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94" r:id="rId4"/>
    <p:sldId id="298" r:id="rId5"/>
    <p:sldId id="264" r:id="rId6"/>
    <p:sldId id="299" r:id="rId7"/>
    <p:sldId id="261" r:id="rId8"/>
    <p:sldId id="260" r:id="rId9"/>
    <p:sldId id="293" r:id="rId10"/>
    <p:sldId id="277" r:id="rId11"/>
    <p:sldId id="279" r:id="rId12"/>
    <p:sldId id="281" r:id="rId13"/>
    <p:sldId id="307" r:id="rId14"/>
    <p:sldId id="306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1A8C0D-7F5F-DDE0-A136-8C1AAA80D46D}" name="Baublitz, Colleen (she/her/hers)" initials="BC(" userId="S::Baublitz.Colleen@epa.gov::942a1b2d-35f3-4a93-be60-5b5a316aac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EC962"/>
    <a:srgbClr val="FEE725"/>
    <a:srgbClr val="D62728"/>
    <a:srgbClr val="FFBB78"/>
    <a:srgbClr val="F7B6D2"/>
    <a:srgbClr val="C49C94"/>
    <a:srgbClr val="2CA02C"/>
    <a:srgbClr val="DBDB8D"/>
    <a:srgbClr val="8C5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0985" autoAdjust="0"/>
  </p:normalViewPr>
  <p:slideViewPr>
    <p:cSldViewPr snapToGrid="0">
      <p:cViewPr varScale="1">
        <p:scale>
          <a:sx n="60" d="100"/>
          <a:sy n="60" d="100"/>
        </p:scale>
        <p:origin x="9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C0BF6-3342-4B57-84A9-12EC886458E3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1EA6-467E-4325-AE15-6696F7AA4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to have something more technical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E1EA6-467E-4325-AE15-6696F7AA48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E1EA6-467E-4325-AE15-6696F7AA48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1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 = 10700 for EPA WRF/CMAQ M3Dry, 10701 for EPA WRF/CMAQ STAGE, 10702 for IASS WRF/Chem, 10703 for ECCC GEM-MACH (research) w/ Wesely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drydep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10704 for ECCC GEM-MACH (research) w/ Zhang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drydep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10705 for ECCC GEM-MACH (operational) w/ Wesely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drydep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10708 for UPM WRF/Chem, and 10709 for NCAR WRF/Chem.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E1EA6-467E-4325-AE15-6696F7AA48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Including a trends plot – ‘things have improved but still are areas for improvement’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E1EA6-467E-4325-AE15-6696F7AA48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6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figures for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E1EA6-467E-4325-AE15-6696F7AA48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1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to SO4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E1EA6-467E-4325-AE15-6696F7AA48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more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E1EA6-467E-4325-AE15-6696F7AA48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is too complicated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E1EA6-467E-4325-AE15-6696F7AA48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this relate back to ecosystem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E1EA6-467E-4325-AE15-6696F7AA48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7445-A4D1-404E-82E1-308E02AED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7A34E-E5F7-41B0-9095-3D0603392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39BE-7457-4F3C-AF03-7DAB4573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F250-CDB7-4370-B80C-56B0DAA9A042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E5816-1880-4B1D-A22D-D89A3A59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4320E-D523-4304-85DC-02B1183C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DF5C-3055-412E-866F-088DC5AD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5C5A7-8D86-44EF-9D98-2D1278AB3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27D93-043C-427C-8A38-499095B1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2FAE-B225-494C-9FDB-BCAFD1A1054A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76489-4B72-4230-ACA8-041CF67C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E962-9388-4132-BC03-36D4C9E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7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15AB0-5B4F-4DD4-9298-72BABF8D4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DEE02-9CC3-443A-A041-F4EB348C7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A7848-305B-408F-9089-F161B409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A2B-C543-4F5F-B499-38085A3DB144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A252-E10F-441C-B1C7-E244C2D2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CF44A-9A45-427C-8673-64C3357E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69D7-69D3-4330-A5FA-393DE9B4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7725-9CA3-48B9-AD34-899075AA0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50D76-916B-41A3-859D-41E0B2B5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2DC-A4F8-40FB-8BFD-3CA9FF2E8EE3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3A3D-C3DA-41B2-BC45-7CB8FFE5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9641-AE26-43EE-8BA1-EC051AE9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8B29-A075-4CB1-AE9F-7E27FB7B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A65F0-B7AF-4C78-8597-900AECA7F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3BEA-1971-4ED4-BA6D-E0CCE087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D96-2034-4E6C-9213-D4E9F3D2A8C5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072DA-B3BC-4558-B288-974917D9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8FF9A-3DEA-4200-86B3-A7FB2727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9558-C644-4AA1-A96E-8C68ED0B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0D85-BAA8-4F76-8391-3136754AC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71410-BF07-4235-8F49-7D04B0A39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31ABD-57FE-4F57-963A-C2A99B3C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52EF-FB20-45C2-BED4-90DAD6E1291D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84A04-FBF5-44C3-B414-CC4B9AEB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B1FF9-9E2B-4C1D-B668-9C829EEE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8FCA-D060-42DA-A994-73253CDB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442EE-3A9A-422D-8E5F-14D60665C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2DDA6-D6A0-4540-B255-304A13769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2BBCE-5E35-4A99-BE46-CE95F63E9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F97CE-5100-4A9D-94E6-802DCCEC7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7F069-835D-4B6A-8716-C02968D8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7C48-20B2-4ABD-970E-ECDEE50D9A84}" type="datetime1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EE3D8-8783-4213-8621-00C5C717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EA3F1-9E93-44DF-A805-94C475EA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CA1B-A868-45F7-9132-CEE66021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BECC-867C-4649-AD9C-899E14D9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3B25-A654-4F0B-ADF8-4989D221ADB3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B5CA3-67A6-449C-B7D9-E60A16DF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AAF66-1ED2-4013-BD36-D2E6AFD8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A4746-D736-4EE8-80D4-A37D4716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F1B0-0662-4327-AC37-6E751BFF6565}" type="datetime1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709C9-F6C1-4972-8EB0-D128E4E8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B9E59-B5CB-4A20-9841-3FF74D44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590C-B675-4B83-B8E0-441625EE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210B-A369-49AE-AA08-ED1405689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C29BE-93AC-4E77-8591-A0FB05E30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1B551-E24A-45F3-98F4-5DE77003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2AA9-5975-4387-B765-4E68514B0477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DEC33-D626-4B76-8FBA-5D17C6B0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AA9EE-BFFA-43F0-B0FD-A9D993D3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4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C7A8-F163-4E83-A79E-9C72FC10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718B1-C63D-4AFA-8CBC-29AB9F685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5A51F-F11B-470C-A8D9-D9A70E4C5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152B0-F70C-44CF-B3F7-22DBAD2B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803D-D97A-410E-A5C2-24FA685FF28E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5D669-E8F8-49B9-BFDC-14084F06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AB948-3D8E-4598-9A53-611CB475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26C6A-79D5-4BBF-B95D-CE62DFBF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C5E25-BEA7-4CB7-9368-46DA690B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A4FF6-26FB-413B-9F87-14BB91D53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B5EA7-9642-4CF1-8126-4B4155090F1D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DB7BD-AC28-4A84-BF81-4BD6A2A2E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6723-7092-456A-A3B3-1FD2C359C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38AA-FED3-4A39-A541-A57DEC29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886B-FFB4-4C85-A03D-A96C604DE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Inter-model spatial and seasonal variability in wet deposition </a:t>
            </a:r>
            <a:br>
              <a:rPr lang="en-US" sz="4800" dirty="0"/>
            </a:br>
            <a:r>
              <a:rPr lang="en-US" sz="4000" i="1" dirty="0"/>
              <a:t>using the 2016 AQMEII4 simulations</a:t>
            </a:r>
            <a:endParaRPr lang="en-US" sz="4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5E90C-62BE-4B8E-A652-734DE513C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608" y="3639361"/>
            <a:ext cx="9504784" cy="1655762"/>
          </a:xfrm>
        </p:spPr>
        <p:txBody>
          <a:bodyPr>
            <a:normAutofit fontScale="92500"/>
          </a:bodyPr>
          <a:lstStyle/>
          <a:p>
            <a:r>
              <a:rPr lang="en-US" dirty="0"/>
              <a:t>Colleen Baublitz, Christian Hogrefe, Olivia E. Clifton, Paul Makar, Jesse O. Bash, Kathleen Fahey, Rohit Mathur, John T. Walker, Philip Cheung, Stefano Galmarini, Alma Hodzic, Aurelia Lupascu, Jon Pleim, Young-Hee Ryu, Roberto San Jose</a:t>
            </a:r>
          </a:p>
          <a:p>
            <a:r>
              <a:rPr lang="en-US" dirty="0"/>
              <a:t>October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C4BAF-A684-4868-97A9-145A82BA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0D595-11BE-C402-2237-1DF8641DA19E}"/>
              </a:ext>
            </a:extLst>
          </p:cNvPr>
          <p:cNvSpPr txBox="1"/>
          <p:nvPr/>
        </p:nvSpPr>
        <p:spPr>
          <a:xfrm>
            <a:off x="0" y="5923411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Disclaimer: The views expressed in this presentation are those of the authors and do not necessarily reflect the views or policies of the U.S. EPA.</a:t>
            </a:r>
          </a:p>
        </p:txBody>
      </p:sp>
    </p:spTree>
    <p:extLst>
      <p:ext uri="{BB962C8B-B14F-4D97-AF65-F5344CB8AC3E}">
        <p14:creationId xmlns:p14="http://schemas.microsoft.com/office/powerpoint/2010/main" val="214278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1153B50-F593-4025-8C61-AC4CCDDE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4" y="1792532"/>
            <a:ext cx="74199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6738B-C1E3-40A6-A757-6ECF0C15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For which concentration or meteorology variables is the inter-model spread (</a:t>
            </a:r>
            <a:r>
              <a:rPr lang="el-GR" sz="2800" dirty="0"/>
              <a:t>σ</a:t>
            </a:r>
            <a:r>
              <a:rPr lang="en-US" sz="2800" dirty="0"/>
              <a:t>) associated with the inter-model spread in wet deposition?*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0852C-776F-4C60-B8D7-12655F4D396C}"/>
              </a:ext>
            </a:extLst>
          </p:cNvPr>
          <p:cNvSpPr txBox="1"/>
          <p:nvPr/>
        </p:nvSpPr>
        <p:spPr>
          <a:xfrm>
            <a:off x="3047999" y="13308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Introduction to correlation plots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A89C4-1A84-4280-854F-C21266A16B40}"/>
              </a:ext>
            </a:extLst>
          </p:cNvPr>
          <p:cNvSpPr txBox="1"/>
          <p:nvPr/>
        </p:nvSpPr>
        <p:spPr>
          <a:xfrm>
            <a:off x="7307882" y="3625748"/>
            <a:ext cx="4535926" cy="1328023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Next, I correlate the spread in x and y across all grid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Done for each wet deposition, concentration and meteorology 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552B3-790C-4BF2-A253-7307B1334732}"/>
              </a:ext>
            </a:extLst>
          </p:cNvPr>
          <p:cNvSpPr txBox="1"/>
          <p:nvPr/>
        </p:nvSpPr>
        <p:spPr>
          <a:xfrm>
            <a:off x="2503630" y="6062134"/>
            <a:ext cx="718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*This doesn’t indicate the driver of the spread among models, but it may suggest where to take a closer look.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7DBB75-2E83-4C69-88FC-DC96F53E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896DA7D-ACA6-4A70-B382-0BCC275D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9" y="1588253"/>
            <a:ext cx="11269601" cy="41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5690C-A144-4A12-BAD3-76CD7E49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515"/>
            <a:ext cx="10515600" cy="1011093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Unsurprisingly, the model spread (</a:t>
            </a:r>
            <a:r>
              <a:rPr lang="el-GR" sz="2800" dirty="0"/>
              <a:t>σ</a:t>
            </a:r>
            <a:r>
              <a:rPr lang="en-US" sz="2800" dirty="0"/>
              <a:t>) in SO</a:t>
            </a:r>
            <a:r>
              <a:rPr lang="en-US" sz="2800" baseline="-25000" dirty="0"/>
              <a:t>4</a:t>
            </a:r>
            <a:r>
              <a:rPr lang="en-US" sz="2800" dirty="0"/>
              <a:t> wet deposition correlates with the </a:t>
            </a:r>
            <a:r>
              <a:rPr lang="el-GR" sz="2800" dirty="0"/>
              <a:t>σ</a:t>
            </a:r>
            <a:r>
              <a:rPr lang="en-US" sz="2800" dirty="0"/>
              <a:t> of PM components for NH</a:t>
            </a:r>
            <a:r>
              <a:rPr lang="en-US" sz="2800" baseline="-25000" dirty="0"/>
              <a:t>4</a:t>
            </a:r>
            <a:r>
              <a:rPr lang="en-US" sz="2800" dirty="0"/>
              <a:t> (</a:t>
            </a:r>
            <a:r>
              <a:rPr lang="en-US" sz="2800" b="1" dirty="0">
                <a:solidFill>
                  <a:srgbClr val="D62728"/>
                </a:solidFill>
              </a:rPr>
              <a:t>sum</a:t>
            </a:r>
            <a:r>
              <a:rPr lang="en-US" sz="2800" b="1" dirty="0">
                <a:solidFill>
                  <a:srgbClr val="F7B6D2"/>
                </a:solidFill>
              </a:rPr>
              <a:t>mer</a:t>
            </a:r>
            <a:r>
              <a:rPr lang="en-US" sz="2800" dirty="0"/>
              <a:t>) and SO</a:t>
            </a:r>
            <a:r>
              <a:rPr lang="en-US" sz="2800" baseline="-25000" dirty="0"/>
              <a:t>4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DBDB8D"/>
                </a:solidFill>
              </a:rPr>
              <a:t>an</a:t>
            </a:r>
            <a:r>
              <a:rPr lang="en-US" sz="2800" b="1" dirty="0">
                <a:solidFill>
                  <a:srgbClr val="2CA02C"/>
                </a:solidFill>
              </a:rPr>
              <a:t>nu</a:t>
            </a:r>
            <a:r>
              <a:rPr lang="en-US" sz="2800" b="1" dirty="0">
                <a:solidFill>
                  <a:srgbClr val="C49C94"/>
                </a:solidFill>
              </a:rPr>
              <a:t>al</a:t>
            </a:r>
            <a:r>
              <a:rPr lang="en-US" sz="2800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24E982-63D2-4738-B655-C93B449F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B84A8-9F00-4139-AA4E-58E1978A897A}"/>
              </a:ext>
            </a:extLst>
          </p:cNvPr>
          <p:cNvSpPr txBox="1"/>
          <p:nvPr/>
        </p:nvSpPr>
        <p:spPr>
          <a:xfrm>
            <a:off x="152400" y="5594872"/>
            <a:ext cx="274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*</a:t>
            </a:r>
            <a:r>
              <a:rPr lang="en-US" b="1" i="1" dirty="0"/>
              <a:t>Only the 3 variables with highest correlation are shown for each month</a:t>
            </a:r>
          </a:p>
        </p:txBody>
      </p:sp>
    </p:spTree>
    <p:extLst>
      <p:ext uri="{BB962C8B-B14F-4D97-AF65-F5344CB8AC3E}">
        <p14:creationId xmlns:p14="http://schemas.microsoft.com/office/powerpoint/2010/main" val="380444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690C-A144-4A12-BAD3-76CD7E49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28" y="288468"/>
            <a:ext cx="10296938" cy="101109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Among meteorological variables, </a:t>
            </a:r>
            <a:r>
              <a:rPr lang="en-US" sz="3200" b="1" dirty="0">
                <a:solidFill>
                  <a:srgbClr val="1F77B4"/>
                </a:solidFill>
              </a:rPr>
              <a:t>precipitation</a:t>
            </a:r>
            <a:r>
              <a:rPr lang="en-US" sz="3200" dirty="0"/>
              <a:t> has the strongest association with the spread in SO</a:t>
            </a:r>
            <a:r>
              <a:rPr lang="en-US" sz="3200" baseline="-25000" dirty="0"/>
              <a:t>4</a:t>
            </a:r>
            <a:r>
              <a:rPr lang="en-US" sz="3200" dirty="0"/>
              <a:t> wet deposition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41D5A-1253-4489-9137-C476AECC0248}"/>
              </a:ext>
            </a:extLst>
          </p:cNvPr>
          <p:cNvSpPr txBox="1"/>
          <p:nvPr/>
        </p:nvSpPr>
        <p:spPr>
          <a:xfrm>
            <a:off x="5715117" y="4849849"/>
            <a:ext cx="580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Other variables, such as the </a:t>
            </a:r>
            <a:r>
              <a:rPr lang="en-US" sz="2000" b="1" dirty="0">
                <a:solidFill>
                  <a:srgbClr val="D62728"/>
                </a:solidFill>
              </a:rPr>
              <a:t>aerosol</a:t>
            </a:r>
            <a:r>
              <a:rPr lang="en-US" sz="2000" b="1" dirty="0">
                <a:solidFill>
                  <a:srgbClr val="9467BD"/>
                </a:solidFill>
              </a:rPr>
              <a:t> </a:t>
            </a:r>
            <a:r>
              <a:rPr lang="en-US" sz="2000" b="1" dirty="0">
                <a:solidFill>
                  <a:srgbClr val="FFBB78"/>
                </a:solidFill>
              </a:rPr>
              <a:t>optical</a:t>
            </a:r>
            <a:r>
              <a:rPr lang="en-US" sz="2000" b="1" dirty="0">
                <a:solidFill>
                  <a:srgbClr val="2CA02C"/>
                </a:solidFill>
              </a:rPr>
              <a:t> </a:t>
            </a:r>
            <a:r>
              <a:rPr lang="en-US" sz="2000" b="1" dirty="0">
                <a:solidFill>
                  <a:srgbClr val="D62728"/>
                </a:solidFill>
              </a:rPr>
              <a:t>depth</a:t>
            </a:r>
            <a:r>
              <a:rPr lang="en-US" sz="2000" dirty="0"/>
              <a:t> (AOD), are likely affected by (rather than a driver of) the spread in wet deposition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3FEF4A-55A2-4F22-93AB-D58BE96F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F0BE35A-6864-4AB1-AB32-B4A38D57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0" y="1483324"/>
            <a:ext cx="10841799" cy="38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3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9CA763-E6A9-4613-88FB-656127D3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51" y="500062"/>
            <a:ext cx="10713098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Intermodel spread in sulfate wet deposition is associated with the spread in sulfate PM and precipitation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75E7F-557C-40C5-AD0D-29B9A98C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235A6F2-0EB2-4C36-AD99-D6B098ACD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13" b="47720"/>
          <a:stretch/>
        </p:blipFill>
        <p:spPr bwMode="auto">
          <a:xfrm>
            <a:off x="4267299" y="2179319"/>
            <a:ext cx="3381375" cy="32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8375496-41F3-42D9-837E-4CB50FF58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86" b="47747"/>
          <a:stretch/>
        </p:blipFill>
        <p:spPr bwMode="auto">
          <a:xfrm>
            <a:off x="838200" y="2179319"/>
            <a:ext cx="3381376" cy="32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C1FDFA2D-44A1-429D-AE6F-55E89BB7D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62" b="48139"/>
          <a:stretch/>
        </p:blipFill>
        <p:spPr bwMode="auto">
          <a:xfrm>
            <a:off x="7648674" y="2109086"/>
            <a:ext cx="3538730" cy="33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0AFCE8-CFA3-4989-B967-DC468C94E3D7}"/>
              </a:ext>
            </a:extLst>
          </p:cNvPr>
          <p:cNvSpPr/>
          <p:nvPr/>
        </p:nvSpPr>
        <p:spPr>
          <a:xfrm>
            <a:off x="2052735" y="2407298"/>
            <a:ext cx="485192" cy="345233"/>
          </a:xfrm>
          <a:prstGeom prst="rect">
            <a:avLst/>
          </a:prstGeom>
          <a:noFill/>
          <a:ln w="3810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4323E8-3E35-447A-9032-ACF1E316A020}"/>
              </a:ext>
            </a:extLst>
          </p:cNvPr>
          <p:cNvSpPr/>
          <p:nvPr/>
        </p:nvSpPr>
        <p:spPr>
          <a:xfrm>
            <a:off x="9016481" y="2407298"/>
            <a:ext cx="485192" cy="345233"/>
          </a:xfrm>
          <a:prstGeom prst="rect">
            <a:avLst/>
          </a:prstGeom>
          <a:noFill/>
          <a:ln w="3810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B77555-584D-4B86-8338-279F2F24ACA6}"/>
              </a:ext>
            </a:extLst>
          </p:cNvPr>
          <p:cNvSpPr/>
          <p:nvPr/>
        </p:nvSpPr>
        <p:spPr>
          <a:xfrm>
            <a:off x="1677761" y="2817846"/>
            <a:ext cx="485192" cy="460996"/>
          </a:xfrm>
          <a:prstGeom prst="rect">
            <a:avLst/>
          </a:prstGeom>
          <a:noFill/>
          <a:ln w="38100">
            <a:solidFill>
              <a:srgbClr val="5EC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A9E03D-18E2-4097-A7E6-01BD46BA138E}"/>
              </a:ext>
            </a:extLst>
          </p:cNvPr>
          <p:cNvSpPr/>
          <p:nvPr/>
        </p:nvSpPr>
        <p:spPr>
          <a:xfrm>
            <a:off x="5108220" y="2817846"/>
            <a:ext cx="485192" cy="460996"/>
          </a:xfrm>
          <a:prstGeom prst="rect">
            <a:avLst/>
          </a:prstGeom>
          <a:noFill/>
          <a:ln w="38100">
            <a:solidFill>
              <a:srgbClr val="5EC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E52606-D245-4650-830C-8A64A2093692}"/>
              </a:ext>
            </a:extLst>
          </p:cNvPr>
          <p:cNvSpPr txBox="1"/>
          <p:nvPr/>
        </p:nvSpPr>
        <p:spPr>
          <a:xfrm>
            <a:off x="1906520" y="5739045"/>
            <a:ext cx="8378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Spatially segregated regions offer an opportunity to characterize </a:t>
            </a:r>
          </a:p>
          <a:p>
            <a:pPr algn="ctr"/>
            <a:r>
              <a:rPr lang="en-US" sz="2000" dirty="0"/>
              <a:t>the processes underlying these differences, in conjunction with measurements</a:t>
            </a:r>
          </a:p>
        </p:txBody>
      </p:sp>
    </p:spTree>
    <p:extLst>
      <p:ext uri="{BB962C8B-B14F-4D97-AF65-F5344CB8AC3E}">
        <p14:creationId xmlns:p14="http://schemas.microsoft.com/office/powerpoint/2010/main" val="322720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2125-CC87-40A3-B88E-9B0B4DAC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 large intermodel spread in deposition could contribute to differences when assessing ecological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8C3ED-1201-438B-9972-06E16D62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30697-D1FD-42BF-8ED6-08F718D3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73" y="2027066"/>
            <a:ext cx="7906853" cy="4324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1D855-3B73-4CBD-9A85-48271394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891" y="3352629"/>
            <a:ext cx="1571844" cy="1981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825C9B-4AD3-410D-953E-0406E0D82FE0}"/>
              </a:ext>
            </a:extLst>
          </p:cNvPr>
          <p:cNvSpPr/>
          <p:nvPr/>
        </p:nvSpPr>
        <p:spPr>
          <a:xfrm>
            <a:off x="3419548" y="2719790"/>
            <a:ext cx="505083" cy="770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BB534-5537-4053-B71A-36F3568872DF}"/>
              </a:ext>
            </a:extLst>
          </p:cNvPr>
          <p:cNvSpPr/>
          <p:nvPr/>
        </p:nvSpPr>
        <p:spPr>
          <a:xfrm>
            <a:off x="3419548" y="4857466"/>
            <a:ext cx="505083" cy="770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55A39-FA05-448E-B28E-D65C9369D84C}"/>
              </a:ext>
            </a:extLst>
          </p:cNvPr>
          <p:cNvSpPr/>
          <p:nvPr/>
        </p:nvSpPr>
        <p:spPr>
          <a:xfrm>
            <a:off x="5981194" y="4857466"/>
            <a:ext cx="505083" cy="770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6C7E61-CB1D-4394-BDED-6D5D2AC1839C}"/>
              </a:ext>
            </a:extLst>
          </p:cNvPr>
          <p:cNvSpPr/>
          <p:nvPr/>
        </p:nvSpPr>
        <p:spPr>
          <a:xfrm>
            <a:off x="8542840" y="4857466"/>
            <a:ext cx="505083" cy="770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E6BD0-F253-4225-933A-A56241B8DFF1}"/>
              </a:ext>
            </a:extLst>
          </p:cNvPr>
          <p:cNvSpPr/>
          <p:nvPr/>
        </p:nvSpPr>
        <p:spPr>
          <a:xfrm>
            <a:off x="8542839" y="2715668"/>
            <a:ext cx="505083" cy="770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EEDEA0-1059-4F26-A279-83EF6DF64461}"/>
              </a:ext>
            </a:extLst>
          </p:cNvPr>
          <p:cNvSpPr/>
          <p:nvPr/>
        </p:nvSpPr>
        <p:spPr>
          <a:xfrm>
            <a:off x="5981193" y="2715668"/>
            <a:ext cx="505083" cy="770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2D32B-4E2C-4978-967B-AE874E7FCC83}"/>
              </a:ext>
            </a:extLst>
          </p:cNvPr>
          <p:cNvSpPr txBox="1"/>
          <p:nvPr/>
        </p:nvSpPr>
        <p:spPr>
          <a:xfrm>
            <a:off x="7661544" y="5982688"/>
            <a:ext cx="226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Makar et al., in review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EA4B8-F3FB-4C2F-BA81-5700CA54652B}"/>
              </a:ext>
            </a:extLst>
          </p:cNvPr>
          <p:cNvSpPr txBox="1"/>
          <p:nvPr/>
        </p:nvSpPr>
        <p:spPr>
          <a:xfrm>
            <a:off x="2530571" y="1402074"/>
            <a:ext cx="713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Critical load exceedances (a threshold for ecological harm) for forest soils among AQMEII4 models for 2016</a:t>
            </a:r>
          </a:p>
        </p:txBody>
      </p:sp>
    </p:spTree>
    <p:extLst>
      <p:ext uri="{BB962C8B-B14F-4D97-AF65-F5344CB8AC3E}">
        <p14:creationId xmlns:p14="http://schemas.microsoft.com/office/powerpoint/2010/main" val="154152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316D-EE39-43B1-A9BE-AC81CA06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3775" cy="95903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Future work includes bias correcting the precipitation; </a:t>
            </a:r>
            <a:br>
              <a:rPr lang="en-US" sz="3200" dirty="0"/>
            </a:br>
            <a:r>
              <a:rPr lang="en-US" sz="3200" dirty="0"/>
              <a:t>building on association analysis, potentially using machine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95E9B-2C23-4CC6-8FCA-46CE06C5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B4B4F-D5D6-4E4A-8633-FB147C92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687" y="1946752"/>
            <a:ext cx="4142240" cy="3220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0D518-7E2F-45C2-AADE-07B0CA9AABF4}"/>
              </a:ext>
            </a:extLst>
          </p:cNvPr>
          <p:cNvSpPr txBox="1"/>
          <p:nvPr/>
        </p:nvSpPr>
        <p:spPr>
          <a:xfrm>
            <a:off x="8005195" y="2182483"/>
            <a:ext cx="185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Nicely et al.,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7072F-6698-4015-922D-AD2D13401BAD}"/>
              </a:ext>
            </a:extLst>
          </p:cNvPr>
          <p:cNvSpPr txBox="1"/>
          <p:nvPr/>
        </p:nvSpPr>
        <p:spPr>
          <a:xfrm>
            <a:off x="1876058" y="5446989"/>
            <a:ext cx="8439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 ML approach such as a neural network, previously applied to attribute intermodel differences in the hydroxyl radical for CCMI, could improve upon our correlation analysis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41A0FB2-735E-4BC0-9B59-EA180650D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6" b="9088"/>
          <a:stretch/>
        </p:blipFill>
        <p:spPr bwMode="auto">
          <a:xfrm>
            <a:off x="838199" y="1503543"/>
            <a:ext cx="3952882" cy="29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2EC37DF-63A6-48CA-8753-5EB7B9B06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0"/>
          <a:stretch/>
        </p:blipFill>
        <p:spPr bwMode="auto">
          <a:xfrm>
            <a:off x="643812" y="3102429"/>
            <a:ext cx="4999676" cy="32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6F973D-9092-4F45-9D56-96E7FB6C0F86}"/>
              </a:ext>
            </a:extLst>
          </p:cNvPr>
          <p:cNvSpPr/>
          <p:nvPr/>
        </p:nvSpPr>
        <p:spPr>
          <a:xfrm>
            <a:off x="457200" y="1436914"/>
            <a:ext cx="5186288" cy="413346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9D1B02C-3A14-41DB-8E94-E8E6492AB580}"/>
              </a:ext>
            </a:extLst>
          </p:cNvPr>
          <p:cNvSpPr/>
          <p:nvPr/>
        </p:nvSpPr>
        <p:spPr>
          <a:xfrm>
            <a:off x="5223141" y="3102429"/>
            <a:ext cx="1001486" cy="433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DF6F0-AB38-45F3-9DFC-B2F76685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2984"/>
            <a:ext cx="10515600" cy="622273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pollution deposition affects ecosystem welfare</a:t>
            </a:r>
          </a:p>
        </p:txBody>
      </p:sp>
      <p:pic>
        <p:nvPicPr>
          <p:cNvPr id="1028" name="Picture 4" descr="The Top One-Day and Afternoon Scenic Drives in Alaska | ALASKA.ORG">
            <a:extLst>
              <a:ext uri="{FF2B5EF4-FFF2-40B4-BE49-F238E27FC236}">
                <a16:creationId xmlns:a16="http://schemas.microsoft.com/office/drawing/2014/main" id="{6C42FCB8-2883-4FEA-8FFF-08EE077D4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42" y="1004650"/>
            <a:ext cx="8758915" cy="55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2B7E8E55-063A-4489-ABC0-703F710CEEC2}"/>
              </a:ext>
            </a:extLst>
          </p:cNvPr>
          <p:cNvCxnSpPr>
            <a:cxnSpLocks/>
            <a:endCxn id="5" idx="1"/>
          </p:cNvCxnSpPr>
          <p:nvPr/>
        </p:nvCxnSpPr>
        <p:spPr>
          <a:xfrm rot="5400000" flipH="1" flipV="1">
            <a:off x="5424437" y="4828107"/>
            <a:ext cx="1207977" cy="84251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32D5F0A4-BBCA-4672-9876-9424A9CAF6B9}"/>
              </a:ext>
            </a:extLst>
          </p:cNvPr>
          <p:cNvCxnSpPr>
            <a:cxnSpLocks/>
            <a:stCxn id="26" idx="0"/>
          </p:cNvCxnSpPr>
          <p:nvPr/>
        </p:nvCxnSpPr>
        <p:spPr>
          <a:xfrm rot="5400000" flipH="1" flipV="1">
            <a:off x="6478103" y="3954484"/>
            <a:ext cx="1212820" cy="79158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1B59982-D256-4945-8C0E-85F4F8004A4D}"/>
              </a:ext>
            </a:extLst>
          </p:cNvPr>
          <p:cNvSpPr txBox="1"/>
          <p:nvPr/>
        </p:nvSpPr>
        <p:spPr>
          <a:xfrm>
            <a:off x="6449682" y="4441063"/>
            <a:ext cx="599376" cy="408623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/>
              <a:t>NO</a:t>
            </a:r>
            <a:r>
              <a:rPr lang="en-US" b="1" baseline="-25000"/>
              <a:t>x</a:t>
            </a:r>
            <a:endParaRPr lang="en-US" b="1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574266F9-F2F6-4EB4-8901-77DFDFB26016}"/>
              </a:ext>
            </a:extLst>
          </p:cNvPr>
          <p:cNvCxnSpPr>
            <a:cxnSpLocks/>
          </p:cNvCxnSpPr>
          <p:nvPr/>
        </p:nvCxnSpPr>
        <p:spPr>
          <a:xfrm>
            <a:off x="7065970" y="4749567"/>
            <a:ext cx="1574748" cy="853532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7FE4D2A-58AA-4D86-B926-244FF0CB1A4A}"/>
              </a:ext>
            </a:extLst>
          </p:cNvPr>
          <p:cNvSpPr txBox="1"/>
          <p:nvPr/>
        </p:nvSpPr>
        <p:spPr>
          <a:xfrm>
            <a:off x="6833395" y="3335241"/>
            <a:ext cx="1550218" cy="408623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PM formation</a:t>
            </a:r>
          </a:p>
        </p:txBody>
      </p:sp>
      <p:pic>
        <p:nvPicPr>
          <p:cNvPr id="1032" name="Picture 8" descr="Doodle of rain clouds. Cartoon clipart of wet weather symbol. Contemporary  vector illustration isolated on white background. 29452937 Vector Art at  Vecteezy">
            <a:extLst>
              <a:ext uri="{FF2B5EF4-FFF2-40B4-BE49-F238E27FC236}">
                <a16:creationId xmlns:a16="http://schemas.microsoft.com/office/drawing/2014/main" id="{FEE083EC-87BC-4AEB-BA12-11606458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50" y="1380877"/>
            <a:ext cx="3454278" cy="30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7883769C-482C-43B2-8C7F-52A748A44637}"/>
              </a:ext>
            </a:extLst>
          </p:cNvPr>
          <p:cNvCxnSpPr>
            <a:cxnSpLocks/>
            <a:endCxn id="20" idx="0"/>
          </p:cNvCxnSpPr>
          <p:nvPr/>
        </p:nvCxnSpPr>
        <p:spPr>
          <a:xfrm rot="10800000">
            <a:off x="4204295" y="2252821"/>
            <a:ext cx="2629102" cy="1286737"/>
          </a:xfrm>
          <a:prstGeom prst="curvedConnector4">
            <a:avLst>
              <a:gd name="adj1" fmla="val 34010"/>
              <a:gd name="adj2" fmla="val 11776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BAB3589-FA5A-4E27-9E82-C2FAC69ED86F}"/>
              </a:ext>
            </a:extLst>
          </p:cNvPr>
          <p:cNvSpPr txBox="1"/>
          <p:nvPr/>
        </p:nvSpPr>
        <p:spPr>
          <a:xfrm>
            <a:off x="3363532" y="2252820"/>
            <a:ext cx="1681526" cy="408623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Wet deposition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E09CF6D1-2E7B-407B-9CE8-E551314EFF06}"/>
              </a:ext>
            </a:extLst>
          </p:cNvPr>
          <p:cNvCxnSpPr>
            <a:cxnSpLocks/>
            <a:endCxn id="36" idx="0"/>
          </p:cNvCxnSpPr>
          <p:nvPr/>
        </p:nvCxnSpPr>
        <p:spPr>
          <a:xfrm rot="16200000" flipH="1">
            <a:off x="3948485" y="2911624"/>
            <a:ext cx="1546370" cy="10347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765A9F-1EF3-4DA0-9635-2CD5DCEB3573}"/>
              </a:ext>
            </a:extLst>
          </p:cNvPr>
          <p:cNvSpPr txBox="1"/>
          <p:nvPr/>
        </p:nvSpPr>
        <p:spPr>
          <a:xfrm>
            <a:off x="7536672" y="5605905"/>
            <a:ext cx="2795235" cy="715089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Soil, vegetation impacts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(e.g., increased fire risk)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06B2C2-1795-49DA-B28E-7D473ABDE34C}"/>
              </a:ext>
            </a:extLst>
          </p:cNvPr>
          <p:cNvSpPr txBox="1"/>
          <p:nvPr/>
        </p:nvSpPr>
        <p:spPr>
          <a:xfrm>
            <a:off x="4204295" y="4202185"/>
            <a:ext cx="2069501" cy="715089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Aquatic impacts (e.g., acidification)</a:t>
            </a: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5052685A-E1E7-49FE-8CA8-D4EDCED56B36}"/>
              </a:ext>
            </a:extLst>
          </p:cNvPr>
          <p:cNvCxnSpPr>
            <a:cxnSpLocks/>
            <a:stCxn id="5" idx="0"/>
          </p:cNvCxnSpPr>
          <p:nvPr/>
        </p:nvCxnSpPr>
        <p:spPr>
          <a:xfrm rot="5400000" flipH="1" flipV="1">
            <a:off x="6693212" y="3800023"/>
            <a:ext cx="697199" cy="58488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C08E555A-70E2-4207-BC68-0A214ACCAD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17454" y="4038970"/>
            <a:ext cx="1854094" cy="126388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C44DDC-4654-44A3-AE57-29E89B51CBC8}"/>
              </a:ext>
            </a:extLst>
          </p:cNvPr>
          <p:cNvSpPr txBox="1"/>
          <p:nvPr/>
        </p:nvSpPr>
        <p:spPr>
          <a:xfrm>
            <a:off x="8257430" y="4874226"/>
            <a:ext cx="1622310" cy="408623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Dry deposition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FD08C-E3F2-48B4-90A8-0D59F96F01A1}"/>
              </a:ext>
            </a:extLst>
          </p:cNvPr>
          <p:cNvSpPr txBox="1"/>
          <p:nvPr/>
        </p:nvSpPr>
        <p:spPr>
          <a:xfrm>
            <a:off x="7536673" y="4559728"/>
            <a:ext cx="455149" cy="408623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/>
              <a:t>O</a:t>
            </a:r>
            <a:r>
              <a:rPr lang="en-US" b="1" baseline="-2500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B7C16A-0E00-4B1D-96F6-BB91CEC4DFF2}"/>
              </a:ext>
            </a:extLst>
          </p:cNvPr>
          <p:cNvSpPr txBox="1"/>
          <p:nvPr/>
        </p:nvSpPr>
        <p:spPr>
          <a:xfrm>
            <a:off x="6393314" y="4956684"/>
            <a:ext cx="590818" cy="408623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NH</a:t>
            </a:r>
            <a:r>
              <a:rPr lang="en-US" b="1" baseline="-25000" dirty="0" err="1"/>
              <a:t>x</a:t>
            </a:r>
            <a:endParaRPr lang="en-US" b="1" dirty="0"/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4CD82B06-C4E6-492A-A231-2C2B2FAD4EF0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6984132" y="5160996"/>
            <a:ext cx="1440459" cy="436962"/>
          </a:xfrm>
          <a:prstGeom prst="curvedConnector3">
            <a:avLst>
              <a:gd name="adj1" fmla="val 8967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B432307-AFCD-4F11-BEA6-34C46A3B8B26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5607168" y="5160996"/>
            <a:ext cx="786146" cy="64127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3C4AE-67A5-4F0F-8615-AA89624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4" grpId="0" animBg="1"/>
      <p:bldP spid="3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D1724-C758-4E01-91BD-33440F23BA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204" y="334614"/>
            <a:ext cx="6447403" cy="3343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B932D-EFFF-4B43-938B-1546238DB2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7836" y="3797932"/>
            <a:ext cx="5163127" cy="27254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4F64F9-1A86-4155-9D6D-456670A15C28}"/>
              </a:ext>
            </a:extLst>
          </p:cNvPr>
          <p:cNvSpPr/>
          <p:nvPr/>
        </p:nvSpPr>
        <p:spPr>
          <a:xfrm>
            <a:off x="6028267" y="651933"/>
            <a:ext cx="3141133" cy="4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18DC2-DDD8-44A9-9631-D24ACF75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81" y="670898"/>
            <a:ext cx="5070837" cy="1325563"/>
          </a:xfrm>
        </p:spPr>
        <p:txBody>
          <a:bodyPr>
            <a:noAutofit/>
          </a:bodyPr>
          <a:lstStyle/>
          <a:p>
            <a:r>
              <a:rPr lang="en-US" sz="3200" dirty="0"/>
              <a:t>Deposition parameterizations vary among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7CDA2-B60F-4901-BFD5-04E33F11ED57}"/>
              </a:ext>
            </a:extLst>
          </p:cNvPr>
          <p:cNvSpPr txBox="1"/>
          <p:nvPr/>
        </p:nvSpPr>
        <p:spPr>
          <a:xfrm>
            <a:off x="757382" y="4608679"/>
            <a:ext cx="4120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does this structural uncertainty affect deposition estimates?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5E401-7381-4CAE-AD28-E8D75C14BF8B}"/>
              </a:ext>
            </a:extLst>
          </p:cNvPr>
          <p:cNvSpPr txBox="1"/>
          <p:nvPr/>
        </p:nvSpPr>
        <p:spPr>
          <a:xfrm>
            <a:off x="8613679" y="6417579"/>
            <a:ext cx="219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Galmarini et al., 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03A907-CA19-493A-9737-5A805A8F4D14}"/>
              </a:ext>
            </a:extLst>
          </p:cNvPr>
          <p:cNvSpPr/>
          <p:nvPr/>
        </p:nvSpPr>
        <p:spPr>
          <a:xfrm>
            <a:off x="6587836" y="3765678"/>
            <a:ext cx="1747981" cy="1384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F3292B-FD05-41A8-A4C1-49D62180E653}"/>
              </a:ext>
            </a:extLst>
          </p:cNvPr>
          <p:cNvSpPr/>
          <p:nvPr/>
        </p:nvSpPr>
        <p:spPr>
          <a:xfrm>
            <a:off x="6028266" y="5092599"/>
            <a:ext cx="1747981" cy="274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F5EEC-7C82-49BD-9F96-8A9CB2A7463E}"/>
              </a:ext>
            </a:extLst>
          </p:cNvPr>
          <p:cNvSpPr txBox="1"/>
          <p:nvPr/>
        </p:nvSpPr>
        <p:spPr>
          <a:xfrm>
            <a:off x="6874019" y="583127"/>
            <a:ext cx="1872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CMAQ-STAGE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4E8C6-B378-4693-9F9A-CAC68CCA1535}"/>
              </a:ext>
            </a:extLst>
          </p:cNvPr>
          <p:cNvSpPr txBox="1"/>
          <p:nvPr/>
        </p:nvSpPr>
        <p:spPr>
          <a:xfrm>
            <a:off x="6902256" y="4273509"/>
            <a:ext cx="1705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GEM/MACH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CEDA9B-F727-41B9-904A-33DA6403C0A3}"/>
              </a:ext>
            </a:extLst>
          </p:cNvPr>
          <p:cNvCxnSpPr/>
          <p:nvPr/>
        </p:nvCxnSpPr>
        <p:spPr>
          <a:xfrm flipV="1">
            <a:off x="4885267" y="3429000"/>
            <a:ext cx="964226" cy="1179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250130-E74E-4DD7-894C-9FA4155DC2E4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878339" y="5301177"/>
            <a:ext cx="226295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43E25A-9BD0-40B2-BEF3-AE7B82A3C9E3}"/>
              </a:ext>
            </a:extLst>
          </p:cNvPr>
          <p:cNvSpPr txBox="1"/>
          <p:nvPr/>
        </p:nvSpPr>
        <p:spPr>
          <a:xfrm>
            <a:off x="5367380" y="4287936"/>
            <a:ext cx="43954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≠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E503397-998B-453D-A26A-0E4DB4B0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E479-7F8E-4653-87C5-C426B764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74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fourth round of the Air Quality Modeling Evaluation International Initiative (AQMEII4) focuses on deposition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88CD-38FE-498C-AE54-59833276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4CA0E-4F5E-4011-A32A-E1AAC4C62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51" y="1317262"/>
            <a:ext cx="7285670" cy="5175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AD622A-3492-48A6-A55F-0B59A8FF382B}"/>
              </a:ext>
            </a:extLst>
          </p:cNvPr>
          <p:cNvSpPr/>
          <p:nvPr/>
        </p:nvSpPr>
        <p:spPr>
          <a:xfrm>
            <a:off x="1672046" y="2555760"/>
            <a:ext cx="6629875" cy="3283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2795A-2231-4707-BCA3-AF75BA9ED0D4}"/>
              </a:ext>
            </a:extLst>
          </p:cNvPr>
          <p:cNvSpPr txBox="1"/>
          <p:nvPr/>
        </p:nvSpPr>
        <p:spPr>
          <a:xfrm>
            <a:off x="8731047" y="4308207"/>
            <a:ext cx="3051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Comparing across models in </a:t>
            </a:r>
            <a:r>
              <a:rPr lang="en-US" dirty="0">
                <a:solidFill>
                  <a:srgbClr val="FF0000"/>
                </a:solidFill>
              </a:rPr>
              <a:t>North American </a:t>
            </a:r>
            <a:r>
              <a:rPr lang="en-US" dirty="0"/>
              <a:t>domain shows the potential range of deposition estimates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E2404C-1D6F-46CB-BEA0-1258A544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F4F4D-AC28-4812-8911-BB0A6BD27E77}"/>
              </a:ext>
            </a:extLst>
          </p:cNvPr>
          <p:cNvSpPr txBox="1"/>
          <p:nvPr/>
        </p:nvSpPr>
        <p:spPr>
          <a:xfrm>
            <a:off x="8731047" y="2791967"/>
            <a:ext cx="3051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Emissions and boundary conditions are held constant across models, but </a:t>
            </a:r>
            <a:r>
              <a:rPr lang="en-US" dirty="0">
                <a:highlight>
                  <a:srgbClr val="FFFF00"/>
                </a:highlight>
              </a:rPr>
              <a:t>not meteorology or landcover</a:t>
            </a:r>
          </a:p>
        </p:txBody>
      </p:sp>
    </p:spTree>
    <p:extLst>
      <p:ext uri="{BB962C8B-B14F-4D97-AF65-F5344CB8AC3E}">
        <p14:creationId xmlns:p14="http://schemas.microsoft.com/office/powerpoint/2010/main" val="12522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A418-92CE-4221-9524-7B2EBE71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40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We focus on wet deposition to leverage a long-term measurement network available for model evaluation and interpretation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1B026-B478-420F-9C8A-53220E077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309" y="1230572"/>
            <a:ext cx="8401381" cy="5424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9C124-8EAA-465B-9877-EE13E97E1AB6}"/>
              </a:ext>
            </a:extLst>
          </p:cNvPr>
          <p:cNvSpPr txBox="1"/>
          <p:nvPr/>
        </p:nvSpPr>
        <p:spPr>
          <a:xfrm>
            <a:off x="8903855" y="6257760"/>
            <a:ext cx="127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NADP, 2022</a:t>
            </a:r>
          </a:p>
        </p:txBody>
      </p:sp>
    </p:spTree>
    <p:extLst>
      <p:ext uri="{BB962C8B-B14F-4D97-AF65-F5344CB8AC3E}">
        <p14:creationId xmlns:p14="http://schemas.microsoft.com/office/powerpoint/2010/main" val="48162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4943-59E2-4AA7-B975-3A73418D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26" y="366972"/>
            <a:ext cx="10515600" cy="1325563"/>
          </a:xfrm>
        </p:spPr>
        <p:txBody>
          <a:bodyPr/>
          <a:lstStyle/>
          <a:p>
            <a:r>
              <a:rPr lang="en-US" dirty="0"/>
              <a:t>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144A-1A97-4397-99A0-BB69252C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26" y="1847850"/>
            <a:ext cx="11459547" cy="4351338"/>
          </a:xfrm>
        </p:spPr>
        <p:txBody>
          <a:bodyPr/>
          <a:lstStyle/>
          <a:p>
            <a:r>
              <a:rPr lang="en-US" dirty="0"/>
              <a:t>Where and when is there the greatest spread among the AQMEII4 models?</a:t>
            </a:r>
          </a:p>
          <a:p>
            <a:r>
              <a:rPr lang="en-US" dirty="0"/>
              <a:t>Is the spread associated with a particular process?</a:t>
            </a:r>
          </a:p>
          <a:p>
            <a:r>
              <a:rPr lang="en-US" dirty="0"/>
              <a:t>Do observations point to important and/or missing processes?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4D598-7DF6-4E86-B403-B663CD6B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40CAE-9BE7-448B-BDF3-4548B54EA239}"/>
              </a:ext>
            </a:extLst>
          </p:cNvPr>
          <p:cNvSpPr txBox="1"/>
          <p:nvPr/>
        </p:nvSpPr>
        <p:spPr>
          <a:xfrm>
            <a:off x="2929812" y="4301412"/>
            <a:ext cx="8293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this talk, I’ll focus on sulfate (SO</a:t>
            </a:r>
            <a:r>
              <a:rPr lang="en-US" sz="2400" baseline="-25000" dirty="0"/>
              <a:t>4</a:t>
            </a:r>
            <a:r>
              <a:rPr lang="en-US" sz="2400" dirty="0"/>
              <a:t>) wet deposition. </a:t>
            </a:r>
          </a:p>
          <a:p>
            <a:r>
              <a:rPr lang="en-US" sz="2400" dirty="0"/>
              <a:t>For this project, we have also considered nitrate and ammonium.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0CC55EE-90EA-467E-B6E5-CFCC9E2121CD}"/>
              </a:ext>
            </a:extLst>
          </p:cNvPr>
          <p:cNvSpPr/>
          <p:nvPr/>
        </p:nvSpPr>
        <p:spPr>
          <a:xfrm>
            <a:off x="1833465" y="4488310"/>
            <a:ext cx="9610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4210-368F-4279-A132-174F9B75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5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Highest deposition and spread among models near the gulf for SO</a:t>
            </a:r>
            <a:r>
              <a:rPr lang="en-US" baseline="-25000" dirty="0"/>
              <a:t>4</a:t>
            </a:r>
            <a:r>
              <a:rPr lang="en-US" dirty="0"/>
              <a:t> wet deposition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6630-CA98-4BEF-815F-A3F37DD568C2}"/>
              </a:ext>
            </a:extLst>
          </p:cNvPr>
          <p:cNvSpPr txBox="1"/>
          <p:nvPr/>
        </p:nvSpPr>
        <p:spPr>
          <a:xfrm>
            <a:off x="1309946" y="5991181"/>
            <a:ext cx="957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Spread is defined as the </a:t>
            </a:r>
            <a:r>
              <a:rPr lang="en-US" b="1" dirty="0"/>
              <a:t>standard deviation </a:t>
            </a:r>
            <a:r>
              <a:rPr lang="en-US" dirty="0"/>
              <a:t>across models (for a particular grid cell, time period, etc)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6BF8-9DBD-407A-966D-8B8BE418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B3417C-624F-45A6-91E5-C7E718F8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1" y="1690688"/>
            <a:ext cx="7249297" cy="42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3020C3-08E3-4CD5-8AF6-9F7E5DF0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SO</a:t>
            </a:r>
            <a:r>
              <a:rPr lang="en-US" sz="3600" baseline="-25000" dirty="0"/>
              <a:t>4</a:t>
            </a:r>
            <a:r>
              <a:rPr lang="en-US" sz="3600" dirty="0"/>
              <a:t> dominates total S wet deposition, with the largest spread among models in the spring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379831-F8C3-489B-963E-5D1FC8BD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2B234DC-B3D7-4F6D-8E91-1F727A546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62" y="1560059"/>
            <a:ext cx="6096603" cy="47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1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8DC8389-6DAC-4BE6-B7A7-939C7DF4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63" y="1748835"/>
            <a:ext cx="7714959" cy="43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6738B-C1E3-40A6-A757-6ECF0C15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For which concentration or meteorology variables is the inter-model spread (</a:t>
            </a:r>
            <a:r>
              <a:rPr lang="el-GR" sz="2800" dirty="0"/>
              <a:t>σ</a:t>
            </a:r>
            <a:r>
              <a:rPr lang="en-US" sz="2800" dirty="0"/>
              <a:t>) associated with the inter-model spread in wet deposition?*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DB7BA-A6FC-4DEC-BD1C-118EC28E4E9E}"/>
              </a:ext>
            </a:extLst>
          </p:cNvPr>
          <p:cNvSpPr txBox="1"/>
          <p:nvPr/>
        </p:nvSpPr>
        <p:spPr>
          <a:xfrm>
            <a:off x="2503630" y="6062134"/>
            <a:ext cx="718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*This doesn’t indicate the driver of the spread among models, but it may suggest where to take a closer look.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0852C-776F-4C60-B8D7-12655F4D396C}"/>
              </a:ext>
            </a:extLst>
          </p:cNvPr>
          <p:cNvSpPr txBox="1"/>
          <p:nvPr/>
        </p:nvSpPr>
        <p:spPr>
          <a:xfrm>
            <a:off x="3047999" y="13308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Introduction to correlation plots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A89C4-1A84-4280-854F-C21266A16B40}"/>
              </a:ext>
            </a:extLst>
          </p:cNvPr>
          <p:cNvSpPr txBox="1"/>
          <p:nvPr/>
        </p:nvSpPr>
        <p:spPr>
          <a:xfrm>
            <a:off x="7722774" y="2298579"/>
            <a:ext cx="3436696" cy="1021556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Spread in x or y indicates the standard deviation across the models with available simulations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7FCDFF-3BA5-4C85-B681-6750BFEA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38AA-FED3-4A39-A541-A57DEC2982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9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829</Words>
  <Application>Microsoft Office PowerPoint</Application>
  <PresentationFormat>Widescreen</PresentationFormat>
  <Paragraphs>87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Inter-model spatial and seasonal variability in wet deposition  using the 2016 AQMEII4 simulations</vt:lpstr>
      <vt:lpstr>Air pollution deposition affects ecosystem welfare</vt:lpstr>
      <vt:lpstr>Deposition parameterizations vary among models</vt:lpstr>
      <vt:lpstr>The fourth round of the Air Quality Modeling Evaluation International Initiative (AQMEII4) focuses on deposition</vt:lpstr>
      <vt:lpstr>We focus on wet deposition to leverage a long-term measurement network available for model evaluation and interpretation</vt:lpstr>
      <vt:lpstr>Guiding questions</vt:lpstr>
      <vt:lpstr>Highest deposition and spread among models near the gulf for SO4 wet deposition</vt:lpstr>
      <vt:lpstr>SO4 dominates total S wet deposition, with the largest spread among models in the spring</vt:lpstr>
      <vt:lpstr>For which concentration or meteorology variables is the inter-model spread (σ) associated with the inter-model spread in wet deposition?*</vt:lpstr>
      <vt:lpstr>For which concentration or meteorology variables is the inter-model spread (σ) associated with the inter-model spread in wet deposition?*</vt:lpstr>
      <vt:lpstr>Unsurprisingly, the model spread (σ) in SO4 wet deposition correlates with the σ of PM components for NH4 (summer) and SO4 (annual)</vt:lpstr>
      <vt:lpstr>Among meteorological variables, precipitation has the strongest association with the spread in SO4 wet deposition</vt:lpstr>
      <vt:lpstr>Intermodel spread in sulfate wet deposition is associated with the spread in sulfate PM and precipitation </vt:lpstr>
      <vt:lpstr>A large intermodel spread in deposition could contribute to differences when assessing ecological impacts</vt:lpstr>
      <vt:lpstr>Future work includes bias correcting the precipitation;  building on association analysis, potentially using machine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Baublitz, Colleen (she/her/hers)</dc:creator>
  <cp:lastModifiedBy>Baublitz, Colleen (she/her/hers)</cp:lastModifiedBy>
  <cp:revision>54</cp:revision>
  <dcterms:created xsi:type="dcterms:W3CDTF">2024-05-31T16:10:03Z</dcterms:created>
  <dcterms:modified xsi:type="dcterms:W3CDTF">2024-10-21T13:53:47Z</dcterms:modified>
</cp:coreProperties>
</file>