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29"/>
  </p:sldMasterIdLst>
  <p:notesMasterIdLst>
    <p:notesMasterId r:id="rId48"/>
  </p:notesMasterIdLst>
  <p:handoutMasterIdLst>
    <p:handoutMasterId r:id="rId49"/>
  </p:handoutMasterIdLst>
  <p:sldIdLst>
    <p:sldId id="258" r:id="rId30"/>
    <p:sldId id="295" r:id="rId31"/>
    <p:sldId id="344" r:id="rId32"/>
    <p:sldId id="298" r:id="rId33"/>
    <p:sldId id="362" r:id="rId34"/>
    <p:sldId id="372" r:id="rId35"/>
    <p:sldId id="375" r:id="rId36"/>
    <p:sldId id="366" r:id="rId37"/>
    <p:sldId id="371" r:id="rId38"/>
    <p:sldId id="380" r:id="rId39"/>
    <p:sldId id="365" r:id="rId40"/>
    <p:sldId id="376" r:id="rId41"/>
    <p:sldId id="260" r:id="rId42"/>
    <p:sldId id="377" r:id="rId43"/>
    <p:sldId id="259" r:id="rId44"/>
    <p:sldId id="381" r:id="rId45"/>
    <p:sldId id="364" r:id="rId46"/>
    <p:sldId id="383" r:id="rId47"/>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AD3214-F3B0-F7A7-F7D8-45BFA8B2C5E2}" name="Nolte, Chris" initials="NC" userId="S::nolte.chris@epa.gov::95f77864-0c51-410a-a28f-6c3c662a7600" providerId="AD"/>
  <p188:author id="{B0AAC238-BFAE-6A40-BC6F-AA959F75705E}" name="Hogrefe, Christian" initials="HC" userId="S::Hogrefe.Christian@epa.gov::1a7e9a20-9c05-42ce-ad0e-b07275a8d8c3" providerId="AD"/>
  <p188:author id="{F69E554F-1031-EB70-9AC6-81A50637762B}" name="Bash, Jesse" initials="BJ" userId="S::bash.jesse@epa.gov::b040d482-f620-4b12-a48b-2d07de738dc9" providerId="AD"/>
  <p188:author id="{57616052-B085-7E11-A76A-3EE772D254AC}" name="Alapaty, Kiran" initials="AK" userId="S::Alapaty.Kiran@epa.gov::3b08934d-04ff-480a-82ce-70e9b57da02a" providerId="AD"/>
  <p188:author id="{29D0AFB5-1C99-E9B7-64D1-9FCC65732CAA}" name="Kang, Daiwen (he/him/his)" initials="K(" userId="S::kang.daiwen@epa.gov::784166b3-6536-477e-8272-bedb45b1adb6" providerId="AD"/>
  <p188:author id="{3FBFDAE7-6107-B58B-8265-BDAD6B4E74BB}" name="Bin Cheng" initials="BC" userId="030c7c660a506c9a" providerId="Windows Live"/>
  <p188:author id="{C49860E9-4EC1-D54C-67CD-1B73E83D006E}" name="Alapaty, Kiran" initials="AK" userId="S::alapaty.kiran@epa.gov::3b08934d-04ff-480a-82ce-70e9b57da02a" providerId="AD"/>
  <p188:author id="{A48633FD-ABE9-A13A-60EE-701CF12D3321}" name="Nolte, Chris" initials="CGN" userId="Nolte, Chri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apaty, Kiran" initials="AK" lastIdx="2" clrIdx="0">
    <p:extLst>
      <p:ext uri="{19B8F6BF-5375-455C-9EA6-DF929625EA0E}">
        <p15:presenceInfo xmlns:p15="http://schemas.microsoft.com/office/powerpoint/2012/main" userId="S::Alapaty.Kiran@epa.gov::3b08934d-04ff-480a-82ce-70e9b57da0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B9"/>
    <a:srgbClr val="0B5AA5"/>
    <a:srgbClr val="0000FF"/>
    <a:srgbClr val="086DB6"/>
    <a:srgbClr val="FF6600"/>
    <a:srgbClr val="355777"/>
    <a:srgbClr val="056CB6"/>
    <a:srgbClr val="026CB6"/>
    <a:srgbClr val="003F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69"/>
  </p:normalViewPr>
  <p:slideViewPr>
    <p:cSldViewPr snapToGrid="0">
      <p:cViewPr varScale="1">
        <p:scale>
          <a:sx n="98" d="100"/>
          <a:sy n="98" d="100"/>
        </p:scale>
        <p:origin x="1038" y="78"/>
      </p:cViewPr>
      <p:guideLst>
        <p:guide orient="horz" pos="2304"/>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10.xml"/><Relationship Id="rId21" Type="http://schemas.openxmlformats.org/officeDocument/2006/relationships/customXml" Target="../customXml/item21.xml"/><Relationship Id="rId34" Type="http://schemas.openxmlformats.org/officeDocument/2006/relationships/slide" Target="slides/slide5.xml"/><Relationship Id="rId42" Type="http://schemas.openxmlformats.org/officeDocument/2006/relationships/slide" Target="slides/slide13.xml"/><Relationship Id="rId47" Type="http://schemas.openxmlformats.org/officeDocument/2006/relationships/slide" Target="slides/slide18.xml"/><Relationship Id="rId50" Type="http://schemas.openxmlformats.org/officeDocument/2006/relationships/commentAuthors" Target="commentAuthors.xml"/><Relationship Id="rId55" Type="http://schemas.microsoft.com/office/2018/10/relationships/authors" Target="author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Master" Target="slideMasters/slideMaster1.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slide" Target="slides/slide16.xml"/><Relationship Id="rId53" Type="http://schemas.openxmlformats.org/officeDocument/2006/relationships/theme" Target="theme/theme1.xml"/><Relationship Id="rId5" Type="http://schemas.openxmlformats.org/officeDocument/2006/relationships/customXml" Target="../customXml/item5.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notesMaster" Target="notesMasters/notesMaster1.xml"/><Relationship Id="rId8" Type="http://schemas.openxmlformats.org/officeDocument/2006/relationships/customXml" Target="../customXml/item8.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20" Type="http://schemas.openxmlformats.org/officeDocument/2006/relationships/customXml" Target="../customXml/item20.xml"/><Relationship Id="rId41" Type="http://schemas.openxmlformats.org/officeDocument/2006/relationships/slide" Target="slides/slide12.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7.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C3F119CC-0E9C-4303-8FC0-FA6C67E0699C}" type="datetimeFigureOut">
              <a:rPr lang="en-US"/>
              <a:pPr>
                <a:defRPr/>
              </a:pPr>
              <a:t>10/21/2024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A6924233-FC8A-4838-8824-56EBB7540E6D}" type="slidenum">
              <a:rPr lang="en-US"/>
              <a:pPr>
                <a:defRPr/>
              </a:pPr>
              <a:t>‹#›</a:t>
            </a:fld>
            <a:endParaRPr lang="en-US"/>
          </a:p>
        </p:txBody>
      </p:sp>
    </p:spTree>
    <p:extLst>
      <p:ext uri="{BB962C8B-B14F-4D97-AF65-F5344CB8AC3E}">
        <p14:creationId xmlns:p14="http://schemas.microsoft.com/office/powerpoint/2010/main" val="569683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1633A1B-E4ED-4A2A-87DF-7B125DA7738F}" type="slidenum">
              <a:rPr lang="en-US"/>
              <a:pPr>
                <a:defRPr/>
              </a:pPr>
              <a:t>‹#›</a:t>
            </a:fld>
            <a:endParaRPr lang="en-US"/>
          </a:p>
        </p:txBody>
      </p:sp>
    </p:spTree>
    <p:extLst>
      <p:ext uri="{BB962C8B-B14F-4D97-AF65-F5344CB8AC3E}">
        <p14:creationId xmlns:p14="http://schemas.microsoft.com/office/powerpoint/2010/main" val="17023198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CE53AB5D-A950-4AE7-AC6B-9D5657576A4D}" type="slidenum">
              <a:rPr lang="en-US" sz="1200"/>
              <a:pPr/>
              <a:t>0</a:t>
            </a:fld>
            <a:endParaRPr lang="en-US" sz="1200"/>
          </a:p>
        </p:txBody>
      </p:sp>
      <p:sp>
        <p:nvSpPr>
          <p:cNvPr id="5123" name="Rectangle 2"/>
          <p:cNvSpPr>
            <a:spLocks noGrp="1" noRot="1" noChangeAspect="1" noChangeArrowheads="1" noTextEdit="1"/>
          </p:cNvSpPr>
          <p:nvPr>
            <p:ph type="sldImg"/>
          </p:nvPr>
        </p:nvSpPr>
        <p:spPr>
          <a:xfrm>
            <a:off x="381000" y="685800"/>
            <a:ext cx="6096000" cy="3429000"/>
          </a:xfrm>
          <a:ln/>
        </p:spPr>
      </p:sp>
      <p:sp>
        <p:nvSpPr>
          <p:cNvPr id="5124"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a:t>I am a part-time researcher .  Pretty much every coauthor has contributed to this work  and without their  valuable contributions, I could not have pulled this work  to this shape.  Thanks to all coauthors…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(left panel) Again, over oceans, PBL depth differences are more pronounced and  over India (summer); elsewhere PBL depth differences are about 100 m in most land areas during all seasons.  Impact of soil moisture nudging is felt even in the PBL depth simulations over the land areas.  </a:t>
            </a:r>
          </a:p>
          <a:p>
            <a:r>
              <a:rPr lang="en-US"/>
              <a:t>(right panel) Differences in cloud simulation resulted in differences in surface shortwave radiation. This is a clear example as to how PBL processes can influence the cloud formation and hence radiation.</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9</a:t>
            </a:fld>
            <a:endParaRPr lang="en-US"/>
          </a:p>
        </p:txBody>
      </p:sp>
    </p:spTree>
    <p:extLst>
      <p:ext uri="{BB962C8B-B14F-4D97-AF65-F5344CB8AC3E}">
        <p14:creationId xmlns:p14="http://schemas.microsoft.com/office/powerpoint/2010/main" val="191275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Large reduction of total surface precip can be seen over the oceans and in particular tropical oceans where ITCZ is present. With the WRF configuration used, we know that it rains too much over the waters.  We will acquire global precip data  for further evaluation in our further analysis. </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10</a:t>
            </a:fld>
            <a:endParaRPr lang="en-US"/>
          </a:p>
        </p:txBody>
      </p:sp>
    </p:spTree>
    <p:extLst>
      <p:ext uri="{BB962C8B-B14F-4D97-AF65-F5344CB8AC3E}">
        <p14:creationId xmlns:p14="http://schemas.microsoft.com/office/powerpoint/2010/main" val="3940484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Top left panel is for the precip accumulated obtained from PRISM data  and both simulations (SFM &amp; TVM) overpredict surface precip  when compared to PRISM data.  Precip  in TVM  has reduced wet bias as  compared to SFM.  Right bottom panel also indicate that,  in general precip  wet bias is reduced in particular eastern coastal areas and southwestern regions.  Definitely, TVM produced better precip estimates.</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11</a:t>
            </a:fld>
            <a:endParaRPr lang="en-US"/>
          </a:p>
        </p:txBody>
      </p:sp>
    </p:spTree>
    <p:extLst>
      <p:ext uri="{BB962C8B-B14F-4D97-AF65-F5344CB8AC3E}">
        <p14:creationId xmlns:p14="http://schemas.microsoft.com/office/powerpoint/2010/main" val="367237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Seasonal variation of monthly averaged  </a:t>
            </a:r>
            <a:r>
              <a:rPr lang="en-US" err="1"/>
              <a:t>sfc</a:t>
            </a:r>
            <a:r>
              <a:rPr lang="en-US"/>
              <a:t> ozone for different countries sow that at a gross level, both SFM  and TVM  produce very similar trends and magnitudes. Its hard to pick the winner here. This  confirms that on average the TVM was able to successfully simulated </a:t>
            </a:r>
            <a:r>
              <a:rPr lang="en-US" err="1"/>
              <a:t>sfc</a:t>
            </a:r>
            <a:r>
              <a:rPr lang="en-US"/>
              <a:t> ozone.  These are exciting results since we did not use any similarity functions in CMAQ (these functions are used in models for over 50+ years partially contributing to model-2-model differences)</a:t>
            </a:r>
          </a:p>
        </p:txBody>
      </p:sp>
      <p:sp>
        <p:nvSpPr>
          <p:cNvPr id="4" name="Slide Number Placeholder 3"/>
          <p:cNvSpPr>
            <a:spLocks noGrp="1"/>
          </p:cNvSpPr>
          <p:nvPr>
            <p:ph type="sldNum" sz="quarter" idx="5"/>
          </p:nvPr>
        </p:nvSpPr>
        <p:spPr/>
        <p:txBody>
          <a:bodyPr/>
          <a:lstStyle/>
          <a:p>
            <a:fld id="{025D8028-E2CA-4C3A-9377-1B793310812C}" type="slidenum">
              <a:rPr lang="en-US" smtClean="0"/>
              <a:t>12</a:t>
            </a:fld>
            <a:endParaRPr lang="en-US"/>
          </a:p>
        </p:txBody>
      </p:sp>
    </p:spTree>
    <p:extLst>
      <p:ext uri="{BB962C8B-B14F-4D97-AF65-F5344CB8AC3E}">
        <p14:creationId xmlns:p14="http://schemas.microsoft.com/office/powerpoint/2010/main" val="2946964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t>on average  TVM produces lower or higher surface ozone over many land areas during all seasons as compared to SFM. Usually, </a:t>
            </a:r>
            <a:r>
              <a:rPr lang="en-US" err="1"/>
              <a:t>cmaq</a:t>
            </a:r>
            <a:r>
              <a:rPr lang="en-US"/>
              <a:t> has high ozone bias in summer and TVM reduces that +</a:t>
            </a:r>
            <a:r>
              <a:rPr lang="en-US" err="1"/>
              <a:t>ve</a:t>
            </a:r>
            <a:r>
              <a:rPr lang="en-US"/>
              <a:t> bias; however </a:t>
            </a:r>
            <a:r>
              <a:rPr lang="en-US" err="1"/>
              <a:t>cmaq</a:t>
            </a:r>
            <a:r>
              <a:rPr lang="en-US"/>
              <a:t> has –</a:t>
            </a:r>
            <a:r>
              <a:rPr lang="en-US" err="1"/>
              <a:t>ve</a:t>
            </a:r>
            <a:r>
              <a:rPr lang="en-US"/>
              <a:t> bias in spring and TVM enhances such bias.  Winter bias is also reduced in TVM. </a:t>
            </a:r>
          </a:p>
        </p:txBody>
      </p:sp>
      <p:sp>
        <p:nvSpPr>
          <p:cNvPr id="4" name="Slide Number Placeholder 3"/>
          <p:cNvSpPr>
            <a:spLocks noGrp="1"/>
          </p:cNvSpPr>
          <p:nvPr>
            <p:ph type="sldNum" sz="quarter" idx="5"/>
          </p:nvPr>
        </p:nvSpPr>
        <p:spPr/>
        <p:txBody>
          <a:bodyPr/>
          <a:lstStyle/>
          <a:p>
            <a:fld id="{025D8028-E2CA-4C3A-9377-1B793310812C}" type="slidenum">
              <a:rPr lang="en-US" smtClean="0"/>
              <a:t>13</a:t>
            </a:fld>
            <a:endParaRPr lang="en-US"/>
          </a:p>
        </p:txBody>
      </p:sp>
    </p:spTree>
    <p:extLst>
      <p:ext uri="{BB962C8B-B14F-4D97-AF65-F5344CB8AC3E}">
        <p14:creationId xmlns:p14="http://schemas.microsoft.com/office/powerpoint/2010/main" val="17896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Difference in absolute bias: warm colors = increase in bias, cool colors = decrease in bias;  size of the circle = small circle of same color indicates lower bound  value of the conc range and bigger circle of same color indicates upper bound value of the range.  interestingly for the western US almost all of the sites TVM has  significant  reduction in bias (except few over CA) while for the eastern US bias differences, almost all sites show minor to moderate reductions in bias in TVM.  Coastal and lake areas have large reductions  in bias in TVM.</a:t>
            </a:r>
          </a:p>
          <a:p>
            <a:r>
              <a:rPr lang="en-US"/>
              <a:t>MDA8 definition:  </a:t>
            </a:r>
            <a:r>
              <a:rPr lang="en-US">
                <a:effectLst/>
              </a:rPr>
              <a:t>The daily maximum 8-hour concentration for a given calendar day is </a:t>
            </a:r>
            <a:r>
              <a:rPr lang="en-US" b="1">
                <a:effectLst/>
              </a:rPr>
              <a:t>the highest of the 24 possible 8-hour average concentrations computed for that day</a:t>
            </a:r>
            <a:r>
              <a:rPr lang="en-US">
                <a:effectLst/>
              </a:rPr>
              <a:t>. This process is repeated, yielding a daily maximum 8-hour average ozone concentration for each calendar day with ambient ozone monitoring data.</a:t>
            </a:r>
          </a:p>
          <a:p>
            <a:endParaRPr lang="en-US"/>
          </a:p>
        </p:txBody>
      </p:sp>
      <p:sp>
        <p:nvSpPr>
          <p:cNvPr id="4" name="Slide Number Placeholder 3"/>
          <p:cNvSpPr>
            <a:spLocks noGrp="1"/>
          </p:cNvSpPr>
          <p:nvPr>
            <p:ph type="sldNum" sz="quarter" idx="5"/>
          </p:nvPr>
        </p:nvSpPr>
        <p:spPr/>
        <p:txBody>
          <a:bodyPr/>
          <a:lstStyle/>
          <a:p>
            <a:fld id="{025D8028-E2CA-4C3A-9377-1B793310812C}" type="slidenum">
              <a:rPr lang="en-US" smtClean="0"/>
              <a:t>14</a:t>
            </a:fld>
            <a:endParaRPr lang="en-US"/>
          </a:p>
        </p:txBody>
      </p:sp>
    </p:spTree>
    <p:extLst>
      <p:ext uri="{BB962C8B-B14F-4D97-AF65-F5344CB8AC3E}">
        <p14:creationId xmlns:p14="http://schemas.microsoft.com/office/powerpoint/2010/main" val="1515035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Left panel:  With TVM (blue), average minimum values during stable conditions are slightly low biased while during daytime warm conditions TVM does better than SFM (red). Both SFM and TVM underpredict max  </a:t>
            </a:r>
            <a:r>
              <a:rPr lang="en-US" err="1"/>
              <a:t>sfc</a:t>
            </a:r>
            <a:r>
              <a:rPr lang="en-US"/>
              <a:t> ozone during  daytime hours. </a:t>
            </a:r>
          </a:p>
          <a:p>
            <a:r>
              <a:rPr lang="en-US"/>
              <a:t>Right panel:   during entire 24 hours max and min </a:t>
            </a:r>
            <a:r>
              <a:rPr lang="en-US" err="1"/>
              <a:t>sfc</a:t>
            </a:r>
            <a:r>
              <a:rPr lang="en-US"/>
              <a:t> ozone was over-predicted by both SFM and TVM, indicating fundamental issue with the CMAQ beyond PBL processes. </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15</a:t>
            </a:fld>
            <a:endParaRPr lang="en-US"/>
          </a:p>
        </p:txBody>
      </p:sp>
    </p:spTree>
    <p:extLst>
      <p:ext uri="{BB962C8B-B14F-4D97-AF65-F5344CB8AC3E}">
        <p14:creationId xmlns:p14="http://schemas.microsoft.com/office/powerpoint/2010/main" val="1647014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16</a:t>
            </a:fld>
            <a:endParaRPr lang="en-US"/>
          </a:p>
        </p:txBody>
      </p:sp>
    </p:spTree>
    <p:extLst>
      <p:ext uri="{BB962C8B-B14F-4D97-AF65-F5344CB8AC3E}">
        <p14:creationId xmlns:p14="http://schemas.microsoft.com/office/powerpoint/2010/main" val="2365870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17</a:t>
            </a:fld>
            <a:endParaRPr lang="en-US"/>
          </a:p>
        </p:txBody>
      </p:sp>
    </p:spTree>
    <p:extLst>
      <p:ext uri="{BB962C8B-B14F-4D97-AF65-F5344CB8AC3E}">
        <p14:creationId xmlns:p14="http://schemas.microsoft.com/office/powerpoint/2010/main" val="1779867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Point (1)  When we look at the literature, we will find numerous  different stability correction functions for similarity profiles across regional and global  meteorological (MET) and air quality (AQ) models as well as earth system models.  This is one source of model-2-model  outcome differences, and this can be potentially avoided by  NOT using similarity functions at all…   For over half century similarity functions are ruling these models.  (2)  turbulence strength is underrepresented in some of the formulations  and  thus there is a room for improvement; (3) our new 3D turbulence velocity scale  provides an opportunity to avoid these issues and  can be a source of community formulations representing turbulence effects in a best possible way in MET and AQ models.; (4)  this new velocity scale  was  evaluated and validated using  measured velocity variances and a  dry dep box model and these results were documented in Alapaty et al. 2022 which showed that there is no need to use similarity functions in PBL modeling.  But it was done using a single-point (box) model  but not a 3D MET or AQ model. </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a:t>
            </a:fld>
            <a:endParaRPr lang="en-US"/>
          </a:p>
        </p:txBody>
      </p:sp>
    </p:spTree>
    <p:extLst>
      <p:ext uri="{BB962C8B-B14F-4D97-AF65-F5344CB8AC3E}">
        <p14:creationId xmlns:p14="http://schemas.microsoft.com/office/powerpoint/2010/main" val="553004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new velocity scale (e*) is a function of friction velocity, convection velocity, and  Obukhov length  for convective conditions in PBL; and for stable conditions it is proportional to friction velocity and for neutral conditions as well along with mean wind speed.  Thus, in that study we proved that aerodynamic resistance can be expressed without using similarity functions by using the e* and it becomes a seamless formulations for all models (box, 1D, 2D, and 3D MET and AQ models) since it does not depend on similarity functions.</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2</a:t>
            </a:fld>
            <a:endParaRPr lang="en-US"/>
          </a:p>
        </p:txBody>
      </p:sp>
    </p:spTree>
    <p:extLst>
      <p:ext uri="{BB962C8B-B14F-4D97-AF65-F5344CB8AC3E}">
        <p14:creationId xmlns:p14="http://schemas.microsoft.com/office/powerpoint/2010/main" val="1266676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the best of our knowledge, no one  has used measured  velocity variances from the 3D sonic anemometer for  turbulence modeling  and thus we are the first ones to use such data that was collecting dust…. The 3D sonic anemometer data are used to validate the parameterized e* and results are very apparent. Further we showed that the measured friction velocity can be  replaced by the product of von Karman constant and parameterized e*.   This is the key result that helped us to get rid of all similarity functions in  </a:t>
            </a:r>
            <a:r>
              <a:rPr lang="en-US" err="1"/>
              <a:t>pbl</a:t>
            </a:r>
            <a:r>
              <a:rPr lang="en-US"/>
              <a:t> modeling. </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3</a:t>
            </a:fld>
            <a:endParaRPr lang="en-US"/>
          </a:p>
        </p:txBody>
      </p:sp>
    </p:spTree>
    <p:extLst>
      <p:ext uri="{BB962C8B-B14F-4D97-AF65-F5344CB8AC3E}">
        <p14:creationId xmlns:p14="http://schemas.microsoft.com/office/powerpoint/2010/main" val="2238742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4</a:t>
            </a:fld>
            <a:endParaRPr lang="en-US"/>
          </a:p>
        </p:txBody>
      </p:sp>
    </p:spTree>
    <p:extLst>
      <p:ext uri="{BB962C8B-B14F-4D97-AF65-F5344CB8AC3E}">
        <p14:creationId xmlns:p14="http://schemas.microsoft.com/office/powerpoint/2010/main" val="1650444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5</a:t>
            </a:fld>
            <a:endParaRPr lang="en-US"/>
          </a:p>
        </p:txBody>
      </p:sp>
    </p:spTree>
    <p:extLst>
      <p:ext uri="{BB962C8B-B14F-4D97-AF65-F5344CB8AC3E}">
        <p14:creationId xmlns:p14="http://schemas.microsoft.com/office/powerpoint/2010/main" val="1290290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Since  this is a part-time unfunded research , we picked modeling cases from on-going projects. Now, it is an exciting time to find out whether we can really avoid the  50+ year old practice of using similarity functions!!! </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6</a:t>
            </a:fld>
            <a:endParaRPr lang="en-US"/>
          </a:p>
        </p:txBody>
      </p:sp>
    </p:spTree>
    <p:extLst>
      <p:ext uri="{BB962C8B-B14F-4D97-AF65-F5344CB8AC3E}">
        <p14:creationId xmlns:p14="http://schemas.microsoft.com/office/powerpoint/2010/main" val="928853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(Left panel) Time series  statistical measures indicate  that there is an insignificant warm bias with TVM for T2, and an insignificant reduction in Q2 bias  when compared to SFM. Also, bias differences are well within accuracy of measurements. Insignificant warm bias in TVM  time series plot on left  side indicates that the </a:t>
            </a:r>
            <a:r>
              <a:rPr lang="en-US" err="1"/>
              <a:t>Kz</a:t>
            </a:r>
            <a:r>
              <a:rPr lang="en-US"/>
              <a:t>  in TVM is always tiny bit higher than the Kh SFM.  And also, there is no Km &amp; Kh concept in TVM.  </a:t>
            </a:r>
          </a:p>
          <a:p>
            <a:r>
              <a:rPr lang="en-US"/>
              <a:t>(right panel)  In general, spatial difference results are very similar between the two simulations that use  (TVM) and don’t use (SFM) similarity functions with minor heterogeneous differences. With seasons, there are small differences between simulations with exception to Winter over open waters and snow covered regions.  For all seasons,  oceans have relatively cooler air temperatures in TVM.  Most likely, turbulence maybe stronger during stable conditions.  Most likely, soil moisture nudging over land may be a key player  for muted response while over water there is no surface  nudging.  Thus,  differences over water are mostly related to differences in formulations in the SFM and TVM.  Interesting to note that </a:t>
            </a:r>
            <a:r>
              <a:rPr lang="en-US" err="1"/>
              <a:t>Kzmin</a:t>
            </a:r>
            <a:r>
              <a:rPr lang="en-US"/>
              <a:t> is used in the SFM while no such thing was used  in the TVM.  </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7</a:t>
            </a:fld>
            <a:endParaRPr lang="en-US"/>
          </a:p>
        </p:txBody>
      </p:sp>
    </p:spTree>
    <p:extLst>
      <p:ext uri="{BB962C8B-B14F-4D97-AF65-F5344CB8AC3E}">
        <p14:creationId xmlns:p14="http://schemas.microsoft.com/office/powerpoint/2010/main" val="2814596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no  systematic patterns  in the differences except that the u-wind differences are clearly present over the ITCZ regions because easterlies dominate in the tropics. In other areas, differences in clouds and radiation can contribute to differences in the surface winds. Also, note that momentum fields at the surface are not nudged and thus  differences are directly due to formulation types used in SFM and TVM.   Since TVM  explicitly uses  surface momentum and sensible heat fluxes, and  since over the  oceans sensible heat flux is  weekly either +ve or –ve over oceans,   momentum fields can be different between SFM and TVM.   This result has direct bearing on the  precipitation intensity, in particular over the ITCZ areas.  Again,  there is only one </a:t>
            </a:r>
            <a:r>
              <a:rPr lang="en-US" err="1"/>
              <a:t>Kz</a:t>
            </a:r>
            <a:r>
              <a:rPr lang="en-US"/>
              <a:t> in the TVM  while Km is used in the SFM with a minimum Km value which could be another source for  u-wind differences  over the  ITCZ   </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8</a:t>
            </a:fld>
            <a:endParaRPr lang="en-US"/>
          </a:p>
        </p:txBody>
      </p:sp>
    </p:spTree>
    <p:extLst>
      <p:ext uri="{BB962C8B-B14F-4D97-AF65-F5344CB8AC3E}">
        <p14:creationId xmlns:p14="http://schemas.microsoft.com/office/powerpoint/2010/main" val="31823841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86DB6"/>
        </a:solidFill>
        <a:effectLst/>
      </p:bgPr>
    </p:bg>
    <p:spTree>
      <p:nvGrpSpPr>
        <p:cNvPr id="1" name=""/>
        <p:cNvGrpSpPr/>
        <p:nvPr/>
      </p:nvGrpSpPr>
      <p:grpSpPr>
        <a:xfrm>
          <a:off x="0" y="0"/>
          <a:ext cx="0" cy="0"/>
          <a:chOff x="0" y="0"/>
          <a:chExt cx="0" cy="0"/>
        </a:xfrm>
      </p:grpSpPr>
      <p:pic>
        <p:nvPicPr>
          <p:cNvPr id="15" name="Picture 2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95916" y="6286"/>
            <a:ext cx="9929284" cy="6833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8"/>
          <p:cNvSpPr>
            <a:spLocks noChangeArrowheads="1"/>
          </p:cNvSpPr>
          <p:nvPr userDrawn="1"/>
        </p:nvSpPr>
        <p:spPr bwMode="auto">
          <a:xfrm>
            <a:off x="0" y="6224588"/>
            <a:ext cx="10160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a:p>
        </p:txBody>
      </p:sp>
      <p:pic>
        <p:nvPicPr>
          <p:cNvPr id="11" name="Picture 25" descr="EPA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457200"/>
            <a:ext cx="16764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3886201" y="1447800"/>
            <a:ext cx="7617884" cy="1447800"/>
          </a:xfrm>
          <a:prstGeom prst="rect">
            <a:avLst/>
          </a:prstGeom>
          <a:solidFill>
            <a:srgbClr val="003F69">
              <a:alpha val="0"/>
            </a:srgbClr>
          </a:solidFill>
        </p:spPr>
        <p:txBody>
          <a:bodyPr lIns="0" tIns="0" rIns="0" bIns="0" anchor="b"/>
          <a:lstStyle>
            <a:lvl1pPr>
              <a:lnSpc>
                <a:spcPct val="90000"/>
              </a:lnSpc>
              <a:defRPr>
                <a:solidFill>
                  <a:schemeClr val="bg1"/>
                </a:solidFill>
              </a:defRPr>
            </a:lvl1pPr>
          </a:lstStyle>
          <a:p>
            <a:pPr lvl="0"/>
            <a:r>
              <a:rPr lang="en-US" noProof="0"/>
              <a:t>Click to edit Master title style</a:t>
            </a:r>
          </a:p>
        </p:txBody>
      </p:sp>
      <p:sp>
        <p:nvSpPr>
          <p:cNvPr id="13" name="Rectangle 3"/>
          <p:cNvSpPr>
            <a:spLocks noGrp="1" noChangeArrowheads="1"/>
          </p:cNvSpPr>
          <p:nvPr>
            <p:ph type="subTitle" idx="1"/>
          </p:nvPr>
        </p:nvSpPr>
        <p:spPr>
          <a:xfrm>
            <a:off x="3886201" y="3016250"/>
            <a:ext cx="7617884" cy="338138"/>
          </a:xfrm>
          <a:prstGeom prst="rect">
            <a:avLst/>
          </a:prstGeom>
          <a:solidFill>
            <a:srgbClr val="003F69">
              <a:alpha val="0"/>
            </a:srgbClr>
          </a:solidFill>
        </p:spPr>
        <p:txBody>
          <a:bodyPr lIns="0" tIns="0" rIns="0" bIns="0"/>
          <a:lstStyle>
            <a:lvl1pPr marL="0" indent="0">
              <a:lnSpc>
                <a:spcPct val="70000"/>
              </a:lnSpc>
              <a:buFont typeface="Times" pitchFamily="1" charset="0"/>
              <a:buNone/>
              <a:defRPr i="1">
                <a:solidFill>
                  <a:schemeClr val="bg1"/>
                </a:solidFill>
                <a:latin typeface="Times New Roman" pitchFamily="1" charset="0"/>
              </a:defRPr>
            </a:lvl1pPr>
          </a:lstStyle>
          <a:p>
            <a:pPr lvl="0"/>
            <a:r>
              <a:rPr lang="en-US" noProof="0"/>
              <a:t>Click to edit Master subtitle style</a:t>
            </a:r>
          </a:p>
        </p:txBody>
      </p:sp>
    </p:spTree>
    <p:extLst>
      <p:ext uri="{BB962C8B-B14F-4D97-AF65-F5344CB8AC3E}">
        <p14:creationId xmlns:p14="http://schemas.microsoft.com/office/powerpoint/2010/main" val="4153877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33AD7DD-8889-40EE-AB37-66A654BC2EEA}" type="slidenum">
              <a:rPr lang="en-US"/>
              <a:pPr>
                <a:defRPr/>
              </a:pPr>
              <a:t>‹#›</a:t>
            </a:fld>
            <a:endParaRPr lang="en-US"/>
          </a:p>
        </p:txBody>
      </p:sp>
    </p:spTree>
    <p:extLst>
      <p:ext uri="{BB962C8B-B14F-4D97-AF65-F5344CB8AC3E}">
        <p14:creationId xmlns:p14="http://schemas.microsoft.com/office/powerpoint/2010/main" val="151277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1600200"/>
            <a:ext cx="10160000" cy="990600"/>
          </a:xfrm>
          <a:prstGeom prst="rect">
            <a:avLst/>
          </a:prstGeom>
        </p:spPr>
        <p:txBody>
          <a:bodyPr/>
          <a:lstStyle>
            <a:lvl1pPr>
              <a:defRPr>
                <a:solidFill>
                  <a:srgbClr val="026CB6"/>
                </a:solidFill>
              </a:defRPr>
            </a:lvl1pPr>
          </a:lstStyle>
          <a:p>
            <a:r>
              <a:rPr lang="en-US"/>
              <a:t>Click to edit Master title style</a:t>
            </a:r>
          </a:p>
        </p:txBody>
      </p:sp>
      <p:sp>
        <p:nvSpPr>
          <p:cNvPr id="3" name="Content Placeholder 2"/>
          <p:cNvSpPr>
            <a:spLocks noGrp="1"/>
          </p:cNvSpPr>
          <p:nvPr>
            <p:ph idx="1"/>
          </p:nvPr>
        </p:nvSpPr>
        <p:spPr>
          <a:xfrm>
            <a:off x="914400" y="2667000"/>
            <a:ext cx="10363200" cy="3429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914400" y="6248400"/>
            <a:ext cx="1625600" cy="457200"/>
          </a:xfrm>
          <a:prstGeom prst="rect">
            <a:avLst/>
          </a:prstGeom>
        </p:spPr>
        <p:txBody>
          <a:bodyPr/>
          <a:lstStyle>
            <a:lvl1pPr>
              <a:defRPr sz="1200"/>
            </a:lvl1pPr>
          </a:lstStyle>
          <a:p>
            <a:pPr>
              <a:defRPr/>
            </a:pPr>
            <a:endParaRPr lang="en-US"/>
          </a:p>
        </p:txBody>
      </p:sp>
      <p:sp>
        <p:nvSpPr>
          <p:cNvPr id="6" name="Footer Placeholder 4"/>
          <p:cNvSpPr>
            <a:spLocks noGrp="1"/>
          </p:cNvSpPr>
          <p:nvPr>
            <p:ph type="ftr" sz="quarter" idx="11"/>
          </p:nvPr>
        </p:nvSpPr>
        <p:spPr>
          <a:xfrm>
            <a:off x="2540000" y="6248400"/>
            <a:ext cx="7315200" cy="457200"/>
          </a:xfrm>
          <a:prstGeom prst="rect">
            <a:avLst/>
          </a:prstGeom>
        </p:spPr>
        <p:txBody>
          <a:bodyPr/>
          <a:lstStyle>
            <a:lvl1pPr>
              <a:defRPr sz="120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F2A795-0D1C-4340-A163-773CC4D3E4E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12192000" cy="6858000"/>
          </a:xfrm>
          <a:prstGeom prst="rect">
            <a:avLst/>
          </a:prstGeom>
          <a:solidFill>
            <a:schemeClr val="accent3">
              <a:lumMod val="9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026" name="Rectangle 10"/>
          <p:cNvSpPr>
            <a:spLocks noChangeArrowheads="1"/>
          </p:cNvSpPr>
          <p:nvPr userDrawn="1"/>
        </p:nvSpPr>
        <p:spPr bwMode="auto">
          <a:xfrm>
            <a:off x="0" y="6224588"/>
            <a:ext cx="914400" cy="228600"/>
          </a:xfrm>
          <a:prstGeom prst="rect">
            <a:avLst/>
          </a:prstGeom>
          <a:solidFill>
            <a:srgbClr val="026CB6"/>
          </a:solidFill>
          <a:ln>
            <a:noFill/>
          </a:ln>
        </p:spPr>
        <p:txBody>
          <a:bodyPr wrap="none" anchor="ctr"/>
          <a:lstStyle/>
          <a:p>
            <a:endParaRPr lang="en-US" sz="2400">
              <a:solidFill>
                <a:srgbClr val="026CB6"/>
              </a:solidFill>
            </a:endParaRPr>
          </a:p>
        </p:txBody>
      </p:sp>
      <p:sp>
        <p:nvSpPr>
          <p:cNvPr id="1030" name="Rectangle 6"/>
          <p:cNvSpPr>
            <a:spLocks noGrp="1" noChangeArrowheads="1"/>
          </p:cNvSpPr>
          <p:nvPr>
            <p:ph type="sldNum" sz="quarter" idx="4"/>
          </p:nvPr>
        </p:nvSpPr>
        <p:spPr bwMode="auto">
          <a:xfrm>
            <a:off x="0" y="6224588"/>
            <a:ext cx="812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000" b="1" smtClean="0">
                <a:solidFill>
                  <a:schemeClr val="bg1"/>
                </a:solidFill>
              </a:defRPr>
            </a:lvl1pPr>
          </a:lstStyle>
          <a:p>
            <a:pPr>
              <a:defRPr/>
            </a:pPr>
            <a:fld id="{620338C0-557E-40D3-BE98-F43B2D0B1431}" type="slidenum">
              <a:rPr lang="en-US"/>
              <a:pPr>
                <a:defRPr/>
              </a:pPr>
              <a:t>‹#›</a:t>
            </a:fld>
            <a:endParaRPr lang="en-US"/>
          </a:p>
        </p:txBody>
      </p:sp>
      <p:pic>
        <p:nvPicPr>
          <p:cNvPr id="2"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03199" y="152400"/>
            <a:ext cx="154160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72" r:id="rId3"/>
  </p:sldLayoutIdLst>
  <p:hf hdr="0" ftr="0" dt="0"/>
  <p:txStyles>
    <p:title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p:titleStyle>
    <p:body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Grp="1" noChangeArrowheads="1"/>
          </p:cNvSpPr>
          <p:nvPr>
            <p:ph type="subTitle" idx="1"/>
          </p:nvPr>
        </p:nvSpPr>
        <p:spPr bwMode="auto">
          <a:xfrm>
            <a:off x="1143000" y="2551642"/>
            <a:ext cx="9906000" cy="3672946"/>
          </a:xfrm>
          <a:extLs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a:lnSpc>
                <a:spcPct val="100000"/>
              </a:lnSpc>
              <a:spcBef>
                <a:spcPts val="0"/>
              </a:spcBef>
            </a:pPr>
            <a:r>
              <a:rPr lang="en-US" b="1" dirty="0">
                <a:latin typeface="+mj-lt"/>
              </a:rPr>
              <a:t>Kiran Alapaty</a:t>
            </a:r>
            <a:r>
              <a:rPr lang="en-US" b="1" baseline="30000" dirty="0">
                <a:latin typeface="+mj-lt"/>
              </a:rPr>
              <a:t>1 </a:t>
            </a:r>
            <a:r>
              <a:rPr lang="en-US" b="1" dirty="0">
                <a:latin typeface="+mj-lt"/>
              </a:rPr>
              <a:t>, Jesse Bash</a:t>
            </a:r>
            <a:r>
              <a:rPr lang="en-US" b="1" baseline="30000" dirty="0">
                <a:latin typeface="+mj-lt"/>
              </a:rPr>
              <a:t>1 </a:t>
            </a:r>
            <a:r>
              <a:rPr lang="en-US" b="1" dirty="0">
                <a:latin typeface="+mj-lt"/>
              </a:rPr>
              <a:t>, Rob Gilliam</a:t>
            </a:r>
            <a:r>
              <a:rPr lang="en-US" b="1" baseline="30000" dirty="0">
                <a:latin typeface="+mj-lt"/>
              </a:rPr>
              <a:t>1</a:t>
            </a:r>
            <a:r>
              <a:rPr lang="en-US" b="1" dirty="0">
                <a:latin typeface="+mj-lt"/>
              </a:rPr>
              <a:t>, Christian Hogrefe</a:t>
            </a:r>
            <a:r>
              <a:rPr lang="en-US" b="1" baseline="30000" dirty="0">
                <a:latin typeface="+mj-lt"/>
              </a:rPr>
              <a:t>1</a:t>
            </a:r>
            <a:r>
              <a:rPr lang="en-US" b="1" dirty="0">
                <a:latin typeface="+mj-lt"/>
              </a:rPr>
              <a:t>, Barron Henderson</a:t>
            </a:r>
            <a:r>
              <a:rPr lang="en-US" b="1" baseline="30000" dirty="0">
                <a:latin typeface="+mj-lt"/>
              </a:rPr>
              <a:t>2</a:t>
            </a:r>
            <a:r>
              <a:rPr lang="en-US" b="1" dirty="0">
                <a:latin typeface="+mj-lt"/>
              </a:rPr>
              <a:t>, Daiwen Kang</a:t>
            </a:r>
            <a:r>
              <a:rPr lang="en-US" b="1" baseline="30000" dirty="0">
                <a:latin typeface="+mj-lt"/>
              </a:rPr>
              <a:t>1</a:t>
            </a:r>
            <a:r>
              <a:rPr lang="en-US" b="1" dirty="0">
                <a:latin typeface="+mj-lt"/>
              </a:rPr>
              <a:t>, Alan Vette</a:t>
            </a:r>
            <a:r>
              <a:rPr lang="en-US" b="1" baseline="30000" dirty="0">
                <a:latin typeface="+mj-lt"/>
              </a:rPr>
              <a:t>1</a:t>
            </a:r>
            <a:r>
              <a:rPr lang="en-US" b="1" dirty="0">
                <a:latin typeface="+mj-lt"/>
              </a:rPr>
              <a:t>, Chris Nolte</a:t>
            </a:r>
            <a:r>
              <a:rPr lang="en-US" b="1" baseline="30000" dirty="0">
                <a:latin typeface="+mj-lt"/>
              </a:rPr>
              <a:t>1</a:t>
            </a:r>
            <a:r>
              <a:rPr lang="en-US" b="1" dirty="0">
                <a:latin typeface="+mj-lt"/>
              </a:rPr>
              <a:t>, and Sarav Arunachalam</a:t>
            </a:r>
            <a:r>
              <a:rPr lang="en-US" b="1" baseline="30000" dirty="0">
                <a:latin typeface="+mj-lt"/>
              </a:rPr>
              <a:t>3</a:t>
            </a:r>
            <a:endParaRPr lang="en-US" b="1" dirty="0">
              <a:latin typeface="+mj-lt"/>
            </a:endParaRPr>
          </a:p>
          <a:p>
            <a:pPr algn="ctr">
              <a:lnSpc>
                <a:spcPct val="100000"/>
              </a:lnSpc>
              <a:spcBef>
                <a:spcPts val="0"/>
              </a:spcBef>
            </a:pPr>
            <a:endParaRPr lang="en-US" sz="1600" b="1" dirty="0">
              <a:latin typeface="+mj-lt"/>
            </a:endParaRPr>
          </a:p>
          <a:p>
            <a:pPr algn="ctr">
              <a:lnSpc>
                <a:spcPct val="100000"/>
              </a:lnSpc>
              <a:spcBef>
                <a:spcPts val="0"/>
              </a:spcBef>
            </a:pPr>
            <a:r>
              <a:rPr lang="en-US" sz="1600" b="1" baseline="30000" dirty="0">
                <a:latin typeface="+mj-lt"/>
              </a:rPr>
              <a:t>1</a:t>
            </a:r>
            <a:r>
              <a:rPr lang="en-US" sz="1600" b="1" dirty="0">
                <a:latin typeface="+mj-lt"/>
              </a:rPr>
              <a:t>Center for Environmental Measurement and Modeling, Office of Research and Development,  </a:t>
            </a:r>
            <a:endParaRPr lang="en-US" sz="1600" b="1" dirty="0">
              <a:latin typeface="+mj-lt"/>
              <a:cs typeface="Arial"/>
            </a:endParaRPr>
          </a:p>
          <a:p>
            <a:pPr algn="ctr">
              <a:lnSpc>
                <a:spcPct val="100000"/>
              </a:lnSpc>
              <a:spcBef>
                <a:spcPts val="0"/>
              </a:spcBef>
            </a:pPr>
            <a:r>
              <a:rPr lang="en-US" sz="1600" b="1" dirty="0">
                <a:latin typeface="+mj-lt"/>
              </a:rPr>
              <a:t>U.S. Environmental Protection Agency, RTP, NC</a:t>
            </a:r>
            <a:endParaRPr lang="en-US" sz="1600" b="1" dirty="0">
              <a:latin typeface="+mj-lt"/>
              <a:cs typeface="Arial"/>
            </a:endParaRPr>
          </a:p>
          <a:p>
            <a:pPr marL="342900" indent="-342900" algn="ctr">
              <a:lnSpc>
                <a:spcPct val="100000"/>
              </a:lnSpc>
              <a:spcBef>
                <a:spcPts val="0"/>
              </a:spcBef>
              <a:buAutoNum type="arabicPeriod"/>
            </a:pPr>
            <a:endParaRPr lang="en-US" sz="1600" b="1" dirty="0">
              <a:latin typeface="+mj-lt"/>
            </a:endParaRPr>
          </a:p>
          <a:p>
            <a:pPr algn="ctr">
              <a:lnSpc>
                <a:spcPct val="100000"/>
              </a:lnSpc>
              <a:spcBef>
                <a:spcPts val="0"/>
              </a:spcBef>
            </a:pPr>
            <a:r>
              <a:rPr lang="en-US" sz="1600" b="1" baseline="30000" dirty="0">
                <a:latin typeface="+mj-lt"/>
              </a:rPr>
              <a:t>2</a:t>
            </a:r>
            <a:r>
              <a:rPr lang="en-US" sz="1600" b="1" dirty="0">
                <a:latin typeface="+mj-lt"/>
              </a:rPr>
              <a:t>Office of Air Quality Planning and Standards, U.S. Environmental Protection Agency, RTP, NC</a:t>
            </a:r>
            <a:endParaRPr lang="en-US" sz="1600" b="1" dirty="0">
              <a:latin typeface="+mj-lt"/>
              <a:cs typeface="Arial"/>
            </a:endParaRPr>
          </a:p>
          <a:p>
            <a:pPr algn="ctr">
              <a:lnSpc>
                <a:spcPct val="100000"/>
              </a:lnSpc>
              <a:spcBef>
                <a:spcPts val="0"/>
              </a:spcBef>
            </a:pPr>
            <a:endParaRPr lang="en-US" sz="1600" b="1" dirty="0">
              <a:latin typeface="+mj-lt"/>
            </a:endParaRPr>
          </a:p>
          <a:p>
            <a:pPr algn="ctr">
              <a:lnSpc>
                <a:spcPct val="100000"/>
              </a:lnSpc>
              <a:spcBef>
                <a:spcPts val="0"/>
              </a:spcBef>
            </a:pPr>
            <a:r>
              <a:rPr lang="en-US" sz="1600" b="1" baseline="30000" dirty="0">
                <a:latin typeface="+mj-lt"/>
              </a:rPr>
              <a:t>3</a:t>
            </a:r>
            <a:r>
              <a:rPr lang="en-US" sz="1600" b="1" dirty="0">
                <a:latin typeface="+mj-lt"/>
              </a:rPr>
              <a:t>Institute for the Environment, The University of North Carolina at Chapel Hill, Chapel Hill, NC</a:t>
            </a:r>
            <a:endParaRPr lang="en-US" sz="1600" b="1" dirty="0">
              <a:latin typeface="+mj-lt"/>
              <a:cs typeface="Arial"/>
            </a:endParaRPr>
          </a:p>
          <a:p>
            <a:pPr algn="ctr">
              <a:lnSpc>
                <a:spcPct val="100000"/>
              </a:lnSpc>
              <a:spcBef>
                <a:spcPts val="0"/>
              </a:spcBef>
            </a:pPr>
            <a:endParaRPr lang="en-US" sz="1600" b="1" dirty="0">
              <a:latin typeface="+mj-lt"/>
              <a:cs typeface="Arial"/>
            </a:endParaRPr>
          </a:p>
          <a:p>
            <a:pPr>
              <a:lnSpc>
                <a:spcPct val="100000"/>
              </a:lnSpc>
              <a:spcBef>
                <a:spcPts val="0"/>
              </a:spcBef>
            </a:pPr>
            <a:endParaRPr lang="en-US" sz="1200" i="0" dirty="0">
              <a:latin typeface="+mj-lt"/>
            </a:endParaRPr>
          </a:p>
          <a:p>
            <a:pPr algn="ctr">
              <a:lnSpc>
                <a:spcPct val="100000"/>
              </a:lnSpc>
              <a:spcBef>
                <a:spcPts val="0"/>
              </a:spcBef>
            </a:pPr>
            <a:r>
              <a:rPr lang="en-US" i="0" dirty="0">
                <a:latin typeface="+mj-lt"/>
              </a:rPr>
              <a:t>October 21, 2024 </a:t>
            </a:r>
            <a:endParaRPr lang="en-US" sz="1800" dirty="0"/>
          </a:p>
        </p:txBody>
      </p:sp>
      <p:sp>
        <p:nvSpPr>
          <p:cNvPr id="3076" name="Rectangle 9"/>
          <p:cNvSpPr>
            <a:spLocks noGrp="1" noChangeArrowheads="1"/>
          </p:cNvSpPr>
          <p:nvPr>
            <p:ph type="ctrTitle"/>
          </p:nvPr>
        </p:nvSpPr>
        <p:spPr bwMode="auto">
          <a:xfrm>
            <a:off x="2514600" y="228600"/>
            <a:ext cx="8382000" cy="2004978"/>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algn="ctr">
              <a:lnSpc>
                <a:spcPct val="150000"/>
              </a:lnSpc>
            </a:pPr>
            <a:r>
              <a:rPr lang="en-US">
                <a:solidFill>
                  <a:srgbClr val="FFFF00"/>
                </a:solidFill>
              </a:rPr>
              <a:t>Ending the half century monopoly of similarity functions in the boundary layer modeling</a:t>
            </a:r>
          </a:p>
        </p:txBody>
      </p:sp>
      <p:sp>
        <p:nvSpPr>
          <p:cNvPr id="9" name="Rectangle 16"/>
          <p:cNvSpPr>
            <a:spLocks noChangeArrowheads="1"/>
          </p:cNvSpPr>
          <p:nvPr/>
        </p:nvSpPr>
        <p:spPr bwMode="auto">
          <a:xfrm>
            <a:off x="1143000" y="6224588"/>
            <a:ext cx="5643562" cy="228600"/>
          </a:xfrm>
          <a:prstGeom prst="rect">
            <a:avLst/>
          </a:prstGeom>
          <a:solidFill>
            <a:srgbClr val="003F69">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sz="900">
                <a:solidFill>
                  <a:schemeClr val="bg1"/>
                </a:solidFill>
              </a:rPr>
              <a:t>Office of Research and Development</a:t>
            </a:r>
            <a:endParaRPr lang="en-US" sz="900"/>
          </a:p>
          <a:p>
            <a:pPr>
              <a:lnSpc>
                <a:spcPct val="90000"/>
              </a:lnSpc>
            </a:pPr>
            <a:r>
              <a:rPr lang="en-US" sz="900">
                <a:solidFill>
                  <a:schemeClr val="bg1"/>
                </a:solidFill>
              </a:rPr>
              <a:t>Center for Environmental Measurement and Modeling</a:t>
            </a:r>
          </a:p>
        </p:txBody>
      </p:sp>
      <p:sp>
        <p:nvSpPr>
          <p:cNvPr id="2" name="TextBox 1">
            <a:extLst>
              <a:ext uri="{FF2B5EF4-FFF2-40B4-BE49-F238E27FC236}">
                <a16:creationId xmlns:a16="http://schemas.microsoft.com/office/drawing/2014/main" id="{D3F0E929-1F7D-8CE0-7638-3D2AF178037A}"/>
              </a:ext>
            </a:extLst>
          </p:cNvPr>
          <p:cNvSpPr txBox="1"/>
          <p:nvPr/>
        </p:nvSpPr>
        <p:spPr>
          <a:xfrm>
            <a:off x="1121796" y="6469125"/>
            <a:ext cx="11070204" cy="279757"/>
          </a:xfrm>
          <a:prstGeom prst="rect">
            <a:avLst/>
          </a:prstGeom>
          <a:no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ctr">
              <a:lnSpc>
                <a:spcPct val="110000"/>
              </a:lnSpc>
              <a:spcBef>
                <a:spcPts val="0"/>
              </a:spcBef>
              <a:buClr>
                <a:srgbClr val="33ACE3"/>
              </a:buClr>
              <a:buSzPct val="90000"/>
            </a:pPr>
            <a:r>
              <a:rPr lang="en-US" sz="1200" b="1" kern="0">
                <a:solidFill>
                  <a:schemeClr val="bg1"/>
                </a:solidFill>
                <a:cs typeface="+mn-cs"/>
              </a:rPr>
              <a:t>Disclaimer: </a:t>
            </a:r>
            <a:r>
              <a:rPr lang="en-US" sz="1200" b="1" kern="0">
                <a:solidFill>
                  <a:schemeClr val="bg1"/>
                </a:solidFill>
                <a:ea typeface="ＭＳ Ｐゴシック" charset="-128"/>
              </a:rPr>
              <a:t>The views expressed in this presentation are those of the authors and do not necessarily reflect the views or policies of the U.S. EPA.</a:t>
            </a:r>
            <a:endParaRPr lang="en-US" sz="1200" b="1" kern="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515BF9-AE33-F5E7-70B6-9600C5C5FAAA}"/>
              </a:ext>
            </a:extLst>
          </p:cNvPr>
          <p:cNvSpPr txBox="1"/>
          <p:nvPr/>
        </p:nvSpPr>
        <p:spPr>
          <a:xfrm>
            <a:off x="508000" y="6159675"/>
            <a:ext cx="298480" cy="338554"/>
          </a:xfrm>
          <a:prstGeom prst="rect">
            <a:avLst/>
          </a:prstGeom>
          <a:noFill/>
        </p:spPr>
        <p:txBody>
          <a:bodyPr wrap="none" rtlCol="0">
            <a:spAutoFit/>
          </a:bodyPr>
          <a:lstStyle/>
          <a:p>
            <a:r>
              <a:rPr lang="en-US" sz="1600" b="1">
                <a:solidFill>
                  <a:schemeClr val="bg1"/>
                </a:solidFill>
              </a:rPr>
              <a:t>9</a:t>
            </a:r>
          </a:p>
        </p:txBody>
      </p:sp>
      <p:sp>
        <p:nvSpPr>
          <p:cNvPr id="9" name="TextBox 8">
            <a:extLst>
              <a:ext uri="{FF2B5EF4-FFF2-40B4-BE49-F238E27FC236}">
                <a16:creationId xmlns:a16="http://schemas.microsoft.com/office/drawing/2014/main" id="{02F90C4E-4D4F-4765-F01A-7B54756AC18F}"/>
              </a:ext>
            </a:extLst>
          </p:cNvPr>
          <p:cNvSpPr txBox="1"/>
          <p:nvPr/>
        </p:nvSpPr>
        <p:spPr>
          <a:xfrm>
            <a:off x="134545" y="353029"/>
            <a:ext cx="5532725" cy="11387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400" b="1">
                <a:solidFill>
                  <a:srgbClr val="026CB6"/>
                </a:solidFill>
                <a:latin typeface="+mn-lt"/>
                <a:ea typeface="+mn-ea"/>
              </a:rPr>
              <a:t>PBL depth differences (m) (TVM-SFM)</a:t>
            </a:r>
          </a:p>
        </p:txBody>
      </p:sp>
      <p:pic>
        <p:nvPicPr>
          <p:cNvPr id="11" name="Picture 10">
            <a:extLst>
              <a:ext uri="{FF2B5EF4-FFF2-40B4-BE49-F238E27FC236}">
                <a16:creationId xmlns:a16="http://schemas.microsoft.com/office/drawing/2014/main" id="{56362DD9-13C0-E86D-6808-4DAFD285CEAA}"/>
              </a:ext>
            </a:extLst>
          </p:cNvPr>
          <p:cNvPicPr>
            <a:picLocks noChangeAspect="1"/>
          </p:cNvPicPr>
          <p:nvPr/>
        </p:nvPicPr>
        <p:blipFill>
          <a:blip r:embed="rId3"/>
          <a:stretch>
            <a:fillRect/>
          </a:stretch>
        </p:blipFill>
        <p:spPr>
          <a:xfrm>
            <a:off x="122418" y="1550503"/>
            <a:ext cx="5814239" cy="4947725"/>
          </a:xfrm>
          <a:prstGeom prst="rect">
            <a:avLst/>
          </a:prstGeom>
        </p:spPr>
      </p:pic>
      <p:pic>
        <p:nvPicPr>
          <p:cNvPr id="2" name="Picture 1">
            <a:extLst>
              <a:ext uri="{FF2B5EF4-FFF2-40B4-BE49-F238E27FC236}">
                <a16:creationId xmlns:a16="http://schemas.microsoft.com/office/drawing/2014/main" id="{7B860C48-4673-4A91-1B15-A098FA6A214E}"/>
              </a:ext>
            </a:extLst>
          </p:cNvPr>
          <p:cNvPicPr>
            <a:picLocks noChangeAspect="1"/>
          </p:cNvPicPr>
          <p:nvPr/>
        </p:nvPicPr>
        <p:blipFill>
          <a:blip r:embed="rId4"/>
          <a:stretch>
            <a:fillRect/>
          </a:stretch>
        </p:blipFill>
        <p:spPr>
          <a:xfrm>
            <a:off x="6096000" y="1579609"/>
            <a:ext cx="5966178" cy="4947725"/>
          </a:xfrm>
          <a:prstGeom prst="rect">
            <a:avLst/>
          </a:prstGeom>
        </p:spPr>
      </p:pic>
      <p:sp>
        <p:nvSpPr>
          <p:cNvPr id="3" name="TextBox 2">
            <a:extLst>
              <a:ext uri="{FF2B5EF4-FFF2-40B4-BE49-F238E27FC236}">
                <a16:creationId xmlns:a16="http://schemas.microsoft.com/office/drawing/2014/main" id="{88C19AAB-208B-FE8C-0C6B-34B4BEC2A113}"/>
              </a:ext>
            </a:extLst>
          </p:cNvPr>
          <p:cNvSpPr txBox="1"/>
          <p:nvPr/>
        </p:nvSpPr>
        <p:spPr>
          <a:xfrm>
            <a:off x="6295611" y="366697"/>
            <a:ext cx="5489050" cy="11387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400" b="1" dirty="0">
                <a:solidFill>
                  <a:srgbClr val="026CB6"/>
                </a:solidFill>
                <a:latin typeface="+mn-lt"/>
                <a:ea typeface="+mn-ea"/>
              </a:rPr>
              <a:t>SSWR differences (W/m2)</a:t>
            </a:r>
          </a:p>
          <a:p>
            <a:pPr algn="ctr"/>
            <a:r>
              <a:rPr lang="en-US" sz="3400" b="1" dirty="0">
                <a:solidFill>
                  <a:srgbClr val="026CB6"/>
                </a:solidFill>
                <a:latin typeface="+mn-lt"/>
                <a:ea typeface="+mn-ea"/>
              </a:rPr>
              <a:t>(TVM-SFM) </a:t>
            </a:r>
          </a:p>
        </p:txBody>
      </p:sp>
      <p:sp>
        <p:nvSpPr>
          <p:cNvPr id="5" name="Rectangle 4">
            <a:extLst>
              <a:ext uri="{FF2B5EF4-FFF2-40B4-BE49-F238E27FC236}">
                <a16:creationId xmlns:a16="http://schemas.microsoft.com/office/drawing/2014/main" id="{8C5D5B8D-EFD2-1730-75E2-837F82186158}"/>
              </a:ext>
            </a:extLst>
          </p:cNvPr>
          <p:cNvSpPr/>
          <p:nvPr/>
        </p:nvSpPr>
        <p:spPr bwMode="auto">
          <a:xfrm>
            <a:off x="5936657" y="200965"/>
            <a:ext cx="89567" cy="6426300"/>
          </a:xfrm>
          <a:prstGeom prst="rect">
            <a:avLst/>
          </a:prstGeom>
          <a:solidFill>
            <a:schemeClr val="accent1"/>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6" name="TextBox 5">
            <a:extLst>
              <a:ext uri="{FF2B5EF4-FFF2-40B4-BE49-F238E27FC236}">
                <a16:creationId xmlns:a16="http://schemas.microsoft.com/office/drawing/2014/main" id="{C64451E0-138D-495C-69A5-6F1E81907E4A}"/>
              </a:ext>
            </a:extLst>
          </p:cNvPr>
          <p:cNvSpPr txBox="1"/>
          <p:nvPr/>
        </p:nvSpPr>
        <p:spPr>
          <a:xfrm>
            <a:off x="6026224" y="6449682"/>
            <a:ext cx="548905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solidFill>
                  <a:srgbClr val="026CB6"/>
                </a:solidFill>
                <a:latin typeface="+mn-lt"/>
                <a:ea typeface="+mn-ea"/>
              </a:rPr>
              <a:t>SSWR = surface short wave radiation</a:t>
            </a:r>
          </a:p>
        </p:txBody>
      </p:sp>
      <p:sp>
        <p:nvSpPr>
          <p:cNvPr id="7" name="Slide Number Placeholder 6">
            <a:extLst>
              <a:ext uri="{FF2B5EF4-FFF2-40B4-BE49-F238E27FC236}">
                <a16:creationId xmlns:a16="http://schemas.microsoft.com/office/drawing/2014/main" id="{E015B710-143E-741A-CCF2-417E34D9A410}"/>
              </a:ext>
            </a:extLst>
          </p:cNvPr>
          <p:cNvSpPr>
            <a:spLocks noGrp="1"/>
          </p:cNvSpPr>
          <p:nvPr>
            <p:ph type="sldNum" sz="quarter" idx="12"/>
          </p:nvPr>
        </p:nvSpPr>
        <p:spPr/>
        <p:txBody>
          <a:bodyPr/>
          <a:lstStyle/>
          <a:p>
            <a:pPr>
              <a:defRPr/>
            </a:pPr>
            <a:fld id="{BEF2A795-0D1C-4340-A163-773CC4D3E4EC}" type="slidenum">
              <a:rPr lang="en-US" smtClean="0"/>
              <a:pPr>
                <a:defRPr/>
              </a:pPr>
              <a:t>9</a:t>
            </a:fld>
            <a:endParaRPr lang="en-US"/>
          </a:p>
        </p:txBody>
      </p:sp>
    </p:spTree>
    <p:extLst>
      <p:ext uri="{BB962C8B-B14F-4D97-AF65-F5344CB8AC3E}">
        <p14:creationId xmlns:p14="http://schemas.microsoft.com/office/powerpoint/2010/main" val="25133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B03365-AF1B-FB69-ACCD-DC5A65784CD9}"/>
              </a:ext>
            </a:extLst>
          </p:cNvPr>
          <p:cNvPicPr>
            <a:picLocks noChangeAspect="1"/>
          </p:cNvPicPr>
          <p:nvPr/>
        </p:nvPicPr>
        <p:blipFill>
          <a:blip r:embed="rId3"/>
          <a:stretch>
            <a:fillRect/>
          </a:stretch>
        </p:blipFill>
        <p:spPr>
          <a:xfrm>
            <a:off x="1550894" y="1063029"/>
            <a:ext cx="8713693" cy="5794971"/>
          </a:xfrm>
          <a:prstGeom prst="rect">
            <a:avLst/>
          </a:prstGeom>
        </p:spPr>
      </p:pic>
      <p:sp>
        <p:nvSpPr>
          <p:cNvPr id="2" name="Title 1">
            <a:extLst>
              <a:ext uri="{FF2B5EF4-FFF2-40B4-BE49-F238E27FC236}">
                <a16:creationId xmlns:a16="http://schemas.microsoft.com/office/drawing/2014/main" id="{10B0525B-F6F7-D226-55B2-593CA99907D4}"/>
              </a:ext>
            </a:extLst>
          </p:cNvPr>
          <p:cNvSpPr txBox="1">
            <a:spLocks/>
          </p:cNvSpPr>
          <p:nvPr/>
        </p:nvSpPr>
        <p:spPr>
          <a:xfrm>
            <a:off x="1927412" y="188910"/>
            <a:ext cx="8337175" cy="878541"/>
          </a:xfrm>
          <a:prstGeom prst="rect">
            <a:avLst/>
          </a:prstGeom>
        </p:spPr>
        <p:style>
          <a:lnRef idx="2">
            <a:schemeClr val="dk1"/>
          </a:lnRef>
          <a:fillRef idx="1">
            <a:schemeClr val="lt1"/>
          </a:fillRef>
          <a:effectRef idx="0">
            <a:schemeClr val="dk1"/>
          </a:effectRef>
          <a:fontRef idx="minor">
            <a:schemeClr val="dk1"/>
          </a:fontRef>
        </p:style>
        <p:txBody>
          <a:bodyPr/>
          <a:lstStyle>
            <a:lvl1pPr algn="l" rtl="0" eaLnBrk="1" fontAlgn="base" hangingPunct="1">
              <a:spcBef>
                <a:spcPct val="0"/>
              </a:spcBef>
              <a:spcAft>
                <a:spcPct val="0"/>
              </a:spcAft>
              <a:defRPr sz="3400" b="1">
                <a:solidFill>
                  <a:srgbClr val="026CB6"/>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eaLnBrk="0" hangingPunct="0"/>
            <a:r>
              <a:rPr lang="en-US" sz="2400">
                <a:latin typeface="+mn-lt"/>
                <a:ea typeface="+mn-ea"/>
                <a:cs typeface="+mn-cs"/>
              </a:rPr>
              <a:t>Total surface precipitation difference (%) </a:t>
            </a:r>
          </a:p>
          <a:p>
            <a:pPr algn="ctr" eaLnBrk="0" hangingPunct="0"/>
            <a:r>
              <a:rPr lang="en-US" sz="2400">
                <a:latin typeface="+mn-lt"/>
                <a:ea typeface="+mn-ea"/>
                <a:cs typeface="+mn-cs"/>
              </a:rPr>
              <a:t>(TVM-SFM) for each season</a:t>
            </a:r>
          </a:p>
        </p:txBody>
      </p:sp>
      <p:sp>
        <p:nvSpPr>
          <p:cNvPr id="4" name="Slide Number Placeholder 3">
            <a:extLst>
              <a:ext uri="{FF2B5EF4-FFF2-40B4-BE49-F238E27FC236}">
                <a16:creationId xmlns:a16="http://schemas.microsoft.com/office/drawing/2014/main" id="{C267EA93-79C5-F890-DEA9-3E60DD6C81D1}"/>
              </a:ext>
            </a:extLst>
          </p:cNvPr>
          <p:cNvSpPr>
            <a:spLocks noGrp="1"/>
          </p:cNvSpPr>
          <p:nvPr>
            <p:ph type="sldNum" sz="quarter" idx="12"/>
          </p:nvPr>
        </p:nvSpPr>
        <p:spPr>
          <a:xfrm>
            <a:off x="198408" y="6211019"/>
            <a:ext cx="526211" cy="310551"/>
          </a:xfrm>
        </p:spPr>
        <p:txBody>
          <a:bodyPr/>
          <a:lstStyle/>
          <a:p>
            <a:pPr>
              <a:defRPr/>
            </a:pPr>
            <a:fld id="{BEF2A795-0D1C-4340-A163-773CC4D3E4EC}" type="slidenum">
              <a:rPr lang="en-US" smtClean="0"/>
              <a:pPr>
                <a:defRPr/>
              </a:pPr>
              <a:t>10</a:t>
            </a:fld>
            <a:endParaRPr lang="en-US" dirty="0"/>
          </a:p>
        </p:txBody>
      </p:sp>
    </p:spTree>
    <p:extLst>
      <p:ext uri="{BB962C8B-B14F-4D97-AF65-F5344CB8AC3E}">
        <p14:creationId xmlns:p14="http://schemas.microsoft.com/office/powerpoint/2010/main" val="2269101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4BAA0E6-B478-C499-DF14-9A6AC3751B36}"/>
              </a:ext>
            </a:extLst>
          </p:cNvPr>
          <p:cNvSpPr txBox="1">
            <a:spLocks/>
          </p:cNvSpPr>
          <p:nvPr/>
        </p:nvSpPr>
        <p:spPr>
          <a:xfrm>
            <a:off x="1775738" y="61010"/>
            <a:ext cx="9403796" cy="609600"/>
          </a:xfrm>
          <a:prstGeom prst="rect">
            <a:avLst/>
          </a:prstGeom>
        </p:spPr>
        <p:txBody>
          <a:bodyPr/>
          <a:lstStyle>
            <a:lvl1pPr algn="l" rtl="0" eaLnBrk="1" fontAlgn="base" hangingPunct="1">
              <a:spcBef>
                <a:spcPct val="0"/>
              </a:spcBef>
              <a:spcAft>
                <a:spcPct val="0"/>
              </a:spcAft>
              <a:defRPr sz="3400" b="1">
                <a:solidFill>
                  <a:srgbClr val="026CB6"/>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sz="2400" kern="0">
                <a:solidFill>
                  <a:srgbClr val="0B5AA5"/>
                </a:solidFill>
              </a:rPr>
              <a:t>Total surface precipitation for USA for July 2018</a:t>
            </a:r>
          </a:p>
        </p:txBody>
      </p:sp>
      <p:pic>
        <p:nvPicPr>
          <p:cNvPr id="3" name="Picture 2">
            <a:extLst>
              <a:ext uri="{FF2B5EF4-FFF2-40B4-BE49-F238E27FC236}">
                <a16:creationId xmlns:a16="http://schemas.microsoft.com/office/drawing/2014/main" id="{CD2D74E4-598D-BC56-E075-5ECAEC8966A6}"/>
              </a:ext>
            </a:extLst>
          </p:cNvPr>
          <p:cNvPicPr>
            <a:picLocks noChangeAspect="1"/>
          </p:cNvPicPr>
          <p:nvPr/>
        </p:nvPicPr>
        <p:blipFill>
          <a:blip r:embed="rId3"/>
          <a:stretch>
            <a:fillRect/>
          </a:stretch>
        </p:blipFill>
        <p:spPr>
          <a:xfrm>
            <a:off x="2158271" y="710307"/>
            <a:ext cx="8409012" cy="5774964"/>
          </a:xfrm>
          <a:prstGeom prst="rect">
            <a:avLst/>
          </a:prstGeom>
        </p:spPr>
      </p:pic>
      <p:pic>
        <p:nvPicPr>
          <p:cNvPr id="15" name="Picture 14">
            <a:extLst>
              <a:ext uri="{FF2B5EF4-FFF2-40B4-BE49-F238E27FC236}">
                <a16:creationId xmlns:a16="http://schemas.microsoft.com/office/drawing/2014/main" id="{6558764D-77A6-4CA2-0AE9-8E374B97EE5F}"/>
              </a:ext>
            </a:extLst>
          </p:cNvPr>
          <p:cNvPicPr>
            <a:picLocks noChangeAspect="1"/>
          </p:cNvPicPr>
          <p:nvPr/>
        </p:nvPicPr>
        <p:blipFill>
          <a:blip r:embed="rId4"/>
          <a:stretch>
            <a:fillRect/>
          </a:stretch>
        </p:blipFill>
        <p:spPr>
          <a:xfrm>
            <a:off x="1141450" y="655680"/>
            <a:ext cx="876422" cy="6087325"/>
          </a:xfrm>
          <a:prstGeom prst="rect">
            <a:avLst/>
          </a:prstGeom>
        </p:spPr>
      </p:pic>
      <p:pic>
        <p:nvPicPr>
          <p:cNvPr id="18" name="Picture 17">
            <a:extLst>
              <a:ext uri="{FF2B5EF4-FFF2-40B4-BE49-F238E27FC236}">
                <a16:creationId xmlns:a16="http://schemas.microsoft.com/office/drawing/2014/main" id="{52FA37E8-55F0-651F-FB50-969C384801D3}"/>
              </a:ext>
            </a:extLst>
          </p:cNvPr>
          <p:cNvPicPr>
            <a:picLocks noChangeAspect="1"/>
          </p:cNvPicPr>
          <p:nvPr/>
        </p:nvPicPr>
        <p:blipFill>
          <a:blip r:embed="rId5"/>
          <a:stretch>
            <a:fillRect/>
          </a:stretch>
        </p:blipFill>
        <p:spPr>
          <a:xfrm>
            <a:off x="10640103" y="547665"/>
            <a:ext cx="914528" cy="6239746"/>
          </a:xfrm>
          <a:prstGeom prst="rect">
            <a:avLst/>
          </a:prstGeom>
        </p:spPr>
      </p:pic>
      <p:sp>
        <p:nvSpPr>
          <p:cNvPr id="2" name="TextBox 1">
            <a:extLst>
              <a:ext uri="{FF2B5EF4-FFF2-40B4-BE49-F238E27FC236}">
                <a16:creationId xmlns:a16="http://schemas.microsoft.com/office/drawing/2014/main" id="{A6E9BB93-A2CB-CF19-5C56-AC91E89ABA1C}"/>
              </a:ext>
            </a:extLst>
          </p:cNvPr>
          <p:cNvSpPr txBox="1"/>
          <p:nvPr/>
        </p:nvSpPr>
        <p:spPr>
          <a:xfrm>
            <a:off x="7324725" y="828675"/>
            <a:ext cx="726481" cy="400110"/>
          </a:xfrm>
          <a:prstGeom prst="rect">
            <a:avLst/>
          </a:prstGeom>
          <a:solidFill>
            <a:schemeClr val="accent3"/>
          </a:solidFill>
        </p:spPr>
        <p:txBody>
          <a:bodyPr wrap="none" rtlCol="0">
            <a:spAutoFit/>
          </a:bodyPr>
          <a:lstStyle/>
          <a:p>
            <a:r>
              <a:rPr lang="en-US" sz="2000" b="1">
                <a:solidFill>
                  <a:srgbClr val="FF0000"/>
                </a:solidFill>
              </a:rPr>
              <a:t>SFM</a:t>
            </a:r>
            <a:endParaRPr lang="en-US" b="1">
              <a:solidFill>
                <a:srgbClr val="FF0000"/>
              </a:solidFill>
            </a:endParaRPr>
          </a:p>
        </p:txBody>
      </p:sp>
      <p:sp>
        <p:nvSpPr>
          <p:cNvPr id="4" name="TextBox 3">
            <a:extLst>
              <a:ext uri="{FF2B5EF4-FFF2-40B4-BE49-F238E27FC236}">
                <a16:creationId xmlns:a16="http://schemas.microsoft.com/office/drawing/2014/main" id="{4ABC8AA9-95C0-F9D1-77A4-68D6E6715ABD}"/>
              </a:ext>
            </a:extLst>
          </p:cNvPr>
          <p:cNvSpPr txBox="1"/>
          <p:nvPr/>
        </p:nvSpPr>
        <p:spPr>
          <a:xfrm>
            <a:off x="7915275" y="3770457"/>
            <a:ext cx="726481" cy="400110"/>
          </a:xfrm>
          <a:prstGeom prst="rect">
            <a:avLst/>
          </a:prstGeom>
          <a:solidFill>
            <a:schemeClr val="accent3"/>
          </a:solidFill>
        </p:spPr>
        <p:txBody>
          <a:bodyPr wrap="none" rtlCol="0">
            <a:spAutoFit/>
          </a:bodyPr>
          <a:lstStyle/>
          <a:p>
            <a:r>
              <a:rPr lang="en-US" sz="2000" b="1">
                <a:solidFill>
                  <a:srgbClr val="FF0000"/>
                </a:solidFill>
              </a:rPr>
              <a:t>SFM</a:t>
            </a:r>
            <a:endParaRPr lang="en-US" b="1">
              <a:solidFill>
                <a:srgbClr val="FF0000"/>
              </a:solidFill>
            </a:endParaRPr>
          </a:p>
        </p:txBody>
      </p:sp>
      <p:sp>
        <p:nvSpPr>
          <p:cNvPr id="5" name="Rectangle 4">
            <a:extLst>
              <a:ext uri="{FF2B5EF4-FFF2-40B4-BE49-F238E27FC236}">
                <a16:creationId xmlns:a16="http://schemas.microsoft.com/office/drawing/2014/main" id="{7254DA92-93D6-39B1-8E97-C38816CB0EA7}"/>
              </a:ext>
            </a:extLst>
          </p:cNvPr>
          <p:cNvSpPr/>
          <p:nvPr/>
        </p:nvSpPr>
        <p:spPr bwMode="auto">
          <a:xfrm>
            <a:off x="5869708" y="845610"/>
            <a:ext cx="452583" cy="56133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6" name="Rectangle 5">
            <a:extLst>
              <a:ext uri="{FF2B5EF4-FFF2-40B4-BE49-F238E27FC236}">
                <a16:creationId xmlns:a16="http://schemas.microsoft.com/office/drawing/2014/main" id="{98EE66F1-CCA6-37BE-61FE-37251A465856}"/>
              </a:ext>
            </a:extLst>
          </p:cNvPr>
          <p:cNvSpPr/>
          <p:nvPr/>
        </p:nvSpPr>
        <p:spPr bwMode="auto">
          <a:xfrm>
            <a:off x="10041235" y="817252"/>
            <a:ext cx="452583" cy="56133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8" name="Slide Number Placeholder 7">
            <a:extLst>
              <a:ext uri="{FF2B5EF4-FFF2-40B4-BE49-F238E27FC236}">
                <a16:creationId xmlns:a16="http://schemas.microsoft.com/office/drawing/2014/main" id="{416CD38B-6DC2-F4B0-B434-A52DE11AEA2E}"/>
              </a:ext>
            </a:extLst>
          </p:cNvPr>
          <p:cNvSpPr>
            <a:spLocks noGrp="1"/>
          </p:cNvSpPr>
          <p:nvPr>
            <p:ph type="sldNum" sz="quarter" idx="12"/>
          </p:nvPr>
        </p:nvSpPr>
        <p:spPr>
          <a:xfrm>
            <a:off x="0" y="6198156"/>
            <a:ext cx="831899" cy="260853"/>
          </a:xfrm>
        </p:spPr>
        <p:txBody>
          <a:bodyPr/>
          <a:lstStyle/>
          <a:p>
            <a:pPr>
              <a:defRPr/>
            </a:pPr>
            <a:fld id="{BEF2A795-0D1C-4340-A163-773CC4D3E4EC}" type="slidenum">
              <a:rPr lang="en-US" smtClean="0"/>
              <a:pPr>
                <a:defRPr/>
              </a:pPr>
              <a:t>11</a:t>
            </a:fld>
            <a:endParaRPr lang="en-US" dirty="0"/>
          </a:p>
        </p:txBody>
      </p:sp>
    </p:spTree>
    <p:extLst>
      <p:ext uri="{BB962C8B-B14F-4D97-AF65-F5344CB8AC3E}">
        <p14:creationId xmlns:p14="http://schemas.microsoft.com/office/powerpoint/2010/main" val="1565564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A13E1-1128-A517-1D24-0E80A9864B80}"/>
              </a:ext>
            </a:extLst>
          </p:cNvPr>
          <p:cNvSpPr txBox="1">
            <a:spLocks/>
          </p:cNvSpPr>
          <p:nvPr/>
        </p:nvSpPr>
        <p:spPr>
          <a:xfrm>
            <a:off x="3663362" y="47412"/>
            <a:ext cx="6360250" cy="619345"/>
          </a:xfrm>
          <a:prstGeom prst="rect">
            <a:avLst/>
          </a:prstGeom>
        </p:spPr>
        <p:style>
          <a:lnRef idx="2">
            <a:schemeClr val="dk1"/>
          </a:lnRef>
          <a:fillRef idx="1">
            <a:schemeClr val="lt1"/>
          </a:fillRef>
          <a:effectRef idx="0">
            <a:schemeClr val="dk1"/>
          </a:effectRef>
          <a:fontRef idx="minor">
            <a:schemeClr val="dk1"/>
          </a:fontRef>
        </p:style>
        <p:txBody>
          <a:bodyPr/>
          <a:lstStyle>
            <a:lvl1pPr algn="l" rtl="0" eaLnBrk="1" fontAlgn="base" hangingPunct="1">
              <a:spcBef>
                <a:spcPct val="0"/>
              </a:spcBef>
              <a:spcAft>
                <a:spcPct val="0"/>
              </a:spcAft>
              <a:defRPr sz="3400" b="1">
                <a:solidFill>
                  <a:srgbClr val="026CB6"/>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r>
              <a:rPr lang="en-US" kern="0"/>
              <a:t>2018 CMAQ modeling results</a:t>
            </a:r>
          </a:p>
        </p:txBody>
      </p:sp>
      <p:sp>
        <p:nvSpPr>
          <p:cNvPr id="6" name="Title 1">
            <a:extLst>
              <a:ext uri="{FF2B5EF4-FFF2-40B4-BE49-F238E27FC236}">
                <a16:creationId xmlns:a16="http://schemas.microsoft.com/office/drawing/2014/main" id="{71606EF1-0E1E-44C8-C8AC-98581E1D0D22}"/>
              </a:ext>
            </a:extLst>
          </p:cNvPr>
          <p:cNvSpPr txBox="1">
            <a:spLocks/>
          </p:cNvSpPr>
          <p:nvPr/>
        </p:nvSpPr>
        <p:spPr>
          <a:xfrm>
            <a:off x="55523" y="1966010"/>
            <a:ext cx="2034261" cy="2064970"/>
          </a:xfrm>
          <a:prstGeom prst="rect">
            <a:avLst/>
          </a:prstGeom>
        </p:spPr>
        <p:txBody>
          <a:bodyPr/>
          <a:lstStyle>
            <a:lvl1pPr algn="l" rtl="0" eaLnBrk="1" fontAlgn="base" hangingPunct="1">
              <a:spcBef>
                <a:spcPct val="0"/>
              </a:spcBef>
              <a:spcAft>
                <a:spcPct val="0"/>
              </a:spcAft>
              <a:defRPr sz="3400" b="1">
                <a:solidFill>
                  <a:srgbClr val="026CB6"/>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sz="2400" kern="0" dirty="0">
                <a:solidFill>
                  <a:schemeClr val="tx1"/>
                </a:solidFill>
              </a:rPr>
              <a:t>Monthly Averaged surface ozone variation</a:t>
            </a:r>
          </a:p>
        </p:txBody>
      </p:sp>
      <p:pic>
        <p:nvPicPr>
          <p:cNvPr id="8" name="Picture 7" descr="A graph of different types of data&#10;&#10;Description automatically generated with medium confidence">
            <a:extLst>
              <a:ext uri="{FF2B5EF4-FFF2-40B4-BE49-F238E27FC236}">
                <a16:creationId xmlns:a16="http://schemas.microsoft.com/office/drawing/2014/main" id="{963CA597-82AD-BC06-9D30-D64C50B070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748938"/>
            <a:ext cx="9972675" cy="6061650"/>
          </a:xfrm>
          <a:prstGeom prst="rect">
            <a:avLst/>
          </a:prstGeom>
        </p:spPr>
      </p:pic>
      <p:sp>
        <p:nvSpPr>
          <p:cNvPr id="3" name="Slide Number Placeholder 2">
            <a:extLst>
              <a:ext uri="{FF2B5EF4-FFF2-40B4-BE49-F238E27FC236}">
                <a16:creationId xmlns:a16="http://schemas.microsoft.com/office/drawing/2014/main" id="{4B5FD02D-4B08-CA6A-706E-D53B52CF0E12}"/>
              </a:ext>
            </a:extLst>
          </p:cNvPr>
          <p:cNvSpPr>
            <a:spLocks noGrp="1"/>
          </p:cNvSpPr>
          <p:nvPr>
            <p:ph type="sldNum" sz="quarter" idx="12"/>
          </p:nvPr>
        </p:nvSpPr>
        <p:spPr/>
        <p:txBody>
          <a:bodyPr/>
          <a:lstStyle/>
          <a:p>
            <a:pPr>
              <a:defRPr/>
            </a:pPr>
            <a:fld id="{BEF2A795-0D1C-4340-A163-773CC4D3E4EC}" type="slidenum">
              <a:rPr lang="en-US" smtClean="0"/>
              <a:pPr>
                <a:defRPr/>
              </a:pPr>
              <a:t>12</a:t>
            </a:fld>
            <a:endParaRPr lang="en-US"/>
          </a:p>
        </p:txBody>
      </p:sp>
    </p:spTree>
    <p:extLst>
      <p:ext uri="{BB962C8B-B14F-4D97-AF65-F5344CB8AC3E}">
        <p14:creationId xmlns:p14="http://schemas.microsoft.com/office/powerpoint/2010/main" val="2611792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A13E1-1128-A517-1D24-0E80A9864B80}"/>
              </a:ext>
            </a:extLst>
          </p:cNvPr>
          <p:cNvSpPr txBox="1">
            <a:spLocks/>
          </p:cNvSpPr>
          <p:nvPr/>
        </p:nvSpPr>
        <p:spPr>
          <a:xfrm>
            <a:off x="1400014" y="98760"/>
            <a:ext cx="4139726" cy="387066"/>
          </a:xfrm>
          <a:prstGeom prst="rect">
            <a:avLst/>
          </a:prstGeom>
        </p:spPr>
        <p:style>
          <a:lnRef idx="2">
            <a:schemeClr val="dk1"/>
          </a:lnRef>
          <a:fillRef idx="1">
            <a:schemeClr val="lt1"/>
          </a:fillRef>
          <a:effectRef idx="0">
            <a:schemeClr val="dk1"/>
          </a:effectRef>
          <a:fontRef idx="minor">
            <a:schemeClr val="dk1"/>
          </a:fontRef>
        </p:style>
        <p:txBody>
          <a:bodyPr/>
          <a:lstStyle>
            <a:lvl1pPr algn="l" rtl="0" eaLnBrk="1" fontAlgn="base" hangingPunct="1">
              <a:spcBef>
                <a:spcPct val="0"/>
              </a:spcBef>
              <a:spcAft>
                <a:spcPct val="0"/>
              </a:spcAft>
              <a:defRPr sz="3400" b="1">
                <a:solidFill>
                  <a:srgbClr val="026CB6"/>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r>
              <a:rPr lang="en-US" sz="2000" kern="0"/>
              <a:t>2018 CMAQ modeling results…</a:t>
            </a:r>
          </a:p>
        </p:txBody>
      </p:sp>
      <p:sp>
        <p:nvSpPr>
          <p:cNvPr id="9" name="TextBox 8">
            <a:extLst>
              <a:ext uri="{FF2B5EF4-FFF2-40B4-BE49-F238E27FC236}">
                <a16:creationId xmlns:a16="http://schemas.microsoft.com/office/drawing/2014/main" id="{8B2FD45D-3C71-DD64-4C48-DEFD8FA6F9A2}"/>
              </a:ext>
            </a:extLst>
          </p:cNvPr>
          <p:cNvSpPr txBox="1"/>
          <p:nvPr/>
        </p:nvSpPr>
        <p:spPr>
          <a:xfrm>
            <a:off x="-162086" y="1704513"/>
            <a:ext cx="3397426" cy="1569660"/>
          </a:xfrm>
          <a:prstGeom prst="rect">
            <a:avLst/>
          </a:prstGeom>
          <a:noFill/>
        </p:spPr>
        <p:txBody>
          <a:bodyPr wrap="square" rtlCol="0">
            <a:spAutoFit/>
          </a:bodyPr>
          <a:lstStyle/>
          <a:p>
            <a:pPr algn="ctr"/>
            <a:r>
              <a:rPr lang="en-US" b="1">
                <a:solidFill>
                  <a:srgbClr val="0B5AA5"/>
                </a:solidFill>
              </a:rPr>
              <a:t>Surface ozone differences (ppb) (TVM-SFM) for each season</a:t>
            </a:r>
          </a:p>
        </p:txBody>
      </p:sp>
      <p:pic>
        <p:nvPicPr>
          <p:cNvPr id="18" name="Picture 17">
            <a:extLst>
              <a:ext uri="{FF2B5EF4-FFF2-40B4-BE49-F238E27FC236}">
                <a16:creationId xmlns:a16="http://schemas.microsoft.com/office/drawing/2014/main" id="{A2B17F97-FB95-9DCE-035E-95A062ECF8F1}"/>
              </a:ext>
            </a:extLst>
          </p:cNvPr>
          <p:cNvPicPr>
            <a:picLocks noChangeAspect="1"/>
          </p:cNvPicPr>
          <p:nvPr/>
        </p:nvPicPr>
        <p:blipFill rotWithShape="1">
          <a:blip r:embed="rId3"/>
          <a:srcRect t="8484"/>
          <a:stretch/>
        </p:blipFill>
        <p:spPr>
          <a:xfrm>
            <a:off x="4304490" y="871870"/>
            <a:ext cx="3397425" cy="2725629"/>
          </a:xfrm>
          <a:prstGeom prst="rect">
            <a:avLst/>
          </a:prstGeom>
        </p:spPr>
      </p:pic>
      <p:pic>
        <p:nvPicPr>
          <p:cNvPr id="21" name="Picture 20">
            <a:extLst>
              <a:ext uri="{FF2B5EF4-FFF2-40B4-BE49-F238E27FC236}">
                <a16:creationId xmlns:a16="http://schemas.microsoft.com/office/drawing/2014/main" id="{B19532FC-61F3-D400-05F5-8329C4EAA78F}"/>
              </a:ext>
            </a:extLst>
          </p:cNvPr>
          <p:cNvPicPr>
            <a:picLocks noChangeAspect="1"/>
          </p:cNvPicPr>
          <p:nvPr/>
        </p:nvPicPr>
        <p:blipFill rotWithShape="1">
          <a:blip r:embed="rId4"/>
          <a:srcRect t="5461"/>
          <a:stretch/>
        </p:blipFill>
        <p:spPr>
          <a:xfrm>
            <a:off x="7792172" y="776614"/>
            <a:ext cx="3429176" cy="2725629"/>
          </a:xfrm>
          <a:prstGeom prst="rect">
            <a:avLst/>
          </a:prstGeom>
        </p:spPr>
      </p:pic>
      <p:pic>
        <p:nvPicPr>
          <p:cNvPr id="23" name="Picture 22">
            <a:extLst>
              <a:ext uri="{FF2B5EF4-FFF2-40B4-BE49-F238E27FC236}">
                <a16:creationId xmlns:a16="http://schemas.microsoft.com/office/drawing/2014/main" id="{C8B2FE52-1849-91E8-AD53-A24D6F328F6A}"/>
              </a:ext>
            </a:extLst>
          </p:cNvPr>
          <p:cNvPicPr>
            <a:picLocks noChangeAspect="1"/>
          </p:cNvPicPr>
          <p:nvPr/>
        </p:nvPicPr>
        <p:blipFill rotWithShape="1">
          <a:blip r:embed="rId5"/>
          <a:srcRect t="9256"/>
          <a:stretch/>
        </p:blipFill>
        <p:spPr>
          <a:xfrm>
            <a:off x="4253688" y="3983542"/>
            <a:ext cx="3448227" cy="2581639"/>
          </a:xfrm>
          <a:prstGeom prst="rect">
            <a:avLst/>
          </a:prstGeom>
        </p:spPr>
      </p:pic>
      <p:pic>
        <p:nvPicPr>
          <p:cNvPr id="25" name="Picture 24">
            <a:extLst>
              <a:ext uri="{FF2B5EF4-FFF2-40B4-BE49-F238E27FC236}">
                <a16:creationId xmlns:a16="http://schemas.microsoft.com/office/drawing/2014/main" id="{4D8B2CAB-97BA-CBE0-DC2B-34FDE31D58F3}"/>
              </a:ext>
            </a:extLst>
          </p:cNvPr>
          <p:cNvPicPr>
            <a:picLocks noChangeAspect="1"/>
          </p:cNvPicPr>
          <p:nvPr/>
        </p:nvPicPr>
        <p:blipFill rotWithShape="1">
          <a:blip r:embed="rId6"/>
          <a:srcRect t="8882"/>
          <a:stretch/>
        </p:blipFill>
        <p:spPr>
          <a:xfrm>
            <a:off x="7811223" y="3983541"/>
            <a:ext cx="3410125" cy="2592273"/>
          </a:xfrm>
          <a:prstGeom prst="rect">
            <a:avLst/>
          </a:prstGeom>
        </p:spPr>
      </p:pic>
      <p:sp>
        <p:nvSpPr>
          <p:cNvPr id="3" name="Rectangle 2">
            <a:extLst>
              <a:ext uri="{FF2B5EF4-FFF2-40B4-BE49-F238E27FC236}">
                <a16:creationId xmlns:a16="http://schemas.microsoft.com/office/drawing/2014/main" id="{E177ACF4-2FEA-6641-403E-D2867DA604AB}"/>
              </a:ext>
            </a:extLst>
          </p:cNvPr>
          <p:cNvSpPr/>
          <p:nvPr/>
        </p:nvSpPr>
        <p:spPr bwMode="auto">
          <a:xfrm>
            <a:off x="9136491" y="3532597"/>
            <a:ext cx="1390748" cy="42059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pitchFamily="1" charset="-128"/>
              </a:rPr>
              <a:t>WINTER</a:t>
            </a:r>
          </a:p>
        </p:txBody>
      </p:sp>
      <p:sp>
        <p:nvSpPr>
          <p:cNvPr id="4" name="Rectangle 3">
            <a:extLst>
              <a:ext uri="{FF2B5EF4-FFF2-40B4-BE49-F238E27FC236}">
                <a16:creationId xmlns:a16="http://schemas.microsoft.com/office/drawing/2014/main" id="{1497DFEF-41FC-F188-43F7-6CA0CC6B95A2}"/>
              </a:ext>
            </a:extLst>
          </p:cNvPr>
          <p:cNvSpPr/>
          <p:nvPr/>
        </p:nvSpPr>
        <p:spPr bwMode="auto">
          <a:xfrm>
            <a:off x="5682325" y="356024"/>
            <a:ext cx="1358850" cy="42059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pitchFamily="1" charset="-128"/>
              </a:rPr>
              <a:t>SPRING</a:t>
            </a:r>
          </a:p>
        </p:txBody>
      </p:sp>
      <p:sp>
        <p:nvSpPr>
          <p:cNvPr id="5" name="Rectangle 4">
            <a:extLst>
              <a:ext uri="{FF2B5EF4-FFF2-40B4-BE49-F238E27FC236}">
                <a16:creationId xmlns:a16="http://schemas.microsoft.com/office/drawing/2014/main" id="{72706495-1365-0FA7-F567-4022BC0E943B}"/>
              </a:ext>
            </a:extLst>
          </p:cNvPr>
          <p:cNvSpPr/>
          <p:nvPr/>
        </p:nvSpPr>
        <p:spPr bwMode="auto">
          <a:xfrm>
            <a:off x="8916752" y="288354"/>
            <a:ext cx="1610487" cy="42059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a:t>SUMMER</a:t>
            </a: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6" name="Rectangle 5">
            <a:extLst>
              <a:ext uri="{FF2B5EF4-FFF2-40B4-BE49-F238E27FC236}">
                <a16:creationId xmlns:a16="http://schemas.microsoft.com/office/drawing/2014/main" id="{2859607E-8DA8-518C-115F-D01B652ACF3B}"/>
              </a:ext>
            </a:extLst>
          </p:cNvPr>
          <p:cNvSpPr/>
          <p:nvPr/>
        </p:nvSpPr>
        <p:spPr bwMode="auto">
          <a:xfrm>
            <a:off x="6074147" y="3566495"/>
            <a:ext cx="919370" cy="42059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pitchFamily="1" charset="-128"/>
              </a:rPr>
              <a:t>FALL</a:t>
            </a:r>
          </a:p>
        </p:txBody>
      </p:sp>
      <p:sp>
        <p:nvSpPr>
          <p:cNvPr id="7" name="Slide Number Placeholder 6">
            <a:extLst>
              <a:ext uri="{FF2B5EF4-FFF2-40B4-BE49-F238E27FC236}">
                <a16:creationId xmlns:a16="http://schemas.microsoft.com/office/drawing/2014/main" id="{ECDF8995-0CE8-E607-9A7C-492F4A37B021}"/>
              </a:ext>
            </a:extLst>
          </p:cNvPr>
          <p:cNvSpPr>
            <a:spLocks noGrp="1"/>
          </p:cNvSpPr>
          <p:nvPr>
            <p:ph type="sldNum" sz="quarter" idx="12"/>
          </p:nvPr>
        </p:nvSpPr>
        <p:spPr/>
        <p:txBody>
          <a:bodyPr/>
          <a:lstStyle/>
          <a:p>
            <a:pPr>
              <a:defRPr/>
            </a:pPr>
            <a:fld id="{BEF2A795-0D1C-4340-A163-773CC4D3E4EC}" type="slidenum">
              <a:rPr lang="en-US" smtClean="0"/>
              <a:pPr>
                <a:defRPr/>
              </a:pPr>
              <a:t>13</a:t>
            </a:fld>
            <a:endParaRPr lang="en-US"/>
          </a:p>
        </p:txBody>
      </p:sp>
    </p:spTree>
    <p:extLst>
      <p:ext uri="{BB962C8B-B14F-4D97-AF65-F5344CB8AC3E}">
        <p14:creationId xmlns:p14="http://schemas.microsoft.com/office/powerpoint/2010/main" val="4107956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F59FE-AF08-B081-7193-691C5C4E5348}"/>
              </a:ext>
            </a:extLst>
          </p:cNvPr>
          <p:cNvSpPr>
            <a:spLocks noGrp="1"/>
          </p:cNvSpPr>
          <p:nvPr>
            <p:ph type="title"/>
          </p:nvPr>
        </p:nvSpPr>
        <p:spPr>
          <a:xfrm>
            <a:off x="1731288" y="328899"/>
            <a:ext cx="9885749" cy="1135987"/>
          </a:xfrm>
        </p:spPr>
        <p:txBody>
          <a:bodyPr lIns="91440" tIns="45720" rIns="91440" bIns="45720" anchor="t"/>
          <a:lstStyle/>
          <a:p>
            <a:pPr algn="ctr"/>
            <a:r>
              <a:rPr lang="en-US"/>
              <a:t>JJA bias differences (</a:t>
            </a:r>
            <a:r>
              <a:rPr lang="en-US" sz="2800" i="1"/>
              <a:t>TVM bias minus SFM bias</a:t>
            </a:r>
            <a:r>
              <a:rPr lang="en-US"/>
              <a:t>) for MDA8 Ozone</a:t>
            </a:r>
          </a:p>
        </p:txBody>
      </p:sp>
      <p:sp>
        <p:nvSpPr>
          <p:cNvPr id="3" name="TextBox 2">
            <a:extLst>
              <a:ext uri="{FF2B5EF4-FFF2-40B4-BE49-F238E27FC236}">
                <a16:creationId xmlns:a16="http://schemas.microsoft.com/office/drawing/2014/main" id="{2FC2C32F-A5AF-5BC0-7F72-08C662E27E2B}"/>
              </a:ext>
            </a:extLst>
          </p:cNvPr>
          <p:cNvSpPr txBox="1"/>
          <p:nvPr/>
        </p:nvSpPr>
        <p:spPr>
          <a:xfrm>
            <a:off x="508000" y="6159675"/>
            <a:ext cx="412292" cy="338554"/>
          </a:xfrm>
          <a:prstGeom prst="rect">
            <a:avLst/>
          </a:prstGeom>
          <a:noFill/>
        </p:spPr>
        <p:txBody>
          <a:bodyPr wrap="none" rtlCol="0">
            <a:spAutoFit/>
          </a:bodyPr>
          <a:lstStyle/>
          <a:p>
            <a:r>
              <a:rPr lang="en-US" sz="1600" b="1">
                <a:solidFill>
                  <a:schemeClr val="bg1"/>
                </a:solidFill>
              </a:rPr>
              <a:t>14</a:t>
            </a:r>
          </a:p>
        </p:txBody>
      </p:sp>
      <p:pic>
        <p:nvPicPr>
          <p:cNvPr id="5" name="Picture 4">
            <a:extLst>
              <a:ext uri="{FF2B5EF4-FFF2-40B4-BE49-F238E27FC236}">
                <a16:creationId xmlns:a16="http://schemas.microsoft.com/office/drawing/2014/main" id="{CFABD396-18D2-918E-8D7A-0D6AFFDD6B0A}"/>
              </a:ext>
            </a:extLst>
          </p:cNvPr>
          <p:cNvPicPr>
            <a:picLocks noChangeAspect="1"/>
          </p:cNvPicPr>
          <p:nvPr/>
        </p:nvPicPr>
        <p:blipFill rotWithShape="1">
          <a:blip r:embed="rId3"/>
          <a:srcRect t="20002"/>
          <a:stretch/>
        </p:blipFill>
        <p:spPr>
          <a:xfrm>
            <a:off x="438150" y="1590675"/>
            <a:ext cx="11420475" cy="5108411"/>
          </a:xfrm>
          <a:prstGeom prst="rect">
            <a:avLst/>
          </a:prstGeom>
        </p:spPr>
      </p:pic>
      <p:sp>
        <p:nvSpPr>
          <p:cNvPr id="4" name="TextBox 3">
            <a:extLst>
              <a:ext uri="{FF2B5EF4-FFF2-40B4-BE49-F238E27FC236}">
                <a16:creationId xmlns:a16="http://schemas.microsoft.com/office/drawing/2014/main" id="{4419F3C1-E125-185F-1F0F-A19FCC64DE20}"/>
              </a:ext>
            </a:extLst>
          </p:cNvPr>
          <p:cNvSpPr txBox="1"/>
          <p:nvPr/>
        </p:nvSpPr>
        <p:spPr>
          <a:xfrm>
            <a:off x="508000" y="3774558"/>
            <a:ext cx="3017108"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800" b="1" i="1">
                <a:solidFill>
                  <a:srgbClr val="026CB6"/>
                </a:solidFill>
                <a:latin typeface="+mj-lt"/>
                <a:ea typeface="+mj-ea"/>
                <a:cs typeface="+mj-cs"/>
              </a:rPr>
              <a:t>Histogram</a:t>
            </a:r>
            <a:r>
              <a:rPr lang="en-US" b="1"/>
              <a:t> </a:t>
            </a:r>
            <a:r>
              <a:rPr lang="en-US" sz="2800" b="1" i="1">
                <a:solidFill>
                  <a:srgbClr val="026CB6"/>
                </a:solidFill>
                <a:latin typeface="+mj-lt"/>
                <a:ea typeface="+mj-ea"/>
                <a:cs typeface="+mj-cs"/>
              </a:rPr>
              <a:t>of</a:t>
            </a:r>
          </a:p>
          <a:p>
            <a:r>
              <a:rPr lang="en-US" sz="2800" b="1" i="1">
                <a:solidFill>
                  <a:srgbClr val="026CB6"/>
                </a:solidFill>
                <a:latin typeface="+mj-lt"/>
                <a:ea typeface="+mj-ea"/>
                <a:cs typeface="+mj-cs"/>
              </a:rPr>
              <a:t> bias differences</a:t>
            </a:r>
          </a:p>
        </p:txBody>
      </p:sp>
      <p:pic>
        <p:nvPicPr>
          <p:cNvPr id="7" name="Picture 6">
            <a:extLst>
              <a:ext uri="{FF2B5EF4-FFF2-40B4-BE49-F238E27FC236}">
                <a16:creationId xmlns:a16="http://schemas.microsoft.com/office/drawing/2014/main" id="{5003568B-938E-E54D-73CE-287E70D497FF}"/>
              </a:ext>
            </a:extLst>
          </p:cNvPr>
          <p:cNvPicPr>
            <a:picLocks noChangeAspect="1"/>
          </p:cNvPicPr>
          <p:nvPr/>
        </p:nvPicPr>
        <p:blipFill>
          <a:blip r:embed="rId4"/>
          <a:stretch>
            <a:fillRect/>
          </a:stretch>
        </p:blipFill>
        <p:spPr>
          <a:xfrm>
            <a:off x="5851564" y="5180587"/>
            <a:ext cx="4210266" cy="406421"/>
          </a:xfrm>
          <a:prstGeom prst="rect">
            <a:avLst/>
          </a:prstGeom>
        </p:spPr>
      </p:pic>
      <p:sp>
        <p:nvSpPr>
          <p:cNvPr id="8" name="TextBox 7">
            <a:extLst>
              <a:ext uri="{FF2B5EF4-FFF2-40B4-BE49-F238E27FC236}">
                <a16:creationId xmlns:a16="http://schemas.microsoft.com/office/drawing/2014/main" id="{0194F0DD-7733-FCA9-D70C-28011B180FFC}"/>
              </a:ext>
            </a:extLst>
          </p:cNvPr>
          <p:cNvSpPr txBox="1"/>
          <p:nvPr/>
        </p:nvSpPr>
        <p:spPr>
          <a:xfrm>
            <a:off x="4965405" y="6159675"/>
            <a:ext cx="6949338" cy="523220"/>
          </a:xfrm>
          <a:prstGeom prst="rect">
            <a:avLst/>
          </a:prstGeom>
          <a:noFill/>
        </p:spPr>
        <p:txBody>
          <a:bodyPr wrap="none" rtlCol="0">
            <a:spAutoFit/>
          </a:bodyPr>
          <a:lstStyle/>
          <a:p>
            <a:r>
              <a:rPr lang="en-US" sz="2800" b="1">
                <a:solidFill>
                  <a:srgbClr val="0070B9"/>
                </a:solidFill>
              </a:rPr>
              <a:t># of sites with reduced bias = 678 (56%)</a:t>
            </a:r>
          </a:p>
        </p:txBody>
      </p:sp>
      <p:sp>
        <p:nvSpPr>
          <p:cNvPr id="6" name="Slide Number Placeholder 5">
            <a:extLst>
              <a:ext uri="{FF2B5EF4-FFF2-40B4-BE49-F238E27FC236}">
                <a16:creationId xmlns:a16="http://schemas.microsoft.com/office/drawing/2014/main" id="{23BA6AF2-90B1-6CE6-ECFE-D85DC266F698}"/>
              </a:ext>
            </a:extLst>
          </p:cNvPr>
          <p:cNvSpPr>
            <a:spLocks noGrp="1"/>
          </p:cNvSpPr>
          <p:nvPr>
            <p:ph type="sldNum" sz="quarter" idx="12"/>
          </p:nvPr>
        </p:nvSpPr>
        <p:spPr/>
        <p:txBody>
          <a:bodyPr/>
          <a:lstStyle/>
          <a:p>
            <a:pPr>
              <a:defRPr/>
            </a:pPr>
            <a:fld id="{BEF2A795-0D1C-4340-A163-773CC4D3E4EC}" type="slidenum">
              <a:rPr lang="en-US" smtClean="0"/>
              <a:pPr>
                <a:defRPr/>
              </a:pPr>
              <a:t>14</a:t>
            </a:fld>
            <a:endParaRPr lang="en-US"/>
          </a:p>
        </p:txBody>
      </p:sp>
    </p:spTree>
    <p:extLst>
      <p:ext uri="{BB962C8B-B14F-4D97-AF65-F5344CB8AC3E}">
        <p14:creationId xmlns:p14="http://schemas.microsoft.com/office/powerpoint/2010/main" val="827662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DA04E4-7DF7-55E2-2C5B-12EF324EF75A}"/>
              </a:ext>
            </a:extLst>
          </p:cNvPr>
          <p:cNvSpPr txBox="1"/>
          <p:nvPr/>
        </p:nvSpPr>
        <p:spPr>
          <a:xfrm>
            <a:off x="1966693" y="442234"/>
            <a:ext cx="8704479" cy="523220"/>
          </a:xfrm>
          <a:prstGeom prst="rect">
            <a:avLst/>
          </a:prstGeom>
          <a:noFill/>
        </p:spPr>
        <p:txBody>
          <a:bodyPr wrap="square" rtlCol="0">
            <a:spAutoFit/>
          </a:bodyPr>
          <a:lstStyle/>
          <a:p>
            <a:pPr algn="ctr"/>
            <a:r>
              <a:rPr lang="en-US" sz="2800" b="1" dirty="0">
                <a:solidFill>
                  <a:srgbClr val="0B5AA5"/>
                </a:solidFill>
              </a:rPr>
              <a:t>Diurnal variation of ozone (JJA averages) </a:t>
            </a:r>
          </a:p>
        </p:txBody>
      </p:sp>
      <p:sp>
        <p:nvSpPr>
          <p:cNvPr id="4" name="TextBox 3">
            <a:extLst>
              <a:ext uri="{FF2B5EF4-FFF2-40B4-BE49-F238E27FC236}">
                <a16:creationId xmlns:a16="http://schemas.microsoft.com/office/drawing/2014/main" id="{BBD35B22-63F1-F73C-B906-17292EA1039C}"/>
              </a:ext>
            </a:extLst>
          </p:cNvPr>
          <p:cNvSpPr txBox="1"/>
          <p:nvPr/>
        </p:nvSpPr>
        <p:spPr>
          <a:xfrm>
            <a:off x="2076589" y="1325846"/>
            <a:ext cx="2116360" cy="400110"/>
          </a:xfrm>
          <a:prstGeom prst="rect">
            <a:avLst/>
          </a:prstGeom>
          <a:noFill/>
        </p:spPr>
        <p:txBody>
          <a:bodyPr wrap="square" rtlCol="0">
            <a:spAutoFit/>
          </a:bodyPr>
          <a:lstStyle/>
          <a:p>
            <a:pPr algn="ctr"/>
            <a:r>
              <a:rPr lang="en-US" sz="2000" b="1"/>
              <a:t>Western US</a:t>
            </a:r>
          </a:p>
        </p:txBody>
      </p:sp>
      <p:sp>
        <p:nvSpPr>
          <p:cNvPr id="5" name="TextBox 4">
            <a:extLst>
              <a:ext uri="{FF2B5EF4-FFF2-40B4-BE49-F238E27FC236}">
                <a16:creationId xmlns:a16="http://schemas.microsoft.com/office/drawing/2014/main" id="{D2BAEFE2-C754-3DF3-FEE1-46EABFDCF8C5}"/>
              </a:ext>
            </a:extLst>
          </p:cNvPr>
          <p:cNvSpPr txBox="1"/>
          <p:nvPr/>
        </p:nvSpPr>
        <p:spPr>
          <a:xfrm>
            <a:off x="7384072" y="1285694"/>
            <a:ext cx="3680505" cy="400110"/>
          </a:xfrm>
          <a:prstGeom prst="rect">
            <a:avLst/>
          </a:prstGeom>
          <a:noFill/>
        </p:spPr>
        <p:txBody>
          <a:bodyPr wrap="square" rtlCol="0">
            <a:spAutoFit/>
          </a:bodyPr>
          <a:lstStyle/>
          <a:p>
            <a:pPr algn="ctr"/>
            <a:r>
              <a:rPr lang="en-US" sz="2000" b="1"/>
              <a:t>Northeast and Southeast US</a:t>
            </a:r>
          </a:p>
        </p:txBody>
      </p:sp>
      <p:pic>
        <p:nvPicPr>
          <p:cNvPr id="6" name="Picture 2">
            <a:extLst>
              <a:ext uri="{FF2B5EF4-FFF2-40B4-BE49-F238E27FC236}">
                <a16:creationId xmlns:a16="http://schemas.microsoft.com/office/drawing/2014/main" id="{1D5A276D-FE66-F337-4FE3-A8132893969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837"/>
          <a:stretch/>
        </p:blipFill>
        <p:spPr bwMode="auto">
          <a:xfrm>
            <a:off x="748736" y="1725956"/>
            <a:ext cx="5857875" cy="49136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EACF0EA-2A21-210E-7CAC-D7145F5BE0B4}"/>
              </a:ext>
            </a:extLst>
          </p:cNvPr>
          <p:cNvSpPr txBox="1"/>
          <p:nvPr/>
        </p:nvSpPr>
        <p:spPr>
          <a:xfrm>
            <a:off x="1379793" y="1838646"/>
            <a:ext cx="4125657" cy="461665"/>
          </a:xfrm>
          <a:prstGeom prst="rect">
            <a:avLst/>
          </a:prstGeom>
          <a:solidFill>
            <a:schemeClr val="bg1"/>
          </a:solidFill>
        </p:spPr>
        <p:txBody>
          <a:bodyPr wrap="square" rtlCol="0">
            <a:spAutoFit/>
          </a:bodyPr>
          <a:lstStyle/>
          <a:p>
            <a:r>
              <a:rPr lang="en-US" sz="800" b="1"/>
              <a:t>AQS Daily</a:t>
            </a:r>
          </a:p>
          <a:p>
            <a:r>
              <a:rPr lang="en-US" sz="800" b="1"/>
              <a:t>SFM</a:t>
            </a:r>
            <a:endParaRPr lang="en-US" sz="1050" b="1"/>
          </a:p>
          <a:p>
            <a:r>
              <a:rPr lang="en-US" sz="800" b="1"/>
              <a:t>TVM</a:t>
            </a:r>
          </a:p>
        </p:txBody>
      </p:sp>
      <p:pic>
        <p:nvPicPr>
          <p:cNvPr id="8" name="Picture 4">
            <a:extLst>
              <a:ext uri="{FF2B5EF4-FFF2-40B4-BE49-F238E27FC236}">
                <a16:creationId xmlns:a16="http://schemas.microsoft.com/office/drawing/2014/main" id="{095C5BFD-B701-5FB6-A18F-8AE29768519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837"/>
          <a:stretch/>
        </p:blipFill>
        <p:spPr bwMode="auto">
          <a:xfrm>
            <a:off x="6606611" y="1685804"/>
            <a:ext cx="5497748" cy="491364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FFBBA2C-767A-955D-63AF-FADD90EAF341}"/>
              </a:ext>
            </a:extLst>
          </p:cNvPr>
          <p:cNvSpPr txBox="1"/>
          <p:nvPr/>
        </p:nvSpPr>
        <p:spPr>
          <a:xfrm>
            <a:off x="7439188" y="1791020"/>
            <a:ext cx="4095587" cy="461665"/>
          </a:xfrm>
          <a:prstGeom prst="rect">
            <a:avLst/>
          </a:prstGeom>
          <a:solidFill>
            <a:schemeClr val="bg1"/>
          </a:solidFill>
        </p:spPr>
        <p:txBody>
          <a:bodyPr wrap="square" rtlCol="0">
            <a:spAutoFit/>
          </a:bodyPr>
          <a:lstStyle/>
          <a:p>
            <a:r>
              <a:rPr lang="en-US" sz="800" b="1"/>
              <a:t>AQS Daily</a:t>
            </a:r>
          </a:p>
          <a:p>
            <a:r>
              <a:rPr lang="en-US" sz="800" b="1"/>
              <a:t>SFM</a:t>
            </a:r>
            <a:endParaRPr lang="en-US" sz="1050" b="1"/>
          </a:p>
          <a:p>
            <a:r>
              <a:rPr lang="en-US" sz="800" b="1"/>
              <a:t>TVM</a:t>
            </a:r>
          </a:p>
        </p:txBody>
      </p:sp>
      <p:sp>
        <p:nvSpPr>
          <p:cNvPr id="2" name="Slide Number Placeholder 1">
            <a:extLst>
              <a:ext uri="{FF2B5EF4-FFF2-40B4-BE49-F238E27FC236}">
                <a16:creationId xmlns:a16="http://schemas.microsoft.com/office/drawing/2014/main" id="{6FB43820-D841-3041-062E-EF8555BE18B2}"/>
              </a:ext>
            </a:extLst>
          </p:cNvPr>
          <p:cNvSpPr>
            <a:spLocks noGrp="1"/>
          </p:cNvSpPr>
          <p:nvPr>
            <p:ph type="sldNum" sz="quarter" idx="12"/>
          </p:nvPr>
        </p:nvSpPr>
        <p:spPr/>
        <p:txBody>
          <a:bodyPr/>
          <a:lstStyle/>
          <a:p>
            <a:pPr>
              <a:defRPr/>
            </a:pPr>
            <a:fld id="{BEF2A795-0D1C-4340-A163-773CC4D3E4EC}" type="slidenum">
              <a:rPr lang="en-US" smtClean="0"/>
              <a:pPr>
                <a:defRPr/>
              </a:pPr>
              <a:t>15</a:t>
            </a:fld>
            <a:endParaRPr lang="en-US"/>
          </a:p>
        </p:txBody>
      </p:sp>
    </p:spTree>
    <p:extLst>
      <p:ext uri="{BB962C8B-B14F-4D97-AF65-F5344CB8AC3E}">
        <p14:creationId xmlns:p14="http://schemas.microsoft.com/office/powerpoint/2010/main" val="2266739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A4C30-CE18-4D0A-A0D6-666E5E4241CD}"/>
              </a:ext>
            </a:extLst>
          </p:cNvPr>
          <p:cNvSpPr>
            <a:spLocks noGrp="1"/>
          </p:cNvSpPr>
          <p:nvPr>
            <p:ph type="title"/>
          </p:nvPr>
        </p:nvSpPr>
        <p:spPr>
          <a:xfrm>
            <a:off x="4880667" y="57474"/>
            <a:ext cx="2637367" cy="685800"/>
          </a:xfrm>
        </p:spPr>
        <p:txBody>
          <a:bodyPr/>
          <a:lstStyle/>
          <a:p>
            <a:r>
              <a:rPr lang="en-US"/>
              <a:t>SUMMARY</a:t>
            </a:r>
          </a:p>
        </p:txBody>
      </p:sp>
      <p:sp>
        <p:nvSpPr>
          <p:cNvPr id="3" name="Slide Number Placeholder 2">
            <a:extLst>
              <a:ext uri="{FF2B5EF4-FFF2-40B4-BE49-F238E27FC236}">
                <a16:creationId xmlns:a16="http://schemas.microsoft.com/office/drawing/2014/main" id="{94A28119-D82C-4FDC-9902-B832C5213D1E}"/>
              </a:ext>
            </a:extLst>
          </p:cNvPr>
          <p:cNvSpPr>
            <a:spLocks noGrp="1"/>
          </p:cNvSpPr>
          <p:nvPr>
            <p:ph type="sldNum" sz="quarter" idx="12"/>
          </p:nvPr>
        </p:nvSpPr>
        <p:spPr/>
        <p:txBody>
          <a:bodyPr/>
          <a:lstStyle/>
          <a:p>
            <a:pPr>
              <a:defRPr/>
            </a:pPr>
            <a:fld id="{BEF2A795-0D1C-4340-A163-773CC4D3E4EC}" type="slidenum">
              <a:rPr lang="en-US" smtClean="0"/>
              <a:pPr>
                <a:defRPr/>
              </a:pPr>
              <a:t>16</a:t>
            </a:fld>
            <a:endParaRPr lang="en-US"/>
          </a:p>
        </p:txBody>
      </p:sp>
      <p:sp>
        <p:nvSpPr>
          <p:cNvPr id="6" name="Content Placeholder 2">
            <a:extLst>
              <a:ext uri="{FF2B5EF4-FFF2-40B4-BE49-F238E27FC236}">
                <a16:creationId xmlns:a16="http://schemas.microsoft.com/office/drawing/2014/main" id="{E73F22BD-2E62-4487-A46F-3ABFA9C0432F}"/>
              </a:ext>
            </a:extLst>
          </p:cNvPr>
          <p:cNvSpPr txBox="1">
            <a:spLocks/>
          </p:cNvSpPr>
          <p:nvPr/>
        </p:nvSpPr>
        <p:spPr>
          <a:xfrm>
            <a:off x="1385349" y="593300"/>
            <a:ext cx="9242007" cy="5835444"/>
          </a:xfrm>
          <a:prstGeom prst="rect">
            <a:avLst/>
          </a:prstGeom>
        </p:spPr>
        <p:txBody>
          <a:bodyPr wrap="square" lIns="91440" tIns="45720" rIns="91440" bIns="45720" anchor="t">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indent="0">
              <a:buNone/>
            </a:pPr>
            <a:r>
              <a:rPr lang="en-US" b="1" dirty="0"/>
              <a:t>Preliminary results from WRF and CMAQ models’ simulations indicate that: </a:t>
            </a:r>
          </a:p>
          <a:p>
            <a:pPr marL="0" indent="0">
              <a:buNone/>
            </a:pPr>
            <a:endParaRPr lang="en-US" sz="1100" b="1" dirty="0"/>
          </a:p>
          <a:p>
            <a:pPr>
              <a:buFont typeface="Wingdings" panose="05000000000000000000" pitchFamily="2" charset="2"/>
              <a:buChar char="Ø"/>
            </a:pPr>
            <a:r>
              <a:rPr lang="en-US" b="1" dirty="0"/>
              <a:t> </a:t>
            </a:r>
            <a:r>
              <a:rPr lang="en-US" b="1" dirty="0">
                <a:cs typeface="Arial"/>
              </a:rPr>
              <a:t> </a:t>
            </a:r>
            <a:r>
              <a:rPr lang="en-US" b="1" dirty="0"/>
              <a:t>For the first time (after 50+ years), both the WRF and CMAQ 	models didn’t use similarity functions at the 	hemispheric scale. </a:t>
            </a:r>
            <a:endParaRPr lang="en-US" b="1" dirty="0">
              <a:cs typeface="Arial"/>
            </a:endParaRPr>
          </a:p>
          <a:p>
            <a:pPr>
              <a:buFont typeface="Wingdings" panose="05000000000000000000" pitchFamily="2" charset="2"/>
              <a:buChar char="Ø"/>
            </a:pPr>
            <a:r>
              <a:rPr lang="en-US" b="1" dirty="0"/>
              <a:t> The new 3-D velocity scale is found to be functional in WRF 	and CMAQ models over different landuse and 	weather/climate regimes.</a:t>
            </a:r>
            <a:endParaRPr lang="en-US" sz="1000" b="1" dirty="0"/>
          </a:p>
          <a:p>
            <a:pPr>
              <a:buFont typeface="Wingdings" panose="05000000000000000000" pitchFamily="2" charset="2"/>
              <a:buChar char="Ø"/>
            </a:pPr>
            <a:r>
              <a:rPr lang="en-US" b="1" dirty="0"/>
              <a:t> New TV scaling (TVM) produced better precipitation 	estimates, one of the strongest performances by TVM.</a:t>
            </a:r>
            <a:endParaRPr lang="en-US" b="1" dirty="0">
              <a:cs typeface="Arial"/>
            </a:endParaRPr>
          </a:p>
          <a:p>
            <a:pPr>
              <a:buFont typeface="Wingdings" panose="05000000000000000000" pitchFamily="2" charset="2"/>
              <a:buChar char="Ø"/>
            </a:pPr>
            <a:r>
              <a:rPr lang="en-US" b="1" dirty="0">
                <a:cs typeface="Arial"/>
              </a:rPr>
              <a:t>  For 56% observational sites, TVM has reduced bias in 	surface ozone existed in the SFM simulations. </a:t>
            </a:r>
          </a:p>
          <a:p>
            <a:pPr>
              <a:buFont typeface="Wingdings" panose="05000000000000000000" pitchFamily="2" charset="2"/>
              <a:buChar char="Ø"/>
            </a:pPr>
            <a:r>
              <a:rPr lang="en-US" b="1" dirty="0">
                <a:cs typeface="Arial"/>
              </a:rPr>
              <a:t> We are currently analyzing PM2.5 performance by TVM and 	SFM.</a:t>
            </a:r>
            <a:endParaRPr lang="en-US" b="1" dirty="0"/>
          </a:p>
        </p:txBody>
      </p:sp>
    </p:spTree>
    <p:extLst>
      <p:ext uri="{BB962C8B-B14F-4D97-AF65-F5344CB8AC3E}">
        <p14:creationId xmlns:p14="http://schemas.microsoft.com/office/powerpoint/2010/main" val="3828875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A4C30-CE18-4D0A-A0D6-666E5E4241CD}"/>
              </a:ext>
            </a:extLst>
          </p:cNvPr>
          <p:cNvSpPr>
            <a:spLocks noGrp="1"/>
          </p:cNvSpPr>
          <p:nvPr>
            <p:ph type="title"/>
          </p:nvPr>
        </p:nvSpPr>
        <p:spPr>
          <a:xfrm>
            <a:off x="2719387" y="1971999"/>
            <a:ext cx="6753225" cy="2295201"/>
          </a:xfrm>
        </p:spPr>
        <p:txBody>
          <a:bodyPr/>
          <a:lstStyle/>
          <a:p>
            <a:pPr algn="ctr"/>
            <a:r>
              <a:rPr lang="en-US" sz="4800"/>
              <a:t>Thank you </a:t>
            </a:r>
            <a:br>
              <a:rPr lang="en-US" sz="4800"/>
            </a:br>
            <a:r>
              <a:rPr lang="en-US" sz="4800"/>
              <a:t>for your attention !</a:t>
            </a:r>
          </a:p>
        </p:txBody>
      </p:sp>
      <p:sp>
        <p:nvSpPr>
          <p:cNvPr id="3" name="Slide Number Placeholder 2">
            <a:extLst>
              <a:ext uri="{FF2B5EF4-FFF2-40B4-BE49-F238E27FC236}">
                <a16:creationId xmlns:a16="http://schemas.microsoft.com/office/drawing/2014/main" id="{94A28119-D82C-4FDC-9902-B832C5213D1E}"/>
              </a:ext>
            </a:extLst>
          </p:cNvPr>
          <p:cNvSpPr>
            <a:spLocks noGrp="1"/>
          </p:cNvSpPr>
          <p:nvPr>
            <p:ph type="sldNum" sz="quarter" idx="12"/>
          </p:nvPr>
        </p:nvSpPr>
        <p:spPr/>
        <p:txBody>
          <a:bodyPr/>
          <a:lstStyle/>
          <a:p>
            <a:pPr>
              <a:defRPr/>
            </a:pPr>
            <a:fld id="{BEF2A795-0D1C-4340-A163-773CC4D3E4EC}" type="slidenum">
              <a:rPr lang="en-US" smtClean="0"/>
              <a:pPr>
                <a:defRPr/>
              </a:pPr>
              <a:t>17</a:t>
            </a:fld>
            <a:endParaRPr lang="en-US"/>
          </a:p>
        </p:txBody>
      </p:sp>
    </p:spTree>
    <p:extLst>
      <p:ext uri="{BB962C8B-B14F-4D97-AF65-F5344CB8AC3E}">
        <p14:creationId xmlns:p14="http://schemas.microsoft.com/office/powerpoint/2010/main" val="1482197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A4C30-CE18-4D0A-A0D6-666E5E4241CD}"/>
              </a:ext>
            </a:extLst>
          </p:cNvPr>
          <p:cNvSpPr>
            <a:spLocks noGrp="1"/>
          </p:cNvSpPr>
          <p:nvPr>
            <p:ph type="title"/>
          </p:nvPr>
        </p:nvSpPr>
        <p:spPr>
          <a:xfrm>
            <a:off x="4800600" y="19050"/>
            <a:ext cx="2819400" cy="685800"/>
          </a:xfrm>
        </p:spPr>
        <p:txBody>
          <a:bodyPr/>
          <a:lstStyle/>
          <a:p>
            <a:r>
              <a:rPr lang="en-US"/>
              <a:t>Background</a:t>
            </a:r>
          </a:p>
        </p:txBody>
      </p:sp>
      <p:sp>
        <p:nvSpPr>
          <p:cNvPr id="3" name="Slide Number Placeholder 2">
            <a:extLst>
              <a:ext uri="{FF2B5EF4-FFF2-40B4-BE49-F238E27FC236}">
                <a16:creationId xmlns:a16="http://schemas.microsoft.com/office/drawing/2014/main" id="{94A28119-D82C-4FDC-9902-B832C5213D1E}"/>
              </a:ext>
            </a:extLst>
          </p:cNvPr>
          <p:cNvSpPr>
            <a:spLocks noGrp="1"/>
          </p:cNvSpPr>
          <p:nvPr>
            <p:ph type="sldNum" sz="quarter" idx="12"/>
          </p:nvPr>
        </p:nvSpPr>
        <p:spPr/>
        <p:txBody>
          <a:bodyPr/>
          <a:lstStyle/>
          <a:p>
            <a:pPr>
              <a:defRPr/>
            </a:pPr>
            <a:fld id="{BEF2A795-0D1C-4340-A163-773CC4D3E4EC}" type="slidenum">
              <a:rPr lang="en-US" smtClean="0"/>
              <a:pPr>
                <a:defRPr/>
              </a:pPr>
              <a:t>1</a:t>
            </a:fld>
            <a:endParaRPr lang="en-US"/>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E73F22BD-2E62-4487-A46F-3ABFA9C0432F}"/>
                  </a:ext>
                </a:extLst>
              </p:cNvPr>
              <p:cNvSpPr txBox="1">
                <a:spLocks/>
              </p:cNvSpPr>
              <p:nvPr/>
            </p:nvSpPr>
            <p:spPr>
              <a:xfrm>
                <a:off x="495300" y="861197"/>
                <a:ext cx="11430000" cy="5584990"/>
              </a:xfrm>
              <a:prstGeom prst="rect">
                <a:avLst/>
              </a:prstGeom>
            </p:spPr>
            <p:txBody>
              <a:bodyPr wrap="square" lIns="91440" tIns="45720" rIns="91440" bIns="45720" anchor="t">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342900" lvl="1" indent="-342900">
                  <a:spcAft>
                    <a:spcPts val="300"/>
                  </a:spcAft>
                  <a:buSzPct val="90000"/>
                  <a:buFont typeface="Wingdings" panose="05000000000000000000" pitchFamily="2" charset="2"/>
                  <a:buChar char="Ø"/>
                </a:pPr>
                <a:r>
                  <a:rPr lang="en-US" b="1" dirty="0">
                    <a:solidFill>
                      <a:srgbClr val="FF0000"/>
                    </a:solidFill>
                  </a:rPr>
                  <a:t>Similarity functions </a:t>
                </a:r>
                <a:r>
                  <a:rPr lang="en-US" b="1" dirty="0"/>
                  <a:t>are used in regional and global meteorological and air quality models to help represent surface and mixed layer processes in the PBL in a best possible way. For horizontal wind speed, for example: </a:t>
                </a:r>
              </a:p>
              <a:p>
                <a:pPr marL="0" lvl="1" indent="0">
                  <a:spcAft>
                    <a:spcPts val="300"/>
                  </a:spcAft>
                  <a:buSzPct val="90000"/>
                  <a:buNone/>
                </a:pPr>
                <a14:m>
                  <m:oMathPara xmlns:m="http://schemas.openxmlformats.org/officeDocument/2006/math">
                    <m:oMathParaPr>
                      <m:jc m:val="centerGroup"/>
                    </m:oMathParaPr>
                    <m:oMath xmlns:m="http://schemas.openxmlformats.org/officeDocument/2006/math">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𝑼</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2400" b="1" i="1">
                              <a:solidFill>
                                <a:srgbClr val="000000"/>
                              </a:solidFill>
                              <a:latin typeface="Cambria Math" panose="02040503050406030204" pitchFamily="18" charset="0"/>
                            </a:rPr>
                          </m:ctrlPr>
                        </m:fPr>
                        <m:num>
                          <m:sSub>
                            <m:sSubPr>
                              <m:ctrlPr>
                                <a:rPr lang="en-US" sz="2400" b="1" i="1">
                                  <a:solidFill>
                                    <a:srgbClr val="000000"/>
                                  </a:solidFill>
                                  <a:latin typeface="Cambria Math" panose="02040503050406030204" pitchFamily="18" charset="0"/>
                                </a:rPr>
                              </m:ctrlPr>
                            </m:sSubPr>
                            <m:e>
                              <m: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𝒖</m:t>
                              </m:r>
                            </m:e>
                            <m:sub>
                              <m: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ub>
                          </m:sSub>
                        </m:num>
                        <m:den>
                          <m: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𝒌</m:t>
                          </m:r>
                        </m:den>
                      </m:f>
                      <m: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en-US" sz="2400" b="1" i="1">
                              <a:solidFill>
                                <a:srgbClr val="000000"/>
                              </a:solidFill>
                              <a:latin typeface="Cambria Math" panose="02040503050406030204" pitchFamily="18" charset="0"/>
                            </a:rPr>
                          </m:ctrlPr>
                        </m:dPr>
                        <m:e>
                          <m:func>
                            <m:funcPr>
                              <m:ctrlPr>
                                <a:rPr lang="en-US" sz="2400" b="1" i="1">
                                  <a:solidFill>
                                    <a:srgbClr val="000000"/>
                                  </a:solidFill>
                                  <a:latin typeface="Cambria Math" panose="02040503050406030204" pitchFamily="18" charset="0"/>
                                </a:rPr>
                              </m:ctrlPr>
                            </m:funcPr>
                            <m:fName>
                              <m: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𝒍𝒏</m:t>
                              </m:r>
                            </m:fName>
                            <m:e>
                              <m:d>
                                <m:dPr>
                                  <m:ctrlPr>
                                    <a:rPr lang="en-US" sz="2400" b="1" i="1">
                                      <a:solidFill>
                                        <a:srgbClr val="000000"/>
                                      </a:solidFill>
                                      <a:latin typeface="Cambria Math" panose="02040503050406030204" pitchFamily="18" charset="0"/>
                                    </a:rPr>
                                  </m:ctrlPr>
                                </m:dPr>
                                <m:e>
                                  <m:f>
                                    <m:fPr>
                                      <m:ctrlPr>
                                        <a:rPr lang="en-US" sz="2400" b="1" i="1">
                                          <a:solidFill>
                                            <a:srgbClr val="000000"/>
                                          </a:solidFill>
                                          <a:latin typeface="Cambria Math" panose="02040503050406030204" pitchFamily="18" charset="0"/>
                                        </a:rPr>
                                      </m:ctrlPr>
                                    </m:fPr>
                                    <m:num>
                                      <m: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𝒛</m:t>
                                      </m:r>
                                      <m: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b="1" i="1">
                                              <a:solidFill>
                                                <a:srgbClr val="000000"/>
                                              </a:solidFill>
                                              <a:latin typeface="Cambria Math" panose="02040503050406030204" pitchFamily="18" charset="0"/>
                                            </a:rPr>
                                          </m:ctrlPr>
                                        </m:sSubPr>
                                        <m:e>
                                          <m: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𝒛</m:t>
                                          </m:r>
                                        </m:e>
                                        <m:sub>
                                          <m: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𝒅</m:t>
                                          </m:r>
                                        </m:sub>
                                      </m:sSub>
                                    </m:num>
                                    <m:den>
                                      <m:sSub>
                                        <m:sSubPr>
                                          <m:ctrlPr>
                                            <a:rPr lang="en-US" sz="2400" b="1" i="1">
                                              <a:solidFill>
                                                <a:srgbClr val="000000"/>
                                              </a:solidFill>
                                              <a:latin typeface="Cambria Math" panose="02040503050406030204" pitchFamily="18" charset="0"/>
                                            </a:rPr>
                                          </m:ctrlPr>
                                        </m:sSubPr>
                                        <m:e>
                                          <m: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𝒛</m:t>
                                          </m:r>
                                        </m:e>
                                        <m:sub>
                                          <m: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𝟎</m:t>
                                          </m:r>
                                        </m:sub>
                                      </m:sSub>
                                    </m:den>
                                  </m:f>
                                </m:e>
                              </m:d>
                            </m:e>
                          </m:func>
                          <m: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400" b="1"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𝝍</m:t>
                              </m:r>
                            </m:e>
                            <m:sub>
                              <m: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𝒎</m:t>
                              </m:r>
                            </m:sub>
                          </m:sSub>
                        </m:e>
                      </m:d>
                    </m:oMath>
                  </m:oMathPara>
                </a14:m>
                <a:endParaRPr lang="en-US" b="1" dirty="0"/>
              </a:p>
              <a:p>
                <a:pPr marL="342900" lvl="1" indent="-342900">
                  <a:spcAft>
                    <a:spcPts val="300"/>
                  </a:spcAft>
                  <a:buSzPct val="90000"/>
                  <a:buFont typeface="Wingdings" panose="05000000000000000000" pitchFamily="2" charset="2"/>
                  <a:buChar char="Ø"/>
                </a:pPr>
                <a:r>
                  <a:rPr lang="en-US" b="1" dirty="0"/>
                  <a:t>However, different similarity functions used in models in part cause differences among different models (</a:t>
                </a:r>
                <a:r>
                  <a:rPr lang="en-US" b="1" i="1" dirty="0">
                    <a:solidFill>
                      <a:schemeClr val="bg2">
                        <a:lumMod val="75000"/>
                      </a:schemeClr>
                    </a:solidFill>
                  </a:rPr>
                  <a:t>e.g., Liu et al. 2006; regional &amp; global meteorological and air quality models, &amp; earth system models</a:t>
                </a:r>
                <a:r>
                  <a:rPr lang="en-US" b="1" dirty="0"/>
                  <a:t>)</a:t>
                </a:r>
              </a:p>
              <a:p>
                <a:pPr marL="0" lvl="1" indent="0">
                  <a:spcAft>
                    <a:spcPts val="300"/>
                  </a:spcAft>
                  <a:buSzPct val="90000"/>
                  <a:buNone/>
                </a:pPr>
                <a:endParaRPr lang="en-US" sz="1600" b="1" dirty="0">
                  <a:cs typeface="Arial"/>
                </a:endParaRPr>
              </a:p>
              <a:p>
                <a:pPr marL="342900" lvl="1" indent="-342900">
                  <a:spcAft>
                    <a:spcPts val="300"/>
                  </a:spcAft>
                  <a:buSzPct val="90000"/>
                  <a:buFont typeface="Wingdings" panose="05000000000000000000" pitchFamily="2" charset="2"/>
                  <a:buChar char="Ø"/>
                </a:pPr>
                <a:r>
                  <a:rPr lang="en-US" b="1" dirty="0"/>
                  <a:t>For the past 50+ years to present, there has been no viable alternative to unify MET and AQ models </a:t>
                </a:r>
              </a:p>
              <a:p>
                <a:pPr marL="0" lvl="1" indent="0">
                  <a:spcAft>
                    <a:spcPts val="300"/>
                  </a:spcAft>
                  <a:buSzPct val="90000"/>
                  <a:buNone/>
                </a:pPr>
                <a:endParaRPr lang="en-US" sz="1200" b="1" dirty="0"/>
              </a:p>
              <a:p>
                <a:pPr marL="342900" lvl="1" indent="-342900">
                  <a:spcAft>
                    <a:spcPts val="300"/>
                  </a:spcAft>
                  <a:buSzPct val="90000"/>
                  <a:buFont typeface="Wingdings" panose="05000000000000000000" pitchFamily="2" charset="2"/>
                  <a:buChar char="Ø"/>
                </a:pPr>
                <a:r>
                  <a:rPr lang="en-US" b="1" dirty="0"/>
                  <a:t>To alleviate these issues, a 3-D velocity scale (</a:t>
                </a:r>
                <a:r>
                  <a:rPr lang="en-US" b="1" i="1" dirty="0">
                    <a:solidFill>
                      <a:srgbClr val="FF0000"/>
                    </a:solidFill>
                    <a:effectLst/>
                    <a:ea typeface="Calibri" panose="020F0502020204030204" pitchFamily="34" charset="0"/>
                    <a:cs typeface="Times New Roman"/>
                  </a:rPr>
                  <a:t>e</a:t>
                </a:r>
                <a:r>
                  <a:rPr lang="en-US" b="1" i="1" baseline="-25000" dirty="0">
                    <a:solidFill>
                      <a:srgbClr val="FF0000"/>
                    </a:solidFill>
                    <a:effectLst/>
                    <a:ea typeface="Calibri" panose="020F0502020204030204" pitchFamily="34" charset="0"/>
                    <a:cs typeface="Times New Roman"/>
                  </a:rPr>
                  <a:t>*</a:t>
                </a:r>
                <a:r>
                  <a:rPr lang="en-US" b="1" dirty="0">
                    <a:effectLst/>
                    <a:ea typeface="Calibri" panose="020F0502020204030204" pitchFamily="34" charset="0"/>
                    <a:cs typeface="Times New Roman"/>
                  </a:rPr>
                  <a:t> ) </a:t>
                </a:r>
                <a:r>
                  <a:rPr lang="en-US" b="1" dirty="0"/>
                  <a:t>has been developed that does not depend on the usage of similarity functions  </a:t>
                </a:r>
                <a:endParaRPr lang="en-US" b="1" dirty="0">
                  <a:cs typeface="Arial"/>
                </a:endParaRPr>
              </a:p>
            </p:txBody>
          </p:sp>
        </mc:Choice>
        <mc:Fallback xmlns="">
          <p:sp>
            <p:nvSpPr>
              <p:cNvPr id="6" name="Content Placeholder 2">
                <a:extLst>
                  <a:ext uri="{FF2B5EF4-FFF2-40B4-BE49-F238E27FC236}">
                    <a16:creationId xmlns:a16="http://schemas.microsoft.com/office/drawing/2014/main" id="{E73F22BD-2E62-4487-A46F-3ABFA9C0432F}"/>
                  </a:ext>
                </a:extLst>
              </p:cNvPr>
              <p:cNvSpPr txBox="1">
                <a:spLocks noRot="1" noChangeAspect="1" noMove="1" noResize="1" noEditPoints="1" noAdjustHandles="1" noChangeArrowheads="1" noChangeShapeType="1" noTextEdit="1"/>
              </p:cNvSpPr>
              <p:nvPr/>
            </p:nvSpPr>
            <p:spPr>
              <a:xfrm>
                <a:off x="495300" y="861197"/>
                <a:ext cx="11430000" cy="5584990"/>
              </a:xfrm>
              <a:prstGeom prst="rect">
                <a:avLst/>
              </a:prstGeom>
              <a:blipFill>
                <a:blip r:embed="rId3"/>
                <a:stretch>
                  <a:fillRect l="-533" t="-764" r="-587" b="-1638"/>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B56C2A2D-D499-2ED4-C0C4-7A68F9AA2034}"/>
              </a:ext>
            </a:extLst>
          </p:cNvPr>
          <p:cNvSpPr/>
          <p:nvPr/>
        </p:nvSpPr>
        <p:spPr bwMode="auto">
          <a:xfrm>
            <a:off x="7450372" y="2186609"/>
            <a:ext cx="667910" cy="628153"/>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Arial" charset="0"/>
              <a:ea typeface="ＭＳ Ｐゴシック" pitchFamily="1" charset="-128"/>
            </a:endParaRPr>
          </a:p>
        </p:txBody>
      </p:sp>
    </p:spTree>
    <p:extLst>
      <p:ext uri="{BB962C8B-B14F-4D97-AF65-F5344CB8AC3E}">
        <p14:creationId xmlns:p14="http://schemas.microsoft.com/office/powerpoint/2010/main" val="291317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484F817-39E6-40CF-9B55-1EC3A89BC3D1}"/>
                  </a:ext>
                </a:extLst>
              </p:cNvPr>
              <p:cNvSpPr>
                <a:spLocks noGrp="1"/>
              </p:cNvSpPr>
              <p:nvPr>
                <p:ph type="title"/>
              </p:nvPr>
            </p:nvSpPr>
            <p:spPr>
              <a:xfrm>
                <a:off x="2107095" y="99698"/>
                <a:ext cx="9289041" cy="666566"/>
              </a:xfrm>
            </p:spPr>
            <p:txBody>
              <a:bodyPr/>
              <a:lstStyle/>
              <a:p>
                <a:r>
                  <a:rPr lang="en-US" b="1"/>
                  <a:t>T</a:t>
                </a:r>
                <a14:m>
                  <m:oMath xmlns:m="http://schemas.openxmlformats.org/officeDocument/2006/math">
                    <m:r>
                      <a:rPr lang="en-US" sz="3600" b="1" i="0" smtClean="0">
                        <a:latin typeface="Cambria Math" panose="02040503050406030204" pitchFamily="18" charset="0"/>
                      </a:rPr>
                      <m:t>𝐡𝐞</m:t>
                    </m:r>
                    <m:r>
                      <a:rPr lang="en-US" sz="3600" b="1" i="0" smtClean="0">
                        <a:latin typeface="Cambria Math" panose="02040503050406030204" pitchFamily="18" charset="0"/>
                      </a:rPr>
                      <m:t> </m:t>
                    </m:r>
                    <m:r>
                      <a:rPr lang="en-US" sz="3600" b="1" i="0" smtClean="0">
                        <a:latin typeface="Cambria Math" panose="02040503050406030204" pitchFamily="18" charset="0"/>
                      </a:rPr>
                      <m:t>𝐧𝐞𝐰</m:t>
                    </m:r>
                    <m:r>
                      <a:rPr lang="en-US" sz="3600" b="1" i="0" smtClean="0">
                        <a:latin typeface="Cambria Math" panose="02040503050406030204" pitchFamily="18" charset="0"/>
                      </a:rPr>
                      <m:t> </m:t>
                    </m:r>
                    <m:r>
                      <m:rPr>
                        <m:nor/>
                      </m:rPr>
                      <a:rPr lang="en-US" sz="3600" dirty="0"/>
                      <m:t>3−</m:t>
                    </m:r>
                    <m:r>
                      <m:rPr>
                        <m:nor/>
                      </m:rPr>
                      <a:rPr lang="en-US" sz="3600" dirty="0"/>
                      <m:t>D</m:t>
                    </m:r>
                    <m:r>
                      <a:rPr lang="en-US" sz="3600" b="1" i="0" dirty="0" smtClean="0">
                        <a:latin typeface="Cambria Math" panose="02040503050406030204" pitchFamily="18" charset="0"/>
                      </a:rPr>
                      <m:t> </m:t>
                    </m:r>
                    <m:r>
                      <a:rPr lang="en-US" sz="3600" b="1" i="0" dirty="0" smtClean="0">
                        <a:latin typeface="Cambria Math" panose="02040503050406030204" pitchFamily="18" charset="0"/>
                      </a:rPr>
                      <m:t>𝐭𝐮𝐫𝐛𝐮𝐥𝐞𝐧𝐜𝐞</m:t>
                    </m:r>
                    <m:r>
                      <a:rPr lang="en-US" sz="3600" b="1" i="0" dirty="0" smtClean="0">
                        <a:latin typeface="Cambria Math" panose="02040503050406030204" pitchFamily="18" charset="0"/>
                      </a:rPr>
                      <m:t> </m:t>
                    </m:r>
                    <m:r>
                      <a:rPr lang="en-US" sz="3600" b="1" i="0" smtClean="0">
                        <a:latin typeface="Cambria Math" panose="02040503050406030204" pitchFamily="18" charset="0"/>
                      </a:rPr>
                      <m:t>𝐯𝐞𝐥𝐨𝐜𝐢𝐭𝐲</m:t>
                    </m:r>
                    <m:r>
                      <a:rPr lang="en-US" sz="3600" b="1" i="0" smtClean="0">
                        <a:latin typeface="Cambria Math" panose="02040503050406030204" pitchFamily="18" charset="0"/>
                      </a:rPr>
                      <m:t> </m:t>
                    </m:r>
                    <m:r>
                      <a:rPr lang="en-US" sz="3600" b="1" i="0" smtClean="0">
                        <a:latin typeface="Cambria Math" panose="02040503050406030204" pitchFamily="18" charset="0"/>
                      </a:rPr>
                      <m:t>𝐬𝐜𝐚𝐥𝐞</m:t>
                    </m:r>
                    <m:r>
                      <a:rPr lang="en-US" sz="3600" b="1" i="1" smtClean="0">
                        <a:latin typeface="Cambria Math" panose="02040503050406030204" pitchFamily="18" charset="0"/>
                      </a:rPr>
                      <m:t>: </m:t>
                    </m:r>
                    <m:sSub>
                      <m:sSubPr>
                        <m:ctrlPr>
                          <a:rPr lang="en-US" sz="3600" b="1" i="1" smtClean="0">
                            <a:latin typeface="Cambria Math" panose="02040503050406030204" pitchFamily="18" charset="0"/>
                          </a:rPr>
                        </m:ctrlPr>
                      </m:sSubPr>
                      <m:e>
                        <m:r>
                          <a:rPr lang="en-US" sz="3600" b="1" i="1" smtClean="0">
                            <a:latin typeface="Cambria Math" panose="02040503050406030204" pitchFamily="18" charset="0"/>
                          </a:rPr>
                          <m:t>𝒆</m:t>
                        </m:r>
                      </m:e>
                      <m:sub>
                        <m:r>
                          <a:rPr lang="en-US" sz="3600" b="1">
                            <a:latin typeface="Cambria Math" panose="02040503050406030204" pitchFamily="18" charset="0"/>
                          </a:rPr>
                          <m:t>∗</m:t>
                        </m:r>
                      </m:sub>
                    </m:sSub>
                  </m:oMath>
                </a14:m>
                <a:endParaRPr lang="en-US" b="1"/>
              </a:p>
            </p:txBody>
          </p:sp>
        </mc:Choice>
        <mc:Fallback xmlns="">
          <p:sp>
            <p:nvSpPr>
              <p:cNvPr id="2" name="Title 1">
                <a:extLst>
                  <a:ext uri="{FF2B5EF4-FFF2-40B4-BE49-F238E27FC236}">
                    <a16:creationId xmlns:a16="http://schemas.microsoft.com/office/drawing/2014/main" id="{4484F817-39E6-40CF-9B55-1EC3A89BC3D1}"/>
                  </a:ext>
                </a:extLst>
              </p:cNvPr>
              <p:cNvSpPr>
                <a:spLocks noGrp="1" noRot="1" noChangeAspect="1" noMove="1" noResize="1" noEditPoints="1" noAdjustHandles="1" noChangeArrowheads="1" noChangeShapeType="1" noTextEdit="1"/>
              </p:cNvSpPr>
              <p:nvPr>
                <p:ph type="title"/>
              </p:nvPr>
            </p:nvSpPr>
            <p:spPr>
              <a:xfrm>
                <a:off x="2107095" y="99698"/>
                <a:ext cx="9289041" cy="666566"/>
              </a:xfrm>
              <a:blipFill>
                <a:blip r:embed="rId3"/>
                <a:stretch>
                  <a:fillRect l="-1838" t="-9091"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8AB00D4-91CC-439F-A104-30CDB2D3BCA4}"/>
                  </a:ext>
                </a:extLst>
              </p:cNvPr>
              <p:cNvSpPr txBox="1"/>
              <p:nvPr/>
            </p:nvSpPr>
            <p:spPr>
              <a:xfrm>
                <a:off x="657240" y="2167395"/>
                <a:ext cx="8991600" cy="584775"/>
              </a:xfrm>
              <a:prstGeom prst="rect">
                <a:avLst/>
              </a:prstGeom>
              <a:noFill/>
            </p:spPr>
            <p:txBody>
              <a:bodyPr wrap="square">
                <a:spAutoFit/>
              </a:bodyPr>
              <a:lstStyle/>
              <a:p>
                <a:r>
                  <a:rPr lang="en-US" sz="3200" b="1"/>
                  <a:t>In Alapaty et al., 2022, </a:t>
                </a:r>
                <a14:m>
                  <m:oMath xmlns:m="http://schemas.openxmlformats.org/officeDocument/2006/math">
                    <m:sSub>
                      <m:sSubPr>
                        <m:ctrlPr>
                          <a:rPr lang="en-US" sz="3200" b="1" i="1" smtClean="0">
                            <a:solidFill>
                              <a:srgbClr val="FF0000"/>
                            </a:solidFill>
                            <a:latin typeface="Cambria Math" panose="02040503050406030204" pitchFamily="18" charset="0"/>
                          </a:rPr>
                        </m:ctrlPr>
                      </m:sSubPr>
                      <m:e>
                        <m:r>
                          <a:rPr lang="en-US" sz="3200" b="1">
                            <a:solidFill>
                              <a:srgbClr val="FF0000"/>
                            </a:solidFill>
                            <a:latin typeface="Cambria Math" panose="02040503050406030204" pitchFamily="18" charset="0"/>
                          </a:rPr>
                          <m:t>𝒆</m:t>
                        </m:r>
                      </m:e>
                      <m:sub>
                        <m:r>
                          <a:rPr lang="en-US" sz="3200" b="1">
                            <a:solidFill>
                              <a:srgbClr val="FF0000"/>
                            </a:solidFill>
                            <a:latin typeface="Cambria Math" panose="02040503050406030204" pitchFamily="18" charset="0"/>
                          </a:rPr>
                          <m:t>∗</m:t>
                        </m:r>
                      </m:sub>
                    </m:sSub>
                    <m:r>
                      <a:rPr lang="en-US" sz="3200" b="1">
                        <a:solidFill>
                          <a:srgbClr val="FF0000"/>
                        </a:solidFill>
                        <a:latin typeface="Cambria Math" panose="02040503050406030204" pitchFamily="18" charset="0"/>
                      </a:rPr>
                      <m:t> </m:t>
                    </m:r>
                  </m:oMath>
                </a14:m>
                <a:r>
                  <a:rPr lang="en-US" sz="3200" b="1"/>
                  <a:t>was estimated as:</a:t>
                </a:r>
              </a:p>
            </p:txBody>
          </p:sp>
        </mc:Choice>
        <mc:Fallback xmlns="">
          <p:sp>
            <p:nvSpPr>
              <p:cNvPr id="40" name="TextBox 39">
                <a:extLst>
                  <a:ext uri="{FF2B5EF4-FFF2-40B4-BE49-F238E27FC236}">
                    <a16:creationId xmlns:a16="http://schemas.microsoft.com/office/drawing/2014/main" id="{88AB00D4-91CC-439F-A104-30CDB2D3BCA4}"/>
                  </a:ext>
                </a:extLst>
              </p:cNvPr>
              <p:cNvSpPr txBox="1">
                <a:spLocks noRot="1" noChangeAspect="1" noMove="1" noResize="1" noEditPoints="1" noAdjustHandles="1" noChangeArrowheads="1" noChangeShapeType="1" noTextEdit="1"/>
              </p:cNvSpPr>
              <p:nvPr/>
            </p:nvSpPr>
            <p:spPr>
              <a:xfrm>
                <a:off x="657240" y="2167395"/>
                <a:ext cx="8991600" cy="584775"/>
              </a:xfrm>
              <a:prstGeom prst="rect">
                <a:avLst/>
              </a:prstGeom>
              <a:blipFill>
                <a:blip r:embed="rId4"/>
                <a:stretch>
                  <a:fillRect l="-1763" t="-13684" b="-34737"/>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C095FD88-BC35-49E4-B9AF-ED840C2D51DF}"/>
              </a:ext>
            </a:extLst>
          </p:cNvPr>
          <p:cNvPicPr>
            <a:picLocks noChangeAspect="1"/>
          </p:cNvPicPr>
          <p:nvPr/>
        </p:nvPicPr>
        <p:blipFill>
          <a:blip r:embed="rId5"/>
          <a:stretch>
            <a:fillRect/>
          </a:stretch>
        </p:blipFill>
        <p:spPr>
          <a:xfrm>
            <a:off x="497633" y="2814770"/>
            <a:ext cx="11300058" cy="2664998"/>
          </a:xfrm>
          <a:prstGeom prst="rect">
            <a:avLst/>
          </a:prstGeom>
        </p:spPr>
      </p:pic>
      <p:pic>
        <p:nvPicPr>
          <p:cNvPr id="4" name="Picture 3">
            <a:extLst>
              <a:ext uri="{FF2B5EF4-FFF2-40B4-BE49-F238E27FC236}">
                <a16:creationId xmlns:a16="http://schemas.microsoft.com/office/drawing/2014/main" id="{95AE69A5-EDEC-5544-BF9A-F0705B3D707F}"/>
              </a:ext>
            </a:extLst>
          </p:cNvPr>
          <p:cNvPicPr>
            <a:picLocks noChangeAspect="1"/>
          </p:cNvPicPr>
          <p:nvPr/>
        </p:nvPicPr>
        <p:blipFill>
          <a:blip r:embed="rId6"/>
          <a:stretch>
            <a:fillRect/>
          </a:stretch>
        </p:blipFill>
        <p:spPr>
          <a:xfrm>
            <a:off x="6498281" y="5730536"/>
            <a:ext cx="3200400" cy="762000"/>
          </a:xfrm>
          <a:prstGeom prst="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pic>
      <p:cxnSp>
        <p:nvCxnSpPr>
          <p:cNvPr id="9" name="Straight Arrow Connector 8">
            <a:extLst>
              <a:ext uri="{FF2B5EF4-FFF2-40B4-BE49-F238E27FC236}">
                <a16:creationId xmlns:a16="http://schemas.microsoft.com/office/drawing/2014/main" id="{477E4B5D-525E-0BF9-AAF0-0B027CC600A1}"/>
              </a:ext>
            </a:extLst>
          </p:cNvPr>
          <p:cNvCxnSpPr/>
          <p:nvPr/>
        </p:nvCxnSpPr>
        <p:spPr bwMode="auto">
          <a:xfrm>
            <a:off x="5770147" y="5479768"/>
            <a:ext cx="622186" cy="504768"/>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Picture 4">
            <a:extLst>
              <a:ext uri="{FF2B5EF4-FFF2-40B4-BE49-F238E27FC236}">
                <a16:creationId xmlns:a16="http://schemas.microsoft.com/office/drawing/2014/main" id="{2CB4A1C4-9C56-457C-CD13-78A97FFEBE4A}"/>
              </a:ext>
            </a:extLst>
          </p:cNvPr>
          <p:cNvPicPr>
            <a:picLocks noChangeAspect="1"/>
          </p:cNvPicPr>
          <p:nvPr/>
        </p:nvPicPr>
        <p:blipFill>
          <a:blip r:embed="rId7"/>
          <a:stretch>
            <a:fillRect/>
          </a:stretch>
        </p:blipFill>
        <p:spPr>
          <a:xfrm>
            <a:off x="3870008" y="828864"/>
            <a:ext cx="4141839" cy="886633"/>
          </a:xfrm>
          <a:prstGeom prst="rect">
            <a:avLst/>
          </a:prstGeom>
        </p:spPr>
      </p:pic>
      <p:sp>
        <p:nvSpPr>
          <p:cNvPr id="6" name="Slide Number Placeholder 5">
            <a:extLst>
              <a:ext uri="{FF2B5EF4-FFF2-40B4-BE49-F238E27FC236}">
                <a16:creationId xmlns:a16="http://schemas.microsoft.com/office/drawing/2014/main" id="{C0A5893A-6DB0-043F-E84C-76F45048B428}"/>
              </a:ext>
            </a:extLst>
          </p:cNvPr>
          <p:cNvSpPr>
            <a:spLocks noGrp="1"/>
          </p:cNvSpPr>
          <p:nvPr>
            <p:ph type="sldNum" sz="quarter" idx="12"/>
          </p:nvPr>
        </p:nvSpPr>
        <p:spPr/>
        <p:txBody>
          <a:bodyPr/>
          <a:lstStyle/>
          <a:p>
            <a:pPr>
              <a:defRPr/>
            </a:pPr>
            <a:fld id="{BEF2A795-0D1C-4340-A163-773CC4D3E4EC}" type="slidenum">
              <a:rPr lang="en-US" smtClean="0"/>
              <a:pPr>
                <a:defRPr/>
              </a:pPr>
              <a:t>2</a:t>
            </a:fld>
            <a:endParaRPr lang="en-US"/>
          </a:p>
        </p:txBody>
      </p:sp>
    </p:spTree>
    <p:extLst>
      <p:ext uri="{BB962C8B-B14F-4D97-AF65-F5344CB8AC3E}">
        <p14:creationId xmlns:p14="http://schemas.microsoft.com/office/powerpoint/2010/main" val="542818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A28119-D82C-4FDC-9902-B832C5213D1E}"/>
              </a:ext>
            </a:extLst>
          </p:cNvPr>
          <p:cNvSpPr>
            <a:spLocks noGrp="1"/>
          </p:cNvSpPr>
          <p:nvPr>
            <p:ph type="sldNum" sz="quarter" idx="12"/>
          </p:nvPr>
        </p:nvSpPr>
        <p:spPr/>
        <p:txBody>
          <a:bodyPr/>
          <a:lstStyle/>
          <a:p>
            <a:pPr>
              <a:defRPr/>
            </a:pPr>
            <a:fld id="{BEF2A795-0D1C-4340-A163-773CC4D3E4EC}" type="slidenum">
              <a:rPr lang="en-US" smtClean="0"/>
              <a:pPr>
                <a:defRPr/>
              </a:pPr>
              <a:t>3</a:t>
            </a:fld>
            <a:endParaRPr lang="en-US"/>
          </a:p>
        </p:txBody>
      </p:sp>
      <p:sp>
        <p:nvSpPr>
          <p:cNvPr id="6" name="Content Placeholder 2">
            <a:extLst>
              <a:ext uri="{FF2B5EF4-FFF2-40B4-BE49-F238E27FC236}">
                <a16:creationId xmlns:a16="http://schemas.microsoft.com/office/drawing/2014/main" id="{E73F22BD-2E62-4487-A46F-3ABFA9C0432F}"/>
              </a:ext>
            </a:extLst>
          </p:cNvPr>
          <p:cNvSpPr txBox="1">
            <a:spLocks/>
          </p:cNvSpPr>
          <p:nvPr/>
        </p:nvSpPr>
        <p:spPr>
          <a:xfrm>
            <a:off x="1149218" y="-71054"/>
            <a:ext cx="10625750" cy="1200329"/>
          </a:xfrm>
          <a:prstGeom prst="rect">
            <a:avLst/>
          </a:prstGeom>
        </p:spPr>
        <p:txBody>
          <a:bodyPr wrap="square" lIns="91440" tIns="45720" rIns="91440" bIns="45720" anchor="t">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indent="0" algn="ctr">
              <a:spcBef>
                <a:spcPts val="0"/>
              </a:spcBef>
              <a:spcAft>
                <a:spcPts val="0"/>
              </a:spcAft>
              <a:buNone/>
            </a:pPr>
            <a:r>
              <a:rPr lang="en-US" b="1">
                <a:effectLst/>
                <a:ea typeface="Calibri" panose="020F0502020204030204" pitchFamily="34" charset="0"/>
                <a:cs typeface="Times New Roman"/>
              </a:rPr>
              <a:t>Validation of </a:t>
            </a:r>
            <a:r>
              <a:rPr lang="en-US" b="1" i="1">
                <a:effectLst/>
                <a:ea typeface="Calibri" panose="020F0502020204030204" pitchFamily="34" charset="0"/>
                <a:cs typeface="Times New Roman"/>
              </a:rPr>
              <a:t>e</a:t>
            </a:r>
            <a:r>
              <a:rPr lang="en-US" b="1" i="1" baseline="-25000">
                <a:effectLst/>
                <a:ea typeface="Calibri" panose="020F0502020204030204" pitchFamily="34" charset="0"/>
                <a:cs typeface="Times New Roman"/>
              </a:rPr>
              <a:t>*</a:t>
            </a:r>
            <a:r>
              <a:rPr lang="en-US" b="1">
                <a:effectLst/>
                <a:ea typeface="Calibri" panose="020F0502020204030204" pitchFamily="34" charset="0"/>
                <a:cs typeface="Times New Roman"/>
              </a:rPr>
              <a:t> Estimation Using 3-D Sonic Anemometer Micrometeorological </a:t>
            </a:r>
            <a:r>
              <a:rPr lang="en-US" b="1">
                <a:ea typeface="Calibri" panose="020F0502020204030204" pitchFamily="34" charset="0"/>
                <a:cs typeface="Times New Roman"/>
              </a:rPr>
              <a:t>Variance</a:t>
            </a:r>
            <a:r>
              <a:rPr lang="en-US" b="1">
                <a:effectLst/>
                <a:ea typeface="Calibri" panose="020F0502020204030204" pitchFamily="34" charset="0"/>
                <a:cs typeface="Times New Roman"/>
              </a:rPr>
              <a:t> Data </a:t>
            </a:r>
            <a:r>
              <a:rPr lang="en-US" b="1"/>
              <a:t>(1991-2000) at Harvard Forest Site</a:t>
            </a:r>
          </a:p>
          <a:p>
            <a:pPr marL="0" indent="0" algn="ctr">
              <a:spcBef>
                <a:spcPts val="0"/>
              </a:spcBef>
              <a:spcAft>
                <a:spcPts val="0"/>
              </a:spcAft>
              <a:buNone/>
            </a:pPr>
            <a:r>
              <a:rPr lang="en-US" b="1" err="1">
                <a:effectLst/>
                <a:highlight>
                  <a:srgbClr val="FFFF00"/>
                </a:highlight>
                <a:ea typeface="Calibri" panose="020F0502020204030204" pitchFamily="34" charset="0"/>
                <a:cs typeface="Times New Roman"/>
              </a:rPr>
              <a:t>Alapaty</a:t>
            </a:r>
            <a:r>
              <a:rPr lang="en-US" b="1">
                <a:effectLst/>
                <a:highlight>
                  <a:srgbClr val="FFFF00"/>
                </a:highlight>
                <a:ea typeface="Calibri" panose="020F0502020204030204" pitchFamily="34" charset="0"/>
                <a:cs typeface="Times New Roman"/>
              </a:rPr>
              <a:t> et al., 2022</a:t>
            </a:r>
            <a:endParaRPr lang="en-US">
              <a:effectLst/>
              <a:highlight>
                <a:srgbClr val="FFFF00"/>
              </a:highlight>
              <a:ea typeface="Calibri" panose="020F0502020204030204" pitchFamily="34" charset="0"/>
              <a:cs typeface="Times New Roman" panose="02020603050405020304" pitchFamily="18" charset="0"/>
            </a:endParaRPr>
          </a:p>
        </p:txBody>
      </p:sp>
      <p:pic>
        <p:nvPicPr>
          <p:cNvPr id="5" name="Picture 4" descr="Chart, scatter chart&#10;&#10;Description automatically generated">
            <a:extLst>
              <a:ext uri="{FF2B5EF4-FFF2-40B4-BE49-F238E27FC236}">
                <a16:creationId xmlns:a16="http://schemas.microsoft.com/office/drawing/2014/main" id="{08084390-070D-4A7D-A27F-F310AA8F4DE6}"/>
              </a:ext>
            </a:extLst>
          </p:cNvPr>
          <p:cNvPicPr>
            <a:picLocks noChangeAspect="1"/>
          </p:cNvPicPr>
          <p:nvPr/>
        </p:nvPicPr>
        <p:blipFill>
          <a:blip r:embed="rId3"/>
          <a:stretch>
            <a:fillRect/>
          </a:stretch>
        </p:blipFill>
        <p:spPr>
          <a:xfrm>
            <a:off x="1575788" y="1230041"/>
            <a:ext cx="4637154" cy="4114800"/>
          </a:xfrm>
          <a:prstGeom prst="rect">
            <a:avLst/>
          </a:prstGeom>
          <a:ln>
            <a:solidFill>
              <a:schemeClr val="tx1"/>
            </a:solidFill>
          </a:ln>
        </p:spPr>
      </p:pic>
      <p:pic>
        <p:nvPicPr>
          <p:cNvPr id="9" name="Picture 8">
            <a:extLst>
              <a:ext uri="{FF2B5EF4-FFF2-40B4-BE49-F238E27FC236}">
                <a16:creationId xmlns:a16="http://schemas.microsoft.com/office/drawing/2014/main" id="{164A7201-2830-4586-BA88-A61B7AE752F5}"/>
              </a:ext>
            </a:extLst>
          </p:cNvPr>
          <p:cNvPicPr>
            <a:picLocks noChangeAspect="1"/>
          </p:cNvPicPr>
          <p:nvPr/>
        </p:nvPicPr>
        <p:blipFill>
          <a:blip r:embed="rId4"/>
          <a:stretch>
            <a:fillRect/>
          </a:stretch>
        </p:blipFill>
        <p:spPr>
          <a:xfrm>
            <a:off x="2267220" y="5918967"/>
            <a:ext cx="2855373" cy="611242"/>
          </a:xfrm>
          <a:prstGeom prst="rect">
            <a:avLst/>
          </a:prstGeom>
          <a:ln>
            <a:solidFill>
              <a:srgbClr val="0070C0"/>
            </a:solidFill>
          </a:ln>
        </p:spPr>
        <p:style>
          <a:lnRef idx="2">
            <a:schemeClr val="dk1"/>
          </a:lnRef>
          <a:fillRef idx="1">
            <a:schemeClr val="lt1"/>
          </a:fillRef>
          <a:effectRef idx="0">
            <a:schemeClr val="dk1"/>
          </a:effectRef>
          <a:fontRef idx="minor">
            <a:schemeClr val="dk1"/>
          </a:fontRef>
        </p:style>
      </p:pic>
      <p:pic>
        <p:nvPicPr>
          <p:cNvPr id="11" name="Picture 10">
            <a:extLst>
              <a:ext uri="{FF2B5EF4-FFF2-40B4-BE49-F238E27FC236}">
                <a16:creationId xmlns:a16="http://schemas.microsoft.com/office/drawing/2014/main" id="{AF48F33D-56A3-42F1-84F5-6A5F95FDCD10}"/>
              </a:ext>
            </a:extLst>
          </p:cNvPr>
          <p:cNvPicPr>
            <a:picLocks noChangeAspect="1"/>
          </p:cNvPicPr>
          <p:nvPr/>
        </p:nvPicPr>
        <p:blipFill>
          <a:blip r:embed="rId5"/>
          <a:stretch>
            <a:fillRect/>
          </a:stretch>
        </p:blipFill>
        <p:spPr>
          <a:xfrm rot="16200000">
            <a:off x="-1033297" y="3081508"/>
            <a:ext cx="4324572" cy="628682"/>
          </a:xfrm>
          <a:prstGeom prst="rect">
            <a:avLst/>
          </a:prstGeom>
          <a:ln>
            <a:solidFill>
              <a:srgbClr val="0070C0"/>
            </a:solidFill>
          </a:ln>
        </p:spPr>
        <p:style>
          <a:lnRef idx="2">
            <a:schemeClr val="dk1"/>
          </a:lnRef>
          <a:fillRef idx="1">
            <a:schemeClr val="lt1"/>
          </a:fillRef>
          <a:effectRef idx="0">
            <a:schemeClr val="dk1"/>
          </a:effectRef>
          <a:fontRef idx="minor">
            <a:schemeClr val="dk1"/>
          </a:fontRef>
        </p:style>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39EF610-0383-49B4-AD30-348FD7C3912E}"/>
                  </a:ext>
                </a:extLst>
              </p:cNvPr>
              <p:cNvSpPr txBox="1"/>
              <p:nvPr/>
            </p:nvSpPr>
            <p:spPr>
              <a:xfrm rot="16200000">
                <a:off x="-916072" y="2989832"/>
                <a:ext cx="2751010" cy="461665"/>
              </a:xfrm>
              <a:prstGeom prst="rect">
                <a:avLst/>
              </a:prstGeom>
              <a:noFill/>
            </p:spPr>
            <p:txBody>
              <a:bodyPr wrap="none" rtlCol="0">
                <a:spAutoFit/>
              </a:bodyPr>
              <a:lstStyle/>
              <a:p>
                <a:r>
                  <a:rPr lang="en-US" b="1"/>
                  <a:t>Parameterized </a:t>
                </a:r>
                <a14:m>
                  <m:oMath xmlns:m="http://schemas.openxmlformats.org/officeDocument/2006/math">
                    <m:sSub>
                      <m:sSubPr>
                        <m:ctrlP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rPr>
                        </m:ctrlPr>
                      </m:sSubPr>
                      <m:e>
                        <m:r>
                          <a:rPr kumimoji="0" lang="en-US" sz="2400" b="1" i="0" u="none" strike="noStrike" kern="1200" cap="none" spc="0" normalizeH="0" baseline="0" noProof="0" smtClean="0">
                            <a:ln>
                              <a:noFill/>
                            </a:ln>
                            <a:solidFill>
                              <a:schemeClr val="tx1"/>
                            </a:solidFill>
                            <a:effectLst/>
                            <a:uLnTx/>
                            <a:uFillTx/>
                            <a:latin typeface="Cambria Math" panose="02040503050406030204" pitchFamily="18" charset="0"/>
                          </a:rPr>
                          <m:t>𝐞</m:t>
                        </m:r>
                      </m:e>
                      <m:sub>
                        <m:r>
                          <a:rPr kumimoji="0" lang="en-US" sz="2400" b="1" i="0" u="none" strike="noStrike" kern="1200" cap="none" spc="0" normalizeH="0" baseline="0" noProof="0">
                            <a:ln>
                              <a:noFill/>
                            </a:ln>
                            <a:solidFill>
                              <a:schemeClr val="tx1"/>
                            </a:solidFill>
                            <a:effectLst/>
                            <a:uLnTx/>
                            <a:uFillTx/>
                            <a:latin typeface="Cambria Math" panose="02040503050406030204" pitchFamily="18" charset="0"/>
                          </a:rPr>
                          <m:t>∗</m:t>
                        </m:r>
                      </m:sub>
                    </m:sSub>
                  </m:oMath>
                </a14:m>
                <a:r>
                  <a:rPr kumimoji="0" lang="en-US" sz="2400" b="1" i="0" u="none" strike="noStrike" kern="1200" cap="none" spc="0" normalizeH="0" baseline="0" noProof="0">
                    <a:ln>
                      <a:noFill/>
                    </a:ln>
                    <a:solidFill>
                      <a:schemeClr val="tx1"/>
                    </a:solidFill>
                    <a:effectLst/>
                    <a:uLnTx/>
                    <a:uFillTx/>
                    <a:latin typeface="Arial"/>
                    <a:ea typeface="ＭＳ Ｐゴシック"/>
                  </a:rPr>
                  <a:t> </a:t>
                </a:r>
                <a:endParaRPr lang="en-US" b="1"/>
              </a:p>
            </p:txBody>
          </p:sp>
        </mc:Choice>
        <mc:Fallback xmlns="">
          <p:sp>
            <p:nvSpPr>
              <p:cNvPr id="12" name="TextBox 11">
                <a:extLst>
                  <a:ext uri="{FF2B5EF4-FFF2-40B4-BE49-F238E27FC236}">
                    <a16:creationId xmlns:a16="http://schemas.microsoft.com/office/drawing/2014/main" id="{F39EF610-0383-49B4-AD30-348FD7C3912E}"/>
                  </a:ext>
                </a:extLst>
              </p:cNvPr>
              <p:cNvSpPr txBox="1">
                <a:spLocks noRot="1" noChangeAspect="1" noMove="1" noResize="1" noEditPoints="1" noAdjustHandles="1" noChangeArrowheads="1" noChangeShapeType="1" noTextEdit="1"/>
              </p:cNvSpPr>
              <p:nvPr/>
            </p:nvSpPr>
            <p:spPr>
              <a:xfrm rot="16200000">
                <a:off x="-916072" y="2989832"/>
                <a:ext cx="2751010" cy="461665"/>
              </a:xfrm>
              <a:prstGeom prst="rect">
                <a:avLst/>
              </a:prstGeom>
              <a:blipFill>
                <a:blip r:embed="rId6"/>
                <a:stretch>
                  <a:fillRect l="-9333" r="-30667" b="-3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63667A8-417A-49FA-9AE3-95783932F0AD}"/>
                  </a:ext>
                </a:extLst>
              </p:cNvPr>
              <p:cNvSpPr txBox="1"/>
              <p:nvPr/>
            </p:nvSpPr>
            <p:spPr>
              <a:xfrm>
                <a:off x="2267220" y="5397126"/>
                <a:ext cx="3254289" cy="461665"/>
              </a:xfrm>
              <a:prstGeom prst="rect">
                <a:avLst/>
              </a:prstGeom>
              <a:noFill/>
            </p:spPr>
            <p:txBody>
              <a:bodyPr wrap="none" rtlCol="0">
                <a:spAutoFit/>
              </a:bodyPr>
              <a:lstStyle/>
              <a:p>
                <a:r>
                  <a:rPr lang="en-US" b="1"/>
                  <a:t>Measured </a:t>
                </a:r>
                <a14:m>
                  <m:oMath xmlns:m="http://schemas.openxmlformats.org/officeDocument/2006/math">
                    <m:sSub>
                      <m:sSubPr>
                        <m:ctrlPr>
                          <a:rPr lang="en-US" b="1" i="1">
                            <a:latin typeface="Cambria Math" panose="02040503050406030204" pitchFamily="18" charset="0"/>
                          </a:rPr>
                        </m:ctrlPr>
                      </m:sSubPr>
                      <m:e>
                        <m:r>
                          <a:rPr lang="en-US" b="1">
                            <a:latin typeface="Cambria Math" panose="02040503050406030204" pitchFamily="18" charset="0"/>
                          </a:rPr>
                          <m:t>𝐞</m:t>
                        </m:r>
                      </m:e>
                      <m:sub>
                        <m:r>
                          <a:rPr lang="en-US" b="1">
                            <a:latin typeface="Cambria Math" panose="02040503050406030204" pitchFamily="18" charset="0"/>
                          </a:rPr>
                          <m:t>∗</m:t>
                        </m:r>
                      </m:sub>
                    </m:sSub>
                  </m:oMath>
                </a14:m>
                <a:r>
                  <a:rPr lang="en-US" b="1">
                    <a:latin typeface="Arial"/>
                    <a:ea typeface="ＭＳ Ｐゴシック"/>
                  </a:rPr>
                  <a:t> </a:t>
                </a:r>
                <a14:m>
                  <m:oMath xmlns:m="http://schemas.openxmlformats.org/officeDocument/2006/math">
                    <m:sSub>
                      <m:sSubPr>
                        <m:ctrlP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rPr>
                        </m:ctrlPr>
                      </m:sSubPr>
                      <m:e>
                        <m: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rPr>
                          <m:t> ( </m:t>
                        </m:r>
                        <m:r>
                          <a:rPr kumimoji="0" lang="en-US" sz="2400" b="1" i="0" u="none" strike="noStrike" kern="1200" cap="none" spc="0" normalizeH="0" baseline="0" noProof="0" smtClean="0">
                            <a:ln>
                              <a:noFill/>
                            </a:ln>
                            <a:solidFill>
                              <a:schemeClr val="tx1"/>
                            </a:solidFill>
                            <a:effectLst/>
                            <a:uLnTx/>
                            <a:uFillTx/>
                            <a:latin typeface="Cambria Math" panose="02040503050406030204" pitchFamily="18" charset="0"/>
                          </a:rPr>
                          <m:t>𝐞</m:t>
                        </m:r>
                      </m:e>
                      <m:sub>
                        <m:r>
                          <a:rPr kumimoji="0" lang="en-US" sz="2400" b="1" i="0" u="none" strike="noStrike" kern="1200" cap="none" spc="0" normalizeH="0" baseline="0" noProof="0">
                            <a:ln>
                              <a:noFill/>
                            </a:ln>
                            <a:solidFill>
                              <a:schemeClr val="tx1"/>
                            </a:solidFill>
                            <a:effectLst/>
                            <a:uLnTx/>
                            <a:uFillTx/>
                            <a:latin typeface="Cambria Math" panose="02040503050406030204" pitchFamily="18" charset="0"/>
                          </a:rPr>
                          <m:t>∗</m:t>
                        </m:r>
                      </m:sub>
                    </m:sSub>
                    <m:r>
                      <a:rPr kumimoji="0" lang="en-US" sz="2400" b="1" i="1" u="none" strike="noStrike" kern="1200" cap="none" spc="0" normalizeH="0" baseline="-25000" noProof="0" smtClean="0">
                        <a:ln>
                          <a:noFill/>
                        </a:ln>
                        <a:solidFill>
                          <a:schemeClr val="tx1"/>
                        </a:solidFill>
                        <a:effectLst/>
                        <a:uLnTx/>
                        <a:uFillTx/>
                        <a:latin typeface="Cambria Math" panose="02040503050406030204" pitchFamily="18" charset="0"/>
                      </a:rPr>
                      <m:t>𝒐𝒃𝒔</m:t>
                    </m:r>
                  </m:oMath>
                </a14:m>
                <a:r>
                  <a:rPr kumimoji="0" lang="en-US" sz="2400" b="1" i="0" u="none" strike="noStrike" kern="1200" cap="none" spc="0" normalizeH="0" baseline="0" noProof="0">
                    <a:ln>
                      <a:noFill/>
                    </a:ln>
                    <a:solidFill>
                      <a:schemeClr val="tx1"/>
                    </a:solidFill>
                    <a:effectLst/>
                    <a:uLnTx/>
                    <a:uFillTx/>
                    <a:latin typeface="Arial"/>
                    <a:ea typeface="ＭＳ Ｐゴシック"/>
                  </a:rPr>
                  <a:t> )</a:t>
                </a:r>
                <a:endParaRPr lang="en-US" b="1"/>
              </a:p>
            </p:txBody>
          </p:sp>
        </mc:Choice>
        <mc:Fallback xmlns="">
          <p:sp>
            <p:nvSpPr>
              <p:cNvPr id="13" name="TextBox 12">
                <a:extLst>
                  <a:ext uri="{FF2B5EF4-FFF2-40B4-BE49-F238E27FC236}">
                    <a16:creationId xmlns:a16="http://schemas.microsoft.com/office/drawing/2014/main" id="{B63667A8-417A-49FA-9AE3-95783932F0AD}"/>
                  </a:ext>
                </a:extLst>
              </p:cNvPr>
              <p:cNvSpPr txBox="1">
                <a:spLocks noRot="1" noChangeAspect="1" noMove="1" noResize="1" noEditPoints="1" noAdjustHandles="1" noChangeArrowheads="1" noChangeShapeType="1" noTextEdit="1"/>
              </p:cNvSpPr>
              <p:nvPr/>
            </p:nvSpPr>
            <p:spPr>
              <a:xfrm>
                <a:off x="2267220" y="5397126"/>
                <a:ext cx="3254289" cy="461665"/>
              </a:xfrm>
              <a:prstGeom prst="rect">
                <a:avLst/>
              </a:prstGeom>
              <a:blipFill>
                <a:blip r:embed="rId7"/>
                <a:stretch>
                  <a:fillRect l="-2996" t="-9211" b="-30263"/>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C08CDFB3-92EF-B8BF-54BE-73BBCC0EDDD8}"/>
              </a:ext>
            </a:extLst>
          </p:cNvPr>
          <p:cNvPicPr>
            <a:picLocks noChangeAspect="1"/>
          </p:cNvPicPr>
          <p:nvPr/>
        </p:nvPicPr>
        <p:blipFill>
          <a:blip r:embed="rId8"/>
          <a:stretch>
            <a:fillRect/>
          </a:stretch>
        </p:blipFill>
        <p:spPr>
          <a:xfrm>
            <a:off x="6716392" y="1215005"/>
            <a:ext cx="4644103" cy="4114800"/>
          </a:xfrm>
          <a:prstGeom prst="rect">
            <a:avLst/>
          </a:prstGeom>
          <a:ln>
            <a:solidFill>
              <a:schemeClr val="tx1"/>
            </a:solidFill>
          </a:ln>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5A8133D-5C5C-873B-977D-F5279706E506}"/>
                  </a:ext>
                </a:extLst>
              </p:cNvPr>
              <p:cNvSpPr txBox="1"/>
              <p:nvPr/>
            </p:nvSpPr>
            <p:spPr>
              <a:xfrm>
                <a:off x="6651449" y="5397126"/>
                <a:ext cx="5049913"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eaLnBrk="1" fontAlgn="auto" hangingPunct="1">
                  <a:spcBef>
                    <a:spcPts val="0"/>
                  </a:spcBef>
                  <a:spcAft>
                    <a:spcPts val="0"/>
                  </a:spcAft>
                  <a:defRPr/>
                </a:pPr>
                <a:r>
                  <a:rPr lang="en-US" sz="2000" b="1"/>
                  <a:t>Sonic anemometer measured friction velocity </a:t>
                </a:r>
                <a14:m>
                  <m:oMath xmlns:m="http://schemas.openxmlformats.org/officeDocument/2006/math">
                    <m:sSub>
                      <m:sSubPr>
                        <m:ctrlPr>
                          <a:rPr lang="en-US" sz="2000" b="1" i="1" smtClean="0">
                            <a:highlight>
                              <a:srgbClr val="FFFF00"/>
                            </a:highlight>
                            <a:latin typeface="Cambria Math" panose="02040503050406030204" pitchFamily="18" charset="0"/>
                          </a:rPr>
                        </m:ctrlPr>
                      </m:sSubPr>
                      <m:e>
                        <m:r>
                          <a:rPr lang="en-US" sz="2000" b="1" i="1" smtClean="0">
                            <a:highlight>
                              <a:srgbClr val="FFFF00"/>
                            </a:highlight>
                            <a:latin typeface="Cambria Math" panose="02040503050406030204" pitchFamily="18" charset="0"/>
                          </a:rPr>
                          <m:t>𝒖</m:t>
                        </m:r>
                      </m:e>
                      <m:sub>
                        <m:r>
                          <a:rPr lang="en-US" sz="2000" b="1">
                            <a:highlight>
                              <a:srgbClr val="FFFF00"/>
                            </a:highlight>
                            <a:latin typeface="Cambria Math" panose="02040503050406030204" pitchFamily="18" charset="0"/>
                          </a:rPr>
                          <m:t>∗</m:t>
                        </m:r>
                        <m:r>
                          <a:rPr lang="en-US" sz="2000" b="1" i="0" smtClean="0">
                            <a:highlight>
                              <a:srgbClr val="FFFF00"/>
                            </a:highlight>
                            <a:latin typeface="Cambria Math" panose="02040503050406030204" pitchFamily="18" charset="0"/>
                          </a:rPr>
                          <m:t>𝐜</m:t>
                        </m:r>
                      </m:sub>
                    </m:sSub>
                  </m:oMath>
                </a14:m>
                <a:r>
                  <a:rPr lang="en-US" sz="2000" b="1" kern="1200">
                    <a:solidFill>
                      <a:schemeClr val="tx1"/>
                    </a:solidFill>
                    <a:effectLst/>
                    <a:highlight>
                      <a:srgbClr val="FFFF00"/>
                    </a:highlight>
                  </a:rPr>
                  <a:t> can be approximated as the product of </a:t>
                </a:r>
                <a14:m>
                  <m:oMath xmlns:m="http://schemas.openxmlformats.org/officeDocument/2006/math">
                    <m:sSub>
                      <m:sSubPr>
                        <m:ctrlPr>
                          <a:rPr lang="en-US" sz="2000" b="1" i="1">
                            <a:highlight>
                              <a:srgbClr val="FFFF00"/>
                            </a:highlight>
                            <a:latin typeface="Cambria Math" panose="02040503050406030204" pitchFamily="18" charset="0"/>
                          </a:rPr>
                        </m:ctrlPr>
                      </m:sSubPr>
                      <m:e>
                        <m:r>
                          <a:rPr lang="en-US" sz="2000" b="1" i="1">
                            <a:highlight>
                              <a:srgbClr val="FFFF00"/>
                            </a:highlight>
                            <a:latin typeface="Cambria Math" panose="02040503050406030204" pitchFamily="18" charset="0"/>
                          </a:rPr>
                          <m:t>𝒆</m:t>
                        </m:r>
                      </m:e>
                      <m:sub>
                        <m:r>
                          <a:rPr lang="en-US" sz="2000" b="1" i="1">
                            <a:highlight>
                              <a:srgbClr val="FFFF00"/>
                            </a:highlight>
                            <a:latin typeface="Cambria Math" panose="02040503050406030204" pitchFamily="18" charset="0"/>
                          </a:rPr>
                          <m:t>∗</m:t>
                        </m:r>
                      </m:sub>
                    </m:sSub>
                  </m:oMath>
                </a14:m>
                <a:r>
                  <a:rPr lang="en-US" sz="2000" b="1" kern="1200">
                    <a:solidFill>
                      <a:schemeClr val="tx1"/>
                    </a:solidFill>
                    <a:effectLst/>
                    <a:highlight>
                      <a:srgbClr val="FFFF00"/>
                    </a:highlight>
                  </a:rPr>
                  <a:t> and </a:t>
                </a:r>
                <a:r>
                  <a:rPr lang="en-US" sz="2000" b="1" i="1">
                    <a:solidFill>
                      <a:schemeClr val="tx1"/>
                    </a:solidFill>
                    <a:highlight>
                      <a:srgbClr val="FFFF00"/>
                    </a:highlight>
                  </a:rPr>
                  <a:t>k</a:t>
                </a:r>
                <a:r>
                  <a:rPr lang="en-US" sz="1050" b="1" i="1">
                    <a:solidFill>
                      <a:schemeClr val="bg1"/>
                    </a:solidFill>
                  </a:rPr>
                  <a:t>.</a:t>
                </a:r>
                <a:r>
                  <a:rPr lang="en-US" sz="2000" b="1" kern="1200">
                    <a:solidFill>
                      <a:schemeClr val="tx1"/>
                    </a:solidFill>
                    <a:effectLst/>
                    <a:latin typeface="+mn-lt"/>
                    <a:ea typeface="+mn-ea"/>
                  </a:rPr>
                  <a:t>, von Karman constant </a:t>
                </a:r>
                <a:endParaRPr lang="en-US" sz="1050" b="1" i="1">
                  <a:solidFill>
                    <a:schemeClr val="bg1"/>
                  </a:solidFill>
                  <a:latin typeface="+mn-lt"/>
                  <a:ea typeface="+mn-ea"/>
                </a:endParaRPr>
              </a:p>
            </p:txBody>
          </p:sp>
        </mc:Choice>
        <mc:Fallback xmlns="">
          <p:sp>
            <p:nvSpPr>
              <p:cNvPr id="4" name="TextBox 3">
                <a:extLst>
                  <a:ext uri="{FF2B5EF4-FFF2-40B4-BE49-F238E27FC236}">
                    <a16:creationId xmlns:a16="http://schemas.microsoft.com/office/drawing/2014/main" id="{D5A8133D-5C5C-873B-977D-F5279706E506}"/>
                  </a:ext>
                </a:extLst>
              </p:cNvPr>
              <p:cNvSpPr txBox="1">
                <a:spLocks noRot="1" noChangeAspect="1" noMove="1" noResize="1" noEditPoints="1" noAdjustHandles="1" noChangeArrowheads="1" noChangeShapeType="1" noTextEdit="1"/>
              </p:cNvSpPr>
              <p:nvPr/>
            </p:nvSpPr>
            <p:spPr>
              <a:xfrm>
                <a:off x="6651449" y="5397126"/>
                <a:ext cx="5049913" cy="1323439"/>
              </a:xfrm>
              <a:prstGeom prst="rect">
                <a:avLst/>
              </a:prstGeom>
              <a:blipFill>
                <a:blip r:embed="rId9"/>
                <a:stretch>
                  <a:fillRect l="-960" t="-905" r="-720" b="-6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itle 1">
                <a:extLst>
                  <a:ext uri="{FF2B5EF4-FFF2-40B4-BE49-F238E27FC236}">
                    <a16:creationId xmlns:a16="http://schemas.microsoft.com/office/drawing/2014/main" id="{6E3EFD48-22B0-4546-CE17-1A2BCC276E90}"/>
                  </a:ext>
                </a:extLst>
              </p:cNvPr>
              <p:cNvSpPr>
                <a:spLocks noGrp="1"/>
              </p:cNvSpPr>
              <p:nvPr>
                <p:ph type="title"/>
              </p:nvPr>
            </p:nvSpPr>
            <p:spPr>
              <a:xfrm>
                <a:off x="7620000" y="1215005"/>
                <a:ext cx="2252892" cy="830997"/>
              </a:xfrm>
            </p:spPr>
            <p:txBody>
              <a:bodyPr/>
              <a:lstStyle/>
              <a:p>
                <a:pPr lvl="0" eaLnBrk="0" hangingPunct="0">
                  <a:defRPr/>
                </a:pPr>
                <a14:m>
                  <m:oMath xmlns:m="http://schemas.openxmlformats.org/officeDocument/2006/math">
                    <m:sSub>
                      <m:sSubPr>
                        <m:ctrlPr>
                          <a:rPr lang="en-US" i="1" smtClean="0">
                            <a:solidFill>
                              <a:srgbClr val="0070B9"/>
                            </a:solidFill>
                            <a:latin typeface="Cambria Math" panose="02040503050406030204" pitchFamily="18" charset="0"/>
                          </a:rPr>
                        </m:ctrlPr>
                      </m:sSubPr>
                      <m:e>
                        <m:r>
                          <a:rPr lang="en-US">
                            <a:solidFill>
                              <a:srgbClr val="0070B9"/>
                            </a:solidFill>
                            <a:latin typeface="Cambria Math" panose="02040503050406030204" pitchFamily="18" charset="0"/>
                          </a:rPr>
                          <m:t>𝐮</m:t>
                        </m:r>
                      </m:e>
                      <m:sub>
                        <m:r>
                          <a:rPr lang="en-US">
                            <a:solidFill>
                              <a:srgbClr val="0070B9"/>
                            </a:solidFill>
                            <a:latin typeface="Cambria Math" panose="02040503050406030204" pitchFamily="18" charset="0"/>
                          </a:rPr>
                          <m:t>∗</m:t>
                        </m:r>
                        <m:r>
                          <a:rPr lang="en-US">
                            <a:solidFill>
                              <a:srgbClr val="0070B9"/>
                            </a:solidFill>
                            <a:latin typeface="Cambria Math" panose="02040503050406030204" pitchFamily="18" charset="0"/>
                          </a:rPr>
                          <m:t>𝐜</m:t>
                        </m:r>
                      </m:sub>
                    </m:sSub>
                  </m:oMath>
                </a14:m>
                <a:r>
                  <a:rPr lang="en-US"/>
                  <a:t> ≈ </a:t>
                </a:r>
                <a14:m>
                  <m:oMath xmlns:m="http://schemas.openxmlformats.org/officeDocument/2006/math">
                    <m:sSub>
                      <m:sSubPr>
                        <m:ctrlPr>
                          <a:rPr lang="en-US" sz="3600" i="1" kern="1200">
                            <a:solidFill>
                              <a:srgbClr val="0070B9"/>
                            </a:solidFill>
                            <a:latin typeface="Cambria Math" panose="02040503050406030204" pitchFamily="18" charset="0"/>
                          </a:rPr>
                        </m:ctrlPr>
                      </m:sSubPr>
                      <m:e>
                        <m:r>
                          <a:rPr lang="en-US" sz="3600" b="1" i="1" kern="1200" smtClean="0">
                            <a:solidFill>
                              <a:srgbClr val="0070B9"/>
                            </a:solidFill>
                            <a:latin typeface="Cambria Math" panose="02040503050406030204" pitchFamily="18" charset="0"/>
                          </a:rPr>
                          <m:t>𝒌</m:t>
                        </m:r>
                        <m:r>
                          <a:rPr lang="en-US" sz="3600" b="1" i="0" kern="1200" smtClean="0">
                            <a:solidFill>
                              <a:srgbClr val="0070B9"/>
                            </a:solidFill>
                            <a:latin typeface="Cambria Math" panose="02040503050406030204" pitchFamily="18" charset="0"/>
                          </a:rPr>
                          <m:t> </m:t>
                        </m:r>
                        <m:r>
                          <a:rPr lang="en-US" sz="3600" kern="1200">
                            <a:solidFill>
                              <a:srgbClr val="0070B9"/>
                            </a:solidFill>
                            <a:latin typeface="Cambria Math" panose="02040503050406030204" pitchFamily="18" charset="0"/>
                          </a:rPr>
                          <m:t>𝐞</m:t>
                        </m:r>
                      </m:e>
                      <m:sub>
                        <m:r>
                          <a:rPr lang="en-US" sz="3600" kern="1200">
                            <a:solidFill>
                              <a:srgbClr val="0070B9"/>
                            </a:solidFill>
                            <a:latin typeface="Cambria Math" panose="02040503050406030204" pitchFamily="18" charset="0"/>
                          </a:rPr>
                          <m:t>∗</m:t>
                        </m:r>
                      </m:sub>
                    </m:sSub>
                  </m:oMath>
                </a14:m>
                <a:r>
                  <a:rPr lang="en-US" sz="3600" kern="1200">
                    <a:solidFill>
                      <a:srgbClr val="0070B9"/>
                    </a:solidFill>
                  </a:rPr>
                  <a:t>  </a:t>
                </a:r>
                <a:endParaRPr lang="en-US"/>
              </a:p>
            </p:txBody>
          </p:sp>
        </mc:Choice>
        <mc:Fallback xmlns="">
          <p:sp>
            <p:nvSpPr>
              <p:cNvPr id="7" name="Title 1">
                <a:extLst>
                  <a:ext uri="{FF2B5EF4-FFF2-40B4-BE49-F238E27FC236}">
                    <a16:creationId xmlns:a16="http://schemas.microsoft.com/office/drawing/2014/main" id="{6E3EFD48-22B0-4546-CE17-1A2BCC276E90}"/>
                  </a:ext>
                </a:extLst>
              </p:cNvPr>
              <p:cNvSpPr>
                <a:spLocks noGrp="1" noRot="1" noChangeAspect="1" noMove="1" noResize="1" noEditPoints="1" noAdjustHandles="1" noChangeArrowheads="1" noChangeShapeType="1" noTextEdit="1"/>
              </p:cNvSpPr>
              <p:nvPr>
                <p:ph type="title"/>
              </p:nvPr>
            </p:nvSpPr>
            <p:spPr>
              <a:xfrm>
                <a:off x="7620000" y="1215005"/>
                <a:ext cx="2252892" cy="830997"/>
              </a:xfrm>
              <a:blipFill>
                <a:blip r:embed="rId10"/>
                <a:stretch>
                  <a:fillRect t="-7299" b="-2190"/>
                </a:stretch>
              </a:blipFill>
            </p:spPr>
            <p:txBody>
              <a:bodyPr/>
              <a:lstStyle/>
              <a:p>
                <a:r>
                  <a:rPr lang="en-US">
                    <a:noFill/>
                  </a:rPr>
                  <a:t> </a:t>
                </a:r>
              </a:p>
            </p:txBody>
          </p:sp>
        </mc:Fallback>
      </mc:AlternateContent>
    </p:spTree>
    <p:extLst>
      <p:ext uri="{BB962C8B-B14F-4D97-AF65-F5344CB8AC3E}">
        <p14:creationId xmlns:p14="http://schemas.microsoft.com/office/powerpoint/2010/main" val="558396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A4C30-CE18-4D0A-A0D6-666E5E4241CD}"/>
              </a:ext>
            </a:extLst>
          </p:cNvPr>
          <p:cNvSpPr>
            <a:spLocks noGrp="1"/>
          </p:cNvSpPr>
          <p:nvPr>
            <p:ph type="title"/>
          </p:nvPr>
        </p:nvSpPr>
        <p:spPr>
          <a:xfrm>
            <a:off x="1181100" y="122609"/>
            <a:ext cx="11104033" cy="737514"/>
          </a:xfrm>
        </p:spPr>
        <p:txBody>
          <a:bodyPr/>
          <a:lstStyle/>
          <a:p>
            <a:pPr algn="ctr"/>
            <a:r>
              <a:rPr lang="en-US"/>
              <a:t>How e* dodges 50+ years-old similarity functions?</a:t>
            </a:r>
          </a:p>
        </p:txBody>
      </p:sp>
      <p:sp>
        <p:nvSpPr>
          <p:cNvPr id="3" name="Slide Number Placeholder 2">
            <a:extLst>
              <a:ext uri="{FF2B5EF4-FFF2-40B4-BE49-F238E27FC236}">
                <a16:creationId xmlns:a16="http://schemas.microsoft.com/office/drawing/2014/main" id="{94A28119-D82C-4FDC-9902-B832C5213D1E}"/>
              </a:ext>
            </a:extLst>
          </p:cNvPr>
          <p:cNvSpPr>
            <a:spLocks noGrp="1"/>
          </p:cNvSpPr>
          <p:nvPr>
            <p:ph type="sldNum" sz="quarter" idx="12"/>
          </p:nvPr>
        </p:nvSpPr>
        <p:spPr/>
        <p:txBody>
          <a:bodyPr/>
          <a:lstStyle/>
          <a:p>
            <a:pPr>
              <a:defRPr/>
            </a:pPr>
            <a:fld id="{BEF2A795-0D1C-4340-A163-773CC4D3E4EC}" type="slidenum">
              <a:rPr lang="en-US" smtClean="0"/>
              <a:pPr>
                <a:defRPr/>
              </a:pPr>
              <a:t>4</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2E2BB96-F2C0-4CAC-796E-D797B6273BC8}"/>
                  </a:ext>
                </a:extLst>
              </p:cNvPr>
              <p:cNvSpPr txBox="1"/>
              <p:nvPr/>
            </p:nvSpPr>
            <p:spPr>
              <a:xfrm>
                <a:off x="1642709" y="5253836"/>
                <a:ext cx="9236781" cy="156966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𝑴𝒆𝒂𝒔𝒖𝒓𝒆𝒎𝒆𝒏𝒕𝒔</m:t>
                      </m:r>
                      <m:r>
                        <a:rPr lang="en-US" sz="2400" b="1" i="1" smtClean="0">
                          <a:latin typeface="Cambria Math" panose="02040503050406030204" pitchFamily="18" charset="0"/>
                        </a:rPr>
                        <m:t> </m:t>
                      </m:r>
                      <m:r>
                        <a:rPr lang="en-US" sz="2400" b="1" i="1" smtClean="0">
                          <a:latin typeface="Cambria Math" panose="02040503050406030204" pitchFamily="18" charset="0"/>
                        </a:rPr>
                        <m:t>𝒂𝒏𝒅</m:t>
                      </m:r>
                      <m:r>
                        <a:rPr lang="en-US" sz="2400" b="1" i="1" smtClean="0">
                          <a:latin typeface="Cambria Math" panose="02040503050406030204" pitchFamily="18" charset="0"/>
                        </a:rPr>
                        <m:t> </m:t>
                      </m:r>
                      <m:r>
                        <a:rPr lang="en-US" sz="2400" b="1" i="1" smtClean="0">
                          <a:latin typeface="Cambria Math" panose="02040503050406030204" pitchFamily="18" charset="0"/>
                        </a:rPr>
                        <m:t>𝒂</m:t>
                      </m:r>
                      <m:r>
                        <a:rPr lang="en-US" sz="2400" b="1" i="1" smtClean="0">
                          <a:latin typeface="Cambria Math" panose="02040503050406030204" pitchFamily="18" charset="0"/>
                        </a:rPr>
                        <m:t> </m:t>
                      </m:r>
                      <m:r>
                        <a:rPr lang="en-US" sz="2400" b="1" i="1" smtClean="0">
                          <a:latin typeface="Cambria Math" panose="02040503050406030204" pitchFamily="18" charset="0"/>
                        </a:rPr>
                        <m:t>𝒃𝒐𝒙</m:t>
                      </m:r>
                      <m:r>
                        <a:rPr lang="en-US" sz="2400" b="1" i="1" smtClean="0">
                          <a:latin typeface="Cambria Math" panose="02040503050406030204" pitchFamily="18" charset="0"/>
                        </a:rPr>
                        <m:t> </m:t>
                      </m:r>
                      <m:r>
                        <a:rPr lang="en-US" sz="2400" b="1" i="1" smtClean="0">
                          <a:latin typeface="Cambria Math" panose="02040503050406030204" pitchFamily="18" charset="0"/>
                        </a:rPr>
                        <m:t>𝒎𝒐𝒅𝒆𝒍</m:t>
                      </m:r>
                      <m:r>
                        <a:rPr lang="en-US" sz="2400" b="1" i="1" smtClean="0">
                          <a:latin typeface="Cambria Math" panose="02040503050406030204" pitchFamily="18" charset="0"/>
                        </a:rPr>
                        <m:t> </m:t>
                      </m:r>
                      <m:r>
                        <a:rPr lang="en-US" sz="2400" b="1" i="1" smtClean="0">
                          <a:latin typeface="Cambria Math" panose="02040503050406030204" pitchFamily="18" charset="0"/>
                        </a:rPr>
                        <m:t>𝒘𝒆𝒓𝒆</m:t>
                      </m:r>
                      <m:r>
                        <a:rPr lang="en-US" sz="2400" b="1" i="1" smtClean="0">
                          <a:latin typeface="Cambria Math" panose="02040503050406030204" pitchFamily="18" charset="0"/>
                        </a:rPr>
                        <m:t> </m:t>
                      </m:r>
                      <m:r>
                        <a:rPr lang="en-US" sz="2400" b="1" i="1" smtClean="0">
                          <a:latin typeface="Cambria Math" panose="02040503050406030204" pitchFamily="18" charset="0"/>
                        </a:rPr>
                        <m:t>𝒖𝒔𝒆𝒅</m:t>
                      </m:r>
                      <m:r>
                        <a:rPr lang="en-US" sz="2400" b="1" i="1" smtClean="0">
                          <a:latin typeface="Cambria Math" panose="02040503050406030204" pitchFamily="18" charset="0"/>
                        </a:rPr>
                        <m:t> </m:t>
                      </m:r>
                    </m:oMath>
                  </m:oMathPara>
                </a14:m>
                <a:endParaRPr lang="en-US" sz="24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𝒕𝒐</m:t>
                      </m:r>
                      <m:r>
                        <a:rPr lang="en-US" sz="2400" b="1" i="1" smtClean="0">
                          <a:latin typeface="Cambria Math" panose="02040503050406030204" pitchFamily="18" charset="0"/>
                        </a:rPr>
                        <m:t> </m:t>
                      </m:r>
                      <m:r>
                        <a:rPr lang="en-US" sz="2400" b="1" i="1" smtClean="0">
                          <a:latin typeface="Cambria Math" panose="02040503050406030204" pitchFamily="18" charset="0"/>
                        </a:rPr>
                        <m:t>𝒗𝒂𝒍𝒊𝒅𝒂𝒕𝒆</m:t>
                      </m:r>
                      <m:r>
                        <a:rPr lang="en-US" sz="2400" b="1" i="1" smtClean="0">
                          <a:latin typeface="Cambria Math" panose="02040503050406030204" pitchFamily="18" charset="0"/>
                        </a:rPr>
                        <m:t> </m:t>
                      </m:r>
                      <m:r>
                        <a:rPr lang="en-US" sz="2400" b="1" i="1" smtClean="0">
                          <a:latin typeface="Cambria Math" panose="02040503050406030204" pitchFamily="18" charset="0"/>
                        </a:rPr>
                        <m:t>𝒕𝒉𝒆</m:t>
                      </m:r>
                      <m:r>
                        <a:rPr lang="en-US" sz="2400" b="1" i="1" smtClean="0">
                          <a:latin typeface="Cambria Math" panose="02040503050406030204" pitchFamily="18" charset="0"/>
                        </a:rPr>
                        <m:t>  </m:t>
                      </m:r>
                      <m:sSub>
                        <m:sSubPr>
                          <m:ctrlPr>
                            <a:rPr lang="en-US" b="1" i="1">
                              <a:latin typeface="Cambria Math" panose="02040503050406030204" pitchFamily="18" charset="0"/>
                            </a:rPr>
                          </m:ctrlPr>
                        </m:sSubPr>
                        <m:e>
                          <m:r>
                            <a:rPr lang="en-US" b="1" i="1">
                              <a:latin typeface="Cambria Math" panose="02040503050406030204" pitchFamily="18" charset="0"/>
                            </a:rPr>
                            <m:t>𝒆</m:t>
                          </m:r>
                        </m:e>
                        <m:sub>
                          <m:r>
                            <a:rPr lang="en-US" b="1">
                              <a:latin typeface="Cambria Math" panose="02040503050406030204" pitchFamily="18" charset="0"/>
                            </a:rPr>
                            <m:t>∗</m:t>
                          </m:r>
                        </m:sub>
                      </m:sSub>
                      <m:r>
                        <a:rPr lang="en-US" b="1" i="1" smtClean="0">
                          <a:latin typeface="Cambria Math" panose="02040503050406030204" pitchFamily="18" charset="0"/>
                        </a:rPr>
                        <m:t> (</m:t>
                      </m:r>
                      <m:r>
                        <a:rPr lang="en-US" b="1" i="1" smtClean="0">
                          <a:latin typeface="Cambria Math" panose="02040503050406030204" pitchFamily="18" charset="0"/>
                        </a:rPr>
                        <m:t>𝒕𝒉𝒆</m:t>
                      </m:r>
                      <m:r>
                        <a:rPr lang="en-US" b="1" i="1" smtClean="0">
                          <a:latin typeface="Cambria Math" panose="02040503050406030204" pitchFamily="18" charset="0"/>
                        </a:rPr>
                        <m:t> </m:t>
                      </m:r>
                      <m:r>
                        <a:rPr lang="en-US" b="1" i="1" smtClean="0">
                          <a:latin typeface="Cambria Math" panose="02040503050406030204" pitchFamily="18" charset="0"/>
                        </a:rPr>
                        <m:t>𝟑</m:t>
                      </m:r>
                      <m:r>
                        <a:rPr lang="en-US" b="1" i="1" smtClean="0">
                          <a:latin typeface="Cambria Math" panose="02040503050406030204" pitchFamily="18" charset="0"/>
                        </a:rPr>
                        <m:t>−</m:t>
                      </m:r>
                      <m:r>
                        <a:rPr lang="en-US" b="1" i="1" smtClean="0">
                          <a:latin typeface="Cambria Math" panose="02040503050406030204" pitchFamily="18" charset="0"/>
                        </a:rPr>
                        <m:t>𝑫</m:t>
                      </m:r>
                      <m:r>
                        <a:rPr lang="en-US" b="1" i="1" smtClean="0">
                          <a:latin typeface="Cambria Math" panose="02040503050406030204" pitchFamily="18" charset="0"/>
                        </a:rPr>
                        <m:t> </m:t>
                      </m:r>
                      <m:r>
                        <a:rPr lang="en-US" b="1" i="1" smtClean="0">
                          <a:latin typeface="Cambria Math" panose="02040503050406030204" pitchFamily="18" charset="0"/>
                        </a:rPr>
                        <m:t>𝒗𝒆𝒍𝒐𝒄𝒊𝒕𝒚</m:t>
                      </m:r>
                      <m:r>
                        <a:rPr lang="en-US" b="1" i="1" smtClean="0">
                          <a:latin typeface="Cambria Math" panose="02040503050406030204" pitchFamily="18" charset="0"/>
                        </a:rPr>
                        <m:t> </m:t>
                      </m:r>
                      <m:r>
                        <a:rPr lang="en-US" b="1" i="1" smtClean="0">
                          <a:latin typeface="Cambria Math" panose="02040503050406030204" pitchFamily="18" charset="0"/>
                        </a:rPr>
                        <m:t>𝒔𝒄𝒂𝒍𝒆</m:t>
                      </m:r>
                      <m:r>
                        <a:rPr lang="en-US" b="1" i="1" smtClean="0">
                          <a:latin typeface="Cambria Math" panose="02040503050406030204" pitchFamily="18" charset="0"/>
                        </a:rPr>
                        <m:t>)</m:t>
                      </m:r>
                      <m:r>
                        <a:rPr lang="en-US" sz="2400" b="1" i="1" smtClean="0">
                          <a:latin typeface="Cambria Math" panose="02040503050406030204" pitchFamily="18" charset="0"/>
                        </a:rPr>
                        <m:t> </m:t>
                      </m:r>
                    </m:oMath>
                  </m:oMathPara>
                </a14:m>
                <a:endParaRPr lang="en-US" sz="24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1" i="1" smtClean="0">
                          <a:solidFill>
                            <a:schemeClr val="bg1"/>
                          </a:solidFill>
                          <a:latin typeface="Cambria Math" panose="02040503050406030204" pitchFamily="18" charset="0"/>
                        </a:rPr>
                        <m:t>𝒉𝒂𝒔</m:t>
                      </m:r>
                      <m:r>
                        <a:rPr lang="en-US" sz="2400" b="1" i="1" smtClean="0">
                          <a:solidFill>
                            <a:schemeClr val="bg1"/>
                          </a:solidFill>
                          <a:latin typeface="Cambria Math" panose="02040503050406030204" pitchFamily="18" charset="0"/>
                        </a:rPr>
                        <m:t> </m:t>
                      </m:r>
                      <m:r>
                        <a:rPr lang="en-US" sz="2400" b="1" i="1" smtClean="0">
                          <a:solidFill>
                            <a:schemeClr val="bg1"/>
                          </a:solidFill>
                          <a:latin typeface="Cambria Math" panose="02040503050406030204" pitchFamily="18" charset="0"/>
                        </a:rPr>
                        <m:t>𝒏𝒐𝒕</m:t>
                      </m:r>
                      <m:r>
                        <a:rPr lang="en-US" sz="2400" b="1" i="1" smtClean="0">
                          <a:solidFill>
                            <a:schemeClr val="bg1"/>
                          </a:solidFill>
                          <a:latin typeface="Cambria Math" panose="02040503050406030204" pitchFamily="18" charset="0"/>
                        </a:rPr>
                        <m:t> </m:t>
                      </m:r>
                      <m:r>
                        <a:rPr lang="en-US" sz="2400" b="1" i="1" smtClean="0">
                          <a:solidFill>
                            <a:schemeClr val="bg1"/>
                          </a:solidFill>
                          <a:latin typeface="Cambria Math" panose="02040503050406030204" pitchFamily="18" charset="0"/>
                        </a:rPr>
                        <m:t>𝒃𝒆𝒆𝒏</m:t>
                      </m:r>
                      <m:r>
                        <a:rPr lang="en-US" sz="2400" b="1" i="1" smtClean="0">
                          <a:solidFill>
                            <a:schemeClr val="bg1"/>
                          </a:solidFill>
                          <a:latin typeface="Cambria Math" panose="02040503050406030204" pitchFamily="18" charset="0"/>
                        </a:rPr>
                        <m:t> </m:t>
                      </m:r>
                      <m:r>
                        <a:rPr lang="en-US" sz="2400" b="1" i="1" smtClean="0">
                          <a:solidFill>
                            <a:schemeClr val="bg1"/>
                          </a:solidFill>
                          <a:latin typeface="Cambria Math" panose="02040503050406030204" pitchFamily="18" charset="0"/>
                        </a:rPr>
                        <m:t>𝒖𝒔𝒆𝒅</m:t>
                      </m:r>
                      <m:r>
                        <a:rPr lang="en-US" sz="2400" b="1" i="1" smtClean="0">
                          <a:solidFill>
                            <a:schemeClr val="bg1"/>
                          </a:solidFill>
                          <a:latin typeface="Cambria Math" panose="02040503050406030204" pitchFamily="18" charset="0"/>
                        </a:rPr>
                        <m:t> </m:t>
                      </m:r>
                      <m:r>
                        <a:rPr lang="en-US" sz="2400" b="1" i="1" smtClean="0">
                          <a:solidFill>
                            <a:schemeClr val="bg1"/>
                          </a:solidFill>
                          <a:latin typeface="Cambria Math" panose="02040503050406030204" pitchFamily="18" charset="0"/>
                        </a:rPr>
                        <m:t>𝒊𝒏</m:t>
                      </m:r>
                      <m:r>
                        <a:rPr lang="en-US" sz="2400" b="1" i="1" smtClean="0">
                          <a:solidFill>
                            <a:schemeClr val="bg1"/>
                          </a:solidFill>
                          <a:latin typeface="Cambria Math" panose="02040503050406030204" pitchFamily="18" charset="0"/>
                        </a:rPr>
                        <m:t> </m:t>
                      </m:r>
                    </m:oMath>
                  </m:oMathPara>
                </a14:m>
                <a:endParaRPr lang="en-US" b="1" i="1" dirty="0">
                  <a:solidFill>
                    <a:schemeClr val="bg1"/>
                  </a:solidFill>
                  <a:latin typeface="Cambria Math" panose="02040503050406030204" pitchFamily="18" charset="0"/>
                </a:endParaRPr>
              </a:p>
              <a:p>
                <a:pPr algn="ctr"/>
                <a:r>
                  <a:rPr lang="en-US" b="1" i="1" dirty="0">
                    <a:solidFill>
                      <a:schemeClr val="bg1"/>
                    </a:solidFill>
                    <a:latin typeface="Cambria Math" panose="02040503050406030204" pitchFamily="18" charset="0"/>
                  </a:rPr>
                  <a:t>3-D Meteorological &amp; Air Quality </a:t>
                </a:r>
                <a14:m>
                  <m:oMath xmlns:m="http://schemas.openxmlformats.org/officeDocument/2006/math">
                    <m:r>
                      <a:rPr lang="en-US" sz="2400" b="1" i="1" smtClean="0">
                        <a:solidFill>
                          <a:schemeClr val="bg1"/>
                        </a:solidFill>
                        <a:latin typeface="Cambria Math" panose="02040503050406030204" pitchFamily="18" charset="0"/>
                      </a:rPr>
                      <m:t>𝑴𝒐𝒅𝒆𝒍𝒔</m:t>
                    </m:r>
                  </m:oMath>
                </a14:m>
                <a:endParaRPr lang="en-US" b="1" dirty="0">
                  <a:solidFill>
                    <a:schemeClr val="bg1"/>
                  </a:solidFill>
                </a:endParaRPr>
              </a:p>
            </p:txBody>
          </p:sp>
        </mc:Choice>
        <mc:Fallback xmlns="">
          <p:sp>
            <p:nvSpPr>
              <p:cNvPr id="4" name="TextBox 3">
                <a:extLst>
                  <a:ext uri="{FF2B5EF4-FFF2-40B4-BE49-F238E27FC236}">
                    <a16:creationId xmlns:a16="http://schemas.microsoft.com/office/drawing/2014/main" id="{B2E2BB96-F2C0-4CAC-796E-D797B6273BC8}"/>
                  </a:ext>
                </a:extLst>
              </p:cNvPr>
              <p:cNvSpPr txBox="1">
                <a:spLocks noRot="1" noChangeAspect="1" noMove="1" noResize="1" noEditPoints="1" noAdjustHandles="1" noChangeArrowheads="1" noChangeShapeType="1" noTextEdit="1"/>
              </p:cNvSpPr>
              <p:nvPr/>
            </p:nvSpPr>
            <p:spPr>
              <a:xfrm>
                <a:off x="1642709" y="5253836"/>
                <a:ext cx="9236781" cy="1569660"/>
              </a:xfrm>
              <a:prstGeom prst="rect">
                <a:avLst/>
              </a:prstGeom>
              <a:blipFill>
                <a:blip r:embed="rId3"/>
                <a:stretch>
                  <a:fillRect/>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A47EEEF6-5BF3-F136-8A96-50B3B9C1AE32}"/>
              </a:ext>
            </a:extLst>
          </p:cNvPr>
          <p:cNvPicPr>
            <a:picLocks noChangeAspect="1"/>
          </p:cNvPicPr>
          <p:nvPr/>
        </p:nvPicPr>
        <p:blipFill>
          <a:blip r:embed="rId4"/>
          <a:stretch>
            <a:fillRect/>
          </a:stretch>
        </p:blipFill>
        <p:spPr>
          <a:xfrm>
            <a:off x="991561" y="3480603"/>
            <a:ext cx="3810532" cy="657317"/>
          </a:xfrm>
          <a:prstGeom prst="rect">
            <a:avLst/>
          </a:prstGeom>
        </p:spPr>
      </p:pic>
      <p:grpSp>
        <p:nvGrpSpPr>
          <p:cNvPr id="5" name="Group 4">
            <a:extLst>
              <a:ext uri="{FF2B5EF4-FFF2-40B4-BE49-F238E27FC236}">
                <a16:creationId xmlns:a16="http://schemas.microsoft.com/office/drawing/2014/main" id="{1174D3C0-3D56-8C58-0847-070401A6E6B7}"/>
              </a:ext>
            </a:extLst>
          </p:cNvPr>
          <p:cNvGrpSpPr/>
          <p:nvPr/>
        </p:nvGrpSpPr>
        <p:grpSpPr>
          <a:xfrm>
            <a:off x="812800" y="859062"/>
            <a:ext cx="10896600" cy="3854068"/>
            <a:chOff x="812800" y="859062"/>
            <a:chExt cx="10896600" cy="3854068"/>
          </a:xfrm>
        </p:grpSpPr>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E2C2674B-EC17-450E-BD04-D81553B74E90}"/>
                    </a:ext>
                  </a:extLst>
                </p:cNvPr>
                <p:cNvSpPr txBox="1">
                  <a:spLocks/>
                </p:cNvSpPr>
                <p:nvPr/>
              </p:nvSpPr>
              <p:spPr>
                <a:xfrm>
                  <a:off x="812800" y="859062"/>
                  <a:ext cx="10896600" cy="3854068"/>
                </a:xfrm>
                <a:prstGeom prst="rect">
                  <a:avLst/>
                </a:prstGeom>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lvl="1" indent="0">
                    <a:buSzPct val="90000"/>
                    <a:buNone/>
                  </a:pPr>
                  <a:r>
                    <a:rPr lang="en-US" b="1"/>
                    <a:t>Alapaty et al. (2022) showed and validated that traditional surface windspeed equation:</a:t>
                  </a:r>
                  <a14:m>
                    <m:oMath xmlns:m="http://schemas.openxmlformats.org/officeDocument/2006/math">
                      <m:r>
                        <a:rPr lang="en-US" b="1"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en-US"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𝑼</m:t>
                      </m:r>
                      <m:r>
                        <a:rPr lang="en-US"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b="1" i="1">
                              <a:solidFill>
                                <a:srgbClr val="000000"/>
                              </a:solidFill>
                              <a:latin typeface="Cambria Math" panose="02040503050406030204" pitchFamily="18" charset="0"/>
                            </a:rPr>
                          </m:ctrlPr>
                        </m:fPr>
                        <m:num>
                          <m:sSub>
                            <m:sSubPr>
                              <m:ctrlPr>
                                <a:rPr lang="en-US" b="1"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𝒖</m:t>
                              </m:r>
                            </m:e>
                            <m:sub>
                              <m:r>
                                <a:rPr lang="en-US"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ub>
                          </m:sSub>
                        </m:num>
                        <m:den>
                          <m:r>
                            <a:rPr lang="en-US"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𝒌</m:t>
                          </m:r>
                        </m:den>
                      </m:f>
                      <m:r>
                        <a:rPr lang="en-US"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en-US" b="1" i="1">
                              <a:solidFill>
                                <a:srgbClr val="000000"/>
                              </a:solidFill>
                              <a:latin typeface="Cambria Math" panose="02040503050406030204" pitchFamily="18" charset="0"/>
                            </a:rPr>
                          </m:ctrlPr>
                        </m:dPr>
                        <m:e>
                          <m:func>
                            <m:funcPr>
                              <m:ctrlPr>
                                <a:rPr lang="en-US" b="1" i="1">
                                  <a:solidFill>
                                    <a:srgbClr val="000000"/>
                                  </a:solidFill>
                                  <a:latin typeface="Cambria Math" panose="02040503050406030204" pitchFamily="18" charset="0"/>
                                </a:rPr>
                              </m:ctrlPr>
                            </m:funcPr>
                            <m:fName>
                              <m:r>
                                <a:rPr lang="en-US"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𝒍𝒏</m:t>
                              </m:r>
                            </m:fName>
                            <m:e>
                              <m:d>
                                <m:dPr>
                                  <m:ctrlPr>
                                    <a:rPr lang="en-US" b="1" i="1">
                                      <a:solidFill>
                                        <a:srgbClr val="000000"/>
                                      </a:solidFill>
                                      <a:latin typeface="Cambria Math" panose="02040503050406030204" pitchFamily="18" charset="0"/>
                                    </a:rPr>
                                  </m:ctrlPr>
                                </m:dPr>
                                <m:e>
                                  <m:f>
                                    <m:fPr>
                                      <m:ctrlPr>
                                        <a:rPr lang="en-US" b="1" i="1">
                                          <a:solidFill>
                                            <a:srgbClr val="000000"/>
                                          </a:solidFill>
                                          <a:latin typeface="Cambria Math" panose="02040503050406030204" pitchFamily="18" charset="0"/>
                                        </a:rPr>
                                      </m:ctrlPr>
                                    </m:fPr>
                                    <m:num>
                                      <m:r>
                                        <a:rPr lang="en-US"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𝒛</m:t>
                                      </m:r>
                                      <m:r>
                                        <a:rPr lang="en-US"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𝒛</m:t>
                                          </m:r>
                                        </m:e>
                                        <m:sub>
                                          <m:r>
                                            <a:rPr lang="en-US"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𝒅</m:t>
                                          </m:r>
                                        </m:sub>
                                      </m:sSub>
                                    </m:num>
                                    <m:den>
                                      <m:sSub>
                                        <m:sSubPr>
                                          <m:ctrlPr>
                                            <a:rPr lang="en-US" b="1"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𝒛</m:t>
                                          </m:r>
                                        </m:e>
                                        <m:sub>
                                          <m:r>
                                            <a:rPr lang="en-US"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𝟎</m:t>
                                          </m:r>
                                        </m:sub>
                                      </m:sSub>
                                    </m:den>
                                  </m:f>
                                </m:e>
                              </m:d>
                            </m:e>
                          </m:func>
                          <m:r>
                            <a:rPr lang="en-US"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𝝍</m:t>
                              </m:r>
                            </m:e>
                            <m:sub>
                              <m:r>
                                <a:rPr lang="en-US"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𝒎</m:t>
                              </m:r>
                            </m:sub>
                          </m:sSub>
                        </m:e>
                      </m:d>
                    </m:oMath>
                  </a14:m>
                  <a:endParaRPr lang="en-US" b="1"/>
                </a:p>
                <a:p>
                  <a:pPr marL="0" lvl="1" indent="0">
                    <a:buSzPct val="90000"/>
                    <a:buNone/>
                  </a:pPr>
                  <a:r>
                    <a:rPr lang="en-US" b="1"/>
                    <a:t>can be  written as </a:t>
                  </a:r>
                  <a14:m>
                    <m:oMath xmlns:m="http://schemas.openxmlformats.org/officeDocument/2006/math">
                      <m:r>
                        <a:rPr lang="en-US" sz="20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𝑼</m:t>
                      </m:r>
                      <m:r>
                        <a:rPr lang="en-US" sz="20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b="1" i="1" kern="1200">
                              <a:solidFill>
                                <a:srgbClr val="000000"/>
                              </a:solidFill>
                              <a:effectLst/>
                              <a:latin typeface="Cambria Math" panose="02040503050406030204" pitchFamily="18" charset="0"/>
                            </a:rPr>
                          </m:ctrlPr>
                        </m:sSubPr>
                        <m:e>
                          <m:r>
                            <a:rPr lang="en-US" sz="2000" b="1"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𝒆</m:t>
                          </m:r>
                        </m:e>
                        <m:sub>
                          <m:r>
                            <a:rPr lang="en-US" sz="2000" b="1"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ub>
                      </m:sSub>
                      <m:r>
                        <a:rPr lang="en-US" sz="2000" b="1"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b="1"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𝐥𝐧</m:t>
                      </m:r>
                      <m:d>
                        <m:dPr>
                          <m:begChr m:val="["/>
                          <m:endChr m:val="]"/>
                          <m:ctrlPr>
                            <a:rPr lang="en-US" sz="2000" b="1" i="1" kern="1200">
                              <a:solidFill>
                                <a:srgbClr val="000000"/>
                              </a:solidFill>
                              <a:effectLst/>
                              <a:latin typeface="Cambria Math" panose="02040503050406030204" pitchFamily="18" charset="0"/>
                            </a:rPr>
                          </m:ctrlPr>
                        </m:dPr>
                        <m:e>
                          <m:f>
                            <m:fPr>
                              <m:ctrlPr>
                                <a:rPr lang="en-US" sz="2000" b="1" i="1" kern="1200">
                                  <a:solidFill>
                                    <a:srgbClr val="000000"/>
                                  </a:solidFill>
                                  <a:effectLst/>
                                  <a:latin typeface="Cambria Math" panose="02040503050406030204" pitchFamily="18" charset="0"/>
                                </a:rPr>
                              </m:ctrlPr>
                            </m:fPr>
                            <m:num>
                              <m:r>
                                <a:rPr lang="en-US" sz="2000" b="1"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𝒛</m:t>
                              </m:r>
                              <m:r>
                                <a:rPr lang="en-US" sz="2000" b="1"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b="1" i="1" kern="1200">
                                      <a:solidFill>
                                        <a:srgbClr val="000000"/>
                                      </a:solidFill>
                                      <a:effectLst/>
                                      <a:latin typeface="Cambria Math" panose="02040503050406030204" pitchFamily="18" charset="0"/>
                                    </a:rPr>
                                  </m:ctrlPr>
                                </m:sSubPr>
                                <m:e>
                                  <m:r>
                                    <a:rPr lang="en-US" sz="2000" b="1"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𝒛</m:t>
                                  </m:r>
                                </m:e>
                                <m:sub>
                                  <m:r>
                                    <a:rPr lang="en-US" sz="2000" b="1"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𝒅</m:t>
                                  </m:r>
                                </m:sub>
                              </m:sSub>
                            </m:num>
                            <m:den>
                              <m:sSub>
                                <m:sSubPr>
                                  <m:ctrlPr>
                                    <a:rPr lang="en-US" sz="2000" b="1" i="1" kern="1200">
                                      <a:solidFill>
                                        <a:srgbClr val="000000"/>
                                      </a:solidFill>
                                      <a:effectLst/>
                                      <a:latin typeface="Cambria Math" panose="02040503050406030204" pitchFamily="18" charset="0"/>
                                    </a:rPr>
                                  </m:ctrlPr>
                                </m:sSubPr>
                                <m:e>
                                  <m:r>
                                    <a:rPr lang="en-US" sz="2000" b="1"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𝒛</m:t>
                                  </m:r>
                                </m:e>
                                <m:sub>
                                  <m:r>
                                    <a:rPr lang="en-US" sz="2000" b="1"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sub>
                              </m:sSub>
                            </m:den>
                          </m:f>
                        </m:e>
                      </m:d>
                    </m:oMath>
                  </a14:m>
                  <a:r>
                    <a:rPr lang="en-US" b="1"/>
                    <a:t> where </a:t>
                  </a:r>
                  <a:r>
                    <a:rPr lang="en-US" b="1" u="sng">
                      <a:solidFill>
                        <a:srgbClr val="086DB6"/>
                      </a:solidFill>
                    </a:rPr>
                    <a:t>no similarity function </a:t>
                  </a:r>
                  <a:r>
                    <a:rPr lang="en-US" b="1"/>
                    <a:t>(</a:t>
                  </a:r>
                  <a14:m>
                    <m:oMath xmlns:m="http://schemas.openxmlformats.org/officeDocument/2006/math">
                      <m:sSub>
                        <m:sSubPr>
                          <m:ctrlPr>
                            <a:rPr lang="en-US" sz="2400" b="1" i="1" smtClean="0">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𝝍</m:t>
                          </m:r>
                        </m:e>
                        <m:sub>
                          <m: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𝒎</m:t>
                          </m:r>
                        </m:sub>
                      </m:sSub>
                    </m:oMath>
                  </a14:m>
                  <a:r>
                    <a:rPr lang="en-US" b="1"/>
                    <a:t>) is used. </a:t>
                  </a:r>
                </a:p>
                <a:p>
                  <a:pPr marL="0" lvl="1" indent="0">
                    <a:buSzPct val="90000"/>
                    <a:buNone/>
                  </a:pPr>
                  <a:endParaRPr lang="en-US" b="1"/>
                </a:p>
                <a:p>
                  <a:pPr marL="0" lvl="1" indent="0">
                    <a:buSzPct val="90000"/>
                    <a:buNone/>
                  </a:pPr>
                  <a:r>
                    <a:rPr lang="en-US" b="1"/>
                    <a:t>Similarly, for example, air temperature equation    </a:t>
                  </a:r>
                </a:p>
                <a:p>
                  <a:pPr marL="0" lvl="1" indent="0">
                    <a:buSzPct val="90000"/>
                    <a:buNone/>
                  </a:pPr>
                  <a:r>
                    <a:rPr lang="en-US" b="1"/>
                    <a:t>				     can be written as </a:t>
                  </a:r>
                </a:p>
                <a:p>
                  <a:pPr marL="0" lvl="1" indent="0">
                    <a:buSzPct val="90000"/>
                    <a:buNone/>
                  </a:pPr>
                  <a:endParaRPr lang="en-US" b="1"/>
                </a:p>
                <a:p>
                  <a:pPr marL="0" lvl="1" indent="0">
                    <a:buSzPct val="90000"/>
                    <a:buNone/>
                  </a:pPr>
                  <a:endParaRPr lang="en-US" b="1"/>
                </a:p>
              </p:txBody>
            </p:sp>
          </mc:Choice>
          <mc:Fallback xmlns="">
            <p:sp>
              <p:nvSpPr>
                <p:cNvPr id="11" name="Content Placeholder 2">
                  <a:extLst>
                    <a:ext uri="{FF2B5EF4-FFF2-40B4-BE49-F238E27FC236}">
                      <a16:creationId xmlns:a16="http://schemas.microsoft.com/office/drawing/2014/main" id="{E2C2674B-EC17-450E-BD04-D81553B74E90}"/>
                    </a:ext>
                  </a:extLst>
                </p:cNvPr>
                <p:cNvSpPr txBox="1">
                  <a:spLocks noRot="1" noChangeAspect="1" noMove="1" noResize="1" noEditPoints="1" noAdjustHandles="1" noChangeArrowheads="1" noChangeShapeType="1" noTextEdit="1"/>
                </p:cNvSpPr>
                <p:nvPr/>
              </p:nvSpPr>
              <p:spPr>
                <a:xfrm>
                  <a:off x="812800" y="859062"/>
                  <a:ext cx="10896600" cy="3854068"/>
                </a:xfrm>
                <a:prstGeom prst="rect">
                  <a:avLst/>
                </a:prstGeom>
                <a:blipFill>
                  <a:blip r:embed="rId5"/>
                  <a:stretch>
                    <a:fillRect l="-839" t="-1108"/>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99AD6B61-BF6A-8713-F6AE-0685CB951DD4}"/>
                </a:ext>
              </a:extLst>
            </p:cNvPr>
            <p:cNvPicPr>
              <a:picLocks noChangeAspect="1"/>
            </p:cNvPicPr>
            <p:nvPr/>
          </p:nvPicPr>
          <p:blipFill rotWithShape="1">
            <a:blip r:embed="rId4"/>
            <a:srcRect r="44748"/>
            <a:stretch/>
          </p:blipFill>
          <p:spPr>
            <a:xfrm>
              <a:off x="7555331" y="3505766"/>
              <a:ext cx="2105373" cy="657317"/>
            </a:xfrm>
            <a:prstGeom prst="rect">
              <a:avLst/>
            </a:prstGeom>
          </p:spPr>
        </p:pic>
        <p:pic>
          <p:nvPicPr>
            <p:cNvPr id="8" name="Picture 7">
              <a:extLst>
                <a:ext uri="{FF2B5EF4-FFF2-40B4-BE49-F238E27FC236}">
                  <a16:creationId xmlns:a16="http://schemas.microsoft.com/office/drawing/2014/main" id="{4FCD683F-DE0C-0E2C-FBA6-B416AE6DB34A}"/>
                </a:ext>
              </a:extLst>
            </p:cNvPr>
            <p:cNvPicPr>
              <a:picLocks noChangeAspect="1"/>
            </p:cNvPicPr>
            <p:nvPr/>
          </p:nvPicPr>
          <p:blipFill rotWithShape="1">
            <a:blip r:embed="rId4"/>
            <a:srcRect l="96001"/>
            <a:stretch/>
          </p:blipFill>
          <p:spPr>
            <a:xfrm>
              <a:off x="9523570" y="3495746"/>
              <a:ext cx="167640" cy="723049"/>
            </a:xfrm>
            <a:prstGeom prst="rect">
              <a:avLst/>
            </a:prstGeom>
          </p:spPr>
        </p:pic>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51AB04A-285E-2EB3-A29B-BEEC1738D66E}"/>
                  </a:ext>
                </a:extLst>
              </p:cNvPr>
              <p:cNvSpPr txBox="1"/>
              <p:nvPr/>
            </p:nvSpPr>
            <p:spPr>
              <a:xfrm>
                <a:off x="8038705" y="4042599"/>
                <a:ext cx="2735236" cy="8271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𝐰𝐡𝐞𝐫𝐞</m:t>
                          </m:r>
                          <m:r>
                            <a:rPr lang="en-US" b="1" i="0"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acc>
                            <m:accPr>
                              <m:chr m:val="̅"/>
                              <m:ctrlPr>
                                <a:rPr lang="en-US" b="0" i="1" smtClean="0">
                                  <a:latin typeface="Cambria Math" panose="02040503050406030204" pitchFamily="18" charset="0"/>
                                  <a:ea typeface="Cambria Math" panose="02040503050406030204" pitchFamily="18" charset="0"/>
                                </a:rPr>
                              </m:ctrlPr>
                            </m:acc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𝑤</m:t>
                                  </m:r>
                                </m:e>
                                <m:sup>
                                  <m:r>
                                    <a:rPr lang="en-US" i="1">
                                      <a:latin typeface="Cambria Math" panose="02040503050406030204" pitchFamily="18" charset="0"/>
                                      <a:ea typeface="Cambria Math" panose="02040503050406030204" pitchFamily="18" charset="0"/>
                                    </a:rPr>
                                    <m:t>′</m:t>
                                  </m:r>
                                </m:sup>
                              </m:sSup>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𝑣</m:t>
                                  </m:r>
                                </m:sub>
                                <m:sup>
                                  <m:r>
                                    <a:rPr lang="en-US" i="1">
                                      <a:latin typeface="Cambria Math" panose="02040503050406030204" pitchFamily="18" charset="0"/>
                                      <a:ea typeface="Cambria Math" panose="02040503050406030204" pitchFamily="18" charset="0"/>
                                    </a:rPr>
                                    <m:t>′</m:t>
                                  </m:r>
                                </m:sup>
                              </m:sSubSup>
                            </m:e>
                          </m:acc>
                        </m:num>
                        <m:den>
                          <m:r>
                            <a:rPr lang="en-US" b="0" i="1" smtClean="0">
                              <a:latin typeface="Cambria Math" panose="02040503050406030204" pitchFamily="18" charset="0"/>
                              <a:ea typeface="Cambria Math" panose="02040503050406030204" pitchFamily="18" charset="0"/>
                            </a:rPr>
                            <m:t>𝑘</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𝑒</m:t>
                              </m:r>
                            </m:e>
                            <m:sub>
                              <m:r>
                                <a:rPr lang="en-US" b="0" i="1" smtClean="0">
                                  <a:latin typeface="Cambria Math" panose="02040503050406030204" pitchFamily="18" charset="0"/>
                                  <a:ea typeface="Cambria Math" panose="02040503050406030204" pitchFamily="18" charset="0"/>
                                </a:rPr>
                                <m:t>∗</m:t>
                              </m:r>
                            </m:sub>
                          </m:sSub>
                        </m:den>
                      </m:f>
                    </m:oMath>
                  </m:oMathPara>
                </a14:m>
                <a:endParaRPr lang="en-US"/>
              </a:p>
            </p:txBody>
          </p:sp>
        </mc:Choice>
        <mc:Fallback xmlns="">
          <p:sp>
            <p:nvSpPr>
              <p:cNvPr id="9" name="TextBox 8">
                <a:extLst>
                  <a:ext uri="{FF2B5EF4-FFF2-40B4-BE49-F238E27FC236}">
                    <a16:creationId xmlns:a16="http://schemas.microsoft.com/office/drawing/2014/main" id="{051AB04A-285E-2EB3-A29B-BEEC1738D66E}"/>
                  </a:ext>
                </a:extLst>
              </p:cNvPr>
              <p:cNvSpPr txBox="1">
                <a:spLocks noRot="1" noChangeAspect="1" noMove="1" noResize="1" noEditPoints="1" noAdjustHandles="1" noChangeArrowheads="1" noChangeShapeType="1" noTextEdit="1"/>
              </p:cNvSpPr>
              <p:nvPr/>
            </p:nvSpPr>
            <p:spPr>
              <a:xfrm>
                <a:off x="8038705" y="4042599"/>
                <a:ext cx="2735236" cy="827150"/>
              </a:xfrm>
              <a:prstGeom prst="rect">
                <a:avLst/>
              </a:prstGeom>
              <a:blipFill>
                <a:blip r:embed="rId6"/>
                <a:stretch>
                  <a:fillRect/>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265434EC-97BA-8201-5AB3-9B2EE3DD92E4}"/>
              </a:ext>
            </a:extLst>
          </p:cNvPr>
          <p:cNvPicPr>
            <a:picLocks noChangeAspect="1"/>
          </p:cNvPicPr>
          <p:nvPr/>
        </p:nvPicPr>
        <p:blipFill>
          <a:blip r:embed="rId7"/>
          <a:stretch>
            <a:fillRect/>
          </a:stretch>
        </p:blipFill>
        <p:spPr>
          <a:xfrm>
            <a:off x="5849110" y="4821217"/>
            <a:ext cx="5030380" cy="415094"/>
          </a:xfrm>
          <a:prstGeom prst="rect">
            <a:avLst/>
          </a:prstGeom>
        </p:spPr>
      </p:pic>
    </p:spTree>
    <p:extLst>
      <p:ext uri="{BB962C8B-B14F-4D97-AF65-F5344CB8AC3E}">
        <p14:creationId xmlns:p14="http://schemas.microsoft.com/office/powerpoint/2010/main" val="317376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A4C30-CE18-4D0A-A0D6-666E5E4241CD}"/>
              </a:ext>
            </a:extLst>
          </p:cNvPr>
          <p:cNvSpPr>
            <a:spLocks noGrp="1"/>
          </p:cNvSpPr>
          <p:nvPr>
            <p:ph type="title"/>
          </p:nvPr>
        </p:nvSpPr>
        <p:spPr>
          <a:xfrm>
            <a:off x="3602566" y="129909"/>
            <a:ext cx="4986867" cy="1072358"/>
          </a:xfrm>
        </p:spPr>
        <p:txBody>
          <a:bodyPr/>
          <a:lstStyle/>
          <a:p>
            <a:pPr algn="ctr"/>
            <a:r>
              <a:rPr lang="en-US"/>
              <a:t>What we want to do… </a:t>
            </a:r>
            <a:br>
              <a:rPr lang="en-US"/>
            </a:br>
            <a:r>
              <a:rPr lang="en-US"/>
              <a:t>(objectives)</a:t>
            </a:r>
          </a:p>
        </p:txBody>
      </p:sp>
      <p:sp>
        <p:nvSpPr>
          <p:cNvPr id="3" name="Slide Number Placeholder 2">
            <a:extLst>
              <a:ext uri="{FF2B5EF4-FFF2-40B4-BE49-F238E27FC236}">
                <a16:creationId xmlns:a16="http://schemas.microsoft.com/office/drawing/2014/main" id="{94A28119-D82C-4FDC-9902-B832C5213D1E}"/>
              </a:ext>
            </a:extLst>
          </p:cNvPr>
          <p:cNvSpPr>
            <a:spLocks noGrp="1"/>
          </p:cNvSpPr>
          <p:nvPr>
            <p:ph type="sldNum" sz="quarter" idx="12"/>
          </p:nvPr>
        </p:nvSpPr>
        <p:spPr/>
        <p:txBody>
          <a:bodyPr/>
          <a:lstStyle/>
          <a:p>
            <a:pPr>
              <a:defRPr/>
            </a:pPr>
            <a:fld id="{BEF2A795-0D1C-4340-A163-773CC4D3E4EC}" type="slidenum">
              <a:rPr lang="en-US" smtClean="0"/>
              <a:pPr>
                <a:defRPr/>
              </a:pPr>
              <a:t>5</a:t>
            </a:fld>
            <a:endParaRPr lang="en-US"/>
          </a:p>
        </p:txBody>
      </p:sp>
      <p:sp>
        <p:nvSpPr>
          <p:cNvPr id="11" name="Content Placeholder 2">
            <a:extLst>
              <a:ext uri="{FF2B5EF4-FFF2-40B4-BE49-F238E27FC236}">
                <a16:creationId xmlns:a16="http://schemas.microsoft.com/office/drawing/2014/main" id="{E2C2674B-EC17-450E-BD04-D81553B74E90}"/>
              </a:ext>
            </a:extLst>
          </p:cNvPr>
          <p:cNvSpPr txBox="1">
            <a:spLocks/>
          </p:cNvSpPr>
          <p:nvPr/>
        </p:nvSpPr>
        <p:spPr>
          <a:xfrm>
            <a:off x="706965" y="1266451"/>
            <a:ext cx="10896600" cy="2086725"/>
          </a:xfrm>
          <a:prstGeom prst="rect">
            <a:avLst/>
          </a:prstGeom>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lvl="1" indent="0">
              <a:buSzPct val="90000"/>
              <a:buNone/>
            </a:pPr>
            <a:r>
              <a:rPr lang="en-US" b="1"/>
              <a:t>Using WRF model (</a:t>
            </a:r>
            <a:r>
              <a:rPr lang="en-US" b="1" i="1"/>
              <a:t>MET</a:t>
            </a:r>
            <a:r>
              <a:rPr lang="en-US" b="1"/>
              <a:t> model) and the CMAQ model (AQ model):</a:t>
            </a:r>
          </a:p>
          <a:p>
            <a:pPr marL="457200" lvl="1" indent="-457200">
              <a:buSzPct val="90000"/>
              <a:buAutoNum type="arabicParenBoth"/>
            </a:pPr>
            <a:r>
              <a:rPr lang="en-US" b="1"/>
              <a:t>Is it possible to perform model simulations </a:t>
            </a:r>
            <a:r>
              <a:rPr lang="en-US" b="1" u="sng"/>
              <a:t>without using </a:t>
            </a:r>
            <a:r>
              <a:rPr lang="en-US" b="1"/>
              <a:t>similarity functions in PBL formulations?</a:t>
            </a:r>
          </a:p>
          <a:p>
            <a:pPr marL="457200" lvl="1" indent="-457200">
              <a:buSzPct val="90000"/>
              <a:buAutoNum type="arabicParenBoth"/>
            </a:pPr>
            <a:r>
              <a:rPr lang="en-US" b="1"/>
              <a:t>If so, then what is the performance of such models that do not use similarity functions in PBL? </a:t>
            </a:r>
          </a:p>
        </p:txBody>
      </p:sp>
      <p:sp>
        <p:nvSpPr>
          <p:cNvPr id="4" name="Title 1">
            <a:extLst>
              <a:ext uri="{FF2B5EF4-FFF2-40B4-BE49-F238E27FC236}">
                <a16:creationId xmlns:a16="http://schemas.microsoft.com/office/drawing/2014/main" id="{D7B895A6-2844-B8E8-1631-8162904E1061}"/>
              </a:ext>
            </a:extLst>
          </p:cNvPr>
          <p:cNvSpPr txBox="1">
            <a:spLocks/>
          </p:cNvSpPr>
          <p:nvPr/>
        </p:nvSpPr>
        <p:spPr>
          <a:xfrm>
            <a:off x="333376" y="3531858"/>
            <a:ext cx="11201400" cy="1072358"/>
          </a:xfrm>
          <a:prstGeom prst="rect">
            <a:avLst/>
          </a:prstGeom>
        </p:spPr>
        <p:txBody>
          <a:bodyPr/>
          <a:lstStyle>
            <a:lvl1pPr algn="l" rtl="0" eaLnBrk="1" fontAlgn="base" hangingPunct="1">
              <a:spcBef>
                <a:spcPct val="0"/>
              </a:spcBef>
              <a:spcAft>
                <a:spcPct val="0"/>
              </a:spcAft>
              <a:defRPr sz="3400" b="1">
                <a:solidFill>
                  <a:srgbClr val="026CB6"/>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kern="0"/>
              <a:t>How we want to do… </a:t>
            </a:r>
            <a:br>
              <a:rPr lang="en-US" kern="0"/>
            </a:br>
            <a:r>
              <a:rPr lang="en-US" kern="0"/>
              <a:t>(methodology for both WRF and CMAQ models)</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DE68AB3C-0321-9C36-3D96-7C9FD3A0DD13}"/>
                  </a:ext>
                </a:extLst>
              </p:cNvPr>
              <p:cNvSpPr txBox="1">
                <a:spLocks/>
              </p:cNvSpPr>
              <p:nvPr/>
            </p:nvSpPr>
            <p:spPr>
              <a:xfrm>
                <a:off x="1545166" y="4661928"/>
                <a:ext cx="9101667" cy="1791260"/>
              </a:xfrm>
              <a:prstGeom prst="rect">
                <a:avLst/>
              </a:prstGeom>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1025525" lvl="3" indent="-457200">
                  <a:buFontTx/>
                  <a:buAutoNum type="arabicParenBoth"/>
                </a:pPr>
                <a:r>
                  <a:rPr lang="en-US" b="1"/>
                  <a:t>Develop and test new surface layer formulations.</a:t>
                </a:r>
              </a:p>
              <a:p>
                <a:pPr marL="1025525" lvl="3" indent="-457200">
                  <a:buFontTx/>
                  <a:buAutoNum type="arabicParenBoth"/>
                </a:pPr>
                <a:r>
                  <a:rPr lang="en-US" b="1"/>
                  <a:t>Develop and test new PBL formulations.</a:t>
                </a:r>
              </a:p>
              <a:p>
                <a:pPr marL="0" lvl="1" indent="0">
                  <a:buSzPct val="90000"/>
                  <a:buNone/>
                </a:pPr>
                <a:r>
                  <a:rPr lang="en-US" b="1"/>
                  <a:t>               These do </a:t>
                </a:r>
                <a:r>
                  <a:rPr lang="en-US" b="1" u="sng"/>
                  <a:t>NOT</a:t>
                </a:r>
                <a:r>
                  <a:rPr lang="en-US" b="1"/>
                  <a:t> use similarity functions but</a:t>
                </a:r>
                <a:endParaRPr lang="en-US" sz="1400" b="1"/>
              </a:p>
              <a:p>
                <a:pPr marL="0" lvl="1" indent="0">
                  <a:buSzPct val="90000"/>
                  <a:buNone/>
                </a:pPr>
                <a:r>
                  <a:rPr lang="en-US" b="1"/>
                  <a:t>use the 3-D velocity scale (</a:t>
                </a:r>
                <a14:m>
                  <m:oMath xmlns:m="http://schemas.openxmlformats.org/officeDocument/2006/math">
                    <m:sSub>
                      <m:sSubPr>
                        <m:ctrlPr>
                          <a:rPr lang="en-US" b="1" i="1" smtClean="0">
                            <a:latin typeface="Cambria Math" panose="02040503050406030204" pitchFamily="18" charset="0"/>
                          </a:rPr>
                        </m:ctrlPr>
                      </m:sSubPr>
                      <m:e>
                        <m:r>
                          <a:rPr lang="en-US" b="1">
                            <a:latin typeface="Cambria Math" panose="02040503050406030204" pitchFamily="18" charset="0"/>
                          </a:rPr>
                          <m:t>𝐞</m:t>
                        </m:r>
                      </m:e>
                      <m:sub>
                        <m:r>
                          <a:rPr lang="en-US" b="1">
                            <a:latin typeface="Cambria Math" panose="02040503050406030204" pitchFamily="18" charset="0"/>
                          </a:rPr>
                          <m:t>∗</m:t>
                        </m:r>
                      </m:sub>
                    </m:sSub>
                  </m:oMath>
                </a14:m>
                <a:r>
                  <a:rPr lang="en-US" b="1"/>
                  <a:t>)in the WRF and CMAQ models</a:t>
                </a:r>
              </a:p>
            </p:txBody>
          </p:sp>
        </mc:Choice>
        <mc:Fallback xmlns="">
          <p:sp>
            <p:nvSpPr>
              <p:cNvPr id="5" name="Content Placeholder 2">
                <a:extLst>
                  <a:ext uri="{FF2B5EF4-FFF2-40B4-BE49-F238E27FC236}">
                    <a16:creationId xmlns:a16="http://schemas.microsoft.com/office/drawing/2014/main" id="{DE68AB3C-0321-9C36-3D96-7C9FD3A0DD13}"/>
                  </a:ext>
                </a:extLst>
              </p:cNvPr>
              <p:cNvSpPr txBox="1">
                <a:spLocks noRot="1" noChangeAspect="1" noMove="1" noResize="1" noEditPoints="1" noAdjustHandles="1" noChangeArrowheads="1" noChangeShapeType="1" noTextEdit="1"/>
              </p:cNvSpPr>
              <p:nvPr/>
            </p:nvSpPr>
            <p:spPr>
              <a:xfrm>
                <a:off x="1545166" y="4661928"/>
                <a:ext cx="9101667" cy="1791260"/>
              </a:xfrm>
              <a:prstGeom prst="rect">
                <a:avLst/>
              </a:prstGeom>
              <a:blipFill>
                <a:blip r:embed="rId3"/>
                <a:stretch>
                  <a:fillRect l="-1004" t="-2381" b="-7143"/>
                </a:stretch>
              </a:blipFill>
            </p:spPr>
            <p:txBody>
              <a:bodyPr/>
              <a:lstStyle/>
              <a:p>
                <a:r>
                  <a:rPr lang="en-US">
                    <a:noFill/>
                  </a:rPr>
                  <a:t> </a:t>
                </a:r>
              </a:p>
            </p:txBody>
          </p:sp>
        </mc:Fallback>
      </mc:AlternateContent>
    </p:spTree>
    <p:extLst>
      <p:ext uri="{BB962C8B-B14F-4D97-AF65-F5344CB8AC3E}">
        <p14:creationId xmlns:p14="http://schemas.microsoft.com/office/powerpoint/2010/main" val="457761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A4C30-CE18-4D0A-A0D6-666E5E4241CD}"/>
              </a:ext>
            </a:extLst>
          </p:cNvPr>
          <p:cNvSpPr>
            <a:spLocks noGrp="1"/>
          </p:cNvSpPr>
          <p:nvPr>
            <p:ph type="title"/>
          </p:nvPr>
        </p:nvSpPr>
        <p:spPr>
          <a:xfrm>
            <a:off x="4038600" y="127550"/>
            <a:ext cx="5588000" cy="582426"/>
          </a:xfrm>
        </p:spPr>
        <p:txBody>
          <a:bodyPr/>
          <a:lstStyle/>
          <a:p>
            <a:r>
              <a:rPr lang="en-US"/>
              <a:t>Models and Simulations</a:t>
            </a:r>
          </a:p>
        </p:txBody>
      </p:sp>
      <p:sp>
        <p:nvSpPr>
          <p:cNvPr id="3" name="Slide Number Placeholder 2">
            <a:extLst>
              <a:ext uri="{FF2B5EF4-FFF2-40B4-BE49-F238E27FC236}">
                <a16:creationId xmlns:a16="http://schemas.microsoft.com/office/drawing/2014/main" id="{94A28119-D82C-4FDC-9902-B832C5213D1E}"/>
              </a:ext>
            </a:extLst>
          </p:cNvPr>
          <p:cNvSpPr>
            <a:spLocks noGrp="1"/>
          </p:cNvSpPr>
          <p:nvPr>
            <p:ph type="sldNum" sz="quarter" idx="12"/>
          </p:nvPr>
        </p:nvSpPr>
        <p:spPr/>
        <p:txBody>
          <a:bodyPr/>
          <a:lstStyle/>
          <a:p>
            <a:pPr>
              <a:defRPr/>
            </a:pPr>
            <a:fld id="{BEF2A795-0D1C-4340-A163-773CC4D3E4EC}" type="slidenum">
              <a:rPr lang="en-US" smtClean="0"/>
              <a:pPr>
                <a:defRPr/>
              </a:pPr>
              <a:t>6</a:t>
            </a:fld>
            <a:endParaRPr lang="en-US"/>
          </a:p>
        </p:txBody>
      </p:sp>
      <p:sp>
        <p:nvSpPr>
          <p:cNvPr id="6" name="Content Placeholder 2">
            <a:extLst>
              <a:ext uri="{FF2B5EF4-FFF2-40B4-BE49-F238E27FC236}">
                <a16:creationId xmlns:a16="http://schemas.microsoft.com/office/drawing/2014/main" id="{E73F22BD-2E62-4487-A46F-3ABFA9C0432F}"/>
              </a:ext>
            </a:extLst>
          </p:cNvPr>
          <p:cNvSpPr txBox="1">
            <a:spLocks/>
          </p:cNvSpPr>
          <p:nvPr/>
        </p:nvSpPr>
        <p:spPr>
          <a:xfrm>
            <a:off x="636104" y="1621707"/>
            <a:ext cx="5852159" cy="489364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r>
              <a:rPr lang="en-US" b="1" dirty="0"/>
              <a:t>Entire year 2018 </a:t>
            </a:r>
            <a:r>
              <a:rPr lang="en-US" b="1" i="1" dirty="0">
                <a:solidFill>
                  <a:schemeClr val="tx1">
                    <a:lumMod val="65000"/>
                    <a:lumOff val="35000"/>
                  </a:schemeClr>
                </a:solidFill>
              </a:rPr>
              <a:t>(2 weeks spin up into 2017 December)</a:t>
            </a:r>
          </a:p>
          <a:p>
            <a:r>
              <a:rPr lang="en-US" b="1" dirty="0"/>
              <a:t>108 km grid, N. Hemisphere</a:t>
            </a:r>
          </a:p>
          <a:p>
            <a:r>
              <a:rPr lang="en-US" b="1" dirty="0"/>
              <a:t>Two simulations: (ACM2, STAGE)</a:t>
            </a:r>
          </a:p>
          <a:p>
            <a:pPr marL="514350" indent="-514350">
              <a:buAutoNum type="romanLcParenBoth"/>
            </a:pPr>
            <a:r>
              <a:rPr lang="en-US" b="1" dirty="0"/>
              <a:t>SFM (Similarity Function Method)</a:t>
            </a:r>
          </a:p>
          <a:p>
            <a:pPr marL="514350" indent="-514350">
              <a:buAutoNum type="romanLcParenBoth"/>
            </a:pPr>
            <a:r>
              <a:rPr lang="en-US" b="1" dirty="0"/>
              <a:t>TVM (Turbulence Velocity Method)</a:t>
            </a:r>
          </a:p>
          <a:p>
            <a:pPr marL="0" indent="0">
              <a:buNone/>
            </a:pPr>
            <a:r>
              <a:rPr lang="en-US" b="1" dirty="0">
                <a:solidFill>
                  <a:srgbClr val="0070C0"/>
                </a:solidFill>
              </a:rPr>
              <a:t>In the TVM, because it uses the 3-D turbulence velocity scale, there is no need to use similarity functions in: surface layer, PBL (ACM2), dry deposition (STAGE) schemes of </a:t>
            </a:r>
            <a:r>
              <a:rPr lang="en-US" b="1" dirty="0">
                <a:solidFill>
                  <a:srgbClr val="FF0000"/>
                </a:solidFill>
              </a:rPr>
              <a:t>WRF &amp; CMAQ models</a:t>
            </a:r>
            <a:r>
              <a:rPr lang="en-US" b="1" dirty="0">
                <a:solidFill>
                  <a:srgbClr val="0070C0"/>
                </a:solidFill>
              </a:rPr>
              <a:t>.</a:t>
            </a:r>
          </a:p>
        </p:txBody>
      </p:sp>
      <p:sp>
        <p:nvSpPr>
          <p:cNvPr id="9" name="TextBox 8">
            <a:extLst>
              <a:ext uri="{FF2B5EF4-FFF2-40B4-BE49-F238E27FC236}">
                <a16:creationId xmlns:a16="http://schemas.microsoft.com/office/drawing/2014/main" id="{50B0F79A-2C50-0017-3083-AE5D31D5173A}"/>
              </a:ext>
            </a:extLst>
          </p:cNvPr>
          <p:cNvSpPr txBox="1"/>
          <p:nvPr/>
        </p:nvSpPr>
        <p:spPr>
          <a:xfrm>
            <a:off x="529387" y="878345"/>
            <a:ext cx="2895600"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t>WRF model v4.3.3</a:t>
            </a:r>
          </a:p>
        </p:txBody>
      </p:sp>
      <p:sp>
        <p:nvSpPr>
          <p:cNvPr id="10" name="TextBox 9">
            <a:extLst>
              <a:ext uri="{FF2B5EF4-FFF2-40B4-BE49-F238E27FC236}">
                <a16:creationId xmlns:a16="http://schemas.microsoft.com/office/drawing/2014/main" id="{8C06BDB2-903C-4411-C087-70D49C129850}"/>
              </a:ext>
            </a:extLst>
          </p:cNvPr>
          <p:cNvSpPr txBox="1"/>
          <p:nvPr/>
        </p:nvSpPr>
        <p:spPr>
          <a:xfrm>
            <a:off x="3642893" y="878345"/>
            <a:ext cx="2971800"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t>CMAQ model v5.4</a:t>
            </a:r>
          </a:p>
        </p:txBody>
      </p:sp>
      <p:sp>
        <p:nvSpPr>
          <p:cNvPr id="4" name="TextBox 3">
            <a:extLst>
              <a:ext uri="{FF2B5EF4-FFF2-40B4-BE49-F238E27FC236}">
                <a16:creationId xmlns:a16="http://schemas.microsoft.com/office/drawing/2014/main" id="{1F230256-892E-BC65-2499-E200498D51B2}"/>
              </a:ext>
            </a:extLst>
          </p:cNvPr>
          <p:cNvSpPr txBox="1"/>
          <p:nvPr/>
        </p:nvSpPr>
        <p:spPr>
          <a:xfrm>
            <a:off x="8139746" y="899030"/>
            <a:ext cx="2661166"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t>Modeling domain</a:t>
            </a:r>
          </a:p>
        </p:txBody>
      </p:sp>
      <p:pic>
        <p:nvPicPr>
          <p:cNvPr id="7" name="Picture 6">
            <a:extLst>
              <a:ext uri="{FF2B5EF4-FFF2-40B4-BE49-F238E27FC236}">
                <a16:creationId xmlns:a16="http://schemas.microsoft.com/office/drawing/2014/main" id="{33823B77-A67C-9CF8-5D3B-08AF2385BAD2}"/>
              </a:ext>
            </a:extLst>
          </p:cNvPr>
          <p:cNvPicPr>
            <a:picLocks noChangeAspect="1"/>
          </p:cNvPicPr>
          <p:nvPr/>
        </p:nvPicPr>
        <p:blipFill>
          <a:blip r:embed="rId3"/>
          <a:stretch>
            <a:fillRect/>
          </a:stretch>
        </p:blipFill>
        <p:spPr>
          <a:xfrm>
            <a:off x="6832600" y="1545130"/>
            <a:ext cx="4822279" cy="4677467"/>
          </a:xfrm>
          <a:prstGeom prst="rect">
            <a:avLst/>
          </a:prstGeom>
        </p:spPr>
      </p:pic>
      <p:sp>
        <p:nvSpPr>
          <p:cNvPr id="5" name="TextBox 4">
            <a:extLst>
              <a:ext uri="{FF2B5EF4-FFF2-40B4-BE49-F238E27FC236}">
                <a16:creationId xmlns:a16="http://schemas.microsoft.com/office/drawing/2014/main" id="{A3E6BA27-DD45-E29C-2831-338FC40BEC1F}"/>
              </a:ext>
            </a:extLst>
          </p:cNvPr>
          <p:cNvSpPr txBox="1"/>
          <p:nvPr/>
        </p:nvSpPr>
        <p:spPr>
          <a:xfrm>
            <a:off x="6096000" y="3273352"/>
            <a:ext cx="833883"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b="1" dirty="0"/>
              <a:t>OLD</a:t>
            </a:r>
          </a:p>
        </p:txBody>
      </p:sp>
      <p:sp>
        <p:nvSpPr>
          <p:cNvPr id="8" name="TextBox 7">
            <a:extLst>
              <a:ext uri="{FF2B5EF4-FFF2-40B4-BE49-F238E27FC236}">
                <a16:creationId xmlns:a16="http://schemas.microsoft.com/office/drawing/2014/main" id="{D0D32A11-7BCE-9B1A-076F-2BFC78233FC9}"/>
              </a:ext>
            </a:extLst>
          </p:cNvPr>
          <p:cNvSpPr txBox="1"/>
          <p:nvPr/>
        </p:nvSpPr>
        <p:spPr>
          <a:xfrm>
            <a:off x="6219216" y="3824583"/>
            <a:ext cx="902811"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b="1" dirty="0"/>
              <a:t>NEW</a:t>
            </a:r>
          </a:p>
        </p:txBody>
      </p:sp>
    </p:spTree>
    <p:extLst>
      <p:ext uri="{BB962C8B-B14F-4D97-AF65-F5344CB8AC3E}">
        <p14:creationId xmlns:p14="http://schemas.microsoft.com/office/powerpoint/2010/main" val="785068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A4C30-CE18-4D0A-A0D6-666E5E4241CD}"/>
              </a:ext>
            </a:extLst>
          </p:cNvPr>
          <p:cNvSpPr>
            <a:spLocks noGrp="1"/>
          </p:cNvSpPr>
          <p:nvPr>
            <p:ph type="title"/>
          </p:nvPr>
        </p:nvSpPr>
        <p:spPr>
          <a:xfrm>
            <a:off x="2926080" y="156132"/>
            <a:ext cx="6419743" cy="609600"/>
          </a:xfrm>
        </p:spPr>
        <p:style>
          <a:lnRef idx="2">
            <a:schemeClr val="dk1"/>
          </a:lnRef>
          <a:fillRef idx="1">
            <a:schemeClr val="lt1"/>
          </a:fillRef>
          <a:effectRef idx="0">
            <a:schemeClr val="dk1"/>
          </a:effectRef>
          <a:fontRef idx="minor">
            <a:schemeClr val="dk1"/>
          </a:fontRef>
        </p:style>
        <p:txBody>
          <a:bodyPr/>
          <a:lstStyle/>
          <a:p>
            <a:pPr algn="ctr"/>
            <a:r>
              <a:rPr lang="en-US"/>
              <a:t>2018 WRF modeling results</a:t>
            </a:r>
            <a:endParaRPr lang="en-US">
              <a:solidFill>
                <a:schemeClr val="tx1"/>
              </a:solidFill>
            </a:endParaRPr>
          </a:p>
        </p:txBody>
      </p:sp>
      <p:sp>
        <p:nvSpPr>
          <p:cNvPr id="3" name="Slide Number Placeholder 2">
            <a:extLst>
              <a:ext uri="{FF2B5EF4-FFF2-40B4-BE49-F238E27FC236}">
                <a16:creationId xmlns:a16="http://schemas.microsoft.com/office/drawing/2014/main" id="{94A28119-D82C-4FDC-9902-B832C5213D1E}"/>
              </a:ext>
            </a:extLst>
          </p:cNvPr>
          <p:cNvSpPr>
            <a:spLocks noGrp="1"/>
          </p:cNvSpPr>
          <p:nvPr>
            <p:ph type="sldNum" sz="quarter" idx="12"/>
          </p:nvPr>
        </p:nvSpPr>
        <p:spPr/>
        <p:txBody>
          <a:bodyPr/>
          <a:lstStyle/>
          <a:p>
            <a:pPr>
              <a:defRPr/>
            </a:pPr>
            <a:fld id="{BEF2A795-0D1C-4340-A163-773CC4D3E4EC}" type="slidenum">
              <a:rPr lang="en-US" smtClean="0"/>
              <a:pPr>
                <a:defRPr/>
              </a:pPr>
              <a:t>7</a:t>
            </a:fld>
            <a:endParaRPr lang="en-US"/>
          </a:p>
        </p:txBody>
      </p:sp>
      <p:grpSp>
        <p:nvGrpSpPr>
          <p:cNvPr id="12" name="Group 11">
            <a:extLst>
              <a:ext uri="{FF2B5EF4-FFF2-40B4-BE49-F238E27FC236}">
                <a16:creationId xmlns:a16="http://schemas.microsoft.com/office/drawing/2014/main" id="{28242FE6-EA56-66BA-64CF-BD196C63137B}"/>
              </a:ext>
            </a:extLst>
          </p:cNvPr>
          <p:cNvGrpSpPr/>
          <p:nvPr/>
        </p:nvGrpSpPr>
        <p:grpSpPr>
          <a:xfrm>
            <a:off x="348264" y="3884811"/>
            <a:ext cx="5427279" cy="2286616"/>
            <a:chOff x="406400" y="1431235"/>
            <a:chExt cx="5427279" cy="2286616"/>
          </a:xfrm>
        </p:grpSpPr>
        <p:grpSp>
          <p:nvGrpSpPr>
            <p:cNvPr id="8" name="Group 7">
              <a:extLst>
                <a:ext uri="{FF2B5EF4-FFF2-40B4-BE49-F238E27FC236}">
                  <a16:creationId xmlns:a16="http://schemas.microsoft.com/office/drawing/2014/main" id="{D811F22B-5217-6CFF-5356-41806AACB8F9}"/>
                </a:ext>
              </a:extLst>
            </p:cNvPr>
            <p:cNvGrpSpPr/>
            <p:nvPr/>
          </p:nvGrpSpPr>
          <p:grpSpPr>
            <a:xfrm>
              <a:off x="406400" y="1431235"/>
              <a:ext cx="5427279" cy="2286616"/>
              <a:chOff x="406400" y="1431235"/>
              <a:chExt cx="5427279" cy="2286616"/>
            </a:xfrm>
          </p:grpSpPr>
          <p:pic>
            <p:nvPicPr>
              <p:cNvPr id="5" name="Picture 4">
                <a:extLst>
                  <a:ext uri="{FF2B5EF4-FFF2-40B4-BE49-F238E27FC236}">
                    <a16:creationId xmlns:a16="http://schemas.microsoft.com/office/drawing/2014/main" id="{A0B02BAE-5B9A-ACA5-40BD-42931BFB6472}"/>
                  </a:ext>
                </a:extLst>
              </p:cNvPr>
              <p:cNvPicPr>
                <a:picLocks noChangeAspect="1"/>
              </p:cNvPicPr>
              <p:nvPr/>
            </p:nvPicPr>
            <p:blipFill rotWithShape="1">
              <a:blip r:embed="rId3"/>
              <a:srcRect t="10850"/>
              <a:stretch/>
            </p:blipFill>
            <p:spPr>
              <a:xfrm>
                <a:off x="406400" y="1431235"/>
                <a:ext cx="5427279" cy="2286616"/>
              </a:xfrm>
              <a:prstGeom prst="rect">
                <a:avLst/>
              </a:prstGeom>
            </p:spPr>
          </p:pic>
          <p:sp>
            <p:nvSpPr>
              <p:cNvPr id="9" name="TextBox 8">
                <a:extLst>
                  <a:ext uri="{FF2B5EF4-FFF2-40B4-BE49-F238E27FC236}">
                    <a16:creationId xmlns:a16="http://schemas.microsoft.com/office/drawing/2014/main" id="{D425D79F-E9CC-4F08-3F5B-A489BC8C7FF5}"/>
                  </a:ext>
                </a:extLst>
              </p:cNvPr>
              <p:cNvSpPr txBox="1"/>
              <p:nvPr/>
            </p:nvSpPr>
            <p:spPr>
              <a:xfrm>
                <a:off x="1560444" y="2660328"/>
                <a:ext cx="3711271" cy="584775"/>
              </a:xfrm>
              <a:prstGeom prst="rect">
                <a:avLst/>
              </a:prstGeom>
              <a:noFill/>
            </p:spPr>
            <p:txBody>
              <a:bodyPr wrap="square">
                <a:spAutoFit/>
              </a:bodyPr>
              <a:lstStyle/>
              <a:p>
                <a:pPr algn="ctr"/>
                <a:r>
                  <a:rPr lang="en-US" sz="1600" b="1" kern="0" dirty="0"/>
                  <a:t>2 m AGL daily water vapor mixing ratio bias (g/kg) for JAS 2018</a:t>
                </a:r>
                <a:endParaRPr lang="en-US" sz="1600" b="1" kern="0" dirty="0">
                  <a:solidFill>
                    <a:schemeClr val="tx1"/>
                  </a:solidFill>
                </a:endParaRPr>
              </a:p>
            </p:txBody>
          </p:sp>
        </p:grpSp>
        <p:sp>
          <p:nvSpPr>
            <p:cNvPr id="4" name="TextBox 3">
              <a:extLst>
                <a:ext uri="{FF2B5EF4-FFF2-40B4-BE49-F238E27FC236}">
                  <a16:creationId xmlns:a16="http://schemas.microsoft.com/office/drawing/2014/main" id="{8602AEB6-45D0-BBBC-22BA-42E933D07281}"/>
                </a:ext>
              </a:extLst>
            </p:cNvPr>
            <p:cNvSpPr txBox="1"/>
            <p:nvPr/>
          </p:nvSpPr>
          <p:spPr>
            <a:xfrm>
              <a:off x="873271" y="2777628"/>
              <a:ext cx="514846"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b="1">
                  <a:solidFill>
                    <a:srgbClr val="FF0000"/>
                  </a:solidFill>
                </a:rPr>
                <a:t>SFM</a:t>
              </a:r>
            </a:p>
            <a:p>
              <a:r>
                <a:rPr lang="en-US" sz="1200" b="1">
                  <a:solidFill>
                    <a:srgbClr val="0000FF"/>
                  </a:solidFill>
                </a:rPr>
                <a:t>TVM</a:t>
              </a:r>
            </a:p>
          </p:txBody>
        </p:sp>
      </p:grpSp>
      <p:grpSp>
        <p:nvGrpSpPr>
          <p:cNvPr id="7" name="Group 6">
            <a:extLst>
              <a:ext uri="{FF2B5EF4-FFF2-40B4-BE49-F238E27FC236}">
                <a16:creationId xmlns:a16="http://schemas.microsoft.com/office/drawing/2014/main" id="{E175A366-7366-80EA-080F-6162377EBEA0}"/>
              </a:ext>
            </a:extLst>
          </p:cNvPr>
          <p:cNvGrpSpPr/>
          <p:nvPr/>
        </p:nvGrpSpPr>
        <p:grpSpPr>
          <a:xfrm>
            <a:off x="406399" y="1228544"/>
            <a:ext cx="5427280" cy="2297467"/>
            <a:chOff x="5955751" y="1411373"/>
            <a:chExt cx="5427280" cy="2297467"/>
          </a:xfrm>
        </p:grpSpPr>
        <p:pic>
          <p:nvPicPr>
            <p:cNvPr id="19" name="Picture 18">
              <a:extLst>
                <a:ext uri="{FF2B5EF4-FFF2-40B4-BE49-F238E27FC236}">
                  <a16:creationId xmlns:a16="http://schemas.microsoft.com/office/drawing/2014/main" id="{B161821E-8709-9570-0E25-87A6202EF229}"/>
                </a:ext>
              </a:extLst>
            </p:cNvPr>
            <p:cNvPicPr>
              <a:picLocks noChangeAspect="1"/>
            </p:cNvPicPr>
            <p:nvPr/>
          </p:nvPicPr>
          <p:blipFill>
            <a:blip r:embed="rId4"/>
            <a:stretch>
              <a:fillRect/>
            </a:stretch>
          </p:blipFill>
          <p:spPr>
            <a:xfrm>
              <a:off x="5955751" y="1411373"/>
              <a:ext cx="5427280" cy="2297467"/>
            </a:xfrm>
            <a:prstGeom prst="rect">
              <a:avLst/>
            </a:prstGeom>
          </p:spPr>
        </p:pic>
        <p:sp>
          <p:nvSpPr>
            <p:cNvPr id="21" name="TextBox 20">
              <a:extLst>
                <a:ext uri="{FF2B5EF4-FFF2-40B4-BE49-F238E27FC236}">
                  <a16:creationId xmlns:a16="http://schemas.microsoft.com/office/drawing/2014/main" id="{BCB49786-8506-0348-CD32-B4B38C8BB1BA}"/>
                </a:ext>
              </a:extLst>
            </p:cNvPr>
            <p:cNvSpPr txBox="1"/>
            <p:nvPr/>
          </p:nvSpPr>
          <p:spPr>
            <a:xfrm>
              <a:off x="7273814" y="2716074"/>
              <a:ext cx="3711271" cy="584775"/>
            </a:xfrm>
            <a:prstGeom prst="rect">
              <a:avLst/>
            </a:prstGeom>
            <a:noFill/>
          </p:spPr>
          <p:txBody>
            <a:bodyPr wrap="square">
              <a:spAutoFit/>
            </a:bodyPr>
            <a:lstStyle/>
            <a:p>
              <a:pPr algn="ctr"/>
              <a:r>
                <a:rPr lang="en-US" sz="1600" b="1" kern="0"/>
                <a:t>2 m AGL daily air temperature bias (K) for JAS 2018</a:t>
              </a:r>
              <a:endParaRPr lang="en-US" sz="1600" b="1" kern="0">
                <a:solidFill>
                  <a:schemeClr val="tx1"/>
                </a:solidFill>
              </a:endParaRPr>
            </a:p>
          </p:txBody>
        </p:sp>
        <p:sp>
          <p:nvSpPr>
            <p:cNvPr id="6" name="TextBox 5">
              <a:extLst>
                <a:ext uri="{FF2B5EF4-FFF2-40B4-BE49-F238E27FC236}">
                  <a16:creationId xmlns:a16="http://schemas.microsoft.com/office/drawing/2014/main" id="{8608D286-0200-97F6-CD30-DD06351B59C6}"/>
                </a:ext>
              </a:extLst>
            </p:cNvPr>
            <p:cNvSpPr txBox="1"/>
            <p:nvPr/>
          </p:nvSpPr>
          <p:spPr>
            <a:xfrm>
              <a:off x="6417808" y="2753774"/>
              <a:ext cx="514846"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b="1">
                  <a:solidFill>
                    <a:srgbClr val="FF0000"/>
                  </a:solidFill>
                </a:rPr>
                <a:t>SFM</a:t>
              </a:r>
            </a:p>
            <a:p>
              <a:r>
                <a:rPr lang="en-US" sz="1200" b="1">
                  <a:solidFill>
                    <a:srgbClr val="0000FF"/>
                  </a:solidFill>
                </a:rPr>
                <a:t>TVM</a:t>
              </a:r>
            </a:p>
          </p:txBody>
        </p:sp>
      </p:grpSp>
      <p:sp>
        <p:nvSpPr>
          <p:cNvPr id="11" name="TextBox 10">
            <a:extLst>
              <a:ext uri="{FF2B5EF4-FFF2-40B4-BE49-F238E27FC236}">
                <a16:creationId xmlns:a16="http://schemas.microsoft.com/office/drawing/2014/main" id="{48D55BF4-D4B3-33AA-65E5-7545254B0A75}"/>
              </a:ext>
            </a:extLst>
          </p:cNvPr>
          <p:cNvSpPr txBox="1"/>
          <p:nvPr/>
        </p:nvSpPr>
        <p:spPr>
          <a:xfrm>
            <a:off x="6358322" y="963422"/>
            <a:ext cx="5427278" cy="338554"/>
          </a:xfrm>
          <a:prstGeom prst="rect">
            <a:avLst/>
          </a:prstGeom>
          <a:noFill/>
        </p:spPr>
        <p:txBody>
          <a:bodyPr wrap="square">
            <a:spAutoFit/>
          </a:bodyPr>
          <a:lstStyle/>
          <a:p>
            <a:pPr algn="ctr"/>
            <a:r>
              <a:rPr lang="en-US" sz="1600" b="1" kern="0"/>
              <a:t>2 m AGL seasonal air temperature differences  (K)</a:t>
            </a:r>
            <a:endParaRPr lang="en-US" sz="1600" b="1" kern="0">
              <a:solidFill>
                <a:schemeClr val="tx1"/>
              </a:solidFill>
            </a:endParaRPr>
          </a:p>
        </p:txBody>
      </p:sp>
      <p:pic>
        <p:nvPicPr>
          <p:cNvPr id="13" name="Picture 12">
            <a:extLst>
              <a:ext uri="{FF2B5EF4-FFF2-40B4-BE49-F238E27FC236}">
                <a16:creationId xmlns:a16="http://schemas.microsoft.com/office/drawing/2014/main" id="{86FBE381-A882-166F-4934-5062A7BA6251}"/>
              </a:ext>
            </a:extLst>
          </p:cNvPr>
          <p:cNvPicPr>
            <a:picLocks noChangeAspect="1"/>
          </p:cNvPicPr>
          <p:nvPr/>
        </p:nvPicPr>
        <p:blipFill>
          <a:blip r:embed="rId5"/>
          <a:stretch>
            <a:fillRect/>
          </a:stretch>
        </p:blipFill>
        <p:spPr>
          <a:xfrm>
            <a:off x="5799476" y="1232367"/>
            <a:ext cx="3050598" cy="2637271"/>
          </a:xfrm>
          <a:prstGeom prst="rect">
            <a:avLst/>
          </a:prstGeom>
        </p:spPr>
      </p:pic>
      <p:pic>
        <p:nvPicPr>
          <p:cNvPr id="14" name="Picture 13">
            <a:extLst>
              <a:ext uri="{FF2B5EF4-FFF2-40B4-BE49-F238E27FC236}">
                <a16:creationId xmlns:a16="http://schemas.microsoft.com/office/drawing/2014/main" id="{5BD201E9-B5C9-6F5C-9E63-3071A745FE0E}"/>
              </a:ext>
            </a:extLst>
          </p:cNvPr>
          <p:cNvPicPr>
            <a:picLocks noChangeAspect="1"/>
          </p:cNvPicPr>
          <p:nvPr/>
        </p:nvPicPr>
        <p:blipFill>
          <a:blip r:embed="rId6"/>
          <a:stretch>
            <a:fillRect/>
          </a:stretch>
        </p:blipFill>
        <p:spPr>
          <a:xfrm>
            <a:off x="8360064" y="1305647"/>
            <a:ext cx="2872511" cy="2595709"/>
          </a:xfrm>
          <a:prstGeom prst="rect">
            <a:avLst/>
          </a:prstGeom>
        </p:spPr>
      </p:pic>
      <p:pic>
        <p:nvPicPr>
          <p:cNvPr id="15" name="Picture 14">
            <a:extLst>
              <a:ext uri="{FF2B5EF4-FFF2-40B4-BE49-F238E27FC236}">
                <a16:creationId xmlns:a16="http://schemas.microsoft.com/office/drawing/2014/main" id="{55D89C95-496E-5C43-E4D8-F50A7394C01E}"/>
              </a:ext>
            </a:extLst>
          </p:cNvPr>
          <p:cNvPicPr>
            <a:picLocks noChangeAspect="1"/>
          </p:cNvPicPr>
          <p:nvPr/>
        </p:nvPicPr>
        <p:blipFill>
          <a:blip r:embed="rId7"/>
          <a:stretch>
            <a:fillRect/>
          </a:stretch>
        </p:blipFill>
        <p:spPr>
          <a:xfrm>
            <a:off x="5828291" y="3862676"/>
            <a:ext cx="3040784" cy="2273012"/>
          </a:xfrm>
          <a:prstGeom prst="rect">
            <a:avLst/>
          </a:prstGeom>
        </p:spPr>
      </p:pic>
      <p:pic>
        <p:nvPicPr>
          <p:cNvPr id="16" name="Picture 15">
            <a:extLst>
              <a:ext uri="{FF2B5EF4-FFF2-40B4-BE49-F238E27FC236}">
                <a16:creationId xmlns:a16="http://schemas.microsoft.com/office/drawing/2014/main" id="{EFAB2409-7CDD-E92C-D218-4D9D9F0F61DF}"/>
              </a:ext>
            </a:extLst>
          </p:cNvPr>
          <p:cNvPicPr>
            <a:picLocks noChangeAspect="1"/>
          </p:cNvPicPr>
          <p:nvPr/>
        </p:nvPicPr>
        <p:blipFill>
          <a:blip r:embed="rId8"/>
          <a:stretch>
            <a:fillRect/>
          </a:stretch>
        </p:blipFill>
        <p:spPr>
          <a:xfrm>
            <a:off x="8417792" y="3891829"/>
            <a:ext cx="2895600" cy="2237799"/>
          </a:xfrm>
          <a:prstGeom prst="rect">
            <a:avLst/>
          </a:prstGeom>
        </p:spPr>
      </p:pic>
      <p:pic>
        <p:nvPicPr>
          <p:cNvPr id="10" name="Picture 9">
            <a:extLst>
              <a:ext uri="{FF2B5EF4-FFF2-40B4-BE49-F238E27FC236}">
                <a16:creationId xmlns:a16="http://schemas.microsoft.com/office/drawing/2014/main" id="{3E90DE22-82DB-8CE2-AC93-5E3735DDDFE7}"/>
              </a:ext>
            </a:extLst>
          </p:cNvPr>
          <p:cNvPicPr>
            <a:picLocks noChangeAspect="1"/>
          </p:cNvPicPr>
          <p:nvPr/>
        </p:nvPicPr>
        <p:blipFill>
          <a:blip r:embed="rId9"/>
          <a:stretch>
            <a:fillRect/>
          </a:stretch>
        </p:blipFill>
        <p:spPr>
          <a:xfrm>
            <a:off x="8447835" y="3859005"/>
            <a:ext cx="2872510" cy="2216264"/>
          </a:xfrm>
          <a:prstGeom prst="rect">
            <a:avLst/>
          </a:prstGeom>
        </p:spPr>
      </p:pic>
    </p:spTree>
    <p:extLst>
      <p:ext uri="{BB962C8B-B14F-4D97-AF65-F5344CB8AC3E}">
        <p14:creationId xmlns:p14="http://schemas.microsoft.com/office/powerpoint/2010/main" val="902244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2F90C4E-4D4F-4765-F01A-7B54756AC18F}"/>
              </a:ext>
            </a:extLst>
          </p:cNvPr>
          <p:cNvSpPr txBox="1"/>
          <p:nvPr/>
        </p:nvSpPr>
        <p:spPr>
          <a:xfrm>
            <a:off x="1582315" y="60112"/>
            <a:ext cx="9910438" cy="11387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400" b="1">
                <a:solidFill>
                  <a:srgbClr val="026CB6"/>
                </a:solidFill>
                <a:latin typeface="+mn-lt"/>
                <a:ea typeface="+mn-ea"/>
              </a:rPr>
              <a:t>Layer 1 horizontal wind differences (m/s) </a:t>
            </a:r>
          </a:p>
          <a:p>
            <a:pPr algn="ctr"/>
            <a:r>
              <a:rPr lang="en-US" sz="3400" b="1">
                <a:solidFill>
                  <a:srgbClr val="026CB6"/>
                </a:solidFill>
                <a:latin typeface="+mn-lt"/>
                <a:ea typeface="+mn-ea"/>
              </a:rPr>
              <a:t>(TVM-SFM)</a:t>
            </a:r>
          </a:p>
        </p:txBody>
      </p:sp>
      <p:pic>
        <p:nvPicPr>
          <p:cNvPr id="3" name="Picture 2">
            <a:extLst>
              <a:ext uri="{FF2B5EF4-FFF2-40B4-BE49-F238E27FC236}">
                <a16:creationId xmlns:a16="http://schemas.microsoft.com/office/drawing/2014/main" id="{B4EC184F-6356-EDD6-A6C6-5534EB347E95}"/>
              </a:ext>
            </a:extLst>
          </p:cNvPr>
          <p:cNvPicPr>
            <a:picLocks noChangeAspect="1"/>
          </p:cNvPicPr>
          <p:nvPr/>
        </p:nvPicPr>
        <p:blipFill rotWithShape="1">
          <a:blip r:embed="rId3"/>
          <a:srcRect t="3972"/>
          <a:stretch/>
        </p:blipFill>
        <p:spPr>
          <a:xfrm>
            <a:off x="1317196" y="1757237"/>
            <a:ext cx="4865339" cy="4195703"/>
          </a:xfrm>
          <a:prstGeom prst="rect">
            <a:avLst/>
          </a:prstGeom>
        </p:spPr>
      </p:pic>
      <p:pic>
        <p:nvPicPr>
          <p:cNvPr id="6" name="Picture 5">
            <a:extLst>
              <a:ext uri="{FF2B5EF4-FFF2-40B4-BE49-F238E27FC236}">
                <a16:creationId xmlns:a16="http://schemas.microsoft.com/office/drawing/2014/main" id="{CA0AA0E5-9599-48BC-6C29-CBE8D3E4C02E}"/>
              </a:ext>
            </a:extLst>
          </p:cNvPr>
          <p:cNvPicPr>
            <a:picLocks noChangeAspect="1"/>
          </p:cNvPicPr>
          <p:nvPr/>
        </p:nvPicPr>
        <p:blipFill rotWithShape="1">
          <a:blip r:embed="rId4"/>
          <a:srcRect t="3972"/>
          <a:stretch/>
        </p:blipFill>
        <p:spPr>
          <a:xfrm>
            <a:off x="5457996" y="1757237"/>
            <a:ext cx="4837375" cy="4195704"/>
          </a:xfrm>
          <a:prstGeom prst="rect">
            <a:avLst/>
          </a:prstGeom>
        </p:spPr>
      </p:pic>
      <p:sp>
        <p:nvSpPr>
          <p:cNvPr id="7" name="TextBox 6">
            <a:extLst>
              <a:ext uri="{FF2B5EF4-FFF2-40B4-BE49-F238E27FC236}">
                <a16:creationId xmlns:a16="http://schemas.microsoft.com/office/drawing/2014/main" id="{0B7B58E4-ADE1-3601-F1DC-91ADAF85F350}"/>
              </a:ext>
            </a:extLst>
          </p:cNvPr>
          <p:cNvSpPr txBox="1"/>
          <p:nvPr/>
        </p:nvSpPr>
        <p:spPr>
          <a:xfrm>
            <a:off x="1457558" y="1295572"/>
            <a:ext cx="3543812" cy="400110"/>
          </a:xfrm>
          <a:prstGeom prst="rect">
            <a:avLst/>
          </a:prstGeom>
          <a:noFill/>
        </p:spPr>
        <p:txBody>
          <a:bodyPr wrap="square" rtlCol="0">
            <a:spAutoFit/>
          </a:bodyPr>
          <a:lstStyle/>
          <a:p>
            <a:pPr algn="ctr"/>
            <a:r>
              <a:rPr lang="en-US" sz="2000" b="1"/>
              <a:t>Zonal Wind differences</a:t>
            </a:r>
          </a:p>
        </p:txBody>
      </p:sp>
      <p:sp>
        <p:nvSpPr>
          <p:cNvPr id="8" name="TextBox 7">
            <a:extLst>
              <a:ext uri="{FF2B5EF4-FFF2-40B4-BE49-F238E27FC236}">
                <a16:creationId xmlns:a16="http://schemas.microsoft.com/office/drawing/2014/main" id="{7F10C980-1F59-2A13-E32D-F743878B8412}"/>
              </a:ext>
            </a:extLst>
          </p:cNvPr>
          <p:cNvSpPr txBox="1"/>
          <p:nvPr/>
        </p:nvSpPr>
        <p:spPr>
          <a:xfrm>
            <a:off x="5955781" y="1295572"/>
            <a:ext cx="3841804" cy="400110"/>
          </a:xfrm>
          <a:prstGeom prst="rect">
            <a:avLst/>
          </a:prstGeom>
          <a:noFill/>
        </p:spPr>
        <p:txBody>
          <a:bodyPr wrap="square" rtlCol="0">
            <a:spAutoFit/>
          </a:bodyPr>
          <a:lstStyle/>
          <a:p>
            <a:pPr algn="ctr"/>
            <a:r>
              <a:rPr lang="en-US" sz="2000" b="1"/>
              <a:t>Meridional Wind differences</a:t>
            </a:r>
          </a:p>
        </p:txBody>
      </p:sp>
      <p:sp>
        <p:nvSpPr>
          <p:cNvPr id="2" name="TextBox 1">
            <a:extLst>
              <a:ext uri="{FF2B5EF4-FFF2-40B4-BE49-F238E27FC236}">
                <a16:creationId xmlns:a16="http://schemas.microsoft.com/office/drawing/2014/main" id="{3958CAA0-3AF6-2A1A-D228-5AF5DB4A6509}"/>
              </a:ext>
            </a:extLst>
          </p:cNvPr>
          <p:cNvSpPr txBox="1"/>
          <p:nvPr/>
        </p:nvSpPr>
        <p:spPr>
          <a:xfrm>
            <a:off x="3972337" y="6098119"/>
            <a:ext cx="3543812" cy="400110"/>
          </a:xfrm>
          <a:prstGeom prst="rect">
            <a:avLst/>
          </a:prstGeom>
          <a:noFill/>
        </p:spPr>
        <p:txBody>
          <a:bodyPr wrap="square" rtlCol="0">
            <a:spAutoFit/>
          </a:bodyPr>
          <a:lstStyle/>
          <a:p>
            <a:pPr algn="ctr"/>
            <a:r>
              <a:rPr lang="en-US" sz="2000" b="1"/>
              <a:t>1900 UTC July 04, 2018</a:t>
            </a:r>
          </a:p>
        </p:txBody>
      </p:sp>
      <p:sp>
        <p:nvSpPr>
          <p:cNvPr id="5" name="Slide Number Placeholder 4">
            <a:extLst>
              <a:ext uri="{FF2B5EF4-FFF2-40B4-BE49-F238E27FC236}">
                <a16:creationId xmlns:a16="http://schemas.microsoft.com/office/drawing/2014/main" id="{83BDF4A9-3D22-4001-B071-4779B0AB597E}"/>
              </a:ext>
            </a:extLst>
          </p:cNvPr>
          <p:cNvSpPr>
            <a:spLocks noGrp="1"/>
          </p:cNvSpPr>
          <p:nvPr>
            <p:ph type="sldNum" sz="quarter" idx="12"/>
          </p:nvPr>
        </p:nvSpPr>
        <p:spPr/>
        <p:txBody>
          <a:bodyPr/>
          <a:lstStyle/>
          <a:p>
            <a:pPr>
              <a:defRPr/>
            </a:pPr>
            <a:fld id="{BEF2A795-0D1C-4340-A163-773CC4D3E4EC}" type="slidenum">
              <a:rPr lang="en-US" smtClean="0"/>
              <a:pPr>
                <a:defRPr/>
              </a:pPr>
              <a:t>8</a:t>
            </a:fld>
            <a:endParaRPr lang="en-US"/>
          </a:p>
        </p:txBody>
      </p:sp>
    </p:spTree>
    <p:extLst>
      <p:ext uri="{BB962C8B-B14F-4D97-AF65-F5344CB8AC3E}">
        <p14:creationId xmlns:p14="http://schemas.microsoft.com/office/powerpoint/2010/main" val="3908056725"/>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_CED_template_16_9.potx" id="{190C1147-29E3-462F-A102-0065B9B61066}" vid="{7B0EA3D8-847C-439C-82EF-8C5724B80D0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2484c33-5be1-4920-86e2-479bf14a604b">
      <Terms xmlns="http://schemas.microsoft.com/office/infopath/2007/PartnerControls"/>
    </lcf76f155ced4ddcb4097134ff3c332f>
    <TaxCatchAll xmlns="5e009ff4-007d-467e-80c6-b0b1ac168595" xsi:nil="true"/>
  </documentManagement>
</p:properties>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mso-contentType ?>
<FormTemplates xmlns="http://schemas.microsoft.com/sharepoint/v3/contenttype/forms">
  <Display>DocumentLibraryForm</Display>
  <Edit>DocumentLibraryForm</Edit>
  <New>DocumentLibraryForm</New>
</FormTemplates>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ct:contentTypeSchema xmlns:ct="http://schemas.microsoft.com/office/2006/metadata/contentType" xmlns:ma="http://schemas.microsoft.com/office/2006/metadata/properties/metaAttributes" ct:_="" ma:_="" ma:contentTypeName="Document" ma:contentTypeID="0x01010057583FB289611F48B69BD26C8D22F7B1" ma:contentTypeVersion="11" ma:contentTypeDescription="Create a new document." ma:contentTypeScope="" ma:versionID="87975a940b2bbf63695c698a9ecea0ff">
  <xsd:schema xmlns:xsd="http://www.w3.org/2001/XMLSchema" xmlns:xs="http://www.w3.org/2001/XMLSchema" xmlns:p="http://schemas.microsoft.com/office/2006/metadata/properties" xmlns:ns2="f2484c33-5be1-4920-86e2-479bf14a604b" xmlns:ns3="5e009ff4-007d-467e-80c6-b0b1ac168595" targetNamespace="http://schemas.microsoft.com/office/2006/metadata/properties" ma:root="true" ma:fieldsID="18becadcb25a3811afdae8a27869e4b6" ns2:_="" ns3:_="">
    <xsd:import namespace="f2484c33-5be1-4920-86e2-479bf14a604b"/>
    <xsd:import namespace="5e009ff4-007d-467e-80c6-b0b1ac16859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484c33-5be1-4920-86e2-479bf14a60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009ff4-007d-467e-80c6-b0b1ac16859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354739-efdd-40ee-ba0f-2476beb0eb51}" ma:internalName="TaxCatchAll" ma:showField="CatchAllData" ma:web="5e009ff4-007d-467e-80c6-b0b1ac1685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0B9613FA-9688-4A77-8D9A-532A3EE33B0C}">
  <ds:schemaRefs>
    <ds:schemaRef ds:uri="ESRI.ArcGIS.Mapping.OfficeIntegration.PowerPointInfo"/>
  </ds:schemaRefs>
</ds:datastoreItem>
</file>

<file path=customXml/itemProps10.xml><?xml version="1.0" encoding="utf-8"?>
<ds:datastoreItem xmlns:ds="http://schemas.openxmlformats.org/officeDocument/2006/customXml" ds:itemID="{E21D92C8-5C3B-4C31-ACC2-4B7287C8258D}">
  <ds:schemaRefs>
    <ds:schemaRef ds:uri="ESRI.ArcGIS.Mapping.OfficeIntegration.PowerPointInfo"/>
  </ds:schemaRefs>
</ds:datastoreItem>
</file>

<file path=customXml/itemProps11.xml><?xml version="1.0" encoding="utf-8"?>
<ds:datastoreItem xmlns:ds="http://schemas.openxmlformats.org/officeDocument/2006/customXml" ds:itemID="{D6C46832-383F-4DC2-AB71-E5C73C140F21}">
  <ds:schemaRefs>
    <ds:schemaRef ds:uri="ESRI.ArcGIS.Mapping.OfficeIntegration.PowerPointInfo"/>
  </ds:schemaRefs>
</ds:datastoreItem>
</file>

<file path=customXml/itemProps12.xml><?xml version="1.0" encoding="utf-8"?>
<ds:datastoreItem xmlns:ds="http://schemas.openxmlformats.org/officeDocument/2006/customXml" ds:itemID="{C8762CED-1B33-4458-8131-CA0876478F2D}">
  <ds:schemaRefs>
    <ds:schemaRef ds:uri="ESRI.ArcGIS.Mapping.OfficeIntegration.PowerPointInfo"/>
  </ds:schemaRefs>
</ds:datastoreItem>
</file>

<file path=customXml/itemProps13.xml><?xml version="1.0" encoding="utf-8"?>
<ds:datastoreItem xmlns:ds="http://schemas.openxmlformats.org/officeDocument/2006/customXml" ds:itemID="{A3D59DFF-EB58-47BC-ADCB-B05F30BEB172}">
  <ds:schemaRefs>
    <ds:schemaRef ds:uri="ESRI.ArcGIS.Mapping.OfficeIntegration.PowerPointInfo"/>
  </ds:schemaRefs>
</ds:datastoreItem>
</file>

<file path=customXml/itemProps14.xml><?xml version="1.0" encoding="utf-8"?>
<ds:datastoreItem xmlns:ds="http://schemas.openxmlformats.org/officeDocument/2006/customXml" ds:itemID="{E7C28AFA-895D-4E10-BA1F-19B83523B28A}">
  <ds:schemaRefs>
    <ds:schemaRef ds:uri="ESRI.ArcGIS.Mapping.OfficeIntegration.PowerPointInfo"/>
  </ds:schemaRefs>
</ds:datastoreItem>
</file>

<file path=customXml/itemProps15.xml><?xml version="1.0" encoding="utf-8"?>
<ds:datastoreItem xmlns:ds="http://schemas.openxmlformats.org/officeDocument/2006/customXml" ds:itemID="{91BFE1E2-FB2E-41C5-8178-3B6C00DB7CBA}">
  <ds:schemaRefs>
    <ds:schemaRef ds:uri="ESRI.ArcGIS.Mapping.OfficeIntegration.PowerPointInfo"/>
  </ds:schemaRefs>
</ds:datastoreItem>
</file>

<file path=customXml/itemProps16.xml><?xml version="1.0" encoding="utf-8"?>
<ds:datastoreItem xmlns:ds="http://schemas.openxmlformats.org/officeDocument/2006/customXml" ds:itemID="{0854CADB-34C7-4500-BFAF-2E4256F47259}">
  <ds:schemaRefs>
    <ds:schemaRef ds:uri="ESRI.ArcGIS.Mapping.OfficeIntegration.PowerPointInfo"/>
  </ds:schemaRefs>
</ds:datastoreItem>
</file>

<file path=customXml/itemProps17.xml><?xml version="1.0" encoding="utf-8"?>
<ds:datastoreItem xmlns:ds="http://schemas.openxmlformats.org/officeDocument/2006/customXml" ds:itemID="{269FAE97-1D02-40A9-B7FB-2F513924AE76}">
  <ds:schemaRefs>
    <ds:schemaRef ds:uri="ESRI.ArcGIS.Mapping.OfficeIntegration.PowerPointInfo"/>
  </ds:schemaRefs>
</ds:datastoreItem>
</file>

<file path=customXml/itemProps18.xml><?xml version="1.0" encoding="utf-8"?>
<ds:datastoreItem xmlns:ds="http://schemas.openxmlformats.org/officeDocument/2006/customXml" ds:itemID="{E1920281-8677-4C4B-ADF6-888C7750592E}">
  <ds:schemaRefs>
    <ds:schemaRef ds:uri="ESRI.ArcGIS.Mapping.OfficeIntegration.PowerPointInfo"/>
  </ds:schemaRefs>
</ds:datastoreItem>
</file>

<file path=customXml/itemProps19.xml><?xml version="1.0" encoding="utf-8"?>
<ds:datastoreItem xmlns:ds="http://schemas.openxmlformats.org/officeDocument/2006/customXml" ds:itemID="{8117788D-F14A-4773-87D6-3D948F452505}">
  <ds:schemaRefs>
    <ds:schemaRef ds:uri="ESRI.ArcGIS.Mapping.OfficeIntegration.PowerPointInfo"/>
  </ds:schemaRefs>
</ds:datastoreItem>
</file>

<file path=customXml/itemProps2.xml><?xml version="1.0" encoding="utf-8"?>
<ds:datastoreItem xmlns:ds="http://schemas.openxmlformats.org/officeDocument/2006/customXml" ds:itemID="{8686C392-48D6-4C8B-9FE6-EC4945DEE032}">
  <ds:schemaRefs>
    <ds:schemaRef ds:uri="http://schemas.microsoft.com/office/2006/metadata/properties"/>
    <ds:schemaRef ds:uri="http://schemas.microsoft.com/office/infopath/2007/PartnerControls"/>
    <ds:schemaRef ds:uri="f2484c33-5be1-4920-86e2-479bf14a604b"/>
    <ds:schemaRef ds:uri="5e009ff4-007d-467e-80c6-b0b1ac168595"/>
  </ds:schemaRefs>
</ds:datastoreItem>
</file>

<file path=customXml/itemProps20.xml><?xml version="1.0" encoding="utf-8"?>
<ds:datastoreItem xmlns:ds="http://schemas.openxmlformats.org/officeDocument/2006/customXml" ds:itemID="{B4902F36-7215-47F8-ACB5-406E4B579ADF}">
  <ds:schemaRefs>
    <ds:schemaRef ds:uri="ESRI.ArcGIS.Mapping.OfficeIntegration.PowerPointInfo"/>
  </ds:schemaRefs>
</ds:datastoreItem>
</file>

<file path=customXml/itemProps21.xml><?xml version="1.0" encoding="utf-8"?>
<ds:datastoreItem xmlns:ds="http://schemas.openxmlformats.org/officeDocument/2006/customXml" ds:itemID="{86F4EC5D-D43D-4CAF-8799-F9F470B89329}">
  <ds:schemaRefs>
    <ds:schemaRef ds:uri="ESRI.ArcGIS.Mapping.OfficeIntegration.PowerPointInfo"/>
  </ds:schemaRefs>
</ds:datastoreItem>
</file>

<file path=customXml/itemProps22.xml><?xml version="1.0" encoding="utf-8"?>
<ds:datastoreItem xmlns:ds="http://schemas.openxmlformats.org/officeDocument/2006/customXml" ds:itemID="{71DFA18A-CB38-4A76-87DD-13B0510E7158}">
  <ds:schemaRefs>
    <ds:schemaRef ds:uri="http://schemas.microsoft.com/sharepoint/v3/contenttype/forms"/>
  </ds:schemaRefs>
</ds:datastoreItem>
</file>

<file path=customXml/itemProps23.xml><?xml version="1.0" encoding="utf-8"?>
<ds:datastoreItem xmlns:ds="http://schemas.openxmlformats.org/officeDocument/2006/customXml" ds:itemID="{3DE89C88-B08D-481B-80FC-1DD98D463B65}">
  <ds:schemaRefs>
    <ds:schemaRef ds:uri="ESRI.ArcGIS.Mapping.OfficeIntegration.PowerPointInfo"/>
  </ds:schemaRefs>
</ds:datastoreItem>
</file>

<file path=customXml/itemProps24.xml><?xml version="1.0" encoding="utf-8"?>
<ds:datastoreItem xmlns:ds="http://schemas.openxmlformats.org/officeDocument/2006/customXml" ds:itemID="{7CE61A7F-6DD6-4650-9344-306106E14D25}">
  <ds:schemaRefs>
    <ds:schemaRef ds:uri="ESRI.ArcGIS.Mapping.OfficeIntegration.PowerPointInfo"/>
  </ds:schemaRefs>
</ds:datastoreItem>
</file>

<file path=customXml/itemProps25.xml><?xml version="1.0" encoding="utf-8"?>
<ds:datastoreItem xmlns:ds="http://schemas.openxmlformats.org/officeDocument/2006/customXml" ds:itemID="{BC77AF86-DA64-417A-977C-18AE38842797}">
  <ds:schemaRefs>
    <ds:schemaRef ds:uri="ESRI.ArcGIS.Mapping.OfficeIntegration.PowerPointInfo"/>
  </ds:schemaRefs>
</ds:datastoreItem>
</file>

<file path=customXml/itemProps26.xml><?xml version="1.0" encoding="utf-8"?>
<ds:datastoreItem xmlns:ds="http://schemas.openxmlformats.org/officeDocument/2006/customXml" ds:itemID="{9013E6BC-1A51-4BF2-A9B0-4ECCBD21035E}">
  <ds:schemaRefs>
    <ds:schemaRef ds:uri="ESRI.ArcGIS.Mapping.OfficeIntegration.PowerPointInfo"/>
  </ds:schemaRefs>
</ds:datastoreItem>
</file>

<file path=customXml/itemProps27.xml><?xml version="1.0" encoding="utf-8"?>
<ds:datastoreItem xmlns:ds="http://schemas.openxmlformats.org/officeDocument/2006/customXml" ds:itemID="{2686B096-4565-4B33-B6E4-683797200D90}">
  <ds:schemaRefs>
    <ds:schemaRef ds:uri="ESRI.ArcGIS.Mapping.OfficeIntegration.PowerPointInfo"/>
  </ds:schemaRefs>
</ds:datastoreItem>
</file>

<file path=customXml/itemProps28.xml><?xml version="1.0" encoding="utf-8"?>
<ds:datastoreItem xmlns:ds="http://schemas.openxmlformats.org/officeDocument/2006/customXml" ds:itemID="{15F4D969-9D3F-44CC-889B-824024543C0E}">
  <ds:schemaRefs>
    <ds:schemaRef ds:uri="ESRI.ArcGIS.Mapping.OfficeIntegration.PowerPointInfo"/>
  </ds:schemaRefs>
</ds:datastoreItem>
</file>

<file path=customXml/itemProps3.xml><?xml version="1.0" encoding="utf-8"?>
<ds:datastoreItem xmlns:ds="http://schemas.openxmlformats.org/officeDocument/2006/customXml" ds:itemID="{62CD433A-09D3-48DA-859B-3E2098C758BB}">
  <ds:schemaRefs>
    <ds:schemaRef ds:uri="ESRI.ArcGIS.Mapping.OfficeIntegration.PowerPointInfo"/>
  </ds:schemaRefs>
</ds:datastoreItem>
</file>

<file path=customXml/itemProps4.xml><?xml version="1.0" encoding="utf-8"?>
<ds:datastoreItem xmlns:ds="http://schemas.openxmlformats.org/officeDocument/2006/customXml" ds:itemID="{85A3F190-CE8B-4FE9-8F84-C908545F1F8E}">
  <ds:schemaRefs>
    <ds:schemaRef ds:uri="ESRI.ArcGIS.Mapping.OfficeIntegration.PowerPointInfo"/>
  </ds:schemaRefs>
</ds:datastoreItem>
</file>

<file path=customXml/itemProps5.xml><?xml version="1.0" encoding="utf-8"?>
<ds:datastoreItem xmlns:ds="http://schemas.openxmlformats.org/officeDocument/2006/customXml" ds:itemID="{90912B68-DFE9-4972-9A85-1264E81837D7}">
  <ds:schemaRefs>
    <ds:schemaRef ds:uri="ESRI.ArcGIS.Mapping.OfficeIntegration.PowerPointInfo"/>
  </ds:schemaRefs>
</ds:datastoreItem>
</file>

<file path=customXml/itemProps6.xml><?xml version="1.0" encoding="utf-8"?>
<ds:datastoreItem xmlns:ds="http://schemas.openxmlformats.org/officeDocument/2006/customXml" ds:itemID="{286C687D-6B46-4C75-BAC6-3F5F84F3101B}">
  <ds:schemaRefs>
    <ds:schemaRef ds:uri="ESRI.ArcGIS.Mapping.OfficeIntegration.PowerPointInfo"/>
  </ds:schemaRefs>
</ds:datastoreItem>
</file>

<file path=customXml/itemProps7.xml><?xml version="1.0" encoding="utf-8"?>
<ds:datastoreItem xmlns:ds="http://schemas.openxmlformats.org/officeDocument/2006/customXml" ds:itemID="{47FA3F01-770D-4C96-BF78-8880C17E0187}">
  <ds:schemaRefs>
    <ds:schemaRef ds:uri="ESRI.ArcGIS.Mapping.OfficeIntegration.PowerPointInfo"/>
  </ds:schemaRefs>
</ds:datastoreItem>
</file>

<file path=customXml/itemProps8.xml><?xml version="1.0" encoding="utf-8"?>
<ds:datastoreItem xmlns:ds="http://schemas.openxmlformats.org/officeDocument/2006/customXml" ds:itemID="{AF1A745D-FA27-4E29-A820-A6B85F674A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484c33-5be1-4920-86e2-479bf14a604b"/>
    <ds:schemaRef ds:uri="5e009ff4-007d-467e-80c6-b0b1ac1685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9.xml><?xml version="1.0" encoding="utf-8"?>
<ds:datastoreItem xmlns:ds="http://schemas.openxmlformats.org/officeDocument/2006/customXml" ds:itemID="{6964D8DE-D10A-40D4-93DA-1F4FD490CC6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ppt_CED_template_16_9</Template>
  <TotalTime>16</TotalTime>
  <Words>2486</Words>
  <Application>Microsoft Office PowerPoint</Application>
  <PresentationFormat>Widescreen</PresentationFormat>
  <Paragraphs>170</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ＭＳ Ｐゴシック</vt:lpstr>
      <vt:lpstr>Arial</vt:lpstr>
      <vt:lpstr>Calibri</vt:lpstr>
      <vt:lpstr>Cambria Math</vt:lpstr>
      <vt:lpstr>Times</vt:lpstr>
      <vt:lpstr>Times New Roman</vt:lpstr>
      <vt:lpstr>Wingdings</vt:lpstr>
      <vt:lpstr>Blank Presentation</vt:lpstr>
      <vt:lpstr>Ending the half century monopoly of similarity functions in the boundary layer modeling</vt:lpstr>
      <vt:lpstr>Background</vt:lpstr>
      <vt:lpstr>The new "3-D" turbulence velocity scale: e_∗</vt:lpstr>
      <vt:lpstr>u_(∗c) ≈ 〖k e〗_∗  </vt:lpstr>
      <vt:lpstr>How e* dodges 50+ years-old similarity functions?</vt:lpstr>
      <vt:lpstr>What we want to do…  (objectives)</vt:lpstr>
      <vt:lpstr>Models and Simulations</vt:lpstr>
      <vt:lpstr>2018 WRF modeling results</vt:lpstr>
      <vt:lpstr>PowerPoint Presentation</vt:lpstr>
      <vt:lpstr>PowerPoint Presentation</vt:lpstr>
      <vt:lpstr>PowerPoint Presentation</vt:lpstr>
      <vt:lpstr>PowerPoint Presentation</vt:lpstr>
      <vt:lpstr>PowerPoint Presentation</vt:lpstr>
      <vt:lpstr>PowerPoint Presentation</vt:lpstr>
      <vt:lpstr>JJA bias differences (TVM bias minus SFM bias) for MDA8 Ozone</vt:lpstr>
      <vt:lpstr>PowerPoint Presentation</vt:lpstr>
      <vt:lpstr>SUMMARY</vt:lpstr>
      <vt:lpstr>Thank you  for your attention !</vt:lpstr>
    </vt:vector>
  </TitlesOfParts>
  <Company>Design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Line 1 Presentation Title Line 2</dc:title>
  <dc:creator>Pierce, Tom</dc:creator>
  <cp:lastModifiedBy>FCCR User</cp:lastModifiedBy>
  <cp:revision>6</cp:revision>
  <cp:lastPrinted>2006-09-22T17:41:18Z</cp:lastPrinted>
  <dcterms:created xsi:type="dcterms:W3CDTF">2017-12-05T14:12:30Z</dcterms:created>
  <dcterms:modified xsi:type="dcterms:W3CDTF">2024-10-21T16:08:37Z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0x01010057583FB289611F48B69BD26C8D22F7B1</vt:lpwstr>
  </property>
</Properties>
</file>