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68" r:id="rId4"/>
    <p:sldId id="259" r:id="rId5"/>
    <p:sldId id="258" r:id="rId6"/>
    <p:sldId id="273" r:id="rId7"/>
    <p:sldId id="274" r:id="rId8"/>
    <p:sldId id="277" r:id="rId9"/>
    <p:sldId id="276" r:id="rId10"/>
    <p:sldId id="282" r:id="rId11"/>
    <p:sldId id="269" r:id="rId12"/>
    <p:sldId id="262" r:id="rId13"/>
    <p:sldId id="263" r:id="rId14"/>
    <p:sldId id="270" r:id="rId15"/>
    <p:sldId id="264" r:id="rId16"/>
    <p:sldId id="265" r:id="rId17"/>
    <p:sldId id="278" r:id="rId18"/>
    <p:sldId id="266" r:id="rId19"/>
    <p:sldId id="271" r:id="rId20"/>
    <p:sldId id="280" r:id="rId21"/>
    <p:sldId id="279" r:id="rId22"/>
    <p:sldId id="267"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262"/>
    <a:srgbClr val="890000"/>
    <a:srgbClr val="BDBD00"/>
    <a:srgbClr val="0031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097" autoAdjust="0"/>
  </p:normalViewPr>
  <p:slideViewPr>
    <p:cSldViewPr snapToGrid="0">
      <p:cViewPr>
        <p:scale>
          <a:sx n="82" d="100"/>
          <a:sy n="82" d="100"/>
        </p:scale>
        <p:origin x="71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FB5F-DBA5-D5DE-E690-3336591A8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E09FD1-43B0-1BB6-5BD3-6110A15BF3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8126F-A09D-4448-920C-A42140B43B7C}" type="datetimeFigureOut">
              <a:rPr lang="en-US" smtClean="0"/>
              <a:t>10/20/2024</a:t>
            </a:fld>
            <a:endParaRPr lang="en-US"/>
          </a:p>
        </p:txBody>
      </p:sp>
      <p:sp>
        <p:nvSpPr>
          <p:cNvPr id="4" name="Footer Placeholder 3">
            <a:extLst>
              <a:ext uri="{FF2B5EF4-FFF2-40B4-BE49-F238E27FC236}">
                <a16:creationId xmlns:a16="http://schemas.microsoft.com/office/drawing/2014/main" id="{9F56B8B6-C6A1-8249-0CD9-D7BE0A0D0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2F7067-0931-E22E-D3CE-B2D55956AD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683BB-8150-4524-8A1F-86A348A5E00F}" type="slidenum">
              <a:rPr lang="en-US" smtClean="0"/>
              <a:t>‹#›</a:t>
            </a:fld>
            <a:endParaRPr lang="en-US"/>
          </a:p>
        </p:txBody>
      </p:sp>
    </p:spTree>
    <p:extLst>
      <p:ext uri="{BB962C8B-B14F-4D97-AF65-F5344CB8AC3E}">
        <p14:creationId xmlns:p14="http://schemas.microsoft.com/office/powerpoint/2010/main" val="421196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AD56D-63E4-44C7-8F56-B1962C6E4C84}"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2BF53-17A4-4342-95F7-075C07066C48}" type="slidenum">
              <a:rPr lang="en-US" smtClean="0"/>
              <a:t>‹#›</a:t>
            </a:fld>
            <a:endParaRPr lang="en-US"/>
          </a:p>
        </p:txBody>
      </p:sp>
    </p:spTree>
    <p:extLst>
      <p:ext uri="{BB962C8B-B14F-4D97-AF65-F5344CB8AC3E}">
        <p14:creationId xmlns:p14="http://schemas.microsoft.com/office/powerpoint/2010/main" val="327221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today I will be presenting my existing and proposed research as part of my qualifying exam.</a:t>
            </a:r>
          </a:p>
        </p:txBody>
      </p:sp>
      <p:sp>
        <p:nvSpPr>
          <p:cNvPr id="4" name="Slide Number Placeholder 3"/>
          <p:cNvSpPr>
            <a:spLocks noGrp="1"/>
          </p:cNvSpPr>
          <p:nvPr>
            <p:ph type="sldNum" sz="quarter" idx="5"/>
          </p:nvPr>
        </p:nvSpPr>
        <p:spPr/>
        <p:txBody>
          <a:bodyPr/>
          <a:lstStyle/>
          <a:p>
            <a:fld id="{DCE2BF53-17A4-4342-95F7-075C07066C48}" type="slidenum">
              <a:rPr lang="en-US" smtClean="0"/>
              <a:t>1</a:t>
            </a:fld>
            <a:endParaRPr lang="en-US"/>
          </a:p>
        </p:txBody>
      </p:sp>
    </p:spTree>
    <p:extLst>
      <p:ext uri="{BB962C8B-B14F-4D97-AF65-F5344CB8AC3E}">
        <p14:creationId xmlns:p14="http://schemas.microsoft.com/office/powerpoint/2010/main" val="281803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7216C3-289A-469A-5BCB-AAD1ED1F0481}"/>
              </a:ext>
            </a:extLst>
          </p:cNvPr>
          <p:cNvSpPr txBox="1">
            <a:spLocks/>
          </p:cNvSpPr>
          <p:nvPr userDrawn="1"/>
        </p:nvSpPr>
        <p:spPr>
          <a:xfrm>
            <a:off x="0" y="5943600"/>
            <a:ext cx="12192000" cy="914400"/>
          </a:xfrm>
          <a:prstGeom prst="rect">
            <a:avLst/>
          </a:prstGeom>
          <a:solidFill>
            <a:srgbClr val="00326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323950AF-625D-79E7-AAEB-E844A4ED65DC}"/>
              </a:ext>
            </a:extLst>
          </p:cNvPr>
          <p:cNvSpPr>
            <a:spLocks noGrp="1"/>
          </p:cNvSpPr>
          <p:nvPr>
            <p:ph type="ctrTitle"/>
          </p:nvPr>
        </p:nvSpPr>
        <p:spPr>
          <a:xfrm>
            <a:off x="1524000" y="1122363"/>
            <a:ext cx="9144000" cy="2387600"/>
          </a:xfrm>
          <a:solidFill>
            <a:srgbClr val="003262"/>
          </a:solidFill>
        </p:spPr>
        <p:txBody>
          <a:bodyPr anchor="ctr">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37F7EEB-DD06-2E12-5513-2FF991598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9DB418B-F05F-F139-ABE8-51590DA3C332}"/>
              </a:ext>
            </a:extLst>
          </p:cNvPr>
          <p:cNvSpPr>
            <a:spLocks noGrp="1"/>
          </p:cNvSpPr>
          <p:nvPr>
            <p:ph type="sldNum" sz="quarter" idx="12"/>
          </p:nvPr>
        </p:nvSpPr>
        <p:spPr>
          <a:xfrm>
            <a:off x="9296400" y="6218237"/>
            <a:ext cx="2743200" cy="365125"/>
          </a:xfrm>
        </p:spPr>
        <p:txBody>
          <a:bodyPr/>
          <a:lstStyle>
            <a:lvl1pPr>
              <a:defRPr sz="2400">
                <a:solidFill>
                  <a:schemeClr val="bg1"/>
                </a:solidFill>
              </a:defRPr>
            </a:lvl1pPr>
          </a:lstStyle>
          <a:p>
            <a:fld id="{C4D865BA-0D21-46E2-ABA3-AB710E34F2A4}" type="slidenum">
              <a:rPr lang="en-US" smtClean="0"/>
              <a:pPr/>
              <a:t>‹#›</a:t>
            </a:fld>
            <a:endParaRPr lang="en-US" dirty="0"/>
          </a:p>
        </p:txBody>
      </p:sp>
      <p:pic>
        <p:nvPicPr>
          <p:cNvPr id="9" name="Picture 8" descr="A logo with a hexagon shape&#10;&#10;Description automatically generated">
            <a:extLst>
              <a:ext uri="{FF2B5EF4-FFF2-40B4-BE49-F238E27FC236}">
                <a16:creationId xmlns:a16="http://schemas.microsoft.com/office/drawing/2014/main" id="{2395B896-6C3C-812B-9C79-08BDDC913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480" y="6028888"/>
            <a:ext cx="731520" cy="731520"/>
          </a:xfrm>
          <a:prstGeom prst="ellipse">
            <a:avLst/>
          </a:prstGeom>
        </p:spPr>
      </p:pic>
      <p:pic>
        <p:nvPicPr>
          <p:cNvPr id="10" name="Picture 9" descr="A white text on a black background&#10;&#10;Description automatically generated">
            <a:extLst>
              <a:ext uri="{FF2B5EF4-FFF2-40B4-BE49-F238E27FC236}">
                <a16:creationId xmlns:a16="http://schemas.microsoft.com/office/drawing/2014/main" id="{FBB95A99-E40D-D315-4F49-B1B71F21CE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31297"/>
            <a:ext cx="2316480" cy="926703"/>
          </a:xfrm>
          <a:prstGeom prst="rect">
            <a:avLst/>
          </a:prstGeom>
        </p:spPr>
      </p:pic>
    </p:spTree>
    <p:extLst>
      <p:ext uri="{BB962C8B-B14F-4D97-AF65-F5344CB8AC3E}">
        <p14:creationId xmlns:p14="http://schemas.microsoft.com/office/powerpoint/2010/main" val="135517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E9C4-49FF-3CD5-77B8-3377F2118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874E97-FB3C-2233-7740-909D1F217F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471E5-CA33-B08C-B186-A727BA7562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DC81C23-A78A-65CD-2147-5CC3CF52D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49C5A-4F18-B7E5-6B1B-3F12E89CF529}"/>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85727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4794C-6B73-FA34-5A43-27D855D32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9DBA98-3EED-2EF1-9BC0-1A0F594DE0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68-131A-7CBB-A296-D1AED59B94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ABAB336-F98F-FAB1-14BF-62B764D62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CD836-A8B9-9084-F90C-79B57C3DEE4D}"/>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116258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A9C345-BC2E-087F-1EA5-63ACF2886400}"/>
              </a:ext>
            </a:extLst>
          </p:cNvPr>
          <p:cNvSpPr txBox="1">
            <a:spLocks/>
          </p:cNvSpPr>
          <p:nvPr userDrawn="1"/>
        </p:nvSpPr>
        <p:spPr>
          <a:xfrm>
            <a:off x="0" y="5943600"/>
            <a:ext cx="12192000" cy="914400"/>
          </a:xfrm>
          <a:prstGeom prst="rect">
            <a:avLst/>
          </a:prstGeom>
          <a:solidFill>
            <a:srgbClr val="00326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4B34449D-7054-0F94-0DF9-EF073AD81EAC}"/>
              </a:ext>
            </a:extLst>
          </p:cNvPr>
          <p:cNvSpPr>
            <a:spLocks noGrp="1"/>
          </p:cNvSpPr>
          <p:nvPr>
            <p:ph type="title"/>
          </p:nvPr>
        </p:nvSpPr>
        <p:spPr>
          <a:xfrm>
            <a:off x="0" y="0"/>
            <a:ext cx="12192000" cy="914400"/>
          </a:xfrm>
          <a:solidFill>
            <a:srgbClr val="003262"/>
          </a:solidFill>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92D0C80-D314-43AB-84F7-5FD5A0382357}"/>
              </a:ext>
            </a:extLst>
          </p:cNvPr>
          <p:cNvSpPr>
            <a:spLocks noGrp="1"/>
          </p:cNvSpPr>
          <p:nvPr>
            <p:ph idx="1"/>
          </p:nvPr>
        </p:nvSpPr>
        <p:spPr>
          <a:xfrm>
            <a:off x="0" y="914400"/>
            <a:ext cx="121920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43DF034-3FA8-84F9-5BED-440509681026}"/>
              </a:ext>
            </a:extLst>
          </p:cNvPr>
          <p:cNvSpPr>
            <a:spLocks noGrp="1"/>
          </p:cNvSpPr>
          <p:nvPr>
            <p:ph type="sldNum" sz="quarter" idx="12"/>
          </p:nvPr>
        </p:nvSpPr>
        <p:spPr>
          <a:xfrm>
            <a:off x="9296400" y="6218237"/>
            <a:ext cx="2743200" cy="365125"/>
          </a:xfrm>
        </p:spPr>
        <p:txBody>
          <a:bodyPr/>
          <a:lstStyle>
            <a:lvl1pPr>
              <a:defRPr sz="2400">
                <a:solidFill>
                  <a:schemeClr val="bg1"/>
                </a:solidFill>
              </a:defRPr>
            </a:lvl1pPr>
          </a:lstStyle>
          <a:p>
            <a:fld id="{C4D865BA-0D21-46E2-ABA3-AB710E34F2A4}" type="slidenum">
              <a:rPr lang="en-US" smtClean="0"/>
              <a:pPr/>
              <a:t>‹#›</a:t>
            </a:fld>
            <a:endParaRPr lang="en-US" dirty="0"/>
          </a:p>
        </p:txBody>
      </p:sp>
      <p:pic>
        <p:nvPicPr>
          <p:cNvPr id="10" name="Picture 9" descr="A logo with a hexagon shape&#10;&#10;Description automatically generated">
            <a:extLst>
              <a:ext uri="{FF2B5EF4-FFF2-40B4-BE49-F238E27FC236}">
                <a16:creationId xmlns:a16="http://schemas.microsoft.com/office/drawing/2014/main" id="{EEC40592-909A-0820-F26C-FEC0FA056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480" y="6028888"/>
            <a:ext cx="731520" cy="731520"/>
          </a:xfrm>
          <a:prstGeom prst="ellipse">
            <a:avLst/>
          </a:prstGeom>
        </p:spPr>
      </p:pic>
      <p:pic>
        <p:nvPicPr>
          <p:cNvPr id="11" name="Picture 10" descr="A white text on a black background&#10;&#10;Description automatically generated">
            <a:extLst>
              <a:ext uri="{FF2B5EF4-FFF2-40B4-BE49-F238E27FC236}">
                <a16:creationId xmlns:a16="http://schemas.microsoft.com/office/drawing/2014/main" id="{D622F7A0-5805-FA4F-1072-8D559A871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31297"/>
            <a:ext cx="2316480" cy="926703"/>
          </a:xfrm>
          <a:prstGeom prst="rect">
            <a:avLst/>
          </a:prstGeom>
        </p:spPr>
      </p:pic>
    </p:spTree>
    <p:extLst>
      <p:ext uri="{BB962C8B-B14F-4D97-AF65-F5344CB8AC3E}">
        <p14:creationId xmlns:p14="http://schemas.microsoft.com/office/powerpoint/2010/main" val="131482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7923337-6EAE-0A4B-58DC-109E1C612BEC}"/>
              </a:ext>
            </a:extLst>
          </p:cNvPr>
          <p:cNvSpPr txBox="1">
            <a:spLocks/>
          </p:cNvSpPr>
          <p:nvPr userDrawn="1"/>
        </p:nvSpPr>
        <p:spPr>
          <a:xfrm>
            <a:off x="0" y="5943600"/>
            <a:ext cx="12192000" cy="914400"/>
          </a:xfrm>
          <a:prstGeom prst="rect">
            <a:avLst/>
          </a:prstGeom>
          <a:solidFill>
            <a:srgbClr val="00326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058E79D8-ABCD-DDAB-5E07-B8E609917922}"/>
              </a:ext>
            </a:extLst>
          </p:cNvPr>
          <p:cNvSpPr>
            <a:spLocks noGrp="1"/>
          </p:cNvSpPr>
          <p:nvPr>
            <p:ph type="title"/>
          </p:nvPr>
        </p:nvSpPr>
        <p:spPr>
          <a:xfrm>
            <a:off x="831850" y="1709738"/>
            <a:ext cx="10515600" cy="2852737"/>
          </a:xfrm>
          <a:solidFill>
            <a:srgbClr val="003262"/>
          </a:solidFill>
        </p:spPr>
        <p:txBody>
          <a:bodyPr anchor="b"/>
          <a:lstStyle>
            <a:lvl1pPr>
              <a:defRPr sz="6000">
                <a:solidFill>
                  <a:schemeClr val="bg1"/>
                </a:solidFill>
              </a:defRPr>
            </a:lvl1pPr>
          </a:lstStyle>
          <a:p>
            <a:r>
              <a:rPr lang="en-US" dirty="0"/>
              <a:t>Click to edit Master title style</a:t>
            </a:r>
          </a:p>
        </p:txBody>
      </p:sp>
      <p:pic>
        <p:nvPicPr>
          <p:cNvPr id="8" name="Picture 7" descr="A logo with a hexagon shape&#10;&#10;Description automatically generated">
            <a:extLst>
              <a:ext uri="{FF2B5EF4-FFF2-40B4-BE49-F238E27FC236}">
                <a16:creationId xmlns:a16="http://schemas.microsoft.com/office/drawing/2014/main" id="{7DE1212D-A728-7B43-06E7-CCEBEC8065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480" y="6028888"/>
            <a:ext cx="731520" cy="731520"/>
          </a:xfrm>
          <a:prstGeom prst="ellipse">
            <a:avLst/>
          </a:prstGeom>
        </p:spPr>
      </p:pic>
      <p:pic>
        <p:nvPicPr>
          <p:cNvPr id="9" name="Picture 8" descr="A white text on a black background&#10;&#10;Description automatically generated">
            <a:extLst>
              <a:ext uri="{FF2B5EF4-FFF2-40B4-BE49-F238E27FC236}">
                <a16:creationId xmlns:a16="http://schemas.microsoft.com/office/drawing/2014/main" id="{B7965B0D-1687-EB41-CC34-FECCE8B494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31297"/>
            <a:ext cx="2316480" cy="926703"/>
          </a:xfrm>
          <a:prstGeom prst="rect">
            <a:avLst/>
          </a:prstGeom>
        </p:spPr>
      </p:pic>
      <p:sp>
        <p:nvSpPr>
          <p:cNvPr id="10" name="Slide Number Placeholder 5">
            <a:extLst>
              <a:ext uri="{FF2B5EF4-FFF2-40B4-BE49-F238E27FC236}">
                <a16:creationId xmlns:a16="http://schemas.microsoft.com/office/drawing/2014/main" id="{5EBD0526-46D9-FAEE-CBC4-4AAC234400F0}"/>
              </a:ext>
            </a:extLst>
          </p:cNvPr>
          <p:cNvSpPr txBox="1">
            <a:spLocks/>
          </p:cNvSpPr>
          <p:nvPr userDrawn="1"/>
        </p:nvSpPr>
        <p:spPr>
          <a:xfrm>
            <a:off x="9296400" y="62182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D865BA-0D21-46E2-ABA3-AB710E34F2A4}" type="slidenum">
              <a:rPr lang="en-US" smtClean="0"/>
              <a:pPr/>
              <a:t>‹#›</a:t>
            </a:fld>
            <a:endParaRPr lang="en-US" dirty="0"/>
          </a:p>
        </p:txBody>
      </p:sp>
    </p:spTree>
    <p:extLst>
      <p:ext uri="{BB962C8B-B14F-4D97-AF65-F5344CB8AC3E}">
        <p14:creationId xmlns:p14="http://schemas.microsoft.com/office/powerpoint/2010/main" val="173475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8429-BC66-5FF9-9171-FD046DFDF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8D837-976E-3E0C-8C1C-D9715D0493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8A649-DC03-A9A3-3F04-574E22FB2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77BA67-427A-BA8D-8E0A-114FA2A533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8A8F73-126D-5E95-D04E-B0CE54FCE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C1CB3-F769-C59E-47B3-DA641D14CFF2}"/>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367136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470E-A012-3D64-6A2A-F7B259EE04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BB43F5-29F8-DAD3-45B3-DE7392AB1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F1719-0B94-25C7-65F5-77DA261B0C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325318-0320-F9A1-8F30-2961C3216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5DCA4-047D-ACFC-70AF-8C550C1DB6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0779B4-FDDC-E1DF-67C8-32273578671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8F4FBE6-CDC1-2B09-D933-0BE0DDC47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AED72B-4827-62E3-6FBF-3B47CA8F926C}"/>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48267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AC1F-771B-A173-D574-CC5DF99BB7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06CC3F-C988-D5B4-2ABF-2EF8365E190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3EB016E-B2C7-363E-CC87-7E7158FA2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75B605-ED79-EA1B-E764-8802B3CAF471}"/>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342394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C7426-69B1-EF3A-5F85-3729E811075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54C8475-FF7B-50C7-825B-453E9B69B1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7793D-86BD-66C9-6ECB-B940A001F956}"/>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35811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2FD2-2D32-3E4E-52C8-7ADB5D789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1D0353-95EF-8F29-3739-968DD22D1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E39B20-1479-E338-B130-8959D222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F8DA1-C4E9-7D5C-6325-27E7104363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34278B-6916-D7C9-EBE8-3990881DE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00C95-7FD6-02F9-6100-EE951395D1BF}"/>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95507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D10D-B34F-A671-F164-DA15DF927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F0F315-C972-30CD-86DA-8411A7B6A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BAB873-2AA9-9EB8-D720-729E2F6D3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B6FC3-3F7C-3D36-A9D1-7098C71DD74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8FE7D2-F4F1-121A-376C-49B206937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69B8F-4627-6688-5AA7-75AACD6A8D83}"/>
              </a:ext>
            </a:extLst>
          </p:cNvPr>
          <p:cNvSpPr>
            <a:spLocks noGrp="1"/>
          </p:cNvSpPr>
          <p:nvPr>
            <p:ph type="sldNum" sz="quarter" idx="12"/>
          </p:nvPr>
        </p:nvSpPr>
        <p:spPr/>
        <p:txBody>
          <a:bodyPr/>
          <a:lstStyle/>
          <a:p>
            <a:fld id="{C4D865BA-0D21-46E2-ABA3-AB710E34F2A4}" type="slidenum">
              <a:rPr lang="en-US" smtClean="0"/>
              <a:t>‹#›</a:t>
            </a:fld>
            <a:endParaRPr lang="en-US"/>
          </a:p>
        </p:txBody>
      </p:sp>
    </p:spTree>
    <p:extLst>
      <p:ext uri="{BB962C8B-B14F-4D97-AF65-F5344CB8AC3E}">
        <p14:creationId xmlns:p14="http://schemas.microsoft.com/office/powerpoint/2010/main" val="4788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5909BD-F674-7C53-FBDA-DA32D03AF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D9E424-5B9E-3C85-F8AA-B3EF99A93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4BC3E-2C61-B0AA-BFA2-794E1C88F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21D52C9B-1D1D-1B68-0E61-6DF73D822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1E31DC-9D03-77CD-3A80-AEDF2022C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D865BA-0D21-46E2-ABA3-AB710E34F2A4}" type="slidenum">
              <a:rPr lang="en-US" smtClean="0"/>
              <a:t>‹#›</a:t>
            </a:fld>
            <a:endParaRPr lang="en-US"/>
          </a:p>
        </p:txBody>
      </p:sp>
    </p:spTree>
    <p:extLst>
      <p:ext uri="{BB962C8B-B14F-4D97-AF65-F5344CB8AC3E}">
        <p14:creationId xmlns:p14="http://schemas.microsoft.com/office/powerpoint/2010/main" val="321328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323C-601B-9A34-2383-38168C89D5C2}"/>
              </a:ext>
            </a:extLst>
          </p:cNvPr>
          <p:cNvSpPr>
            <a:spLocks noGrp="1"/>
          </p:cNvSpPr>
          <p:nvPr>
            <p:ph type="ctrTitle"/>
          </p:nvPr>
        </p:nvSpPr>
        <p:spPr/>
        <p:txBody>
          <a:bodyPr>
            <a:noAutofit/>
          </a:bodyPr>
          <a:lstStyle/>
          <a:p>
            <a:r>
              <a:rPr lang="en-US" sz="3600" b="1" dirty="0"/>
              <a:t>GPU Implementation of a Gas-Phase Chemistry Solver in the CMAQ Chemical Transport Model</a:t>
            </a:r>
            <a:endParaRPr lang="en-US" sz="3600" i="1" dirty="0"/>
          </a:p>
        </p:txBody>
      </p:sp>
      <p:sp>
        <p:nvSpPr>
          <p:cNvPr id="3" name="Subtitle 2">
            <a:extLst>
              <a:ext uri="{FF2B5EF4-FFF2-40B4-BE49-F238E27FC236}">
                <a16:creationId xmlns:a16="http://schemas.microsoft.com/office/drawing/2014/main" id="{FCD2C68E-F7D9-9046-61C3-D254AF4FDAF8}"/>
              </a:ext>
            </a:extLst>
          </p:cNvPr>
          <p:cNvSpPr>
            <a:spLocks noGrp="1"/>
          </p:cNvSpPr>
          <p:nvPr>
            <p:ph type="subTitle" idx="1"/>
          </p:nvPr>
        </p:nvSpPr>
        <p:spPr>
          <a:xfrm>
            <a:off x="1524000" y="3602038"/>
            <a:ext cx="9144000" cy="2387600"/>
          </a:xfrm>
        </p:spPr>
        <p:txBody>
          <a:bodyPr>
            <a:normAutofit/>
          </a:bodyPr>
          <a:lstStyle/>
          <a:p>
            <a:r>
              <a:rPr lang="en-US" sz="3200" b="1" dirty="0"/>
              <a:t>Duncan Quevedo</a:t>
            </a:r>
          </a:p>
          <a:p>
            <a:r>
              <a:rPr lang="en-US" sz="3200" dirty="0"/>
              <a:t>23</a:t>
            </a:r>
            <a:r>
              <a:rPr lang="en-US" sz="3200" baseline="30000" dirty="0"/>
              <a:t>rd</a:t>
            </a:r>
            <a:r>
              <a:rPr lang="en-US" sz="3200" dirty="0"/>
              <a:t> Annual CMAS Conference</a:t>
            </a:r>
          </a:p>
          <a:p>
            <a:r>
              <a:rPr lang="en-US" sz="3200" dirty="0"/>
              <a:t>October 21</a:t>
            </a:r>
            <a:r>
              <a:rPr lang="en-US" sz="3200" baseline="30000" dirty="0"/>
              <a:t>st</a:t>
            </a:r>
            <a:r>
              <a:rPr lang="en-US" sz="3200" dirty="0"/>
              <a:t>, 2024</a:t>
            </a:r>
          </a:p>
          <a:p>
            <a:r>
              <a:rPr lang="en-US" sz="3200" dirty="0"/>
              <a:t>Chapel Hill, NC</a:t>
            </a:r>
          </a:p>
        </p:txBody>
      </p:sp>
      <p:sp>
        <p:nvSpPr>
          <p:cNvPr id="5" name="Slide Number Placeholder 4">
            <a:extLst>
              <a:ext uri="{FF2B5EF4-FFF2-40B4-BE49-F238E27FC236}">
                <a16:creationId xmlns:a16="http://schemas.microsoft.com/office/drawing/2014/main" id="{3F2A415E-7380-7732-E40D-C27D71FFC400}"/>
              </a:ext>
            </a:extLst>
          </p:cNvPr>
          <p:cNvSpPr>
            <a:spLocks noGrp="1"/>
          </p:cNvSpPr>
          <p:nvPr>
            <p:ph type="sldNum" sz="quarter" idx="12"/>
          </p:nvPr>
        </p:nvSpPr>
        <p:spPr/>
        <p:txBody>
          <a:bodyPr/>
          <a:lstStyle/>
          <a:p>
            <a:fld id="{C4D865BA-0D21-46E2-ABA3-AB710E34F2A4}" type="slidenum">
              <a:rPr lang="en-US" smtClean="0"/>
              <a:t>1</a:t>
            </a:fld>
            <a:endParaRPr lang="en-US"/>
          </a:p>
        </p:txBody>
      </p:sp>
    </p:spTree>
    <p:extLst>
      <p:ext uri="{BB962C8B-B14F-4D97-AF65-F5344CB8AC3E}">
        <p14:creationId xmlns:p14="http://schemas.microsoft.com/office/powerpoint/2010/main" val="66868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51651-1309-AC3D-1C0A-D7546E075FB0}"/>
            </a:ext>
          </a:extLst>
        </p:cNvPr>
        <p:cNvGrpSpPr/>
        <p:nvPr/>
      </p:nvGrpSpPr>
      <p:grpSpPr>
        <a:xfrm>
          <a:off x="0" y="0"/>
          <a:ext cx="0" cy="0"/>
          <a:chOff x="0" y="0"/>
          <a:chExt cx="0" cy="0"/>
        </a:xfrm>
      </p:grpSpPr>
      <p:sp>
        <p:nvSpPr>
          <p:cNvPr id="82" name="Arrow: Circular 81">
            <a:extLst>
              <a:ext uri="{FF2B5EF4-FFF2-40B4-BE49-F238E27FC236}">
                <a16:creationId xmlns:a16="http://schemas.microsoft.com/office/drawing/2014/main" id="{C96BA562-960B-B631-9590-7CCB40469C6B}"/>
              </a:ext>
            </a:extLst>
          </p:cNvPr>
          <p:cNvSpPr/>
          <p:nvPr/>
        </p:nvSpPr>
        <p:spPr>
          <a:xfrm rot="10800000" flipV="1">
            <a:off x="8065067" y="2642430"/>
            <a:ext cx="1554480" cy="1554480"/>
          </a:xfrm>
          <a:prstGeom prst="circularArrow">
            <a:avLst>
              <a:gd name="adj1" fmla="val 12500"/>
              <a:gd name="adj2" fmla="val 1142319"/>
              <a:gd name="adj3" fmla="val 20457681"/>
              <a:gd name="adj4" fmla="val 21598984"/>
              <a:gd name="adj5" fmla="val 125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5F13510-59D9-D739-5380-57BED9D6731C}"/>
              </a:ext>
            </a:extLst>
          </p:cNvPr>
          <p:cNvSpPr>
            <a:spLocks noGrp="1"/>
          </p:cNvSpPr>
          <p:nvPr>
            <p:ph type="title"/>
          </p:nvPr>
        </p:nvSpPr>
        <p:spPr/>
        <p:txBody>
          <a:bodyPr/>
          <a:lstStyle/>
          <a:p>
            <a:r>
              <a:rPr lang="en-US" dirty="0"/>
              <a:t>CMAQ-CUDA is a heterogeneous implementation of ROS3</a:t>
            </a:r>
          </a:p>
        </p:txBody>
      </p:sp>
      <p:sp>
        <p:nvSpPr>
          <p:cNvPr id="4" name="Slide Number Placeholder 3">
            <a:extLst>
              <a:ext uri="{FF2B5EF4-FFF2-40B4-BE49-F238E27FC236}">
                <a16:creationId xmlns:a16="http://schemas.microsoft.com/office/drawing/2014/main" id="{4ED1F1D7-7C57-7671-3801-C557D66EB37C}"/>
              </a:ext>
            </a:extLst>
          </p:cNvPr>
          <p:cNvSpPr>
            <a:spLocks noGrp="1"/>
          </p:cNvSpPr>
          <p:nvPr>
            <p:ph type="sldNum" sz="quarter" idx="12"/>
          </p:nvPr>
        </p:nvSpPr>
        <p:spPr/>
        <p:txBody>
          <a:bodyPr/>
          <a:lstStyle/>
          <a:p>
            <a:fld id="{C4D865BA-0D21-46E2-ABA3-AB710E34F2A4}" type="slidenum">
              <a:rPr lang="en-US" smtClean="0"/>
              <a:pPr/>
              <a:t>10</a:t>
            </a:fld>
            <a:endParaRPr lang="en-US" dirty="0"/>
          </a:p>
        </p:txBody>
      </p:sp>
      <p:sp>
        <p:nvSpPr>
          <p:cNvPr id="24" name="Rectangle 23">
            <a:extLst>
              <a:ext uri="{FF2B5EF4-FFF2-40B4-BE49-F238E27FC236}">
                <a16:creationId xmlns:a16="http://schemas.microsoft.com/office/drawing/2014/main" id="{80F70B70-A1A5-48A4-E3C7-EEF840BD4F0A}"/>
              </a:ext>
            </a:extLst>
          </p:cNvPr>
          <p:cNvSpPr/>
          <p:nvPr/>
        </p:nvSpPr>
        <p:spPr>
          <a:xfrm>
            <a:off x="5791199" y="1938434"/>
            <a:ext cx="2743200" cy="1371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RBSOLVE</a:t>
            </a:r>
          </a:p>
          <a:p>
            <a:pPr algn="ctr"/>
            <a:r>
              <a:rPr lang="en-US" dirty="0">
                <a:solidFill>
                  <a:schemeClr val="tx1"/>
                </a:solidFill>
              </a:rPr>
              <a:t>Solve linear system</a:t>
            </a:r>
          </a:p>
        </p:txBody>
      </p:sp>
      <p:sp>
        <p:nvSpPr>
          <p:cNvPr id="25" name="Rectangle 24">
            <a:extLst>
              <a:ext uri="{FF2B5EF4-FFF2-40B4-BE49-F238E27FC236}">
                <a16:creationId xmlns:a16="http://schemas.microsoft.com/office/drawing/2014/main" id="{7BB4AE15-2564-A4C0-1813-F6E7DBFD7001}"/>
              </a:ext>
            </a:extLst>
          </p:cNvPr>
          <p:cNvSpPr/>
          <p:nvPr/>
        </p:nvSpPr>
        <p:spPr>
          <a:xfrm>
            <a:off x="5791199" y="3538635"/>
            <a:ext cx="2743200" cy="1371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RBFEVAL</a:t>
            </a:r>
          </a:p>
          <a:p>
            <a:pPr algn="ctr"/>
            <a:r>
              <a:rPr lang="en-US" dirty="0">
                <a:solidFill>
                  <a:schemeClr val="tx1"/>
                </a:solidFill>
              </a:rPr>
              <a:t>Compute time derivative</a:t>
            </a:r>
          </a:p>
        </p:txBody>
      </p:sp>
      <p:sp>
        <p:nvSpPr>
          <p:cNvPr id="26" name="Rectangle 25">
            <a:extLst>
              <a:ext uri="{FF2B5EF4-FFF2-40B4-BE49-F238E27FC236}">
                <a16:creationId xmlns:a16="http://schemas.microsoft.com/office/drawing/2014/main" id="{F800FFB2-1F12-1137-4BDD-A4E30B7AEA6C}"/>
              </a:ext>
            </a:extLst>
          </p:cNvPr>
          <p:cNvSpPr/>
          <p:nvPr/>
        </p:nvSpPr>
        <p:spPr>
          <a:xfrm>
            <a:off x="9143999" y="1943099"/>
            <a:ext cx="2743200" cy="1371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RBDECOMP</a:t>
            </a:r>
          </a:p>
          <a:p>
            <a:pPr algn="ctr"/>
            <a:r>
              <a:rPr lang="en-US" dirty="0">
                <a:solidFill>
                  <a:schemeClr val="tx1"/>
                </a:solidFill>
              </a:rPr>
              <a:t>Compute LU decomposition</a:t>
            </a:r>
          </a:p>
        </p:txBody>
      </p:sp>
      <p:sp>
        <p:nvSpPr>
          <p:cNvPr id="27" name="Rectangle 26">
            <a:extLst>
              <a:ext uri="{FF2B5EF4-FFF2-40B4-BE49-F238E27FC236}">
                <a16:creationId xmlns:a16="http://schemas.microsoft.com/office/drawing/2014/main" id="{36DDA71A-4C35-3FCF-0FC9-6A18028E30BC}"/>
              </a:ext>
            </a:extLst>
          </p:cNvPr>
          <p:cNvSpPr/>
          <p:nvPr/>
        </p:nvSpPr>
        <p:spPr>
          <a:xfrm>
            <a:off x="9143999" y="3533970"/>
            <a:ext cx="2743200" cy="1371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RBJACOB</a:t>
            </a:r>
          </a:p>
          <a:p>
            <a:pPr algn="ctr"/>
            <a:r>
              <a:rPr lang="en-US" dirty="0">
                <a:solidFill>
                  <a:schemeClr val="tx1"/>
                </a:solidFill>
              </a:rPr>
              <a:t>Compute Jacobian</a:t>
            </a:r>
          </a:p>
        </p:txBody>
      </p:sp>
      <p:cxnSp>
        <p:nvCxnSpPr>
          <p:cNvPr id="36" name="Straight Arrow Connector 35">
            <a:extLst>
              <a:ext uri="{FF2B5EF4-FFF2-40B4-BE49-F238E27FC236}">
                <a16:creationId xmlns:a16="http://schemas.microsoft.com/office/drawing/2014/main" id="{1466D423-6688-F979-84D8-35129C232D15}"/>
              </a:ext>
            </a:extLst>
          </p:cNvPr>
          <p:cNvCxnSpPr>
            <a:cxnSpLocks/>
            <a:stCxn id="47" idx="3"/>
            <a:endCxn id="25" idx="1"/>
          </p:cNvCxnSpPr>
          <p:nvPr/>
        </p:nvCxnSpPr>
        <p:spPr>
          <a:xfrm>
            <a:off x="4420376" y="4219770"/>
            <a:ext cx="1370823" cy="4665"/>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C628D71-4D58-6AC1-21CB-A3E840761EB0}"/>
              </a:ext>
            </a:extLst>
          </p:cNvPr>
          <p:cNvCxnSpPr>
            <a:stCxn id="27" idx="0"/>
            <a:endCxn id="26" idx="2"/>
          </p:cNvCxnSpPr>
          <p:nvPr/>
        </p:nvCxnSpPr>
        <p:spPr>
          <a:xfrm flipV="1">
            <a:off x="10515599" y="3314699"/>
            <a:ext cx="0" cy="21927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AB68A21C-59A7-B518-0BC3-6B0C797F27B9}"/>
              </a:ext>
            </a:extLst>
          </p:cNvPr>
          <p:cNvGrpSpPr/>
          <p:nvPr/>
        </p:nvGrpSpPr>
        <p:grpSpPr>
          <a:xfrm>
            <a:off x="298580" y="1143000"/>
            <a:ext cx="2749422" cy="1371600"/>
            <a:chOff x="298580" y="1143000"/>
            <a:chExt cx="2749422" cy="1371600"/>
          </a:xfrm>
        </p:grpSpPr>
        <p:sp>
          <p:nvSpPr>
            <p:cNvPr id="20" name="Rectangle 19">
              <a:extLst>
                <a:ext uri="{FF2B5EF4-FFF2-40B4-BE49-F238E27FC236}">
                  <a16:creationId xmlns:a16="http://schemas.microsoft.com/office/drawing/2014/main" id="{F84C2B44-E7F7-BA41-6C16-28B28C6EE7BF}"/>
                </a:ext>
              </a:extLst>
            </p:cNvPr>
            <p:cNvSpPr/>
            <p:nvPr/>
          </p:nvSpPr>
          <p:spPr>
            <a:xfrm>
              <a:off x="304802" y="1143000"/>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RBDRIVER</a:t>
              </a:r>
            </a:p>
            <a:p>
              <a:pPr algn="ctr"/>
              <a:r>
                <a:rPr lang="en-US" dirty="0">
                  <a:solidFill>
                    <a:schemeClr val="tx1"/>
                  </a:solidFill>
                </a:rPr>
                <a:t>Collect output and loop through blocks</a:t>
              </a:r>
            </a:p>
          </p:txBody>
        </p:sp>
        <p:sp>
          <p:nvSpPr>
            <p:cNvPr id="46" name="Rectangle 45">
              <a:extLst>
                <a:ext uri="{FF2B5EF4-FFF2-40B4-BE49-F238E27FC236}">
                  <a16:creationId xmlns:a16="http://schemas.microsoft.com/office/drawing/2014/main" id="{FCD44E75-EFE0-CDEF-B156-A57C153E82CB}"/>
                </a:ext>
              </a:extLst>
            </p:cNvPr>
            <p:cNvSpPr/>
            <p:nvPr/>
          </p:nvSpPr>
          <p:spPr>
            <a:xfrm>
              <a:off x="298580" y="1143000"/>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51888E65-FD37-1B24-109D-21D720F18ED0}"/>
              </a:ext>
            </a:extLst>
          </p:cNvPr>
          <p:cNvGrpSpPr/>
          <p:nvPr/>
        </p:nvGrpSpPr>
        <p:grpSpPr>
          <a:xfrm>
            <a:off x="1677177" y="3533970"/>
            <a:ext cx="2743200" cy="1376265"/>
            <a:chOff x="1676402" y="2738535"/>
            <a:chExt cx="2743200" cy="1376265"/>
          </a:xfrm>
        </p:grpSpPr>
        <p:sp>
          <p:nvSpPr>
            <p:cNvPr id="23" name="Rectangle 22">
              <a:extLst>
                <a:ext uri="{FF2B5EF4-FFF2-40B4-BE49-F238E27FC236}">
                  <a16:creationId xmlns:a16="http://schemas.microsoft.com/office/drawing/2014/main" id="{77C66F57-A731-F1BF-BCE7-4BAF9604416B}"/>
                </a:ext>
              </a:extLst>
            </p:cNvPr>
            <p:cNvSpPr/>
            <p:nvPr/>
          </p:nvSpPr>
          <p:spPr>
            <a:xfrm>
              <a:off x="1676402" y="2743200"/>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RBSOLVER</a:t>
              </a:r>
            </a:p>
            <a:p>
              <a:pPr algn="ctr"/>
              <a:r>
                <a:rPr lang="en-US" dirty="0">
                  <a:solidFill>
                    <a:schemeClr val="tx1"/>
                  </a:solidFill>
                </a:rPr>
                <a:t>Compute intermediate steps and iterate to convergence</a:t>
              </a:r>
            </a:p>
          </p:txBody>
        </p:sp>
        <p:sp>
          <p:nvSpPr>
            <p:cNvPr id="47" name="Rectangle 46">
              <a:extLst>
                <a:ext uri="{FF2B5EF4-FFF2-40B4-BE49-F238E27FC236}">
                  <a16:creationId xmlns:a16="http://schemas.microsoft.com/office/drawing/2014/main" id="{AB337E21-7907-C9E9-CCA7-9F7B41536C25}"/>
                </a:ext>
              </a:extLst>
            </p:cNvPr>
            <p:cNvSpPr/>
            <p:nvPr/>
          </p:nvSpPr>
          <p:spPr>
            <a:xfrm>
              <a:off x="3048001" y="2738535"/>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Connector: Elbow 49">
            <a:extLst>
              <a:ext uri="{FF2B5EF4-FFF2-40B4-BE49-F238E27FC236}">
                <a16:creationId xmlns:a16="http://schemas.microsoft.com/office/drawing/2014/main" id="{715A15DA-DDC5-359A-BBF0-02BD74CE316F}"/>
              </a:ext>
            </a:extLst>
          </p:cNvPr>
          <p:cNvCxnSpPr>
            <a:cxnSpLocks/>
            <a:stCxn id="46" idx="2"/>
            <a:endCxn id="23" idx="1"/>
          </p:cNvCxnSpPr>
          <p:nvPr/>
        </p:nvCxnSpPr>
        <p:spPr>
          <a:xfrm rot="16200000" flipH="1">
            <a:off x="475861" y="3023118"/>
            <a:ext cx="1709835" cy="692797"/>
          </a:xfrm>
          <a:prstGeom prst="bentConnector2">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78" name="Arrow: Circular 77">
            <a:extLst>
              <a:ext uri="{FF2B5EF4-FFF2-40B4-BE49-F238E27FC236}">
                <a16:creationId xmlns:a16="http://schemas.microsoft.com/office/drawing/2014/main" id="{D9185D09-B2FE-5F79-A66F-DBD4E9E02B50}"/>
              </a:ext>
            </a:extLst>
          </p:cNvPr>
          <p:cNvSpPr/>
          <p:nvPr/>
        </p:nvSpPr>
        <p:spPr>
          <a:xfrm flipV="1">
            <a:off x="1108010" y="2967135"/>
            <a:ext cx="1138335" cy="1138335"/>
          </a:xfrm>
          <a:prstGeom prst="circularArrow">
            <a:avLst>
              <a:gd name="adj1" fmla="val 12500"/>
              <a:gd name="adj2" fmla="val 1142319"/>
              <a:gd name="adj3" fmla="val 20457681"/>
              <a:gd name="adj4" fmla="val 21532327"/>
              <a:gd name="adj5" fmla="val 125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Arrow Connector 88">
            <a:extLst>
              <a:ext uri="{FF2B5EF4-FFF2-40B4-BE49-F238E27FC236}">
                <a16:creationId xmlns:a16="http://schemas.microsoft.com/office/drawing/2014/main" id="{4D45ED11-89A7-D91A-DCFB-8F733B009847}"/>
              </a:ext>
            </a:extLst>
          </p:cNvPr>
          <p:cNvCxnSpPr>
            <a:cxnSpLocks/>
            <a:stCxn id="25" idx="3"/>
            <a:endCxn id="27" idx="1"/>
          </p:cNvCxnSpPr>
          <p:nvPr/>
        </p:nvCxnSpPr>
        <p:spPr>
          <a:xfrm flipV="1">
            <a:off x="8534399" y="4219770"/>
            <a:ext cx="609600" cy="466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66601C8-D1AC-0477-95C2-D9BE8FC84561}"/>
              </a:ext>
            </a:extLst>
          </p:cNvPr>
          <p:cNvCxnSpPr>
            <a:cxnSpLocks/>
            <a:stCxn id="26" idx="1"/>
            <a:endCxn id="24" idx="3"/>
          </p:cNvCxnSpPr>
          <p:nvPr/>
        </p:nvCxnSpPr>
        <p:spPr>
          <a:xfrm flipH="1" flipV="1">
            <a:off x="8534399" y="2624234"/>
            <a:ext cx="609600" cy="466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6" name="Connector: Elbow 95">
            <a:extLst>
              <a:ext uri="{FF2B5EF4-FFF2-40B4-BE49-F238E27FC236}">
                <a16:creationId xmlns:a16="http://schemas.microsoft.com/office/drawing/2014/main" id="{13968126-3878-59DE-C611-C49359C66896}"/>
              </a:ext>
            </a:extLst>
          </p:cNvPr>
          <p:cNvCxnSpPr>
            <a:stCxn id="24" idx="1"/>
            <a:endCxn id="47" idx="0"/>
          </p:cNvCxnSpPr>
          <p:nvPr/>
        </p:nvCxnSpPr>
        <p:spPr>
          <a:xfrm rot="10800000" flipV="1">
            <a:off x="3734577" y="2624234"/>
            <a:ext cx="2056623" cy="909736"/>
          </a:xfrm>
          <a:prstGeom prst="bentConnector2">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42DB6E11-61E3-DBAC-6AFA-B003E2BF6B6B}"/>
              </a:ext>
            </a:extLst>
          </p:cNvPr>
          <p:cNvSpPr/>
          <p:nvPr/>
        </p:nvSpPr>
        <p:spPr>
          <a:xfrm>
            <a:off x="1670956" y="1138334"/>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CA0AB6F-507C-909D-A07C-0ECE3CE84452}"/>
              </a:ext>
            </a:extLst>
          </p:cNvPr>
          <p:cNvSpPr/>
          <p:nvPr/>
        </p:nvSpPr>
        <p:spPr>
          <a:xfrm>
            <a:off x="1670180" y="3544466"/>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5046A31E-26E7-4315-7618-4869638A67AB}"/>
              </a:ext>
            </a:extLst>
          </p:cNvPr>
          <p:cNvCxnSpPr>
            <a:endCxn id="99" idx="2"/>
          </p:cNvCxnSpPr>
          <p:nvPr/>
        </p:nvCxnSpPr>
        <p:spPr>
          <a:xfrm flipV="1">
            <a:off x="2355980" y="2509934"/>
            <a:ext cx="776" cy="1024036"/>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03E44E4-E6FE-C79D-41BF-677BB9CE2FB8}"/>
              </a:ext>
            </a:extLst>
          </p:cNvPr>
          <p:cNvSpPr txBox="1">
            <a:spLocks/>
          </p:cNvSpPr>
          <p:nvPr/>
        </p:nvSpPr>
        <p:spPr>
          <a:xfrm>
            <a:off x="0" y="5029200"/>
            <a:ext cx="12192000" cy="914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We migrate CMAQ’s ROS3 solver to CUDA Fortran GPU code</a:t>
            </a:r>
          </a:p>
        </p:txBody>
      </p:sp>
      <p:pic>
        <p:nvPicPr>
          <p:cNvPr id="6" name="Content Placeholder 5" descr="A screenshot of a computer&#10;&#10;Description automatically generated">
            <a:extLst>
              <a:ext uri="{FF2B5EF4-FFF2-40B4-BE49-F238E27FC236}">
                <a16:creationId xmlns:a16="http://schemas.microsoft.com/office/drawing/2014/main" id="{552C0A70-B7DA-8416-AD81-70029B4382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232" t="76923"/>
          <a:stretch/>
        </p:blipFill>
        <p:spPr>
          <a:xfrm>
            <a:off x="10668000" y="4969716"/>
            <a:ext cx="1517780" cy="914401"/>
          </a:xfrm>
        </p:spPr>
      </p:pic>
    </p:spTree>
    <p:extLst>
      <p:ext uri="{BB962C8B-B14F-4D97-AF65-F5344CB8AC3E}">
        <p14:creationId xmlns:p14="http://schemas.microsoft.com/office/powerpoint/2010/main" val="321163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5E5B-D02A-2D25-FBF7-B545316B52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E4A870-909F-E92C-1521-486DA237DBC4}"/>
              </a:ext>
            </a:extLst>
          </p:cNvPr>
          <p:cNvSpPr>
            <a:spLocks noGrp="1"/>
          </p:cNvSpPr>
          <p:nvPr>
            <p:ph type="title"/>
          </p:nvPr>
        </p:nvSpPr>
        <p:spPr/>
        <p:txBody>
          <a:bodyPr anchor="ctr"/>
          <a:lstStyle/>
          <a:p>
            <a:pPr algn="ctr"/>
            <a:r>
              <a:rPr lang="en-US" dirty="0"/>
              <a:t>Timing</a:t>
            </a:r>
          </a:p>
        </p:txBody>
      </p:sp>
    </p:spTree>
    <p:extLst>
      <p:ext uri="{BB962C8B-B14F-4D97-AF65-F5344CB8AC3E}">
        <p14:creationId xmlns:p14="http://schemas.microsoft.com/office/powerpoint/2010/main" val="135369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6394-7E55-D910-31ED-7EA1B302CD9D}"/>
              </a:ext>
            </a:extLst>
          </p:cNvPr>
          <p:cNvSpPr>
            <a:spLocks noGrp="1"/>
          </p:cNvSpPr>
          <p:nvPr>
            <p:ph type="title"/>
          </p:nvPr>
        </p:nvSpPr>
        <p:spPr>
          <a:xfrm>
            <a:off x="0" y="-24624"/>
            <a:ext cx="12192000" cy="914400"/>
          </a:xfrm>
        </p:spPr>
        <p:txBody>
          <a:bodyPr/>
          <a:lstStyle/>
          <a:p>
            <a:r>
              <a:rPr lang="en-US" dirty="0"/>
              <a:t>CMAQ-CUDA accelerates gas-phase chemistry in CMAQv5.4</a:t>
            </a:r>
          </a:p>
        </p:txBody>
      </p:sp>
      <p:sp>
        <p:nvSpPr>
          <p:cNvPr id="4" name="Slide Number Placeholder 3">
            <a:extLst>
              <a:ext uri="{FF2B5EF4-FFF2-40B4-BE49-F238E27FC236}">
                <a16:creationId xmlns:a16="http://schemas.microsoft.com/office/drawing/2014/main" id="{3EFD0805-D44D-7D34-A17D-7C69B02C1B27}"/>
              </a:ext>
            </a:extLst>
          </p:cNvPr>
          <p:cNvSpPr>
            <a:spLocks noGrp="1"/>
          </p:cNvSpPr>
          <p:nvPr>
            <p:ph type="sldNum" sz="quarter" idx="12"/>
          </p:nvPr>
        </p:nvSpPr>
        <p:spPr/>
        <p:txBody>
          <a:bodyPr/>
          <a:lstStyle/>
          <a:p>
            <a:fld id="{C4D865BA-0D21-46E2-ABA3-AB710E34F2A4}" type="slidenum">
              <a:rPr lang="en-US" smtClean="0"/>
              <a:pPr/>
              <a:t>12</a:t>
            </a:fld>
            <a:endParaRPr lang="en-US" dirty="0"/>
          </a:p>
        </p:txBody>
      </p:sp>
      <p:pic>
        <p:nvPicPr>
          <p:cNvPr id="6" name="Picture 5" descr="A diagram of different sizes and colors&#10;&#10;Description automatically generated">
            <a:extLst>
              <a:ext uri="{FF2B5EF4-FFF2-40B4-BE49-F238E27FC236}">
                <a16:creationId xmlns:a16="http://schemas.microsoft.com/office/drawing/2014/main" id="{EFA9D8C2-4236-7BDA-4952-3DEE8655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14400"/>
            <a:ext cx="5486400" cy="4157555"/>
          </a:xfrm>
          <a:prstGeom prst="rect">
            <a:avLst/>
          </a:prstGeom>
        </p:spPr>
      </p:pic>
      <p:sp>
        <p:nvSpPr>
          <p:cNvPr id="9" name="Content Placeholder 2">
            <a:extLst>
              <a:ext uri="{FF2B5EF4-FFF2-40B4-BE49-F238E27FC236}">
                <a16:creationId xmlns:a16="http://schemas.microsoft.com/office/drawing/2014/main" id="{5027D360-222C-BB50-F356-91D9B2084A4E}"/>
              </a:ext>
            </a:extLst>
          </p:cNvPr>
          <p:cNvSpPr>
            <a:spLocks noGrp="1"/>
          </p:cNvSpPr>
          <p:nvPr>
            <p:ph idx="1"/>
          </p:nvPr>
        </p:nvSpPr>
        <p:spPr>
          <a:xfrm>
            <a:off x="6096000" y="914400"/>
            <a:ext cx="6096000" cy="5029200"/>
          </a:xfrm>
        </p:spPr>
        <p:txBody>
          <a:bodyPr anchor="ctr">
            <a:normAutofit/>
          </a:bodyPr>
          <a:lstStyle/>
          <a:p>
            <a:pPr marL="0" indent="0" algn="just">
              <a:buNone/>
            </a:pPr>
            <a:r>
              <a:rPr lang="en-US" sz="2400" dirty="0"/>
              <a:t>CMAQ-CUDA significantly reduces execution time per synchronization time step.</a:t>
            </a:r>
          </a:p>
          <a:p>
            <a:pPr marL="0" indent="0" algn="just">
              <a:buNone/>
            </a:pPr>
            <a:endParaRPr lang="en-US" sz="2400" dirty="0"/>
          </a:p>
          <a:p>
            <a:pPr marL="0" indent="0" algn="just">
              <a:buNone/>
            </a:pPr>
            <a:r>
              <a:rPr lang="en-US" sz="2400" dirty="0"/>
              <a:t>Acceleration is greatest for the most complex mechanism.</a:t>
            </a:r>
          </a:p>
          <a:p>
            <a:pPr algn="just"/>
            <a:r>
              <a:rPr lang="en-US" sz="2000" dirty="0"/>
              <a:t>CB6R5 (349 reactions): ~</a:t>
            </a:r>
            <a:r>
              <a:rPr lang="en-US" sz="2000" b="1" dirty="0"/>
              <a:t>2</a:t>
            </a:r>
            <a:r>
              <a:rPr lang="en-US" sz="2000" b="1" dirty="0">
                <a:solidFill>
                  <a:schemeClr val="tx1"/>
                </a:solidFill>
              </a:rPr>
              <a:t>×</a:t>
            </a:r>
            <a:r>
              <a:rPr lang="en-US" sz="2000" b="0" dirty="0">
                <a:solidFill>
                  <a:schemeClr val="tx1"/>
                </a:solidFill>
              </a:rPr>
              <a:t> speedup.</a:t>
            </a:r>
            <a:endParaRPr lang="en-US" sz="2000" dirty="0"/>
          </a:p>
          <a:p>
            <a:pPr algn="just"/>
            <a:r>
              <a:rPr lang="en-US" sz="2000" dirty="0"/>
              <a:t>RACM2 (411 reactions): ~</a:t>
            </a:r>
            <a:r>
              <a:rPr lang="en-US" sz="2000" b="1" dirty="0"/>
              <a:t>2</a:t>
            </a:r>
            <a:r>
              <a:rPr lang="en-US" sz="2000" b="1" dirty="0">
                <a:solidFill>
                  <a:schemeClr val="tx1"/>
                </a:solidFill>
              </a:rPr>
              <a:t>×</a:t>
            </a:r>
            <a:r>
              <a:rPr lang="en-US" sz="2000" b="0" dirty="0">
                <a:solidFill>
                  <a:schemeClr val="tx1"/>
                </a:solidFill>
              </a:rPr>
              <a:t> speedup.</a:t>
            </a:r>
          </a:p>
          <a:p>
            <a:pPr algn="just"/>
            <a:r>
              <a:rPr lang="en-US" sz="2000" dirty="0"/>
              <a:t>SAPRC07TC (752 reactions): ~</a:t>
            </a:r>
            <a:r>
              <a:rPr lang="en-US" sz="2000" b="1" dirty="0"/>
              <a:t>3</a:t>
            </a:r>
            <a:r>
              <a:rPr lang="en-US" sz="2000" b="1" dirty="0">
                <a:solidFill>
                  <a:schemeClr val="tx1"/>
                </a:solidFill>
              </a:rPr>
              <a:t>×</a:t>
            </a:r>
            <a:r>
              <a:rPr lang="en-US" sz="2000" b="0" dirty="0">
                <a:solidFill>
                  <a:schemeClr val="tx1"/>
                </a:solidFill>
              </a:rPr>
              <a:t> speedup.</a:t>
            </a:r>
            <a:endParaRPr lang="en-US" sz="2000" dirty="0"/>
          </a:p>
        </p:txBody>
      </p:sp>
      <p:sp>
        <p:nvSpPr>
          <p:cNvPr id="10" name="Content Placeholder 2">
            <a:extLst>
              <a:ext uri="{FF2B5EF4-FFF2-40B4-BE49-F238E27FC236}">
                <a16:creationId xmlns:a16="http://schemas.microsoft.com/office/drawing/2014/main" id="{CE8A2FDA-9528-F658-C42A-8B967A86E7EF}"/>
              </a:ext>
            </a:extLst>
          </p:cNvPr>
          <p:cNvSpPr txBox="1">
            <a:spLocks/>
          </p:cNvSpPr>
          <p:nvPr/>
        </p:nvSpPr>
        <p:spPr>
          <a:xfrm>
            <a:off x="0" y="5071955"/>
            <a:ext cx="6096000"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CHEM module timing per synchronization time step for CMAQv5.4 and CMAQ-CUDA across three mechanisms using 8 MPI processes and 4 NVIDIA RTX 2080 Ti graphics cards for the 2-day 2018 12NE3 benchmark scenario.</a:t>
            </a:r>
          </a:p>
        </p:txBody>
      </p:sp>
      <p:sp>
        <p:nvSpPr>
          <p:cNvPr id="3" name="TextBox 2">
            <a:extLst>
              <a:ext uri="{FF2B5EF4-FFF2-40B4-BE49-F238E27FC236}">
                <a16:creationId xmlns:a16="http://schemas.microsoft.com/office/drawing/2014/main" id="{9AB18D9D-8525-7E8F-6544-0187CAA135C1}"/>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Tree>
    <p:extLst>
      <p:ext uri="{BB962C8B-B14F-4D97-AF65-F5344CB8AC3E}">
        <p14:creationId xmlns:p14="http://schemas.microsoft.com/office/powerpoint/2010/main" val="167713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680C8-D32C-1428-E9AA-2FC64651A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B8895-4A76-9F07-0DB9-4B9DB374569B}"/>
              </a:ext>
            </a:extLst>
          </p:cNvPr>
          <p:cNvSpPr>
            <a:spLocks noGrp="1"/>
          </p:cNvSpPr>
          <p:nvPr>
            <p:ph type="title"/>
          </p:nvPr>
        </p:nvSpPr>
        <p:spPr/>
        <p:txBody>
          <a:bodyPr/>
          <a:lstStyle/>
          <a:p>
            <a:r>
              <a:rPr lang="en-US" dirty="0"/>
              <a:t>CMAQ-CUDA accelerates gas-phase chemistry in CMAQv5.4</a:t>
            </a:r>
          </a:p>
        </p:txBody>
      </p:sp>
      <p:sp>
        <p:nvSpPr>
          <p:cNvPr id="4" name="Slide Number Placeholder 3">
            <a:extLst>
              <a:ext uri="{FF2B5EF4-FFF2-40B4-BE49-F238E27FC236}">
                <a16:creationId xmlns:a16="http://schemas.microsoft.com/office/drawing/2014/main" id="{59202ED2-129F-197F-2284-3A330F68200C}"/>
              </a:ext>
            </a:extLst>
          </p:cNvPr>
          <p:cNvSpPr>
            <a:spLocks noGrp="1"/>
          </p:cNvSpPr>
          <p:nvPr>
            <p:ph type="sldNum" sz="quarter" idx="12"/>
          </p:nvPr>
        </p:nvSpPr>
        <p:spPr/>
        <p:txBody>
          <a:bodyPr/>
          <a:lstStyle/>
          <a:p>
            <a:fld id="{C4D865BA-0D21-46E2-ABA3-AB710E34F2A4}" type="slidenum">
              <a:rPr lang="en-US" smtClean="0"/>
              <a:pPr/>
              <a:t>13</a:t>
            </a:fld>
            <a:endParaRPr lang="en-US" dirty="0"/>
          </a:p>
        </p:txBody>
      </p:sp>
      <p:pic>
        <p:nvPicPr>
          <p:cNvPr id="6" name="Picture 5">
            <a:extLst>
              <a:ext uri="{FF2B5EF4-FFF2-40B4-BE49-F238E27FC236}">
                <a16:creationId xmlns:a16="http://schemas.microsoft.com/office/drawing/2014/main" id="{CB7C46A0-8293-9E35-DE42-DAA71D76F2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4359" y="914400"/>
            <a:ext cx="5391641" cy="4157555"/>
          </a:xfrm>
          <a:prstGeom prst="rect">
            <a:avLst/>
          </a:prstGeom>
        </p:spPr>
      </p:pic>
      <p:sp>
        <p:nvSpPr>
          <p:cNvPr id="3" name="Content Placeholder 2">
            <a:extLst>
              <a:ext uri="{FF2B5EF4-FFF2-40B4-BE49-F238E27FC236}">
                <a16:creationId xmlns:a16="http://schemas.microsoft.com/office/drawing/2014/main" id="{76257E53-EC58-ACAB-73BC-97467DD61321}"/>
              </a:ext>
            </a:extLst>
          </p:cNvPr>
          <p:cNvSpPr txBox="1">
            <a:spLocks/>
          </p:cNvSpPr>
          <p:nvPr/>
        </p:nvSpPr>
        <p:spPr>
          <a:xfrm>
            <a:off x="0" y="5071955"/>
            <a:ext cx="6096000"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Total simulation timing for CMAQv5.4 and CMAQ-CUDA across three mechanisms using 8 MPI processes and 4 NVIDIA RTX 2080 Ti graphics cards for the 2-day 2018 12NE3 benchmark scenario.</a:t>
            </a:r>
          </a:p>
        </p:txBody>
      </p:sp>
      <p:sp>
        <p:nvSpPr>
          <p:cNvPr id="5" name="Content Placeholder 2">
            <a:extLst>
              <a:ext uri="{FF2B5EF4-FFF2-40B4-BE49-F238E27FC236}">
                <a16:creationId xmlns:a16="http://schemas.microsoft.com/office/drawing/2014/main" id="{9166D8BB-5D7F-DF1E-FA47-9B5DBF4E5B17}"/>
              </a:ext>
            </a:extLst>
          </p:cNvPr>
          <p:cNvSpPr>
            <a:spLocks noGrp="1"/>
          </p:cNvSpPr>
          <p:nvPr>
            <p:ph idx="1"/>
          </p:nvPr>
        </p:nvSpPr>
        <p:spPr>
          <a:xfrm>
            <a:off x="6096000" y="914400"/>
            <a:ext cx="6096000" cy="5029200"/>
          </a:xfrm>
        </p:spPr>
        <p:txBody>
          <a:bodyPr anchor="ctr">
            <a:normAutofit/>
          </a:bodyPr>
          <a:lstStyle/>
          <a:p>
            <a:pPr marL="0" indent="0" algn="just">
              <a:buNone/>
            </a:pPr>
            <a:r>
              <a:rPr lang="en-US" sz="2400" dirty="0"/>
              <a:t>Despite only accelerating one module, CMAQ-CUDA appreciably reduces total simulation time.</a:t>
            </a:r>
          </a:p>
          <a:p>
            <a:pPr marL="0" indent="0" algn="just">
              <a:buNone/>
            </a:pPr>
            <a:endParaRPr lang="en-US" sz="2400" dirty="0"/>
          </a:p>
          <a:p>
            <a:pPr marL="0" indent="0" algn="just">
              <a:buNone/>
            </a:pPr>
            <a:r>
              <a:rPr lang="en-US" sz="2400" dirty="0"/>
              <a:t>Acceleration is greatest for the most complex mechanism.</a:t>
            </a:r>
          </a:p>
          <a:p>
            <a:pPr algn="just"/>
            <a:r>
              <a:rPr lang="en-US" sz="2000" dirty="0"/>
              <a:t>CB6R5 (349 reactions): ~</a:t>
            </a:r>
            <a:r>
              <a:rPr lang="en-US" sz="2000" b="1" dirty="0"/>
              <a:t>1.2</a:t>
            </a:r>
            <a:r>
              <a:rPr lang="en-US" sz="2000" b="1" dirty="0">
                <a:solidFill>
                  <a:schemeClr val="tx1"/>
                </a:solidFill>
              </a:rPr>
              <a:t>×</a:t>
            </a:r>
            <a:r>
              <a:rPr lang="en-US" sz="2000" b="0" dirty="0">
                <a:solidFill>
                  <a:schemeClr val="tx1"/>
                </a:solidFill>
              </a:rPr>
              <a:t> speedup.</a:t>
            </a:r>
            <a:endParaRPr lang="en-US" sz="2000" dirty="0"/>
          </a:p>
          <a:p>
            <a:pPr algn="just"/>
            <a:r>
              <a:rPr lang="en-US" sz="2000" dirty="0"/>
              <a:t>RACM2 (411 reactions): ~</a:t>
            </a:r>
            <a:r>
              <a:rPr lang="en-US" sz="2000" b="1" dirty="0"/>
              <a:t>1.2</a:t>
            </a:r>
            <a:r>
              <a:rPr lang="en-US" sz="2000" b="1" dirty="0">
                <a:solidFill>
                  <a:schemeClr val="tx1"/>
                </a:solidFill>
              </a:rPr>
              <a:t>×</a:t>
            </a:r>
            <a:r>
              <a:rPr lang="en-US" sz="2000" b="0" dirty="0">
                <a:solidFill>
                  <a:schemeClr val="tx1"/>
                </a:solidFill>
              </a:rPr>
              <a:t> speedup.</a:t>
            </a:r>
          </a:p>
          <a:p>
            <a:pPr algn="just"/>
            <a:r>
              <a:rPr lang="en-US" sz="2000" dirty="0"/>
              <a:t>SAPRC07TC (752 reactions): ~</a:t>
            </a:r>
            <a:r>
              <a:rPr lang="en-US" sz="2000" b="1" dirty="0"/>
              <a:t>1.6</a:t>
            </a:r>
            <a:r>
              <a:rPr lang="en-US" sz="2000" b="1" dirty="0">
                <a:solidFill>
                  <a:schemeClr val="tx1"/>
                </a:solidFill>
              </a:rPr>
              <a:t>×</a:t>
            </a:r>
            <a:r>
              <a:rPr lang="en-US" sz="2000" b="0" dirty="0">
                <a:solidFill>
                  <a:schemeClr val="tx1"/>
                </a:solidFill>
              </a:rPr>
              <a:t> speedup.</a:t>
            </a:r>
            <a:endParaRPr lang="en-US" sz="2000" dirty="0"/>
          </a:p>
          <a:p>
            <a:pPr marL="0" indent="0" algn="just">
              <a:buNone/>
            </a:pPr>
            <a:endParaRPr lang="en-US" sz="2400" dirty="0"/>
          </a:p>
          <a:p>
            <a:pPr marL="0" indent="0" algn="just">
              <a:buNone/>
            </a:pPr>
            <a:r>
              <a:rPr lang="en-US" sz="2400" dirty="0"/>
              <a:t>CMAQ-CUDA scales well with mechanism complexity.</a:t>
            </a:r>
          </a:p>
        </p:txBody>
      </p:sp>
      <p:sp>
        <p:nvSpPr>
          <p:cNvPr id="7" name="TextBox 6">
            <a:extLst>
              <a:ext uri="{FF2B5EF4-FFF2-40B4-BE49-F238E27FC236}">
                <a16:creationId xmlns:a16="http://schemas.microsoft.com/office/drawing/2014/main" id="{05234C8B-B52F-E3E3-0B75-BED718339F6F}"/>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Tree>
    <p:extLst>
      <p:ext uri="{BB962C8B-B14F-4D97-AF65-F5344CB8AC3E}">
        <p14:creationId xmlns:p14="http://schemas.microsoft.com/office/powerpoint/2010/main" val="263840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D68D-8CB2-0AF8-0073-EF4BD1EE5E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5E329B-9C04-0AAE-86A0-4A93F780F040}"/>
              </a:ext>
            </a:extLst>
          </p:cNvPr>
          <p:cNvSpPr>
            <a:spLocks noGrp="1"/>
          </p:cNvSpPr>
          <p:nvPr>
            <p:ph type="title"/>
          </p:nvPr>
        </p:nvSpPr>
        <p:spPr/>
        <p:txBody>
          <a:bodyPr anchor="ctr"/>
          <a:lstStyle/>
          <a:p>
            <a:pPr algn="ctr"/>
            <a:r>
              <a:rPr lang="en-US" dirty="0"/>
              <a:t>Error Analysis</a:t>
            </a:r>
          </a:p>
        </p:txBody>
      </p:sp>
    </p:spTree>
    <p:extLst>
      <p:ext uri="{BB962C8B-B14F-4D97-AF65-F5344CB8AC3E}">
        <p14:creationId xmlns:p14="http://schemas.microsoft.com/office/powerpoint/2010/main" val="163717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0AB5-D1E5-EC50-978B-ADCD7E5A9564}"/>
              </a:ext>
            </a:extLst>
          </p:cNvPr>
          <p:cNvSpPr>
            <a:spLocks noGrp="1"/>
          </p:cNvSpPr>
          <p:nvPr>
            <p:ph type="title"/>
          </p:nvPr>
        </p:nvSpPr>
        <p:spPr/>
        <p:txBody>
          <a:bodyPr/>
          <a:lstStyle/>
          <a:p>
            <a:r>
              <a:rPr lang="en-US" dirty="0"/>
              <a:t>CMAQ-CUDA agrees best with CMAQv5.4 in lower vertical layers</a:t>
            </a:r>
          </a:p>
        </p:txBody>
      </p:sp>
      <p:pic>
        <p:nvPicPr>
          <p:cNvPr id="6" name="Content Placeholder 5" descr="A diagram of a diagram&#10;&#10;Description automatically generated">
            <a:extLst>
              <a:ext uri="{FF2B5EF4-FFF2-40B4-BE49-F238E27FC236}">
                <a16:creationId xmlns:a16="http://schemas.microsoft.com/office/drawing/2014/main" id="{B0546061-8E7E-6E54-43DA-6584FFF39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14400"/>
            <a:ext cx="10058400" cy="4348267"/>
          </a:xfrm>
        </p:spPr>
      </p:pic>
      <p:sp>
        <p:nvSpPr>
          <p:cNvPr id="4" name="Slide Number Placeholder 3">
            <a:extLst>
              <a:ext uri="{FF2B5EF4-FFF2-40B4-BE49-F238E27FC236}">
                <a16:creationId xmlns:a16="http://schemas.microsoft.com/office/drawing/2014/main" id="{8E7341C7-81E1-EB39-2AFB-326C59B22565}"/>
              </a:ext>
            </a:extLst>
          </p:cNvPr>
          <p:cNvSpPr>
            <a:spLocks noGrp="1"/>
          </p:cNvSpPr>
          <p:nvPr>
            <p:ph type="sldNum" sz="quarter" idx="12"/>
          </p:nvPr>
        </p:nvSpPr>
        <p:spPr/>
        <p:txBody>
          <a:bodyPr/>
          <a:lstStyle/>
          <a:p>
            <a:fld id="{C4D865BA-0D21-46E2-ABA3-AB710E34F2A4}" type="slidenum">
              <a:rPr lang="en-US" smtClean="0"/>
              <a:pPr/>
              <a:t>15</a:t>
            </a:fld>
            <a:endParaRPr lang="en-US" dirty="0"/>
          </a:p>
        </p:txBody>
      </p:sp>
      <p:sp>
        <p:nvSpPr>
          <p:cNvPr id="7" name="Content Placeholder 2">
            <a:extLst>
              <a:ext uri="{FF2B5EF4-FFF2-40B4-BE49-F238E27FC236}">
                <a16:creationId xmlns:a16="http://schemas.microsoft.com/office/drawing/2014/main" id="{CEF124B1-15CE-1A73-33CC-D1A993769586}"/>
              </a:ext>
            </a:extLst>
          </p:cNvPr>
          <p:cNvSpPr txBox="1">
            <a:spLocks/>
          </p:cNvSpPr>
          <p:nvPr/>
        </p:nvSpPr>
        <p:spPr>
          <a:xfrm>
            <a:off x="1066799" y="5262667"/>
            <a:ext cx="10058399"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NME between CMAQ-CUDA and CMAQv5.4 taken with respect to space and time and binned by vertical layer in the 2-day 2018 12NE3 benchmark scenario. Distributions are over mechanism species.</a:t>
            </a:r>
          </a:p>
        </p:txBody>
      </p:sp>
      <p:sp>
        <p:nvSpPr>
          <p:cNvPr id="8" name="TextBox 7">
            <a:extLst>
              <a:ext uri="{FF2B5EF4-FFF2-40B4-BE49-F238E27FC236}">
                <a16:creationId xmlns:a16="http://schemas.microsoft.com/office/drawing/2014/main" id="{D07DFE4F-D054-943C-464C-F270EFD1493A}"/>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
        <p:nvSpPr>
          <p:cNvPr id="3" name="Rectangle 2">
            <a:extLst>
              <a:ext uri="{FF2B5EF4-FFF2-40B4-BE49-F238E27FC236}">
                <a16:creationId xmlns:a16="http://schemas.microsoft.com/office/drawing/2014/main" id="{2E7618ED-BCC2-57D3-807C-01E160515687}"/>
              </a:ext>
            </a:extLst>
          </p:cNvPr>
          <p:cNvSpPr/>
          <p:nvPr/>
        </p:nvSpPr>
        <p:spPr>
          <a:xfrm>
            <a:off x="10320589" y="1412770"/>
            <a:ext cx="100584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 threshold</a:t>
            </a:r>
          </a:p>
        </p:txBody>
      </p:sp>
      <p:cxnSp>
        <p:nvCxnSpPr>
          <p:cNvPr id="9" name="Straight Arrow Connector 8">
            <a:extLst>
              <a:ext uri="{FF2B5EF4-FFF2-40B4-BE49-F238E27FC236}">
                <a16:creationId xmlns:a16="http://schemas.microsoft.com/office/drawing/2014/main" id="{2DA3C1C0-7AF5-DC0A-8060-AB9AF930E320}"/>
              </a:ext>
            </a:extLst>
          </p:cNvPr>
          <p:cNvCxnSpPr/>
          <p:nvPr/>
        </p:nvCxnSpPr>
        <p:spPr>
          <a:xfrm flipH="1">
            <a:off x="9769151" y="1670180"/>
            <a:ext cx="550506" cy="4292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2841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1069-9832-6F83-0C71-64CC49BB4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8F827-7B32-C2C5-7E8C-03E234C3A568}"/>
              </a:ext>
            </a:extLst>
          </p:cNvPr>
          <p:cNvSpPr>
            <a:spLocks noGrp="1"/>
          </p:cNvSpPr>
          <p:nvPr>
            <p:ph type="title"/>
          </p:nvPr>
        </p:nvSpPr>
        <p:spPr/>
        <p:txBody>
          <a:bodyPr>
            <a:normAutofit/>
          </a:bodyPr>
          <a:lstStyle/>
          <a:p>
            <a:r>
              <a:rPr lang="en-US" dirty="0"/>
              <a:t>Isolating CHEM improves CMAQ-CUDA and CMAQv5.4 agreement</a:t>
            </a:r>
          </a:p>
        </p:txBody>
      </p:sp>
      <p:pic>
        <p:nvPicPr>
          <p:cNvPr id="6" name="Content Placeholder 5">
            <a:extLst>
              <a:ext uri="{FF2B5EF4-FFF2-40B4-BE49-F238E27FC236}">
                <a16:creationId xmlns:a16="http://schemas.microsoft.com/office/drawing/2014/main" id="{B1C7DEF6-3148-BADD-6602-4BA657C206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66798" y="914399"/>
            <a:ext cx="10058400" cy="4348270"/>
          </a:xfrm>
        </p:spPr>
      </p:pic>
      <p:sp>
        <p:nvSpPr>
          <p:cNvPr id="4" name="Slide Number Placeholder 3">
            <a:extLst>
              <a:ext uri="{FF2B5EF4-FFF2-40B4-BE49-F238E27FC236}">
                <a16:creationId xmlns:a16="http://schemas.microsoft.com/office/drawing/2014/main" id="{A3704050-76A0-6C1D-EE0E-1C48532313AA}"/>
              </a:ext>
            </a:extLst>
          </p:cNvPr>
          <p:cNvSpPr>
            <a:spLocks noGrp="1"/>
          </p:cNvSpPr>
          <p:nvPr>
            <p:ph type="sldNum" sz="quarter" idx="12"/>
          </p:nvPr>
        </p:nvSpPr>
        <p:spPr/>
        <p:txBody>
          <a:bodyPr/>
          <a:lstStyle/>
          <a:p>
            <a:fld id="{C4D865BA-0D21-46E2-ABA3-AB710E34F2A4}" type="slidenum">
              <a:rPr lang="en-US" smtClean="0"/>
              <a:pPr/>
              <a:t>16</a:t>
            </a:fld>
            <a:endParaRPr lang="en-US" dirty="0"/>
          </a:p>
        </p:txBody>
      </p:sp>
      <p:sp>
        <p:nvSpPr>
          <p:cNvPr id="3" name="Content Placeholder 2">
            <a:extLst>
              <a:ext uri="{FF2B5EF4-FFF2-40B4-BE49-F238E27FC236}">
                <a16:creationId xmlns:a16="http://schemas.microsoft.com/office/drawing/2014/main" id="{B3CFFB03-D57B-3374-22AB-67BD2AFB9092}"/>
              </a:ext>
            </a:extLst>
          </p:cNvPr>
          <p:cNvSpPr txBox="1">
            <a:spLocks/>
          </p:cNvSpPr>
          <p:nvPr/>
        </p:nvSpPr>
        <p:spPr>
          <a:xfrm>
            <a:off x="1066799" y="5262667"/>
            <a:ext cx="10058399"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NME between CMAQ-CUDA and CMAQv5.4 taken with respect to space and time and binned by vertical layer in the 2-day 2018 12NE3 benchmark scenario. CHEM is the only active science process and CB6R5 with aero7 SOA treatment and standard cloud chemistry is the chosen mechanism. Distributions are over mechanism species.</a:t>
            </a:r>
          </a:p>
        </p:txBody>
      </p:sp>
      <p:sp>
        <p:nvSpPr>
          <p:cNvPr id="5" name="TextBox 4">
            <a:extLst>
              <a:ext uri="{FF2B5EF4-FFF2-40B4-BE49-F238E27FC236}">
                <a16:creationId xmlns:a16="http://schemas.microsoft.com/office/drawing/2014/main" id="{ED07ECA0-9A5A-5953-BAAB-13ED39AE14D9}"/>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
        <p:nvSpPr>
          <p:cNvPr id="7" name="Rectangle 6">
            <a:extLst>
              <a:ext uri="{FF2B5EF4-FFF2-40B4-BE49-F238E27FC236}">
                <a16:creationId xmlns:a16="http://schemas.microsoft.com/office/drawing/2014/main" id="{473A9A8D-E151-8078-D7EF-34FAF2224CBB}"/>
              </a:ext>
            </a:extLst>
          </p:cNvPr>
          <p:cNvSpPr/>
          <p:nvPr/>
        </p:nvSpPr>
        <p:spPr>
          <a:xfrm>
            <a:off x="11027538" y="1412768"/>
            <a:ext cx="100584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 threshold</a:t>
            </a:r>
          </a:p>
        </p:txBody>
      </p:sp>
      <p:cxnSp>
        <p:nvCxnSpPr>
          <p:cNvPr id="11" name="Straight Arrow Connector 10">
            <a:extLst>
              <a:ext uri="{FF2B5EF4-FFF2-40B4-BE49-F238E27FC236}">
                <a16:creationId xmlns:a16="http://schemas.microsoft.com/office/drawing/2014/main" id="{63D348F0-A53C-AA3D-E89B-BBAE7F8FFE53}"/>
              </a:ext>
            </a:extLst>
          </p:cNvPr>
          <p:cNvCxnSpPr/>
          <p:nvPr/>
        </p:nvCxnSpPr>
        <p:spPr>
          <a:xfrm flipH="1" flipV="1">
            <a:off x="10622279" y="1278294"/>
            <a:ext cx="425166" cy="3170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066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9081-D85A-9294-310E-11B3D6470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BC14A-31D3-C5F8-8266-93280B156D80}"/>
              </a:ext>
            </a:extLst>
          </p:cNvPr>
          <p:cNvSpPr>
            <a:spLocks noGrp="1"/>
          </p:cNvSpPr>
          <p:nvPr>
            <p:ph type="title"/>
          </p:nvPr>
        </p:nvSpPr>
        <p:spPr/>
        <p:txBody>
          <a:bodyPr/>
          <a:lstStyle/>
          <a:p>
            <a:r>
              <a:rPr lang="en-US" dirty="0"/>
              <a:t>Spatial patterns in NME arise outside of CHEM</a:t>
            </a:r>
          </a:p>
        </p:txBody>
      </p:sp>
      <p:sp>
        <p:nvSpPr>
          <p:cNvPr id="4" name="Slide Number Placeholder 3">
            <a:extLst>
              <a:ext uri="{FF2B5EF4-FFF2-40B4-BE49-F238E27FC236}">
                <a16:creationId xmlns:a16="http://schemas.microsoft.com/office/drawing/2014/main" id="{EA4030A3-3998-FED7-1841-FAF038282D1F}"/>
              </a:ext>
            </a:extLst>
          </p:cNvPr>
          <p:cNvSpPr>
            <a:spLocks noGrp="1"/>
          </p:cNvSpPr>
          <p:nvPr>
            <p:ph type="sldNum" sz="quarter" idx="12"/>
          </p:nvPr>
        </p:nvSpPr>
        <p:spPr/>
        <p:txBody>
          <a:bodyPr/>
          <a:lstStyle/>
          <a:p>
            <a:fld id="{C4D865BA-0D21-46E2-ABA3-AB710E34F2A4}" type="slidenum">
              <a:rPr lang="en-US" smtClean="0"/>
              <a:pPr/>
              <a:t>17</a:t>
            </a:fld>
            <a:endParaRPr lang="en-US" dirty="0"/>
          </a:p>
        </p:txBody>
      </p:sp>
      <p:sp>
        <p:nvSpPr>
          <p:cNvPr id="5" name="Content Placeholder 2">
            <a:extLst>
              <a:ext uri="{FF2B5EF4-FFF2-40B4-BE49-F238E27FC236}">
                <a16:creationId xmlns:a16="http://schemas.microsoft.com/office/drawing/2014/main" id="{92CC719A-4DA3-18ED-DFA4-C7A1D759E5A2}"/>
              </a:ext>
            </a:extLst>
          </p:cNvPr>
          <p:cNvSpPr>
            <a:spLocks noGrp="1"/>
          </p:cNvSpPr>
          <p:nvPr>
            <p:ph idx="1"/>
          </p:nvPr>
        </p:nvSpPr>
        <p:spPr>
          <a:xfrm>
            <a:off x="6096000" y="3237723"/>
            <a:ext cx="6096000" cy="2705877"/>
          </a:xfrm>
        </p:spPr>
        <p:txBody>
          <a:bodyPr anchor="ctr">
            <a:normAutofit/>
          </a:bodyPr>
          <a:lstStyle/>
          <a:p>
            <a:pPr marL="0" indent="0" algn="just">
              <a:buFont typeface="Arial" panose="020B0604020202020204" pitchFamily="34" charset="0"/>
              <a:buNone/>
            </a:pPr>
            <a:r>
              <a:rPr lang="en-US" sz="1400" dirty="0"/>
              <a:t>NME in time for the full simulation (left column) and CHEM-only simulation (right column) for CB6R5 with aero7 SOA treatment and standard cloud chemistry.</a:t>
            </a:r>
          </a:p>
        </p:txBody>
      </p:sp>
      <p:sp>
        <p:nvSpPr>
          <p:cNvPr id="7" name="TextBox 6">
            <a:extLst>
              <a:ext uri="{FF2B5EF4-FFF2-40B4-BE49-F238E27FC236}">
                <a16:creationId xmlns:a16="http://schemas.microsoft.com/office/drawing/2014/main" id="{6CAF60D0-EB10-CEF7-1211-6EFC0E283633}"/>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pic>
        <p:nvPicPr>
          <p:cNvPr id="11" name="Picture 10">
            <a:extLst>
              <a:ext uri="{FF2B5EF4-FFF2-40B4-BE49-F238E27FC236}">
                <a16:creationId xmlns:a16="http://schemas.microsoft.com/office/drawing/2014/main" id="{B00FD573-09A8-7D96-A3FE-9FCD45944E53}"/>
              </a:ext>
            </a:extLst>
          </p:cNvPr>
          <p:cNvPicPr>
            <a:picLocks noChangeAspect="1"/>
          </p:cNvPicPr>
          <p:nvPr/>
        </p:nvPicPr>
        <p:blipFill>
          <a:blip r:embed="rId2">
            <a:extLst>
              <a:ext uri="{28A0092B-C50C-407E-A947-70E740481C1C}">
                <a14:useLocalDpi xmlns:a14="http://schemas.microsoft.com/office/drawing/2010/main" val="0"/>
              </a:ext>
            </a:extLst>
          </a:blip>
          <a:srcRect b="34141"/>
          <a:stretch/>
        </p:blipFill>
        <p:spPr>
          <a:xfrm>
            <a:off x="361873" y="914400"/>
            <a:ext cx="5372255" cy="4572000"/>
          </a:xfrm>
          <a:prstGeom prst="rect">
            <a:avLst/>
          </a:prstGeom>
        </p:spPr>
      </p:pic>
      <p:pic>
        <p:nvPicPr>
          <p:cNvPr id="12" name="Picture 11">
            <a:extLst>
              <a:ext uri="{FF2B5EF4-FFF2-40B4-BE49-F238E27FC236}">
                <a16:creationId xmlns:a16="http://schemas.microsoft.com/office/drawing/2014/main" id="{B0B61665-C0E2-759F-4616-52ED327719BF}"/>
              </a:ext>
            </a:extLst>
          </p:cNvPr>
          <p:cNvPicPr>
            <a:picLocks noChangeAspect="1"/>
          </p:cNvPicPr>
          <p:nvPr/>
        </p:nvPicPr>
        <p:blipFill>
          <a:blip r:embed="rId2">
            <a:extLst>
              <a:ext uri="{28A0092B-C50C-407E-A947-70E740481C1C}">
                <a14:useLocalDpi xmlns:a14="http://schemas.microsoft.com/office/drawing/2010/main" val="0"/>
              </a:ext>
            </a:extLst>
          </a:blip>
          <a:srcRect t="66293" b="240"/>
          <a:stretch/>
        </p:blipFill>
        <p:spPr>
          <a:xfrm>
            <a:off x="6276936" y="914400"/>
            <a:ext cx="5372255" cy="2323323"/>
          </a:xfrm>
          <a:prstGeom prst="rect">
            <a:avLst/>
          </a:prstGeom>
        </p:spPr>
      </p:pic>
      <p:sp>
        <p:nvSpPr>
          <p:cNvPr id="13" name="Rectangle 12">
            <a:extLst>
              <a:ext uri="{FF2B5EF4-FFF2-40B4-BE49-F238E27FC236}">
                <a16:creationId xmlns:a16="http://schemas.microsoft.com/office/drawing/2014/main" id="{A617DADF-6AA1-58A4-5C0D-A134D304DD63}"/>
              </a:ext>
            </a:extLst>
          </p:cNvPr>
          <p:cNvSpPr/>
          <p:nvPr/>
        </p:nvSpPr>
        <p:spPr>
          <a:xfrm rot="16200000">
            <a:off x="-323927" y="1847461"/>
            <a:ext cx="9144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a:t>
            </a:r>
            <a:r>
              <a:rPr lang="en-US" sz="2400" b="1" baseline="-25000" dirty="0">
                <a:solidFill>
                  <a:schemeClr val="tx1"/>
                </a:solidFill>
              </a:rPr>
              <a:t>3</a:t>
            </a:r>
            <a:endParaRPr lang="en-US" sz="2400" b="1" dirty="0">
              <a:solidFill>
                <a:schemeClr val="tx1"/>
              </a:solidFill>
            </a:endParaRPr>
          </a:p>
        </p:txBody>
      </p:sp>
      <p:sp>
        <p:nvSpPr>
          <p:cNvPr id="14" name="Rectangle 13">
            <a:extLst>
              <a:ext uri="{FF2B5EF4-FFF2-40B4-BE49-F238E27FC236}">
                <a16:creationId xmlns:a16="http://schemas.microsoft.com/office/drawing/2014/main" id="{E56927C7-61AE-8908-2001-5EA3AE3D1F46}"/>
              </a:ext>
            </a:extLst>
          </p:cNvPr>
          <p:cNvSpPr/>
          <p:nvPr/>
        </p:nvSpPr>
        <p:spPr>
          <a:xfrm rot="16200000">
            <a:off x="-323927" y="4096140"/>
            <a:ext cx="9144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a:t>
            </a:r>
            <a:r>
              <a:rPr lang="en-US" sz="2400" b="1" baseline="-25000" dirty="0">
                <a:solidFill>
                  <a:schemeClr val="tx1"/>
                </a:solidFill>
              </a:rPr>
              <a:t>2</a:t>
            </a:r>
            <a:endParaRPr lang="en-US" sz="2400" b="1" dirty="0">
              <a:solidFill>
                <a:schemeClr val="tx1"/>
              </a:solidFill>
            </a:endParaRPr>
          </a:p>
        </p:txBody>
      </p:sp>
      <p:sp>
        <p:nvSpPr>
          <p:cNvPr id="15" name="Rectangle 14">
            <a:extLst>
              <a:ext uri="{FF2B5EF4-FFF2-40B4-BE49-F238E27FC236}">
                <a16:creationId xmlns:a16="http://schemas.microsoft.com/office/drawing/2014/main" id="{02E00763-A2A6-C562-0E7F-ACB63F699C15}"/>
              </a:ext>
            </a:extLst>
          </p:cNvPr>
          <p:cNvSpPr/>
          <p:nvPr/>
        </p:nvSpPr>
        <p:spPr>
          <a:xfrm rot="16200000">
            <a:off x="5591136" y="1847461"/>
            <a:ext cx="9144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OH</a:t>
            </a:r>
          </a:p>
        </p:txBody>
      </p:sp>
    </p:spTree>
    <p:extLst>
      <p:ext uri="{BB962C8B-B14F-4D97-AF65-F5344CB8AC3E}">
        <p14:creationId xmlns:p14="http://schemas.microsoft.com/office/powerpoint/2010/main" val="407439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2199C-3D51-BEC8-440E-F9C1C3CBF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A2792-8BCD-A1D3-26C2-AD46B469C326}"/>
              </a:ext>
            </a:extLst>
          </p:cNvPr>
          <p:cNvSpPr>
            <a:spLocks noGrp="1"/>
          </p:cNvSpPr>
          <p:nvPr>
            <p:ph type="title"/>
          </p:nvPr>
        </p:nvSpPr>
        <p:spPr/>
        <p:txBody>
          <a:bodyPr/>
          <a:lstStyle/>
          <a:p>
            <a:r>
              <a:rPr lang="en-US" dirty="0"/>
              <a:t>Disagreement is greater for species with small concentrations</a:t>
            </a:r>
          </a:p>
        </p:txBody>
      </p:sp>
      <p:sp>
        <p:nvSpPr>
          <p:cNvPr id="4" name="Slide Number Placeholder 3">
            <a:extLst>
              <a:ext uri="{FF2B5EF4-FFF2-40B4-BE49-F238E27FC236}">
                <a16:creationId xmlns:a16="http://schemas.microsoft.com/office/drawing/2014/main" id="{1DAF47C0-E9A1-9771-5082-4568793D1BF3}"/>
              </a:ext>
            </a:extLst>
          </p:cNvPr>
          <p:cNvSpPr>
            <a:spLocks noGrp="1"/>
          </p:cNvSpPr>
          <p:nvPr>
            <p:ph type="sldNum" sz="quarter" idx="12"/>
          </p:nvPr>
        </p:nvSpPr>
        <p:spPr/>
        <p:txBody>
          <a:bodyPr/>
          <a:lstStyle/>
          <a:p>
            <a:fld id="{C4D865BA-0D21-46E2-ABA3-AB710E34F2A4}" type="slidenum">
              <a:rPr lang="en-US" smtClean="0"/>
              <a:pPr/>
              <a:t>18</a:t>
            </a:fld>
            <a:endParaRPr lang="en-US" dirty="0"/>
          </a:p>
        </p:txBody>
      </p:sp>
      <p:pic>
        <p:nvPicPr>
          <p:cNvPr id="6" name="Picture 5">
            <a:extLst>
              <a:ext uri="{FF2B5EF4-FFF2-40B4-BE49-F238E27FC236}">
                <a16:creationId xmlns:a16="http://schemas.microsoft.com/office/drawing/2014/main" id="{F3E7E447-23C5-7238-01D8-C0DB87627D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4359" y="967228"/>
            <a:ext cx="5391641" cy="4051899"/>
          </a:xfrm>
          <a:prstGeom prst="rect">
            <a:avLst/>
          </a:prstGeom>
        </p:spPr>
      </p:pic>
      <p:sp>
        <p:nvSpPr>
          <p:cNvPr id="3" name="Content Placeholder 2">
            <a:extLst>
              <a:ext uri="{FF2B5EF4-FFF2-40B4-BE49-F238E27FC236}">
                <a16:creationId xmlns:a16="http://schemas.microsoft.com/office/drawing/2014/main" id="{5DE6D43E-1CF5-E973-CF45-D7D2CBC4A469}"/>
              </a:ext>
            </a:extLst>
          </p:cNvPr>
          <p:cNvSpPr txBox="1">
            <a:spLocks/>
          </p:cNvSpPr>
          <p:nvPr/>
        </p:nvSpPr>
        <p:spPr>
          <a:xfrm>
            <a:off x="0" y="5071955"/>
            <a:ext cx="6096000"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NME in space and time against median concentration across all vertical layers in the CHEM-only simulation for CB6R5 with aero7 SOA treatment and standard cloud chemistry.</a:t>
            </a:r>
          </a:p>
        </p:txBody>
      </p:sp>
      <p:sp>
        <p:nvSpPr>
          <p:cNvPr id="5" name="Content Placeholder 2">
            <a:extLst>
              <a:ext uri="{FF2B5EF4-FFF2-40B4-BE49-F238E27FC236}">
                <a16:creationId xmlns:a16="http://schemas.microsoft.com/office/drawing/2014/main" id="{695298F5-6DEF-867F-24B8-6DFC3AA023A9}"/>
              </a:ext>
            </a:extLst>
          </p:cNvPr>
          <p:cNvSpPr>
            <a:spLocks noGrp="1"/>
          </p:cNvSpPr>
          <p:nvPr>
            <p:ph idx="1"/>
          </p:nvPr>
        </p:nvSpPr>
        <p:spPr>
          <a:xfrm>
            <a:off x="6096000" y="914400"/>
            <a:ext cx="6096000" cy="5029200"/>
          </a:xfrm>
        </p:spPr>
        <p:txBody>
          <a:bodyPr anchor="ctr">
            <a:normAutofit/>
          </a:bodyPr>
          <a:lstStyle/>
          <a:p>
            <a:pPr marL="0" indent="0" algn="just">
              <a:buNone/>
            </a:pPr>
            <a:r>
              <a:rPr lang="en-US" sz="2400" dirty="0"/>
              <a:t>Species occurring in smaller concentrations tend to exhibit larger NME.</a:t>
            </a:r>
          </a:p>
          <a:p>
            <a:pPr marL="0" indent="0" algn="just">
              <a:buNone/>
            </a:pPr>
            <a:endParaRPr lang="en-US" sz="2400" dirty="0"/>
          </a:p>
          <a:p>
            <a:pPr marL="0" indent="0" algn="just">
              <a:buNone/>
            </a:pPr>
            <a:r>
              <a:rPr lang="en-US" sz="2400" dirty="0"/>
              <a:t>Small differences are proportionally large for trace species and likely arise from architectural differences in roundoff error.</a:t>
            </a:r>
          </a:p>
          <a:p>
            <a:pPr marL="0" indent="0" algn="just">
              <a:buNone/>
            </a:pPr>
            <a:endParaRPr lang="en-US" sz="2400" dirty="0"/>
          </a:p>
          <a:p>
            <a:pPr marL="0" indent="0" algn="just">
              <a:buNone/>
            </a:pPr>
            <a:r>
              <a:rPr lang="en-US" sz="2400" dirty="0"/>
              <a:t>Hypothesis: small differences are magnified by other science process modules.</a:t>
            </a:r>
          </a:p>
        </p:txBody>
      </p:sp>
      <p:sp>
        <p:nvSpPr>
          <p:cNvPr id="7" name="TextBox 6">
            <a:extLst>
              <a:ext uri="{FF2B5EF4-FFF2-40B4-BE49-F238E27FC236}">
                <a16:creationId xmlns:a16="http://schemas.microsoft.com/office/drawing/2014/main" id="{184D81E3-7820-ADC6-D673-ED7CA41E5CC6}"/>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
        <p:nvSpPr>
          <p:cNvPr id="8" name="Rectangle 7">
            <a:extLst>
              <a:ext uri="{FF2B5EF4-FFF2-40B4-BE49-F238E27FC236}">
                <a16:creationId xmlns:a16="http://schemas.microsoft.com/office/drawing/2014/main" id="{05E34445-87EB-D153-3389-E3681080A22A}"/>
              </a:ext>
            </a:extLst>
          </p:cNvPr>
          <p:cNvSpPr/>
          <p:nvPr/>
        </p:nvSpPr>
        <p:spPr>
          <a:xfrm>
            <a:off x="5166360" y="1243336"/>
            <a:ext cx="100584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 threshold</a:t>
            </a:r>
          </a:p>
        </p:txBody>
      </p:sp>
      <p:cxnSp>
        <p:nvCxnSpPr>
          <p:cNvPr id="10" name="Straight Arrow Connector 9">
            <a:extLst>
              <a:ext uri="{FF2B5EF4-FFF2-40B4-BE49-F238E27FC236}">
                <a16:creationId xmlns:a16="http://schemas.microsoft.com/office/drawing/2014/main" id="{ED6C012C-DBE5-3C67-A555-E5366A93AE70}"/>
              </a:ext>
            </a:extLst>
          </p:cNvPr>
          <p:cNvCxnSpPr>
            <a:cxnSpLocks/>
          </p:cNvCxnSpPr>
          <p:nvPr/>
        </p:nvCxnSpPr>
        <p:spPr>
          <a:xfrm flipH="1" flipV="1">
            <a:off x="4861249" y="1288886"/>
            <a:ext cx="305111" cy="183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2346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1359E-D5A3-1CE0-ED2A-9596C314903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FBC2F4-A9C4-CC13-CBF6-227DFE5133FF}"/>
              </a:ext>
            </a:extLst>
          </p:cNvPr>
          <p:cNvSpPr>
            <a:spLocks noGrp="1"/>
          </p:cNvSpPr>
          <p:nvPr>
            <p:ph type="title"/>
          </p:nvPr>
        </p:nvSpPr>
        <p:spPr/>
        <p:txBody>
          <a:bodyPr anchor="ctr"/>
          <a:lstStyle/>
          <a:p>
            <a:pPr algn="ctr"/>
            <a:r>
              <a:rPr lang="en-US" dirty="0"/>
              <a:t>Conclusions</a:t>
            </a:r>
          </a:p>
        </p:txBody>
      </p:sp>
    </p:spTree>
    <p:extLst>
      <p:ext uri="{BB962C8B-B14F-4D97-AF65-F5344CB8AC3E}">
        <p14:creationId xmlns:p14="http://schemas.microsoft.com/office/powerpoint/2010/main" val="136261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BB86-FABE-97E4-F569-586184B341E0}"/>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B70E67D-59E2-7430-AA9D-1CE6E35238C1}"/>
              </a:ext>
            </a:extLst>
          </p:cNvPr>
          <p:cNvSpPr>
            <a:spLocks noGrp="1"/>
          </p:cNvSpPr>
          <p:nvPr>
            <p:ph idx="1"/>
          </p:nvPr>
        </p:nvSpPr>
        <p:spPr>
          <a:xfrm>
            <a:off x="0" y="914400"/>
            <a:ext cx="6096000" cy="5029200"/>
          </a:xfrm>
        </p:spPr>
        <p:txBody>
          <a:bodyPr numCol="1">
            <a:normAutofit fontScale="92500" lnSpcReduction="20000"/>
          </a:bodyPr>
          <a:lstStyle/>
          <a:p>
            <a:pPr marL="0" indent="0" algn="just">
              <a:buNone/>
            </a:pPr>
            <a:r>
              <a:rPr lang="en-US" sz="2400" dirty="0"/>
              <a:t>UC Berkeley</a:t>
            </a:r>
          </a:p>
          <a:p>
            <a:pPr algn="just"/>
            <a:r>
              <a:rPr lang="en-US" sz="2400" dirty="0"/>
              <a:t>Professor Cesunica Ivey</a:t>
            </a:r>
          </a:p>
          <a:p>
            <a:pPr algn="just"/>
            <a:r>
              <a:rPr lang="en-US" sz="2400" dirty="0"/>
              <a:t>The AQMEL group</a:t>
            </a:r>
          </a:p>
          <a:p>
            <a:pPr algn="just"/>
            <a:endParaRPr lang="en-US" sz="2400" dirty="0"/>
          </a:p>
          <a:p>
            <a:pPr marL="0" indent="0" algn="just">
              <a:buNone/>
            </a:pPr>
            <a:r>
              <a:rPr lang="en-US" sz="2400" dirty="0"/>
              <a:t>UC Riverside</a:t>
            </a:r>
          </a:p>
          <a:p>
            <a:pPr algn="just"/>
            <a:r>
              <a:rPr lang="en-US" sz="2400" dirty="0"/>
              <a:t>Professor Bryan Wong</a:t>
            </a:r>
          </a:p>
          <a:p>
            <a:pPr algn="just"/>
            <a:r>
              <a:rPr lang="en-US" sz="2400" dirty="0"/>
              <a:t>Dr. José Rodríguez </a:t>
            </a:r>
            <a:r>
              <a:rPr lang="en-US" sz="2400" dirty="0" err="1"/>
              <a:t>Borbón</a:t>
            </a:r>
            <a:endParaRPr lang="en-US" sz="2400" dirty="0"/>
          </a:p>
          <a:p>
            <a:pPr algn="just"/>
            <a:endParaRPr lang="en-US" sz="2400" dirty="0"/>
          </a:p>
          <a:p>
            <a:pPr marL="0" indent="0" algn="just">
              <a:buNone/>
            </a:pPr>
            <a:r>
              <a:rPr lang="en-US" sz="2400" dirty="0"/>
              <a:t>Dr. Khanh Do, Northeastern University</a:t>
            </a:r>
          </a:p>
          <a:p>
            <a:pPr marL="0" indent="0" algn="just">
              <a:buNone/>
            </a:pPr>
            <a:endParaRPr lang="en-US" sz="2400" dirty="0"/>
          </a:p>
          <a:p>
            <a:pPr marL="0" indent="0" algn="just">
              <a:buNone/>
            </a:pPr>
            <a:r>
              <a:rPr lang="en-US" sz="2400" dirty="0"/>
              <a:t>George </a:t>
            </a:r>
            <a:r>
              <a:rPr lang="en-US" sz="2400" dirty="0" err="1"/>
              <a:t>Delic</a:t>
            </a:r>
            <a:r>
              <a:rPr lang="en-US" sz="2400" dirty="0"/>
              <a:t>, </a:t>
            </a:r>
            <a:r>
              <a:rPr lang="en-US" sz="2400" dirty="0" err="1"/>
              <a:t>HiPERiSM</a:t>
            </a:r>
            <a:r>
              <a:rPr lang="en-US" sz="2400" dirty="0"/>
              <a:t> Consulting</a:t>
            </a:r>
          </a:p>
          <a:p>
            <a:pPr marL="0" indent="0" algn="just">
              <a:buNone/>
            </a:pPr>
            <a:endParaRPr lang="en-US" sz="2400" dirty="0"/>
          </a:p>
          <a:p>
            <a:pPr marL="0" indent="0" algn="just">
              <a:buNone/>
            </a:pPr>
            <a:r>
              <a:rPr lang="en-US" sz="2400" dirty="0"/>
              <a:t>Berkeley Research Computing Savio HPC cluster</a:t>
            </a:r>
            <a:endParaRPr lang="en-US" dirty="0"/>
          </a:p>
        </p:txBody>
      </p:sp>
      <p:sp>
        <p:nvSpPr>
          <p:cNvPr id="4" name="Slide Number Placeholder 3">
            <a:extLst>
              <a:ext uri="{FF2B5EF4-FFF2-40B4-BE49-F238E27FC236}">
                <a16:creationId xmlns:a16="http://schemas.microsoft.com/office/drawing/2014/main" id="{39B4008B-C0E3-C547-52D1-C4340957B4ED}"/>
              </a:ext>
            </a:extLst>
          </p:cNvPr>
          <p:cNvSpPr>
            <a:spLocks noGrp="1"/>
          </p:cNvSpPr>
          <p:nvPr>
            <p:ph type="sldNum" sz="quarter" idx="12"/>
          </p:nvPr>
        </p:nvSpPr>
        <p:spPr/>
        <p:txBody>
          <a:bodyPr/>
          <a:lstStyle/>
          <a:p>
            <a:fld id="{C4D865BA-0D21-46E2-ABA3-AB710E34F2A4}" type="slidenum">
              <a:rPr lang="en-US" smtClean="0"/>
              <a:pPr/>
              <a:t>2</a:t>
            </a:fld>
            <a:endParaRPr lang="en-US" dirty="0"/>
          </a:p>
        </p:txBody>
      </p:sp>
      <p:sp>
        <p:nvSpPr>
          <p:cNvPr id="5" name="Content Placeholder 2">
            <a:extLst>
              <a:ext uri="{FF2B5EF4-FFF2-40B4-BE49-F238E27FC236}">
                <a16:creationId xmlns:a16="http://schemas.microsoft.com/office/drawing/2014/main" id="{940FED89-594E-2BFA-2A2E-4069BEC08092}"/>
              </a:ext>
            </a:extLst>
          </p:cNvPr>
          <p:cNvSpPr txBox="1">
            <a:spLocks/>
          </p:cNvSpPr>
          <p:nvPr/>
        </p:nvSpPr>
        <p:spPr>
          <a:xfrm>
            <a:off x="6096000" y="914400"/>
            <a:ext cx="6096000" cy="502920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The National Science Foundation Computational Data Science and Engineering Program</a:t>
            </a:r>
          </a:p>
          <a:p>
            <a:pPr marL="0" indent="0" algn="ctr">
              <a:buNone/>
            </a:pPr>
            <a:r>
              <a:rPr lang="en-US" sz="2400" dirty="0"/>
              <a:t>(CBET 2053560)</a:t>
            </a:r>
          </a:p>
        </p:txBody>
      </p:sp>
      <p:pic>
        <p:nvPicPr>
          <p:cNvPr id="6" name="Content Placeholder 4" descr="A logo of a globe with a gold ring around it&#10;&#10;Description automatically generated">
            <a:extLst>
              <a:ext uri="{FF2B5EF4-FFF2-40B4-BE49-F238E27FC236}">
                <a16:creationId xmlns:a16="http://schemas.microsoft.com/office/drawing/2014/main" id="{4F2DB30F-3177-A679-CBC9-5D9751D18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208" y="2571590"/>
            <a:ext cx="2183584" cy="2194560"/>
          </a:xfrm>
          <a:prstGeom prst="rect">
            <a:avLst/>
          </a:prstGeom>
        </p:spPr>
      </p:pic>
      <p:grpSp>
        <p:nvGrpSpPr>
          <p:cNvPr id="9" name="Group 8">
            <a:extLst>
              <a:ext uri="{FF2B5EF4-FFF2-40B4-BE49-F238E27FC236}">
                <a16:creationId xmlns:a16="http://schemas.microsoft.com/office/drawing/2014/main" id="{D6E8833C-870F-EC30-8E47-38AA1B2FB38D}"/>
              </a:ext>
            </a:extLst>
          </p:cNvPr>
          <p:cNvGrpSpPr/>
          <p:nvPr/>
        </p:nvGrpSpPr>
        <p:grpSpPr>
          <a:xfrm>
            <a:off x="6652983" y="4766151"/>
            <a:ext cx="4571726" cy="914400"/>
            <a:chOff x="6752766" y="4777740"/>
            <a:chExt cx="4571726" cy="914400"/>
          </a:xfrm>
        </p:grpSpPr>
        <p:pic>
          <p:nvPicPr>
            <p:cNvPr id="1026" name="Picture 2">
              <a:extLst>
                <a:ext uri="{FF2B5EF4-FFF2-40B4-BE49-F238E27FC236}">
                  <a16:creationId xmlns:a16="http://schemas.microsoft.com/office/drawing/2014/main" id="{3658CCA3-CB58-75FE-5F1C-E5C20EBE5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492" y="4886683"/>
              <a:ext cx="2286000" cy="696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lue text on a black background&#10;&#10;Description automatically generated">
              <a:extLst>
                <a:ext uri="{FF2B5EF4-FFF2-40B4-BE49-F238E27FC236}">
                  <a16:creationId xmlns:a16="http://schemas.microsoft.com/office/drawing/2014/main" id="{A0B5701A-4B66-EEBE-1B5C-2CDB1A229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766" y="4777740"/>
              <a:ext cx="2285726" cy="914400"/>
            </a:xfrm>
            <a:prstGeom prst="rect">
              <a:avLst/>
            </a:prstGeom>
          </p:spPr>
        </p:pic>
      </p:grpSp>
    </p:spTree>
    <p:extLst>
      <p:ext uri="{BB962C8B-B14F-4D97-AF65-F5344CB8AC3E}">
        <p14:creationId xmlns:p14="http://schemas.microsoft.com/office/powerpoint/2010/main" val="261829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CBDAC-75C1-A8C4-5F5B-A3ACABEAD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DFCB7-652B-7203-8551-A27E579437B2}"/>
              </a:ext>
            </a:extLst>
          </p:cNvPr>
          <p:cNvSpPr>
            <a:spLocks noGrp="1"/>
          </p:cNvSpPr>
          <p:nvPr>
            <p:ph type="title"/>
          </p:nvPr>
        </p:nvSpPr>
        <p:spPr/>
        <p:txBody>
          <a:bodyPr/>
          <a:lstStyle/>
          <a:p>
            <a:r>
              <a:rPr lang="en-US" dirty="0"/>
              <a:t>Conclusions and moving forward</a:t>
            </a:r>
          </a:p>
        </p:txBody>
      </p:sp>
      <p:sp>
        <p:nvSpPr>
          <p:cNvPr id="3" name="Content Placeholder 2">
            <a:extLst>
              <a:ext uri="{FF2B5EF4-FFF2-40B4-BE49-F238E27FC236}">
                <a16:creationId xmlns:a16="http://schemas.microsoft.com/office/drawing/2014/main" id="{97FFBB7B-768F-800C-CF4A-4C1FA665B42C}"/>
              </a:ext>
            </a:extLst>
          </p:cNvPr>
          <p:cNvSpPr>
            <a:spLocks noGrp="1"/>
          </p:cNvSpPr>
          <p:nvPr>
            <p:ph idx="1"/>
          </p:nvPr>
        </p:nvSpPr>
        <p:spPr>
          <a:xfrm>
            <a:off x="0" y="914400"/>
            <a:ext cx="6705830" cy="5029200"/>
          </a:xfrm>
        </p:spPr>
        <p:txBody>
          <a:bodyPr anchor="ctr">
            <a:normAutofit/>
          </a:bodyPr>
          <a:lstStyle/>
          <a:p>
            <a:pPr marL="0" indent="0" algn="just">
              <a:buNone/>
            </a:pPr>
            <a:r>
              <a:rPr lang="en-US" sz="2400" b="1" dirty="0"/>
              <a:t>Conclusions</a:t>
            </a:r>
          </a:p>
          <a:p>
            <a:pPr algn="just"/>
            <a:r>
              <a:rPr lang="en-US" sz="2400" dirty="0"/>
              <a:t>CMAQ-CUDA significantly accelerates CHEM</a:t>
            </a:r>
          </a:p>
          <a:p>
            <a:pPr algn="just"/>
            <a:r>
              <a:rPr lang="en-US" sz="2400" dirty="0"/>
              <a:t>CHEM acceleration appreciably reduces total simulation walltimes</a:t>
            </a:r>
          </a:p>
          <a:p>
            <a:pPr algn="just"/>
            <a:r>
              <a:rPr lang="en-US" sz="2400" dirty="0"/>
              <a:t>Agreement with unaccelerated CMAQ is good but degrades with other modules active</a:t>
            </a:r>
          </a:p>
          <a:p>
            <a:pPr algn="just"/>
            <a:endParaRPr lang="en-US" sz="2400" dirty="0"/>
          </a:p>
          <a:p>
            <a:pPr marL="0" indent="0" algn="just">
              <a:buNone/>
            </a:pPr>
            <a:r>
              <a:rPr lang="en-US" sz="2400" b="1" dirty="0"/>
              <a:t>Future research directions</a:t>
            </a:r>
          </a:p>
          <a:p>
            <a:pPr algn="just"/>
            <a:r>
              <a:rPr lang="en-US" sz="2400" dirty="0"/>
              <a:t>Accelerate other modules</a:t>
            </a:r>
          </a:p>
          <a:p>
            <a:pPr algn="just"/>
            <a:r>
              <a:rPr lang="en-US" sz="2400" dirty="0"/>
              <a:t>Re-implement DDM, IRR</a:t>
            </a:r>
          </a:p>
        </p:txBody>
      </p:sp>
      <p:sp>
        <p:nvSpPr>
          <p:cNvPr id="4" name="Slide Number Placeholder 3">
            <a:extLst>
              <a:ext uri="{FF2B5EF4-FFF2-40B4-BE49-F238E27FC236}">
                <a16:creationId xmlns:a16="http://schemas.microsoft.com/office/drawing/2014/main" id="{2707BE42-8267-04F1-76F6-98121177B037}"/>
              </a:ext>
            </a:extLst>
          </p:cNvPr>
          <p:cNvSpPr>
            <a:spLocks noGrp="1"/>
          </p:cNvSpPr>
          <p:nvPr>
            <p:ph type="sldNum" sz="quarter" idx="12"/>
          </p:nvPr>
        </p:nvSpPr>
        <p:spPr/>
        <p:txBody>
          <a:bodyPr/>
          <a:lstStyle/>
          <a:p>
            <a:fld id="{C4D865BA-0D21-46E2-ABA3-AB710E34F2A4}" type="slidenum">
              <a:rPr lang="en-US" smtClean="0"/>
              <a:pPr/>
              <a:t>20</a:t>
            </a:fld>
            <a:endParaRPr lang="en-US" dirty="0"/>
          </a:p>
        </p:txBody>
      </p:sp>
      <p:pic>
        <p:nvPicPr>
          <p:cNvPr id="5" name="Picture 4">
            <a:extLst>
              <a:ext uri="{FF2B5EF4-FFF2-40B4-BE49-F238E27FC236}">
                <a16:creationId xmlns:a16="http://schemas.microsoft.com/office/drawing/2014/main" id="{658B95E1-F3B8-E964-854E-146C22DD35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83074" y="1280318"/>
            <a:ext cx="4826652" cy="3657600"/>
          </a:xfrm>
          <a:prstGeom prst="rect">
            <a:avLst/>
          </a:prstGeom>
        </p:spPr>
      </p:pic>
      <p:sp>
        <p:nvSpPr>
          <p:cNvPr id="6" name="Content Placeholder 2">
            <a:extLst>
              <a:ext uri="{FF2B5EF4-FFF2-40B4-BE49-F238E27FC236}">
                <a16:creationId xmlns:a16="http://schemas.microsoft.com/office/drawing/2014/main" id="{98DA1137-6D9A-4175-1281-87357588FCF2}"/>
              </a:ext>
            </a:extLst>
          </p:cNvPr>
          <p:cNvSpPr txBox="1">
            <a:spLocks/>
          </p:cNvSpPr>
          <p:nvPr/>
        </p:nvSpPr>
        <p:spPr>
          <a:xfrm>
            <a:off x="6705830" y="4937918"/>
            <a:ext cx="548617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CHEM module timing per synchronization time step for CMAQv5.4 and CMAQ-CUDA across three mechanisms using 8 MPI processes and 4 NVIDIA RTX 2080 Ti graphics cards for the 2-day 2018 12NE3 benchmark scenario.</a:t>
            </a:r>
          </a:p>
        </p:txBody>
      </p:sp>
      <p:sp>
        <p:nvSpPr>
          <p:cNvPr id="8" name="TextBox 7">
            <a:extLst>
              <a:ext uri="{FF2B5EF4-FFF2-40B4-BE49-F238E27FC236}">
                <a16:creationId xmlns:a16="http://schemas.microsoft.com/office/drawing/2014/main" id="{4D11C2D7-25E7-0005-A9EE-E4F8577CA647}"/>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Tree>
    <p:extLst>
      <p:ext uri="{BB962C8B-B14F-4D97-AF65-F5344CB8AC3E}">
        <p14:creationId xmlns:p14="http://schemas.microsoft.com/office/powerpoint/2010/main" val="144959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8A31D-E536-346F-9708-1DADD493B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D828E-507A-494F-7658-5619A34C6EA9}"/>
              </a:ext>
            </a:extLst>
          </p:cNvPr>
          <p:cNvSpPr>
            <a:spLocks noGrp="1"/>
          </p:cNvSpPr>
          <p:nvPr>
            <p:ph type="title"/>
          </p:nvPr>
        </p:nvSpPr>
        <p:spPr/>
        <p:txBody>
          <a:bodyPr/>
          <a:lstStyle/>
          <a:p>
            <a:r>
              <a:rPr lang="en-US" dirty="0"/>
              <a:t>Conclusions and moving forward</a:t>
            </a:r>
          </a:p>
        </p:txBody>
      </p:sp>
      <p:sp>
        <p:nvSpPr>
          <p:cNvPr id="3" name="Content Placeholder 2">
            <a:extLst>
              <a:ext uri="{FF2B5EF4-FFF2-40B4-BE49-F238E27FC236}">
                <a16:creationId xmlns:a16="http://schemas.microsoft.com/office/drawing/2014/main" id="{5203B5B9-B438-AF37-4B91-B484A40E1CD0}"/>
              </a:ext>
            </a:extLst>
          </p:cNvPr>
          <p:cNvSpPr>
            <a:spLocks noGrp="1"/>
          </p:cNvSpPr>
          <p:nvPr>
            <p:ph idx="1"/>
          </p:nvPr>
        </p:nvSpPr>
        <p:spPr>
          <a:xfrm>
            <a:off x="0" y="914400"/>
            <a:ext cx="6705830" cy="5029200"/>
          </a:xfrm>
        </p:spPr>
        <p:txBody>
          <a:bodyPr anchor="ctr">
            <a:normAutofit/>
          </a:bodyPr>
          <a:lstStyle/>
          <a:p>
            <a:pPr marL="0" indent="0" algn="just">
              <a:buNone/>
            </a:pPr>
            <a:r>
              <a:rPr lang="en-US" sz="2400" b="1" dirty="0"/>
              <a:t>Conclusions</a:t>
            </a:r>
          </a:p>
          <a:p>
            <a:pPr algn="just"/>
            <a:r>
              <a:rPr lang="en-US" sz="2400" dirty="0"/>
              <a:t>CMAQ-CUDA significantly accelerates CHEM</a:t>
            </a:r>
          </a:p>
          <a:p>
            <a:pPr algn="just"/>
            <a:r>
              <a:rPr lang="en-US" sz="2400" dirty="0"/>
              <a:t>CHEM acceleration appreciably reduces total simulation walltimes</a:t>
            </a:r>
          </a:p>
          <a:p>
            <a:pPr algn="just"/>
            <a:r>
              <a:rPr lang="en-US" sz="2400" dirty="0"/>
              <a:t>Agreement with unaccelerated CMAQ is good but degrades with other modules active</a:t>
            </a:r>
          </a:p>
          <a:p>
            <a:pPr algn="just"/>
            <a:endParaRPr lang="en-US" sz="2400" dirty="0"/>
          </a:p>
          <a:p>
            <a:pPr marL="0" indent="0" algn="just">
              <a:buNone/>
            </a:pPr>
            <a:r>
              <a:rPr lang="en-US" sz="2400" b="1" dirty="0"/>
              <a:t>Future research directions</a:t>
            </a:r>
          </a:p>
          <a:p>
            <a:pPr algn="just"/>
            <a:r>
              <a:rPr lang="en-US" sz="2400" dirty="0"/>
              <a:t>Accelerate other modules</a:t>
            </a:r>
          </a:p>
          <a:p>
            <a:pPr algn="just"/>
            <a:r>
              <a:rPr lang="en-US" sz="2400" dirty="0"/>
              <a:t>Re-implement DDM, IRR</a:t>
            </a:r>
          </a:p>
        </p:txBody>
      </p:sp>
      <p:sp>
        <p:nvSpPr>
          <p:cNvPr id="4" name="Slide Number Placeholder 3">
            <a:extLst>
              <a:ext uri="{FF2B5EF4-FFF2-40B4-BE49-F238E27FC236}">
                <a16:creationId xmlns:a16="http://schemas.microsoft.com/office/drawing/2014/main" id="{696521F7-7109-87DB-A2D4-5EC2D681DC03}"/>
              </a:ext>
            </a:extLst>
          </p:cNvPr>
          <p:cNvSpPr>
            <a:spLocks noGrp="1"/>
          </p:cNvSpPr>
          <p:nvPr>
            <p:ph type="sldNum" sz="quarter" idx="12"/>
          </p:nvPr>
        </p:nvSpPr>
        <p:spPr/>
        <p:txBody>
          <a:bodyPr/>
          <a:lstStyle/>
          <a:p>
            <a:fld id="{C4D865BA-0D21-46E2-ABA3-AB710E34F2A4}" type="slidenum">
              <a:rPr lang="en-US" smtClean="0"/>
              <a:pPr/>
              <a:t>21</a:t>
            </a:fld>
            <a:endParaRPr lang="en-US" dirty="0"/>
          </a:p>
        </p:txBody>
      </p:sp>
      <p:pic>
        <p:nvPicPr>
          <p:cNvPr id="5" name="Picture 4">
            <a:extLst>
              <a:ext uri="{FF2B5EF4-FFF2-40B4-BE49-F238E27FC236}">
                <a16:creationId xmlns:a16="http://schemas.microsoft.com/office/drawing/2014/main" id="{1BA13BBD-7BC1-7D0A-8837-F9D64A0B74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26169" y="1280318"/>
            <a:ext cx="4740462" cy="3657600"/>
          </a:xfrm>
          <a:prstGeom prst="rect">
            <a:avLst/>
          </a:prstGeom>
        </p:spPr>
      </p:pic>
      <p:sp>
        <p:nvSpPr>
          <p:cNvPr id="6" name="Content Placeholder 2">
            <a:extLst>
              <a:ext uri="{FF2B5EF4-FFF2-40B4-BE49-F238E27FC236}">
                <a16:creationId xmlns:a16="http://schemas.microsoft.com/office/drawing/2014/main" id="{AB12ECD7-C6D7-505F-780A-3237A9371D0A}"/>
              </a:ext>
            </a:extLst>
          </p:cNvPr>
          <p:cNvSpPr txBox="1">
            <a:spLocks/>
          </p:cNvSpPr>
          <p:nvPr/>
        </p:nvSpPr>
        <p:spPr>
          <a:xfrm>
            <a:off x="6705830" y="4937918"/>
            <a:ext cx="548617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Total simulation timing for CMAQv5.4 and CMAQ-CUDA across three mechanisms using 8 MPI processes and 4 NVIDIA RTX 2080 Ti graphics cards for the 2-day 2018 12NE3 benchmark scenario.</a:t>
            </a:r>
          </a:p>
        </p:txBody>
      </p:sp>
      <p:sp>
        <p:nvSpPr>
          <p:cNvPr id="8" name="TextBox 7">
            <a:extLst>
              <a:ext uri="{FF2B5EF4-FFF2-40B4-BE49-F238E27FC236}">
                <a16:creationId xmlns:a16="http://schemas.microsoft.com/office/drawing/2014/main" id="{457C399F-D2C4-B888-1CB5-1DD1EC7748F1}"/>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Tree>
    <p:extLst>
      <p:ext uri="{BB962C8B-B14F-4D97-AF65-F5344CB8AC3E}">
        <p14:creationId xmlns:p14="http://schemas.microsoft.com/office/powerpoint/2010/main" val="326213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4E55-0407-FD1A-FF6C-8D2A092D47F1}"/>
              </a:ext>
            </a:extLst>
          </p:cNvPr>
          <p:cNvSpPr>
            <a:spLocks noGrp="1"/>
          </p:cNvSpPr>
          <p:nvPr>
            <p:ph type="title"/>
          </p:nvPr>
        </p:nvSpPr>
        <p:spPr/>
        <p:txBody>
          <a:bodyPr/>
          <a:lstStyle/>
          <a:p>
            <a:r>
              <a:rPr lang="en-US" dirty="0"/>
              <a:t>Conclusions and moving forward</a:t>
            </a:r>
          </a:p>
        </p:txBody>
      </p:sp>
      <p:sp>
        <p:nvSpPr>
          <p:cNvPr id="3" name="Content Placeholder 2">
            <a:extLst>
              <a:ext uri="{FF2B5EF4-FFF2-40B4-BE49-F238E27FC236}">
                <a16:creationId xmlns:a16="http://schemas.microsoft.com/office/drawing/2014/main" id="{52CCE757-EF6F-B498-44A1-FEACF524BCD8}"/>
              </a:ext>
            </a:extLst>
          </p:cNvPr>
          <p:cNvSpPr>
            <a:spLocks noGrp="1"/>
          </p:cNvSpPr>
          <p:nvPr>
            <p:ph idx="1"/>
          </p:nvPr>
        </p:nvSpPr>
        <p:spPr>
          <a:xfrm>
            <a:off x="0" y="914400"/>
            <a:ext cx="6705830" cy="5029200"/>
          </a:xfrm>
        </p:spPr>
        <p:txBody>
          <a:bodyPr anchor="ctr">
            <a:normAutofit/>
          </a:bodyPr>
          <a:lstStyle/>
          <a:p>
            <a:pPr marL="0" indent="0" algn="just">
              <a:buNone/>
            </a:pPr>
            <a:r>
              <a:rPr lang="en-US" sz="2400" b="1" dirty="0"/>
              <a:t>Conclusions</a:t>
            </a:r>
          </a:p>
          <a:p>
            <a:pPr algn="just"/>
            <a:r>
              <a:rPr lang="en-US" sz="2400" dirty="0"/>
              <a:t>CMAQ-CUDA significantly accelerates CHEM</a:t>
            </a:r>
          </a:p>
          <a:p>
            <a:pPr algn="just"/>
            <a:r>
              <a:rPr lang="en-US" sz="2400" dirty="0"/>
              <a:t>CHEM acceleration appreciably reduces total simulation walltimes</a:t>
            </a:r>
          </a:p>
          <a:p>
            <a:pPr algn="just"/>
            <a:r>
              <a:rPr lang="en-US" sz="2400" dirty="0"/>
              <a:t>Agreement with unaccelerated CMAQ is good but degrades with other modules active</a:t>
            </a:r>
          </a:p>
          <a:p>
            <a:pPr algn="just"/>
            <a:endParaRPr lang="en-US" sz="2400" dirty="0"/>
          </a:p>
          <a:p>
            <a:pPr marL="0" indent="0" algn="just">
              <a:buNone/>
            </a:pPr>
            <a:r>
              <a:rPr lang="en-US" sz="2400" b="1" dirty="0"/>
              <a:t>Future research directions</a:t>
            </a:r>
          </a:p>
          <a:p>
            <a:pPr algn="just"/>
            <a:r>
              <a:rPr lang="en-US" sz="2400" dirty="0"/>
              <a:t>Accelerate other modules</a:t>
            </a:r>
          </a:p>
          <a:p>
            <a:pPr algn="just"/>
            <a:r>
              <a:rPr lang="en-US" sz="2400" dirty="0"/>
              <a:t>Re-implement DDM, IRR</a:t>
            </a:r>
          </a:p>
        </p:txBody>
      </p:sp>
      <p:sp>
        <p:nvSpPr>
          <p:cNvPr id="4" name="Slide Number Placeholder 3">
            <a:extLst>
              <a:ext uri="{FF2B5EF4-FFF2-40B4-BE49-F238E27FC236}">
                <a16:creationId xmlns:a16="http://schemas.microsoft.com/office/drawing/2014/main" id="{CE414D55-853C-BB1C-3595-6526419E8C7C}"/>
              </a:ext>
            </a:extLst>
          </p:cNvPr>
          <p:cNvSpPr>
            <a:spLocks noGrp="1"/>
          </p:cNvSpPr>
          <p:nvPr>
            <p:ph type="sldNum" sz="quarter" idx="12"/>
          </p:nvPr>
        </p:nvSpPr>
        <p:spPr/>
        <p:txBody>
          <a:bodyPr/>
          <a:lstStyle/>
          <a:p>
            <a:fld id="{C4D865BA-0D21-46E2-ABA3-AB710E34F2A4}" type="slidenum">
              <a:rPr lang="en-US" smtClean="0"/>
              <a:pPr/>
              <a:t>22</a:t>
            </a:fld>
            <a:endParaRPr lang="en-US" dirty="0"/>
          </a:p>
        </p:txBody>
      </p:sp>
      <p:sp>
        <p:nvSpPr>
          <p:cNvPr id="6" name="Content Placeholder 2">
            <a:extLst>
              <a:ext uri="{FF2B5EF4-FFF2-40B4-BE49-F238E27FC236}">
                <a16:creationId xmlns:a16="http://schemas.microsoft.com/office/drawing/2014/main" id="{F9D11D3C-718D-961A-4BBF-F8BDB65EE7EE}"/>
              </a:ext>
            </a:extLst>
          </p:cNvPr>
          <p:cNvSpPr txBox="1">
            <a:spLocks/>
          </p:cNvSpPr>
          <p:nvPr/>
        </p:nvSpPr>
        <p:spPr>
          <a:xfrm>
            <a:off x="6705830" y="3969259"/>
            <a:ext cx="548617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NME in time for the full simulation (left column) and CHEM-only simulation (right column) for CB6R5 with aero7 SOA treatment and standard cloud chemistry.</a:t>
            </a:r>
          </a:p>
        </p:txBody>
      </p:sp>
      <p:sp>
        <p:nvSpPr>
          <p:cNvPr id="8" name="TextBox 7">
            <a:extLst>
              <a:ext uri="{FF2B5EF4-FFF2-40B4-BE49-F238E27FC236}">
                <a16:creationId xmlns:a16="http://schemas.microsoft.com/office/drawing/2014/main" id="{52928786-9804-9A2D-CDEB-6ACAF8BD2C86}"/>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pic>
        <p:nvPicPr>
          <p:cNvPr id="10" name="Picture 9">
            <a:extLst>
              <a:ext uri="{FF2B5EF4-FFF2-40B4-BE49-F238E27FC236}">
                <a16:creationId xmlns:a16="http://schemas.microsoft.com/office/drawing/2014/main" id="{0F0F4B59-6FF4-3952-2050-48C077EA7C37}"/>
              </a:ext>
            </a:extLst>
          </p:cNvPr>
          <p:cNvPicPr>
            <a:picLocks noChangeAspect="1"/>
          </p:cNvPicPr>
          <p:nvPr/>
        </p:nvPicPr>
        <p:blipFill>
          <a:blip r:embed="rId2">
            <a:extLst>
              <a:ext uri="{28A0092B-C50C-407E-A947-70E740481C1C}">
                <a14:useLocalDpi xmlns:a14="http://schemas.microsoft.com/office/drawing/2010/main" val="0"/>
              </a:ext>
            </a:extLst>
          </a:blip>
          <a:srcRect t="66293" b="240"/>
          <a:stretch/>
        </p:blipFill>
        <p:spPr>
          <a:xfrm>
            <a:off x="6819745" y="1425722"/>
            <a:ext cx="5372255" cy="2323323"/>
          </a:xfrm>
          <a:prstGeom prst="rect">
            <a:avLst/>
          </a:prstGeom>
        </p:spPr>
      </p:pic>
    </p:spTree>
    <p:extLst>
      <p:ext uri="{BB962C8B-B14F-4D97-AF65-F5344CB8AC3E}">
        <p14:creationId xmlns:p14="http://schemas.microsoft.com/office/powerpoint/2010/main" val="121720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7E91D-DDDD-5348-3BA0-7B315E594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6EEFF-8737-4CF9-DDF8-E0A564C0BA3C}"/>
              </a:ext>
            </a:extLst>
          </p:cNvPr>
          <p:cNvSpPr>
            <a:spLocks noGrp="1"/>
          </p:cNvSpPr>
          <p:nvPr>
            <p:ph type="title"/>
          </p:nvPr>
        </p:nvSpPr>
        <p:spPr/>
        <p:txBody>
          <a:bodyPr/>
          <a:lstStyle/>
          <a:p>
            <a:r>
              <a:rPr lang="en-US" dirty="0"/>
              <a:t>Conclusions and moving forward</a:t>
            </a:r>
          </a:p>
        </p:txBody>
      </p:sp>
      <p:sp>
        <p:nvSpPr>
          <p:cNvPr id="3" name="Content Placeholder 2">
            <a:extLst>
              <a:ext uri="{FF2B5EF4-FFF2-40B4-BE49-F238E27FC236}">
                <a16:creationId xmlns:a16="http://schemas.microsoft.com/office/drawing/2014/main" id="{08B5017A-3B10-9B48-3981-8650135482E2}"/>
              </a:ext>
            </a:extLst>
          </p:cNvPr>
          <p:cNvSpPr>
            <a:spLocks noGrp="1"/>
          </p:cNvSpPr>
          <p:nvPr>
            <p:ph idx="1"/>
          </p:nvPr>
        </p:nvSpPr>
        <p:spPr>
          <a:xfrm>
            <a:off x="0" y="914400"/>
            <a:ext cx="6705830" cy="5029200"/>
          </a:xfrm>
        </p:spPr>
        <p:txBody>
          <a:bodyPr anchor="ctr">
            <a:normAutofit/>
          </a:bodyPr>
          <a:lstStyle/>
          <a:p>
            <a:pPr marL="0" indent="0" algn="just">
              <a:buNone/>
            </a:pPr>
            <a:r>
              <a:rPr lang="en-US" sz="2400" b="1" dirty="0"/>
              <a:t>Conclusions</a:t>
            </a:r>
          </a:p>
          <a:p>
            <a:pPr algn="just"/>
            <a:r>
              <a:rPr lang="en-US" sz="2400" dirty="0"/>
              <a:t>CMAQ-CUDA significantly accelerates CHEM</a:t>
            </a:r>
          </a:p>
          <a:p>
            <a:pPr algn="just"/>
            <a:r>
              <a:rPr lang="en-US" sz="2400" dirty="0"/>
              <a:t>CHEM acceleration appreciably reduces total simulation walltimes</a:t>
            </a:r>
          </a:p>
          <a:p>
            <a:pPr algn="just"/>
            <a:r>
              <a:rPr lang="en-US" sz="2400" dirty="0"/>
              <a:t>Agreement with unaccelerated CMAQ is good but degrades with other modules active</a:t>
            </a:r>
          </a:p>
          <a:p>
            <a:pPr algn="just"/>
            <a:endParaRPr lang="en-US" sz="2400" dirty="0"/>
          </a:p>
          <a:p>
            <a:pPr marL="0" indent="0" algn="just">
              <a:buNone/>
            </a:pPr>
            <a:r>
              <a:rPr lang="en-US" sz="2400" b="1" dirty="0"/>
              <a:t>Future research directions</a:t>
            </a:r>
          </a:p>
          <a:p>
            <a:pPr algn="just"/>
            <a:r>
              <a:rPr lang="en-US" sz="2400" dirty="0"/>
              <a:t>Accelerate other modules</a:t>
            </a:r>
          </a:p>
          <a:p>
            <a:pPr algn="just"/>
            <a:r>
              <a:rPr lang="en-US" sz="2400" dirty="0"/>
              <a:t>Re-implement DDM, IRR</a:t>
            </a:r>
          </a:p>
        </p:txBody>
      </p:sp>
      <p:sp>
        <p:nvSpPr>
          <p:cNvPr id="4" name="Slide Number Placeholder 3">
            <a:extLst>
              <a:ext uri="{FF2B5EF4-FFF2-40B4-BE49-F238E27FC236}">
                <a16:creationId xmlns:a16="http://schemas.microsoft.com/office/drawing/2014/main" id="{1CDFCDAE-51CF-8708-5A95-7B0C2B26582E}"/>
              </a:ext>
            </a:extLst>
          </p:cNvPr>
          <p:cNvSpPr>
            <a:spLocks noGrp="1"/>
          </p:cNvSpPr>
          <p:nvPr>
            <p:ph type="sldNum" sz="quarter" idx="12"/>
          </p:nvPr>
        </p:nvSpPr>
        <p:spPr/>
        <p:txBody>
          <a:bodyPr/>
          <a:lstStyle/>
          <a:p>
            <a:fld id="{C4D865BA-0D21-46E2-ABA3-AB710E34F2A4}" type="slidenum">
              <a:rPr lang="en-US" smtClean="0"/>
              <a:pPr/>
              <a:t>23</a:t>
            </a:fld>
            <a:endParaRPr lang="en-US" dirty="0"/>
          </a:p>
        </p:txBody>
      </p:sp>
      <p:pic>
        <p:nvPicPr>
          <p:cNvPr id="5" name="Picture 4" descr="A pie chart with numbers and text&#10;&#10;Description automatically generated">
            <a:extLst>
              <a:ext uri="{FF2B5EF4-FFF2-40B4-BE49-F238E27FC236}">
                <a16:creationId xmlns:a16="http://schemas.microsoft.com/office/drawing/2014/main" id="{0688070C-E678-E6E1-DC78-BC6CAE0D8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830" y="1280318"/>
            <a:ext cx="5181140" cy="3657600"/>
          </a:xfrm>
          <a:prstGeom prst="rect">
            <a:avLst/>
          </a:prstGeom>
        </p:spPr>
      </p:pic>
      <p:sp>
        <p:nvSpPr>
          <p:cNvPr id="6" name="Content Placeholder 2">
            <a:extLst>
              <a:ext uri="{FF2B5EF4-FFF2-40B4-BE49-F238E27FC236}">
                <a16:creationId xmlns:a16="http://schemas.microsoft.com/office/drawing/2014/main" id="{07F375EE-8EF8-FAB2-DD00-383742DC0E3F}"/>
              </a:ext>
            </a:extLst>
          </p:cNvPr>
          <p:cNvSpPr txBox="1">
            <a:spLocks/>
          </p:cNvSpPr>
          <p:nvPr/>
        </p:nvSpPr>
        <p:spPr>
          <a:xfrm>
            <a:off x="6705830" y="4937918"/>
            <a:ext cx="548617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Module timing burdens per time step for an 8-core simulation using the ROS3 solver and CB6R5 chemical mechanism with aero7 SOA treatment and standard cloud chemistry for the CMAQ 2018 12NE3 benchmark scenario.</a:t>
            </a:r>
          </a:p>
        </p:txBody>
      </p:sp>
      <p:sp>
        <p:nvSpPr>
          <p:cNvPr id="8" name="TextBox 7">
            <a:extLst>
              <a:ext uri="{FF2B5EF4-FFF2-40B4-BE49-F238E27FC236}">
                <a16:creationId xmlns:a16="http://schemas.microsoft.com/office/drawing/2014/main" id="{53EC6A4C-D214-841A-A27C-A685C403A1A3}"/>
              </a:ext>
            </a:extLst>
          </p:cNvPr>
          <p:cNvSpPr txBox="1"/>
          <p:nvPr/>
        </p:nvSpPr>
        <p:spPr>
          <a:xfrm>
            <a:off x="3048000" y="6163814"/>
            <a:ext cx="6248400" cy="261610"/>
          </a:xfrm>
          <a:prstGeom prst="rect">
            <a:avLst/>
          </a:prstGeom>
          <a:noFill/>
        </p:spPr>
        <p:txBody>
          <a:bodyPr wrap="square" rtlCol="0">
            <a:spAutoFit/>
          </a:bodyPr>
          <a:lstStyle/>
          <a:p>
            <a:pPr algn="ctr"/>
            <a:r>
              <a:rPr lang="en-US" sz="1100" dirty="0">
                <a:solidFill>
                  <a:schemeClr val="bg1"/>
                </a:solidFill>
              </a:rPr>
              <a:t>Quevedo et al. ACS </a:t>
            </a:r>
            <a:r>
              <a:rPr lang="en-US" sz="1100" i="1" dirty="0">
                <a:solidFill>
                  <a:schemeClr val="bg1"/>
                </a:solidFill>
              </a:rPr>
              <a:t>ES&amp;T Air</a:t>
            </a:r>
            <a:r>
              <a:rPr lang="en-US" sz="1100" dirty="0">
                <a:solidFill>
                  <a:schemeClr val="bg1"/>
                </a:solidFill>
              </a:rPr>
              <a:t> (in review).</a:t>
            </a:r>
          </a:p>
        </p:txBody>
      </p:sp>
    </p:spTree>
    <p:extLst>
      <p:ext uri="{BB962C8B-B14F-4D97-AF65-F5344CB8AC3E}">
        <p14:creationId xmlns:p14="http://schemas.microsoft.com/office/powerpoint/2010/main" val="34876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3AF300-93A7-C585-2463-A72E8250ECEC}"/>
              </a:ext>
            </a:extLst>
          </p:cNvPr>
          <p:cNvSpPr>
            <a:spLocks noGrp="1"/>
          </p:cNvSpPr>
          <p:nvPr>
            <p:ph type="title"/>
          </p:nvPr>
        </p:nvSpPr>
        <p:spPr/>
        <p:txBody>
          <a:bodyPr anchor="ctr"/>
          <a:lstStyle/>
          <a:p>
            <a:pPr algn="ctr"/>
            <a:r>
              <a:rPr lang="en-US" dirty="0"/>
              <a:t>Introduction</a:t>
            </a:r>
          </a:p>
        </p:txBody>
      </p:sp>
    </p:spTree>
    <p:extLst>
      <p:ext uri="{BB962C8B-B14F-4D97-AF65-F5344CB8AC3E}">
        <p14:creationId xmlns:p14="http://schemas.microsoft.com/office/powerpoint/2010/main" val="345852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C0A6-859F-8EA3-70AD-EB17FE3916EA}"/>
              </a:ext>
            </a:extLst>
          </p:cNvPr>
          <p:cNvSpPr>
            <a:spLocks noGrp="1"/>
          </p:cNvSpPr>
          <p:nvPr>
            <p:ph type="title"/>
          </p:nvPr>
        </p:nvSpPr>
        <p:spPr/>
        <p:txBody>
          <a:bodyPr/>
          <a:lstStyle/>
          <a:p>
            <a:r>
              <a:rPr lang="en-US" dirty="0"/>
              <a:t>Graphics processing units accelerate simulations</a:t>
            </a:r>
          </a:p>
        </p:txBody>
      </p:sp>
      <p:sp>
        <p:nvSpPr>
          <p:cNvPr id="4" name="Slide Number Placeholder 3">
            <a:extLst>
              <a:ext uri="{FF2B5EF4-FFF2-40B4-BE49-F238E27FC236}">
                <a16:creationId xmlns:a16="http://schemas.microsoft.com/office/drawing/2014/main" id="{25CBAD7E-66FB-BD4E-5911-DC44B94F9E03}"/>
              </a:ext>
            </a:extLst>
          </p:cNvPr>
          <p:cNvSpPr>
            <a:spLocks noGrp="1"/>
          </p:cNvSpPr>
          <p:nvPr>
            <p:ph type="sldNum" sz="quarter" idx="12"/>
          </p:nvPr>
        </p:nvSpPr>
        <p:spPr/>
        <p:txBody>
          <a:bodyPr/>
          <a:lstStyle/>
          <a:p>
            <a:fld id="{C4D865BA-0D21-46E2-ABA3-AB710E34F2A4}" type="slidenum">
              <a:rPr lang="en-US" smtClean="0"/>
              <a:pPr/>
              <a:t>4</a:t>
            </a:fld>
            <a:endParaRPr lang="en-US" dirty="0"/>
          </a:p>
        </p:txBody>
      </p:sp>
      <p:sp>
        <p:nvSpPr>
          <p:cNvPr id="5" name="TextBox 4">
            <a:extLst>
              <a:ext uri="{FF2B5EF4-FFF2-40B4-BE49-F238E27FC236}">
                <a16:creationId xmlns:a16="http://schemas.microsoft.com/office/drawing/2014/main" id="{5B5AFD73-04EC-9F63-0F4B-A161A7BA27D7}"/>
              </a:ext>
            </a:extLst>
          </p:cNvPr>
          <p:cNvSpPr txBox="1"/>
          <p:nvPr/>
        </p:nvSpPr>
        <p:spPr>
          <a:xfrm>
            <a:off x="3048000" y="6163814"/>
            <a:ext cx="6248400" cy="600164"/>
          </a:xfrm>
          <a:prstGeom prst="rect">
            <a:avLst/>
          </a:prstGeom>
          <a:noFill/>
        </p:spPr>
        <p:txBody>
          <a:bodyPr wrap="square" rtlCol="0">
            <a:spAutoFit/>
          </a:bodyPr>
          <a:lstStyle/>
          <a:p>
            <a:pPr algn="ctr"/>
            <a:r>
              <a:rPr lang="en-US" sz="1100" dirty="0">
                <a:solidFill>
                  <a:schemeClr val="bg1"/>
                </a:solidFill>
              </a:rPr>
              <a:t>Cao et al. </a:t>
            </a:r>
            <a:r>
              <a:rPr lang="en-US" sz="1100" i="1" dirty="0">
                <a:solidFill>
                  <a:schemeClr val="bg1"/>
                </a:solidFill>
              </a:rPr>
              <a:t>GMD</a:t>
            </a:r>
            <a:r>
              <a:rPr lang="en-US" sz="1100" dirty="0">
                <a:solidFill>
                  <a:schemeClr val="bg1"/>
                </a:solidFill>
              </a:rPr>
              <a:t> (2023).</a:t>
            </a:r>
          </a:p>
          <a:p>
            <a:pPr algn="ctr"/>
            <a:r>
              <a:rPr lang="en-US" sz="1100" dirty="0">
                <a:solidFill>
                  <a:schemeClr val="bg1"/>
                </a:solidFill>
              </a:rPr>
              <a:t>Sun et al. </a:t>
            </a:r>
            <a:r>
              <a:rPr lang="en-US" sz="1100" i="1" dirty="0">
                <a:solidFill>
                  <a:schemeClr val="bg1"/>
                </a:solidFill>
              </a:rPr>
              <a:t>JAMES</a:t>
            </a:r>
            <a:r>
              <a:rPr lang="en-US" sz="1100" dirty="0">
                <a:solidFill>
                  <a:schemeClr val="bg1"/>
                </a:solidFill>
              </a:rPr>
              <a:t> (2018).</a:t>
            </a:r>
          </a:p>
          <a:p>
            <a:pPr algn="ctr"/>
            <a:r>
              <a:rPr lang="en-US" sz="1100" dirty="0" err="1">
                <a:solidFill>
                  <a:schemeClr val="bg1"/>
                </a:solidFill>
              </a:rPr>
              <a:t>Alvanos</a:t>
            </a:r>
            <a:r>
              <a:rPr lang="en-US" sz="1100" dirty="0">
                <a:solidFill>
                  <a:schemeClr val="bg1"/>
                </a:solidFill>
              </a:rPr>
              <a:t> &amp; </a:t>
            </a:r>
            <a:r>
              <a:rPr lang="en-US" sz="1100" dirty="0" err="1">
                <a:solidFill>
                  <a:schemeClr val="bg1"/>
                </a:solidFill>
              </a:rPr>
              <a:t>Christoudias</a:t>
            </a:r>
            <a:r>
              <a:rPr lang="en-US" sz="1100" dirty="0">
                <a:solidFill>
                  <a:schemeClr val="bg1"/>
                </a:solidFill>
              </a:rPr>
              <a:t>. </a:t>
            </a:r>
            <a:r>
              <a:rPr lang="en-US" sz="1100" i="1" dirty="0">
                <a:solidFill>
                  <a:schemeClr val="bg1"/>
                </a:solidFill>
              </a:rPr>
              <a:t>GMD </a:t>
            </a:r>
            <a:r>
              <a:rPr lang="en-US" sz="1100" dirty="0">
                <a:solidFill>
                  <a:schemeClr val="bg1"/>
                </a:solidFill>
              </a:rPr>
              <a:t>(2017).</a:t>
            </a:r>
          </a:p>
        </p:txBody>
      </p:sp>
      <p:pic>
        <p:nvPicPr>
          <p:cNvPr id="2050" name="Picture 2">
            <a:extLst>
              <a:ext uri="{FF2B5EF4-FFF2-40B4-BE49-F238E27FC236}">
                <a16:creationId xmlns:a16="http://schemas.microsoft.com/office/drawing/2014/main" id="{FC15DA63-5B3B-C165-AAE0-F89710CEB9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50" y="1240710"/>
            <a:ext cx="3886200" cy="2242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tails are in the caption following the image">
            <a:extLst>
              <a:ext uri="{FF2B5EF4-FFF2-40B4-BE49-F238E27FC236}">
                <a16:creationId xmlns:a16="http://schemas.microsoft.com/office/drawing/2014/main" id="{ADFA9C69-38E8-8FB3-44C3-C29FE79FC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614" y="1046976"/>
            <a:ext cx="3886200" cy="2892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403E8308-9B01-C9E7-4DB0-2F62E343F9C6}"/>
              </a:ext>
            </a:extLst>
          </p:cNvPr>
          <p:cNvGraphicFramePr>
            <a:graphicFrameLocks noGrp="1"/>
          </p:cNvGraphicFramePr>
          <p:nvPr>
            <p:extLst>
              <p:ext uri="{D42A27DB-BD31-4B8C-83A1-F6EECF244321}">
                <p14:modId xmlns:p14="http://schemas.microsoft.com/office/powerpoint/2010/main" val="2968585473"/>
              </p:ext>
            </p:extLst>
          </p:nvPr>
        </p:nvGraphicFramePr>
        <p:xfrm>
          <a:off x="8167878" y="1536699"/>
          <a:ext cx="3895344" cy="1651000"/>
        </p:xfrm>
        <a:graphic>
          <a:graphicData uri="http://schemas.openxmlformats.org/drawingml/2006/table">
            <a:tbl>
              <a:tblPr firstRow="1" bandRow="1">
                <a:tableStyleId>{6E25E649-3F16-4E02-A733-19D2CDBF48F0}</a:tableStyleId>
              </a:tblPr>
              <a:tblGrid>
                <a:gridCol w="1947672">
                  <a:extLst>
                    <a:ext uri="{9D8B030D-6E8A-4147-A177-3AD203B41FA5}">
                      <a16:colId xmlns:a16="http://schemas.microsoft.com/office/drawing/2014/main" val="1747504506"/>
                    </a:ext>
                  </a:extLst>
                </a:gridCol>
                <a:gridCol w="1947672">
                  <a:extLst>
                    <a:ext uri="{9D8B030D-6E8A-4147-A177-3AD203B41FA5}">
                      <a16:colId xmlns:a16="http://schemas.microsoft.com/office/drawing/2014/main" val="389947558"/>
                    </a:ext>
                  </a:extLst>
                </a:gridCol>
              </a:tblGrid>
              <a:tr h="370840">
                <a:tc>
                  <a:txBody>
                    <a:bodyPr/>
                    <a:lstStyle/>
                    <a:p>
                      <a:pPr algn="ctr"/>
                      <a:r>
                        <a:rPr lang="en-US" b="1" dirty="0">
                          <a:solidFill>
                            <a:schemeClr val="tx1"/>
                          </a:solidFill>
                        </a:rPr>
                        <a:t>MPI count</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Walltime</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832018"/>
                  </a:ext>
                </a:extLst>
              </a:tr>
              <a:tr h="370840">
                <a:tc>
                  <a:txBody>
                    <a:bodyPr/>
                    <a:lstStyle/>
                    <a:p>
                      <a:pPr algn="ctr"/>
                      <a:r>
                        <a:rPr lang="en-US" b="0" dirty="0">
                          <a:solidFill>
                            <a:srgbClr val="FFFFFF"/>
                          </a:solidFill>
                        </a:rPr>
                        <a:t>2</a:t>
                      </a:r>
                      <a:r>
                        <a:rPr lang="en-US" b="0" dirty="0">
                          <a:solidFill>
                            <a:schemeClr val="tx1"/>
                          </a:solidFill>
                        </a:rPr>
                        <a:t>4 processes</a:t>
                      </a:r>
                    </a:p>
                  </a:txBody>
                  <a:tcPr anchor="ctr">
                    <a:lnT w="12700" cap="flat" cmpd="sng" algn="ctr">
                      <a:solidFill>
                        <a:schemeClr val="tx1"/>
                      </a:solidFill>
                      <a:prstDash val="solid"/>
                      <a:round/>
                      <a:headEnd type="none" w="med" len="med"/>
                      <a:tailEnd type="none" w="med" len="med"/>
                    </a:lnT>
                    <a:lnB>
                      <a:noFill/>
                    </a:lnB>
                    <a:noFill/>
                  </a:tcPr>
                </a:tc>
                <a:tc>
                  <a:txBody>
                    <a:bodyPr/>
                    <a:lstStyle/>
                    <a:p>
                      <a:pPr algn="r"/>
                      <a:r>
                        <a:rPr lang="en-US" b="0" dirty="0">
                          <a:solidFill>
                            <a:schemeClr val="tx1"/>
                          </a:solidFill>
                        </a:rPr>
                        <a:t>2294 s (</a:t>
                      </a:r>
                      <a:r>
                        <a:rPr lang="en-US" b="0" dirty="0">
                          <a:solidFill>
                            <a:srgbClr val="0070C0"/>
                          </a:solidFill>
                        </a:rPr>
                        <a:t>CPU</a:t>
                      </a:r>
                      <a:r>
                        <a:rPr lang="en-US" b="0" dirty="0">
                          <a:solidFill>
                            <a:schemeClr val="tx1"/>
                          </a:solidFill>
                        </a:rPr>
                        <a:t>)</a:t>
                      </a:r>
                    </a:p>
                    <a:p>
                      <a:pPr algn="r"/>
                      <a:r>
                        <a:rPr lang="en-US" b="0" dirty="0">
                          <a:solidFill>
                            <a:schemeClr val="tx1"/>
                          </a:solidFill>
                        </a:rPr>
                        <a:t>918 s (</a:t>
                      </a:r>
                      <a:r>
                        <a:rPr lang="en-US" b="0" dirty="0">
                          <a:solidFill>
                            <a:srgbClr val="FF0000"/>
                          </a:solidFill>
                        </a:rPr>
                        <a:t>GPU</a:t>
                      </a:r>
                      <a:r>
                        <a:rPr lang="en-US" b="0" dirty="0">
                          <a:solidFill>
                            <a:schemeClr val="tx1"/>
                          </a:solidFill>
                        </a:rPr>
                        <a:t>)</a:t>
                      </a:r>
                    </a:p>
                  </a:txBody>
                  <a:tcP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539892145"/>
                  </a:ext>
                </a:extLst>
              </a:tr>
              <a:tr h="370840">
                <a:tc>
                  <a:txBody>
                    <a:bodyPr/>
                    <a:lstStyle/>
                    <a:p>
                      <a:pPr algn="ctr"/>
                      <a:r>
                        <a:rPr lang="en-US" b="0" dirty="0">
                          <a:solidFill>
                            <a:schemeClr val="tx1"/>
                          </a:solidFill>
                        </a:rPr>
                        <a:t>20 processes</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0" dirty="0">
                          <a:solidFill>
                            <a:schemeClr val="tx1"/>
                          </a:solidFill>
                        </a:rPr>
                        <a:t>814 s (</a:t>
                      </a:r>
                      <a:r>
                        <a:rPr lang="en-US" b="0" dirty="0">
                          <a:solidFill>
                            <a:srgbClr val="0070C0"/>
                          </a:solidFill>
                        </a:rPr>
                        <a:t>CPU</a:t>
                      </a:r>
                      <a:r>
                        <a:rPr lang="en-US" b="0" dirty="0">
                          <a:solidFill>
                            <a:schemeClr val="tx1"/>
                          </a:solidFill>
                        </a:rPr>
                        <a:t>)</a:t>
                      </a:r>
                    </a:p>
                    <a:p>
                      <a:pPr algn="r"/>
                      <a:r>
                        <a:rPr lang="en-US" b="0" dirty="0">
                          <a:solidFill>
                            <a:schemeClr val="tx1"/>
                          </a:solidFill>
                        </a:rPr>
                        <a:t>437 s (</a:t>
                      </a:r>
                      <a:r>
                        <a:rPr lang="en-US" b="0" dirty="0">
                          <a:solidFill>
                            <a:srgbClr val="FF0000"/>
                          </a:solidFill>
                        </a:rPr>
                        <a:t>GPU</a:t>
                      </a:r>
                      <a:r>
                        <a:rPr lang="en-US" b="0" dirty="0">
                          <a:solidFill>
                            <a:schemeClr val="tx1"/>
                          </a:solidFill>
                        </a:rPr>
                        <a:t>)</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924563"/>
                  </a:ext>
                </a:extLst>
              </a:tr>
            </a:tbl>
          </a:graphicData>
        </a:graphic>
      </p:graphicFrame>
      <p:sp>
        <p:nvSpPr>
          <p:cNvPr id="8" name="TextBox 7">
            <a:extLst>
              <a:ext uri="{FF2B5EF4-FFF2-40B4-BE49-F238E27FC236}">
                <a16:creationId xmlns:a16="http://schemas.microsoft.com/office/drawing/2014/main" id="{7FEA89F4-F89E-1FB5-084C-E062B37FE987}"/>
              </a:ext>
            </a:extLst>
          </p:cNvPr>
          <p:cNvSpPr txBox="1"/>
          <p:nvPr/>
        </p:nvSpPr>
        <p:spPr>
          <a:xfrm>
            <a:off x="1162050" y="3483689"/>
            <a:ext cx="1828800" cy="261610"/>
          </a:xfrm>
          <a:prstGeom prst="rect">
            <a:avLst/>
          </a:prstGeom>
          <a:noFill/>
        </p:spPr>
        <p:txBody>
          <a:bodyPr wrap="square" rtlCol="0">
            <a:spAutoFit/>
          </a:bodyPr>
          <a:lstStyle/>
          <a:p>
            <a:pPr algn="ctr"/>
            <a:r>
              <a:rPr lang="da-DK" sz="1100" dirty="0"/>
              <a:t>Cao et al. </a:t>
            </a:r>
            <a:r>
              <a:rPr lang="da-DK" sz="1100" i="1" dirty="0"/>
              <a:t>GMD</a:t>
            </a:r>
            <a:r>
              <a:rPr lang="da-DK" sz="1100" dirty="0"/>
              <a:t> (2023).</a:t>
            </a:r>
          </a:p>
        </p:txBody>
      </p:sp>
      <p:sp>
        <p:nvSpPr>
          <p:cNvPr id="10" name="TextBox 9">
            <a:extLst>
              <a:ext uri="{FF2B5EF4-FFF2-40B4-BE49-F238E27FC236}">
                <a16:creationId xmlns:a16="http://schemas.microsoft.com/office/drawing/2014/main" id="{AD95F608-3DD4-B04F-7678-D7B0FEA83065}"/>
              </a:ext>
            </a:extLst>
          </p:cNvPr>
          <p:cNvSpPr txBox="1"/>
          <p:nvPr/>
        </p:nvSpPr>
        <p:spPr>
          <a:xfrm>
            <a:off x="5179314" y="3940803"/>
            <a:ext cx="1828800" cy="261610"/>
          </a:xfrm>
          <a:prstGeom prst="rect">
            <a:avLst/>
          </a:prstGeom>
          <a:noFill/>
        </p:spPr>
        <p:txBody>
          <a:bodyPr wrap="square" rtlCol="0">
            <a:spAutoFit/>
          </a:bodyPr>
          <a:lstStyle/>
          <a:p>
            <a:pPr algn="ctr"/>
            <a:r>
              <a:rPr lang="da-DK" sz="1100" dirty="0"/>
              <a:t>Sun et al. </a:t>
            </a:r>
            <a:r>
              <a:rPr lang="da-DK" sz="1100" i="1" dirty="0"/>
              <a:t>JAMES</a:t>
            </a:r>
            <a:r>
              <a:rPr lang="da-DK" sz="1100" dirty="0"/>
              <a:t> (2018).</a:t>
            </a:r>
          </a:p>
        </p:txBody>
      </p:sp>
      <p:sp>
        <p:nvSpPr>
          <p:cNvPr id="11" name="TextBox 10">
            <a:extLst>
              <a:ext uri="{FF2B5EF4-FFF2-40B4-BE49-F238E27FC236}">
                <a16:creationId xmlns:a16="http://schemas.microsoft.com/office/drawing/2014/main" id="{A3C67D1C-7D8D-F810-3774-5869D685E7D7}"/>
              </a:ext>
            </a:extLst>
          </p:cNvPr>
          <p:cNvSpPr txBox="1"/>
          <p:nvPr/>
        </p:nvSpPr>
        <p:spPr>
          <a:xfrm>
            <a:off x="8743950" y="3241857"/>
            <a:ext cx="2743200" cy="261610"/>
          </a:xfrm>
          <a:prstGeom prst="rect">
            <a:avLst/>
          </a:prstGeom>
          <a:noFill/>
        </p:spPr>
        <p:txBody>
          <a:bodyPr wrap="square" rtlCol="0">
            <a:spAutoFit/>
          </a:bodyPr>
          <a:lstStyle/>
          <a:p>
            <a:pPr algn="ctr"/>
            <a:r>
              <a:rPr lang="da-DK" sz="1100" dirty="0"/>
              <a:t>Alvanos &amp; Christoudias. </a:t>
            </a:r>
            <a:r>
              <a:rPr lang="da-DK" sz="1100" i="1" dirty="0"/>
              <a:t>GMD</a:t>
            </a:r>
            <a:r>
              <a:rPr lang="da-DK" sz="1100" dirty="0"/>
              <a:t> (2017).</a:t>
            </a:r>
          </a:p>
        </p:txBody>
      </p:sp>
      <p:sp>
        <p:nvSpPr>
          <p:cNvPr id="13" name="Content Placeholder 2">
            <a:extLst>
              <a:ext uri="{FF2B5EF4-FFF2-40B4-BE49-F238E27FC236}">
                <a16:creationId xmlns:a16="http://schemas.microsoft.com/office/drawing/2014/main" id="{F71A5210-DACF-FF4A-644F-B66775EA5427}"/>
              </a:ext>
            </a:extLst>
          </p:cNvPr>
          <p:cNvSpPr txBox="1">
            <a:spLocks/>
          </p:cNvSpPr>
          <p:nvPr/>
        </p:nvSpPr>
        <p:spPr>
          <a:xfrm>
            <a:off x="0" y="3745298"/>
            <a:ext cx="4152900" cy="21983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Horizontal advection in </a:t>
            </a:r>
            <a:r>
              <a:rPr lang="en-US" sz="2400" dirty="0" err="1"/>
              <a:t>CAMx</a:t>
            </a:r>
            <a:r>
              <a:rPr lang="en-US" sz="2400" dirty="0"/>
              <a:t> accelerates up to </a:t>
            </a:r>
            <a:r>
              <a:rPr lang="en-US" sz="2400" b="1" dirty="0"/>
              <a:t>28.25</a:t>
            </a:r>
            <a:r>
              <a:rPr lang="en-US" sz="2400" b="1" dirty="0">
                <a:solidFill>
                  <a:schemeClr val="tx1"/>
                </a:solidFill>
              </a:rPr>
              <a:t>×</a:t>
            </a:r>
            <a:r>
              <a:rPr lang="en-US" sz="2400" b="0" dirty="0">
                <a:solidFill>
                  <a:schemeClr val="tx1"/>
                </a:solidFill>
              </a:rPr>
              <a:t> using PPM on GPUs.</a:t>
            </a:r>
            <a:endParaRPr lang="en-US" sz="2400" dirty="0"/>
          </a:p>
        </p:txBody>
      </p:sp>
      <p:sp>
        <p:nvSpPr>
          <p:cNvPr id="15" name="Content Placeholder 2">
            <a:extLst>
              <a:ext uri="{FF2B5EF4-FFF2-40B4-BE49-F238E27FC236}">
                <a16:creationId xmlns:a16="http://schemas.microsoft.com/office/drawing/2014/main" id="{043D220D-50FC-01F0-F129-8227A57CB889}"/>
              </a:ext>
            </a:extLst>
          </p:cNvPr>
          <p:cNvSpPr txBox="1">
            <a:spLocks/>
          </p:cNvSpPr>
          <p:nvPr/>
        </p:nvSpPr>
        <p:spPr>
          <a:xfrm>
            <a:off x="4152900" y="4028442"/>
            <a:ext cx="4014978" cy="19133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Gas-phase chemistry in CAM4-Chem accelerates up to </a:t>
            </a:r>
            <a:r>
              <a:rPr lang="en-US" sz="2400" b="1" dirty="0"/>
              <a:t>3.82</a:t>
            </a:r>
            <a:r>
              <a:rPr lang="en-US" sz="2400" b="1" dirty="0">
                <a:solidFill>
                  <a:schemeClr val="tx1"/>
                </a:solidFill>
              </a:rPr>
              <a:t>×</a:t>
            </a:r>
            <a:r>
              <a:rPr lang="en-US" sz="2400" b="0" dirty="0">
                <a:solidFill>
                  <a:schemeClr val="tx1"/>
                </a:solidFill>
              </a:rPr>
              <a:t> using ROS2 on GPUs.</a:t>
            </a:r>
            <a:endParaRPr lang="en-US" sz="2400" dirty="0"/>
          </a:p>
        </p:txBody>
      </p:sp>
      <p:sp>
        <p:nvSpPr>
          <p:cNvPr id="16" name="Content Placeholder 2">
            <a:extLst>
              <a:ext uri="{FF2B5EF4-FFF2-40B4-BE49-F238E27FC236}">
                <a16:creationId xmlns:a16="http://schemas.microsoft.com/office/drawing/2014/main" id="{7CA0D773-0D03-BAD6-BE5F-C1D3F781E36C}"/>
              </a:ext>
            </a:extLst>
          </p:cNvPr>
          <p:cNvSpPr txBox="1">
            <a:spLocks/>
          </p:cNvSpPr>
          <p:nvPr/>
        </p:nvSpPr>
        <p:spPr>
          <a:xfrm>
            <a:off x="8167878" y="4026671"/>
            <a:ext cx="4014978" cy="19133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Total walltime for EMAC accelerates up to </a:t>
            </a:r>
            <a:r>
              <a:rPr lang="en-US" sz="2400" b="1" dirty="0"/>
              <a:t>2.50</a:t>
            </a:r>
            <a:r>
              <a:rPr lang="en-US" sz="2400" b="1" dirty="0">
                <a:solidFill>
                  <a:schemeClr val="tx1"/>
                </a:solidFill>
              </a:rPr>
              <a:t>×</a:t>
            </a:r>
            <a:r>
              <a:rPr lang="en-US" sz="2400" b="0" dirty="0">
                <a:solidFill>
                  <a:schemeClr val="tx1"/>
                </a:solidFill>
              </a:rPr>
              <a:t> with gas-phase chemistry using ROS3 on GPUs.</a:t>
            </a:r>
            <a:endParaRPr lang="en-US" sz="2400" dirty="0"/>
          </a:p>
        </p:txBody>
      </p:sp>
    </p:spTree>
    <p:extLst>
      <p:ext uri="{BB962C8B-B14F-4D97-AF65-F5344CB8AC3E}">
        <p14:creationId xmlns:p14="http://schemas.microsoft.com/office/powerpoint/2010/main" val="331892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70B8-1019-DB2D-45A9-00EBCCB369C7}"/>
              </a:ext>
            </a:extLst>
          </p:cNvPr>
          <p:cNvSpPr>
            <a:spLocks noGrp="1"/>
          </p:cNvSpPr>
          <p:nvPr>
            <p:ph type="title"/>
          </p:nvPr>
        </p:nvSpPr>
        <p:spPr/>
        <p:txBody>
          <a:bodyPr/>
          <a:lstStyle/>
          <a:p>
            <a:r>
              <a:rPr lang="en-US" dirty="0"/>
              <a:t>Gas-phase chemistry is a major computational burden for CMAQ</a:t>
            </a:r>
          </a:p>
        </p:txBody>
      </p:sp>
      <p:sp>
        <p:nvSpPr>
          <p:cNvPr id="3" name="Content Placeholder 2">
            <a:extLst>
              <a:ext uri="{FF2B5EF4-FFF2-40B4-BE49-F238E27FC236}">
                <a16:creationId xmlns:a16="http://schemas.microsoft.com/office/drawing/2014/main" id="{52C502B9-C55A-D315-EFC3-BCD90EBE166C}"/>
              </a:ext>
            </a:extLst>
          </p:cNvPr>
          <p:cNvSpPr>
            <a:spLocks noGrp="1"/>
          </p:cNvSpPr>
          <p:nvPr>
            <p:ph idx="1"/>
          </p:nvPr>
        </p:nvSpPr>
        <p:spPr>
          <a:xfrm>
            <a:off x="6096000" y="914400"/>
            <a:ext cx="6096000" cy="5029200"/>
          </a:xfrm>
        </p:spPr>
        <p:txBody>
          <a:bodyPr anchor="ctr">
            <a:normAutofit/>
          </a:bodyPr>
          <a:lstStyle/>
          <a:p>
            <a:pPr marL="0" indent="0" algn="just">
              <a:buNone/>
            </a:pPr>
            <a:r>
              <a:rPr lang="en-US" sz="2400" dirty="0"/>
              <a:t>CMAQ simulates various science processes ranging from transport to chemistry.</a:t>
            </a:r>
          </a:p>
          <a:p>
            <a:pPr marL="0" indent="0" algn="just">
              <a:buNone/>
            </a:pPr>
            <a:endParaRPr lang="en-US" sz="2400" dirty="0"/>
          </a:p>
          <a:p>
            <a:pPr marL="0" indent="0" algn="just">
              <a:buNone/>
            </a:pPr>
            <a:r>
              <a:rPr lang="en-US" sz="2400" dirty="0"/>
              <a:t>Some processes are more difficult to simulate than others.</a:t>
            </a:r>
          </a:p>
          <a:p>
            <a:pPr marL="0" indent="0" algn="just">
              <a:buNone/>
            </a:pPr>
            <a:endParaRPr lang="en-US" sz="2400" dirty="0"/>
          </a:p>
          <a:p>
            <a:pPr marL="0" indent="0" algn="just">
              <a:buNone/>
            </a:pPr>
            <a:r>
              <a:rPr lang="en-US" sz="2400" dirty="0"/>
              <a:t>Gas-phase chemistry is represented as a large system of stiff nonlinear ODEs.</a:t>
            </a:r>
          </a:p>
        </p:txBody>
      </p:sp>
      <p:sp>
        <p:nvSpPr>
          <p:cNvPr id="4" name="Slide Number Placeholder 3">
            <a:extLst>
              <a:ext uri="{FF2B5EF4-FFF2-40B4-BE49-F238E27FC236}">
                <a16:creationId xmlns:a16="http://schemas.microsoft.com/office/drawing/2014/main" id="{FD02ADD3-4455-F76E-9213-62616F57BE54}"/>
              </a:ext>
            </a:extLst>
          </p:cNvPr>
          <p:cNvSpPr>
            <a:spLocks noGrp="1"/>
          </p:cNvSpPr>
          <p:nvPr>
            <p:ph type="sldNum" sz="quarter" idx="12"/>
          </p:nvPr>
        </p:nvSpPr>
        <p:spPr/>
        <p:txBody>
          <a:bodyPr/>
          <a:lstStyle/>
          <a:p>
            <a:fld id="{C4D865BA-0D21-46E2-ABA3-AB710E34F2A4}" type="slidenum">
              <a:rPr lang="en-US" smtClean="0"/>
              <a:pPr/>
              <a:t>5</a:t>
            </a:fld>
            <a:endParaRPr lang="en-US" dirty="0"/>
          </a:p>
        </p:txBody>
      </p:sp>
      <p:pic>
        <p:nvPicPr>
          <p:cNvPr id="6" name="Picture 5" descr="A pie chart with numbers and text&#10;&#10;Description automatically generated">
            <a:extLst>
              <a:ext uri="{FF2B5EF4-FFF2-40B4-BE49-F238E27FC236}">
                <a16:creationId xmlns:a16="http://schemas.microsoft.com/office/drawing/2014/main" id="{B4BAEEED-927A-A735-262F-D04531DA7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6096000" cy="4303441"/>
          </a:xfrm>
          <a:prstGeom prst="rect">
            <a:avLst/>
          </a:prstGeom>
        </p:spPr>
      </p:pic>
      <p:sp>
        <p:nvSpPr>
          <p:cNvPr id="7" name="Content Placeholder 2">
            <a:extLst>
              <a:ext uri="{FF2B5EF4-FFF2-40B4-BE49-F238E27FC236}">
                <a16:creationId xmlns:a16="http://schemas.microsoft.com/office/drawing/2014/main" id="{F404DFEB-B538-F7F2-064C-022182D065CF}"/>
              </a:ext>
            </a:extLst>
          </p:cNvPr>
          <p:cNvSpPr txBox="1">
            <a:spLocks/>
          </p:cNvSpPr>
          <p:nvPr/>
        </p:nvSpPr>
        <p:spPr>
          <a:xfrm>
            <a:off x="0" y="5217841"/>
            <a:ext cx="6096000"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Module timing burdens per time step for an 8-core simulation using the ROS3 solver and CB6R5 chemical mechanism with aero7 SOA treatment and standard cloud chemistry for the CMAQ 2018 12NE3 benchmark scenario.</a:t>
            </a:r>
          </a:p>
        </p:txBody>
      </p:sp>
    </p:spTree>
    <p:extLst>
      <p:ext uri="{BB962C8B-B14F-4D97-AF65-F5344CB8AC3E}">
        <p14:creationId xmlns:p14="http://schemas.microsoft.com/office/powerpoint/2010/main" val="234906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EAB8B-4617-7CB4-90D8-89BE0EE08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E09B1-AE9B-DF48-9A94-0580AB0135F3}"/>
              </a:ext>
            </a:extLst>
          </p:cNvPr>
          <p:cNvSpPr>
            <a:spLocks noGrp="1"/>
          </p:cNvSpPr>
          <p:nvPr>
            <p:ph type="title"/>
          </p:nvPr>
        </p:nvSpPr>
        <p:spPr/>
        <p:txBody>
          <a:bodyPr/>
          <a:lstStyle/>
          <a:p>
            <a:r>
              <a:rPr lang="en-US" dirty="0"/>
              <a:t>Can we accelerate gas-phase chemistry in CMAQ using GPU hardware?</a:t>
            </a:r>
          </a:p>
        </p:txBody>
      </p:sp>
      <p:sp>
        <p:nvSpPr>
          <p:cNvPr id="3" name="Content Placeholder 2">
            <a:extLst>
              <a:ext uri="{FF2B5EF4-FFF2-40B4-BE49-F238E27FC236}">
                <a16:creationId xmlns:a16="http://schemas.microsoft.com/office/drawing/2014/main" id="{5755678D-A13F-91D7-BBFC-2CC5FC50A2E0}"/>
              </a:ext>
            </a:extLst>
          </p:cNvPr>
          <p:cNvSpPr>
            <a:spLocks noGrp="1"/>
          </p:cNvSpPr>
          <p:nvPr>
            <p:ph idx="1"/>
          </p:nvPr>
        </p:nvSpPr>
        <p:spPr>
          <a:xfrm>
            <a:off x="6096000" y="914400"/>
            <a:ext cx="6096000" cy="5029200"/>
          </a:xfrm>
        </p:spPr>
        <p:txBody>
          <a:bodyPr anchor="ctr">
            <a:normAutofit/>
          </a:bodyPr>
          <a:lstStyle/>
          <a:p>
            <a:pPr marL="0" indent="0" algn="just">
              <a:buNone/>
            </a:pPr>
            <a:r>
              <a:rPr lang="en-US" sz="2400" dirty="0"/>
              <a:t>We accelerate CMAQ’s gas-phase chemistry module, CHEM, by migrating the Fortran source code to CUDA Fortran.</a:t>
            </a:r>
          </a:p>
          <a:p>
            <a:pPr marL="0" indent="0" algn="just">
              <a:buNone/>
            </a:pPr>
            <a:endParaRPr lang="en-US" sz="2400" dirty="0"/>
          </a:p>
          <a:p>
            <a:pPr marL="0" indent="0" algn="just">
              <a:buNone/>
            </a:pPr>
            <a:r>
              <a:rPr lang="en-US" sz="2400" dirty="0"/>
              <a:t>We migrate the Rosenbrock-3 solver, ROS3, because it is mechanism agnostic and faster than SMVGEAR.</a:t>
            </a:r>
          </a:p>
          <a:p>
            <a:pPr marL="0" indent="0" algn="just">
              <a:buNone/>
            </a:pPr>
            <a:endParaRPr lang="en-US" sz="2400" dirty="0"/>
          </a:p>
          <a:p>
            <a:pPr marL="0" indent="0" algn="just">
              <a:buNone/>
            </a:pPr>
            <a:r>
              <a:rPr lang="en-US" sz="2400" dirty="0"/>
              <a:t>We test our accelerated implementation of CMAQv5.4, </a:t>
            </a:r>
            <a:r>
              <a:rPr lang="en-US" sz="2400" b="1" dirty="0"/>
              <a:t>CMAQ-CUDA</a:t>
            </a:r>
            <a:r>
              <a:rPr lang="en-US" sz="2400" dirty="0"/>
              <a:t>, using the 2018 12NE3 2-day benchmark scenario.</a:t>
            </a:r>
          </a:p>
        </p:txBody>
      </p:sp>
      <p:sp>
        <p:nvSpPr>
          <p:cNvPr id="4" name="Slide Number Placeholder 3">
            <a:extLst>
              <a:ext uri="{FF2B5EF4-FFF2-40B4-BE49-F238E27FC236}">
                <a16:creationId xmlns:a16="http://schemas.microsoft.com/office/drawing/2014/main" id="{A504A1A8-500D-2E0A-08B2-CE24A6D44D0B}"/>
              </a:ext>
            </a:extLst>
          </p:cNvPr>
          <p:cNvSpPr>
            <a:spLocks noGrp="1"/>
          </p:cNvSpPr>
          <p:nvPr>
            <p:ph type="sldNum" sz="quarter" idx="12"/>
          </p:nvPr>
        </p:nvSpPr>
        <p:spPr/>
        <p:txBody>
          <a:bodyPr/>
          <a:lstStyle/>
          <a:p>
            <a:fld id="{C4D865BA-0D21-46E2-ABA3-AB710E34F2A4}" type="slidenum">
              <a:rPr lang="en-US" smtClean="0"/>
              <a:pPr/>
              <a:t>6</a:t>
            </a:fld>
            <a:endParaRPr lang="en-US" dirty="0"/>
          </a:p>
        </p:txBody>
      </p:sp>
      <p:pic>
        <p:nvPicPr>
          <p:cNvPr id="6" name="Picture 5" descr="A pie chart with numbers and text&#10;&#10;Description automatically generated">
            <a:extLst>
              <a:ext uri="{FF2B5EF4-FFF2-40B4-BE49-F238E27FC236}">
                <a16:creationId xmlns:a16="http://schemas.microsoft.com/office/drawing/2014/main" id="{39064BC0-20C4-EBF4-64C8-3913735BD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6096000" cy="4303441"/>
          </a:xfrm>
          <a:prstGeom prst="rect">
            <a:avLst/>
          </a:prstGeom>
        </p:spPr>
      </p:pic>
      <p:sp>
        <p:nvSpPr>
          <p:cNvPr id="7" name="Content Placeholder 2">
            <a:extLst>
              <a:ext uri="{FF2B5EF4-FFF2-40B4-BE49-F238E27FC236}">
                <a16:creationId xmlns:a16="http://schemas.microsoft.com/office/drawing/2014/main" id="{2690C5E7-F1A6-1C5D-6BAB-B8A4F3817BD7}"/>
              </a:ext>
            </a:extLst>
          </p:cNvPr>
          <p:cNvSpPr txBox="1">
            <a:spLocks/>
          </p:cNvSpPr>
          <p:nvPr/>
        </p:nvSpPr>
        <p:spPr>
          <a:xfrm>
            <a:off x="0" y="5217841"/>
            <a:ext cx="6096000" cy="7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Module timing burdens per time step for an 8-core simulation using the ROS3 solver and CB6R5 chemical mechanism with aero7 SOA treatment and standard cloud chemistry for the CMAQ 2018 12NE3 benchmark scenario.</a:t>
            </a:r>
          </a:p>
        </p:txBody>
      </p:sp>
      <p:sp>
        <p:nvSpPr>
          <p:cNvPr id="5" name="Oval 4">
            <a:extLst>
              <a:ext uri="{FF2B5EF4-FFF2-40B4-BE49-F238E27FC236}">
                <a16:creationId xmlns:a16="http://schemas.microsoft.com/office/drawing/2014/main" id="{9F278966-67E7-1C23-E6EE-55B2AD928BD0}"/>
              </a:ext>
            </a:extLst>
          </p:cNvPr>
          <p:cNvSpPr/>
          <p:nvPr/>
        </p:nvSpPr>
        <p:spPr>
          <a:xfrm>
            <a:off x="2355273" y="4756727"/>
            <a:ext cx="914400" cy="4611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288525-DC9C-A2C8-3E14-E2582BB2DD28}"/>
              </a:ext>
            </a:extLst>
          </p:cNvPr>
          <p:cNvSpPr/>
          <p:nvPr/>
        </p:nvSpPr>
        <p:spPr>
          <a:xfrm>
            <a:off x="4835237" y="3597563"/>
            <a:ext cx="914400" cy="4611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1FCFC2C4-26D0-780E-E761-B3147AEF1238}"/>
              </a:ext>
            </a:extLst>
          </p:cNvPr>
          <p:cNvCxnSpPr>
            <a:stCxn id="5" idx="6"/>
            <a:endCxn id="8" idx="2"/>
          </p:cNvCxnSpPr>
          <p:nvPr/>
        </p:nvCxnSpPr>
        <p:spPr>
          <a:xfrm flipV="1">
            <a:off x="3269673" y="3828120"/>
            <a:ext cx="1565564" cy="1159164"/>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16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4F39-4E8A-899E-25F7-DADF74E64AC2}"/>
              </a:ext>
            </a:extLst>
          </p:cNvPr>
          <p:cNvSpPr>
            <a:spLocks noGrp="1"/>
          </p:cNvSpPr>
          <p:nvPr>
            <p:ph type="title"/>
          </p:nvPr>
        </p:nvSpPr>
        <p:spPr/>
        <p:txBody>
          <a:bodyPr>
            <a:normAutofit/>
          </a:bodyPr>
          <a:lstStyle/>
          <a:p>
            <a:r>
              <a:rPr lang="en-US" dirty="0"/>
              <a:t>CMAQ-CUDA is evaluated with the 2018 12NE3 benchmark scenario</a:t>
            </a:r>
          </a:p>
        </p:txBody>
      </p:sp>
      <p:pic>
        <p:nvPicPr>
          <p:cNvPr id="6" name="Content Placeholder 5">
            <a:extLst>
              <a:ext uri="{FF2B5EF4-FFF2-40B4-BE49-F238E27FC236}">
                <a16:creationId xmlns:a16="http://schemas.microsoft.com/office/drawing/2014/main" id="{4AC4C81D-5B2A-5C93-0D61-A98F958D87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914399"/>
            <a:ext cx="4872038" cy="5029200"/>
          </a:xfrm>
        </p:spPr>
      </p:pic>
      <p:sp>
        <p:nvSpPr>
          <p:cNvPr id="4" name="Slide Number Placeholder 3">
            <a:extLst>
              <a:ext uri="{FF2B5EF4-FFF2-40B4-BE49-F238E27FC236}">
                <a16:creationId xmlns:a16="http://schemas.microsoft.com/office/drawing/2014/main" id="{CC3098D2-D387-3DAE-168F-09BAB2181AA4}"/>
              </a:ext>
            </a:extLst>
          </p:cNvPr>
          <p:cNvSpPr>
            <a:spLocks noGrp="1"/>
          </p:cNvSpPr>
          <p:nvPr>
            <p:ph type="sldNum" sz="quarter" idx="12"/>
          </p:nvPr>
        </p:nvSpPr>
        <p:spPr/>
        <p:txBody>
          <a:bodyPr/>
          <a:lstStyle/>
          <a:p>
            <a:fld id="{C4D865BA-0D21-46E2-ABA3-AB710E34F2A4}" type="slidenum">
              <a:rPr lang="en-US" smtClean="0"/>
              <a:pPr/>
              <a:t>7</a:t>
            </a:fld>
            <a:endParaRPr lang="en-US" dirty="0"/>
          </a:p>
        </p:txBody>
      </p:sp>
      <p:sp>
        <p:nvSpPr>
          <p:cNvPr id="7" name="Content Placeholder 2">
            <a:extLst>
              <a:ext uri="{FF2B5EF4-FFF2-40B4-BE49-F238E27FC236}">
                <a16:creationId xmlns:a16="http://schemas.microsoft.com/office/drawing/2014/main" id="{169A2312-B266-43F2-F071-58C178AC15C0}"/>
              </a:ext>
            </a:extLst>
          </p:cNvPr>
          <p:cNvSpPr txBox="1">
            <a:spLocks/>
          </p:cNvSpPr>
          <p:nvPr/>
        </p:nvSpPr>
        <p:spPr>
          <a:xfrm>
            <a:off x="4872038" y="914400"/>
            <a:ext cx="7319962" cy="5029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Northeast US domain: Tennessee to Maine</a:t>
            </a:r>
          </a:p>
          <a:p>
            <a:pPr algn="just"/>
            <a:r>
              <a:rPr lang="en-US" sz="2400" dirty="0"/>
              <a:t>12 km horizontal resolution</a:t>
            </a:r>
          </a:p>
          <a:p>
            <a:pPr algn="just"/>
            <a:r>
              <a:rPr lang="en-US" sz="2400" dirty="0"/>
              <a:t>100 columns × 105 rows × 35 layers</a:t>
            </a:r>
          </a:p>
          <a:p>
            <a:pPr algn="just"/>
            <a:r>
              <a:rPr lang="en-US" sz="2400" dirty="0"/>
              <a:t>Simulation period: July 1</a:t>
            </a:r>
            <a:r>
              <a:rPr lang="en-US" sz="2400" baseline="30000" dirty="0"/>
              <a:t>st</a:t>
            </a:r>
            <a:r>
              <a:rPr lang="en-US" sz="2400" dirty="0"/>
              <a:t> &amp; 2</a:t>
            </a:r>
            <a:r>
              <a:rPr lang="en-US" sz="2400" baseline="30000" dirty="0"/>
              <a:t>nd</a:t>
            </a:r>
            <a:r>
              <a:rPr lang="en-US" sz="2400" dirty="0"/>
              <a:t>, 2018</a:t>
            </a:r>
          </a:p>
          <a:p>
            <a:pPr marL="0" indent="0" algn="just">
              <a:buNone/>
            </a:pPr>
            <a:endParaRPr lang="en-US" sz="2400" dirty="0"/>
          </a:p>
        </p:txBody>
      </p:sp>
      <p:graphicFrame>
        <p:nvGraphicFramePr>
          <p:cNvPr id="8" name="Table 7">
            <a:extLst>
              <a:ext uri="{FF2B5EF4-FFF2-40B4-BE49-F238E27FC236}">
                <a16:creationId xmlns:a16="http://schemas.microsoft.com/office/drawing/2014/main" id="{6AD55717-0EAE-212F-37EA-6D3ED040DCB9}"/>
              </a:ext>
            </a:extLst>
          </p:cNvPr>
          <p:cNvGraphicFramePr>
            <a:graphicFrameLocks noGrp="1"/>
          </p:cNvGraphicFramePr>
          <p:nvPr>
            <p:extLst>
              <p:ext uri="{D42A27DB-BD31-4B8C-83A1-F6EECF244321}">
                <p14:modId xmlns:p14="http://schemas.microsoft.com/office/powerpoint/2010/main" val="2567657602"/>
              </p:ext>
            </p:extLst>
          </p:nvPr>
        </p:nvGraphicFramePr>
        <p:xfrm>
          <a:off x="4872038" y="3017519"/>
          <a:ext cx="7132320" cy="2743200"/>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1983078221"/>
                    </a:ext>
                  </a:extLst>
                </a:gridCol>
                <a:gridCol w="2377440">
                  <a:extLst>
                    <a:ext uri="{9D8B030D-6E8A-4147-A177-3AD203B41FA5}">
                      <a16:colId xmlns:a16="http://schemas.microsoft.com/office/drawing/2014/main" val="1361692826"/>
                    </a:ext>
                  </a:extLst>
                </a:gridCol>
                <a:gridCol w="2377440">
                  <a:extLst>
                    <a:ext uri="{9D8B030D-6E8A-4147-A177-3AD203B41FA5}">
                      <a16:colId xmlns:a16="http://schemas.microsoft.com/office/drawing/2014/main" val="5079133"/>
                    </a:ext>
                  </a:extLst>
                </a:gridCol>
              </a:tblGrid>
              <a:tr h="457200">
                <a:tc>
                  <a:txBody>
                    <a:bodyPr/>
                    <a:lstStyle/>
                    <a:p>
                      <a:pPr algn="ctr"/>
                      <a:r>
                        <a:rPr lang="en-US" b="1" dirty="0"/>
                        <a:t>Emissions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Offline Meteorology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Science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33649"/>
                  </a:ext>
                </a:extLst>
              </a:tr>
              <a:tr h="457200">
                <a:tc>
                  <a:txBody>
                    <a:bodyPr/>
                    <a:lstStyle/>
                    <a:p>
                      <a:pPr marL="285750" indent="-285750" algn="l">
                        <a:buFont typeface="Arial" panose="020B0604020202020204" pitchFamily="34" charset="0"/>
                        <a:buChar char="•"/>
                      </a:pPr>
                      <a:r>
                        <a:rPr lang="en-US" dirty="0"/>
                        <a:t>2018 EQUATES (2017 NEI base) </a:t>
                      </a:r>
                    </a:p>
                    <a:p>
                      <a:pPr marL="285750" indent="-285750" algn="l">
                        <a:buFont typeface="Arial" panose="020B0604020202020204" pitchFamily="34" charset="0"/>
                        <a:buChar char="•"/>
                      </a:pPr>
                      <a:r>
                        <a:rPr lang="en-US" dirty="0"/>
                        <a:t>CB6R5 speciation</a:t>
                      </a:r>
                    </a:p>
                    <a:p>
                      <a:pPr marL="285750" indent="-285750" algn="l">
                        <a:buFont typeface="Arial" panose="020B0604020202020204" pitchFamily="34" charset="0"/>
                        <a:buChar char="•"/>
                      </a:pPr>
                      <a:r>
                        <a:rPr lang="en-US" dirty="0"/>
                        <a:t>Online lightning NO using NLDN</a:t>
                      </a:r>
                    </a:p>
                    <a:p>
                      <a:pPr marL="285750" indent="-285750" algn="l">
                        <a:buFont typeface="Arial" panose="020B0604020202020204" pitchFamily="34" charset="0"/>
                        <a:buChar char="•"/>
                      </a:pPr>
                      <a:r>
                        <a:rPr lang="en-US" dirty="0"/>
                        <a:t>Online BEIS </a:t>
                      </a:r>
                      <a:r>
                        <a:rPr lang="en-US" dirty="0" err="1"/>
                        <a:t>biogenics</a:t>
                      </a:r>
                      <a:r>
                        <a:rPr lang="en-US" dirty="0"/>
                        <a:t> with BELD5 land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WRF 4.3.3</a:t>
                      </a:r>
                    </a:p>
                    <a:p>
                      <a:pPr marL="285750" indent="-285750">
                        <a:buFont typeface="Arial" panose="020B0604020202020204" pitchFamily="34" charset="0"/>
                        <a:buChar char="•"/>
                      </a:pPr>
                      <a:r>
                        <a:rPr lang="en-US" dirty="0"/>
                        <a:t>2011 NLCD40 land use</a:t>
                      </a:r>
                    </a:p>
                    <a:p>
                      <a:pPr marL="285750" indent="-285750">
                        <a:buFont typeface="Arial" panose="020B0604020202020204" pitchFamily="34" charset="0"/>
                        <a:buChar char="•"/>
                      </a:pPr>
                      <a:r>
                        <a:rPr lang="en-US" dirty="0"/>
                        <a:t>KF1 sub-grid convection with NLDN assimilation</a:t>
                      </a:r>
                    </a:p>
                    <a:p>
                      <a:pPr marL="285750" indent="-285750">
                        <a:buFont typeface="Arial" panose="020B0604020202020204" pitchFamily="34" charset="0"/>
                        <a:buChar char="•"/>
                      </a:pPr>
                      <a:r>
                        <a:rPr lang="en-US" dirty="0"/>
                        <a:t>MCIPv5.4 post-processing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Ocean chemistry</a:t>
                      </a:r>
                    </a:p>
                    <a:p>
                      <a:pPr marL="285750" indent="-285750">
                        <a:buFont typeface="Arial" panose="020B0604020202020204" pitchFamily="34" charset="0"/>
                        <a:buChar char="•"/>
                      </a:pPr>
                      <a:r>
                        <a:rPr lang="en-US" dirty="0"/>
                        <a:t>WRF PX LSM</a:t>
                      </a:r>
                    </a:p>
                    <a:p>
                      <a:pPr marL="285750" indent="-285750">
                        <a:buFont typeface="Arial" panose="020B0604020202020204" pitchFamily="34" charset="0"/>
                        <a:buChar char="•"/>
                      </a:pPr>
                      <a:r>
                        <a:rPr lang="en-US" baseline="0" dirty="0"/>
                        <a:t>Bi-directional NH</a:t>
                      </a:r>
                      <a:r>
                        <a:rPr lang="en-US" baseline="-25000" dirty="0"/>
                        <a:t>3</a:t>
                      </a:r>
                      <a:r>
                        <a:rPr lang="en-US" baseline="0" dirty="0"/>
                        <a:t> flux</a:t>
                      </a:r>
                    </a:p>
                    <a:p>
                      <a:pPr marL="285750" indent="-285750">
                        <a:buFont typeface="Arial" panose="020B0604020202020204" pitchFamily="34" charset="0"/>
                        <a:buChar char="•"/>
                      </a:pPr>
                      <a:r>
                        <a:rPr lang="en-US" baseline="0" dirty="0"/>
                        <a:t>Surface HONO interaction</a:t>
                      </a:r>
                    </a:p>
                    <a:p>
                      <a:pPr marL="285750" indent="-285750">
                        <a:buFont typeface="Arial" panose="020B0604020202020204" pitchFamily="34" charset="0"/>
                        <a:buChar char="•"/>
                      </a:pPr>
                      <a:r>
                        <a:rPr lang="en-US" dirty="0"/>
                        <a:t>Aerosol sedimentation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101035"/>
                  </a:ext>
                </a:extLst>
              </a:tr>
            </a:tbl>
          </a:graphicData>
        </a:graphic>
      </p:graphicFrame>
    </p:spTree>
    <p:extLst>
      <p:ext uri="{BB962C8B-B14F-4D97-AF65-F5344CB8AC3E}">
        <p14:creationId xmlns:p14="http://schemas.microsoft.com/office/powerpoint/2010/main" val="90383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61422-517A-FF0F-2048-3FC54FFE7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FA2CF-0FA0-3705-C0F5-63139736CF8D}"/>
              </a:ext>
            </a:extLst>
          </p:cNvPr>
          <p:cNvSpPr>
            <a:spLocks noGrp="1"/>
          </p:cNvSpPr>
          <p:nvPr>
            <p:ph type="title"/>
          </p:nvPr>
        </p:nvSpPr>
        <p:spPr/>
        <p:txBody>
          <a:bodyPr>
            <a:normAutofit/>
          </a:bodyPr>
          <a:lstStyle/>
          <a:p>
            <a:r>
              <a:rPr lang="en-US" dirty="0"/>
              <a:t>CMAQ-CUDA simulations use 8 MPI processes and 4 graphics cards</a:t>
            </a:r>
          </a:p>
        </p:txBody>
      </p:sp>
      <p:sp>
        <p:nvSpPr>
          <p:cNvPr id="4" name="Slide Number Placeholder 3">
            <a:extLst>
              <a:ext uri="{FF2B5EF4-FFF2-40B4-BE49-F238E27FC236}">
                <a16:creationId xmlns:a16="http://schemas.microsoft.com/office/drawing/2014/main" id="{3266F08A-D03A-7CF6-A517-6EBCC9C42FFF}"/>
              </a:ext>
            </a:extLst>
          </p:cNvPr>
          <p:cNvSpPr>
            <a:spLocks noGrp="1"/>
          </p:cNvSpPr>
          <p:nvPr>
            <p:ph type="sldNum" sz="quarter" idx="12"/>
          </p:nvPr>
        </p:nvSpPr>
        <p:spPr/>
        <p:txBody>
          <a:bodyPr/>
          <a:lstStyle/>
          <a:p>
            <a:fld id="{C4D865BA-0D21-46E2-ABA3-AB710E34F2A4}" type="slidenum">
              <a:rPr lang="en-US" smtClean="0"/>
              <a:pPr/>
              <a:t>8</a:t>
            </a:fld>
            <a:endParaRPr lang="en-US" dirty="0"/>
          </a:p>
        </p:txBody>
      </p:sp>
      <p:sp>
        <p:nvSpPr>
          <p:cNvPr id="7" name="Content Placeholder 2">
            <a:extLst>
              <a:ext uri="{FF2B5EF4-FFF2-40B4-BE49-F238E27FC236}">
                <a16:creationId xmlns:a16="http://schemas.microsoft.com/office/drawing/2014/main" id="{51ABD20E-3060-B72E-F1B0-7DE49C0E39F5}"/>
              </a:ext>
            </a:extLst>
          </p:cNvPr>
          <p:cNvSpPr txBox="1">
            <a:spLocks/>
          </p:cNvSpPr>
          <p:nvPr/>
        </p:nvSpPr>
        <p:spPr>
          <a:xfrm>
            <a:off x="10058400" y="914400"/>
            <a:ext cx="2133599" cy="5029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70C0"/>
                </a:solidFill>
              </a:rPr>
              <a:t>Intel Xeon Skylake 6130 (2.1 GHz) </a:t>
            </a:r>
            <a:r>
              <a:rPr lang="en-US" sz="2400" b="1" dirty="0"/>
              <a:t>×8</a:t>
            </a:r>
          </a:p>
          <a:p>
            <a:r>
              <a:rPr lang="en-US" sz="2400" dirty="0">
                <a:solidFill>
                  <a:srgbClr val="FF0000"/>
                </a:solidFill>
              </a:rPr>
              <a:t>NVIDIA RTX 2080 Ti </a:t>
            </a:r>
            <a:r>
              <a:rPr lang="en-US" sz="2400" b="1" dirty="0"/>
              <a:t>×4</a:t>
            </a:r>
          </a:p>
        </p:txBody>
      </p:sp>
      <p:pic>
        <p:nvPicPr>
          <p:cNvPr id="13" name="Picture 12">
            <a:extLst>
              <a:ext uri="{FF2B5EF4-FFF2-40B4-BE49-F238E27FC236}">
                <a16:creationId xmlns:a16="http://schemas.microsoft.com/office/drawing/2014/main" id="{27A9822D-E560-E575-69A1-FA16CABD1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10058400" cy="5029200"/>
          </a:xfrm>
          <a:prstGeom prst="rect">
            <a:avLst/>
          </a:prstGeom>
        </p:spPr>
      </p:pic>
    </p:spTree>
    <p:extLst>
      <p:ext uri="{BB962C8B-B14F-4D97-AF65-F5344CB8AC3E}">
        <p14:creationId xmlns:p14="http://schemas.microsoft.com/office/powerpoint/2010/main" val="229851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row: Circular 81">
            <a:extLst>
              <a:ext uri="{FF2B5EF4-FFF2-40B4-BE49-F238E27FC236}">
                <a16:creationId xmlns:a16="http://schemas.microsoft.com/office/drawing/2014/main" id="{1425D6EA-5727-E2C0-5529-8A97E3A3FFFF}"/>
              </a:ext>
            </a:extLst>
          </p:cNvPr>
          <p:cNvSpPr/>
          <p:nvPr/>
        </p:nvSpPr>
        <p:spPr>
          <a:xfrm rot="10800000" flipV="1">
            <a:off x="8065067" y="2642430"/>
            <a:ext cx="1554480" cy="1554480"/>
          </a:xfrm>
          <a:prstGeom prst="circularArrow">
            <a:avLst>
              <a:gd name="adj1" fmla="val 12500"/>
              <a:gd name="adj2" fmla="val 1142319"/>
              <a:gd name="adj3" fmla="val 20457681"/>
              <a:gd name="adj4" fmla="val 21598984"/>
              <a:gd name="adj5" fmla="val 125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D322785-50BA-507F-E8CD-E9BA756E9460}"/>
              </a:ext>
            </a:extLst>
          </p:cNvPr>
          <p:cNvSpPr>
            <a:spLocks noGrp="1"/>
          </p:cNvSpPr>
          <p:nvPr>
            <p:ph type="title"/>
          </p:nvPr>
        </p:nvSpPr>
        <p:spPr/>
        <p:txBody>
          <a:bodyPr/>
          <a:lstStyle/>
          <a:p>
            <a:r>
              <a:rPr lang="en-US" dirty="0"/>
              <a:t>The CMAQ ROS3 implementation is modular</a:t>
            </a:r>
          </a:p>
        </p:txBody>
      </p:sp>
      <p:sp>
        <p:nvSpPr>
          <p:cNvPr id="4" name="Slide Number Placeholder 3">
            <a:extLst>
              <a:ext uri="{FF2B5EF4-FFF2-40B4-BE49-F238E27FC236}">
                <a16:creationId xmlns:a16="http://schemas.microsoft.com/office/drawing/2014/main" id="{831F27EC-6A40-CE33-BA8F-9D14D1836935}"/>
              </a:ext>
            </a:extLst>
          </p:cNvPr>
          <p:cNvSpPr>
            <a:spLocks noGrp="1"/>
          </p:cNvSpPr>
          <p:nvPr>
            <p:ph type="sldNum" sz="quarter" idx="12"/>
          </p:nvPr>
        </p:nvSpPr>
        <p:spPr/>
        <p:txBody>
          <a:bodyPr/>
          <a:lstStyle/>
          <a:p>
            <a:fld id="{C4D865BA-0D21-46E2-ABA3-AB710E34F2A4}" type="slidenum">
              <a:rPr lang="en-US" smtClean="0"/>
              <a:pPr/>
              <a:t>9</a:t>
            </a:fld>
            <a:endParaRPr lang="en-US" dirty="0"/>
          </a:p>
        </p:txBody>
      </p:sp>
      <p:grpSp>
        <p:nvGrpSpPr>
          <p:cNvPr id="28" name="Group 27">
            <a:extLst>
              <a:ext uri="{FF2B5EF4-FFF2-40B4-BE49-F238E27FC236}">
                <a16:creationId xmlns:a16="http://schemas.microsoft.com/office/drawing/2014/main" id="{BF487E4E-E7CC-0462-787E-4BBE66D97C7E}"/>
              </a:ext>
            </a:extLst>
          </p:cNvPr>
          <p:cNvGrpSpPr/>
          <p:nvPr/>
        </p:nvGrpSpPr>
        <p:grpSpPr>
          <a:xfrm>
            <a:off x="5791199" y="1938434"/>
            <a:ext cx="6096000" cy="2971801"/>
            <a:chOff x="5405537" y="2080418"/>
            <a:chExt cx="6096000" cy="2971801"/>
          </a:xfrm>
        </p:grpSpPr>
        <p:sp>
          <p:nvSpPr>
            <p:cNvPr id="24" name="Rectangle 23">
              <a:extLst>
                <a:ext uri="{FF2B5EF4-FFF2-40B4-BE49-F238E27FC236}">
                  <a16:creationId xmlns:a16="http://schemas.microsoft.com/office/drawing/2014/main" id="{E74D94E5-9041-5650-0E92-30EDD0B545A6}"/>
                </a:ext>
              </a:extLst>
            </p:cNvPr>
            <p:cNvSpPr/>
            <p:nvPr/>
          </p:nvSpPr>
          <p:spPr>
            <a:xfrm>
              <a:off x="5405537" y="2080418"/>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RBSOLVE</a:t>
              </a:r>
            </a:p>
            <a:p>
              <a:pPr algn="ctr"/>
              <a:r>
                <a:rPr lang="en-US" dirty="0">
                  <a:solidFill>
                    <a:schemeClr val="tx1"/>
                  </a:solidFill>
                </a:rPr>
                <a:t>Solve linear system</a:t>
              </a:r>
            </a:p>
          </p:txBody>
        </p:sp>
        <p:sp>
          <p:nvSpPr>
            <p:cNvPr id="25" name="Rectangle 24">
              <a:extLst>
                <a:ext uri="{FF2B5EF4-FFF2-40B4-BE49-F238E27FC236}">
                  <a16:creationId xmlns:a16="http://schemas.microsoft.com/office/drawing/2014/main" id="{6E977424-EF80-60BF-3A89-174DA483676C}"/>
                </a:ext>
              </a:extLst>
            </p:cNvPr>
            <p:cNvSpPr/>
            <p:nvPr/>
          </p:nvSpPr>
          <p:spPr>
            <a:xfrm>
              <a:off x="5405537" y="3680619"/>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RBFEVAL</a:t>
              </a:r>
            </a:p>
            <a:p>
              <a:pPr algn="ctr"/>
              <a:r>
                <a:rPr lang="en-US" dirty="0">
                  <a:solidFill>
                    <a:schemeClr val="tx1"/>
                  </a:solidFill>
                </a:rPr>
                <a:t>Compute time derivative</a:t>
              </a:r>
            </a:p>
          </p:txBody>
        </p:sp>
        <p:sp>
          <p:nvSpPr>
            <p:cNvPr id="26" name="Rectangle 25">
              <a:extLst>
                <a:ext uri="{FF2B5EF4-FFF2-40B4-BE49-F238E27FC236}">
                  <a16:creationId xmlns:a16="http://schemas.microsoft.com/office/drawing/2014/main" id="{4BFA9D39-585A-F179-D4AF-631BF62FF1D0}"/>
                </a:ext>
              </a:extLst>
            </p:cNvPr>
            <p:cNvSpPr/>
            <p:nvPr/>
          </p:nvSpPr>
          <p:spPr>
            <a:xfrm>
              <a:off x="8758337" y="2085083"/>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RBDECOMP</a:t>
              </a:r>
            </a:p>
            <a:p>
              <a:pPr algn="ctr"/>
              <a:r>
                <a:rPr lang="en-US" dirty="0">
                  <a:solidFill>
                    <a:schemeClr val="tx1"/>
                  </a:solidFill>
                </a:rPr>
                <a:t>Compute LU decomposition</a:t>
              </a:r>
            </a:p>
          </p:txBody>
        </p:sp>
        <p:sp>
          <p:nvSpPr>
            <p:cNvPr id="27" name="Rectangle 26">
              <a:extLst>
                <a:ext uri="{FF2B5EF4-FFF2-40B4-BE49-F238E27FC236}">
                  <a16:creationId xmlns:a16="http://schemas.microsoft.com/office/drawing/2014/main" id="{3D1F4266-0446-6F45-66D2-539F825A0193}"/>
                </a:ext>
              </a:extLst>
            </p:cNvPr>
            <p:cNvSpPr/>
            <p:nvPr/>
          </p:nvSpPr>
          <p:spPr>
            <a:xfrm>
              <a:off x="8758337" y="3675954"/>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RBJACOB</a:t>
              </a:r>
            </a:p>
            <a:p>
              <a:pPr algn="ctr"/>
              <a:r>
                <a:rPr lang="en-US" dirty="0">
                  <a:solidFill>
                    <a:schemeClr val="tx1"/>
                  </a:solidFill>
                </a:rPr>
                <a:t>Compute Jacobian</a:t>
              </a:r>
            </a:p>
          </p:txBody>
        </p:sp>
      </p:grpSp>
      <p:cxnSp>
        <p:nvCxnSpPr>
          <p:cNvPr id="36" name="Straight Arrow Connector 35">
            <a:extLst>
              <a:ext uri="{FF2B5EF4-FFF2-40B4-BE49-F238E27FC236}">
                <a16:creationId xmlns:a16="http://schemas.microsoft.com/office/drawing/2014/main" id="{8F8A991B-518A-02DC-06AB-1FF9AB46FFEA}"/>
              </a:ext>
            </a:extLst>
          </p:cNvPr>
          <p:cNvCxnSpPr>
            <a:cxnSpLocks/>
            <a:stCxn id="47" idx="3"/>
            <a:endCxn id="25" idx="1"/>
          </p:cNvCxnSpPr>
          <p:nvPr/>
        </p:nvCxnSpPr>
        <p:spPr>
          <a:xfrm>
            <a:off x="4420376" y="4219770"/>
            <a:ext cx="1370823" cy="4665"/>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8EE2901-35E5-A347-A206-7BDED65C09A0}"/>
              </a:ext>
            </a:extLst>
          </p:cNvPr>
          <p:cNvCxnSpPr>
            <a:stCxn id="27" idx="0"/>
            <a:endCxn id="26" idx="2"/>
          </p:cNvCxnSpPr>
          <p:nvPr/>
        </p:nvCxnSpPr>
        <p:spPr>
          <a:xfrm flipV="1">
            <a:off x="10515599" y="3314699"/>
            <a:ext cx="0" cy="219271"/>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542BB2D6-D991-0648-C6C2-BF9E3B36BD6A}"/>
              </a:ext>
            </a:extLst>
          </p:cNvPr>
          <p:cNvGrpSpPr/>
          <p:nvPr/>
        </p:nvGrpSpPr>
        <p:grpSpPr>
          <a:xfrm>
            <a:off x="298580" y="1143000"/>
            <a:ext cx="2749422" cy="1371600"/>
            <a:chOff x="298580" y="1143000"/>
            <a:chExt cx="2749422" cy="1371600"/>
          </a:xfrm>
        </p:grpSpPr>
        <p:sp>
          <p:nvSpPr>
            <p:cNvPr id="20" name="Rectangle 19">
              <a:extLst>
                <a:ext uri="{FF2B5EF4-FFF2-40B4-BE49-F238E27FC236}">
                  <a16:creationId xmlns:a16="http://schemas.microsoft.com/office/drawing/2014/main" id="{180C8B3A-D6FA-0AF0-5212-0E4D75C9EAAB}"/>
                </a:ext>
              </a:extLst>
            </p:cNvPr>
            <p:cNvSpPr/>
            <p:nvPr/>
          </p:nvSpPr>
          <p:spPr>
            <a:xfrm>
              <a:off x="304802" y="1143000"/>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RBDRIVER</a:t>
              </a:r>
            </a:p>
            <a:p>
              <a:pPr algn="ctr"/>
              <a:r>
                <a:rPr lang="en-US" dirty="0">
                  <a:solidFill>
                    <a:schemeClr val="tx1"/>
                  </a:solidFill>
                </a:rPr>
                <a:t>Collect output and loop through blocks</a:t>
              </a:r>
            </a:p>
          </p:txBody>
        </p:sp>
        <p:sp>
          <p:nvSpPr>
            <p:cNvPr id="46" name="Rectangle 45">
              <a:extLst>
                <a:ext uri="{FF2B5EF4-FFF2-40B4-BE49-F238E27FC236}">
                  <a16:creationId xmlns:a16="http://schemas.microsoft.com/office/drawing/2014/main" id="{F97AB09B-670D-2BBD-5231-D0EA990E3881}"/>
                </a:ext>
              </a:extLst>
            </p:cNvPr>
            <p:cNvSpPr/>
            <p:nvPr/>
          </p:nvSpPr>
          <p:spPr>
            <a:xfrm>
              <a:off x="298580" y="1143000"/>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2A108CEC-009B-5EA1-8E84-712D3F73F51A}"/>
              </a:ext>
            </a:extLst>
          </p:cNvPr>
          <p:cNvGrpSpPr/>
          <p:nvPr/>
        </p:nvGrpSpPr>
        <p:grpSpPr>
          <a:xfrm>
            <a:off x="1677177" y="3533970"/>
            <a:ext cx="2743200" cy="1376265"/>
            <a:chOff x="1676402" y="2738535"/>
            <a:chExt cx="2743200" cy="1376265"/>
          </a:xfrm>
        </p:grpSpPr>
        <p:sp>
          <p:nvSpPr>
            <p:cNvPr id="23" name="Rectangle 22">
              <a:extLst>
                <a:ext uri="{FF2B5EF4-FFF2-40B4-BE49-F238E27FC236}">
                  <a16:creationId xmlns:a16="http://schemas.microsoft.com/office/drawing/2014/main" id="{21F4C313-CA0F-FDF7-A2C1-B1ED029FEDEF}"/>
                </a:ext>
              </a:extLst>
            </p:cNvPr>
            <p:cNvSpPr/>
            <p:nvPr/>
          </p:nvSpPr>
          <p:spPr>
            <a:xfrm>
              <a:off x="1676402" y="2743200"/>
              <a:ext cx="2743200" cy="137160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RBSOLVER</a:t>
              </a:r>
            </a:p>
            <a:p>
              <a:pPr algn="ctr"/>
              <a:r>
                <a:rPr lang="en-US" dirty="0">
                  <a:solidFill>
                    <a:schemeClr val="tx1"/>
                  </a:solidFill>
                </a:rPr>
                <a:t>Compute intermediate steps and iterate to convergence</a:t>
              </a:r>
            </a:p>
          </p:txBody>
        </p:sp>
        <p:sp>
          <p:nvSpPr>
            <p:cNvPr id="47" name="Rectangle 46">
              <a:extLst>
                <a:ext uri="{FF2B5EF4-FFF2-40B4-BE49-F238E27FC236}">
                  <a16:creationId xmlns:a16="http://schemas.microsoft.com/office/drawing/2014/main" id="{28401731-CF7A-F560-D23F-A27B1333A7B5}"/>
                </a:ext>
              </a:extLst>
            </p:cNvPr>
            <p:cNvSpPr/>
            <p:nvPr/>
          </p:nvSpPr>
          <p:spPr>
            <a:xfrm>
              <a:off x="3048001" y="2738535"/>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Connector: Elbow 49">
            <a:extLst>
              <a:ext uri="{FF2B5EF4-FFF2-40B4-BE49-F238E27FC236}">
                <a16:creationId xmlns:a16="http://schemas.microsoft.com/office/drawing/2014/main" id="{7207BA41-1C88-BF8A-4C78-3762C49FEDE0}"/>
              </a:ext>
            </a:extLst>
          </p:cNvPr>
          <p:cNvCxnSpPr>
            <a:cxnSpLocks/>
            <a:stCxn id="46" idx="2"/>
            <a:endCxn id="23" idx="1"/>
          </p:cNvCxnSpPr>
          <p:nvPr/>
        </p:nvCxnSpPr>
        <p:spPr>
          <a:xfrm rot="16200000" flipH="1">
            <a:off x="475861" y="3023118"/>
            <a:ext cx="1709835" cy="692797"/>
          </a:xfrm>
          <a:prstGeom prst="bentConnector2">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78" name="Arrow: Circular 77">
            <a:extLst>
              <a:ext uri="{FF2B5EF4-FFF2-40B4-BE49-F238E27FC236}">
                <a16:creationId xmlns:a16="http://schemas.microsoft.com/office/drawing/2014/main" id="{0E8798FD-707C-DE8F-B5CD-6F5A0AB0B5AF}"/>
              </a:ext>
            </a:extLst>
          </p:cNvPr>
          <p:cNvSpPr/>
          <p:nvPr/>
        </p:nvSpPr>
        <p:spPr>
          <a:xfrm flipV="1">
            <a:off x="1108010" y="2967135"/>
            <a:ext cx="1138335" cy="1138335"/>
          </a:xfrm>
          <a:prstGeom prst="circularArrow">
            <a:avLst>
              <a:gd name="adj1" fmla="val 12500"/>
              <a:gd name="adj2" fmla="val 1142319"/>
              <a:gd name="adj3" fmla="val 20457681"/>
              <a:gd name="adj4" fmla="val 21532327"/>
              <a:gd name="adj5" fmla="val 125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Arrow Connector 88">
            <a:extLst>
              <a:ext uri="{FF2B5EF4-FFF2-40B4-BE49-F238E27FC236}">
                <a16:creationId xmlns:a16="http://schemas.microsoft.com/office/drawing/2014/main" id="{51B2F2A2-06E1-A744-0C19-F74FF018277E}"/>
              </a:ext>
            </a:extLst>
          </p:cNvPr>
          <p:cNvCxnSpPr>
            <a:cxnSpLocks/>
            <a:stCxn id="25" idx="3"/>
            <a:endCxn id="27" idx="1"/>
          </p:cNvCxnSpPr>
          <p:nvPr/>
        </p:nvCxnSpPr>
        <p:spPr>
          <a:xfrm flipV="1">
            <a:off x="8534399" y="4219770"/>
            <a:ext cx="609600" cy="4665"/>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5D4D8CAC-FC1D-F51F-6C61-C5AF790A850C}"/>
              </a:ext>
            </a:extLst>
          </p:cNvPr>
          <p:cNvCxnSpPr>
            <a:cxnSpLocks/>
            <a:stCxn id="26" idx="1"/>
            <a:endCxn id="24" idx="3"/>
          </p:cNvCxnSpPr>
          <p:nvPr/>
        </p:nvCxnSpPr>
        <p:spPr>
          <a:xfrm flipH="1" flipV="1">
            <a:off x="8534399" y="2624234"/>
            <a:ext cx="609600" cy="4665"/>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96" name="Connector: Elbow 95">
            <a:extLst>
              <a:ext uri="{FF2B5EF4-FFF2-40B4-BE49-F238E27FC236}">
                <a16:creationId xmlns:a16="http://schemas.microsoft.com/office/drawing/2014/main" id="{01AF8300-19AA-99E4-92E2-C466F3762699}"/>
              </a:ext>
            </a:extLst>
          </p:cNvPr>
          <p:cNvCxnSpPr>
            <a:stCxn id="24" idx="1"/>
            <a:endCxn id="47" idx="0"/>
          </p:cNvCxnSpPr>
          <p:nvPr/>
        </p:nvCxnSpPr>
        <p:spPr>
          <a:xfrm rot="10800000" flipV="1">
            <a:off x="3734577" y="2624234"/>
            <a:ext cx="2056623" cy="909736"/>
          </a:xfrm>
          <a:prstGeom prst="bentConnector2">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AE8D7194-9C73-21D9-2019-AC391D789413}"/>
              </a:ext>
            </a:extLst>
          </p:cNvPr>
          <p:cNvSpPr/>
          <p:nvPr/>
        </p:nvSpPr>
        <p:spPr>
          <a:xfrm>
            <a:off x="1670956" y="1138334"/>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DD7EFA6-3E36-CB2D-EEEA-EF8A0D5AD5D6}"/>
              </a:ext>
            </a:extLst>
          </p:cNvPr>
          <p:cNvSpPr/>
          <p:nvPr/>
        </p:nvSpPr>
        <p:spPr>
          <a:xfrm>
            <a:off x="1670180" y="3544466"/>
            <a:ext cx="1371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B0532279-576C-E7EF-F510-D9811F091364}"/>
              </a:ext>
            </a:extLst>
          </p:cNvPr>
          <p:cNvCxnSpPr>
            <a:endCxn id="99" idx="2"/>
          </p:cNvCxnSpPr>
          <p:nvPr/>
        </p:nvCxnSpPr>
        <p:spPr>
          <a:xfrm flipV="1">
            <a:off x="2355980" y="2509934"/>
            <a:ext cx="776" cy="1024036"/>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364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83FB289611F48B69BD26C8D22F7B1" ma:contentTypeVersion="11" ma:contentTypeDescription="Create a new document." ma:contentTypeScope="" ma:versionID="87975a940b2bbf63695c698a9ecea0ff">
  <xsd:schema xmlns:xsd="http://www.w3.org/2001/XMLSchema" xmlns:xs="http://www.w3.org/2001/XMLSchema" xmlns:p="http://schemas.microsoft.com/office/2006/metadata/properties" xmlns:ns2="f2484c33-5be1-4920-86e2-479bf14a604b" xmlns:ns3="5e009ff4-007d-467e-80c6-b0b1ac168595" targetNamespace="http://schemas.microsoft.com/office/2006/metadata/properties" ma:root="true" ma:fieldsID="18becadcb25a3811afdae8a27869e4b6" ns2:_="" ns3:_="">
    <xsd:import namespace="f2484c33-5be1-4920-86e2-479bf14a604b"/>
    <xsd:import namespace="5e009ff4-007d-467e-80c6-b0b1ac1685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4c33-5be1-4920-86e2-479bf14a6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09ff4-007d-467e-80c6-b0b1ac1685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354739-efdd-40ee-ba0f-2476beb0eb51}" ma:internalName="TaxCatchAll" ma:showField="CatchAllData" ma:web="5e009ff4-007d-467e-80c6-b0b1ac168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484c33-5be1-4920-86e2-479bf14a604b">
      <Terms xmlns="http://schemas.microsoft.com/office/infopath/2007/PartnerControls"/>
    </lcf76f155ced4ddcb4097134ff3c332f>
    <TaxCatchAll xmlns="5e009ff4-007d-467e-80c6-b0b1ac168595" xsi:nil="true"/>
  </documentManagement>
</p:properties>
</file>

<file path=customXml/itemProps1.xml><?xml version="1.0" encoding="utf-8"?>
<ds:datastoreItem xmlns:ds="http://schemas.openxmlformats.org/officeDocument/2006/customXml" ds:itemID="{D8F85F33-D939-4502-843B-35116546CAA5}"/>
</file>

<file path=customXml/itemProps2.xml><?xml version="1.0" encoding="utf-8"?>
<ds:datastoreItem xmlns:ds="http://schemas.openxmlformats.org/officeDocument/2006/customXml" ds:itemID="{8AD27DE9-358B-4E0A-A64A-654A99F2D5E4}"/>
</file>

<file path=customXml/itemProps3.xml><?xml version="1.0" encoding="utf-8"?>
<ds:datastoreItem xmlns:ds="http://schemas.openxmlformats.org/officeDocument/2006/customXml" ds:itemID="{68710EFD-513D-4F1D-855A-EBF596044533}"/>
</file>

<file path=docProps/app.xml><?xml version="1.0" encoding="utf-8"?>
<Properties xmlns="http://schemas.openxmlformats.org/officeDocument/2006/extended-properties" xmlns:vt="http://schemas.openxmlformats.org/officeDocument/2006/docPropsVTypes">
  <TotalTime>11944</TotalTime>
  <Words>1443</Words>
  <Application>Microsoft Office PowerPoint</Application>
  <PresentationFormat>Widescreen</PresentationFormat>
  <Paragraphs>216</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GPU Implementation of a Gas-Phase Chemistry Solver in the CMAQ Chemical Transport Model</vt:lpstr>
      <vt:lpstr>Acknowledgements</vt:lpstr>
      <vt:lpstr>Introduction</vt:lpstr>
      <vt:lpstr>Graphics processing units accelerate simulations</vt:lpstr>
      <vt:lpstr>Gas-phase chemistry is a major computational burden for CMAQ</vt:lpstr>
      <vt:lpstr>Can we accelerate gas-phase chemistry in CMAQ using GPU hardware?</vt:lpstr>
      <vt:lpstr>CMAQ-CUDA is evaluated with the 2018 12NE3 benchmark scenario</vt:lpstr>
      <vt:lpstr>CMAQ-CUDA simulations use 8 MPI processes and 4 graphics cards</vt:lpstr>
      <vt:lpstr>The CMAQ ROS3 implementation is modular</vt:lpstr>
      <vt:lpstr>CMAQ-CUDA is a heterogeneous implementation of ROS3</vt:lpstr>
      <vt:lpstr>Timing</vt:lpstr>
      <vt:lpstr>CMAQ-CUDA accelerates gas-phase chemistry in CMAQv5.4</vt:lpstr>
      <vt:lpstr>CMAQ-CUDA accelerates gas-phase chemistry in CMAQv5.4</vt:lpstr>
      <vt:lpstr>Error Analysis</vt:lpstr>
      <vt:lpstr>CMAQ-CUDA agrees best with CMAQv5.4 in lower vertical layers</vt:lpstr>
      <vt:lpstr>Isolating CHEM improves CMAQ-CUDA and CMAQv5.4 agreement</vt:lpstr>
      <vt:lpstr>Spatial patterns in NME arise outside of CHEM</vt:lpstr>
      <vt:lpstr>Disagreement is greater for species with small concentrations</vt:lpstr>
      <vt:lpstr>Conclusions</vt:lpstr>
      <vt:lpstr>Conclusions and moving forward</vt:lpstr>
      <vt:lpstr>Conclusions and moving forward</vt:lpstr>
      <vt:lpstr>Conclusions and moving forward</vt:lpstr>
      <vt:lpstr>Conclusions and 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Computation for Gas-Phase Chemistry in CMAQ</dc:title>
  <dc:creator>Duncan Quevedo</dc:creator>
  <cp:lastModifiedBy>Duncan Quevedo</cp:lastModifiedBy>
  <cp:revision>485</cp:revision>
  <dcterms:created xsi:type="dcterms:W3CDTF">2024-03-19T20:22:25Z</dcterms:created>
  <dcterms:modified xsi:type="dcterms:W3CDTF">2024-10-21T03:10:50Z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0x01010057583FB289611F48B69BD26C8D22F7B1</vt:lpwstr>
  </property>
</Properties>
</file>