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40_2DAF716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43_6D89EFE4.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45_6E6E1AC6.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 id="2147483730" r:id="rId2"/>
    <p:sldMasterId id="2147483742" r:id="rId3"/>
  </p:sldMasterIdLst>
  <p:notesMasterIdLst>
    <p:notesMasterId r:id="rId18"/>
  </p:notesMasterIdLst>
  <p:sldIdLst>
    <p:sldId id="258" r:id="rId4"/>
    <p:sldId id="329" r:id="rId5"/>
    <p:sldId id="330" r:id="rId6"/>
    <p:sldId id="260" r:id="rId7"/>
    <p:sldId id="261" r:id="rId8"/>
    <p:sldId id="320" r:id="rId9"/>
    <p:sldId id="328" r:id="rId10"/>
    <p:sldId id="321" r:id="rId11"/>
    <p:sldId id="322" r:id="rId12"/>
    <p:sldId id="323" r:id="rId13"/>
    <p:sldId id="324" r:id="rId14"/>
    <p:sldId id="325" r:id="rId15"/>
    <p:sldId id="326"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E9CC6B-487B-E57A-B80F-2F10291E0E8C}" name="Vincent, Grace" initials="VG" userId="S::gvincent@uncfsu.edu::df10b5c0-1484-4ed7-8d14-ba6121df88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28"/>
    <p:restoredTop sz="23573" autoAdjust="0"/>
  </p:normalViewPr>
  <p:slideViewPr>
    <p:cSldViewPr snapToGrid="0" snapToObjects="1">
      <p:cViewPr varScale="1">
        <p:scale>
          <a:sx n="29" d="100"/>
          <a:sy n="29" d="100"/>
        </p:scale>
        <p:origin x="402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8/10/relationships/authors" Target="authors.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omments/modernComment_140_2DAF7163.xml><?xml version="1.0" encoding="utf-8"?>
<p188:cmLst xmlns:a="http://schemas.openxmlformats.org/drawingml/2006/main" xmlns:r="http://schemas.openxmlformats.org/officeDocument/2006/relationships" xmlns:p188="http://schemas.microsoft.com/office/powerpoint/2018/8/main">
  <p188:cm id="{A7810A10-290D-441C-BD4C-F1AF898C914C}" authorId="{5CE9CC6B-487B-E57A-B80F-2F10291E0E8C}" status="resolved" created="2024-07-23T18:33:49.621">
    <ac:deMkLst xmlns:ac="http://schemas.microsoft.com/office/drawing/2013/main/command">
      <pc:docMk xmlns:pc="http://schemas.microsoft.com/office/powerpoint/2013/main/command"/>
      <pc:sldMk xmlns:pc="http://schemas.microsoft.com/office/powerpoint/2013/main/command" cId="766472547" sldId="320"/>
      <ac:spMk id="18" creationId="{B3F8C1BA-D628-8237-CAB5-F26F84E10744}"/>
    </ac:deMkLst>
    <p188:txBody>
      <a:bodyPr/>
      <a:lstStyle/>
      <a:p>
        <a:r>
          <a:rPr lang="en-US"/>
          <a:t>... for edge devices</a:t>
        </a:r>
      </a:p>
    </p188:txBody>
  </p188:cm>
</p188:cmLst>
</file>

<file path=ppt/comments/modernComment_143_6D89EFE4.xml><?xml version="1.0" encoding="utf-8"?>
<p188:cmLst xmlns:a="http://schemas.openxmlformats.org/drawingml/2006/main" xmlns:r="http://schemas.openxmlformats.org/officeDocument/2006/relationships" xmlns:p188="http://schemas.microsoft.com/office/powerpoint/2018/8/main">
  <p188:cm id="{00511702-5271-4E90-A58A-AE5CC07AB3AE}" authorId="{5CE9CC6B-487B-E57A-B80F-2F10291E0E8C}" created="2024-07-23T18:39:35.536">
    <ac:deMkLst xmlns:ac="http://schemas.microsoft.com/office/drawing/2013/main/command">
      <pc:docMk xmlns:pc="http://schemas.microsoft.com/office/powerpoint/2013/main/command"/>
      <pc:sldMk xmlns:pc="http://schemas.microsoft.com/office/powerpoint/2013/main/command" cId="1837756388" sldId="323"/>
      <ac:picMk id="8" creationId="{7DBF7D84-8006-96F0-3EBC-77B3AC73A2BD}"/>
    </ac:deMkLst>
    <p188:txBody>
      <a:bodyPr/>
      <a:lstStyle/>
      <a:p>
        <a:r>
          <a:rPr lang="en-US"/>
          <a:t>signed or unsigned</a:t>
        </a:r>
      </a:p>
    </p188:txBody>
  </p188:cm>
  <p188:cm id="{1D15F718-5994-42D4-A266-456B39225BA6}" authorId="{5CE9CC6B-487B-E57A-B80F-2F10291E0E8C}" created="2024-07-23T18:41:36.977">
    <ac:deMkLst xmlns:ac="http://schemas.microsoft.com/office/drawing/2013/main/command">
      <pc:docMk xmlns:pc="http://schemas.microsoft.com/office/powerpoint/2013/main/command"/>
      <pc:sldMk xmlns:pc="http://schemas.microsoft.com/office/powerpoint/2013/main/command" cId="1837756388" sldId="323"/>
      <ac:picMk id="4" creationId="{5918E726-4BD1-D0D7-7F49-E44101652BF6}"/>
    </ac:deMkLst>
    <p188:txBody>
      <a:bodyPr/>
      <a:lstStyle/>
      <a:p>
        <a:r>
          <a:rPr lang="en-US"/>
          <a:t>how to add 18, 34, 50?</a:t>
        </a:r>
      </a:p>
    </p188:txBody>
  </p188:cm>
</p188:cmLst>
</file>

<file path=ppt/comments/modernComment_145_6E6E1AC6.xml><?xml version="1.0" encoding="utf-8"?>
<p188:cmLst xmlns:a="http://schemas.openxmlformats.org/drawingml/2006/main" xmlns:r="http://schemas.openxmlformats.org/officeDocument/2006/relationships" xmlns:p188="http://schemas.microsoft.com/office/powerpoint/2018/8/main">
  <p188:cm id="{F74CF20C-6CE5-4A16-A912-CDB36BFDCE33}" authorId="{5CE9CC6B-487B-E57A-B80F-2F10291E0E8C}" created="2024-07-23T18:43:50.621">
    <ac:deMkLst xmlns:ac="http://schemas.microsoft.com/office/drawing/2013/main/command">
      <pc:docMk xmlns:pc="http://schemas.microsoft.com/office/powerpoint/2013/main/command"/>
      <pc:sldMk xmlns:pc="http://schemas.microsoft.com/office/powerpoint/2013/main/command" cId="1852709574" sldId="325"/>
      <ac:spMk id="3" creationId="{2067A684-48C9-BFB5-C3B9-9200BD29B19A}"/>
    </ac:deMkLst>
    <p188:txBody>
      <a:bodyPr/>
      <a:lstStyle/>
      <a:p>
        <a:r>
          <a:rPr lang="en-US"/>
          <a:t>Full-precision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FE619-6CDA-41FE-8BF8-F158565A8D02}"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7DE9E-38C1-4052-A0BE-587AAA43EAE0}" type="slidenum">
              <a:rPr lang="en-US" smtClean="0"/>
              <a:t>‹#›</a:t>
            </a:fld>
            <a:endParaRPr lang="en-US"/>
          </a:p>
        </p:txBody>
      </p:sp>
    </p:spTree>
    <p:extLst>
      <p:ext uri="{BB962C8B-B14F-4D97-AF65-F5344CB8AC3E}">
        <p14:creationId xmlns:p14="http://schemas.microsoft.com/office/powerpoint/2010/main" val="342810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My name is Matthew Wilkerson, and I am honored to present our research on optimizing fire detection in edge devices through integrating early exits in compact models. This work was a collaborative effort between Fayetteville State University and the Jet Propulsion Laboratory at the California Institute of Technology. </a:t>
            </a:r>
          </a:p>
        </p:txBody>
      </p:sp>
      <p:sp>
        <p:nvSpPr>
          <p:cNvPr id="4" name="Slide Number Placeholder 3"/>
          <p:cNvSpPr>
            <a:spLocks noGrp="1"/>
          </p:cNvSpPr>
          <p:nvPr>
            <p:ph type="sldNum" sz="quarter" idx="5"/>
          </p:nvPr>
        </p:nvSpPr>
        <p:spPr/>
        <p:txBody>
          <a:bodyPr/>
          <a:lstStyle/>
          <a:p>
            <a:fld id="{A2B7DE9E-38C1-4052-A0BE-587AAA43EAE0}" type="slidenum">
              <a:rPr lang="en-US" smtClean="0"/>
              <a:t>1</a:t>
            </a:fld>
            <a:endParaRPr lang="en-US"/>
          </a:p>
        </p:txBody>
      </p:sp>
    </p:spTree>
    <p:extLst>
      <p:ext uri="{BB962C8B-B14F-4D97-AF65-F5344CB8AC3E}">
        <p14:creationId xmlns:p14="http://schemas.microsoft.com/office/powerpoint/2010/main" val="2716198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deploying on an Intel NUC, we observe that non-quantized </a:t>
            </a:r>
            <a:r>
              <a:rPr lang="en-US" dirty="0" err="1"/>
              <a:t>BranchyNet</a:t>
            </a:r>
            <a:r>
              <a:rPr lang="en-US" dirty="0"/>
              <a:t> models demonstrate significantly lower inference latency compared to both </a:t>
            </a:r>
            <a:r>
              <a:rPr lang="en-US" dirty="0" err="1"/>
              <a:t>ResNet</a:t>
            </a:r>
            <a:r>
              <a:rPr lang="en-US" dirty="0"/>
              <a:t> models and the </a:t>
            </a:r>
            <a:r>
              <a:rPr lang="en-US" dirty="0" err="1"/>
              <a:t>BranchyNet</a:t>
            </a:r>
            <a:r>
              <a:rPr lang="en-US" dirty="0"/>
              <a:t>-PTQ models. This is crucial for real-time applications, as it ensures faster detection and response times. The reason for the higher latency in </a:t>
            </a:r>
            <a:r>
              <a:rPr lang="en-US" dirty="0" err="1"/>
              <a:t>BranchyNet</a:t>
            </a:r>
            <a:r>
              <a:rPr lang="en-US" dirty="0"/>
              <a:t>-PTQ models compared to their non-quantized counterparts is likely due to the reduced precision in quantized weights. This reduction in precision can lower the confidence levels at early exit points, resulting in fewer early exits and more computations through deeper layers.</a:t>
            </a:r>
          </a:p>
          <a:p>
            <a:endParaRPr lang="en-US" dirty="0"/>
          </a:p>
          <a:p>
            <a:r>
              <a:rPr lang="en-US" dirty="0"/>
              <a:t>Post-training quantization is an effective technique to reduce model size and resource requirements, albeit with some loss in accuracy. However, dynamic models like </a:t>
            </a:r>
            <a:r>
              <a:rPr lang="en-US" dirty="0" err="1"/>
              <a:t>BranchyNet</a:t>
            </a:r>
            <a:r>
              <a:rPr lang="en-US" dirty="0"/>
              <a:t> can maintain a good balance between accuracy, storage, and inference speed, making them suitable for deployment in real-time wildfire detection systems.</a:t>
            </a:r>
          </a:p>
          <a:p>
            <a:endParaRPr lang="en-US" dirty="0"/>
          </a:p>
        </p:txBody>
      </p:sp>
      <p:sp>
        <p:nvSpPr>
          <p:cNvPr id="4" name="Slide Number Placeholder 3"/>
          <p:cNvSpPr>
            <a:spLocks noGrp="1"/>
          </p:cNvSpPr>
          <p:nvPr>
            <p:ph type="sldNum" sz="quarter" idx="5"/>
          </p:nvPr>
        </p:nvSpPr>
        <p:spPr/>
        <p:txBody>
          <a:bodyPr/>
          <a:lstStyle/>
          <a:p>
            <a:fld id="{A2B7DE9E-38C1-4052-A0BE-587AAA43EAE0}" type="slidenum">
              <a:rPr lang="en-US" smtClean="0"/>
              <a:t>11</a:t>
            </a:fld>
            <a:endParaRPr lang="en-US"/>
          </a:p>
        </p:txBody>
      </p:sp>
    </p:spTree>
    <p:extLst>
      <p:ext uri="{BB962C8B-B14F-4D97-AF65-F5344CB8AC3E}">
        <p14:creationId xmlns:p14="http://schemas.microsoft.com/office/powerpoint/2010/main" val="1855548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we see the inference latency for </a:t>
            </a:r>
            <a:r>
              <a:rPr lang="en-US" dirty="0" err="1"/>
              <a:t>ResNet</a:t>
            </a:r>
            <a:r>
              <a:rPr lang="en-US" dirty="0"/>
              <a:t> models on various edge devices, including Intel NUC, Snapdragon (CPU and GPU), and Jetson Nano. The Intel NUC shows the highest latency, especially for larger models, reaching up to 300 milliseconds. The Snapdragon GPU  and Jetson Nano exhibit the lower latencies, making them potential options for real-time applications.</a:t>
            </a:r>
          </a:p>
          <a:p>
            <a:endParaRPr lang="en-US" dirty="0"/>
          </a:p>
          <a:p>
            <a:r>
              <a:rPr lang="en-US" dirty="0"/>
              <a:t>On the right, we observe the inference latency for </a:t>
            </a:r>
            <a:r>
              <a:rPr lang="en-US" dirty="0" err="1"/>
              <a:t>BranchyNet</a:t>
            </a:r>
            <a:r>
              <a:rPr lang="en-US" dirty="0"/>
              <a:t> models. </a:t>
            </a:r>
            <a:r>
              <a:rPr lang="en-US" dirty="0" err="1"/>
              <a:t>BranchyNet</a:t>
            </a:r>
            <a:r>
              <a:rPr lang="en-US" dirty="0"/>
              <a:t> models demonstrate significantly lower latency compared to their </a:t>
            </a:r>
            <a:r>
              <a:rPr lang="en-US" dirty="0" err="1"/>
              <a:t>ResNet</a:t>
            </a:r>
            <a:r>
              <a:rPr lang="en-US" dirty="0"/>
              <a:t> counterparts. For instance, the latency on the Intel NUC remains consistent and low, around 15 milliseconds, regardless of model size. The Snapdragon GPU and Jetson Nano again shows excellent performance, with minimal latency.</a:t>
            </a:r>
          </a:p>
          <a:p>
            <a:endParaRPr lang="en-US" dirty="0"/>
          </a:p>
          <a:p>
            <a:r>
              <a:rPr lang="en-US" dirty="0"/>
              <a:t>This comparison highlights that early-exit architectures like </a:t>
            </a:r>
            <a:r>
              <a:rPr lang="en-US" dirty="0" err="1"/>
              <a:t>BranchyNet</a:t>
            </a:r>
            <a:r>
              <a:rPr lang="en-US" dirty="0"/>
              <a:t> can significantly enhance inference speed on edge devices. This is crucial for real-time applications, ensuring faster detection and response times. By leveraging early exits, </a:t>
            </a:r>
            <a:r>
              <a:rPr lang="en-US" dirty="0" err="1"/>
              <a:t>BranchyNet</a:t>
            </a:r>
            <a:r>
              <a:rPr lang="en-US" dirty="0"/>
              <a:t> models maintain high performance and efficiency, making them ideal for real-time wildfire detection on edge devices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B7DE9E-38C1-4052-A0BE-587AAA43EAE0}" type="slidenum">
              <a:rPr lang="en-US" smtClean="0"/>
              <a:t>12</a:t>
            </a:fld>
            <a:endParaRPr lang="en-US"/>
          </a:p>
        </p:txBody>
      </p:sp>
    </p:spTree>
    <p:extLst>
      <p:ext uri="{BB962C8B-B14F-4D97-AF65-F5344CB8AC3E}">
        <p14:creationId xmlns:p14="http://schemas.microsoft.com/office/powerpoint/2010/main" val="2010273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summary, our research demonstrates that small dynamic architectures, such as </a:t>
            </a:r>
            <a:r>
              <a:rPr lang="en-US" b="0" dirty="0" err="1"/>
              <a:t>BranchyNet</a:t>
            </a:r>
            <a:r>
              <a:rPr lang="en-US" b="0" dirty="0"/>
              <a:t>, can effectively balance performance and resource constraints for real-time wildfire detection. </a:t>
            </a:r>
          </a:p>
          <a:p>
            <a:endParaRPr lang="en-US" b="0" dirty="0"/>
          </a:p>
          <a:p>
            <a:pPr marL="171450" indent="-171450">
              <a:buFont typeface="Arial" panose="020B0604020202020204" pitchFamily="34" charset="0"/>
              <a:buChar char="•"/>
            </a:pPr>
            <a:r>
              <a:rPr lang="en-US" b="0" dirty="0"/>
              <a:t>Model Efficiency: Small models, particularly those with a ResNet-18 backbone, achieved high accuracy while maintaining computational efficiency. These models outperformed larger architectures, demonstrating that smaller models can be better learners for fire detection.</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Early Exits: By leveraging early exits, </a:t>
            </a:r>
            <a:r>
              <a:rPr lang="en-US" b="0" dirty="0" err="1"/>
              <a:t>BranchyNet</a:t>
            </a:r>
            <a:r>
              <a:rPr lang="en-US" b="0" dirty="0"/>
              <a:t> models significantly reduce computational load and inference time. Early exits allow the model to classify 'easy' images at shallower layers, conserving resources and improving speed.</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Quantization: Post-training quantization further reduces model size by converting weights from 32-bit floating-point to 8-bit integer format. Although this reduces accuracy slightly, the trade-off is worthwhile for deploying models on resource-constrained edge devices. However, non-quantized early exit models performed best.</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Inference Latency: When tested on various edge devices, </a:t>
            </a:r>
            <a:r>
              <a:rPr lang="en-US" b="0" dirty="0" err="1"/>
              <a:t>BranchyNet</a:t>
            </a:r>
            <a:r>
              <a:rPr lang="en-US" b="0" dirty="0"/>
              <a:t> models consistently showed lower inference latency compared to </a:t>
            </a:r>
            <a:r>
              <a:rPr lang="en-US" b="0" dirty="0" err="1"/>
              <a:t>ResNet</a:t>
            </a:r>
            <a:r>
              <a:rPr lang="en-US" b="0" dirty="0"/>
              <a:t> models. This is crucial for real-time applications, ensuring faster detection and response times.</a:t>
            </a:r>
          </a:p>
          <a:p>
            <a:pPr>
              <a:buFont typeface="+mj-lt"/>
              <a:buNone/>
            </a:pPr>
            <a:endParaRPr lang="en-US" b="0" dirty="0"/>
          </a:p>
          <a:p>
            <a:r>
              <a:rPr lang="en-US" b="0" dirty="0"/>
              <a:t>Overall, the implementation of early exits and model quantization significantly enhances the efficiency and feasibility of deploying these models on edge devices. Our findings validate the approach of using dynamic models like </a:t>
            </a:r>
            <a:r>
              <a:rPr lang="en-US" b="0" dirty="0" err="1"/>
              <a:t>BranchyNet</a:t>
            </a:r>
            <a:r>
              <a:rPr lang="en-US" b="0" dirty="0"/>
              <a:t> for accurate and efficient wildfire detection. </a:t>
            </a:r>
          </a:p>
          <a:p>
            <a:endParaRPr lang="en-US" dirty="0"/>
          </a:p>
          <a:p>
            <a:r>
              <a:rPr lang="en-US" dirty="0"/>
              <a:t>Looking ahead, our future research aims to implement quantization-aware training to mitigate the loss in accuracy observed with post-training quantization. This approach will allow us to maintain high model performance while still benefiting from reduced resource requirements. Additionally, we plan to apply these techniques to segmentation tasks, further expanding the applicability of our methods to various real-time edge applications.</a:t>
            </a:r>
          </a:p>
          <a:p>
            <a:endParaRPr lang="en-US" dirty="0"/>
          </a:p>
          <a:p>
            <a:r>
              <a:rPr lang="en-US" dirty="0"/>
              <a:t>By adopting these advanced techniques, we can develop robust fire detection systems that operate efficiently on edge devices, providing timely and reliable information crucial for rapid wildfire response and mitigation.</a:t>
            </a:r>
          </a:p>
        </p:txBody>
      </p:sp>
      <p:sp>
        <p:nvSpPr>
          <p:cNvPr id="4" name="Slide Number Placeholder 3"/>
          <p:cNvSpPr>
            <a:spLocks noGrp="1"/>
          </p:cNvSpPr>
          <p:nvPr>
            <p:ph type="sldNum" sz="quarter" idx="5"/>
          </p:nvPr>
        </p:nvSpPr>
        <p:spPr/>
        <p:txBody>
          <a:bodyPr/>
          <a:lstStyle/>
          <a:p>
            <a:fld id="{A2B7DE9E-38C1-4052-A0BE-587AAA43EAE0}" type="slidenum">
              <a:rPr lang="en-US" smtClean="0"/>
              <a:t>13</a:t>
            </a:fld>
            <a:endParaRPr lang="en-US"/>
          </a:p>
        </p:txBody>
      </p:sp>
    </p:spTree>
    <p:extLst>
      <p:ext uri="{BB962C8B-B14F-4D97-AF65-F5344CB8AC3E}">
        <p14:creationId xmlns:p14="http://schemas.microsoft.com/office/powerpoint/2010/main" val="3862486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research was supported by NASA under award Nos. 80NSSC21M0312 and 80NSSC23M0054. I would like to acknowledge my co-authors and collaborators from Fayetteville State University and the Jet Propulsion Laboratory. </a:t>
            </a:r>
            <a:br>
              <a:rPr lang="en-US" dirty="0"/>
            </a:br>
            <a:br>
              <a:rPr lang="en-US" dirty="0"/>
            </a:br>
            <a:r>
              <a:rPr lang="en-US" dirty="0"/>
              <a:t>Grace Vincent, the primary author, is a Ph.D. candidate at North Carolina State University, Nathan Couch is a graduate student at the University of Central Florida, and Laura DeSantis recently graduated in May. </a:t>
            </a:r>
            <a:br>
              <a:rPr lang="en-US" dirty="0"/>
            </a:br>
            <a:endParaRPr lang="en-US" dirty="0"/>
          </a:p>
          <a:p>
            <a:r>
              <a:rPr lang="en-US" dirty="0"/>
              <a:t>Zaki Hasnain and Michel Ingham are our collaborators from JPL, and Sambit Bhattacharya is the PI.</a:t>
            </a:r>
            <a:br>
              <a:rPr lang="en-US" dirty="0"/>
            </a:br>
            <a:br>
              <a:rPr lang="en-US" dirty="0"/>
            </a:br>
            <a:r>
              <a:rPr lang="en-US" dirty="0"/>
              <a:t>Thank you for your attention. I am now happy to take any questions you may have.</a:t>
            </a:r>
          </a:p>
        </p:txBody>
      </p:sp>
      <p:sp>
        <p:nvSpPr>
          <p:cNvPr id="4" name="Slide Number Placeholder 3"/>
          <p:cNvSpPr>
            <a:spLocks noGrp="1"/>
          </p:cNvSpPr>
          <p:nvPr>
            <p:ph type="sldNum" sz="quarter" idx="5"/>
          </p:nvPr>
        </p:nvSpPr>
        <p:spPr/>
        <p:txBody>
          <a:bodyPr/>
          <a:lstStyle/>
          <a:p>
            <a:fld id="{A2B7DE9E-38C1-4052-A0BE-587AAA43EAE0}" type="slidenum">
              <a:rPr lang="en-US" smtClean="0"/>
              <a:t>14</a:t>
            </a:fld>
            <a:endParaRPr lang="en-US"/>
          </a:p>
        </p:txBody>
      </p:sp>
    </p:spTree>
    <p:extLst>
      <p:ext uri="{BB962C8B-B14F-4D97-AF65-F5344CB8AC3E}">
        <p14:creationId xmlns:p14="http://schemas.microsoft.com/office/powerpoint/2010/main" val="215639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Wildfires are a significant threat to ecological and economic stability.</a:t>
            </a:r>
          </a:p>
          <a:p>
            <a:pPr marL="171450" indent="-171450">
              <a:buFont typeface="Arial" panose="020B0604020202020204" pitchFamily="34" charset="0"/>
              <a:buChar char="•"/>
            </a:pPr>
            <a:r>
              <a:rPr lang="en-US" dirty="0"/>
              <a:t>Real-time detection is crucial for rapid response and mitigation. Traditionally, satellites, drones, and surveillance cameras have been used for fire detection, but these methods often face limitations in scope and delay in alert times. </a:t>
            </a:r>
          </a:p>
          <a:p>
            <a:pPr marL="171450" indent="-171450">
              <a:buFont typeface="Arial" panose="020B0604020202020204" pitchFamily="34" charset="0"/>
              <a:buChar char="•"/>
            </a:pPr>
            <a:r>
              <a:rPr lang="en-US" dirty="0"/>
              <a:t>To address these challenges, we utilized a wildfire dataset for research, which comprises of 2,700 RGB images classified into ‘Fire’ and ‘No Fire’ categories. The images were sourced from diverse environments with varying topographies, forest compositions, and densities. The dataset also includes different fire sizes, shapes, colors, intensities, and smoke patterns, ensuring a comprehensive representation of fire scenarios. The diversity makes the dataset robust and generalizable for training our models.</a:t>
            </a:r>
          </a:p>
          <a:p>
            <a:endParaRPr lang="en-US" dirty="0"/>
          </a:p>
          <a:p>
            <a:r>
              <a:rPr lang="en-US" dirty="0"/>
              <a:t>JPL fire alarm digital twin (software simulation for air quality) – Collaborating with JPL for the sensor data </a:t>
            </a:r>
            <a:r>
              <a:rPr lang="en-US"/>
              <a:t>and prediction data</a:t>
            </a:r>
            <a:endParaRPr lang="en-US" dirty="0"/>
          </a:p>
        </p:txBody>
      </p:sp>
      <p:sp>
        <p:nvSpPr>
          <p:cNvPr id="4" name="Slide Number Placeholder 3"/>
          <p:cNvSpPr>
            <a:spLocks noGrp="1"/>
          </p:cNvSpPr>
          <p:nvPr>
            <p:ph type="sldNum" sz="quarter" idx="5"/>
          </p:nvPr>
        </p:nvSpPr>
        <p:spPr/>
        <p:txBody>
          <a:bodyPr/>
          <a:lstStyle/>
          <a:p>
            <a:fld id="{A2B7DE9E-38C1-4052-A0BE-587AAA43EAE0}" type="slidenum">
              <a:rPr lang="en-US" smtClean="0"/>
              <a:t>2</a:t>
            </a:fld>
            <a:endParaRPr lang="en-US"/>
          </a:p>
        </p:txBody>
      </p:sp>
    </p:spTree>
    <p:extLst>
      <p:ext uri="{BB962C8B-B14F-4D97-AF65-F5344CB8AC3E}">
        <p14:creationId xmlns:p14="http://schemas.microsoft.com/office/powerpoint/2010/main" val="375249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fffa551e74_2_5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Real-Time Responsiveness</a:t>
            </a:r>
            <a:endParaRPr/>
          </a:p>
          <a:p>
            <a:pPr marL="457200" lvl="0" indent="-298450" algn="l" rtl="0">
              <a:spcBef>
                <a:spcPts val="0"/>
              </a:spcBef>
              <a:spcAft>
                <a:spcPts val="0"/>
              </a:spcAft>
              <a:buSzPts val="1100"/>
              <a:buChar char="●"/>
            </a:pPr>
            <a:r>
              <a:rPr lang="en"/>
              <a:t>Computations closer to the source</a:t>
            </a:r>
            <a:endParaRPr/>
          </a:p>
          <a:p>
            <a:pPr marL="457200" lvl="0" indent="-298450" algn="l" rtl="0">
              <a:spcBef>
                <a:spcPts val="0"/>
              </a:spcBef>
              <a:spcAft>
                <a:spcPts val="0"/>
              </a:spcAft>
              <a:buSzPts val="1100"/>
              <a:buChar char="●"/>
            </a:pPr>
            <a:r>
              <a:rPr lang="en"/>
              <a:t>Reduces latency by processing data locally</a:t>
            </a:r>
            <a:endParaRPr/>
          </a:p>
          <a:p>
            <a:pPr marL="457200" lvl="0" indent="-298450" algn="l" rtl="0">
              <a:spcBef>
                <a:spcPts val="0"/>
              </a:spcBef>
              <a:spcAft>
                <a:spcPts val="0"/>
              </a:spcAft>
              <a:buSzPts val="1100"/>
              <a:buChar char="●"/>
            </a:pPr>
            <a:r>
              <a:rPr lang="en"/>
              <a:t>Provides real_time decision making at the source</a:t>
            </a:r>
            <a:endParaRPr/>
          </a:p>
          <a:p>
            <a:pPr marL="0" lvl="0" indent="0" algn="l" rtl="0">
              <a:spcBef>
                <a:spcPts val="0"/>
              </a:spcBef>
              <a:spcAft>
                <a:spcPts val="0"/>
              </a:spcAft>
              <a:buNone/>
            </a:pPr>
            <a:r>
              <a:rPr lang="en"/>
              <a:t>Privacy Compliance and Protection</a:t>
            </a:r>
            <a:endParaRPr/>
          </a:p>
          <a:p>
            <a:pPr marL="457200" lvl="0" indent="-298450" algn="l" rtl="0">
              <a:spcBef>
                <a:spcPts val="0"/>
              </a:spcBef>
              <a:spcAft>
                <a:spcPts val="0"/>
              </a:spcAft>
              <a:buSzPts val="1100"/>
              <a:buChar char="●"/>
            </a:pPr>
            <a:r>
              <a:rPr lang="en"/>
              <a:t>Keeps data locally</a:t>
            </a:r>
            <a:endParaRPr/>
          </a:p>
          <a:p>
            <a:pPr marL="457200" lvl="0" indent="-298450" algn="l" rtl="0">
              <a:spcBef>
                <a:spcPts val="0"/>
              </a:spcBef>
              <a:spcAft>
                <a:spcPts val="0"/>
              </a:spcAft>
              <a:buSzPts val="1100"/>
              <a:buChar char="●"/>
            </a:pPr>
            <a:r>
              <a:rPr lang="en"/>
              <a:t>Organization Control over data</a:t>
            </a:r>
            <a:endParaRPr/>
          </a:p>
          <a:p>
            <a:pPr marL="457200" lvl="0" indent="-298450" algn="l" rtl="0">
              <a:spcBef>
                <a:spcPts val="0"/>
              </a:spcBef>
              <a:spcAft>
                <a:spcPts val="0"/>
              </a:spcAft>
              <a:buSzPts val="1100"/>
              <a:buChar char="●"/>
            </a:pPr>
            <a:r>
              <a:rPr lang="en"/>
              <a:t>Allows Steadfast security</a:t>
            </a:r>
            <a:endParaRPr/>
          </a:p>
          <a:p>
            <a:pPr marL="0" lvl="0" indent="0" algn="l" rtl="0">
              <a:spcBef>
                <a:spcPts val="0"/>
              </a:spcBef>
              <a:spcAft>
                <a:spcPts val="0"/>
              </a:spcAft>
              <a:buNone/>
            </a:pPr>
            <a:r>
              <a:rPr lang="en"/>
              <a:t>Cost Efficiency</a:t>
            </a:r>
            <a:endParaRPr/>
          </a:p>
          <a:p>
            <a:pPr marL="457200" lvl="0" indent="-298450" algn="l" rtl="0">
              <a:spcBef>
                <a:spcPts val="0"/>
              </a:spcBef>
              <a:spcAft>
                <a:spcPts val="0"/>
              </a:spcAft>
              <a:buSzPts val="1100"/>
              <a:buChar char="●"/>
            </a:pPr>
            <a:r>
              <a:rPr lang="en"/>
              <a:t>By processing data locally we can minimize the bandwidth requirements that larger networks have.</a:t>
            </a:r>
            <a:endParaRPr/>
          </a:p>
          <a:p>
            <a:pPr marL="0" lvl="0" indent="0" algn="l" rtl="0">
              <a:spcBef>
                <a:spcPts val="0"/>
              </a:spcBef>
              <a:spcAft>
                <a:spcPts val="0"/>
              </a:spcAft>
              <a:buNone/>
            </a:pPr>
            <a:r>
              <a:rPr lang="en"/>
              <a:t>Resource Optimization</a:t>
            </a:r>
            <a:endParaRPr/>
          </a:p>
          <a:p>
            <a:pPr marL="457200" lvl="0" indent="-298450" algn="l" rtl="0">
              <a:spcBef>
                <a:spcPts val="0"/>
              </a:spcBef>
              <a:spcAft>
                <a:spcPts val="0"/>
              </a:spcAft>
              <a:buSzPts val="1100"/>
              <a:buChar char="●"/>
            </a:pPr>
            <a:r>
              <a:rPr lang="en"/>
              <a:t>Local computations minimize the transfer of data to large data centers by only transferring what is relevant at the time of processing.</a:t>
            </a:r>
            <a:endParaRPr/>
          </a:p>
          <a:p>
            <a:pPr marL="457200" lvl="0" indent="-298450" algn="l" rtl="0">
              <a:spcBef>
                <a:spcPts val="0"/>
              </a:spcBef>
              <a:spcAft>
                <a:spcPts val="0"/>
              </a:spcAft>
              <a:buSzPts val="1100"/>
              <a:buChar char="●"/>
            </a:pPr>
            <a:r>
              <a:rPr lang="en"/>
              <a:t>This ensures minimal loss of resources during the computational process.</a:t>
            </a:r>
            <a:endParaRPr/>
          </a:p>
          <a:p>
            <a:pPr marL="0" lvl="0" indent="0" algn="l" rtl="0">
              <a:spcBef>
                <a:spcPts val="0"/>
              </a:spcBef>
              <a:spcAft>
                <a:spcPts val="0"/>
              </a:spcAft>
              <a:buNone/>
            </a:pPr>
            <a:r>
              <a:rPr lang="en"/>
              <a:t>Continuous Functionality</a:t>
            </a:r>
            <a:endParaRPr/>
          </a:p>
          <a:p>
            <a:pPr marL="457200" lvl="0" indent="-298450" algn="l" rtl="0">
              <a:spcBef>
                <a:spcPts val="0"/>
              </a:spcBef>
              <a:spcAft>
                <a:spcPts val="0"/>
              </a:spcAft>
              <a:buSzPts val="1100"/>
              <a:buChar char="●"/>
            </a:pPr>
            <a:r>
              <a:rPr lang="en"/>
              <a:t>Performs independently</a:t>
            </a:r>
            <a:endParaRPr/>
          </a:p>
          <a:p>
            <a:pPr marL="457200" lvl="0" indent="-298450" algn="l" rtl="0">
              <a:spcBef>
                <a:spcPts val="0"/>
              </a:spcBef>
              <a:spcAft>
                <a:spcPts val="0"/>
              </a:spcAft>
              <a:buSzPts val="1100"/>
              <a:buChar char="●"/>
            </a:pPr>
            <a:r>
              <a:rPr lang="en"/>
              <a:t>Allows for Uninterrupted services</a:t>
            </a:r>
            <a:endParaRPr/>
          </a:p>
          <a:p>
            <a:pPr marL="0" lvl="0" indent="0" algn="l" rtl="0">
              <a:spcBef>
                <a:spcPts val="0"/>
              </a:spcBef>
              <a:spcAft>
                <a:spcPts val="0"/>
              </a:spcAft>
              <a:buNone/>
            </a:pPr>
            <a:r>
              <a:rPr lang="en"/>
              <a:t>Triage Relevant Information - On next slide</a:t>
            </a:r>
            <a:endParaRPr/>
          </a:p>
        </p:txBody>
      </p:sp>
      <p:sp>
        <p:nvSpPr>
          <p:cNvPr id="118" name="Google Shape;118;g2fffa551e74_2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003f3d4138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003f3d413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Triage Relevant Information</a:t>
            </a:r>
            <a:endParaRPr/>
          </a:p>
          <a:p>
            <a:pPr marL="457200" lvl="0" indent="-298450" algn="l" rtl="0">
              <a:spcBef>
                <a:spcPts val="0"/>
              </a:spcBef>
              <a:spcAft>
                <a:spcPts val="0"/>
              </a:spcAft>
              <a:buSzPts val="1100"/>
              <a:buChar char="●"/>
            </a:pPr>
            <a:r>
              <a:rPr lang="en"/>
              <a:t>AI at edge brings high-performance computing decision-making at the edge</a:t>
            </a:r>
            <a:endParaRPr/>
          </a:p>
          <a:p>
            <a:pPr marL="457200" lvl="0" indent="-298450" algn="l" rtl="0">
              <a:spcBef>
                <a:spcPts val="0"/>
              </a:spcBef>
              <a:spcAft>
                <a:spcPts val="0"/>
              </a:spcAft>
              <a:buSzPts val="1100"/>
              <a:buChar char="●"/>
            </a:pPr>
            <a:r>
              <a:rPr lang="en"/>
              <a:t>Relevant Information sent to back end server for further analysis.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study focused focuses on optimizing model architectures for real-time wildfire detection on edge devices. By leveraging dynamic model architectures and model compression techniques, we aim to balance the trade-offs between computational efficiency and detection accuracy.</a:t>
            </a:r>
          </a:p>
        </p:txBody>
      </p:sp>
      <p:sp>
        <p:nvSpPr>
          <p:cNvPr id="4" name="Slide Number Placeholder 3"/>
          <p:cNvSpPr>
            <a:spLocks noGrp="1"/>
          </p:cNvSpPr>
          <p:nvPr>
            <p:ph type="sldNum" sz="quarter" idx="5"/>
          </p:nvPr>
        </p:nvSpPr>
        <p:spPr/>
        <p:txBody>
          <a:bodyPr/>
          <a:lstStyle/>
          <a:p>
            <a:fld id="{A2B7DE9E-38C1-4052-A0BE-587AAA43EAE0}" type="slidenum">
              <a:rPr lang="en-US" smtClean="0"/>
              <a:t>6</a:t>
            </a:fld>
            <a:endParaRPr lang="en-US"/>
          </a:p>
        </p:txBody>
      </p:sp>
    </p:spTree>
    <p:extLst>
      <p:ext uri="{BB962C8B-B14F-4D97-AF65-F5344CB8AC3E}">
        <p14:creationId xmlns:p14="http://schemas.microsoft.com/office/powerpoint/2010/main" val="420907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tested our models on various edge devices, including an Intel NUC affixed to a drone, a Nvidia Jetson Nano affixed to a </a:t>
            </a:r>
            <a:r>
              <a:rPr lang="en-US" dirty="0" err="1"/>
              <a:t>Turtlebot</a:t>
            </a:r>
            <a:r>
              <a:rPr lang="en-US" dirty="0"/>
              <a:t>, and a Qualcomm Snapdragon automotive development board. Each of these devices presents unique challenges and opportunities for implementing our optimized fire detection models. For example, the Intel NUC has a low-end CPU is not capable of GPU-accelerated tensor operations, whereas the Snapdragon has a GPU and neural processing unit with a Neural Processing Software Development Kit.</a:t>
            </a:r>
          </a:p>
        </p:txBody>
      </p:sp>
      <p:sp>
        <p:nvSpPr>
          <p:cNvPr id="4" name="Slide Number Placeholder 3"/>
          <p:cNvSpPr>
            <a:spLocks noGrp="1"/>
          </p:cNvSpPr>
          <p:nvPr>
            <p:ph type="sldNum" sz="quarter" idx="5"/>
          </p:nvPr>
        </p:nvSpPr>
        <p:spPr/>
        <p:txBody>
          <a:bodyPr/>
          <a:lstStyle/>
          <a:p>
            <a:fld id="{A2B7DE9E-38C1-4052-A0BE-587AAA43EAE0}" type="slidenum">
              <a:rPr lang="en-US" smtClean="0"/>
              <a:t>7</a:t>
            </a:fld>
            <a:endParaRPr lang="en-US"/>
          </a:p>
        </p:txBody>
      </p:sp>
    </p:spTree>
    <p:extLst>
      <p:ext uri="{BB962C8B-B14F-4D97-AF65-F5344CB8AC3E}">
        <p14:creationId xmlns:p14="http://schemas.microsoft.com/office/powerpoint/2010/main" val="2209533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ResNet</a:t>
            </a:r>
            <a:r>
              <a:rPr lang="en-US" dirty="0"/>
              <a:t>, or Residual Network, is known for its residual connections, which help mitigate the vanishing gradient problem in deep networks. These connections allow the gradient to flow directly through the network, making training more efficient and improving performance.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We leveraged these residual connections to introduce exit gates at various stages in the network. This adaptation allows the model to perform early exits, classifying ‘easy’ images at shallower layers before processing through the entire network. This technique, implemented using the </a:t>
            </a:r>
            <a:r>
              <a:rPr lang="en-US" dirty="0" err="1"/>
              <a:t>BranchyNet</a:t>
            </a:r>
            <a:r>
              <a:rPr lang="en-US" dirty="0"/>
              <a:t> framework, significantly reduces computational load and inference time.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model starts with an input image, which passes through the initial layers. As it moves through each block, the residual connections add the output of the previous block to the input of the next block. Here, we’ve introduced a gate that evaluates the classification confidence. If the model predicts with high confidence – greater than 0.99 – it takes an early exit, outputting the classification result. If the confidence is below the threshold, the image continues through the deeper layers for further processing. This gated approach allows the network to efficiently classify simpler images early, reducing overall computational load and improving inference speed on edge devices.</a:t>
            </a:r>
          </a:p>
        </p:txBody>
      </p:sp>
      <p:sp>
        <p:nvSpPr>
          <p:cNvPr id="4" name="Slide Number Placeholder 3"/>
          <p:cNvSpPr>
            <a:spLocks noGrp="1"/>
          </p:cNvSpPr>
          <p:nvPr>
            <p:ph type="sldNum" sz="quarter" idx="5"/>
          </p:nvPr>
        </p:nvSpPr>
        <p:spPr/>
        <p:txBody>
          <a:bodyPr/>
          <a:lstStyle/>
          <a:p>
            <a:fld id="{A2B7DE9E-38C1-4052-A0BE-587AAA43EAE0}" type="slidenum">
              <a:rPr lang="en-US" smtClean="0"/>
              <a:t>8</a:t>
            </a:fld>
            <a:endParaRPr lang="en-US"/>
          </a:p>
        </p:txBody>
      </p:sp>
    </p:spTree>
    <p:extLst>
      <p:ext uri="{BB962C8B-B14F-4D97-AF65-F5344CB8AC3E}">
        <p14:creationId xmlns:p14="http://schemas.microsoft.com/office/powerpoint/2010/main" val="353107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findings indicate that small models, such as those with ResNet-18 backbone, can achieve high accuracy while maintaining efficiency. These models consistently outperformed larger architectures in our tests, demonstrating that smaller models can be better learners for fire detection.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In this chart, we see the number of images that exited early at each of the exit gates in the BranchyNet-18 model. The majority of images were classified at the first exit, significantly reducing the need for deeper processing.</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Here, we compare the accuracy for images that exited at each gate with the overall accuracy. You will notice, however, that some exit gates, particularly the third and fifth exits, have much lower accuracy compared to the first exit. This discrepancy arises because the early exits are designed to handle 'easy' images—those that can be confidently classified without extensive processing. The first exit captures the bulk of these easy images, leading to high accuracy. As the images that progress to later exits tend to be more challenging, the accuracy at these gates can drop. However, this does not significantly affect the overall model performance since only a small proportion of images reach these deeper exits.</a:t>
            </a:r>
          </a:p>
        </p:txBody>
      </p:sp>
      <p:sp>
        <p:nvSpPr>
          <p:cNvPr id="4" name="Slide Number Placeholder 3"/>
          <p:cNvSpPr>
            <a:spLocks noGrp="1"/>
          </p:cNvSpPr>
          <p:nvPr>
            <p:ph type="sldNum" sz="quarter" idx="5"/>
          </p:nvPr>
        </p:nvSpPr>
        <p:spPr/>
        <p:txBody>
          <a:bodyPr/>
          <a:lstStyle/>
          <a:p>
            <a:fld id="{A2B7DE9E-38C1-4052-A0BE-587AAA43EAE0}" type="slidenum">
              <a:rPr lang="en-US" smtClean="0"/>
              <a:t>9</a:t>
            </a:fld>
            <a:endParaRPr lang="en-US"/>
          </a:p>
        </p:txBody>
      </p:sp>
    </p:spTree>
    <p:extLst>
      <p:ext uri="{BB962C8B-B14F-4D97-AF65-F5344CB8AC3E}">
        <p14:creationId xmlns:p14="http://schemas.microsoft.com/office/powerpoint/2010/main" val="3765114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further enhance resource efficiency, we applied post-training quantization. Post-training quantization is a technique where the weights and biases of a trained model, which are originally in 32-bit floating-point (fp32) format, are converted to 8-bit integer (int8) format. This conversion significantly reduces the model size and computational requirements without requiring retraining of the model. As illustrated, during training, the weights and biases are in fp32 format, and post-training, they are statically converted to int8 using a scale factor, reducing resource storage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let’s look at the impact of quantization on model size of both non-quantized and post-training quantized models. The average decrease in model size is 76%, as indicated. However, this reduction in size does come with a trade-off in accuracy. For example, the models experience a noticeable drop in accuracy after quantization. Despite the performance degradation, quantized models still offer a viable solution for deployment on resource-constrained edge devices due to their significantly reduced size.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Real-time wildfire detection requires maximizing accuracy while minimizing storage and inference speed. This chart emphasizes the necessity to balance storage and inference speed with accuracy. </a:t>
            </a:r>
            <a:r>
              <a:rPr lang="en-US" dirty="0" err="1"/>
              <a:t>BranchyNet</a:t>
            </a:r>
            <a:r>
              <a:rPr lang="en-US" dirty="0"/>
              <a:t> models, especially those with PTQ, manage to strike this balance effectively, maintaining a commendable level of accuracy with reduced storage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B7DE9E-38C1-4052-A0BE-587AAA43EAE0}" type="slidenum">
              <a:rPr lang="en-US" smtClean="0"/>
              <a:t>10</a:t>
            </a:fld>
            <a:endParaRPr lang="en-US"/>
          </a:p>
        </p:txBody>
      </p:sp>
    </p:spTree>
    <p:extLst>
      <p:ext uri="{BB962C8B-B14F-4D97-AF65-F5344CB8AC3E}">
        <p14:creationId xmlns:p14="http://schemas.microsoft.com/office/powerpoint/2010/main" val="79353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9E4F-6CB4-DC4D-9034-BFF342F4F23F}"/>
              </a:ext>
            </a:extLst>
          </p:cNvPr>
          <p:cNvSpPr>
            <a:spLocks noGrp="1"/>
          </p:cNvSpPr>
          <p:nvPr>
            <p:ph type="ctrTitle"/>
          </p:nvPr>
        </p:nvSpPr>
        <p:spPr>
          <a:xfrm>
            <a:off x="2077277" y="228601"/>
            <a:ext cx="9541565" cy="1073426"/>
          </a:xfrm>
        </p:spPr>
        <p:txBody>
          <a:bodyPr anchor="b">
            <a:normAutofit/>
          </a:bodyPr>
          <a:lstStyle>
            <a:lvl1pPr algn="l">
              <a:defRPr sz="40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B5DC1DE-4162-F641-AD84-E9B4A624F7A7}"/>
              </a:ext>
            </a:extLst>
          </p:cNvPr>
          <p:cNvSpPr>
            <a:spLocks noGrp="1"/>
          </p:cNvSpPr>
          <p:nvPr>
            <p:ph type="subTitle" idx="1"/>
          </p:nvPr>
        </p:nvSpPr>
        <p:spPr>
          <a:xfrm>
            <a:off x="629266" y="1729409"/>
            <a:ext cx="9144000" cy="352839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5991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8212-0BB6-4D4A-97A7-EAA860645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8C4E25-9C42-C242-8281-056C8E0638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898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7D6D-6E91-1A49-A781-46A438A14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4AD957-3A90-A94A-9CB1-D4A6E49996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0351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85EDB-90CE-484F-B8E0-BA0DA4BD30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36355-F0CA-624D-88E6-C34C66123D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CD250-9052-9B4B-9B02-E8ED44E89C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0634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C913-299F-FF49-8FE5-19281842D9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FAE906-38C6-244F-B56C-1AF1167C48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913C5C-4D5C-A446-B097-CABBCE42A9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26EB9B-AEC7-C442-98BD-6E3480F40D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CB2A72-C8CB-8445-85F8-DFC2C11AD9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9058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281A-C469-9F46-868A-7FEFA69ED17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993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95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9708-3CA2-DE41-AFB2-5040722CD4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1BB9FB-292F-384D-AA73-E782DDCE7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5BF84E-E2FE-3541-B848-B32962324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28981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BD74-5EAF-0C4D-A3CC-C21312933C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145CD6-BAF9-2249-8CF1-DD2F9C28C9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314D81-98D6-0744-9009-3FAC9F32A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4908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810E-F20F-824A-872D-0829FD0391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03214B-F2C4-9246-8C93-EBEF72449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6506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99B8-5038-8140-8A15-5EC03DA66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30D38F-887D-604C-AA85-BDB2EB92F3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2484-73E1-0246-93BB-E139DADF5A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172B7-E9B5-9D4E-8DA1-6240E49005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40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3C1B-5121-9B48-A966-34CE0900F7BA}"/>
              </a:ext>
            </a:extLst>
          </p:cNvPr>
          <p:cNvSpPr>
            <a:spLocks noGrp="1"/>
          </p:cNvSpPr>
          <p:nvPr>
            <p:ph type="title"/>
          </p:nvPr>
        </p:nvSpPr>
        <p:spPr>
          <a:xfrm>
            <a:off x="2064470" y="1084082"/>
            <a:ext cx="7136091" cy="2746513"/>
          </a:xfrm>
        </p:spPr>
        <p:txBody>
          <a:bodyPr anchor="t" anchorCtr="0"/>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50D8997-69CC-E449-901F-CC8C75123362}"/>
              </a:ext>
            </a:extLst>
          </p:cNvPr>
          <p:cNvSpPr>
            <a:spLocks noGrp="1"/>
          </p:cNvSpPr>
          <p:nvPr>
            <p:ph type="body" idx="1"/>
          </p:nvPr>
        </p:nvSpPr>
        <p:spPr>
          <a:xfrm>
            <a:off x="2064470" y="3830595"/>
            <a:ext cx="7136091" cy="2259055"/>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23514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C4A9F-6952-074A-8DEA-80DBEB79A7C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476F0A6-7DCF-424C-AEE3-900CC48C43F7}"/>
              </a:ext>
            </a:extLst>
          </p:cNvPr>
          <p:cNvSpPr>
            <a:spLocks noGrp="1"/>
          </p:cNvSpPr>
          <p:nvPr>
            <p:ph sz="half" idx="1"/>
          </p:nvPr>
        </p:nvSpPr>
        <p:spPr>
          <a:xfrm>
            <a:off x="2901785"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2355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09CC5-B672-9D49-A604-C12958B6C173}"/>
              </a:ext>
            </a:extLst>
          </p:cNvPr>
          <p:cNvSpPr>
            <a:spLocks noGrp="1"/>
          </p:cNvSpPr>
          <p:nvPr>
            <p:ph type="title"/>
          </p:nvPr>
        </p:nvSpPr>
        <p:spPr>
          <a:xfrm>
            <a:off x="2446170" y="365125"/>
            <a:ext cx="8909218"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CC4D58C-51D2-9C42-8DCA-478477532C07}"/>
              </a:ext>
            </a:extLst>
          </p:cNvPr>
          <p:cNvSpPr>
            <a:spLocks noGrp="1"/>
          </p:cNvSpPr>
          <p:nvPr>
            <p:ph type="body" idx="1"/>
          </p:nvPr>
        </p:nvSpPr>
        <p:spPr>
          <a:xfrm>
            <a:off x="2446170" y="169352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2C4328-6D56-3649-B935-3CA3DDC26A5D}"/>
              </a:ext>
            </a:extLst>
          </p:cNvPr>
          <p:cNvSpPr>
            <a:spLocks noGrp="1"/>
          </p:cNvSpPr>
          <p:nvPr>
            <p:ph sz="half" idx="2"/>
          </p:nvPr>
        </p:nvSpPr>
        <p:spPr>
          <a:xfrm>
            <a:off x="2446170" y="251743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615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09B6E-5AE3-C843-A56F-AC0DC0C532C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4314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320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749D3-F5C5-9B45-8D95-7ADD7F26882C}"/>
              </a:ext>
            </a:extLst>
          </p:cNvPr>
          <p:cNvSpPr>
            <a:spLocks noGrp="1"/>
          </p:cNvSpPr>
          <p:nvPr>
            <p:ph type="title"/>
          </p:nvPr>
        </p:nvSpPr>
        <p:spPr>
          <a:xfrm>
            <a:off x="2693306"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028C3EC-9CA5-8D41-84BF-3B596A44CF54}"/>
              </a:ext>
            </a:extLst>
          </p:cNvPr>
          <p:cNvSpPr>
            <a:spLocks noGrp="1"/>
          </p:cNvSpPr>
          <p:nvPr>
            <p:ph type="body" sz="half" idx="2"/>
          </p:nvPr>
        </p:nvSpPr>
        <p:spPr>
          <a:xfrm>
            <a:off x="269330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906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DE80-F168-2047-B9E4-D2D6A534B0A2}"/>
              </a:ext>
            </a:extLst>
          </p:cNvPr>
          <p:cNvSpPr>
            <a:spLocks noGrp="1"/>
          </p:cNvSpPr>
          <p:nvPr>
            <p:ph type="title"/>
          </p:nvPr>
        </p:nvSpPr>
        <p:spPr>
          <a:xfrm>
            <a:off x="2458527"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C19512-DF04-1D41-8F8E-12213BD6DE4C}"/>
              </a:ext>
            </a:extLst>
          </p:cNvPr>
          <p:cNvSpPr>
            <a:spLocks noGrp="1"/>
          </p:cNvSpPr>
          <p:nvPr>
            <p:ph type="pic" idx="1"/>
          </p:nvPr>
        </p:nvSpPr>
        <p:spPr>
          <a:xfrm>
            <a:off x="6801927" y="987425"/>
            <a:ext cx="359010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66AFE6-3325-4C49-8492-0F2CAFEDA2F0}"/>
              </a:ext>
            </a:extLst>
          </p:cNvPr>
          <p:cNvSpPr>
            <a:spLocks noGrp="1"/>
          </p:cNvSpPr>
          <p:nvPr>
            <p:ph type="body" sz="half" idx="2"/>
          </p:nvPr>
        </p:nvSpPr>
        <p:spPr>
          <a:xfrm>
            <a:off x="245852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6341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F3264-49E2-9B43-99F7-C88A28DCFFCC}"/>
              </a:ext>
            </a:extLst>
          </p:cNvPr>
          <p:cNvSpPr>
            <a:spLocks noGrp="1"/>
          </p:cNvSpPr>
          <p:nvPr>
            <p:ph type="title"/>
          </p:nvPr>
        </p:nvSpPr>
        <p:spPr>
          <a:xfrm>
            <a:off x="580104" y="1490870"/>
            <a:ext cx="9193162" cy="3071605"/>
          </a:xfrm>
        </p:spPr>
        <p:txBody>
          <a:bodyPr anchor="b"/>
          <a:lstStyle>
            <a:lvl1pPr>
              <a:defRPr sz="6000" baseline="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0ABAE30-397C-F549-A5BC-FF519BAF1688}"/>
              </a:ext>
            </a:extLst>
          </p:cNvPr>
          <p:cNvSpPr>
            <a:spLocks noGrp="1"/>
          </p:cNvSpPr>
          <p:nvPr>
            <p:ph type="body" idx="1"/>
          </p:nvPr>
        </p:nvSpPr>
        <p:spPr>
          <a:xfrm>
            <a:off x="580104" y="4589463"/>
            <a:ext cx="91931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3722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0CB65-A121-1146-AF57-69F9B29A36A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52A6C9-FA24-874D-9226-BEB0142E3C0E}"/>
              </a:ext>
            </a:extLst>
          </p:cNvPr>
          <p:cNvSpPr>
            <a:spLocks noGrp="1"/>
          </p:cNvSpPr>
          <p:nvPr>
            <p:ph sz="half" idx="1"/>
          </p:nvPr>
        </p:nvSpPr>
        <p:spPr>
          <a:xfrm>
            <a:off x="385918" y="1825625"/>
            <a:ext cx="46334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A51AC12-7042-8542-AF56-0F370F5EB01B}"/>
              </a:ext>
            </a:extLst>
          </p:cNvPr>
          <p:cNvSpPr>
            <a:spLocks noGrp="1"/>
          </p:cNvSpPr>
          <p:nvPr>
            <p:ph sz="half" idx="2"/>
          </p:nvPr>
        </p:nvSpPr>
        <p:spPr>
          <a:xfrm>
            <a:off x="5193892" y="1848005"/>
            <a:ext cx="46334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80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D908-6A55-514B-883B-AF174C1DD1AC}"/>
              </a:ext>
            </a:extLst>
          </p:cNvPr>
          <p:cNvSpPr>
            <a:spLocks noGrp="1"/>
          </p:cNvSpPr>
          <p:nvPr>
            <p:ph type="title"/>
          </p:nvPr>
        </p:nvSpPr>
        <p:spPr>
          <a:xfrm>
            <a:off x="2166729" y="218662"/>
            <a:ext cx="8726543" cy="112312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B1ACE9-AFEA-9349-9AB8-48C9AEEEC99C}"/>
              </a:ext>
            </a:extLst>
          </p:cNvPr>
          <p:cNvSpPr>
            <a:spLocks noGrp="1"/>
          </p:cNvSpPr>
          <p:nvPr>
            <p:ph type="body" idx="1"/>
          </p:nvPr>
        </p:nvSpPr>
        <p:spPr>
          <a:xfrm>
            <a:off x="377673"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6810E5-D9F3-7946-9B08-07EC351AF94D}"/>
              </a:ext>
            </a:extLst>
          </p:cNvPr>
          <p:cNvSpPr>
            <a:spLocks noGrp="1"/>
          </p:cNvSpPr>
          <p:nvPr>
            <p:ph sz="half" idx="2"/>
          </p:nvPr>
        </p:nvSpPr>
        <p:spPr>
          <a:xfrm>
            <a:off x="377673"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957D5-C66E-CC4B-85FC-FB63D0763CEE}"/>
              </a:ext>
            </a:extLst>
          </p:cNvPr>
          <p:cNvSpPr>
            <a:spLocks noGrp="1"/>
          </p:cNvSpPr>
          <p:nvPr>
            <p:ph type="body" sz="quarter" idx="3"/>
          </p:nvPr>
        </p:nvSpPr>
        <p:spPr>
          <a:xfrm>
            <a:off x="5710085"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B0EB4-9E7B-9049-90AA-39B3FF095F49}"/>
              </a:ext>
            </a:extLst>
          </p:cNvPr>
          <p:cNvSpPr>
            <a:spLocks noGrp="1"/>
          </p:cNvSpPr>
          <p:nvPr>
            <p:ph sz="quarter" idx="4"/>
          </p:nvPr>
        </p:nvSpPr>
        <p:spPr>
          <a:xfrm>
            <a:off x="5710085"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73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EB04-5450-E341-9007-B5DEE51654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177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6599-CA80-B546-BDBC-3D3640AEC9CA}"/>
              </a:ext>
            </a:extLst>
          </p:cNvPr>
          <p:cNvSpPr>
            <a:spLocks noGrp="1"/>
          </p:cNvSpPr>
          <p:nvPr>
            <p:ph type="title"/>
          </p:nvPr>
        </p:nvSpPr>
        <p:spPr>
          <a:xfrm>
            <a:off x="2126974" y="258418"/>
            <a:ext cx="9004852" cy="89452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162668-4B83-D94B-80C6-722029979A93}"/>
              </a:ext>
            </a:extLst>
          </p:cNvPr>
          <p:cNvSpPr>
            <a:spLocks noGrp="1"/>
          </p:cNvSpPr>
          <p:nvPr>
            <p:ph idx="1"/>
          </p:nvPr>
        </p:nvSpPr>
        <p:spPr>
          <a:xfrm>
            <a:off x="5183188" y="1828800"/>
            <a:ext cx="4658902" cy="4032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50F0C0A-6EA7-D74A-A3CF-8E45D23EE075}"/>
              </a:ext>
            </a:extLst>
          </p:cNvPr>
          <p:cNvSpPr>
            <a:spLocks noGrp="1"/>
          </p:cNvSpPr>
          <p:nvPr>
            <p:ph type="body" sz="half" idx="2"/>
          </p:nvPr>
        </p:nvSpPr>
        <p:spPr>
          <a:xfrm>
            <a:off x="839788" y="1828800"/>
            <a:ext cx="3932237" cy="4040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0986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71C3-DEA5-A24A-A7B3-16E4A861D2B1}"/>
              </a:ext>
            </a:extLst>
          </p:cNvPr>
          <p:cNvSpPr>
            <a:spLocks noGrp="1"/>
          </p:cNvSpPr>
          <p:nvPr>
            <p:ph type="title"/>
          </p:nvPr>
        </p:nvSpPr>
        <p:spPr>
          <a:xfrm>
            <a:off x="2136912" y="288236"/>
            <a:ext cx="8607287" cy="894522"/>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419D0B1-459C-344C-B4E1-D14AE8B4D3D5}"/>
              </a:ext>
            </a:extLst>
          </p:cNvPr>
          <p:cNvSpPr>
            <a:spLocks noGrp="1"/>
          </p:cNvSpPr>
          <p:nvPr>
            <p:ph type="pic" idx="1"/>
          </p:nvPr>
        </p:nvSpPr>
        <p:spPr>
          <a:xfrm>
            <a:off x="5163310" y="2057400"/>
            <a:ext cx="5054116" cy="38831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11ED07-ADC0-B84B-8EA0-2F48CB23A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444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390C-E3C1-0D49-BE22-60CCA0A779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5C47AD-CDCA-9144-ADF1-2B8D4DCBB0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4589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3.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896D84-759F-5842-9813-836F8FFC0D24}"/>
              </a:ext>
            </a:extLst>
          </p:cNvPr>
          <p:cNvPicPr>
            <a:picLocks noChangeAspect="1"/>
          </p:cNvPicPr>
          <p:nvPr userDrawn="1"/>
        </p:nvPicPr>
        <p:blipFill>
          <a:blip r:embed="rId10"/>
          <a:srcRect/>
          <a:stretch/>
        </p:blipFill>
        <p:spPr>
          <a:xfrm>
            <a:off x="4367" y="0"/>
            <a:ext cx="12183266" cy="6857999"/>
          </a:xfrm>
          <a:prstGeom prst="rect">
            <a:avLst/>
          </a:prstGeom>
        </p:spPr>
      </p:pic>
      <p:sp>
        <p:nvSpPr>
          <p:cNvPr id="2" name="Title Placeholder 1">
            <a:extLst>
              <a:ext uri="{FF2B5EF4-FFF2-40B4-BE49-F238E27FC236}">
                <a16:creationId xmlns:a16="http://schemas.microsoft.com/office/drawing/2014/main" id="{CD35048C-FC7C-5246-BDCE-84A7FDEBFC13}"/>
              </a:ext>
            </a:extLst>
          </p:cNvPr>
          <p:cNvSpPr>
            <a:spLocks noGrp="1"/>
          </p:cNvSpPr>
          <p:nvPr>
            <p:ph type="title"/>
          </p:nvPr>
        </p:nvSpPr>
        <p:spPr>
          <a:xfrm>
            <a:off x="2295939" y="365125"/>
            <a:ext cx="9392478" cy="9369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2C14AF-C431-CD44-B8BC-93FCA8D83ECB}"/>
              </a:ext>
            </a:extLst>
          </p:cNvPr>
          <p:cNvSpPr>
            <a:spLocks noGrp="1"/>
          </p:cNvSpPr>
          <p:nvPr>
            <p:ph type="body" idx="1"/>
          </p:nvPr>
        </p:nvSpPr>
        <p:spPr>
          <a:xfrm>
            <a:off x="363794" y="1825625"/>
            <a:ext cx="964544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846603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6" r:id="rId7"/>
    <p:sldLayoutId id="2147483727" r:id="rId8"/>
  </p:sldLayoutIdLst>
  <p:txStyles>
    <p:titleStyle>
      <a:lvl1pPr algn="l" defTabSz="914400" rtl="0" eaLnBrk="1" latinLnBrk="0" hangingPunct="1">
        <a:lnSpc>
          <a:spcPct val="90000"/>
        </a:lnSpc>
        <a:spcBef>
          <a:spcPct val="0"/>
        </a:spcBef>
        <a:buNone/>
        <a:defRPr sz="36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16E512-801B-364F-8A1C-26A45FB0652A}"/>
              </a:ext>
            </a:extLst>
          </p:cNvPr>
          <p:cNvPicPr>
            <a:picLocks noChangeAspect="1"/>
          </p:cNvPicPr>
          <p:nvPr userDrawn="1"/>
        </p:nvPicPr>
        <p:blipFill>
          <a:blip r:embed="rId11"/>
          <a:srcRect/>
          <a:stretch/>
        </p:blipFill>
        <p:spPr>
          <a:xfrm>
            <a:off x="4367" y="0"/>
            <a:ext cx="12183266" cy="6857999"/>
          </a:xfrm>
          <a:prstGeom prst="rect">
            <a:avLst/>
          </a:prstGeom>
        </p:spPr>
      </p:pic>
      <p:sp>
        <p:nvSpPr>
          <p:cNvPr id="2" name="Title Placeholder 1">
            <a:extLst>
              <a:ext uri="{FF2B5EF4-FFF2-40B4-BE49-F238E27FC236}">
                <a16:creationId xmlns:a16="http://schemas.microsoft.com/office/drawing/2014/main" id="{6B519163-8006-A443-BED1-1FDABFDBC70B}"/>
              </a:ext>
            </a:extLst>
          </p:cNvPr>
          <p:cNvSpPr>
            <a:spLocks noGrp="1"/>
          </p:cNvSpPr>
          <p:nvPr>
            <p:ph type="title"/>
          </p:nvPr>
        </p:nvSpPr>
        <p:spPr>
          <a:xfrm>
            <a:off x="838200" y="26626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F0EA6D-19DD-3F41-BEB4-789A964A03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41400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 icon&#10;&#10;Description automatically generated">
            <a:extLst>
              <a:ext uri="{FF2B5EF4-FFF2-40B4-BE49-F238E27FC236}">
                <a16:creationId xmlns:a16="http://schemas.microsoft.com/office/drawing/2014/main" id="{F3549EB9-D601-494D-B3F3-F8469DBBBC7F}"/>
              </a:ext>
            </a:extLst>
          </p:cNvPr>
          <p:cNvPicPr>
            <a:picLocks noChangeAspect="1"/>
          </p:cNvPicPr>
          <p:nvPr userDrawn="1"/>
        </p:nvPicPr>
        <p:blipFill>
          <a:blip r:embed="rId11"/>
          <a:stretch>
            <a:fillRect/>
          </a:stretch>
        </p:blipFill>
        <p:spPr>
          <a:xfrm>
            <a:off x="4367" y="0"/>
            <a:ext cx="12183266" cy="6858000"/>
          </a:xfrm>
          <a:prstGeom prst="rect">
            <a:avLst/>
          </a:prstGeom>
        </p:spPr>
      </p:pic>
      <p:sp>
        <p:nvSpPr>
          <p:cNvPr id="2" name="Title Placeholder 1">
            <a:extLst>
              <a:ext uri="{FF2B5EF4-FFF2-40B4-BE49-F238E27FC236}">
                <a16:creationId xmlns:a16="http://schemas.microsoft.com/office/drawing/2014/main" id="{09DEE8F2-18FE-584B-B16A-E37926C08039}"/>
              </a:ext>
            </a:extLst>
          </p:cNvPr>
          <p:cNvSpPr>
            <a:spLocks noGrp="1"/>
          </p:cNvSpPr>
          <p:nvPr>
            <p:ph type="title"/>
          </p:nvPr>
        </p:nvSpPr>
        <p:spPr>
          <a:xfrm>
            <a:off x="2931736" y="365125"/>
            <a:ext cx="842206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BF9582-A99E-EB44-AF39-31C68B6328A7}"/>
              </a:ext>
            </a:extLst>
          </p:cNvPr>
          <p:cNvSpPr>
            <a:spLocks noGrp="1"/>
          </p:cNvSpPr>
          <p:nvPr>
            <p:ph type="body" idx="1"/>
          </p:nvPr>
        </p:nvSpPr>
        <p:spPr>
          <a:xfrm>
            <a:off x="2384980" y="1825625"/>
            <a:ext cx="632538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606405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brown145@broncos.uncfsu.edu"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hyperlink" Target="mailto:sbhattac@uncfsu.edu" TargetMode="External"/><Relationship Id="rId5" Type="http://schemas.openxmlformats.org/officeDocument/2006/relationships/hyperlink" Target="mailto:on1@broncos.uncfsu.edu" TargetMode="External"/><Relationship Id="rId4" Type="http://schemas.openxmlformats.org/officeDocument/2006/relationships/hyperlink" Target="mailto:mwilkerson1@broncos.uncfsu.edu" TargetMode="External"/></Relationships>
</file>

<file path=ppt/slides/_rels/slide10.xml.rels><?xml version="1.0" encoding="UTF-8" standalone="yes"?>
<Relationships xmlns="http://schemas.openxmlformats.org/package/2006/relationships"><Relationship Id="rId3" Type="http://schemas.microsoft.com/office/2018/10/relationships/comments" Target="../comments/modernComment_143_6D89EFE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45_6E6E1AC6.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40_2DAF716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84B748-F629-FE54-1346-FF4C1FB8AEE4}"/>
              </a:ext>
            </a:extLst>
          </p:cNvPr>
          <p:cNvSpPr txBox="1">
            <a:spLocks/>
          </p:cNvSpPr>
          <p:nvPr/>
        </p:nvSpPr>
        <p:spPr>
          <a:xfrm>
            <a:off x="1949115" y="80211"/>
            <a:ext cx="9914710" cy="34891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baseline="0">
                <a:solidFill>
                  <a:schemeClr val="bg1"/>
                </a:solidFill>
                <a:latin typeface="+mj-lt"/>
                <a:ea typeface="+mj-ea"/>
                <a:cs typeface="+mj-cs"/>
              </a:defRPr>
            </a:lvl1pPr>
          </a:lstStyle>
          <a:p>
            <a:r>
              <a:rPr lang="en-US" sz="5400" b="0" i="0" strike="noStrike" dirty="0">
                <a:effectLst/>
                <a:latin typeface="-apple-system"/>
              </a:rPr>
              <a:t>Image-Based Wildfire Detection for Emission Control and Air Quality Improvement</a:t>
            </a:r>
            <a:endParaRPr lang="en-US" sz="19900" b="1" dirty="0">
              <a:cs typeface="Arial"/>
            </a:endParaRPr>
          </a:p>
        </p:txBody>
      </p:sp>
      <p:sp>
        <p:nvSpPr>
          <p:cNvPr id="5" name="Subtitle 2">
            <a:extLst>
              <a:ext uri="{FF2B5EF4-FFF2-40B4-BE49-F238E27FC236}">
                <a16:creationId xmlns:a16="http://schemas.microsoft.com/office/drawing/2014/main" id="{0E1AB894-836C-1281-0633-E35D749AE37C}"/>
              </a:ext>
            </a:extLst>
          </p:cNvPr>
          <p:cNvSpPr txBox="1">
            <a:spLocks/>
          </p:cNvSpPr>
          <p:nvPr/>
        </p:nvSpPr>
        <p:spPr>
          <a:xfrm>
            <a:off x="1344922" y="3596652"/>
            <a:ext cx="7320541" cy="2681484"/>
          </a:xfrm>
          <a:prstGeom prst="rect">
            <a:avLst/>
          </a:prstGeom>
        </p:spPr>
        <p:txBody>
          <a:bodyPr vert="horz" lIns="91440" tIns="45720" rIns="91440" bIns="45720" rtlCol="0" anchor="t">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900" b="1" dirty="0">
                <a:cs typeface="Arial"/>
              </a:rPr>
              <a:t>Taylor J. Brown</a:t>
            </a:r>
          </a:p>
          <a:p>
            <a:r>
              <a:rPr lang="en-US" sz="2900" i="1" dirty="0">
                <a:cs typeface="Arial"/>
                <a:hlinkClick r:id="rId3">
                  <a:extLst>
                    <a:ext uri="{A12FA001-AC4F-418D-AE19-62706E023703}">
                      <ahyp:hlinkClr xmlns:ahyp="http://schemas.microsoft.com/office/drawing/2018/hyperlinkcolor" val="tx"/>
                    </a:ext>
                  </a:extLst>
                </a:hlinkClick>
              </a:rPr>
              <a:t>tbrown145@broncos.uncfsu.edu</a:t>
            </a:r>
            <a:endParaRPr lang="en-US" sz="2900" dirty="0">
              <a:cs typeface="Arial"/>
            </a:endParaRPr>
          </a:p>
          <a:p>
            <a:r>
              <a:rPr lang="en-US" sz="2900" dirty="0">
                <a:cs typeface="Arial"/>
              </a:rPr>
              <a:t>Matthew Wilkerson</a:t>
            </a:r>
          </a:p>
          <a:p>
            <a:r>
              <a:rPr lang="en-US" sz="2900" i="1" dirty="0">
                <a:cs typeface="Arial"/>
                <a:hlinkClick r:id="rId4">
                  <a:extLst>
                    <a:ext uri="{A12FA001-AC4F-418D-AE19-62706E023703}">
                      <ahyp:hlinkClr xmlns:ahyp="http://schemas.microsoft.com/office/drawing/2018/hyperlinkcolor" val="tx"/>
                    </a:ext>
                  </a:extLst>
                </a:hlinkClick>
              </a:rPr>
              <a:t>mwilkers</a:t>
            </a:r>
            <a:r>
              <a:rPr lang="en-US" sz="2900" i="1" dirty="0">
                <a:cs typeface="Arial"/>
                <a:hlinkClick r:id="rId5">
                  <a:extLst>
                    <a:ext uri="{A12FA001-AC4F-418D-AE19-62706E023703}">
                      <ahyp:hlinkClr xmlns:ahyp="http://schemas.microsoft.com/office/drawing/2018/hyperlinkcolor" val="tx"/>
                    </a:ext>
                  </a:extLst>
                </a:hlinkClick>
              </a:rPr>
              <a:t>on1@broncos.uncfsu.edu</a:t>
            </a:r>
            <a:r>
              <a:rPr lang="en-US" sz="2900" i="1" dirty="0">
                <a:cs typeface="Arial"/>
              </a:rPr>
              <a:t> </a:t>
            </a:r>
            <a:endParaRPr lang="en-US" sz="2900" dirty="0">
              <a:cs typeface="Arial"/>
            </a:endParaRPr>
          </a:p>
          <a:p>
            <a:r>
              <a:rPr lang="en-US" sz="2900" dirty="0">
                <a:cs typeface="Arial"/>
              </a:rPr>
              <a:t>Sambit Bhattacharya</a:t>
            </a:r>
          </a:p>
          <a:p>
            <a:r>
              <a:rPr lang="en-US" sz="2900" i="1" dirty="0">
                <a:cs typeface="Arial"/>
                <a:hlinkClick r:id="rId6">
                  <a:extLst>
                    <a:ext uri="{A12FA001-AC4F-418D-AE19-62706E023703}">
                      <ahyp:hlinkClr xmlns:ahyp="http://schemas.microsoft.com/office/drawing/2018/hyperlinkcolor" val="tx"/>
                    </a:ext>
                  </a:extLst>
                </a:hlinkClick>
              </a:rPr>
              <a:t>sbhattac@uncfsu.edu</a:t>
            </a:r>
            <a:r>
              <a:rPr lang="en-US" sz="2900" i="1" dirty="0">
                <a:cs typeface="Arial"/>
              </a:rPr>
              <a:t> </a:t>
            </a:r>
          </a:p>
          <a:p>
            <a:endParaRPr lang="en-US" sz="2900" i="1" dirty="0">
              <a:cs typeface="Arial"/>
            </a:endParaRPr>
          </a:p>
          <a:p>
            <a:r>
              <a:rPr lang="en-US" sz="7600" i="1" baseline="30000" dirty="0">
                <a:cs typeface="Arial"/>
              </a:rPr>
              <a:t>Intelligent Systems Laboratory</a:t>
            </a:r>
          </a:p>
          <a:p>
            <a:endParaRPr lang="en-US" sz="1800" i="1" dirty="0">
              <a:cs typeface="Arial"/>
            </a:endParaRPr>
          </a:p>
          <a:p>
            <a:endParaRPr lang="en-US" sz="2000" dirty="0">
              <a:cs typeface="Arial"/>
            </a:endParaRPr>
          </a:p>
        </p:txBody>
      </p:sp>
    </p:spTree>
    <p:extLst>
      <p:ext uri="{BB962C8B-B14F-4D97-AF65-F5344CB8AC3E}">
        <p14:creationId xmlns:p14="http://schemas.microsoft.com/office/powerpoint/2010/main" val="164657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function&#10;&#10;Description automatically generated">
            <a:extLst>
              <a:ext uri="{FF2B5EF4-FFF2-40B4-BE49-F238E27FC236}">
                <a16:creationId xmlns:a16="http://schemas.microsoft.com/office/drawing/2014/main" id="{7DBF7D84-8006-96F0-3EBC-77B3AC73A2BD}"/>
              </a:ext>
            </a:extLst>
          </p:cNvPr>
          <p:cNvPicPr>
            <a:picLocks noChangeAspect="1"/>
          </p:cNvPicPr>
          <p:nvPr/>
        </p:nvPicPr>
        <p:blipFill>
          <a:blip r:embed="rId4"/>
          <a:stretch>
            <a:fillRect/>
          </a:stretch>
        </p:blipFill>
        <p:spPr>
          <a:xfrm>
            <a:off x="3767817" y="1391481"/>
            <a:ext cx="6671734" cy="5280026"/>
          </a:xfrm>
          <a:prstGeom prst="rect">
            <a:avLst/>
          </a:prstGeom>
        </p:spPr>
      </p:pic>
      <p:sp>
        <p:nvSpPr>
          <p:cNvPr id="2" name="Title 1">
            <a:extLst>
              <a:ext uri="{FF2B5EF4-FFF2-40B4-BE49-F238E27FC236}">
                <a16:creationId xmlns:a16="http://schemas.microsoft.com/office/drawing/2014/main" id="{0234BCFE-A752-C84E-9991-8ED9095159EC}"/>
              </a:ext>
            </a:extLst>
          </p:cNvPr>
          <p:cNvSpPr>
            <a:spLocks noGrp="1"/>
          </p:cNvSpPr>
          <p:nvPr>
            <p:ph type="title"/>
          </p:nvPr>
        </p:nvSpPr>
        <p:spPr/>
        <p:txBody>
          <a:bodyPr>
            <a:normAutofit/>
          </a:bodyPr>
          <a:lstStyle/>
          <a:p>
            <a:r>
              <a:rPr lang="en-US" sz="2800" b="1">
                <a:cs typeface="Arial"/>
              </a:rPr>
              <a:t>Quantization reduces resource storage requirements</a:t>
            </a:r>
            <a:endParaRPr lang="en-US"/>
          </a:p>
        </p:txBody>
      </p:sp>
      <p:pic>
        <p:nvPicPr>
          <p:cNvPr id="4" name="Picture 3" descr="A graph with blue and orange dots and lines&#10;&#10;Description automatically generated">
            <a:extLst>
              <a:ext uri="{FF2B5EF4-FFF2-40B4-BE49-F238E27FC236}">
                <a16:creationId xmlns:a16="http://schemas.microsoft.com/office/drawing/2014/main" id="{5918E726-4BD1-D0D7-7F49-E44101652BF6}"/>
              </a:ext>
            </a:extLst>
          </p:cNvPr>
          <p:cNvPicPr>
            <a:picLocks noChangeAspect="1"/>
          </p:cNvPicPr>
          <p:nvPr/>
        </p:nvPicPr>
        <p:blipFill>
          <a:blip r:embed="rId5"/>
          <a:stretch>
            <a:fillRect/>
          </a:stretch>
        </p:blipFill>
        <p:spPr>
          <a:xfrm>
            <a:off x="3167441" y="1650275"/>
            <a:ext cx="5867279" cy="5009847"/>
          </a:xfrm>
          <a:prstGeom prst="rect">
            <a:avLst/>
          </a:prstGeom>
        </p:spPr>
      </p:pic>
      <p:sp>
        <p:nvSpPr>
          <p:cNvPr id="5" name="TextBox 4">
            <a:extLst>
              <a:ext uri="{FF2B5EF4-FFF2-40B4-BE49-F238E27FC236}">
                <a16:creationId xmlns:a16="http://schemas.microsoft.com/office/drawing/2014/main" id="{9E20DC8D-3E5B-E37C-821C-8B7C07B647A5}"/>
              </a:ext>
            </a:extLst>
          </p:cNvPr>
          <p:cNvSpPr txBox="1"/>
          <p:nvPr/>
        </p:nvSpPr>
        <p:spPr>
          <a:xfrm>
            <a:off x="101600" y="6492240"/>
            <a:ext cx="49784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lumMod val="76000"/>
                  </a:schemeClr>
                </a:solidFill>
                <a:cs typeface="Arial"/>
              </a:rPr>
              <a:t>6</a:t>
            </a:r>
          </a:p>
        </p:txBody>
      </p:sp>
      <p:sp>
        <p:nvSpPr>
          <p:cNvPr id="3" name="TextBox 2">
            <a:extLst>
              <a:ext uri="{FF2B5EF4-FFF2-40B4-BE49-F238E27FC236}">
                <a16:creationId xmlns:a16="http://schemas.microsoft.com/office/drawing/2014/main" id="{DA020547-F329-66B9-01DF-3D371D075C24}"/>
              </a:ext>
            </a:extLst>
          </p:cNvPr>
          <p:cNvSpPr txBox="1"/>
          <p:nvPr/>
        </p:nvSpPr>
        <p:spPr>
          <a:xfrm>
            <a:off x="495905" y="2240642"/>
            <a:ext cx="32632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Arial"/>
              </a:rPr>
              <a:t>During training weights and biases are fp32</a:t>
            </a:r>
            <a:endParaRPr lang="en-US" sz="2000"/>
          </a:p>
        </p:txBody>
      </p:sp>
      <p:sp>
        <p:nvSpPr>
          <p:cNvPr id="6" name="TextBox 5">
            <a:extLst>
              <a:ext uri="{FF2B5EF4-FFF2-40B4-BE49-F238E27FC236}">
                <a16:creationId xmlns:a16="http://schemas.microsoft.com/office/drawing/2014/main" id="{876D9053-D219-C8F9-896E-A98F9683685B}"/>
              </a:ext>
            </a:extLst>
          </p:cNvPr>
          <p:cNvSpPr txBox="1"/>
          <p:nvPr/>
        </p:nvSpPr>
        <p:spPr>
          <a:xfrm>
            <a:off x="604761" y="4599213"/>
            <a:ext cx="310605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Arial"/>
              </a:rPr>
              <a:t>Post-training, the weights and biases are statically converted to int8 </a:t>
            </a:r>
            <a:endParaRPr lang="en-US" sz="2000"/>
          </a:p>
        </p:txBody>
      </p:sp>
      <p:sp>
        <p:nvSpPr>
          <p:cNvPr id="7" name="TextBox 6">
            <a:extLst>
              <a:ext uri="{FF2B5EF4-FFF2-40B4-BE49-F238E27FC236}">
                <a16:creationId xmlns:a16="http://schemas.microsoft.com/office/drawing/2014/main" id="{1C966446-A783-DDB3-FF9E-EDE7EE10D8A1}"/>
              </a:ext>
            </a:extLst>
          </p:cNvPr>
          <p:cNvSpPr txBox="1"/>
          <p:nvPr/>
        </p:nvSpPr>
        <p:spPr>
          <a:xfrm>
            <a:off x="780142" y="3516690"/>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Arial"/>
              </a:rPr>
              <a:t>Average decrease in model size is 76%</a:t>
            </a:r>
            <a:endParaRPr lang="en-US" sz="2000" dirty="0"/>
          </a:p>
        </p:txBody>
      </p:sp>
    </p:spTree>
    <p:extLst>
      <p:ext uri="{BB962C8B-B14F-4D97-AF65-F5344CB8AC3E}">
        <p14:creationId xmlns:p14="http://schemas.microsoft.com/office/powerpoint/2010/main" val="183775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BCFE-A752-C84E-9991-8ED9095159EC}"/>
              </a:ext>
            </a:extLst>
          </p:cNvPr>
          <p:cNvSpPr>
            <a:spLocks noGrp="1"/>
          </p:cNvSpPr>
          <p:nvPr>
            <p:ph type="title"/>
          </p:nvPr>
        </p:nvSpPr>
        <p:spPr>
          <a:xfrm>
            <a:off x="2007165" y="365125"/>
            <a:ext cx="10051668" cy="936901"/>
          </a:xfrm>
        </p:spPr>
        <p:txBody>
          <a:bodyPr vert="horz" lIns="91440" tIns="45720" rIns="91440" bIns="45720" rtlCol="0" anchor="ctr">
            <a:noAutofit/>
          </a:bodyPr>
          <a:lstStyle/>
          <a:p>
            <a:r>
              <a:rPr lang="en-US" sz="2800" b="1">
                <a:cs typeface="Arial"/>
              </a:rPr>
              <a:t>Real-time wildfire detection requires maximizing </a:t>
            </a:r>
            <a:r>
              <a:rPr lang="en-US" sz="2800" b="1" i="1" u="sng">
                <a:cs typeface="Arial"/>
              </a:rPr>
              <a:t>accuracy</a:t>
            </a:r>
            <a:r>
              <a:rPr lang="en-US" sz="2800" b="1">
                <a:cs typeface="Arial"/>
              </a:rPr>
              <a:t> and reducing </a:t>
            </a:r>
            <a:r>
              <a:rPr lang="en-US" sz="2800" b="1" i="1" u="sng">
                <a:cs typeface="Arial"/>
              </a:rPr>
              <a:t>storage</a:t>
            </a:r>
            <a:r>
              <a:rPr lang="en-US" sz="2800" b="1" i="1">
                <a:cs typeface="Arial"/>
              </a:rPr>
              <a:t> </a:t>
            </a:r>
            <a:r>
              <a:rPr lang="en-US" sz="2800" b="1">
                <a:cs typeface="Arial"/>
              </a:rPr>
              <a:t>and</a:t>
            </a:r>
            <a:r>
              <a:rPr lang="en-US" sz="2800" b="1" i="1">
                <a:cs typeface="Arial"/>
              </a:rPr>
              <a:t> </a:t>
            </a:r>
            <a:r>
              <a:rPr lang="en-US" sz="2800" b="1" i="1" u="sng">
                <a:cs typeface="Arial"/>
              </a:rPr>
              <a:t>inference speed</a:t>
            </a:r>
            <a:endParaRPr lang="en-US" sz="2800" b="1" i="1">
              <a:cs typeface="Arial"/>
            </a:endParaRPr>
          </a:p>
        </p:txBody>
      </p:sp>
      <p:pic>
        <p:nvPicPr>
          <p:cNvPr id="4" name="Picture 3" descr="A graph with blue and orange dots and lines&#10;&#10;Description automatically generated">
            <a:extLst>
              <a:ext uri="{FF2B5EF4-FFF2-40B4-BE49-F238E27FC236}">
                <a16:creationId xmlns:a16="http://schemas.microsoft.com/office/drawing/2014/main" id="{E1C435F1-1ABE-4E97-E80F-279D60EFB6DE}"/>
              </a:ext>
            </a:extLst>
          </p:cNvPr>
          <p:cNvPicPr>
            <a:picLocks noChangeAspect="1"/>
          </p:cNvPicPr>
          <p:nvPr/>
        </p:nvPicPr>
        <p:blipFill>
          <a:blip r:embed="rId3"/>
          <a:stretch>
            <a:fillRect/>
          </a:stretch>
        </p:blipFill>
        <p:spPr>
          <a:xfrm>
            <a:off x="2964241" y="1499326"/>
            <a:ext cx="6121763" cy="5262880"/>
          </a:xfrm>
          <a:prstGeom prst="rect">
            <a:avLst/>
          </a:prstGeom>
        </p:spPr>
      </p:pic>
      <p:pic>
        <p:nvPicPr>
          <p:cNvPr id="5" name="Picture 4" descr="A graph with blue and orange dots&#10;&#10;Description automatically generated">
            <a:extLst>
              <a:ext uri="{FF2B5EF4-FFF2-40B4-BE49-F238E27FC236}">
                <a16:creationId xmlns:a16="http://schemas.microsoft.com/office/drawing/2014/main" id="{90728106-60C6-281A-2CF6-B73A5A2CB027}"/>
              </a:ext>
            </a:extLst>
          </p:cNvPr>
          <p:cNvPicPr>
            <a:picLocks noChangeAspect="1"/>
          </p:cNvPicPr>
          <p:nvPr/>
        </p:nvPicPr>
        <p:blipFill>
          <a:blip r:embed="rId4"/>
          <a:stretch>
            <a:fillRect/>
          </a:stretch>
        </p:blipFill>
        <p:spPr>
          <a:xfrm>
            <a:off x="3034272" y="1498237"/>
            <a:ext cx="6125280" cy="5181600"/>
          </a:xfrm>
          <a:prstGeom prst="rect">
            <a:avLst/>
          </a:prstGeom>
        </p:spPr>
      </p:pic>
      <p:sp>
        <p:nvSpPr>
          <p:cNvPr id="6" name="TextBox 5">
            <a:extLst>
              <a:ext uri="{FF2B5EF4-FFF2-40B4-BE49-F238E27FC236}">
                <a16:creationId xmlns:a16="http://schemas.microsoft.com/office/drawing/2014/main" id="{3794391A-4051-4CF8-7D96-DE217CEB0135}"/>
              </a:ext>
            </a:extLst>
          </p:cNvPr>
          <p:cNvSpPr txBox="1"/>
          <p:nvPr/>
        </p:nvSpPr>
        <p:spPr>
          <a:xfrm>
            <a:off x="101600" y="6492240"/>
            <a:ext cx="49784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lumMod val="76000"/>
                  </a:schemeClr>
                </a:solidFill>
                <a:cs typeface="Arial"/>
              </a:rPr>
              <a:t>7</a:t>
            </a:r>
          </a:p>
        </p:txBody>
      </p:sp>
      <p:sp>
        <p:nvSpPr>
          <p:cNvPr id="3" name="TextBox 2">
            <a:extLst>
              <a:ext uri="{FF2B5EF4-FFF2-40B4-BE49-F238E27FC236}">
                <a16:creationId xmlns:a16="http://schemas.microsoft.com/office/drawing/2014/main" id="{64A2E8C8-F158-3F2D-451F-4E015715D7F2}"/>
              </a:ext>
            </a:extLst>
          </p:cNvPr>
          <p:cNvSpPr txBox="1"/>
          <p:nvPr/>
        </p:nvSpPr>
        <p:spPr>
          <a:xfrm>
            <a:off x="816429" y="3425975"/>
            <a:ext cx="2235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Arial"/>
              </a:rPr>
              <a:t>Inferencing on an Intel NUC</a:t>
            </a:r>
            <a:endParaRPr lang="en-US" sz="2000"/>
          </a:p>
        </p:txBody>
      </p:sp>
    </p:spTree>
    <p:extLst>
      <p:ext uri="{BB962C8B-B14F-4D97-AF65-F5344CB8AC3E}">
        <p14:creationId xmlns:p14="http://schemas.microsoft.com/office/powerpoint/2010/main" val="53974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BCFE-A752-C84E-9991-8ED9095159EC}"/>
              </a:ext>
            </a:extLst>
          </p:cNvPr>
          <p:cNvSpPr>
            <a:spLocks noGrp="1"/>
          </p:cNvSpPr>
          <p:nvPr>
            <p:ph type="title"/>
          </p:nvPr>
        </p:nvSpPr>
        <p:spPr/>
        <p:txBody>
          <a:bodyPr>
            <a:normAutofit/>
          </a:bodyPr>
          <a:lstStyle/>
          <a:p>
            <a:r>
              <a:rPr lang="en-US" sz="2800" b="1">
                <a:cs typeface="Arial"/>
              </a:rPr>
              <a:t>Early-exits reduce inference latency on edge devices</a:t>
            </a:r>
            <a:endParaRPr lang="en-US"/>
          </a:p>
        </p:txBody>
      </p:sp>
      <p:pic>
        <p:nvPicPr>
          <p:cNvPr id="4" name="Picture 3" descr="A graph with red and purple lines&#10;&#10;Description automatically generated">
            <a:extLst>
              <a:ext uri="{FF2B5EF4-FFF2-40B4-BE49-F238E27FC236}">
                <a16:creationId xmlns:a16="http://schemas.microsoft.com/office/drawing/2014/main" id="{D2F20963-1B4B-193A-8936-63E8FCCA6F62}"/>
              </a:ext>
            </a:extLst>
          </p:cNvPr>
          <p:cNvPicPr>
            <a:picLocks noChangeAspect="1"/>
          </p:cNvPicPr>
          <p:nvPr/>
        </p:nvPicPr>
        <p:blipFill>
          <a:blip r:embed="rId4"/>
          <a:stretch>
            <a:fillRect/>
          </a:stretch>
        </p:blipFill>
        <p:spPr>
          <a:xfrm>
            <a:off x="6098859" y="2189722"/>
            <a:ext cx="5050091" cy="4308323"/>
          </a:xfrm>
          <a:prstGeom prst="rect">
            <a:avLst/>
          </a:prstGeom>
        </p:spPr>
      </p:pic>
      <p:pic>
        <p:nvPicPr>
          <p:cNvPr id="5" name="Picture 4">
            <a:extLst>
              <a:ext uri="{FF2B5EF4-FFF2-40B4-BE49-F238E27FC236}">
                <a16:creationId xmlns:a16="http://schemas.microsoft.com/office/drawing/2014/main" id="{B8A2921A-394C-571C-D7D6-5D6FF881E598}"/>
              </a:ext>
            </a:extLst>
          </p:cNvPr>
          <p:cNvPicPr>
            <a:picLocks noChangeAspect="1"/>
          </p:cNvPicPr>
          <p:nvPr/>
        </p:nvPicPr>
        <p:blipFill>
          <a:blip r:embed="rId5"/>
          <a:stretch>
            <a:fillRect/>
          </a:stretch>
        </p:blipFill>
        <p:spPr>
          <a:xfrm>
            <a:off x="602178" y="2186698"/>
            <a:ext cx="5128580" cy="4391539"/>
          </a:xfrm>
          <a:prstGeom prst="rect">
            <a:avLst/>
          </a:prstGeom>
        </p:spPr>
      </p:pic>
      <p:sp>
        <p:nvSpPr>
          <p:cNvPr id="6" name="TextBox 5">
            <a:extLst>
              <a:ext uri="{FF2B5EF4-FFF2-40B4-BE49-F238E27FC236}">
                <a16:creationId xmlns:a16="http://schemas.microsoft.com/office/drawing/2014/main" id="{AF1BE6BC-7E02-DFCF-D947-9049F872F674}"/>
              </a:ext>
            </a:extLst>
          </p:cNvPr>
          <p:cNvSpPr txBox="1"/>
          <p:nvPr/>
        </p:nvSpPr>
        <p:spPr>
          <a:xfrm>
            <a:off x="101600" y="6492240"/>
            <a:ext cx="49784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lumMod val="76000"/>
                  </a:schemeClr>
                </a:solidFill>
                <a:cs typeface="Arial"/>
              </a:rPr>
              <a:t>8</a:t>
            </a:r>
          </a:p>
        </p:txBody>
      </p:sp>
      <p:sp>
        <p:nvSpPr>
          <p:cNvPr id="3" name="TextBox 2">
            <a:extLst>
              <a:ext uri="{FF2B5EF4-FFF2-40B4-BE49-F238E27FC236}">
                <a16:creationId xmlns:a16="http://schemas.microsoft.com/office/drawing/2014/main" id="{2067A684-48C9-BFB5-C3B9-9200BD29B19A}"/>
              </a:ext>
            </a:extLst>
          </p:cNvPr>
          <p:cNvSpPr txBox="1"/>
          <p:nvPr/>
        </p:nvSpPr>
        <p:spPr>
          <a:xfrm>
            <a:off x="2423886" y="1792514"/>
            <a:ext cx="20469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Arial"/>
              </a:rPr>
              <a:t>ResNet Models</a:t>
            </a:r>
          </a:p>
        </p:txBody>
      </p:sp>
      <p:sp>
        <p:nvSpPr>
          <p:cNvPr id="7" name="TextBox 6">
            <a:extLst>
              <a:ext uri="{FF2B5EF4-FFF2-40B4-BE49-F238E27FC236}">
                <a16:creationId xmlns:a16="http://schemas.microsoft.com/office/drawing/2014/main" id="{BD92DDDE-724A-E265-3D9C-F0D50EB01820}"/>
              </a:ext>
            </a:extLst>
          </p:cNvPr>
          <p:cNvSpPr txBox="1"/>
          <p:nvPr/>
        </p:nvSpPr>
        <p:spPr>
          <a:xfrm>
            <a:off x="7711439" y="1792515"/>
            <a:ext cx="261160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cs typeface="Arial"/>
              </a:rPr>
              <a:t>BranchyNet</a:t>
            </a:r>
            <a:r>
              <a:rPr lang="en-US" sz="2000" b="1">
                <a:cs typeface="Arial"/>
              </a:rPr>
              <a:t> Models</a:t>
            </a:r>
          </a:p>
        </p:txBody>
      </p:sp>
    </p:spTree>
    <p:extLst>
      <p:ext uri="{BB962C8B-B14F-4D97-AF65-F5344CB8AC3E}">
        <p14:creationId xmlns:p14="http://schemas.microsoft.com/office/powerpoint/2010/main" val="1852709574"/>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CB72-C698-32F3-AC5B-E453005DCDE1}"/>
              </a:ext>
            </a:extLst>
          </p:cNvPr>
          <p:cNvSpPr>
            <a:spLocks noGrp="1"/>
          </p:cNvSpPr>
          <p:nvPr>
            <p:ph type="title"/>
          </p:nvPr>
        </p:nvSpPr>
        <p:spPr>
          <a:xfrm>
            <a:off x="2090320" y="365125"/>
            <a:ext cx="9815811" cy="936901"/>
          </a:xfrm>
        </p:spPr>
        <p:txBody>
          <a:bodyPr>
            <a:normAutofit fontScale="90000"/>
          </a:bodyPr>
          <a:lstStyle/>
          <a:p>
            <a:r>
              <a:rPr lang="en-US" sz="2800" b="1" dirty="0">
                <a:cs typeface="Arial"/>
              </a:rPr>
              <a:t>In summary, small dynamic architectures balance performance and resources for real-time wildfire detection</a:t>
            </a:r>
            <a:endParaRPr lang="en-US" sz="2800" dirty="0">
              <a:cs typeface="Arial"/>
            </a:endParaRPr>
          </a:p>
        </p:txBody>
      </p:sp>
      <p:sp>
        <p:nvSpPr>
          <p:cNvPr id="5" name="TextBox 4">
            <a:extLst>
              <a:ext uri="{FF2B5EF4-FFF2-40B4-BE49-F238E27FC236}">
                <a16:creationId xmlns:a16="http://schemas.microsoft.com/office/drawing/2014/main" id="{43848280-D434-05C5-7169-E3D883C5FC7E}"/>
              </a:ext>
            </a:extLst>
          </p:cNvPr>
          <p:cNvSpPr txBox="1"/>
          <p:nvPr/>
        </p:nvSpPr>
        <p:spPr>
          <a:xfrm>
            <a:off x="101600" y="6492240"/>
            <a:ext cx="49784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lumMod val="76000"/>
                  </a:schemeClr>
                </a:solidFill>
                <a:cs typeface="Arial"/>
              </a:rPr>
              <a:t>9</a:t>
            </a:r>
          </a:p>
        </p:txBody>
      </p:sp>
      <p:pic>
        <p:nvPicPr>
          <p:cNvPr id="6" name="Picture 5" descr="A diagram of a block diagram&#10;&#10;Description automatically generated">
            <a:extLst>
              <a:ext uri="{FF2B5EF4-FFF2-40B4-BE49-F238E27FC236}">
                <a16:creationId xmlns:a16="http://schemas.microsoft.com/office/drawing/2014/main" id="{5B836F1C-D35E-D849-36C8-660A4162DC6F}"/>
              </a:ext>
            </a:extLst>
          </p:cNvPr>
          <p:cNvPicPr>
            <a:picLocks noChangeAspect="1"/>
          </p:cNvPicPr>
          <p:nvPr/>
        </p:nvPicPr>
        <p:blipFill rotWithShape="1">
          <a:blip r:embed="rId3"/>
          <a:srcRect l="3178" r="3773" b="4314"/>
          <a:stretch/>
        </p:blipFill>
        <p:spPr>
          <a:xfrm>
            <a:off x="1508911" y="1862501"/>
            <a:ext cx="3926882" cy="1971931"/>
          </a:xfrm>
          <a:prstGeom prst="rect">
            <a:avLst/>
          </a:prstGeom>
        </p:spPr>
      </p:pic>
      <p:pic>
        <p:nvPicPr>
          <p:cNvPr id="8" name="Picture 7" descr="A graph with red and purple lines&#10;&#10;Description automatically generated">
            <a:extLst>
              <a:ext uri="{FF2B5EF4-FFF2-40B4-BE49-F238E27FC236}">
                <a16:creationId xmlns:a16="http://schemas.microsoft.com/office/drawing/2014/main" id="{431AC0CC-1D45-BE40-EE57-956371DD5079}"/>
              </a:ext>
            </a:extLst>
          </p:cNvPr>
          <p:cNvPicPr>
            <a:picLocks noChangeAspect="1"/>
          </p:cNvPicPr>
          <p:nvPr/>
        </p:nvPicPr>
        <p:blipFill>
          <a:blip r:embed="rId4"/>
          <a:stretch>
            <a:fillRect/>
          </a:stretch>
        </p:blipFill>
        <p:spPr>
          <a:xfrm>
            <a:off x="6739906" y="1464009"/>
            <a:ext cx="3175331" cy="2760132"/>
          </a:xfrm>
          <a:prstGeom prst="rect">
            <a:avLst/>
          </a:prstGeom>
        </p:spPr>
      </p:pic>
      <p:sp>
        <p:nvSpPr>
          <p:cNvPr id="9" name="TextBox 8">
            <a:extLst>
              <a:ext uri="{FF2B5EF4-FFF2-40B4-BE49-F238E27FC236}">
                <a16:creationId xmlns:a16="http://schemas.microsoft.com/office/drawing/2014/main" id="{3F139F6C-DA68-3E0E-6076-5BD2CFAB3B60}"/>
              </a:ext>
            </a:extLst>
          </p:cNvPr>
          <p:cNvSpPr txBox="1"/>
          <p:nvPr/>
        </p:nvSpPr>
        <p:spPr>
          <a:xfrm>
            <a:off x="2092475" y="3806974"/>
            <a:ext cx="27552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Arial"/>
              </a:rPr>
              <a:t>Small dynamic models</a:t>
            </a:r>
          </a:p>
          <a:p>
            <a:pPr algn="ctr"/>
            <a:r>
              <a:rPr lang="en-US" b="1">
                <a:cs typeface="Arial"/>
              </a:rPr>
              <a:t>(BranchyNet-18)</a:t>
            </a:r>
          </a:p>
        </p:txBody>
      </p:sp>
      <p:sp>
        <p:nvSpPr>
          <p:cNvPr id="10" name="Arrow: Right 9">
            <a:extLst>
              <a:ext uri="{FF2B5EF4-FFF2-40B4-BE49-F238E27FC236}">
                <a16:creationId xmlns:a16="http://schemas.microsoft.com/office/drawing/2014/main" id="{1C8F1ADD-277D-A26A-4793-D3EBC328DFB5}"/>
              </a:ext>
            </a:extLst>
          </p:cNvPr>
          <p:cNvSpPr/>
          <p:nvPr/>
        </p:nvSpPr>
        <p:spPr>
          <a:xfrm>
            <a:off x="5603119" y="2567213"/>
            <a:ext cx="979714" cy="483809"/>
          </a:xfrm>
          <a:prstGeom prst="rightArrow">
            <a:avLst/>
          </a:prstGeom>
          <a:solidFill>
            <a:srgbClr val="0074E5"/>
          </a:solidFill>
          <a:ln>
            <a:solidFill>
              <a:srgbClr val="0074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D5BC66-B197-5F96-482A-D78D47A2215F}"/>
              </a:ext>
            </a:extLst>
          </p:cNvPr>
          <p:cNvSpPr txBox="1"/>
          <p:nvPr/>
        </p:nvSpPr>
        <p:spPr>
          <a:xfrm>
            <a:off x="6470952" y="4218210"/>
            <a:ext cx="37229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Arial"/>
              </a:rPr>
              <a:t>Improve inference speed on edge with comparable accuracy</a:t>
            </a:r>
          </a:p>
        </p:txBody>
      </p:sp>
      <p:sp>
        <p:nvSpPr>
          <p:cNvPr id="12" name="Rectangle: Rounded Corners 11">
            <a:extLst>
              <a:ext uri="{FF2B5EF4-FFF2-40B4-BE49-F238E27FC236}">
                <a16:creationId xmlns:a16="http://schemas.microsoft.com/office/drawing/2014/main" id="{49A35AE1-62BA-1C4F-5038-1ED522D8BB98}"/>
              </a:ext>
            </a:extLst>
          </p:cNvPr>
          <p:cNvSpPr/>
          <p:nvPr/>
        </p:nvSpPr>
        <p:spPr>
          <a:xfrm>
            <a:off x="7169453" y="2328333"/>
            <a:ext cx="374950" cy="1802189"/>
          </a:xfrm>
          <a:prstGeom prst="roundRect">
            <a:avLst/>
          </a:prstGeom>
          <a:noFill/>
          <a:ln w="28575">
            <a:solidFill>
              <a:srgbClr val="0074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661618B-62B0-ECE4-61B7-2AE047372F1A}"/>
              </a:ext>
            </a:extLst>
          </p:cNvPr>
          <p:cNvSpPr txBox="1"/>
          <p:nvPr/>
        </p:nvSpPr>
        <p:spPr>
          <a:xfrm>
            <a:off x="3456215" y="4995334"/>
            <a:ext cx="52590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cs typeface="Arial"/>
              </a:rPr>
              <a:t>FUTURE: Quantized-Aware Training, Earth Observations, and Segmentation Tasks</a:t>
            </a:r>
            <a:endParaRPr lang="en-US" b="1" dirty="0">
              <a:solidFill>
                <a:srgbClr val="FF0000"/>
              </a:solidFill>
            </a:endParaRPr>
          </a:p>
        </p:txBody>
      </p:sp>
    </p:spTree>
    <p:extLst>
      <p:ext uri="{BB962C8B-B14F-4D97-AF65-F5344CB8AC3E}">
        <p14:creationId xmlns:p14="http://schemas.microsoft.com/office/powerpoint/2010/main" val="232728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2042A04-7957-E3BA-7DEF-1D91DB874662}"/>
              </a:ext>
            </a:extLst>
          </p:cNvPr>
          <p:cNvSpPr>
            <a:spLocks noGrp="1"/>
          </p:cNvSpPr>
          <p:nvPr>
            <p:ph idx="1"/>
          </p:nvPr>
        </p:nvSpPr>
        <p:spPr>
          <a:xfrm>
            <a:off x="838200" y="1896672"/>
            <a:ext cx="10515600" cy="3184613"/>
          </a:xfrm>
        </p:spPr>
        <p:txBody>
          <a:bodyPr vert="horz" lIns="91440" tIns="45720" rIns="91440" bIns="45720" rtlCol="0" anchor="t">
            <a:normAutofit/>
          </a:bodyPr>
          <a:lstStyle/>
          <a:p>
            <a:pPr marL="0" indent="0">
              <a:buNone/>
            </a:pPr>
            <a:r>
              <a:rPr lang="en-US" sz="18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The research and its results outlined in this presentation is based upon work supported by NASA under award Nos. 80NSSC21M0312 and 80NSSC23M0054.</a:t>
            </a:r>
            <a:endParaRPr lang="en-US" sz="3600" b="1"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D3087937-928C-F635-E8F1-B608CFAFD4C6}"/>
              </a:ext>
            </a:extLst>
          </p:cNvPr>
          <p:cNvSpPr>
            <a:spLocks noGrp="1"/>
          </p:cNvSpPr>
          <p:nvPr>
            <p:ph type="title"/>
          </p:nvPr>
        </p:nvSpPr>
        <p:spPr/>
        <p:txBody>
          <a:bodyPr/>
          <a:lstStyle/>
          <a:p>
            <a:r>
              <a:rPr lang="en-US" b="1" dirty="0"/>
              <a:t>Acknowledgement</a:t>
            </a:r>
          </a:p>
        </p:txBody>
      </p:sp>
      <p:sp>
        <p:nvSpPr>
          <p:cNvPr id="6" name="Content Placeholder 2">
            <a:extLst>
              <a:ext uri="{FF2B5EF4-FFF2-40B4-BE49-F238E27FC236}">
                <a16:creationId xmlns:a16="http://schemas.microsoft.com/office/drawing/2014/main" id="{1D6C9047-DC91-DDD8-E8FB-9A071093A837}"/>
              </a:ext>
            </a:extLst>
          </p:cNvPr>
          <p:cNvSpPr txBox="1">
            <a:spLocks/>
          </p:cNvSpPr>
          <p:nvPr/>
        </p:nvSpPr>
        <p:spPr>
          <a:xfrm>
            <a:off x="3058197" y="3330931"/>
            <a:ext cx="6075606" cy="7433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cs typeface="Arial"/>
              </a:rPr>
              <a:t>Questions?</a:t>
            </a:r>
          </a:p>
        </p:txBody>
      </p:sp>
    </p:spTree>
    <p:extLst>
      <p:ext uri="{BB962C8B-B14F-4D97-AF65-F5344CB8AC3E}">
        <p14:creationId xmlns:p14="http://schemas.microsoft.com/office/powerpoint/2010/main" val="275481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D87C-129A-810C-323E-EECDA78B7B90}"/>
              </a:ext>
            </a:extLst>
          </p:cNvPr>
          <p:cNvSpPr>
            <a:spLocks noGrp="1"/>
          </p:cNvSpPr>
          <p:nvPr>
            <p:ph type="title"/>
          </p:nvPr>
        </p:nvSpPr>
        <p:spPr>
          <a:xfrm>
            <a:off x="2295939" y="365125"/>
            <a:ext cx="9646478" cy="936901"/>
          </a:xfrm>
        </p:spPr>
        <p:txBody>
          <a:bodyPr>
            <a:normAutofit/>
          </a:bodyPr>
          <a:lstStyle/>
          <a:p>
            <a:r>
              <a:rPr lang="en-US" sz="2800" b="1">
                <a:cs typeface="Arial"/>
              </a:rPr>
              <a:t>Real-time wildfire detection is essential for rapid response and mitigation</a:t>
            </a:r>
          </a:p>
        </p:txBody>
      </p:sp>
      <p:sp>
        <p:nvSpPr>
          <p:cNvPr id="3" name="TextBox 2">
            <a:extLst>
              <a:ext uri="{FF2B5EF4-FFF2-40B4-BE49-F238E27FC236}">
                <a16:creationId xmlns:a16="http://schemas.microsoft.com/office/drawing/2014/main" id="{33EC6BD9-0FC0-4D7C-86A9-E58EFAEC35B1}"/>
              </a:ext>
            </a:extLst>
          </p:cNvPr>
          <p:cNvSpPr txBox="1"/>
          <p:nvPr/>
        </p:nvSpPr>
        <p:spPr>
          <a:xfrm>
            <a:off x="101600" y="6492240"/>
            <a:ext cx="49784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lumMod val="76000"/>
                  </a:schemeClr>
                </a:solidFill>
                <a:cs typeface="Arial"/>
              </a:rPr>
              <a:t>1</a:t>
            </a:r>
          </a:p>
        </p:txBody>
      </p:sp>
      <p:pic>
        <p:nvPicPr>
          <p:cNvPr id="5" name="Graphic 4" descr="Fire with solid fill">
            <a:extLst>
              <a:ext uri="{FF2B5EF4-FFF2-40B4-BE49-F238E27FC236}">
                <a16:creationId xmlns:a16="http://schemas.microsoft.com/office/drawing/2014/main" id="{48A4F3F9-4A39-10A5-C2FD-1F4578FF52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9440" y="3205480"/>
            <a:ext cx="1361440" cy="1361440"/>
          </a:xfrm>
          <a:prstGeom prst="rect">
            <a:avLst/>
          </a:prstGeom>
        </p:spPr>
      </p:pic>
      <p:pic>
        <p:nvPicPr>
          <p:cNvPr id="7" name="Graphic 6" descr="Security camera with solid fill">
            <a:extLst>
              <a:ext uri="{FF2B5EF4-FFF2-40B4-BE49-F238E27FC236}">
                <a16:creationId xmlns:a16="http://schemas.microsoft.com/office/drawing/2014/main" id="{E0DE0000-5C33-D000-C9DE-1A6B0F74A5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608320" y="5349240"/>
            <a:ext cx="944880" cy="934720"/>
          </a:xfrm>
          <a:prstGeom prst="rect">
            <a:avLst/>
          </a:prstGeom>
        </p:spPr>
      </p:pic>
      <p:pic>
        <p:nvPicPr>
          <p:cNvPr id="8" name="Graphic 7" descr="Quadcopter with solid fill">
            <a:extLst>
              <a:ext uri="{FF2B5EF4-FFF2-40B4-BE49-F238E27FC236}">
                <a16:creationId xmlns:a16="http://schemas.microsoft.com/office/drawing/2014/main" id="{BED609F5-8EFA-CA3E-FCEC-9C2DF85EDF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3642360"/>
            <a:ext cx="914400" cy="914400"/>
          </a:xfrm>
          <a:prstGeom prst="rect">
            <a:avLst/>
          </a:prstGeom>
        </p:spPr>
      </p:pic>
      <p:pic>
        <p:nvPicPr>
          <p:cNvPr id="9" name="Graphic 8" descr="Satellite with solid fill">
            <a:extLst>
              <a:ext uri="{FF2B5EF4-FFF2-40B4-BE49-F238E27FC236}">
                <a16:creationId xmlns:a16="http://schemas.microsoft.com/office/drawing/2014/main" id="{F6CED84F-830C-A5D7-DDFF-0C8735F43C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38800" y="1854200"/>
            <a:ext cx="914400" cy="914400"/>
          </a:xfrm>
          <a:prstGeom prst="rect">
            <a:avLst/>
          </a:prstGeom>
        </p:spPr>
      </p:pic>
      <p:sp>
        <p:nvSpPr>
          <p:cNvPr id="10" name="TextBox 9">
            <a:extLst>
              <a:ext uri="{FF2B5EF4-FFF2-40B4-BE49-F238E27FC236}">
                <a16:creationId xmlns:a16="http://schemas.microsoft.com/office/drawing/2014/main" id="{A362DB63-7428-B97D-D4A0-0DC65C69AF7A}"/>
              </a:ext>
            </a:extLst>
          </p:cNvPr>
          <p:cNvSpPr txBox="1"/>
          <p:nvPr/>
        </p:nvSpPr>
        <p:spPr>
          <a:xfrm>
            <a:off x="5496560" y="2783840"/>
            <a:ext cx="1168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Satellites</a:t>
            </a:r>
            <a:endParaRPr lang="en-US"/>
          </a:p>
        </p:txBody>
      </p:sp>
      <p:sp>
        <p:nvSpPr>
          <p:cNvPr id="11" name="TextBox 10">
            <a:extLst>
              <a:ext uri="{FF2B5EF4-FFF2-40B4-BE49-F238E27FC236}">
                <a16:creationId xmlns:a16="http://schemas.microsoft.com/office/drawing/2014/main" id="{739B0077-8275-5D2E-D78D-E91E301FF828}"/>
              </a:ext>
            </a:extLst>
          </p:cNvPr>
          <p:cNvSpPr txBox="1"/>
          <p:nvPr/>
        </p:nvSpPr>
        <p:spPr>
          <a:xfrm>
            <a:off x="5608319" y="4389120"/>
            <a:ext cx="9448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Drones</a:t>
            </a:r>
            <a:endParaRPr lang="en-US"/>
          </a:p>
        </p:txBody>
      </p:sp>
      <p:sp>
        <p:nvSpPr>
          <p:cNvPr id="12" name="TextBox 11">
            <a:extLst>
              <a:ext uri="{FF2B5EF4-FFF2-40B4-BE49-F238E27FC236}">
                <a16:creationId xmlns:a16="http://schemas.microsoft.com/office/drawing/2014/main" id="{600B45FD-A76B-6E06-3372-855A40C410FC}"/>
              </a:ext>
            </a:extLst>
          </p:cNvPr>
          <p:cNvSpPr txBox="1"/>
          <p:nvPr/>
        </p:nvSpPr>
        <p:spPr>
          <a:xfrm>
            <a:off x="5374639" y="6126480"/>
            <a:ext cx="14427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Surveillance</a:t>
            </a:r>
            <a:endParaRPr lang="en-US" err="1"/>
          </a:p>
        </p:txBody>
      </p:sp>
      <p:sp>
        <p:nvSpPr>
          <p:cNvPr id="13" name="TextBox 12">
            <a:extLst>
              <a:ext uri="{FF2B5EF4-FFF2-40B4-BE49-F238E27FC236}">
                <a16:creationId xmlns:a16="http://schemas.microsoft.com/office/drawing/2014/main" id="{9ED19FAF-14F7-8CFD-B860-0C2CADEE665B}"/>
              </a:ext>
            </a:extLst>
          </p:cNvPr>
          <p:cNvSpPr txBox="1"/>
          <p:nvPr/>
        </p:nvSpPr>
        <p:spPr>
          <a:xfrm>
            <a:off x="1747519" y="4572000"/>
            <a:ext cx="16154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Fire Detection</a:t>
            </a:r>
            <a:endParaRPr lang="en-US"/>
          </a:p>
        </p:txBody>
      </p:sp>
      <p:pic>
        <p:nvPicPr>
          <p:cNvPr id="4" name="Picture 3" descr="A collage of different images of a forest fire&#10;&#10;Description automatically generated">
            <a:extLst>
              <a:ext uri="{FF2B5EF4-FFF2-40B4-BE49-F238E27FC236}">
                <a16:creationId xmlns:a16="http://schemas.microsoft.com/office/drawing/2014/main" id="{C384228A-9D95-24AF-991D-A9CE1469AD88}"/>
              </a:ext>
            </a:extLst>
          </p:cNvPr>
          <p:cNvPicPr>
            <a:picLocks noChangeAspect="1"/>
          </p:cNvPicPr>
          <p:nvPr/>
        </p:nvPicPr>
        <p:blipFill>
          <a:blip r:embed="rId11"/>
          <a:stretch>
            <a:fillRect/>
          </a:stretch>
        </p:blipFill>
        <p:spPr>
          <a:xfrm>
            <a:off x="1105988" y="1799542"/>
            <a:ext cx="10244181" cy="4633975"/>
          </a:xfrm>
          <a:prstGeom prst="rect">
            <a:avLst/>
          </a:prstGeom>
        </p:spPr>
      </p:pic>
      <p:sp>
        <p:nvSpPr>
          <p:cNvPr id="14" name="TextBox 13">
            <a:extLst>
              <a:ext uri="{FF2B5EF4-FFF2-40B4-BE49-F238E27FC236}">
                <a16:creationId xmlns:a16="http://schemas.microsoft.com/office/drawing/2014/main" id="{A71B723B-DCC9-A2D5-3358-A6D1E4F33098}"/>
              </a:ext>
            </a:extLst>
          </p:cNvPr>
          <p:cNvSpPr txBox="1"/>
          <p:nvPr/>
        </p:nvSpPr>
        <p:spPr>
          <a:xfrm rot="16200000">
            <a:off x="523240" y="2722414"/>
            <a:ext cx="9448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Arial"/>
              </a:rPr>
              <a:t>Fire</a:t>
            </a:r>
          </a:p>
        </p:txBody>
      </p:sp>
      <p:sp>
        <p:nvSpPr>
          <p:cNvPr id="15" name="TextBox 14">
            <a:extLst>
              <a:ext uri="{FF2B5EF4-FFF2-40B4-BE49-F238E27FC236}">
                <a16:creationId xmlns:a16="http://schemas.microsoft.com/office/drawing/2014/main" id="{83D04542-A86D-A6E7-BBED-82D36B9E20F8}"/>
              </a:ext>
            </a:extLst>
          </p:cNvPr>
          <p:cNvSpPr txBox="1"/>
          <p:nvPr/>
        </p:nvSpPr>
        <p:spPr>
          <a:xfrm rot="16200000">
            <a:off x="309879" y="5110013"/>
            <a:ext cx="13512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No Fire</a:t>
            </a:r>
          </a:p>
        </p:txBody>
      </p:sp>
      <p:pic>
        <p:nvPicPr>
          <p:cNvPr id="6" name="Graphic 5" descr="Agriculture with solid fill">
            <a:extLst>
              <a:ext uri="{FF2B5EF4-FFF2-40B4-BE49-F238E27FC236}">
                <a16:creationId xmlns:a16="http://schemas.microsoft.com/office/drawing/2014/main" id="{A9121772-EA49-1F42-87D2-AD0F17FD1B5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12499" y="4572002"/>
            <a:ext cx="1373687" cy="1373687"/>
          </a:xfrm>
          <a:prstGeom prst="rect">
            <a:avLst/>
          </a:prstGeom>
        </p:spPr>
      </p:pic>
      <p:pic>
        <p:nvPicPr>
          <p:cNvPr id="16" name="Graphic 15" descr="Money with solid fill">
            <a:extLst>
              <a:ext uri="{FF2B5EF4-FFF2-40B4-BE49-F238E27FC236}">
                <a16:creationId xmlns:a16="http://schemas.microsoft.com/office/drawing/2014/main" id="{EB3C3E33-16FA-FDD4-E51B-517A31FA46A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25023" y="2282869"/>
            <a:ext cx="1363249" cy="1363249"/>
          </a:xfrm>
          <a:prstGeom prst="rect">
            <a:avLst/>
          </a:prstGeom>
        </p:spPr>
      </p:pic>
      <p:sp>
        <p:nvSpPr>
          <p:cNvPr id="18" name="TextBox 17">
            <a:extLst>
              <a:ext uri="{FF2B5EF4-FFF2-40B4-BE49-F238E27FC236}">
                <a16:creationId xmlns:a16="http://schemas.microsoft.com/office/drawing/2014/main" id="{85499A4A-91DB-F92D-14E8-F91A6112E99B}"/>
              </a:ext>
            </a:extLst>
          </p:cNvPr>
          <p:cNvSpPr txBox="1"/>
          <p:nvPr/>
        </p:nvSpPr>
        <p:spPr>
          <a:xfrm>
            <a:off x="6389350" y="2341712"/>
            <a:ext cx="531103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C00000"/>
                </a:solidFill>
                <a:cs typeface="Arial"/>
              </a:rPr>
              <a:t>Estimated annual economic burden in the United States is $394 billion</a:t>
            </a:r>
            <a:r>
              <a:rPr lang="en-US" sz="2800" baseline="30000" dirty="0">
                <a:solidFill>
                  <a:srgbClr val="C00000"/>
                </a:solidFill>
                <a:cs typeface="Arial"/>
              </a:rPr>
              <a:t>1</a:t>
            </a:r>
          </a:p>
          <a:p>
            <a:endParaRPr lang="en-US" sz="2800" baseline="30000" dirty="0">
              <a:solidFill>
                <a:srgbClr val="C00000"/>
              </a:solidFill>
              <a:cs typeface="Arial"/>
            </a:endParaRPr>
          </a:p>
          <a:p>
            <a:endParaRPr lang="en-US" sz="2800" baseline="30000" dirty="0">
              <a:solidFill>
                <a:srgbClr val="C00000"/>
              </a:solidFill>
              <a:cs typeface="Arial"/>
            </a:endParaRPr>
          </a:p>
          <a:p>
            <a:endParaRPr lang="en-US" sz="2800" baseline="30000" dirty="0">
              <a:solidFill>
                <a:srgbClr val="C00000"/>
              </a:solidFill>
              <a:cs typeface="Arial"/>
            </a:endParaRPr>
          </a:p>
          <a:p>
            <a:r>
              <a:rPr lang="en-US" sz="2800" dirty="0">
                <a:solidFill>
                  <a:srgbClr val="C00000"/>
                </a:solidFill>
                <a:cs typeface="Arial"/>
              </a:rPr>
              <a:t>4.2 million acres have burned in the US in 2024 alone</a:t>
            </a:r>
            <a:r>
              <a:rPr lang="en-US" sz="2800" baseline="30000" dirty="0">
                <a:solidFill>
                  <a:srgbClr val="C00000"/>
                </a:solidFill>
                <a:cs typeface="Arial"/>
              </a:rPr>
              <a:t>2</a:t>
            </a:r>
            <a:endParaRPr lang="en-US"/>
          </a:p>
        </p:txBody>
      </p:sp>
      <p:sp>
        <p:nvSpPr>
          <p:cNvPr id="19" name="TextBox 18">
            <a:extLst>
              <a:ext uri="{FF2B5EF4-FFF2-40B4-BE49-F238E27FC236}">
                <a16:creationId xmlns:a16="http://schemas.microsoft.com/office/drawing/2014/main" id="{54899C51-E23C-29E5-251D-A95918064294}"/>
              </a:ext>
            </a:extLst>
          </p:cNvPr>
          <p:cNvSpPr txBox="1"/>
          <p:nvPr/>
        </p:nvSpPr>
        <p:spPr>
          <a:xfrm>
            <a:off x="458045" y="6281238"/>
            <a:ext cx="1165755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eriod"/>
            </a:pPr>
            <a:r>
              <a:rPr lang="en-US" sz="1000" dirty="0">
                <a:solidFill>
                  <a:schemeClr val="bg1">
                    <a:lumMod val="65000"/>
                  </a:schemeClr>
                </a:solidFill>
                <a:ea typeface="+mn-lt"/>
                <a:cs typeface="+mn-lt"/>
              </a:rPr>
              <a:t>Committee, United States Joint Economic. “Climate-Exacerbated Wildfires Cost the U.S. between $394 to $893 Billion Each Year in Economic Costs and Damages.”</a:t>
            </a:r>
            <a:r>
              <a:rPr lang="en-US" sz="1000" i="1" dirty="0">
                <a:solidFill>
                  <a:schemeClr val="bg1">
                    <a:lumMod val="65000"/>
                  </a:schemeClr>
                </a:solidFill>
                <a:ea typeface="+mn-lt"/>
                <a:cs typeface="+mn-lt"/>
              </a:rPr>
              <a:t> United States Joint Economic Committee</a:t>
            </a:r>
            <a:r>
              <a:rPr lang="en-US" sz="1000">
                <a:solidFill>
                  <a:schemeClr val="bg1">
                    <a:lumMod val="65000"/>
                  </a:schemeClr>
                </a:solidFill>
                <a:ea typeface="+mn-lt"/>
                <a:cs typeface="+mn-lt"/>
              </a:rPr>
              <a:t>, 16 Oct. 2023.</a:t>
            </a:r>
            <a:endParaRPr lang="en-US" sz="1000">
              <a:solidFill>
                <a:schemeClr val="bg1">
                  <a:lumMod val="65000"/>
                </a:schemeClr>
              </a:solidFill>
              <a:cs typeface="Arial"/>
            </a:endParaRPr>
          </a:p>
          <a:p>
            <a:pPr marL="228600" indent="-228600">
              <a:buAutoNum type="arabicPeriod"/>
            </a:pPr>
            <a:r>
              <a:rPr lang="en-US" sz="1000" dirty="0">
                <a:solidFill>
                  <a:schemeClr val="bg1">
                    <a:lumMod val="65000"/>
                  </a:schemeClr>
                </a:solidFill>
                <a:ea typeface="+mn-lt"/>
                <a:cs typeface="+mn-lt"/>
              </a:rPr>
              <a:t>“National Fire News.” </a:t>
            </a:r>
            <a:r>
              <a:rPr lang="en-US" sz="1000" i="1" dirty="0">
                <a:solidFill>
                  <a:schemeClr val="bg1">
                    <a:lumMod val="65000"/>
                  </a:schemeClr>
                </a:solidFill>
                <a:ea typeface="+mn-lt"/>
                <a:cs typeface="+mn-lt"/>
              </a:rPr>
              <a:t>National Fire News | National Interagency Fire Center</a:t>
            </a:r>
            <a:r>
              <a:rPr lang="en-US" sz="1000">
                <a:solidFill>
                  <a:schemeClr val="bg1">
                    <a:lumMod val="65000"/>
                  </a:schemeClr>
                </a:solidFill>
                <a:ea typeface="+mn-lt"/>
                <a:cs typeface="+mn-lt"/>
              </a:rPr>
              <a:t>, 18 July 2024</a:t>
            </a:r>
            <a:endParaRPr lang="en-US" sz="1000">
              <a:solidFill>
                <a:schemeClr val="bg1">
                  <a:lumMod val="65000"/>
                </a:schemeClr>
              </a:solidFill>
              <a:cs typeface="Arial"/>
            </a:endParaRPr>
          </a:p>
        </p:txBody>
      </p:sp>
    </p:spTree>
    <p:extLst>
      <p:ext uri="{BB962C8B-B14F-4D97-AF65-F5344CB8AC3E}">
        <p14:creationId xmlns:p14="http://schemas.microsoft.com/office/powerpoint/2010/main" val="201139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E43F-E9A5-9272-8719-256D94754CD5}"/>
              </a:ext>
            </a:extLst>
          </p:cNvPr>
          <p:cNvSpPr>
            <a:spLocks noGrp="1"/>
          </p:cNvSpPr>
          <p:nvPr>
            <p:ph type="title"/>
          </p:nvPr>
        </p:nvSpPr>
        <p:spPr/>
        <p:txBody>
          <a:bodyPr/>
          <a:lstStyle/>
          <a:p>
            <a:r>
              <a:rPr lang="en-US" dirty="0"/>
              <a:t>UAVSAR Wildfire Perimeter Mapping</a:t>
            </a:r>
          </a:p>
        </p:txBody>
      </p:sp>
      <p:pic>
        <p:nvPicPr>
          <p:cNvPr id="1026" name="Picture 2">
            <a:extLst>
              <a:ext uri="{FF2B5EF4-FFF2-40B4-BE49-F238E27FC236}">
                <a16:creationId xmlns:a16="http://schemas.microsoft.com/office/drawing/2014/main" id="{DBC44127-0774-6BA1-5827-AD8A2EEDDB1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96000" y="2215445"/>
            <a:ext cx="4633912" cy="35716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AB792BE-D126-9BB6-AAB2-E43FF7E4C27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41829" y="2301131"/>
            <a:ext cx="4632325" cy="34003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qr code on a white background&#10;&#10;Description automatically generated">
            <a:extLst>
              <a:ext uri="{FF2B5EF4-FFF2-40B4-BE49-F238E27FC236}">
                <a16:creationId xmlns:a16="http://schemas.microsoft.com/office/drawing/2014/main" id="{F42EA8B0-8BFF-8D97-5B7A-22749EB26365}"/>
              </a:ext>
            </a:extLst>
          </p:cNvPr>
          <p:cNvPicPr>
            <a:picLocks noChangeAspect="1"/>
          </p:cNvPicPr>
          <p:nvPr/>
        </p:nvPicPr>
        <p:blipFill>
          <a:blip r:embed="rId4"/>
          <a:stretch>
            <a:fillRect/>
          </a:stretch>
        </p:blipFill>
        <p:spPr>
          <a:xfrm>
            <a:off x="13769" y="5644529"/>
            <a:ext cx="1213470" cy="1213470"/>
          </a:xfrm>
          <a:prstGeom prst="rect">
            <a:avLst/>
          </a:prstGeom>
        </p:spPr>
      </p:pic>
      <p:sp>
        <p:nvSpPr>
          <p:cNvPr id="5" name="TextBox 4">
            <a:extLst>
              <a:ext uri="{FF2B5EF4-FFF2-40B4-BE49-F238E27FC236}">
                <a16:creationId xmlns:a16="http://schemas.microsoft.com/office/drawing/2014/main" id="{50B3B8F6-F3F6-68AD-E333-B0F3EE867580}"/>
              </a:ext>
            </a:extLst>
          </p:cNvPr>
          <p:cNvSpPr txBox="1"/>
          <p:nvPr/>
        </p:nvSpPr>
        <p:spPr>
          <a:xfrm>
            <a:off x="1062235" y="6515864"/>
            <a:ext cx="4194931" cy="276999"/>
          </a:xfrm>
          <a:prstGeom prst="rect">
            <a:avLst/>
          </a:prstGeom>
          <a:noFill/>
        </p:spPr>
        <p:txBody>
          <a:bodyPr wrap="none" rtlCol="0">
            <a:spAutoFit/>
          </a:bodyPr>
          <a:lstStyle/>
          <a:p>
            <a:r>
              <a:rPr lang="en-US" sz="1200" dirty="0">
                <a:solidFill>
                  <a:schemeClr val="bg1">
                    <a:lumMod val="65000"/>
                  </a:schemeClr>
                </a:solidFill>
              </a:rPr>
              <a:t>https://nisar.jpl.nasa.gov/mission/get-to-know-sar/overview/</a:t>
            </a:r>
          </a:p>
        </p:txBody>
      </p:sp>
    </p:spTree>
    <p:extLst>
      <p:ext uri="{BB962C8B-B14F-4D97-AF65-F5344CB8AC3E}">
        <p14:creationId xmlns:p14="http://schemas.microsoft.com/office/powerpoint/2010/main" val="136933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2295939" y="365126"/>
            <a:ext cx="9392479" cy="936901"/>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a:t>Why AI at the Edge is Important</a:t>
            </a:r>
            <a:endParaRPr/>
          </a:p>
        </p:txBody>
      </p:sp>
      <p:pic>
        <p:nvPicPr>
          <p:cNvPr id="121" name="Google Shape;121;p26" descr="Diagram of a cloud computing system&#10;&#10;Description automatically generated"/>
          <p:cNvPicPr preferRelativeResize="0">
            <a:picLocks noGrp="1"/>
          </p:cNvPicPr>
          <p:nvPr>
            <p:ph type="body" idx="1"/>
          </p:nvPr>
        </p:nvPicPr>
        <p:blipFill rotWithShape="1">
          <a:blip r:embed="rId3">
            <a:alphaModFix/>
          </a:blip>
          <a:srcRect/>
          <a:stretch/>
        </p:blipFill>
        <p:spPr>
          <a:xfrm>
            <a:off x="433080" y="1754692"/>
            <a:ext cx="3720400" cy="4351200"/>
          </a:xfrm>
          <a:prstGeom prst="rect">
            <a:avLst/>
          </a:prstGeom>
          <a:noFill/>
          <a:ln>
            <a:noFill/>
          </a:ln>
        </p:spPr>
      </p:pic>
      <p:sp>
        <p:nvSpPr>
          <p:cNvPr id="122" name="Google Shape;122;p26"/>
          <p:cNvSpPr txBox="1">
            <a:spLocks noGrp="1"/>
          </p:cNvSpPr>
          <p:nvPr>
            <p:ph type="body" idx="2"/>
          </p:nvPr>
        </p:nvSpPr>
        <p:spPr>
          <a:xfrm>
            <a:off x="5193893" y="1848006"/>
            <a:ext cx="5013799" cy="4351337"/>
          </a:xfrm>
          <a:prstGeom prst="rect">
            <a:avLst/>
          </a:prstGeom>
          <a:noFill/>
          <a:ln>
            <a:noFill/>
          </a:ln>
        </p:spPr>
        <p:txBody>
          <a:bodyPr spcFirstLastPara="1" vert="horz" wrap="square" lIns="91433" tIns="45700" rIns="91433" bIns="45700" rtlCol="0" anchor="t" anchorCtr="0">
            <a:normAutofit fontScale="85000" lnSpcReduction="20000"/>
          </a:bodyPr>
          <a:lstStyle/>
          <a:p>
            <a:pPr marL="237061" indent="-232192">
              <a:lnSpc>
                <a:spcPct val="150000"/>
              </a:lnSpc>
              <a:spcBef>
                <a:spcPts val="0"/>
              </a:spcBef>
              <a:buClr>
                <a:schemeClr val="dk1"/>
              </a:buClr>
              <a:buSzPct val="100000"/>
            </a:pPr>
            <a:r>
              <a:rPr lang="en"/>
              <a:t>Real-Time Responsiveness</a:t>
            </a:r>
            <a:endParaRPr/>
          </a:p>
          <a:p>
            <a:pPr marL="237061" indent="-232192">
              <a:lnSpc>
                <a:spcPct val="150000"/>
              </a:lnSpc>
              <a:spcBef>
                <a:spcPts val="1067"/>
              </a:spcBef>
              <a:buClr>
                <a:schemeClr val="dk1"/>
              </a:buClr>
              <a:buSzPct val="100000"/>
            </a:pPr>
            <a:r>
              <a:rPr lang="en"/>
              <a:t>Privacy Compliance &amp; Data Protection</a:t>
            </a:r>
            <a:endParaRPr/>
          </a:p>
          <a:p>
            <a:pPr marL="237061" indent="-232192">
              <a:lnSpc>
                <a:spcPct val="150000"/>
              </a:lnSpc>
              <a:spcBef>
                <a:spcPts val="1067"/>
              </a:spcBef>
              <a:buClr>
                <a:schemeClr val="dk1"/>
              </a:buClr>
              <a:buSzPct val="100000"/>
            </a:pPr>
            <a:r>
              <a:rPr lang="en"/>
              <a:t>Cost Efficiency</a:t>
            </a:r>
            <a:endParaRPr/>
          </a:p>
          <a:p>
            <a:pPr marL="237061" indent="-232192">
              <a:lnSpc>
                <a:spcPct val="150000"/>
              </a:lnSpc>
              <a:spcBef>
                <a:spcPts val="1067"/>
              </a:spcBef>
              <a:buClr>
                <a:schemeClr val="dk1"/>
              </a:buClr>
              <a:buSzPct val="100000"/>
            </a:pPr>
            <a:r>
              <a:rPr lang="en"/>
              <a:t>Resource Optimization</a:t>
            </a:r>
            <a:endParaRPr/>
          </a:p>
          <a:p>
            <a:pPr marL="237061" indent="-232192">
              <a:lnSpc>
                <a:spcPct val="150000"/>
              </a:lnSpc>
              <a:spcBef>
                <a:spcPts val="1067"/>
              </a:spcBef>
              <a:buClr>
                <a:schemeClr val="dk1"/>
              </a:buClr>
              <a:buSzPct val="100000"/>
            </a:pPr>
            <a:r>
              <a:rPr lang="en"/>
              <a:t>Continuous Functionality</a:t>
            </a:r>
            <a:endParaRPr/>
          </a:p>
          <a:p>
            <a:pPr marL="237061" indent="-232192">
              <a:lnSpc>
                <a:spcPct val="150000"/>
              </a:lnSpc>
              <a:spcBef>
                <a:spcPts val="1067"/>
              </a:spcBef>
              <a:buClr>
                <a:schemeClr val="dk1"/>
              </a:buClr>
              <a:buSzPct val="100000"/>
            </a:pPr>
            <a:r>
              <a:rPr lang="en"/>
              <a:t>Triage Relevant Information</a:t>
            </a:r>
            <a:endParaRPr/>
          </a:p>
        </p:txBody>
      </p:sp>
      <p:sp>
        <p:nvSpPr>
          <p:cNvPr id="123" name="Google Shape;123;p26"/>
          <p:cNvSpPr/>
          <p:nvPr/>
        </p:nvSpPr>
        <p:spPr>
          <a:xfrm>
            <a:off x="4562840" y="1848006"/>
            <a:ext cx="388723" cy="4164607"/>
          </a:xfrm>
          <a:prstGeom prst="leftBrace">
            <a:avLst>
              <a:gd name="adj1" fmla="val 62179"/>
              <a:gd name="adj2" fmla="val 68055"/>
            </a:avLst>
          </a:prstGeom>
          <a:noFill/>
          <a:ln w="38100" cap="flat" cmpd="sng">
            <a:solidFill>
              <a:schemeClr val="accent1"/>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2295939" y="365125"/>
            <a:ext cx="9392400" cy="936800"/>
          </a:xfrm>
          <a:prstGeom prst="rect">
            <a:avLst/>
          </a:prstGeom>
        </p:spPr>
        <p:txBody>
          <a:bodyPr spcFirstLastPara="1" vert="horz" wrap="square" lIns="91433" tIns="45700" rIns="91433" bIns="45700" rtlCol="0" anchor="ctr" anchorCtr="0">
            <a:normAutofit/>
          </a:bodyPr>
          <a:lstStyle/>
          <a:p>
            <a:pPr>
              <a:spcBef>
                <a:spcPts val="0"/>
              </a:spcBef>
            </a:pPr>
            <a:r>
              <a:rPr lang="en"/>
              <a:t>Triage Relevant Information</a:t>
            </a:r>
            <a:endParaRPr/>
          </a:p>
        </p:txBody>
      </p:sp>
      <p:cxnSp>
        <p:nvCxnSpPr>
          <p:cNvPr id="129" name="Google Shape;129;p27"/>
          <p:cNvCxnSpPr>
            <a:stCxn id="130" idx="0"/>
            <a:endCxn id="130" idx="2"/>
          </p:cNvCxnSpPr>
          <p:nvPr/>
        </p:nvCxnSpPr>
        <p:spPr>
          <a:xfrm>
            <a:off x="6096000" y="2412992"/>
            <a:ext cx="0" cy="4292800"/>
          </a:xfrm>
          <a:prstGeom prst="straightConnector1">
            <a:avLst/>
          </a:prstGeom>
          <a:noFill/>
          <a:ln w="28575" cap="flat" cmpd="sng">
            <a:solidFill>
              <a:schemeClr val="dk2"/>
            </a:solidFill>
            <a:prstDash val="solid"/>
            <a:round/>
            <a:headEnd type="none" w="med" len="med"/>
            <a:tailEnd type="none" w="med" len="med"/>
          </a:ln>
        </p:spPr>
      </p:cxnSp>
      <p:pic>
        <p:nvPicPr>
          <p:cNvPr id="130" name="Google Shape;130;p27"/>
          <p:cNvPicPr preferRelativeResize="0"/>
          <p:nvPr/>
        </p:nvPicPr>
        <p:blipFill>
          <a:blip r:embed="rId3">
            <a:alphaModFix/>
          </a:blip>
          <a:stretch>
            <a:fillRect/>
          </a:stretch>
        </p:blipFill>
        <p:spPr>
          <a:xfrm>
            <a:off x="2286000" y="2412992"/>
            <a:ext cx="7620000" cy="4292600"/>
          </a:xfrm>
          <a:prstGeom prst="rect">
            <a:avLst/>
          </a:prstGeom>
          <a:noFill/>
          <a:ln>
            <a:noFill/>
          </a:ln>
        </p:spPr>
      </p:pic>
      <p:cxnSp>
        <p:nvCxnSpPr>
          <p:cNvPr id="131" name="Google Shape;131;p27"/>
          <p:cNvCxnSpPr/>
          <p:nvPr/>
        </p:nvCxnSpPr>
        <p:spPr>
          <a:xfrm>
            <a:off x="2189400" y="2406692"/>
            <a:ext cx="7620000" cy="0"/>
          </a:xfrm>
          <a:prstGeom prst="straightConnector1">
            <a:avLst/>
          </a:prstGeom>
          <a:noFill/>
          <a:ln w="28575" cap="flat" cmpd="sng">
            <a:solidFill>
              <a:schemeClr val="dk2"/>
            </a:solidFill>
            <a:prstDash val="solid"/>
            <a:round/>
            <a:headEnd type="none" w="med" len="med"/>
            <a:tailEnd type="none" w="med" len="med"/>
          </a:ln>
        </p:spPr>
      </p:cxnSp>
      <p:sp>
        <p:nvSpPr>
          <p:cNvPr id="132" name="Google Shape;132;p27"/>
          <p:cNvSpPr txBox="1"/>
          <p:nvPr/>
        </p:nvSpPr>
        <p:spPr>
          <a:xfrm>
            <a:off x="2842533" y="1614467"/>
            <a:ext cx="1642000" cy="677068"/>
          </a:xfrm>
          <a:prstGeom prst="rect">
            <a:avLst/>
          </a:prstGeom>
          <a:noFill/>
          <a:ln>
            <a:noFill/>
          </a:ln>
        </p:spPr>
        <p:txBody>
          <a:bodyPr spcFirstLastPara="1" wrap="square" lIns="121900" tIns="121900" rIns="121900" bIns="121900" anchor="t" anchorCtr="0">
            <a:spAutoFit/>
          </a:bodyPr>
          <a:lstStyle/>
          <a:p>
            <a:r>
              <a:rPr lang="en" sz="2800">
                <a:solidFill>
                  <a:schemeClr val="dk1"/>
                </a:solidFill>
              </a:rPr>
              <a:t>All Data</a:t>
            </a:r>
            <a:endParaRPr sz="2800">
              <a:solidFill>
                <a:schemeClr val="dk1"/>
              </a:solidFill>
            </a:endParaRPr>
          </a:p>
        </p:txBody>
      </p:sp>
      <p:sp>
        <p:nvSpPr>
          <p:cNvPr id="133" name="Google Shape;133;p27"/>
          <p:cNvSpPr txBox="1"/>
          <p:nvPr/>
        </p:nvSpPr>
        <p:spPr>
          <a:xfrm>
            <a:off x="6647267" y="1614467"/>
            <a:ext cx="2610400" cy="677068"/>
          </a:xfrm>
          <a:prstGeom prst="rect">
            <a:avLst/>
          </a:prstGeom>
          <a:noFill/>
          <a:ln>
            <a:noFill/>
          </a:ln>
        </p:spPr>
        <p:txBody>
          <a:bodyPr spcFirstLastPara="1" wrap="square" lIns="121900" tIns="121900" rIns="121900" bIns="121900" anchor="t" anchorCtr="0">
            <a:spAutoFit/>
          </a:bodyPr>
          <a:lstStyle/>
          <a:p>
            <a:r>
              <a:rPr lang="en" sz="2800">
                <a:solidFill>
                  <a:schemeClr val="dk1"/>
                </a:solidFill>
              </a:rPr>
              <a:t>Relevant Data</a:t>
            </a:r>
            <a:endParaRPr sz="2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BCFE-A752-C84E-9991-8ED9095159EC}"/>
              </a:ext>
            </a:extLst>
          </p:cNvPr>
          <p:cNvSpPr>
            <a:spLocks noGrp="1"/>
          </p:cNvSpPr>
          <p:nvPr>
            <p:ph type="title"/>
          </p:nvPr>
        </p:nvSpPr>
        <p:spPr/>
        <p:txBody>
          <a:bodyPr>
            <a:normAutofit/>
          </a:bodyPr>
          <a:lstStyle/>
          <a:p>
            <a:r>
              <a:rPr lang="en-US" sz="2800" b="1" dirty="0">
                <a:cs typeface="Arial"/>
              </a:rPr>
              <a:t>This study optimizes model architectures for real-time wildfire detection on edge devices</a:t>
            </a:r>
          </a:p>
        </p:txBody>
      </p:sp>
      <p:pic>
        <p:nvPicPr>
          <p:cNvPr id="4" name="Picture 3" descr="A diagram of a block diagram&#10;&#10;Description automatically generated">
            <a:extLst>
              <a:ext uri="{FF2B5EF4-FFF2-40B4-BE49-F238E27FC236}">
                <a16:creationId xmlns:a16="http://schemas.microsoft.com/office/drawing/2014/main" id="{19AE47D5-7E6B-20DB-1C09-8769304BF3F5}"/>
              </a:ext>
            </a:extLst>
          </p:cNvPr>
          <p:cNvPicPr>
            <a:picLocks noChangeAspect="1"/>
          </p:cNvPicPr>
          <p:nvPr/>
        </p:nvPicPr>
        <p:blipFill rotWithShape="1">
          <a:blip r:embed="rId4"/>
          <a:srcRect l="3178" r="3773" b="4314"/>
          <a:stretch/>
        </p:blipFill>
        <p:spPr>
          <a:xfrm>
            <a:off x="940435" y="1717358"/>
            <a:ext cx="3189074" cy="1705836"/>
          </a:xfrm>
          <a:prstGeom prst="rect">
            <a:avLst/>
          </a:prstGeom>
        </p:spPr>
      </p:pic>
      <p:sp>
        <p:nvSpPr>
          <p:cNvPr id="6" name="TextBox 5">
            <a:extLst>
              <a:ext uri="{FF2B5EF4-FFF2-40B4-BE49-F238E27FC236}">
                <a16:creationId xmlns:a16="http://schemas.microsoft.com/office/drawing/2014/main" id="{46D7C017-589A-EF2E-EEA4-D705D1B4AA0B}"/>
              </a:ext>
            </a:extLst>
          </p:cNvPr>
          <p:cNvSpPr txBox="1"/>
          <p:nvPr/>
        </p:nvSpPr>
        <p:spPr>
          <a:xfrm>
            <a:off x="1026160" y="3434080"/>
            <a:ext cx="3180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Dynamic Model Architecture</a:t>
            </a:r>
            <a:endParaRPr lang="en-US"/>
          </a:p>
        </p:txBody>
      </p:sp>
      <p:sp>
        <p:nvSpPr>
          <p:cNvPr id="8" name="Arrow: Bent-Up 7">
            <a:extLst>
              <a:ext uri="{FF2B5EF4-FFF2-40B4-BE49-F238E27FC236}">
                <a16:creationId xmlns:a16="http://schemas.microsoft.com/office/drawing/2014/main" id="{D57B3862-817F-65EF-E4C1-3EB0ADE9F148}"/>
              </a:ext>
            </a:extLst>
          </p:cNvPr>
          <p:cNvSpPr/>
          <p:nvPr/>
        </p:nvSpPr>
        <p:spPr>
          <a:xfrm rot="5400000">
            <a:off x="2677160" y="3611880"/>
            <a:ext cx="741680" cy="1117600"/>
          </a:xfrm>
          <a:prstGeom prst="bentUpArrow">
            <a:avLst/>
          </a:prstGeom>
          <a:solidFill>
            <a:srgbClr val="0074E5"/>
          </a:solidFill>
          <a:ln>
            <a:solidFill>
              <a:srgbClr val="0074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FB1401-917F-9455-C6E5-15F5060BFB07}"/>
              </a:ext>
            </a:extLst>
          </p:cNvPr>
          <p:cNvSpPr txBox="1"/>
          <p:nvPr/>
        </p:nvSpPr>
        <p:spPr>
          <a:xfrm>
            <a:off x="4683759" y="4927599"/>
            <a:ext cx="2225040" cy="379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Model Compression</a:t>
            </a:r>
            <a:endParaRPr lang="en-US"/>
          </a:p>
        </p:txBody>
      </p:sp>
      <p:sp>
        <p:nvSpPr>
          <p:cNvPr id="14" name="Arrow: Bent-Up 13">
            <a:extLst>
              <a:ext uri="{FF2B5EF4-FFF2-40B4-BE49-F238E27FC236}">
                <a16:creationId xmlns:a16="http://schemas.microsoft.com/office/drawing/2014/main" id="{906D612E-80A4-7713-2A86-CF7DA662C943}"/>
              </a:ext>
            </a:extLst>
          </p:cNvPr>
          <p:cNvSpPr/>
          <p:nvPr/>
        </p:nvSpPr>
        <p:spPr>
          <a:xfrm rot="5400000">
            <a:off x="5857240" y="5105400"/>
            <a:ext cx="741680" cy="1117600"/>
          </a:xfrm>
          <a:prstGeom prst="bentUpArrow">
            <a:avLst/>
          </a:prstGeom>
          <a:solidFill>
            <a:srgbClr val="0074E5"/>
          </a:solidFill>
          <a:ln>
            <a:solidFill>
              <a:srgbClr val="0074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3F8C1BA-D628-8237-CAB5-F26F84E10744}"/>
              </a:ext>
            </a:extLst>
          </p:cNvPr>
          <p:cNvSpPr txBox="1"/>
          <p:nvPr/>
        </p:nvSpPr>
        <p:spPr>
          <a:xfrm>
            <a:off x="7126030" y="6309360"/>
            <a:ext cx="4114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Balancing Metrics for Edge Computing</a:t>
            </a:r>
          </a:p>
        </p:txBody>
      </p:sp>
      <p:sp>
        <p:nvSpPr>
          <p:cNvPr id="28" name="TextBox 27">
            <a:extLst>
              <a:ext uri="{FF2B5EF4-FFF2-40B4-BE49-F238E27FC236}">
                <a16:creationId xmlns:a16="http://schemas.microsoft.com/office/drawing/2014/main" id="{9067697B-8A97-2418-810D-D1F35749AD33}"/>
              </a:ext>
            </a:extLst>
          </p:cNvPr>
          <p:cNvSpPr txBox="1"/>
          <p:nvPr/>
        </p:nvSpPr>
        <p:spPr>
          <a:xfrm>
            <a:off x="101600" y="6492240"/>
            <a:ext cx="49784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lumMod val="76000"/>
                  </a:schemeClr>
                </a:solidFill>
                <a:cs typeface="Arial"/>
              </a:rPr>
              <a:t>2</a:t>
            </a:r>
          </a:p>
        </p:txBody>
      </p:sp>
      <p:pic>
        <p:nvPicPr>
          <p:cNvPr id="3" name="Picture 2" descr="A graph with blue and orange dots&#10;&#10;Description automatically generated">
            <a:extLst>
              <a:ext uri="{FF2B5EF4-FFF2-40B4-BE49-F238E27FC236}">
                <a16:creationId xmlns:a16="http://schemas.microsoft.com/office/drawing/2014/main" id="{85A6BC65-A69A-67DD-72EF-493A492F821E}"/>
              </a:ext>
            </a:extLst>
          </p:cNvPr>
          <p:cNvPicPr>
            <a:picLocks noChangeAspect="1"/>
          </p:cNvPicPr>
          <p:nvPr/>
        </p:nvPicPr>
        <p:blipFill>
          <a:blip r:embed="rId5"/>
          <a:stretch>
            <a:fillRect/>
          </a:stretch>
        </p:blipFill>
        <p:spPr>
          <a:xfrm>
            <a:off x="7750870" y="4189955"/>
            <a:ext cx="2556616" cy="2110636"/>
          </a:xfrm>
          <a:prstGeom prst="rect">
            <a:avLst/>
          </a:prstGeom>
        </p:spPr>
      </p:pic>
      <p:pic>
        <p:nvPicPr>
          <p:cNvPr id="5" name="Picture 4" descr="A diagram of a curve&#10;&#10;Description automatically generated">
            <a:extLst>
              <a:ext uri="{FF2B5EF4-FFF2-40B4-BE49-F238E27FC236}">
                <a16:creationId xmlns:a16="http://schemas.microsoft.com/office/drawing/2014/main" id="{3056BDCB-ECF1-1EF4-FAC2-94937D2A32A8}"/>
              </a:ext>
            </a:extLst>
          </p:cNvPr>
          <p:cNvPicPr>
            <a:picLocks noChangeAspect="1"/>
          </p:cNvPicPr>
          <p:nvPr/>
        </p:nvPicPr>
        <p:blipFill>
          <a:blip r:embed="rId6"/>
          <a:stretch>
            <a:fillRect/>
          </a:stretch>
        </p:blipFill>
        <p:spPr>
          <a:xfrm>
            <a:off x="4153958" y="3131078"/>
            <a:ext cx="3270251" cy="1802343"/>
          </a:xfrm>
          <a:prstGeom prst="rect">
            <a:avLst/>
          </a:prstGeom>
        </p:spPr>
      </p:pic>
    </p:spTree>
    <p:extLst>
      <p:ext uri="{BB962C8B-B14F-4D97-AF65-F5344CB8AC3E}">
        <p14:creationId xmlns:p14="http://schemas.microsoft.com/office/powerpoint/2010/main" val="76647254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E74C-1BAD-00FD-98CF-E1D9977B2488}"/>
              </a:ext>
            </a:extLst>
          </p:cNvPr>
          <p:cNvSpPr>
            <a:spLocks noGrp="1"/>
          </p:cNvSpPr>
          <p:nvPr>
            <p:ph type="title"/>
          </p:nvPr>
        </p:nvSpPr>
        <p:spPr>
          <a:xfrm>
            <a:off x="2295939" y="524782"/>
            <a:ext cx="9392478" cy="936901"/>
          </a:xfrm>
        </p:spPr>
        <p:txBody>
          <a:bodyPr>
            <a:normAutofit/>
          </a:bodyPr>
          <a:lstStyle/>
          <a:p>
            <a:r>
              <a:rPr lang="en-US" sz="2800" b="1" dirty="0">
                <a:cs typeface="Arial"/>
              </a:rPr>
              <a:t>Edge Devices Tested</a:t>
            </a:r>
          </a:p>
        </p:txBody>
      </p:sp>
      <p:pic>
        <p:nvPicPr>
          <p:cNvPr id="7" name="Picture 6">
            <a:extLst>
              <a:ext uri="{FF2B5EF4-FFF2-40B4-BE49-F238E27FC236}">
                <a16:creationId xmlns:a16="http://schemas.microsoft.com/office/drawing/2014/main" id="{33020B71-C43C-6B33-7278-359065DE3501}"/>
              </a:ext>
            </a:extLst>
          </p:cNvPr>
          <p:cNvPicPr>
            <a:picLocks noChangeAspect="1"/>
          </p:cNvPicPr>
          <p:nvPr/>
        </p:nvPicPr>
        <p:blipFill>
          <a:blip r:embed="rId3"/>
          <a:stretch>
            <a:fillRect/>
          </a:stretch>
        </p:blipFill>
        <p:spPr>
          <a:xfrm>
            <a:off x="1314566" y="1981236"/>
            <a:ext cx="9562867" cy="1700066"/>
          </a:xfrm>
          <a:prstGeom prst="rect">
            <a:avLst/>
          </a:prstGeom>
        </p:spPr>
      </p:pic>
      <p:pic>
        <p:nvPicPr>
          <p:cNvPr id="4" name="Picture 3">
            <a:extLst>
              <a:ext uri="{FF2B5EF4-FFF2-40B4-BE49-F238E27FC236}">
                <a16:creationId xmlns:a16="http://schemas.microsoft.com/office/drawing/2014/main" id="{DE6218A7-203F-8A00-5669-7EC9FA8E122B}"/>
              </a:ext>
            </a:extLst>
          </p:cNvPr>
          <p:cNvPicPr>
            <a:picLocks noChangeAspect="1"/>
          </p:cNvPicPr>
          <p:nvPr/>
        </p:nvPicPr>
        <p:blipFill>
          <a:blip r:embed="rId4"/>
          <a:stretch>
            <a:fillRect/>
          </a:stretch>
        </p:blipFill>
        <p:spPr>
          <a:xfrm>
            <a:off x="2809937" y="4200856"/>
            <a:ext cx="2129134" cy="2248213"/>
          </a:xfrm>
          <a:prstGeom prst="rect">
            <a:avLst/>
          </a:prstGeom>
        </p:spPr>
      </p:pic>
      <p:pic>
        <p:nvPicPr>
          <p:cNvPr id="6" name="Picture 5">
            <a:extLst>
              <a:ext uri="{FF2B5EF4-FFF2-40B4-BE49-F238E27FC236}">
                <a16:creationId xmlns:a16="http://schemas.microsoft.com/office/drawing/2014/main" id="{9C02E2C0-CBFF-0744-98E4-370767E3FE6B}"/>
              </a:ext>
            </a:extLst>
          </p:cNvPr>
          <p:cNvPicPr>
            <a:picLocks noChangeAspect="1"/>
          </p:cNvPicPr>
          <p:nvPr/>
        </p:nvPicPr>
        <p:blipFill>
          <a:blip r:embed="rId5"/>
          <a:stretch>
            <a:fillRect/>
          </a:stretch>
        </p:blipFill>
        <p:spPr>
          <a:xfrm>
            <a:off x="4939071" y="4723955"/>
            <a:ext cx="2432188" cy="1725114"/>
          </a:xfrm>
          <a:prstGeom prst="rect">
            <a:avLst/>
          </a:prstGeom>
        </p:spPr>
      </p:pic>
      <p:pic>
        <p:nvPicPr>
          <p:cNvPr id="10" name="Picture 9" descr="A machine with wires and a camera&#10;&#10;Description automatically generated">
            <a:extLst>
              <a:ext uri="{FF2B5EF4-FFF2-40B4-BE49-F238E27FC236}">
                <a16:creationId xmlns:a16="http://schemas.microsoft.com/office/drawing/2014/main" id="{BF6F0B4D-AA46-3726-7BBF-A5414257790C}"/>
              </a:ext>
            </a:extLst>
          </p:cNvPr>
          <p:cNvPicPr>
            <a:picLocks noChangeAspect="1"/>
          </p:cNvPicPr>
          <p:nvPr/>
        </p:nvPicPr>
        <p:blipFill>
          <a:blip r:embed="rId6"/>
          <a:stretch>
            <a:fillRect/>
          </a:stretch>
        </p:blipFill>
        <p:spPr>
          <a:xfrm rot="5400000">
            <a:off x="7077355" y="4497310"/>
            <a:ext cx="2351228" cy="1763421"/>
          </a:xfrm>
          <a:prstGeom prst="rect">
            <a:avLst/>
          </a:prstGeom>
        </p:spPr>
      </p:pic>
      <p:sp>
        <p:nvSpPr>
          <p:cNvPr id="3" name="TextBox 2">
            <a:extLst>
              <a:ext uri="{FF2B5EF4-FFF2-40B4-BE49-F238E27FC236}">
                <a16:creationId xmlns:a16="http://schemas.microsoft.com/office/drawing/2014/main" id="{AF49209D-7F7F-1CE5-E15D-4FFB8AF515DC}"/>
              </a:ext>
            </a:extLst>
          </p:cNvPr>
          <p:cNvSpPr txBox="1"/>
          <p:nvPr/>
        </p:nvSpPr>
        <p:spPr>
          <a:xfrm>
            <a:off x="101600" y="6492240"/>
            <a:ext cx="49784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lumMod val="76000"/>
                  </a:schemeClr>
                </a:solidFill>
                <a:cs typeface="Arial"/>
              </a:rPr>
              <a:t>3</a:t>
            </a:r>
          </a:p>
        </p:txBody>
      </p:sp>
    </p:spTree>
    <p:extLst>
      <p:ext uri="{BB962C8B-B14F-4D97-AF65-F5344CB8AC3E}">
        <p14:creationId xmlns:p14="http://schemas.microsoft.com/office/powerpoint/2010/main" val="164742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diagram of a diagram of a diagram of a diagram of a diagram of a diagram of a diagram of a diagram of a diagram of a diagram of a diagram of a diagram of a diagram of&#10;&#10;Description automatically generated">
            <a:extLst>
              <a:ext uri="{FF2B5EF4-FFF2-40B4-BE49-F238E27FC236}">
                <a16:creationId xmlns:a16="http://schemas.microsoft.com/office/drawing/2014/main" id="{8DFF2EB4-0269-9616-A52F-9731FA30D926}"/>
              </a:ext>
            </a:extLst>
          </p:cNvPr>
          <p:cNvPicPr>
            <a:picLocks noChangeAspect="1"/>
          </p:cNvPicPr>
          <p:nvPr/>
        </p:nvPicPr>
        <p:blipFill>
          <a:blip r:embed="rId3"/>
          <a:stretch>
            <a:fillRect/>
          </a:stretch>
        </p:blipFill>
        <p:spPr>
          <a:xfrm>
            <a:off x="1259840" y="1534491"/>
            <a:ext cx="9814560" cy="4957417"/>
          </a:xfrm>
          <a:prstGeom prst="rect">
            <a:avLst/>
          </a:prstGeom>
        </p:spPr>
      </p:pic>
      <p:pic>
        <p:nvPicPr>
          <p:cNvPr id="29" name="Picture 28" descr="A diagram of a gate&#10;&#10;Description automatically generated">
            <a:extLst>
              <a:ext uri="{FF2B5EF4-FFF2-40B4-BE49-F238E27FC236}">
                <a16:creationId xmlns:a16="http://schemas.microsoft.com/office/drawing/2014/main" id="{40561D3D-84B1-80F5-FDBE-0BEA4B16DAA7}"/>
              </a:ext>
            </a:extLst>
          </p:cNvPr>
          <p:cNvPicPr>
            <a:picLocks noChangeAspect="1"/>
          </p:cNvPicPr>
          <p:nvPr/>
        </p:nvPicPr>
        <p:blipFill>
          <a:blip r:embed="rId4"/>
          <a:stretch>
            <a:fillRect/>
          </a:stretch>
        </p:blipFill>
        <p:spPr>
          <a:xfrm>
            <a:off x="1259840" y="1544651"/>
            <a:ext cx="9814560" cy="4957417"/>
          </a:xfrm>
          <a:prstGeom prst="rect">
            <a:avLst/>
          </a:prstGeom>
        </p:spPr>
      </p:pic>
      <p:sp>
        <p:nvSpPr>
          <p:cNvPr id="2" name="Title 1">
            <a:extLst>
              <a:ext uri="{FF2B5EF4-FFF2-40B4-BE49-F238E27FC236}">
                <a16:creationId xmlns:a16="http://schemas.microsoft.com/office/drawing/2014/main" id="{0234BCFE-A752-C84E-9991-8ED9095159EC}"/>
              </a:ext>
            </a:extLst>
          </p:cNvPr>
          <p:cNvSpPr>
            <a:spLocks noGrp="1"/>
          </p:cNvSpPr>
          <p:nvPr>
            <p:ph type="title"/>
          </p:nvPr>
        </p:nvSpPr>
        <p:spPr/>
        <p:txBody>
          <a:bodyPr>
            <a:normAutofit/>
          </a:bodyPr>
          <a:lstStyle/>
          <a:p>
            <a:r>
              <a:rPr lang="en-US" sz="2800" b="1">
                <a:cs typeface="Arial"/>
              </a:rPr>
              <a:t>Early-exits adapt static model architectures to classify "easy"</a:t>
            </a:r>
            <a:r>
              <a:rPr lang="en-US" sz="2800" b="1" i="1">
                <a:cs typeface="Arial"/>
              </a:rPr>
              <a:t> </a:t>
            </a:r>
            <a:r>
              <a:rPr lang="en-US" sz="2800" b="1">
                <a:cs typeface="Arial"/>
              </a:rPr>
              <a:t>images </a:t>
            </a:r>
            <a:r>
              <a:rPr lang="en-US" sz="2800" b="1" i="1">
                <a:cs typeface="Arial"/>
              </a:rPr>
              <a:t>earlier</a:t>
            </a:r>
            <a:endParaRPr lang="en-US"/>
          </a:p>
        </p:txBody>
      </p:sp>
      <p:sp>
        <p:nvSpPr>
          <p:cNvPr id="17" name="TextBox 16">
            <a:extLst>
              <a:ext uri="{FF2B5EF4-FFF2-40B4-BE49-F238E27FC236}">
                <a16:creationId xmlns:a16="http://schemas.microsoft.com/office/drawing/2014/main" id="{78273AE5-CED2-28E4-2DED-32342F34F170}"/>
              </a:ext>
            </a:extLst>
          </p:cNvPr>
          <p:cNvSpPr txBox="1"/>
          <p:nvPr/>
        </p:nvSpPr>
        <p:spPr>
          <a:xfrm>
            <a:off x="101600" y="6492240"/>
            <a:ext cx="49784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lumMod val="76000"/>
                  </a:schemeClr>
                </a:solidFill>
                <a:cs typeface="Arial"/>
              </a:rPr>
              <a:t>4</a:t>
            </a:r>
          </a:p>
        </p:txBody>
      </p:sp>
      <p:sp>
        <p:nvSpPr>
          <p:cNvPr id="19" name="TextBox 18">
            <a:extLst>
              <a:ext uri="{FF2B5EF4-FFF2-40B4-BE49-F238E27FC236}">
                <a16:creationId xmlns:a16="http://schemas.microsoft.com/office/drawing/2014/main" id="{A1202C73-14F8-2763-7978-BE6271C69E3F}"/>
              </a:ext>
            </a:extLst>
          </p:cNvPr>
          <p:cNvSpPr txBox="1"/>
          <p:nvPr/>
        </p:nvSpPr>
        <p:spPr>
          <a:xfrm>
            <a:off x="8392160" y="1818640"/>
            <a:ext cx="31292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ResNet Architecture</a:t>
            </a:r>
          </a:p>
        </p:txBody>
      </p:sp>
      <p:sp>
        <p:nvSpPr>
          <p:cNvPr id="20" name="TextBox 19">
            <a:extLst>
              <a:ext uri="{FF2B5EF4-FFF2-40B4-BE49-F238E27FC236}">
                <a16:creationId xmlns:a16="http://schemas.microsoft.com/office/drawing/2014/main" id="{54FF5326-2B15-CF9B-BDCF-1EC5DCEC8719}"/>
              </a:ext>
            </a:extLst>
          </p:cNvPr>
          <p:cNvSpPr txBox="1"/>
          <p:nvPr/>
        </p:nvSpPr>
        <p:spPr>
          <a:xfrm>
            <a:off x="3332480" y="5882640"/>
            <a:ext cx="219456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rPr>
              <a:t>Residual Connections</a:t>
            </a:r>
            <a:endParaRPr lang="en-US" sz="1600"/>
          </a:p>
        </p:txBody>
      </p:sp>
      <p:sp>
        <p:nvSpPr>
          <p:cNvPr id="22" name="TextBox 21">
            <a:extLst>
              <a:ext uri="{FF2B5EF4-FFF2-40B4-BE49-F238E27FC236}">
                <a16:creationId xmlns:a16="http://schemas.microsoft.com/office/drawing/2014/main" id="{13F44B42-D27B-E4A3-E8DB-35C575411E56}"/>
              </a:ext>
            </a:extLst>
          </p:cNvPr>
          <p:cNvSpPr txBox="1"/>
          <p:nvPr/>
        </p:nvSpPr>
        <p:spPr>
          <a:xfrm>
            <a:off x="3047999" y="1717040"/>
            <a:ext cx="138176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rPr>
              <a:t>Initial Layers</a:t>
            </a:r>
            <a:endParaRPr lang="en-US" sz="1600"/>
          </a:p>
        </p:txBody>
      </p:sp>
      <p:sp>
        <p:nvSpPr>
          <p:cNvPr id="23" name="TextBox 22">
            <a:extLst>
              <a:ext uri="{FF2B5EF4-FFF2-40B4-BE49-F238E27FC236}">
                <a16:creationId xmlns:a16="http://schemas.microsoft.com/office/drawing/2014/main" id="{8D860F39-0D21-274D-04C3-F6D0CBC47D32}"/>
              </a:ext>
            </a:extLst>
          </p:cNvPr>
          <p:cNvSpPr txBox="1"/>
          <p:nvPr/>
        </p:nvSpPr>
        <p:spPr>
          <a:xfrm>
            <a:off x="-1" y="2651760"/>
            <a:ext cx="129032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rPr>
              <a:t>Input Image</a:t>
            </a:r>
            <a:endParaRPr lang="en-US"/>
          </a:p>
        </p:txBody>
      </p:sp>
      <p:sp>
        <p:nvSpPr>
          <p:cNvPr id="24" name="TextBox 23">
            <a:extLst>
              <a:ext uri="{FF2B5EF4-FFF2-40B4-BE49-F238E27FC236}">
                <a16:creationId xmlns:a16="http://schemas.microsoft.com/office/drawing/2014/main" id="{930C8550-5A58-0D1E-CDE3-2403AB297F57}"/>
              </a:ext>
            </a:extLst>
          </p:cNvPr>
          <p:cNvSpPr txBox="1"/>
          <p:nvPr/>
        </p:nvSpPr>
        <p:spPr>
          <a:xfrm>
            <a:off x="6553198" y="2275840"/>
            <a:ext cx="15240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rPr>
              <a:t>Convolutional Blocks</a:t>
            </a:r>
            <a:endParaRPr lang="en-US" sz="1600"/>
          </a:p>
        </p:txBody>
      </p:sp>
      <p:sp>
        <p:nvSpPr>
          <p:cNvPr id="25" name="Right Brace 24">
            <a:extLst>
              <a:ext uri="{FF2B5EF4-FFF2-40B4-BE49-F238E27FC236}">
                <a16:creationId xmlns:a16="http://schemas.microsoft.com/office/drawing/2014/main" id="{218DC74A-C337-13CF-7C04-21BDB9A5AAE6}"/>
              </a:ext>
            </a:extLst>
          </p:cNvPr>
          <p:cNvSpPr/>
          <p:nvPr/>
        </p:nvSpPr>
        <p:spPr>
          <a:xfrm rot="17280000">
            <a:off x="6709978" y="1169871"/>
            <a:ext cx="294640" cy="363728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8EBB431E-77D4-9E05-10A0-38C7DF8989C0}"/>
              </a:ext>
            </a:extLst>
          </p:cNvPr>
          <p:cNvSpPr/>
          <p:nvPr/>
        </p:nvSpPr>
        <p:spPr>
          <a:xfrm rot="6420000">
            <a:off x="5251457" y="3252028"/>
            <a:ext cx="243840" cy="485648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72A7553D-98C6-0C0A-36F6-F9D523184442}"/>
              </a:ext>
            </a:extLst>
          </p:cNvPr>
          <p:cNvSpPr txBox="1"/>
          <p:nvPr/>
        </p:nvSpPr>
        <p:spPr>
          <a:xfrm>
            <a:off x="9784077" y="3860800"/>
            <a:ext cx="15240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rPr>
              <a:t>Classification Layers</a:t>
            </a:r>
            <a:endParaRPr lang="en-US"/>
          </a:p>
        </p:txBody>
      </p:sp>
      <p:sp>
        <p:nvSpPr>
          <p:cNvPr id="28" name="TextBox 27">
            <a:extLst>
              <a:ext uri="{FF2B5EF4-FFF2-40B4-BE49-F238E27FC236}">
                <a16:creationId xmlns:a16="http://schemas.microsoft.com/office/drawing/2014/main" id="{A99121EE-0EFD-B1B2-4041-32B5950FCB9F}"/>
              </a:ext>
            </a:extLst>
          </p:cNvPr>
          <p:cNvSpPr txBox="1"/>
          <p:nvPr/>
        </p:nvSpPr>
        <p:spPr>
          <a:xfrm>
            <a:off x="10932160" y="6055360"/>
            <a:ext cx="97536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Output</a:t>
            </a:r>
            <a:endParaRPr lang="en-US" sz="1600">
              <a:cs typeface="Arial"/>
            </a:endParaRPr>
          </a:p>
        </p:txBody>
      </p:sp>
      <p:sp>
        <p:nvSpPr>
          <p:cNvPr id="31" name="TextBox 30">
            <a:extLst>
              <a:ext uri="{FF2B5EF4-FFF2-40B4-BE49-F238E27FC236}">
                <a16:creationId xmlns:a16="http://schemas.microsoft.com/office/drawing/2014/main" id="{3742D9F5-FDEE-B3CE-CCE1-857DE3017B0A}"/>
              </a:ext>
            </a:extLst>
          </p:cNvPr>
          <p:cNvSpPr txBox="1"/>
          <p:nvPr/>
        </p:nvSpPr>
        <p:spPr>
          <a:xfrm>
            <a:off x="7630160" y="1818640"/>
            <a:ext cx="45618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Dynamic ResNet Architecture</a:t>
            </a:r>
          </a:p>
        </p:txBody>
      </p:sp>
      <p:sp>
        <p:nvSpPr>
          <p:cNvPr id="35" name="TextBox 34">
            <a:extLst>
              <a:ext uri="{FF2B5EF4-FFF2-40B4-BE49-F238E27FC236}">
                <a16:creationId xmlns:a16="http://schemas.microsoft.com/office/drawing/2014/main" id="{3175298D-60A0-124A-4BF2-6801BEC4CFFF}"/>
              </a:ext>
            </a:extLst>
          </p:cNvPr>
          <p:cNvSpPr txBox="1"/>
          <p:nvPr/>
        </p:nvSpPr>
        <p:spPr>
          <a:xfrm>
            <a:off x="3738880" y="5892800"/>
            <a:ext cx="120904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rPr>
              <a:t>Exit Gates</a:t>
            </a:r>
            <a:endParaRPr lang="en-US"/>
          </a:p>
        </p:txBody>
      </p:sp>
      <p:sp>
        <p:nvSpPr>
          <p:cNvPr id="36" name="Oval 35">
            <a:extLst>
              <a:ext uri="{FF2B5EF4-FFF2-40B4-BE49-F238E27FC236}">
                <a16:creationId xmlns:a16="http://schemas.microsoft.com/office/drawing/2014/main" id="{4E2D233A-BD5E-E5F6-55B2-4C882E352DD6}"/>
              </a:ext>
            </a:extLst>
          </p:cNvPr>
          <p:cNvSpPr/>
          <p:nvPr/>
        </p:nvSpPr>
        <p:spPr>
          <a:xfrm>
            <a:off x="3901439" y="4470400"/>
            <a:ext cx="1056640" cy="76200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A diagram of a block diagram&#10;&#10;Description automatically generated">
            <a:extLst>
              <a:ext uri="{FF2B5EF4-FFF2-40B4-BE49-F238E27FC236}">
                <a16:creationId xmlns:a16="http://schemas.microsoft.com/office/drawing/2014/main" id="{41731FFD-D85E-0C2C-1961-23103C9E1751}"/>
              </a:ext>
            </a:extLst>
          </p:cNvPr>
          <p:cNvPicPr>
            <a:picLocks noChangeAspect="1"/>
          </p:cNvPicPr>
          <p:nvPr/>
        </p:nvPicPr>
        <p:blipFill>
          <a:blip r:embed="rId5"/>
          <a:stretch>
            <a:fillRect/>
          </a:stretch>
        </p:blipFill>
        <p:spPr>
          <a:xfrm>
            <a:off x="568960" y="1787206"/>
            <a:ext cx="11206480" cy="4451988"/>
          </a:xfrm>
          <a:prstGeom prst="rect">
            <a:avLst/>
          </a:prstGeom>
        </p:spPr>
      </p:pic>
    </p:spTree>
    <p:extLst>
      <p:ext uri="{BB962C8B-B14F-4D97-AF65-F5344CB8AC3E}">
        <p14:creationId xmlns:p14="http://schemas.microsoft.com/office/powerpoint/2010/main" val="22754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4" grpId="0"/>
      <p:bldP spid="25" grpId="0" animBg="1"/>
      <p:bldP spid="26" grpId="0" animBg="1"/>
      <p:bldP spid="27" grpId="0"/>
      <p:bldP spid="28" grpId="0"/>
      <p:bldP spid="31" grpId="0"/>
      <p:bldP spid="31" grpId="1"/>
      <p:bldP spid="35" grpId="0"/>
      <p:bldP spid="35" grpId="1"/>
      <p:bldP spid="36" grpId="0" animBg="1"/>
      <p:bldP spid="3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BCFE-A752-C84E-9991-8ED9095159EC}"/>
              </a:ext>
            </a:extLst>
          </p:cNvPr>
          <p:cNvSpPr>
            <a:spLocks noGrp="1"/>
          </p:cNvSpPr>
          <p:nvPr>
            <p:ph type="title"/>
          </p:nvPr>
        </p:nvSpPr>
        <p:spPr/>
        <p:txBody>
          <a:bodyPr>
            <a:normAutofit/>
          </a:bodyPr>
          <a:lstStyle/>
          <a:p>
            <a:r>
              <a:rPr lang="en-US" sz="2800" b="1">
                <a:cs typeface="Arial"/>
              </a:rPr>
              <a:t>Dynamic architectures produce a comparable performance </a:t>
            </a:r>
            <a:r>
              <a:rPr lang="en-US" sz="2800" b="1" i="1">
                <a:cs typeface="Arial"/>
              </a:rPr>
              <a:t>with fewer computations</a:t>
            </a:r>
            <a:endParaRPr lang="en-US"/>
          </a:p>
        </p:txBody>
      </p:sp>
      <p:pic>
        <p:nvPicPr>
          <p:cNvPr id="4" name="Picture 3">
            <a:extLst>
              <a:ext uri="{FF2B5EF4-FFF2-40B4-BE49-F238E27FC236}">
                <a16:creationId xmlns:a16="http://schemas.microsoft.com/office/drawing/2014/main" id="{08A8E1AB-B1B5-B5E5-F6F2-8AA3D55ABA08}"/>
              </a:ext>
            </a:extLst>
          </p:cNvPr>
          <p:cNvPicPr>
            <a:picLocks noChangeAspect="1"/>
          </p:cNvPicPr>
          <p:nvPr/>
        </p:nvPicPr>
        <p:blipFill>
          <a:blip r:embed="rId3"/>
          <a:stretch>
            <a:fillRect/>
          </a:stretch>
        </p:blipFill>
        <p:spPr>
          <a:xfrm>
            <a:off x="3212083" y="1540934"/>
            <a:ext cx="5465452" cy="5288038"/>
          </a:xfrm>
          <a:prstGeom prst="rect">
            <a:avLst/>
          </a:prstGeom>
        </p:spPr>
      </p:pic>
      <p:sp>
        <p:nvSpPr>
          <p:cNvPr id="3" name="TextBox 2">
            <a:extLst>
              <a:ext uri="{FF2B5EF4-FFF2-40B4-BE49-F238E27FC236}">
                <a16:creationId xmlns:a16="http://schemas.microsoft.com/office/drawing/2014/main" id="{BF557A6F-6F0F-2581-9010-033184705E45}"/>
              </a:ext>
            </a:extLst>
          </p:cNvPr>
          <p:cNvSpPr txBox="1"/>
          <p:nvPr/>
        </p:nvSpPr>
        <p:spPr>
          <a:xfrm>
            <a:off x="854408" y="1808480"/>
            <a:ext cx="23682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Arial"/>
              </a:rPr>
              <a:t>Small Models are better learners</a:t>
            </a:r>
            <a:endParaRPr lang="en-US" sz="2000"/>
          </a:p>
        </p:txBody>
      </p:sp>
      <p:cxnSp>
        <p:nvCxnSpPr>
          <p:cNvPr id="5" name="Straight Arrow Connector 4">
            <a:extLst>
              <a:ext uri="{FF2B5EF4-FFF2-40B4-BE49-F238E27FC236}">
                <a16:creationId xmlns:a16="http://schemas.microsoft.com/office/drawing/2014/main" id="{52803F03-06A6-DB57-D179-FF311F4ED19A}"/>
              </a:ext>
            </a:extLst>
          </p:cNvPr>
          <p:cNvCxnSpPr/>
          <p:nvPr/>
        </p:nvCxnSpPr>
        <p:spPr>
          <a:xfrm>
            <a:off x="3109595" y="2149475"/>
            <a:ext cx="822960" cy="528320"/>
          </a:xfrm>
          <a:prstGeom prst="straightConnector1">
            <a:avLst/>
          </a:prstGeom>
          <a:ln w="28575">
            <a:solidFill>
              <a:srgbClr val="3174A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05CB926-A993-A910-06AB-B82C96325453}"/>
              </a:ext>
            </a:extLst>
          </p:cNvPr>
          <p:cNvCxnSpPr>
            <a:cxnSpLocks/>
          </p:cNvCxnSpPr>
          <p:nvPr/>
        </p:nvCxnSpPr>
        <p:spPr>
          <a:xfrm>
            <a:off x="3170555" y="2058035"/>
            <a:ext cx="3007360" cy="1280160"/>
          </a:xfrm>
          <a:prstGeom prst="straightConnector1">
            <a:avLst/>
          </a:prstGeom>
          <a:ln w="28575">
            <a:solidFill>
              <a:srgbClr val="E1812B"/>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6A02F49-87E9-2CBD-6826-1D4B95C4ECB3}"/>
              </a:ext>
            </a:extLst>
          </p:cNvPr>
          <p:cNvCxnSpPr>
            <a:cxnSpLocks/>
          </p:cNvCxnSpPr>
          <p:nvPr/>
        </p:nvCxnSpPr>
        <p:spPr>
          <a:xfrm>
            <a:off x="6574155" y="2454275"/>
            <a:ext cx="0" cy="731520"/>
          </a:xfrm>
          <a:prstGeom prst="straightConnector1">
            <a:avLst/>
          </a:prstGeom>
          <a:ln w="28575">
            <a:solidFill>
              <a:srgbClr val="E1812B"/>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1563D1-D3F2-9C9C-A4A9-A3565E051E7D}"/>
              </a:ext>
            </a:extLst>
          </p:cNvPr>
          <p:cNvSpPr txBox="1"/>
          <p:nvPr/>
        </p:nvSpPr>
        <p:spPr>
          <a:xfrm>
            <a:off x="101600" y="6492240"/>
            <a:ext cx="49784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lumMod val="76000"/>
                  </a:schemeClr>
                </a:solidFill>
                <a:cs typeface="Arial"/>
              </a:rPr>
              <a:t>5</a:t>
            </a:r>
          </a:p>
        </p:txBody>
      </p:sp>
      <p:pic>
        <p:nvPicPr>
          <p:cNvPr id="11" name="Picture 10">
            <a:extLst>
              <a:ext uri="{FF2B5EF4-FFF2-40B4-BE49-F238E27FC236}">
                <a16:creationId xmlns:a16="http://schemas.microsoft.com/office/drawing/2014/main" id="{2CEE079F-FABA-AA80-8C09-2138D72B500B}"/>
              </a:ext>
            </a:extLst>
          </p:cNvPr>
          <p:cNvPicPr>
            <a:picLocks noChangeAspect="1"/>
          </p:cNvPicPr>
          <p:nvPr/>
        </p:nvPicPr>
        <p:blipFill>
          <a:blip r:embed="rId4"/>
          <a:stretch>
            <a:fillRect/>
          </a:stretch>
        </p:blipFill>
        <p:spPr>
          <a:xfrm>
            <a:off x="2698895" y="2069751"/>
            <a:ext cx="6502400" cy="4230403"/>
          </a:xfrm>
          <a:prstGeom prst="rect">
            <a:avLst/>
          </a:prstGeom>
        </p:spPr>
      </p:pic>
      <p:pic>
        <p:nvPicPr>
          <p:cNvPr id="12" name="Picture 11" descr="A graph with red dots and lines&#10;&#10;Description automatically generated">
            <a:extLst>
              <a:ext uri="{FF2B5EF4-FFF2-40B4-BE49-F238E27FC236}">
                <a16:creationId xmlns:a16="http://schemas.microsoft.com/office/drawing/2014/main" id="{06C69713-48AB-A6BE-4C65-BF94184F7C81}"/>
              </a:ext>
            </a:extLst>
          </p:cNvPr>
          <p:cNvPicPr>
            <a:picLocks noChangeAspect="1"/>
          </p:cNvPicPr>
          <p:nvPr/>
        </p:nvPicPr>
        <p:blipFill>
          <a:blip r:embed="rId5"/>
          <a:stretch>
            <a:fillRect/>
          </a:stretch>
        </p:blipFill>
        <p:spPr>
          <a:xfrm>
            <a:off x="2444115" y="1954612"/>
            <a:ext cx="7467600" cy="4460682"/>
          </a:xfrm>
          <a:prstGeom prst="rect">
            <a:avLst/>
          </a:prstGeom>
        </p:spPr>
      </p:pic>
      <p:pic>
        <p:nvPicPr>
          <p:cNvPr id="15" name="Picture 14" descr="A graph with red dots and lines&#10;&#10;Description automatically generated">
            <a:extLst>
              <a:ext uri="{FF2B5EF4-FFF2-40B4-BE49-F238E27FC236}">
                <a16:creationId xmlns:a16="http://schemas.microsoft.com/office/drawing/2014/main" id="{AA162B52-4647-F6D7-4CB7-A381A338B6B7}"/>
              </a:ext>
            </a:extLst>
          </p:cNvPr>
          <p:cNvPicPr>
            <a:picLocks noChangeAspect="1"/>
          </p:cNvPicPr>
          <p:nvPr/>
        </p:nvPicPr>
        <p:blipFill>
          <a:blip r:embed="rId6"/>
          <a:stretch>
            <a:fillRect/>
          </a:stretch>
        </p:blipFill>
        <p:spPr>
          <a:xfrm>
            <a:off x="2362200" y="1985091"/>
            <a:ext cx="7467600" cy="4399722"/>
          </a:xfrm>
          <a:prstGeom prst="rect">
            <a:avLst/>
          </a:prstGeom>
        </p:spPr>
      </p:pic>
      <p:sp>
        <p:nvSpPr>
          <p:cNvPr id="14" name="TextBox 13">
            <a:extLst>
              <a:ext uri="{FF2B5EF4-FFF2-40B4-BE49-F238E27FC236}">
                <a16:creationId xmlns:a16="http://schemas.microsoft.com/office/drawing/2014/main" id="{F7AC2E9B-3B85-720B-EC2A-A6F8DDA38839}"/>
              </a:ext>
            </a:extLst>
          </p:cNvPr>
          <p:cNvSpPr txBox="1"/>
          <p:nvPr/>
        </p:nvSpPr>
        <p:spPr>
          <a:xfrm>
            <a:off x="7274560" y="2458720"/>
            <a:ext cx="185928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Arial"/>
              </a:rPr>
              <a:t>Overall Accuracy</a:t>
            </a:r>
          </a:p>
        </p:txBody>
      </p:sp>
    </p:spTree>
    <p:extLst>
      <p:ext uri="{BB962C8B-B14F-4D97-AF65-F5344CB8AC3E}">
        <p14:creationId xmlns:p14="http://schemas.microsoft.com/office/powerpoint/2010/main" val="165402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4062950-8352-B946-97F7-89F66EA8AB54}" vid="{28EF11AB-9645-8E4C-9B8C-0811541AD08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4062950-8352-B946-97F7-89F66EA8AB54}" vid="{70954EC8-3476-AB47-BC31-75791475E27C}"/>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4062950-8352-B946-97F7-89F66EA8AB54}" vid="{C5BC5C51-D9CA-A442-AC3C-472ADE8970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FSU_Slide_Template_v2c</Template>
  <TotalTime>217</TotalTime>
  <Words>2328</Words>
  <Application>Microsoft Office PowerPoint</Application>
  <PresentationFormat>Widescreen</PresentationFormat>
  <Paragraphs>158</Paragraphs>
  <Slides>14</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-apple-system</vt:lpstr>
      <vt:lpstr>Aptos</vt:lpstr>
      <vt:lpstr>Arial</vt:lpstr>
      <vt:lpstr>Calibri</vt:lpstr>
      <vt:lpstr>Calibri Light</vt:lpstr>
      <vt:lpstr>Office Theme</vt:lpstr>
      <vt:lpstr>Custom Design</vt:lpstr>
      <vt:lpstr>1_Custom Design</vt:lpstr>
      <vt:lpstr>PowerPoint Presentation</vt:lpstr>
      <vt:lpstr>Real-time wildfire detection is essential for rapid response and mitigation</vt:lpstr>
      <vt:lpstr>UAVSAR Wildfire Perimeter Mapping</vt:lpstr>
      <vt:lpstr>Why AI at the Edge is Important</vt:lpstr>
      <vt:lpstr>Triage Relevant Information</vt:lpstr>
      <vt:lpstr>This study optimizes model architectures for real-time wildfire detection on edge devices</vt:lpstr>
      <vt:lpstr>Edge Devices Tested</vt:lpstr>
      <vt:lpstr>Early-exits adapt static model architectures to classify "easy" images earlier</vt:lpstr>
      <vt:lpstr>Dynamic architectures produce a comparable performance with fewer computations</vt:lpstr>
      <vt:lpstr>Quantization reduces resource storage requirements</vt:lpstr>
      <vt:lpstr>Real-time wildfire detection requires maximizing accuracy and reducing storage and inference speed</vt:lpstr>
      <vt:lpstr>Early-exits reduce inference latency on edge devices</vt:lpstr>
      <vt:lpstr>In summary, small dynamic architectures balance performance and resources for real-time wildfire detection</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Wilkerson, Matthew A</dc:creator>
  <cp:lastModifiedBy>Brown, Taylor J</cp:lastModifiedBy>
  <cp:revision>14</cp:revision>
  <dcterms:created xsi:type="dcterms:W3CDTF">2024-07-28T14:46:00Z</dcterms:created>
  <dcterms:modified xsi:type="dcterms:W3CDTF">2024-10-22T17:03:23Z</dcterms:modified>
</cp:coreProperties>
</file>