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84" r:id="rId4"/>
    <p:sldId id="300" r:id="rId5"/>
    <p:sldId id="261" r:id="rId6"/>
    <p:sldId id="262" r:id="rId7"/>
    <p:sldId id="276" r:id="rId8"/>
    <p:sldId id="277" r:id="rId9"/>
    <p:sldId id="275" r:id="rId10"/>
    <p:sldId id="263" r:id="rId11"/>
    <p:sldId id="278" r:id="rId12"/>
    <p:sldId id="294" r:id="rId13"/>
    <p:sldId id="296" r:id="rId14"/>
    <p:sldId id="283" r:id="rId15"/>
    <p:sldId id="301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04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1"/>
    <p:restoredTop sz="82813"/>
  </p:normalViewPr>
  <p:slideViewPr>
    <p:cSldViewPr snapToGrid="0">
      <p:cViewPr varScale="1">
        <p:scale>
          <a:sx n="100" d="100"/>
          <a:sy n="100" d="100"/>
        </p:scale>
        <p:origin x="10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E06C7-AF39-4842-8108-9878EC050D61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CC0D1-8766-3D4A-A341-837BA0943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2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self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74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64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sngStrike" dirty="0"/>
              <a:t>Now where we 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1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Pm2.5 are </a:t>
            </a:r>
            <a:r>
              <a:rPr lang="en-US" b="0" i="0" u="none" strike="noStrike" dirty="0">
                <a:solidFill>
                  <a:srgbClr val="2D33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particles that are 2.5 </a:t>
            </a:r>
            <a:r>
              <a:rPr lang="el-GR" b="0" i="0" u="none" strike="noStrike" dirty="0">
                <a:solidFill>
                  <a:srgbClr val="2D33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0" i="0" u="none" strike="noStrike" dirty="0">
                <a:solidFill>
                  <a:srgbClr val="2D33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 or less in diameter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523A9-E869-6844-B0B7-4416E661E8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5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07013-1921-A08D-E2FE-235232F07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E3239-FA78-765E-71E0-EA2888BA8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6F22B4-D0C6-F352-92A1-BDAECEF75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AQS sites at 22% counties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21% PurpleAir sensors are in disadvantaged communities (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including </a:t>
            </a: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low income, low employment status, low housing cost, and high pollution exposure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trike="sng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Climate and Economic Justice Screening Tool (CEJST) defines census tracts as </a:t>
            </a:r>
            <a:r>
              <a:rPr lang="en-US" sz="1200" strike="sng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disadvantaged communities </a:t>
            </a:r>
            <a:r>
              <a:rPr lang="en-US" sz="1200" strike="sng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based on a combination of variables including </a:t>
            </a:r>
            <a:r>
              <a:rPr lang="en-US" sz="1200" strike="sng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low income, low employment status, low housing cost, and high pollution exposure</a:t>
            </a:r>
            <a:r>
              <a:rPr lang="en-US" sz="1200" strike="sng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 significantly impacts human health, but air quality monitoring is predominantly focused in </a:t>
            </a:r>
            <a:r>
              <a:rPr lang="en-US" sz="12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high-income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predominantly white areas. This disparity leaves 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disadvantaged communities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unaware of their exposure levels and associated health risks, we want to improve air quality modeling to address this issue.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Add map of residence of different groups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83AFA-9804-57AA-E453-554F7A986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523A9-E869-6844-B0B7-4416E661E8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2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“not relying on </a:t>
            </a:r>
            <a:r>
              <a:rPr lang="en-US" dirty="0" err="1"/>
              <a:t>ctm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3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snow/ice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7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A97AB-8898-5041-8247-37E7ACCE96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CPU-based Random Forest, GPU-based Random Forest could accelerate the model training up to 45x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A97AB-8898-5041-8247-37E7ACCE96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8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32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65932-10E4-C4FD-751C-9DB5A273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82117B-ADD3-323E-C7C2-68664663B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C3607-2C7B-C78E-6153-8269DC69C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3DAEE-247A-7805-375D-9B1520056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C0D1-8766-3D4A-A341-837BA0943A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2661-CC0F-9C81-D8C8-ECF342886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00411-3C08-1D56-6DBA-ED6DA753D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BC39D-3A28-835E-E827-B032723F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6A92-037A-BC46-9366-1BAF81B8E8A8}" type="datetime1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2DED-BC22-C347-2083-F92777A6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DC9A0-AFBE-9588-A0F1-577F5033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27D80-2DD2-C1C0-77CE-4A4B4563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5DF18-4521-E40B-CDD2-4B55E554A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F688F-84C2-4AD9-0D73-C4A055F38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96AB-1B6B-9847-8AA3-69F7A8A29BB1}" type="datetime1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4881F-309D-2984-5CCE-858786E5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14369-4A5E-CDCC-52FE-EEA01173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2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394D9D-7061-1927-E963-279384AED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9A681-BF05-9750-308A-4681B2281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A472-738A-225A-FFD6-8F2AA2AA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87F7-F05E-8F45-9564-C95912143DC5}" type="datetime1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EB134-B969-9CF6-A669-7717340D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1AC2-F47F-11B9-8927-3BC842F4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0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F40B-2D22-F3F6-427C-574D4FC5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70CCB-1537-803B-7793-7ED0E0F8F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467A7-FE62-F37A-4A19-BDFAFA9D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E78A-B1E1-1C48-8DA0-9C7BCF40B5ED}" type="datetime1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4B519-464B-12E6-A279-C9C25FEC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8351-9E2C-9F72-6004-A77A4ECD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5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CD2D-B93E-3D62-649F-4544D269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4DDB6-CE2F-7DE2-9005-1C30687BC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EFDB8-6043-BF1C-105C-AE9FBBFC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7A6-1746-2848-997A-4A099CAC8579}" type="datetime1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64361-7944-0AA4-B72F-6C090F0E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D9EE-768D-F52A-6227-55F038C9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89C6-ECF7-D805-33DD-D16A7D46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877E8-0E1F-AB78-EB76-85F07A5AC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A6BA9-B1A1-8FA9-3F0C-1FAB66325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4B173-8BBC-5326-D5C5-55E4347B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7AF2-DF88-1448-91F2-AB90D504B879}" type="datetime1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F66B9-0364-84CA-DDC4-84990C4F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6EECC-ED48-7FB7-89CB-BF790903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5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D70C-34C1-F6E9-0A4A-D7EB809DD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32E4F-0C7F-8EEA-1921-E5126DD62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EEA64-747A-8DC4-C529-D1CF890F2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607838-25E1-801E-B164-F10C6FA1F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66CF7-381B-E524-07A2-73E9EF869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BEF77-788A-5435-7AF0-552975E2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088-D301-5948-BB55-612DE896E93C}" type="datetime1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BBFE42-6D06-D199-0EDC-06AD1411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EB15C-97EF-0013-3332-F08DA54F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1A34-8A65-4EC7-A280-239094BE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AF214C-969B-AF37-54A3-14787E88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C442-5DC6-3A4D-B1BA-B20F5988D649}" type="datetime1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C0542-584D-572F-EE3F-542C8762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3A0B5-859E-2602-C93C-1D5EE18F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2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09ACB8-A24B-B333-097C-100680BF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A864-5DB4-D544-A4B3-E3AFE8E88C90}" type="datetime1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90F98-3524-E9F1-51F0-BE3A33D3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D7E68-58FD-8C3A-2EE2-18C20736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5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18AF-D2E1-98E6-A130-5BEB40EC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1FF8C-C5AA-B73B-F840-D2585047D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1F07C-9996-4303-DFA2-3A25E75ED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65B3D-641C-D183-7EAB-66034756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49D97-4CB9-F849-A405-B605DAEA445E}" type="datetime1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03C26-05A5-0E19-3E09-08412769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2889A-B7F3-85F4-D245-8AE00193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6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CE5DC-1D00-2EAE-798D-77793E79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F3EF8F-F5AB-D4E5-8AE5-1F4B497CC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C4413-4A14-DECB-0EC0-E0B88FC0A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2155E-53BF-02AA-77B8-2B74182D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7D31-2730-094F-81A5-56B8BDD73129}" type="datetime1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69B11-E9F8-3267-EAA3-E1FB5B24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C9297-5834-C780-61F4-813D2285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6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C4AF8-1772-9FE5-567D-A16C3DBB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7D33C-1970-E004-4FAD-4D195E2D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3A0FC-05F3-761D-310E-5127947A7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F99B2-568E-2F44-A66B-75F00A8FADCD}" type="datetime1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DE95F-8324-ED24-BDCB-63DE1A7A5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FEA86-2F30-4C78-6713-D9CC4EC59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5D4DE2-0DA1-3849-85AE-9AE813FA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file:////Users/fankai/Library/Group%20Containers/UBF8T346G9.ms/WebArchiveCopyPasteTempFiles/com.microsoft.Word/wAgSOgd5bTbqQAAAABJRU5ErkJggg==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fankai/Library/Group%20Containers/UBF8T346G9.ms/WebArchiveCopyPasteTempFiles/com.microsoft.Word/T+3oyRH4+PDGAAAAABJRU5ErkJggg==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0C84-D947-A1E7-E5DB-AC517221B2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Addressing PM</a:t>
            </a:r>
            <a:r>
              <a:rPr lang="en-US" sz="36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Exposure Disparities: 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Modeling and </a:t>
            </a:r>
            <a:b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Health Assessment for Environmental Justice Across the Contiguous U.S.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(CONUS)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E2F23-C66C-BFAE-CFCD-369687B9C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 Fan, Zhen Qu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AC7418-FC3F-1A84-16B5-8CD49444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93689" cy="8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4970C-E48D-670F-A5D4-2C4E0AD17C6B}"/>
              </a:ext>
            </a:extLst>
          </p:cNvPr>
          <p:cNvSpPr txBox="1"/>
          <p:nvPr/>
        </p:nvSpPr>
        <p:spPr>
          <a:xfrm>
            <a:off x="3048930" y="6211669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23rd annual CMAS Conference</a:t>
            </a:r>
          </a:p>
          <a:p>
            <a:pPr algn="ctr"/>
            <a:r>
              <a:rPr lang="en-US" b="0" i="0" u="none" strike="noStrike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 22, 2024</a:t>
            </a:r>
          </a:p>
        </p:txBody>
      </p:sp>
    </p:spTree>
    <p:extLst>
      <p:ext uri="{BB962C8B-B14F-4D97-AF65-F5344CB8AC3E}">
        <p14:creationId xmlns:p14="http://schemas.microsoft.com/office/powerpoint/2010/main" val="3147995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n 45">
            <a:extLst>
              <a:ext uri="{FF2B5EF4-FFF2-40B4-BE49-F238E27FC236}">
                <a16:creationId xmlns:a16="http://schemas.microsoft.com/office/drawing/2014/main" id="{A2594E3D-EE38-B4E3-7828-9219671DBA94}"/>
              </a:ext>
            </a:extLst>
          </p:cNvPr>
          <p:cNvSpPr/>
          <p:nvPr/>
        </p:nvSpPr>
        <p:spPr>
          <a:xfrm>
            <a:off x="2871085" y="3106622"/>
            <a:ext cx="1947745" cy="493582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69B70-4605-8ACC-89A8-18B27BE4A141}"/>
              </a:ext>
            </a:extLst>
          </p:cNvPr>
          <p:cNvSpPr txBox="1"/>
          <p:nvPr/>
        </p:nvSpPr>
        <p:spPr>
          <a:xfrm>
            <a:off x="5157575" y="226885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03F328-B816-89BE-9014-AA6849BFB9E1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5841095" y="2676708"/>
            <a:ext cx="810669" cy="856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6BDF5D-5602-E29A-F2FC-5E1938B83A4B}"/>
              </a:ext>
            </a:extLst>
          </p:cNvPr>
          <p:cNvSpPr txBox="1"/>
          <p:nvPr/>
        </p:nvSpPr>
        <p:spPr>
          <a:xfrm>
            <a:off x="5786647" y="2750704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E517102D-3A9E-1387-E952-A995EA51CB85}"/>
              </a:ext>
            </a:extLst>
          </p:cNvPr>
          <p:cNvSpPr/>
          <p:nvPr/>
        </p:nvSpPr>
        <p:spPr>
          <a:xfrm>
            <a:off x="6651764" y="1753692"/>
            <a:ext cx="1936134" cy="1846031"/>
          </a:xfrm>
          <a:prstGeom prst="diamon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GPU-based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27AA50-A219-4B5E-E6B5-30835C5CD63E}"/>
              </a:ext>
            </a:extLst>
          </p:cNvPr>
          <p:cNvSpPr txBox="1"/>
          <p:nvPr/>
        </p:nvSpPr>
        <p:spPr>
          <a:xfrm>
            <a:off x="2862354" y="3229437"/>
            <a:ext cx="2039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observations</a:t>
            </a:r>
          </a:p>
        </p:txBody>
      </p:sp>
      <p:sp>
        <p:nvSpPr>
          <p:cNvPr id="49" name="Right Bracket 48">
            <a:extLst>
              <a:ext uri="{FF2B5EF4-FFF2-40B4-BE49-F238E27FC236}">
                <a16:creationId xmlns:a16="http://schemas.microsoft.com/office/drawing/2014/main" id="{B3741578-BF88-E549-0B6F-89B57D16BA6B}"/>
              </a:ext>
            </a:extLst>
          </p:cNvPr>
          <p:cNvSpPr/>
          <p:nvPr/>
        </p:nvSpPr>
        <p:spPr>
          <a:xfrm>
            <a:off x="4954213" y="1738581"/>
            <a:ext cx="78652" cy="136804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E8A5F4-AE21-1A57-0652-2E2E0C7CB9ED}"/>
              </a:ext>
            </a:extLst>
          </p:cNvPr>
          <p:cNvSpPr txBox="1"/>
          <p:nvPr/>
        </p:nvSpPr>
        <p:spPr>
          <a:xfrm>
            <a:off x="5182296" y="3210109"/>
            <a:ext cx="7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51" name="Right Bracket 50">
            <a:extLst>
              <a:ext uri="{FF2B5EF4-FFF2-40B4-BE49-F238E27FC236}">
                <a16:creationId xmlns:a16="http://schemas.microsoft.com/office/drawing/2014/main" id="{03A0291D-2753-0E8B-B541-F2952AAB02DA}"/>
              </a:ext>
            </a:extLst>
          </p:cNvPr>
          <p:cNvSpPr/>
          <p:nvPr/>
        </p:nvSpPr>
        <p:spPr>
          <a:xfrm>
            <a:off x="4979418" y="3210109"/>
            <a:ext cx="61501" cy="369958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B313FCB-D50F-4AA3-75CF-E50533E267C4}"/>
              </a:ext>
            </a:extLst>
          </p:cNvPr>
          <p:cNvSpPr txBox="1"/>
          <p:nvPr/>
        </p:nvSpPr>
        <p:spPr>
          <a:xfrm>
            <a:off x="8741279" y="219168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28939F-4032-883A-D8CB-8DABB70FA31B}"/>
              </a:ext>
            </a:extLst>
          </p:cNvPr>
          <p:cNvSpPr txBox="1"/>
          <p:nvPr/>
        </p:nvSpPr>
        <p:spPr>
          <a:xfrm>
            <a:off x="10096839" y="2500604"/>
            <a:ext cx="20185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CONUS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D8973C-0150-2AB9-5EE1-1B89C34E54C8}"/>
              </a:ext>
            </a:extLst>
          </p:cNvPr>
          <p:cNvGrpSpPr/>
          <p:nvPr/>
        </p:nvGrpSpPr>
        <p:grpSpPr>
          <a:xfrm>
            <a:off x="2828088" y="1646086"/>
            <a:ext cx="2033434" cy="1584417"/>
            <a:chOff x="6388288" y="2013116"/>
            <a:chExt cx="1829852" cy="1584417"/>
          </a:xfrm>
        </p:grpSpPr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89E74159-2372-ED90-8A87-F44850D3D8E0}"/>
                </a:ext>
              </a:extLst>
            </p:cNvPr>
            <p:cNvSpPr/>
            <p:nvPr/>
          </p:nvSpPr>
          <p:spPr>
            <a:xfrm>
              <a:off x="6426980" y="3103951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F3C51A6F-7AC4-2973-F8BF-72BC5E3EF544}"/>
                </a:ext>
              </a:extLst>
            </p:cNvPr>
            <p:cNvSpPr/>
            <p:nvPr/>
          </p:nvSpPr>
          <p:spPr>
            <a:xfrm>
              <a:off x="6426980" y="2743384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Can 26">
              <a:extLst>
                <a:ext uri="{FF2B5EF4-FFF2-40B4-BE49-F238E27FC236}">
                  <a16:creationId xmlns:a16="http://schemas.microsoft.com/office/drawing/2014/main" id="{F3B54283-8220-554F-E153-0C857826F597}"/>
                </a:ext>
              </a:extLst>
            </p:cNvPr>
            <p:cNvSpPr/>
            <p:nvPr/>
          </p:nvSpPr>
          <p:spPr>
            <a:xfrm>
              <a:off x="6426980" y="2373055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31745A-A0E1-A879-E08B-F6664379BC3B}"/>
                </a:ext>
              </a:extLst>
            </p:cNvPr>
            <p:cNvSpPr txBox="1"/>
            <p:nvPr/>
          </p:nvSpPr>
          <p:spPr>
            <a:xfrm>
              <a:off x="6459339" y="2851039"/>
              <a:ext cx="1683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Geographical data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940707-B88A-0998-1900-0B582D06260C}"/>
                </a:ext>
              </a:extLst>
            </p:cNvPr>
            <p:cNvSpPr txBox="1"/>
            <p:nvPr/>
          </p:nvSpPr>
          <p:spPr>
            <a:xfrm>
              <a:off x="6581168" y="3217261"/>
              <a:ext cx="1464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Population data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DED431-666D-F76E-6828-845B0B455B04}"/>
                </a:ext>
              </a:extLst>
            </p:cNvPr>
            <p:cNvSpPr txBox="1"/>
            <p:nvPr/>
          </p:nvSpPr>
          <p:spPr>
            <a:xfrm>
              <a:off x="6388288" y="2463602"/>
              <a:ext cx="1810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ERA5 Meteorology</a:t>
              </a:r>
            </a:p>
          </p:txBody>
        </p: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C5598FEF-9D20-E34E-CD66-4717D4A1F75B}"/>
                </a:ext>
              </a:extLst>
            </p:cNvPr>
            <p:cNvSpPr/>
            <p:nvPr/>
          </p:nvSpPr>
          <p:spPr>
            <a:xfrm>
              <a:off x="6426980" y="2013116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619CE9-B001-D769-4A4A-63F37109B618}"/>
                </a:ext>
              </a:extLst>
            </p:cNvPr>
            <p:cNvSpPr txBox="1"/>
            <p:nvPr/>
          </p:nvSpPr>
          <p:spPr>
            <a:xfrm>
              <a:off x="6454974" y="2105611"/>
              <a:ext cx="1763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Gap-filled AOD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F2598D8-388A-7C06-685D-3B7C58D5CBB1}"/>
              </a:ext>
            </a:extLst>
          </p:cNvPr>
          <p:cNvSpPr txBox="1"/>
          <p:nvPr/>
        </p:nvSpPr>
        <p:spPr>
          <a:xfrm>
            <a:off x="429157" y="250372"/>
            <a:ext cx="270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6BF146-A2B1-7086-3C42-3E00A5EC80C2}"/>
              </a:ext>
            </a:extLst>
          </p:cNvPr>
          <p:cNvCxnSpPr>
            <a:cxnSpLocks/>
            <a:stCxn id="40" idx="3"/>
            <a:endCxn id="57" idx="1"/>
          </p:cNvCxnSpPr>
          <p:nvPr/>
        </p:nvCxnSpPr>
        <p:spPr>
          <a:xfrm>
            <a:off x="8587898" y="2676708"/>
            <a:ext cx="1508941" cy="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0A6DD2-E54A-303A-43BC-7697F5EB62E0}"/>
              </a:ext>
            </a:extLst>
          </p:cNvPr>
          <p:cNvSpPr txBox="1"/>
          <p:nvPr/>
        </p:nvSpPr>
        <p:spPr>
          <a:xfrm>
            <a:off x="20689" y="1564203"/>
            <a:ext cx="285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T, U-wind, V-wind, PBL, Solar radiation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8EE640-9CC7-62D1-78A1-0EFA7796FA7A}"/>
              </a:ext>
            </a:extLst>
          </p:cNvPr>
          <p:cNvSpPr txBox="1"/>
          <p:nvPr/>
        </p:nvSpPr>
        <p:spPr>
          <a:xfrm>
            <a:off x="85124" y="2485008"/>
            <a:ext cx="257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cover, terrain height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2D1D38-551C-18C9-A9D8-E65AD405EEDE}"/>
              </a:ext>
            </a:extLst>
          </p:cNvPr>
          <p:cNvCxnSpPr>
            <a:endCxn id="29" idx="1"/>
          </p:cNvCxnSpPr>
          <p:nvPr/>
        </p:nvCxnSpPr>
        <p:spPr>
          <a:xfrm>
            <a:off x="2364272" y="1923247"/>
            <a:ext cx="463816" cy="357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81430B-E0CF-E87B-A474-E0D925AA6DA2}"/>
              </a:ext>
            </a:extLst>
          </p:cNvPr>
          <p:cNvCxnSpPr>
            <a:cxnSpLocks/>
          </p:cNvCxnSpPr>
          <p:nvPr/>
        </p:nvCxnSpPr>
        <p:spPr>
          <a:xfrm flipV="1">
            <a:off x="2722303" y="2668675"/>
            <a:ext cx="140673" cy="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711657-C9D1-974D-9E26-8EBFAD22DEEE}"/>
              </a:ext>
            </a:extLst>
          </p:cNvPr>
          <p:cNvCxnSpPr>
            <a:cxnSpLocks/>
          </p:cNvCxnSpPr>
          <p:nvPr/>
        </p:nvCxnSpPr>
        <p:spPr>
          <a:xfrm flipV="1">
            <a:off x="2709448" y="3360902"/>
            <a:ext cx="140673" cy="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D49E0B3-2D2C-8DA1-66EE-16163E71095D}"/>
              </a:ext>
            </a:extLst>
          </p:cNvPr>
          <p:cNvSpPr txBox="1"/>
          <p:nvPr/>
        </p:nvSpPr>
        <p:spPr>
          <a:xfrm>
            <a:off x="712843" y="321010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AQS, PurpleAir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6204-4ABD-C431-9620-45F57E726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56" y="3866948"/>
            <a:ext cx="5397500" cy="287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DD06FA-8C5E-808B-B296-69F3E93B72F4}"/>
              </a:ext>
            </a:extLst>
          </p:cNvPr>
          <p:cNvSpPr txBox="1"/>
          <p:nvPr/>
        </p:nvSpPr>
        <p:spPr>
          <a:xfrm>
            <a:off x="8222858" y="6367816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Caquilpan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E7D1B0-BDDD-691C-6626-F3135CC7FDD2}"/>
              </a:ext>
            </a:extLst>
          </p:cNvPr>
          <p:cNvSpPr txBox="1"/>
          <p:nvPr/>
        </p:nvSpPr>
        <p:spPr>
          <a:xfrm>
            <a:off x="997344" y="547538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Random Forest </a:t>
            </a:r>
          </a:p>
        </p:txBody>
      </p:sp>
    </p:spTree>
    <p:extLst>
      <p:ext uri="{BB962C8B-B14F-4D97-AF65-F5344CB8AC3E}">
        <p14:creationId xmlns:p14="http://schemas.microsoft.com/office/powerpoint/2010/main" val="233904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D9E0E-8464-2D20-AEE3-9EC387F6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6D0B434-ACDA-2D0F-0F87-8D34B4F8D4DC}"/>
              </a:ext>
            </a:extLst>
          </p:cNvPr>
          <p:cNvSpPr txBox="1"/>
          <p:nvPr/>
        </p:nvSpPr>
        <p:spPr>
          <a:xfrm>
            <a:off x="429157" y="250372"/>
            <a:ext cx="270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8A713DB-9012-38C2-96F1-71140C15C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72BDD-F87E-6A9F-0593-3B24E131A98B}"/>
              </a:ext>
            </a:extLst>
          </p:cNvPr>
          <p:cNvSpPr txBox="1"/>
          <p:nvPr/>
        </p:nvSpPr>
        <p:spPr>
          <a:xfrm>
            <a:off x="3755320" y="1115891"/>
            <a:ext cx="44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Spatial-based cross-validation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BC1A7-7333-0578-E87E-6EA5F6283AE9}"/>
              </a:ext>
            </a:extLst>
          </p:cNvPr>
          <p:cNvSpPr txBox="1"/>
          <p:nvPr/>
        </p:nvSpPr>
        <p:spPr>
          <a:xfrm>
            <a:off x="9229122" y="185025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</a:p>
        </p:txBody>
      </p:sp>
      <p:pic>
        <p:nvPicPr>
          <p:cNvPr id="8" name="Picture 7" descr="A diagram of a meteorite&#10;&#10;Description automatically generated">
            <a:extLst>
              <a:ext uri="{FF2B5EF4-FFF2-40B4-BE49-F238E27FC236}">
                <a16:creationId xmlns:a16="http://schemas.microsoft.com/office/drawing/2014/main" id="{A3EF7F28-6BC8-536D-9FDB-AFC83E0BF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97" y="2228337"/>
            <a:ext cx="3657600" cy="2809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869A7-C175-7455-F7CA-96FD78CFDB55}"/>
              </a:ext>
            </a:extLst>
          </p:cNvPr>
          <p:cNvSpPr txBox="1"/>
          <p:nvPr/>
        </p:nvSpPr>
        <p:spPr>
          <a:xfrm>
            <a:off x="5513815" y="190088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327DB-969B-6644-B574-0D673A717138}"/>
              </a:ext>
            </a:extLst>
          </p:cNvPr>
          <p:cNvSpPr txBox="1"/>
          <p:nvPr/>
        </p:nvSpPr>
        <p:spPr>
          <a:xfrm>
            <a:off x="1997279" y="19059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FCC728-AA59-172E-4B81-29BC732F6FED}"/>
              </a:ext>
            </a:extLst>
          </p:cNvPr>
          <p:cNvSpPr/>
          <p:nvPr/>
        </p:nvSpPr>
        <p:spPr>
          <a:xfrm>
            <a:off x="9994309" y="3138931"/>
            <a:ext cx="625951" cy="1101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6D4639A-A32E-32D0-EB0D-99D227CD6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50" y="2219591"/>
            <a:ext cx="3657600" cy="2697632"/>
          </a:xfrm>
          <a:prstGeom prst="rect">
            <a:avLst/>
          </a:prstGeom>
        </p:spPr>
      </p:pic>
      <p:pic>
        <p:nvPicPr>
          <p:cNvPr id="19" name="Picture 18" descr="A diagram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B346822-E241-FBFB-EEB6-04582503A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2219591"/>
            <a:ext cx="3657600" cy="2697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5C335F-2FEF-A076-20EF-4AAB098303BB}"/>
              </a:ext>
            </a:extLst>
          </p:cNvPr>
          <p:cNvSpPr txBox="1"/>
          <p:nvPr/>
        </p:nvSpPr>
        <p:spPr>
          <a:xfrm>
            <a:off x="1109508" y="5118927"/>
            <a:ext cx="96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AQS / PurpleAir measurements, this ML model provides accurate 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daily, monthly and annual scale (R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0.7, mean bias ~-0.07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RMSE &lt; 4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2854DC-75B9-C408-8957-05A8BB63B3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629" r="24708" b="77838"/>
          <a:stretch/>
        </p:blipFill>
        <p:spPr>
          <a:xfrm>
            <a:off x="9147717" y="754893"/>
            <a:ext cx="3044283" cy="99545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E400DF9-109E-6E51-B910-A3ADBC54C0CD}"/>
              </a:ext>
            </a:extLst>
          </p:cNvPr>
          <p:cNvGrpSpPr/>
          <p:nvPr/>
        </p:nvGrpSpPr>
        <p:grpSpPr>
          <a:xfrm>
            <a:off x="475750" y="4960312"/>
            <a:ext cx="10725184" cy="1928733"/>
            <a:chOff x="475750" y="4960312"/>
            <a:chExt cx="10725184" cy="19287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F23003-E849-F566-C9D3-2DEA01751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11192"/>
            <a:stretch/>
          </p:blipFill>
          <p:spPr>
            <a:xfrm>
              <a:off x="2957097" y="4976147"/>
              <a:ext cx="2743200" cy="19015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EB184B-B43A-2BE3-68CE-115A6E21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0983"/>
            <a:stretch/>
          </p:blipFill>
          <p:spPr>
            <a:xfrm>
              <a:off x="5714534" y="4971655"/>
              <a:ext cx="2743200" cy="19060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4693BB-140A-2C7E-6CC0-778DC9CC7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11192"/>
            <a:stretch/>
          </p:blipFill>
          <p:spPr>
            <a:xfrm>
              <a:off x="8457734" y="4971655"/>
              <a:ext cx="2743200" cy="187813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717C0F-5BED-DB2B-C684-34E9E476A55A}"/>
                </a:ext>
              </a:extLst>
            </p:cNvPr>
            <p:cNvSpPr txBox="1"/>
            <p:nvPr/>
          </p:nvSpPr>
          <p:spPr>
            <a:xfrm>
              <a:off x="1019208" y="6231373"/>
              <a:ext cx="1516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ML prediction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777E8F-503A-5849-C9F1-4FBA6796237F}"/>
                </a:ext>
              </a:extLst>
            </p:cNvPr>
            <p:cNvCxnSpPr/>
            <p:nvPr/>
          </p:nvCxnSpPr>
          <p:spPr>
            <a:xfrm>
              <a:off x="475751" y="6429279"/>
              <a:ext cx="5434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C8527FC-5BD8-D577-E26E-AA16C8E21C7A}"/>
                </a:ext>
              </a:extLst>
            </p:cNvPr>
            <p:cNvCxnSpPr/>
            <p:nvPr/>
          </p:nvCxnSpPr>
          <p:spPr>
            <a:xfrm>
              <a:off x="475750" y="6731991"/>
              <a:ext cx="5434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9C7A76-E9FA-4A12-6075-304EAF81DAAE}"/>
                </a:ext>
              </a:extLst>
            </p:cNvPr>
            <p:cNvSpPr txBox="1"/>
            <p:nvPr/>
          </p:nvSpPr>
          <p:spPr>
            <a:xfrm rot="16200000">
              <a:off x="1863014" y="5786179"/>
              <a:ext cx="19287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PM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concentration (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g/m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30910C9-C055-F075-2CD6-706D6E61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7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8EE59-9096-461C-DB62-9C3C9684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0FD655-65B6-2E2D-6DE8-3624B040790D}"/>
              </a:ext>
            </a:extLst>
          </p:cNvPr>
          <p:cNvSpPr txBox="1"/>
          <p:nvPr/>
        </p:nvSpPr>
        <p:spPr>
          <a:xfrm>
            <a:off x="429157" y="250372"/>
            <a:ext cx="270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0C09FF3-86AB-563B-5209-77280CDE6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45D4D-711B-A7F1-1BAF-C51ECEC5080E}"/>
              </a:ext>
            </a:extLst>
          </p:cNvPr>
          <p:cNvSpPr txBox="1"/>
          <p:nvPr/>
        </p:nvSpPr>
        <p:spPr>
          <a:xfrm>
            <a:off x="4523023" y="660855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Spatial-based cross-validation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DB56B-6F71-F161-9C63-5F807440352A}"/>
              </a:ext>
            </a:extLst>
          </p:cNvPr>
          <p:cNvSpPr txBox="1"/>
          <p:nvPr/>
        </p:nvSpPr>
        <p:spPr>
          <a:xfrm>
            <a:off x="9228988" y="90037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D846F-A995-238A-886A-9D148B91EDAA}"/>
              </a:ext>
            </a:extLst>
          </p:cNvPr>
          <p:cNvSpPr txBox="1"/>
          <p:nvPr/>
        </p:nvSpPr>
        <p:spPr>
          <a:xfrm>
            <a:off x="5513681" y="9510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C87F9-C27D-FC57-5565-6B5B3EBDE41F}"/>
              </a:ext>
            </a:extLst>
          </p:cNvPr>
          <p:cNvSpPr txBox="1"/>
          <p:nvPr/>
        </p:nvSpPr>
        <p:spPr>
          <a:xfrm>
            <a:off x="1997145" y="9560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33F4A-81CB-C062-40DF-7E46FDD56269}"/>
              </a:ext>
            </a:extLst>
          </p:cNvPr>
          <p:cNvSpPr txBox="1"/>
          <p:nvPr/>
        </p:nvSpPr>
        <p:spPr>
          <a:xfrm>
            <a:off x="1657736" y="3549612"/>
            <a:ext cx="890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predictions using spatiotemporally weighted deep forest (SWDF, Wei et al., 2023). </a:t>
            </a:r>
          </a:p>
        </p:txBody>
      </p:sp>
      <p:pic>
        <p:nvPicPr>
          <p:cNvPr id="12" name="Picture 1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A6D9135-16B0-27A2-9EF1-6F9287CC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15" y="1320341"/>
            <a:ext cx="3099486" cy="2286000"/>
          </a:xfrm>
          <a:prstGeom prst="rect">
            <a:avLst/>
          </a:prstGeom>
        </p:spPr>
      </p:pic>
      <p:pic>
        <p:nvPicPr>
          <p:cNvPr id="14" name="Picture 13" descr="A diagram of a graph&#10;&#10;Description automatically generated">
            <a:extLst>
              <a:ext uri="{FF2B5EF4-FFF2-40B4-BE49-F238E27FC236}">
                <a16:creationId xmlns:a16="http://schemas.microsoft.com/office/drawing/2014/main" id="{33D1EFA4-AA0A-1A5C-5C54-B87273716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814" y="1320341"/>
            <a:ext cx="3099487" cy="2286000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BD154790-CDCB-469A-3E42-3E18A18F0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197" y="1320341"/>
            <a:ext cx="2975919" cy="2286000"/>
          </a:xfrm>
          <a:prstGeom prst="rect">
            <a:avLst/>
          </a:prstGeom>
        </p:spPr>
      </p:pic>
      <p:pic>
        <p:nvPicPr>
          <p:cNvPr id="20" name="Picture 1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270BC5B-F2F6-3B52-4D13-263231B48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50" y="4015517"/>
            <a:ext cx="3099487" cy="2286000"/>
          </a:xfrm>
          <a:prstGeom prst="rect">
            <a:avLst/>
          </a:prstGeom>
        </p:spPr>
      </p:pic>
      <p:pic>
        <p:nvPicPr>
          <p:cNvPr id="22" name="Picture 21" descr="A diagram of a graph&#10;&#10;Description automatically generated">
            <a:extLst>
              <a:ext uri="{FF2B5EF4-FFF2-40B4-BE49-F238E27FC236}">
                <a16:creationId xmlns:a16="http://schemas.microsoft.com/office/drawing/2014/main" id="{56AC33B9-6B0B-8408-6FDE-237247C40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648" y="4015517"/>
            <a:ext cx="3099487" cy="2286000"/>
          </a:xfrm>
          <a:prstGeom prst="rect">
            <a:avLst/>
          </a:prstGeom>
        </p:spPr>
      </p:pic>
      <p:pic>
        <p:nvPicPr>
          <p:cNvPr id="24" name="Picture 23" descr="A diagram of a graph&#10;&#10;Description automatically generated">
            <a:extLst>
              <a:ext uri="{FF2B5EF4-FFF2-40B4-BE49-F238E27FC236}">
                <a16:creationId xmlns:a16="http://schemas.microsoft.com/office/drawing/2014/main" id="{5DD9B45E-D66B-9B40-B446-E1753E833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031" y="4015517"/>
            <a:ext cx="2975919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9E2A2-A6D1-1781-A5C6-506313A29B8B}"/>
              </a:ext>
            </a:extLst>
          </p:cNvPr>
          <p:cNvSpPr txBox="1"/>
          <p:nvPr/>
        </p:nvSpPr>
        <p:spPr>
          <a:xfrm>
            <a:off x="1359607" y="6422962"/>
            <a:ext cx="90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model outperforms the SWDF deep learning model with higher 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lower bias and error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0404-4C25-663C-1022-713B0816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72840-8189-79D7-55B4-C5B95C609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A6F6C1-6AAA-AC2D-B20F-63DB58BF05C5}"/>
              </a:ext>
            </a:extLst>
          </p:cNvPr>
          <p:cNvSpPr txBox="1"/>
          <p:nvPr/>
        </p:nvSpPr>
        <p:spPr>
          <a:xfrm>
            <a:off x="429157" y="250372"/>
            <a:ext cx="6332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50 most populous counties in the CONUS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BD5D337-9E74-FD2B-2E12-E163F43C8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235" y="75013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9" descr="A screen shot of a graph&#10;&#10;Description automatically generated">
            <a:extLst>
              <a:ext uri="{FF2B5EF4-FFF2-40B4-BE49-F238E27FC236}">
                <a16:creationId xmlns:a16="http://schemas.microsoft.com/office/drawing/2014/main" id="{CE8AB37A-4D86-1474-AE00-5F8D1A5BC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77"/>
          <a:stretch>
            <a:fillRect/>
          </a:stretch>
        </p:blipFill>
        <p:spPr bwMode="auto">
          <a:xfrm>
            <a:off x="6697201" y="250372"/>
            <a:ext cx="5422900" cy="25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A screen shot of a graph&#10;&#10;Description automatically generated">
            <a:extLst>
              <a:ext uri="{FF2B5EF4-FFF2-40B4-BE49-F238E27FC236}">
                <a16:creationId xmlns:a16="http://schemas.microsoft.com/office/drawing/2014/main" id="{14951831-AE00-91FD-7B03-C2151778C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0" b="1"/>
          <a:stretch>
            <a:fillRect/>
          </a:stretch>
        </p:blipFill>
        <p:spPr bwMode="auto">
          <a:xfrm>
            <a:off x="6697201" y="3429000"/>
            <a:ext cx="5422900" cy="338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A0AC0E-B9A0-B2DD-2826-8C98C473CD55}"/>
              </a:ext>
            </a:extLst>
          </p:cNvPr>
          <p:cNvSpPr txBox="1"/>
          <p:nvPr/>
        </p:nvSpPr>
        <p:spPr>
          <a:xfrm>
            <a:off x="6457962" y="897852"/>
            <a:ext cx="2936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0D728-14A0-A4B2-A68A-7BB857C17D7C}"/>
              </a:ext>
            </a:extLst>
          </p:cNvPr>
          <p:cNvSpPr txBox="1"/>
          <p:nvPr/>
        </p:nvSpPr>
        <p:spPr>
          <a:xfrm>
            <a:off x="6457962" y="3389786"/>
            <a:ext cx="2936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DD2718-A24D-F2E1-0D0C-14CC1098CDBD}"/>
              </a:ext>
            </a:extLst>
          </p:cNvPr>
          <p:cNvSpPr txBox="1"/>
          <p:nvPr/>
        </p:nvSpPr>
        <p:spPr>
          <a:xfrm>
            <a:off x="6869813" y="28872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031F1-399D-8B18-1586-DCDD6688B93E}"/>
              </a:ext>
            </a:extLst>
          </p:cNvPr>
          <p:cNvSpPr txBox="1"/>
          <p:nvPr/>
        </p:nvSpPr>
        <p:spPr>
          <a:xfrm>
            <a:off x="8765487" y="65706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Disparities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8B14A6-675C-BB60-7955-01DD8AC3C709}"/>
              </a:ext>
            </a:extLst>
          </p:cNvPr>
          <p:cNvSpPr txBox="1"/>
          <p:nvPr/>
        </p:nvSpPr>
        <p:spPr>
          <a:xfrm>
            <a:off x="8765487" y="5846020"/>
            <a:ext cx="2255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Premature Deaths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D88DC1-76C6-DA31-697B-78671FD2D64A}"/>
              </a:ext>
            </a:extLst>
          </p:cNvPr>
          <p:cNvSpPr/>
          <p:nvPr/>
        </p:nvSpPr>
        <p:spPr>
          <a:xfrm>
            <a:off x="6457962" y="1295399"/>
            <a:ext cx="5559867" cy="128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720C76-7B51-750A-230E-F5788C784DA2}"/>
              </a:ext>
            </a:extLst>
          </p:cNvPr>
          <p:cNvSpPr/>
          <p:nvPr/>
        </p:nvSpPr>
        <p:spPr>
          <a:xfrm>
            <a:off x="6457961" y="3415542"/>
            <a:ext cx="5559867" cy="128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C52CD-4210-E371-555E-DF502F27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57" y="4130823"/>
            <a:ext cx="2980415" cy="2727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2358B2-7143-B477-AC10-474925FFF598}"/>
              </a:ext>
            </a:extLst>
          </p:cNvPr>
          <p:cNvSpPr txBox="1"/>
          <p:nvPr/>
        </p:nvSpPr>
        <p:spPr>
          <a:xfrm>
            <a:off x="1203224" y="3774506"/>
            <a:ext cx="38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Highest Relative Disparity by Group Across 50 Counties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D16D7-DBC7-E9D1-DD97-7C304F062889}"/>
              </a:ext>
            </a:extLst>
          </p:cNvPr>
          <p:cNvSpPr txBox="1"/>
          <p:nvPr/>
        </p:nvSpPr>
        <p:spPr>
          <a:xfrm>
            <a:off x="3449395" y="5286844"/>
            <a:ext cx="2713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only 3 out of 50 counties, the relative disparity of NH-White population is higher than other groups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0BA1A0-E9B6-F525-35A6-798B4A3963AC}"/>
                  </a:ext>
                </a:extLst>
              </p:cNvPr>
              <p:cNvSpPr txBox="1"/>
              <p:nvPr/>
            </p:nvSpPr>
            <p:spPr>
              <a:xfrm>
                <a:off x="98101" y="2901887"/>
                <a:ext cx="6332183" cy="591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Relative Disparity </a:t>
                </a:r>
                <a:r>
                  <a:rPr lang="en-US" b="0" dirty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sz="2400" b="0" dirty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population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weighted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PM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2.5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each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group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overall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population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weighted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PM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latin typeface="Times New Roman" panose="020206030504050203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2.5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0BA1A0-E9B6-F525-35A6-798B4A396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1" y="2901887"/>
                <a:ext cx="6332183" cy="591380"/>
              </a:xfrm>
              <a:prstGeom prst="rect">
                <a:avLst/>
              </a:prstGeom>
              <a:blipFill>
                <a:blip r:embed="rId6"/>
                <a:stretch>
                  <a:fillRect l="-1000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178E14-2932-6F49-7FD5-D382E39A2DC3}"/>
                  </a:ext>
                </a:extLst>
              </p:cNvPr>
              <p:cNvSpPr txBox="1"/>
              <p:nvPr/>
            </p:nvSpPr>
            <p:spPr>
              <a:xfrm>
                <a:off x="1012902" y="1314324"/>
                <a:ext cx="450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 of Premature Death = </a:t>
                </a:r>
                <a14:m>
                  <m:oMath xmlns:m="http://schemas.openxmlformats.org/officeDocument/2006/math"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× 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𝐵𝑅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𝐴𝐹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178E14-2932-6F49-7FD5-D382E39A2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02" y="1314324"/>
                <a:ext cx="4502579" cy="400110"/>
              </a:xfrm>
              <a:prstGeom prst="rect">
                <a:avLst/>
              </a:prstGeom>
              <a:blipFill>
                <a:blip r:embed="rId7"/>
                <a:stretch>
                  <a:fillRect l="-1404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26AC3C9-837C-D968-FF25-B8031ADD3496}"/>
              </a:ext>
            </a:extLst>
          </p:cNvPr>
          <p:cNvSpPr txBox="1"/>
          <p:nvPr/>
        </p:nvSpPr>
        <p:spPr>
          <a:xfrm>
            <a:off x="622886" y="1787610"/>
            <a:ext cx="5282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	 Population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aseline mortality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AF(z)	 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ttribution fraction of a pollutant exposure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A4ECCB-1D88-872B-C289-420AAA36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96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ADC1B-D107-EFDF-60D9-F9A2EE528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2EDB57-A222-4477-ADDE-CCEA76B17909}"/>
              </a:ext>
            </a:extLst>
          </p:cNvPr>
          <p:cNvSpPr txBox="1"/>
          <p:nvPr/>
        </p:nvSpPr>
        <p:spPr>
          <a:xfrm>
            <a:off x="429157" y="250372"/>
            <a:ext cx="681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Maricopa County, AZ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C83F527-4739-A897-63DA-1F9B99349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235" y="75013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9701913-3825-8403-B819-258789900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51" y="2647664"/>
            <a:ext cx="211590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8596B10-AAE9-E020-E2F2-DF5BE0681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359" y="31865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6364E36-CF87-5E33-F9B1-B9FBC401F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470" y="39642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70373-1286-DD8A-E18F-BE920F2453EC}"/>
              </a:ext>
            </a:extLst>
          </p:cNvPr>
          <p:cNvSpPr txBox="1"/>
          <p:nvPr/>
        </p:nvSpPr>
        <p:spPr>
          <a:xfrm>
            <a:off x="783667" y="1158500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Census-tract-level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mean 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FFF19-C799-F89B-6665-A2C852B366C0}"/>
              </a:ext>
            </a:extLst>
          </p:cNvPr>
          <p:cNvSpPr txBox="1"/>
          <p:nvPr/>
        </p:nvSpPr>
        <p:spPr>
          <a:xfrm>
            <a:off x="4601012" y="1182139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NH-White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 population</a:t>
            </a:r>
          </a:p>
        </p:txBody>
      </p:sp>
      <p:pic>
        <p:nvPicPr>
          <p:cNvPr id="10" name="Picture 9" descr="A map of a map with numbers and a graph&#10;&#10;Description automatically generated with medium confidence">
            <a:extLst>
              <a:ext uri="{FF2B5EF4-FFF2-40B4-BE49-F238E27FC236}">
                <a16:creationId xmlns:a16="http://schemas.microsoft.com/office/drawing/2014/main" id="{DA04CEFB-4548-DEB2-EE11-574E70B1D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780" y="1764287"/>
            <a:ext cx="3530600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5E6F9-14DE-0B95-F04A-98225D86CA46}"/>
              </a:ext>
            </a:extLst>
          </p:cNvPr>
          <p:cNvSpPr txBox="1"/>
          <p:nvPr/>
        </p:nvSpPr>
        <p:spPr>
          <a:xfrm>
            <a:off x="8495775" y="1163006"/>
            <a:ext cx="2383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Hispanic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 population</a:t>
            </a:r>
          </a:p>
        </p:txBody>
      </p:sp>
      <p:pic>
        <p:nvPicPr>
          <p:cNvPr id="21" name="Picture 20" descr="A map of different colors&#10;&#10;Description automatically generated">
            <a:extLst>
              <a:ext uri="{FF2B5EF4-FFF2-40B4-BE49-F238E27FC236}">
                <a16:creationId xmlns:a16="http://schemas.microsoft.com/office/drawing/2014/main" id="{1C9FE8BB-6A49-CC7F-E72C-32806FAAC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14" y="1815675"/>
            <a:ext cx="3556000" cy="2451100"/>
          </a:xfrm>
          <a:prstGeom prst="rect">
            <a:avLst/>
          </a:prstGeom>
        </p:spPr>
      </p:pic>
      <p:pic>
        <p:nvPicPr>
          <p:cNvPr id="19" name="Picture 18" descr="A map of different colors&#10;&#10;Description automatically generated">
            <a:extLst>
              <a:ext uri="{FF2B5EF4-FFF2-40B4-BE49-F238E27FC236}">
                <a16:creationId xmlns:a16="http://schemas.microsoft.com/office/drawing/2014/main" id="{FEDE1FA7-9245-8EFB-1A62-3A35ABEC4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250" y="1752175"/>
            <a:ext cx="3530600" cy="251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A483E-3276-73B3-09D2-108426E8F9BE}"/>
              </a:ext>
            </a:extLst>
          </p:cNvPr>
          <p:cNvSpPr txBox="1"/>
          <p:nvPr/>
        </p:nvSpPr>
        <p:spPr>
          <a:xfrm>
            <a:off x="1093028" y="695433"/>
            <a:ext cx="100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largest difference of relative disparities between NH-White and Hispanic population occurred in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60436-FD86-B08A-8295-F0465EE45960}"/>
              </a:ext>
            </a:extLst>
          </p:cNvPr>
          <p:cNvSpPr txBox="1"/>
          <p:nvPr/>
        </p:nvSpPr>
        <p:spPr>
          <a:xfrm>
            <a:off x="4304370" y="4954901"/>
            <a:ext cx="7271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levels in downtown Phoenix are higher compared to surrounding areas, where the Hispanic population is the predominant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contrast, PM</a:t>
            </a:r>
            <a:r>
              <a:rPr lang="en-US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levels are significantly lower in northern Maricopa County, where the NH-White population predominantly resides</a:t>
            </a:r>
            <a:r>
              <a:rPr lang="en-US" dirty="0">
                <a:solidFill>
                  <a:srgbClr val="0E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American Indian </a:t>
            </a:r>
            <a:r>
              <a:rPr lang="en-US" dirty="0">
                <a:solidFill>
                  <a:srgbClr val="0E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exposed to high PM</a:t>
            </a:r>
            <a:r>
              <a:rPr lang="en-US" baseline="-25000" dirty="0">
                <a:solidFill>
                  <a:srgbClr val="0E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solidFill>
                  <a:srgbClr val="0E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 in the southern county.</a:t>
            </a:r>
            <a:endParaRPr lang="en-US" dirty="0">
              <a:solidFill>
                <a:srgbClr val="0E0E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2FC54C-BE31-9DA9-9C55-73ED9C349825}"/>
              </a:ext>
            </a:extLst>
          </p:cNvPr>
          <p:cNvSpPr/>
          <p:nvPr/>
        </p:nvSpPr>
        <p:spPr>
          <a:xfrm>
            <a:off x="1862387" y="2729652"/>
            <a:ext cx="347031" cy="299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94F101-44FE-5C7E-CBA5-A80255251FC3}"/>
              </a:ext>
            </a:extLst>
          </p:cNvPr>
          <p:cNvSpPr/>
          <p:nvPr/>
        </p:nvSpPr>
        <p:spPr>
          <a:xfrm>
            <a:off x="5693884" y="2627783"/>
            <a:ext cx="347031" cy="299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F325FD-BF1F-C2F0-580C-D0CCA7A93141}"/>
              </a:ext>
            </a:extLst>
          </p:cNvPr>
          <p:cNvSpPr/>
          <p:nvPr/>
        </p:nvSpPr>
        <p:spPr>
          <a:xfrm>
            <a:off x="9514252" y="2645359"/>
            <a:ext cx="347031" cy="299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0F7E5-4162-7EAC-B3A9-1CD2D65C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14</a:t>
            </a:fld>
            <a:endParaRPr lang="en-US"/>
          </a:p>
        </p:txBody>
      </p:sp>
      <p:pic>
        <p:nvPicPr>
          <p:cNvPr id="23" name="Picture 22" descr="A map of the country&#10;&#10;Description automatically generated with medium confidence">
            <a:extLst>
              <a:ext uri="{FF2B5EF4-FFF2-40B4-BE49-F238E27FC236}">
                <a16:creationId xmlns:a16="http://schemas.microsoft.com/office/drawing/2014/main" id="{DFBE2A67-B98C-C9F0-9E14-BE200F3ED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64" y="4407408"/>
            <a:ext cx="3483076" cy="24505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E85719-50DD-1C94-DBB1-0971E3464EB1}"/>
              </a:ext>
            </a:extLst>
          </p:cNvPr>
          <p:cNvSpPr txBox="1"/>
          <p:nvPr/>
        </p:nvSpPr>
        <p:spPr>
          <a:xfrm>
            <a:off x="372813" y="4145757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American Indian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 population</a:t>
            </a:r>
          </a:p>
        </p:txBody>
      </p:sp>
    </p:spTree>
    <p:extLst>
      <p:ext uri="{BB962C8B-B14F-4D97-AF65-F5344CB8AC3E}">
        <p14:creationId xmlns:p14="http://schemas.microsoft.com/office/powerpoint/2010/main" val="240737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99046-E7E1-258F-0963-C31B93167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71604B-722A-A56D-58BE-64DB59E0616A}"/>
              </a:ext>
            </a:extLst>
          </p:cNvPr>
          <p:cNvSpPr txBox="1"/>
          <p:nvPr/>
        </p:nvSpPr>
        <p:spPr>
          <a:xfrm>
            <a:off x="429157" y="250372"/>
            <a:ext cx="633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Wake County, NC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1055BFB-1BD7-B33A-F8CB-AA8878D8B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235" y="75013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6EF4BEF-68BA-B0E7-55A4-20160AE1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51" y="2647664"/>
            <a:ext cx="211590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BED8E5A-35BC-644A-E708-3AF39DDA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359" y="31865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F4A1B8B-4C7F-2B9E-1D06-C8E1277AE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470" y="39642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9C375-2A5A-09F5-6977-D003CCA54143}"/>
              </a:ext>
            </a:extLst>
          </p:cNvPr>
          <p:cNvSpPr txBox="1"/>
          <p:nvPr/>
        </p:nvSpPr>
        <p:spPr>
          <a:xfrm>
            <a:off x="783667" y="1459157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Census-tract-level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mean 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D87A0-DFBB-8A39-EAC4-94A33E48639C}"/>
              </a:ext>
            </a:extLst>
          </p:cNvPr>
          <p:cNvSpPr txBox="1"/>
          <p:nvPr/>
        </p:nvSpPr>
        <p:spPr>
          <a:xfrm>
            <a:off x="4601012" y="1482796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NH-White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 population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09C346-AB11-5067-85A2-0F77507374AC}"/>
              </a:ext>
            </a:extLst>
          </p:cNvPr>
          <p:cNvSpPr txBox="1"/>
          <p:nvPr/>
        </p:nvSpPr>
        <p:spPr>
          <a:xfrm>
            <a:off x="8431656" y="1463663"/>
            <a:ext cx="251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NH-Black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3FEFDE-295F-5DCC-8884-774AFCDA4A2A}"/>
              </a:ext>
            </a:extLst>
          </p:cNvPr>
          <p:cNvSpPr txBox="1"/>
          <p:nvPr/>
        </p:nvSpPr>
        <p:spPr>
          <a:xfrm>
            <a:off x="783667" y="839266"/>
            <a:ext cx="1032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Wake County, the most populous county in North Carolina, is one of the counties with the smallest disparities in relative 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PM</a:t>
            </a:r>
            <a:r>
              <a:rPr lang="en-US" sz="1800" kern="0" baseline="-25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2.5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exposure across racial groups</a:t>
            </a:r>
            <a:r>
              <a:rPr lang="en-US" dirty="0">
                <a:effectLst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5BA14-4499-A1F5-5A9D-0F58CD6E2DFE}"/>
              </a:ext>
            </a:extLst>
          </p:cNvPr>
          <p:cNvSpPr txBox="1"/>
          <p:nvPr/>
        </p:nvSpPr>
        <p:spPr>
          <a:xfrm>
            <a:off x="613794" y="4891898"/>
            <a:ext cx="10964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Similar to Maricopa, AZ, more people of color live in downtown Raleigh, while NH-White residents primarily live in the northern and southeastern parts of Wake County</a:t>
            </a:r>
            <a:r>
              <a:rPr lang="en-US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due to relatively low and consistent 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PM</a:t>
            </a:r>
            <a:r>
              <a:rPr lang="en-US" sz="1800" kern="0" baseline="-25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2.5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levels (6.6–7.2 μg/m³) across the county, the difference in relative disparity between NH-White and NH-Black residents is minimal, at just 0.0018.</a:t>
            </a:r>
            <a:r>
              <a:rPr lang="en-US" sz="1800" b="1" u="sng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en-US" dirty="0">
              <a:solidFill>
                <a:srgbClr val="0E0E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map of a continent with numbers and lines&#10;&#10;Description automatically generated">
            <a:extLst>
              <a:ext uri="{FF2B5EF4-FFF2-40B4-BE49-F238E27FC236}">
                <a16:creationId xmlns:a16="http://schemas.microsoft.com/office/drawing/2014/main" id="{E4632F0E-BFC9-97A5-460D-51D1B7A71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57" y="2184400"/>
            <a:ext cx="3556000" cy="248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729FE-908F-2887-EF1C-D7A82A11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map of a continent with numbers and lines&#10;&#10;Description automatically generated">
            <a:extLst>
              <a:ext uri="{FF2B5EF4-FFF2-40B4-BE49-F238E27FC236}">
                <a16:creationId xmlns:a16="http://schemas.microsoft.com/office/drawing/2014/main" id="{A66E3484-DFC9-7525-0A12-523D1B11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719" y="2105488"/>
            <a:ext cx="3594100" cy="2590800"/>
          </a:xfrm>
          <a:prstGeom prst="rect">
            <a:avLst/>
          </a:prstGeom>
        </p:spPr>
      </p:pic>
      <p:pic>
        <p:nvPicPr>
          <p:cNvPr id="9" name="Picture 8" descr="A map of a map of a continent&#10;&#10;Description automatically generated with medium confidence">
            <a:extLst>
              <a:ext uri="{FF2B5EF4-FFF2-40B4-BE49-F238E27FC236}">
                <a16:creationId xmlns:a16="http://schemas.microsoft.com/office/drawing/2014/main" id="{02939B3B-03A1-3E93-98A5-77767A479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573" y="2176475"/>
            <a:ext cx="3594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3CEE-BDDC-A8F6-E138-6EE1DADF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92" y="1097"/>
            <a:ext cx="10515600" cy="1026809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A120-7F70-C86A-4FC1-5A3602F2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108"/>
            <a:ext cx="10515600" cy="516731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developed a hybrid machine learning framework to predict PM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CONUS using gap-filled AOD measurements, meteorological reanalysis data, and other publicly accessible predictors. Our model achieved an  R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of 0.76 when compared to annual averaged PM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ground observations.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is computationally efficient, does not depend on CTM outputs, and avoids the associated CTM uncertainties.</a:t>
            </a:r>
          </a:p>
          <a:p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assessed PM</a:t>
            </a:r>
            <a:r>
              <a:rPr lang="en-US" sz="2200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exposure from 2019 to 2023 in the 50 most populous U.S. counties. Non-Hispanic (NH) Black and Hispanic populations face higher PM</a:t>
            </a:r>
            <a:r>
              <a:rPr lang="en-US" sz="2200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exposure than NH White populations, with relative disparities exceeding the average in 33 and 43 counties, respectively. </a:t>
            </a:r>
          </a:p>
          <a:p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Maricopa County has the largest relative disparity between NH White and Hispanic populations due to higher PM</a:t>
            </a:r>
            <a:r>
              <a:rPr lang="en-US" sz="2200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levels in downtown Phoenix, where many Hispanic residents live. In contrast, Wake County, NC, demonstrates more balanced PM</a:t>
            </a:r>
            <a:r>
              <a:rPr lang="en-US" sz="2200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exposure across racial groups, with lower PM</a:t>
            </a:r>
            <a:r>
              <a:rPr lang="en-US" sz="2200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2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levels.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412C0-07DB-2C19-0F7D-14BDE524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10FD-14AB-20C7-B3DF-AC2334D4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483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B936255-2B5D-4094-5CED-1FC0DB2FF2DC}"/>
              </a:ext>
            </a:extLst>
          </p:cNvPr>
          <p:cNvSpPr/>
          <p:nvPr/>
        </p:nvSpPr>
        <p:spPr>
          <a:xfrm>
            <a:off x="4180114" y="3657600"/>
            <a:ext cx="4103914" cy="2024743"/>
          </a:xfrm>
          <a:prstGeom prst="cloud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0939D-98C1-4F80-C9C5-FBC0FE6E7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93689" cy="8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FC538-D72B-2D17-E130-2D872FDD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eat Smog of London | 1952, Cause, Deaths, &amp; Facts | Britannica">
            <a:extLst>
              <a:ext uri="{FF2B5EF4-FFF2-40B4-BE49-F238E27FC236}">
                <a16:creationId xmlns:a16="http://schemas.microsoft.com/office/drawing/2014/main" id="{2B0B9189-3A21-091E-F799-2A14D03C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r="1" b="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FD568-850C-8BF1-6B00-03CA30297D42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67032-8C93-FC60-5576-64FA08E78372}"/>
              </a:ext>
            </a:extLst>
          </p:cNvPr>
          <p:cNvSpPr txBox="1"/>
          <p:nvPr/>
        </p:nvSpPr>
        <p:spPr>
          <a:xfrm>
            <a:off x="838200" y="2434201"/>
            <a:ext cx="5540298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With the rapid development of the economy and industry,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has been significantly impacting human health, especially after industrial revolution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en-US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on data in 2015, ambient PM</a:t>
            </a:r>
            <a:r>
              <a:rPr lang="en-US" sz="2000" b="0" i="0" u="none" strike="noStrike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was the fifth-ranking mortality risk factor (Cohen et al., 2017)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B2F24-85CF-8504-8D41-80F514A6243D}"/>
              </a:ext>
            </a:extLst>
          </p:cNvPr>
          <p:cNvSpPr txBox="1"/>
          <p:nvPr/>
        </p:nvSpPr>
        <p:spPr>
          <a:xfrm>
            <a:off x="7853446" y="6550213"/>
            <a:ext cx="4555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www.britannica.com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/event/Great-Smog-of-London)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1242C-9BCC-8510-A5D3-49A05110D835}"/>
              </a:ext>
            </a:extLst>
          </p:cNvPr>
          <p:cNvSpPr txBox="1"/>
          <p:nvPr/>
        </p:nvSpPr>
        <p:spPr>
          <a:xfrm>
            <a:off x="9891130" y="0"/>
            <a:ext cx="239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 Smog of London</a:t>
            </a:r>
          </a:p>
          <a:p>
            <a:r>
              <a:rPr lang="en-US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Dec. 5 – Dec. 9, 1952</a:t>
            </a:r>
          </a:p>
          <a:p>
            <a:r>
              <a:rPr lang="en-US" b="0" i="1" u="none" strike="noStrik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4000+ Deaths</a:t>
            </a:r>
          </a:p>
        </p:txBody>
      </p:sp>
    </p:spTree>
    <p:extLst>
      <p:ext uri="{BB962C8B-B14F-4D97-AF65-F5344CB8AC3E}">
        <p14:creationId xmlns:p14="http://schemas.microsoft.com/office/powerpoint/2010/main" val="134147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17B16-7EC9-9D4E-1B06-6E652F99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3EC85-F5CF-4842-E13F-4047D6B6F344}"/>
              </a:ext>
            </a:extLst>
          </p:cNvPr>
          <p:cNvSpPr txBox="1"/>
          <p:nvPr/>
        </p:nvSpPr>
        <p:spPr>
          <a:xfrm>
            <a:off x="500742" y="359229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8E566-205D-419B-9319-43C582A88F81}"/>
              </a:ext>
            </a:extLst>
          </p:cNvPr>
          <p:cNvSpPr txBox="1"/>
          <p:nvPr/>
        </p:nvSpPr>
        <p:spPr>
          <a:xfrm>
            <a:off x="3557149" y="979715"/>
            <a:ext cx="509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sites over CONUS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0C7B8-8CEB-860D-B267-0B534246AB8F}"/>
              </a:ext>
            </a:extLst>
          </p:cNvPr>
          <p:cNvSpPr txBox="1"/>
          <p:nvPr/>
        </p:nvSpPr>
        <p:spPr>
          <a:xfrm>
            <a:off x="1287175" y="5642155"/>
            <a:ext cx="9254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U.S EPA Air Quality System (AQS) has been monitoring air quality since 1970s. Until 2023, there has been 1000+ sites measuring 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PurpleAir, a low-cost sensor system, serves as an important supplement for PM</a:t>
            </a:r>
            <a:r>
              <a:rPr lang="en-US" baseline="-25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monitoring. There has been 16000+ sensors until 2023.</a:t>
            </a:r>
          </a:p>
        </p:txBody>
      </p:sp>
      <p:pic>
        <p:nvPicPr>
          <p:cNvPr id="6" name="Picture 5" descr="A map of the united states with blue dots&#10;&#10;Description automatically generated">
            <a:extLst>
              <a:ext uri="{FF2B5EF4-FFF2-40B4-BE49-F238E27FC236}">
                <a16:creationId xmlns:a16="http://schemas.microsoft.com/office/drawing/2014/main" id="{26431717-6848-0922-BD54-45A3E000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2" y="1555954"/>
            <a:ext cx="8280193" cy="3796077"/>
          </a:xfrm>
          <a:prstGeom prst="rect">
            <a:avLst/>
          </a:prstGeom>
        </p:spPr>
      </p:pic>
      <p:pic>
        <p:nvPicPr>
          <p:cNvPr id="8" name="Picture 7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79DDC39E-98A6-7AFA-4B93-53B2A285D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611" y="1675993"/>
            <a:ext cx="3556000" cy="355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1DC9AF-75D5-2BDD-A584-3E5D88CFA4A7}"/>
              </a:ext>
            </a:extLst>
          </p:cNvPr>
          <p:cNvSpPr txBox="1"/>
          <p:nvPr/>
        </p:nvSpPr>
        <p:spPr>
          <a:xfrm>
            <a:off x="9114448" y="1441380"/>
            <a:ext cx="227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White Census Tract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36D07E-6D6A-E247-A8A3-B08F948CBF53}"/>
              </a:ext>
            </a:extLst>
          </p:cNvPr>
          <p:cNvCxnSpPr>
            <a:cxnSpLocks/>
          </p:cNvCxnSpPr>
          <p:nvPr/>
        </p:nvCxnSpPr>
        <p:spPr>
          <a:xfrm>
            <a:off x="10047249" y="2086933"/>
            <a:ext cx="111512" cy="6451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520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8C7FE-5550-52E0-E355-5DF807171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2" y="2079171"/>
            <a:ext cx="5257800" cy="269965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transport model (CTM)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physical chemical mechanisms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input data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computational burden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67858-355C-A45F-7871-3BE58843B23F}"/>
              </a:ext>
            </a:extLst>
          </p:cNvPr>
          <p:cNvSpPr txBox="1"/>
          <p:nvPr/>
        </p:nvSpPr>
        <p:spPr>
          <a:xfrm>
            <a:off x="500742" y="359229"/>
            <a:ext cx="337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modeling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307AF6-D751-0796-3DC5-2C3ED2EB23C4}"/>
              </a:ext>
            </a:extLst>
          </p:cNvPr>
          <p:cNvSpPr txBox="1">
            <a:spLocks/>
          </p:cNvSpPr>
          <p:nvPr/>
        </p:nvSpPr>
        <p:spPr>
          <a:xfrm>
            <a:off x="6433458" y="2079171"/>
            <a:ext cx="5257800" cy="26996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model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lvl="2"/>
            <a:r>
              <a:rPr lang="en-US" sz="1900" dirty="0">
                <a:solidFill>
                  <a:srgbClr val="0E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Adaptability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use CTM model output for training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E932-808F-C8BF-D3B1-55EBDC145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47B66-AAC5-80A7-1391-A0F13762C951}"/>
              </a:ext>
            </a:extLst>
          </p:cNvPr>
          <p:cNvSpPr txBox="1"/>
          <p:nvPr/>
        </p:nvSpPr>
        <p:spPr>
          <a:xfrm>
            <a:off x="1412488" y="5358240"/>
            <a:ext cx="93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machine learning model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without relying on CTM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simulations to predict high-resolution PM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232575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>
            <a:extLst>
              <a:ext uri="{FF2B5EF4-FFF2-40B4-BE49-F238E27FC236}">
                <a16:creationId xmlns:a16="http://schemas.microsoft.com/office/drawing/2014/main" id="{1B871B33-CBA2-7D88-6092-5EB8994802D7}"/>
              </a:ext>
            </a:extLst>
          </p:cNvPr>
          <p:cNvSpPr/>
          <p:nvPr/>
        </p:nvSpPr>
        <p:spPr>
          <a:xfrm>
            <a:off x="217053" y="274466"/>
            <a:ext cx="5377543" cy="264522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factors that are associated with PM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E8BE2-917E-485C-CCA4-AC857CBBF6C8}"/>
              </a:ext>
            </a:extLst>
          </p:cNvPr>
          <p:cNvSpPr txBox="1"/>
          <p:nvPr/>
        </p:nvSpPr>
        <p:spPr>
          <a:xfrm>
            <a:off x="7063656" y="274466"/>
            <a:ext cx="210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Meteorology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87E59C-E109-56A7-ABFA-3E0C3C969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399" y="1132349"/>
            <a:ext cx="1900901" cy="19009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113DF0-757D-B932-4D74-CE59EF9D109D}"/>
              </a:ext>
            </a:extLst>
          </p:cNvPr>
          <p:cNvSpPr txBox="1"/>
          <p:nvPr/>
        </p:nvSpPr>
        <p:spPr>
          <a:xfrm>
            <a:off x="10417862" y="304953"/>
            <a:ext cx="14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use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3FA15-E430-CE20-67D5-E3F8E2D7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16"/>
          <a:stretch/>
        </p:blipFill>
        <p:spPr>
          <a:xfrm>
            <a:off x="8588566" y="4440677"/>
            <a:ext cx="1793966" cy="20716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92EC09-2752-2921-9C6B-8D192D457FCB}"/>
              </a:ext>
            </a:extLst>
          </p:cNvPr>
          <p:cNvSpPr txBox="1"/>
          <p:nvPr/>
        </p:nvSpPr>
        <p:spPr>
          <a:xfrm>
            <a:off x="4381608" y="3829926"/>
            <a:ext cx="4381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Aerosol optical depth (AOD)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257B9-546A-4956-4B89-6D74B5C2E038}"/>
              </a:ext>
            </a:extLst>
          </p:cNvPr>
          <p:cNvSpPr txBox="1"/>
          <p:nvPr/>
        </p:nvSpPr>
        <p:spPr>
          <a:xfrm>
            <a:off x="9220098" y="642726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r.gov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AEFED-F6B6-0019-9196-A5DD8D4F76F5}"/>
              </a:ext>
            </a:extLst>
          </p:cNvPr>
          <p:cNvSpPr txBox="1"/>
          <p:nvPr/>
        </p:nvSpPr>
        <p:spPr>
          <a:xfrm>
            <a:off x="2044342" y="4341933"/>
            <a:ext cx="268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of light passing through atmosphere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4713A2-A093-31FA-4657-F2F11985E212}"/>
              </a:ext>
            </a:extLst>
          </p:cNvPr>
          <p:cNvGrpSpPr/>
          <p:nvPr/>
        </p:nvGrpSpPr>
        <p:grpSpPr>
          <a:xfrm>
            <a:off x="2210901" y="4969486"/>
            <a:ext cx="2347019" cy="1893672"/>
            <a:chOff x="10063964" y="5136313"/>
            <a:chExt cx="1793966" cy="13247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3B013E-1F8A-3A38-30C4-80B0EF12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3964" y="5136313"/>
              <a:ext cx="1793966" cy="132477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835CDA-E24A-9024-3B1E-C82441B77E3A}"/>
                </a:ext>
              </a:extLst>
            </p:cNvPr>
            <p:cNvSpPr/>
            <p:nvPr/>
          </p:nvSpPr>
          <p:spPr>
            <a:xfrm>
              <a:off x="10205545" y="5176102"/>
              <a:ext cx="966952" cy="26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774232-5D1C-1AD8-AED4-136A596E4947}"/>
                </a:ext>
              </a:extLst>
            </p:cNvPr>
            <p:cNvSpPr/>
            <p:nvPr/>
          </p:nvSpPr>
          <p:spPr>
            <a:xfrm>
              <a:off x="10063964" y="5686097"/>
              <a:ext cx="435870" cy="357351"/>
            </a:xfrm>
            <a:prstGeom prst="rect">
              <a:avLst/>
            </a:prstGeom>
            <a:solidFill>
              <a:srgbClr val="9BFF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517C9C-A7BA-95A7-FB3E-A8B9E0E3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35" y="828173"/>
            <a:ext cx="3756485" cy="27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27287-A7AD-4C98-8D79-37C28AFAF984}"/>
              </a:ext>
            </a:extLst>
          </p:cNvPr>
          <p:cNvSpPr txBox="1"/>
          <p:nvPr/>
        </p:nvSpPr>
        <p:spPr>
          <a:xfrm>
            <a:off x="6153122" y="3362054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(Chen et al., 2020)</a:t>
            </a:r>
          </a:p>
        </p:txBody>
      </p:sp>
      <p:pic>
        <p:nvPicPr>
          <p:cNvPr id="2052" name="Picture 4" descr="Fig. 1">
            <a:extLst>
              <a:ext uri="{FF2B5EF4-FFF2-40B4-BE49-F238E27FC236}">
                <a16:creationId xmlns:a16="http://schemas.microsoft.com/office/drawing/2014/main" id="{F6DAAF3B-3E40-A313-E1DF-CD5614F86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73" y="4516996"/>
            <a:ext cx="3802401" cy="23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9DCDB-68A6-22B8-99B8-49D66147BD6B}"/>
              </a:ext>
            </a:extLst>
          </p:cNvPr>
          <p:cNvSpPr txBox="1"/>
          <p:nvPr/>
        </p:nvSpPr>
        <p:spPr>
          <a:xfrm>
            <a:off x="6572273" y="6041244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(Zhang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1A529-F895-3D1A-E66C-8F6EC327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>
            <a:extLst>
              <a:ext uri="{FF2B5EF4-FFF2-40B4-BE49-F238E27FC236}">
                <a16:creationId xmlns:a16="http://schemas.microsoft.com/office/drawing/2014/main" id="{082ABF6D-1D45-50CC-D4A7-5981DAD5EB9F}"/>
              </a:ext>
            </a:extLst>
          </p:cNvPr>
          <p:cNvSpPr/>
          <p:nvPr/>
        </p:nvSpPr>
        <p:spPr>
          <a:xfrm>
            <a:off x="2879588" y="1849820"/>
            <a:ext cx="2764221" cy="1828800"/>
          </a:xfrm>
          <a:prstGeom prst="diamon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U-Net architecture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p</a:t>
            </a:r>
            <a:r>
              <a:rPr lang="en-US" b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artial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onvolutions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38A83-A9F9-B5AA-517B-B3DF4FC1FCC5}"/>
              </a:ext>
            </a:extLst>
          </p:cNvPr>
          <p:cNvSpPr txBox="1"/>
          <p:nvPr/>
        </p:nvSpPr>
        <p:spPr>
          <a:xfrm>
            <a:off x="3172297" y="655086"/>
            <a:ext cx="21788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from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MERRA-2 reanalysis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C67BC4-95EB-7374-F566-69C55F046B13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>
            <a:off x="4261698" y="1301417"/>
            <a:ext cx="1" cy="54840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5B4572-92C3-5AB0-513D-91BAC9050820}"/>
              </a:ext>
            </a:extLst>
          </p:cNvPr>
          <p:cNvSpPr txBox="1"/>
          <p:nvPr/>
        </p:nvSpPr>
        <p:spPr>
          <a:xfrm>
            <a:off x="4261698" y="1390952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7F7C3-4DA3-E982-C679-075B3DA31DC3}"/>
              </a:ext>
            </a:extLst>
          </p:cNvPr>
          <p:cNvSpPr txBox="1"/>
          <p:nvPr/>
        </p:nvSpPr>
        <p:spPr>
          <a:xfrm>
            <a:off x="226478" y="2441055"/>
            <a:ext cx="12490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from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FBE61D-4BBB-E5B6-96AD-E80575231B69}"/>
              </a:ext>
            </a:extLst>
          </p:cNvPr>
          <p:cNvCxnSpPr>
            <a:stCxn id="10" idx="3"/>
            <a:endCxn id="5" idx="1"/>
          </p:cNvCxnSpPr>
          <p:nvPr/>
        </p:nvCxnSpPr>
        <p:spPr>
          <a:xfrm flipV="1">
            <a:off x="1475538" y="2764220"/>
            <a:ext cx="1404050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an 45">
            <a:extLst>
              <a:ext uri="{FF2B5EF4-FFF2-40B4-BE49-F238E27FC236}">
                <a16:creationId xmlns:a16="http://schemas.microsoft.com/office/drawing/2014/main" id="{A2594E3D-EE38-B4E3-7828-9219671DBA94}"/>
              </a:ext>
            </a:extLst>
          </p:cNvPr>
          <p:cNvSpPr/>
          <p:nvPr/>
        </p:nvSpPr>
        <p:spPr>
          <a:xfrm>
            <a:off x="6419460" y="4743271"/>
            <a:ext cx="1947745" cy="493582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CE690-3367-5CB0-C11D-E7A3A55A9233}"/>
              </a:ext>
            </a:extLst>
          </p:cNvPr>
          <p:cNvSpPr txBox="1"/>
          <p:nvPr/>
        </p:nvSpPr>
        <p:spPr>
          <a:xfrm>
            <a:off x="1679195" y="23501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69B70-4605-8ACC-89A8-18B27BE4A141}"/>
              </a:ext>
            </a:extLst>
          </p:cNvPr>
          <p:cNvSpPr txBox="1"/>
          <p:nvPr/>
        </p:nvSpPr>
        <p:spPr>
          <a:xfrm>
            <a:off x="8705950" y="390549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D8973C-0150-2AB9-5EE1-1B89C34E54C8}"/>
              </a:ext>
            </a:extLst>
          </p:cNvPr>
          <p:cNvGrpSpPr/>
          <p:nvPr/>
        </p:nvGrpSpPr>
        <p:grpSpPr>
          <a:xfrm>
            <a:off x="6376463" y="3282735"/>
            <a:ext cx="2033434" cy="1584417"/>
            <a:chOff x="6388288" y="2013116"/>
            <a:chExt cx="1829852" cy="1584417"/>
          </a:xfrm>
        </p:grpSpPr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89E74159-2372-ED90-8A87-F44850D3D8E0}"/>
                </a:ext>
              </a:extLst>
            </p:cNvPr>
            <p:cNvSpPr/>
            <p:nvPr/>
          </p:nvSpPr>
          <p:spPr>
            <a:xfrm>
              <a:off x="6426980" y="3103951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F3C51A6F-7AC4-2973-F8BF-72BC5E3EF544}"/>
                </a:ext>
              </a:extLst>
            </p:cNvPr>
            <p:cNvSpPr/>
            <p:nvPr/>
          </p:nvSpPr>
          <p:spPr>
            <a:xfrm>
              <a:off x="6426980" y="2743384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Can 26">
              <a:extLst>
                <a:ext uri="{FF2B5EF4-FFF2-40B4-BE49-F238E27FC236}">
                  <a16:creationId xmlns:a16="http://schemas.microsoft.com/office/drawing/2014/main" id="{F3B54283-8220-554F-E153-0C857826F597}"/>
                </a:ext>
              </a:extLst>
            </p:cNvPr>
            <p:cNvSpPr/>
            <p:nvPr/>
          </p:nvSpPr>
          <p:spPr>
            <a:xfrm>
              <a:off x="6426980" y="2373055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C5598FEF-9D20-E34E-CD66-4717D4A1F75B}"/>
                </a:ext>
              </a:extLst>
            </p:cNvPr>
            <p:cNvSpPr/>
            <p:nvPr/>
          </p:nvSpPr>
          <p:spPr>
            <a:xfrm>
              <a:off x="6426980" y="2013116"/>
              <a:ext cx="1752742" cy="493582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DED431-666D-F76E-6828-845B0B455B04}"/>
                </a:ext>
              </a:extLst>
            </p:cNvPr>
            <p:cNvSpPr txBox="1"/>
            <p:nvPr/>
          </p:nvSpPr>
          <p:spPr>
            <a:xfrm>
              <a:off x="6388288" y="2463602"/>
              <a:ext cx="1810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ERA5 Meteorology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619CE9-B001-D769-4A4A-63F37109B618}"/>
                </a:ext>
              </a:extLst>
            </p:cNvPr>
            <p:cNvSpPr txBox="1"/>
            <p:nvPr/>
          </p:nvSpPr>
          <p:spPr>
            <a:xfrm>
              <a:off x="6454974" y="2105611"/>
              <a:ext cx="1763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Gap-filled AOD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31745A-A0E1-A879-E08B-F6664379BC3B}"/>
                </a:ext>
              </a:extLst>
            </p:cNvPr>
            <p:cNvSpPr txBox="1"/>
            <p:nvPr/>
          </p:nvSpPr>
          <p:spPr>
            <a:xfrm>
              <a:off x="6459339" y="2851039"/>
              <a:ext cx="1683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Geographical data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940707-B88A-0998-1900-0B582D06260C}"/>
                </a:ext>
              </a:extLst>
            </p:cNvPr>
            <p:cNvSpPr txBox="1"/>
            <p:nvPr/>
          </p:nvSpPr>
          <p:spPr>
            <a:xfrm>
              <a:off x="6581168" y="3217261"/>
              <a:ext cx="1464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Population data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03F328-B816-89BE-9014-AA6849BFB9E1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9439046" y="4343758"/>
            <a:ext cx="740648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6BDF5D-5602-E29A-F2FC-5E1938B83A4B}"/>
              </a:ext>
            </a:extLst>
          </p:cNvPr>
          <p:cNvSpPr txBox="1"/>
          <p:nvPr/>
        </p:nvSpPr>
        <p:spPr>
          <a:xfrm>
            <a:off x="9335022" y="4387353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E517102D-3A9E-1387-E952-A995EA51CB85}"/>
              </a:ext>
            </a:extLst>
          </p:cNvPr>
          <p:cNvSpPr/>
          <p:nvPr/>
        </p:nvSpPr>
        <p:spPr>
          <a:xfrm>
            <a:off x="10179694" y="3921735"/>
            <a:ext cx="1936134" cy="844045"/>
          </a:xfrm>
          <a:prstGeom prst="diamon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27AA50-A219-4B5E-E6B5-30835C5CD63E}"/>
              </a:ext>
            </a:extLst>
          </p:cNvPr>
          <p:cNvSpPr txBox="1"/>
          <p:nvPr/>
        </p:nvSpPr>
        <p:spPr>
          <a:xfrm>
            <a:off x="6410729" y="4866086"/>
            <a:ext cx="2039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observations</a:t>
            </a:r>
          </a:p>
        </p:txBody>
      </p:sp>
      <p:sp>
        <p:nvSpPr>
          <p:cNvPr id="49" name="Right Bracket 48">
            <a:extLst>
              <a:ext uri="{FF2B5EF4-FFF2-40B4-BE49-F238E27FC236}">
                <a16:creationId xmlns:a16="http://schemas.microsoft.com/office/drawing/2014/main" id="{B3741578-BF88-E549-0B6F-89B57D16BA6B}"/>
              </a:ext>
            </a:extLst>
          </p:cNvPr>
          <p:cNvSpPr/>
          <p:nvPr/>
        </p:nvSpPr>
        <p:spPr>
          <a:xfrm>
            <a:off x="8502588" y="3375230"/>
            <a:ext cx="78652" cy="136804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E8A5F4-AE21-1A57-0652-2E2E0C7CB9ED}"/>
              </a:ext>
            </a:extLst>
          </p:cNvPr>
          <p:cNvSpPr txBox="1"/>
          <p:nvPr/>
        </p:nvSpPr>
        <p:spPr>
          <a:xfrm>
            <a:off x="8730671" y="4846758"/>
            <a:ext cx="7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51" name="Right Bracket 50">
            <a:extLst>
              <a:ext uri="{FF2B5EF4-FFF2-40B4-BE49-F238E27FC236}">
                <a16:creationId xmlns:a16="http://schemas.microsoft.com/office/drawing/2014/main" id="{03A0291D-2753-0E8B-B541-F2952AAB02DA}"/>
              </a:ext>
            </a:extLst>
          </p:cNvPr>
          <p:cNvSpPr/>
          <p:nvPr/>
        </p:nvSpPr>
        <p:spPr>
          <a:xfrm>
            <a:off x="8527793" y="4846758"/>
            <a:ext cx="61501" cy="369958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28939F-4032-883A-D8CB-8DABB70FA31B}"/>
              </a:ext>
            </a:extLst>
          </p:cNvPr>
          <p:cNvSpPr txBox="1"/>
          <p:nvPr/>
        </p:nvSpPr>
        <p:spPr>
          <a:xfrm>
            <a:off x="6507414" y="5384402"/>
            <a:ext cx="20185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CONUS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867DC8-944A-39DF-8F32-0B89D4C9F8F1}"/>
              </a:ext>
            </a:extLst>
          </p:cNvPr>
          <p:cNvSpPr txBox="1"/>
          <p:nvPr/>
        </p:nvSpPr>
        <p:spPr>
          <a:xfrm>
            <a:off x="6648262" y="6434299"/>
            <a:ext cx="18543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578E6E3-B177-F613-14F9-9BBE425CAB58}"/>
              </a:ext>
            </a:extLst>
          </p:cNvPr>
          <p:cNvCxnSpPr/>
          <p:nvPr/>
        </p:nvCxnSpPr>
        <p:spPr>
          <a:xfrm flipH="1">
            <a:off x="4736109" y="6070854"/>
            <a:ext cx="14421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D441D4D-8CE0-7031-453D-7D1EDE6E2523}"/>
              </a:ext>
            </a:extLst>
          </p:cNvPr>
          <p:cNvSpPr txBox="1"/>
          <p:nvPr/>
        </p:nvSpPr>
        <p:spPr>
          <a:xfrm>
            <a:off x="2324608" y="5872769"/>
            <a:ext cx="236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Premature deaths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EA8123-97B6-AC06-EA09-0D8FB2723CAB}"/>
              </a:ext>
            </a:extLst>
          </p:cNvPr>
          <p:cNvSpPr txBox="1"/>
          <p:nvPr/>
        </p:nvSpPr>
        <p:spPr>
          <a:xfrm>
            <a:off x="4834756" y="0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framework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44AC588-AB0E-5DEA-0923-EF2C6FA20215}"/>
              </a:ext>
            </a:extLst>
          </p:cNvPr>
          <p:cNvSpPr/>
          <p:nvPr/>
        </p:nvSpPr>
        <p:spPr>
          <a:xfrm>
            <a:off x="0" y="439709"/>
            <a:ext cx="8396796" cy="32593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6278F3-B9C7-9274-F68B-C04D0913A4A0}"/>
              </a:ext>
            </a:extLst>
          </p:cNvPr>
          <p:cNvSpPr txBox="1"/>
          <p:nvPr/>
        </p:nvSpPr>
        <p:spPr>
          <a:xfrm>
            <a:off x="630621" y="1019503"/>
            <a:ext cx="19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AOD gap-filling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81C65D-6CC7-6DFA-1DB5-2D8864E93EA1}"/>
              </a:ext>
            </a:extLst>
          </p:cNvPr>
          <p:cNvSpPr/>
          <p:nvPr/>
        </p:nvSpPr>
        <p:spPr>
          <a:xfrm>
            <a:off x="6203693" y="2969597"/>
            <a:ext cx="5988307" cy="325932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EE6751-6A9A-BFA5-F8DF-154DBA0925D5}"/>
              </a:ext>
            </a:extLst>
          </p:cNvPr>
          <p:cNvSpPr txBox="1"/>
          <p:nvPr/>
        </p:nvSpPr>
        <p:spPr>
          <a:xfrm>
            <a:off x="9816177" y="3190564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PM</a:t>
            </a:r>
            <a:r>
              <a:rPr lang="en-US" baseline="-25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prediction</a:t>
            </a:r>
          </a:p>
        </p:txBody>
      </p:sp>
      <p:sp>
        <p:nvSpPr>
          <p:cNvPr id="69" name="Right Bracket 68">
            <a:extLst>
              <a:ext uri="{FF2B5EF4-FFF2-40B4-BE49-F238E27FC236}">
                <a16:creationId xmlns:a16="http://schemas.microsoft.com/office/drawing/2014/main" id="{89D623B4-C8CC-264E-E743-2F5BC9ABC545}"/>
              </a:ext>
            </a:extLst>
          </p:cNvPr>
          <p:cNvSpPr/>
          <p:nvPr/>
        </p:nvSpPr>
        <p:spPr>
          <a:xfrm rot="10800000">
            <a:off x="6284782" y="5428715"/>
            <a:ext cx="78652" cy="136804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2A08ABB-3BFB-845B-8519-4E5982F12AF6}"/>
              </a:ext>
            </a:extLst>
          </p:cNvPr>
          <p:cNvSpPr/>
          <p:nvPr/>
        </p:nvSpPr>
        <p:spPr>
          <a:xfrm>
            <a:off x="1870170" y="5294109"/>
            <a:ext cx="6977102" cy="1563891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EF2E19-43B5-6AF8-6623-1D19F5281337}"/>
              </a:ext>
            </a:extLst>
          </p:cNvPr>
          <p:cNvSpPr txBox="1"/>
          <p:nvPr/>
        </p:nvSpPr>
        <p:spPr>
          <a:xfrm>
            <a:off x="2206694" y="533287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Health assessment</a:t>
            </a:r>
          </a:p>
        </p:txBody>
      </p: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FA6B4C6B-0DD6-6180-A8B5-0B73ACF94FC9}"/>
              </a:ext>
            </a:extLst>
          </p:cNvPr>
          <p:cNvCxnSpPr>
            <a:stCxn id="5" idx="3"/>
            <a:endCxn id="28" idx="2"/>
          </p:cNvCxnSpPr>
          <p:nvPr/>
        </p:nvCxnSpPr>
        <p:spPr>
          <a:xfrm>
            <a:off x="5643809" y="2764220"/>
            <a:ext cx="775651" cy="76530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B313FCB-D50F-4AA3-75CF-E50533E267C4}"/>
              </a:ext>
            </a:extLst>
          </p:cNvPr>
          <p:cNvSpPr txBox="1"/>
          <p:nvPr/>
        </p:nvSpPr>
        <p:spPr>
          <a:xfrm>
            <a:off x="11147759" y="500711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9230188-6611-F170-46C3-932CF166E3F9}"/>
              </a:ext>
            </a:extLst>
          </p:cNvPr>
          <p:cNvCxnSpPr>
            <a:stCxn id="40" idx="2"/>
            <a:endCxn id="57" idx="3"/>
          </p:cNvCxnSpPr>
          <p:nvPr/>
        </p:nvCxnSpPr>
        <p:spPr>
          <a:xfrm rot="5400000">
            <a:off x="9435194" y="3856501"/>
            <a:ext cx="803288" cy="2621846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773EF-CBCF-0B83-B4AC-942A5D867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809" y="865811"/>
            <a:ext cx="2628900" cy="1295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E269C-8E32-1E37-6C28-003DE4462B56}"/>
              </a:ext>
            </a:extLst>
          </p:cNvPr>
          <p:cNvSpPr txBox="1"/>
          <p:nvPr/>
        </p:nvSpPr>
        <p:spPr>
          <a:xfrm>
            <a:off x="6193507" y="2197311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Liu, et al., 2018.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7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EC9D83-0F34-077C-E5DB-CB90139FA1B6}"/>
              </a:ext>
            </a:extLst>
          </p:cNvPr>
          <p:cNvSpPr txBox="1"/>
          <p:nvPr/>
        </p:nvSpPr>
        <p:spPr>
          <a:xfrm>
            <a:off x="429157" y="250372"/>
            <a:ext cx="274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Gap-filling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36DC945E-8DAC-182D-2212-AF54605517D6}"/>
              </a:ext>
            </a:extLst>
          </p:cNvPr>
          <p:cNvSpPr/>
          <p:nvPr/>
        </p:nvSpPr>
        <p:spPr>
          <a:xfrm>
            <a:off x="3936687" y="3331688"/>
            <a:ext cx="2764221" cy="1828800"/>
          </a:xfrm>
          <a:prstGeom prst="diamon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U-Net architecture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p</a:t>
            </a:r>
            <a:r>
              <a:rPr lang="en-US" b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artial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onvolutions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39B4C-EA4F-6523-664A-AD744428178A}"/>
              </a:ext>
            </a:extLst>
          </p:cNvPr>
          <p:cNvSpPr txBox="1"/>
          <p:nvPr/>
        </p:nvSpPr>
        <p:spPr>
          <a:xfrm>
            <a:off x="3969711" y="755070"/>
            <a:ext cx="26981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from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MERRA-2 reanalysis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66815B-16CF-48B9-3261-6C48B57F4E9E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5318798" y="1401401"/>
            <a:ext cx="1" cy="193028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F95FAD-847A-A35C-A3F7-665AF26A6F2D}"/>
              </a:ext>
            </a:extLst>
          </p:cNvPr>
          <p:cNvSpPr txBox="1"/>
          <p:nvPr/>
        </p:nvSpPr>
        <p:spPr>
          <a:xfrm>
            <a:off x="5511547" y="2152616"/>
            <a:ext cx="2600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X, Y,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MASK, VALMASK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4365D-752A-14A2-F39D-78CACCD7B827}"/>
              </a:ext>
            </a:extLst>
          </p:cNvPr>
          <p:cNvSpPr txBox="1"/>
          <p:nvPr/>
        </p:nvSpPr>
        <p:spPr>
          <a:xfrm>
            <a:off x="1283577" y="3922923"/>
            <a:ext cx="12490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from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08B10D-3156-CB27-B97D-9D7633D6C95C}"/>
              </a:ext>
            </a:extLst>
          </p:cNvPr>
          <p:cNvCxnSpPr>
            <a:stCxn id="9" idx="3"/>
            <a:endCxn id="5" idx="1"/>
          </p:cNvCxnSpPr>
          <p:nvPr/>
        </p:nvCxnSpPr>
        <p:spPr>
          <a:xfrm flipV="1">
            <a:off x="2532637" y="4246088"/>
            <a:ext cx="1404050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74F4A59-FDA8-29E3-BE10-08167B252F87}"/>
              </a:ext>
            </a:extLst>
          </p:cNvPr>
          <p:cNvSpPr txBox="1"/>
          <p:nvPr/>
        </p:nvSpPr>
        <p:spPr>
          <a:xfrm>
            <a:off x="2736294" y="383198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DA48F-C830-FBEA-A277-8461709F25D7}"/>
              </a:ext>
            </a:extLst>
          </p:cNvPr>
          <p:cNvSpPr txBox="1"/>
          <p:nvPr/>
        </p:nvSpPr>
        <p:spPr>
          <a:xfrm>
            <a:off x="177633" y="1669470"/>
            <a:ext cx="5147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 the data into multiple 36 * 500 * 800 patch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daytime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Randomly mask 50% data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For nighttime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Mask 100% data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F39EE7-C008-0D75-55DF-705DA96CF0C1}"/>
              </a:ext>
            </a:extLst>
          </p:cNvPr>
          <p:cNvCxnSpPr/>
          <p:nvPr/>
        </p:nvCxnSpPr>
        <p:spPr>
          <a:xfrm flipV="1">
            <a:off x="6700908" y="4246087"/>
            <a:ext cx="1186041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667AF6A-1C54-BA6F-940D-7D02C1BBA3C3}"/>
              </a:ext>
            </a:extLst>
          </p:cNvPr>
          <p:cNvSpPr txBox="1"/>
          <p:nvPr/>
        </p:nvSpPr>
        <p:spPr>
          <a:xfrm>
            <a:off x="7886949" y="4061421"/>
            <a:ext cx="16787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Gap-filled AOD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DC0C71-D53B-209C-BEEE-6304CB776FED}"/>
              </a:ext>
            </a:extLst>
          </p:cNvPr>
          <p:cNvSpPr txBox="1"/>
          <p:nvPr/>
        </p:nvSpPr>
        <p:spPr>
          <a:xfrm>
            <a:off x="3788317" y="5456599"/>
            <a:ext cx="461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U-Net-like model vs ordinary U-Net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for irregular holes in image inpainting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efficient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boarder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92D996-21C0-8409-531F-21B8F4CC2351}"/>
              </a:ext>
            </a:extLst>
          </p:cNvPr>
          <p:cNvGrpSpPr/>
          <p:nvPr/>
        </p:nvGrpSpPr>
        <p:grpSpPr>
          <a:xfrm>
            <a:off x="7396540" y="341523"/>
            <a:ext cx="4617827" cy="1763424"/>
            <a:chOff x="7396540" y="341523"/>
            <a:chExt cx="4617827" cy="1763424"/>
          </a:xfrm>
        </p:grpSpPr>
        <p:pic>
          <p:nvPicPr>
            <p:cNvPr id="3074" name="Picture 2" descr="figure 5">
              <a:extLst>
                <a:ext uri="{FF2B5EF4-FFF2-40B4-BE49-F238E27FC236}">
                  <a16:creationId xmlns:a16="http://schemas.microsoft.com/office/drawing/2014/main" id="{8FC42007-DCF5-CC1D-B915-405AAD544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540" y="433091"/>
              <a:ext cx="4617827" cy="1671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AF65A6-60E3-6A3E-9400-F791B888879D}"/>
                </a:ext>
              </a:extLst>
            </p:cNvPr>
            <p:cNvSpPr/>
            <p:nvPr/>
          </p:nvSpPr>
          <p:spPr>
            <a:xfrm>
              <a:off x="10146535" y="341523"/>
              <a:ext cx="903383" cy="672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2362A-183B-BA85-3586-238D56A1DB86}"/>
              </a:ext>
            </a:extLst>
          </p:cNvPr>
          <p:cNvGrpSpPr/>
          <p:nvPr/>
        </p:nvGrpSpPr>
        <p:grpSpPr>
          <a:xfrm>
            <a:off x="9026120" y="2028807"/>
            <a:ext cx="3021297" cy="2027105"/>
            <a:chOff x="9026120" y="2028807"/>
            <a:chExt cx="3021297" cy="2027105"/>
          </a:xfrm>
        </p:grpSpPr>
        <p:pic>
          <p:nvPicPr>
            <p:cNvPr id="3076" name="Picture 4" descr="figure 4">
              <a:extLst>
                <a:ext uri="{FF2B5EF4-FFF2-40B4-BE49-F238E27FC236}">
                  <a16:creationId xmlns:a16="http://schemas.microsoft.com/office/drawing/2014/main" id="{054AAD6A-5038-E788-A544-85715ABE7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120" y="2028807"/>
              <a:ext cx="2880709" cy="1930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E11DF7-6FEC-62F4-0616-587519B5941D}"/>
                </a:ext>
              </a:extLst>
            </p:cNvPr>
            <p:cNvSpPr/>
            <p:nvPr/>
          </p:nvSpPr>
          <p:spPr>
            <a:xfrm>
              <a:off x="11144034" y="3383883"/>
              <a:ext cx="903383" cy="672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5097FB-2A0E-2D65-E86F-0D80337262A6}"/>
              </a:ext>
            </a:extLst>
          </p:cNvPr>
          <p:cNvSpPr txBox="1"/>
          <p:nvPr/>
        </p:nvSpPr>
        <p:spPr>
          <a:xfrm>
            <a:off x="10278737" y="1659475"/>
            <a:ext cx="202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 et al., 2021)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BD539-F8C5-08A7-6D69-DB1C0DA8755E}"/>
              </a:ext>
            </a:extLst>
          </p:cNvPr>
          <p:cNvSpPr txBox="1"/>
          <p:nvPr/>
        </p:nvSpPr>
        <p:spPr>
          <a:xfrm>
            <a:off x="8960645" y="102313"/>
            <a:ext cx="301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Ordinary U-Net Architecture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7F5CFBB-7CF6-7BA0-97E4-3806765E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F761F-341D-9CEF-65AB-9154936E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E510C4-26F3-FD75-5D00-031BC782D333}"/>
              </a:ext>
            </a:extLst>
          </p:cNvPr>
          <p:cNvSpPr txBox="1"/>
          <p:nvPr/>
        </p:nvSpPr>
        <p:spPr>
          <a:xfrm>
            <a:off x="3534179" y="869563"/>
            <a:ext cx="4579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example of AOD gap-filling </a:t>
            </a:r>
          </a:p>
          <a:p>
            <a:pPr algn="ctr"/>
            <a:r>
              <a:rPr lang="en-US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2019-09-10 19UTC (15EST)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9F7E4-3A52-0482-7991-9EEDEF31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092"/>
          <a:stretch/>
        </p:blipFill>
        <p:spPr>
          <a:xfrm>
            <a:off x="1057597" y="1883078"/>
            <a:ext cx="4432300" cy="1999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8F39F-EC2F-6546-2901-5ECD2FF1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9" y="3908678"/>
            <a:ext cx="44323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E5C2B-E9AC-D058-6632-6182988F9A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092"/>
          <a:stretch/>
        </p:blipFill>
        <p:spPr>
          <a:xfrm>
            <a:off x="7526238" y="2809612"/>
            <a:ext cx="4432300" cy="1999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DF6CE-1602-EF9C-989F-81E47C5D81F4}"/>
              </a:ext>
            </a:extLst>
          </p:cNvPr>
          <p:cNvSpPr txBox="1"/>
          <p:nvPr/>
        </p:nvSpPr>
        <p:spPr>
          <a:xfrm>
            <a:off x="429157" y="250372"/>
            <a:ext cx="274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Gap-filling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87C2C-BA12-8B7C-E988-941C22D6B997}"/>
              </a:ext>
            </a:extLst>
          </p:cNvPr>
          <p:cNvSpPr txBox="1"/>
          <p:nvPr/>
        </p:nvSpPr>
        <p:spPr>
          <a:xfrm>
            <a:off x="-79382" y="4992559"/>
            <a:ext cx="132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GOES-West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2C30C-D7B5-51DB-FD8C-96DEB5D68A05}"/>
              </a:ext>
            </a:extLst>
          </p:cNvPr>
          <p:cNvSpPr txBox="1"/>
          <p:nvPr/>
        </p:nvSpPr>
        <p:spPr>
          <a:xfrm>
            <a:off x="-50143" y="264562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GOES-East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D79C1DB-2DFC-4C8F-1EFB-89E8169EC5BE}"/>
              </a:ext>
            </a:extLst>
          </p:cNvPr>
          <p:cNvSpPr/>
          <p:nvPr/>
        </p:nvSpPr>
        <p:spPr>
          <a:xfrm>
            <a:off x="5982607" y="3752444"/>
            <a:ext cx="1023257" cy="2612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60C875-5BF2-43B6-24B6-B756EF80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725"/>
          <a:stretch/>
        </p:blipFill>
        <p:spPr>
          <a:xfrm>
            <a:off x="8469276" y="94657"/>
            <a:ext cx="3489262" cy="1598186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6C36166-A436-3641-D453-DD580C98B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7657" y="555281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28CD1-1E67-A3CC-A162-D74FA1B37D42}"/>
              </a:ext>
            </a:extLst>
          </p:cNvPr>
          <p:cNvSpPr txBox="1"/>
          <p:nvPr/>
        </p:nvSpPr>
        <p:spPr>
          <a:xfrm>
            <a:off x="7105880" y="5266063"/>
            <a:ext cx="499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gap-filling process may require up to 10 iterations, but it only takes a few minutes to complete.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FE61-01BD-4912-6A46-99B34575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E19C8-D7FB-E2CB-4418-1EFDF417F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6D8E679-5A48-1545-FA6C-38E74722C651}"/>
              </a:ext>
            </a:extLst>
          </p:cNvPr>
          <p:cNvSpPr txBox="1"/>
          <p:nvPr/>
        </p:nvSpPr>
        <p:spPr>
          <a:xfrm>
            <a:off x="429157" y="250372"/>
            <a:ext cx="274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 Gap-filling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65B2D573-79B6-F3C7-007D-05075F464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7657" y="555281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3">
            <a:extLst>
              <a:ext uri="{FF2B5EF4-FFF2-40B4-BE49-F238E27FC236}">
                <a16:creationId xmlns:a16="http://schemas.microsoft.com/office/drawing/2014/main" id="{7117870C-950D-2940-6288-9DA91039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81" y="2462917"/>
            <a:ext cx="3657600" cy="28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C08F56-702F-D97D-51E4-F46C60A31138}"/>
              </a:ext>
            </a:extLst>
          </p:cNvPr>
          <p:cNvSpPr txBox="1"/>
          <p:nvPr/>
        </p:nvSpPr>
        <p:spPr>
          <a:xfrm>
            <a:off x="2304085" y="958258"/>
            <a:ext cx="773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gap-filled AOD against ground-based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AERONET network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2019 – 2023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19EC4EB-55A9-0B62-9C46-90C27387A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955" y="28180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23AA7-FB3B-A5D6-A7A4-D0167873B8F7}"/>
              </a:ext>
            </a:extLst>
          </p:cNvPr>
          <p:cNvSpPr txBox="1"/>
          <p:nvPr/>
        </p:nvSpPr>
        <p:spPr>
          <a:xfrm>
            <a:off x="3188309" y="2120394"/>
            <a:ext cx="16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Gap-fill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18E44-DB9A-48E4-E34A-D2E638C26192}"/>
              </a:ext>
            </a:extLst>
          </p:cNvPr>
          <p:cNvSpPr txBox="1"/>
          <p:nvPr/>
        </p:nvSpPr>
        <p:spPr>
          <a:xfrm>
            <a:off x="7353631" y="211964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Gap-fill</a:t>
            </a:r>
          </a:p>
        </p:txBody>
      </p:sp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3D0F50EB-700E-D986-7DD0-48F2785DFC3F}"/>
              </a:ext>
            </a:extLst>
          </p:cNvPr>
          <p:cNvSpPr/>
          <p:nvPr/>
        </p:nvSpPr>
        <p:spPr>
          <a:xfrm>
            <a:off x="4870318" y="1789255"/>
            <a:ext cx="2394232" cy="56161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BD123-9AF5-C460-4637-B85A541DDF75}"/>
              </a:ext>
            </a:extLst>
          </p:cNvPr>
          <p:cNvSpPr txBox="1"/>
          <p:nvPr/>
        </p:nvSpPr>
        <p:spPr>
          <a:xfrm>
            <a:off x="1058172" y="5368146"/>
            <a:ext cx="1043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 correlation coefficient (R) decreased by ~0.1 after gap-filling, the model retains the mean bias and RMSE</a:t>
            </a:r>
          </a:p>
        </p:txBody>
      </p:sp>
      <p:pic>
        <p:nvPicPr>
          <p:cNvPr id="13" name="Picture 12" descr="A diagram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72479755-8CBB-8785-643F-9F11036C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545" y="2488979"/>
            <a:ext cx="3657600" cy="287101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ECEF-C600-3885-6F7F-1CFF2082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4DE2-0DA1-3849-85AE-9AE813FA00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16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9695</TotalTime>
  <Words>1332</Words>
  <Application>Microsoft Macintosh PowerPoint</Application>
  <PresentationFormat>Widescreen</PresentationFormat>
  <Paragraphs>241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Cambria Math</vt:lpstr>
      <vt:lpstr>Times New Roman</vt:lpstr>
      <vt:lpstr>Office Theme</vt:lpstr>
      <vt:lpstr>Addressing PM2.5 Exposure Disparities:  High-Resolution Modeling and  Health Assessment for Environmental Justice Across the Contiguous U.S. (CONUS)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 Fan</dc:creator>
  <cp:lastModifiedBy>Kai Fan</cp:lastModifiedBy>
  <cp:revision>24</cp:revision>
  <dcterms:created xsi:type="dcterms:W3CDTF">2024-09-16T16:37:11Z</dcterms:created>
  <dcterms:modified xsi:type="dcterms:W3CDTF">2024-10-21T20:48:32Z</dcterms:modified>
</cp:coreProperties>
</file>