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7"/>
  </p:notesMasterIdLst>
  <p:sldIdLst>
    <p:sldId id="256" r:id="rId3"/>
    <p:sldId id="306" r:id="rId4"/>
    <p:sldId id="326" r:id="rId5"/>
    <p:sldId id="337" r:id="rId6"/>
    <p:sldId id="257" r:id="rId7"/>
    <p:sldId id="307" r:id="rId8"/>
    <p:sldId id="312" r:id="rId9"/>
    <p:sldId id="334" r:id="rId10"/>
    <p:sldId id="315" r:id="rId11"/>
    <p:sldId id="336" r:id="rId12"/>
    <p:sldId id="325" r:id="rId13"/>
    <p:sldId id="324" r:id="rId14"/>
    <p:sldId id="335" r:id="rId15"/>
    <p:sldId id="318" r:id="rId16"/>
    <p:sldId id="321" r:id="rId17"/>
    <p:sldId id="341" r:id="rId18"/>
    <p:sldId id="340" r:id="rId19"/>
    <p:sldId id="342" r:id="rId20"/>
    <p:sldId id="333" r:id="rId21"/>
    <p:sldId id="338" r:id="rId22"/>
    <p:sldId id="339" r:id="rId23"/>
    <p:sldId id="267" r:id="rId24"/>
    <p:sldId id="327" r:id="rId25"/>
    <p:sldId id="34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5"/>
    <p:restoredTop sz="94524"/>
  </p:normalViewPr>
  <p:slideViewPr>
    <p:cSldViewPr snapToGrid="0">
      <p:cViewPr varScale="1">
        <p:scale>
          <a:sx n="114" d="100"/>
          <a:sy n="114" d="100"/>
        </p:scale>
        <p:origin x="7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CCFC4-82EB-1645-9D10-ACC138E29063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6C1F1-244E-F348-9867-5CB528047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6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6C1F1-244E-F348-9867-5CB5280471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3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6C1F1-244E-F348-9867-5CB5280471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14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B3656-AAF1-5A48-8E00-65A4DEE2DA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775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EA3CD-C2E8-6D14-A405-FEF43327D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E1BD82-85EF-E80B-6180-79DA94EFB7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42AC3-2105-9968-F5C5-0FEB8F140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1B86-5CA6-2247-AB36-D3A1835E4A40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E9704-77FE-C5FA-CEFD-820B60A15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FA22C-F47E-6F94-50FD-ACBA64FDE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A43-3399-4E48-9779-9CAE30351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13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CD326-A4B1-CDC5-EF0D-02CC39DE2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3CAD9-93B3-AC0A-CCCF-1608EA3A05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F7F15-7012-24ED-EDFF-CD5C5B0D4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1B86-5CA6-2247-AB36-D3A1835E4A40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1AC41-8603-2DC8-1F20-F2FC72355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0CA96-2872-474F-9785-36BB805ED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A43-3399-4E48-9779-9CAE30351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22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80F2E6-6ADA-2DA7-4640-31BAAC689A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0106DB-3689-80CA-4A59-C4A29DE5F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80919-1CE1-BFF8-10EF-901238C1D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1B86-5CA6-2247-AB36-D3A1835E4A40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4E3C0-C2E1-E997-599F-AD254DC7E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DD0A7-4DE8-90ED-1EF2-1106A827B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A43-3399-4E48-9779-9CAE30351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44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4278F-DD43-4829-F506-D42907ADC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0B045E-2F72-B845-CE42-F47F30611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0005A-5090-4E31-98F7-503BACDFC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E33DA-C192-B140-9B59-50779150572F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E3C84-B5A0-85F0-1901-FC28AF286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B7A20-1C31-F7B0-9346-8427510CA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A4FD-86BD-E74E-811B-8D53A91AA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96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85CCA-49DA-9D42-D9BF-E946EB7D3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93CD5-0CF3-39AE-6C64-7F5EAE53D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E80AC-3358-482C-D9ED-199690307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E33DA-C192-B140-9B59-50779150572F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AC0C8-2298-B6C3-EA36-60D779EFF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3B9E6-04F9-575B-7CC5-5207685A4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A4FD-86BD-E74E-811B-8D53A91AA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89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51573-0A38-2393-AC64-50CD210C9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7940BF-9E2B-BA0E-C9F6-1A2448A83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96389-1428-EAAD-3B0C-4E08A78F4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E33DA-C192-B140-9B59-50779150572F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1AEAB-D541-4248-FD5B-124BF441E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53E3F-1B4C-6243-A5F6-59E6CE94C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A4FD-86BD-E74E-811B-8D53A91AA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36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D5AC1-1B67-8132-1419-27FD6AB66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D6694-8FCF-F843-E9BB-1B656DD45B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ED186C-0417-951E-95D1-F2CD39FFB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767DE-8985-76F1-9FA8-E50AA0C11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E33DA-C192-B140-9B59-50779150572F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91D36F-6A00-5D15-B030-325AE08C7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BD94D2-8555-826A-D60C-3E7D19796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A4FD-86BD-E74E-811B-8D53A91AA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084CD-CB4C-D5D0-CA66-FEB1D127A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E6458-6A99-42AA-94F1-E1EFCDD94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2989F-3538-8682-2506-2F2213F34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9FEC54-92BB-D28B-6294-F2F4710D5C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BB50AD-CDAB-16B1-B432-8E3B8AE76F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38D5D2-3497-670B-B3D6-CA7D7A1A0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E33DA-C192-B140-9B59-50779150572F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012E4-1B0C-B24D-5415-A1423E688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E7445B-E505-9360-4AED-648C14DFE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A4FD-86BD-E74E-811B-8D53A91AA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82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CFF35-C313-DDE5-9B96-74988F0DE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8AF348-7C55-360E-5E74-CD0BA1828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E33DA-C192-B140-9B59-50779150572F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3D1AC3-5741-A19E-3EA2-5ED2D7AB5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BE196A-5C60-FF19-FD2C-C84775799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A4FD-86BD-E74E-811B-8D53A91AA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67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1F70B0-4740-5D5E-26BD-FA5587022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E33DA-C192-B140-9B59-50779150572F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6C30C-0A3C-0359-4AD1-9A5F72113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F52FA-018F-93C6-8C12-A577541F7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A4FD-86BD-E74E-811B-8D53A91AA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05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2F2DA-4F26-171E-EF46-F9EA57275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5B2FE-22AB-8A36-813F-4A7823DAF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8D72F4-CE0B-68DF-3457-BB5A6E10C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D8BA4-8DCF-05B0-9589-EA59CE607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E33DA-C192-B140-9B59-50779150572F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E139F0-8C50-93F3-B389-CD0A9C2DC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784E6-F848-164A-A4D1-60886AEEF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A4FD-86BD-E74E-811B-8D53A91AA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37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2805F-FD10-29DE-16A2-D1C7B0B6C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4EE6A-AB79-3F7E-9819-03448811D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990-9D04-6751-0D2B-115E9917A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1B86-5CA6-2247-AB36-D3A1835E4A40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DED83-4FDA-4B66-0DA8-F67054301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4FAB6-79A0-44C8-2E5A-2D74686BD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A43-3399-4E48-9779-9CAE30351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93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1A465-A993-9881-6F3E-B19E5388D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D00824-FF01-7B52-2F89-289EEB8E07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D5771-91EE-C950-203B-266C36213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6288C-4225-9E42-7006-66380FEE5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E33DA-C192-B140-9B59-50779150572F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BBBC26-9153-57C6-5000-0D6192105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BF3DA-A588-EB53-70E0-BA66114F4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A4FD-86BD-E74E-811B-8D53A91AA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79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CF2BE-75B6-83B4-5350-F0577640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0719C6-9724-423D-190B-623CF0AB4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6EAAC-ECC2-226E-47E9-E1397CA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E33DA-C192-B140-9B59-50779150572F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07167-4613-6912-126D-29CE00EC0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6541A-9658-F3A6-0692-A80462BCB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A4FD-86BD-E74E-811B-8D53A91AA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05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675EFF-6DD1-53E1-915A-23B1A3C8F9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87FB29-FBDE-B1F5-1984-BF87638EB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3DD3D-9397-109F-254C-F01F43F86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E33DA-C192-B140-9B59-50779150572F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A0E37-1333-9578-E7C7-723A7E779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5E053-EA7A-77FE-BA42-00659B519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A4FD-86BD-E74E-811B-8D53A91AA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21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4E733-00C5-E2FB-7D23-AAC747082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13A58-9251-96AF-FB3B-53245FCBA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A5FC0-F7FF-6B45-D2D9-26FB37B5B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1B86-5CA6-2247-AB36-D3A1835E4A40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6E569-8BE2-90B5-F142-6594E7848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F23B2-5A13-1DBE-D000-749F6C7B7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A43-3399-4E48-9779-9CAE30351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8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21E58-95BD-ECB3-277E-DF443515D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E703D-5A30-8506-9434-713E31A6E7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74C73C-4A20-7376-6432-6FF4BC8FD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ED19E4-BB65-92CB-903C-DCFC9C302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1B86-5CA6-2247-AB36-D3A1835E4A40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FA199-F375-1500-0D69-3EFDC4F53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12FAD-3200-0F36-0097-A3EF95C5D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A43-3399-4E48-9779-9CAE30351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7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0F74E-9846-A0F1-FB7C-E7E7D5DB0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704E20-FAA6-F806-D047-5B12567E1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DF5BA-ABC0-799B-8F83-EF5D8EA52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835981-666A-5C24-37C8-C0F4A3B27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09AFA5-2DDE-2EBD-9EDC-5C9F486D25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68532A-F403-FFF2-9096-86882022B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1B86-5CA6-2247-AB36-D3A1835E4A40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B3FDDE-56B5-B71C-5942-D32B58C76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E63BE0-9C73-D2A6-B7E2-691B1435E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A43-3399-4E48-9779-9CAE30351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3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138EA-03D7-B253-6F20-6C7348827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E7F464-D62C-A54A-F010-3E0D44338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1B86-5CA6-2247-AB36-D3A1835E4A40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F1487A-7E94-C52C-1011-9B09E6F4D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8BA87C-1493-50A4-0870-689CD0DA5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A43-3399-4E48-9779-9CAE30351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8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65503A-8FF1-6F6F-11FF-A9ED9B789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1B86-5CA6-2247-AB36-D3A1835E4A40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F2345-CEA3-830D-2910-292D2E235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E970D-9212-8210-035E-BEA0B0023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A43-3399-4E48-9779-9CAE30351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04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EE1CF-A389-112E-A0AD-3C5C2B625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31401-7503-B84E-374E-7C0967CA8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0916AF-5000-4A22-9DE2-6C2194F8C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8A866-39D4-BEA8-D074-BA170B688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1B86-5CA6-2247-AB36-D3A1835E4A40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A8D4C8-9BF6-0433-1A0A-CF57DBCF6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7A9EDF-C825-15B7-0AA0-7B738FD8A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A43-3399-4E48-9779-9CAE30351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62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6955-1F5F-B40A-7897-E663D3E45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678C92-8CCC-86C2-21D8-0AD014A09A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20C1B-4F28-7DBE-5C2F-45C0A341F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DD4D8-E429-6B5D-8599-34EFAC462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1B86-5CA6-2247-AB36-D3A1835E4A40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DAB7BD-7DD6-42A0-C8A6-078011F9F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221A75-EEE9-94CC-EDCA-D40004DF5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A43-3399-4E48-9779-9CAE30351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8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09F31B-712F-8076-F636-CCCB46860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2BA54-FABC-4B28-02B8-F4FE92389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D6676-1DD8-F7FA-7680-2EF889E0C2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F1B86-5CA6-2247-AB36-D3A1835E4A40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1A808-4E98-E320-96F0-6540A7B32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F5003-6810-9943-68B3-4135C7E1B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26CA43-3399-4E48-9779-9CAE30351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7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DD5CD4-7A38-24AA-B0AE-7E5D9F784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4DADB-C583-230D-62FC-483012C8A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5D601-8BFE-E01E-5A71-14F6A0EC0A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E33DA-C192-B140-9B59-50779150572F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3D5A5-C5D7-1A76-9985-00887EC6B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0ABE5-46A0-788A-0EBD-4FB2DDF775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1A4FD-86BD-E74E-811B-8D53A91AA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1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usu.edu/binghamresearch/cumulative-research-summary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u.edu/binghamresearch/cumulative-research-summary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34F8A-7AE9-135A-F2E6-2AE99B20BA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91908"/>
            <a:ext cx="9144000" cy="1062037"/>
          </a:xfrm>
        </p:spPr>
        <p:txBody>
          <a:bodyPr>
            <a:normAutofit/>
          </a:bodyPr>
          <a:lstStyle/>
          <a:p>
            <a:r>
              <a:rPr lang="en-US" sz="2800" b="1" dirty="0">
                <a:effectLst/>
                <a:latin typeface="Arial" panose="020B0604020202020204" pitchFamily="34" charset="0"/>
              </a:rPr>
              <a:t>Influence of Chemical Mechanism on Carbonyl and Ozone Formation During Winter 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09A74E-9AA7-023F-E5C0-5F72A4A0FC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6801" y="2491575"/>
            <a:ext cx="9144000" cy="18748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effectLst/>
                <a:latin typeface="+mj-lt"/>
              </a:rPr>
              <a:t>Loknath Dhar*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effectLst/>
                <a:latin typeface="+mj-lt"/>
              </a:rPr>
              <a:t>Department of Chemistry and Biochemistry, Utah State University, Logan, UT, USA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+mj-lt"/>
              </a:rPr>
              <a:t>a02391298@usu.edu</a:t>
            </a:r>
            <a:r>
              <a:rPr lang="en-US" sz="1600" dirty="0">
                <a:effectLst/>
                <a:latin typeface="+mj-lt"/>
              </a:rPr>
              <a:t> </a:t>
            </a:r>
            <a:endParaRPr lang="en-US" sz="16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>
              <a:effectLst/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effectLst/>
                <a:latin typeface="+mj-lt"/>
              </a:rPr>
              <a:t>Seth Lyman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effectLst/>
                <a:latin typeface="+mj-lt"/>
              </a:rPr>
              <a:t>Director and Research Professor at Utah State University's Bingham Research Center and Department of Chemistry and Biochemistry, UT, USA </a:t>
            </a:r>
            <a:endParaRPr lang="en-US" sz="1600" dirty="0">
              <a:latin typeface="+mj-lt"/>
            </a:endParaRPr>
          </a:p>
          <a:p>
            <a:pPr>
              <a:lnSpc>
                <a:spcPct val="100000"/>
              </a:lnSpc>
            </a:pPr>
            <a:endParaRPr lang="en-US" sz="1600" dirty="0">
              <a:latin typeface="+mj-lt"/>
            </a:endParaRPr>
          </a:p>
          <a:p>
            <a:pPr>
              <a:lnSpc>
                <a:spcPct val="100000"/>
              </a:lnSpc>
            </a:pPr>
            <a:endParaRPr lang="en-US" sz="16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15D434-E5E7-4E8F-2B66-BE0304A89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79" y="5294482"/>
            <a:ext cx="3994502" cy="741907"/>
          </a:xfrm>
          <a:prstGeom prst="rect">
            <a:avLst/>
          </a:prstGeom>
        </p:spPr>
      </p:pic>
      <p:pic>
        <p:nvPicPr>
          <p:cNvPr id="1026" name="Picture 2" descr="CMAS Conference 2024">
            <a:extLst>
              <a:ext uri="{FF2B5EF4-FFF2-40B4-BE49-F238E27FC236}">
                <a16:creationId xmlns:a16="http://schemas.microsoft.com/office/drawing/2014/main" id="{A692D2DC-38B6-C156-F4DC-9F091E630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318" y="4851351"/>
            <a:ext cx="1134966" cy="118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titute for the Environment">
            <a:extLst>
              <a:ext uri="{FF2B5EF4-FFF2-40B4-BE49-F238E27FC236}">
                <a16:creationId xmlns:a16="http://schemas.microsoft.com/office/drawing/2014/main" id="{36B0C913-BF0E-4AB3-4B70-636878C24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361" y="5270916"/>
            <a:ext cx="4328405" cy="86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204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FFC46EB-44A0-DEC5-AF65-4D9DDC6D3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647722"/>
              </p:ext>
            </p:extLst>
          </p:nvPr>
        </p:nvGraphicFramePr>
        <p:xfrm>
          <a:off x="291548" y="353505"/>
          <a:ext cx="11756152" cy="436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56152">
                  <a:extLst>
                    <a:ext uri="{9D8B030D-6E8A-4147-A177-3AD203B41FA5}">
                      <a16:colId xmlns:a16="http://schemas.microsoft.com/office/drawing/2014/main" val="112520534"/>
                    </a:ext>
                  </a:extLst>
                </a:gridCol>
              </a:tblGrid>
              <a:tr h="214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Sensitivity of Primary Emitted Organics to Carbonyls.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972902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614F3BC-79C5-F973-ADA5-0F16FE962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467" y="1113182"/>
            <a:ext cx="10918135" cy="515654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Baseline Carbonyls</a:t>
            </a:r>
            <a:r>
              <a:rPr lang="en-US" dirty="0"/>
              <a:t>: The model was first run without modifications to establish the baseline.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Average Concentration</a:t>
            </a:r>
            <a:r>
              <a:rPr lang="en-US" dirty="0"/>
              <a:t>: The average concentration of carbonyls were determined between 1-5 pm (ppb).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Variation of Organics</a:t>
            </a:r>
            <a:r>
              <a:rPr lang="en-US" dirty="0"/>
              <a:t>: The initial mixing ratios of alkanes, alkenes, alkynes, alcohols, and aromatics were varied by increasing them by 50%.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Impact on Carbonyls</a:t>
            </a:r>
            <a:r>
              <a:rPr lang="en-US" dirty="0"/>
              <a:t>: The percent changes in average concentration of carbonyl’s were observed after modification to quantify the impact of each organic group on carbonyl compounds.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21F292D7-DEEE-4C21-48A5-0090103E543C}"/>
              </a:ext>
            </a:extLst>
          </p:cNvPr>
          <p:cNvSpPr txBox="1">
            <a:spLocks/>
          </p:cNvSpPr>
          <p:nvPr/>
        </p:nvSpPr>
        <p:spPr>
          <a:xfrm>
            <a:off x="11278528" y="6149771"/>
            <a:ext cx="476149" cy="458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4FEA18-7892-CA4D-89C5-3E3679CAD76B}" type="slidenum">
              <a:rPr lang="en-US" sz="180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10</a:t>
            </a:fld>
            <a:endParaRPr lang="en-US" sz="1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682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9F0C39-E45A-96FF-D2E9-3CEC29E331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291" b="9757"/>
          <a:stretch/>
        </p:blipFill>
        <p:spPr>
          <a:xfrm>
            <a:off x="38284" y="982723"/>
            <a:ext cx="8687969" cy="5288025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E6E6CE6-E47F-A4BD-0C16-3AD8BC75B4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661369"/>
              </p:ext>
            </p:extLst>
          </p:nvPr>
        </p:nvGraphicFramePr>
        <p:xfrm>
          <a:off x="291548" y="353505"/>
          <a:ext cx="11756152" cy="436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56152">
                  <a:extLst>
                    <a:ext uri="{9D8B030D-6E8A-4147-A177-3AD203B41FA5}">
                      <a16:colId xmlns:a16="http://schemas.microsoft.com/office/drawing/2014/main" val="112520534"/>
                    </a:ext>
                  </a:extLst>
                </a:gridCol>
              </a:tblGrid>
              <a:tr h="214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Sensitivity of Primary Emitted Organics to Formaldehyde.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97290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FB9669D-00F7-43E5-975D-36BA8F1A1E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886460"/>
              </p:ext>
            </p:extLst>
          </p:nvPr>
        </p:nvGraphicFramePr>
        <p:xfrm>
          <a:off x="8726253" y="1490422"/>
          <a:ext cx="3215431" cy="4659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5431">
                  <a:extLst>
                    <a:ext uri="{9D8B030D-6E8A-4147-A177-3AD203B41FA5}">
                      <a16:colId xmlns:a16="http://schemas.microsoft.com/office/drawing/2014/main" val="112520534"/>
                    </a:ext>
                  </a:extLst>
                </a:gridCol>
              </a:tblGrid>
              <a:tr h="465935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/>
                        <a:t>MCMv331, SAPRC07, and RACM2 showed similar chemistry for formaldehyde formation.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/>
                        <a:t>CB6 showed negative contribution from alkanes.</a:t>
                      </a:r>
                      <a:endParaRPr lang="en-US" sz="2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972902"/>
                  </a:ext>
                </a:extLst>
              </a:tr>
            </a:tbl>
          </a:graphicData>
        </a:graphic>
      </p:graphicFrame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7BB8A189-438C-FE5C-9466-F7B55883FA1A}"/>
              </a:ext>
            </a:extLst>
          </p:cNvPr>
          <p:cNvSpPr txBox="1">
            <a:spLocks/>
          </p:cNvSpPr>
          <p:nvPr/>
        </p:nvSpPr>
        <p:spPr>
          <a:xfrm>
            <a:off x="11278528" y="6149771"/>
            <a:ext cx="476149" cy="458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4FEA18-7892-CA4D-89C5-3E3679CAD76B}" type="slidenum">
              <a:rPr lang="en-US" sz="180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11</a:t>
            </a:fld>
            <a:endParaRPr lang="en-US" sz="1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7134F5-11DA-BFA7-35B6-4ACD0BD65D78}"/>
              </a:ext>
            </a:extLst>
          </p:cNvPr>
          <p:cNvSpPr txBox="1"/>
          <p:nvPr/>
        </p:nvSpPr>
        <p:spPr>
          <a:xfrm>
            <a:off x="858645" y="6239158"/>
            <a:ext cx="7680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Fig: Percent Changes in Average Formaldehyde Concentration from 1 - 5 PM.</a:t>
            </a:r>
          </a:p>
        </p:txBody>
      </p:sp>
    </p:spTree>
    <p:extLst>
      <p:ext uri="{BB962C8B-B14F-4D97-AF65-F5344CB8AC3E}">
        <p14:creationId xmlns:p14="http://schemas.microsoft.com/office/powerpoint/2010/main" val="3055030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B6235FF-76B0-5CEE-DC72-5236655981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4754"/>
              </p:ext>
            </p:extLst>
          </p:nvPr>
        </p:nvGraphicFramePr>
        <p:xfrm>
          <a:off x="9171979" y="1604331"/>
          <a:ext cx="2875721" cy="40021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5721">
                  <a:extLst>
                    <a:ext uri="{9D8B030D-6E8A-4147-A177-3AD203B41FA5}">
                      <a16:colId xmlns:a16="http://schemas.microsoft.com/office/drawing/2014/main" val="112520534"/>
                    </a:ext>
                  </a:extLst>
                </a:gridCol>
              </a:tblGrid>
              <a:tr h="4002157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/>
                        <a:t>Alkanes showed the highest sensitivity in the percent change of acetaldehyde's mixing ratio.</a:t>
                      </a:r>
                      <a:endParaRPr lang="en-US" sz="2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97290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65EB84C-F6E5-2BC9-99C4-6C6C4DE60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95965"/>
              </p:ext>
            </p:extLst>
          </p:nvPr>
        </p:nvGraphicFramePr>
        <p:xfrm>
          <a:off x="291548" y="353505"/>
          <a:ext cx="11756152" cy="436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56152">
                  <a:extLst>
                    <a:ext uri="{9D8B030D-6E8A-4147-A177-3AD203B41FA5}">
                      <a16:colId xmlns:a16="http://schemas.microsoft.com/office/drawing/2014/main" val="112520534"/>
                    </a:ext>
                  </a:extLst>
                </a:gridCol>
              </a:tblGrid>
              <a:tr h="214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Sensitivity of Primary Emitted Organics to Acetaldehyde.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97290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B0675C2-7FF8-914B-8CBB-08D529268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9750"/>
            <a:ext cx="9060440" cy="5979042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BA19ACA3-AB9C-BDF5-8010-AB77407A8F20}"/>
              </a:ext>
            </a:extLst>
          </p:cNvPr>
          <p:cNvSpPr txBox="1">
            <a:spLocks/>
          </p:cNvSpPr>
          <p:nvPr/>
        </p:nvSpPr>
        <p:spPr>
          <a:xfrm>
            <a:off x="11278528" y="6149771"/>
            <a:ext cx="476149" cy="458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4FEA18-7892-CA4D-89C5-3E3679CAD76B}" type="slidenum">
              <a:rPr lang="en-US" sz="180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12</a:t>
            </a:fld>
            <a:endParaRPr lang="en-US" sz="1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B97B13-228C-6573-233B-E444496EA060}"/>
              </a:ext>
            </a:extLst>
          </p:cNvPr>
          <p:cNvSpPr txBox="1"/>
          <p:nvPr/>
        </p:nvSpPr>
        <p:spPr>
          <a:xfrm>
            <a:off x="858645" y="6239158"/>
            <a:ext cx="7680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Fig: Percent Changes in Average Acetaldehyde Concentration from 1 - 5 PM.</a:t>
            </a:r>
          </a:p>
        </p:txBody>
      </p:sp>
    </p:spTree>
    <p:extLst>
      <p:ext uri="{BB962C8B-B14F-4D97-AF65-F5344CB8AC3E}">
        <p14:creationId xmlns:p14="http://schemas.microsoft.com/office/powerpoint/2010/main" val="2585918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5EEB-23CC-4EE0-B838-65FE82E71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467" y="1113182"/>
            <a:ext cx="10918135" cy="515654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Baseline Ozone</a:t>
            </a:r>
            <a:r>
              <a:rPr lang="en-US" dirty="0"/>
              <a:t>: The model was first run without modifications to establish the baseline ozone production rate.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Ozone Production Rate</a:t>
            </a:r>
            <a:r>
              <a:rPr lang="en-US" dirty="0"/>
              <a:t>: The average ozone production rate was measured between 9am – 4pm (ppb/hr).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Variation of Organics</a:t>
            </a:r>
            <a:r>
              <a:rPr lang="en-US" dirty="0"/>
              <a:t>: The initial mixing ratios of alkanes, alkenes, alkynes, alcohols, and aromatics were varied by increasing and decreasing them by 50%.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Impact on Ozone</a:t>
            </a:r>
            <a:r>
              <a:rPr lang="en-US" dirty="0"/>
              <a:t>: The changes in ozone production rates were observed to quantify the impact of each organic group on winter ozone production.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46791B7-E676-4701-1C13-9DED093A9C7A}"/>
              </a:ext>
            </a:extLst>
          </p:cNvPr>
          <p:cNvSpPr txBox="1">
            <a:spLocks/>
          </p:cNvSpPr>
          <p:nvPr/>
        </p:nvSpPr>
        <p:spPr>
          <a:xfrm>
            <a:off x="11278528" y="6149771"/>
            <a:ext cx="476149" cy="458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4FEA18-7892-CA4D-89C5-3E3679CAD76B}" type="slidenum">
              <a:rPr lang="en-US" sz="180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13</a:t>
            </a:fld>
            <a:endParaRPr lang="en-US" sz="1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D7422C-C891-1034-C1A5-AFFE440008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943598"/>
              </p:ext>
            </p:extLst>
          </p:nvPr>
        </p:nvGraphicFramePr>
        <p:xfrm>
          <a:off x="569844" y="320442"/>
          <a:ext cx="11184833" cy="497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84833">
                  <a:extLst>
                    <a:ext uri="{9D8B030D-6E8A-4147-A177-3AD203B41FA5}">
                      <a16:colId xmlns:a16="http://schemas.microsoft.com/office/drawing/2014/main" val="112520534"/>
                    </a:ext>
                  </a:extLst>
                </a:gridCol>
              </a:tblGrid>
              <a:tr h="214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Sensitivity of Primary Emitted Organics to Ozone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972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129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0539910-2234-F762-C943-776CF7582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41752"/>
              </p:ext>
            </p:extLst>
          </p:nvPr>
        </p:nvGraphicFramePr>
        <p:xfrm>
          <a:off x="1936503" y="1009837"/>
          <a:ext cx="5297554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97554">
                  <a:extLst>
                    <a:ext uri="{9D8B030D-6E8A-4147-A177-3AD203B41FA5}">
                      <a16:colId xmlns:a16="http://schemas.microsoft.com/office/drawing/2014/main" val="112520534"/>
                    </a:ext>
                  </a:extLst>
                </a:gridCol>
              </a:tblGrid>
              <a:tr h="214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Change in Ozone Production Rate  (ppb/hr)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97290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419B4E4-82AB-FB9B-EF7F-D6FD1D8EF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02" y="1483290"/>
            <a:ext cx="8359757" cy="502049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8894BA3-C7F9-E0F3-F912-B0046642F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848555"/>
              </p:ext>
            </p:extLst>
          </p:nvPr>
        </p:nvGraphicFramePr>
        <p:xfrm>
          <a:off x="8905460" y="1121804"/>
          <a:ext cx="3127513" cy="5451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7513">
                  <a:extLst>
                    <a:ext uri="{9D8B030D-6E8A-4147-A177-3AD203B41FA5}">
                      <a16:colId xmlns:a16="http://schemas.microsoft.com/office/drawing/2014/main" val="112520534"/>
                    </a:ext>
                  </a:extLst>
                </a:gridCol>
              </a:tblGrid>
              <a:tr h="3671741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MCMv331 and SAPRC07</a:t>
                      </a:r>
                      <a:r>
                        <a:rPr lang="en-US" sz="2000" dirty="0"/>
                        <a:t>: </a:t>
                      </a:r>
                      <a:r>
                        <a:rPr lang="en-US" sz="2000" b="1" dirty="0"/>
                        <a:t>Alkanes</a:t>
                      </a:r>
                      <a:r>
                        <a:rPr lang="en-US" sz="2000" dirty="0"/>
                        <a:t> were the main contributors, with </a:t>
                      </a:r>
                      <a:r>
                        <a:rPr lang="en-US" sz="2000" b="1" dirty="0"/>
                        <a:t>aromatics</a:t>
                      </a:r>
                      <a:r>
                        <a:rPr lang="en-US" sz="2000" dirty="0"/>
                        <a:t> as the second.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RACM2</a:t>
                      </a:r>
                      <a:r>
                        <a:rPr lang="en-US" sz="2000" dirty="0"/>
                        <a:t>: </a:t>
                      </a:r>
                      <a:r>
                        <a:rPr lang="en-US" sz="2000" b="1" dirty="0"/>
                        <a:t>Alkanes</a:t>
                      </a:r>
                      <a:r>
                        <a:rPr lang="en-US" sz="2000" dirty="0"/>
                        <a:t> and </a:t>
                      </a:r>
                      <a:r>
                        <a:rPr lang="en-US" sz="2000" b="1" dirty="0"/>
                        <a:t>aromatics</a:t>
                      </a:r>
                      <a:r>
                        <a:rPr lang="en-US" sz="2000" dirty="0"/>
                        <a:t> contributed almost equally.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CB6</a:t>
                      </a:r>
                      <a:r>
                        <a:rPr lang="en-US" sz="2000" dirty="0"/>
                        <a:t>: </a:t>
                      </a:r>
                      <a:r>
                        <a:rPr lang="en-US" sz="2000" b="1" dirty="0"/>
                        <a:t>Alkanes</a:t>
                      </a:r>
                      <a:r>
                        <a:rPr lang="en-US" sz="2000" dirty="0"/>
                        <a:t> were the main contributor, followed by </a:t>
                      </a:r>
                      <a:r>
                        <a:rPr lang="en-US" sz="2000" b="1" dirty="0"/>
                        <a:t>alkenes</a:t>
                      </a:r>
                      <a:r>
                        <a:rPr lang="en-US" sz="2000" dirty="0"/>
                        <a:t> and </a:t>
                      </a:r>
                      <a:r>
                        <a:rPr lang="en-US" sz="2000" b="1" dirty="0"/>
                        <a:t>alkynes</a:t>
                      </a:r>
                      <a:r>
                        <a:rPr lang="en-US" sz="2000" dirty="0"/>
                        <a:t>.</a:t>
                      </a:r>
                    </a:p>
                  </a:txBody>
                  <a:tcPr marL="9525" marR="9525" marT="9525" marB="0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972902"/>
                  </a:ext>
                </a:extLst>
              </a:tr>
            </a:tbl>
          </a:graphicData>
        </a:graphic>
      </p:graphicFrame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D236439A-4540-158C-5AA0-A004BBC66D08}"/>
              </a:ext>
            </a:extLst>
          </p:cNvPr>
          <p:cNvSpPr txBox="1">
            <a:spLocks/>
          </p:cNvSpPr>
          <p:nvPr/>
        </p:nvSpPr>
        <p:spPr>
          <a:xfrm>
            <a:off x="11278528" y="6149771"/>
            <a:ext cx="476149" cy="458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4FEA18-7892-CA4D-89C5-3E3679CAD76B}" type="slidenum">
              <a:rPr lang="en-US" sz="180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14</a:t>
            </a:fld>
            <a:endParaRPr lang="en-US" sz="1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AD7DB91-AC4B-8F02-B293-885F90D373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767939"/>
              </p:ext>
            </p:extLst>
          </p:nvPr>
        </p:nvGraphicFramePr>
        <p:xfrm>
          <a:off x="569844" y="320442"/>
          <a:ext cx="11184833" cy="497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84833">
                  <a:extLst>
                    <a:ext uri="{9D8B030D-6E8A-4147-A177-3AD203B41FA5}">
                      <a16:colId xmlns:a16="http://schemas.microsoft.com/office/drawing/2014/main" val="112520534"/>
                    </a:ext>
                  </a:extLst>
                </a:gridCol>
              </a:tblGrid>
              <a:tr h="214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Sensitivity of Primary Emitted Organics to Ozone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972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603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8FB9-7D2F-A574-7AC0-EDFABBD5AB4A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928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AE89C-9F28-4D34-DF0C-B66C54733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932" y="1449658"/>
            <a:ext cx="10918135" cy="500042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RACM2 with F0AM Box model predicted ozone level closest to measured value.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Formaldehyde was found to be the most important carbonyl for ozone production, followed by acetaldehyde.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Alkanes were the primary contributors of ozone production along with aromatics as the second according to MCMv331 and SAPRC07.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B66BA053-9D14-D773-5255-D38B279397D6}"/>
              </a:ext>
            </a:extLst>
          </p:cNvPr>
          <p:cNvSpPr txBox="1">
            <a:spLocks/>
          </p:cNvSpPr>
          <p:nvPr/>
        </p:nvSpPr>
        <p:spPr>
          <a:xfrm>
            <a:off x="11278528" y="6149771"/>
            <a:ext cx="476149" cy="458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4FEA18-7892-CA4D-89C5-3E3679CAD76B}" type="slidenum">
              <a:rPr lang="en-US" sz="180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15</a:t>
            </a:fld>
            <a:endParaRPr lang="en-US" sz="1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090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25C24-386F-B0A5-6D23-D1D119E9B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3C47B-7A0E-7A62-5510-B547679C6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Comparing the outputs of MCMv331, SAPRC07, RACM2, and CB6 with CMAQ to observe the differences in how organics impact carbonyls and ultimately ozone levels.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7B09272-BB8C-0F0E-37E9-94F79E38954A}"/>
              </a:ext>
            </a:extLst>
          </p:cNvPr>
          <p:cNvSpPr txBox="1">
            <a:spLocks/>
          </p:cNvSpPr>
          <p:nvPr/>
        </p:nvSpPr>
        <p:spPr>
          <a:xfrm>
            <a:off x="11278528" y="6149771"/>
            <a:ext cx="476149" cy="458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4FEA18-7892-CA4D-89C5-3E3679CAD76B}" type="slidenum">
              <a:rPr lang="en-US" sz="180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16</a:t>
            </a:fld>
            <a:endParaRPr lang="en-US" sz="1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937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530B6-279B-7EDD-DFDD-91C01B62C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3192"/>
            <a:ext cx="10515600" cy="1731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latin typeface="Segoe Script" panose="020B0804020000000003" pitchFamily="34" charset="0"/>
              </a:rPr>
              <a:t>Thank You...</a:t>
            </a:r>
          </a:p>
        </p:txBody>
      </p:sp>
    </p:spTree>
    <p:extLst>
      <p:ext uri="{BB962C8B-B14F-4D97-AF65-F5344CB8AC3E}">
        <p14:creationId xmlns:p14="http://schemas.microsoft.com/office/powerpoint/2010/main" val="3088252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8B98EE-3ACE-B70D-0DCB-4807C8EE3904}"/>
              </a:ext>
            </a:extLst>
          </p:cNvPr>
          <p:cNvSpPr txBox="1">
            <a:spLocks/>
          </p:cNvSpPr>
          <p:nvPr/>
        </p:nvSpPr>
        <p:spPr>
          <a:xfrm>
            <a:off x="696885" y="196825"/>
            <a:ext cx="10515600" cy="687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3600" dirty="0">
                <a:latin typeface="Times New Roman"/>
                <a:cs typeface="Times New Roman"/>
              </a:rPr>
              <a:t>Emission Sites in Uinta Basin 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908D65-BABB-9ACA-D0FD-2961F5284651}"/>
              </a:ext>
            </a:extLst>
          </p:cNvPr>
          <p:cNvSpPr/>
          <p:nvPr/>
        </p:nvSpPr>
        <p:spPr>
          <a:xfrm>
            <a:off x="502756" y="6380008"/>
            <a:ext cx="5967321" cy="411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222222"/>
                </a:solidFill>
                <a:latin typeface="Times New Roman"/>
                <a:cs typeface="Times New Roman"/>
              </a:rPr>
              <a:t>S. Lyman, T. Tran, 2015, Atmospheric Environment 123, 156-165 </a:t>
            </a:r>
          </a:p>
        </p:txBody>
      </p:sp>
      <p:pic>
        <p:nvPicPr>
          <p:cNvPr id="1025" name="Picture 1" descr="page3image62410400">
            <a:extLst>
              <a:ext uri="{FF2B5EF4-FFF2-40B4-BE49-F238E27FC236}">
                <a16:creationId xmlns:a16="http://schemas.microsoft.com/office/drawing/2014/main" id="{73B5B219-C9FF-11F7-048E-D696640B6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159" y="1123697"/>
            <a:ext cx="6413556" cy="454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7D31D36B-BF16-D09D-8A03-1D149CC55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5274" y="6469811"/>
            <a:ext cx="463973" cy="310551"/>
          </a:xfrm>
        </p:spPr>
        <p:txBody>
          <a:bodyPr/>
          <a:lstStyle/>
          <a:p>
            <a:fld id="{14DE19E4-CD4C-4357-9658-AC692596DEE4}" type="slidenum">
              <a:rPr lang="en-US" sz="1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5D734D-DA90-3591-740C-DD044DD869AC}"/>
              </a:ext>
            </a:extLst>
          </p:cNvPr>
          <p:cNvSpPr txBox="1"/>
          <p:nvPr/>
        </p:nvSpPr>
        <p:spPr>
          <a:xfrm>
            <a:off x="2187674" y="5732815"/>
            <a:ext cx="75340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 i="0" u="none" strike="noStrike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Fig. 1: Map of ozone measurement sites and oil and gas facilities around the Uintah Basin, Utah, U.S.A. during winter 2012–13.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AC37283-2D48-4708-DC7D-DCFAEB7FF64C}"/>
              </a:ext>
            </a:extLst>
          </p:cNvPr>
          <p:cNvSpPr txBox="1">
            <a:spLocks/>
          </p:cNvSpPr>
          <p:nvPr/>
        </p:nvSpPr>
        <p:spPr>
          <a:xfrm>
            <a:off x="11146918" y="6243365"/>
            <a:ext cx="463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4FEA18-7892-CA4D-89C5-3E3679CAD76B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925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iagram of a diagram of a structure&#10;&#10;Description automatically generated">
            <a:extLst>
              <a:ext uri="{FF2B5EF4-FFF2-40B4-BE49-F238E27FC236}">
                <a16:creationId xmlns:a16="http://schemas.microsoft.com/office/drawing/2014/main" id="{581C2AB5-7E8C-E7AB-4F47-B42B437956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47" t="-1667" r="-630" b="1667"/>
          <a:stretch/>
        </p:blipFill>
        <p:spPr>
          <a:xfrm>
            <a:off x="8315335" y="1378098"/>
            <a:ext cx="3439342" cy="36248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6083AA1-B1C1-4FF9-FD83-F00D003A69DC}"/>
              </a:ext>
            </a:extLst>
          </p:cNvPr>
          <p:cNvSpPr txBox="1"/>
          <p:nvPr/>
        </p:nvSpPr>
        <p:spPr>
          <a:xfrm>
            <a:off x="9208257" y="5045370"/>
            <a:ext cx="216337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cs typeface="Times New Roman"/>
              </a:rPr>
              <a:t>Box (0-D) Model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76FD00-E580-154F-CEF2-9D69893A9AA5}"/>
              </a:ext>
            </a:extLst>
          </p:cNvPr>
          <p:cNvSpPr/>
          <p:nvPr/>
        </p:nvSpPr>
        <p:spPr>
          <a:xfrm>
            <a:off x="571136" y="873460"/>
            <a:ext cx="7683189" cy="5449281"/>
          </a:xfrm>
          <a:prstGeom prst="rect">
            <a:avLst/>
          </a:prstGeom>
          <a:solidFill>
            <a:schemeClr val="bg1">
              <a:alpha val="51981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/>
              <a:t>Simplicity and Efficiency</a:t>
            </a:r>
            <a:r>
              <a:rPr lang="en-US" sz="2000" dirty="0"/>
              <a:t>: Focuses on a single atmospheric box to reduce complexity while capturing essential chemical processes.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/>
              <a:t>Controlled Meteorological Conditions</a:t>
            </a:r>
            <a:r>
              <a:rPr lang="en-US" sz="2000" dirty="0"/>
              <a:t>: Simplifies comparison of outputs and performances of various chemical mechanisms.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/>
              <a:t>Scenario Testing</a:t>
            </a:r>
            <a:r>
              <a:rPr lang="en-US" sz="2000" dirty="0"/>
              <a:t>: Allows adjustment of input parameters like precursor emission rates to study atmospheric chemistry impacts.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/>
              <a:t>Validation and Calibration</a:t>
            </a:r>
            <a:r>
              <a:rPr lang="en-US" sz="2000" dirty="0"/>
              <a:t>: Enables validation against observed data to improve the accuracy of chemical mechanisms.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E01817E-943D-4300-E6B6-DC0AE1B0AAFB}"/>
              </a:ext>
            </a:extLst>
          </p:cNvPr>
          <p:cNvSpPr txBox="1">
            <a:spLocks/>
          </p:cNvSpPr>
          <p:nvPr/>
        </p:nvSpPr>
        <p:spPr>
          <a:xfrm>
            <a:off x="11278528" y="6149771"/>
            <a:ext cx="476149" cy="458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4FEA18-7892-CA4D-89C5-3E3679CAD76B}" type="slidenum">
              <a:rPr lang="en-US" sz="180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19</a:t>
            </a:fld>
            <a:endParaRPr lang="en-US" sz="1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D6A8CED-5A70-A5F3-1B64-C01570652A89}"/>
              </a:ext>
            </a:extLst>
          </p:cNvPr>
          <p:cNvSpPr txBox="1">
            <a:spLocks/>
          </p:cNvSpPr>
          <p:nvPr/>
        </p:nvSpPr>
        <p:spPr>
          <a:xfrm>
            <a:off x="694121" y="186290"/>
            <a:ext cx="10515600" cy="687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+mn-lt"/>
                <a:cs typeface="Arial" panose="020B0604020202020204" pitchFamily="34" charset="0"/>
              </a:rPr>
              <a:t>F0AM Box Model</a:t>
            </a:r>
            <a:endParaRPr lang="en-GB" sz="32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1DFD26-DA33-3ADC-9F42-08C6F6E4671F}"/>
              </a:ext>
            </a:extLst>
          </p:cNvPr>
          <p:cNvSpPr txBox="1"/>
          <p:nvPr/>
        </p:nvSpPr>
        <p:spPr>
          <a:xfrm>
            <a:off x="932346" y="6424917"/>
            <a:ext cx="103461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1. Wolfe, G.M., et al., 2016. The Framework for 0-D Atmospheric Modeling (F0AM) v3.1. </a:t>
            </a:r>
            <a:r>
              <a:rPr lang="en-US" sz="1200" i="1" dirty="0" err="1"/>
              <a:t>Geosci</a:t>
            </a:r>
            <a:r>
              <a:rPr lang="en-US" sz="1200" i="1" dirty="0"/>
              <a:t>. Model Dev.</a:t>
            </a:r>
            <a:r>
              <a:rPr lang="en-US" sz="1200" dirty="0"/>
              <a:t>, 9(9), 3309-3319.</a:t>
            </a:r>
          </a:p>
        </p:txBody>
      </p:sp>
    </p:spTree>
    <p:extLst>
      <p:ext uri="{BB962C8B-B14F-4D97-AF65-F5344CB8AC3E}">
        <p14:creationId xmlns:p14="http://schemas.microsoft.com/office/powerpoint/2010/main" val="491728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1324A52-5750-45F9-B39B-85C12E11257F}"/>
              </a:ext>
            </a:extLst>
          </p:cNvPr>
          <p:cNvSpPr txBox="1">
            <a:spLocks/>
          </p:cNvSpPr>
          <p:nvPr/>
        </p:nvSpPr>
        <p:spPr>
          <a:xfrm>
            <a:off x="694121" y="186290"/>
            <a:ext cx="10515600" cy="687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+mn-lt"/>
                <a:cs typeface="Arial" panose="020B0604020202020204" pitchFamily="34" charset="0"/>
              </a:rPr>
              <a:t>Background</a:t>
            </a:r>
            <a:r>
              <a:rPr lang="en-GB" sz="3200" dirty="0">
                <a:latin typeface="+mn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ECE1022-8A63-439A-803E-E2F5C1F5EDEA}"/>
              </a:ext>
            </a:extLst>
          </p:cNvPr>
          <p:cNvSpPr txBox="1">
            <a:spLocks/>
          </p:cNvSpPr>
          <p:nvPr/>
        </p:nvSpPr>
        <p:spPr>
          <a:xfrm>
            <a:off x="694120" y="1989043"/>
            <a:ext cx="5966875" cy="8538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GB" sz="2000" dirty="0">
                <a:cs typeface="Arial" panose="020B0604020202020204" pitchFamily="34" charset="0"/>
              </a:rPr>
              <a:t>Elevated concentration of ozone during winter months become a concern in the places like Uinta Basin, Utah. </a:t>
            </a:r>
            <a:endParaRPr lang="en-US" sz="2000" dirty="0"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847B5A-A7FF-4FE4-A99C-5DA234FF4E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" t="7985" r="679" b="2053"/>
          <a:stretch/>
        </p:blipFill>
        <p:spPr>
          <a:xfrm>
            <a:off x="6835240" y="1884698"/>
            <a:ext cx="4609469" cy="369911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B49ED08-26A1-4CD6-B5D6-F0B3A24CB19D}"/>
              </a:ext>
            </a:extLst>
          </p:cNvPr>
          <p:cNvSpPr txBox="1">
            <a:spLocks/>
          </p:cNvSpPr>
          <p:nvPr/>
        </p:nvSpPr>
        <p:spPr>
          <a:xfrm>
            <a:off x="887474" y="2980253"/>
            <a:ext cx="5181940" cy="29092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7525" indent="-173038" algn="just">
              <a:lnSpc>
                <a:spcPct val="100000"/>
              </a:lnSpc>
              <a:buNone/>
            </a:pPr>
            <a:r>
              <a:rPr lang="en-GB" sz="2000" dirty="0">
                <a:cs typeface="Arial" panose="020B0604020202020204" pitchFamily="34" charset="0"/>
              </a:rPr>
              <a:t>Requirements of formation: </a:t>
            </a:r>
          </a:p>
          <a:p>
            <a:pPr marL="517525" indent="-173038" algn="just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cs typeface="Arial" panose="020B0604020202020204" pitchFamily="34" charset="0"/>
              </a:rPr>
              <a:t>Thermal inversions. </a:t>
            </a:r>
          </a:p>
          <a:p>
            <a:pPr marL="517525" indent="-173038" algn="just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cs typeface="Arial" panose="020B0604020202020204" pitchFamily="34" charset="0"/>
              </a:rPr>
              <a:t>Snow cover. </a:t>
            </a:r>
          </a:p>
          <a:p>
            <a:pPr marL="517525" indent="-173038" algn="just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cs typeface="Arial" panose="020B0604020202020204" pitchFamily="34" charset="0"/>
              </a:rPr>
              <a:t>Precursor emissions. </a:t>
            </a:r>
          </a:p>
          <a:p>
            <a:pPr marL="517525" indent="-173038" algn="just">
              <a:lnSpc>
                <a:spcPct val="100000"/>
              </a:lnSpc>
              <a:spcBef>
                <a:spcPts val="0"/>
              </a:spcBef>
            </a:pPr>
            <a:endParaRPr lang="en-GB" sz="2000" dirty="0">
              <a:cs typeface="Arial" panose="020B0604020202020204" pitchFamily="34" charset="0"/>
            </a:endParaRPr>
          </a:p>
          <a:p>
            <a:pPr marL="517525" indent="-173038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cs typeface="Arial" panose="020B0604020202020204" pitchFamily="34" charset="0"/>
              </a:rPr>
              <a:t>Impacts:</a:t>
            </a:r>
          </a:p>
          <a:p>
            <a:pPr marL="517525" indent="-173038" algn="just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cs typeface="Arial" panose="020B0604020202020204" pitchFamily="34" charset="0"/>
              </a:rPr>
              <a:t>Health issues.</a:t>
            </a:r>
          </a:p>
          <a:p>
            <a:pPr marL="517525" indent="-173038" algn="just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cs typeface="Arial" panose="020B0604020202020204" pitchFamily="34" charset="0"/>
              </a:rPr>
              <a:t>Environmental impacts.</a:t>
            </a:r>
          </a:p>
          <a:p>
            <a:pPr marL="517525" indent="-173038" algn="just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cs typeface="Arial" panose="020B0604020202020204" pitchFamily="34" charset="0"/>
              </a:rPr>
              <a:t>Changing Climates.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259426-A751-4F1A-A79D-3AF08072D6F1}"/>
              </a:ext>
            </a:extLst>
          </p:cNvPr>
          <p:cNvSpPr/>
          <p:nvPr/>
        </p:nvSpPr>
        <p:spPr>
          <a:xfrm>
            <a:off x="694120" y="6191642"/>
            <a:ext cx="102563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/>
              <a:t>Lyman, S., &amp; Tran, T., 2015. Inversion structure and winter ozone distribution in the Uintah Basin. </a:t>
            </a:r>
            <a:r>
              <a:rPr lang="en-US" sz="1200" i="1" dirty="0"/>
              <a:t>Atmos. Environ.</a:t>
            </a:r>
            <a:r>
              <a:rPr lang="en-US" sz="1200" dirty="0"/>
              <a:t>, 123, 156-165.</a:t>
            </a:r>
          </a:p>
          <a:p>
            <a:pPr marL="228600" indent="-228600">
              <a:buAutoNum type="arabicPeriod"/>
            </a:pPr>
            <a:r>
              <a:rPr lang="en-US" sz="1200" dirty="0"/>
              <a:t>Mansfield, M. L., &amp; Hall, C. F., 2013. Statistical analysis of winter ozone events. </a:t>
            </a:r>
            <a:r>
              <a:rPr lang="en-US" sz="1200" i="1" dirty="0"/>
              <a:t>Air Qual. Atmos. Health</a:t>
            </a:r>
            <a:r>
              <a:rPr lang="en-US" sz="1200" dirty="0"/>
              <a:t>, 6, 687-699.</a:t>
            </a:r>
          </a:p>
          <a:p>
            <a:pPr marL="228600" indent="-228600">
              <a:buAutoNum type="arabicPeriod"/>
            </a:pPr>
            <a:r>
              <a:rPr lang="en-US" sz="1200" dirty="0">
                <a:cs typeface="Arial" panose="020B0604020202020204" pitchFamily="34" charset="0"/>
              </a:rPr>
              <a:t>H. Wylie, Feb 16, 2022, Winter Air Quality, Last Viewed: Oct 18</a:t>
            </a:r>
            <a:r>
              <a:rPr lang="en-US" sz="1200" baseline="30000" dirty="0">
                <a:cs typeface="Arial" panose="020B0604020202020204" pitchFamily="34" charset="0"/>
              </a:rPr>
              <a:t>th</a:t>
            </a:r>
            <a:r>
              <a:rPr lang="en-US" sz="1200" dirty="0">
                <a:cs typeface="Arial" panose="020B0604020202020204" pitchFamily="34" charset="0"/>
              </a:rPr>
              <a:t>, 2024, (https://</a:t>
            </a:r>
            <a:r>
              <a:rPr lang="en-US" sz="1200" dirty="0" err="1">
                <a:cs typeface="Arial" panose="020B0604020202020204" pitchFamily="34" charset="0"/>
              </a:rPr>
              <a:t>airquality.climate.ncsu.edu</a:t>
            </a:r>
            <a:r>
              <a:rPr lang="en-US" sz="1200" dirty="0">
                <a:cs typeface="Arial" panose="020B0604020202020204" pitchFamily="34" charset="0"/>
              </a:rPr>
              <a:t>/2022/02/16/winter-air-quality/)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A32BF1-9ED0-4B8A-8327-619475025B64}"/>
              </a:ext>
            </a:extLst>
          </p:cNvPr>
          <p:cNvSpPr/>
          <p:nvPr/>
        </p:nvSpPr>
        <p:spPr>
          <a:xfrm>
            <a:off x="7359455" y="5583808"/>
            <a:ext cx="3737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Arial" panose="020B0604020202020204" pitchFamily="34" charset="0"/>
              </a:rPr>
              <a:t>Fig: Inversion during winter months.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B6B1CE-4508-9F0B-F329-2A7020E24E3C}"/>
              </a:ext>
            </a:extLst>
          </p:cNvPr>
          <p:cNvSpPr txBox="1">
            <a:spLocks/>
          </p:cNvSpPr>
          <p:nvPr/>
        </p:nvSpPr>
        <p:spPr>
          <a:xfrm>
            <a:off x="11278528" y="6149771"/>
            <a:ext cx="476149" cy="458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4FEA18-7892-CA4D-89C5-3E3679CAD76B}" type="slidenum">
              <a:rPr lang="en-US" sz="180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2</a:t>
            </a:fld>
            <a:endParaRPr lang="en-US" sz="1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07B0B7-C96F-F407-D511-D94BADE4C732}"/>
              </a:ext>
            </a:extLst>
          </p:cNvPr>
          <p:cNvSpPr txBox="1"/>
          <p:nvPr/>
        </p:nvSpPr>
        <p:spPr>
          <a:xfrm>
            <a:off x="694120" y="940915"/>
            <a:ext cx="107505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GB" sz="2000" b="1" dirty="0">
                <a:cs typeface="Arial" panose="020B0604020202020204" pitchFamily="34" charset="0"/>
              </a:rPr>
              <a:t>Winter ozone </a:t>
            </a:r>
            <a:r>
              <a:rPr lang="en-GB" sz="2000" dirty="0">
                <a:cs typeface="Arial" panose="020B0604020202020204" pitchFamily="34" charset="0"/>
              </a:rPr>
              <a:t>refers to the generation of ozone (O</a:t>
            </a:r>
            <a:r>
              <a:rPr lang="en-GB" sz="2000" baseline="-25000" dirty="0">
                <a:cs typeface="Arial" panose="020B0604020202020204" pitchFamily="34" charset="0"/>
              </a:rPr>
              <a:t>3</a:t>
            </a:r>
            <a:r>
              <a:rPr lang="en-GB" sz="2000" dirty="0">
                <a:cs typeface="Arial" panose="020B0604020202020204" pitchFamily="34" charset="0"/>
              </a:rPr>
              <a:t>) through photochemical reactions of pollutants in the troposphere during the winter months.</a:t>
            </a:r>
          </a:p>
        </p:txBody>
      </p:sp>
    </p:spTree>
    <p:extLst>
      <p:ext uri="{BB962C8B-B14F-4D97-AF65-F5344CB8AC3E}">
        <p14:creationId xmlns:p14="http://schemas.microsoft.com/office/powerpoint/2010/main" val="4233384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39E67-34B2-548A-18AD-B39603976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03239A-DB8B-674D-7F7B-E7B638DAC59B}"/>
              </a:ext>
            </a:extLst>
          </p:cNvPr>
          <p:cNvSpPr txBox="1">
            <a:spLocks/>
          </p:cNvSpPr>
          <p:nvPr/>
        </p:nvSpPr>
        <p:spPr>
          <a:xfrm>
            <a:off x="11517549" y="6311664"/>
            <a:ext cx="4338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4FEA18-7892-CA4D-89C5-3E3679CAD76B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</a:t>
            </a:fld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computer screen shot of a computer program&#10;&#10;Description automatically generated">
            <a:extLst>
              <a:ext uri="{FF2B5EF4-FFF2-40B4-BE49-F238E27FC236}">
                <a16:creationId xmlns:a16="http://schemas.microsoft.com/office/drawing/2014/main" id="{75433887-7184-CEA1-99F4-02D09281A7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854"/>
          <a:stretch/>
        </p:blipFill>
        <p:spPr>
          <a:xfrm>
            <a:off x="4863699" y="768790"/>
            <a:ext cx="7105277" cy="1988069"/>
          </a:xfrm>
          <a:prstGeom prst="rect">
            <a:avLst/>
          </a:prstGeom>
        </p:spPr>
      </p:pic>
      <p:pic>
        <p:nvPicPr>
          <p:cNvPr id="7" name="Picture 6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B6A4C79F-B10F-D15E-76A3-C03E0CB7DD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76"/>
          <a:stretch/>
        </p:blipFill>
        <p:spPr>
          <a:xfrm>
            <a:off x="4848135" y="5094709"/>
            <a:ext cx="6893944" cy="15820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E5B157-1778-5473-4621-EAE180CBE85C}"/>
              </a:ext>
            </a:extLst>
          </p:cNvPr>
          <p:cNvSpPr txBox="1"/>
          <p:nvPr/>
        </p:nvSpPr>
        <p:spPr>
          <a:xfrm>
            <a:off x="2839057" y="168992"/>
            <a:ext cx="62141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effectLst/>
                <a:cs typeface="Times New Roman" panose="02020603050405020304" pitchFamily="18" charset="0"/>
              </a:rPr>
              <a:t>FOAM BOX Model</a:t>
            </a:r>
            <a:endParaRPr lang="en-US" sz="3200" dirty="0"/>
          </a:p>
        </p:txBody>
      </p:sp>
      <p:pic>
        <p:nvPicPr>
          <p:cNvPr id="15" name="Picture 14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7DD872B9-3FD5-09FD-1CDE-4A5767EA5D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0997"/>
          <a:stretch/>
        </p:blipFill>
        <p:spPr>
          <a:xfrm>
            <a:off x="4949031" y="2800856"/>
            <a:ext cx="6239949" cy="888276"/>
          </a:xfrm>
          <a:prstGeom prst="rect">
            <a:avLst/>
          </a:prstGeom>
        </p:spPr>
      </p:pic>
      <p:pic>
        <p:nvPicPr>
          <p:cNvPr id="16" name="Picture 15" descr="Diagram of a diagram of a structure&#10;&#10;Description automatically generated">
            <a:extLst>
              <a:ext uri="{FF2B5EF4-FFF2-40B4-BE49-F238E27FC236}">
                <a16:creationId xmlns:a16="http://schemas.microsoft.com/office/drawing/2014/main" id="{BD39CEF4-10C5-0C9E-F6A7-888518AC8B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947" t="-1667" r="-630" b="1667"/>
          <a:stretch/>
        </p:blipFill>
        <p:spPr>
          <a:xfrm>
            <a:off x="562186" y="1078544"/>
            <a:ext cx="4333192" cy="45668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EAF59E6-BFDC-D43A-2773-AE3E3EA886D1}"/>
              </a:ext>
            </a:extLst>
          </p:cNvPr>
          <p:cNvSpPr txBox="1"/>
          <p:nvPr/>
        </p:nvSpPr>
        <p:spPr>
          <a:xfrm>
            <a:off x="2299210" y="5955180"/>
            <a:ext cx="135052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Times New Roman"/>
              </a:rPr>
              <a:t>Box (0-D) Model</a:t>
            </a:r>
          </a:p>
        </p:txBody>
      </p:sp>
      <p:pic>
        <p:nvPicPr>
          <p:cNvPr id="20" name="Picture 19" descr="A computer code with green text&#10;&#10;Description automatically generated">
            <a:extLst>
              <a:ext uri="{FF2B5EF4-FFF2-40B4-BE49-F238E27FC236}">
                <a16:creationId xmlns:a16="http://schemas.microsoft.com/office/drawing/2014/main" id="{F79E476C-71C3-3ECE-2BA5-13DE866130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4964" y="3527822"/>
            <a:ext cx="6644850" cy="163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88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698D086-9FD1-3422-60D8-051BDCC22C32}"/>
              </a:ext>
            </a:extLst>
          </p:cNvPr>
          <p:cNvGraphicFramePr>
            <a:graphicFrameLocks noGrp="1"/>
          </p:cNvGraphicFramePr>
          <p:nvPr/>
        </p:nvGraphicFramePr>
        <p:xfrm>
          <a:off x="3930555" y="1193724"/>
          <a:ext cx="7130198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120">
                  <a:extLst>
                    <a:ext uri="{9D8B030D-6E8A-4147-A177-3AD203B41FA5}">
                      <a16:colId xmlns:a16="http://schemas.microsoft.com/office/drawing/2014/main" val="2144568930"/>
                    </a:ext>
                  </a:extLst>
                </a:gridCol>
                <a:gridCol w="1605776">
                  <a:extLst>
                    <a:ext uri="{9D8B030D-6E8A-4147-A177-3AD203B41FA5}">
                      <a16:colId xmlns:a16="http://schemas.microsoft.com/office/drawing/2014/main" val="2189563229"/>
                    </a:ext>
                  </a:extLst>
                </a:gridCol>
                <a:gridCol w="1438507">
                  <a:extLst>
                    <a:ext uri="{9D8B030D-6E8A-4147-A177-3AD203B41FA5}">
                      <a16:colId xmlns:a16="http://schemas.microsoft.com/office/drawing/2014/main" val="3404385843"/>
                    </a:ext>
                  </a:extLst>
                </a:gridCol>
                <a:gridCol w="1885795">
                  <a:extLst>
                    <a:ext uri="{9D8B030D-6E8A-4147-A177-3AD203B41FA5}">
                      <a16:colId xmlns:a16="http://schemas.microsoft.com/office/drawing/2014/main" val="3116199994"/>
                    </a:ext>
                  </a:extLst>
                </a:gridCol>
              </a:tblGrid>
              <a:tr h="61100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Carbonyl Species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Initial Conc. (ppb)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Emission Factor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 Conc. (ppb) at day four.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542118"/>
                  </a:ext>
                </a:extLst>
              </a:tr>
              <a:tr h="353996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Formaldehyde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817484"/>
                  </a:ext>
                </a:extLst>
              </a:tr>
              <a:tr h="353996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Acetaldehyde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211024"/>
                  </a:ext>
                </a:extLst>
              </a:tr>
              <a:tr h="353996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Propionaldehyde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13647"/>
                  </a:ext>
                </a:extLst>
              </a:tr>
              <a:tr h="353996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Butyraldehyde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300792"/>
                  </a:ext>
                </a:extLst>
              </a:tr>
              <a:tr h="353996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Valeraldehyde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943758"/>
                  </a:ext>
                </a:extLst>
              </a:tr>
              <a:tr h="353996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Acrolein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513723"/>
                  </a:ext>
                </a:extLst>
              </a:tr>
              <a:tr h="353996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Methacrolein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488568"/>
                  </a:ext>
                </a:extLst>
              </a:tr>
              <a:tr h="3539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Crotonaldehyde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970478"/>
                  </a:ext>
                </a:extLst>
              </a:tr>
              <a:tr h="3539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Benzaldehyde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843045"/>
                  </a:ext>
                </a:extLst>
              </a:tr>
              <a:tr h="3539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Acetone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4.649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617081"/>
                  </a:ext>
                </a:extLst>
              </a:tr>
              <a:tr h="3539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Methyl ethyl ketone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468645"/>
                  </a:ext>
                </a:extLst>
              </a:tr>
              <a:tr h="3539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Cyclohexanone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55744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AED57F5-CA89-9A09-6A65-606C13718F53}"/>
              </a:ext>
            </a:extLst>
          </p:cNvPr>
          <p:cNvSpPr txBox="1"/>
          <p:nvPr/>
        </p:nvSpPr>
        <p:spPr>
          <a:xfrm>
            <a:off x="612991" y="1107613"/>
            <a:ext cx="2630952" cy="5115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 of Carbonyls: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Emission factors were zero or nearly zero after optimization, which indicates carbonyl compounds were mostly secondary pollutants, created in the atmosphere from photochemistry.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C4C1DBE-F093-7201-6ECD-4AB716E4CE33}"/>
              </a:ext>
            </a:extLst>
          </p:cNvPr>
          <p:cNvSpPr txBox="1">
            <a:spLocks/>
          </p:cNvSpPr>
          <p:nvPr/>
        </p:nvSpPr>
        <p:spPr>
          <a:xfrm>
            <a:off x="4184905" y="181211"/>
            <a:ext cx="3822189" cy="99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Findings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68BE0C22-2767-5F1C-6EEA-BB8992E99833}"/>
              </a:ext>
            </a:extLst>
          </p:cNvPr>
          <p:cNvSpPr txBox="1">
            <a:spLocks/>
          </p:cNvSpPr>
          <p:nvPr/>
        </p:nvSpPr>
        <p:spPr>
          <a:xfrm>
            <a:off x="11491608" y="6267450"/>
            <a:ext cx="459751" cy="4093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4FEA18-7892-CA4D-89C5-3E3679CAD7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08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outdoor, snow, man, skiing&#10;&#10;Description generated with very high confidence">
            <a:extLst>
              <a:ext uri="{FF2B5EF4-FFF2-40B4-BE49-F238E27FC236}">
                <a16:creationId xmlns:a16="http://schemas.microsoft.com/office/drawing/2014/main" id="{6DB3736A-8843-43E3-9D22-C1B929257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495" y="463882"/>
            <a:ext cx="5086708" cy="5987745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756AD87-ABE0-44DB-B0A1-D3FCEC020B3F}"/>
              </a:ext>
            </a:extLst>
          </p:cNvPr>
          <p:cNvCxnSpPr>
            <a:cxnSpLocks/>
          </p:cNvCxnSpPr>
          <p:nvPr/>
        </p:nvCxnSpPr>
        <p:spPr>
          <a:xfrm>
            <a:off x="9535064" y="987723"/>
            <a:ext cx="914400" cy="195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">
            <a:extLst>
              <a:ext uri="{FF2B5EF4-FFF2-40B4-BE49-F238E27FC236}">
                <a16:creationId xmlns:a16="http://schemas.microsoft.com/office/drawing/2014/main" id="{55631EF8-BB94-4A14-82DC-9B7449736397}"/>
              </a:ext>
            </a:extLst>
          </p:cNvPr>
          <p:cNvSpPr txBox="1"/>
          <p:nvPr/>
        </p:nvSpPr>
        <p:spPr>
          <a:xfrm>
            <a:off x="10402557" y="971011"/>
            <a:ext cx="1506748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Met station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ADF2AA9-2B5C-481C-97E4-D53515FD9A0A}"/>
              </a:ext>
            </a:extLst>
          </p:cNvPr>
          <p:cNvCxnSpPr>
            <a:cxnSpLocks/>
          </p:cNvCxnSpPr>
          <p:nvPr/>
        </p:nvCxnSpPr>
        <p:spPr>
          <a:xfrm>
            <a:off x="8284232" y="4078856"/>
            <a:ext cx="598099" cy="5118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">
            <a:extLst>
              <a:ext uri="{FF2B5EF4-FFF2-40B4-BE49-F238E27FC236}">
                <a16:creationId xmlns:a16="http://schemas.microsoft.com/office/drawing/2014/main" id="{35A9686B-E228-4748-96A2-506084687117}"/>
              </a:ext>
            </a:extLst>
          </p:cNvPr>
          <p:cNvSpPr txBox="1"/>
          <p:nvPr/>
        </p:nvSpPr>
        <p:spPr>
          <a:xfrm>
            <a:off x="7444708" y="3664764"/>
            <a:ext cx="1506748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panel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E51DD3B-B3E9-4A00-84CF-B0F0A9E196EE}"/>
              </a:ext>
            </a:extLst>
          </p:cNvPr>
          <p:cNvCxnSpPr>
            <a:cxnSpLocks/>
          </p:cNvCxnSpPr>
          <p:nvPr/>
        </p:nvCxnSpPr>
        <p:spPr>
          <a:xfrm flipV="1">
            <a:off x="9549440" y="3641784"/>
            <a:ext cx="713117" cy="2932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>
            <a:extLst>
              <a:ext uri="{FF2B5EF4-FFF2-40B4-BE49-F238E27FC236}">
                <a16:creationId xmlns:a16="http://schemas.microsoft.com/office/drawing/2014/main" id="{F30CFE36-97E9-497F-9BE5-A561CC1985CF}"/>
              </a:ext>
            </a:extLst>
          </p:cNvPr>
          <p:cNvSpPr txBox="1"/>
          <p:nvPr/>
        </p:nvSpPr>
        <p:spPr>
          <a:xfrm>
            <a:off x="10186896" y="3429540"/>
            <a:ext cx="1506748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Control Box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1C00B5D-86C7-4447-B527-28B05326BC02}"/>
              </a:ext>
            </a:extLst>
          </p:cNvPr>
          <p:cNvCxnSpPr>
            <a:cxnSpLocks/>
          </p:cNvCxnSpPr>
          <p:nvPr/>
        </p:nvCxnSpPr>
        <p:spPr>
          <a:xfrm>
            <a:off x="9750724" y="4510176"/>
            <a:ext cx="497457" cy="2530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">
            <a:extLst>
              <a:ext uri="{FF2B5EF4-FFF2-40B4-BE49-F238E27FC236}">
                <a16:creationId xmlns:a16="http://schemas.microsoft.com/office/drawing/2014/main" id="{A25F038A-0BF8-4C7A-92D0-14BF621D5782}"/>
              </a:ext>
            </a:extLst>
          </p:cNvPr>
          <p:cNvSpPr txBox="1"/>
          <p:nvPr/>
        </p:nvSpPr>
        <p:spPr>
          <a:xfrm>
            <a:off x="10186896" y="4709124"/>
            <a:ext cx="1506748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Ambient Air Canisters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93E0E24-9197-42CE-AFF7-C330A4F6BE45}"/>
              </a:ext>
            </a:extLst>
          </p:cNvPr>
          <p:cNvCxnSpPr>
            <a:cxnSpLocks/>
          </p:cNvCxnSpPr>
          <p:nvPr/>
        </p:nvCxnSpPr>
        <p:spPr>
          <a:xfrm>
            <a:off x="9434422" y="5933535"/>
            <a:ext cx="914400" cy="1236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">
            <a:extLst>
              <a:ext uri="{FF2B5EF4-FFF2-40B4-BE49-F238E27FC236}">
                <a16:creationId xmlns:a16="http://schemas.microsoft.com/office/drawing/2014/main" id="{C53FB35C-D2F3-45E9-9045-272B49C98C8D}"/>
              </a:ext>
            </a:extLst>
          </p:cNvPr>
          <p:cNvSpPr txBox="1"/>
          <p:nvPr/>
        </p:nvSpPr>
        <p:spPr>
          <a:xfrm>
            <a:off x="10287538" y="5859313"/>
            <a:ext cx="1506748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Battery box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76481C-86F1-4FAD-B7BB-C347C68B75A4}"/>
              </a:ext>
            </a:extLst>
          </p:cNvPr>
          <p:cNvSpPr txBox="1"/>
          <p:nvPr/>
        </p:nvSpPr>
        <p:spPr>
          <a:xfrm>
            <a:off x="291704" y="435135"/>
            <a:ext cx="5144130" cy="59877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Sample Collection Method</a:t>
            </a:r>
            <a:r>
              <a:rPr lang="en-US" sz="2800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:</a:t>
            </a:r>
            <a:endParaRPr lang="en-US" sz="2000" b="1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Collection of silonite-coated canister samples for C2-C10 hydrocarbons and light alcohols.</a:t>
            </a:r>
          </a:p>
          <a:p>
            <a:pPr marL="285750" indent="-285750" algn="just">
              <a:lnSpc>
                <a:spcPct val="15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Collection of DNPH cartridges for carbonyls. </a:t>
            </a:r>
          </a:p>
          <a:p>
            <a:pPr marL="285750" indent="-285750" algn="just">
              <a:lnSpc>
                <a:spcPct val="15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Samples were analyzed to identify 73 separate organic compounds.</a:t>
            </a:r>
          </a:p>
          <a:p>
            <a:pPr marL="285750" indent="-285750" algn="just">
              <a:lnSpc>
                <a:spcPct val="15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Air samples collected over 6hr periods in the day or night.</a:t>
            </a:r>
          </a:p>
          <a:p>
            <a:pPr marL="285750" indent="-285750" algn="just">
              <a:lnSpc>
                <a:spcPct val="15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Stations are equipped with standard meteorological instrumentation.</a:t>
            </a:r>
          </a:p>
          <a:p>
            <a:pPr marL="285750" indent="-285750" algn="just">
              <a:lnSpc>
                <a:spcPct val="15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Each station is controlled by a Rasbery Pi with software.</a:t>
            </a:r>
          </a:p>
        </p:txBody>
      </p:sp>
      <p:pic>
        <p:nvPicPr>
          <p:cNvPr id="14" name="Picture 14" descr="A picture containing indoor, table, sitting, food&#10;&#10;Description generated with very high confidence">
            <a:extLst>
              <a:ext uri="{FF2B5EF4-FFF2-40B4-BE49-F238E27FC236}">
                <a16:creationId xmlns:a16="http://schemas.microsoft.com/office/drawing/2014/main" id="{F01580EC-7C89-4417-9C06-8972BBB20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5044" y="463882"/>
            <a:ext cx="2252982" cy="3025874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83DD650-7630-4EF5-BEC1-274A2110FD77}"/>
              </a:ext>
            </a:extLst>
          </p:cNvPr>
          <p:cNvCxnSpPr>
            <a:cxnSpLocks/>
          </p:cNvCxnSpPr>
          <p:nvPr/>
        </p:nvCxnSpPr>
        <p:spPr>
          <a:xfrm flipH="1">
            <a:off x="6033818" y="2118498"/>
            <a:ext cx="848854" cy="1523286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EAE0961-5677-4476-8691-046C3F2194C4}"/>
              </a:ext>
            </a:extLst>
          </p:cNvPr>
          <p:cNvSpPr txBox="1"/>
          <p:nvPr/>
        </p:nvSpPr>
        <p:spPr>
          <a:xfrm>
            <a:off x="5399773" y="3619289"/>
            <a:ext cx="143486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Rasbery Pi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27505B0-D942-4EF6-A9A2-DE2B1C1BB957}"/>
              </a:ext>
            </a:extLst>
          </p:cNvPr>
          <p:cNvCxnSpPr>
            <a:cxnSpLocks/>
          </p:cNvCxnSpPr>
          <p:nvPr/>
        </p:nvCxnSpPr>
        <p:spPr>
          <a:xfrm>
            <a:off x="5513111" y="463882"/>
            <a:ext cx="1101415" cy="1951830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D34A540-00D6-42B4-8CDB-CE67F57B4FE0}"/>
              </a:ext>
            </a:extLst>
          </p:cNvPr>
          <p:cNvSpPr txBox="1"/>
          <p:nvPr/>
        </p:nvSpPr>
        <p:spPr>
          <a:xfrm>
            <a:off x="4421748" y="115638"/>
            <a:ext cx="339091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DNPH cartridge collecting carbonyls.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9" descr="A picture containing indoor, table, bottle, sitting&#10;&#10;Description generated with very high confidence">
            <a:extLst>
              <a:ext uri="{FF2B5EF4-FFF2-40B4-BE49-F238E27FC236}">
                <a16:creationId xmlns:a16="http://schemas.microsoft.com/office/drawing/2014/main" id="{C291E462-6859-44AA-877B-196E46A98A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928" t="11722" r="27381" b="12950"/>
          <a:stretch/>
        </p:blipFill>
        <p:spPr>
          <a:xfrm>
            <a:off x="5973161" y="4228451"/>
            <a:ext cx="1688023" cy="2223176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82C0D95-C2AB-4B6E-B62B-E5A40673E366}"/>
              </a:ext>
            </a:extLst>
          </p:cNvPr>
          <p:cNvCxnSpPr>
            <a:cxnSpLocks/>
          </p:cNvCxnSpPr>
          <p:nvPr/>
        </p:nvCxnSpPr>
        <p:spPr>
          <a:xfrm flipH="1">
            <a:off x="7359582" y="4771696"/>
            <a:ext cx="1800184" cy="5837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B1AA71E9-281D-0154-3257-6532204D3AE8}"/>
              </a:ext>
            </a:extLst>
          </p:cNvPr>
          <p:cNvSpPr txBox="1">
            <a:spLocks/>
          </p:cNvSpPr>
          <p:nvPr/>
        </p:nvSpPr>
        <p:spPr>
          <a:xfrm>
            <a:off x="11360476" y="6394118"/>
            <a:ext cx="433810" cy="407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4FEA18-7892-CA4D-89C5-3E3679CAD76B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22</a:t>
            </a:fld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272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324BD-D9E0-094C-3B1D-CF8401D0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817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Sample Analysis</a:t>
            </a:r>
            <a:endParaRPr lang="en-US" sz="3600" dirty="0"/>
          </a:p>
        </p:txBody>
      </p:sp>
      <p:pic>
        <p:nvPicPr>
          <p:cNvPr id="4" name="Picture 2" descr="A diagram of a scientific experiment&#10;&#10;Description automatically generated">
            <a:extLst>
              <a:ext uri="{FF2B5EF4-FFF2-40B4-BE49-F238E27FC236}">
                <a16:creationId xmlns:a16="http://schemas.microsoft.com/office/drawing/2014/main" id="{EEA3739E-E8D4-CA95-D93E-6A619B65C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1960" y="1461126"/>
            <a:ext cx="5560844" cy="453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white building in the snow&#10;&#10;Description automatically generated">
            <a:extLst>
              <a:ext uri="{FF2B5EF4-FFF2-40B4-BE49-F238E27FC236}">
                <a16:creationId xmlns:a16="http://schemas.microsoft.com/office/drawing/2014/main" id="{295E0947-A0A9-50B4-ECB2-4C5BE0E5B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08" y="3637926"/>
            <a:ext cx="4573374" cy="2355287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AE31191B-587D-D662-A5B1-83B60282ED3C}"/>
              </a:ext>
            </a:extLst>
          </p:cNvPr>
          <p:cNvSpPr txBox="1">
            <a:spLocks/>
          </p:cNvSpPr>
          <p:nvPr/>
        </p:nvSpPr>
        <p:spPr>
          <a:xfrm>
            <a:off x="11196536" y="6243365"/>
            <a:ext cx="4143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4FEA18-7892-CA4D-89C5-3E3679CAD76B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23</a:t>
            </a:fld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B4DE51-40DE-BC40-FEFE-5C79AB121DD1}"/>
              </a:ext>
            </a:extLst>
          </p:cNvPr>
          <p:cNvSpPr/>
          <p:nvPr/>
        </p:nvSpPr>
        <p:spPr>
          <a:xfrm>
            <a:off x="619196" y="1345700"/>
            <a:ext cx="4879386" cy="2120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Whole-air canisters analyzed for C2-C10 hydrocarbons and light alcohols by GC-FID/GC-MS.</a:t>
            </a:r>
          </a:p>
          <a:p>
            <a:pPr marL="285750" indent="-285750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DNPH cartridges analyzed for carbonyls by HPLC-UV detection.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F985D4-A917-3CB5-DF8A-A78EB291D26C}"/>
              </a:ext>
            </a:extLst>
          </p:cNvPr>
          <p:cNvSpPr txBox="1"/>
          <p:nvPr/>
        </p:nvSpPr>
        <p:spPr>
          <a:xfrm>
            <a:off x="3211895" y="3758404"/>
            <a:ext cx="21775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Horsepool site in winter</a:t>
            </a:r>
          </a:p>
        </p:txBody>
      </p:sp>
    </p:spTree>
    <p:extLst>
      <p:ext uri="{BB962C8B-B14F-4D97-AF65-F5344CB8AC3E}">
        <p14:creationId xmlns:p14="http://schemas.microsoft.com/office/powerpoint/2010/main" val="4002489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59BA66-064C-8047-54AE-442D1F40EC7C}"/>
              </a:ext>
            </a:extLst>
          </p:cNvPr>
          <p:cNvSpPr/>
          <p:nvPr/>
        </p:nvSpPr>
        <p:spPr>
          <a:xfrm>
            <a:off x="8127666" y="1159837"/>
            <a:ext cx="3631010" cy="438220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F0AM: Framework for 0-D Atmospheric Modeling.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MCMv331: Master Chemical Mechanism V.3.3.1.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RACM2: Regional atmospheric chemistry mechanism V.2.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SAPRC07: Statewide Air Pollution Research Center chemical mechanism V.07.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CB6: Carbon Bond V.6.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B2C96D-B6ED-7060-47FE-87F724BF29C4}"/>
              </a:ext>
            </a:extLst>
          </p:cNvPr>
          <p:cNvSpPr txBox="1"/>
          <p:nvPr/>
        </p:nvSpPr>
        <p:spPr>
          <a:xfrm>
            <a:off x="1014477" y="1066944"/>
            <a:ext cx="60997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B</a:t>
            </a:r>
            <a:r>
              <a:rPr lang="en-US" sz="2400" dirty="0">
                <a:effectLst/>
                <a:latin typeface="Aptos" panose="020B0004020202020204" pitchFamily="34" charset="0"/>
              </a:rPr>
              <a:t>oundary-layer height, which showed a growth in mixing height from 5–25 m during the night to 130– 160 m between 12:00 and 16:00 local time</a:t>
            </a:r>
            <a:r>
              <a:rPr lang="en-US" sz="2400" dirty="0">
                <a:latin typeface="Aptos" panose="020B00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64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07C6AC-1667-44D0-F5B7-B4B3B0B1693B}"/>
              </a:ext>
            </a:extLst>
          </p:cNvPr>
          <p:cNvSpPr txBox="1"/>
          <p:nvPr/>
        </p:nvSpPr>
        <p:spPr>
          <a:xfrm>
            <a:off x="974355" y="784903"/>
            <a:ext cx="10235366" cy="1432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Three-dimensional (3D) photochemical models are struggling to accurately simulate winter ozone events particularly in complex terrains like the Uinta Basin.  Key challenges in simulating </a:t>
            </a: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inter </a:t>
            </a: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zone </a:t>
            </a: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vents are as follows: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98921B-BC95-EBF2-4557-875952E7C748}"/>
              </a:ext>
            </a:extLst>
          </p:cNvPr>
          <p:cNvSpPr txBox="1"/>
          <p:nvPr/>
        </p:nvSpPr>
        <p:spPr>
          <a:xfrm>
            <a:off x="1473731" y="2229591"/>
            <a:ext cx="4892810" cy="3741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Meteorological Modeling Issues:</a:t>
            </a:r>
            <a:endParaRPr lang="en-US" sz="20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Inversion Layers.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Temperature Biases.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Surface Characteristics.</a:t>
            </a:r>
          </a:p>
          <a:p>
            <a:pPr>
              <a:lnSpc>
                <a:spcPct val="150000"/>
              </a:lnSpc>
            </a:pPr>
            <a:endParaRPr lang="en-US" sz="2000" b="1" dirty="0"/>
          </a:p>
          <a:p>
            <a:pPr>
              <a:lnSpc>
                <a:spcPct val="150000"/>
              </a:lnSpc>
            </a:pPr>
            <a:r>
              <a:rPr lang="en-US" sz="2000" b="1" dirty="0"/>
              <a:t>Chemical Mechanisms &amp; Emissions:</a:t>
            </a:r>
            <a:endParaRPr lang="en-US" sz="20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Inadequate Emission Inventories.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Chemical Mechanisms.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B9A6EB-F374-CE54-633B-BBB90C525B78}"/>
              </a:ext>
            </a:extLst>
          </p:cNvPr>
          <p:cNvSpPr txBox="1"/>
          <p:nvPr/>
        </p:nvSpPr>
        <p:spPr>
          <a:xfrm>
            <a:off x="750849" y="6230523"/>
            <a:ext cx="106903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1. Cumulative Summary of Research Relating to Uinta Basin Air Quality (2024), Utah State University, Bingham Research Center. </a:t>
            </a:r>
            <a:r>
              <a:rPr lang="en-US" sz="1200" dirty="0">
                <a:cs typeface="Arial" panose="020B0604020202020204" pitchFamily="34" charset="0"/>
              </a:rPr>
              <a:t>Last Viewed: Oct 18</a:t>
            </a:r>
            <a:r>
              <a:rPr lang="en-US" sz="1200" baseline="30000" dirty="0">
                <a:cs typeface="Arial" panose="020B0604020202020204" pitchFamily="34" charset="0"/>
              </a:rPr>
              <a:t>th</a:t>
            </a:r>
            <a:r>
              <a:rPr lang="en-US" sz="1200" dirty="0">
                <a:cs typeface="Arial" panose="020B0604020202020204" pitchFamily="34" charset="0"/>
              </a:rPr>
              <a:t>, 2024</a:t>
            </a:r>
            <a:endParaRPr lang="en-US" sz="1200" dirty="0"/>
          </a:p>
          <a:p>
            <a:r>
              <a:rPr lang="en-US" sz="1200" dirty="0"/>
              <a:t> (</a:t>
            </a:r>
            <a:r>
              <a:rPr lang="en-US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https://www.usu.edu/binghamresearch/cumulative-research-summary</a:t>
            </a:r>
            <a:r>
              <a:rPr lang="en-US" sz="1200" dirty="0"/>
              <a:t>)</a:t>
            </a:r>
          </a:p>
          <a:p>
            <a:r>
              <a:rPr lang="en-US" sz="1200" dirty="0"/>
              <a:t>2. </a:t>
            </a:r>
            <a:r>
              <a:rPr lang="en-US" sz="1200" dirty="0">
                <a:cs typeface="Times New Roman" panose="02020603050405020304" pitchFamily="18" charset="0"/>
              </a:rPr>
              <a:t>Last Viewed: May 1, 2023, (https://</a:t>
            </a:r>
            <a:r>
              <a:rPr lang="en-US" sz="1200" dirty="0" err="1">
                <a:cs typeface="Times New Roman" panose="02020603050405020304" pitchFamily="18" charset="0"/>
              </a:rPr>
              <a:t>wxguys.ssec.wisc.edu</a:t>
            </a:r>
            <a:r>
              <a:rPr lang="en-US" sz="1200" dirty="0">
                <a:cs typeface="Times New Roman" panose="02020603050405020304" pitchFamily="18" charset="0"/>
              </a:rPr>
              <a:t>/wp-content/uploads/2019/03/</a:t>
            </a:r>
            <a:r>
              <a:rPr lang="en-US" sz="1200" dirty="0" err="1">
                <a:cs typeface="Times New Roman" panose="02020603050405020304" pitchFamily="18" charset="0"/>
              </a:rPr>
              <a:t>WeatherModel.png</a:t>
            </a:r>
            <a:r>
              <a:rPr lang="en-US" sz="1200" dirty="0">
                <a:cs typeface="Times New Roman" panose="02020603050405020304" pitchFamily="18" charset="0"/>
              </a:rPr>
              <a:t>.</a:t>
            </a:r>
            <a:endParaRPr lang="en-US" sz="12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D969520-3E1C-EE82-4A42-ADE770488DE3}"/>
              </a:ext>
            </a:extLst>
          </p:cNvPr>
          <p:cNvSpPr/>
          <p:nvPr/>
        </p:nvSpPr>
        <p:spPr>
          <a:xfrm>
            <a:off x="2174542" y="5448928"/>
            <a:ext cx="2821203" cy="577081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25A99F7-C882-2F57-E911-8DCCC9A83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172" y="1889583"/>
            <a:ext cx="4622979" cy="40812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A5DE4E9-B0E8-4B41-D40A-87840C93DD7D}"/>
              </a:ext>
            </a:extLst>
          </p:cNvPr>
          <p:cNvSpPr txBox="1"/>
          <p:nvPr/>
        </p:nvSpPr>
        <p:spPr>
          <a:xfrm>
            <a:off x="7254806" y="5820815"/>
            <a:ext cx="357274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Times New Roman"/>
              </a:rPr>
              <a:t>Fig: Overview of 3D model.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80A8A8BD-5784-2358-778F-0C81884D2F9A}"/>
              </a:ext>
            </a:extLst>
          </p:cNvPr>
          <p:cNvSpPr txBox="1">
            <a:spLocks/>
          </p:cNvSpPr>
          <p:nvPr/>
        </p:nvSpPr>
        <p:spPr>
          <a:xfrm>
            <a:off x="11278528" y="6149771"/>
            <a:ext cx="476149" cy="458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4FEA18-7892-CA4D-89C5-3E3679CAD76B}" type="slidenum">
              <a:rPr lang="en-US" sz="180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3</a:t>
            </a:fld>
            <a:endParaRPr lang="en-US" sz="1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CBF941A-1456-FFDD-DB02-A3DB43D46A66}"/>
              </a:ext>
            </a:extLst>
          </p:cNvPr>
          <p:cNvSpPr txBox="1">
            <a:spLocks/>
          </p:cNvSpPr>
          <p:nvPr/>
        </p:nvSpPr>
        <p:spPr>
          <a:xfrm>
            <a:off x="694121" y="186290"/>
            <a:ext cx="10515600" cy="687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+mn-lt"/>
                <a:cs typeface="Arial" panose="020B0604020202020204" pitchFamily="34" charset="0"/>
              </a:rPr>
              <a:t>Background</a:t>
            </a:r>
            <a:r>
              <a:rPr lang="en-GB" sz="3200" dirty="0">
                <a:latin typeface="+mn-lt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87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9B1AB1-6257-D83A-0747-97E5573DC29C}"/>
              </a:ext>
            </a:extLst>
          </p:cNvPr>
          <p:cNvSpPr txBox="1"/>
          <p:nvPr/>
        </p:nvSpPr>
        <p:spPr>
          <a:xfrm>
            <a:off x="694121" y="929031"/>
            <a:ext cx="10927068" cy="5117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Insights about Chemical Mechanisms: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b="1" dirty="0"/>
              <a:t>CB6 mechanism </a:t>
            </a:r>
            <a:r>
              <a:rPr lang="en-US" sz="2400" dirty="0"/>
              <a:t>performed well for simulating summertime ozone and other pollutants.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However, CAMx with </a:t>
            </a:r>
            <a:r>
              <a:rPr lang="en-US" sz="2400" b="1" dirty="0"/>
              <a:t>CB6 predicted</a:t>
            </a:r>
            <a:r>
              <a:rPr lang="en-US" sz="2400" dirty="0"/>
              <a:t> winter ozone levels </a:t>
            </a:r>
            <a:r>
              <a:rPr lang="en-US" sz="2400" b="1" dirty="0"/>
              <a:t>1-3 ppb lower </a:t>
            </a:r>
            <a:r>
              <a:rPr lang="en-US" sz="2400" dirty="0"/>
              <a:t>than </a:t>
            </a:r>
            <a:r>
              <a:rPr lang="en-US" sz="2400" b="1" dirty="0"/>
              <a:t>CB05.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Both </a:t>
            </a:r>
            <a:r>
              <a:rPr lang="en-US" sz="2400" b="1" dirty="0"/>
              <a:t>CB6</a:t>
            </a:r>
            <a:r>
              <a:rPr lang="en-US" sz="2400" dirty="0"/>
              <a:t> and </a:t>
            </a:r>
            <a:r>
              <a:rPr lang="en-US" sz="2400" b="1" dirty="0"/>
              <a:t>RACM2</a:t>
            </a:r>
            <a:r>
              <a:rPr lang="en-US" sz="2400" dirty="0"/>
              <a:t> struggled to accurately simulate high wintertime ozone levels in the Uinta Basin, UT.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b="1" dirty="0"/>
              <a:t>SAPRC07</a:t>
            </a:r>
            <a:r>
              <a:rPr lang="en-US" sz="2400" dirty="0"/>
              <a:t> mechanism has been adapted for lower temperatures.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BDA255-2159-2BBB-2CF3-264462088039}"/>
              </a:ext>
            </a:extLst>
          </p:cNvPr>
          <p:cNvSpPr txBox="1"/>
          <p:nvPr/>
        </p:nvSpPr>
        <p:spPr>
          <a:xfrm>
            <a:off x="886929" y="6356524"/>
            <a:ext cx="107342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1. Cumulative Summary of Research Relating to Uinta Basin Air Quality (2024), Utah State University, Bingham Research Center. </a:t>
            </a:r>
            <a:r>
              <a:rPr lang="en-US" sz="1200" dirty="0">
                <a:cs typeface="Arial" panose="020B0604020202020204" pitchFamily="34" charset="0"/>
              </a:rPr>
              <a:t>Last Viewed: Oct 18</a:t>
            </a:r>
            <a:r>
              <a:rPr lang="en-US" sz="1200" baseline="30000" dirty="0">
                <a:cs typeface="Arial" panose="020B0604020202020204" pitchFamily="34" charset="0"/>
              </a:rPr>
              <a:t>th</a:t>
            </a:r>
            <a:r>
              <a:rPr lang="en-US" sz="1200" dirty="0">
                <a:cs typeface="Arial" panose="020B0604020202020204" pitchFamily="34" charset="0"/>
              </a:rPr>
              <a:t>, 2024</a:t>
            </a:r>
            <a:endParaRPr lang="en-US" sz="1200" dirty="0"/>
          </a:p>
          <a:p>
            <a:r>
              <a:rPr lang="en-US" sz="1200" dirty="0"/>
              <a:t> (</a:t>
            </a:r>
            <a:r>
              <a:rPr lang="en-US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https://www.usu.edu/binghamresearch/cumulative-research-summary</a:t>
            </a:r>
            <a:r>
              <a:rPr lang="en-US" sz="1200" dirty="0"/>
              <a:t>)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A1244FE3-6A00-41E4-341A-901D454409B9}"/>
              </a:ext>
            </a:extLst>
          </p:cNvPr>
          <p:cNvSpPr txBox="1">
            <a:spLocks/>
          </p:cNvSpPr>
          <p:nvPr/>
        </p:nvSpPr>
        <p:spPr>
          <a:xfrm>
            <a:off x="11278528" y="6149771"/>
            <a:ext cx="476149" cy="458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4FEA18-7892-CA4D-89C5-3E3679CAD76B}" type="slidenum">
              <a:rPr lang="en-US" sz="180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4</a:t>
            </a:fld>
            <a:endParaRPr lang="en-US" sz="1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BD11B6D-C542-9885-8B6B-A159C43E5593}"/>
              </a:ext>
            </a:extLst>
          </p:cNvPr>
          <p:cNvSpPr txBox="1">
            <a:spLocks/>
          </p:cNvSpPr>
          <p:nvPr/>
        </p:nvSpPr>
        <p:spPr>
          <a:xfrm>
            <a:off x="694121" y="186290"/>
            <a:ext cx="10515600" cy="687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+mn-lt"/>
                <a:cs typeface="Arial" panose="020B0604020202020204" pitchFamily="34" charset="0"/>
              </a:rPr>
              <a:t>Background</a:t>
            </a:r>
            <a:r>
              <a:rPr lang="en-GB" sz="3200" dirty="0">
                <a:latin typeface="+mn-lt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6849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8D8B2-FB8F-C17C-58A9-1520CD2C2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470" y="232603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17990-5C65-FBBA-3F22-3BF031D0A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469" y="1997903"/>
            <a:ext cx="10321059" cy="30909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Investigate the contribution of different volatile organic compounds to winter ozone formation.</a:t>
            </a:r>
          </a:p>
          <a:p>
            <a:pPr>
              <a:lnSpc>
                <a:spcPct val="150000"/>
              </a:lnSpc>
            </a:pPr>
            <a:r>
              <a:rPr lang="en-US" dirty="0"/>
              <a:t>Compare the output of different chemical mechanisms in simulating ozone events.</a:t>
            </a:r>
            <a:endParaRPr lang="en-US" sz="4000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3A891C1-7A71-0ECD-1321-7A38CB943287}"/>
              </a:ext>
            </a:extLst>
          </p:cNvPr>
          <p:cNvSpPr txBox="1">
            <a:spLocks/>
          </p:cNvSpPr>
          <p:nvPr/>
        </p:nvSpPr>
        <p:spPr>
          <a:xfrm>
            <a:off x="11278528" y="6149771"/>
            <a:ext cx="476149" cy="458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4FEA18-7892-CA4D-89C5-3E3679CAD76B}" type="slidenum">
              <a:rPr lang="en-US" sz="180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5</a:t>
            </a:fld>
            <a:endParaRPr lang="en-US" sz="1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684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6549F-30F6-146D-5883-1E6D803E1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8416"/>
          </a:xfrm>
        </p:spPr>
        <p:txBody>
          <a:bodyPr/>
          <a:lstStyle/>
          <a:p>
            <a:pPr algn="ctr"/>
            <a:r>
              <a:rPr lang="en-US" dirty="0"/>
              <a:t>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29BC5-CDFE-7BC0-AA6A-C179D5867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418" y="1293542"/>
            <a:ext cx="10271164" cy="443617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Simulation Period</a:t>
            </a:r>
            <a:r>
              <a:rPr lang="en-US" sz="2400" dirty="0"/>
              <a:t>: From February 24-27, 2019.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Model</a:t>
            </a:r>
            <a:r>
              <a:rPr lang="en-US" sz="2400" dirty="0"/>
              <a:t>: FOAM (0-D Atmospheric Modeling) box model.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Meteorological Data</a:t>
            </a:r>
            <a:r>
              <a:rPr lang="en-US" sz="2400" dirty="0"/>
              <a:t>: Average Hourly meteorological data for the 4-day period.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Chemical Mechanism</a:t>
            </a:r>
            <a:r>
              <a:rPr lang="en-US" sz="2400" dirty="0"/>
              <a:t>: A subset of the Master Chemical Mechanism version 3.3.1 (MCMv331), with 3423 species and 10309 reactions, was used as the base mechanism.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Comparison</a:t>
            </a:r>
            <a:r>
              <a:rPr lang="en-US" sz="2400" dirty="0"/>
              <a:t>: MCMv331 was compared with lumped mechanisms like RACM2, SAPRC07, and CB6.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AD800E-A559-EB7D-B5B2-692BC8C1825F}"/>
              </a:ext>
            </a:extLst>
          </p:cNvPr>
          <p:cNvSpPr txBox="1"/>
          <p:nvPr/>
        </p:nvSpPr>
        <p:spPr>
          <a:xfrm>
            <a:off x="437323" y="5930770"/>
            <a:ext cx="11380748" cy="619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</a:pPr>
            <a:r>
              <a:rPr lang="en-US" sz="1200" dirty="0"/>
              <a:t>1. Saunders, S.M., et al., 2003. Development of the Master Chemical Mechanism v3. </a:t>
            </a:r>
            <a:r>
              <a:rPr lang="en-US" sz="1200" i="1" dirty="0"/>
              <a:t>Atmos. Chem. Phys.</a:t>
            </a:r>
            <a:r>
              <a:rPr lang="en-US" sz="1200" dirty="0"/>
              <a:t>, 3, 161−180.</a:t>
            </a:r>
          </a:p>
          <a:p>
            <a:pPr marR="0" lvl="0" algn="just">
              <a:lnSpc>
                <a:spcPct val="150000"/>
              </a:lnSpc>
            </a:pPr>
            <a:r>
              <a:rPr lang="en-US" sz="1200" dirty="0"/>
              <a:t>2. Zaveri, R. A., et al., (1999). A new lumped structure photochemical mechanism for large-scale applications. J. </a:t>
            </a:r>
            <a:r>
              <a:rPr lang="en-US" sz="1200" dirty="0" err="1"/>
              <a:t>Geophys</a:t>
            </a:r>
            <a:r>
              <a:rPr lang="en-US" sz="1200" dirty="0"/>
              <a:t>. Res.: Atmospheres, 104(D23), 30387-30415.</a:t>
            </a:r>
            <a:endParaRPr lang="en-US" sz="1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ACFC97BA-C35C-C9C1-612B-6BE0A41530F9}"/>
              </a:ext>
            </a:extLst>
          </p:cNvPr>
          <p:cNvSpPr txBox="1">
            <a:spLocks/>
          </p:cNvSpPr>
          <p:nvPr/>
        </p:nvSpPr>
        <p:spPr>
          <a:xfrm>
            <a:off x="11278528" y="6149771"/>
            <a:ext cx="476149" cy="458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4FEA18-7892-CA4D-89C5-3E3679CAD76B}" type="slidenum">
              <a:rPr lang="en-US" sz="180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6</a:t>
            </a:fld>
            <a:endParaRPr lang="en-US" sz="1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787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7B1B81E-62D5-8B55-FEF1-D11B64053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390531"/>
              </p:ext>
            </p:extLst>
          </p:nvPr>
        </p:nvGraphicFramePr>
        <p:xfrm>
          <a:off x="1187302" y="293079"/>
          <a:ext cx="9817395" cy="8629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17395">
                  <a:extLst>
                    <a:ext uri="{9D8B030D-6E8A-4147-A177-3AD203B41FA5}">
                      <a16:colId xmlns:a16="http://schemas.microsoft.com/office/drawing/2014/main" val="112520534"/>
                    </a:ext>
                  </a:extLst>
                </a:gridCol>
              </a:tblGrid>
              <a:tr h="214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dirty="0"/>
                        <a:t>Comparative Analysis of Ozone Production Using Different Chemical Mechanisms.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972902"/>
                  </a:ext>
                </a:extLst>
              </a:tr>
            </a:tbl>
          </a:graphicData>
        </a:graphic>
      </p:graphicFrame>
      <p:pic>
        <p:nvPicPr>
          <p:cNvPr id="3" name="Picture 2" descr="A graph of a number of blue bars&#10;&#10;Description automatically generated with medium confidence">
            <a:extLst>
              <a:ext uri="{FF2B5EF4-FFF2-40B4-BE49-F238E27FC236}">
                <a16:creationId xmlns:a16="http://schemas.microsoft.com/office/drawing/2014/main" id="{436F3C63-00F3-DB15-5CE9-5C90CB02C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5082"/>
            <a:ext cx="8185642" cy="499032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CC94F91-B99A-24EB-0683-AF224D127C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858092"/>
              </p:ext>
            </p:extLst>
          </p:nvPr>
        </p:nvGraphicFramePr>
        <p:xfrm>
          <a:off x="0" y="6340056"/>
          <a:ext cx="8294951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94951">
                  <a:extLst>
                    <a:ext uri="{9D8B030D-6E8A-4147-A177-3AD203B41FA5}">
                      <a16:colId xmlns:a16="http://schemas.microsoft.com/office/drawing/2014/main" val="112520534"/>
                    </a:ext>
                  </a:extLst>
                </a:gridCol>
              </a:tblGrid>
              <a:tr h="214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Fig: Maximum ozone production at day 4</a:t>
                      </a:r>
                      <a:r>
                        <a:rPr lang="en-US" sz="2000" u="none" strike="noStrike" baseline="30000" dirty="0">
                          <a:effectLst/>
                        </a:rPr>
                        <a:t>th</a:t>
                      </a:r>
                      <a:r>
                        <a:rPr lang="en-US" sz="2000" u="none" strike="noStrike" dirty="0">
                          <a:effectLst/>
                        </a:rPr>
                        <a:t> of the simulation period.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97290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9440728-D79F-42B5-6E62-9E2647860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858031"/>
              </p:ext>
            </p:extLst>
          </p:nvPr>
        </p:nvGraphicFramePr>
        <p:xfrm>
          <a:off x="8096432" y="1173341"/>
          <a:ext cx="3911169" cy="4994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11169">
                  <a:extLst>
                    <a:ext uri="{9D8B030D-6E8A-4147-A177-3AD203B41FA5}">
                      <a16:colId xmlns:a16="http://schemas.microsoft.com/office/drawing/2014/main" val="112520534"/>
                    </a:ext>
                  </a:extLst>
                </a:gridCol>
              </a:tblGrid>
              <a:tr h="3671741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The </a:t>
                      </a:r>
                      <a:r>
                        <a:rPr lang="en-US" sz="2000" b="1" dirty="0"/>
                        <a:t>measured ozone level </a:t>
                      </a:r>
                      <a:r>
                        <a:rPr lang="en-US" sz="2000" dirty="0"/>
                        <a:t>was 102 ppb.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RACM2</a:t>
                      </a:r>
                      <a:r>
                        <a:rPr lang="en-US" sz="2000" dirty="0"/>
                        <a:t> came closest, predicting 100 ppb.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MCMv3.3.1</a:t>
                      </a:r>
                      <a:r>
                        <a:rPr lang="en-US" sz="2000" dirty="0"/>
                        <a:t> and </a:t>
                      </a:r>
                      <a:r>
                        <a:rPr lang="en-US" sz="2000" b="1" dirty="0"/>
                        <a:t>SAPRC07</a:t>
                      </a:r>
                      <a:r>
                        <a:rPr lang="en-US" sz="2000" dirty="0"/>
                        <a:t> gave similar estimates between 108 and 111 ppb, slightly overestimating the measured value.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CB6</a:t>
                      </a:r>
                      <a:r>
                        <a:rPr lang="en-US" sz="2000" dirty="0"/>
                        <a:t> significantly overestimated, predicting 123 ppb.</a:t>
                      </a:r>
                    </a:p>
                  </a:txBody>
                  <a:tcPr marL="9525" marR="9525" marT="9525" marB="0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972902"/>
                  </a:ext>
                </a:extLst>
              </a:tr>
            </a:tbl>
          </a:graphicData>
        </a:graphic>
      </p:graphicFrame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1B267E59-D594-D225-C9CA-A98B3C9EB32D}"/>
              </a:ext>
            </a:extLst>
          </p:cNvPr>
          <p:cNvSpPr txBox="1">
            <a:spLocks/>
          </p:cNvSpPr>
          <p:nvPr/>
        </p:nvSpPr>
        <p:spPr>
          <a:xfrm>
            <a:off x="11278528" y="6149771"/>
            <a:ext cx="476149" cy="458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4FEA18-7892-CA4D-89C5-3E3679CAD76B}" type="slidenum">
              <a:rPr lang="en-US" sz="180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7</a:t>
            </a:fld>
            <a:endParaRPr lang="en-US" sz="1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373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33580E-84C2-5433-AD6C-DE35CC90D791}"/>
              </a:ext>
            </a:extLst>
          </p:cNvPr>
          <p:cNvSpPr txBox="1"/>
          <p:nvPr/>
        </p:nvSpPr>
        <p:spPr>
          <a:xfrm>
            <a:off x="838200" y="1236631"/>
            <a:ext cx="10515600" cy="4471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Baseline Simulation</a:t>
            </a:r>
            <a:r>
              <a:rPr lang="en-US" sz="2400" dirty="0"/>
              <a:t>: The F0AM Box model was run initially without any modifications to establish baseline winter ozone production.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Testing Carbonyl Compounds</a:t>
            </a:r>
            <a:r>
              <a:rPr lang="en-US" sz="2400" dirty="0"/>
              <a:t>: Mixing ratios of individual carbonyl compounds were set to zero to evaluate their influence on ozone.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Comparison of Scenarios</a:t>
            </a:r>
            <a:r>
              <a:rPr lang="en-US" sz="2400" dirty="0"/>
              <a:t>: Ozone production rate was compared between the baseline and modified scenarios on the 4th simulation day.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Quantifying Contributions</a:t>
            </a:r>
            <a:r>
              <a:rPr lang="en-US" sz="2400" dirty="0"/>
              <a:t>: The change in ozone levels helped quantify the individual impact of each carbonyl compound on winter ozone production.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B4D49CA-6EE0-FAF4-7911-8F6FCADCE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957879"/>
              </p:ext>
            </p:extLst>
          </p:nvPr>
        </p:nvGraphicFramePr>
        <p:xfrm>
          <a:off x="914400" y="297319"/>
          <a:ext cx="10548731" cy="497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48731">
                  <a:extLst>
                    <a:ext uri="{9D8B030D-6E8A-4147-A177-3AD203B41FA5}">
                      <a16:colId xmlns:a16="http://schemas.microsoft.com/office/drawing/2014/main" val="112520534"/>
                    </a:ext>
                  </a:extLst>
                </a:gridCol>
              </a:tblGrid>
              <a:tr h="214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dirty="0"/>
                        <a:t>Contribution of Carbonyl Compounds to Ozone Production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972902"/>
                  </a:ext>
                </a:extLst>
              </a:tr>
            </a:tbl>
          </a:graphicData>
        </a:graphic>
      </p:graphicFrame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713FA2A5-326F-6F42-3073-56D0210F64BD}"/>
              </a:ext>
            </a:extLst>
          </p:cNvPr>
          <p:cNvSpPr txBox="1">
            <a:spLocks/>
          </p:cNvSpPr>
          <p:nvPr/>
        </p:nvSpPr>
        <p:spPr>
          <a:xfrm>
            <a:off x="11278528" y="6149771"/>
            <a:ext cx="476149" cy="458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4FEA18-7892-CA4D-89C5-3E3679CAD76B}" type="slidenum">
              <a:rPr lang="en-US" sz="180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8</a:t>
            </a:fld>
            <a:endParaRPr lang="en-US" sz="1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171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8DDAB89-7915-EB81-063A-3D1BB9CEF3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109142"/>
              </p:ext>
            </p:extLst>
          </p:nvPr>
        </p:nvGraphicFramePr>
        <p:xfrm>
          <a:off x="914400" y="297319"/>
          <a:ext cx="10548731" cy="497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48731">
                  <a:extLst>
                    <a:ext uri="{9D8B030D-6E8A-4147-A177-3AD203B41FA5}">
                      <a16:colId xmlns:a16="http://schemas.microsoft.com/office/drawing/2014/main" val="112520534"/>
                    </a:ext>
                  </a:extLst>
                </a:gridCol>
              </a:tblGrid>
              <a:tr h="214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dirty="0"/>
                        <a:t>Contribution of Carbonyl Compounds to Ozone Production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97290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153A156-28CC-AF0D-3666-49869EF47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856041"/>
              </p:ext>
            </p:extLst>
          </p:nvPr>
        </p:nvGraphicFramePr>
        <p:xfrm>
          <a:off x="7715296" y="1200340"/>
          <a:ext cx="4192857" cy="4862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2857">
                  <a:extLst>
                    <a:ext uri="{9D8B030D-6E8A-4147-A177-3AD203B41FA5}">
                      <a16:colId xmlns:a16="http://schemas.microsoft.com/office/drawing/2014/main" val="112520534"/>
                    </a:ext>
                  </a:extLst>
                </a:gridCol>
              </a:tblGrid>
              <a:tr h="4862525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/>
                        <a:t>Formaldehyde</a:t>
                      </a:r>
                      <a:r>
                        <a:rPr lang="en-US" sz="1800" dirty="0"/>
                        <a:t> was found to be the most important carbonyl for ozone production, followed by </a:t>
                      </a:r>
                      <a:r>
                        <a:rPr lang="en-US" sz="1800" b="1" dirty="0"/>
                        <a:t>acetaldehyde</a:t>
                      </a:r>
                      <a:r>
                        <a:rPr lang="en-US" sz="1800" dirty="0"/>
                        <a:t> in the MCMv331, RACM2, and SAPRC07 mechanisms.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Only the </a:t>
                      </a:r>
                      <a:r>
                        <a:rPr lang="en-US" sz="1800" b="1" dirty="0"/>
                        <a:t>CB6 mechanism</a:t>
                      </a:r>
                      <a:r>
                        <a:rPr lang="en-US" sz="1800" dirty="0"/>
                        <a:t> showed </a:t>
                      </a:r>
                      <a:r>
                        <a:rPr lang="en-US" sz="1800" b="1" dirty="0"/>
                        <a:t>ketones</a:t>
                      </a:r>
                      <a:r>
                        <a:rPr lang="en-US" sz="1800" dirty="0"/>
                        <a:t> as the main carbonyl contributor to ozone formation.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In </a:t>
                      </a:r>
                      <a:r>
                        <a:rPr lang="en-US" sz="1800" b="1" dirty="0"/>
                        <a:t>MCMv331</a:t>
                      </a:r>
                      <a:r>
                        <a:rPr lang="en-US" sz="1800" dirty="0"/>
                        <a:t> and </a:t>
                      </a:r>
                      <a:r>
                        <a:rPr lang="en-US" sz="1800" b="1" dirty="0"/>
                        <a:t>SAPRC07</a:t>
                      </a:r>
                      <a:r>
                        <a:rPr lang="en-US" sz="1800" dirty="0"/>
                        <a:t>, </a:t>
                      </a:r>
                      <a:r>
                        <a:rPr lang="en-US" sz="1800" b="1" dirty="0"/>
                        <a:t>Benzaldehyde</a:t>
                      </a:r>
                      <a:r>
                        <a:rPr lang="en-US" sz="1800" dirty="0"/>
                        <a:t> had a negative impact on ozone production.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972902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CBE074F2-7B0E-0E7E-4DD4-8EAC771FA45E}"/>
              </a:ext>
            </a:extLst>
          </p:cNvPr>
          <p:cNvGrpSpPr/>
          <p:nvPr/>
        </p:nvGrpSpPr>
        <p:grpSpPr>
          <a:xfrm>
            <a:off x="283847" y="1114474"/>
            <a:ext cx="7322901" cy="5113767"/>
            <a:chOff x="442873" y="1579209"/>
            <a:chExt cx="6965004" cy="486252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E9BF359-1FCA-29B1-8E00-6B0155241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2873" y="1579209"/>
              <a:ext cx="6965004" cy="486252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921A8E7-A413-4B0D-FBF1-F37F3AABC2E0}"/>
                </a:ext>
              </a:extLst>
            </p:cNvPr>
            <p:cNvSpPr/>
            <p:nvPr/>
          </p:nvSpPr>
          <p:spPr>
            <a:xfrm rot="16200000">
              <a:off x="6130604" y="3238944"/>
              <a:ext cx="1964432" cy="3801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Mostly Carbon Ketone Bond.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34EDCFB-C5A6-AC27-ADCB-0BE1DF976ED6}"/>
              </a:ext>
            </a:extLst>
          </p:cNvPr>
          <p:cNvSpPr txBox="1"/>
          <p:nvPr/>
        </p:nvSpPr>
        <p:spPr>
          <a:xfrm>
            <a:off x="481061" y="6370936"/>
            <a:ext cx="7054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Fig: Impact of Different Carbonyl Compounds on Ozone Production.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A9CE5E4F-9469-4D4D-3A92-D2FEBCAFDE2E}"/>
              </a:ext>
            </a:extLst>
          </p:cNvPr>
          <p:cNvSpPr txBox="1">
            <a:spLocks/>
          </p:cNvSpPr>
          <p:nvPr/>
        </p:nvSpPr>
        <p:spPr>
          <a:xfrm>
            <a:off x="11278528" y="6149771"/>
            <a:ext cx="476149" cy="458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4FEA18-7892-CA4D-89C5-3E3679CAD76B}" type="slidenum">
              <a:rPr lang="en-US" sz="180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9</a:t>
            </a:fld>
            <a:endParaRPr lang="en-US" sz="1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187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6587</TotalTime>
  <Words>1784</Words>
  <Application>Microsoft Macintosh PowerPoint</Application>
  <PresentationFormat>Widescreen</PresentationFormat>
  <Paragraphs>220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Aptos</vt:lpstr>
      <vt:lpstr>Aptos Display</vt:lpstr>
      <vt:lpstr>Aptos Narrow</vt:lpstr>
      <vt:lpstr>Arial</vt:lpstr>
      <vt:lpstr>Calibri</vt:lpstr>
      <vt:lpstr>Calibri Light</vt:lpstr>
      <vt:lpstr>Segoe Script</vt:lpstr>
      <vt:lpstr>Times New Roman</vt:lpstr>
      <vt:lpstr>Office Theme</vt:lpstr>
      <vt:lpstr>1_Office Theme</vt:lpstr>
      <vt:lpstr>Influence of Chemical Mechanism on Carbonyl and Ozone Formation During Winter </vt:lpstr>
      <vt:lpstr>PowerPoint Presentation</vt:lpstr>
      <vt:lpstr>PowerPoint Presentation</vt:lpstr>
      <vt:lpstr>PowerPoint Presentation</vt:lpstr>
      <vt:lpstr>Objective</vt:lpstr>
      <vt:lpstr>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Sample Analysis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Loknath Dhar</dc:creator>
  <cp:lastModifiedBy>Loknath Dhar</cp:lastModifiedBy>
  <cp:revision>65</cp:revision>
  <dcterms:created xsi:type="dcterms:W3CDTF">2024-10-09T19:32:50Z</dcterms:created>
  <dcterms:modified xsi:type="dcterms:W3CDTF">2024-10-21T14:41:13Z</dcterms:modified>
</cp:coreProperties>
</file>