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2"/>
  </p:notesMasterIdLst>
  <p:sldIdLst>
    <p:sldId id="449" r:id="rId6"/>
    <p:sldId id="642" r:id="rId7"/>
    <p:sldId id="644" r:id="rId8"/>
    <p:sldId id="643" r:id="rId9"/>
    <p:sldId id="645" r:id="rId10"/>
    <p:sldId id="647" r:id="rId11"/>
    <p:sldId id="646" r:id="rId12"/>
    <p:sldId id="563" r:id="rId13"/>
    <p:sldId id="648" r:id="rId14"/>
    <p:sldId id="639" r:id="rId15"/>
    <p:sldId id="649" r:id="rId16"/>
    <p:sldId id="650" r:id="rId17"/>
    <p:sldId id="651" r:id="rId18"/>
    <p:sldId id="653" r:id="rId19"/>
    <p:sldId id="479" r:id="rId20"/>
    <p:sldId id="437" r:id="rId21"/>
  </p:sldIdLst>
  <p:sldSz cx="12192000" cy="6858000"/>
  <p:notesSz cx="6858000" cy="1438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280306-B23F-32D1-1D30-23FE15C252DB}" name="Seltzer, Karl" initials="SK" userId="S::Seltzer.Karl@epa.gov::edd99a79-8cbe-43ea-a0d5-19cae1f00f23" providerId="AD"/>
  <p188:author id="{FDC48827-8E7F-06EC-8383-624B7416A867}" name="Murphy, Benjamin" initials="MB" userId="S::Murphy.Benjamin@epa.gov::ad83131e-2016-447b-b323-27057234e70a" providerId="AD"/>
  <p188:author id="{79296D63-AD3A-67CF-83AF-7507E24501F5}" name="Dayton, Lindsay (she/her/hers)" initials="D(" userId="S::dayton.lindsay@epa.gov::89fa44d8-2ee0-4a10-9df7-9c1ca255490c" providerId="AD"/>
  <p188:author id="{016B6768-48B4-392A-FE85-8052C66A06A7}" name="Kim, Byeong" initials="KB" userId="S::byeong.kim_dnr.ga.gov#ext#@usepa.onmicrosoft.com::08b97d86-bbd6-4d84-b7f6-8da3d1b0af7f" providerId="AD"/>
  <p188:author id="{FD3740D8-31D3-2D96-4807-475B167CEAA2}" name="Vukovich, Jeffrey" initials="JV" userId="S::Vukovich.Jeffrey@epa.gov::bc2e2d75-1e07-49ce-a953-655aabcdbc59" providerId="AD"/>
  <p188:author id="{DE6295F3-DA4F-DC51-5242-F80BC952D9AE}" name="Eyth, Alison" initials="EA" userId="S::eyth.alison@epa.gov::649d2ced-6280-4c44-830a-d941bed67d1a" providerId="AD"/>
  <p188:author id="{3DB77FF4-93B3-F0BA-667A-994107168F49}" name="Beidler, James" initials="BJ" userId="S::beidler.james@epa.gov::97636461-20ff-4629-96b2-03908c8951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Qin Momei" initials="QM" lastIdx="8" clrIdx="0">
    <p:extLst>
      <p:ext uri="{19B8F6BF-5375-455C-9EA6-DF929625EA0E}">
        <p15:presenceInfo xmlns:p15="http://schemas.microsoft.com/office/powerpoint/2012/main" userId="705ff391146cd11a" providerId="Windows Live"/>
      </p:ext>
    </p:extLst>
  </p:cmAuthor>
  <p:cmAuthor id="2" name="Schwede, Donna" initials="SD" lastIdx="9" clrIdx="1">
    <p:extLst>
      <p:ext uri="{19B8F6BF-5375-455C-9EA6-DF929625EA0E}">
        <p15:presenceInfo xmlns:p15="http://schemas.microsoft.com/office/powerpoint/2012/main" userId="S::Schwede.Donna@epa.gov::378724c7-e1f4-4d7b-87f4-34967cc34acf" providerId="AD"/>
      </p:ext>
    </p:extLst>
  </p:cmAuthor>
  <p:cmAuthor id="3" name="Pye, Havala" initials="PH" lastIdx="11" clrIdx="2">
    <p:extLst>
      <p:ext uri="{19B8F6BF-5375-455C-9EA6-DF929625EA0E}">
        <p15:presenceInfo xmlns:p15="http://schemas.microsoft.com/office/powerpoint/2012/main" userId="S::Pye.Havala@epa.gov::9f81b1e5-bd31-4f40-9666-9c20bcecc960" providerId="AD"/>
      </p:ext>
    </p:extLst>
  </p:cmAuthor>
  <p:cmAuthor id="4" name="Seltzer, Karl" initials="SK" lastIdx="1" clrIdx="3">
    <p:extLst>
      <p:ext uri="{19B8F6BF-5375-455C-9EA6-DF929625EA0E}">
        <p15:presenceInfo xmlns:p15="http://schemas.microsoft.com/office/powerpoint/2012/main" userId="S::Seltzer.Karl@epa.gov::edd99a79-8cbe-43ea-a0d5-19cae1f00f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46E"/>
    <a:srgbClr val="026CB6"/>
    <a:srgbClr val="FECC2A"/>
    <a:srgbClr val="918F91"/>
    <a:srgbClr val="EE8036"/>
    <a:srgbClr val="589AD6"/>
    <a:srgbClr val="FED966"/>
    <a:srgbClr val="2F5597"/>
    <a:srgbClr val="A8D18D"/>
    <a:srgbClr val="B9B8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3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ltzer, Karl" userId="edd99a79-8cbe-43ea-a0d5-19cae1f00f23" providerId="ADAL" clId="{AF521709-A20C-4671-9974-1F12101A735F}"/>
    <pc:docChg chg="undo custSel modSld">
      <pc:chgData name="Seltzer, Karl" userId="edd99a79-8cbe-43ea-a0d5-19cae1f00f23" providerId="ADAL" clId="{AF521709-A20C-4671-9974-1F12101A735F}" dt="2024-10-21T20:26:10.882" v="44"/>
      <pc:docMkLst>
        <pc:docMk/>
      </pc:docMkLst>
      <pc:sldChg chg="delCm">
        <pc:chgData name="Seltzer, Karl" userId="edd99a79-8cbe-43ea-a0d5-19cae1f00f23" providerId="ADAL" clId="{AF521709-A20C-4671-9974-1F12101A735F}" dt="2024-10-21T20:26:10.882" v="44"/>
        <pc:sldMkLst>
          <pc:docMk/>
          <pc:sldMk cId="3173357080" sldId="479"/>
        </pc:sldMkLst>
        <pc:extLst>
          <p:ext xmlns:p="http://schemas.openxmlformats.org/presentationml/2006/main" uri="{D6D511B9-2390-475A-947B-AFAB55BFBCF1}">
            <pc226:cmChg xmlns:pc226="http://schemas.microsoft.com/office/powerpoint/2022/06/main/command" chg="del">
              <pc226:chgData name="Seltzer, Karl" userId="edd99a79-8cbe-43ea-a0d5-19cae1f00f23" providerId="ADAL" clId="{AF521709-A20C-4671-9974-1F12101A735F}" dt="2024-10-21T20:26:10.128" v="43"/>
              <pc2:cmMkLst xmlns:pc2="http://schemas.microsoft.com/office/powerpoint/2019/9/main/command">
                <pc:docMk/>
                <pc:sldMk cId="3173357080" sldId="479"/>
                <pc2:cmMk id="{7879455C-31D3-4DCF-9855-7CFFFD96D448}"/>
              </pc2:cmMkLst>
            </pc226:cmChg>
            <pc226:cmChg xmlns:pc226="http://schemas.microsoft.com/office/powerpoint/2022/06/main/command" chg="del">
              <pc226:chgData name="Seltzer, Karl" userId="edd99a79-8cbe-43ea-a0d5-19cae1f00f23" providerId="ADAL" clId="{AF521709-A20C-4671-9974-1F12101A735F}" dt="2024-10-21T20:26:10.882" v="44"/>
              <pc2:cmMkLst xmlns:pc2="http://schemas.microsoft.com/office/powerpoint/2019/9/main/command">
                <pc:docMk/>
                <pc:sldMk cId="3173357080" sldId="479"/>
                <pc2:cmMk id="{8AD88CE3-EB3E-4BC4-AE1C-75CAEBBB79F8}"/>
              </pc2:cmMkLst>
            </pc226:cmChg>
          </p:ext>
        </pc:extLst>
      </pc:sldChg>
      <pc:sldChg chg="delCm">
        <pc:chgData name="Seltzer, Karl" userId="edd99a79-8cbe-43ea-a0d5-19cae1f00f23" providerId="ADAL" clId="{AF521709-A20C-4671-9974-1F12101A735F}" dt="2024-10-21T20:25:55.251" v="37"/>
        <pc:sldMkLst>
          <pc:docMk/>
          <pc:sldMk cId="1014975461" sldId="639"/>
        </pc:sldMkLst>
        <pc:extLst>
          <p:ext xmlns:p="http://schemas.openxmlformats.org/presentationml/2006/main" uri="{D6D511B9-2390-475A-947B-AFAB55BFBCF1}">
            <pc226:cmChg xmlns:pc226="http://schemas.microsoft.com/office/powerpoint/2022/06/main/command" chg="del">
              <pc226:chgData name="Seltzer, Karl" userId="edd99a79-8cbe-43ea-a0d5-19cae1f00f23" providerId="ADAL" clId="{AF521709-A20C-4671-9974-1F12101A735F}" dt="2024-10-21T20:25:55.251" v="37"/>
              <pc2:cmMkLst xmlns:pc2="http://schemas.microsoft.com/office/powerpoint/2019/9/main/command">
                <pc:docMk/>
                <pc:sldMk cId="1014975461" sldId="639"/>
                <pc2:cmMk id="{454FE311-023F-4616-B1BA-C8F3B1244E42}"/>
              </pc2:cmMkLst>
            </pc226:cmChg>
            <pc226:cmChg xmlns:pc226="http://schemas.microsoft.com/office/powerpoint/2022/06/main/command" chg="del">
              <pc226:chgData name="Seltzer, Karl" userId="edd99a79-8cbe-43ea-a0d5-19cae1f00f23" providerId="ADAL" clId="{AF521709-A20C-4671-9974-1F12101A735F}" dt="2024-10-21T20:25:54.590" v="36"/>
              <pc2:cmMkLst xmlns:pc2="http://schemas.microsoft.com/office/powerpoint/2019/9/main/command">
                <pc:docMk/>
                <pc:sldMk cId="1014975461" sldId="639"/>
                <pc2:cmMk id="{E74D7D76-3145-4E5E-8D05-FEFB3E1F95C8}"/>
              </pc2:cmMkLst>
            </pc226:cmChg>
          </p:ext>
        </pc:extLst>
      </pc:sldChg>
      <pc:sldChg chg="delCm">
        <pc:chgData name="Seltzer, Karl" userId="edd99a79-8cbe-43ea-a0d5-19cae1f00f23" providerId="ADAL" clId="{AF521709-A20C-4671-9974-1F12101A735F}" dt="2024-10-21T20:25:35.950" v="29"/>
        <pc:sldMkLst>
          <pc:docMk/>
          <pc:sldMk cId="1591787770" sldId="642"/>
        </pc:sldMkLst>
        <pc:extLst>
          <p:ext xmlns:p="http://schemas.openxmlformats.org/presentationml/2006/main" uri="{D6D511B9-2390-475A-947B-AFAB55BFBCF1}">
            <pc226:cmChg xmlns:pc226="http://schemas.microsoft.com/office/powerpoint/2022/06/main/command" chg="del">
              <pc226:chgData name="Seltzer, Karl" userId="edd99a79-8cbe-43ea-a0d5-19cae1f00f23" providerId="ADAL" clId="{AF521709-A20C-4671-9974-1F12101A735F}" dt="2024-10-21T20:25:35.950" v="29"/>
              <pc2:cmMkLst xmlns:pc2="http://schemas.microsoft.com/office/powerpoint/2019/9/main/command">
                <pc:docMk/>
                <pc:sldMk cId="1591787770" sldId="642"/>
                <pc2:cmMk id="{17CAB05A-F81E-488D-98C6-A5CC4E25E268}"/>
              </pc2:cmMkLst>
            </pc226:cmChg>
          </p:ext>
        </pc:extLst>
      </pc:sldChg>
      <pc:sldChg chg="delCm">
        <pc:chgData name="Seltzer, Karl" userId="edd99a79-8cbe-43ea-a0d5-19cae1f00f23" providerId="ADAL" clId="{AF521709-A20C-4671-9974-1F12101A735F}" dt="2024-10-21T20:25:41.608" v="32"/>
        <pc:sldMkLst>
          <pc:docMk/>
          <pc:sldMk cId="1925323818" sldId="643"/>
        </pc:sldMkLst>
        <pc:extLst>
          <p:ext xmlns:p="http://schemas.openxmlformats.org/presentationml/2006/main" uri="{D6D511B9-2390-475A-947B-AFAB55BFBCF1}">
            <pc226:cmChg xmlns:pc226="http://schemas.microsoft.com/office/powerpoint/2022/06/main/command" chg="del">
              <pc226:chgData name="Seltzer, Karl" userId="edd99a79-8cbe-43ea-a0d5-19cae1f00f23" providerId="ADAL" clId="{AF521709-A20C-4671-9974-1F12101A735F}" dt="2024-10-21T20:25:41.608" v="32"/>
              <pc2:cmMkLst xmlns:pc2="http://schemas.microsoft.com/office/powerpoint/2019/9/main/command">
                <pc:docMk/>
                <pc:sldMk cId="1925323818" sldId="643"/>
                <pc2:cmMk id="{D71BC5A9-EAE9-476F-AAB9-9D4786C63CA1}"/>
              </pc2:cmMkLst>
            </pc226:cmChg>
            <pc226:cmChg xmlns:pc226="http://schemas.microsoft.com/office/powerpoint/2022/06/main/command" chg="del">
              <pc226:chgData name="Seltzer, Karl" userId="edd99a79-8cbe-43ea-a0d5-19cae1f00f23" providerId="ADAL" clId="{AF521709-A20C-4671-9974-1F12101A735F}" dt="2024-10-21T20:25:40.964" v="31"/>
              <pc2:cmMkLst xmlns:pc2="http://schemas.microsoft.com/office/powerpoint/2019/9/main/command">
                <pc:docMk/>
                <pc:sldMk cId="1925323818" sldId="643"/>
                <pc2:cmMk id="{62D999AD-8A73-4DFF-B066-147432A9C2A4}"/>
              </pc2:cmMkLst>
            </pc226:cmChg>
          </p:ext>
        </pc:extLst>
      </pc:sldChg>
      <pc:sldChg chg="modSp mod delCm modCm">
        <pc:chgData name="Seltzer, Karl" userId="edd99a79-8cbe-43ea-a0d5-19cae1f00f23" providerId="ADAL" clId="{AF521709-A20C-4671-9974-1F12101A735F}" dt="2024-10-21T20:25:38.844" v="30"/>
        <pc:sldMkLst>
          <pc:docMk/>
          <pc:sldMk cId="1660321329" sldId="644"/>
        </pc:sldMkLst>
        <pc:spChg chg="mod">
          <ac:chgData name="Seltzer, Karl" userId="edd99a79-8cbe-43ea-a0d5-19cae1f00f23" providerId="ADAL" clId="{AF521709-A20C-4671-9974-1F12101A735F}" dt="2024-10-21T20:24:12.227" v="4" actId="20577"/>
          <ac:spMkLst>
            <pc:docMk/>
            <pc:sldMk cId="1660321329" sldId="644"/>
            <ac:spMk id="16" creationId="{6E055FE6-1C67-4DA1-953A-B1B1CF8B1E97}"/>
          </ac:spMkLst>
        </pc:spChg>
        <pc:extLst>
          <p:ext xmlns:p="http://schemas.openxmlformats.org/presentationml/2006/main" uri="{D6D511B9-2390-475A-947B-AFAB55BFBCF1}">
            <pc226:cmChg xmlns:pc226="http://schemas.microsoft.com/office/powerpoint/2022/06/main/command" chg="del mod">
              <pc226:chgData name="Seltzer, Karl" userId="edd99a79-8cbe-43ea-a0d5-19cae1f00f23" providerId="ADAL" clId="{AF521709-A20C-4671-9974-1F12101A735F}" dt="2024-10-21T20:25:38.844" v="30"/>
              <pc2:cmMkLst xmlns:pc2="http://schemas.microsoft.com/office/powerpoint/2019/9/main/command">
                <pc:docMk/>
                <pc:sldMk cId="1660321329" sldId="644"/>
                <pc2:cmMk id="{50606A5E-33FD-4DE5-8EB9-28BB428CAF41}"/>
              </pc2:cmMkLst>
            </pc226:cmChg>
          </p:ext>
        </pc:extLst>
      </pc:sldChg>
      <pc:sldChg chg="modSp mod">
        <pc:chgData name="Seltzer, Karl" userId="edd99a79-8cbe-43ea-a0d5-19cae1f00f23" providerId="ADAL" clId="{AF521709-A20C-4671-9974-1F12101A735F}" dt="2024-10-21T20:24:55.846" v="28" actId="1035"/>
        <pc:sldMkLst>
          <pc:docMk/>
          <pc:sldMk cId="694014201" sldId="645"/>
        </pc:sldMkLst>
        <pc:spChg chg="mod">
          <ac:chgData name="Seltzer, Karl" userId="edd99a79-8cbe-43ea-a0d5-19cae1f00f23" providerId="ADAL" clId="{AF521709-A20C-4671-9974-1F12101A735F}" dt="2024-10-21T20:24:55.846" v="28" actId="1035"/>
          <ac:spMkLst>
            <pc:docMk/>
            <pc:sldMk cId="694014201" sldId="645"/>
            <ac:spMk id="2" creationId="{27B1A3EE-ABBB-C2BE-8751-FF07EA6226A6}"/>
          </ac:spMkLst>
        </pc:spChg>
        <pc:spChg chg="mod">
          <ac:chgData name="Seltzer, Karl" userId="edd99a79-8cbe-43ea-a0d5-19cae1f00f23" providerId="ADAL" clId="{AF521709-A20C-4671-9974-1F12101A735F}" dt="2024-10-21T20:24:55.846" v="28" actId="1035"/>
          <ac:spMkLst>
            <pc:docMk/>
            <pc:sldMk cId="694014201" sldId="645"/>
            <ac:spMk id="4" creationId="{DF521F6B-50D1-4406-4D9D-E3725BF9A05F}"/>
          </ac:spMkLst>
        </pc:spChg>
        <pc:spChg chg="mod">
          <ac:chgData name="Seltzer, Karl" userId="edd99a79-8cbe-43ea-a0d5-19cae1f00f23" providerId="ADAL" clId="{AF521709-A20C-4671-9974-1F12101A735F}" dt="2024-10-21T20:24:55.846" v="28" actId="1035"/>
          <ac:spMkLst>
            <pc:docMk/>
            <pc:sldMk cId="694014201" sldId="645"/>
            <ac:spMk id="5" creationId="{9A29006F-3C5F-E762-DF15-A408D51C5E00}"/>
          </ac:spMkLst>
        </pc:spChg>
        <pc:spChg chg="mod">
          <ac:chgData name="Seltzer, Karl" userId="edd99a79-8cbe-43ea-a0d5-19cae1f00f23" providerId="ADAL" clId="{AF521709-A20C-4671-9974-1F12101A735F}" dt="2024-10-21T20:24:55.846" v="28" actId="1035"/>
          <ac:spMkLst>
            <pc:docMk/>
            <pc:sldMk cId="694014201" sldId="645"/>
            <ac:spMk id="6" creationId="{72DF3D83-9D44-A3BF-76D1-DF2524B77E3C}"/>
          </ac:spMkLst>
        </pc:spChg>
        <pc:spChg chg="mod">
          <ac:chgData name="Seltzer, Karl" userId="edd99a79-8cbe-43ea-a0d5-19cae1f00f23" providerId="ADAL" clId="{AF521709-A20C-4671-9974-1F12101A735F}" dt="2024-10-21T20:24:44.176" v="12" actId="6549"/>
          <ac:spMkLst>
            <pc:docMk/>
            <pc:sldMk cId="694014201" sldId="645"/>
            <ac:spMk id="16" creationId="{6E055FE6-1C67-4DA1-953A-B1B1CF8B1E97}"/>
          </ac:spMkLst>
        </pc:spChg>
        <pc:picChg chg="mod">
          <ac:chgData name="Seltzer, Karl" userId="edd99a79-8cbe-43ea-a0d5-19cae1f00f23" providerId="ADAL" clId="{AF521709-A20C-4671-9974-1F12101A735F}" dt="2024-10-21T20:24:55.846" v="28" actId="1035"/>
          <ac:picMkLst>
            <pc:docMk/>
            <pc:sldMk cId="694014201" sldId="645"/>
            <ac:picMk id="3" creationId="{8DB684D2-F60B-8003-BD88-245FB40BC4AB}"/>
          </ac:picMkLst>
        </pc:picChg>
      </pc:sldChg>
      <pc:sldChg chg="delCm">
        <pc:chgData name="Seltzer, Karl" userId="edd99a79-8cbe-43ea-a0d5-19cae1f00f23" providerId="ADAL" clId="{AF521709-A20C-4671-9974-1F12101A735F}" dt="2024-10-21T20:25:47.487" v="33"/>
        <pc:sldMkLst>
          <pc:docMk/>
          <pc:sldMk cId="1418890196" sldId="646"/>
        </pc:sldMkLst>
        <pc:extLst>
          <p:ext xmlns:p="http://schemas.openxmlformats.org/presentationml/2006/main" uri="{D6D511B9-2390-475A-947B-AFAB55BFBCF1}">
            <pc226:cmChg xmlns:pc226="http://schemas.microsoft.com/office/powerpoint/2022/06/main/command" chg="del">
              <pc226:chgData name="Seltzer, Karl" userId="edd99a79-8cbe-43ea-a0d5-19cae1f00f23" providerId="ADAL" clId="{AF521709-A20C-4671-9974-1F12101A735F}" dt="2024-10-21T20:25:47.487" v="33"/>
              <pc2:cmMkLst xmlns:pc2="http://schemas.microsoft.com/office/powerpoint/2019/9/main/command">
                <pc:docMk/>
                <pc:sldMk cId="1418890196" sldId="646"/>
                <pc2:cmMk id="{0DEB0651-B8D9-4FC0-BCFB-ED4CE5C46EFE}"/>
              </pc2:cmMkLst>
            </pc226:cmChg>
          </p:ext>
        </pc:extLst>
      </pc:sldChg>
      <pc:sldChg chg="delCm">
        <pc:chgData name="Seltzer, Karl" userId="edd99a79-8cbe-43ea-a0d5-19cae1f00f23" providerId="ADAL" clId="{AF521709-A20C-4671-9974-1F12101A735F}" dt="2024-10-21T20:25:52.369" v="35"/>
        <pc:sldMkLst>
          <pc:docMk/>
          <pc:sldMk cId="756524436" sldId="648"/>
        </pc:sldMkLst>
        <pc:extLst>
          <p:ext xmlns:p="http://schemas.openxmlformats.org/presentationml/2006/main" uri="{D6D511B9-2390-475A-947B-AFAB55BFBCF1}">
            <pc226:cmChg xmlns:pc226="http://schemas.microsoft.com/office/powerpoint/2022/06/main/command" chg="del">
              <pc226:chgData name="Seltzer, Karl" userId="edd99a79-8cbe-43ea-a0d5-19cae1f00f23" providerId="ADAL" clId="{AF521709-A20C-4671-9974-1F12101A735F}" dt="2024-10-21T20:25:51.626" v="34"/>
              <pc2:cmMkLst xmlns:pc2="http://schemas.microsoft.com/office/powerpoint/2019/9/main/command">
                <pc:docMk/>
                <pc:sldMk cId="756524436" sldId="648"/>
                <pc2:cmMk id="{5642A109-2E85-4E87-99EE-2A7700BA74CD}"/>
              </pc2:cmMkLst>
            </pc226:cmChg>
            <pc226:cmChg xmlns:pc226="http://schemas.microsoft.com/office/powerpoint/2022/06/main/command" chg="del">
              <pc226:chgData name="Seltzer, Karl" userId="edd99a79-8cbe-43ea-a0d5-19cae1f00f23" providerId="ADAL" clId="{AF521709-A20C-4671-9974-1F12101A735F}" dt="2024-10-21T20:25:52.369" v="35"/>
              <pc2:cmMkLst xmlns:pc2="http://schemas.microsoft.com/office/powerpoint/2019/9/main/command">
                <pc:docMk/>
                <pc:sldMk cId="756524436" sldId="648"/>
                <pc2:cmMk id="{4451D8C5-9E89-46E5-B2C9-4C053B592C3A}"/>
              </pc2:cmMkLst>
            </pc226:cmChg>
          </p:ext>
        </pc:extLst>
      </pc:sldChg>
      <pc:sldChg chg="delCm">
        <pc:chgData name="Seltzer, Karl" userId="edd99a79-8cbe-43ea-a0d5-19cae1f00f23" providerId="ADAL" clId="{AF521709-A20C-4671-9974-1F12101A735F}" dt="2024-10-21T20:25:57.757" v="38"/>
        <pc:sldMkLst>
          <pc:docMk/>
          <pc:sldMk cId="1369190806" sldId="649"/>
        </pc:sldMkLst>
        <pc:extLst>
          <p:ext xmlns:p="http://schemas.openxmlformats.org/presentationml/2006/main" uri="{D6D511B9-2390-475A-947B-AFAB55BFBCF1}">
            <pc226:cmChg xmlns:pc226="http://schemas.microsoft.com/office/powerpoint/2022/06/main/command" chg="del">
              <pc226:chgData name="Seltzer, Karl" userId="edd99a79-8cbe-43ea-a0d5-19cae1f00f23" providerId="ADAL" clId="{AF521709-A20C-4671-9974-1F12101A735F}" dt="2024-10-21T20:25:57.757" v="38"/>
              <pc2:cmMkLst xmlns:pc2="http://schemas.microsoft.com/office/powerpoint/2019/9/main/command">
                <pc:docMk/>
                <pc:sldMk cId="1369190806" sldId="649"/>
                <pc2:cmMk id="{1E669AD4-9295-47CB-BEE2-9AFC14EDF90B}"/>
              </pc2:cmMkLst>
            </pc226:cmChg>
          </p:ext>
        </pc:extLst>
      </pc:sldChg>
      <pc:sldChg chg="delCm">
        <pc:chgData name="Seltzer, Karl" userId="edd99a79-8cbe-43ea-a0d5-19cae1f00f23" providerId="ADAL" clId="{AF521709-A20C-4671-9974-1F12101A735F}" dt="2024-10-21T20:26:00.892" v="40"/>
        <pc:sldMkLst>
          <pc:docMk/>
          <pc:sldMk cId="497281791" sldId="650"/>
        </pc:sldMkLst>
        <pc:extLst>
          <p:ext xmlns:p="http://schemas.openxmlformats.org/presentationml/2006/main" uri="{D6D511B9-2390-475A-947B-AFAB55BFBCF1}">
            <pc226:cmChg xmlns:pc226="http://schemas.microsoft.com/office/powerpoint/2022/06/main/command" chg="del">
              <pc226:chgData name="Seltzer, Karl" userId="edd99a79-8cbe-43ea-a0d5-19cae1f00f23" providerId="ADAL" clId="{AF521709-A20C-4671-9974-1F12101A735F}" dt="2024-10-21T20:26:00.892" v="40"/>
              <pc2:cmMkLst xmlns:pc2="http://schemas.microsoft.com/office/powerpoint/2019/9/main/command">
                <pc:docMk/>
                <pc:sldMk cId="497281791" sldId="650"/>
                <pc2:cmMk id="{8D0B7983-FFCA-4BB1-A674-B5EA9F1C1AC8}"/>
              </pc2:cmMkLst>
            </pc226:cmChg>
            <pc226:cmChg xmlns:pc226="http://schemas.microsoft.com/office/powerpoint/2022/06/main/command" chg="del">
              <pc226:chgData name="Seltzer, Karl" userId="edd99a79-8cbe-43ea-a0d5-19cae1f00f23" providerId="ADAL" clId="{AF521709-A20C-4671-9974-1F12101A735F}" dt="2024-10-21T20:26:00.230" v="39"/>
              <pc2:cmMkLst xmlns:pc2="http://schemas.microsoft.com/office/powerpoint/2019/9/main/command">
                <pc:docMk/>
                <pc:sldMk cId="497281791" sldId="650"/>
                <pc2:cmMk id="{E3060BAA-D2CD-457E-BC2C-F87823F2CD78}"/>
              </pc2:cmMkLst>
            </pc226:cmChg>
          </p:ext>
        </pc:extLst>
      </pc:sldChg>
      <pc:sldChg chg="delCm">
        <pc:chgData name="Seltzer, Karl" userId="edd99a79-8cbe-43ea-a0d5-19cae1f00f23" providerId="ADAL" clId="{AF521709-A20C-4671-9974-1F12101A735F}" dt="2024-10-21T20:26:03.727" v="41"/>
        <pc:sldMkLst>
          <pc:docMk/>
          <pc:sldMk cId="3324834262" sldId="651"/>
        </pc:sldMkLst>
        <pc:extLst>
          <p:ext xmlns:p="http://schemas.openxmlformats.org/presentationml/2006/main" uri="{D6D511B9-2390-475A-947B-AFAB55BFBCF1}">
            <pc226:cmChg xmlns:pc226="http://schemas.microsoft.com/office/powerpoint/2022/06/main/command" chg="del">
              <pc226:chgData name="Seltzer, Karl" userId="edd99a79-8cbe-43ea-a0d5-19cae1f00f23" providerId="ADAL" clId="{AF521709-A20C-4671-9974-1F12101A735F}" dt="2024-10-21T20:26:03.727" v="41"/>
              <pc2:cmMkLst xmlns:pc2="http://schemas.microsoft.com/office/powerpoint/2019/9/main/command">
                <pc:docMk/>
                <pc:sldMk cId="3324834262" sldId="651"/>
                <pc2:cmMk id="{330C2DF9-9744-438C-BBFF-2B3D3AF58073}"/>
              </pc2:cmMkLst>
            </pc226:cmChg>
          </p:ext>
        </pc:extLst>
      </pc:sldChg>
      <pc:sldChg chg="delCm">
        <pc:chgData name="Seltzer, Karl" userId="edd99a79-8cbe-43ea-a0d5-19cae1f00f23" providerId="ADAL" clId="{AF521709-A20C-4671-9974-1F12101A735F}" dt="2024-10-21T20:26:06.357" v="42"/>
        <pc:sldMkLst>
          <pc:docMk/>
          <pc:sldMk cId="1317477216" sldId="653"/>
        </pc:sldMkLst>
        <pc:extLst>
          <p:ext xmlns:p="http://schemas.openxmlformats.org/presentationml/2006/main" uri="{D6D511B9-2390-475A-947B-AFAB55BFBCF1}">
            <pc226:cmChg xmlns:pc226="http://schemas.microsoft.com/office/powerpoint/2022/06/main/command" chg="del">
              <pc226:chgData name="Seltzer, Karl" userId="edd99a79-8cbe-43ea-a0d5-19cae1f00f23" providerId="ADAL" clId="{AF521709-A20C-4671-9974-1F12101A735F}" dt="2024-10-21T20:26:06.357" v="42"/>
              <pc2:cmMkLst xmlns:pc2="http://schemas.microsoft.com/office/powerpoint/2019/9/main/command">
                <pc:docMk/>
                <pc:sldMk cId="1317477216" sldId="653"/>
                <pc2:cmMk id="{A157375E-6E76-43FF-8ED1-E57DB0A7FDA7}"/>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ED072-E12E-4B46-BD77-C0D5AC91EA5B}" type="doc">
      <dgm:prSet loTypeId="urn:microsoft.com/office/officeart/2016/7/layout/RoundedRectangleTimeline" loCatId="timeline" qsTypeId="urn:microsoft.com/office/officeart/2005/8/quickstyle/simple1" qsCatId="simple" csTypeId="urn:microsoft.com/office/officeart/2005/8/colors/colorful3" csCatId="colorful" phldr="1"/>
      <dgm:spPr/>
      <dgm:t>
        <a:bodyPr/>
        <a:lstStyle/>
        <a:p>
          <a:endParaRPr lang="en-US"/>
        </a:p>
      </dgm:t>
    </dgm:pt>
    <dgm:pt modelId="{286149C9-603E-4E39-B030-70546381D80F}">
      <dgm:prSet phldrT="[Text]" phldr="0"/>
      <dgm:spPr/>
      <dgm:t>
        <a:bodyPr/>
        <a:lstStyle/>
        <a:p>
          <a:pPr>
            <a:spcAft>
              <a:spcPts val="1200"/>
            </a:spcAft>
          </a:pPr>
          <a:r>
            <a:rPr lang="en-US">
              <a:latin typeface="Arial"/>
            </a:rPr>
            <a:t>Initiate workgroups</a:t>
          </a:r>
          <a:endParaRPr lang="en-US"/>
        </a:p>
      </dgm:t>
    </dgm:pt>
    <dgm:pt modelId="{568C91C6-BB53-4F4B-A40B-40D54D032C63}" type="parTrans" cxnId="{B4C6720B-0F2A-4318-83DF-D004FF37D90A}">
      <dgm:prSet/>
      <dgm:spPr/>
      <dgm:t>
        <a:bodyPr/>
        <a:lstStyle/>
        <a:p>
          <a:endParaRPr lang="en-US"/>
        </a:p>
      </dgm:t>
    </dgm:pt>
    <dgm:pt modelId="{A669CAD9-1656-47CE-ABD9-6129D2165FA2}" type="sibTrans" cxnId="{B4C6720B-0F2A-4318-83DF-D004FF37D90A}">
      <dgm:prSet/>
      <dgm:spPr/>
      <dgm:t>
        <a:bodyPr/>
        <a:lstStyle/>
        <a:p>
          <a:endParaRPr lang="en-US"/>
        </a:p>
      </dgm:t>
    </dgm:pt>
    <dgm:pt modelId="{FB9B15F4-8462-4C42-826F-CD2AE652F607}">
      <dgm:prSet phldrT="[Text]" phldr="0"/>
      <dgm:spPr/>
      <dgm:t>
        <a:bodyPr/>
        <a:lstStyle/>
        <a:p>
          <a:r>
            <a:rPr lang="en-US">
              <a:latin typeface="Arial"/>
            </a:rPr>
            <a:t>Q4 2023</a:t>
          </a:r>
          <a:endParaRPr lang="en-US"/>
        </a:p>
      </dgm:t>
    </dgm:pt>
    <dgm:pt modelId="{4C29A2E0-3EC0-415A-9449-E0C8072D99E9}" type="parTrans" cxnId="{062E1405-E226-48D4-A627-BDFAC039AEC8}">
      <dgm:prSet/>
      <dgm:spPr/>
      <dgm:t>
        <a:bodyPr/>
        <a:lstStyle/>
        <a:p>
          <a:endParaRPr lang="en-US"/>
        </a:p>
      </dgm:t>
    </dgm:pt>
    <dgm:pt modelId="{1A54B2E2-F79C-4C1C-9AE3-17281463E1C6}" type="sibTrans" cxnId="{062E1405-E226-48D4-A627-BDFAC039AEC8}">
      <dgm:prSet/>
      <dgm:spPr/>
      <dgm:t>
        <a:bodyPr/>
        <a:lstStyle/>
        <a:p>
          <a:endParaRPr lang="en-US"/>
        </a:p>
      </dgm:t>
    </dgm:pt>
    <dgm:pt modelId="{C06165BB-CDBC-409C-B31F-44322C1ACAFD}">
      <dgm:prSet phldrT="[Text]" phldr="0"/>
      <dgm:spPr/>
      <dgm:t>
        <a:bodyPr/>
        <a:lstStyle/>
        <a:p>
          <a:r>
            <a:rPr lang="en-US">
              <a:latin typeface="Arial"/>
            </a:rPr>
            <a:t>Q3 2024</a:t>
          </a:r>
          <a:endParaRPr lang="en-US"/>
        </a:p>
      </dgm:t>
    </dgm:pt>
    <dgm:pt modelId="{BA5C3727-243C-487A-91DC-527117D534D2}" type="parTrans" cxnId="{C0782B79-B743-4F2C-A02F-42EBE40FD3DF}">
      <dgm:prSet/>
      <dgm:spPr/>
      <dgm:t>
        <a:bodyPr/>
        <a:lstStyle/>
        <a:p>
          <a:endParaRPr lang="en-US"/>
        </a:p>
      </dgm:t>
    </dgm:pt>
    <dgm:pt modelId="{E3747B9C-C7C6-4ED2-BC5A-3DC3B0772051}" type="sibTrans" cxnId="{C0782B79-B743-4F2C-A02F-42EBE40FD3DF}">
      <dgm:prSet/>
      <dgm:spPr/>
      <dgm:t>
        <a:bodyPr/>
        <a:lstStyle/>
        <a:p>
          <a:endParaRPr lang="en-US"/>
        </a:p>
      </dgm:t>
    </dgm:pt>
    <dgm:pt modelId="{8A182345-3863-4555-B21E-699EF9EB5319}">
      <dgm:prSet phldr="0"/>
      <dgm:spPr/>
      <dgm:t>
        <a:bodyPr/>
        <a:lstStyle/>
        <a:p>
          <a:r>
            <a:rPr lang="en-US">
              <a:latin typeface="Arial"/>
            </a:rPr>
            <a:t>Q3 2023</a:t>
          </a:r>
          <a:endParaRPr lang="en-US"/>
        </a:p>
      </dgm:t>
    </dgm:pt>
    <dgm:pt modelId="{18A66D78-4983-412B-9CDE-B380A9EA1E82}" type="parTrans" cxnId="{3D3044CF-92A4-4D6C-99DC-FD54C1F51EBD}">
      <dgm:prSet/>
      <dgm:spPr/>
      <dgm:t>
        <a:bodyPr/>
        <a:lstStyle/>
        <a:p>
          <a:endParaRPr lang="en-US"/>
        </a:p>
      </dgm:t>
    </dgm:pt>
    <dgm:pt modelId="{B0AA1C56-0D37-47A5-8FD1-398C21DC1240}" type="sibTrans" cxnId="{3D3044CF-92A4-4D6C-99DC-FD54C1F51EBD}">
      <dgm:prSet/>
      <dgm:spPr/>
      <dgm:t>
        <a:bodyPr/>
        <a:lstStyle/>
        <a:p>
          <a:endParaRPr lang="en-US"/>
        </a:p>
      </dgm:t>
    </dgm:pt>
    <dgm:pt modelId="{98CF05B8-2D61-4536-8B1B-3D0F663AD717}">
      <dgm:prSet phldr="0"/>
      <dgm:spPr/>
      <dgm:t>
        <a:bodyPr/>
        <a:lstStyle/>
        <a:p>
          <a:pPr rtl="0"/>
          <a:r>
            <a:rPr lang="en-US">
              <a:latin typeface="Arial"/>
            </a:rPr>
            <a:t>Q1 2024</a:t>
          </a:r>
          <a:endParaRPr lang="en-US"/>
        </a:p>
      </dgm:t>
    </dgm:pt>
    <dgm:pt modelId="{D2A7870A-9E8D-4125-864E-3609C75242B2}" type="parTrans" cxnId="{20F8F355-3D2F-43C2-8436-6CC698727000}">
      <dgm:prSet/>
      <dgm:spPr/>
      <dgm:t>
        <a:bodyPr/>
        <a:lstStyle/>
        <a:p>
          <a:endParaRPr lang="en-US"/>
        </a:p>
      </dgm:t>
    </dgm:pt>
    <dgm:pt modelId="{1DFB9A3E-CA2C-42FC-B26F-FA63A843732D}" type="sibTrans" cxnId="{20F8F355-3D2F-43C2-8436-6CC698727000}">
      <dgm:prSet/>
      <dgm:spPr/>
      <dgm:t>
        <a:bodyPr/>
        <a:lstStyle/>
        <a:p>
          <a:endParaRPr lang="en-US"/>
        </a:p>
      </dgm:t>
    </dgm:pt>
    <dgm:pt modelId="{29440433-A195-4212-8A1E-F6C4D690EAE5}">
      <dgm:prSet phldr="0"/>
      <dgm:spPr/>
      <dgm:t>
        <a:bodyPr/>
        <a:lstStyle/>
        <a:p>
          <a:r>
            <a:rPr lang="en-US">
              <a:latin typeface="Arial"/>
            </a:rPr>
            <a:t>April  2024</a:t>
          </a:r>
        </a:p>
      </dgm:t>
    </dgm:pt>
    <dgm:pt modelId="{1F12E795-2385-45B4-97E1-564F91EA482D}" type="parTrans" cxnId="{DF400CCE-F2F3-4729-B128-42277218411D}">
      <dgm:prSet/>
      <dgm:spPr/>
      <dgm:t>
        <a:bodyPr/>
        <a:lstStyle/>
        <a:p>
          <a:endParaRPr lang="en-US"/>
        </a:p>
      </dgm:t>
    </dgm:pt>
    <dgm:pt modelId="{3E30CB55-91E7-4A06-B4D9-986143AEC3AB}" type="sibTrans" cxnId="{DF400CCE-F2F3-4729-B128-42277218411D}">
      <dgm:prSet/>
      <dgm:spPr/>
      <dgm:t>
        <a:bodyPr/>
        <a:lstStyle/>
        <a:p>
          <a:endParaRPr lang="en-US"/>
        </a:p>
      </dgm:t>
    </dgm:pt>
    <dgm:pt modelId="{CBFD4DEF-13DC-43B3-BEF0-256C14CD967E}">
      <dgm:prSet phldr="0"/>
      <dgm:spPr/>
      <dgm:t>
        <a:bodyPr/>
        <a:lstStyle/>
        <a:p>
          <a:r>
            <a:rPr lang="en-US">
              <a:latin typeface="Arial"/>
            </a:rPr>
            <a:t>Q4 2024</a:t>
          </a:r>
          <a:endParaRPr lang="en-US"/>
        </a:p>
      </dgm:t>
    </dgm:pt>
    <dgm:pt modelId="{AA5A4A17-7F2D-4321-BE24-2B388F914C96}" type="parTrans" cxnId="{E8462632-4961-48B2-A888-C37AA0035477}">
      <dgm:prSet/>
      <dgm:spPr/>
      <dgm:t>
        <a:bodyPr/>
        <a:lstStyle/>
        <a:p>
          <a:endParaRPr lang="en-US"/>
        </a:p>
      </dgm:t>
    </dgm:pt>
    <dgm:pt modelId="{1E7BC5FB-F6FE-497D-B5F3-99F3A61327C9}" type="sibTrans" cxnId="{E8462632-4961-48B2-A888-C37AA0035477}">
      <dgm:prSet/>
      <dgm:spPr/>
      <dgm:t>
        <a:bodyPr/>
        <a:lstStyle/>
        <a:p>
          <a:endParaRPr lang="en-US"/>
        </a:p>
      </dgm:t>
    </dgm:pt>
    <dgm:pt modelId="{8B5FE0A0-EE69-45AA-AD78-C84B7EBC892C}">
      <dgm:prSet phldr="0"/>
      <dgm:spPr/>
      <dgm:t>
        <a:bodyPr/>
        <a:lstStyle/>
        <a:p>
          <a:pPr rtl="0">
            <a:spcAft>
              <a:spcPts val="1200"/>
            </a:spcAft>
          </a:pPr>
          <a:r>
            <a:rPr lang="en-US">
              <a:latin typeface="Arial"/>
            </a:rPr>
            <a:t>Kickoff project</a:t>
          </a:r>
        </a:p>
      </dgm:t>
    </dgm:pt>
    <dgm:pt modelId="{F7B56803-90DE-4709-8938-4A159DBFCF32}" type="parTrans" cxnId="{60F17DE7-5F46-4867-8B48-99FDEF7B26C9}">
      <dgm:prSet/>
      <dgm:spPr/>
      <dgm:t>
        <a:bodyPr/>
        <a:lstStyle/>
        <a:p>
          <a:endParaRPr lang="en-US"/>
        </a:p>
      </dgm:t>
    </dgm:pt>
    <dgm:pt modelId="{8C62290A-9170-40E3-B8DB-D681887FEAB1}" type="sibTrans" cxnId="{60F17DE7-5F46-4867-8B48-99FDEF7B26C9}">
      <dgm:prSet/>
      <dgm:spPr/>
      <dgm:t>
        <a:bodyPr/>
        <a:lstStyle/>
        <a:p>
          <a:endParaRPr lang="en-US"/>
        </a:p>
      </dgm:t>
    </dgm:pt>
    <dgm:pt modelId="{B3179466-2A48-4809-9282-A4CB89D59EEA}">
      <dgm:prSet phldr="0"/>
      <dgm:spPr/>
      <dgm:t>
        <a:bodyPr/>
        <a:lstStyle/>
        <a:p>
          <a:pPr rtl="0">
            <a:spcAft>
              <a:spcPts val="1200"/>
            </a:spcAft>
          </a:pPr>
          <a:r>
            <a:rPr lang="en-US">
              <a:latin typeface="Arial"/>
            </a:rPr>
            <a:t>Review 2020 NEI data</a:t>
          </a:r>
        </a:p>
      </dgm:t>
    </dgm:pt>
    <dgm:pt modelId="{6E302067-0346-4744-8AAC-8610B56AFA1C}" type="parTrans" cxnId="{8E465522-AB44-4956-8B98-7F5984CE42A1}">
      <dgm:prSet/>
      <dgm:spPr/>
      <dgm:t>
        <a:bodyPr/>
        <a:lstStyle/>
        <a:p>
          <a:endParaRPr lang="en-US"/>
        </a:p>
      </dgm:t>
    </dgm:pt>
    <dgm:pt modelId="{BAB98A18-EAF7-4B7A-81CB-F9886ACA2DE9}" type="sibTrans" cxnId="{8E465522-AB44-4956-8B98-7F5984CE42A1}">
      <dgm:prSet/>
      <dgm:spPr/>
      <dgm:t>
        <a:bodyPr/>
        <a:lstStyle/>
        <a:p>
          <a:endParaRPr lang="en-US"/>
        </a:p>
      </dgm:t>
    </dgm:pt>
    <dgm:pt modelId="{AC7E2D6E-ACD1-4016-98E5-1EC03F99635A}">
      <dgm:prSet phldr="0"/>
      <dgm:spPr/>
      <dgm:t>
        <a:bodyPr/>
        <a:lstStyle/>
        <a:p>
          <a:pPr rtl="0">
            <a:spcAft>
              <a:spcPts val="1200"/>
            </a:spcAft>
          </a:pPr>
          <a:r>
            <a:rPr lang="en-US">
              <a:latin typeface="Arial"/>
            </a:rPr>
            <a:t>Review submitted </a:t>
          </a:r>
          <a:br>
            <a:rPr lang="en-US">
              <a:latin typeface="Arial"/>
            </a:rPr>
          </a:br>
          <a:r>
            <a:rPr lang="en-US">
              <a:latin typeface="Arial"/>
            </a:rPr>
            <a:t>data</a:t>
          </a:r>
        </a:p>
      </dgm:t>
    </dgm:pt>
    <dgm:pt modelId="{B14AEC50-FBBF-4ABE-8380-612795C4F825}" type="parTrans" cxnId="{DD389375-47CA-4DFE-AE34-81369F949CF0}">
      <dgm:prSet/>
      <dgm:spPr/>
      <dgm:t>
        <a:bodyPr/>
        <a:lstStyle/>
        <a:p>
          <a:endParaRPr lang="en-US"/>
        </a:p>
      </dgm:t>
    </dgm:pt>
    <dgm:pt modelId="{DA4DA8E2-62AB-4103-B04F-6619DC6F0CC1}" type="sibTrans" cxnId="{DD389375-47CA-4DFE-AE34-81369F949CF0}">
      <dgm:prSet/>
      <dgm:spPr/>
      <dgm:t>
        <a:bodyPr/>
        <a:lstStyle/>
        <a:p>
          <a:endParaRPr lang="en-US"/>
        </a:p>
      </dgm:t>
    </dgm:pt>
    <dgm:pt modelId="{32DE3F16-2328-4DC5-BA7F-9666BDA3782F}">
      <dgm:prSet phldr="0"/>
      <dgm:spPr/>
      <dgm:t>
        <a:bodyPr/>
        <a:lstStyle/>
        <a:p>
          <a:pPr rtl="0">
            <a:spcBef>
              <a:spcPct val="0"/>
            </a:spcBef>
            <a:spcAft>
              <a:spcPts val="1200"/>
            </a:spcAft>
          </a:pPr>
          <a:r>
            <a:rPr lang="en-US">
              <a:latin typeface="Arial"/>
            </a:rPr>
            <a:t>Finalize base year emissions and prepare for AQ modeling</a:t>
          </a:r>
        </a:p>
      </dgm:t>
    </dgm:pt>
    <dgm:pt modelId="{8A8C4705-20B0-4F7B-BBC1-B2B9CEAF6D70}" type="parTrans" cxnId="{0025443A-5E73-4358-BB62-0B0A7E0976CE}">
      <dgm:prSet/>
      <dgm:spPr/>
      <dgm:t>
        <a:bodyPr/>
        <a:lstStyle/>
        <a:p>
          <a:endParaRPr lang="en-US"/>
        </a:p>
      </dgm:t>
    </dgm:pt>
    <dgm:pt modelId="{8A2C04E1-2514-4458-BD3B-16E61E53FBCF}" type="sibTrans" cxnId="{0025443A-5E73-4358-BB62-0B0A7E0976CE}">
      <dgm:prSet/>
      <dgm:spPr/>
      <dgm:t>
        <a:bodyPr/>
        <a:lstStyle/>
        <a:p>
          <a:endParaRPr lang="en-US"/>
        </a:p>
      </dgm:t>
    </dgm:pt>
    <dgm:pt modelId="{B365DD51-FEE3-4C73-8E5A-EA5B75D1EA52}">
      <dgm:prSet phldr="0"/>
      <dgm:spPr/>
      <dgm:t>
        <a:bodyPr/>
        <a:lstStyle/>
        <a:p>
          <a:pPr>
            <a:spcAft>
              <a:spcPts val="600"/>
            </a:spcAft>
          </a:pPr>
          <a:r>
            <a:rPr lang="en-US">
              <a:latin typeface="Arial" panose="020B0604020202020204" pitchFamily="34" charset="0"/>
              <a:cs typeface="Arial" panose="020B0604020202020204" pitchFamily="34" charset="0"/>
            </a:rPr>
            <a:t>Begin air quality modeling of 2022 base year</a:t>
          </a:r>
        </a:p>
      </dgm:t>
    </dgm:pt>
    <dgm:pt modelId="{AAEE5210-2F11-4DAC-928B-2CF1C3370391}" type="parTrans" cxnId="{62EF5B3D-4D14-4B46-AD58-A18A9918E8CF}">
      <dgm:prSet/>
      <dgm:spPr/>
      <dgm:t>
        <a:bodyPr/>
        <a:lstStyle/>
        <a:p>
          <a:endParaRPr lang="en-US"/>
        </a:p>
      </dgm:t>
    </dgm:pt>
    <dgm:pt modelId="{F6724EE9-7D10-4E81-B500-2550423BF18F}" type="sibTrans" cxnId="{62EF5B3D-4D14-4B46-AD58-A18A9918E8CF}">
      <dgm:prSet/>
      <dgm:spPr/>
      <dgm:t>
        <a:bodyPr/>
        <a:lstStyle/>
        <a:p>
          <a:endParaRPr lang="en-US"/>
        </a:p>
      </dgm:t>
    </dgm:pt>
    <dgm:pt modelId="{8492D502-6A94-4CE1-A64E-237D5D83DE38}">
      <dgm:prSet phldr="0"/>
      <dgm:spPr/>
      <dgm:t>
        <a:bodyPr/>
        <a:lstStyle/>
        <a:p>
          <a:pPr rtl="0">
            <a:spcAft>
              <a:spcPct val="35000"/>
            </a:spcAft>
          </a:pPr>
          <a:r>
            <a:rPr lang="en-US">
              <a:latin typeface="Arial"/>
            </a:rPr>
            <a:t>Develop year 2022</a:t>
          </a:r>
          <a:br>
            <a:rPr lang="en-US">
              <a:latin typeface="Arial"/>
            </a:rPr>
          </a:br>
          <a:r>
            <a:rPr lang="en-US">
              <a:latin typeface="Arial"/>
            </a:rPr>
            <a:t> base year emissions</a:t>
          </a:r>
          <a:endParaRPr lang="en-US"/>
        </a:p>
      </dgm:t>
    </dgm:pt>
    <dgm:pt modelId="{5E5CBCD4-8983-4A47-B3AE-54CF07E219B0}" type="parTrans" cxnId="{34976432-5398-4C5C-BCAF-126397F3BFB6}">
      <dgm:prSet/>
      <dgm:spPr/>
      <dgm:t>
        <a:bodyPr/>
        <a:lstStyle/>
        <a:p>
          <a:endParaRPr lang="en-US"/>
        </a:p>
      </dgm:t>
    </dgm:pt>
    <dgm:pt modelId="{79BA5004-12C9-4479-AB0C-EF364E85B3EF}" type="sibTrans" cxnId="{34976432-5398-4C5C-BCAF-126397F3BFB6}">
      <dgm:prSet/>
      <dgm:spPr/>
      <dgm:t>
        <a:bodyPr/>
        <a:lstStyle/>
        <a:p>
          <a:endParaRPr lang="en-US"/>
        </a:p>
      </dgm:t>
    </dgm:pt>
    <dgm:pt modelId="{249B0F1F-D3DA-44A7-AD53-A3D407CF0580}">
      <dgm:prSet phldr="0"/>
      <dgm:spPr/>
      <dgm:t>
        <a:bodyPr/>
        <a:lstStyle/>
        <a:p>
          <a:pPr rtl="0"/>
          <a:r>
            <a:rPr lang="en-US">
              <a:latin typeface="Arial"/>
            </a:rPr>
            <a:t>30-day SLT review of</a:t>
          </a:r>
          <a:br>
            <a:rPr lang="en-US">
              <a:latin typeface="Arial"/>
            </a:rPr>
          </a:br>
          <a:r>
            <a:rPr lang="en-US">
              <a:latin typeface="Arial"/>
            </a:rPr>
            <a:t> base year emissions</a:t>
          </a:r>
        </a:p>
      </dgm:t>
    </dgm:pt>
    <dgm:pt modelId="{CB095447-4EBC-4847-B2CD-C3413A75A4A6}" type="parTrans" cxnId="{F39AF31F-129D-453E-9635-8EFB4044769B}">
      <dgm:prSet/>
      <dgm:spPr/>
      <dgm:t>
        <a:bodyPr/>
        <a:lstStyle/>
        <a:p>
          <a:endParaRPr lang="en-US"/>
        </a:p>
      </dgm:t>
    </dgm:pt>
    <dgm:pt modelId="{EE4B4DC3-AEFA-4323-814A-36EA561BE922}" type="sibTrans" cxnId="{F39AF31F-129D-453E-9635-8EFB4044769B}">
      <dgm:prSet/>
      <dgm:spPr/>
      <dgm:t>
        <a:bodyPr/>
        <a:lstStyle/>
        <a:p>
          <a:endParaRPr lang="en-US"/>
        </a:p>
      </dgm:t>
    </dgm:pt>
    <dgm:pt modelId="{25566395-C682-48C5-B9E6-C8AAC0618B53}">
      <dgm:prSet phldr="0"/>
      <dgm:spPr/>
      <dgm:t>
        <a:bodyPr/>
        <a:lstStyle/>
        <a:p>
          <a:r>
            <a:rPr lang="en-US">
              <a:latin typeface="Arial"/>
            </a:rPr>
            <a:t>Q2 2024</a:t>
          </a:r>
        </a:p>
      </dgm:t>
    </dgm:pt>
    <dgm:pt modelId="{70B5B30E-DA6B-43C1-BE82-2DCF62897D2B}" type="parTrans" cxnId="{4B9C2763-0499-40B4-A447-147D227322F6}">
      <dgm:prSet/>
      <dgm:spPr/>
      <dgm:t>
        <a:bodyPr/>
        <a:lstStyle/>
        <a:p>
          <a:endParaRPr lang="en-US"/>
        </a:p>
      </dgm:t>
    </dgm:pt>
    <dgm:pt modelId="{826D24BC-1CDE-4669-BB40-A66B2799B8FB}" type="sibTrans" cxnId="{4B9C2763-0499-40B4-A447-147D227322F6}">
      <dgm:prSet/>
      <dgm:spPr/>
      <dgm:t>
        <a:bodyPr/>
        <a:lstStyle/>
        <a:p>
          <a:endParaRPr lang="en-US"/>
        </a:p>
      </dgm:t>
    </dgm:pt>
    <dgm:pt modelId="{2D8FE3C1-EC7D-4EC1-92FD-C75119B9A600}">
      <dgm:prSet phldr="0"/>
      <dgm:spPr/>
      <dgm:t>
        <a:bodyPr/>
        <a:lstStyle/>
        <a:p>
          <a:pPr rtl="0">
            <a:spcAft>
              <a:spcPts val="1200"/>
            </a:spcAft>
          </a:pPr>
          <a:r>
            <a:rPr lang="en-US" b="0">
              <a:latin typeface="Arial"/>
            </a:rPr>
            <a:t>Finalize and release </a:t>
          </a:r>
          <a:br>
            <a:rPr lang="en-US" b="0">
              <a:latin typeface="Arial"/>
            </a:rPr>
          </a:br>
          <a:r>
            <a:rPr lang="en-US" b="0">
              <a:latin typeface="Arial"/>
            </a:rPr>
            <a:t>analytic year inventories</a:t>
          </a:r>
        </a:p>
      </dgm:t>
    </dgm:pt>
    <dgm:pt modelId="{1A6240E9-AA8E-401C-9B50-A036F5A55BB9}" type="parTrans" cxnId="{84E3AFC7-BAA7-4538-94F3-FF6678E56006}">
      <dgm:prSet/>
      <dgm:spPr/>
      <dgm:t>
        <a:bodyPr/>
        <a:lstStyle/>
        <a:p>
          <a:endParaRPr lang="en-US"/>
        </a:p>
      </dgm:t>
    </dgm:pt>
    <dgm:pt modelId="{DC42DE49-B854-475F-BAD5-729B5F454809}" type="sibTrans" cxnId="{84E3AFC7-BAA7-4538-94F3-FF6678E56006}">
      <dgm:prSet/>
      <dgm:spPr/>
      <dgm:t>
        <a:bodyPr/>
        <a:lstStyle/>
        <a:p>
          <a:endParaRPr lang="en-US"/>
        </a:p>
      </dgm:t>
    </dgm:pt>
    <dgm:pt modelId="{F3BD195C-D75F-428B-A634-70D64E4236D8}">
      <dgm:prSet phldr="0"/>
      <dgm:spPr/>
      <dgm:t>
        <a:bodyPr/>
        <a:lstStyle/>
        <a:p>
          <a:pPr rtl="0">
            <a:spcAft>
              <a:spcPct val="35000"/>
            </a:spcAft>
          </a:pPr>
          <a:r>
            <a:rPr lang="en-US">
              <a:latin typeface="Arial"/>
            </a:rPr>
            <a:t>SLTs submit point source emissions and activity data</a:t>
          </a:r>
        </a:p>
      </dgm:t>
    </dgm:pt>
    <dgm:pt modelId="{45973003-B035-4DB5-BDA3-FF6F5230D95F}" type="sibTrans" cxnId="{B8284CCA-79EB-46BF-88F0-10B490619147}">
      <dgm:prSet/>
      <dgm:spPr/>
      <dgm:t>
        <a:bodyPr/>
        <a:lstStyle/>
        <a:p>
          <a:endParaRPr lang="en-US"/>
        </a:p>
      </dgm:t>
    </dgm:pt>
    <dgm:pt modelId="{BB9DC0DB-702D-4A09-AAF8-E18FC90EC655}" type="parTrans" cxnId="{B8284CCA-79EB-46BF-88F0-10B490619147}">
      <dgm:prSet/>
      <dgm:spPr/>
      <dgm:t>
        <a:bodyPr/>
        <a:lstStyle/>
        <a:p>
          <a:endParaRPr lang="en-US"/>
        </a:p>
      </dgm:t>
    </dgm:pt>
    <dgm:pt modelId="{131E4089-6598-4268-B840-4371A03642F9}">
      <dgm:prSet phldrT="[Text]" phldr="0"/>
      <dgm:spPr/>
      <dgm:t>
        <a:bodyPr/>
        <a:lstStyle/>
        <a:p>
          <a:pPr>
            <a:spcAft>
              <a:spcPts val="1200"/>
            </a:spcAft>
          </a:pPr>
          <a:r>
            <a:rPr lang="en-US">
              <a:latin typeface="Arial"/>
            </a:rPr>
            <a:t>Meteorological modeling</a:t>
          </a:r>
          <a:endParaRPr lang="en-US"/>
        </a:p>
      </dgm:t>
    </dgm:pt>
    <dgm:pt modelId="{B56111DB-BEF1-4949-A41F-88A94A4B94AA}" type="parTrans" cxnId="{4F6BCB8F-D10C-4601-AA90-050901E82A77}">
      <dgm:prSet/>
      <dgm:spPr/>
      <dgm:t>
        <a:bodyPr/>
        <a:lstStyle/>
        <a:p>
          <a:endParaRPr lang="en-US"/>
        </a:p>
      </dgm:t>
    </dgm:pt>
    <dgm:pt modelId="{F7CD3D9F-6A96-4F4A-9570-94CAAFB8B99E}" type="sibTrans" cxnId="{4F6BCB8F-D10C-4601-AA90-050901E82A77}">
      <dgm:prSet/>
      <dgm:spPr/>
      <dgm:t>
        <a:bodyPr/>
        <a:lstStyle/>
        <a:p>
          <a:endParaRPr lang="en-US"/>
        </a:p>
      </dgm:t>
    </dgm:pt>
    <dgm:pt modelId="{11155560-5488-43C3-BA75-7C5EF0936B7F}">
      <dgm:prSet phldr="0"/>
      <dgm:spPr/>
      <dgm:t>
        <a:bodyPr/>
        <a:lstStyle/>
        <a:p>
          <a:pPr rtl="0">
            <a:spcBef>
              <a:spcPct val="0"/>
            </a:spcBef>
            <a:spcAft>
              <a:spcPts val="1200"/>
            </a:spcAft>
          </a:pPr>
          <a:r>
            <a:rPr lang="en-US">
              <a:latin typeface="Arial"/>
            </a:rPr>
            <a:t>Develop boundary conditions</a:t>
          </a:r>
        </a:p>
      </dgm:t>
    </dgm:pt>
    <dgm:pt modelId="{0B1DA9B3-A673-4AFD-BCA8-2F460C03E403}" type="parTrans" cxnId="{87965CD9-E608-4B3A-867B-0323ED70E4F7}">
      <dgm:prSet/>
      <dgm:spPr/>
      <dgm:t>
        <a:bodyPr/>
        <a:lstStyle/>
        <a:p>
          <a:endParaRPr lang="en-US"/>
        </a:p>
      </dgm:t>
    </dgm:pt>
    <dgm:pt modelId="{602CAD20-B60B-4BC1-A0D3-879540ECF05D}" type="sibTrans" cxnId="{87965CD9-E608-4B3A-867B-0323ED70E4F7}">
      <dgm:prSet/>
      <dgm:spPr/>
      <dgm:t>
        <a:bodyPr/>
        <a:lstStyle/>
        <a:p>
          <a:endParaRPr lang="en-US"/>
        </a:p>
      </dgm:t>
    </dgm:pt>
    <dgm:pt modelId="{9216E216-2168-439D-B328-B71EEFFC7539}">
      <dgm:prSet phldr="0"/>
      <dgm:spPr/>
      <dgm:t>
        <a:bodyPr/>
        <a:lstStyle/>
        <a:p>
          <a:pPr>
            <a:spcAft>
              <a:spcPts val="600"/>
            </a:spcAft>
          </a:pPr>
          <a:r>
            <a:rPr lang="en-US">
              <a:latin typeface="Arial" panose="020B0604020202020204" pitchFamily="34" charset="0"/>
              <a:cs typeface="Arial" panose="020B0604020202020204" pitchFamily="34" charset="0"/>
            </a:rPr>
            <a:t>Complete draft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analytic year inventories</a:t>
          </a:r>
        </a:p>
      </dgm:t>
    </dgm:pt>
    <dgm:pt modelId="{50AF61AD-C1A1-4449-8D08-4F6DE6EA3BEC}" type="parTrans" cxnId="{58FA9CD5-3F53-4210-B8AE-B8638DDCB5D2}">
      <dgm:prSet/>
      <dgm:spPr/>
      <dgm:t>
        <a:bodyPr/>
        <a:lstStyle/>
        <a:p>
          <a:endParaRPr lang="en-US"/>
        </a:p>
      </dgm:t>
    </dgm:pt>
    <dgm:pt modelId="{38D546A6-7B1B-4101-9444-6E91F39837F1}" type="sibTrans" cxnId="{58FA9CD5-3F53-4210-B8AE-B8638DDCB5D2}">
      <dgm:prSet/>
      <dgm:spPr/>
      <dgm:t>
        <a:bodyPr/>
        <a:lstStyle/>
        <a:p>
          <a:endParaRPr lang="en-US"/>
        </a:p>
      </dgm:t>
    </dgm:pt>
    <dgm:pt modelId="{886D1A90-AD1A-400C-9248-629CD856EB03}">
      <dgm:prSet phldr="0"/>
      <dgm:spPr/>
      <dgm:t>
        <a:bodyPr/>
        <a:lstStyle/>
        <a:p>
          <a:pPr rtl="0">
            <a:spcAft>
              <a:spcPts val="1200"/>
            </a:spcAft>
          </a:pPr>
          <a:r>
            <a:rPr lang="en-US" b="0">
              <a:latin typeface="Arial"/>
            </a:rPr>
            <a:t>Draft technical support documentation</a:t>
          </a:r>
        </a:p>
      </dgm:t>
    </dgm:pt>
    <dgm:pt modelId="{936BC338-1A73-4F65-B721-D68AF05AC0F0}" type="parTrans" cxnId="{C3995F59-331B-420D-809F-57B8E0BC230A}">
      <dgm:prSet/>
      <dgm:spPr/>
      <dgm:t>
        <a:bodyPr/>
        <a:lstStyle/>
        <a:p>
          <a:endParaRPr lang="en-US"/>
        </a:p>
      </dgm:t>
    </dgm:pt>
    <dgm:pt modelId="{85A260CE-6C15-4F3C-9E46-68E7D9038F0C}" type="sibTrans" cxnId="{C3995F59-331B-420D-809F-57B8E0BC230A}">
      <dgm:prSet/>
      <dgm:spPr/>
      <dgm:t>
        <a:bodyPr/>
        <a:lstStyle/>
        <a:p>
          <a:endParaRPr lang="en-US"/>
        </a:p>
      </dgm:t>
    </dgm:pt>
    <dgm:pt modelId="{16857999-7981-4D8B-9C49-34BD9DF4A0B3}">
      <dgm:prSet phldr="0"/>
      <dgm:spPr/>
      <dgm:t>
        <a:bodyPr/>
        <a:lstStyle/>
        <a:p>
          <a:pPr rtl="0">
            <a:spcAft>
              <a:spcPts val="1200"/>
            </a:spcAft>
          </a:pPr>
          <a:r>
            <a:rPr lang="en-US" b="0">
              <a:latin typeface="Arial"/>
            </a:rPr>
            <a:t>Perform AQM sensitivity runs</a:t>
          </a:r>
        </a:p>
      </dgm:t>
    </dgm:pt>
    <dgm:pt modelId="{682E220F-932E-43DC-B5C1-73C32C67F73A}" type="parTrans" cxnId="{F329F6A5-44BB-4547-9A94-760CA70F0CEB}">
      <dgm:prSet/>
      <dgm:spPr/>
      <dgm:t>
        <a:bodyPr/>
        <a:lstStyle/>
        <a:p>
          <a:endParaRPr lang="en-US"/>
        </a:p>
      </dgm:t>
    </dgm:pt>
    <dgm:pt modelId="{D066ED2F-5A2B-41CC-B346-98E60220720F}" type="sibTrans" cxnId="{F329F6A5-44BB-4547-9A94-760CA70F0CEB}">
      <dgm:prSet/>
      <dgm:spPr/>
      <dgm:t>
        <a:bodyPr/>
        <a:lstStyle/>
        <a:p>
          <a:endParaRPr lang="en-US"/>
        </a:p>
      </dgm:t>
    </dgm:pt>
    <dgm:pt modelId="{59643F62-DC00-4591-8801-29719523170E}">
      <dgm:prSet/>
      <dgm:spPr/>
      <dgm:t>
        <a:bodyPr/>
        <a:lstStyle/>
        <a:p>
          <a:r>
            <a:rPr lang="en-US">
              <a:latin typeface="Arial" panose="020B0604020202020204" pitchFamily="34" charset="0"/>
              <a:cs typeface="Arial" panose="020B0604020202020204" pitchFamily="34" charset="0"/>
            </a:rPr>
            <a:t>October 2024</a:t>
          </a:r>
        </a:p>
      </dgm:t>
    </dgm:pt>
    <dgm:pt modelId="{DD40B101-F7C7-4508-989E-9FA607A3452E}" type="parTrans" cxnId="{EAABF1BC-8A02-4BFC-9BFC-F2A602D67A82}">
      <dgm:prSet/>
      <dgm:spPr/>
      <dgm:t>
        <a:bodyPr/>
        <a:lstStyle/>
        <a:p>
          <a:endParaRPr lang="en-US"/>
        </a:p>
      </dgm:t>
    </dgm:pt>
    <dgm:pt modelId="{F60F2BB4-76FE-4905-8E23-749B9790166A}" type="sibTrans" cxnId="{EAABF1BC-8A02-4BFC-9BFC-F2A602D67A82}">
      <dgm:prSet/>
      <dgm:spPr/>
      <dgm:t>
        <a:bodyPr/>
        <a:lstStyle/>
        <a:p>
          <a:endParaRPr lang="en-US"/>
        </a:p>
      </dgm:t>
    </dgm:pt>
    <dgm:pt modelId="{2463EBC1-6E3D-4637-8CC8-3722CA0774E9}">
      <dgm:prSet/>
      <dgm:spPr/>
      <dgm:t>
        <a:bodyPr/>
        <a:lstStyle/>
        <a:p>
          <a:r>
            <a:rPr lang="en-US">
              <a:latin typeface="Arial" panose="020B0604020202020204" pitchFamily="34" charset="0"/>
              <a:cs typeface="Arial" panose="020B0604020202020204" pitchFamily="34" charset="0"/>
            </a:rPr>
            <a:t>30-day SLT review of 2022v1 analytic year inventories</a:t>
          </a:r>
        </a:p>
      </dgm:t>
    </dgm:pt>
    <dgm:pt modelId="{7557AAE4-E4B2-4D2D-944D-D95B4595FB2D}" type="parTrans" cxnId="{E44422AE-AA1B-4D56-9C68-B94E593396C9}">
      <dgm:prSet/>
      <dgm:spPr/>
      <dgm:t>
        <a:bodyPr/>
        <a:lstStyle/>
        <a:p>
          <a:endParaRPr lang="en-US"/>
        </a:p>
      </dgm:t>
    </dgm:pt>
    <dgm:pt modelId="{795143E5-FA40-4D83-8765-756107E744F2}" type="sibTrans" cxnId="{E44422AE-AA1B-4D56-9C68-B94E593396C9}">
      <dgm:prSet/>
      <dgm:spPr/>
      <dgm:t>
        <a:bodyPr/>
        <a:lstStyle/>
        <a:p>
          <a:endParaRPr lang="en-US"/>
        </a:p>
      </dgm:t>
    </dgm:pt>
    <dgm:pt modelId="{FA4F2159-B151-4D46-954E-9F841283AA16}" type="pres">
      <dgm:prSet presAssocID="{2D1ED072-E12E-4B46-BD77-C0D5AC91EA5B}" presName="Name0" presStyleCnt="0">
        <dgm:presLayoutVars>
          <dgm:chMax/>
          <dgm:chPref/>
          <dgm:animLvl val="lvl"/>
        </dgm:presLayoutVars>
      </dgm:prSet>
      <dgm:spPr/>
    </dgm:pt>
    <dgm:pt modelId="{25BDA4FC-97EB-41FD-878F-C070109C24B1}" type="pres">
      <dgm:prSet presAssocID="{8A182345-3863-4555-B21E-699EF9EB5319}" presName="composite1" presStyleCnt="0"/>
      <dgm:spPr/>
    </dgm:pt>
    <dgm:pt modelId="{2AD33072-8DDD-4C74-8EA5-E2D5BE91B50E}" type="pres">
      <dgm:prSet presAssocID="{8A182345-3863-4555-B21E-699EF9EB5319}" presName="parent1" presStyleLbl="alignNode1" presStyleIdx="0" presStyleCnt="8">
        <dgm:presLayoutVars>
          <dgm:chMax val="1"/>
          <dgm:chPref val="1"/>
          <dgm:bulletEnabled val="1"/>
        </dgm:presLayoutVars>
      </dgm:prSet>
      <dgm:spPr/>
    </dgm:pt>
    <dgm:pt modelId="{EA140E59-3457-47E4-AD56-1F0C79574E06}" type="pres">
      <dgm:prSet presAssocID="{8A182345-3863-4555-B21E-699EF9EB5319}" presName="Childtext1" presStyleLbl="revTx" presStyleIdx="0" presStyleCnt="8">
        <dgm:presLayoutVars>
          <dgm:bulletEnabled val="1"/>
        </dgm:presLayoutVars>
      </dgm:prSet>
      <dgm:spPr/>
    </dgm:pt>
    <dgm:pt modelId="{1B93DDFC-02F9-4726-BFB0-ED35DB457BBA}" type="pres">
      <dgm:prSet presAssocID="{8A182345-3863-4555-B21E-699EF9EB5319}" presName="ConnectLine1" presStyleLbl="sibTrans1D1" presStyleIdx="0" presStyleCnt="8"/>
      <dgm:spPr>
        <a:noFill/>
        <a:ln w="6350" cap="flat" cmpd="sng" algn="ctr">
          <a:solidFill>
            <a:schemeClr val="accent3">
              <a:hueOff val="0"/>
              <a:satOff val="0"/>
              <a:lumOff val="0"/>
              <a:alphaOff val="0"/>
            </a:schemeClr>
          </a:solidFill>
          <a:prstDash val="dash"/>
          <a:miter lim="800000"/>
        </a:ln>
        <a:effectLst/>
      </dgm:spPr>
    </dgm:pt>
    <dgm:pt modelId="{1EBC90CA-7DB2-48D1-A7F9-129C1F35913D}" type="pres">
      <dgm:prSet presAssocID="{8A182345-3863-4555-B21E-699EF9EB5319}" presName="ConnectLineEnd1" presStyleLbl="lnNode1" presStyleIdx="0" presStyleCnt="8"/>
      <dgm:spPr/>
    </dgm:pt>
    <dgm:pt modelId="{A58B4694-DF5D-4BB2-BC9B-41B290464193}" type="pres">
      <dgm:prSet presAssocID="{8A182345-3863-4555-B21E-699EF9EB5319}" presName="EmptyPane1" presStyleCnt="0"/>
      <dgm:spPr/>
    </dgm:pt>
    <dgm:pt modelId="{29320F3E-12F0-4988-9AE1-AFCA15D2C8B4}" type="pres">
      <dgm:prSet presAssocID="{B0AA1C56-0D37-47A5-8FD1-398C21DC1240}" presName="spaceBetweenRectangles1" presStyleCnt="0"/>
      <dgm:spPr/>
    </dgm:pt>
    <dgm:pt modelId="{B43063A3-1055-43DF-9643-90CAE6A52BA9}" type="pres">
      <dgm:prSet presAssocID="{FB9B15F4-8462-4C42-826F-CD2AE652F607}" presName="composite1" presStyleCnt="0"/>
      <dgm:spPr/>
    </dgm:pt>
    <dgm:pt modelId="{05F2957A-4D9E-4438-BCE2-ACFADDD60043}" type="pres">
      <dgm:prSet presAssocID="{FB9B15F4-8462-4C42-826F-CD2AE652F607}" presName="parent1" presStyleLbl="alignNode1" presStyleIdx="1" presStyleCnt="8">
        <dgm:presLayoutVars>
          <dgm:chMax val="1"/>
          <dgm:chPref val="1"/>
          <dgm:bulletEnabled val="1"/>
        </dgm:presLayoutVars>
      </dgm:prSet>
      <dgm:spPr/>
    </dgm:pt>
    <dgm:pt modelId="{96691B69-7460-4CCF-AD5C-A3F3B793C100}" type="pres">
      <dgm:prSet presAssocID="{FB9B15F4-8462-4C42-826F-CD2AE652F607}" presName="Childtext1" presStyleLbl="revTx" presStyleIdx="1" presStyleCnt="8">
        <dgm:presLayoutVars>
          <dgm:bulletEnabled val="1"/>
        </dgm:presLayoutVars>
      </dgm:prSet>
      <dgm:spPr/>
    </dgm:pt>
    <dgm:pt modelId="{F6BFB0C3-F15E-4B90-85A2-AC2272717C07}" type="pres">
      <dgm:prSet presAssocID="{FB9B15F4-8462-4C42-826F-CD2AE652F607}" presName="ConnectLine1" presStyleLbl="sibTrans1D1" presStyleIdx="1" presStyleCnt="8"/>
      <dgm:spPr>
        <a:noFill/>
        <a:ln w="6350" cap="flat" cmpd="sng" algn="ctr">
          <a:solidFill>
            <a:schemeClr val="accent3">
              <a:hueOff val="387228"/>
              <a:satOff val="14286"/>
              <a:lumOff val="-2101"/>
              <a:alphaOff val="0"/>
            </a:schemeClr>
          </a:solidFill>
          <a:prstDash val="dash"/>
          <a:miter lim="800000"/>
        </a:ln>
        <a:effectLst/>
      </dgm:spPr>
    </dgm:pt>
    <dgm:pt modelId="{BF99A646-FCD5-480F-949F-FE29B47D6D02}" type="pres">
      <dgm:prSet presAssocID="{FB9B15F4-8462-4C42-826F-CD2AE652F607}" presName="ConnectLineEnd1" presStyleLbl="lnNode1" presStyleIdx="1" presStyleCnt="8"/>
      <dgm:spPr/>
    </dgm:pt>
    <dgm:pt modelId="{CFA5C41F-B095-40F1-994C-34D34064D483}" type="pres">
      <dgm:prSet presAssocID="{FB9B15F4-8462-4C42-826F-CD2AE652F607}" presName="EmptyPane1" presStyleCnt="0"/>
      <dgm:spPr/>
    </dgm:pt>
    <dgm:pt modelId="{A6EA1C55-E763-4BDF-99EC-1A6DAC8E131C}" type="pres">
      <dgm:prSet presAssocID="{1A54B2E2-F79C-4C1C-9AE3-17281463E1C6}" presName="spaceBetweenRectangles1" presStyleCnt="0"/>
      <dgm:spPr/>
    </dgm:pt>
    <dgm:pt modelId="{3B8207B2-1A63-4782-9096-BE01066D7534}" type="pres">
      <dgm:prSet presAssocID="{98CF05B8-2D61-4536-8B1B-3D0F663AD717}" presName="composite1" presStyleCnt="0"/>
      <dgm:spPr/>
    </dgm:pt>
    <dgm:pt modelId="{BCACCDA6-C10D-41D2-95FC-9C79B21B5648}" type="pres">
      <dgm:prSet presAssocID="{98CF05B8-2D61-4536-8B1B-3D0F663AD717}" presName="parent1" presStyleLbl="alignNode1" presStyleIdx="2" presStyleCnt="8">
        <dgm:presLayoutVars>
          <dgm:chMax val="1"/>
          <dgm:chPref val="1"/>
          <dgm:bulletEnabled val="1"/>
        </dgm:presLayoutVars>
      </dgm:prSet>
      <dgm:spPr/>
    </dgm:pt>
    <dgm:pt modelId="{D57BDF55-9964-43CF-B493-7B3E774A28C9}" type="pres">
      <dgm:prSet presAssocID="{98CF05B8-2D61-4536-8B1B-3D0F663AD717}" presName="Childtext1" presStyleLbl="revTx" presStyleIdx="2" presStyleCnt="8">
        <dgm:presLayoutVars>
          <dgm:bulletEnabled val="1"/>
        </dgm:presLayoutVars>
      </dgm:prSet>
      <dgm:spPr/>
    </dgm:pt>
    <dgm:pt modelId="{9D815A15-60D2-427F-899F-AC5356534655}" type="pres">
      <dgm:prSet presAssocID="{98CF05B8-2D61-4536-8B1B-3D0F663AD717}" presName="ConnectLine1" presStyleLbl="sibTrans1D1" presStyleIdx="2" presStyleCnt="8"/>
      <dgm:spPr>
        <a:noFill/>
        <a:ln w="6350" cap="flat" cmpd="sng" algn="ctr">
          <a:solidFill>
            <a:schemeClr val="accent3">
              <a:hueOff val="774457"/>
              <a:satOff val="28571"/>
              <a:lumOff val="-4202"/>
              <a:alphaOff val="0"/>
            </a:schemeClr>
          </a:solidFill>
          <a:prstDash val="dash"/>
          <a:miter lim="800000"/>
        </a:ln>
        <a:effectLst/>
      </dgm:spPr>
    </dgm:pt>
    <dgm:pt modelId="{4B3F2DDD-49D5-40ED-BBD4-C3013FE0C887}" type="pres">
      <dgm:prSet presAssocID="{98CF05B8-2D61-4536-8B1B-3D0F663AD717}" presName="ConnectLineEnd1" presStyleLbl="lnNode1" presStyleIdx="2" presStyleCnt="8"/>
      <dgm:spPr/>
    </dgm:pt>
    <dgm:pt modelId="{A3AD2250-ED60-402A-B724-DACBFAF07DC8}" type="pres">
      <dgm:prSet presAssocID="{98CF05B8-2D61-4536-8B1B-3D0F663AD717}" presName="EmptyPane1" presStyleCnt="0"/>
      <dgm:spPr/>
    </dgm:pt>
    <dgm:pt modelId="{3DB72C77-1AE5-4D05-9B91-C16ED1A88985}" type="pres">
      <dgm:prSet presAssocID="{1DFB9A3E-CA2C-42FC-B26F-FA63A843732D}" presName="spaceBetweenRectangles1" presStyleCnt="0"/>
      <dgm:spPr/>
    </dgm:pt>
    <dgm:pt modelId="{6107D475-7CE2-42C9-B613-853360235D80}" type="pres">
      <dgm:prSet presAssocID="{29440433-A195-4212-8A1E-F6C4D690EAE5}" presName="composite1" presStyleCnt="0"/>
      <dgm:spPr/>
    </dgm:pt>
    <dgm:pt modelId="{04511D90-F067-4AE7-86A8-5BF71AE07B91}" type="pres">
      <dgm:prSet presAssocID="{29440433-A195-4212-8A1E-F6C4D690EAE5}" presName="parent1" presStyleLbl="alignNode1" presStyleIdx="3" presStyleCnt="8">
        <dgm:presLayoutVars>
          <dgm:chMax val="1"/>
          <dgm:chPref val="1"/>
          <dgm:bulletEnabled val="1"/>
        </dgm:presLayoutVars>
      </dgm:prSet>
      <dgm:spPr/>
    </dgm:pt>
    <dgm:pt modelId="{EB57EEFE-12CB-444F-AAFF-6B817F930DB7}" type="pres">
      <dgm:prSet presAssocID="{29440433-A195-4212-8A1E-F6C4D690EAE5}" presName="Childtext1" presStyleLbl="revTx" presStyleIdx="3" presStyleCnt="8" custLinFactNeighborX="3236" custLinFactNeighborY="-2751">
        <dgm:presLayoutVars>
          <dgm:bulletEnabled val="1"/>
        </dgm:presLayoutVars>
      </dgm:prSet>
      <dgm:spPr/>
    </dgm:pt>
    <dgm:pt modelId="{9C5089C8-93A2-444B-9736-31731D98AA5E}" type="pres">
      <dgm:prSet presAssocID="{29440433-A195-4212-8A1E-F6C4D690EAE5}" presName="ConnectLine1" presStyleLbl="sibTrans1D1" presStyleIdx="3" presStyleCnt="8"/>
      <dgm:spPr>
        <a:noFill/>
        <a:ln w="6350" cap="flat" cmpd="sng" algn="ctr">
          <a:solidFill>
            <a:schemeClr val="accent3">
              <a:hueOff val="1161685"/>
              <a:satOff val="42857"/>
              <a:lumOff val="-6303"/>
              <a:alphaOff val="0"/>
            </a:schemeClr>
          </a:solidFill>
          <a:prstDash val="dash"/>
          <a:miter lim="800000"/>
        </a:ln>
        <a:effectLst/>
      </dgm:spPr>
    </dgm:pt>
    <dgm:pt modelId="{FF26B78F-65C9-4006-AD92-049971824108}" type="pres">
      <dgm:prSet presAssocID="{29440433-A195-4212-8A1E-F6C4D690EAE5}" presName="ConnectLineEnd1" presStyleLbl="lnNode1" presStyleIdx="3" presStyleCnt="8"/>
      <dgm:spPr/>
    </dgm:pt>
    <dgm:pt modelId="{FC94B961-99C9-4BBB-96D2-38EEF709D55E}" type="pres">
      <dgm:prSet presAssocID="{29440433-A195-4212-8A1E-F6C4D690EAE5}" presName="EmptyPane1" presStyleCnt="0"/>
      <dgm:spPr/>
    </dgm:pt>
    <dgm:pt modelId="{EB6F4C89-2D4D-4B7D-8765-9345AAD0DF45}" type="pres">
      <dgm:prSet presAssocID="{3E30CB55-91E7-4A06-B4D9-986143AEC3AB}" presName="spaceBetweenRectangles1" presStyleCnt="0"/>
      <dgm:spPr/>
    </dgm:pt>
    <dgm:pt modelId="{63844CC0-72A6-4CC9-8C6A-EB3637A1DA0D}" type="pres">
      <dgm:prSet presAssocID="{25566395-C682-48C5-B9E6-C8AAC0618B53}" presName="composite1" presStyleCnt="0"/>
      <dgm:spPr/>
    </dgm:pt>
    <dgm:pt modelId="{4F36EF6E-4AA4-47CD-AC92-751D4F560FA2}" type="pres">
      <dgm:prSet presAssocID="{25566395-C682-48C5-B9E6-C8AAC0618B53}" presName="parent1" presStyleLbl="alignNode1" presStyleIdx="4" presStyleCnt="8">
        <dgm:presLayoutVars>
          <dgm:chMax val="1"/>
          <dgm:chPref val="1"/>
          <dgm:bulletEnabled val="1"/>
        </dgm:presLayoutVars>
      </dgm:prSet>
      <dgm:spPr/>
    </dgm:pt>
    <dgm:pt modelId="{9076688F-F83C-4715-89DC-47B2E98CA996}" type="pres">
      <dgm:prSet presAssocID="{25566395-C682-48C5-B9E6-C8AAC0618B53}" presName="Childtext1" presStyleLbl="revTx" presStyleIdx="4" presStyleCnt="8">
        <dgm:presLayoutVars>
          <dgm:bulletEnabled val="1"/>
        </dgm:presLayoutVars>
      </dgm:prSet>
      <dgm:spPr/>
    </dgm:pt>
    <dgm:pt modelId="{E8CD3D01-F8B7-4EE7-867E-DA51222A136E}" type="pres">
      <dgm:prSet presAssocID="{25566395-C682-48C5-B9E6-C8AAC0618B53}" presName="ConnectLine1" presStyleLbl="sibTrans1D1" presStyleIdx="4" presStyleCnt="8"/>
      <dgm:spPr>
        <a:noFill/>
        <a:ln w="6350" cap="flat" cmpd="sng" algn="ctr">
          <a:solidFill>
            <a:schemeClr val="accent3">
              <a:hueOff val="1548914"/>
              <a:satOff val="57143"/>
              <a:lumOff val="-8403"/>
              <a:alphaOff val="0"/>
            </a:schemeClr>
          </a:solidFill>
          <a:prstDash val="dash"/>
          <a:miter lim="800000"/>
        </a:ln>
        <a:effectLst/>
      </dgm:spPr>
    </dgm:pt>
    <dgm:pt modelId="{D6510409-ECC3-4EAC-8143-C52E4A541FBD}" type="pres">
      <dgm:prSet presAssocID="{25566395-C682-48C5-B9E6-C8AAC0618B53}" presName="ConnectLineEnd1" presStyleLbl="lnNode1" presStyleIdx="4" presStyleCnt="8"/>
      <dgm:spPr/>
    </dgm:pt>
    <dgm:pt modelId="{BA3A337A-A0F3-4D7D-9E0E-B122643DBF1C}" type="pres">
      <dgm:prSet presAssocID="{25566395-C682-48C5-B9E6-C8AAC0618B53}" presName="EmptyPane1" presStyleCnt="0"/>
      <dgm:spPr/>
    </dgm:pt>
    <dgm:pt modelId="{F9CC1688-1A7C-4DDC-B9C3-7B0A23B44174}" type="pres">
      <dgm:prSet presAssocID="{826D24BC-1CDE-4669-BB40-A66B2799B8FB}" presName="spaceBetweenRectangles1" presStyleCnt="0"/>
      <dgm:spPr/>
    </dgm:pt>
    <dgm:pt modelId="{EEA8D4FE-5622-42D7-A5DA-7FFF10F05CB2}" type="pres">
      <dgm:prSet presAssocID="{C06165BB-CDBC-409C-B31F-44322C1ACAFD}" presName="composite1" presStyleCnt="0"/>
      <dgm:spPr/>
    </dgm:pt>
    <dgm:pt modelId="{460ED0CD-649F-4E1F-96A8-F00A00C765FF}" type="pres">
      <dgm:prSet presAssocID="{C06165BB-CDBC-409C-B31F-44322C1ACAFD}" presName="parent1" presStyleLbl="alignNode1" presStyleIdx="5" presStyleCnt="8">
        <dgm:presLayoutVars>
          <dgm:chMax val="1"/>
          <dgm:chPref val="1"/>
          <dgm:bulletEnabled val="1"/>
        </dgm:presLayoutVars>
      </dgm:prSet>
      <dgm:spPr/>
    </dgm:pt>
    <dgm:pt modelId="{D4CAB97D-C024-4821-9C5A-5D8E77C3A18E}" type="pres">
      <dgm:prSet presAssocID="{C06165BB-CDBC-409C-B31F-44322C1ACAFD}" presName="Childtext1" presStyleLbl="revTx" presStyleIdx="5" presStyleCnt="8">
        <dgm:presLayoutVars>
          <dgm:bulletEnabled val="1"/>
        </dgm:presLayoutVars>
      </dgm:prSet>
      <dgm:spPr/>
    </dgm:pt>
    <dgm:pt modelId="{0C30D9F3-2CD1-4A68-8C42-95537A4896A5}" type="pres">
      <dgm:prSet presAssocID="{C06165BB-CDBC-409C-B31F-44322C1ACAFD}" presName="ConnectLine1" presStyleLbl="sibTrans1D1" presStyleIdx="5" presStyleCnt="8"/>
      <dgm:spPr>
        <a:noFill/>
        <a:ln w="6350" cap="flat" cmpd="sng" algn="ctr">
          <a:solidFill>
            <a:schemeClr val="accent3">
              <a:hueOff val="1936142"/>
              <a:satOff val="71429"/>
              <a:lumOff val="-10504"/>
              <a:alphaOff val="0"/>
            </a:schemeClr>
          </a:solidFill>
          <a:prstDash val="dash"/>
          <a:miter lim="800000"/>
        </a:ln>
        <a:effectLst/>
      </dgm:spPr>
    </dgm:pt>
    <dgm:pt modelId="{D482D139-0B56-4D70-A583-A5665319F6CC}" type="pres">
      <dgm:prSet presAssocID="{C06165BB-CDBC-409C-B31F-44322C1ACAFD}" presName="ConnectLineEnd1" presStyleLbl="lnNode1" presStyleIdx="5" presStyleCnt="8"/>
      <dgm:spPr/>
    </dgm:pt>
    <dgm:pt modelId="{E53DBC6F-77FE-44A7-809B-F4CA10427100}" type="pres">
      <dgm:prSet presAssocID="{C06165BB-CDBC-409C-B31F-44322C1ACAFD}" presName="EmptyPane1" presStyleCnt="0"/>
      <dgm:spPr/>
    </dgm:pt>
    <dgm:pt modelId="{42791A2F-2467-4A79-942E-A11DFA8221A2}" type="pres">
      <dgm:prSet presAssocID="{E3747B9C-C7C6-4ED2-BC5A-3DC3B0772051}" presName="spaceBetweenRectangles1" presStyleCnt="0"/>
      <dgm:spPr/>
    </dgm:pt>
    <dgm:pt modelId="{012C03E8-F493-45D4-AB10-F222E46F3F41}" type="pres">
      <dgm:prSet presAssocID="{59643F62-DC00-4591-8801-29719523170E}" presName="composite1" presStyleCnt="0"/>
      <dgm:spPr/>
    </dgm:pt>
    <dgm:pt modelId="{16786ECF-2B63-4F23-A554-3E1C4BA2928C}" type="pres">
      <dgm:prSet presAssocID="{59643F62-DC00-4591-8801-29719523170E}" presName="parent1" presStyleLbl="alignNode1" presStyleIdx="6" presStyleCnt="8">
        <dgm:presLayoutVars>
          <dgm:chMax val="1"/>
          <dgm:chPref val="1"/>
          <dgm:bulletEnabled val="1"/>
        </dgm:presLayoutVars>
      </dgm:prSet>
      <dgm:spPr/>
    </dgm:pt>
    <dgm:pt modelId="{5EDC3182-494F-4C2A-8E91-559A6FA9A09A}" type="pres">
      <dgm:prSet presAssocID="{59643F62-DC00-4591-8801-29719523170E}" presName="Childtext1" presStyleLbl="revTx" presStyleIdx="6" presStyleCnt="8">
        <dgm:presLayoutVars>
          <dgm:bulletEnabled val="1"/>
        </dgm:presLayoutVars>
      </dgm:prSet>
      <dgm:spPr/>
    </dgm:pt>
    <dgm:pt modelId="{701D41B7-1816-4A3E-AA41-E52F673DD0E5}" type="pres">
      <dgm:prSet presAssocID="{59643F62-DC00-4591-8801-29719523170E}" presName="ConnectLine1" presStyleLbl="sibTrans1D1" presStyleIdx="6" presStyleCnt="8"/>
      <dgm:spPr>
        <a:noFill/>
        <a:ln w="6350" cap="flat" cmpd="sng" algn="ctr">
          <a:solidFill>
            <a:schemeClr val="accent3">
              <a:hueOff val="2323371"/>
              <a:satOff val="85714"/>
              <a:lumOff val="-12605"/>
              <a:alphaOff val="0"/>
            </a:schemeClr>
          </a:solidFill>
          <a:prstDash val="dash"/>
          <a:miter lim="800000"/>
        </a:ln>
        <a:effectLst/>
      </dgm:spPr>
    </dgm:pt>
    <dgm:pt modelId="{8BC89088-8200-4C9C-B1D0-864968083D5A}" type="pres">
      <dgm:prSet presAssocID="{59643F62-DC00-4591-8801-29719523170E}" presName="ConnectLineEnd1" presStyleLbl="lnNode1" presStyleIdx="6" presStyleCnt="8"/>
      <dgm:spPr/>
    </dgm:pt>
    <dgm:pt modelId="{84FBF226-CDAB-4B4D-A5E2-C2A468795494}" type="pres">
      <dgm:prSet presAssocID="{59643F62-DC00-4591-8801-29719523170E}" presName="EmptyPane1" presStyleCnt="0"/>
      <dgm:spPr/>
    </dgm:pt>
    <dgm:pt modelId="{01A5BC0E-C38C-4A67-B660-40BBAE234A3D}" type="pres">
      <dgm:prSet presAssocID="{F60F2BB4-76FE-4905-8E23-749B9790166A}" presName="spaceBetweenRectangles1" presStyleCnt="0"/>
      <dgm:spPr/>
    </dgm:pt>
    <dgm:pt modelId="{F6C89429-AFAF-4BF9-966E-E3133BB50EC1}" type="pres">
      <dgm:prSet presAssocID="{CBFD4DEF-13DC-43B3-BEF0-256C14CD967E}" presName="composite1" presStyleCnt="0"/>
      <dgm:spPr/>
    </dgm:pt>
    <dgm:pt modelId="{DAF098B2-9B94-4F06-A8E0-748823748981}" type="pres">
      <dgm:prSet presAssocID="{CBFD4DEF-13DC-43B3-BEF0-256C14CD967E}" presName="parent1" presStyleLbl="alignNode1" presStyleIdx="7" presStyleCnt="8">
        <dgm:presLayoutVars>
          <dgm:chMax val="1"/>
          <dgm:chPref val="1"/>
          <dgm:bulletEnabled val="1"/>
        </dgm:presLayoutVars>
      </dgm:prSet>
      <dgm:spPr/>
    </dgm:pt>
    <dgm:pt modelId="{E54C7CAF-54AD-4127-8DBC-B89BBF674E85}" type="pres">
      <dgm:prSet presAssocID="{CBFD4DEF-13DC-43B3-BEF0-256C14CD967E}" presName="Childtext1" presStyleLbl="revTx" presStyleIdx="7" presStyleCnt="8">
        <dgm:presLayoutVars>
          <dgm:bulletEnabled val="1"/>
        </dgm:presLayoutVars>
      </dgm:prSet>
      <dgm:spPr/>
    </dgm:pt>
    <dgm:pt modelId="{9B909593-9B1C-4507-9F29-3848B79E0CF4}" type="pres">
      <dgm:prSet presAssocID="{CBFD4DEF-13DC-43B3-BEF0-256C14CD967E}" presName="ConnectLine1" presStyleLbl="sibTrans1D1" presStyleIdx="7" presStyleCnt="8"/>
      <dgm:spPr>
        <a:noFill/>
        <a:ln w="6350" cap="flat" cmpd="sng" algn="ctr">
          <a:solidFill>
            <a:schemeClr val="accent3">
              <a:hueOff val="2323371"/>
              <a:satOff val="85714"/>
              <a:lumOff val="-12605"/>
              <a:alphaOff val="0"/>
            </a:schemeClr>
          </a:solidFill>
          <a:prstDash val="dash"/>
          <a:miter lim="800000"/>
        </a:ln>
        <a:effectLst/>
      </dgm:spPr>
    </dgm:pt>
    <dgm:pt modelId="{50492C10-8875-441C-B1A0-159D2C0010BC}" type="pres">
      <dgm:prSet presAssocID="{CBFD4DEF-13DC-43B3-BEF0-256C14CD967E}" presName="ConnectLineEnd1" presStyleLbl="lnNode1" presStyleIdx="7" presStyleCnt="8"/>
      <dgm:spPr/>
    </dgm:pt>
    <dgm:pt modelId="{5BBAF430-7E0D-4EB0-BD15-184B3B90561B}" type="pres">
      <dgm:prSet presAssocID="{CBFD4DEF-13DC-43B3-BEF0-256C14CD967E}" presName="EmptyPane1" presStyleCnt="0"/>
      <dgm:spPr/>
    </dgm:pt>
  </dgm:ptLst>
  <dgm:cxnLst>
    <dgm:cxn modelId="{8B22D000-5BE3-4D0D-AB62-2E3329500EC4}" type="presOf" srcId="{B365DD51-FEE3-4C73-8E5A-EA5B75D1EA52}" destId="{D4CAB97D-C024-4821-9C5A-5D8E77C3A18E}" srcOrd="0" destOrd="0" presId="urn:microsoft.com/office/officeart/2016/7/layout/RoundedRectangleTimeline"/>
    <dgm:cxn modelId="{062E1405-E226-48D4-A627-BDFAC039AEC8}" srcId="{2D1ED072-E12E-4B46-BD77-C0D5AC91EA5B}" destId="{FB9B15F4-8462-4C42-826F-CD2AE652F607}" srcOrd="1" destOrd="0" parTransId="{4C29A2E0-3EC0-415A-9449-E0C8072D99E9}" sibTransId="{1A54B2E2-F79C-4C1C-9AE3-17281463E1C6}"/>
    <dgm:cxn modelId="{B4C6720B-0F2A-4318-83DF-D004FF37D90A}" srcId="{8A182345-3863-4555-B21E-699EF9EB5319}" destId="{286149C9-603E-4E39-B030-70546381D80F}" srcOrd="1" destOrd="0" parTransId="{568C91C6-BB53-4F4B-A40B-40D54D032C63}" sibTransId="{A669CAD9-1656-47CE-ABD9-6129D2165FA2}"/>
    <dgm:cxn modelId="{98EFDE0C-1459-48E4-A764-FBBBEF2A17E0}" type="presOf" srcId="{249B0F1F-D3DA-44A7-AD53-A3D407CF0580}" destId="{EB57EEFE-12CB-444F-AAFF-6B817F930DB7}" srcOrd="0" destOrd="0" presId="urn:microsoft.com/office/officeart/2016/7/layout/RoundedRectangleTimeline"/>
    <dgm:cxn modelId="{06E5A90D-9CC4-4DEA-B818-ACCFCC9F3377}" type="presOf" srcId="{8A182345-3863-4555-B21E-699EF9EB5319}" destId="{2AD33072-8DDD-4C74-8EA5-E2D5BE91B50E}" srcOrd="0" destOrd="0" presId="urn:microsoft.com/office/officeart/2016/7/layout/RoundedRectangleTimeline"/>
    <dgm:cxn modelId="{F39AF31F-129D-453E-9635-8EFB4044769B}" srcId="{29440433-A195-4212-8A1E-F6C4D690EAE5}" destId="{249B0F1F-D3DA-44A7-AD53-A3D407CF0580}" srcOrd="0" destOrd="0" parTransId="{CB095447-4EBC-4847-B2CD-C3413A75A4A6}" sibTransId="{EE4B4DC3-AEFA-4323-814A-36EA561BE922}"/>
    <dgm:cxn modelId="{8E465522-AB44-4956-8B98-7F5984CE42A1}" srcId="{FB9B15F4-8462-4C42-826F-CD2AE652F607}" destId="{B3179466-2A48-4809-9282-A4CB89D59EEA}" srcOrd="0" destOrd="0" parTransId="{6E302067-0346-4744-8AAC-8610B56AFA1C}" sibTransId="{BAB98A18-EAF7-4B7A-81CB-F9886ACA2DE9}"/>
    <dgm:cxn modelId="{34AF4127-3D82-4203-AD84-368F285B7BC0}" type="presOf" srcId="{32DE3F16-2328-4DC5-BA7F-9666BDA3782F}" destId="{9076688F-F83C-4715-89DC-47B2E98CA996}" srcOrd="0" destOrd="0" presId="urn:microsoft.com/office/officeart/2016/7/layout/RoundedRectangleTimeline"/>
    <dgm:cxn modelId="{E8462632-4961-48B2-A888-C37AA0035477}" srcId="{2D1ED072-E12E-4B46-BD77-C0D5AC91EA5B}" destId="{CBFD4DEF-13DC-43B3-BEF0-256C14CD967E}" srcOrd="7" destOrd="0" parTransId="{AA5A4A17-7F2D-4321-BE24-2B388F914C96}" sibTransId="{1E7BC5FB-F6FE-497D-B5F3-99F3A61327C9}"/>
    <dgm:cxn modelId="{F32D3332-F6D2-44B1-B183-5CD92A438065}" type="presOf" srcId="{8B5FE0A0-EE69-45AA-AD78-C84B7EBC892C}" destId="{EA140E59-3457-47E4-AD56-1F0C79574E06}" srcOrd="0" destOrd="0" presId="urn:microsoft.com/office/officeart/2016/7/layout/RoundedRectangleTimeline"/>
    <dgm:cxn modelId="{34976432-5398-4C5C-BCAF-126397F3BFB6}" srcId="{98CF05B8-2D61-4536-8B1B-3D0F663AD717}" destId="{8492D502-6A94-4CE1-A64E-237D5D83DE38}" srcOrd="1" destOrd="0" parTransId="{5E5CBCD4-8983-4A47-B3AE-54CF07E219B0}" sibTransId="{79BA5004-12C9-4479-AB0C-EF364E85B3EF}"/>
    <dgm:cxn modelId="{0025443A-5E73-4358-BB62-0B0A7E0976CE}" srcId="{25566395-C682-48C5-B9E6-C8AAC0618B53}" destId="{32DE3F16-2328-4DC5-BA7F-9666BDA3782F}" srcOrd="0" destOrd="0" parTransId="{8A8C4705-20B0-4F7B-BBC1-B2B9CEAF6D70}" sibTransId="{8A2C04E1-2514-4458-BD3B-16E61E53FBCF}"/>
    <dgm:cxn modelId="{62EF5B3D-4D14-4B46-AD58-A18A9918E8CF}" srcId="{C06165BB-CDBC-409C-B31F-44322C1ACAFD}" destId="{B365DD51-FEE3-4C73-8E5A-EA5B75D1EA52}" srcOrd="0" destOrd="0" parTransId="{AAEE5210-2F11-4DAC-928B-2CF1C3370391}" sibTransId="{F6724EE9-7D10-4E81-B500-2550423BF18F}"/>
    <dgm:cxn modelId="{4B9C2763-0499-40B4-A447-147D227322F6}" srcId="{2D1ED072-E12E-4B46-BD77-C0D5AC91EA5B}" destId="{25566395-C682-48C5-B9E6-C8AAC0618B53}" srcOrd="4" destOrd="0" parTransId="{70B5B30E-DA6B-43C1-BE82-2DCF62897D2B}" sibTransId="{826D24BC-1CDE-4669-BB40-A66B2799B8FB}"/>
    <dgm:cxn modelId="{6D78A646-D2A1-42BF-9FDF-3F32B14E5CA2}" type="presOf" srcId="{29440433-A195-4212-8A1E-F6C4D690EAE5}" destId="{04511D90-F067-4AE7-86A8-5BF71AE07B91}" srcOrd="0" destOrd="0" presId="urn:microsoft.com/office/officeart/2016/7/layout/RoundedRectangleTimeline"/>
    <dgm:cxn modelId="{2DF54847-3A44-418A-83D7-B55658753706}" type="presOf" srcId="{98CF05B8-2D61-4536-8B1B-3D0F663AD717}" destId="{BCACCDA6-C10D-41D2-95FC-9C79B21B5648}" srcOrd="0" destOrd="0" presId="urn:microsoft.com/office/officeart/2016/7/layout/RoundedRectangleTimeline"/>
    <dgm:cxn modelId="{3E956153-961B-454E-8C24-49FD86F4B42C}" type="presOf" srcId="{CBFD4DEF-13DC-43B3-BEF0-256C14CD967E}" destId="{DAF098B2-9B94-4F06-A8E0-748823748981}" srcOrd="0" destOrd="0" presId="urn:microsoft.com/office/officeart/2016/7/layout/RoundedRectangleTimeline"/>
    <dgm:cxn modelId="{DD389375-47CA-4DFE-AE34-81369F949CF0}" srcId="{98CF05B8-2D61-4536-8B1B-3D0F663AD717}" destId="{AC7E2D6E-ACD1-4016-98E5-1EC03F99635A}" srcOrd="0" destOrd="0" parTransId="{B14AEC50-FBBF-4ABE-8380-612795C4F825}" sibTransId="{DA4DA8E2-62AB-4103-B04F-6619DC6F0CC1}"/>
    <dgm:cxn modelId="{20F8F355-3D2F-43C2-8436-6CC698727000}" srcId="{2D1ED072-E12E-4B46-BD77-C0D5AC91EA5B}" destId="{98CF05B8-2D61-4536-8B1B-3D0F663AD717}" srcOrd="2" destOrd="0" parTransId="{D2A7870A-9E8D-4125-864E-3609C75242B2}" sibTransId="{1DFB9A3E-CA2C-42FC-B26F-FA63A843732D}"/>
    <dgm:cxn modelId="{91D75656-DBB8-4DAF-8403-0789FCF0B6D5}" type="presOf" srcId="{131E4089-6598-4268-B840-4371A03642F9}" destId="{EA140E59-3457-47E4-AD56-1F0C79574E06}" srcOrd="0" destOrd="2" presId="urn:microsoft.com/office/officeart/2016/7/layout/RoundedRectangleTimeline"/>
    <dgm:cxn modelId="{C0782B79-B743-4F2C-A02F-42EBE40FD3DF}" srcId="{2D1ED072-E12E-4B46-BD77-C0D5AC91EA5B}" destId="{C06165BB-CDBC-409C-B31F-44322C1ACAFD}" srcOrd="5" destOrd="0" parTransId="{BA5C3727-243C-487A-91DC-527117D534D2}" sibTransId="{E3747B9C-C7C6-4ED2-BC5A-3DC3B0772051}"/>
    <dgm:cxn modelId="{C3995F59-331B-420D-809F-57B8E0BC230A}" srcId="{CBFD4DEF-13DC-43B3-BEF0-256C14CD967E}" destId="{886D1A90-AD1A-400C-9248-629CD856EB03}" srcOrd="1" destOrd="0" parTransId="{936BC338-1A73-4F65-B721-D68AF05AC0F0}" sibTransId="{85A260CE-6C15-4F3C-9E46-68E7D9038F0C}"/>
    <dgm:cxn modelId="{C0B17182-6D7F-496B-BF61-73AD12BE494C}" type="presOf" srcId="{9216E216-2168-439D-B328-B71EEFFC7539}" destId="{D4CAB97D-C024-4821-9C5A-5D8E77C3A18E}" srcOrd="0" destOrd="1" presId="urn:microsoft.com/office/officeart/2016/7/layout/RoundedRectangleTimeline"/>
    <dgm:cxn modelId="{26884D89-6137-47C1-9F02-135308FF428F}" type="presOf" srcId="{25566395-C682-48C5-B9E6-C8AAC0618B53}" destId="{4F36EF6E-4AA4-47CD-AC92-751D4F560FA2}" srcOrd="0" destOrd="0" presId="urn:microsoft.com/office/officeart/2016/7/layout/RoundedRectangleTimeline"/>
    <dgm:cxn modelId="{4F6BCB8F-D10C-4601-AA90-050901E82A77}" srcId="{8A182345-3863-4555-B21E-699EF9EB5319}" destId="{131E4089-6598-4268-B840-4371A03642F9}" srcOrd="2" destOrd="0" parTransId="{B56111DB-BEF1-4949-A41F-88A94A4B94AA}" sibTransId="{F7CD3D9F-6A96-4F4A-9570-94CAAFB8B99E}"/>
    <dgm:cxn modelId="{A0EDF594-30A9-44B2-BE09-94B1C7E237F2}" type="presOf" srcId="{8492D502-6A94-4CE1-A64E-237D5D83DE38}" destId="{D57BDF55-9964-43CF-B493-7B3E774A28C9}" srcOrd="0" destOrd="1" presId="urn:microsoft.com/office/officeart/2016/7/layout/RoundedRectangleTimeline"/>
    <dgm:cxn modelId="{F329F6A5-44BB-4547-9A94-760CA70F0CEB}" srcId="{CBFD4DEF-13DC-43B3-BEF0-256C14CD967E}" destId="{16857999-7981-4D8B-9C49-34BD9DF4A0B3}" srcOrd="2" destOrd="0" parTransId="{682E220F-932E-43DC-B5C1-73C32C67F73A}" sibTransId="{D066ED2F-5A2B-41CC-B346-98E60220720F}"/>
    <dgm:cxn modelId="{765D1DAD-2A38-430D-AC7B-87A454161C04}" type="presOf" srcId="{2D1ED072-E12E-4B46-BD77-C0D5AC91EA5B}" destId="{FA4F2159-B151-4D46-954E-9F841283AA16}" srcOrd="0" destOrd="0" presId="urn:microsoft.com/office/officeart/2016/7/layout/RoundedRectangleTimeline"/>
    <dgm:cxn modelId="{E44422AE-AA1B-4D56-9C68-B94E593396C9}" srcId="{59643F62-DC00-4591-8801-29719523170E}" destId="{2463EBC1-6E3D-4637-8CC8-3722CA0774E9}" srcOrd="0" destOrd="0" parTransId="{7557AAE4-E4B2-4D2D-944D-D95B4595FB2D}" sibTransId="{795143E5-FA40-4D83-8765-756107E744F2}"/>
    <dgm:cxn modelId="{5AB4D7AE-B337-4B1C-9248-F5028C97741C}" type="presOf" srcId="{2D8FE3C1-EC7D-4EC1-92FD-C75119B9A600}" destId="{E54C7CAF-54AD-4127-8DBC-B89BBF674E85}" srcOrd="0" destOrd="0" presId="urn:microsoft.com/office/officeart/2016/7/layout/RoundedRectangleTimeline"/>
    <dgm:cxn modelId="{384081B8-77B6-44CA-8F44-9D443DA8B3E1}" type="presOf" srcId="{FB9B15F4-8462-4C42-826F-CD2AE652F607}" destId="{05F2957A-4D9E-4438-BCE2-ACFADDD60043}" srcOrd="0" destOrd="0" presId="urn:microsoft.com/office/officeart/2016/7/layout/RoundedRectangleTimeline"/>
    <dgm:cxn modelId="{EAABF1BC-8A02-4BFC-9BFC-F2A602D67A82}" srcId="{2D1ED072-E12E-4B46-BD77-C0D5AC91EA5B}" destId="{59643F62-DC00-4591-8801-29719523170E}" srcOrd="6" destOrd="0" parTransId="{DD40B101-F7C7-4508-989E-9FA607A3452E}" sibTransId="{F60F2BB4-76FE-4905-8E23-749B9790166A}"/>
    <dgm:cxn modelId="{540554C0-A65D-42EC-B8F5-CBAAD140B2E5}" type="presOf" srcId="{16857999-7981-4D8B-9C49-34BD9DF4A0B3}" destId="{E54C7CAF-54AD-4127-8DBC-B89BBF674E85}" srcOrd="0" destOrd="2" presId="urn:microsoft.com/office/officeart/2016/7/layout/RoundedRectangleTimeline"/>
    <dgm:cxn modelId="{835488C0-1661-433D-A257-ECAB979924D3}" type="presOf" srcId="{2463EBC1-6E3D-4637-8CC8-3722CA0774E9}" destId="{5EDC3182-494F-4C2A-8E91-559A6FA9A09A}" srcOrd="0" destOrd="0" presId="urn:microsoft.com/office/officeart/2016/7/layout/RoundedRectangleTimeline"/>
    <dgm:cxn modelId="{84E3AFC7-BAA7-4538-94F3-FF6678E56006}" srcId="{CBFD4DEF-13DC-43B3-BEF0-256C14CD967E}" destId="{2D8FE3C1-EC7D-4EC1-92FD-C75119B9A600}" srcOrd="0" destOrd="0" parTransId="{1A6240E9-AA8E-401C-9B50-A036F5A55BB9}" sibTransId="{DC42DE49-B854-475F-BAD5-729B5F454809}"/>
    <dgm:cxn modelId="{B8284CCA-79EB-46BF-88F0-10B490619147}" srcId="{FB9B15F4-8462-4C42-826F-CD2AE652F607}" destId="{F3BD195C-D75F-428B-A634-70D64E4236D8}" srcOrd="1" destOrd="0" parTransId="{BB9DC0DB-702D-4A09-AAF8-E18FC90EC655}" sibTransId="{45973003-B035-4DB5-BDA3-FF6F5230D95F}"/>
    <dgm:cxn modelId="{DF400CCE-F2F3-4729-B128-42277218411D}" srcId="{2D1ED072-E12E-4B46-BD77-C0D5AC91EA5B}" destId="{29440433-A195-4212-8A1E-F6C4D690EAE5}" srcOrd="3" destOrd="0" parTransId="{1F12E795-2385-45B4-97E1-564F91EA482D}" sibTransId="{3E30CB55-91E7-4A06-B4D9-986143AEC3AB}"/>
    <dgm:cxn modelId="{3D3044CF-92A4-4D6C-99DC-FD54C1F51EBD}" srcId="{2D1ED072-E12E-4B46-BD77-C0D5AC91EA5B}" destId="{8A182345-3863-4555-B21E-699EF9EB5319}" srcOrd="0" destOrd="0" parTransId="{18A66D78-4983-412B-9CDE-B380A9EA1E82}" sibTransId="{B0AA1C56-0D37-47A5-8FD1-398C21DC1240}"/>
    <dgm:cxn modelId="{4C9480D0-BA2D-42EA-B58B-669267275C63}" type="presOf" srcId="{C06165BB-CDBC-409C-B31F-44322C1ACAFD}" destId="{460ED0CD-649F-4E1F-96A8-F00A00C765FF}" srcOrd="0" destOrd="0" presId="urn:microsoft.com/office/officeart/2016/7/layout/RoundedRectangleTimeline"/>
    <dgm:cxn modelId="{58FA9CD5-3F53-4210-B8AE-B8638DDCB5D2}" srcId="{C06165BB-CDBC-409C-B31F-44322C1ACAFD}" destId="{9216E216-2168-439D-B328-B71EEFFC7539}" srcOrd="1" destOrd="0" parTransId="{50AF61AD-C1A1-4449-8D08-4F6DE6EA3BEC}" sibTransId="{38D546A6-7B1B-4101-9444-6E91F39837F1}"/>
    <dgm:cxn modelId="{87965CD9-E608-4B3A-867B-0323ED70E4F7}" srcId="{25566395-C682-48C5-B9E6-C8AAC0618B53}" destId="{11155560-5488-43C3-BA75-7C5EF0936B7F}" srcOrd="1" destOrd="0" parTransId="{0B1DA9B3-A673-4AFD-BCA8-2F460C03E403}" sibTransId="{602CAD20-B60B-4BC1-A0D3-879540ECF05D}"/>
    <dgm:cxn modelId="{EE00D0DC-B6CF-41D0-993A-F686D5567A95}" type="presOf" srcId="{AC7E2D6E-ACD1-4016-98E5-1EC03F99635A}" destId="{D57BDF55-9964-43CF-B493-7B3E774A28C9}" srcOrd="0" destOrd="0" presId="urn:microsoft.com/office/officeart/2016/7/layout/RoundedRectangleTimeline"/>
    <dgm:cxn modelId="{A42709E0-CA6B-4F33-BD2D-97754F3EE371}" type="presOf" srcId="{11155560-5488-43C3-BA75-7C5EF0936B7F}" destId="{9076688F-F83C-4715-89DC-47B2E98CA996}" srcOrd="0" destOrd="1" presId="urn:microsoft.com/office/officeart/2016/7/layout/RoundedRectangleTimeline"/>
    <dgm:cxn modelId="{63CE2DE1-C05C-463B-85CE-54F3AAA7A91F}" type="presOf" srcId="{B3179466-2A48-4809-9282-A4CB89D59EEA}" destId="{96691B69-7460-4CCF-AD5C-A3F3B793C100}" srcOrd="0" destOrd="0" presId="urn:microsoft.com/office/officeart/2016/7/layout/RoundedRectangleTimeline"/>
    <dgm:cxn modelId="{60F17DE7-5F46-4867-8B48-99FDEF7B26C9}" srcId="{8A182345-3863-4555-B21E-699EF9EB5319}" destId="{8B5FE0A0-EE69-45AA-AD78-C84B7EBC892C}" srcOrd="0" destOrd="0" parTransId="{F7B56803-90DE-4709-8938-4A159DBFCF32}" sibTransId="{8C62290A-9170-40E3-B8DB-D681887FEAB1}"/>
    <dgm:cxn modelId="{675862EE-5ABC-4B41-A8D2-0C59ACD58E58}" type="presOf" srcId="{886D1A90-AD1A-400C-9248-629CD856EB03}" destId="{E54C7CAF-54AD-4127-8DBC-B89BBF674E85}" srcOrd="0" destOrd="1" presId="urn:microsoft.com/office/officeart/2016/7/layout/RoundedRectangleTimeline"/>
    <dgm:cxn modelId="{9FB4FCF1-F454-4910-9505-67A4BFF2A87A}" type="presOf" srcId="{286149C9-603E-4E39-B030-70546381D80F}" destId="{EA140E59-3457-47E4-AD56-1F0C79574E06}" srcOrd="0" destOrd="1" presId="urn:microsoft.com/office/officeart/2016/7/layout/RoundedRectangleTimeline"/>
    <dgm:cxn modelId="{505A6AFA-7563-4223-B5C0-4C4A927CF399}" type="presOf" srcId="{59643F62-DC00-4591-8801-29719523170E}" destId="{16786ECF-2B63-4F23-A554-3E1C4BA2928C}" srcOrd="0" destOrd="0" presId="urn:microsoft.com/office/officeart/2016/7/layout/RoundedRectangleTimeline"/>
    <dgm:cxn modelId="{BA99CFFC-0A0F-4865-83E0-23D2A0F60E92}" type="presOf" srcId="{F3BD195C-D75F-428B-A634-70D64E4236D8}" destId="{96691B69-7460-4CCF-AD5C-A3F3B793C100}" srcOrd="0" destOrd="1" presId="urn:microsoft.com/office/officeart/2016/7/layout/RoundedRectangleTimeline"/>
    <dgm:cxn modelId="{862CF2DD-BB25-44A9-98FB-D6D83AA413C5}" type="presParOf" srcId="{FA4F2159-B151-4D46-954E-9F841283AA16}" destId="{25BDA4FC-97EB-41FD-878F-C070109C24B1}" srcOrd="0" destOrd="0" presId="urn:microsoft.com/office/officeart/2016/7/layout/RoundedRectangleTimeline"/>
    <dgm:cxn modelId="{E7A1041B-1667-420B-9E9B-891A76298F8C}" type="presParOf" srcId="{25BDA4FC-97EB-41FD-878F-C070109C24B1}" destId="{2AD33072-8DDD-4C74-8EA5-E2D5BE91B50E}" srcOrd="0" destOrd="0" presId="urn:microsoft.com/office/officeart/2016/7/layout/RoundedRectangleTimeline"/>
    <dgm:cxn modelId="{F90D3F5B-8ECF-4E68-AA1A-BD50870C350A}" type="presParOf" srcId="{25BDA4FC-97EB-41FD-878F-C070109C24B1}" destId="{EA140E59-3457-47E4-AD56-1F0C79574E06}" srcOrd="1" destOrd="0" presId="urn:microsoft.com/office/officeart/2016/7/layout/RoundedRectangleTimeline"/>
    <dgm:cxn modelId="{1B5896E4-F6DA-4F5B-AB8A-A73DDEAD8D38}" type="presParOf" srcId="{25BDA4FC-97EB-41FD-878F-C070109C24B1}" destId="{1B93DDFC-02F9-4726-BFB0-ED35DB457BBA}" srcOrd="2" destOrd="0" presId="urn:microsoft.com/office/officeart/2016/7/layout/RoundedRectangleTimeline"/>
    <dgm:cxn modelId="{EBEA1093-CFD1-4E5C-8782-85831B077F6F}" type="presParOf" srcId="{25BDA4FC-97EB-41FD-878F-C070109C24B1}" destId="{1EBC90CA-7DB2-48D1-A7F9-129C1F35913D}" srcOrd="3" destOrd="0" presId="urn:microsoft.com/office/officeart/2016/7/layout/RoundedRectangleTimeline"/>
    <dgm:cxn modelId="{843AD3E9-919D-452D-8C53-26EA939D1D2C}" type="presParOf" srcId="{25BDA4FC-97EB-41FD-878F-C070109C24B1}" destId="{A58B4694-DF5D-4BB2-BC9B-41B290464193}" srcOrd="4" destOrd="0" presId="urn:microsoft.com/office/officeart/2016/7/layout/RoundedRectangleTimeline"/>
    <dgm:cxn modelId="{A7B66B62-7EB7-45AA-8E87-9B61FEC307FC}" type="presParOf" srcId="{FA4F2159-B151-4D46-954E-9F841283AA16}" destId="{29320F3E-12F0-4988-9AE1-AFCA15D2C8B4}" srcOrd="1" destOrd="0" presId="urn:microsoft.com/office/officeart/2016/7/layout/RoundedRectangleTimeline"/>
    <dgm:cxn modelId="{2901F2D7-CB78-40D5-9D25-AA2B1EED828A}" type="presParOf" srcId="{FA4F2159-B151-4D46-954E-9F841283AA16}" destId="{B43063A3-1055-43DF-9643-90CAE6A52BA9}" srcOrd="2" destOrd="0" presId="urn:microsoft.com/office/officeart/2016/7/layout/RoundedRectangleTimeline"/>
    <dgm:cxn modelId="{E171BD39-1556-418E-B600-76D4B31BAD6C}" type="presParOf" srcId="{B43063A3-1055-43DF-9643-90CAE6A52BA9}" destId="{05F2957A-4D9E-4438-BCE2-ACFADDD60043}" srcOrd="0" destOrd="0" presId="urn:microsoft.com/office/officeart/2016/7/layout/RoundedRectangleTimeline"/>
    <dgm:cxn modelId="{270D5826-3A13-4361-A4F5-EFD76AADEA4D}" type="presParOf" srcId="{B43063A3-1055-43DF-9643-90CAE6A52BA9}" destId="{96691B69-7460-4CCF-AD5C-A3F3B793C100}" srcOrd="1" destOrd="0" presId="urn:microsoft.com/office/officeart/2016/7/layout/RoundedRectangleTimeline"/>
    <dgm:cxn modelId="{08AD393E-9F62-44E4-972D-46844E709FF6}" type="presParOf" srcId="{B43063A3-1055-43DF-9643-90CAE6A52BA9}" destId="{F6BFB0C3-F15E-4B90-85A2-AC2272717C07}" srcOrd="2" destOrd="0" presId="urn:microsoft.com/office/officeart/2016/7/layout/RoundedRectangleTimeline"/>
    <dgm:cxn modelId="{1FCDEA35-B499-48FE-A12E-909C7687F1DD}" type="presParOf" srcId="{B43063A3-1055-43DF-9643-90CAE6A52BA9}" destId="{BF99A646-FCD5-480F-949F-FE29B47D6D02}" srcOrd="3" destOrd="0" presId="urn:microsoft.com/office/officeart/2016/7/layout/RoundedRectangleTimeline"/>
    <dgm:cxn modelId="{47A4C25A-9DB0-4D3B-8E81-0EEBFE785E40}" type="presParOf" srcId="{B43063A3-1055-43DF-9643-90CAE6A52BA9}" destId="{CFA5C41F-B095-40F1-994C-34D34064D483}" srcOrd="4" destOrd="0" presId="urn:microsoft.com/office/officeart/2016/7/layout/RoundedRectangleTimeline"/>
    <dgm:cxn modelId="{3AC10200-0700-4766-9D0A-8911E47430DB}" type="presParOf" srcId="{FA4F2159-B151-4D46-954E-9F841283AA16}" destId="{A6EA1C55-E763-4BDF-99EC-1A6DAC8E131C}" srcOrd="3" destOrd="0" presId="urn:microsoft.com/office/officeart/2016/7/layout/RoundedRectangleTimeline"/>
    <dgm:cxn modelId="{5E44E589-FBEC-4242-9927-9B01539359D4}" type="presParOf" srcId="{FA4F2159-B151-4D46-954E-9F841283AA16}" destId="{3B8207B2-1A63-4782-9096-BE01066D7534}" srcOrd="4" destOrd="0" presId="urn:microsoft.com/office/officeart/2016/7/layout/RoundedRectangleTimeline"/>
    <dgm:cxn modelId="{C0988DC8-8803-4ADF-8AB1-9ADF1491391F}" type="presParOf" srcId="{3B8207B2-1A63-4782-9096-BE01066D7534}" destId="{BCACCDA6-C10D-41D2-95FC-9C79B21B5648}" srcOrd="0" destOrd="0" presId="urn:microsoft.com/office/officeart/2016/7/layout/RoundedRectangleTimeline"/>
    <dgm:cxn modelId="{2F6F0435-E0B5-42A6-97E9-8A860CD9F18D}" type="presParOf" srcId="{3B8207B2-1A63-4782-9096-BE01066D7534}" destId="{D57BDF55-9964-43CF-B493-7B3E774A28C9}" srcOrd="1" destOrd="0" presId="urn:microsoft.com/office/officeart/2016/7/layout/RoundedRectangleTimeline"/>
    <dgm:cxn modelId="{2E7EAB8A-67B2-46E2-B13F-87DA5267DCA4}" type="presParOf" srcId="{3B8207B2-1A63-4782-9096-BE01066D7534}" destId="{9D815A15-60D2-427F-899F-AC5356534655}" srcOrd="2" destOrd="0" presId="urn:microsoft.com/office/officeart/2016/7/layout/RoundedRectangleTimeline"/>
    <dgm:cxn modelId="{0FD59BFF-DBF1-44AE-ACFB-F932D8BD44A7}" type="presParOf" srcId="{3B8207B2-1A63-4782-9096-BE01066D7534}" destId="{4B3F2DDD-49D5-40ED-BBD4-C3013FE0C887}" srcOrd="3" destOrd="0" presId="urn:microsoft.com/office/officeart/2016/7/layout/RoundedRectangleTimeline"/>
    <dgm:cxn modelId="{D781E28D-75FE-4664-ABB5-1593C8F91FC9}" type="presParOf" srcId="{3B8207B2-1A63-4782-9096-BE01066D7534}" destId="{A3AD2250-ED60-402A-B724-DACBFAF07DC8}" srcOrd="4" destOrd="0" presId="urn:microsoft.com/office/officeart/2016/7/layout/RoundedRectangleTimeline"/>
    <dgm:cxn modelId="{70D4AA3E-A7B6-42AE-8A72-5880568CD84E}" type="presParOf" srcId="{FA4F2159-B151-4D46-954E-9F841283AA16}" destId="{3DB72C77-1AE5-4D05-9B91-C16ED1A88985}" srcOrd="5" destOrd="0" presId="urn:microsoft.com/office/officeart/2016/7/layout/RoundedRectangleTimeline"/>
    <dgm:cxn modelId="{AC16E545-2153-45E9-B9DC-61ADD815E789}" type="presParOf" srcId="{FA4F2159-B151-4D46-954E-9F841283AA16}" destId="{6107D475-7CE2-42C9-B613-853360235D80}" srcOrd="6" destOrd="0" presId="urn:microsoft.com/office/officeart/2016/7/layout/RoundedRectangleTimeline"/>
    <dgm:cxn modelId="{5B54ADCA-4369-4CC6-8333-208E5E62AF97}" type="presParOf" srcId="{6107D475-7CE2-42C9-B613-853360235D80}" destId="{04511D90-F067-4AE7-86A8-5BF71AE07B91}" srcOrd="0" destOrd="0" presId="urn:microsoft.com/office/officeart/2016/7/layout/RoundedRectangleTimeline"/>
    <dgm:cxn modelId="{264B99DE-FA8A-4186-8913-1C4574629E51}" type="presParOf" srcId="{6107D475-7CE2-42C9-B613-853360235D80}" destId="{EB57EEFE-12CB-444F-AAFF-6B817F930DB7}" srcOrd="1" destOrd="0" presId="urn:microsoft.com/office/officeart/2016/7/layout/RoundedRectangleTimeline"/>
    <dgm:cxn modelId="{DA7B1CB9-A509-4BBE-83BB-8E9ABEA98794}" type="presParOf" srcId="{6107D475-7CE2-42C9-B613-853360235D80}" destId="{9C5089C8-93A2-444B-9736-31731D98AA5E}" srcOrd="2" destOrd="0" presId="urn:microsoft.com/office/officeart/2016/7/layout/RoundedRectangleTimeline"/>
    <dgm:cxn modelId="{7A076889-D511-4301-82A4-437C9DFDD131}" type="presParOf" srcId="{6107D475-7CE2-42C9-B613-853360235D80}" destId="{FF26B78F-65C9-4006-AD92-049971824108}" srcOrd="3" destOrd="0" presId="urn:microsoft.com/office/officeart/2016/7/layout/RoundedRectangleTimeline"/>
    <dgm:cxn modelId="{E74CB7E0-9651-49E1-B7EC-1979EBF7B35E}" type="presParOf" srcId="{6107D475-7CE2-42C9-B613-853360235D80}" destId="{FC94B961-99C9-4BBB-96D2-38EEF709D55E}" srcOrd="4" destOrd="0" presId="urn:microsoft.com/office/officeart/2016/7/layout/RoundedRectangleTimeline"/>
    <dgm:cxn modelId="{95512106-67AA-46CF-A714-52F11B6C5E22}" type="presParOf" srcId="{FA4F2159-B151-4D46-954E-9F841283AA16}" destId="{EB6F4C89-2D4D-4B7D-8765-9345AAD0DF45}" srcOrd="7" destOrd="0" presId="urn:microsoft.com/office/officeart/2016/7/layout/RoundedRectangleTimeline"/>
    <dgm:cxn modelId="{3947C8CF-546A-4E54-85F4-344DB57D7D32}" type="presParOf" srcId="{FA4F2159-B151-4D46-954E-9F841283AA16}" destId="{63844CC0-72A6-4CC9-8C6A-EB3637A1DA0D}" srcOrd="8" destOrd="0" presId="urn:microsoft.com/office/officeart/2016/7/layout/RoundedRectangleTimeline"/>
    <dgm:cxn modelId="{D490B620-8431-4BE6-AD4B-D2270519F7A4}" type="presParOf" srcId="{63844CC0-72A6-4CC9-8C6A-EB3637A1DA0D}" destId="{4F36EF6E-4AA4-47CD-AC92-751D4F560FA2}" srcOrd="0" destOrd="0" presId="urn:microsoft.com/office/officeart/2016/7/layout/RoundedRectangleTimeline"/>
    <dgm:cxn modelId="{C45F41E4-509F-4AC2-8227-062AD941E18A}" type="presParOf" srcId="{63844CC0-72A6-4CC9-8C6A-EB3637A1DA0D}" destId="{9076688F-F83C-4715-89DC-47B2E98CA996}" srcOrd="1" destOrd="0" presId="urn:microsoft.com/office/officeart/2016/7/layout/RoundedRectangleTimeline"/>
    <dgm:cxn modelId="{FCAE411E-E219-4E39-B988-3E862D8266AB}" type="presParOf" srcId="{63844CC0-72A6-4CC9-8C6A-EB3637A1DA0D}" destId="{E8CD3D01-F8B7-4EE7-867E-DA51222A136E}" srcOrd="2" destOrd="0" presId="urn:microsoft.com/office/officeart/2016/7/layout/RoundedRectangleTimeline"/>
    <dgm:cxn modelId="{6CB92540-01DD-4B65-9E39-9EC886CA561B}" type="presParOf" srcId="{63844CC0-72A6-4CC9-8C6A-EB3637A1DA0D}" destId="{D6510409-ECC3-4EAC-8143-C52E4A541FBD}" srcOrd="3" destOrd="0" presId="urn:microsoft.com/office/officeart/2016/7/layout/RoundedRectangleTimeline"/>
    <dgm:cxn modelId="{8C26049F-73F0-452B-9A96-F9C1A78E3D09}" type="presParOf" srcId="{63844CC0-72A6-4CC9-8C6A-EB3637A1DA0D}" destId="{BA3A337A-A0F3-4D7D-9E0E-B122643DBF1C}" srcOrd="4" destOrd="0" presId="urn:microsoft.com/office/officeart/2016/7/layout/RoundedRectangleTimeline"/>
    <dgm:cxn modelId="{CED36590-6BFF-4D2D-9E25-5001B9C442D2}" type="presParOf" srcId="{FA4F2159-B151-4D46-954E-9F841283AA16}" destId="{F9CC1688-1A7C-4DDC-B9C3-7B0A23B44174}" srcOrd="9" destOrd="0" presId="urn:microsoft.com/office/officeart/2016/7/layout/RoundedRectangleTimeline"/>
    <dgm:cxn modelId="{0FA17431-1934-4020-94A2-5372DE7F8F5C}" type="presParOf" srcId="{FA4F2159-B151-4D46-954E-9F841283AA16}" destId="{EEA8D4FE-5622-42D7-A5DA-7FFF10F05CB2}" srcOrd="10" destOrd="0" presId="urn:microsoft.com/office/officeart/2016/7/layout/RoundedRectangleTimeline"/>
    <dgm:cxn modelId="{B1BEEBD7-947C-4F86-BF6B-70A3277A9B40}" type="presParOf" srcId="{EEA8D4FE-5622-42D7-A5DA-7FFF10F05CB2}" destId="{460ED0CD-649F-4E1F-96A8-F00A00C765FF}" srcOrd="0" destOrd="0" presId="urn:microsoft.com/office/officeart/2016/7/layout/RoundedRectangleTimeline"/>
    <dgm:cxn modelId="{5B5D4A4C-6EF2-4C2E-AE4D-433CAEAE1A6C}" type="presParOf" srcId="{EEA8D4FE-5622-42D7-A5DA-7FFF10F05CB2}" destId="{D4CAB97D-C024-4821-9C5A-5D8E77C3A18E}" srcOrd="1" destOrd="0" presId="urn:microsoft.com/office/officeart/2016/7/layout/RoundedRectangleTimeline"/>
    <dgm:cxn modelId="{153FF7BC-9C58-4563-B317-F7489241CF80}" type="presParOf" srcId="{EEA8D4FE-5622-42D7-A5DA-7FFF10F05CB2}" destId="{0C30D9F3-2CD1-4A68-8C42-95537A4896A5}" srcOrd="2" destOrd="0" presId="urn:microsoft.com/office/officeart/2016/7/layout/RoundedRectangleTimeline"/>
    <dgm:cxn modelId="{D50B3F7E-AD49-4290-B66F-DD085B911E59}" type="presParOf" srcId="{EEA8D4FE-5622-42D7-A5DA-7FFF10F05CB2}" destId="{D482D139-0B56-4D70-A583-A5665319F6CC}" srcOrd="3" destOrd="0" presId="urn:microsoft.com/office/officeart/2016/7/layout/RoundedRectangleTimeline"/>
    <dgm:cxn modelId="{44A55302-A773-417D-A6F1-D089C865AA3E}" type="presParOf" srcId="{EEA8D4FE-5622-42D7-A5DA-7FFF10F05CB2}" destId="{E53DBC6F-77FE-44A7-809B-F4CA10427100}" srcOrd="4" destOrd="0" presId="urn:microsoft.com/office/officeart/2016/7/layout/RoundedRectangleTimeline"/>
    <dgm:cxn modelId="{3DB9E867-1DE8-4440-BF29-876BCBA70DD4}" type="presParOf" srcId="{FA4F2159-B151-4D46-954E-9F841283AA16}" destId="{42791A2F-2467-4A79-942E-A11DFA8221A2}" srcOrd="11" destOrd="0" presId="urn:microsoft.com/office/officeart/2016/7/layout/RoundedRectangleTimeline"/>
    <dgm:cxn modelId="{F892E777-BA6A-49FA-A821-F28B557FB614}" type="presParOf" srcId="{FA4F2159-B151-4D46-954E-9F841283AA16}" destId="{012C03E8-F493-45D4-AB10-F222E46F3F41}" srcOrd="12" destOrd="0" presId="urn:microsoft.com/office/officeart/2016/7/layout/RoundedRectangleTimeline"/>
    <dgm:cxn modelId="{6FDA2B07-C30A-490C-87B6-F5E262D05454}" type="presParOf" srcId="{012C03E8-F493-45D4-AB10-F222E46F3F41}" destId="{16786ECF-2B63-4F23-A554-3E1C4BA2928C}" srcOrd="0" destOrd="0" presId="urn:microsoft.com/office/officeart/2016/7/layout/RoundedRectangleTimeline"/>
    <dgm:cxn modelId="{21714D7B-6542-4D92-A38B-087137BCEA09}" type="presParOf" srcId="{012C03E8-F493-45D4-AB10-F222E46F3F41}" destId="{5EDC3182-494F-4C2A-8E91-559A6FA9A09A}" srcOrd="1" destOrd="0" presId="urn:microsoft.com/office/officeart/2016/7/layout/RoundedRectangleTimeline"/>
    <dgm:cxn modelId="{B327705E-00BF-400F-B736-976E80A358DD}" type="presParOf" srcId="{012C03E8-F493-45D4-AB10-F222E46F3F41}" destId="{701D41B7-1816-4A3E-AA41-E52F673DD0E5}" srcOrd="2" destOrd="0" presId="urn:microsoft.com/office/officeart/2016/7/layout/RoundedRectangleTimeline"/>
    <dgm:cxn modelId="{EA913DD9-387D-4F88-BBC6-7008F70133AC}" type="presParOf" srcId="{012C03E8-F493-45D4-AB10-F222E46F3F41}" destId="{8BC89088-8200-4C9C-B1D0-864968083D5A}" srcOrd="3" destOrd="0" presId="urn:microsoft.com/office/officeart/2016/7/layout/RoundedRectangleTimeline"/>
    <dgm:cxn modelId="{2CE10251-3628-4EDF-B0BD-53C6755644DF}" type="presParOf" srcId="{012C03E8-F493-45D4-AB10-F222E46F3F41}" destId="{84FBF226-CDAB-4B4D-A5E2-C2A468795494}" srcOrd="4" destOrd="0" presId="urn:microsoft.com/office/officeart/2016/7/layout/RoundedRectangleTimeline"/>
    <dgm:cxn modelId="{84A49263-4951-4CD2-99DB-C1C833B01787}" type="presParOf" srcId="{FA4F2159-B151-4D46-954E-9F841283AA16}" destId="{01A5BC0E-C38C-4A67-B660-40BBAE234A3D}" srcOrd="13" destOrd="0" presId="urn:microsoft.com/office/officeart/2016/7/layout/RoundedRectangleTimeline"/>
    <dgm:cxn modelId="{FEEC8C48-1844-40EA-8A22-7816B2F004B1}" type="presParOf" srcId="{FA4F2159-B151-4D46-954E-9F841283AA16}" destId="{F6C89429-AFAF-4BF9-966E-E3133BB50EC1}" srcOrd="14" destOrd="0" presId="urn:microsoft.com/office/officeart/2016/7/layout/RoundedRectangleTimeline"/>
    <dgm:cxn modelId="{8CE3DC3C-6549-46B0-B5DF-53DC4368E3D7}" type="presParOf" srcId="{F6C89429-AFAF-4BF9-966E-E3133BB50EC1}" destId="{DAF098B2-9B94-4F06-A8E0-748823748981}" srcOrd="0" destOrd="0" presId="urn:microsoft.com/office/officeart/2016/7/layout/RoundedRectangleTimeline"/>
    <dgm:cxn modelId="{459F2D77-A079-4D1B-A26E-941C0E4B5C68}" type="presParOf" srcId="{F6C89429-AFAF-4BF9-966E-E3133BB50EC1}" destId="{E54C7CAF-54AD-4127-8DBC-B89BBF674E85}" srcOrd="1" destOrd="0" presId="urn:microsoft.com/office/officeart/2016/7/layout/RoundedRectangleTimeline"/>
    <dgm:cxn modelId="{5FE2ED29-4305-4BD6-9070-C19F20513358}" type="presParOf" srcId="{F6C89429-AFAF-4BF9-966E-E3133BB50EC1}" destId="{9B909593-9B1C-4507-9F29-3848B79E0CF4}" srcOrd="2" destOrd="0" presId="urn:microsoft.com/office/officeart/2016/7/layout/RoundedRectangleTimeline"/>
    <dgm:cxn modelId="{FA5B2695-15A8-4E90-87D8-BC2A7AAC37A2}" type="presParOf" srcId="{F6C89429-AFAF-4BF9-966E-E3133BB50EC1}" destId="{50492C10-8875-441C-B1A0-159D2C0010BC}" srcOrd="3" destOrd="0" presId="urn:microsoft.com/office/officeart/2016/7/layout/RoundedRectangleTimeline"/>
    <dgm:cxn modelId="{1FCA45D4-03DE-4629-83B4-60657A068946}" type="presParOf" srcId="{F6C89429-AFAF-4BF9-966E-E3133BB50EC1}" destId="{5BBAF430-7E0D-4EB0-BD15-184B3B90561B}"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33072-8DDD-4C74-8EA5-E2D5BE91B50E}">
      <dsp:nvSpPr>
        <dsp:cNvPr id="0" name=""/>
        <dsp:cNvSpPr/>
      </dsp:nvSpPr>
      <dsp:spPr>
        <a:xfrm rot="16200000">
          <a:off x="835439" y="1498820"/>
          <a:ext cx="424940" cy="1251766"/>
        </a:xfrm>
        <a:prstGeom prst="round2Same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latin typeface="Arial"/>
            </a:rPr>
            <a:t>Q3 2023</a:t>
          </a:r>
          <a:endParaRPr lang="en-US" sz="1300" kern="1200"/>
        </a:p>
      </dsp:txBody>
      <dsp:txXfrm rot="5400000">
        <a:off x="442770" y="1932977"/>
        <a:ext cx="1231022" cy="383452"/>
      </dsp:txXfrm>
    </dsp:sp>
    <dsp:sp modelId="{EA140E59-3457-47E4-AD56-1F0C79574E06}">
      <dsp:nvSpPr>
        <dsp:cNvPr id="0" name=""/>
        <dsp:cNvSpPr/>
      </dsp:nvSpPr>
      <dsp:spPr>
        <a:xfrm>
          <a:off x="4771" y="0"/>
          <a:ext cx="2086276" cy="1487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rtl="0">
            <a:lnSpc>
              <a:spcPct val="90000"/>
            </a:lnSpc>
            <a:spcBef>
              <a:spcPct val="0"/>
            </a:spcBef>
            <a:spcAft>
              <a:spcPts val="1200"/>
            </a:spcAft>
            <a:buNone/>
          </a:pPr>
          <a:r>
            <a:rPr lang="en-US" sz="1300" kern="1200">
              <a:latin typeface="Arial"/>
            </a:rPr>
            <a:t>Kickoff project</a:t>
          </a:r>
        </a:p>
        <a:p>
          <a:pPr marL="0" lvl="0" indent="0" algn="ctr" defTabSz="577850">
            <a:lnSpc>
              <a:spcPct val="90000"/>
            </a:lnSpc>
            <a:spcBef>
              <a:spcPct val="0"/>
            </a:spcBef>
            <a:spcAft>
              <a:spcPts val="1200"/>
            </a:spcAft>
            <a:buNone/>
          </a:pPr>
          <a:r>
            <a:rPr lang="en-US" sz="1300" kern="1200">
              <a:latin typeface="Arial"/>
            </a:rPr>
            <a:t>Initiate workgroups</a:t>
          </a:r>
          <a:endParaRPr lang="en-US" sz="1300" kern="1200"/>
        </a:p>
        <a:p>
          <a:pPr marL="0" lvl="0" indent="0" algn="ctr" defTabSz="577850">
            <a:lnSpc>
              <a:spcPct val="90000"/>
            </a:lnSpc>
            <a:spcBef>
              <a:spcPct val="0"/>
            </a:spcBef>
            <a:spcAft>
              <a:spcPts val="1200"/>
            </a:spcAft>
            <a:buNone/>
          </a:pPr>
          <a:r>
            <a:rPr lang="en-US" sz="1300" kern="1200">
              <a:latin typeface="Arial"/>
            </a:rPr>
            <a:t>Meteorological modeling</a:t>
          </a:r>
          <a:endParaRPr lang="en-US" sz="1300" kern="1200"/>
        </a:p>
      </dsp:txBody>
      <dsp:txXfrm>
        <a:off x="4771" y="0"/>
        <a:ext cx="2086276" cy="1487292"/>
      </dsp:txXfrm>
    </dsp:sp>
    <dsp:sp modelId="{1B93DDFC-02F9-4726-BFB0-ED35DB457BBA}">
      <dsp:nvSpPr>
        <dsp:cNvPr id="0" name=""/>
        <dsp:cNvSpPr/>
      </dsp:nvSpPr>
      <dsp:spPr>
        <a:xfrm>
          <a:off x="1047910" y="1572280"/>
          <a:ext cx="0" cy="33995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EBC90CA-7DB2-48D1-A7F9-129C1F35913D}">
      <dsp:nvSpPr>
        <dsp:cNvPr id="0" name=""/>
        <dsp:cNvSpPr/>
      </dsp:nvSpPr>
      <dsp:spPr>
        <a:xfrm>
          <a:off x="1005416" y="1487292"/>
          <a:ext cx="84988" cy="8498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F2957A-4D9E-4438-BCE2-ACFADDD60043}">
      <dsp:nvSpPr>
        <dsp:cNvPr id="0" name=""/>
        <dsp:cNvSpPr/>
      </dsp:nvSpPr>
      <dsp:spPr>
        <a:xfrm>
          <a:off x="1673793" y="1912233"/>
          <a:ext cx="1251766" cy="424940"/>
        </a:xfrm>
        <a:prstGeom prst="rect">
          <a:avLst/>
        </a:prstGeom>
        <a:solidFill>
          <a:schemeClr val="accent3">
            <a:hueOff val="387228"/>
            <a:satOff val="14286"/>
            <a:lumOff val="-2101"/>
            <a:alphaOff val="0"/>
          </a:schemeClr>
        </a:solidFill>
        <a:ln w="12700" cap="flat" cmpd="sng" algn="ctr">
          <a:solidFill>
            <a:schemeClr val="accent3">
              <a:hueOff val="387228"/>
              <a:satOff val="14286"/>
              <a:lumOff val="-21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latin typeface="Arial"/>
            </a:rPr>
            <a:t>Q4 2023</a:t>
          </a:r>
          <a:endParaRPr lang="en-US" sz="1300" kern="1200"/>
        </a:p>
      </dsp:txBody>
      <dsp:txXfrm>
        <a:off x="1673793" y="1912233"/>
        <a:ext cx="1251766" cy="424940"/>
      </dsp:txXfrm>
    </dsp:sp>
    <dsp:sp modelId="{96691B69-7460-4CCF-AD5C-A3F3B793C100}">
      <dsp:nvSpPr>
        <dsp:cNvPr id="0" name=""/>
        <dsp:cNvSpPr/>
      </dsp:nvSpPr>
      <dsp:spPr>
        <a:xfrm>
          <a:off x="1256537" y="2762115"/>
          <a:ext cx="2086276" cy="1487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rtl="0">
            <a:lnSpc>
              <a:spcPct val="90000"/>
            </a:lnSpc>
            <a:spcBef>
              <a:spcPct val="0"/>
            </a:spcBef>
            <a:spcAft>
              <a:spcPts val="1200"/>
            </a:spcAft>
            <a:buNone/>
          </a:pPr>
          <a:r>
            <a:rPr lang="en-US" sz="1300" kern="1200">
              <a:latin typeface="Arial"/>
            </a:rPr>
            <a:t>Review 2020 NEI data</a:t>
          </a:r>
        </a:p>
        <a:p>
          <a:pPr marL="0" lvl="0" indent="0" algn="ctr" defTabSz="577850" rtl="0">
            <a:lnSpc>
              <a:spcPct val="90000"/>
            </a:lnSpc>
            <a:spcBef>
              <a:spcPct val="0"/>
            </a:spcBef>
            <a:spcAft>
              <a:spcPct val="35000"/>
            </a:spcAft>
            <a:buNone/>
          </a:pPr>
          <a:r>
            <a:rPr lang="en-US" sz="1300" kern="1200">
              <a:latin typeface="Arial"/>
            </a:rPr>
            <a:t>SLTs submit point source emissions and activity data</a:t>
          </a:r>
        </a:p>
      </dsp:txBody>
      <dsp:txXfrm>
        <a:off x="1256537" y="2762115"/>
        <a:ext cx="2086276" cy="1487292"/>
      </dsp:txXfrm>
    </dsp:sp>
    <dsp:sp modelId="{F6BFB0C3-F15E-4B90-85A2-AC2272717C07}">
      <dsp:nvSpPr>
        <dsp:cNvPr id="0" name=""/>
        <dsp:cNvSpPr/>
      </dsp:nvSpPr>
      <dsp:spPr>
        <a:xfrm>
          <a:off x="2299676" y="2337174"/>
          <a:ext cx="0" cy="339952"/>
        </a:xfrm>
        <a:prstGeom prst="line">
          <a:avLst/>
        </a:prstGeom>
        <a:noFill/>
        <a:ln w="6350" cap="flat" cmpd="sng" algn="ctr">
          <a:solidFill>
            <a:schemeClr val="accent3">
              <a:hueOff val="387228"/>
              <a:satOff val="14286"/>
              <a:lumOff val="-2101"/>
              <a:alphaOff val="0"/>
            </a:schemeClr>
          </a:solidFill>
          <a:prstDash val="dash"/>
          <a:miter lim="800000"/>
        </a:ln>
        <a:effectLst/>
      </dsp:spPr>
      <dsp:style>
        <a:lnRef idx="1">
          <a:scrgbClr r="0" g="0" b="0"/>
        </a:lnRef>
        <a:fillRef idx="0">
          <a:scrgbClr r="0" g="0" b="0"/>
        </a:fillRef>
        <a:effectRef idx="0">
          <a:scrgbClr r="0" g="0" b="0"/>
        </a:effectRef>
        <a:fontRef idx="minor"/>
      </dsp:style>
    </dsp:sp>
    <dsp:sp modelId="{BF99A646-FCD5-480F-949F-FE29B47D6D02}">
      <dsp:nvSpPr>
        <dsp:cNvPr id="0" name=""/>
        <dsp:cNvSpPr/>
      </dsp:nvSpPr>
      <dsp:spPr>
        <a:xfrm>
          <a:off x="2257182" y="2677127"/>
          <a:ext cx="84988" cy="84988"/>
        </a:xfrm>
        <a:prstGeom prst="ellipse">
          <a:avLst/>
        </a:prstGeom>
        <a:solidFill>
          <a:schemeClr val="accent3">
            <a:hueOff val="387228"/>
            <a:satOff val="14286"/>
            <a:lumOff val="-2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ACCDA6-C10D-41D2-95FC-9C79B21B5648}">
      <dsp:nvSpPr>
        <dsp:cNvPr id="0" name=""/>
        <dsp:cNvSpPr/>
      </dsp:nvSpPr>
      <dsp:spPr>
        <a:xfrm>
          <a:off x="2925559" y="1912233"/>
          <a:ext cx="1251766" cy="424940"/>
        </a:xfrm>
        <a:prstGeom prst="rect">
          <a:avLst/>
        </a:prstGeom>
        <a:solidFill>
          <a:schemeClr val="accent3">
            <a:hueOff val="774457"/>
            <a:satOff val="28571"/>
            <a:lumOff val="-4202"/>
            <a:alphaOff val="0"/>
          </a:schemeClr>
        </a:solidFill>
        <a:ln w="12700" cap="flat" cmpd="sng" algn="ctr">
          <a:solidFill>
            <a:schemeClr val="accent3">
              <a:hueOff val="774457"/>
              <a:satOff val="28571"/>
              <a:lumOff val="-42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rtl="0">
            <a:lnSpc>
              <a:spcPct val="90000"/>
            </a:lnSpc>
            <a:spcBef>
              <a:spcPct val="0"/>
            </a:spcBef>
            <a:spcAft>
              <a:spcPct val="35000"/>
            </a:spcAft>
            <a:buNone/>
          </a:pPr>
          <a:r>
            <a:rPr lang="en-US" sz="1300" kern="1200">
              <a:latin typeface="Arial"/>
            </a:rPr>
            <a:t>Q1 2024</a:t>
          </a:r>
          <a:endParaRPr lang="en-US" sz="1300" kern="1200"/>
        </a:p>
      </dsp:txBody>
      <dsp:txXfrm>
        <a:off x="2925559" y="1912233"/>
        <a:ext cx="1251766" cy="424940"/>
      </dsp:txXfrm>
    </dsp:sp>
    <dsp:sp modelId="{D57BDF55-9964-43CF-B493-7B3E774A28C9}">
      <dsp:nvSpPr>
        <dsp:cNvPr id="0" name=""/>
        <dsp:cNvSpPr/>
      </dsp:nvSpPr>
      <dsp:spPr>
        <a:xfrm>
          <a:off x="2508303" y="0"/>
          <a:ext cx="2086276" cy="1487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rtl="0">
            <a:lnSpc>
              <a:spcPct val="90000"/>
            </a:lnSpc>
            <a:spcBef>
              <a:spcPct val="0"/>
            </a:spcBef>
            <a:spcAft>
              <a:spcPts val="1200"/>
            </a:spcAft>
            <a:buNone/>
          </a:pPr>
          <a:r>
            <a:rPr lang="en-US" sz="1300" kern="1200">
              <a:latin typeface="Arial"/>
            </a:rPr>
            <a:t>Review submitted </a:t>
          </a:r>
          <a:br>
            <a:rPr lang="en-US" sz="1300" kern="1200">
              <a:latin typeface="Arial"/>
            </a:rPr>
          </a:br>
          <a:r>
            <a:rPr lang="en-US" sz="1300" kern="1200">
              <a:latin typeface="Arial"/>
            </a:rPr>
            <a:t>data</a:t>
          </a:r>
        </a:p>
        <a:p>
          <a:pPr marL="0" lvl="0" indent="0" algn="ctr" defTabSz="577850" rtl="0">
            <a:lnSpc>
              <a:spcPct val="90000"/>
            </a:lnSpc>
            <a:spcBef>
              <a:spcPct val="0"/>
            </a:spcBef>
            <a:spcAft>
              <a:spcPct val="35000"/>
            </a:spcAft>
            <a:buNone/>
          </a:pPr>
          <a:r>
            <a:rPr lang="en-US" sz="1300" kern="1200">
              <a:latin typeface="Arial"/>
            </a:rPr>
            <a:t>Develop year 2022</a:t>
          </a:r>
          <a:br>
            <a:rPr lang="en-US" sz="1300" kern="1200">
              <a:latin typeface="Arial"/>
            </a:rPr>
          </a:br>
          <a:r>
            <a:rPr lang="en-US" sz="1300" kern="1200">
              <a:latin typeface="Arial"/>
            </a:rPr>
            <a:t> base year emissions</a:t>
          </a:r>
          <a:endParaRPr lang="en-US" sz="1300" kern="1200"/>
        </a:p>
      </dsp:txBody>
      <dsp:txXfrm>
        <a:off x="2508303" y="0"/>
        <a:ext cx="2086276" cy="1487292"/>
      </dsp:txXfrm>
    </dsp:sp>
    <dsp:sp modelId="{9D815A15-60D2-427F-899F-AC5356534655}">
      <dsp:nvSpPr>
        <dsp:cNvPr id="0" name=""/>
        <dsp:cNvSpPr/>
      </dsp:nvSpPr>
      <dsp:spPr>
        <a:xfrm>
          <a:off x="3551442" y="1572280"/>
          <a:ext cx="0" cy="339952"/>
        </a:xfrm>
        <a:prstGeom prst="line">
          <a:avLst/>
        </a:prstGeom>
        <a:noFill/>
        <a:ln w="6350" cap="flat" cmpd="sng" algn="ctr">
          <a:solidFill>
            <a:schemeClr val="accent3">
              <a:hueOff val="774457"/>
              <a:satOff val="28571"/>
              <a:lumOff val="-4202"/>
              <a:alphaOff val="0"/>
            </a:schemeClr>
          </a:solidFill>
          <a:prstDash val="dash"/>
          <a:miter lim="800000"/>
        </a:ln>
        <a:effectLst/>
      </dsp:spPr>
      <dsp:style>
        <a:lnRef idx="1">
          <a:scrgbClr r="0" g="0" b="0"/>
        </a:lnRef>
        <a:fillRef idx="0">
          <a:scrgbClr r="0" g="0" b="0"/>
        </a:fillRef>
        <a:effectRef idx="0">
          <a:scrgbClr r="0" g="0" b="0"/>
        </a:effectRef>
        <a:fontRef idx="minor"/>
      </dsp:style>
    </dsp:sp>
    <dsp:sp modelId="{4B3F2DDD-49D5-40ED-BBD4-C3013FE0C887}">
      <dsp:nvSpPr>
        <dsp:cNvPr id="0" name=""/>
        <dsp:cNvSpPr/>
      </dsp:nvSpPr>
      <dsp:spPr>
        <a:xfrm>
          <a:off x="3508948" y="1487292"/>
          <a:ext cx="84988" cy="84988"/>
        </a:xfrm>
        <a:prstGeom prst="ellipse">
          <a:avLst/>
        </a:prstGeom>
        <a:solidFill>
          <a:schemeClr val="accent3">
            <a:hueOff val="774457"/>
            <a:satOff val="28571"/>
            <a:lumOff val="-4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511D90-F067-4AE7-86A8-5BF71AE07B91}">
      <dsp:nvSpPr>
        <dsp:cNvPr id="0" name=""/>
        <dsp:cNvSpPr/>
      </dsp:nvSpPr>
      <dsp:spPr>
        <a:xfrm>
          <a:off x="4177325" y="1912233"/>
          <a:ext cx="1251766" cy="424940"/>
        </a:xfrm>
        <a:prstGeom prst="rect">
          <a:avLst/>
        </a:prstGeom>
        <a:solidFill>
          <a:schemeClr val="accent3">
            <a:hueOff val="1161685"/>
            <a:satOff val="42857"/>
            <a:lumOff val="-6303"/>
            <a:alphaOff val="0"/>
          </a:schemeClr>
        </a:solidFill>
        <a:ln w="12700" cap="flat" cmpd="sng" algn="ctr">
          <a:solidFill>
            <a:schemeClr val="accent3">
              <a:hueOff val="1161685"/>
              <a:satOff val="42857"/>
              <a:lumOff val="-63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latin typeface="Arial"/>
            </a:rPr>
            <a:t>April  2024</a:t>
          </a:r>
        </a:p>
      </dsp:txBody>
      <dsp:txXfrm>
        <a:off x="4177325" y="1912233"/>
        <a:ext cx="1251766" cy="424940"/>
      </dsp:txXfrm>
    </dsp:sp>
    <dsp:sp modelId="{EB57EEFE-12CB-444F-AAFF-6B817F930DB7}">
      <dsp:nvSpPr>
        <dsp:cNvPr id="0" name=""/>
        <dsp:cNvSpPr/>
      </dsp:nvSpPr>
      <dsp:spPr>
        <a:xfrm>
          <a:off x="3827581" y="2721199"/>
          <a:ext cx="2086276" cy="1487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rtl="0">
            <a:lnSpc>
              <a:spcPct val="90000"/>
            </a:lnSpc>
            <a:spcBef>
              <a:spcPct val="0"/>
            </a:spcBef>
            <a:spcAft>
              <a:spcPct val="35000"/>
            </a:spcAft>
            <a:buNone/>
          </a:pPr>
          <a:r>
            <a:rPr lang="en-US" sz="1300" kern="1200">
              <a:latin typeface="Arial"/>
            </a:rPr>
            <a:t>30-day SLT review of</a:t>
          </a:r>
          <a:br>
            <a:rPr lang="en-US" sz="1300" kern="1200">
              <a:latin typeface="Arial"/>
            </a:rPr>
          </a:br>
          <a:r>
            <a:rPr lang="en-US" sz="1300" kern="1200">
              <a:latin typeface="Arial"/>
            </a:rPr>
            <a:t> base year emissions</a:t>
          </a:r>
        </a:p>
      </dsp:txBody>
      <dsp:txXfrm>
        <a:off x="3827581" y="2721199"/>
        <a:ext cx="2086276" cy="1487292"/>
      </dsp:txXfrm>
    </dsp:sp>
    <dsp:sp modelId="{9C5089C8-93A2-444B-9736-31731D98AA5E}">
      <dsp:nvSpPr>
        <dsp:cNvPr id="0" name=""/>
        <dsp:cNvSpPr/>
      </dsp:nvSpPr>
      <dsp:spPr>
        <a:xfrm>
          <a:off x="4803208" y="2337174"/>
          <a:ext cx="0" cy="339952"/>
        </a:xfrm>
        <a:prstGeom prst="line">
          <a:avLst/>
        </a:prstGeom>
        <a:noFill/>
        <a:ln w="6350" cap="flat" cmpd="sng" algn="ctr">
          <a:solidFill>
            <a:schemeClr val="accent3">
              <a:hueOff val="1161685"/>
              <a:satOff val="42857"/>
              <a:lumOff val="-6303"/>
              <a:alphaOff val="0"/>
            </a:schemeClr>
          </a:solidFill>
          <a:prstDash val="dash"/>
          <a:miter lim="800000"/>
        </a:ln>
        <a:effectLst/>
      </dsp:spPr>
      <dsp:style>
        <a:lnRef idx="1">
          <a:scrgbClr r="0" g="0" b="0"/>
        </a:lnRef>
        <a:fillRef idx="0">
          <a:scrgbClr r="0" g="0" b="0"/>
        </a:fillRef>
        <a:effectRef idx="0">
          <a:scrgbClr r="0" g="0" b="0"/>
        </a:effectRef>
        <a:fontRef idx="minor"/>
      </dsp:style>
    </dsp:sp>
    <dsp:sp modelId="{FF26B78F-65C9-4006-AD92-049971824108}">
      <dsp:nvSpPr>
        <dsp:cNvPr id="0" name=""/>
        <dsp:cNvSpPr/>
      </dsp:nvSpPr>
      <dsp:spPr>
        <a:xfrm>
          <a:off x="4760714" y="2677127"/>
          <a:ext cx="84988" cy="84988"/>
        </a:xfrm>
        <a:prstGeom prst="ellipse">
          <a:avLst/>
        </a:prstGeom>
        <a:solidFill>
          <a:schemeClr val="accent3">
            <a:hueOff val="1161685"/>
            <a:satOff val="42857"/>
            <a:lumOff val="-63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6EF6E-4AA4-47CD-AC92-751D4F560FA2}">
      <dsp:nvSpPr>
        <dsp:cNvPr id="0" name=""/>
        <dsp:cNvSpPr/>
      </dsp:nvSpPr>
      <dsp:spPr>
        <a:xfrm>
          <a:off x="5429091" y="1912233"/>
          <a:ext cx="1251766" cy="424940"/>
        </a:xfrm>
        <a:prstGeom prst="rect">
          <a:avLst/>
        </a:prstGeom>
        <a:solidFill>
          <a:schemeClr val="accent3">
            <a:hueOff val="1548914"/>
            <a:satOff val="57143"/>
            <a:lumOff val="-8403"/>
            <a:alphaOff val="0"/>
          </a:schemeClr>
        </a:solidFill>
        <a:ln w="12700" cap="flat" cmpd="sng" algn="ctr">
          <a:solidFill>
            <a:schemeClr val="accent3">
              <a:hueOff val="1548914"/>
              <a:satOff val="57143"/>
              <a:lumOff val="-84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latin typeface="Arial"/>
            </a:rPr>
            <a:t>Q2 2024</a:t>
          </a:r>
        </a:p>
      </dsp:txBody>
      <dsp:txXfrm>
        <a:off x="5429091" y="1912233"/>
        <a:ext cx="1251766" cy="424940"/>
      </dsp:txXfrm>
    </dsp:sp>
    <dsp:sp modelId="{9076688F-F83C-4715-89DC-47B2E98CA996}">
      <dsp:nvSpPr>
        <dsp:cNvPr id="0" name=""/>
        <dsp:cNvSpPr/>
      </dsp:nvSpPr>
      <dsp:spPr>
        <a:xfrm>
          <a:off x="5011836" y="0"/>
          <a:ext cx="2086276" cy="1487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rtl="0">
            <a:lnSpc>
              <a:spcPct val="90000"/>
            </a:lnSpc>
            <a:spcBef>
              <a:spcPct val="0"/>
            </a:spcBef>
            <a:spcAft>
              <a:spcPts val="1200"/>
            </a:spcAft>
            <a:buNone/>
          </a:pPr>
          <a:r>
            <a:rPr lang="en-US" sz="1300" kern="1200">
              <a:latin typeface="Arial"/>
            </a:rPr>
            <a:t>Finalize base year emissions and prepare for AQ modeling</a:t>
          </a:r>
        </a:p>
        <a:p>
          <a:pPr marL="0" lvl="0" indent="0" algn="ctr" defTabSz="577850" rtl="0">
            <a:lnSpc>
              <a:spcPct val="90000"/>
            </a:lnSpc>
            <a:spcBef>
              <a:spcPct val="0"/>
            </a:spcBef>
            <a:spcAft>
              <a:spcPts val="1200"/>
            </a:spcAft>
            <a:buNone/>
          </a:pPr>
          <a:r>
            <a:rPr lang="en-US" sz="1300" kern="1200">
              <a:latin typeface="Arial"/>
            </a:rPr>
            <a:t>Develop boundary conditions</a:t>
          </a:r>
        </a:p>
      </dsp:txBody>
      <dsp:txXfrm>
        <a:off x="5011836" y="0"/>
        <a:ext cx="2086276" cy="1487292"/>
      </dsp:txXfrm>
    </dsp:sp>
    <dsp:sp modelId="{E8CD3D01-F8B7-4EE7-867E-DA51222A136E}">
      <dsp:nvSpPr>
        <dsp:cNvPr id="0" name=""/>
        <dsp:cNvSpPr/>
      </dsp:nvSpPr>
      <dsp:spPr>
        <a:xfrm>
          <a:off x="6054974" y="1572280"/>
          <a:ext cx="0" cy="339952"/>
        </a:xfrm>
        <a:prstGeom prst="line">
          <a:avLst/>
        </a:prstGeom>
        <a:noFill/>
        <a:ln w="6350" cap="flat" cmpd="sng" algn="ctr">
          <a:solidFill>
            <a:schemeClr val="accent3">
              <a:hueOff val="1548914"/>
              <a:satOff val="57143"/>
              <a:lumOff val="-8403"/>
              <a:alphaOff val="0"/>
            </a:schemeClr>
          </a:solidFill>
          <a:prstDash val="dash"/>
          <a:miter lim="800000"/>
        </a:ln>
        <a:effectLst/>
      </dsp:spPr>
      <dsp:style>
        <a:lnRef idx="1">
          <a:scrgbClr r="0" g="0" b="0"/>
        </a:lnRef>
        <a:fillRef idx="0">
          <a:scrgbClr r="0" g="0" b="0"/>
        </a:fillRef>
        <a:effectRef idx="0">
          <a:scrgbClr r="0" g="0" b="0"/>
        </a:effectRef>
        <a:fontRef idx="minor"/>
      </dsp:style>
    </dsp:sp>
    <dsp:sp modelId="{D6510409-ECC3-4EAC-8143-C52E4A541FBD}">
      <dsp:nvSpPr>
        <dsp:cNvPr id="0" name=""/>
        <dsp:cNvSpPr/>
      </dsp:nvSpPr>
      <dsp:spPr>
        <a:xfrm>
          <a:off x="6012480" y="1487292"/>
          <a:ext cx="84988" cy="84988"/>
        </a:xfrm>
        <a:prstGeom prst="ellipse">
          <a:avLst/>
        </a:prstGeom>
        <a:solidFill>
          <a:schemeClr val="accent3">
            <a:hueOff val="1548914"/>
            <a:satOff val="57143"/>
            <a:lumOff val="-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0ED0CD-649F-4E1F-96A8-F00A00C765FF}">
      <dsp:nvSpPr>
        <dsp:cNvPr id="0" name=""/>
        <dsp:cNvSpPr/>
      </dsp:nvSpPr>
      <dsp:spPr>
        <a:xfrm>
          <a:off x="6680857" y="1912233"/>
          <a:ext cx="1251766" cy="424940"/>
        </a:xfrm>
        <a:prstGeom prst="rect">
          <a:avLst/>
        </a:prstGeom>
        <a:solidFill>
          <a:schemeClr val="accent3">
            <a:hueOff val="1936142"/>
            <a:satOff val="71429"/>
            <a:lumOff val="-10504"/>
            <a:alphaOff val="0"/>
          </a:schemeClr>
        </a:solidFill>
        <a:ln w="12700" cap="flat" cmpd="sng" algn="ctr">
          <a:solidFill>
            <a:schemeClr val="accent3">
              <a:hueOff val="1936142"/>
              <a:satOff val="71429"/>
              <a:lumOff val="-105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latin typeface="Arial"/>
            </a:rPr>
            <a:t>Q3 2024</a:t>
          </a:r>
          <a:endParaRPr lang="en-US" sz="1300" kern="1200"/>
        </a:p>
      </dsp:txBody>
      <dsp:txXfrm>
        <a:off x="6680857" y="1912233"/>
        <a:ext cx="1251766" cy="424940"/>
      </dsp:txXfrm>
    </dsp:sp>
    <dsp:sp modelId="{D4CAB97D-C024-4821-9C5A-5D8E77C3A18E}">
      <dsp:nvSpPr>
        <dsp:cNvPr id="0" name=""/>
        <dsp:cNvSpPr/>
      </dsp:nvSpPr>
      <dsp:spPr>
        <a:xfrm>
          <a:off x="6263602" y="2762115"/>
          <a:ext cx="2086276" cy="1487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ts val="600"/>
            </a:spcAft>
            <a:buNone/>
          </a:pPr>
          <a:r>
            <a:rPr lang="en-US" sz="1300" kern="1200">
              <a:latin typeface="Arial" panose="020B0604020202020204" pitchFamily="34" charset="0"/>
              <a:cs typeface="Arial" panose="020B0604020202020204" pitchFamily="34" charset="0"/>
            </a:rPr>
            <a:t>Begin air quality modeling of 2022 base year</a:t>
          </a:r>
        </a:p>
        <a:p>
          <a:pPr marL="0" lvl="0" indent="0" algn="ctr" defTabSz="577850">
            <a:lnSpc>
              <a:spcPct val="90000"/>
            </a:lnSpc>
            <a:spcBef>
              <a:spcPct val="0"/>
            </a:spcBef>
            <a:spcAft>
              <a:spcPts val="600"/>
            </a:spcAft>
            <a:buNone/>
          </a:pPr>
          <a:r>
            <a:rPr lang="en-US" sz="1300" kern="1200">
              <a:latin typeface="Arial" panose="020B0604020202020204" pitchFamily="34" charset="0"/>
              <a:cs typeface="Arial" panose="020B0604020202020204" pitchFamily="34" charset="0"/>
            </a:rPr>
            <a:t>Complete draft </a:t>
          </a:r>
          <a:br>
            <a:rPr lang="en-US" sz="1300" kern="1200">
              <a:latin typeface="Arial" panose="020B0604020202020204" pitchFamily="34" charset="0"/>
              <a:cs typeface="Arial" panose="020B0604020202020204" pitchFamily="34" charset="0"/>
            </a:rPr>
          </a:br>
          <a:r>
            <a:rPr lang="en-US" sz="1300" kern="1200">
              <a:latin typeface="Arial" panose="020B0604020202020204" pitchFamily="34" charset="0"/>
              <a:cs typeface="Arial" panose="020B0604020202020204" pitchFamily="34" charset="0"/>
            </a:rPr>
            <a:t>analytic year inventories</a:t>
          </a:r>
        </a:p>
      </dsp:txBody>
      <dsp:txXfrm>
        <a:off x="6263602" y="2762115"/>
        <a:ext cx="2086276" cy="1487292"/>
      </dsp:txXfrm>
    </dsp:sp>
    <dsp:sp modelId="{0C30D9F3-2CD1-4A68-8C42-95537A4896A5}">
      <dsp:nvSpPr>
        <dsp:cNvPr id="0" name=""/>
        <dsp:cNvSpPr/>
      </dsp:nvSpPr>
      <dsp:spPr>
        <a:xfrm>
          <a:off x="7306740" y="2337174"/>
          <a:ext cx="0" cy="339952"/>
        </a:xfrm>
        <a:prstGeom prst="line">
          <a:avLst/>
        </a:prstGeom>
        <a:noFill/>
        <a:ln w="6350" cap="flat" cmpd="sng" algn="ctr">
          <a:solidFill>
            <a:schemeClr val="accent3">
              <a:hueOff val="1936142"/>
              <a:satOff val="71429"/>
              <a:lumOff val="-10504"/>
              <a:alphaOff val="0"/>
            </a:schemeClr>
          </a:solidFill>
          <a:prstDash val="dash"/>
          <a:miter lim="800000"/>
        </a:ln>
        <a:effectLst/>
      </dsp:spPr>
      <dsp:style>
        <a:lnRef idx="1">
          <a:scrgbClr r="0" g="0" b="0"/>
        </a:lnRef>
        <a:fillRef idx="0">
          <a:scrgbClr r="0" g="0" b="0"/>
        </a:fillRef>
        <a:effectRef idx="0">
          <a:scrgbClr r="0" g="0" b="0"/>
        </a:effectRef>
        <a:fontRef idx="minor"/>
      </dsp:style>
    </dsp:sp>
    <dsp:sp modelId="{D482D139-0B56-4D70-A583-A5665319F6CC}">
      <dsp:nvSpPr>
        <dsp:cNvPr id="0" name=""/>
        <dsp:cNvSpPr/>
      </dsp:nvSpPr>
      <dsp:spPr>
        <a:xfrm>
          <a:off x="7264246" y="2677127"/>
          <a:ext cx="84988" cy="84988"/>
        </a:xfrm>
        <a:prstGeom prst="ellipse">
          <a:avLst/>
        </a:prstGeom>
        <a:solidFill>
          <a:schemeClr val="accent3">
            <a:hueOff val="1936142"/>
            <a:satOff val="71429"/>
            <a:lumOff val="-10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786ECF-2B63-4F23-A554-3E1C4BA2928C}">
      <dsp:nvSpPr>
        <dsp:cNvPr id="0" name=""/>
        <dsp:cNvSpPr/>
      </dsp:nvSpPr>
      <dsp:spPr>
        <a:xfrm>
          <a:off x="7932623" y="1912233"/>
          <a:ext cx="1251766" cy="424940"/>
        </a:xfrm>
        <a:prstGeom prst="rect">
          <a:avLst/>
        </a:prstGeom>
        <a:solidFill>
          <a:schemeClr val="accent3">
            <a:hueOff val="2323371"/>
            <a:satOff val="85714"/>
            <a:lumOff val="-12605"/>
            <a:alphaOff val="0"/>
          </a:schemeClr>
        </a:solidFill>
        <a:ln w="12700" cap="flat" cmpd="sng" algn="ctr">
          <a:solidFill>
            <a:schemeClr val="accent3">
              <a:hueOff val="2323371"/>
              <a:satOff val="85714"/>
              <a:lumOff val="-126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October 2024</a:t>
          </a:r>
        </a:p>
      </dsp:txBody>
      <dsp:txXfrm>
        <a:off x="7932623" y="1912233"/>
        <a:ext cx="1251766" cy="424940"/>
      </dsp:txXfrm>
    </dsp:sp>
    <dsp:sp modelId="{5EDC3182-494F-4C2A-8E91-559A6FA9A09A}">
      <dsp:nvSpPr>
        <dsp:cNvPr id="0" name=""/>
        <dsp:cNvSpPr/>
      </dsp:nvSpPr>
      <dsp:spPr>
        <a:xfrm>
          <a:off x="7515368" y="0"/>
          <a:ext cx="2086276" cy="1487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30-day SLT review of 2022v1 analytic year inventories</a:t>
          </a:r>
        </a:p>
      </dsp:txBody>
      <dsp:txXfrm>
        <a:off x="7515368" y="0"/>
        <a:ext cx="2086276" cy="1487292"/>
      </dsp:txXfrm>
    </dsp:sp>
    <dsp:sp modelId="{701D41B7-1816-4A3E-AA41-E52F673DD0E5}">
      <dsp:nvSpPr>
        <dsp:cNvPr id="0" name=""/>
        <dsp:cNvSpPr/>
      </dsp:nvSpPr>
      <dsp:spPr>
        <a:xfrm>
          <a:off x="8558506" y="1572280"/>
          <a:ext cx="0" cy="339952"/>
        </a:xfrm>
        <a:prstGeom prst="line">
          <a:avLst/>
        </a:prstGeom>
        <a:noFill/>
        <a:ln w="6350" cap="flat" cmpd="sng" algn="ctr">
          <a:solidFill>
            <a:schemeClr val="accent3">
              <a:hueOff val="2323371"/>
              <a:satOff val="85714"/>
              <a:lumOff val="-12605"/>
              <a:alphaOff val="0"/>
            </a:schemeClr>
          </a:solidFill>
          <a:prstDash val="dash"/>
          <a:miter lim="800000"/>
        </a:ln>
        <a:effectLst/>
      </dsp:spPr>
      <dsp:style>
        <a:lnRef idx="1">
          <a:scrgbClr r="0" g="0" b="0"/>
        </a:lnRef>
        <a:fillRef idx="0">
          <a:scrgbClr r="0" g="0" b="0"/>
        </a:fillRef>
        <a:effectRef idx="0">
          <a:scrgbClr r="0" g="0" b="0"/>
        </a:effectRef>
        <a:fontRef idx="minor"/>
      </dsp:style>
    </dsp:sp>
    <dsp:sp modelId="{8BC89088-8200-4C9C-B1D0-864968083D5A}">
      <dsp:nvSpPr>
        <dsp:cNvPr id="0" name=""/>
        <dsp:cNvSpPr/>
      </dsp:nvSpPr>
      <dsp:spPr>
        <a:xfrm>
          <a:off x="8516012" y="1487292"/>
          <a:ext cx="84988" cy="84988"/>
        </a:xfrm>
        <a:prstGeom prst="ellipse">
          <a:avLst/>
        </a:prstGeom>
        <a:solidFill>
          <a:schemeClr val="accent3">
            <a:hueOff val="2323371"/>
            <a:satOff val="85714"/>
            <a:lumOff val="-126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098B2-9B94-4F06-A8E0-748823748981}">
      <dsp:nvSpPr>
        <dsp:cNvPr id="0" name=""/>
        <dsp:cNvSpPr/>
      </dsp:nvSpPr>
      <dsp:spPr>
        <a:xfrm rot="5400000">
          <a:off x="9597802" y="1498820"/>
          <a:ext cx="424940" cy="1251766"/>
        </a:xfrm>
        <a:prstGeom prst="round2Same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latin typeface="Arial"/>
            </a:rPr>
            <a:t>Q4 2024</a:t>
          </a:r>
          <a:endParaRPr lang="en-US" sz="1300" kern="1200"/>
        </a:p>
      </dsp:txBody>
      <dsp:txXfrm rot="-5400000">
        <a:off x="9184389" y="1932977"/>
        <a:ext cx="1231022" cy="383452"/>
      </dsp:txXfrm>
    </dsp:sp>
    <dsp:sp modelId="{E54C7CAF-54AD-4127-8DBC-B89BBF674E85}">
      <dsp:nvSpPr>
        <dsp:cNvPr id="0" name=""/>
        <dsp:cNvSpPr/>
      </dsp:nvSpPr>
      <dsp:spPr>
        <a:xfrm>
          <a:off x="8767134" y="2762115"/>
          <a:ext cx="2086276" cy="1487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rtl="0">
            <a:lnSpc>
              <a:spcPct val="90000"/>
            </a:lnSpc>
            <a:spcBef>
              <a:spcPct val="0"/>
            </a:spcBef>
            <a:spcAft>
              <a:spcPts val="1200"/>
            </a:spcAft>
            <a:buNone/>
          </a:pPr>
          <a:r>
            <a:rPr lang="en-US" sz="1300" b="0" kern="1200">
              <a:latin typeface="Arial"/>
            </a:rPr>
            <a:t>Finalize and release </a:t>
          </a:r>
          <a:br>
            <a:rPr lang="en-US" sz="1300" b="0" kern="1200">
              <a:latin typeface="Arial"/>
            </a:rPr>
          </a:br>
          <a:r>
            <a:rPr lang="en-US" sz="1300" b="0" kern="1200">
              <a:latin typeface="Arial"/>
            </a:rPr>
            <a:t>analytic year inventories</a:t>
          </a:r>
        </a:p>
        <a:p>
          <a:pPr marL="0" lvl="0" indent="0" algn="ctr" defTabSz="577850" rtl="0">
            <a:lnSpc>
              <a:spcPct val="90000"/>
            </a:lnSpc>
            <a:spcBef>
              <a:spcPct val="0"/>
            </a:spcBef>
            <a:spcAft>
              <a:spcPts val="1200"/>
            </a:spcAft>
            <a:buNone/>
          </a:pPr>
          <a:r>
            <a:rPr lang="en-US" sz="1300" b="0" kern="1200">
              <a:latin typeface="Arial"/>
            </a:rPr>
            <a:t>Draft technical support documentation</a:t>
          </a:r>
        </a:p>
        <a:p>
          <a:pPr marL="0" lvl="0" indent="0" algn="ctr" defTabSz="577850" rtl="0">
            <a:lnSpc>
              <a:spcPct val="90000"/>
            </a:lnSpc>
            <a:spcBef>
              <a:spcPct val="0"/>
            </a:spcBef>
            <a:spcAft>
              <a:spcPts val="1200"/>
            </a:spcAft>
            <a:buNone/>
          </a:pPr>
          <a:r>
            <a:rPr lang="en-US" sz="1300" b="0" kern="1200">
              <a:latin typeface="Arial"/>
            </a:rPr>
            <a:t>Perform AQM sensitivity runs</a:t>
          </a:r>
        </a:p>
      </dsp:txBody>
      <dsp:txXfrm>
        <a:off x="8767134" y="2762115"/>
        <a:ext cx="2086276" cy="1487292"/>
      </dsp:txXfrm>
    </dsp:sp>
    <dsp:sp modelId="{9B909593-9B1C-4507-9F29-3848B79E0CF4}">
      <dsp:nvSpPr>
        <dsp:cNvPr id="0" name=""/>
        <dsp:cNvSpPr/>
      </dsp:nvSpPr>
      <dsp:spPr>
        <a:xfrm>
          <a:off x="9810272" y="2337174"/>
          <a:ext cx="0" cy="339952"/>
        </a:xfrm>
        <a:prstGeom prst="line">
          <a:avLst/>
        </a:prstGeom>
        <a:noFill/>
        <a:ln w="6350" cap="flat" cmpd="sng" algn="ctr">
          <a:solidFill>
            <a:schemeClr val="accent3">
              <a:hueOff val="2323371"/>
              <a:satOff val="85714"/>
              <a:lumOff val="-12605"/>
              <a:alphaOff val="0"/>
            </a:schemeClr>
          </a:solidFill>
          <a:prstDash val="dash"/>
          <a:miter lim="800000"/>
        </a:ln>
        <a:effectLst/>
      </dsp:spPr>
      <dsp:style>
        <a:lnRef idx="1">
          <a:scrgbClr r="0" g="0" b="0"/>
        </a:lnRef>
        <a:fillRef idx="0">
          <a:scrgbClr r="0" g="0" b="0"/>
        </a:fillRef>
        <a:effectRef idx="0">
          <a:scrgbClr r="0" g="0" b="0"/>
        </a:effectRef>
        <a:fontRef idx="minor"/>
      </dsp:style>
    </dsp:sp>
    <dsp:sp modelId="{50492C10-8875-441C-B1A0-159D2C0010BC}">
      <dsp:nvSpPr>
        <dsp:cNvPr id="0" name=""/>
        <dsp:cNvSpPr/>
      </dsp:nvSpPr>
      <dsp:spPr>
        <a:xfrm>
          <a:off x="9767778" y="2677127"/>
          <a:ext cx="84988" cy="84988"/>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F8EF2D1-3104-4DD9-9BAA-48E28E77331D}" type="datetimeFigureOut">
              <a:rPr lang="en-US" smtClean="0"/>
              <a:t>10/17/2024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EBF03E-CA1A-40A8-9173-917A2405DC07}" type="slidenum">
              <a:rPr lang="en-US" smtClean="0"/>
              <a:t>‹#›</a:t>
            </a:fld>
            <a:endParaRPr lang="en-US"/>
          </a:p>
        </p:txBody>
      </p:sp>
    </p:spTree>
    <p:extLst>
      <p:ext uri="{BB962C8B-B14F-4D97-AF65-F5344CB8AC3E}">
        <p14:creationId xmlns:p14="http://schemas.microsoft.com/office/powerpoint/2010/main" val="1528030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BF03E-CA1A-40A8-9173-917A2405DC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48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10</a:t>
            </a:fld>
            <a:endParaRPr lang="en-US"/>
          </a:p>
        </p:txBody>
      </p:sp>
    </p:spTree>
    <p:extLst>
      <p:ext uri="{BB962C8B-B14F-4D97-AF65-F5344CB8AC3E}">
        <p14:creationId xmlns:p14="http://schemas.microsoft.com/office/powerpoint/2010/main" val="1739714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MOVES3 was used for 2016v3 and 2020 NEI. MOVES4 was used for 2022v1.</a:t>
            </a:r>
          </a:p>
        </p:txBody>
      </p:sp>
      <p:sp>
        <p:nvSpPr>
          <p:cNvPr id="4" name="Slide Number Placeholder 3"/>
          <p:cNvSpPr>
            <a:spLocks noGrp="1"/>
          </p:cNvSpPr>
          <p:nvPr>
            <p:ph type="sldNum" sz="quarter" idx="5"/>
          </p:nvPr>
        </p:nvSpPr>
        <p:spPr/>
        <p:txBody>
          <a:bodyPr/>
          <a:lstStyle/>
          <a:p>
            <a:fld id="{ADEBF03E-CA1A-40A8-9173-917A2405DC07}" type="slidenum">
              <a:rPr lang="en-US" smtClean="0"/>
              <a:t>11</a:t>
            </a:fld>
            <a:endParaRPr lang="en-US"/>
          </a:p>
        </p:txBody>
      </p:sp>
    </p:spTree>
    <p:extLst>
      <p:ext uri="{BB962C8B-B14F-4D97-AF65-F5344CB8AC3E}">
        <p14:creationId xmlns:p14="http://schemas.microsoft.com/office/powerpoint/2010/main" val="2869231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MOVES3 was used for 2016v3 and 2020 NEI. MOVES4 was used for 2022v1.</a:t>
            </a:r>
          </a:p>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12</a:t>
            </a:fld>
            <a:endParaRPr lang="en-US"/>
          </a:p>
        </p:txBody>
      </p:sp>
    </p:spTree>
    <p:extLst>
      <p:ext uri="{BB962C8B-B14F-4D97-AF65-F5344CB8AC3E}">
        <p14:creationId xmlns:p14="http://schemas.microsoft.com/office/powerpoint/2010/main" val="2215647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13</a:t>
            </a:fld>
            <a:endParaRPr lang="en-US"/>
          </a:p>
        </p:txBody>
      </p:sp>
    </p:spTree>
    <p:extLst>
      <p:ext uri="{BB962C8B-B14F-4D97-AF65-F5344CB8AC3E}">
        <p14:creationId xmlns:p14="http://schemas.microsoft.com/office/powerpoint/2010/main" val="39823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15</a:t>
            </a:fld>
            <a:endParaRPr lang="en-US"/>
          </a:p>
        </p:txBody>
      </p:sp>
    </p:spTree>
    <p:extLst>
      <p:ext uri="{BB962C8B-B14F-4D97-AF65-F5344CB8AC3E}">
        <p14:creationId xmlns:p14="http://schemas.microsoft.com/office/powerpoint/2010/main" val="1812382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16</a:t>
            </a:fld>
            <a:endParaRPr lang="en-US"/>
          </a:p>
        </p:txBody>
      </p:sp>
    </p:spTree>
    <p:extLst>
      <p:ext uri="{BB962C8B-B14F-4D97-AF65-F5344CB8AC3E}">
        <p14:creationId xmlns:p14="http://schemas.microsoft.com/office/powerpoint/2010/main" val="238665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2</a:t>
            </a:fld>
            <a:endParaRPr lang="en-US"/>
          </a:p>
        </p:txBody>
      </p:sp>
    </p:spTree>
    <p:extLst>
      <p:ext uri="{BB962C8B-B14F-4D97-AF65-F5344CB8AC3E}">
        <p14:creationId xmlns:p14="http://schemas.microsoft.com/office/powerpoint/2010/main" val="317299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3</a:t>
            </a:fld>
            <a:endParaRPr lang="en-US"/>
          </a:p>
        </p:txBody>
      </p:sp>
    </p:spTree>
    <p:extLst>
      <p:ext uri="{BB962C8B-B14F-4D97-AF65-F5344CB8AC3E}">
        <p14:creationId xmlns:p14="http://schemas.microsoft.com/office/powerpoint/2010/main" val="62660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4</a:t>
            </a:fld>
            <a:endParaRPr lang="en-US"/>
          </a:p>
        </p:txBody>
      </p:sp>
    </p:spTree>
    <p:extLst>
      <p:ext uri="{BB962C8B-B14F-4D97-AF65-F5344CB8AC3E}">
        <p14:creationId xmlns:p14="http://schemas.microsoft.com/office/powerpoint/2010/main" val="376860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5</a:t>
            </a:fld>
            <a:endParaRPr lang="en-US"/>
          </a:p>
        </p:txBody>
      </p:sp>
    </p:spTree>
    <p:extLst>
      <p:ext uri="{BB962C8B-B14F-4D97-AF65-F5344CB8AC3E}">
        <p14:creationId xmlns:p14="http://schemas.microsoft.com/office/powerpoint/2010/main" val="561740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6</a:t>
            </a:fld>
            <a:endParaRPr lang="en-US"/>
          </a:p>
        </p:txBody>
      </p:sp>
    </p:spTree>
    <p:extLst>
      <p:ext uri="{BB962C8B-B14F-4D97-AF65-F5344CB8AC3E}">
        <p14:creationId xmlns:p14="http://schemas.microsoft.com/office/powerpoint/2010/main" val="304333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7</a:t>
            </a:fld>
            <a:endParaRPr lang="en-US"/>
          </a:p>
        </p:txBody>
      </p:sp>
    </p:spTree>
    <p:extLst>
      <p:ext uri="{BB962C8B-B14F-4D97-AF65-F5344CB8AC3E}">
        <p14:creationId xmlns:p14="http://schemas.microsoft.com/office/powerpoint/2010/main" val="82856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8</a:t>
            </a:fld>
            <a:endParaRPr lang="en-US"/>
          </a:p>
        </p:txBody>
      </p:sp>
    </p:spTree>
    <p:extLst>
      <p:ext uri="{BB962C8B-B14F-4D97-AF65-F5344CB8AC3E}">
        <p14:creationId xmlns:p14="http://schemas.microsoft.com/office/powerpoint/2010/main" val="1414604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9</a:t>
            </a:fld>
            <a:endParaRPr lang="en-US"/>
          </a:p>
        </p:txBody>
      </p:sp>
    </p:spTree>
    <p:extLst>
      <p:ext uri="{BB962C8B-B14F-4D97-AF65-F5344CB8AC3E}">
        <p14:creationId xmlns:p14="http://schemas.microsoft.com/office/powerpoint/2010/main" val="1154765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26"/>
          <p:cNvSpPr>
            <a:spLocks noChangeArrowheads="1"/>
          </p:cNvSpPr>
          <p:nvPr userDrawn="1"/>
        </p:nvSpPr>
        <p:spPr bwMode="auto">
          <a:xfrm>
            <a:off x="0" y="0"/>
            <a:ext cx="12192000" cy="6858000"/>
          </a:xfrm>
          <a:prstGeom prst="rect">
            <a:avLst/>
          </a:prstGeom>
          <a:solidFill>
            <a:srgbClr val="056C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78234B50-B30A-4E54-AF83-66B3262C9302}" type="datetime1">
              <a:rPr lang="en-US" smtClean="0"/>
              <a:t>10/17/2024</a:t>
            </a:fld>
            <a:endParaRPr lang="en-US"/>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lumMod val="75000"/>
                  </a:schemeClr>
                </a:solidFill>
              </a:defRPr>
            </a:lvl1pPr>
          </a:lstStyle>
          <a:p>
            <a:fld id="{2C54A5C6-1A67-402B-9D43-A5D8CAE25FA9}" type="slidenum">
              <a:rPr lang="en-US" smtClean="0"/>
              <a:pPr/>
              <a:t>‹#›</a:t>
            </a:fld>
            <a:endParaRPr lang="en-US"/>
          </a:p>
        </p:txBody>
      </p:sp>
      <p:sp>
        <p:nvSpPr>
          <p:cNvPr id="8" name="Rectangle 8"/>
          <p:cNvSpPr>
            <a:spLocks noChangeArrowheads="1"/>
          </p:cNvSpPr>
          <p:nvPr userDrawn="1"/>
        </p:nvSpPr>
        <p:spPr bwMode="auto">
          <a:xfrm>
            <a:off x="0" y="6418232"/>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0" name="Picture 25" descr="EPA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5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EAE79-FD24-47C9-9715-7C0F7AEA6E76}" type="datetime1">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9495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9FFA56-7893-4791-8847-8775E05C89D2}" type="datetime1">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AAB7DE15-04E2-410D-B3A4-18D1E0A79CE4}"/>
              </a:ext>
            </a:extLst>
          </p:cNvPr>
          <p:cNvSpPr txBox="1">
            <a:spLocks/>
          </p:cNvSpPr>
          <p:nvPr userDrawn="1"/>
        </p:nvSpPr>
        <p:spPr>
          <a:xfrm>
            <a:off x="213064" y="6325613"/>
            <a:ext cx="467614" cy="3681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a:t>
            </a:fld>
            <a:endParaRPr lang="en-US"/>
          </a:p>
        </p:txBody>
      </p:sp>
    </p:spTree>
    <p:extLst>
      <p:ext uri="{BB962C8B-B14F-4D97-AF65-F5344CB8AC3E}">
        <p14:creationId xmlns:p14="http://schemas.microsoft.com/office/powerpoint/2010/main" val="198628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0C32DC-948C-471E-9D04-D6D3C5E31940}" type="datetime1">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52E45964-0DDD-4BEC-8FDF-E3893FEAB5D3}"/>
              </a:ext>
            </a:extLst>
          </p:cNvPr>
          <p:cNvSpPr txBox="1">
            <a:spLocks/>
          </p:cNvSpPr>
          <p:nvPr userDrawn="1"/>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a:t>
            </a:fld>
            <a:endParaRPr lang="en-US"/>
          </a:p>
        </p:txBody>
      </p:sp>
    </p:spTree>
    <p:extLst>
      <p:ext uri="{BB962C8B-B14F-4D97-AF65-F5344CB8AC3E}">
        <p14:creationId xmlns:p14="http://schemas.microsoft.com/office/powerpoint/2010/main" val="132056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9247"/>
            <a:ext cx="10515600" cy="991441"/>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A5D88C-27D4-41F5-BDA3-BF669E4C2E08}" type="datetime1">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7E063B73-F2A7-49DB-B5E5-2DF004E157D7}"/>
              </a:ext>
            </a:extLst>
          </p:cNvPr>
          <p:cNvSpPr txBox="1">
            <a:spLocks/>
          </p:cNvSpPr>
          <p:nvPr userDrawn="1"/>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a:t>
            </a:fld>
            <a:endParaRPr lang="en-US"/>
          </a:p>
        </p:txBody>
      </p:sp>
    </p:spTree>
    <p:extLst>
      <p:ext uri="{BB962C8B-B14F-4D97-AF65-F5344CB8AC3E}">
        <p14:creationId xmlns:p14="http://schemas.microsoft.com/office/powerpoint/2010/main" val="314850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7B341-4D12-4C27-837C-D356304B8036}" type="datetime1">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C54A5C6-1A67-402B-9D43-A5D8CAE25FA9}" type="slidenum">
              <a:rPr lang="en-US" smtClean="0"/>
              <a:t>‹#›</a:t>
            </a:fld>
            <a:endParaRPr lang="en-US"/>
          </a:p>
        </p:txBody>
      </p:sp>
      <p:sp>
        <p:nvSpPr>
          <p:cNvPr id="6" name="Slide Number Placeholder 5">
            <a:extLst>
              <a:ext uri="{FF2B5EF4-FFF2-40B4-BE49-F238E27FC236}">
                <a16:creationId xmlns:a16="http://schemas.microsoft.com/office/drawing/2014/main" id="{58E78A82-58BC-40CF-9F4E-3E4716BEF023}"/>
              </a:ext>
            </a:extLst>
          </p:cNvPr>
          <p:cNvSpPr txBox="1">
            <a:spLocks/>
          </p:cNvSpPr>
          <p:nvPr userDrawn="1"/>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a:t>
            </a:fld>
            <a:endParaRPr lang="en-US"/>
          </a:p>
        </p:txBody>
      </p:sp>
    </p:spTree>
    <p:extLst>
      <p:ext uri="{BB962C8B-B14F-4D97-AF65-F5344CB8AC3E}">
        <p14:creationId xmlns:p14="http://schemas.microsoft.com/office/powerpoint/2010/main" val="350588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6681F-20C6-47CC-9816-CE968F11F42B}" type="datetime1">
              <a:rPr lang="en-US" smtClean="0"/>
              <a:t>10/17/2024</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B90F3EA2-7E9F-4E72-8F6D-E9CE1CB4B5F3}"/>
              </a:ext>
            </a:extLst>
          </p:cNvPr>
          <p:cNvSpPr txBox="1">
            <a:spLocks/>
          </p:cNvSpPr>
          <p:nvPr userDrawn="1"/>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a:t>
            </a:fld>
            <a:endParaRPr lang="en-US"/>
          </a:p>
        </p:txBody>
      </p:sp>
    </p:spTree>
    <p:extLst>
      <p:ext uri="{BB962C8B-B14F-4D97-AF65-F5344CB8AC3E}">
        <p14:creationId xmlns:p14="http://schemas.microsoft.com/office/powerpoint/2010/main" val="126864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31520"/>
            <a:ext cx="3932237" cy="132588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C62A6A-A9BA-4DA2-8B5D-23589F6B7F3F}" type="datetime1">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E9BA8C5C-9228-4E3E-822C-D14E9BB80E35}"/>
              </a:ext>
            </a:extLst>
          </p:cNvPr>
          <p:cNvSpPr txBox="1">
            <a:spLocks/>
          </p:cNvSpPr>
          <p:nvPr userDrawn="1"/>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a:t>
            </a:fld>
            <a:endParaRPr lang="en-US"/>
          </a:p>
        </p:txBody>
      </p:sp>
    </p:spTree>
    <p:extLst>
      <p:ext uri="{BB962C8B-B14F-4D97-AF65-F5344CB8AC3E}">
        <p14:creationId xmlns:p14="http://schemas.microsoft.com/office/powerpoint/2010/main" val="385745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10004"/>
            <a:ext cx="3932237" cy="134739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B934A1-433D-44D9-A5A3-3D96613D90E1}" type="datetime1">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C2310734-6C4E-4078-A96B-4231CA87F6B1}"/>
              </a:ext>
            </a:extLst>
          </p:cNvPr>
          <p:cNvSpPr txBox="1">
            <a:spLocks/>
          </p:cNvSpPr>
          <p:nvPr userDrawn="1"/>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a:t>
            </a:fld>
            <a:endParaRPr lang="en-US"/>
          </a:p>
        </p:txBody>
      </p:sp>
    </p:spTree>
    <p:extLst>
      <p:ext uri="{BB962C8B-B14F-4D97-AF65-F5344CB8AC3E}">
        <p14:creationId xmlns:p14="http://schemas.microsoft.com/office/powerpoint/2010/main" val="218765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4688"/>
            <a:ext cx="10515600" cy="101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838B2-0B2B-4DAC-B8A3-B0ABF482E3F6}" type="datetime1">
              <a:rPr lang="en-US" smtClean="0"/>
              <a:t>10/17/2024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10"/>
          <p:cNvSpPr>
            <a:spLocks noChangeArrowheads="1"/>
          </p:cNvSpPr>
          <p:nvPr userDrawn="1"/>
        </p:nvSpPr>
        <p:spPr bwMode="auto">
          <a:xfrm>
            <a:off x="0" y="6407474"/>
            <a:ext cx="685800" cy="228600"/>
          </a:xfrm>
          <a:prstGeom prst="rect">
            <a:avLst/>
          </a:prstGeom>
          <a:solidFill>
            <a:srgbClr val="026CB6"/>
          </a:solidFill>
          <a:ln>
            <a:noFill/>
          </a:ln>
        </p:spPr>
        <p:txBody>
          <a:bodyPr wrap="none" anchor="ctr"/>
          <a:lstStyle/>
          <a:p>
            <a:endParaRPr lang="en-US">
              <a:solidFill>
                <a:srgbClr val="026CB6"/>
              </a:solidFill>
            </a:endParaRPr>
          </a:p>
        </p:txBody>
      </p:sp>
      <p:pic>
        <p:nvPicPr>
          <p:cNvPr id="8" name="Picture 2"/>
          <p:cNvPicPr>
            <a:picLocks noChangeAspect="1" noChangeArrowheads="1"/>
          </p:cNvPicPr>
          <p:nvPr userDrawn="1"/>
        </p:nvPicPr>
        <p:blipFill>
          <a:blip r:embed="rId11" cstate="hqprint">
            <a:extLst>
              <a:ext uri="{28A0092B-C50C-407E-A947-70E740481C1C}">
                <a14:useLocalDpi xmlns:a14="http://schemas.microsoft.com/office/drawing/2010/main" val="0"/>
              </a:ext>
            </a:extLst>
          </a:blip>
          <a:srcRect/>
          <a:stretch>
            <a:fillRect/>
          </a:stretch>
        </p:blipFill>
        <p:spPr bwMode="auto">
          <a:xfrm>
            <a:off x="152400" y="152400"/>
            <a:ext cx="132504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a:extLst>
              <a:ext uri="{FF2B5EF4-FFF2-40B4-BE49-F238E27FC236}">
                <a16:creationId xmlns:a16="http://schemas.microsoft.com/office/drawing/2014/main" id="{71142BB4-7AA6-4425-BE93-B2371E3A1257}"/>
              </a:ext>
            </a:extLst>
          </p:cNvPr>
          <p:cNvSpPr txBox="1">
            <a:spLocks/>
          </p:cNvSpPr>
          <p:nvPr userDrawn="1"/>
        </p:nvSpPr>
        <p:spPr>
          <a:xfrm>
            <a:off x="215154" y="6334491"/>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a:t>
            </a:fld>
            <a:endParaRPr lang="en-US"/>
          </a:p>
        </p:txBody>
      </p:sp>
    </p:spTree>
    <p:extLst>
      <p:ext uri="{BB962C8B-B14F-4D97-AF65-F5344CB8AC3E}">
        <p14:creationId xmlns:p14="http://schemas.microsoft.com/office/powerpoint/2010/main" val="1176141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hyperlink" Target="https://www.epa.gov/system/files/documents/2023-03/NEI2020_TSD_Section27_RWC.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air-emissions-modeling/2022v1-emissions-modeling-platfor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epa-2022-modeling-platform.s3.amazonaws.com/index.html" TargetMode="External"/><Relationship Id="rId4" Type="http://schemas.openxmlformats.org/officeDocument/2006/relationships/hyperlink" Target="https://awsedap.epa.gov/public/single/?appid=a2771e5d-51cf-4af8-a237-b521f789b8eb&amp;sheet=5d3fdda7-14bc-4284-a9bb-cfd856b9348d&amp;opt=ctxmenu,currse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s://awsedap.epa.gov/public/single/?appid=a2771e5d-51cf-4af8-a237-b521f789b8eb&amp;sheet=5d3fdda7-14bc-4284-a9bb-cfd856b9348d&amp;opt=ctxmenu,currse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hyperlink" Target="https://www.epa.gov/air-emissions-modeling/2022v1-emissions-modeling-platfor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aws.amazon.com/marketplace/pp/prodview-u5x7jladgjz4u?sr=0-1&amp;ref_=beagle&amp;applicationId=AWSMPContessa#overview"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7941227" y="6436218"/>
            <a:ext cx="3953047" cy="22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smtClean="0">
                <a:solidFill>
                  <a:schemeClr val="bg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charset="0"/>
                <a:ea typeface="ＭＳ Ｐゴシック" pitchFamily="1" charset="-128"/>
                <a:cs typeface="+mn-cs"/>
              </a:rPr>
              <a:t>October 23, 2024</a:t>
            </a:r>
          </a:p>
          <a:p>
            <a:pPr lvl="0">
              <a:defRPr/>
            </a:pPr>
            <a:r>
              <a:rPr kumimoji="0" lang="en-US" sz="1200" b="1" i="0" u="none" strike="noStrike" kern="1200" cap="none" spc="0" normalizeH="0" baseline="0" noProof="0">
                <a:ln>
                  <a:noFill/>
                </a:ln>
                <a:solidFill>
                  <a:prstClr val="white"/>
                </a:solidFill>
                <a:effectLst/>
                <a:uLnTx/>
                <a:uFillTx/>
                <a:latin typeface="Arial" charset="0"/>
                <a:ea typeface="ＭＳ Ｐゴシック" pitchFamily="1" charset="-128"/>
                <a:cs typeface="+mn-cs"/>
              </a:rPr>
              <a:t>Presentation </a:t>
            </a:r>
            <a:r>
              <a:rPr lang="en-US" sz="1200">
                <a:solidFill>
                  <a:prstClr val="white"/>
                </a:solidFill>
              </a:rPr>
              <a:t>to: CMAS Conference</a:t>
            </a:r>
            <a:endParaRPr kumimoji="0" lang="en-US" sz="1200" b="1" i="0" u="none" strike="noStrike" kern="1200" cap="none" spc="0" normalizeH="0" baseline="0" noProof="0">
              <a:ln>
                <a:noFill/>
              </a:ln>
              <a:solidFill>
                <a:prstClr val="white"/>
              </a:solidFill>
              <a:effectLst/>
              <a:uLnTx/>
              <a:uFillTx/>
              <a:latin typeface="Arial" charset="0"/>
              <a:ea typeface="ＭＳ Ｐゴシック" pitchFamily="1" charset="-128"/>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762629"/>
            <a:ext cx="10058400" cy="2321169"/>
          </a:xfrm>
          <a:prstGeom prst="rect">
            <a:avLst/>
          </a:prstGeom>
          <a:ln>
            <a:solidFill>
              <a:schemeClr val="bg1"/>
            </a:solidFill>
          </a:ln>
        </p:spPr>
      </p:pic>
      <p:sp>
        <p:nvSpPr>
          <p:cNvPr id="13" name="Rectangle 16">
            <a:extLst>
              <a:ext uri="{FF2B5EF4-FFF2-40B4-BE49-F238E27FC236}">
                <a16:creationId xmlns:a16="http://schemas.microsoft.com/office/drawing/2014/main" id="{CAEBDCD1-6BEE-4400-85E3-B9A56BA6DF9E}"/>
              </a:ext>
            </a:extLst>
          </p:cNvPr>
          <p:cNvSpPr>
            <a:spLocks noChangeArrowheads="1"/>
          </p:cNvSpPr>
          <p:nvPr/>
        </p:nvSpPr>
        <p:spPr bwMode="auto">
          <a:xfrm>
            <a:off x="833438" y="6375196"/>
            <a:ext cx="5643562" cy="359089"/>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a:ea typeface="+mn-ea"/>
                <a:cs typeface="+mn-cs"/>
              </a:rPr>
              <a:t>United States Environmental Protection Agency</a:t>
            </a:r>
            <a:endParaRPr kumimoji="0" lang="en-US" sz="11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Office of Air and Radiation</a:t>
            </a:r>
          </a:p>
        </p:txBody>
      </p:sp>
      <p:sp>
        <p:nvSpPr>
          <p:cNvPr id="8" name="Rectangle 9">
            <a:extLst>
              <a:ext uri="{FF2B5EF4-FFF2-40B4-BE49-F238E27FC236}">
                <a16:creationId xmlns:a16="http://schemas.microsoft.com/office/drawing/2014/main" id="{843CB27C-9A54-4C1F-A965-4D61EDA4944F}"/>
              </a:ext>
            </a:extLst>
          </p:cNvPr>
          <p:cNvSpPr txBox="1">
            <a:spLocks noChangeArrowheads="1"/>
          </p:cNvSpPr>
          <p:nvPr/>
        </p:nvSpPr>
        <p:spPr bwMode="auto">
          <a:xfrm>
            <a:off x="1938904" y="745280"/>
            <a:ext cx="10058400" cy="1227826"/>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r"/>
            <a:r>
              <a:rPr lang="en-US" sz="4200"/>
              <a:t>	Development of Year 2022 Emissions for the 2022v1 Emissions Modeling Platform</a:t>
            </a:r>
            <a:endParaRPr lang="en-US" sz="4200" b="1"/>
          </a:p>
        </p:txBody>
      </p:sp>
      <p:sp>
        <p:nvSpPr>
          <p:cNvPr id="12" name="Rectangle 3">
            <a:extLst>
              <a:ext uri="{FF2B5EF4-FFF2-40B4-BE49-F238E27FC236}">
                <a16:creationId xmlns:a16="http://schemas.microsoft.com/office/drawing/2014/main" id="{F09E0321-3B2E-4ACB-9B33-5B33C280426B}"/>
              </a:ext>
            </a:extLst>
          </p:cNvPr>
          <p:cNvSpPr txBox="1">
            <a:spLocks noChangeArrowheads="1"/>
          </p:cNvSpPr>
          <p:nvPr/>
        </p:nvSpPr>
        <p:spPr bwMode="auto">
          <a:xfrm>
            <a:off x="0" y="2038218"/>
            <a:ext cx="12191999" cy="1227826"/>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spcAft>
                <a:spcPts val="800"/>
              </a:spcAft>
            </a:pPr>
            <a:r>
              <a:rPr lang="en-US" sz="2300" spc="-100"/>
              <a:t>Karl Seltzer,</a:t>
            </a:r>
            <a:r>
              <a:rPr lang="en-US" sz="2300" spc="-100" baseline="30000"/>
              <a:t>1</a:t>
            </a:r>
            <a:r>
              <a:rPr lang="en-US" sz="2300" spc="-100"/>
              <a:t> Zac Adelman,</a:t>
            </a:r>
            <a:r>
              <a:rPr lang="en-US" sz="2300" spc="-100" baseline="30000"/>
              <a:t>2</a:t>
            </a:r>
            <a:r>
              <a:rPr lang="en-US" sz="2300" spc="-100"/>
              <a:t> Michael Aldridge,</a:t>
            </a:r>
            <a:r>
              <a:rPr lang="en-US" sz="2300" spc="-100" baseline="30000"/>
              <a:t>1</a:t>
            </a:r>
            <a:r>
              <a:rPr lang="en-US" sz="2300" spc="-100"/>
              <a:t> Christine Allen,</a:t>
            </a:r>
            <a:r>
              <a:rPr lang="en-US" sz="2300" spc="-100" baseline="30000"/>
              <a:t>3</a:t>
            </a:r>
            <a:r>
              <a:rPr lang="en-US" sz="2300" spc="-100"/>
              <a:t> James Beidler,</a:t>
            </a:r>
            <a:r>
              <a:rPr lang="en-US" sz="2300" spc="-100" baseline="30000"/>
              <a:t>1</a:t>
            </a:r>
            <a:r>
              <a:rPr lang="en-US" sz="2300" spc="-100"/>
              <a:t> Andrew Bollman,</a:t>
            </a:r>
            <a:r>
              <a:rPr lang="en-US" sz="2300" spc="-100" baseline="30000"/>
              <a:t>4</a:t>
            </a:r>
            <a:r>
              <a:rPr lang="en-US" sz="2300" spc="-100"/>
              <a:t> Art Diem,</a:t>
            </a:r>
            <a:r>
              <a:rPr lang="en-US" sz="2300" spc="-100" baseline="30000"/>
              <a:t>1</a:t>
            </a:r>
            <a:r>
              <a:rPr lang="en-US" sz="2300" spc="-100"/>
              <a:t> Yijia Dietrich,</a:t>
            </a:r>
            <a:r>
              <a:rPr lang="en-US" sz="2300" spc="-100" baseline="30000"/>
              <a:t>1</a:t>
            </a:r>
            <a:r>
              <a:rPr lang="en-US" sz="2300" spc="-100"/>
              <a:t> Lindsay Dayton,</a:t>
            </a:r>
            <a:r>
              <a:rPr lang="en-US" sz="2300" spc="-100" baseline="30000"/>
              <a:t>1</a:t>
            </a:r>
            <a:r>
              <a:rPr lang="en-US" sz="2300" spc="-100"/>
              <a:t> Alison Eyth,</a:t>
            </a:r>
            <a:r>
              <a:rPr lang="en-US" sz="2300" spc="-100" baseline="30000"/>
              <a:t>1</a:t>
            </a:r>
            <a:r>
              <a:rPr lang="en-US" sz="2300" spc="-100"/>
              <a:t> Caroline Farkas,</a:t>
            </a:r>
            <a:r>
              <a:rPr lang="en-US" sz="2300" spc="-100" baseline="30000"/>
              <a:t>1</a:t>
            </a:r>
            <a:r>
              <a:rPr lang="en-US" sz="2300" spc="-100"/>
              <a:t> Janice Godfrey,</a:t>
            </a:r>
            <a:r>
              <a:rPr lang="en-US" sz="2300" spc="-100" baseline="30000"/>
              <a:t>1</a:t>
            </a:r>
            <a:r>
              <a:rPr lang="en-US" sz="2300" spc="-100"/>
              <a:t> Mark Janssen,</a:t>
            </a:r>
            <a:r>
              <a:rPr lang="en-US" sz="2300" spc="-100" baseline="30000"/>
              <a:t>2 </a:t>
            </a:r>
            <a:r>
              <a:rPr lang="en-US" sz="2300" spc="-100"/>
              <a:t>Byeong Kim,</a:t>
            </a:r>
            <a:r>
              <a:rPr lang="en-US" sz="2300" spc="-100" baseline="30000"/>
              <a:t>5</a:t>
            </a:r>
            <a:r>
              <a:rPr lang="en-US" sz="2300" spc="-100"/>
              <a:t> Tom Moore,</a:t>
            </a:r>
            <a:r>
              <a:rPr lang="en-US" sz="2300" spc="-100" baseline="30000"/>
              <a:t>6</a:t>
            </a:r>
            <a:r>
              <a:rPr lang="en-US" sz="2300" spc="-100"/>
              <a:t> Rhonda Payne,</a:t>
            </a:r>
            <a:r>
              <a:rPr lang="en-US" sz="2300" spc="-100" baseline="30000"/>
              <a:t>7 </a:t>
            </a:r>
            <a:r>
              <a:rPr lang="en-US" sz="2300" spc="-100"/>
              <a:t>Matt Roark,</a:t>
            </a:r>
            <a:r>
              <a:rPr lang="en-US" sz="2300" spc="-100" baseline="30000"/>
              <a:t>3</a:t>
            </a:r>
            <a:r>
              <a:rPr lang="en-US" sz="2300" spc="-100"/>
              <a:t> Sarah Roberts,</a:t>
            </a:r>
            <a:r>
              <a:rPr lang="en-US" sz="2300" spc="-100" baseline="30000"/>
              <a:t>1</a:t>
            </a:r>
            <a:r>
              <a:rPr lang="en-US" sz="2300" spc="-100"/>
              <a:t> Tom Richardson,</a:t>
            </a:r>
            <a:r>
              <a:rPr lang="en-US" sz="2300" spc="-100" baseline="30000"/>
              <a:t>8 </a:t>
            </a:r>
            <a:r>
              <a:rPr lang="en-US" sz="2300" spc="-100"/>
              <a:t>Kevin Talgo,</a:t>
            </a:r>
            <a:r>
              <a:rPr lang="en-US" sz="2300" spc="-100" baseline="30000"/>
              <a:t>3</a:t>
            </a:r>
            <a:r>
              <a:rPr lang="en-US" sz="2300" spc="-100"/>
              <a:t> Mary Uhl,</a:t>
            </a:r>
            <a:r>
              <a:rPr lang="en-US" sz="2300" spc="-100" baseline="30000"/>
              <a:t>7</a:t>
            </a:r>
            <a:r>
              <a:rPr lang="en-US" sz="2300" spc="-100"/>
              <a:t> Jeff Vukovich</a:t>
            </a:r>
            <a:r>
              <a:rPr lang="en-US" sz="2300" spc="-100" baseline="30000"/>
              <a:t>1</a:t>
            </a:r>
          </a:p>
        </p:txBody>
      </p:sp>
      <p:sp>
        <p:nvSpPr>
          <p:cNvPr id="15" name="Rectangle 14">
            <a:extLst>
              <a:ext uri="{FF2B5EF4-FFF2-40B4-BE49-F238E27FC236}">
                <a16:creationId xmlns:a16="http://schemas.microsoft.com/office/drawing/2014/main" id="{7DC48AE2-7DA6-49E0-890F-114A1347AB4C}"/>
              </a:ext>
            </a:extLst>
          </p:cNvPr>
          <p:cNvSpPr/>
          <p:nvPr/>
        </p:nvSpPr>
        <p:spPr>
          <a:xfrm>
            <a:off x="1653489" y="3195846"/>
            <a:ext cx="10538510" cy="369332"/>
          </a:xfrm>
          <a:prstGeom prst="rect">
            <a:avLst/>
          </a:prstGeom>
        </p:spPr>
        <p:txBody>
          <a:bodyPr wrap="square">
            <a:spAutoFit/>
          </a:bodyPr>
          <a:lstStyle/>
          <a:p>
            <a:pPr algn="r"/>
            <a:r>
              <a:rPr lang="en-US" baseline="30000">
                <a:solidFill>
                  <a:schemeClr val="bg1"/>
                </a:solidFill>
              </a:rPr>
              <a:t>1</a:t>
            </a:r>
            <a:r>
              <a:rPr lang="en-US">
                <a:solidFill>
                  <a:schemeClr val="bg1"/>
                </a:solidFill>
              </a:rPr>
              <a:t>US EPA, </a:t>
            </a:r>
            <a:r>
              <a:rPr lang="en-US" baseline="30000">
                <a:solidFill>
                  <a:schemeClr val="bg1"/>
                </a:solidFill>
              </a:rPr>
              <a:t>2</a:t>
            </a:r>
            <a:r>
              <a:rPr lang="en-US">
                <a:solidFill>
                  <a:schemeClr val="bg1"/>
                </a:solidFill>
              </a:rPr>
              <a:t>LADCO, </a:t>
            </a:r>
            <a:r>
              <a:rPr lang="en-US" baseline="30000">
                <a:solidFill>
                  <a:schemeClr val="bg1"/>
                </a:solidFill>
              </a:rPr>
              <a:t>3</a:t>
            </a:r>
            <a:r>
              <a:rPr lang="en-US">
                <a:solidFill>
                  <a:schemeClr val="bg1"/>
                </a:solidFill>
              </a:rPr>
              <a:t>GDIT, </a:t>
            </a:r>
            <a:r>
              <a:rPr lang="en-US" baseline="30000">
                <a:solidFill>
                  <a:schemeClr val="bg1"/>
                </a:solidFill>
              </a:rPr>
              <a:t>4</a:t>
            </a:r>
            <a:r>
              <a:rPr lang="en-US">
                <a:solidFill>
                  <a:schemeClr val="bg1"/>
                </a:solidFill>
              </a:rPr>
              <a:t>NC DEQ, </a:t>
            </a:r>
            <a:r>
              <a:rPr lang="en-US" baseline="30000">
                <a:solidFill>
                  <a:schemeClr val="bg1"/>
                </a:solidFill>
              </a:rPr>
              <a:t>5</a:t>
            </a:r>
            <a:r>
              <a:rPr lang="en-US">
                <a:solidFill>
                  <a:schemeClr val="bg1"/>
                </a:solidFill>
              </a:rPr>
              <a:t>GA DNR, </a:t>
            </a:r>
            <a:r>
              <a:rPr lang="en-US" baseline="30000">
                <a:solidFill>
                  <a:schemeClr val="bg1"/>
                </a:solidFill>
              </a:rPr>
              <a:t>6</a:t>
            </a:r>
            <a:r>
              <a:rPr lang="en-US">
                <a:solidFill>
                  <a:schemeClr val="bg1"/>
                </a:solidFill>
              </a:rPr>
              <a:t>Denver/NFR RAQC, </a:t>
            </a:r>
            <a:r>
              <a:rPr lang="en-US" baseline="30000">
                <a:solidFill>
                  <a:schemeClr val="bg1"/>
                </a:solidFill>
              </a:rPr>
              <a:t>7</a:t>
            </a:r>
            <a:r>
              <a:rPr lang="en-US">
                <a:solidFill>
                  <a:schemeClr val="bg1"/>
                </a:solidFill>
              </a:rPr>
              <a:t>WESTAR, </a:t>
            </a:r>
            <a:r>
              <a:rPr lang="en-US" baseline="30000">
                <a:solidFill>
                  <a:schemeClr val="bg1"/>
                </a:solidFill>
              </a:rPr>
              <a:t>8</a:t>
            </a:r>
            <a:r>
              <a:rPr lang="en-US">
                <a:solidFill>
                  <a:schemeClr val="bg1"/>
                </a:solidFill>
              </a:rPr>
              <a:t>OK DEQ</a:t>
            </a:r>
          </a:p>
        </p:txBody>
      </p:sp>
      <p:sp>
        <p:nvSpPr>
          <p:cNvPr id="16" name="Rectangle 15">
            <a:extLst>
              <a:ext uri="{FF2B5EF4-FFF2-40B4-BE49-F238E27FC236}">
                <a16:creationId xmlns:a16="http://schemas.microsoft.com/office/drawing/2014/main" id="{B588DC57-1FB2-483B-B9AE-EBF8896893A3}"/>
              </a:ext>
            </a:extLst>
          </p:cNvPr>
          <p:cNvSpPr/>
          <p:nvPr/>
        </p:nvSpPr>
        <p:spPr>
          <a:xfrm>
            <a:off x="6282304" y="123641"/>
            <a:ext cx="5715000" cy="461665"/>
          </a:xfrm>
          <a:prstGeom prst="rect">
            <a:avLst/>
          </a:prstGeom>
        </p:spPr>
        <p:txBody>
          <a:bodyPr wrap="square">
            <a:spAutoFit/>
          </a:bodyPr>
          <a:lstStyle/>
          <a:p>
            <a:pPr algn="r"/>
            <a:r>
              <a:rPr lang="en-US" sz="1200" b="1" i="1">
                <a:solidFill>
                  <a:schemeClr val="bg1"/>
                </a:solidFill>
              </a:rPr>
              <a:t>The views expressed in this presentation are those of the authors </a:t>
            </a:r>
          </a:p>
          <a:p>
            <a:pPr algn="r"/>
            <a:r>
              <a:rPr lang="en-US" sz="1200" b="1" i="1">
                <a:solidFill>
                  <a:schemeClr val="bg1"/>
                </a:solidFill>
              </a:rPr>
              <a:t>and do not necessarily reflect the views or policies of the U.S. EPA.</a:t>
            </a:r>
          </a:p>
        </p:txBody>
      </p:sp>
    </p:spTree>
    <p:extLst>
      <p:ext uri="{BB962C8B-B14F-4D97-AF65-F5344CB8AC3E}">
        <p14:creationId xmlns:p14="http://schemas.microsoft.com/office/powerpoint/2010/main" val="96480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3E96777F-60A0-4ADB-9330-9338180CA342}"/>
              </a:ext>
            </a:extLst>
          </p:cNvPr>
          <p:cNvSpPr>
            <a:spLocks noGrp="1"/>
          </p:cNvSpPr>
          <p:nvPr>
            <p:ph type="sldNum" sz="quarter" idx="12"/>
          </p:nvPr>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10</a:t>
            </a:fld>
            <a:endParaRPr lang="en-US"/>
          </a:p>
        </p:txBody>
      </p:sp>
      <p:sp>
        <p:nvSpPr>
          <p:cNvPr id="13" name="Title 1">
            <a:extLst>
              <a:ext uri="{FF2B5EF4-FFF2-40B4-BE49-F238E27FC236}">
                <a16:creationId xmlns:a16="http://schemas.microsoft.com/office/drawing/2014/main" id="{235342E9-44CF-4593-8D87-8870C59B3440}"/>
              </a:ext>
            </a:extLst>
          </p:cNvPr>
          <p:cNvSpPr>
            <a:spLocks noGrp="1"/>
          </p:cNvSpPr>
          <p:nvPr>
            <p:ph type="title"/>
          </p:nvPr>
        </p:nvSpPr>
        <p:spPr>
          <a:xfrm>
            <a:off x="459740" y="810267"/>
            <a:ext cx="11272520" cy="839047"/>
          </a:xfrm>
        </p:spPr>
        <p:txBody>
          <a:bodyPr>
            <a:normAutofit/>
          </a:bodyPr>
          <a:lstStyle/>
          <a:p>
            <a:pPr algn="ctr"/>
            <a:r>
              <a:rPr lang="en-US" sz="4000"/>
              <a:t>Emissions – PM</a:t>
            </a:r>
            <a:r>
              <a:rPr lang="en-US" sz="4000" baseline="-25000"/>
              <a:t>2.5</a:t>
            </a:r>
          </a:p>
        </p:txBody>
      </p:sp>
      <p:grpSp>
        <p:nvGrpSpPr>
          <p:cNvPr id="9" name="Group 8">
            <a:extLst>
              <a:ext uri="{FF2B5EF4-FFF2-40B4-BE49-F238E27FC236}">
                <a16:creationId xmlns:a16="http://schemas.microsoft.com/office/drawing/2014/main" id="{BA981ABA-69FC-4400-B5B3-4194C4D6257B}"/>
              </a:ext>
            </a:extLst>
          </p:cNvPr>
          <p:cNvGrpSpPr>
            <a:grpSpLocks noChangeAspect="1"/>
          </p:cNvGrpSpPr>
          <p:nvPr/>
        </p:nvGrpSpPr>
        <p:grpSpPr>
          <a:xfrm>
            <a:off x="7469604" y="2435050"/>
            <a:ext cx="3662371" cy="228036"/>
            <a:chOff x="2612950" y="10472"/>
            <a:chExt cx="7138880" cy="444500"/>
          </a:xfrm>
        </p:grpSpPr>
        <p:sp>
          <p:nvSpPr>
            <p:cNvPr id="8" name="Rectangle 7">
              <a:extLst>
                <a:ext uri="{FF2B5EF4-FFF2-40B4-BE49-F238E27FC236}">
                  <a16:creationId xmlns:a16="http://schemas.microsoft.com/office/drawing/2014/main" id="{1E7804EC-9A50-4152-BC87-CB2F754C0ABD}"/>
                </a:ext>
              </a:extLst>
            </p:cNvPr>
            <p:cNvSpPr/>
            <p:nvPr/>
          </p:nvSpPr>
          <p:spPr>
            <a:xfrm>
              <a:off x="2612950" y="10472"/>
              <a:ext cx="5715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07CEB7-7C33-46A9-80C7-7A08DD5AC73B}"/>
                </a:ext>
              </a:extLst>
            </p:cNvPr>
            <p:cNvSpPr/>
            <p:nvPr/>
          </p:nvSpPr>
          <p:spPr>
            <a:xfrm>
              <a:off x="9180330" y="10472"/>
              <a:ext cx="5715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02C998A-07D7-D475-CF67-6100B1AC27CC}"/>
              </a:ext>
            </a:extLst>
          </p:cNvPr>
          <p:cNvSpPr txBox="1"/>
          <p:nvPr/>
        </p:nvSpPr>
        <p:spPr>
          <a:xfrm>
            <a:off x="347538" y="2945492"/>
            <a:ext cx="5147733" cy="3631763"/>
          </a:xfrm>
          <a:prstGeom prst="rect">
            <a:avLst/>
          </a:prstGeom>
          <a:noFill/>
        </p:spPr>
        <p:txBody>
          <a:bodyPr wrap="square" lIns="91440" tIns="45720" rIns="91440" bIns="45720" rtlCol="0" anchor="t">
            <a:spAutoFit/>
          </a:bodyPr>
          <a:lstStyle/>
          <a:p>
            <a:pPr marL="228600" lvl="1" indent="-228600">
              <a:spcAft>
                <a:spcPts val="1000"/>
              </a:spcAft>
              <a:buFont typeface="Arial" panose="020B0604020202020204" pitchFamily="34" charset="0"/>
              <a:buChar char="•"/>
            </a:pPr>
            <a:r>
              <a:rPr lang="en-US" sz="2000" dirty="0" err="1">
                <a:cs typeface="Times"/>
              </a:rPr>
              <a:t>Ptfire</a:t>
            </a:r>
            <a:r>
              <a:rPr lang="en-US" sz="2000" dirty="0">
                <a:cs typeface="Times"/>
              </a:rPr>
              <a:t> (wild + Rx)</a:t>
            </a:r>
            <a:endParaRPr lang="en-US" sz="2000" baseline="-25000" dirty="0">
              <a:cs typeface="Times"/>
            </a:endParaRPr>
          </a:p>
          <a:p>
            <a:pPr marL="800100" lvl="2" indent="-342900">
              <a:spcAft>
                <a:spcPts val="1000"/>
              </a:spcAft>
              <a:buFont typeface="Courier New" panose="02070309020205020404" pitchFamily="49" charset="0"/>
              <a:buChar char="o"/>
            </a:pPr>
            <a:r>
              <a:rPr lang="en-US" sz="2000" dirty="0">
                <a:cs typeface="Times"/>
              </a:rPr>
              <a:t>2020 was a high activity year.</a:t>
            </a:r>
          </a:p>
          <a:p>
            <a:pPr marL="800100" lvl="2" indent="-342900">
              <a:spcAft>
                <a:spcPts val="1000"/>
              </a:spcAft>
              <a:buFont typeface="Courier New" panose="02070309020205020404" pitchFamily="49" charset="0"/>
              <a:buChar char="o"/>
            </a:pPr>
            <a:r>
              <a:rPr lang="en-US" sz="2000" dirty="0">
                <a:cs typeface="Times"/>
              </a:rPr>
              <a:t>2022 includes significant EF updates.</a:t>
            </a:r>
          </a:p>
          <a:p>
            <a:pPr marL="228600" lvl="1" indent="-228600">
              <a:spcAft>
                <a:spcPts val="1000"/>
              </a:spcAft>
              <a:buFont typeface="Arial" panose="020B0604020202020204" pitchFamily="34" charset="0"/>
              <a:buChar char="•"/>
            </a:pPr>
            <a:r>
              <a:rPr lang="en-US" sz="2000" dirty="0">
                <a:cs typeface="Times"/>
              </a:rPr>
              <a:t>RWC</a:t>
            </a:r>
            <a:endParaRPr lang="en-US" sz="2000" baseline="-25000" dirty="0">
              <a:cs typeface="Times"/>
            </a:endParaRPr>
          </a:p>
          <a:p>
            <a:pPr marL="800100" lvl="2" indent="-342900">
              <a:spcAft>
                <a:spcPts val="1000"/>
              </a:spcAft>
              <a:buFont typeface="Courier New" panose="02070309020205020404" pitchFamily="49" charset="0"/>
              <a:buChar char="o"/>
            </a:pPr>
            <a:r>
              <a:rPr lang="en-US" sz="2000" dirty="0">
                <a:cs typeface="Times"/>
              </a:rPr>
              <a:t>Notable changes in 2020 NEI; mainly related to wood consumption; see </a:t>
            </a:r>
            <a:r>
              <a:rPr lang="en-US" sz="2000" dirty="0">
                <a:cs typeface="Times"/>
                <a:hlinkClick r:id="rId4"/>
              </a:rPr>
              <a:t>TSD</a:t>
            </a:r>
            <a:r>
              <a:rPr lang="en-US" sz="2000" dirty="0">
                <a:cs typeface="Times"/>
              </a:rPr>
              <a:t>.</a:t>
            </a:r>
          </a:p>
          <a:p>
            <a:pPr marL="228600" lvl="1" indent="-228600">
              <a:spcAft>
                <a:spcPts val="1000"/>
              </a:spcAft>
              <a:buFont typeface="Arial" panose="020B0604020202020204" pitchFamily="34" charset="0"/>
              <a:buChar char="•"/>
            </a:pPr>
            <a:r>
              <a:rPr lang="en-US" sz="2000" dirty="0" err="1">
                <a:cs typeface="Times"/>
              </a:rPr>
              <a:t>Openburn</a:t>
            </a:r>
            <a:endParaRPr lang="en-US" sz="2000" baseline="-25000" dirty="0">
              <a:cs typeface="Times"/>
            </a:endParaRPr>
          </a:p>
          <a:p>
            <a:pPr marL="800100" lvl="2" indent="-342900">
              <a:spcAft>
                <a:spcPts val="400"/>
              </a:spcAft>
              <a:buFont typeface="Courier New" panose="02070309020205020404" pitchFamily="49" charset="0"/>
              <a:buChar char="o"/>
            </a:pPr>
            <a:r>
              <a:rPr lang="en-US" sz="2000" dirty="0">
                <a:cs typeface="Times"/>
              </a:rPr>
              <a:t>New emissions sector for 2022v1; previously in </a:t>
            </a:r>
            <a:r>
              <a:rPr lang="en-US" sz="2000" dirty="0" err="1">
                <a:cs typeface="Times"/>
              </a:rPr>
              <a:t>nonpt</a:t>
            </a:r>
            <a:r>
              <a:rPr lang="en-US" sz="2000" dirty="0">
                <a:cs typeface="Times"/>
              </a:rPr>
              <a:t>.</a:t>
            </a:r>
            <a:endParaRPr lang="en-US" sz="2000" dirty="0">
              <a:ea typeface="Calibri"/>
              <a:cs typeface="Times"/>
            </a:endParaRPr>
          </a:p>
        </p:txBody>
      </p:sp>
      <p:graphicFrame>
        <p:nvGraphicFramePr>
          <p:cNvPr id="10" name="Table 9">
            <a:extLst>
              <a:ext uri="{FF2B5EF4-FFF2-40B4-BE49-F238E27FC236}">
                <a16:creationId xmlns:a16="http://schemas.microsoft.com/office/drawing/2014/main" id="{4423A920-0446-ABB6-9720-116A479BA624}"/>
              </a:ext>
            </a:extLst>
          </p:cNvPr>
          <p:cNvGraphicFramePr>
            <a:graphicFrameLocks noGrp="1"/>
          </p:cNvGraphicFramePr>
          <p:nvPr>
            <p:extLst>
              <p:ext uri="{D42A27DB-BD31-4B8C-83A1-F6EECF244321}">
                <p14:modId xmlns:p14="http://schemas.microsoft.com/office/powerpoint/2010/main" val="1035751553"/>
              </p:ext>
            </p:extLst>
          </p:nvPr>
        </p:nvGraphicFramePr>
        <p:xfrm>
          <a:off x="2032000" y="1921406"/>
          <a:ext cx="8127999" cy="741680"/>
        </p:xfrm>
        <a:graphic>
          <a:graphicData uri="http://schemas.openxmlformats.org/drawingml/2006/table">
            <a:tbl>
              <a:tblPr firstRow="1" bandRow="1">
                <a:tableStyleId>{C083E6E3-FA7D-4D7B-A595-EF9225AFEA82}</a:tableStyleId>
              </a:tblPr>
              <a:tblGrid>
                <a:gridCol w="2709333">
                  <a:extLst>
                    <a:ext uri="{9D8B030D-6E8A-4147-A177-3AD203B41FA5}">
                      <a16:colId xmlns:a16="http://schemas.microsoft.com/office/drawing/2014/main" val="3820488667"/>
                    </a:ext>
                  </a:extLst>
                </a:gridCol>
                <a:gridCol w="2709333">
                  <a:extLst>
                    <a:ext uri="{9D8B030D-6E8A-4147-A177-3AD203B41FA5}">
                      <a16:colId xmlns:a16="http://schemas.microsoft.com/office/drawing/2014/main" val="3677557692"/>
                    </a:ext>
                  </a:extLst>
                </a:gridCol>
                <a:gridCol w="2709333">
                  <a:extLst>
                    <a:ext uri="{9D8B030D-6E8A-4147-A177-3AD203B41FA5}">
                      <a16:colId xmlns:a16="http://schemas.microsoft.com/office/drawing/2014/main" val="2557837034"/>
                    </a:ext>
                  </a:extLst>
                </a:gridCol>
              </a:tblGrid>
              <a:tr h="370840">
                <a:tc>
                  <a:txBody>
                    <a:bodyPr/>
                    <a:lstStyle/>
                    <a:p>
                      <a:pPr algn="ctr"/>
                      <a:r>
                        <a:rPr lang="en-US">
                          <a:latin typeface="Arial" panose="020B0604020202020204" pitchFamily="34" charset="0"/>
                          <a:cs typeface="Arial" panose="020B0604020202020204" pitchFamily="34" charset="0"/>
                        </a:rPr>
                        <a:t>2016v3</a:t>
                      </a:r>
                    </a:p>
                  </a:txBody>
                  <a:tcPr/>
                </a:tc>
                <a:tc>
                  <a:txBody>
                    <a:bodyPr/>
                    <a:lstStyle/>
                    <a:p>
                      <a:pPr algn="ctr"/>
                      <a:r>
                        <a:rPr lang="en-US">
                          <a:latin typeface="Arial" panose="020B0604020202020204" pitchFamily="34" charset="0"/>
                          <a:cs typeface="Arial" panose="020B0604020202020204" pitchFamily="34" charset="0"/>
                        </a:rPr>
                        <a:t>2020 NEI EMP</a:t>
                      </a:r>
                    </a:p>
                  </a:txBody>
                  <a:tcPr/>
                </a:tc>
                <a:tc>
                  <a:txBody>
                    <a:bodyPr/>
                    <a:lstStyle/>
                    <a:p>
                      <a:pPr algn="ctr"/>
                      <a:r>
                        <a:rPr lang="en-US">
                          <a:latin typeface="Arial" panose="020B0604020202020204" pitchFamily="34" charset="0"/>
                          <a:cs typeface="Arial" panose="020B0604020202020204" pitchFamily="34" charset="0"/>
                        </a:rPr>
                        <a:t>2022v1</a:t>
                      </a:r>
                    </a:p>
                  </a:txBody>
                  <a:tcPr/>
                </a:tc>
                <a:extLst>
                  <a:ext uri="{0D108BD9-81ED-4DB2-BD59-A6C34878D82A}">
                    <a16:rowId xmlns:a16="http://schemas.microsoft.com/office/drawing/2014/main" val="3683499247"/>
                  </a:ext>
                </a:extLst>
              </a:tr>
              <a:tr h="370840">
                <a:tc>
                  <a:txBody>
                    <a:bodyPr/>
                    <a:lstStyle/>
                    <a:p>
                      <a:pPr algn="ctr"/>
                      <a:r>
                        <a:rPr lang="en-US">
                          <a:latin typeface="Arial" panose="020B0604020202020204" pitchFamily="34" charset="0"/>
                          <a:cs typeface="Arial" panose="020B0604020202020204" pitchFamily="34" charset="0"/>
                        </a:rPr>
                        <a:t>3,614,644</a:t>
                      </a:r>
                    </a:p>
                  </a:txBody>
                  <a:tcPr/>
                </a:tc>
                <a:tc>
                  <a:txBody>
                    <a:bodyPr/>
                    <a:lstStyle/>
                    <a:p>
                      <a:pPr algn="ctr"/>
                      <a:r>
                        <a:rPr lang="en-US">
                          <a:latin typeface="Arial" panose="020B0604020202020204" pitchFamily="34" charset="0"/>
                          <a:cs typeface="Arial" panose="020B0604020202020204" pitchFamily="34" charset="0"/>
                        </a:rPr>
                        <a:t>4,727,536</a:t>
                      </a:r>
                    </a:p>
                  </a:txBody>
                  <a:tcPr/>
                </a:tc>
                <a:tc>
                  <a:txBody>
                    <a:bodyPr/>
                    <a:lstStyle/>
                    <a:p>
                      <a:pPr algn="ctr"/>
                      <a:r>
                        <a:rPr lang="en-US">
                          <a:latin typeface="Arial" panose="020B0604020202020204" pitchFamily="34" charset="0"/>
                          <a:cs typeface="Arial" panose="020B0604020202020204" pitchFamily="34" charset="0"/>
                        </a:rPr>
                        <a:t>4,329,687</a:t>
                      </a:r>
                    </a:p>
                  </a:txBody>
                  <a:tcPr/>
                </a:tc>
                <a:extLst>
                  <a:ext uri="{0D108BD9-81ED-4DB2-BD59-A6C34878D82A}">
                    <a16:rowId xmlns:a16="http://schemas.microsoft.com/office/drawing/2014/main" val="1113328924"/>
                  </a:ext>
                </a:extLst>
              </a:tr>
            </a:tbl>
          </a:graphicData>
        </a:graphic>
      </p:graphicFrame>
      <p:pic>
        <p:nvPicPr>
          <p:cNvPr id="6" name="Picture 5">
            <a:extLst>
              <a:ext uri="{FF2B5EF4-FFF2-40B4-BE49-F238E27FC236}">
                <a16:creationId xmlns:a16="http://schemas.microsoft.com/office/drawing/2014/main" id="{101B4F8F-FFE8-7356-80E6-66BA2B3732E2}"/>
              </a:ext>
            </a:extLst>
          </p:cNvPr>
          <p:cNvPicPr>
            <a:picLocks noChangeAspect="1"/>
          </p:cNvPicPr>
          <p:nvPr/>
        </p:nvPicPr>
        <p:blipFill>
          <a:blip r:embed="rId5"/>
          <a:stretch>
            <a:fillRect/>
          </a:stretch>
        </p:blipFill>
        <p:spPr>
          <a:xfrm>
            <a:off x="5388863" y="2898697"/>
            <a:ext cx="6693988" cy="3792041"/>
          </a:xfrm>
          <a:prstGeom prst="rect">
            <a:avLst/>
          </a:prstGeom>
        </p:spPr>
      </p:pic>
    </p:spTree>
    <p:custDataLst>
      <p:tags r:id="rId1"/>
    </p:custDataLst>
    <p:extLst>
      <p:ext uri="{BB962C8B-B14F-4D97-AF65-F5344CB8AC3E}">
        <p14:creationId xmlns:p14="http://schemas.microsoft.com/office/powerpoint/2010/main" val="1014975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B63E2C-F430-FBE4-21A0-4E170FFACB8B}"/>
              </a:ext>
            </a:extLst>
          </p:cNvPr>
          <p:cNvPicPr>
            <a:picLocks noChangeAspect="1"/>
          </p:cNvPicPr>
          <p:nvPr/>
        </p:nvPicPr>
        <p:blipFill>
          <a:blip r:embed="rId4"/>
          <a:stretch>
            <a:fillRect/>
          </a:stretch>
        </p:blipFill>
        <p:spPr>
          <a:xfrm>
            <a:off x="5338276" y="2935178"/>
            <a:ext cx="6693988" cy="3804234"/>
          </a:xfrm>
          <a:prstGeom prst="rect">
            <a:avLst/>
          </a:prstGeom>
        </p:spPr>
      </p:pic>
      <p:sp>
        <p:nvSpPr>
          <p:cNvPr id="21" name="Slide Number Placeholder 3">
            <a:extLst>
              <a:ext uri="{FF2B5EF4-FFF2-40B4-BE49-F238E27FC236}">
                <a16:creationId xmlns:a16="http://schemas.microsoft.com/office/drawing/2014/main" id="{3E96777F-60A0-4ADB-9330-9338180CA342}"/>
              </a:ext>
            </a:extLst>
          </p:cNvPr>
          <p:cNvSpPr>
            <a:spLocks noGrp="1"/>
          </p:cNvSpPr>
          <p:nvPr>
            <p:ph type="sldNum" sz="quarter" idx="12"/>
          </p:nvPr>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11</a:t>
            </a:fld>
            <a:endParaRPr lang="en-US"/>
          </a:p>
        </p:txBody>
      </p:sp>
      <p:sp>
        <p:nvSpPr>
          <p:cNvPr id="13" name="Title 1">
            <a:extLst>
              <a:ext uri="{FF2B5EF4-FFF2-40B4-BE49-F238E27FC236}">
                <a16:creationId xmlns:a16="http://schemas.microsoft.com/office/drawing/2014/main" id="{235342E9-44CF-4593-8D87-8870C59B3440}"/>
              </a:ext>
            </a:extLst>
          </p:cNvPr>
          <p:cNvSpPr>
            <a:spLocks noGrp="1"/>
          </p:cNvSpPr>
          <p:nvPr>
            <p:ph type="title"/>
          </p:nvPr>
        </p:nvSpPr>
        <p:spPr>
          <a:xfrm>
            <a:off x="459740" y="810267"/>
            <a:ext cx="11272520" cy="839047"/>
          </a:xfrm>
        </p:spPr>
        <p:txBody>
          <a:bodyPr>
            <a:normAutofit/>
          </a:bodyPr>
          <a:lstStyle/>
          <a:p>
            <a:pPr algn="ctr"/>
            <a:r>
              <a:rPr lang="en-US" sz="4000"/>
              <a:t>Emissions – NO</a:t>
            </a:r>
            <a:r>
              <a:rPr lang="en-US" sz="4000" baseline="-25000"/>
              <a:t>x</a:t>
            </a:r>
          </a:p>
        </p:txBody>
      </p:sp>
      <p:grpSp>
        <p:nvGrpSpPr>
          <p:cNvPr id="9" name="Group 8">
            <a:extLst>
              <a:ext uri="{FF2B5EF4-FFF2-40B4-BE49-F238E27FC236}">
                <a16:creationId xmlns:a16="http://schemas.microsoft.com/office/drawing/2014/main" id="{BA981ABA-69FC-4400-B5B3-4194C4D6257B}"/>
              </a:ext>
            </a:extLst>
          </p:cNvPr>
          <p:cNvGrpSpPr>
            <a:grpSpLocks noChangeAspect="1"/>
          </p:cNvGrpSpPr>
          <p:nvPr/>
        </p:nvGrpSpPr>
        <p:grpSpPr>
          <a:xfrm>
            <a:off x="7469604" y="2435050"/>
            <a:ext cx="3662371" cy="228036"/>
            <a:chOff x="2612950" y="10472"/>
            <a:chExt cx="7138880" cy="444500"/>
          </a:xfrm>
        </p:grpSpPr>
        <p:sp>
          <p:nvSpPr>
            <p:cNvPr id="8" name="Rectangle 7">
              <a:extLst>
                <a:ext uri="{FF2B5EF4-FFF2-40B4-BE49-F238E27FC236}">
                  <a16:creationId xmlns:a16="http://schemas.microsoft.com/office/drawing/2014/main" id="{1E7804EC-9A50-4152-BC87-CB2F754C0ABD}"/>
                </a:ext>
              </a:extLst>
            </p:cNvPr>
            <p:cNvSpPr/>
            <p:nvPr/>
          </p:nvSpPr>
          <p:spPr>
            <a:xfrm>
              <a:off x="2612950" y="10472"/>
              <a:ext cx="5715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07CEB7-7C33-46A9-80C7-7A08DD5AC73B}"/>
                </a:ext>
              </a:extLst>
            </p:cNvPr>
            <p:cNvSpPr/>
            <p:nvPr/>
          </p:nvSpPr>
          <p:spPr>
            <a:xfrm>
              <a:off x="9180330" y="10472"/>
              <a:ext cx="5715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02C998A-07D7-D475-CF67-6100B1AC27CC}"/>
              </a:ext>
            </a:extLst>
          </p:cNvPr>
          <p:cNvSpPr txBox="1"/>
          <p:nvPr/>
        </p:nvSpPr>
        <p:spPr>
          <a:xfrm>
            <a:off x="347538" y="3204287"/>
            <a:ext cx="5147733" cy="2323713"/>
          </a:xfrm>
          <a:prstGeom prst="rect">
            <a:avLst/>
          </a:prstGeom>
          <a:noFill/>
        </p:spPr>
        <p:txBody>
          <a:bodyPr wrap="square" lIns="91440" tIns="45720" rIns="91440" bIns="45720" rtlCol="0" anchor="t">
            <a:spAutoFit/>
          </a:bodyPr>
          <a:lstStyle/>
          <a:p>
            <a:pPr marL="228600" lvl="1" indent="-228600">
              <a:spcAft>
                <a:spcPts val="1000"/>
              </a:spcAft>
              <a:buFont typeface="Arial" panose="020B0604020202020204" pitchFamily="34" charset="0"/>
              <a:buChar char="•"/>
            </a:pPr>
            <a:r>
              <a:rPr lang="en-US" sz="2000">
                <a:cs typeface="Times"/>
              </a:rPr>
              <a:t>Onroad</a:t>
            </a:r>
            <a:endParaRPr lang="en-US" sz="2000" baseline="-25000">
              <a:ea typeface="Calibri"/>
              <a:cs typeface="Times"/>
            </a:endParaRPr>
          </a:p>
          <a:p>
            <a:pPr marL="800100" lvl="2" indent="-342900">
              <a:spcAft>
                <a:spcPts val="1000"/>
              </a:spcAft>
              <a:buFont typeface="Courier New" panose="02070309020205020404" pitchFamily="49" charset="0"/>
              <a:buChar char="o"/>
            </a:pPr>
            <a:r>
              <a:rPr lang="en-US" sz="2000">
                <a:cs typeface="Times"/>
              </a:rPr>
              <a:t>Decreases due to fleet turnover. </a:t>
            </a:r>
            <a:endParaRPr lang="en-US" sz="2000" baseline="-25000">
              <a:cs typeface="Times"/>
            </a:endParaRPr>
          </a:p>
          <a:p>
            <a:pPr marL="342900" lvl="1" indent="-342900">
              <a:spcAft>
                <a:spcPts val="1000"/>
              </a:spcAft>
              <a:buFont typeface="Arial" panose="020B0604020202020204" pitchFamily="34" charset="0"/>
              <a:buChar char="•"/>
            </a:pPr>
            <a:r>
              <a:rPr lang="en-US" sz="2000">
                <a:cs typeface="Times"/>
              </a:rPr>
              <a:t>All others</a:t>
            </a:r>
            <a:endParaRPr lang="en-US" sz="2000" baseline="-25000">
              <a:ea typeface="Calibri"/>
              <a:cs typeface="Times"/>
            </a:endParaRPr>
          </a:p>
          <a:p>
            <a:pPr marL="800100" lvl="2" indent="-342900">
              <a:spcAft>
                <a:spcPts val="400"/>
              </a:spcAft>
              <a:buFont typeface="Courier New" panose="02070309020205020404" pitchFamily="49" charset="0"/>
              <a:buChar char="o"/>
            </a:pPr>
            <a:r>
              <a:rPr lang="en-US" sz="2000">
                <a:cs typeface="Times"/>
              </a:rPr>
              <a:t>Generally steady decreases (e.g., </a:t>
            </a:r>
            <a:r>
              <a:rPr lang="en-US" sz="2000" err="1">
                <a:cs typeface="Times"/>
              </a:rPr>
              <a:t>ptnonipm</a:t>
            </a:r>
            <a:r>
              <a:rPr lang="en-US" sz="2000">
                <a:cs typeface="Times"/>
              </a:rPr>
              <a:t>) or consistent (e.g., </a:t>
            </a:r>
            <a:r>
              <a:rPr lang="en-US" sz="2000" err="1">
                <a:cs typeface="Times"/>
              </a:rPr>
              <a:t>biogenics</a:t>
            </a:r>
            <a:r>
              <a:rPr lang="en-US" sz="2000">
                <a:cs typeface="Times"/>
              </a:rPr>
              <a:t>).</a:t>
            </a:r>
          </a:p>
        </p:txBody>
      </p:sp>
      <p:graphicFrame>
        <p:nvGraphicFramePr>
          <p:cNvPr id="10" name="Table 9">
            <a:extLst>
              <a:ext uri="{FF2B5EF4-FFF2-40B4-BE49-F238E27FC236}">
                <a16:creationId xmlns:a16="http://schemas.microsoft.com/office/drawing/2014/main" id="{4423A920-0446-ABB6-9720-116A479BA624}"/>
              </a:ext>
            </a:extLst>
          </p:cNvPr>
          <p:cNvGraphicFramePr>
            <a:graphicFrameLocks noGrp="1"/>
          </p:cNvGraphicFramePr>
          <p:nvPr>
            <p:extLst>
              <p:ext uri="{D42A27DB-BD31-4B8C-83A1-F6EECF244321}">
                <p14:modId xmlns:p14="http://schemas.microsoft.com/office/powerpoint/2010/main" val="604218200"/>
              </p:ext>
            </p:extLst>
          </p:nvPr>
        </p:nvGraphicFramePr>
        <p:xfrm>
          <a:off x="2032000" y="1921406"/>
          <a:ext cx="8127999" cy="741680"/>
        </p:xfrm>
        <a:graphic>
          <a:graphicData uri="http://schemas.openxmlformats.org/drawingml/2006/table">
            <a:tbl>
              <a:tblPr firstRow="1" bandRow="1">
                <a:tableStyleId>{C083E6E3-FA7D-4D7B-A595-EF9225AFEA82}</a:tableStyleId>
              </a:tblPr>
              <a:tblGrid>
                <a:gridCol w="2709333">
                  <a:extLst>
                    <a:ext uri="{9D8B030D-6E8A-4147-A177-3AD203B41FA5}">
                      <a16:colId xmlns:a16="http://schemas.microsoft.com/office/drawing/2014/main" val="3820488667"/>
                    </a:ext>
                  </a:extLst>
                </a:gridCol>
                <a:gridCol w="2709333">
                  <a:extLst>
                    <a:ext uri="{9D8B030D-6E8A-4147-A177-3AD203B41FA5}">
                      <a16:colId xmlns:a16="http://schemas.microsoft.com/office/drawing/2014/main" val="3677557692"/>
                    </a:ext>
                  </a:extLst>
                </a:gridCol>
                <a:gridCol w="2709333">
                  <a:extLst>
                    <a:ext uri="{9D8B030D-6E8A-4147-A177-3AD203B41FA5}">
                      <a16:colId xmlns:a16="http://schemas.microsoft.com/office/drawing/2014/main" val="2557837034"/>
                    </a:ext>
                  </a:extLst>
                </a:gridCol>
              </a:tblGrid>
              <a:tr h="370840">
                <a:tc>
                  <a:txBody>
                    <a:bodyPr/>
                    <a:lstStyle/>
                    <a:p>
                      <a:pPr algn="ctr"/>
                      <a:r>
                        <a:rPr lang="en-US">
                          <a:latin typeface="Arial" panose="020B0604020202020204" pitchFamily="34" charset="0"/>
                          <a:cs typeface="Arial" panose="020B0604020202020204" pitchFamily="34" charset="0"/>
                        </a:rPr>
                        <a:t>2016v3</a:t>
                      </a:r>
                    </a:p>
                  </a:txBody>
                  <a:tcPr/>
                </a:tc>
                <a:tc>
                  <a:txBody>
                    <a:bodyPr/>
                    <a:lstStyle/>
                    <a:p>
                      <a:pPr algn="ctr"/>
                      <a:r>
                        <a:rPr lang="en-US">
                          <a:latin typeface="Arial" panose="020B0604020202020204" pitchFamily="34" charset="0"/>
                          <a:cs typeface="Arial" panose="020B0604020202020204" pitchFamily="34" charset="0"/>
                        </a:rPr>
                        <a:t>2020 NEI EMP</a:t>
                      </a:r>
                    </a:p>
                  </a:txBody>
                  <a:tcPr/>
                </a:tc>
                <a:tc>
                  <a:txBody>
                    <a:bodyPr/>
                    <a:lstStyle/>
                    <a:p>
                      <a:pPr algn="ctr"/>
                      <a:r>
                        <a:rPr lang="en-US">
                          <a:latin typeface="Arial" panose="020B0604020202020204" pitchFamily="34" charset="0"/>
                          <a:cs typeface="Arial" panose="020B0604020202020204" pitchFamily="34" charset="0"/>
                        </a:rPr>
                        <a:t>2022v1</a:t>
                      </a:r>
                    </a:p>
                  </a:txBody>
                  <a:tcPr/>
                </a:tc>
                <a:extLst>
                  <a:ext uri="{0D108BD9-81ED-4DB2-BD59-A6C34878D82A}">
                    <a16:rowId xmlns:a16="http://schemas.microsoft.com/office/drawing/2014/main" val="3683499247"/>
                  </a:ext>
                </a:extLst>
              </a:tr>
              <a:tr h="370840">
                <a:tc>
                  <a:txBody>
                    <a:bodyPr/>
                    <a:lstStyle/>
                    <a:p>
                      <a:pPr algn="ctr"/>
                      <a:r>
                        <a:rPr lang="en-US">
                          <a:latin typeface="Arial" panose="020B0604020202020204" pitchFamily="34" charset="0"/>
                          <a:cs typeface="Arial" panose="020B0604020202020204" pitchFamily="34" charset="0"/>
                        </a:rPr>
                        <a:t>11,420,192</a:t>
                      </a:r>
                    </a:p>
                  </a:txBody>
                  <a:tcPr/>
                </a:tc>
                <a:tc>
                  <a:txBody>
                    <a:bodyPr/>
                    <a:lstStyle/>
                    <a:p>
                      <a:pPr algn="ctr"/>
                      <a:r>
                        <a:rPr lang="en-US">
                          <a:latin typeface="Arial" panose="020B0604020202020204" pitchFamily="34" charset="0"/>
                          <a:cs typeface="Arial" panose="020B0604020202020204" pitchFamily="34" charset="0"/>
                        </a:rPr>
                        <a:t>9,104,891</a:t>
                      </a:r>
                    </a:p>
                  </a:txBody>
                  <a:tcPr/>
                </a:tc>
                <a:tc>
                  <a:txBody>
                    <a:bodyPr/>
                    <a:lstStyle/>
                    <a:p>
                      <a:pPr algn="ctr"/>
                      <a:r>
                        <a:rPr lang="en-US">
                          <a:latin typeface="Arial" panose="020B0604020202020204" pitchFamily="34" charset="0"/>
                          <a:cs typeface="Arial" panose="020B0604020202020204" pitchFamily="34" charset="0"/>
                        </a:rPr>
                        <a:t>8,608,798</a:t>
                      </a:r>
                    </a:p>
                  </a:txBody>
                  <a:tcPr/>
                </a:tc>
                <a:extLst>
                  <a:ext uri="{0D108BD9-81ED-4DB2-BD59-A6C34878D82A}">
                    <a16:rowId xmlns:a16="http://schemas.microsoft.com/office/drawing/2014/main" val="1113328924"/>
                  </a:ext>
                </a:extLst>
              </a:tr>
            </a:tbl>
          </a:graphicData>
        </a:graphic>
      </p:graphicFrame>
    </p:spTree>
    <p:custDataLst>
      <p:tags r:id="rId1"/>
    </p:custDataLst>
    <p:extLst>
      <p:ext uri="{BB962C8B-B14F-4D97-AF65-F5344CB8AC3E}">
        <p14:creationId xmlns:p14="http://schemas.microsoft.com/office/powerpoint/2010/main" val="1369190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A603A4D-9501-2AA1-EDC3-6F97E9EDA9F4}"/>
              </a:ext>
            </a:extLst>
          </p:cNvPr>
          <p:cNvPicPr>
            <a:picLocks noChangeAspect="1"/>
          </p:cNvPicPr>
          <p:nvPr/>
        </p:nvPicPr>
        <p:blipFill>
          <a:blip r:embed="rId4"/>
          <a:stretch>
            <a:fillRect/>
          </a:stretch>
        </p:blipFill>
        <p:spPr>
          <a:xfrm>
            <a:off x="5384130" y="3059863"/>
            <a:ext cx="6693988" cy="3798137"/>
          </a:xfrm>
          <a:prstGeom prst="rect">
            <a:avLst/>
          </a:prstGeom>
        </p:spPr>
      </p:pic>
      <p:sp>
        <p:nvSpPr>
          <p:cNvPr id="21" name="Slide Number Placeholder 3">
            <a:extLst>
              <a:ext uri="{FF2B5EF4-FFF2-40B4-BE49-F238E27FC236}">
                <a16:creationId xmlns:a16="http://schemas.microsoft.com/office/drawing/2014/main" id="{3E96777F-60A0-4ADB-9330-9338180CA342}"/>
              </a:ext>
            </a:extLst>
          </p:cNvPr>
          <p:cNvSpPr>
            <a:spLocks noGrp="1"/>
          </p:cNvSpPr>
          <p:nvPr>
            <p:ph type="sldNum" sz="quarter" idx="12"/>
          </p:nvPr>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12</a:t>
            </a:fld>
            <a:endParaRPr lang="en-US"/>
          </a:p>
        </p:txBody>
      </p:sp>
      <p:sp>
        <p:nvSpPr>
          <p:cNvPr id="13" name="Title 1">
            <a:extLst>
              <a:ext uri="{FF2B5EF4-FFF2-40B4-BE49-F238E27FC236}">
                <a16:creationId xmlns:a16="http://schemas.microsoft.com/office/drawing/2014/main" id="{235342E9-44CF-4593-8D87-8870C59B3440}"/>
              </a:ext>
            </a:extLst>
          </p:cNvPr>
          <p:cNvSpPr>
            <a:spLocks noGrp="1"/>
          </p:cNvSpPr>
          <p:nvPr>
            <p:ph type="title"/>
          </p:nvPr>
        </p:nvSpPr>
        <p:spPr>
          <a:xfrm>
            <a:off x="459740" y="810267"/>
            <a:ext cx="11272520" cy="839047"/>
          </a:xfrm>
        </p:spPr>
        <p:txBody>
          <a:bodyPr>
            <a:normAutofit/>
          </a:bodyPr>
          <a:lstStyle/>
          <a:p>
            <a:pPr algn="ctr"/>
            <a:r>
              <a:rPr lang="en-US" sz="4000"/>
              <a:t>Emissions – VOC</a:t>
            </a:r>
            <a:endParaRPr lang="en-US" sz="4000" baseline="-25000"/>
          </a:p>
        </p:txBody>
      </p:sp>
      <p:grpSp>
        <p:nvGrpSpPr>
          <p:cNvPr id="9" name="Group 8">
            <a:extLst>
              <a:ext uri="{FF2B5EF4-FFF2-40B4-BE49-F238E27FC236}">
                <a16:creationId xmlns:a16="http://schemas.microsoft.com/office/drawing/2014/main" id="{BA981ABA-69FC-4400-B5B3-4194C4D6257B}"/>
              </a:ext>
            </a:extLst>
          </p:cNvPr>
          <p:cNvGrpSpPr>
            <a:grpSpLocks noChangeAspect="1"/>
          </p:cNvGrpSpPr>
          <p:nvPr/>
        </p:nvGrpSpPr>
        <p:grpSpPr>
          <a:xfrm>
            <a:off x="7469604" y="2435050"/>
            <a:ext cx="3662371" cy="228036"/>
            <a:chOff x="2612950" y="10472"/>
            <a:chExt cx="7138880" cy="444500"/>
          </a:xfrm>
        </p:grpSpPr>
        <p:sp>
          <p:nvSpPr>
            <p:cNvPr id="8" name="Rectangle 7">
              <a:extLst>
                <a:ext uri="{FF2B5EF4-FFF2-40B4-BE49-F238E27FC236}">
                  <a16:creationId xmlns:a16="http://schemas.microsoft.com/office/drawing/2014/main" id="{1E7804EC-9A50-4152-BC87-CB2F754C0ABD}"/>
                </a:ext>
              </a:extLst>
            </p:cNvPr>
            <p:cNvSpPr/>
            <p:nvPr/>
          </p:nvSpPr>
          <p:spPr>
            <a:xfrm>
              <a:off x="2612950" y="10472"/>
              <a:ext cx="5715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07CEB7-7C33-46A9-80C7-7A08DD5AC73B}"/>
                </a:ext>
              </a:extLst>
            </p:cNvPr>
            <p:cNvSpPr/>
            <p:nvPr/>
          </p:nvSpPr>
          <p:spPr>
            <a:xfrm>
              <a:off x="9180330" y="10472"/>
              <a:ext cx="5715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02C998A-07D7-D475-CF67-6100B1AC27CC}"/>
              </a:ext>
            </a:extLst>
          </p:cNvPr>
          <p:cNvSpPr txBox="1"/>
          <p:nvPr/>
        </p:nvSpPr>
        <p:spPr>
          <a:xfrm>
            <a:off x="347538" y="3204287"/>
            <a:ext cx="5147733" cy="2503249"/>
          </a:xfrm>
          <a:prstGeom prst="rect">
            <a:avLst/>
          </a:prstGeom>
          <a:noFill/>
        </p:spPr>
        <p:txBody>
          <a:bodyPr wrap="square" rtlCol="0">
            <a:spAutoFit/>
          </a:bodyPr>
          <a:lstStyle/>
          <a:p>
            <a:pPr marL="228600" lvl="1" indent="-228600">
              <a:spcAft>
                <a:spcPts val="1000"/>
              </a:spcAft>
              <a:buFont typeface="Arial" panose="020B0604020202020204" pitchFamily="34" charset="0"/>
              <a:buChar char="•"/>
            </a:pPr>
            <a:r>
              <a:rPr lang="en-US" sz="2000" err="1">
                <a:cs typeface="Times"/>
              </a:rPr>
              <a:t>Ptfire</a:t>
            </a:r>
            <a:endParaRPr lang="en-US" sz="2000" baseline="-25000">
              <a:cs typeface="Times"/>
            </a:endParaRPr>
          </a:p>
          <a:p>
            <a:pPr marL="800100" lvl="2" indent="-342900">
              <a:spcAft>
                <a:spcPts val="1000"/>
              </a:spcAft>
              <a:buFont typeface="Courier New" panose="02070309020205020404" pitchFamily="49" charset="0"/>
              <a:buChar char="o"/>
            </a:pPr>
            <a:r>
              <a:rPr lang="en-US" sz="2000">
                <a:cs typeface="Times"/>
              </a:rPr>
              <a:t>2020 was a high activity year.</a:t>
            </a:r>
          </a:p>
          <a:p>
            <a:pPr marL="228600" lvl="1" indent="-228600">
              <a:spcAft>
                <a:spcPts val="1000"/>
              </a:spcAft>
              <a:buFont typeface="Arial" panose="020B0604020202020204" pitchFamily="34" charset="0"/>
              <a:buChar char="•"/>
            </a:pPr>
            <a:r>
              <a:rPr lang="en-US" sz="2000">
                <a:cs typeface="Times"/>
              </a:rPr>
              <a:t>Onroad</a:t>
            </a:r>
            <a:endParaRPr lang="en-US" sz="2000" baseline="-25000">
              <a:cs typeface="Times"/>
            </a:endParaRPr>
          </a:p>
          <a:p>
            <a:pPr marL="800100" lvl="2" indent="-342900">
              <a:spcAft>
                <a:spcPts val="400"/>
              </a:spcAft>
              <a:buFont typeface="Courier New" panose="02070309020205020404" pitchFamily="49" charset="0"/>
              <a:buChar char="o"/>
            </a:pPr>
            <a:r>
              <a:rPr lang="en-US" sz="2000">
                <a:cs typeface="Times"/>
              </a:rPr>
              <a:t>Again, decreases due to fleet turnover. </a:t>
            </a:r>
          </a:p>
          <a:p>
            <a:pPr marL="342900" lvl="1" indent="-342900">
              <a:spcAft>
                <a:spcPts val="1000"/>
              </a:spcAft>
              <a:buFont typeface="Arial" panose="020B0604020202020204" pitchFamily="34" charset="0"/>
              <a:buChar char="•"/>
            </a:pPr>
            <a:r>
              <a:rPr lang="en-US" sz="2000">
                <a:cs typeface="Times"/>
              </a:rPr>
              <a:t>All others</a:t>
            </a:r>
            <a:endParaRPr lang="en-US" sz="2000" baseline="-25000">
              <a:ea typeface="Calibri"/>
              <a:cs typeface="Times"/>
            </a:endParaRPr>
          </a:p>
          <a:p>
            <a:pPr marL="800100" lvl="2" indent="-342900">
              <a:spcAft>
                <a:spcPts val="400"/>
              </a:spcAft>
              <a:buFont typeface="Courier New" panose="02070309020205020404" pitchFamily="49" charset="0"/>
              <a:buChar char="o"/>
            </a:pPr>
            <a:r>
              <a:rPr lang="en-US" sz="2000">
                <a:cs typeface="Times"/>
              </a:rPr>
              <a:t>Generally consistent (e.g., </a:t>
            </a:r>
            <a:r>
              <a:rPr lang="en-US" sz="2000" err="1">
                <a:cs typeface="Times"/>
              </a:rPr>
              <a:t>np_solvents</a:t>
            </a:r>
            <a:r>
              <a:rPr lang="en-US" sz="2000">
                <a:cs typeface="Times"/>
              </a:rPr>
              <a:t>).</a:t>
            </a:r>
          </a:p>
        </p:txBody>
      </p:sp>
      <p:graphicFrame>
        <p:nvGraphicFramePr>
          <p:cNvPr id="10" name="Table 9">
            <a:extLst>
              <a:ext uri="{FF2B5EF4-FFF2-40B4-BE49-F238E27FC236}">
                <a16:creationId xmlns:a16="http://schemas.microsoft.com/office/drawing/2014/main" id="{4423A920-0446-ABB6-9720-116A479BA624}"/>
              </a:ext>
            </a:extLst>
          </p:cNvPr>
          <p:cNvGraphicFramePr>
            <a:graphicFrameLocks noGrp="1"/>
          </p:cNvGraphicFramePr>
          <p:nvPr>
            <p:extLst>
              <p:ext uri="{D42A27DB-BD31-4B8C-83A1-F6EECF244321}">
                <p14:modId xmlns:p14="http://schemas.microsoft.com/office/powerpoint/2010/main" val="3791292321"/>
              </p:ext>
            </p:extLst>
          </p:nvPr>
        </p:nvGraphicFramePr>
        <p:xfrm>
          <a:off x="2032000" y="1921406"/>
          <a:ext cx="8127999" cy="1112520"/>
        </p:xfrm>
        <a:graphic>
          <a:graphicData uri="http://schemas.openxmlformats.org/drawingml/2006/table">
            <a:tbl>
              <a:tblPr firstRow="1" bandRow="1">
                <a:tableStyleId>{C083E6E3-FA7D-4D7B-A595-EF9225AFEA82}</a:tableStyleId>
              </a:tblPr>
              <a:tblGrid>
                <a:gridCol w="2709333">
                  <a:extLst>
                    <a:ext uri="{9D8B030D-6E8A-4147-A177-3AD203B41FA5}">
                      <a16:colId xmlns:a16="http://schemas.microsoft.com/office/drawing/2014/main" val="3820488667"/>
                    </a:ext>
                  </a:extLst>
                </a:gridCol>
                <a:gridCol w="2709333">
                  <a:extLst>
                    <a:ext uri="{9D8B030D-6E8A-4147-A177-3AD203B41FA5}">
                      <a16:colId xmlns:a16="http://schemas.microsoft.com/office/drawing/2014/main" val="3677557692"/>
                    </a:ext>
                  </a:extLst>
                </a:gridCol>
                <a:gridCol w="2709333">
                  <a:extLst>
                    <a:ext uri="{9D8B030D-6E8A-4147-A177-3AD203B41FA5}">
                      <a16:colId xmlns:a16="http://schemas.microsoft.com/office/drawing/2014/main" val="2557837034"/>
                    </a:ext>
                  </a:extLst>
                </a:gridCol>
              </a:tblGrid>
              <a:tr h="370840">
                <a:tc>
                  <a:txBody>
                    <a:bodyPr/>
                    <a:lstStyle/>
                    <a:p>
                      <a:pPr algn="ctr"/>
                      <a:r>
                        <a:rPr lang="en-US">
                          <a:latin typeface="Arial" panose="020B0604020202020204" pitchFamily="34" charset="0"/>
                          <a:cs typeface="Arial" panose="020B0604020202020204" pitchFamily="34" charset="0"/>
                        </a:rPr>
                        <a:t>2016v3</a:t>
                      </a:r>
                    </a:p>
                  </a:txBody>
                  <a:tcPr/>
                </a:tc>
                <a:tc>
                  <a:txBody>
                    <a:bodyPr/>
                    <a:lstStyle/>
                    <a:p>
                      <a:pPr algn="ctr"/>
                      <a:r>
                        <a:rPr lang="en-US">
                          <a:latin typeface="Arial" panose="020B0604020202020204" pitchFamily="34" charset="0"/>
                          <a:cs typeface="Arial" panose="020B0604020202020204" pitchFamily="34" charset="0"/>
                        </a:rPr>
                        <a:t>2020 NEI EMP</a:t>
                      </a:r>
                    </a:p>
                  </a:txBody>
                  <a:tcPr/>
                </a:tc>
                <a:tc>
                  <a:txBody>
                    <a:bodyPr/>
                    <a:lstStyle/>
                    <a:p>
                      <a:pPr algn="ctr"/>
                      <a:r>
                        <a:rPr lang="en-US">
                          <a:latin typeface="Arial" panose="020B0604020202020204" pitchFamily="34" charset="0"/>
                          <a:cs typeface="Arial" panose="020B0604020202020204" pitchFamily="34" charset="0"/>
                        </a:rPr>
                        <a:t>2022v1</a:t>
                      </a:r>
                    </a:p>
                  </a:txBody>
                  <a:tcPr/>
                </a:tc>
                <a:extLst>
                  <a:ext uri="{0D108BD9-81ED-4DB2-BD59-A6C34878D82A}">
                    <a16:rowId xmlns:a16="http://schemas.microsoft.com/office/drawing/2014/main" val="3683499247"/>
                  </a:ext>
                </a:extLst>
              </a:tr>
              <a:tr h="370840">
                <a:tc>
                  <a:txBody>
                    <a:bodyPr/>
                    <a:lstStyle/>
                    <a:p>
                      <a:pPr algn="ctr"/>
                      <a:r>
                        <a:rPr lang="en-US">
                          <a:latin typeface="Arial" panose="020B0604020202020204" pitchFamily="34" charset="0"/>
                          <a:cs typeface="Arial" panose="020B0604020202020204" pitchFamily="34" charset="0"/>
                        </a:rPr>
                        <a:t>13,338,810</a:t>
                      </a:r>
                    </a:p>
                  </a:txBody>
                  <a:tcPr/>
                </a:tc>
                <a:tc>
                  <a:txBody>
                    <a:bodyPr/>
                    <a:lstStyle/>
                    <a:p>
                      <a:pPr algn="ctr"/>
                      <a:r>
                        <a:rPr lang="en-US">
                          <a:latin typeface="Arial" panose="020B0604020202020204" pitchFamily="34" charset="0"/>
                          <a:cs typeface="Arial" panose="020B0604020202020204" pitchFamily="34" charset="0"/>
                        </a:rPr>
                        <a:t>16,107,975</a:t>
                      </a:r>
                    </a:p>
                  </a:txBody>
                  <a:tcPr/>
                </a:tc>
                <a:tc>
                  <a:txBody>
                    <a:bodyPr/>
                    <a:lstStyle/>
                    <a:p>
                      <a:pPr algn="ctr"/>
                      <a:r>
                        <a:rPr lang="en-US">
                          <a:latin typeface="Arial" panose="020B0604020202020204" pitchFamily="34" charset="0"/>
                          <a:cs typeface="Arial" panose="020B0604020202020204" pitchFamily="34" charset="0"/>
                        </a:rPr>
                        <a:t>13,485,024</a:t>
                      </a:r>
                    </a:p>
                  </a:txBody>
                  <a:tcPr/>
                </a:tc>
                <a:extLst>
                  <a:ext uri="{0D108BD9-81ED-4DB2-BD59-A6C34878D82A}">
                    <a16:rowId xmlns:a16="http://schemas.microsoft.com/office/drawing/2014/main" val="1113328924"/>
                  </a:ext>
                </a:extLst>
              </a:tr>
              <a:tr h="370840">
                <a:tc>
                  <a:txBody>
                    <a:bodyPr/>
                    <a:lstStyle/>
                    <a:p>
                      <a:pPr algn="ctr"/>
                      <a:r>
                        <a:rPr lang="en-US">
                          <a:latin typeface="Arial" panose="020B0604020202020204" pitchFamily="34" charset="0"/>
                          <a:cs typeface="Arial" panose="020B0604020202020204" pitchFamily="34" charset="0"/>
                        </a:rPr>
                        <a:t>31,014,251</a:t>
                      </a:r>
                    </a:p>
                  </a:txBody>
                  <a:tcPr/>
                </a:tc>
                <a:tc>
                  <a:txBody>
                    <a:bodyPr/>
                    <a:lstStyle/>
                    <a:p>
                      <a:pPr algn="ctr"/>
                      <a:r>
                        <a:rPr lang="en-US">
                          <a:latin typeface="Arial" panose="020B0604020202020204" pitchFamily="34" charset="0"/>
                          <a:cs typeface="Arial" panose="020B0604020202020204" pitchFamily="34" charset="0"/>
                        </a:rPr>
                        <a:t>28,254,267</a:t>
                      </a:r>
                    </a:p>
                  </a:txBody>
                  <a:tcPr/>
                </a:tc>
                <a:tc>
                  <a:txBody>
                    <a:bodyPr/>
                    <a:lstStyle/>
                    <a:p>
                      <a:pPr algn="ctr"/>
                      <a:r>
                        <a:rPr lang="en-US">
                          <a:latin typeface="Arial" panose="020B0604020202020204" pitchFamily="34" charset="0"/>
                          <a:cs typeface="Arial" panose="020B0604020202020204" pitchFamily="34" charset="0"/>
                        </a:rPr>
                        <a:t>30,694,065</a:t>
                      </a:r>
                    </a:p>
                  </a:txBody>
                  <a:tcPr/>
                </a:tc>
                <a:extLst>
                  <a:ext uri="{0D108BD9-81ED-4DB2-BD59-A6C34878D82A}">
                    <a16:rowId xmlns:a16="http://schemas.microsoft.com/office/drawing/2014/main" val="2434956647"/>
                  </a:ext>
                </a:extLst>
              </a:tr>
            </a:tbl>
          </a:graphicData>
        </a:graphic>
      </p:graphicFrame>
      <p:sp>
        <p:nvSpPr>
          <p:cNvPr id="5" name="TextBox 4">
            <a:extLst>
              <a:ext uri="{FF2B5EF4-FFF2-40B4-BE49-F238E27FC236}">
                <a16:creationId xmlns:a16="http://schemas.microsoft.com/office/drawing/2014/main" id="{BC5F851D-0170-5ED3-0CA8-387842849682}"/>
              </a:ext>
            </a:extLst>
          </p:cNvPr>
          <p:cNvSpPr txBox="1"/>
          <p:nvPr/>
        </p:nvSpPr>
        <p:spPr>
          <a:xfrm>
            <a:off x="10159999" y="2349558"/>
            <a:ext cx="1308492" cy="276999"/>
          </a:xfrm>
          <a:prstGeom prst="rect">
            <a:avLst/>
          </a:prstGeom>
          <a:noFill/>
        </p:spPr>
        <p:txBody>
          <a:bodyPr wrap="square" rtlCol="0">
            <a:spAutoFit/>
          </a:bodyPr>
          <a:lstStyle/>
          <a:p>
            <a:pPr marL="0" lvl="1">
              <a:spcAft>
                <a:spcPts val="1000"/>
              </a:spcAft>
            </a:pPr>
            <a:r>
              <a:rPr lang="en-US" sz="1200" b="1" u="sng">
                <a:cs typeface="Times"/>
              </a:rPr>
              <a:t>Minus biogenics</a:t>
            </a:r>
          </a:p>
        </p:txBody>
      </p:sp>
      <p:sp>
        <p:nvSpPr>
          <p:cNvPr id="2" name="TextBox 1">
            <a:extLst>
              <a:ext uri="{FF2B5EF4-FFF2-40B4-BE49-F238E27FC236}">
                <a16:creationId xmlns:a16="http://schemas.microsoft.com/office/drawing/2014/main" id="{3453FBF5-92F7-8C83-1A9C-3FA09DF6A25A}"/>
              </a:ext>
            </a:extLst>
          </p:cNvPr>
          <p:cNvSpPr txBox="1"/>
          <p:nvPr/>
        </p:nvSpPr>
        <p:spPr>
          <a:xfrm>
            <a:off x="10184539" y="2683583"/>
            <a:ext cx="1308492" cy="276999"/>
          </a:xfrm>
          <a:prstGeom prst="rect">
            <a:avLst/>
          </a:prstGeom>
          <a:noFill/>
        </p:spPr>
        <p:txBody>
          <a:bodyPr wrap="square" rtlCol="0">
            <a:spAutoFit/>
          </a:bodyPr>
          <a:lstStyle/>
          <a:p>
            <a:pPr marL="0" lvl="1">
              <a:spcAft>
                <a:spcPts val="1000"/>
              </a:spcAft>
            </a:pPr>
            <a:r>
              <a:rPr lang="en-US" sz="1200" b="1" u="sng">
                <a:cs typeface="Times"/>
              </a:rPr>
              <a:t>Biogenics</a:t>
            </a:r>
          </a:p>
        </p:txBody>
      </p:sp>
    </p:spTree>
    <p:custDataLst>
      <p:tags r:id="rId1"/>
    </p:custDataLst>
    <p:extLst>
      <p:ext uri="{BB962C8B-B14F-4D97-AF65-F5344CB8AC3E}">
        <p14:creationId xmlns:p14="http://schemas.microsoft.com/office/powerpoint/2010/main" val="497281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1860F6-271C-FDED-A2BB-41AD3B003046}"/>
              </a:ext>
            </a:extLst>
          </p:cNvPr>
          <p:cNvPicPr>
            <a:picLocks noChangeAspect="1"/>
          </p:cNvPicPr>
          <p:nvPr/>
        </p:nvPicPr>
        <p:blipFill>
          <a:blip r:embed="rId4"/>
          <a:stretch>
            <a:fillRect/>
          </a:stretch>
        </p:blipFill>
        <p:spPr>
          <a:xfrm>
            <a:off x="5393654" y="2935178"/>
            <a:ext cx="6681795" cy="3804234"/>
          </a:xfrm>
          <a:prstGeom prst="rect">
            <a:avLst/>
          </a:prstGeom>
        </p:spPr>
      </p:pic>
      <p:sp>
        <p:nvSpPr>
          <p:cNvPr id="21" name="Slide Number Placeholder 3">
            <a:extLst>
              <a:ext uri="{FF2B5EF4-FFF2-40B4-BE49-F238E27FC236}">
                <a16:creationId xmlns:a16="http://schemas.microsoft.com/office/drawing/2014/main" id="{3E96777F-60A0-4ADB-9330-9338180CA342}"/>
              </a:ext>
            </a:extLst>
          </p:cNvPr>
          <p:cNvSpPr>
            <a:spLocks noGrp="1"/>
          </p:cNvSpPr>
          <p:nvPr>
            <p:ph type="sldNum" sz="quarter" idx="12"/>
          </p:nvPr>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13</a:t>
            </a:fld>
            <a:endParaRPr lang="en-US"/>
          </a:p>
        </p:txBody>
      </p:sp>
      <p:sp>
        <p:nvSpPr>
          <p:cNvPr id="13" name="Title 1">
            <a:extLst>
              <a:ext uri="{FF2B5EF4-FFF2-40B4-BE49-F238E27FC236}">
                <a16:creationId xmlns:a16="http://schemas.microsoft.com/office/drawing/2014/main" id="{235342E9-44CF-4593-8D87-8870C59B3440}"/>
              </a:ext>
            </a:extLst>
          </p:cNvPr>
          <p:cNvSpPr>
            <a:spLocks noGrp="1"/>
          </p:cNvSpPr>
          <p:nvPr>
            <p:ph type="title"/>
          </p:nvPr>
        </p:nvSpPr>
        <p:spPr>
          <a:xfrm>
            <a:off x="459740" y="810267"/>
            <a:ext cx="11272520" cy="839047"/>
          </a:xfrm>
        </p:spPr>
        <p:txBody>
          <a:bodyPr>
            <a:normAutofit/>
          </a:bodyPr>
          <a:lstStyle/>
          <a:p>
            <a:pPr algn="ctr"/>
            <a:r>
              <a:rPr lang="en-US" sz="4000"/>
              <a:t>Emissions – SO</a:t>
            </a:r>
            <a:r>
              <a:rPr lang="en-US" sz="4000" baseline="-25000"/>
              <a:t>2</a:t>
            </a:r>
          </a:p>
        </p:txBody>
      </p:sp>
      <p:grpSp>
        <p:nvGrpSpPr>
          <p:cNvPr id="9" name="Group 8">
            <a:extLst>
              <a:ext uri="{FF2B5EF4-FFF2-40B4-BE49-F238E27FC236}">
                <a16:creationId xmlns:a16="http://schemas.microsoft.com/office/drawing/2014/main" id="{BA981ABA-69FC-4400-B5B3-4194C4D6257B}"/>
              </a:ext>
            </a:extLst>
          </p:cNvPr>
          <p:cNvGrpSpPr>
            <a:grpSpLocks noChangeAspect="1"/>
          </p:cNvGrpSpPr>
          <p:nvPr/>
        </p:nvGrpSpPr>
        <p:grpSpPr>
          <a:xfrm>
            <a:off x="7469604" y="2435050"/>
            <a:ext cx="3662371" cy="228036"/>
            <a:chOff x="2612950" y="10472"/>
            <a:chExt cx="7138880" cy="444500"/>
          </a:xfrm>
        </p:grpSpPr>
        <p:sp>
          <p:nvSpPr>
            <p:cNvPr id="8" name="Rectangle 7">
              <a:extLst>
                <a:ext uri="{FF2B5EF4-FFF2-40B4-BE49-F238E27FC236}">
                  <a16:creationId xmlns:a16="http://schemas.microsoft.com/office/drawing/2014/main" id="{1E7804EC-9A50-4152-BC87-CB2F754C0ABD}"/>
                </a:ext>
              </a:extLst>
            </p:cNvPr>
            <p:cNvSpPr/>
            <p:nvPr/>
          </p:nvSpPr>
          <p:spPr>
            <a:xfrm>
              <a:off x="2612950" y="10472"/>
              <a:ext cx="5715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07CEB7-7C33-46A9-80C7-7A08DD5AC73B}"/>
                </a:ext>
              </a:extLst>
            </p:cNvPr>
            <p:cNvSpPr/>
            <p:nvPr/>
          </p:nvSpPr>
          <p:spPr>
            <a:xfrm>
              <a:off x="9180330" y="10472"/>
              <a:ext cx="5715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02C998A-07D7-D475-CF67-6100B1AC27CC}"/>
              </a:ext>
            </a:extLst>
          </p:cNvPr>
          <p:cNvSpPr txBox="1"/>
          <p:nvPr/>
        </p:nvSpPr>
        <p:spPr>
          <a:xfrm>
            <a:off x="347538" y="3204287"/>
            <a:ext cx="5147733" cy="2631490"/>
          </a:xfrm>
          <a:prstGeom prst="rect">
            <a:avLst/>
          </a:prstGeom>
          <a:noFill/>
        </p:spPr>
        <p:txBody>
          <a:bodyPr wrap="square" rtlCol="0">
            <a:spAutoFit/>
          </a:bodyPr>
          <a:lstStyle/>
          <a:p>
            <a:pPr marL="228600" lvl="1" indent="-228600">
              <a:spcAft>
                <a:spcPts val="1000"/>
              </a:spcAft>
              <a:buFont typeface="Arial" panose="020B0604020202020204" pitchFamily="34" charset="0"/>
              <a:buChar char="•"/>
            </a:pPr>
            <a:r>
              <a:rPr lang="en-US" sz="2000" err="1">
                <a:cs typeface="Times"/>
              </a:rPr>
              <a:t>Ptegu</a:t>
            </a:r>
            <a:endParaRPr lang="en-US" sz="2000" baseline="-25000">
              <a:cs typeface="Times"/>
            </a:endParaRPr>
          </a:p>
          <a:p>
            <a:pPr marL="800100" lvl="2" indent="-342900">
              <a:spcAft>
                <a:spcPts val="1000"/>
              </a:spcAft>
              <a:buFont typeface="Courier New" panose="02070309020205020404" pitchFamily="49" charset="0"/>
              <a:buChar char="o"/>
            </a:pPr>
            <a:r>
              <a:rPr lang="en-US" sz="2000">
                <a:cs typeface="Times"/>
              </a:rPr>
              <a:t>Several large plant closures; several substantial decreases </a:t>
            </a:r>
            <a:r>
              <a:rPr lang="en-US" sz="2000">
                <a:cs typeface="Times"/>
                <a:sym typeface="Wingdings" panose="05000000000000000000" pitchFamily="2" charset="2"/>
              </a:rPr>
              <a:t> controls</a:t>
            </a:r>
            <a:r>
              <a:rPr lang="en-US" sz="2000">
                <a:cs typeface="Times"/>
              </a:rPr>
              <a:t>.</a:t>
            </a:r>
          </a:p>
          <a:p>
            <a:pPr marL="228600" lvl="1" indent="-228600">
              <a:spcAft>
                <a:spcPts val="1000"/>
              </a:spcAft>
              <a:buFont typeface="Arial" panose="020B0604020202020204" pitchFamily="34" charset="0"/>
              <a:buChar char="•"/>
            </a:pPr>
            <a:r>
              <a:rPr lang="en-US" sz="2000" err="1">
                <a:cs typeface="Times"/>
              </a:rPr>
              <a:t>Np_oilgas</a:t>
            </a:r>
            <a:endParaRPr lang="en-US" sz="2000" baseline="-25000">
              <a:cs typeface="Times"/>
            </a:endParaRPr>
          </a:p>
          <a:p>
            <a:pPr marL="800100" lvl="2" indent="-342900">
              <a:spcAft>
                <a:spcPts val="400"/>
              </a:spcAft>
              <a:buFont typeface="Courier New" panose="02070309020205020404" pitchFamily="49" charset="0"/>
              <a:buChar char="o"/>
            </a:pPr>
            <a:r>
              <a:rPr lang="en-US" sz="2000">
                <a:cs typeface="Times"/>
              </a:rPr>
              <a:t>Steady increases, mainly from tanks, completions, and fugitives. Mostly in the Permian Basin.</a:t>
            </a:r>
          </a:p>
        </p:txBody>
      </p:sp>
      <p:graphicFrame>
        <p:nvGraphicFramePr>
          <p:cNvPr id="10" name="Table 9">
            <a:extLst>
              <a:ext uri="{FF2B5EF4-FFF2-40B4-BE49-F238E27FC236}">
                <a16:creationId xmlns:a16="http://schemas.microsoft.com/office/drawing/2014/main" id="{4423A920-0446-ABB6-9720-116A479BA624}"/>
              </a:ext>
            </a:extLst>
          </p:cNvPr>
          <p:cNvGraphicFramePr>
            <a:graphicFrameLocks noGrp="1"/>
          </p:cNvGraphicFramePr>
          <p:nvPr>
            <p:extLst>
              <p:ext uri="{D42A27DB-BD31-4B8C-83A1-F6EECF244321}">
                <p14:modId xmlns:p14="http://schemas.microsoft.com/office/powerpoint/2010/main" val="785106492"/>
              </p:ext>
            </p:extLst>
          </p:nvPr>
        </p:nvGraphicFramePr>
        <p:xfrm>
          <a:off x="2032000" y="1921406"/>
          <a:ext cx="8127999" cy="741680"/>
        </p:xfrm>
        <a:graphic>
          <a:graphicData uri="http://schemas.openxmlformats.org/drawingml/2006/table">
            <a:tbl>
              <a:tblPr firstRow="1" bandRow="1">
                <a:tableStyleId>{C083E6E3-FA7D-4D7B-A595-EF9225AFEA82}</a:tableStyleId>
              </a:tblPr>
              <a:tblGrid>
                <a:gridCol w="2709333">
                  <a:extLst>
                    <a:ext uri="{9D8B030D-6E8A-4147-A177-3AD203B41FA5}">
                      <a16:colId xmlns:a16="http://schemas.microsoft.com/office/drawing/2014/main" val="3820488667"/>
                    </a:ext>
                  </a:extLst>
                </a:gridCol>
                <a:gridCol w="2709333">
                  <a:extLst>
                    <a:ext uri="{9D8B030D-6E8A-4147-A177-3AD203B41FA5}">
                      <a16:colId xmlns:a16="http://schemas.microsoft.com/office/drawing/2014/main" val="3677557692"/>
                    </a:ext>
                  </a:extLst>
                </a:gridCol>
                <a:gridCol w="2709333">
                  <a:extLst>
                    <a:ext uri="{9D8B030D-6E8A-4147-A177-3AD203B41FA5}">
                      <a16:colId xmlns:a16="http://schemas.microsoft.com/office/drawing/2014/main" val="2557837034"/>
                    </a:ext>
                  </a:extLst>
                </a:gridCol>
              </a:tblGrid>
              <a:tr h="370840">
                <a:tc>
                  <a:txBody>
                    <a:bodyPr/>
                    <a:lstStyle/>
                    <a:p>
                      <a:pPr algn="ctr"/>
                      <a:r>
                        <a:rPr lang="en-US">
                          <a:latin typeface="Arial" panose="020B0604020202020204" pitchFamily="34" charset="0"/>
                          <a:cs typeface="Arial" panose="020B0604020202020204" pitchFamily="34" charset="0"/>
                        </a:rPr>
                        <a:t>2016v3</a:t>
                      </a:r>
                    </a:p>
                  </a:txBody>
                  <a:tcPr/>
                </a:tc>
                <a:tc>
                  <a:txBody>
                    <a:bodyPr/>
                    <a:lstStyle/>
                    <a:p>
                      <a:pPr algn="ctr"/>
                      <a:r>
                        <a:rPr lang="en-US">
                          <a:latin typeface="Arial" panose="020B0604020202020204" pitchFamily="34" charset="0"/>
                          <a:cs typeface="Arial" panose="020B0604020202020204" pitchFamily="34" charset="0"/>
                        </a:rPr>
                        <a:t>2020 NEI EMP</a:t>
                      </a:r>
                    </a:p>
                  </a:txBody>
                  <a:tcPr/>
                </a:tc>
                <a:tc>
                  <a:txBody>
                    <a:bodyPr/>
                    <a:lstStyle/>
                    <a:p>
                      <a:pPr algn="ctr"/>
                      <a:r>
                        <a:rPr lang="en-US">
                          <a:latin typeface="Arial" panose="020B0604020202020204" pitchFamily="34" charset="0"/>
                          <a:cs typeface="Arial" panose="020B0604020202020204" pitchFamily="34" charset="0"/>
                        </a:rPr>
                        <a:t>2022v1</a:t>
                      </a:r>
                    </a:p>
                  </a:txBody>
                  <a:tcPr/>
                </a:tc>
                <a:extLst>
                  <a:ext uri="{0D108BD9-81ED-4DB2-BD59-A6C34878D82A}">
                    <a16:rowId xmlns:a16="http://schemas.microsoft.com/office/drawing/2014/main" val="3683499247"/>
                  </a:ext>
                </a:extLst>
              </a:tr>
              <a:tr h="370840">
                <a:tc>
                  <a:txBody>
                    <a:bodyPr/>
                    <a:lstStyle/>
                    <a:p>
                      <a:pPr algn="ctr"/>
                      <a:r>
                        <a:rPr lang="en-US">
                          <a:latin typeface="Arial" panose="020B0604020202020204" pitchFamily="34" charset="0"/>
                          <a:cs typeface="Arial" panose="020B0604020202020204" pitchFamily="34" charset="0"/>
                        </a:rPr>
                        <a:t>2,836,802</a:t>
                      </a:r>
                    </a:p>
                  </a:txBody>
                  <a:tcPr/>
                </a:tc>
                <a:tc>
                  <a:txBody>
                    <a:bodyPr/>
                    <a:lstStyle/>
                    <a:p>
                      <a:pPr algn="ctr"/>
                      <a:r>
                        <a:rPr lang="en-US">
                          <a:latin typeface="Arial" panose="020B0604020202020204" pitchFamily="34" charset="0"/>
                          <a:cs typeface="Arial" panose="020B0604020202020204" pitchFamily="34" charset="0"/>
                        </a:rPr>
                        <a:t>1,828,935</a:t>
                      </a:r>
                    </a:p>
                  </a:txBody>
                  <a:tcPr/>
                </a:tc>
                <a:tc>
                  <a:txBody>
                    <a:bodyPr/>
                    <a:lstStyle/>
                    <a:p>
                      <a:pPr algn="ctr"/>
                      <a:r>
                        <a:rPr lang="en-US">
                          <a:latin typeface="Arial" panose="020B0604020202020204" pitchFamily="34" charset="0"/>
                          <a:cs typeface="Arial" panose="020B0604020202020204" pitchFamily="34" charset="0"/>
                        </a:rPr>
                        <a:t>1,917,941</a:t>
                      </a:r>
                    </a:p>
                  </a:txBody>
                  <a:tcPr/>
                </a:tc>
                <a:extLst>
                  <a:ext uri="{0D108BD9-81ED-4DB2-BD59-A6C34878D82A}">
                    <a16:rowId xmlns:a16="http://schemas.microsoft.com/office/drawing/2014/main" val="1113328924"/>
                  </a:ext>
                </a:extLst>
              </a:tr>
            </a:tbl>
          </a:graphicData>
        </a:graphic>
      </p:graphicFrame>
    </p:spTree>
    <p:custDataLst>
      <p:tags r:id="rId1"/>
    </p:custDataLst>
    <p:extLst>
      <p:ext uri="{BB962C8B-B14F-4D97-AF65-F5344CB8AC3E}">
        <p14:creationId xmlns:p14="http://schemas.microsoft.com/office/powerpoint/2010/main" val="332483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D48DB8-C313-6B88-F9AD-34D8AAB64922}"/>
              </a:ext>
            </a:extLst>
          </p:cNvPr>
          <p:cNvPicPr>
            <a:picLocks noChangeAspect="1"/>
          </p:cNvPicPr>
          <p:nvPr/>
        </p:nvPicPr>
        <p:blipFill>
          <a:blip r:embed="rId2"/>
          <a:stretch>
            <a:fillRect/>
          </a:stretch>
        </p:blipFill>
        <p:spPr>
          <a:xfrm>
            <a:off x="6398251" y="2279191"/>
            <a:ext cx="5523455" cy="3267739"/>
          </a:xfrm>
          <a:prstGeom prst="rect">
            <a:avLst/>
          </a:prstGeom>
        </p:spPr>
      </p:pic>
      <p:sp>
        <p:nvSpPr>
          <p:cNvPr id="2" name="Title 1">
            <a:extLst>
              <a:ext uri="{FF2B5EF4-FFF2-40B4-BE49-F238E27FC236}">
                <a16:creationId xmlns:a16="http://schemas.microsoft.com/office/drawing/2014/main" id="{367F402B-EDF5-A71C-1972-64CA25CCE18C}"/>
              </a:ext>
            </a:extLst>
          </p:cNvPr>
          <p:cNvSpPr>
            <a:spLocks noGrp="1"/>
          </p:cNvSpPr>
          <p:nvPr>
            <p:ph type="title"/>
          </p:nvPr>
        </p:nvSpPr>
        <p:spPr/>
        <p:txBody>
          <a:bodyPr/>
          <a:lstStyle/>
          <a:p>
            <a:pPr algn="ctr"/>
            <a:r>
              <a:rPr lang="en-US"/>
              <a:t>Ancillary Emissions Data</a:t>
            </a:r>
          </a:p>
        </p:txBody>
      </p:sp>
      <p:pic>
        <p:nvPicPr>
          <p:cNvPr id="11" name="Picture 10" descr="A map of the united states&#10;&#10;Description automatically generated">
            <a:extLst>
              <a:ext uri="{FF2B5EF4-FFF2-40B4-BE49-F238E27FC236}">
                <a16:creationId xmlns:a16="http://schemas.microsoft.com/office/drawing/2014/main" id="{DBFC2A61-D360-4BED-D874-02F25EF30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89" y="2163650"/>
            <a:ext cx="5912648" cy="3383280"/>
          </a:xfrm>
          <a:prstGeom prst="rect">
            <a:avLst/>
          </a:prstGeom>
        </p:spPr>
      </p:pic>
      <p:sp>
        <p:nvSpPr>
          <p:cNvPr id="12" name="TextBox 11">
            <a:extLst>
              <a:ext uri="{FF2B5EF4-FFF2-40B4-BE49-F238E27FC236}">
                <a16:creationId xmlns:a16="http://schemas.microsoft.com/office/drawing/2014/main" id="{5E40309F-F6B4-E15E-51AE-44815484B11B}"/>
              </a:ext>
            </a:extLst>
          </p:cNvPr>
          <p:cNvSpPr txBox="1"/>
          <p:nvPr/>
        </p:nvSpPr>
        <p:spPr>
          <a:xfrm>
            <a:off x="1460367" y="5767813"/>
            <a:ext cx="9348539" cy="830997"/>
          </a:xfrm>
          <a:prstGeom prst="rect">
            <a:avLst/>
          </a:prstGeom>
          <a:noFill/>
        </p:spPr>
        <p:txBody>
          <a:bodyPr wrap="square" rtlCol="0">
            <a:spAutoFit/>
          </a:bodyPr>
          <a:lstStyle/>
          <a:p>
            <a:pPr marL="0" lvl="1" algn="ctr">
              <a:spcAft>
                <a:spcPts val="1000"/>
              </a:spcAft>
            </a:pPr>
            <a:r>
              <a:rPr lang="en-US" sz="2400">
                <a:cs typeface="Times"/>
              </a:rPr>
              <a:t>Emissions are distributed in gridded and temporal space for each SCC, and relevant pollutants are speciated (e.g., VOCs to individual components).</a:t>
            </a:r>
            <a:endParaRPr lang="en-US" sz="2400">
              <a:cs typeface="Times"/>
              <a:sym typeface="Wingdings" panose="05000000000000000000" pitchFamily="2" charset="2"/>
            </a:endParaRPr>
          </a:p>
        </p:txBody>
      </p:sp>
      <p:sp>
        <p:nvSpPr>
          <p:cNvPr id="6" name="TextBox 5">
            <a:extLst>
              <a:ext uri="{FF2B5EF4-FFF2-40B4-BE49-F238E27FC236}">
                <a16:creationId xmlns:a16="http://schemas.microsoft.com/office/drawing/2014/main" id="{176AEB8B-8152-8797-615B-132A42E09560}"/>
              </a:ext>
            </a:extLst>
          </p:cNvPr>
          <p:cNvSpPr txBox="1"/>
          <p:nvPr/>
        </p:nvSpPr>
        <p:spPr>
          <a:xfrm>
            <a:off x="7878793" y="2056491"/>
            <a:ext cx="3229305" cy="307777"/>
          </a:xfrm>
          <a:prstGeom prst="rect">
            <a:avLst/>
          </a:prstGeom>
          <a:noFill/>
        </p:spPr>
        <p:txBody>
          <a:bodyPr wrap="square" rtlCol="0">
            <a:spAutoFit/>
          </a:bodyPr>
          <a:lstStyle/>
          <a:p>
            <a:pPr marL="0" lvl="1" algn="ctr">
              <a:spcAft>
                <a:spcPts val="1000"/>
              </a:spcAft>
            </a:pPr>
            <a:r>
              <a:rPr lang="en-US" sz="1400" b="1">
                <a:cs typeface="Times"/>
              </a:rPr>
              <a:t>Residential Natural Gas Monthly Profile</a:t>
            </a:r>
            <a:endParaRPr lang="en-US" sz="1400" b="1">
              <a:cs typeface="Times"/>
              <a:sym typeface="Wingdings" panose="05000000000000000000" pitchFamily="2" charset="2"/>
            </a:endParaRPr>
          </a:p>
        </p:txBody>
      </p:sp>
    </p:spTree>
    <p:extLst>
      <p:ext uri="{BB962C8B-B14F-4D97-AF65-F5344CB8AC3E}">
        <p14:creationId xmlns:p14="http://schemas.microsoft.com/office/powerpoint/2010/main" val="1317477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8C4A-5E39-48C9-8854-2740DC82F89B}"/>
              </a:ext>
            </a:extLst>
          </p:cNvPr>
          <p:cNvSpPr>
            <a:spLocks noGrp="1"/>
          </p:cNvSpPr>
          <p:nvPr>
            <p:ph type="title"/>
          </p:nvPr>
        </p:nvSpPr>
        <p:spPr/>
        <p:txBody>
          <a:bodyPr/>
          <a:lstStyle/>
          <a:p>
            <a:pPr algn="ctr"/>
            <a:r>
              <a:rPr lang="en-US"/>
              <a:t>Conclusions</a:t>
            </a:r>
          </a:p>
        </p:txBody>
      </p:sp>
      <p:sp>
        <p:nvSpPr>
          <p:cNvPr id="9" name="TextBox 8">
            <a:extLst>
              <a:ext uri="{FF2B5EF4-FFF2-40B4-BE49-F238E27FC236}">
                <a16:creationId xmlns:a16="http://schemas.microsoft.com/office/drawing/2014/main" id="{5F190E64-4997-4ABE-B1D8-F5BED7C6FA1D}"/>
              </a:ext>
            </a:extLst>
          </p:cNvPr>
          <p:cNvSpPr txBox="1"/>
          <p:nvPr/>
        </p:nvSpPr>
        <p:spPr>
          <a:xfrm>
            <a:off x="511934" y="1690688"/>
            <a:ext cx="11364379" cy="4021614"/>
          </a:xfrm>
          <a:prstGeom prst="rect">
            <a:avLst/>
          </a:prstGeom>
          <a:noFill/>
        </p:spPr>
        <p:txBody>
          <a:bodyPr wrap="square" lIns="91440" tIns="45720" rIns="91440" bIns="45720" rtlCol="0" anchor="t">
            <a:spAutoFit/>
          </a:bodyPr>
          <a:lstStyle/>
          <a:p>
            <a:pPr marL="342900" indent="-342900">
              <a:spcAft>
                <a:spcPts val="800"/>
              </a:spcAft>
              <a:buFont typeface="Arial" panose="020B0604020202020204" pitchFamily="34" charset="0"/>
              <a:buChar char="•"/>
            </a:pPr>
            <a:r>
              <a:rPr lang="en-US" sz="2600">
                <a:ea typeface="Calibri"/>
                <a:cs typeface="Calibri"/>
              </a:rPr>
              <a:t>A collaborative process was used to develop emissions for the year 2022.</a:t>
            </a:r>
            <a:endParaRPr lang="en-US" sz="2600"/>
          </a:p>
          <a:p>
            <a:pPr marL="800100" lvl="1" indent="-342900">
              <a:spcAft>
                <a:spcPts val="800"/>
              </a:spcAft>
              <a:buFont typeface="Arial" panose="020B0604020202020204" pitchFamily="34" charset="0"/>
              <a:buChar char="•"/>
            </a:pPr>
            <a:r>
              <a:rPr lang="en-US" sz="2200">
                <a:ea typeface="Calibri" panose="020F0502020204030204"/>
                <a:cs typeface="Calibri" panose="020F0502020204030204"/>
              </a:rPr>
              <a:t>State and local agencies contributed data for the platform – especially onroad and fire activity data.</a:t>
            </a:r>
          </a:p>
          <a:p>
            <a:pPr marL="800100" lvl="1" indent="-342900">
              <a:spcAft>
                <a:spcPts val="800"/>
              </a:spcAft>
              <a:buFont typeface="Arial" panose="020B0604020202020204" pitchFamily="34" charset="0"/>
              <a:buChar char="•"/>
            </a:pPr>
            <a:r>
              <a:rPr lang="en-US" sz="2200">
                <a:ea typeface="Calibri" panose="020F0502020204030204"/>
                <a:cs typeface="Calibri" panose="020F0502020204030204"/>
              </a:rPr>
              <a:t>A review of the 2022 was conducted with good participation from state and local agencies.</a:t>
            </a:r>
            <a:endParaRPr lang="en-US" sz="2200"/>
          </a:p>
          <a:p>
            <a:pPr marL="342900" indent="-342900">
              <a:spcAft>
                <a:spcPts val="800"/>
              </a:spcAft>
              <a:buFont typeface="Arial" panose="020B0604020202020204" pitchFamily="34" charset="0"/>
              <a:buChar char="•"/>
            </a:pPr>
            <a:r>
              <a:rPr lang="en-US" sz="2600">
                <a:ea typeface="Calibri"/>
                <a:cs typeface="Calibri"/>
              </a:rPr>
              <a:t>The 2022 emissions are now available to the community, including inputs to SMOKE and outputs from SMOKE in CMAQ format.</a:t>
            </a:r>
          </a:p>
          <a:p>
            <a:pPr marL="800100" lvl="1" indent="-342900">
              <a:spcAft>
                <a:spcPts val="800"/>
              </a:spcAft>
              <a:buFont typeface="Arial" panose="020B0604020202020204" pitchFamily="34" charset="0"/>
              <a:buChar char="•"/>
            </a:pPr>
            <a:r>
              <a:rPr lang="en-US" sz="2200">
                <a:ea typeface="Calibri"/>
                <a:cs typeface="Calibri"/>
                <a:hlinkClick r:id="rId3"/>
              </a:rPr>
              <a:t>2022v1 EMP Website</a:t>
            </a:r>
            <a:r>
              <a:rPr lang="en-US" sz="2200">
                <a:ea typeface="Calibri"/>
                <a:cs typeface="Calibri"/>
              </a:rPr>
              <a:t>; </a:t>
            </a:r>
            <a:r>
              <a:rPr lang="en-US" sz="2200">
                <a:ea typeface="Calibri"/>
                <a:cs typeface="Calibri"/>
                <a:hlinkClick r:id="rId4"/>
              </a:rPr>
              <a:t>2022v1 Data Retrieval Tool</a:t>
            </a:r>
            <a:r>
              <a:rPr lang="en-US" sz="2200">
                <a:ea typeface="Calibri"/>
                <a:cs typeface="Calibri"/>
              </a:rPr>
              <a:t>; </a:t>
            </a:r>
            <a:r>
              <a:rPr lang="en-US" sz="2200">
                <a:ea typeface="Calibri"/>
                <a:cs typeface="Calibri"/>
                <a:hlinkClick r:id="rId5"/>
              </a:rPr>
              <a:t>CMAQ model-ready files on AWS</a:t>
            </a:r>
            <a:r>
              <a:rPr lang="en-US" sz="2200">
                <a:ea typeface="Calibri"/>
                <a:cs typeface="Calibri"/>
              </a:rPr>
              <a:t>.</a:t>
            </a:r>
          </a:p>
          <a:p>
            <a:pPr marL="342900" indent="-342900">
              <a:spcAft>
                <a:spcPts val="800"/>
              </a:spcAft>
              <a:buFont typeface="Arial" panose="020B0604020202020204" pitchFamily="34" charset="0"/>
              <a:buChar char="•"/>
            </a:pPr>
            <a:r>
              <a:rPr lang="en-US" sz="2600">
                <a:ea typeface="Calibri"/>
                <a:cs typeface="Calibri"/>
              </a:rPr>
              <a:t>Emissions for analytic years of 2026, 2032, and 2038 are currently being reviewed; will be finalized by end of calendar year.</a:t>
            </a:r>
          </a:p>
        </p:txBody>
      </p:sp>
    </p:spTree>
    <p:extLst>
      <p:ext uri="{BB962C8B-B14F-4D97-AF65-F5344CB8AC3E}">
        <p14:creationId xmlns:p14="http://schemas.microsoft.com/office/powerpoint/2010/main" val="317335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9AB557-D2F9-4377-9D6A-301E7CF60445}"/>
              </a:ext>
            </a:extLst>
          </p:cNvPr>
          <p:cNvSpPr>
            <a:spLocks noGrp="1"/>
          </p:cNvSpPr>
          <p:nvPr>
            <p:ph type="sldNum" sz="quarter" idx="12"/>
          </p:nvPr>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16</a:t>
            </a:fld>
            <a:endParaRPr lang="en-US"/>
          </a:p>
        </p:txBody>
      </p:sp>
      <p:sp>
        <p:nvSpPr>
          <p:cNvPr id="5" name="Title 1">
            <a:extLst>
              <a:ext uri="{FF2B5EF4-FFF2-40B4-BE49-F238E27FC236}">
                <a16:creationId xmlns:a16="http://schemas.microsoft.com/office/drawing/2014/main" id="{D64532C7-F4C5-46E4-9ACC-6D2DA4E867E4}"/>
              </a:ext>
            </a:extLst>
          </p:cNvPr>
          <p:cNvSpPr txBox="1">
            <a:spLocks/>
          </p:cNvSpPr>
          <p:nvPr/>
        </p:nvSpPr>
        <p:spPr>
          <a:xfrm>
            <a:off x="838200" y="2998482"/>
            <a:ext cx="10515600" cy="17640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t>Contact: </a:t>
            </a:r>
          </a:p>
          <a:p>
            <a:pPr algn="ctr"/>
            <a:r>
              <a:rPr lang="en-US" sz="2600" b="1"/>
              <a:t>seltzer.karl@epa.gov</a:t>
            </a:r>
          </a:p>
        </p:txBody>
      </p:sp>
    </p:spTree>
    <p:extLst>
      <p:ext uri="{BB962C8B-B14F-4D97-AF65-F5344CB8AC3E}">
        <p14:creationId xmlns:p14="http://schemas.microsoft.com/office/powerpoint/2010/main" val="1683908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3E96777F-60A0-4ADB-9330-9338180CA342}"/>
              </a:ext>
            </a:extLst>
          </p:cNvPr>
          <p:cNvSpPr>
            <a:spLocks noGrp="1"/>
          </p:cNvSpPr>
          <p:nvPr>
            <p:ph type="sldNum" sz="quarter" idx="12"/>
          </p:nvPr>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2</a:t>
            </a:fld>
            <a:endParaRPr lang="en-US"/>
          </a:p>
        </p:txBody>
      </p:sp>
      <p:sp>
        <p:nvSpPr>
          <p:cNvPr id="13" name="Title 1">
            <a:extLst>
              <a:ext uri="{FF2B5EF4-FFF2-40B4-BE49-F238E27FC236}">
                <a16:creationId xmlns:a16="http://schemas.microsoft.com/office/drawing/2014/main" id="{235342E9-44CF-4593-8D87-8870C59B3440}"/>
              </a:ext>
            </a:extLst>
          </p:cNvPr>
          <p:cNvSpPr>
            <a:spLocks noGrp="1"/>
          </p:cNvSpPr>
          <p:nvPr>
            <p:ph type="title"/>
          </p:nvPr>
        </p:nvSpPr>
        <p:spPr>
          <a:xfrm>
            <a:off x="838200" y="759467"/>
            <a:ext cx="10515600" cy="839047"/>
          </a:xfrm>
        </p:spPr>
        <p:txBody>
          <a:bodyPr>
            <a:normAutofit/>
          </a:bodyPr>
          <a:lstStyle/>
          <a:p>
            <a:pPr algn="ctr"/>
            <a:r>
              <a:rPr lang="en-US" sz="4000"/>
              <a:t>The 2022 Emissions Modeling Platform</a:t>
            </a:r>
          </a:p>
        </p:txBody>
      </p:sp>
      <p:sp>
        <p:nvSpPr>
          <p:cNvPr id="16" name="TextBox 15">
            <a:extLst>
              <a:ext uri="{FF2B5EF4-FFF2-40B4-BE49-F238E27FC236}">
                <a16:creationId xmlns:a16="http://schemas.microsoft.com/office/drawing/2014/main" id="{6E055FE6-1C67-4DA1-953A-B1B1CF8B1E97}"/>
              </a:ext>
            </a:extLst>
          </p:cNvPr>
          <p:cNvSpPr txBox="1"/>
          <p:nvPr/>
        </p:nvSpPr>
        <p:spPr>
          <a:xfrm>
            <a:off x="495616" y="1799920"/>
            <a:ext cx="11256117" cy="4632037"/>
          </a:xfrm>
          <a:prstGeom prst="rect">
            <a:avLst/>
          </a:prstGeom>
          <a:noFill/>
        </p:spPr>
        <p:txBody>
          <a:bodyPr wrap="square" lIns="91440" tIns="45720" rIns="91440" bIns="45720" rtlCol="0" anchor="t">
            <a:spAutoFit/>
          </a:bodyPr>
          <a:lstStyle/>
          <a:p>
            <a:pPr marL="228600" lvl="1" indent="-228600">
              <a:spcAft>
                <a:spcPts val="1000"/>
              </a:spcAft>
              <a:buFont typeface="Arial" panose="020B0604020202020204" pitchFamily="34" charset="0"/>
              <a:buChar char="•"/>
            </a:pPr>
            <a:r>
              <a:rPr lang="en-US" sz="2000">
                <a:cs typeface="Times"/>
              </a:rPr>
              <a:t>Platform based on the year 2022 with analytic years of 2026, 2032, and 2038.</a:t>
            </a:r>
          </a:p>
          <a:p>
            <a:pPr marL="228600" lvl="1" indent="-228600">
              <a:spcAft>
                <a:spcPts val="1000"/>
              </a:spcAft>
              <a:buFont typeface="Arial" panose="020B0604020202020204" pitchFamily="34" charset="0"/>
              <a:buChar char="•"/>
            </a:pPr>
            <a:r>
              <a:rPr lang="en-US" sz="2000">
                <a:cs typeface="Times"/>
              </a:rPr>
              <a:t>Developed in collaboration with states / MJOs to help them meet their Clean Air Act requirements:</a:t>
            </a:r>
          </a:p>
          <a:p>
            <a:pPr marL="685800" lvl="2" indent="-228600">
              <a:spcAft>
                <a:spcPts val="1000"/>
              </a:spcAft>
              <a:buFont typeface="Arial" panose="020B0604020202020204" pitchFamily="34" charset="0"/>
              <a:buChar char="•"/>
            </a:pPr>
            <a:r>
              <a:rPr lang="en-US" sz="2000">
                <a:cs typeface="Times"/>
              </a:rPr>
              <a:t>Used by states to develop ozone NAAQS SIPs (2026, 2032) </a:t>
            </a:r>
          </a:p>
          <a:p>
            <a:pPr marL="685800" lvl="2" indent="-228600">
              <a:spcAft>
                <a:spcPts val="1000"/>
              </a:spcAft>
              <a:buFont typeface="Arial" panose="020B0604020202020204" pitchFamily="34" charset="0"/>
              <a:buChar char="•"/>
            </a:pPr>
            <a:r>
              <a:rPr lang="en-US" sz="2000">
                <a:cs typeface="Times"/>
              </a:rPr>
              <a:t>Likely modeling to support PM NAAQS implementation (2032)</a:t>
            </a:r>
          </a:p>
          <a:p>
            <a:pPr marL="685800" lvl="2" indent="-228600">
              <a:spcAft>
                <a:spcPts val="1000"/>
              </a:spcAft>
              <a:buFont typeface="Arial" panose="020B0604020202020204" pitchFamily="34" charset="0"/>
              <a:buChar char="•"/>
            </a:pPr>
            <a:r>
              <a:rPr lang="en-US" sz="2000">
                <a:cs typeface="Times"/>
              </a:rPr>
              <a:t>Support for studies that need a year later than 2032 (2038)</a:t>
            </a:r>
          </a:p>
          <a:p>
            <a:pPr marL="228600" lvl="1" indent="-228600">
              <a:spcAft>
                <a:spcPts val="1000"/>
              </a:spcAft>
              <a:buFont typeface="Arial" panose="020B0604020202020204" pitchFamily="34" charset="0"/>
              <a:buChar char="•"/>
            </a:pPr>
            <a:r>
              <a:rPr lang="en-US" sz="2000">
                <a:cs typeface="Times"/>
              </a:rPr>
              <a:t>EPA will use the platform to support various needs (e.g., PM designations, </a:t>
            </a:r>
            <a:r>
              <a:rPr lang="en-US" sz="2000" err="1">
                <a:cs typeface="Times"/>
              </a:rPr>
              <a:t>AirToxScreen</a:t>
            </a:r>
            <a:r>
              <a:rPr lang="en-US" sz="2000">
                <a:cs typeface="Times"/>
              </a:rPr>
              <a:t>).</a:t>
            </a:r>
          </a:p>
          <a:p>
            <a:pPr marL="228600" lvl="1" indent="-228600">
              <a:spcAft>
                <a:spcPts val="1000"/>
              </a:spcAft>
              <a:buFont typeface="Arial" panose="020B0604020202020204" pitchFamily="34" charset="0"/>
              <a:buChar char="•"/>
            </a:pPr>
            <a:r>
              <a:rPr lang="en-US" sz="2000">
                <a:cs typeface="Times"/>
              </a:rPr>
              <a:t>Why 2022?</a:t>
            </a:r>
          </a:p>
          <a:p>
            <a:pPr marL="685800" lvl="2" indent="-228600">
              <a:spcAft>
                <a:spcPts val="1000"/>
              </a:spcAft>
              <a:buFont typeface="Arial" panose="020B0604020202020204" pitchFamily="34" charset="0"/>
              <a:buChar char="•"/>
            </a:pPr>
            <a:r>
              <a:rPr lang="en-US" sz="2000">
                <a:cs typeface="Times"/>
              </a:rPr>
              <a:t>Concern about the 2020 NEI being non-representative due to COVID impacts.</a:t>
            </a:r>
          </a:p>
          <a:p>
            <a:pPr marL="685800" lvl="2" indent="-228600">
              <a:spcAft>
                <a:spcPts val="1000"/>
              </a:spcAft>
              <a:buFont typeface="Arial" panose="020B0604020202020204" pitchFamily="34" charset="0"/>
              <a:buChar char="•"/>
            </a:pPr>
            <a:r>
              <a:rPr lang="en-US" sz="2000">
                <a:cs typeface="Times"/>
              </a:rPr>
              <a:t>The 2023 NEI will not be ready until 2026 (does not meet timing for upcoming modeling needs).</a:t>
            </a:r>
          </a:p>
          <a:p>
            <a:pPr marL="685800" lvl="2" indent="-228600">
              <a:spcAft>
                <a:spcPts val="1000"/>
              </a:spcAft>
              <a:buFont typeface="Arial" panose="020B0604020202020204" pitchFamily="34" charset="0"/>
              <a:buChar char="•"/>
            </a:pPr>
            <a:r>
              <a:rPr lang="en-US" sz="2000">
                <a:cs typeface="Times"/>
              </a:rPr>
              <a:t>Summer of 2022 had more ozone-conducive meteorology across the US and fewer acres burned from wildfires, compared to 2020 and 2021.</a:t>
            </a:r>
          </a:p>
        </p:txBody>
      </p:sp>
    </p:spTree>
    <p:custDataLst>
      <p:tags r:id="rId1"/>
    </p:custDataLst>
    <p:extLst>
      <p:ext uri="{BB962C8B-B14F-4D97-AF65-F5344CB8AC3E}">
        <p14:creationId xmlns:p14="http://schemas.microsoft.com/office/powerpoint/2010/main" val="159178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3E96777F-60A0-4ADB-9330-9338180CA342}"/>
              </a:ext>
            </a:extLst>
          </p:cNvPr>
          <p:cNvSpPr>
            <a:spLocks noGrp="1"/>
          </p:cNvSpPr>
          <p:nvPr>
            <p:ph type="sldNum" sz="quarter" idx="12"/>
          </p:nvPr>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3</a:t>
            </a:fld>
            <a:endParaRPr lang="en-US"/>
          </a:p>
        </p:txBody>
      </p:sp>
      <p:sp>
        <p:nvSpPr>
          <p:cNvPr id="13" name="Title 1">
            <a:extLst>
              <a:ext uri="{FF2B5EF4-FFF2-40B4-BE49-F238E27FC236}">
                <a16:creationId xmlns:a16="http://schemas.microsoft.com/office/drawing/2014/main" id="{235342E9-44CF-4593-8D87-8870C59B3440}"/>
              </a:ext>
            </a:extLst>
          </p:cNvPr>
          <p:cNvSpPr>
            <a:spLocks noGrp="1"/>
          </p:cNvSpPr>
          <p:nvPr>
            <p:ph type="title"/>
          </p:nvPr>
        </p:nvSpPr>
        <p:spPr>
          <a:xfrm>
            <a:off x="838200" y="759467"/>
            <a:ext cx="10515600" cy="839047"/>
          </a:xfrm>
        </p:spPr>
        <p:txBody>
          <a:bodyPr>
            <a:normAutofit/>
          </a:bodyPr>
          <a:lstStyle/>
          <a:p>
            <a:pPr algn="ctr"/>
            <a:r>
              <a:rPr lang="en-US" sz="4000"/>
              <a:t>Collaborative Structure</a:t>
            </a:r>
          </a:p>
        </p:txBody>
      </p:sp>
      <p:sp>
        <p:nvSpPr>
          <p:cNvPr id="16" name="TextBox 15">
            <a:extLst>
              <a:ext uri="{FF2B5EF4-FFF2-40B4-BE49-F238E27FC236}">
                <a16:creationId xmlns:a16="http://schemas.microsoft.com/office/drawing/2014/main" id="{6E055FE6-1C67-4DA1-953A-B1B1CF8B1E97}"/>
              </a:ext>
            </a:extLst>
          </p:cNvPr>
          <p:cNvSpPr txBox="1"/>
          <p:nvPr/>
        </p:nvSpPr>
        <p:spPr>
          <a:xfrm>
            <a:off x="495616" y="1799920"/>
            <a:ext cx="11256117" cy="4632037"/>
          </a:xfrm>
          <a:prstGeom prst="rect">
            <a:avLst/>
          </a:prstGeom>
          <a:noFill/>
        </p:spPr>
        <p:txBody>
          <a:bodyPr wrap="square" lIns="91440" tIns="45720" rIns="91440" bIns="45720" rtlCol="0" anchor="t">
            <a:spAutoFit/>
          </a:bodyPr>
          <a:lstStyle/>
          <a:p>
            <a:pPr marL="228600" lvl="1" indent="-228600">
              <a:spcAft>
                <a:spcPts val="1000"/>
              </a:spcAft>
              <a:buFont typeface="Arial" panose="020B0604020202020204" pitchFamily="34" charset="0"/>
              <a:buChar char="•"/>
            </a:pPr>
            <a:r>
              <a:rPr lang="en-US" sz="2000" dirty="0">
                <a:cs typeface="Times"/>
              </a:rPr>
              <a:t>Collaborative Co-leads:</a:t>
            </a:r>
          </a:p>
          <a:p>
            <a:pPr marL="800100" lvl="2" indent="-342900">
              <a:spcAft>
                <a:spcPts val="1000"/>
              </a:spcAft>
              <a:buFont typeface="Courier New" panose="02070309020205020404" pitchFamily="49" charset="0"/>
              <a:buChar char="o"/>
            </a:pPr>
            <a:r>
              <a:rPr lang="en-US" sz="2000" dirty="0">
                <a:cs typeface="Times"/>
              </a:rPr>
              <a:t>Zac Adelman (LADCO), Mary Uhl (WESTAR), and Alison Eyth (EPA OAQPS)</a:t>
            </a:r>
          </a:p>
          <a:p>
            <a:pPr marL="228600" lvl="1" indent="-228600">
              <a:spcAft>
                <a:spcPts val="1000"/>
              </a:spcAft>
              <a:buFont typeface="Arial" panose="020B0604020202020204" pitchFamily="34" charset="0"/>
              <a:buChar char="•"/>
            </a:pPr>
            <a:r>
              <a:rPr lang="en-US" sz="2000" dirty="0">
                <a:cs typeface="Times"/>
              </a:rPr>
              <a:t>Communication support:</a:t>
            </a:r>
          </a:p>
          <a:p>
            <a:pPr marL="800100" lvl="2" indent="-342900">
              <a:spcAft>
                <a:spcPts val="1000"/>
              </a:spcAft>
              <a:buFont typeface="Courier New" panose="02070309020205020404" pitchFamily="49" charset="0"/>
              <a:buChar char="o"/>
            </a:pPr>
            <a:r>
              <a:rPr lang="en-US" sz="2000" dirty="0">
                <a:cs typeface="Times"/>
              </a:rPr>
              <a:t>Tom Richardson (OK DEQ), Tom Moore (Denver/NFR RAQC), Rhonda Payne (WESTAR)</a:t>
            </a:r>
          </a:p>
          <a:p>
            <a:pPr marL="228600" lvl="1" indent="-228600">
              <a:spcAft>
                <a:spcPts val="1000"/>
              </a:spcAft>
              <a:buFont typeface="Arial" panose="020B0604020202020204" pitchFamily="34" charset="0"/>
              <a:buChar char="•"/>
            </a:pPr>
            <a:r>
              <a:rPr lang="en-US" sz="2000" dirty="0">
                <a:cs typeface="Times"/>
              </a:rPr>
              <a:t>Coordination Committee:</a:t>
            </a:r>
          </a:p>
          <a:p>
            <a:pPr marL="800100" lvl="2" indent="-342900">
              <a:spcAft>
                <a:spcPts val="1000"/>
              </a:spcAft>
              <a:buFont typeface="Courier New" panose="02070309020205020404" pitchFamily="49" charset="0"/>
              <a:buChar char="o"/>
            </a:pPr>
            <a:r>
              <a:rPr lang="en-US" sz="2000" dirty="0">
                <a:cs typeface="Times"/>
              </a:rPr>
              <a:t>28 members from MJOs, state agencies, and US EPA staff from OAQPS, OTAQ, and OAP.</a:t>
            </a:r>
          </a:p>
          <a:p>
            <a:pPr marL="800100" lvl="2" indent="-342900">
              <a:spcAft>
                <a:spcPts val="1000"/>
              </a:spcAft>
              <a:buFont typeface="Courier New" panose="02070309020205020404" pitchFamily="49" charset="0"/>
              <a:buChar char="o"/>
            </a:pPr>
            <a:r>
              <a:rPr lang="en-US" sz="2000" dirty="0">
                <a:cs typeface="Times"/>
              </a:rPr>
              <a:t>Monthly calls and deliver quarterly outreach webinars.</a:t>
            </a:r>
          </a:p>
          <a:p>
            <a:pPr marL="228600" lvl="1" indent="-228600">
              <a:spcAft>
                <a:spcPts val="1000"/>
              </a:spcAft>
              <a:buFont typeface="Arial" panose="020B0604020202020204" pitchFamily="34" charset="0"/>
              <a:buChar char="•"/>
            </a:pPr>
            <a:r>
              <a:rPr lang="en-US" sz="2000" dirty="0">
                <a:cs typeface="Times"/>
              </a:rPr>
              <a:t>Workgroups:</a:t>
            </a:r>
          </a:p>
          <a:p>
            <a:pPr marL="800100" lvl="2" indent="-342900">
              <a:spcAft>
                <a:spcPts val="1000"/>
              </a:spcAft>
              <a:buFont typeface="Courier New" panose="02070309020205020404" pitchFamily="49" charset="0"/>
              <a:buChar char="o"/>
            </a:pPr>
            <a:r>
              <a:rPr lang="en-US" sz="2000" dirty="0">
                <a:cs typeface="Times"/>
              </a:rPr>
              <a:t>Existing: National O&amp;G Emissions Committee, Electric Generating Unit workgroup, MJO MOVES workgroup, MARAMA</a:t>
            </a:r>
            <a:r>
              <a:rPr lang="en-US" sz="2000" dirty="0">
                <a:solidFill>
                  <a:srgbClr val="FF0000"/>
                </a:solidFill>
                <a:cs typeface="Times"/>
              </a:rPr>
              <a:t> </a:t>
            </a:r>
            <a:r>
              <a:rPr lang="en-US" sz="2000" dirty="0">
                <a:cs typeface="Times"/>
              </a:rPr>
              <a:t>Commercial Marine Vessel workgroup, Residential Wood Heating Task Force.</a:t>
            </a:r>
          </a:p>
          <a:p>
            <a:pPr marL="800100" lvl="2" indent="-342900">
              <a:spcAft>
                <a:spcPts val="1000"/>
              </a:spcAft>
              <a:buFont typeface="Courier New" panose="02070309020205020404" pitchFamily="49" charset="0"/>
              <a:buChar char="o"/>
            </a:pPr>
            <a:r>
              <a:rPr lang="en-US" sz="2000" dirty="0">
                <a:cs typeface="Times"/>
              </a:rPr>
              <a:t>Created 2022-specific workgroups for fires, emissions projections, and auxiliary modeling files.</a:t>
            </a:r>
          </a:p>
        </p:txBody>
      </p:sp>
    </p:spTree>
    <p:custDataLst>
      <p:tags r:id="rId1"/>
    </p:custDataLst>
    <p:extLst>
      <p:ext uri="{BB962C8B-B14F-4D97-AF65-F5344CB8AC3E}">
        <p14:creationId xmlns:p14="http://schemas.microsoft.com/office/powerpoint/2010/main" val="166032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3E96777F-60A0-4ADB-9330-9338180CA342}"/>
              </a:ext>
            </a:extLst>
          </p:cNvPr>
          <p:cNvSpPr>
            <a:spLocks noGrp="1"/>
          </p:cNvSpPr>
          <p:nvPr>
            <p:ph type="sldNum" sz="quarter" idx="12"/>
          </p:nvPr>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4</a:t>
            </a:fld>
            <a:endParaRPr lang="en-US"/>
          </a:p>
        </p:txBody>
      </p:sp>
      <p:sp>
        <p:nvSpPr>
          <p:cNvPr id="13" name="Title 1">
            <a:extLst>
              <a:ext uri="{FF2B5EF4-FFF2-40B4-BE49-F238E27FC236}">
                <a16:creationId xmlns:a16="http://schemas.microsoft.com/office/drawing/2014/main" id="{235342E9-44CF-4593-8D87-8870C59B3440}"/>
              </a:ext>
            </a:extLst>
          </p:cNvPr>
          <p:cNvSpPr>
            <a:spLocks noGrp="1"/>
          </p:cNvSpPr>
          <p:nvPr>
            <p:ph type="title"/>
          </p:nvPr>
        </p:nvSpPr>
        <p:spPr>
          <a:xfrm>
            <a:off x="838200" y="759467"/>
            <a:ext cx="10515600" cy="839047"/>
          </a:xfrm>
        </p:spPr>
        <p:txBody>
          <a:bodyPr>
            <a:normAutofit/>
          </a:bodyPr>
          <a:lstStyle/>
          <a:p>
            <a:pPr algn="ctr"/>
            <a:r>
              <a:rPr lang="en-US" sz="4000"/>
              <a:t>2022v1 Development Timeline</a:t>
            </a:r>
          </a:p>
        </p:txBody>
      </p:sp>
      <p:sp>
        <p:nvSpPr>
          <p:cNvPr id="16" name="TextBox 15">
            <a:extLst>
              <a:ext uri="{FF2B5EF4-FFF2-40B4-BE49-F238E27FC236}">
                <a16:creationId xmlns:a16="http://schemas.microsoft.com/office/drawing/2014/main" id="{6E055FE6-1C67-4DA1-953A-B1B1CF8B1E97}"/>
              </a:ext>
            </a:extLst>
          </p:cNvPr>
          <p:cNvSpPr txBox="1"/>
          <p:nvPr/>
        </p:nvSpPr>
        <p:spPr>
          <a:xfrm>
            <a:off x="1421730" y="6046510"/>
            <a:ext cx="9348539" cy="461665"/>
          </a:xfrm>
          <a:prstGeom prst="rect">
            <a:avLst/>
          </a:prstGeom>
          <a:noFill/>
        </p:spPr>
        <p:txBody>
          <a:bodyPr wrap="square" rtlCol="0">
            <a:spAutoFit/>
          </a:bodyPr>
          <a:lstStyle/>
          <a:p>
            <a:pPr marL="0" lvl="1">
              <a:spcAft>
                <a:spcPts val="1000"/>
              </a:spcAft>
            </a:pPr>
            <a:r>
              <a:rPr lang="en-US" sz="2400">
                <a:cs typeface="Times"/>
              </a:rPr>
              <a:t>Note: There will be two versions of the 2022 EMP </a:t>
            </a:r>
            <a:r>
              <a:rPr lang="en-US" sz="2400">
                <a:cs typeface="Times"/>
                <a:sym typeface="Wingdings" panose="05000000000000000000" pitchFamily="2" charset="2"/>
              </a:rPr>
              <a:t> 2022v1 and 2022v2.</a:t>
            </a:r>
          </a:p>
        </p:txBody>
      </p:sp>
      <p:graphicFrame>
        <p:nvGraphicFramePr>
          <p:cNvPr id="2" name="Diagram 2">
            <a:extLst>
              <a:ext uri="{FF2B5EF4-FFF2-40B4-BE49-F238E27FC236}">
                <a16:creationId xmlns:a16="http://schemas.microsoft.com/office/drawing/2014/main" id="{414F74B8-7375-67A2-FB3E-DDA3FFDCDB74}"/>
              </a:ext>
            </a:extLst>
          </p:cNvPr>
          <p:cNvGraphicFramePr/>
          <p:nvPr>
            <p:extLst>
              <p:ext uri="{D42A27DB-BD31-4B8C-83A1-F6EECF244321}">
                <p14:modId xmlns:p14="http://schemas.microsoft.com/office/powerpoint/2010/main" val="361045939"/>
              </p:ext>
            </p:extLst>
          </p:nvPr>
        </p:nvGraphicFramePr>
        <p:xfrm>
          <a:off x="495617" y="1415019"/>
          <a:ext cx="10858183" cy="4249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a:extLst>
              <a:ext uri="{FF2B5EF4-FFF2-40B4-BE49-F238E27FC236}">
                <a16:creationId xmlns:a16="http://schemas.microsoft.com/office/drawing/2014/main" id="{614331B9-27DC-CAB4-AB12-7B41F3DED298}"/>
              </a:ext>
            </a:extLst>
          </p:cNvPr>
          <p:cNvGrpSpPr/>
          <p:nvPr/>
        </p:nvGrpSpPr>
        <p:grpSpPr>
          <a:xfrm>
            <a:off x="8178085" y="2140775"/>
            <a:ext cx="3696236" cy="726395"/>
            <a:chOff x="8332632" y="5475169"/>
            <a:chExt cx="3696236" cy="726395"/>
          </a:xfrm>
        </p:grpSpPr>
        <p:sp>
          <p:nvSpPr>
            <p:cNvPr id="4" name="Rectangle 3">
              <a:extLst>
                <a:ext uri="{FF2B5EF4-FFF2-40B4-BE49-F238E27FC236}">
                  <a16:creationId xmlns:a16="http://schemas.microsoft.com/office/drawing/2014/main" id="{C82B3C4A-305E-932E-4A44-0AE9539A8420}"/>
                </a:ext>
              </a:extLst>
            </p:cNvPr>
            <p:cNvSpPr/>
            <p:nvPr/>
          </p:nvSpPr>
          <p:spPr>
            <a:xfrm>
              <a:off x="8332632" y="5548994"/>
              <a:ext cx="1735222" cy="652570"/>
            </a:xfrm>
            <a:prstGeom prst="rect">
              <a:avLst/>
            </a:prstGeom>
            <a:noFill/>
            <a:ln w="4762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or: Elbow 5">
              <a:extLst>
                <a:ext uri="{FF2B5EF4-FFF2-40B4-BE49-F238E27FC236}">
                  <a16:creationId xmlns:a16="http://schemas.microsoft.com/office/drawing/2014/main" id="{A659A50F-E176-3117-60B7-B78141FBB7EE}"/>
                </a:ext>
              </a:extLst>
            </p:cNvPr>
            <p:cNvCxnSpPr>
              <a:cxnSpLocks/>
              <a:stCxn id="8" idx="1"/>
              <a:endCxn id="4" idx="3"/>
            </p:cNvCxnSpPr>
            <p:nvPr/>
          </p:nvCxnSpPr>
          <p:spPr>
            <a:xfrm rot="10800000" flipV="1">
              <a:off x="10067854" y="5675223"/>
              <a:ext cx="577654" cy="200055"/>
            </a:xfrm>
            <a:prstGeom prst="bentConnector3">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9E94D00-C04E-E6F5-0EAF-4CC00CF45335}"/>
                </a:ext>
              </a:extLst>
            </p:cNvPr>
            <p:cNvSpPr txBox="1"/>
            <p:nvPr/>
          </p:nvSpPr>
          <p:spPr>
            <a:xfrm>
              <a:off x="10645508" y="5475169"/>
              <a:ext cx="1383360" cy="400110"/>
            </a:xfrm>
            <a:prstGeom prst="rect">
              <a:avLst/>
            </a:prstGeom>
            <a:noFill/>
          </p:spPr>
          <p:txBody>
            <a:bodyPr wrap="square" rtlCol="0">
              <a:spAutoFit/>
            </a:bodyPr>
            <a:lstStyle/>
            <a:p>
              <a:pPr marL="0" lvl="1">
                <a:spcAft>
                  <a:spcPts val="1000"/>
                </a:spcAft>
              </a:pPr>
              <a:r>
                <a:rPr lang="en-US" sz="2000" b="1" u="sng">
                  <a:cs typeface="Times"/>
                </a:rPr>
                <a:t>We’re here</a:t>
              </a:r>
            </a:p>
          </p:txBody>
        </p:sp>
      </p:grpSp>
    </p:spTree>
    <p:custDataLst>
      <p:tags r:id="rId1"/>
    </p:custDataLst>
    <p:extLst>
      <p:ext uri="{BB962C8B-B14F-4D97-AF65-F5344CB8AC3E}">
        <p14:creationId xmlns:p14="http://schemas.microsoft.com/office/powerpoint/2010/main" val="192532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3E96777F-60A0-4ADB-9330-9338180CA342}"/>
              </a:ext>
            </a:extLst>
          </p:cNvPr>
          <p:cNvSpPr>
            <a:spLocks noGrp="1"/>
          </p:cNvSpPr>
          <p:nvPr>
            <p:ph type="sldNum" sz="quarter" idx="12"/>
          </p:nvPr>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5</a:t>
            </a:fld>
            <a:endParaRPr lang="en-US"/>
          </a:p>
        </p:txBody>
      </p:sp>
      <p:sp>
        <p:nvSpPr>
          <p:cNvPr id="13" name="Title 1">
            <a:extLst>
              <a:ext uri="{FF2B5EF4-FFF2-40B4-BE49-F238E27FC236}">
                <a16:creationId xmlns:a16="http://schemas.microsoft.com/office/drawing/2014/main" id="{235342E9-44CF-4593-8D87-8870C59B3440}"/>
              </a:ext>
            </a:extLst>
          </p:cNvPr>
          <p:cNvSpPr>
            <a:spLocks noGrp="1"/>
          </p:cNvSpPr>
          <p:nvPr>
            <p:ph type="title"/>
          </p:nvPr>
        </p:nvSpPr>
        <p:spPr>
          <a:xfrm>
            <a:off x="838200" y="759467"/>
            <a:ext cx="10515600" cy="839047"/>
          </a:xfrm>
        </p:spPr>
        <p:txBody>
          <a:bodyPr>
            <a:normAutofit/>
          </a:bodyPr>
          <a:lstStyle/>
          <a:p>
            <a:pPr algn="ctr"/>
            <a:r>
              <a:rPr lang="en-US" sz="4000"/>
              <a:t>Accessing the Data</a:t>
            </a:r>
          </a:p>
        </p:txBody>
      </p:sp>
      <p:sp>
        <p:nvSpPr>
          <p:cNvPr id="16" name="TextBox 15">
            <a:extLst>
              <a:ext uri="{FF2B5EF4-FFF2-40B4-BE49-F238E27FC236}">
                <a16:creationId xmlns:a16="http://schemas.microsoft.com/office/drawing/2014/main" id="{6E055FE6-1C67-4DA1-953A-B1B1CF8B1E97}"/>
              </a:ext>
            </a:extLst>
          </p:cNvPr>
          <p:cNvSpPr txBox="1"/>
          <p:nvPr/>
        </p:nvSpPr>
        <p:spPr>
          <a:xfrm>
            <a:off x="350639" y="1940328"/>
            <a:ext cx="11380150" cy="1364476"/>
          </a:xfrm>
          <a:prstGeom prst="rect">
            <a:avLst/>
          </a:prstGeom>
          <a:noFill/>
        </p:spPr>
        <p:txBody>
          <a:bodyPr wrap="square" rtlCol="0">
            <a:spAutoFit/>
          </a:bodyPr>
          <a:lstStyle/>
          <a:p>
            <a:pPr marL="228600" lvl="1" indent="-228600">
              <a:spcAft>
                <a:spcPts val="1000"/>
              </a:spcAft>
              <a:buFont typeface="Arial" panose="020B0604020202020204" pitchFamily="34" charset="0"/>
              <a:buChar char="•"/>
            </a:pPr>
            <a:r>
              <a:rPr lang="en-US" sz="2200" dirty="0">
                <a:cs typeface="Times"/>
                <a:hlinkClick r:id="rId4"/>
              </a:rPr>
              <a:t>2022v1 EMP Data Retrieval Tool</a:t>
            </a:r>
            <a:endParaRPr lang="en-US" sz="2200" dirty="0">
              <a:cs typeface="Times"/>
            </a:endParaRPr>
          </a:p>
          <a:p>
            <a:pPr marL="685800" lvl="2" indent="-228600">
              <a:spcAft>
                <a:spcPts val="1000"/>
              </a:spcAft>
              <a:buFont typeface="Arial" panose="020B0604020202020204" pitchFamily="34" charset="0"/>
              <a:buChar char="•"/>
            </a:pPr>
            <a:r>
              <a:rPr lang="en-US" sz="2200" dirty="0">
                <a:cs typeface="Times"/>
              </a:rPr>
              <a:t>All data are available at the County-/SCC-level in the “County Level Data” tab. </a:t>
            </a:r>
          </a:p>
          <a:p>
            <a:pPr marL="685800" lvl="2" indent="-228600">
              <a:spcAft>
                <a:spcPts val="1000"/>
              </a:spcAft>
              <a:buFont typeface="Arial" panose="020B0604020202020204" pitchFamily="34" charset="0"/>
              <a:buChar char="•"/>
            </a:pPr>
            <a:r>
              <a:rPr lang="en-US" sz="2200" dirty="0">
                <a:cs typeface="Times"/>
              </a:rPr>
              <a:t>All point data are available at the facility-level in the “Facility Data” tab. </a:t>
            </a:r>
          </a:p>
        </p:txBody>
      </p:sp>
      <p:pic>
        <p:nvPicPr>
          <p:cNvPr id="3" name="Picture 2">
            <a:extLst>
              <a:ext uri="{FF2B5EF4-FFF2-40B4-BE49-F238E27FC236}">
                <a16:creationId xmlns:a16="http://schemas.microsoft.com/office/drawing/2014/main" id="{8DB684D2-F60B-8003-BD88-245FB40BC4AB}"/>
              </a:ext>
            </a:extLst>
          </p:cNvPr>
          <p:cNvPicPr>
            <a:picLocks noChangeAspect="1"/>
          </p:cNvPicPr>
          <p:nvPr/>
        </p:nvPicPr>
        <p:blipFill>
          <a:blip r:embed="rId5"/>
          <a:stretch>
            <a:fillRect/>
          </a:stretch>
        </p:blipFill>
        <p:spPr>
          <a:xfrm>
            <a:off x="518160" y="3464399"/>
            <a:ext cx="11155680" cy="2620285"/>
          </a:xfrm>
          <a:prstGeom prst="rect">
            <a:avLst/>
          </a:prstGeom>
        </p:spPr>
      </p:pic>
      <p:sp>
        <p:nvSpPr>
          <p:cNvPr id="2" name="TextBox 1">
            <a:extLst>
              <a:ext uri="{FF2B5EF4-FFF2-40B4-BE49-F238E27FC236}">
                <a16:creationId xmlns:a16="http://schemas.microsoft.com/office/drawing/2014/main" id="{27B1A3EE-ABBB-C2BE-8751-FF07EA6226A6}"/>
              </a:ext>
            </a:extLst>
          </p:cNvPr>
          <p:cNvSpPr txBox="1"/>
          <p:nvPr/>
        </p:nvSpPr>
        <p:spPr>
          <a:xfrm>
            <a:off x="5609868" y="6187352"/>
            <a:ext cx="1383360" cy="400110"/>
          </a:xfrm>
          <a:prstGeom prst="rect">
            <a:avLst/>
          </a:prstGeom>
          <a:noFill/>
        </p:spPr>
        <p:txBody>
          <a:bodyPr wrap="square" rtlCol="0">
            <a:spAutoFit/>
          </a:bodyPr>
          <a:lstStyle/>
          <a:p>
            <a:pPr marL="0" lvl="1" algn="ctr">
              <a:spcAft>
                <a:spcPts val="1000"/>
              </a:spcAft>
            </a:pPr>
            <a:r>
              <a:rPr lang="en-US" sz="2000" b="1">
                <a:cs typeface="Times"/>
              </a:rPr>
              <a:t>Base Year</a:t>
            </a:r>
          </a:p>
        </p:txBody>
      </p:sp>
      <p:sp>
        <p:nvSpPr>
          <p:cNvPr id="4" name="TextBox 3">
            <a:extLst>
              <a:ext uri="{FF2B5EF4-FFF2-40B4-BE49-F238E27FC236}">
                <a16:creationId xmlns:a16="http://schemas.microsoft.com/office/drawing/2014/main" id="{DF521F6B-50D1-4406-4D9D-E3725BF9A05F}"/>
              </a:ext>
            </a:extLst>
          </p:cNvPr>
          <p:cNvSpPr txBox="1"/>
          <p:nvPr/>
        </p:nvSpPr>
        <p:spPr>
          <a:xfrm>
            <a:off x="7064792" y="6187352"/>
            <a:ext cx="2042329" cy="400110"/>
          </a:xfrm>
          <a:prstGeom prst="rect">
            <a:avLst/>
          </a:prstGeom>
          <a:noFill/>
        </p:spPr>
        <p:txBody>
          <a:bodyPr wrap="square" rtlCol="0">
            <a:spAutoFit/>
          </a:bodyPr>
          <a:lstStyle/>
          <a:p>
            <a:pPr marL="0" lvl="1" algn="ctr">
              <a:spcAft>
                <a:spcPts val="1000"/>
              </a:spcAft>
            </a:pPr>
            <a:r>
              <a:rPr lang="en-US" sz="2000" b="1">
                <a:cs typeface="Times"/>
              </a:rPr>
              <a:t>Analytic Years</a:t>
            </a:r>
          </a:p>
        </p:txBody>
      </p:sp>
      <p:sp>
        <p:nvSpPr>
          <p:cNvPr id="5" name="Left Brace 4">
            <a:extLst>
              <a:ext uri="{FF2B5EF4-FFF2-40B4-BE49-F238E27FC236}">
                <a16:creationId xmlns:a16="http://schemas.microsoft.com/office/drawing/2014/main" id="{9A29006F-3C5F-E762-DF15-A408D51C5E00}"/>
              </a:ext>
            </a:extLst>
          </p:cNvPr>
          <p:cNvSpPr/>
          <p:nvPr/>
        </p:nvSpPr>
        <p:spPr>
          <a:xfrm rot="16200000">
            <a:off x="6207362" y="5770422"/>
            <a:ext cx="188372" cy="772764"/>
          </a:xfrm>
          <a:prstGeom prst="lef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72DF3D83-9D44-A3BF-76D1-DF2524B77E3C}"/>
              </a:ext>
            </a:extLst>
          </p:cNvPr>
          <p:cNvSpPr/>
          <p:nvPr/>
        </p:nvSpPr>
        <p:spPr>
          <a:xfrm rot="16200000">
            <a:off x="7979912" y="4838640"/>
            <a:ext cx="188370" cy="2629204"/>
          </a:xfrm>
          <a:prstGeom prst="lef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9401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3E96777F-60A0-4ADB-9330-9338180CA342}"/>
              </a:ext>
            </a:extLst>
          </p:cNvPr>
          <p:cNvSpPr>
            <a:spLocks noGrp="1"/>
          </p:cNvSpPr>
          <p:nvPr>
            <p:ph type="sldNum" sz="quarter" idx="12"/>
          </p:nvPr>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6</a:t>
            </a:fld>
            <a:endParaRPr lang="en-US"/>
          </a:p>
        </p:txBody>
      </p:sp>
      <p:sp>
        <p:nvSpPr>
          <p:cNvPr id="13" name="Title 1">
            <a:extLst>
              <a:ext uri="{FF2B5EF4-FFF2-40B4-BE49-F238E27FC236}">
                <a16:creationId xmlns:a16="http://schemas.microsoft.com/office/drawing/2014/main" id="{235342E9-44CF-4593-8D87-8870C59B3440}"/>
              </a:ext>
            </a:extLst>
          </p:cNvPr>
          <p:cNvSpPr>
            <a:spLocks noGrp="1"/>
          </p:cNvSpPr>
          <p:nvPr>
            <p:ph type="title"/>
          </p:nvPr>
        </p:nvSpPr>
        <p:spPr>
          <a:xfrm>
            <a:off x="838200" y="759467"/>
            <a:ext cx="10515600" cy="839047"/>
          </a:xfrm>
        </p:spPr>
        <p:txBody>
          <a:bodyPr>
            <a:normAutofit/>
          </a:bodyPr>
          <a:lstStyle/>
          <a:p>
            <a:pPr algn="ctr"/>
            <a:r>
              <a:rPr lang="en-US" sz="4000"/>
              <a:t>Accessing the Data</a:t>
            </a:r>
          </a:p>
        </p:txBody>
      </p:sp>
      <p:sp>
        <p:nvSpPr>
          <p:cNvPr id="16" name="TextBox 15">
            <a:extLst>
              <a:ext uri="{FF2B5EF4-FFF2-40B4-BE49-F238E27FC236}">
                <a16:creationId xmlns:a16="http://schemas.microsoft.com/office/drawing/2014/main" id="{6E055FE6-1C67-4DA1-953A-B1B1CF8B1E97}"/>
              </a:ext>
            </a:extLst>
          </p:cNvPr>
          <p:cNvSpPr txBox="1"/>
          <p:nvPr/>
        </p:nvSpPr>
        <p:spPr>
          <a:xfrm>
            <a:off x="18105" y="3020098"/>
            <a:ext cx="5923701" cy="1107996"/>
          </a:xfrm>
          <a:prstGeom prst="rect">
            <a:avLst/>
          </a:prstGeom>
          <a:noFill/>
        </p:spPr>
        <p:txBody>
          <a:bodyPr wrap="square" rtlCol="0">
            <a:spAutoFit/>
          </a:bodyPr>
          <a:lstStyle/>
          <a:p>
            <a:pPr marL="0" lvl="1" algn="ctr">
              <a:spcAft>
                <a:spcPts val="1000"/>
              </a:spcAft>
            </a:pPr>
            <a:r>
              <a:rPr lang="en-US" sz="2200">
                <a:cs typeface="Times"/>
                <a:hlinkClick r:id="rId4"/>
              </a:rPr>
              <a:t>EPA’s 2022v1 Emissions Modeling Platform website</a:t>
            </a:r>
            <a:r>
              <a:rPr lang="en-US" sz="2200">
                <a:cs typeface="Times"/>
              </a:rPr>
              <a:t> (click on “2022v1 Data Files and Summaries”).</a:t>
            </a:r>
          </a:p>
        </p:txBody>
      </p:sp>
      <p:pic>
        <p:nvPicPr>
          <p:cNvPr id="6" name="Picture 5">
            <a:extLst>
              <a:ext uri="{FF2B5EF4-FFF2-40B4-BE49-F238E27FC236}">
                <a16:creationId xmlns:a16="http://schemas.microsoft.com/office/drawing/2014/main" id="{F28FB48E-0A8E-E026-6803-BF737D6A2BA5}"/>
              </a:ext>
            </a:extLst>
          </p:cNvPr>
          <p:cNvPicPr>
            <a:picLocks noChangeAspect="1"/>
          </p:cNvPicPr>
          <p:nvPr/>
        </p:nvPicPr>
        <p:blipFill>
          <a:blip r:embed="rId5"/>
          <a:stretch>
            <a:fillRect/>
          </a:stretch>
        </p:blipFill>
        <p:spPr>
          <a:xfrm>
            <a:off x="5941806" y="1976613"/>
            <a:ext cx="6035040" cy="4299643"/>
          </a:xfrm>
          <a:prstGeom prst="rect">
            <a:avLst/>
          </a:prstGeom>
        </p:spPr>
      </p:pic>
      <p:cxnSp>
        <p:nvCxnSpPr>
          <p:cNvPr id="3" name="Connector: Elbow 2">
            <a:extLst>
              <a:ext uri="{FF2B5EF4-FFF2-40B4-BE49-F238E27FC236}">
                <a16:creationId xmlns:a16="http://schemas.microsoft.com/office/drawing/2014/main" id="{1205A78E-3592-F0FE-BBD1-840E6865FE04}"/>
              </a:ext>
            </a:extLst>
          </p:cNvPr>
          <p:cNvCxnSpPr>
            <a:cxnSpLocks/>
            <a:stCxn id="16" idx="2"/>
          </p:cNvCxnSpPr>
          <p:nvPr/>
        </p:nvCxnSpPr>
        <p:spPr>
          <a:xfrm rot="16200000" flipH="1">
            <a:off x="4167259" y="2940791"/>
            <a:ext cx="665068" cy="3039674"/>
          </a:xfrm>
          <a:prstGeom prst="bentConnector2">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2184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3E96777F-60A0-4ADB-9330-9338180CA342}"/>
              </a:ext>
            </a:extLst>
          </p:cNvPr>
          <p:cNvSpPr>
            <a:spLocks noGrp="1"/>
          </p:cNvSpPr>
          <p:nvPr>
            <p:ph type="sldNum" sz="quarter" idx="12"/>
          </p:nvPr>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7</a:t>
            </a:fld>
            <a:endParaRPr lang="en-US"/>
          </a:p>
        </p:txBody>
      </p:sp>
      <p:sp>
        <p:nvSpPr>
          <p:cNvPr id="13" name="Title 1">
            <a:extLst>
              <a:ext uri="{FF2B5EF4-FFF2-40B4-BE49-F238E27FC236}">
                <a16:creationId xmlns:a16="http://schemas.microsoft.com/office/drawing/2014/main" id="{235342E9-44CF-4593-8D87-8870C59B3440}"/>
              </a:ext>
            </a:extLst>
          </p:cNvPr>
          <p:cNvSpPr>
            <a:spLocks noGrp="1"/>
          </p:cNvSpPr>
          <p:nvPr>
            <p:ph type="title"/>
          </p:nvPr>
        </p:nvSpPr>
        <p:spPr>
          <a:xfrm>
            <a:off x="838200" y="759467"/>
            <a:ext cx="10515600" cy="839047"/>
          </a:xfrm>
        </p:spPr>
        <p:txBody>
          <a:bodyPr>
            <a:normAutofit/>
          </a:bodyPr>
          <a:lstStyle/>
          <a:p>
            <a:pPr algn="ctr"/>
            <a:r>
              <a:rPr lang="en-US" sz="4000"/>
              <a:t>Accessing the Data</a:t>
            </a:r>
          </a:p>
        </p:txBody>
      </p:sp>
      <p:sp>
        <p:nvSpPr>
          <p:cNvPr id="16" name="TextBox 15">
            <a:extLst>
              <a:ext uri="{FF2B5EF4-FFF2-40B4-BE49-F238E27FC236}">
                <a16:creationId xmlns:a16="http://schemas.microsoft.com/office/drawing/2014/main" id="{6E055FE6-1C67-4DA1-953A-B1B1CF8B1E97}"/>
              </a:ext>
            </a:extLst>
          </p:cNvPr>
          <p:cNvSpPr txBox="1"/>
          <p:nvPr/>
        </p:nvSpPr>
        <p:spPr>
          <a:xfrm>
            <a:off x="596711" y="4391507"/>
            <a:ext cx="3389437" cy="1446550"/>
          </a:xfrm>
          <a:prstGeom prst="rect">
            <a:avLst/>
          </a:prstGeom>
          <a:noFill/>
        </p:spPr>
        <p:txBody>
          <a:bodyPr wrap="square" rtlCol="0">
            <a:spAutoFit/>
          </a:bodyPr>
          <a:lstStyle/>
          <a:p>
            <a:pPr marL="0" lvl="1" algn="ctr">
              <a:spcAft>
                <a:spcPts val="1000"/>
              </a:spcAft>
            </a:pPr>
            <a:r>
              <a:rPr lang="en-US" sz="2200">
                <a:cs typeface="Times"/>
                <a:hlinkClick r:id="rId4"/>
              </a:rPr>
              <a:t>Amazon Web Services</a:t>
            </a:r>
            <a:r>
              <a:rPr lang="en-US" sz="2200">
                <a:cs typeface="Times"/>
              </a:rPr>
              <a:t>; can be downloaded or used in cloud computing (click on “Browse Bucket”).</a:t>
            </a:r>
          </a:p>
        </p:txBody>
      </p:sp>
      <p:pic>
        <p:nvPicPr>
          <p:cNvPr id="4" name="Picture 3">
            <a:extLst>
              <a:ext uri="{FF2B5EF4-FFF2-40B4-BE49-F238E27FC236}">
                <a16:creationId xmlns:a16="http://schemas.microsoft.com/office/drawing/2014/main" id="{86B17F5D-B8E7-B6FD-03B4-A03C57C693EA}"/>
              </a:ext>
            </a:extLst>
          </p:cNvPr>
          <p:cNvPicPr>
            <a:picLocks noChangeAspect="1"/>
          </p:cNvPicPr>
          <p:nvPr/>
        </p:nvPicPr>
        <p:blipFill>
          <a:blip r:embed="rId5"/>
          <a:stretch>
            <a:fillRect/>
          </a:stretch>
        </p:blipFill>
        <p:spPr>
          <a:xfrm>
            <a:off x="470354" y="1922323"/>
            <a:ext cx="8686800" cy="1981629"/>
          </a:xfrm>
          <a:prstGeom prst="rect">
            <a:avLst/>
          </a:prstGeom>
        </p:spPr>
      </p:pic>
      <p:pic>
        <p:nvPicPr>
          <p:cNvPr id="10" name="Picture 9">
            <a:extLst>
              <a:ext uri="{FF2B5EF4-FFF2-40B4-BE49-F238E27FC236}">
                <a16:creationId xmlns:a16="http://schemas.microsoft.com/office/drawing/2014/main" id="{BCD7E179-82B6-1982-9704-0AB91CE3F40B}"/>
              </a:ext>
            </a:extLst>
          </p:cNvPr>
          <p:cNvPicPr>
            <a:picLocks noChangeAspect="1"/>
          </p:cNvPicPr>
          <p:nvPr/>
        </p:nvPicPr>
        <p:blipFill rotWithShape="1">
          <a:blip r:embed="rId6"/>
          <a:srcRect b="6194"/>
          <a:stretch/>
        </p:blipFill>
        <p:spPr>
          <a:xfrm>
            <a:off x="9439563" y="2885338"/>
            <a:ext cx="2305372" cy="759580"/>
          </a:xfrm>
          <a:prstGeom prst="rect">
            <a:avLst/>
          </a:prstGeom>
        </p:spPr>
      </p:pic>
      <p:cxnSp>
        <p:nvCxnSpPr>
          <p:cNvPr id="11" name="Connector: Elbow 10">
            <a:extLst>
              <a:ext uri="{FF2B5EF4-FFF2-40B4-BE49-F238E27FC236}">
                <a16:creationId xmlns:a16="http://schemas.microsoft.com/office/drawing/2014/main" id="{B7A8156B-2CB4-24F9-84FD-35A246CCDB7B}"/>
              </a:ext>
            </a:extLst>
          </p:cNvPr>
          <p:cNvCxnSpPr>
            <a:cxnSpLocks/>
            <a:stCxn id="4" idx="3"/>
            <a:endCxn id="10" idx="3"/>
          </p:cNvCxnSpPr>
          <p:nvPr/>
        </p:nvCxnSpPr>
        <p:spPr>
          <a:xfrm>
            <a:off x="9157154" y="2913138"/>
            <a:ext cx="2587781" cy="351990"/>
          </a:xfrm>
          <a:prstGeom prst="bentConnector5">
            <a:avLst>
              <a:gd name="adj1" fmla="val 5457"/>
              <a:gd name="adj2" fmla="val -72843"/>
              <a:gd name="adj3" fmla="val 108834"/>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D5322F4-7EA5-ED00-511F-BEA9F7B7419C}"/>
              </a:ext>
            </a:extLst>
          </p:cNvPr>
          <p:cNvSpPr txBox="1"/>
          <p:nvPr/>
        </p:nvSpPr>
        <p:spPr>
          <a:xfrm>
            <a:off x="9352133" y="2275568"/>
            <a:ext cx="2559366" cy="400110"/>
          </a:xfrm>
          <a:prstGeom prst="rect">
            <a:avLst/>
          </a:prstGeom>
          <a:noFill/>
        </p:spPr>
        <p:txBody>
          <a:bodyPr wrap="square" rtlCol="0">
            <a:spAutoFit/>
          </a:bodyPr>
          <a:lstStyle/>
          <a:p>
            <a:pPr marL="0" lvl="1">
              <a:spcAft>
                <a:spcPts val="1000"/>
              </a:spcAft>
            </a:pPr>
            <a:r>
              <a:rPr lang="en-US" sz="2000" b="1" u="sng">
                <a:cs typeface="Times"/>
              </a:rPr>
              <a:t>Scroll down, click here</a:t>
            </a:r>
          </a:p>
        </p:txBody>
      </p:sp>
      <p:pic>
        <p:nvPicPr>
          <p:cNvPr id="8" name="Picture 7">
            <a:extLst>
              <a:ext uri="{FF2B5EF4-FFF2-40B4-BE49-F238E27FC236}">
                <a16:creationId xmlns:a16="http://schemas.microsoft.com/office/drawing/2014/main" id="{1347F014-DFE4-E491-E175-B8CFF9533078}"/>
              </a:ext>
            </a:extLst>
          </p:cNvPr>
          <p:cNvPicPr>
            <a:picLocks noChangeAspect="1"/>
          </p:cNvPicPr>
          <p:nvPr/>
        </p:nvPicPr>
        <p:blipFill rotWithShape="1">
          <a:blip r:embed="rId7"/>
          <a:srcRect b="30987"/>
          <a:stretch/>
        </p:blipFill>
        <p:spPr>
          <a:xfrm>
            <a:off x="5151773" y="4208448"/>
            <a:ext cx="6443516" cy="2194560"/>
          </a:xfrm>
          <a:prstGeom prst="rect">
            <a:avLst/>
          </a:prstGeom>
        </p:spPr>
      </p:pic>
    </p:spTree>
    <p:custDataLst>
      <p:tags r:id="rId1"/>
    </p:custDataLst>
    <p:extLst>
      <p:ext uri="{BB962C8B-B14F-4D97-AF65-F5344CB8AC3E}">
        <p14:creationId xmlns:p14="http://schemas.microsoft.com/office/powerpoint/2010/main" val="141889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3E96777F-60A0-4ADB-9330-9338180CA342}"/>
              </a:ext>
            </a:extLst>
          </p:cNvPr>
          <p:cNvSpPr>
            <a:spLocks noGrp="1"/>
          </p:cNvSpPr>
          <p:nvPr>
            <p:ph type="sldNum" sz="quarter" idx="12"/>
          </p:nvPr>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8</a:t>
            </a:fld>
            <a:endParaRPr lang="en-US"/>
          </a:p>
        </p:txBody>
      </p:sp>
      <p:sp>
        <p:nvSpPr>
          <p:cNvPr id="13" name="Title 1">
            <a:extLst>
              <a:ext uri="{FF2B5EF4-FFF2-40B4-BE49-F238E27FC236}">
                <a16:creationId xmlns:a16="http://schemas.microsoft.com/office/drawing/2014/main" id="{235342E9-44CF-4593-8D87-8870C59B3440}"/>
              </a:ext>
            </a:extLst>
          </p:cNvPr>
          <p:cNvSpPr>
            <a:spLocks noGrp="1"/>
          </p:cNvSpPr>
          <p:nvPr>
            <p:ph type="title"/>
          </p:nvPr>
        </p:nvSpPr>
        <p:spPr>
          <a:xfrm>
            <a:off x="838200" y="759467"/>
            <a:ext cx="10515600" cy="839047"/>
          </a:xfrm>
        </p:spPr>
        <p:txBody>
          <a:bodyPr>
            <a:normAutofit/>
          </a:bodyPr>
          <a:lstStyle/>
          <a:p>
            <a:pPr algn="ctr"/>
            <a:r>
              <a:rPr lang="en-US" sz="4000"/>
              <a:t>Base Year Data Review</a:t>
            </a:r>
          </a:p>
        </p:txBody>
      </p:sp>
      <p:sp>
        <p:nvSpPr>
          <p:cNvPr id="16" name="TextBox 15">
            <a:extLst>
              <a:ext uri="{FF2B5EF4-FFF2-40B4-BE49-F238E27FC236}">
                <a16:creationId xmlns:a16="http://schemas.microsoft.com/office/drawing/2014/main" id="{6E055FE6-1C67-4DA1-953A-B1B1CF8B1E97}"/>
              </a:ext>
            </a:extLst>
          </p:cNvPr>
          <p:cNvSpPr txBox="1"/>
          <p:nvPr/>
        </p:nvSpPr>
        <p:spPr>
          <a:xfrm>
            <a:off x="340469" y="1799920"/>
            <a:ext cx="6196518" cy="4401205"/>
          </a:xfrm>
          <a:prstGeom prst="rect">
            <a:avLst/>
          </a:prstGeom>
          <a:noFill/>
        </p:spPr>
        <p:txBody>
          <a:bodyPr wrap="square" rtlCol="0">
            <a:spAutoFit/>
          </a:bodyPr>
          <a:lstStyle/>
          <a:p>
            <a:pPr marL="228600" lvl="1" indent="-228600">
              <a:spcAft>
                <a:spcPts val="1000"/>
              </a:spcAft>
              <a:buFont typeface="Arial" panose="020B0604020202020204" pitchFamily="34" charset="0"/>
              <a:buChar char="•"/>
            </a:pPr>
            <a:r>
              <a:rPr lang="en-US" sz="2000">
                <a:cs typeface="Times"/>
              </a:rPr>
              <a:t>The Data Retrieval Tool enables the complete inventory to be easily filtered and downloaded. </a:t>
            </a:r>
          </a:p>
          <a:p>
            <a:pPr marL="228600" lvl="1" indent="-228600">
              <a:spcAft>
                <a:spcPts val="1000"/>
              </a:spcAft>
              <a:buFont typeface="Arial" panose="020B0604020202020204" pitchFamily="34" charset="0"/>
              <a:buChar char="•"/>
            </a:pPr>
            <a:r>
              <a:rPr lang="en-US" sz="2000">
                <a:cs typeface="Times"/>
              </a:rPr>
              <a:t>Stakeholders could then submit comments using a SharePoint form. </a:t>
            </a:r>
          </a:p>
          <a:p>
            <a:pPr marL="800100" lvl="2" indent="-342900">
              <a:spcAft>
                <a:spcPts val="1000"/>
              </a:spcAft>
              <a:buFont typeface="Courier New" panose="02070309020205020404" pitchFamily="49" charset="0"/>
              <a:buChar char="o"/>
            </a:pPr>
            <a:r>
              <a:rPr lang="en-US">
                <a:cs typeface="Times"/>
              </a:rPr>
              <a:t>Enabled a transparent review process, saved time, and helped EPA quickly triage comments.</a:t>
            </a:r>
          </a:p>
          <a:p>
            <a:pPr marL="800100" lvl="2" indent="-342900">
              <a:spcAft>
                <a:spcPts val="1000"/>
              </a:spcAft>
              <a:buFont typeface="Courier New" panose="02070309020205020404" pitchFamily="49" charset="0"/>
              <a:buChar char="o"/>
            </a:pPr>
            <a:r>
              <a:rPr lang="en-US">
                <a:cs typeface="Times"/>
              </a:rPr>
              <a:t>127 comments from 29 different organizations were submitted.</a:t>
            </a:r>
          </a:p>
          <a:p>
            <a:pPr marL="800100" lvl="2" indent="-342900">
              <a:spcAft>
                <a:spcPts val="1000"/>
              </a:spcAft>
              <a:buFont typeface="Courier New" panose="02070309020205020404" pitchFamily="49" charset="0"/>
              <a:buChar char="o"/>
            </a:pPr>
            <a:r>
              <a:rPr lang="en-US">
                <a:cs typeface="Times"/>
              </a:rPr>
              <a:t>Responses to individual comments were provided.</a:t>
            </a:r>
          </a:p>
          <a:p>
            <a:pPr marL="228600" lvl="1" indent="-228600">
              <a:spcAft>
                <a:spcPts val="1000"/>
              </a:spcAft>
              <a:buFont typeface="Arial" panose="020B0604020202020204" pitchFamily="34" charset="0"/>
              <a:buChar char="•"/>
            </a:pPr>
            <a:r>
              <a:rPr lang="en-US" sz="2000">
                <a:cs typeface="Times"/>
              </a:rPr>
              <a:t>Workgroup to review ancillary data:</a:t>
            </a:r>
          </a:p>
          <a:p>
            <a:pPr marL="800100" lvl="2" indent="-342900">
              <a:spcAft>
                <a:spcPts val="1000"/>
              </a:spcAft>
              <a:buFont typeface="Courier New" panose="02070309020205020404" pitchFamily="49" charset="0"/>
              <a:buChar char="o"/>
            </a:pPr>
            <a:r>
              <a:rPr lang="en-US" sz="2000">
                <a:cs typeface="Times"/>
              </a:rPr>
              <a:t>Comments provided to update speciation profiles, spatial surrogates, and temporal profiles.</a:t>
            </a:r>
          </a:p>
        </p:txBody>
      </p:sp>
      <p:pic>
        <p:nvPicPr>
          <p:cNvPr id="4" name="Picture 3">
            <a:extLst>
              <a:ext uri="{FF2B5EF4-FFF2-40B4-BE49-F238E27FC236}">
                <a16:creationId xmlns:a16="http://schemas.microsoft.com/office/drawing/2014/main" id="{8CC18FF5-0017-CC91-225A-331CE3502638}"/>
              </a:ext>
            </a:extLst>
          </p:cNvPr>
          <p:cNvPicPr>
            <a:picLocks noChangeAspect="1"/>
          </p:cNvPicPr>
          <p:nvPr/>
        </p:nvPicPr>
        <p:blipFill rotWithShape="1">
          <a:blip r:embed="rId4"/>
          <a:srcRect l="892" t="3153"/>
          <a:stretch/>
        </p:blipFill>
        <p:spPr>
          <a:xfrm>
            <a:off x="6623444" y="1799920"/>
            <a:ext cx="5120640" cy="4387458"/>
          </a:xfrm>
          <a:prstGeom prst="rect">
            <a:avLst/>
          </a:prstGeom>
        </p:spPr>
      </p:pic>
    </p:spTree>
    <p:custDataLst>
      <p:tags r:id="rId1"/>
    </p:custDataLst>
    <p:extLst>
      <p:ext uri="{BB962C8B-B14F-4D97-AF65-F5344CB8AC3E}">
        <p14:creationId xmlns:p14="http://schemas.microsoft.com/office/powerpoint/2010/main" val="308583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3E96777F-60A0-4ADB-9330-9338180CA342}"/>
              </a:ext>
            </a:extLst>
          </p:cNvPr>
          <p:cNvSpPr>
            <a:spLocks noGrp="1"/>
          </p:cNvSpPr>
          <p:nvPr>
            <p:ph type="sldNum" sz="quarter" idx="12"/>
          </p:nvPr>
        </p:nvSpPr>
        <p:spPr>
          <a:xfrm>
            <a:off x="215154" y="6325613"/>
            <a:ext cx="4655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4A5C6-1A67-402B-9D43-A5D8CAE25FA9}" type="slidenum">
              <a:rPr lang="en-US" smtClean="0"/>
              <a:pPr/>
              <a:t>9</a:t>
            </a:fld>
            <a:endParaRPr lang="en-US"/>
          </a:p>
        </p:txBody>
      </p:sp>
      <p:sp>
        <p:nvSpPr>
          <p:cNvPr id="13" name="Title 1">
            <a:extLst>
              <a:ext uri="{FF2B5EF4-FFF2-40B4-BE49-F238E27FC236}">
                <a16:creationId xmlns:a16="http://schemas.microsoft.com/office/drawing/2014/main" id="{235342E9-44CF-4593-8D87-8870C59B3440}"/>
              </a:ext>
            </a:extLst>
          </p:cNvPr>
          <p:cNvSpPr>
            <a:spLocks noGrp="1"/>
          </p:cNvSpPr>
          <p:nvPr>
            <p:ph type="title"/>
          </p:nvPr>
        </p:nvSpPr>
        <p:spPr>
          <a:xfrm>
            <a:off x="838200" y="759467"/>
            <a:ext cx="10515600" cy="839047"/>
          </a:xfrm>
        </p:spPr>
        <p:txBody>
          <a:bodyPr>
            <a:normAutofit/>
          </a:bodyPr>
          <a:lstStyle/>
          <a:p>
            <a:pPr algn="ctr"/>
            <a:r>
              <a:rPr lang="en-US" sz="4000"/>
              <a:t>Overview of Base Year Development</a:t>
            </a:r>
          </a:p>
        </p:txBody>
      </p:sp>
      <p:sp>
        <p:nvSpPr>
          <p:cNvPr id="16" name="TextBox 15">
            <a:extLst>
              <a:ext uri="{FF2B5EF4-FFF2-40B4-BE49-F238E27FC236}">
                <a16:creationId xmlns:a16="http://schemas.microsoft.com/office/drawing/2014/main" id="{6E055FE6-1C67-4DA1-953A-B1B1CF8B1E97}"/>
              </a:ext>
            </a:extLst>
          </p:cNvPr>
          <p:cNvSpPr txBox="1"/>
          <p:nvPr/>
        </p:nvSpPr>
        <p:spPr>
          <a:xfrm>
            <a:off x="447916" y="1562781"/>
            <a:ext cx="11419259" cy="5227072"/>
          </a:xfrm>
          <a:prstGeom prst="rect">
            <a:avLst/>
          </a:prstGeom>
          <a:noFill/>
        </p:spPr>
        <p:txBody>
          <a:bodyPr wrap="square" rtlCol="0">
            <a:spAutoFit/>
          </a:bodyPr>
          <a:lstStyle/>
          <a:p>
            <a:pPr marL="228600" lvl="1" indent="-228600">
              <a:spcAft>
                <a:spcPts val="1000"/>
              </a:spcAft>
              <a:buFont typeface="Arial" panose="020B0604020202020204" pitchFamily="34" charset="0"/>
              <a:buChar char="•"/>
            </a:pPr>
            <a:r>
              <a:rPr lang="en-US" sz="2000" b="1">
                <a:cs typeface="Times"/>
              </a:rPr>
              <a:t>Point sources</a:t>
            </a:r>
            <a:r>
              <a:rPr lang="en-US" sz="2000">
                <a:cs typeface="Times"/>
              </a:rPr>
              <a:t>:</a:t>
            </a:r>
          </a:p>
          <a:p>
            <a:pPr marL="800100" lvl="2" indent="-342900">
              <a:spcAft>
                <a:spcPts val="1000"/>
              </a:spcAft>
              <a:buFont typeface="Courier New" panose="02070309020205020404" pitchFamily="49" charset="0"/>
              <a:buChar char="o"/>
            </a:pPr>
            <a:r>
              <a:rPr lang="en-US" sz="2000">
                <a:cs typeface="Times"/>
              </a:rPr>
              <a:t>2022-specific and developed based on S/L/T-submitted and EPA data.</a:t>
            </a:r>
          </a:p>
          <a:p>
            <a:pPr marL="228600" lvl="1" indent="-228600">
              <a:spcAft>
                <a:spcPts val="1000"/>
              </a:spcAft>
              <a:buFont typeface="Arial" panose="020B0604020202020204" pitchFamily="34" charset="0"/>
              <a:buChar char="•"/>
            </a:pPr>
            <a:r>
              <a:rPr lang="en-US" sz="2000" b="1">
                <a:cs typeface="Times"/>
              </a:rPr>
              <a:t>Mobile sources</a:t>
            </a:r>
            <a:r>
              <a:rPr lang="en-US" sz="2000">
                <a:cs typeface="Times"/>
              </a:rPr>
              <a:t>:</a:t>
            </a:r>
          </a:p>
          <a:p>
            <a:pPr marL="800100" lvl="2" indent="-342900">
              <a:spcAft>
                <a:spcPts val="1000"/>
              </a:spcAft>
              <a:buFont typeface="Courier New" panose="02070309020205020404" pitchFamily="49" charset="0"/>
              <a:buChar char="o"/>
            </a:pPr>
            <a:r>
              <a:rPr lang="en-US" sz="2000">
                <a:cs typeface="Times"/>
              </a:rPr>
              <a:t>2022-specific for onroad, nonroad, commercial marine vessels, airports, and locomotives.</a:t>
            </a:r>
          </a:p>
          <a:p>
            <a:pPr marL="800100" lvl="2" indent="-342900">
              <a:spcAft>
                <a:spcPts val="1000"/>
              </a:spcAft>
              <a:buFont typeface="Courier New" panose="02070309020205020404" pitchFamily="49" charset="0"/>
              <a:buChar char="o"/>
            </a:pPr>
            <a:r>
              <a:rPr lang="en-US" sz="2000">
                <a:cs typeface="Times"/>
              </a:rPr>
              <a:t>23 S/L agencies provided Vehicle Miles Traveled (VMT) data for onroad mobile sources.</a:t>
            </a:r>
          </a:p>
          <a:p>
            <a:pPr marL="228600" lvl="1" indent="-228600">
              <a:spcAft>
                <a:spcPts val="1000"/>
              </a:spcAft>
              <a:buFont typeface="Arial" panose="020B0604020202020204" pitchFamily="34" charset="0"/>
              <a:buChar char="•"/>
            </a:pPr>
            <a:r>
              <a:rPr lang="en-US" sz="2000" b="1">
                <a:cs typeface="Times"/>
              </a:rPr>
              <a:t>Fires</a:t>
            </a:r>
            <a:r>
              <a:rPr lang="en-US" sz="2000">
                <a:cs typeface="Times"/>
              </a:rPr>
              <a:t>:</a:t>
            </a:r>
          </a:p>
          <a:p>
            <a:pPr marL="800100" lvl="2" indent="-342900">
              <a:spcAft>
                <a:spcPts val="1000"/>
              </a:spcAft>
              <a:buFont typeface="Courier New" panose="02070309020205020404" pitchFamily="49" charset="0"/>
              <a:buChar char="o"/>
            </a:pPr>
            <a:r>
              <a:rPr lang="en-US" sz="2000">
                <a:cs typeface="Times"/>
              </a:rPr>
              <a:t>2022-specific for wild and prescribed fires.</a:t>
            </a:r>
          </a:p>
          <a:p>
            <a:pPr marL="800100" lvl="2" indent="-342900">
              <a:spcAft>
                <a:spcPts val="1000"/>
              </a:spcAft>
              <a:buFont typeface="Courier New" panose="02070309020205020404" pitchFamily="49" charset="0"/>
              <a:buChar char="o"/>
            </a:pPr>
            <a:r>
              <a:rPr lang="en-US" sz="2000">
                <a:cs typeface="Times"/>
              </a:rPr>
              <a:t>29 S/L/T agencies provided fire activity data; Coordinated with EPA/ORD to develop grassland fire, agricultural fire and pile burn emissions.</a:t>
            </a:r>
          </a:p>
          <a:p>
            <a:pPr marL="228600" lvl="1" indent="-228600">
              <a:spcAft>
                <a:spcPts val="1000"/>
              </a:spcAft>
              <a:buFont typeface="Arial" panose="020B0604020202020204" pitchFamily="34" charset="0"/>
              <a:buChar char="•"/>
            </a:pPr>
            <a:r>
              <a:rPr lang="en-US" sz="2000" b="1">
                <a:cs typeface="Times"/>
              </a:rPr>
              <a:t>Nonpoint sectors</a:t>
            </a:r>
            <a:r>
              <a:rPr lang="en-US" sz="2000">
                <a:cs typeface="Times"/>
              </a:rPr>
              <a:t>: </a:t>
            </a:r>
          </a:p>
          <a:p>
            <a:pPr marL="800100" lvl="2" indent="-342900">
              <a:spcAft>
                <a:spcPts val="1000"/>
              </a:spcAft>
              <a:buFont typeface="Courier New" panose="02070309020205020404" pitchFamily="49" charset="0"/>
              <a:buChar char="o"/>
            </a:pPr>
            <a:r>
              <a:rPr lang="en-US" sz="2000">
                <a:cs typeface="Times"/>
              </a:rPr>
              <a:t>2022-specific for oil and gas emissions and livestock emissions; 2021-specific for solvents.</a:t>
            </a:r>
          </a:p>
          <a:p>
            <a:pPr marL="800100" lvl="2" indent="-342900">
              <a:spcAft>
                <a:spcPts val="1000"/>
              </a:spcAft>
              <a:buFont typeface="Courier New" panose="02070309020205020404" pitchFamily="49" charset="0"/>
              <a:buChar char="o"/>
            </a:pPr>
            <a:r>
              <a:rPr lang="en-US" sz="2000">
                <a:cs typeface="Times"/>
              </a:rPr>
              <a:t>Otherwise, 2022 nonpoint emissions are based on 2020 NEI emissions with projections.</a:t>
            </a:r>
          </a:p>
        </p:txBody>
      </p:sp>
    </p:spTree>
    <p:custDataLst>
      <p:tags r:id="rId1"/>
    </p:custDataLst>
    <p:extLst>
      <p:ext uri="{BB962C8B-B14F-4D97-AF65-F5344CB8AC3E}">
        <p14:creationId xmlns:p14="http://schemas.microsoft.com/office/powerpoint/2010/main" val="7565244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9.1|14.5"/>
</p:tagLst>
</file>

<file path=ppt/tags/tag10.xml><?xml version="1.0" encoding="utf-8"?>
<p:tagLst xmlns:a="http://schemas.openxmlformats.org/drawingml/2006/main" xmlns:r="http://schemas.openxmlformats.org/officeDocument/2006/relationships" xmlns:p="http://schemas.openxmlformats.org/presentationml/2006/main">
  <p:tag name="TIMING" val="|29.1|14.5"/>
</p:tagLst>
</file>

<file path=ppt/tags/tag11.xml><?xml version="1.0" encoding="utf-8"?>
<p:tagLst xmlns:a="http://schemas.openxmlformats.org/drawingml/2006/main" xmlns:r="http://schemas.openxmlformats.org/officeDocument/2006/relationships" xmlns:p="http://schemas.openxmlformats.org/presentationml/2006/main">
  <p:tag name="TIMING" val="|29.1|14.5"/>
</p:tagLst>
</file>

<file path=ppt/tags/tag12.xml><?xml version="1.0" encoding="utf-8"?>
<p:tagLst xmlns:a="http://schemas.openxmlformats.org/drawingml/2006/main" xmlns:r="http://schemas.openxmlformats.org/officeDocument/2006/relationships" xmlns:p="http://schemas.openxmlformats.org/presentationml/2006/main">
  <p:tag name="TIMING" val="|29.1|14.5"/>
</p:tagLst>
</file>

<file path=ppt/tags/tag2.xml><?xml version="1.0" encoding="utf-8"?>
<p:tagLst xmlns:a="http://schemas.openxmlformats.org/drawingml/2006/main" xmlns:r="http://schemas.openxmlformats.org/officeDocument/2006/relationships" xmlns:p="http://schemas.openxmlformats.org/presentationml/2006/main">
  <p:tag name="TIMING" val="|29.1|14.5"/>
</p:tagLst>
</file>

<file path=ppt/tags/tag3.xml><?xml version="1.0" encoding="utf-8"?>
<p:tagLst xmlns:a="http://schemas.openxmlformats.org/drawingml/2006/main" xmlns:r="http://schemas.openxmlformats.org/officeDocument/2006/relationships" xmlns:p="http://schemas.openxmlformats.org/presentationml/2006/main">
  <p:tag name="TIMING" val="|29.1|14.5"/>
</p:tagLst>
</file>

<file path=ppt/tags/tag4.xml><?xml version="1.0" encoding="utf-8"?>
<p:tagLst xmlns:a="http://schemas.openxmlformats.org/drawingml/2006/main" xmlns:r="http://schemas.openxmlformats.org/officeDocument/2006/relationships" xmlns:p="http://schemas.openxmlformats.org/presentationml/2006/main">
  <p:tag name="TIMING" val="|29.1|14.5"/>
</p:tagLst>
</file>

<file path=ppt/tags/tag5.xml><?xml version="1.0" encoding="utf-8"?>
<p:tagLst xmlns:a="http://schemas.openxmlformats.org/drawingml/2006/main" xmlns:r="http://schemas.openxmlformats.org/officeDocument/2006/relationships" xmlns:p="http://schemas.openxmlformats.org/presentationml/2006/main">
  <p:tag name="TIMING" val="|29.1|14.5"/>
</p:tagLst>
</file>

<file path=ppt/tags/tag6.xml><?xml version="1.0" encoding="utf-8"?>
<p:tagLst xmlns:a="http://schemas.openxmlformats.org/drawingml/2006/main" xmlns:r="http://schemas.openxmlformats.org/officeDocument/2006/relationships" xmlns:p="http://schemas.openxmlformats.org/presentationml/2006/main">
  <p:tag name="TIMING" val="|29.1|14.5"/>
</p:tagLst>
</file>

<file path=ppt/tags/tag7.xml><?xml version="1.0" encoding="utf-8"?>
<p:tagLst xmlns:a="http://schemas.openxmlformats.org/drawingml/2006/main" xmlns:r="http://schemas.openxmlformats.org/officeDocument/2006/relationships" xmlns:p="http://schemas.openxmlformats.org/presentationml/2006/main">
  <p:tag name="TIMING" val="|29.1|14.5"/>
</p:tagLst>
</file>

<file path=ppt/tags/tag8.xml><?xml version="1.0" encoding="utf-8"?>
<p:tagLst xmlns:a="http://schemas.openxmlformats.org/drawingml/2006/main" xmlns:r="http://schemas.openxmlformats.org/officeDocument/2006/relationships" xmlns:p="http://schemas.openxmlformats.org/presentationml/2006/main">
  <p:tag name="TIMING" val="|29.1|14.5"/>
</p:tagLst>
</file>

<file path=ppt/tags/tag9.xml><?xml version="1.0" encoding="utf-8"?>
<p:tagLst xmlns:a="http://schemas.openxmlformats.org/drawingml/2006/main" xmlns:r="http://schemas.openxmlformats.org/officeDocument/2006/relationships" xmlns:p="http://schemas.openxmlformats.org/presentationml/2006/main">
  <p:tag name="TIMING" val="|29.1|14.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BD7BDACE046A46A9929C1627842E7E" ma:contentTypeVersion="11" ma:contentTypeDescription="Create a new document." ma:contentTypeScope="" ma:versionID="fca195ba113f2821f3245112efec1546">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c72d1e8b-b162-4361-9d45-3ad55f5f5bd2" xmlns:ns7="fe778148-e0b0-4b1c-9007-2850b939c202" targetNamespace="http://schemas.microsoft.com/office/2006/metadata/properties" ma:root="true" ma:fieldsID="25c7638cd5b1e6431a73a22869f815d7" ns1:_="" ns3:_="" ns4:_="" ns5:_="" ns6:_="" ns7:_="">
    <xsd:import namespace="http://schemas.microsoft.com/sharepoint/v3"/>
    <xsd:import namespace="4ffa91fb-a0ff-4ac5-b2db-65c790d184a4"/>
    <xsd:import namespace="http://schemas.microsoft.com/sharepoint.v3"/>
    <xsd:import namespace="http://schemas.microsoft.com/sharepoint/v3/fields"/>
    <xsd:import namespace="c72d1e8b-b162-4361-9d45-3ad55f5f5bd2"/>
    <xsd:import namespace="fe778148-e0b0-4b1c-9007-2850b939c202"/>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7:MediaServiceAutoTags" minOccurs="0"/>
                <xsd:element ref="ns7:MediaServiceGenerationTime" minOccurs="0"/>
                <xsd:element ref="ns7:MediaServiceEventHashCode" minOccurs="0"/>
                <xsd:element ref="ns7: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37efd6d5-3ed1-4079-a7af-2d812b573494}" ma:internalName="TaxCatchAllLabel" ma:readOnly="true" ma:showField="CatchAllDataLabel" ma:web="c72d1e8b-b162-4361-9d45-3ad55f5f5bd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37efd6d5-3ed1-4079-a7af-2d812b573494}" ma:internalName="TaxCatchAll" ma:showField="CatchAllData" ma:web="c72d1e8b-b162-4361-9d45-3ad55f5f5b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d1e8b-b162-4361-9d45-3ad55f5f5bd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778148-e0b0-4b1c-9007-2850b939c202"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2020-05-19T13:09:08+00:00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2F74B427-E9B5-4AEF-8EF9-18568C08377F}">
  <ds:schemaRefs>
    <ds:schemaRef ds:uri="4ffa91fb-a0ff-4ac5-b2db-65c790d184a4"/>
    <ds:schemaRef ds:uri="c72d1e8b-b162-4361-9d45-3ad55f5f5bd2"/>
    <ds:schemaRef ds:uri="fe778148-e0b0-4b1c-9007-2850b939c2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4F9595C-AEDE-47A1-81BD-8C9D1021B5F1}">
  <ds:schemaRefs>
    <ds:schemaRef ds:uri="Microsoft.SharePoint.Taxonomy.ContentTypeSync"/>
  </ds:schemaRefs>
</ds:datastoreItem>
</file>

<file path=customXml/itemProps3.xml><?xml version="1.0" encoding="utf-8"?>
<ds:datastoreItem xmlns:ds="http://schemas.openxmlformats.org/officeDocument/2006/customXml" ds:itemID="{C69B6ADB-1AE5-41AB-8AB2-BEBE8D958BFD}">
  <ds:schemaRefs>
    <ds:schemaRef ds:uri="http://schemas.microsoft.com/sharepoint/v3/contenttype/forms"/>
  </ds:schemaRefs>
</ds:datastoreItem>
</file>

<file path=customXml/itemProps4.xml><?xml version="1.0" encoding="utf-8"?>
<ds:datastoreItem xmlns:ds="http://schemas.openxmlformats.org/officeDocument/2006/customXml" ds:itemID="{A446DFC5-E9BF-41AD-8D2E-02B48CCB9603}">
  <ds:schemaRefs>
    <ds:schemaRef ds:uri="4ffa91fb-a0ff-4ac5-b2db-65c790d184a4"/>
    <ds:schemaRef ds:uri="c72d1e8b-b162-4361-9d45-3ad55f5f5bd2"/>
    <ds:schemaRef ds:uri="fe778148-e0b0-4b1c-9007-2850b939c2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TotalTime>
  <Words>1262</Words>
  <Application>Microsoft Office PowerPoint</Application>
  <PresentationFormat>Widescreen</PresentationFormat>
  <Paragraphs>185</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Courier New</vt:lpstr>
      <vt:lpstr>Times</vt:lpstr>
      <vt:lpstr>1_Office Theme</vt:lpstr>
      <vt:lpstr>PowerPoint Presentation</vt:lpstr>
      <vt:lpstr>The 2022 Emissions Modeling Platform</vt:lpstr>
      <vt:lpstr>Collaborative Structure</vt:lpstr>
      <vt:lpstr>2022v1 Development Timeline</vt:lpstr>
      <vt:lpstr>Accessing the Data</vt:lpstr>
      <vt:lpstr>Accessing the Data</vt:lpstr>
      <vt:lpstr>Accessing the Data</vt:lpstr>
      <vt:lpstr>Base Year Data Review</vt:lpstr>
      <vt:lpstr>Overview of Base Year Development</vt:lpstr>
      <vt:lpstr>Emissions – PM2.5</vt:lpstr>
      <vt:lpstr>Emissions – NOx</vt:lpstr>
      <vt:lpstr>Emissions – VOC</vt:lpstr>
      <vt:lpstr>Emissions – SO2</vt:lpstr>
      <vt:lpstr>Ancillary Emissions Data</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objectives</dc:title>
  <dc:creator>Pye, Havala</dc:creator>
  <cp:lastModifiedBy>Seltzer, Karl</cp:lastModifiedBy>
  <cp:revision>1</cp:revision>
  <cp:lastPrinted>2019-10-18T13:58:54Z</cp:lastPrinted>
  <dcterms:created xsi:type="dcterms:W3CDTF">2019-10-07T15:03:20Z</dcterms:created>
  <dcterms:modified xsi:type="dcterms:W3CDTF">2024-10-21T20:26:21Z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0x0101005BBD7BDACE046A46A9929C1627842E7E</vt:lpwstr>
  </property>
</Properties>
</file>