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3" r:id="rId1"/>
  </p:sldMasterIdLst>
  <p:notesMasterIdLst>
    <p:notesMasterId r:id="rId21"/>
  </p:notesMasterIdLst>
  <p:sldIdLst>
    <p:sldId id="656" r:id="rId2"/>
    <p:sldId id="711" r:id="rId3"/>
    <p:sldId id="723" r:id="rId4"/>
    <p:sldId id="720" r:id="rId5"/>
    <p:sldId id="728" r:id="rId6"/>
    <p:sldId id="681" r:id="rId7"/>
    <p:sldId id="730" r:id="rId8"/>
    <p:sldId id="259" r:id="rId9"/>
    <p:sldId id="729" r:id="rId10"/>
    <p:sldId id="725" r:id="rId11"/>
    <p:sldId id="727" r:id="rId12"/>
    <p:sldId id="724" r:id="rId13"/>
    <p:sldId id="726" r:id="rId14"/>
    <p:sldId id="736" r:id="rId15"/>
    <p:sldId id="737" r:id="rId16"/>
    <p:sldId id="735" r:id="rId17"/>
    <p:sldId id="734" r:id="rId18"/>
    <p:sldId id="674" r:id="rId19"/>
    <p:sldId id="6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F7E59C-2511-BA64-ABFC-063EEEE6E01C}" name="Civerolo, Kevin (DEC)" initials="KC" userId="S::kevin.civerolo@dec.ny.gov::aa288a13-39c5-4fd0-9160-c05ee416aad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8" autoAdjust="0"/>
    <p:restoredTop sz="94660"/>
  </p:normalViewPr>
  <p:slideViewPr>
    <p:cSldViewPr snapToGrid="0">
      <p:cViewPr varScale="1">
        <p:scale>
          <a:sx n="95" d="100"/>
          <a:sy n="95" d="100"/>
        </p:scale>
        <p:origin x="192"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FCC18-D6B7-4332-9DE8-FDB19CF18DD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8519F22-33AA-4416-96CF-2CCC5326797F}">
      <dgm:prSet custT="1"/>
      <dgm:spPr/>
      <dgm:t>
        <a:bodyPr/>
        <a:lstStyle/>
        <a:p>
          <a:r>
            <a:rPr lang="en-US" sz="2100" dirty="0"/>
            <a:t>EPA performed </a:t>
          </a:r>
          <a:r>
            <a:rPr lang="en-US" sz="2100" dirty="0" err="1"/>
            <a:t>CAMx</a:t>
          </a:r>
          <a:r>
            <a:rPr lang="en-US" sz="2100" dirty="0"/>
            <a:t> ozone source apportionment modeling to determine upwind contributions from each state to projected ozone design values at downwind monitor sites for the Good Neighbor Plan to address attainment of the 2015 ozone NAAQS.</a:t>
          </a:r>
        </a:p>
        <a:p>
          <a:r>
            <a:rPr lang="en-US" sz="2100" dirty="0"/>
            <a:t>For Electricity Generating Unit (EGU) point sources, EPA uses emissions projected from the IPM model, while member states of the Ozone Transport Commission use emissions projected from the ERTAC model.</a:t>
          </a:r>
        </a:p>
        <a:p>
          <a:r>
            <a:rPr lang="en-US" sz="2100" dirty="0"/>
            <a:t>We replaced the IPM-based point sources with ERTAC-based ones in the EPA's 2016/2026 V3 source apportionment modeling platform.</a:t>
          </a:r>
        </a:p>
        <a:p>
          <a:endParaRPr lang="en-US" sz="2100" dirty="0"/>
        </a:p>
      </dgm:t>
    </dgm:pt>
    <dgm:pt modelId="{0B89EDC4-507E-4F08-9862-DF26E35D39B4}" type="parTrans" cxnId="{8B655159-A583-47F3-88FD-F1586E7D606E}">
      <dgm:prSet/>
      <dgm:spPr/>
      <dgm:t>
        <a:bodyPr/>
        <a:lstStyle/>
        <a:p>
          <a:endParaRPr lang="en-US" sz="2000"/>
        </a:p>
      </dgm:t>
    </dgm:pt>
    <dgm:pt modelId="{30214AC8-484E-44E4-9931-A9063CBB76F8}" type="sibTrans" cxnId="{8B655159-A583-47F3-88FD-F1586E7D606E}">
      <dgm:prSet/>
      <dgm:spPr/>
      <dgm:t>
        <a:bodyPr/>
        <a:lstStyle/>
        <a:p>
          <a:endParaRPr lang="en-US" sz="2000"/>
        </a:p>
      </dgm:t>
    </dgm:pt>
    <dgm:pt modelId="{3FD4AA12-AADF-4BD9-AF36-2F645E13A4DC}">
      <dgm:prSet custT="1"/>
      <dgm:spPr/>
      <dgm:t>
        <a:bodyPr/>
        <a:lstStyle/>
        <a:p>
          <a:r>
            <a:rPr lang="en-US" sz="2100" b="1" dirty="0"/>
            <a:t>1.  </a:t>
          </a:r>
          <a:r>
            <a:rPr lang="en-US" sz="2100" dirty="0"/>
            <a:t>Discuss spatial differences when comparing emissions and </a:t>
          </a:r>
          <a:r>
            <a:rPr lang="en-US" sz="2100" dirty="0" err="1"/>
            <a:t>CAMx</a:t>
          </a:r>
          <a:r>
            <a:rPr lang="en-US" sz="2100" dirty="0"/>
            <a:t> modeling results using the two EGU models: </a:t>
          </a:r>
        </a:p>
        <a:p>
          <a:r>
            <a:rPr lang="en-US" sz="2100" dirty="0"/>
            <a:t>      1) Integrated Planning Model (IPM)</a:t>
          </a:r>
        </a:p>
        <a:p>
          <a:r>
            <a:rPr lang="en-US" sz="2100" dirty="0"/>
            <a:t>      2) Eastern Regional Technical Advisory Committee (ERTAC) model</a:t>
          </a:r>
        </a:p>
      </dgm:t>
    </dgm:pt>
    <dgm:pt modelId="{96A7B414-A36D-41A8-BC35-1791745B3EE6}" type="parTrans" cxnId="{23CC9EA1-F512-4455-B8A6-CA797045C6F8}">
      <dgm:prSet/>
      <dgm:spPr/>
      <dgm:t>
        <a:bodyPr/>
        <a:lstStyle/>
        <a:p>
          <a:endParaRPr lang="en-US" sz="2000"/>
        </a:p>
      </dgm:t>
    </dgm:pt>
    <dgm:pt modelId="{74814B8B-8D6C-4236-9D4F-B8BB2FC53353}" type="sibTrans" cxnId="{23CC9EA1-F512-4455-B8A6-CA797045C6F8}">
      <dgm:prSet/>
      <dgm:spPr/>
      <dgm:t>
        <a:bodyPr/>
        <a:lstStyle/>
        <a:p>
          <a:endParaRPr lang="en-US" sz="2000"/>
        </a:p>
      </dgm:t>
    </dgm:pt>
    <dgm:pt modelId="{8F1CF658-A273-4167-B647-FE9CDCCE6A62}">
      <dgm:prSet custT="1"/>
      <dgm:spPr/>
      <dgm:t>
        <a:bodyPr/>
        <a:lstStyle/>
        <a:p>
          <a:r>
            <a:rPr lang="en-US" sz="2100" b="1" dirty="0"/>
            <a:t>2.  </a:t>
          </a:r>
          <a:r>
            <a:rPr lang="en-US" sz="2100" dirty="0"/>
            <a:t>Discuss the impacts of using ERTAC-based emissions in place of IPM-based emissions on upwind contributions to O</a:t>
          </a:r>
          <a:r>
            <a:rPr lang="en-US" sz="2100" baseline="-25000" dirty="0"/>
            <a:t>3</a:t>
          </a:r>
          <a:r>
            <a:rPr lang="en-US" sz="2100" dirty="0"/>
            <a:t> at downwind monitors.</a:t>
          </a:r>
        </a:p>
      </dgm:t>
    </dgm:pt>
    <dgm:pt modelId="{C523F413-607E-4E88-91EE-513BB0444B6B}" type="parTrans" cxnId="{2546ADAA-3696-4E69-AA2C-7181C059865F}">
      <dgm:prSet/>
      <dgm:spPr/>
      <dgm:t>
        <a:bodyPr/>
        <a:lstStyle/>
        <a:p>
          <a:endParaRPr lang="en-US" sz="2000"/>
        </a:p>
      </dgm:t>
    </dgm:pt>
    <dgm:pt modelId="{804673B3-85EC-4B83-B5D4-BF225FFE7473}" type="sibTrans" cxnId="{2546ADAA-3696-4E69-AA2C-7181C059865F}">
      <dgm:prSet/>
      <dgm:spPr/>
      <dgm:t>
        <a:bodyPr/>
        <a:lstStyle/>
        <a:p>
          <a:endParaRPr lang="en-US" sz="2000"/>
        </a:p>
      </dgm:t>
    </dgm:pt>
    <dgm:pt modelId="{9F3767D4-14FD-42D0-8D12-838BD12E15B2}" type="pres">
      <dgm:prSet presAssocID="{F84FCC18-D6B7-4332-9DE8-FDB19CF18DD5}" presName="vert0" presStyleCnt="0">
        <dgm:presLayoutVars>
          <dgm:dir/>
          <dgm:animOne val="branch"/>
          <dgm:animLvl val="lvl"/>
        </dgm:presLayoutVars>
      </dgm:prSet>
      <dgm:spPr/>
    </dgm:pt>
    <dgm:pt modelId="{1B666634-436D-4B5C-AC0D-B5F7903175C9}" type="pres">
      <dgm:prSet presAssocID="{E8519F22-33AA-4416-96CF-2CCC5326797F}" presName="thickLine" presStyleLbl="alignNode1" presStyleIdx="0" presStyleCnt="3"/>
      <dgm:spPr/>
    </dgm:pt>
    <dgm:pt modelId="{798EF999-C637-4284-87BF-0A01AE0DB0D1}" type="pres">
      <dgm:prSet presAssocID="{E8519F22-33AA-4416-96CF-2CCC5326797F}" presName="horz1" presStyleCnt="0"/>
      <dgm:spPr/>
    </dgm:pt>
    <dgm:pt modelId="{9CECCDBA-0024-4CF6-A839-2AE904BDAC75}" type="pres">
      <dgm:prSet presAssocID="{E8519F22-33AA-4416-96CF-2CCC5326797F}" presName="tx1" presStyleLbl="revTx" presStyleIdx="0" presStyleCnt="3" custScaleY="119656"/>
      <dgm:spPr/>
    </dgm:pt>
    <dgm:pt modelId="{60AE46BC-BA8A-4663-B659-5884CACCEFC5}" type="pres">
      <dgm:prSet presAssocID="{E8519F22-33AA-4416-96CF-2CCC5326797F}" presName="vert1" presStyleCnt="0"/>
      <dgm:spPr/>
    </dgm:pt>
    <dgm:pt modelId="{28E5036D-5290-4916-BCEC-4FE877AA292C}" type="pres">
      <dgm:prSet presAssocID="{3FD4AA12-AADF-4BD9-AF36-2F645E13A4DC}" presName="thickLine" presStyleLbl="alignNode1" presStyleIdx="1" presStyleCnt="3"/>
      <dgm:spPr/>
    </dgm:pt>
    <dgm:pt modelId="{72F306C9-ED71-4225-8006-9100BE2BD9B4}" type="pres">
      <dgm:prSet presAssocID="{3FD4AA12-AADF-4BD9-AF36-2F645E13A4DC}" presName="horz1" presStyleCnt="0"/>
      <dgm:spPr/>
    </dgm:pt>
    <dgm:pt modelId="{BE40D635-8177-4937-998A-67E85E3781AC}" type="pres">
      <dgm:prSet presAssocID="{3FD4AA12-AADF-4BD9-AF36-2F645E13A4DC}" presName="tx1" presStyleLbl="revTx" presStyleIdx="1" presStyleCnt="3" custScaleY="60353"/>
      <dgm:spPr/>
    </dgm:pt>
    <dgm:pt modelId="{A87A5D6F-0B1F-4121-A6E5-077FA7C7DCAF}" type="pres">
      <dgm:prSet presAssocID="{3FD4AA12-AADF-4BD9-AF36-2F645E13A4DC}" presName="vert1" presStyleCnt="0"/>
      <dgm:spPr/>
    </dgm:pt>
    <dgm:pt modelId="{750FBF34-CC55-4238-A45B-4E4579B0E3AB}" type="pres">
      <dgm:prSet presAssocID="{8F1CF658-A273-4167-B647-FE9CDCCE6A62}" presName="thickLine" presStyleLbl="alignNode1" presStyleIdx="2" presStyleCnt="3"/>
      <dgm:spPr/>
    </dgm:pt>
    <dgm:pt modelId="{E261F244-61C5-4893-9B67-76EAACE0C21C}" type="pres">
      <dgm:prSet presAssocID="{8F1CF658-A273-4167-B647-FE9CDCCE6A62}" presName="horz1" presStyleCnt="0"/>
      <dgm:spPr/>
    </dgm:pt>
    <dgm:pt modelId="{76A2E3EA-33C0-40B8-B2EA-F53DA0CFAA3E}" type="pres">
      <dgm:prSet presAssocID="{8F1CF658-A273-4167-B647-FE9CDCCE6A62}" presName="tx1" presStyleLbl="revTx" presStyleIdx="2" presStyleCnt="3" custScaleY="32275"/>
      <dgm:spPr/>
    </dgm:pt>
    <dgm:pt modelId="{9B72C426-BD3C-4AC4-9DD2-B92AF18DFCFB}" type="pres">
      <dgm:prSet presAssocID="{8F1CF658-A273-4167-B647-FE9CDCCE6A62}" presName="vert1" presStyleCnt="0"/>
      <dgm:spPr/>
    </dgm:pt>
  </dgm:ptLst>
  <dgm:cxnLst>
    <dgm:cxn modelId="{9C60E201-6EDF-4634-B88B-DBE36B7C1A4B}" type="presOf" srcId="{3FD4AA12-AADF-4BD9-AF36-2F645E13A4DC}" destId="{BE40D635-8177-4937-998A-67E85E3781AC}" srcOrd="0" destOrd="0" presId="urn:microsoft.com/office/officeart/2008/layout/LinedList"/>
    <dgm:cxn modelId="{CEB76E23-5E75-456F-B2C9-931911ED8B36}" type="presOf" srcId="{E8519F22-33AA-4416-96CF-2CCC5326797F}" destId="{9CECCDBA-0024-4CF6-A839-2AE904BDAC75}" srcOrd="0" destOrd="0" presId="urn:microsoft.com/office/officeart/2008/layout/LinedList"/>
    <dgm:cxn modelId="{8B655159-A583-47F3-88FD-F1586E7D606E}" srcId="{F84FCC18-D6B7-4332-9DE8-FDB19CF18DD5}" destId="{E8519F22-33AA-4416-96CF-2CCC5326797F}" srcOrd="0" destOrd="0" parTransId="{0B89EDC4-507E-4F08-9862-DF26E35D39B4}" sibTransId="{30214AC8-484E-44E4-9931-A9063CBB76F8}"/>
    <dgm:cxn modelId="{BC20A886-3BA1-47D6-8C29-06F8CCD85BCF}" type="presOf" srcId="{F84FCC18-D6B7-4332-9DE8-FDB19CF18DD5}" destId="{9F3767D4-14FD-42D0-8D12-838BD12E15B2}" srcOrd="0" destOrd="0" presId="urn:microsoft.com/office/officeart/2008/layout/LinedList"/>
    <dgm:cxn modelId="{1E4F0A8E-877E-4207-9486-684DDE2FC952}" type="presOf" srcId="{8F1CF658-A273-4167-B647-FE9CDCCE6A62}" destId="{76A2E3EA-33C0-40B8-B2EA-F53DA0CFAA3E}" srcOrd="0" destOrd="0" presId="urn:microsoft.com/office/officeart/2008/layout/LinedList"/>
    <dgm:cxn modelId="{23CC9EA1-F512-4455-B8A6-CA797045C6F8}" srcId="{F84FCC18-D6B7-4332-9DE8-FDB19CF18DD5}" destId="{3FD4AA12-AADF-4BD9-AF36-2F645E13A4DC}" srcOrd="1" destOrd="0" parTransId="{96A7B414-A36D-41A8-BC35-1791745B3EE6}" sibTransId="{74814B8B-8D6C-4236-9D4F-B8BB2FC53353}"/>
    <dgm:cxn modelId="{2546ADAA-3696-4E69-AA2C-7181C059865F}" srcId="{F84FCC18-D6B7-4332-9DE8-FDB19CF18DD5}" destId="{8F1CF658-A273-4167-B647-FE9CDCCE6A62}" srcOrd="2" destOrd="0" parTransId="{C523F413-607E-4E88-91EE-513BB0444B6B}" sibTransId="{804673B3-85EC-4B83-B5D4-BF225FFE7473}"/>
    <dgm:cxn modelId="{129767AA-3D81-497A-8EDC-EA44B3944794}" type="presParOf" srcId="{9F3767D4-14FD-42D0-8D12-838BD12E15B2}" destId="{1B666634-436D-4B5C-AC0D-B5F7903175C9}" srcOrd="0" destOrd="0" presId="urn:microsoft.com/office/officeart/2008/layout/LinedList"/>
    <dgm:cxn modelId="{20A655C3-0414-43F0-BF53-41CC4AD30395}" type="presParOf" srcId="{9F3767D4-14FD-42D0-8D12-838BD12E15B2}" destId="{798EF999-C637-4284-87BF-0A01AE0DB0D1}" srcOrd="1" destOrd="0" presId="urn:microsoft.com/office/officeart/2008/layout/LinedList"/>
    <dgm:cxn modelId="{E80D051F-0547-4292-919A-497B27357441}" type="presParOf" srcId="{798EF999-C637-4284-87BF-0A01AE0DB0D1}" destId="{9CECCDBA-0024-4CF6-A839-2AE904BDAC75}" srcOrd="0" destOrd="0" presId="urn:microsoft.com/office/officeart/2008/layout/LinedList"/>
    <dgm:cxn modelId="{8F731559-E1D2-4CBC-ABA6-C428F8C9AA4C}" type="presParOf" srcId="{798EF999-C637-4284-87BF-0A01AE0DB0D1}" destId="{60AE46BC-BA8A-4663-B659-5884CACCEFC5}" srcOrd="1" destOrd="0" presId="urn:microsoft.com/office/officeart/2008/layout/LinedList"/>
    <dgm:cxn modelId="{99051815-E417-435E-A309-2E45987D25C6}" type="presParOf" srcId="{9F3767D4-14FD-42D0-8D12-838BD12E15B2}" destId="{28E5036D-5290-4916-BCEC-4FE877AA292C}" srcOrd="2" destOrd="0" presId="urn:microsoft.com/office/officeart/2008/layout/LinedList"/>
    <dgm:cxn modelId="{D716341D-4162-4381-975C-30B0417FE8E5}" type="presParOf" srcId="{9F3767D4-14FD-42D0-8D12-838BD12E15B2}" destId="{72F306C9-ED71-4225-8006-9100BE2BD9B4}" srcOrd="3" destOrd="0" presId="urn:microsoft.com/office/officeart/2008/layout/LinedList"/>
    <dgm:cxn modelId="{9689B8E5-C8D7-4DA7-A5B8-B46F92022F16}" type="presParOf" srcId="{72F306C9-ED71-4225-8006-9100BE2BD9B4}" destId="{BE40D635-8177-4937-998A-67E85E3781AC}" srcOrd="0" destOrd="0" presId="urn:microsoft.com/office/officeart/2008/layout/LinedList"/>
    <dgm:cxn modelId="{A3D18565-216B-4F8F-B8B4-254869365F9D}" type="presParOf" srcId="{72F306C9-ED71-4225-8006-9100BE2BD9B4}" destId="{A87A5D6F-0B1F-4121-A6E5-077FA7C7DCAF}" srcOrd="1" destOrd="0" presId="urn:microsoft.com/office/officeart/2008/layout/LinedList"/>
    <dgm:cxn modelId="{018938DE-5D1A-4FED-8485-5F3B14751A94}" type="presParOf" srcId="{9F3767D4-14FD-42D0-8D12-838BD12E15B2}" destId="{750FBF34-CC55-4238-A45B-4E4579B0E3AB}" srcOrd="4" destOrd="0" presId="urn:microsoft.com/office/officeart/2008/layout/LinedList"/>
    <dgm:cxn modelId="{F9B6E838-DBE1-44C2-94E8-3E01671036DF}" type="presParOf" srcId="{9F3767D4-14FD-42D0-8D12-838BD12E15B2}" destId="{E261F244-61C5-4893-9B67-76EAACE0C21C}" srcOrd="5" destOrd="0" presId="urn:microsoft.com/office/officeart/2008/layout/LinedList"/>
    <dgm:cxn modelId="{2108CAAD-E92A-4DD9-A2DA-B0DF9094F28A}" type="presParOf" srcId="{E261F244-61C5-4893-9B67-76EAACE0C21C}" destId="{76A2E3EA-33C0-40B8-B2EA-F53DA0CFAA3E}" srcOrd="0" destOrd="0" presId="urn:microsoft.com/office/officeart/2008/layout/LinedList"/>
    <dgm:cxn modelId="{69908086-B113-45A5-B060-D216003D57B5}" type="presParOf" srcId="{E261F244-61C5-4893-9B67-76EAACE0C21C}" destId="{9B72C426-BD3C-4AC4-9DD2-B92AF18DFC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63550-90D0-4D82-95BD-97129D1C933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0F86FD4-686F-498D-A360-36B3814B716B}">
      <dgm:prSet phldrT="[Text]" custT="1"/>
      <dgm:spPr/>
      <dgm:t>
        <a:bodyPr/>
        <a:lstStyle/>
        <a:p>
          <a:r>
            <a:rPr lang="en-US" sz="2000" dirty="0">
              <a:solidFill>
                <a:schemeClr val="tx1"/>
              </a:solidFill>
            </a:rPr>
            <a:t>Ozone source apportionment modeling using the </a:t>
          </a:r>
          <a:r>
            <a:rPr lang="en-US" sz="2000" dirty="0" err="1">
              <a:solidFill>
                <a:schemeClr val="tx1"/>
              </a:solidFill>
            </a:rPr>
            <a:t>CAMx</a:t>
          </a:r>
          <a:r>
            <a:rPr lang="en-US" sz="2000" dirty="0">
              <a:solidFill>
                <a:schemeClr val="tx1"/>
              </a:solidFill>
            </a:rPr>
            <a:t> (v7.10) Anthropogenic Precursor Culpability Analysis (APCA) technique</a:t>
          </a:r>
        </a:p>
        <a:p>
          <a:r>
            <a:rPr lang="en-US" sz="2000" dirty="0">
              <a:solidFill>
                <a:schemeClr val="tx1"/>
              </a:solidFill>
            </a:rPr>
            <a:t>12US2 domain, May to Sep</a:t>
          </a:r>
        </a:p>
      </dgm:t>
    </dgm:pt>
    <dgm:pt modelId="{AE58E2E1-BA6E-4F69-812E-CDF62CF41481}" type="parTrans" cxnId="{E153D4D7-FCE2-41BE-8B56-E65670A05E4F}">
      <dgm:prSet/>
      <dgm:spPr/>
      <dgm:t>
        <a:bodyPr/>
        <a:lstStyle/>
        <a:p>
          <a:endParaRPr lang="en-US"/>
        </a:p>
      </dgm:t>
    </dgm:pt>
    <dgm:pt modelId="{93897342-C179-4808-928D-874A06CC0F92}" type="sibTrans" cxnId="{E153D4D7-FCE2-41BE-8B56-E65670A05E4F}">
      <dgm:prSet/>
      <dgm:spPr/>
      <dgm:t>
        <a:bodyPr/>
        <a:lstStyle/>
        <a:p>
          <a:endParaRPr lang="en-US"/>
        </a:p>
      </dgm:t>
    </dgm:pt>
    <dgm:pt modelId="{0A1AB1AA-D2FB-4BD6-898B-FBFB4C775070}">
      <dgm:prSet phldrT="[Text]" custT="1"/>
      <dgm:spPr/>
      <dgm:t>
        <a:bodyPr/>
        <a:lstStyle/>
        <a:p>
          <a:r>
            <a:rPr lang="en-US" sz="2000" dirty="0">
              <a:solidFill>
                <a:schemeClr val="tx1"/>
              </a:solidFill>
            </a:rPr>
            <a:t>Tagged emissions files (</a:t>
          </a:r>
          <a:r>
            <a:rPr lang="en-US" sz="2000" dirty="0" err="1">
              <a:solidFill>
                <a:schemeClr val="tx1"/>
              </a:solidFill>
            </a:rPr>
            <a:t>mrgpt</a:t>
          </a:r>
          <a:r>
            <a:rPr lang="en-US" sz="2000" dirty="0">
              <a:solidFill>
                <a:schemeClr val="tx1"/>
              </a:solidFill>
            </a:rPr>
            <a:t>)</a:t>
          </a:r>
        </a:p>
      </dgm:t>
    </dgm:pt>
    <dgm:pt modelId="{0ACABD04-1D27-4DC0-9A12-97CDEFBE26E1}" type="parTrans" cxnId="{4A03BB79-048F-408A-9A07-75EBFED184B5}">
      <dgm:prSet/>
      <dgm:spPr/>
      <dgm:t>
        <a:bodyPr/>
        <a:lstStyle/>
        <a:p>
          <a:endParaRPr lang="en-US"/>
        </a:p>
      </dgm:t>
    </dgm:pt>
    <dgm:pt modelId="{B7922848-DF86-4AA9-BD36-55AF127650AC}" type="sibTrans" cxnId="{4A03BB79-048F-408A-9A07-75EBFED184B5}">
      <dgm:prSet/>
      <dgm:spPr/>
      <dgm:t>
        <a:bodyPr/>
        <a:lstStyle/>
        <a:p>
          <a:endParaRPr lang="en-US"/>
        </a:p>
      </dgm:t>
    </dgm:pt>
    <dgm:pt modelId="{73F94BE3-6C47-486B-83E7-96E2A539CE09}">
      <dgm:prSet phldrT="[Text]" custT="1"/>
      <dgm:spPr/>
      <dgm:t>
        <a:bodyPr/>
        <a:lstStyle/>
        <a:p>
          <a:r>
            <a:rPr lang="en-US" sz="2000" dirty="0">
              <a:solidFill>
                <a:schemeClr val="tx1"/>
              </a:solidFill>
            </a:rPr>
            <a:t>Meteorology</a:t>
          </a:r>
        </a:p>
      </dgm:t>
    </dgm:pt>
    <dgm:pt modelId="{82669B13-2331-4E27-A117-8CFBC6DE02ED}" type="parTrans" cxnId="{32344262-40E9-459C-85F6-F4819300E85C}">
      <dgm:prSet/>
      <dgm:spPr/>
      <dgm:t>
        <a:bodyPr/>
        <a:lstStyle/>
        <a:p>
          <a:endParaRPr lang="en-US"/>
        </a:p>
      </dgm:t>
    </dgm:pt>
    <dgm:pt modelId="{A5FE3CB3-D128-41E5-9D05-3865CEE5EFC7}" type="sibTrans" cxnId="{32344262-40E9-459C-85F6-F4819300E85C}">
      <dgm:prSet/>
      <dgm:spPr/>
      <dgm:t>
        <a:bodyPr/>
        <a:lstStyle/>
        <a:p>
          <a:endParaRPr lang="en-US"/>
        </a:p>
      </dgm:t>
    </dgm:pt>
    <dgm:pt modelId="{92825E11-F334-4AB7-97A6-17F1ABB04FA9}">
      <dgm:prSet phldrT="[Text]" custT="1"/>
      <dgm:spPr/>
      <dgm:t>
        <a:bodyPr/>
        <a:lstStyle/>
        <a:p>
          <a:r>
            <a:rPr lang="en-US" sz="2000" dirty="0">
              <a:solidFill>
                <a:schemeClr val="tx1"/>
              </a:solidFill>
            </a:rPr>
            <a:t>Boundary conditions</a:t>
          </a:r>
        </a:p>
      </dgm:t>
    </dgm:pt>
    <dgm:pt modelId="{BBD9C5B7-DDE8-484E-9404-ABD34A705E59}" type="parTrans" cxnId="{6F91C492-F0F9-46C5-83F7-A1552847BB30}">
      <dgm:prSet/>
      <dgm:spPr/>
      <dgm:t>
        <a:bodyPr/>
        <a:lstStyle/>
        <a:p>
          <a:endParaRPr lang="en-US"/>
        </a:p>
      </dgm:t>
    </dgm:pt>
    <dgm:pt modelId="{701160E3-D499-4E31-910A-2DE8087EB342}" type="sibTrans" cxnId="{6F91C492-F0F9-46C5-83F7-A1552847BB30}">
      <dgm:prSet/>
      <dgm:spPr/>
      <dgm:t>
        <a:bodyPr/>
        <a:lstStyle/>
        <a:p>
          <a:endParaRPr lang="en-US"/>
        </a:p>
      </dgm:t>
    </dgm:pt>
    <dgm:pt modelId="{6594199F-8F71-4E15-82CD-238B80937DF2}" type="pres">
      <dgm:prSet presAssocID="{5AC63550-90D0-4D82-95BD-97129D1C9331}" presName="cycle" presStyleCnt="0">
        <dgm:presLayoutVars>
          <dgm:chMax val="1"/>
          <dgm:dir/>
          <dgm:animLvl val="ctr"/>
          <dgm:resizeHandles val="exact"/>
        </dgm:presLayoutVars>
      </dgm:prSet>
      <dgm:spPr/>
    </dgm:pt>
    <dgm:pt modelId="{245C555D-2E90-469C-9787-0AEFCB1C279A}" type="pres">
      <dgm:prSet presAssocID="{30F86FD4-686F-498D-A360-36B3814B716B}" presName="centerShape" presStyleLbl="node0" presStyleIdx="0" presStyleCnt="1" custScaleX="235540" custScaleY="130382" custLinFactNeighborX="57056" custLinFactNeighborY="-16073"/>
      <dgm:spPr/>
    </dgm:pt>
    <dgm:pt modelId="{6916D5CD-F36A-472F-A2A5-F34C5FD9071E}" type="pres">
      <dgm:prSet presAssocID="{0ACABD04-1D27-4DC0-9A12-97CDEFBE26E1}" presName="parTrans" presStyleLbl="bgSibTrans2D1" presStyleIdx="0" presStyleCnt="3" custScaleY="146915"/>
      <dgm:spPr/>
    </dgm:pt>
    <dgm:pt modelId="{868EFCAF-0401-4E29-B3B7-DE8A25EA480B}" type="pres">
      <dgm:prSet presAssocID="{0A1AB1AA-D2FB-4BD6-898B-FBFB4C775070}" presName="node" presStyleLbl="node1" presStyleIdx="0" presStyleCnt="3" custScaleX="88806" custScaleY="69498" custRadScaleRad="172384" custRadScaleInc="-67848">
        <dgm:presLayoutVars>
          <dgm:bulletEnabled val="1"/>
        </dgm:presLayoutVars>
      </dgm:prSet>
      <dgm:spPr/>
    </dgm:pt>
    <dgm:pt modelId="{2335A434-4B80-40B7-BE57-BA3B6CB8B3CA}" type="pres">
      <dgm:prSet presAssocID="{82669B13-2331-4E27-A117-8CFBC6DE02ED}" presName="parTrans" presStyleLbl="bgSibTrans2D1" presStyleIdx="1" presStyleCnt="3" custScaleY="146915"/>
      <dgm:spPr/>
    </dgm:pt>
    <dgm:pt modelId="{F49BD7FF-B1FA-4907-824A-4520163B2CFB}" type="pres">
      <dgm:prSet presAssocID="{73F94BE3-6C47-486B-83E7-96E2A539CE09}" presName="node" presStyleLbl="node1" presStyleIdx="1" presStyleCnt="3" custScaleX="88806" custScaleY="69498" custRadScaleRad="173731" custRadScaleInc="-134786">
        <dgm:presLayoutVars>
          <dgm:bulletEnabled val="1"/>
        </dgm:presLayoutVars>
      </dgm:prSet>
      <dgm:spPr/>
    </dgm:pt>
    <dgm:pt modelId="{9F340C60-A57B-4B14-864F-F4ED315D6926}" type="pres">
      <dgm:prSet presAssocID="{BBD9C5B7-DDE8-484E-9404-ABD34A705E59}" presName="parTrans" presStyleLbl="bgSibTrans2D1" presStyleIdx="2" presStyleCnt="3" custScaleY="146915"/>
      <dgm:spPr/>
    </dgm:pt>
    <dgm:pt modelId="{D7F1714F-3A98-4D05-9EF1-290FBAD30B4E}" type="pres">
      <dgm:prSet presAssocID="{92825E11-F334-4AB7-97A6-17F1ABB04FA9}" presName="node" presStyleLbl="node1" presStyleIdx="2" presStyleCnt="3" custScaleX="88806" custScaleY="69498" custRadScaleRad="185991" custRadScaleInc="-203763">
        <dgm:presLayoutVars>
          <dgm:bulletEnabled val="1"/>
        </dgm:presLayoutVars>
      </dgm:prSet>
      <dgm:spPr/>
    </dgm:pt>
  </dgm:ptLst>
  <dgm:cxnLst>
    <dgm:cxn modelId="{41992C0D-D422-49E6-9533-D0E153A544A4}" type="presOf" srcId="{73F94BE3-6C47-486B-83E7-96E2A539CE09}" destId="{F49BD7FF-B1FA-4907-824A-4520163B2CFB}" srcOrd="0" destOrd="0" presId="urn:microsoft.com/office/officeart/2005/8/layout/radial4"/>
    <dgm:cxn modelId="{B8AE0442-BA3F-459F-848F-8C5F249B99C7}" type="presOf" srcId="{0ACABD04-1D27-4DC0-9A12-97CDEFBE26E1}" destId="{6916D5CD-F36A-472F-A2A5-F34C5FD9071E}" srcOrd="0" destOrd="0" presId="urn:microsoft.com/office/officeart/2005/8/layout/radial4"/>
    <dgm:cxn modelId="{E293F256-9A0B-4CBC-9997-9D69FDDDB889}" type="presOf" srcId="{82669B13-2331-4E27-A117-8CFBC6DE02ED}" destId="{2335A434-4B80-40B7-BE57-BA3B6CB8B3CA}" srcOrd="0" destOrd="0" presId="urn:microsoft.com/office/officeart/2005/8/layout/radial4"/>
    <dgm:cxn modelId="{D3CBAB5E-1DA6-4873-AC25-95B9F68255DF}" type="presOf" srcId="{BBD9C5B7-DDE8-484E-9404-ABD34A705E59}" destId="{9F340C60-A57B-4B14-864F-F4ED315D6926}" srcOrd="0" destOrd="0" presId="urn:microsoft.com/office/officeart/2005/8/layout/radial4"/>
    <dgm:cxn modelId="{32344262-40E9-459C-85F6-F4819300E85C}" srcId="{30F86FD4-686F-498D-A360-36B3814B716B}" destId="{73F94BE3-6C47-486B-83E7-96E2A539CE09}" srcOrd="1" destOrd="0" parTransId="{82669B13-2331-4E27-A117-8CFBC6DE02ED}" sibTransId="{A5FE3CB3-D128-41E5-9D05-3865CEE5EFC7}"/>
    <dgm:cxn modelId="{C79AB078-2AF2-457F-B93B-59459800D969}" type="presOf" srcId="{5AC63550-90D0-4D82-95BD-97129D1C9331}" destId="{6594199F-8F71-4E15-82CD-238B80937DF2}" srcOrd="0" destOrd="0" presId="urn:microsoft.com/office/officeart/2005/8/layout/radial4"/>
    <dgm:cxn modelId="{4A03BB79-048F-408A-9A07-75EBFED184B5}" srcId="{30F86FD4-686F-498D-A360-36B3814B716B}" destId="{0A1AB1AA-D2FB-4BD6-898B-FBFB4C775070}" srcOrd="0" destOrd="0" parTransId="{0ACABD04-1D27-4DC0-9A12-97CDEFBE26E1}" sibTransId="{B7922848-DF86-4AA9-BD36-55AF127650AC}"/>
    <dgm:cxn modelId="{CBC54192-4EF4-4BA5-8272-F9504FA33C9E}" type="presOf" srcId="{30F86FD4-686F-498D-A360-36B3814B716B}" destId="{245C555D-2E90-469C-9787-0AEFCB1C279A}" srcOrd="0" destOrd="0" presId="urn:microsoft.com/office/officeart/2005/8/layout/radial4"/>
    <dgm:cxn modelId="{6F91C492-F0F9-46C5-83F7-A1552847BB30}" srcId="{30F86FD4-686F-498D-A360-36B3814B716B}" destId="{92825E11-F334-4AB7-97A6-17F1ABB04FA9}" srcOrd="2" destOrd="0" parTransId="{BBD9C5B7-DDE8-484E-9404-ABD34A705E59}" sibTransId="{701160E3-D499-4E31-910A-2DE8087EB342}"/>
    <dgm:cxn modelId="{7B5537C3-5D02-4A73-848E-B325FD5C46B8}" type="presOf" srcId="{0A1AB1AA-D2FB-4BD6-898B-FBFB4C775070}" destId="{868EFCAF-0401-4E29-B3B7-DE8A25EA480B}" srcOrd="0" destOrd="0" presId="urn:microsoft.com/office/officeart/2005/8/layout/radial4"/>
    <dgm:cxn modelId="{E153D4D7-FCE2-41BE-8B56-E65670A05E4F}" srcId="{5AC63550-90D0-4D82-95BD-97129D1C9331}" destId="{30F86FD4-686F-498D-A360-36B3814B716B}" srcOrd="0" destOrd="0" parTransId="{AE58E2E1-BA6E-4F69-812E-CDF62CF41481}" sibTransId="{93897342-C179-4808-928D-874A06CC0F92}"/>
    <dgm:cxn modelId="{18D7A0F5-604C-442F-BEBE-29D3DACE4EBC}" type="presOf" srcId="{92825E11-F334-4AB7-97A6-17F1ABB04FA9}" destId="{D7F1714F-3A98-4D05-9EF1-290FBAD30B4E}" srcOrd="0" destOrd="0" presId="urn:microsoft.com/office/officeart/2005/8/layout/radial4"/>
    <dgm:cxn modelId="{A11F8ED2-E704-4B90-83BB-DF5ABB494EA4}" type="presParOf" srcId="{6594199F-8F71-4E15-82CD-238B80937DF2}" destId="{245C555D-2E90-469C-9787-0AEFCB1C279A}" srcOrd="0" destOrd="0" presId="urn:microsoft.com/office/officeart/2005/8/layout/radial4"/>
    <dgm:cxn modelId="{7FE2631F-990B-4EED-8ECB-DA3F19AA92A7}" type="presParOf" srcId="{6594199F-8F71-4E15-82CD-238B80937DF2}" destId="{6916D5CD-F36A-472F-A2A5-F34C5FD9071E}" srcOrd="1" destOrd="0" presId="urn:microsoft.com/office/officeart/2005/8/layout/radial4"/>
    <dgm:cxn modelId="{A64C5A6C-A232-42ED-8A95-E55CFC54167D}" type="presParOf" srcId="{6594199F-8F71-4E15-82CD-238B80937DF2}" destId="{868EFCAF-0401-4E29-B3B7-DE8A25EA480B}" srcOrd="2" destOrd="0" presId="urn:microsoft.com/office/officeart/2005/8/layout/radial4"/>
    <dgm:cxn modelId="{C8C8AFE6-4094-4759-B5CD-CFC27C32BE8B}" type="presParOf" srcId="{6594199F-8F71-4E15-82CD-238B80937DF2}" destId="{2335A434-4B80-40B7-BE57-BA3B6CB8B3CA}" srcOrd="3" destOrd="0" presId="urn:microsoft.com/office/officeart/2005/8/layout/radial4"/>
    <dgm:cxn modelId="{8ED7457D-D456-42DC-BC77-4E4EAD295D2C}" type="presParOf" srcId="{6594199F-8F71-4E15-82CD-238B80937DF2}" destId="{F49BD7FF-B1FA-4907-824A-4520163B2CFB}" srcOrd="4" destOrd="0" presId="urn:microsoft.com/office/officeart/2005/8/layout/radial4"/>
    <dgm:cxn modelId="{594C1030-C37E-49CC-A6E9-3D1D43275150}" type="presParOf" srcId="{6594199F-8F71-4E15-82CD-238B80937DF2}" destId="{9F340C60-A57B-4B14-864F-F4ED315D6926}" srcOrd="5" destOrd="0" presId="urn:microsoft.com/office/officeart/2005/8/layout/radial4"/>
    <dgm:cxn modelId="{F0556D9F-DCA0-4EED-A064-EE9540EA576C}" type="presParOf" srcId="{6594199F-8F71-4E15-82CD-238B80937DF2}" destId="{D7F1714F-3A98-4D05-9EF1-290FBAD30B4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4F0AA-72A2-49BB-B2FE-1A41FEFEEC3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EF2EF6F2-715A-4532-9C3E-DF3DB4C9D839}">
      <dgm:prSet phldrT="[Text]" custT="1"/>
      <dgm:spPr/>
      <dgm:t>
        <a:bodyPr/>
        <a:lstStyle/>
        <a:p>
          <a:pPr>
            <a:buFont typeface="Wingdings" panose="05000000000000000000" pitchFamily="2" charset="2"/>
            <a:buChar char="q"/>
          </a:pPr>
          <a:r>
            <a:rPr lang="en-US" sz="2000" b="1" dirty="0">
              <a:solidFill>
                <a:schemeClr val="tx1"/>
              </a:solidFill>
            </a:rPr>
            <a:t>48 states and the District of Columbia</a:t>
          </a:r>
        </a:p>
        <a:p>
          <a:pPr>
            <a:buFont typeface="Wingdings" panose="05000000000000000000" pitchFamily="2" charset="2"/>
            <a:buChar char="q"/>
          </a:pPr>
          <a:r>
            <a:rPr lang="en-US" sz="1800" dirty="0">
              <a:solidFill>
                <a:schemeClr val="tx1"/>
              </a:solidFill>
            </a:rPr>
            <a:t>anthropogenic emissions</a:t>
          </a:r>
        </a:p>
      </dgm:t>
    </dgm:pt>
    <dgm:pt modelId="{C7DD3B02-2A00-461C-BF10-A755F3B1E10E}" type="parTrans" cxnId="{8FDD9FB5-4F29-42A5-99DB-0AC7CF901225}">
      <dgm:prSet/>
      <dgm:spPr/>
      <dgm:t>
        <a:bodyPr/>
        <a:lstStyle/>
        <a:p>
          <a:endParaRPr lang="en-US" sz="1800">
            <a:solidFill>
              <a:schemeClr val="tx1"/>
            </a:solidFill>
          </a:endParaRPr>
        </a:p>
      </dgm:t>
    </dgm:pt>
    <dgm:pt modelId="{35EF4C62-7774-4452-BF3C-79E3E7E9FB2F}" type="sibTrans" cxnId="{8FDD9FB5-4F29-42A5-99DB-0AC7CF901225}">
      <dgm:prSet/>
      <dgm:spPr/>
      <dgm:t>
        <a:bodyPr/>
        <a:lstStyle/>
        <a:p>
          <a:endParaRPr lang="en-US" sz="1800">
            <a:solidFill>
              <a:schemeClr val="tx1"/>
            </a:solidFill>
          </a:endParaRPr>
        </a:p>
      </dgm:t>
    </dgm:pt>
    <dgm:pt modelId="{7FEB129E-6287-42FB-98D0-6932B422F144}">
      <dgm:prSet phldrT="[Text]" custT="1"/>
      <dgm:spPr/>
      <dgm:t>
        <a:bodyPr/>
        <a:lstStyle/>
        <a:p>
          <a:pPr>
            <a:buFont typeface="Wingdings" panose="05000000000000000000" pitchFamily="2" charset="2"/>
            <a:buChar char="q"/>
          </a:pPr>
          <a:r>
            <a:rPr lang="en-US" sz="2400" b="1" dirty="0" err="1">
              <a:solidFill>
                <a:schemeClr val="tx1"/>
              </a:solidFill>
            </a:rPr>
            <a:t>Biogenics</a:t>
          </a:r>
          <a:r>
            <a:rPr lang="en-US" sz="2400" b="1" dirty="0">
              <a:solidFill>
                <a:schemeClr val="tx1"/>
              </a:solidFill>
            </a:rPr>
            <a:t> </a:t>
          </a:r>
        </a:p>
        <a:p>
          <a:pPr>
            <a:buFont typeface="Wingdings" panose="05000000000000000000" pitchFamily="2" charset="2"/>
            <a:buChar char="q"/>
          </a:pPr>
          <a:endParaRPr lang="en-US" sz="1800" dirty="0">
            <a:solidFill>
              <a:schemeClr val="tx1"/>
            </a:solidFill>
          </a:endParaRPr>
        </a:p>
        <a:p>
          <a:pPr>
            <a:buFont typeface="Wingdings" panose="05000000000000000000" pitchFamily="2" charset="2"/>
            <a:buChar char="q"/>
          </a:pPr>
          <a:r>
            <a:rPr lang="en-US" sz="1800" dirty="0">
              <a:solidFill>
                <a:schemeClr val="tx1"/>
              </a:solidFill>
            </a:rPr>
            <a:t>domain-wide</a:t>
          </a:r>
        </a:p>
      </dgm:t>
    </dgm:pt>
    <dgm:pt modelId="{09B30707-0DA2-41BB-9FED-3D7E5E1E2049}" type="parTrans" cxnId="{F77671B9-6A42-4344-A8DE-D9F67AE14B20}">
      <dgm:prSet/>
      <dgm:spPr/>
      <dgm:t>
        <a:bodyPr/>
        <a:lstStyle/>
        <a:p>
          <a:endParaRPr lang="en-US" sz="1800">
            <a:solidFill>
              <a:schemeClr val="tx1"/>
            </a:solidFill>
          </a:endParaRPr>
        </a:p>
      </dgm:t>
    </dgm:pt>
    <dgm:pt modelId="{45B207C1-EA97-4748-B2AC-078606AFF0B6}" type="sibTrans" cxnId="{F77671B9-6A42-4344-A8DE-D9F67AE14B20}">
      <dgm:prSet/>
      <dgm:spPr/>
      <dgm:t>
        <a:bodyPr/>
        <a:lstStyle/>
        <a:p>
          <a:endParaRPr lang="en-US" sz="1800">
            <a:solidFill>
              <a:schemeClr val="tx1"/>
            </a:solidFill>
          </a:endParaRPr>
        </a:p>
      </dgm:t>
    </dgm:pt>
    <dgm:pt modelId="{50048EAA-ED78-476F-8D16-75C875DAA703}">
      <dgm:prSet phldrT="[Text]" custT="1"/>
      <dgm:spPr/>
      <dgm:t>
        <a:bodyPr/>
        <a:lstStyle/>
        <a:p>
          <a:pPr>
            <a:buFont typeface="Wingdings" panose="05000000000000000000" pitchFamily="2" charset="2"/>
            <a:buChar char="q"/>
          </a:pPr>
          <a:r>
            <a:rPr lang="en-US" sz="2400" b="1" dirty="0">
              <a:solidFill>
                <a:schemeClr val="tx1"/>
              </a:solidFill>
            </a:rPr>
            <a:t>Initial and boundary conditions</a:t>
          </a:r>
        </a:p>
      </dgm:t>
    </dgm:pt>
    <dgm:pt modelId="{ED854859-0AD1-439C-A947-0B8BC16ACA1B}" type="parTrans" cxnId="{F3F243C2-B661-4C16-AD39-F178EB13056F}">
      <dgm:prSet/>
      <dgm:spPr/>
      <dgm:t>
        <a:bodyPr/>
        <a:lstStyle/>
        <a:p>
          <a:endParaRPr lang="en-US" sz="1800">
            <a:solidFill>
              <a:schemeClr val="tx1"/>
            </a:solidFill>
          </a:endParaRPr>
        </a:p>
      </dgm:t>
    </dgm:pt>
    <dgm:pt modelId="{783E7086-DC16-49A3-B3EC-4A77040E335B}" type="sibTrans" cxnId="{F3F243C2-B661-4C16-AD39-F178EB13056F}">
      <dgm:prSet/>
      <dgm:spPr/>
      <dgm:t>
        <a:bodyPr/>
        <a:lstStyle/>
        <a:p>
          <a:endParaRPr lang="en-US" sz="1800">
            <a:solidFill>
              <a:schemeClr val="tx1"/>
            </a:solidFill>
          </a:endParaRPr>
        </a:p>
      </dgm:t>
    </dgm:pt>
    <dgm:pt modelId="{4FBE174A-84EF-4615-886A-7784910B4569}">
      <dgm:prSet phldrT="[Text]" custT="1"/>
      <dgm:spPr/>
      <dgm:t>
        <a:bodyPr/>
        <a:lstStyle/>
        <a:p>
          <a:pPr>
            <a:buFont typeface="Wingdings" panose="05000000000000000000" pitchFamily="2" charset="2"/>
            <a:buChar char="q"/>
          </a:pPr>
          <a:r>
            <a:rPr lang="en-US" sz="2400" b="1" dirty="0">
              <a:solidFill>
                <a:schemeClr val="tx1"/>
              </a:solidFill>
            </a:rPr>
            <a:t>Tribes</a:t>
          </a:r>
        </a:p>
        <a:p>
          <a:pPr>
            <a:buFont typeface="Wingdings" panose="05000000000000000000" pitchFamily="2" charset="2"/>
            <a:buChar char="q"/>
          </a:pPr>
          <a:r>
            <a:rPr lang="en-US" sz="1800" dirty="0">
              <a:solidFill>
                <a:schemeClr val="tx1"/>
              </a:solidFill>
            </a:rPr>
            <a:t>point source emissions from all of the tribal lands</a:t>
          </a:r>
        </a:p>
      </dgm:t>
    </dgm:pt>
    <dgm:pt modelId="{C4AE0DFE-94BA-4F63-BD88-D733B07890E8}" type="parTrans" cxnId="{C428FA46-E5B3-4C40-ACB2-EFBF035D95AC}">
      <dgm:prSet/>
      <dgm:spPr/>
      <dgm:t>
        <a:bodyPr/>
        <a:lstStyle/>
        <a:p>
          <a:endParaRPr lang="en-US" sz="1800">
            <a:solidFill>
              <a:schemeClr val="tx1"/>
            </a:solidFill>
          </a:endParaRPr>
        </a:p>
      </dgm:t>
    </dgm:pt>
    <dgm:pt modelId="{8D602C84-CC27-4119-8B99-0997E909FEE9}" type="sibTrans" cxnId="{C428FA46-E5B3-4C40-ACB2-EFBF035D95AC}">
      <dgm:prSet/>
      <dgm:spPr/>
      <dgm:t>
        <a:bodyPr/>
        <a:lstStyle/>
        <a:p>
          <a:endParaRPr lang="en-US" sz="1800">
            <a:solidFill>
              <a:schemeClr val="tx1"/>
            </a:solidFill>
          </a:endParaRPr>
        </a:p>
      </dgm:t>
    </dgm:pt>
    <dgm:pt modelId="{44F396E3-9CB8-4818-B561-59DD6B2EE171}">
      <dgm:prSet phldrT="[Text]" custT="1"/>
      <dgm:spPr/>
      <dgm:t>
        <a:bodyPr/>
        <a:lstStyle/>
        <a:p>
          <a:pPr>
            <a:buFont typeface="Wingdings" panose="05000000000000000000" pitchFamily="2" charset="2"/>
            <a:buChar char="q"/>
          </a:pPr>
          <a:r>
            <a:rPr lang="en-US" sz="2000" b="1" dirty="0">
              <a:solidFill>
                <a:schemeClr val="tx1"/>
              </a:solidFill>
            </a:rPr>
            <a:t>Canada and Mexico</a:t>
          </a:r>
        </a:p>
        <a:p>
          <a:pPr>
            <a:buFont typeface="Wingdings" panose="05000000000000000000" pitchFamily="2" charset="2"/>
            <a:buChar char="q"/>
          </a:pPr>
          <a:r>
            <a:rPr lang="en-US" sz="1700" dirty="0">
              <a:solidFill>
                <a:schemeClr val="tx1"/>
              </a:solidFill>
            </a:rPr>
            <a:t>anthropogenic emissions from sources combined within the 12km modeling domain</a:t>
          </a:r>
        </a:p>
      </dgm:t>
    </dgm:pt>
    <dgm:pt modelId="{A5F5C6D1-05DD-44A3-8DDC-6D26ED52DCC8}" type="parTrans" cxnId="{A4169937-8AC1-41EC-A2D5-6BCF75DE10DF}">
      <dgm:prSet/>
      <dgm:spPr/>
      <dgm:t>
        <a:bodyPr/>
        <a:lstStyle/>
        <a:p>
          <a:endParaRPr lang="en-US" sz="1800">
            <a:solidFill>
              <a:schemeClr val="tx1"/>
            </a:solidFill>
          </a:endParaRPr>
        </a:p>
      </dgm:t>
    </dgm:pt>
    <dgm:pt modelId="{EE3A87E9-AF2A-42E8-AEC0-6BC4CDCEBBF0}" type="sibTrans" cxnId="{A4169937-8AC1-41EC-A2D5-6BCF75DE10DF}">
      <dgm:prSet/>
      <dgm:spPr/>
      <dgm:t>
        <a:bodyPr/>
        <a:lstStyle/>
        <a:p>
          <a:endParaRPr lang="en-US" sz="1800">
            <a:solidFill>
              <a:schemeClr val="tx1"/>
            </a:solidFill>
          </a:endParaRPr>
        </a:p>
      </dgm:t>
    </dgm:pt>
    <dgm:pt modelId="{A2C1DA3E-9F37-4B17-AC1A-C25D64E94C65}">
      <dgm:prSet custT="1"/>
      <dgm:spPr/>
      <dgm:t>
        <a:bodyPr/>
        <a:lstStyle/>
        <a:p>
          <a:pPr>
            <a:buFont typeface="Wingdings" panose="05000000000000000000" pitchFamily="2" charset="2"/>
            <a:buChar char="q"/>
          </a:pPr>
          <a:r>
            <a:rPr lang="en-US" sz="2400" b="1" dirty="0">
              <a:solidFill>
                <a:schemeClr val="tx1"/>
              </a:solidFill>
            </a:rPr>
            <a:t>Fires</a:t>
          </a:r>
        </a:p>
        <a:p>
          <a:pPr>
            <a:buFont typeface="Wingdings" panose="05000000000000000000" pitchFamily="2" charset="2"/>
            <a:buChar char="q"/>
          </a:pPr>
          <a:r>
            <a:rPr lang="en-US" sz="1800" dirty="0">
              <a:solidFill>
                <a:schemeClr val="tx1"/>
              </a:solidFill>
            </a:rPr>
            <a:t>wild and prescribed fires domain-wide</a:t>
          </a:r>
        </a:p>
      </dgm:t>
    </dgm:pt>
    <dgm:pt modelId="{73CE936E-A470-45CB-91AE-BD4A39CF537D}" type="parTrans" cxnId="{FA9D6A6F-C7D0-406F-ACD4-94BEC5B52AF7}">
      <dgm:prSet/>
      <dgm:spPr/>
      <dgm:t>
        <a:bodyPr/>
        <a:lstStyle/>
        <a:p>
          <a:endParaRPr lang="en-US" sz="1800">
            <a:solidFill>
              <a:schemeClr val="tx1"/>
            </a:solidFill>
          </a:endParaRPr>
        </a:p>
      </dgm:t>
    </dgm:pt>
    <dgm:pt modelId="{7D3EEEFA-C4C0-40FD-AB38-67DB74CBD703}" type="sibTrans" cxnId="{FA9D6A6F-C7D0-406F-ACD4-94BEC5B52AF7}">
      <dgm:prSet/>
      <dgm:spPr/>
      <dgm:t>
        <a:bodyPr/>
        <a:lstStyle/>
        <a:p>
          <a:endParaRPr lang="en-US" sz="1800">
            <a:solidFill>
              <a:schemeClr val="tx1"/>
            </a:solidFill>
          </a:endParaRPr>
        </a:p>
      </dgm:t>
    </dgm:pt>
    <dgm:pt modelId="{1B28ED22-365F-4FA7-80D7-A57C947D1B60}">
      <dgm:prSet custT="1"/>
      <dgm:spPr/>
      <dgm:t>
        <a:bodyPr/>
        <a:lstStyle/>
        <a:p>
          <a:pPr>
            <a:buFont typeface="Wingdings" panose="05000000000000000000" pitchFamily="2" charset="2"/>
            <a:buChar char="q"/>
          </a:pPr>
          <a:r>
            <a:rPr lang="en-US" sz="2400" b="1" dirty="0">
              <a:solidFill>
                <a:schemeClr val="tx1"/>
              </a:solidFill>
            </a:rPr>
            <a:t>Offshore</a:t>
          </a:r>
        </a:p>
        <a:p>
          <a:pPr>
            <a:buFont typeface="Wingdings" panose="05000000000000000000" pitchFamily="2" charset="2"/>
            <a:buChar char="q"/>
          </a:pPr>
          <a:r>
            <a:rPr lang="en-US" sz="1700" dirty="0">
              <a:solidFill>
                <a:schemeClr val="tx1"/>
              </a:solidFill>
            </a:rPr>
            <a:t>emissions from offshore marine vessels and drilling platforms</a:t>
          </a:r>
        </a:p>
      </dgm:t>
    </dgm:pt>
    <dgm:pt modelId="{611F1280-3B6A-4882-8EE9-D13D30AEACE5}" type="parTrans" cxnId="{604E7A7D-27B4-4C04-AAC7-2C8B4A7FC916}">
      <dgm:prSet/>
      <dgm:spPr/>
      <dgm:t>
        <a:bodyPr/>
        <a:lstStyle/>
        <a:p>
          <a:endParaRPr lang="en-US" sz="1800">
            <a:solidFill>
              <a:schemeClr val="tx1"/>
            </a:solidFill>
          </a:endParaRPr>
        </a:p>
      </dgm:t>
    </dgm:pt>
    <dgm:pt modelId="{B7816557-3EFB-4A61-A59D-92364C979520}" type="sibTrans" cxnId="{604E7A7D-27B4-4C04-AAC7-2C8B4A7FC916}">
      <dgm:prSet/>
      <dgm:spPr/>
      <dgm:t>
        <a:bodyPr/>
        <a:lstStyle/>
        <a:p>
          <a:endParaRPr lang="en-US" sz="1800">
            <a:solidFill>
              <a:schemeClr val="tx1"/>
            </a:solidFill>
          </a:endParaRPr>
        </a:p>
      </dgm:t>
    </dgm:pt>
    <dgm:pt modelId="{208D7F73-4362-454A-B099-035E5C6E1C39}">
      <dgm:prSet custT="1"/>
      <dgm:spPr/>
      <dgm:t>
        <a:bodyPr/>
        <a:lstStyle/>
        <a:p>
          <a:pPr>
            <a:buFont typeface="Wingdings" panose="05000000000000000000" pitchFamily="2" charset="2"/>
            <a:buChar char="q"/>
          </a:pPr>
          <a:r>
            <a:rPr lang="en-US" sz="2400" b="1" dirty="0">
              <a:solidFill>
                <a:schemeClr val="tx1"/>
              </a:solidFill>
            </a:rPr>
            <a:t>Lightning NOx</a:t>
          </a:r>
        </a:p>
      </dgm:t>
    </dgm:pt>
    <dgm:pt modelId="{6A9C6437-145C-4C37-BDEA-5866B14B482F}" type="parTrans" cxnId="{1C2E4DFD-4FFA-44C0-AE09-233D2865BA7D}">
      <dgm:prSet/>
      <dgm:spPr/>
      <dgm:t>
        <a:bodyPr/>
        <a:lstStyle/>
        <a:p>
          <a:endParaRPr lang="en-US" sz="1800">
            <a:solidFill>
              <a:schemeClr val="tx1"/>
            </a:solidFill>
          </a:endParaRPr>
        </a:p>
      </dgm:t>
    </dgm:pt>
    <dgm:pt modelId="{4DC17F07-2CB4-4DA3-9290-5F3BAEAA5DF5}" type="sibTrans" cxnId="{1C2E4DFD-4FFA-44C0-AE09-233D2865BA7D}">
      <dgm:prSet/>
      <dgm:spPr/>
      <dgm:t>
        <a:bodyPr/>
        <a:lstStyle/>
        <a:p>
          <a:endParaRPr lang="en-US" sz="1800">
            <a:solidFill>
              <a:schemeClr val="tx1"/>
            </a:solidFill>
          </a:endParaRPr>
        </a:p>
      </dgm:t>
    </dgm:pt>
    <dgm:pt modelId="{D94297E8-E3D5-4EEC-9196-EB0103E277C7}" type="pres">
      <dgm:prSet presAssocID="{5C34F0AA-72A2-49BB-B2FE-1A41FEFEEC32}" presName="diagram" presStyleCnt="0">
        <dgm:presLayoutVars>
          <dgm:dir/>
          <dgm:resizeHandles val="exact"/>
        </dgm:presLayoutVars>
      </dgm:prSet>
      <dgm:spPr/>
    </dgm:pt>
    <dgm:pt modelId="{BC7FF133-9560-497C-A6DD-6DEBBC67DA79}" type="pres">
      <dgm:prSet presAssocID="{EF2EF6F2-715A-4532-9C3E-DF3DB4C9D839}" presName="node" presStyleLbl="node1" presStyleIdx="0" presStyleCnt="8">
        <dgm:presLayoutVars>
          <dgm:bulletEnabled val="1"/>
        </dgm:presLayoutVars>
      </dgm:prSet>
      <dgm:spPr/>
    </dgm:pt>
    <dgm:pt modelId="{BB93F039-35AF-451B-86B4-1C6E2181C641}" type="pres">
      <dgm:prSet presAssocID="{35EF4C62-7774-4452-BF3C-79E3E7E9FB2F}" presName="sibTrans" presStyleCnt="0"/>
      <dgm:spPr/>
    </dgm:pt>
    <dgm:pt modelId="{98B2C838-31FF-49AB-B73F-F1B298935D08}" type="pres">
      <dgm:prSet presAssocID="{7FEB129E-6287-42FB-98D0-6932B422F144}" presName="node" presStyleLbl="node1" presStyleIdx="1" presStyleCnt="8">
        <dgm:presLayoutVars>
          <dgm:bulletEnabled val="1"/>
        </dgm:presLayoutVars>
      </dgm:prSet>
      <dgm:spPr/>
    </dgm:pt>
    <dgm:pt modelId="{59457F48-4D82-4451-BFA9-001D068ED090}" type="pres">
      <dgm:prSet presAssocID="{45B207C1-EA97-4748-B2AC-078606AFF0B6}" presName="sibTrans" presStyleCnt="0"/>
      <dgm:spPr/>
    </dgm:pt>
    <dgm:pt modelId="{ED4CAEBD-3C2C-4A98-9A44-EEF49E8C37CA}" type="pres">
      <dgm:prSet presAssocID="{50048EAA-ED78-476F-8D16-75C875DAA703}" presName="node" presStyleLbl="node1" presStyleIdx="2" presStyleCnt="8">
        <dgm:presLayoutVars>
          <dgm:bulletEnabled val="1"/>
        </dgm:presLayoutVars>
      </dgm:prSet>
      <dgm:spPr/>
    </dgm:pt>
    <dgm:pt modelId="{0D097A08-DF48-4B37-8162-5D603818EC0B}" type="pres">
      <dgm:prSet presAssocID="{783E7086-DC16-49A3-B3EC-4A77040E335B}" presName="sibTrans" presStyleCnt="0"/>
      <dgm:spPr/>
    </dgm:pt>
    <dgm:pt modelId="{F86A38B7-849A-4B3A-9903-0B8A1962C361}" type="pres">
      <dgm:prSet presAssocID="{4FBE174A-84EF-4615-886A-7784910B4569}" presName="node" presStyleLbl="node1" presStyleIdx="3" presStyleCnt="8" custLinFactNeighborX="2095" custLinFactNeighborY="1415">
        <dgm:presLayoutVars>
          <dgm:bulletEnabled val="1"/>
        </dgm:presLayoutVars>
      </dgm:prSet>
      <dgm:spPr/>
    </dgm:pt>
    <dgm:pt modelId="{07185096-F555-4ED5-BE56-438E71DA6569}" type="pres">
      <dgm:prSet presAssocID="{8D602C84-CC27-4119-8B99-0997E909FEE9}" presName="sibTrans" presStyleCnt="0"/>
      <dgm:spPr/>
    </dgm:pt>
    <dgm:pt modelId="{32390B19-C3E8-499D-93C1-59B5E3651883}" type="pres">
      <dgm:prSet presAssocID="{44F396E3-9CB8-4818-B561-59DD6B2EE171}" presName="node" presStyleLbl="node1" presStyleIdx="4" presStyleCnt="8" custLinFactNeighborX="-54258" custLinFactNeighborY="9">
        <dgm:presLayoutVars>
          <dgm:bulletEnabled val="1"/>
        </dgm:presLayoutVars>
      </dgm:prSet>
      <dgm:spPr/>
    </dgm:pt>
    <dgm:pt modelId="{5CC290DC-344F-442C-9057-DEA5D6496A89}" type="pres">
      <dgm:prSet presAssocID="{EE3A87E9-AF2A-42E8-AEC0-6BC4CDCEBBF0}" presName="sibTrans" presStyleCnt="0"/>
      <dgm:spPr/>
    </dgm:pt>
    <dgm:pt modelId="{DEAEF86F-A206-434D-A7DB-CA81D2CE28D4}" type="pres">
      <dgm:prSet presAssocID="{A2C1DA3E-9F37-4B17-AC1A-C25D64E94C65}" presName="node" presStyleLbl="node1" presStyleIdx="5" presStyleCnt="8">
        <dgm:presLayoutVars>
          <dgm:bulletEnabled val="1"/>
        </dgm:presLayoutVars>
      </dgm:prSet>
      <dgm:spPr/>
    </dgm:pt>
    <dgm:pt modelId="{B4255E25-3F18-4AA2-91B2-00A5C585F463}" type="pres">
      <dgm:prSet presAssocID="{7D3EEEFA-C4C0-40FD-AB38-67DB74CBD703}" presName="sibTrans" presStyleCnt="0"/>
      <dgm:spPr/>
    </dgm:pt>
    <dgm:pt modelId="{38EE38EE-1C58-42B5-AD9B-A48784AFD620}" type="pres">
      <dgm:prSet presAssocID="{1B28ED22-365F-4FA7-80D7-A57C947D1B60}" presName="node" presStyleLbl="node1" presStyleIdx="6" presStyleCnt="8">
        <dgm:presLayoutVars>
          <dgm:bulletEnabled val="1"/>
        </dgm:presLayoutVars>
      </dgm:prSet>
      <dgm:spPr/>
    </dgm:pt>
    <dgm:pt modelId="{11CAB683-BC79-422B-B57D-D3E365D2A67B}" type="pres">
      <dgm:prSet presAssocID="{B7816557-3EFB-4A61-A59D-92364C979520}" presName="sibTrans" presStyleCnt="0"/>
      <dgm:spPr/>
    </dgm:pt>
    <dgm:pt modelId="{B562FBE4-95A4-427E-8724-95066C082778}" type="pres">
      <dgm:prSet presAssocID="{208D7F73-4362-454A-B099-035E5C6E1C39}" presName="node" presStyleLbl="node1" presStyleIdx="7" presStyleCnt="8">
        <dgm:presLayoutVars>
          <dgm:bulletEnabled val="1"/>
        </dgm:presLayoutVars>
      </dgm:prSet>
      <dgm:spPr/>
    </dgm:pt>
  </dgm:ptLst>
  <dgm:cxnLst>
    <dgm:cxn modelId="{DC872910-1B58-48FD-A88A-500E3777ACF0}" type="presOf" srcId="{5C34F0AA-72A2-49BB-B2FE-1A41FEFEEC32}" destId="{D94297E8-E3D5-4EEC-9196-EB0103E277C7}" srcOrd="0" destOrd="0" presId="urn:microsoft.com/office/officeart/2005/8/layout/default"/>
    <dgm:cxn modelId="{BBB4E036-F281-4CC7-8F79-FCC0175DE144}" type="presOf" srcId="{44F396E3-9CB8-4818-B561-59DD6B2EE171}" destId="{32390B19-C3E8-499D-93C1-59B5E3651883}" srcOrd="0" destOrd="0" presId="urn:microsoft.com/office/officeart/2005/8/layout/default"/>
    <dgm:cxn modelId="{A4169937-8AC1-41EC-A2D5-6BCF75DE10DF}" srcId="{5C34F0AA-72A2-49BB-B2FE-1A41FEFEEC32}" destId="{44F396E3-9CB8-4818-B561-59DD6B2EE171}" srcOrd="4" destOrd="0" parTransId="{A5F5C6D1-05DD-44A3-8DDC-6D26ED52DCC8}" sibTransId="{EE3A87E9-AF2A-42E8-AEC0-6BC4CDCEBBF0}"/>
    <dgm:cxn modelId="{C428FA46-E5B3-4C40-ACB2-EFBF035D95AC}" srcId="{5C34F0AA-72A2-49BB-B2FE-1A41FEFEEC32}" destId="{4FBE174A-84EF-4615-886A-7784910B4569}" srcOrd="3" destOrd="0" parTransId="{C4AE0DFE-94BA-4F63-BD88-D733B07890E8}" sibTransId="{8D602C84-CC27-4119-8B99-0997E909FEE9}"/>
    <dgm:cxn modelId="{BE155F5C-EFE8-47C0-90B7-79E01D4B78FD}" type="presOf" srcId="{1B28ED22-365F-4FA7-80D7-A57C947D1B60}" destId="{38EE38EE-1C58-42B5-AD9B-A48784AFD620}" srcOrd="0" destOrd="0" presId="urn:microsoft.com/office/officeart/2005/8/layout/default"/>
    <dgm:cxn modelId="{0E18A35C-6D00-4F1C-9C2D-9806D696A567}" type="presOf" srcId="{7FEB129E-6287-42FB-98D0-6932B422F144}" destId="{98B2C838-31FF-49AB-B73F-F1B298935D08}" srcOrd="0" destOrd="0" presId="urn:microsoft.com/office/officeart/2005/8/layout/default"/>
    <dgm:cxn modelId="{F6BFD469-EB32-4624-B4ED-CE6078F7EDFD}" type="presOf" srcId="{EF2EF6F2-715A-4532-9C3E-DF3DB4C9D839}" destId="{BC7FF133-9560-497C-A6DD-6DEBBC67DA79}" srcOrd="0" destOrd="0" presId="urn:microsoft.com/office/officeart/2005/8/layout/default"/>
    <dgm:cxn modelId="{FA9D6A6F-C7D0-406F-ACD4-94BEC5B52AF7}" srcId="{5C34F0AA-72A2-49BB-B2FE-1A41FEFEEC32}" destId="{A2C1DA3E-9F37-4B17-AC1A-C25D64E94C65}" srcOrd="5" destOrd="0" parTransId="{73CE936E-A470-45CB-91AE-BD4A39CF537D}" sibTransId="{7D3EEEFA-C4C0-40FD-AB38-67DB74CBD703}"/>
    <dgm:cxn modelId="{604E7A7D-27B4-4C04-AAC7-2C8B4A7FC916}" srcId="{5C34F0AA-72A2-49BB-B2FE-1A41FEFEEC32}" destId="{1B28ED22-365F-4FA7-80D7-A57C947D1B60}" srcOrd="6" destOrd="0" parTransId="{611F1280-3B6A-4882-8EE9-D13D30AEACE5}" sibTransId="{B7816557-3EFB-4A61-A59D-92364C979520}"/>
    <dgm:cxn modelId="{E62BC287-DCA4-400C-8641-8C002C03DD6C}" type="presOf" srcId="{50048EAA-ED78-476F-8D16-75C875DAA703}" destId="{ED4CAEBD-3C2C-4A98-9A44-EEF49E8C37CA}" srcOrd="0" destOrd="0" presId="urn:microsoft.com/office/officeart/2005/8/layout/default"/>
    <dgm:cxn modelId="{3C6C248C-FA62-4F7B-B6E9-A71BB0A9D11C}" type="presOf" srcId="{A2C1DA3E-9F37-4B17-AC1A-C25D64E94C65}" destId="{DEAEF86F-A206-434D-A7DB-CA81D2CE28D4}" srcOrd="0" destOrd="0" presId="urn:microsoft.com/office/officeart/2005/8/layout/default"/>
    <dgm:cxn modelId="{F53B21A6-C831-42FF-B477-CE6794C69323}" type="presOf" srcId="{4FBE174A-84EF-4615-886A-7784910B4569}" destId="{F86A38B7-849A-4B3A-9903-0B8A1962C361}" srcOrd="0" destOrd="0" presId="urn:microsoft.com/office/officeart/2005/8/layout/default"/>
    <dgm:cxn modelId="{8FDD9FB5-4F29-42A5-99DB-0AC7CF901225}" srcId="{5C34F0AA-72A2-49BB-B2FE-1A41FEFEEC32}" destId="{EF2EF6F2-715A-4532-9C3E-DF3DB4C9D839}" srcOrd="0" destOrd="0" parTransId="{C7DD3B02-2A00-461C-BF10-A755F3B1E10E}" sibTransId="{35EF4C62-7774-4452-BF3C-79E3E7E9FB2F}"/>
    <dgm:cxn modelId="{F77671B9-6A42-4344-A8DE-D9F67AE14B20}" srcId="{5C34F0AA-72A2-49BB-B2FE-1A41FEFEEC32}" destId="{7FEB129E-6287-42FB-98D0-6932B422F144}" srcOrd="1" destOrd="0" parTransId="{09B30707-0DA2-41BB-9FED-3D7E5E1E2049}" sibTransId="{45B207C1-EA97-4748-B2AC-078606AFF0B6}"/>
    <dgm:cxn modelId="{9E12D0C1-7EF1-438D-B272-5D5C98175273}" type="presOf" srcId="{208D7F73-4362-454A-B099-035E5C6E1C39}" destId="{B562FBE4-95A4-427E-8724-95066C082778}" srcOrd="0" destOrd="0" presId="urn:microsoft.com/office/officeart/2005/8/layout/default"/>
    <dgm:cxn modelId="{F3F243C2-B661-4C16-AD39-F178EB13056F}" srcId="{5C34F0AA-72A2-49BB-B2FE-1A41FEFEEC32}" destId="{50048EAA-ED78-476F-8D16-75C875DAA703}" srcOrd="2" destOrd="0" parTransId="{ED854859-0AD1-439C-A947-0B8BC16ACA1B}" sibTransId="{783E7086-DC16-49A3-B3EC-4A77040E335B}"/>
    <dgm:cxn modelId="{1C2E4DFD-4FFA-44C0-AE09-233D2865BA7D}" srcId="{5C34F0AA-72A2-49BB-B2FE-1A41FEFEEC32}" destId="{208D7F73-4362-454A-B099-035E5C6E1C39}" srcOrd="7" destOrd="0" parTransId="{6A9C6437-145C-4C37-BDEA-5866B14B482F}" sibTransId="{4DC17F07-2CB4-4DA3-9290-5F3BAEAA5DF5}"/>
    <dgm:cxn modelId="{BEA640B0-1C39-4CAB-B4DE-E5D01ED26706}" type="presParOf" srcId="{D94297E8-E3D5-4EEC-9196-EB0103E277C7}" destId="{BC7FF133-9560-497C-A6DD-6DEBBC67DA79}" srcOrd="0" destOrd="0" presId="urn:microsoft.com/office/officeart/2005/8/layout/default"/>
    <dgm:cxn modelId="{50B5F06E-9626-401A-AE50-0974FEF25D1D}" type="presParOf" srcId="{D94297E8-E3D5-4EEC-9196-EB0103E277C7}" destId="{BB93F039-35AF-451B-86B4-1C6E2181C641}" srcOrd="1" destOrd="0" presId="urn:microsoft.com/office/officeart/2005/8/layout/default"/>
    <dgm:cxn modelId="{8E56836D-D8A4-4146-8887-6A0A05B224D4}" type="presParOf" srcId="{D94297E8-E3D5-4EEC-9196-EB0103E277C7}" destId="{98B2C838-31FF-49AB-B73F-F1B298935D08}" srcOrd="2" destOrd="0" presId="urn:microsoft.com/office/officeart/2005/8/layout/default"/>
    <dgm:cxn modelId="{F0A41715-0E1C-49E2-8F7C-DC395DDC6ECF}" type="presParOf" srcId="{D94297E8-E3D5-4EEC-9196-EB0103E277C7}" destId="{59457F48-4D82-4451-BFA9-001D068ED090}" srcOrd="3" destOrd="0" presId="urn:microsoft.com/office/officeart/2005/8/layout/default"/>
    <dgm:cxn modelId="{17E97432-3625-4646-9A16-A7FAA94547AE}" type="presParOf" srcId="{D94297E8-E3D5-4EEC-9196-EB0103E277C7}" destId="{ED4CAEBD-3C2C-4A98-9A44-EEF49E8C37CA}" srcOrd="4" destOrd="0" presId="urn:microsoft.com/office/officeart/2005/8/layout/default"/>
    <dgm:cxn modelId="{3D56BF33-AB04-4A39-BE72-F2ED0954AD06}" type="presParOf" srcId="{D94297E8-E3D5-4EEC-9196-EB0103E277C7}" destId="{0D097A08-DF48-4B37-8162-5D603818EC0B}" srcOrd="5" destOrd="0" presId="urn:microsoft.com/office/officeart/2005/8/layout/default"/>
    <dgm:cxn modelId="{D4E54741-BF05-48E8-89A1-3C806106BA2C}" type="presParOf" srcId="{D94297E8-E3D5-4EEC-9196-EB0103E277C7}" destId="{F86A38B7-849A-4B3A-9903-0B8A1962C361}" srcOrd="6" destOrd="0" presId="urn:microsoft.com/office/officeart/2005/8/layout/default"/>
    <dgm:cxn modelId="{FD7B5A00-72B2-42BB-9F6D-9E9E60A9AFAD}" type="presParOf" srcId="{D94297E8-E3D5-4EEC-9196-EB0103E277C7}" destId="{07185096-F555-4ED5-BE56-438E71DA6569}" srcOrd="7" destOrd="0" presId="urn:microsoft.com/office/officeart/2005/8/layout/default"/>
    <dgm:cxn modelId="{EE8D7131-3B54-4216-9157-051CDE3ACA33}" type="presParOf" srcId="{D94297E8-E3D5-4EEC-9196-EB0103E277C7}" destId="{32390B19-C3E8-499D-93C1-59B5E3651883}" srcOrd="8" destOrd="0" presId="urn:microsoft.com/office/officeart/2005/8/layout/default"/>
    <dgm:cxn modelId="{0D6AFB63-2AE4-41D6-B0D0-4B93A799D490}" type="presParOf" srcId="{D94297E8-E3D5-4EEC-9196-EB0103E277C7}" destId="{5CC290DC-344F-442C-9057-DEA5D6496A89}" srcOrd="9" destOrd="0" presId="urn:microsoft.com/office/officeart/2005/8/layout/default"/>
    <dgm:cxn modelId="{C9F5FB85-54B9-4DF0-8A67-B747CA248398}" type="presParOf" srcId="{D94297E8-E3D5-4EEC-9196-EB0103E277C7}" destId="{DEAEF86F-A206-434D-A7DB-CA81D2CE28D4}" srcOrd="10" destOrd="0" presId="urn:microsoft.com/office/officeart/2005/8/layout/default"/>
    <dgm:cxn modelId="{5F5B5F3A-B100-4540-90E2-5E86A602C4E8}" type="presParOf" srcId="{D94297E8-E3D5-4EEC-9196-EB0103E277C7}" destId="{B4255E25-3F18-4AA2-91B2-00A5C585F463}" srcOrd="11" destOrd="0" presId="urn:microsoft.com/office/officeart/2005/8/layout/default"/>
    <dgm:cxn modelId="{ACA00240-320C-4CE1-AC93-C15CD59DF441}" type="presParOf" srcId="{D94297E8-E3D5-4EEC-9196-EB0103E277C7}" destId="{38EE38EE-1C58-42B5-AD9B-A48784AFD620}" srcOrd="12" destOrd="0" presId="urn:microsoft.com/office/officeart/2005/8/layout/default"/>
    <dgm:cxn modelId="{2CE899CD-88C1-4DCC-A424-D87002F60F21}" type="presParOf" srcId="{D94297E8-E3D5-4EEC-9196-EB0103E277C7}" destId="{11CAB683-BC79-422B-B57D-D3E365D2A67B}" srcOrd="13" destOrd="0" presId="urn:microsoft.com/office/officeart/2005/8/layout/default"/>
    <dgm:cxn modelId="{8D9418AF-841C-4036-A4C2-0D7A2A288B3B}" type="presParOf" srcId="{D94297E8-E3D5-4EEC-9196-EB0103E277C7}" destId="{B562FBE4-95A4-427E-8724-95066C08277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210DF7-8EC0-40C7-A5AB-4E0D6F428C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901671B-33E6-466D-B2F6-3585CBA5D929}">
      <dgm:prSet phldrT="[Text]" custT="1"/>
      <dgm:spPr/>
      <dgm:t>
        <a:bodyPr/>
        <a:lstStyle/>
        <a:p>
          <a:r>
            <a:rPr lang="en-US" sz="2800" b="0" dirty="0">
              <a:solidFill>
                <a:schemeClr val="tx1">
                  <a:lumMod val="75000"/>
                  <a:lumOff val="25000"/>
                </a:schemeClr>
              </a:solidFill>
            </a:rPr>
            <a:t>Case 1 (Holtsville, NY)</a:t>
          </a:r>
        </a:p>
      </dgm:t>
    </dgm:pt>
    <dgm:pt modelId="{DA2C76DD-93E1-4280-A272-97697DBE0E11}" type="parTrans" cxnId="{36E0157D-BF2B-4873-B181-1ADE3995031C}">
      <dgm:prSet/>
      <dgm:spPr/>
      <dgm:t>
        <a:bodyPr/>
        <a:lstStyle/>
        <a:p>
          <a:endParaRPr lang="en-US" sz="1800"/>
        </a:p>
      </dgm:t>
    </dgm:pt>
    <dgm:pt modelId="{0324CEB9-495E-4A3C-A5C3-E69D32379C42}" type="sibTrans" cxnId="{36E0157D-BF2B-4873-B181-1ADE3995031C}">
      <dgm:prSet/>
      <dgm:spPr/>
      <dgm:t>
        <a:bodyPr/>
        <a:lstStyle/>
        <a:p>
          <a:endParaRPr lang="en-US" sz="1800"/>
        </a:p>
      </dgm:t>
    </dgm:pt>
    <dgm:pt modelId="{0B58C1F8-FFDC-412B-93EE-E3306F338825}">
      <dgm:prSet phldrT="[Text]" custT="1"/>
      <dgm:spPr/>
      <dgm:t>
        <a:bodyPr/>
        <a:lstStyle/>
        <a:p>
          <a:r>
            <a:rPr lang="en-US" sz="2400" dirty="0"/>
            <a:t>Same top 10 MDA8 O</a:t>
          </a:r>
          <a:r>
            <a:rPr lang="en-US" sz="2400" baseline="-25000" dirty="0"/>
            <a:t>3</a:t>
          </a:r>
          <a:r>
            <a:rPr lang="en-US" sz="2400" dirty="0"/>
            <a:t> days for ERTAC and IPM platforms</a:t>
          </a:r>
        </a:p>
      </dgm:t>
    </dgm:pt>
    <dgm:pt modelId="{967E7F6D-D4DF-4848-8D55-FD975794BF99}" type="parTrans" cxnId="{0AF36620-5FC8-4966-B9DE-35DCC46AAB21}">
      <dgm:prSet/>
      <dgm:spPr/>
      <dgm:t>
        <a:bodyPr/>
        <a:lstStyle/>
        <a:p>
          <a:endParaRPr lang="en-US" sz="1800"/>
        </a:p>
      </dgm:t>
    </dgm:pt>
    <dgm:pt modelId="{EB865795-B0EC-4A04-AC62-0396F29218E1}" type="sibTrans" cxnId="{0AF36620-5FC8-4966-B9DE-35DCC46AAB21}">
      <dgm:prSet/>
      <dgm:spPr/>
      <dgm:t>
        <a:bodyPr/>
        <a:lstStyle/>
        <a:p>
          <a:endParaRPr lang="en-US" sz="1800"/>
        </a:p>
      </dgm:t>
    </dgm:pt>
    <dgm:pt modelId="{71438220-1665-407A-9CC5-1C9AF6564CB1}">
      <dgm:prSet phldrT="[Text]" custT="1"/>
      <dgm:spPr/>
      <dgm:t>
        <a:bodyPr/>
        <a:lstStyle/>
        <a:p>
          <a:r>
            <a:rPr lang="en-US" sz="2800" b="0" dirty="0">
              <a:solidFill>
                <a:schemeClr val="tx1">
                  <a:lumMod val="75000"/>
                  <a:lumOff val="25000"/>
                </a:schemeClr>
              </a:solidFill>
            </a:rPr>
            <a:t>Case 2 (Queens College, NY)</a:t>
          </a:r>
        </a:p>
      </dgm:t>
    </dgm:pt>
    <dgm:pt modelId="{FBCAD99F-76D5-4EF5-9445-080801508AF6}" type="parTrans" cxnId="{FDD6F270-5656-45CD-B5CA-53DA2E25B301}">
      <dgm:prSet/>
      <dgm:spPr/>
      <dgm:t>
        <a:bodyPr/>
        <a:lstStyle/>
        <a:p>
          <a:endParaRPr lang="en-US" sz="1800"/>
        </a:p>
      </dgm:t>
    </dgm:pt>
    <dgm:pt modelId="{AC613B2B-B3D5-46C1-8BA9-E192590D622F}" type="sibTrans" cxnId="{FDD6F270-5656-45CD-B5CA-53DA2E25B301}">
      <dgm:prSet/>
      <dgm:spPr/>
      <dgm:t>
        <a:bodyPr/>
        <a:lstStyle/>
        <a:p>
          <a:endParaRPr lang="en-US" sz="1800"/>
        </a:p>
      </dgm:t>
    </dgm:pt>
    <dgm:pt modelId="{C29C3679-8933-4A3A-9CC6-A636AFC9B059}">
      <dgm:prSet phldrT="[Text]" custT="1"/>
      <dgm:spPr/>
      <dgm:t>
        <a:bodyPr/>
        <a:lstStyle/>
        <a:p>
          <a:r>
            <a:rPr lang="en-US" sz="2400" dirty="0"/>
            <a:t>Diff. top 10 MDA8 O</a:t>
          </a:r>
          <a:r>
            <a:rPr lang="en-US" sz="2400" baseline="-25000" dirty="0"/>
            <a:t>3</a:t>
          </a:r>
          <a:r>
            <a:rPr lang="en-US" sz="2400" dirty="0"/>
            <a:t> days for ERTAC and IPM platforms </a:t>
          </a:r>
        </a:p>
      </dgm:t>
    </dgm:pt>
    <dgm:pt modelId="{7B06FCC5-55E8-4563-AFC3-872F43F8C4BB}" type="parTrans" cxnId="{1DCD4AD4-B5E6-4D58-BE48-253577B90812}">
      <dgm:prSet/>
      <dgm:spPr/>
      <dgm:t>
        <a:bodyPr/>
        <a:lstStyle/>
        <a:p>
          <a:endParaRPr lang="en-US" sz="1800"/>
        </a:p>
      </dgm:t>
    </dgm:pt>
    <dgm:pt modelId="{D7EF9D36-0506-4CC0-AC2F-EB6DEB1C87F8}" type="sibTrans" cxnId="{1DCD4AD4-B5E6-4D58-BE48-253577B90812}">
      <dgm:prSet/>
      <dgm:spPr/>
      <dgm:t>
        <a:bodyPr/>
        <a:lstStyle/>
        <a:p>
          <a:endParaRPr lang="en-US" sz="1800"/>
        </a:p>
      </dgm:t>
    </dgm:pt>
    <dgm:pt modelId="{0A552934-2C8B-4215-8377-08A34726ECB3}">
      <dgm:prSet phldrT="[Text]" custT="1"/>
      <dgm:spPr/>
      <dgm:t>
        <a:bodyPr/>
        <a:lstStyle/>
        <a:p>
          <a:r>
            <a:rPr lang="en-US" sz="2400" dirty="0"/>
            <a:t>2. Linkages are determined using their own top 10 MDA8 O</a:t>
          </a:r>
          <a:r>
            <a:rPr lang="en-US" sz="2400" baseline="-25000" dirty="0"/>
            <a:t>3</a:t>
          </a:r>
          <a:r>
            <a:rPr lang="en-US" sz="2400" dirty="0"/>
            <a:t> days. (different met. conditions)</a:t>
          </a:r>
        </a:p>
      </dgm:t>
    </dgm:pt>
    <dgm:pt modelId="{7D327C43-F356-40AF-B830-069AF99661F6}" type="parTrans" cxnId="{06DDD823-44FD-444A-89C4-54A4372D36B9}">
      <dgm:prSet/>
      <dgm:spPr/>
      <dgm:t>
        <a:bodyPr/>
        <a:lstStyle/>
        <a:p>
          <a:endParaRPr lang="en-US" sz="1800"/>
        </a:p>
      </dgm:t>
    </dgm:pt>
    <dgm:pt modelId="{15DD582E-27D6-4A1A-81AF-F060E6D92307}" type="sibTrans" cxnId="{06DDD823-44FD-444A-89C4-54A4372D36B9}">
      <dgm:prSet/>
      <dgm:spPr/>
      <dgm:t>
        <a:bodyPr/>
        <a:lstStyle/>
        <a:p>
          <a:endParaRPr lang="en-US" sz="1800"/>
        </a:p>
      </dgm:t>
    </dgm:pt>
    <dgm:pt modelId="{60B605D3-0DEB-46A6-A81E-87213726F78E}">
      <dgm:prSet phldrT="[Text]" custT="1"/>
      <dgm:spPr/>
      <dgm:t>
        <a:bodyPr/>
        <a:lstStyle/>
        <a:p>
          <a:r>
            <a:rPr lang="en-US" sz="2400" dirty="0"/>
            <a:t>1. Linkages are determined using the same dates selected based on the IPM platform. (using the same met. conditions)</a:t>
          </a:r>
        </a:p>
      </dgm:t>
    </dgm:pt>
    <dgm:pt modelId="{9120378F-71EB-4797-B283-A4DDC2F5904D}" type="parTrans" cxnId="{5EB68C3B-B3FD-4D7E-9C4E-F7BDF5DCE0D3}">
      <dgm:prSet/>
      <dgm:spPr/>
      <dgm:t>
        <a:bodyPr/>
        <a:lstStyle/>
        <a:p>
          <a:endParaRPr lang="en-US"/>
        </a:p>
      </dgm:t>
    </dgm:pt>
    <dgm:pt modelId="{EEC8C59C-78E3-4EA8-A87D-1034CCB9736E}" type="sibTrans" cxnId="{5EB68C3B-B3FD-4D7E-9C4E-F7BDF5DCE0D3}">
      <dgm:prSet/>
      <dgm:spPr/>
      <dgm:t>
        <a:bodyPr/>
        <a:lstStyle/>
        <a:p>
          <a:endParaRPr lang="en-US"/>
        </a:p>
      </dgm:t>
    </dgm:pt>
    <dgm:pt modelId="{7D977617-FD59-49FE-8BDD-9A42430E1086}">
      <dgm:prSet phldrT="[Text]" custT="1"/>
      <dgm:spPr/>
      <dgm:t>
        <a:bodyPr/>
        <a:lstStyle/>
        <a:p>
          <a:r>
            <a:rPr lang="en-US" sz="2400" dirty="0"/>
            <a:t>1. Linkages are determined using the same dates (the same met. conditions)</a:t>
          </a:r>
        </a:p>
      </dgm:t>
    </dgm:pt>
    <dgm:pt modelId="{43487F87-A824-4E47-98AD-CFD1B28BD5EB}" type="parTrans" cxnId="{7609609C-B732-426C-9445-0E4264F9E3C6}">
      <dgm:prSet/>
      <dgm:spPr/>
      <dgm:t>
        <a:bodyPr/>
        <a:lstStyle/>
        <a:p>
          <a:endParaRPr lang="en-US"/>
        </a:p>
      </dgm:t>
    </dgm:pt>
    <dgm:pt modelId="{7C131849-9A7D-4FE3-A4DA-DE0F0ABD6093}" type="sibTrans" cxnId="{7609609C-B732-426C-9445-0E4264F9E3C6}">
      <dgm:prSet/>
      <dgm:spPr/>
      <dgm:t>
        <a:bodyPr/>
        <a:lstStyle/>
        <a:p>
          <a:endParaRPr lang="en-US"/>
        </a:p>
      </dgm:t>
    </dgm:pt>
    <dgm:pt modelId="{71E0624F-7C05-42C4-B878-5B3C8DD13963}" type="pres">
      <dgm:prSet presAssocID="{11210DF7-8EC0-40C7-A5AB-4E0D6F428C05}" presName="Name0" presStyleCnt="0">
        <dgm:presLayoutVars>
          <dgm:dir/>
          <dgm:animLvl val="lvl"/>
          <dgm:resizeHandles val="exact"/>
        </dgm:presLayoutVars>
      </dgm:prSet>
      <dgm:spPr/>
    </dgm:pt>
    <dgm:pt modelId="{5AB8FDBA-0DE4-41C9-AB9D-5262E46A5473}" type="pres">
      <dgm:prSet presAssocID="{3901671B-33E6-466D-B2F6-3585CBA5D929}" presName="composite" presStyleCnt="0"/>
      <dgm:spPr/>
    </dgm:pt>
    <dgm:pt modelId="{1D81EC2F-0B9E-4D2E-B507-BB875AF824A1}" type="pres">
      <dgm:prSet presAssocID="{3901671B-33E6-466D-B2F6-3585CBA5D929}" presName="parTx" presStyleLbl="alignNode1" presStyleIdx="0" presStyleCnt="2" custScaleY="100000">
        <dgm:presLayoutVars>
          <dgm:chMax val="0"/>
          <dgm:chPref val="0"/>
          <dgm:bulletEnabled val="1"/>
        </dgm:presLayoutVars>
      </dgm:prSet>
      <dgm:spPr/>
    </dgm:pt>
    <dgm:pt modelId="{F5F55CB0-6D89-4D74-931C-FC77FA91BDB0}" type="pres">
      <dgm:prSet presAssocID="{3901671B-33E6-466D-B2F6-3585CBA5D929}" presName="desTx" presStyleLbl="alignAccFollowNode1" presStyleIdx="0" presStyleCnt="2">
        <dgm:presLayoutVars>
          <dgm:bulletEnabled val="1"/>
        </dgm:presLayoutVars>
      </dgm:prSet>
      <dgm:spPr/>
    </dgm:pt>
    <dgm:pt modelId="{99C097B0-4A06-4521-8679-E511CC03376D}" type="pres">
      <dgm:prSet presAssocID="{0324CEB9-495E-4A3C-A5C3-E69D32379C42}" presName="space" presStyleCnt="0"/>
      <dgm:spPr/>
    </dgm:pt>
    <dgm:pt modelId="{B1781EA8-3A2E-4094-A397-F05030CC66EC}" type="pres">
      <dgm:prSet presAssocID="{71438220-1665-407A-9CC5-1C9AF6564CB1}" presName="composite" presStyleCnt="0"/>
      <dgm:spPr/>
    </dgm:pt>
    <dgm:pt modelId="{09DF348F-5FD2-4F2D-B17F-E1658CD1AF6D}" type="pres">
      <dgm:prSet presAssocID="{71438220-1665-407A-9CC5-1C9AF6564CB1}" presName="parTx" presStyleLbl="alignNode1" presStyleIdx="1" presStyleCnt="2" custScaleY="100000">
        <dgm:presLayoutVars>
          <dgm:chMax val="0"/>
          <dgm:chPref val="0"/>
          <dgm:bulletEnabled val="1"/>
        </dgm:presLayoutVars>
      </dgm:prSet>
      <dgm:spPr/>
    </dgm:pt>
    <dgm:pt modelId="{753F8829-AE39-418D-BACD-90EB4D43DF67}" type="pres">
      <dgm:prSet presAssocID="{71438220-1665-407A-9CC5-1C9AF6564CB1}" presName="desTx" presStyleLbl="alignAccFollowNode1" presStyleIdx="1" presStyleCnt="2">
        <dgm:presLayoutVars>
          <dgm:bulletEnabled val="1"/>
        </dgm:presLayoutVars>
      </dgm:prSet>
      <dgm:spPr/>
    </dgm:pt>
  </dgm:ptLst>
  <dgm:cxnLst>
    <dgm:cxn modelId="{9ED2701D-1CDC-4B8D-9125-62953A7DA54E}" type="presOf" srcId="{C29C3679-8933-4A3A-9CC6-A636AFC9B059}" destId="{753F8829-AE39-418D-BACD-90EB4D43DF67}" srcOrd="0" destOrd="0" presId="urn:microsoft.com/office/officeart/2005/8/layout/hList1"/>
    <dgm:cxn modelId="{0AF36620-5FC8-4966-B9DE-35DCC46AAB21}" srcId="{3901671B-33E6-466D-B2F6-3585CBA5D929}" destId="{0B58C1F8-FFDC-412B-93EE-E3306F338825}" srcOrd="0" destOrd="0" parTransId="{967E7F6D-D4DF-4848-8D55-FD975794BF99}" sibTransId="{EB865795-B0EC-4A04-AC62-0396F29218E1}"/>
    <dgm:cxn modelId="{06DDD823-44FD-444A-89C4-54A4372D36B9}" srcId="{71438220-1665-407A-9CC5-1C9AF6564CB1}" destId="{0A552934-2C8B-4215-8377-08A34726ECB3}" srcOrd="2" destOrd="0" parTransId="{7D327C43-F356-40AF-B830-069AF99661F6}" sibTransId="{15DD582E-27D6-4A1A-81AF-F060E6D92307}"/>
    <dgm:cxn modelId="{5EB68C3B-B3FD-4D7E-9C4E-F7BDF5DCE0D3}" srcId="{71438220-1665-407A-9CC5-1C9AF6564CB1}" destId="{60B605D3-0DEB-46A6-A81E-87213726F78E}" srcOrd="1" destOrd="0" parTransId="{9120378F-71EB-4797-B283-A4DDC2F5904D}" sibTransId="{EEC8C59C-78E3-4EA8-A87D-1034CCB9736E}"/>
    <dgm:cxn modelId="{3A364E49-9F56-429C-A2FA-22CF00354956}" type="presOf" srcId="{7D977617-FD59-49FE-8BDD-9A42430E1086}" destId="{F5F55CB0-6D89-4D74-931C-FC77FA91BDB0}" srcOrd="0" destOrd="1" presId="urn:microsoft.com/office/officeart/2005/8/layout/hList1"/>
    <dgm:cxn modelId="{85FAFD51-DE79-4518-9B5D-3443861B7E5D}" type="presOf" srcId="{60B605D3-0DEB-46A6-A81E-87213726F78E}" destId="{753F8829-AE39-418D-BACD-90EB4D43DF67}" srcOrd="0" destOrd="1" presId="urn:microsoft.com/office/officeart/2005/8/layout/hList1"/>
    <dgm:cxn modelId="{FDD6F270-5656-45CD-B5CA-53DA2E25B301}" srcId="{11210DF7-8EC0-40C7-A5AB-4E0D6F428C05}" destId="{71438220-1665-407A-9CC5-1C9AF6564CB1}" srcOrd="1" destOrd="0" parTransId="{FBCAD99F-76D5-4EF5-9445-080801508AF6}" sibTransId="{AC613B2B-B3D5-46C1-8BA9-E192590D622F}"/>
    <dgm:cxn modelId="{36E0157D-BF2B-4873-B181-1ADE3995031C}" srcId="{11210DF7-8EC0-40C7-A5AB-4E0D6F428C05}" destId="{3901671B-33E6-466D-B2F6-3585CBA5D929}" srcOrd="0" destOrd="0" parTransId="{DA2C76DD-93E1-4280-A272-97697DBE0E11}" sibTransId="{0324CEB9-495E-4A3C-A5C3-E69D32379C42}"/>
    <dgm:cxn modelId="{E4CA9591-E784-4A16-81E9-88137DE2C98B}" type="presOf" srcId="{0B58C1F8-FFDC-412B-93EE-E3306F338825}" destId="{F5F55CB0-6D89-4D74-931C-FC77FA91BDB0}" srcOrd="0" destOrd="0" presId="urn:microsoft.com/office/officeart/2005/8/layout/hList1"/>
    <dgm:cxn modelId="{7609609C-B732-426C-9445-0E4264F9E3C6}" srcId="{3901671B-33E6-466D-B2F6-3585CBA5D929}" destId="{7D977617-FD59-49FE-8BDD-9A42430E1086}" srcOrd="1" destOrd="0" parTransId="{43487F87-A824-4E47-98AD-CFD1B28BD5EB}" sibTransId="{7C131849-9A7D-4FE3-A4DA-DE0F0ABD6093}"/>
    <dgm:cxn modelId="{93A865C3-C179-430A-9800-B43310B8021E}" type="presOf" srcId="{71438220-1665-407A-9CC5-1C9AF6564CB1}" destId="{09DF348F-5FD2-4F2D-B17F-E1658CD1AF6D}" srcOrd="0" destOrd="0" presId="urn:microsoft.com/office/officeart/2005/8/layout/hList1"/>
    <dgm:cxn modelId="{98DFD9C6-6F7F-4E14-9F6B-19B129677BB9}" type="presOf" srcId="{0A552934-2C8B-4215-8377-08A34726ECB3}" destId="{753F8829-AE39-418D-BACD-90EB4D43DF67}" srcOrd="0" destOrd="2" presId="urn:microsoft.com/office/officeart/2005/8/layout/hList1"/>
    <dgm:cxn modelId="{1DCD4AD4-B5E6-4D58-BE48-253577B90812}" srcId="{71438220-1665-407A-9CC5-1C9AF6564CB1}" destId="{C29C3679-8933-4A3A-9CC6-A636AFC9B059}" srcOrd="0" destOrd="0" parTransId="{7B06FCC5-55E8-4563-AFC3-872F43F8C4BB}" sibTransId="{D7EF9D36-0506-4CC0-AC2F-EB6DEB1C87F8}"/>
    <dgm:cxn modelId="{0845FCEE-1B50-4000-83FA-BD7AE7C525C3}" type="presOf" srcId="{3901671B-33E6-466D-B2F6-3585CBA5D929}" destId="{1D81EC2F-0B9E-4D2E-B507-BB875AF824A1}" srcOrd="0" destOrd="0" presId="urn:microsoft.com/office/officeart/2005/8/layout/hList1"/>
    <dgm:cxn modelId="{88C95EFC-C3EA-45FF-B37F-2970D6263E54}" type="presOf" srcId="{11210DF7-8EC0-40C7-A5AB-4E0D6F428C05}" destId="{71E0624F-7C05-42C4-B878-5B3C8DD13963}" srcOrd="0" destOrd="0" presId="urn:microsoft.com/office/officeart/2005/8/layout/hList1"/>
    <dgm:cxn modelId="{2321BD96-F87A-43F9-B7DC-CD4610B06235}" type="presParOf" srcId="{71E0624F-7C05-42C4-B878-5B3C8DD13963}" destId="{5AB8FDBA-0DE4-41C9-AB9D-5262E46A5473}" srcOrd="0" destOrd="0" presId="urn:microsoft.com/office/officeart/2005/8/layout/hList1"/>
    <dgm:cxn modelId="{E2E4B988-F81E-46B8-85EF-13A9752BFB55}" type="presParOf" srcId="{5AB8FDBA-0DE4-41C9-AB9D-5262E46A5473}" destId="{1D81EC2F-0B9E-4D2E-B507-BB875AF824A1}" srcOrd="0" destOrd="0" presId="urn:microsoft.com/office/officeart/2005/8/layout/hList1"/>
    <dgm:cxn modelId="{80D44973-FFB7-45C7-9918-822DADEFBA34}" type="presParOf" srcId="{5AB8FDBA-0DE4-41C9-AB9D-5262E46A5473}" destId="{F5F55CB0-6D89-4D74-931C-FC77FA91BDB0}" srcOrd="1" destOrd="0" presId="urn:microsoft.com/office/officeart/2005/8/layout/hList1"/>
    <dgm:cxn modelId="{E05CE14F-0E17-4C03-8728-F92F1D3C2E9D}" type="presParOf" srcId="{71E0624F-7C05-42C4-B878-5B3C8DD13963}" destId="{99C097B0-4A06-4521-8679-E511CC03376D}" srcOrd="1" destOrd="0" presId="urn:microsoft.com/office/officeart/2005/8/layout/hList1"/>
    <dgm:cxn modelId="{E98D927F-D25C-4350-AE91-24355EF223B5}" type="presParOf" srcId="{71E0624F-7C05-42C4-B878-5B3C8DD13963}" destId="{B1781EA8-3A2E-4094-A397-F05030CC66EC}" srcOrd="2" destOrd="0" presId="urn:microsoft.com/office/officeart/2005/8/layout/hList1"/>
    <dgm:cxn modelId="{B6E88D09-F3C8-4708-BCA9-2706F654DD44}" type="presParOf" srcId="{B1781EA8-3A2E-4094-A397-F05030CC66EC}" destId="{09DF348F-5FD2-4F2D-B17F-E1658CD1AF6D}" srcOrd="0" destOrd="0" presId="urn:microsoft.com/office/officeart/2005/8/layout/hList1"/>
    <dgm:cxn modelId="{3E65CA2D-55B7-47D3-B369-BCD93779CC41}" type="presParOf" srcId="{B1781EA8-3A2E-4094-A397-F05030CC66EC}" destId="{753F8829-AE39-418D-BACD-90EB4D43DF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66634-436D-4B5C-AC0D-B5F7903175C9}">
      <dsp:nvSpPr>
        <dsp:cNvPr id="0" name=""/>
        <dsp:cNvSpPr/>
      </dsp:nvSpPr>
      <dsp:spPr>
        <a:xfrm>
          <a:off x="0" y="2295"/>
          <a:ext cx="780835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CCDBA-0024-4CF6-A839-2AE904BDAC75}">
      <dsp:nvSpPr>
        <dsp:cNvPr id="0" name=""/>
        <dsp:cNvSpPr/>
      </dsp:nvSpPr>
      <dsp:spPr>
        <a:xfrm>
          <a:off x="0" y="2295"/>
          <a:ext cx="7800733" cy="33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EPA performed </a:t>
          </a:r>
          <a:r>
            <a:rPr lang="en-US" sz="2100" kern="1200" dirty="0" err="1"/>
            <a:t>CAMx</a:t>
          </a:r>
          <a:r>
            <a:rPr lang="en-US" sz="2100" kern="1200" dirty="0"/>
            <a:t> ozone source apportionment modeling to determine upwind contributions from each state to projected ozone design values at downwind monitor sites for the Good Neighbor Plan to address attainment of the 2015 ozone NAAQS.</a:t>
          </a:r>
        </a:p>
        <a:p>
          <a:pPr marL="0" lvl="0" indent="0" algn="l" defTabSz="933450">
            <a:lnSpc>
              <a:spcPct val="90000"/>
            </a:lnSpc>
            <a:spcBef>
              <a:spcPct val="0"/>
            </a:spcBef>
            <a:spcAft>
              <a:spcPct val="35000"/>
            </a:spcAft>
            <a:buNone/>
          </a:pPr>
          <a:r>
            <a:rPr lang="en-US" sz="2100" kern="1200" dirty="0"/>
            <a:t>For Electricity Generating Unit (EGU) point sources, EPA uses emissions projected from the IPM model, while member states of the Ozone Transport Commission use emissions projected from the ERTAC model.</a:t>
          </a:r>
        </a:p>
        <a:p>
          <a:pPr marL="0" lvl="0" indent="0" algn="l" defTabSz="933450">
            <a:lnSpc>
              <a:spcPct val="90000"/>
            </a:lnSpc>
            <a:spcBef>
              <a:spcPct val="0"/>
            </a:spcBef>
            <a:spcAft>
              <a:spcPct val="35000"/>
            </a:spcAft>
            <a:buNone/>
          </a:pPr>
          <a:r>
            <a:rPr lang="en-US" sz="2100" kern="1200" dirty="0"/>
            <a:t>We replaced the IPM-based point sources with ERTAC-based ones in the EPA's 2016/2026 V3 source apportionment modeling platform.</a:t>
          </a:r>
        </a:p>
        <a:p>
          <a:pPr marL="0" lvl="0" indent="0" algn="l" defTabSz="933450">
            <a:lnSpc>
              <a:spcPct val="90000"/>
            </a:lnSpc>
            <a:spcBef>
              <a:spcPct val="0"/>
            </a:spcBef>
            <a:spcAft>
              <a:spcPct val="35000"/>
            </a:spcAft>
            <a:buNone/>
          </a:pPr>
          <a:endParaRPr lang="en-US" sz="2100" kern="1200" dirty="0"/>
        </a:p>
      </dsp:txBody>
      <dsp:txXfrm>
        <a:off x="0" y="2295"/>
        <a:ext cx="7800733" cy="3346560"/>
      </dsp:txXfrm>
    </dsp:sp>
    <dsp:sp modelId="{28E5036D-5290-4916-BCEC-4FE877AA292C}">
      <dsp:nvSpPr>
        <dsp:cNvPr id="0" name=""/>
        <dsp:cNvSpPr/>
      </dsp:nvSpPr>
      <dsp:spPr>
        <a:xfrm>
          <a:off x="0" y="3348855"/>
          <a:ext cx="7808359" cy="0"/>
        </a:xfrm>
        <a:prstGeom prst="line">
          <a:avLst/>
        </a:prstGeom>
        <a:solidFill>
          <a:schemeClr val="accent2">
            <a:hueOff val="1620045"/>
            <a:satOff val="225"/>
            <a:lumOff val="196"/>
            <a:alphaOff val="0"/>
          </a:schemeClr>
        </a:solidFill>
        <a:ln w="15875" cap="flat" cmpd="sng" algn="ctr">
          <a:solidFill>
            <a:schemeClr val="accent2">
              <a:hueOff val="1620045"/>
              <a:satOff val="225"/>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0D635-8177-4937-998A-67E85E3781AC}">
      <dsp:nvSpPr>
        <dsp:cNvPr id="0" name=""/>
        <dsp:cNvSpPr/>
      </dsp:nvSpPr>
      <dsp:spPr>
        <a:xfrm>
          <a:off x="0" y="3348855"/>
          <a:ext cx="7808359" cy="1687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1.  </a:t>
          </a:r>
          <a:r>
            <a:rPr lang="en-US" sz="2100" kern="1200" dirty="0"/>
            <a:t>Discuss spatial differences when comparing emissions and </a:t>
          </a:r>
          <a:r>
            <a:rPr lang="en-US" sz="2100" kern="1200" dirty="0" err="1"/>
            <a:t>CAMx</a:t>
          </a:r>
          <a:r>
            <a:rPr lang="en-US" sz="2100" kern="1200" dirty="0"/>
            <a:t> modeling results using the two EGU models: </a:t>
          </a:r>
        </a:p>
        <a:p>
          <a:pPr marL="0" lvl="0" indent="0" algn="l" defTabSz="933450">
            <a:lnSpc>
              <a:spcPct val="90000"/>
            </a:lnSpc>
            <a:spcBef>
              <a:spcPct val="0"/>
            </a:spcBef>
            <a:spcAft>
              <a:spcPct val="35000"/>
            </a:spcAft>
            <a:buNone/>
          </a:pPr>
          <a:r>
            <a:rPr lang="en-US" sz="2100" kern="1200" dirty="0"/>
            <a:t>      1) Integrated Planning Model (IPM)</a:t>
          </a:r>
        </a:p>
        <a:p>
          <a:pPr marL="0" lvl="0" indent="0" algn="l" defTabSz="933450">
            <a:lnSpc>
              <a:spcPct val="90000"/>
            </a:lnSpc>
            <a:spcBef>
              <a:spcPct val="0"/>
            </a:spcBef>
            <a:spcAft>
              <a:spcPct val="35000"/>
            </a:spcAft>
            <a:buNone/>
          </a:pPr>
          <a:r>
            <a:rPr lang="en-US" sz="2100" kern="1200" dirty="0"/>
            <a:t>      2) Eastern Regional Technical Advisory Committee (ERTAC) model</a:t>
          </a:r>
        </a:p>
      </dsp:txBody>
      <dsp:txXfrm>
        <a:off x="0" y="3348855"/>
        <a:ext cx="7808359" cy="1687963"/>
      </dsp:txXfrm>
    </dsp:sp>
    <dsp:sp modelId="{750FBF34-CC55-4238-A45B-4E4579B0E3AB}">
      <dsp:nvSpPr>
        <dsp:cNvPr id="0" name=""/>
        <dsp:cNvSpPr/>
      </dsp:nvSpPr>
      <dsp:spPr>
        <a:xfrm>
          <a:off x="0" y="5036818"/>
          <a:ext cx="7808359" cy="0"/>
        </a:xfrm>
        <a:prstGeom prst="line">
          <a:avLst/>
        </a:prstGeom>
        <a:solidFill>
          <a:schemeClr val="accent2">
            <a:hueOff val="3240090"/>
            <a:satOff val="451"/>
            <a:lumOff val="392"/>
            <a:alphaOff val="0"/>
          </a:schemeClr>
        </a:solidFill>
        <a:ln w="15875"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2E3EA-33C0-40B8-B2EA-F53DA0CFAA3E}">
      <dsp:nvSpPr>
        <dsp:cNvPr id="0" name=""/>
        <dsp:cNvSpPr/>
      </dsp:nvSpPr>
      <dsp:spPr>
        <a:xfrm>
          <a:off x="0" y="5036818"/>
          <a:ext cx="7808359" cy="902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2.  </a:t>
          </a:r>
          <a:r>
            <a:rPr lang="en-US" sz="2100" kern="1200" dirty="0"/>
            <a:t>Discuss the impacts of using ERTAC-based emissions in place of IPM-based emissions on upwind contributions to O</a:t>
          </a:r>
          <a:r>
            <a:rPr lang="en-US" sz="2100" kern="1200" baseline="-25000" dirty="0"/>
            <a:t>3</a:t>
          </a:r>
          <a:r>
            <a:rPr lang="en-US" sz="2100" kern="1200" dirty="0"/>
            <a:t> at downwind monitors.</a:t>
          </a:r>
        </a:p>
      </dsp:txBody>
      <dsp:txXfrm>
        <a:off x="0" y="5036818"/>
        <a:ext cx="7808359" cy="90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C555D-2E90-469C-9787-0AEFCB1C279A}">
      <dsp:nvSpPr>
        <dsp:cNvPr id="0" name=""/>
        <dsp:cNvSpPr/>
      </dsp:nvSpPr>
      <dsp:spPr>
        <a:xfrm>
          <a:off x="5613319" y="888624"/>
          <a:ext cx="4322783" cy="239285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Ozone source apportionment modeling using the </a:t>
          </a:r>
          <a:r>
            <a:rPr lang="en-US" sz="2000" kern="1200" dirty="0" err="1">
              <a:solidFill>
                <a:schemeClr val="tx1"/>
              </a:solidFill>
            </a:rPr>
            <a:t>CAMx</a:t>
          </a:r>
          <a:r>
            <a:rPr lang="en-US" sz="2000" kern="1200" dirty="0">
              <a:solidFill>
                <a:schemeClr val="tx1"/>
              </a:solidFill>
            </a:rPr>
            <a:t> (v7.10) Anthropogenic Precursor Culpability Analysis (APCA) technique</a:t>
          </a:r>
        </a:p>
        <a:p>
          <a:pPr marL="0" lvl="0" indent="0" algn="ctr" defTabSz="889000">
            <a:lnSpc>
              <a:spcPct val="90000"/>
            </a:lnSpc>
            <a:spcBef>
              <a:spcPct val="0"/>
            </a:spcBef>
            <a:spcAft>
              <a:spcPct val="35000"/>
            </a:spcAft>
            <a:buNone/>
          </a:pPr>
          <a:r>
            <a:rPr lang="en-US" sz="2000" kern="1200" dirty="0">
              <a:solidFill>
                <a:schemeClr val="tx1"/>
              </a:solidFill>
            </a:rPr>
            <a:t>12US2 domain, May to Sep</a:t>
          </a:r>
        </a:p>
      </dsp:txBody>
      <dsp:txXfrm>
        <a:off x="6246376" y="1239050"/>
        <a:ext cx="3056669" cy="1692003"/>
      </dsp:txXfrm>
    </dsp:sp>
    <dsp:sp modelId="{6916D5CD-F36A-472F-A2A5-F34C5FD9071E}">
      <dsp:nvSpPr>
        <dsp:cNvPr id="0" name=""/>
        <dsp:cNvSpPr/>
      </dsp:nvSpPr>
      <dsp:spPr>
        <a:xfrm rot="10212529">
          <a:off x="868659" y="2494695"/>
          <a:ext cx="4611701" cy="76843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8EFCAF-0401-4E29-B3B7-DE8A25EA480B}">
      <dsp:nvSpPr>
        <dsp:cNvPr id="0" name=""/>
        <dsp:cNvSpPr/>
      </dsp:nvSpPr>
      <dsp:spPr>
        <a:xfrm>
          <a:off x="128079" y="2786363"/>
          <a:ext cx="1548334" cy="9693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Tagged emissions files (</a:t>
          </a:r>
          <a:r>
            <a:rPr lang="en-US" sz="2000" kern="1200" dirty="0" err="1">
              <a:solidFill>
                <a:schemeClr val="tx1"/>
              </a:solidFill>
            </a:rPr>
            <a:t>mrgpt</a:t>
          </a:r>
          <a:r>
            <a:rPr lang="en-US" sz="2000" kern="1200" dirty="0">
              <a:solidFill>
                <a:schemeClr val="tx1"/>
              </a:solidFill>
            </a:rPr>
            <a:t>)</a:t>
          </a:r>
        </a:p>
      </dsp:txBody>
      <dsp:txXfrm>
        <a:off x="156471" y="2814755"/>
        <a:ext cx="1491550" cy="912575"/>
      </dsp:txXfrm>
    </dsp:sp>
    <dsp:sp modelId="{2335A434-4B80-40B7-BE57-BA3B6CB8B3CA}">
      <dsp:nvSpPr>
        <dsp:cNvPr id="0" name=""/>
        <dsp:cNvSpPr/>
      </dsp:nvSpPr>
      <dsp:spPr>
        <a:xfrm rot="10744836">
          <a:off x="901918" y="1775392"/>
          <a:ext cx="4453434" cy="76843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9BD7FF-B1FA-4907-824A-4520163B2CFB}">
      <dsp:nvSpPr>
        <dsp:cNvPr id="0" name=""/>
        <dsp:cNvSpPr/>
      </dsp:nvSpPr>
      <dsp:spPr>
        <a:xfrm>
          <a:off x="128037" y="1710662"/>
          <a:ext cx="1548334" cy="9693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Meteorology</a:t>
          </a:r>
        </a:p>
      </dsp:txBody>
      <dsp:txXfrm>
        <a:off x="156429" y="1739054"/>
        <a:ext cx="1491550" cy="912575"/>
      </dsp:txXfrm>
    </dsp:sp>
    <dsp:sp modelId="{9F340C60-A57B-4B14-864F-F4ED315D6926}">
      <dsp:nvSpPr>
        <dsp:cNvPr id="0" name=""/>
        <dsp:cNvSpPr/>
      </dsp:nvSpPr>
      <dsp:spPr>
        <a:xfrm rot="11275407">
          <a:off x="880448" y="1058427"/>
          <a:ext cx="4557166" cy="76843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F1714F-3A98-4D05-9EF1-290FBAD30B4E}">
      <dsp:nvSpPr>
        <dsp:cNvPr id="0" name=""/>
        <dsp:cNvSpPr/>
      </dsp:nvSpPr>
      <dsp:spPr>
        <a:xfrm>
          <a:off x="128034" y="643865"/>
          <a:ext cx="1548334" cy="9693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Boundary conditions</a:t>
          </a:r>
        </a:p>
      </dsp:txBody>
      <dsp:txXfrm>
        <a:off x="156426" y="672257"/>
        <a:ext cx="1491550" cy="912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FF133-9560-497C-A6DD-6DEBBC67DA79}">
      <dsp:nvSpPr>
        <dsp:cNvPr id="0" name=""/>
        <dsp:cNvSpPr/>
      </dsp:nvSpPr>
      <dsp:spPr>
        <a:xfrm>
          <a:off x="2946" y="491797"/>
          <a:ext cx="2337792" cy="1402675"/>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b="1" kern="1200" dirty="0">
              <a:solidFill>
                <a:schemeClr val="tx1"/>
              </a:solidFill>
            </a:rPr>
            <a:t>48 states and the District of Columbia</a:t>
          </a:r>
        </a:p>
        <a:p>
          <a:pPr marL="0" lvl="0" indent="0" algn="ctr" defTabSz="889000">
            <a:lnSpc>
              <a:spcPct val="90000"/>
            </a:lnSpc>
            <a:spcBef>
              <a:spcPct val="0"/>
            </a:spcBef>
            <a:spcAft>
              <a:spcPct val="35000"/>
            </a:spcAft>
            <a:buFont typeface="Wingdings" panose="05000000000000000000" pitchFamily="2" charset="2"/>
            <a:buNone/>
          </a:pPr>
          <a:r>
            <a:rPr lang="en-US" sz="1800" kern="1200" dirty="0">
              <a:solidFill>
                <a:schemeClr val="tx1"/>
              </a:solidFill>
            </a:rPr>
            <a:t>anthropogenic emissions</a:t>
          </a:r>
        </a:p>
      </dsp:txBody>
      <dsp:txXfrm>
        <a:off x="2946" y="491797"/>
        <a:ext cx="2337792" cy="1402675"/>
      </dsp:txXfrm>
    </dsp:sp>
    <dsp:sp modelId="{98B2C838-31FF-49AB-B73F-F1B298935D08}">
      <dsp:nvSpPr>
        <dsp:cNvPr id="0" name=""/>
        <dsp:cNvSpPr/>
      </dsp:nvSpPr>
      <dsp:spPr>
        <a:xfrm>
          <a:off x="2574518" y="491797"/>
          <a:ext cx="2337792" cy="1402675"/>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err="1">
              <a:solidFill>
                <a:schemeClr val="tx1"/>
              </a:solidFill>
            </a:rPr>
            <a:t>Biogenics</a:t>
          </a:r>
          <a:r>
            <a:rPr lang="en-US" sz="2400" b="1" kern="1200" dirty="0">
              <a:solidFill>
                <a:schemeClr val="tx1"/>
              </a:solidFill>
            </a:rPr>
            <a:t> </a:t>
          </a:r>
        </a:p>
        <a:p>
          <a:pPr marL="0" lvl="0" indent="0" algn="ctr" defTabSz="1066800">
            <a:lnSpc>
              <a:spcPct val="90000"/>
            </a:lnSpc>
            <a:spcBef>
              <a:spcPct val="0"/>
            </a:spcBef>
            <a:spcAft>
              <a:spcPct val="35000"/>
            </a:spcAft>
            <a:buFont typeface="Wingdings" panose="05000000000000000000" pitchFamily="2" charset="2"/>
            <a:buNone/>
          </a:pPr>
          <a:endParaRPr lang="en-US" sz="1800" kern="1200" dirty="0">
            <a:solidFill>
              <a:schemeClr val="tx1"/>
            </a:solidFill>
          </a:endParaRPr>
        </a:p>
        <a:p>
          <a:pPr marL="0" lvl="0" indent="0" algn="ctr" defTabSz="1066800">
            <a:lnSpc>
              <a:spcPct val="90000"/>
            </a:lnSpc>
            <a:spcBef>
              <a:spcPct val="0"/>
            </a:spcBef>
            <a:spcAft>
              <a:spcPct val="35000"/>
            </a:spcAft>
            <a:buFont typeface="Wingdings" panose="05000000000000000000" pitchFamily="2" charset="2"/>
            <a:buNone/>
          </a:pPr>
          <a:r>
            <a:rPr lang="en-US" sz="1800" kern="1200" dirty="0">
              <a:solidFill>
                <a:schemeClr val="tx1"/>
              </a:solidFill>
            </a:rPr>
            <a:t>domain-wide</a:t>
          </a:r>
        </a:p>
      </dsp:txBody>
      <dsp:txXfrm>
        <a:off x="2574518" y="491797"/>
        <a:ext cx="2337792" cy="1402675"/>
      </dsp:txXfrm>
    </dsp:sp>
    <dsp:sp modelId="{ED4CAEBD-3C2C-4A98-9A44-EEF49E8C37CA}">
      <dsp:nvSpPr>
        <dsp:cNvPr id="0" name=""/>
        <dsp:cNvSpPr/>
      </dsp:nvSpPr>
      <dsp:spPr>
        <a:xfrm>
          <a:off x="5146089" y="491797"/>
          <a:ext cx="2337792" cy="1402675"/>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chemeClr val="tx1"/>
              </a:solidFill>
            </a:rPr>
            <a:t>Initial and boundary conditions</a:t>
          </a:r>
        </a:p>
      </dsp:txBody>
      <dsp:txXfrm>
        <a:off x="5146089" y="491797"/>
        <a:ext cx="2337792" cy="1402675"/>
      </dsp:txXfrm>
    </dsp:sp>
    <dsp:sp modelId="{F86A38B7-849A-4B3A-9903-0B8A1962C361}">
      <dsp:nvSpPr>
        <dsp:cNvPr id="0" name=""/>
        <dsp:cNvSpPr/>
      </dsp:nvSpPr>
      <dsp:spPr>
        <a:xfrm>
          <a:off x="7720607" y="511645"/>
          <a:ext cx="2337792" cy="1402675"/>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chemeClr val="tx1"/>
              </a:solidFill>
            </a:rPr>
            <a:t>Tribes</a:t>
          </a:r>
        </a:p>
        <a:p>
          <a:pPr marL="0" lvl="0" indent="0" algn="ctr" defTabSz="1066800">
            <a:lnSpc>
              <a:spcPct val="90000"/>
            </a:lnSpc>
            <a:spcBef>
              <a:spcPct val="0"/>
            </a:spcBef>
            <a:spcAft>
              <a:spcPct val="35000"/>
            </a:spcAft>
            <a:buFont typeface="Wingdings" panose="05000000000000000000" pitchFamily="2" charset="2"/>
            <a:buNone/>
          </a:pPr>
          <a:r>
            <a:rPr lang="en-US" sz="1800" kern="1200" dirty="0">
              <a:solidFill>
                <a:schemeClr val="tx1"/>
              </a:solidFill>
            </a:rPr>
            <a:t>point source emissions from all of the tribal lands</a:t>
          </a:r>
        </a:p>
      </dsp:txBody>
      <dsp:txXfrm>
        <a:off x="7720607" y="511645"/>
        <a:ext cx="2337792" cy="1402675"/>
      </dsp:txXfrm>
    </dsp:sp>
    <dsp:sp modelId="{32390B19-C3E8-499D-93C1-59B5E3651883}">
      <dsp:nvSpPr>
        <dsp:cNvPr id="0" name=""/>
        <dsp:cNvSpPr/>
      </dsp:nvSpPr>
      <dsp:spPr>
        <a:xfrm>
          <a:off x="0" y="2128378"/>
          <a:ext cx="2337792" cy="1402675"/>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US" sz="2000" b="1" kern="1200" dirty="0">
              <a:solidFill>
                <a:schemeClr val="tx1"/>
              </a:solidFill>
            </a:rPr>
            <a:t>Canada and Mexico</a:t>
          </a:r>
        </a:p>
        <a:p>
          <a:pPr marL="0" lvl="0" indent="0" algn="ctr" defTabSz="889000">
            <a:lnSpc>
              <a:spcPct val="90000"/>
            </a:lnSpc>
            <a:spcBef>
              <a:spcPct val="0"/>
            </a:spcBef>
            <a:spcAft>
              <a:spcPct val="35000"/>
            </a:spcAft>
            <a:buFont typeface="Wingdings" panose="05000000000000000000" pitchFamily="2" charset="2"/>
            <a:buNone/>
          </a:pPr>
          <a:r>
            <a:rPr lang="en-US" sz="1700" kern="1200" dirty="0">
              <a:solidFill>
                <a:schemeClr val="tx1"/>
              </a:solidFill>
            </a:rPr>
            <a:t>anthropogenic emissions from sources combined within the 12km modeling domain</a:t>
          </a:r>
        </a:p>
      </dsp:txBody>
      <dsp:txXfrm>
        <a:off x="0" y="2128378"/>
        <a:ext cx="2337792" cy="1402675"/>
      </dsp:txXfrm>
    </dsp:sp>
    <dsp:sp modelId="{DEAEF86F-A206-434D-A7DB-CA81D2CE28D4}">
      <dsp:nvSpPr>
        <dsp:cNvPr id="0" name=""/>
        <dsp:cNvSpPr/>
      </dsp:nvSpPr>
      <dsp:spPr>
        <a:xfrm>
          <a:off x="2574518" y="2128252"/>
          <a:ext cx="2337792" cy="1402675"/>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chemeClr val="tx1"/>
              </a:solidFill>
            </a:rPr>
            <a:t>Fires</a:t>
          </a:r>
        </a:p>
        <a:p>
          <a:pPr marL="0" lvl="0" indent="0" algn="ctr" defTabSz="1066800">
            <a:lnSpc>
              <a:spcPct val="90000"/>
            </a:lnSpc>
            <a:spcBef>
              <a:spcPct val="0"/>
            </a:spcBef>
            <a:spcAft>
              <a:spcPct val="35000"/>
            </a:spcAft>
            <a:buFont typeface="Wingdings" panose="05000000000000000000" pitchFamily="2" charset="2"/>
            <a:buNone/>
          </a:pPr>
          <a:r>
            <a:rPr lang="en-US" sz="1800" kern="1200" dirty="0">
              <a:solidFill>
                <a:schemeClr val="tx1"/>
              </a:solidFill>
            </a:rPr>
            <a:t>wild and prescribed fires domain-wide</a:t>
          </a:r>
        </a:p>
      </dsp:txBody>
      <dsp:txXfrm>
        <a:off x="2574518" y="2128252"/>
        <a:ext cx="2337792" cy="1402675"/>
      </dsp:txXfrm>
    </dsp:sp>
    <dsp:sp modelId="{38EE38EE-1C58-42B5-AD9B-A48784AFD620}">
      <dsp:nvSpPr>
        <dsp:cNvPr id="0" name=""/>
        <dsp:cNvSpPr/>
      </dsp:nvSpPr>
      <dsp:spPr>
        <a:xfrm>
          <a:off x="5146089" y="2128252"/>
          <a:ext cx="2337792" cy="1402675"/>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chemeClr val="tx1"/>
              </a:solidFill>
            </a:rPr>
            <a:t>Offshore</a:t>
          </a:r>
        </a:p>
        <a:p>
          <a:pPr marL="0" lvl="0" indent="0" algn="ctr" defTabSz="1066800">
            <a:lnSpc>
              <a:spcPct val="90000"/>
            </a:lnSpc>
            <a:spcBef>
              <a:spcPct val="0"/>
            </a:spcBef>
            <a:spcAft>
              <a:spcPct val="35000"/>
            </a:spcAft>
            <a:buFont typeface="Wingdings" panose="05000000000000000000" pitchFamily="2" charset="2"/>
            <a:buNone/>
          </a:pPr>
          <a:r>
            <a:rPr lang="en-US" sz="1700" kern="1200" dirty="0">
              <a:solidFill>
                <a:schemeClr val="tx1"/>
              </a:solidFill>
            </a:rPr>
            <a:t>emissions from offshore marine vessels and drilling platforms</a:t>
          </a:r>
        </a:p>
      </dsp:txBody>
      <dsp:txXfrm>
        <a:off x="5146089" y="2128252"/>
        <a:ext cx="2337792" cy="1402675"/>
      </dsp:txXfrm>
    </dsp:sp>
    <dsp:sp modelId="{B562FBE4-95A4-427E-8724-95066C082778}">
      <dsp:nvSpPr>
        <dsp:cNvPr id="0" name=""/>
        <dsp:cNvSpPr/>
      </dsp:nvSpPr>
      <dsp:spPr>
        <a:xfrm>
          <a:off x="7717661" y="2128252"/>
          <a:ext cx="2337792" cy="1402675"/>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chemeClr val="tx1"/>
              </a:solidFill>
            </a:rPr>
            <a:t>Lightning NOx</a:t>
          </a:r>
        </a:p>
      </dsp:txBody>
      <dsp:txXfrm>
        <a:off x="7717661" y="2128252"/>
        <a:ext cx="2337792" cy="1402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1EC2F-0B9E-4D2E-B507-BB875AF824A1}">
      <dsp:nvSpPr>
        <dsp:cNvPr id="0" name=""/>
        <dsp:cNvSpPr/>
      </dsp:nvSpPr>
      <dsp:spPr>
        <a:xfrm>
          <a:off x="5625" y="-73696"/>
          <a:ext cx="5001473" cy="6667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lumMod val="75000"/>
                  <a:lumOff val="25000"/>
                </a:schemeClr>
              </a:solidFill>
            </a:rPr>
            <a:t>Case 1 (Holtsville, NY)</a:t>
          </a:r>
        </a:p>
      </dsp:txBody>
      <dsp:txXfrm>
        <a:off x="5625" y="-73696"/>
        <a:ext cx="5001473" cy="666715"/>
      </dsp:txXfrm>
    </dsp:sp>
    <dsp:sp modelId="{F5F55CB0-6D89-4D74-931C-FC77FA91BDB0}">
      <dsp:nvSpPr>
        <dsp:cNvPr id="0" name=""/>
        <dsp:cNvSpPr/>
      </dsp:nvSpPr>
      <dsp:spPr>
        <a:xfrm>
          <a:off x="5625" y="593019"/>
          <a:ext cx="5001473" cy="34552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Same top 10 MDA8 O</a:t>
          </a:r>
          <a:r>
            <a:rPr lang="en-US" sz="2400" kern="1200" baseline="-25000" dirty="0"/>
            <a:t>3</a:t>
          </a:r>
          <a:r>
            <a:rPr lang="en-US" sz="2400" kern="1200" dirty="0"/>
            <a:t> days for ERTAC and IPM platforms</a:t>
          </a:r>
        </a:p>
        <a:p>
          <a:pPr marL="228600" lvl="1" indent="-228600" algn="l" defTabSz="1066800">
            <a:lnSpc>
              <a:spcPct val="90000"/>
            </a:lnSpc>
            <a:spcBef>
              <a:spcPct val="0"/>
            </a:spcBef>
            <a:spcAft>
              <a:spcPct val="15000"/>
            </a:spcAft>
            <a:buChar char="•"/>
          </a:pPr>
          <a:r>
            <a:rPr lang="en-US" sz="2400" kern="1200" dirty="0"/>
            <a:t>1. Linkages are determined using the same dates (the same met. conditions)</a:t>
          </a:r>
        </a:p>
      </dsp:txBody>
      <dsp:txXfrm>
        <a:off x="5625" y="593019"/>
        <a:ext cx="5001473" cy="3455268"/>
      </dsp:txXfrm>
    </dsp:sp>
    <dsp:sp modelId="{09DF348F-5FD2-4F2D-B17F-E1658CD1AF6D}">
      <dsp:nvSpPr>
        <dsp:cNvPr id="0" name=""/>
        <dsp:cNvSpPr/>
      </dsp:nvSpPr>
      <dsp:spPr>
        <a:xfrm>
          <a:off x="5706621" y="-73696"/>
          <a:ext cx="5001473" cy="66671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lumMod val="75000"/>
                  <a:lumOff val="25000"/>
                </a:schemeClr>
              </a:solidFill>
            </a:rPr>
            <a:t>Case 2 (Queens College, NY)</a:t>
          </a:r>
        </a:p>
      </dsp:txBody>
      <dsp:txXfrm>
        <a:off x="5706621" y="-73696"/>
        <a:ext cx="5001473" cy="666715"/>
      </dsp:txXfrm>
    </dsp:sp>
    <dsp:sp modelId="{753F8829-AE39-418D-BACD-90EB4D43DF67}">
      <dsp:nvSpPr>
        <dsp:cNvPr id="0" name=""/>
        <dsp:cNvSpPr/>
      </dsp:nvSpPr>
      <dsp:spPr>
        <a:xfrm>
          <a:off x="5706621" y="593019"/>
          <a:ext cx="5001473" cy="34552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Diff. top 10 MDA8 O</a:t>
          </a:r>
          <a:r>
            <a:rPr lang="en-US" sz="2400" kern="1200" baseline="-25000" dirty="0"/>
            <a:t>3</a:t>
          </a:r>
          <a:r>
            <a:rPr lang="en-US" sz="2400" kern="1200" dirty="0"/>
            <a:t> days for ERTAC and IPM platforms </a:t>
          </a:r>
        </a:p>
        <a:p>
          <a:pPr marL="228600" lvl="1" indent="-228600" algn="l" defTabSz="1066800">
            <a:lnSpc>
              <a:spcPct val="90000"/>
            </a:lnSpc>
            <a:spcBef>
              <a:spcPct val="0"/>
            </a:spcBef>
            <a:spcAft>
              <a:spcPct val="15000"/>
            </a:spcAft>
            <a:buChar char="•"/>
          </a:pPr>
          <a:r>
            <a:rPr lang="en-US" sz="2400" kern="1200" dirty="0"/>
            <a:t>1. Linkages are determined using the same dates selected based on the IPM platform. (using the same met. conditions)</a:t>
          </a:r>
        </a:p>
        <a:p>
          <a:pPr marL="228600" lvl="1" indent="-228600" algn="l" defTabSz="1066800">
            <a:lnSpc>
              <a:spcPct val="90000"/>
            </a:lnSpc>
            <a:spcBef>
              <a:spcPct val="0"/>
            </a:spcBef>
            <a:spcAft>
              <a:spcPct val="15000"/>
            </a:spcAft>
            <a:buChar char="•"/>
          </a:pPr>
          <a:r>
            <a:rPr lang="en-US" sz="2400" kern="1200" dirty="0"/>
            <a:t>2. Linkages are determined using their own top 10 MDA8 O</a:t>
          </a:r>
          <a:r>
            <a:rPr lang="en-US" sz="2400" kern="1200" baseline="-25000" dirty="0"/>
            <a:t>3</a:t>
          </a:r>
          <a:r>
            <a:rPr lang="en-US" sz="2400" kern="1200" dirty="0"/>
            <a:t> days. (different met. conditions)</a:t>
          </a:r>
        </a:p>
      </dsp:txBody>
      <dsp:txXfrm>
        <a:off x="5706621" y="593019"/>
        <a:ext cx="5001473" cy="34552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32C29-15AC-4869-9F9F-9957BB3BA974}" type="datetimeFigureOut">
              <a:rPr lang="en-US" smtClean="0"/>
              <a:t>10/23/24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5790B-1120-4ECA-940D-583E75E65AC1}" type="slidenum">
              <a:rPr lang="en-US" smtClean="0"/>
              <a:t>‹#›</a:t>
            </a:fld>
            <a:endParaRPr lang="en-US"/>
          </a:p>
        </p:txBody>
      </p:sp>
    </p:spTree>
    <p:extLst>
      <p:ext uri="{BB962C8B-B14F-4D97-AF65-F5344CB8AC3E}">
        <p14:creationId xmlns:p14="http://schemas.microsoft.com/office/powerpoint/2010/main" val="11463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701040" y="4415791"/>
            <a:ext cx="560832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970938" y="8829966"/>
            <a:ext cx="3037840" cy="464820"/>
          </a:xfrm>
          <a:prstGeom prst="rect">
            <a:avLst/>
          </a:prstGeom>
        </p:spPr>
        <p:txBody>
          <a:bodyPr/>
          <a:lstStyle/>
          <a:p>
            <a:fld id="{D2558A08-674C-46DD-B123-6FE347E8891B}" type="slidenum">
              <a:rPr lang="en-US" smtClean="0"/>
              <a:pPr/>
              <a:t>1</a:t>
            </a:fld>
            <a:endParaRPr lang="en-US" dirty="0"/>
          </a:p>
        </p:txBody>
      </p:sp>
    </p:spTree>
    <p:extLst>
      <p:ext uri="{BB962C8B-B14F-4D97-AF65-F5344CB8AC3E}">
        <p14:creationId xmlns:p14="http://schemas.microsoft.com/office/powerpoint/2010/main" val="311916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703C97-F8D1-44E5-A04A-A3215706229B}"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0105-0214-4E7E-90A9-160BDF8AE51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3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03C97-F8D1-44E5-A04A-A3215706229B}"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0105-0214-4E7E-90A9-160BDF8AE517}" type="slidenum">
              <a:rPr lang="en-US" smtClean="0"/>
              <a:t>‹#›</a:t>
            </a:fld>
            <a:endParaRPr lang="en-US"/>
          </a:p>
        </p:txBody>
      </p:sp>
    </p:spTree>
    <p:extLst>
      <p:ext uri="{BB962C8B-B14F-4D97-AF65-F5344CB8AC3E}">
        <p14:creationId xmlns:p14="http://schemas.microsoft.com/office/powerpoint/2010/main" val="387560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03C97-F8D1-44E5-A04A-A3215706229B}"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0105-0214-4E7E-90A9-160BDF8AE517}" type="slidenum">
              <a:rPr lang="en-US" smtClean="0"/>
              <a:t>‹#›</a:t>
            </a:fld>
            <a:endParaRPr lang="en-US"/>
          </a:p>
        </p:txBody>
      </p:sp>
    </p:spTree>
    <p:extLst>
      <p:ext uri="{BB962C8B-B14F-4D97-AF65-F5344CB8AC3E}">
        <p14:creationId xmlns:p14="http://schemas.microsoft.com/office/powerpoint/2010/main" val="378700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03C97-F8D1-44E5-A04A-A3215706229B}"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0105-0214-4E7E-90A9-160BDF8AE517}" type="slidenum">
              <a:rPr lang="en-US" smtClean="0"/>
              <a:t>‹#›</a:t>
            </a:fld>
            <a:endParaRPr lang="en-US"/>
          </a:p>
        </p:txBody>
      </p:sp>
    </p:spTree>
    <p:extLst>
      <p:ext uri="{BB962C8B-B14F-4D97-AF65-F5344CB8AC3E}">
        <p14:creationId xmlns:p14="http://schemas.microsoft.com/office/powerpoint/2010/main" val="224585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703C97-F8D1-44E5-A04A-A3215706229B}"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0105-0214-4E7E-90A9-160BDF8AE51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9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703C97-F8D1-44E5-A04A-A3215706229B}"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0105-0214-4E7E-90A9-160BDF8AE517}" type="slidenum">
              <a:rPr lang="en-US" smtClean="0"/>
              <a:t>‹#›</a:t>
            </a:fld>
            <a:endParaRPr lang="en-US"/>
          </a:p>
        </p:txBody>
      </p:sp>
    </p:spTree>
    <p:extLst>
      <p:ext uri="{BB962C8B-B14F-4D97-AF65-F5344CB8AC3E}">
        <p14:creationId xmlns:p14="http://schemas.microsoft.com/office/powerpoint/2010/main" val="72370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703C97-F8D1-44E5-A04A-A3215706229B}" type="datetimeFigureOut">
              <a:rPr lang="en-US" smtClean="0"/>
              <a:t>10/23/24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E0105-0214-4E7E-90A9-160BDF8AE517}" type="slidenum">
              <a:rPr lang="en-US" smtClean="0"/>
              <a:t>‹#›</a:t>
            </a:fld>
            <a:endParaRPr lang="en-US"/>
          </a:p>
        </p:txBody>
      </p:sp>
    </p:spTree>
    <p:extLst>
      <p:ext uri="{BB962C8B-B14F-4D97-AF65-F5344CB8AC3E}">
        <p14:creationId xmlns:p14="http://schemas.microsoft.com/office/powerpoint/2010/main" val="56439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703C97-F8D1-44E5-A04A-A3215706229B}" type="datetimeFigureOut">
              <a:rPr lang="en-US" smtClean="0"/>
              <a:t>10/23/24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E0105-0214-4E7E-90A9-160BDF8AE517}" type="slidenum">
              <a:rPr lang="en-US" smtClean="0"/>
              <a:t>‹#›</a:t>
            </a:fld>
            <a:endParaRPr lang="en-US"/>
          </a:p>
        </p:txBody>
      </p:sp>
    </p:spTree>
    <p:extLst>
      <p:ext uri="{BB962C8B-B14F-4D97-AF65-F5344CB8AC3E}">
        <p14:creationId xmlns:p14="http://schemas.microsoft.com/office/powerpoint/2010/main" val="211738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703C97-F8D1-44E5-A04A-A3215706229B}" type="datetimeFigureOut">
              <a:rPr lang="en-US" smtClean="0"/>
              <a:t>10/23/24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24E0105-0214-4E7E-90A9-160BDF8AE517}" type="slidenum">
              <a:rPr lang="en-US" smtClean="0"/>
              <a:t>‹#›</a:t>
            </a:fld>
            <a:endParaRPr lang="en-US"/>
          </a:p>
        </p:txBody>
      </p:sp>
    </p:spTree>
    <p:extLst>
      <p:ext uri="{BB962C8B-B14F-4D97-AF65-F5344CB8AC3E}">
        <p14:creationId xmlns:p14="http://schemas.microsoft.com/office/powerpoint/2010/main" val="323988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703C97-F8D1-44E5-A04A-A3215706229B}" type="datetimeFigureOut">
              <a:rPr lang="en-US" smtClean="0"/>
              <a:t>10/23/24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4E0105-0214-4E7E-90A9-160BDF8AE517}" type="slidenum">
              <a:rPr lang="en-US" smtClean="0"/>
              <a:t>‹#›</a:t>
            </a:fld>
            <a:endParaRPr lang="en-US"/>
          </a:p>
        </p:txBody>
      </p:sp>
    </p:spTree>
    <p:extLst>
      <p:ext uri="{BB962C8B-B14F-4D97-AF65-F5344CB8AC3E}">
        <p14:creationId xmlns:p14="http://schemas.microsoft.com/office/powerpoint/2010/main" val="242293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703C97-F8D1-44E5-A04A-A3215706229B}"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0105-0214-4E7E-90A9-160BDF8AE517}" type="slidenum">
              <a:rPr lang="en-US" smtClean="0"/>
              <a:t>‹#›</a:t>
            </a:fld>
            <a:endParaRPr lang="en-US"/>
          </a:p>
        </p:txBody>
      </p:sp>
    </p:spTree>
    <p:extLst>
      <p:ext uri="{BB962C8B-B14F-4D97-AF65-F5344CB8AC3E}">
        <p14:creationId xmlns:p14="http://schemas.microsoft.com/office/powerpoint/2010/main" val="139349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1703C97-F8D1-44E5-A04A-A3215706229B}" type="datetimeFigureOut">
              <a:rPr lang="en-US" smtClean="0"/>
              <a:t>10/23/24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4E0105-0214-4E7E-90A9-160BDF8AE51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815706"/>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Cross-State-Air-Pollution/good-neighbor-plan-2015-ozone-naaqs"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22363"/>
            <a:ext cx="10591800" cy="2387600"/>
          </a:xfrm>
        </p:spPr>
        <p:txBody>
          <a:bodyPr vert="horz" lIns="91440" tIns="45720" rIns="91440" bIns="45720" rtlCol="0" anchor="ctr">
            <a:noAutofit/>
          </a:bodyPr>
          <a:lstStyle/>
          <a:p>
            <a:r>
              <a:rPr lang="en-US" sz="3200" b="1" dirty="0">
                <a:solidFill>
                  <a:schemeClr val="tx2"/>
                </a:solidFill>
              </a:rPr>
              <a:t>A comparison of </a:t>
            </a:r>
            <a:r>
              <a:rPr lang="en-US" sz="3200" b="1" dirty="0" err="1">
                <a:solidFill>
                  <a:schemeClr val="tx2"/>
                </a:solidFill>
              </a:rPr>
              <a:t>CAMx</a:t>
            </a:r>
            <a:r>
              <a:rPr lang="en-US" sz="3200" b="1" dirty="0">
                <a:solidFill>
                  <a:schemeClr val="tx2"/>
                </a:solidFill>
              </a:rPr>
              <a:t> ozone source apportionment modeling results using emissions from two Electricity Generating Unit projection models and their impacts on upwind state contributions to downwind monitors</a:t>
            </a:r>
          </a:p>
        </p:txBody>
      </p:sp>
      <p:sp>
        <p:nvSpPr>
          <p:cNvPr id="5" name="Subtitle 4">
            <a:extLst>
              <a:ext uri="{FF2B5EF4-FFF2-40B4-BE49-F238E27FC236}">
                <a16:creationId xmlns:a16="http://schemas.microsoft.com/office/drawing/2014/main" id="{1269EAB4-AEA8-4852-FD84-DE564E2C1262}"/>
              </a:ext>
            </a:extLst>
          </p:cNvPr>
          <p:cNvSpPr>
            <a:spLocks noGrp="1"/>
          </p:cNvSpPr>
          <p:nvPr>
            <p:ph type="subTitle" idx="1"/>
          </p:nvPr>
        </p:nvSpPr>
        <p:spPr>
          <a:xfrm>
            <a:off x="1524000" y="4343400"/>
            <a:ext cx="9144000" cy="990600"/>
          </a:xfrm>
        </p:spPr>
        <p:txBody>
          <a:bodyPr vert="horz" lIns="91440" tIns="45720" rIns="91440" bIns="45720" rtlCol="0" anchor="ctr">
            <a:noAutofit/>
          </a:bodyPr>
          <a:lstStyle/>
          <a:p>
            <a:pPr marR="0">
              <a:lnSpc>
                <a:spcPct val="100000"/>
              </a:lnSpc>
              <a:spcBef>
                <a:spcPts val="0"/>
              </a:spcBef>
            </a:pPr>
            <a:r>
              <a:rPr lang="en-US" sz="1400" b="1" cap="none" baseline="30000" dirty="0">
                <a:solidFill>
                  <a:srgbClr val="190103"/>
                </a:solidFill>
                <a:effectLst/>
              </a:rPr>
              <a:t>1</a:t>
            </a:r>
            <a:r>
              <a:rPr lang="en-US" sz="1400" b="1" cap="none" dirty="0">
                <a:solidFill>
                  <a:srgbClr val="190103"/>
                </a:solidFill>
                <a:effectLst/>
              </a:rPr>
              <a:t> New York State Department of Environmental Conservation</a:t>
            </a:r>
          </a:p>
          <a:p>
            <a:pPr marR="0">
              <a:lnSpc>
                <a:spcPct val="100000"/>
              </a:lnSpc>
              <a:spcBef>
                <a:spcPts val="0"/>
              </a:spcBef>
            </a:pPr>
            <a:r>
              <a:rPr lang="en-US" sz="1400" b="1" cap="none" baseline="30000" dirty="0">
                <a:solidFill>
                  <a:srgbClr val="190103"/>
                </a:solidFill>
                <a:effectLst/>
              </a:rPr>
              <a:t>2</a:t>
            </a:r>
            <a:r>
              <a:rPr lang="en-US" sz="1400" b="1" cap="none" dirty="0">
                <a:solidFill>
                  <a:srgbClr val="190103"/>
                </a:solidFill>
                <a:effectLst/>
              </a:rPr>
              <a:t> Virginia Department of Environmental Quality</a:t>
            </a:r>
          </a:p>
          <a:p>
            <a:pPr marR="0">
              <a:lnSpc>
                <a:spcPct val="100000"/>
              </a:lnSpc>
              <a:spcBef>
                <a:spcPts val="0"/>
              </a:spcBef>
            </a:pPr>
            <a:r>
              <a:rPr lang="en-US" sz="1400" b="1" cap="none" baseline="30000" dirty="0">
                <a:solidFill>
                  <a:srgbClr val="190103"/>
                </a:solidFill>
                <a:effectLst/>
              </a:rPr>
              <a:t>3</a:t>
            </a:r>
            <a:r>
              <a:rPr lang="en-US" sz="1400" b="1" cap="none" dirty="0">
                <a:solidFill>
                  <a:srgbClr val="190103"/>
                </a:solidFill>
                <a:effectLst/>
              </a:rPr>
              <a:t> Mid Atlantic Regional Air Management Association</a:t>
            </a:r>
          </a:p>
        </p:txBody>
      </p:sp>
      <p:sp>
        <p:nvSpPr>
          <p:cNvPr id="3" name="Rectangle 2">
            <a:extLst>
              <a:ext uri="{FF2B5EF4-FFF2-40B4-BE49-F238E27FC236}">
                <a16:creationId xmlns:a16="http://schemas.microsoft.com/office/drawing/2014/main" id="{6344F467-B0DD-64B0-3552-4DE214AC7C4C}"/>
              </a:ext>
            </a:extLst>
          </p:cNvPr>
          <p:cNvSpPr/>
          <p:nvPr/>
        </p:nvSpPr>
        <p:spPr>
          <a:xfrm>
            <a:off x="3008709" y="5677525"/>
            <a:ext cx="6174582" cy="723275"/>
          </a:xfrm>
          <a:prstGeom prst="rect">
            <a:avLst/>
          </a:prstGeom>
        </p:spPr>
        <p:txBody>
          <a:bodyPr wrap="square">
            <a:spAutoFit/>
          </a:bodyPr>
          <a:lstStyle/>
          <a:p>
            <a:pPr algn="ctr">
              <a:spcAft>
                <a:spcPts val="600"/>
              </a:spcAft>
            </a:pPr>
            <a:r>
              <a:rPr lang="en-US" b="1" dirty="0">
                <a:solidFill>
                  <a:schemeClr val="tx2"/>
                </a:solidFill>
                <a:latin typeface="+mj-lt"/>
                <a:cs typeface="Times New Roman" panose="02020603050405020304" pitchFamily="18" charset="0"/>
              </a:rPr>
              <a:t>23</a:t>
            </a:r>
            <a:r>
              <a:rPr lang="en-US" b="1" baseline="30000" dirty="0">
                <a:solidFill>
                  <a:schemeClr val="tx2"/>
                </a:solidFill>
                <a:latin typeface="+mj-lt"/>
                <a:cs typeface="Times New Roman" panose="02020603050405020304" pitchFamily="18" charset="0"/>
              </a:rPr>
              <a:t>rd</a:t>
            </a:r>
            <a:r>
              <a:rPr lang="en-US" b="1" dirty="0">
                <a:solidFill>
                  <a:schemeClr val="tx2"/>
                </a:solidFill>
                <a:latin typeface="+mj-lt"/>
                <a:cs typeface="Times New Roman" panose="02020603050405020304" pitchFamily="18" charset="0"/>
              </a:rPr>
              <a:t> Annual CMAS Conference, Chapel Hill, NC</a:t>
            </a:r>
          </a:p>
          <a:p>
            <a:pPr algn="ctr">
              <a:spcAft>
                <a:spcPts val="600"/>
              </a:spcAft>
            </a:pPr>
            <a:r>
              <a:rPr lang="en-US" b="1" dirty="0">
                <a:solidFill>
                  <a:schemeClr val="tx2"/>
                </a:solidFill>
                <a:latin typeface="+mj-lt"/>
                <a:cs typeface="Times New Roman" panose="02020603050405020304" pitchFamily="18" charset="0"/>
              </a:rPr>
              <a:t>October 21-23, 2024</a:t>
            </a:r>
          </a:p>
        </p:txBody>
      </p:sp>
      <p:sp>
        <p:nvSpPr>
          <p:cNvPr id="4" name="TextBox 9">
            <a:extLst>
              <a:ext uri="{FF2B5EF4-FFF2-40B4-BE49-F238E27FC236}">
                <a16:creationId xmlns:a16="http://schemas.microsoft.com/office/drawing/2014/main" id="{A11FD8C0-BD5B-EC6A-B929-169F9800F104}"/>
              </a:ext>
            </a:extLst>
          </p:cNvPr>
          <p:cNvSpPr txBox="1"/>
          <p:nvPr/>
        </p:nvSpPr>
        <p:spPr>
          <a:xfrm>
            <a:off x="647700" y="3352800"/>
            <a:ext cx="10896600" cy="73635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2000" b="1" kern="100" dirty="0">
                <a:effectLst/>
                <a:latin typeface="+mj-lt"/>
                <a:ea typeface="Calibri" panose="020F0502020204030204" pitchFamily="34" charset="0"/>
                <a:cs typeface="Times New Roman" panose="02020603050405020304" pitchFamily="18" charset="0"/>
              </a:rPr>
              <a:t>Jeongran Yun</a:t>
            </a:r>
            <a:r>
              <a:rPr lang="en-US" sz="2000" b="1" kern="100" baseline="30000" dirty="0">
                <a:effectLst/>
                <a:latin typeface="+mj-lt"/>
                <a:ea typeface="Calibri" panose="020F0502020204030204" pitchFamily="34" charset="0"/>
                <a:cs typeface="Times New Roman" panose="02020603050405020304" pitchFamily="18" charset="0"/>
              </a:rPr>
              <a:t>1</a:t>
            </a:r>
            <a:r>
              <a:rPr lang="en-US" sz="2000" b="1" kern="100" dirty="0">
                <a:effectLst/>
                <a:latin typeface="+mj-lt"/>
                <a:ea typeface="Calibri" panose="020F0502020204030204" pitchFamily="34" charset="0"/>
                <a:cs typeface="Times New Roman" panose="02020603050405020304" pitchFamily="18" charset="0"/>
              </a:rPr>
              <a:t>, Winston Hao</a:t>
            </a:r>
            <a:r>
              <a:rPr lang="en-US" sz="2000" b="1" kern="100" baseline="30000" dirty="0">
                <a:effectLst/>
                <a:latin typeface="+mj-lt"/>
                <a:ea typeface="Calibri" panose="020F0502020204030204" pitchFamily="34" charset="0"/>
                <a:cs typeface="Times New Roman" panose="02020603050405020304" pitchFamily="18" charset="0"/>
              </a:rPr>
              <a:t>1</a:t>
            </a:r>
            <a:r>
              <a:rPr lang="en-US" sz="2000" b="1" kern="100" dirty="0">
                <a:effectLst/>
                <a:latin typeface="+mj-lt"/>
                <a:ea typeface="Calibri" panose="020F0502020204030204" pitchFamily="34" charset="0"/>
                <a:cs typeface="Times New Roman" panose="02020603050405020304" pitchFamily="18" charset="0"/>
              </a:rPr>
              <a:t>, </a:t>
            </a:r>
            <a:r>
              <a:rPr lang="en-US" sz="2000" b="1" kern="100" dirty="0" err="1">
                <a:effectLst/>
                <a:latin typeface="+mj-lt"/>
                <a:ea typeface="Calibri" panose="020F0502020204030204" pitchFamily="34" charset="0"/>
                <a:cs typeface="Times New Roman" panose="02020603050405020304" pitchFamily="18" charset="0"/>
              </a:rPr>
              <a:t>Yuhong</a:t>
            </a:r>
            <a:r>
              <a:rPr lang="en-US" sz="2000" b="1" kern="100" dirty="0">
                <a:effectLst/>
                <a:latin typeface="+mj-lt"/>
                <a:ea typeface="Calibri" panose="020F0502020204030204" pitchFamily="34" charset="0"/>
                <a:cs typeface="Times New Roman" panose="02020603050405020304" pitchFamily="18" charset="0"/>
              </a:rPr>
              <a:t> (</a:t>
            </a:r>
            <a:r>
              <a:rPr lang="en-US" sz="2000" b="1" kern="100" dirty="0">
                <a:latin typeface="+mj-lt"/>
                <a:ea typeface="Calibri" panose="020F0502020204030204" pitchFamily="34" charset="0"/>
                <a:cs typeface="Times New Roman" panose="02020603050405020304" pitchFamily="18" charset="0"/>
              </a:rPr>
              <a:t>Ruby) Tian</a:t>
            </a:r>
            <a:r>
              <a:rPr lang="en-US" sz="2000" b="1" kern="100" baseline="30000" dirty="0">
                <a:latin typeface="+mj-lt"/>
                <a:ea typeface="Calibri" panose="020F0502020204030204" pitchFamily="34" charset="0"/>
                <a:cs typeface="Times New Roman" panose="02020603050405020304" pitchFamily="18" charset="0"/>
              </a:rPr>
              <a:t>1</a:t>
            </a:r>
            <a:r>
              <a:rPr lang="en-US" sz="2000" b="1" kern="100" dirty="0">
                <a:latin typeface="+mj-lt"/>
                <a:ea typeface="Calibri" panose="020F0502020204030204" pitchFamily="34" charset="0"/>
                <a:cs typeface="Times New Roman" panose="02020603050405020304" pitchFamily="18" charset="0"/>
              </a:rPr>
              <a:t>, Eric Zalewsky</a:t>
            </a:r>
            <a:r>
              <a:rPr lang="en-US" sz="2000" b="1" kern="100" baseline="30000" dirty="0">
                <a:latin typeface="+mj-lt"/>
                <a:ea typeface="Calibri" panose="020F0502020204030204" pitchFamily="34" charset="0"/>
                <a:cs typeface="Times New Roman" panose="02020603050405020304" pitchFamily="18" charset="0"/>
              </a:rPr>
              <a:t>1</a:t>
            </a:r>
            <a:r>
              <a:rPr lang="en-US" sz="2000" b="1" kern="100" dirty="0">
                <a:latin typeface="+mj-lt"/>
                <a:ea typeface="Calibri" panose="020F0502020204030204" pitchFamily="34" charset="0"/>
                <a:cs typeface="Times New Roman" panose="02020603050405020304" pitchFamily="18" charset="0"/>
              </a:rPr>
              <a:t>, Jin-Sheng Lin</a:t>
            </a:r>
            <a:r>
              <a:rPr lang="en-US" sz="2000" b="1" kern="100" baseline="30000" dirty="0">
                <a:latin typeface="+mj-lt"/>
                <a:ea typeface="Calibri" panose="020F0502020204030204" pitchFamily="34" charset="0"/>
                <a:cs typeface="Times New Roman" panose="02020603050405020304" pitchFamily="18" charset="0"/>
              </a:rPr>
              <a:t>2</a:t>
            </a:r>
            <a:r>
              <a:rPr lang="en-US" sz="2000" b="1" kern="100" dirty="0">
                <a:latin typeface="+mj-lt"/>
                <a:ea typeface="Calibri" panose="020F0502020204030204" pitchFamily="34" charset="0"/>
                <a:cs typeface="Times New Roman" panose="02020603050405020304" pitchFamily="18" charset="0"/>
              </a:rPr>
              <a:t>, Doris </a:t>
            </a:r>
            <a:r>
              <a:rPr lang="en-US" sz="2000" b="1" kern="100" dirty="0">
                <a:effectLst/>
                <a:latin typeface="+mj-lt"/>
                <a:ea typeface="Calibri" panose="020F0502020204030204" pitchFamily="34" charset="0"/>
                <a:cs typeface="Times New Roman" panose="02020603050405020304" pitchFamily="18" charset="0"/>
              </a:rPr>
              <a:t>McLeod</a:t>
            </a:r>
            <a:r>
              <a:rPr lang="en-US" sz="2000" b="1" kern="100" baseline="30000" dirty="0">
                <a:effectLst/>
                <a:latin typeface="+mj-lt"/>
                <a:ea typeface="Calibri" panose="020F0502020204030204" pitchFamily="34" charset="0"/>
                <a:cs typeface="Times New Roman" panose="02020603050405020304" pitchFamily="18" charset="0"/>
              </a:rPr>
              <a:t>2</a:t>
            </a:r>
            <a:r>
              <a:rPr lang="en-US" sz="2000" b="1" kern="100" dirty="0">
                <a:effectLst/>
                <a:latin typeface="+mj-lt"/>
                <a:ea typeface="Calibri" panose="020F0502020204030204" pitchFamily="34" charset="0"/>
                <a:cs typeface="Times New Roman" panose="02020603050405020304" pitchFamily="18" charset="0"/>
              </a:rPr>
              <a:t>, Susan McCusker</a:t>
            </a:r>
            <a:r>
              <a:rPr lang="en-US" sz="2000" b="1" kern="100" baseline="30000" dirty="0">
                <a:effectLst/>
                <a:latin typeface="+mj-lt"/>
                <a:ea typeface="Calibri" panose="020F0502020204030204" pitchFamily="34" charset="0"/>
                <a:cs typeface="Times New Roman" panose="02020603050405020304" pitchFamily="18" charset="0"/>
              </a:rPr>
              <a:t>3</a:t>
            </a:r>
            <a:r>
              <a:rPr lang="en-US" sz="2000" b="1" kern="100" dirty="0">
                <a:effectLst/>
                <a:latin typeface="+mj-lt"/>
                <a:ea typeface="Calibri" panose="020F0502020204030204" pitchFamily="34" charset="0"/>
                <a:cs typeface="Times New Roman" panose="02020603050405020304" pitchFamily="18" charset="0"/>
              </a:rPr>
              <a:t>, and Kevin Civerolo</a:t>
            </a:r>
            <a:r>
              <a:rPr lang="en-US" sz="2000" b="1" kern="100" baseline="30000" dirty="0">
                <a:effectLst/>
                <a:latin typeface="+mj-lt"/>
                <a:ea typeface="Calibri" panose="020F0502020204030204" pitchFamily="34" charset="0"/>
                <a:cs typeface="Times New Roman" panose="02020603050405020304" pitchFamily="18" charset="0"/>
              </a:rPr>
              <a:t>1</a:t>
            </a:r>
            <a:endParaRPr lang="en-US" sz="2000" b="1" kern="100" dirty="0">
              <a:effectLst/>
              <a:latin typeface="+mj-lt"/>
              <a:ea typeface="Calibri" panose="020F0502020204030204" pitchFamily="34" charset="0"/>
              <a:cs typeface="Times New Roman" panose="02020603050405020304" pitchFamily="18" charset="0"/>
            </a:endParaRPr>
          </a:p>
        </p:txBody>
      </p:sp>
      <p:pic>
        <p:nvPicPr>
          <p:cNvPr id="1029" name="Picture 1">
            <a:extLst>
              <a:ext uri="{FF2B5EF4-FFF2-40B4-BE49-F238E27FC236}">
                <a16:creationId xmlns:a16="http://schemas.microsoft.com/office/drawing/2014/main" id="{A43B080C-C567-3929-9BBA-8FE7AE3BC0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128527"/>
            <a:ext cx="30956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logo with text on it&#10;&#10;Description automatically generated">
            <a:extLst>
              <a:ext uri="{FF2B5EF4-FFF2-40B4-BE49-F238E27FC236}">
                <a16:creationId xmlns:a16="http://schemas.microsoft.com/office/drawing/2014/main" id="{63DE6F8D-3364-21FD-1548-7D1C45755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8850" y="156477"/>
            <a:ext cx="2266604" cy="870466"/>
          </a:xfrm>
          <a:prstGeom prst="rect">
            <a:avLst/>
          </a:prstGeom>
        </p:spPr>
      </p:pic>
      <p:pic>
        <p:nvPicPr>
          <p:cNvPr id="7" name="Picture 6" descr="A logo with text on it&#10;&#10;Description automatically generated">
            <a:extLst>
              <a:ext uri="{FF2B5EF4-FFF2-40B4-BE49-F238E27FC236}">
                <a16:creationId xmlns:a16="http://schemas.microsoft.com/office/drawing/2014/main" id="{D20332C7-F0A8-BE2E-66E1-50EBDAE2A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0489" y="152400"/>
            <a:ext cx="2211210" cy="904875"/>
          </a:xfrm>
          <a:prstGeom prst="rect">
            <a:avLst/>
          </a:prstGeom>
        </p:spPr>
      </p:pic>
    </p:spTree>
    <p:extLst>
      <p:ext uri="{BB962C8B-B14F-4D97-AF65-F5344CB8AC3E}">
        <p14:creationId xmlns:p14="http://schemas.microsoft.com/office/powerpoint/2010/main" val="6960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1EA3-D82C-F9CD-9D1F-D02E03AF61C5}"/>
              </a:ext>
            </a:extLst>
          </p:cNvPr>
          <p:cNvSpPr>
            <a:spLocks noGrp="1"/>
          </p:cNvSpPr>
          <p:nvPr>
            <p:ph type="title"/>
          </p:nvPr>
        </p:nvSpPr>
        <p:spPr>
          <a:xfrm>
            <a:off x="76200" y="1981200"/>
            <a:ext cx="3810000" cy="2286000"/>
          </a:xfrm>
        </p:spPr>
        <p:txBody>
          <a:bodyPr vert="horz" lIns="91440" tIns="45720" rIns="91440" bIns="45720" rtlCol="0" anchor="ctr">
            <a:noAutofit/>
          </a:bodyPr>
          <a:lstStyle/>
          <a:p>
            <a:pPr algn="ctr"/>
            <a:r>
              <a:rPr lang="en-US" sz="4800" b="1" dirty="0">
                <a:solidFill>
                  <a:srgbClr val="FFFFFF"/>
                </a:solidFill>
              </a:rPr>
              <a:t>Impacts on Contributions to O</a:t>
            </a:r>
            <a:r>
              <a:rPr lang="en-US" sz="4800" b="1" baseline="-25000" dirty="0">
                <a:solidFill>
                  <a:srgbClr val="FFFFFF"/>
                </a:solidFill>
              </a:rPr>
              <a:t>3</a:t>
            </a:r>
          </a:p>
        </p:txBody>
      </p:sp>
      <p:sp>
        <p:nvSpPr>
          <p:cNvPr id="15" name="Content Placeholder 14">
            <a:extLst>
              <a:ext uri="{FF2B5EF4-FFF2-40B4-BE49-F238E27FC236}">
                <a16:creationId xmlns:a16="http://schemas.microsoft.com/office/drawing/2014/main" id="{A19622A2-7A95-78D8-F772-7618C2271A97}"/>
              </a:ext>
            </a:extLst>
          </p:cNvPr>
          <p:cNvSpPr>
            <a:spLocks noGrp="1"/>
          </p:cNvSpPr>
          <p:nvPr>
            <p:ph idx="1"/>
          </p:nvPr>
        </p:nvSpPr>
        <p:spPr/>
        <p:txBody>
          <a:bodyPr>
            <a:normAutofit fontScale="92500"/>
          </a:bodyPr>
          <a:lstStyle/>
          <a:p>
            <a:r>
              <a:rPr lang="en-US" sz="4000" dirty="0"/>
              <a:t>Discuss the impacts of using ERTAC-based emissions in place of IPM-based emissions on upwind contributions by states to O</a:t>
            </a:r>
            <a:r>
              <a:rPr lang="en-US" sz="4000" baseline="-25000" dirty="0"/>
              <a:t>3</a:t>
            </a:r>
            <a:r>
              <a:rPr lang="en-US" sz="4000" dirty="0"/>
              <a:t> at downwind monitors.</a:t>
            </a:r>
          </a:p>
          <a:p>
            <a:endParaRPr lang="en-US" dirty="0"/>
          </a:p>
          <a:p>
            <a:r>
              <a:rPr lang="en-US" sz="3600" dirty="0"/>
              <a:t>1) Upwind/downwind linkages </a:t>
            </a:r>
          </a:p>
          <a:p>
            <a:r>
              <a:rPr lang="en-US" sz="3600" dirty="0"/>
              <a:t>2) Average contribution metric calculation (for contribution to O3 DVF)</a:t>
            </a:r>
          </a:p>
        </p:txBody>
      </p:sp>
      <p:sp>
        <p:nvSpPr>
          <p:cNvPr id="4" name="Slide Number Placeholder 3">
            <a:extLst>
              <a:ext uri="{FF2B5EF4-FFF2-40B4-BE49-F238E27FC236}">
                <a16:creationId xmlns:a16="http://schemas.microsoft.com/office/drawing/2014/main" id="{2B5B95C2-D0A4-F3AD-017F-25AB25053249}"/>
              </a:ext>
            </a:extLst>
          </p:cNvPr>
          <p:cNvSpPr>
            <a:spLocks noGrp="1"/>
          </p:cNvSpPr>
          <p:nvPr>
            <p:ph type="sldNum" sz="quarter" idx="12"/>
          </p:nvPr>
        </p:nvSpPr>
        <p:spPr/>
        <p:txBody>
          <a:bodyPr vert="horz" lIns="91440" tIns="45720" rIns="91440" bIns="45720" rtlCol="0">
            <a:normAutofit/>
          </a:bodyPr>
          <a:lstStyle/>
          <a:p>
            <a:pPr>
              <a:spcAft>
                <a:spcPts val="600"/>
              </a:spcAft>
            </a:pPr>
            <a:fld id="{37A3C7B3-7AC6-46CF-BAD7-43B2D45339B2}" type="slidenum">
              <a:rPr lang="en-US"/>
              <a:pPr>
                <a:spcAft>
                  <a:spcPts val="600"/>
                </a:spcAft>
              </a:pPr>
              <a:t>10</a:t>
            </a:fld>
            <a:endParaRPr lang="en-US"/>
          </a:p>
        </p:txBody>
      </p:sp>
    </p:spTree>
    <p:extLst>
      <p:ext uri="{BB962C8B-B14F-4D97-AF65-F5344CB8AC3E}">
        <p14:creationId xmlns:p14="http://schemas.microsoft.com/office/powerpoint/2010/main" val="58522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B95C2-D0A4-F3AD-017F-25AB25053249}"/>
              </a:ext>
            </a:extLst>
          </p:cNvPr>
          <p:cNvSpPr>
            <a:spLocks noGrp="1"/>
          </p:cNvSpPr>
          <p:nvPr>
            <p:ph type="sldNum" sz="quarter" idx="12"/>
          </p:nvPr>
        </p:nvSpPr>
        <p:spPr/>
        <p:txBody>
          <a:bodyPr vert="horz" lIns="91440" tIns="45720" rIns="91440" bIns="45720" rtlCol="0">
            <a:normAutofit/>
          </a:bodyPr>
          <a:lstStyle/>
          <a:p>
            <a:pPr>
              <a:spcAft>
                <a:spcPts val="600"/>
              </a:spcAft>
            </a:pPr>
            <a:fld id="{37A3C7B3-7AC6-46CF-BAD7-43B2D45339B2}" type="slidenum">
              <a:rPr lang="en-US"/>
              <a:pPr>
                <a:spcAft>
                  <a:spcPts val="600"/>
                </a:spcAft>
              </a:pPr>
              <a:t>11</a:t>
            </a:fld>
            <a:endParaRPr lang="en-US"/>
          </a:p>
        </p:txBody>
      </p:sp>
      <p:pic>
        <p:nvPicPr>
          <p:cNvPr id="10" name="Content Placeholder 9" descr="A map of the united states&#10;&#10;Description automatically generated">
            <a:extLst>
              <a:ext uri="{FF2B5EF4-FFF2-40B4-BE49-F238E27FC236}">
                <a16:creationId xmlns:a16="http://schemas.microsoft.com/office/drawing/2014/main" id="{50B92CB9-B358-2209-2DF6-8D02650F6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1192" y="1143000"/>
            <a:ext cx="8052801" cy="5153788"/>
          </a:xfrm>
          <a:prstGeom prst="rect">
            <a:avLst/>
          </a:prstGeom>
        </p:spPr>
      </p:pic>
      <p:sp>
        <p:nvSpPr>
          <p:cNvPr id="5" name="Title 4">
            <a:extLst>
              <a:ext uri="{FF2B5EF4-FFF2-40B4-BE49-F238E27FC236}">
                <a16:creationId xmlns:a16="http://schemas.microsoft.com/office/drawing/2014/main" id="{51304C92-D661-8FBD-18AE-B51DB5C3E343}"/>
              </a:ext>
            </a:extLst>
          </p:cNvPr>
          <p:cNvSpPr>
            <a:spLocks noGrp="1"/>
          </p:cNvSpPr>
          <p:nvPr>
            <p:ph type="title" idx="4294967295"/>
          </p:nvPr>
        </p:nvSpPr>
        <p:spPr>
          <a:xfrm>
            <a:off x="2230045" y="381000"/>
            <a:ext cx="5838825" cy="942975"/>
          </a:xfrm>
        </p:spPr>
        <p:txBody>
          <a:bodyPr>
            <a:noAutofit/>
          </a:bodyPr>
          <a:lstStyle/>
          <a:p>
            <a:r>
              <a:rPr lang="en-US" sz="2400" b="1" dirty="0"/>
              <a:t>Interstate Pollution Linkages Under the Good Neighbor Plan and the Proposed Supplemental Rulemaking</a:t>
            </a:r>
          </a:p>
        </p:txBody>
      </p:sp>
      <p:sp>
        <p:nvSpPr>
          <p:cNvPr id="14" name="Content Placeholder 13">
            <a:extLst>
              <a:ext uri="{FF2B5EF4-FFF2-40B4-BE49-F238E27FC236}">
                <a16:creationId xmlns:a16="http://schemas.microsoft.com/office/drawing/2014/main" id="{2AF49DC9-4C83-AAE5-852C-9D858E35C957}"/>
              </a:ext>
            </a:extLst>
          </p:cNvPr>
          <p:cNvSpPr>
            <a:spLocks noGrp="1"/>
          </p:cNvSpPr>
          <p:nvPr>
            <p:ph idx="4294967295"/>
          </p:nvPr>
        </p:nvSpPr>
        <p:spPr>
          <a:xfrm>
            <a:off x="979517" y="6459784"/>
            <a:ext cx="8052801" cy="365125"/>
          </a:xfrm>
        </p:spPr>
        <p:txBody>
          <a:bodyPr>
            <a:normAutofit/>
          </a:bodyPr>
          <a:lstStyle/>
          <a:p>
            <a:r>
              <a:rPr lang="en-US" sz="1600" dirty="0"/>
              <a:t>Source: </a:t>
            </a:r>
            <a:r>
              <a:rPr lang="en-US" sz="1600" dirty="0">
                <a:hlinkClick r:id="rId3">
                  <a:extLst>
                    <a:ext uri="{A12FA001-AC4F-418D-AE19-62706E023703}">
                      <ahyp:hlinkClr xmlns:ahyp="http://schemas.microsoft.com/office/drawing/2018/hyperlinkcolor" val="tx"/>
                    </a:ext>
                  </a:extLst>
                </a:hlinkClick>
              </a:rPr>
              <a:t>https://www.epa.gov/Cross-State-Air-Pollution/good-neighbor-plan-2015-ozone-naaqs</a:t>
            </a:r>
            <a:r>
              <a:rPr lang="en-US" sz="1600" dirty="0"/>
              <a:t> </a:t>
            </a:r>
          </a:p>
        </p:txBody>
      </p:sp>
    </p:spTree>
    <p:extLst>
      <p:ext uri="{BB962C8B-B14F-4D97-AF65-F5344CB8AC3E}">
        <p14:creationId xmlns:p14="http://schemas.microsoft.com/office/powerpoint/2010/main" val="212744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9842F2-21A9-B6F5-515A-AE989463F212}"/>
              </a:ext>
            </a:extLst>
          </p:cNvPr>
          <p:cNvSpPr>
            <a:spLocks noGrp="1"/>
          </p:cNvSpPr>
          <p:nvPr>
            <p:ph type="sldNum" sz="quarter" idx="12"/>
          </p:nvPr>
        </p:nvSpPr>
        <p:spPr/>
        <p:txBody>
          <a:bodyPr/>
          <a:lstStyle/>
          <a:p>
            <a:fld id="{37A3C7B3-7AC6-46CF-BAD7-43B2D45339B2}" type="slidenum">
              <a:rPr lang="en-US" smtClean="0"/>
              <a:pPr/>
              <a:t>12</a:t>
            </a:fld>
            <a:endParaRPr lang="en-US" dirty="0"/>
          </a:p>
        </p:txBody>
      </p:sp>
      <p:sp>
        <p:nvSpPr>
          <p:cNvPr id="5" name="Rectangle 4">
            <a:extLst>
              <a:ext uri="{FF2B5EF4-FFF2-40B4-BE49-F238E27FC236}">
                <a16:creationId xmlns:a16="http://schemas.microsoft.com/office/drawing/2014/main" id="{779580E5-CA30-8745-3E8C-AE01D9FBC1CF}"/>
              </a:ext>
            </a:extLst>
          </p:cNvPr>
          <p:cNvSpPr/>
          <p:nvPr/>
        </p:nvSpPr>
        <p:spPr>
          <a:xfrm>
            <a:off x="3886200" y="1207534"/>
            <a:ext cx="2590800" cy="10784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Sort top 10 2026 modeled MDA8 O</a:t>
            </a:r>
            <a:r>
              <a:rPr lang="en-US" baseline="-25000" dirty="0">
                <a:solidFill>
                  <a:schemeClr val="tx1">
                    <a:lumMod val="75000"/>
                    <a:lumOff val="25000"/>
                  </a:schemeClr>
                </a:solidFill>
              </a:rPr>
              <a:t>3</a:t>
            </a:r>
            <a:r>
              <a:rPr lang="en-US" dirty="0">
                <a:solidFill>
                  <a:schemeClr val="tx1">
                    <a:lumMod val="75000"/>
                    <a:lumOff val="25000"/>
                  </a:schemeClr>
                </a:solidFill>
              </a:rPr>
              <a:t> days for the two platforms: IPM and ERTAC </a:t>
            </a:r>
          </a:p>
        </p:txBody>
      </p:sp>
      <p:sp>
        <p:nvSpPr>
          <p:cNvPr id="6" name="Flowchart: Decision 5">
            <a:extLst>
              <a:ext uri="{FF2B5EF4-FFF2-40B4-BE49-F238E27FC236}">
                <a16:creationId xmlns:a16="http://schemas.microsoft.com/office/drawing/2014/main" id="{5B0B8BD9-1A04-E572-A244-7286898DCEB4}"/>
              </a:ext>
            </a:extLst>
          </p:cNvPr>
          <p:cNvSpPr/>
          <p:nvPr/>
        </p:nvSpPr>
        <p:spPr>
          <a:xfrm>
            <a:off x="3810000" y="2731535"/>
            <a:ext cx="2743200" cy="167640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Count no. of days with MDA8 O</a:t>
            </a:r>
            <a:r>
              <a:rPr lang="en-US" baseline="-25000" dirty="0">
                <a:solidFill>
                  <a:schemeClr val="tx1">
                    <a:lumMod val="75000"/>
                    <a:lumOff val="25000"/>
                  </a:schemeClr>
                </a:solidFill>
              </a:rPr>
              <a:t>3</a:t>
            </a:r>
            <a:r>
              <a:rPr lang="en-US" dirty="0">
                <a:solidFill>
                  <a:schemeClr val="tx1">
                    <a:lumMod val="75000"/>
                    <a:lumOff val="25000"/>
                  </a:schemeClr>
                </a:solidFill>
              </a:rPr>
              <a:t> &gt;= 60 ppb</a:t>
            </a:r>
          </a:p>
        </p:txBody>
      </p:sp>
      <p:cxnSp>
        <p:nvCxnSpPr>
          <p:cNvPr id="12" name="Straight Arrow Connector 11">
            <a:extLst>
              <a:ext uri="{FF2B5EF4-FFF2-40B4-BE49-F238E27FC236}">
                <a16:creationId xmlns:a16="http://schemas.microsoft.com/office/drawing/2014/main" id="{BB6F5670-B51A-E357-9EE1-58A4A59C46CD}"/>
              </a:ext>
            </a:extLst>
          </p:cNvPr>
          <p:cNvCxnSpPr>
            <a:cxnSpLocks/>
            <a:stCxn id="6" idx="2"/>
          </p:cNvCxnSpPr>
          <p:nvPr/>
        </p:nvCxnSpPr>
        <p:spPr>
          <a:xfrm>
            <a:off x="5181600" y="4407935"/>
            <a:ext cx="0" cy="838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EFB4D8-FF20-533E-A42A-6EF6ED6933E6}"/>
              </a:ext>
            </a:extLst>
          </p:cNvPr>
          <p:cNvSpPr txBox="1"/>
          <p:nvPr/>
        </p:nvSpPr>
        <p:spPr>
          <a:xfrm>
            <a:off x="4648200" y="4648203"/>
            <a:ext cx="1066799" cy="369332"/>
          </a:xfrm>
          <a:prstGeom prst="rect">
            <a:avLst/>
          </a:prstGeom>
          <a:solidFill>
            <a:schemeClr val="bg1"/>
          </a:solidFill>
        </p:spPr>
        <p:txBody>
          <a:bodyPr wrap="square" rtlCol="0">
            <a:spAutoFit/>
          </a:bodyPr>
          <a:lstStyle/>
          <a:p>
            <a:r>
              <a:rPr lang="en-US" dirty="0"/>
              <a:t>&gt;= 5 days</a:t>
            </a:r>
          </a:p>
        </p:txBody>
      </p:sp>
      <p:cxnSp>
        <p:nvCxnSpPr>
          <p:cNvPr id="14" name="Straight Arrow Connector 13">
            <a:extLst>
              <a:ext uri="{FF2B5EF4-FFF2-40B4-BE49-F238E27FC236}">
                <a16:creationId xmlns:a16="http://schemas.microsoft.com/office/drawing/2014/main" id="{047FD214-4196-E598-E231-CC28B7169C1D}"/>
              </a:ext>
            </a:extLst>
          </p:cNvPr>
          <p:cNvCxnSpPr>
            <a:cxnSpLocks/>
            <a:stCxn id="5" idx="2"/>
            <a:endCxn id="6" idx="0"/>
          </p:cNvCxnSpPr>
          <p:nvPr/>
        </p:nvCxnSpPr>
        <p:spPr>
          <a:xfrm>
            <a:off x="5181600" y="2286000"/>
            <a:ext cx="0" cy="4455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8BA8891-A8F9-965B-79DE-0DC07D71619E}"/>
              </a:ext>
            </a:extLst>
          </p:cNvPr>
          <p:cNvSpPr/>
          <p:nvPr/>
        </p:nvSpPr>
        <p:spPr>
          <a:xfrm>
            <a:off x="8077199" y="3112535"/>
            <a:ext cx="19812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No further calculation</a:t>
            </a:r>
          </a:p>
        </p:txBody>
      </p:sp>
      <p:sp>
        <p:nvSpPr>
          <p:cNvPr id="19" name="TextBox 18">
            <a:extLst>
              <a:ext uri="{FF2B5EF4-FFF2-40B4-BE49-F238E27FC236}">
                <a16:creationId xmlns:a16="http://schemas.microsoft.com/office/drawing/2014/main" id="{58D23520-3C57-E508-1D78-3D1865F375F0}"/>
              </a:ext>
            </a:extLst>
          </p:cNvPr>
          <p:cNvSpPr txBox="1"/>
          <p:nvPr/>
        </p:nvSpPr>
        <p:spPr>
          <a:xfrm>
            <a:off x="685800" y="112490"/>
            <a:ext cx="10820400" cy="1200329"/>
          </a:xfrm>
          <a:prstGeom prst="rect">
            <a:avLst/>
          </a:prstGeom>
          <a:noFill/>
        </p:spPr>
        <p:txBody>
          <a:bodyPr wrap="square">
            <a:spAutoFit/>
          </a:bodyPr>
          <a:lstStyle/>
          <a:p>
            <a:r>
              <a:rPr lang="en-US" sz="3600" b="1" dirty="0">
                <a:solidFill>
                  <a:schemeClr val="tx1">
                    <a:lumMod val="75000"/>
                    <a:lumOff val="25000"/>
                  </a:schemeClr>
                </a:solidFill>
                <a:latin typeface="+mj-lt"/>
              </a:rPr>
              <a:t>Average contribution metric calculation by each tag for each downwind monitoring site </a:t>
            </a:r>
            <a:endParaRPr lang="en-US" sz="3600" dirty="0">
              <a:solidFill>
                <a:schemeClr val="tx1">
                  <a:lumMod val="75000"/>
                  <a:lumOff val="25000"/>
                </a:schemeClr>
              </a:solidFill>
              <a:latin typeface="+mj-lt"/>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E4905D9-C193-E44E-7205-2CDEC7BA86D3}"/>
                  </a:ext>
                </a:extLst>
              </p:cNvPr>
              <p:cNvSpPr/>
              <p:nvPr/>
            </p:nvSpPr>
            <p:spPr>
              <a:xfrm>
                <a:off x="2590800" y="5257803"/>
                <a:ext cx="6324599" cy="9905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75000"/>
                              <a:lumOff val="25000"/>
                            </a:schemeClr>
                          </a:solidFill>
                          <a:latin typeface="Cambria Math" panose="02040503050406030204" pitchFamily="18" charset="0"/>
                        </a:rPr>
                        <m:t>𝐴𝑣𝑔</m:t>
                      </m:r>
                      <m:r>
                        <a:rPr lang="en-US" sz="1600" b="0" i="1" smtClean="0">
                          <a:solidFill>
                            <a:schemeClr val="tx1">
                              <a:lumMod val="75000"/>
                              <a:lumOff val="25000"/>
                            </a:schemeClr>
                          </a:solidFill>
                          <a:latin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rPr>
                        <m:t>𝑐𝑜𝑛𝑡𝑟𝑖𝑏𝑢𝑡𝑖𝑜𝑛</m:t>
                      </m:r>
                      <m:r>
                        <a:rPr lang="en-US" sz="1600" b="0" i="1" smtClean="0">
                          <a:solidFill>
                            <a:schemeClr val="tx1">
                              <a:lumMod val="75000"/>
                              <a:lumOff val="25000"/>
                            </a:schemeClr>
                          </a:solidFill>
                          <a:latin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rPr>
                        <m:t>𝑚𝑒𝑡𝑟𝑖𝑐</m:t>
                      </m:r>
                      <m:r>
                        <a:rPr lang="en-US" sz="1600" b="0" i="1" smtClean="0">
                          <a:solidFill>
                            <a:schemeClr val="tx1">
                              <a:lumMod val="75000"/>
                              <a:lumOff val="25000"/>
                            </a:schemeClr>
                          </a:solidFill>
                          <a:latin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rPr>
                        <m:t>𝑣𝑎𝑙𝑢𝑒𝑠</m:t>
                      </m:r>
                      <m:r>
                        <a:rPr lang="en-US" sz="1600" b="0" i="1" smtClean="0">
                          <a:solidFill>
                            <a:schemeClr val="tx1">
                              <a:lumMod val="75000"/>
                              <a:lumOff val="25000"/>
                            </a:schemeClr>
                          </a:solidFill>
                          <a:latin typeface="Cambria Math" panose="02040503050406030204" pitchFamily="18" charset="0"/>
                        </a:rPr>
                        <m:t> =2026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𝐷𝑉𝐹</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 </m:t>
                      </m:r>
                      <m:f>
                        <m:fPr>
                          <m:ctrlP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ctrlPr>
                        </m:fPr>
                        <m:num>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𝑎𝑣𝑔</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𝑐𝑜𝑛𝑡𝑟𝑖𝑏𝑢𝑡𝑖𝑜𝑛𝑠</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𝑓𝑜𝑟</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𝑡h𝑜𝑠𝑒</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𝑑𝑎𝑦𝑠</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𝑤𝑖𝑡h</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≥60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𝑝𝑝𝑏</m:t>
                          </m:r>
                        </m:num>
                        <m:den>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𝑎𝑣𝑔</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𝑀𝐷𝐴</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8 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𝑂</m:t>
                          </m:r>
                          <m:r>
                            <a:rPr lang="en-US" sz="1600" b="0" i="1" baseline="-25000" smtClean="0">
                              <a:solidFill>
                                <a:schemeClr val="tx1">
                                  <a:lumMod val="75000"/>
                                  <a:lumOff val="25000"/>
                                </a:schemeClr>
                              </a:solidFill>
                              <a:latin typeface="Cambria Math" panose="02040503050406030204" pitchFamily="18" charset="0"/>
                              <a:ea typeface="Cambria Math" panose="02040503050406030204" pitchFamily="18" charset="0"/>
                            </a:rPr>
                            <m:t>3</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𝑐𝑜𝑛𝑐</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𝑓𝑜𝑟</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𝑡h𝑜𝑠𝑒</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𝑑𝑎𝑦𝑠</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𝑤𝑖𝑡h</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≥60 </m:t>
                          </m:r>
                          <m:r>
                            <a:rPr lang="en-US" sz="1600" b="0" i="1" smtClean="0">
                              <a:solidFill>
                                <a:schemeClr val="tx1">
                                  <a:lumMod val="75000"/>
                                  <a:lumOff val="25000"/>
                                </a:schemeClr>
                              </a:solidFill>
                              <a:latin typeface="Cambria Math" panose="02040503050406030204" pitchFamily="18" charset="0"/>
                              <a:ea typeface="Cambria Math" panose="02040503050406030204" pitchFamily="18" charset="0"/>
                            </a:rPr>
                            <m:t>𝑝𝑝𝑏</m:t>
                          </m:r>
                        </m:den>
                      </m:f>
                    </m:oMath>
                  </m:oMathPara>
                </a14:m>
                <a:endParaRPr lang="en-US" sz="1600" dirty="0">
                  <a:solidFill>
                    <a:schemeClr val="tx1">
                      <a:lumMod val="75000"/>
                      <a:lumOff val="25000"/>
                    </a:schemeClr>
                  </a:solidFill>
                </a:endParaRPr>
              </a:p>
            </p:txBody>
          </p:sp>
        </mc:Choice>
        <mc:Fallback xmlns="">
          <p:sp>
            <p:nvSpPr>
              <p:cNvPr id="27" name="Rectangle 26">
                <a:extLst>
                  <a:ext uri="{FF2B5EF4-FFF2-40B4-BE49-F238E27FC236}">
                    <a16:creationId xmlns:a16="http://schemas.microsoft.com/office/drawing/2014/main" id="{7E4905D9-C193-E44E-7205-2CDEC7BA86D3}"/>
                  </a:ext>
                </a:extLst>
              </p:cNvPr>
              <p:cNvSpPr>
                <a:spLocks noRot="1" noChangeAspect="1" noMove="1" noResize="1" noEditPoints="1" noAdjustHandles="1" noChangeArrowheads="1" noChangeShapeType="1" noTextEdit="1"/>
              </p:cNvSpPr>
              <p:nvPr/>
            </p:nvSpPr>
            <p:spPr>
              <a:xfrm>
                <a:off x="2590800" y="5257803"/>
                <a:ext cx="6324599" cy="990597"/>
              </a:xfrm>
              <a:prstGeom prst="rect">
                <a:avLst/>
              </a:prstGeom>
              <a:blipFill>
                <a:blip r:embed="rId2"/>
                <a:stretch>
                  <a:fillRect/>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FB28CD2D-1904-C6F9-2301-64CDAA156FB4}"/>
              </a:ext>
            </a:extLst>
          </p:cNvPr>
          <p:cNvCxnSpPr>
            <a:stCxn id="6" idx="3"/>
            <a:endCxn id="17" idx="1"/>
          </p:cNvCxnSpPr>
          <p:nvPr/>
        </p:nvCxnSpPr>
        <p:spPr>
          <a:xfrm>
            <a:off x="6553200" y="3569735"/>
            <a:ext cx="15239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DDCCD4-67F7-64CF-6FA1-5BE178A9B4F2}"/>
              </a:ext>
            </a:extLst>
          </p:cNvPr>
          <p:cNvSpPr txBox="1"/>
          <p:nvPr/>
        </p:nvSpPr>
        <p:spPr>
          <a:xfrm>
            <a:off x="6781799" y="3352803"/>
            <a:ext cx="990600" cy="369332"/>
          </a:xfrm>
          <a:prstGeom prst="rect">
            <a:avLst/>
          </a:prstGeom>
          <a:solidFill>
            <a:schemeClr val="bg1"/>
          </a:solidFill>
          <a:ln>
            <a:solidFill>
              <a:schemeClr val="bg1"/>
            </a:solidFill>
          </a:ln>
        </p:spPr>
        <p:txBody>
          <a:bodyPr wrap="square" rtlCol="0">
            <a:spAutoFit/>
          </a:bodyPr>
          <a:lstStyle/>
          <a:p>
            <a:r>
              <a:rPr lang="en-US" dirty="0"/>
              <a:t>&lt; 5 days</a:t>
            </a:r>
          </a:p>
        </p:txBody>
      </p:sp>
    </p:spTree>
    <p:extLst>
      <p:ext uri="{BB962C8B-B14F-4D97-AF65-F5344CB8AC3E}">
        <p14:creationId xmlns:p14="http://schemas.microsoft.com/office/powerpoint/2010/main" val="21338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E4EC08-0CD5-23BE-847D-03678638D224}"/>
              </a:ext>
            </a:extLst>
          </p:cNvPr>
          <p:cNvSpPr>
            <a:spLocks noGrp="1"/>
          </p:cNvSpPr>
          <p:nvPr>
            <p:ph type="title"/>
          </p:nvPr>
        </p:nvSpPr>
        <p:spPr/>
        <p:txBody>
          <a:bodyPr>
            <a:normAutofit/>
          </a:bodyPr>
          <a:lstStyle/>
          <a:p>
            <a:r>
              <a:rPr lang="en-US" sz="4000" b="1" dirty="0"/>
              <a:t>Upwind contributions by states to O</a:t>
            </a:r>
            <a:r>
              <a:rPr lang="en-US" sz="4000" b="1" baseline="-25000" dirty="0"/>
              <a:t>3</a:t>
            </a:r>
            <a:r>
              <a:rPr lang="en-US" sz="4000" b="1" dirty="0"/>
              <a:t> DVF at downwind monitors in 2026</a:t>
            </a:r>
          </a:p>
        </p:txBody>
      </p:sp>
      <p:sp>
        <p:nvSpPr>
          <p:cNvPr id="4" name="Slide Number Placeholder 3">
            <a:extLst>
              <a:ext uri="{FF2B5EF4-FFF2-40B4-BE49-F238E27FC236}">
                <a16:creationId xmlns:a16="http://schemas.microsoft.com/office/drawing/2014/main" id="{2B5B95C2-D0A4-F3AD-017F-25AB25053249}"/>
              </a:ext>
            </a:extLst>
          </p:cNvPr>
          <p:cNvSpPr>
            <a:spLocks noGrp="1"/>
          </p:cNvSpPr>
          <p:nvPr>
            <p:ph type="sldNum" sz="quarter" idx="12"/>
          </p:nvPr>
        </p:nvSpPr>
        <p:spPr/>
        <p:txBody>
          <a:bodyPr vert="horz" lIns="91440" tIns="45720" rIns="91440" bIns="45720" rtlCol="0">
            <a:normAutofit/>
          </a:bodyPr>
          <a:lstStyle/>
          <a:p>
            <a:pPr>
              <a:spcAft>
                <a:spcPts val="600"/>
              </a:spcAft>
            </a:pPr>
            <a:fld id="{37A3C7B3-7AC6-46CF-BAD7-43B2D45339B2}" type="slidenum">
              <a:rPr lang="en-US"/>
              <a:pPr>
                <a:spcAft>
                  <a:spcPts val="600"/>
                </a:spcAft>
              </a:pPr>
              <a:t>13</a:t>
            </a:fld>
            <a:endParaRPr lang="en-US"/>
          </a:p>
        </p:txBody>
      </p:sp>
      <p:graphicFrame>
        <p:nvGraphicFramePr>
          <p:cNvPr id="5" name="Diagram 4">
            <a:extLst>
              <a:ext uri="{FF2B5EF4-FFF2-40B4-BE49-F238E27FC236}">
                <a16:creationId xmlns:a16="http://schemas.microsoft.com/office/drawing/2014/main" id="{741F8771-1AB1-6C1C-3848-5A7688A47667}"/>
              </a:ext>
            </a:extLst>
          </p:cNvPr>
          <p:cNvGraphicFramePr/>
          <p:nvPr>
            <p:extLst>
              <p:ext uri="{D42A27DB-BD31-4B8C-83A1-F6EECF244321}">
                <p14:modId xmlns:p14="http://schemas.microsoft.com/office/powerpoint/2010/main" val="407548478"/>
              </p:ext>
            </p:extLst>
          </p:nvPr>
        </p:nvGraphicFramePr>
        <p:xfrm>
          <a:off x="868680" y="1981200"/>
          <a:ext cx="10713720" cy="3974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55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7" descr="A map of the united states&#10;&#10;Description automatically generated">
            <a:extLst>
              <a:ext uri="{FF2B5EF4-FFF2-40B4-BE49-F238E27FC236}">
                <a16:creationId xmlns:a16="http://schemas.microsoft.com/office/drawing/2014/main" id="{B42DB43D-743A-4878-5C11-68ACA16D6F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4703" y="1997172"/>
            <a:ext cx="5859620" cy="3515772"/>
          </a:xfrm>
        </p:spPr>
      </p:pic>
      <p:pic>
        <p:nvPicPr>
          <p:cNvPr id="15" name="Content Placeholder 5" descr="A map of the united states&#10;&#10;Description automatically generated">
            <a:extLst>
              <a:ext uri="{FF2B5EF4-FFF2-40B4-BE49-F238E27FC236}">
                <a16:creationId xmlns:a16="http://schemas.microsoft.com/office/drawing/2014/main" id="{29F57416-3482-3E57-FF87-02A3E0B722E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4171" y="1996518"/>
            <a:ext cx="5861504" cy="3516902"/>
          </a:xfrm>
        </p:spPr>
      </p:pic>
      <p:sp>
        <p:nvSpPr>
          <p:cNvPr id="2" name="Title 1">
            <a:extLst>
              <a:ext uri="{FF2B5EF4-FFF2-40B4-BE49-F238E27FC236}">
                <a16:creationId xmlns:a16="http://schemas.microsoft.com/office/drawing/2014/main" id="{C26F504A-C022-13D9-FAEA-459B9BDC3373}"/>
              </a:ext>
            </a:extLst>
          </p:cNvPr>
          <p:cNvSpPr>
            <a:spLocks noGrp="1"/>
          </p:cNvSpPr>
          <p:nvPr>
            <p:ph type="title"/>
          </p:nvPr>
        </p:nvSpPr>
        <p:spPr>
          <a:xfrm>
            <a:off x="1097280" y="286603"/>
            <a:ext cx="10115203" cy="1450757"/>
          </a:xfrm>
        </p:spPr>
        <p:txBody>
          <a:bodyPr>
            <a:noAutofit/>
          </a:bodyPr>
          <a:lstStyle/>
          <a:p>
            <a:r>
              <a:rPr lang="en-US" sz="3200" b="1" dirty="0">
                <a:solidFill>
                  <a:schemeClr val="tx1">
                    <a:lumMod val="75000"/>
                    <a:lumOff val="25000"/>
                  </a:schemeClr>
                </a:solidFill>
              </a:rPr>
              <a:t>Case 1 (Holtsville, NY)</a:t>
            </a:r>
            <a:br>
              <a:rPr lang="en-US" sz="3200" b="1" dirty="0">
                <a:solidFill>
                  <a:schemeClr val="tx1">
                    <a:lumMod val="75000"/>
                    <a:lumOff val="25000"/>
                  </a:schemeClr>
                </a:solidFill>
              </a:rPr>
            </a:br>
            <a:r>
              <a:rPr lang="en-US" sz="3200" b="1" dirty="0"/>
              <a:t>Upwind/downwind linkages (&gt;=0.7 ppb) for Holtsville, NY in 2026 (the same top 10 MDA8 O</a:t>
            </a:r>
            <a:r>
              <a:rPr lang="en-US" sz="3200" b="1" baseline="-25000" dirty="0"/>
              <a:t>3</a:t>
            </a:r>
            <a:r>
              <a:rPr lang="en-US" sz="3200" b="1" dirty="0"/>
              <a:t> days)</a:t>
            </a:r>
          </a:p>
        </p:txBody>
      </p:sp>
      <p:sp>
        <p:nvSpPr>
          <p:cNvPr id="5" name="Slide Number Placeholder 4">
            <a:extLst>
              <a:ext uri="{FF2B5EF4-FFF2-40B4-BE49-F238E27FC236}">
                <a16:creationId xmlns:a16="http://schemas.microsoft.com/office/drawing/2014/main" id="{A692D61E-63E0-76FE-D1C8-0B6F55C07C16}"/>
              </a:ext>
            </a:extLst>
          </p:cNvPr>
          <p:cNvSpPr>
            <a:spLocks noGrp="1"/>
          </p:cNvSpPr>
          <p:nvPr>
            <p:ph type="sldNum" sz="quarter" idx="12"/>
          </p:nvPr>
        </p:nvSpPr>
        <p:spPr/>
        <p:txBody>
          <a:bodyPr/>
          <a:lstStyle/>
          <a:p>
            <a:fld id="{37A3C7B3-7AC6-46CF-BAD7-43B2D45339B2}" type="slidenum">
              <a:rPr lang="en-US" smtClean="0"/>
              <a:pPr/>
              <a:t>14</a:t>
            </a:fld>
            <a:endParaRPr lang="en-US" dirty="0"/>
          </a:p>
        </p:txBody>
      </p:sp>
      <p:sp>
        <p:nvSpPr>
          <p:cNvPr id="10" name="TextBox 9">
            <a:extLst>
              <a:ext uri="{FF2B5EF4-FFF2-40B4-BE49-F238E27FC236}">
                <a16:creationId xmlns:a16="http://schemas.microsoft.com/office/drawing/2014/main" id="{814A8F94-5F74-F81F-5184-04CBF71721C9}"/>
              </a:ext>
            </a:extLst>
          </p:cNvPr>
          <p:cNvSpPr txBox="1"/>
          <p:nvPr/>
        </p:nvSpPr>
        <p:spPr>
          <a:xfrm>
            <a:off x="1143000" y="6062246"/>
            <a:ext cx="9753600" cy="338554"/>
          </a:xfrm>
          <a:prstGeom prst="rect">
            <a:avLst/>
          </a:prstGeom>
          <a:noFill/>
        </p:spPr>
        <p:txBody>
          <a:bodyPr wrap="square" rtlCol="0">
            <a:spAutoFit/>
          </a:bodyPr>
          <a:lstStyle/>
          <a:p>
            <a:r>
              <a:rPr lang="en-US" sz="1600" dirty="0">
                <a:solidFill>
                  <a:srgbClr val="0303DF"/>
                </a:solidFill>
              </a:rPr>
              <a:t>Case 1: </a:t>
            </a:r>
            <a:r>
              <a:rPr lang="en-US" sz="1600" dirty="0">
                <a:solidFill>
                  <a:srgbClr val="0000FF"/>
                </a:solidFill>
              </a:rPr>
              <a:t>The top 10 MDA8 O</a:t>
            </a:r>
            <a:r>
              <a:rPr lang="en-US" sz="1600" baseline="-25000" dirty="0">
                <a:solidFill>
                  <a:srgbClr val="0000FF"/>
                </a:solidFill>
              </a:rPr>
              <a:t>3</a:t>
            </a:r>
            <a:r>
              <a:rPr lang="en-US" sz="1600" dirty="0">
                <a:solidFill>
                  <a:srgbClr val="0000FF"/>
                </a:solidFill>
              </a:rPr>
              <a:t> days for ERTAC and IPM platforms are the same.</a:t>
            </a:r>
          </a:p>
        </p:txBody>
      </p:sp>
      <p:sp>
        <p:nvSpPr>
          <p:cNvPr id="11" name="Oval 10">
            <a:extLst>
              <a:ext uri="{FF2B5EF4-FFF2-40B4-BE49-F238E27FC236}">
                <a16:creationId xmlns:a16="http://schemas.microsoft.com/office/drawing/2014/main" id="{6FC0CDD3-CA1D-0EEB-63B5-9D8905FC180E}"/>
              </a:ext>
            </a:extLst>
          </p:cNvPr>
          <p:cNvSpPr/>
          <p:nvPr/>
        </p:nvSpPr>
        <p:spPr>
          <a:xfrm>
            <a:off x="3303574" y="3605727"/>
            <a:ext cx="292613" cy="4441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F550D5-C626-E20D-A9F9-261431B0CFCD}"/>
              </a:ext>
            </a:extLst>
          </p:cNvPr>
          <p:cNvSpPr/>
          <p:nvPr/>
        </p:nvSpPr>
        <p:spPr>
          <a:xfrm>
            <a:off x="9172870" y="3616001"/>
            <a:ext cx="292613" cy="4441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31BE5E-60B8-F8F2-F4A3-F4A8AFCEBB70}"/>
              </a:ext>
            </a:extLst>
          </p:cNvPr>
          <p:cNvSpPr txBox="1"/>
          <p:nvPr/>
        </p:nvSpPr>
        <p:spPr>
          <a:xfrm>
            <a:off x="4356099" y="1688068"/>
            <a:ext cx="3682999" cy="369332"/>
          </a:xfrm>
          <a:prstGeom prst="rect">
            <a:avLst/>
          </a:prstGeom>
          <a:noFill/>
        </p:spPr>
        <p:txBody>
          <a:bodyPr wrap="square" rtlCol="0">
            <a:spAutoFit/>
          </a:bodyPr>
          <a:lstStyle/>
          <a:p>
            <a:r>
              <a:rPr lang="en-US" dirty="0">
                <a:solidFill>
                  <a:srgbClr val="FF0000"/>
                </a:solidFill>
              </a:rPr>
              <a:t>The same meteorological conditions</a:t>
            </a:r>
          </a:p>
        </p:txBody>
      </p:sp>
      <p:cxnSp>
        <p:nvCxnSpPr>
          <p:cNvPr id="20" name="Straight Arrow Connector 19">
            <a:extLst>
              <a:ext uri="{FF2B5EF4-FFF2-40B4-BE49-F238E27FC236}">
                <a16:creationId xmlns:a16="http://schemas.microsoft.com/office/drawing/2014/main" id="{DF732262-758C-D651-B4B1-68CE9302108E}"/>
              </a:ext>
            </a:extLst>
          </p:cNvPr>
          <p:cNvCxnSpPr/>
          <p:nvPr/>
        </p:nvCxnSpPr>
        <p:spPr>
          <a:xfrm flipH="1" flipV="1">
            <a:off x="4356099" y="3620193"/>
            <a:ext cx="236683" cy="18703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25FF0E6C-069E-BF29-14C5-A310FAFC7F2C}"/>
              </a:ext>
            </a:extLst>
          </p:cNvPr>
          <p:cNvSpPr/>
          <p:nvPr/>
        </p:nvSpPr>
        <p:spPr>
          <a:xfrm>
            <a:off x="4587521" y="3807229"/>
            <a:ext cx="586047" cy="14547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800" dirty="0">
                <a:solidFill>
                  <a:schemeClr val="tx1"/>
                </a:solidFill>
              </a:rPr>
              <a:t>Holtsville</a:t>
            </a:r>
          </a:p>
        </p:txBody>
      </p:sp>
      <p:cxnSp>
        <p:nvCxnSpPr>
          <p:cNvPr id="22" name="Straight Arrow Connector 21">
            <a:extLst>
              <a:ext uri="{FF2B5EF4-FFF2-40B4-BE49-F238E27FC236}">
                <a16:creationId xmlns:a16="http://schemas.microsoft.com/office/drawing/2014/main" id="{B33929ED-4167-CF11-A986-2D8A69AA84E9}"/>
              </a:ext>
            </a:extLst>
          </p:cNvPr>
          <p:cNvCxnSpPr/>
          <p:nvPr/>
        </p:nvCxnSpPr>
        <p:spPr>
          <a:xfrm flipH="1" flipV="1">
            <a:off x="10233024" y="3620193"/>
            <a:ext cx="236683" cy="18703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ABBFAFD6-FF4F-DEC3-F437-D563F8568AEE}"/>
              </a:ext>
            </a:extLst>
          </p:cNvPr>
          <p:cNvSpPr/>
          <p:nvPr/>
        </p:nvSpPr>
        <p:spPr>
          <a:xfrm>
            <a:off x="10464446" y="3807229"/>
            <a:ext cx="586047" cy="14547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800" dirty="0">
                <a:solidFill>
                  <a:schemeClr val="tx1"/>
                </a:solidFill>
              </a:rPr>
              <a:t>Holtsville</a:t>
            </a:r>
          </a:p>
        </p:txBody>
      </p:sp>
    </p:spTree>
    <p:extLst>
      <p:ext uri="{BB962C8B-B14F-4D97-AF65-F5344CB8AC3E}">
        <p14:creationId xmlns:p14="http://schemas.microsoft.com/office/powerpoint/2010/main" val="277619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A graph with green and orange bars&#10;&#10;Description automatically generated">
            <a:extLst>
              <a:ext uri="{FF2B5EF4-FFF2-40B4-BE49-F238E27FC236}">
                <a16:creationId xmlns:a16="http://schemas.microsoft.com/office/drawing/2014/main" id="{B961D31B-DAB0-C893-9028-EB9EE50850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8469" y="2124945"/>
            <a:ext cx="4916663" cy="4022725"/>
          </a:xfrm>
        </p:spPr>
      </p:pic>
      <p:pic>
        <p:nvPicPr>
          <p:cNvPr id="8" name="Content Placeholder 7" descr="A graph of different colored bars&#10;&#10;Description automatically generated with medium confidence">
            <a:extLst>
              <a:ext uri="{FF2B5EF4-FFF2-40B4-BE49-F238E27FC236}">
                <a16:creationId xmlns:a16="http://schemas.microsoft.com/office/drawing/2014/main" id="{06AD128B-AA40-E0AD-67BA-3B7A44DE31B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7051" y="2028396"/>
            <a:ext cx="5851486" cy="4051029"/>
          </a:xfrm>
        </p:spPr>
      </p:pic>
      <p:sp>
        <p:nvSpPr>
          <p:cNvPr id="2" name="Title 1">
            <a:extLst>
              <a:ext uri="{FF2B5EF4-FFF2-40B4-BE49-F238E27FC236}">
                <a16:creationId xmlns:a16="http://schemas.microsoft.com/office/drawing/2014/main" id="{701B3A79-97C0-E8A9-92CD-B565DB54CCE1}"/>
              </a:ext>
            </a:extLst>
          </p:cNvPr>
          <p:cNvSpPr>
            <a:spLocks noGrp="1"/>
          </p:cNvSpPr>
          <p:nvPr>
            <p:ph type="title"/>
          </p:nvPr>
        </p:nvSpPr>
        <p:spPr/>
        <p:txBody>
          <a:bodyPr>
            <a:noAutofit/>
          </a:bodyPr>
          <a:lstStyle/>
          <a:p>
            <a:r>
              <a:rPr lang="en-US" sz="3200" b="1" dirty="0">
                <a:solidFill>
                  <a:schemeClr val="tx1">
                    <a:lumMod val="75000"/>
                    <a:lumOff val="25000"/>
                  </a:schemeClr>
                </a:solidFill>
              </a:rPr>
              <a:t>Case 1 (Holtsville, NY)</a:t>
            </a:r>
            <a:br>
              <a:rPr lang="en-US" sz="3200" b="1" dirty="0">
                <a:solidFill>
                  <a:schemeClr val="tx1">
                    <a:lumMod val="75000"/>
                    <a:lumOff val="25000"/>
                  </a:schemeClr>
                </a:solidFill>
              </a:rPr>
            </a:br>
            <a:r>
              <a:rPr lang="en-US" sz="3200" b="1" dirty="0"/>
              <a:t>Source contribution by tag and average contribution metric at </a:t>
            </a:r>
            <a:r>
              <a:rPr lang="en-US" sz="3200" b="1" dirty="0">
                <a:solidFill>
                  <a:schemeClr val="tx1">
                    <a:lumMod val="75000"/>
                    <a:lumOff val="25000"/>
                  </a:schemeClr>
                </a:solidFill>
              </a:rPr>
              <a:t>Holtsville, NY </a:t>
            </a:r>
            <a:r>
              <a:rPr lang="en-US" sz="3200" b="1" dirty="0"/>
              <a:t>in 2026 (the same top 10 MDA8 O</a:t>
            </a:r>
            <a:r>
              <a:rPr lang="en-US" sz="3200" b="1" baseline="-25000" dirty="0"/>
              <a:t>3</a:t>
            </a:r>
            <a:r>
              <a:rPr lang="en-US" sz="3200" b="1" dirty="0"/>
              <a:t> days)</a:t>
            </a:r>
          </a:p>
        </p:txBody>
      </p:sp>
      <p:sp>
        <p:nvSpPr>
          <p:cNvPr id="5" name="Slide Number Placeholder 4">
            <a:extLst>
              <a:ext uri="{FF2B5EF4-FFF2-40B4-BE49-F238E27FC236}">
                <a16:creationId xmlns:a16="http://schemas.microsoft.com/office/drawing/2014/main" id="{EE85517F-F0B7-FE68-73DC-CBEADEA14E08}"/>
              </a:ext>
            </a:extLst>
          </p:cNvPr>
          <p:cNvSpPr>
            <a:spLocks noGrp="1"/>
          </p:cNvSpPr>
          <p:nvPr>
            <p:ph type="sldNum" sz="quarter" idx="12"/>
          </p:nvPr>
        </p:nvSpPr>
        <p:spPr/>
        <p:txBody>
          <a:bodyPr/>
          <a:lstStyle/>
          <a:p>
            <a:fld id="{37A3C7B3-7AC6-46CF-BAD7-43B2D45339B2}" type="slidenum">
              <a:rPr lang="en-US" smtClean="0"/>
              <a:pPr/>
              <a:t>15</a:t>
            </a:fld>
            <a:endParaRPr lang="en-US" dirty="0"/>
          </a:p>
        </p:txBody>
      </p:sp>
      <p:sp>
        <p:nvSpPr>
          <p:cNvPr id="10" name="TextBox 9">
            <a:extLst>
              <a:ext uri="{FF2B5EF4-FFF2-40B4-BE49-F238E27FC236}">
                <a16:creationId xmlns:a16="http://schemas.microsoft.com/office/drawing/2014/main" id="{2EB90FFA-D1EF-D2FB-E02D-AE8DF7CD642F}"/>
              </a:ext>
            </a:extLst>
          </p:cNvPr>
          <p:cNvSpPr txBox="1"/>
          <p:nvPr/>
        </p:nvSpPr>
        <p:spPr>
          <a:xfrm>
            <a:off x="7848600" y="1764268"/>
            <a:ext cx="3276600" cy="369332"/>
          </a:xfrm>
          <a:prstGeom prst="rect">
            <a:avLst/>
          </a:prstGeom>
          <a:noFill/>
        </p:spPr>
        <p:txBody>
          <a:bodyPr wrap="square" rtlCol="0">
            <a:spAutoFit/>
          </a:bodyPr>
          <a:lstStyle/>
          <a:p>
            <a:r>
              <a:rPr lang="en-US" dirty="0">
                <a:solidFill>
                  <a:srgbClr val="0000FF"/>
                </a:solidFill>
              </a:rPr>
              <a:t>Average contribution metric</a:t>
            </a:r>
          </a:p>
        </p:txBody>
      </p:sp>
      <p:grpSp>
        <p:nvGrpSpPr>
          <p:cNvPr id="11" name="Group 10">
            <a:extLst>
              <a:ext uri="{FF2B5EF4-FFF2-40B4-BE49-F238E27FC236}">
                <a16:creationId xmlns:a16="http://schemas.microsoft.com/office/drawing/2014/main" id="{BE258B48-5871-E361-EDDD-335EF4FF2E2B}"/>
              </a:ext>
            </a:extLst>
          </p:cNvPr>
          <p:cNvGrpSpPr/>
          <p:nvPr/>
        </p:nvGrpSpPr>
        <p:grpSpPr>
          <a:xfrm>
            <a:off x="5526344" y="1981449"/>
            <a:ext cx="990600" cy="3374603"/>
            <a:chOff x="5327650" y="1691328"/>
            <a:chExt cx="1073150" cy="3374603"/>
          </a:xfrm>
        </p:grpSpPr>
        <p:sp>
          <p:nvSpPr>
            <p:cNvPr id="12" name="TextBox 11">
              <a:extLst>
                <a:ext uri="{FF2B5EF4-FFF2-40B4-BE49-F238E27FC236}">
                  <a16:creationId xmlns:a16="http://schemas.microsoft.com/office/drawing/2014/main" id="{13522289-9881-1B4C-DCC4-ED8492D6A3D2}"/>
                </a:ext>
              </a:extLst>
            </p:cNvPr>
            <p:cNvSpPr txBox="1"/>
            <p:nvPr/>
          </p:nvSpPr>
          <p:spPr>
            <a:xfrm>
              <a:off x="5327650" y="4419600"/>
              <a:ext cx="1073150" cy="646331"/>
            </a:xfrm>
            <a:prstGeom prst="rect">
              <a:avLst/>
            </a:prstGeom>
            <a:noFill/>
          </p:spPr>
          <p:txBody>
            <a:bodyPr wrap="square" rtlCol="0">
              <a:spAutoFit/>
            </a:bodyPr>
            <a:lstStyle/>
            <a:p>
              <a:r>
                <a:rPr lang="en-US" sz="1200" b="1" dirty="0">
                  <a:solidFill>
                    <a:srgbClr val="0000FF"/>
                  </a:solidFill>
                </a:rPr>
                <a:t>Average contribution metric</a:t>
              </a:r>
            </a:p>
          </p:txBody>
        </p:sp>
        <p:sp>
          <p:nvSpPr>
            <p:cNvPr id="13" name="Rectangle: Rounded Corners 12">
              <a:extLst>
                <a:ext uri="{FF2B5EF4-FFF2-40B4-BE49-F238E27FC236}">
                  <a16:creationId xmlns:a16="http://schemas.microsoft.com/office/drawing/2014/main" id="{5438497D-7CC2-9393-2721-65B0D3A80809}"/>
                </a:ext>
              </a:extLst>
            </p:cNvPr>
            <p:cNvSpPr/>
            <p:nvPr/>
          </p:nvSpPr>
          <p:spPr>
            <a:xfrm>
              <a:off x="5486400" y="1691328"/>
              <a:ext cx="583016" cy="2728272"/>
            </a:xfrm>
            <a:prstGeom prst="roundRect">
              <a:avLst/>
            </a:prstGeom>
            <a:noFill/>
            <a:ln>
              <a:solidFill>
                <a:srgbClr val="055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B6BCE02F-59BE-419E-86B6-5C21DCC0DF95}"/>
              </a:ext>
            </a:extLst>
          </p:cNvPr>
          <p:cNvSpPr txBox="1"/>
          <p:nvPr/>
        </p:nvSpPr>
        <p:spPr>
          <a:xfrm>
            <a:off x="1143000" y="6062246"/>
            <a:ext cx="9753600" cy="338554"/>
          </a:xfrm>
          <a:prstGeom prst="rect">
            <a:avLst/>
          </a:prstGeom>
          <a:noFill/>
        </p:spPr>
        <p:txBody>
          <a:bodyPr wrap="square" rtlCol="0">
            <a:spAutoFit/>
          </a:bodyPr>
          <a:lstStyle/>
          <a:p>
            <a:r>
              <a:rPr lang="en-US" sz="1600" dirty="0">
                <a:solidFill>
                  <a:srgbClr val="0303DF"/>
                </a:solidFill>
              </a:rPr>
              <a:t>Case 1: </a:t>
            </a:r>
            <a:r>
              <a:rPr lang="en-US" sz="1600" dirty="0">
                <a:solidFill>
                  <a:srgbClr val="0000FF"/>
                </a:solidFill>
              </a:rPr>
              <a:t>The top 10 MDA8 O</a:t>
            </a:r>
            <a:r>
              <a:rPr lang="en-US" sz="1600" baseline="-25000" dirty="0">
                <a:solidFill>
                  <a:srgbClr val="0000FF"/>
                </a:solidFill>
              </a:rPr>
              <a:t>3</a:t>
            </a:r>
            <a:r>
              <a:rPr lang="en-US" sz="1600" dirty="0">
                <a:solidFill>
                  <a:srgbClr val="0000FF"/>
                </a:solidFill>
              </a:rPr>
              <a:t> days for ERTAC and IPM platforms are the same.</a:t>
            </a:r>
          </a:p>
        </p:txBody>
      </p:sp>
      <p:sp>
        <p:nvSpPr>
          <p:cNvPr id="16" name="Oval 15">
            <a:extLst>
              <a:ext uri="{FF2B5EF4-FFF2-40B4-BE49-F238E27FC236}">
                <a16:creationId xmlns:a16="http://schemas.microsoft.com/office/drawing/2014/main" id="{4C3EFB6B-46B2-8B23-EDDA-1375E851E3CA}"/>
              </a:ext>
            </a:extLst>
          </p:cNvPr>
          <p:cNvSpPr/>
          <p:nvPr/>
        </p:nvSpPr>
        <p:spPr>
          <a:xfrm>
            <a:off x="6781800" y="5410200"/>
            <a:ext cx="1066800" cy="255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02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7" descr="A map of the united states&#10;&#10;Description automatically generated">
            <a:extLst>
              <a:ext uri="{FF2B5EF4-FFF2-40B4-BE49-F238E27FC236}">
                <a16:creationId xmlns:a16="http://schemas.microsoft.com/office/drawing/2014/main" id="{3F3A3B7C-4D6A-8828-C5D8-B344E9FA5E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4679" y="1997172"/>
            <a:ext cx="5859620" cy="3515772"/>
          </a:xfrm>
        </p:spPr>
      </p:pic>
      <p:pic>
        <p:nvPicPr>
          <p:cNvPr id="14" name="Content Placeholder 5" descr="A map of the united states&#10;&#10;Description automatically generated">
            <a:extLst>
              <a:ext uri="{FF2B5EF4-FFF2-40B4-BE49-F238E27FC236}">
                <a16:creationId xmlns:a16="http://schemas.microsoft.com/office/drawing/2014/main" id="{F08DEDD4-C5AB-4D95-F354-F1B377D3CDC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4171" y="1996518"/>
            <a:ext cx="5861504" cy="3516902"/>
          </a:xfrm>
        </p:spPr>
      </p:pic>
      <p:sp>
        <p:nvSpPr>
          <p:cNvPr id="2" name="Title 1">
            <a:extLst>
              <a:ext uri="{FF2B5EF4-FFF2-40B4-BE49-F238E27FC236}">
                <a16:creationId xmlns:a16="http://schemas.microsoft.com/office/drawing/2014/main" id="{40428BC2-20B9-837D-57A6-E965E5E3EEFB}"/>
              </a:ext>
            </a:extLst>
          </p:cNvPr>
          <p:cNvSpPr>
            <a:spLocks noGrp="1"/>
          </p:cNvSpPr>
          <p:nvPr>
            <p:ph type="title"/>
          </p:nvPr>
        </p:nvSpPr>
        <p:spPr>
          <a:xfrm>
            <a:off x="1097280" y="286603"/>
            <a:ext cx="10619098" cy="1450757"/>
          </a:xfrm>
        </p:spPr>
        <p:txBody>
          <a:bodyPr>
            <a:normAutofit fontScale="90000"/>
          </a:bodyPr>
          <a:lstStyle/>
          <a:p>
            <a:r>
              <a:rPr lang="en-US" sz="3600" b="1" dirty="0">
                <a:solidFill>
                  <a:schemeClr val="tx1">
                    <a:lumMod val="75000"/>
                    <a:lumOff val="25000"/>
                  </a:schemeClr>
                </a:solidFill>
              </a:rPr>
              <a:t>Case 2 (Queens College, NY)</a:t>
            </a:r>
            <a:br>
              <a:rPr lang="en-US" sz="3600" b="1" dirty="0">
                <a:solidFill>
                  <a:schemeClr val="tx1">
                    <a:lumMod val="75000"/>
                    <a:lumOff val="25000"/>
                  </a:schemeClr>
                </a:solidFill>
              </a:rPr>
            </a:br>
            <a:r>
              <a:rPr lang="en-US" sz="3600" b="1" dirty="0"/>
              <a:t>Upwind/downwind linkages (&gt;=0.7 ppb) for Queens College, NY in 2026 (top 10 MDA8 O</a:t>
            </a:r>
            <a:r>
              <a:rPr lang="en-US" sz="3600" b="1" baseline="-25000" dirty="0"/>
              <a:t>3</a:t>
            </a:r>
            <a:r>
              <a:rPr lang="en-US" sz="3600" b="1" dirty="0"/>
              <a:t> days based on the IPM)</a:t>
            </a:r>
          </a:p>
        </p:txBody>
      </p:sp>
      <p:sp>
        <p:nvSpPr>
          <p:cNvPr id="5" name="Slide Number Placeholder 4">
            <a:extLst>
              <a:ext uri="{FF2B5EF4-FFF2-40B4-BE49-F238E27FC236}">
                <a16:creationId xmlns:a16="http://schemas.microsoft.com/office/drawing/2014/main" id="{0282A97C-F3CE-0DA7-2667-12DEBF7874D6}"/>
              </a:ext>
            </a:extLst>
          </p:cNvPr>
          <p:cNvSpPr>
            <a:spLocks noGrp="1"/>
          </p:cNvSpPr>
          <p:nvPr>
            <p:ph type="sldNum" sz="quarter" idx="12"/>
          </p:nvPr>
        </p:nvSpPr>
        <p:spPr/>
        <p:txBody>
          <a:bodyPr/>
          <a:lstStyle/>
          <a:p>
            <a:fld id="{37A3C7B3-7AC6-46CF-BAD7-43B2D45339B2}" type="slidenum">
              <a:rPr lang="en-US" smtClean="0"/>
              <a:pPr/>
              <a:t>16</a:t>
            </a:fld>
            <a:endParaRPr lang="en-US" dirty="0"/>
          </a:p>
        </p:txBody>
      </p:sp>
      <p:sp>
        <p:nvSpPr>
          <p:cNvPr id="10" name="TextBox 9">
            <a:extLst>
              <a:ext uri="{FF2B5EF4-FFF2-40B4-BE49-F238E27FC236}">
                <a16:creationId xmlns:a16="http://schemas.microsoft.com/office/drawing/2014/main" id="{A8E4A645-3B04-AD05-020C-9BBA67DC1A9E}"/>
              </a:ext>
            </a:extLst>
          </p:cNvPr>
          <p:cNvSpPr txBox="1"/>
          <p:nvPr/>
        </p:nvSpPr>
        <p:spPr>
          <a:xfrm>
            <a:off x="1143000" y="5562600"/>
            <a:ext cx="10210800" cy="830997"/>
          </a:xfrm>
          <a:prstGeom prst="rect">
            <a:avLst/>
          </a:prstGeom>
          <a:noFill/>
        </p:spPr>
        <p:txBody>
          <a:bodyPr wrap="square" rtlCol="0">
            <a:spAutoFit/>
          </a:bodyPr>
          <a:lstStyle/>
          <a:p>
            <a:r>
              <a:rPr lang="en-US" sz="1600" dirty="0">
                <a:solidFill>
                  <a:srgbClr val="FF00FF"/>
                </a:solidFill>
              </a:rPr>
              <a:t>Case 2-1: The top 10 MDA8 O</a:t>
            </a:r>
            <a:r>
              <a:rPr lang="en-US" sz="1600" baseline="-25000" dirty="0">
                <a:solidFill>
                  <a:srgbClr val="FF00FF"/>
                </a:solidFill>
              </a:rPr>
              <a:t>3</a:t>
            </a:r>
            <a:r>
              <a:rPr lang="en-US" sz="1600" dirty="0">
                <a:solidFill>
                  <a:srgbClr val="FF00FF"/>
                </a:solidFill>
              </a:rPr>
              <a:t> days for ERTAC and IPM platforms are different.</a:t>
            </a:r>
          </a:p>
          <a:p>
            <a:r>
              <a:rPr lang="en-US" sz="1600" dirty="0">
                <a:solidFill>
                  <a:srgbClr val="FF00FF"/>
                </a:solidFill>
              </a:rPr>
              <a:t>               Linkages for both IPM and ERTAC are determined using the same dates selected based on the IPM platform.</a:t>
            </a:r>
          </a:p>
          <a:p>
            <a:r>
              <a:rPr lang="en-US" sz="1600" dirty="0">
                <a:solidFill>
                  <a:srgbClr val="FF00FF"/>
                </a:solidFill>
              </a:rPr>
              <a:t>               Linkages are different.</a:t>
            </a:r>
          </a:p>
        </p:txBody>
      </p:sp>
      <p:sp>
        <p:nvSpPr>
          <p:cNvPr id="11" name="Oval 10">
            <a:extLst>
              <a:ext uri="{FF2B5EF4-FFF2-40B4-BE49-F238E27FC236}">
                <a16:creationId xmlns:a16="http://schemas.microsoft.com/office/drawing/2014/main" id="{2F25C69A-D498-07F0-C6B8-FD3D9A24D993}"/>
              </a:ext>
            </a:extLst>
          </p:cNvPr>
          <p:cNvSpPr/>
          <p:nvPr/>
        </p:nvSpPr>
        <p:spPr>
          <a:xfrm>
            <a:off x="3193838" y="3596640"/>
            <a:ext cx="481179" cy="7272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594BA99-2B6F-3C12-B7EC-CF090C45AE65}"/>
              </a:ext>
            </a:extLst>
          </p:cNvPr>
          <p:cNvSpPr/>
          <p:nvPr/>
        </p:nvSpPr>
        <p:spPr>
          <a:xfrm>
            <a:off x="9073299" y="3596640"/>
            <a:ext cx="481179" cy="7272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5CD751-301E-8F72-C353-88C538FAB711}"/>
              </a:ext>
            </a:extLst>
          </p:cNvPr>
          <p:cNvSpPr txBox="1"/>
          <p:nvPr/>
        </p:nvSpPr>
        <p:spPr>
          <a:xfrm>
            <a:off x="4356099" y="1688068"/>
            <a:ext cx="3682999" cy="369332"/>
          </a:xfrm>
          <a:prstGeom prst="rect">
            <a:avLst/>
          </a:prstGeom>
          <a:noFill/>
        </p:spPr>
        <p:txBody>
          <a:bodyPr wrap="square" rtlCol="0">
            <a:spAutoFit/>
          </a:bodyPr>
          <a:lstStyle/>
          <a:p>
            <a:r>
              <a:rPr lang="en-US" dirty="0">
                <a:solidFill>
                  <a:srgbClr val="FF0000"/>
                </a:solidFill>
              </a:rPr>
              <a:t>The same meteorological conditions</a:t>
            </a:r>
          </a:p>
        </p:txBody>
      </p:sp>
      <p:cxnSp>
        <p:nvCxnSpPr>
          <p:cNvPr id="17" name="Straight Arrow Connector 16">
            <a:extLst>
              <a:ext uri="{FF2B5EF4-FFF2-40B4-BE49-F238E27FC236}">
                <a16:creationId xmlns:a16="http://schemas.microsoft.com/office/drawing/2014/main" id="{89C12C10-503B-2971-4257-03D2BC23EB9E}"/>
              </a:ext>
            </a:extLst>
          </p:cNvPr>
          <p:cNvCxnSpPr/>
          <p:nvPr/>
        </p:nvCxnSpPr>
        <p:spPr>
          <a:xfrm flipH="1" flipV="1">
            <a:off x="4310063" y="3638549"/>
            <a:ext cx="185737" cy="19526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B4F648D-0E88-49D9-9AC6-06F1938A460A}"/>
              </a:ext>
            </a:extLst>
          </p:cNvPr>
          <p:cNvSpPr/>
          <p:nvPr/>
        </p:nvSpPr>
        <p:spPr>
          <a:xfrm>
            <a:off x="4487504" y="3831044"/>
            <a:ext cx="847822" cy="12870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800" dirty="0">
                <a:solidFill>
                  <a:schemeClr val="tx1"/>
                </a:solidFill>
              </a:rPr>
              <a:t>Queens College</a:t>
            </a:r>
          </a:p>
        </p:txBody>
      </p:sp>
      <p:cxnSp>
        <p:nvCxnSpPr>
          <p:cNvPr id="19" name="Straight Arrow Connector 18">
            <a:extLst>
              <a:ext uri="{FF2B5EF4-FFF2-40B4-BE49-F238E27FC236}">
                <a16:creationId xmlns:a16="http://schemas.microsoft.com/office/drawing/2014/main" id="{C77280F6-60DF-FE53-8A56-8E9478D2A3EE}"/>
              </a:ext>
            </a:extLst>
          </p:cNvPr>
          <p:cNvCxnSpPr/>
          <p:nvPr/>
        </p:nvCxnSpPr>
        <p:spPr>
          <a:xfrm flipH="1" flipV="1">
            <a:off x="10171491" y="3639877"/>
            <a:ext cx="185737" cy="19526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1801BD0E-CF5D-0DE3-6A99-DBA74586B95E}"/>
              </a:ext>
            </a:extLst>
          </p:cNvPr>
          <p:cNvSpPr/>
          <p:nvPr/>
        </p:nvSpPr>
        <p:spPr>
          <a:xfrm>
            <a:off x="10348932" y="3832372"/>
            <a:ext cx="847822" cy="12870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800" dirty="0">
                <a:solidFill>
                  <a:schemeClr val="tx1"/>
                </a:solidFill>
              </a:rPr>
              <a:t>Queens College</a:t>
            </a:r>
          </a:p>
        </p:txBody>
      </p:sp>
    </p:spTree>
    <p:extLst>
      <p:ext uri="{BB962C8B-B14F-4D97-AF65-F5344CB8AC3E}">
        <p14:creationId xmlns:p14="http://schemas.microsoft.com/office/powerpoint/2010/main" val="94186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map of the united states&#10;&#10;Description automatically generated">
            <a:extLst>
              <a:ext uri="{FF2B5EF4-FFF2-40B4-BE49-F238E27FC236}">
                <a16:creationId xmlns:a16="http://schemas.microsoft.com/office/drawing/2014/main" id="{409A544C-AAAC-16B7-3384-5CC140A2BAF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4679" y="1991948"/>
            <a:ext cx="5868326" cy="3520996"/>
          </a:xfrm>
        </p:spPr>
      </p:pic>
      <p:pic>
        <p:nvPicPr>
          <p:cNvPr id="8" name="Content Placeholder 7" descr="A map of the united states&#10;&#10;Description automatically generated">
            <a:extLst>
              <a:ext uri="{FF2B5EF4-FFF2-40B4-BE49-F238E27FC236}">
                <a16:creationId xmlns:a16="http://schemas.microsoft.com/office/drawing/2014/main" id="{6AEEB44D-A622-FD00-1C5B-EE062B39CBC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4172" y="1991292"/>
            <a:ext cx="5870212" cy="3522127"/>
          </a:xfrm>
        </p:spPr>
      </p:pic>
      <p:sp>
        <p:nvSpPr>
          <p:cNvPr id="13" name="Title 12">
            <a:extLst>
              <a:ext uri="{FF2B5EF4-FFF2-40B4-BE49-F238E27FC236}">
                <a16:creationId xmlns:a16="http://schemas.microsoft.com/office/drawing/2014/main" id="{38E3AD55-D09C-9077-ED83-9BA15819E352}"/>
              </a:ext>
            </a:extLst>
          </p:cNvPr>
          <p:cNvSpPr>
            <a:spLocks noGrp="1"/>
          </p:cNvSpPr>
          <p:nvPr>
            <p:ph type="title"/>
          </p:nvPr>
        </p:nvSpPr>
        <p:spPr>
          <a:xfrm>
            <a:off x="1097279" y="286603"/>
            <a:ext cx="10659291" cy="1450757"/>
          </a:xfrm>
        </p:spPr>
        <p:txBody>
          <a:bodyPr>
            <a:normAutofit fontScale="90000"/>
          </a:bodyPr>
          <a:lstStyle/>
          <a:p>
            <a:r>
              <a:rPr lang="en-US" sz="3600" b="1" dirty="0">
                <a:solidFill>
                  <a:schemeClr val="tx1">
                    <a:lumMod val="75000"/>
                    <a:lumOff val="25000"/>
                  </a:schemeClr>
                </a:solidFill>
              </a:rPr>
              <a:t>Case 2 (Queens College, NY)</a:t>
            </a:r>
            <a:br>
              <a:rPr lang="en-US" sz="3600" b="1" dirty="0">
                <a:solidFill>
                  <a:schemeClr val="tx1">
                    <a:lumMod val="75000"/>
                    <a:lumOff val="25000"/>
                  </a:schemeClr>
                </a:solidFill>
              </a:rPr>
            </a:br>
            <a:r>
              <a:rPr lang="en-US" sz="3600" b="1" dirty="0"/>
              <a:t>Upwind/downwind linkages (&gt;=0.7 ppb) for Queens College, NY in 2026 (different top 10 MDA8 O</a:t>
            </a:r>
            <a:r>
              <a:rPr lang="en-US" sz="3600" b="1" baseline="-25000" dirty="0"/>
              <a:t>3</a:t>
            </a:r>
            <a:r>
              <a:rPr lang="en-US" sz="3600" b="1" dirty="0"/>
              <a:t> days for each platform)</a:t>
            </a:r>
          </a:p>
        </p:txBody>
      </p:sp>
      <p:sp>
        <p:nvSpPr>
          <p:cNvPr id="4" name="Slide Number Placeholder 3">
            <a:extLst>
              <a:ext uri="{FF2B5EF4-FFF2-40B4-BE49-F238E27FC236}">
                <a16:creationId xmlns:a16="http://schemas.microsoft.com/office/drawing/2014/main" id="{AF682E8E-CC4D-8278-9636-9E0C5A70CA7B}"/>
              </a:ext>
            </a:extLst>
          </p:cNvPr>
          <p:cNvSpPr>
            <a:spLocks noGrp="1"/>
          </p:cNvSpPr>
          <p:nvPr>
            <p:ph type="sldNum" sz="quarter" idx="12"/>
          </p:nvPr>
        </p:nvSpPr>
        <p:spPr/>
        <p:txBody>
          <a:bodyPr/>
          <a:lstStyle/>
          <a:p>
            <a:fld id="{37A3C7B3-7AC6-46CF-BAD7-43B2D45339B2}" type="slidenum">
              <a:rPr lang="en-US" smtClean="0"/>
              <a:pPr/>
              <a:t>17</a:t>
            </a:fld>
            <a:endParaRPr lang="en-US" dirty="0"/>
          </a:p>
        </p:txBody>
      </p:sp>
      <p:sp>
        <p:nvSpPr>
          <p:cNvPr id="22" name="Oval 21">
            <a:extLst>
              <a:ext uri="{FF2B5EF4-FFF2-40B4-BE49-F238E27FC236}">
                <a16:creationId xmlns:a16="http://schemas.microsoft.com/office/drawing/2014/main" id="{7E3F7014-CC5F-A1B7-9E65-8A251768B711}"/>
              </a:ext>
            </a:extLst>
          </p:cNvPr>
          <p:cNvSpPr/>
          <p:nvPr/>
        </p:nvSpPr>
        <p:spPr>
          <a:xfrm>
            <a:off x="3100256" y="2989218"/>
            <a:ext cx="666931" cy="685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4850B70-D60D-752E-470E-F16828609C16}"/>
              </a:ext>
            </a:extLst>
          </p:cNvPr>
          <p:cNvSpPr/>
          <p:nvPr/>
        </p:nvSpPr>
        <p:spPr>
          <a:xfrm>
            <a:off x="8982166" y="2989218"/>
            <a:ext cx="666931" cy="685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293C9C0-CBD1-0F55-31E9-1792195CD716}"/>
              </a:ext>
            </a:extLst>
          </p:cNvPr>
          <p:cNvSpPr txBox="1"/>
          <p:nvPr/>
        </p:nvSpPr>
        <p:spPr>
          <a:xfrm>
            <a:off x="1143000" y="5816025"/>
            <a:ext cx="10210800" cy="584775"/>
          </a:xfrm>
          <a:prstGeom prst="rect">
            <a:avLst/>
          </a:prstGeom>
          <a:noFill/>
        </p:spPr>
        <p:txBody>
          <a:bodyPr wrap="square" rtlCol="0">
            <a:spAutoFit/>
          </a:bodyPr>
          <a:lstStyle/>
          <a:p>
            <a:r>
              <a:rPr lang="en-US" sz="1600" dirty="0">
                <a:solidFill>
                  <a:srgbClr val="FF00FF"/>
                </a:solidFill>
              </a:rPr>
              <a:t>Case 2-2: The top 10 MDA8 O</a:t>
            </a:r>
            <a:r>
              <a:rPr lang="en-US" sz="1600" baseline="-25000" dirty="0">
                <a:solidFill>
                  <a:srgbClr val="FF00FF"/>
                </a:solidFill>
              </a:rPr>
              <a:t>3</a:t>
            </a:r>
            <a:r>
              <a:rPr lang="en-US" sz="1600" dirty="0">
                <a:solidFill>
                  <a:srgbClr val="FF00FF"/>
                </a:solidFill>
              </a:rPr>
              <a:t> days for ERTAC and IPM platforms are different. </a:t>
            </a:r>
          </a:p>
          <a:p>
            <a:r>
              <a:rPr lang="en-US" sz="1600" dirty="0">
                <a:solidFill>
                  <a:srgbClr val="FF00FF"/>
                </a:solidFill>
              </a:rPr>
              <a:t>               Linkages for IPM and ERTAC are determined using their own top 10 MDA8 O</a:t>
            </a:r>
            <a:r>
              <a:rPr lang="en-US" sz="1600" baseline="-25000" dirty="0">
                <a:solidFill>
                  <a:srgbClr val="FF00FF"/>
                </a:solidFill>
              </a:rPr>
              <a:t>3</a:t>
            </a:r>
            <a:r>
              <a:rPr lang="en-US" sz="1600" dirty="0">
                <a:solidFill>
                  <a:srgbClr val="FF00FF"/>
                </a:solidFill>
              </a:rPr>
              <a:t> days.</a:t>
            </a:r>
          </a:p>
        </p:txBody>
      </p:sp>
      <p:sp>
        <p:nvSpPr>
          <p:cNvPr id="27" name="TextBox 26">
            <a:extLst>
              <a:ext uri="{FF2B5EF4-FFF2-40B4-BE49-F238E27FC236}">
                <a16:creationId xmlns:a16="http://schemas.microsoft.com/office/drawing/2014/main" id="{15B7ED7B-B32F-B3CE-9771-2F7C8ADA2697}"/>
              </a:ext>
            </a:extLst>
          </p:cNvPr>
          <p:cNvSpPr txBox="1"/>
          <p:nvPr/>
        </p:nvSpPr>
        <p:spPr>
          <a:xfrm>
            <a:off x="4356099" y="1688068"/>
            <a:ext cx="3682999" cy="369332"/>
          </a:xfrm>
          <a:prstGeom prst="rect">
            <a:avLst/>
          </a:prstGeom>
          <a:noFill/>
        </p:spPr>
        <p:txBody>
          <a:bodyPr wrap="square" rtlCol="0">
            <a:spAutoFit/>
          </a:bodyPr>
          <a:lstStyle/>
          <a:p>
            <a:r>
              <a:rPr lang="en-US" dirty="0">
                <a:solidFill>
                  <a:srgbClr val="FF0000"/>
                </a:solidFill>
              </a:rPr>
              <a:t>Different meteorological conditions</a:t>
            </a:r>
          </a:p>
        </p:txBody>
      </p:sp>
      <p:cxnSp>
        <p:nvCxnSpPr>
          <p:cNvPr id="11" name="Straight Arrow Connector 10">
            <a:extLst>
              <a:ext uri="{FF2B5EF4-FFF2-40B4-BE49-F238E27FC236}">
                <a16:creationId xmlns:a16="http://schemas.microsoft.com/office/drawing/2014/main" id="{542B4BFA-A250-E7CC-15F1-7F24BDDA27FE}"/>
              </a:ext>
            </a:extLst>
          </p:cNvPr>
          <p:cNvCxnSpPr/>
          <p:nvPr/>
        </p:nvCxnSpPr>
        <p:spPr>
          <a:xfrm flipH="1" flipV="1">
            <a:off x="4310063" y="3638549"/>
            <a:ext cx="185737" cy="19526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ADA148A-7D1C-47FE-743E-A971EA3785C5}"/>
              </a:ext>
            </a:extLst>
          </p:cNvPr>
          <p:cNvSpPr/>
          <p:nvPr/>
        </p:nvSpPr>
        <p:spPr>
          <a:xfrm>
            <a:off x="4487504" y="3831044"/>
            <a:ext cx="847822" cy="12870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800" dirty="0">
                <a:solidFill>
                  <a:schemeClr val="tx1"/>
                </a:solidFill>
              </a:rPr>
              <a:t>Queens College</a:t>
            </a:r>
          </a:p>
        </p:txBody>
      </p:sp>
      <p:cxnSp>
        <p:nvCxnSpPr>
          <p:cNvPr id="14" name="Straight Arrow Connector 13">
            <a:extLst>
              <a:ext uri="{FF2B5EF4-FFF2-40B4-BE49-F238E27FC236}">
                <a16:creationId xmlns:a16="http://schemas.microsoft.com/office/drawing/2014/main" id="{4BE5EAF2-F02A-D028-0C7E-B51A7A6DECA2}"/>
              </a:ext>
            </a:extLst>
          </p:cNvPr>
          <p:cNvCxnSpPr/>
          <p:nvPr/>
        </p:nvCxnSpPr>
        <p:spPr>
          <a:xfrm flipH="1" flipV="1">
            <a:off x="10171491" y="3639877"/>
            <a:ext cx="185737" cy="19526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BA174D5D-DDE9-8C03-D89E-D131AD54EA77}"/>
              </a:ext>
            </a:extLst>
          </p:cNvPr>
          <p:cNvSpPr/>
          <p:nvPr/>
        </p:nvSpPr>
        <p:spPr>
          <a:xfrm>
            <a:off x="10348932" y="3832372"/>
            <a:ext cx="847822" cy="12870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800" dirty="0">
                <a:solidFill>
                  <a:schemeClr val="tx1"/>
                </a:solidFill>
              </a:rPr>
              <a:t>Queens College</a:t>
            </a:r>
          </a:p>
        </p:txBody>
      </p:sp>
    </p:spTree>
    <p:extLst>
      <p:ext uri="{BB962C8B-B14F-4D97-AF65-F5344CB8AC3E}">
        <p14:creationId xmlns:p14="http://schemas.microsoft.com/office/powerpoint/2010/main" val="243873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B3E65F-A12E-0240-0EC3-4FB4A526E36D}"/>
              </a:ext>
            </a:extLst>
          </p:cNvPr>
          <p:cNvSpPr>
            <a:spLocks noGrp="1"/>
          </p:cNvSpPr>
          <p:nvPr>
            <p:ph type="title"/>
          </p:nvPr>
        </p:nvSpPr>
        <p:spPr/>
        <p:txBody>
          <a:bodyPr>
            <a:normAutofit/>
          </a:bodyPr>
          <a:lstStyle/>
          <a:p>
            <a:r>
              <a:rPr lang="en-US" sz="4000" b="1" dirty="0"/>
              <a:t>Summary</a:t>
            </a:r>
          </a:p>
        </p:txBody>
      </p:sp>
      <p:sp>
        <p:nvSpPr>
          <p:cNvPr id="7" name="Content Placeholder 6">
            <a:extLst>
              <a:ext uri="{FF2B5EF4-FFF2-40B4-BE49-F238E27FC236}">
                <a16:creationId xmlns:a16="http://schemas.microsoft.com/office/drawing/2014/main" id="{D8DE372C-4C44-ED2E-DACF-7DD1FEAC0488}"/>
              </a:ext>
            </a:extLst>
          </p:cNvPr>
          <p:cNvSpPr>
            <a:spLocks noGrp="1"/>
          </p:cNvSpPr>
          <p:nvPr>
            <p:ph idx="1"/>
          </p:nvPr>
        </p:nvSpPr>
        <p:spPr>
          <a:xfrm>
            <a:off x="1097280" y="1752599"/>
            <a:ext cx="10058400" cy="4544961"/>
          </a:xfrm>
        </p:spPr>
        <p:txBody>
          <a:bodyPr>
            <a:noAutofit/>
          </a:bodyPr>
          <a:lstStyle/>
          <a:p>
            <a:pPr>
              <a:buFont typeface="Wingdings" panose="05000000000000000000" pitchFamily="2" charset="2"/>
              <a:buChar char="q"/>
            </a:pPr>
            <a:r>
              <a:rPr lang="en-US" sz="2500" dirty="0"/>
              <a:t> We showed spatial differences between ERTAC and IPM projected emissions. ERTAC projections were higher for some areas while IPM projections were higher for others.</a:t>
            </a:r>
          </a:p>
          <a:p>
            <a:pPr>
              <a:buFont typeface="Wingdings" panose="05000000000000000000" pitchFamily="2" charset="2"/>
              <a:buChar char="q"/>
            </a:pPr>
            <a:r>
              <a:rPr lang="en-US" sz="2500" dirty="0"/>
              <a:t>In the Northeast, ERTAC projections were more conservative, resulting in higher MDA8 O</a:t>
            </a:r>
            <a:r>
              <a:rPr lang="en-US" sz="2500" baseline="-25000" dirty="0"/>
              <a:t>3</a:t>
            </a:r>
            <a:r>
              <a:rPr lang="en-US" sz="2500" dirty="0"/>
              <a:t> predictions, and thus higher O</a:t>
            </a:r>
            <a:r>
              <a:rPr lang="en-US" sz="2500" baseline="-25000" dirty="0"/>
              <a:t>3 </a:t>
            </a:r>
            <a:r>
              <a:rPr lang="en-US" sz="2500" dirty="0"/>
              <a:t>DVFs than IPM projections. </a:t>
            </a:r>
          </a:p>
          <a:p>
            <a:pPr>
              <a:buFont typeface="Wingdings" panose="05000000000000000000" pitchFamily="2" charset="2"/>
              <a:buChar char="q"/>
            </a:pPr>
            <a:r>
              <a:rPr lang="en-US" sz="2500" dirty="0"/>
              <a:t>Using ERTAC or IPM platforms could result in different upwind/downwind linkages at a monitoring site.</a:t>
            </a:r>
          </a:p>
          <a:p>
            <a:pPr>
              <a:buFont typeface="Wingdings" panose="05000000000000000000" pitchFamily="2" charset="2"/>
              <a:buChar char="q"/>
            </a:pPr>
            <a:r>
              <a:rPr lang="en-US" sz="2500" dirty="0"/>
              <a:t>The selection of dates affected upwind/downwind linkages at a monitoring site, partially due to different meteorological conditions. </a:t>
            </a:r>
          </a:p>
          <a:p>
            <a:pPr>
              <a:buFont typeface="Wingdings" panose="05000000000000000000" pitchFamily="2" charset="2"/>
              <a:buChar char="q"/>
            </a:pPr>
            <a:r>
              <a:rPr lang="en-US" sz="2500" dirty="0"/>
              <a:t>Upwind/downwind linkages could be different in the 2022 modeling platform.</a:t>
            </a:r>
          </a:p>
        </p:txBody>
      </p:sp>
      <p:sp>
        <p:nvSpPr>
          <p:cNvPr id="5" name="Slide Number Placeholder 4">
            <a:extLst>
              <a:ext uri="{FF2B5EF4-FFF2-40B4-BE49-F238E27FC236}">
                <a16:creationId xmlns:a16="http://schemas.microsoft.com/office/drawing/2014/main" id="{9518ABC1-C16E-7FFE-DBB6-9BEC2E346B40}"/>
              </a:ext>
            </a:extLst>
          </p:cNvPr>
          <p:cNvSpPr>
            <a:spLocks noGrp="1"/>
          </p:cNvSpPr>
          <p:nvPr>
            <p:ph type="sldNum" sz="quarter" idx="12"/>
          </p:nvPr>
        </p:nvSpPr>
        <p:spPr/>
        <p:txBody>
          <a:bodyPr/>
          <a:lstStyle/>
          <a:p>
            <a:fld id="{37A3C7B3-7AC6-46CF-BAD7-43B2D45339B2}" type="slidenum">
              <a:rPr lang="en-US" smtClean="0"/>
              <a:pPr/>
              <a:t>18</a:t>
            </a:fld>
            <a:endParaRPr lang="en-US" dirty="0"/>
          </a:p>
        </p:txBody>
      </p:sp>
      <p:sp>
        <p:nvSpPr>
          <p:cNvPr id="2" name="TextBox 1">
            <a:extLst>
              <a:ext uri="{FF2B5EF4-FFF2-40B4-BE49-F238E27FC236}">
                <a16:creationId xmlns:a16="http://schemas.microsoft.com/office/drawing/2014/main" id="{A4746CFC-9E04-DFE7-7E4C-693C5207F3B2}"/>
              </a:ext>
            </a:extLst>
          </p:cNvPr>
          <p:cNvSpPr txBox="1"/>
          <p:nvPr/>
        </p:nvSpPr>
        <p:spPr>
          <a:xfrm>
            <a:off x="1097280" y="6459785"/>
            <a:ext cx="9799320" cy="307777"/>
          </a:xfrm>
          <a:prstGeom prst="rect">
            <a:avLst/>
          </a:prstGeom>
          <a:noFill/>
        </p:spPr>
        <p:txBody>
          <a:bodyPr wrap="square" rtlCol="0">
            <a:spAutoFit/>
          </a:bodyPr>
          <a:lstStyle/>
          <a:p>
            <a:r>
              <a:rPr lang="en-US" sz="1400" dirty="0"/>
              <a:t>Disclaimer: The views expressed here do not necessarily reflect the views or opinions of the NYSDEC, VADEQ, and MARAMA. </a:t>
            </a:r>
          </a:p>
        </p:txBody>
      </p:sp>
    </p:spTree>
    <p:extLst>
      <p:ext uri="{BB962C8B-B14F-4D97-AF65-F5344CB8AC3E}">
        <p14:creationId xmlns:p14="http://schemas.microsoft.com/office/powerpoint/2010/main" val="213702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2B6315-6E74-B07A-DA9B-3304E3F0D1D8}"/>
              </a:ext>
            </a:extLst>
          </p:cNvPr>
          <p:cNvSpPr>
            <a:spLocks noGrp="1"/>
          </p:cNvSpPr>
          <p:nvPr>
            <p:ph type="title"/>
          </p:nvPr>
        </p:nvSpPr>
        <p:spPr/>
        <p:txBody>
          <a:bodyPr anchor="ctr">
            <a:normAutofit/>
          </a:bodyPr>
          <a:lstStyle/>
          <a:p>
            <a:r>
              <a:rPr lang="en-US" sz="5400" b="1" dirty="0"/>
              <a:t>Thank you!</a:t>
            </a:r>
          </a:p>
        </p:txBody>
      </p:sp>
      <p:sp>
        <p:nvSpPr>
          <p:cNvPr id="6" name="Content Placeholder 5">
            <a:extLst>
              <a:ext uri="{FF2B5EF4-FFF2-40B4-BE49-F238E27FC236}">
                <a16:creationId xmlns:a16="http://schemas.microsoft.com/office/drawing/2014/main" id="{D4C33023-B4E0-1A12-A11A-96AD1C622325}"/>
              </a:ext>
            </a:extLst>
          </p:cNvPr>
          <p:cNvSpPr>
            <a:spLocks noGrp="1"/>
          </p:cNvSpPr>
          <p:nvPr>
            <p:ph idx="1"/>
          </p:nvPr>
        </p:nvSpPr>
        <p:spPr/>
        <p:txBody>
          <a:bodyPr>
            <a:normAutofit/>
          </a:bodyPr>
          <a:lstStyle/>
          <a:p>
            <a:pPr marL="0" indent="0">
              <a:lnSpc>
                <a:spcPct val="100000"/>
              </a:lnSpc>
              <a:spcBef>
                <a:spcPts val="0"/>
              </a:spcBef>
              <a:spcAft>
                <a:spcPts val="0"/>
              </a:spcAft>
              <a:buNone/>
            </a:pPr>
            <a:endParaRPr lang="en-US" dirty="0"/>
          </a:p>
          <a:p>
            <a:pPr marL="0" indent="0" algn="ctr">
              <a:lnSpc>
                <a:spcPct val="100000"/>
              </a:lnSpc>
              <a:spcBef>
                <a:spcPts val="0"/>
              </a:spcBef>
              <a:spcAft>
                <a:spcPts val="0"/>
              </a:spcAft>
              <a:buNone/>
            </a:pPr>
            <a:endParaRPr lang="en-US" dirty="0"/>
          </a:p>
          <a:p>
            <a:pPr marL="0" indent="0" algn="ctr">
              <a:lnSpc>
                <a:spcPct val="100000"/>
              </a:lnSpc>
              <a:spcBef>
                <a:spcPts val="0"/>
              </a:spcBef>
              <a:spcAft>
                <a:spcPts val="0"/>
              </a:spcAft>
              <a:buNone/>
            </a:pPr>
            <a:endParaRPr lang="en-US" dirty="0"/>
          </a:p>
          <a:p>
            <a:pPr marL="0" indent="0" algn="ctr">
              <a:lnSpc>
                <a:spcPct val="100000"/>
              </a:lnSpc>
              <a:spcBef>
                <a:spcPts val="0"/>
              </a:spcBef>
              <a:spcAft>
                <a:spcPts val="0"/>
              </a:spcAft>
              <a:buNone/>
            </a:pPr>
            <a:endParaRPr lang="en-US" dirty="0"/>
          </a:p>
          <a:p>
            <a:pPr marL="0" indent="0" algn="ctr">
              <a:lnSpc>
                <a:spcPct val="100000"/>
              </a:lnSpc>
              <a:spcBef>
                <a:spcPts val="0"/>
              </a:spcBef>
              <a:spcAft>
                <a:spcPts val="0"/>
              </a:spcAft>
              <a:buNone/>
            </a:pPr>
            <a:endParaRPr lang="en-US" dirty="0"/>
          </a:p>
          <a:p>
            <a:pPr marL="0" indent="0" algn="ctr">
              <a:lnSpc>
                <a:spcPct val="100000"/>
              </a:lnSpc>
              <a:spcBef>
                <a:spcPts val="0"/>
              </a:spcBef>
              <a:spcAft>
                <a:spcPts val="0"/>
              </a:spcAft>
              <a:buNone/>
            </a:pPr>
            <a:r>
              <a:rPr lang="en-US" sz="6000" b="1" i="1" dirty="0">
                <a:solidFill>
                  <a:schemeClr val="accent1">
                    <a:lumMod val="75000"/>
                  </a:schemeClr>
                </a:solidFill>
              </a:rPr>
              <a:t>Questions?</a:t>
            </a:r>
          </a:p>
          <a:p>
            <a:pPr marL="0" indent="0">
              <a:lnSpc>
                <a:spcPct val="100000"/>
              </a:lnSpc>
              <a:spcBef>
                <a:spcPts val="0"/>
              </a:spcBef>
              <a:spcAft>
                <a:spcPts val="0"/>
              </a:spcAft>
              <a:buNone/>
            </a:pPr>
            <a:endParaRPr lang="en-US" dirty="0"/>
          </a:p>
        </p:txBody>
      </p:sp>
      <p:sp>
        <p:nvSpPr>
          <p:cNvPr id="7" name="Text Placeholder 6">
            <a:extLst>
              <a:ext uri="{FF2B5EF4-FFF2-40B4-BE49-F238E27FC236}">
                <a16:creationId xmlns:a16="http://schemas.microsoft.com/office/drawing/2014/main" id="{D6F43955-5073-554D-58AF-CFED16935CCA}"/>
              </a:ext>
            </a:extLst>
          </p:cNvPr>
          <p:cNvSpPr>
            <a:spLocks noGrp="1"/>
          </p:cNvSpPr>
          <p:nvPr>
            <p:ph type="body" sz="half" idx="2"/>
          </p:nvPr>
        </p:nvSpPr>
        <p:spPr/>
        <p:txBody>
          <a:bodyPr>
            <a:normAutofit/>
          </a:bodyPr>
          <a:lstStyle/>
          <a:p>
            <a:pPr marL="0" indent="0">
              <a:lnSpc>
                <a:spcPct val="100000"/>
              </a:lnSpc>
              <a:spcBef>
                <a:spcPts val="0"/>
              </a:spcBef>
              <a:spcAft>
                <a:spcPts val="0"/>
              </a:spcAft>
              <a:buNone/>
            </a:pPr>
            <a:r>
              <a:rPr lang="en-US" sz="2000" dirty="0"/>
              <a:t>Jeongran Yun</a:t>
            </a:r>
          </a:p>
          <a:p>
            <a:pPr marL="0" indent="0">
              <a:lnSpc>
                <a:spcPct val="100000"/>
              </a:lnSpc>
              <a:spcBef>
                <a:spcPts val="0"/>
              </a:spcBef>
              <a:spcAft>
                <a:spcPts val="0"/>
              </a:spcAft>
              <a:buNone/>
            </a:pPr>
            <a:r>
              <a:rPr lang="en-US" sz="2000" dirty="0"/>
              <a:t>[pronounced </a:t>
            </a:r>
            <a:r>
              <a:rPr lang="en-US" sz="2000" dirty="0" err="1"/>
              <a:t>chung</a:t>
            </a:r>
            <a:r>
              <a:rPr lang="en-US" sz="2000" dirty="0"/>
              <a:t>-nan]</a:t>
            </a:r>
          </a:p>
          <a:p>
            <a:pPr marL="0" indent="0">
              <a:lnSpc>
                <a:spcPct val="100000"/>
              </a:lnSpc>
              <a:spcBef>
                <a:spcPts val="0"/>
              </a:spcBef>
              <a:spcAft>
                <a:spcPts val="0"/>
              </a:spcAft>
              <a:buNone/>
            </a:pPr>
            <a:r>
              <a:rPr lang="en-US" sz="2000" dirty="0"/>
              <a:t>jeongran.yun@dec.ny.gov</a:t>
            </a:r>
          </a:p>
          <a:p>
            <a:pPr marL="0" indent="0">
              <a:lnSpc>
                <a:spcPct val="100000"/>
              </a:lnSpc>
              <a:spcBef>
                <a:spcPts val="0"/>
              </a:spcBef>
              <a:spcAft>
                <a:spcPts val="0"/>
              </a:spcAft>
              <a:buNone/>
            </a:pPr>
            <a:endParaRPr lang="en-US" sz="2000" dirty="0"/>
          </a:p>
          <a:p>
            <a:pPr marL="0" indent="0">
              <a:lnSpc>
                <a:spcPct val="100000"/>
              </a:lnSpc>
              <a:spcBef>
                <a:spcPts val="0"/>
              </a:spcBef>
              <a:spcAft>
                <a:spcPts val="0"/>
              </a:spcAft>
              <a:buNone/>
            </a:pPr>
            <a:r>
              <a:rPr lang="en-US" sz="1800" dirty="0"/>
              <a:t>New York State Department of Environmental Conservation</a:t>
            </a:r>
          </a:p>
        </p:txBody>
      </p:sp>
      <p:sp>
        <p:nvSpPr>
          <p:cNvPr id="4" name="Slide Number Placeholder 3">
            <a:extLst>
              <a:ext uri="{FF2B5EF4-FFF2-40B4-BE49-F238E27FC236}">
                <a16:creationId xmlns:a16="http://schemas.microsoft.com/office/drawing/2014/main" id="{EFFFCF74-EC3A-8D71-5E76-235020BFBE96}"/>
              </a:ext>
            </a:extLst>
          </p:cNvPr>
          <p:cNvSpPr>
            <a:spLocks noGrp="1"/>
          </p:cNvSpPr>
          <p:nvPr>
            <p:ph type="sldNum" sz="quarter" idx="12"/>
          </p:nvPr>
        </p:nvSpPr>
        <p:spPr/>
        <p:txBody>
          <a:bodyPr/>
          <a:lstStyle/>
          <a:p>
            <a:fld id="{37A3C7B3-7AC6-46CF-BAD7-43B2D45339B2}" type="slidenum">
              <a:rPr lang="en-US" smtClean="0"/>
              <a:pPr/>
              <a:t>19</a:t>
            </a:fld>
            <a:endParaRPr lang="en-US" dirty="0"/>
          </a:p>
        </p:txBody>
      </p:sp>
    </p:spTree>
    <p:extLst>
      <p:ext uri="{BB962C8B-B14F-4D97-AF65-F5344CB8AC3E}">
        <p14:creationId xmlns:p14="http://schemas.microsoft.com/office/powerpoint/2010/main" val="26655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3D94-A4EE-BAF1-449E-8B07550A8A12}"/>
              </a:ext>
            </a:extLst>
          </p:cNvPr>
          <p:cNvSpPr>
            <a:spLocks noGrp="1"/>
          </p:cNvSpPr>
          <p:nvPr>
            <p:ph type="title"/>
          </p:nvPr>
        </p:nvSpPr>
        <p:spPr>
          <a:xfrm>
            <a:off x="457200" y="2032736"/>
            <a:ext cx="3200400" cy="2286000"/>
          </a:xfrm>
        </p:spPr>
        <p:txBody>
          <a:bodyPr anchor="ctr">
            <a:normAutofit/>
          </a:bodyPr>
          <a:lstStyle/>
          <a:p>
            <a:r>
              <a:rPr lang="en-US" sz="5400" b="1" dirty="0">
                <a:solidFill>
                  <a:srgbClr val="FFFFFF"/>
                </a:solidFill>
              </a:rPr>
              <a:t>Objectives</a:t>
            </a:r>
          </a:p>
        </p:txBody>
      </p:sp>
      <p:graphicFrame>
        <p:nvGraphicFramePr>
          <p:cNvPr id="6" name="Content Placeholder 2">
            <a:extLst>
              <a:ext uri="{FF2B5EF4-FFF2-40B4-BE49-F238E27FC236}">
                <a16:creationId xmlns:a16="http://schemas.microsoft.com/office/drawing/2014/main" id="{A8BFB862-3892-1573-A5C7-BEACA2EF14EC}"/>
              </a:ext>
            </a:extLst>
          </p:cNvPr>
          <p:cNvGraphicFramePr>
            <a:graphicFrameLocks noGrp="1"/>
          </p:cNvGraphicFramePr>
          <p:nvPr>
            <p:ph idx="1"/>
            <p:extLst>
              <p:ext uri="{D42A27DB-BD31-4B8C-83A1-F6EECF244321}">
                <p14:modId xmlns:p14="http://schemas.microsoft.com/office/powerpoint/2010/main" val="1018268812"/>
              </p:ext>
            </p:extLst>
          </p:nvPr>
        </p:nvGraphicFramePr>
        <p:xfrm>
          <a:off x="4284323" y="647271"/>
          <a:ext cx="7808359" cy="594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69D7AC0-E429-2321-499C-9C48E845A70D}"/>
              </a:ext>
            </a:extLst>
          </p:cNvPr>
          <p:cNvSpPr>
            <a:spLocks noGrp="1"/>
          </p:cNvSpPr>
          <p:nvPr>
            <p:ph type="sldNum" sz="quarter" idx="12"/>
          </p:nvPr>
        </p:nvSpPr>
        <p:spPr/>
        <p:txBody>
          <a:bodyPr>
            <a:normAutofit/>
          </a:bodyPr>
          <a:lstStyle/>
          <a:p>
            <a:pPr>
              <a:spcAft>
                <a:spcPts val="600"/>
              </a:spcAft>
            </a:pPr>
            <a:fld id="{37A3C7B3-7AC6-46CF-BAD7-43B2D45339B2}" type="slidenum">
              <a:rPr lang="en-US" smtClean="0">
                <a:solidFill>
                  <a:schemeClr val="tx2"/>
                </a:solidFill>
              </a:rPr>
              <a:pPr>
                <a:spcAft>
                  <a:spcPts val="600"/>
                </a:spcAft>
              </a:pPr>
              <a:t>2</a:t>
            </a:fld>
            <a:endParaRPr lang="en-US">
              <a:solidFill>
                <a:schemeClr val="tx2"/>
              </a:solidFill>
            </a:endParaRPr>
          </a:p>
        </p:txBody>
      </p:sp>
    </p:spTree>
    <p:extLst>
      <p:ext uri="{BB962C8B-B14F-4D97-AF65-F5344CB8AC3E}">
        <p14:creationId xmlns:p14="http://schemas.microsoft.com/office/powerpoint/2010/main" val="169088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1988-C4E5-6719-FEDD-F242E91FB21A}"/>
              </a:ext>
            </a:extLst>
          </p:cNvPr>
          <p:cNvSpPr>
            <a:spLocks noGrp="1"/>
          </p:cNvSpPr>
          <p:nvPr>
            <p:ph type="title"/>
          </p:nvPr>
        </p:nvSpPr>
        <p:spPr/>
        <p:txBody>
          <a:bodyPr>
            <a:normAutofit/>
          </a:bodyPr>
          <a:lstStyle/>
          <a:p>
            <a:r>
              <a:rPr lang="en-US" sz="4000" b="1" dirty="0"/>
              <a:t>State-level source apportionment modeling using </a:t>
            </a:r>
            <a:r>
              <a:rPr lang="en-US" sz="4000" b="1" dirty="0" err="1"/>
              <a:t>CAMx</a:t>
            </a:r>
            <a:endParaRPr lang="en-US" sz="4000" b="1" dirty="0"/>
          </a:p>
        </p:txBody>
      </p:sp>
      <p:graphicFrame>
        <p:nvGraphicFramePr>
          <p:cNvPr id="5" name="Content Placeholder 4">
            <a:extLst>
              <a:ext uri="{FF2B5EF4-FFF2-40B4-BE49-F238E27FC236}">
                <a16:creationId xmlns:a16="http://schemas.microsoft.com/office/drawing/2014/main" id="{4E78582B-B067-CD54-0FD3-746E18FBD307}"/>
              </a:ext>
            </a:extLst>
          </p:cNvPr>
          <p:cNvGraphicFramePr>
            <a:graphicFrameLocks noGrp="1"/>
          </p:cNvGraphicFramePr>
          <p:nvPr>
            <p:ph idx="1"/>
            <p:extLst>
              <p:ext uri="{D42A27DB-BD31-4B8C-83A1-F6EECF244321}">
                <p14:modId xmlns:p14="http://schemas.microsoft.com/office/powerpoint/2010/main" val="2742779441"/>
              </p:ext>
            </p:extLst>
          </p:nvPr>
        </p:nvGraphicFramePr>
        <p:xfrm>
          <a:off x="1066800" y="1905000"/>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DC00E11-EDFB-574B-B8D9-43565E109815}"/>
              </a:ext>
            </a:extLst>
          </p:cNvPr>
          <p:cNvSpPr>
            <a:spLocks noGrp="1"/>
          </p:cNvSpPr>
          <p:nvPr>
            <p:ph type="sldNum" sz="quarter" idx="12"/>
          </p:nvPr>
        </p:nvSpPr>
        <p:spPr/>
        <p:txBody>
          <a:bodyPr/>
          <a:lstStyle/>
          <a:p>
            <a:fld id="{37A3C7B3-7AC6-46CF-BAD7-43B2D45339B2}" type="slidenum">
              <a:rPr lang="en-US" smtClean="0"/>
              <a:pPr/>
              <a:t>3</a:t>
            </a:fld>
            <a:endParaRPr lang="en-US" dirty="0"/>
          </a:p>
        </p:txBody>
      </p:sp>
      <p:sp>
        <p:nvSpPr>
          <p:cNvPr id="6" name="TextBox 5">
            <a:extLst>
              <a:ext uri="{FF2B5EF4-FFF2-40B4-BE49-F238E27FC236}">
                <a16:creationId xmlns:a16="http://schemas.microsoft.com/office/drawing/2014/main" id="{7F222E85-B498-C4A2-94DD-028C6B12C46B}"/>
              </a:ext>
            </a:extLst>
          </p:cNvPr>
          <p:cNvSpPr txBox="1"/>
          <p:nvPr/>
        </p:nvSpPr>
        <p:spPr>
          <a:xfrm>
            <a:off x="1066799" y="1944469"/>
            <a:ext cx="3717235" cy="646331"/>
          </a:xfrm>
          <a:prstGeom prst="rect">
            <a:avLst/>
          </a:prstGeom>
          <a:noFill/>
        </p:spPr>
        <p:txBody>
          <a:bodyPr wrap="square" rtlCol="0">
            <a:spAutoFit/>
          </a:bodyPr>
          <a:lstStyle/>
          <a:p>
            <a:r>
              <a:rPr lang="en-US" dirty="0"/>
              <a:t>U</a:t>
            </a:r>
            <a:r>
              <a:rPr lang="en-US" sz="1800" dirty="0"/>
              <a:t>sing EPA’s 2016/2026 V3 (gf) source apportionment modeling platform</a:t>
            </a:r>
            <a:endParaRPr lang="en-US" dirty="0"/>
          </a:p>
        </p:txBody>
      </p:sp>
      <p:sp>
        <p:nvSpPr>
          <p:cNvPr id="7" name="Rectangle: Rounded Corners 6">
            <a:extLst>
              <a:ext uri="{FF2B5EF4-FFF2-40B4-BE49-F238E27FC236}">
                <a16:creationId xmlns:a16="http://schemas.microsoft.com/office/drawing/2014/main" id="{8F84F413-20FD-FB5A-9931-F9CA11029A19}"/>
              </a:ext>
            </a:extLst>
          </p:cNvPr>
          <p:cNvSpPr/>
          <p:nvPr/>
        </p:nvSpPr>
        <p:spPr>
          <a:xfrm rot="20921579">
            <a:off x="2670303" y="4596358"/>
            <a:ext cx="3926884" cy="4572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EPA/IPM EGU and </a:t>
            </a:r>
            <a:r>
              <a:rPr lang="en-US" sz="1600" dirty="0" err="1">
                <a:solidFill>
                  <a:schemeClr val="tx1"/>
                </a:solidFill>
              </a:rPr>
              <a:t>nonEGU</a:t>
            </a:r>
            <a:r>
              <a:rPr lang="en-US" sz="1600" dirty="0">
                <a:solidFill>
                  <a:schemeClr val="tx1"/>
                </a:solidFill>
              </a:rPr>
              <a:t> (EPA’s)</a:t>
            </a:r>
          </a:p>
          <a:p>
            <a:pPr algn="ctr"/>
            <a:r>
              <a:rPr lang="en-US" sz="1600" dirty="0">
                <a:solidFill>
                  <a:schemeClr val="tx1"/>
                </a:solidFill>
              </a:rPr>
              <a:t>2: ERTAC EGU and ERTAC </a:t>
            </a:r>
            <a:r>
              <a:rPr lang="en-US" sz="1600" dirty="0" err="1">
                <a:solidFill>
                  <a:schemeClr val="tx1"/>
                </a:solidFill>
              </a:rPr>
              <a:t>nonEGU</a:t>
            </a:r>
            <a:r>
              <a:rPr lang="en-US" sz="1600" dirty="0">
                <a:solidFill>
                  <a:schemeClr val="tx1"/>
                </a:solidFill>
              </a:rPr>
              <a:t> (replaced)</a:t>
            </a:r>
          </a:p>
          <a:p>
            <a:pPr algn="ctr"/>
            <a:endParaRPr lang="en-US" sz="1600" dirty="0">
              <a:solidFill>
                <a:schemeClr val="tx1"/>
              </a:solidFill>
            </a:endParaRPr>
          </a:p>
        </p:txBody>
      </p:sp>
      <p:sp>
        <p:nvSpPr>
          <p:cNvPr id="3" name="TextBox 2">
            <a:extLst>
              <a:ext uri="{FF2B5EF4-FFF2-40B4-BE49-F238E27FC236}">
                <a16:creationId xmlns:a16="http://schemas.microsoft.com/office/drawing/2014/main" id="{7870B76F-FA1B-7C09-0666-25343AB666C9}"/>
              </a:ext>
            </a:extLst>
          </p:cNvPr>
          <p:cNvSpPr txBox="1"/>
          <p:nvPr/>
        </p:nvSpPr>
        <p:spPr>
          <a:xfrm>
            <a:off x="1066800" y="5833339"/>
            <a:ext cx="4240696" cy="646331"/>
          </a:xfrm>
          <a:prstGeom prst="rect">
            <a:avLst/>
          </a:prstGeom>
          <a:noFill/>
        </p:spPr>
        <p:txBody>
          <a:bodyPr wrap="square" rtlCol="0">
            <a:spAutoFit/>
          </a:bodyPr>
          <a:lstStyle/>
          <a:p>
            <a:r>
              <a:rPr lang="en-US" dirty="0"/>
              <a:t>The k-cell variable point source override approach for the region index</a:t>
            </a:r>
          </a:p>
        </p:txBody>
      </p:sp>
      <p:sp>
        <p:nvSpPr>
          <p:cNvPr id="8" name="Arrow: Up 7">
            <a:extLst>
              <a:ext uri="{FF2B5EF4-FFF2-40B4-BE49-F238E27FC236}">
                <a16:creationId xmlns:a16="http://schemas.microsoft.com/office/drawing/2014/main" id="{3EB682DF-FF25-A9CA-AF70-CE74977F89A0}"/>
              </a:ext>
            </a:extLst>
          </p:cNvPr>
          <p:cNvSpPr/>
          <p:nvPr/>
        </p:nvSpPr>
        <p:spPr>
          <a:xfrm>
            <a:off x="2042726" y="5704423"/>
            <a:ext cx="60960" cy="293279"/>
          </a:xfrm>
          <a:prstGeom prst="upArrow">
            <a:avLst/>
          </a:prstGeom>
          <a:solidFill>
            <a:schemeClr val="accent1">
              <a:lumMod val="60000"/>
              <a:lumOff val="40000"/>
            </a:schemeClr>
          </a:solid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45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F58E-E13D-FA3B-C850-1FBCC7977360}"/>
              </a:ext>
            </a:extLst>
          </p:cNvPr>
          <p:cNvSpPr>
            <a:spLocks noGrp="1"/>
          </p:cNvSpPr>
          <p:nvPr>
            <p:ph type="title"/>
          </p:nvPr>
        </p:nvSpPr>
        <p:spPr/>
        <p:txBody>
          <a:bodyPr>
            <a:normAutofit/>
          </a:bodyPr>
          <a:lstStyle/>
          <a:p>
            <a:r>
              <a:rPr lang="en-US" sz="4000" b="1" dirty="0"/>
              <a:t>56 contribution categories (tags)</a:t>
            </a:r>
          </a:p>
        </p:txBody>
      </p:sp>
      <p:graphicFrame>
        <p:nvGraphicFramePr>
          <p:cNvPr id="5" name="Content Placeholder 4">
            <a:extLst>
              <a:ext uri="{FF2B5EF4-FFF2-40B4-BE49-F238E27FC236}">
                <a16:creationId xmlns:a16="http://schemas.microsoft.com/office/drawing/2014/main" id="{8596EE52-B8C3-CE2B-F2D3-8EC729BE2AB1}"/>
              </a:ext>
            </a:extLst>
          </p:cNvPr>
          <p:cNvGraphicFramePr>
            <a:graphicFrameLocks noGrp="1"/>
          </p:cNvGraphicFramePr>
          <p:nvPr>
            <p:ph idx="1"/>
            <p:extLst>
              <p:ext uri="{D42A27DB-BD31-4B8C-83A1-F6EECF244321}">
                <p14:modId xmlns:p14="http://schemas.microsoft.com/office/powerpoint/2010/main" val="323502953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289D288-69F1-D7C1-54D1-A1C340E618BC}"/>
              </a:ext>
            </a:extLst>
          </p:cNvPr>
          <p:cNvSpPr>
            <a:spLocks noGrp="1"/>
          </p:cNvSpPr>
          <p:nvPr>
            <p:ph type="sldNum" sz="quarter" idx="12"/>
          </p:nvPr>
        </p:nvSpPr>
        <p:spPr/>
        <p:txBody>
          <a:bodyPr/>
          <a:lstStyle/>
          <a:p>
            <a:fld id="{37A3C7B3-7AC6-46CF-BAD7-43B2D45339B2}" type="slidenum">
              <a:rPr lang="en-US" smtClean="0"/>
              <a:pPr/>
              <a:t>4</a:t>
            </a:fld>
            <a:endParaRPr lang="en-US" dirty="0"/>
          </a:p>
        </p:txBody>
      </p:sp>
      <p:sp>
        <p:nvSpPr>
          <p:cNvPr id="11" name="Dodecagon 10">
            <a:extLst>
              <a:ext uri="{FF2B5EF4-FFF2-40B4-BE49-F238E27FC236}">
                <a16:creationId xmlns:a16="http://schemas.microsoft.com/office/drawing/2014/main" id="{6D107AA9-CEB0-C0BB-92A5-D8F95EADB640}"/>
              </a:ext>
            </a:extLst>
          </p:cNvPr>
          <p:cNvSpPr/>
          <p:nvPr/>
        </p:nvSpPr>
        <p:spPr>
          <a:xfrm>
            <a:off x="1219200" y="2743200"/>
            <a:ext cx="2057400" cy="1143000"/>
          </a:xfrm>
          <a:prstGeom prst="dodecagon">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lt1">
                    <a:alpha val="50000"/>
                  </a:schemeClr>
                </a:solidFill>
              </a:rPr>
              <a:t>49</a:t>
            </a:r>
          </a:p>
        </p:txBody>
      </p:sp>
    </p:spTree>
    <p:extLst>
      <p:ext uri="{BB962C8B-B14F-4D97-AF65-F5344CB8AC3E}">
        <p14:creationId xmlns:p14="http://schemas.microsoft.com/office/powerpoint/2010/main" val="727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E6ED-CA84-A261-5D2C-DF067708A457}"/>
              </a:ext>
            </a:extLst>
          </p:cNvPr>
          <p:cNvSpPr>
            <a:spLocks noGrp="1"/>
          </p:cNvSpPr>
          <p:nvPr>
            <p:ph type="title"/>
          </p:nvPr>
        </p:nvSpPr>
        <p:spPr>
          <a:xfrm>
            <a:off x="457199" y="2057400"/>
            <a:ext cx="3458817" cy="2286000"/>
          </a:xfrm>
        </p:spPr>
        <p:txBody>
          <a:bodyPr anchor="ctr">
            <a:normAutofit/>
          </a:bodyPr>
          <a:lstStyle/>
          <a:p>
            <a:pPr algn="ctr"/>
            <a:r>
              <a:rPr lang="en-US" sz="5400" b="1" dirty="0"/>
              <a:t>Spatial Differences</a:t>
            </a:r>
          </a:p>
        </p:txBody>
      </p:sp>
      <p:sp>
        <p:nvSpPr>
          <p:cNvPr id="3" name="Content Placeholder 2">
            <a:extLst>
              <a:ext uri="{FF2B5EF4-FFF2-40B4-BE49-F238E27FC236}">
                <a16:creationId xmlns:a16="http://schemas.microsoft.com/office/drawing/2014/main" id="{2467BFCE-AC35-D42C-4B38-E4671BBF2DA0}"/>
              </a:ext>
            </a:extLst>
          </p:cNvPr>
          <p:cNvSpPr>
            <a:spLocks noGrp="1"/>
          </p:cNvSpPr>
          <p:nvPr>
            <p:ph idx="1"/>
          </p:nvPr>
        </p:nvSpPr>
        <p:spPr>
          <a:xfrm>
            <a:off x="4800600" y="731519"/>
            <a:ext cx="6492240" cy="5728265"/>
          </a:xfrm>
        </p:spPr>
        <p:txBody>
          <a:bodyPr>
            <a:noAutofit/>
          </a:bodyPr>
          <a:lstStyle/>
          <a:p>
            <a:r>
              <a:rPr lang="en-US" sz="3600" dirty="0"/>
              <a:t>Discuss the spatial differences attributed to the two EGU models.</a:t>
            </a:r>
          </a:p>
          <a:p>
            <a:endParaRPr lang="en-US" sz="3600" dirty="0"/>
          </a:p>
          <a:p>
            <a:pPr lvl="0"/>
            <a:r>
              <a:rPr lang="en-US" sz="3600" b="0" cap="none" spc="0" dirty="0">
                <a:ln w="0"/>
                <a:solidFill>
                  <a:schemeClr val="tx1">
                    <a:lumMod val="75000"/>
                    <a:lumOff val="25000"/>
                  </a:schemeClr>
                </a:solidFill>
                <a:effectLst/>
              </a:rPr>
              <a:t>1) NOx emissions</a:t>
            </a:r>
          </a:p>
          <a:p>
            <a:pPr lvl="0"/>
            <a:r>
              <a:rPr lang="en-US" sz="3600" b="0" cap="none" spc="0" dirty="0">
                <a:ln w="0"/>
                <a:solidFill>
                  <a:schemeClr val="tx1">
                    <a:lumMod val="75000"/>
                    <a:lumOff val="25000"/>
                  </a:schemeClr>
                </a:solidFill>
                <a:effectLst/>
              </a:rPr>
              <a:t>2) Maximum Daily Average 8-hr (MDA8) O</a:t>
            </a:r>
            <a:r>
              <a:rPr lang="en-US" sz="3600" b="0" cap="none" spc="0" baseline="-25000" dirty="0">
                <a:ln w="0"/>
                <a:solidFill>
                  <a:schemeClr val="tx1">
                    <a:lumMod val="75000"/>
                    <a:lumOff val="25000"/>
                  </a:schemeClr>
                </a:solidFill>
                <a:effectLst/>
              </a:rPr>
              <a:t>3</a:t>
            </a:r>
          </a:p>
          <a:p>
            <a:pPr lvl="0"/>
            <a:r>
              <a:rPr lang="en-US" sz="3600" b="0" cap="none" spc="0" dirty="0">
                <a:ln w="0"/>
                <a:solidFill>
                  <a:schemeClr val="tx1">
                    <a:lumMod val="75000"/>
                    <a:lumOff val="25000"/>
                  </a:schemeClr>
                </a:solidFill>
                <a:effectLst/>
              </a:rPr>
              <a:t>3) </a:t>
            </a:r>
            <a:r>
              <a:rPr lang="en-US" sz="3600" dirty="0">
                <a:ln w="0"/>
              </a:rPr>
              <a:t>C</a:t>
            </a:r>
            <a:r>
              <a:rPr lang="en-US" sz="3600" b="0" cap="none" spc="0" dirty="0">
                <a:ln w="0"/>
                <a:solidFill>
                  <a:schemeClr val="tx1">
                    <a:lumMod val="75000"/>
                    <a:lumOff val="25000"/>
                  </a:schemeClr>
                </a:solidFill>
                <a:effectLst/>
              </a:rPr>
              <a:t>ontributions to O</a:t>
            </a:r>
            <a:r>
              <a:rPr lang="en-US" sz="3600" b="0" cap="none" spc="0" baseline="-25000" dirty="0">
                <a:ln w="0"/>
                <a:solidFill>
                  <a:schemeClr val="tx1">
                    <a:lumMod val="75000"/>
                    <a:lumOff val="25000"/>
                  </a:schemeClr>
                </a:solidFill>
                <a:effectLst/>
              </a:rPr>
              <a:t>3</a:t>
            </a:r>
          </a:p>
          <a:p>
            <a:pPr lvl="0"/>
            <a:r>
              <a:rPr lang="en-US" sz="3600" b="0" cap="none" spc="0" dirty="0">
                <a:ln w="0"/>
                <a:solidFill>
                  <a:schemeClr val="tx1">
                    <a:lumMod val="75000"/>
                    <a:lumOff val="25000"/>
                  </a:schemeClr>
                </a:solidFill>
                <a:effectLst/>
              </a:rPr>
              <a:t>4) </a:t>
            </a:r>
            <a:r>
              <a:rPr lang="en-US" sz="3600" dirty="0">
                <a:ln w="0"/>
              </a:rPr>
              <a:t>P</a:t>
            </a:r>
            <a:r>
              <a:rPr lang="en-US" sz="3600" b="0" cap="none" spc="0" dirty="0">
                <a:ln w="0"/>
                <a:solidFill>
                  <a:schemeClr val="tx1">
                    <a:lumMod val="75000"/>
                    <a:lumOff val="25000"/>
                  </a:schemeClr>
                </a:solidFill>
                <a:effectLst/>
              </a:rPr>
              <a:t>rojected Future </a:t>
            </a:r>
            <a:r>
              <a:rPr lang="en-US" sz="3600" dirty="0">
                <a:ln w="0"/>
              </a:rPr>
              <a:t>D</a:t>
            </a:r>
            <a:r>
              <a:rPr lang="en-US" sz="3600" b="0" cap="none" spc="0" dirty="0">
                <a:ln w="0"/>
                <a:solidFill>
                  <a:schemeClr val="tx1">
                    <a:lumMod val="75000"/>
                    <a:lumOff val="25000"/>
                  </a:schemeClr>
                </a:solidFill>
                <a:effectLst/>
              </a:rPr>
              <a:t>esign </a:t>
            </a:r>
            <a:r>
              <a:rPr lang="en-US" sz="3600" dirty="0">
                <a:ln w="0"/>
              </a:rPr>
              <a:t>V</a:t>
            </a:r>
            <a:r>
              <a:rPr lang="en-US" sz="3600" b="0" cap="none" spc="0" dirty="0">
                <a:ln w="0"/>
                <a:solidFill>
                  <a:schemeClr val="tx1">
                    <a:lumMod val="75000"/>
                    <a:lumOff val="25000"/>
                  </a:schemeClr>
                </a:solidFill>
                <a:effectLst/>
              </a:rPr>
              <a:t>alues (DVF)</a:t>
            </a:r>
            <a:endParaRPr lang="en-US" sz="3600" dirty="0"/>
          </a:p>
        </p:txBody>
      </p:sp>
      <p:sp>
        <p:nvSpPr>
          <p:cNvPr id="4" name="Slide Number Placeholder 3">
            <a:extLst>
              <a:ext uri="{FF2B5EF4-FFF2-40B4-BE49-F238E27FC236}">
                <a16:creationId xmlns:a16="http://schemas.microsoft.com/office/drawing/2014/main" id="{7E713FB0-9EC6-E988-8DD7-CEE94A24C8CC}"/>
              </a:ext>
            </a:extLst>
          </p:cNvPr>
          <p:cNvSpPr>
            <a:spLocks noGrp="1"/>
          </p:cNvSpPr>
          <p:nvPr>
            <p:ph type="sldNum" sz="quarter" idx="12"/>
          </p:nvPr>
        </p:nvSpPr>
        <p:spPr/>
        <p:txBody>
          <a:bodyPr>
            <a:normAutofit/>
          </a:bodyPr>
          <a:lstStyle/>
          <a:p>
            <a:pPr>
              <a:spcAft>
                <a:spcPts val="600"/>
              </a:spcAft>
            </a:pPr>
            <a:fld id="{37A3C7B3-7AC6-46CF-BAD7-43B2D45339B2}" type="slidenum">
              <a:rPr lang="en-US" smtClean="0"/>
              <a:pPr>
                <a:spcAft>
                  <a:spcPts val="600"/>
                </a:spcAft>
              </a:pPr>
              <a:t>5</a:t>
            </a:fld>
            <a:endParaRPr lang="en-US"/>
          </a:p>
        </p:txBody>
      </p:sp>
    </p:spTree>
    <p:extLst>
      <p:ext uri="{BB962C8B-B14F-4D97-AF65-F5344CB8AC3E}">
        <p14:creationId xmlns:p14="http://schemas.microsoft.com/office/powerpoint/2010/main" val="289160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A31478-A5A6-958B-0E53-1101621E91C7}"/>
              </a:ext>
            </a:extLst>
          </p:cNvPr>
          <p:cNvSpPr>
            <a:spLocks noGrp="1"/>
          </p:cNvSpPr>
          <p:nvPr>
            <p:ph type="sldNum" sz="quarter" idx="12"/>
          </p:nvPr>
        </p:nvSpPr>
        <p:spPr/>
        <p:txBody>
          <a:bodyPr/>
          <a:lstStyle/>
          <a:p>
            <a:fld id="{37A3C7B3-7AC6-46CF-BAD7-43B2D45339B2}" type="slidenum">
              <a:rPr lang="en-US" smtClean="0"/>
              <a:pPr/>
              <a:t>6</a:t>
            </a:fld>
            <a:endParaRPr lang="en-US" dirty="0"/>
          </a:p>
        </p:txBody>
      </p:sp>
      <p:pic>
        <p:nvPicPr>
          <p:cNvPr id="5" name="Picture 4" descr="A picture containing map&#10;&#10;Description automatically generated">
            <a:extLst>
              <a:ext uri="{FF2B5EF4-FFF2-40B4-BE49-F238E27FC236}">
                <a16:creationId xmlns:a16="http://schemas.microsoft.com/office/drawing/2014/main" id="{05685DCF-F56C-3511-DCCB-2F01E4830AA0}"/>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8168" t="29669" r="10128" b="13978"/>
          <a:stretch/>
        </p:blipFill>
        <p:spPr>
          <a:xfrm>
            <a:off x="2057400" y="1036320"/>
            <a:ext cx="7391400" cy="5288280"/>
          </a:xfrm>
          <a:prstGeom prst="rect">
            <a:avLst/>
          </a:prstGeom>
        </p:spPr>
      </p:pic>
      <p:sp>
        <p:nvSpPr>
          <p:cNvPr id="3" name="TextBox 2">
            <a:extLst>
              <a:ext uri="{FF2B5EF4-FFF2-40B4-BE49-F238E27FC236}">
                <a16:creationId xmlns:a16="http://schemas.microsoft.com/office/drawing/2014/main" id="{8BF0A016-B006-DDD7-D981-A59040EE725D}"/>
              </a:ext>
            </a:extLst>
          </p:cNvPr>
          <p:cNvSpPr txBox="1"/>
          <p:nvPr/>
        </p:nvSpPr>
        <p:spPr>
          <a:xfrm>
            <a:off x="7086600" y="762000"/>
            <a:ext cx="2844800" cy="369332"/>
          </a:xfrm>
          <a:prstGeom prst="rect">
            <a:avLst/>
          </a:prstGeom>
          <a:noFill/>
        </p:spPr>
        <p:txBody>
          <a:bodyPr wrap="square" rtlCol="0">
            <a:spAutoFit/>
          </a:bodyPr>
          <a:lstStyle/>
          <a:p>
            <a:r>
              <a:rPr lang="en-US" dirty="0"/>
              <a:t>May to Sep total in tons</a:t>
            </a:r>
          </a:p>
        </p:txBody>
      </p:sp>
      <p:sp>
        <p:nvSpPr>
          <p:cNvPr id="2" name="TextBox 1">
            <a:extLst>
              <a:ext uri="{FF2B5EF4-FFF2-40B4-BE49-F238E27FC236}">
                <a16:creationId xmlns:a16="http://schemas.microsoft.com/office/drawing/2014/main" id="{A4EC4D69-2559-FA7E-9AD9-2A54BD4B9492}"/>
              </a:ext>
            </a:extLst>
          </p:cNvPr>
          <p:cNvSpPr txBox="1"/>
          <p:nvPr/>
        </p:nvSpPr>
        <p:spPr>
          <a:xfrm>
            <a:off x="685800" y="6019800"/>
            <a:ext cx="10046208" cy="369332"/>
          </a:xfrm>
          <a:prstGeom prst="rect">
            <a:avLst/>
          </a:prstGeom>
          <a:noFill/>
        </p:spPr>
        <p:txBody>
          <a:bodyPr wrap="square" rtlCol="0">
            <a:spAutoFit/>
          </a:bodyPr>
          <a:lstStyle/>
          <a:p>
            <a:r>
              <a:rPr lang="en-US" dirty="0"/>
              <a:t>Numbers were extracted from SMOKE </a:t>
            </a:r>
            <a:r>
              <a:rPr lang="en-US" dirty="0" err="1"/>
              <a:t>netcdf</a:t>
            </a:r>
            <a:r>
              <a:rPr lang="en-US" dirty="0"/>
              <a:t> files: (</a:t>
            </a:r>
            <a:r>
              <a:rPr lang="en-US" dirty="0" err="1"/>
              <a:t>ptertac</a:t>
            </a:r>
            <a:r>
              <a:rPr lang="en-US" dirty="0"/>
              <a:t> + </a:t>
            </a:r>
            <a:r>
              <a:rPr lang="en-US" dirty="0" err="1"/>
              <a:t>ptnonertac</a:t>
            </a:r>
            <a:r>
              <a:rPr lang="en-US" dirty="0"/>
              <a:t>) – (</a:t>
            </a:r>
            <a:r>
              <a:rPr lang="en-US" dirty="0" err="1"/>
              <a:t>ptegu</a:t>
            </a:r>
            <a:r>
              <a:rPr lang="en-US" dirty="0"/>
              <a:t> + </a:t>
            </a:r>
            <a:r>
              <a:rPr lang="en-US" dirty="0" err="1"/>
              <a:t>ptnonipm</a:t>
            </a:r>
            <a:r>
              <a:rPr lang="en-US" dirty="0"/>
              <a:t>)</a:t>
            </a:r>
          </a:p>
        </p:txBody>
      </p:sp>
      <p:sp>
        <p:nvSpPr>
          <p:cNvPr id="6" name="Flowchart: Alternate Process 5">
            <a:extLst>
              <a:ext uri="{FF2B5EF4-FFF2-40B4-BE49-F238E27FC236}">
                <a16:creationId xmlns:a16="http://schemas.microsoft.com/office/drawing/2014/main" id="{542499A6-412A-B1C8-72B1-7E0D47FC32A7}"/>
              </a:ext>
            </a:extLst>
          </p:cNvPr>
          <p:cNvSpPr/>
          <p:nvPr/>
        </p:nvSpPr>
        <p:spPr>
          <a:xfrm>
            <a:off x="1262743" y="144473"/>
            <a:ext cx="9117874" cy="64878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rPr>
              <a:t>Differences in 2026 projected EGU + </a:t>
            </a:r>
            <a:r>
              <a:rPr lang="en-US" sz="2400" dirty="0" err="1">
                <a:solidFill>
                  <a:schemeClr val="tx1">
                    <a:lumMod val="75000"/>
                    <a:lumOff val="25000"/>
                  </a:schemeClr>
                </a:solidFill>
              </a:rPr>
              <a:t>nonEGU</a:t>
            </a:r>
            <a:r>
              <a:rPr lang="en-US" sz="2400" dirty="0">
                <a:solidFill>
                  <a:schemeClr val="tx1">
                    <a:lumMod val="75000"/>
                    <a:lumOff val="25000"/>
                  </a:schemeClr>
                </a:solidFill>
              </a:rPr>
              <a:t> point sources NOx Emissions (ERTAC – IPM)</a:t>
            </a:r>
          </a:p>
        </p:txBody>
      </p:sp>
    </p:spTree>
    <p:extLst>
      <p:ext uri="{BB962C8B-B14F-4D97-AF65-F5344CB8AC3E}">
        <p14:creationId xmlns:p14="http://schemas.microsoft.com/office/powerpoint/2010/main" val="344563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53B9-076F-3FE7-0FF4-6A11858D8ACA}"/>
              </a:ext>
            </a:extLst>
          </p:cNvPr>
          <p:cNvSpPr>
            <a:spLocks noGrp="1"/>
          </p:cNvSpPr>
          <p:nvPr>
            <p:ph type="title"/>
          </p:nvPr>
        </p:nvSpPr>
        <p:spPr/>
        <p:txBody>
          <a:bodyPr>
            <a:noAutofit/>
          </a:bodyPr>
          <a:lstStyle/>
          <a:p>
            <a:r>
              <a:rPr lang="en-US" sz="4000" b="1" dirty="0"/>
              <a:t>Differences in 2026 modeled MDA8 O</a:t>
            </a:r>
            <a:r>
              <a:rPr lang="en-US" sz="4000" b="1" baseline="-25000" dirty="0"/>
              <a:t>3</a:t>
            </a:r>
            <a:r>
              <a:rPr lang="en-US" sz="4000" b="1" dirty="0"/>
              <a:t> in July (ERTAC - IPM)</a:t>
            </a:r>
          </a:p>
        </p:txBody>
      </p:sp>
      <p:sp>
        <p:nvSpPr>
          <p:cNvPr id="5" name="Slide Number Placeholder 4">
            <a:extLst>
              <a:ext uri="{FF2B5EF4-FFF2-40B4-BE49-F238E27FC236}">
                <a16:creationId xmlns:a16="http://schemas.microsoft.com/office/drawing/2014/main" id="{4EF886A6-8F8B-4690-2C36-7DF4CC527B1B}"/>
              </a:ext>
            </a:extLst>
          </p:cNvPr>
          <p:cNvSpPr>
            <a:spLocks noGrp="1"/>
          </p:cNvSpPr>
          <p:nvPr>
            <p:ph type="sldNum" sz="quarter" idx="12"/>
          </p:nvPr>
        </p:nvSpPr>
        <p:spPr/>
        <p:txBody>
          <a:bodyPr/>
          <a:lstStyle/>
          <a:p>
            <a:fld id="{37A3C7B3-7AC6-46CF-BAD7-43B2D45339B2}" type="slidenum">
              <a:rPr lang="en-US" smtClean="0"/>
              <a:pPr/>
              <a:t>7</a:t>
            </a:fld>
            <a:endParaRPr lang="en-US" dirty="0"/>
          </a:p>
        </p:txBody>
      </p:sp>
      <p:pic>
        <p:nvPicPr>
          <p:cNvPr id="13" name="Content Placeholder 12" descr="A map of the united states&#10;&#10;Description automatically generated">
            <a:extLst>
              <a:ext uri="{FF2B5EF4-FFF2-40B4-BE49-F238E27FC236}">
                <a16:creationId xmlns:a16="http://schemas.microsoft.com/office/drawing/2014/main" id="{7416E9E4-E3AA-68E3-747D-07C0A75398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3508" y="1887033"/>
            <a:ext cx="5994123" cy="4308874"/>
          </a:xfrm>
        </p:spPr>
      </p:pic>
      <p:pic>
        <p:nvPicPr>
          <p:cNvPr id="15" name="Content Placeholder 14" descr="A map of the united states&#10;&#10;Description automatically generated">
            <a:extLst>
              <a:ext uri="{FF2B5EF4-FFF2-40B4-BE49-F238E27FC236}">
                <a16:creationId xmlns:a16="http://schemas.microsoft.com/office/drawing/2014/main" id="{D5E57C16-6FD9-73C8-1155-9E5BEB8B4E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23010" y="1887667"/>
            <a:ext cx="5992196" cy="4307489"/>
          </a:xfrm>
        </p:spPr>
      </p:pic>
      <p:sp>
        <p:nvSpPr>
          <p:cNvPr id="16" name="Rectangle: Rounded Corners 15">
            <a:extLst>
              <a:ext uri="{FF2B5EF4-FFF2-40B4-BE49-F238E27FC236}">
                <a16:creationId xmlns:a16="http://schemas.microsoft.com/office/drawing/2014/main" id="{D959AC62-66EF-6A36-D0DF-C4C31A865CA9}"/>
              </a:ext>
            </a:extLst>
          </p:cNvPr>
          <p:cNvSpPr/>
          <p:nvPr/>
        </p:nvSpPr>
        <p:spPr>
          <a:xfrm>
            <a:off x="1759290" y="2079802"/>
            <a:ext cx="3283132"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90103"/>
                </a:solidFill>
              </a:rPr>
              <a:t>All data</a:t>
            </a:r>
          </a:p>
        </p:txBody>
      </p:sp>
      <p:sp>
        <p:nvSpPr>
          <p:cNvPr id="17" name="Rectangle: Rounded Corners 16">
            <a:extLst>
              <a:ext uri="{FF2B5EF4-FFF2-40B4-BE49-F238E27FC236}">
                <a16:creationId xmlns:a16="http://schemas.microsoft.com/office/drawing/2014/main" id="{9E58F0C4-13F3-DDFC-7546-4973E03FFB23}"/>
              </a:ext>
            </a:extLst>
          </p:cNvPr>
          <p:cNvSpPr/>
          <p:nvPr/>
        </p:nvSpPr>
        <p:spPr>
          <a:xfrm>
            <a:off x="7569852" y="2079802"/>
            <a:ext cx="3283132"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90103"/>
                </a:solidFill>
              </a:rPr>
              <a:t>&gt;= 60 ppb threshold (IPM)</a:t>
            </a:r>
          </a:p>
        </p:txBody>
      </p:sp>
    </p:spTree>
    <p:extLst>
      <p:ext uri="{BB962C8B-B14F-4D97-AF65-F5344CB8AC3E}">
        <p14:creationId xmlns:p14="http://schemas.microsoft.com/office/powerpoint/2010/main" val="410309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58DC-545F-2F2B-4C6D-1A8FEA974FEF}"/>
              </a:ext>
            </a:extLst>
          </p:cNvPr>
          <p:cNvSpPr>
            <a:spLocks noGrp="1"/>
          </p:cNvSpPr>
          <p:nvPr>
            <p:ph type="title"/>
          </p:nvPr>
        </p:nvSpPr>
        <p:spPr/>
        <p:txBody>
          <a:bodyPr>
            <a:noAutofit/>
          </a:bodyPr>
          <a:lstStyle/>
          <a:p>
            <a:r>
              <a:rPr lang="en-US" sz="4000" b="1" dirty="0"/>
              <a:t>Differences in contributions in 2026</a:t>
            </a:r>
            <a:br>
              <a:rPr lang="en-US" sz="4000" b="1" dirty="0"/>
            </a:br>
            <a:r>
              <a:rPr lang="en-US" sz="4000" b="1" dirty="0"/>
              <a:t>ERTAC – IPM from July 18-25</a:t>
            </a:r>
          </a:p>
        </p:txBody>
      </p:sp>
      <p:pic>
        <p:nvPicPr>
          <p:cNvPr id="5" name="Content Placeholder 4" descr="Diagram&#10;&#10;Description automatically generated">
            <a:extLst>
              <a:ext uri="{FF2B5EF4-FFF2-40B4-BE49-F238E27FC236}">
                <a16:creationId xmlns:a16="http://schemas.microsoft.com/office/drawing/2014/main" id="{D89FB789-9A0E-F24D-8AE1-1505176AEC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79312" y="1846263"/>
            <a:ext cx="4264088" cy="4022725"/>
          </a:xfrm>
        </p:spPr>
      </p:pic>
      <p:sp>
        <p:nvSpPr>
          <p:cNvPr id="3" name="Slide Number Placeholder 2">
            <a:extLst>
              <a:ext uri="{FF2B5EF4-FFF2-40B4-BE49-F238E27FC236}">
                <a16:creationId xmlns:a16="http://schemas.microsoft.com/office/drawing/2014/main" id="{7366ED58-FE49-4BFF-E51E-FA761102C5F8}"/>
              </a:ext>
            </a:extLst>
          </p:cNvPr>
          <p:cNvSpPr>
            <a:spLocks noGrp="1"/>
          </p:cNvSpPr>
          <p:nvPr>
            <p:ph type="sldNum" sz="quarter" idx="12"/>
          </p:nvPr>
        </p:nvSpPr>
        <p:spPr/>
        <p:txBody>
          <a:bodyPr/>
          <a:lstStyle/>
          <a:p>
            <a:fld id="{37A3C7B3-7AC6-46CF-BAD7-43B2D45339B2}" type="slidenum">
              <a:rPr lang="en-US" smtClean="0"/>
              <a:pPr/>
              <a:t>8</a:t>
            </a:fld>
            <a:endParaRPr lang="en-US" dirty="0"/>
          </a:p>
        </p:txBody>
      </p:sp>
      <p:pic>
        <p:nvPicPr>
          <p:cNvPr id="4" name="Content Placeholder 4" descr="Diagram, map&#10;&#10;Description automatically generated">
            <a:extLst>
              <a:ext uri="{FF2B5EF4-FFF2-40B4-BE49-F238E27FC236}">
                <a16:creationId xmlns:a16="http://schemas.microsoft.com/office/drawing/2014/main" id="{48C85F2B-0EB0-E2F4-B250-4A1048F4A923}"/>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965512" y="1846263"/>
            <a:ext cx="4264088" cy="4022725"/>
          </a:xfrm>
          <a:prstGeom prst="rect">
            <a:avLst/>
          </a:prstGeom>
        </p:spPr>
      </p:pic>
      <p:pic>
        <p:nvPicPr>
          <p:cNvPr id="6" name="Content Placeholder 4" descr="Diagram&#10;&#10;Description automatically generated">
            <a:extLst>
              <a:ext uri="{FF2B5EF4-FFF2-40B4-BE49-F238E27FC236}">
                <a16:creationId xmlns:a16="http://schemas.microsoft.com/office/drawing/2014/main" id="{D4D9FB35-0A01-DE15-A419-BF377F52E043}"/>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7848600" y="1846263"/>
            <a:ext cx="4264088" cy="4022725"/>
          </a:xfrm>
          <a:prstGeom prst="rect">
            <a:avLst/>
          </a:prstGeom>
        </p:spPr>
      </p:pic>
      <p:grpSp>
        <p:nvGrpSpPr>
          <p:cNvPr id="11" name="Group 10">
            <a:extLst>
              <a:ext uri="{FF2B5EF4-FFF2-40B4-BE49-F238E27FC236}">
                <a16:creationId xmlns:a16="http://schemas.microsoft.com/office/drawing/2014/main" id="{00DB9A2A-6C89-528B-D3C8-4B7CCEEA31A2}"/>
              </a:ext>
            </a:extLst>
          </p:cNvPr>
          <p:cNvGrpSpPr/>
          <p:nvPr/>
        </p:nvGrpSpPr>
        <p:grpSpPr>
          <a:xfrm>
            <a:off x="76200" y="1981200"/>
            <a:ext cx="12033376" cy="685800"/>
            <a:chOff x="76200" y="1981200"/>
            <a:chExt cx="12033376" cy="685800"/>
          </a:xfrm>
        </p:grpSpPr>
        <p:sp>
          <p:nvSpPr>
            <p:cNvPr id="7" name="Rectangle 6">
              <a:extLst>
                <a:ext uri="{FF2B5EF4-FFF2-40B4-BE49-F238E27FC236}">
                  <a16:creationId xmlns:a16="http://schemas.microsoft.com/office/drawing/2014/main" id="{03D11AFA-162E-2188-BA45-FEF7124A23AF}"/>
                </a:ext>
              </a:extLst>
            </p:cNvPr>
            <p:cNvSpPr/>
            <p:nvPr/>
          </p:nvSpPr>
          <p:spPr>
            <a:xfrm>
              <a:off x="76200" y="1981200"/>
              <a:ext cx="12033376" cy="685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E0210E8-157C-AAB7-96DE-A4123E2854A2}"/>
                </a:ext>
              </a:extLst>
            </p:cNvPr>
            <p:cNvSpPr/>
            <p:nvPr/>
          </p:nvSpPr>
          <p:spPr>
            <a:xfrm>
              <a:off x="762000" y="2057400"/>
              <a:ext cx="3048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90103"/>
                  </a:solidFill>
                </a:rPr>
                <a:t>Differences in NY contribution</a:t>
              </a:r>
            </a:p>
          </p:txBody>
        </p:sp>
        <p:sp>
          <p:nvSpPr>
            <p:cNvPr id="9" name="Rectangle: Rounded Corners 8">
              <a:extLst>
                <a:ext uri="{FF2B5EF4-FFF2-40B4-BE49-F238E27FC236}">
                  <a16:creationId xmlns:a16="http://schemas.microsoft.com/office/drawing/2014/main" id="{EE2BE886-CCEE-2B6F-4682-70BF157841CB}"/>
                </a:ext>
              </a:extLst>
            </p:cNvPr>
            <p:cNvSpPr/>
            <p:nvPr/>
          </p:nvSpPr>
          <p:spPr>
            <a:xfrm>
              <a:off x="4648200" y="2057400"/>
              <a:ext cx="3048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90103"/>
                  </a:solidFill>
                </a:rPr>
                <a:t>Differences in KY contribution</a:t>
              </a:r>
            </a:p>
          </p:txBody>
        </p:sp>
        <p:sp>
          <p:nvSpPr>
            <p:cNvPr id="10" name="Rectangle: Rounded Corners 9">
              <a:extLst>
                <a:ext uri="{FF2B5EF4-FFF2-40B4-BE49-F238E27FC236}">
                  <a16:creationId xmlns:a16="http://schemas.microsoft.com/office/drawing/2014/main" id="{417DE003-B11A-9993-5C1F-CB8062133ABA}"/>
                </a:ext>
              </a:extLst>
            </p:cNvPr>
            <p:cNvSpPr/>
            <p:nvPr/>
          </p:nvSpPr>
          <p:spPr>
            <a:xfrm>
              <a:off x="8534400" y="2057400"/>
              <a:ext cx="30480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90103"/>
                  </a:solidFill>
                </a:rPr>
                <a:t>Differences in PA contribution</a:t>
              </a:r>
            </a:p>
          </p:txBody>
        </p:sp>
      </p:grpSp>
    </p:spTree>
    <p:extLst>
      <p:ext uri="{BB962C8B-B14F-4D97-AF65-F5344CB8AC3E}">
        <p14:creationId xmlns:p14="http://schemas.microsoft.com/office/powerpoint/2010/main" val="189387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2BE3-3391-665D-301A-BD905E85A05C}"/>
              </a:ext>
            </a:extLst>
          </p:cNvPr>
          <p:cNvSpPr>
            <a:spLocks noGrp="1"/>
          </p:cNvSpPr>
          <p:nvPr>
            <p:ph type="title"/>
          </p:nvPr>
        </p:nvSpPr>
        <p:spPr/>
        <p:txBody>
          <a:bodyPr>
            <a:noAutofit/>
          </a:bodyPr>
          <a:lstStyle/>
          <a:p>
            <a:r>
              <a:rPr lang="en-US" sz="4000" b="1" dirty="0"/>
              <a:t>Differences in 2026 projected O</a:t>
            </a:r>
            <a:r>
              <a:rPr lang="en-US" sz="4000" b="1" baseline="-25000" dirty="0"/>
              <a:t>3</a:t>
            </a:r>
            <a:r>
              <a:rPr lang="en-US" sz="4000" b="1" dirty="0"/>
              <a:t> design values (DVF) (ERTAC – IPM)</a:t>
            </a:r>
            <a:endParaRPr lang="en-US" sz="4000" b="1" dirty="0">
              <a:solidFill>
                <a:srgbClr val="C00000"/>
              </a:solidFill>
            </a:endParaRPr>
          </a:p>
        </p:txBody>
      </p:sp>
      <p:pic>
        <p:nvPicPr>
          <p:cNvPr id="12" name="Content Placeholder 11" descr="A map of the united states&#10;&#10;Description automatically generated">
            <a:extLst>
              <a:ext uri="{FF2B5EF4-FFF2-40B4-BE49-F238E27FC236}">
                <a16:creationId xmlns:a16="http://schemas.microsoft.com/office/drawing/2014/main" id="{1E6768C8-9F9A-AC52-A04B-BD780BBBE58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038100"/>
            <a:ext cx="4938712" cy="3639050"/>
          </a:xfrm>
        </p:spPr>
      </p:pic>
      <p:sp>
        <p:nvSpPr>
          <p:cNvPr id="4" name="Slide Number Placeholder 3">
            <a:extLst>
              <a:ext uri="{FF2B5EF4-FFF2-40B4-BE49-F238E27FC236}">
                <a16:creationId xmlns:a16="http://schemas.microsoft.com/office/drawing/2014/main" id="{757FFF6F-3FFB-46C8-94F1-F45FC1C6E309}"/>
              </a:ext>
            </a:extLst>
          </p:cNvPr>
          <p:cNvSpPr>
            <a:spLocks noGrp="1"/>
          </p:cNvSpPr>
          <p:nvPr>
            <p:ph type="sldNum" sz="quarter" idx="12"/>
          </p:nvPr>
        </p:nvSpPr>
        <p:spPr/>
        <p:txBody>
          <a:bodyPr/>
          <a:lstStyle/>
          <a:p>
            <a:fld id="{37A3C7B3-7AC6-46CF-BAD7-43B2D45339B2}" type="slidenum">
              <a:rPr lang="en-US" smtClean="0"/>
              <a:pPr/>
              <a:t>9</a:t>
            </a:fld>
            <a:endParaRPr lang="en-US" dirty="0"/>
          </a:p>
        </p:txBody>
      </p:sp>
      <p:pic>
        <p:nvPicPr>
          <p:cNvPr id="16" name="Content Placeholder 15" descr="A map of the united states with different colored dots&#10;&#10;Description automatically generated">
            <a:extLst>
              <a:ext uri="{FF2B5EF4-FFF2-40B4-BE49-F238E27FC236}">
                <a16:creationId xmlns:a16="http://schemas.microsoft.com/office/drawing/2014/main" id="{28169FBB-7A8D-F0EE-DFD1-6323C4F3B8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7824" y="1846263"/>
            <a:ext cx="4357952" cy="4022725"/>
          </a:xfrm>
        </p:spPr>
      </p:pic>
      <p:sp>
        <p:nvSpPr>
          <p:cNvPr id="17" name="Rectangle 16">
            <a:extLst>
              <a:ext uri="{FF2B5EF4-FFF2-40B4-BE49-F238E27FC236}">
                <a16:creationId xmlns:a16="http://schemas.microsoft.com/office/drawing/2014/main" id="{37B766FC-B291-6173-F584-901A8AFF05FA}"/>
              </a:ext>
            </a:extLst>
          </p:cNvPr>
          <p:cNvSpPr/>
          <p:nvPr/>
        </p:nvSpPr>
        <p:spPr>
          <a:xfrm>
            <a:off x="4153989" y="2551614"/>
            <a:ext cx="1419497" cy="14020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54857A3-5C6D-ADBC-4BC5-204824B69A09}"/>
              </a:ext>
            </a:extLst>
          </p:cNvPr>
          <p:cNvCxnSpPr>
            <a:cxnSpLocks/>
          </p:cNvCxnSpPr>
          <p:nvPr/>
        </p:nvCxnSpPr>
        <p:spPr>
          <a:xfrm flipV="1">
            <a:off x="4153989" y="2264229"/>
            <a:ext cx="2987040" cy="287385"/>
          </a:xfrm>
          <a:prstGeom prst="line">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F5DC5973-86CD-D1F7-55A3-1394F94490B9}"/>
              </a:ext>
            </a:extLst>
          </p:cNvPr>
          <p:cNvCxnSpPr>
            <a:cxnSpLocks/>
          </p:cNvCxnSpPr>
          <p:nvPr/>
        </p:nvCxnSpPr>
        <p:spPr>
          <a:xfrm>
            <a:off x="4153989" y="3953692"/>
            <a:ext cx="2987040" cy="1497874"/>
          </a:xfrm>
          <a:prstGeom prst="line">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1713538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6749</TotalTime>
  <Words>1217</Words>
  <Application>Microsoft Macintosh PowerPoint</Application>
  <PresentationFormat>Widescreen</PresentationFormat>
  <Paragraphs>142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Cambria Math</vt:lpstr>
      <vt:lpstr>Wingdings</vt:lpstr>
      <vt:lpstr>Retrospect</vt:lpstr>
      <vt:lpstr>A comparison of CAMx ozone source apportionment modeling results using emissions from two Electricity Generating Unit projection models and their impacts on upwind state contributions to downwind monitors</vt:lpstr>
      <vt:lpstr>Objectives</vt:lpstr>
      <vt:lpstr>State-level source apportionment modeling using CAMx</vt:lpstr>
      <vt:lpstr>56 contribution categories (tags)</vt:lpstr>
      <vt:lpstr>Spatial Differences</vt:lpstr>
      <vt:lpstr>PowerPoint Presentation</vt:lpstr>
      <vt:lpstr>Differences in 2026 modeled MDA8 O3 in July (ERTAC - IPM)</vt:lpstr>
      <vt:lpstr>Differences in contributions in 2026 ERTAC – IPM from July 18-25</vt:lpstr>
      <vt:lpstr>Differences in 2026 projected O3 design values (DVF) (ERTAC – IPM)</vt:lpstr>
      <vt:lpstr>Impacts on Contributions to O3</vt:lpstr>
      <vt:lpstr>Interstate Pollution Linkages Under the Good Neighbor Plan and the Proposed Supplemental Rulemaking</vt:lpstr>
      <vt:lpstr>PowerPoint Presentation</vt:lpstr>
      <vt:lpstr>Upwind contributions by states to O3 DVF at downwind monitors in 2026</vt:lpstr>
      <vt:lpstr>Case 1 (Holtsville, NY) Upwind/downwind linkages (&gt;=0.7 ppb) for Holtsville, NY in 2026 (the same top 10 MDA8 O3 days)</vt:lpstr>
      <vt:lpstr>Case 1 (Holtsville, NY) Source contribution by tag and average contribution metric at Holtsville, NY in 2026 (the same top 10 MDA8 O3 days)</vt:lpstr>
      <vt:lpstr>Case 2 (Queens College, NY) Upwind/downwind linkages (&gt;=0.7 ppb) for Queens College, NY in 2026 (top 10 MDA8 O3 days based on the IPM)</vt:lpstr>
      <vt:lpstr>Case 2 (Queens College, NY) Upwind/downwind linkages (&gt;=0.7 ppb) for Queens College, NY in 2026 (different top 10 MDA8 O3 days for each platform)</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CAMx ozone source apportionment modeling results using emissions from two Electricity Generating Unit projection models and their impacts on upwind state contributions to downwind monitors</dc:title>
  <dc:creator>Yun, Jeongran R (DEC)</dc:creator>
  <cp:lastModifiedBy>Jeongran Yun</cp:lastModifiedBy>
  <cp:revision>52</cp:revision>
  <dcterms:created xsi:type="dcterms:W3CDTF">2024-10-10T17:22:01Z</dcterms:created>
  <dcterms:modified xsi:type="dcterms:W3CDTF">2024-10-23T10:56:50Z</dcterms:modified>
</cp:coreProperties>
</file>