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93455" r:id="rId4"/>
    <p:sldMasterId id="2147493465" r:id="rId5"/>
  </p:sldMasterIdLst>
  <p:notesMasterIdLst>
    <p:notesMasterId r:id="rId22"/>
  </p:notesMasterIdLst>
  <p:handoutMasterIdLst>
    <p:handoutMasterId r:id="rId23"/>
  </p:handoutMasterIdLst>
  <p:sldIdLst>
    <p:sldId id="542" r:id="rId6"/>
    <p:sldId id="570" r:id="rId7"/>
    <p:sldId id="1147" r:id="rId8"/>
    <p:sldId id="1221" r:id="rId9"/>
    <p:sldId id="1222" r:id="rId10"/>
    <p:sldId id="1150" r:id="rId11"/>
    <p:sldId id="1120" r:id="rId12"/>
    <p:sldId id="1148" r:id="rId13"/>
    <p:sldId id="1138" r:id="rId14"/>
    <p:sldId id="1139" r:id="rId15"/>
    <p:sldId id="1223" r:id="rId16"/>
    <p:sldId id="1140" r:id="rId17"/>
    <p:sldId id="1141" r:id="rId18"/>
    <p:sldId id="1143" r:id="rId19"/>
    <p:sldId id="1224" r:id="rId20"/>
    <p:sldId id="1134" r:id="rId21"/>
  </p:sldIdLst>
  <p:sldSz cx="9144000" cy="5143500" type="screen16x9"/>
  <p:notesSz cx="6858000" cy="9144000"/>
  <p:embeddedFontLst>
    <p:embeddedFont>
      <p:font typeface="Avenir LT Std 55 Roman" panose="020B0503020203020204" pitchFamily="34" charset="0"/>
      <p:regular r:id="rId24"/>
      <p:bold r:id="rId25"/>
      <p:italic r:id="rId26"/>
      <p:boldItalic r:id="rId27"/>
    </p:embeddedFont>
    <p:embeddedFont>
      <p:font typeface="Avenir Next LT Pro" panose="020B050402020202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 Victoria@ARB" initials="VV" lastIdx="1" clrIdx="0">
    <p:extLst>
      <p:ext uri="{19B8F6BF-5375-455C-9EA6-DF929625EA0E}">
        <p15:presenceInfo xmlns:p15="http://schemas.microsoft.com/office/powerpoint/2012/main" userId="S-1-5-21-1538631513-416410304-3002070310-30518" providerId="AD"/>
      </p:ext>
    </p:extLst>
  </p:cmAuthor>
  <p:cmAuthor id="2" name="Venecek, Melissa@ARB" initials="VM" lastIdx="1" clrIdx="1">
    <p:extLst>
      <p:ext uri="{19B8F6BF-5375-455C-9EA6-DF929625EA0E}">
        <p15:presenceInfo xmlns:p15="http://schemas.microsoft.com/office/powerpoint/2012/main" userId="S::Melissa.Venecek@arb.ca.gov::9f5d7d03-fc94-4921-95ac-2c341fe26a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FF"/>
    <a:srgbClr val="E8A433"/>
    <a:srgbClr val="5F6062"/>
    <a:srgbClr val="2A8A75"/>
    <a:srgbClr val="313231"/>
    <a:srgbClr val="EB29AA"/>
    <a:srgbClr val="226B9B"/>
    <a:srgbClr val="46A9E0"/>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2D5F2-4867-44E2-9186-CAC58A73891D}" v="26" dt="2024-10-02T16:46:04.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5" autoAdjust="0"/>
    <p:restoredTop sz="94676" autoAdjust="0"/>
  </p:normalViewPr>
  <p:slideViewPr>
    <p:cSldViewPr snapToGrid="0" snapToObjects="1">
      <p:cViewPr varScale="1">
        <p:scale>
          <a:sx n="103" d="100"/>
          <a:sy n="103" d="100"/>
        </p:scale>
        <p:origin x="232" y="6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carb-my.sharepoint.com/personal/xuemeng_chen_arb_ca_gov/Documents/CATA_basins_ab617_totrisk_popwavg_tre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rb-my.sharepoint.com/personal/xuemeng_chen_arb_ca_gov/Documents/CATA_basins_ab617_totrisk_popwavg_tren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chen\OneDrive%20-%20California%20Air%20Resources%20Board\Documents\catoxics\2017\disparity_paper\CATA_SB535_totrisk_popwavg_trend_basins.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rb-my.sharepoint.com/personal/xuemeng_chen_arb_ca_gov/Documents/Documents/catoxics/2017/disparity_paper/CATA_SB535_totrisk_popwavg_trend_basin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ysClr val="windowText" lastClr="000000"/>
                </a:solidFill>
                <a:latin typeface="Avenir Next LT Pro" panose="020B0504020202020204" pitchFamily="34" charset="0"/>
              </a:rPr>
              <a:t>Total Cancer Risk Change from 2012 to 2017 in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D0A0-4A2F-ACC3-0555DB0D5652}"/>
              </c:ext>
            </c:extLst>
          </c:dPt>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3-D0A0-4A2F-ACC3-0555DB0D5652}"/>
              </c:ext>
            </c:extLst>
          </c:dPt>
          <c:dPt>
            <c:idx val="2"/>
            <c:invertIfNegative val="0"/>
            <c:bubble3D val="0"/>
            <c:spPr>
              <a:solidFill>
                <a:schemeClr val="accent6">
                  <a:lumMod val="50000"/>
                </a:schemeClr>
              </a:solidFill>
              <a:ln>
                <a:noFill/>
              </a:ln>
              <a:effectLst/>
            </c:spPr>
            <c:extLst>
              <c:ext xmlns:c16="http://schemas.microsoft.com/office/drawing/2014/chart" uri="{C3380CC4-5D6E-409C-BE32-E72D297353CC}">
                <c16:uniqueId val="{00000005-D0A0-4A2F-ACC3-0555DB0D5652}"/>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7-D0A0-4A2F-ACC3-0555DB0D5652}"/>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9-D0A0-4A2F-ACC3-0555DB0D5652}"/>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B-D0A0-4A2F-ACC3-0555DB0D5652}"/>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D-D0A0-4A2F-ACC3-0555DB0D5652}"/>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F-D0A0-4A2F-ACC3-0555DB0D5652}"/>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1-D0A0-4A2F-ACC3-0555DB0D5652}"/>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3-D0A0-4A2F-ACC3-0555DB0D5652}"/>
              </c:ext>
            </c:extLst>
          </c:dPt>
          <c:dPt>
            <c:idx val="14"/>
            <c:invertIfNegative val="0"/>
            <c:bubble3D val="0"/>
            <c:spPr>
              <a:solidFill>
                <a:srgbClr val="E8A433"/>
              </a:solidFill>
              <a:ln>
                <a:noFill/>
              </a:ln>
              <a:effectLst/>
            </c:spPr>
            <c:extLst>
              <c:ext xmlns:c16="http://schemas.microsoft.com/office/drawing/2014/chart" uri="{C3380CC4-5D6E-409C-BE32-E72D297353CC}">
                <c16:uniqueId val="{00000015-D0A0-4A2F-ACC3-0555DB0D5652}"/>
              </c:ext>
            </c:extLst>
          </c:dPt>
          <c:dLbls>
            <c:dLbl>
              <c:idx val="3"/>
              <c:layout>
                <c:manualLayout>
                  <c:x val="-2.506794993515888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0A0-4A2F-ACC3-0555DB0D5652}"/>
                </c:ext>
              </c:extLst>
            </c:dLbl>
            <c:dLbl>
              <c:idx val="9"/>
              <c:layout>
                <c:manualLayout>
                  <c:x val="9.4004812256845826E-3"/>
                  <c:y val="-7.22523210346987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A0-4A2F-ACC3-0555DB0D5652}"/>
                </c:ext>
              </c:extLst>
            </c:dLbl>
            <c:dLbl>
              <c:idx val="12"/>
              <c:layout>
                <c:manualLayout>
                  <c:x val="-1.566746870947430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A0-4A2F-ACC3-0555DB0D565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Trend!$A$10:$A$24</c:f>
              <c:strCache>
                <c:ptCount val="15"/>
                <c:pt idx="0">
                  <c:v>South Sacramento Florin</c:v>
                </c:pt>
                <c:pt idx="1">
                  <c:v>Richmond N. Richmond San Pablo</c:v>
                </c:pt>
                <c:pt idx="2">
                  <c:v>West Oakland</c:v>
                </c:pt>
                <c:pt idx="3">
                  <c:v>Stockton</c:v>
                </c:pt>
                <c:pt idx="4">
                  <c:v>Shafter</c:v>
                </c:pt>
                <c:pt idx="5">
                  <c:v>South Central Fresno</c:v>
                </c:pt>
                <c:pt idx="6">
                  <c:v>Arvin/Lamont</c:v>
                </c:pt>
                <c:pt idx="7">
                  <c:v>Southeast Los Angeles</c:v>
                </c:pt>
                <c:pt idx="8">
                  <c:v>South Los Angeles</c:v>
                </c:pt>
                <c:pt idx="9">
                  <c:v>Wilmington West Long Beach Carson</c:v>
                </c:pt>
                <c:pt idx="10">
                  <c:v>East LA Boyle Heights West Commerce</c:v>
                </c:pt>
                <c:pt idx="11">
                  <c:v>San Bernardino Muscoy</c:v>
                </c:pt>
                <c:pt idx="12">
                  <c:v>Portside EJ Communities</c:v>
                </c:pt>
                <c:pt idx="13">
                  <c:v>International Border Community</c:v>
                </c:pt>
                <c:pt idx="14">
                  <c:v>Calexico El Centro Heber</c:v>
                </c:pt>
              </c:strCache>
            </c:strRef>
          </c:cat>
          <c:val>
            <c:numRef>
              <c:f>Trend!$B$10:$B$24</c:f>
              <c:numCache>
                <c:formatCode>0.0</c:formatCode>
                <c:ptCount val="15"/>
                <c:pt idx="0">
                  <c:v>-40.898331423818298</c:v>
                </c:pt>
                <c:pt idx="1">
                  <c:v>-52.333088056507599</c:v>
                </c:pt>
                <c:pt idx="2">
                  <c:v>-54.9121294083103</c:v>
                </c:pt>
                <c:pt idx="3">
                  <c:v>-29.111946330719199</c:v>
                </c:pt>
                <c:pt idx="4">
                  <c:v>-45.634730878981301</c:v>
                </c:pt>
                <c:pt idx="5">
                  <c:v>-67.397917036010597</c:v>
                </c:pt>
                <c:pt idx="6">
                  <c:v>-54.598378970096199</c:v>
                </c:pt>
                <c:pt idx="7">
                  <c:v>-35.555275320487503</c:v>
                </c:pt>
                <c:pt idx="8">
                  <c:v>-37.510718358913103</c:v>
                </c:pt>
                <c:pt idx="9">
                  <c:v>-35.179567422235799</c:v>
                </c:pt>
                <c:pt idx="10">
                  <c:v>-30.0464682177169</c:v>
                </c:pt>
                <c:pt idx="11">
                  <c:v>-40.198441687253002</c:v>
                </c:pt>
                <c:pt idx="12">
                  <c:v>-33.842028168120002</c:v>
                </c:pt>
                <c:pt idx="13">
                  <c:v>-22.4198460966985</c:v>
                </c:pt>
                <c:pt idx="14">
                  <c:v>-15.7273421531041</c:v>
                </c:pt>
              </c:numCache>
            </c:numRef>
          </c:val>
          <c:extLst>
            <c:ext xmlns:c16="http://schemas.microsoft.com/office/drawing/2014/chart" uri="{C3380CC4-5D6E-409C-BE32-E72D297353CC}">
              <c16:uniqueId val="{00000017-D0A0-4A2F-ACC3-0555DB0D5652}"/>
            </c:ext>
          </c:extLst>
        </c:ser>
        <c:dLbls>
          <c:dLblPos val="outEnd"/>
          <c:showLegendKey val="0"/>
          <c:showVal val="1"/>
          <c:showCatName val="0"/>
          <c:showSerName val="0"/>
          <c:showPercent val="0"/>
          <c:showBubbleSize val="0"/>
        </c:dLbls>
        <c:gapWidth val="182"/>
        <c:axId val="1547681328"/>
        <c:axId val="1547690928"/>
      </c:barChart>
      <c:catAx>
        <c:axId val="1547681328"/>
        <c:scaling>
          <c:orientation val="maxMin"/>
        </c:scaling>
        <c:delete val="1"/>
        <c:axPos val="r"/>
        <c:numFmt formatCode="General" sourceLinked="1"/>
        <c:majorTickMark val="none"/>
        <c:minorTickMark val="none"/>
        <c:tickLblPos val="nextTo"/>
        <c:crossAx val="1547690928"/>
        <c:crosses val="max"/>
        <c:auto val="1"/>
        <c:lblAlgn val="ctr"/>
        <c:lblOffset val="100"/>
        <c:noMultiLvlLbl val="0"/>
      </c:catAx>
      <c:valAx>
        <c:axId val="1547690928"/>
        <c:scaling>
          <c:orientation val="minMax"/>
          <c:max val="0"/>
          <c:min val="-7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kern="1200" baseline="0" dirty="0">
                    <a:solidFill>
                      <a:sysClr val="windowText" lastClr="000000"/>
                    </a:solidFill>
                    <a:latin typeface="Avenir Next LT Pro" panose="020B0504020202020204" pitchFamily="34" charset="0"/>
                  </a:rPr>
                  <a:t>Change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54768132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dirty="0">
                <a:solidFill>
                  <a:schemeClr val="tx2"/>
                </a:solidFill>
              </a:rPr>
              <a:t>2017 Risk Ratio Compared to Statewide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CBF6-430F-B504-5E040FDCA19A}"/>
              </c:ext>
            </c:extLst>
          </c:dPt>
          <c:dPt>
            <c:idx val="1"/>
            <c:invertIfNegative val="0"/>
            <c:bubble3D val="0"/>
            <c:spPr>
              <a:solidFill>
                <a:srgbClr val="A86318"/>
              </a:solidFill>
              <a:ln>
                <a:noFill/>
              </a:ln>
              <a:effectLst/>
            </c:spPr>
            <c:extLst>
              <c:ext xmlns:c16="http://schemas.microsoft.com/office/drawing/2014/chart" uri="{C3380CC4-5D6E-409C-BE32-E72D297353CC}">
                <c16:uniqueId val="{00000003-CBF6-430F-B504-5E040FDCA19A}"/>
              </c:ext>
            </c:extLst>
          </c:dPt>
          <c:dPt>
            <c:idx val="2"/>
            <c:invertIfNegative val="0"/>
            <c:bubble3D val="0"/>
            <c:spPr>
              <a:solidFill>
                <a:srgbClr val="A86318"/>
              </a:solidFill>
              <a:ln>
                <a:noFill/>
              </a:ln>
              <a:effectLst/>
            </c:spPr>
            <c:extLst>
              <c:ext xmlns:c16="http://schemas.microsoft.com/office/drawing/2014/chart" uri="{C3380CC4-5D6E-409C-BE32-E72D297353CC}">
                <c16:uniqueId val="{00000005-CBF6-430F-B504-5E040FDCA19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CBF6-430F-B504-5E040FDCA19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CBF6-430F-B504-5E040FDCA19A}"/>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CBF6-430F-B504-5E040FDCA19A}"/>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CBF6-430F-B504-5E040FDCA19A}"/>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CBF6-430F-B504-5E040FDCA19A}"/>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1-CBF6-430F-B504-5E040FDCA19A}"/>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3-CBF6-430F-B504-5E040FDCA19A}"/>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5-CBF6-430F-B504-5E040FDCA19A}"/>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7-CBF6-430F-B504-5E040FDCA19A}"/>
              </c:ext>
            </c:extLst>
          </c:dPt>
          <c:dPt>
            <c:idx val="12"/>
            <c:invertIfNegative val="0"/>
            <c:bubble3D val="0"/>
            <c:spPr>
              <a:solidFill>
                <a:schemeClr val="bg2"/>
              </a:solidFill>
              <a:ln>
                <a:noFill/>
              </a:ln>
              <a:effectLst/>
            </c:spPr>
            <c:extLst>
              <c:ext xmlns:c16="http://schemas.microsoft.com/office/drawing/2014/chart" uri="{C3380CC4-5D6E-409C-BE32-E72D297353CC}">
                <c16:uniqueId val="{00000019-CBF6-430F-B504-5E040FDCA19A}"/>
              </c:ext>
            </c:extLst>
          </c:dPt>
          <c:dPt>
            <c:idx val="13"/>
            <c:invertIfNegative val="0"/>
            <c:bubble3D val="0"/>
            <c:spPr>
              <a:solidFill>
                <a:schemeClr val="bg2"/>
              </a:solidFill>
              <a:ln>
                <a:noFill/>
              </a:ln>
              <a:effectLst/>
            </c:spPr>
            <c:extLst>
              <c:ext xmlns:c16="http://schemas.microsoft.com/office/drawing/2014/chart" uri="{C3380CC4-5D6E-409C-BE32-E72D297353CC}">
                <c16:uniqueId val="{0000001B-CBF6-430F-B504-5E040FDCA19A}"/>
              </c:ext>
            </c:extLst>
          </c:dPt>
          <c:dPt>
            <c:idx val="14"/>
            <c:invertIfNegative val="0"/>
            <c:bubble3D val="0"/>
            <c:spPr>
              <a:solidFill>
                <a:srgbClr val="E8A433"/>
              </a:solidFill>
              <a:ln>
                <a:noFill/>
              </a:ln>
              <a:effectLst/>
            </c:spPr>
            <c:extLst>
              <c:ext xmlns:c16="http://schemas.microsoft.com/office/drawing/2014/chart" uri="{C3380CC4-5D6E-409C-BE32-E72D297353CC}">
                <c16:uniqueId val="{0000001D-CBF6-430F-B504-5E040FDCA19A}"/>
              </c:ext>
            </c:extLst>
          </c:dPt>
          <c:cat>
            <c:strRef>
              <c:f>CATA_ab617_totrisk_popwavg_tren!$G$2:$G$16</c:f>
              <c:strCache>
                <c:ptCount val="15"/>
                <c:pt idx="0">
                  <c:v>South Sacramento Florin</c:v>
                </c:pt>
                <c:pt idx="1">
                  <c:v>Richmond N. Richmond San Pablo</c:v>
                </c:pt>
                <c:pt idx="2">
                  <c:v>West Oakland</c:v>
                </c:pt>
                <c:pt idx="3">
                  <c:v>Stockton</c:v>
                </c:pt>
                <c:pt idx="4">
                  <c:v>Shafter</c:v>
                </c:pt>
                <c:pt idx="5">
                  <c:v>South Central Fresno</c:v>
                </c:pt>
                <c:pt idx="6">
                  <c:v>Arvin/Lamont</c:v>
                </c:pt>
                <c:pt idx="7">
                  <c:v>Southeast Los Angeles</c:v>
                </c:pt>
                <c:pt idx="8">
                  <c:v>South Los Angeles</c:v>
                </c:pt>
                <c:pt idx="9">
                  <c:v>Wilmington West Long Beach Carson</c:v>
                </c:pt>
                <c:pt idx="10">
                  <c:v>East LA Boyle Heights West Commerce</c:v>
                </c:pt>
                <c:pt idx="11">
                  <c:v>San Bernardino Muscoy</c:v>
                </c:pt>
                <c:pt idx="12">
                  <c:v>Portside EJ Communities</c:v>
                </c:pt>
                <c:pt idx="13">
                  <c:v>International Border Community</c:v>
                </c:pt>
                <c:pt idx="14">
                  <c:v>Calexico El Centro Heber</c:v>
                </c:pt>
              </c:strCache>
            </c:strRef>
          </c:cat>
          <c:val>
            <c:numRef>
              <c:f>CATA_ab617_totrisk_popwavg_tren!$L$2:$L$16</c:f>
              <c:numCache>
                <c:formatCode>0.0</c:formatCode>
                <c:ptCount val="15"/>
                <c:pt idx="0">
                  <c:v>0.60512545624299907</c:v>
                </c:pt>
                <c:pt idx="1">
                  <c:v>0.59633008734199267</c:v>
                </c:pt>
                <c:pt idx="2">
                  <c:v>1.6289723554814908</c:v>
                </c:pt>
                <c:pt idx="3">
                  <c:v>0.92847218700475387</c:v>
                </c:pt>
                <c:pt idx="4">
                  <c:v>0.76232494473719048</c:v>
                </c:pt>
                <c:pt idx="5">
                  <c:v>1.1398426880779939</c:v>
                </c:pt>
                <c:pt idx="6">
                  <c:v>0.83772947761654271</c:v>
                </c:pt>
                <c:pt idx="7">
                  <c:v>1.7964086505462038</c:v>
                </c:pt>
                <c:pt idx="8">
                  <c:v>1.783064305504289</c:v>
                </c:pt>
                <c:pt idx="9">
                  <c:v>1.5409219200276407</c:v>
                </c:pt>
                <c:pt idx="10">
                  <c:v>2.4842542337583158</c:v>
                </c:pt>
                <c:pt idx="11">
                  <c:v>1.619453701958913</c:v>
                </c:pt>
                <c:pt idx="12">
                  <c:v>1.5275179325897228</c:v>
                </c:pt>
                <c:pt idx="13">
                  <c:v>1.6913989362467499</c:v>
                </c:pt>
                <c:pt idx="14">
                  <c:v>1.5624189804784974</c:v>
                </c:pt>
              </c:numCache>
            </c:numRef>
          </c:val>
          <c:extLst>
            <c:ext xmlns:c16="http://schemas.microsoft.com/office/drawing/2014/chart" uri="{C3380CC4-5D6E-409C-BE32-E72D297353CC}">
              <c16:uniqueId val="{0000001E-CBF6-430F-B504-5E040FDCA19A}"/>
            </c:ext>
          </c:extLst>
        </c:ser>
        <c:dLbls>
          <c:showLegendKey val="0"/>
          <c:showVal val="0"/>
          <c:showCatName val="0"/>
          <c:showSerName val="0"/>
          <c:showPercent val="0"/>
          <c:showBubbleSize val="0"/>
        </c:dLbls>
        <c:gapWidth val="182"/>
        <c:axId val="808188079"/>
        <c:axId val="808178959"/>
      </c:barChart>
      <c:catAx>
        <c:axId val="8081880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08178959"/>
        <c:crosses val="autoZero"/>
        <c:auto val="1"/>
        <c:lblAlgn val="ctr"/>
        <c:lblOffset val="100"/>
        <c:noMultiLvlLbl val="0"/>
      </c:catAx>
      <c:valAx>
        <c:axId val="808178959"/>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08188079"/>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venir LT Std 55 Roman" panose="020B0503020203020204" pitchFamily="34" charset="0"/>
                <a:ea typeface="+mn-ea"/>
                <a:cs typeface="+mn-cs"/>
              </a:defRPr>
            </a:pPr>
            <a:r>
              <a:rPr lang="en-US" b="0" dirty="0">
                <a:solidFill>
                  <a:schemeClr val="tx1"/>
                </a:solidFill>
                <a:latin typeface="Avenir LT Std 55 Roman" panose="020B0503020203020204" pitchFamily="34" charset="0"/>
              </a:rPr>
              <a:t>2017</a:t>
            </a:r>
            <a:r>
              <a:rPr lang="en-US" b="0" baseline="0" dirty="0">
                <a:solidFill>
                  <a:schemeClr val="tx1"/>
                </a:solidFill>
                <a:latin typeface="Avenir LT Std 55 Roman" panose="020B0503020203020204" pitchFamily="34" charset="0"/>
              </a:rPr>
              <a:t> SB535 Risks Compared to </a:t>
            </a:r>
            <a:r>
              <a:rPr lang="en-US" b="1" baseline="0" dirty="0">
                <a:solidFill>
                  <a:schemeClr val="tx1"/>
                </a:solidFill>
                <a:latin typeface="Avenir LT Std 55 Roman" panose="020B0503020203020204" pitchFamily="34" charset="0"/>
              </a:rPr>
              <a:t>Basins</a:t>
            </a:r>
            <a:endParaRPr lang="en-US" b="1" dirty="0">
              <a:solidFill>
                <a:schemeClr val="tx1"/>
              </a:solidFill>
              <a:latin typeface="Avenir LT Std 55 Roman" panose="020B0503020203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venir LT Std 55 Roman" panose="020B0503020203020204" pitchFamily="34" charset="0"/>
              <a:ea typeface="+mn-ea"/>
              <a:cs typeface="+mn-cs"/>
            </a:defRPr>
          </a:pPr>
          <a:endParaRPr lang="en-US"/>
        </a:p>
      </c:txPr>
    </c:title>
    <c:autoTitleDeleted val="0"/>
    <c:plotArea>
      <c:layout>
        <c:manualLayout>
          <c:layoutTarget val="inner"/>
          <c:xMode val="edge"/>
          <c:yMode val="edge"/>
          <c:x val="0.39553466155171585"/>
          <c:y val="0.22135086590255898"/>
          <c:w val="0.54410671071875061"/>
          <c:h val="0.66493557764665923"/>
        </c:manualLayout>
      </c:layout>
      <c:barChart>
        <c:barDir val="bar"/>
        <c:grouping val="clustered"/>
        <c:varyColors val="0"/>
        <c:ser>
          <c:idx val="0"/>
          <c:order val="0"/>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LT Std 55 Roman" panose="020B05030202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CATA_SB535_totrisk_popwavg_tren!$A$3:$A$8</c:f>
              <c:strCache>
                <c:ptCount val="6"/>
                <c:pt idx="0">
                  <c:v>San Francisco Bay</c:v>
                </c:pt>
                <c:pt idx="1">
                  <c:v>Sacramento Valley</c:v>
                </c:pt>
                <c:pt idx="2">
                  <c:v>San Joaquin Valley Unified</c:v>
                </c:pt>
                <c:pt idx="3">
                  <c:v>South Coast</c:v>
                </c:pt>
                <c:pt idx="4">
                  <c:v>San Diego County</c:v>
                </c:pt>
                <c:pt idx="5">
                  <c:v>Imperial</c:v>
                </c:pt>
              </c:strCache>
            </c:strRef>
          </c:cat>
          <c:val>
            <c:numRef>
              <c:f>CATA_SB535_totrisk_popwavg_tren!$L$3:$L$8</c:f>
              <c:numCache>
                <c:formatCode>0.0</c:formatCode>
                <c:ptCount val="6"/>
                <c:pt idx="0">
                  <c:v>1.2708018135690047</c:v>
                </c:pt>
                <c:pt idx="1">
                  <c:v>1.3777067782916022</c:v>
                </c:pt>
                <c:pt idx="2">
                  <c:v>1.1160167361845026</c:v>
                </c:pt>
                <c:pt idx="3">
                  <c:v>1.2336526943156116</c:v>
                </c:pt>
                <c:pt idx="4">
                  <c:v>1.787072207171817</c:v>
                </c:pt>
                <c:pt idx="5">
                  <c:v>1.3076517173075242</c:v>
                </c:pt>
              </c:numCache>
            </c:numRef>
          </c:val>
          <c:extLst>
            <c:ext xmlns:c16="http://schemas.microsoft.com/office/drawing/2014/chart" uri="{C3380CC4-5D6E-409C-BE32-E72D297353CC}">
              <c16:uniqueId val="{00000000-7911-4FBB-85A1-642C6F082CCB}"/>
            </c:ext>
          </c:extLst>
        </c:ser>
        <c:dLbls>
          <c:dLblPos val="outEnd"/>
          <c:showLegendKey val="0"/>
          <c:showVal val="1"/>
          <c:showCatName val="0"/>
          <c:showSerName val="0"/>
          <c:showPercent val="0"/>
          <c:showBubbleSize val="0"/>
        </c:dLbls>
        <c:gapWidth val="182"/>
        <c:axId val="1498860928"/>
        <c:axId val="1498857088"/>
      </c:barChart>
      <c:catAx>
        <c:axId val="1498860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venir LT Std 55 Roman" panose="020B0503020203020204" pitchFamily="34" charset="0"/>
                <a:ea typeface="+mn-ea"/>
                <a:cs typeface="+mn-cs"/>
              </a:defRPr>
            </a:pPr>
            <a:endParaRPr lang="en-US"/>
          </a:p>
        </c:txPr>
        <c:crossAx val="1498857088"/>
        <c:crossesAt val="0"/>
        <c:auto val="1"/>
        <c:lblAlgn val="ctr"/>
        <c:lblOffset val="100"/>
        <c:noMultiLvlLbl val="0"/>
      </c:catAx>
      <c:valAx>
        <c:axId val="14988570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venir LT Std 55 Roman" panose="020B0503020203020204" pitchFamily="34" charset="0"/>
                <a:ea typeface="+mn-ea"/>
                <a:cs typeface="+mn-cs"/>
              </a:defRPr>
            </a:pPr>
            <a:endParaRPr lang="en-US"/>
          </a:p>
        </c:txPr>
        <c:crossAx val="149886092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27145734242634"/>
          <c:y val="0.18223680745734147"/>
          <c:w val="0.80262078479529042"/>
          <c:h val="0.77499385576855562"/>
        </c:manualLayout>
      </c:layout>
      <c:barChart>
        <c:barDir val="col"/>
        <c:grouping val="clustered"/>
        <c:varyColors val="0"/>
        <c:ser>
          <c:idx val="0"/>
          <c:order val="0"/>
          <c:tx>
            <c:v>Basinwide</c:v>
          </c:tx>
          <c:spPr>
            <a:solidFill>
              <a:schemeClr val="accent1"/>
            </a:solidFill>
            <a:ln>
              <a:noFill/>
            </a:ln>
            <a:effectLst/>
          </c:spPr>
          <c:invertIfNegative val="0"/>
          <c:dLbls>
            <c:dLbl>
              <c:idx val="0"/>
              <c:layout>
                <c:manualLayout>
                  <c:x val="-5.3960418545898597E-3"/>
                  <c:y val="1.39342391685978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45-44C5-A1F5-759E00F3A967}"/>
                </c:ext>
              </c:extLst>
            </c:dLbl>
            <c:dLbl>
              <c:idx val="1"/>
              <c:layout>
                <c:manualLayout>
                  <c:x val="-5.3960418545898762E-3"/>
                  <c:y val="2.742960466259392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45-44C5-A1F5-759E00F3A967}"/>
                </c:ext>
              </c:extLst>
            </c:dLbl>
            <c:dLbl>
              <c:idx val="2"/>
              <c:layout>
                <c:manualLayout>
                  <c:x val="-8.9934030909830723E-3"/>
                  <c:y val="1.04506793764481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45-44C5-A1F5-759E00F3A967}"/>
                </c:ext>
              </c:extLst>
            </c:dLbl>
            <c:dLbl>
              <c:idx val="3"/>
              <c:layout>
                <c:manualLayout>
                  <c:x val="-8.99340309098313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45-44C5-A1F5-759E00F3A967}"/>
                </c:ext>
              </c:extLst>
            </c:dLbl>
            <c:dLbl>
              <c:idx val="4"/>
              <c:layout>
                <c:manualLayout>
                  <c:x val="0"/>
                  <c:y val="-2.09013587528965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45-44C5-A1F5-759E00F3A9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venir LT Std 55 Roman" panose="020B05030202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CATA_SB535_totrisk_popwavg_tren!$B$3:$B$8</c:f>
              <c:strCache>
                <c:ptCount val="6"/>
                <c:pt idx="0">
                  <c:v>SFB</c:v>
                </c:pt>
                <c:pt idx="1">
                  <c:v>SV</c:v>
                </c:pt>
                <c:pt idx="2">
                  <c:v>SJV</c:v>
                </c:pt>
                <c:pt idx="3">
                  <c:v>SC</c:v>
                </c:pt>
                <c:pt idx="4">
                  <c:v>SD</c:v>
                </c:pt>
                <c:pt idx="5">
                  <c:v>Imp</c:v>
                </c:pt>
              </c:strCache>
            </c:strRef>
          </c:cat>
          <c:val>
            <c:numRef>
              <c:f>CATA_SB535_totrisk_popwavg_tren!$I$3:$I$8</c:f>
              <c:numCache>
                <c:formatCode>0.0</c:formatCode>
                <c:ptCount val="6"/>
                <c:pt idx="0">
                  <c:v>-41.415478618746903</c:v>
                </c:pt>
                <c:pt idx="1">
                  <c:v>-40.297198090161501</c:v>
                </c:pt>
                <c:pt idx="2">
                  <c:v>-55.383747246756698</c:v>
                </c:pt>
                <c:pt idx="3">
                  <c:v>-33.2755970089625</c:v>
                </c:pt>
                <c:pt idx="4">
                  <c:v>-39.511634780897602</c:v>
                </c:pt>
                <c:pt idx="5">
                  <c:v>-16.687273790165101</c:v>
                </c:pt>
              </c:numCache>
            </c:numRef>
          </c:val>
          <c:extLst>
            <c:ext xmlns:c16="http://schemas.microsoft.com/office/drawing/2014/chart" uri="{C3380CC4-5D6E-409C-BE32-E72D297353CC}">
              <c16:uniqueId val="{00000005-1745-44C5-A1F5-759E00F3A967}"/>
            </c:ext>
          </c:extLst>
        </c:ser>
        <c:ser>
          <c:idx val="1"/>
          <c:order val="1"/>
          <c:tx>
            <c:v>SB535 tracts</c:v>
          </c:tx>
          <c:spPr>
            <a:solidFill>
              <a:schemeClr val="accent2"/>
            </a:solidFill>
            <a:ln>
              <a:noFill/>
            </a:ln>
            <a:effectLst/>
          </c:spPr>
          <c:invertIfNegative val="0"/>
          <c:dLbls>
            <c:dLbl>
              <c:idx val="2"/>
              <c:layout>
                <c:manualLayout>
                  <c:x val="1.4389444945572916E-2"/>
                  <c:y val="-6.9671195842988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45-44C5-A1F5-759E00F3A967}"/>
                </c:ext>
              </c:extLst>
            </c:dLbl>
            <c:dLbl>
              <c:idx val="3"/>
              <c:layout>
                <c:manualLayout>
                  <c:x val="1.6188037779885565E-2"/>
                  <c:y val="-3.48350493294008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45-44C5-A1F5-759E00F3A967}"/>
                </c:ext>
              </c:extLst>
            </c:dLbl>
            <c:dLbl>
              <c:idx val="5"/>
              <c:layout>
                <c:manualLayout>
                  <c:x val="3.9667333921732641E-2"/>
                  <c:y val="-4.87692884979987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45-44C5-A1F5-759E00F3A9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venir LT Std 55 Roman" panose="020B05030202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CATA_SB535_totrisk_popwavg_tren!$B$3:$B$8</c:f>
              <c:strCache>
                <c:ptCount val="6"/>
                <c:pt idx="0">
                  <c:v>SFB</c:v>
                </c:pt>
                <c:pt idx="1">
                  <c:v>SV</c:v>
                </c:pt>
                <c:pt idx="2">
                  <c:v>SJV</c:v>
                </c:pt>
                <c:pt idx="3">
                  <c:v>SC</c:v>
                </c:pt>
                <c:pt idx="4">
                  <c:v>SD</c:v>
                </c:pt>
                <c:pt idx="5">
                  <c:v>Imp</c:v>
                </c:pt>
              </c:strCache>
            </c:strRef>
          </c:cat>
          <c:val>
            <c:numRef>
              <c:f>CATA_SB535_totrisk_popwavg_tren!$J$3:$J$8</c:f>
              <c:numCache>
                <c:formatCode>0.0</c:formatCode>
                <c:ptCount val="6"/>
                <c:pt idx="0">
                  <c:v>-45.890507178894502</c:v>
                </c:pt>
                <c:pt idx="1">
                  <c:v>-46.568946487325398</c:v>
                </c:pt>
                <c:pt idx="2">
                  <c:v>-55.701822717101898</c:v>
                </c:pt>
                <c:pt idx="3">
                  <c:v>-34.4055419079898</c:v>
                </c:pt>
                <c:pt idx="4">
                  <c:v>-37.317485946988697</c:v>
                </c:pt>
                <c:pt idx="5">
                  <c:v>-16.7619503207255</c:v>
                </c:pt>
              </c:numCache>
            </c:numRef>
          </c:val>
          <c:extLst>
            <c:ext xmlns:c16="http://schemas.microsoft.com/office/drawing/2014/chart" uri="{C3380CC4-5D6E-409C-BE32-E72D297353CC}">
              <c16:uniqueId val="{00000009-1745-44C5-A1F5-759E00F3A967}"/>
            </c:ext>
          </c:extLst>
        </c:ser>
        <c:dLbls>
          <c:dLblPos val="outEnd"/>
          <c:showLegendKey val="0"/>
          <c:showVal val="1"/>
          <c:showCatName val="0"/>
          <c:showSerName val="0"/>
          <c:showPercent val="0"/>
          <c:showBubbleSize val="0"/>
        </c:dLbls>
        <c:gapWidth val="219"/>
        <c:overlap val="-27"/>
        <c:axId val="1503804719"/>
        <c:axId val="1503822959"/>
      </c:barChart>
      <c:catAx>
        <c:axId val="1503804719"/>
        <c:scaling>
          <c:orientation val="minMax"/>
        </c:scaling>
        <c:delete val="0"/>
        <c:axPos val="t"/>
        <c:title>
          <c:tx>
            <c:rich>
              <a:bodyPr rot="0" spcFirstLastPara="1" vertOverflow="ellipsis" vert="horz" wrap="square" anchor="ctr" anchorCtr="1"/>
              <a:lstStyle/>
              <a:p>
                <a:pPr>
                  <a:defRPr sz="1200" b="1" i="0" u="none" strike="noStrike" kern="1200" baseline="0">
                    <a:solidFill>
                      <a:sysClr val="windowText" lastClr="000000"/>
                    </a:solidFill>
                    <a:latin typeface="Avenir LT Std 55 Roman" panose="020B0503020203020204" pitchFamily="34" charset="0"/>
                    <a:ea typeface="+mn-ea"/>
                    <a:cs typeface="+mn-cs"/>
                  </a:defRPr>
                </a:pPr>
                <a:r>
                  <a:rPr lang="en-US" sz="1200" b="1">
                    <a:solidFill>
                      <a:sysClr val="windowText" lastClr="000000"/>
                    </a:solidFill>
                    <a:latin typeface="Avenir LT Std 55 Roman" panose="020B0503020203020204" pitchFamily="34" charset="0"/>
                  </a:rPr>
                  <a:t>Air Basins (North -&gt;</a:t>
                </a:r>
                <a:r>
                  <a:rPr lang="en-US" sz="1200" b="1" baseline="0">
                    <a:solidFill>
                      <a:sysClr val="windowText" lastClr="000000"/>
                    </a:solidFill>
                    <a:latin typeface="Avenir LT Std 55 Roman" panose="020B0503020203020204" pitchFamily="34" charset="0"/>
                  </a:rPr>
                  <a:t> South)</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venir LT Std 55 Roman" panose="020B0503020203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venir LT Std 55 Roman" panose="020B0503020203020204" pitchFamily="34" charset="0"/>
                <a:ea typeface="+mn-ea"/>
                <a:cs typeface="+mn-cs"/>
              </a:defRPr>
            </a:pPr>
            <a:endParaRPr lang="en-US"/>
          </a:p>
        </c:txPr>
        <c:crossAx val="1503822959"/>
        <c:crosses val="max"/>
        <c:auto val="1"/>
        <c:lblAlgn val="ctr"/>
        <c:lblOffset val="100"/>
        <c:noMultiLvlLbl val="0"/>
      </c:catAx>
      <c:valAx>
        <c:axId val="1503822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venir LT Std 55 Roman" panose="020B0503020203020204" pitchFamily="34" charset="0"/>
                    <a:ea typeface="+mn-ea"/>
                    <a:cs typeface="+mn-cs"/>
                  </a:defRPr>
                </a:pPr>
                <a:r>
                  <a:rPr lang="en-US" sz="1200" b="1">
                    <a:solidFill>
                      <a:sysClr val="windowText" lastClr="000000"/>
                    </a:solidFill>
                    <a:latin typeface="Avenir LT Std 55 Roman" panose="020B0503020203020204" pitchFamily="34" charset="0"/>
                  </a:rPr>
                  <a:t>Change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venir LT Std 55 Roman" panose="020B0503020203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venir LT Std 55 Roman" panose="020B0503020203020204" pitchFamily="34" charset="0"/>
                <a:ea typeface="+mn-ea"/>
                <a:cs typeface="+mn-cs"/>
              </a:defRPr>
            </a:pPr>
            <a:endParaRPr lang="en-US"/>
          </a:p>
        </c:txPr>
        <c:crossAx val="1503804719"/>
        <c:crosses val="autoZero"/>
        <c:crossBetween val="between"/>
      </c:valAx>
      <c:spPr>
        <a:noFill/>
        <a:ln>
          <a:noFill/>
        </a:ln>
        <a:effectLst/>
      </c:spPr>
    </c:plotArea>
    <c:legend>
      <c:legendPos val="r"/>
      <c:layout>
        <c:manualLayout>
          <c:xMode val="edge"/>
          <c:yMode val="edge"/>
          <c:x val="0.70172722170815816"/>
          <c:y val="0.80193740783652834"/>
          <c:w val="0.25693971373191399"/>
          <c:h val="0.155541219015518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5030202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venir LT Std 55 Roman" panose="020B0503020203020204" pitchFamily="34" charset="77"/>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69FD2-536F-EA41-8172-C846253A4E90}" type="datetimeFigureOut">
              <a:rPr lang="en-US" smtClean="0">
                <a:latin typeface="Avenir LT Std 55 Roman" panose="020B0503020203020204" pitchFamily="34" charset="77"/>
              </a:rPr>
              <a:t>10/21/2024</a:t>
            </a:fld>
            <a:endParaRPr lang="en-US" dirty="0">
              <a:latin typeface="Avenir LT Std 55 Roman" panose="020B0503020203020204" pitchFamily="34"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venir LT Std 55 Roman" panose="020B0503020203020204" pitchFamily="34"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31DAB3-4E55-1E44-A089-DA56EFF57140}" type="slidenum">
              <a:rPr lang="en-US" smtClean="0">
                <a:latin typeface="Avenir LT Std 55 Roman" panose="020B0503020203020204" pitchFamily="34" charset="77"/>
              </a:rPr>
              <a:t>‹#›</a:t>
            </a:fld>
            <a:endParaRPr lang="en-US" dirty="0">
              <a:latin typeface="Avenir LT Std 55 Roman" panose="020B0503020203020204" pitchFamily="34" charset="77"/>
            </a:endParaRPr>
          </a:p>
        </p:txBody>
      </p:sp>
    </p:spTree>
    <p:extLst>
      <p:ext uri="{BB962C8B-B14F-4D97-AF65-F5344CB8AC3E}">
        <p14:creationId xmlns:p14="http://schemas.microsoft.com/office/powerpoint/2010/main" val="4272147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LT Std 55 Roman" panose="020B0503020203020204" pitchFamily="34"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LT Std 55 Roman" panose="020B0503020203020204" pitchFamily="34" charset="77"/>
              </a:defRPr>
            </a:lvl1pPr>
          </a:lstStyle>
          <a:p>
            <a:fld id="{0BC35E42-1A66-664F-A32E-EAC393A73A23}"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LT Std 55 Roman" panose="020B0503020203020204"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LT Std 55 Roman" panose="020B0503020203020204" pitchFamily="34" charset="77"/>
              </a:defRPr>
            </a:lvl1pPr>
          </a:lstStyle>
          <a:p>
            <a:fld id="{EC420D10-7B71-034E-B445-D78E7E4E8CA6}" type="slidenum">
              <a:rPr lang="en-US" smtClean="0"/>
              <a:pPr/>
              <a:t>‹#›</a:t>
            </a:fld>
            <a:endParaRPr lang="en-US" dirty="0"/>
          </a:p>
        </p:txBody>
      </p:sp>
    </p:spTree>
    <p:extLst>
      <p:ext uri="{BB962C8B-B14F-4D97-AF65-F5344CB8AC3E}">
        <p14:creationId xmlns:p14="http://schemas.microsoft.com/office/powerpoint/2010/main" val="1464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LT Std 55 Roman" panose="020B0503020203020204" pitchFamily="34" charset="77"/>
        <a:ea typeface="+mn-ea"/>
        <a:cs typeface="+mn-cs"/>
      </a:defRPr>
    </a:lvl1pPr>
    <a:lvl2pPr marL="457200" algn="l" defTabSz="914400" rtl="0" eaLnBrk="1" latinLnBrk="0" hangingPunct="1">
      <a:defRPr sz="1200" b="0" i="0" kern="1200">
        <a:solidFill>
          <a:schemeClr val="tx1"/>
        </a:solidFill>
        <a:latin typeface="Avenir LT Std 55 Roman" panose="020B0503020203020204" pitchFamily="34" charset="77"/>
        <a:ea typeface="+mn-ea"/>
        <a:cs typeface="+mn-cs"/>
      </a:defRPr>
    </a:lvl2pPr>
    <a:lvl3pPr marL="914400" algn="l" defTabSz="914400" rtl="0" eaLnBrk="1" latinLnBrk="0" hangingPunct="1">
      <a:defRPr sz="1200" b="0" i="0" kern="1200">
        <a:solidFill>
          <a:schemeClr val="tx1"/>
        </a:solidFill>
        <a:latin typeface="Avenir LT Std 55 Roman" panose="020B0503020203020204" pitchFamily="34" charset="77"/>
        <a:ea typeface="+mn-ea"/>
        <a:cs typeface="+mn-cs"/>
      </a:defRPr>
    </a:lvl3pPr>
    <a:lvl4pPr marL="1371600" algn="l" defTabSz="914400" rtl="0" eaLnBrk="1" latinLnBrk="0" hangingPunct="1">
      <a:defRPr sz="1200" b="0" i="0" kern="1200">
        <a:solidFill>
          <a:schemeClr val="tx1"/>
        </a:solidFill>
        <a:latin typeface="Avenir LT Std 55 Roman" panose="020B0503020203020204" pitchFamily="34" charset="77"/>
        <a:ea typeface="+mn-ea"/>
        <a:cs typeface="+mn-cs"/>
      </a:defRPr>
    </a:lvl4pPr>
    <a:lvl5pPr marL="1828800" algn="l" defTabSz="914400" rtl="0" eaLnBrk="1" latinLnBrk="0" hangingPunct="1">
      <a:defRPr sz="1200" b="0" i="0" kern="1200">
        <a:solidFill>
          <a:schemeClr val="tx1"/>
        </a:solidFill>
        <a:latin typeface="Avenir LT Std 55 Roman" panose="020B0503020203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introduction. Thank you all for sticking after lunch, I really appreciate it. List are the names of the contributors of this work. This presentation was supposed to be given by Sue, unfortunately, she could not be here today. So, I am just filling in for her. In the next fifteen minutes or so, I will be talking about exposure to air toxics disparities in disadvantage communities in California based on the 2017 California Air Toxic Assessment (CATA) study.   </a:t>
            </a:r>
          </a:p>
        </p:txBody>
      </p:sp>
      <p:sp>
        <p:nvSpPr>
          <p:cNvPr id="4" name="Slide Number Placeholder 3"/>
          <p:cNvSpPr>
            <a:spLocks noGrp="1"/>
          </p:cNvSpPr>
          <p:nvPr>
            <p:ph type="sldNum" sz="quarter" idx="5"/>
          </p:nvPr>
        </p:nvSpPr>
        <p:spPr/>
        <p:txBody>
          <a:bodyPr/>
          <a:lstStyle/>
          <a:p>
            <a:fld id="{EC420D10-7B71-034E-B445-D78E7E4E8CA6}" type="slidenum">
              <a:rPr lang="en-US" smtClean="0"/>
              <a:pPr/>
              <a:t>1</a:t>
            </a:fld>
            <a:endParaRPr lang="en-US" dirty="0"/>
          </a:p>
        </p:txBody>
      </p:sp>
    </p:spTree>
    <p:extLst>
      <p:ext uri="{BB962C8B-B14F-4D97-AF65-F5344CB8AC3E}">
        <p14:creationId xmlns:p14="http://schemas.microsoft.com/office/powerpoint/2010/main" val="238196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years, AB617 communities still face higher risks than their statewide counterparts. Even though there was a clear risk reduction from 2012 to 2017 in all regions, it did not eliminate disparity in AB617 communities.</a:t>
            </a:r>
          </a:p>
          <a:p>
            <a:r>
              <a:rPr lang="en-US" dirty="0"/>
              <a:t>Abdullah-small picks (low risk) indicate impacts from sector specific emissions </a:t>
            </a:r>
          </a:p>
        </p:txBody>
      </p:sp>
      <p:sp>
        <p:nvSpPr>
          <p:cNvPr id="4" name="Slide Number Placeholder 3"/>
          <p:cNvSpPr>
            <a:spLocks noGrp="1"/>
          </p:cNvSpPr>
          <p:nvPr>
            <p:ph type="sldNum" sz="quarter" idx="5"/>
          </p:nvPr>
        </p:nvSpPr>
        <p:spPr/>
        <p:txBody>
          <a:bodyPr/>
          <a:lstStyle/>
          <a:p>
            <a:fld id="{EC420D10-7B71-034E-B445-D78E7E4E8CA6}" type="slidenum">
              <a:rPr lang="en-US" smtClean="0"/>
              <a:pPr/>
              <a:t>10</a:t>
            </a:fld>
            <a:endParaRPr lang="en-US" dirty="0"/>
          </a:p>
        </p:txBody>
      </p:sp>
    </p:spTree>
    <p:extLst>
      <p:ext uri="{BB962C8B-B14F-4D97-AF65-F5344CB8AC3E}">
        <p14:creationId xmlns:p14="http://schemas.microsoft.com/office/powerpoint/2010/main" val="157392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for certain sectors, e.g. locomotive and commercial harbor craft (CHC), the range of cancer risks is very large (generally low risks, but also small amount of very high risk tracts): certain densely-population tracts happened to be very close to some of those sources (localized impact). </a:t>
            </a:r>
          </a:p>
        </p:txBody>
      </p:sp>
      <p:sp>
        <p:nvSpPr>
          <p:cNvPr id="4" name="Slide Number Placeholder 3"/>
          <p:cNvSpPr>
            <a:spLocks noGrp="1"/>
          </p:cNvSpPr>
          <p:nvPr>
            <p:ph type="sldNum" sz="quarter" idx="5"/>
          </p:nvPr>
        </p:nvSpPr>
        <p:spPr/>
        <p:txBody>
          <a:bodyPr/>
          <a:lstStyle/>
          <a:p>
            <a:fld id="{EC420D10-7B71-034E-B445-D78E7E4E8CA6}" type="slidenum">
              <a:rPr lang="en-US" smtClean="0"/>
              <a:pPr/>
              <a:t>11</a:t>
            </a:fld>
            <a:endParaRPr lang="en-US" dirty="0"/>
          </a:p>
        </p:txBody>
      </p:sp>
    </p:spTree>
    <p:extLst>
      <p:ext uri="{BB962C8B-B14F-4D97-AF65-F5344CB8AC3E}">
        <p14:creationId xmlns:p14="http://schemas.microsoft.com/office/powerpoint/2010/main" val="218628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Ranked at the 75</a:t>
            </a:r>
            <a:r>
              <a:rPr lang="en-US" baseline="30000" dirty="0"/>
              <a:t>th</a:t>
            </a:r>
            <a:r>
              <a:rPr lang="en-US" dirty="0"/>
              <a:t> percentile the DACs are </a:t>
            </a:r>
            <a:r>
              <a:rPr lang="en-US" dirty="0" err="1"/>
              <a:t>selected..based</a:t>
            </a:r>
            <a:r>
              <a:rPr lang="en-US" dirty="0"/>
              <a:t> on tracts, separated into air basin for analysis, spatial distributions are not uniform across air basins.</a:t>
            </a:r>
          </a:p>
        </p:txBody>
      </p:sp>
      <p:sp>
        <p:nvSpPr>
          <p:cNvPr id="4" name="Slide Number Placeholder 3"/>
          <p:cNvSpPr>
            <a:spLocks noGrp="1"/>
          </p:cNvSpPr>
          <p:nvPr>
            <p:ph type="sldNum" sz="quarter" idx="5"/>
          </p:nvPr>
        </p:nvSpPr>
        <p:spPr/>
        <p:txBody>
          <a:bodyPr/>
          <a:lstStyle/>
          <a:p>
            <a:fld id="{EC420D10-7B71-034E-B445-D78E7E4E8CA6}" type="slidenum">
              <a:rPr lang="en-US" smtClean="0"/>
              <a:pPr/>
              <a:t>12</a:t>
            </a:fld>
            <a:endParaRPr lang="en-US" dirty="0"/>
          </a:p>
        </p:txBody>
      </p:sp>
    </p:spTree>
    <p:extLst>
      <p:ext uri="{BB962C8B-B14F-4D97-AF65-F5344CB8AC3E}">
        <p14:creationId xmlns:p14="http://schemas.microsoft.com/office/powerpoint/2010/main" val="14900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DACs in all air basins had higher risks than the air basin averages, and saw risk reductions larger than average, i.e., a decrease in disparity, except SD and Imperial that are impacted by transported emissions from Mexico.</a:t>
            </a:r>
          </a:p>
        </p:txBody>
      </p:sp>
      <p:sp>
        <p:nvSpPr>
          <p:cNvPr id="4" name="Slide Number Placeholder 3"/>
          <p:cNvSpPr>
            <a:spLocks noGrp="1"/>
          </p:cNvSpPr>
          <p:nvPr>
            <p:ph type="sldNum" sz="quarter" idx="5"/>
          </p:nvPr>
        </p:nvSpPr>
        <p:spPr/>
        <p:txBody>
          <a:bodyPr/>
          <a:lstStyle/>
          <a:p>
            <a:fld id="{EC420D10-7B71-034E-B445-D78E7E4E8CA6}" type="slidenum">
              <a:rPr lang="en-US" smtClean="0"/>
              <a:pPr/>
              <a:t>13</a:t>
            </a:fld>
            <a:endParaRPr lang="en-US" dirty="0"/>
          </a:p>
        </p:txBody>
      </p:sp>
    </p:spTree>
    <p:extLst>
      <p:ext uri="{BB962C8B-B14F-4D97-AF65-F5344CB8AC3E}">
        <p14:creationId xmlns:p14="http://schemas.microsoft.com/office/powerpoint/2010/main" val="192282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patterns as AB617 communities.</a:t>
            </a:r>
          </a:p>
        </p:txBody>
      </p:sp>
      <p:sp>
        <p:nvSpPr>
          <p:cNvPr id="4" name="Slide Number Placeholder 3"/>
          <p:cNvSpPr>
            <a:spLocks noGrp="1"/>
          </p:cNvSpPr>
          <p:nvPr>
            <p:ph type="sldNum" sz="quarter" idx="5"/>
          </p:nvPr>
        </p:nvSpPr>
        <p:spPr/>
        <p:txBody>
          <a:bodyPr/>
          <a:lstStyle/>
          <a:p>
            <a:fld id="{EC420D10-7B71-034E-B445-D78E7E4E8CA6}" type="slidenum">
              <a:rPr lang="en-US" smtClean="0"/>
              <a:pPr/>
              <a:t>14</a:t>
            </a:fld>
            <a:endParaRPr lang="en-US" dirty="0"/>
          </a:p>
        </p:txBody>
      </p:sp>
    </p:spTree>
    <p:extLst>
      <p:ext uri="{BB962C8B-B14F-4D97-AF65-F5344CB8AC3E}">
        <p14:creationId xmlns:p14="http://schemas.microsoft.com/office/powerpoint/2010/main" val="133722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15</a:t>
            </a:fld>
            <a:endParaRPr lang="en-US" dirty="0"/>
          </a:p>
        </p:txBody>
      </p:sp>
    </p:spTree>
    <p:extLst>
      <p:ext uri="{BB962C8B-B14F-4D97-AF65-F5344CB8AC3E}">
        <p14:creationId xmlns:p14="http://schemas.microsoft.com/office/powerpoint/2010/main" val="26652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CATA is an ongoing study…</a:t>
            </a:r>
          </a:p>
        </p:txBody>
      </p:sp>
      <p:sp>
        <p:nvSpPr>
          <p:cNvPr id="4" name="Slide Number Placeholder 3"/>
          <p:cNvSpPr>
            <a:spLocks noGrp="1"/>
          </p:cNvSpPr>
          <p:nvPr>
            <p:ph type="sldNum" sz="quarter" idx="5"/>
          </p:nvPr>
        </p:nvSpPr>
        <p:spPr/>
        <p:txBody>
          <a:bodyPr/>
          <a:lstStyle/>
          <a:p>
            <a:fld id="{EC420D10-7B71-034E-B445-D78E7E4E8CA6}" type="slidenum">
              <a:rPr lang="en-US" smtClean="0"/>
              <a:pPr/>
              <a:t>2</a:t>
            </a:fld>
            <a:endParaRPr lang="en-US" dirty="0"/>
          </a:p>
        </p:txBody>
      </p:sp>
    </p:spTree>
    <p:extLst>
      <p:ext uri="{BB962C8B-B14F-4D97-AF65-F5344CB8AC3E}">
        <p14:creationId xmlns:p14="http://schemas.microsoft.com/office/powerpoint/2010/main" val="421960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list of major air toxic species that we have considered in the CATA study. Diesel PM, heavy metals and VOCs. </a:t>
            </a:r>
          </a:p>
          <a:p>
            <a:r>
              <a:rPr lang="en-US" dirty="0"/>
              <a:t>Modeling emission sectors separately for DPM and metals so that we can quantify their relative contributions in different regions.</a:t>
            </a:r>
          </a:p>
        </p:txBody>
      </p:sp>
      <p:sp>
        <p:nvSpPr>
          <p:cNvPr id="4" name="Slide Number Placeholder 3"/>
          <p:cNvSpPr>
            <a:spLocks noGrp="1"/>
          </p:cNvSpPr>
          <p:nvPr>
            <p:ph type="sldNum" sz="quarter" idx="5"/>
          </p:nvPr>
        </p:nvSpPr>
        <p:spPr/>
        <p:txBody>
          <a:bodyPr/>
          <a:lstStyle/>
          <a:p>
            <a:fld id="{EC420D10-7B71-034E-B445-D78E7E4E8CA6}" type="slidenum">
              <a:rPr lang="en-US" smtClean="0"/>
              <a:pPr/>
              <a:t>3</a:t>
            </a:fld>
            <a:endParaRPr lang="en-US" dirty="0"/>
          </a:p>
        </p:txBody>
      </p:sp>
    </p:spTree>
    <p:extLst>
      <p:ext uri="{BB962C8B-B14F-4D97-AF65-F5344CB8AC3E}">
        <p14:creationId xmlns:p14="http://schemas.microsoft.com/office/powerpoint/2010/main" val="105418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modeling approach of the CATA. </a:t>
            </a:r>
          </a:p>
          <a:p>
            <a:r>
              <a:rPr lang="en-US" dirty="0"/>
              <a:t>We use CALPUFF for DPM and heavy metals and CMAQ for VOCs. We will have the second part of the modeling study right after the next presentation.  </a:t>
            </a:r>
          </a:p>
        </p:txBody>
      </p:sp>
      <p:sp>
        <p:nvSpPr>
          <p:cNvPr id="4" name="Slide Number Placeholder 3"/>
          <p:cNvSpPr>
            <a:spLocks noGrp="1"/>
          </p:cNvSpPr>
          <p:nvPr>
            <p:ph type="sldNum" sz="quarter" idx="5"/>
          </p:nvPr>
        </p:nvSpPr>
        <p:spPr/>
        <p:txBody>
          <a:bodyPr/>
          <a:lstStyle/>
          <a:p>
            <a:fld id="{EC420D10-7B71-034E-B445-D78E7E4E8CA6}" type="slidenum">
              <a:rPr lang="en-US" smtClean="0"/>
              <a:pPr/>
              <a:t>4</a:t>
            </a:fld>
            <a:endParaRPr lang="en-US" dirty="0"/>
          </a:p>
        </p:txBody>
      </p:sp>
    </p:spTree>
    <p:extLst>
      <p:ext uri="{BB962C8B-B14F-4D97-AF65-F5344CB8AC3E}">
        <p14:creationId xmlns:p14="http://schemas.microsoft.com/office/powerpoint/2010/main" val="15741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 assessment can be used at the statewide level to provide an overview of air toxics impact across California, changes in the health impact between years related to regulations of specific emission sectors. It can also provide useful qualitative information at the community level, for example to support the development of CERPs under AB617.</a:t>
            </a:r>
          </a:p>
        </p:txBody>
      </p:sp>
      <p:sp>
        <p:nvSpPr>
          <p:cNvPr id="4" name="Slide Number Placeholder 3"/>
          <p:cNvSpPr>
            <a:spLocks noGrp="1"/>
          </p:cNvSpPr>
          <p:nvPr>
            <p:ph type="sldNum" sz="quarter" idx="5"/>
          </p:nvPr>
        </p:nvSpPr>
        <p:spPr/>
        <p:txBody>
          <a:bodyPr/>
          <a:lstStyle/>
          <a:p>
            <a:fld id="{EC420D10-7B71-034E-B445-D78E7E4E8CA6}" type="slidenum">
              <a:rPr lang="en-US" smtClean="0"/>
              <a:pPr/>
              <a:t>5</a:t>
            </a:fld>
            <a:endParaRPr lang="en-US" dirty="0"/>
          </a:p>
        </p:txBody>
      </p:sp>
    </p:spTree>
    <p:extLst>
      <p:ext uri="{BB962C8B-B14F-4D97-AF65-F5344CB8AC3E}">
        <p14:creationId xmlns:p14="http://schemas.microsoft.com/office/powerpoint/2010/main" val="222653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looked at disparities in disadvantaged communities identified under AB617 which is the community air protection law, and under SB535 which allows California’s Office of the Environmental Health Hazard Assessment (OEHHA) to identify disadvantaged communities using the pollution and socioeconomic scores. </a:t>
            </a:r>
          </a:p>
        </p:txBody>
      </p:sp>
      <p:sp>
        <p:nvSpPr>
          <p:cNvPr id="4" name="Slide Number Placeholder 3"/>
          <p:cNvSpPr>
            <a:spLocks noGrp="1"/>
          </p:cNvSpPr>
          <p:nvPr>
            <p:ph type="sldNum" sz="quarter" idx="5"/>
          </p:nvPr>
        </p:nvSpPr>
        <p:spPr/>
        <p:txBody>
          <a:bodyPr/>
          <a:lstStyle/>
          <a:p>
            <a:fld id="{EC420D10-7B71-034E-B445-D78E7E4E8CA6}" type="slidenum">
              <a:rPr lang="en-US" smtClean="0"/>
              <a:pPr/>
              <a:t>6</a:t>
            </a:fld>
            <a:endParaRPr lang="en-US" dirty="0"/>
          </a:p>
        </p:txBody>
      </p:sp>
    </p:spTree>
    <p:extLst>
      <p:ext uri="{BB962C8B-B14F-4D97-AF65-F5344CB8AC3E}">
        <p14:creationId xmlns:p14="http://schemas.microsoft.com/office/powerpoint/2010/main" val="133347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about 15 communities that have been identified under AB617 at the time we carried out the CATA study. </a:t>
            </a:r>
          </a:p>
        </p:txBody>
      </p:sp>
      <p:sp>
        <p:nvSpPr>
          <p:cNvPr id="4" name="Slide Number Placeholder 3"/>
          <p:cNvSpPr>
            <a:spLocks noGrp="1"/>
          </p:cNvSpPr>
          <p:nvPr>
            <p:ph type="sldNum" sz="quarter" idx="5"/>
          </p:nvPr>
        </p:nvSpPr>
        <p:spPr/>
        <p:txBody>
          <a:bodyPr/>
          <a:lstStyle/>
          <a:p>
            <a:fld id="{EC420D10-7B71-034E-B445-D78E7E4E8CA6}" type="slidenum">
              <a:rPr lang="en-US" smtClean="0"/>
              <a:pPr/>
              <a:t>7</a:t>
            </a:fld>
            <a:endParaRPr lang="en-US" dirty="0"/>
          </a:p>
        </p:txBody>
      </p:sp>
    </p:spTree>
    <p:extLst>
      <p:ext uri="{BB962C8B-B14F-4D97-AF65-F5344CB8AC3E}">
        <p14:creationId xmlns:p14="http://schemas.microsoft.com/office/powerpoint/2010/main" val="13949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we calculate inhalation cancer risk at each receptor or grid cell, but in order to create a single risk value, we use the population weighted risk for certain area of interest. </a:t>
            </a:r>
          </a:p>
        </p:txBody>
      </p:sp>
      <p:sp>
        <p:nvSpPr>
          <p:cNvPr id="4" name="Slide Number Placeholder 3"/>
          <p:cNvSpPr>
            <a:spLocks noGrp="1"/>
          </p:cNvSpPr>
          <p:nvPr>
            <p:ph type="sldNum" sz="quarter" idx="5"/>
          </p:nvPr>
        </p:nvSpPr>
        <p:spPr/>
        <p:txBody>
          <a:bodyPr/>
          <a:lstStyle/>
          <a:p>
            <a:fld id="{EC420D10-7B71-034E-B445-D78E7E4E8CA6}" type="slidenum">
              <a:rPr lang="en-US" smtClean="0"/>
              <a:pPr/>
              <a:t>8</a:t>
            </a:fld>
            <a:endParaRPr lang="en-US" dirty="0"/>
          </a:p>
        </p:txBody>
      </p:sp>
    </p:spTree>
    <p:extLst>
      <p:ext uri="{BB962C8B-B14F-4D97-AF65-F5344CB8AC3E}">
        <p14:creationId xmlns:p14="http://schemas.microsoft.com/office/powerpoint/2010/main" val="111514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on the left: most communities are burdened with higher cancer risks from air toxics than the statewide average. Communities in Southern CA tend to have higher cancer risks. (Abdullah-other factors such as income and other pollutants are also considered when selecting the communities…)</a:t>
            </a:r>
          </a:p>
          <a:p>
            <a:r>
              <a:rPr lang="en-US" dirty="0"/>
              <a:t>Chart on the right: Communities in Southern CA also saw smaller risk reductions.</a:t>
            </a:r>
          </a:p>
          <a:p>
            <a:r>
              <a:rPr lang="en-US" dirty="0"/>
              <a:t>Two potential reasons: large </a:t>
            </a:r>
            <a:r>
              <a:rPr lang="en-US" sz="1200" dirty="0">
                <a:latin typeface="Avenir LT Std 55 Roman" panose="020B0503020203020204" pitchFamily="34" charset="0"/>
                <a:cs typeface="Arial" panose="020B0604020202020204" pitchFamily="34" charset="0"/>
              </a:rPr>
              <a:t>cross-border transport in Imperial and SD, and source apportionment: on-road sources were more dominant in the northern communities, whereas southern communities were more impacted by sources under less stringent, e.g., ports and locomotives</a:t>
            </a:r>
            <a:endParaRPr lang="en-US" dirty="0"/>
          </a:p>
        </p:txBody>
      </p:sp>
      <p:sp>
        <p:nvSpPr>
          <p:cNvPr id="4" name="Slide Number Placeholder 3"/>
          <p:cNvSpPr>
            <a:spLocks noGrp="1"/>
          </p:cNvSpPr>
          <p:nvPr>
            <p:ph type="sldNum" sz="quarter" idx="5"/>
          </p:nvPr>
        </p:nvSpPr>
        <p:spPr/>
        <p:txBody>
          <a:bodyPr/>
          <a:lstStyle/>
          <a:p>
            <a:fld id="{EC420D10-7B71-034E-B445-D78E7E4E8CA6}" type="slidenum">
              <a:rPr lang="en-US" smtClean="0"/>
              <a:pPr/>
              <a:t>9</a:t>
            </a:fld>
            <a:endParaRPr lang="en-US" dirty="0"/>
          </a:p>
        </p:txBody>
      </p:sp>
    </p:spTree>
    <p:extLst>
      <p:ext uri="{BB962C8B-B14F-4D97-AF65-F5344CB8AC3E}">
        <p14:creationId xmlns:p14="http://schemas.microsoft.com/office/powerpoint/2010/main" val="1951289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1009"/>
            <a:ext cx="7772400" cy="914820"/>
          </a:xfrm>
        </p:spPr>
        <p:txBody>
          <a:bodyPr>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20141"/>
            <a:ext cx="6400800" cy="739125"/>
          </a:xfrm>
        </p:spPr>
        <p:txBody>
          <a:bodyPr anchor="ctr">
            <a:normAutofit/>
          </a:bodyPr>
          <a:lstStyle>
            <a:lvl1pPr marL="0" indent="0" algn="ctr">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nchor="ctr"/>
          <a:lstStyle>
            <a:lvl1pPr>
              <a:defRPr sz="1000" b="0" i="0">
                <a:solidFill>
                  <a:schemeClr val="tx1"/>
                </a:solidFill>
                <a:latin typeface="Avenir LT Std 55 Roman" panose="020B0503020203020204" pitchFamily="34" charset="77"/>
              </a:defRPr>
            </a:lvl1pPr>
          </a:lstStyle>
          <a:p>
            <a:endParaRPr lang="en-US" dirty="0"/>
          </a:p>
        </p:txBody>
      </p:sp>
      <p:pic>
        <p:nvPicPr>
          <p:cNvPr id="7" name="Picture 6" descr="CARB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9231" y="577241"/>
            <a:ext cx="2526412" cy="1892372"/>
          </a:xfrm>
          <a:prstGeom prst="rect">
            <a:avLst/>
          </a:prstGeom>
        </p:spPr>
      </p:pic>
      <p:sp>
        <p:nvSpPr>
          <p:cNvPr id="8" name="Slide Number Placeholder 5">
            <a:extLst>
              <a:ext uri="{FF2B5EF4-FFF2-40B4-BE49-F238E27FC236}">
                <a16:creationId xmlns:a16="http://schemas.microsoft.com/office/drawing/2014/main" id="{852EE840-1CAF-2B4C-9703-D108FA898E25}"/>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1009"/>
            <a:ext cx="7772400" cy="914820"/>
          </a:xfrm>
        </p:spPr>
        <p:txBody>
          <a:bodyPr>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20141"/>
            <a:ext cx="6400800" cy="739125"/>
          </a:xfrm>
        </p:spPr>
        <p:txBody>
          <a:bodyPr anchor="ctr">
            <a:normAutofit/>
          </a:bodyPr>
          <a:lstStyle>
            <a:lvl1pPr marL="0" indent="0" algn="ctr">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nchor="ctr"/>
          <a:lstStyle>
            <a:lvl1pPr>
              <a:defRPr sz="1000" b="0" i="0">
                <a:solidFill>
                  <a:schemeClr val="tx1"/>
                </a:solidFill>
                <a:latin typeface="Avenir LT Std 55 Roman" panose="020B0503020203020204" pitchFamily="34" charset="77"/>
              </a:defRPr>
            </a:lvl1pPr>
          </a:lstStyle>
          <a:p>
            <a:endParaRPr lang="en-US" dirty="0"/>
          </a:p>
        </p:txBody>
      </p:sp>
      <p:pic>
        <p:nvPicPr>
          <p:cNvPr id="7" name="Picture 6" descr="CARB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9231" y="577241"/>
            <a:ext cx="2526412" cy="1892372"/>
          </a:xfrm>
          <a:prstGeom prst="rect">
            <a:avLst/>
          </a:prstGeom>
        </p:spPr>
      </p:pic>
      <p:sp>
        <p:nvSpPr>
          <p:cNvPr id="8" name="Slide Number Placeholder 5">
            <a:extLst>
              <a:ext uri="{FF2B5EF4-FFF2-40B4-BE49-F238E27FC236}">
                <a16:creationId xmlns:a16="http://schemas.microsoft.com/office/drawing/2014/main" id="{852EE840-1CAF-2B4C-9703-D108FA898E25}"/>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297725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400"/>
            </a:lvl2pPr>
            <a:lvl3pPr>
              <a:defRPr sz="22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8" name="Slide Number Placeholder 5">
            <a:extLst>
              <a:ext uri="{FF2B5EF4-FFF2-40B4-BE49-F238E27FC236}">
                <a16:creationId xmlns:a16="http://schemas.microsoft.com/office/drawing/2014/main" id="{59B98D5B-4C9E-7E42-B4C2-470C2148B331}"/>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60331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noAutofit/>
          </a:bodyPr>
          <a:lstStyle>
            <a:lvl1pPr algn="l">
              <a:defRPr sz="3600" b="1" cap="none">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2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7" name="Picture 6"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6" name="Slide Number Placeholder 5">
            <a:extLst>
              <a:ext uri="{FF2B5EF4-FFF2-40B4-BE49-F238E27FC236}">
                <a16:creationId xmlns:a16="http://schemas.microsoft.com/office/drawing/2014/main" id="{95A78699-9EA3-EB43-8453-1D7376AB200D}"/>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294814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600">
                <a:solidFill>
                  <a:schemeClr val="tx1"/>
                </a:solidFill>
              </a:defRPr>
            </a:lvl1pPr>
            <a:lvl2pPr>
              <a:defRPr sz="2400">
                <a:solidFill>
                  <a:schemeClr val="tx1"/>
                </a:solidFill>
              </a:defRPr>
            </a:lvl2pPr>
            <a:lvl3pPr>
              <a:defRPr sz="2200">
                <a:solidFill>
                  <a:schemeClr val="tx1"/>
                </a:solidFill>
              </a:defRPr>
            </a:lvl3pPr>
            <a:lvl4pPr>
              <a:defRPr sz="20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7" name="Slide Number Placeholder 5">
            <a:extLst>
              <a:ext uri="{FF2B5EF4-FFF2-40B4-BE49-F238E27FC236}">
                <a16:creationId xmlns:a16="http://schemas.microsoft.com/office/drawing/2014/main" id="{C5817C16-4A64-7841-B735-7AF4E6AACABE}"/>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95645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000" b="0" i="0">
                <a:latin typeface="Avenir LT Std 55 Roman"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i="0">
                <a:latin typeface="Avenir LT Std 55 Roman"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6" y="1631156"/>
            <a:ext cx="4041775"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9" name="Slide Number Placeholder 5">
            <a:extLst>
              <a:ext uri="{FF2B5EF4-FFF2-40B4-BE49-F238E27FC236}">
                <a16:creationId xmlns:a16="http://schemas.microsoft.com/office/drawing/2014/main" id="{F20B377A-D0B9-8744-9CA8-7A576708BFE5}"/>
              </a:ext>
            </a:extLst>
          </p:cNvPr>
          <p:cNvSpPr>
            <a:spLocks noGrp="1"/>
          </p:cNvSpPr>
          <p:nvPr>
            <p:ph type="sldNum" sz="quarter" idx="10"/>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76297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pic>
        <p:nvPicPr>
          <p:cNvPr id="6" name="Picture 5"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5" name="Slide Number Placeholder 5">
            <a:extLst>
              <a:ext uri="{FF2B5EF4-FFF2-40B4-BE49-F238E27FC236}">
                <a16:creationId xmlns:a16="http://schemas.microsoft.com/office/drawing/2014/main" id="{5593CC9A-B2A5-4549-8DCD-90493EEAA42C}"/>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17756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4" name="Slide Number Placeholder 5">
            <a:extLst>
              <a:ext uri="{FF2B5EF4-FFF2-40B4-BE49-F238E27FC236}">
                <a16:creationId xmlns:a16="http://schemas.microsoft.com/office/drawing/2014/main" id="{AF9F8E6F-DF0A-3A46-BFC3-FF080048CAE1}"/>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58889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7" name="Slide Number Placeholder 5">
            <a:extLst>
              <a:ext uri="{FF2B5EF4-FFF2-40B4-BE49-F238E27FC236}">
                <a16:creationId xmlns:a16="http://schemas.microsoft.com/office/drawing/2014/main" id="{72CDDBB3-A50C-E54A-9DD7-B65F95EBC4AB}"/>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275026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Autofit/>
          </a:bodyPr>
          <a:lstStyle>
            <a:lvl1pPr algn="l">
              <a:defRPr sz="26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7" name="Slide Number Placeholder 5">
            <a:extLst>
              <a:ext uri="{FF2B5EF4-FFF2-40B4-BE49-F238E27FC236}">
                <a16:creationId xmlns:a16="http://schemas.microsoft.com/office/drawing/2014/main" id="{512A5A00-B307-F44A-9FE6-580AD7CBEDAB}"/>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17817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400"/>
            </a:lvl2pPr>
            <a:lvl3pPr>
              <a:defRPr sz="22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8" name="Slide Number Placeholder 5">
            <a:extLst>
              <a:ext uri="{FF2B5EF4-FFF2-40B4-BE49-F238E27FC236}">
                <a16:creationId xmlns:a16="http://schemas.microsoft.com/office/drawing/2014/main" id="{59B98D5B-4C9E-7E42-B4C2-470C2148B331}"/>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noAutofit/>
          </a:bodyPr>
          <a:lstStyle>
            <a:lvl1pPr algn="l">
              <a:defRPr sz="3600" b="1" cap="none">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2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7" name="Picture 6"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6" name="Slide Number Placeholder 5">
            <a:extLst>
              <a:ext uri="{FF2B5EF4-FFF2-40B4-BE49-F238E27FC236}">
                <a16:creationId xmlns:a16="http://schemas.microsoft.com/office/drawing/2014/main" id="{95A78699-9EA3-EB43-8453-1D7376AB200D}"/>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600">
                <a:solidFill>
                  <a:schemeClr val="tx1"/>
                </a:solidFill>
              </a:defRPr>
            </a:lvl1pPr>
            <a:lvl2pPr>
              <a:defRPr sz="2400">
                <a:solidFill>
                  <a:schemeClr val="tx1"/>
                </a:solidFill>
              </a:defRPr>
            </a:lvl2pPr>
            <a:lvl3pPr>
              <a:defRPr sz="2200">
                <a:solidFill>
                  <a:schemeClr val="tx1"/>
                </a:solidFill>
              </a:defRPr>
            </a:lvl3pPr>
            <a:lvl4pPr>
              <a:defRPr sz="20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7" name="Slide Number Placeholder 5">
            <a:extLst>
              <a:ext uri="{FF2B5EF4-FFF2-40B4-BE49-F238E27FC236}">
                <a16:creationId xmlns:a16="http://schemas.microsoft.com/office/drawing/2014/main" id="{C5817C16-4A64-7841-B735-7AF4E6AACABE}"/>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000" b="0" i="0">
                <a:latin typeface="Avenir LT Std 55 Roman"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i="0">
                <a:latin typeface="Avenir LT Std 55 Roman" panose="020B0503020203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6" y="1631156"/>
            <a:ext cx="4041775" cy="29634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9" name="Slide Number Placeholder 5">
            <a:extLst>
              <a:ext uri="{FF2B5EF4-FFF2-40B4-BE49-F238E27FC236}">
                <a16:creationId xmlns:a16="http://schemas.microsoft.com/office/drawing/2014/main" id="{F20B377A-D0B9-8744-9CA8-7A576708BFE5}"/>
              </a:ext>
            </a:extLst>
          </p:cNvPr>
          <p:cNvSpPr>
            <a:spLocks noGrp="1"/>
          </p:cNvSpPr>
          <p:nvPr>
            <p:ph type="sldNum" sz="quarter" idx="10"/>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pic>
        <p:nvPicPr>
          <p:cNvPr id="6" name="Picture 5"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5" name="Slide Number Placeholder 5">
            <a:extLst>
              <a:ext uri="{FF2B5EF4-FFF2-40B4-BE49-F238E27FC236}">
                <a16:creationId xmlns:a16="http://schemas.microsoft.com/office/drawing/2014/main" id="{5593CC9A-B2A5-4549-8DCD-90493EEAA42C}"/>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4" name="Slide Number Placeholder 5">
            <a:extLst>
              <a:ext uri="{FF2B5EF4-FFF2-40B4-BE49-F238E27FC236}">
                <a16:creationId xmlns:a16="http://schemas.microsoft.com/office/drawing/2014/main" id="{AF9F8E6F-DF0A-3A46-BFC3-FF080048CAE1}"/>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7" name="Slide Number Placeholder 5">
            <a:extLst>
              <a:ext uri="{FF2B5EF4-FFF2-40B4-BE49-F238E27FC236}">
                <a16:creationId xmlns:a16="http://schemas.microsoft.com/office/drawing/2014/main" id="{72CDDBB3-A50C-E54A-9DD7-B65F95EBC4AB}"/>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Autofit/>
          </a:bodyPr>
          <a:lstStyle>
            <a:lvl1pPr algn="l">
              <a:defRPr sz="26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CARB_A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7263"/>
            <a:ext cx="1230468" cy="273843"/>
          </a:xfrm>
          <a:prstGeom prst="rect">
            <a:avLst/>
          </a:prstGeom>
        </p:spPr>
      </p:pic>
      <p:sp>
        <p:nvSpPr>
          <p:cNvPr id="7" name="Slide Number Placeholder 5">
            <a:extLst>
              <a:ext uri="{FF2B5EF4-FFF2-40B4-BE49-F238E27FC236}">
                <a16:creationId xmlns:a16="http://schemas.microsoft.com/office/drawing/2014/main" id="{512A5A00-B307-F44A-9FE6-580AD7CBEDAB}"/>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6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72EB56F-F4D4-E94F-9B2F-7142D6C18AE3}"/>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Lst>
  <p:hf hdr="0" ftr="0" dt="0"/>
  <p:txStyles>
    <p:titleStyle>
      <a:lvl1pPr algn="ctr" defTabSz="457200" rtl="0" eaLnBrk="1" latinLnBrk="0" hangingPunct="1">
        <a:spcBef>
          <a:spcPct val="0"/>
        </a:spcBef>
        <a:buNone/>
        <a:defRPr sz="3600" b="1" kern="1200">
          <a:solidFill>
            <a:schemeClr val="tx2"/>
          </a:solidFill>
          <a:latin typeface="Avenir LT Std 55 Roman" panose="020B0503020203020204" pitchFamily="34" charset="77"/>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Avenir LT Std 55 Roman" panose="020B0503020203020204" pitchFamily="34" charset="77"/>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venir LT Std 55 Roman" panose="020B0503020203020204" pitchFamily="34" charset="77"/>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Avenir LT Std 55 Roman" panose="020B0503020203020204" pitchFamily="34" charset="77"/>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 LT Std 55 Roman" panose="020B0503020203020204" pitchFamily="34" charset="77"/>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venir LT Std 55 Roman" panose="020B0503020203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6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72EB56F-F4D4-E94F-9B2F-7142D6C18AE3}"/>
              </a:ext>
            </a:extLst>
          </p:cNvPr>
          <p:cNvSpPr>
            <a:spLocks noGrp="1"/>
          </p:cNvSpPr>
          <p:nvPr>
            <p:ph type="sldNum" sz="quarter" idx="4"/>
          </p:nvPr>
        </p:nvSpPr>
        <p:spPr>
          <a:xfrm>
            <a:off x="7768856" y="4767264"/>
            <a:ext cx="917944" cy="273844"/>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Avenir LT Std 55 Roman" panose="020B0503020203020204" pitchFamily="34" charset="77"/>
                <a:ea typeface="+mn-ea"/>
                <a:cs typeface="+mn-cs"/>
              </a:defRPr>
            </a:lvl1pPr>
          </a:lstStyle>
          <a:p>
            <a:pPr>
              <a:defRPr/>
            </a:pPr>
            <a:fld id="{F01DF9B2-7F23-5B4A-9BBE-C5890CF05FB0}" type="slidenum">
              <a:rPr lang="en-US" smtClean="0"/>
              <a:pPr>
                <a:defRPr/>
              </a:pPr>
              <a:t>‹#›</a:t>
            </a:fld>
            <a:endParaRPr lang="en-US" dirty="0"/>
          </a:p>
        </p:txBody>
      </p:sp>
    </p:spTree>
    <p:extLst>
      <p:ext uri="{BB962C8B-B14F-4D97-AF65-F5344CB8AC3E}">
        <p14:creationId xmlns:p14="http://schemas.microsoft.com/office/powerpoint/2010/main" val="1283278045"/>
      </p:ext>
    </p:extLst>
  </p:cSld>
  <p:clrMap bg1="lt1" tx1="dk1" bg2="lt2" tx2="dk2" accent1="accent1" accent2="accent2" accent3="accent3" accent4="accent4" accent5="accent5" accent6="accent6" hlink="hlink" folHlink="folHlink"/>
  <p:sldLayoutIdLst>
    <p:sldLayoutId id="2147493466" r:id="rId1"/>
    <p:sldLayoutId id="2147493467" r:id="rId2"/>
    <p:sldLayoutId id="2147493468" r:id="rId3"/>
    <p:sldLayoutId id="2147493469" r:id="rId4"/>
    <p:sldLayoutId id="2147493470" r:id="rId5"/>
    <p:sldLayoutId id="2147493471" r:id="rId6"/>
    <p:sldLayoutId id="2147493472" r:id="rId7"/>
    <p:sldLayoutId id="2147493473" r:id="rId8"/>
    <p:sldLayoutId id="2147493474" r:id="rId9"/>
  </p:sldLayoutIdLst>
  <p:hf hdr="0" ftr="0" dt="0"/>
  <p:txStyles>
    <p:titleStyle>
      <a:lvl1pPr algn="ctr" defTabSz="457200" rtl="0" eaLnBrk="1" latinLnBrk="0" hangingPunct="1">
        <a:spcBef>
          <a:spcPct val="0"/>
        </a:spcBef>
        <a:buNone/>
        <a:defRPr sz="3600" b="1" kern="1200">
          <a:solidFill>
            <a:schemeClr val="tx2"/>
          </a:solidFill>
          <a:latin typeface="Avenir LT Std 55 Roman" panose="020B0503020203020204" pitchFamily="34" charset="77"/>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Avenir LT Std 55 Roman" panose="020B0503020203020204" pitchFamily="34" charset="77"/>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venir LT Std 55 Roman" panose="020B0503020203020204" pitchFamily="34" charset="77"/>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Avenir LT Std 55 Roman" panose="020B0503020203020204" pitchFamily="34" charset="77"/>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venir LT Std 55 Roman" panose="020B0503020203020204" pitchFamily="34" charset="77"/>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venir LT Std 55 Roman" panose="020B0503020203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8B2F-63CB-69F3-E865-2F19A298570D}"/>
              </a:ext>
            </a:extLst>
          </p:cNvPr>
          <p:cNvSpPr>
            <a:spLocks noGrp="1"/>
          </p:cNvSpPr>
          <p:nvPr>
            <p:ph type="ctrTitle"/>
          </p:nvPr>
        </p:nvSpPr>
        <p:spPr>
          <a:xfrm>
            <a:off x="1156063" y="2721974"/>
            <a:ext cx="6831874" cy="1836964"/>
          </a:xfrm>
        </p:spPr>
        <p:txBody>
          <a:bodyPr>
            <a:noAutofit/>
          </a:bodyPr>
          <a:lstStyle/>
          <a:p>
            <a:r>
              <a:rPr lang="en-US" sz="2400" dirty="0">
                <a:latin typeface="Avenir LT Std 55 Roman" panose="020B0503020203020204" pitchFamily="34" charset="0"/>
                <a:cs typeface="Arial" panose="020B0604020202020204" pitchFamily="34" charset="0"/>
              </a:rPr>
              <a:t>Air Toxics Exposure Disparities in Disadvantaged Communities</a:t>
            </a:r>
            <a:br>
              <a:rPr lang="en-US" sz="2400" dirty="0">
                <a:latin typeface="Avenir LT Std 55 Roman" panose="020B0503020203020204" pitchFamily="34" charset="0"/>
                <a:cs typeface="Arial" panose="020B0604020202020204" pitchFamily="34" charset="0"/>
              </a:rPr>
            </a:br>
            <a:br>
              <a:rPr lang="en-US" sz="2400" dirty="0">
                <a:latin typeface="Avenir LT Std 55 Roman" panose="020B0503020203020204" pitchFamily="34" charset="0"/>
                <a:cs typeface="Arial" panose="020B0604020202020204" pitchFamily="34" charset="0"/>
              </a:rPr>
            </a:br>
            <a:r>
              <a:rPr lang="en-US" sz="1800" b="0" kern="100" dirty="0">
                <a:effectLst/>
                <a:latin typeface="Avenir Next LT Pro" panose="020B0504020202020204" pitchFamily="34" charset="0"/>
                <a:ea typeface="Calibri" panose="020F0502020204030204" pitchFamily="34" charset="0"/>
                <a:cs typeface="Times New Roman" panose="02020603050405020304" pitchFamily="18" charset="0"/>
              </a:rPr>
              <a:t>Xue Meng Chen, </a:t>
            </a:r>
            <a:r>
              <a:rPr lang="en-US" sz="1800" b="0" kern="100" dirty="0" err="1">
                <a:effectLst/>
                <a:latin typeface="Avenir Next LT Pro" panose="020B0504020202020204" pitchFamily="34" charset="0"/>
                <a:ea typeface="Calibri" panose="020F0502020204030204" pitchFamily="34" charset="0"/>
                <a:cs typeface="Times New Roman" panose="02020603050405020304" pitchFamily="18" charset="0"/>
              </a:rPr>
              <a:t>Shuming</a:t>
            </a:r>
            <a:r>
              <a:rPr lang="en-US" sz="1800" b="0" kern="100" dirty="0">
                <a:effectLst/>
                <a:latin typeface="Avenir Next LT Pro" panose="020B0504020202020204" pitchFamily="34" charset="0"/>
                <a:ea typeface="Calibri" panose="020F0502020204030204" pitchFamily="34" charset="0"/>
                <a:cs typeface="Times New Roman" panose="02020603050405020304" pitchFamily="18" charset="0"/>
              </a:rPr>
              <a:t> Du, </a:t>
            </a:r>
            <a:r>
              <a:rPr lang="en-US" sz="1800" kern="100" dirty="0">
                <a:effectLst/>
                <a:latin typeface="Avenir Next LT Pro" panose="020B0504020202020204" pitchFamily="34" charset="0"/>
                <a:ea typeface="Calibri" panose="020F0502020204030204" pitchFamily="34" charset="0"/>
                <a:cs typeface="Times New Roman" panose="02020603050405020304" pitchFamily="18" charset="0"/>
              </a:rPr>
              <a:t>Abdullah Mahmud</a:t>
            </a:r>
            <a:r>
              <a:rPr lang="en-US" sz="1800" b="0" kern="1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0" kern="100" dirty="0" err="1">
                <a:effectLst/>
                <a:latin typeface="Avenir Next LT Pro" panose="020B0504020202020204" pitchFamily="34" charset="0"/>
                <a:ea typeface="Calibri" panose="020F0502020204030204" pitchFamily="34" charset="0"/>
                <a:cs typeface="Times New Roman" panose="02020603050405020304" pitchFamily="18" charset="0"/>
              </a:rPr>
              <a:t>Yiting</a:t>
            </a:r>
            <a:r>
              <a:rPr lang="en-US" sz="1800" b="0" kern="100" dirty="0">
                <a:effectLst/>
                <a:latin typeface="Avenir Next LT Pro" panose="020B0504020202020204" pitchFamily="34" charset="0"/>
                <a:ea typeface="Calibri" panose="020F0502020204030204" pitchFamily="34" charset="0"/>
                <a:cs typeface="Times New Roman" panose="02020603050405020304" pitchFamily="18" charset="0"/>
              </a:rPr>
              <a:t> Li, </a:t>
            </a:r>
            <a:r>
              <a:rPr lang="en-US" sz="1800" b="0" kern="100" dirty="0" err="1">
                <a:effectLst/>
                <a:latin typeface="Avenir Next LT Pro" panose="020B0504020202020204" pitchFamily="34" charset="0"/>
                <a:ea typeface="Calibri" panose="020F0502020204030204" pitchFamily="34" charset="0"/>
                <a:cs typeface="Times New Roman" panose="02020603050405020304" pitchFamily="18" charset="0"/>
              </a:rPr>
              <a:t>Yunle</a:t>
            </a:r>
            <a:r>
              <a:rPr lang="en-US" sz="1800" b="0" kern="100" dirty="0">
                <a:effectLst/>
                <a:latin typeface="Avenir Next LT Pro" panose="020B0504020202020204" pitchFamily="34" charset="0"/>
                <a:ea typeface="Calibri" panose="020F0502020204030204" pitchFamily="34" charset="0"/>
                <a:cs typeface="Times New Roman" panose="02020603050405020304" pitchFamily="18" charset="0"/>
              </a:rPr>
              <a:t> Chen, </a:t>
            </a:r>
            <a:r>
              <a:rPr lang="en-US" sz="1800" b="0" kern="100" dirty="0" err="1">
                <a:effectLst/>
                <a:latin typeface="Avenir Next LT Pro" panose="020B0504020202020204" pitchFamily="34" charset="0"/>
                <a:ea typeface="Calibri" panose="020F0502020204030204" pitchFamily="34" charset="0"/>
                <a:cs typeface="Times New Roman" panose="02020603050405020304" pitchFamily="18" charset="0"/>
              </a:rPr>
              <a:t>Pingkuan</a:t>
            </a:r>
            <a:r>
              <a:rPr lang="en-US" sz="1800" b="0" kern="100" dirty="0">
                <a:effectLst/>
                <a:latin typeface="Avenir Next LT Pro" panose="020B0504020202020204" pitchFamily="34" charset="0"/>
                <a:ea typeface="Calibri" panose="020F0502020204030204" pitchFamily="34" charset="0"/>
                <a:cs typeface="Times New Roman" panose="02020603050405020304" pitchFamily="18" charset="0"/>
              </a:rPr>
              <a:t> Di, and Jeremy </a:t>
            </a:r>
            <a:r>
              <a:rPr lang="en-US" sz="1800" b="0" kern="100" dirty="0" err="1">
                <a:effectLst/>
                <a:latin typeface="Avenir Next LT Pro" panose="020B0504020202020204" pitchFamily="34" charset="0"/>
                <a:ea typeface="Calibri" panose="020F0502020204030204" pitchFamily="34" charset="0"/>
                <a:cs typeface="Times New Roman" panose="02020603050405020304" pitchFamily="18" charset="0"/>
              </a:rPr>
              <a:t>Avise</a:t>
            </a:r>
            <a:endParaRPr lang="en-US" sz="2000" b="0" dirty="0">
              <a:latin typeface="Avenir LT Std 55 Roman" panose="020B05030202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AB439E6-F3D6-A275-2C36-B1D98A57AF45}"/>
              </a:ext>
            </a:extLst>
          </p:cNvPr>
          <p:cNvSpPr>
            <a:spLocks noGrp="1"/>
          </p:cNvSpPr>
          <p:nvPr>
            <p:ph type="sldNum" sz="quarter" idx="4"/>
          </p:nvPr>
        </p:nvSpPr>
        <p:spPr/>
        <p:txBody>
          <a:bodyPr/>
          <a:lstStyle/>
          <a:p>
            <a:pPr>
              <a:defRPr/>
            </a:pPr>
            <a:fld id="{F01DF9B2-7F23-5B4A-9BBE-C5890CF05FB0}" type="slidenum">
              <a:rPr lang="en-US" smtClean="0"/>
              <a:pPr>
                <a:defRPr/>
              </a:pPr>
              <a:t>1</a:t>
            </a:fld>
            <a:endParaRPr lang="en-US" dirty="0"/>
          </a:p>
        </p:txBody>
      </p:sp>
    </p:spTree>
    <p:extLst>
      <p:ext uri="{BB962C8B-B14F-4D97-AF65-F5344CB8AC3E}">
        <p14:creationId xmlns:p14="http://schemas.microsoft.com/office/powerpoint/2010/main" val="237110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8FA0-B6DB-040F-4AB7-AB68E905F5DB}"/>
              </a:ext>
            </a:extLst>
          </p:cNvPr>
          <p:cNvSpPr>
            <a:spLocks noGrp="1"/>
          </p:cNvSpPr>
          <p:nvPr>
            <p:ph type="title"/>
          </p:nvPr>
        </p:nvSpPr>
        <p:spPr>
          <a:xfrm>
            <a:off x="342900" y="91563"/>
            <a:ext cx="8396654" cy="506732"/>
          </a:xfrm>
        </p:spPr>
        <p:txBody>
          <a:bodyPr>
            <a:normAutofit/>
          </a:bodyPr>
          <a:lstStyle/>
          <a:p>
            <a:r>
              <a:rPr lang="en-US" sz="2400" dirty="0">
                <a:latin typeface="Avenir LT Std 55 Roman" panose="020B0503020203020204" pitchFamily="34" charset="0"/>
                <a:cs typeface="Arial" panose="020B0604020202020204" pitchFamily="34" charset="0"/>
              </a:rPr>
              <a:t>Probability Density of Total Cancer Risks in Census Tracts</a:t>
            </a:r>
          </a:p>
        </p:txBody>
      </p:sp>
      <p:sp>
        <p:nvSpPr>
          <p:cNvPr id="3" name="Slide Number Placeholder 2">
            <a:extLst>
              <a:ext uri="{FF2B5EF4-FFF2-40B4-BE49-F238E27FC236}">
                <a16:creationId xmlns:a16="http://schemas.microsoft.com/office/drawing/2014/main" id="{A72B49FA-9650-5186-DE49-75E3CE6BC62A}"/>
              </a:ext>
            </a:extLst>
          </p:cNvPr>
          <p:cNvSpPr>
            <a:spLocks noGrp="1"/>
          </p:cNvSpPr>
          <p:nvPr>
            <p:ph type="sldNum" sz="quarter" idx="4"/>
          </p:nvPr>
        </p:nvSpPr>
        <p:spPr/>
        <p:txBody>
          <a:bodyPr/>
          <a:lstStyle/>
          <a:p>
            <a:pPr>
              <a:defRPr/>
            </a:pPr>
            <a:fld id="{F01DF9B2-7F23-5B4A-9BBE-C5890CF05FB0}" type="slidenum">
              <a:rPr lang="en-US" smtClean="0"/>
              <a:pPr>
                <a:defRPr/>
              </a:pPr>
              <a:t>10</a:t>
            </a:fld>
            <a:endParaRPr lang="en-US" dirty="0"/>
          </a:p>
        </p:txBody>
      </p:sp>
      <p:pic>
        <p:nvPicPr>
          <p:cNvPr id="5" name="Picture 4">
            <a:extLst>
              <a:ext uri="{FF2B5EF4-FFF2-40B4-BE49-F238E27FC236}">
                <a16:creationId xmlns:a16="http://schemas.microsoft.com/office/drawing/2014/main" id="{D07F87D0-6E45-3DB2-50BB-F10D64459736}"/>
              </a:ext>
            </a:extLst>
          </p:cNvPr>
          <p:cNvPicPr>
            <a:picLocks noChangeAspect="1"/>
          </p:cNvPicPr>
          <p:nvPr/>
        </p:nvPicPr>
        <p:blipFill>
          <a:blip r:embed="rId3"/>
          <a:srcRect/>
          <a:stretch/>
        </p:blipFill>
        <p:spPr>
          <a:xfrm>
            <a:off x="309897" y="644731"/>
            <a:ext cx="5441953" cy="4081465"/>
          </a:xfrm>
          <a:prstGeom prst="rect">
            <a:avLst/>
          </a:prstGeom>
        </p:spPr>
      </p:pic>
      <p:grpSp>
        <p:nvGrpSpPr>
          <p:cNvPr id="18" name="Group 17">
            <a:extLst>
              <a:ext uri="{FF2B5EF4-FFF2-40B4-BE49-F238E27FC236}">
                <a16:creationId xmlns:a16="http://schemas.microsoft.com/office/drawing/2014/main" id="{A697D460-D05F-0441-7F55-EFFBB04E9CBE}"/>
              </a:ext>
            </a:extLst>
          </p:cNvPr>
          <p:cNvGrpSpPr/>
          <p:nvPr/>
        </p:nvGrpSpPr>
        <p:grpSpPr>
          <a:xfrm>
            <a:off x="2303586" y="2325567"/>
            <a:ext cx="2447604" cy="523220"/>
            <a:chOff x="3757248" y="2482612"/>
            <a:chExt cx="2447604" cy="523220"/>
          </a:xfrm>
        </p:grpSpPr>
        <p:sp>
          <p:nvSpPr>
            <p:cNvPr id="7" name="TextBox 6">
              <a:extLst>
                <a:ext uri="{FF2B5EF4-FFF2-40B4-BE49-F238E27FC236}">
                  <a16:creationId xmlns:a16="http://schemas.microsoft.com/office/drawing/2014/main" id="{15971FCE-87DE-DF87-15BE-7B643AD58F92}"/>
                </a:ext>
              </a:extLst>
            </p:cNvPr>
            <p:cNvSpPr txBox="1"/>
            <p:nvPr/>
          </p:nvSpPr>
          <p:spPr>
            <a:xfrm>
              <a:off x="4505006" y="2482612"/>
              <a:ext cx="1699846" cy="523220"/>
            </a:xfrm>
            <a:prstGeom prst="rect">
              <a:avLst/>
            </a:prstGeom>
            <a:noFill/>
          </p:spPr>
          <p:txBody>
            <a:bodyPr wrap="square" rtlCol="0">
              <a:spAutoFit/>
            </a:bodyPr>
            <a:lstStyle/>
            <a:p>
              <a:r>
                <a:rPr lang="en-US" sz="1400" dirty="0">
                  <a:solidFill>
                    <a:schemeClr val="bg2"/>
                  </a:solidFill>
                  <a:latin typeface="Avenir LT Std 55 Roman" panose="020B0503020203020204" pitchFamily="34" charset="0"/>
                </a:rPr>
                <a:t>Clear decreases in risks.</a:t>
              </a:r>
            </a:p>
          </p:txBody>
        </p:sp>
        <p:cxnSp>
          <p:nvCxnSpPr>
            <p:cNvPr id="17" name="Straight Arrow Connector 16">
              <a:extLst>
                <a:ext uri="{FF2B5EF4-FFF2-40B4-BE49-F238E27FC236}">
                  <a16:creationId xmlns:a16="http://schemas.microsoft.com/office/drawing/2014/main" id="{E35B486E-6D06-8FC7-530C-AB7C507F15B6}"/>
                </a:ext>
              </a:extLst>
            </p:cNvPr>
            <p:cNvCxnSpPr/>
            <p:nvPr/>
          </p:nvCxnSpPr>
          <p:spPr>
            <a:xfrm flipH="1">
              <a:off x="3757248" y="2685464"/>
              <a:ext cx="56856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0E22B316-9765-FFDC-D40B-53FE5D06C92D}"/>
              </a:ext>
            </a:extLst>
          </p:cNvPr>
          <p:cNvSpPr txBox="1"/>
          <p:nvPr/>
        </p:nvSpPr>
        <p:spPr>
          <a:xfrm>
            <a:off x="5957257" y="1103874"/>
            <a:ext cx="3030415" cy="2862322"/>
          </a:xfrm>
          <a:prstGeom prst="rect">
            <a:avLst/>
          </a:prstGeom>
          <a:noFill/>
        </p:spPr>
        <p:txBody>
          <a:bodyPr wrap="square" rtlCol="0">
            <a:spAutoFit/>
          </a:bodyPr>
          <a:lstStyle/>
          <a:p>
            <a:r>
              <a:rPr lang="en-US" dirty="0">
                <a:latin typeface="Avenir LT Std 55 Roman" panose="020B0503020203020204" pitchFamily="34" charset="0"/>
              </a:rPr>
              <a:t>Additionally:</a:t>
            </a:r>
          </a:p>
          <a:p>
            <a:endParaRPr lang="en-US" dirty="0">
              <a:latin typeface="Avenir LT Std 55 Roman" panose="020B0503020203020204" pitchFamily="34" charset="0"/>
            </a:endParaRPr>
          </a:p>
          <a:p>
            <a:pPr marL="285750" indent="-285750">
              <a:buFontTx/>
              <a:buChar char="-"/>
            </a:pPr>
            <a:r>
              <a:rPr lang="en-US" dirty="0">
                <a:latin typeface="Avenir LT Std 55 Roman" panose="020B0503020203020204" pitchFamily="34" charset="0"/>
              </a:rPr>
              <a:t>More “concentrated” risk values in AB-617 DACs.</a:t>
            </a:r>
          </a:p>
          <a:p>
            <a:pPr marL="285750" indent="-285750">
              <a:buFontTx/>
              <a:buChar char="-"/>
            </a:pPr>
            <a:endParaRPr lang="en-US" dirty="0">
              <a:latin typeface="Avenir LT Std 55 Roman" panose="020B0503020203020204" pitchFamily="34" charset="0"/>
            </a:endParaRPr>
          </a:p>
          <a:p>
            <a:pPr marL="285750" indent="-285750">
              <a:buFontTx/>
              <a:buChar char="-"/>
            </a:pPr>
            <a:r>
              <a:rPr lang="en-US" dirty="0">
                <a:latin typeface="Avenir LT Std 55 Roman" panose="020B0503020203020204" pitchFamily="34" charset="0"/>
              </a:rPr>
              <a:t>Small peak in low risks in the communities, may be emission sector-related.</a:t>
            </a:r>
          </a:p>
        </p:txBody>
      </p:sp>
      <p:grpSp>
        <p:nvGrpSpPr>
          <p:cNvPr id="29" name="Group 28">
            <a:extLst>
              <a:ext uri="{FF2B5EF4-FFF2-40B4-BE49-F238E27FC236}">
                <a16:creationId xmlns:a16="http://schemas.microsoft.com/office/drawing/2014/main" id="{C49B7F16-30B9-4761-80BC-F1541932C6C3}"/>
              </a:ext>
            </a:extLst>
          </p:cNvPr>
          <p:cNvGrpSpPr/>
          <p:nvPr/>
        </p:nvGrpSpPr>
        <p:grpSpPr>
          <a:xfrm>
            <a:off x="2303586" y="1317497"/>
            <a:ext cx="1392273" cy="997811"/>
            <a:chOff x="2303586" y="1317497"/>
            <a:chExt cx="1392273" cy="997811"/>
          </a:xfrm>
        </p:grpSpPr>
        <p:cxnSp>
          <p:nvCxnSpPr>
            <p:cNvPr id="9" name="Straight Arrow Connector 8">
              <a:extLst>
                <a:ext uri="{FF2B5EF4-FFF2-40B4-BE49-F238E27FC236}">
                  <a16:creationId xmlns:a16="http://schemas.microsoft.com/office/drawing/2014/main" id="{6140DD09-1EE1-9B57-94E7-1A6B735B8F20}"/>
                </a:ext>
              </a:extLst>
            </p:cNvPr>
            <p:cNvCxnSpPr>
              <a:cxnSpLocks/>
            </p:cNvCxnSpPr>
            <p:nvPr/>
          </p:nvCxnSpPr>
          <p:spPr>
            <a:xfrm>
              <a:off x="2867837" y="1804333"/>
              <a:ext cx="4318" cy="510975"/>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7A061C-205E-2E1D-A690-BB466067D571}"/>
                </a:ext>
              </a:extLst>
            </p:cNvPr>
            <p:cNvSpPr txBox="1"/>
            <p:nvPr/>
          </p:nvSpPr>
          <p:spPr>
            <a:xfrm>
              <a:off x="2303586" y="1317497"/>
              <a:ext cx="1392273" cy="523220"/>
            </a:xfrm>
            <a:prstGeom prst="rect">
              <a:avLst/>
            </a:prstGeom>
            <a:noFill/>
          </p:spPr>
          <p:txBody>
            <a:bodyPr wrap="square" rtlCol="0">
              <a:spAutoFit/>
            </a:bodyPr>
            <a:lstStyle/>
            <a:p>
              <a:r>
                <a:rPr lang="en-US" sz="1400" dirty="0">
                  <a:solidFill>
                    <a:schemeClr val="accent1"/>
                  </a:solidFill>
                  <a:latin typeface="Avenir LT Std 55 Roman" panose="020B0503020203020204" pitchFamily="34" charset="0"/>
                </a:rPr>
                <a:t>Higher risks in AB617 DACs.</a:t>
              </a:r>
            </a:p>
          </p:txBody>
        </p:sp>
        <p:cxnSp>
          <p:nvCxnSpPr>
            <p:cNvPr id="16" name="Straight Arrow Connector 15">
              <a:extLst>
                <a:ext uri="{FF2B5EF4-FFF2-40B4-BE49-F238E27FC236}">
                  <a16:creationId xmlns:a16="http://schemas.microsoft.com/office/drawing/2014/main" id="{056E3A46-11D9-1F90-7A90-84DC49B531BA}"/>
                </a:ext>
              </a:extLst>
            </p:cNvPr>
            <p:cNvCxnSpPr>
              <a:cxnSpLocks/>
            </p:cNvCxnSpPr>
            <p:nvPr/>
          </p:nvCxnSpPr>
          <p:spPr>
            <a:xfrm flipH="1">
              <a:off x="2303586" y="1804333"/>
              <a:ext cx="564251" cy="2542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2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C3F26-0F83-F711-9B3F-860BB146B88F}"/>
              </a:ext>
            </a:extLst>
          </p:cNvPr>
          <p:cNvSpPr>
            <a:spLocks noGrp="1"/>
          </p:cNvSpPr>
          <p:nvPr>
            <p:ph type="sldNum" sz="quarter" idx="4"/>
          </p:nvPr>
        </p:nvSpPr>
        <p:spPr/>
        <p:txBody>
          <a:bodyPr/>
          <a:lstStyle/>
          <a:p>
            <a:pPr>
              <a:defRPr/>
            </a:pPr>
            <a:fld id="{F01DF9B2-7F23-5B4A-9BBE-C5890CF05FB0}" type="slidenum">
              <a:rPr lang="en-US" smtClean="0"/>
              <a:pPr>
                <a:defRPr/>
              </a:pPr>
              <a:t>11</a:t>
            </a:fld>
            <a:endParaRPr lang="en-US" dirty="0"/>
          </a:p>
        </p:txBody>
      </p:sp>
      <p:sp>
        <p:nvSpPr>
          <p:cNvPr id="2" name="Title 1">
            <a:extLst>
              <a:ext uri="{FF2B5EF4-FFF2-40B4-BE49-F238E27FC236}">
                <a16:creationId xmlns:a16="http://schemas.microsoft.com/office/drawing/2014/main" id="{24A33036-01DE-D41A-9480-D69DB0719A16}"/>
              </a:ext>
            </a:extLst>
          </p:cNvPr>
          <p:cNvSpPr>
            <a:spLocks noGrp="1"/>
          </p:cNvSpPr>
          <p:nvPr>
            <p:ph type="title"/>
          </p:nvPr>
        </p:nvSpPr>
        <p:spPr>
          <a:xfrm>
            <a:off x="228600" y="203108"/>
            <a:ext cx="8686800" cy="386862"/>
          </a:xfrm>
        </p:spPr>
        <p:txBody>
          <a:bodyPr>
            <a:noAutofit/>
          </a:bodyPr>
          <a:lstStyle/>
          <a:p>
            <a:r>
              <a:rPr lang="en-US" sz="2400" dirty="0">
                <a:latin typeface="Avenir LT Std 55 Roman" panose="020B0503020203020204" pitchFamily="34" charset="0"/>
              </a:rPr>
              <a:t>DPM Disparity in AB617 Communities by Sector</a:t>
            </a:r>
          </a:p>
        </p:txBody>
      </p:sp>
      <p:pic>
        <p:nvPicPr>
          <p:cNvPr id="13" name="Picture 12">
            <a:extLst>
              <a:ext uri="{FF2B5EF4-FFF2-40B4-BE49-F238E27FC236}">
                <a16:creationId xmlns:a16="http://schemas.microsoft.com/office/drawing/2014/main" id="{33297FF6-5BA0-8569-1241-0873E399254C}"/>
              </a:ext>
            </a:extLst>
          </p:cNvPr>
          <p:cNvPicPr>
            <a:picLocks noChangeAspect="1"/>
          </p:cNvPicPr>
          <p:nvPr/>
        </p:nvPicPr>
        <p:blipFill>
          <a:blip r:embed="rId3"/>
          <a:srcRect/>
          <a:stretch/>
        </p:blipFill>
        <p:spPr>
          <a:xfrm>
            <a:off x="145359" y="633826"/>
            <a:ext cx="4520425" cy="3390318"/>
          </a:xfrm>
          <a:prstGeom prst="rect">
            <a:avLst/>
          </a:prstGeom>
        </p:spPr>
      </p:pic>
      <p:sp>
        <p:nvSpPr>
          <p:cNvPr id="5" name="TextBox 4">
            <a:extLst>
              <a:ext uri="{FF2B5EF4-FFF2-40B4-BE49-F238E27FC236}">
                <a16:creationId xmlns:a16="http://schemas.microsoft.com/office/drawing/2014/main" id="{64462FAE-9218-C4CE-4B34-203E36401A0B}"/>
              </a:ext>
            </a:extLst>
          </p:cNvPr>
          <p:cNvSpPr txBox="1"/>
          <p:nvPr/>
        </p:nvSpPr>
        <p:spPr>
          <a:xfrm>
            <a:off x="1129516" y="666380"/>
            <a:ext cx="2552111" cy="369332"/>
          </a:xfrm>
          <a:prstGeom prst="rect">
            <a:avLst/>
          </a:prstGeom>
          <a:noFill/>
        </p:spPr>
        <p:txBody>
          <a:bodyPr wrap="square">
            <a:spAutoFit/>
          </a:bodyPr>
          <a:lstStyle/>
          <a:p>
            <a:pPr algn="ctr"/>
            <a:r>
              <a:rPr lang="en-US" sz="1800" dirty="0">
                <a:latin typeface="Avenir LT Std 55 Roman" panose="020B0503020203020204" pitchFamily="34" charset="0"/>
              </a:rPr>
              <a:t>2017 Emission Sectors</a:t>
            </a:r>
            <a:endParaRPr lang="en-US" dirty="0"/>
          </a:p>
        </p:txBody>
      </p:sp>
      <p:sp>
        <p:nvSpPr>
          <p:cNvPr id="9" name="TextBox 8">
            <a:extLst>
              <a:ext uri="{FF2B5EF4-FFF2-40B4-BE49-F238E27FC236}">
                <a16:creationId xmlns:a16="http://schemas.microsoft.com/office/drawing/2014/main" id="{1CCD5615-5316-55D1-6497-4EB36E014E3F}"/>
              </a:ext>
            </a:extLst>
          </p:cNvPr>
          <p:cNvSpPr txBox="1"/>
          <p:nvPr/>
        </p:nvSpPr>
        <p:spPr>
          <a:xfrm>
            <a:off x="-1" y="3994867"/>
            <a:ext cx="4665785" cy="830997"/>
          </a:xfrm>
          <a:prstGeom prst="rect">
            <a:avLst/>
          </a:prstGeom>
          <a:noFill/>
        </p:spPr>
        <p:txBody>
          <a:bodyPr wrap="square" rtlCol="0">
            <a:spAutoFit/>
          </a:bodyPr>
          <a:lstStyle/>
          <a:p>
            <a:pPr marL="285750" indent="-285750">
              <a:buFontTx/>
              <a:buChar char="-"/>
            </a:pPr>
            <a:r>
              <a:rPr lang="en-US" sz="1200" dirty="0">
                <a:solidFill>
                  <a:schemeClr val="tx1">
                    <a:lumMod val="50000"/>
                  </a:schemeClr>
                </a:solidFill>
                <a:latin typeface="Avenir LT Std 55 Roman" panose="020B0503020203020204" pitchFamily="34" charset="0"/>
              </a:rPr>
              <a:t>Dominant sectors are similar for AB617 and non-AB617 population.</a:t>
            </a:r>
          </a:p>
          <a:p>
            <a:pPr marL="285750" indent="-285750">
              <a:buFontTx/>
              <a:buChar char="-"/>
            </a:pPr>
            <a:r>
              <a:rPr lang="en-US" sz="1200" dirty="0">
                <a:solidFill>
                  <a:schemeClr val="tx1">
                    <a:lumMod val="50000"/>
                  </a:schemeClr>
                </a:solidFill>
                <a:latin typeface="Avenir LT Std 55 Roman" panose="020B0503020203020204" pitchFamily="34" charset="0"/>
              </a:rPr>
              <a:t>Clear disparity in exposure to on-road mobile and off-road sources (e.g., CHC, locomotives, TRU, off-road equipment).</a:t>
            </a:r>
          </a:p>
        </p:txBody>
      </p:sp>
      <p:pic>
        <p:nvPicPr>
          <p:cNvPr id="6" name="Picture 5">
            <a:extLst>
              <a:ext uri="{FF2B5EF4-FFF2-40B4-BE49-F238E27FC236}">
                <a16:creationId xmlns:a16="http://schemas.microsoft.com/office/drawing/2014/main" id="{33297FF6-5BA0-8569-1241-0873E399254C}"/>
              </a:ext>
            </a:extLst>
          </p:cNvPr>
          <p:cNvPicPr>
            <a:picLocks noChangeAspect="1"/>
          </p:cNvPicPr>
          <p:nvPr/>
        </p:nvPicPr>
        <p:blipFill>
          <a:blip r:embed="rId4"/>
          <a:srcRect/>
          <a:stretch/>
        </p:blipFill>
        <p:spPr>
          <a:xfrm>
            <a:off x="4486303" y="633826"/>
            <a:ext cx="4520425" cy="3390319"/>
          </a:xfrm>
          <a:prstGeom prst="rect">
            <a:avLst/>
          </a:prstGeom>
        </p:spPr>
      </p:pic>
      <p:sp>
        <p:nvSpPr>
          <p:cNvPr id="10" name="TextBox 9">
            <a:extLst>
              <a:ext uri="{FF2B5EF4-FFF2-40B4-BE49-F238E27FC236}">
                <a16:creationId xmlns:a16="http://schemas.microsoft.com/office/drawing/2014/main" id="{320A4EAD-1623-78D3-DDEF-C794282BA910}"/>
              </a:ext>
            </a:extLst>
          </p:cNvPr>
          <p:cNvSpPr txBox="1"/>
          <p:nvPr/>
        </p:nvSpPr>
        <p:spPr>
          <a:xfrm>
            <a:off x="6746515" y="1855111"/>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-48%</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-51%</a:t>
            </a:r>
          </a:p>
        </p:txBody>
      </p:sp>
      <p:sp>
        <p:nvSpPr>
          <p:cNvPr id="11" name="TextBox 10">
            <a:extLst>
              <a:ext uri="{FF2B5EF4-FFF2-40B4-BE49-F238E27FC236}">
                <a16:creationId xmlns:a16="http://schemas.microsoft.com/office/drawing/2014/main" id="{D9540D7C-E66A-1275-28CC-F7152F357649}"/>
              </a:ext>
            </a:extLst>
          </p:cNvPr>
          <p:cNvSpPr txBox="1"/>
          <p:nvPr/>
        </p:nvSpPr>
        <p:spPr>
          <a:xfrm>
            <a:off x="5025598" y="2691470"/>
            <a:ext cx="845764" cy="461665"/>
          </a:xfrm>
          <a:prstGeom prst="rect">
            <a:avLst/>
          </a:prstGeom>
          <a:noFill/>
        </p:spPr>
        <p:txBody>
          <a:bodyPr wrap="square" rtlCol="0">
            <a:spAutoFit/>
          </a:bodyPr>
          <a:lstStyle/>
          <a:p>
            <a:r>
              <a:rPr lang="en-US" sz="1200" dirty="0">
                <a:latin typeface="Avenir LT Std 55 Roman" panose="020B0503020203020204" pitchFamily="34" charset="0"/>
              </a:rPr>
              <a:t>Change in PWR:</a:t>
            </a:r>
          </a:p>
        </p:txBody>
      </p:sp>
      <p:sp>
        <p:nvSpPr>
          <p:cNvPr id="12" name="TextBox 11">
            <a:extLst>
              <a:ext uri="{FF2B5EF4-FFF2-40B4-BE49-F238E27FC236}">
                <a16:creationId xmlns:a16="http://schemas.microsoft.com/office/drawing/2014/main" id="{726140BF-FC48-2561-CFD8-3B54F815D7E0}"/>
              </a:ext>
            </a:extLst>
          </p:cNvPr>
          <p:cNvSpPr txBox="1"/>
          <p:nvPr/>
        </p:nvSpPr>
        <p:spPr>
          <a:xfrm>
            <a:off x="5850818" y="2454361"/>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-31%</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-26%</a:t>
            </a:r>
          </a:p>
        </p:txBody>
      </p:sp>
      <p:sp>
        <p:nvSpPr>
          <p:cNvPr id="14" name="TextBox 13">
            <a:extLst>
              <a:ext uri="{FF2B5EF4-FFF2-40B4-BE49-F238E27FC236}">
                <a16:creationId xmlns:a16="http://schemas.microsoft.com/office/drawing/2014/main" id="{581864F3-DBBB-AB28-76C5-56B429EEAF65}"/>
              </a:ext>
            </a:extLst>
          </p:cNvPr>
          <p:cNvSpPr txBox="1"/>
          <p:nvPr/>
        </p:nvSpPr>
        <p:spPr>
          <a:xfrm>
            <a:off x="5005054" y="3175063"/>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-42%</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-45%</a:t>
            </a:r>
          </a:p>
        </p:txBody>
      </p:sp>
      <p:sp>
        <p:nvSpPr>
          <p:cNvPr id="15" name="TextBox 14">
            <a:extLst>
              <a:ext uri="{FF2B5EF4-FFF2-40B4-BE49-F238E27FC236}">
                <a16:creationId xmlns:a16="http://schemas.microsoft.com/office/drawing/2014/main" id="{528F1B7E-998E-8585-6569-17421F619BB5}"/>
              </a:ext>
            </a:extLst>
          </p:cNvPr>
          <p:cNvSpPr txBox="1"/>
          <p:nvPr/>
        </p:nvSpPr>
        <p:spPr>
          <a:xfrm>
            <a:off x="7603413" y="1070219"/>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-42%</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-43%</a:t>
            </a:r>
          </a:p>
        </p:txBody>
      </p:sp>
      <p:sp>
        <p:nvSpPr>
          <p:cNvPr id="7" name="TextBox 6">
            <a:extLst>
              <a:ext uri="{FF2B5EF4-FFF2-40B4-BE49-F238E27FC236}">
                <a16:creationId xmlns:a16="http://schemas.microsoft.com/office/drawing/2014/main" id="{39A0DA52-FCA7-5EF9-34A5-E3602D7085A8}"/>
              </a:ext>
            </a:extLst>
          </p:cNvPr>
          <p:cNvSpPr txBox="1"/>
          <p:nvPr/>
        </p:nvSpPr>
        <p:spPr>
          <a:xfrm>
            <a:off x="5734286" y="660266"/>
            <a:ext cx="2203939" cy="369332"/>
          </a:xfrm>
          <a:prstGeom prst="rect">
            <a:avLst/>
          </a:prstGeom>
          <a:noFill/>
        </p:spPr>
        <p:txBody>
          <a:bodyPr wrap="square">
            <a:spAutoFit/>
          </a:bodyPr>
          <a:lstStyle/>
          <a:p>
            <a:pPr algn="ctr"/>
            <a:r>
              <a:rPr lang="en-US" dirty="0">
                <a:latin typeface="Avenir LT Std 55 Roman" panose="020B0503020203020204" pitchFamily="34" charset="0"/>
              </a:rPr>
              <a:t>2012 vs. 2017</a:t>
            </a:r>
            <a:endParaRPr lang="en-US" dirty="0"/>
          </a:p>
        </p:txBody>
      </p:sp>
      <p:sp>
        <p:nvSpPr>
          <p:cNvPr id="8" name="TextBox 7">
            <a:extLst>
              <a:ext uri="{FF2B5EF4-FFF2-40B4-BE49-F238E27FC236}">
                <a16:creationId xmlns:a16="http://schemas.microsoft.com/office/drawing/2014/main" id="{1CCD5615-5316-55D1-6497-4EB36E014E3F}"/>
              </a:ext>
            </a:extLst>
          </p:cNvPr>
          <p:cNvSpPr txBox="1"/>
          <p:nvPr/>
        </p:nvSpPr>
        <p:spPr>
          <a:xfrm>
            <a:off x="4604714" y="4114958"/>
            <a:ext cx="4402015" cy="646331"/>
          </a:xfrm>
          <a:prstGeom prst="rect">
            <a:avLst/>
          </a:prstGeom>
          <a:noFill/>
        </p:spPr>
        <p:txBody>
          <a:bodyPr wrap="square" rtlCol="0">
            <a:spAutoFit/>
          </a:bodyPr>
          <a:lstStyle/>
          <a:p>
            <a:pPr marL="285750" indent="-285750">
              <a:buFontTx/>
              <a:buChar char="-"/>
            </a:pPr>
            <a:r>
              <a:rPr lang="en-US" sz="1200" dirty="0">
                <a:solidFill>
                  <a:schemeClr val="tx1">
                    <a:lumMod val="50000"/>
                  </a:schemeClr>
                </a:solidFill>
                <a:latin typeface="Avenir LT Std 55 Roman" panose="020B0503020203020204" pitchFamily="34" charset="0"/>
              </a:rPr>
              <a:t>Clear reductions from 2012 to 2017, larger from on-road.</a:t>
            </a:r>
          </a:p>
          <a:p>
            <a:pPr marL="285750" indent="-285750">
              <a:buFontTx/>
              <a:buChar char="-"/>
            </a:pPr>
            <a:r>
              <a:rPr lang="en-US" sz="1200" dirty="0">
                <a:solidFill>
                  <a:schemeClr val="tx1">
                    <a:lumMod val="50000"/>
                  </a:schemeClr>
                </a:solidFill>
                <a:latin typeface="Avenir LT Std 55 Roman" panose="020B0503020203020204" pitchFamily="34" charset="0"/>
              </a:rPr>
              <a:t>On-road and OGV-related disparity between DAC and non-DAC decreased.</a:t>
            </a:r>
          </a:p>
        </p:txBody>
      </p:sp>
    </p:spTree>
    <p:extLst>
      <p:ext uri="{BB962C8B-B14F-4D97-AF65-F5344CB8AC3E}">
        <p14:creationId xmlns:p14="http://schemas.microsoft.com/office/powerpoint/2010/main" val="98633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B639-2720-101B-6A86-C449C9DFB114}"/>
              </a:ext>
            </a:extLst>
          </p:cNvPr>
          <p:cNvSpPr>
            <a:spLocks noGrp="1"/>
          </p:cNvSpPr>
          <p:nvPr>
            <p:ph type="title"/>
          </p:nvPr>
        </p:nvSpPr>
        <p:spPr>
          <a:xfrm>
            <a:off x="457200" y="135641"/>
            <a:ext cx="8229600" cy="640373"/>
          </a:xfrm>
        </p:spPr>
        <p:txBody>
          <a:bodyPr>
            <a:normAutofit/>
          </a:bodyPr>
          <a:lstStyle/>
          <a:p>
            <a:r>
              <a:rPr lang="en-US" sz="2800" dirty="0">
                <a:latin typeface="Avenir LT Std 55 Roman" panose="020B0503020203020204" pitchFamily="34" charset="0"/>
              </a:rPr>
              <a:t>SB535 Disadvantaged Communities (DACs)</a:t>
            </a:r>
          </a:p>
        </p:txBody>
      </p:sp>
      <p:pic>
        <p:nvPicPr>
          <p:cNvPr id="5" name="Picture 4">
            <a:extLst>
              <a:ext uri="{FF2B5EF4-FFF2-40B4-BE49-F238E27FC236}">
                <a16:creationId xmlns:a16="http://schemas.microsoft.com/office/drawing/2014/main" id="{EBC29381-6D07-1FFD-9242-A33DE65655B0}"/>
              </a:ext>
            </a:extLst>
          </p:cNvPr>
          <p:cNvPicPr>
            <a:picLocks noChangeAspect="1"/>
          </p:cNvPicPr>
          <p:nvPr/>
        </p:nvPicPr>
        <p:blipFill rotWithShape="1">
          <a:blip r:embed="rId3"/>
          <a:srcRect t="11631" b="8787"/>
          <a:stretch/>
        </p:blipFill>
        <p:spPr>
          <a:xfrm>
            <a:off x="1758464" y="707666"/>
            <a:ext cx="4056184" cy="4177926"/>
          </a:xfrm>
          <a:prstGeom prst="rect">
            <a:avLst/>
          </a:prstGeom>
        </p:spPr>
      </p:pic>
      <p:sp>
        <p:nvSpPr>
          <p:cNvPr id="6" name="TextBox 5">
            <a:extLst>
              <a:ext uri="{FF2B5EF4-FFF2-40B4-BE49-F238E27FC236}">
                <a16:creationId xmlns:a16="http://schemas.microsoft.com/office/drawing/2014/main" id="{05C764F4-3A31-39BA-B11E-B3EE61DCAD4B}"/>
              </a:ext>
            </a:extLst>
          </p:cNvPr>
          <p:cNvSpPr txBox="1"/>
          <p:nvPr/>
        </p:nvSpPr>
        <p:spPr>
          <a:xfrm>
            <a:off x="5955321" y="1057368"/>
            <a:ext cx="2860430" cy="2554545"/>
          </a:xfrm>
          <a:prstGeom prst="rect">
            <a:avLst/>
          </a:prstGeom>
          <a:noFill/>
        </p:spPr>
        <p:txBody>
          <a:bodyPr wrap="square" rtlCol="0">
            <a:spAutoFit/>
          </a:bodyPr>
          <a:lstStyle/>
          <a:p>
            <a:pPr marL="285750" indent="-285750">
              <a:buFontTx/>
              <a:buChar char="-"/>
            </a:pPr>
            <a:r>
              <a:rPr lang="en-US" sz="1600" dirty="0">
                <a:latin typeface="Avenir LT Std 55 Roman" panose="020B0503020203020204" pitchFamily="34" charset="0"/>
              </a:rPr>
              <a:t>Final designation of DACs by CalEPA in May 2022 considered.</a:t>
            </a:r>
          </a:p>
          <a:p>
            <a:pPr marL="285750" indent="-285750">
              <a:buFontTx/>
              <a:buChar char="-"/>
            </a:pPr>
            <a:endParaRPr lang="en-US" sz="1600" dirty="0">
              <a:latin typeface="Avenir LT Std 55 Roman" panose="020B0503020203020204" pitchFamily="34" charset="0"/>
            </a:endParaRPr>
          </a:p>
          <a:p>
            <a:pPr marL="285750" indent="-285750">
              <a:buFontTx/>
              <a:buChar char="-"/>
            </a:pPr>
            <a:r>
              <a:rPr lang="en-US" sz="1600" dirty="0">
                <a:latin typeface="Avenir LT Std 55 Roman" panose="020B0503020203020204" pitchFamily="34" charset="0"/>
              </a:rPr>
              <a:t>Tracts selected based on </a:t>
            </a:r>
            <a:r>
              <a:rPr lang="en-US" sz="1600" dirty="0" err="1">
                <a:latin typeface="Avenir LT Std 55 Roman" panose="020B0503020203020204" pitchFamily="34" charset="0"/>
              </a:rPr>
              <a:t>CalEnviroScreen</a:t>
            </a:r>
            <a:r>
              <a:rPr lang="en-US" sz="1600" dirty="0">
                <a:latin typeface="Avenir LT Std 55 Roman" panose="020B0503020203020204" pitchFamily="34" charset="0"/>
              </a:rPr>
              <a:t> 3.0 and 4.0 scores, which combine pollution and population characteristics.</a:t>
            </a:r>
          </a:p>
        </p:txBody>
      </p:sp>
    </p:spTree>
    <p:extLst>
      <p:ext uri="{BB962C8B-B14F-4D97-AF65-F5344CB8AC3E}">
        <p14:creationId xmlns:p14="http://schemas.microsoft.com/office/powerpoint/2010/main" val="96903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3E0D-E59E-868F-7D85-8D8FE687E01B}"/>
              </a:ext>
            </a:extLst>
          </p:cNvPr>
          <p:cNvSpPr>
            <a:spLocks noGrp="1"/>
          </p:cNvSpPr>
          <p:nvPr>
            <p:ph type="title"/>
          </p:nvPr>
        </p:nvSpPr>
        <p:spPr/>
        <p:txBody>
          <a:bodyPr>
            <a:normAutofit/>
          </a:bodyPr>
          <a:lstStyle/>
          <a:p>
            <a:r>
              <a:rPr lang="en-US" sz="2400" dirty="0">
                <a:latin typeface="Avenir LT Std 55 Roman" panose="020B0503020203020204" pitchFamily="34" charset="0"/>
                <a:cs typeface="Arial" panose="020B0604020202020204" pitchFamily="34" charset="0"/>
              </a:rPr>
              <a:t>Total Cancer Risks for 2017 and 2012-2017 change </a:t>
            </a:r>
            <a:br>
              <a:rPr lang="en-US" sz="2400" dirty="0">
                <a:latin typeface="Avenir LT Std 55 Roman" panose="020B0503020203020204" pitchFamily="34" charset="0"/>
                <a:cs typeface="Arial" panose="020B0604020202020204" pitchFamily="34" charset="0"/>
              </a:rPr>
            </a:br>
            <a:r>
              <a:rPr lang="en-US" sz="2400" dirty="0">
                <a:latin typeface="Avenir LT Std 55 Roman" panose="020B0503020203020204" pitchFamily="34" charset="0"/>
                <a:cs typeface="Arial" panose="020B0604020202020204" pitchFamily="34" charset="0"/>
              </a:rPr>
              <a:t>SB535 DACs vs. Basin-wide</a:t>
            </a:r>
          </a:p>
        </p:txBody>
      </p:sp>
      <p:sp>
        <p:nvSpPr>
          <p:cNvPr id="5" name="Slide Number Placeholder 4">
            <a:extLst>
              <a:ext uri="{FF2B5EF4-FFF2-40B4-BE49-F238E27FC236}">
                <a16:creationId xmlns:a16="http://schemas.microsoft.com/office/drawing/2014/main" id="{56151B82-FD8C-CABD-7929-68615BD1B133}"/>
              </a:ext>
            </a:extLst>
          </p:cNvPr>
          <p:cNvSpPr>
            <a:spLocks noGrp="1"/>
          </p:cNvSpPr>
          <p:nvPr>
            <p:ph type="sldNum" sz="quarter" idx="4"/>
          </p:nvPr>
        </p:nvSpPr>
        <p:spPr/>
        <p:txBody>
          <a:bodyPr/>
          <a:lstStyle/>
          <a:p>
            <a:pPr>
              <a:defRPr/>
            </a:pPr>
            <a:fld id="{F01DF9B2-7F23-5B4A-9BBE-C5890CF05FB0}" type="slidenum">
              <a:rPr lang="en-US" smtClean="0"/>
              <a:pPr>
                <a:defRPr/>
              </a:pPr>
              <a:t>13</a:t>
            </a:fld>
            <a:endParaRPr lang="en-US" dirty="0"/>
          </a:p>
        </p:txBody>
      </p:sp>
      <p:graphicFrame>
        <p:nvGraphicFramePr>
          <p:cNvPr id="9" name="Chart 8">
            <a:extLst>
              <a:ext uri="{FF2B5EF4-FFF2-40B4-BE49-F238E27FC236}">
                <a16:creationId xmlns:a16="http://schemas.microsoft.com/office/drawing/2014/main" id="{28BCB447-8A3E-4B83-8523-765D9A245814}"/>
              </a:ext>
            </a:extLst>
          </p:cNvPr>
          <p:cNvGraphicFramePr>
            <a:graphicFrameLocks/>
          </p:cNvGraphicFramePr>
          <p:nvPr>
            <p:extLst>
              <p:ext uri="{D42A27DB-BD31-4B8C-83A1-F6EECF244321}">
                <p14:modId xmlns:p14="http://schemas.microsoft.com/office/powerpoint/2010/main" val="719329602"/>
              </p:ext>
            </p:extLst>
          </p:nvPr>
        </p:nvGraphicFramePr>
        <p:xfrm>
          <a:off x="-65512" y="1169187"/>
          <a:ext cx="4106654" cy="3211851"/>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AA8FFC00-BFAA-044D-FA36-9DC3A70CCCEE}"/>
              </a:ext>
            </a:extLst>
          </p:cNvPr>
          <p:cNvCxnSpPr>
            <a:cxnSpLocks/>
          </p:cNvCxnSpPr>
          <p:nvPr/>
        </p:nvCxnSpPr>
        <p:spPr>
          <a:xfrm>
            <a:off x="2667648" y="1824327"/>
            <a:ext cx="0" cy="218373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0F3F7B6-DC18-E99E-E30C-97E682FA5BD1}"/>
              </a:ext>
            </a:extLst>
          </p:cNvPr>
          <p:cNvSpPr txBox="1"/>
          <p:nvPr/>
        </p:nvSpPr>
        <p:spPr>
          <a:xfrm>
            <a:off x="1936732" y="1522022"/>
            <a:ext cx="1461831" cy="276999"/>
          </a:xfrm>
          <a:prstGeom prst="rect">
            <a:avLst/>
          </a:prstGeom>
          <a:noFill/>
          <a:ln>
            <a:noFill/>
          </a:ln>
        </p:spPr>
        <p:txBody>
          <a:bodyPr wrap="square" rtlCol="0">
            <a:spAutoFit/>
          </a:bodyPr>
          <a:lstStyle/>
          <a:p>
            <a:r>
              <a:rPr lang="en-US" sz="1200" b="1" dirty="0">
                <a:solidFill>
                  <a:srgbClr val="2A8A75"/>
                </a:solidFill>
                <a:latin typeface="Avenir LT Std 55 Roman" panose="020B0503020203020204" pitchFamily="34" charset="0"/>
                <a:cs typeface="Arial" panose="020B0604020202020204" pitchFamily="34" charset="0"/>
              </a:rPr>
              <a:t>Air basin average</a:t>
            </a:r>
          </a:p>
        </p:txBody>
      </p:sp>
      <p:graphicFrame>
        <p:nvGraphicFramePr>
          <p:cNvPr id="21" name="Chart 20">
            <a:extLst>
              <a:ext uri="{FF2B5EF4-FFF2-40B4-BE49-F238E27FC236}">
                <a16:creationId xmlns:a16="http://schemas.microsoft.com/office/drawing/2014/main" id="{2DD455F9-C4F8-8F21-E333-A9F2A0E71939}"/>
              </a:ext>
            </a:extLst>
          </p:cNvPr>
          <p:cNvGraphicFramePr>
            <a:graphicFrameLocks/>
          </p:cNvGraphicFramePr>
          <p:nvPr>
            <p:extLst>
              <p:ext uri="{D42A27DB-BD31-4B8C-83A1-F6EECF244321}">
                <p14:modId xmlns:p14="http://schemas.microsoft.com/office/powerpoint/2010/main" val="3875378886"/>
              </p:ext>
            </p:extLst>
          </p:nvPr>
        </p:nvGraphicFramePr>
        <p:xfrm>
          <a:off x="4132385" y="1094688"/>
          <a:ext cx="4916161" cy="3645696"/>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Group 10">
            <a:extLst>
              <a:ext uri="{FF2B5EF4-FFF2-40B4-BE49-F238E27FC236}">
                <a16:creationId xmlns:a16="http://schemas.microsoft.com/office/drawing/2014/main" id="{D8B6E5C2-1938-BE91-24A5-01C511D70A6C}"/>
              </a:ext>
            </a:extLst>
          </p:cNvPr>
          <p:cNvGrpSpPr/>
          <p:nvPr/>
        </p:nvGrpSpPr>
        <p:grpSpPr>
          <a:xfrm>
            <a:off x="4882662" y="3145972"/>
            <a:ext cx="4347160" cy="461665"/>
            <a:chOff x="757627" y="2749612"/>
            <a:chExt cx="4511032" cy="461665"/>
          </a:xfrm>
        </p:grpSpPr>
        <p:sp>
          <p:nvSpPr>
            <p:cNvPr id="6" name="TextBox 5">
              <a:extLst>
                <a:ext uri="{FF2B5EF4-FFF2-40B4-BE49-F238E27FC236}">
                  <a16:creationId xmlns:a16="http://schemas.microsoft.com/office/drawing/2014/main" id="{E40FD490-15BA-6196-0C77-6802A649390F}"/>
                </a:ext>
              </a:extLst>
            </p:cNvPr>
            <p:cNvSpPr txBox="1"/>
            <p:nvPr/>
          </p:nvSpPr>
          <p:spPr>
            <a:xfrm>
              <a:off x="4005232" y="2749612"/>
              <a:ext cx="1263427" cy="461665"/>
            </a:xfrm>
            <a:prstGeom prst="rect">
              <a:avLst/>
            </a:prstGeom>
            <a:noFill/>
            <a:ln>
              <a:noFill/>
            </a:ln>
          </p:spPr>
          <p:txBody>
            <a:bodyPr wrap="square" rtlCol="0">
              <a:spAutoFit/>
            </a:bodyPr>
            <a:lstStyle/>
            <a:p>
              <a:r>
                <a:rPr lang="en-US" sz="1200" b="1" dirty="0">
                  <a:solidFill>
                    <a:srgbClr val="2A8A75"/>
                  </a:solidFill>
                  <a:latin typeface="Avenir LT Std 55 Roman" panose="020B0503020203020204" pitchFamily="34" charset="0"/>
                </a:rPr>
                <a:t>Statewide change (-38%)</a:t>
              </a:r>
            </a:p>
          </p:txBody>
        </p:sp>
        <p:cxnSp>
          <p:nvCxnSpPr>
            <p:cNvPr id="3" name="Straight Connector 2">
              <a:extLst>
                <a:ext uri="{FF2B5EF4-FFF2-40B4-BE49-F238E27FC236}">
                  <a16:creationId xmlns:a16="http://schemas.microsoft.com/office/drawing/2014/main" id="{CD569D73-F47B-78C4-25A8-53E67CB48557}"/>
                </a:ext>
              </a:extLst>
            </p:cNvPr>
            <p:cNvCxnSpPr>
              <a:cxnSpLocks/>
            </p:cNvCxnSpPr>
            <p:nvPr/>
          </p:nvCxnSpPr>
          <p:spPr>
            <a:xfrm>
              <a:off x="757627" y="3160907"/>
              <a:ext cx="4105684"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8764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8FA0-B6DB-040F-4AB7-AB68E905F5DB}"/>
              </a:ext>
            </a:extLst>
          </p:cNvPr>
          <p:cNvSpPr>
            <a:spLocks noGrp="1"/>
          </p:cNvSpPr>
          <p:nvPr>
            <p:ph type="title"/>
          </p:nvPr>
        </p:nvSpPr>
        <p:spPr/>
        <p:txBody>
          <a:bodyPr>
            <a:normAutofit/>
          </a:bodyPr>
          <a:lstStyle/>
          <a:p>
            <a:r>
              <a:rPr lang="en-US" sz="2400" dirty="0">
                <a:latin typeface="Avenir LT Std 55 Roman" panose="020B0503020203020204" pitchFamily="34" charset="0"/>
                <a:cs typeface="Arial" panose="020B0604020202020204" pitchFamily="34" charset="0"/>
              </a:rPr>
              <a:t>Total Cancer Risk for 2012 and 2017, </a:t>
            </a:r>
            <a:br>
              <a:rPr lang="en-US" sz="2400" dirty="0">
                <a:latin typeface="Avenir LT Std 55 Roman" panose="020B0503020203020204" pitchFamily="34" charset="0"/>
                <a:cs typeface="Arial" panose="020B0604020202020204" pitchFamily="34" charset="0"/>
              </a:rPr>
            </a:br>
            <a:r>
              <a:rPr lang="en-US" sz="2400" dirty="0">
                <a:latin typeface="Avenir LT Std 55 Roman" panose="020B0503020203020204" pitchFamily="34" charset="0"/>
                <a:cs typeface="Arial" panose="020B0604020202020204" pitchFamily="34" charset="0"/>
              </a:rPr>
              <a:t>SB535 vs. Statewide</a:t>
            </a:r>
          </a:p>
        </p:txBody>
      </p:sp>
      <p:sp>
        <p:nvSpPr>
          <p:cNvPr id="3" name="Slide Number Placeholder 2">
            <a:extLst>
              <a:ext uri="{FF2B5EF4-FFF2-40B4-BE49-F238E27FC236}">
                <a16:creationId xmlns:a16="http://schemas.microsoft.com/office/drawing/2014/main" id="{A72B49FA-9650-5186-DE49-75E3CE6BC62A}"/>
              </a:ext>
            </a:extLst>
          </p:cNvPr>
          <p:cNvSpPr>
            <a:spLocks noGrp="1"/>
          </p:cNvSpPr>
          <p:nvPr>
            <p:ph type="sldNum" sz="quarter" idx="4"/>
          </p:nvPr>
        </p:nvSpPr>
        <p:spPr/>
        <p:txBody>
          <a:bodyPr/>
          <a:lstStyle/>
          <a:p>
            <a:pPr>
              <a:defRPr/>
            </a:pPr>
            <a:fld id="{F01DF9B2-7F23-5B4A-9BBE-C5890CF05FB0}" type="slidenum">
              <a:rPr lang="en-US" smtClean="0"/>
              <a:pPr>
                <a:defRPr/>
              </a:pPr>
              <a:t>14</a:t>
            </a:fld>
            <a:endParaRPr lang="en-US" dirty="0"/>
          </a:p>
        </p:txBody>
      </p:sp>
      <p:pic>
        <p:nvPicPr>
          <p:cNvPr id="5" name="Picture 4" descr="A graph of cancer risk&#10;&#10;Description automatically generated">
            <a:extLst>
              <a:ext uri="{FF2B5EF4-FFF2-40B4-BE49-F238E27FC236}">
                <a16:creationId xmlns:a16="http://schemas.microsoft.com/office/drawing/2014/main" id="{6FFA20D7-C43D-39FE-661D-9C41C486F14F}"/>
              </a:ext>
            </a:extLst>
          </p:cNvPr>
          <p:cNvPicPr>
            <a:picLocks noChangeAspect="1"/>
          </p:cNvPicPr>
          <p:nvPr/>
        </p:nvPicPr>
        <p:blipFill>
          <a:blip r:embed="rId3"/>
          <a:stretch>
            <a:fillRect/>
          </a:stretch>
        </p:blipFill>
        <p:spPr>
          <a:xfrm>
            <a:off x="1745559" y="1017982"/>
            <a:ext cx="5408193" cy="4056145"/>
          </a:xfrm>
          <a:prstGeom prst="rect">
            <a:avLst/>
          </a:prstGeom>
        </p:spPr>
      </p:pic>
      <p:pic>
        <p:nvPicPr>
          <p:cNvPr id="7" name="Picture 6">
            <a:extLst>
              <a:ext uri="{FF2B5EF4-FFF2-40B4-BE49-F238E27FC236}">
                <a16:creationId xmlns:a16="http://schemas.microsoft.com/office/drawing/2014/main" id="{850734A4-590F-1FCD-08C9-006A5E3364AF}"/>
              </a:ext>
            </a:extLst>
          </p:cNvPr>
          <p:cNvPicPr>
            <a:picLocks noChangeAspect="1"/>
          </p:cNvPicPr>
          <p:nvPr/>
        </p:nvPicPr>
        <p:blipFill>
          <a:blip r:embed="rId4"/>
          <a:srcRect/>
          <a:stretch/>
        </p:blipFill>
        <p:spPr>
          <a:xfrm>
            <a:off x="6117013" y="2661987"/>
            <a:ext cx="2697161" cy="2022871"/>
          </a:xfrm>
          <a:prstGeom prst="rect">
            <a:avLst/>
          </a:prstGeom>
        </p:spPr>
      </p:pic>
    </p:spTree>
    <p:extLst>
      <p:ext uri="{BB962C8B-B14F-4D97-AF65-F5344CB8AC3E}">
        <p14:creationId xmlns:p14="http://schemas.microsoft.com/office/powerpoint/2010/main" val="316109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C3F26-0F83-F711-9B3F-860BB146B88F}"/>
              </a:ext>
            </a:extLst>
          </p:cNvPr>
          <p:cNvSpPr>
            <a:spLocks noGrp="1"/>
          </p:cNvSpPr>
          <p:nvPr>
            <p:ph type="sldNum" sz="quarter" idx="4"/>
          </p:nvPr>
        </p:nvSpPr>
        <p:spPr/>
        <p:txBody>
          <a:bodyPr/>
          <a:lstStyle/>
          <a:p>
            <a:pPr>
              <a:defRPr/>
            </a:pPr>
            <a:fld id="{F01DF9B2-7F23-5B4A-9BBE-C5890CF05FB0}" type="slidenum">
              <a:rPr lang="en-US" smtClean="0"/>
              <a:pPr>
                <a:defRPr/>
              </a:pPr>
              <a:t>15</a:t>
            </a:fld>
            <a:endParaRPr lang="en-US" dirty="0"/>
          </a:p>
        </p:txBody>
      </p:sp>
      <p:sp>
        <p:nvSpPr>
          <p:cNvPr id="2" name="Title 1">
            <a:extLst>
              <a:ext uri="{FF2B5EF4-FFF2-40B4-BE49-F238E27FC236}">
                <a16:creationId xmlns:a16="http://schemas.microsoft.com/office/drawing/2014/main" id="{24A33036-01DE-D41A-9480-D69DB0719A16}"/>
              </a:ext>
            </a:extLst>
          </p:cNvPr>
          <p:cNvSpPr>
            <a:spLocks noGrp="1"/>
          </p:cNvSpPr>
          <p:nvPr>
            <p:ph type="title"/>
          </p:nvPr>
        </p:nvSpPr>
        <p:spPr>
          <a:xfrm>
            <a:off x="228600" y="203108"/>
            <a:ext cx="8686800" cy="386862"/>
          </a:xfrm>
        </p:spPr>
        <p:txBody>
          <a:bodyPr>
            <a:noAutofit/>
          </a:bodyPr>
          <a:lstStyle/>
          <a:p>
            <a:r>
              <a:rPr lang="en-US" sz="2400" dirty="0">
                <a:latin typeface="Avenir LT Std 55 Roman" panose="020B0503020203020204" pitchFamily="34" charset="0"/>
              </a:rPr>
              <a:t>DPM Geographical Disparity in SB535 DACs by Sector</a:t>
            </a:r>
          </a:p>
        </p:txBody>
      </p:sp>
      <p:pic>
        <p:nvPicPr>
          <p:cNvPr id="13" name="Picture 12">
            <a:extLst>
              <a:ext uri="{FF2B5EF4-FFF2-40B4-BE49-F238E27FC236}">
                <a16:creationId xmlns:a16="http://schemas.microsoft.com/office/drawing/2014/main" id="{33297FF6-5BA0-8569-1241-0873E399254C}"/>
              </a:ext>
            </a:extLst>
          </p:cNvPr>
          <p:cNvPicPr>
            <a:picLocks noChangeAspect="1"/>
          </p:cNvPicPr>
          <p:nvPr/>
        </p:nvPicPr>
        <p:blipFill>
          <a:blip r:embed="rId3"/>
          <a:srcRect/>
          <a:stretch/>
        </p:blipFill>
        <p:spPr>
          <a:xfrm>
            <a:off x="145359" y="633826"/>
            <a:ext cx="4520424" cy="3390318"/>
          </a:xfrm>
          <a:prstGeom prst="rect">
            <a:avLst/>
          </a:prstGeom>
        </p:spPr>
      </p:pic>
      <p:sp>
        <p:nvSpPr>
          <p:cNvPr id="5" name="TextBox 4">
            <a:extLst>
              <a:ext uri="{FF2B5EF4-FFF2-40B4-BE49-F238E27FC236}">
                <a16:creationId xmlns:a16="http://schemas.microsoft.com/office/drawing/2014/main" id="{64462FAE-9218-C4CE-4B34-203E36401A0B}"/>
              </a:ext>
            </a:extLst>
          </p:cNvPr>
          <p:cNvSpPr txBox="1"/>
          <p:nvPr/>
        </p:nvSpPr>
        <p:spPr>
          <a:xfrm>
            <a:off x="1129516" y="666380"/>
            <a:ext cx="2552111" cy="369332"/>
          </a:xfrm>
          <a:prstGeom prst="rect">
            <a:avLst/>
          </a:prstGeom>
          <a:noFill/>
        </p:spPr>
        <p:txBody>
          <a:bodyPr wrap="square">
            <a:spAutoFit/>
          </a:bodyPr>
          <a:lstStyle/>
          <a:p>
            <a:pPr algn="ctr"/>
            <a:r>
              <a:rPr lang="en-US" sz="1800" dirty="0">
                <a:latin typeface="Avenir LT Std 55 Roman" panose="020B0503020203020204" pitchFamily="34" charset="0"/>
              </a:rPr>
              <a:t>2017 Emission Sectors</a:t>
            </a:r>
            <a:endParaRPr lang="en-US" dirty="0"/>
          </a:p>
        </p:txBody>
      </p:sp>
      <p:sp>
        <p:nvSpPr>
          <p:cNvPr id="9" name="TextBox 8">
            <a:extLst>
              <a:ext uri="{FF2B5EF4-FFF2-40B4-BE49-F238E27FC236}">
                <a16:creationId xmlns:a16="http://schemas.microsoft.com/office/drawing/2014/main" id="{1CCD5615-5316-55D1-6497-4EB36E014E3F}"/>
              </a:ext>
            </a:extLst>
          </p:cNvPr>
          <p:cNvSpPr txBox="1"/>
          <p:nvPr/>
        </p:nvSpPr>
        <p:spPr>
          <a:xfrm>
            <a:off x="145359" y="4117709"/>
            <a:ext cx="8816933" cy="461665"/>
          </a:xfrm>
          <a:prstGeom prst="rect">
            <a:avLst/>
          </a:prstGeom>
          <a:noFill/>
        </p:spPr>
        <p:txBody>
          <a:bodyPr wrap="square" rtlCol="0">
            <a:spAutoFit/>
          </a:bodyPr>
          <a:lstStyle/>
          <a:p>
            <a:pPr marL="285750" indent="-285750">
              <a:buFontTx/>
              <a:buChar char="-"/>
            </a:pPr>
            <a:r>
              <a:rPr lang="en-US" sz="1200" dirty="0">
                <a:solidFill>
                  <a:schemeClr val="tx1">
                    <a:lumMod val="50000"/>
                  </a:schemeClr>
                </a:solidFill>
                <a:latin typeface="Avenir LT Std 55 Roman" panose="020B0503020203020204" pitchFamily="34" charset="0"/>
              </a:rPr>
              <a:t>Overall geographical disparity decreased for SB535 DACs, similar to AB617.</a:t>
            </a:r>
          </a:p>
          <a:p>
            <a:pPr marL="285750" indent="-285750">
              <a:buFontTx/>
              <a:buChar char="-"/>
            </a:pPr>
            <a:r>
              <a:rPr lang="en-US" sz="1200" dirty="0">
                <a:solidFill>
                  <a:schemeClr val="tx1">
                    <a:lumMod val="50000"/>
                  </a:schemeClr>
                </a:solidFill>
              </a:rPr>
              <a:t>Smoother features than AB617 communities: larger sample size, and less local impacts (tracts more spread out).</a:t>
            </a:r>
          </a:p>
        </p:txBody>
      </p:sp>
      <p:pic>
        <p:nvPicPr>
          <p:cNvPr id="6" name="Picture 5">
            <a:extLst>
              <a:ext uri="{FF2B5EF4-FFF2-40B4-BE49-F238E27FC236}">
                <a16:creationId xmlns:a16="http://schemas.microsoft.com/office/drawing/2014/main" id="{33297FF6-5BA0-8569-1241-0873E399254C}"/>
              </a:ext>
            </a:extLst>
          </p:cNvPr>
          <p:cNvPicPr>
            <a:picLocks noChangeAspect="1"/>
          </p:cNvPicPr>
          <p:nvPr/>
        </p:nvPicPr>
        <p:blipFill>
          <a:blip r:embed="rId4"/>
          <a:srcRect/>
          <a:stretch/>
        </p:blipFill>
        <p:spPr>
          <a:xfrm>
            <a:off x="4486303" y="633826"/>
            <a:ext cx="4520425" cy="3390318"/>
          </a:xfrm>
          <a:prstGeom prst="rect">
            <a:avLst/>
          </a:prstGeom>
        </p:spPr>
      </p:pic>
      <p:sp>
        <p:nvSpPr>
          <p:cNvPr id="10" name="TextBox 9">
            <a:extLst>
              <a:ext uri="{FF2B5EF4-FFF2-40B4-BE49-F238E27FC236}">
                <a16:creationId xmlns:a16="http://schemas.microsoft.com/office/drawing/2014/main" id="{320A4EAD-1623-78D3-DDEF-C794282BA910}"/>
              </a:ext>
            </a:extLst>
          </p:cNvPr>
          <p:cNvSpPr txBox="1"/>
          <p:nvPr/>
        </p:nvSpPr>
        <p:spPr>
          <a:xfrm>
            <a:off x="6746515" y="1848548"/>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-47%</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-51%</a:t>
            </a:r>
          </a:p>
        </p:txBody>
      </p:sp>
      <p:sp>
        <p:nvSpPr>
          <p:cNvPr id="11" name="TextBox 10">
            <a:extLst>
              <a:ext uri="{FF2B5EF4-FFF2-40B4-BE49-F238E27FC236}">
                <a16:creationId xmlns:a16="http://schemas.microsoft.com/office/drawing/2014/main" id="{D9540D7C-E66A-1275-28CC-F7152F357649}"/>
              </a:ext>
            </a:extLst>
          </p:cNvPr>
          <p:cNvSpPr txBox="1"/>
          <p:nvPr/>
        </p:nvSpPr>
        <p:spPr>
          <a:xfrm>
            <a:off x="5005055" y="1128204"/>
            <a:ext cx="845764" cy="461665"/>
          </a:xfrm>
          <a:prstGeom prst="rect">
            <a:avLst/>
          </a:prstGeom>
          <a:noFill/>
        </p:spPr>
        <p:txBody>
          <a:bodyPr wrap="square" rtlCol="0">
            <a:spAutoFit/>
          </a:bodyPr>
          <a:lstStyle/>
          <a:p>
            <a:r>
              <a:rPr lang="en-US" sz="1200" dirty="0">
                <a:latin typeface="Avenir LT Std 55 Roman" panose="020B0503020203020204" pitchFamily="34" charset="0"/>
              </a:rPr>
              <a:t>Change in PWR:</a:t>
            </a:r>
          </a:p>
        </p:txBody>
      </p:sp>
      <p:sp>
        <p:nvSpPr>
          <p:cNvPr id="12" name="TextBox 11">
            <a:extLst>
              <a:ext uri="{FF2B5EF4-FFF2-40B4-BE49-F238E27FC236}">
                <a16:creationId xmlns:a16="http://schemas.microsoft.com/office/drawing/2014/main" id="{726140BF-FC48-2561-CFD8-3B54F815D7E0}"/>
              </a:ext>
            </a:extLst>
          </p:cNvPr>
          <p:cNvSpPr txBox="1"/>
          <p:nvPr/>
        </p:nvSpPr>
        <p:spPr>
          <a:xfrm>
            <a:off x="5850819" y="2485415"/>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-31%</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-29%</a:t>
            </a:r>
          </a:p>
        </p:txBody>
      </p:sp>
      <p:sp>
        <p:nvSpPr>
          <p:cNvPr id="14" name="TextBox 13">
            <a:extLst>
              <a:ext uri="{FF2B5EF4-FFF2-40B4-BE49-F238E27FC236}">
                <a16:creationId xmlns:a16="http://schemas.microsoft.com/office/drawing/2014/main" id="{581864F3-DBBB-AB28-76C5-56B429EEAF65}"/>
              </a:ext>
            </a:extLst>
          </p:cNvPr>
          <p:cNvSpPr txBox="1"/>
          <p:nvPr/>
        </p:nvSpPr>
        <p:spPr>
          <a:xfrm>
            <a:off x="5005055" y="3116280"/>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-42%</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-44%</a:t>
            </a:r>
          </a:p>
        </p:txBody>
      </p:sp>
      <p:sp>
        <p:nvSpPr>
          <p:cNvPr id="15" name="TextBox 14">
            <a:extLst>
              <a:ext uri="{FF2B5EF4-FFF2-40B4-BE49-F238E27FC236}">
                <a16:creationId xmlns:a16="http://schemas.microsoft.com/office/drawing/2014/main" id="{528F1B7E-998E-8585-6569-17421F619BB5}"/>
              </a:ext>
            </a:extLst>
          </p:cNvPr>
          <p:cNvSpPr txBox="1"/>
          <p:nvPr/>
        </p:nvSpPr>
        <p:spPr>
          <a:xfrm>
            <a:off x="7603413" y="1070219"/>
            <a:ext cx="985437" cy="276999"/>
          </a:xfrm>
          <a:prstGeom prst="rect">
            <a:avLst/>
          </a:prstGeom>
          <a:noFill/>
        </p:spPr>
        <p:txBody>
          <a:bodyPr wrap="square" rtlCol="0">
            <a:spAutoFit/>
          </a:bodyPr>
          <a:lstStyle/>
          <a:p>
            <a:pPr algn="ctr"/>
            <a:r>
              <a:rPr lang="en-US" sz="1200" dirty="0">
                <a:solidFill>
                  <a:schemeClr val="bg2">
                    <a:lumMod val="75000"/>
                  </a:schemeClr>
                </a:solidFill>
                <a:latin typeface="Avenir LT Std 55 Roman" panose="020B0503020203020204" pitchFamily="34" charset="0"/>
              </a:rPr>
              <a:t>-42%</a:t>
            </a:r>
            <a:r>
              <a:rPr lang="en-US" sz="1200" dirty="0">
                <a:latin typeface="Avenir LT Std 55 Roman" panose="020B0503020203020204" pitchFamily="34" charset="0"/>
              </a:rPr>
              <a:t>, </a:t>
            </a:r>
            <a:r>
              <a:rPr lang="en-US" sz="1200" dirty="0">
                <a:solidFill>
                  <a:schemeClr val="accent6">
                    <a:lumMod val="75000"/>
                  </a:schemeClr>
                </a:solidFill>
                <a:latin typeface="Avenir LT Std 55 Roman" panose="020B0503020203020204" pitchFamily="34" charset="0"/>
              </a:rPr>
              <a:t>-44%</a:t>
            </a:r>
          </a:p>
        </p:txBody>
      </p:sp>
      <p:sp>
        <p:nvSpPr>
          <p:cNvPr id="7" name="TextBox 6">
            <a:extLst>
              <a:ext uri="{FF2B5EF4-FFF2-40B4-BE49-F238E27FC236}">
                <a16:creationId xmlns:a16="http://schemas.microsoft.com/office/drawing/2014/main" id="{39A0DA52-FCA7-5EF9-34A5-E3602D7085A8}"/>
              </a:ext>
            </a:extLst>
          </p:cNvPr>
          <p:cNvSpPr txBox="1"/>
          <p:nvPr/>
        </p:nvSpPr>
        <p:spPr>
          <a:xfrm>
            <a:off x="5734286" y="660266"/>
            <a:ext cx="2203939" cy="369332"/>
          </a:xfrm>
          <a:prstGeom prst="rect">
            <a:avLst/>
          </a:prstGeom>
          <a:noFill/>
        </p:spPr>
        <p:txBody>
          <a:bodyPr wrap="square">
            <a:spAutoFit/>
          </a:bodyPr>
          <a:lstStyle/>
          <a:p>
            <a:pPr algn="ctr"/>
            <a:r>
              <a:rPr lang="en-US" dirty="0">
                <a:latin typeface="Avenir LT Std 55 Roman" panose="020B0503020203020204" pitchFamily="34" charset="0"/>
              </a:rPr>
              <a:t>2012 vs. 2017</a:t>
            </a:r>
            <a:endParaRPr lang="en-US" dirty="0"/>
          </a:p>
        </p:txBody>
      </p:sp>
    </p:spTree>
    <p:extLst>
      <p:ext uri="{BB962C8B-B14F-4D97-AF65-F5344CB8AC3E}">
        <p14:creationId xmlns:p14="http://schemas.microsoft.com/office/powerpoint/2010/main" val="355081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45E3-2A1E-AA1D-D05E-E65CDF62D756}"/>
              </a:ext>
            </a:extLst>
          </p:cNvPr>
          <p:cNvSpPr>
            <a:spLocks noGrp="1"/>
          </p:cNvSpPr>
          <p:nvPr>
            <p:ph type="title"/>
          </p:nvPr>
        </p:nvSpPr>
        <p:spPr>
          <a:xfrm>
            <a:off x="457200" y="97280"/>
            <a:ext cx="8229600" cy="857250"/>
          </a:xfrm>
        </p:spPr>
        <p:txBody>
          <a:bodyPr>
            <a:normAutofit/>
          </a:bodyPr>
          <a:lstStyle/>
          <a:p>
            <a:r>
              <a:rPr lang="en-US" sz="2800" dirty="0">
                <a:latin typeface="Avenir LT Std 55 Roman" panose="020B0503020203020204" pitchFamily="34" charset="0"/>
                <a:cs typeface="Arial" panose="020B0604020202020204" pitchFamily="34" charset="0"/>
              </a:rPr>
              <a:t>Key Takeaways</a:t>
            </a:r>
          </a:p>
        </p:txBody>
      </p:sp>
      <p:sp>
        <p:nvSpPr>
          <p:cNvPr id="3" name="Content Placeholder 2">
            <a:extLst>
              <a:ext uri="{FF2B5EF4-FFF2-40B4-BE49-F238E27FC236}">
                <a16:creationId xmlns:a16="http://schemas.microsoft.com/office/drawing/2014/main" id="{F5B7BA63-1BB7-8755-D2FD-602CD76454D4}"/>
              </a:ext>
            </a:extLst>
          </p:cNvPr>
          <p:cNvSpPr>
            <a:spLocks noGrp="1"/>
          </p:cNvSpPr>
          <p:nvPr>
            <p:ph idx="1"/>
          </p:nvPr>
        </p:nvSpPr>
        <p:spPr>
          <a:xfrm>
            <a:off x="193430" y="1171105"/>
            <a:ext cx="8757139" cy="3191889"/>
          </a:xfrm>
        </p:spPr>
        <p:txBody>
          <a:bodyPr>
            <a:noAutofit/>
          </a:bodyPr>
          <a:lstStyle/>
          <a:p>
            <a:pPr lvl="1">
              <a:spcBef>
                <a:spcPts val="600"/>
              </a:spcBef>
              <a:spcAft>
                <a:spcPts val="600"/>
              </a:spcAft>
              <a:buFont typeface="Wingdings" panose="05000000000000000000" pitchFamily="2" charset="2"/>
              <a:buChar char="Ø"/>
            </a:pPr>
            <a:r>
              <a:rPr lang="en-US" sz="1600" b="0" i="0" u="none" strike="noStrike" baseline="0" dirty="0">
                <a:latin typeface="Avenir LT Std 55 Roman" panose="020B0503020203020204" pitchFamily="34" charset="0"/>
                <a:cs typeface="Arial" panose="020B0604020202020204" pitchFamily="34" charset="0"/>
              </a:rPr>
              <a:t>Geographical disparity </a:t>
            </a:r>
            <a:r>
              <a:rPr lang="en-US" sz="1600" dirty="0">
                <a:latin typeface="Avenir LT Std 55 Roman" panose="020B0503020203020204" pitchFamily="34" charset="0"/>
                <a:cs typeface="Arial" panose="020B0604020202020204" pitchFamily="34" charset="0"/>
              </a:rPr>
              <a:t>was assessed between disadvantaged communities (DACs) and non-DACs </a:t>
            </a:r>
            <a:r>
              <a:rPr lang="en-US" sz="1600" b="0" i="0" u="none" strike="noStrike" baseline="0" dirty="0">
                <a:latin typeface="Avenir LT Std 55 Roman" panose="020B0503020203020204" pitchFamily="34" charset="0"/>
                <a:cs typeface="Arial" panose="020B0604020202020204" pitchFamily="34" charset="0"/>
              </a:rPr>
              <a:t>under AB617 and SB535. CATA showed reductions in total cancer risks across all air basins and </a:t>
            </a:r>
            <a:r>
              <a:rPr lang="en-US" sz="1600" dirty="0">
                <a:latin typeface="Avenir LT Std 55 Roman" panose="020B0503020203020204" pitchFamily="34" charset="0"/>
                <a:cs typeface="Arial" panose="020B0604020202020204" pitchFamily="34" charset="0"/>
              </a:rPr>
              <a:t>disadvantaged </a:t>
            </a:r>
            <a:r>
              <a:rPr lang="en-US" sz="1600" b="0" i="0" u="none" strike="noStrike" baseline="0" dirty="0">
                <a:latin typeface="Avenir LT Std 55 Roman" panose="020B0503020203020204" pitchFamily="34" charset="0"/>
                <a:cs typeface="Arial" panose="020B0604020202020204" pitchFamily="34" charset="0"/>
              </a:rPr>
              <a:t>communities statewide, driven by DPM.</a:t>
            </a:r>
          </a:p>
          <a:p>
            <a:pPr lvl="1">
              <a:spcBef>
                <a:spcPts val="600"/>
              </a:spcBef>
              <a:spcAft>
                <a:spcPts val="600"/>
              </a:spcAft>
              <a:buFont typeface="Wingdings" panose="05000000000000000000" pitchFamily="2" charset="2"/>
              <a:buChar char="Ø"/>
            </a:pPr>
            <a:r>
              <a:rPr lang="en-US" sz="1600" b="0" i="0" u="none" strike="noStrike" baseline="0" dirty="0">
                <a:latin typeface="Avenir LT Std 55 Roman" panose="020B0503020203020204" pitchFamily="34" charset="0"/>
                <a:cs typeface="Arial" panose="020B0604020202020204" pitchFamily="34" charset="0"/>
              </a:rPr>
              <a:t>In both 2012 and 2017, disparity is still present: DACs still bear a disproportionate cancer risk burden from air toxics.</a:t>
            </a:r>
          </a:p>
          <a:p>
            <a:pPr lvl="1">
              <a:spcBef>
                <a:spcPts val="600"/>
              </a:spcBef>
              <a:spcAft>
                <a:spcPts val="600"/>
              </a:spcAft>
              <a:buFont typeface="Wingdings" panose="05000000000000000000" pitchFamily="2" charset="2"/>
              <a:buChar char="Ø"/>
            </a:pPr>
            <a:r>
              <a:rPr lang="en-US" sz="1600" dirty="0">
                <a:latin typeface="Avenir LT Std 55 Roman" panose="020B0503020203020204" pitchFamily="34" charset="0"/>
                <a:cs typeface="Arial" panose="020B0604020202020204" pitchFamily="34" charset="0"/>
              </a:rPr>
              <a:t>C</a:t>
            </a:r>
            <a:r>
              <a:rPr lang="en-US" sz="1600" b="0" i="0" u="none" strike="noStrike" baseline="0" dirty="0">
                <a:latin typeface="Avenir LT Std 55 Roman" panose="020B0503020203020204" pitchFamily="34" charset="0"/>
                <a:cs typeface="Arial" panose="020B0604020202020204" pitchFamily="34" charset="0"/>
              </a:rPr>
              <a:t>ommunities in southern California</a:t>
            </a:r>
            <a:r>
              <a:rPr lang="en-US" sz="1600" dirty="0">
                <a:latin typeface="Avenir LT Std 55 Roman" panose="020B0503020203020204" pitchFamily="34" charset="0"/>
                <a:cs typeface="Arial" panose="020B0604020202020204" pitchFamily="34" charset="0"/>
              </a:rPr>
              <a:t> </a:t>
            </a:r>
            <a:r>
              <a:rPr lang="en-US" sz="1600" b="0" i="0" u="none" strike="noStrike" baseline="0" dirty="0">
                <a:latin typeface="Avenir LT Std 55 Roman" panose="020B0503020203020204" pitchFamily="34" charset="0"/>
                <a:cs typeface="Arial" panose="020B0604020202020204" pitchFamily="34" charset="0"/>
              </a:rPr>
              <a:t>had higher risks and lower reduction rates from 2012 to 2017. </a:t>
            </a:r>
            <a:r>
              <a:rPr lang="en-US" sz="1600" dirty="0">
                <a:latin typeface="Avenir LT Std 55 Roman" panose="020B0503020203020204" pitchFamily="34" charset="0"/>
                <a:cs typeface="Arial" panose="020B0604020202020204" pitchFamily="34" charset="0"/>
              </a:rPr>
              <a:t>Potential reasons: cross-border transport, sources under less stringent regulations in southern California, e.g., ports and locomotives.</a:t>
            </a:r>
          </a:p>
          <a:p>
            <a:pPr lvl="1">
              <a:spcBef>
                <a:spcPts val="600"/>
              </a:spcBef>
              <a:spcAft>
                <a:spcPts val="600"/>
              </a:spcAft>
              <a:buFont typeface="Wingdings" panose="05000000000000000000" pitchFamily="2" charset="2"/>
              <a:buChar char="Ø"/>
            </a:pPr>
            <a:r>
              <a:rPr lang="en-US" sz="1600" dirty="0">
                <a:latin typeface="Avenir LT Std 55 Roman" panose="020B0503020203020204" pitchFamily="34" charset="0"/>
                <a:cs typeface="Arial" panose="020B0604020202020204" pitchFamily="34" charset="0"/>
              </a:rPr>
              <a:t>The on-road and OGV sectors decreased disparity between DAC and non-DAC communities.</a:t>
            </a:r>
          </a:p>
        </p:txBody>
      </p:sp>
      <p:sp>
        <p:nvSpPr>
          <p:cNvPr id="4" name="Slide Number Placeholder 3">
            <a:extLst>
              <a:ext uri="{FF2B5EF4-FFF2-40B4-BE49-F238E27FC236}">
                <a16:creationId xmlns:a16="http://schemas.microsoft.com/office/drawing/2014/main" id="{DC3A31A7-D49A-06B4-7427-997D365FA713}"/>
              </a:ext>
            </a:extLst>
          </p:cNvPr>
          <p:cNvSpPr>
            <a:spLocks noGrp="1"/>
          </p:cNvSpPr>
          <p:nvPr>
            <p:ph type="sldNum" sz="quarter" idx="4"/>
          </p:nvPr>
        </p:nvSpPr>
        <p:spPr/>
        <p:txBody>
          <a:bodyPr/>
          <a:lstStyle/>
          <a:p>
            <a:pPr>
              <a:defRPr/>
            </a:pPr>
            <a:fld id="{F01DF9B2-7F23-5B4A-9BBE-C5890CF05FB0}" type="slidenum">
              <a:rPr lang="en-US" smtClean="0"/>
              <a:pPr>
                <a:defRPr/>
              </a:pPr>
              <a:t>16</a:t>
            </a:fld>
            <a:endParaRPr lang="en-US" dirty="0"/>
          </a:p>
        </p:txBody>
      </p:sp>
    </p:spTree>
    <p:extLst>
      <p:ext uri="{BB962C8B-B14F-4D97-AF65-F5344CB8AC3E}">
        <p14:creationId xmlns:p14="http://schemas.microsoft.com/office/powerpoint/2010/main" val="11805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DF37-D813-05A8-F338-681A0F0D11F0}"/>
              </a:ext>
            </a:extLst>
          </p:cNvPr>
          <p:cNvSpPr>
            <a:spLocks noGrp="1"/>
          </p:cNvSpPr>
          <p:nvPr>
            <p:ph type="title"/>
          </p:nvPr>
        </p:nvSpPr>
        <p:spPr>
          <a:xfrm>
            <a:off x="228600" y="102392"/>
            <a:ext cx="8686800" cy="580115"/>
          </a:xfrm>
        </p:spPr>
        <p:txBody>
          <a:bodyPr>
            <a:normAutofit fontScale="90000"/>
          </a:bodyPr>
          <a:lstStyle/>
          <a:p>
            <a:r>
              <a:rPr lang="en-US" dirty="0"/>
              <a:t>California Air Toxics Assessment (CATA)</a:t>
            </a:r>
          </a:p>
        </p:txBody>
      </p:sp>
      <p:sp>
        <p:nvSpPr>
          <p:cNvPr id="3" name="Content Placeholder 2">
            <a:extLst>
              <a:ext uri="{FF2B5EF4-FFF2-40B4-BE49-F238E27FC236}">
                <a16:creationId xmlns:a16="http://schemas.microsoft.com/office/drawing/2014/main" id="{115D7F45-0954-B24E-B083-E94792C30BBE}"/>
              </a:ext>
            </a:extLst>
          </p:cNvPr>
          <p:cNvSpPr>
            <a:spLocks noGrp="1"/>
          </p:cNvSpPr>
          <p:nvPr>
            <p:ph idx="1"/>
          </p:nvPr>
        </p:nvSpPr>
        <p:spPr>
          <a:xfrm>
            <a:off x="228600" y="800182"/>
            <a:ext cx="8686800" cy="4127692"/>
          </a:xfrm>
        </p:spPr>
        <p:txBody>
          <a:bodyPr>
            <a:noAutofit/>
          </a:bodyPr>
          <a:lstStyle/>
          <a:p>
            <a:pPr lvl="1">
              <a:lnSpc>
                <a:spcPct val="100000"/>
              </a:lnSpc>
              <a:spcBef>
                <a:spcPts val="0"/>
              </a:spcBef>
              <a:spcAft>
                <a:spcPts val="600"/>
              </a:spcAft>
            </a:pPr>
            <a:r>
              <a:rPr lang="en-US" sz="1700" dirty="0">
                <a:ea typeface="+mn-lt"/>
                <a:cs typeface="+mn-lt"/>
              </a:rPr>
              <a:t>Assess exposure and health impact of major air toxics in California</a:t>
            </a:r>
          </a:p>
          <a:p>
            <a:pPr lvl="1">
              <a:lnSpc>
                <a:spcPct val="100000"/>
              </a:lnSpc>
              <a:spcBef>
                <a:spcPts val="0"/>
              </a:spcBef>
              <a:spcAft>
                <a:spcPts val="600"/>
              </a:spcAft>
            </a:pPr>
            <a:r>
              <a:rPr lang="en-US" sz="1700" dirty="0">
                <a:ea typeface="+mn-lt"/>
                <a:cs typeface="+mn-lt"/>
              </a:rPr>
              <a:t>Iterative modeling and analysis to track risk reduction trends over time statewide: 2012, 2017, now 2021, and future years</a:t>
            </a:r>
          </a:p>
          <a:p>
            <a:pPr lvl="1">
              <a:lnSpc>
                <a:spcPct val="100000"/>
              </a:lnSpc>
              <a:spcBef>
                <a:spcPts val="0"/>
              </a:spcBef>
              <a:spcAft>
                <a:spcPts val="600"/>
              </a:spcAft>
            </a:pPr>
            <a:r>
              <a:rPr lang="en-US" sz="1700" dirty="0">
                <a:ea typeface="+mn-lt"/>
                <a:cs typeface="+mn-lt"/>
              </a:rPr>
              <a:t>Bridges the scale between National (NATA) and Regional (such as MATES) efforts</a:t>
            </a:r>
          </a:p>
          <a:p>
            <a:pPr lvl="1">
              <a:lnSpc>
                <a:spcPct val="100000"/>
              </a:lnSpc>
              <a:spcBef>
                <a:spcPts val="0"/>
              </a:spcBef>
              <a:spcAft>
                <a:spcPts val="600"/>
              </a:spcAft>
            </a:pPr>
            <a:r>
              <a:rPr lang="en-US" sz="1700" dirty="0"/>
              <a:t>Support CARB’s Air Toxics Program, AB617,</a:t>
            </a:r>
            <a:r>
              <a:rPr lang="en-US" sz="1700" dirty="0">
                <a:ea typeface="+mn-lt"/>
                <a:cs typeface="+mn-lt"/>
              </a:rPr>
              <a:t> EJ programs and many others</a:t>
            </a:r>
          </a:p>
          <a:p>
            <a:pPr lvl="2">
              <a:spcBef>
                <a:spcPts val="0"/>
              </a:spcBef>
              <a:spcAft>
                <a:spcPts val="600"/>
              </a:spcAft>
              <a:buFont typeface="Wingdings" panose="05000000000000000000" pitchFamily="2" charset="2"/>
              <a:buChar char="Ø"/>
            </a:pPr>
            <a:r>
              <a:rPr lang="en-US" sz="1700" dirty="0">
                <a:ea typeface="+mn-lt"/>
                <a:cs typeface="+mn-lt"/>
              </a:rPr>
              <a:t>Identification of disproportionally impacted communities</a:t>
            </a:r>
          </a:p>
          <a:p>
            <a:pPr lvl="2">
              <a:spcBef>
                <a:spcPts val="0"/>
              </a:spcBef>
              <a:spcAft>
                <a:spcPts val="600"/>
              </a:spcAft>
              <a:buFont typeface="Wingdings" panose="05000000000000000000" pitchFamily="2" charset="2"/>
              <a:buChar char="Ø"/>
            </a:pPr>
            <a:r>
              <a:rPr lang="en-US" sz="1700" dirty="0">
                <a:ea typeface="+mn-lt"/>
                <a:cs typeface="+mn-lt"/>
              </a:rPr>
              <a:t>Assist in development of effective emission reduction measures to reduce exposure/risk (e.g., CERP)</a:t>
            </a:r>
          </a:p>
          <a:p>
            <a:pPr lvl="2">
              <a:spcBef>
                <a:spcPts val="0"/>
              </a:spcBef>
              <a:spcAft>
                <a:spcPts val="600"/>
              </a:spcAft>
              <a:buFont typeface="Wingdings" panose="05000000000000000000" pitchFamily="2" charset="2"/>
              <a:buChar char="Ø"/>
            </a:pPr>
            <a:r>
              <a:rPr lang="en-US" sz="1700" dirty="0">
                <a:ea typeface="+mn-lt"/>
                <a:cs typeface="+mn-lt"/>
              </a:rPr>
              <a:t>Estimate regional and statewide baseline cumulative risk over time</a:t>
            </a:r>
          </a:p>
          <a:p>
            <a:pPr lvl="1">
              <a:lnSpc>
                <a:spcPct val="100000"/>
              </a:lnSpc>
              <a:spcBef>
                <a:spcPts val="0"/>
              </a:spcBef>
              <a:spcAft>
                <a:spcPts val="600"/>
              </a:spcAft>
            </a:pPr>
            <a:r>
              <a:rPr lang="en-US" sz="1700" dirty="0">
                <a:ea typeface="+mn-lt"/>
                <a:cs typeface="+mn-lt"/>
              </a:rPr>
              <a:t>Support other agencies, </a:t>
            </a:r>
            <a:r>
              <a:rPr lang="en-US" sz="1700" dirty="0" err="1">
                <a:ea typeface="+mn-lt"/>
                <a:cs typeface="+mn-lt"/>
              </a:rPr>
              <a:t>CalEnviroScreen</a:t>
            </a:r>
            <a:r>
              <a:rPr lang="en-US" sz="1700" dirty="0">
                <a:ea typeface="+mn-lt"/>
                <a:cs typeface="+mn-lt"/>
              </a:rPr>
              <a:t>, complement existing monitoring network, especially for EJ communities</a:t>
            </a:r>
          </a:p>
        </p:txBody>
      </p:sp>
    </p:spTree>
    <p:extLst>
      <p:ext uri="{BB962C8B-B14F-4D97-AF65-F5344CB8AC3E}">
        <p14:creationId xmlns:p14="http://schemas.microsoft.com/office/powerpoint/2010/main" val="32424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E2D9-A0CD-43CC-F190-F3969461F519}"/>
              </a:ext>
            </a:extLst>
          </p:cNvPr>
          <p:cNvSpPr>
            <a:spLocks noGrp="1"/>
          </p:cNvSpPr>
          <p:nvPr>
            <p:ph type="title"/>
          </p:nvPr>
        </p:nvSpPr>
        <p:spPr>
          <a:xfrm>
            <a:off x="457200" y="181626"/>
            <a:ext cx="8229600" cy="605587"/>
          </a:xfrm>
        </p:spPr>
        <p:txBody>
          <a:bodyPr>
            <a:normAutofit/>
          </a:bodyPr>
          <a:lstStyle/>
          <a:p>
            <a:r>
              <a:rPr lang="en-US" sz="3200" dirty="0">
                <a:latin typeface="Avenir LT Std 55 Roman" panose="020B0503020203020204" pitchFamily="34" charset="0"/>
              </a:rPr>
              <a:t>CATA Emissions Inventory </a:t>
            </a:r>
          </a:p>
        </p:txBody>
      </p:sp>
      <p:sp>
        <p:nvSpPr>
          <p:cNvPr id="11" name="Rectangle 10">
            <a:extLst>
              <a:ext uri="{FF2B5EF4-FFF2-40B4-BE49-F238E27FC236}">
                <a16:creationId xmlns:a16="http://schemas.microsoft.com/office/drawing/2014/main" id="{55389ED3-C97A-FB32-6C39-77D79C7673B8}"/>
              </a:ext>
            </a:extLst>
          </p:cNvPr>
          <p:cNvSpPr/>
          <p:nvPr/>
        </p:nvSpPr>
        <p:spPr>
          <a:xfrm>
            <a:off x="729575" y="1161270"/>
            <a:ext cx="1780162" cy="100194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latin typeface="Avenir LT Std 55 Roman" panose="020B0503020203020204" pitchFamily="34" charset="0"/>
              </a:rPr>
              <a:t>Diesel particulate matter (DPM)</a:t>
            </a:r>
          </a:p>
        </p:txBody>
      </p:sp>
      <p:sp>
        <p:nvSpPr>
          <p:cNvPr id="12" name="Rectangle 11">
            <a:extLst>
              <a:ext uri="{FF2B5EF4-FFF2-40B4-BE49-F238E27FC236}">
                <a16:creationId xmlns:a16="http://schemas.microsoft.com/office/drawing/2014/main" id="{28B8B3A1-A1AE-5A87-9AD3-A2CB2118C3AA}"/>
              </a:ext>
            </a:extLst>
          </p:cNvPr>
          <p:cNvSpPr/>
          <p:nvPr/>
        </p:nvSpPr>
        <p:spPr>
          <a:xfrm>
            <a:off x="729575" y="2405309"/>
            <a:ext cx="1780162" cy="100194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latin typeface="Avenir LT Std 55 Roman" panose="020B0503020203020204" pitchFamily="34" charset="0"/>
              </a:rPr>
              <a:t>Heavy metals</a:t>
            </a:r>
          </a:p>
        </p:txBody>
      </p:sp>
      <p:sp>
        <p:nvSpPr>
          <p:cNvPr id="13" name="Rectangle 12">
            <a:extLst>
              <a:ext uri="{FF2B5EF4-FFF2-40B4-BE49-F238E27FC236}">
                <a16:creationId xmlns:a16="http://schemas.microsoft.com/office/drawing/2014/main" id="{C6E391DC-5AB8-3D34-7A30-3D2EA4FA9313}"/>
              </a:ext>
            </a:extLst>
          </p:cNvPr>
          <p:cNvSpPr/>
          <p:nvPr/>
        </p:nvSpPr>
        <p:spPr>
          <a:xfrm>
            <a:off x="729575" y="3621266"/>
            <a:ext cx="1780162" cy="10019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latin typeface="Avenir LT Std 55 Roman" panose="020B0503020203020204" pitchFamily="34" charset="0"/>
              </a:rPr>
              <a:t>VOCs</a:t>
            </a:r>
          </a:p>
        </p:txBody>
      </p:sp>
      <p:sp>
        <p:nvSpPr>
          <p:cNvPr id="19" name="TextBox 18">
            <a:extLst>
              <a:ext uri="{FF2B5EF4-FFF2-40B4-BE49-F238E27FC236}">
                <a16:creationId xmlns:a16="http://schemas.microsoft.com/office/drawing/2014/main" id="{C239D6E4-E878-9645-8668-97C54FB20354}"/>
              </a:ext>
            </a:extLst>
          </p:cNvPr>
          <p:cNvSpPr txBox="1"/>
          <p:nvPr/>
        </p:nvSpPr>
        <p:spPr>
          <a:xfrm>
            <a:off x="2509736" y="3611023"/>
            <a:ext cx="2941372" cy="954107"/>
          </a:xfrm>
          <a:prstGeom prst="rect">
            <a:avLst/>
          </a:prstGeom>
          <a:noFill/>
        </p:spPr>
        <p:txBody>
          <a:bodyPr wrap="square">
            <a:spAutoFit/>
          </a:bodyPr>
          <a:lstStyle/>
          <a:p>
            <a:pPr marL="292608" indent="0" fontAlgn="base">
              <a:spcBef>
                <a:spcPct val="20000"/>
              </a:spcBef>
              <a:spcAft>
                <a:spcPts val="0"/>
              </a:spcAft>
              <a:buNone/>
            </a:pPr>
            <a:r>
              <a:rPr lang="en-US" sz="1400" dirty="0">
                <a:solidFill>
                  <a:schemeClr val="tx1">
                    <a:lumMod val="50000"/>
                  </a:schemeClr>
                </a:solidFill>
                <a:latin typeface="Avenir LT Std 55 Roman" panose="020B0503020203020204" pitchFamily="34" charset="0"/>
              </a:rPr>
              <a:t>Benzene, 1,3-Butadiene, Formaldehyde, Acetaldehyde, Acrolein, Perchloroethylene, p-Dichlorobenzene, etc. </a:t>
            </a:r>
          </a:p>
        </p:txBody>
      </p:sp>
      <p:cxnSp>
        <p:nvCxnSpPr>
          <p:cNvPr id="21" name="Straight Arrow Connector 20">
            <a:extLst>
              <a:ext uri="{FF2B5EF4-FFF2-40B4-BE49-F238E27FC236}">
                <a16:creationId xmlns:a16="http://schemas.microsoft.com/office/drawing/2014/main" id="{F33545C9-6E05-3B28-CF8F-811B997EAADC}"/>
              </a:ext>
            </a:extLst>
          </p:cNvPr>
          <p:cNvCxnSpPr>
            <a:cxnSpLocks/>
          </p:cNvCxnSpPr>
          <p:nvPr/>
        </p:nvCxnSpPr>
        <p:spPr>
          <a:xfrm>
            <a:off x="2509737" y="4122240"/>
            <a:ext cx="272374" cy="6465"/>
          </a:xfrm>
          <a:prstGeom prst="straightConnector1">
            <a:avLst/>
          </a:prstGeom>
          <a:ln>
            <a:solidFill>
              <a:srgbClr val="31323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73EDBE1-D27D-E2F8-C3F9-6E1C2D74F6F1}"/>
              </a:ext>
            </a:extLst>
          </p:cNvPr>
          <p:cNvSpPr txBox="1"/>
          <p:nvPr/>
        </p:nvSpPr>
        <p:spPr>
          <a:xfrm>
            <a:off x="2509736" y="2006649"/>
            <a:ext cx="1877438" cy="1077218"/>
          </a:xfrm>
          <a:prstGeom prst="rect">
            <a:avLst/>
          </a:prstGeom>
          <a:noFill/>
        </p:spPr>
        <p:txBody>
          <a:bodyPr wrap="square">
            <a:spAutoFit/>
          </a:bodyPr>
          <a:lstStyle/>
          <a:p>
            <a:pPr marL="292608" indent="0" fontAlgn="base">
              <a:spcBef>
                <a:spcPct val="20000"/>
              </a:spcBef>
              <a:spcAft>
                <a:spcPts val="0"/>
              </a:spcAft>
              <a:buNone/>
            </a:pPr>
            <a:r>
              <a:rPr lang="en-US" sz="1600" dirty="0">
                <a:solidFill>
                  <a:schemeClr val="tx1">
                    <a:lumMod val="50000"/>
                  </a:schemeClr>
                </a:solidFill>
                <a:latin typeface="Avenir LT Std 55 Roman" panose="020B0503020203020204" pitchFamily="34" charset="0"/>
              </a:rPr>
              <a:t>Chromium VI, Lead, Arsenic, Cadmium, Nickel.</a:t>
            </a:r>
          </a:p>
        </p:txBody>
      </p:sp>
      <p:cxnSp>
        <p:nvCxnSpPr>
          <p:cNvPr id="30" name="Straight Arrow Connector 29">
            <a:extLst>
              <a:ext uri="{FF2B5EF4-FFF2-40B4-BE49-F238E27FC236}">
                <a16:creationId xmlns:a16="http://schemas.microsoft.com/office/drawing/2014/main" id="{9A8D22BF-2F08-2D02-4BEC-0474FC4635A6}"/>
              </a:ext>
            </a:extLst>
          </p:cNvPr>
          <p:cNvCxnSpPr>
            <a:cxnSpLocks/>
          </p:cNvCxnSpPr>
          <p:nvPr/>
        </p:nvCxnSpPr>
        <p:spPr>
          <a:xfrm>
            <a:off x="2509737" y="2980755"/>
            <a:ext cx="272374" cy="6465"/>
          </a:xfrm>
          <a:prstGeom prst="straightConnector1">
            <a:avLst/>
          </a:prstGeom>
          <a:ln>
            <a:solidFill>
              <a:srgbClr val="313231"/>
            </a:solidFill>
            <a:tailEnd type="triangle"/>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B52E808E-9B8E-B789-9B8E-E8920E91C4E0}"/>
              </a:ext>
            </a:extLst>
          </p:cNvPr>
          <p:cNvGrpSpPr/>
          <p:nvPr/>
        </p:nvGrpSpPr>
        <p:grpSpPr>
          <a:xfrm>
            <a:off x="4584212" y="908507"/>
            <a:ext cx="4506047" cy="3877985"/>
            <a:chOff x="4584212" y="873425"/>
            <a:chExt cx="4506047" cy="3877985"/>
          </a:xfrm>
        </p:grpSpPr>
        <p:sp>
          <p:nvSpPr>
            <p:cNvPr id="36" name="Right Brace 35">
              <a:extLst>
                <a:ext uri="{FF2B5EF4-FFF2-40B4-BE49-F238E27FC236}">
                  <a16:creationId xmlns:a16="http://schemas.microsoft.com/office/drawing/2014/main" id="{8979CD18-E03B-B5ED-951E-9F560F72B45E}"/>
                </a:ext>
              </a:extLst>
            </p:cNvPr>
            <p:cNvSpPr/>
            <p:nvPr/>
          </p:nvSpPr>
          <p:spPr>
            <a:xfrm>
              <a:off x="4584212" y="1080801"/>
              <a:ext cx="466929" cy="2341632"/>
            </a:xfrm>
            <a:prstGeom prst="rightBrace">
              <a:avLst/>
            </a:prstGeom>
            <a:ln>
              <a:solidFill>
                <a:srgbClr val="E8A4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LT Std 55 Roman" panose="020B0503020203020204" pitchFamily="34" charset="0"/>
              </a:endParaRPr>
            </a:p>
          </p:txBody>
        </p:sp>
        <p:sp>
          <p:nvSpPr>
            <p:cNvPr id="37" name="TextBox 36">
              <a:extLst>
                <a:ext uri="{FF2B5EF4-FFF2-40B4-BE49-F238E27FC236}">
                  <a16:creationId xmlns:a16="http://schemas.microsoft.com/office/drawing/2014/main" id="{8A2A9A71-7623-842E-D94E-0C66292D8B9A}"/>
                </a:ext>
              </a:extLst>
            </p:cNvPr>
            <p:cNvSpPr txBox="1"/>
            <p:nvPr/>
          </p:nvSpPr>
          <p:spPr>
            <a:xfrm>
              <a:off x="5474500" y="873425"/>
              <a:ext cx="3615759" cy="3877985"/>
            </a:xfrm>
            <a:prstGeom prst="rect">
              <a:avLst/>
            </a:prstGeom>
            <a:noFill/>
          </p:spPr>
          <p:txBody>
            <a:bodyPr wrap="square" rtlCol="0">
              <a:spAutoFit/>
            </a:bodyPr>
            <a:lstStyle/>
            <a:p>
              <a:pPr algn="l"/>
              <a:r>
                <a:rPr lang="en-US" b="1" dirty="0">
                  <a:latin typeface="Avenir LT Std 55 Roman" panose="020B0503020203020204" pitchFamily="34" charset="0"/>
                </a:rPr>
                <a:t>Emission Sources (</a:t>
              </a:r>
              <a:r>
                <a:rPr lang="en-US" dirty="0">
                  <a:latin typeface="Avenir LT Std 55 Roman" panose="020B0503020203020204" pitchFamily="34" charset="0"/>
                </a:rPr>
                <a:t>~</a:t>
              </a:r>
              <a:r>
                <a:rPr lang="en-US" b="1" dirty="0">
                  <a:latin typeface="Avenir LT Std 55 Roman" panose="020B0503020203020204" pitchFamily="34" charset="0"/>
                </a:rPr>
                <a:t>60 sectors</a:t>
              </a:r>
              <a:r>
                <a:rPr lang="en-US" dirty="0">
                  <a:latin typeface="Avenir LT Std 55 Roman" panose="020B0503020203020204" pitchFamily="34" charset="0"/>
                </a:rPr>
                <a:t>!</a:t>
              </a:r>
              <a:r>
                <a:rPr lang="en-US" b="1" dirty="0">
                  <a:latin typeface="Avenir LT Std 55 Roman" panose="020B0503020203020204" pitchFamily="34" charset="0"/>
                </a:rPr>
                <a:t>)</a:t>
              </a:r>
              <a:r>
                <a:rPr lang="en-US" dirty="0">
                  <a:latin typeface="Avenir LT Std 55 Roman" panose="020B0503020203020204" pitchFamily="34" charset="0"/>
                </a:rPr>
                <a:t>: </a:t>
              </a:r>
            </a:p>
            <a:p>
              <a:pPr algn="l"/>
              <a:r>
                <a:rPr lang="en-US" sz="1400" b="1" u="sng" dirty="0">
                  <a:latin typeface="Avenir LT Std 55 Roman" panose="020B0503020203020204" pitchFamily="34" charset="0"/>
                </a:rPr>
                <a:t>On-road Mobile (road-following lines)</a:t>
              </a:r>
            </a:p>
            <a:p>
              <a:pPr marL="171450" indent="-171450" algn="l">
                <a:buFont typeface="Arial" panose="020B0604020202020204" pitchFamily="34" charset="0"/>
                <a:buChar char="•"/>
              </a:pPr>
              <a:r>
                <a:rPr lang="en-US" sz="1200" dirty="0">
                  <a:latin typeface="Avenir LT Std 55 Roman" panose="020B0503020203020204" pitchFamily="34" charset="0"/>
                </a:rPr>
                <a:t>Trucks, passenger cars, HD vs. LD</a:t>
              </a:r>
              <a:r>
                <a:rPr lang="en-US" sz="1400" dirty="0">
                  <a:latin typeface="Avenir LT Std 55 Roman" panose="020B0503020203020204" pitchFamily="34" charset="0"/>
                </a:rPr>
                <a:t>.</a:t>
              </a:r>
            </a:p>
            <a:p>
              <a:pPr algn="l"/>
              <a:r>
                <a:rPr lang="en-US" sz="1400" b="1" u="sng" dirty="0">
                  <a:latin typeface="Avenir LT Std 55 Roman" panose="020B0503020203020204" pitchFamily="34" charset="0"/>
                </a:rPr>
                <a:t>Off-Road Mobile (lines or 1km x 1km grids)</a:t>
              </a:r>
            </a:p>
            <a:p>
              <a:pPr marL="171450" indent="-171450" algn="l">
                <a:buFont typeface="Arial" panose="020B0604020202020204" pitchFamily="34" charset="0"/>
                <a:buChar char="•"/>
              </a:pPr>
              <a:r>
                <a:rPr lang="en-US" sz="1200" dirty="0">
                  <a:latin typeface="Avenir LT Std 55 Roman" panose="020B0503020203020204" pitchFamily="34" charset="0"/>
                </a:rPr>
                <a:t>Seaports: OGV (transit, maneuver, at-berth etc.), CHE (port, rail), CHC (fishing, ferries, etc.)</a:t>
              </a:r>
            </a:p>
            <a:p>
              <a:pPr marL="171450" indent="-171450" algn="l">
                <a:buFont typeface="Arial" panose="020B0604020202020204" pitchFamily="34" charset="0"/>
                <a:buChar char="•"/>
              </a:pPr>
              <a:r>
                <a:rPr lang="en-US" sz="1200" dirty="0">
                  <a:latin typeface="Avenir LT Std 55 Roman" panose="020B0503020203020204" pitchFamily="34" charset="0"/>
                </a:rPr>
                <a:t>Locomotives (linehaul, switch yards, others)</a:t>
              </a:r>
            </a:p>
            <a:p>
              <a:pPr marL="171450" indent="-171450" algn="l">
                <a:buFont typeface="Arial" panose="020B0604020202020204" pitchFamily="34" charset="0"/>
                <a:buChar char="•"/>
              </a:pPr>
              <a:r>
                <a:rPr lang="en-US" sz="1200" dirty="0">
                  <a:latin typeface="Avenir LT Std 55 Roman" panose="020B0503020203020204" pitchFamily="34" charset="0"/>
                </a:rPr>
                <a:t>Airports</a:t>
              </a:r>
            </a:p>
            <a:p>
              <a:pPr marL="171450" indent="-171450" algn="l">
                <a:buFont typeface="Arial" panose="020B0604020202020204" pitchFamily="34" charset="0"/>
                <a:buChar char="•"/>
              </a:pPr>
              <a:r>
                <a:rPr lang="en-US" sz="1200" dirty="0">
                  <a:latin typeface="Avenir LT Std 55 Roman" panose="020B0503020203020204" pitchFamily="34" charset="0"/>
                </a:rPr>
                <a:t>TRUs</a:t>
              </a:r>
            </a:p>
            <a:p>
              <a:pPr algn="l"/>
              <a:r>
                <a:rPr lang="en-US" sz="1400" b="1" u="sng" dirty="0">
                  <a:latin typeface="Avenir LT Std 55 Roman" panose="020B0503020203020204" pitchFamily="34" charset="0"/>
                </a:rPr>
                <a:t>Area Sources (1km x 1km grids)</a:t>
              </a:r>
            </a:p>
            <a:p>
              <a:pPr marL="171450" indent="-171450" algn="l">
                <a:buFont typeface="Arial" panose="020B0604020202020204" pitchFamily="34" charset="0"/>
                <a:buChar char="•"/>
              </a:pPr>
              <a:r>
                <a:rPr lang="en-US" sz="1200" dirty="0">
                  <a:latin typeface="Avenir LT Std 55 Roman" panose="020B0503020203020204" pitchFamily="34" charset="0"/>
                </a:rPr>
                <a:t>Agricultural activities</a:t>
              </a:r>
            </a:p>
            <a:p>
              <a:pPr marL="171450" indent="-171450" algn="l">
                <a:buFont typeface="Arial" panose="020B0604020202020204" pitchFamily="34" charset="0"/>
                <a:buChar char="•"/>
              </a:pPr>
              <a:r>
                <a:rPr lang="en-US" sz="1200" dirty="0">
                  <a:latin typeface="Avenir LT Std 55 Roman" panose="020B0503020203020204" pitchFamily="34" charset="0"/>
                </a:rPr>
                <a:t>Construction</a:t>
              </a:r>
            </a:p>
            <a:p>
              <a:pPr marL="171450" indent="-171450" algn="l">
                <a:buFont typeface="Arial" panose="020B0604020202020204" pitchFamily="34" charset="0"/>
                <a:buChar char="•"/>
              </a:pPr>
              <a:r>
                <a:rPr lang="en-US" sz="1200" dirty="0" err="1">
                  <a:latin typeface="Avenir LT Std 55 Roman" panose="020B0503020203020204" pitchFamily="34" charset="0"/>
                </a:rPr>
                <a:t>Agr</a:t>
              </a:r>
              <a:r>
                <a:rPr lang="en-US" sz="1200" dirty="0">
                  <a:latin typeface="Avenir LT Std 55 Roman" panose="020B0503020203020204" pitchFamily="34" charset="0"/>
                </a:rPr>
                <a:t> and Rx burning, wildfires, charbroil, etc.</a:t>
              </a:r>
            </a:p>
            <a:p>
              <a:pPr marL="171450" indent="-171450" algn="l">
                <a:buFont typeface="Arial" panose="020B0604020202020204" pitchFamily="34" charset="0"/>
                <a:buChar char="•"/>
              </a:pPr>
              <a:r>
                <a:rPr lang="en-US" sz="1200" dirty="0">
                  <a:latin typeface="Avenir LT Std 55 Roman" panose="020B0503020203020204" pitchFamily="34" charset="0"/>
                </a:rPr>
                <a:t>Consumer products, biogenic, etc.</a:t>
              </a:r>
            </a:p>
            <a:p>
              <a:pPr marL="171450" indent="-171450" algn="l">
                <a:buFont typeface="Arial" panose="020B0604020202020204" pitchFamily="34" charset="0"/>
                <a:buChar char="•"/>
              </a:pPr>
              <a:r>
                <a:rPr lang="en-US" sz="1200" dirty="0">
                  <a:latin typeface="Avenir LT Std 55 Roman" panose="020B0503020203020204" pitchFamily="34" charset="0"/>
                </a:rPr>
                <a:t>Mexico sources</a:t>
              </a:r>
            </a:p>
            <a:p>
              <a:pPr algn="l"/>
              <a:r>
                <a:rPr lang="en-US" sz="1400" b="1" u="sng" dirty="0">
                  <a:latin typeface="Avenir LT Std 55 Roman" panose="020B0503020203020204" pitchFamily="34" charset="0"/>
                </a:rPr>
                <a:t>Stationary Sources (point)</a:t>
              </a:r>
            </a:p>
            <a:p>
              <a:pPr marL="171450" indent="-171450" algn="l">
                <a:buFont typeface="Arial" panose="020B0604020202020204" pitchFamily="34" charset="0"/>
                <a:buChar char="•"/>
              </a:pPr>
              <a:r>
                <a:rPr lang="en-US" sz="1200" dirty="0">
                  <a:latin typeface="Avenir LT Std 55 Roman" panose="020B0503020203020204" pitchFamily="34" charset="0"/>
                </a:rPr>
                <a:t>Refineries, power generation plants,  cements, chemical processing plants.</a:t>
              </a:r>
              <a:endParaRPr lang="en-US" sz="1400" dirty="0">
                <a:latin typeface="Avenir LT Std 55 Roman" panose="020B0503020203020204" pitchFamily="34" charset="0"/>
              </a:endParaRPr>
            </a:p>
          </p:txBody>
        </p:sp>
      </p:grpSp>
    </p:spTree>
    <p:extLst>
      <p:ext uri="{BB962C8B-B14F-4D97-AF65-F5344CB8AC3E}">
        <p14:creationId xmlns:p14="http://schemas.microsoft.com/office/powerpoint/2010/main" val="29199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E2D9-A0CD-43CC-F190-F3969461F519}"/>
              </a:ext>
            </a:extLst>
          </p:cNvPr>
          <p:cNvSpPr>
            <a:spLocks noGrp="1"/>
          </p:cNvSpPr>
          <p:nvPr>
            <p:ph type="title"/>
          </p:nvPr>
        </p:nvSpPr>
        <p:spPr/>
        <p:txBody>
          <a:bodyPr>
            <a:normAutofit/>
          </a:bodyPr>
          <a:lstStyle/>
          <a:p>
            <a:r>
              <a:rPr lang="en-US" sz="3200" dirty="0">
                <a:latin typeface="+mn-lt"/>
                <a:cs typeface="Arial" panose="020B0604020202020204" pitchFamily="34" charset="0"/>
              </a:rPr>
              <a:t>Flowchart of the CATA Process</a:t>
            </a:r>
          </a:p>
        </p:txBody>
      </p:sp>
      <p:sp>
        <p:nvSpPr>
          <p:cNvPr id="4" name="Slide Number Placeholder 3">
            <a:extLst>
              <a:ext uri="{FF2B5EF4-FFF2-40B4-BE49-F238E27FC236}">
                <a16:creationId xmlns:a16="http://schemas.microsoft.com/office/drawing/2014/main" id="{E430C9AE-238F-2BEC-3F0B-07BA2DB3164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1DF9B2-7F23-5B4A-9BBE-C5890CF05FB0}" type="slidenum">
              <a:rPr kumimoji="0" lang="en-US" sz="1000" b="0" i="0" u="none" strike="noStrike" kern="1200" cap="none" spc="0" normalizeH="0" baseline="0" noProof="0" smtClean="0">
                <a:ln>
                  <a:noFill/>
                </a:ln>
                <a:solidFill>
                  <a:srgbClr val="4D4D4F"/>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4D4D4F"/>
              </a:solidFill>
              <a:effectLst/>
              <a:uLnTx/>
              <a:uFillTx/>
              <a:latin typeface="+mn-lt"/>
              <a:ea typeface="+mn-ea"/>
              <a:cs typeface="+mn-cs"/>
            </a:endParaRPr>
          </a:p>
        </p:txBody>
      </p:sp>
      <p:sp>
        <p:nvSpPr>
          <p:cNvPr id="16" name="Flowchart: Process 15">
            <a:extLst>
              <a:ext uri="{FF2B5EF4-FFF2-40B4-BE49-F238E27FC236}">
                <a16:creationId xmlns:a16="http://schemas.microsoft.com/office/drawing/2014/main" id="{DBC31944-1CFD-4BAF-B52E-548E2BD83C8E}"/>
              </a:ext>
            </a:extLst>
          </p:cNvPr>
          <p:cNvSpPr/>
          <p:nvPr/>
        </p:nvSpPr>
        <p:spPr>
          <a:xfrm>
            <a:off x="620727" y="1214335"/>
            <a:ext cx="1828800" cy="822960"/>
          </a:xfrm>
          <a:prstGeom prst="flowChartProcess">
            <a:avLst/>
          </a:prstGeom>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313231"/>
                </a:solidFill>
                <a:effectLst>
                  <a:outerShdw blurRad="38100" dist="19050" dir="2700000" algn="tl" rotWithShape="0">
                    <a:schemeClr val="dk1">
                      <a:alpha val="40000"/>
                    </a:schemeClr>
                  </a:outerShdw>
                </a:effectLst>
                <a:cs typeface="Arial" panose="020B0604020202020204" pitchFamily="34" charset="0"/>
              </a:rPr>
              <a:t>CARB Emissions Inventory</a:t>
            </a:r>
          </a:p>
        </p:txBody>
      </p:sp>
      <p:sp>
        <p:nvSpPr>
          <p:cNvPr id="22" name="Flowchart: Process 21">
            <a:extLst>
              <a:ext uri="{FF2B5EF4-FFF2-40B4-BE49-F238E27FC236}">
                <a16:creationId xmlns:a16="http://schemas.microsoft.com/office/drawing/2014/main" id="{2541CDF0-1A68-F6D5-3AB9-A998A75C35AD}"/>
              </a:ext>
            </a:extLst>
          </p:cNvPr>
          <p:cNvSpPr/>
          <p:nvPr/>
        </p:nvSpPr>
        <p:spPr>
          <a:xfrm>
            <a:off x="620727" y="2290913"/>
            <a:ext cx="1828800" cy="82296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313231"/>
                </a:solidFill>
                <a:effectLst>
                  <a:outerShdw blurRad="38100" dist="19050" dir="2700000" algn="tl" rotWithShape="0">
                    <a:schemeClr val="dk1">
                      <a:alpha val="40000"/>
                    </a:schemeClr>
                  </a:outerShdw>
                </a:effectLst>
                <a:cs typeface="Arial" panose="020B0604020202020204" pitchFamily="34" charset="0"/>
              </a:rPr>
              <a:t>Meteorological Data</a:t>
            </a:r>
          </a:p>
        </p:txBody>
      </p:sp>
      <p:grpSp>
        <p:nvGrpSpPr>
          <p:cNvPr id="5" name="Group 4">
            <a:extLst>
              <a:ext uri="{FF2B5EF4-FFF2-40B4-BE49-F238E27FC236}">
                <a16:creationId xmlns:a16="http://schemas.microsoft.com/office/drawing/2014/main" id="{B0026D24-9724-D801-EDC0-0D01FDC2BE75}"/>
              </a:ext>
            </a:extLst>
          </p:cNvPr>
          <p:cNvGrpSpPr/>
          <p:nvPr/>
        </p:nvGrpSpPr>
        <p:grpSpPr>
          <a:xfrm>
            <a:off x="2449527" y="1620138"/>
            <a:ext cx="2156237" cy="1082255"/>
            <a:chOff x="2599175" y="2178056"/>
            <a:chExt cx="2156237" cy="1082255"/>
          </a:xfrm>
        </p:grpSpPr>
        <p:sp>
          <p:nvSpPr>
            <p:cNvPr id="23" name="Flowchart: Process 22">
              <a:extLst>
                <a:ext uri="{FF2B5EF4-FFF2-40B4-BE49-F238E27FC236}">
                  <a16:creationId xmlns:a16="http://schemas.microsoft.com/office/drawing/2014/main" id="{235606DC-9CDE-EF0A-D4AA-82CAD00C86E5}"/>
                </a:ext>
              </a:extLst>
            </p:cNvPr>
            <p:cNvSpPr/>
            <p:nvPr/>
          </p:nvSpPr>
          <p:spPr>
            <a:xfrm>
              <a:off x="2926612" y="2178056"/>
              <a:ext cx="1828800" cy="82296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313231"/>
                  </a:solidFill>
                  <a:effectLst>
                    <a:outerShdw blurRad="38100" dist="19050" dir="2700000" algn="tl" rotWithShape="0">
                      <a:schemeClr val="dk1">
                        <a:alpha val="40000"/>
                      </a:schemeClr>
                    </a:outerShdw>
                  </a:effectLst>
                  <a:cs typeface="Arial" panose="020B0604020202020204" pitchFamily="34" charset="0"/>
                </a:rPr>
                <a:t>Air Quality Models</a:t>
              </a:r>
            </a:p>
          </p:txBody>
        </p:sp>
        <p:cxnSp>
          <p:nvCxnSpPr>
            <p:cNvPr id="27" name="Connector: Elbow 26">
              <a:extLst>
                <a:ext uri="{FF2B5EF4-FFF2-40B4-BE49-F238E27FC236}">
                  <a16:creationId xmlns:a16="http://schemas.microsoft.com/office/drawing/2014/main" id="{059DD603-4BD9-D47B-DBA6-74DE1CF22B3C}"/>
                </a:ext>
              </a:extLst>
            </p:cNvPr>
            <p:cNvCxnSpPr>
              <a:cxnSpLocks/>
              <a:stCxn id="16" idx="3"/>
              <a:endCxn id="23" idx="1"/>
            </p:cNvCxnSpPr>
            <p:nvPr/>
          </p:nvCxnSpPr>
          <p:spPr>
            <a:xfrm>
              <a:off x="2599175" y="2183733"/>
              <a:ext cx="327437" cy="40580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nector: Elbow 28">
              <a:extLst>
                <a:ext uri="{FF2B5EF4-FFF2-40B4-BE49-F238E27FC236}">
                  <a16:creationId xmlns:a16="http://schemas.microsoft.com/office/drawing/2014/main" id="{7B42A825-F01B-8ACC-731B-5B1E9294D2E8}"/>
                </a:ext>
              </a:extLst>
            </p:cNvPr>
            <p:cNvCxnSpPr>
              <a:cxnSpLocks/>
              <a:stCxn id="22" idx="3"/>
            </p:cNvCxnSpPr>
            <p:nvPr/>
          </p:nvCxnSpPr>
          <p:spPr>
            <a:xfrm flipV="1">
              <a:off x="2599175" y="2589536"/>
              <a:ext cx="163718" cy="670775"/>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3" name="Group 2">
            <a:extLst>
              <a:ext uri="{FF2B5EF4-FFF2-40B4-BE49-F238E27FC236}">
                <a16:creationId xmlns:a16="http://schemas.microsoft.com/office/drawing/2014/main" id="{E82BE767-C5A8-9679-0703-3A6D5E8C0221}"/>
              </a:ext>
            </a:extLst>
          </p:cNvPr>
          <p:cNvGrpSpPr/>
          <p:nvPr/>
        </p:nvGrpSpPr>
        <p:grpSpPr>
          <a:xfrm>
            <a:off x="4605764" y="1620138"/>
            <a:ext cx="2051597" cy="822960"/>
            <a:chOff x="4754127" y="2156859"/>
            <a:chExt cx="2051597" cy="822960"/>
          </a:xfrm>
        </p:grpSpPr>
        <p:sp>
          <p:nvSpPr>
            <p:cNvPr id="24" name="Flowchart: Process 23">
              <a:extLst>
                <a:ext uri="{FF2B5EF4-FFF2-40B4-BE49-F238E27FC236}">
                  <a16:creationId xmlns:a16="http://schemas.microsoft.com/office/drawing/2014/main" id="{9AA83676-9AFE-4BB8-78E7-37A1E78A58A2}"/>
                </a:ext>
              </a:extLst>
            </p:cNvPr>
            <p:cNvSpPr/>
            <p:nvPr/>
          </p:nvSpPr>
          <p:spPr>
            <a:xfrm>
              <a:off x="4976924" y="2156859"/>
              <a:ext cx="1828800" cy="82296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rgbClr val="313231"/>
                  </a:solidFill>
                  <a:effectLst>
                    <a:outerShdw blurRad="38100" dist="19050" dir="2700000" algn="tl" rotWithShape="0">
                      <a:schemeClr val="dk1">
                        <a:alpha val="40000"/>
                      </a:schemeClr>
                    </a:outerShdw>
                  </a:effectLst>
                  <a:cs typeface="Arial" panose="020B0604020202020204" pitchFamily="34" charset="0"/>
                </a:rPr>
                <a:t>Ambient concentrations of air toxics</a:t>
              </a:r>
            </a:p>
          </p:txBody>
        </p:sp>
        <p:cxnSp>
          <p:nvCxnSpPr>
            <p:cNvPr id="31" name="Straight Arrow Connector 30">
              <a:extLst>
                <a:ext uri="{FF2B5EF4-FFF2-40B4-BE49-F238E27FC236}">
                  <a16:creationId xmlns:a16="http://schemas.microsoft.com/office/drawing/2014/main" id="{2BC5DC5C-44E6-F5D2-55CD-68543C0F1A86}"/>
                </a:ext>
              </a:extLst>
            </p:cNvPr>
            <p:cNvCxnSpPr>
              <a:cxnSpLocks/>
              <a:stCxn id="23" idx="3"/>
              <a:endCxn id="24" idx="1"/>
            </p:cNvCxnSpPr>
            <p:nvPr/>
          </p:nvCxnSpPr>
          <p:spPr>
            <a:xfrm>
              <a:off x="4754127" y="2568339"/>
              <a:ext cx="22279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217B6956-5283-6F97-D96F-B9A4084FA87C}"/>
              </a:ext>
            </a:extLst>
          </p:cNvPr>
          <p:cNvGrpSpPr/>
          <p:nvPr/>
        </p:nvGrpSpPr>
        <p:grpSpPr>
          <a:xfrm>
            <a:off x="6657361" y="1623791"/>
            <a:ext cx="2051596" cy="822960"/>
            <a:chOff x="6657361" y="2180336"/>
            <a:chExt cx="2051596" cy="822960"/>
          </a:xfrm>
        </p:grpSpPr>
        <p:sp>
          <p:nvSpPr>
            <p:cNvPr id="25" name="Flowchart: Process 24">
              <a:extLst>
                <a:ext uri="{FF2B5EF4-FFF2-40B4-BE49-F238E27FC236}">
                  <a16:creationId xmlns:a16="http://schemas.microsoft.com/office/drawing/2014/main" id="{4B5FF7CD-C681-1C2B-084B-FEC0FA07B91A}"/>
                </a:ext>
              </a:extLst>
            </p:cNvPr>
            <p:cNvSpPr/>
            <p:nvPr/>
          </p:nvSpPr>
          <p:spPr>
            <a:xfrm>
              <a:off x="6869078" y="2180336"/>
              <a:ext cx="1839879" cy="82296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n w="0"/>
                  <a:solidFill>
                    <a:srgbClr val="313231"/>
                  </a:solidFill>
                  <a:effectLst>
                    <a:outerShdw blurRad="38100" dist="19050" dir="2700000" algn="tl" rotWithShape="0">
                      <a:schemeClr val="dk1">
                        <a:alpha val="40000"/>
                      </a:schemeClr>
                    </a:outerShdw>
                  </a:effectLst>
                  <a:cs typeface="Arial" panose="020B0604020202020204" pitchFamily="34" charset="0"/>
                </a:rPr>
                <a:t>Health risk characterization</a:t>
              </a:r>
              <a:r>
                <a:rPr lang="en-US" sz="1800" dirty="0">
                  <a:ln w="0"/>
                  <a:solidFill>
                    <a:schemeClr val="tx1"/>
                  </a:solidFill>
                  <a:effectLst>
                    <a:outerShdw blurRad="38100" dist="19050" dir="2700000" algn="tl" rotWithShape="0">
                      <a:schemeClr val="dk1">
                        <a:alpha val="40000"/>
                      </a:schemeClr>
                    </a:outerShdw>
                  </a:effectLst>
                  <a:cs typeface="Arial" panose="020B0604020202020204" pitchFamily="34" charset="0"/>
                </a:rPr>
                <a:t> </a:t>
              </a:r>
              <a:endParaRPr lang="en-US" dirty="0">
                <a:ln w="0"/>
                <a:solidFill>
                  <a:schemeClr val="tx1"/>
                </a:solidFill>
                <a:effectLst>
                  <a:outerShdw blurRad="38100" dist="19050" dir="2700000" algn="tl" rotWithShape="0">
                    <a:schemeClr val="dk1">
                      <a:alpha val="40000"/>
                    </a:schemeClr>
                  </a:outerShdw>
                </a:effectLst>
                <a:cs typeface="Arial" panose="020B0604020202020204" pitchFamily="34" charset="0"/>
              </a:endParaRPr>
            </a:p>
          </p:txBody>
        </p:sp>
        <p:cxnSp>
          <p:nvCxnSpPr>
            <p:cNvPr id="33" name="Straight Arrow Connector 32">
              <a:extLst>
                <a:ext uri="{FF2B5EF4-FFF2-40B4-BE49-F238E27FC236}">
                  <a16:creationId xmlns:a16="http://schemas.microsoft.com/office/drawing/2014/main" id="{FB133C25-1382-C5BB-C25A-4C26973A96FD}"/>
                </a:ext>
              </a:extLst>
            </p:cNvPr>
            <p:cNvCxnSpPr>
              <a:cxnSpLocks/>
            </p:cNvCxnSpPr>
            <p:nvPr/>
          </p:nvCxnSpPr>
          <p:spPr>
            <a:xfrm>
              <a:off x="6657361" y="2588163"/>
              <a:ext cx="222797" cy="36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4" name="Callout: Up Arrow 33">
            <a:extLst>
              <a:ext uri="{FF2B5EF4-FFF2-40B4-BE49-F238E27FC236}">
                <a16:creationId xmlns:a16="http://schemas.microsoft.com/office/drawing/2014/main" id="{78418654-EF78-E431-A7DF-8CD21D7DC472}"/>
              </a:ext>
            </a:extLst>
          </p:cNvPr>
          <p:cNvSpPr/>
          <p:nvPr/>
        </p:nvSpPr>
        <p:spPr>
          <a:xfrm>
            <a:off x="5834447" y="2571750"/>
            <a:ext cx="1907881" cy="1990065"/>
          </a:xfrm>
          <a:prstGeom prst="upArrow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D4D4F"/>
                </a:solidFill>
                <a:cs typeface="Arial" panose="020B0604020202020204" pitchFamily="34" charset="0"/>
              </a:rPr>
              <a:t>Population data &amp;</a:t>
            </a:r>
          </a:p>
          <a:p>
            <a:pPr algn="ctr"/>
            <a:r>
              <a:rPr lang="en-US" sz="1600" dirty="0">
                <a:solidFill>
                  <a:srgbClr val="4D4D4F"/>
                </a:solidFill>
                <a:cs typeface="Arial" panose="020B0604020202020204" pitchFamily="34" charset="0"/>
              </a:rPr>
              <a:t>OEHHA risk assessment guidelines</a:t>
            </a:r>
          </a:p>
        </p:txBody>
      </p:sp>
      <p:sp>
        <p:nvSpPr>
          <p:cNvPr id="35" name="Callout: Up Arrow 34">
            <a:extLst>
              <a:ext uri="{FF2B5EF4-FFF2-40B4-BE49-F238E27FC236}">
                <a16:creationId xmlns:a16="http://schemas.microsoft.com/office/drawing/2014/main" id="{5AB41226-6C87-B286-3A1F-48BB80AC57C6}"/>
              </a:ext>
            </a:extLst>
          </p:cNvPr>
          <p:cNvSpPr/>
          <p:nvPr/>
        </p:nvSpPr>
        <p:spPr>
          <a:xfrm>
            <a:off x="2776964" y="2559091"/>
            <a:ext cx="1828800" cy="2035532"/>
          </a:xfrm>
          <a:prstGeom prst="upArrowCallou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857250" indent="-857250"/>
            <a:r>
              <a:rPr lang="en-US" sz="1600" u="sng" dirty="0">
                <a:solidFill>
                  <a:srgbClr val="4D4D4F"/>
                </a:solidFill>
                <a:cs typeface="Arial" panose="020B0604020202020204" pitchFamily="34" charset="0"/>
              </a:rPr>
              <a:t>CALPUFF</a:t>
            </a:r>
            <a:r>
              <a:rPr lang="en-US" sz="1600" dirty="0">
                <a:solidFill>
                  <a:srgbClr val="4D4D4F"/>
                </a:solidFill>
                <a:cs typeface="Arial" panose="020B0604020202020204" pitchFamily="34" charset="0"/>
              </a:rPr>
              <a:t>: DPM &amp; heavy metals</a:t>
            </a:r>
          </a:p>
          <a:p>
            <a:r>
              <a:rPr lang="en-US" sz="1600" u="sng" dirty="0">
                <a:solidFill>
                  <a:srgbClr val="4D4D4F"/>
                </a:solidFill>
                <a:cs typeface="Arial" panose="020B0604020202020204" pitchFamily="34" charset="0"/>
              </a:rPr>
              <a:t>CMAQ</a:t>
            </a:r>
            <a:r>
              <a:rPr lang="en-US" sz="1600" dirty="0">
                <a:solidFill>
                  <a:srgbClr val="4D4D4F"/>
                </a:solidFill>
                <a:cs typeface="Arial" panose="020B0604020202020204" pitchFamily="34" charset="0"/>
              </a:rPr>
              <a:t>: VOCs</a:t>
            </a:r>
          </a:p>
        </p:txBody>
      </p:sp>
    </p:spTree>
    <p:extLst>
      <p:ext uri="{BB962C8B-B14F-4D97-AF65-F5344CB8AC3E}">
        <p14:creationId xmlns:p14="http://schemas.microsoft.com/office/powerpoint/2010/main" val="13745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6D6-A187-6F75-E53D-B8A89C0879FE}"/>
              </a:ext>
            </a:extLst>
          </p:cNvPr>
          <p:cNvSpPr>
            <a:spLocks noGrp="1"/>
          </p:cNvSpPr>
          <p:nvPr>
            <p:ph type="title"/>
          </p:nvPr>
        </p:nvSpPr>
        <p:spPr>
          <a:xfrm>
            <a:off x="457200" y="58211"/>
            <a:ext cx="8229600" cy="857250"/>
          </a:xfrm>
        </p:spPr>
        <p:txBody>
          <a:bodyPr>
            <a:normAutofit/>
          </a:bodyPr>
          <a:lstStyle/>
          <a:p>
            <a:r>
              <a:rPr lang="en-US" sz="3200" dirty="0"/>
              <a:t>Modeling Results at Different Scales</a:t>
            </a:r>
          </a:p>
        </p:txBody>
      </p:sp>
      <p:sp>
        <p:nvSpPr>
          <p:cNvPr id="4" name="Slide Number Placeholder 3">
            <a:extLst>
              <a:ext uri="{FF2B5EF4-FFF2-40B4-BE49-F238E27FC236}">
                <a16:creationId xmlns:a16="http://schemas.microsoft.com/office/drawing/2014/main" id="{07900EC8-B5D1-E9C4-465E-6178E425B958}"/>
              </a:ext>
            </a:extLst>
          </p:cNvPr>
          <p:cNvSpPr>
            <a:spLocks noGrp="1"/>
          </p:cNvSpPr>
          <p:nvPr>
            <p:ph type="sldNum" sz="quarter" idx="4"/>
          </p:nvPr>
        </p:nvSpPr>
        <p:spPr/>
        <p:txBody>
          <a:bodyPr/>
          <a:lstStyle/>
          <a:p>
            <a:pPr>
              <a:defRPr/>
            </a:pPr>
            <a:fld id="{F01DF9B2-7F23-5B4A-9BBE-C5890CF05FB0}" type="slidenum">
              <a:rPr lang="en-US" smtClean="0"/>
              <a:pPr>
                <a:defRPr/>
              </a:pPr>
              <a:t>5</a:t>
            </a:fld>
            <a:endParaRPr lang="en-US" dirty="0"/>
          </a:p>
        </p:txBody>
      </p:sp>
      <p:grpSp>
        <p:nvGrpSpPr>
          <p:cNvPr id="22" name="Group 21">
            <a:extLst>
              <a:ext uri="{FF2B5EF4-FFF2-40B4-BE49-F238E27FC236}">
                <a16:creationId xmlns:a16="http://schemas.microsoft.com/office/drawing/2014/main" id="{1AE966D8-28BB-1CC9-349F-F35250428ECA}"/>
              </a:ext>
            </a:extLst>
          </p:cNvPr>
          <p:cNvGrpSpPr/>
          <p:nvPr/>
        </p:nvGrpSpPr>
        <p:grpSpPr>
          <a:xfrm>
            <a:off x="154140" y="931551"/>
            <a:ext cx="2967883" cy="3840791"/>
            <a:chOff x="154140" y="931551"/>
            <a:chExt cx="2967883" cy="3840791"/>
          </a:xfrm>
        </p:grpSpPr>
        <p:pic>
          <p:nvPicPr>
            <p:cNvPr id="5" name="Picture 4" descr="Map&#10;&#10;Description automatically generated">
              <a:extLst>
                <a:ext uri="{FF2B5EF4-FFF2-40B4-BE49-F238E27FC236}">
                  <a16:creationId xmlns:a16="http://schemas.microsoft.com/office/drawing/2014/main" id="{C92628BB-A095-A47A-4880-DA9303E6FC1A}"/>
                </a:ext>
              </a:extLst>
            </p:cNvPr>
            <p:cNvPicPr>
              <a:picLocks noChangeAspect="1"/>
            </p:cNvPicPr>
            <p:nvPr/>
          </p:nvPicPr>
          <p:blipFill>
            <a:blip r:embed="rId3"/>
            <a:stretch>
              <a:fillRect/>
            </a:stretch>
          </p:blipFill>
          <p:spPr>
            <a:xfrm>
              <a:off x="154140" y="931551"/>
              <a:ext cx="2967883" cy="3840791"/>
            </a:xfrm>
            <a:prstGeom prst="rect">
              <a:avLst/>
            </a:prstGeom>
          </p:spPr>
        </p:pic>
        <p:sp>
          <p:nvSpPr>
            <p:cNvPr id="6" name="TextBox 5">
              <a:extLst>
                <a:ext uri="{FF2B5EF4-FFF2-40B4-BE49-F238E27FC236}">
                  <a16:creationId xmlns:a16="http://schemas.microsoft.com/office/drawing/2014/main" id="{A7570EBB-CCF5-BD7A-92B7-DA580413EB2E}"/>
                </a:ext>
              </a:extLst>
            </p:cNvPr>
            <p:cNvSpPr txBox="1"/>
            <p:nvPr/>
          </p:nvSpPr>
          <p:spPr>
            <a:xfrm>
              <a:off x="568234" y="931551"/>
              <a:ext cx="1933303" cy="369332"/>
            </a:xfrm>
            <a:prstGeom prst="rect">
              <a:avLst/>
            </a:prstGeom>
            <a:solidFill>
              <a:schemeClr val="bg1"/>
            </a:solidFill>
          </p:spPr>
          <p:txBody>
            <a:bodyPr wrap="square" rtlCol="0">
              <a:spAutoFit/>
            </a:bodyPr>
            <a:lstStyle/>
            <a:p>
              <a:pPr algn="ctr"/>
              <a:r>
                <a:rPr lang="en-US" dirty="0"/>
                <a:t>Statewide</a:t>
              </a:r>
            </a:p>
          </p:txBody>
        </p:sp>
      </p:grpSp>
      <p:grpSp>
        <p:nvGrpSpPr>
          <p:cNvPr id="23" name="Group 22">
            <a:extLst>
              <a:ext uri="{FF2B5EF4-FFF2-40B4-BE49-F238E27FC236}">
                <a16:creationId xmlns:a16="http://schemas.microsoft.com/office/drawing/2014/main" id="{73E20BD2-8AA3-C4F7-EA3D-60A2D94B32FE}"/>
              </a:ext>
            </a:extLst>
          </p:cNvPr>
          <p:cNvGrpSpPr/>
          <p:nvPr/>
        </p:nvGrpSpPr>
        <p:grpSpPr>
          <a:xfrm>
            <a:off x="6165040" y="931551"/>
            <a:ext cx="2599053" cy="3835713"/>
            <a:chOff x="6165040" y="931551"/>
            <a:chExt cx="2599053" cy="3835713"/>
          </a:xfrm>
        </p:grpSpPr>
        <p:sp>
          <p:nvSpPr>
            <p:cNvPr id="11" name="TextBox 10">
              <a:extLst>
                <a:ext uri="{FF2B5EF4-FFF2-40B4-BE49-F238E27FC236}">
                  <a16:creationId xmlns:a16="http://schemas.microsoft.com/office/drawing/2014/main" id="{7BEB6E47-FC08-6400-2376-A32C35EEA3A9}"/>
                </a:ext>
              </a:extLst>
            </p:cNvPr>
            <p:cNvSpPr txBox="1"/>
            <p:nvPr/>
          </p:nvSpPr>
          <p:spPr>
            <a:xfrm>
              <a:off x="6165040" y="931551"/>
              <a:ext cx="2143342" cy="369332"/>
            </a:xfrm>
            <a:prstGeom prst="rect">
              <a:avLst/>
            </a:prstGeom>
            <a:solidFill>
              <a:schemeClr val="bg1"/>
            </a:solidFill>
          </p:spPr>
          <p:txBody>
            <a:bodyPr wrap="square" rtlCol="0">
              <a:spAutoFit/>
            </a:bodyPr>
            <a:lstStyle/>
            <a:p>
              <a:pPr algn="ctr"/>
              <a:r>
                <a:rPr lang="en-US" dirty="0"/>
                <a:t>Communities</a:t>
              </a:r>
            </a:p>
          </p:txBody>
        </p:sp>
        <p:pic>
          <p:nvPicPr>
            <p:cNvPr id="12" name="Picture 11">
              <a:extLst>
                <a:ext uri="{FF2B5EF4-FFF2-40B4-BE49-F238E27FC236}">
                  <a16:creationId xmlns:a16="http://schemas.microsoft.com/office/drawing/2014/main" id="{8E6D108A-9075-E983-6B56-0C382182F30E}"/>
                </a:ext>
              </a:extLst>
            </p:cNvPr>
            <p:cNvPicPr>
              <a:picLocks noChangeAspect="1"/>
            </p:cNvPicPr>
            <p:nvPr/>
          </p:nvPicPr>
          <p:blipFill>
            <a:blip r:embed="rId4"/>
            <a:srcRect/>
            <a:stretch/>
          </p:blipFill>
          <p:spPr>
            <a:xfrm>
              <a:off x="6231709" y="1671737"/>
              <a:ext cx="1118960" cy="1448066"/>
            </a:xfrm>
            <a:prstGeom prst="rect">
              <a:avLst/>
            </a:prstGeom>
          </p:spPr>
        </p:pic>
        <p:pic>
          <p:nvPicPr>
            <p:cNvPr id="13" name="Picture 12">
              <a:extLst>
                <a:ext uri="{FF2B5EF4-FFF2-40B4-BE49-F238E27FC236}">
                  <a16:creationId xmlns:a16="http://schemas.microsoft.com/office/drawing/2014/main" id="{DF4FAB1F-B203-D496-AD9F-1D327BF90053}"/>
                </a:ext>
              </a:extLst>
            </p:cNvPr>
            <p:cNvPicPr>
              <a:picLocks noChangeAspect="1"/>
            </p:cNvPicPr>
            <p:nvPr/>
          </p:nvPicPr>
          <p:blipFill>
            <a:blip r:embed="rId5"/>
            <a:srcRect/>
            <a:stretch/>
          </p:blipFill>
          <p:spPr bwMode="auto">
            <a:xfrm>
              <a:off x="6270290" y="3319198"/>
              <a:ext cx="1118960" cy="1448066"/>
            </a:xfrm>
            <a:prstGeom prst="rect">
              <a:avLst/>
            </a:prstGeom>
            <a:noFill/>
            <a:ln>
              <a:noFill/>
            </a:ln>
          </p:spPr>
        </p:pic>
        <p:pic>
          <p:nvPicPr>
            <p:cNvPr id="14" name="Picture 13">
              <a:extLst>
                <a:ext uri="{FF2B5EF4-FFF2-40B4-BE49-F238E27FC236}">
                  <a16:creationId xmlns:a16="http://schemas.microsoft.com/office/drawing/2014/main" id="{161DF846-6AD5-803B-EBB7-9807FDC2A58C}"/>
                </a:ext>
              </a:extLst>
            </p:cNvPr>
            <p:cNvPicPr>
              <a:picLocks noChangeAspect="1"/>
            </p:cNvPicPr>
            <p:nvPr/>
          </p:nvPicPr>
          <p:blipFill>
            <a:blip r:embed="rId6"/>
            <a:srcRect/>
            <a:stretch/>
          </p:blipFill>
          <p:spPr>
            <a:xfrm>
              <a:off x="7422514" y="2240901"/>
              <a:ext cx="1118960" cy="1448066"/>
            </a:xfrm>
            <a:prstGeom prst="rect">
              <a:avLst/>
            </a:prstGeom>
          </p:spPr>
        </p:pic>
        <p:sp>
          <p:nvSpPr>
            <p:cNvPr id="15" name="TextBox 14">
              <a:extLst>
                <a:ext uri="{FF2B5EF4-FFF2-40B4-BE49-F238E27FC236}">
                  <a16:creationId xmlns:a16="http://schemas.microsoft.com/office/drawing/2014/main" id="{D016929A-7792-8A48-F55F-6FCDA43135DB}"/>
                </a:ext>
              </a:extLst>
            </p:cNvPr>
            <p:cNvSpPr txBox="1"/>
            <p:nvPr/>
          </p:nvSpPr>
          <p:spPr>
            <a:xfrm>
              <a:off x="6220604" y="1436312"/>
              <a:ext cx="1151738" cy="307777"/>
            </a:xfrm>
            <a:prstGeom prst="rect">
              <a:avLst/>
            </a:prstGeom>
            <a:noFill/>
          </p:spPr>
          <p:txBody>
            <a:bodyPr wrap="square" rtlCol="0">
              <a:spAutoFit/>
            </a:bodyPr>
            <a:lstStyle/>
            <a:p>
              <a:r>
                <a:rPr lang="en-US" sz="1400" dirty="0"/>
                <a:t>W. Oakland</a:t>
              </a:r>
            </a:p>
          </p:txBody>
        </p:sp>
        <p:sp>
          <p:nvSpPr>
            <p:cNvPr id="16" name="TextBox 15">
              <a:extLst>
                <a:ext uri="{FF2B5EF4-FFF2-40B4-BE49-F238E27FC236}">
                  <a16:creationId xmlns:a16="http://schemas.microsoft.com/office/drawing/2014/main" id="{B9EBB2F6-5BA0-E1BB-9265-BC94D79B75EA}"/>
                </a:ext>
              </a:extLst>
            </p:cNvPr>
            <p:cNvSpPr txBox="1"/>
            <p:nvPr/>
          </p:nvSpPr>
          <p:spPr>
            <a:xfrm>
              <a:off x="7236711" y="4266919"/>
              <a:ext cx="1069399" cy="307777"/>
            </a:xfrm>
            <a:prstGeom prst="rect">
              <a:avLst/>
            </a:prstGeom>
            <a:noFill/>
          </p:spPr>
          <p:txBody>
            <a:bodyPr wrap="square" rtlCol="0">
              <a:spAutoFit/>
            </a:bodyPr>
            <a:lstStyle/>
            <a:p>
              <a:pPr algn="ctr"/>
              <a:r>
                <a:rPr lang="en-US" sz="1400" dirty="0"/>
                <a:t>Portside</a:t>
              </a:r>
            </a:p>
          </p:txBody>
        </p:sp>
        <p:sp>
          <p:nvSpPr>
            <p:cNvPr id="17" name="TextBox 16">
              <a:extLst>
                <a:ext uri="{FF2B5EF4-FFF2-40B4-BE49-F238E27FC236}">
                  <a16:creationId xmlns:a16="http://schemas.microsoft.com/office/drawing/2014/main" id="{C0E1BC4F-C505-4EB0-9209-999E6D7EA9D4}"/>
                </a:ext>
              </a:extLst>
            </p:cNvPr>
            <p:cNvSpPr txBox="1"/>
            <p:nvPr/>
          </p:nvSpPr>
          <p:spPr>
            <a:xfrm>
              <a:off x="7236711" y="1567142"/>
              <a:ext cx="1527382" cy="738664"/>
            </a:xfrm>
            <a:prstGeom prst="rect">
              <a:avLst/>
            </a:prstGeom>
            <a:noFill/>
          </p:spPr>
          <p:txBody>
            <a:bodyPr wrap="square">
              <a:spAutoFit/>
            </a:bodyPr>
            <a:lstStyle/>
            <a:p>
              <a:pPr algn="ctr"/>
              <a:r>
                <a:rPr lang="en-US" sz="1400" cap="none" dirty="0">
                  <a:latin typeface="+mn-lt"/>
                </a:rPr>
                <a:t>Wilmington Long Beach-Carson</a:t>
              </a:r>
              <a:r>
                <a:rPr lang="en-US" sz="1400" cap="none" dirty="0">
                  <a:effectLst/>
                  <a:latin typeface="+mn-lt"/>
                </a:rPr>
                <a:t> </a:t>
              </a:r>
              <a:endParaRPr lang="en-US" sz="1400" dirty="0"/>
            </a:p>
          </p:txBody>
        </p:sp>
      </p:grpSp>
      <p:grpSp>
        <p:nvGrpSpPr>
          <p:cNvPr id="21" name="Group 20">
            <a:extLst>
              <a:ext uri="{FF2B5EF4-FFF2-40B4-BE49-F238E27FC236}">
                <a16:creationId xmlns:a16="http://schemas.microsoft.com/office/drawing/2014/main" id="{97AB66F6-8FB9-EAC3-D62F-86B8CB74EEFC}"/>
              </a:ext>
            </a:extLst>
          </p:cNvPr>
          <p:cNvGrpSpPr/>
          <p:nvPr/>
        </p:nvGrpSpPr>
        <p:grpSpPr>
          <a:xfrm>
            <a:off x="3504198" y="931551"/>
            <a:ext cx="2254585" cy="3774530"/>
            <a:chOff x="3243105" y="931551"/>
            <a:chExt cx="2254585" cy="3774530"/>
          </a:xfrm>
        </p:grpSpPr>
        <p:pic>
          <p:nvPicPr>
            <p:cNvPr id="7" name="Picture 6">
              <a:extLst>
                <a:ext uri="{FF2B5EF4-FFF2-40B4-BE49-F238E27FC236}">
                  <a16:creationId xmlns:a16="http://schemas.microsoft.com/office/drawing/2014/main" id="{930972FE-0CE5-0C56-6C10-3D42F3B7C2B5}"/>
                </a:ext>
              </a:extLst>
            </p:cNvPr>
            <p:cNvPicPr>
              <a:picLocks noChangeAspect="1"/>
            </p:cNvPicPr>
            <p:nvPr/>
          </p:nvPicPr>
          <p:blipFill>
            <a:blip r:embed="rId7"/>
            <a:stretch>
              <a:fillRect/>
            </a:stretch>
          </p:blipFill>
          <p:spPr bwMode="auto">
            <a:xfrm>
              <a:off x="3302097" y="1630098"/>
              <a:ext cx="1071671" cy="1386883"/>
            </a:xfrm>
            <a:prstGeom prst="rect">
              <a:avLst/>
            </a:prstGeom>
            <a:noFill/>
            <a:ln>
              <a:noFill/>
            </a:ln>
          </p:spPr>
        </p:pic>
        <p:pic>
          <p:nvPicPr>
            <p:cNvPr id="8" name="Picture 7">
              <a:extLst>
                <a:ext uri="{FF2B5EF4-FFF2-40B4-BE49-F238E27FC236}">
                  <a16:creationId xmlns:a16="http://schemas.microsoft.com/office/drawing/2014/main" id="{321811AA-5B5A-2E37-9F1A-DA190F93B724}"/>
                </a:ext>
              </a:extLst>
            </p:cNvPr>
            <p:cNvPicPr>
              <a:picLocks noChangeAspect="1"/>
            </p:cNvPicPr>
            <p:nvPr/>
          </p:nvPicPr>
          <p:blipFill>
            <a:blip r:embed="rId8"/>
            <a:stretch>
              <a:fillRect/>
            </a:stretch>
          </p:blipFill>
          <p:spPr bwMode="auto">
            <a:xfrm>
              <a:off x="4426019" y="2323540"/>
              <a:ext cx="1071671" cy="1386883"/>
            </a:xfrm>
            <a:prstGeom prst="rect">
              <a:avLst/>
            </a:prstGeom>
            <a:noFill/>
            <a:ln>
              <a:noFill/>
            </a:ln>
          </p:spPr>
        </p:pic>
        <p:pic>
          <p:nvPicPr>
            <p:cNvPr id="9" name="Picture 8">
              <a:extLst>
                <a:ext uri="{FF2B5EF4-FFF2-40B4-BE49-F238E27FC236}">
                  <a16:creationId xmlns:a16="http://schemas.microsoft.com/office/drawing/2014/main" id="{3B3C2CD3-8743-8458-EEBF-AB9F82C60DAE}"/>
                </a:ext>
              </a:extLst>
            </p:cNvPr>
            <p:cNvPicPr>
              <a:picLocks noChangeAspect="1"/>
            </p:cNvPicPr>
            <p:nvPr/>
          </p:nvPicPr>
          <p:blipFill>
            <a:blip r:embed="rId9"/>
            <a:stretch>
              <a:fillRect/>
            </a:stretch>
          </p:blipFill>
          <p:spPr bwMode="auto">
            <a:xfrm>
              <a:off x="3302096" y="3319198"/>
              <a:ext cx="1071671" cy="1386883"/>
            </a:xfrm>
            <a:prstGeom prst="rect">
              <a:avLst/>
            </a:prstGeom>
            <a:noFill/>
            <a:ln>
              <a:noFill/>
            </a:ln>
          </p:spPr>
        </p:pic>
        <p:sp>
          <p:nvSpPr>
            <p:cNvPr id="10" name="TextBox 9">
              <a:extLst>
                <a:ext uri="{FF2B5EF4-FFF2-40B4-BE49-F238E27FC236}">
                  <a16:creationId xmlns:a16="http://schemas.microsoft.com/office/drawing/2014/main" id="{79A56AD6-4C5D-C336-D074-E313AA76559F}"/>
                </a:ext>
              </a:extLst>
            </p:cNvPr>
            <p:cNvSpPr txBox="1"/>
            <p:nvPr/>
          </p:nvSpPr>
          <p:spPr>
            <a:xfrm>
              <a:off x="3302097" y="931551"/>
              <a:ext cx="2143342" cy="369332"/>
            </a:xfrm>
            <a:prstGeom prst="rect">
              <a:avLst/>
            </a:prstGeom>
            <a:solidFill>
              <a:schemeClr val="bg1"/>
            </a:solidFill>
          </p:spPr>
          <p:txBody>
            <a:bodyPr wrap="square" rtlCol="0">
              <a:spAutoFit/>
            </a:bodyPr>
            <a:lstStyle/>
            <a:p>
              <a:pPr algn="ctr"/>
              <a:r>
                <a:rPr lang="en-US" dirty="0"/>
                <a:t>Air basins</a:t>
              </a:r>
            </a:p>
          </p:txBody>
        </p:sp>
        <p:sp>
          <p:nvSpPr>
            <p:cNvPr id="18" name="TextBox 17">
              <a:extLst>
                <a:ext uri="{FF2B5EF4-FFF2-40B4-BE49-F238E27FC236}">
                  <a16:creationId xmlns:a16="http://schemas.microsoft.com/office/drawing/2014/main" id="{D1A51F11-76F3-43FF-EA1B-FCBD08000C3E}"/>
                </a:ext>
              </a:extLst>
            </p:cNvPr>
            <p:cNvSpPr txBox="1"/>
            <p:nvPr/>
          </p:nvSpPr>
          <p:spPr>
            <a:xfrm>
              <a:off x="3243105" y="1398081"/>
              <a:ext cx="1225873" cy="307777"/>
            </a:xfrm>
            <a:prstGeom prst="rect">
              <a:avLst/>
            </a:prstGeom>
            <a:noFill/>
          </p:spPr>
          <p:txBody>
            <a:bodyPr wrap="square" rtlCol="0">
              <a:spAutoFit/>
            </a:bodyPr>
            <a:lstStyle/>
            <a:p>
              <a:r>
                <a:rPr lang="en-US" sz="1400" dirty="0"/>
                <a:t>S.F. Bay Area</a:t>
              </a:r>
            </a:p>
          </p:txBody>
        </p:sp>
        <p:sp>
          <p:nvSpPr>
            <p:cNvPr id="19" name="TextBox 18">
              <a:extLst>
                <a:ext uri="{FF2B5EF4-FFF2-40B4-BE49-F238E27FC236}">
                  <a16:creationId xmlns:a16="http://schemas.microsoft.com/office/drawing/2014/main" id="{A910CCB3-F9B9-761E-A990-E54811DD52CA}"/>
                </a:ext>
              </a:extLst>
            </p:cNvPr>
            <p:cNvSpPr txBox="1"/>
            <p:nvPr/>
          </p:nvSpPr>
          <p:spPr>
            <a:xfrm>
              <a:off x="4283156" y="4145242"/>
              <a:ext cx="1214534" cy="307777"/>
            </a:xfrm>
            <a:prstGeom prst="rect">
              <a:avLst/>
            </a:prstGeom>
            <a:noFill/>
          </p:spPr>
          <p:txBody>
            <a:bodyPr wrap="square" rtlCol="0">
              <a:spAutoFit/>
            </a:bodyPr>
            <a:lstStyle/>
            <a:p>
              <a:pPr algn="ctr"/>
              <a:r>
                <a:rPr lang="en-US" sz="1400" dirty="0"/>
                <a:t>South Coast</a:t>
              </a:r>
            </a:p>
          </p:txBody>
        </p:sp>
        <p:sp>
          <p:nvSpPr>
            <p:cNvPr id="20" name="TextBox 19">
              <a:extLst>
                <a:ext uri="{FF2B5EF4-FFF2-40B4-BE49-F238E27FC236}">
                  <a16:creationId xmlns:a16="http://schemas.microsoft.com/office/drawing/2014/main" id="{4BAEC6A8-B1D4-5A3D-C8A6-13C781382390}"/>
                </a:ext>
              </a:extLst>
            </p:cNvPr>
            <p:cNvSpPr txBox="1"/>
            <p:nvPr/>
          </p:nvSpPr>
          <p:spPr>
            <a:xfrm>
              <a:off x="4544092" y="2087012"/>
              <a:ext cx="824631" cy="307777"/>
            </a:xfrm>
            <a:prstGeom prst="rect">
              <a:avLst/>
            </a:prstGeom>
            <a:noFill/>
          </p:spPr>
          <p:txBody>
            <a:bodyPr wrap="square">
              <a:spAutoFit/>
            </a:bodyPr>
            <a:lstStyle/>
            <a:p>
              <a:pPr algn="ctr"/>
              <a:r>
                <a:rPr lang="en-US" sz="1400" cap="none" dirty="0">
                  <a:latin typeface="+mn-lt"/>
                </a:rPr>
                <a:t>SJV</a:t>
              </a:r>
              <a:endParaRPr lang="en-US" sz="1400" dirty="0"/>
            </a:p>
          </p:txBody>
        </p:sp>
      </p:grpSp>
    </p:spTree>
    <p:extLst>
      <p:ext uri="{BB962C8B-B14F-4D97-AF65-F5344CB8AC3E}">
        <p14:creationId xmlns:p14="http://schemas.microsoft.com/office/powerpoint/2010/main" val="418514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F608-855F-D561-E389-E2F59E123505}"/>
              </a:ext>
            </a:extLst>
          </p:cNvPr>
          <p:cNvSpPr>
            <a:spLocks noGrp="1"/>
          </p:cNvSpPr>
          <p:nvPr>
            <p:ph type="title"/>
          </p:nvPr>
        </p:nvSpPr>
        <p:spPr>
          <a:xfrm>
            <a:off x="457200" y="956256"/>
            <a:ext cx="8229600" cy="2373098"/>
          </a:xfrm>
        </p:spPr>
        <p:txBody>
          <a:bodyPr>
            <a:normAutofit/>
          </a:bodyPr>
          <a:lstStyle/>
          <a:p>
            <a:r>
              <a:rPr lang="en-US" dirty="0"/>
              <a:t>Geographical Disparities</a:t>
            </a:r>
            <a:br>
              <a:rPr lang="en-US" dirty="0"/>
            </a:br>
            <a:br>
              <a:rPr lang="en-US" dirty="0"/>
            </a:br>
            <a:r>
              <a:rPr lang="en-US" sz="2800" dirty="0"/>
              <a:t>AB617 &amp; DACs under SB535</a:t>
            </a:r>
          </a:p>
        </p:txBody>
      </p:sp>
      <p:sp>
        <p:nvSpPr>
          <p:cNvPr id="7" name="Slide Number Placeholder 6">
            <a:extLst>
              <a:ext uri="{FF2B5EF4-FFF2-40B4-BE49-F238E27FC236}">
                <a16:creationId xmlns:a16="http://schemas.microsoft.com/office/drawing/2014/main" id="{653D7648-A525-2E99-500D-D63F39E29390}"/>
              </a:ext>
            </a:extLst>
          </p:cNvPr>
          <p:cNvSpPr>
            <a:spLocks noGrp="1"/>
          </p:cNvSpPr>
          <p:nvPr>
            <p:ph type="sldNum" sz="quarter" idx="10"/>
          </p:nvPr>
        </p:nvSpPr>
        <p:spPr/>
        <p:txBody>
          <a:bodyPr/>
          <a:lstStyle/>
          <a:p>
            <a:pPr>
              <a:defRPr/>
            </a:pPr>
            <a:fld id="{F01DF9B2-7F23-5B4A-9BBE-C5890CF05FB0}" type="slidenum">
              <a:rPr lang="en-US" smtClean="0"/>
              <a:pPr>
                <a:defRPr/>
              </a:pPr>
              <a:t>6</a:t>
            </a:fld>
            <a:endParaRPr lang="en-US" dirty="0"/>
          </a:p>
        </p:txBody>
      </p:sp>
    </p:spTree>
    <p:extLst>
      <p:ext uri="{BB962C8B-B14F-4D97-AF65-F5344CB8AC3E}">
        <p14:creationId xmlns:p14="http://schemas.microsoft.com/office/powerpoint/2010/main" val="50200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E55AC4-6155-731A-D26E-79AC374FEB3E}"/>
              </a:ext>
            </a:extLst>
          </p:cNvPr>
          <p:cNvPicPr>
            <a:picLocks noChangeAspect="1"/>
          </p:cNvPicPr>
          <p:nvPr/>
        </p:nvPicPr>
        <p:blipFill>
          <a:blip r:embed="rId3"/>
          <a:stretch>
            <a:fillRect/>
          </a:stretch>
        </p:blipFill>
        <p:spPr>
          <a:xfrm>
            <a:off x="2916802" y="744199"/>
            <a:ext cx="3310393" cy="4285371"/>
          </a:xfrm>
          <a:prstGeom prst="rect">
            <a:avLst/>
          </a:prstGeom>
        </p:spPr>
      </p:pic>
      <p:sp>
        <p:nvSpPr>
          <p:cNvPr id="8" name="Title 7">
            <a:extLst>
              <a:ext uri="{FF2B5EF4-FFF2-40B4-BE49-F238E27FC236}">
                <a16:creationId xmlns:a16="http://schemas.microsoft.com/office/drawing/2014/main" id="{F41C6635-ED9A-EA57-5F7C-EC385558F63C}"/>
              </a:ext>
            </a:extLst>
          </p:cNvPr>
          <p:cNvSpPr>
            <a:spLocks noGrp="1"/>
          </p:cNvSpPr>
          <p:nvPr>
            <p:ph type="title"/>
          </p:nvPr>
        </p:nvSpPr>
        <p:spPr>
          <a:xfrm>
            <a:off x="457200" y="205979"/>
            <a:ext cx="8229600" cy="511464"/>
          </a:xfrm>
        </p:spPr>
        <p:txBody>
          <a:bodyPr>
            <a:noAutofit/>
          </a:bodyPr>
          <a:lstStyle/>
          <a:p>
            <a:r>
              <a:rPr lang="en-US" sz="2800" dirty="0">
                <a:latin typeface="Avenir LT Std 55 Roman" panose="020B0503020203020204" pitchFamily="34" charset="0"/>
                <a:cs typeface="Arial" panose="020B0604020202020204" pitchFamily="34" charset="0"/>
              </a:rPr>
              <a:t>AB617 Communities (DACs)</a:t>
            </a:r>
          </a:p>
        </p:txBody>
      </p:sp>
      <p:sp>
        <p:nvSpPr>
          <p:cNvPr id="2" name="Slide Number Placeholder 1">
            <a:extLst>
              <a:ext uri="{FF2B5EF4-FFF2-40B4-BE49-F238E27FC236}">
                <a16:creationId xmlns:a16="http://schemas.microsoft.com/office/drawing/2014/main" id="{A3F77606-463A-F5B1-6DDD-C8420FE494F6}"/>
              </a:ext>
            </a:extLst>
          </p:cNvPr>
          <p:cNvSpPr>
            <a:spLocks noGrp="1"/>
          </p:cNvSpPr>
          <p:nvPr>
            <p:ph type="sldNum" sz="quarter" idx="4"/>
          </p:nvPr>
        </p:nvSpPr>
        <p:spPr/>
        <p:txBody>
          <a:bodyPr/>
          <a:lstStyle/>
          <a:p>
            <a:pPr>
              <a:defRPr/>
            </a:pPr>
            <a:fld id="{F01DF9B2-7F23-5B4A-9BBE-C5890CF05FB0}" type="slidenum">
              <a:rPr lang="en-US" smtClean="0">
                <a:latin typeface="Avenir Next LT Pro" panose="020B0504020202020204" pitchFamily="34" charset="0"/>
              </a:rPr>
              <a:pPr>
                <a:defRPr/>
              </a:pPr>
              <a:t>7</a:t>
            </a:fld>
            <a:endParaRPr lang="en-US" dirty="0">
              <a:latin typeface="Avenir Next LT Pro" panose="020B0504020202020204" pitchFamily="34" charset="0"/>
            </a:endParaRPr>
          </a:p>
        </p:txBody>
      </p:sp>
      <p:sp>
        <p:nvSpPr>
          <p:cNvPr id="3" name="Title 1">
            <a:extLst>
              <a:ext uri="{FF2B5EF4-FFF2-40B4-BE49-F238E27FC236}">
                <a16:creationId xmlns:a16="http://schemas.microsoft.com/office/drawing/2014/main" id="{1B829906-1B0D-9B43-C962-C24695D2AC20}"/>
              </a:ext>
            </a:extLst>
          </p:cNvPr>
          <p:cNvSpPr txBox="1">
            <a:spLocks/>
          </p:cNvSpPr>
          <p:nvPr/>
        </p:nvSpPr>
        <p:spPr>
          <a:xfrm>
            <a:off x="194361" y="211025"/>
            <a:ext cx="8755277" cy="396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endParaRPr lang="en-US" sz="2400" cap="none" dirty="0">
              <a:effectLst/>
              <a:latin typeface="Avenir Next LT Pro" panose="020B0504020202020204" pitchFamily="34" charset="0"/>
            </a:endParaRPr>
          </a:p>
        </p:txBody>
      </p:sp>
      <p:sp>
        <p:nvSpPr>
          <p:cNvPr id="10" name="TextBox 9">
            <a:extLst>
              <a:ext uri="{FF2B5EF4-FFF2-40B4-BE49-F238E27FC236}">
                <a16:creationId xmlns:a16="http://schemas.microsoft.com/office/drawing/2014/main" id="{C09C99DF-4613-3FEF-419C-460EFB7D162C}"/>
              </a:ext>
            </a:extLst>
          </p:cNvPr>
          <p:cNvSpPr txBox="1"/>
          <p:nvPr/>
        </p:nvSpPr>
        <p:spPr>
          <a:xfrm>
            <a:off x="6283907" y="1965747"/>
            <a:ext cx="2710425" cy="1569660"/>
          </a:xfrm>
          <a:prstGeom prst="rect">
            <a:avLst/>
          </a:prstGeom>
          <a:noFill/>
        </p:spPr>
        <p:txBody>
          <a:bodyPr wrap="square" rtlCol="0">
            <a:spAutoFit/>
          </a:bodyPr>
          <a:lstStyle/>
          <a:p>
            <a:r>
              <a:rPr lang="en-US" sz="1200" dirty="0">
                <a:solidFill>
                  <a:srgbClr val="002060"/>
                </a:solidFill>
                <a:latin typeface="Avenir LT Std 55 Roman" panose="020B0503020203020204" pitchFamily="34" charset="0"/>
                <a:cs typeface="Arial" panose="020B0604020202020204" pitchFamily="34" charset="0"/>
              </a:rPr>
              <a:t>South Coast:</a:t>
            </a:r>
          </a:p>
          <a:p>
            <a:pPr marL="228600" indent="-228600">
              <a:buFont typeface="+mj-lt"/>
              <a:buAutoNum type="arabicPeriod"/>
            </a:pPr>
            <a:r>
              <a:rPr lang="en-US" sz="1200" dirty="0">
                <a:solidFill>
                  <a:srgbClr val="002060"/>
                </a:solidFill>
                <a:latin typeface="Avenir LT Std 55 Roman" panose="020B0503020203020204" pitchFamily="34" charset="0"/>
                <a:cs typeface="Arial" panose="020B0604020202020204" pitchFamily="34" charset="0"/>
              </a:rPr>
              <a:t>Wilmington, West Long Beach, Carson</a:t>
            </a:r>
          </a:p>
          <a:p>
            <a:pPr marL="228600" indent="-228600">
              <a:buFont typeface="+mj-lt"/>
              <a:buAutoNum type="arabicPeriod"/>
            </a:pPr>
            <a:r>
              <a:rPr lang="en-US" sz="1200" dirty="0">
                <a:solidFill>
                  <a:srgbClr val="002060"/>
                </a:solidFill>
                <a:latin typeface="Avenir LT Std 55 Roman" panose="020B0503020203020204" pitchFamily="34" charset="0"/>
                <a:cs typeface="Arial" panose="020B0604020202020204" pitchFamily="34" charset="0"/>
              </a:rPr>
              <a:t>Southeast L.A.</a:t>
            </a:r>
          </a:p>
          <a:p>
            <a:pPr marL="228600" indent="-228600">
              <a:buFont typeface="+mj-lt"/>
              <a:buAutoNum type="arabicPeriod"/>
            </a:pPr>
            <a:r>
              <a:rPr lang="en-US" sz="1200" dirty="0">
                <a:solidFill>
                  <a:srgbClr val="002060"/>
                </a:solidFill>
                <a:latin typeface="Avenir LT Std 55 Roman" panose="020B0503020203020204" pitchFamily="34" charset="0"/>
                <a:cs typeface="Arial" panose="020B0604020202020204" pitchFamily="34" charset="0"/>
              </a:rPr>
              <a:t>East L.A., Boyle Heights, West Commerce</a:t>
            </a:r>
          </a:p>
          <a:p>
            <a:pPr marL="228600" indent="-228600">
              <a:buFont typeface="+mj-lt"/>
              <a:buAutoNum type="arabicPeriod"/>
            </a:pPr>
            <a:r>
              <a:rPr lang="en-US" sz="1200" dirty="0">
                <a:solidFill>
                  <a:srgbClr val="002060"/>
                </a:solidFill>
                <a:latin typeface="Avenir LT Std 55 Roman" panose="020B0503020203020204" pitchFamily="34" charset="0"/>
                <a:cs typeface="Arial" panose="020B0604020202020204" pitchFamily="34" charset="0"/>
              </a:rPr>
              <a:t>South LA</a:t>
            </a:r>
          </a:p>
          <a:p>
            <a:pPr marL="228600" indent="-228600">
              <a:buFont typeface="+mj-lt"/>
              <a:buAutoNum type="arabicPeriod"/>
            </a:pPr>
            <a:r>
              <a:rPr lang="en-US" sz="1200" dirty="0">
                <a:solidFill>
                  <a:srgbClr val="002060"/>
                </a:solidFill>
                <a:latin typeface="Avenir LT Std 55 Roman" panose="020B0503020203020204" pitchFamily="34" charset="0"/>
                <a:cs typeface="Arial" panose="020B0604020202020204" pitchFamily="34" charset="0"/>
              </a:rPr>
              <a:t>San Bernardino, </a:t>
            </a:r>
            <a:r>
              <a:rPr lang="en-US" sz="1200" dirty="0" err="1">
                <a:solidFill>
                  <a:srgbClr val="002060"/>
                </a:solidFill>
                <a:latin typeface="Avenir LT Std 55 Roman" panose="020B0503020203020204" pitchFamily="34" charset="0"/>
                <a:cs typeface="Arial" panose="020B0604020202020204" pitchFamily="34" charset="0"/>
              </a:rPr>
              <a:t>Muscoy</a:t>
            </a:r>
            <a:endParaRPr lang="en-US" sz="1200" dirty="0">
              <a:solidFill>
                <a:srgbClr val="002060"/>
              </a:solidFill>
              <a:latin typeface="Avenir LT Std 55 Roman" panose="020B05030202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9464B96-8985-7987-F114-04A33446E252}"/>
              </a:ext>
            </a:extLst>
          </p:cNvPr>
          <p:cNvSpPr txBox="1"/>
          <p:nvPr/>
        </p:nvSpPr>
        <p:spPr>
          <a:xfrm>
            <a:off x="218763" y="1610249"/>
            <a:ext cx="1916836" cy="830997"/>
          </a:xfrm>
          <a:prstGeom prst="rect">
            <a:avLst/>
          </a:prstGeom>
          <a:noFill/>
        </p:spPr>
        <p:txBody>
          <a:bodyPr wrap="square" rtlCol="0">
            <a:spAutoFit/>
          </a:bodyPr>
          <a:lstStyle/>
          <a:p>
            <a:r>
              <a:rPr lang="en-US" sz="1200" dirty="0">
                <a:solidFill>
                  <a:schemeClr val="accent6">
                    <a:lumMod val="50000"/>
                  </a:schemeClr>
                </a:solidFill>
                <a:latin typeface="Avenir LT Std 55 Roman" panose="020B0503020203020204" pitchFamily="34" charset="0"/>
                <a:cs typeface="Arial" panose="020B0604020202020204" pitchFamily="34" charset="0"/>
              </a:rPr>
              <a:t>San Francisco Bay Area:</a:t>
            </a:r>
          </a:p>
          <a:p>
            <a:pPr marL="228600" indent="-228600">
              <a:buFont typeface="+mj-lt"/>
              <a:buAutoNum type="arabicPeriod"/>
            </a:pPr>
            <a:r>
              <a:rPr lang="en-US" sz="1200" dirty="0">
                <a:solidFill>
                  <a:schemeClr val="accent6">
                    <a:lumMod val="50000"/>
                  </a:schemeClr>
                </a:solidFill>
                <a:latin typeface="Avenir LT Std 55 Roman" panose="020B0503020203020204" pitchFamily="34" charset="0"/>
                <a:cs typeface="Arial" panose="020B0604020202020204" pitchFamily="34" charset="0"/>
              </a:rPr>
              <a:t>Richmond, North   Richmond, San Pablo</a:t>
            </a:r>
          </a:p>
          <a:p>
            <a:pPr marL="228600" indent="-228600">
              <a:buFont typeface="+mj-lt"/>
              <a:buAutoNum type="arabicPeriod"/>
            </a:pPr>
            <a:r>
              <a:rPr lang="en-US" sz="1200" dirty="0">
                <a:solidFill>
                  <a:schemeClr val="accent6">
                    <a:lumMod val="50000"/>
                  </a:schemeClr>
                </a:solidFill>
                <a:latin typeface="Avenir LT Std 55 Roman" panose="020B0503020203020204" pitchFamily="34" charset="0"/>
                <a:cs typeface="Arial" panose="020B0604020202020204" pitchFamily="34" charset="0"/>
              </a:rPr>
              <a:t>West Oakland</a:t>
            </a:r>
            <a:endParaRPr lang="en-US" dirty="0">
              <a:solidFill>
                <a:schemeClr val="accent1">
                  <a:lumMod val="75000"/>
                </a:schemeClr>
              </a:solidFill>
              <a:latin typeface="Avenir LT Std 55 Roman" panose="020B0503020203020204" pitchFamily="34" charset="0"/>
            </a:endParaRPr>
          </a:p>
        </p:txBody>
      </p:sp>
      <p:sp>
        <p:nvSpPr>
          <p:cNvPr id="12" name="TextBox 11">
            <a:extLst>
              <a:ext uri="{FF2B5EF4-FFF2-40B4-BE49-F238E27FC236}">
                <a16:creationId xmlns:a16="http://schemas.microsoft.com/office/drawing/2014/main" id="{AB75887B-FFAD-24C4-94A6-C6934EFC7BB9}"/>
              </a:ext>
            </a:extLst>
          </p:cNvPr>
          <p:cNvSpPr txBox="1"/>
          <p:nvPr/>
        </p:nvSpPr>
        <p:spPr>
          <a:xfrm>
            <a:off x="474056" y="2571236"/>
            <a:ext cx="1916836" cy="1015663"/>
          </a:xfrm>
          <a:prstGeom prst="rect">
            <a:avLst/>
          </a:prstGeom>
          <a:noFill/>
        </p:spPr>
        <p:txBody>
          <a:bodyPr wrap="square" rtlCol="0">
            <a:spAutoFit/>
          </a:bodyPr>
          <a:lstStyle/>
          <a:p>
            <a:r>
              <a:rPr lang="en-US" sz="1200" dirty="0">
                <a:solidFill>
                  <a:schemeClr val="accent5"/>
                </a:solidFill>
                <a:latin typeface="Avenir LT Std 55 Roman" panose="020B0503020203020204" pitchFamily="34" charset="0"/>
                <a:cs typeface="Arial" panose="020B0604020202020204" pitchFamily="34" charset="0"/>
              </a:rPr>
              <a:t>San Joaquin Valley:</a:t>
            </a:r>
          </a:p>
          <a:p>
            <a:pPr marL="228600" indent="-228600">
              <a:buFont typeface="+mj-lt"/>
              <a:buAutoNum type="arabicPeriod"/>
            </a:pPr>
            <a:r>
              <a:rPr lang="en-US" sz="1200" dirty="0">
                <a:solidFill>
                  <a:schemeClr val="accent5"/>
                </a:solidFill>
                <a:latin typeface="Avenir LT Std 55 Roman" panose="020B0503020203020204" pitchFamily="34" charset="0"/>
                <a:cs typeface="Arial" panose="020B0604020202020204" pitchFamily="34" charset="0"/>
              </a:rPr>
              <a:t>Shafter</a:t>
            </a:r>
          </a:p>
          <a:p>
            <a:pPr marL="228600" indent="-228600">
              <a:buFont typeface="+mj-lt"/>
              <a:buAutoNum type="arabicPeriod"/>
            </a:pPr>
            <a:r>
              <a:rPr lang="en-US" sz="1200" dirty="0">
                <a:solidFill>
                  <a:schemeClr val="accent5"/>
                </a:solidFill>
                <a:latin typeface="Avenir LT Std 55 Roman" panose="020B0503020203020204" pitchFamily="34" charset="0"/>
                <a:cs typeface="Arial" panose="020B0604020202020204" pitchFamily="34" charset="0"/>
              </a:rPr>
              <a:t>South Central Fresno</a:t>
            </a:r>
          </a:p>
          <a:p>
            <a:pPr marL="228600" indent="-228600">
              <a:buFont typeface="+mj-lt"/>
              <a:buAutoNum type="arabicPeriod"/>
            </a:pPr>
            <a:r>
              <a:rPr lang="en-US" sz="1200" dirty="0">
                <a:solidFill>
                  <a:schemeClr val="accent5"/>
                </a:solidFill>
                <a:latin typeface="Avenir LT Std 55 Roman" panose="020B0503020203020204" pitchFamily="34" charset="0"/>
                <a:cs typeface="Arial" panose="020B0604020202020204" pitchFamily="34" charset="0"/>
              </a:rPr>
              <a:t>Stockton</a:t>
            </a:r>
          </a:p>
          <a:p>
            <a:pPr marL="228600" indent="-228600">
              <a:buFont typeface="+mj-lt"/>
              <a:buAutoNum type="arabicPeriod"/>
            </a:pPr>
            <a:r>
              <a:rPr lang="en-US" sz="1200" dirty="0">
                <a:solidFill>
                  <a:schemeClr val="accent5"/>
                </a:solidFill>
                <a:latin typeface="Avenir LT Std 55 Roman" panose="020B0503020203020204" pitchFamily="34" charset="0"/>
                <a:cs typeface="Arial" panose="020B0604020202020204" pitchFamily="34" charset="0"/>
              </a:rPr>
              <a:t>Arvin/Lamont</a:t>
            </a:r>
          </a:p>
        </p:txBody>
      </p:sp>
      <p:sp>
        <p:nvSpPr>
          <p:cNvPr id="13" name="TextBox 12">
            <a:extLst>
              <a:ext uri="{FF2B5EF4-FFF2-40B4-BE49-F238E27FC236}">
                <a16:creationId xmlns:a16="http://schemas.microsoft.com/office/drawing/2014/main" id="{4804A217-CFD2-0D81-B7AB-31B5F891FD2B}"/>
              </a:ext>
            </a:extLst>
          </p:cNvPr>
          <p:cNvSpPr txBox="1"/>
          <p:nvPr/>
        </p:nvSpPr>
        <p:spPr>
          <a:xfrm>
            <a:off x="679783" y="946495"/>
            <a:ext cx="2090770" cy="738664"/>
          </a:xfrm>
          <a:prstGeom prst="rect">
            <a:avLst/>
          </a:prstGeom>
          <a:noFill/>
        </p:spPr>
        <p:txBody>
          <a:bodyPr wrap="square" rtlCol="0">
            <a:spAutoFit/>
          </a:bodyPr>
          <a:lstStyle/>
          <a:p>
            <a:r>
              <a:rPr lang="en-US" sz="1200" dirty="0">
                <a:solidFill>
                  <a:srgbClr val="7030A0"/>
                </a:solidFill>
                <a:latin typeface="Avenir LT Std 55 Roman" panose="020B0503020203020204" pitchFamily="34" charset="0"/>
                <a:cs typeface="Arial" panose="020B0604020202020204" pitchFamily="34" charset="0"/>
              </a:rPr>
              <a:t>Sacramento Valley</a:t>
            </a:r>
          </a:p>
          <a:p>
            <a:r>
              <a:rPr lang="en-US" sz="1200" dirty="0">
                <a:solidFill>
                  <a:srgbClr val="7030A0"/>
                </a:solidFill>
                <a:latin typeface="Avenir LT Std 55 Roman" panose="020B0503020203020204" pitchFamily="34" charset="0"/>
                <a:cs typeface="Arial" panose="020B0604020202020204" pitchFamily="34" charset="0"/>
              </a:rPr>
              <a:t>1. South Sacramento Florin</a:t>
            </a:r>
          </a:p>
          <a:p>
            <a:endParaRPr lang="en-US" b="1" dirty="0">
              <a:solidFill>
                <a:srgbClr val="7030A0"/>
              </a:solidFill>
              <a:latin typeface="Avenir LT Std 55 Roman" panose="020B0503020203020204" pitchFamily="34" charset="0"/>
            </a:endParaRPr>
          </a:p>
        </p:txBody>
      </p:sp>
      <p:sp>
        <p:nvSpPr>
          <p:cNvPr id="16" name="TextBox 15">
            <a:extLst>
              <a:ext uri="{FF2B5EF4-FFF2-40B4-BE49-F238E27FC236}">
                <a16:creationId xmlns:a16="http://schemas.microsoft.com/office/drawing/2014/main" id="{7591265A-5745-4189-B8E0-30EBDB3AB5A8}"/>
              </a:ext>
            </a:extLst>
          </p:cNvPr>
          <p:cNvSpPr txBox="1"/>
          <p:nvPr/>
        </p:nvSpPr>
        <p:spPr>
          <a:xfrm>
            <a:off x="808689" y="3666134"/>
            <a:ext cx="2108113" cy="1015663"/>
          </a:xfrm>
          <a:prstGeom prst="rect">
            <a:avLst/>
          </a:prstGeom>
          <a:noFill/>
        </p:spPr>
        <p:txBody>
          <a:bodyPr wrap="square" rtlCol="0">
            <a:spAutoFit/>
          </a:bodyPr>
          <a:lstStyle/>
          <a:p>
            <a:r>
              <a:rPr lang="en-US" sz="1200" dirty="0">
                <a:solidFill>
                  <a:schemeClr val="bg2"/>
                </a:solidFill>
                <a:latin typeface="Avenir LT Std 55 Roman" panose="020B0503020203020204" pitchFamily="34" charset="0"/>
                <a:cs typeface="Arial" panose="020B0604020202020204" pitchFamily="34" charset="0"/>
              </a:rPr>
              <a:t>San Diego</a:t>
            </a:r>
          </a:p>
          <a:p>
            <a:pPr marL="228600" indent="-228600">
              <a:buFont typeface="+mj-lt"/>
              <a:buAutoNum type="arabicPeriod"/>
            </a:pPr>
            <a:r>
              <a:rPr lang="en-US" sz="1200" dirty="0">
                <a:solidFill>
                  <a:schemeClr val="bg2"/>
                </a:solidFill>
                <a:latin typeface="Avenir LT Std 55 Roman" panose="020B0503020203020204" pitchFamily="34" charset="0"/>
                <a:cs typeface="Arial" panose="020B0604020202020204" pitchFamily="34" charset="0"/>
              </a:rPr>
              <a:t>International Border Community</a:t>
            </a:r>
          </a:p>
          <a:p>
            <a:pPr marL="228600" indent="-228600">
              <a:buFont typeface="+mj-lt"/>
              <a:buAutoNum type="arabicPeriod"/>
            </a:pPr>
            <a:r>
              <a:rPr lang="en-US" sz="1200" dirty="0">
                <a:solidFill>
                  <a:schemeClr val="bg2"/>
                </a:solidFill>
                <a:latin typeface="Avenir LT Std 55 Roman" panose="020B0503020203020204" pitchFamily="34" charset="0"/>
                <a:cs typeface="Arial" panose="020B0604020202020204" pitchFamily="34" charset="0"/>
              </a:rPr>
              <a:t>Portside Environmental Justice Communities</a:t>
            </a:r>
          </a:p>
        </p:txBody>
      </p:sp>
      <p:sp>
        <p:nvSpPr>
          <p:cNvPr id="17" name="TextBox 16">
            <a:extLst>
              <a:ext uri="{FF2B5EF4-FFF2-40B4-BE49-F238E27FC236}">
                <a16:creationId xmlns:a16="http://schemas.microsoft.com/office/drawing/2014/main" id="{84B28567-5505-95DF-7D00-0EFCEB923390}"/>
              </a:ext>
            </a:extLst>
          </p:cNvPr>
          <p:cNvSpPr txBox="1"/>
          <p:nvPr/>
        </p:nvSpPr>
        <p:spPr>
          <a:xfrm>
            <a:off x="6533020" y="4035466"/>
            <a:ext cx="2559863" cy="276999"/>
          </a:xfrm>
          <a:prstGeom prst="rect">
            <a:avLst/>
          </a:prstGeom>
          <a:noFill/>
        </p:spPr>
        <p:txBody>
          <a:bodyPr wrap="square" rtlCol="0">
            <a:spAutoFit/>
          </a:bodyPr>
          <a:lstStyle/>
          <a:p>
            <a:r>
              <a:rPr lang="en-US" sz="1200" dirty="0">
                <a:solidFill>
                  <a:schemeClr val="accent6">
                    <a:lumMod val="75000"/>
                  </a:schemeClr>
                </a:solidFill>
                <a:latin typeface="Avenir LT Std 55 Roman" panose="020B0503020203020204" pitchFamily="34" charset="0"/>
                <a:cs typeface="Arial" panose="020B0604020202020204" pitchFamily="34" charset="0"/>
              </a:rPr>
              <a:t>IMP: Calexico, El Centro, Heber</a:t>
            </a:r>
          </a:p>
        </p:txBody>
      </p:sp>
      <p:cxnSp>
        <p:nvCxnSpPr>
          <p:cNvPr id="21" name="Straight Arrow Connector 20">
            <a:extLst>
              <a:ext uri="{FF2B5EF4-FFF2-40B4-BE49-F238E27FC236}">
                <a16:creationId xmlns:a16="http://schemas.microsoft.com/office/drawing/2014/main" id="{81C740AE-F0F9-3C11-EC1C-129B1BE337D8}"/>
              </a:ext>
            </a:extLst>
          </p:cNvPr>
          <p:cNvCxnSpPr>
            <a:cxnSpLocks/>
          </p:cNvCxnSpPr>
          <p:nvPr/>
        </p:nvCxnSpPr>
        <p:spPr>
          <a:xfrm>
            <a:off x="2706398" y="1227960"/>
            <a:ext cx="573432" cy="312221"/>
          </a:xfrm>
          <a:prstGeom prst="straightConnector1">
            <a:avLst/>
          </a:prstGeom>
          <a:ln>
            <a:solidFill>
              <a:srgbClr val="7030A0"/>
            </a:solidFill>
            <a:tailEnd type="triangle"/>
          </a:ln>
        </p:spPr>
        <p:style>
          <a:lnRef idx="2">
            <a:schemeClr val="dk1"/>
          </a:lnRef>
          <a:fillRef idx="0">
            <a:schemeClr val="dk1"/>
          </a:fillRef>
          <a:effectRef idx="1">
            <a:schemeClr val="dk1"/>
          </a:effectRef>
          <a:fontRef idx="minor">
            <a:schemeClr val="tx1"/>
          </a:fontRef>
        </p:style>
      </p:cxnSp>
      <p:cxnSp>
        <p:nvCxnSpPr>
          <p:cNvPr id="5" name="Straight Arrow Connector 4">
            <a:extLst>
              <a:ext uri="{FF2B5EF4-FFF2-40B4-BE49-F238E27FC236}">
                <a16:creationId xmlns:a16="http://schemas.microsoft.com/office/drawing/2014/main" id="{7CD07039-DA85-9470-D1A0-74D8D3157C8A}"/>
              </a:ext>
            </a:extLst>
          </p:cNvPr>
          <p:cNvCxnSpPr>
            <a:cxnSpLocks/>
          </p:cNvCxnSpPr>
          <p:nvPr/>
        </p:nvCxnSpPr>
        <p:spPr>
          <a:xfrm>
            <a:off x="2860089" y="4312465"/>
            <a:ext cx="2262984" cy="32476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A3FCFDD-1B5B-85EC-14F8-8C3638F79FCF}"/>
              </a:ext>
            </a:extLst>
          </p:cNvPr>
          <p:cNvCxnSpPr>
            <a:cxnSpLocks/>
            <a:stCxn id="10" idx="1"/>
          </p:cNvCxnSpPr>
          <p:nvPr/>
        </p:nvCxnSpPr>
        <p:spPr>
          <a:xfrm flipH="1">
            <a:off x="4923694" y="2750577"/>
            <a:ext cx="1360213" cy="129958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B2C8E6AE-2709-5FD6-EA91-B205D95391FD}"/>
              </a:ext>
            </a:extLst>
          </p:cNvPr>
          <p:cNvCxnSpPr>
            <a:cxnSpLocks/>
            <a:stCxn id="12" idx="3"/>
          </p:cNvCxnSpPr>
          <p:nvPr/>
        </p:nvCxnSpPr>
        <p:spPr>
          <a:xfrm flipV="1">
            <a:off x="2390892" y="3040415"/>
            <a:ext cx="1544970" cy="38653"/>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CC52A32-F344-82F9-DE89-C5637B8A7820}"/>
              </a:ext>
            </a:extLst>
          </p:cNvPr>
          <p:cNvCxnSpPr>
            <a:cxnSpLocks/>
            <a:stCxn id="11" idx="3"/>
          </p:cNvCxnSpPr>
          <p:nvPr/>
        </p:nvCxnSpPr>
        <p:spPr>
          <a:xfrm>
            <a:off x="2135599" y="2025748"/>
            <a:ext cx="1027778" cy="368336"/>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E714835-5B4A-93D7-A1F7-9DD156A027FD}"/>
              </a:ext>
            </a:extLst>
          </p:cNvPr>
          <p:cNvCxnSpPr>
            <a:cxnSpLocks/>
            <a:stCxn id="17" idx="1"/>
          </p:cNvCxnSpPr>
          <p:nvPr/>
        </p:nvCxnSpPr>
        <p:spPr>
          <a:xfrm flipH="1">
            <a:off x="5954313" y="4173966"/>
            <a:ext cx="578707" cy="37625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78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27C3-A4EE-56B8-A620-3081DA2FFF4A}"/>
              </a:ext>
            </a:extLst>
          </p:cNvPr>
          <p:cNvSpPr>
            <a:spLocks noGrp="1"/>
          </p:cNvSpPr>
          <p:nvPr>
            <p:ph type="title"/>
          </p:nvPr>
        </p:nvSpPr>
        <p:spPr/>
        <p:txBody>
          <a:bodyPr>
            <a:normAutofit fontScale="90000"/>
          </a:bodyPr>
          <a:lstStyle/>
          <a:p>
            <a:r>
              <a:rPr lang="en-US" dirty="0">
                <a:latin typeface="Avenir LT Std 55 Roman" panose="020B0503020203020204" pitchFamily="34" charset="0"/>
              </a:rPr>
              <a:t>Population-weighted Risk Averages (PWR)</a:t>
            </a:r>
          </a:p>
        </p:txBody>
      </p:sp>
      <p:sp>
        <p:nvSpPr>
          <p:cNvPr id="3" name="Content Placeholder 2">
            <a:extLst>
              <a:ext uri="{FF2B5EF4-FFF2-40B4-BE49-F238E27FC236}">
                <a16:creationId xmlns:a16="http://schemas.microsoft.com/office/drawing/2014/main" id="{60B4638F-A327-5CB6-A738-E55E5BD383D9}"/>
              </a:ext>
            </a:extLst>
          </p:cNvPr>
          <p:cNvSpPr>
            <a:spLocks noGrp="1"/>
          </p:cNvSpPr>
          <p:nvPr>
            <p:ph idx="1"/>
          </p:nvPr>
        </p:nvSpPr>
        <p:spPr>
          <a:xfrm>
            <a:off x="457200" y="1081191"/>
            <a:ext cx="8229600" cy="596510"/>
          </a:xfrm>
        </p:spPr>
        <p:txBody>
          <a:bodyPr>
            <a:normAutofit lnSpcReduction="10000"/>
          </a:bodyPr>
          <a:lstStyle/>
          <a:p>
            <a:r>
              <a:rPr lang="en-US" sz="1800" dirty="0">
                <a:latin typeface="Avenir LT Std 55 Roman" panose="020B0503020203020204" pitchFamily="34" charset="0"/>
              </a:rPr>
              <a:t>A single value that represents risks in a region, allows us to quantify comparisons and trends:</a:t>
            </a:r>
          </a:p>
        </p:txBody>
      </p:sp>
      <p:sp>
        <p:nvSpPr>
          <p:cNvPr id="4" name="Slide Number Placeholder 3">
            <a:extLst>
              <a:ext uri="{FF2B5EF4-FFF2-40B4-BE49-F238E27FC236}">
                <a16:creationId xmlns:a16="http://schemas.microsoft.com/office/drawing/2014/main" id="{951760A4-5B35-08B7-1927-8343AABCCD4A}"/>
              </a:ext>
            </a:extLst>
          </p:cNvPr>
          <p:cNvSpPr>
            <a:spLocks noGrp="1"/>
          </p:cNvSpPr>
          <p:nvPr>
            <p:ph type="sldNum" sz="quarter" idx="4"/>
          </p:nvPr>
        </p:nvSpPr>
        <p:spPr/>
        <p:txBody>
          <a:bodyPr/>
          <a:lstStyle/>
          <a:p>
            <a:pPr>
              <a:defRPr/>
            </a:pPr>
            <a:fld id="{F01DF9B2-7F23-5B4A-9BBE-C5890CF05FB0}" type="slidenum">
              <a:rPr lang="en-US" smtClean="0"/>
              <a:pPr>
                <a:defRPr/>
              </a:pPr>
              <a:t>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7A4B31-5BAE-4EB4-D10F-266E6CF81034}"/>
                  </a:ext>
                </a:extLst>
              </p:cNvPr>
              <p:cNvSpPr txBox="1"/>
              <p:nvPr/>
            </p:nvSpPr>
            <p:spPr>
              <a:xfrm>
                <a:off x="1588144" y="1746880"/>
                <a:ext cx="2731477" cy="596510"/>
              </a:xfrm>
              <a:prstGeom prst="rect">
                <a:avLst/>
              </a:prstGeom>
              <a:noFill/>
            </p:spPr>
            <p:txBody>
              <a:bodyPr wrap="square" rtlCol="0">
                <a:spAutoFit/>
              </a:bodyPr>
              <a:lstStyle/>
              <a:p>
                <a:r>
                  <a:rPr lang="pt-BR" dirty="0"/>
                  <a:t>PWR </a:t>
                </a:r>
                <a14:m>
                  <m:oMath xmlns:m="http://schemas.openxmlformats.org/officeDocument/2006/math">
                    <m:r>
                      <a:rPr lang="pt-BR" i="1" smtClean="0">
                        <a:latin typeface="Cambria Math" panose="02040503050406030204" pitchFamily="18" charset="0"/>
                      </a:rPr>
                      <m:t>=</m:t>
                    </m:r>
                    <m:f>
                      <m:fPr>
                        <m:ctrlPr>
                          <a:rPr lang="pt-BR" i="1" smtClean="0">
                            <a:latin typeface="Cambria Math" panose="02040503050406030204" pitchFamily="18" charset="0"/>
                          </a:rPr>
                        </m:ctrlPr>
                      </m:fPr>
                      <m:num>
                        <m:nary>
                          <m:naryPr>
                            <m:chr m:val="∑"/>
                            <m:ctrlPr>
                              <a:rPr lang="pt-BR" i="1">
                                <a:latin typeface="Cambria Math" panose="02040503050406030204" pitchFamily="18" charset="0"/>
                              </a:rPr>
                            </m:ctrlPr>
                          </m:naryPr>
                          <m:sub>
                            <m:r>
                              <a:rPr lang="pt-BR" i="1">
                                <a:latin typeface="Cambria Math" panose="02040503050406030204" pitchFamily="18" charset="0"/>
                              </a:rPr>
                              <m:t>𝑛</m:t>
                            </m:r>
                            <m:r>
                              <a:rPr lang="pt-BR" i="1">
                                <a:latin typeface="Cambria Math" panose="02040503050406030204" pitchFamily="18" charset="0"/>
                              </a:rPr>
                              <m:t>=1</m:t>
                            </m:r>
                          </m:sub>
                          <m:sup>
                            <m:r>
                              <a:rPr lang="en-US" b="0" i="1" smtClean="0">
                                <a:latin typeface="Cambria Math" panose="02040503050406030204" pitchFamily="18" charset="0"/>
                              </a:rPr>
                              <m:t># </m:t>
                            </m:r>
                            <m:r>
                              <a:rPr lang="en-US" b="0" i="1" smtClean="0">
                                <a:latin typeface="Cambria Math" panose="02040503050406030204" pitchFamily="18" charset="0"/>
                              </a:rPr>
                              <m:t>𝑡𝑟𝑎𝑐𝑡</m:t>
                            </m:r>
                          </m:sup>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en-US" b="0" i="1" smtClean="0">
                                        <a:latin typeface="Cambria Math" panose="02040503050406030204" pitchFamily="18" charset="0"/>
                                      </a:rPr>
                                      <m:t>𝑝𝑜𝑝</m:t>
                                    </m:r>
                                  </m:e>
                                  <m:sub>
                                    <m:r>
                                      <a:rPr lang="pt-BR" i="1">
                                        <a:latin typeface="Cambria Math" panose="02040503050406030204" pitchFamily="18" charset="0"/>
                                      </a:rPr>
                                      <m:t>𝑛</m:t>
                                    </m:r>
                                  </m:sub>
                                </m:sSub>
                                <m:r>
                                  <a:rPr lang="en-US" b="0" i="1" smtClean="0">
                                    <a:latin typeface="Cambria Math" panose="02040503050406030204" pitchFamily="18" charset="0"/>
                                  </a:rPr>
                                  <m:t>∗</m:t>
                                </m:r>
                                <m:sSub>
                                  <m:sSubPr>
                                    <m:ctrlPr>
                                      <a:rPr lang="pt-BR" i="1">
                                        <a:latin typeface="Cambria Math" panose="02040503050406030204" pitchFamily="18" charset="0"/>
                                      </a:rPr>
                                    </m:ctrlPr>
                                  </m:sSubPr>
                                  <m:e>
                                    <m:r>
                                      <a:rPr lang="en-US" b="0" i="1" smtClean="0">
                                        <a:latin typeface="Cambria Math" panose="02040503050406030204" pitchFamily="18" charset="0"/>
                                      </a:rPr>
                                      <m:t>𝑟𝑖𝑠𝑘</m:t>
                                    </m:r>
                                  </m:e>
                                  <m:sub>
                                    <m:r>
                                      <a:rPr lang="pt-BR" i="1">
                                        <a:latin typeface="Cambria Math" panose="02040503050406030204" pitchFamily="18" charset="0"/>
                                      </a:rPr>
                                      <m:t>𝑛</m:t>
                                    </m:r>
                                  </m:sub>
                                </m:sSub>
                              </m:e>
                            </m:d>
                          </m:e>
                        </m:nary>
                      </m:num>
                      <m:den>
                        <m:nary>
                          <m:naryPr>
                            <m:chr m:val="∑"/>
                            <m:limLoc m:val="subSup"/>
                            <m:ctrlPr>
                              <a:rPr lang="pt-BR" i="1" smtClean="0">
                                <a:latin typeface="Cambria Math" panose="02040503050406030204" pitchFamily="18" charset="0"/>
                              </a:rPr>
                            </m:ctrlPr>
                          </m:naryPr>
                          <m:sub>
                            <m:r>
                              <m:rPr>
                                <m:brk m:alnAt="25"/>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b="0" i="1" smtClean="0">
                                <a:latin typeface="Cambria Math" panose="02040503050406030204" pitchFamily="18" charset="0"/>
                              </a:rPr>
                              <m:t># </m:t>
                            </m:r>
                            <m:r>
                              <a:rPr lang="en-US" b="0" i="1" smtClean="0">
                                <a:latin typeface="Cambria Math" panose="02040503050406030204" pitchFamily="18" charset="0"/>
                              </a:rPr>
                              <m:t>𝑡𝑟𝑎𝑐𝑡𝑠</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𝑝𝑜𝑝</m:t>
                                </m:r>
                              </m:e>
                              <m:sub>
                                <m:r>
                                  <a:rPr lang="en-US" b="0" i="1" smtClean="0">
                                    <a:latin typeface="Cambria Math" panose="02040503050406030204" pitchFamily="18" charset="0"/>
                                  </a:rPr>
                                  <m:t>𝑛</m:t>
                                </m:r>
                              </m:sub>
                            </m:sSub>
                          </m:e>
                        </m:nary>
                      </m:den>
                    </m:f>
                  </m:oMath>
                </a14:m>
                <a:endParaRPr lang="en-US" dirty="0"/>
              </a:p>
            </p:txBody>
          </p:sp>
        </mc:Choice>
        <mc:Fallback xmlns="">
          <p:sp>
            <p:nvSpPr>
              <p:cNvPr id="5" name="TextBox 4">
                <a:extLst>
                  <a:ext uri="{FF2B5EF4-FFF2-40B4-BE49-F238E27FC236}">
                    <a16:creationId xmlns:a16="http://schemas.microsoft.com/office/drawing/2014/main" id="{C07A4B31-5BAE-4EB4-D10F-266E6CF81034}"/>
                  </a:ext>
                </a:extLst>
              </p:cNvPr>
              <p:cNvSpPr txBox="1">
                <a:spLocks noRot="1" noChangeAspect="1" noMove="1" noResize="1" noEditPoints="1" noAdjustHandles="1" noChangeArrowheads="1" noChangeShapeType="1" noTextEdit="1"/>
              </p:cNvSpPr>
              <p:nvPr/>
            </p:nvSpPr>
            <p:spPr>
              <a:xfrm>
                <a:off x="1588144" y="1746880"/>
                <a:ext cx="2731477" cy="596510"/>
              </a:xfrm>
              <a:prstGeom prst="rect">
                <a:avLst/>
              </a:prstGeom>
              <a:blipFill>
                <a:blip r:embed="rId3"/>
                <a:stretch>
                  <a:fillRect l="-200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1F6C44E-3FF6-6441-0C4E-63B6DDF1D17C}"/>
              </a:ext>
            </a:extLst>
          </p:cNvPr>
          <p:cNvSpPr txBox="1"/>
          <p:nvPr/>
        </p:nvSpPr>
        <p:spPr>
          <a:xfrm>
            <a:off x="4572000" y="1675803"/>
            <a:ext cx="4519749" cy="738664"/>
          </a:xfrm>
          <a:prstGeom prst="rect">
            <a:avLst/>
          </a:prstGeom>
          <a:noFill/>
        </p:spPr>
        <p:txBody>
          <a:bodyPr wrap="square" rtlCol="0">
            <a:spAutoFit/>
          </a:bodyPr>
          <a:lstStyle/>
          <a:p>
            <a:r>
              <a:rPr lang="en-US" sz="1400" i="1" dirty="0">
                <a:latin typeface="Avenir LT Std 55 Roman" panose="020B0503020203020204" pitchFamily="34" charset="0"/>
              </a:rPr>
              <a:t>n</a:t>
            </a:r>
            <a:r>
              <a:rPr lang="en-US" sz="1400" dirty="0">
                <a:latin typeface="Avenir LT Std 55 Roman" panose="020B0503020203020204" pitchFamily="34" charset="0"/>
              </a:rPr>
              <a:t> denotes each census tract, </a:t>
            </a:r>
          </a:p>
          <a:p>
            <a:r>
              <a:rPr lang="en-US" sz="1400" i="1" dirty="0">
                <a:latin typeface="Avenir LT Std 55 Roman" panose="020B0503020203020204" pitchFamily="34" charset="0"/>
              </a:rPr>
              <a:t>pop</a:t>
            </a:r>
            <a:r>
              <a:rPr lang="en-US" sz="1400" dirty="0">
                <a:latin typeface="Avenir LT Std 55 Roman" panose="020B0503020203020204" pitchFamily="34" charset="0"/>
              </a:rPr>
              <a:t> is each tract’s population,</a:t>
            </a:r>
          </a:p>
          <a:p>
            <a:r>
              <a:rPr lang="en-US" sz="1400" i="1" dirty="0">
                <a:latin typeface="Avenir LT Std 55 Roman" panose="020B0503020203020204" pitchFamily="34" charset="0"/>
              </a:rPr>
              <a:t>risk</a:t>
            </a:r>
            <a:r>
              <a:rPr lang="en-US" sz="1400" dirty="0">
                <a:latin typeface="Avenir LT Std 55 Roman" panose="020B0503020203020204" pitchFamily="34" charset="0"/>
              </a:rPr>
              <a:t> is that tract’s PWR (from census block-level risks).</a:t>
            </a:r>
          </a:p>
        </p:txBody>
      </p:sp>
      <p:sp>
        <p:nvSpPr>
          <p:cNvPr id="8" name="TextBox 7">
            <a:extLst>
              <a:ext uri="{FF2B5EF4-FFF2-40B4-BE49-F238E27FC236}">
                <a16:creationId xmlns:a16="http://schemas.microsoft.com/office/drawing/2014/main" id="{0A561F04-E27A-C4A4-38AD-F1CBEE6EF6C1}"/>
              </a:ext>
            </a:extLst>
          </p:cNvPr>
          <p:cNvSpPr txBox="1"/>
          <p:nvPr/>
        </p:nvSpPr>
        <p:spPr>
          <a:xfrm>
            <a:off x="3113368" y="3590538"/>
            <a:ext cx="287383" cy="369332"/>
          </a:xfrm>
          <a:prstGeom prst="rect">
            <a:avLst/>
          </a:prstGeom>
          <a:noFill/>
        </p:spPr>
        <p:txBody>
          <a:bodyPr wrap="square" rtlCol="0">
            <a:spAutoFit/>
          </a:bodyPr>
          <a:lstStyle/>
          <a:p>
            <a:r>
              <a:rPr lang="en-US" dirty="0"/>
              <a:t>x</a:t>
            </a:r>
          </a:p>
        </p:txBody>
      </p:sp>
      <p:grpSp>
        <p:nvGrpSpPr>
          <p:cNvPr id="22" name="Group 21">
            <a:extLst>
              <a:ext uri="{FF2B5EF4-FFF2-40B4-BE49-F238E27FC236}">
                <a16:creationId xmlns:a16="http://schemas.microsoft.com/office/drawing/2014/main" id="{4B6491CE-6891-D54C-DD93-ED1DBEC1CF26}"/>
              </a:ext>
            </a:extLst>
          </p:cNvPr>
          <p:cNvGrpSpPr/>
          <p:nvPr/>
        </p:nvGrpSpPr>
        <p:grpSpPr>
          <a:xfrm>
            <a:off x="893919" y="2459985"/>
            <a:ext cx="2168656" cy="2667453"/>
            <a:chOff x="646391" y="2441478"/>
            <a:chExt cx="2168656" cy="2667453"/>
          </a:xfrm>
        </p:grpSpPr>
        <p:pic>
          <p:nvPicPr>
            <p:cNvPr id="7" name="Content Placeholder 6">
              <a:extLst>
                <a:ext uri="{FF2B5EF4-FFF2-40B4-BE49-F238E27FC236}">
                  <a16:creationId xmlns:a16="http://schemas.microsoft.com/office/drawing/2014/main" id="{FBD94D62-4B6D-C6EB-1B85-4628D023C2A0}"/>
                </a:ext>
              </a:extLst>
            </p:cNvPr>
            <p:cNvPicPr>
              <a:picLocks noChangeAspect="1"/>
            </p:cNvPicPr>
            <p:nvPr/>
          </p:nvPicPr>
          <p:blipFill>
            <a:blip r:embed="rId4"/>
            <a:srcRect l="6931" r="13622"/>
            <a:stretch/>
          </p:blipFill>
          <p:spPr>
            <a:xfrm>
              <a:off x="646391" y="2441478"/>
              <a:ext cx="2168656" cy="2667453"/>
            </a:xfrm>
            <a:prstGeom prst="rect">
              <a:avLst/>
            </a:prstGeom>
          </p:spPr>
        </p:pic>
        <p:pic>
          <p:nvPicPr>
            <p:cNvPr id="9" name="Picture 8">
              <a:extLst>
                <a:ext uri="{FF2B5EF4-FFF2-40B4-BE49-F238E27FC236}">
                  <a16:creationId xmlns:a16="http://schemas.microsoft.com/office/drawing/2014/main" id="{8493A24D-0CCA-DD56-67C6-A1659C1C3BB9}"/>
                </a:ext>
              </a:extLst>
            </p:cNvPr>
            <p:cNvPicPr>
              <a:picLocks noChangeAspect="1"/>
            </p:cNvPicPr>
            <p:nvPr/>
          </p:nvPicPr>
          <p:blipFill>
            <a:blip r:embed="rId5"/>
            <a:stretch>
              <a:fillRect/>
            </a:stretch>
          </p:blipFill>
          <p:spPr>
            <a:xfrm>
              <a:off x="646391" y="3997233"/>
              <a:ext cx="622550" cy="1111697"/>
            </a:xfrm>
            <a:prstGeom prst="rect">
              <a:avLst/>
            </a:prstGeom>
          </p:spPr>
        </p:pic>
        <p:sp>
          <p:nvSpPr>
            <p:cNvPr id="10" name="TextBox 9">
              <a:extLst>
                <a:ext uri="{FF2B5EF4-FFF2-40B4-BE49-F238E27FC236}">
                  <a16:creationId xmlns:a16="http://schemas.microsoft.com/office/drawing/2014/main" id="{1EE277DF-4166-8972-C452-17725BE705AA}"/>
                </a:ext>
              </a:extLst>
            </p:cNvPr>
            <p:cNvSpPr txBox="1"/>
            <p:nvPr/>
          </p:nvSpPr>
          <p:spPr>
            <a:xfrm>
              <a:off x="646391" y="2441478"/>
              <a:ext cx="2168656" cy="307777"/>
            </a:xfrm>
            <a:prstGeom prst="rect">
              <a:avLst/>
            </a:prstGeom>
            <a:solidFill>
              <a:schemeClr val="bg1"/>
            </a:solidFill>
          </p:spPr>
          <p:txBody>
            <a:bodyPr wrap="square" rtlCol="0">
              <a:spAutoFit/>
            </a:bodyPr>
            <a:lstStyle/>
            <a:p>
              <a:r>
                <a:rPr lang="en-US" sz="1400" dirty="0"/>
                <a:t>Census tract cancer risks</a:t>
              </a:r>
            </a:p>
          </p:txBody>
        </p:sp>
      </p:grpSp>
      <p:grpSp>
        <p:nvGrpSpPr>
          <p:cNvPr id="23" name="Group 22">
            <a:extLst>
              <a:ext uri="{FF2B5EF4-FFF2-40B4-BE49-F238E27FC236}">
                <a16:creationId xmlns:a16="http://schemas.microsoft.com/office/drawing/2014/main" id="{F1C9B348-719F-E367-D7A8-E7552D7FC4DC}"/>
              </a:ext>
            </a:extLst>
          </p:cNvPr>
          <p:cNvGrpSpPr/>
          <p:nvPr/>
        </p:nvGrpSpPr>
        <p:grpSpPr>
          <a:xfrm>
            <a:off x="3264022" y="2435448"/>
            <a:ext cx="2447434" cy="2690117"/>
            <a:chOff x="2899577" y="2435448"/>
            <a:chExt cx="2447434" cy="2690117"/>
          </a:xfrm>
        </p:grpSpPr>
        <p:pic>
          <p:nvPicPr>
            <p:cNvPr id="14" name="Picture 13">
              <a:extLst>
                <a:ext uri="{FF2B5EF4-FFF2-40B4-BE49-F238E27FC236}">
                  <a16:creationId xmlns:a16="http://schemas.microsoft.com/office/drawing/2014/main" id="{CF18F78B-1EBE-99EE-F907-9CA0CF124DB2}"/>
                </a:ext>
              </a:extLst>
            </p:cNvPr>
            <p:cNvPicPr>
              <a:picLocks noChangeAspect="1"/>
            </p:cNvPicPr>
            <p:nvPr/>
          </p:nvPicPr>
          <p:blipFill>
            <a:blip r:embed="rId6"/>
            <a:stretch>
              <a:fillRect/>
            </a:stretch>
          </p:blipFill>
          <p:spPr>
            <a:xfrm>
              <a:off x="3097573" y="2470017"/>
              <a:ext cx="2051442" cy="2655548"/>
            </a:xfrm>
            <a:prstGeom prst="rect">
              <a:avLst/>
            </a:prstGeom>
          </p:spPr>
        </p:pic>
        <p:sp>
          <p:nvSpPr>
            <p:cNvPr id="15" name="TextBox 14">
              <a:extLst>
                <a:ext uri="{FF2B5EF4-FFF2-40B4-BE49-F238E27FC236}">
                  <a16:creationId xmlns:a16="http://schemas.microsoft.com/office/drawing/2014/main" id="{67BEBD1E-AF0B-DFE6-EC27-856CB324235C}"/>
                </a:ext>
              </a:extLst>
            </p:cNvPr>
            <p:cNvSpPr txBox="1"/>
            <p:nvPr/>
          </p:nvSpPr>
          <p:spPr>
            <a:xfrm>
              <a:off x="2899577" y="2435448"/>
              <a:ext cx="2447434" cy="307777"/>
            </a:xfrm>
            <a:prstGeom prst="rect">
              <a:avLst/>
            </a:prstGeom>
            <a:solidFill>
              <a:schemeClr val="bg1"/>
            </a:solidFill>
          </p:spPr>
          <p:txBody>
            <a:bodyPr wrap="square" rtlCol="0">
              <a:spAutoFit/>
            </a:bodyPr>
            <a:lstStyle/>
            <a:p>
              <a:r>
                <a:rPr lang="en-US" sz="1400" dirty="0"/>
                <a:t>Normalized tract population</a:t>
              </a:r>
            </a:p>
          </p:txBody>
        </p:sp>
      </p:grpSp>
      <p:grpSp>
        <p:nvGrpSpPr>
          <p:cNvPr id="21" name="Group 20">
            <a:extLst>
              <a:ext uri="{FF2B5EF4-FFF2-40B4-BE49-F238E27FC236}">
                <a16:creationId xmlns:a16="http://schemas.microsoft.com/office/drawing/2014/main" id="{77385144-D385-12C0-80FA-F6B466DC872E}"/>
              </a:ext>
            </a:extLst>
          </p:cNvPr>
          <p:cNvGrpSpPr/>
          <p:nvPr/>
        </p:nvGrpSpPr>
        <p:grpSpPr>
          <a:xfrm>
            <a:off x="5587638" y="3374962"/>
            <a:ext cx="1156062" cy="369332"/>
            <a:chOff x="5587638" y="3374962"/>
            <a:chExt cx="1156062" cy="369332"/>
          </a:xfrm>
        </p:grpSpPr>
        <p:cxnSp>
          <p:nvCxnSpPr>
            <p:cNvPr id="17" name="Straight Arrow Connector 16">
              <a:extLst>
                <a:ext uri="{FF2B5EF4-FFF2-40B4-BE49-F238E27FC236}">
                  <a16:creationId xmlns:a16="http://schemas.microsoft.com/office/drawing/2014/main" id="{9B632765-7958-F016-6ACA-784DC6F75AE5}"/>
                </a:ext>
              </a:extLst>
            </p:cNvPr>
            <p:cNvCxnSpPr>
              <a:cxnSpLocks/>
            </p:cNvCxnSpPr>
            <p:nvPr/>
          </p:nvCxnSpPr>
          <p:spPr>
            <a:xfrm>
              <a:off x="5675812" y="3744294"/>
              <a:ext cx="97971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A07202E-B2C6-A172-6BB0-0729CDD0A15B}"/>
                </a:ext>
              </a:extLst>
            </p:cNvPr>
            <p:cNvSpPr txBox="1"/>
            <p:nvPr/>
          </p:nvSpPr>
          <p:spPr>
            <a:xfrm>
              <a:off x="5587638" y="3374962"/>
              <a:ext cx="1156062" cy="369332"/>
            </a:xfrm>
            <a:prstGeom prst="rect">
              <a:avLst/>
            </a:prstGeom>
            <a:noFill/>
          </p:spPr>
          <p:txBody>
            <a:bodyPr wrap="square" rtlCol="0">
              <a:spAutoFit/>
            </a:bodyPr>
            <a:lstStyle/>
            <a:p>
              <a:r>
                <a:rPr lang="en-US" dirty="0"/>
                <a:t>summed</a:t>
              </a:r>
            </a:p>
          </p:txBody>
        </p:sp>
      </p:grpSp>
      <p:sp>
        <p:nvSpPr>
          <p:cNvPr id="20" name="TextBox 19">
            <a:extLst>
              <a:ext uri="{FF2B5EF4-FFF2-40B4-BE49-F238E27FC236}">
                <a16:creationId xmlns:a16="http://schemas.microsoft.com/office/drawing/2014/main" id="{74D059C6-12D9-75BE-B238-5EC38E97A064}"/>
              </a:ext>
            </a:extLst>
          </p:cNvPr>
          <p:cNvSpPr txBox="1"/>
          <p:nvPr/>
        </p:nvSpPr>
        <p:spPr>
          <a:xfrm>
            <a:off x="6681651" y="3230378"/>
            <a:ext cx="2312126" cy="923330"/>
          </a:xfrm>
          <a:prstGeom prst="rect">
            <a:avLst/>
          </a:prstGeom>
          <a:noFill/>
        </p:spPr>
        <p:txBody>
          <a:bodyPr wrap="square" rtlCol="0">
            <a:spAutoFit/>
          </a:bodyPr>
          <a:lstStyle/>
          <a:p>
            <a:r>
              <a:rPr lang="en-US" dirty="0"/>
              <a:t>Statewide PWR, an average that weighs toward population.</a:t>
            </a:r>
          </a:p>
        </p:txBody>
      </p:sp>
      <p:sp>
        <p:nvSpPr>
          <p:cNvPr id="24" name="TextBox 23">
            <a:extLst>
              <a:ext uri="{FF2B5EF4-FFF2-40B4-BE49-F238E27FC236}">
                <a16:creationId xmlns:a16="http://schemas.microsoft.com/office/drawing/2014/main" id="{94C7630A-278D-7500-D22C-64A2B79DF720}"/>
              </a:ext>
            </a:extLst>
          </p:cNvPr>
          <p:cNvSpPr txBox="1"/>
          <p:nvPr/>
        </p:nvSpPr>
        <p:spPr>
          <a:xfrm>
            <a:off x="167403" y="3478863"/>
            <a:ext cx="682429" cy="369332"/>
          </a:xfrm>
          <a:prstGeom prst="rect">
            <a:avLst/>
          </a:prstGeom>
          <a:noFill/>
        </p:spPr>
        <p:txBody>
          <a:bodyPr wrap="square" rtlCol="0">
            <a:spAutoFit/>
          </a:bodyPr>
          <a:lstStyle/>
          <a:p>
            <a:r>
              <a:rPr lang="en-US" dirty="0"/>
              <a:t>e.g.,</a:t>
            </a:r>
          </a:p>
        </p:txBody>
      </p:sp>
    </p:spTree>
    <p:extLst>
      <p:ext uri="{BB962C8B-B14F-4D97-AF65-F5344CB8AC3E}">
        <p14:creationId xmlns:p14="http://schemas.microsoft.com/office/powerpoint/2010/main" val="276581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3E0D-E59E-868F-7D85-8D8FE687E01B}"/>
              </a:ext>
            </a:extLst>
          </p:cNvPr>
          <p:cNvSpPr>
            <a:spLocks noGrp="1"/>
          </p:cNvSpPr>
          <p:nvPr>
            <p:ph type="title"/>
          </p:nvPr>
        </p:nvSpPr>
        <p:spPr/>
        <p:txBody>
          <a:bodyPr>
            <a:normAutofit/>
          </a:bodyPr>
          <a:lstStyle/>
          <a:p>
            <a:r>
              <a:rPr lang="en-US" sz="2400" dirty="0">
                <a:latin typeface="Avenir LT Std 55 Roman" panose="020B0503020203020204" pitchFamily="34" charset="0"/>
                <a:cs typeface="Arial" panose="020B0604020202020204" pitchFamily="34" charset="0"/>
              </a:rPr>
              <a:t>Total Cancer Risks for 2017 in AB617 Communities Compared to Statewide</a:t>
            </a:r>
          </a:p>
        </p:txBody>
      </p:sp>
      <p:sp>
        <p:nvSpPr>
          <p:cNvPr id="5" name="Slide Number Placeholder 4">
            <a:extLst>
              <a:ext uri="{FF2B5EF4-FFF2-40B4-BE49-F238E27FC236}">
                <a16:creationId xmlns:a16="http://schemas.microsoft.com/office/drawing/2014/main" id="{56151B82-FD8C-CABD-7929-68615BD1B133}"/>
              </a:ext>
            </a:extLst>
          </p:cNvPr>
          <p:cNvSpPr>
            <a:spLocks noGrp="1"/>
          </p:cNvSpPr>
          <p:nvPr>
            <p:ph type="sldNum" sz="quarter" idx="4"/>
          </p:nvPr>
        </p:nvSpPr>
        <p:spPr/>
        <p:txBody>
          <a:bodyPr/>
          <a:lstStyle/>
          <a:p>
            <a:pPr>
              <a:defRPr/>
            </a:pPr>
            <a:fld id="{F01DF9B2-7F23-5B4A-9BBE-C5890CF05FB0}" type="slidenum">
              <a:rPr lang="en-US" smtClean="0">
                <a:latin typeface="Avenir LT Std 55 Roman" panose="020B0503020203020204" pitchFamily="34" charset="0"/>
              </a:rPr>
              <a:pPr>
                <a:defRPr/>
              </a:pPr>
              <a:t>9</a:t>
            </a:fld>
            <a:endParaRPr lang="en-US" dirty="0">
              <a:latin typeface="Avenir LT Std 55 Roman" panose="020B0503020203020204" pitchFamily="34" charset="0"/>
            </a:endParaRPr>
          </a:p>
        </p:txBody>
      </p:sp>
      <p:sp>
        <p:nvSpPr>
          <p:cNvPr id="35" name="TextBox 34">
            <a:extLst>
              <a:ext uri="{FF2B5EF4-FFF2-40B4-BE49-F238E27FC236}">
                <a16:creationId xmlns:a16="http://schemas.microsoft.com/office/drawing/2014/main" id="{821325C6-16FE-0E52-E037-C08A37F64CFB}"/>
              </a:ext>
            </a:extLst>
          </p:cNvPr>
          <p:cNvSpPr txBox="1"/>
          <p:nvPr/>
        </p:nvSpPr>
        <p:spPr>
          <a:xfrm>
            <a:off x="315526" y="1627060"/>
            <a:ext cx="476695" cy="2811026"/>
          </a:xfrm>
          <a:prstGeom prst="rect">
            <a:avLst/>
          </a:prstGeom>
          <a:noFill/>
        </p:spPr>
        <p:txBody>
          <a:bodyPr wrap="square" rtlCol="0">
            <a:spAutoFit/>
          </a:bodyPr>
          <a:lstStyle/>
          <a:p>
            <a:pPr>
              <a:spcAft>
                <a:spcPts val="100"/>
              </a:spcAft>
            </a:pPr>
            <a:r>
              <a:rPr lang="en-US" sz="1100" dirty="0">
                <a:solidFill>
                  <a:srgbClr val="7030A0"/>
                </a:solidFill>
                <a:latin typeface="Avenir LT Std 55 Roman" panose="020B0503020203020204" pitchFamily="34" charset="0"/>
                <a:cs typeface="Arial" panose="020B0604020202020204" pitchFamily="34" charset="0"/>
              </a:rPr>
              <a:t>SAV</a:t>
            </a:r>
          </a:p>
          <a:p>
            <a:pPr>
              <a:spcAft>
                <a:spcPts val="100"/>
              </a:spcAft>
            </a:pPr>
            <a:r>
              <a:rPr lang="en-US" sz="1100" dirty="0">
                <a:solidFill>
                  <a:schemeClr val="accent6">
                    <a:lumMod val="50000"/>
                  </a:schemeClr>
                </a:solidFill>
                <a:latin typeface="Avenir LT Std 55 Roman" panose="020B0503020203020204" pitchFamily="34" charset="0"/>
                <a:cs typeface="Arial" panose="020B0604020202020204" pitchFamily="34" charset="0"/>
              </a:rPr>
              <a:t>SFB</a:t>
            </a:r>
          </a:p>
          <a:p>
            <a:pPr>
              <a:spcAft>
                <a:spcPts val="100"/>
              </a:spcAft>
            </a:pPr>
            <a:r>
              <a:rPr lang="en-US" sz="1100" dirty="0">
                <a:solidFill>
                  <a:schemeClr val="accent6">
                    <a:lumMod val="50000"/>
                  </a:schemeClr>
                </a:solidFill>
                <a:latin typeface="Avenir LT Std 55 Roman" panose="020B0503020203020204" pitchFamily="34" charset="0"/>
                <a:cs typeface="Arial" panose="020B0604020202020204" pitchFamily="34" charset="0"/>
              </a:rPr>
              <a:t>SFB</a:t>
            </a:r>
          </a:p>
          <a:p>
            <a:pPr>
              <a:spcAft>
                <a:spcPts val="100"/>
              </a:spcAft>
            </a:pPr>
            <a:r>
              <a:rPr lang="en-US" sz="1100" dirty="0">
                <a:solidFill>
                  <a:srgbClr val="00B050"/>
                </a:solidFill>
                <a:latin typeface="Avenir LT Std 55 Roman" panose="020B0503020203020204" pitchFamily="34" charset="0"/>
                <a:cs typeface="Arial" panose="020B0604020202020204" pitchFamily="34" charset="0"/>
              </a:rPr>
              <a:t>SJV</a:t>
            </a:r>
          </a:p>
          <a:p>
            <a:pPr>
              <a:spcAft>
                <a:spcPts val="100"/>
              </a:spcAft>
            </a:pPr>
            <a:r>
              <a:rPr lang="en-US" sz="1100" dirty="0">
                <a:solidFill>
                  <a:srgbClr val="00B050"/>
                </a:solidFill>
                <a:latin typeface="Avenir LT Std 55 Roman" panose="020B0503020203020204" pitchFamily="34" charset="0"/>
                <a:cs typeface="Arial" panose="020B0604020202020204" pitchFamily="34" charset="0"/>
              </a:rPr>
              <a:t>SJV</a:t>
            </a:r>
          </a:p>
          <a:p>
            <a:pPr>
              <a:spcAft>
                <a:spcPts val="100"/>
              </a:spcAft>
            </a:pPr>
            <a:r>
              <a:rPr lang="en-US" sz="1100" dirty="0">
                <a:solidFill>
                  <a:srgbClr val="00B050"/>
                </a:solidFill>
                <a:latin typeface="Avenir LT Std 55 Roman" panose="020B0503020203020204" pitchFamily="34" charset="0"/>
                <a:cs typeface="Arial" panose="020B0604020202020204" pitchFamily="34" charset="0"/>
              </a:rPr>
              <a:t>SJV</a:t>
            </a:r>
          </a:p>
          <a:p>
            <a:pPr>
              <a:spcAft>
                <a:spcPts val="100"/>
              </a:spcAft>
            </a:pPr>
            <a:r>
              <a:rPr lang="en-US" sz="1100" dirty="0">
                <a:solidFill>
                  <a:srgbClr val="00B050"/>
                </a:solidFill>
                <a:latin typeface="Avenir LT Std 55 Roman" panose="020B0503020203020204" pitchFamily="34" charset="0"/>
                <a:cs typeface="Arial" panose="020B0604020202020204" pitchFamily="34" charset="0"/>
              </a:rPr>
              <a:t>SJV</a:t>
            </a:r>
          </a:p>
          <a:p>
            <a:pPr>
              <a:spcAft>
                <a:spcPts val="100"/>
              </a:spcAft>
            </a:pPr>
            <a:r>
              <a:rPr lang="en-US" sz="1100" dirty="0">
                <a:solidFill>
                  <a:srgbClr val="002060"/>
                </a:solidFill>
                <a:latin typeface="Avenir LT Std 55 Roman" panose="020B0503020203020204" pitchFamily="34" charset="0"/>
                <a:cs typeface="Arial" panose="020B0604020202020204" pitchFamily="34" charset="0"/>
              </a:rPr>
              <a:t>SC</a:t>
            </a:r>
          </a:p>
          <a:p>
            <a:pPr>
              <a:spcAft>
                <a:spcPts val="100"/>
              </a:spcAft>
            </a:pPr>
            <a:r>
              <a:rPr lang="en-US" sz="1100" dirty="0">
                <a:solidFill>
                  <a:srgbClr val="002060"/>
                </a:solidFill>
                <a:latin typeface="Avenir LT Std 55 Roman" panose="020B0503020203020204" pitchFamily="34" charset="0"/>
                <a:cs typeface="Arial" panose="020B0604020202020204" pitchFamily="34" charset="0"/>
              </a:rPr>
              <a:t>SC</a:t>
            </a:r>
          </a:p>
          <a:p>
            <a:pPr>
              <a:spcAft>
                <a:spcPts val="100"/>
              </a:spcAft>
            </a:pPr>
            <a:r>
              <a:rPr lang="en-US" sz="1100" dirty="0">
                <a:solidFill>
                  <a:srgbClr val="002060"/>
                </a:solidFill>
                <a:latin typeface="Avenir LT Std 55 Roman" panose="020B0503020203020204" pitchFamily="34" charset="0"/>
                <a:cs typeface="Arial" panose="020B0604020202020204" pitchFamily="34" charset="0"/>
              </a:rPr>
              <a:t>SC</a:t>
            </a:r>
          </a:p>
          <a:p>
            <a:pPr>
              <a:spcAft>
                <a:spcPts val="100"/>
              </a:spcAft>
            </a:pPr>
            <a:r>
              <a:rPr lang="en-US" sz="1100" dirty="0">
                <a:solidFill>
                  <a:srgbClr val="002060"/>
                </a:solidFill>
                <a:latin typeface="Avenir LT Std 55 Roman" panose="020B0503020203020204" pitchFamily="34" charset="0"/>
                <a:cs typeface="Arial" panose="020B0604020202020204" pitchFamily="34" charset="0"/>
              </a:rPr>
              <a:t>SC</a:t>
            </a:r>
          </a:p>
          <a:p>
            <a:pPr>
              <a:spcAft>
                <a:spcPts val="100"/>
              </a:spcAft>
            </a:pPr>
            <a:r>
              <a:rPr lang="en-US" sz="1100" dirty="0">
                <a:solidFill>
                  <a:srgbClr val="002060"/>
                </a:solidFill>
                <a:latin typeface="Avenir LT Std 55 Roman" panose="020B0503020203020204" pitchFamily="34" charset="0"/>
                <a:cs typeface="Arial" panose="020B0604020202020204" pitchFamily="34" charset="0"/>
              </a:rPr>
              <a:t>SC</a:t>
            </a:r>
          </a:p>
          <a:p>
            <a:pPr>
              <a:spcAft>
                <a:spcPts val="100"/>
              </a:spcAft>
            </a:pPr>
            <a:r>
              <a:rPr lang="en-US" sz="1100" dirty="0">
                <a:solidFill>
                  <a:schemeClr val="bg2"/>
                </a:solidFill>
                <a:latin typeface="Avenir LT Std 55 Roman" panose="020B0503020203020204" pitchFamily="34" charset="0"/>
                <a:cs typeface="Arial" panose="020B0604020202020204" pitchFamily="34" charset="0"/>
              </a:rPr>
              <a:t>SD</a:t>
            </a:r>
          </a:p>
          <a:p>
            <a:pPr>
              <a:spcAft>
                <a:spcPts val="100"/>
              </a:spcAft>
            </a:pPr>
            <a:r>
              <a:rPr lang="en-US" sz="1100" dirty="0">
                <a:solidFill>
                  <a:schemeClr val="bg2"/>
                </a:solidFill>
                <a:latin typeface="Avenir LT Std 55 Roman" panose="020B0503020203020204" pitchFamily="34" charset="0"/>
                <a:cs typeface="Arial" panose="020B0604020202020204" pitchFamily="34" charset="0"/>
              </a:rPr>
              <a:t>SD</a:t>
            </a:r>
          </a:p>
          <a:p>
            <a:pPr>
              <a:spcAft>
                <a:spcPts val="100"/>
              </a:spcAft>
            </a:pPr>
            <a:r>
              <a:rPr lang="en-US" sz="1100" dirty="0">
                <a:solidFill>
                  <a:srgbClr val="E8A433"/>
                </a:solidFill>
                <a:latin typeface="Avenir LT Std 55 Roman" panose="020B0503020203020204" pitchFamily="34" charset="0"/>
                <a:cs typeface="Arial" panose="020B0604020202020204" pitchFamily="34" charset="0"/>
              </a:rPr>
              <a:t>IMP</a:t>
            </a:r>
          </a:p>
        </p:txBody>
      </p:sp>
      <p:sp>
        <p:nvSpPr>
          <p:cNvPr id="21" name="TextBox 20">
            <a:extLst>
              <a:ext uri="{FF2B5EF4-FFF2-40B4-BE49-F238E27FC236}">
                <a16:creationId xmlns:a16="http://schemas.microsoft.com/office/drawing/2014/main" id="{79CDBD8C-C84B-B1D1-72EF-B898A9C50765}"/>
              </a:ext>
            </a:extLst>
          </p:cNvPr>
          <p:cNvSpPr txBox="1"/>
          <p:nvPr/>
        </p:nvSpPr>
        <p:spPr>
          <a:xfrm rot="10800000">
            <a:off x="0" y="1915224"/>
            <a:ext cx="461665" cy="1920240"/>
          </a:xfrm>
          <a:prstGeom prst="rect">
            <a:avLst/>
          </a:prstGeom>
          <a:noFill/>
        </p:spPr>
        <p:txBody>
          <a:bodyPr vert="eaVert" wrap="square" rtlCol="0">
            <a:spAutoFit/>
          </a:bodyPr>
          <a:lstStyle/>
          <a:p>
            <a:r>
              <a:rPr lang="en-US" dirty="0">
                <a:latin typeface="Avenir LT Std 55 Roman" panose="020B0503020203020204" pitchFamily="34" charset="0"/>
              </a:rPr>
              <a:t>South &lt;- North</a:t>
            </a:r>
          </a:p>
        </p:txBody>
      </p:sp>
      <p:grpSp>
        <p:nvGrpSpPr>
          <p:cNvPr id="3" name="Group 2">
            <a:extLst>
              <a:ext uri="{FF2B5EF4-FFF2-40B4-BE49-F238E27FC236}">
                <a16:creationId xmlns:a16="http://schemas.microsoft.com/office/drawing/2014/main" id="{09519CFB-E458-7ED8-45D5-392FDD4C906C}"/>
              </a:ext>
            </a:extLst>
          </p:cNvPr>
          <p:cNvGrpSpPr/>
          <p:nvPr/>
        </p:nvGrpSpPr>
        <p:grpSpPr>
          <a:xfrm>
            <a:off x="5813811" y="1541063"/>
            <a:ext cx="2037325" cy="3491171"/>
            <a:chOff x="3105061" y="2035471"/>
            <a:chExt cx="2037325" cy="2929307"/>
          </a:xfrm>
        </p:grpSpPr>
        <p:cxnSp>
          <p:nvCxnSpPr>
            <p:cNvPr id="4" name="Straight Connector 3">
              <a:extLst>
                <a:ext uri="{FF2B5EF4-FFF2-40B4-BE49-F238E27FC236}">
                  <a16:creationId xmlns:a16="http://schemas.microsoft.com/office/drawing/2014/main" id="{52524487-9D88-B26A-0BCD-875D64F9DE1F}"/>
                </a:ext>
              </a:extLst>
            </p:cNvPr>
            <p:cNvCxnSpPr>
              <a:cxnSpLocks/>
            </p:cNvCxnSpPr>
            <p:nvPr/>
          </p:nvCxnSpPr>
          <p:spPr>
            <a:xfrm>
              <a:off x="4215841" y="2035471"/>
              <a:ext cx="0" cy="276886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144B16F-7ACE-D855-50FE-B00E1BD09113}"/>
                </a:ext>
              </a:extLst>
            </p:cNvPr>
            <p:cNvSpPr txBox="1"/>
            <p:nvPr/>
          </p:nvSpPr>
          <p:spPr>
            <a:xfrm>
              <a:off x="3105061" y="4732359"/>
              <a:ext cx="2037325" cy="232419"/>
            </a:xfrm>
            <a:prstGeom prst="rect">
              <a:avLst/>
            </a:prstGeom>
            <a:noFill/>
            <a:ln>
              <a:noFill/>
            </a:ln>
          </p:spPr>
          <p:txBody>
            <a:bodyPr wrap="square" rtlCol="0">
              <a:spAutoFit/>
            </a:bodyPr>
            <a:lstStyle/>
            <a:p>
              <a:r>
                <a:rPr lang="en-US" sz="1200" b="1" dirty="0">
                  <a:solidFill>
                    <a:srgbClr val="2A8A75"/>
                  </a:solidFill>
                  <a:latin typeface="Avenir LT Std 55 Roman" panose="020B0503020203020204" pitchFamily="34" charset="0"/>
                </a:rPr>
                <a:t>Statewide change (-38%)</a:t>
              </a:r>
            </a:p>
          </p:txBody>
        </p:sp>
      </p:grpSp>
      <p:graphicFrame>
        <p:nvGraphicFramePr>
          <p:cNvPr id="23" name="Chart 22">
            <a:extLst>
              <a:ext uri="{FF2B5EF4-FFF2-40B4-BE49-F238E27FC236}">
                <a16:creationId xmlns:a16="http://schemas.microsoft.com/office/drawing/2014/main" id="{091FC7DE-7ED1-B8B1-9DCC-53CC4ACDC52C}"/>
              </a:ext>
            </a:extLst>
          </p:cNvPr>
          <p:cNvGraphicFramePr>
            <a:graphicFrameLocks/>
          </p:cNvGraphicFramePr>
          <p:nvPr>
            <p:extLst>
              <p:ext uri="{D42A27DB-BD31-4B8C-83A1-F6EECF244321}">
                <p14:modId xmlns:p14="http://schemas.microsoft.com/office/powerpoint/2010/main" val="2815925783"/>
              </p:ext>
            </p:extLst>
          </p:nvPr>
        </p:nvGraphicFramePr>
        <p:xfrm>
          <a:off x="5338839" y="964788"/>
          <a:ext cx="3447582" cy="3972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88560A3-6A3E-34E8-8011-6016B35B5B4E}"/>
              </a:ext>
            </a:extLst>
          </p:cNvPr>
          <p:cNvGraphicFramePr>
            <a:graphicFrameLocks/>
          </p:cNvGraphicFramePr>
          <p:nvPr>
            <p:extLst>
              <p:ext uri="{D42A27DB-BD31-4B8C-83A1-F6EECF244321}">
                <p14:modId xmlns:p14="http://schemas.microsoft.com/office/powerpoint/2010/main" val="708969153"/>
              </p:ext>
            </p:extLst>
          </p:nvPr>
        </p:nvGraphicFramePr>
        <p:xfrm>
          <a:off x="672905" y="1215566"/>
          <a:ext cx="4584895" cy="347118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a:extLst>
              <a:ext uri="{FF2B5EF4-FFF2-40B4-BE49-F238E27FC236}">
                <a16:creationId xmlns:a16="http://schemas.microsoft.com/office/drawing/2014/main" id="{3D81ED75-1A15-2692-A4AC-39617F8E153E}"/>
              </a:ext>
            </a:extLst>
          </p:cNvPr>
          <p:cNvGrpSpPr/>
          <p:nvPr/>
        </p:nvGrpSpPr>
        <p:grpSpPr>
          <a:xfrm>
            <a:off x="3313471" y="1599864"/>
            <a:ext cx="983381" cy="3358258"/>
            <a:chOff x="2700655" y="1573633"/>
            <a:chExt cx="983381" cy="3358258"/>
          </a:xfrm>
        </p:grpSpPr>
        <p:cxnSp>
          <p:nvCxnSpPr>
            <p:cNvPr id="12" name="Straight Connector 11">
              <a:extLst>
                <a:ext uri="{FF2B5EF4-FFF2-40B4-BE49-F238E27FC236}">
                  <a16:creationId xmlns:a16="http://schemas.microsoft.com/office/drawing/2014/main" id="{4448029B-A128-C016-EE6A-813780F6B9C0}"/>
                </a:ext>
              </a:extLst>
            </p:cNvPr>
            <p:cNvCxnSpPr>
              <a:cxnSpLocks/>
            </p:cNvCxnSpPr>
            <p:nvPr/>
          </p:nvCxnSpPr>
          <p:spPr>
            <a:xfrm>
              <a:off x="3139873" y="1573633"/>
              <a:ext cx="0" cy="319363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824CE4E-C69D-490E-77F1-E41D226D71E1}"/>
                </a:ext>
              </a:extLst>
            </p:cNvPr>
            <p:cNvSpPr txBox="1"/>
            <p:nvPr/>
          </p:nvSpPr>
          <p:spPr>
            <a:xfrm>
              <a:off x="2700655" y="4654892"/>
              <a:ext cx="983381" cy="276999"/>
            </a:xfrm>
            <a:prstGeom prst="rect">
              <a:avLst/>
            </a:prstGeom>
            <a:noFill/>
            <a:ln>
              <a:noFill/>
            </a:ln>
          </p:spPr>
          <p:txBody>
            <a:bodyPr wrap="square" rtlCol="0">
              <a:spAutoFit/>
            </a:bodyPr>
            <a:lstStyle/>
            <a:p>
              <a:r>
                <a:rPr lang="en-US" sz="1200" b="1" dirty="0">
                  <a:solidFill>
                    <a:srgbClr val="2A8A75"/>
                  </a:solidFill>
                  <a:latin typeface="Avenir LT Std 55 Roman" panose="020B0503020203020204" pitchFamily="34" charset="0"/>
                  <a:cs typeface="Arial" panose="020B0604020202020204" pitchFamily="34" charset="0"/>
                </a:rPr>
                <a:t>Statewide</a:t>
              </a:r>
            </a:p>
          </p:txBody>
        </p:sp>
      </p:grpSp>
    </p:spTree>
    <p:extLst>
      <p:ext uri="{BB962C8B-B14F-4D97-AF65-F5344CB8AC3E}">
        <p14:creationId xmlns:p14="http://schemas.microsoft.com/office/powerpoint/2010/main" val="4241076251"/>
      </p:ext>
    </p:extLst>
  </p:cSld>
  <p:clrMapOvr>
    <a:masterClrMapping/>
  </p:clrMapOvr>
</p:sld>
</file>

<file path=ppt/theme/theme1.xml><?xml version="1.0" encoding="utf-8"?>
<a:theme xmlns:a="http://schemas.openxmlformats.org/drawingml/2006/main" name="Office Theme">
  <a:themeElements>
    <a:clrScheme name="CARB colors">
      <a:dk1>
        <a:srgbClr val="4D4D4F"/>
      </a:dk1>
      <a:lt1>
        <a:srgbClr val="FFFFFF"/>
      </a:lt1>
      <a:dk2>
        <a:srgbClr val="4D4D4F"/>
      </a:dk2>
      <a:lt2>
        <a:srgbClr val="1F8BBF"/>
      </a:lt2>
      <a:accent1>
        <a:srgbClr val="36A393"/>
      </a:accent1>
      <a:accent2>
        <a:srgbClr val="FDB727"/>
      </a:accent2>
      <a:accent3>
        <a:srgbClr val="0F597C"/>
      </a:accent3>
      <a:accent4>
        <a:srgbClr val="1F8BBF"/>
      </a:accent4>
      <a:accent5>
        <a:srgbClr val="36A393"/>
      </a:accent5>
      <a:accent6>
        <a:srgbClr val="FDB727"/>
      </a:accent6>
      <a:hlink>
        <a:srgbClr val="36A393"/>
      </a:hlink>
      <a:folHlink>
        <a:srgbClr val="4D4D4F"/>
      </a:folHlink>
    </a:clrScheme>
    <a:fontScheme name="Avenir LT Std">
      <a:majorFont>
        <a:latin typeface="Avenir LT Std 55 Roman"/>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B_template_sketch" id="{499CFC98-D8E0-A249-A77E-2700F59FEA3A}" vid="{357CD3AE-7E1A-F246-860B-8341B48EC24D}"/>
    </a:ext>
  </a:extLst>
</a:theme>
</file>

<file path=ppt/theme/theme2.xml><?xml version="1.0" encoding="utf-8"?>
<a:theme xmlns:a="http://schemas.openxmlformats.org/drawingml/2006/main" name="1_Office Theme">
  <a:themeElements>
    <a:clrScheme name="CARB colors">
      <a:dk1>
        <a:srgbClr val="4D4D4F"/>
      </a:dk1>
      <a:lt1>
        <a:srgbClr val="FFFFFF"/>
      </a:lt1>
      <a:dk2>
        <a:srgbClr val="4D4D4F"/>
      </a:dk2>
      <a:lt2>
        <a:srgbClr val="1F8BBF"/>
      </a:lt2>
      <a:accent1>
        <a:srgbClr val="36A393"/>
      </a:accent1>
      <a:accent2>
        <a:srgbClr val="FDB727"/>
      </a:accent2>
      <a:accent3>
        <a:srgbClr val="0F597C"/>
      </a:accent3>
      <a:accent4>
        <a:srgbClr val="1F8BBF"/>
      </a:accent4>
      <a:accent5>
        <a:srgbClr val="36A393"/>
      </a:accent5>
      <a:accent6>
        <a:srgbClr val="FDB727"/>
      </a:accent6>
      <a:hlink>
        <a:srgbClr val="36A393"/>
      </a:hlink>
      <a:folHlink>
        <a:srgbClr val="4D4D4F"/>
      </a:folHlink>
    </a:clrScheme>
    <a:fontScheme name="Avenir LT Std">
      <a:majorFont>
        <a:latin typeface="Avenir LT Std 55 Roman"/>
        <a:ea typeface=""/>
        <a:cs typeface=""/>
      </a:majorFont>
      <a:minorFont>
        <a:latin typeface="Aveni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B_template_sketch" id="{499CFC98-D8E0-A249-A77E-2700F59FEA3A}" vid="{357CD3AE-7E1A-F246-860B-8341B48EC2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C98B8FA5450A44AB239B6B6C17B2BE" ma:contentTypeVersion="11" ma:contentTypeDescription="Create a new document." ma:contentTypeScope="" ma:versionID="391f060bb83d4df391deb074654360ac">
  <xsd:schema xmlns:xsd="http://www.w3.org/2001/XMLSchema" xmlns:xs="http://www.w3.org/2001/XMLSchema" xmlns:p="http://schemas.microsoft.com/office/2006/metadata/properties" xmlns:ns3="b9178b7f-00e1-471a-be2e-4749dd861f8c" xmlns:ns4="1fb02e3c-1abd-4f4a-9f6e-bbad079655c5" targetNamespace="http://schemas.microsoft.com/office/2006/metadata/properties" ma:root="true" ma:fieldsID="c66ffea590f2d125b2f09648f9e73dda" ns3:_="" ns4:_="">
    <xsd:import namespace="b9178b7f-00e1-471a-be2e-4749dd861f8c"/>
    <xsd:import namespace="1fb02e3c-1abd-4f4a-9f6e-bbad079655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78b7f-00e1-471a-be2e-4749dd861f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b02e3c-1abd-4f4a-9f6e-bbad079655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FCB0B489-B730-4D49-B156-A72490DA2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78b7f-00e1-471a-be2e-4749dd861f8c"/>
    <ds:schemaRef ds:uri="1fb02e3c-1abd-4f4a-9f6e-bbad07965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purl.org/dc/dcmitype/"/>
    <ds:schemaRef ds:uri="http://schemas.microsoft.com/office/2006/documentManagement/types"/>
    <ds:schemaRef ds:uri="http://www.w3.org/XML/1998/namespace"/>
    <ds:schemaRef ds:uri="1fb02e3c-1abd-4f4a-9f6e-bbad079655c5"/>
    <ds:schemaRef ds:uri="b9178b7f-00e1-471a-be2e-4749dd861f8c"/>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9de5aaee-7788-40b1-a438-c0ccc98c87cc}" enabled="0" method="" siteId="{9de5aaee-7788-40b1-a438-c0ccc98c87cc}" removed="1"/>
</clbl:labelList>
</file>

<file path=docProps/app.xml><?xml version="1.0" encoding="utf-8"?>
<Properties xmlns="http://schemas.openxmlformats.org/officeDocument/2006/extended-properties" xmlns:vt="http://schemas.openxmlformats.org/officeDocument/2006/docPropsVTypes">
  <Template>CARB_template_sketch</Template>
  <TotalTime>68456</TotalTime>
  <Words>1690</Words>
  <Application>Microsoft Office PowerPoint</Application>
  <PresentationFormat>On-screen Show (16:9)</PresentationFormat>
  <Paragraphs>212</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Avenir Next LT Pro</vt:lpstr>
      <vt:lpstr>Avenir LT Std 55 Roman</vt:lpstr>
      <vt:lpstr>Wingdings</vt:lpstr>
      <vt:lpstr>Cambria Math</vt:lpstr>
      <vt:lpstr>Office Theme</vt:lpstr>
      <vt:lpstr>1_Office Theme</vt:lpstr>
      <vt:lpstr>Air Toxics Exposure Disparities in Disadvantaged Communities  Xue Meng Chen, Shuming Du, Abdullah Mahmud, Yiting Li, Yunle Chen, Pingkuan Di, and Jeremy Avise</vt:lpstr>
      <vt:lpstr>California Air Toxics Assessment (CATA)</vt:lpstr>
      <vt:lpstr>CATA Emissions Inventory </vt:lpstr>
      <vt:lpstr>Flowchart of the CATA Process</vt:lpstr>
      <vt:lpstr>Modeling Results at Different Scales</vt:lpstr>
      <vt:lpstr>Geographical Disparities  AB617 &amp; DACs under SB535</vt:lpstr>
      <vt:lpstr>AB617 Communities (DACs)</vt:lpstr>
      <vt:lpstr>Population-weighted Risk Averages (PWR)</vt:lpstr>
      <vt:lpstr>Total Cancer Risks for 2017 in AB617 Communities Compared to Statewide</vt:lpstr>
      <vt:lpstr>Probability Density of Total Cancer Risks in Census Tracts</vt:lpstr>
      <vt:lpstr>DPM Disparity in AB617 Communities by Sector</vt:lpstr>
      <vt:lpstr>SB535 Disadvantaged Communities (DACs)</vt:lpstr>
      <vt:lpstr>Total Cancer Risks for 2017 and 2012-2017 change  SB535 DACs vs. Basin-wide</vt:lpstr>
      <vt:lpstr>Total Cancer Risk for 2012 and 2017,  SB535 vs. Statewide</vt:lpstr>
      <vt:lpstr>DPM Geographical Disparity in SB535 DACs by Sector</vt:lpstr>
      <vt:lpstr>Key Takeaways</vt:lpstr>
    </vt:vector>
  </TitlesOfParts>
  <Company>CARB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Toxics Risk Modeling – Regional Modeling from a Community Perspective</dc:title>
  <dc:creator>Avise, Jeremy@ARB</dc:creator>
  <cp:lastModifiedBy>Mahmud, Abdullah@ARB</cp:lastModifiedBy>
  <cp:revision>763</cp:revision>
  <cp:lastPrinted>2018-05-22T18:58:28Z</cp:lastPrinted>
  <dcterms:created xsi:type="dcterms:W3CDTF">2021-03-02T23:47:32Z</dcterms:created>
  <dcterms:modified xsi:type="dcterms:W3CDTF">2024-10-21T20:55:07Z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0x010100BEC98B8FA5450A44AB239B6B6C17B2BE</vt:lpwstr>
  </property>
</Properties>
</file>