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0" r:id="rId2"/>
  </p:sldMasterIdLst>
  <p:notesMasterIdLst>
    <p:notesMasterId r:id="rId20"/>
  </p:notesMasterIdLst>
  <p:sldIdLst>
    <p:sldId id="256" r:id="rId3"/>
    <p:sldId id="257" r:id="rId4"/>
    <p:sldId id="258" r:id="rId5"/>
    <p:sldId id="259" r:id="rId6"/>
    <p:sldId id="260" r:id="rId7"/>
    <p:sldId id="263" r:id="rId8"/>
    <p:sldId id="261" r:id="rId9"/>
    <p:sldId id="262" r:id="rId10"/>
    <p:sldId id="264" r:id="rId11"/>
    <p:sldId id="277" r:id="rId12"/>
    <p:sldId id="266" r:id="rId13"/>
    <p:sldId id="265" r:id="rId14"/>
    <p:sldId id="267" r:id="rId15"/>
    <p:sldId id="268" r:id="rId16"/>
    <p:sldId id="269" r:id="rId17"/>
    <p:sldId id="270" r:id="rId18"/>
    <p:sldId id="271" r:id="rId19"/>
  </p:sldIdLst>
  <p:sldSz cx="12192000" cy="6858000"/>
  <p:notesSz cx="7010400" cy="9296400"/>
  <p:embeddedFontLst>
    <p:embeddedFont>
      <p:font typeface="Helvetica Neue" panose="02000503000000020004" pitchFamily="2" charset="0"/>
      <p:regular r:id="rId21"/>
      <p:bold r:id="rId22"/>
      <p:italic r:id="rId23"/>
      <p:boldItalic r:id="rId24"/>
    </p:embeddedFont>
    <p:embeddedFont>
      <p:font typeface="Trebuchet MS" panose="020B0703020202090204" pitchFamily="34" charset="0"/>
      <p:regular r:id="rId25"/>
      <p:bold r:id="rId26"/>
      <p: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672">
          <p15:clr>
            <a:srgbClr val="A4A3A4"/>
          </p15:clr>
        </p15:guide>
        <p15:guide id="2" pos="5712">
          <p15:clr>
            <a:srgbClr val="A4A3A4"/>
          </p15:clr>
        </p15:guide>
        <p15:guide id="3" orient="horz" pos="2568" userDrawn="1">
          <p15:clr>
            <a:srgbClr val="747775"/>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3" roundtripDataSignature="AMtx7mj9OrCtR+pJvxy4b+j9sx0IJU0Td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abriele Pfister"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17" d="100"/>
          <a:sy n="117" d="100"/>
        </p:scale>
        <p:origin x="808" y="168"/>
      </p:cViewPr>
      <p:guideLst>
        <p:guide orient="horz" pos="672"/>
        <p:guide pos="5712"/>
        <p:guide orient="horz" pos="256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6.fntdata"/><Relationship Id="rId3" Type="http://schemas.openxmlformats.org/officeDocument/2006/relationships/slide" Target="slides/slide1.xml"/><Relationship Id="rId21" Type="http://schemas.openxmlformats.org/officeDocument/2006/relationships/font" Target="fonts/font1.fntdata"/><Relationship Id="rId34"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5.fntdata"/><Relationship Id="rId33" Type="http://customschemas.google.com/relationships/presentationmetadata" Target="meta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4.fntdata"/><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3.fntdata"/><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27" Type="http://schemas.openxmlformats.org/officeDocument/2006/relationships/font" Target="fonts/font7.fntdata"/><Relationship Id="rId35" Type="http://schemas.openxmlformats.org/officeDocument/2006/relationships/presProps" Target="presProps.xml"/><Relationship Id="rId8" Type="http://schemas.openxmlformats.org/officeDocument/2006/relationships/slide" Target="slides/slide6.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4-10-10T20:57:13.863" idx="1">
    <p:pos x="4055" y="538"/>
    <p:text>add a plot for TEMPO comparison</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XM9OGgk"/>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6434"/>
          </a:xfrm>
          <a:prstGeom prst="rect">
            <a:avLst/>
          </a:prstGeom>
          <a:noFill/>
          <a:ln>
            <a:noFill/>
          </a:ln>
        </p:spPr>
        <p:txBody>
          <a:bodyPr spcFirstLastPara="1" wrap="square" lIns="93175" tIns="46575" rIns="93175" bIns="46575"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6434"/>
          </a:xfrm>
          <a:prstGeom prst="rect">
            <a:avLst/>
          </a:prstGeom>
          <a:noFill/>
          <a:ln>
            <a:noFill/>
          </a:ln>
        </p:spPr>
        <p:txBody>
          <a:bodyPr spcFirstLastPara="1" wrap="square" lIns="93175" tIns="46575" rIns="93175" bIns="4657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6433"/>
          </a:xfrm>
          <a:prstGeom prst="rect">
            <a:avLst/>
          </a:prstGeom>
          <a:noFill/>
          <a:ln>
            <a:noFill/>
          </a:ln>
        </p:spPr>
        <p:txBody>
          <a:bodyPr spcFirstLastPara="1" wrap="square" lIns="93175" tIns="46575" rIns="93175" bIns="4657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p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457200" lvl="0" indent="-228600" algn="l" rtl="0">
              <a:lnSpc>
                <a:spcPct val="100000"/>
              </a:lnSpc>
              <a:spcBef>
                <a:spcPts val="0"/>
              </a:spcBef>
              <a:spcAft>
                <a:spcPts val="0"/>
              </a:spcAft>
              <a:buSzPts val="1400"/>
              <a:buNone/>
            </a:pPr>
            <a:endParaRPr b="0"/>
          </a:p>
        </p:txBody>
      </p:sp>
      <p:sp>
        <p:nvSpPr>
          <p:cNvPr id="50" name="Google Shape;50;p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a:extLst>
            <a:ext uri="{FF2B5EF4-FFF2-40B4-BE49-F238E27FC236}">
              <a16:creationId xmlns:a16="http://schemas.microsoft.com/office/drawing/2014/main" id="{DFB58CE9-F1D6-2FB9-D026-9A1A78668104}"/>
            </a:ext>
          </a:extLst>
        </p:cNvPr>
        <p:cNvGrpSpPr/>
        <p:nvPr/>
      </p:nvGrpSpPr>
      <p:grpSpPr>
        <a:xfrm>
          <a:off x="0" y="0"/>
          <a:ext cx="0" cy="0"/>
          <a:chOff x="0" y="0"/>
          <a:chExt cx="0" cy="0"/>
        </a:xfrm>
      </p:grpSpPr>
      <p:sp>
        <p:nvSpPr>
          <p:cNvPr id="204" name="Google Shape;204;p43:notes">
            <a:extLst>
              <a:ext uri="{FF2B5EF4-FFF2-40B4-BE49-F238E27FC236}">
                <a16:creationId xmlns:a16="http://schemas.microsoft.com/office/drawing/2014/main" id="{B9DAF2E7-97F5-5846-6282-2E75975AAE11}"/>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p43:notes">
            <a:extLst>
              <a:ext uri="{FF2B5EF4-FFF2-40B4-BE49-F238E27FC236}">
                <a16:creationId xmlns:a16="http://schemas.microsoft.com/office/drawing/2014/main" id="{C1A57F54-F075-895A-C530-E745D9FBF579}"/>
              </a:ext>
            </a:extLst>
          </p:cNvPr>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206" name="Google Shape;206;p43:notes">
            <a:extLst>
              <a:ext uri="{FF2B5EF4-FFF2-40B4-BE49-F238E27FC236}">
                <a16:creationId xmlns:a16="http://schemas.microsoft.com/office/drawing/2014/main" id="{D794316D-C607-E941-E0AC-9D12DD2719AE}"/>
              </a:ext>
            </a:extLst>
          </p:cNvPr>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10</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5302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26d19dbecf9_0_5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g26d19dbecf9_0_53: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259" name="Google Shape;259;g26d19dbecf9_0_53: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4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p4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206" name="Google Shape;206;p43: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309e6074d27_0_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6" name="Google Shape;316;g309e6074d27_0_0: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None/>
            </a:pPr>
            <a:endParaRPr/>
          </a:p>
        </p:txBody>
      </p:sp>
      <p:sp>
        <p:nvSpPr>
          <p:cNvPr id="317" name="Google Shape;317;g309e6074d27_0_0: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5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327" name="Google Shape;327;p5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0a472705a4_0_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0a472705a4_0_0: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42" name="Google Shape;342;g30a472705a4_0_0:notes"/>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4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p44: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And finally there is also the opportunity to bring in partner models, either directly into the MUSICA Library. While strictly speaking outside of MUSICA but still connected is also the link to GEOS-Chem and HEMCO through SIMA-CAM. </a:t>
            </a:r>
            <a:endParaRPr/>
          </a:p>
          <a:p>
            <a:pPr marL="457200" marR="0" lvl="0" indent="-228600" algn="l" rtl="0">
              <a:lnSpc>
                <a:spcPct val="100000"/>
              </a:lnSpc>
              <a:spcBef>
                <a:spcPts val="0"/>
              </a:spcBef>
              <a:spcAft>
                <a:spcPts val="0"/>
              </a:spcAft>
              <a:buClr>
                <a:srgbClr val="000000"/>
              </a:buClr>
              <a:buSzPts val="1400"/>
              <a:buFont typeface="Arial"/>
              <a:buNone/>
            </a:pPr>
            <a:endParaRPr/>
          </a:p>
          <a:p>
            <a:pPr marL="0" lvl="0" indent="0" algn="l" rtl="0">
              <a:lnSpc>
                <a:spcPct val="100000"/>
              </a:lnSpc>
              <a:spcBef>
                <a:spcPts val="424"/>
              </a:spcBef>
              <a:spcAft>
                <a:spcPts val="0"/>
              </a:spcAft>
              <a:buClr>
                <a:schemeClr val="dk1"/>
              </a:buClr>
              <a:buSzPts val="1100"/>
              <a:buFont typeface="Arial"/>
              <a:buNone/>
            </a:pPr>
            <a:r>
              <a:rPr lang="en-US">
                <a:solidFill>
                  <a:srgbClr val="666666"/>
                </a:solidFill>
                <a:latin typeface="Helvetica Neue"/>
                <a:ea typeface="Helvetica Neue"/>
                <a:cs typeface="Helvetica Neue"/>
                <a:sym typeface="Helvetica Neue"/>
              </a:rPr>
              <a:t>As part of inclusion of GEOS-Chem in MUSICA, several components are being connected as modules:</a:t>
            </a:r>
            <a:endParaRPr>
              <a:solidFill>
                <a:srgbClr val="666666"/>
              </a:solidFill>
              <a:latin typeface="Helvetica Neue"/>
              <a:ea typeface="Helvetica Neue"/>
              <a:cs typeface="Helvetica Neue"/>
              <a:sym typeface="Helvetica Neue"/>
            </a:endParaRPr>
          </a:p>
          <a:p>
            <a:pPr marL="457200" lvl="0" indent="-304800" algn="l" rtl="0">
              <a:lnSpc>
                <a:spcPct val="100000"/>
              </a:lnSpc>
              <a:spcBef>
                <a:spcPts val="424"/>
              </a:spcBef>
              <a:spcAft>
                <a:spcPts val="0"/>
              </a:spcAft>
              <a:buClr>
                <a:srgbClr val="666666"/>
              </a:buClr>
              <a:buSzPts val="1200"/>
              <a:buChar char="•"/>
            </a:pPr>
            <a:r>
              <a:rPr lang="en-US">
                <a:solidFill>
                  <a:srgbClr val="666666"/>
                </a:solidFill>
                <a:latin typeface="Helvetica Neue"/>
                <a:ea typeface="Helvetica Neue"/>
                <a:cs typeface="Helvetica Neue"/>
                <a:sym typeface="Helvetica Neue"/>
              </a:rPr>
              <a:t>HEMCO emissions tool</a:t>
            </a:r>
            <a:endParaRPr>
              <a:solidFill>
                <a:srgbClr val="666666"/>
              </a:solidFill>
              <a:latin typeface="Helvetica Neue"/>
              <a:ea typeface="Helvetica Neue"/>
              <a:cs typeface="Helvetica Neue"/>
              <a:sym typeface="Helvetica Neue"/>
            </a:endParaRPr>
          </a:p>
          <a:p>
            <a:pPr marL="457200" lvl="0" indent="-304800" algn="l" rtl="0">
              <a:lnSpc>
                <a:spcPct val="100000"/>
              </a:lnSpc>
              <a:spcBef>
                <a:spcPts val="0"/>
              </a:spcBef>
              <a:spcAft>
                <a:spcPts val="0"/>
              </a:spcAft>
              <a:buClr>
                <a:srgbClr val="666666"/>
              </a:buClr>
              <a:buSzPts val="1200"/>
              <a:buChar char="•"/>
            </a:pPr>
            <a:r>
              <a:rPr lang="en-US">
                <a:solidFill>
                  <a:srgbClr val="666666"/>
                </a:solidFill>
                <a:latin typeface="Helvetica Neue"/>
                <a:ea typeface="Helvetica Neue"/>
                <a:cs typeface="Helvetica Neue"/>
                <a:sym typeface="Helvetica Neue"/>
              </a:rPr>
              <a:t>ISORROPIA gas-aerosol exchange module</a:t>
            </a:r>
            <a:endParaRPr>
              <a:solidFill>
                <a:srgbClr val="666666"/>
              </a:solidFill>
              <a:latin typeface="Helvetica Neue"/>
              <a:ea typeface="Helvetica Neue"/>
              <a:cs typeface="Helvetica Neue"/>
              <a:sym typeface="Helvetica Neue"/>
            </a:endParaRPr>
          </a:p>
          <a:p>
            <a:pPr marL="457200" lvl="0" indent="-304800" algn="l" rtl="0">
              <a:lnSpc>
                <a:spcPct val="100000"/>
              </a:lnSpc>
              <a:spcBef>
                <a:spcPts val="0"/>
              </a:spcBef>
              <a:spcAft>
                <a:spcPts val="0"/>
              </a:spcAft>
              <a:buClr>
                <a:srgbClr val="666666"/>
              </a:buClr>
              <a:buSzPts val="1200"/>
              <a:buChar char="•"/>
            </a:pPr>
            <a:r>
              <a:rPr lang="en-US">
                <a:solidFill>
                  <a:srgbClr val="666666"/>
                </a:solidFill>
                <a:latin typeface="Helvetica Neue"/>
                <a:ea typeface="Helvetica Neue"/>
                <a:cs typeface="Helvetica Neue"/>
                <a:sym typeface="Helvetica Neue"/>
              </a:rPr>
              <a:t>CLOUD-J photolysis calculations</a:t>
            </a:r>
            <a:endParaRPr/>
          </a:p>
        </p:txBody>
      </p:sp>
      <p:sp>
        <p:nvSpPr>
          <p:cNvPr id="348" name="Google Shape;348;p44: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4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a:t>And one last effort as part of MUSICA I want to mention is MELODIES MONET which is … </a:t>
            </a:r>
            <a:endParaRPr/>
          </a:p>
          <a:p>
            <a:pPr marL="0" lvl="0" indent="0" algn="l" rtl="0">
              <a:lnSpc>
                <a:spcPct val="100000"/>
              </a:lnSpc>
              <a:spcBef>
                <a:spcPts val="0"/>
              </a:spcBef>
              <a:spcAft>
                <a:spcPts val="0"/>
              </a:spcAft>
              <a:buSzPts val="1400"/>
              <a:buNone/>
            </a:pPr>
            <a:r>
              <a:rPr lang="en-US"/>
              <a:t>MELODIES MONET works for a variety of models, so is also a great tool to compare different models to each other. </a:t>
            </a:r>
            <a:endParaRPr/>
          </a:p>
          <a:p>
            <a:pPr marL="0" lvl="0" indent="0" algn="l" rtl="0">
              <a:lnSpc>
                <a:spcPct val="100000"/>
              </a:lnSpc>
              <a:spcBef>
                <a:spcPts val="0"/>
              </a:spcBef>
              <a:spcAft>
                <a:spcPts val="0"/>
              </a:spcAft>
              <a:buSzPts val="1400"/>
              <a:buNone/>
            </a:pPr>
            <a:r>
              <a:rPr lang="en-US"/>
              <a:t>mention TEMPO evaluation possible now</a:t>
            </a:r>
            <a:endParaRPr/>
          </a:p>
        </p:txBody>
      </p:sp>
      <p:sp>
        <p:nvSpPr>
          <p:cNvPr id="417" name="Google Shape;417;p4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6: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57" name="Google Shape;57;p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15000"/>
              </a:lnSpc>
              <a:spcBef>
                <a:spcPts val="0"/>
              </a:spcBef>
              <a:spcAft>
                <a:spcPts val="0"/>
              </a:spcAft>
              <a:buClr>
                <a:schemeClr val="dk1"/>
              </a:buClr>
              <a:buSzPts val="1100"/>
              <a:buFont typeface="Arial"/>
              <a:buNone/>
            </a:pPr>
            <a:endParaRPr sz="1200" b="0" i="0" u="none" strike="noStrike">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66" name="Google Shape;6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2fa79894d49_0_69: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15000"/>
              </a:lnSpc>
              <a:spcBef>
                <a:spcPts val="0"/>
              </a:spcBef>
              <a:spcAft>
                <a:spcPts val="0"/>
              </a:spcAft>
              <a:buClr>
                <a:schemeClr val="dk1"/>
              </a:buClr>
              <a:buSzPts val="1100"/>
              <a:buFont typeface="Arial"/>
              <a:buNone/>
            </a:pPr>
            <a:endParaRPr sz="1200" b="0" i="0" u="none" strike="noStrike">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88" name="Google Shape;88;g2fa79894d49_0_6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26d19dbecf9_0_109: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Still within the traditional software framework</a:t>
            </a:r>
            <a:endParaRPr/>
          </a:p>
          <a:p>
            <a:pPr marL="0" marR="0" lvl="0" indent="0" algn="l" rtl="0">
              <a:lnSpc>
                <a:spcPct val="100000"/>
              </a:lnSpc>
              <a:spcBef>
                <a:spcPts val="0"/>
              </a:spcBef>
              <a:spcAft>
                <a:spcPts val="0"/>
              </a:spcAft>
              <a:buClr>
                <a:srgbClr val="000000"/>
              </a:buClr>
              <a:buSzPts val="1400"/>
              <a:buFont typeface="Arial"/>
              <a:buNone/>
            </a:pPr>
            <a:endParaRPr/>
          </a:p>
          <a:p>
            <a:pPr marL="0" lvl="0" indent="0" algn="l" rtl="0">
              <a:lnSpc>
                <a:spcPct val="100000"/>
              </a:lnSpc>
              <a:spcBef>
                <a:spcPts val="0"/>
              </a:spcBef>
              <a:spcAft>
                <a:spcPts val="0"/>
              </a:spcAft>
              <a:buSzPts val="1400"/>
              <a:buNone/>
            </a:pPr>
            <a:endParaRPr/>
          </a:p>
        </p:txBody>
      </p:sp>
      <p:sp>
        <p:nvSpPr>
          <p:cNvPr id="106" name="Google Shape;106;g26d19dbecf9_0_10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4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156" name="Google Shape;156;p4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fa79894d49_0_87: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400"/>
              <a:buNone/>
            </a:pPr>
            <a:endParaRPr/>
          </a:p>
        </p:txBody>
      </p:sp>
      <p:sp>
        <p:nvSpPr>
          <p:cNvPr id="124" name="Google Shape;124;g2fa79894d49_0_8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2fa79894d49_0_0: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139" name="Google Shape;139;g2fa79894d49_0_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4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4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457200" lvl="0" indent="-457200" algn="l" rtl="0">
              <a:lnSpc>
                <a:spcPct val="100000"/>
              </a:lnSpc>
              <a:spcBef>
                <a:spcPts val="0"/>
              </a:spcBef>
              <a:spcAft>
                <a:spcPts val="0"/>
              </a:spcAft>
              <a:buSzPts val="1400"/>
              <a:buNone/>
            </a:pPr>
            <a:endParaRPr/>
          </a:p>
        </p:txBody>
      </p:sp>
      <p:sp>
        <p:nvSpPr>
          <p:cNvPr id="173" name="Google Shape;173;p41: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6"/>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3"/>
        <p:cNvGrpSpPr/>
        <p:nvPr/>
      </p:nvGrpSpPr>
      <p:grpSpPr>
        <a:xfrm>
          <a:off x="0" y="0"/>
          <a:ext cx="0" cy="0"/>
          <a:chOff x="0" y="0"/>
          <a:chExt cx="0" cy="0"/>
        </a:xfrm>
      </p:grpSpPr>
      <p:sp>
        <p:nvSpPr>
          <p:cNvPr id="24" name="Google Shape;24;p18"/>
          <p:cNvSpPr txBox="1">
            <a:spLocks noGrp="1"/>
          </p:cNvSpPr>
          <p:nvPr>
            <p:ph type="title"/>
          </p:nvPr>
        </p:nvSpPr>
        <p:spPr>
          <a:xfrm>
            <a:off x="609600" y="156300"/>
            <a:ext cx="10972800" cy="376983"/>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chemeClr val="lt1"/>
              </a:buClr>
              <a:buSzPts val="2250"/>
              <a:buFont typeface="Helvetica Neue"/>
              <a:buNone/>
              <a:defRPr sz="2250" b="1" i="0" u="none" strike="noStrike" cap="none">
                <a:solidFill>
                  <a:schemeClr val="lt1"/>
                </a:solidFill>
                <a:latin typeface="Helvetica Neue"/>
                <a:ea typeface="Helvetica Neue"/>
                <a:cs typeface="Helvetica Neue"/>
                <a:sym typeface="Helvetica Neue"/>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25" name="Google Shape;25;p18"/>
          <p:cNvSpPr txBox="1">
            <a:spLocks noGrp="1"/>
          </p:cNvSpPr>
          <p:nvPr>
            <p:ph type="body" idx="1"/>
          </p:nvPr>
        </p:nvSpPr>
        <p:spPr>
          <a:xfrm>
            <a:off x="609602" y="1535119"/>
            <a:ext cx="5386917" cy="639763"/>
          </a:xfrm>
          <a:prstGeom prst="rect">
            <a:avLst/>
          </a:prstGeom>
          <a:noFill/>
          <a:ln>
            <a:noFill/>
          </a:ln>
        </p:spPr>
        <p:txBody>
          <a:bodyPr spcFirstLastPara="1" wrap="square" lIns="91425" tIns="45700" rIns="91425" bIns="45700" anchor="b" anchorCtr="0">
            <a:noAutofit/>
          </a:bodyPr>
          <a:lstStyle>
            <a:lvl1pPr marL="457200" marR="0" lvl="0" indent="-228600" algn="l">
              <a:lnSpc>
                <a:spcPct val="100000"/>
              </a:lnSpc>
              <a:spcBef>
                <a:spcPts val="353"/>
              </a:spcBef>
              <a:spcAft>
                <a:spcPts val="0"/>
              </a:spcAft>
              <a:buClr>
                <a:schemeClr val="dk1"/>
              </a:buClr>
              <a:buSzPts val="1765"/>
              <a:buFont typeface="Arial"/>
              <a:buNone/>
              <a:defRPr sz="1765" b="1" i="0" u="none" strike="noStrike" cap="none">
                <a:solidFill>
                  <a:schemeClr val="dk1"/>
                </a:solidFill>
                <a:latin typeface="Helvetica Neue"/>
                <a:ea typeface="Helvetica Neue"/>
                <a:cs typeface="Helvetica Neue"/>
                <a:sym typeface="Helvetica Neue"/>
              </a:defRPr>
            </a:lvl1pPr>
            <a:lvl2pPr marL="914400" marR="0" lvl="1" indent="-228600" algn="l">
              <a:lnSpc>
                <a:spcPct val="100000"/>
              </a:lnSpc>
              <a:spcBef>
                <a:spcPts val="353"/>
              </a:spcBef>
              <a:spcAft>
                <a:spcPts val="0"/>
              </a:spcAft>
              <a:buClr>
                <a:schemeClr val="dk1"/>
              </a:buClr>
              <a:buSzPts val="1765"/>
              <a:buFont typeface="Arial"/>
              <a:buNone/>
              <a:defRPr sz="1765" b="1" i="0" u="none" strike="noStrike" cap="none">
                <a:solidFill>
                  <a:schemeClr val="dk1"/>
                </a:solidFill>
                <a:latin typeface="Helvetica Neue"/>
                <a:ea typeface="Helvetica Neue"/>
                <a:cs typeface="Helvetica Neue"/>
                <a:sym typeface="Helvetica Neue"/>
              </a:defRPr>
            </a:lvl2pPr>
            <a:lvl3pPr marL="1371600" marR="0" lvl="2" indent="-228600" algn="l">
              <a:lnSpc>
                <a:spcPct val="100000"/>
              </a:lnSpc>
              <a:spcBef>
                <a:spcPts val="318"/>
              </a:spcBef>
              <a:spcAft>
                <a:spcPts val="0"/>
              </a:spcAft>
              <a:buClr>
                <a:schemeClr val="dk1"/>
              </a:buClr>
              <a:buSzPts val="1588"/>
              <a:buFont typeface="Arial"/>
              <a:buNone/>
              <a:defRPr sz="1588" b="1" i="0" u="none" strike="noStrike" cap="none">
                <a:solidFill>
                  <a:schemeClr val="dk1"/>
                </a:solidFill>
                <a:latin typeface="Helvetica Neue"/>
                <a:ea typeface="Helvetica Neue"/>
                <a:cs typeface="Helvetica Neue"/>
                <a:sym typeface="Helvetica Neue"/>
              </a:defRPr>
            </a:lvl3pPr>
            <a:lvl4pPr marL="1828800" marR="0" lvl="3" indent="-228600" algn="l">
              <a:lnSpc>
                <a:spcPct val="100000"/>
              </a:lnSpc>
              <a:spcBef>
                <a:spcPts val="282"/>
              </a:spcBef>
              <a:spcAft>
                <a:spcPts val="0"/>
              </a:spcAft>
              <a:buClr>
                <a:schemeClr val="dk1"/>
              </a:buClr>
              <a:buSzPts val="1412"/>
              <a:buFont typeface="Arial"/>
              <a:buNone/>
              <a:defRPr sz="1412" b="1" i="0" u="none" strike="noStrike" cap="none">
                <a:solidFill>
                  <a:schemeClr val="dk1"/>
                </a:solidFill>
                <a:latin typeface="Helvetica Neue"/>
                <a:ea typeface="Helvetica Neue"/>
                <a:cs typeface="Helvetica Neue"/>
                <a:sym typeface="Helvetica Neue"/>
              </a:defRPr>
            </a:lvl4pPr>
            <a:lvl5pPr marL="2286000" marR="0" lvl="4" indent="-228600" algn="l">
              <a:lnSpc>
                <a:spcPct val="100000"/>
              </a:lnSpc>
              <a:spcBef>
                <a:spcPts val="282"/>
              </a:spcBef>
              <a:spcAft>
                <a:spcPts val="0"/>
              </a:spcAft>
              <a:buClr>
                <a:schemeClr val="dk1"/>
              </a:buClr>
              <a:buSzPts val="1412"/>
              <a:buFont typeface="Arial"/>
              <a:buNone/>
              <a:defRPr sz="1412" b="1" i="0" u="none" strike="noStrike" cap="none">
                <a:solidFill>
                  <a:schemeClr val="dk1"/>
                </a:solidFill>
                <a:latin typeface="Helvetica Neue"/>
                <a:ea typeface="Helvetica Neue"/>
                <a:cs typeface="Helvetica Neue"/>
                <a:sym typeface="Helvetica Neue"/>
              </a:defRPr>
            </a:lvl5pPr>
            <a:lvl6pPr marL="2743200" marR="0" lvl="5" indent="-228600" algn="l">
              <a:lnSpc>
                <a:spcPct val="100000"/>
              </a:lnSpc>
              <a:spcBef>
                <a:spcPts val="282"/>
              </a:spcBef>
              <a:spcAft>
                <a:spcPts val="0"/>
              </a:spcAft>
              <a:buClr>
                <a:schemeClr val="dk1"/>
              </a:buClr>
              <a:buSzPts val="1412"/>
              <a:buFont typeface="Arial"/>
              <a:buNone/>
              <a:defRPr sz="1412" b="1" i="0" u="none" strike="noStrike" cap="none">
                <a:solidFill>
                  <a:schemeClr val="dk1"/>
                </a:solidFill>
                <a:latin typeface="Calibri"/>
                <a:ea typeface="Calibri"/>
                <a:cs typeface="Calibri"/>
                <a:sym typeface="Calibri"/>
              </a:defRPr>
            </a:lvl6pPr>
            <a:lvl7pPr marL="3200400" marR="0" lvl="6" indent="-228600" algn="l">
              <a:lnSpc>
                <a:spcPct val="100000"/>
              </a:lnSpc>
              <a:spcBef>
                <a:spcPts val="282"/>
              </a:spcBef>
              <a:spcAft>
                <a:spcPts val="0"/>
              </a:spcAft>
              <a:buClr>
                <a:schemeClr val="dk1"/>
              </a:buClr>
              <a:buSzPts val="1412"/>
              <a:buFont typeface="Arial"/>
              <a:buNone/>
              <a:defRPr sz="1412" b="1" i="0" u="none" strike="noStrike" cap="none">
                <a:solidFill>
                  <a:schemeClr val="dk1"/>
                </a:solidFill>
                <a:latin typeface="Calibri"/>
                <a:ea typeface="Calibri"/>
                <a:cs typeface="Calibri"/>
                <a:sym typeface="Calibri"/>
              </a:defRPr>
            </a:lvl7pPr>
            <a:lvl8pPr marL="3657600" marR="0" lvl="7" indent="-228600" algn="l">
              <a:lnSpc>
                <a:spcPct val="100000"/>
              </a:lnSpc>
              <a:spcBef>
                <a:spcPts val="282"/>
              </a:spcBef>
              <a:spcAft>
                <a:spcPts val="0"/>
              </a:spcAft>
              <a:buClr>
                <a:schemeClr val="dk1"/>
              </a:buClr>
              <a:buSzPts val="1412"/>
              <a:buFont typeface="Arial"/>
              <a:buNone/>
              <a:defRPr sz="1412" b="1" i="0" u="none" strike="noStrike" cap="none">
                <a:solidFill>
                  <a:schemeClr val="dk1"/>
                </a:solidFill>
                <a:latin typeface="Calibri"/>
                <a:ea typeface="Calibri"/>
                <a:cs typeface="Calibri"/>
                <a:sym typeface="Calibri"/>
              </a:defRPr>
            </a:lvl8pPr>
            <a:lvl9pPr marL="4114800" marR="0" lvl="8" indent="-228600" algn="l">
              <a:lnSpc>
                <a:spcPct val="100000"/>
              </a:lnSpc>
              <a:spcBef>
                <a:spcPts val="282"/>
              </a:spcBef>
              <a:spcAft>
                <a:spcPts val="0"/>
              </a:spcAft>
              <a:buClr>
                <a:schemeClr val="dk1"/>
              </a:buClr>
              <a:buSzPts val="1412"/>
              <a:buFont typeface="Arial"/>
              <a:buNone/>
              <a:defRPr sz="1412" b="1" i="0" u="none" strike="noStrike" cap="none">
                <a:solidFill>
                  <a:schemeClr val="dk1"/>
                </a:solidFill>
                <a:latin typeface="Calibri"/>
                <a:ea typeface="Calibri"/>
                <a:cs typeface="Calibri"/>
                <a:sym typeface="Calibri"/>
              </a:defRPr>
            </a:lvl9pPr>
          </a:lstStyle>
          <a:p>
            <a:endParaRPr/>
          </a:p>
        </p:txBody>
      </p:sp>
      <p:sp>
        <p:nvSpPr>
          <p:cNvPr id="26" name="Google Shape;26;p18"/>
          <p:cNvSpPr txBox="1">
            <a:spLocks noGrp="1"/>
          </p:cNvSpPr>
          <p:nvPr>
            <p:ph type="body" idx="2"/>
          </p:nvPr>
        </p:nvSpPr>
        <p:spPr>
          <a:xfrm>
            <a:off x="609602" y="2174875"/>
            <a:ext cx="5386917" cy="3951288"/>
          </a:xfrm>
          <a:prstGeom prst="rect">
            <a:avLst/>
          </a:prstGeom>
          <a:noFill/>
          <a:ln>
            <a:noFill/>
          </a:ln>
        </p:spPr>
        <p:txBody>
          <a:bodyPr spcFirstLastPara="1" wrap="square" lIns="91425" tIns="45700" rIns="91425" bIns="45700" anchor="t" anchorCtr="0">
            <a:noAutofit/>
          </a:bodyPr>
          <a:lstStyle>
            <a:lvl1pPr marL="457200" marR="0" lvl="0" indent="-340677" algn="l">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Helvetica Neue"/>
                <a:ea typeface="Helvetica Neue"/>
                <a:cs typeface="Helvetica Neue"/>
                <a:sym typeface="Helvetica Neue"/>
              </a:defRPr>
            </a:lvl1pPr>
            <a:lvl2pPr marL="914400" marR="0" lvl="1" indent="-329437" algn="l">
              <a:lnSpc>
                <a:spcPct val="100000"/>
              </a:lnSpc>
              <a:spcBef>
                <a:spcPts val="318"/>
              </a:spcBef>
              <a:spcAft>
                <a:spcPts val="0"/>
              </a:spcAft>
              <a:buClr>
                <a:schemeClr val="dk1"/>
              </a:buClr>
              <a:buSzPts val="1588"/>
              <a:buFont typeface="Arial"/>
              <a:buChar char="–"/>
              <a:defRPr sz="1588" b="0" i="0" u="none" strike="noStrike" cap="none">
                <a:solidFill>
                  <a:schemeClr val="dk1"/>
                </a:solidFill>
                <a:latin typeface="Helvetica Neue"/>
                <a:ea typeface="Helvetica Neue"/>
                <a:cs typeface="Helvetica Neue"/>
                <a:sym typeface="Helvetica Neue"/>
              </a:defRPr>
            </a:lvl2pPr>
            <a:lvl3pPr marL="1371600" marR="0" lvl="2" indent="-318261" algn="l">
              <a:lnSpc>
                <a:spcPct val="100000"/>
              </a:lnSpc>
              <a:spcBef>
                <a:spcPts val="282"/>
              </a:spcBef>
              <a:spcAft>
                <a:spcPts val="0"/>
              </a:spcAft>
              <a:buClr>
                <a:schemeClr val="dk1"/>
              </a:buClr>
              <a:buSzPts val="1412"/>
              <a:buFont typeface="Arial"/>
              <a:buChar char="•"/>
              <a:defRPr sz="1412" b="0" i="0" u="none" strike="noStrike" cap="none">
                <a:solidFill>
                  <a:schemeClr val="dk1"/>
                </a:solidFill>
                <a:latin typeface="Helvetica Neue"/>
                <a:ea typeface="Helvetica Neue"/>
                <a:cs typeface="Helvetica Neue"/>
                <a:sym typeface="Helvetica Neue"/>
              </a:defRPr>
            </a:lvl3pPr>
            <a:lvl4pPr marL="1828800" marR="0" lvl="3" indent="-307022" algn="l">
              <a:lnSpc>
                <a:spcPct val="100000"/>
              </a:lnSpc>
              <a:spcBef>
                <a:spcPts val="247"/>
              </a:spcBef>
              <a:spcAft>
                <a:spcPts val="0"/>
              </a:spcAft>
              <a:buClr>
                <a:schemeClr val="dk1"/>
              </a:buClr>
              <a:buSzPts val="1235"/>
              <a:buFont typeface="Arial"/>
              <a:buChar char="–"/>
              <a:defRPr sz="1235" b="0" i="0" u="none" strike="noStrike" cap="none">
                <a:solidFill>
                  <a:schemeClr val="dk1"/>
                </a:solidFill>
                <a:latin typeface="Helvetica Neue"/>
                <a:ea typeface="Helvetica Neue"/>
                <a:cs typeface="Helvetica Neue"/>
                <a:sym typeface="Helvetica Neue"/>
              </a:defRPr>
            </a:lvl4pPr>
            <a:lvl5pPr marL="2286000" marR="0" lvl="4" indent="-295846" algn="l">
              <a:lnSpc>
                <a:spcPct val="100000"/>
              </a:lnSpc>
              <a:spcBef>
                <a:spcPts val="212"/>
              </a:spcBef>
              <a:spcAft>
                <a:spcPts val="0"/>
              </a:spcAft>
              <a:buClr>
                <a:schemeClr val="dk1"/>
              </a:buClr>
              <a:buSzPts val="1059"/>
              <a:buFont typeface="Arial"/>
              <a:buChar char="»"/>
              <a:defRPr sz="1059" b="0" i="0" u="none" strike="noStrike" cap="none">
                <a:solidFill>
                  <a:schemeClr val="dk1"/>
                </a:solidFill>
                <a:latin typeface="Helvetica Neue"/>
                <a:ea typeface="Helvetica Neue"/>
                <a:cs typeface="Helvetica Neue"/>
                <a:sym typeface="Helvetica Neue"/>
              </a:defRPr>
            </a:lvl5pPr>
            <a:lvl6pPr marL="2743200" marR="0" lvl="5" indent="-318261" algn="l">
              <a:lnSpc>
                <a:spcPct val="100000"/>
              </a:lnSpc>
              <a:spcBef>
                <a:spcPts val="282"/>
              </a:spcBef>
              <a:spcAft>
                <a:spcPts val="0"/>
              </a:spcAft>
              <a:buClr>
                <a:schemeClr val="dk1"/>
              </a:buClr>
              <a:buSzPts val="1412"/>
              <a:buFont typeface="Arial"/>
              <a:buChar char="•"/>
              <a:defRPr sz="1412" b="0" i="0" u="none" strike="noStrike" cap="none">
                <a:solidFill>
                  <a:schemeClr val="dk1"/>
                </a:solidFill>
                <a:latin typeface="Calibri"/>
                <a:ea typeface="Calibri"/>
                <a:cs typeface="Calibri"/>
                <a:sym typeface="Calibri"/>
              </a:defRPr>
            </a:lvl6pPr>
            <a:lvl7pPr marL="3200400" marR="0" lvl="6" indent="-318261" algn="l">
              <a:lnSpc>
                <a:spcPct val="100000"/>
              </a:lnSpc>
              <a:spcBef>
                <a:spcPts val="282"/>
              </a:spcBef>
              <a:spcAft>
                <a:spcPts val="0"/>
              </a:spcAft>
              <a:buClr>
                <a:schemeClr val="dk1"/>
              </a:buClr>
              <a:buSzPts val="1412"/>
              <a:buFont typeface="Arial"/>
              <a:buChar char="•"/>
              <a:defRPr sz="1412" b="0" i="0" u="none" strike="noStrike" cap="none">
                <a:solidFill>
                  <a:schemeClr val="dk1"/>
                </a:solidFill>
                <a:latin typeface="Calibri"/>
                <a:ea typeface="Calibri"/>
                <a:cs typeface="Calibri"/>
                <a:sym typeface="Calibri"/>
              </a:defRPr>
            </a:lvl7pPr>
            <a:lvl8pPr marL="3657600" marR="0" lvl="7" indent="-318261" algn="l">
              <a:lnSpc>
                <a:spcPct val="100000"/>
              </a:lnSpc>
              <a:spcBef>
                <a:spcPts val="282"/>
              </a:spcBef>
              <a:spcAft>
                <a:spcPts val="0"/>
              </a:spcAft>
              <a:buClr>
                <a:schemeClr val="dk1"/>
              </a:buClr>
              <a:buSzPts val="1412"/>
              <a:buFont typeface="Arial"/>
              <a:buChar char="•"/>
              <a:defRPr sz="1412" b="0" i="0" u="none" strike="noStrike" cap="none">
                <a:solidFill>
                  <a:schemeClr val="dk1"/>
                </a:solidFill>
                <a:latin typeface="Calibri"/>
                <a:ea typeface="Calibri"/>
                <a:cs typeface="Calibri"/>
                <a:sym typeface="Calibri"/>
              </a:defRPr>
            </a:lvl8pPr>
            <a:lvl9pPr marL="4114800" marR="0" lvl="8" indent="-318261" algn="l">
              <a:lnSpc>
                <a:spcPct val="100000"/>
              </a:lnSpc>
              <a:spcBef>
                <a:spcPts val="282"/>
              </a:spcBef>
              <a:spcAft>
                <a:spcPts val="0"/>
              </a:spcAft>
              <a:buClr>
                <a:schemeClr val="dk1"/>
              </a:buClr>
              <a:buSzPts val="1412"/>
              <a:buFont typeface="Arial"/>
              <a:buChar char="•"/>
              <a:defRPr sz="1412" b="0" i="0" u="none" strike="noStrike" cap="none">
                <a:solidFill>
                  <a:schemeClr val="dk1"/>
                </a:solidFill>
                <a:latin typeface="Calibri"/>
                <a:ea typeface="Calibri"/>
                <a:cs typeface="Calibri"/>
                <a:sym typeface="Calibri"/>
              </a:defRPr>
            </a:lvl9pPr>
          </a:lstStyle>
          <a:p>
            <a:endParaRPr/>
          </a:p>
        </p:txBody>
      </p:sp>
      <p:sp>
        <p:nvSpPr>
          <p:cNvPr id="27" name="Google Shape;27;p18"/>
          <p:cNvSpPr txBox="1">
            <a:spLocks noGrp="1"/>
          </p:cNvSpPr>
          <p:nvPr>
            <p:ph type="body" idx="3"/>
          </p:nvPr>
        </p:nvSpPr>
        <p:spPr>
          <a:xfrm>
            <a:off x="6193380" y="1535119"/>
            <a:ext cx="5389033" cy="639763"/>
          </a:xfrm>
          <a:prstGeom prst="rect">
            <a:avLst/>
          </a:prstGeom>
          <a:noFill/>
          <a:ln>
            <a:noFill/>
          </a:ln>
        </p:spPr>
        <p:txBody>
          <a:bodyPr spcFirstLastPara="1" wrap="square" lIns="91425" tIns="45700" rIns="91425" bIns="45700" anchor="b" anchorCtr="0">
            <a:noAutofit/>
          </a:bodyPr>
          <a:lstStyle>
            <a:lvl1pPr marL="457200" marR="0" lvl="0" indent="-228600" algn="l">
              <a:lnSpc>
                <a:spcPct val="100000"/>
              </a:lnSpc>
              <a:spcBef>
                <a:spcPts val="353"/>
              </a:spcBef>
              <a:spcAft>
                <a:spcPts val="0"/>
              </a:spcAft>
              <a:buClr>
                <a:schemeClr val="dk1"/>
              </a:buClr>
              <a:buSzPts val="1765"/>
              <a:buFont typeface="Arial"/>
              <a:buNone/>
              <a:defRPr sz="1765" b="1" i="0" u="none" strike="noStrike" cap="none">
                <a:solidFill>
                  <a:schemeClr val="dk1"/>
                </a:solidFill>
                <a:latin typeface="Helvetica Neue"/>
                <a:ea typeface="Helvetica Neue"/>
                <a:cs typeface="Helvetica Neue"/>
                <a:sym typeface="Helvetica Neue"/>
              </a:defRPr>
            </a:lvl1pPr>
            <a:lvl2pPr marL="914400" marR="0" lvl="1" indent="-228600" algn="l">
              <a:lnSpc>
                <a:spcPct val="100000"/>
              </a:lnSpc>
              <a:spcBef>
                <a:spcPts val="353"/>
              </a:spcBef>
              <a:spcAft>
                <a:spcPts val="0"/>
              </a:spcAft>
              <a:buClr>
                <a:schemeClr val="dk1"/>
              </a:buClr>
              <a:buSzPts val="1765"/>
              <a:buFont typeface="Arial"/>
              <a:buNone/>
              <a:defRPr sz="1765" b="1" i="0" u="none" strike="noStrike" cap="none">
                <a:solidFill>
                  <a:schemeClr val="dk1"/>
                </a:solidFill>
                <a:latin typeface="Helvetica Neue"/>
                <a:ea typeface="Helvetica Neue"/>
                <a:cs typeface="Helvetica Neue"/>
                <a:sym typeface="Helvetica Neue"/>
              </a:defRPr>
            </a:lvl2pPr>
            <a:lvl3pPr marL="1371600" marR="0" lvl="2" indent="-228600" algn="l">
              <a:lnSpc>
                <a:spcPct val="100000"/>
              </a:lnSpc>
              <a:spcBef>
                <a:spcPts val="318"/>
              </a:spcBef>
              <a:spcAft>
                <a:spcPts val="0"/>
              </a:spcAft>
              <a:buClr>
                <a:schemeClr val="dk1"/>
              </a:buClr>
              <a:buSzPts val="1588"/>
              <a:buFont typeface="Arial"/>
              <a:buNone/>
              <a:defRPr sz="1588" b="1" i="0" u="none" strike="noStrike" cap="none">
                <a:solidFill>
                  <a:schemeClr val="dk1"/>
                </a:solidFill>
                <a:latin typeface="Helvetica Neue"/>
                <a:ea typeface="Helvetica Neue"/>
                <a:cs typeface="Helvetica Neue"/>
                <a:sym typeface="Helvetica Neue"/>
              </a:defRPr>
            </a:lvl3pPr>
            <a:lvl4pPr marL="1828800" marR="0" lvl="3" indent="-228600" algn="l">
              <a:lnSpc>
                <a:spcPct val="100000"/>
              </a:lnSpc>
              <a:spcBef>
                <a:spcPts val="282"/>
              </a:spcBef>
              <a:spcAft>
                <a:spcPts val="0"/>
              </a:spcAft>
              <a:buClr>
                <a:schemeClr val="dk1"/>
              </a:buClr>
              <a:buSzPts val="1412"/>
              <a:buFont typeface="Arial"/>
              <a:buNone/>
              <a:defRPr sz="1412" b="1" i="0" u="none" strike="noStrike" cap="none">
                <a:solidFill>
                  <a:schemeClr val="dk1"/>
                </a:solidFill>
                <a:latin typeface="Helvetica Neue"/>
                <a:ea typeface="Helvetica Neue"/>
                <a:cs typeface="Helvetica Neue"/>
                <a:sym typeface="Helvetica Neue"/>
              </a:defRPr>
            </a:lvl4pPr>
            <a:lvl5pPr marL="2286000" marR="0" lvl="4" indent="-228600" algn="l">
              <a:lnSpc>
                <a:spcPct val="100000"/>
              </a:lnSpc>
              <a:spcBef>
                <a:spcPts val="282"/>
              </a:spcBef>
              <a:spcAft>
                <a:spcPts val="0"/>
              </a:spcAft>
              <a:buClr>
                <a:schemeClr val="dk1"/>
              </a:buClr>
              <a:buSzPts val="1412"/>
              <a:buFont typeface="Arial"/>
              <a:buNone/>
              <a:defRPr sz="1412" b="1" i="0" u="none" strike="noStrike" cap="none">
                <a:solidFill>
                  <a:schemeClr val="dk1"/>
                </a:solidFill>
                <a:latin typeface="Helvetica Neue"/>
                <a:ea typeface="Helvetica Neue"/>
                <a:cs typeface="Helvetica Neue"/>
                <a:sym typeface="Helvetica Neue"/>
              </a:defRPr>
            </a:lvl5pPr>
            <a:lvl6pPr marL="2743200" marR="0" lvl="5" indent="-228600" algn="l">
              <a:lnSpc>
                <a:spcPct val="100000"/>
              </a:lnSpc>
              <a:spcBef>
                <a:spcPts val="282"/>
              </a:spcBef>
              <a:spcAft>
                <a:spcPts val="0"/>
              </a:spcAft>
              <a:buClr>
                <a:schemeClr val="dk1"/>
              </a:buClr>
              <a:buSzPts val="1412"/>
              <a:buFont typeface="Arial"/>
              <a:buNone/>
              <a:defRPr sz="1412" b="1" i="0" u="none" strike="noStrike" cap="none">
                <a:solidFill>
                  <a:schemeClr val="dk1"/>
                </a:solidFill>
                <a:latin typeface="Calibri"/>
                <a:ea typeface="Calibri"/>
                <a:cs typeface="Calibri"/>
                <a:sym typeface="Calibri"/>
              </a:defRPr>
            </a:lvl6pPr>
            <a:lvl7pPr marL="3200400" marR="0" lvl="6" indent="-228600" algn="l">
              <a:lnSpc>
                <a:spcPct val="100000"/>
              </a:lnSpc>
              <a:spcBef>
                <a:spcPts val="282"/>
              </a:spcBef>
              <a:spcAft>
                <a:spcPts val="0"/>
              </a:spcAft>
              <a:buClr>
                <a:schemeClr val="dk1"/>
              </a:buClr>
              <a:buSzPts val="1412"/>
              <a:buFont typeface="Arial"/>
              <a:buNone/>
              <a:defRPr sz="1412" b="1" i="0" u="none" strike="noStrike" cap="none">
                <a:solidFill>
                  <a:schemeClr val="dk1"/>
                </a:solidFill>
                <a:latin typeface="Calibri"/>
                <a:ea typeface="Calibri"/>
                <a:cs typeface="Calibri"/>
                <a:sym typeface="Calibri"/>
              </a:defRPr>
            </a:lvl7pPr>
            <a:lvl8pPr marL="3657600" marR="0" lvl="7" indent="-228600" algn="l">
              <a:lnSpc>
                <a:spcPct val="100000"/>
              </a:lnSpc>
              <a:spcBef>
                <a:spcPts val="282"/>
              </a:spcBef>
              <a:spcAft>
                <a:spcPts val="0"/>
              </a:spcAft>
              <a:buClr>
                <a:schemeClr val="dk1"/>
              </a:buClr>
              <a:buSzPts val="1412"/>
              <a:buFont typeface="Arial"/>
              <a:buNone/>
              <a:defRPr sz="1412" b="1" i="0" u="none" strike="noStrike" cap="none">
                <a:solidFill>
                  <a:schemeClr val="dk1"/>
                </a:solidFill>
                <a:latin typeface="Calibri"/>
                <a:ea typeface="Calibri"/>
                <a:cs typeface="Calibri"/>
                <a:sym typeface="Calibri"/>
              </a:defRPr>
            </a:lvl8pPr>
            <a:lvl9pPr marL="4114800" marR="0" lvl="8" indent="-228600" algn="l">
              <a:lnSpc>
                <a:spcPct val="100000"/>
              </a:lnSpc>
              <a:spcBef>
                <a:spcPts val="282"/>
              </a:spcBef>
              <a:spcAft>
                <a:spcPts val="0"/>
              </a:spcAft>
              <a:buClr>
                <a:schemeClr val="dk1"/>
              </a:buClr>
              <a:buSzPts val="1412"/>
              <a:buFont typeface="Arial"/>
              <a:buNone/>
              <a:defRPr sz="1412" b="1" i="0" u="none" strike="noStrike" cap="none">
                <a:solidFill>
                  <a:schemeClr val="dk1"/>
                </a:solidFill>
                <a:latin typeface="Calibri"/>
                <a:ea typeface="Calibri"/>
                <a:cs typeface="Calibri"/>
                <a:sym typeface="Calibri"/>
              </a:defRPr>
            </a:lvl9pPr>
          </a:lstStyle>
          <a:p>
            <a:endParaRPr/>
          </a:p>
        </p:txBody>
      </p:sp>
      <p:sp>
        <p:nvSpPr>
          <p:cNvPr id="28" name="Google Shape;28;p18"/>
          <p:cNvSpPr txBox="1">
            <a:spLocks noGrp="1"/>
          </p:cNvSpPr>
          <p:nvPr>
            <p:ph type="body" idx="4"/>
          </p:nvPr>
        </p:nvSpPr>
        <p:spPr>
          <a:xfrm>
            <a:off x="6193380" y="2174875"/>
            <a:ext cx="5389033" cy="3951288"/>
          </a:xfrm>
          <a:prstGeom prst="rect">
            <a:avLst/>
          </a:prstGeom>
          <a:noFill/>
          <a:ln>
            <a:noFill/>
          </a:ln>
        </p:spPr>
        <p:txBody>
          <a:bodyPr spcFirstLastPara="1" wrap="square" lIns="91425" tIns="45700" rIns="91425" bIns="45700" anchor="t" anchorCtr="0">
            <a:noAutofit/>
          </a:bodyPr>
          <a:lstStyle>
            <a:lvl1pPr marL="457200" marR="0" lvl="0" indent="-340677" algn="l">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Helvetica Neue"/>
                <a:ea typeface="Helvetica Neue"/>
                <a:cs typeface="Helvetica Neue"/>
                <a:sym typeface="Helvetica Neue"/>
              </a:defRPr>
            </a:lvl1pPr>
            <a:lvl2pPr marL="914400" marR="0" lvl="1" indent="-329437" algn="l">
              <a:lnSpc>
                <a:spcPct val="100000"/>
              </a:lnSpc>
              <a:spcBef>
                <a:spcPts val="318"/>
              </a:spcBef>
              <a:spcAft>
                <a:spcPts val="0"/>
              </a:spcAft>
              <a:buClr>
                <a:schemeClr val="dk1"/>
              </a:buClr>
              <a:buSzPts val="1588"/>
              <a:buFont typeface="Arial"/>
              <a:buChar char="–"/>
              <a:defRPr sz="1588" b="0" i="0" u="none" strike="noStrike" cap="none">
                <a:solidFill>
                  <a:schemeClr val="dk1"/>
                </a:solidFill>
                <a:latin typeface="Helvetica Neue"/>
                <a:ea typeface="Helvetica Neue"/>
                <a:cs typeface="Helvetica Neue"/>
                <a:sym typeface="Helvetica Neue"/>
              </a:defRPr>
            </a:lvl2pPr>
            <a:lvl3pPr marL="1371600" marR="0" lvl="2" indent="-318261" algn="l">
              <a:lnSpc>
                <a:spcPct val="100000"/>
              </a:lnSpc>
              <a:spcBef>
                <a:spcPts val="282"/>
              </a:spcBef>
              <a:spcAft>
                <a:spcPts val="0"/>
              </a:spcAft>
              <a:buClr>
                <a:schemeClr val="dk1"/>
              </a:buClr>
              <a:buSzPts val="1412"/>
              <a:buFont typeface="Arial"/>
              <a:buChar char="•"/>
              <a:defRPr sz="1412" b="0" i="0" u="none" strike="noStrike" cap="none">
                <a:solidFill>
                  <a:schemeClr val="dk1"/>
                </a:solidFill>
                <a:latin typeface="Helvetica Neue"/>
                <a:ea typeface="Helvetica Neue"/>
                <a:cs typeface="Helvetica Neue"/>
                <a:sym typeface="Helvetica Neue"/>
              </a:defRPr>
            </a:lvl3pPr>
            <a:lvl4pPr marL="1828800" marR="0" lvl="3" indent="-307022" algn="l">
              <a:lnSpc>
                <a:spcPct val="100000"/>
              </a:lnSpc>
              <a:spcBef>
                <a:spcPts val="247"/>
              </a:spcBef>
              <a:spcAft>
                <a:spcPts val="0"/>
              </a:spcAft>
              <a:buClr>
                <a:schemeClr val="dk1"/>
              </a:buClr>
              <a:buSzPts val="1235"/>
              <a:buFont typeface="Arial"/>
              <a:buChar char="–"/>
              <a:defRPr sz="1235" b="0" i="0" u="none" strike="noStrike" cap="none">
                <a:solidFill>
                  <a:schemeClr val="dk1"/>
                </a:solidFill>
                <a:latin typeface="Helvetica Neue"/>
                <a:ea typeface="Helvetica Neue"/>
                <a:cs typeface="Helvetica Neue"/>
                <a:sym typeface="Helvetica Neue"/>
              </a:defRPr>
            </a:lvl4pPr>
            <a:lvl5pPr marL="2286000" marR="0" lvl="4" indent="-295846" algn="l">
              <a:lnSpc>
                <a:spcPct val="100000"/>
              </a:lnSpc>
              <a:spcBef>
                <a:spcPts val="212"/>
              </a:spcBef>
              <a:spcAft>
                <a:spcPts val="0"/>
              </a:spcAft>
              <a:buClr>
                <a:schemeClr val="dk1"/>
              </a:buClr>
              <a:buSzPts val="1059"/>
              <a:buFont typeface="Arial"/>
              <a:buChar char="»"/>
              <a:defRPr sz="1059" b="0" i="0" u="none" strike="noStrike" cap="none">
                <a:solidFill>
                  <a:schemeClr val="dk1"/>
                </a:solidFill>
                <a:latin typeface="Helvetica Neue"/>
                <a:ea typeface="Helvetica Neue"/>
                <a:cs typeface="Helvetica Neue"/>
                <a:sym typeface="Helvetica Neue"/>
              </a:defRPr>
            </a:lvl5pPr>
            <a:lvl6pPr marL="2743200" marR="0" lvl="5" indent="-318261" algn="l">
              <a:lnSpc>
                <a:spcPct val="100000"/>
              </a:lnSpc>
              <a:spcBef>
                <a:spcPts val="282"/>
              </a:spcBef>
              <a:spcAft>
                <a:spcPts val="0"/>
              </a:spcAft>
              <a:buClr>
                <a:schemeClr val="dk1"/>
              </a:buClr>
              <a:buSzPts val="1412"/>
              <a:buFont typeface="Arial"/>
              <a:buChar char="•"/>
              <a:defRPr sz="1412" b="0" i="0" u="none" strike="noStrike" cap="none">
                <a:solidFill>
                  <a:schemeClr val="dk1"/>
                </a:solidFill>
                <a:latin typeface="Calibri"/>
                <a:ea typeface="Calibri"/>
                <a:cs typeface="Calibri"/>
                <a:sym typeface="Calibri"/>
              </a:defRPr>
            </a:lvl6pPr>
            <a:lvl7pPr marL="3200400" marR="0" lvl="6" indent="-318261" algn="l">
              <a:lnSpc>
                <a:spcPct val="100000"/>
              </a:lnSpc>
              <a:spcBef>
                <a:spcPts val="282"/>
              </a:spcBef>
              <a:spcAft>
                <a:spcPts val="0"/>
              </a:spcAft>
              <a:buClr>
                <a:schemeClr val="dk1"/>
              </a:buClr>
              <a:buSzPts val="1412"/>
              <a:buFont typeface="Arial"/>
              <a:buChar char="•"/>
              <a:defRPr sz="1412" b="0" i="0" u="none" strike="noStrike" cap="none">
                <a:solidFill>
                  <a:schemeClr val="dk1"/>
                </a:solidFill>
                <a:latin typeface="Calibri"/>
                <a:ea typeface="Calibri"/>
                <a:cs typeface="Calibri"/>
                <a:sym typeface="Calibri"/>
              </a:defRPr>
            </a:lvl7pPr>
            <a:lvl8pPr marL="3657600" marR="0" lvl="7" indent="-318261" algn="l">
              <a:lnSpc>
                <a:spcPct val="100000"/>
              </a:lnSpc>
              <a:spcBef>
                <a:spcPts val="282"/>
              </a:spcBef>
              <a:spcAft>
                <a:spcPts val="0"/>
              </a:spcAft>
              <a:buClr>
                <a:schemeClr val="dk1"/>
              </a:buClr>
              <a:buSzPts val="1412"/>
              <a:buFont typeface="Arial"/>
              <a:buChar char="•"/>
              <a:defRPr sz="1412" b="0" i="0" u="none" strike="noStrike" cap="none">
                <a:solidFill>
                  <a:schemeClr val="dk1"/>
                </a:solidFill>
                <a:latin typeface="Calibri"/>
                <a:ea typeface="Calibri"/>
                <a:cs typeface="Calibri"/>
                <a:sym typeface="Calibri"/>
              </a:defRPr>
            </a:lvl8pPr>
            <a:lvl9pPr marL="4114800" marR="0" lvl="8" indent="-318261" algn="l">
              <a:lnSpc>
                <a:spcPct val="100000"/>
              </a:lnSpc>
              <a:spcBef>
                <a:spcPts val="282"/>
              </a:spcBef>
              <a:spcAft>
                <a:spcPts val="0"/>
              </a:spcAft>
              <a:buClr>
                <a:schemeClr val="dk1"/>
              </a:buClr>
              <a:buSzPts val="1412"/>
              <a:buFont typeface="Arial"/>
              <a:buChar char="•"/>
              <a:defRPr sz="1412"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9"/>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3"/>
        <p:cNvGrpSpPr/>
        <p:nvPr/>
      </p:nvGrpSpPr>
      <p:grpSpPr>
        <a:xfrm>
          <a:off x="0" y="0"/>
          <a:ext cx="0" cy="0"/>
          <a:chOff x="0" y="0"/>
          <a:chExt cx="0" cy="0"/>
        </a:xfrm>
      </p:grpSpPr>
      <p:sp>
        <p:nvSpPr>
          <p:cNvPr id="34" name="Google Shape;34;p36"/>
          <p:cNvSpPr txBox="1">
            <a:spLocks noGrp="1"/>
          </p:cNvSpPr>
          <p:nvPr>
            <p:ph type="title"/>
          </p:nvPr>
        </p:nvSpPr>
        <p:spPr>
          <a:xfrm>
            <a:off x="963084" y="4406916"/>
            <a:ext cx="10363200" cy="1362075"/>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chemeClr val="lt1"/>
              </a:buClr>
              <a:buSzPts val="2471"/>
              <a:buFont typeface="Helvetica Neue"/>
              <a:buNone/>
              <a:defRPr sz="2471" b="1" i="0" u="none" strike="noStrike" cap="none">
                <a:solidFill>
                  <a:schemeClr val="lt1"/>
                </a:solidFill>
                <a:latin typeface="Helvetica Neue"/>
                <a:ea typeface="Helvetica Neue"/>
                <a:cs typeface="Helvetica Neue"/>
                <a:sym typeface="Helvetica Neue"/>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35" name="Google Shape;35;p36"/>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Autofit/>
          </a:bodyPr>
          <a:lstStyle>
            <a:lvl1pPr marL="457200" marR="0" lvl="0" indent="-228600" algn="l">
              <a:lnSpc>
                <a:spcPct val="100000"/>
              </a:lnSpc>
              <a:spcBef>
                <a:spcPts val="353"/>
              </a:spcBef>
              <a:spcAft>
                <a:spcPts val="0"/>
              </a:spcAft>
              <a:buClr>
                <a:srgbClr val="9E9E9E"/>
              </a:buClr>
              <a:buSzPts val="1765"/>
              <a:buFont typeface="Arial"/>
              <a:buNone/>
              <a:defRPr sz="1765" b="0" i="0" u="none" strike="noStrike" cap="none">
                <a:solidFill>
                  <a:srgbClr val="9E9E9E"/>
                </a:solidFill>
                <a:latin typeface="Helvetica Neue"/>
                <a:ea typeface="Helvetica Neue"/>
                <a:cs typeface="Helvetica Neue"/>
                <a:sym typeface="Helvetica Neue"/>
              </a:defRPr>
            </a:lvl1pPr>
            <a:lvl2pPr marL="914400" marR="0" lvl="1" indent="-228600" algn="l">
              <a:lnSpc>
                <a:spcPct val="100000"/>
              </a:lnSpc>
              <a:spcBef>
                <a:spcPts val="318"/>
              </a:spcBef>
              <a:spcAft>
                <a:spcPts val="0"/>
              </a:spcAft>
              <a:buClr>
                <a:srgbClr val="9E9E9E"/>
              </a:buClr>
              <a:buSzPts val="1588"/>
              <a:buFont typeface="Arial"/>
              <a:buNone/>
              <a:defRPr sz="1588" b="0" i="0" u="none" strike="noStrike" cap="none">
                <a:solidFill>
                  <a:srgbClr val="9E9E9E"/>
                </a:solidFill>
                <a:latin typeface="Helvetica Neue"/>
                <a:ea typeface="Helvetica Neue"/>
                <a:cs typeface="Helvetica Neue"/>
                <a:sym typeface="Helvetica Neue"/>
              </a:defRPr>
            </a:lvl2pPr>
            <a:lvl3pPr marL="1371600" marR="0" lvl="2" indent="-228600" algn="l">
              <a:lnSpc>
                <a:spcPct val="100000"/>
              </a:lnSpc>
              <a:spcBef>
                <a:spcPts val="282"/>
              </a:spcBef>
              <a:spcAft>
                <a:spcPts val="0"/>
              </a:spcAft>
              <a:buClr>
                <a:srgbClr val="9E9E9E"/>
              </a:buClr>
              <a:buSzPts val="1412"/>
              <a:buFont typeface="Arial"/>
              <a:buNone/>
              <a:defRPr sz="1412" b="0" i="0" u="none" strike="noStrike" cap="none">
                <a:solidFill>
                  <a:srgbClr val="9E9E9E"/>
                </a:solidFill>
                <a:latin typeface="Helvetica Neue"/>
                <a:ea typeface="Helvetica Neue"/>
                <a:cs typeface="Helvetica Neue"/>
                <a:sym typeface="Helvetica Neue"/>
              </a:defRPr>
            </a:lvl3pPr>
            <a:lvl4pPr marL="1828800" marR="0" lvl="3" indent="-228600" algn="l">
              <a:lnSpc>
                <a:spcPct val="100000"/>
              </a:lnSpc>
              <a:spcBef>
                <a:spcPts val="247"/>
              </a:spcBef>
              <a:spcAft>
                <a:spcPts val="0"/>
              </a:spcAft>
              <a:buClr>
                <a:srgbClr val="9E9E9E"/>
              </a:buClr>
              <a:buSzPts val="1235"/>
              <a:buFont typeface="Arial"/>
              <a:buNone/>
              <a:defRPr sz="1235" b="0" i="0" u="none" strike="noStrike" cap="none">
                <a:solidFill>
                  <a:srgbClr val="9E9E9E"/>
                </a:solidFill>
                <a:latin typeface="Helvetica Neue"/>
                <a:ea typeface="Helvetica Neue"/>
                <a:cs typeface="Helvetica Neue"/>
                <a:sym typeface="Helvetica Neue"/>
              </a:defRPr>
            </a:lvl4pPr>
            <a:lvl5pPr marL="2286000" marR="0" lvl="4" indent="-228600" algn="l">
              <a:lnSpc>
                <a:spcPct val="100000"/>
              </a:lnSpc>
              <a:spcBef>
                <a:spcPts val="247"/>
              </a:spcBef>
              <a:spcAft>
                <a:spcPts val="0"/>
              </a:spcAft>
              <a:buClr>
                <a:srgbClr val="9E9E9E"/>
              </a:buClr>
              <a:buSzPts val="1235"/>
              <a:buFont typeface="Arial"/>
              <a:buNone/>
              <a:defRPr sz="1235" b="0" i="0" u="none" strike="noStrike" cap="none">
                <a:solidFill>
                  <a:srgbClr val="9E9E9E"/>
                </a:solidFill>
                <a:latin typeface="Helvetica Neue"/>
                <a:ea typeface="Helvetica Neue"/>
                <a:cs typeface="Helvetica Neue"/>
                <a:sym typeface="Helvetica Neue"/>
              </a:defRPr>
            </a:lvl5pPr>
            <a:lvl6pPr marL="2743200" marR="0" lvl="5" indent="-228600" algn="l">
              <a:lnSpc>
                <a:spcPct val="100000"/>
              </a:lnSpc>
              <a:spcBef>
                <a:spcPts val="247"/>
              </a:spcBef>
              <a:spcAft>
                <a:spcPts val="0"/>
              </a:spcAft>
              <a:buClr>
                <a:srgbClr val="9E9E9E"/>
              </a:buClr>
              <a:buSzPts val="1235"/>
              <a:buFont typeface="Arial"/>
              <a:buNone/>
              <a:defRPr sz="1235" b="0" i="0" u="none" strike="noStrike" cap="none">
                <a:solidFill>
                  <a:srgbClr val="9E9E9E"/>
                </a:solidFill>
                <a:latin typeface="Calibri"/>
                <a:ea typeface="Calibri"/>
                <a:cs typeface="Calibri"/>
                <a:sym typeface="Calibri"/>
              </a:defRPr>
            </a:lvl6pPr>
            <a:lvl7pPr marL="3200400" marR="0" lvl="6" indent="-228600" algn="l">
              <a:lnSpc>
                <a:spcPct val="100000"/>
              </a:lnSpc>
              <a:spcBef>
                <a:spcPts val="247"/>
              </a:spcBef>
              <a:spcAft>
                <a:spcPts val="0"/>
              </a:spcAft>
              <a:buClr>
                <a:srgbClr val="9E9E9E"/>
              </a:buClr>
              <a:buSzPts val="1235"/>
              <a:buFont typeface="Arial"/>
              <a:buNone/>
              <a:defRPr sz="1235" b="0" i="0" u="none" strike="noStrike" cap="none">
                <a:solidFill>
                  <a:srgbClr val="9E9E9E"/>
                </a:solidFill>
                <a:latin typeface="Calibri"/>
                <a:ea typeface="Calibri"/>
                <a:cs typeface="Calibri"/>
                <a:sym typeface="Calibri"/>
              </a:defRPr>
            </a:lvl7pPr>
            <a:lvl8pPr marL="3657600" marR="0" lvl="7" indent="-228600" algn="l">
              <a:lnSpc>
                <a:spcPct val="100000"/>
              </a:lnSpc>
              <a:spcBef>
                <a:spcPts val="247"/>
              </a:spcBef>
              <a:spcAft>
                <a:spcPts val="0"/>
              </a:spcAft>
              <a:buClr>
                <a:srgbClr val="9E9E9E"/>
              </a:buClr>
              <a:buSzPts val="1235"/>
              <a:buFont typeface="Arial"/>
              <a:buNone/>
              <a:defRPr sz="1235" b="0" i="0" u="none" strike="noStrike" cap="none">
                <a:solidFill>
                  <a:srgbClr val="9E9E9E"/>
                </a:solidFill>
                <a:latin typeface="Calibri"/>
                <a:ea typeface="Calibri"/>
                <a:cs typeface="Calibri"/>
                <a:sym typeface="Calibri"/>
              </a:defRPr>
            </a:lvl8pPr>
            <a:lvl9pPr marL="4114800" marR="0" lvl="8" indent="-228600" algn="l">
              <a:lnSpc>
                <a:spcPct val="100000"/>
              </a:lnSpc>
              <a:spcBef>
                <a:spcPts val="247"/>
              </a:spcBef>
              <a:spcAft>
                <a:spcPts val="0"/>
              </a:spcAft>
              <a:buClr>
                <a:srgbClr val="9E9E9E"/>
              </a:buClr>
              <a:buSzPts val="1235"/>
              <a:buFont typeface="Arial"/>
              <a:buNone/>
              <a:defRPr sz="1235" b="0" i="0" u="none" strike="noStrike" cap="none">
                <a:solidFill>
                  <a:srgbClr val="9E9E9E"/>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6"/>
        <p:cNvGrpSpPr/>
        <p:nvPr/>
      </p:nvGrpSpPr>
      <p:grpSpPr>
        <a:xfrm>
          <a:off x="0" y="0"/>
          <a:ext cx="0" cy="0"/>
          <a:chOff x="0" y="0"/>
          <a:chExt cx="0" cy="0"/>
        </a:xfrm>
      </p:grpSpPr>
      <p:sp>
        <p:nvSpPr>
          <p:cNvPr id="37" name="Google Shape;37;p37"/>
          <p:cNvSpPr txBox="1">
            <a:spLocks noGrp="1"/>
          </p:cNvSpPr>
          <p:nvPr>
            <p:ph type="title"/>
          </p:nvPr>
        </p:nvSpPr>
        <p:spPr>
          <a:xfrm>
            <a:off x="609600" y="156300"/>
            <a:ext cx="10972800" cy="376983"/>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chemeClr val="lt1"/>
              </a:buClr>
              <a:buSzPts val="2250"/>
              <a:buFont typeface="Helvetica Neue"/>
              <a:buNone/>
              <a:defRPr sz="2250" b="1" i="0" u="none" strike="noStrike" cap="none">
                <a:solidFill>
                  <a:schemeClr val="lt1"/>
                </a:solidFill>
                <a:latin typeface="Helvetica Neue"/>
                <a:ea typeface="Helvetica Neue"/>
                <a:cs typeface="Helvetica Neue"/>
                <a:sym typeface="Helvetica Neue"/>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38" name="Google Shape;38;p37"/>
          <p:cNvSpPr txBox="1">
            <a:spLocks noGrp="1"/>
          </p:cNvSpPr>
          <p:nvPr>
            <p:ph type="body" idx="1"/>
          </p:nvPr>
        </p:nvSpPr>
        <p:spPr>
          <a:xfrm>
            <a:off x="609600" y="1600207"/>
            <a:ext cx="5384800" cy="4525963"/>
          </a:xfrm>
          <a:prstGeom prst="rect">
            <a:avLst/>
          </a:prstGeom>
          <a:noFill/>
          <a:ln>
            <a:noFill/>
          </a:ln>
        </p:spPr>
        <p:txBody>
          <a:bodyPr spcFirstLastPara="1" wrap="square" lIns="91425" tIns="45700" rIns="91425" bIns="45700" anchor="t" anchorCtr="0">
            <a:noAutofit/>
          </a:bodyPr>
          <a:lstStyle>
            <a:lvl1pPr marL="457200" marR="0" lvl="0" indent="-340677" algn="l">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Helvetica Neue"/>
                <a:ea typeface="Helvetica Neue"/>
                <a:cs typeface="Helvetica Neue"/>
                <a:sym typeface="Helvetica Neue"/>
              </a:defRPr>
            </a:lvl1pPr>
            <a:lvl2pPr marL="914400" marR="0" lvl="1" indent="-329437" algn="l">
              <a:lnSpc>
                <a:spcPct val="100000"/>
              </a:lnSpc>
              <a:spcBef>
                <a:spcPts val="318"/>
              </a:spcBef>
              <a:spcAft>
                <a:spcPts val="0"/>
              </a:spcAft>
              <a:buClr>
                <a:schemeClr val="dk1"/>
              </a:buClr>
              <a:buSzPts val="1588"/>
              <a:buFont typeface="Arial"/>
              <a:buChar char="–"/>
              <a:defRPr sz="1588" b="0" i="0" u="none" strike="noStrike" cap="none">
                <a:solidFill>
                  <a:schemeClr val="dk1"/>
                </a:solidFill>
                <a:latin typeface="Helvetica Neue"/>
                <a:ea typeface="Helvetica Neue"/>
                <a:cs typeface="Helvetica Neue"/>
                <a:sym typeface="Helvetica Neue"/>
              </a:defRPr>
            </a:lvl2pPr>
            <a:lvl3pPr marL="1371600" marR="0" lvl="2" indent="-318261" algn="l">
              <a:lnSpc>
                <a:spcPct val="100000"/>
              </a:lnSpc>
              <a:spcBef>
                <a:spcPts val="282"/>
              </a:spcBef>
              <a:spcAft>
                <a:spcPts val="0"/>
              </a:spcAft>
              <a:buClr>
                <a:schemeClr val="dk1"/>
              </a:buClr>
              <a:buSzPts val="1412"/>
              <a:buFont typeface="Arial"/>
              <a:buChar char="•"/>
              <a:defRPr sz="1412" b="0" i="0" u="none" strike="noStrike" cap="none">
                <a:solidFill>
                  <a:schemeClr val="dk1"/>
                </a:solidFill>
                <a:latin typeface="Helvetica Neue"/>
                <a:ea typeface="Helvetica Neue"/>
                <a:cs typeface="Helvetica Neue"/>
                <a:sym typeface="Helvetica Neue"/>
              </a:defRPr>
            </a:lvl3pPr>
            <a:lvl4pPr marL="1828800" marR="0" lvl="3" indent="-307022" algn="l">
              <a:lnSpc>
                <a:spcPct val="100000"/>
              </a:lnSpc>
              <a:spcBef>
                <a:spcPts val="247"/>
              </a:spcBef>
              <a:spcAft>
                <a:spcPts val="0"/>
              </a:spcAft>
              <a:buClr>
                <a:schemeClr val="dk1"/>
              </a:buClr>
              <a:buSzPts val="1235"/>
              <a:buFont typeface="Arial"/>
              <a:buChar char="–"/>
              <a:defRPr sz="1235" b="0" i="0" u="none" strike="noStrike" cap="none">
                <a:solidFill>
                  <a:schemeClr val="dk1"/>
                </a:solidFill>
                <a:latin typeface="Helvetica Neue"/>
                <a:ea typeface="Helvetica Neue"/>
                <a:cs typeface="Helvetica Neue"/>
                <a:sym typeface="Helvetica Neue"/>
              </a:defRPr>
            </a:lvl4pPr>
            <a:lvl5pPr marL="2286000" marR="0" lvl="4" indent="-295846" algn="l">
              <a:lnSpc>
                <a:spcPct val="100000"/>
              </a:lnSpc>
              <a:spcBef>
                <a:spcPts val="212"/>
              </a:spcBef>
              <a:spcAft>
                <a:spcPts val="0"/>
              </a:spcAft>
              <a:buClr>
                <a:schemeClr val="dk1"/>
              </a:buClr>
              <a:buSzPts val="1059"/>
              <a:buFont typeface="Arial"/>
              <a:buChar char="»"/>
              <a:defRPr sz="1059" b="0" i="0" u="none" strike="noStrike" cap="none">
                <a:solidFill>
                  <a:schemeClr val="dk1"/>
                </a:solidFill>
                <a:latin typeface="Helvetica Neue"/>
                <a:ea typeface="Helvetica Neue"/>
                <a:cs typeface="Helvetica Neue"/>
                <a:sym typeface="Helvetica Neue"/>
              </a:defRPr>
            </a:lvl5pPr>
            <a:lvl6pPr marL="2743200" marR="0" lvl="5" indent="-329438" algn="l">
              <a:lnSpc>
                <a:spcPct val="100000"/>
              </a:lnSpc>
              <a:spcBef>
                <a:spcPts val="318"/>
              </a:spcBef>
              <a:spcAft>
                <a:spcPts val="0"/>
              </a:spcAft>
              <a:buClr>
                <a:schemeClr val="dk1"/>
              </a:buClr>
              <a:buSzPts val="1588"/>
              <a:buFont typeface="Arial"/>
              <a:buChar char="•"/>
              <a:defRPr sz="1588" b="0" i="0" u="none" strike="noStrike" cap="none">
                <a:solidFill>
                  <a:schemeClr val="dk1"/>
                </a:solidFill>
                <a:latin typeface="Calibri"/>
                <a:ea typeface="Calibri"/>
                <a:cs typeface="Calibri"/>
                <a:sym typeface="Calibri"/>
              </a:defRPr>
            </a:lvl6pPr>
            <a:lvl7pPr marL="3200400" marR="0" lvl="6" indent="-329438" algn="l">
              <a:lnSpc>
                <a:spcPct val="100000"/>
              </a:lnSpc>
              <a:spcBef>
                <a:spcPts val="318"/>
              </a:spcBef>
              <a:spcAft>
                <a:spcPts val="0"/>
              </a:spcAft>
              <a:buClr>
                <a:schemeClr val="dk1"/>
              </a:buClr>
              <a:buSzPts val="1588"/>
              <a:buFont typeface="Arial"/>
              <a:buChar char="•"/>
              <a:defRPr sz="1588" b="0" i="0" u="none" strike="noStrike" cap="none">
                <a:solidFill>
                  <a:schemeClr val="dk1"/>
                </a:solidFill>
                <a:latin typeface="Calibri"/>
                <a:ea typeface="Calibri"/>
                <a:cs typeface="Calibri"/>
                <a:sym typeface="Calibri"/>
              </a:defRPr>
            </a:lvl7pPr>
            <a:lvl8pPr marL="3657600" marR="0" lvl="7" indent="-329438" algn="l">
              <a:lnSpc>
                <a:spcPct val="100000"/>
              </a:lnSpc>
              <a:spcBef>
                <a:spcPts val="318"/>
              </a:spcBef>
              <a:spcAft>
                <a:spcPts val="0"/>
              </a:spcAft>
              <a:buClr>
                <a:schemeClr val="dk1"/>
              </a:buClr>
              <a:buSzPts val="1588"/>
              <a:buFont typeface="Arial"/>
              <a:buChar char="•"/>
              <a:defRPr sz="1588" b="0" i="0" u="none" strike="noStrike" cap="none">
                <a:solidFill>
                  <a:schemeClr val="dk1"/>
                </a:solidFill>
                <a:latin typeface="Calibri"/>
                <a:ea typeface="Calibri"/>
                <a:cs typeface="Calibri"/>
                <a:sym typeface="Calibri"/>
              </a:defRPr>
            </a:lvl8pPr>
            <a:lvl9pPr marL="4114800" marR="0" lvl="8" indent="-329438" algn="l">
              <a:lnSpc>
                <a:spcPct val="100000"/>
              </a:lnSpc>
              <a:spcBef>
                <a:spcPts val="318"/>
              </a:spcBef>
              <a:spcAft>
                <a:spcPts val="0"/>
              </a:spcAft>
              <a:buClr>
                <a:schemeClr val="dk1"/>
              </a:buClr>
              <a:buSzPts val="1588"/>
              <a:buFont typeface="Arial"/>
              <a:buChar char="•"/>
              <a:defRPr sz="1588" b="0" i="0" u="none" strike="noStrike" cap="none">
                <a:solidFill>
                  <a:schemeClr val="dk1"/>
                </a:solidFill>
                <a:latin typeface="Calibri"/>
                <a:ea typeface="Calibri"/>
                <a:cs typeface="Calibri"/>
                <a:sym typeface="Calibri"/>
              </a:defRPr>
            </a:lvl9pPr>
          </a:lstStyle>
          <a:p>
            <a:endParaRPr/>
          </a:p>
        </p:txBody>
      </p:sp>
      <p:sp>
        <p:nvSpPr>
          <p:cNvPr id="39" name="Google Shape;39;p37"/>
          <p:cNvSpPr txBox="1">
            <a:spLocks noGrp="1"/>
          </p:cNvSpPr>
          <p:nvPr>
            <p:ph type="body" idx="2"/>
          </p:nvPr>
        </p:nvSpPr>
        <p:spPr>
          <a:xfrm>
            <a:off x="6197600" y="1600207"/>
            <a:ext cx="5384800" cy="4525963"/>
          </a:xfrm>
          <a:prstGeom prst="rect">
            <a:avLst/>
          </a:prstGeom>
          <a:noFill/>
          <a:ln>
            <a:noFill/>
          </a:ln>
        </p:spPr>
        <p:txBody>
          <a:bodyPr spcFirstLastPara="1" wrap="square" lIns="91425" tIns="45700" rIns="91425" bIns="45700" anchor="t" anchorCtr="0">
            <a:noAutofit/>
          </a:bodyPr>
          <a:lstStyle>
            <a:lvl1pPr marL="457200" marR="0" lvl="0" indent="-340677" algn="l">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Helvetica Neue"/>
                <a:ea typeface="Helvetica Neue"/>
                <a:cs typeface="Helvetica Neue"/>
                <a:sym typeface="Helvetica Neue"/>
              </a:defRPr>
            </a:lvl1pPr>
            <a:lvl2pPr marL="914400" marR="0" lvl="1" indent="-329437" algn="l">
              <a:lnSpc>
                <a:spcPct val="100000"/>
              </a:lnSpc>
              <a:spcBef>
                <a:spcPts val="318"/>
              </a:spcBef>
              <a:spcAft>
                <a:spcPts val="0"/>
              </a:spcAft>
              <a:buClr>
                <a:schemeClr val="dk1"/>
              </a:buClr>
              <a:buSzPts val="1588"/>
              <a:buFont typeface="Arial"/>
              <a:buChar char="–"/>
              <a:defRPr sz="1588" b="0" i="0" u="none" strike="noStrike" cap="none">
                <a:solidFill>
                  <a:schemeClr val="dk1"/>
                </a:solidFill>
                <a:latin typeface="Helvetica Neue"/>
                <a:ea typeface="Helvetica Neue"/>
                <a:cs typeface="Helvetica Neue"/>
                <a:sym typeface="Helvetica Neue"/>
              </a:defRPr>
            </a:lvl2pPr>
            <a:lvl3pPr marL="1371600" marR="0" lvl="2" indent="-318261" algn="l">
              <a:lnSpc>
                <a:spcPct val="100000"/>
              </a:lnSpc>
              <a:spcBef>
                <a:spcPts val="282"/>
              </a:spcBef>
              <a:spcAft>
                <a:spcPts val="0"/>
              </a:spcAft>
              <a:buClr>
                <a:schemeClr val="dk1"/>
              </a:buClr>
              <a:buSzPts val="1412"/>
              <a:buFont typeface="Arial"/>
              <a:buChar char="•"/>
              <a:defRPr sz="1412" b="0" i="0" u="none" strike="noStrike" cap="none">
                <a:solidFill>
                  <a:schemeClr val="dk1"/>
                </a:solidFill>
                <a:latin typeface="Helvetica Neue"/>
                <a:ea typeface="Helvetica Neue"/>
                <a:cs typeface="Helvetica Neue"/>
                <a:sym typeface="Helvetica Neue"/>
              </a:defRPr>
            </a:lvl3pPr>
            <a:lvl4pPr marL="1828800" marR="0" lvl="3" indent="-307022" algn="l">
              <a:lnSpc>
                <a:spcPct val="100000"/>
              </a:lnSpc>
              <a:spcBef>
                <a:spcPts val="247"/>
              </a:spcBef>
              <a:spcAft>
                <a:spcPts val="0"/>
              </a:spcAft>
              <a:buClr>
                <a:schemeClr val="dk1"/>
              </a:buClr>
              <a:buSzPts val="1235"/>
              <a:buFont typeface="Arial"/>
              <a:buChar char="–"/>
              <a:defRPr sz="1235" b="0" i="0" u="none" strike="noStrike" cap="none">
                <a:solidFill>
                  <a:schemeClr val="dk1"/>
                </a:solidFill>
                <a:latin typeface="Helvetica Neue"/>
                <a:ea typeface="Helvetica Neue"/>
                <a:cs typeface="Helvetica Neue"/>
                <a:sym typeface="Helvetica Neue"/>
              </a:defRPr>
            </a:lvl4pPr>
            <a:lvl5pPr marL="2286000" marR="0" lvl="4" indent="-295846" algn="l">
              <a:lnSpc>
                <a:spcPct val="100000"/>
              </a:lnSpc>
              <a:spcBef>
                <a:spcPts val="212"/>
              </a:spcBef>
              <a:spcAft>
                <a:spcPts val="0"/>
              </a:spcAft>
              <a:buClr>
                <a:schemeClr val="dk1"/>
              </a:buClr>
              <a:buSzPts val="1059"/>
              <a:buFont typeface="Arial"/>
              <a:buChar char="»"/>
              <a:defRPr sz="1059" b="0" i="0" u="none" strike="noStrike" cap="none">
                <a:solidFill>
                  <a:schemeClr val="dk1"/>
                </a:solidFill>
                <a:latin typeface="Helvetica Neue"/>
                <a:ea typeface="Helvetica Neue"/>
                <a:cs typeface="Helvetica Neue"/>
                <a:sym typeface="Helvetica Neue"/>
              </a:defRPr>
            </a:lvl5pPr>
            <a:lvl6pPr marL="2743200" marR="0" lvl="5" indent="-329438" algn="l">
              <a:lnSpc>
                <a:spcPct val="100000"/>
              </a:lnSpc>
              <a:spcBef>
                <a:spcPts val="318"/>
              </a:spcBef>
              <a:spcAft>
                <a:spcPts val="0"/>
              </a:spcAft>
              <a:buClr>
                <a:schemeClr val="dk1"/>
              </a:buClr>
              <a:buSzPts val="1588"/>
              <a:buFont typeface="Arial"/>
              <a:buChar char="•"/>
              <a:defRPr sz="1588" b="0" i="0" u="none" strike="noStrike" cap="none">
                <a:solidFill>
                  <a:schemeClr val="dk1"/>
                </a:solidFill>
                <a:latin typeface="Calibri"/>
                <a:ea typeface="Calibri"/>
                <a:cs typeface="Calibri"/>
                <a:sym typeface="Calibri"/>
              </a:defRPr>
            </a:lvl6pPr>
            <a:lvl7pPr marL="3200400" marR="0" lvl="6" indent="-329438" algn="l">
              <a:lnSpc>
                <a:spcPct val="100000"/>
              </a:lnSpc>
              <a:spcBef>
                <a:spcPts val="318"/>
              </a:spcBef>
              <a:spcAft>
                <a:spcPts val="0"/>
              </a:spcAft>
              <a:buClr>
                <a:schemeClr val="dk1"/>
              </a:buClr>
              <a:buSzPts val="1588"/>
              <a:buFont typeface="Arial"/>
              <a:buChar char="•"/>
              <a:defRPr sz="1588" b="0" i="0" u="none" strike="noStrike" cap="none">
                <a:solidFill>
                  <a:schemeClr val="dk1"/>
                </a:solidFill>
                <a:latin typeface="Calibri"/>
                <a:ea typeface="Calibri"/>
                <a:cs typeface="Calibri"/>
                <a:sym typeface="Calibri"/>
              </a:defRPr>
            </a:lvl7pPr>
            <a:lvl8pPr marL="3657600" marR="0" lvl="7" indent="-329438" algn="l">
              <a:lnSpc>
                <a:spcPct val="100000"/>
              </a:lnSpc>
              <a:spcBef>
                <a:spcPts val="318"/>
              </a:spcBef>
              <a:spcAft>
                <a:spcPts val="0"/>
              </a:spcAft>
              <a:buClr>
                <a:schemeClr val="dk1"/>
              </a:buClr>
              <a:buSzPts val="1588"/>
              <a:buFont typeface="Arial"/>
              <a:buChar char="•"/>
              <a:defRPr sz="1588" b="0" i="0" u="none" strike="noStrike" cap="none">
                <a:solidFill>
                  <a:schemeClr val="dk1"/>
                </a:solidFill>
                <a:latin typeface="Calibri"/>
                <a:ea typeface="Calibri"/>
                <a:cs typeface="Calibri"/>
                <a:sym typeface="Calibri"/>
              </a:defRPr>
            </a:lvl8pPr>
            <a:lvl9pPr marL="4114800" marR="0" lvl="8" indent="-329438" algn="l">
              <a:lnSpc>
                <a:spcPct val="100000"/>
              </a:lnSpc>
              <a:spcBef>
                <a:spcPts val="318"/>
              </a:spcBef>
              <a:spcAft>
                <a:spcPts val="0"/>
              </a:spcAft>
              <a:buClr>
                <a:schemeClr val="dk1"/>
              </a:buClr>
              <a:buSzPts val="1588"/>
              <a:buFont typeface="Arial"/>
              <a:buChar char="•"/>
              <a:defRPr sz="1588"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0"/>
        <p:cNvGrpSpPr/>
        <p:nvPr/>
      </p:nvGrpSpPr>
      <p:grpSpPr>
        <a:xfrm>
          <a:off x="0" y="0"/>
          <a:ext cx="0" cy="0"/>
          <a:chOff x="0" y="0"/>
          <a:chExt cx="0" cy="0"/>
        </a:xfrm>
      </p:grpSpPr>
      <p:sp>
        <p:nvSpPr>
          <p:cNvPr id="41" name="Google Shape;41;p39"/>
          <p:cNvSpPr txBox="1">
            <a:spLocks noGrp="1"/>
          </p:cNvSpPr>
          <p:nvPr>
            <p:ph type="title"/>
          </p:nvPr>
        </p:nvSpPr>
        <p:spPr>
          <a:xfrm>
            <a:off x="609605" y="273064"/>
            <a:ext cx="4011084" cy="1162051"/>
          </a:xfrm>
          <a:prstGeom prst="rect">
            <a:avLst/>
          </a:prstGeom>
          <a:noFill/>
          <a:ln>
            <a:noFill/>
          </a:ln>
        </p:spPr>
        <p:txBody>
          <a:bodyPr spcFirstLastPara="1" wrap="square" lIns="91425" tIns="45700" rIns="91425" bIns="45700" anchor="b" anchorCtr="0">
            <a:noAutofit/>
          </a:bodyPr>
          <a:lstStyle>
            <a:lvl1pPr marR="0" lvl="0" algn="l">
              <a:lnSpc>
                <a:spcPct val="100000"/>
              </a:lnSpc>
              <a:spcBef>
                <a:spcPts val="0"/>
              </a:spcBef>
              <a:spcAft>
                <a:spcPts val="0"/>
              </a:spcAft>
              <a:buClr>
                <a:schemeClr val="lt1"/>
              </a:buClr>
              <a:buSzPts val="1765"/>
              <a:buFont typeface="Helvetica Neue"/>
              <a:buNone/>
              <a:defRPr sz="1765" b="1" i="0" u="none" strike="noStrike" cap="none">
                <a:solidFill>
                  <a:schemeClr val="lt1"/>
                </a:solidFill>
                <a:latin typeface="Helvetica Neue"/>
                <a:ea typeface="Helvetica Neue"/>
                <a:cs typeface="Helvetica Neue"/>
                <a:sym typeface="Helvetica Neue"/>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42" name="Google Shape;42;p39"/>
          <p:cNvSpPr txBox="1">
            <a:spLocks noGrp="1"/>
          </p:cNvSpPr>
          <p:nvPr>
            <p:ph type="body" idx="1"/>
          </p:nvPr>
        </p:nvSpPr>
        <p:spPr>
          <a:xfrm>
            <a:off x="4766733" y="273067"/>
            <a:ext cx="6815667" cy="5853113"/>
          </a:xfrm>
          <a:prstGeom prst="rect">
            <a:avLst/>
          </a:prstGeom>
          <a:noFill/>
          <a:ln>
            <a:noFill/>
          </a:ln>
        </p:spPr>
        <p:txBody>
          <a:bodyPr spcFirstLastPara="1" wrap="square" lIns="91425" tIns="45700" rIns="91425" bIns="45700" anchor="t" anchorCtr="0">
            <a:noAutofit/>
          </a:bodyPr>
          <a:lstStyle>
            <a:lvl1pPr marL="457200" marR="0" lvl="0" indent="-340677" algn="l">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Helvetica Neue"/>
                <a:ea typeface="Helvetica Neue"/>
                <a:cs typeface="Helvetica Neue"/>
                <a:sym typeface="Helvetica Neue"/>
              </a:defRPr>
            </a:lvl1pPr>
            <a:lvl2pPr marL="914400" marR="0" lvl="1" indent="-329437" algn="l">
              <a:lnSpc>
                <a:spcPct val="100000"/>
              </a:lnSpc>
              <a:spcBef>
                <a:spcPts val="318"/>
              </a:spcBef>
              <a:spcAft>
                <a:spcPts val="0"/>
              </a:spcAft>
              <a:buClr>
                <a:schemeClr val="dk1"/>
              </a:buClr>
              <a:buSzPts val="1588"/>
              <a:buFont typeface="Arial"/>
              <a:buChar char="–"/>
              <a:defRPr sz="1588" b="0" i="0" u="none" strike="noStrike" cap="none">
                <a:solidFill>
                  <a:schemeClr val="dk1"/>
                </a:solidFill>
                <a:latin typeface="Helvetica Neue"/>
                <a:ea typeface="Helvetica Neue"/>
                <a:cs typeface="Helvetica Neue"/>
                <a:sym typeface="Helvetica Neue"/>
              </a:defRPr>
            </a:lvl2pPr>
            <a:lvl3pPr marL="1371600" marR="0" lvl="2" indent="-318261" algn="l">
              <a:lnSpc>
                <a:spcPct val="100000"/>
              </a:lnSpc>
              <a:spcBef>
                <a:spcPts val="282"/>
              </a:spcBef>
              <a:spcAft>
                <a:spcPts val="0"/>
              </a:spcAft>
              <a:buClr>
                <a:schemeClr val="dk1"/>
              </a:buClr>
              <a:buSzPts val="1412"/>
              <a:buFont typeface="Arial"/>
              <a:buChar char="•"/>
              <a:defRPr sz="1412" b="0" i="0" u="none" strike="noStrike" cap="none">
                <a:solidFill>
                  <a:schemeClr val="dk1"/>
                </a:solidFill>
                <a:latin typeface="Helvetica Neue"/>
                <a:ea typeface="Helvetica Neue"/>
                <a:cs typeface="Helvetica Neue"/>
                <a:sym typeface="Helvetica Neue"/>
              </a:defRPr>
            </a:lvl3pPr>
            <a:lvl4pPr marL="1828800" marR="0" lvl="3" indent="-307022" algn="l">
              <a:lnSpc>
                <a:spcPct val="100000"/>
              </a:lnSpc>
              <a:spcBef>
                <a:spcPts val="247"/>
              </a:spcBef>
              <a:spcAft>
                <a:spcPts val="0"/>
              </a:spcAft>
              <a:buClr>
                <a:schemeClr val="dk1"/>
              </a:buClr>
              <a:buSzPts val="1235"/>
              <a:buFont typeface="Arial"/>
              <a:buChar char="–"/>
              <a:defRPr sz="1235" b="0" i="0" u="none" strike="noStrike" cap="none">
                <a:solidFill>
                  <a:schemeClr val="dk1"/>
                </a:solidFill>
                <a:latin typeface="Helvetica Neue"/>
                <a:ea typeface="Helvetica Neue"/>
                <a:cs typeface="Helvetica Neue"/>
                <a:sym typeface="Helvetica Neue"/>
              </a:defRPr>
            </a:lvl4pPr>
            <a:lvl5pPr marL="2286000" marR="0" lvl="4" indent="-295846" algn="l">
              <a:lnSpc>
                <a:spcPct val="100000"/>
              </a:lnSpc>
              <a:spcBef>
                <a:spcPts val="212"/>
              </a:spcBef>
              <a:spcAft>
                <a:spcPts val="0"/>
              </a:spcAft>
              <a:buClr>
                <a:schemeClr val="dk1"/>
              </a:buClr>
              <a:buSzPts val="1059"/>
              <a:buFont typeface="Arial"/>
              <a:buChar char="»"/>
              <a:defRPr sz="1059" b="0" i="0" u="none" strike="noStrike" cap="none">
                <a:solidFill>
                  <a:schemeClr val="dk1"/>
                </a:solidFill>
                <a:latin typeface="Helvetica Neue"/>
                <a:ea typeface="Helvetica Neue"/>
                <a:cs typeface="Helvetica Neue"/>
                <a:sym typeface="Helvetica Neue"/>
              </a:defRPr>
            </a:lvl5pPr>
            <a:lvl6pPr marL="2743200" marR="0" lvl="5" indent="-340677" algn="l">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6pPr>
            <a:lvl7pPr marL="3200400" marR="0" lvl="6" indent="-340677" algn="l">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7pPr>
            <a:lvl8pPr marL="3657600" marR="0" lvl="7" indent="-340677" algn="l">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8pPr>
            <a:lvl9pPr marL="4114800" marR="0" lvl="8" indent="-340677" algn="l">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9pPr>
          </a:lstStyle>
          <a:p>
            <a:endParaRPr/>
          </a:p>
        </p:txBody>
      </p:sp>
      <p:sp>
        <p:nvSpPr>
          <p:cNvPr id="43" name="Google Shape;43;p39"/>
          <p:cNvSpPr txBox="1">
            <a:spLocks noGrp="1"/>
          </p:cNvSpPr>
          <p:nvPr>
            <p:ph type="body" idx="2"/>
          </p:nvPr>
        </p:nvSpPr>
        <p:spPr>
          <a:xfrm>
            <a:off x="609605" y="1435104"/>
            <a:ext cx="4011084" cy="4691063"/>
          </a:xfrm>
          <a:prstGeom prst="rect">
            <a:avLst/>
          </a:prstGeom>
          <a:noFill/>
          <a:ln>
            <a:noFill/>
          </a:ln>
        </p:spPr>
        <p:txBody>
          <a:bodyPr spcFirstLastPara="1" wrap="square" lIns="91425" tIns="45700" rIns="91425" bIns="45700" anchor="t" anchorCtr="0">
            <a:noAutofit/>
          </a:bodyPr>
          <a:lstStyle>
            <a:lvl1pPr marL="457200" marR="0" lvl="0" indent="-228600" algn="l">
              <a:lnSpc>
                <a:spcPct val="100000"/>
              </a:lnSpc>
              <a:spcBef>
                <a:spcPts val="247"/>
              </a:spcBef>
              <a:spcAft>
                <a:spcPts val="0"/>
              </a:spcAft>
              <a:buClr>
                <a:schemeClr val="dk1"/>
              </a:buClr>
              <a:buSzPts val="1235"/>
              <a:buFont typeface="Arial"/>
              <a:buNone/>
              <a:defRPr sz="1235" b="0" i="0" u="none" strike="noStrike" cap="none">
                <a:solidFill>
                  <a:schemeClr val="dk1"/>
                </a:solidFill>
                <a:latin typeface="Helvetica Neue"/>
                <a:ea typeface="Helvetica Neue"/>
                <a:cs typeface="Helvetica Neue"/>
                <a:sym typeface="Helvetica Neue"/>
              </a:defRPr>
            </a:lvl1pPr>
            <a:lvl2pPr marL="914400" marR="0" lvl="1" indent="-228600" algn="l">
              <a:lnSpc>
                <a:spcPct val="100000"/>
              </a:lnSpc>
              <a:spcBef>
                <a:spcPts val="212"/>
              </a:spcBef>
              <a:spcAft>
                <a:spcPts val="0"/>
              </a:spcAft>
              <a:buClr>
                <a:schemeClr val="dk1"/>
              </a:buClr>
              <a:buSzPts val="1059"/>
              <a:buFont typeface="Arial"/>
              <a:buNone/>
              <a:defRPr sz="1059" b="0" i="0" u="none" strike="noStrike" cap="none">
                <a:solidFill>
                  <a:schemeClr val="dk1"/>
                </a:solidFill>
                <a:latin typeface="Helvetica Neue"/>
                <a:ea typeface="Helvetica Neue"/>
                <a:cs typeface="Helvetica Neue"/>
                <a:sym typeface="Helvetica Neue"/>
              </a:defRPr>
            </a:lvl2pPr>
            <a:lvl3pPr marL="1371600" marR="0" lvl="2" indent="-228600" algn="l">
              <a:lnSpc>
                <a:spcPct val="100000"/>
              </a:lnSpc>
              <a:spcBef>
                <a:spcPts val="176"/>
              </a:spcBef>
              <a:spcAft>
                <a:spcPts val="0"/>
              </a:spcAft>
              <a:buClr>
                <a:schemeClr val="dk1"/>
              </a:buClr>
              <a:buSzPts val="882"/>
              <a:buFont typeface="Arial"/>
              <a:buNone/>
              <a:defRPr sz="882" b="0" i="0" u="none" strike="noStrike" cap="none">
                <a:solidFill>
                  <a:schemeClr val="dk1"/>
                </a:solidFill>
                <a:latin typeface="Helvetica Neue"/>
                <a:ea typeface="Helvetica Neue"/>
                <a:cs typeface="Helvetica Neue"/>
                <a:sym typeface="Helvetica Neue"/>
              </a:defRPr>
            </a:lvl3pPr>
            <a:lvl4pPr marL="1828800" marR="0" lvl="3" indent="-228600" algn="l">
              <a:lnSpc>
                <a:spcPct val="100000"/>
              </a:lnSpc>
              <a:spcBef>
                <a:spcPts val="159"/>
              </a:spcBef>
              <a:spcAft>
                <a:spcPts val="0"/>
              </a:spcAft>
              <a:buClr>
                <a:schemeClr val="dk1"/>
              </a:buClr>
              <a:buSzPts val="794"/>
              <a:buFont typeface="Arial"/>
              <a:buNone/>
              <a:defRPr sz="794" b="0" i="0" u="none" strike="noStrike" cap="none">
                <a:solidFill>
                  <a:schemeClr val="dk1"/>
                </a:solidFill>
                <a:latin typeface="Helvetica Neue"/>
                <a:ea typeface="Helvetica Neue"/>
                <a:cs typeface="Helvetica Neue"/>
                <a:sym typeface="Helvetica Neue"/>
              </a:defRPr>
            </a:lvl4pPr>
            <a:lvl5pPr marL="2286000" marR="0" lvl="4" indent="-228600" algn="l">
              <a:lnSpc>
                <a:spcPct val="100000"/>
              </a:lnSpc>
              <a:spcBef>
                <a:spcPts val="159"/>
              </a:spcBef>
              <a:spcAft>
                <a:spcPts val="0"/>
              </a:spcAft>
              <a:buClr>
                <a:schemeClr val="dk1"/>
              </a:buClr>
              <a:buSzPts val="794"/>
              <a:buFont typeface="Arial"/>
              <a:buNone/>
              <a:defRPr sz="794" b="0" i="0" u="none" strike="noStrike" cap="none">
                <a:solidFill>
                  <a:schemeClr val="dk1"/>
                </a:solidFill>
                <a:latin typeface="Helvetica Neue"/>
                <a:ea typeface="Helvetica Neue"/>
                <a:cs typeface="Helvetica Neue"/>
                <a:sym typeface="Helvetica Neue"/>
              </a:defRPr>
            </a:lvl5pPr>
            <a:lvl6pPr marL="2743200" marR="0" lvl="5" indent="-228600" algn="l">
              <a:lnSpc>
                <a:spcPct val="100000"/>
              </a:lnSpc>
              <a:spcBef>
                <a:spcPts val="159"/>
              </a:spcBef>
              <a:spcAft>
                <a:spcPts val="0"/>
              </a:spcAft>
              <a:buClr>
                <a:schemeClr val="dk1"/>
              </a:buClr>
              <a:buSzPts val="794"/>
              <a:buFont typeface="Arial"/>
              <a:buNone/>
              <a:defRPr sz="794" b="0" i="0" u="none" strike="noStrike" cap="none">
                <a:solidFill>
                  <a:schemeClr val="dk1"/>
                </a:solidFill>
                <a:latin typeface="Calibri"/>
                <a:ea typeface="Calibri"/>
                <a:cs typeface="Calibri"/>
                <a:sym typeface="Calibri"/>
              </a:defRPr>
            </a:lvl6pPr>
            <a:lvl7pPr marL="3200400" marR="0" lvl="6" indent="-228600" algn="l">
              <a:lnSpc>
                <a:spcPct val="100000"/>
              </a:lnSpc>
              <a:spcBef>
                <a:spcPts val="159"/>
              </a:spcBef>
              <a:spcAft>
                <a:spcPts val="0"/>
              </a:spcAft>
              <a:buClr>
                <a:schemeClr val="dk1"/>
              </a:buClr>
              <a:buSzPts val="794"/>
              <a:buFont typeface="Arial"/>
              <a:buNone/>
              <a:defRPr sz="794" b="0" i="0" u="none" strike="noStrike" cap="none">
                <a:solidFill>
                  <a:schemeClr val="dk1"/>
                </a:solidFill>
                <a:latin typeface="Calibri"/>
                <a:ea typeface="Calibri"/>
                <a:cs typeface="Calibri"/>
                <a:sym typeface="Calibri"/>
              </a:defRPr>
            </a:lvl7pPr>
            <a:lvl8pPr marL="3657600" marR="0" lvl="7" indent="-228600" algn="l">
              <a:lnSpc>
                <a:spcPct val="100000"/>
              </a:lnSpc>
              <a:spcBef>
                <a:spcPts val="159"/>
              </a:spcBef>
              <a:spcAft>
                <a:spcPts val="0"/>
              </a:spcAft>
              <a:buClr>
                <a:schemeClr val="dk1"/>
              </a:buClr>
              <a:buSzPts val="794"/>
              <a:buFont typeface="Arial"/>
              <a:buNone/>
              <a:defRPr sz="794" b="0" i="0" u="none" strike="noStrike" cap="none">
                <a:solidFill>
                  <a:schemeClr val="dk1"/>
                </a:solidFill>
                <a:latin typeface="Calibri"/>
                <a:ea typeface="Calibri"/>
                <a:cs typeface="Calibri"/>
                <a:sym typeface="Calibri"/>
              </a:defRPr>
            </a:lvl8pPr>
            <a:lvl9pPr marL="4114800" marR="0" lvl="8" indent="-228600" algn="l">
              <a:lnSpc>
                <a:spcPct val="100000"/>
              </a:lnSpc>
              <a:spcBef>
                <a:spcPts val="159"/>
              </a:spcBef>
              <a:spcAft>
                <a:spcPts val="0"/>
              </a:spcAft>
              <a:buClr>
                <a:schemeClr val="dk1"/>
              </a:buClr>
              <a:buSzPts val="794"/>
              <a:buFont typeface="Arial"/>
              <a:buNone/>
              <a:defRPr sz="794"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4"/>
        <p:cNvGrpSpPr/>
        <p:nvPr/>
      </p:nvGrpSpPr>
      <p:grpSpPr>
        <a:xfrm>
          <a:off x="0" y="0"/>
          <a:ext cx="0" cy="0"/>
          <a:chOff x="0" y="0"/>
          <a:chExt cx="0" cy="0"/>
        </a:xfrm>
      </p:grpSpPr>
      <p:sp>
        <p:nvSpPr>
          <p:cNvPr id="45" name="Google Shape;45;p40"/>
          <p:cNvSpPr txBox="1">
            <a:spLocks noGrp="1"/>
          </p:cNvSpPr>
          <p:nvPr>
            <p:ph type="title"/>
          </p:nvPr>
        </p:nvSpPr>
        <p:spPr>
          <a:xfrm>
            <a:off x="2389717" y="4800615"/>
            <a:ext cx="7315200" cy="566739"/>
          </a:xfrm>
          <a:prstGeom prst="rect">
            <a:avLst/>
          </a:prstGeom>
          <a:noFill/>
          <a:ln>
            <a:noFill/>
          </a:ln>
        </p:spPr>
        <p:txBody>
          <a:bodyPr spcFirstLastPara="1" wrap="square" lIns="91425" tIns="45700" rIns="91425" bIns="45700" anchor="b" anchorCtr="0">
            <a:noAutofit/>
          </a:bodyPr>
          <a:lstStyle>
            <a:lvl1pPr marR="0" lvl="0" algn="l">
              <a:lnSpc>
                <a:spcPct val="100000"/>
              </a:lnSpc>
              <a:spcBef>
                <a:spcPts val="0"/>
              </a:spcBef>
              <a:spcAft>
                <a:spcPts val="0"/>
              </a:spcAft>
              <a:buClr>
                <a:schemeClr val="lt1"/>
              </a:buClr>
              <a:buSzPts val="1765"/>
              <a:buFont typeface="Helvetica Neue"/>
              <a:buNone/>
              <a:defRPr sz="1765" b="1" i="0" u="none" strike="noStrike" cap="none">
                <a:solidFill>
                  <a:schemeClr val="lt1"/>
                </a:solidFill>
                <a:latin typeface="Helvetica Neue"/>
                <a:ea typeface="Helvetica Neue"/>
                <a:cs typeface="Helvetica Neue"/>
                <a:sym typeface="Helvetica Neue"/>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46" name="Google Shape;46;p40"/>
          <p:cNvSpPr>
            <a:spLocks noGrp="1"/>
          </p:cNvSpPr>
          <p:nvPr>
            <p:ph type="pic" idx="2"/>
          </p:nvPr>
        </p:nvSpPr>
        <p:spPr>
          <a:xfrm>
            <a:off x="2389717" y="612775"/>
            <a:ext cx="7315200" cy="4114800"/>
          </a:xfrm>
          <a:prstGeom prst="rect">
            <a:avLst/>
          </a:prstGeom>
          <a:noFill/>
          <a:ln>
            <a:noFill/>
          </a:ln>
        </p:spPr>
      </p:sp>
      <p:sp>
        <p:nvSpPr>
          <p:cNvPr id="47" name="Google Shape;47;p40"/>
          <p:cNvSpPr txBox="1">
            <a:spLocks noGrp="1"/>
          </p:cNvSpPr>
          <p:nvPr>
            <p:ph type="body" idx="1"/>
          </p:nvPr>
        </p:nvSpPr>
        <p:spPr>
          <a:xfrm>
            <a:off x="2389717" y="5367352"/>
            <a:ext cx="7315200" cy="804863"/>
          </a:xfrm>
          <a:prstGeom prst="rect">
            <a:avLst/>
          </a:prstGeom>
          <a:noFill/>
          <a:ln>
            <a:noFill/>
          </a:ln>
        </p:spPr>
        <p:txBody>
          <a:bodyPr spcFirstLastPara="1" wrap="square" lIns="91425" tIns="45700" rIns="91425" bIns="45700" anchor="t" anchorCtr="0">
            <a:noAutofit/>
          </a:bodyPr>
          <a:lstStyle>
            <a:lvl1pPr marL="457200" marR="0" lvl="0" indent="-228600" algn="l">
              <a:lnSpc>
                <a:spcPct val="100000"/>
              </a:lnSpc>
              <a:spcBef>
                <a:spcPts val="247"/>
              </a:spcBef>
              <a:spcAft>
                <a:spcPts val="0"/>
              </a:spcAft>
              <a:buClr>
                <a:schemeClr val="dk1"/>
              </a:buClr>
              <a:buSzPts val="1235"/>
              <a:buFont typeface="Arial"/>
              <a:buNone/>
              <a:defRPr sz="1235" b="0" i="0" u="none" strike="noStrike" cap="none">
                <a:solidFill>
                  <a:schemeClr val="dk1"/>
                </a:solidFill>
                <a:latin typeface="Helvetica Neue"/>
                <a:ea typeface="Helvetica Neue"/>
                <a:cs typeface="Helvetica Neue"/>
                <a:sym typeface="Helvetica Neue"/>
              </a:defRPr>
            </a:lvl1pPr>
            <a:lvl2pPr marL="914400" marR="0" lvl="1" indent="-228600" algn="l">
              <a:lnSpc>
                <a:spcPct val="100000"/>
              </a:lnSpc>
              <a:spcBef>
                <a:spcPts val="212"/>
              </a:spcBef>
              <a:spcAft>
                <a:spcPts val="0"/>
              </a:spcAft>
              <a:buClr>
                <a:schemeClr val="dk1"/>
              </a:buClr>
              <a:buSzPts val="1059"/>
              <a:buFont typeface="Arial"/>
              <a:buNone/>
              <a:defRPr sz="1059" b="0" i="0" u="none" strike="noStrike" cap="none">
                <a:solidFill>
                  <a:schemeClr val="dk1"/>
                </a:solidFill>
                <a:latin typeface="Helvetica Neue"/>
                <a:ea typeface="Helvetica Neue"/>
                <a:cs typeface="Helvetica Neue"/>
                <a:sym typeface="Helvetica Neue"/>
              </a:defRPr>
            </a:lvl2pPr>
            <a:lvl3pPr marL="1371600" marR="0" lvl="2" indent="-228600" algn="l">
              <a:lnSpc>
                <a:spcPct val="100000"/>
              </a:lnSpc>
              <a:spcBef>
                <a:spcPts val="176"/>
              </a:spcBef>
              <a:spcAft>
                <a:spcPts val="0"/>
              </a:spcAft>
              <a:buClr>
                <a:schemeClr val="dk1"/>
              </a:buClr>
              <a:buSzPts val="882"/>
              <a:buFont typeface="Arial"/>
              <a:buNone/>
              <a:defRPr sz="882" b="0" i="0" u="none" strike="noStrike" cap="none">
                <a:solidFill>
                  <a:schemeClr val="dk1"/>
                </a:solidFill>
                <a:latin typeface="Helvetica Neue"/>
                <a:ea typeface="Helvetica Neue"/>
                <a:cs typeface="Helvetica Neue"/>
                <a:sym typeface="Helvetica Neue"/>
              </a:defRPr>
            </a:lvl3pPr>
            <a:lvl4pPr marL="1828800" marR="0" lvl="3" indent="-228600" algn="l">
              <a:lnSpc>
                <a:spcPct val="100000"/>
              </a:lnSpc>
              <a:spcBef>
                <a:spcPts val="159"/>
              </a:spcBef>
              <a:spcAft>
                <a:spcPts val="0"/>
              </a:spcAft>
              <a:buClr>
                <a:schemeClr val="dk1"/>
              </a:buClr>
              <a:buSzPts val="794"/>
              <a:buFont typeface="Arial"/>
              <a:buNone/>
              <a:defRPr sz="794" b="0" i="0" u="none" strike="noStrike" cap="none">
                <a:solidFill>
                  <a:schemeClr val="dk1"/>
                </a:solidFill>
                <a:latin typeface="Helvetica Neue"/>
                <a:ea typeface="Helvetica Neue"/>
                <a:cs typeface="Helvetica Neue"/>
                <a:sym typeface="Helvetica Neue"/>
              </a:defRPr>
            </a:lvl4pPr>
            <a:lvl5pPr marL="2286000" marR="0" lvl="4" indent="-228600" algn="l">
              <a:lnSpc>
                <a:spcPct val="100000"/>
              </a:lnSpc>
              <a:spcBef>
                <a:spcPts val="159"/>
              </a:spcBef>
              <a:spcAft>
                <a:spcPts val="0"/>
              </a:spcAft>
              <a:buClr>
                <a:schemeClr val="dk1"/>
              </a:buClr>
              <a:buSzPts val="794"/>
              <a:buFont typeface="Arial"/>
              <a:buNone/>
              <a:defRPr sz="794" b="0" i="0" u="none" strike="noStrike" cap="none">
                <a:solidFill>
                  <a:schemeClr val="dk1"/>
                </a:solidFill>
                <a:latin typeface="Helvetica Neue"/>
                <a:ea typeface="Helvetica Neue"/>
                <a:cs typeface="Helvetica Neue"/>
                <a:sym typeface="Helvetica Neue"/>
              </a:defRPr>
            </a:lvl5pPr>
            <a:lvl6pPr marL="2743200" marR="0" lvl="5" indent="-228600" algn="l">
              <a:lnSpc>
                <a:spcPct val="100000"/>
              </a:lnSpc>
              <a:spcBef>
                <a:spcPts val="159"/>
              </a:spcBef>
              <a:spcAft>
                <a:spcPts val="0"/>
              </a:spcAft>
              <a:buClr>
                <a:schemeClr val="dk1"/>
              </a:buClr>
              <a:buSzPts val="794"/>
              <a:buFont typeface="Arial"/>
              <a:buNone/>
              <a:defRPr sz="794" b="0" i="0" u="none" strike="noStrike" cap="none">
                <a:solidFill>
                  <a:schemeClr val="dk1"/>
                </a:solidFill>
                <a:latin typeface="Calibri"/>
                <a:ea typeface="Calibri"/>
                <a:cs typeface="Calibri"/>
                <a:sym typeface="Calibri"/>
              </a:defRPr>
            </a:lvl6pPr>
            <a:lvl7pPr marL="3200400" marR="0" lvl="6" indent="-228600" algn="l">
              <a:lnSpc>
                <a:spcPct val="100000"/>
              </a:lnSpc>
              <a:spcBef>
                <a:spcPts val="159"/>
              </a:spcBef>
              <a:spcAft>
                <a:spcPts val="0"/>
              </a:spcAft>
              <a:buClr>
                <a:schemeClr val="dk1"/>
              </a:buClr>
              <a:buSzPts val="794"/>
              <a:buFont typeface="Arial"/>
              <a:buNone/>
              <a:defRPr sz="794" b="0" i="0" u="none" strike="noStrike" cap="none">
                <a:solidFill>
                  <a:schemeClr val="dk1"/>
                </a:solidFill>
                <a:latin typeface="Calibri"/>
                <a:ea typeface="Calibri"/>
                <a:cs typeface="Calibri"/>
                <a:sym typeface="Calibri"/>
              </a:defRPr>
            </a:lvl7pPr>
            <a:lvl8pPr marL="3657600" marR="0" lvl="7" indent="-228600" algn="l">
              <a:lnSpc>
                <a:spcPct val="100000"/>
              </a:lnSpc>
              <a:spcBef>
                <a:spcPts val="159"/>
              </a:spcBef>
              <a:spcAft>
                <a:spcPts val="0"/>
              </a:spcAft>
              <a:buClr>
                <a:schemeClr val="dk1"/>
              </a:buClr>
              <a:buSzPts val="794"/>
              <a:buFont typeface="Arial"/>
              <a:buNone/>
              <a:defRPr sz="794" b="0" i="0" u="none" strike="noStrike" cap="none">
                <a:solidFill>
                  <a:schemeClr val="dk1"/>
                </a:solidFill>
                <a:latin typeface="Calibri"/>
                <a:ea typeface="Calibri"/>
                <a:cs typeface="Calibri"/>
                <a:sym typeface="Calibri"/>
              </a:defRPr>
            </a:lvl8pPr>
            <a:lvl9pPr marL="4114800" marR="0" lvl="8" indent="-228600" algn="l">
              <a:lnSpc>
                <a:spcPct val="100000"/>
              </a:lnSpc>
              <a:spcBef>
                <a:spcPts val="159"/>
              </a:spcBef>
              <a:spcAft>
                <a:spcPts val="0"/>
              </a:spcAft>
              <a:buClr>
                <a:schemeClr val="dk1"/>
              </a:buClr>
              <a:buSzPts val="794"/>
              <a:buFont typeface="Arial"/>
              <a:buNone/>
              <a:defRPr sz="794"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slideLayout" Target="../slideLayouts/slideLayout4.xml"/><Relationship Id="rId7"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9"/>
          <p:cNvPicPr preferRelativeResize="0"/>
          <p:nvPr/>
        </p:nvPicPr>
        <p:blipFill rotWithShape="1">
          <a:blip r:embed="rId3">
            <a:alphaModFix/>
          </a:blip>
          <a:srcRect l="12" t="10093" r="2" b="5130"/>
          <a:stretch/>
        </p:blipFill>
        <p:spPr>
          <a:xfrm>
            <a:off x="0" y="2485"/>
            <a:ext cx="12191966" cy="6892497"/>
          </a:xfrm>
          <a:prstGeom prst="rect">
            <a:avLst/>
          </a:prstGeom>
          <a:noFill/>
          <a:ln>
            <a:noFill/>
          </a:ln>
        </p:spPr>
      </p:pic>
      <p:sp>
        <p:nvSpPr>
          <p:cNvPr id="11" name="Google Shape;11;p9"/>
          <p:cNvSpPr/>
          <p:nvPr/>
        </p:nvSpPr>
        <p:spPr>
          <a:xfrm>
            <a:off x="1760" y="2282562"/>
            <a:ext cx="12190241" cy="2249558"/>
          </a:xfrm>
          <a:prstGeom prst="rect">
            <a:avLst/>
          </a:prstGeom>
          <a:solidFill>
            <a:schemeClr val="dk1">
              <a:alpha val="81176"/>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12" name="Google Shape;12;p9"/>
          <p:cNvSpPr/>
          <p:nvPr/>
        </p:nvSpPr>
        <p:spPr>
          <a:xfrm>
            <a:off x="0" y="4638650"/>
            <a:ext cx="12192000" cy="2249700"/>
          </a:xfrm>
          <a:prstGeom prst="rect">
            <a:avLst/>
          </a:prstGeom>
          <a:gradFill>
            <a:gsLst>
              <a:gs pos="0">
                <a:srgbClr val="FFFFFF">
                  <a:alpha val="0"/>
                </a:srgbClr>
              </a:gs>
              <a:gs pos="100000">
                <a:srgbClr val="FFFFFF"/>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13;p9"/>
          <p:cNvSpPr/>
          <p:nvPr/>
        </p:nvSpPr>
        <p:spPr>
          <a:xfrm>
            <a:off x="1567" y="6652200"/>
            <a:ext cx="12190400" cy="236100"/>
          </a:xfrm>
          <a:prstGeom prst="rect">
            <a:avLst/>
          </a:prstGeom>
          <a:solidFill>
            <a:srgbClr val="1A658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14;p9"/>
          <p:cNvSpPr txBox="1"/>
          <p:nvPr/>
        </p:nvSpPr>
        <p:spPr>
          <a:xfrm>
            <a:off x="671033" y="6682500"/>
            <a:ext cx="10848400" cy="175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en-US" sz="600" b="0" i="0" u="none" strike="noStrike" cap="none">
                <a:solidFill>
                  <a:srgbClr val="FFFFFF"/>
                </a:solidFill>
                <a:latin typeface="Helvetica Neue"/>
                <a:ea typeface="Helvetica Neue"/>
                <a:cs typeface="Helvetica Neue"/>
                <a:sym typeface="Helvetica Neue"/>
              </a:rPr>
              <a:t>This material is based upon work supported by the National Center for Atmospheric Research, which is a major facility sponsored by the National Science Foundation under Cooperative Agreement No. 1852977.</a:t>
            </a:r>
            <a:endParaRPr sz="600" b="0" i="0" u="none" strike="noStrike" cap="none">
              <a:solidFill>
                <a:srgbClr val="FFFFFF"/>
              </a:solidFill>
              <a:latin typeface="Helvetica Neue"/>
              <a:ea typeface="Helvetica Neue"/>
              <a:cs typeface="Helvetica Neue"/>
              <a:sym typeface="Helvetica Neue"/>
            </a:endParaRPr>
          </a:p>
        </p:txBody>
      </p:sp>
      <p:pic>
        <p:nvPicPr>
          <p:cNvPr id="15" name="Google Shape;15;p9"/>
          <p:cNvPicPr preferRelativeResize="0"/>
          <p:nvPr/>
        </p:nvPicPr>
        <p:blipFill rotWithShape="1">
          <a:blip r:embed="rId4">
            <a:alphaModFix/>
          </a:blip>
          <a:srcRect/>
          <a:stretch/>
        </p:blipFill>
        <p:spPr>
          <a:xfrm>
            <a:off x="314750" y="316966"/>
            <a:ext cx="2574377" cy="85855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
        <p:cNvGrpSpPr/>
        <p:nvPr/>
      </p:nvGrpSpPr>
      <p:grpSpPr>
        <a:xfrm>
          <a:off x="0" y="0"/>
          <a:ext cx="0" cy="0"/>
          <a:chOff x="0" y="0"/>
          <a:chExt cx="0" cy="0"/>
        </a:xfrm>
      </p:grpSpPr>
      <p:pic>
        <p:nvPicPr>
          <p:cNvPr id="18" name="Google Shape;18;p17"/>
          <p:cNvPicPr preferRelativeResize="0"/>
          <p:nvPr/>
        </p:nvPicPr>
        <p:blipFill rotWithShape="1">
          <a:blip r:embed="rId8">
            <a:alphaModFix/>
          </a:blip>
          <a:srcRect/>
          <a:stretch/>
        </p:blipFill>
        <p:spPr>
          <a:xfrm>
            <a:off x="-1" y="6272784"/>
            <a:ext cx="12192000" cy="585216"/>
          </a:xfrm>
          <a:prstGeom prst="rect">
            <a:avLst/>
          </a:prstGeom>
          <a:noFill/>
          <a:ln>
            <a:noFill/>
          </a:ln>
        </p:spPr>
      </p:pic>
      <p:sp>
        <p:nvSpPr>
          <p:cNvPr id="19" name="Google Shape;19;p17"/>
          <p:cNvSpPr/>
          <p:nvPr/>
        </p:nvSpPr>
        <p:spPr>
          <a:xfrm>
            <a:off x="-1" y="0"/>
            <a:ext cx="12192000" cy="651622"/>
          </a:xfrm>
          <a:prstGeom prst="rect">
            <a:avLst/>
          </a:prstGeom>
          <a:solidFill>
            <a:srgbClr val="1A658F"/>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66"/>
              <a:buFont typeface="Arial"/>
              <a:buNone/>
            </a:pPr>
            <a:endParaRPr sz="1266" b="0" i="0" u="none" strike="noStrike" cap="none">
              <a:solidFill>
                <a:schemeClr val="lt1"/>
              </a:solidFill>
              <a:latin typeface="Calibri"/>
              <a:ea typeface="Calibri"/>
              <a:cs typeface="Calibri"/>
              <a:sym typeface="Calibri"/>
            </a:endParaRPr>
          </a:p>
        </p:txBody>
      </p:sp>
      <p:sp>
        <p:nvSpPr>
          <p:cNvPr id="20" name="Google Shape;20;p17"/>
          <p:cNvSpPr txBox="1">
            <a:spLocks noGrp="1"/>
          </p:cNvSpPr>
          <p:nvPr>
            <p:ph type="body" idx="1"/>
          </p:nvPr>
        </p:nvSpPr>
        <p:spPr>
          <a:xfrm>
            <a:off x="609600" y="1600203"/>
            <a:ext cx="10972800" cy="4318737"/>
          </a:xfrm>
          <a:prstGeom prst="rect">
            <a:avLst/>
          </a:prstGeom>
          <a:noFill/>
          <a:ln>
            <a:noFill/>
          </a:ln>
        </p:spPr>
        <p:txBody>
          <a:bodyPr spcFirstLastPara="1" wrap="square" lIns="91425" tIns="45700" rIns="91425" bIns="45700" anchor="t" anchorCtr="0">
            <a:noAutofit/>
          </a:bodyPr>
          <a:lstStyle>
            <a:lvl1pPr marL="457200" marR="0" lvl="0" indent="-363093" algn="l" rtl="0">
              <a:lnSpc>
                <a:spcPct val="100000"/>
              </a:lnSpc>
              <a:spcBef>
                <a:spcPts val="424"/>
              </a:spcBef>
              <a:spcAft>
                <a:spcPts val="0"/>
              </a:spcAft>
              <a:buClr>
                <a:schemeClr val="dk1"/>
              </a:buClr>
              <a:buSzPts val="2118"/>
              <a:buFont typeface="Arial"/>
              <a:buChar char="•"/>
              <a:defRPr sz="2118" b="0" i="0" u="none" strike="noStrike" cap="none">
                <a:solidFill>
                  <a:schemeClr val="dk1"/>
                </a:solidFill>
                <a:latin typeface="Helvetica Neue"/>
                <a:ea typeface="Helvetica Neue"/>
                <a:cs typeface="Helvetica Neue"/>
                <a:sym typeface="Helvetica Neue"/>
              </a:defRPr>
            </a:lvl1pPr>
            <a:lvl2pPr marL="914400" marR="0" lvl="1"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Helvetica Neue"/>
                <a:ea typeface="Helvetica Neue"/>
                <a:cs typeface="Helvetica Neue"/>
                <a:sym typeface="Helvetica Neue"/>
              </a:defRPr>
            </a:lvl2pPr>
            <a:lvl3pPr marL="1371600" marR="0" lvl="2" indent="-329438" algn="l" rtl="0">
              <a:lnSpc>
                <a:spcPct val="100000"/>
              </a:lnSpc>
              <a:spcBef>
                <a:spcPts val="318"/>
              </a:spcBef>
              <a:spcAft>
                <a:spcPts val="0"/>
              </a:spcAft>
              <a:buClr>
                <a:schemeClr val="dk1"/>
              </a:buClr>
              <a:buSzPts val="1588"/>
              <a:buFont typeface="Arial"/>
              <a:buChar char="•"/>
              <a:defRPr sz="1588" b="0" i="0" u="none" strike="noStrike" cap="none">
                <a:solidFill>
                  <a:schemeClr val="dk1"/>
                </a:solidFill>
                <a:latin typeface="Helvetica Neue"/>
                <a:ea typeface="Helvetica Neue"/>
                <a:cs typeface="Helvetica Neue"/>
                <a:sym typeface="Helvetica Neue"/>
              </a:defRPr>
            </a:lvl3pPr>
            <a:lvl4pPr marL="1828800" marR="0" lvl="3" indent="-318261" algn="l" rtl="0">
              <a:lnSpc>
                <a:spcPct val="100000"/>
              </a:lnSpc>
              <a:spcBef>
                <a:spcPts val="282"/>
              </a:spcBef>
              <a:spcAft>
                <a:spcPts val="0"/>
              </a:spcAft>
              <a:buClr>
                <a:schemeClr val="dk1"/>
              </a:buClr>
              <a:buSzPts val="1412"/>
              <a:buFont typeface="Arial"/>
              <a:buChar char="–"/>
              <a:defRPr sz="1412" b="0" i="0" u="none" strike="noStrike" cap="none">
                <a:solidFill>
                  <a:schemeClr val="dk1"/>
                </a:solidFill>
                <a:latin typeface="Helvetica Neue"/>
                <a:ea typeface="Helvetica Neue"/>
                <a:cs typeface="Helvetica Neue"/>
                <a:sym typeface="Helvetica Neue"/>
              </a:defRPr>
            </a:lvl4pPr>
            <a:lvl5pPr marL="2286000" marR="0" lvl="4" indent="-307022" algn="l" rtl="0">
              <a:lnSpc>
                <a:spcPct val="100000"/>
              </a:lnSpc>
              <a:spcBef>
                <a:spcPts val="247"/>
              </a:spcBef>
              <a:spcAft>
                <a:spcPts val="0"/>
              </a:spcAft>
              <a:buClr>
                <a:schemeClr val="dk1"/>
              </a:buClr>
              <a:buSzPts val="1235"/>
              <a:buFont typeface="Arial"/>
              <a:buChar char="»"/>
              <a:defRPr sz="1235" b="0" i="0" u="none" strike="noStrike" cap="none">
                <a:solidFill>
                  <a:schemeClr val="dk1"/>
                </a:solidFill>
                <a:latin typeface="Helvetica Neue"/>
                <a:ea typeface="Helvetica Neue"/>
                <a:cs typeface="Helvetica Neue"/>
                <a:sym typeface="Helvetica Neue"/>
              </a:defRPr>
            </a:lvl5pPr>
            <a:lvl6pPr marL="2743200" marR="0" lvl="5"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6pPr>
            <a:lvl7pPr marL="3200400" marR="0" lvl="6"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7pPr>
            <a:lvl8pPr marL="3657600" marR="0" lvl="7"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8pPr>
            <a:lvl9pPr marL="4114800" marR="0" lvl="8"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9pPr>
          </a:lstStyle>
          <a:p>
            <a:endParaRPr/>
          </a:p>
        </p:txBody>
      </p:sp>
      <p:sp>
        <p:nvSpPr>
          <p:cNvPr id="21" name="Google Shape;21;p17"/>
          <p:cNvSpPr txBox="1">
            <a:spLocks noGrp="1"/>
          </p:cNvSpPr>
          <p:nvPr>
            <p:ph type="title"/>
          </p:nvPr>
        </p:nvSpPr>
        <p:spPr>
          <a:xfrm>
            <a:off x="609600" y="156300"/>
            <a:ext cx="10972800" cy="376983"/>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chemeClr val="lt1"/>
              </a:buClr>
              <a:buSzPts val="2250"/>
              <a:buFont typeface="Helvetica Neue"/>
              <a:buNone/>
              <a:defRPr sz="2250" b="1" i="0" u="none" strike="noStrike" cap="none">
                <a:solidFill>
                  <a:schemeClr val="lt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22" name="Google Shape;22;p17"/>
          <p:cNvPicPr preferRelativeResize="0"/>
          <p:nvPr/>
        </p:nvPicPr>
        <p:blipFill rotWithShape="1">
          <a:blip r:embed="rId9">
            <a:alphaModFix/>
          </a:blip>
          <a:srcRect/>
          <a:stretch/>
        </p:blipFill>
        <p:spPr>
          <a:xfrm>
            <a:off x="117800" y="6302590"/>
            <a:ext cx="1550607" cy="51712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1" r:id="rId1"/>
    <p:sldLayoutId id="2147483652" r:id="rId2"/>
    <p:sldLayoutId id="2147483654" r:id="rId3"/>
    <p:sldLayoutId id="2147483655" r:id="rId4"/>
    <p:sldLayoutId id="2147483656" r:id="rId5"/>
    <p:sldLayoutId id="2147483657" r:id="rId6"/>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hyperlink" Target="http://www.youtube.com/watch?v=LzBBcmG4sYs"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Google Shape;52;p1"/>
          <p:cNvSpPr/>
          <p:nvPr/>
        </p:nvSpPr>
        <p:spPr>
          <a:xfrm>
            <a:off x="361250" y="4815875"/>
            <a:ext cx="10381800" cy="1311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1" dirty="0">
                <a:solidFill>
                  <a:schemeClr val="dk2"/>
                </a:solidFill>
                <a:latin typeface="Helvetica Neue"/>
                <a:ea typeface="Helvetica Neue"/>
                <a:cs typeface="Helvetica Neue"/>
                <a:sym typeface="Helvetica Neue"/>
              </a:rPr>
              <a:t>Gabriele Pfister</a:t>
            </a:r>
            <a:br>
              <a:rPr lang="en-US" sz="2000" b="1" i="1" dirty="0">
                <a:solidFill>
                  <a:schemeClr val="dk2"/>
                </a:solidFill>
                <a:latin typeface="Helvetica Neue"/>
                <a:ea typeface="Helvetica Neue"/>
                <a:cs typeface="Helvetica Neue"/>
                <a:sym typeface="Helvetica Neue"/>
              </a:rPr>
            </a:br>
            <a:r>
              <a:rPr lang="en-US" sz="2000" b="1" i="1" dirty="0">
                <a:solidFill>
                  <a:schemeClr val="dk2"/>
                </a:solidFill>
                <a:latin typeface="Helvetica Neue"/>
                <a:ea typeface="Helvetica Neue"/>
                <a:cs typeface="Helvetica Neue"/>
                <a:sym typeface="Helvetica Neue"/>
              </a:rPr>
              <a:t>Mary Barth, Louisa Emmons, Matthew Dawson, Rajesh Kumar, Bill </a:t>
            </a:r>
            <a:r>
              <a:rPr lang="en-US" sz="2000" b="1" i="1" dirty="0" err="1">
                <a:solidFill>
                  <a:schemeClr val="dk2"/>
                </a:solidFill>
                <a:latin typeface="Helvetica Neue"/>
                <a:ea typeface="Helvetica Neue"/>
                <a:cs typeface="Helvetica Neue"/>
                <a:sym typeface="Helvetica Neue"/>
              </a:rPr>
              <a:t>Skamarock</a:t>
            </a:r>
            <a:r>
              <a:rPr lang="en-US" sz="2000" b="1" i="1" dirty="0">
                <a:solidFill>
                  <a:schemeClr val="dk2"/>
                </a:solidFill>
                <a:latin typeface="Helvetica Neue"/>
                <a:ea typeface="Helvetica Neue"/>
                <a:cs typeface="Helvetica Neue"/>
                <a:sym typeface="Helvetica Neue"/>
              </a:rPr>
              <a:t> </a:t>
            </a:r>
            <a:br>
              <a:rPr lang="en-US" sz="2000" b="1" i="1" dirty="0">
                <a:solidFill>
                  <a:schemeClr val="dk2"/>
                </a:solidFill>
                <a:latin typeface="Helvetica Neue"/>
                <a:ea typeface="Helvetica Neue"/>
                <a:cs typeface="Helvetica Neue"/>
                <a:sym typeface="Helvetica Neue"/>
              </a:rPr>
            </a:br>
            <a:r>
              <a:rPr lang="en-US" sz="2000" b="1" i="1" u="none" strike="noStrike" cap="none" dirty="0">
                <a:solidFill>
                  <a:schemeClr val="dk2"/>
                </a:solidFill>
                <a:latin typeface="Helvetica Neue"/>
                <a:ea typeface="Helvetica Neue"/>
                <a:cs typeface="Helvetica Neue"/>
                <a:sym typeface="Helvetica Neue"/>
              </a:rPr>
              <a:t>&amp; many other MUSICA members</a:t>
            </a:r>
            <a:endParaRPr sz="2000" b="1" i="1" u="none" strike="noStrike" cap="none" dirty="0">
              <a:solidFill>
                <a:schemeClr val="dk2"/>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1400"/>
              <a:buFont typeface="Arial"/>
              <a:buNone/>
            </a:pPr>
            <a:endParaRPr sz="700" b="0" i="0" u="none" strike="noStrike" cap="none" dirty="0">
              <a:solidFill>
                <a:schemeClr val="dk2"/>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chemeClr val="dk2"/>
                </a:solidFill>
                <a:latin typeface="Arial"/>
                <a:ea typeface="Arial"/>
                <a:cs typeface="Arial"/>
                <a:sym typeface="Arial"/>
              </a:rPr>
              <a:t>Atmospheric Chemistry Observations and Modeling (ACOM) Laboratory</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600"/>
              </a:spcBef>
              <a:spcAft>
                <a:spcPts val="0"/>
              </a:spcAft>
              <a:buClr>
                <a:srgbClr val="000000"/>
              </a:buClr>
              <a:buSzPts val="1800"/>
              <a:buFont typeface="Arial"/>
              <a:buNone/>
            </a:pPr>
            <a:r>
              <a:rPr lang="en-US" sz="1800" b="0" i="0" u="none" strike="noStrike" cap="none" dirty="0">
                <a:solidFill>
                  <a:schemeClr val="dk2"/>
                </a:solidFill>
                <a:latin typeface="Arial"/>
                <a:ea typeface="Arial"/>
                <a:cs typeface="Arial"/>
                <a:sym typeface="Arial"/>
              </a:rPr>
              <a:t>NSF National Center for Atmospheric Research (NCAR)</a:t>
            </a:r>
            <a:endParaRPr sz="1400" b="0" i="0" u="none" strike="noStrike" cap="none" dirty="0">
              <a:solidFill>
                <a:srgbClr val="000000"/>
              </a:solidFill>
              <a:latin typeface="Arial"/>
              <a:ea typeface="Arial"/>
              <a:cs typeface="Arial"/>
              <a:sym typeface="Arial"/>
            </a:endParaRPr>
          </a:p>
        </p:txBody>
      </p:sp>
      <p:sp>
        <p:nvSpPr>
          <p:cNvPr id="53" name="Google Shape;53;p1"/>
          <p:cNvSpPr/>
          <p:nvPr/>
        </p:nvSpPr>
        <p:spPr>
          <a:xfrm>
            <a:off x="361250" y="2641399"/>
            <a:ext cx="11743800" cy="2174400"/>
          </a:xfrm>
          <a:prstGeom prst="rect">
            <a:avLst/>
          </a:prstGeom>
          <a:noFill/>
          <a:ln>
            <a:noFill/>
          </a:ln>
        </p:spPr>
        <p:txBody>
          <a:bodyPr spcFirstLastPara="1" wrap="square" lIns="121900" tIns="60925" rIns="121900" bIns="60925"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rgbClr val="92D050"/>
                </a:solidFill>
                <a:latin typeface="Arial"/>
                <a:ea typeface="Arial"/>
                <a:cs typeface="Arial"/>
                <a:sym typeface="Arial"/>
              </a:rPr>
              <a:t>Next generation atmospheric chemistry modeling with the Multiscale Infrastructure for Chemistry and Aerosols (MUSICA)</a:t>
            </a:r>
            <a:endParaRPr sz="1400" b="0" i="0" u="none" strike="noStrike" cap="none">
              <a:solidFill>
                <a:srgbClr val="000000"/>
              </a:solidFill>
              <a:latin typeface="Arial"/>
              <a:ea typeface="Arial"/>
              <a:cs typeface="Arial"/>
              <a:sym typeface="Arial"/>
            </a:endParaRPr>
          </a:p>
        </p:txBody>
      </p:sp>
      <p:pic>
        <p:nvPicPr>
          <p:cNvPr id="54" name="Google Shape;54;p1"/>
          <p:cNvPicPr preferRelativeResize="0"/>
          <p:nvPr/>
        </p:nvPicPr>
        <p:blipFill rotWithShape="1">
          <a:blip r:embed="rId3">
            <a:alphaModFix/>
          </a:blip>
          <a:srcRect b="8205"/>
          <a:stretch/>
        </p:blipFill>
        <p:spPr>
          <a:xfrm>
            <a:off x="10590478" y="4965893"/>
            <a:ext cx="1428750" cy="131152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7">
          <a:extLst>
            <a:ext uri="{FF2B5EF4-FFF2-40B4-BE49-F238E27FC236}">
              <a16:creationId xmlns:a16="http://schemas.microsoft.com/office/drawing/2014/main" id="{AE3D5B07-3F82-415E-1471-473A4274E066}"/>
            </a:ext>
          </a:extLst>
        </p:cNvPr>
        <p:cNvGrpSpPr/>
        <p:nvPr/>
      </p:nvGrpSpPr>
      <p:grpSpPr>
        <a:xfrm>
          <a:off x="0" y="0"/>
          <a:ext cx="0" cy="0"/>
          <a:chOff x="0" y="0"/>
          <a:chExt cx="0" cy="0"/>
        </a:xfrm>
      </p:grpSpPr>
      <p:sp>
        <p:nvSpPr>
          <p:cNvPr id="208" name="Google Shape;208;p43">
            <a:extLst>
              <a:ext uri="{FF2B5EF4-FFF2-40B4-BE49-F238E27FC236}">
                <a16:creationId xmlns:a16="http://schemas.microsoft.com/office/drawing/2014/main" id="{D8D7EEC1-DF52-8A7D-3091-D6E62019C6CE}"/>
              </a:ext>
            </a:extLst>
          </p:cNvPr>
          <p:cNvSpPr txBox="1"/>
          <p:nvPr/>
        </p:nvSpPr>
        <p:spPr>
          <a:xfrm>
            <a:off x="622126" y="2331"/>
            <a:ext cx="10972800" cy="681047"/>
          </a:xfrm>
          <a:prstGeom prst="rect">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chemeClr val="lt1"/>
              </a:buClr>
              <a:buSzPts val="2250"/>
              <a:buFont typeface="Helvetica Neue"/>
              <a:buNone/>
            </a:pPr>
            <a:r>
              <a:rPr lang="en-US" sz="2400" b="0" i="0" u="none" strike="noStrike" cap="none">
                <a:solidFill>
                  <a:schemeClr val="lt1"/>
                </a:solidFill>
                <a:latin typeface="Helvetica Neue"/>
                <a:ea typeface="Helvetica Neue"/>
                <a:cs typeface="Helvetica Neue"/>
                <a:sym typeface="Helvetica Neue"/>
              </a:rPr>
              <a:t>Software Development Ecosystem</a:t>
            </a:r>
            <a:endParaRPr sz="1400" b="0" i="0" u="none" strike="noStrike" cap="none">
              <a:solidFill>
                <a:srgbClr val="000000"/>
              </a:solidFill>
              <a:latin typeface="Arial"/>
              <a:ea typeface="Arial"/>
              <a:cs typeface="Arial"/>
              <a:sym typeface="Arial"/>
            </a:endParaRPr>
          </a:p>
        </p:txBody>
      </p:sp>
      <p:sp>
        <p:nvSpPr>
          <p:cNvPr id="209" name="Google Shape;209;p43">
            <a:extLst>
              <a:ext uri="{FF2B5EF4-FFF2-40B4-BE49-F238E27FC236}">
                <a16:creationId xmlns:a16="http://schemas.microsoft.com/office/drawing/2014/main" id="{65BD1153-AF67-FC28-DF6D-D80AD4915308}"/>
              </a:ext>
            </a:extLst>
          </p:cNvPr>
          <p:cNvSpPr/>
          <p:nvPr/>
        </p:nvSpPr>
        <p:spPr>
          <a:xfrm>
            <a:off x="8781223" y="3851098"/>
            <a:ext cx="2202638" cy="230013"/>
          </a:xfrm>
          <a:prstGeom prst="roundRect">
            <a:avLst>
              <a:gd name="adj" fmla="val 16667"/>
            </a:avLst>
          </a:prstGeom>
          <a:solidFill>
            <a:srgbClr val="CBE8F3"/>
          </a:solidFill>
          <a:ln w="25400" cap="flat" cmpd="sng">
            <a:solidFill>
              <a:srgbClr val="10344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10" name="Google Shape;210;p43">
            <a:extLst>
              <a:ext uri="{FF2B5EF4-FFF2-40B4-BE49-F238E27FC236}">
                <a16:creationId xmlns:a16="http://schemas.microsoft.com/office/drawing/2014/main" id="{03E81457-DE40-B96C-5B8A-41DCDC90C276}"/>
              </a:ext>
            </a:extLst>
          </p:cNvPr>
          <p:cNvSpPr/>
          <p:nvPr/>
        </p:nvSpPr>
        <p:spPr>
          <a:xfrm>
            <a:off x="8771576" y="4159907"/>
            <a:ext cx="2202638" cy="230013"/>
          </a:xfrm>
          <a:prstGeom prst="roundRect">
            <a:avLst>
              <a:gd name="adj" fmla="val 16667"/>
            </a:avLst>
          </a:prstGeom>
          <a:solidFill>
            <a:srgbClr val="F2F2F2"/>
          </a:solidFill>
          <a:ln w="25400" cap="flat" cmpd="sng">
            <a:solidFill>
              <a:srgbClr val="10344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11" name="Google Shape;211;p43">
            <a:extLst>
              <a:ext uri="{FF2B5EF4-FFF2-40B4-BE49-F238E27FC236}">
                <a16:creationId xmlns:a16="http://schemas.microsoft.com/office/drawing/2014/main" id="{34FDC186-408C-E329-ECA7-95722ACD94C9}"/>
              </a:ext>
            </a:extLst>
          </p:cNvPr>
          <p:cNvSpPr/>
          <p:nvPr/>
        </p:nvSpPr>
        <p:spPr>
          <a:xfrm>
            <a:off x="8771576" y="4470452"/>
            <a:ext cx="2202638" cy="230013"/>
          </a:xfrm>
          <a:prstGeom prst="roundRect">
            <a:avLst>
              <a:gd name="adj" fmla="val 16667"/>
            </a:avLst>
          </a:prstGeom>
          <a:solidFill>
            <a:srgbClr val="D6E581"/>
          </a:solidFill>
          <a:ln w="25400" cap="flat" cmpd="sng">
            <a:solidFill>
              <a:srgbClr val="10344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12" name="Google Shape;212;p43">
            <a:extLst>
              <a:ext uri="{FF2B5EF4-FFF2-40B4-BE49-F238E27FC236}">
                <a16:creationId xmlns:a16="http://schemas.microsoft.com/office/drawing/2014/main" id="{7CCE9D42-44EE-5D00-79CC-18B86D3BE766}"/>
              </a:ext>
            </a:extLst>
          </p:cNvPr>
          <p:cNvSpPr/>
          <p:nvPr/>
        </p:nvSpPr>
        <p:spPr>
          <a:xfrm>
            <a:off x="8771576" y="4781257"/>
            <a:ext cx="2202638" cy="230013"/>
          </a:xfrm>
          <a:prstGeom prst="roundRect">
            <a:avLst>
              <a:gd name="adj" fmla="val 16667"/>
            </a:avLst>
          </a:prstGeom>
          <a:solidFill>
            <a:srgbClr val="F1F7D4"/>
          </a:solidFill>
          <a:ln w="25400" cap="flat" cmpd="sng">
            <a:solidFill>
              <a:srgbClr val="10344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13" name="Google Shape;213;p43">
            <a:extLst>
              <a:ext uri="{FF2B5EF4-FFF2-40B4-BE49-F238E27FC236}">
                <a16:creationId xmlns:a16="http://schemas.microsoft.com/office/drawing/2014/main" id="{6157893F-878D-9E2F-E388-3CD97AA202D4}"/>
              </a:ext>
            </a:extLst>
          </p:cNvPr>
          <p:cNvSpPr txBox="1"/>
          <p:nvPr/>
        </p:nvSpPr>
        <p:spPr>
          <a:xfrm>
            <a:off x="8802017" y="3816523"/>
            <a:ext cx="2123276"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MUSICA Infrastructure</a:t>
            </a:r>
            <a:endParaRPr sz="1400" b="0" i="0" u="none" strike="noStrike" cap="none">
              <a:solidFill>
                <a:srgbClr val="000000"/>
              </a:solidFill>
              <a:latin typeface="Arial"/>
              <a:ea typeface="Arial"/>
              <a:cs typeface="Arial"/>
              <a:sym typeface="Arial"/>
            </a:endParaRPr>
          </a:p>
        </p:txBody>
      </p:sp>
      <p:sp>
        <p:nvSpPr>
          <p:cNvPr id="214" name="Google Shape;214;p43">
            <a:extLst>
              <a:ext uri="{FF2B5EF4-FFF2-40B4-BE49-F238E27FC236}">
                <a16:creationId xmlns:a16="http://schemas.microsoft.com/office/drawing/2014/main" id="{A204CA9B-4017-4992-A176-6D0C908CED30}"/>
              </a:ext>
            </a:extLst>
          </p:cNvPr>
          <p:cNvSpPr txBox="1"/>
          <p:nvPr/>
        </p:nvSpPr>
        <p:spPr>
          <a:xfrm>
            <a:off x="8128637" y="4137187"/>
            <a:ext cx="3477572"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Interface</a:t>
            </a:r>
            <a:endParaRPr sz="1400" b="0" i="0" u="none" strike="noStrike" cap="none">
              <a:solidFill>
                <a:srgbClr val="000000"/>
              </a:solidFill>
              <a:latin typeface="Arial"/>
              <a:ea typeface="Arial"/>
              <a:cs typeface="Arial"/>
              <a:sym typeface="Arial"/>
            </a:endParaRPr>
          </a:p>
        </p:txBody>
      </p:sp>
      <p:sp>
        <p:nvSpPr>
          <p:cNvPr id="215" name="Google Shape;215;p43">
            <a:extLst>
              <a:ext uri="{FF2B5EF4-FFF2-40B4-BE49-F238E27FC236}">
                <a16:creationId xmlns:a16="http://schemas.microsoft.com/office/drawing/2014/main" id="{41900894-775E-572C-A93B-5BE14A625A1D}"/>
              </a:ext>
            </a:extLst>
          </p:cNvPr>
          <p:cNvSpPr txBox="1"/>
          <p:nvPr/>
        </p:nvSpPr>
        <p:spPr>
          <a:xfrm>
            <a:off x="8830010" y="4440949"/>
            <a:ext cx="2068983"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NCAR Atmosphere Model</a:t>
            </a:r>
            <a:endParaRPr sz="1400" b="0" i="0" u="none" strike="noStrike" cap="none">
              <a:solidFill>
                <a:srgbClr val="000000"/>
              </a:solidFill>
              <a:latin typeface="Arial"/>
              <a:ea typeface="Arial"/>
              <a:cs typeface="Arial"/>
              <a:sym typeface="Arial"/>
            </a:endParaRPr>
          </a:p>
        </p:txBody>
      </p:sp>
      <p:sp>
        <p:nvSpPr>
          <p:cNvPr id="216" name="Google Shape;216;p43">
            <a:extLst>
              <a:ext uri="{FF2B5EF4-FFF2-40B4-BE49-F238E27FC236}">
                <a16:creationId xmlns:a16="http://schemas.microsoft.com/office/drawing/2014/main" id="{E5A65BF0-89B5-2F69-5446-0B68A2D94B29}"/>
              </a:ext>
            </a:extLst>
          </p:cNvPr>
          <p:cNvSpPr/>
          <p:nvPr/>
        </p:nvSpPr>
        <p:spPr>
          <a:xfrm>
            <a:off x="5491584" y="3980514"/>
            <a:ext cx="1238633" cy="711450"/>
          </a:xfrm>
          <a:prstGeom prst="roundRect">
            <a:avLst>
              <a:gd name="adj" fmla="val 16667"/>
            </a:avLst>
          </a:prstGeom>
          <a:solidFill>
            <a:srgbClr val="CBE8F3"/>
          </a:solidFill>
          <a:ln w="25400" cap="flat" cmpd="sng">
            <a:solidFill>
              <a:srgbClr val="10344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17" name="Google Shape;217;p43">
            <a:extLst>
              <a:ext uri="{FF2B5EF4-FFF2-40B4-BE49-F238E27FC236}">
                <a16:creationId xmlns:a16="http://schemas.microsoft.com/office/drawing/2014/main" id="{899B182C-7EB9-0BC3-0DAD-E85C3A4847C6}"/>
              </a:ext>
            </a:extLst>
          </p:cNvPr>
          <p:cNvSpPr txBox="1"/>
          <p:nvPr/>
        </p:nvSpPr>
        <p:spPr>
          <a:xfrm>
            <a:off x="5491584" y="4087907"/>
            <a:ext cx="1238633"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MUSICA Library (C)</a:t>
            </a:r>
            <a:endParaRPr sz="1400" b="0" i="0" u="none" strike="noStrike" cap="none">
              <a:solidFill>
                <a:srgbClr val="000000"/>
              </a:solidFill>
              <a:latin typeface="Arial"/>
              <a:ea typeface="Arial"/>
              <a:cs typeface="Arial"/>
              <a:sym typeface="Arial"/>
            </a:endParaRPr>
          </a:p>
        </p:txBody>
      </p:sp>
      <p:sp>
        <p:nvSpPr>
          <p:cNvPr id="218" name="Google Shape;218;p43">
            <a:extLst>
              <a:ext uri="{FF2B5EF4-FFF2-40B4-BE49-F238E27FC236}">
                <a16:creationId xmlns:a16="http://schemas.microsoft.com/office/drawing/2014/main" id="{194C4ECB-55A1-1572-6507-9BC0F6C9B458}"/>
              </a:ext>
            </a:extLst>
          </p:cNvPr>
          <p:cNvSpPr/>
          <p:nvPr/>
        </p:nvSpPr>
        <p:spPr>
          <a:xfrm>
            <a:off x="2793280" y="1323160"/>
            <a:ext cx="1391080" cy="533587"/>
          </a:xfrm>
          <a:prstGeom prst="roundRect">
            <a:avLst>
              <a:gd name="adj" fmla="val 16667"/>
            </a:avLst>
          </a:prstGeom>
          <a:solidFill>
            <a:srgbClr val="D6E581"/>
          </a:solidFill>
          <a:ln w="25400" cap="flat" cmpd="sng">
            <a:solidFill>
              <a:srgbClr val="10344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19" name="Google Shape;219;p43">
            <a:extLst>
              <a:ext uri="{FF2B5EF4-FFF2-40B4-BE49-F238E27FC236}">
                <a16:creationId xmlns:a16="http://schemas.microsoft.com/office/drawing/2014/main" id="{EDC91BC3-72EC-FD08-2EC9-E79034214C96}"/>
              </a:ext>
            </a:extLst>
          </p:cNvPr>
          <p:cNvSpPr txBox="1"/>
          <p:nvPr/>
        </p:nvSpPr>
        <p:spPr>
          <a:xfrm>
            <a:off x="2793281" y="1454216"/>
            <a:ext cx="1391080"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CAM-SIMA</a:t>
            </a:r>
            <a:endParaRPr sz="1400" b="0" i="0" u="none" strike="noStrike" cap="none">
              <a:solidFill>
                <a:srgbClr val="000000"/>
              </a:solidFill>
              <a:latin typeface="Arial"/>
              <a:ea typeface="Arial"/>
              <a:cs typeface="Arial"/>
              <a:sym typeface="Arial"/>
            </a:endParaRPr>
          </a:p>
        </p:txBody>
      </p:sp>
      <p:sp>
        <p:nvSpPr>
          <p:cNvPr id="220" name="Google Shape;220;p43">
            <a:extLst>
              <a:ext uri="{FF2B5EF4-FFF2-40B4-BE49-F238E27FC236}">
                <a16:creationId xmlns:a16="http://schemas.microsoft.com/office/drawing/2014/main" id="{39D6E738-5456-E3A0-57DD-E4DD4264A126}"/>
              </a:ext>
            </a:extLst>
          </p:cNvPr>
          <p:cNvSpPr/>
          <p:nvPr/>
        </p:nvSpPr>
        <p:spPr>
          <a:xfrm>
            <a:off x="3146637" y="2464785"/>
            <a:ext cx="1695974" cy="533587"/>
          </a:xfrm>
          <a:prstGeom prst="roundRect">
            <a:avLst>
              <a:gd name="adj" fmla="val 16667"/>
            </a:avLst>
          </a:prstGeom>
          <a:solidFill>
            <a:srgbClr val="F2F2F2"/>
          </a:solidFill>
          <a:ln w="25400" cap="flat" cmpd="sng">
            <a:solidFill>
              <a:srgbClr val="10344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1" name="Google Shape;221;p43">
            <a:extLst>
              <a:ext uri="{FF2B5EF4-FFF2-40B4-BE49-F238E27FC236}">
                <a16:creationId xmlns:a16="http://schemas.microsoft.com/office/drawing/2014/main" id="{9D2A4237-6E03-C614-0EE9-4B7EE666DB5E}"/>
              </a:ext>
            </a:extLst>
          </p:cNvPr>
          <p:cNvSpPr txBox="1"/>
          <p:nvPr/>
        </p:nvSpPr>
        <p:spPr>
          <a:xfrm>
            <a:off x="3115497" y="2487913"/>
            <a:ext cx="1695974"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CCPP MUSICA Wrapper</a:t>
            </a:r>
            <a:endParaRPr sz="1400" b="0" i="0" u="none" strike="noStrike" cap="none">
              <a:solidFill>
                <a:srgbClr val="000000"/>
              </a:solidFill>
              <a:latin typeface="Arial"/>
              <a:ea typeface="Arial"/>
              <a:cs typeface="Arial"/>
              <a:sym typeface="Arial"/>
            </a:endParaRPr>
          </a:p>
        </p:txBody>
      </p:sp>
      <p:sp>
        <p:nvSpPr>
          <p:cNvPr id="222" name="Google Shape;222;p43">
            <a:extLst>
              <a:ext uri="{FF2B5EF4-FFF2-40B4-BE49-F238E27FC236}">
                <a16:creationId xmlns:a16="http://schemas.microsoft.com/office/drawing/2014/main" id="{2A3DD53B-4279-2F61-8028-884E7D523821}"/>
              </a:ext>
            </a:extLst>
          </p:cNvPr>
          <p:cNvSpPr/>
          <p:nvPr/>
        </p:nvSpPr>
        <p:spPr>
          <a:xfrm>
            <a:off x="5491584" y="2393332"/>
            <a:ext cx="1238633" cy="711450"/>
          </a:xfrm>
          <a:prstGeom prst="roundRect">
            <a:avLst>
              <a:gd name="adj" fmla="val 16667"/>
            </a:avLst>
          </a:prstGeom>
          <a:solidFill>
            <a:srgbClr val="CBE8F3"/>
          </a:solidFill>
          <a:ln w="25400" cap="flat" cmpd="sng">
            <a:solidFill>
              <a:srgbClr val="10344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3" name="Google Shape;223;p43">
            <a:extLst>
              <a:ext uri="{FF2B5EF4-FFF2-40B4-BE49-F238E27FC236}">
                <a16:creationId xmlns:a16="http://schemas.microsoft.com/office/drawing/2014/main" id="{0027F1F6-1701-B71B-E691-0FC031CD4B2F}"/>
              </a:ext>
            </a:extLst>
          </p:cNvPr>
          <p:cNvSpPr txBox="1"/>
          <p:nvPr/>
        </p:nvSpPr>
        <p:spPr>
          <a:xfrm>
            <a:off x="5491584" y="2393303"/>
            <a:ext cx="1238633" cy="7386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MUSICA Interface (Fortran)</a:t>
            </a:r>
            <a:endParaRPr sz="1400" b="0" i="0" u="none" strike="noStrike" cap="none">
              <a:solidFill>
                <a:srgbClr val="000000"/>
              </a:solidFill>
              <a:latin typeface="Arial"/>
              <a:ea typeface="Arial"/>
              <a:cs typeface="Arial"/>
              <a:sym typeface="Arial"/>
            </a:endParaRPr>
          </a:p>
        </p:txBody>
      </p:sp>
      <p:cxnSp>
        <p:nvCxnSpPr>
          <p:cNvPr id="224" name="Google Shape;224;p43">
            <a:extLst>
              <a:ext uri="{FF2B5EF4-FFF2-40B4-BE49-F238E27FC236}">
                <a16:creationId xmlns:a16="http://schemas.microsoft.com/office/drawing/2014/main" id="{1A5D18C2-CC9F-65EE-85D0-E74F039C5BDC}"/>
              </a:ext>
            </a:extLst>
          </p:cNvPr>
          <p:cNvCxnSpPr>
            <a:stCxn id="218" idx="2"/>
            <a:endCxn id="220" idx="0"/>
          </p:cNvCxnSpPr>
          <p:nvPr/>
        </p:nvCxnSpPr>
        <p:spPr>
          <a:xfrm>
            <a:off x="3488820" y="1856747"/>
            <a:ext cx="505800" cy="608100"/>
          </a:xfrm>
          <a:prstGeom prst="straightConnector1">
            <a:avLst/>
          </a:prstGeom>
          <a:noFill/>
          <a:ln w="57150" cap="flat" cmpd="sng">
            <a:solidFill>
              <a:schemeClr val="dk1"/>
            </a:solidFill>
            <a:prstDash val="solid"/>
            <a:round/>
            <a:headEnd type="none" w="sm" len="sm"/>
            <a:tailEnd type="triangle" w="med" len="med"/>
          </a:ln>
        </p:spPr>
      </p:cxnSp>
      <p:cxnSp>
        <p:nvCxnSpPr>
          <p:cNvPr id="225" name="Google Shape;225;p43">
            <a:extLst>
              <a:ext uri="{FF2B5EF4-FFF2-40B4-BE49-F238E27FC236}">
                <a16:creationId xmlns:a16="http://schemas.microsoft.com/office/drawing/2014/main" id="{160BFE77-1705-AFCA-2039-BE658DB3F3C6}"/>
              </a:ext>
            </a:extLst>
          </p:cNvPr>
          <p:cNvCxnSpPr/>
          <p:nvPr/>
        </p:nvCxnSpPr>
        <p:spPr>
          <a:xfrm>
            <a:off x="4842885" y="2739104"/>
            <a:ext cx="646422" cy="0"/>
          </a:xfrm>
          <a:prstGeom prst="straightConnector1">
            <a:avLst/>
          </a:prstGeom>
          <a:noFill/>
          <a:ln w="57150" cap="flat" cmpd="sng">
            <a:solidFill>
              <a:schemeClr val="dk1"/>
            </a:solidFill>
            <a:prstDash val="solid"/>
            <a:round/>
            <a:headEnd type="none" w="sm" len="sm"/>
            <a:tailEnd type="triangle" w="med" len="med"/>
          </a:ln>
        </p:spPr>
      </p:cxnSp>
      <p:cxnSp>
        <p:nvCxnSpPr>
          <p:cNvPr id="226" name="Google Shape;226;p43">
            <a:extLst>
              <a:ext uri="{FF2B5EF4-FFF2-40B4-BE49-F238E27FC236}">
                <a16:creationId xmlns:a16="http://schemas.microsoft.com/office/drawing/2014/main" id="{742CF255-59B2-47E3-8063-65F798DB9222}"/>
              </a:ext>
            </a:extLst>
          </p:cNvPr>
          <p:cNvCxnSpPr>
            <a:stCxn id="222" idx="2"/>
            <a:endCxn id="216" idx="0"/>
          </p:cNvCxnSpPr>
          <p:nvPr/>
        </p:nvCxnSpPr>
        <p:spPr>
          <a:xfrm>
            <a:off x="6110901" y="3104782"/>
            <a:ext cx="0" cy="875700"/>
          </a:xfrm>
          <a:prstGeom prst="straightConnector1">
            <a:avLst/>
          </a:prstGeom>
          <a:noFill/>
          <a:ln w="57150" cap="flat" cmpd="sng">
            <a:solidFill>
              <a:schemeClr val="dk1"/>
            </a:solidFill>
            <a:prstDash val="solid"/>
            <a:round/>
            <a:headEnd type="none" w="sm" len="sm"/>
            <a:tailEnd type="triangle" w="med" len="med"/>
          </a:ln>
        </p:spPr>
      </p:cxnSp>
      <p:sp>
        <p:nvSpPr>
          <p:cNvPr id="227" name="Google Shape;227;p43">
            <a:extLst>
              <a:ext uri="{FF2B5EF4-FFF2-40B4-BE49-F238E27FC236}">
                <a16:creationId xmlns:a16="http://schemas.microsoft.com/office/drawing/2014/main" id="{BFB3A727-93A7-FFD5-5BAB-B29026287C24}"/>
              </a:ext>
            </a:extLst>
          </p:cNvPr>
          <p:cNvSpPr/>
          <p:nvPr/>
        </p:nvSpPr>
        <p:spPr>
          <a:xfrm>
            <a:off x="8620911" y="3573684"/>
            <a:ext cx="2488861" cy="2388125"/>
          </a:xfrm>
          <a:prstGeom prst="rect">
            <a:avLst/>
          </a:pr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8" name="Google Shape;228;p43">
            <a:extLst>
              <a:ext uri="{FF2B5EF4-FFF2-40B4-BE49-F238E27FC236}">
                <a16:creationId xmlns:a16="http://schemas.microsoft.com/office/drawing/2014/main" id="{DFCBE354-6BBB-01EA-5A18-6C54EA46DF2C}"/>
              </a:ext>
            </a:extLst>
          </p:cNvPr>
          <p:cNvSpPr/>
          <p:nvPr/>
        </p:nvSpPr>
        <p:spPr>
          <a:xfrm>
            <a:off x="4662096" y="1243329"/>
            <a:ext cx="1575418" cy="533587"/>
          </a:xfrm>
          <a:prstGeom prst="roundRect">
            <a:avLst>
              <a:gd name="adj" fmla="val 16667"/>
            </a:avLst>
          </a:prstGeom>
          <a:solidFill>
            <a:srgbClr val="F1F7D4"/>
          </a:solidFill>
          <a:ln w="25400" cap="flat" cmpd="sng">
            <a:solidFill>
              <a:srgbClr val="10344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9" name="Google Shape;229;p43">
            <a:extLst>
              <a:ext uri="{FF2B5EF4-FFF2-40B4-BE49-F238E27FC236}">
                <a16:creationId xmlns:a16="http://schemas.microsoft.com/office/drawing/2014/main" id="{BE4BCF2E-3138-82F9-E8D3-7D2F881A83ED}"/>
              </a:ext>
            </a:extLst>
          </p:cNvPr>
          <p:cNvSpPr txBox="1"/>
          <p:nvPr/>
        </p:nvSpPr>
        <p:spPr>
          <a:xfrm>
            <a:off x="4594669" y="1257090"/>
            <a:ext cx="1757808"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Arial"/>
                <a:ea typeface="Arial"/>
                <a:cs typeface="Arial"/>
                <a:sym typeface="Arial"/>
              </a:rPr>
              <a:t>NOAA </a:t>
            </a:r>
            <a:br>
              <a:rPr lang="en-US" sz="1400" b="0" i="0" u="none" strike="noStrike" cap="none" dirty="0">
                <a:solidFill>
                  <a:schemeClr val="dk1"/>
                </a:solidFill>
                <a:latin typeface="Arial"/>
                <a:ea typeface="Arial"/>
                <a:cs typeface="Arial"/>
                <a:sym typeface="Arial"/>
              </a:rPr>
            </a:br>
            <a:r>
              <a:rPr lang="en-US" sz="1400" b="0" i="0" u="none" strike="noStrike" cap="none" dirty="0">
                <a:solidFill>
                  <a:schemeClr val="dk1"/>
                </a:solidFill>
                <a:latin typeface="Arial"/>
                <a:ea typeface="Arial"/>
                <a:cs typeface="Arial"/>
                <a:sym typeface="Arial"/>
              </a:rPr>
              <a:t>CAT-Chem (UFS)</a:t>
            </a:r>
            <a:endParaRPr sz="1400" b="0" i="0" u="none" strike="noStrike" cap="none" dirty="0">
              <a:solidFill>
                <a:srgbClr val="000000"/>
              </a:solidFill>
              <a:latin typeface="Arial"/>
              <a:ea typeface="Arial"/>
              <a:cs typeface="Arial"/>
              <a:sym typeface="Arial"/>
            </a:endParaRPr>
          </a:p>
        </p:txBody>
      </p:sp>
      <p:cxnSp>
        <p:nvCxnSpPr>
          <p:cNvPr id="230" name="Google Shape;230;p43">
            <a:extLst>
              <a:ext uri="{FF2B5EF4-FFF2-40B4-BE49-F238E27FC236}">
                <a16:creationId xmlns:a16="http://schemas.microsoft.com/office/drawing/2014/main" id="{97AFD0FD-A017-AE3E-0681-91B88DC574EE}"/>
              </a:ext>
            </a:extLst>
          </p:cNvPr>
          <p:cNvCxnSpPr>
            <a:cxnSpLocks/>
            <a:stCxn id="228" idx="2"/>
          </p:cNvCxnSpPr>
          <p:nvPr/>
        </p:nvCxnSpPr>
        <p:spPr>
          <a:xfrm>
            <a:off x="5449805" y="1776916"/>
            <a:ext cx="388731" cy="593100"/>
          </a:xfrm>
          <a:prstGeom prst="straightConnector1">
            <a:avLst/>
          </a:prstGeom>
          <a:noFill/>
          <a:ln w="57150" cap="flat" cmpd="sng">
            <a:solidFill>
              <a:schemeClr val="dk1"/>
            </a:solidFill>
            <a:prstDash val="solid"/>
            <a:round/>
            <a:headEnd type="none" w="sm" len="sm"/>
            <a:tailEnd type="triangle" w="med" len="med"/>
          </a:ln>
        </p:spPr>
      </p:cxnSp>
      <p:sp>
        <p:nvSpPr>
          <p:cNvPr id="231" name="Google Shape;231;p43">
            <a:extLst>
              <a:ext uri="{FF2B5EF4-FFF2-40B4-BE49-F238E27FC236}">
                <a16:creationId xmlns:a16="http://schemas.microsoft.com/office/drawing/2014/main" id="{561B4EA3-8457-27F1-F44E-7E515B4ECC45}"/>
              </a:ext>
            </a:extLst>
          </p:cNvPr>
          <p:cNvSpPr/>
          <p:nvPr/>
        </p:nvSpPr>
        <p:spPr>
          <a:xfrm>
            <a:off x="7092279" y="1315372"/>
            <a:ext cx="1391080" cy="533587"/>
          </a:xfrm>
          <a:prstGeom prst="roundRect">
            <a:avLst>
              <a:gd name="adj" fmla="val 16667"/>
            </a:avLst>
          </a:prstGeom>
          <a:solidFill>
            <a:srgbClr val="D6E581"/>
          </a:solidFill>
          <a:ln w="25400" cap="flat" cmpd="sng">
            <a:solidFill>
              <a:srgbClr val="10344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32" name="Google Shape;232;p43">
            <a:extLst>
              <a:ext uri="{FF2B5EF4-FFF2-40B4-BE49-F238E27FC236}">
                <a16:creationId xmlns:a16="http://schemas.microsoft.com/office/drawing/2014/main" id="{872406E3-F9AE-CBD3-4B79-343475BDDC4F}"/>
              </a:ext>
            </a:extLst>
          </p:cNvPr>
          <p:cNvSpPr txBox="1"/>
          <p:nvPr/>
        </p:nvSpPr>
        <p:spPr>
          <a:xfrm>
            <a:off x="7092280" y="1446428"/>
            <a:ext cx="1391080"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MPAS-A</a:t>
            </a:r>
            <a:endParaRPr sz="1400" b="0" i="0" u="none" strike="noStrike" cap="none">
              <a:solidFill>
                <a:srgbClr val="000000"/>
              </a:solidFill>
              <a:latin typeface="Arial"/>
              <a:ea typeface="Arial"/>
              <a:cs typeface="Arial"/>
              <a:sym typeface="Arial"/>
            </a:endParaRPr>
          </a:p>
        </p:txBody>
      </p:sp>
      <p:cxnSp>
        <p:nvCxnSpPr>
          <p:cNvPr id="233" name="Google Shape;233;p43">
            <a:extLst>
              <a:ext uri="{FF2B5EF4-FFF2-40B4-BE49-F238E27FC236}">
                <a16:creationId xmlns:a16="http://schemas.microsoft.com/office/drawing/2014/main" id="{CE0B8692-F70F-9839-CE0A-77CB66E45220}"/>
              </a:ext>
            </a:extLst>
          </p:cNvPr>
          <p:cNvCxnSpPr/>
          <p:nvPr/>
        </p:nvCxnSpPr>
        <p:spPr>
          <a:xfrm flipH="1">
            <a:off x="6687299" y="1859348"/>
            <a:ext cx="723031" cy="582280"/>
          </a:xfrm>
          <a:prstGeom prst="straightConnector1">
            <a:avLst/>
          </a:prstGeom>
          <a:noFill/>
          <a:ln w="57150" cap="flat" cmpd="sng">
            <a:solidFill>
              <a:schemeClr val="dk1"/>
            </a:solidFill>
            <a:prstDash val="dash"/>
            <a:round/>
            <a:headEnd type="none" w="sm" len="sm"/>
            <a:tailEnd type="triangle" w="med" len="med"/>
          </a:ln>
        </p:spPr>
      </p:cxnSp>
      <p:sp>
        <p:nvSpPr>
          <p:cNvPr id="234" name="Google Shape;234;p43">
            <a:extLst>
              <a:ext uri="{FF2B5EF4-FFF2-40B4-BE49-F238E27FC236}">
                <a16:creationId xmlns:a16="http://schemas.microsoft.com/office/drawing/2014/main" id="{C8674B3D-4EE7-D7FD-D731-438ED8A81860}"/>
              </a:ext>
            </a:extLst>
          </p:cNvPr>
          <p:cNvSpPr txBox="1"/>
          <p:nvPr/>
        </p:nvSpPr>
        <p:spPr>
          <a:xfrm>
            <a:off x="8689686" y="5344189"/>
            <a:ext cx="272057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              Current Development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              Future Development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              Proposed Development</a:t>
            </a:r>
            <a:endParaRPr sz="1400" b="0" i="0" u="none" strike="noStrike" cap="none">
              <a:solidFill>
                <a:srgbClr val="000000"/>
              </a:solidFill>
              <a:latin typeface="Arial"/>
              <a:ea typeface="Arial"/>
              <a:cs typeface="Arial"/>
              <a:sym typeface="Arial"/>
            </a:endParaRPr>
          </a:p>
        </p:txBody>
      </p:sp>
      <p:sp>
        <p:nvSpPr>
          <p:cNvPr id="235" name="Google Shape;235;p43">
            <a:extLst>
              <a:ext uri="{FF2B5EF4-FFF2-40B4-BE49-F238E27FC236}">
                <a16:creationId xmlns:a16="http://schemas.microsoft.com/office/drawing/2014/main" id="{93B14091-D09B-D4BF-5A81-BE96956BB813}"/>
              </a:ext>
            </a:extLst>
          </p:cNvPr>
          <p:cNvSpPr/>
          <p:nvPr/>
        </p:nvSpPr>
        <p:spPr>
          <a:xfrm>
            <a:off x="3814666" y="4684401"/>
            <a:ext cx="848559" cy="478356"/>
          </a:xfrm>
          <a:prstGeom prst="roundRect">
            <a:avLst>
              <a:gd name="adj" fmla="val 16667"/>
            </a:avLst>
          </a:prstGeom>
          <a:solidFill>
            <a:srgbClr val="CBE8F3"/>
          </a:solidFill>
          <a:ln w="25400" cap="flat" cmpd="sng">
            <a:solidFill>
              <a:srgbClr val="10344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36" name="Google Shape;236;p43">
            <a:extLst>
              <a:ext uri="{FF2B5EF4-FFF2-40B4-BE49-F238E27FC236}">
                <a16:creationId xmlns:a16="http://schemas.microsoft.com/office/drawing/2014/main" id="{21870F51-83E4-C474-60E5-6691F25351AC}"/>
              </a:ext>
            </a:extLst>
          </p:cNvPr>
          <p:cNvSpPr txBox="1"/>
          <p:nvPr/>
        </p:nvSpPr>
        <p:spPr>
          <a:xfrm>
            <a:off x="3824511" y="4720788"/>
            <a:ext cx="847987"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MICM (C++)</a:t>
            </a:r>
            <a:endParaRPr sz="1400" b="0" i="0" u="none" strike="noStrike" cap="none">
              <a:solidFill>
                <a:srgbClr val="000000"/>
              </a:solidFill>
              <a:latin typeface="Arial"/>
              <a:ea typeface="Arial"/>
              <a:cs typeface="Arial"/>
              <a:sym typeface="Arial"/>
            </a:endParaRPr>
          </a:p>
        </p:txBody>
      </p:sp>
      <p:sp>
        <p:nvSpPr>
          <p:cNvPr id="237" name="Google Shape;237;p43">
            <a:extLst>
              <a:ext uri="{FF2B5EF4-FFF2-40B4-BE49-F238E27FC236}">
                <a16:creationId xmlns:a16="http://schemas.microsoft.com/office/drawing/2014/main" id="{1E75BC85-71B9-599F-2464-6CB62B1ED615}"/>
              </a:ext>
            </a:extLst>
          </p:cNvPr>
          <p:cNvSpPr/>
          <p:nvPr/>
        </p:nvSpPr>
        <p:spPr>
          <a:xfrm>
            <a:off x="4753168" y="5186638"/>
            <a:ext cx="847987" cy="478356"/>
          </a:xfrm>
          <a:prstGeom prst="roundRect">
            <a:avLst>
              <a:gd name="adj" fmla="val 16667"/>
            </a:avLst>
          </a:prstGeom>
          <a:solidFill>
            <a:srgbClr val="CBE8F3"/>
          </a:solidFill>
          <a:ln w="25400" cap="flat" cmpd="sng">
            <a:solidFill>
              <a:srgbClr val="10344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38" name="Google Shape;238;p43">
            <a:extLst>
              <a:ext uri="{FF2B5EF4-FFF2-40B4-BE49-F238E27FC236}">
                <a16:creationId xmlns:a16="http://schemas.microsoft.com/office/drawing/2014/main" id="{0DFFC594-A310-17B1-D3BE-58B0C1E7C4BB}"/>
              </a:ext>
            </a:extLst>
          </p:cNvPr>
          <p:cNvSpPr txBox="1"/>
          <p:nvPr/>
        </p:nvSpPr>
        <p:spPr>
          <a:xfrm>
            <a:off x="4753168" y="5207303"/>
            <a:ext cx="847987"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TUV-x (C++)</a:t>
            </a:r>
            <a:endParaRPr sz="1400" b="0" i="0" u="none" strike="noStrike" cap="none">
              <a:solidFill>
                <a:srgbClr val="000000"/>
              </a:solidFill>
              <a:latin typeface="Arial"/>
              <a:ea typeface="Arial"/>
              <a:cs typeface="Arial"/>
              <a:sym typeface="Arial"/>
            </a:endParaRPr>
          </a:p>
        </p:txBody>
      </p:sp>
      <p:sp>
        <p:nvSpPr>
          <p:cNvPr id="239" name="Google Shape;239;p43">
            <a:extLst>
              <a:ext uri="{FF2B5EF4-FFF2-40B4-BE49-F238E27FC236}">
                <a16:creationId xmlns:a16="http://schemas.microsoft.com/office/drawing/2014/main" id="{82B61E09-2679-7485-ED48-29116DE72605}"/>
              </a:ext>
            </a:extLst>
          </p:cNvPr>
          <p:cNvSpPr/>
          <p:nvPr/>
        </p:nvSpPr>
        <p:spPr>
          <a:xfrm>
            <a:off x="5720498" y="5294051"/>
            <a:ext cx="847987" cy="478356"/>
          </a:xfrm>
          <a:prstGeom prst="roundRect">
            <a:avLst>
              <a:gd name="adj" fmla="val 16667"/>
            </a:avLst>
          </a:prstGeom>
          <a:solidFill>
            <a:srgbClr val="CBE8F3"/>
          </a:solidFill>
          <a:ln w="25400" cap="flat" cmpd="sng">
            <a:solidFill>
              <a:srgbClr val="10344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40" name="Google Shape;240;p43">
            <a:extLst>
              <a:ext uri="{FF2B5EF4-FFF2-40B4-BE49-F238E27FC236}">
                <a16:creationId xmlns:a16="http://schemas.microsoft.com/office/drawing/2014/main" id="{DE5478D5-A221-1C36-2539-53DB24C86E73}"/>
              </a:ext>
            </a:extLst>
          </p:cNvPr>
          <p:cNvSpPr txBox="1"/>
          <p:nvPr/>
        </p:nvSpPr>
        <p:spPr>
          <a:xfrm>
            <a:off x="5703645" y="5321543"/>
            <a:ext cx="847987"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Aerosols (C++)</a:t>
            </a:r>
            <a:endParaRPr sz="1400" b="0" i="0" u="none" strike="noStrike" cap="none">
              <a:solidFill>
                <a:srgbClr val="000000"/>
              </a:solidFill>
              <a:latin typeface="Arial"/>
              <a:ea typeface="Arial"/>
              <a:cs typeface="Arial"/>
              <a:sym typeface="Arial"/>
            </a:endParaRPr>
          </a:p>
        </p:txBody>
      </p:sp>
      <p:cxnSp>
        <p:nvCxnSpPr>
          <p:cNvPr id="241" name="Google Shape;241;p43">
            <a:extLst>
              <a:ext uri="{FF2B5EF4-FFF2-40B4-BE49-F238E27FC236}">
                <a16:creationId xmlns:a16="http://schemas.microsoft.com/office/drawing/2014/main" id="{16F63985-3017-03BA-7C0F-5EA8AC3783F6}"/>
              </a:ext>
            </a:extLst>
          </p:cNvPr>
          <p:cNvCxnSpPr>
            <a:endCxn id="236" idx="3"/>
          </p:cNvCxnSpPr>
          <p:nvPr/>
        </p:nvCxnSpPr>
        <p:spPr>
          <a:xfrm flipH="1">
            <a:off x="4672498" y="4570921"/>
            <a:ext cx="807900" cy="380700"/>
          </a:xfrm>
          <a:prstGeom prst="straightConnector1">
            <a:avLst/>
          </a:prstGeom>
          <a:noFill/>
          <a:ln w="38100" cap="flat" cmpd="sng">
            <a:solidFill>
              <a:schemeClr val="dk1"/>
            </a:solidFill>
            <a:prstDash val="solid"/>
            <a:round/>
            <a:headEnd type="none" w="sm" len="sm"/>
            <a:tailEnd type="triangle" w="med" len="med"/>
          </a:ln>
        </p:spPr>
      </p:cxnSp>
      <p:cxnSp>
        <p:nvCxnSpPr>
          <p:cNvPr id="242" name="Google Shape;242;p43">
            <a:extLst>
              <a:ext uri="{FF2B5EF4-FFF2-40B4-BE49-F238E27FC236}">
                <a16:creationId xmlns:a16="http://schemas.microsoft.com/office/drawing/2014/main" id="{32945E14-0075-E860-9BE0-C4BECA77FBAF}"/>
              </a:ext>
            </a:extLst>
          </p:cNvPr>
          <p:cNvCxnSpPr>
            <a:endCxn id="237" idx="0"/>
          </p:cNvCxnSpPr>
          <p:nvPr/>
        </p:nvCxnSpPr>
        <p:spPr>
          <a:xfrm flipH="1">
            <a:off x="5177162" y="4691938"/>
            <a:ext cx="427500" cy="494700"/>
          </a:xfrm>
          <a:prstGeom prst="straightConnector1">
            <a:avLst/>
          </a:prstGeom>
          <a:noFill/>
          <a:ln w="38100" cap="flat" cmpd="sng">
            <a:solidFill>
              <a:schemeClr val="dk1"/>
            </a:solidFill>
            <a:prstDash val="solid"/>
            <a:round/>
            <a:headEnd type="none" w="sm" len="sm"/>
            <a:tailEnd type="triangle" w="med" len="med"/>
          </a:ln>
        </p:spPr>
      </p:cxnSp>
      <p:cxnSp>
        <p:nvCxnSpPr>
          <p:cNvPr id="243" name="Google Shape;243;p43">
            <a:extLst>
              <a:ext uri="{FF2B5EF4-FFF2-40B4-BE49-F238E27FC236}">
                <a16:creationId xmlns:a16="http://schemas.microsoft.com/office/drawing/2014/main" id="{2A59DEA3-D9F4-95D6-A69D-4FCC45E2564A}"/>
              </a:ext>
            </a:extLst>
          </p:cNvPr>
          <p:cNvCxnSpPr>
            <a:endCxn id="239" idx="0"/>
          </p:cNvCxnSpPr>
          <p:nvPr/>
        </p:nvCxnSpPr>
        <p:spPr>
          <a:xfrm>
            <a:off x="6042192" y="4700351"/>
            <a:ext cx="102300" cy="593700"/>
          </a:xfrm>
          <a:prstGeom prst="straightConnector1">
            <a:avLst/>
          </a:prstGeom>
          <a:noFill/>
          <a:ln w="38100" cap="flat" cmpd="sng">
            <a:solidFill>
              <a:schemeClr val="dk1"/>
            </a:solidFill>
            <a:prstDash val="dash"/>
            <a:round/>
            <a:headEnd type="none" w="sm" len="sm"/>
            <a:tailEnd type="triangle" w="med" len="med"/>
          </a:ln>
        </p:spPr>
      </p:cxnSp>
      <p:sp>
        <p:nvSpPr>
          <p:cNvPr id="244" name="Google Shape;244;p43">
            <a:extLst>
              <a:ext uri="{FF2B5EF4-FFF2-40B4-BE49-F238E27FC236}">
                <a16:creationId xmlns:a16="http://schemas.microsoft.com/office/drawing/2014/main" id="{75335DE1-E095-783A-E8FF-3778D3FD7476}"/>
              </a:ext>
            </a:extLst>
          </p:cNvPr>
          <p:cNvSpPr/>
          <p:nvPr/>
        </p:nvSpPr>
        <p:spPr>
          <a:xfrm>
            <a:off x="7094629" y="2388584"/>
            <a:ext cx="1238633" cy="711450"/>
          </a:xfrm>
          <a:prstGeom prst="roundRect">
            <a:avLst>
              <a:gd name="adj" fmla="val 16667"/>
            </a:avLst>
          </a:prstGeom>
          <a:solidFill>
            <a:srgbClr val="CBE8F3"/>
          </a:solidFill>
          <a:ln w="25400" cap="flat" cmpd="sng">
            <a:solidFill>
              <a:srgbClr val="10344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45" name="Google Shape;245;p43">
            <a:extLst>
              <a:ext uri="{FF2B5EF4-FFF2-40B4-BE49-F238E27FC236}">
                <a16:creationId xmlns:a16="http://schemas.microsoft.com/office/drawing/2014/main" id="{30FC1E61-A7C0-99CF-8D88-32D00E5971D8}"/>
              </a:ext>
            </a:extLst>
          </p:cNvPr>
          <p:cNvSpPr txBox="1"/>
          <p:nvPr/>
        </p:nvSpPr>
        <p:spPr>
          <a:xfrm>
            <a:off x="7094629" y="2370296"/>
            <a:ext cx="1238633" cy="7386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MUSICA Interface (Python)</a:t>
            </a:r>
            <a:endParaRPr sz="1400" b="0" i="0" u="none" strike="noStrike" cap="none">
              <a:solidFill>
                <a:srgbClr val="000000"/>
              </a:solidFill>
              <a:latin typeface="Arial"/>
              <a:ea typeface="Arial"/>
              <a:cs typeface="Arial"/>
              <a:sym typeface="Arial"/>
            </a:endParaRPr>
          </a:p>
        </p:txBody>
      </p:sp>
      <p:cxnSp>
        <p:nvCxnSpPr>
          <p:cNvPr id="246" name="Google Shape;246;p43">
            <a:extLst>
              <a:ext uri="{FF2B5EF4-FFF2-40B4-BE49-F238E27FC236}">
                <a16:creationId xmlns:a16="http://schemas.microsoft.com/office/drawing/2014/main" id="{E3880A6D-5AD3-34FB-2302-2807F845AA0E}"/>
              </a:ext>
            </a:extLst>
          </p:cNvPr>
          <p:cNvCxnSpPr/>
          <p:nvPr/>
        </p:nvCxnSpPr>
        <p:spPr>
          <a:xfrm flipH="1">
            <a:off x="6336869" y="3068461"/>
            <a:ext cx="790691" cy="908798"/>
          </a:xfrm>
          <a:prstGeom prst="straightConnector1">
            <a:avLst/>
          </a:prstGeom>
          <a:noFill/>
          <a:ln w="38100" cap="flat" cmpd="sng">
            <a:solidFill>
              <a:schemeClr val="dk1"/>
            </a:solidFill>
            <a:prstDash val="solid"/>
            <a:round/>
            <a:headEnd type="none" w="sm" len="sm"/>
            <a:tailEnd type="triangle" w="med" len="med"/>
          </a:ln>
        </p:spPr>
      </p:cxnSp>
      <p:sp>
        <p:nvSpPr>
          <p:cNvPr id="247" name="Google Shape;247;p43">
            <a:extLst>
              <a:ext uri="{FF2B5EF4-FFF2-40B4-BE49-F238E27FC236}">
                <a16:creationId xmlns:a16="http://schemas.microsoft.com/office/drawing/2014/main" id="{5FECA272-AD62-EBA5-6620-3A6A31A84CB3}"/>
              </a:ext>
            </a:extLst>
          </p:cNvPr>
          <p:cNvSpPr txBox="1"/>
          <p:nvPr/>
        </p:nvSpPr>
        <p:spPr>
          <a:xfrm>
            <a:off x="8802017" y="4768385"/>
            <a:ext cx="2068983"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Other Atmosphere Model</a:t>
            </a:r>
            <a:endParaRPr sz="1400" b="0" i="0" u="none" strike="noStrike" cap="none">
              <a:solidFill>
                <a:srgbClr val="000000"/>
              </a:solidFill>
              <a:latin typeface="Arial"/>
              <a:ea typeface="Arial"/>
              <a:cs typeface="Arial"/>
              <a:sym typeface="Arial"/>
            </a:endParaRPr>
          </a:p>
        </p:txBody>
      </p:sp>
      <p:cxnSp>
        <p:nvCxnSpPr>
          <p:cNvPr id="248" name="Google Shape;248;p43">
            <a:extLst>
              <a:ext uri="{FF2B5EF4-FFF2-40B4-BE49-F238E27FC236}">
                <a16:creationId xmlns:a16="http://schemas.microsoft.com/office/drawing/2014/main" id="{8A8DC2A2-0D36-B6A6-A5D2-376013CFBE2F}"/>
              </a:ext>
            </a:extLst>
          </p:cNvPr>
          <p:cNvCxnSpPr/>
          <p:nvPr/>
        </p:nvCxnSpPr>
        <p:spPr>
          <a:xfrm>
            <a:off x="8792873" y="5477522"/>
            <a:ext cx="503063" cy="0"/>
          </a:xfrm>
          <a:prstGeom prst="straightConnector1">
            <a:avLst/>
          </a:prstGeom>
          <a:noFill/>
          <a:ln w="28575" cap="flat" cmpd="sng">
            <a:solidFill>
              <a:schemeClr val="dk1"/>
            </a:solidFill>
            <a:prstDash val="solid"/>
            <a:round/>
            <a:headEnd type="none" w="sm" len="sm"/>
            <a:tailEnd type="triangle" w="med" len="med"/>
          </a:ln>
        </p:spPr>
      </p:cxnSp>
      <p:cxnSp>
        <p:nvCxnSpPr>
          <p:cNvPr id="249" name="Google Shape;249;p43">
            <a:extLst>
              <a:ext uri="{FF2B5EF4-FFF2-40B4-BE49-F238E27FC236}">
                <a16:creationId xmlns:a16="http://schemas.microsoft.com/office/drawing/2014/main" id="{55E2AAE5-6F5F-3380-BF85-2809ACCB322F}"/>
              </a:ext>
            </a:extLst>
          </p:cNvPr>
          <p:cNvCxnSpPr/>
          <p:nvPr/>
        </p:nvCxnSpPr>
        <p:spPr>
          <a:xfrm>
            <a:off x="8792873" y="5672505"/>
            <a:ext cx="503063" cy="0"/>
          </a:xfrm>
          <a:prstGeom prst="straightConnector1">
            <a:avLst/>
          </a:prstGeom>
          <a:noFill/>
          <a:ln w="28575" cap="flat" cmpd="sng">
            <a:solidFill>
              <a:schemeClr val="dk1"/>
            </a:solidFill>
            <a:prstDash val="dash"/>
            <a:round/>
            <a:headEnd type="none" w="sm" len="sm"/>
            <a:tailEnd type="triangle" w="med" len="med"/>
          </a:ln>
        </p:spPr>
      </p:cxnSp>
      <p:cxnSp>
        <p:nvCxnSpPr>
          <p:cNvPr id="250" name="Google Shape;250;p43">
            <a:extLst>
              <a:ext uri="{FF2B5EF4-FFF2-40B4-BE49-F238E27FC236}">
                <a16:creationId xmlns:a16="http://schemas.microsoft.com/office/drawing/2014/main" id="{4EB50DC1-3E14-50D4-565E-DE291C459739}"/>
              </a:ext>
            </a:extLst>
          </p:cNvPr>
          <p:cNvCxnSpPr/>
          <p:nvPr/>
        </p:nvCxnSpPr>
        <p:spPr>
          <a:xfrm>
            <a:off x="8792872" y="5863187"/>
            <a:ext cx="503063" cy="0"/>
          </a:xfrm>
          <a:prstGeom prst="straightConnector1">
            <a:avLst/>
          </a:prstGeom>
          <a:noFill/>
          <a:ln w="28575" cap="flat" cmpd="sng">
            <a:solidFill>
              <a:schemeClr val="dk1"/>
            </a:solidFill>
            <a:prstDash val="dash"/>
            <a:round/>
            <a:headEnd type="none" w="sm" len="sm"/>
            <a:tailEnd type="triangle" w="med" len="med"/>
          </a:ln>
        </p:spPr>
      </p:cxnSp>
      <p:sp>
        <p:nvSpPr>
          <p:cNvPr id="251" name="Google Shape;251;p43">
            <a:extLst>
              <a:ext uri="{FF2B5EF4-FFF2-40B4-BE49-F238E27FC236}">
                <a16:creationId xmlns:a16="http://schemas.microsoft.com/office/drawing/2014/main" id="{486C14B9-D74E-795F-0958-4268497C0410}"/>
              </a:ext>
            </a:extLst>
          </p:cNvPr>
          <p:cNvSpPr txBox="1"/>
          <p:nvPr/>
        </p:nvSpPr>
        <p:spPr>
          <a:xfrm>
            <a:off x="6821110" y="5969964"/>
            <a:ext cx="6122863"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Arrows show what each element is dependent upon</a:t>
            </a:r>
            <a:endParaRPr sz="1400" b="0" i="0" u="none" strike="noStrike" cap="none">
              <a:solidFill>
                <a:srgbClr val="000000"/>
              </a:solidFill>
              <a:latin typeface="Arial"/>
              <a:ea typeface="Arial"/>
              <a:cs typeface="Arial"/>
              <a:sym typeface="Arial"/>
            </a:endParaRPr>
          </a:p>
        </p:txBody>
      </p:sp>
      <p:sp>
        <p:nvSpPr>
          <p:cNvPr id="252" name="Google Shape;252;p43">
            <a:extLst>
              <a:ext uri="{FF2B5EF4-FFF2-40B4-BE49-F238E27FC236}">
                <a16:creationId xmlns:a16="http://schemas.microsoft.com/office/drawing/2014/main" id="{961D0277-1697-D4E2-A3C5-71976E6A35AA}"/>
              </a:ext>
            </a:extLst>
          </p:cNvPr>
          <p:cNvSpPr txBox="1"/>
          <p:nvPr/>
        </p:nvSpPr>
        <p:spPr>
          <a:xfrm>
            <a:off x="976800" y="2496525"/>
            <a:ext cx="2379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CCPP = Common Community     </a:t>
            </a:r>
            <a:br>
              <a:rPr lang="en-US" sz="1200" b="0" i="0" u="none" strike="noStrike" cap="none">
                <a:solidFill>
                  <a:schemeClr val="dk1"/>
                </a:solidFill>
                <a:latin typeface="Arial"/>
                <a:ea typeface="Arial"/>
                <a:cs typeface="Arial"/>
                <a:sym typeface="Arial"/>
              </a:rPr>
            </a:br>
            <a:r>
              <a:rPr lang="en-US" sz="1200" b="0" i="0" u="none" strike="noStrike" cap="none">
                <a:solidFill>
                  <a:schemeClr val="dk1"/>
                </a:solidFill>
                <a:latin typeface="Arial"/>
                <a:ea typeface="Arial"/>
                <a:cs typeface="Arial"/>
                <a:sym typeface="Arial"/>
              </a:rPr>
              <a:t>Physics Package</a:t>
            </a:r>
            <a:endParaRPr sz="1400" b="0" i="0" u="none" strike="noStrike" cap="none">
              <a:solidFill>
                <a:srgbClr val="000000"/>
              </a:solidFill>
              <a:latin typeface="Arial"/>
              <a:ea typeface="Arial"/>
              <a:cs typeface="Arial"/>
              <a:sym typeface="Arial"/>
            </a:endParaRPr>
          </a:p>
        </p:txBody>
      </p:sp>
      <p:sp>
        <p:nvSpPr>
          <p:cNvPr id="253" name="Google Shape;253;p43">
            <a:extLst>
              <a:ext uri="{FF2B5EF4-FFF2-40B4-BE49-F238E27FC236}">
                <a16:creationId xmlns:a16="http://schemas.microsoft.com/office/drawing/2014/main" id="{8BC24292-DA4A-0F2C-47A4-AEC5185C332B}"/>
              </a:ext>
            </a:extLst>
          </p:cNvPr>
          <p:cNvSpPr txBox="1"/>
          <p:nvPr/>
        </p:nvSpPr>
        <p:spPr>
          <a:xfrm>
            <a:off x="900597" y="1431011"/>
            <a:ext cx="2312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CAM = NCAR Community Atmosphere Model</a:t>
            </a:r>
            <a:endParaRPr sz="1400" b="0" i="0" u="none" strike="noStrike" cap="none">
              <a:solidFill>
                <a:srgbClr val="000000"/>
              </a:solidFill>
              <a:latin typeface="Arial"/>
              <a:ea typeface="Arial"/>
              <a:cs typeface="Arial"/>
              <a:sym typeface="Arial"/>
            </a:endParaRPr>
          </a:p>
        </p:txBody>
      </p:sp>
      <p:sp>
        <p:nvSpPr>
          <p:cNvPr id="255" name="Google Shape;255;p43">
            <a:extLst>
              <a:ext uri="{FF2B5EF4-FFF2-40B4-BE49-F238E27FC236}">
                <a16:creationId xmlns:a16="http://schemas.microsoft.com/office/drawing/2014/main" id="{CFE41181-C0A9-6D5B-A353-2C63E48E5717}"/>
              </a:ext>
            </a:extLst>
          </p:cNvPr>
          <p:cNvSpPr txBox="1"/>
          <p:nvPr/>
        </p:nvSpPr>
        <p:spPr>
          <a:xfrm>
            <a:off x="338430" y="4776818"/>
            <a:ext cx="33618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MICM = Model Independent Chemistry Module</a:t>
            </a:r>
            <a:endParaRPr sz="1400" b="0" i="0" u="none" strike="noStrike" cap="none">
              <a:solidFill>
                <a:srgbClr val="000000"/>
              </a:solidFill>
              <a:latin typeface="Arial"/>
              <a:ea typeface="Arial"/>
              <a:cs typeface="Arial"/>
              <a:sym typeface="Arial"/>
            </a:endParaRPr>
          </a:p>
        </p:txBody>
      </p:sp>
      <p:sp>
        <p:nvSpPr>
          <p:cNvPr id="2" name="Google Shape;313;g26d19dbecf9_0_53">
            <a:extLst>
              <a:ext uri="{FF2B5EF4-FFF2-40B4-BE49-F238E27FC236}">
                <a16:creationId xmlns:a16="http://schemas.microsoft.com/office/drawing/2014/main" id="{DBF389F7-43A5-CB2C-448B-4915276B6929}"/>
              </a:ext>
            </a:extLst>
          </p:cNvPr>
          <p:cNvSpPr txBox="1"/>
          <p:nvPr/>
        </p:nvSpPr>
        <p:spPr>
          <a:xfrm>
            <a:off x="9071807" y="1080896"/>
            <a:ext cx="2458200" cy="636031"/>
          </a:xfrm>
          <a:prstGeom prst="rect">
            <a:avLst/>
          </a:prstGeom>
          <a:solidFill>
            <a:srgbClr val="EFEFEF"/>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400"/>
              </a:spcBef>
              <a:spcAft>
                <a:spcPts val="0"/>
              </a:spcAft>
              <a:buClr>
                <a:srgbClr val="000000"/>
              </a:buClr>
              <a:buSzPts val="1600"/>
              <a:buFont typeface="Arial"/>
              <a:buNone/>
            </a:pPr>
            <a:r>
              <a:rPr lang="en-US" sz="1600" b="0" i="0" u="none" strike="noStrike" cap="none" dirty="0">
                <a:solidFill>
                  <a:schemeClr val="dk1"/>
                </a:solidFill>
                <a:latin typeface="Arial"/>
                <a:ea typeface="Arial"/>
                <a:cs typeface="Arial"/>
                <a:sym typeface="Arial"/>
              </a:rPr>
              <a:t>Can be connected to any atmosphere model</a:t>
            </a:r>
            <a:endParaRPr sz="16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31588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 name="Google Shape;228;p43">
            <a:extLst>
              <a:ext uri="{FF2B5EF4-FFF2-40B4-BE49-F238E27FC236}">
                <a16:creationId xmlns:a16="http://schemas.microsoft.com/office/drawing/2014/main" id="{901164FF-E1D1-0B9A-4F97-680C3BDCBEF9}"/>
              </a:ext>
            </a:extLst>
          </p:cNvPr>
          <p:cNvSpPr/>
          <p:nvPr/>
        </p:nvSpPr>
        <p:spPr>
          <a:xfrm>
            <a:off x="4662096" y="1243329"/>
            <a:ext cx="1575418" cy="533587"/>
          </a:xfrm>
          <a:prstGeom prst="roundRect">
            <a:avLst>
              <a:gd name="adj" fmla="val 16667"/>
            </a:avLst>
          </a:prstGeom>
          <a:solidFill>
            <a:srgbClr val="F1F7D4"/>
          </a:solidFill>
          <a:ln w="25400" cap="flat" cmpd="sng">
            <a:solidFill>
              <a:srgbClr val="10344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 name="Google Shape;229;p43">
            <a:extLst>
              <a:ext uri="{FF2B5EF4-FFF2-40B4-BE49-F238E27FC236}">
                <a16:creationId xmlns:a16="http://schemas.microsoft.com/office/drawing/2014/main" id="{EB46517B-58C5-29F8-5B94-04F9B4D8473D}"/>
              </a:ext>
            </a:extLst>
          </p:cNvPr>
          <p:cNvSpPr txBox="1"/>
          <p:nvPr/>
        </p:nvSpPr>
        <p:spPr>
          <a:xfrm>
            <a:off x="4594669" y="1257090"/>
            <a:ext cx="1757808"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Arial"/>
                <a:ea typeface="Arial"/>
                <a:cs typeface="Arial"/>
                <a:sym typeface="Arial"/>
              </a:rPr>
              <a:t>NOAA </a:t>
            </a:r>
            <a:br>
              <a:rPr lang="en-US" sz="1400" b="0" i="0" u="none" strike="noStrike" cap="none" dirty="0">
                <a:solidFill>
                  <a:schemeClr val="dk1"/>
                </a:solidFill>
                <a:latin typeface="Arial"/>
                <a:ea typeface="Arial"/>
                <a:cs typeface="Arial"/>
                <a:sym typeface="Arial"/>
              </a:rPr>
            </a:br>
            <a:r>
              <a:rPr lang="en-US" sz="1400" b="0" i="0" u="none" strike="noStrike" cap="none" dirty="0">
                <a:solidFill>
                  <a:schemeClr val="dk1"/>
                </a:solidFill>
                <a:latin typeface="Arial"/>
                <a:ea typeface="Arial"/>
                <a:cs typeface="Arial"/>
                <a:sym typeface="Arial"/>
              </a:rPr>
              <a:t>CAT-Chem (UFS)</a:t>
            </a:r>
            <a:endParaRPr sz="1400" b="0" i="0" u="none" strike="noStrike" cap="none" dirty="0">
              <a:solidFill>
                <a:srgbClr val="000000"/>
              </a:solidFill>
              <a:latin typeface="Arial"/>
              <a:ea typeface="Arial"/>
              <a:cs typeface="Arial"/>
              <a:sym typeface="Arial"/>
            </a:endParaRPr>
          </a:p>
        </p:txBody>
      </p:sp>
      <p:sp>
        <p:nvSpPr>
          <p:cNvPr id="261" name="Google Shape;261;g26d19dbecf9_0_53"/>
          <p:cNvSpPr txBox="1"/>
          <p:nvPr/>
        </p:nvSpPr>
        <p:spPr>
          <a:xfrm>
            <a:off x="976800" y="2496525"/>
            <a:ext cx="2379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CCPP = Common Community     </a:t>
            </a:r>
            <a:br>
              <a:rPr lang="en-US" sz="1200" b="0" i="0" u="none" strike="noStrike" cap="none">
                <a:solidFill>
                  <a:schemeClr val="dk1"/>
                </a:solidFill>
                <a:latin typeface="Arial"/>
                <a:ea typeface="Arial"/>
                <a:cs typeface="Arial"/>
                <a:sym typeface="Arial"/>
              </a:rPr>
            </a:br>
            <a:r>
              <a:rPr lang="en-US" sz="1200" b="0" i="0" u="none" strike="noStrike" cap="none">
                <a:solidFill>
                  <a:schemeClr val="dk1"/>
                </a:solidFill>
                <a:latin typeface="Arial"/>
                <a:ea typeface="Arial"/>
                <a:cs typeface="Arial"/>
                <a:sym typeface="Arial"/>
              </a:rPr>
              <a:t>Physics Package</a:t>
            </a:r>
            <a:endParaRPr sz="1400" b="0" i="0" u="none" strike="noStrike" cap="none">
              <a:solidFill>
                <a:srgbClr val="000000"/>
              </a:solidFill>
              <a:latin typeface="Arial"/>
              <a:ea typeface="Arial"/>
              <a:cs typeface="Arial"/>
              <a:sym typeface="Arial"/>
            </a:endParaRPr>
          </a:p>
        </p:txBody>
      </p:sp>
      <p:sp>
        <p:nvSpPr>
          <p:cNvPr id="262" name="Google Shape;262;g26d19dbecf9_0_53"/>
          <p:cNvSpPr txBox="1"/>
          <p:nvPr/>
        </p:nvSpPr>
        <p:spPr>
          <a:xfrm>
            <a:off x="622126" y="2331"/>
            <a:ext cx="10972800" cy="681000"/>
          </a:xfrm>
          <a:prstGeom prst="rect">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chemeClr val="lt1"/>
              </a:buClr>
              <a:buSzPts val="2250"/>
              <a:buFont typeface="Helvetica Neue"/>
              <a:buNone/>
            </a:pPr>
            <a:r>
              <a:rPr lang="en-US" sz="2400" b="0" i="0" u="none" strike="noStrike" cap="none">
                <a:solidFill>
                  <a:schemeClr val="lt1"/>
                </a:solidFill>
                <a:latin typeface="Helvetica Neue"/>
                <a:ea typeface="Helvetica Neue"/>
                <a:cs typeface="Helvetica Neue"/>
                <a:sym typeface="Helvetica Neue"/>
              </a:rPr>
              <a:t>Software Development Ecosystem</a:t>
            </a:r>
            <a:endParaRPr sz="1400" b="0" i="0" u="none" strike="noStrike" cap="none">
              <a:solidFill>
                <a:srgbClr val="000000"/>
              </a:solidFill>
              <a:latin typeface="Arial"/>
              <a:ea typeface="Arial"/>
              <a:cs typeface="Arial"/>
              <a:sym typeface="Arial"/>
            </a:endParaRPr>
          </a:p>
        </p:txBody>
      </p:sp>
      <p:sp>
        <p:nvSpPr>
          <p:cNvPr id="263" name="Google Shape;263;g26d19dbecf9_0_53"/>
          <p:cNvSpPr/>
          <p:nvPr/>
        </p:nvSpPr>
        <p:spPr>
          <a:xfrm>
            <a:off x="8781223" y="3851098"/>
            <a:ext cx="2202600" cy="230100"/>
          </a:xfrm>
          <a:prstGeom prst="roundRect">
            <a:avLst>
              <a:gd name="adj" fmla="val 16667"/>
            </a:avLst>
          </a:prstGeom>
          <a:solidFill>
            <a:srgbClr val="CBE8F3"/>
          </a:solidFill>
          <a:ln w="25400" cap="flat" cmpd="sng">
            <a:solidFill>
              <a:srgbClr val="10344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64" name="Google Shape;264;g26d19dbecf9_0_53"/>
          <p:cNvSpPr/>
          <p:nvPr/>
        </p:nvSpPr>
        <p:spPr>
          <a:xfrm>
            <a:off x="8771576" y="4159907"/>
            <a:ext cx="2202600" cy="230100"/>
          </a:xfrm>
          <a:prstGeom prst="roundRect">
            <a:avLst>
              <a:gd name="adj" fmla="val 16667"/>
            </a:avLst>
          </a:prstGeom>
          <a:solidFill>
            <a:srgbClr val="F2F2F2"/>
          </a:solidFill>
          <a:ln w="25400" cap="flat" cmpd="sng">
            <a:solidFill>
              <a:srgbClr val="10344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65" name="Google Shape;265;g26d19dbecf9_0_53"/>
          <p:cNvSpPr/>
          <p:nvPr/>
        </p:nvSpPr>
        <p:spPr>
          <a:xfrm>
            <a:off x="8771576" y="4470452"/>
            <a:ext cx="2202600" cy="230100"/>
          </a:xfrm>
          <a:prstGeom prst="roundRect">
            <a:avLst>
              <a:gd name="adj" fmla="val 16667"/>
            </a:avLst>
          </a:prstGeom>
          <a:solidFill>
            <a:srgbClr val="D6E581"/>
          </a:solidFill>
          <a:ln w="25400" cap="flat" cmpd="sng">
            <a:solidFill>
              <a:srgbClr val="10344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66" name="Google Shape;266;g26d19dbecf9_0_53"/>
          <p:cNvSpPr/>
          <p:nvPr/>
        </p:nvSpPr>
        <p:spPr>
          <a:xfrm>
            <a:off x="8771576" y="4781257"/>
            <a:ext cx="2202600" cy="230100"/>
          </a:xfrm>
          <a:prstGeom prst="roundRect">
            <a:avLst>
              <a:gd name="adj" fmla="val 16667"/>
            </a:avLst>
          </a:prstGeom>
          <a:solidFill>
            <a:srgbClr val="F1F7D4"/>
          </a:solidFill>
          <a:ln w="25400" cap="flat" cmpd="sng">
            <a:solidFill>
              <a:srgbClr val="10344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67" name="Google Shape;267;g26d19dbecf9_0_53"/>
          <p:cNvSpPr txBox="1"/>
          <p:nvPr/>
        </p:nvSpPr>
        <p:spPr>
          <a:xfrm>
            <a:off x="8802017" y="3816523"/>
            <a:ext cx="21234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MUSICA Infrastructure</a:t>
            </a:r>
            <a:endParaRPr sz="1400" b="0" i="0" u="none" strike="noStrike" cap="none">
              <a:solidFill>
                <a:srgbClr val="000000"/>
              </a:solidFill>
              <a:latin typeface="Arial"/>
              <a:ea typeface="Arial"/>
              <a:cs typeface="Arial"/>
              <a:sym typeface="Arial"/>
            </a:endParaRPr>
          </a:p>
        </p:txBody>
      </p:sp>
      <p:sp>
        <p:nvSpPr>
          <p:cNvPr id="268" name="Google Shape;268;g26d19dbecf9_0_53"/>
          <p:cNvSpPr txBox="1"/>
          <p:nvPr/>
        </p:nvSpPr>
        <p:spPr>
          <a:xfrm>
            <a:off x="8128637" y="4137187"/>
            <a:ext cx="34776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Interface</a:t>
            </a:r>
            <a:endParaRPr sz="1400" b="0" i="0" u="none" strike="noStrike" cap="none">
              <a:solidFill>
                <a:srgbClr val="000000"/>
              </a:solidFill>
              <a:latin typeface="Arial"/>
              <a:ea typeface="Arial"/>
              <a:cs typeface="Arial"/>
              <a:sym typeface="Arial"/>
            </a:endParaRPr>
          </a:p>
        </p:txBody>
      </p:sp>
      <p:sp>
        <p:nvSpPr>
          <p:cNvPr id="269" name="Google Shape;269;g26d19dbecf9_0_53"/>
          <p:cNvSpPr txBox="1"/>
          <p:nvPr/>
        </p:nvSpPr>
        <p:spPr>
          <a:xfrm>
            <a:off x="8830010" y="4440949"/>
            <a:ext cx="20691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NCAR Atmosphere Model</a:t>
            </a:r>
            <a:endParaRPr sz="1400" b="0" i="0" u="none" strike="noStrike" cap="none">
              <a:solidFill>
                <a:srgbClr val="000000"/>
              </a:solidFill>
              <a:latin typeface="Arial"/>
              <a:ea typeface="Arial"/>
              <a:cs typeface="Arial"/>
              <a:sym typeface="Arial"/>
            </a:endParaRPr>
          </a:p>
        </p:txBody>
      </p:sp>
      <p:sp>
        <p:nvSpPr>
          <p:cNvPr id="270" name="Google Shape;270;g26d19dbecf9_0_53"/>
          <p:cNvSpPr/>
          <p:nvPr/>
        </p:nvSpPr>
        <p:spPr>
          <a:xfrm>
            <a:off x="5491584" y="3980514"/>
            <a:ext cx="1238700" cy="711600"/>
          </a:xfrm>
          <a:prstGeom prst="roundRect">
            <a:avLst>
              <a:gd name="adj" fmla="val 16667"/>
            </a:avLst>
          </a:prstGeom>
          <a:solidFill>
            <a:srgbClr val="CBE8F3"/>
          </a:solidFill>
          <a:ln w="25400" cap="flat" cmpd="sng">
            <a:solidFill>
              <a:srgbClr val="10344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71" name="Google Shape;271;g26d19dbecf9_0_53"/>
          <p:cNvSpPr txBox="1"/>
          <p:nvPr/>
        </p:nvSpPr>
        <p:spPr>
          <a:xfrm>
            <a:off x="5491584" y="4087907"/>
            <a:ext cx="12387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MUSICA Library (C)</a:t>
            </a:r>
            <a:endParaRPr sz="1400" b="0" i="0" u="none" strike="noStrike" cap="none">
              <a:solidFill>
                <a:srgbClr val="000000"/>
              </a:solidFill>
              <a:latin typeface="Arial"/>
              <a:ea typeface="Arial"/>
              <a:cs typeface="Arial"/>
              <a:sym typeface="Arial"/>
            </a:endParaRPr>
          </a:p>
        </p:txBody>
      </p:sp>
      <p:sp>
        <p:nvSpPr>
          <p:cNvPr id="272" name="Google Shape;272;g26d19dbecf9_0_53"/>
          <p:cNvSpPr/>
          <p:nvPr/>
        </p:nvSpPr>
        <p:spPr>
          <a:xfrm>
            <a:off x="2793280" y="1323160"/>
            <a:ext cx="1391100" cy="533700"/>
          </a:xfrm>
          <a:prstGeom prst="roundRect">
            <a:avLst>
              <a:gd name="adj" fmla="val 16667"/>
            </a:avLst>
          </a:prstGeom>
          <a:solidFill>
            <a:srgbClr val="D6E581"/>
          </a:solidFill>
          <a:ln w="25400" cap="flat" cmpd="sng">
            <a:solidFill>
              <a:srgbClr val="10344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73" name="Google Shape;273;g26d19dbecf9_0_53"/>
          <p:cNvSpPr txBox="1"/>
          <p:nvPr/>
        </p:nvSpPr>
        <p:spPr>
          <a:xfrm>
            <a:off x="2793281" y="1454216"/>
            <a:ext cx="13911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CAM-SIMA</a:t>
            </a:r>
            <a:endParaRPr sz="1400" b="0" i="0" u="none" strike="noStrike" cap="none">
              <a:solidFill>
                <a:srgbClr val="000000"/>
              </a:solidFill>
              <a:latin typeface="Arial"/>
              <a:ea typeface="Arial"/>
              <a:cs typeface="Arial"/>
              <a:sym typeface="Arial"/>
            </a:endParaRPr>
          </a:p>
        </p:txBody>
      </p:sp>
      <p:sp>
        <p:nvSpPr>
          <p:cNvPr id="274" name="Google Shape;274;g26d19dbecf9_0_53"/>
          <p:cNvSpPr/>
          <p:nvPr/>
        </p:nvSpPr>
        <p:spPr>
          <a:xfrm>
            <a:off x="3146637" y="2464785"/>
            <a:ext cx="1695900" cy="533700"/>
          </a:xfrm>
          <a:prstGeom prst="roundRect">
            <a:avLst>
              <a:gd name="adj" fmla="val 16667"/>
            </a:avLst>
          </a:prstGeom>
          <a:solidFill>
            <a:srgbClr val="F2F2F2"/>
          </a:solidFill>
          <a:ln w="25400" cap="flat" cmpd="sng">
            <a:solidFill>
              <a:srgbClr val="10344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75" name="Google Shape;275;g26d19dbecf9_0_53"/>
          <p:cNvSpPr txBox="1"/>
          <p:nvPr/>
        </p:nvSpPr>
        <p:spPr>
          <a:xfrm>
            <a:off x="3115497" y="2487913"/>
            <a:ext cx="16959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CCPP MUSICA Wrapper</a:t>
            </a:r>
            <a:endParaRPr sz="1400" b="0" i="0" u="none" strike="noStrike" cap="none">
              <a:solidFill>
                <a:srgbClr val="000000"/>
              </a:solidFill>
              <a:latin typeface="Arial"/>
              <a:ea typeface="Arial"/>
              <a:cs typeface="Arial"/>
              <a:sym typeface="Arial"/>
            </a:endParaRPr>
          </a:p>
        </p:txBody>
      </p:sp>
      <p:sp>
        <p:nvSpPr>
          <p:cNvPr id="276" name="Google Shape;276;g26d19dbecf9_0_53"/>
          <p:cNvSpPr/>
          <p:nvPr/>
        </p:nvSpPr>
        <p:spPr>
          <a:xfrm>
            <a:off x="5491584" y="2393332"/>
            <a:ext cx="1238700" cy="711600"/>
          </a:xfrm>
          <a:prstGeom prst="roundRect">
            <a:avLst>
              <a:gd name="adj" fmla="val 16667"/>
            </a:avLst>
          </a:prstGeom>
          <a:solidFill>
            <a:srgbClr val="CBE8F3"/>
          </a:solidFill>
          <a:ln w="25400" cap="flat" cmpd="sng">
            <a:solidFill>
              <a:srgbClr val="10344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77" name="Google Shape;277;g26d19dbecf9_0_53"/>
          <p:cNvSpPr txBox="1"/>
          <p:nvPr/>
        </p:nvSpPr>
        <p:spPr>
          <a:xfrm>
            <a:off x="5491584" y="2393303"/>
            <a:ext cx="1238700" cy="738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MUSICA Interface (Fortran)</a:t>
            </a:r>
            <a:endParaRPr sz="1400" b="0" i="0" u="none" strike="noStrike" cap="none">
              <a:solidFill>
                <a:srgbClr val="000000"/>
              </a:solidFill>
              <a:latin typeface="Arial"/>
              <a:ea typeface="Arial"/>
              <a:cs typeface="Arial"/>
              <a:sym typeface="Arial"/>
            </a:endParaRPr>
          </a:p>
        </p:txBody>
      </p:sp>
      <p:cxnSp>
        <p:nvCxnSpPr>
          <p:cNvPr id="278" name="Google Shape;278;g26d19dbecf9_0_53"/>
          <p:cNvCxnSpPr>
            <a:stCxn id="272" idx="2"/>
            <a:endCxn id="274" idx="0"/>
          </p:cNvCxnSpPr>
          <p:nvPr/>
        </p:nvCxnSpPr>
        <p:spPr>
          <a:xfrm>
            <a:off x="3488830" y="1856860"/>
            <a:ext cx="505800" cy="607800"/>
          </a:xfrm>
          <a:prstGeom prst="straightConnector1">
            <a:avLst/>
          </a:prstGeom>
          <a:noFill/>
          <a:ln w="57150" cap="flat" cmpd="sng">
            <a:solidFill>
              <a:schemeClr val="dk1"/>
            </a:solidFill>
            <a:prstDash val="solid"/>
            <a:round/>
            <a:headEnd type="none" w="sm" len="sm"/>
            <a:tailEnd type="triangle" w="med" len="med"/>
          </a:ln>
        </p:spPr>
      </p:cxnSp>
      <p:cxnSp>
        <p:nvCxnSpPr>
          <p:cNvPr id="279" name="Google Shape;279;g26d19dbecf9_0_53"/>
          <p:cNvCxnSpPr/>
          <p:nvPr/>
        </p:nvCxnSpPr>
        <p:spPr>
          <a:xfrm>
            <a:off x="4842885" y="2739104"/>
            <a:ext cx="646500" cy="0"/>
          </a:xfrm>
          <a:prstGeom prst="straightConnector1">
            <a:avLst/>
          </a:prstGeom>
          <a:noFill/>
          <a:ln w="57150" cap="flat" cmpd="sng">
            <a:solidFill>
              <a:schemeClr val="dk1"/>
            </a:solidFill>
            <a:prstDash val="solid"/>
            <a:round/>
            <a:headEnd type="none" w="sm" len="sm"/>
            <a:tailEnd type="triangle" w="med" len="med"/>
          </a:ln>
        </p:spPr>
      </p:cxnSp>
      <p:cxnSp>
        <p:nvCxnSpPr>
          <p:cNvPr id="280" name="Google Shape;280;g26d19dbecf9_0_53"/>
          <p:cNvCxnSpPr>
            <a:stCxn id="276" idx="2"/>
            <a:endCxn id="270" idx="0"/>
          </p:cNvCxnSpPr>
          <p:nvPr/>
        </p:nvCxnSpPr>
        <p:spPr>
          <a:xfrm>
            <a:off x="6110934" y="3104932"/>
            <a:ext cx="0" cy="875700"/>
          </a:xfrm>
          <a:prstGeom prst="straightConnector1">
            <a:avLst/>
          </a:prstGeom>
          <a:noFill/>
          <a:ln w="57150" cap="flat" cmpd="sng">
            <a:solidFill>
              <a:schemeClr val="dk1"/>
            </a:solidFill>
            <a:prstDash val="solid"/>
            <a:round/>
            <a:headEnd type="none" w="sm" len="sm"/>
            <a:tailEnd type="triangle" w="med" len="med"/>
          </a:ln>
        </p:spPr>
      </p:cxnSp>
      <p:sp>
        <p:nvSpPr>
          <p:cNvPr id="281" name="Google Shape;281;g26d19dbecf9_0_53"/>
          <p:cNvSpPr/>
          <p:nvPr/>
        </p:nvSpPr>
        <p:spPr>
          <a:xfrm>
            <a:off x="8620911" y="3573684"/>
            <a:ext cx="2488800" cy="2388000"/>
          </a:xfrm>
          <a:prstGeom prst="rect">
            <a:avLst/>
          </a:pr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284" name="Google Shape;284;g26d19dbecf9_0_53"/>
          <p:cNvCxnSpPr>
            <a:cxnSpLocks/>
          </p:cNvCxnSpPr>
          <p:nvPr/>
        </p:nvCxnSpPr>
        <p:spPr>
          <a:xfrm>
            <a:off x="5357646" y="1777029"/>
            <a:ext cx="480900" cy="593100"/>
          </a:xfrm>
          <a:prstGeom prst="straightConnector1">
            <a:avLst/>
          </a:prstGeom>
          <a:noFill/>
          <a:ln w="57150" cap="flat" cmpd="sng">
            <a:solidFill>
              <a:schemeClr val="dk1"/>
            </a:solidFill>
            <a:prstDash val="solid"/>
            <a:round/>
            <a:headEnd type="none" w="sm" len="sm"/>
            <a:tailEnd type="triangle" w="med" len="med"/>
          </a:ln>
        </p:spPr>
      </p:cxnSp>
      <p:sp>
        <p:nvSpPr>
          <p:cNvPr id="285" name="Google Shape;285;g26d19dbecf9_0_53"/>
          <p:cNvSpPr/>
          <p:nvPr/>
        </p:nvSpPr>
        <p:spPr>
          <a:xfrm>
            <a:off x="7092279" y="1315372"/>
            <a:ext cx="1391100" cy="533700"/>
          </a:xfrm>
          <a:prstGeom prst="roundRect">
            <a:avLst>
              <a:gd name="adj" fmla="val 16667"/>
            </a:avLst>
          </a:prstGeom>
          <a:solidFill>
            <a:srgbClr val="D6E581"/>
          </a:solidFill>
          <a:ln w="25400" cap="flat" cmpd="sng">
            <a:solidFill>
              <a:srgbClr val="10344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86" name="Google Shape;286;g26d19dbecf9_0_53"/>
          <p:cNvSpPr txBox="1"/>
          <p:nvPr/>
        </p:nvSpPr>
        <p:spPr>
          <a:xfrm>
            <a:off x="7092280" y="1446428"/>
            <a:ext cx="13911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MPAS-A</a:t>
            </a:r>
            <a:endParaRPr sz="1400" b="0" i="0" u="none" strike="noStrike" cap="none">
              <a:solidFill>
                <a:srgbClr val="000000"/>
              </a:solidFill>
              <a:latin typeface="Arial"/>
              <a:ea typeface="Arial"/>
              <a:cs typeface="Arial"/>
              <a:sym typeface="Arial"/>
            </a:endParaRPr>
          </a:p>
        </p:txBody>
      </p:sp>
      <p:cxnSp>
        <p:nvCxnSpPr>
          <p:cNvPr id="287" name="Google Shape;287;g26d19dbecf9_0_53"/>
          <p:cNvCxnSpPr/>
          <p:nvPr/>
        </p:nvCxnSpPr>
        <p:spPr>
          <a:xfrm flipH="1">
            <a:off x="6687330" y="1859348"/>
            <a:ext cx="723000" cy="582300"/>
          </a:xfrm>
          <a:prstGeom prst="straightConnector1">
            <a:avLst/>
          </a:prstGeom>
          <a:noFill/>
          <a:ln w="57150" cap="flat" cmpd="sng">
            <a:solidFill>
              <a:schemeClr val="dk1"/>
            </a:solidFill>
            <a:prstDash val="dash"/>
            <a:round/>
            <a:headEnd type="none" w="sm" len="sm"/>
            <a:tailEnd type="triangle" w="med" len="med"/>
          </a:ln>
        </p:spPr>
      </p:cxnSp>
      <p:sp>
        <p:nvSpPr>
          <p:cNvPr id="288" name="Google Shape;288;g26d19dbecf9_0_53"/>
          <p:cNvSpPr txBox="1"/>
          <p:nvPr/>
        </p:nvSpPr>
        <p:spPr>
          <a:xfrm>
            <a:off x="8689686" y="5344189"/>
            <a:ext cx="27207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              Current Development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              Future Development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              Proposed Development</a:t>
            </a:r>
            <a:endParaRPr sz="1400" b="0" i="0" u="none" strike="noStrike" cap="none">
              <a:solidFill>
                <a:srgbClr val="000000"/>
              </a:solidFill>
              <a:latin typeface="Arial"/>
              <a:ea typeface="Arial"/>
              <a:cs typeface="Arial"/>
              <a:sym typeface="Arial"/>
            </a:endParaRPr>
          </a:p>
        </p:txBody>
      </p:sp>
      <p:sp>
        <p:nvSpPr>
          <p:cNvPr id="289" name="Google Shape;289;g26d19dbecf9_0_53"/>
          <p:cNvSpPr/>
          <p:nvPr/>
        </p:nvSpPr>
        <p:spPr>
          <a:xfrm>
            <a:off x="3814666" y="4684401"/>
            <a:ext cx="848700" cy="478500"/>
          </a:xfrm>
          <a:prstGeom prst="roundRect">
            <a:avLst>
              <a:gd name="adj" fmla="val 16667"/>
            </a:avLst>
          </a:prstGeom>
          <a:solidFill>
            <a:srgbClr val="CBE8F3"/>
          </a:solidFill>
          <a:ln w="25400" cap="flat" cmpd="sng">
            <a:solidFill>
              <a:srgbClr val="10344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90" name="Google Shape;290;g26d19dbecf9_0_53"/>
          <p:cNvSpPr txBox="1"/>
          <p:nvPr/>
        </p:nvSpPr>
        <p:spPr>
          <a:xfrm>
            <a:off x="3824511" y="4720788"/>
            <a:ext cx="8481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MICM (C++)</a:t>
            </a:r>
            <a:endParaRPr sz="1400" b="0" i="0" u="none" strike="noStrike" cap="none">
              <a:solidFill>
                <a:srgbClr val="000000"/>
              </a:solidFill>
              <a:latin typeface="Arial"/>
              <a:ea typeface="Arial"/>
              <a:cs typeface="Arial"/>
              <a:sym typeface="Arial"/>
            </a:endParaRPr>
          </a:p>
        </p:txBody>
      </p:sp>
      <p:sp>
        <p:nvSpPr>
          <p:cNvPr id="291" name="Google Shape;291;g26d19dbecf9_0_53"/>
          <p:cNvSpPr/>
          <p:nvPr/>
        </p:nvSpPr>
        <p:spPr>
          <a:xfrm>
            <a:off x="4753168" y="5186638"/>
            <a:ext cx="848100" cy="478500"/>
          </a:xfrm>
          <a:prstGeom prst="roundRect">
            <a:avLst>
              <a:gd name="adj" fmla="val 16667"/>
            </a:avLst>
          </a:prstGeom>
          <a:solidFill>
            <a:srgbClr val="CBE8F3"/>
          </a:solidFill>
          <a:ln w="25400" cap="flat" cmpd="sng">
            <a:solidFill>
              <a:srgbClr val="10344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92" name="Google Shape;292;g26d19dbecf9_0_53"/>
          <p:cNvSpPr txBox="1"/>
          <p:nvPr/>
        </p:nvSpPr>
        <p:spPr>
          <a:xfrm>
            <a:off x="4753168" y="5207303"/>
            <a:ext cx="8481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TUV-x (C++)</a:t>
            </a:r>
            <a:endParaRPr sz="1400" b="0" i="0" u="none" strike="noStrike" cap="none">
              <a:solidFill>
                <a:srgbClr val="000000"/>
              </a:solidFill>
              <a:latin typeface="Arial"/>
              <a:ea typeface="Arial"/>
              <a:cs typeface="Arial"/>
              <a:sym typeface="Arial"/>
            </a:endParaRPr>
          </a:p>
        </p:txBody>
      </p:sp>
      <p:sp>
        <p:nvSpPr>
          <p:cNvPr id="293" name="Google Shape;293;g26d19dbecf9_0_53"/>
          <p:cNvSpPr/>
          <p:nvPr/>
        </p:nvSpPr>
        <p:spPr>
          <a:xfrm>
            <a:off x="5720498" y="5294051"/>
            <a:ext cx="848100" cy="478500"/>
          </a:xfrm>
          <a:prstGeom prst="roundRect">
            <a:avLst>
              <a:gd name="adj" fmla="val 16667"/>
            </a:avLst>
          </a:prstGeom>
          <a:solidFill>
            <a:srgbClr val="CBE8F3"/>
          </a:solidFill>
          <a:ln w="25400" cap="flat" cmpd="sng">
            <a:solidFill>
              <a:srgbClr val="10344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94" name="Google Shape;294;g26d19dbecf9_0_53"/>
          <p:cNvSpPr txBox="1"/>
          <p:nvPr/>
        </p:nvSpPr>
        <p:spPr>
          <a:xfrm>
            <a:off x="5703645" y="5321543"/>
            <a:ext cx="8481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Aerosols (C++)</a:t>
            </a:r>
            <a:endParaRPr sz="1400" b="0" i="0" u="none" strike="noStrike" cap="none">
              <a:solidFill>
                <a:srgbClr val="000000"/>
              </a:solidFill>
              <a:latin typeface="Arial"/>
              <a:ea typeface="Arial"/>
              <a:cs typeface="Arial"/>
              <a:sym typeface="Arial"/>
            </a:endParaRPr>
          </a:p>
        </p:txBody>
      </p:sp>
      <p:cxnSp>
        <p:nvCxnSpPr>
          <p:cNvPr id="295" name="Google Shape;295;g26d19dbecf9_0_53"/>
          <p:cNvCxnSpPr>
            <a:endCxn id="290" idx="3"/>
          </p:cNvCxnSpPr>
          <p:nvPr/>
        </p:nvCxnSpPr>
        <p:spPr>
          <a:xfrm flipH="1">
            <a:off x="4672611" y="4570938"/>
            <a:ext cx="807900" cy="380700"/>
          </a:xfrm>
          <a:prstGeom prst="straightConnector1">
            <a:avLst/>
          </a:prstGeom>
          <a:noFill/>
          <a:ln w="38100" cap="flat" cmpd="sng">
            <a:solidFill>
              <a:schemeClr val="dk1"/>
            </a:solidFill>
            <a:prstDash val="solid"/>
            <a:round/>
            <a:headEnd type="none" w="sm" len="sm"/>
            <a:tailEnd type="triangle" w="med" len="med"/>
          </a:ln>
        </p:spPr>
      </p:cxnSp>
      <p:cxnSp>
        <p:nvCxnSpPr>
          <p:cNvPr id="296" name="Google Shape;296;g26d19dbecf9_0_53"/>
          <p:cNvCxnSpPr>
            <a:endCxn id="291" idx="0"/>
          </p:cNvCxnSpPr>
          <p:nvPr/>
        </p:nvCxnSpPr>
        <p:spPr>
          <a:xfrm flipH="1">
            <a:off x="5177218" y="4691938"/>
            <a:ext cx="427500" cy="494700"/>
          </a:xfrm>
          <a:prstGeom prst="straightConnector1">
            <a:avLst/>
          </a:prstGeom>
          <a:noFill/>
          <a:ln w="38100" cap="flat" cmpd="sng">
            <a:solidFill>
              <a:schemeClr val="dk1"/>
            </a:solidFill>
            <a:prstDash val="solid"/>
            <a:round/>
            <a:headEnd type="none" w="sm" len="sm"/>
            <a:tailEnd type="triangle" w="med" len="med"/>
          </a:ln>
        </p:spPr>
      </p:cxnSp>
      <p:cxnSp>
        <p:nvCxnSpPr>
          <p:cNvPr id="297" name="Google Shape;297;g26d19dbecf9_0_53"/>
          <p:cNvCxnSpPr>
            <a:endCxn id="293" idx="0"/>
          </p:cNvCxnSpPr>
          <p:nvPr/>
        </p:nvCxnSpPr>
        <p:spPr>
          <a:xfrm>
            <a:off x="6042248" y="4700351"/>
            <a:ext cx="102300" cy="593700"/>
          </a:xfrm>
          <a:prstGeom prst="straightConnector1">
            <a:avLst/>
          </a:prstGeom>
          <a:noFill/>
          <a:ln w="38100" cap="flat" cmpd="sng">
            <a:solidFill>
              <a:schemeClr val="dk1"/>
            </a:solidFill>
            <a:prstDash val="dash"/>
            <a:round/>
            <a:headEnd type="none" w="sm" len="sm"/>
            <a:tailEnd type="triangle" w="med" len="med"/>
          </a:ln>
        </p:spPr>
      </p:cxnSp>
      <p:sp>
        <p:nvSpPr>
          <p:cNvPr id="298" name="Google Shape;298;g26d19dbecf9_0_53"/>
          <p:cNvSpPr/>
          <p:nvPr/>
        </p:nvSpPr>
        <p:spPr>
          <a:xfrm>
            <a:off x="7094629" y="2388584"/>
            <a:ext cx="1238700" cy="711600"/>
          </a:xfrm>
          <a:prstGeom prst="roundRect">
            <a:avLst>
              <a:gd name="adj" fmla="val 16667"/>
            </a:avLst>
          </a:prstGeom>
          <a:solidFill>
            <a:srgbClr val="CBE8F3"/>
          </a:solidFill>
          <a:ln w="25400" cap="flat" cmpd="sng">
            <a:solidFill>
              <a:srgbClr val="10344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99" name="Google Shape;299;g26d19dbecf9_0_53"/>
          <p:cNvSpPr txBox="1"/>
          <p:nvPr/>
        </p:nvSpPr>
        <p:spPr>
          <a:xfrm>
            <a:off x="7094629" y="2370296"/>
            <a:ext cx="1238700" cy="738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MUSICA Interface (Python)</a:t>
            </a:r>
            <a:endParaRPr sz="1400" b="0" i="0" u="none" strike="noStrike" cap="none">
              <a:solidFill>
                <a:srgbClr val="000000"/>
              </a:solidFill>
              <a:latin typeface="Arial"/>
              <a:ea typeface="Arial"/>
              <a:cs typeface="Arial"/>
              <a:sym typeface="Arial"/>
            </a:endParaRPr>
          </a:p>
        </p:txBody>
      </p:sp>
      <p:cxnSp>
        <p:nvCxnSpPr>
          <p:cNvPr id="300" name="Google Shape;300;g26d19dbecf9_0_53"/>
          <p:cNvCxnSpPr/>
          <p:nvPr/>
        </p:nvCxnSpPr>
        <p:spPr>
          <a:xfrm flipH="1">
            <a:off x="6336760" y="3068461"/>
            <a:ext cx="790800" cy="908700"/>
          </a:xfrm>
          <a:prstGeom prst="straightConnector1">
            <a:avLst/>
          </a:prstGeom>
          <a:noFill/>
          <a:ln w="38100" cap="flat" cmpd="sng">
            <a:solidFill>
              <a:schemeClr val="dk1"/>
            </a:solidFill>
            <a:prstDash val="dash"/>
            <a:round/>
            <a:headEnd type="none" w="sm" len="sm"/>
            <a:tailEnd type="triangle" w="med" len="med"/>
          </a:ln>
        </p:spPr>
      </p:cxnSp>
      <p:sp>
        <p:nvSpPr>
          <p:cNvPr id="301" name="Google Shape;301;g26d19dbecf9_0_53"/>
          <p:cNvSpPr txBox="1"/>
          <p:nvPr/>
        </p:nvSpPr>
        <p:spPr>
          <a:xfrm>
            <a:off x="8802017" y="4768385"/>
            <a:ext cx="20691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Other Atmosphere Model</a:t>
            </a:r>
            <a:endParaRPr sz="1400" b="0" i="0" u="none" strike="noStrike" cap="none">
              <a:solidFill>
                <a:srgbClr val="000000"/>
              </a:solidFill>
              <a:latin typeface="Arial"/>
              <a:ea typeface="Arial"/>
              <a:cs typeface="Arial"/>
              <a:sym typeface="Arial"/>
            </a:endParaRPr>
          </a:p>
        </p:txBody>
      </p:sp>
      <p:cxnSp>
        <p:nvCxnSpPr>
          <p:cNvPr id="302" name="Google Shape;302;g26d19dbecf9_0_53"/>
          <p:cNvCxnSpPr/>
          <p:nvPr/>
        </p:nvCxnSpPr>
        <p:spPr>
          <a:xfrm>
            <a:off x="8792873" y="5477522"/>
            <a:ext cx="503100" cy="0"/>
          </a:xfrm>
          <a:prstGeom prst="straightConnector1">
            <a:avLst/>
          </a:prstGeom>
          <a:noFill/>
          <a:ln w="28575" cap="flat" cmpd="sng">
            <a:solidFill>
              <a:schemeClr val="dk1"/>
            </a:solidFill>
            <a:prstDash val="solid"/>
            <a:round/>
            <a:headEnd type="none" w="sm" len="sm"/>
            <a:tailEnd type="triangle" w="med" len="med"/>
          </a:ln>
        </p:spPr>
      </p:cxnSp>
      <p:cxnSp>
        <p:nvCxnSpPr>
          <p:cNvPr id="303" name="Google Shape;303;g26d19dbecf9_0_53"/>
          <p:cNvCxnSpPr/>
          <p:nvPr/>
        </p:nvCxnSpPr>
        <p:spPr>
          <a:xfrm>
            <a:off x="8792873" y="5672505"/>
            <a:ext cx="503100" cy="0"/>
          </a:xfrm>
          <a:prstGeom prst="straightConnector1">
            <a:avLst/>
          </a:prstGeom>
          <a:noFill/>
          <a:ln w="28575" cap="flat" cmpd="sng">
            <a:solidFill>
              <a:schemeClr val="dk1"/>
            </a:solidFill>
            <a:prstDash val="dash"/>
            <a:round/>
            <a:headEnd type="none" w="sm" len="sm"/>
            <a:tailEnd type="triangle" w="med" len="med"/>
          </a:ln>
        </p:spPr>
      </p:cxnSp>
      <p:cxnSp>
        <p:nvCxnSpPr>
          <p:cNvPr id="304" name="Google Shape;304;g26d19dbecf9_0_53"/>
          <p:cNvCxnSpPr/>
          <p:nvPr/>
        </p:nvCxnSpPr>
        <p:spPr>
          <a:xfrm>
            <a:off x="8792872" y="5863187"/>
            <a:ext cx="503100" cy="0"/>
          </a:xfrm>
          <a:prstGeom prst="straightConnector1">
            <a:avLst/>
          </a:prstGeom>
          <a:noFill/>
          <a:ln w="28575" cap="flat" cmpd="sng">
            <a:solidFill>
              <a:schemeClr val="dk1"/>
            </a:solidFill>
            <a:prstDash val="dash"/>
            <a:round/>
            <a:headEnd type="none" w="sm" len="sm"/>
            <a:tailEnd type="triangle" w="med" len="med"/>
          </a:ln>
        </p:spPr>
      </p:cxnSp>
      <p:sp>
        <p:nvSpPr>
          <p:cNvPr id="305" name="Google Shape;305;g26d19dbecf9_0_53"/>
          <p:cNvSpPr txBox="1"/>
          <p:nvPr/>
        </p:nvSpPr>
        <p:spPr>
          <a:xfrm>
            <a:off x="6821110" y="5969964"/>
            <a:ext cx="61230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Arrows show what each element is dependent upon</a:t>
            </a:r>
            <a:endParaRPr sz="1400" b="0" i="0" u="none" strike="noStrike" cap="none">
              <a:solidFill>
                <a:srgbClr val="000000"/>
              </a:solidFill>
              <a:latin typeface="Arial"/>
              <a:ea typeface="Arial"/>
              <a:cs typeface="Arial"/>
              <a:sym typeface="Arial"/>
            </a:endParaRPr>
          </a:p>
        </p:txBody>
      </p:sp>
      <p:sp>
        <p:nvSpPr>
          <p:cNvPr id="306" name="Google Shape;306;g26d19dbecf9_0_53"/>
          <p:cNvSpPr/>
          <p:nvPr/>
        </p:nvSpPr>
        <p:spPr>
          <a:xfrm>
            <a:off x="8839663" y="2459013"/>
            <a:ext cx="1391100" cy="533700"/>
          </a:xfrm>
          <a:prstGeom prst="roundRect">
            <a:avLst>
              <a:gd name="adj" fmla="val 16667"/>
            </a:avLst>
          </a:prstGeom>
          <a:solidFill>
            <a:srgbClr val="FFC000"/>
          </a:solidFill>
          <a:ln w="25400" cap="flat" cmpd="sng">
            <a:solidFill>
              <a:srgbClr val="10344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0E0E0"/>
              </a:solidFill>
              <a:latin typeface="Arial"/>
              <a:ea typeface="Arial"/>
              <a:cs typeface="Arial"/>
              <a:sym typeface="Arial"/>
            </a:endParaRPr>
          </a:p>
        </p:txBody>
      </p:sp>
      <p:cxnSp>
        <p:nvCxnSpPr>
          <p:cNvPr id="307" name="Google Shape;307;g26d19dbecf9_0_53"/>
          <p:cNvCxnSpPr/>
          <p:nvPr/>
        </p:nvCxnSpPr>
        <p:spPr>
          <a:xfrm flipH="1">
            <a:off x="8333667" y="2729718"/>
            <a:ext cx="496800" cy="9900"/>
          </a:xfrm>
          <a:prstGeom prst="straightConnector1">
            <a:avLst/>
          </a:prstGeom>
          <a:noFill/>
          <a:ln w="57150" cap="flat" cmpd="sng">
            <a:solidFill>
              <a:schemeClr val="dk1"/>
            </a:solidFill>
            <a:prstDash val="solid"/>
            <a:round/>
            <a:headEnd type="none" w="sm" len="sm"/>
            <a:tailEnd type="triangle" w="med" len="med"/>
          </a:ln>
        </p:spPr>
      </p:cxnSp>
      <p:sp>
        <p:nvSpPr>
          <p:cNvPr id="308" name="Google Shape;308;g26d19dbecf9_0_53"/>
          <p:cNvSpPr txBox="1"/>
          <p:nvPr/>
        </p:nvSpPr>
        <p:spPr>
          <a:xfrm>
            <a:off x="8830467" y="2560368"/>
            <a:ext cx="1391100" cy="338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MusicBox</a:t>
            </a:r>
            <a:endParaRPr sz="1400" b="0" i="0" u="none" strike="noStrike" cap="none">
              <a:solidFill>
                <a:schemeClr val="dk1"/>
              </a:solidFill>
              <a:latin typeface="Arial"/>
              <a:ea typeface="Arial"/>
              <a:cs typeface="Arial"/>
              <a:sym typeface="Arial"/>
            </a:endParaRPr>
          </a:p>
        </p:txBody>
      </p:sp>
      <p:sp>
        <p:nvSpPr>
          <p:cNvPr id="309" name="Google Shape;309;g26d19dbecf9_0_53"/>
          <p:cNvSpPr txBox="1"/>
          <p:nvPr/>
        </p:nvSpPr>
        <p:spPr>
          <a:xfrm>
            <a:off x="9085113" y="1840382"/>
            <a:ext cx="2458200" cy="389810"/>
          </a:xfrm>
          <a:prstGeom prst="rect">
            <a:avLst/>
          </a:prstGeom>
          <a:solidFill>
            <a:srgbClr val="EFEFEF"/>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40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 or box model</a:t>
            </a:r>
            <a:endParaRPr sz="1600" b="0" i="0" u="none" strike="noStrike" cap="none">
              <a:solidFill>
                <a:schemeClr val="dk1"/>
              </a:solidFill>
              <a:latin typeface="Arial"/>
              <a:ea typeface="Arial"/>
              <a:cs typeface="Arial"/>
              <a:sym typeface="Arial"/>
            </a:endParaRPr>
          </a:p>
        </p:txBody>
      </p:sp>
      <p:sp>
        <p:nvSpPr>
          <p:cNvPr id="310" name="Google Shape;310;g26d19dbecf9_0_53"/>
          <p:cNvSpPr txBox="1"/>
          <p:nvPr/>
        </p:nvSpPr>
        <p:spPr>
          <a:xfrm>
            <a:off x="900597" y="1431011"/>
            <a:ext cx="2312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CAM = NCAR Community Atmosphere Model</a:t>
            </a:r>
            <a:endParaRPr sz="1400" b="0" i="0" u="none" strike="noStrike" cap="none">
              <a:solidFill>
                <a:srgbClr val="000000"/>
              </a:solidFill>
              <a:latin typeface="Arial"/>
              <a:ea typeface="Arial"/>
              <a:cs typeface="Arial"/>
              <a:sym typeface="Arial"/>
            </a:endParaRPr>
          </a:p>
        </p:txBody>
      </p:sp>
      <p:sp>
        <p:nvSpPr>
          <p:cNvPr id="311" name="Google Shape;311;g26d19dbecf9_0_53"/>
          <p:cNvSpPr txBox="1"/>
          <p:nvPr/>
        </p:nvSpPr>
        <p:spPr>
          <a:xfrm>
            <a:off x="338430" y="4776818"/>
            <a:ext cx="33618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MICM = Model Independent Chemistry Module</a:t>
            </a:r>
            <a:endParaRPr sz="1400" b="0" i="0" u="none" strike="noStrike" cap="none">
              <a:solidFill>
                <a:srgbClr val="000000"/>
              </a:solidFill>
              <a:latin typeface="Arial"/>
              <a:ea typeface="Arial"/>
              <a:cs typeface="Arial"/>
              <a:sym typeface="Arial"/>
            </a:endParaRPr>
          </a:p>
        </p:txBody>
      </p:sp>
      <p:pic>
        <p:nvPicPr>
          <p:cNvPr id="312" name="Google Shape;312;g26d19dbecf9_0_53"/>
          <p:cNvPicPr preferRelativeResize="0"/>
          <p:nvPr/>
        </p:nvPicPr>
        <p:blipFill rotWithShape="1">
          <a:blip r:embed="rId3">
            <a:alphaModFix/>
          </a:blip>
          <a:srcRect/>
          <a:stretch/>
        </p:blipFill>
        <p:spPr>
          <a:xfrm>
            <a:off x="162046" y="1458858"/>
            <a:ext cx="8113215" cy="3979460"/>
          </a:xfrm>
          <a:prstGeom prst="rect">
            <a:avLst/>
          </a:prstGeom>
          <a:noFill/>
          <a:ln w="76200" cap="flat" cmpd="sng">
            <a:solidFill>
              <a:srgbClr val="FFC000"/>
            </a:solidFill>
            <a:prstDash val="solid"/>
            <a:round/>
            <a:headEnd type="none" w="sm" len="sm"/>
            <a:tailEnd type="none" w="sm" len="sm"/>
          </a:ln>
        </p:spPr>
      </p:pic>
      <p:sp>
        <p:nvSpPr>
          <p:cNvPr id="313" name="Google Shape;313;g26d19dbecf9_0_53"/>
          <p:cNvSpPr txBox="1"/>
          <p:nvPr/>
        </p:nvSpPr>
        <p:spPr>
          <a:xfrm>
            <a:off x="9071807" y="1080896"/>
            <a:ext cx="2458200" cy="636031"/>
          </a:xfrm>
          <a:prstGeom prst="rect">
            <a:avLst/>
          </a:prstGeom>
          <a:solidFill>
            <a:srgbClr val="EFEFEF"/>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400"/>
              </a:spcBef>
              <a:spcAft>
                <a:spcPts val="0"/>
              </a:spcAft>
              <a:buClr>
                <a:srgbClr val="000000"/>
              </a:buClr>
              <a:buSzPts val="1600"/>
              <a:buFont typeface="Arial"/>
              <a:buNone/>
            </a:pPr>
            <a:r>
              <a:rPr lang="en-US" sz="1600" b="0" i="0" u="none" strike="noStrike" cap="none" dirty="0">
                <a:solidFill>
                  <a:schemeClr val="dk1"/>
                </a:solidFill>
                <a:latin typeface="Arial"/>
                <a:ea typeface="Arial"/>
                <a:cs typeface="Arial"/>
                <a:sym typeface="Arial"/>
              </a:rPr>
              <a:t>Can be connected to any atmosphere model</a:t>
            </a:r>
            <a:endParaRPr sz="1600" b="0" i="0" u="none" strike="noStrike" cap="none" dirty="0">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2"/>
                                        </p:tgtEl>
                                        <p:attrNameLst>
                                          <p:attrName>style.visibility</p:attrName>
                                        </p:attrNameLst>
                                      </p:cBhvr>
                                      <p:to>
                                        <p:strVal val="visible"/>
                                      </p:to>
                                    </p:set>
                                    <p:animEffect transition="in" filter="fade">
                                      <p:cBhvr>
                                        <p:cTn id="7" dur="1200"/>
                                        <p:tgtEl>
                                          <p:spTgt spid="3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43"/>
          <p:cNvSpPr txBox="1"/>
          <p:nvPr/>
        </p:nvSpPr>
        <p:spPr>
          <a:xfrm>
            <a:off x="622126" y="2331"/>
            <a:ext cx="10972800" cy="681047"/>
          </a:xfrm>
          <a:prstGeom prst="rect">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chemeClr val="lt1"/>
              </a:buClr>
              <a:buSzPts val="2250"/>
              <a:buFont typeface="Helvetica Neue"/>
              <a:buNone/>
            </a:pPr>
            <a:r>
              <a:rPr lang="en-US" sz="2400" b="0" i="0" u="none" strike="noStrike" cap="none">
                <a:solidFill>
                  <a:schemeClr val="lt1"/>
                </a:solidFill>
                <a:latin typeface="Helvetica Neue"/>
                <a:ea typeface="Helvetica Neue"/>
                <a:cs typeface="Helvetica Neue"/>
                <a:sym typeface="Helvetica Neue"/>
              </a:rPr>
              <a:t>Software Development Ecosystem</a:t>
            </a:r>
            <a:endParaRPr sz="1400" b="0" i="0" u="none" strike="noStrike" cap="none">
              <a:solidFill>
                <a:srgbClr val="000000"/>
              </a:solidFill>
              <a:latin typeface="Arial"/>
              <a:ea typeface="Arial"/>
              <a:cs typeface="Arial"/>
              <a:sym typeface="Arial"/>
            </a:endParaRPr>
          </a:p>
        </p:txBody>
      </p:sp>
      <p:sp>
        <p:nvSpPr>
          <p:cNvPr id="209" name="Google Shape;209;p43"/>
          <p:cNvSpPr/>
          <p:nvPr/>
        </p:nvSpPr>
        <p:spPr>
          <a:xfrm>
            <a:off x="8781223" y="3851098"/>
            <a:ext cx="2202638" cy="230013"/>
          </a:xfrm>
          <a:prstGeom prst="roundRect">
            <a:avLst>
              <a:gd name="adj" fmla="val 16667"/>
            </a:avLst>
          </a:prstGeom>
          <a:solidFill>
            <a:srgbClr val="CBE8F3"/>
          </a:solidFill>
          <a:ln w="25400" cap="flat" cmpd="sng">
            <a:solidFill>
              <a:srgbClr val="10344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10" name="Google Shape;210;p43"/>
          <p:cNvSpPr/>
          <p:nvPr/>
        </p:nvSpPr>
        <p:spPr>
          <a:xfrm>
            <a:off x="8771576" y="4159907"/>
            <a:ext cx="2202638" cy="230013"/>
          </a:xfrm>
          <a:prstGeom prst="roundRect">
            <a:avLst>
              <a:gd name="adj" fmla="val 16667"/>
            </a:avLst>
          </a:prstGeom>
          <a:solidFill>
            <a:srgbClr val="F2F2F2"/>
          </a:solidFill>
          <a:ln w="25400" cap="flat" cmpd="sng">
            <a:solidFill>
              <a:srgbClr val="10344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11" name="Google Shape;211;p43"/>
          <p:cNvSpPr/>
          <p:nvPr/>
        </p:nvSpPr>
        <p:spPr>
          <a:xfrm>
            <a:off x="8771576" y="4470452"/>
            <a:ext cx="2202638" cy="230013"/>
          </a:xfrm>
          <a:prstGeom prst="roundRect">
            <a:avLst>
              <a:gd name="adj" fmla="val 16667"/>
            </a:avLst>
          </a:prstGeom>
          <a:solidFill>
            <a:srgbClr val="D6E581"/>
          </a:solidFill>
          <a:ln w="25400" cap="flat" cmpd="sng">
            <a:solidFill>
              <a:srgbClr val="10344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12" name="Google Shape;212;p43"/>
          <p:cNvSpPr/>
          <p:nvPr/>
        </p:nvSpPr>
        <p:spPr>
          <a:xfrm>
            <a:off x="8771576" y="4781257"/>
            <a:ext cx="2202638" cy="230013"/>
          </a:xfrm>
          <a:prstGeom prst="roundRect">
            <a:avLst>
              <a:gd name="adj" fmla="val 16667"/>
            </a:avLst>
          </a:prstGeom>
          <a:solidFill>
            <a:srgbClr val="F1F7D4"/>
          </a:solidFill>
          <a:ln w="25400" cap="flat" cmpd="sng">
            <a:solidFill>
              <a:srgbClr val="10344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13" name="Google Shape;213;p43"/>
          <p:cNvSpPr txBox="1"/>
          <p:nvPr/>
        </p:nvSpPr>
        <p:spPr>
          <a:xfrm>
            <a:off x="8802017" y="3816523"/>
            <a:ext cx="2123276"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MUSICA Infrastructure</a:t>
            </a:r>
            <a:endParaRPr sz="1400" b="0" i="0" u="none" strike="noStrike" cap="none">
              <a:solidFill>
                <a:srgbClr val="000000"/>
              </a:solidFill>
              <a:latin typeface="Arial"/>
              <a:ea typeface="Arial"/>
              <a:cs typeface="Arial"/>
              <a:sym typeface="Arial"/>
            </a:endParaRPr>
          </a:p>
        </p:txBody>
      </p:sp>
      <p:sp>
        <p:nvSpPr>
          <p:cNvPr id="214" name="Google Shape;214;p43"/>
          <p:cNvSpPr txBox="1"/>
          <p:nvPr/>
        </p:nvSpPr>
        <p:spPr>
          <a:xfrm>
            <a:off x="8128637" y="4137187"/>
            <a:ext cx="3477572"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Interface</a:t>
            </a:r>
            <a:endParaRPr sz="1400" b="0" i="0" u="none" strike="noStrike" cap="none">
              <a:solidFill>
                <a:srgbClr val="000000"/>
              </a:solidFill>
              <a:latin typeface="Arial"/>
              <a:ea typeface="Arial"/>
              <a:cs typeface="Arial"/>
              <a:sym typeface="Arial"/>
            </a:endParaRPr>
          </a:p>
        </p:txBody>
      </p:sp>
      <p:sp>
        <p:nvSpPr>
          <p:cNvPr id="215" name="Google Shape;215;p43"/>
          <p:cNvSpPr txBox="1"/>
          <p:nvPr/>
        </p:nvSpPr>
        <p:spPr>
          <a:xfrm>
            <a:off x="8830010" y="4440949"/>
            <a:ext cx="2068983"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NCAR Atmosphere Model</a:t>
            </a:r>
            <a:endParaRPr sz="1400" b="0" i="0" u="none" strike="noStrike" cap="none">
              <a:solidFill>
                <a:srgbClr val="000000"/>
              </a:solidFill>
              <a:latin typeface="Arial"/>
              <a:ea typeface="Arial"/>
              <a:cs typeface="Arial"/>
              <a:sym typeface="Arial"/>
            </a:endParaRPr>
          </a:p>
        </p:txBody>
      </p:sp>
      <p:sp>
        <p:nvSpPr>
          <p:cNvPr id="216" name="Google Shape;216;p43"/>
          <p:cNvSpPr/>
          <p:nvPr/>
        </p:nvSpPr>
        <p:spPr>
          <a:xfrm>
            <a:off x="5491584" y="3980514"/>
            <a:ext cx="1238633" cy="711450"/>
          </a:xfrm>
          <a:prstGeom prst="roundRect">
            <a:avLst>
              <a:gd name="adj" fmla="val 16667"/>
            </a:avLst>
          </a:prstGeom>
          <a:solidFill>
            <a:srgbClr val="CBE8F3"/>
          </a:solidFill>
          <a:ln w="25400" cap="flat" cmpd="sng">
            <a:solidFill>
              <a:srgbClr val="10344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17" name="Google Shape;217;p43"/>
          <p:cNvSpPr txBox="1"/>
          <p:nvPr/>
        </p:nvSpPr>
        <p:spPr>
          <a:xfrm>
            <a:off x="5491584" y="4087907"/>
            <a:ext cx="1238633"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MUSICA Library (C)</a:t>
            </a:r>
            <a:endParaRPr sz="1400" b="0" i="0" u="none" strike="noStrike" cap="none">
              <a:solidFill>
                <a:srgbClr val="000000"/>
              </a:solidFill>
              <a:latin typeface="Arial"/>
              <a:ea typeface="Arial"/>
              <a:cs typeface="Arial"/>
              <a:sym typeface="Arial"/>
            </a:endParaRPr>
          </a:p>
        </p:txBody>
      </p:sp>
      <p:sp>
        <p:nvSpPr>
          <p:cNvPr id="218" name="Google Shape;218;p43"/>
          <p:cNvSpPr/>
          <p:nvPr/>
        </p:nvSpPr>
        <p:spPr>
          <a:xfrm>
            <a:off x="2793280" y="1323160"/>
            <a:ext cx="1391080" cy="533587"/>
          </a:xfrm>
          <a:prstGeom prst="roundRect">
            <a:avLst>
              <a:gd name="adj" fmla="val 16667"/>
            </a:avLst>
          </a:prstGeom>
          <a:solidFill>
            <a:srgbClr val="D6E581"/>
          </a:solidFill>
          <a:ln w="25400" cap="flat" cmpd="sng">
            <a:solidFill>
              <a:srgbClr val="10344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19" name="Google Shape;219;p43"/>
          <p:cNvSpPr txBox="1"/>
          <p:nvPr/>
        </p:nvSpPr>
        <p:spPr>
          <a:xfrm>
            <a:off x="2793281" y="1454216"/>
            <a:ext cx="1391080"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CAM-SIMA</a:t>
            </a:r>
            <a:endParaRPr sz="1400" b="0" i="0" u="none" strike="noStrike" cap="none">
              <a:solidFill>
                <a:srgbClr val="000000"/>
              </a:solidFill>
              <a:latin typeface="Arial"/>
              <a:ea typeface="Arial"/>
              <a:cs typeface="Arial"/>
              <a:sym typeface="Arial"/>
            </a:endParaRPr>
          </a:p>
        </p:txBody>
      </p:sp>
      <p:sp>
        <p:nvSpPr>
          <p:cNvPr id="220" name="Google Shape;220;p43"/>
          <p:cNvSpPr/>
          <p:nvPr/>
        </p:nvSpPr>
        <p:spPr>
          <a:xfrm>
            <a:off x="3146637" y="2464785"/>
            <a:ext cx="1695974" cy="533587"/>
          </a:xfrm>
          <a:prstGeom prst="roundRect">
            <a:avLst>
              <a:gd name="adj" fmla="val 16667"/>
            </a:avLst>
          </a:prstGeom>
          <a:solidFill>
            <a:srgbClr val="F2F2F2"/>
          </a:solidFill>
          <a:ln w="25400" cap="flat" cmpd="sng">
            <a:solidFill>
              <a:srgbClr val="10344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1" name="Google Shape;221;p43"/>
          <p:cNvSpPr txBox="1"/>
          <p:nvPr/>
        </p:nvSpPr>
        <p:spPr>
          <a:xfrm>
            <a:off x="3115497" y="2487913"/>
            <a:ext cx="1695974"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CCPP MUSICA Wrapper</a:t>
            </a:r>
            <a:endParaRPr sz="1400" b="0" i="0" u="none" strike="noStrike" cap="none">
              <a:solidFill>
                <a:srgbClr val="000000"/>
              </a:solidFill>
              <a:latin typeface="Arial"/>
              <a:ea typeface="Arial"/>
              <a:cs typeface="Arial"/>
              <a:sym typeface="Arial"/>
            </a:endParaRPr>
          </a:p>
        </p:txBody>
      </p:sp>
      <p:sp>
        <p:nvSpPr>
          <p:cNvPr id="222" name="Google Shape;222;p43"/>
          <p:cNvSpPr/>
          <p:nvPr/>
        </p:nvSpPr>
        <p:spPr>
          <a:xfrm>
            <a:off x="5491584" y="2393332"/>
            <a:ext cx="1238633" cy="711450"/>
          </a:xfrm>
          <a:prstGeom prst="roundRect">
            <a:avLst>
              <a:gd name="adj" fmla="val 16667"/>
            </a:avLst>
          </a:prstGeom>
          <a:solidFill>
            <a:srgbClr val="CBE8F3"/>
          </a:solidFill>
          <a:ln w="25400" cap="flat" cmpd="sng">
            <a:solidFill>
              <a:srgbClr val="10344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3" name="Google Shape;223;p43"/>
          <p:cNvSpPr txBox="1"/>
          <p:nvPr/>
        </p:nvSpPr>
        <p:spPr>
          <a:xfrm>
            <a:off x="5491584" y="2393303"/>
            <a:ext cx="1238633" cy="7386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MUSICA Interface (Fortran)</a:t>
            </a:r>
            <a:endParaRPr sz="1400" b="0" i="0" u="none" strike="noStrike" cap="none">
              <a:solidFill>
                <a:srgbClr val="000000"/>
              </a:solidFill>
              <a:latin typeface="Arial"/>
              <a:ea typeface="Arial"/>
              <a:cs typeface="Arial"/>
              <a:sym typeface="Arial"/>
            </a:endParaRPr>
          </a:p>
        </p:txBody>
      </p:sp>
      <p:cxnSp>
        <p:nvCxnSpPr>
          <p:cNvPr id="224" name="Google Shape;224;p43"/>
          <p:cNvCxnSpPr>
            <a:stCxn id="218" idx="2"/>
            <a:endCxn id="220" idx="0"/>
          </p:cNvCxnSpPr>
          <p:nvPr/>
        </p:nvCxnSpPr>
        <p:spPr>
          <a:xfrm>
            <a:off x="3488820" y="1856747"/>
            <a:ext cx="505800" cy="608100"/>
          </a:xfrm>
          <a:prstGeom prst="straightConnector1">
            <a:avLst/>
          </a:prstGeom>
          <a:noFill/>
          <a:ln w="57150" cap="flat" cmpd="sng">
            <a:solidFill>
              <a:schemeClr val="dk1"/>
            </a:solidFill>
            <a:prstDash val="solid"/>
            <a:round/>
            <a:headEnd type="none" w="sm" len="sm"/>
            <a:tailEnd type="triangle" w="med" len="med"/>
          </a:ln>
        </p:spPr>
      </p:cxnSp>
      <p:cxnSp>
        <p:nvCxnSpPr>
          <p:cNvPr id="225" name="Google Shape;225;p43"/>
          <p:cNvCxnSpPr/>
          <p:nvPr/>
        </p:nvCxnSpPr>
        <p:spPr>
          <a:xfrm>
            <a:off x="4842885" y="2739104"/>
            <a:ext cx="646422" cy="0"/>
          </a:xfrm>
          <a:prstGeom prst="straightConnector1">
            <a:avLst/>
          </a:prstGeom>
          <a:noFill/>
          <a:ln w="57150" cap="flat" cmpd="sng">
            <a:solidFill>
              <a:schemeClr val="dk1"/>
            </a:solidFill>
            <a:prstDash val="solid"/>
            <a:round/>
            <a:headEnd type="none" w="sm" len="sm"/>
            <a:tailEnd type="triangle" w="med" len="med"/>
          </a:ln>
        </p:spPr>
      </p:cxnSp>
      <p:cxnSp>
        <p:nvCxnSpPr>
          <p:cNvPr id="226" name="Google Shape;226;p43"/>
          <p:cNvCxnSpPr>
            <a:stCxn id="222" idx="2"/>
            <a:endCxn id="216" idx="0"/>
          </p:cNvCxnSpPr>
          <p:nvPr/>
        </p:nvCxnSpPr>
        <p:spPr>
          <a:xfrm>
            <a:off x="6110901" y="3104782"/>
            <a:ext cx="0" cy="875700"/>
          </a:xfrm>
          <a:prstGeom prst="straightConnector1">
            <a:avLst/>
          </a:prstGeom>
          <a:noFill/>
          <a:ln w="57150" cap="flat" cmpd="sng">
            <a:solidFill>
              <a:schemeClr val="dk1"/>
            </a:solidFill>
            <a:prstDash val="solid"/>
            <a:round/>
            <a:headEnd type="none" w="sm" len="sm"/>
            <a:tailEnd type="triangle" w="med" len="med"/>
          </a:ln>
        </p:spPr>
      </p:cxnSp>
      <p:sp>
        <p:nvSpPr>
          <p:cNvPr id="227" name="Google Shape;227;p43"/>
          <p:cNvSpPr/>
          <p:nvPr/>
        </p:nvSpPr>
        <p:spPr>
          <a:xfrm>
            <a:off x="8620911" y="3573684"/>
            <a:ext cx="2488861" cy="2388125"/>
          </a:xfrm>
          <a:prstGeom prst="rect">
            <a:avLst/>
          </a:pr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8" name="Google Shape;228;p43"/>
          <p:cNvSpPr/>
          <p:nvPr/>
        </p:nvSpPr>
        <p:spPr>
          <a:xfrm>
            <a:off x="4662096" y="1243329"/>
            <a:ext cx="1575418" cy="533587"/>
          </a:xfrm>
          <a:prstGeom prst="roundRect">
            <a:avLst>
              <a:gd name="adj" fmla="val 16667"/>
            </a:avLst>
          </a:prstGeom>
          <a:solidFill>
            <a:srgbClr val="F1F7D4"/>
          </a:solidFill>
          <a:ln w="25400" cap="flat" cmpd="sng">
            <a:solidFill>
              <a:srgbClr val="10344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9" name="Google Shape;229;p43"/>
          <p:cNvSpPr txBox="1"/>
          <p:nvPr/>
        </p:nvSpPr>
        <p:spPr>
          <a:xfrm>
            <a:off x="4594669" y="1257090"/>
            <a:ext cx="1757808"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Arial"/>
                <a:ea typeface="Arial"/>
                <a:cs typeface="Arial"/>
                <a:sym typeface="Arial"/>
              </a:rPr>
              <a:t>NOAA </a:t>
            </a:r>
            <a:br>
              <a:rPr lang="en-US" sz="1400" b="0" i="0" u="none" strike="noStrike" cap="none" dirty="0">
                <a:solidFill>
                  <a:schemeClr val="dk1"/>
                </a:solidFill>
                <a:latin typeface="Arial"/>
                <a:ea typeface="Arial"/>
                <a:cs typeface="Arial"/>
                <a:sym typeface="Arial"/>
              </a:rPr>
            </a:br>
            <a:r>
              <a:rPr lang="en-US" sz="1400" b="0" i="0" u="none" strike="noStrike" cap="none" dirty="0">
                <a:solidFill>
                  <a:schemeClr val="dk1"/>
                </a:solidFill>
                <a:latin typeface="Arial"/>
                <a:ea typeface="Arial"/>
                <a:cs typeface="Arial"/>
                <a:sym typeface="Arial"/>
              </a:rPr>
              <a:t>CAT-Chem (UFS)</a:t>
            </a:r>
            <a:endParaRPr sz="1400" b="0" i="0" u="none" strike="noStrike" cap="none" dirty="0">
              <a:solidFill>
                <a:srgbClr val="000000"/>
              </a:solidFill>
              <a:latin typeface="Arial"/>
              <a:ea typeface="Arial"/>
              <a:cs typeface="Arial"/>
              <a:sym typeface="Arial"/>
            </a:endParaRPr>
          </a:p>
        </p:txBody>
      </p:sp>
      <p:cxnSp>
        <p:nvCxnSpPr>
          <p:cNvPr id="230" name="Google Shape;230;p43"/>
          <p:cNvCxnSpPr>
            <a:cxnSpLocks/>
            <a:stCxn id="228" idx="2"/>
          </p:cNvCxnSpPr>
          <p:nvPr/>
        </p:nvCxnSpPr>
        <p:spPr>
          <a:xfrm>
            <a:off x="5449805" y="1776916"/>
            <a:ext cx="388731" cy="593100"/>
          </a:xfrm>
          <a:prstGeom prst="straightConnector1">
            <a:avLst/>
          </a:prstGeom>
          <a:noFill/>
          <a:ln w="57150" cap="flat" cmpd="sng">
            <a:solidFill>
              <a:schemeClr val="dk1"/>
            </a:solidFill>
            <a:prstDash val="solid"/>
            <a:round/>
            <a:headEnd type="none" w="sm" len="sm"/>
            <a:tailEnd type="triangle" w="med" len="med"/>
          </a:ln>
        </p:spPr>
      </p:cxnSp>
      <p:sp>
        <p:nvSpPr>
          <p:cNvPr id="231" name="Google Shape;231;p43"/>
          <p:cNvSpPr/>
          <p:nvPr/>
        </p:nvSpPr>
        <p:spPr>
          <a:xfrm>
            <a:off x="7092279" y="1315372"/>
            <a:ext cx="1391080" cy="533587"/>
          </a:xfrm>
          <a:prstGeom prst="roundRect">
            <a:avLst>
              <a:gd name="adj" fmla="val 16667"/>
            </a:avLst>
          </a:prstGeom>
          <a:solidFill>
            <a:srgbClr val="D6E581"/>
          </a:solidFill>
          <a:ln w="25400" cap="flat" cmpd="sng">
            <a:solidFill>
              <a:srgbClr val="10344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32" name="Google Shape;232;p43"/>
          <p:cNvSpPr txBox="1"/>
          <p:nvPr/>
        </p:nvSpPr>
        <p:spPr>
          <a:xfrm>
            <a:off x="7092280" y="1446428"/>
            <a:ext cx="1391080"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MPAS-A</a:t>
            </a:r>
            <a:endParaRPr sz="1400" b="0" i="0" u="none" strike="noStrike" cap="none">
              <a:solidFill>
                <a:srgbClr val="000000"/>
              </a:solidFill>
              <a:latin typeface="Arial"/>
              <a:ea typeface="Arial"/>
              <a:cs typeface="Arial"/>
              <a:sym typeface="Arial"/>
            </a:endParaRPr>
          </a:p>
        </p:txBody>
      </p:sp>
      <p:cxnSp>
        <p:nvCxnSpPr>
          <p:cNvPr id="233" name="Google Shape;233;p43"/>
          <p:cNvCxnSpPr/>
          <p:nvPr/>
        </p:nvCxnSpPr>
        <p:spPr>
          <a:xfrm flipH="1">
            <a:off x="6687299" y="1859348"/>
            <a:ext cx="723031" cy="582280"/>
          </a:xfrm>
          <a:prstGeom prst="straightConnector1">
            <a:avLst/>
          </a:prstGeom>
          <a:noFill/>
          <a:ln w="57150" cap="flat" cmpd="sng">
            <a:solidFill>
              <a:schemeClr val="dk1"/>
            </a:solidFill>
            <a:prstDash val="dash"/>
            <a:round/>
            <a:headEnd type="none" w="sm" len="sm"/>
            <a:tailEnd type="triangle" w="med" len="med"/>
          </a:ln>
        </p:spPr>
      </p:cxnSp>
      <p:sp>
        <p:nvSpPr>
          <p:cNvPr id="234" name="Google Shape;234;p43"/>
          <p:cNvSpPr txBox="1"/>
          <p:nvPr/>
        </p:nvSpPr>
        <p:spPr>
          <a:xfrm>
            <a:off x="8689686" y="5344189"/>
            <a:ext cx="272057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              Current Development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              Future Development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              Proposed Development</a:t>
            </a:r>
            <a:endParaRPr sz="1400" b="0" i="0" u="none" strike="noStrike" cap="none">
              <a:solidFill>
                <a:srgbClr val="000000"/>
              </a:solidFill>
              <a:latin typeface="Arial"/>
              <a:ea typeface="Arial"/>
              <a:cs typeface="Arial"/>
              <a:sym typeface="Arial"/>
            </a:endParaRPr>
          </a:p>
        </p:txBody>
      </p:sp>
      <p:sp>
        <p:nvSpPr>
          <p:cNvPr id="235" name="Google Shape;235;p43"/>
          <p:cNvSpPr/>
          <p:nvPr/>
        </p:nvSpPr>
        <p:spPr>
          <a:xfrm>
            <a:off x="3814666" y="4684401"/>
            <a:ext cx="848559" cy="478356"/>
          </a:xfrm>
          <a:prstGeom prst="roundRect">
            <a:avLst>
              <a:gd name="adj" fmla="val 16667"/>
            </a:avLst>
          </a:prstGeom>
          <a:solidFill>
            <a:srgbClr val="CBE8F3"/>
          </a:solidFill>
          <a:ln w="25400" cap="flat" cmpd="sng">
            <a:solidFill>
              <a:srgbClr val="10344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36" name="Google Shape;236;p43"/>
          <p:cNvSpPr txBox="1"/>
          <p:nvPr/>
        </p:nvSpPr>
        <p:spPr>
          <a:xfrm>
            <a:off x="3824511" y="4720788"/>
            <a:ext cx="847987"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MICM (C++)</a:t>
            </a:r>
            <a:endParaRPr sz="1400" b="0" i="0" u="none" strike="noStrike" cap="none">
              <a:solidFill>
                <a:srgbClr val="000000"/>
              </a:solidFill>
              <a:latin typeface="Arial"/>
              <a:ea typeface="Arial"/>
              <a:cs typeface="Arial"/>
              <a:sym typeface="Arial"/>
            </a:endParaRPr>
          </a:p>
        </p:txBody>
      </p:sp>
      <p:sp>
        <p:nvSpPr>
          <p:cNvPr id="237" name="Google Shape;237;p43"/>
          <p:cNvSpPr/>
          <p:nvPr/>
        </p:nvSpPr>
        <p:spPr>
          <a:xfrm>
            <a:off x="4753168" y="5186638"/>
            <a:ext cx="847987" cy="478356"/>
          </a:xfrm>
          <a:prstGeom prst="roundRect">
            <a:avLst>
              <a:gd name="adj" fmla="val 16667"/>
            </a:avLst>
          </a:prstGeom>
          <a:solidFill>
            <a:srgbClr val="CBE8F3"/>
          </a:solidFill>
          <a:ln w="25400" cap="flat" cmpd="sng">
            <a:solidFill>
              <a:srgbClr val="10344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38" name="Google Shape;238;p43"/>
          <p:cNvSpPr txBox="1"/>
          <p:nvPr/>
        </p:nvSpPr>
        <p:spPr>
          <a:xfrm>
            <a:off x="4753168" y="5207303"/>
            <a:ext cx="847987"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TUV-x (C++)</a:t>
            </a:r>
            <a:endParaRPr sz="1400" b="0" i="0" u="none" strike="noStrike" cap="none">
              <a:solidFill>
                <a:srgbClr val="000000"/>
              </a:solidFill>
              <a:latin typeface="Arial"/>
              <a:ea typeface="Arial"/>
              <a:cs typeface="Arial"/>
              <a:sym typeface="Arial"/>
            </a:endParaRPr>
          </a:p>
        </p:txBody>
      </p:sp>
      <p:sp>
        <p:nvSpPr>
          <p:cNvPr id="239" name="Google Shape;239;p43"/>
          <p:cNvSpPr/>
          <p:nvPr/>
        </p:nvSpPr>
        <p:spPr>
          <a:xfrm>
            <a:off x="5720498" y="5294051"/>
            <a:ext cx="847987" cy="478356"/>
          </a:xfrm>
          <a:prstGeom prst="roundRect">
            <a:avLst>
              <a:gd name="adj" fmla="val 16667"/>
            </a:avLst>
          </a:prstGeom>
          <a:solidFill>
            <a:srgbClr val="CBE8F3"/>
          </a:solidFill>
          <a:ln w="25400" cap="flat" cmpd="sng">
            <a:solidFill>
              <a:srgbClr val="10344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40" name="Google Shape;240;p43"/>
          <p:cNvSpPr txBox="1"/>
          <p:nvPr/>
        </p:nvSpPr>
        <p:spPr>
          <a:xfrm>
            <a:off x="5703645" y="5321543"/>
            <a:ext cx="847987"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Aerosols (C++)</a:t>
            </a:r>
            <a:endParaRPr sz="1400" b="0" i="0" u="none" strike="noStrike" cap="none">
              <a:solidFill>
                <a:srgbClr val="000000"/>
              </a:solidFill>
              <a:latin typeface="Arial"/>
              <a:ea typeface="Arial"/>
              <a:cs typeface="Arial"/>
              <a:sym typeface="Arial"/>
            </a:endParaRPr>
          </a:p>
        </p:txBody>
      </p:sp>
      <p:cxnSp>
        <p:nvCxnSpPr>
          <p:cNvPr id="241" name="Google Shape;241;p43"/>
          <p:cNvCxnSpPr>
            <a:endCxn id="236" idx="3"/>
          </p:cNvCxnSpPr>
          <p:nvPr/>
        </p:nvCxnSpPr>
        <p:spPr>
          <a:xfrm flipH="1">
            <a:off x="4672498" y="4570921"/>
            <a:ext cx="807900" cy="380700"/>
          </a:xfrm>
          <a:prstGeom prst="straightConnector1">
            <a:avLst/>
          </a:prstGeom>
          <a:noFill/>
          <a:ln w="38100" cap="flat" cmpd="sng">
            <a:solidFill>
              <a:schemeClr val="dk1"/>
            </a:solidFill>
            <a:prstDash val="solid"/>
            <a:round/>
            <a:headEnd type="none" w="sm" len="sm"/>
            <a:tailEnd type="triangle" w="med" len="med"/>
          </a:ln>
        </p:spPr>
      </p:cxnSp>
      <p:cxnSp>
        <p:nvCxnSpPr>
          <p:cNvPr id="242" name="Google Shape;242;p43"/>
          <p:cNvCxnSpPr>
            <a:endCxn id="237" idx="0"/>
          </p:cNvCxnSpPr>
          <p:nvPr/>
        </p:nvCxnSpPr>
        <p:spPr>
          <a:xfrm flipH="1">
            <a:off x="5177162" y="4691938"/>
            <a:ext cx="427500" cy="494700"/>
          </a:xfrm>
          <a:prstGeom prst="straightConnector1">
            <a:avLst/>
          </a:prstGeom>
          <a:noFill/>
          <a:ln w="38100" cap="flat" cmpd="sng">
            <a:solidFill>
              <a:schemeClr val="dk1"/>
            </a:solidFill>
            <a:prstDash val="solid"/>
            <a:round/>
            <a:headEnd type="none" w="sm" len="sm"/>
            <a:tailEnd type="triangle" w="med" len="med"/>
          </a:ln>
        </p:spPr>
      </p:cxnSp>
      <p:cxnSp>
        <p:nvCxnSpPr>
          <p:cNvPr id="243" name="Google Shape;243;p43"/>
          <p:cNvCxnSpPr>
            <a:endCxn id="239" idx="0"/>
          </p:cNvCxnSpPr>
          <p:nvPr/>
        </p:nvCxnSpPr>
        <p:spPr>
          <a:xfrm>
            <a:off x="6042192" y="4700351"/>
            <a:ext cx="102300" cy="593700"/>
          </a:xfrm>
          <a:prstGeom prst="straightConnector1">
            <a:avLst/>
          </a:prstGeom>
          <a:noFill/>
          <a:ln w="38100" cap="flat" cmpd="sng">
            <a:solidFill>
              <a:schemeClr val="dk1"/>
            </a:solidFill>
            <a:prstDash val="dash"/>
            <a:round/>
            <a:headEnd type="none" w="sm" len="sm"/>
            <a:tailEnd type="triangle" w="med" len="med"/>
          </a:ln>
        </p:spPr>
      </p:cxnSp>
      <p:sp>
        <p:nvSpPr>
          <p:cNvPr id="244" name="Google Shape;244;p43"/>
          <p:cNvSpPr/>
          <p:nvPr/>
        </p:nvSpPr>
        <p:spPr>
          <a:xfrm>
            <a:off x="7094629" y="2388584"/>
            <a:ext cx="1238633" cy="711450"/>
          </a:xfrm>
          <a:prstGeom prst="roundRect">
            <a:avLst>
              <a:gd name="adj" fmla="val 16667"/>
            </a:avLst>
          </a:prstGeom>
          <a:solidFill>
            <a:srgbClr val="CBE8F3"/>
          </a:solidFill>
          <a:ln w="25400" cap="flat" cmpd="sng">
            <a:solidFill>
              <a:srgbClr val="10344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45" name="Google Shape;245;p43"/>
          <p:cNvSpPr txBox="1"/>
          <p:nvPr/>
        </p:nvSpPr>
        <p:spPr>
          <a:xfrm>
            <a:off x="7094629" y="2370296"/>
            <a:ext cx="1238633" cy="7386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MUSICA Interface (Python)</a:t>
            </a:r>
            <a:endParaRPr sz="1400" b="0" i="0" u="none" strike="noStrike" cap="none">
              <a:solidFill>
                <a:srgbClr val="000000"/>
              </a:solidFill>
              <a:latin typeface="Arial"/>
              <a:ea typeface="Arial"/>
              <a:cs typeface="Arial"/>
              <a:sym typeface="Arial"/>
            </a:endParaRPr>
          </a:p>
        </p:txBody>
      </p:sp>
      <p:cxnSp>
        <p:nvCxnSpPr>
          <p:cNvPr id="246" name="Google Shape;246;p43"/>
          <p:cNvCxnSpPr/>
          <p:nvPr/>
        </p:nvCxnSpPr>
        <p:spPr>
          <a:xfrm flipH="1">
            <a:off x="6336869" y="3068461"/>
            <a:ext cx="790691" cy="908798"/>
          </a:xfrm>
          <a:prstGeom prst="straightConnector1">
            <a:avLst/>
          </a:prstGeom>
          <a:noFill/>
          <a:ln w="38100" cap="flat" cmpd="sng">
            <a:solidFill>
              <a:schemeClr val="dk1"/>
            </a:solidFill>
            <a:prstDash val="solid"/>
            <a:round/>
            <a:headEnd type="none" w="sm" len="sm"/>
            <a:tailEnd type="triangle" w="med" len="med"/>
          </a:ln>
        </p:spPr>
      </p:cxnSp>
      <p:sp>
        <p:nvSpPr>
          <p:cNvPr id="247" name="Google Shape;247;p43"/>
          <p:cNvSpPr txBox="1"/>
          <p:nvPr/>
        </p:nvSpPr>
        <p:spPr>
          <a:xfrm>
            <a:off x="8802017" y="4768385"/>
            <a:ext cx="2068983"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Other Atmosphere Model</a:t>
            </a:r>
            <a:endParaRPr sz="1400" b="0" i="0" u="none" strike="noStrike" cap="none">
              <a:solidFill>
                <a:srgbClr val="000000"/>
              </a:solidFill>
              <a:latin typeface="Arial"/>
              <a:ea typeface="Arial"/>
              <a:cs typeface="Arial"/>
              <a:sym typeface="Arial"/>
            </a:endParaRPr>
          </a:p>
        </p:txBody>
      </p:sp>
      <p:cxnSp>
        <p:nvCxnSpPr>
          <p:cNvPr id="248" name="Google Shape;248;p43"/>
          <p:cNvCxnSpPr/>
          <p:nvPr/>
        </p:nvCxnSpPr>
        <p:spPr>
          <a:xfrm>
            <a:off x="8792873" y="5477522"/>
            <a:ext cx="503063" cy="0"/>
          </a:xfrm>
          <a:prstGeom prst="straightConnector1">
            <a:avLst/>
          </a:prstGeom>
          <a:noFill/>
          <a:ln w="28575" cap="flat" cmpd="sng">
            <a:solidFill>
              <a:schemeClr val="dk1"/>
            </a:solidFill>
            <a:prstDash val="solid"/>
            <a:round/>
            <a:headEnd type="none" w="sm" len="sm"/>
            <a:tailEnd type="triangle" w="med" len="med"/>
          </a:ln>
        </p:spPr>
      </p:cxnSp>
      <p:cxnSp>
        <p:nvCxnSpPr>
          <p:cNvPr id="249" name="Google Shape;249;p43"/>
          <p:cNvCxnSpPr/>
          <p:nvPr/>
        </p:nvCxnSpPr>
        <p:spPr>
          <a:xfrm>
            <a:off x="8792873" y="5672505"/>
            <a:ext cx="503063" cy="0"/>
          </a:xfrm>
          <a:prstGeom prst="straightConnector1">
            <a:avLst/>
          </a:prstGeom>
          <a:noFill/>
          <a:ln w="28575" cap="flat" cmpd="sng">
            <a:solidFill>
              <a:schemeClr val="dk1"/>
            </a:solidFill>
            <a:prstDash val="dash"/>
            <a:round/>
            <a:headEnd type="none" w="sm" len="sm"/>
            <a:tailEnd type="triangle" w="med" len="med"/>
          </a:ln>
        </p:spPr>
      </p:cxnSp>
      <p:cxnSp>
        <p:nvCxnSpPr>
          <p:cNvPr id="250" name="Google Shape;250;p43"/>
          <p:cNvCxnSpPr/>
          <p:nvPr/>
        </p:nvCxnSpPr>
        <p:spPr>
          <a:xfrm>
            <a:off x="8792872" y="5863187"/>
            <a:ext cx="503063" cy="0"/>
          </a:xfrm>
          <a:prstGeom prst="straightConnector1">
            <a:avLst/>
          </a:prstGeom>
          <a:noFill/>
          <a:ln w="28575" cap="flat" cmpd="sng">
            <a:solidFill>
              <a:schemeClr val="dk1"/>
            </a:solidFill>
            <a:prstDash val="dash"/>
            <a:round/>
            <a:headEnd type="none" w="sm" len="sm"/>
            <a:tailEnd type="triangle" w="med" len="med"/>
          </a:ln>
        </p:spPr>
      </p:cxnSp>
      <p:sp>
        <p:nvSpPr>
          <p:cNvPr id="251" name="Google Shape;251;p43"/>
          <p:cNvSpPr txBox="1"/>
          <p:nvPr/>
        </p:nvSpPr>
        <p:spPr>
          <a:xfrm>
            <a:off x="6821110" y="5969964"/>
            <a:ext cx="6122863"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Arrows show what each element is dependent upon</a:t>
            </a:r>
            <a:endParaRPr sz="1400" b="0" i="0" u="none" strike="noStrike" cap="none">
              <a:solidFill>
                <a:srgbClr val="000000"/>
              </a:solidFill>
              <a:latin typeface="Arial"/>
              <a:ea typeface="Arial"/>
              <a:cs typeface="Arial"/>
              <a:sym typeface="Arial"/>
            </a:endParaRPr>
          </a:p>
        </p:txBody>
      </p:sp>
      <p:sp>
        <p:nvSpPr>
          <p:cNvPr id="252" name="Google Shape;252;p43"/>
          <p:cNvSpPr txBox="1"/>
          <p:nvPr/>
        </p:nvSpPr>
        <p:spPr>
          <a:xfrm>
            <a:off x="976800" y="2496525"/>
            <a:ext cx="2379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CCPP = Common Community     </a:t>
            </a:r>
            <a:br>
              <a:rPr lang="en-US" sz="1200" b="0" i="0" u="none" strike="noStrike" cap="none">
                <a:solidFill>
                  <a:schemeClr val="dk1"/>
                </a:solidFill>
                <a:latin typeface="Arial"/>
                <a:ea typeface="Arial"/>
                <a:cs typeface="Arial"/>
                <a:sym typeface="Arial"/>
              </a:rPr>
            </a:br>
            <a:r>
              <a:rPr lang="en-US" sz="1200" b="0" i="0" u="none" strike="noStrike" cap="none">
                <a:solidFill>
                  <a:schemeClr val="dk1"/>
                </a:solidFill>
                <a:latin typeface="Arial"/>
                <a:ea typeface="Arial"/>
                <a:cs typeface="Arial"/>
                <a:sym typeface="Arial"/>
              </a:rPr>
              <a:t>Physics Package</a:t>
            </a:r>
            <a:endParaRPr sz="1400" b="0" i="0" u="none" strike="noStrike" cap="none">
              <a:solidFill>
                <a:srgbClr val="000000"/>
              </a:solidFill>
              <a:latin typeface="Arial"/>
              <a:ea typeface="Arial"/>
              <a:cs typeface="Arial"/>
              <a:sym typeface="Arial"/>
            </a:endParaRPr>
          </a:p>
        </p:txBody>
      </p:sp>
      <p:sp>
        <p:nvSpPr>
          <p:cNvPr id="253" name="Google Shape;253;p43"/>
          <p:cNvSpPr txBox="1"/>
          <p:nvPr/>
        </p:nvSpPr>
        <p:spPr>
          <a:xfrm>
            <a:off x="900597" y="1431011"/>
            <a:ext cx="2312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CAM = NCAR Community Atmosphere Model</a:t>
            </a:r>
            <a:endParaRPr sz="1400" b="0" i="0" u="none" strike="noStrike" cap="none">
              <a:solidFill>
                <a:srgbClr val="000000"/>
              </a:solidFill>
              <a:latin typeface="Arial"/>
              <a:ea typeface="Arial"/>
              <a:cs typeface="Arial"/>
              <a:sym typeface="Arial"/>
            </a:endParaRPr>
          </a:p>
        </p:txBody>
      </p:sp>
      <p:sp>
        <p:nvSpPr>
          <p:cNvPr id="254" name="Google Shape;254;p43"/>
          <p:cNvSpPr txBox="1"/>
          <p:nvPr/>
        </p:nvSpPr>
        <p:spPr>
          <a:xfrm>
            <a:off x="9067801" y="1066800"/>
            <a:ext cx="2962800" cy="708000"/>
          </a:xfrm>
          <a:prstGeom prst="rect">
            <a:avLst/>
          </a:prstGeom>
          <a:solidFill>
            <a:srgbClr val="EFEFEF"/>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400"/>
              </a:spcBef>
              <a:spcAft>
                <a:spcPts val="0"/>
              </a:spcAft>
              <a:buClr>
                <a:srgbClr val="000000"/>
              </a:buClr>
              <a:buSzPts val="1600"/>
              <a:buFont typeface="Arial"/>
              <a:buNone/>
            </a:pPr>
            <a:r>
              <a:rPr lang="en-US" sz="2000" b="0" i="0" u="none" strike="noStrike" cap="none" dirty="0">
                <a:solidFill>
                  <a:schemeClr val="dk1"/>
                </a:solidFill>
                <a:latin typeface="Arial"/>
                <a:ea typeface="Arial"/>
                <a:cs typeface="Arial"/>
                <a:sym typeface="Arial"/>
              </a:rPr>
              <a:t>Can be connected to any atmosphere model</a:t>
            </a:r>
            <a:endParaRPr sz="2000" b="0" i="0" u="none" strike="noStrike" cap="none" dirty="0">
              <a:solidFill>
                <a:schemeClr val="dk1"/>
              </a:solidFill>
              <a:latin typeface="Arial"/>
              <a:ea typeface="Arial"/>
              <a:cs typeface="Arial"/>
              <a:sym typeface="Arial"/>
            </a:endParaRPr>
          </a:p>
        </p:txBody>
      </p:sp>
      <p:sp>
        <p:nvSpPr>
          <p:cNvPr id="255" name="Google Shape;255;p43"/>
          <p:cNvSpPr txBox="1"/>
          <p:nvPr/>
        </p:nvSpPr>
        <p:spPr>
          <a:xfrm>
            <a:off x="338430" y="4776818"/>
            <a:ext cx="33618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MICM = Model Independent Chemistry Module</a:t>
            </a:r>
            <a:endParaRPr sz="1400" b="0" i="0" u="none" strike="noStrike" cap="none">
              <a:solidFill>
                <a:srgbClr val="000000"/>
              </a:solidFill>
              <a:latin typeface="Arial"/>
              <a:ea typeface="Arial"/>
              <a:cs typeface="Arial"/>
              <a:sym typeface="Arial"/>
            </a:endParaRPr>
          </a:p>
        </p:txBody>
      </p:sp>
      <p:sp>
        <p:nvSpPr>
          <p:cNvPr id="4" name="Frame 3">
            <a:extLst>
              <a:ext uri="{FF2B5EF4-FFF2-40B4-BE49-F238E27FC236}">
                <a16:creationId xmlns:a16="http://schemas.microsoft.com/office/drawing/2014/main" id="{42EA1A98-94E6-9053-4243-B9F2C1624359}"/>
              </a:ext>
            </a:extLst>
          </p:cNvPr>
          <p:cNvSpPr/>
          <p:nvPr/>
        </p:nvSpPr>
        <p:spPr>
          <a:xfrm>
            <a:off x="6730217" y="946234"/>
            <a:ext cx="2112069" cy="1234374"/>
          </a:xfrm>
          <a:prstGeom prst="frame">
            <a:avLst>
              <a:gd name="adj1" fmla="val 16953"/>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5" name="Google Shape;307;g26d19dbecf9_0_53">
            <a:extLst>
              <a:ext uri="{FF2B5EF4-FFF2-40B4-BE49-F238E27FC236}">
                <a16:creationId xmlns:a16="http://schemas.microsoft.com/office/drawing/2014/main" id="{7B41E967-F0BF-172B-8B1A-E7F395CF1F8E}"/>
              </a:ext>
            </a:extLst>
          </p:cNvPr>
          <p:cNvCxnSpPr/>
          <p:nvPr/>
        </p:nvCxnSpPr>
        <p:spPr>
          <a:xfrm flipH="1">
            <a:off x="8333667" y="2729718"/>
            <a:ext cx="496800" cy="9900"/>
          </a:xfrm>
          <a:prstGeom prst="straightConnector1">
            <a:avLst/>
          </a:prstGeom>
          <a:noFill/>
          <a:ln w="57150" cap="flat" cmpd="sng">
            <a:solidFill>
              <a:schemeClr val="dk1"/>
            </a:solidFill>
            <a:prstDash val="solid"/>
            <a:round/>
            <a:headEnd type="none" w="sm" len="sm"/>
            <a:tailEnd type="triangle" w="med" len="med"/>
          </a:ln>
        </p:spPr>
      </p:cxnSp>
      <p:sp>
        <p:nvSpPr>
          <p:cNvPr id="6" name="Google Shape;306;g26d19dbecf9_0_53">
            <a:extLst>
              <a:ext uri="{FF2B5EF4-FFF2-40B4-BE49-F238E27FC236}">
                <a16:creationId xmlns:a16="http://schemas.microsoft.com/office/drawing/2014/main" id="{77EF7EE6-7E4B-D53E-000E-6DF2D084264D}"/>
              </a:ext>
            </a:extLst>
          </p:cNvPr>
          <p:cNvSpPr/>
          <p:nvPr/>
        </p:nvSpPr>
        <p:spPr>
          <a:xfrm>
            <a:off x="8839663" y="2459013"/>
            <a:ext cx="1391100" cy="533700"/>
          </a:xfrm>
          <a:prstGeom prst="roundRect">
            <a:avLst>
              <a:gd name="adj" fmla="val 16667"/>
            </a:avLst>
          </a:prstGeom>
          <a:solidFill>
            <a:srgbClr val="FFC000"/>
          </a:solidFill>
          <a:ln w="25400" cap="flat" cmpd="sng">
            <a:solidFill>
              <a:srgbClr val="10344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0E0E0"/>
              </a:solidFill>
              <a:latin typeface="Arial"/>
              <a:ea typeface="Arial"/>
              <a:cs typeface="Arial"/>
              <a:sym typeface="Arial"/>
            </a:endParaRPr>
          </a:p>
        </p:txBody>
      </p:sp>
      <p:sp>
        <p:nvSpPr>
          <p:cNvPr id="7" name="Google Shape;308;g26d19dbecf9_0_53">
            <a:extLst>
              <a:ext uri="{FF2B5EF4-FFF2-40B4-BE49-F238E27FC236}">
                <a16:creationId xmlns:a16="http://schemas.microsoft.com/office/drawing/2014/main" id="{3BBE4E47-BEE1-FCC6-D857-C3DDD5960925}"/>
              </a:ext>
            </a:extLst>
          </p:cNvPr>
          <p:cNvSpPr txBox="1"/>
          <p:nvPr/>
        </p:nvSpPr>
        <p:spPr>
          <a:xfrm>
            <a:off x="8830467" y="2560368"/>
            <a:ext cx="1391100" cy="338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MusicBox</a:t>
            </a:r>
            <a:endParaRPr sz="1400" b="0" i="0" u="none" strike="noStrike" cap="none">
              <a:solidFill>
                <a:schemeClr val="dk1"/>
              </a:solidFill>
              <a:latin typeface="Arial"/>
              <a:ea typeface="Arial"/>
              <a:cs typeface="Arial"/>
              <a:sym typeface="Arial"/>
            </a:endParaRPr>
          </a:p>
        </p:txBody>
      </p:sp>
      <p:sp>
        <p:nvSpPr>
          <p:cNvPr id="8" name="Google Shape;309;g26d19dbecf9_0_53">
            <a:extLst>
              <a:ext uri="{FF2B5EF4-FFF2-40B4-BE49-F238E27FC236}">
                <a16:creationId xmlns:a16="http://schemas.microsoft.com/office/drawing/2014/main" id="{E36E5717-CCFD-E12B-8393-D5814DA0D7F8}"/>
              </a:ext>
            </a:extLst>
          </p:cNvPr>
          <p:cNvSpPr txBox="1"/>
          <p:nvPr/>
        </p:nvSpPr>
        <p:spPr>
          <a:xfrm>
            <a:off x="9085113" y="1840382"/>
            <a:ext cx="2458200" cy="389810"/>
          </a:xfrm>
          <a:prstGeom prst="rect">
            <a:avLst/>
          </a:prstGeom>
          <a:solidFill>
            <a:srgbClr val="EFEFEF"/>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40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 or box model</a:t>
            </a:r>
            <a:endParaRPr sz="1600" b="0" i="0" u="none" strike="noStrike" cap="none">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g309e6074d27_0_0"/>
          <p:cNvSpPr txBox="1"/>
          <p:nvPr/>
        </p:nvSpPr>
        <p:spPr>
          <a:xfrm>
            <a:off x="622126" y="154731"/>
            <a:ext cx="10972800" cy="681000"/>
          </a:xfrm>
          <a:prstGeom prst="rect">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chemeClr val="lt1"/>
              </a:buClr>
              <a:buSzPts val="2250"/>
              <a:buFont typeface="Helvetica Neue"/>
              <a:buNone/>
            </a:pPr>
            <a:r>
              <a:rPr lang="en-US" sz="2400" dirty="0">
                <a:solidFill>
                  <a:schemeClr val="lt1"/>
                </a:solidFill>
                <a:latin typeface="Helvetica Neue"/>
                <a:ea typeface="Helvetica Neue"/>
                <a:cs typeface="Helvetica Neue"/>
                <a:sym typeface="Helvetica Neue"/>
              </a:rPr>
              <a:t>M</a:t>
            </a:r>
            <a:r>
              <a:rPr lang="en-US" sz="2400" dirty="0">
                <a:solidFill>
                  <a:schemeClr val="lt1"/>
                </a:solidFill>
                <a:latin typeface="Helvetica Neue"/>
                <a:ea typeface="Helvetica Neue"/>
                <a:cs typeface="Helvetica Neue"/>
                <a:sym typeface="Helvetica Neue"/>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USICA Library in MPAS-A</a:t>
            </a:r>
            <a:endParaRPr sz="2400"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ts val="2250"/>
              <a:buFont typeface="Helvetica Neue"/>
              <a:buNone/>
            </a:pPr>
            <a:endParaRPr sz="2400" dirty="0">
              <a:solidFill>
                <a:schemeClr val="lt1"/>
              </a:solidFill>
              <a:latin typeface="Helvetica Neue"/>
              <a:ea typeface="Helvetica Neue"/>
              <a:cs typeface="Helvetica Neue"/>
              <a:sym typeface="Helvetica Neue"/>
            </a:endParaRPr>
          </a:p>
        </p:txBody>
      </p:sp>
      <p:sp>
        <p:nvSpPr>
          <p:cNvPr id="320" name="Google Shape;320;g309e6074d27_0_0"/>
          <p:cNvSpPr txBox="1"/>
          <p:nvPr/>
        </p:nvSpPr>
        <p:spPr>
          <a:xfrm>
            <a:off x="7973725" y="789425"/>
            <a:ext cx="42183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b="1">
                <a:solidFill>
                  <a:schemeClr val="dk1"/>
                </a:solidFill>
              </a:rPr>
              <a:t>MPAS-A = Model for Prediction </a:t>
            </a:r>
            <a:br>
              <a:rPr lang="en-US" sz="1800" b="1">
                <a:solidFill>
                  <a:schemeClr val="dk1"/>
                </a:solidFill>
              </a:rPr>
            </a:br>
            <a:r>
              <a:rPr lang="en-US" sz="1800" b="1">
                <a:solidFill>
                  <a:schemeClr val="dk1"/>
                </a:solidFill>
              </a:rPr>
              <a:t>Across Scales - Atmosphere Model</a:t>
            </a:r>
            <a:endParaRPr sz="800">
              <a:solidFill>
                <a:schemeClr val="dk2"/>
              </a:solidFill>
            </a:endParaRPr>
          </a:p>
        </p:txBody>
      </p:sp>
      <p:sp>
        <p:nvSpPr>
          <p:cNvPr id="321" name="Google Shape;321;g309e6074d27_0_0"/>
          <p:cNvSpPr txBox="1"/>
          <p:nvPr/>
        </p:nvSpPr>
        <p:spPr>
          <a:xfrm>
            <a:off x="130400" y="820500"/>
            <a:ext cx="10360500" cy="5488652"/>
          </a:xfrm>
          <a:prstGeom prst="rect">
            <a:avLst/>
          </a:prstGeom>
          <a:noFill/>
          <a:ln>
            <a:noFill/>
          </a:ln>
        </p:spPr>
        <p:txBody>
          <a:bodyPr spcFirstLastPara="1" wrap="square" lIns="91425" tIns="91425" rIns="91425" bIns="91425" anchor="t" anchorCtr="0">
            <a:spAutoFit/>
          </a:bodyPr>
          <a:lstStyle/>
          <a:p>
            <a:pPr marL="285750" lvl="0" indent="-285750" algn="l" rtl="0">
              <a:lnSpc>
                <a:spcPct val="80000"/>
              </a:lnSpc>
              <a:spcBef>
                <a:spcPts val="1200"/>
              </a:spcBef>
              <a:spcAft>
                <a:spcPts val="0"/>
              </a:spcAft>
              <a:buFontTx/>
              <a:buChar char="-"/>
            </a:pPr>
            <a:r>
              <a:rPr lang="en-US" sz="1700" b="1"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rPr>
              <a:t>WRF is still supported but being transitioned to MPAS-A</a:t>
            </a:r>
          </a:p>
          <a:p>
            <a:pPr marL="285750" lvl="0" indent="-285750" algn="l" rtl="0">
              <a:lnSpc>
                <a:spcPct val="80000"/>
              </a:lnSpc>
              <a:spcBef>
                <a:spcPts val="1200"/>
              </a:spcBef>
              <a:spcAft>
                <a:spcPts val="0"/>
              </a:spcAft>
              <a:buFontTx/>
              <a:buChar char="-"/>
            </a:pPr>
            <a:r>
              <a:rPr lang="en-US" sz="1700" b="1"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rPr>
              <a:t>WRF-Chem is no longer developed and support is limited</a:t>
            </a:r>
          </a:p>
          <a:p>
            <a:pPr lvl="0" algn="l" rtl="0">
              <a:lnSpc>
                <a:spcPct val="80000"/>
              </a:lnSpc>
              <a:spcBef>
                <a:spcPts val="1200"/>
              </a:spcBef>
              <a:spcAft>
                <a:spcPts val="0"/>
              </a:spcAft>
            </a:pPr>
            <a:endParaRPr sz="1700" b="1"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endParaRPr>
          </a:p>
          <a:p>
            <a:pPr marL="914400" lvl="0" indent="457200" algn="l" rtl="0">
              <a:lnSpc>
                <a:spcPct val="80000"/>
              </a:lnSpc>
              <a:spcBef>
                <a:spcPts val="800"/>
              </a:spcBef>
              <a:spcAft>
                <a:spcPts val="0"/>
              </a:spcAft>
              <a:buNone/>
            </a:pPr>
            <a:r>
              <a:rPr lang="en-US" sz="2400" b="1"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rPr>
              <a:t>Need for MPAS-A with Chemistry</a:t>
            </a:r>
            <a:endParaRPr sz="2400" b="1"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endParaRPr>
          </a:p>
          <a:p>
            <a:pPr marL="0" lvl="0" indent="0" algn="l" rtl="0">
              <a:lnSpc>
                <a:spcPct val="80000"/>
              </a:lnSpc>
              <a:spcBef>
                <a:spcPts val="800"/>
              </a:spcBef>
              <a:spcAft>
                <a:spcPts val="0"/>
              </a:spcAft>
              <a:buNone/>
            </a:pPr>
            <a:endParaRPr sz="1500" b="1"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endParaRPr>
          </a:p>
          <a:p>
            <a:pPr marL="0" lvl="0" indent="0" algn="l" rtl="0">
              <a:lnSpc>
                <a:spcPct val="100000"/>
              </a:lnSpc>
              <a:spcBef>
                <a:spcPts val="0"/>
              </a:spcBef>
              <a:spcAft>
                <a:spcPts val="0"/>
              </a:spcAft>
              <a:buNone/>
            </a:pPr>
            <a:r>
              <a:rPr lang="en-US" sz="1600" b="1"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rPr>
              <a:t>Initial and current step:  </a:t>
            </a:r>
            <a:endParaRPr sz="1600" b="1"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0" indent="-292100" algn="l" rtl="0">
              <a:lnSpc>
                <a:spcPct val="100000"/>
              </a:lnSpc>
              <a:spcBef>
                <a:spcPts val="800"/>
              </a:spcBef>
              <a:spcAft>
                <a:spcPts val="0"/>
              </a:spcAft>
              <a:buSzPts val="1600"/>
              <a:buChar char="•"/>
            </a:pPr>
            <a:r>
              <a:rPr lang="en-US" sz="16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rPr>
              <a:t>Currently adding GOCART-2G bulk aerosol scheme and a</a:t>
            </a:r>
            <a:br>
              <a:rPr lang="en-US" sz="16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rPr>
            </a:br>
            <a:r>
              <a:rPr lang="en-US" sz="16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rPr>
              <a:t>tracer option to MPAS-A (pilot version)</a:t>
            </a:r>
            <a:endParaRPr sz="16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endParaRPr>
          </a:p>
          <a:p>
            <a:pPr marL="352425" lvl="1" indent="-349250" algn="l" rtl="0">
              <a:lnSpc>
                <a:spcPct val="100000"/>
              </a:lnSpc>
              <a:spcBef>
                <a:spcPts val="800"/>
              </a:spcBef>
              <a:spcAft>
                <a:spcPts val="0"/>
              </a:spcAft>
              <a:buClr>
                <a:schemeClr val="dk2"/>
              </a:buClr>
              <a:buSzPts val="1600"/>
              <a:buChar char="•"/>
            </a:pPr>
            <a:r>
              <a:rPr lang="en-US" sz="16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rPr>
              <a:t>With MPAS-A-JEDI can extend the analysis variables to aerosol species</a:t>
            </a:r>
            <a:endParaRPr sz="16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endParaRPr>
          </a:p>
          <a:p>
            <a:pPr marL="352425" lvl="1" indent="-349250" algn="l" rtl="0">
              <a:lnSpc>
                <a:spcPct val="100000"/>
              </a:lnSpc>
              <a:spcBef>
                <a:spcPts val="800"/>
              </a:spcBef>
              <a:spcAft>
                <a:spcPts val="0"/>
              </a:spcAft>
              <a:buClr>
                <a:schemeClr val="dk2"/>
              </a:buClr>
              <a:buSzPts val="1600"/>
              <a:buChar char="•"/>
            </a:pPr>
            <a:r>
              <a:rPr lang="en-US" sz="16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rPr>
              <a:t>Working on adding a fire </a:t>
            </a:r>
            <a:r>
              <a:rPr lang="en-US" sz="1600" dirty="0" err="1">
                <a:solidFill>
                  <a:schemeClr val="dk1"/>
                </a:solidFill>
                <a:latin typeface="Helvetica Neue" panose="02000503000000020004" pitchFamily="2" charset="0"/>
                <a:ea typeface="Helvetica Neue" panose="02000503000000020004" pitchFamily="2" charset="0"/>
                <a:cs typeface="Helvetica Neue" panose="02000503000000020004" pitchFamily="2" charset="0"/>
              </a:rPr>
              <a:t>plumerise</a:t>
            </a:r>
            <a:r>
              <a:rPr lang="en-US" sz="16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rPr>
              <a:t> calculation</a:t>
            </a:r>
            <a:endParaRPr sz="16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endParaRPr>
          </a:p>
          <a:p>
            <a:pPr marL="9525" lvl="2" indent="0" algn="l" rtl="0">
              <a:lnSpc>
                <a:spcPct val="100000"/>
              </a:lnSpc>
              <a:spcBef>
                <a:spcPts val="800"/>
              </a:spcBef>
              <a:spcAft>
                <a:spcPts val="0"/>
              </a:spcAft>
              <a:buNone/>
            </a:pPr>
            <a:r>
              <a:rPr lang="en-US" sz="1600" b="1"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rPr>
              <a:t>Planning stage:  </a:t>
            </a:r>
            <a:endParaRPr sz="1600" b="1"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endParaRPr>
          </a:p>
          <a:p>
            <a:pPr marL="352425" lvl="2" indent="-349250" algn="l" rtl="0">
              <a:lnSpc>
                <a:spcPct val="100000"/>
              </a:lnSpc>
              <a:spcBef>
                <a:spcPts val="800"/>
              </a:spcBef>
              <a:spcAft>
                <a:spcPts val="0"/>
              </a:spcAft>
              <a:buClr>
                <a:schemeClr val="dk2"/>
              </a:buClr>
              <a:buSzPts val="1600"/>
              <a:buChar char="•"/>
            </a:pPr>
            <a:r>
              <a:rPr lang="en-US" sz="16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rPr>
              <a:t>Add full gas-phase chemistry to MPAS-A through MUSICA Library </a:t>
            </a:r>
            <a:endParaRPr sz="16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endParaRPr>
          </a:p>
          <a:p>
            <a:pPr marL="352425" lvl="2" indent="-349250" algn="l" rtl="0">
              <a:lnSpc>
                <a:spcPct val="100000"/>
              </a:lnSpc>
              <a:spcBef>
                <a:spcPts val="800"/>
              </a:spcBef>
              <a:spcAft>
                <a:spcPts val="0"/>
              </a:spcAft>
              <a:buClr>
                <a:schemeClr val="dk2"/>
              </a:buClr>
              <a:buSzPts val="1600"/>
              <a:buChar char="•"/>
            </a:pPr>
            <a:r>
              <a:rPr lang="en-US" sz="16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rPr>
              <a:t>Collaborations with NOAA, EPA and university partners are being</a:t>
            </a:r>
            <a:br>
              <a:rPr lang="en-US" sz="16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rPr>
            </a:br>
            <a:r>
              <a:rPr lang="en-US" sz="16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rPr>
              <a:t>developed to further advance MPAS-A-Chem</a:t>
            </a:r>
            <a:endParaRPr sz="16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endParaRPr>
          </a:p>
          <a:p>
            <a:pPr marL="352425" lvl="2" indent="-349250" algn="l" rtl="0">
              <a:lnSpc>
                <a:spcPct val="100000"/>
              </a:lnSpc>
              <a:spcBef>
                <a:spcPts val="800"/>
              </a:spcBef>
              <a:spcAft>
                <a:spcPts val="0"/>
              </a:spcAft>
              <a:buClr>
                <a:schemeClr val="dk2"/>
              </a:buClr>
              <a:buSzPts val="1600"/>
              <a:buChar char="•"/>
            </a:pPr>
            <a:r>
              <a:rPr lang="en-US" sz="16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rPr>
              <a:t>Resources for this development work is very limited currently </a:t>
            </a:r>
            <a:endParaRPr sz="16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endParaRPr>
          </a:p>
          <a:p>
            <a:pPr marL="352425" lvl="2" indent="-349250" algn="l" rtl="0">
              <a:lnSpc>
                <a:spcPct val="100000"/>
              </a:lnSpc>
              <a:spcBef>
                <a:spcPts val="800"/>
              </a:spcBef>
              <a:spcAft>
                <a:spcPts val="0"/>
              </a:spcAft>
              <a:buClr>
                <a:schemeClr val="dk2"/>
              </a:buClr>
              <a:buSzPts val="1600"/>
              <a:buChar char="•"/>
            </a:pPr>
            <a:r>
              <a:rPr lang="en-US" sz="16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rPr>
              <a:t>No timeline yet of when MPAS-A-Chem code releases will begin</a:t>
            </a:r>
            <a:endParaRPr sz="16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22" name="Google Shape;322;g309e6074d27_0_0"/>
          <p:cNvSpPr/>
          <p:nvPr/>
        </p:nvSpPr>
        <p:spPr>
          <a:xfrm>
            <a:off x="1034143" y="2111829"/>
            <a:ext cx="432665" cy="177094"/>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Helvetica Neue"/>
              <a:ea typeface="Helvetica Neue"/>
              <a:cs typeface="Helvetica Neue"/>
              <a:sym typeface="Helvetica Neue"/>
            </a:endParaRPr>
          </a:p>
        </p:txBody>
      </p:sp>
      <p:pic>
        <p:nvPicPr>
          <p:cNvPr id="323" name="Google Shape;323;g309e6074d27_0_0"/>
          <p:cNvPicPr preferRelativeResize="0"/>
          <p:nvPr/>
        </p:nvPicPr>
        <p:blipFill>
          <a:blip r:embed="rId3">
            <a:alphaModFix/>
          </a:blip>
          <a:stretch>
            <a:fillRect/>
          </a:stretch>
        </p:blipFill>
        <p:spPr>
          <a:xfrm>
            <a:off x="9318075" y="1462425"/>
            <a:ext cx="2695050" cy="2423975"/>
          </a:xfrm>
          <a:prstGeom prst="rect">
            <a:avLst/>
          </a:prstGeom>
          <a:noFill/>
          <a:ln>
            <a:noFill/>
          </a:ln>
        </p:spPr>
      </p:pic>
      <p:pic>
        <p:nvPicPr>
          <p:cNvPr id="324" name="Google Shape;324;g309e6074d27_0_0"/>
          <p:cNvPicPr preferRelativeResize="0"/>
          <p:nvPr/>
        </p:nvPicPr>
        <p:blipFill>
          <a:blip r:embed="rId4">
            <a:alphaModFix/>
          </a:blip>
          <a:stretch>
            <a:fillRect/>
          </a:stretch>
        </p:blipFill>
        <p:spPr>
          <a:xfrm>
            <a:off x="7276750" y="3227075"/>
            <a:ext cx="4589501" cy="293342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52"/>
          <p:cNvSpPr txBox="1">
            <a:spLocks noGrp="1"/>
          </p:cNvSpPr>
          <p:nvPr>
            <p:ph type="title"/>
          </p:nvPr>
        </p:nvSpPr>
        <p:spPr>
          <a:xfrm>
            <a:off x="1981200" y="156300"/>
            <a:ext cx="8229600" cy="376983"/>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2025"/>
              <a:buNone/>
            </a:pPr>
            <a:endParaRPr sz="2025"/>
          </a:p>
        </p:txBody>
      </p:sp>
      <p:sp>
        <p:nvSpPr>
          <p:cNvPr id="330" name="Google Shape;330;p52"/>
          <p:cNvSpPr/>
          <p:nvPr/>
        </p:nvSpPr>
        <p:spPr>
          <a:xfrm>
            <a:off x="0" y="-2"/>
            <a:ext cx="12192000" cy="576852"/>
          </a:xfrm>
          <a:prstGeom prst="rect">
            <a:avLst/>
          </a:prstGeom>
          <a:gradFill>
            <a:gsLst>
              <a:gs pos="0">
                <a:srgbClr val="104A62"/>
              </a:gs>
              <a:gs pos="50000">
                <a:srgbClr val="186B8D"/>
              </a:gs>
              <a:gs pos="100000">
                <a:srgbClr val="1D80AA"/>
              </a:gs>
            </a:gsLst>
            <a:lin ang="16200000" scaled="0"/>
          </a:gradFill>
          <a:ln w="25400" cap="flat" cmpd="sng">
            <a:solidFill>
              <a:srgbClr val="10344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rgbClr val="FFFFFF"/>
              </a:solidFill>
              <a:latin typeface="Arial"/>
              <a:ea typeface="Arial"/>
              <a:cs typeface="Arial"/>
              <a:sym typeface="Arial"/>
            </a:endParaRPr>
          </a:p>
        </p:txBody>
      </p:sp>
      <p:sp>
        <p:nvSpPr>
          <p:cNvPr id="331" name="Google Shape;331;p52"/>
          <p:cNvSpPr txBox="1"/>
          <p:nvPr/>
        </p:nvSpPr>
        <p:spPr>
          <a:xfrm>
            <a:off x="622126" y="2331"/>
            <a:ext cx="10972800" cy="681047"/>
          </a:xfrm>
          <a:prstGeom prst="rect">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chemeClr val="lt1"/>
              </a:buClr>
              <a:buSzPts val="2025"/>
              <a:buFont typeface="Helvetica Neue"/>
              <a:buNone/>
            </a:pPr>
            <a:r>
              <a:rPr lang="en-US" sz="2400" b="0" i="0" u="none" strike="noStrike" cap="none">
                <a:solidFill>
                  <a:schemeClr val="lt1"/>
                </a:solidFill>
                <a:latin typeface="Arial"/>
                <a:ea typeface="Arial"/>
                <a:cs typeface="Arial"/>
                <a:sym typeface="Arial"/>
              </a:rPr>
              <a:t>Take-away message</a:t>
            </a:r>
            <a:endParaRPr sz="1400" b="0" i="0" u="none" strike="noStrike" cap="none">
              <a:solidFill>
                <a:srgbClr val="000000"/>
              </a:solidFill>
              <a:latin typeface="Arial"/>
              <a:ea typeface="Arial"/>
              <a:cs typeface="Arial"/>
              <a:sym typeface="Arial"/>
            </a:endParaRPr>
          </a:p>
        </p:txBody>
      </p:sp>
      <p:pic>
        <p:nvPicPr>
          <p:cNvPr id="332" name="Google Shape;332;p52"/>
          <p:cNvPicPr preferRelativeResize="0"/>
          <p:nvPr/>
        </p:nvPicPr>
        <p:blipFill rotWithShape="1">
          <a:blip r:embed="rId3">
            <a:alphaModFix/>
          </a:blip>
          <a:srcRect/>
          <a:stretch/>
        </p:blipFill>
        <p:spPr>
          <a:xfrm>
            <a:off x="9958517" y="639878"/>
            <a:ext cx="2136268" cy="2136268"/>
          </a:xfrm>
          <a:prstGeom prst="rect">
            <a:avLst/>
          </a:prstGeom>
          <a:noFill/>
          <a:ln>
            <a:noFill/>
          </a:ln>
        </p:spPr>
      </p:pic>
      <p:pic>
        <p:nvPicPr>
          <p:cNvPr id="333" name="Google Shape;333;p52"/>
          <p:cNvPicPr preferRelativeResize="0"/>
          <p:nvPr/>
        </p:nvPicPr>
        <p:blipFill rotWithShape="1">
          <a:blip r:embed="rId4">
            <a:alphaModFix/>
          </a:blip>
          <a:srcRect l="9247" r="8997"/>
          <a:stretch/>
        </p:blipFill>
        <p:spPr>
          <a:xfrm>
            <a:off x="7266213" y="837347"/>
            <a:ext cx="2488429" cy="2297141"/>
          </a:xfrm>
          <a:prstGeom prst="rect">
            <a:avLst/>
          </a:prstGeom>
          <a:noFill/>
          <a:ln w="28575" cap="flat" cmpd="sng">
            <a:solidFill>
              <a:schemeClr val="lt1"/>
            </a:solidFill>
            <a:prstDash val="solid"/>
            <a:round/>
            <a:headEnd type="none" w="sm" len="sm"/>
            <a:tailEnd type="none" w="sm" len="sm"/>
          </a:ln>
        </p:spPr>
      </p:pic>
      <p:pic>
        <p:nvPicPr>
          <p:cNvPr id="334" name="Google Shape;334;p52"/>
          <p:cNvPicPr preferRelativeResize="0"/>
          <p:nvPr/>
        </p:nvPicPr>
        <p:blipFill rotWithShape="1">
          <a:blip r:embed="rId5">
            <a:alphaModFix/>
          </a:blip>
          <a:srcRect/>
          <a:stretch/>
        </p:blipFill>
        <p:spPr>
          <a:xfrm>
            <a:off x="6827305" y="3288457"/>
            <a:ext cx="5149850" cy="2749550"/>
          </a:xfrm>
          <a:prstGeom prst="rect">
            <a:avLst/>
          </a:prstGeom>
          <a:noFill/>
          <a:ln>
            <a:noFill/>
          </a:ln>
        </p:spPr>
      </p:pic>
      <p:grpSp>
        <p:nvGrpSpPr>
          <p:cNvPr id="335" name="Google Shape;335;p52"/>
          <p:cNvGrpSpPr/>
          <p:nvPr/>
        </p:nvGrpSpPr>
        <p:grpSpPr>
          <a:xfrm>
            <a:off x="4814862" y="4546162"/>
            <a:ext cx="1905000" cy="2090063"/>
            <a:chOff x="8944957" y="3812426"/>
            <a:chExt cx="1905000" cy="2090063"/>
          </a:xfrm>
        </p:grpSpPr>
        <p:pic>
          <p:nvPicPr>
            <p:cNvPr id="336" name="Google Shape;336;p52"/>
            <p:cNvPicPr preferRelativeResize="0"/>
            <p:nvPr/>
          </p:nvPicPr>
          <p:blipFill rotWithShape="1">
            <a:blip r:embed="rId6">
              <a:alphaModFix/>
            </a:blip>
            <a:srcRect/>
            <a:stretch/>
          </p:blipFill>
          <p:spPr>
            <a:xfrm>
              <a:off x="8944957" y="3997489"/>
              <a:ext cx="1905000" cy="1905000"/>
            </a:xfrm>
            <a:prstGeom prst="rect">
              <a:avLst/>
            </a:prstGeom>
            <a:noFill/>
            <a:ln>
              <a:noFill/>
            </a:ln>
          </p:spPr>
        </p:pic>
        <p:sp>
          <p:nvSpPr>
            <p:cNvPr id="337" name="Google Shape;337;p52"/>
            <p:cNvSpPr txBox="1"/>
            <p:nvPr/>
          </p:nvSpPr>
          <p:spPr>
            <a:xfrm>
              <a:off x="9127054" y="3812426"/>
              <a:ext cx="154080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MUSICA website</a:t>
              </a:r>
              <a:endParaRPr sz="1400" b="0" i="0" u="none" strike="noStrike" cap="none">
                <a:solidFill>
                  <a:srgbClr val="000000"/>
                </a:solidFill>
                <a:latin typeface="Arial"/>
                <a:ea typeface="Arial"/>
                <a:cs typeface="Arial"/>
                <a:sym typeface="Arial"/>
              </a:endParaRPr>
            </a:p>
          </p:txBody>
        </p:sp>
      </p:grpSp>
      <p:sp>
        <p:nvSpPr>
          <p:cNvPr id="338" name="Google Shape;338;p52"/>
          <p:cNvSpPr txBox="1"/>
          <p:nvPr/>
        </p:nvSpPr>
        <p:spPr>
          <a:xfrm>
            <a:off x="214845" y="868441"/>
            <a:ext cx="6106200" cy="462430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2200" b="1" i="0" u="none" strike="noStrike" cap="none" dirty="0">
                <a:solidFill>
                  <a:schemeClr val="dk1"/>
                </a:solidFill>
                <a:latin typeface="Helvetica Neue"/>
                <a:ea typeface="Helvetica Neue"/>
                <a:cs typeface="Helvetica Neue"/>
                <a:sym typeface="Helvetica Neue"/>
              </a:rPr>
              <a:t>MUSICA </a:t>
            </a:r>
            <a:endParaRPr sz="2200" b="0" i="0" u="none" strike="noStrike" cap="none" dirty="0">
              <a:solidFill>
                <a:schemeClr val="dk1"/>
              </a:solidFill>
              <a:latin typeface="Helvetica Neue"/>
              <a:ea typeface="Helvetica Neue"/>
              <a:cs typeface="Helvetica Neue"/>
              <a:sym typeface="Helvetica Neue"/>
            </a:endParaRPr>
          </a:p>
          <a:p>
            <a:pPr marL="285750" marR="0" lvl="0" indent="-279400" algn="l" rtl="0">
              <a:lnSpc>
                <a:spcPct val="100000"/>
              </a:lnSpc>
              <a:spcBef>
                <a:spcPts val="600"/>
              </a:spcBef>
              <a:spcAft>
                <a:spcPts val="0"/>
              </a:spcAft>
              <a:buClr>
                <a:srgbClr val="000000"/>
              </a:buClr>
              <a:buSzPts val="1900"/>
              <a:buFont typeface="Arial"/>
              <a:buChar char="•"/>
            </a:pPr>
            <a:r>
              <a:rPr lang="en-US" sz="1700" b="0" i="0" u="none" strike="noStrike" cap="none" dirty="0">
                <a:solidFill>
                  <a:schemeClr val="dk1"/>
                </a:solidFill>
                <a:latin typeface="Helvetica Neue"/>
                <a:ea typeface="Helvetica Neue"/>
                <a:cs typeface="Helvetica Neue"/>
                <a:sym typeface="Helvetica Neue"/>
              </a:rPr>
              <a:t>To be </a:t>
            </a:r>
            <a:r>
              <a:rPr lang="en-US" sz="1700" b="1" i="0" u="none" strike="noStrike" cap="none" dirty="0">
                <a:solidFill>
                  <a:schemeClr val="dk1"/>
                </a:solidFill>
                <a:latin typeface="Helvetica Neue"/>
                <a:ea typeface="Helvetica Neue"/>
                <a:cs typeface="Helvetica Neue"/>
                <a:sym typeface="Helvetica Neue"/>
              </a:rPr>
              <a:t>developed collaboratively </a:t>
            </a:r>
            <a:r>
              <a:rPr lang="en-US" sz="1700" b="0" i="0" u="none" strike="noStrike" cap="none" dirty="0">
                <a:solidFill>
                  <a:schemeClr val="dk1"/>
                </a:solidFill>
                <a:latin typeface="Helvetica Neue"/>
                <a:ea typeface="Helvetica Neue"/>
                <a:cs typeface="Helvetica Neue"/>
                <a:sym typeface="Helvetica Neue"/>
              </a:rPr>
              <a:t>with university and government researchers</a:t>
            </a:r>
            <a:endParaRPr sz="1700" b="0" i="0" u="none" strike="noStrike" cap="none" dirty="0">
              <a:solidFill>
                <a:schemeClr val="dk1"/>
              </a:solidFill>
              <a:latin typeface="Helvetica Neue"/>
              <a:ea typeface="Helvetica Neue"/>
              <a:cs typeface="Helvetica Neue"/>
              <a:sym typeface="Helvetica Neue"/>
            </a:endParaRPr>
          </a:p>
          <a:p>
            <a:pPr marL="285750" marR="0" lvl="0" indent="-279400" algn="l" rtl="0">
              <a:lnSpc>
                <a:spcPct val="100000"/>
              </a:lnSpc>
              <a:spcBef>
                <a:spcPts val="600"/>
              </a:spcBef>
              <a:spcAft>
                <a:spcPts val="0"/>
              </a:spcAft>
              <a:buClr>
                <a:srgbClr val="000000"/>
              </a:buClr>
              <a:buSzPts val="1900"/>
              <a:buFont typeface="Arial"/>
              <a:buChar char="•"/>
            </a:pPr>
            <a:r>
              <a:rPr lang="en-US" sz="1700" b="0" i="0" u="none" strike="noStrike" cap="none" dirty="0">
                <a:solidFill>
                  <a:schemeClr val="dk1"/>
                </a:solidFill>
                <a:latin typeface="Helvetica Neue"/>
                <a:ea typeface="Helvetica Neue"/>
                <a:cs typeface="Helvetica Neue"/>
                <a:sym typeface="Helvetica Neue"/>
              </a:rPr>
              <a:t>To become the next-generation community infrastructure </a:t>
            </a:r>
            <a:r>
              <a:rPr lang="en-US" sz="1700" b="1" i="0" u="none" strike="noStrike" cap="none" dirty="0">
                <a:solidFill>
                  <a:schemeClr val="dk1"/>
                </a:solidFill>
                <a:latin typeface="Helvetica Neue"/>
                <a:ea typeface="Helvetica Neue"/>
                <a:cs typeface="Helvetica Neue"/>
                <a:sym typeface="Helvetica Neue"/>
              </a:rPr>
              <a:t>for atmospheric chemistry &amp; aerosol research</a:t>
            </a:r>
            <a:endParaRPr sz="1700" b="0" i="0" u="none" strike="noStrike" cap="none" dirty="0">
              <a:solidFill>
                <a:schemeClr val="dk1"/>
              </a:solidFill>
              <a:latin typeface="Helvetica Neue"/>
              <a:ea typeface="Helvetica Neue"/>
              <a:cs typeface="Helvetica Neue"/>
              <a:sym typeface="Helvetica Neue"/>
            </a:endParaRPr>
          </a:p>
          <a:p>
            <a:pPr marL="285750" marR="0" lvl="0" indent="-279400" algn="l" rtl="0">
              <a:lnSpc>
                <a:spcPct val="100000"/>
              </a:lnSpc>
              <a:spcBef>
                <a:spcPts val="600"/>
              </a:spcBef>
              <a:spcAft>
                <a:spcPts val="0"/>
              </a:spcAft>
              <a:buClr>
                <a:srgbClr val="000000"/>
              </a:buClr>
              <a:buSzPts val="1900"/>
              <a:buFont typeface="Arial"/>
              <a:buChar char="•"/>
            </a:pPr>
            <a:r>
              <a:rPr lang="en-US" sz="1700" b="0" i="0" u="none" strike="noStrike" cap="none" dirty="0">
                <a:solidFill>
                  <a:schemeClr val="dk1"/>
                </a:solidFill>
                <a:latin typeface="Helvetica Neue"/>
                <a:ea typeface="Helvetica Neue"/>
                <a:cs typeface="Helvetica Neue"/>
                <a:sym typeface="Helvetica Neue"/>
              </a:rPr>
              <a:t>To contribute to both </a:t>
            </a:r>
            <a:r>
              <a:rPr lang="en-US" sz="1700" b="1" i="0" u="none" strike="noStrike" cap="none" dirty="0">
                <a:solidFill>
                  <a:schemeClr val="dk1"/>
                </a:solidFill>
                <a:latin typeface="Helvetica Neue"/>
                <a:ea typeface="Helvetica Neue"/>
                <a:cs typeface="Helvetica Neue"/>
                <a:sym typeface="Helvetica Neue"/>
              </a:rPr>
              <a:t>advancing the science </a:t>
            </a:r>
            <a:r>
              <a:rPr lang="en-US" sz="1700" b="0" i="0" u="none" strike="noStrike" cap="none" dirty="0">
                <a:solidFill>
                  <a:schemeClr val="dk1"/>
                </a:solidFill>
                <a:latin typeface="Helvetica Neue"/>
                <a:ea typeface="Helvetica Neue"/>
                <a:cs typeface="Helvetica Neue"/>
                <a:sym typeface="Helvetica Neue"/>
              </a:rPr>
              <a:t>and to providing </a:t>
            </a:r>
            <a:r>
              <a:rPr lang="en-US" sz="1700" b="1" i="0" u="none" strike="noStrike" cap="none" dirty="0">
                <a:solidFill>
                  <a:schemeClr val="dk1"/>
                </a:solidFill>
                <a:latin typeface="Helvetica Neue"/>
                <a:ea typeface="Helvetica Neue"/>
                <a:cs typeface="Helvetica Neue"/>
                <a:sym typeface="Helvetica Neue"/>
              </a:rPr>
              <a:t>relevant and actionable information </a:t>
            </a:r>
            <a:r>
              <a:rPr lang="en-US" sz="1700" b="0" i="0" u="none" strike="noStrike" cap="none" dirty="0">
                <a:solidFill>
                  <a:schemeClr val="dk1"/>
                </a:solidFill>
                <a:latin typeface="Helvetica Neue"/>
                <a:ea typeface="Helvetica Neue"/>
                <a:cs typeface="Helvetica Neue"/>
                <a:sym typeface="Helvetica Neue"/>
              </a:rPr>
              <a:t>for the development of mitigation policies or warning systems</a:t>
            </a:r>
            <a:endParaRPr sz="1700" b="0" i="0" u="none" strike="noStrike" cap="none" dirty="0">
              <a:solidFill>
                <a:schemeClr val="dk1"/>
              </a:solidFill>
              <a:latin typeface="Helvetica Neue"/>
              <a:ea typeface="Helvetica Neue"/>
              <a:cs typeface="Helvetica Neue"/>
              <a:sym typeface="Helvetica Neue"/>
            </a:endParaRPr>
          </a:p>
          <a:p>
            <a:pPr marL="285750" marR="0" lvl="0" indent="-266700" algn="l" rtl="0">
              <a:lnSpc>
                <a:spcPct val="100000"/>
              </a:lnSpc>
              <a:spcBef>
                <a:spcPts val="600"/>
              </a:spcBef>
              <a:spcAft>
                <a:spcPts val="0"/>
              </a:spcAft>
              <a:buClr>
                <a:schemeClr val="dk1"/>
              </a:buClr>
              <a:buSzPts val="1700"/>
              <a:buFont typeface="Helvetica Neue"/>
              <a:buChar char="•"/>
            </a:pPr>
            <a:r>
              <a:rPr lang="en-US" sz="1700" dirty="0">
                <a:solidFill>
                  <a:schemeClr val="dk1"/>
                </a:solidFill>
                <a:latin typeface="Helvetica Neue"/>
                <a:ea typeface="Helvetica Neue"/>
                <a:cs typeface="Helvetica Neue"/>
                <a:sym typeface="Helvetica Neue"/>
              </a:rPr>
              <a:t>Currently being </a:t>
            </a:r>
            <a:r>
              <a:rPr lang="en-US" sz="1700" b="1" dirty="0">
                <a:solidFill>
                  <a:schemeClr val="dk1"/>
                </a:solidFill>
                <a:latin typeface="Helvetica Neue"/>
                <a:ea typeface="Helvetica Neue"/>
                <a:cs typeface="Helvetica Neue"/>
                <a:sym typeface="Helvetica Neue"/>
              </a:rPr>
              <a:t>implemented</a:t>
            </a:r>
            <a:r>
              <a:rPr lang="en-US" sz="1700" dirty="0">
                <a:solidFill>
                  <a:schemeClr val="dk1"/>
                </a:solidFill>
                <a:latin typeface="Helvetica Neue"/>
                <a:ea typeface="Helvetica Neue"/>
                <a:cs typeface="Helvetica Neue"/>
                <a:sym typeface="Helvetica Neue"/>
              </a:rPr>
              <a:t> in </a:t>
            </a:r>
            <a:r>
              <a:rPr lang="en-US" sz="1700" dirty="0" err="1">
                <a:solidFill>
                  <a:schemeClr val="dk1"/>
                </a:solidFill>
                <a:latin typeface="Helvetica Neue"/>
                <a:ea typeface="Helvetica Neue"/>
                <a:cs typeface="Helvetica Neue"/>
                <a:sym typeface="Helvetica Neue"/>
              </a:rPr>
              <a:t>MusicBox</a:t>
            </a:r>
            <a:r>
              <a:rPr lang="en-US" sz="1700" dirty="0">
                <a:solidFill>
                  <a:schemeClr val="dk1"/>
                </a:solidFill>
                <a:latin typeface="Helvetica Neue"/>
                <a:ea typeface="Helvetica Neue"/>
                <a:cs typeface="Helvetica Neue"/>
                <a:sym typeface="Helvetica Neue"/>
              </a:rPr>
              <a:t> and CESM; </a:t>
            </a:r>
            <a:br>
              <a:rPr lang="en-US" sz="1700" dirty="0">
                <a:solidFill>
                  <a:schemeClr val="dk1"/>
                </a:solidFill>
                <a:latin typeface="Helvetica Neue"/>
                <a:ea typeface="Helvetica Neue"/>
                <a:cs typeface="Helvetica Neue"/>
                <a:sym typeface="Helvetica Neue"/>
              </a:rPr>
            </a:br>
            <a:r>
              <a:rPr lang="en-US" sz="1700" dirty="0">
                <a:solidFill>
                  <a:schemeClr val="dk1"/>
                </a:solidFill>
                <a:latin typeface="Helvetica Neue"/>
                <a:ea typeface="Helvetica Neue"/>
                <a:cs typeface="Helvetica Neue"/>
                <a:sym typeface="Helvetica Neue"/>
              </a:rPr>
              <a:t>in planning stage: UFS and MPAS-A </a:t>
            </a:r>
            <a:endParaRPr sz="1700" dirty="0">
              <a:solidFill>
                <a:schemeClr val="dk1"/>
              </a:solidFill>
              <a:latin typeface="Helvetica Neue"/>
              <a:ea typeface="Helvetica Neue"/>
              <a:cs typeface="Helvetica Neue"/>
              <a:sym typeface="Helvetica Neue"/>
            </a:endParaRPr>
          </a:p>
          <a:p>
            <a:pPr marL="0" marR="0" lvl="0" indent="0" algn="l" rtl="0">
              <a:lnSpc>
                <a:spcPct val="100000"/>
              </a:lnSpc>
              <a:spcBef>
                <a:spcPts val="600"/>
              </a:spcBef>
              <a:spcAft>
                <a:spcPts val="0"/>
              </a:spcAft>
              <a:buClr>
                <a:srgbClr val="000000"/>
              </a:buClr>
              <a:buSzPts val="1400"/>
              <a:buFont typeface="Arial"/>
              <a:buNone/>
            </a:pPr>
            <a:endParaRPr sz="1300" b="0" i="0" u="none" strike="noStrike" cap="none" dirty="0">
              <a:solidFill>
                <a:schemeClr val="dk1"/>
              </a:solidFill>
              <a:latin typeface="Helvetica Neue"/>
              <a:ea typeface="Helvetica Neue"/>
              <a:cs typeface="Helvetica Neue"/>
              <a:sym typeface="Helvetica Neue"/>
            </a:endParaRPr>
          </a:p>
          <a:p>
            <a:pPr marL="0" marR="0" lvl="0" indent="0" algn="l" rtl="0">
              <a:lnSpc>
                <a:spcPct val="150000"/>
              </a:lnSpc>
              <a:spcBef>
                <a:spcPts val="600"/>
              </a:spcBef>
              <a:spcAft>
                <a:spcPts val="0"/>
              </a:spcAft>
              <a:buClr>
                <a:srgbClr val="000000"/>
              </a:buClr>
              <a:buSzPts val="1800"/>
              <a:buFont typeface="Arial"/>
              <a:buNone/>
            </a:pPr>
            <a:r>
              <a:rPr lang="en-US" sz="1700" b="1" i="0" u="none" strike="noStrike" cap="none" dirty="0">
                <a:solidFill>
                  <a:schemeClr val="dk1"/>
                </a:solidFill>
                <a:latin typeface="Helvetica Neue"/>
                <a:ea typeface="Helvetica Neue"/>
                <a:cs typeface="Helvetica Neue"/>
                <a:sym typeface="Helvetica Neue"/>
              </a:rPr>
              <a:t>Community Involvement</a:t>
            </a:r>
            <a:endParaRPr sz="1500" b="0" i="0" u="none" strike="noStrike" cap="none" dirty="0">
              <a:solidFill>
                <a:schemeClr val="dk1"/>
              </a:solidFill>
              <a:latin typeface="Helvetica Neue"/>
              <a:ea typeface="Helvetica Neue"/>
              <a:cs typeface="Helvetica Neue"/>
              <a:sym typeface="Helvetica Neue"/>
            </a:endParaRPr>
          </a:p>
          <a:p>
            <a:pPr marL="342900" marR="0" lvl="0" indent="-336550" algn="l" rtl="0">
              <a:lnSpc>
                <a:spcPct val="100000"/>
              </a:lnSpc>
              <a:spcBef>
                <a:spcPts val="0"/>
              </a:spcBef>
              <a:spcAft>
                <a:spcPts val="0"/>
              </a:spcAft>
              <a:buClr>
                <a:srgbClr val="000000"/>
              </a:buClr>
              <a:buSzPts val="2300"/>
              <a:buFont typeface="Arial"/>
              <a:buChar char="•"/>
            </a:pPr>
            <a:r>
              <a:rPr lang="en-US" sz="1700" b="0" i="0" u="none" strike="noStrike" cap="none" dirty="0">
                <a:solidFill>
                  <a:schemeClr val="dk1"/>
                </a:solidFill>
                <a:latin typeface="Helvetica Neue"/>
                <a:ea typeface="Helvetica Neue"/>
                <a:cs typeface="Helvetica Neue"/>
                <a:sym typeface="Helvetica Neue"/>
              </a:rPr>
              <a:t>Use released model configurations</a:t>
            </a:r>
            <a:endParaRPr sz="1700" b="0" i="0" u="none" strike="noStrike" cap="none" dirty="0">
              <a:solidFill>
                <a:schemeClr val="dk1"/>
              </a:solidFill>
              <a:latin typeface="Arial"/>
              <a:ea typeface="Arial"/>
              <a:cs typeface="Arial"/>
              <a:sym typeface="Arial"/>
            </a:endParaRPr>
          </a:p>
          <a:p>
            <a:pPr marL="342900" marR="0" lvl="0" indent="-336550" algn="l" rtl="0">
              <a:lnSpc>
                <a:spcPct val="100000"/>
              </a:lnSpc>
              <a:spcBef>
                <a:spcPts val="0"/>
              </a:spcBef>
              <a:spcAft>
                <a:spcPts val="0"/>
              </a:spcAft>
              <a:buClr>
                <a:srgbClr val="000000"/>
              </a:buClr>
              <a:buSzPts val="2300"/>
              <a:buFont typeface="Arial"/>
              <a:buChar char="•"/>
            </a:pPr>
            <a:r>
              <a:rPr lang="en-US" sz="1700" b="0" i="0" u="none" strike="noStrike" cap="none" dirty="0">
                <a:solidFill>
                  <a:schemeClr val="dk1"/>
                </a:solidFill>
                <a:latin typeface="Helvetica Neue"/>
                <a:ea typeface="Helvetica Neue"/>
                <a:cs typeface="Helvetica Neue"/>
                <a:sym typeface="Helvetica Neue"/>
              </a:rPr>
              <a:t>Use existing output</a:t>
            </a:r>
            <a:endParaRPr sz="1700" b="0" i="0" u="none" strike="noStrike" cap="none" dirty="0">
              <a:solidFill>
                <a:schemeClr val="dk1"/>
              </a:solidFill>
              <a:latin typeface="Arial"/>
              <a:ea typeface="Arial"/>
              <a:cs typeface="Arial"/>
              <a:sym typeface="Arial"/>
            </a:endParaRPr>
          </a:p>
          <a:p>
            <a:pPr marL="342900" marR="0" lvl="0" indent="-336550" algn="l" rtl="0">
              <a:lnSpc>
                <a:spcPct val="100000"/>
              </a:lnSpc>
              <a:spcBef>
                <a:spcPts val="0"/>
              </a:spcBef>
              <a:spcAft>
                <a:spcPts val="0"/>
              </a:spcAft>
              <a:buClr>
                <a:srgbClr val="000000"/>
              </a:buClr>
              <a:buSzPts val="2300"/>
              <a:buFont typeface="Arial"/>
              <a:buChar char="•"/>
            </a:pPr>
            <a:r>
              <a:rPr lang="en-US" sz="1700" b="0" i="0" u="none" strike="noStrike" cap="none" dirty="0">
                <a:solidFill>
                  <a:schemeClr val="dk1"/>
                </a:solidFill>
                <a:latin typeface="Helvetica Neue"/>
                <a:ea typeface="Helvetica Neue"/>
                <a:cs typeface="Helvetica Neue"/>
                <a:sym typeface="Helvetica Neue"/>
              </a:rPr>
              <a:t>Contribute to development</a:t>
            </a:r>
            <a:endParaRPr sz="1700" b="0" i="0" u="none" strike="noStrike" cap="none" dirty="0">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g30a472705a4_0_0"/>
          <p:cNvSpPr txBox="1">
            <a:spLocks noGrp="1"/>
          </p:cNvSpPr>
          <p:nvPr>
            <p:ph type="title"/>
          </p:nvPr>
        </p:nvSpPr>
        <p:spPr>
          <a:xfrm>
            <a:off x="609600" y="156300"/>
            <a:ext cx="10972800" cy="3771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EXTRAS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44"/>
          <p:cNvSpPr txBox="1"/>
          <p:nvPr/>
        </p:nvSpPr>
        <p:spPr>
          <a:xfrm>
            <a:off x="622126" y="2331"/>
            <a:ext cx="10972800" cy="681047"/>
          </a:xfrm>
          <a:prstGeom prst="rect">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chemeClr val="lt1"/>
              </a:buClr>
              <a:buSzPts val="2250"/>
              <a:buFont typeface="Helvetica Neue"/>
              <a:buNone/>
            </a:pPr>
            <a:r>
              <a:rPr lang="en-US" sz="2400" b="0" i="0" u="none" strike="noStrike" cap="none">
                <a:solidFill>
                  <a:schemeClr val="lt1"/>
                </a:solidFill>
                <a:latin typeface="Helvetica Neue"/>
                <a:ea typeface="Helvetica Neue"/>
                <a:cs typeface="Helvetica Neue"/>
                <a:sym typeface="Helvetica Neue"/>
              </a:rPr>
              <a:t>Software Development Ecosystem</a:t>
            </a:r>
            <a:endParaRPr sz="1400" b="0" i="0" u="none" strike="noStrike" cap="none">
              <a:solidFill>
                <a:srgbClr val="000000"/>
              </a:solidFill>
              <a:latin typeface="Arial"/>
              <a:ea typeface="Arial"/>
              <a:cs typeface="Arial"/>
              <a:sym typeface="Arial"/>
            </a:endParaRPr>
          </a:p>
        </p:txBody>
      </p:sp>
      <p:grpSp>
        <p:nvGrpSpPr>
          <p:cNvPr id="351" name="Google Shape;351;p44"/>
          <p:cNvGrpSpPr/>
          <p:nvPr/>
        </p:nvGrpSpPr>
        <p:grpSpPr>
          <a:xfrm>
            <a:off x="1448551" y="1243312"/>
            <a:ext cx="10158304" cy="4746993"/>
            <a:chOff x="0" y="460725"/>
            <a:chExt cx="13353890" cy="6352192"/>
          </a:xfrm>
        </p:grpSpPr>
        <p:sp>
          <p:nvSpPr>
            <p:cNvPr id="352" name="Google Shape;352;p44"/>
            <p:cNvSpPr/>
            <p:nvPr/>
          </p:nvSpPr>
          <p:spPr>
            <a:xfrm>
              <a:off x="9639988" y="3950137"/>
              <a:ext cx="2895725" cy="307777"/>
            </a:xfrm>
            <a:prstGeom prst="roundRect">
              <a:avLst>
                <a:gd name="adj" fmla="val 16667"/>
              </a:avLst>
            </a:prstGeom>
            <a:solidFill>
              <a:srgbClr val="CBE8F3"/>
            </a:solidFill>
            <a:ln w="25400" cap="flat" cmpd="sng">
              <a:solidFill>
                <a:srgbClr val="10344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53" name="Google Shape;353;p44"/>
            <p:cNvSpPr/>
            <p:nvPr/>
          </p:nvSpPr>
          <p:spPr>
            <a:xfrm>
              <a:off x="9627305" y="4363349"/>
              <a:ext cx="2895725" cy="307777"/>
            </a:xfrm>
            <a:prstGeom prst="roundRect">
              <a:avLst>
                <a:gd name="adj" fmla="val 16667"/>
              </a:avLst>
            </a:prstGeom>
            <a:solidFill>
              <a:srgbClr val="F2F2F2"/>
            </a:solidFill>
            <a:ln w="25400" cap="flat" cmpd="sng">
              <a:solidFill>
                <a:srgbClr val="10344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54" name="Google Shape;354;p44"/>
            <p:cNvSpPr/>
            <p:nvPr/>
          </p:nvSpPr>
          <p:spPr>
            <a:xfrm>
              <a:off x="9627305" y="4778884"/>
              <a:ext cx="2895725" cy="307777"/>
            </a:xfrm>
            <a:prstGeom prst="roundRect">
              <a:avLst>
                <a:gd name="adj" fmla="val 16667"/>
              </a:avLst>
            </a:prstGeom>
            <a:solidFill>
              <a:srgbClr val="D6E581"/>
            </a:solidFill>
            <a:ln w="25400" cap="flat" cmpd="sng">
              <a:solidFill>
                <a:srgbClr val="10344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55" name="Google Shape;355;p44"/>
            <p:cNvSpPr/>
            <p:nvPr/>
          </p:nvSpPr>
          <p:spPr>
            <a:xfrm>
              <a:off x="9627305" y="5194767"/>
              <a:ext cx="2895725" cy="307777"/>
            </a:xfrm>
            <a:prstGeom prst="roundRect">
              <a:avLst>
                <a:gd name="adj" fmla="val 16667"/>
              </a:avLst>
            </a:prstGeom>
            <a:solidFill>
              <a:srgbClr val="F1F7D4"/>
            </a:solidFill>
            <a:ln w="25400" cap="flat" cmpd="sng">
              <a:solidFill>
                <a:srgbClr val="10344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56" name="Google Shape;356;p44"/>
            <p:cNvSpPr/>
            <p:nvPr/>
          </p:nvSpPr>
          <p:spPr>
            <a:xfrm>
              <a:off x="9608678" y="5640241"/>
              <a:ext cx="2895725" cy="307777"/>
            </a:xfrm>
            <a:prstGeom prst="roundRect">
              <a:avLst>
                <a:gd name="adj" fmla="val 16667"/>
              </a:avLst>
            </a:prstGeom>
            <a:solidFill>
              <a:srgbClr val="FFCBB4"/>
            </a:solidFill>
            <a:ln w="25400" cap="flat" cmpd="sng">
              <a:solidFill>
                <a:srgbClr val="10344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57" name="Google Shape;357;p44"/>
            <p:cNvSpPr txBox="1"/>
            <p:nvPr/>
          </p:nvSpPr>
          <p:spPr>
            <a:xfrm>
              <a:off x="9667324" y="3903873"/>
              <a:ext cx="2791391" cy="37064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MUSICA Infrastructure</a:t>
              </a:r>
              <a:endParaRPr sz="1400" b="0" i="0" u="none" strike="noStrike" cap="none">
                <a:solidFill>
                  <a:srgbClr val="000000"/>
                </a:solidFill>
                <a:latin typeface="Arial"/>
                <a:ea typeface="Arial"/>
                <a:cs typeface="Arial"/>
                <a:sym typeface="Arial"/>
              </a:endParaRPr>
            </a:p>
          </p:txBody>
        </p:sp>
        <p:sp>
          <p:nvSpPr>
            <p:cNvPr id="358" name="Google Shape;358;p44"/>
            <p:cNvSpPr txBox="1"/>
            <p:nvPr/>
          </p:nvSpPr>
          <p:spPr>
            <a:xfrm>
              <a:off x="8782057" y="4332948"/>
              <a:ext cx="4571833" cy="37064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Interface</a:t>
              </a:r>
              <a:endParaRPr sz="1400" b="0" i="0" u="none" strike="noStrike" cap="none">
                <a:solidFill>
                  <a:srgbClr val="000000"/>
                </a:solidFill>
                <a:latin typeface="Arial"/>
                <a:ea typeface="Arial"/>
                <a:cs typeface="Arial"/>
                <a:sym typeface="Arial"/>
              </a:endParaRPr>
            </a:p>
          </p:txBody>
        </p:sp>
        <p:sp>
          <p:nvSpPr>
            <p:cNvPr id="359" name="Google Shape;359;p44"/>
            <p:cNvSpPr txBox="1"/>
            <p:nvPr/>
          </p:nvSpPr>
          <p:spPr>
            <a:xfrm>
              <a:off x="9704126" y="4739407"/>
              <a:ext cx="2720014" cy="37064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NCAR Atmosphere Model</a:t>
              </a:r>
              <a:endParaRPr sz="1400" b="0" i="0" u="none" strike="noStrike" cap="none">
                <a:solidFill>
                  <a:srgbClr val="000000"/>
                </a:solidFill>
                <a:latin typeface="Arial"/>
                <a:ea typeface="Arial"/>
                <a:cs typeface="Arial"/>
                <a:sym typeface="Arial"/>
              </a:endParaRPr>
            </a:p>
          </p:txBody>
        </p:sp>
        <p:sp>
          <p:nvSpPr>
            <p:cNvPr id="360" name="Google Shape;360;p44"/>
            <p:cNvSpPr txBox="1"/>
            <p:nvPr/>
          </p:nvSpPr>
          <p:spPr>
            <a:xfrm>
              <a:off x="9588700" y="5614975"/>
              <a:ext cx="2984757" cy="37064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Partner Chemistry Modules</a:t>
              </a:r>
              <a:endParaRPr sz="1400" b="0" i="0" u="none" strike="noStrike" cap="none">
                <a:solidFill>
                  <a:srgbClr val="000000"/>
                </a:solidFill>
                <a:latin typeface="Arial"/>
                <a:ea typeface="Arial"/>
                <a:cs typeface="Arial"/>
                <a:sym typeface="Arial"/>
              </a:endParaRPr>
            </a:p>
          </p:txBody>
        </p:sp>
        <p:sp>
          <p:nvSpPr>
            <p:cNvPr id="361" name="Google Shape;361;p44"/>
            <p:cNvSpPr/>
            <p:nvPr/>
          </p:nvSpPr>
          <p:spPr>
            <a:xfrm>
              <a:off x="5315223" y="4123307"/>
              <a:ext cx="1628384" cy="951979"/>
            </a:xfrm>
            <a:prstGeom prst="roundRect">
              <a:avLst>
                <a:gd name="adj" fmla="val 16667"/>
              </a:avLst>
            </a:prstGeom>
            <a:solidFill>
              <a:srgbClr val="CBE8F3"/>
            </a:solidFill>
            <a:ln w="25400" cap="flat" cmpd="sng">
              <a:solidFill>
                <a:srgbClr val="10344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62" name="Google Shape;362;p44"/>
            <p:cNvSpPr txBox="1"/>
            <p:nvPr/>
          </p:nvSpPr>
          <p:spPr>
            <a:xfrm>
              <a:off x="5315223" y="4267007"/>
              <a:ext cx="1628384" cy="70011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MUSICA Library (C)</a:t>
              </a:r>
              <a:endParaRPr sz="1400" b="0" i="0" u="none" strike="noStrike" cap="none">
                <a:solidFill>
                  <a:srgbClr val="000000"/>
                </a:solidFill>
                <a:latin typeface="Arial"/>
                <a:ea typeface="Arial"/>
                <a:cs typeface="Arial"/>
                <a:sym typeface="Arial"/>
              </a:endParaRPr>
            </a:p>
          </p:txBody>
        </p:sp>
        <p:sp>
          <p:nvSpPr>
            <p:cNvPr id="363" name="Google Shape;363;p44"/>
            <p:cNvSpPr/>
            <p:nvPr/>
          </p:nvSpPr>
          <p:spPr>
            <a:xfrm>
              <a:off x="1767865" y="567546"/>
              <a:ext cx="1828800" cy="713984"/>
            </a:xfrm>
            <a:prstGeom prst="roundRect">
              <a:avLst>
                <a:gd name="adj" fmla="val 16667"/>
              </a:avLst>
            </a:prstGeom>
            <a:solidFill>
              <a:srgbClr val="D6E581"/>
            </a:solidFill>
            <a:ln w="25400" cap="flat" cmpd="sng">
              <a:solidFill>
                <a:srgbClr val="10344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64" name="Google Shape;364;p44"/>
            <p:cNvSpPr txBox="1"/>
            <p:nvPr/>
          </p:nvSpPr>
          <p:spPr>
            <a:xfrm>
              <a:off x="1767866" y="742909"/>
              <a:ext cx="1828800" cy="4118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CAM-SIMA</a:t>
              </a:r>
              <a:endParaRPr sz="1400" b="0" i="0" u="none" strike="noStrike" cap="none">
                <a:solidFill>
                  <a:srgbClr val="000000"/>
                </a:solidFill>
                <a:latin typeface="Arial"/>
                <a:ea typeface="Arial"/>
                <a:cs typeface="Arial"/>
                <a:sym typeface="Arial"/>
              </a:endParaRPr>
            </a:p>
          </p:txBody>
        </p:sp>
        <p:sp>
          <p:nvSpPr>
            <p:cNvPr id="365" name="Google Shape;365;p44"/>
            <p:cNvSpPr/>
            <p:nvPr/>
          </p:nvSpPr>
          <p:spPr>
            <a:xfrm>
              <a:off x="2232410" y="2095135"/>
              <a:ext cx="2229633" cy="713984"/>
            </a:xfrm>
            <a:prstGeom prst="roundRect">
              <a:avLst>
                <a:gd name="adj" fmla="val 16667"/>
              </a:avLst>
            </a:prstGeom>
            <a:solidFill>
              <a:srgbClr val="F2F2F2"/>
            </a:solidFill>
            <a:ln w="25400" cap="flat" cmpd="sng">
              <a:solidFill>
                <a:srgbClr val="10344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66" name="Google Shape;366;p44"/>
            <p:cNvSpPr txBox="1"/>
            <p:nvPr/>
          </p:nvSpPr>
          <p:spPr>
            <a:xfrm>
              <a:off x="2191471" y="2126082"/>
              <a:ext cx="2229633" cy="70011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CCPP MUSICA Wrapper</a:t>
              </a:r>
              <a:endParaRPr sz="1400" b="0" i="0" u="none" strike="noStrike" cap="none">
                <a:solidFill>
                  <a:srgbClr val="000000"/>
                </a:solidFill>
                <a:latin typeface="Arial"/>
                <a:ea typeface="Arial"/>
                <a:cs typeface="Arial"/>
                <a:sym typeface="Arial"/>
              </a:endParaRPr>
            </a:p>
          </p:txBody>
        </p:sp>
        <p:sp>
          <p:nvSpPr>
            <p:cNvPr id="367" name="Google Shape;367;p44"/>
            <p:cNvSpPr/>
            <p:nvPr/>
          </p:nvSpPr>
          <p:spPr>
            <a:xfrm>
              <a:off x="5315223" y="1999525"/>
              <a:ext cx="1628384" cy="951979"/>
            </a:xfrm>
            <a:prstGeom prst="roundRect">
              <a:avLst>
                <a:gd name="adj" fmla="val 16667"/>
              </a:avLst>
            </a:prstGeom>
            <a:solidFill>
              <a:srgbClr val="CBE8F3"/>
            </a:solidFill>
            <a:ln w="25400" cap="flat" cmpd="sng">
              <a:solidFill>
                <a:srgbClr val="10344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68" name="Google Shape;368;p44"/>
            <p:cNvSpPr txBox="1"/>
            <p:nvPr/>
          </p:nvSpPr>
          <p:spPr>
            <a:xfrm>
              <a:off x="5315223" y="1999486"/>
              <a:ext cx="1628400" cy="988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MUSICA Interface (Fortran)</a:t>
              </a:r>
              <a:endParaRPr sz="1400" b="0" i="0" u="none" strike="noStrike" cap="none">
                <a:solidFill>
                  <a:srgbClr val="000000"/>
                </a:solidFill>
                <a:latin typeface="Arial"/>
                <a:ea typeface="Arial"/>
                <a:cs typeface="Arial"/>
                <a:sym typeface="Arial"/>
              </a:endParaRPr>
            </a:p>
          </p:txBody>
        </p:sp>
        <p:cxnSp>
          <p:nvCxnSpPr>
            <p:cNvPr id="369" name="Google Shape;369;p44"/>
            <p:cNvCxnSpPr>
              <a:stCxn id="363" idx="2"/>
              <a:endCxn id="365" idx="0"/>
            </p:cNvCxnSpPr>
            <p:nvPr/>
          </p:nvCxnSpPr>
          <p:spPr>
            <a:xfrm>
              <a:off x="2682265" y="1281530"/>
              <a:ext cx="665100" cy="813600"/>
            </a:xfrm>
            <a:prstGeom prst="straightConnector1">
              <a:avLst/>
            </a:prstGeom>
            <a:noFill/>
            <a:ln w="57150" cap="flat" cmpd="sng">
              <a:solidFill>
                <a:schemeClr val="dk1"/>
              </a:solidFill>
              <a:prstDash val="solid"/>
              <a:round/>
              <a:headEnd type="none" w="sm" len="sm"/>
              <a:tailEnd type="triangle" w="med" len="med"/>
            </a:ln>
          </p:spPr>
        </p:cxnSp>
        <p:cxnSp>
          <p:nvCxnSpPr>
            <p:cNvPr id="370" name="Google Shape;370;p44"/>
            <p:cNvCxnSpPr/>
            <p:nvPr/>
          </p:nvCxnSpPr>
          <p:spPr>
            <a:xfrm>
              <a:off x="4462403" y="2462196"/>
              <a:ext cx="849826" cy="0"/>
            </a:xfrm>
            <a:prstGeom prst="straightConnector1">
              <a:avLst/>
            </a:prstGeom>
            <a:noFill/>
            <a:ln w="57150" cap="flat" cmpd="sng">
              <a:solidFill>
                <a:schemeClr val="dk1"/>
              </a:solidFill>
              <a:prstDash val="solid"/>
              <a:round/>
              <a:headEnd type="none" w="sm" len="sm"/>
              <a:tailEnd type="triangle" w="med" len="med"/>
            </a:ln>
          </p:spPr>
        </p:cxnSp>
        <p:cxnSp>
          <p:nvCxnSpPr>
            <p:cNvPr id="371" name="Google Shape;371;p44"/>
            <p:cNvCxnSpPr>
              <a:stCxn id="367" idx="2"/>
              <a:endCxn id="361" idx="0"/>
            </p:cNvCxnSpPr>
            <p:nvPr/>
          </p:nvCxnSpPr>
          <p:spPr>
            <a:xfrm>
              <a:off x="6129415" y="2951504"/>
              <a:ext cx="0" cy="1171800"/>
            </a:xfrm>
            <a:prstGeom prst="straightConnector1">
              <a:avLst/>
            </a:prstGeom>
            <a:noFill/>
            <a:ln w="57150" cap="flat" cmpd="sng">
              <a:solidFill>
                <a:schemeClr val="dk1"/>
              </a:solidFill>
              <a:prstDash val="solid"/>
              <a:round/>
              <a:headEnd type="none" w="sm" len="sm"/>
              <a:tailEnd type="triangle" w="med" len="med"/>
            </a:ln>
          </p:spPr>
        </p:cxnSp>
        <p:sp>
          <p:nvSpPr>
            <p:cNvPr id="372" name="Google Shape;372;p44"/>
            <p:cNvSpPr/>
            <p:nvPr/>
          </p:nvSpPr>
          <p:spPr>
            <a:xfrm>
              <a:off x="9429231" y="3578934"/>
              <a:ext cx="3272012" cy="3195510"/>
            </a:xfrm>
            <a:prstGeom prst="rect">
              <a:avLst/>
            </a:pr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73" name="Google Shape;373;p44"/>
            <p:cNvSpPr/>
            <p:nvPr/>
          </p:nvSpPr>
          <p:spPr>
            <a:xfrm>
              <a:off x="4224726" y="460725"/>
              <a:ext cx="1828800" cy="713984"/>
            </a:xfrm>
            <a:prstGeom prst="roundRect">
              <a:avLst>
                <a:gd name="adj" fmla="val 16667"/>
              </a:avLst>
            </a:prstGeom>
            <a:solidFill>
              <a:srgbClr val="F1F7D4"/>
            </a:solidFill>
            <a:ln w="25400" cap="flat" cmpd="sng">
              <a:solidFill>
                <a:srgbClr val="10344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74" name="Google Shape;374;p44"/>
            <p:cNvSpPr txBox="1"/>
            <p:nvPr/>
          </p:nvSpPr>
          <p:spPr>
            <a:xfrm>
              <a:off x="4238402" y="462857"/>
              <a:ext cx="1815124" cy="70011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NOAA </a:t>
              </a:r>
              <a:br>
                <a:rPr lang="en-US" sz="1400" b="0" i="0" u="none" strike="noStrike" cap="none">
                  <a:solidFill>
                    <a:schemeClr val="dk1"/>
                  </a:solidFill>
                  <a:latin typeface="Arial"/>
                  <a:ea typeface="Arial"/>
                  <a:cs typeface="Arial"/>
                  <a:sym typeface="Arial"/>
                </a:rPr>
              </a:br>
              <a:r>
                <a:rPr lang="en-US" sz="1400" b="0" i="0" u="none" strike="noStrike" cap="none">
                  <a:solidFill>
                    <a:schemeClr val="dk1"/>
                  </a:solidFill>
                  <a:latin typeface="Arial"/>
                  <a:ea typeface="Arial"/>
                  <a:cs typeface="Arial"/>
                  <a:sym typeface="Arial"/>
                </a:rPr>
                <a:t>CAT-Chem</a:t>
              </a:r>
              <a:endParaRPr sz="1400" b="0" i="0" u="none" strike="noStrike" cap="none">
                <a:solidFill>
                  <a:srgbClr val="000000"/>
                </a:solidFill>
                <a:latin typeface="Arial"/>
                <a:ea typeface="Arial"/>
                <a:cs typeface="Arial"/>
                <a:sym typeface="Arial"/>
              </a:endParaRPr>
            </a:p>
          </p:txBody>
        </p:sp>
        <p:cxnSp>
          <p:nvCxnSpPr>
            <p:cNvPr id="375" name="Google Shape;375;p44"/>
            <p:cNvCxnSpPr>
              <a:stCxn id="373" idx="2"/>
            </p:cNvCxnSpPr>
            <p:nvPr/>
          </p:nvCxnSpPr>
          <p:spPr>
            <a:xfrm>
              <a:off x="5139126" y="1174709"/>
              <a:ext cx="632400" cy="793800"/>
            </a:xfrm>
            <a:prstGeom prst="straightConnector1">
              <a:avLst/>
            </a:prstGeom>
            <a:noFill/>
            <a:ln w="57150" cap="flat" cmpd="sng">
              <a:solidFill>
                <a:schemeClr val="dk1"/>
              </a:solidFill>
              <a:prstDash val="solid"/>
              <a:round/>
              <a:headEnd type="none" w="sm" len="sm"/>
              <a:tailEnd type="triangle" w="med" len="med"/>
            </a:ln>
          </p:spPr>
        </p:cxnSp>
        <p:sp>
          <p:nvSpPr>
            <p:cNvPr id="376" name="Google Shape;376;p44"/>
            <p:cNvSpPr/>
            <p:nvPr/>
          </p:nvSpPr>
          <p:spPr>
            <a:xfrm>
              <a:off x="516104" y="2785868"/>
              <a:ext cx="1619700" cy="544800"/>
            </a:xfrm>
            <a:prstGeom prst="roundRect">
              <a:avLst>
                <a:gd name="adj" fmla="val 16667"/>
              </a:avLst>
            </a:prstGeom>
            <a:solidFill>
              <a:srgbClr val="FFCBB4"/>
            </a:solidFill>
            <a:ln w="25400" cap="flat" cmpd="sng">
              <a:solidFill>
                <a:srgbClr val="10344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77" name="Google Shape;377;p44"/>
            <p:cNvSpPr txBox="1"/>
            <p:nvPr/>
          </p:nvSpPr>
          <p:spPr>
            <a:xfrm>
              <a:off x="516104" y="2852901"/>
              <a:ext cx="1602370" cy="4118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HEMCO</a:t>
              </a:r>
              <a:endParaRPr sz="1400" b="0" i="0" u="none" strike="noStrike" cap="none">
                <a:solidFill>
                  <a:srgbClr val="000000"/>
                </a:solidFill>
                <a:latin typeface="Arial"/>
                <a:ea typeface="Arial"/>
                <a:cs typeface="Arial"/>
                <a:sym typeface="Arial"/>
              </a:endParaRPr>
            </a:p>
          </p:txBody>
        </p:sp>
        <p:sp>
          <p:nvSpPr>
            <p:cNvPr id="378" name="Google Shape;378;p44"/>
            <p:cNvSpPr/>
            <p:nvPr/>
          </p:nvSpPr>
          <p:spPr>
            <a:xfrm>
              <a:off x="7419597" y="557125"/>
              <a:ext cx="1828800" cy="713984"/>
            </a:xfrm>
            <a:prstGeom prst="roundRect">
              <a:avLst>
                <a:gd name="adj" fmla="val 16667"/>
              </a:avLst>
            </a:prstGeom>
            <a:solidFill>
              <a:srgbClr val="D6E581"/>
            </a:solidFill>
            <a:ln w="25400" cap="flat" cmpd="sng">
              <a:solidFill>
                <a:srgbClr val="10344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79" name="Google Shape;379;p44"/>
            <p:cNvSpPr txBox="1"/>
            <p:nvPr/>
          </p:nvSpPr>
          <p:spPr>
            <a:xfrm>
              <a:off x="7419598" y="732488"/>
              <a:ext cx="1828800" cy="4118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MPAS-A</a:t>
              </a:r>
              <a:endParaRPr sz="1400" b="0" i="0" u="none" strike="noStrike" cap="none">
                <a:solidFill>
                  <a:srgbClr val="000000"/>
                </a:solidFill>
                <a:latin typeface="Arial"/>
                <a:ea typeface="Arial"/>
                <a:cs typeface="Arial"/>
                <a:sym typeface="Arial"/>
              </a:endParaRPr>
            </a:p>
          </p:txBody>
        </p:sp>
        <p:cxnSp>
          <p:nvCxnSpPr>
            <p:cNvPr id="380" name="Google Shape;380;p44"/>
            <p:cNvCxnSpPr/>
            <p:nvPr/>
          </p:nvCxnSpPr>
          <p:spPr>
            <a:xfrm flipH="1">
              <a:off x="6887185" y="1285010"/>
              <a:ext cx="950541" cy="779139"/>
            </a:xfrm>
            <a:prstGeom prst="straightConnector1">
              <a:avLst/>
            </a:prstGeom>
            <a:noFill/>
            <a:ln w="57150" cap="flat" cmpd="sng">
              <a:solidFill>
                <a:schemeClr val="dk1"/>
              </a:solidFill>
              <a:prstDash val="dash"/>
              <a:round/>
              <a:headEnd type="none" w="sm" len="sm"/>
              <a:tailEnd type="triangle" w="med" len="med"/>
            </a:ln>
          </p:spPr>
        </p:cxnSp>
        <p:sp>
          <p:nvSpPr>
            <p:cNvPr id="381" name="Google Shape;381;p44"/>
            <p:cNvSpPr txBox="1"/>
            <p:nvPr/>
          </p:nvSpPr>
          <p:spPr>
            <a:xfrm>
              <a:off x="9519647" y="5948017"/>
              <a:ext cx="3576600" cy="864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              Current Development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              Future Development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              Proposed Development</a:t>
              </a:r>
              <a:endParaRPr sz="1400" b="0" i="0" u="none" strike="noStrike" cap="none">
                <a:solidFill>
                  <a:srgbClr val="000000"/>
                </a:solidFill>
                <a:latin typeface="Arial"/>
                <a:ea typeface="Arial"/>
                <a:cs typeface="Arial"/>
                <a:sym typeface="Arial"/>
              </a:endParaRPr>
            </a:p>
          </p:txBody>
        </p:sp>
        <p:sp>
          <p:nvSpPr>
            <p:cNvPr id="382" name="Google Shape;382;p44"/>
            <p:cNvSpPr/>
            <p:nvPr/>
          </p:nvSpPr>
          <p:spPr>
            <a:xfrm>
              <a:off x="3110642" y="5065166"/>
              <a:ext cx="1115568" cy="640080"/>
            </a:xfrm>
            <a:prstGeom prst="roundRect">
              <a:avLst>
                <a:gd name="adj" fmla="val 16667"/>
              </a:avLst>
            </a:prstGeom>
            <a:solidFill>
              <a:srgbClr val="CBE8F3"/>
            </a:solidFill>
            <a:ln w="25400" cap="flat" cmpd="sng">
              <a:solidFill>
                <a:srgbClr val="10344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83" name="Google Shape;383;p44"/>
            <p:cNvSpPr txBox="1"/>
            <p:nvPr/>
          </p:nvSpPr>
          <p:spPr>
            <a:xfrm>
              <a:off x="3123585" y="5113855"/>
              <a:ext cx="1114817" cy="6177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MICM (C++)</a:t>
              </a:r>
              <a:endParaRPr sz="1400" b="0" i="0" u="none" strike="noStrike" cap="none">
                <a:solidFill>
                  <a:srgbClr val="000000"/>
                </a:solidFill>
                <a:latin typeface="Arial"/>
                <a:ea typeface="Arial"/>
                <a:cs typeface="Arial"/>
                <a:sym typeface="Arial"/>
              </a:endParaRPr>
            </a:p>
          </p:txBody>
        </p:sp>
        <p:sp>
          <p:nvSpPr>
            <p:cNvPr id="384" name="Google Shape;384;p44"/>
            <p:cNvSpPr/>
            <p:nvPr/>
          </p:nvSpPr>
          <p:spPr>
            <a:xfrm>
              <a:off x="4344455" y="5737201"/>
              <a:ext cx="1114817" cy="640080"/>
            </a:xfrm>
            <a:prstGeom prst="roundRect">
              <a:avLst>
                <a:gd name="adj" fmla="val 16667"/>
              </a:avLst>
            </a:prstGeom>
            <a:solidFill>
              <a:srgbClr val="CBE8F3"/>
            </a:solidFill>
            <a:ln w="25400" cap="flat" cmpd="sng">
              <a:solidFill>
                <a:srgbClr val="10344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85" name="Google Shape;385;p44"/>
            <p:cNvSpPr txBox="1"/>
            <p:nvPr/>
          </p:nvSpPr>
          <p:spPr>
            <a:xfrm>
              <a:off x="4344455" y="5764852"/>
              <a:ext cx="1114817" cy="6177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TUV-x (C++)</a:t>
              </a:r>
              <a:endParaRPr sz="1400" b="0" i="0" u="none" strike="noStrike" cap="none">
                <a:solidFill>
                  <a:srgbClr val="000000"/>
                </a:solidFill>
                <a:latin typeface="Arial"/>
                <a:ea typeface="Arial"/>
                <a:cs typeface="Arial"/>
                <a:sym typeface="Arial"/>
              </a:endParaRPr>
            </a:p>
          </p:txBody>
        </p:sp>
        <p:sp>
          <p:nvSpPr>
            <p:cNvPr id="386" name="Google Shape;386;p44"/>
            <p:cNvSpPr/>
            <p:nvPr/>
          </p:nvSpPr>
          <p:spPr>
            <a:xfrm>
              <a:off x="5616167" y="5880928"/>
              <a:ext cx="1114817" cy="640080"/>
            </a:xfrm>
            <a:prstGeom prst="roundRect">
              <a:avLst>
                <a:gd name="adj" fmla="val 16667"/>
              </a:avLst>
            </a:prstGeom>
            <a:solidFill>
              <a:srgbClr val="CBE8F3"/>
            </a:solidFill>
            <a:ln w="25400" cap="flat" cmpd="sng">
              <a:solidFill>
                <a:srgbClr val="10344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87" name="Google Shape;387;p44"/>
            <p:cNvSpPr txBox="1"/>
            <p:nvPr/>
          </p:nvSpPr>
          <p:spPr>
            <a:xfrm>
              <a:off x="5594012" y="5917715"/>
              <a:ext cx="1114817" cy="6177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Aerosols (C++)</a:t>
              </a:r>
              <a:endParaRPr sz="1400" b="0" i="0" u="none" strike="noStrike" cap="none">
                <a:solidFill>
                  <a:srgbClr val="000000"/>
                </a:solidFill>
                <a:latin typeface="Arial"/>
                <a:ea typeface="Arial"/>
                <a:cs typeface="Arial"/>
                <a:sym typeface="Arial"/>
              </a:endParaRPr>
            </a:p>
          </p:txBody>
        </p:sp>
        <p:cxnSp>
          <p:nvCxnSpPr>
            <p:cNvPr id="388" name="Google Shape;388;p44"/>
            <p:cNvCxnSpPr>
              <a:endCxn id="383" idx="3"/>
            </p:cNvCxnSpPr>
            <p:nvPr/>
          </p:nvCxnSpPr>
          <p:spPr>
            <a:xfrm flipH="1">
              <a:off x="4238402" y="4913328"/>
              <a:ext cx="1062300" cy="509400"/>
            </a:xfrm>
            <a:prstGeom prst="straightConnector1">
              <a:avLst/>
            </a:prstGeom>
            <a:noFill/>
            <a:ln w="38100" cap="flat" cmpd="sng">
              <a:solidFill>
                <a:schemeClr val="dk1"/>
              </a:solidFill>
              <a:prstDash val="solid"/>
              <a:round/>
              <a:headEnd type="none" w="sm" len="sm"/>
              <a:tailEnd type="triangle" w="med" len="med"/>
            </a:ln>
          </p:spPr>
        </p:cxnSp>
        <p:cxnSp>
          <p:nvCxnSpPr>
            <p:cNvPr id="389" name="Google Shape;389;p44"/>
            <p:cNvCxnSpPr>
              <a:endCxn id="384" idx="0"/>
            </p:cNvCxnSpPr>
            <p:nvPr/>
          </p:nvCxnSpPr>
          <p:spPr>
            <a:xfrm flipH="1">
              <a:off x="4901864" y="5075401"/>
              <a:ext cx="562200" cy="661800"/>
            </a:xfrm>
            <a:prstGeom prst="straightConnector1">
              <a:avLst/>
            </a:prstGeom>
            <a:noFill/>
            <a:ln w="38100" cap="flat" cmpd="sng">
              <a:solidFill>
                <a:schemeClr val="dk1"/>
              </a:solidFill>
              <a:prstDash val="solid"/>
              <a:round/>
              <a:headEnd type="none" w="sm" len="sm"/>
              <a:tailEnd type="triangle" w="med" len="med"/>
            </a:ln>
          </p:spPr>
        </p:cxnSp>
        <p:cxnSp>
          <p:nvCxnSpPr>
            <p:cNvPr id="390" name="Google Shape;390;p44"/>
            <p:cNvCxnSpPr>
              <a:endCxn id="386" idx="0"/>
            </p:cNvCxnSpPr>
            <p:nvPr/>
          </p:nvCxnSpPr>
          <p:spPr>
            <a:xfrm>
              <a:off x="6039176" y="5086528"/>
              <a:ext cx="134400" cy="794400"/>
            </a:xfrm>
            <a:prstGeom prst="straightConnector1">
              <a:avLst/>
            </a:prstGeom>
            <a:noFill/>
            <a:ln w="38100" cap="flat" cmpd="sng">
              <a:solidFill>
                <a:schemeClr val="dk1"/>
              </a:solidFill>
              <a:prstDash val="dash"/>
              <a:round/>
              <a:headEnd type="none" w="sm" len="sm"/>
              <a:tailEnd type="triangle" w="med" len="med"/>
            </a:ln>
          </p:spPr>
        </p:cxnSp>
        <p:cxnSp>
          <p:nvCxnSpPr>
            <p:cNvPr id="391" name="Google Shape;391;p44"/>
            <p:cNvCxnSpPr>
              <a:endCxn id="376" idx="0"/>
            </p:cNvCxnSpPr>
            <p:nvPr/>
          </p:nvCxnSpPr>
          <p:spPr>
            <a:xfrm flipH="1">
              <a:off x="1325954" y="1280168"/>
              <a:ext cx="837300" cy="1505700"/>
            </a:xfrm>
            <a:prstGeom prst="straightConnector1">
              <a:avLst/>
            </a:prstGeom>
            <a:noFill/>
            <a:ln w="57150" cap="flat" cmpd="sng">
              <a:solidFill>
                <a:schemeClr val="dk1"/>
              </a:solidFill>
              <a:prstDash val="dash"/>
              <a:round/>
              <a:headEnd type="none" w="sm" len="sm"/>
              <a:tailEnd type="triangle" w="med" len="med"/>
            </a:ln>
          </p:spPr>
        </p:cxnSp>
        <p:cxnSp>
          <p:nvCxnSpPr>
            <p:cNvPr id="392" name="Google Shape;392;p44"/>
            <p:cNvCxnSpPr>
              <a:stCxn id="364" idx="1"/>
            </p:cNvCxnSpPr>
            <p:nvPr/>
          </p:nvCxnSpPr>
          <p:spPr>
            <a:xfrm flipH="1">
              <a:off x="968366" y="948825"/>
              <a:ext cx="799500" cy="530700"/>
            </a:xfrm>
            <a:prstGeom prst="straightConnector1">
              <a:avLst/>
            </a:prstGeom>
            <a:noFill/>
            <a:ln w="57150" cap="flat" cmpd="sng">
              <a:solidFill>
                <a:schemeClr val="dk1"/>
              </a:solidFill>
              <a:prstDash val="solid"/>
              <a:round/>
              <a:headEnd type="none" w="sm" len="sm"/>
              <a:tailEnd type="triangle" w="med" len="med"/>
            </a:ln>
          </p:spPr>
        </p:cxnSp>
        <p:sp>
          <p:nvSpPr>
            <p:cNvPr id="393" name="Google Shape;393;p44"/>
            <p:cNvSpPr/>
            <p:nvPr/>
          </p:nvSpPr>
          <p:spPr>
            <a:xfrm>
              <a:off x="6908571" y="5783204"/>
              <a:ext cx="1114817" cy="523220"/>
            </a:xfrm>
            <a:prstGeom prst="roundRect">
              <a:avLst>
                <a:gd name="adj" fmla="val 16667"/>
              </a:avLst>
            </a:prstGeom>
            <a:solidFill>
              <a:srgbClr val="FFCBB4"/>
            </a:solidFill>
            <a:ln w="25400" cap="flat" cmpd="sng">
              <a:solidFill>
                <a:srgbClr val="10344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94" name="Google Shape;394;p44"/>
            <p:cNvSpPr txBox="1"/>
            <p:nvPr/>
          </p:nvSpPr>
          <p:spPr>
            <a:xfrm>
              <a:off x="6925838" y="5886543"/>
              <a:ext cx="1075392" cy="37064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Cloud-J</a:t>
              </a:r>
              <a:endParaRPr sz="1400" b="0" i="0" u="none" strike="noStrike" cap="none">
                <a:solidFill>
                  <a:srgbClr val="000000"/>
                </a:solidFill>
                <a:latin typeface="Arial"/>
                <a:ea typeface="Arial"/>
                <a:cs typeface="Arial"/>
                <a:sym typeface="Arial"/>
              </a:endParaRPr>
            </a:p>
          </p:txBody>
        </p:sp>
        <p:cxnSp>
          <p:nvCxnSpPr>
            <p:cNvPr id="395" name="Google Shape;395;p44"/>
            <p:cNvCxnSpPr/>
            <p:nvPr/>
          </p:nvCxnSpPr>
          <p:spPr>
            <a:xfrm>
              <a:off x="6620411" y="5062144"/>
              <a:ext cx="393192" cy="732185"/>
            </a:xfrm>
            <a:prstGeom prst="straightConnector1">
              <a:avLst/>
            </a:prstGeom>
            <a:noFill/>
            <a:ln w="38100" cap="flat" cmpd="sng">
              <a:solidFill>
                <a:schemeClr val="dk1"/>
              </a:solidFill>
              <a:prstDash val="solid"/>
              <a:round/>
              <a:headEnd type="none" w="sm" len="sm"/>
              <a:tailEnd type="triangle" w="med" len="med"/>
            </a:ln>
          </p:spPr>
        </p:cxnSp>
        <p:sp>
          <p:nvSpPr>
            <p:cNvPr id="396" name="Google Shape;396;p44"/>
            <p:cNvSpPr/>
            <p:nvPr/>
          </p:nvSpPr>
          <p:spPr>
            <a:xfrm>
              <a:off x="7746912" y="5155179"/>
              <a:ext cx="1287274" cy="523220"/>
            </a:xfrm>
            <a:prstGeom prst="roundRect">
              <a:avLst>
                <a:gd name="adj" fmla="val 16667"/>
              </a:avLst>
            </a:prstGeom>
            <a:solidFill>
              <a:srgbClr val="FFCBB4"/>
            </a:solidFill>
            <a:ln w="25400" cap="flat" cmpd="sng">
              <a:solidFill>
                <a:srgbClr val="10344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97" name="Google Shape;397;p44"/>
            <p:cNvSpPr txBox="1"/>
            <p:nvPr/>
          </p:nvSpPr>
          <p:spPr>
            <a:xfrm>
              <a:off x="7498580" y="5251350"/>
              <a:ext cx="1795012" cy="37064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ISORROPIA</a:t>
              </a:r>
              <a:endParaRPr sz="1400" b="0" i="0" u="none" strike="noStrike" cap="none">
                <a:solidFill>
                  <a:srgbClr val="000000"/>
                </a:solidFill>
                <a:latin typeface="Arial"/>
                <a:ea typeface="Arial"/>
                <a:cs typeface="Arial"/>
                <a:sym typeface="Arial"/>
              </a:endParaRPr>
            </a:p>
          </p:txBody>
        </p:sp>
        <p:cxnSp>
          <p:nvCxnSpPr>
            <p:cNvPr id="398" name="Google Shape;398;p44"/>
            <p:cNvCxnSpPr/>
            <p:nvPr/>
          </p:nvCxnSpPr>
          <p:spPr>
            <a:xfrm>
              <a:off x="6943422" y="4890561"/>
              <a:ext cx="801107" cy="611077"/>
            </a:xfrm>
            <a:prstGeom prst="straightConnector1">
              <a:avLst/>
            </a:prstGeom>
            <a:noFill/>
            <a:ln w="38100" cap="flat" cmpd="sng">
              <a:solidFill>
                <a:schemeClr val="dk1"/>
              </a:solidFill>
              <a:prstDash val="dash"/>
              <a:round/>
              <a:headEnd type="none" w="sm" len="sm"/>
              <a:tailEnd type="triangle" w="med" len="med"/>
            </a:ln>
          </p:spPr>
        </p:cxnSp>
        <p:sp>
          <p:nvSpPr>
            <p:cNvPr id="399" name="Google Shape;399;p44"/>
            <p:cNvSpPr/>
            <p:nvPr/>
          </p:nvSpPr>
          <p:spPr>
            <a:xfrm>
              <a:off x="0" y="1490360"/>
              <a:ext cx="1627632" cy="548640"/>
            </a:xfrm>
            <a:prstGeom prst="roundRect">
              <a:avLst>
                <a:gd name="adj" fmla="val 16667"/>
              </a:avLst>
            </a:prstGeom>
            <a:solidFill>
              <a:srgbClr val="FFCBB4"/>
            </a:solidFill>
            <a:ln w="25400" cap="flat" cmpd="sng">
              <a:solidFill>
                <a:srgbClr val="10344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00" name="Google Shape;400;p44"/>
            <p:cNvSpPr txBox="1"/>
            <p:nvPr/>
          </p:nvSpPr>
          <p:spPr>
            <a:xfrm>
              <a:off x="0" y="1580014"/>
              <a:ext cx="1619653" cy="4118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GEOS-Chem</a:t>
              </a:r>
              <a:endParaRPr sz="1400" b="0" i="0" u="none" strike="noStrike" cap="none">
                <a:solidFill>
                  <a:srgbClr val="000000"/>
                </a:solidFill>
                <a:latin typeface="Arial"/>
                <a:ea typeface="Arial"/>
                <a:cs typeface="Arial"/>
                <a:sym typeface="Arial"/>
              </a:endParaRPr>
            </a:p>
          </p:txBody>
        </p:sp>
        <p:sp>
          <p:nvSpPr>
            <p:cNvPr id="401" name="Google Shape;401;p44"/>
            <p:cNvSpPr/>
            <p:nvPr/>
          </p:nvSpPr>
          <p:spPr>
            <a:xfrm>
              <a:off x="7422686" y="1993172"/>
              <a:ext cx="1628384" cy="951979"/>
            </a:xfrm>
            <a:prstGeom prst="roundRect">
              <a:avLst>
                <a:gd name="adj" fmla="val 16667"/>
              </a:avLst>
            </a:prstGeom>
            <a:solidFill>
              <a:srgbClr val="CBE8F3"/>
            </a:solidFill>
            <a:ln w="25400" cap="flat" cmpd="sng">
              <a:solidFill>
                <a:srgbClr val="10344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02" name="Google Shape;402;p44"/>
            <p:cNvSpPr txBox="1"/>
            <p:nvPr/>
          </p:nvSpPr>
          <p:spPr>
            <a:xfrm>
              <a:off x="7422686" y="1968701"/>
              <a:ext cx="1628400" cy="988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MUSICA Interface (Python)</a:t>
              </a:r>
              <a:endParaRPr sz="1400" b="0" i="0" u="none" strike="noStrike" cap="none">
                <a:solidFill>
                  <a:srgbClr val="000000"/>
                </a:solidFill>
                <a:latin typeface="Arial"/>
                <a:ea typeface="Arial"/>
                <a:cs typeface="Arial"/>
                <a:sym typeface="Arial"/>
              </a:endParaRPr>
            </a:p>
          </p:txBody>
        </p:sp>
        <p:cxnSp>
          <p:nvCxnSpPr>
            <p:cNvPr id="403" name="Google Shape;403;p44"/>
            <p:cNvCxnSpPr/>
            <p:nvPr/>
          </p:nvCxnSpPr>
          <p:spPr>
            <a:xfrm flipH="1">
              <a:off x="6426487" y="2902904"/>
              <a:ext cx="1039492" cy="1216047"/>
            </a:xfrm>
            <a:prstGeom prst="straightConnector1">
              <a:avLst/>
            </a:prstGeom>
            <a:noFill/>
            <a:ln w="38100" cap="flat" cmpd="sng">
              <a:solidFill>
                <a:schemeClr val="dk1"/>
              </a:solidFill>
              <a:prstDash val="solid"/>
              <a:round/>
              <a:headEnd type="none" w="sm" len="sm"/>
              <a:tailEnd type="triangle" w="med" len="med"/>
            </a:ln>
          </p:spPr>
        </p:cxnSp>
      </p:grpSp>
      <p:sp>
        <p:nvSpPr>
          <p:cNvPr id="404" name="Google Shape;404;p44"/>
          <p:cNvSpPr txBox="1"/>
          <p:nvPr/>
        </p:nvSpPr>
        <p:spPr>
          <a:xfrm>
            <a:off x="8802017" y="4768385"/>
            <a:ext cx="2068983"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Partner Atmosphere Model</a:t>
            </a:r>
            <a:endParaRPr sz="1400" b="0" i="0" u="none" strike="noStrike" cap="none">
              <a:solidFill>
                <a:srgbClr val="000000"/>
              </a:solidFill>
              <a:latin typeface="Arial"/>
              <a:ea typeface="Arial"/>
              <a:cs typeface="Arial"/>
              <a:sym typeface="Arial"/>
            </a:endParaRPr>
          </a:p>
        </p:txBody>
      </p:sp>
      <p:cxnSp>
        <p:nvCxnSpPr>
          <p:cNvPr id="405" name="Google Shape;405;p44"/>
          <p:cNvCxnSpPr/>
          <p:nvPr/>
        </p:nvCxnSpPr>
        <p:spPr>
          <a:xfrm>
            <a:off x="8792873" y="5477522"/>
            <a:ext cx="503063" cy="0"/>
          </a:xfrm>
          <a:prstGeom prst="straightConnector1">
            <a:avLst/>
          </a:prstGeom>
          <a:noFill/>
          <a:ln w="28575" cap="flat" cmpd="sng">
            <a:solidFill>
              <a:schemeClr val="dk1"/>
            </a:solidFill>
            <a:prstDash val="solid"/>
            <a:round/>
            <a:headEnd type="none" w="sm" len="sm"/>
            <a:tailEnd type="triangle" w="med" len="med"/>
          </a:ln>
        </p:spPr>
      </p:cxnSp>
      <p:cxnSp>
        <p:nvCxnSpPr>
          <p:cNvPr id="406" name="Google Shape;406;p44"/>
          <p:cNvCxnSpPr/>
          <p:nvPr/>
        </p:nvCxnSpPr>
        <p:spPr>
          <a:xfrm>
            <a:off x="8792873" y="5672505"/>
            <a:ext cx="503063" cy="0"/>
          </a:xfrm>
          <a:prstGeom prst="straightConnector1">
            <a:avLst/>
          </a:prstGeom>
          <a:noFill/>
          <a:ln w="28575" cap="flat" cmpd="sng">
            <a:solidFill>
              <a:schemeClr val="dk1"/>
            </a:solidFill>
            <a:prstDash val="dash"/>
            <a:round/>
            <a:headEnd type="none" w="sm" len="sm"/>
            <a:tailEnd type="triangle" w="med" len="med"/>
          </a:ln>
        </p:spPr>
      </p:cxnSp>
      <p:cxnSp>
        <p:nvCxnSpPr>
          <p:cNvPr id="407" name="Google Shape;407;p44"/>
          <p:cNvCxnSpPr/>
          <p:nvPr/>
        </p:nvCxnSpPr>
        <p:spPr>
          <a:xfrm>
            <a:off x="8792872" y="5863187"/>
            <a:ext cx="503063" cy="0"/>
          </a:xfrm>
          <a:prstGeom prst="straightConnector1">
            <a:avLst/>
          </a:prstGeom>
          <a:noFill/>
          <a:ln w="28575" cap="flat" cmpd="sng">
            <a:solidFill>
              <a:schemeClr val="dk1"/>
            </a:solidFill>
            <a:prstDash val="dash"/>
            <a:round/>
            <a:headEnd type="none" w="sm" len="sm"/>
            <a:tailEnd type="triangle" w="med" len="med"/>
          </a:ln>
        </p:spPr>
      </p:cxnSp>
      <p:sp>
        <p:nvSpPr>
          <p:cNvPr id="408" name="Google Shape;408;p44"/>
          <p:cNvSpPr txBox="1"/>
          <p:nvPr/>
        </p:nvSpPr>
        <p:spPr>
          <a:xfrm>
            <a:off x="6821110" y="5969964"/>
            <a:ext cx="6122863"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Arrows show what each element is dependent upon</a:t>
            </a:r>
            <a:endParaRPr sz="1400" b="0" i="0" u="none" strike="noStrike" cap="none">
              <a:solidFill>
                <a:srgbClr val="000000"/>
              </a:solidFill>
              <a:latin typeface="Arial"/>
              <a:ea typeface="Arial"/>
              <a:cs typeface="Arial"/>
              <a:sym typeface="Arial"/>
            </a:endParaRPr>
          </a:p>
        </p:txBody>
      </p:sp>
      <p:sp>
        <p:nvSpPr>
          <p:cNvPr id="409" name="Google Shape;409;p44"/>
          <p:cNvSpPr/>
          <p:nvPr/>
        </p:nvSpPr>
        <p:spPr>
          <a:xfrm>
            <a:off x="8839663" y="2459013"/>
            <a:ext cx="1391100" cy="533700"/>
          </a:xfrm>
          <a:prstGeom prst="roundRect">
            <a:avLst>
              <a:gd name="adj" fmla="val 16667"/>
            </a:avLst>
          </a:prstGeom>
          <a:solidFill>
            <a:srgbClr val="FFC000"/>
          </a:solidFill>
          <a:ln w="25400" cap="flat" cmpd="sng">
            <a:solidFill>
              <a:srgbClr val="10344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0E0E0"/>
              </a:solidFill>
              <a:latin typeface="Arial"/>
              <a:ea typeface="Arial"/>
              <a:cs typeface="Arial"/>
              <a:sym typeface="Arial"/>
            </a:endParaRPr>
          </a:p>
        </p:txBody>
      </p:sp>
      <p:cxnSp>
        <p:nvCxnSpPr>
          <p:cNvPr id="410" name="Google Shape;410;p44"/>
          <p:cNvCxnSpPr/>
          <p:nvPr/>
        </p:nvCxnSpPr>
        <p:spPr>
          <a:xfrm flipH="1">
            <a:off x="8333667" y="2729718"/>
            <a:ext cx="496800" cy="9900"/>
          </a:xfrm>
          <a:prstGeom prst="straightConnector1">
            <a:avLst/>
          </a:prstGeom>
          <a:noFill/>
          <a:ln w="57150" cap="flat" cmpd="sng">
            <a:solidFill>
              <a:schemeClr val="dk1"/>
            </a:solidFill>
            <a:prstDash val="solid"/>
            <a:round/>
            <a:headEnd type="none" w="sm" len="sm"/>
            <a:tailEnd type="triangle" w="med" len="med"/>
          </a:ln>
        </p:spPr>
      </p:cxnSp>
      <p:sp>
        <p:nvSpPr>
          <p:cNvPr id="411" name="Google Shape;411;p44"/>
          <p:cNvSpPr txBox="1"/>
          <p:nvPr/>
        </p:nvSpPr>
        <p:spPr>
          <a:xfrm>
            <a:off x="8830467" y="2560368"/>
            <a:ext cx="1391100" cy="338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MusicBox</a:t>
            </a:r>
            <a:endParaRPr sz="1400" b="0" i="0" u="none" strike="noStrike" cap="none">
              <a:solidFill>
                <a:schemeClr val="dk1"/>
              </a:solidFill>
              <a:latin typeface="Arial"/>
              <a:ea typeface="Arial"/>
              <a:cs typeface="Arial"/>
              <a:sym typeface="Arial"/>
            </a:endParaRPr>
          </a:p>
        </p:txBody>
      </p:sp>
      <p:sp>
        <p:nvSpPr>
          <p:cNvPr id="412" name="Google Shape;412;p44"/>
          <p:cNvSpPr txBox="1"/>
          <p:nvPr/>
        </p:nvSpPr>
        <p:spPr>
          <a:xfrm>
            <a:off x="9091802" y="1063579"/>
            <a:ext cx="2770800" cy="636031"/>
          </a:xfrm>
          <a:prstGeom prst="rect">
            <a:avLst/>
          </a:prstGeom>
          <a:solidFill>
            <a:srgbClr val="EFEFEF"/>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40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Opportunity to bring in partner models and modules</a:t>
            </a:r>
            <a:endParaRPr sz="1600" b="0" i="0" u="none" strike="noStrike" cap="none">
              <a:solidFill>
                <a:schemeClr val="dk1"/>
              </a:solidFill>
              <a:latin typeface="Arial"/>
              <a:ea typeface="Arial"/>
              <a:cs typeface="Arial"/>
              <a:sym typeface="Arial"/>
            </a:endParaRPr>
          </a:p>
        </p:txBody>
      </p:sp>
      <p:sp>
        <p:nvSpPr>
          <p:cNvPr id="413" name="Google Shape;413;p44"/>
          <p:cNvSpPr txBox="1"/>
          <p:nvPr/>
        </p:nvSpPr>
        <p:spPr>
          <a:xfrm>
            <a:off x="338430" y="4776818"/>
            <a:ext cx="33618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MICM = Model Independent Chemistry Module</a:t>
            </a:r>
            <a:endParaRPr sz="1400" b="0" i="0" u="none" strike="noStrike" cap="none">
              <a:solidFill>
                <a:srgbClr val="000000"/>
              </a:solidFill>
              <a:latin typeface="Arial"/>
              <a:ea typeface="Arial"/>
              <a:cs typeface="Arial"/>
              <a:sym typeface="Arial"/>
            </a:endParaRPr>
          </a:p>
        </p:txBody>
      </p:sp>
      <p:sp>
        <p:nvSpPr>
          <p:cNvPr id="414" name="Google Shape;414;p44"/>
          <p:cNvSpPr txBox="1"/>
          <p:nvPr/>
        </p:nvSpPr>
        <p:spPr>
          <a:xfrm>
            <a:off x="622130" y="3478343"/>
            <a:ext cx="33618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HEMCO = Harmonized Emissions Component</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47"/>
          <p:cNvSpPr/>
          <p:nvPr/>
        </p:nvSpPr>
        <p:spPr>
          <a:xfrm>
            <a:off x="2713250" y="2851175"/>
            <a:ext cx="1722900" cy="1707000"/>
          </a:xfrm>
          <a:prstGeom prst="diamond">
            <a:avLst/>
          </a:pr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Helvetica Neue"/>
              <a:ea typeface="Helvetica Neue"/>
              <a:cs typeface="Helvetica Neue"/>
              <a:sym typeface="Helvetica Neue"/>
            </a:endParaRPr>
          </a:p>
        </p:txBody>
      </p:sp>
      <p:pic>
        <p:nvPicPr>
          <p:cNvPr id="420" name="Google Shape;420;p47" descr="A graph with colored dots and lines&#10;&#10;Description automatically generated"/>
          <p:cNvPicPr preferRelativeResize="0"/>
          <p:nvPr/>
        </p:nvPicPr>
        <p:blipFill rotWithShape="1">
          <a:blip r:embed="rId3">
            <a:alphaModFix/>
          </a:blip>
          <a:srcRect/>
          <a:stretch/>
        </p:blipFill>
        <p:spPr>
          <a:xfrm>
            <a:off x="7354828" y="2756842"/>
            <a:ext cx="2149780" cy="2087401"/>
          </a:xfrm>
          <a:prstGeom prst="rect">
            <a:avLst/>
          </a:prstGeom>
          <a:noFill/>
          <a:ln>
            <a:noFill/>
          </a:ln>
        </p:spPr>
      </p:pic>
      <p:sp>
        <p:nvSpPr>
          <p:cNvPr id="421" name="Google Shape;421;p47"/>
          <p:cNvSpPr/>
          <p:nvPr/>
        </p:nvSpPr>
        <p:spPr>
          <a:xfrm>
            <a:off x="0" y="-2"/>
            <a:ext cx="12192000" cy="576852"/>
          </a:xfrm>
          <a:prstGeom prst="rect">
            <a:avLst/>
          </a:prstGeom>
          <a:gradFill>
            <a:gsLst>
              <a:gs pos="0">
                <a:srgbClr val="104A62"/>
              </a:gs>
              <a:gs pos="50000">
                <a:srgbClr val="186B8D"/>
              </a:gs>
              <a:gs pos="100000">
                <a:srgbClr val="1D80AA"/>
              </a:gs>
            </a:gsLst>
            <a:lin ang="16200000" scaled="0"/>
          </a:gradFill>
          <a:ln w="25400" cap="flat" cmpd="sng">
            <a:solidFill>
              <a:srgbClr val="10344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rgbClr val="FFFFFF"/>
              </a:solidFill>
              <a:latin typeface="Arial"/>
              <a:ea typeface="Arial"/>
              <a:cs typeface="Arial"/>
              <a:sym typeface="Arial"/>
            </a:endParaRPr>
          </a:p>
        </p:txBody>
      </p:sp>
      <p:sp>
        <p:nvSpPr>
          <p:cNvPr id="422" name="Google Shape;422;p47"/>
          <p:cNvSpPr txBox="1"/>
          <p:nvPr/>
        </p:nvSpPr>
        <p:spPr>
          <a:xfrm>
            <a:off x="622126" y="2331"/>
            <a:ext cx="10972800" cy="681047"/>
          </a:xfrm>
          <a:prstGeom prst="rect">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chemeClr val="lt1"/>
              </a:buClr>
              <a:buSzPts val="2025"/>
              <a:buFont typeface="Helvetica Neue"/>
              <a:buNone/>
            </a:pPr>
            <a:r>
              <a:rPr lang="en-US" sz="2400">
                <a:solidFill>
                  <a:schemeClr val="lt1"/>
                </a:solidFill>
              </a:rPr>
              <a:t>Model</a:t>
            </a:r>
            <a:r>
              <a:rPr lang="en-US" sz="2400" b="0" i="0" u="none" strike="noStrike" cap="none">
                <a:solidFill>
                  <a:schemeClr val="lt1"/>
                </a:solidFill>
                <a:latin typeface="Arial"/>
                <a:ea typeface="Arial"/>
                <a:cs typeface="Arial"/>
                <a:sym typeface="Arial"/>
              </a:rPr>
              <a:t> Evaluation made easy</a:t>
            </a:r>
            <a:endParaRPr sz="1400" b="0" i="0" u="none" strike="noStrike" cap="none">
              <a:solidFill>
                <a:srgbClr val="000000"/>
              </a:solidFill>
              <a:latin typeface="Arial"/>
              <a:ea typeface="Arial"/>
              <a:cs typeface="Arial"/>
              <a:sym typeface="Arial"/>
            </a:endParaRPr>
          </a:p>
        </p:txBody>
      </p:sp>
      <p:sp>
        <p:nvSpPr>
          <p:cNvPr id="423" name="Google Shape;423;p47"/>
          <p:cNvSpPr txBox="1"/>
          <p:nvPr/>
        </p:nvSpPr>
        <p:spPr>
          <a:xfrm>
            <a:off x="2796050" y="2233651"/>
            <a:ext cx="1557300" cy="523200"/>
          </a:xfrm>
          <a:prstGeom prst="rect">
            <a:avLst/>
          </a:prstGeom>
          <a:solidFill>
            <a:srgbClr val="D6E581"/>
          </a:solidFill>
          <a:ln w="19050" cap="flat" cmpd="sng">
            <a:solidFill>
              <a:srgbClr val="4E4F52"/>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1" u="none" strike="noStrike" cap="none">
                <a:solidFill>
                  <a:srgbClr val="000000"/>
                </a:solidFill>
                <a:latin typeface="Arial"/>
                <a:ea typeface="Arial"/>
                <a:cs typeface="Arial"/>
                <a:sym typeface="Arial"/>
              </a:rPr>
              <a:t>YAML configuration file</a:t>
            </a:r>
            <a:endParaRPr sz="1400" b="0" i="1" u="none" strike="noStrike" cap="none">
              <a:solidFill>
                <a:srgbClr val="000000"/>
              </a:solidFill>
              <a:latin typeface="Arial"/>
              <a:ea typeface="Arial"/>
              <a:cs typeface="Arial"/>
              <a:sym typeface="Arial"/>
            </a:endParaRPr>
          </a:p>
        </p:txBody>
      </p:sp>
      <p:sp>
        <p:nvSpPr>
          <p:cNvPr id="424" name="Google Shape;424;p47"/>
          <p:cNvSpPr txBox="1"/>
          <p:nvPr/>
        </p:nvSpPr>
        <p:spPr>
          <a:xfrm>
            <a:off x="1111386" y="3550768"/>
            <a:ext cx="1176000" cy="307800"/>
          </a:xfrm>
          <a:prstGeom prst="rect">
            <a:avLst/>
          </a:prstGeom>
          <a:solidFill>
            <a:srgbClr val="D6E581"/>
          </a:solidFill>
          <a:ln w="19050" cap="flat" cmpd="sng">
            <a:solidFill>
              <a:srgbClr val="4E4F5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1" u="none" strike="noStrike" cap="none">
                <a:solidFill>
                  <a:srgbClr val="000000"/>
                </a:solidFill>
                <a:latin typeface="Arial"/>
                <a:ea typeface="Arial"/>
                <a:cs typeface="Arial"/>
                <a:sym typeface="Arial"/>
              </a:rPr>
              <a:t>Read model</a:t>
            </a:r>
            <a:endParaRPr sz="1400" b="0" i="1" u="none" strike="noStrike" cap="none">
              <a:solidFill>
                <a:srgbClr val="000000"/>
              </a:solidFill>
              <a:latin typeface="Arial"/>
              <a:ea typeface="Arial"/>
              <a:cs typeface="Arial"/>
              <a:sym typeface="Arial"/>
            </a:endParaRPr>
          </a:p>
        </p:txBody>
      </p:sp>
      <p:sp>
        <p:nvSpPr>
          <p:cNvPr id="425" name="Google Shape;425;p47"/>
          <p:cNvSpPr txBox="1"/>
          <p:nvPr/>
        </p:nvSpPr>
        <p:spPr>
          <a:xfrm>
            <a:off x="4891181" y="3550768"/>
            <a:ext cx="960000" cy="307800"/>
          </a:xfrm>
          <a:prstGeom prst="rect">
            <a:avLst/>
          </a:prstGeom>
          <a:solidFill>
            <a:srgbClr val="D6E581"/>
          </a:solidFill>
          <a:ln w="19050" cap="flat" cmpd="sng">
            <a:solidFill>
              <a:srgbClr val="4E4F5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1" u="none" strike="noStrike" cap="none">
                <a:solidFill>
                  <a:srgbClr val="000000"/>
                </a:solidFill>
                <a:latin typeface="Arial"/>
                <a:ea typeface="Arial"/>
                <a:cs typeface="Arial"/>
                <a:sym typeface="Arial"/>
              </a:rPr>
              <a:t>Read obs</a:t>
            </a:r>
            <a:endParaRPr sz="1400" b="0" i="1" u="none" strike="noStrike" cap="none">
              <a:solidFill>
                <a:srgbClr val="000000"/>
              </a:solidFill>
              <a:latin typeface="Arial"/>
              <a:ea typeface="Arial"/>
              <a:cs typeface="Arial"/>
              <a:sym typeface="Arial"/>
            </a:endParaRPr>
          </a:p>
        </p:txBody>
      </p:sp>
      <p:sp>
        <p:nvSpPr>
          <p:cNvPr id="426" name="Google Shape;426;p47"/>
          <p:cNvSpPr txBox="1"/>
          <p:nvPr/>
        </p:nvSpPr>
        <p:spPr>
          <a:xfrm>
            <a:off x="2572501" y="4601313"/>
            <a:ext cx="1797000" cy="307800"/>
          </a:xfrm>
          <a:prstGeom prst="rect">
            <a:avLst/>
          </a:prstGeom>
          <a:solidFill>
            <a:srgbClr val="D6E581"/>
          </a:solidFill>
          <a:ln w="19050" cap="flat" cmpd="sng">
            <a:solidFill>
              <a:srgbClr val="4E4F52"/>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1" u="none" strike="noStrike" cap="none">
                <a:solidFill>
                  <a:srgbClr val="000000"/>
                </a:solidFill>
                <a:latin typeface="Arial"/>
                <a:ea typeface="Arial"/>
                <a:cs typeface="Arial"/>
                <a:sym typeface="Arial"/>
              </a:rPr>
              <a:t>Match model to obs</a:t>
            </a:r>
            <a:endParaRPr sz="1400" b="0" i="1" u="none" strike="noStrike" cap="none">
              <a:solidFill>
                <a:srgbClr val="000000"/>
              </a:solidFill>
              <a:latin typeface="Arial"/>
              <a:ea typeface="Arial"/>
              <a:cs typeface="Arial"/>
              <a:sym typeface="Arial"/>
            </a:endParaRPr>
          </a:p>
        </p:txBody>
      </p:sp>
      <p:sp>
        <p:nvSpPr>
          <p:cNvPr id="427" name="Google Shape;427;p47"/>
          <p:cNvSpPr txBox="1"/>
          <p:nvPr/>
        </p:nvSpPr>
        <p:spPr>
          <a:xfrm>
            <a:off x="2829810" y="5546829"/>
            <a:ext cx="1489800" cy="523200"/>
          </a:xfrm>
          <a:prstGeom prst="rect">
            <a:avLst/>
          </a:prstGeom>
          <a:solidFill>
            <a:srgbClr val="D6E581"/>
          </a:solidFill>
          <a:ln w="19050" cap="flat" cmpd="sng">
            <a:solidFill>
              <a:srgbClr val="4E4F52"/>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1" u="none" strike="noStrike" cap="none">
                <a:solidFill>
                  <a:srgbClr val="000000"/>
                </a:solidFill>
                <a:latin typeface="Arial"/>
                <a:ea typeface="Arial"/>
                <a:cs typeface="Arial"/>
                <a:sym typeface="Arial"/>
              </a:rPr>
              <a:t>Plots, statistics, </a:t>
            </a:r>
            <a:endParaRPr sz="1400" b="0" i="1"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0" i="1" u="none" strike="noStrike" cap="none">
                <a:solidFill>
                  <a:srgbClr val="000000"/>
                </a:solidFill>
                <a:latin typeface="Arial"/>
                <a:ea typeface="Arial"/>
                <a:cs typeface="Arial"/>
                <a:sym typeface="Arial"/>
              </a:rPr>
              <a:t>data output</a:t>
            </a:r>
            <a:endParaRPr sz="1400" b="0" i="1" u="none" strike="noStrike" cap="none">
              <a:solidFill>
                <a:srgbClr val="000000"/>
              </a:solidFill>
              <a:latin typeface="Arial"/>
              <a:ea typeface="Arial"/>
              <a:cs typeface="Arial"/>
              <a:sym typeface="Arial"/>
            </a:endParaRPr>
          </a:p>
        </p:txBody>
      </p:sp>
      <p:pic>
        <p:nvPicPr>
          <p:cNvPr id="428" name="Google Shape;428;p47"/>
          <p:cNvPicPr preferRelativeResize="0"/>
          <p:nvPr/>
        </p:nvPicPr>
        <p:blipFill rotWithShape="1">
          <a:blip r:embed="rId4">
            <a:alphaModFix/>
          </a:blip>
          <a:srcRect/>
          <a:stretch/>
        </p:blipFill>
        <p:spPr>
          <a:xfrm>
            <a:off x="8250173" y="4558165"/>
            <a:ext cx="2068320" cy="1474414"/>
          </a:xfrm>
          <a:prstGeom prst="rect">
            <a:avLst/>
          </a:prstGeom>
          <a:noFill/>
          <a:ln w="9525" cap="flat" cmpd="sng">
            <a:solidFill>
              <a:srgbClr val="4E4F52"/>
            </a:solidFill>
            <a:prstDash val="solid"/>
            <a:round/>
            <a:headEnd type="none" w="sm" len="sm"/>
            <a:tailEnd type="none" w="sm" len="sm"/>
          </a:ln>
        </p:spPr>
      </p:pic>
      <p:grpSp>
        <p:nvGrpSpPr>
          <p:cNvPr id="429" name="Google Shape;429;p47"/>
          <p:cNvGrpSpPr/>
          <p:nvPr/>
        </p:nvGrpSpPr>
        <p:grpSpPr>
          <a:xfrm>
            <a:off x="8575374" y="2351522"/>
            <a:ext cx="2962968" cy="1624926"/>
            <a:chOff x="7072631" y="846541"/>
            <a:chExt cx="4810794" cy="1770844"/>
          </a:xfrm>
        </p:grpSpPr>
        <p:pic>
          <p:nvPicPr>
            <p:cNvPr id="430" name="Google Shape;430;p47"/>
            <p:cNvPicPr preferRelativeResize="0"/>
            <p:nvPr/>
          </p:nvPicPr>
          <p:blipFill rotWithShape="1">
            <a:blip r:embed="rId5">
              <a:alphaModFix/>
            </a:blip>
            <a:srcRect/>
            <a:stretch/>
          </p:blipFill>
          <p:spPr>
            <a:xfrm>
              <a:off x="7072631" y="871593"/>
              <a:ext cx="4810794" cy="1745792"/>
            </a:xfrm>
            <a:prstGeom prst="rect">
              <a:avLst/>
            </a:prstGeom>
            <a:noFill/>
            <a:ln>
              <a:noFill/>
            </a:ln>
          </p:spPr>
        </p:pic>
        <p:sp>
          <p:nvSpPr>
            <p:cNvPr id="431" name="Google Shape;431;p47"/>
            <p:cNvSpPr/>
            <p:nvPr/>
          </p:nvSpPr>
          <p:spPr>
            <a:xfrm>
              <a:off x="7954027" y="846541"/>
              <a:ext cx="2317315" cy="20564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pic>
        <p:nvPicPr>
          <p:cNvPr id="432" name="Google Shape;432;p47"/>
          <p:cNvPicPr preferRelativeResize="0"/>
          <p:nvPr/>
        </p:nvPicPr>
        <p:blipFill rotWithShape="1">
          <a:blip r:embed="rId6">
            <a:alphaModFix/>
          </a:blip>
          <a:srcRect/>
          <a:stretch/>
        </p:blipFill>
        <p:spPr>
          <a:xfrm>
            <a:off x="43993" y="514346"/>
            <a:ext cx="2488703" cy="1034166"/>
          </a:xfrm>
          <a:prstGeom prst="rect">
            <a:avLst/>
          </a:prstGeom>
          <a:noFill/>
          <a:ln>
            <a:noFill/>
          </a:ln>
        </p:spPr>
      </p:pic>
      <p:sp>
        <p:nvSpPr>
          <p:cNvPr id="433" name="Google Shape;433;p47"/>
          <p:cNvSpPr txBox="1"/>
          <p:nvPr/>
        </p:nvSpPr>
        <p:spPr>
          <a:xfrm>
            <a:off x="6438126" y="855660"/>
            <a:ext cx="4647300" cy="1323600"/>
          </a:xfrm>
          <a:prstGeom prst="rect">
            <a:avLst/>
          </a:prstGeom>
          <a:noFill/>
          <a:ln>
            <a:noFill/>
          </a:ln>
        </p:spPr>
        <p:txBody>
          <a:bodyPr spcFirstLastPara="1" wrap="square" lIns="91425" tIns="45700" rIns="91425" bIns="45700" anchor="t" anchorCtr="0">
            <a:spAutoFit/>
          </a:bodyPr>
          <a:lstStyle/>
          <a:p>
            <a:pPr marL="460375" marR="0" lvl="0" indent="-460375" algn="ctr" rtl="0">
              <a:lnSpc>
                <a:spcPct val="100000"/>
              </a:lnSpc>
              <a:spcBef>
                <a:spcPts val="0"/>
              </a:spcBef>
              <a:spcAft>
                <a:spcPts val="0"/>
              </a:spcAft>
              <a:buClr>
                <a:srgbClr val="000000"/>
              </a:buClr>
              <a:buSzPts val="1800"/>
              <a:buFont typeface="Arial"/>
              <a:buNone/>
            </a:pPr>
            <a:r>
              <a:rPr lang="en-US" sz="2000" b="0" i="0" u="none" strike="noStrike" cap="none">
                <a:solidFill>
                  <a:schemeClr val="dk1"/>
                </a:solidFill>
                <a:latin typeface="Helvetica Neue"/>
                <a:ea typeface="Helvetica Neue"/>
                <a:cs typeface="Helvetica Neue"/>
                <a:sym typeface="Helvetica Neue"/>
              </a:rPr>
              <a:t>A modular python-based framework to compare </a:t>
            </a:r>
            <a:r>
              <a:rPr lang="en-US" sz="2000" b="0" i="0" u="none" strike="noStrike" cap="none">
                <a:solidFill>
                  <a:schemeClr val="dk1"/>
                </a:solidFill>
                <a:latin typeface="Helvetica Neue"/>
                <a:ea typeface="Helvetica Neue"/>
                <a:cs typeface="Helvetica Neue"/>
                <a:sym typeface="Helvetica Neue"/>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model results and observations of </a:t>
            </a:r>
            <a:r>
              <a:rPr lang="en-US" sz="2000" b="0" i="0" u="none" strike="noStrike" cap="none">
                <a:solidFill>
                  <a:schemeClr val="dk1"/>
                </a:solidFill>
                <a:latin typeface="Helvetica Neue"/>
                <a:ea typeface="Helvetica Neue"/>
                <a:cs typeface="Helvetica Neue"/>
                <a:sym typeface="Helvetica Neue"/>
              </a:rPr>
              <a:t>atmospheric chemistry from various platforms</a:t>
            </a:r>
            <a:endParaRPr sz="1600" b="0" i="0" u="none" strike="noStrike" cap="none">
              <a:solidFill>
                <a:schemeClr val="dk1"/>
              </a:solidFill>
              <a:latin typeface="Arial"/>
              <a:ea typeface="Arial"/>
              <a:cs typeface="Arial"/>
              <a:sym typeface="Arial"/>
            </a:endParaRPr>
          </a:p>
        </p:txBody>
      </p:sp>
      <p:pic>
        <p:nvPicPr>
          <p:cNvPr id="434" name="Google Shape;434;p47"/>
          <p:cNvPicPr preferRelativeResize="0"/>
          <p:nvPr/>
        </p:nvPicPr>
        <p:blipFill rotWithShape="1">
          <a:blip r:embed="rId7">
            <a:alphaModFix/>
          </a:blip>
          <a:srcRect r="32174"/>
          <a:stretch/>
        </p:blipFill>
        <p:spPr>
          <a:xfrm>
            <a:off x="9904085" y="3459100"/>
            <a:ext cx="1878840" cy="2699051"/>
          </a:xfrm>
          <a:prstGeom prst="rect">
            <a:avLst/>
          </a:prstGeom>
          <a:noFill/>
          <a:ln>
            <a:noFill/>
          </a:ln>
        </p:spPr>
      </p:pic>
      <p:cxnSp>
        <p:nvCxnSpPr>
          <p:cNvPr id="435" name="Google Shape;435;p47"/>
          <p:cNvCxnSpPr/>
          <p:nvPr/>
        </p:nvCxnSpPr>
        <p:spPr>
          <a:xfrm>
            <a:off x="3572750" y="4952275"/>
            <a:ext cx="3900" cy="551400"/>
          </a:xfrm>
          <a:prstGeom prst="straightConnector1">
            <a:avLst/>
          </a:prstGeom>
          <a:noFill/>
          <a:ln w="28575" cap="flat" cmpd="sng">
            <a:solidFill>
              <a:schemeClr val="dk1"/>
            </a:solidFill>
            <a:prstDash val="solid"/>
            <a:round/>
            <a:headEnd type="none" w="sm" len="sm"/>
            <a:tailEnd type="triangle" w="med" len="med"/>
          </a:ln>
        </p:spPr>
      </p:cxnSp>
      <p:sp>
        <p:nvSpPr>
          <p:cNvPr id="436" name="Google Shape;436;p47"/>
          <p:cNvSpPr txBox="1"/>
          <p:nvPr/>
        </p:nvSpPr>
        <p:spPr>
          <a:xfrm>
            <a:off x="1849075" y="6372600"/>
            <a:ext cx="81705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Helvetica Neue"/>
                <a:ea typeface="Helvetica Neue"/>
                <a:cs typeface="Helvetica Neue"/>
                <a:sym typeface="Helvetica Neue"/>
              </a:rPr>
              <a:t>Source code publicly available: https://github.com/NOAA-CSL/MELODIES-MONET</a:t>
            </a:r>
            <a:endParaRPr sz="1400" b="0" i="0" u="none" strike="noStrike" cap="none">
              <a:solidFill>
                <a:schemeClr val="lt1"/>
              </a:solidFill>
              <a:latin typeface="Helvetica Neue"/>
              <a:ea typeface="Helvetica Neue"/>
              <a:cs typeface="Helvetica Neue"/>
              <a:sym typeface="Helvetica Neue"/>
            </a:endParaRPr>
          </a:p>
        </p:txBody>
      </p:sp>
      <p:sp>
        <p:nvSpPr>
          <p:cNvPr id="437" name="Google Shape;437;p47"/>
          <p:cNvSpPr txBox="1"/>
          <p:nvPr/>
        </p:nvSpPr>
        <p:spPr>
          <a:xfrm>
            <a:off x="207197" y="1548488"/>
            <a:ext cx="5505300" cy="354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700" b="0" i="0" u="none" strike="noStrike" cap="none">
                <a:solidFill>
                  <a:schemeClr val="dk1"/>
                </a:solidFill>
                <a:latin typeface="Arial"/>
                <a:ea typeface="Arial"/>
                <a:cs typeface="Arial"/>
                <a:sym typeface="Arial"/>
              </a:rPr>
              <a:t>A collaboration between NSF NCAR and NOAA</a:t>
            </a:r>
            <a:endParaRPr sz="1900" b="0" i="0" u="none" strike="noStrike" cap="none">
              <a:solidFill>
                <a:srgbClr val="000000"/>
              </a:solidFill>
              <a:latin typeface="Arial"/>
              <a:ea typeface="Arial"/>
              <a:cs typeface="Arial"/>
              <a:sym typeface="Arial"/>
            </a:endParaRPr>
          </a:p>
        </p:txBody>
      </p:sp>
      <p:sp>
        <p:nvSpPr>
          <p:cNvPr id="438" name="Google Shape;438;p47"/>
          <p:cNvSpPr txBox="1"/>
          <p:nvPr/>
        </p:nvSpPr>
        <p:spPr>
          <a:xfrm>
            <a:off x="622125" y="3858575"/>
            <a:ext cx="2068200" cy="182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518">
                <a:solidFill>
                  <a:schemeClr val="dk1"/>
                </a:solidFill>
                <a:latin typeface="Helvetica Neue"/>
                <a:ea typeface="Helvetica Neue"/>
                <a:cs typeface="Helvetica Neue"/>
                <a:sym typeface="Helvetica Neue"/>
              </a:rPr>
              <a:t>WRF-Chem </a:t>
            </a:r>
            <a:endParaRPr sz="1518">
              <a:solidFill>
                <a:schemeClr val="dk1"/>
              </a:solidFill>
              <a:latin typeface="Helvetica Neue"/>
              <a:ea typeface="Helvetica Neue"/>
              <a:cs typeface="Helvetica Neue"/>
              <a:sym typeface="Helvetica Neue"/>
            </a:endParaRPr>
          </a:p>
          <a:p>
            <a:pPr marL="0" lvl="0" indent="0" algn="ctr" rtl="0">
              <a:spcBef>
                <a:spcPts val="0"/>
              </a:spcBef>
              <a:spcAft>
                <a:spcPts val="0"/>
              </a:spcAft>
              <a:buNone/>
            </a:pPr>
            <a:r>
              <a:rPr lang="en-US" sz="1518">
                <a:solidFill>
                  <a:schemeClr val="dk1"/>
                </a:solidFill>
                <a:latin typeface="Helvetica Neue"/>
                <a:ea typeface="Helvetica Neue"/>
                <a:cs typeface="Helvetica Neue"/>
                <a:sym typeface="Helvetica Neue"/>
              </a:rPr>
              <a:t>WRF-CMAQ</a:t>
            </a:r>
            <a:endParaRPr sz="1518">
              <a:solidFill>
                <a:schemeClr val="dk1"/>
              </a:solidFill>
              <a:latin typeface="Helvetica Neue"/>
              <a:ea typeface="Helvetica Neue"/>
              <a:cs typeface="Helvetica Neue"/>
              <a:sym typeface="Helvetica Neue"/>
            </a:endParaRPr>
          </a:p>
          <a:p>
            <a:pPr marL="0" lvl="0" indent="0" algn="ctr" rtl="0">
              <a:spcBef>
                <a:spcPts val="0"/>
              </a:spcBef>
              <a:spcAft>
                <a:spcPts val="0"/>
              </a:spcAft>
              <a:buNone/>
            </a:pPr>
            <a:r>
              <a:rPr lang="en-US" sz="1518">
                <a:solidFill>
                  <a:schemeClr val="dk1"/>
                </a:solidFill>
                <a:latin typeface="Helvetica Neue"/>
                <a:ea typeface="Helvetica Neue"/>
                <a:cs typeface="Helvetica Neue"/>
                <a:sym typeface="Helvetica Neue"/>
              </a:rPr>
              <a:t>CAMx</a:t>
            </a:r>
            <a:endParaRPr sz="1518">
              <a:solidFill>
                <a:schemeClr val="dk1"/>
              </a:solidFill>
              <a:latin typeface="Helvetica Neue"/>
              <a:ea typeface="Helvetica Neue"/>
              <a:cs typeface="Helvetica Neue"/>
              <a:sym typeface="Helvetica Neue"/>
            </a:endParaRPr>
          </a:p>
          <a:p>
            <a:pPr marL="0" lvl="0" indent="0" algn="ctr" rtl="0">
              <a:spcBef>
                <a:spcPts val="0"/>
              </a:spcBef>
              <a:spcAft>
                <a:spcPts val="0"/>
              </a:spcAft>
              <a:buNone/>
            </a:pPr>
            <a:r>
              <a:rPr lang="en-US" sz="1518">
                <a:solidFill>
                  <a:schemeClr val="dk1"/>
                </a:solidFill>
                <a:latin typeface="Helvetica Neue"/>
                <a:ea typeface="Helvetica Neue"/>
                <a:cs typeface="Helvetica Neue"/>
                <a:sym typeface="Helvetica Neue"/>
              </a:rPr>
              <a:t>MERRA-2</a:t>
            </a:r>
            <a:endParaRPr sz="1518">
              <a:solidFill>
                <a:schemeClr val="dk1"/>
              </a:solidFill>
              <a:latin typeface="Helvetica Neue"/>
              <a:ea typeface="Helvetica Neue"/>
              <a:cs typeface="Helvetica Neue"/>
              <a:sym typeface="Helvetica Neue"/>
            </a:endParaRPr>
          </a:p>
          <a:p>
            <a:pPr marL="0" lvl="0" indent="0" algn="ctr" rtl="0">
              <a:spcBef>
                <a:spcPts val="0"/>
              </a:spcBef>
              <a:spcAft>
                <a:spcPts val="0"/>
              </a:spcAft>
              <a:buNone/>
            </a:pPr>
            <a:r>
              <a:rPr lang="en-US" sz="1518">
                <a:solidFill>
                  <a:schemeClr val="dk1"/>
                </a:solidFill>
                <a:latin typeface="Helvetica Neue"/>
                <a:ea typeface="Helvetica Neue"/>
                <a:cs typeface="Helvetica Neue"/>
                <a:sym typeface="Helvetica Neue"/>
              </a:rPr>
              <a:t>CAM-Chem</a:t>
            </a:r>
            <a:endParaRPr sz="1518">
              <a:solidFill>
                <a:schemeClr val="dk1"/>
              </a:solidFill>
              <a:latin typeface="Helvetica Neue"/>
              <a:ea typeface="Helvetica Neue"/>
              <a:cs typeface="Helvetica Neue"/>
              <a:sym typeface="Helvetica Neue"/>
            </a:endParaRPr>
          </a:p>
          <a:p>
            <a:pPr marL="0" lvl="0" indent="0" algn="ctr" rtl="0">
              <a:spcBef>
                <a:spcPts val="0"/>
              </a:spcBef>
              <a:spcAft>
                <a:spcPts val="0"/>
              </a:spcAft>
              <a:buNone/>
            </a:pPr>
            <a:r>
              <a:rPr lang="en-US" sz="1518">
                <a:solidFill>
                  <a:schemeClr val="dk1"/>
                </a:solidFill>
                <a:latin typeface="Helvetica Neue"/>
                <a:ea typeface="Helvetica Neue"/>
                <a:cs typeface="Helvetica Neue"/>
                <a:sym typeface="Helvetica Neue"/>
              </a:rPr>
              <a:t>RAQMS</a:t>
            </a:r>
            <a:endParaRPr sz="1518">
              <a:solidFill>
                <a:schemeClr val="dk1"/>
              </a:solidFill>
              <a:latin typeface="Helvetica Neue"/>
              <a:ea typeface="Helvetica Neue"/>
              <a:cs typeface="Helvetica Neue"/>
              <a:sym typeface="Helvetica Neue"/>
            </a:endParaRPr>
          </a:p>
          <a:p>
            <a:pPr marL="0" lvl="0" indent="0" algn="ctr" rtl="0">
              <a:spcBef>
                <a:spcPts val="0"/>
              </a:spcBef>
              <a:spcAft>
                <a:spcPts val="0"/>
              </a:spcAft>
              <a:buNone/>
            </a:pPr>
            <a:r>
              <a:rPr lang="en-US" sz="1518">
                <a:solidFill>
                  <a:schemeClr val="dk1"/>
                </a:solidFill>
                <a:latin typeface="Helvetica Neue"/>
                <a:ea typeface="Helvetica Neue"/>
                <a:cs typeface="Helvetica Neue"/>
                <a:sym typeface="Helvetica Neue"/>
              </a:rPr>
              <a:t>UFS-AQM</a:t>
            </a:r>
            <a:endParaRPr sz="1518">
              <a:solidFill>
                <a:schemeClr val="dk1"/>
              </a:solidFill>
              <a:latin typeface="Helvetica Neue"/>
              <a:ea typeface="Helvetica Neue"/>
              <a:cs typeface="Helvetica Neue"/>
              <a:sym typeface="Helvetica Neue"/>
            </a:endParaRPr>
          </a:p>
        </p:txBody>
      </p:sp>
      <p:sp>
        <p:nvSpPr>
          <p:cNvPr id="439" name="Google Shape;439;p47"/>
          <p:cNvSpPr txBox="1"/>
          <p:nvPr/>
        </p:nvSpPr>
        <p:spPr>
          <a:xfrm>
            <a:off x="4436150" y="3898425"/>
            <a:ext cx="2068200" cy="88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518">
                <a:solidFill>
                  <a:schemeClr val="dk1"/>
                </a:solidFill>
                <a:latin typeface="Helvetica Neue"/>
                <a:ea typeface="Helvetica Neue"/>
                <a:cs typeface="Helvetica Neue"/>
                <a:sym typeface="Helvetica Neue"/>
              </a:rPr>
              <a:t>Surface Data</a:t>
            </a:r>
            <a:endParaRPr sz="1518">
              <a:solidFill>
                <a:schemeClr val="dk1"/>
              </a:solidFill>
              <a:latin typeface="Helvetica Neue"/>
              <a:ea typeface="Helvetica Neue"/>
              <a:cs typeface="Helvetica Neue"/>
              <a:sym typeface="Helvetica Neue"/>
            </a:endParaRPr>
          </a:p>
          <a:p>
            <a:pPr marL="0" lvl="0" indent="0" algn="ctr" rtl="0">
              <a:spcBef>
                <a:spcPts val="0"/>
              </a:spcBef>
              <a:spcAft>
                <a:spcPts val="0"/>
              </a:spcAft>
              <a:buNone/>
            </a:pPr>
            <a:r>
              <a:rPr lang="en-US" sz="1518">
                <a:solidFill>
                  <a:schemeClr val="dk1"/>
                </a:solidFill>
                <a:latin typeface="Helvetica Neue"/>
                <a:ea typeface="Helvetica Neue"/>
                <a:cs typeface="Helvetica Neue"/>
                <a:sym typeface="Helvetica Neue"/>
              </a:rPr>
              <a:t>Aircraft Data</a:t>
            </a:r>
            <a:endParaRPr sz="1518">
              <a:solidFill>
                <a:schemeClr val="dk1"/>
              </a:solidFill>
              <a:latin typeface="Helvetica Neue"/>
              <a:ea typeface="Helvetica Neue"/>
              <a:cs typeface="Helvetica Neue"/>
              <a:sym typeface="Helvetica Neue"/>
            </a:endParaRPr>
          </a:p>
          <a:p>
            <a:pPr marL="0" lvl="0" indent="0" algn="ctr" rtl="0">
              <a:spcBef>
                <a:spcPts val="0"/>
              </a:spcBef>
              <a:spcAft>
                <a:spcPts val="0"/>
              </a:spcAft>
              <a:buNone/>
            </a:pPr>
            <a:r>
              <a:rPr lang="en-US" sz="1518">
                <a:solidFill>
                  <a:schemeClr val="dk1"/>
                </a:solidFill>
                <a:latin typeface="Helvetica Neue"/>
                <a:ea typeface="Helvetica Neue"/>
                <a:cs typeface="Helvetica Neue"/>
                <a:sym typeface="Helvetica Neue"/>
              </a:rPr>
              <a:t>Satellite Data</a:t>
            </a:r>
            <a:endParaRPr sz="1518">
              <a:solidFill>
                <a:schemeClr val="dk1"/>
              </a:solidFill>
              <a:latin typeface="Helvetica Neue"/>
              <a:ea typeface="Helvetica Neue"/>
              <a:cs typeface="Helvetica Neue"/>
              <a:sym typeface="Helvetica Neue"/>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6"/>
          <p:cNvSpPr/>
          <p:nvPr/>
        </p:nvSpPr>
        <p:spPr>
          <a:xfrm>
            <a:off x="0" y="-2"/>
            <a:ext cx="12192000" cy="576852"/>
          </a:xfrm>
          <a:prstGeom prst="rect">
            <a:avLst/>
          </a:prstGeom>
          <a:gradFill>
            <a:gsLst>
              <a:gs pos="0">
                <a:srgbClr val="104A62"/>
              </a:gs>
              <a:gs pos="50000">
                <a:srgbClr val="186B8D"/>
              </a:gs>
              <a:gs pos="100000">
                <a:srgbClr val="1D80AA"/>
              </a:gs>
            </a:gsLst>
            <a:lin ang="16200000" scaled="0"/>
          </a:gradFill>
          <a:ln w="25400" cap="flat" cmpd="sng">
            <a:solidFill>
              <a:srgbClr val="10344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rgbClr val="FFFFFF"/>
              </a:solidFill>
              <a:latin typeface="Arial"/>
              <a:ea typeface="Arial"/>
              <a:cs typeface="Arial"/>
              <a:sym typeface="Arial"/>
            </a:endParaRPr>
          </a:p>
        </p:txBody>
      </p:sp>
      <p:sp>
        <p:nvSpPr>
          <p:cNvPr id="60" name="Google Shape;60;p6"/>
          <p:cNvSpPr txBox="1"/>
          <p:nvPr/>
        </p:nvSpPr>
        <p:spPr>
          <a:xfrm>
            <a:off x="622126" y="2331"/>
            <a:ext cx="10972800" cy="681047"/>
          </a:xfrm>
          <a:prstGeom prst="rect">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chemeClr val="lt1"/>
              </a:buClr>
              <a:buSzPts val="2025"/>
              <a:buFont typeface="Helvetica Neue"/>
              <a:buNone/>
            </a:pPr>
            <a:r>
              <a:rPr lang="en-US" sz="2400" b="0" i="0" u="none" strike="noStrike" cap="none">
                <a:solidFill>
                  <a:schemeClr val="lt1"/>
                </a:solidFill>
                <a:latin typeface="Arial"/>
                <a:ea typeface="Arial"/>
                <a:cs typeface="Arial"/>
                <a:sym typeface="Arial"/>
              </a:rPr>
              <a:t>Motivation</a:t>
            </a:r>
            <a:endParaRPr sz="1400" b="0" i="0" u="none" strike="noStrike" cap="none">
              <a:solidFill>
                <a:srgbClr val="000000"/>
              </a:solidFill>
              <a:latin typeface="Arial"/>
              <a:ea typeface="Arial"/>
              <a:cs typeface="Arial"/>
              <a:sym typeface="Arial"/>
            </a:endParaRPr>
          </a:p>
        </p:txBody>
      </p:sp>
      <p:sp>
        <p:nvSpPr>
          <p:cNvPr id="61" name="Google Shape;61;p6"/>
          <p:cNvSpPr txBox="1"/>
          <p:nvPr/>
        </p:nvSpPr>
        <p:spPr>
          <a:xfrm>
            <a:off x="6462675" y="2063775"/>
            <a:ext cx="4695600" cy="32784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en-US" sz="2300" i="0" u="none" strike="noStrike" cap="none" dirty="0">
                <a:solidFill>
                  <a:schemeClr val="dk1"/>
                </a:solidFill>
                <a:latin typeface="Helvetica Neue"/>
                <a:ea typeface="Helvetica Neue"/>
                <a:cs typeface="Helvetica Neue"/>
                <a:sym typeface="Helvetica Neue"/>
              </a:rPr>
              <a:t>Current chemical transport models </a:t>
            </a:r>
            <a:r>
              <a:rPr lang="en-US" sz="2300" b="1" i="0" u="none" strike="noStrike" cap="none" dirty="0">
                <a:solidFill>
                  <a:schemeClr val="dk1"/>
                </a:solidFill>
                <a:latin typeface="Helvetica Neue"/>
                <a:ea typeface="Helvetica Neue"/>
                <a:cs typeface="Helvetica Neue"/>
                <a:sym typeface="Helvetica Neue"/>
              </a:rPr>
              <a:t>inadequately</a:t>
            </a:r>
            <a:r>
              <a:rPr lang="en-US" sz="2300" i="0" u="none" strike="noStrike" cap="none" dirty="0">
                <a:solidFill>
                  <a:schemeClr val="dk1"/>
                </a:solidFill>
                <a:latin typeface="Helvetica Neue"/>
                <a:ea typeface="Helvetica Neue"/>
                <a:cs typeface="Helvetica Neue"/>
                <a:sym typeface="Helvetica Neue"/>
              </a:rPr>
              <a:t> account for the </a:t>
            </a:r>
            <a:r>
              <a:rPr lang="en-US" sz="2300" b="1" i="0" u="none" strike="noStrike" cap="none" dirty="0">
                <a:solidFill>
                  <a:schemeClr val="dk1"/>
                </a:solidFill>
                <a:latin typeface="Helvetica Neue"/>
                <a:ea typeface="Helvetica Neue"/>
                <a:cs typeface="Helvetica Neue"/>
                <a:sym typeface="Helvetica Neue"/>
              </a:rPr>
              <a:t>two-way coupling of atmospheric chemistry with other Earth system components </a:t>
            </a:r>
            <a:r>
              <a:rPr lang="en-US" sz="2300" i="0" u="none" strike="noStrike" cap="none" dirty="0">
                <a:solidFill>
                  <a:schemeClr val="dk1"/>
                </a:solidFill>
                <a:latin typeface="Helvetica Neue"/>
                <a:ea typeface="Helvetica Neue"/>
                <a:cs typeface="Helvetica Neue"/>
                <a:sym typeface="Helvetica Neue"/>
              </a:rPr>
              <a:t>over the range of </a:t>
            </a:r>
            <a:r>
              <a:rPr lang="en-US" sz="2300" b="1" i="0" u="none" strike="noStrike" cap="none" dirty="0">
                <a:solidFill>
                  <a:schemeClr val="dk1"/>
                </a:solidFill>
                <a:latin typeface="Helvetica Neue"/>
                <a:ea typeface="Helvetica Neue"/>
                <a:cs typeface="Helvetica Neue"/>
                <a:sym typeface="Helvetica Neue"/>
              </a:rPr>
              <a:t>urban/local to regional to global scales </a:t>
            </a:r>
            <a:r>
              <a:rPr lang="en-US" sz="2300" i="0" u="none" strike="noStrike" cap="none" dirty="0">
                <a:solidFill>
                  <a:schemeClr val="dk1"/>
                </a:solidFill>
                <a:latin typeface="Helvetica Neue"/>
                <a:ea typeface="Helvetica Neue"/>
                <a:cs typeface="Helvetica Neue"/>
                <a:sym typeface="Helvetica Neue"/>
              </a:rPr>
              <a:t>and from the </a:t>
            </a:r>
            <a:r>
              <a:rPr lang="en-US" sz="2300" b="1" i="0" u="none" strike="noStrike" cap="none" dirty="0">
                <a:solidFill>
                  <a:schemeClr val="dk1"/>
                </a:solidFill>
                <a:latin typeface="Helvetica Neue"/>
                <a:ea typeface="Helvetica Neue"/>
                <a:cs typeface="Helvetica Neue"/>
                <a:sym typeface="Helvetica Neue"/>
              </a:rPr>
              <a:t>surface up to the top of the atmosphere</a:t>
            </a:r>
            <a:r>
              <a:rPr lang="en-US" sz="2300" i="0" u="none" strike="noStrike" cap="none" dirty="0">
                <a:solidFill>
                  <a:schemeClr val="dk1"/>
                </a:solidFill>
                <a:latin typeface="Helvetica Neue"/>
                <a:ea typeface="Helvetica Neue"/>
                <a:cs typeface="Helvetica Neue"/>
                <a:sym typeface="Helvetica Neue"/>
              </a:rPr>
              <a:t>.</a:t>
            </a:r>
            <a:endParaRPr sz="2300" dirty="0">
              <a:solidFill>
                <a:schemeClr val="dk1"/>
              </a:solidFill>
              <a:latin typeface="Helvetica Neue"/>
              <a:ea typeface="Helvetica Neue"/>
              <a:cs typeface="Helvetica Neue"/>
              <a:sym typeface="Helvetica Neue"/>
            </a:endParaRPr>
          </a:p>
        </p:txBody>
      </p:sp>
      <p:sp>
        <p:nvSpPr>
          <p:cNvPr id="62" name="Google Shape;62;p6"/>
          <p:cNvSpPr txBox="1"/>
          <p:nvPr/>
        </p:nvSpPr>
        <p:spPr>
          <a:xfrm>
            <a:off x="1348001" y="1035400"/>
            <a:ext cx="4783500" cy="701400"/>
          </a:xfrm>
          <a:prstGeom prst="rect">
            <a:avLst/>
          </a:prstGeom>
          <a:noFill/>
          <a:ln>
            <a:noFill/>
          </a:ln>
        </p:spPr>
        <p:txBody>
          <a:bodyPr spcFirstLastPara="1" wrap="square" lIns="121900" tIns="60925" rIns="121900" bIns="60925" anchor="ctr" anchorCtr="0">
            <a:noAutofit/>
          </a:bodyPr>
          <a:lstStyle/>
          <a:p>
            <a:pPr marL="35980" marR="0" lvl="0" indent="0" algn="ctr" rtl="0">
              <a:lnSpc>
                <a:spcPct val="100000"/>
              </a:lnSpc>
              <a:spcBef>
                <a:spcPts val="565"/>
              </a:spcBef>
              <a:spcAft>
                <a:spcPts val="0"/>
              </a:spcAft>
              <a:buClr>
                <a:schemeClr val="dk1"/>
              </a:buClr>
              <a:buSzPts val="2100"/>
              <a:buFont typeface="Arial"/>
              <a:buNone/>
            </a:pPr>
            <a:r>
              <a:rPr lang="en-US" sz="2000" b="1" i="0" u="none" strike="noStrike" cap="none">
                <a:solidFill>
                  <a:srgbClr val="8DA220"/>
                </a:solidFill>
                <a:latin typeface="Helvetica Neue"/>
                <a:ea typeface="Helvetica Neue"/>
                <a:cs typeface="Helvetica Neue"/>
                <a:sym typeface="Helvetica Neue"/>
              </a:rPr>
              <a:t>Current</a:t>
            </a:r>
            <a:endParaRPr sz="2000" b="1" i="0" u="none" strike="noStrike" cap="none">
              <a:solidFill>
                <a:srgbClr val="8DA220"/>
              </a:solidFill>
              <a:latin typeface="Helvetica Neue"/>
              <a:ea typeface="Helvetica Neue"/>
              <a:cs typeface="Helvetica Neue"/>
              <a:sym typeface="Helvetica Neue"/>
            </a:endParaRPr>
          </a:p>
          <a:p>
            <a:pPr marL="35980" marR="0" lvl="0" indent="0" algn="ctr" rtl="0">
              <a:lnSpc>
                <a:spcPct val="100000"/>
              </a:lnSpc>
              <a:spcBef>
                <a:spcPts val="800"/>
              </a:spcBef>
              <a:spcAft>
                <a:spcPts val="800"/>
              </a:spcAft>
              <a:buClr>
                <a:schemeClr val="dk1"/>
              </a:buClr>
              <a:buSzPts val="2100"/>
              <a:buFont typeface="Arial"/>
              <a:buNone/>
            </a:pPr>
            <a:r>
              <a:rPr lang="en-US" sz="1900" b="1" i="0" u="none" strike="noStrike" cap="none">
                <a:solidFill>
                  <a:srgbClr val="8DA220"/>
                </a:solidFill>
                <a:latin typeface="Helvetica Neue"/>
                <a:ea typeface="Helvetica Neue"/>
                <a:cs typeface="Helvetica Neue"/>
                <a:sym typeface="Helvetica Neue"/>
              </a:rPr>
              <a:t>Different models for applications</a:t>
            </a:r>
            <a:br>
              <a:rPr lang="en-US" sz="1900" b="1" i="0" u="none" strike="noStrike" cap="none">
                <a:solidFill>
                  <a:srgbClr val="8DA220"/>
                </a:solidFill>
                <a:latin typeface="Helvetica Neue"/>
                <a:ea typeface="Helvetica Neue"/>
                <a:cs typeface="Helvetica Neue"/>
                <a:sym typeface="Helvetica Neue"/>
              </a:rPr>
            </a:br>
            <a:r>
              <a:rPr lang="en-US" sz="1900" b="1" i="0" u="none" strike="noStrike" cap="none">
                <a:solidFill>
                  <a:srgbClr val="8DA220"/>
                </a:solidFill>
                <a:latin typeface="Helvetica Neue"/>
                <a:ea typeface="Helvetica Neue"/>
                <a:cs typeface="Helvetica Neue"/>
                <a:sym typeface="Helvetica Neue"/>
              </a:rPr>
              <a:t> at different scales</a:t>
            </a:r>
            <a:endParaRPr sz="1500" b="0" i="0" u="none" strike="noStrike" cap="none">
              <a:solidFill>
                <a:srgbClr val="000000"/>
              </a:solidFill>
              <a:latin typeface="Arial"/>
              <a:ea typeface="Arial"/>
              <a:cs typeface="Arial"/>
              <a:sym typeface="Arial"/>
            </a:endParaRPr>
          </a:p>
        </p:txBody>
      </p:sp>
      <p:pic>
        <p:nvPicPr>
          <p:cNvPr id="63" name="Google Shape;63;p6"/>
          <p:cNvPicPr preferRelativeResize="0"/>
          <p:nvPr/>
        </p:nvPicPr>
        <p:blipFill rotWithShape="1">
          <a:blip r:embed="rId3">
            <a:alphaModFix/>
          </a:blip>
          <a:srcRect t="11253" r="50362"/>
          <a:stretch/>
        </p:blipFill>
        <p:spPr>
          <a:xfrm>
            <a:off x="1204275" y="1877650"/>
            <a:ext cx="4592249" cy="439820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7"/>
          <p:cNvSpPr txBox="1">
            <a:spLocks noGrp="1"/>
          </p:cNvSpPr>
          <p:nvPr>
            <p:ph type="title"/>
          </p:nvPr>
        </p:nvSpPr>
        <p:spPr>
          <a:xfrm>
            <a:off x="1981200" y="156300"/>
            <a:ext cx="8229600" cy="376983"/>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2025"/>
              <a:buNone/>
            </a:pPr>
            <a:endParaRPr sz="2025"/>
          </a:p>
        </p:txBody>
      </p:sp>
      <p:grpSp>
        <p:nvGrpSpPr>
          <p:cNvPr id="69" name="Google Shape;69;p7"/>
          <p:cNvGrpSpPr/>
          <p:nvPr/>
        </p:nvGrpSpPr>
        <p:grpSpPr>
          <a:xfrm>
            <a:off x="1204305" y="1877696"/>
            <a:ext cx="9251732" cy="4398311"/>
            <a:chOff x="903228" y="1408272"/>
            <a:chExt cx="6938799" cy="3298733"/>
          </a:xfrm>
        </p:grpSpPr>
        <p:pic>
          <p:nvPicPr>
            <p:cNvPr id="70" name="Google Shape;70;p7"/>
            <p:cNvPicPr preferRelativeResize="0"/>
            <p:nvPr/>
          </p:nvPicPr>
          <p:blipFill rotWithShape="1">
            <a:blip r:embed="rId3">
              <a:alphaModFix/>
            </a:blip>
            <a:srcRect t="11252"/>
            <a:stretch/>
          </p:blipFill>
          <p:spPr>
            <a:xfrm>
              <a:off x="903228" y="1408272"/>
              <a:ext cx="6938799" cy="3298733"/>
            </a:xfrm>
            <a:prstGeom prst="rect">
              <a:avLst/>
            </a:prstGeom>
            <a:noFill/>
            <a:ln>
              <a:noFill/>
            </a:ln>
          </p:spPr>
        </p:pic>
        <p:sp>
          <p:nvSpPr>
            <p:cNvPr id="71" name="Google Shape;71;p7"/>
            <p:cNvSpPr/>
            <p:nvPr/>
          </p:nvSpPr>
          <p:spPr>
            <a:xfrm>
              <a:off x="6455664" y="3017520"/>
              <a:ext cx="841248" cy="749808"/>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rgbClr val="FFFFFF"/>
                </a:solidFill>
                <a:latin typeface="Arial"/>
                <a:ea typeface="Arial"/>
                <a:cs typeface="Arial"/>
                <a:sym typeface="Arial"/>
              </a:endParaRPr>
            </a:p>
          </p:txBody>
        </p:sp>
        <p:cxnSp>
          <p:nvCxnSpPr>
            <p:cNvPr id="72" name="Google Shape;72;p7"/>
            <p:cNvCxnSpPr/>
            <p:nvPr/>
          </p:nvCxnSpPr>
          <p:spPr>
            <a:xfrm rot="10800000">
              <a:off x="6583680" y="2971800"/>
              <a:ext cx="0" cy="809921"/>
            </a:xfrm>
            <a:prstGeom prst="straightConnector1">
              <a:avLst/>
            </a:prstGeom>
            <a:noFill/>
            <a:ln w="9525" cap="flat" cmpd="sng">
              <a:solidFill>
                <a:srgbClr val="D8D8D8"/>
              </a:solidFill>
              <a:prstDash val="solid"/>
              <a:round/>
              <a:headEnd type="none" w="sm" len="sm"/>
              <a:tailEnd type="none" w="sm" len="sm"/>
            </a:ln>
          </p:spPr>
        </p:cxnSp>
        <p:cxnSp>
          <p:nvCxnSpPr>
            <p:cNvPr id="73" name="Google Shape;73;p7"/>
            <p:cNvCxnSpPr/>
            <p:nvPr/>
          </p:nvCxnSpPr>
          <p:spPr>
            <a:xfrm rot="10800000">
              <a:off x="7065959" y="2971800"/>
              <a:ext cx="0" cy="809921"/>
            </a:xfrm>
            <a:prstGeom prst="straightConnector1">
              <a:avLst/>
            </a:prstGeom>
            <a:noFill/>
            <a:ln w="9525" cap="flat" cmpd="sng">
              <a:solidFill>
                <a:srgbClr val="D8D8D8"/>
              </a:solidFill>
              <a:prstDash val="solid"/>
              <a:round/>
              <a:headEnd type="none" w="sm" len="sm"/>
              <a:tailEnd type="none" w="sm" len="sm"/>
            </a:ln>
          </p:spPr>
        </p:cxnSp>
        <p:cxnSp>
          <p:nvCxnSpPr>
            <p:cNvPr id="74" name="Google Shape;74;p7"/>
            <p:cNvCxnSpPr/>
            <p:nvPr/>
          </p:nvCxnSpPr>
          <p:spPr>
            <a:xfrm rot="10800000">
              <a:off x="6868110" y="2952279"/>
              <a:ext cx="0" cy="841248"/>
            </a:xfrm>
            <a:prstGeom prst="straightConnector1">
              <a:avLst/>
            </a:prstGeom>
            <a:noFill/>
            <a:ln w="9525" cap="flat" cmpd="sng">
              <a:solidFill>
                <a:srgbClr val="D8D8D8"/>
              </a:solidFill>
              <a:prstDash val="solid"/>
              <a:round/>
              <a:headEnd type="none" w="sm" len="sm"/>
              <a:tailEnd type="none" w="sm" len="sm"/>
            </a:ln>
          </p:spPr>
        </p:cxnSp>
      </p:grpSp>
      <p:sp>
        <p:nvSpPr>
          <p:cNvPr id="75" name="Google Shape;75;p7"/>
          <p:cNvSpPr/>
          <p:nvPr/>
        </p:nvSpPr>
        <p:spPr>
          <a:xfrm>
            <a:off x="0" y="-2"/>
            <a:ext cx="12192000" cy="576852"/>
          </a:xfrm>
          <a:prstGeom prst="rect">
            <a:avLst/>
          </a:prstGeom>
          <a:gradFill>
            <a:gsLst>
              <a:gs pos="0">
                <a:srgbClr val="104A62"/>
              </a:gs>
              <a:gs pos="50000">
                <a:srgbClr val="186B8D"/>
              </a:gs>
              <a:gs pos="100000">
                <a:srgbClr val="1D80AA"/>
              </a:gs>
            </a:gsLst>
            <a:lin ang="16200000" scaled="0"/>
          </a:gradFill>
          <a:ln w="25400" cap="flat" cmpd="sng">
            <a:solidFill>
              <a:srgbClr val="10344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rgbClr val="FFFFFF"/>
              </a:solidFill>
              <a:latin typeface="Arial"/>
              <a:ea typeface="Arial"/>
              <a:cs typeface="Arial"/>
              <a:sym typeface="Arial"/>
            </a:endParaRPr>
          </a:p>
        </p:txBody>
      </p:sp>
      <p:sp>
        <p:nvSpPr>
          <p:cNvPr id="76" name="Google Shape;76;p7"/>
          <p:cNvSpPr txBox="1"/>
          <p:nvPr/>
        </p:nvSpPr>
        <p:spPr>
          <a:xfrm>
            <a:off x="609600" y="7899"/>
            <a:ext cx="10972800" cy="681047"/>
          </a:xfrm>
          <a:prstGeom prst="rect">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chemeClr val="lt1"/>
              </a:buClr>
              <a:buSzPts val="2025"/>
              <a:buFont typeface="Helvetica Neue"/>
              <a:buNone/>
            </a:pPr>
            <a:r>
              <a:rPr lang="en-US" sz="2400" b="0" i="0" u="none" strike="noStrike" cap="none">
                <a:solidFill>
                  <a:schemeClr val="lt1"/>
                </a:solidFill>
                <a:latin typeface="Arial"/>
                <a:ea typeface="Arial"/>
                <a:cs typeface="Arial"/>
                <a:sym typeface="Arial"/>
              </a:rPr>
              <a:t>Unification of the NCAR Atmospheric Modeling System</a:t>
            </a:r>
            <a:endParaRPr sz="1400" b="0" i="0" u="none" strike="noStrike" cap="none">
              <a:solidFill>
                <a:srgbClr val="000000"/>
              </a:solidFill>
              <a:latin typeface="Arial"/>
              <a:ea typeface="Arial"/>
              <a:cs typeface="Arial"/>
              <a:sym typeface="Arial"/>
            </a:endParaRPr>
          </a:p>
        </p:txBody>
      </p:sp>
      <p:sp>
        <p:nvSpPr>
          <p:cNvPr id="77" name="Google Shape;77;p7"/>
          <p:cNvSpPr/>
          <p:nvPr/>
        </p:nvSpPr>
        <p:spPr>
          <a:xfrm>
            <a:off x="4876967" y="3331500"/>
            <a:ext cx="1906400" cy="473200"/>
          </a:xfrm>
          <a:prstGeom prst="rightArrow">
            <a:avLst>
              <a:gd name="adj1" fmla="val 50000"/>
              <a:gd name="adj2" fmla="val 50000"/>
            </a:avLst>
          </a:prstGeom>
          <a:solidFill>
            <a:schemeClr val="dk2"/>
          </a:solidFill>
          <a:ln w="19050" cap="flat" cmpd="sng">
            <a:solidFill>
              <a:srgbClr val="1C5B7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78" name="Google Shape;78;p7"/>
          <p:cNvSpPr txBox="1"/>
          <p:nvPr/>
        </p:nvSpPr>
        <p:spPr>
          <a:xfrm>
            <a:off x="812800" y="1847267"/>
            <a:ext cx="1083600" cy="471948"/>
          </a:xfrm>
          <a:prstGeom prst="rect">
            <a:avLst/>
          </a:prstGeom>
          <a:solidFill>
            <a:srgbClr val="FFFFFF"/>
          </a:solidFill>
          <a:ln>
            <a:noFill/>
          </a:ln>
        </p:spPr>
        <p:txBody>
          <a:bodyPr spcFirstLastPara="1" wrap="square" lIns="121900" tIns="121900" rIns="121900" bIns="1219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Global</a:t>
            </a:r>
            <a:endParaRPr sz="1400" b="0" i="0" u="none" strike="noStrike" cap="none">
              <a:solidFill>
                <a:srgbClr val="000000"/>
              </a:solidFill>
              <a:latin typeface="Arial"/>
              <a:ea typeface="Arial"/>
              <a:cs typeface="Arial"/>
              <a:sym typeface="Arial"/>
            </a:endParaRPr>
          </a:p>
        </p:txBody>
      </p:sp>
      <p:sp>
        <p:nvSpPr>
          <p:cNvPr id="79" name="Google Shape;79;p7"/>
          <p:cNvSpPr txBox="1"/>
          <p:nvPr/>
        </p:nvSpPr>
        <p:spPr>
          <a:xfrm>
            <a:off x="812800" y="5447401"/>
            <a:ext cx="1083600" cy="471948"/>
          </a:xfrm>
          <a:prstGeom prst="rect">
            <a:avLst/>
          </a:prstGeom>
          <a:solidFill>
            <a:srgbClr val="FFFFFF"/>
          </a:solidFill>
          <a:ln>
            <a:noFill/>
          </a:ln>
        </p:spPr>
        <p:txBody>
          <a:bodyPr spcFirstLastPara="1" wrap="square" lIns="121900" tIns="121900" rIns="121900" bIns="1219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Local</a:t>
            </a:r>
            <a:endParaRPr sz="1400" b="0" i="0" u="none" strike="noStrike" cap="none">
              <a:solidFill>
                <a:srgbClr val="000000"/>
              </a:solidFill>
              <a:latin typeface="Arial"/>
              <a:ea typeface="Arial"/>
              <a:cs typeface="Arial"/>
              <a:sym typeface="Arial"/>
            </a:endParaRPr>
          </a:p>
        </p:txBody>
      </p:sp>
      <p:sp>
        <p:nvSpPr>
          <p:cNvPr id="80" name="Google Shape;80;p7"/>
          <p:cNvSpPr txBox="1"/>
          <p:nvPr/>
        </p:nvSpPr>
        <p:spPr>
          <a:xfrm>
            <a:off x="1822400" y="5838201"/>
            <a:ext cx="3940000" cy="323111"/>
          </a:xfrm>
          <a:prstGeom prst="rect">
            <a:avLst/>
          </a:prstGeom>
          <a:solidFill>
            <a:srgbClr val="FFFFFF"/>
          </a:solid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000000"/>
                </a:solidFill>
                <a:latin typeface="Arial"/>
                <a:ea typeface="Arial"/>
                <a:cs typeface="Arial"/>
                <a:sym typeface="Arial"/>
              </a:rPr>
              <a:t>Hours       Days        Weeks    Years      Centuries</a:t>
            </a:r>
            <a:endParaRPr sz="1300" b="0" i="0" u="none" strike="noStrike" cap="none">
              <a:solidFill>
                <a:srgbClr val="000000"/>
              </a:solidFill>
              <a:latin typeface="Arial"/>
              <a:ea typeface="Arial"/>
              <a:cs typeface="Arial"/>
              <a:sym typeface="Arial"/>
            </a:endParaRPr>
          </a:p>
        </p:txBody>
      </p:sp>
      <p:sp>
        <p:nvSpPr>
          <p:cNvPr id="81" name="Google Shape;81;p7"/>
          <p:cNvSpPr txBox="1"/>
          <p:nvPr/>
        </p:nvSpPr>
        <p:spPr>
          <a:xfrm>
            <a:off x="6174600" y="5838201"/>
            <a:ext cx="3940000" cy="323111"/>
          </a:xfrm>
          <a:prstGeom prst="rect">
            <a:avLst/>
          </a:prstGeom>
          <a:solidFill>
            <a:srgbClr val="FFFFFF"/>
          </a:solid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000000"/>
                </a:solidFill>
                <a:latin typeface="Arial"/>
                <a:ea typeface="Arial"/>
                <a:cs typeface="Arial"/>
                <a:sym typeface="Arial"/>
              </a:rPr>
              <a:t>Hours       Days        Weeks    Years      Centuries</a:t>
            </a:r>
            <a:endParaRPr sz="1300" b="0" i="0" u="none" strike="noStrike" cap="none">
              <a:solidFill>
                <a:srgbClr val="000000"/>
              </a:solidFill>
              <a:latin typeface="Arial"/>
              <a:ea typeface="Arial"/>
              <a:cs typeface="Arial"/>
              <a:sym typeface="Arial"/>
            </a:endParaRPr>
          </a:p>
        </p:txBody>
      </p:sp>
      <p:sp>
        <p:nvSpPr>
          <p:cNvPr id="82" name="Google Shape;82;p7"/>
          <p:cNvSpPr txBox="1"/>
          <p:nvPr/>
        </p:nvSpPr>
        <p:spPr>
          <a:xfrm>
            <a:off x="800719" y="3589633"/>
            <a:ext cx="1083600" cy="471948"/>
          </a:xfrm>
          <a:prstGeom prst="rect">
            <a:avLst/>
          </a:prstGeom>
          <a:solidFill>
            <a:srgbClr val="FFFFFF"/>
          </a:solidFill>
          <a:ln>
            <a:noFill/>
          </a:ln>
        </p:spPr>
        <p:txBody>
          <a:bodyPr spcFirstLastPara="1" wrap="square" lIns="121900" tIns="121900" rIns="121900" bIns="1219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Regional</a:t>
            </a:r>
            <a:endParaRPr sz="1400" b="0" i="0" u="none" strike="noStrike" cap="none">
              <a:solidFill>
                <a:srgbClr val="000000"/>
              </a:solidFill>
              <a:latin typeface="Arial"/>
              <a:ea typeface="Arial"/>
              <a:cs typeface="Arial"/>
              <a:sym typeface="Arial"/>
            </a:endParaRPr>
          </a:p>
        </p:txBody>
      </p:sp>
      <p:pic>
        <p:nvPicPr>
          <p:cNvPr id="83" name="Google Shape;83;p7"/>
          <p:cNvPicPr preferRelativeResize="0"/>
          <p:nvPr/>
        </p:nvPicPr>
        <p:blipFill rotWithShape="1">
          <a:blip r:embed="rId4">
            <a:alphaModFix/>
          </a:blip>
          <a:srcRect/>
          <a:stretch/>
        </p:blipFill>
        <p:spPr>
          <a:xfrm>
            <a:off x="8324881" y="4094809"/>
            <a:ext cx="1665200" cy="1551395"/>
          </a:xfrm>
          <a:prstGeom prst="rect">
            <a:avLst/>
          </a:prstGeom>
          <a:noFill/>
          <a:ln>
            <a:noFill/>
          </a:ln>
        </p:spPr>
      </p:pic>
      <p:sp>
        <p:nvSpPr>
          <p:cNvPr id="84" name="Google Shape;84;p7"/>
          <p:cNvSpPr txBox="1"/>
          <p:nvPr/>
        </p:nvSpPr>
        <p:spPr>
          <a:xfrm>
            <a:off x="5864061" y="1035389"/>
            <a:ext cx="5380500" cy="701400"/>
          </a:xfrm>
          <a:prstGeom prst="rect">
            <a:avLst/>
          </a:prstGeom>
          <a:noFill/>
          <a:ln>
            <a:noFill/>
          </a:ln>
        </p:spPr>
        <p:txBody>
          <a:bodyPr spcFirstLastPara="1" wrap="square" lIns="121900" tIns="60925" rIns="121900" bIns="60925" anchor="ctr" anchorCtr="0">
            <a:noAutofit/>
          </a:bodyPr>
          <a:lstStyle/>
          <a:p>
            <a:pPr marL="35981" marR="0" lvl="0" indent="0" algn="ctr" rtl="0">
              <a:lnSpc>
                <a:spcPct val="100000"/>
              </a:lnSpc>
              <a:spcBef>
                <a:spcPts val="565"/>
              </a:spcBef>
              <a:spcAft>
                <a:spcPts val="0"/>
              </a:spcAft>
              <a:buClr>
                <a:schemeClr val="dk1"/>
              </a:buClr>
              <a:buSzPts val="2100"/>
              <a:buFont typeface="Arial"/>
              <a:buNone/>
            </a:pPr>
            <a:r>
              <a:rPr lang="en-US" sz="2000" b="1" i="0" u="none" strike="noStrike" cap="none" dirty="0">
                <a:solidFill>
                  <a:srgbClr val="8DA220"/>
                </a:solidFill>
                <a:latin typeface="Helvetica Neue"/>
                <a:ea typeface="Helvetica Neue"/>
                <a:cs typeface="Helvetica Neue"/>
                <a:sym typeface="Helvetica Neue"/>
              </a:rPr>
              <a:t>Future</a:t>
            </a:r>
            <a:endParaRPr sz="2000" b="1" i="0" u="none" strike="noStrike" cap="none" dirty="0">
              <a:solidFill>
                <a:srgbClr val="8DA220"/>
              </a:solidFill>
              <a:latin typeface="Helvetica Neue"/>
              <a:ea typeface="Helvetica Neue"/>
              <a:cs typeface="Helvetica Neue"/>
              <a:sym typeface="Helvetica Neue"/>
            </a:endParaRPr>
          </a:p>
          <a:p>
            <a:pPr marL="35982" marR="0" lvl="0" indent="0" algn="ctr" rtl="0">
              <a:lnSpc>
                <a:spcPct val="100000"/>
              </a:lnSpc>
              <a:spcBef>
                <a:spcPts val="800"/>
              </a:spcBef>
              <a:spcAft>
                <a:spcPts val="800"/>
              </a:spcAft>
              <a:buClr>
                <a:schemeClr val="dk1"/>
              </a:buClr>
              <a:buSzPts val="2100"/>
              <a:buFont typeface="Arial"/>
              <a:buNone/>
            </a:pPr>
            <a:r>
              <a:rPr lang="en-US" sz="1900" b="1" i="0" u="none" strike="noStrike" cap="none" dirty="0">
                <a:solidFill>
                  <a:srgbClr val="8DA220"/>
                </a:solidFill>
                <a:latin typeface="Helvetica Neue"/>
                <a:ea typeface="Helvetica Neue"/>
                <a:cs typeface="Helvetica Neue"/>
                <a:sym typeface="Helvetica Neue"/>
              </a:rPr>
              <a:t>Chemistry and aerosols simulated at </a:t>
            </a:r>
            <a:br>
              <a:rPr lang="en-US" sz="1900" b="1" i="0" u="none" strike="noStrike" cap="none" dirty="0">
                <a:solidFill>
                  <a:srgbClr val="8DA220"/>
                </a:solidFill>
                <a:latin typeface="Helvetica Neue"/>
                <a:ea typeface="Helvetica Neue"/>
                <a:cs typeface="Helvetica Neue"/>
                <a:sym typeface="Helvetica Neue"/>
              </a:rPr>
            </a:br>
            <a:r>
              <a:rPr lang="en-US" sz="1900" b="1" i="0" u="none" strike="noStrike" cap="none" dirty="0">
                <a:solidFill>
                  <a:srgbClr val="8DA220"/>
                </a:solidFill>
                <a:latin typeface="Helvetica Neue"/>
                <a:ea typeface="Helvetica Neue"/>
                <a:cs typeface="Helvetica Neue"/>
                <a:sym typeface="Helvetica Neue"/>
              </a:rPr>
              <a:t>different scales in a coherent fashion</a:t>
            </a:r>
            <a:endParaRPr sz="1500" b="0" i="0" u="none" strike="noStrike" cap="none" dirty="0">
              <a:solidFill>
                <a:srgbClr val="000000"/>
              </a:solidFill>
              <a:latin typeface="Arial"/>
              <a:ea typeface="Arial"/>
              <a:cs typeface="Arial"/>
              <a:sym typeface="Arial"/>
            </a:endParaRPr>
          </a:p>
        </p:txBody>
      </p:sp>
      <p:sp>
        <p:nvSpPr>
          <p:cNvPr id="85" name="Google Shape;85;p7"/>
          <p:cNvSpPr txBox="1"/>
          <p:nvPr/>
        </p:nvSpPr>
        <p:spPr>
          <a:xfrm>
            <a:off x="1348001" y="1035400"/>
            <a:ext cx="4783500" cy="701400"/>
          </a:xfrm>
          <a:prstGeom prst="rect">
            <a:avLst/>
          </a:prstGeom>
          <a:noFill/>
          <a:ln>
            <a:noFill/>
          </a:ln>
        </p:spPr>
        <p:txBody>
          <a:bodyPr spcFirstLastPara="1" wrap="square" lIns="121900" tIns="60925" rIns="121900" bIns="60925" anchor="ctr" anchorCtr="0">
            <a:noAutofit/>
          </a:bodyPr>
          <a:lstStyle/>
          <a:p>
            <a:pPr marL="35981" marR="0" lvl="0" indent="0" algn="ctr" rtl="0">
              <a:lnSpc>
                <a:spcPct val="100000"/>
              </a:lnSpc>
              <a:spcBef>
                <a:spcPts val="565"/>
              </a:spcBef>
              <a:spcAft>
                <a:spcPts val="0"/>
              </a:spcAft>
              <a:buClr>
                <a:schemeClr val="dk1"/>
              </a:buClr>
              <a:buSzPts val="2100"/>
              <a:buFont typeface="Arial"/>
              <a:buNone/>
            </a:pPr>
            <a:r>
              <a:rPr lang="en-US" sz="2000" b="1" i="0" u="none" strike="noStrike" cap="none">
                <a:solidFill>
                  <a:srgbClr val="8DA220"/>
                </a:solidFill>
                <a:latin typeface="Helvetica Neue"/>
                <a:ea typeface="Helvetica Neue"/>
                <a:cs typeface="Helvetica Neue"/>
                <a:sym typeface="Helvetica Neue"/>
              </a:rPr>
              <a:t>Current</a:t>
            </a:r>
            <a:endParaRPr sz="2000" b="1" i="0" u="none" strike="noStrike" cap="none">
              <a:solidFill>
                <a:srgbClr val="8DA220"/>
              </a:solidFill>
              <a:latin typeface="Helvetica Neue"/>
              <a:ea typeface="Helvetica Neue"/>
              <a:cs typeface="Helvetica Neue"/>
              <a:sym typeface="Helvetica Neue"/>
            </a:endParaRPr>
          </a:p>
          <a:p>
            <a:pPr marL="35981" marR="0" lvl="0" indent="0" algn="ctr" rtl="0">
              <a:lnSpc>
                <a:spcPct val="100000"/>
              </a:lnSpc>
              <a:spcBef>
                <a:spcPts val="800"/>
              </a:spcBef>
              <a:spcAft>
                <a:spcPts val="800"/>
              </a:spcAft>
              <a:buClr>
                <a:schemeClr val="dk1"/>
              </a:buClr>
              <a:buSzPts val="2100"/>
              <a:buFont typeface="Arial"/>
              <a:buNone/>
            </a:pPr>
            <a:r>
              <a:rPr lang="en-US" sz="1900" b="1" i="0" u="none" strike="noStrike" cap="none">
                <a:solidFill>
                  <a:srgbClr val="8DA220"/>
                </a:solidFill>
                <a:latin typeface="Helvetica Neue"/>
                <a:ea typeface="Helvetica Neue"/>
                <a:cs typeface="Helvetica Neue"/>
                <a:sym typeface="Helvetica Neue"/>
              </a:rPr>
              <a:t>Different models for applications</a:t>
            </a:r>
            <a:br>
              <a:rPr lang="en-US" sz="1900" b="1" i="0" u="none" strike="noStrike" cap="none">
                <a:solidFill>
                  <a:srgbClr val="8DA220"/>
                </a:solidFill>
                <a:latin typeface="Helvetica Neue"/>
                <a:ea typeface="Helvetica Neue"/>
                <a:cs typeface="Helvetica Neue"/>
                <a:sym typeface="Helvetica Neue"/>
              </a:rPr>
            </a:br>
            <a:r>
              <a:rPr lang="en-US" sz="1900" b="1" i="0" u="none" strike="noStrike" cap="none">
                <a:solidFill>
                  <a:srgbClr val="8DA220"/>
                </a:solidFill>
                <a:latin typeface="Helvetica Neue"/>
                <a:ea typeface="Helvetica Neue"/>
                <a:cs typeface="Helvetica Neue"/>
                <a:sym typeface="Helvetica Neue"/>
              </a:rPr>
              <a:t> at different scales</a:t>
            </a:r>
            <a:endParaRPr sz="15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g2fa79894d49_0_69"/>
          <p:cNvSpPr txBox="1">
            <a:spLocks noGrp="1"/>
          </p:cNvSpPr>
          <p:nvPr>
            <p:ph type="title"/>
          </p:nvPr>
        </p:nvSpPr>
        <p:spPr>
          <a:xfrm>
            <a:off x="1981200" y="156300"/>
            <a:ext cx="8229600" cy="377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2025"/>
              <a:buNone/>
            </a:pPr>
            <a:endParaRPr sz="2025"/>
          </a:p>
        </p:txBody>
      </p:sp>
      <p:grpSp>
        <p:nvGrpSpPr>
          <p:cNvPr id="91" name="Google Shape;91;g2fa79894d49_0_69"/>
          <p:cNvGrpSpPr/>
          <p:nvPr/>
        </p:nvGrpSpPr>
        <p:grpSpPr>
          <a:xfrm>
            <a:off x="5817175" y="1877650"/>
            <a:ext cx="4638602" cy="4398201"/>
            <a:chOff x="4362990" y="1408273"/>
            <a:chExt cx="3479038" cy="3298733"/>
          </a:xfrm>
        </p:grpSpPr>
        <p:pic>
          <p:nvPicPr>
            <p:cNvPr id="92" name="Google Shape;92;g2fa79894d49_0_69"/>
            <p:cNvPicPr preferRelativeResize="0"/>
            <p:nvPr/>
          </p:nvPicPr>
          <p:blipFill rotWithShape="1">
            <a:blip r:embed="rId3">
              <a:alphaModFix/>
            </a:blip>
            <a:srcRect l="49862" t="11253"/>
            <a:stretch/>
          </p:blipFill>
          <p:spPr>
            <a:xfrm>
              <a:off x="4362990" y="1408273"/>
              <a:ext cx="3479038" cy="3298733"/>
            </a:xfrm>
            <a:prstGeom prst="rect">
              <a:avLst/>
            </a:prstGeom>
            <a:noFill/>
            <a:ln>
              <a:noFill/>
            </a:ln>
          </p:spPr>
        </p:pic>
        <p:sp>
          <p:nvSpPr>
            <p:cNvPr id="93" name="Google Shape;93;g2fa79894d49_0_69"/>
            <p:cNvSpPr/>
            <p:nvPr/>
          </p:nvSpPr>
          <p:spPr>
            <a:xfrm>
              <a:off x="6455664" y="3017520"/>
              <a:ext cx="841200" cy="7497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rgbClr val="FFFFFF"/>
                </a:solidFill>
                <a:latin typeface="Arial"/>
                <a:ea typeface="Arial"/>
                <a:cs typeface="Arial"/>
                <a:sym typeface="Arial"/>
              </a:endParaRPr>
            </a:p>
          </p:txBody>
        </p:sp>
        <p:cxnSp>
          <p:nvCxnSpPr>
            <p:cNvPr id="94" name="Google Shape;94;g2fa79894d49_0_69"/>
            <p:cNvCxnSpPr/>
            <p:nvPr/>
          </p:nvCxnSpPr>
          <p:spPr>
            <a:xfrm rot="10800000">
              <a:off x="6583680" y="2971721"/>
              <a:ext cx="0" cy="810000"/>
            </a:xfrm>
            <a:prstGeom prst="straightConnector1">
              <a:avLst/>
            </a:prstGeom>
            <a:noFill/>
            <a:ln w="9525" cap="flat" cmpd="sng">
              <a:solidFill>
                <a:srgbClr val="D8D8D8"/>
              </a:solidFill>
              <a:prstDash val="solid"/>
              <a:round/>
              <a:headEnd type="none" w="sm" len="sm"/>
              <a:tailEnd type="none" w="sm" len="sm"/>
            </a:ln>
          </p:spPr>
        </p:cxnSp>
        <p:cxnSp>
          <p:nvCxnSpPr>
            <p:cNvPr id="95" name="Google Shape;95;g2fa79894d49_0_69"/>
            <p:cNvCxnSpPr/>
            <p:nvPr/>
          </p:nvCxnSpPr>
          <p:spPr>
            <a:xfrm rot="10800000">
              <a:off x="7065959" y="2971721"/>
              <a:ext cx="0" cy="810000"/>
            </a:xfrm>
            <a:prstGeom prst="straightConnector1">
              <a:avLst/>
            </a:prstGeom>
            <a:noFill/>
            <a:ln w="9525" cap="flat" cmpd="sng">
              <a:solidFill>
                <a:srgbClr val="D8D8D8"/>
              </a:solidFill>
              <a:prstDash val="solid"/>
              <a:round/>
              <a:headEnd type="none" w="sm" len="sm"/>
              <a:tailEnd type="none" w="sm" len="sm"/>
            </a:ln>
          </p:spPr>
        </p:cxnSp>
        <p:cxnSp>
          <p:nvCxnSpPr>
            <p:cNvPr id="96" name="Google Shape;96;g2fa79894d49_0_69"/>
            <p:cNvCxnSpPr/>
            <p:nvPr/>
          </p:nvCxnSpPr>
          <p:spPr>
            <a:xfrm rot="10800000">
              <a:off x="6868110" y="2952327"/>
              <a:ext cx="0" cy="841200"/>
            </a:xfrm>
            <a:prstGeom prst="straightConnector1">
              <a:avLst/>
            </a:prstGeom>
            <a:noFill/>
            <a:ln w="9525" cap="flat" cmpd="sng">
              <a:solidFill>
                <a:srgbClr val="D8D8D8"/>
              </a:solidFill>
              <a:prstDash val="solid"/>
              <a:round/>
              <a:headEnd type="none" w="sm" len="sm"/>
              <a:tailEnd type="none" w="sm" len="sm"/>
            </a:ln>
          </p:spPr>
        </p:cxnSp>
      </p:grpSp>
      <p:sp>
        <p:nvSpPr>
          <p:cNvPr id="97" name="Google Shape;97;g2fa79894d49_0_69"/>
          <p:cNvSpPr/>
          <p:nvPr/>
        </p:nvSpPr>
        <p:spPr>
          <a:xfrm>
            <a:off x="0" y="-2"/>
            <a:ext cx="12192000" cy="576900"/>
          </a:xfrm>
          <a:prstGeom prst="rect">
            <a:avLst/>
          </a:prstGeom>
          <a:gradFill>
            <a:gsLst>
              <a:gs pos="0">
                <a:srgbClr val="104A62"/>
              </a:gs>
              <a:gs pos="50000">
                <a:srgbClr val="186B8D"/>
              </a:gs>
              <a:gs pos="100000">
                <a:srgbClr val="1D80AA"/>
              </a:gs>
            </a:gsLst>
            <a:lin ang="16200038" scaled="0"/>
          </a:gradFill>
          <a:ln w="25400" cap="flat" cmpd="sng">
            <a:solidFill>
              <a:srgbClr val="10344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rgbClr val="FFFFFF"/>
              </a:solidFill>
              <a:latin typeface="Arial"/>
              <a:ea typeface="Arial"/>
              <a:cs typeface="Arial"/>
              <a:sym typeface="Arial"/>
            </a:endParaRPr>
          </a:p>
        </p:txBody>
      </p:sp>
      <p:sp>
        <p:nvSpPr>
          <p:cNvPr id="98" name="Google Shape;98;g2fa79894d49_0_69"/>
          <p:cNvSpPr txBox="1"/>
          <p:nvPr/>
        </p:nvSpPr>
        <p:spPr>
          <a:xfrm>
            <a:off x="609600" y="7899"/>
            <a:ext cx="10972800" cy="681000"/>
          </a:xfrm>
          <a:prstGeom prst="rect">
            <a:avLst/>
          </a:prstGeom>
          <a:noFill/>
          <a:ln>
            <a:noFill/>
          </a:ln>
        </p:spPr>
        <p:txBody>
          <a:bodyPr spcFirstLastPara="1" wrap="square" lIns="121900" tIns="60925" rIns="121900" bIns="60925" anchor="ctr" anchorCtr="0">
            <a:noAutofit/>
          </a:bodyPr>
          <a:lstStyle/>
          <a:p>
            <a:pPr marL="0" lvl="0" indent="0" algn="ctr" rtl="0">
              <a:spcBef>
                <a:spcPts val="0"/>
              </a:spcBef>
              <a:spcAft>
                <a:spcPts val="0"/>
              </a:spcAft>
              <a:buClr>
                <a:srgbClr val="000000"/>
              </a:buClr>
              <a:buSzPts val="2025"/>
              <a:buFont typeface="Arial"/>
              <a:buNone/>
            </a:pPr>
            <a:r>
              <a:rPr lang="en-US" sz="2400">
                <a:solidFill>
                  <a:schemeClr val="lt1"/>
                </a:solidFill>
                <a:latin typeface="Helvetica Neue"/>
                <a:ea typeface="Helvetica Neue"/>
                <a:cs typeface="Helvetica Neue"/>
                <a:sym typeface="Helvetica Neue"/>
              </a:rPr>
              <a:t>MUSICA: MUlti-Scale Infrastructure for Chemistry &amp; Aerosols</a:t>
            </a:r>
            <a:endParaRPr sz="2400">
              <a:solidFill>
                <a:schemeClr val="lt1"/>
              </a:solidFill>
            </a:endParaRPr>
          </a:p>
        </p:txBody>
      </p:sp>
      <p:sp>
        <p:nvSpPr>
          <p:cNvPr id="99" name="Google Shape;99;g2fa79894d49_0_69"/>
          <p:cNvSpPr txBox="1"/>
          <p:nvPr/>
        </p:nvSpPr>
        <p:spPr>
          <a:xfrm>
            <a:off x="6174600" y="5838201"/>
            <a:ext cx="3939900" cy="323100"/>
          </a:xfrm>
          <a:prstGeom prst="rect">
            <a:avLst/>
          </a:prstGeom>
          <a:solidFill>
            <a:srgbClr val="FFFFFF"/>
          </a:solid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000000"/>
                </a:solidFill>
                <a:latin typeface="Arial"/>
                <a:ea typeface="Arial"/>
                <a:cs typeface="Arial"/>
                <a:sym typeface="Arial"/>
              </a:rPr>
              <a:t>Hours       Days        Weeks    Years      Centuries</a:t>
            </a:r>
            <a:endParaRPr sz="1300" b="0" i="0" u="none" strike="noStrike" cap="none">
              <a:solidFill>
                <a:srgbClr val="000000"/>
              </a:solidFill>
              <a:latin typeface="Arial"/>
              <a:ea typeface="Arial"/>
              <a:cs typeface="Arial"/>
              <a:sym typeface="Arial"/>
            </a:endParaRPr>
          </a:p>
        </p:txBody>
      </p:sp>
      <p:pic>
        <p:nvPicPr>
          <p:cNvPr id="100" name="Google Shape;100;g2fa79894d49_0_69"/>
          <p:cNvPicPr preferRelativeResize="0"/>
          <p:nvPr/>
        </p:nvPicPr>
        <p:blipFill rotWithShape="1">
          <a:blip r:embed="rId4">
            <a:alphaModFix/>
          </a:blip>
          <a:srcRect/>
          <a:stretch/>
        </p:blipFill>
        <p:spPr>
          <a:xfrm>
            <a:off x="8324881" y="4094809"/>
            <a:ext cx="1665199" cy="1551395"/>
          </a:xfrm>
          <a:prstGeom prst="rect">
            <a:avLst/>
          </a:prstGeom>
          <a:noFill/>
          <a:ln>
            <a:noFill/>
          </a:ln>
        </p:spPr>
      </p:pic>
      <p:sp>
        <p:nvSpPr>
          <p:cNvPr id="101" name="Google Shape;101;g2fa79894d49_0_69"/>
          <p:cNvSpPr txBox="1"/>
          <p:nvPr/>
        </p:nvSpPr>
        <p:spPr>
          <a:xfrm>
            <a:off x="5864061" y="1035389"/>
            <a:ext cx="5380500" cy="701400"/>
          </a:xfrm>
          <a:prstGeom prst="rect">
            <a:avLst/>
          </a:prstGeom>
          <a:noFill/>
          <a:ln>
            <a:noFill/>
          </a:ln>
        </p:spPr>
        <p:txBody>
          <a:bodyPr spcFirstLastPara="1" wrap="square" lIns="121900" tIns="60925" rIns="121900" bIns="60925" anchor="ctr" anchorCtr="0">
            <a:noAutofit/>
          </a:bodyPr>
          <a:lstStyle/>
          <a:p>
            <a:pPr marL="35980" marR="0" lvl="0" indent="0" algn="ctr" rtl="0">
              <a:lnSpc>
                <a:spcPct val="100000"/>
              </a:lnSpc>
              <a:spcBef>
                <a:spcPts val="565"/>
              </a:spcBef>
              <a:spcAft>
                <a:spcPts val="0"/>
              </a:spcAft>
              <a:buClr>
                <a:schemeClr val="dk1"/>
              </a:buClr>
              <a:buSzPts val="2100"/>
              <a:buFont typeface="Arial"/>
              <a:buNone/>
            </a:pPr>
            <a:r>
              <a:rPr lang="en-US" sz="2000" b="1" i="0" u="none" strike="noStrike" cap="none">
                <a:solidFill>
                  <a:srgbClr val="8DA220"/>
                </a:solidFill>
                <a:latin typeface="Helvetica Neue"/>
                <a:ea typeface="Helvetica Neue"/>
                <a:cs typeface="Helvetica Neue"/>
                <a:sym typeface="Helvetica Neue"/>
              </a:rPr>
              <a:t>Future</a:t>
            </a:r>
            <a:endParaRPr sz="2000" b="1" i="0" u="none" strike="noStrike" cap="none">
              <a:solidFill>
                <a:srgbClr val="8DA220"/>
              </a:solidFill>
              <a:latin typeface="Helvetica Neue"/>
              <a:ea typeface="Helvetica Neue"/>
              <a:cs typeface="Helvetica Neue"/>
              <a:sym typeface="Helvetica Neue"/>
            </a:endParaRPr>
          </a:p>
          <a:p>
            <a:pPr marL="35981" marR="0" lvl="0" indent="0" algn="ctr" rtl="0">
              <a:lnSpc>
                <a:spcPct val="100000"/>
              </a:lnSpc>
              <a:spcBef>
                <a:spcPts val="800"/>
              </a:spcBef>
              <a:spcAft>
                <a:spcPts val="800"/>
              </a:spcAft>
              <a:buClr>
                <a:schemeClr val="dk1"/>
              </a:buClr>
              <a:buSzPts val="2100"/>
              <a:buFont typeface="Arial"/>
              <a:buNone/>
            </a:pPr>
            <a:r>
              <a:rPr lang="en-US" sz="1900" b="1" i="0" u="none" strike="noStrike" cap="none">
                <a:solidFill>
                  <a:srgbClr val="8DA220"/>
                </a:solidFill>
                <a:latin typeface="Helvetica Neue"/>
                <a:ea typeface="Helvetica Neue"/>
                <a:cs typeface="Helvetica Neue"/>
                <a:sym typeface="Helvetica Neue"/>
              </a:rPr>
              <a:t>Chemistry and aerosols simulated at </a:t>
            </a:r>
            <a:br>
              <a:rPr lang="en-US" sz="1900" b="1" i="0" u="none" strike="noStrike" cap="none">
                <a:solidFill>
                  <a:srgbClr val="8DA220"/>
                </a:solidFill>
                <a:latin typeface="Helvetica Neue"/>
                <a:ea typeface="Helvetica Neue"/>
                <a:cs typeface="Helvetica Neue"/>
                <a:sym typeface="Helvetica Neue"/>
              </a:rPr>
            </a:br>
            <a:r>
              <a:rPr lang="en-US" sz="1900" b="1" i="0" u="none" strike="noStrike" cap="none">
                <a:solidFill>
                  <a:srgbClr val="8DA220"/>
                </a:solidFill>
                <a:latin typeface="Helvetica Neue"/>
                <a:ea typeface="Helvetica Neue"/>
                <a:cs typeface="Helvetica Neue"/>
                <a:sym typeface="Helvetica Neue"/>
              </a:rPr>
              <a:t>different scales in a coherent fashion</a:t>
            </a:r>
            <a:endParaRPr sz="1500" b="0" i="0" u="none" strike="noStrike" cap="none">
              <a:solidFill>
                <a:srgbClr val="000000"/>
              </a:solidFill>
              <a:latin typeface="Arial"/>
              <a:ea typeface="Arial"/>
              <a:cs typeface="Arial"/>
              <a:sym typeface="Arial"/>
            </a:endParaRPr>
          </a:p>
        </p:txBody>
      </p:sp>
      <p:sp>
        <p:nvSpPr>
          <p:cNvPr id="102" name="Google Shape;102;g2fa79894d49_0_69"/>
          <p:cNvSpPr txBox="1">
            <a:spLocks noGrp="1"/>
          </p:cNvSpPr>
          <p:nvPr>
            <p:ph type="body" idx="1"/>
          </p:nvPr>
        </p:nvSpPr>
        <p:spPr>
          <a:xfrm>
            <a:off x="241454" y="772375"/>
            <a:ext cx="5622600" cy="457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600"/>
              </a:spcBef>
              <a:spcAft>
                <a:spcPts val="0"/>
              </a:spcAft>
              <a:buSzPts val="1765"/>
              <a:buNone/>
            </a:pPr>
            <a:r>
              <a:rPr lang="en-US" sz="1800" dirty="0"/>
              <a:t> </a:t>
            </a:r>
            <a:endParaRPr dirty="0"/>
          </a:p>
          <a:p>
            <a:pPr marL="228600" lvl="0" indent="-226377" algn="l" rtl="0">
              <a:lnSpc>
                <a:spcPct val="100000"/>
              </a:lnSpc>
              <a:spcBef>
                <a:spcPts val="600"/>
              </a:spcBef>
              <a:spcAft>
                <a:spcPts val="0"/>
              </a:spcAft>
              <a:buSzPts val="1765"/>
              <a:buFont typeface="Arial"/>
              <a:buChar char="•"/>
            </a:pPr>
            <a:r>
              <a:rPr lang="en-US" sz="1800" b="0" dirty="0"/>
              <a:t>A new </a:t>
            </a:r>
            <a:r>
              <a:rPr lang="en-US" sz="1800" dirty="0"/>
              <a:t>model-independent infrastructure</a:t>
            </a:r>
            <a:r>
              <a:rPr lang="en-US" sz="1800" b="0" dirty="0"/>
              <a:t>, </a:t>
            </a:r>
            <a:br>
              <a:rPr lang="en-US" sz="1800" b="0" dirty="0"/>
            </a:br>
            <a:r>
              <a:rPr lang="en-US" sz="1800" b="0" dirty="0"/>
              <a:t>which will enable chemistry and aerosols</a:t>
            </a:r>
            <a:br>
              <a:rPr lang="en-US" sz="1800" b="0" dirty="0"/>
            </a:br>
            <a:r>
              <a:rPr lang="en-US" sz="1800" b="0" dirty="0"/>
              <a:t>to be simulated at different resolutions in</a:t>
            </a:r>
            <a:br>
              <a:rPr lang="en-US" sz="1800" b="0" dirty="0"/>
            </a:br>
            <a:r>
              <a:rPr lang="en-US" sz="1800" b="0" dirty="0"/>
              <a:t>a coherent fashion</a:t>
            </a:r>
            <a:endParaRPr sz="1800" b="0" dirty="0"/>
          </a:p>
          <a:p>
            <a:pPr marL="228600" lvl="0" indent="-228600" algn="l" rtl="0">
              <a:lnSpc>
                <a:spcPct val="100000"/>
              </a:lnSpc>
              <a:spcBef>
                <a:spcPts val="1000"/>
              </a:spcBef>
              <a:spcAft>
                <a:spcPts val="0"/>
              </a:spcAft>
              <a:buSzPts val="1800"/>
              <a:buChar char="•"/>
            </a:pPr>
            <a:r>
              <a:rPr lang="en-US" sz="1800" b="0" dirty="0"/>
              <a:t>Will facilitate use of a </a:t>
            </a:r>
            <a:r>
              <a:rPr lang="en-US" sz="1800" dirty="0"/>
              <a:t>variety</a:t>
            </a:r>
            <a:r>
              <a:rPr lang="en-US" sz="1800" b="0" dirty="0"/>
              <a:t> of chemistry schemes, physics parameterizations and atmospheric models</a:t>
            </a:r>
            <a:endParaRPr sz="1800" b="0" dirty="0"/>
          </a:p>
          <a:p>
            <a:pPr marL="228600" lvl="0" indent="-228600" algn="l" rtl="0">
              <a:lnSpc>
                <a:spcPct val="100000"/>
              </a:lnSpc>
              <a:spcBef>
                <a:spcPts val="1000"/>
              </a:spcBef>
              <a:spcAft>
                <a:spcPts val="0"/>
              </a:spcAft>
              <a:buSzPts val="1800"/>
              <a:buChar char="•"/>
            </a:pPr>
            <a:r>
              <a:rPr lang="en-US" sz="1800" dirty="0"/>
              <a:t>Coupled t</a:t>
            </a:r>
            <a:r>
              <a:rPr lang="en-US" sz="1800" b="0" dirty="0"/>
              <a:t>o other earth system component</a:t>
            </a:r>
            <a:br>
              <a:rPr lang="en-US" sz="1800" b="0" dirty="0"/>
            </a:br>
            <a:r>
              <a:rPr lang="en-US" sz="1800" b="0" dirty="0"/>
              <a:t>models (land, ocean, sea ice, etc.)</a:t>
            </a:r>
            <a:endParaRPr sz="1800" b="0" dirty="0"/>
          </a:p>
          <a:p>
            <a:pPr marL="228600" lvl="0" indent="-228600" algn="l" rtl="0">
              <a:lnSpc>
                <a:spcPct val="100000"/>
              </a:lnSpc>
              <a:spcBef>
                <a:spcPts val="1000"/>
              </a:spcBef>
              <a:spcAft>
                <a:spcPts val="1000"/>
              </a:spcAft>
              <a:buSzPts val="1800"/>
              <a:buChar char="•"/>
            </a:pPr>
            <a:r>
              <a:rPr lang="en-US" sz="1800" dirty="0"/>
              <a:t>Whole atmosphere </a:t>
            </a:r>
            <a:r>
              <a:rPr lang="en-US" sz="1800" b="0" dirty="0"/>
              <a:t>framework: troposphere to thermosphere</a:t>
            </a:r>
            <a:endParaRPr sz="1800" b="0" dirty="0"/>
          </a:p>
        </p:txBody>
      </p:sp>
      <p:pic>
        <p:nvPicPr>
          <p:cNvPr id="103" name="Google Shape;103;g2fa79894d49_0_69"/>
          <p:cNvPicPr preferRelativeResize="0"/>
          <p:nvPr/>
        </p:nvPicPr>
        <p:blipFill>
          <a:blip r:embed="rId5">
            <a:alphaModFix/>
          </a:blip>
          <a:stretch>
            <a:fillRect/>
          </a:stretch>
        </p:blipFill>
        <p:spPr>
          <a:xfrm>
            <a:off x="814217" y="4742212"/>
            <a:ext cx="3968226" cy="141908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g26d19dbecf9_0_109"/>
          <p:cNvSpPr txBox="1">
            <a:spLocks noGrp="1"/>
          </p:cNvSpPr>
          <p:nvPr>
            <p:ph type="title"/>
          </p:nvPr>
        </p:nvSpPr>
        <p:spPr>
          <a:xfrm>
            <a:off x="1981200" y="156300"/>
            <a:ext cx="8229600" cy="377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2025"/>
              <a:buNone/>
            </a:pPr>
            <a:endParaRPr sz="2025"/>
          </a:p>
        </p:txBody>
      </p:sp>
      <p:sp>
        <p:nvSpPr>
          <p:cNvPr id="109" name="Google Shape;109;g26d19dbecf9_0_109"/>
          <p:cNvSpPr/>
          <p:nvPr/>
        </p:nvSpPr>
        <p:spPr>
          <a:xfrm>
            <a:off x="0" y="-2"/>
            <a:ext cx="12192000" cy="576900"/>
          </a:xfrm>
          <a:prstGeom prst="rect">
            <a:avLst/>
          </a:prstGeom>
          <a:gradFill>
            <a:gsLst>
              <a:gs pos="0">
                <a:srgbClr val="104A62"/>
              </a:gs>
              <a:gs pos="50000">
                <a:srgbClr val="186B8D"/>
              </a:gs>
              <a:gs pos="100000">
                <a:srgbClr val="1D80AA"/>
              </a:gs>
            </a:gsLst>
            <a:lin ang="16200038" scaled="0"/>
          </a:gradFill>
          <a:ln w="25400" cap="flat" cmpd="sng">
            <a:solidFill>
              <a:srgbClr val="10344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rgbClr val="FFFFFF"/>
              </a:solidFill>
              <a:latin typeface="Arial"/>
              <a:ea typeface="Arial"/>
              <a:cs typeface="Arial"/>
              <a:sym typeface="Arial"/>
            </a:endParaRPr>
          </a:p>
        </p:txBody>
      </p:sp>
      <p:sp>
        <p:nvSpPr>
          <p:cNvPr id="110" name="Google Shape;110;g26d19dbecf9_0_109"/>
          <p:cNvSpPr txBox="1"/>
          <p:nvPr/>
        </p:nvSpPr>
        <p:spPr>
          <a:xfrm>
            <a:off x="622126" y="2331"/>
            <a:ext cx="10972800" cy="681000"/>
          </a:xfrm>
          <a:prstGeom prst="rect">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chemeClr val="lt1"/>
              </a:buClr>
              <a:buSzPts val="2025"/>
              <a:buFont typeface="Helvetica Neue"/>
              <a:buNone/>
            </a:pPr>
            <a:r>
              <a:rPr lang="en-US" sz="2400" b="0" i="0" u="none" strike="noStrike" cap="none" dirty="0">
                <a:solidFill>
                  <a:schemeClr val="lt1"/>
                </a:solidFill>
                <a:latin typeface="Arial"/>
                <a:ea typeface="Arial"/>
                <a:cs typeface="Arial"/>
                <a:sym typeface="Arial"/>
              </a:rPr>
              <a:t>MUSICA Versions 0 and 1</a:t>
            </a:r>
            <a:endParaRPr sz="1400" b="0" i="0" u="none" strike="noStrike" cap="none" dirty="0">
              <a:solidFill>
                <a:srgbClr val="000000"/>
              </a:solidFill>
              <a:latin typeface="Arial"/>
              <a:ea typeface="Arial"/>
              <a:cs typeface="Arial"/>
              <a:sym typeface="Arial"/>
            </a:endParaRPr>
          </a:p>
        </p:txBody>
      </p:sp>
      <p:sp>
        <p:nvSpPr>
          <p:cNvPr id="111" name="Google Shape;111;g26d19dbecf9_0_109"/>
          <p:cNvSpPr txBox="1"/>
          <p:nvPr/>
        </p:nvSpPr>
        <p:spPr>
          <a:xfrm>
            <a:off x="235189" y="5440323"/>
            <a:ext cx="11956800"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Helvetica Neue"/>
                <a:ea typeface="Helvetica Neue"/>
                <a:cs typeface="Helvetica Neue"/>
                <a:sym typeface="Helvetica Neue"/>
              </a:rPr>
              <a:t>First realizations of MUSICA are a configuration of the </a:t>
            </a:r>
            <a:br>
              <a:rPr lang="en-US" sz="1800" b="0" i="0" u="none" strike="noStrike" cap="none" dirty="0">
                <a:solidFill>
                  <a:schemeClr val="dk1"/>
                </a:solidFill>
                <a:latin typeface="Helvetica Neue"/>
                <a:ea typeface="Helvetica Neue"/>
                <a:cs typeface="Helvetica Neue"/>
                <a:sym typeface="Helvetica Neue"/>
              </a:rPr>
            </a:br>
            <a:r>
              <a:rPr lang="en-US" sz="1800" b="0" i="0" u="none" strike="noStrike" cap="none" dirty="0">
                <a:solidFill>
                  <a:schemeClr val="dk1"/>
                </a:solidFill>
                <a:latin typeface="Helvetica Neue"/>
                <a:ea typeface="Helvetica Neue"/>
                <a:cs typeface="Helvetica Neue"/>
                <a:sym typeface="Helvetica Neue"/>
              </a:rPr>
              <a:t>Community Atmosphere Model (CAM) within the Community Earth System Model (CESM)</a:t>
            </a:r>
            <a:endParaRPr sz="1400" b="0" i="0" u="none" strike="noStrike" cap="none" dirty="0">
              <a:solidFill>
                <a:schemeClr val="dk1"/>
              </a:solidFill>
              <a:latin typeface="Helvetica Neue"/>
              <a:ea typeface="Helvetica Neue"/>
              <a:cs typeface="Helvetica Neue"/>
              <a:sym typeface="Helvetica Neue"/>
            </a:endParaRPr>
          </a:p>
        </p:txBody>
      </p:sp>
      <p:sp>
        <p:nvSpPr>
          <p:cNvPr id="112" name="Google Shape;112;g26d19dbecf9_0_109"/>
          <p:cNvSpPr/>
          <p:nvPr/>
        </p:nvSpPr>
        <p:spPr>
          <a:xfrm>
            <a:off x="897075" y="1032575"/>
            <a:ext cx="3610800" cy="33216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Helvetica Neue"/>
              <a:ea typeface="Helvetica Neue"/>
              <a:cs typeface="Helvetica Neue"/>
              <a:sym typeface="Helvetica Neue"/>
            </a:endParaRPr>
          </a:p>
        </p:txBody>
      </p:sp>
      <p:sp>
        <p:nvSpPr>
          <p:cNvPr id="113" name="Google Shape;113;g26d19dbecf9_0_109"/>
          <p:cNvSpPr txBox="1"/>
          <p:nvPr/>
        </p:nvSpPr>
        <p:spPr>
          <a:xfrm>
            <a:off x="991050" y="2395253"/>
            <a:ext cx="3429000" cy="323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595959"/>
                </a:solidFill>
                <a:latin typeface="Helvetica Neue"/>
                <a:ea typeface="Helvetica Neue"/>
                <a:cs typeface="Helvetica Neue"/>
                <a:sym typeface="Helvetica Neue"/>
              </a:rPr>
              <a:t>Hydrostatic Spectral Element DyCore</a:t>
            </a:r>
            <a:endParaRPr sz="1500" b="0" i="0" u="none" strike="noStrike" cap="none">
              <a:solidFill>
                <a:srgbClr val="595959"/>
              </a:solidFill>
              <a:latin typeface="Helvetica Neue"/>
              <a:ea typeface="Helvetica Neue"/>
              <a:cs typeface="Helvetica Neue"/>
              <a:sym typeface="Helvetica Neue"/>
            </a:endParaRPr>
          </a:p>
        </p:txBody>
      </p:sp>
      <p:sp>
        <p:nvSpPr>
          <p:cNvPr id="114" name="Google Shape;114;g26d19dbecf9_0_109"/>
          <p:cNvSpPr txBox="1"/>
          <p:nvPr/>
        </p:nvSpPr>
        <p:spPr>
          <a:xfrm>
            <a:off x="1702300" y="1884653"/>
            <a:ext cx="5114700" cy="510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118"/>
              <a:buFont typeface="Arial"/>
              <a:buNone/>
            </a:pPr>
            <a:r>
              <a:rPr lang="en-US" sz="2118" b="0" i="0" u="none" strike="noStrike" cap="none">
                <a:solidFill>
                  <a:srgbClr val="595959"/>
                </a:solidFill>
                <a:latin typeface="Helvetica Neue"/>
                <a:ea typeface="Helvetica Neue"/>
                <a:cs typeface="Helvetica Neue"/>
                <a:sym typeface="Helvetica Neue"/>
              </a:rPr>
              <a:t>CESM/CAM</a:t>
            </a:r>
            <a:endParaRPr sz="2118" b="0" i="0" u="none" strike="noStrike" cap="none">
              <a:solidFill>
                <a:srgbClr val="595959"/>
              </a:solidFill>
              <a:latin typeface="Helvetica Neue"/>
              <a:ea typeface="Helvetica Neue"/>
              <a:cs typeface="Helvetica Neue"/>
              <a:sym typeface="Helvetica Neue"/>
            </a:endParaRPr>
          </a:p>
        </p:txBody>
      </p:sp>
      <p:sp>
        <p:nvSpPr>
          <p:cNvPr id="115" name="Google Shape;115;g26d19dbecf9_0_109"/>
          <p:cNvSpPr txBox="1"/>
          <p:nvPr/>
        </p:nvSpPr>
        <p:spPr>
          <a:xfrm>
            <a:off x="1362300" y="962750"/>
            <a:ext cx="1543500" cy="510600"/>
          </a:xfrm>
          <a:prstGeom prst="rect">
            <a:avLst/>
          </a:prstGeom>
          <a:solidFill>
            <a:schemeClr val="lt1"/>
          </a:solidFill>
          <a:ln w="19050" cap="flat" cmpd="sng">
            <a:solidFill>
              <a:srgbClr val="666666"/>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118"/>
              <a:buFont typeface="Arial"/>
              <a:buNone/>
            </a:pPr>
            <a:r>
              <a:rPr lang="en-US" sz="2118" b="0" i="0" u="none" strike="noStrike" cap="none">
                <a:solidFill>
                  <a:schemeClr val="dk1"/>
                </a:solidFill>
                <a:latin typeface="Helvetica Neue"/>
                <a:ea typeface="Helvetica Neue"/>
                <a:cs typeface="Helvetica Neue"/>
                <a:sym typeface="Helvetica Neue"/>
              </a:rPr>
              <a:t>MUSICAv0</a:t>
            </a:r>
            <a:endParaRPr sz="2118" b="0" i="0" u="none" strike="noStrike" cap="none">
              <a:solidFill>
                <a:schemeClr val="dk1"/>
              </a:solidFill>
              <a:latin typeface="Helvetica Neue"/>
              <a:ea typeface="Helvetica Neue"/>
              <a:cs typeface="Helvetica Neue"/>
              <a:sym typeface="Helvetica Neue"/>
            </a:endParaRPr>
          </a:p>
        </p:txBody>
      </p:sp>
      <p:pic>
        <p:nvPicPr>
          <p:cNvPr id="116" name="Google Shape;116;g26d19dbecf9_0_109"/>
          <p:cNvPicPr preferRelativeResize="0"/>
          <p:nvPr/>
        </p:nvPicPr>
        <p:blipFill rotWithShape="1">
          <a:blip r:embed="rId3">
            <a:alphaModFix/>
          </a:blip>
          <a:srcRect/>
          <a:stretch/>
        </p:blipFill>
        <p:spPr>
          <a:xfrm>
            <a:off x="2702475" y="2703250"/>
            <a:ext cx="2294348" cy="2330224"/>
          </a:xfrm>
          <a:prstGeom prst="rect">
            <a:avLst/>
          </a:prstGeom>
          <a:noFill/>
          <a:ln>
            <a:noFill/>
          </a:ln>
        </p:spPr>
      </p:pic>
      <p:sp>
        <p:nvSpPr>
          <p:cNvPr id="117" name="Google Shape;117;g26d19dbecf9_0_109"/>
          <p:cNvSpPr/>
          <p:nvPr/>
        </p:nvSpPr>
        <p:spPr>
          <a:xfrm>
            <a:off x="6373725" y="1032575"/>
            <a:ext cx="3610800" cy="33216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Helvetica Neue"/>
              <a:ea typeface="Helvetica Neue"/>
              <a:cs typeface="Helvetica Neue"/>
              <a:sym typeface="Helvetica Neue"/>
            </a:endParaRPr>
          </a:p>
        </p:txBody>
      </p:sp>
      <p:sp>
        <p:nvSpPr>
          <p:cNvPr id="118" name="Google Shape;118;g26d19dbecf9_0_109"/>
          <p:cNvSpPr txBox="1"/>
          <p:nvPr/>
        </p:nvSpPr>
        <p:spPr>
          <a:xfrm>
            <a:off x="6461825" y="2395253"/>
            <a:ext cx="3429000" cy="323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US" sz="1500" b="0" i="0" u="none" strike="noStrike" cap="none">
                <a:solidFill>
                  <a:srgbClr val="595959"/>
                </a:solidFill>
                <a:latin typeface="Helvetica Neue"/>
                <a:ea typeface="Helvetica Neue"/>
                <a:cs typeface="Helvetica Neue"/>
                <a:sym typeface="Helvetica Neue"/>
              </a:rPr>
              <a:t>Non-Hydrostatic MPAS DyCore</a:t>
            </a:r>
            <a:endParaRPr sz="1500" b="0" i="0" u="none" strike="noStrike" cap="none">
              <a:solidFill>
                <a:srgbClr val="595959"/>
              </a:solidFill>
              <a:latin typeface="Helvetica Neue"/>
              <a:ea typeface="Helvetica Neue"/>
              <a:cs typeface="Helvetica Neue"/>
              <a:sym typeface="Helvetica Neue"/>
            </a:endParaRPr>
          </a:p>
        </p:txBody>
      </p:sp>
      <p:sp>
        <p:nvSpPr>
          <p:cNvPr id="119" name="Google Shape;119;g26d19dbecf9_0_109"/>
          <p:cNvSpPr txBox="1"/>
          <p:nvPr/>
        </p:nvSpPr>
        <p:spPr>
          <a:xfrm>
            <a:off x="7102750" y="1884653"/>
            <a:ext cx="5114700" cy="510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118"/>
              <a:buFont typeface="Arial"/>
              <a:buNone/>
            </a:pPr>
            <a:r>
              <a:rPr lang="en-US" sz="2118" b="0" i="0" u="none" strike="noStrike" cap="none">
                <a:solidFill>
                  <a:srgbClr val="595959"/>
                </a:solidFill>
                <a:latin typeface="Helvetica Neue"/>
                <a:ea typeface="Helvetica Neue"/>
                <a:cs typeface="Helvetica Neue"/>
                <a:sym typeface="Helvetica Neue"/>
              </a:rPr>
              <a:t>CESM/CAM</a:t>
            </a:r>
            <a:endParaRPr sz="2118" b="0" i="0" u="none" strike="noStrike" cap="none">
              <a:solidFill>
                <a:srgbClr val="595959"/>
              </a:solidFill>
              <a:latin typeface="Helvetica Neue"/>
              <a:ea typeface="Helvetica Neue"/>
              <a:cs typeface="Helvetica Neue"/>
              <a:sym typeface="Helvetica Neue"/>
            </a:endParaRPr>
          </a:p>
        </p:txBody>
      </p:sp>
      <p:sp>
        <p:nvSpPr>
          <p:cNvPr id="120" name="Google Shape;120;g26d19dbecf9_0_109"/>
          <p:cNvSpPr txBox="1"/>
          <p:nvPr/>
        </p:nvSpPr>
        <p:spPr>
          <a:xfrm>
            <a:off x="6838950" y="962750"/>
            <a:ext cx="1543500" cy="510600"/>
          </a:xfrm>
          <a:prstGeom prst="rect">
            <a:avLst/>
          </a:prstGeom>
          <a:solidFill>
            <a:schemeClr val="lt1"/>
          </a:solidFill>
          <a:ln w="19050" cap="flat" cmpd="sng">
            <a:solidFill>
              <a:srgbClr val="666666"/>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118"/>
              <a:buFont typeface="Arial"/>
              <a:buNone/>
            </a:pPr>
            <a:r>
              <a:rPr lang="en-US" sz="2118" b="0" i="0" u="none" strike="noStrike" cap="none">
                <a:solidFill>
                  <a:schemeClr val="dk1"/>
                </a:solidFill>
                <a:latin typeface="Helvetica Neue"/>
                <a:ea typeface="Helvetica Neue"/>
                <a:cs typeface="Helvetica Neue"/>
                <a:sym typeface="Helvetica Neue"/>
              </a:rPr>
              <a:t>MUSICAv1</a:t>
            </a:r>
            <a:endParaRPr sz="2118" b="0" i="0" u="none" strike="noStrike" cap="none">
              <a:solidFill>
                <a:schemeClr val="dk1"/>
              </a:solidFill>
              <a:latin typeface="Helvetica Neue"/>
              <a:ea typeface="Helvetica Neue"/>
              <a:cs typeface="Helvetica Neue"/>
              <a:sym typeface="Helvetica Neue"/>
            </a:endParaRPr>
          </a:p>
        </p:txBody>
      </p:sp>
      <p:pic>
        <p:nvPicPr>
          <p:cNvPr id="121" name="Google Shape;121;g26d19dbecf9_0_109"/>
          <p:cNvPicPr preferRelativeResize="0"/>
          <p:nvPr/>
        </p:nvPicPr>
        <p:blipFill rotWithShape="1">
          <a:blip r:embed="rId4">
            <a:alphaModFix/>
          </a:blip>
          <a:srcRect/>
          <a:stretch/>
        </p:blipFill>
        <p:spPr>
          <a:xfrm>
            <a:off x="8182928" y="2701400"/>
            <a:ext cx="2309672" cy="233393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49"/>
          <p:cNvSpPr txBox="1">
            <a:spLocks noGrp="1"/>
          </p:cNvSpPr>
          <p:nvPr>
            <p:ph type="title"/>
          </p:nvPr>
        </p:nvSpPr>
        <p:spPr>
          <a:xfrm>
            <a:off x="1981200" y="156300"/>
            <a:ext cx="8229600" cy="376983"/>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2025"/>
              <a:buNone/>
            </a:pPr>
            <a:endParaRPr sz="2025"/>
          </a:p>
        </p:txBody>
      </p:sp>
      <p:sp>
        <p:nvSpPr>
          <p:cNvPr id="159" name="Google Shape;159;p49"/>
          <p:cNvSpPr/>
          <p:nvPr/>
        </p:nvSpPr>
        <p:spPr>
          <a:xfrm>
            <a:off x="0" y="-2"/>
            <a:ext cx="12192000" cy="576852"/>
          </a:xfrm>
          <a:prstGeom prst="rect">
            <a:avLst/>
          </a:prstGeom>
          <a:gradFill>
            <a:gsLst>
              <a:gs pos="0">
                <a:srgbClr val="104A62"/>
              </a:gs>
              <a:gs pos="50000">
                <a:srgbClr val="186B8D"/>
              </a:gs>
              <a:gs pos="100000">
                <a:srgbClr val="1D80AA"/>
              </a:gs>
            </a:gsLst>
            <a:lin ang="16200000" scaled="0"/>
          </a:gradFill>
          <a:ln w="25400" cap="flat" cmpd="sng">
            <a:solidFill>
              <a:srgbClr val="10344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rgbClr val="FFFFFF"/>
              </a:solidFill>
              <a:latin typeface="Arial"/>
              <a:ea typeface="Arial"/>
              <a:cs typeface="Arial"/>
              <a:sym typeface="Arial"/>
            </a:endParaRPr>
          </a:p>
        </p:txBody>
      </p:sp>
      <p:sp>
        <p:nvSpPr>
          <p:cNvPr id="160" name="Google Shape;160;p49"/>
          <p:cNvSpPr txBox="1"/>
          <p:nvPr/>
        </p:nvSpPr>
        <p:spPr>
          <a:xfrm>
            <a:off x="622126" y="2331"/>
            <a:ext cx="10972800" cy="681047"/>
          </a:xfrm>
          <a:prstGeom prst="rect">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chemeClr val="lt1"/>
              </a:buClr>
              <a:buSzPts val="2025"/>
              <a:buFont typeface="Helvetica Neue"/>
              <a:buNone/>
            </a:pPr>
            <a:r>
              <a:rPr lang="en-US" sz="2400" b="0" i="0" u="none" strike="noStrike" cap="none">
                <a:solidFill>
                  <a:schemeClr val="lt1"/>
                </a:solidFill>
                <a:latin typeface="Arial"/>
                <a:ea typeface="Arial"/>
                <a:cs typeface="Arial"/>
                <a:sym typeface="Arial"/>
              </a:rPr>
              <a:t>Benefits of MUSICA over limited-area models</a:t>
            </a:r>
            <a:endParaRPr sz="1400" b="0" i="0" u="none" strike="noStrike" cap="none">
              <a:solidFill>
                <a:srgbClr val="000000"/>
              </a:solidFill>
              <a:latin typeface="Arial"/>
              <a:ea typeface="Arial"/>
              <a:cs typeface="Arial"/>
              <a:sym typeface="Arial"/>
            </a:endParaRPr>
          </a:p>
        </p:txBody>
      </p:sp>
      <p:sp>
        <p:nvSpPr>
          <p:cNvPr id="161" name="Google Shape;161;p49"/>
          <p:cNvSpPr txBox="1"/>
          <p:nvPr/>
        </p:nvSpPr>
        <p:spPr>
          <a:xfrm>
            <a:off x="160286" y="932161"/>
            <a:ext cx="8445095" cy="1169511"/>
          </a:xfrm>
          <a:prstGeom prst="rect">
            <a:avLst/>
          </a:prstGeom>
          <a:noFill/>
          <a:ln>
            <a:noFill/>
          </a:ln>
        </p:spPr>
        <p:txBody>
          <a:bodyPr spcFirstLastPara="1" wrap="square" lIns="91425" tIns="45700" rIns="91425" bIns="45700" anchor="t" anchorCtr="0">
            <a:spAutoFit/>
          </a:bodyPr>
          <a:lstStyle/>
          <a:p>
            <a:pPr marL="296863" marR="0" lvl="0" indent="-285750" algn="l" rtl="0">
              <a:lnSpc>
                <a:spcPct val="100000"/>
              </a:lnSpc>
              <a:spcBef>
                <a:spcPts val="0"/>
              </a:spcBef>
              <a:spcAft>
                <a:spcPts val="0"/>
              </a:spcAft>
              <a:buClr>
                <a:srgbClr val="000000"/>
              </a:buClr>
              <a:buSzPts val="2000"/>
              <a:buFont typeface="Arial"/>
              <a:buChar char="•"/>
            </a:pPr>
            <a:r>
              <a:rPr lang="en-US" sz="2000" b="0" i="0" u="none" strike="noStrike" cap="none" dirty="0">
                <a:solidFill>
                  <a:schemeClr val="dk1"/>
                </a:solidFill>
                <a:latin typeface="Helvetica Neue"/>
                <a:ea typeface="Helvetica Neue"/>
                <a:cs typeface="Helvetica Neue"/>
                <a:sym typeface="Helvetica Neue"/>
              </a:rPr>
              <a:t>No inconsistencies due to the use of lateral boundary conditions</a:t>
            </a:r>
            <a:endParaRPr sz="2000" b="0" i="0" u="none" strike="noStrike" cap="none" dirty="0">
              <a:solidFill>
                <a:schemeClr val="dk1"/>
              </a:solidFill>
              <a:latin typeface="Helvetica Neue"/>
              <a:ea typeface="Helvetica Neue"/>
              <a:cs typeface="Helvetica Neue"/>
              <a:sym typeface="Helvetica Neue"/>
            </a:endParaRPr>
          </a:p>
          <a:p>
            <a:pPr marL="296863" marR="0" lvl="0" indent="-285750" algn="l" rtl="0">
              <a:lnSpc>
                <a:spcPct val="100000"/>
              </a:lnSpc>
              <a:spcBef>
                <a:spcPts val="600"/>
              </a:spcBef>
              <a:spcAft>
                <a:spcPts val="0"/>
              </a:spcAft>
              <a:buClr>
                <a:srgbClr val="000000"/>
              </a:buClr>
              <a:buSzPts val="2000"/>
              <a:buFont typeface="Arial"/>
              <a:buChar char="•"/>
            </a:pPr>
            <a:r>
              <a:rPr lang="en-US" sz="2000" dirty="0">
                <a:solidFill>
                  <a:schemeClr val="dk1"/>
                </a:solidFill>
                <a:latin typeface="Helvetica Neue"/>
                <a:ea typeface="Helvetica Neue"/>
                <a:cs typeface="Helvetica Neue"/>
                <a:sym typeface="Helvetica Neue"/>
              </a:rPr>
              <a:t>R</a:t>
            </a:r>
            <a:r>
              <a:rPr lang="en-US" sz="2000" b="0" i="0" u="none" strike="noStrike" cap="none" dirty="0">
                <a:solidFill>
                  <a:schemeClr val="dk1"/>
                </a:solidFill>
                <a:latin typeface="Helvetica Neue"/>
                <a:ea typeface="Helvetica Neue"/>
                <a:cs typeface="Helvetica Neue"/>
                <a:sym typeface="Helvetica Neue"/>
              </a:rPr>
              <a:t>esolves influence of stratospheric ozone on troposphere</a:t>
            </a:r>
            <a:endParaRPr sz="2000" b="0" i="0" u="none" strike="noStrike" cap="none" dirty="0">
              <a:solidFill>
                <a:schemeClr val="dk1"/>
              </a:solidFill>
              <a:latin typeface="Helvetica Neue"/>
              <a:ea typeface="Helvetica Neue"/>
              <a:cs typeface="Helvetica Neue"/>
              <a:sym typeface="Helvetica Neue"/>
            </a:endParaRPr>
          </a:p>
          <a:p>
            <a:pPr marL="296863" marR="0" lvl="0" indent="-285750" algn="l" rtl="0">
              <a:lnSpc>
                <a:spcPct val="100000"/>
              </a:lnSpc>
              <a:spcBef>
                <a:spcPts val="600"/>
              </a:spcBef>
              <a:spcAft>
                <a:spcPts val="0"/>
              </a:spcAft>
              <a:buClr>
                <a:srgbClr val="000000"/>
              </a:buClr>
              <a:buSzPts val="2000"/>
              <a:buFont typeface="Arial"/>
              <a:buChar char="•"/>
            </a:pPr>
            <a:r>
              <a:rPr lang="en-US" sz="2000" b="0" i="0" u="none" strike="noStrike" cap="none" dirty="0">
                <a:solidFill>
                  <a:schemeClr val="dk1"/>
                </a:solidFill>
                <a:latin typeface="Helvetica Neue"/>
                <a:ea typeface="Helvetica Neue"/>
                <a:cs typeface="Helvetica Neue"/>
                <a:sym typeface="Helvetica Neue"/>
              </a:rPr>
              <a:t>Ability to couple to all earth system components (land, ocean, ice)</a:t>
            </a:r>
            <a:endParaRPr sz="2000" b="0" i="0" u="none" strike="noStrike" cap="none" dirty="0">
              <a:solidFill>
                <a:schemeClr val="dk1"/>
              </a:solidFill>
              <a:latin typeface="Helvetica Neue"/>
              <a:ea typeface="Helvetica Neue"/>
              <a:cs typeface="Helvetica Neue"/>
              <a:sym typeface="Helvetica Neue"/>
            </a:endParaRPr>
          </a:p>
        </p:txBody>
      </p:sp>
      <p:sp>
        <p:nvSpPr>
          <p:cNvPr id="162" name="Google Shape;162;p49"/>
          <p:cNvSpPr txBox="1"/>
          <p:nvPr/>
        </p:nvSpPr>
        <p:spPr>
          <a:xfrm>
            <a:off x="401159" y="5019767"/>
            <a:ext cx="11536712"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rgbClr val="8DA220"/>
                </a:solidFill>
                <a:latin typeface="Helvetica Neue"/>
                <a:ea typeface="Helvetica Neue"/>
                <a:cs typeface="Helvetica Neue"/>
                <a:sym typeface="Helvetica Neue"/>
              </a:rPr>
              <a:t>Fire plumes simulated in MUSICAv0 get transported outside of, and back into, the WRF-Chem domain</a:t>
            </a:r>
            <a:endParaRPr sz="1400" b="0" i="0" u="none" strike="noStrike" cap="none" dirty="0">
              <a:solidFill>
                <a:srgbClr val="8DA220"/>
              </a:solidFill>
              <a:latin typeface="Helvetica Neue"/>
              <a:ea typeface="Helvetica Neue"/>
              <a:cs typeface="Helvetica Neue"/>
              <a:sym typeface="Helvetica Neue"/>
            </a:endParaRPr>
          </a:p>
        </p:txBody>
      </p:sp>
      <p:sp>
        <p:nvSpPr>
          <p:cNvPr id="163" name="Google Shape;163;p49"/>
          <p:cNvSpPr txBox="1"/>
          <p:nvPr/>
        </p:nvSpPr>
        <p:spPr>
          <a:xfrm>
            <a:off x="523461" y="5389058"/>
            <a:ext cx="291547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Arial"/>
              <a:buNone/>
            </a:pPr>
            <a:r>
              <a:rPr lang="en-US" sz="1400" b="0" i="0" u="none" strike="noStrike" cap="none">
                <a:solidFill>
                  <a:schemeClr val="dk1"/>
                </a:solidFill>
                <a:latin typeface="Arial"/>
                <a:ea typeface="Arial"/>
                <a:cs typeface="Arial"/>
                <a:sym typeface="Arial"/>
              </a:rPr>
              <a:t>Wenfu Tang et al., JGR, 2023</a:t>
            </a:r>
            <a:endParaRPr sz="1400" b="0" i="0" u="none" strike="noStrike" cap="none">
              <a:solidFill>
                <a:srgbClr val="000000"/>
              </a:solidFill>
              <a:latin typeface="Arial"/>
              <a:ea typeface="Arial"/>
              <a:cs typeface="Arial"/>
              <a:sym typeface="Arial"/>
            </a:endParaRPr>
          </a:p>
        </p:txBody>
      </p:sp>
      <p:grpSp>
        <p:nvGrpSpPr>
          <p:cNvPr id="164" name="Google Shape;164;p49"/>
          <p:cNvGrpSpPr/>
          <p:nvPr/>
        </p:nvGrpSpPr>
        <p:grpSpPr>
          <a:xfrm>
            <a:off x="279180" y="2412493"/>
            <a:ext cx="11658691" cy="2576382"/>
            <a:chOff x="356732" y="3367218"/>
            <a:chExt cx="11658691" cy="2576382"/>
          </a:xfrm>
        </p:grpSpPr>
        <p:pic>
          <p:nvPicPr>
            <p:cNvPr id="165" name="Google Shape;165;p49"/>
            <p:cNvPicPr preferRelativeResize="0"/>
            <p:nvPr/>
          </p:nvPicPr>
          <p:blipFill rotWithShape="1">
            <a:blip r:embed="rId3">
              <a:alphaModFix/>
            </a:blip>
            <a:srcRect/>
            <a:stretch/>
          </p:blipFill>
          <p:spPr>
            <a:xfrm>
              <a:off x="356732" y="3429000"/>
              <a:ext cx="11658691" cy="2514600"/>
            </a:xfrm>
            <a:prstGeom prst="rect">
              <a:avLst/>
            </a:prstGeom>
            <a:noFill/>
            <a:ln>
              <a:noFill/>
            </a:ln>
          </p:spPr>
        </p:pic>
        <p:pic>
          <p:nvPicPr>
            <p:cNvPr id="166" name="Google Shape;166;p49"/>
            <p:cNvPicPr preferRelativeResize="0"/>
            <p:nvPr/>
          </p:nvPicPr>
          <p:blipFill rotWithShape="1">
            <a:blip r:embed="rId4">
              <a:alphaModFix/>
            </a:blip>
            <a:srcRect/>
            <a:stretch/>
          </p:blipFill>
          <p:spPr>
            <a:xfrm>
              <a:off x="5877158" y="3429000"/>
              <a:ext cx="2830235" cy="2434282"/>
            </a:xfrm>
            <a:prstGeom prst="rect">
              <a:avLst/>
            </a:prstGeom>
            <a:noFill/>
            <a:ln>
              <a:noFill/>
            </a:ln>
          </p:spPr>
        </p:pic>
        <p:pic>
          <p:nvPicPr>
            <p:cNvPr id="167" name="Google Shape;167;p49"/>
            <p:cNvPicPr preferRelativeResize="0"/>
            <p:nvPr/>
          </p:nvPicPr>
          <p:blipFill rotWithShape="1">
            <a:blip r:embed="rId5">
              <a:alphaModFix/>
            </a:blip>
            <a:srcRect/>
            <a:stretch/>
          </p:blipFill>
          <p:spPr>
            <a:xfrm>
              <a:off x="3163329" y="3459892"/>
              <a:ext cx="2792627" cy="2372497"/>
            </a:xfrm>
            <a:prstGeom prst="rect">
              <a:avLst/>
            </a:prstGeom>
            <a:noFill/>
            <a:ln>
              <a:noFill/>
            </a:ln>
          </p:spPr>
        </p:pic>
        <p:pic>
          <p:nvPicPr>
            <p:cNvPr id="168" name="Google Shape;168;p49"/>
            <p:cNvPicPr preferRelativeResize="0"/>
            <p:nvPr/>
          </p:nvPicPr>
          <p:blipFill rotWithShape="1">
            <a:blip r:embed="rId6">
              <a:alphaModFix/>
            </a:blip>
            <a:srcRect/>
            <a:stretch/>
          </p:blipFill>
          <p:spPr>
            <a:xfrm>
              <a:off x="356732" y="3367218"/>
              <a:ext cx="2818954" cy="2496064"/>
            </a:xfrm>
            <a:prstGeom prst="rect">
              <a:avLst/>
            </a:prstGeom>
            <a:noFill/>
            <a:ln>
              <a:noFill/>
            </a:ln>
          </p:spPr>
        </p:pic>
      </p:grpSp>
      <p:sp>
        <p:nvSpPr>
          <p:cNvPr id="169" name="Google Shape;169;p49"/>
          <p:cNvSpPr txBox="1"/>
          <p:nvPr/>
        </p:nvSpPr>
        <p:spPr>
          <a:xfrm>
            <a:off x="11594926" y="2357406"/>
            <a:ext cx="550850" cy="430887"/>
          </a:xfrm>
          <a:prstGeom prst="rect">
            <a:avLst/>
          </a:prstGeom>
          <a:solidFill>
            <a:schemeClr val="lt1"/>
          </a:solid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400"/>
              <a:buFont typeface="Arial"/>
              <a:buNone/>
            </a:pPr>
            <a:r>
              <a:rPr lang="en-US" sz="1400" b="0" i="0" u="none" strike="noStrike" cap="none">
                <a:solidFill>
                  <a:schemeClr val="dk1"/>
                </a:solidFill>
                <a:latin typeface="Arial"/>
                <a:ea typeface="Arial"/>
                <a:cs typeface="Arial"/>
                <a:sym typeface="Arial"/>
              </a:rPr>
              <a:t>CO (ppb)</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6" name="Google Shape;126;g2fa79894d49_0_87" descr="A time-lapse animation of carbon monoxide simulated using the Multi-scale Infrastructure for Chemistry and Aerosols (MUSICA) developed at NCAR/ACOM during boreal summer 2022. Pollution over the Asian continent is lofted into the upper troposphere and lower stratosphere (UTLS) by deep convection during the Asian summer monsoon, where it may have implications for changing the composition of the global atmosphere. The chemical and aerosol makeup of these UTLS air masses were sampled with research aircraft during the Asian summer monsoon Chemical and Climate Impact Project (ACCLIP) during boreal summer 2022." title="Asian Summer Monsoon Impact on UTLS Composition during summer 2022">
            <a:hlinkClick r:id="rId3"/>
          </p:cNvPr>
          <p:cNvPicPr preferRelativeResize="0"/>
          <p:nvPr/>
        </p:nvPicPr>
        <p:blipFill>
          <a:blip r:embed="rId4">
            <a:alphaModFix/>
          </a:blip>
          <a:stretch>
            <a:fillRect/>
          </a:stretch>
        </p:blipFill>
        <p:spPr>
          <a:xfrm>
            <a:off x="229800" y="1838237"/>
            <a:ext cx="7006765" cy="3941325"/>
          </a:xfrm>
          <a:prstGeom prst="rect">
            <a:avLst/>
          </a:prstGeom>
          <a:noFill/>
          <a:ln>
            <a:noFill/>
          </a:ln>
        </p:spPr>
      </p:pic>
      <p:sp>
        <p:nvSpPr>
          <p:cNvPr id="127" name="Google Shape;127;g2fa79894d49_0_87"/>
          <p:cNvSpPr txBox="1">
            <a:spLocks noGrp="1"/>
          </p:cNvSpPr>
          <p:nvPr>
            <p:ph type="title"/>
          </p:nvPr>
        </p:nvSpPr>
        <p:spPr>
          <a:xfrm>
            <a:off x="1981200" y="156300"/>
            <a:ext cx="8229600" cy="377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2025"/>
              <a:buNone/>
            </a:pPr>
            <a:endParaRPr sz="2025"/>
          </a:p>
        </p:txBody>
      </p:sp>
      <p:sp>
        <p:nvSpPr>
          <p:cNvPr id="128" name="Google Shape;128;g2fa79894d49_0_87"/>
          <p:cNvSpPr/>
          <p:nvPr/>
        </p:nvSpPr>
        <p:spPr>
          <a:xfrm>
            <a:off x="0" y="-2"/>
            <a:ext cx="12192000" cy="576900"/>
          </a:xfrm>
          <a:prstGeom prst="rect">
            <a:avLst/>
          </a:prstGeom>
          <a:gradFill>
            <a:gsLst>
              <a:gs pos="0">
                <a:srgbClr val="104A62"/>
              </a:gs>
              <a:gs pos="50000">
                <a:srgbClr val="186B8D"/>
              </a:gs>
              <a:gs pos="100000">
                <a:srgbClr val="1D80AA"/>
              </a:gs>
            </a:gsLst>
            <a:lin ang="16200038" scaled="0"/>
          </a:gradFill>
          <a:ln w="25400" cap="flat" cmpd="sng">
            <a:solidFill>
              <a:srgbClr val="10344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rgbClr val="FFFFFF"/>
              </a:solidFill>
              <a:latin typeface="Arial"/>
              <a:ea typeface="Arial"/>
              <a:cs typeface="Arial"/>
              <a:sym typeface="Arial"/>
            </a:endParaRPr>
          </a:p>
        </p:txBody>
      </p:sp>
      <p:sp>
        <p:nvSpPr>
          <p:cNvPr id="129" name="Google Shape;129;g2fa79894d49_0_87"/>
          <p:cNvSpPr txBox="1"/>
          <p:nvPr/>
        </p:nvSpPr>
        <p:spPr>
          <a:xfrm>
            <a:off x="622126" y="2331"/>
            <a:ext cx="10972800" cy="681000"/>
          </a:xfrm>
          <a:prstGeom prst="rect">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chemeClr val="lt1"/>
              </a:buClr>
              <a:buSzPts val="2025"/>
              <a:buFont typeface="Helvetica Neue"/>
              <a:buNone/>
            </a:pPr>
            <a:r>
              <a:rPr lang="en-US" sz="2400" b="0" i="0" u="none" strike="noStrike" cap="none" dirty="0">
                <a:solidFill>
                  <a:schemeClr val="lt1"/>
                </a:solidFill>
                <a:latin typeface="Arial"/>
                <a:ea typeface="Arial"/>
                <a:cs typeface="Arial"/>
                <a:sym typeface="Arial"/>
              </a:rPr>
              <a:t>Si</a:t>
            </a:r>
            <a:r>
              <a:rPr lang="en-US" sz="2400" dirty="0">
                <a:solidFill>
                  <a:schemeClr val="lt1"/>
                </a:solidFill>
              </a:rPr>
              <a:t>mulating local to global connections with </a:t>
            </a:r>
            <a:r>
              <a:rPr lang="en-US" sz="2400" b="0" i="0" u="none" strike="noStrike" cap="none" dirty="0">
                <a:solidFill>
                  <a:schemeClr val="lt1"/>
                </a:solidFill>
                <a:latin typeface="Arial"/>
                <a:ea typeface="Arial"/>
                <a:cs typeface="Arial"/>
                <a:sym typeface="Arial"/>
              </a:rPr>
              <a:t>MUSICAv1</a:t>
            </a:r>
            <a:endParaRPr sz="1400" b="0" i="0" u="none" strike="noStrike" cap="none" dirty="0">
              <a:solidFill>
                <a:srgbClr val="000000"/>
              </a:solidFill>
              <a:latin typeface="Arial"/>
              <a:ea typeface="Arial"/>
              <a:cs typeface="Arial"/>
              <a:sym typeface="Arial"/>
            </a:endParaRPr>
          </a:p>
        </p:txBody>
      </p:sp>
      <p:sp>
        <p:nvSpPr>
          <p:cNvPr id="130" name="Google Shape;130;g2fa79894d49_0_87"/>
          <p:cNvSpPr txBox="1"/>
          <p:nvPr/>
        </p:nvSpPr>
        <p:spPr>
          <a:xfrm>
            <a:off x="166266" y="701179"/>
            <a:ext cx="11713200" cy="1107965"/>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dirty="0">
                <a:solidFill>
                  <a:srgbClr val="8DA220"/>
                </a:solidFill>
                <a:latin typeface="Helvetica Neue"/>
                <a:ea typeface="Helvetica Neue"/>
                <a:cs typeface="Helvetica Neue"/>
                <a:sym typeface="Helvetica Neue"/>
              </a:rPr>
              <a:t>The 2022 ACCLIP (Asian summer monsoon Chemical and Climate Impact Project)</a:t>
            </a:r>
            <a:br>
              <a:rPr lang="en-US" sz="2000" b="0" i="0" u="none" strike="noStrike" cap="none" dirty="0">
                <a:solidFill>
                  <a:srgbClr val="8DA220"/>
                </a:solidFill>
                <a:latin typeface="Helvetica Neue"/>
                <a:ea typeface="Helvetica Neue"/>
                <a:cs typeface="Helvetica Neue"/>
                <a:sym typeface="Helvetica Neue"/>
              </a:rPr>
            </a:br>
            <a:r>
              <a:rPr lang="en-US" sz="2000" b="0" i="0" u="none" strike="noStrike" cap="none" dirty="0">
                <a:solidFill>
                  <a:srgbClr val="8DA220"/>
                </a:solidFill>
                <a:latin typeface="Helvetica Neue"/>
                <a:ea typeface="Helvetica Neue"/>
                <a:cs typeface="Helvetica Neue"/>
                <a:sym typeface="Helvetica Neue"/>
              </a:rPr>
              <a:t> sampled the chemical and aerosol composition of air masses lofted by the</a:t>
            </a:r>
            <a:br>
              <a:rPr lang="en-US" sz="2000" b="0" i="0" u="none" strike="noStrike" cap="none" dirty="0">
                <a:solidFill>
                  <a:srgbClr val="8DA220"/>
                </a:solidFill>
                <a:latin typeface="Helvetica Neue"/>
                <a:ea typeface="Helvetica Neue"/>
                <a:cs typeface="Helvetica Neue"/>
                <a:sym typeface="Helvetica Neue"/>
              </a:rPr>
            </a:br>
            <a:r>
              <a:rPr lang="en-US" sz="2000" b="0" i="0" u="none" strike="noStrike" cap="none" dirty="0">
                <a:solidFill>
                  <a:srgbClr val="8DA220"/>
                </a:solidFill>
                <a:latin typeface="Helvetica Neue"/>
                <a:ea typeface="Helvetica Neue"/>
                <a:cs typeface="Helvetica Neue"/>
                <a:sym typeface="Helvetica Neue"/>
              </a:rPr>
              <a:t> Asian summer monsoon into the upper troposphere and lower stratosphere.</a:t>
            </a:r>
            <a:endParaRPr sz="2000" b="0" i="0" u="none" strike="noStrike" cap="none" dirty="0">
              <a:solidFill>
                <a:srgbClr val="8DA220"/>
              </a:solidFill>
              <a:latin typeface="Helvetica Neue"/>
              <a:ea typeface="Helvetica Neue"/>
              <a:cs typeface="Helvetica Neue"/>
              <a:sym typeface="Helvetica Neue"/>
            </a:endParaRPr>
          </a:p>
        </p:txBody>
      </p:sp>
      <p:sp>
        <p:nvSpPr>
          <p:cNvPr id="131" name="Google Shape;131;g2fa79894d49_0_87"/>
          <p:cNvSpPr txBox="1"/>
          <p:nvPr/>
        </p:nvSpPr>
        <p:spPr>
          <a:xfrm>
            <a:off x="220696" y="5815911"/>
            <a:ext cx="88275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Helvetica Neue"/>
                <a:ea typeface="Helvetica Neue"/>
                <a:cs typeface="Helvetica Neue"/>
                <a:sym typeface="Helvetica Neue"/>
              </a:rPr>
              <a:t>Design by R. Smith, J. Zhang, S. Honomichl (ACOM), rendering by M. </a:t>
            </a:r>
            <a:r>
              <a:rPr lang="en-US" sz="1200" b="0" i="0" u="none" strike="noStrike" cap="none" dirty="0" err="1">
                <a:solidFill>
                  <a:schemeClr val="dk1"/>
                </a:solidFill>
                <a:latin typeface="Helvetica Neue"/>
                <a:ea typeface="Helvetica Neue"/>
                <a:cs typeface="Helvetica Neue"/>
                <a:sym typeface="Helvetica Neue"/>
              </a:rPr>
              <a:t>Rehme</a:t>
            </a:r>
            <a:r>
              <a:rPr lang="en-US" sz="1200" b="0" i="0" u="none" strike="noStrike" cap="none" dirty="0">
                <a:solidFill>
                  <a:schemeClr val="dk1"/>
                </a:solidFill>
                <a:latin typeface="Helvetica Neue"/>
                <a:ea typeface="Helvetica Neue"/>
                <a:cs typeface="Helvetica Neue"/>
                <a:sym typeface="Helvetica Neue"/>
              </a:rPr>
              <a:t> (CISL)</a:t>
            </a:r>
            <a:endParaRPr sz="1200" b="0" i="0" u="none" strike="noStrike" cap="none" dirty="0">
              <a:solidFill>
                <a:schemeClr val="dk1"/>
              </a:solidFill>
              <a:latin typeface="Helvetica Neue"/>
              <a:ea typeface="Helvetica Neue"/>
              <a:cs typeface="Helvetica Neue"/>
              <a:sym typeface="Helvetica Neue"/>
            </a:endParaRPr>
          </a:p>
        </p:txBody>
      </p:sp>
      <p:grpSp>
        <p:nvGrpSpPr>
          <p:cNvPr id="132" name="Google Shape;132;g2fa79894d49_0_87"/>
          <p:cNvGrpSpPr/>
          <p:nvPr/>
        </p:nvGrpSpPr>
        <p:grpSpPr>
          <a:xfrm>
            <a:off x="8058604" y="1809144"/>
            <a:ext cx="2942216" cy="2831230"/>
            <a:chOff x="204450" y="1897500"/>
            <a:chExt cx="1124700" cy="1111550"/>
          </a:xfrm>
        </p:grpSpPr>
        <p:pic>
          <p:nvPicPr>
            <p:cNvPr id="133" name="Google Shape;133;g2fa79894d49_0_87"/>
            <p:cNvPicPr preferRelativeResize="0"/>
            <p:nvPr/>
          </p:nvPicPr>
          <p:blipFill rotWithShape="1">
            <a:blip r:embed="rId5">
              <a:alphaModFix/>
            </a:blip>
            <a:srcRect r="3147"/>
            <a:stretch/>
          </p:blipFill>
          <p:spPr>
            <a:xfrm>
              <a:off x="204450" y="1897500"/>
              <a:ext cx="1124700" cy="1111550"/>
            </a:xfrm>
            <a:prstGeom prst="rect">
              <a:avLst/>
            </a:prstGeom>
            <a:noFill/>
            <a:ln>
              <a:noFill/>
            </a:ln>
          </p:spPr>
        </p:pic>
        <p:sp>
          <p:nvSpPr>
            <p:cNvPr id="134" name="Google Shape;134;g2fa79894d49_0_87"/>
            <p:cNvSpPr txBox="1"/>
            <p:nvPr/>
          </p:nvSpPr>
          <p:spPr>
            <a:xfrm>
              <a:off x="537582" y="2329518"/>
              <a:ext cx="533700" cy="756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7030A0"/>
                  </a:solidFill>
                  <a:latin typeface="Arial"/>
                  <a:ea typeface="Arial"/>
                  <a:cs typeface="Arial"/>
                  <a:sym typeface="Arial"/>
                </a:rPr>
                <a:t>3 km</a:t>
              </a:r>
              <a:endParaRPr sz="1100" b="0" i="0" u="none" strike="noStrike" cap="none">
                <a:solidFill>
                  <a:srgbClr val="000000"/>
                </a:solidFill>
                <a:latin typeface="Arial"/>
                <a:ea typeface="Arial"/>
                <a:cs typeface="Arial"/>
                <a:sym typeface="Arial"/>
              </a:endParaRPr>
            </a:p>
          </p:txBody>
        </p:sp>
        <p:sp>
          <p:nvSpPr>
            <p:cNvPr id="135" name="Google Shape;135;g2fa79894d49_0_87"/>
            <p:cNvSpPr txBox="1"/>
            <p:nvPr/>
          </p:nvSpPr>
          <p:spPr>
            <a:xfrm>
              <a:off x="421281" y="2759920"/>
              <a:ext cx="533700" cy="756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7030A0"/>
                  </a:solidFill>
                  <a:latin typeface="Arial"/>
                  <a:ea typeface="Arial"/>
                  <a:cs typeface="Arial"/>
                  <a:sym typeface="Arial"/>
                </a:rPr>
                <a:t>60 km</a:t>
              </a:r>
              <a:endParaRPr sz="1100" b="0" i="0" u="none" strike="noStrike" cap="none">
                <a:solidFill>
                  <a:srgbClr val="000000"/>
                </a:solidFill>
                <a:latin typeface="Arial"/>
                <a:ea typeface="Arial"/>
                <a:cs typeface="Arial"/>
                <a:sym typeface="Arial"/>
              </a:endParaRPr>
            </a:p>
          </p:txBody>
        </p:sp>
      </p:grpSp>
      <p:sp>
        <p:nvSpPr>
          <p:cNvPr id="136" name="Google Shape;136;g2fa79894d49_0_87"/>
          <p:cNvSpPr/>
          <p:nvPr/>
        </p:nvSpPr>
        <p:spPr>
          <a:xfrm>
            <a:off x="7496508" y="4704362"/>
            <a:ext cx="4597521" cy="14103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600"/>
              <a:buFont typeface="Arial"/>
              <a:buNone/>
            </a:pPr>
            <a:r>
              <a:rPr lang="en-US" sz="2000" b="0" i="0" u="none" strike="noStrike" cap="none"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sym typeface="Calibri"/>
              </a:rPr>
              <a:t>Regional refinement alters surface</a:t>
            </a:r>
            <a:br>
              <a:rPr lang="en-US" sz="2000" b="0" i="0" u="none" strike="noStrike" cap="none"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sym typeface="Calibri"/>
              </a:rPr>
            </a:br>
            <a:r>
              <a:rPr lang="en-US" sz="2000" b="0" i="0" u="none" strike="noStrike" cap="none"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sym typeface="Calibri"/>
              </a:rPr>
              <a:t>air quality </a:t>
            </a:r>
            <a:r>
              <a:rPr lang="en-US"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sym typeface="Calibri"/>
              </a:rPr>
              <a:t>and </a:t>
            </a:r>
            <a:r>
              <a:rPr lang="en-US" sz="2000" b="0" i="0" u="none" strike="noStrike" cap="none"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sym typeface="Calibri"/>
              </a:rPr>
              <a:t>enhances the</a:t>
            </a:r>
            <a:br>
              <a:rPr lang="en-US" sz="2000" b="0" i="0" u="none" strike="noStrike" cap="none"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sym typeface="Calibri"/>
              </a:rPr>
            </a:br>
            <a:r>
              <a:rPr lang="en-US" sz="2000" b="0" i="0" u="none" strike="noStrike" cap="none"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sym typeface="Calibri"/>
              </a:rPr>
              <a:t>convective transport of pollutants</a:t>
            </a:r>
            <a:br>
              <a:rPr lang="en-US" sz="2000" b="0" i="0" u="none" strike="noStrike" cap="none"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sym typeface="Calibri"/>
              </a:rPr>
            </a:br>
            <a:r>
              <a:rPr lang="en-US" sz="2000" b="0" i="0" u="none" strike="noStrike" cap="none"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sym typeface="Calibri"/>
              </a:rPr>
              <a:t>by</a:t>
            </a:r>
            <a:r>
              <a:rPr lang="en-US"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sym typeface="Calibri"/>
              </a:rPr>
              <a:t> </a:t>
            </a:r>
            <a:r>
              <a:rPr lang="en-US" sz="2000" b="0" i="0" u="none" strike="noStrike" cap="none"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sym typeface="Calibri"/>
              </a:rPr>
              <a:t>the Asian monsoon into the</a:t>
            </a:r>
            <a:r>
              <a:rPr lang="en-US"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sym typeface="Calibri"/>
              </a:rPr>
              <a:t> </a:t>
            </a:r>
            <a:r>
              <a:rPr lang="en-US" sz="2000" b="0" i="0" u="none" strike="noStrike" cap="none"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sym typeface="Calibri"/>
              </a:rPr>
              <a:t>UTLS with global implications. </a:t>
            </a:r>
            <a:endParaRPr sz="2000" b="0" i="0" u="none" strike="noStrike" cap="none"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6"/>
                                        </p:tgtEl>
                                        <p:attrNameLst>
                                          <p:attrName>style.visibility</p:attrName>
                                        </p:attrNameLst>
                                      </p:cBhvr>
                                      <p:to>
                                        <p:strVal val="visible"/>
                                      </p:to>
                                    </p:set>
                                    <p:animEffect transition="in" filter="fade">
                                      <p:cBhvr>
                                        <p:cTn id="7" dur="10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141" name="Google Shape;141;g2fa79894d49_0_0"/>
          <p:cNvPicPr preferRelativeResize="0"/>
          <p:nvPr/>
        </p:nvPicPr>
        <p:blipFill rotWithShape="1">
          <a:blip r:embed="rId3">
            <a:alphaModFix/>
          </a:blip>
          <a:srcRect l="13277" t="11349" b="27134"/>
          <a:stretch/>
        </p:blipFill>
        <p:spPr>
          <a:xfrm>
            <a:off x="462925" y="728563"/>
            <a:ext cx="4863750" cy="2374825"/>
          </a:xfrm>
          <a:prstGeom prst="rect">
            <a:avLst/>
          </a:prstGeom>
          <a:noFill/>
          <a:ln>
            <a:noFill/>
          </a:ln>
        </p:spPr>
      </p:pic>
      <p:pic>
        <p:nvPicPr>
          <p:cNvPr id="142" name="Google Shape;142;g2fa79894d49_0_0"/>
          <p:cNvPicPr preferRelativeResize="0"/>
          <p:nvPr/>
        </p:nvPicPr>
        <p:blipFill rotWithShape="1">
          <a:blip r:embed="rId4">
            <a:alphaModFix/>
          </a:blip>
          <a:srcRect l="13277" t="10847" b="27519"/>
          <a:stretch/>
        </p:blipFill>
        <p:spPr>
          <a:xfrm>
            <a:off x="446650" y="3122625"/>
            <a:ext cx="4863750" cy="2374825"/>
          </a:xfrm>
          <a:prstGeom prst="rect">
            <a:avLst/>
          </a:prstGeom>
          <a:noFill/>
          <a:ln>
            <a:noFill/>
          </a:ln>
        </p:spPr>
      </p:pic>
      <p:sp>
        <p:nvSpPr>
          <p:cNvPr id="143" name="Google Shape;143;g2fa79894d49_0_0"/>
          <p:cNvSpPr txBox="1">
            <a:spLocks noGrp="1"/>
          </p:cNvSpPr>
          <p:nvPr>
            <p:ph type="title"/>
          </p:nvPr>
        </p:nvSpPr>
        <p:spPr>
          <a:xfrm>
            <a:off x="1981200" y="156300"/>
            <a:ext cx="8229600" cy="377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2025"/>
              <a:buNone/>
            </a:pPr>
            <a:endParaRPr sz="2025"/>
          </a:p>
        </p:txBody>
      </p:sp>
      <p:sp>
        <p:nvSpPr>
          <p:cNvPr id="144" name="Google Shape;144;g2fa79894d49_0_0"/>
          <p:cNvSpPr/>
          <p:nvPr/>
        </p:nvSpPr>
        <p:spPr>
          <a:xfrm>
            <a:off x="0" y="-2"/>
            <a:ext cx="12192000" cy="576900"/>
          </a:xfrm>
          <a:prstGeom prst="rect">
            <a:avLst/>
          </a:prstGeom>
          <a:gradFill>
            <a:gsLst>
              <a:gs pos="0">
                <a:srgbClr val="104A62"/>
              </a:gs>
              <a:gs pos="50000">
                <a:srgbClr val="186B8D"/>
              </a:gs>
              <a:gs pos="100000">
                <a:srgbClr val="1D80AA"/>
              </a:gs>
            </a:gsLst>
            <a:lin ang="16200038" scaled="0"/>
          </a:gradFill>
          <a:ln w="25400" cap="flat" cmpd="sng">
            <a:solidFill>
              <a:srgbClr val="10344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rgbClr val="FFFFFF"/>
              </a:solidFill>
              <a:latin typeface="Arial"/>
              <a:ea typeface="Arial"/>
              <a:cs typeface="Arial"/>
              <a:sym typeface="Arial"/>
            </a:endParaRPr>
          </a:p>
        </p:txBody>
      </p:sp>
      <p:sp>
        <p:nvSpPr>
          <p:cNvPr id="145" name="Google Shape;145;g2fa79894d49_0_0"/>
          <p:cNvSpPr txBox="1"/>
          <p:nvPr/>
        </p:nvSpPr>
        <p:spPr>
          <a:xfrm>
            <a:off x="386726" y="-71844"/>
            <a:ext cx="10972800" cy="681000"/>
          </a:xfrm>
          <a:prstGeom prst="rect">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chemeClr val="lt1"/>
              </a:buClr>
              <a:buSzPts val="2025"/>
              <a:buFont typeface="Helvetica Neue"/>
              <a:buNone/>
            </a:pPr>
            <a:r>
              <a:rPr lang="en-US" sz="2400" b="0" i="0" u="none" strike="noStrike" cap="none" dirty="0">
                <a:solidFill>
                  <a:schemeClr val="lt1"/>
                </a:solidFill>
                <a:latin typeface="Arial"/>
                <a:ea typeface="Arial"/>
                <a:cs typeface="Arial"/>
                <a:sym typeface="Arial"/>
              </a:rPr>
              <a:t>Si</a:t>
            </a:r>
            <a:r>
              <a:rPr lang="en-US" sz="2400" dirty="0">
                <a:solidFill>
                  <a:schemeClr val="lt1"/>
                </a:solidFill>
              </a:rPr>
              <a:t>mulating local to global connections with </a:t>
            </a:r>
            <a:r>
              <a:rPr lang="en-US" sz="2400" b="0" i="0" u="none" strike="noStrike" cap="none" dirty="0">
                <a:solidFill>
                  <a:schemeClr val="lt1"/>
                </a:solidFill>
                <a:latin typeface="Arial"/>
                <a:ea typeface="Arial"/>
                <a:cs typeface="Arial"/>
                <a:sym typeface="Arial"/>
              </a:rPr>
              <a:t>MUSICAv1</a:t>
            </a:r>
            <a:endParaRPr lang="en-US" sz="1400" b="0" i="0" u="none" strike="noStrike" cap="none" dirty="0">
              <a:solidFill>
                <a:srgbClr val="000000"/>
              </a:solidFill>
              <a:latin typeface="Arial"/>
              <a:ea typeface="Arial"/>
              <a:cs typeface="Arial"/>
              <a:sym typeface="Arial"/>
            </a:endParaRPr>
          </a:p>
        </p:txBody>
      </p:sp>
      <p:sp>
        <p:nvSpPr>
          <p:cNvPr id="146" name="Google Shape;146;g2fa79894d49_0_0"/>
          <p:cNvSpPr txBox="1"/>
          <p:nvPr/>
        </p:nvSpPr>
        <p:spPr>
          <a:xfrm>
            <a:off x="545600" y="3222825"/>
            <a:ext cx="3121800" cy="3387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600" b="0" i="0" u="none" strike="noStrike" cap="none">
                <a:solidFill>
                  <a:srgbClr val="000000"/>
                </a:solidFill>
                <a:latin typeface="Arial"/>
                <a:ea typeface="Arial"/>
                <a:cs typeface="Arial"/>
                <a:sym typeface="Arial"/>
              </a:rPr>
              <a:t>MUSICAv1 with 3km refinement</a:t>
            </a:r>
            <a:endParaRPr sz="1600" b="0" i="0" u="none" strike="noStrike" cap="none">
              <a:solidFill>
                <a:srgbClr val="000000"/>
              </a:solidFill>
              <a:latin typeface="Arial"/>
              <a:ea typeface="Arial"/>
              <a:cs typeface="Arial"/>
              <a:sym typeface="Arial"/>
            </a:endParaRPr>
          </a:p>
        </p:txBody>
      </p:sp>
      <p:pic>
        <p:nvPicPr>
          <p:cNvPr id="147" name="Google Shape;147;g2fa79894d49_0_0"/>
          <p:cNvPicPr preferRelativeResize="0"/>
          <p:nvPr/>
        </p:nvPicPr>
        <p:blipFill rotWithShape="1">
          <a:blip r:embed="rId5">
            <a:alphaModFix/>
          </a:blip>
          <a:srcRect t="7037"/>
          <a:stretch/>
        </p:blipFill>
        <p:spPr>
          <a:xfrm>
            <a:off x="6000400" y="2847797"/>
            <a:ext cx="4521024" cy="3152050"/>
          </a:xfrm>
          <a:prstGeom prst="rect">
            <a:avLst/>
          </a:prstGeom>
          <a:noFill/>
          <a:ln>
            <a:noFill/>
          </a:ln>
        </p:spPr>
      </p:pic>
      <p:sp>
        <p:nvSpPr>
          <p:cNvPr id="148" name="Google Shape;148;g2fa79894d49_0_0"/>
          <p:cNvSpPr txBox="1"/>
          <p:nvPr/>
        </p:nvSpPr>
        <p:spPr>
          <a:xfrm>
            <a:off x="7698950" y="2926004"/>
            <a:ext cx="2644500" cy="523200"/>
          </a:xfrm>
          <a:prstGeom prst="rect">
            <a:avLst/>
          </a:prstGeom>
          <a:solidFill>
            <a:schemeClr val="lt1"/>
          </a:solidFill>
          <a:ln w="9525" cap="flat" cmpd="sng">
            <a:solidFill>
              <a:schemeClr val="accent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FF0000"/>
                </a:solidFill>
                <a:latin typeface="Arial"/>
                <a:ea typeface="Arial"/>
                <a:cs typeface="Arial"/>
                <a:sym typeface="Arial"/>
              </a:rPr>
              <a:t>60km uniform grid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432FF"/>
                </a:solidFill>
                <a:latin typeface="Arial"/>
                <a:ea typeface="Arial"/>
                <a:cs typeface="Arial"/>
                <a:sym typeface="Arial"/>
              </a:rPr>
              <a:t>60-3km regionally refined grid</a:t>
            </a:r>
            <a:endParaRPr sz="1400" b="0" i="0" u="none" strike="noStrike" cap="none">
              <a:solidFill>
                <a:srgbClr val="000000"/>
              </a:solidFill>
              <a:latin typeface="Arial"/>
              <a:ea typeface="Arial"/>
              <a:cs typeface="Arial"/>
              <a:sym typeface="Arial"/>
            </a:endParaRPr>
          </a:p>
        </p:txBody>
      </p:sp>
      <p:sp>
        <p:nvSpPr>
          <p:cNvPr id="149" name="Google Shape;149;g2fa79894d49_0_0"/>
          <p:cNvSpPr txBox="1"/>
          <p:nvPr/>
        </p:nvSpPr>
        <p:spPr>
          <a:xfrm>
            <a:off x="5357779" y="871521"/>
            <a:ext cx="6371296" cy="1874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600"/>
              </a:spcBef>
              <a:spcAft>
                <a:spcPts val="0"/>
              </a:spcAft>
              <a:buClr>
                <a:srgbClr val="000000"/>
              </a:buClr>
              <a:buSzPts val="1800"/>
              <a:buFont typeface="Arial"/>
              <a:buNone/>
            </a:pPr>
            <a:r>
              <a:rPr lang="en-US" sz="2400" b="0" i="0" u="none" strike="noStrike" cap="none"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Helvetica Neue"/>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Both convective transport and chemistry as well as scavenging by the convection are all playing a role in controlling the mixing ratios.</a:t>
            </a:r>
            <a:endParaRPr sz="1800" b="0" i="0" u="none" strike="noStrike" cap="none"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Arial"/>
            </a:endParaRPr>
          </a:p>
        </p:txBody>
      </p:sp>
      <p:pic>
        <p:nvPicPr>
          <p:cNvPr id="150" name="Google Shape;150;g2fa79894d49_0_0"/>
          <p:cNvPicPr preferRelativeResize="0"/>
          <p:nvPr/>
        </p:nvPicPr>
        <p:blipFill rotWithShape="1">
          <a:blip r:embed="rId4">
            <a:alphaModFix/>
          </a:blip>
          <a:srcRect l="10225" t="82326" b="7886"/>
          <a:stretch/>
        </p:blipFill>
        <p:spPr>
          <a:xfrm>
            <a:off x="301238" y="5516681"/>
            <a:ext cx="5034726" cy="377100"/>
          </a:xfrm>
          <a:prstGeom prst="rect">
            <a:avLst/>
          </a:prstGeom>
          <a:noFill/>
          <a:ln>
            <a:noFill/>
          </a:ln>
        </p:spPr>
      </p:pic>
      <p:sp>
        <p:nvSpPr>
          <p:cNvPr id="151" name="Google Shape;151;g2fa79894d49_0_0"/>
          <p:cNvSpPr txBox="1"/>
          <p:nvPr/>
        </p:nvSpPr>
        <p:spPr>
          <a:xfrm>
            <a:off x="545600" y="838200"/>
            <a:ext cx="1933200" cy="3387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600"/>
              <a:t>Regular 60km grid</a:t>
            </a:r>
            <a:endParaRPr sz="1600" b="0" i="0" u="none" strike="noStrike" cap="none">
              <a:solidFill>
                <a:srgbClr val="000000"/>
              </a:solidFill>
              <a:latin typeface="Arial"/>
              <a:ea typeface="Arial"/>
              <a:cs typeface="Arial"/>
              <a:sym typeface="Arial"/>
            </a:endParaRPr>
          </a:p>
        </p:txBody>
      </p:sp>
      <p:sp>
        <p:nvSpPr>
          <p:cNvPr id="152" name="Google Shape;152;g2fa79894d49_0_0"/>
          <p:cNvSpPr txBox="1"/>
          <p:nvPr/>
        </p:nvSpPr>
        <p:spPr>
          <a:xfrm>
            <a:off x="989083" y="5845854"/>
            <a:ext cx="7510800" cy="464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18" dirty="0">
                <a:latin typeface="Helvetica Neue"/>
                <a:ea typeface="Helvetica Neue"/>
                <a:cs typeface="Helvetica Neue"/>
                <a:sym typeface="Helvetica Neue"/>
              </a:rPr>
              <a:t>Formaldehyde @ Surface (</a:t>
            </a:r>
            <a:r>
              <a:rPr lang="en-US" sz="1818" dirty="0" err="1">
                <a:latin typeface="Helvetica Neue"/>
                <a:ea typeface="Helvetica Neue"/>
                <a:cs typeface="Helvetica Neue"/>
                <a:sym typeface="Helvetica Neue"/>
              </a:rPr>
              <a:t>pptv</a:t>
            </a:r>
            <a:r>
              <a:rPr lang="en-US" sz="1818" dirty="0">
                <a:latin typeface="Helvetica Neue"/>
                <a:ea typeface="Helvetica Neue"/>
                <a:cs typeface="Helvetica Neue"/>
                <a:sym typeface="Helvetica Neue"/>
              </a:rPr>
              <a:t>)</a:t>
            </a:r>
            <a:endParaRPr sz="1818" dirty="0">
              <a:latin typeface="Helvetica Neue"/>
              <a:ea typeface="Helvetica Neue"/>
              <a:cs typeface="Helvetica Neue"/>
              <a:sym typeface="Helvetica Neue"/>
            </a:endParaRPr>
          </a:p>
        </p:txBody>
      </p:sp>
      <p:sp>
        <p:nvSpPr>
          <p:cNvPr id="153" name="Google Shape;153;g2fa79894d49_0_0"/>
          <p:cNvSpPr txBox="1"/>
          <p:nvPr/>
        </p:nvSpPr>
        <p:spPr>
          <a:xfrm>
            <a:off x="6934200" y="5723289"/>
            <a:ext cx="3409250" cy="464392"/>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18" dirty="0">
                <a:latin typeface="Helvetica Neue"/>
                <a:ea typeface="Helvetica Neue"/>
                <a:cs typeface="Helvetica Neue"/>
                <a:sym typeface="Helvetica Neue"/>
              </a:rPr>
              <a:t>Formaldehyde @ 14km (</a:t>
            </a:r>
            <a:r>
              <a:rPr lang="en-US" sz="1818" dirty="0" err="1">
                <a:latin typeface="Helvetica Neue"/>
                <a:ea typeface="Helvetica Neue"/>
                <a:cs typeface="Helvetica Neue"/>
                <a:sym typeface="Helvetica Neue"/>
              </a:rPr>
              <a:t>pptv</a:t>
            </a:r>
            <a:r>
              <a:rPr lang="en-US" sz="1818" dirty="0">
                <a:latin typeface="Helvetica Neue"/>
                <a:ea typeface="Helvetica Neue"/>
                <a:cs typeface="Helvetica Neue"/>
                <a:sym typeface="Helvetica Neue"/>
              </a:rPr>
              <a:t>)</a:t>
            </a:r>
            <a:endParaRPr sz="1818" dirty="0">
              <a:latin typeface="Helvetica Neue"/>
              <a:ea typeface="Helvetica Neue"/>
              <a:cs typeface="Helvetica Neue"/>
              <a:sym typeface="Helvetica Neue"/>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41"/>
          <p:cNvSpPr txBox="1"/>
          <p:nvPr/>
        </p:nvSpPr>
        <p:spPr>
          <a:xfrm>
            <a:off x="622126" y="2331"/>
            <a:ext cx="10972800" cy="681047"/>
          </a:xfrm>
          <a:prstGeom prst="rect">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chemeClr val="lt1"/>
              </a:buClr>
              <a:buSzPts val="2250"/>
              <a:buFont typeface="Helvetica Neue"/>
              <a:buNone/>
            </a:pPr>
            <a:r>
              <a:rPr lang="en-US" sz="2400">
                <a:solidFill>
                  <a:schemeClr val="lt1"/>
                </a:solidFill>
                <a:latin typeface="Helvetica Neue"/>
                <a:ea typeface="Helvetica Neue"/>
                <a:cs typeface="Helvetica Neue"/>
                <a:sym typeface="Helvetica Neue"/>
              </a:rPr>
              <a:t>MUSICA </a:t>
            </a:r>
            <a:r>
              <a:rPr lang="en-US" sz="2400" b="0" i="0" u="none" strike="noStrike" cap="none">
                <a:solidFill>
                  <a:schemeClr val="lt1"/>
                </a:solidFill>
                <a:latin typeface="Helvetica Neue"/>
                <a:ea typeface="Helvetica Neue"/>
                <a:cs typeface="Helvetica Neue"/>
                <a:sym typeface="Helvetica Neue"/>
              </a:rPr>
              <a:t>Software Development Ecosystem</a:t>
            </a:r>
            <a:endParaRPr sz="1400" b="0" i="0" u="none" strike="noStrike" cap="none">
              <a:solidFill>
                <a:srgbClr val="000000"/>
              </a:solidFill>
              <a:latin typeface="Arial"/>
              <a:ea typeface="Arial"/>
              <a:cs typeface="Arial"/>
              <a:sym typeface="Arial"/>
            </a:endParaRPr>
          </a:p>
        </p:txBody>
      </p:sp>
      <p:sp>
        <p:nvSpPr>
          <p:cNvPr id="176" name="Google Shape;176;p41"/>
          <p:cNvSpPr/>
          <p:nvPr/>
        </p:nvSpPr>
        <p:spPr>
          <a:xfrm>
            <a:off x="8781223" y="3851098"/>
            <a:ext cx="2202638" cy="230013"/>
          </a:xfrm>
          <a:prstGeom prst="roundRect">
            <a:avLst>
              <a:gd name="adj" fmla="val 16667"/>
            </a:avLst>
          </a:prstGeom>
          <a:solidFill>
            <a:srgbClr val="CBE8F3"/>
          </a:solidFill>
          <a:ln w="25400" cap="flat" cmpd="sng">
            <a:solidFill>
              <a:srgbClr val="10344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7" name="Google Shape;177;p41"/>
          <p:cNvSpPr txBox="1"/>
          <p:nvPr/>
        </p:nvSpPr>
        <p:spPr>
          <a:xfrm>
            <a:off x="8802017" y="3816523"/>
            <a:ext cx="2123276"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MUSICA Infrastructure</a:t>
            </a:r>
            <a:endParaRPr sz="1400" b="0" i="0" u="none" strike="noStrike" cap="none">
              <a:solidFill>
                <a:srgbClr val="000000"/>
              </a:solidFill>
              <a:latin typeface="Arial"/>
              <a:ea typeface="Arial"/>
              <a:cs typeface="Arial"/>
              <a:sym typeface="Arial"/>
            </a:endParaRPr>
          </a:p>
        </p:txBody>
      </p:sp>
      <p:sp>
        <p:nvSpPr>
          <p:cNvPr id="178" name="Google Shape;178;p41"/>
          <p:cNvSpPr/>
          <p:nvPr/>
        </p:nvSpPr>
        <p:spPr>
          <a:xfrm>
            <a:off x="5491584" y="3980514"/>
            <a:ext cx="1238633" cy="711450"/>
          </a:xfrm>
          <a:prstGeom prst="roundRect">
            <a:avLst>
              <a:gd name="adj" fmla="val 16667"/>
            </a:avLst>
          </a:prstGeom>
          <a:solidFill>
            <a:srgbClr val="CBE8F3"/>
          </a:solidFill>
          <a:ln w="25400" cap="flat" cmpd="sng">
            <a:solidFill>
              <a:srgbClr val="10344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9" name="Google Shape;179;p41"/>
          <p:cNvSpPr txBox="1"/>
          <p:nvPr/>
        </p:nvSpPr>
        <p:spPr>
          <a:xfrm>
            <a:off x="5491584" y="4087907"/>
            <a:ext cx="1238633"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MUSICA Library (C)</a:t>
            </a:r>
            <a:endParaRPr sz="1400" b="0" i="0" u="none" strike="noStrike" cap="none">
              <a:solidFill>
                <a:srgbClr val="000000"/>
              </a:solidFill>
              <a:latin typeface="Arial"/>
              <a:ea typeface="Arial"/>
              <a:cs typeface="Arial"/>
              <a:sym typeface="Arial"/>
            </a:endParaRPr>
          </a:p>
        </p:txBody>
      </p:sp>
      <p:sp>
        <p:nvSpPr>
          <p:cNvPr id="180" name="Google Shape;180;p41"/>
          <p:cNvSpPr/>
          <p:nvPr/>
        </p:nvSpPr>
        <p:spPr>
          <a:xfrm>
            <a:off x="5491584" y="2393332"/>
            <a:ext cx="1238633" cy="711450"/>
          </a:xfrm>
          <a:prstGeom prst="roundRect">
            <a:avLst>
              <a:gd name="adj" fmla="val 16667"/>
            </a:avLst>
          </a:prstGeom>
          <a:solidFill>
            <a:srgbClr val="CBE8F3"/>
          </a:solidFill>
          <a:ln w="25400" cap="flat" cmpd="sng">
            <a:solidFill>
              <a:srgbClr val="10344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1" name="Google Shape;181;p41"/>
          <p:cNvSpPr txBox="1"/>
          <p:nvPr/>
        </p:nvSpPr>
        <p:spPr>
          <a:xfrm>
            <a:off x="5491584" y="2393303"/>
            <a:ext cx="1238633" cy="7386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MUSICA Interface (Fortran)</a:t>
            </a:r>
            <a:endParaRPr sz="1400" b="0" i="0" u="none" strike="noStrike" cap="none">
              <a:solidFill>
                <a:srgbClr val="000000"/>
              </a:solidFill>
              <a:latin typeface="Arial"/>
              <a:ea typeface="Arial"/>
              <a:cs typeface="Arial"/>
              <a:sym typeface="Arial"/>
            </a:endParaRPr>
          </a:p>
        </p:txBody>
      </p:sp>
      <p:cxnSp>
        <p:nvCxnSpPr>
          <p:cNvPr id="182" name="Google Shape;182;p41"/>
          <p:cNvCxnSpPr>
            <a:stCxn id="180" idx="2"/>
            <a:endCxn id="178" idx="0"/>
          </p:cNvCxnSpPr>
          <p:nvPr/>
        </p:nvCxnSpPr>
        <p:spPr>
          <a:xfrm>
            <a:off x="6110901" y="3104782"/>
            <a:ext cx="0" cy="875700"/>
          </a:xfrm>
          <a:prstGeom prst="straightConnector1">
            <a:avLst/>
          </a:prstGeom>
          <a:noFill/>
          <a:ln w="57150" cap="flat" cmpd="sng">
            <a:solidFill>
              <a:schemeClr val="dk1"/>
            </a:solidFill>
            <a:prstDash val="solid"/>
            <a:round/>
            <a:headEnd type="none" w="sm" len="sm"/>
            <a:tailEnd type="triangle" w="med" len="med"/>
          </a:ln>
        </p:spPr>
      </p:cxnSp>
      <p:sp>
        <p:nvSpPr>
          <p:cNvPr id="183" name="Google Shape;183;p41"/>
          <p:cNvSpPr/>
          <p:nvPr/>
        </p:nvSpPr>
        <p:spPr>
          <a:xfrm>
            <a:off x="8620911" y="3573684"/>
            <a:ext cx="2488861" cy="2388125"/>
          </a:xfrm>
          <a:prstGeom prst="rect">
            <a:avLst/>
          </a:pr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4" name="Google Shape;184;p41"/>
          <p:cNvSpPr txBox="1"/>
          <p:nvPr/>
        </p:nvSpPr>
        <p:spPr>
          <a:xfrm>
            <a:off x="8689686" y="5344189"/>
            <a:ext cx="272057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              Current Development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              Future Development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              Proposed Development</a:t>
            </a:r>
            <a:endParaRPr sz="1400" b="0" i="0" u="none" strike="noStrike" cap="none">
              <a:solidFill>
                <a:srgbClr val="000000"/>
              </a:solidFill>
              <a:latin typeface="Arial"/>
              <a:ea typeface="Arial"/>
              <a:cs typeface="Arial"/>
              <a:sym typeface="Arial"/>
            </a:endParaRPr>
          </a:p>
        </p:txBody>
      </p:sp>
      <p:sp>
        <p:nvSpPr>
          <p:cNvPr id="185" name="Google Shape;185;p41"/>
          <p:cNvSpPr/>
          <p:nvPr/>
        </p:nvSpPr>
        <p:spPr>
          <a:xfrm>
            <a:off x="3814666" y="4684401"/>
            <a:ext cx="848559" cy="478356"/>
          </a:xfrm>
          <a:prstGeom prst="roundRect">
            <a:avLst>
              <a:gd name="adj" fmla="val 16667"/>
            </a:avLst>
          </a:prstGeom>
          <a:solidFill>
            <a:srgbClr val="CBE8F3"/>
          </a:solidFill>
          <a:ln w="25400" cap="flat" cmpd="sng">
            <a:solidFill>
              <a:srgbClr val="10344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6" name="Google Shape;186;p41"/>
          <p:cNvSpPr txBox="1"/>
          <p:nvPr/>
        </p:nvSpPr>
        <p:spPr>
          <a:xfrm>
            <a:off x="3824511" y="4720788"/>
            <a:ext cx="847987"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MICM (C++)</a:t>
            </a:r>
            <a:endParaRPr sz="1400" b="0" i="0" u="none" strike="noStrike" cap="none">
              <a:solidFill>
                <a:srgbClr val="000000"/>
              </a:solidFill>
              <a:latin typeface="Arial"/>
              <a:ea typeface="Arial"/>
              <a:cs typeface="Arial"/>
              <a:sym typeface="Arial"/>
            </a:endParaRPr>
          </a:p>
        </p:txBody>
      </p:sp>
      <p:sp>
        <p:nvSpPr>
          <p:cNvPr id="187" name="Google Shape;187;p41"/>
          <p:cNvSpPr/>
          <p:nvPr/>
        </p:nvSpPr>
        <p:spPr>
          <a:xfrm>
            <a:off x="4753168" y="5186638"/>
            <a:ext cx="847987" cy="478356"/>
          </a:xfrm>
          <a:prstGeom prst="roundRect">
            <a:avLst>
              <a:gd name="adj" fmla="val 16667"/>
            </a:avLst>
          </a:prstGeom>
          <a:solidFill>
            <a:srgbClr val="CBE8F3"/>
          </a:solidFill>
          <a:ln w="25400" cap="flat" cmpd="sng">
            <a:solidFill>
              <a:srgbClr val="10344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8" name="Google Shape;188;p41"/>
          <p:cNvSpPr txBox="1"/>
          <p:nvPr/>
        </p:nvSpPr>
        <p:spPr>
          <a:xfrm>
            <a:off x="4753168" y="5207303"/>
            <a:ext cx="847987"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TUV-x (C++)</a:t>
            </a:r>
            <a:endParaRPr sz="1400" b="0" i="0" u="none" strike="noStrike" cap="none">
              <a:solidFill>
                <a:srgbClr val="000000"/>
              </a:solidFill>
              <a:latin typeface="Arial"/>
              <a:ea typeface="Arial"/>
              <a:cs typeface="Arial"/>
              <a:sym typeface="Arial"/>
            </a:endParaRPr>
          </a:p>
        </p:txBody>
      </p:sp>
      <p:sp>
        <p:nvSpPr>
          <p:cNvPr id="189" name="Google Shape;189;p41"/>
          <p:cNvSpPr/>
          <p:nvPr/>
        </p:nvSpPr>
        <p:spPr>
          <a:xfrm>
            <a:off x="5720498" y="5294051"/>
            <a:ext cx="847987" cy="478356"/>
          </a:xfrm>
          <a:prstGeom prst="roundRect">
            <a:avLst>
              <a:gd name="adj" fmla="val 16667"/>
            </a:avLst>
          </a:prstGeom>
          <a:solidFill>
            <a:srgbClr val="CBE8F3"/>
          </a:solidFill>
          <a:ln w="25400" cap="flat" cmpd="sng">
            <a:solidFill>
              <a:srgbClr val="10344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90" name="Google Shape;190;p41"/>
          <p:cNvSpPr txBox="1"/>
          <p:nvPr/>
        </p:nvSpPr>
        <p:spPr>
          <a:xfrm>
            <a:off x="5703645" y="5321543"/>
            <a:ext cx="847987"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Aerosols (C++)</a:t>
            </a:r>
            <a:endParaRPr sz="1400" b="0" i="0" u="none" strike="noStrike" cap="none">
              <a:solidFill>
                <a:srgbClr val="000000"/>
              </a:solidFill>
              <a:latin typeface="Arial"/>
              <a:ea typeface="Arial"/>
              <a:cs typeface="Arial"/>
              <a:sym typeface="Arial"/>
            </a:endParaRPr>
          </a:p>
        </p:txBody>
      </p:sp>
      <p:cxnSp>
        <p:nvCxnSpPr>
          <p:cNvPr id="191" name="Google Shape;191;p41"/>
          <p:cNvCxnSpPr>
            <a:endCxn id="186" idx="3"/>
          </p:cNvCxnSpPr>
          <p:nvPr/>
        </p:nvCxnSpPr>
        <p:spPr>
          <a:xfrm flipH="1">
            <a:off x="4672498" y="4570921"/>
            <a:ext cx="807900" cy="380700"/>
          </a:xfrm>
          <a:prstGeom prst="straightConnector1">
            <a:avLst/>
          </a:prstGeom>
          <a:noFill/>
          <a:ln w="38100" cap="flat" cmpd="sng">
            <a:solidFill>
              <a:schemeClr val="dk1"/>
            </a:solidFill>
            <a:prstDash val="solid"/>
            <a:round/>
            <a:headEnd type="none" w="sm" len="sm"/>
            <a:tailEnd type="triangle" w="med" len="med"/>
          </a:ln>
        </p:spPr>
      </p:cxnSp>
      <p:cxnSp>
        <p:nvCxnSpPr>
          <p:cNvPr id="192" name="Google Shape;192;p41"/>
          <p:cNvCxnSpPr>
            <a:endCxn id="187" idx="0"/>
          </p:cNvCxnSpPr>
          <p:nvPr/>
        </p:nvCxnSpPr>
        <p:spPr>
          <a:xfrm flipH="1">
            <a:off x="5177162" y="4691938"/>
            <a:ext cx="427500" cy="494700"/>
          </a:xfrm>
          <a:prstGeom prst="straightConnector1">
            <a:avLst/>
          </a:prstGeom>
          <a:noFill/>
          <a:ln w="38100" cap="flat" cmpd="sng">
            <a:solidFill>
              <a:schemeClr val="dk1"/>
            </a:solidFill>
            <a:prstDash val="solid"/>
            <a:round/>
            <a:headEnd type="none" w="sm" len="sm"/>
            <a:tailEnd type="triangle" w="med" len="med"/>
          </a:ln>
        </p:spPr>
      </p:cxnSp>
      <p:cxnSp>
        <p:nvCxnSpPr>
          <p:cNvPr id="193" name="Google Shape;193;p41"/>
          <p:cNvCxnSpPr>
            <a:endCxn id="189" idx="0"/>
          </p:cNvCxnSpPr>
          <p:nvPr/>
        </p:nvCxnSpPr>
        <p:spPr>
          <a:xfrm>
            <a:off x="6042192" y="4700351"/>
            <a:ext cx="102300" cy="593700"/>
          </a:xfrm>
          <a:prstGeom prst="straightConnector1">
            <a:avLst/>
          </a:prstGeom>
          <a:noFill/>
          <a:ln w="38100" cap="flat" cmpd="sng">
            <a:solidFill>
              <a:schemeClr val="dk1"/>
            </a:solidFill>
            <a:prstDash val="dash"/>
            <a:round/>
            <a:headEnd type="none" w="sm" len="sm"/>
            <a:tailEnd type="triangle" w="med" len="med"/>
          </a:ln>
        </p:spPr>
      </p:cxnSp>
      <p:sp>
        <p:nvSpPr>
          <p:cNvPr id="194" name="Google Shape;194;p41"/>
          <p:cNvSpPr/>
          <p:nvPr/>
        </p:nvSpPr>
        <p:spPr>
          <a:xfrm>
            <a:off x="7094629" y="2388584"/>
            <a:ext cx="1238633" cy="711450"/>
          </a:xfrm>
          <a:prstGeom prst="roundRect">
            <a:avLst>
              <a:gd name="adj" fmla="val 16667"/>
            </a:avLst>
          </a:prstGeom>
          <a:solidFill>
            <a:srgbClr val="CBE8F3"/>
          </a:solidFill>
          <a:ln w="25400" cap="flat" cmpd="sng">
            <a:solidFill>
              <a:srgbClr val="10344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95" name="Google Shape;195;p41"/>
          <p:cNvSpPr txBox="1"/>
          <p:nvPr/>
        </p:nvSpPr>
        <p:spPr>
          <a:xfrm>
            <a:off x="7094629" y="2370296"/>
            <a:ext cx="1238633" cy="7386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MUSICA Interface (Python)</a:t>
            </a:r>
            <a:endParaRPr sz="1400" b="0" i="0" u="none" strike="noStrike" cap="none">
              <a:solidFill>
                <a:srgbClr val="000000"/>
              </a:solidFill>
              <a:latin typeface="Arial"/>
              <a:ea typeface="Arial"/>
              <a:cs typeface="Arial"/>
              <a:sym typeface="Arial"/>
            </a:endParaRPr>
          </a:p>
        </p:txBody>
      </p:sp>
      <p:cxnSp>
        <p:nvCxnSpPr>
          <p:cNvPr id="196" name="Google Shape;196;p41"/>
          <p:cNvCxnSpPr/>
          <p:nvPr/>
        </p:nvCxnSpPr>
        <p:spPr>
          <a:xfrm flipH="1">
            <a:off x="6336869" y="3068461"/>
            <a:ext cx="790691" cy="908798"/>
          </a:xfrm>
          <a:prstGeom prst="straightConnector1">
            <a:avLst/>
          </a:prstGeom>
          <a:noFill/>
          <a:ln w="38100" cap="flat" cmpd="sng">
            <a:solidFill>
              <a:schemeClr val="dk1"/>
            </a:solidFill>
            <a:prstDash val="solid"/>
            <a:round/>
            <a:headEnd type="none" w="sm" len="sm"/>
            <a:tailEnd type="triangle" w="med" len="med"/>
          </a:ln>
        </p:spPr>
      </p:cxnSp>
      <p:sp>
        <p:nvSpPr>
          <p:cNvPr id="197" name="Google Shape;197;p41"/>
          <p:cNvSpPr txBox="1"/>
          <p:nvPr/>
        </p:nvSpPr>
        <p:spPr>
          <a:xfrm>
            <a:off x="6821110" y="5969964"/>
            <a:ext cx="6122863"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Arrows show what each element is dependent upon</a:t>
            </a:r>
            <a:endParaRPr sz="1400" b="0" i="0" u="none" strike="noStrike" cap="none">
              <a:solidFill>
                <a:srgbClr val="000000"/>
              </a:solidFill>
              <a:latin typeface="Arial"/>
              <a:ea typeface="Arial"/>
              <a:cs typeface="Arial"/>
              <a:sym typeface="Arial"/>
            </a:endParaRPr>
          </a:p>
        </p:txBody>
      </p:sp>
      <p:cxnSp>
        <p:nvCxnSpPr>
          <p:cNvPr id="198" name="Google Shape;198;p41"/>
          <p:cNvCxnSpPr/>
          <p:nvPr/>
        </p:nvCxnSpPr>
        <p:spPr>
          <a:xfrm>
            <a:off x="8792873" y="5477522"/>
            <a:ext cx="503063" cy="0"/>
          </a:xfrm>
          <a:prstGeom prst="straightConnector1">
            <a:avLst/>
          </a:prstGeom>
          <a:noFill/>
          <a:ln w="28575" cap="flat" cmpd="sng">
            <a:solidFill>
              <a:schemeClr val="dk1"/>
            </a:solidFill>
            <a:prstDash val="solid"/>
            <a:round/>
            <a:headEnd type="none" w="sm" len="sm"/>
            <a:tailEnd type="triangle" w="med" len="med"/>
          </a:ln>
        </p:spPr>
      </p:cxnSp>
      <p:cxnSp>
        <p:nvCxnSpPr>
          <p:cNvPr id="199" name="Google Shape;199;p41"/>
          <p:cNvCxnSpPr/>
          <p:nvPr/>
        </p:nvCxnSpPr>
        <p:spPr>
          <a:xfrm>
            <a:off x="8792873" y="5672505"/>
            <a:ext cx="503063" cy="0"/>
          </a:xfrm>
          <a:prstGeom prst="straightConnector1">
            <a:avLst/>
          </a:prstGeom>
          <a:noFill/>
          <a:ln w="28575" cap="flat" cmpd="sng">
            <a:solidFill>
              <a:schemeClr val="dk1"/>
            </a:solidFill>
            <a:prstDash val="dash"/>
            <a:round/>
            <a:headEnd type="none" w="sm" len="sm"/>
            <a:tailEnd type="triangle" w="med" len="med"/>
          </a:ln>
        </p:spPr>
      </p:cxnSp>
      <p:cxnSp>
        <p:nvCxnSpPr>
          <p:cNvPr id="200" name="Google Shape;200;p41"/>
          <p:cNvCxnSpPr/>
          <p:nvPr/>
        </p:nvCxnSpPr>
        <p:spPr>
          <a:xfrm>
            <a:off x="8792872" y="5863187"/>
            <a:ext cx="503063" cy="0"/>
          </a:xfrm>
          <a:prstGeom prst="straightConnector1">
            <a:avLst/>
          </a:prstGeom>
          <a:noFill/>
          <a:ln w="28575" cap="flat" cmpd="sng">
            <a:solidFill>
              <a:schemeClr val="dk1"/>
            </a:solidFill>
            <a:prstDash val="dash"/>
            <a:round/>
            <a:headEnd type="none" w="sm" len="sm"/>
            <a:tailEnd type="triangle" w="med" len="med"/>
          </a:ln>
        </p:spPr>
      </p:cxnSp>
      <p:sp>
        <p:nvSpPr>
          <p:cNvPr id="201" name="Google Shape;201;p41"/>
          <p:cNvSpPr txBox="1"/>
          <p:nvPr/>
        </p:nvSpPr>
        <p:spPr>
          <a:xfrm>
            <a:off x="338430" y="4776818"/>
            <a:ext cx="336181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MICM = Model Independent Chemistry Module</a:t>
            </a:r>
            <a:endParaRPr sz="1400" b="0" i="0" u="none" strike="noStrike" cap="none">
              <a:solidFill>
                <a:srgbClr val="000000"/>
              </a:solidFill>
              <a:latin typeface="Arial"/>
              <a:ea typeface="Arial"/>
              <a:cs typeface="Arial"/>
              <a:sym typeface="Arial"/>
            </a:endParaRPr>
          </a:p>
        </p:txBody>
      </p:sp>
      <p:sp>
        <p:nvSpPr>
          <p:cNvPr id="202" name="Google Shape;202;p41"/>
          <p:cNvSpPr txBox="1"/>
          <p:nvPr/>
        </p:nvSpPr>
        <p:spPr>
          <a:xfrm>
            <a:off x="8879924" y="841750"/>
            <a:ext cx="2844600" cy="2411400"/>
          </a:xfrm>
          <a:prstGeom prst="rect">
            <a:avLst/>
          </a:prstGeom>
          <a:solidFill>
            <a:srgbClr val="EFEFEF"/>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238125" marR="0" lvl="0" indent="-196850" algn="l" rtl="0">
              <a:lnSpc>
                <a:spcPct val="100000"/>
              </a:lnSpc>
              <a:spcBef>
                <a:spcPts val="400"/>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Industry-defined standards, modularity and efficiency</a:t>
            </a:r>
            <a:endParaRPr sz="1600" b="0" i="0" u="none" strike="noStrike" cap="none">
              <a:solidFill>
                <a:srgbClr val="000000"/>
              </a:solidFill>
              <a:latin typeface="Arial"/>
              <a:ea typeface="Arial"/>
              <a:cs typeface="Arial"/>
              <a:sym typeface="Arial"/>
            </a:endParaRPr>
          </a:p>
          <a:p>
            <a:pPr marL="238125" marR="0" lvl="0" indent="-196850" algn="l" rtl="0">
              <a:lnSpc>
                <a:spcPct val="100000"/>
              </a:lnSpc>
              <a:spcBef>
                <a:spcPts val="400"/>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Truly model-independent components</a:t>
            </a:r>
            <a:endParaRPr sz="1600" b="0" i="0" u="none" strike="noStrike" cap="none">
              <a:solidFill>
                <a:schemeClr val="dk1"/>
              </a:solidFill>
              <a:latin typeface="Arial"/>
              <a:ea typeface="Arial"/>
              <a:cs typeface="Arial"/>
              <a:sym typeface="Arial"/>
            </a:endParaRPr>
          </a:p>
          <a:p>
            <a:pPr marL="238125" marR="0" lvl="0" indent="-196850" algn="l" rtl="0">
              <a:lnSpc>
                <a:spcPct val="100000"/>
              </a:lnSpc>
              <a:spcBef>
                <a:spcPts val="400"/>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Connected to other components through well defined &amp; flexible interfaces </a:t>
            </a:r>
            <a:endParaRPr sz="1600" b="0" i="0" u="none" strike="noStrike" cap="none">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theme/theme1.xml><?xml version="1.0" encoding="utf-8"?>
<a:theme xmlns:a="http://schemas.openxmlformats.org/drawingml/2006/main" name="Title Page: NCAR - Blue Logo">
  <a:themeElements>
    <a:clrScheme name="NCAR UCAR">
      <a:dk1>
        <a:srgbClr val="000000"/>
      </a:dk1>
      <a:lt1>
        <a:srgbClr val="FFFFFF"/>
      </a:lt1>
      <a:dk2>
        <a:srgbClr val="1F3058"/>
      </a:dk2>
      <a:lt2>
        <a:srgbClr val="EEECE1"/>
      </a:lt2>
      <a:accent1>
        <a:srgbClr val="1A3141"/>
      </a:accent1>
      <a:accent2>
        <a:srgbClr val="456673"/>
      </a:accent2>
      <a:accent3>
        <a:srgbClr val="C45229"/>
      </a:accent3>
      <a:accent4>
        <a:srgbClr val="9F1B25"/>
      </a:accent4>
      <a:accent5>
        <a:srgbClr val="B36E25"/>
      </a:accent5>
      <a:accent6>
        <a:srgbClr val="555058"/>
      </a:accent6>
      <a:hlink>
        <a:srgbClr val="1F3058"/>
      </a:hlink>
      <a:folHlink>
        <a:srgbClr val="7C788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CAR-BlueTopHeader-GraySwoosh">
  <a:themeElements>
    <a:clrScheme name="NCAR and UCAR">
      <a:dk1>
        <a:srgbClr val="666666"/>
      </a:dk1>
      <a:lt1>
        <a:srgbClr val="FFFFFF"/>
      </a:lt1>
      <a:dk2>
        <a:srgbClr val="122D5D"/>
      </a:dk2>
      <a:lt2>
        <a:srgbClr val="D3DCEC"/>
      </a:lt2>
      <a:accent1>
        <a:srgbClr val="277DA1"/>
      </a:accent1>
      <a:accent2>
        <a:srgbClr val="248F87"/>
      </a:accent2>
      <a:accent3>
        <a:srgbClr val="BBD52F"/>
      </a:accent3>
      <a:accent4>
        <a:srgbClr val="D3DCEC"/>
      </a:accent4>
      <a:accent5>
        <a:srgbClr val="6C6C6C"/>
      </a:accent5>
      <a:accent6>
        <a:srgbClr val="9EA0A3"/>
      </a:accent6>
      <a:hlink>
        <a:srgbClr val="BBD52F"/>
      </a:hlink>
      <a:folHlink>
        <a:srgbClr val="BBD52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TotalTime>
  <Words>1368</Words>
  <Application>Microsoft Macintosh PowerPoint</Application>
  <PresentationFormat>Widescreen</PresentationFormat>
  <Paragraphs>242</Paragraphs>
  <Slides>17</Slides>
  <Notes>17</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17</vt:i4>
      </vt:variant>
    </vt:vector>
  </HeadingPairs>
  <TitlesOfParts>
    <vt:vector size="23" baseType="lpstr">
      <vt:lpstr>Arial</vt:lpstr>
      <vt:lpstr>Helvetica Neue</vt:lpstr>
      <vt:lpstr>Trebuchet MS</vt:lpstr>
      <vt:lpstr>Calibri</vt:lpstr>
      <vt:lpstr>Title Page: NCAR - Blue Logo</vt:lpstr>
      <vt:lpstr>NCAR-BlueTopHeader-GraySwoosh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EXTRAS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Gabriele Pfister</cp:lastModifiedBy>
  <cp:revision>9</cp:revision>
  <dcterms:modified xsi:type="dcterms:W3CDTF">2024-10-21T12:42:42Z</dcterms:modified>
</cp:coreProperties>
</file>