
<file path=[Content_Types].xml><?xml version="1.0" encoding="utf-8"?>
<Types xmlns="http://schemas.openxmlformats.org/package/2006/content-types">
  <Default Extension="bin" ContentType="application/vnd.openxmlformats-officedocument.oleObject"/>
  <Default Extension="C1EAAE90" ContentType="image/png"/>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f"/>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customXml/itemProps167.xml" ContentType="application/vnd.openxmlformats-officedocument.customXmlProperties+xml"/>
  <Override PartName="/customXml/itemProps168.xml" ContentType="application/vnd.openxmlformats-officedocument.customXmlProperties+xml"/>
  <Override PartName="/customXml/itemProps169.xml" ContentType="application/vnd.openxmlformats-officedocument.customXmlProperties+xml"/>
  <Override PartName="/customXml/itemProps170.xml" ContentType="application/vnd.openxmlformats-officedocument.customXmlProperties+xml"/>
  <Override PartName="/customXml/itemProps171.xml" ContentType="application/vnd.openxmlformats-officedocument.customXmlProperties+xml"/>
  <Override PartName="/customXml/itemProps172.xml" ContentType="application/vnd.openxmlformats-officedocument.customXmlProperties+xml"/>
  <Override PartName="/customXml/itemProps173.xml" ContentType="application/vnd.openxmlformats-officedocument.customXmlProperties+xml"/>
  <Override PartName="/customXml/itemProps174.xml" ContentType="application/vnd.openxmlformats-officedocument.customXmlProperties+xml"/>
  <Override PartName="/customXml/itemProps175.xml" ContentType="application/vnd.openxmlformats-officedocument.customXmlProperties+xml"/>
  <Override PartName="/customXml/itemProps176.xml" ContentType="application/vnd.openxmlformats-officedocument.customXmlProperties+xml"/>
  <Override PartName="/customXml/itemProps177.xml" ContentType="application/vnd.openxmlformats-officedocument.customXmlProperties+xml"/>
  <Override PartName="/customXml/itemProps178.xml" ContentType="application/vnd.openxmlformats-officedocument.customXmlProperties+xml"/>
  <Override PartName="/customXml/itemProps179.xml" ContentType="application/vnd.openxmlformats-officedocument.customXmlProperties+xml"/>
  <Override PartName="/customXml/itemProps180.xml" ContentType="application/vnd.openxmlformats-officedocument.customXmlProperties+xml"/>
  <Override PartName="/customXml/itemProps181.xml" ContentType="application/vnd.openxmlformats-officedocument.customXmlProperties+xml"/>
  <Override PartName="/customXml/itemProps182.xml" ContentType="application/vnd.openxmlformats-officedocument.customXmlProperties+xml"/>
  <Override PartName="/customXml/itemProps183.xml" ContentType="application/vnd.openxmlformats-officedocument.customXmlProperties+xml"/>
  <Override PartName="/customXml/itemProps184.xml" ContentType="application/vnd.openxmlformats-officedocument.customXmlProperties+xml"/>
  <Override PartName="/customXml/itemProps185.xml" ContentType="application/vnd.openxmlformats-officedocument.customXmlProperties+xml"/>
  <Override PartName="/customXml/itemProps186.xml" ContentType="application/vnd.openxmlformats-officedocument.customXmlProperties+xml"/>
  <Override PartName="/customXml/itemProps187.xml" ContentType="application/vnd.openxmlformats-officedocument.customXmlProperties+xml"/>
  <Override PartName="/customXml/itemProps188.xml" ContentType="application/vnd.openxmlformats-officedocument.customXmlProperties+xml"/>
  <Override PartName="/customXml/itemProps189.xml" ContentType="application/vnd.openxmlformats-officedocument.customXmlProperties+xml"/>
  <Override PartName="/customXml/itemProps190.xml" ContentType="application/vnd.openxmlformats-officedocument.customXmlProperties+xml"/>
  <Override PartName="/customXml/itemProps191.xml" ContentType="application/vnd.openxmlformats-officedocument.customXmlProperties+xml"/>
  <Override PartName="/customXml/itemProps192.xml" ContentType="application/vnd.openxmlformats-officedocument.customXmlProperties+xml"/>
  <Override PartName="/customXml/itemProps193.xml" ContentType="application/vnd.openxmlformats-officedocument.customXmlProperties+xml"/>
  <Override PartName="/customXml/itemProps194.xml" ContentType="application/vnd.openxmlformats-officedocument.customXmlProperties+xml"/>
  <Override PartName="/customXml/itemProps195.xml" ContentType="application/vnd.openxmlformats-officedocument.customXmlProperties+xml"/>
  <Override PartName="/customXml/itemProps196.xml" ContentType="application/vnd.openxmlformats-officedocument.customXmlProperties+xml"/>
  <Override PartName="/customXml/itemProps197.xml" ContentType="application/vnd.openxmlformats-officedocument.customXmlProperties+xml"/>
  <Override PartName="/customXml/itemProps198.xml" ContentType="application/vnd.openxmlformats-officedocument.customXmlProperties+xml"/>
  <Override PartName="/customXml/itemProps199.xml" ContentType="application/vnd.openxmlformats-officedocument.customXmlProperties+xml"/>
  <Override PartName="/customXml/itemProps200.xml" ContentType="application/vnd.openxmlformats-officedocument.customXmlProperties+xml"/>
  <Override PartName="/customXml/itemProps201.xml" ContentType="application/vnd.openxmlformats-officedocument.customXmlProperties+xml"/>
  <Override PartName="/customXml/itemProps202.xml" ContentType="application/vnd.openxmlformats-officedocument.customXmlProperties+xml"/>
  <Override PartName="/customXml/itemProps203.xml" ContentType="application/vnd.openxmlformats-officedocument.customXmlProperties+xml"/>
  <Override PartName="/customXml/itemProps204.xml" ContentType="application/vnd.openxmlformats-officedocument.customXmlProperties+xml"/>
  <Override PartName="/customXml/itemProps205.xml" ContentType="application/vnd.openxmlformats-officedocument.customXmlProperties+xml"/>
  <Override PartName="/customXml/itemProps206.xml" ContentType="application/vnd.openxmlformats-officedocument.customXmlProperties+xml"/>
  <Override PartName="/customXml/itemProps207.xml" ContentType="application/vnd.openxmlformats-officedocument.customXmlProperties+xml"/>
  <Override PartName="/customXml/itemProps208.xml" ContentType="application/vnd.openxmlformats-officedocument.customXmlProperties+xml"/>
  <Override PartName="/customXml/itemProps209.xml" ContentType="application/vnd.openxmlformats-officedocument.customXmlProperties+xml"/>
  <Override PartName="/customXml/itemProps210.xml" ContentType="application/vnd.openxmlformats-officedocument.customXmlProperties+xml"/>
  <Override PartName="/customXml/itemProps211.xml" ContentType="application/vnd.openxmlformats-officedocument.customXmlProperties+xml"/>
  <Override PartName="/customXml/itemProps212.xml" ContentType="application/vnd.openxmlformats-officedocument.customXmlProperties+xml"/>
  <Override PartName="/customXml/itemProps213.xml" ContentType="application/vnd.openxmlformats-officedocument.customXmlProperties+xml"/>
  <Override PartName="/customXml/itemProps214.xml" ContentType="application/vnd.openxmlformats-officedocument.customXmlProperties+xml"/>
  <Override PartName="/customXml/itemProps215.xml" ContentType="application/vnd.openxmlformats-officedocument.customXmlProperties+xml"/>
  <Override PartName="/customXml/itemProps216.xml" ContentType="application/vnd.openxmlformats-officedocument.customXmlProperties+xml"/>
  <Override PartName="/customXml/itemProps217.xml" ContentType="application/vnd.openxmlformats-officedocument.customXmlProperties+xml"/>
  <Override PartName="/customXml/itemProps218.xml" ContentType="application/vnd.openxmlformats-officedocument.customXmlProperties+xml"/>
  <Override PartName="/customXml/itemProps219.xml" ContentType="application/vnd.openxmlformats-officedocument.customXmlProperties+xml"/>
  <Override PartName="/customXml/itemProps220.xml" ContentType="application/vnd.openxmlformats-officedocument.customXmlProperties+xml"/>
  <Override PartName="/customXml/itemProps221.xml" ContentType="application/vnd.openxmlformats-officedocument.customXmlProperties+xml"/>
  <Override PartName="/customXml/itemProps222.xml" ContentType="application/vnd.openxmlformats-officedocument.customXmlProperties+xml"/>
  <Override PartName="/customXml/itemProps223.xml" ContentType="application/vnd.openxmlformats-officedocument.customXmlProperties+xml"/>
  <Override PartName="/customXml/itemProps224.xml" ContentType="application/vnd.openxmlformats-officedocument.customXmlProperties+xml"/>
  <Override PartName="/customXml/itemProps225.xml" ContentType="application/vnd.openxmlformats-officedocument.customXmlProperties+xml"/>
  <Override PartName="/customXml/itemProps226.xml" ContentType="application/vnd.openxmlformats-officedocument.customXmlProperties+xml"/>
  <Override PartName="/customXml/itemProps227.xml" ContentType="application/vnd.openxmlformats-officedocument.customXmlProperties+xml"/>
  <Override PartName="/customXml/itemProps228.xml" ContentType="application/vnd.openxmlformats-officedocument.customXmlProperties+xml"/>
  <Override PartName="/customXml/itemProps229.xml" ContentType="application/vnd.openxmlformats-officedocument.customXmlProperties+xml"/>
  <Override PartName="/customXml/itemProps23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648" r:id="rId231"/>
  </p:sldMasterIdLst>
  <p:notesMasterIdLst>
    <p:notesMasterId r:id="rId249"/>
  </p:notesMasterIdLst>
  <p:handoutMasterIdLst>
    <p:handoutMasterId r:id="rId250"/>
  </p:handoutMasterIdLst>
  <p:sldIdLst>
    <p:sldId id="258" r:id="rId232"/>
    <p:sldId id="301" r:id="rId233"/>
    <p:sldId id="447" r:id="rId234"/>
    <p:sldId id="996" r:id="rId235"/>
    <p:sldId id="437" r:id="rId236"/>
    <p:sldId id="328" r:id="rId237"/>
    <p:sldId id="997" r:id="rId238"/>
    <p:sldId id="998" r:id="rId239"/>
    <p:sldId id="999" r:id="rId240"/>
    <p:sldId id="1004" r:id="rId241"/>
    <p:sldId id="1000" r:id="rId242"/>
    <p:sldId id="582" r:id="rId243"/>
    <p:sldId id="1001" r:id="rId244"/>
    <p:sldId id="1002" r:id="rId245"/>
    <p:sldId id="1003" r:id="rId246"/>
    <p:sldId id="1010" r:id="rId247"/>
    <p:sldId id="1009" r:id="rId248"/>
  </p:sldIdLst>
  <p:sldSz cx="12192000" cy="6858000"/>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Cabe, Erin" initials="ME" lastIdx="5" clrIdx="0">
    <p:extLst>
      <p:ext uri="{19B8F6BF-5375-455C-9EA6-DF929625EA0E}">
        <p15:presenceInfo xmlns:p15="http://schemas.microsoft.com/office/powerpoint/2012/main" userId="S-1-5-21-1339303556-449845944-1601390327-462682" providerId="AD"/>
      </p:ext>
    </p:extLst>
  </p:cmAuthor>
  <p:cmAuthor id="2" name="Matthews, Lisa" initials="ML" lastIdx="6" clrIdx="1">
    <p:extLst>
      <p:ext uri="{19B8F6BF-5375-455C-9EA6-DF929625EA0E}">
        <p15:presenceInfo xmlns:p15="http://schemas.microsoft.com/office/powerpoint/2012/main" userId="S-1-5-21-1339303556-449845944-1601390327-195455" providerId="AD"/>
      </p:ext>
    </p:extLst>
  </p:cmAuthor>
  <p:cmAuthor id="3" name="Mathur, Rohit" initials="MR" lastIdx="1" clrIdx="2">
    <p:extLst>
      <p:ext uri="{19B8F6BF-5375-455C-9EA6-DF929625EA0E}">
        <p15:presenceInfo xmlns:p15="http://schemas.microsoft.com/office/powerpoint/2012/main" userId="S-1-5-21-1339303556-449845944-1601390327-335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26CB6"/>
    <a:srgbClr val="FF33CC"/>
    <a:srgbClr val="3366FF"/>
    <a:srgbClr val="E94142"/>
    <a:srgbClr val="08721F"/>
    <a:srgbClr val="FF9933"/>
    <a:srgbClr val="FFFFFF"/>
    <a:srgbClr val="FF66FF"/>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9" autoAdjust="0"/>
    <p:restoredTop sz="92982" autoAdjust="0"/>
  </p:normalViewPr>
  <p:slideViewPr>
    <p:cSldViewPr>
      <p:cViewPr varScale="1">
        <p:scale>
          <a:sx n="61" d="100"/>
          <a:sy n="61" d="100"/>
        </p:scale>
        <p:origin x="872" y="5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49" d="100"/>
          <a:sy n="49" d="100"/>
        </p:scale>
        <p:origin x="2716" y="4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customXml" Target="../customXml/item138.xml"/><Relationship Id="rId159" Type="http://schemas.openxmlformats.org/officeDocument/2006/relationships/customXml" Target="../customXml/item159.xml"/><Relationship Id="rId170" Type="http://schemas.openxmlformats.org/officeDocument/2006/relationships/customXml" Target="../customXml/item170.xml"/><Relationship Id="rId191" Type="http://schemas.openxmlformats.org/officeDocument/2006/relationships/customXml" Target="../customXml/item191.xml"/><Relationship Id="rId205" Type="http://schemas.openxmlformats.org/officeDocument/2006/relationships/customXml" Target="../customXml/item205.xml"/><Relationship Id="rId226" Type="http://schemas.openxmlformats.org/officeDocument/2006/relationships/customXml" Target="../customXml/item226.xml"/><Relationship Id="rId247" Type="http://schemas.openxmlformats.org/officeDocument/2006/relationships/slide" Target="slides/slide16.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customXml" Target="../customXml/item53.xml"/><Relationship Id="rId74" Type="http://schemas.openxmlformats.org/officeDocument/2006/relationships/customXml" Target="../customXml/item74.xml"/><Relationship Id="rId128" Type="http://schemas.openxmlformats.org/officeDocument/2006/relationships/customXml" Target="../customXml/item128.xml"/><Relationship Id="rId149" Type="http://schemas.openxmlformats.org/officeDocument/2006/relationships/customXml" Target="../customXml/item149.xml"/><Relationship Id="rId5" Type="http://schemas.openxmlformats.org/officeDocument/2006/relationships/customXml" Target="../customXml/item5.xml"/><Relationship Id="rId95" Type="http://schemas.openxmlformats.org/officeDocument/2006/relationships/customXml" Target="../customXml/item95.xml"/><Relationship Id="rId160" Type="http://schemas.openxmlformats.org/officeDocument/2006/relationships/customXml" Target="../customXml/item160.xml"/><Relationship Id="rId181" Type="http://schemas.openxmlformats.org/officeDocument/2006/relationships/customXml" Target="../customXml/item181.xml"/><Relationship Id="rId216" Type="http://schemas.openxmlformats.org/officeDocument/2006/relationships/customXml" Target="../customXml/item216.xml"/><Relationship Id="rId237" Type="http://schemas.openxmlformats.org/officeDocument/2006/relationships/slide" Target="slides/slide6.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customXml" Target="../customXml/item64.xml"/><Relationship Id="rId118" Type="http://schemas.openxmlformats.org/officeDocument/2006/relationships/customXml" Target="../customXml/item118.xml"/><Relationship Id="rId139" Type="http://schemas.openxmlformats.org/officeDocument/2006/relationships/customXml" Target="../customXml/item139.xml"/><Relationship Id="rId85" Type="http://schemas.openxmlformats.org/officeDocument/2006/relationships/customXml" Target="../customXml/item85.xml"/><Relationship Id="rId150" Type="http://schemas.openxmlformats.org/officeDocument/2006/relationships/customXml" Target="../customXml/item150.xml"/><Relationship Id="rId171" Type="http://schemas.openxmlformats.org/officeDocument/2006/relationships/customXml" Target="../customXml/item171.xml"/><Relationship Id="rId192" Type="http://schemas.openxmlformats.org/officeDocument/2006/relationships/customXml" Target="../customXml/item192.xml"/><Relationship Id="rId206" Type="http://schemas.openxmlformats.org/officeDocument/2006/relationships/customXml" Target="../customXml/item206.xml"/><Relationship Id="rId227" Type="http://schemas.openxmlformats.org/officeDocument/2006/relationships/customXml" Target="../customXml/item227.xml"/><Relationship Id="rId248" Type="http://schemas.openxmlformats.org/officeDocument/2006/relationships/slide" Target="slides/slide17.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customXml" Target="../customXml/item108.xml"/><Relationship Id="rId129" Type="http://schemas.openxmlformats.org/officeDocument/2006/relationships/customXml" Target="../customXml/item129.xml"/><Relationship Id="rId54" Type="http://schemas.openxmlformats.org/officeDocument/2006/relationships/customXml" Target="../customXml/item54.xml"/><Relationship Id="rId75" Type="http://schemas.openxmlformats.org/officeDocument/2006/relationships/customXml" Target="../customXml/item75.xml"/><Relationship Id="rId96" Type="http://schemas.openxmlformats.org/officeDocument/2006/relationships/customXml" Target="../customXml/item96.xml"/><Relationship Id="rId140" Type="http://schemas.openxmlformats.org/officeDocument/2006/relationships/customXml" Target="../customXml/item140.xml"/><Relationship Id="rId161" Type="http://schemas.openxmlformats.org/officeDocument/2006/relationships/customXml" Target="../customXml/item161.xml"/><Relationship Id="rId182" Type="http://schemas.openxmlformats.org/officeDocument/2006/relationships/customXml" Target="../customXml/item182.xml"/><Relationship Id="rId217" Type="http://schemas.openxmlformats.org/officeDocument/2006/relationships/customXml" Target="../customXml/item217.xml"/><Relationship Id="rId6" Type="http://schemas.openxmlformats.org/officeDocument/2006/relationships/customXml" Target="../customXml/item6.xml"/><Relationship Id="rId238" Type="http://schemas.openxmlformats.org/officeDocument/2006/relationships/slide" Target="slides/slide7.xml"/><Relationship Id="rId23" Type="http://schemas.openxmlformats.org/officeDocument/2006/relationships/customXml" Target="../customXml/item23.xml"/><Relationship Id="rId119" Type="http://schemas.openxmlformats.org/officeDocument/2006/relationships/customXml" Target="../customXml/item119.xml"/><Relationship Id="rId44" Type="http://schemas.openxmlformats.org/officeDocument/2006/relationships/customXml" Target="../customXml/item44.xml"/><Relationship Id="rId65" Type="http://schemas.openxmlformats.org/officeDocument/2006/relationships/customXml" Target="../customXml/item65.xml"/><Relationship Id="rId86" Type="http://schemas.openxmlformats.org/officeDocument/2006/relationships/customXml" Target="../customXml/item86.xml"/><Relationship Id="rId130" Type="http://schemas.openxmlformats.org/officeDocument/2006/relationships/customXml" Target="../customXml/item130.xml"/><Relationship Id="rId151" Type="http://schemas.openxmlformats.org/officeDocument/2006/relationships/customXml" Target="../customXml/item151.xml"/><Relationship Id="rId172" Type="http://schemas.openxmlformats.org/officeDocument/2006/relationships/customXml" Target="../customXml/item172.xml"/><Relationship Id="rId193" Type="http://schemas.openxmlformats.org/officeDocument/2006/relationships/customXml" Target="../customXml/item193.xml"/><Relationship Id="rId207" Type="http://schemas.openxmlformats.org/officeDocument/2006/relationships/customXml" Target="../customXml/item207.xml"/><Relationship Id="rId228" Type="http://schemas.openxmlformats.org/officeDocument/2006/relationships/customXml" Target="../customXml/item228.xml"/><Relationship Id="rId249" Type="http://schemas.openxmlformats.org/officeDocument/2006/relationships/notesMaster" Target="notesMasters/notesMaster1.xml"/><Relationship Id="rId13" Type="http://schemas.openxmlformats.org/officeDocument/2006/relationships/customXml" Target="../customXml/item13.xml"/><Relationship Id="rId109" Type="http://schemas.openxmlformats.org/officeDocument/2006/relationships/customXml" Target="../customXml/item109.xml"/><Relationship Id="rId34" Type="http://schemas.openxmlformats.org/officeDocument/2006/relationships/customXml" Target="../customXml/item34.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20" Type="http://schemas.openxmlformats.org/officeDocument/2006/relationships/customXml" Target="../customXml/item120.xml"/><Relationship Id="rId141" Type="http://schemas.openxmlformats.org/officeDocument/2006/relationships/customXml" Target="../customXml/item141.xml"/><Relationship Id="rId7" Type="http://schemas.openxmlformats.org/officeDocument/2006/relationships/customXml" Target="../customXml/item7.xml"/><Relationship Id="rId162" Type="http://schemas.openxmlformats.org/officeDocument/2006/relationships/customXml" Target="../customXml/item162.xml"/><Relationship Id="rId183" Type="http://schemas.openxmlformats.org/officeDocument/2006/relationships/customXml" Target="../customXml/item183.xml"/><Relationship Id="rId218" Type="http://schemas.openxmlformats.org/officeDocument/2006/relationships/customXml" Target="../customXml/item218.xml"/><Relationship Id="rId239" Type="http://schemas.openxmlformats.org/officeDocument/2006/relationships/slide" Target="slides/slide8.xml"/><Relationship Id="rId250" Type="http://schemas.openxmlformats.org/officeDocument/2006/relationships/handoutMaster" Target="handoutMasters/handoutMaster1.xml"/><Relationship Id="rId24" Type="http://schemas.openxmlformats.org/officeDocument/2006/relationships/customXml" Target="../customXml/item24.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31" Type="http://schemas.openxmlformats.org/officeDocument/2006/relationships/customXml" Target="../customXml/item131.xml"/><Relationship Id="rId152" Type="http://schemas.openxmlformats.org/officeDocument/2006/relationships/customXml" Target="../customXml/item152.xml"/><Relationship Id="rId173" Type="http://schemas.openxmlformats.org/officeDocument/2006/relationships/customXml" Target="../customXml/item173.xml"/><Relationship Id="rId194" Type="http://schemas.openxmlformats.org/officeDocument/2006/relationships/customXml" Target="../customXml/item194.xml"/><Relationship Id="rId208" Type="http://schemas.openxmlformats.org/officeDocument/2006/relationships/customXml" Target="../customXml/item208.xml"/><Relationship Id="rId229" Type="http://schemas.openxmlformats.org/officeDocument/2006/relationships/customXml" Target="../customXml/item229.xml"/><Relationship Id="rId240" Type="http://schemas.openxmlformats.org/officeDocument/2006/relationships/slide" Target="slides/slide9.xml"/><Relationship Id="rId14" Type="http://schemas.openxmlformats.org/officeDocument/2006/relationships/customXml" Target="../customXml/item14.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8" Type="http://schemas.openxmlformats.org/officeDocument/2006/relationships/customXml" Target="../customXml/item8.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customXml" Target="../customXml/item142.xml"/><Relationship Id="rId163" Type="http://schemas.openxmlformats.org/officeDocument/2006/relationships/customXml" Target="../customXml/item163.xml"/><Relationship Id="rId184" Type="http://schemas.openxmlformats.org/officeDocument/2006/relationships/customXml" Target="../customXml/item184.xml"/><Relationship Id="rId219" Type="http://schemas.openxmlformats.org/officeDocument/2006/relationships/customXml" Target="../customXml/item219.xml"/><Relationship Id="rId230" Type="http://schemas.openxmlformats.org/officeDocument/2006/relationships/customXml" Target="../customXml/item230.xml"/><Relationship Id="rId251" Type="http://schemas.openxmlformats.org/officeDocument/2006/relationships/commentAuthors" Target="commentAuthors.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customXml" Target="../customXml/item132.xml"/><Relationship Id="rId153" Type="http://schemas.openxmlformats.org/officeDocument/2006/relationships/customXml" Target="../customXml/item153.xml"/><Relationship Id="rId174" Type="http://schemas.openxmlformats.org/officeDocument/2006/relationships/customXml" Target="../customXml/item174.xml"/><Relationship Id="rId195" Type="http://schemas.openxmlformats.org/officeDocument/2006/relationships/customXml" Target="../customXml/item195.xml"/><Relationship Id="rId209" Type="http://schemas.openxmlformats.org/officeDocument/2006/relationships/customXml" Target="../customXml/item209.xml"/><Relationship Id="rId220" Type="http://schemas.openxmlformats.org/officeDocument/2006/relationships/customXml" Target="../customXml/item220.xml"/><Relationship Id="rId241" Type="http://schemas.openxmlformats.org/officeDocument/2006/relationships/slide" Target="slides/slide10.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78" Type="http://schemas.openxmlformats.org/officeDocument/2006/relationships/customXml" Target="../customXml/item78.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customXml" Target="../customXml/item143.xml"/><Relationship Id="rId164" Type="http://schemas.openxmlformats.org/officeDocument/2006/relationships/customXml" Target="../customXml/item164.xml"/><Relationship Id="rId185" Type="http://schemas.openxmlformats.org/officeDocument/2006/relationships/customXml" Target="../customXml/item185.xml"/><Relationship Id="rId9" Type="http://schemas.openxmlformats.org/officeDocument/2006/relationships/customXml" Target="../customXml/item9.xml"/><Relationship Id="rId210" Type="http://schemas.openxmlformats.org/officeDocument/2006/relationships/customXml" Target="../customXml/item210.xml"/><Relationship Id="rId26" Type="http://schemas.openxmlformats.org/officeDocument/2006/relationships/customXml" Target="../customXml/item26.xml"/><Relationship Id="rId231" Type="http://schemas.openxmlformats.org/officeDocument/2006/relationships/slideMaster" Target="slideMasters/slideMaster1.xml"/><Relationship Id="rId252" Type="http://schemas.openxmlformats.org/officeDocument/2006/relationships/presProps" Target="presProps.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customXml" Target="../customXml/item154.xml"/><Relationship Id="rId175" Type="http://schemas.openxmlformats.org/officeDocument/2006/relationships/customXml" Target="../customXml/item175.xml"/><Relationship Id="rId196" Type="http://schemas.openxmlformats.org/officeDocument/2006/relationships/customXml" Target="../customXml/item196.xml"/><Relationship Id="rId200" Type="http://schemas.openxmlformats.org/officeDocument/2006/relationships/customXml" Target="../customXml/item200.xml"/><Relationship Id="rId16" Type="http://schemas.openxmlformats.org/officeDocument/2006/relationships/customXml" Target="../customXml/item16.xml"/><Relationship Id="rId221" Type="http://schemas.openxmlformats.org/officeDocument/2006/relationships/customXml" Target="../customXml/item221.xml"/><Relationship Id="rId242" Type="http://schemas.openxmlformats.org/officeDocument/2006/relationships/slide" Target="slides/slide11.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44" Type="http://schemas.openxmlformats.org/officeDocument/2006/relationships/customXml" Target="../customXml/item144.xml"/><Relationship Id="rId90" Type="http://schemas.openxmlformats.org/officeDocument/2006/relationships/customXml" Target="../customXml/item90.xml"/><Relationship Id="rId165" Type="http://schemas.openxmlformats.org/officeDocument/2006/relationships/customXml" Target="../customXml/item165.xml"/><Relationship Id="rId186" Type="http://schemas.openxmlformats.org/officeDocument/2006/relationships/customXml" Target="../customXml/item186.xml"/><Relationship Id="rId211" Type="http://schemas.openxmlformats.org/officeDocument/2006/relationships/customXml" Target="../customXml/item211.xml"/><Relationship Id="rId232" Type="http://schemas.openxmlformats.org/officeDocument/2006/relationships/slide" Target="slides/slide1.xml"/><Relationship Id="rId253" Type="http://schemas.openxmlformats.org/officeDocument/2006/relationships/viewProps" Target="viewProps.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customXml" Target="../customXml/item134.xml"/><Relationship Id="rId80" Type="http://schemas.openxmlformats.org/officeDocument/2006/relationships/customXml" Target="../customXml/item80.xml"/><Relationship Id="rId155" Type="http://schemas.openxmlformats.org/officeDocument/2006/relationships/customXml" Target="../customXml/item155.xml"/><Relationship Id="rId176" Type="http://schemas.openxmlformats.org/officeDocument/2006/relationships/customXml" Target="../customXml/item176.xml"/><Relationship Id="rId197" Type="http://schemas.openxmlformats.org/officeDocument/2006/relationships/customXml" Target="../customXml/item197.xml"/><Relationship Id="rId201" Type="http://schemas.openxmlformats.org/officeDocument/2006/relationships/customXml" Target="../customXml/item201.xml"/><Relationship Id="rId222" Type="http://schemas.openxmlformats.org/officeDocument/2006/relationships/customXml" Target="../customXml/item222.xml"/><Relationship Id="rId243" Type="http://schemas.openxmlformats.org/officeDocument/2006/relationships/slide" Target="slides/slide12.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24" Type="http://schemas.openxmlformats.org/officeDocument/2006/relationships/customXml" Target="../customXml/item124.xml"/><Relationship Id="rId70" Type="http://schemas.openxmlformats.org/officeDocument/2006/relationships/customXml" Target="../customXml/item70.xml"/><Relationship Id="rId91" Type="http://schemas.openxmlformats.org/officeDocument/2006/relationships/customXml" Target="../customXml/item91.xml"/><Relationship Id="rId145" Type="http://schemas.openxmlformats.org/officeDocument/2006/relationships/customXml" Target="../customXml/item145.xml"/><Relationship Id="rId166" Type="http://schemas.openxmlformats.org/officeDocument/2006/relationships/customXml" Target="../customXml/item166.xml"/><Relationship Id="rId187" Type="http://schemas.openxmlformats.org/officeDocument/2006/relationships/customXml" Target="../customXml/item187.xml"/><Relationship Id="rId1" Type="http://schemas.openxmlformats.org/officeDocument/2006/relationships/customXml" Target="../customXml/item1.xml"/><Relationship Id="rId212" Type="http://schemas.openxmlformats.org/officeDocument/2006/relationships/customXml" Target="../customXml/item212.xml"/><Relationship Id="rId233" Type="http://schemas.openxmlformats.org/officeDocument/2006/relationships/slide" Target="slides/slide2.xml"/><Relationship Id="rId254" Type="http://schemas.openxmlformats.org/officeDocument/2006/relationships/theme" Target="theme/theme1.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60" Type="http://schemas.openxmlformats.org/officeDocument/2006/relationships/customXml" Target="../customXml/item60.xml"/><Relationship Id="rId81" Type="http://schemas.openxmlformats.org/officeDocument/2006/relationships/customXml" Target="../customXml/item81.xml"/><Relationship Id="rId135" Type="http://schemas.openxmlformats.org/officeDocument/2006/relationships/customXml" Target="../customXml/item135.xml"/><Relationship Id="rId156" Type="http://schemas.openxmlformats.org/officeDocument/2006/relationships/customXml" Target="../customXml/item156.xml"/><Relationship Id="rId177" Type="http://schemas.openxmlformats.org/officeDocument/2006/relationships/customXml" Target="../customXml/item177.xml"/><Relationship Id="rId198" Type="http://schemas.openxmlformats.org/officeDocument/2006/relationships/customXml" Target="../customXml/item198.xml"/><Relationship Id="rId202" Type="http://schemas.openxmlformats.org/officeDocument/2006/relationships/customXml" Target="../customXml/item202.xml"/><Relationship Id="rId223" Type="http://schemas.openxmlformats.org/officeDocument/2006/relationships/customXml" Target="../customXml/item223.xml"/><Relationship Id="rId244" Type="http://schemas.openxmlformats.org/officeDocument/2006/relationships/slide" Target="slides/slide13.xml"/><Relationship Id="rId18" Type="http://schemas.openxmlformats.org/officeDocument/2006/relationships/customXml" Target="../customXml/item18.xml"/><Relationship Id="rId39" Type="http://schemas.openxmlformats.org/officeDocument/2006/relationships/customXml" Target="../customXml/item39.xml"/><Relationship Id="rId50" Type="http://schemas.openxmlformats.org/officeDocument/2006/relationships/customXml" Target="../customXml/item50.xml"/><Relationship Id="rId104" Type="http://schemas.openxmlformats.org/officeDocument/2006/relationships/customXml" Target="../customXml/item104.xml"/><Relationship Id="rId125" Type="http://schemas.openxmlformats.org/officeDocument/2006/relationships/customXml" Target="../customXml/item125.xml"/><Relationship Id="rId146" Type="http://schemas.openxmlformats.org/officeDocument/2006/relationships/customXml" Target="../customXml/item146.xml"/><Relationship Id="rId167" Type="http://schemas.openxmlformats.org/officeDocument/2006/relationships/customXml" Target="../customXml/item167.xml"/><Relationship Id="rId188" Type="http://schemas.openxmlformats.org/officeDocument/2006/relationships/customXml" Target="../customXml/item188.xml"/><Relationship Id="rId71" Type="http://schemas.openxmlformats.org/officeDocument/2006/relationships/customXml" Target="../customXml/item71.xml"/><Relationship Id="rId92" Type="http://schemas.openxmlformats.org/officeDocument/2006/relationships/customXml" Target="../customXml/item92.xml"/><Relationship Id="rId213" Type="http://schemas.openxmlformats.org/officeDocument/2006/relationships/customXml" Target="../customXml/item213.xml"/><Relationship Id="rId234" Type="http://schemas.openxmlformats.org/officeDocument/2006/relationships/slide" Target="slides/slide3.xml"/><Relationship Id="rId2" Type="http://schemas.openxmlformats.org/officeDocument/2006/relationships/customXml" Target="../customXml/item2.xml"/><Relationship Id="rId29" Type="http://schemas.openxmlformats.org/officeDocument/2006/relationships/customXml" Target="../customXml/item29.xml"/><Relationship Id="rId255" Type="http://schemas.openxmlformats.org/officeDocument/2006/relationships/tableStyles" Target="tableStyles.xml"/><Relationship Id="rId40" Type="http://schemas.openxmlformats.org/officeDocument/2006/relationships/customXml" Target="../customXml/item40.xml"/><Relationship Id="rId115" Type="http://schemas.openxmlformats.org/officeDocument/2006/relationships/customXml" Target="../customXml/item115.xml"/><Relationship Id="rId136" Type="http://schemas.openxmlformats.org/officeDocument/2006/relationships/customXml" Target="../customXml/item136.xml"/><Relationship Id="rId157" Type="http://schemas.openxmlformats.org/officeDocument/2006/relationships/customXml" Target="../customXml/item157.xml"/><Relationship Id="rId178" Type="http://schemas.openxmlformats.org/officeDocument/2006/relationships/customXml" Target="../customXml/item178.xml"/><Relationship Id="rId61" Type="http://schemas.openxmlformats.org/officeDocument/2006/relationships/customXml" Target="../customXml/item61.xml"/><Relationship Id="rId82" Type="http://schemas.openxmlformats.org/officeDocument/2006/relationships/customXml" Target="../customXml/item82.xml"/><Relationship Id="rId199" Type="http://schemas.openxmlformats.org/officeDocument/2006/relationships/customXml" Target="../customXml/item199.xml"/><Relationship Id="rId203" Type="http://schemas.openxmlformats.org/officeDocument/2006/relationships/customXml" Target="../customXml/item203.xml"/><Relationship Id="rId19" Type="http://schemas.openxmlformats.org/officeDocument/2006/relationships/customXml" Target="../customXml/item19.xml"/><Relationship Id="rId224" Type="http://schemas.openxmlformats.org/officeDocument/2006/relationships/customXml" Target="../customXml/item224.xml"/><Relationship Id="rId245" Type="http://schemas.openxmlformats.org/officeDocument/2006/relationships/slide" Target="slides/slide14.xml"/><Relationship Id="rId30" Type="http://schemas.openxmlformats.org/officeDocument/2006/relationships/customXml" Target="../customXml/item3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customXml" Target="../customXml/item16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189" Type="http://schemas.openxmlformats.org/officeDocument/2006/relationships/customXml" Target="../customXml/item189.xml"/><Relationship Id="rId3" Type="http://schemas.openxmlformats.org/officeDocument/2006/relationships/customXml" Target="../customXml/item3.xml"/><Relationship Id="rId214" Type="http://schemas.openxmlformats.org/officeDocument/2006/relationships/customXml" Target="../customXml/item214.xml"/><Relationship Id="rId235" Type="http://schemas.openxmlformats.org/officeDocument/2006/relationships/slide" Target="slides/slide4.xml"/><Relationship Id="rId256" Type="http://schemas.microsoft.com/office/2016/11/relationships/changesInfo" Target="changesInfos/changesInfo1.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customXml" Target="../customXml/item158.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179" Type="http://schemas.openxmlformats.org/officeDocument/2006/relationships/customXml" Target="../customXml/item179.xml"/><Relationship Id="rId190" Type="http://schemas.openxmlformats.org/officeDocument/2006/relationships/customXml" Target="../customXml/item190.xml"/><Relationship Id="rId204" Type="http://schemas.openxmlformats.org/officeDocument/2006/relationships/customXml" Target="../customXml/item204.xml"/><Relationship Id="rId225" Type="http://schemas.openxmlformats.org/officeDocument/2006/relationships/customXml" Target="../customXml/item225.xml"/><Relationship Id="rId246" Type="http://schemas.openxmlformats.org/officeDocument/2006/relationships/slide" Target="slides/slide15.xml"/><Relationship Id="rId106" Type="http://schemas.openxmlformats.org/officeDocument/2006/relationships/customXml" Target="../customXml/item106.xml"/><Relationship Id="rId127" Type="http://schemas.openxmlformats.org/officeDocument/2006/relationships/customXml" Target="../customXml/item127.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94" Type="http://schemas.openxmlformats.org/officeDocument/2006/relationships/customXml" Target="../customXml/item94.xml"/><Relationship Id="rId148" Type="http://schemas.openxmlformats.org/officeDocument/2006/relationships/customXml" Target="../customXml/item148.xml"/><Relationship Id="rId169" Type="http://schemas.openxmlformats.org/officeDocument/2006/relationships/customXml" Target="../customXml/item169.xml"/><Relationship Id="rId4" Type="http://schemas.openxmlformats.org/officeDocument/2006/relationships/customXml" Target="../customXml/item4.xml"/><Relationship Id="rId180" Type="http://schemas.openxmlformats.org/officeDocument/2006/relationships/customXml" Target="../customXml/item180.xml"/><Relationship Id="rId215" Type="http://schemas.openxmlformats.org/officeDocument/2006/relationships/customXml" Target="../customXml/item215.xml"/><Relationship Id="rId23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hur, Rohit" userId="169eff07-661e-4136-b664-cffc4eb3a891" providerId="ADAL" clId="{44465F28-02E1-4E82-A27E-927FB4C363DC}"/>
    <pc:docChg chg="custSel modSld sldOrd">
      <pc:chgData name="Mathur, Rohit" userId="169eff07-661e-4136-b664-cffc4eb3a891" providerId="ADAL" clId="{44465F28-02E1-4E82-A27E-927FB4C363DC}" dt="2024-10-21T03:29:19.827" v="1783" actId="20577"/>
      <pc:docMkLst>
        <pc:docMk/>
      </pc:docMkLst>
      <pc:sldChg chg="modSp mod modNotesTx">
        <pc:chgData name="Mathur, Rohit" userId="169eff07-661e-4136-b664-cffc4eb3a891" providerId="ADAL" clId="{44465F28-02E1-4E82-A27E-927FB4C363DC}" dt="2024-10-21T03:29:19.827" v="1783" actId="20577"/>
        <pc:sldMkLst>
          <pc:docMk/>
          <pc:sldMk cId="3920752524" sldId="301"/>
        </pc:sldMkLst>
        <pc:spChg chg="mod">
          <ac:chgData name="Mathur, Rohit" userId="169eff07-661e-4136-b664-cffc4eb3a891" providerId="ADAL" clId="{44465F28-02E1-4E82-A27E-927FB4C363DC}" dt="2024-10-15T13:37:12.047" v="1678" actId="1036"/>
          <ac:spMkLst>
            <pc:docMk/>
            <pc:sldMk cId="3920752524" sldId="301"/>
            <ac:spMk id="3" creationId="{F65C57ED-C02F-4903-8C14-C1B117FFCDB4}"/>
          </ac:spMkLst>
        </pc:spChg>
      </pc:sldChg>
      <pc:sldChg chg="ord modNotesTx">
        <pc:chgData name="Mathur, Rohit" userId="169eff07-661e-4136-b664-cffc4eb3a891" providerId="ADAL" clId="{44465F28-02E1-4E82-A27E-927FB4C363DC}" dt="2024-10-15T13:38:22.027" v="1680"/>
        <pc:sldMkLst>
          <pc:docMk/>
          <pc:sldMk cId="9993656" sldId="437"/>
        </pc:sldMkLst>
      </pc:sldChg>
      <pc:sldChg chg="addSp modSp mod ord modAnim">
        <pc:chgData name="Mathur, Rohit" userId="169eff07-661e-4136-b664-cffc4eb3a891" providerId="ADAL" clId="{44465F28-02E1-4E82-A27E-927FB4C363DC}" dt="2024-10-18T09:40:04.934" v="1781" actId="1035"/>
        <pc:sldMkLst>
          <pc:docMk/>
          <pc:sldMk cId="2785171497" sldId="998"/>
        </pc:sldMkLst>
        <pc:spChg chg="add mod">
          <ac:chgData name="Mathur, Rohit" userId="169eff07-661e-4136-b664-cffc4eb3a891" providerId="ADAL" clId="{44465F28-02E1-4E82-A27E-927FB4C363DC}" dt="2024-10-18T09:40:04.934" v="1781" actId="1035"/>
          <ac:spMkLst>
            <pc:docMk/>
            <pc:sldMk cId="2785171497" sldId="998"/>
            <ac:spMk id="8" creationId="{379EB240-1CE3-6A0E-BD1D-65D193924493}"/>
          </ac:spMkLst>
        </pc:spChg>
        <pc:spChg chg="mod">
          <ac:chgData name="Mathur, Rohit" userId="169eff07-661e-4136-b664-cffc4eb3a891" providerId="ADAL" clId="{44465F28-02E1-4E82-A27E-927FB4C363DC}" dt="2024-10-15T13:43:26.336" v="1681" actId="164"/>
          <ac:spMkLst>
            <pc:docMk/>
            <pc:sldMk cId="2785171497" sldId="998"/>
            <ac:spMk id="17" creationId="{F51CFAA2-B3C5-CA3D-E0DA-344E778B19B6}"/>
          </ac:spMkLst>
        </pc:spChg>
        <pc:spChg chg="mod">
          <ac:chgData name="Mathur, Rohit" userId="169eff07-661e-4136-b664-cffc4eb3a891" providerId="ADAL" clId="{44465F28-02E1-4E82-A27E-927FB4C363DC}" dt="2024-10-15T13:44:25.456" v="1687" actId="164"/>
          <ac:spMkLst>
            <pc:docMk/>
            <pc:sldMk cId="2785171497" sldId="998"/>
            <ac:spMk id="18" creationId="{3CF7F940-7A87-A3BA-3F33-E6517D48F89E}"/>
          </ac:spMkLst>
        </pc:spChg>
        <pc:spChg chg="mod">
          <ac:chgData name="Mathur, Rohit" userId="169eff07-661e-4136-b664-cffc4eb3a891" providerId="ADAL" clId="{44465F28-02E1-4E82-A27E-927FB4C363DC}" dt="2024-10-15T13:43:26.336" v="1681" actId="164"/>
          <ac:spMkLst>
            <pc:docMk/>
            <pc:sldMk cId="2785171497" sldId="998"/>
            <ac:spMk id="21" creationId="{2A332D8C-B932-9485-DAD3-770FE16F67E2}"/>
          </ac:spMkLst>
        </pc:spChg>
        <pc:spChg chg="mod">
          <ac:chgData name="Mathur, Rohit" userId="169eff07-661e-4136-b664-cffc4eb3a891" providerId="ADAL" clId="{44465F28-02E1-4E82-A27E-927FB4C363DC}" dt="2024-10-15T13:44:25.456" v="1687" actId="164"/>
          <ac:spMkLst>
            <pc:docMk/>
            <pc:sldMk cId="2785171497" sldId="998"/>
            <ac:spMk id="22" creationId="{3526B1C5-136F-173B-F4FE-937AB5156144}"/>
          </ac:spMkLst>
        </pc:spChg>
        <pc:spChg chg="mod">
          <ac:chgData name="Mathur, Rohit" userId="169eff07-661e-4136-b664-cffc4eb3a891" providerId="ADAL" clId="{44465F28-02E1-4E82-A27E-927FB4C363DC}" dt="2024-10-15T13:44:25.456" v="1687" actId="164"/>
          <ac:spMkLst>
            <pc:docMk/>
            <pc:sldMk cId="2785171497" sldId="998"/>
            <ac:spMk id="23" creationId="{FD19D23A-8AA3-DC8A-4086-34A00CD89A04}"/>
          </ac:spMkLst>
        </pc:spChg>
        <pc:grpChg chg="add mod">
          <ac:chgData name="Mathur, Rohit" userId="169eff07-661e-4136-b664-cffc4eb3a891" providerId="ADAL" clId="{44465F28-02E1-4E82-A27E-927FB4C363DC}" dt="2024-10-15T13:43:42.149" v="1685" actId="1036"/>
          <ac:grpSpMkLst>
            <pc:docMk/>
            <pc:sldMk cId="2785171497" sldId="998"/>
            <ac:grpSpMk id="3" creationId="{27FF1C64-2B13-74C1-8578-79EA3EC28764}"/>
          </ac:grpSpMkLst>
        </pc:grpChg>
        <pc:grpChg chg="add mod">
          <ac:chgData name="Mathur, Rohit" userId="169eff07-661e-4136-b664-cffc4eb3a891" providerId="ADAL" clId="{44465F28-02E1-4E82-A27E-927FB4C363DC}" dt="2024-10-15T13:44:25.456" v="1687" actId="164"/>
          <ac:grpSpMkLst>
            <pc:docMk/>
            <pc:sldMk cId="2785171497" sldId="998"/>
            <ac:grpSpMk id="5" creationId="{FB7C3BAB-88A1-7D1F-00C9-D9D526AD3FB6}"/>
          </ac:grpSpMkLst>
        </pc:grpChg>
        <pc:grpChg chg="mod">
          <ac:chgData name="Mathur, Rohit" userId="169eff07-661e-4136-b664-cffc4eb3a891" providerId="ADAL" clId="{44465F28-02E1-4E82-A27E-927FB4C363DC}" dt="2024-10-15T13:43:26.336" v="1681" actId="164"/>
          <ac:grpSpMkLst>
            <pc:docMk/>
            <pc:sldMk cId="2785171497" sldId="998"/>
            <ac:grpSpMk id="15" creationId="{8559A45B-4310-6078-4C78-0FA0BF75231E}"/>
          </ac:grpSpMkLst>
        </pc:grpChg>
        <pc:picChg chg="mod">
          <ac:chgData name="Mathur, Rohit" userId="169eff07-661e-4136-b664-cffc4eb3a891" providerId="ADAL" clId="{44465F28-02E1-4E82-A27E-927FB4C363DC}" dt="2024-10-15T13:44:25.456" v="1687" actId="164"/>
          <ac:picMkLst>
            <pc:docMk/>
            <pc:sldMk cId="2785171497" sldId="998"/>
            <ac:picMk id="11" creationId="{B08FF21A-626A-931A-5E8A-5B83CA834ACE}"/>
          </ac:picMkLst>
        </pc:picChg>
      </pc:sldChg>
      <pc:sldChg chg="modSp mod">
        <pc:chgData name="Mathur, Rohit" userId="169eff07-661e-4136-b664-cffc4eb3a891" providerId="ADAL" clId="{44465F28-02E1-4E82-A27E-927FB4C363DC}" dt="2024-10-15T13:32:57.728" v="1673" actId="20577"/>
        <pc:sldMkLst>
          <pc:docMk/>
          <pc:sldMk cId="375097121" sldId="1004"/>
        </pc:sldMkLst>
        <pc:spChg chg="mod">
          <ac:chgData name="Mathur, Rohit" userId="169eff07-661e-4136-b664-cffc4eb3a891" providerId="ADAL" clId="{44465F28-02E1-4E82-A27E-927FB4C363DC}" dt="2024-10-15T13:32:57.728" v="1673" actId="20577"/>
          <ac:spMkLst>
            <pc:docMk/>
            <pc:sldMk cId="375097121" sldId="1004"/>
            <ac:spMk id="2" creationId="{1F681081-9E1C-7D4D-273A-D254D309673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smtClean="0"/>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smtClean="0"/>
            </a:lvl1pPr>
          </a:lstStyle>
          <a:p>
            <a:pPr>
              <a:defRPr/>
            </a:pPr>
            <a:fld id="{C3F119CC-0E9C-4303-8FC0-FA6C67E0699C}" type="datetimeFigureOut">
              <a:rPr lang="en-US"/>
              <a:pPr>
                <a:defRPr/>
              </a:pPr>
              <a:t>10/20/2024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smtClean="0"/>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smtClean="0"/>
            </a:lvl1pPr>
          </a:lstStyle>
          <a:p>
            <a:pPr>
              <a:defRPr/>
            </a:pPr>
            <a:fld id="{A6924233-FC8A-4838-8824-56EBB7540E6D}" type="slidenum">
              <a:rPr lang="en-US"/>
              <a:pPr>
                <a:defRPr/>
              </a:pPr>
              <a:t>‹#›</a:t>
            </a:fld>
            <a:endParaRPr lang="en-US"/>
          </a:p>
        </p:txBody>
      </p:sp>
    </p:spTree>
    <p:extLst>
      <p:ext uri="{BB962C8B-B14F-4D97-AF65-F5344CB8AC3E}">
        <p14:creationId xmlns:p14="http://schemas.microsoft.com/office/powerpoint/2010/main" val="569683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7840" cy="46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t" anchorCtr="0" compatLnSpc="1">
            <a:prstTxWarp prst="textNoShape">
              <a:avLst/>
            </a:prstTxWarp>
          </a:bodyPr>
          <a:lstStyle>
            <a:lvl1pPr>
              <a:defRPr sz="1200" smtClean="0"/>
            </a:lvl1pPr>
          </a:lstStyle>
          <a:p>
            <a:pPr>
              <a:defRPr/>
            </a:pPr>
            <a:endParaRPr lang="en-US"/>
          </a:p>
        </p:txBody>
      </p:sp>
      <p:sp>
        <p:nvSpPr>
          <p:cNvPr id="4099" name="Rectangle 3"/>
          <p:cNvSpPr>
            <a:spLocks noGrp="1" noChangeArrowheads="1"/>
          </p:cNvSpPr>
          <p:nvPr>
            <p:ph type="dt" idx="1"/>
          </p:nvPr>
        </p:nvSpPr>
        <p:spPr bwMode="auto">
          <a:xfrm>
            <a:off x="3972560" y="0"/>
            <a:ext cx="3037840" cy="46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t" anchorCtr="0" compatLnSpc="1">
            <a:prstTxWarp prst="textNoShape">
              <a:avLst/>
            </a:prstTxWarp>
          </a:bodyPr>
          <a:lstStyle>
            <a:lvl1pPr algn="r">
              <a:defRPr sz="1200" smtClean="0"/>
            </a:lvl1pPr>
          </a:lstStyle>
          <a:p>
            <a:pPr>
              <a:defRPr/>
            </a:pPr>
            <a:endParaRPr lang="en-US"/>
          </a:p>
        </p:txBody>
      </p:sp>
      <p:sp>
        <p:nvSpPr>
          <p:cNvPr id="4100"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34720" y="4415790"/>
            <a:ext cx="5140960" cy="4183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580"/>
            <a:ext cx="3037840" cy="46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b" anchorCtr="0" compatLnSpc="1">
            <a:prstTxWarp prst="textNoShape">
              <a:avLst/>
            </a:prstTxWarp>
          </a:bodyPr>
          <a:lstStyle>
            <a:lvl1pPr>
              <a:defRPr sz="1200" smtClean="0"/>
            </a:lvl1pPr>
          </a:lstStyle>
          <a:p>
            <a:pPr>
              <a:defRPr/>
            </a:pPr>
            <a:endParaRPr lang="en-US"/>
          </a:p>
        </p:txBody>
      </p:sp>
      <p:sp>
        <p:nvSpPr>
          <p:cNvPr id="4103" name="Rectangle 7"/>
          <p:cNvSpPr>
            <a:spLocks noGrp="1" noChangeArrowheads="1"/>
          </p:cNvSpPr>
          <p:nvPr>
            <p:ph type="sldNum" sz="quarter" idx="5"/>
          </p:nvPr>
        </p:nvSpPr>
        <p:spPr bwMode="auto">
          <a:xfrm>
            <a:off x="3972560" y="8831580"/>
            <a:ext cx="3037840" cy="46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b" anchorCtr="0" compatLnSpc="1">
            <a:prstTxWarp prst="textNoShape">
              <a:avLst/>
            </a:prstTxWarp>
          </a:bodyPr>
          <a:lstStyle>
            <a:lvl1pPr algn="r">
              <a:defRPr sz="1200" smtClean="0"/>
            </a:lvl1pPr>
          </a:lstStyle>
          <a:p>
            <a:pPr>
              <a:defRPr/>
            </a:pPr>
            <a:fld id="{91633A1B-E4ED-4A2A-87DF-7B125DA7738F}" type="slidenum">
              <a:rPr lang="en-US"/>
              <a:pPr>
                <a:defRPr/>
              </a:pPr>
              <a:t>‹#›</a:t>
            </a:fld>
            <a:endParaRPr lang="en-US"/>
          </a:p>
        </p:txBody>
      </p:sp>
    </p:spTree>
    <p:extLst>
      <p:ext uri="{BB962C8B-B14F-4D97-AF65-F5344CB8AC3E}">
        <p14:creationId xmlns:p14="http://schemas.microsoft.com/office/powerpoint/2010/main" val="17023198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1" charset="-128"/>
              </a:defRPr>
            </a:lvl1pPr>
            <a:lvl2pPr marL="757066" indent="-291179">
              <a:defRPr sz="2400">
                <a:solidFill>
                  <a:schemeClr val="tx1"/>
                </a:solidFill>
                <a:latin typeface="Arial" charset="0"/>
                <a:ea typeface="ＭＳ Ｐゴシック" pitchFamily="1" charset="-128"/>
              </a:defRPr>
            </a:lvl2pPr>
            <a:lvl3pPr marL="1164717" indent="-232943">
              <a:defRPr sz="2400">
                <a:solidFill>
                  <a:schemeClr val="tx1"/>
                </a:solidFill>
                <a:latin typeface="Arial" charset="0"/>
                <a:ea typeface="ＭＳ Ｐゴシック" pitchFamily="1" charset="-128"/>
              </a:defRPr>
            </a:lvl3pPr>
            <a:lvl4pPr marL="1630604" indent="-232943">
              <a:defRPr sz="2400">
                <a:solidFill>
                  <a:schemeClr val="tx1"/>
                </a:solidFill>
                <a:latin typeface="Arial" charset="0"/>
                <a:ea typeface="ＭＳ Ｐゴシック" pitchFamily="1" charset="-128"/>
              </a:defRPr>
            </a:lvl4pPr>
            <a:lvl5pPr marL="2096491" indent="-232943">
              <a:defRPr sz="2400">
                <a:solidFill>
                  <a:schemeClr val="tx1"/>
                </a:solidFill>
                <a:latin typeface="Arial" charset="0"/>
                <a:ea typeface="ＭＳ Ｐゴシック" pitchFamily="1"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 charset="-128"/>
              </a:defRPr>
            </a:lvl9pPr>
          </a:lstStyle>
          <a:p>
            <a:fld id="{CE53AB5D-A950-4AE7-AC6B-9D5657576A4D}" type="slidenum">
              <a:rPr lang="en-US" sz="1200"/>
              <a:pPr/>
              <a:t>0</a:t>
            </a:fld>
            <a:endParaRPr lang="en-US" sz="1200"/>
          </a:p>
        </p:txBody>
      </p:sp>
      <p:sp>
        <p:nvSpPr>
          <p:cNvPr id="5123" name="Rectangle 2"/>
          <p:cNvSpPr>
            <a:spLocks noGrp="1" noRot="1" noChangeAspect="1" noChangeArrowheads="1" noTextEdit="1"/>
          </p:cNvSpPr>
          <p:nvPr>
            <p:ph type="sldImg"/>
          </p:nvPr>
        </p:nvSpPr>
        <p:spPr>
          <a:xfrm>
            <a:off x="406400" y="696913"/>
            <a:ext cx="6197600" cy="3486150"/>
          </a:xfrm>
          <a:ln/>
        </p:spPr>
      </p:sp>
      <p:sp>
        <p:nvSpPr>
          <p:cNvPr id="5124" name="Rectangle 3"/>
          <p:cNvSpPr>
            <a:spLocks noGrp="1" noChangeArrowheads="1"/>
          </p:cNvSpPr>
          <p:nvPr>
            <p:ph type="body" idx="1"/>
          </p:nvPr>
        </p:nvSpPr>
        <p:spPr>
          <a:noFill/>
        </p:spPr>
        <p:txBody>
          <a:bodyPr/>
          <a:lstStyle/>
          <a:p>
            <a:pPr eaLnBrk="1" hangingPunct="1"/>
            <a:r>
              <a:rPr lang="en-US" dirty="0"/>
              <a:t>Focus on scales of several km and up</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Mesh refinement is a common approach used in many fields involving fluid flow to represent interactions across scales. Over the past 3 decades many attempts have been made to apply similar approaches to air pollution transport and chemistry problems. A hinderance for their operational use has likely been the lack of comparable systems for atmospheric dynamics - Until recently, operational meteorological models employing similar approaches were not available.</a:t>
            </a:r>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10</a:t>
            </a:fld>
            <a:endParaRPr lang="en-US"/>
          </a:p>
        </p:txBody>
      </p:sp>
    </p:spTree>
    <p:extLst>
      <p:ext uri="{BB962C8B-B14F-4D97-AF65-F5344CB8AC3E}">
        <p14:creationId xmlns:p14="http://schemas.microsoft.com/office/powerpoint/2010/main" val="541885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Correlation between synoptic component at a grid point with that at each other grid point</a:t>
            </a:r>
          </a:p>
          <a:p>
            <a:pPr marL="285750" indent="-285750">
              <a:buFont typeface="Arial" panose="020B0604020202020204" pitchFamily="34" charset="0"/>
              <a:buChar char="•"/>
            </a:pPr>
            <a:r>
              <a:rPr lang="en-US" sz="1200" dirty="0"/>
              <a:t>Examine relationship between this correlation and distance between the points (generally an exponential decline)</a:t>
            </a:r>
          </a:p>
          <a:p>
            <a:pPr marL="285750" indent="-285750">
              <a:buFont typeface="Arial" panose="020B0604020202020204" pitchFamily="34" charset="0"/>
              <a:buChar char="•"/>
            </a:pPr>
            <a:r>
              <a:rPr lang="en-US" sz="1200" dirty="0"/>
              <a:t>E-folding distance ~ distance at which correlation at a location with remote locations drops below 0.37</a:t>
            </a:r>
          </a:p>
          <a:p>
            <a:endParaRPr lang="en-US" dirty="0"/>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13</a:t>
            </a:fld>
            <a:endParaRPr lang="en-US"/>
          </a:p>
        </p:txBody>
      </p:sp>
    </p:spTree>
    <p:extLst>
      <p:ext uri="{BB962C8B-B14F-4D97-AF65-F5344CB8AC3E}">
        <p14:creationId xmlns:p14="http://schemas.microsoft.com/office/powerpoint/2010/main" val="1639145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Assimilation, whether dynamic or post-process intrinsically attempts to “merge” information across scales</a:t>
            </a:r>
          </a:p>
          <a:p>
            <a:r>
              <a:rPr lang="en-US" dirty="0"/>
              <a:t>Amount of information and data will continue to increase. How do we combine models and observations to preserve the “multiscale” process signatures?</a:t>
            </a:r>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14</a:t>
            </a:fld>
            <a:endParaRPr lang="en-US"/>
          </a:p>
        </p:txBody>
      </p:sp>
    </p:spTree>
    <p:extLst>
      <p:ext uri="{BB962C8B-B14F-4D97-AF65-F5344CB8AC3E}">
        <p14:creationId xmlns:p14="http://schemas.microsoft.com/office/powerpoint/2010/main" val="1817186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continued need for multiscale modeling is illustrated in context of existing AQ management challenges – current non-attainment regions </a:t>
            </a:r>
            <a:r>
              <a:rPr lang="en-US"/>
              <a:t>across the U.S.</a:t>
            </a:r>
            <a:endParaRPr lang="en-US" dirty="0"/>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15</a:t>
            </a:fld>
            <a:endParaRPr lang="en-US"/>
          </a:p>
        </p:txBody>
      </p:sp>
    </p:spTree>
    <p:extLst>
      <p:ext uri="{BB962C8B-B14F-4D97-AF65-F5344CB8AC3E}">
        <p14:creationId xmlns:p14="http://schemas.microsoft.com/office/powerpoint/2010/main" val="3194702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Aerosol and cloud microphysics involve particle and droplet size in </a:t>
            </a:r>
            <a:r>
              <a:rPr lang="en-US" sz="900"/>
              <a:t>the um </a:t>
            </a:r>
            <a:r>
              <a:rPr lang="en-US" sz="900" dirty="0"/>
              <a:t>range; intercontinental transports spans 10s of thousands of km</a:t>
            </a:r>
          </a:p>
          <a:p>
            <a:endParaRPr lang="en-US" sz="900" dirty="0"/>
          </a:p>
          <a:p>
            <a:r>
              <a:rPr lang="en-US" sz="900" dirty="0"/>
              <a:t>Tail pipe emissions evolve chemically within a few meters of their release while international shipping span the vast oceanic regions across the globe</a:t>
            </a:r>
          </a:p>
          <a:p>
            <a:endParaRPr lang="en-US" sz="900" dirty="0"/>
          </a:p>
          <a:p>
            <a:r>
              <a:rPr lang="en-US" sz="900" dirty="0"/>
              <a:t>Chemical reactions involve reaction rates that span several orders of magnitude amongst species whose lifetimes span seconds to several days</a:t>
            </a:r>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1</a:t>
            </a:fld>
            <a:endParaRPr lang="en-US"/>
          </a:p>
        </p:txBody>
      </p:sp>
    </p:spTree>
    <p:extLst>
      <p:ext uri="{BB962C8B-B14F-4D97-AF65-F5344CB8AC3E}">
        <p14:creationId xmlns:p14="http://schemas.microsoft.com/office/powerpoint/2010/main" val="2618374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Longer term simulations over larger domains reduce the impact of initialization and LBC specification and increase the emphasis on representing the source-</a:t>
            </a:r>
            <a:r>
              <a:rPr lang="en-US" dirty="0" err="1"/>
              <a:t>snik</a:t>
            </a:r>
            <a:r>
              <a:rPr lang="en-US" dirty="0"/>
              <a:t> balance across scales are intended in the formulation of the governing equations.</a:t>
            </a:r>
          </a:p>
          <a:p>
            <a:endParaRPr lang="en-US" dirty="0"/>
          </a:p>
          <a:p>
            <a:r>
              <a:rPr lang="en-US" dirty="0"/>
              <a:t>The fractional step method also implicitly conveys that for an accurate and stable numerical solution, processes with the largest characteristic time scale (i.e., slowest evolving process) be solved first </a:t>
            </a:r>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2</a:t>
            </a:fld>
            <a:endParaRPr lang="en-US"/>
          </a:p>
        </p:txBody>
      </p:sp>
    </p:spTree>
    <p:extLst>
      <p:ext uri="{BB962C8B-B14F-4D97-AF65-F5344CB8AC3E}">
        <p14:creationId xmlns:p14="http://schemas.microsoft.com/office/powerpoint/2010/main" val="1356840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3</a:t>
            </a:fld>
            <a:endParaRPr lang="en-US"/>
          </a:p>
        </p:txBody>
      </p:sp>
    </p:spTree>
    <p:extLst>
      <p:ext uri="{BB962C8B-B14F-4D97-AF65-F5344CB8AC3E}">
        <p14:creationId xmlns:p14="http://schemas.microsoft.com/office/powerpoint/2010/main" val="250296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pollution has no boundaries. Both tracer transport tests and actual simulations of Saharan dust transport illustrate that emissions from one continent can be convectively lofted to the FT where efficient winds can transport them inert-continentally in 5-10 days.  </a:t>
            </a:r>
          </a:p>
          <a:p>
            <a:endParaRPr lang="en-US" dirty="0"/>
          </a:p>
          <a:p>
            <a:r>
              <a:rPr lang="en-US" dirty="0" err="1"/>
              <a:t>Infact</a:t>
            </a:r>
            <a:r>
              <a:rPr lang="en-US" dirty="0"/>
              <a:t> as illustrated in the tracers examples continental outflow can also be subject to recirculation which then modulate the perceived “background” to that region itself. Nonlinear chemical evolution of chemically active trace species in these air masses necessitate the consideration of chemical reactions that influence not only near-source features but also evolution of the emitted species as well as longer lived reservoir species that can undergo multi-day transport and </a:t>
            </a:r>
            <a:r>
              <a:rPr lang="en-US"/>
              <a:t>chemical evolution. </a:t>
            </a:r>
            <a:endParaRPr lang="en-US" dirty="0"/>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4</a:t>
            </a:fld>
            <a:endParaRPr lang="en-US"/>
          </a:p>
        </p:txBody>
      </p:sp>
    </p:spTree>
    <p:extLst>
      <p:ext uri="{BB962C8B-B14F-4D97-AF65-F5344CB8AC3E}">
        <p14:creationId xmlns:p14="http://schemas.microsoft.com/office/powerpoint/2010/main" val="2559240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5</a:t>
            </a:fld>
            <a:endParaRPr lang="en-US"/>
          </a:p>
        </p:txBody>
      </p:sp>
    </p:spTree>
    <p:extLst>
      <p:ext uri="{BB962C8B-B14F-4D97-AF65-F5344CB8AC3E}">
        <p14:creationId xmlns:p14="http://schemas.microsoft.com/office/powerpoint/2010/main" val="306755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6</a:t>
            </a:fld>
            <a:endParaRPr lang="en-US"/>
          </a:p>
        </p:txBody>
      </p:sp>
    </p:spTree>
    <p:extLst>
      <p:ext uri="{BB962C8B-B14F-4D97-AF65-F5344CB8AC3E}">
        <p14:creationId xmlns:p14="http://schemas.microsoft.com/office/powerpoint/2010/main" val="3154680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7</a:t>
            </a:fld>
            <a:endParaRPr lang="en-US"/>
          </a:p>
        </p:txBody>
      </p:sp>
    </p:spTree>
    <p:extLst>
      <p:ext uri="{BB962C8B-B14F-4D97-AF65-F5344CB8AC3E}">
        <p14:creationId xmlns:p14="http://schemas.microsoft.com/office/powerpoint/2010/main" val="48332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8</a:t>
            </a:fld>
            <a:endParaRPr lang="en-US"/>
          </a:p>
        </p:txBody>
      </p:sp>
    </p:spTree>
    <p:extLst>
      <p:ext uri="{BB962C8B-B14F-4D97-AF65-F5344CB8AC3E}">
        <p14:creationId xmlns:p14="http://schemas.microsoft.com/office/powerpoint/2010/main" val="10965026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86DB6"/>
        </a:solidFill>
        <a:effectLst/>
      </p:bgPr>
    </p:bg>
    <p:spTree>
      <p:nvGrpSpPr>
        <p:cNvPr id="1" name=""/>
        <p:cNvGrpSpPr/>
        <p:nvPr/>
      </p:nvGrpSpPr>
      <p:grpSpPr>
        <a:xfrm>
          <a:off x="0" y="0"/>
          <a:ext cx="0" cy="0"/>
          <a:chOff x="0" y="0"/>
          <a:chExt cx="0" cy="0"/>
        </a:xfrm>
      </p:grpSpPr>
      <p:pic>
        <p:nvPicPr>
          <p:cNvPr id="15" name="Picture 2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95916" y="6286"/>
            <a:ext cx="9929284" cy="6833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8"/>
          <p:cNvSpPr>
            <a:spLocks noChangeArrowheads="1"/>
          </p:cNvSpPr>
          <p:nvPr userDrawn="1"/>
        </p:nvSpPr>
        <p:spPr bwMode="auto">
          <a:xfrm>
            <a:off x="0" y="6224588"/>
            <a:ext cx="1016000" cy="228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2400"/>
          </a:p>
        </p:txBody>
      </p:sp>
      <p:pic>
        <p:nvPicPr>
          <p:cNvPr id="11" name="Picture 25" descr="EPA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9600" y="457200"/>
            <a:ext cx="16764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3886201" y="1447800"/>
            <a:ext cx="7617884" cy="1447800"/>
          </a:xfrm>
          <a:prstGeom prst="rect">
            <a:avLst/>
          </a:prstGeom>
          <a:solidFill>
            <a:srgbClr val="003F69">
              <a:alpha val="0"/>
            </a:srgbClr>
          </a:solidFill>
        </p:spPr>
        <p:txBody>
          <a:bodyPr lIns="0" tIns="0" rIns="0" bIns="0" anchor="b"/>
          <a:lstStyle>
            <a:lvl1pPr>
              <a:lnSpc>
                <a:spcPct val="90000"/>
              </a:lnSpc>
              <a:defRPr>
                <a:solidFill>
                  <a:schemeClr val="bg1"/>
                </a:solidFill>
              </a:defRPr>
            </a:lvl1pPr>
          </a:lstStyle>
          <a:p>
            <a:pPr lvl="0"/>
            <a:r>
              <a:rPr lang="en-US" noProof="0"/>
              <a:t>Click to edit Master title style</a:t>
            </a:r>
          </a:p>
        </p:txBody>
      </p:sp>
      <p:sp>
        <p:nvSpPr>
          <p:cNvPr id="13" name="Rectangle 3"/>
          <p:cNvSpPr>
            <a:spLocks noGrp="1" noChangeArrowheads="1"/>
          </p:cNvSpPr>
          <p:nvPr>
            <p:ph type="subTitle" idx="1"/>
          </p:nvPr>
        </p:nvSpPr>
        <p:spPr>
          <a:xfrm>
            <a:off x="3886201" y="3016250"/>
            <a:ext cx="7617884" cy="338138"/>
          </a:xfrm>
          <a:prstGeom prst="rect">
            <a:avLst/>
          </a:prstGeom>
          <a:solidFill>
            <a:srgbClr val="003F69">
              <a:alpha val="0"/>
            </a:srgbClr>
          </a:solidFill>
        </p:spPr>
        <p:txBody>
          <a:bodyPr lIns="0" tIns="0" rIns="0" bIns="0"/>
          <a:lstStyle>
            <a:lvl1pPr marL="0" indent="0">
              <a:lnSpc>
                <a:spcPct val="70000"/>
              </a:lnSpc>
              <a:buFont typeface="Times" pitchFamily="1" charset="0"/>
              <a:buNone/>
              <a:defRPr i="1">
                <a:solidFill>
                  <a:schemeClr val="bg1"/>
                </a:solidFill>
                <a:latin typeface="Times New Roman" pitchFamily="1" charset="0"/>
              </a:defRPr>
            </a:lvl1pPr>
          </a:lstStyle>
          <a:p>
            <a:pPr lvl="0"/>
            <a:r>
              <a:rPr lang="en-US" noProof="0"/>
              <a:t>Click to edit Master subtitle style</a:t>
            </a:r>
          </a:p>
        </p:txBody>
      </p:sp>
    </p:spTree>
    <p:extLst>
      <p:ext uri="{BB962C8B-B14F-4D97-AF65-F5344CB8AC3E}">
        <p14:creationId xmlns:p14="http://schemas.microsoft.com/office/powerpoint/2010/main" val="4153877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633AD7DD-8889-40EE-AB37-66A654BC2EEA}" type="slidenum">
              <a:rPr lang="en-US"/>
              <a:pPr>
                <a:defRPr/>
              </a:pPr>
              <a:t>‹#›</a:t>
            </a:fld>
            <a:endParaRPr lang="en-US"/>
          </a:p>
        </p:txBody>
      </p:sp>
    </p:spTree>
    <p:extLst>
      <p:ext uri="{BB962C8B-B14F-4D97-AF65-F5344CB8AC3E}">
        <p14:creationId xmlns:p14="http://schemas.microsoft.com/office/powerpoint/2010/main" val="1512776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3400" y="228600"/>
            <a:ext cx="9474200" cy="990600"/>
          </a:xfrm>
          <a:prstGeom prst="rect">
            <a:avLst/>
          </a:prstGeom>
        </p:spPr>
        <p:txBody>
          <a:bodyPr/>
          <a:lstStyle>
            <a:lvl1pPr algn="ctr">
              <a:defRPr sz="3200">
                <a:solidFill>
                  <a:srgbClr val="026CB6"/>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812800" y="1371600"/>
            <a:ext cx="10617200" cy="4724400"/>
          </a:xfrm>
          <a:prstGeom prst="rect">
            <a:avLst/>
          </a:prstGeom>
        </p:spPr>
        <p:txBody>
          <a:bodyPr/>
          <a:lstStyle>
            <a:lvl1pPr marL="284163" indent="-284163">
              <a:buSzPct val="150000"/>
              <a:defRPr/>
            </a:lvl1pPr>
            <a:lvl2pPr marL="569913" indent="-285750">
              <a:defRPr/>
            </a:lvl2pPr>
            <a:lvl3pPr>
              <a:buSzPct val="93000"/>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2"/>
          </p:nvPr>
        </p:nvSpPr>
        <p:spPr>
          <a:xfrm>
            <a:off x="0" y="6231148"/>
            <a:ext cx="812800" cy="228600"/>
          </a:xfrm>
        </p:spPr>
        <p:txBody>
          <a:bodyPr/>
          <a:lstStyle>
            <a:lvl1pPr>
              <a:defRPr/>
            </a:lvl1pPr>
          </a:lstStyle>
          <a:p>
            <a:pPr>
              <a:defRPr/>
            </a:pPr>
            <a:fld id="{BEF2A795-0D1C-4340-A163-773CC4D3E4E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
          <p:cNvSpPr>
            <a:spLocks noChangeArrowheads="1"/>
          </p:cNvSpPr>
          <p:nvPr userDrawn="1"/>
        </p:nvSpPr>
        <p:spPr bwMode="auto">
          <a:xfrm>
            <a:off x="0" y="6224588"/>
            <a:ext cx="914400" cy="228600"/>
          </a:xfrm>
          <a:prstGeom prst="rect">
            <a:avLst/>
          </a:prstGeom>
          <a:solidFill>
            <a:srgbClr val="026CB6"/>
          </a:solidFill>
          <a:ln>
            <a:noFill/>
          </a:ln>
        </p:spPr>
        <p:txBody>
          <a:bodyPr wrap="none" anchor="ctr"/>
          <a:lstStyle/>
          <a:p>
            <a:endParaRPr lang="en-US" sz="2400">
              <a:solidFill>
                <a:srgbClr val="026CB6"/>
              </a:solidFill>
            </a:endParaRPr>
          </a:p>
        </p:txBody>
      </p:sp>
      <p:sp>
        <p:nvSpPr>
          <p:cNvPr id="1030" name="Rectangle 6"/>
          <p:cNvSpPr>
            <a:spLocks noGrp="1" noChangeArrowheads="1"/>
          </p:cNvSpPr>
          <p:nvPr>
            <p:ph type="sldNum" sz="quarter" idx="4"/>
          </p:nvPr>
        </p:nvSpPr>
        <p:spPr bwMode="auto">
          <a:xfrm>
            <a:off x="0" y="6224588"/>
            <a:ext cx="8128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lvl1pPr algn="r">
              <a:defRPr sz="1000" b="1" smtClean="0">
                <a:solidFill>
                  <a:schemeClr val="bg1"/>
                </a:solidFill>
              </a:defRPr>
            </a:lvl1pPr>
          </a:lstStyle>
          <a:p>
            <a:pPr>
              <a:defRPr/>
            </a:pPr>
            <a:fld id="{620338C0-557E-40D3-BE98-F43B2D0B1431}" type="slidenum">
              <a:rPr lang="en-US"/>
              <a:pPr>
                <a:defRPr/>
              </a:pPr>
              <a:t>‹#›</a:t>
            </a:fld>
            <a:endParaRPr lang="en-US"/>
          </a:p>
        </p:txBody>
      </p:sp>
      <p:pic>
        <p:nvPicPr>
          <p:cNvPr id="2"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03199" y="152400"/>
            <a:ext cx="154160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71" r:id="rId1"/>
    <p:sldLayoutId id="2147483661" r:id="rId2"/>
    <p:sldLayoutId id="2147483672" r:id="rId3"/>
  </p:sldLayoutIdLst>
  <p:hf hdr="0" ftr="0" dt="0"/>
  <p:txStyles>
    <p:titleStyle>
      <a:lvl1pPr algn="l" rtl="0" eaLnBrk="1" fontAlgn="base" hangingPunct="1">
        <a:spcBef>
          <a:spcPct val="0"/>
        </a:spcBef>
        <a:spcAft>
          <a:spcPct val="0"/>
        </a:spcAft>
        <a:defRPr sz="3400" b="1">
          <a:solidFill>
            <a:srgbClr val="355777"/>
          </a:solidFill>
          <a:latin typeface="+mj-lt"/>
          <a:ea typeface="+mj-ea"/>
          <a:cs typeface="+mj-cs"/>
        </a:defRPr>
      </a:lvl1pPr>
      <a:lvl2pPr algn="l" rtl="0" eaLnBrk="1" fontAlgn="base" hangingPunct="1">
        <a:spcBef>
          <a:spcPct val="0"/>
        </a:spcBef>
        <a:spcAft>
          <a:spcPct val="0"/>
        </a:spcAft>
        <a:defRPr sz="3400" b="1">
          <a:solidFill>
            <a:srgbClr val="355777"/>
          </a:solidFill>
          <a:latin typeface="Arial" charset="0"/>
          <a:ea typeface="ＭＳ Ｐゴシック" pitchFamily="1" charset="-128"/>
        </a:defRPr>
      </a:lvl2pPr>
      <a:lvl3pPr algn="l" rtl="0" eaLnBrk="1" fontAlgn="base" hangingPunct="1">
        <a:spcBef>
          <a:spcPct val="0"/>
        </a:spcBef>
        <a:spcAft>
          <a:spcPct val="0"/>
        </a:spcAft>
        <a:defRPr sz="3400" b="1">
          <a:solidFill>
            <a:srgbClr val="355777"/>
          </a:solidFill>
          <a:latin typeface="Arial" charset="0"/>
          <a:ea typeface="ＭＳ Ｐゴシック" pitchFamily="1" charset="-128"/>
        </a:defRPr>
      </a:lvl3pPr>
      <a:lvl4pPr algn="l" rtl="0" eaLnBrk="1" fontAlgn="base" hangingPunct="1">
        <a:spcBef>
          <a:spcPct val="0"/>
        </a:spcBef>
        <a:spcAft>
          <a:spcPct val="0"/>
        </a:spcAft>
        <a:defRPr sz="3400" b="1">
          <a:solidFill>
            <a:srgbClr val="355777"/>
          </a:solidFill>
          <a:latin typeface="Arial" charset="0"/>
          <a:ea typeface="ＭＳ Ｐゴシック" pitchFamily="1" charset="-128"/>
        </a:defRPr>
      </a:lvl4pPr>
      <a:lvl5pPr algn="l" rtl="0" eaLnBrk="1" fontAlgn="base" hangingPunct="1">
        <a:spcBef>
          <a:spcPct val="0"/>
        </a:spcBef>
        <a:spcAft>
          <a:spcPct val="0"/>
        </a:spcAft>
        <a:defRPr sz="3400" b="1">
          <a:solidFill>
            <a:srgbClr val="355777"/>
          </a:solidFill>
          <a:latin typeface="Arial" charset="0"/>
          <a:ea typeface="ＭＳ Ｐゴシック" pitchFamily="1" charset="-128"/>
        </a:defRPr>
      </a:lvl5pPr>
      <a:lvl6pPr marL="457200" algn="l" rtl="0" eaLnBrk="1" fontAlgn="base" hangingPunct="1">
        <a:spcBef>
          <a:spcPct val="0"/>
        </a:spcBef>
        <a:spcAft>
          <a:spcPct val="0"/>
        </a:spcAft>
        <a:defRPr sz="3400" b="1">
          <a:solidFill>
            <a:srgbClr val="355777"/>
          </a:solidFill>
          <a:latin typeface="Arial" charset="0"/>
          <a:ea typeface="ＭＳ Ｐゴシック" pitchFamily="1" charset="-128"/>
        </a:defRPr>
      </a:lvl6pPr>
      <a:lvl7pPr marL="914400" algn="l" rtl="0" eaLnBrk="1" fontAlgn="base" hangingPunct="1">
        <a:spcBef>
          <a:spcPct val="0"/>
        </a:spcBef>
        <a:spcAft>
          <a:spcPct val="0"/>
        </a:spcAft>
        <a:defRPr sz="3400" b="1">
          <a:solidFill>
            <a:srgbClr val="355777"/>
          </a:solidFill>
          <a:latin typeface="Arial" charset="0"/>
          <a:ea typeface="ＭＳ Ｐゴシック" pitchFamily="1" charset="-128"/>
        </a:defRPr>
      </a:lvl7pPr>
      <a:lvl8pPr marL="1371600" algn="l" rtl="0" eaLnBrk="1" fontAlgn="base" hangingPunct="1">
        <a:spcBef>
          <a:spcPct val="0"/>
        </a:spcBef>
        <a:spcAft>
          <a:spcPct val="0"/>
        </a:spcAft>
        <a:defRPr sz="3400" b="1">
          <a:solidFill>
            <a:srgbClr val="355777"/>
          </a:solidFill>
          <a:latin typeface="Arial" charset="0"/>
          <a:ea typeface="ＭＳ Ｐゴシック" pitchFamily="1" charset="-128"/>
        </a:defRPr>
      </a:lvl8pPr>
      <a:lvl9pPr marL="1828800" algn="l" rtl="0" eaLnBrk="1" fontAlgn="base" hangingPunct="1">
        <a:spcBef>
          <a:spcPct val="0"/>
        </a:spcBef>
        <a:spcAft>
          <a:spcPct val="0"/>
        </a:spcAft>
        <a:defRPr sz="3400" b="1">
          <a:solidFill>
            <a:srgbClr val="355777"/>
          </a:solidFill>
          <a:latin typeface="Arial" charset="0"/>
          <a:ea typeface="ＭＳ Ｐゴシック" pitchFamily="1" charset="-128"/>
        </a:defRPr>
      </a:lvl9pPr>
    </p:titleStyle>
    <p:bodyStyle>
      <a:lvl1pPr marL="168275"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cs typeface="+mn-cs"/>
        </a:defRPr>
      </a:lvl1pPr>
      <a:lvl2pPr marL="458788" indent="-174625" algn="l" rtl="0" eaLnBrk="1" fontAlgn="base" hangingPunct="1">
        <a:spcBef>
          <a:spcPct val="20000"/>
        </a:spcBef>
        <a:spcAft>
          <a:spcPct val="0"/>
        </a:spcAft>
        <a:buClr>
          <a:srgbClr val="355777"/>
        </a:buClr>
        <a:buChar char="–"/>
        <a:defRPr sz="2400">
          <a:solidFill>
            <a:schemeClr val="tx1"/>
          </a:solidFill>
          <a:latin typeface="+mn-lt"/>
          <a:ea typeface="+mn-ea"/>
        </a:defRPr>
      </a:lvl2pPr>
      <a:lvl3pPr marL="742950"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defRPr>
      </a:lvl3pPr>
      <a:lvl4pPr marL="1027113" indent="-169863" algn="l" rtl="0" eaLnBrk="1" fontAlgn="base" hangingPunct="1">
        <a:spcBef>
          <a:spcPct val="20000"/>
        </a:spcBef>
        <a:spcAft>
          <a:spcPct val="0"/>
        </a:spcAft>
        <a:buClr>
          <a:srgbClr val="355777"/>
        </a:buClr>
        <a:buChar char="–"/>
        <a:defRPr sz="2400">
          <a:solidFill>
            <a:schemeClr val="tx1"/>
          </a:solidFill>
          <a:latin typeface="+mn-lt"/>
          <a:ea typeface="+mn-ea"/>
        </a:defRPr>
      </a:lvl4pPr>
      <a:lvl5pPr marL="1317625" indent="-176213" algn="l" rtl="0" eaLnBrk="1" fontAlgn="base" hangingPunct="1">
        <a:spcBef>
          <a:spcPct val="20000"/>
        </a:spcBef>
        <a:spcAft>
          <a:spcPct val="0"/>
        </a:spcAft>
        <a:buClr>
          <a:srgbClr val="355777"/>
        </a:buClr>
        <a:buChar char="»"/>
        <a:defRPr sz="2400" i="1">
          <a:solidFill>
            <a:schemeClr val="tx1"/>
          </a:solidFill>
          <a:latin typeface="+mn-lt"/>
          <a:ea typeface="+mn-ea"/>
        </a:defRPr>
      </a:lvl5pPr>
      <a:lvl6pPr marL="1774825" indent="-176213" algn="l" rtl="0" eaLnBrk="1" fontAlgn="base" hangingPunct="1">
        <a:spcBef>
          <a:spcPct val="20000"/>
        </a:spcBef>
        <a:spcAft>
          <a:spcPct val="0"/>
        </a:spcAft>
        <a:buClr>
          <a:srgbClr val="355777"/>
        </a:buClr>
        <a:buChar char="»"/>
        <a:defRPr sz="2400" i="1">
          <a:solidFill>
            <a:schemeClr val="tx1"/>
          </a:solidFill>
          <a:latin typeface="+mn-lt"/>
          <a:ea typeface="+mn-ea"/>
        </a:defRPr>
      </a:lvl6pPr>
      <a:lvl7pPr marL="2232025" indent="-176213" algn="l" rtl="0" eaLnBrk="1" fontAlgn="base" hangingPunct="1">
        <a:spcBef>
          <a:spcPct val="20000"/>
        </a:spcBef>
        <a:spcAft>
          <a:spcPct val="0"/>
        </a:spcAft>
        <a:buClr>
          <a:srgbClr val="355777"/>
        </a:buClr>
        <a:buChar char="»"/>
        <a:defRPr sz="2400" i="1">
          <a:solidFill>
            <a:schemeClr val="tx1"/>
          </a:solidFill>
          <a:latin typeface="+mn-lt"/>
          <a:ea typeface="+mn-ea"/>
        </a:defRPr>
      </a:lvl7pPr>
      <a:lvl8pPr marL="2689225" indent="-176213" algn="l" rtl="0" eaLnBrk="1" fontAlgn="base" hangingPunct="1">
        <a:spcBef>
          <a:spcPct val="20000"/>
        </a:spcBef>
        <a:spcAft>
          <a:spcPct val="0"/>
        </a:spcAft>
        <a:buClr>
          <a:srgbClr val="355777"/>
        </a:buClr>
        <a:buChar char="»"/>
        <a:defRPr sz="2400" i="1">
          <a:solidFill>
            <a:schemeClr val="tx1"/>
          </a:solidFill>
          <a:latin typeface="+mn-lt"/>
          <a:ea typeface="+mn-ea"/>
        </a:defRPr>
      </a:lvl8pPr>
      <a:lvl9pPr marL="3146425" indent="-176213" algn="l" rtl="0" eaLnBrk="1" fontAlgn="base" hangingPunct="1">
        <a:spcBef>
          <a:spcPct val="20000"/>
        </a:spcBef>
        <a:spcAft>
          <a:spcPct val="0"/>
        </a:spcAft>
        <a:buClr>
          <a:srgbClr val="355777"/>
        </a:buClr>
        <a:buChar char="»"/>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C1EAAE90"/><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tif"/><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emf"/></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wmf"/><Relationship Id="rId11" Type="http://schemas.openxmlformats.org/officeDocument/2006/relationships/image" Target="../media/image10.png"/><Relationship Id="rId5" Type="http://schemas.openxmlformats.org/officeDocument/2006/relationships/oleObject" Target="../embeddings/oleObject2.bin"/><Relationship Id="rId10" Type="http://schemas.openxmlformats.org/officeDocument/2006/relationships/image" Target="../media/image9.wmf"/><Relationship Id="rId4" Type="http://schemas.openxmlformats.org/officeDocument/2006/relationships/image" Target="../media/image6.wmf"/><Relationship Id="rId9"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1.tiff"/><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gif"/><Relationship Id="rId4" Type="http://schemas.openxmlformats.org/officeDocument/2006/relationships/image" Target="../media/image13.gif"/></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8.tiff"/><Relationship Id="rId4" Type="http://schemas.openxmlformats.org/officeDocument/2006/relationships/image" Target="../media/image27.tiff"/></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doi.org/10.1016/j.scitotenv.2024.170406" TargetMode="External"/><Relationship Id="rId4" Type="http://schemas.openxmlformats.org/officeDocument/2006/relationships/image" Target="../media/image3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9"/>
          <p:cNvSpPr>
            <a:spLocks noGrp="1" noChangeArrowheads="1"/>
          </p:cNvSpPr>
          <p:nvPr>
            <p:ph type="ctrTitle"/>
          </p:nvPr>
        </p:nvSpPr>
        <p:spPr bwMode="auto">
          <a:xfrm>
            <a:off x="762000" y="1817132"/>
            <a:ext cx="10363200" cy="2297668"/>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ctr">
              <a:lnSpc>
                <a:spcPct val="100000"/>
              </a:lnSpc>
              <a:spcBef>
                <a:spcPts val="3000"/>
              </a:spcBef>
            </a:pPr>
            <a:r>
              <a:rPr lang="en-US" sz="3600" dirty="0">
                <a:latin typeface="Calibri" panose="020F0502020204030204" pitchFamily="34" charset="0"/>
                <a:cs typeface="Calibri" panose="020F0502020204030204" pitchFamily="34" charset="0"/>
              </a:rPr>
              <a:t>Connecting Disparate Scales in Air Pollution Modeling:</a:t>
            </a:r>
            <a:br>
              <a:rPr lang="en-US" sz="3600" dirty="0">
                <a:latin typeface="Calibri" panose="020F0502020204030204" pitchFamily="34" charset="0"/>
                <a:cs typeface="Calibri" panose="020F0502020204030204" pitchFamily="34" charset="0"/>
              </a:rPr>
            </a:br>
            <a:r>
              <a:rPr lang="en-US" sz="2400" i="1" dirty="0">
                <a:latin typeface="Calibri" panose="020F0502020204030204" pitchFamily="34" charset="0"/>
                <a:cs typeface="Calibri" panose="020F0502020204030204" pitchFamily="34" charset="0"/>
              </a:rPr>
              <a:t>Perspectives from Development and Applications of the CMAQ Modeling System</a:t>
            </a:r>
            <a:br>
              <a:rPr lang="en-US" sz="3000" dirty="0"/>
            </a:br>
            <a:endParaRPr lang="en-US" sz="3000" dirty="0"/>
          </a:p>
        </p:txBody>
      </p:sp>
      <p:sp>
        <p:nvSpPr>
          <p:cNvPr id="9" name="Rectangle 16"/>
          <p:cNvSpPr>
            <a:spLocks noChangeArrowheads="1"/>
          </p:cNvSpPr>
          <p:nvPr/>
        </p:nvSpPr>
        <p:spPr bwMode="auto">
          <a:xfrm>
            <a:off x="1138238" y="6224588"/>
            <a:ext cx="5643562" cy="228600"/>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nSpc>
                <a:spcPct val="90000"/>
              </a:lnSpc>
            </a:pPr>
            <a:r>
              <a:rPr lang="en-US" sz="900" b="1" dirty="0">
                <a:solidFill>
                  <a:schemeClr val="bg1"/>
                </a:solidFill>
              </a:rPr>
              <a:t>US EPA Office of Research and Development </a:t>
            </a:r>
          </a:p>
          <a:p>
            <a:pPr>
              <a:lnSpc>
                <a:spcPct val="90000"/>
              </a:lnSpc>
            </a:pPr>
            <a:r>
              <a:rPr lang="en-US" sz="900" dirty="0">
                <a:solidFill>
                  <a:schemeClr val="bg1"/>
                </a:solidFill>
              </a:rPr>
              <a:t>Center for Environmental Measurement and Modeling</a:t>
            </a:r>
          </a:p>
        </p:txBody>
      </p:sp>
      <p:sp>
        <p:nvSpPr>
          <p:cNvPr id="3" name="TextBox 2">
            <a:extLst>
              <a:ext uri="{FF2B5EF4-FFF2-40B4-BE49-F238E27FC236}">
                <a16:creationId xmlns:a16="http://schemas.microsoft.com/office/drawing/2014/main" id="{4DF9B07F-D17D-4B4E-9C40-39E88C1C18CA}"/>
              </a:ext>
            </a:extLst>
          </p:cNvPr>
          <p:cNvSpPr txBox="1"/>
          <p:nvPr/>
        </p:nvSpPr>
        <p:spPr>
          <a:xfrm>
            <a:off x="670193" y="3810000"/>
            <a:ext cx="6920997" cy="830997"/>
          </a:xfrm>
          <a:prstGeom prst="rect">
            <a:avLst/>
          </a:prstGeom>
          <a:noFill/>
        </p:spPr>
        <p:txBody>
          <a:bodyPr wrap="none" rtlCol="0">
            <a:spAutoFit/>
          </a:bodyPr>
          <a:lstStyle/>
          <a:p>
            <a:r>
              <a:rPr lang="en-US" dirty="0">
                <a:solidFill>
                  <a:schemeClr val="bg1"/>
                </a:solidFill>
                <a:latin typeface="Calibri" panose="020F0502020204030204" pitchFamily="34" charset="0"/>
                <a:cs typeface="Calibri" panose="020F0502020204030204" pitchFamily="34" charset="0"/>
              </a:rPr>
              <a:t>Rohit Mathur  &amp; </a:t>
            </a:r>
            <a:r>
              <a:rPr lang="en-US" b="1" dirty="0">
                <a:solidFill>
                  <a:schemeClr val="bg1"/>
                </a:solidFill>
                <a:latin typeface="Calibri" panose="020F0502020204030204" pitchFamily="34" charset="0"/>
                <a:cs typeface="Calibri" panose="020F0502020204030204" pitchFamily="34" charset="0"/>
              </a:rPr>
              <a:t>The CMAQ Team</a:t>
            </a:r>
          </a:p>
          <a:p>
            <a:r>
              <a:rPr lang="en-US" i="1" dirty="0">
                <a:solidFill>
                  <a:schemeClr val="bg1"/>
                </a:solidFill>
                <a:latin typeface="Calibri" panose="020F0502020204030204" pitchFamily="34" charset="0"/>
                <a:cs typeface="Calibri" panose="020F0502020204030204" pitchFamily="34" charset="0"/>
              </a:rPr>
              <a:t>Center for Environmental Measurement and Modeling</a:t>
            </a:r>
          </a:p>
        </p:txBody>
      </p:sp>
      <p:sp>
        <p:nvSpPr>
          <p:cNvPr id="2" name="TextBox 1">
            <a:extLst>
              <a:ext uri="{FF2B5EF4-FFF2-40B4-BE49-F238E27FC236}">
                <a16:creationId xmlns:a16="http://schemas.microsoft.com/office/drawing/2014/main" id="{56710E6C-722D-44BC-874D-151C49B6C57F}"/>
              </a:ext>
            </a:extLst>
          </p:cNvPr>
          <p:cNvSpPr txBox="1"/>
          <p:nvPr/>
        </p:nvSpPr>
        <p:spPr>
          <a:xfrm>
            <a:off x="10106057" y="6213672"/>
            <a:ext cx="1933543" cy="400110"/>
          </a:xfrm>
          <a:prstGeom prst="rect">
            <a:avLst/>
          </a:prstGeom>
          <a:noFill/>
        </p:spPr>
        <p:txBody>
          <a:bodyPr wrap="none" rtlCol="0">
            <a:spAutoFit/>
          </a:bodyPr>
          <a:lstStyle/>
          <a:p>
            <a:pPr algn="r"/>
            <a:r>
              <a:rPr lang="en-US" sz="1000" dirty="0">
                <a:solidFill>
                  <a:schemeClr val="bg1"/>
                </a:solidFill>
              </a:rPr>
              <a:t>23</a:t>
            </a:r>
            <a:r>
              <a:rPr lang="en-US" sz="1000" baseline="30000" dirty="0">
                <a:solidFill>
                  <a:schemeClr val="bg1"/>
                </a:solidFill>
              </a:rPr>
              <a:t>rd</a:t>
            </a:r>
            <a:r>
              <a:rPr lang="en-US" sz="1000" dirty="0">
                <a:solidFill>
                  <a:schemeClr val="bg1"/>
                </a:solidFill>
              </a:rPr>
              <a:t> Annual CMAS Conference</a:t>
            </a:r>
          </a:p>
          <a:p>
            <a:pPr algn="r"/>
            <a:r>
              <a:rPr lang="en-US" sz="1000" dirty="0">
                <a:solidFill>
                  <a:schemeClr val="bg1"/>
                </a:solidFill>
              </a:rPr>
              <a:t>October 21-23, 2024</a:t>
            </a:r>
          </a:p>
        </p:txBody>
      </p:sp>
      <p:sp>
        <p:nvSpPr>
          <p:cNvPr id="7" name="Rectangle 2">
            <a:extLst>
              <a:ext uri="{FF2B5EF4-FFF2-40B4-BE49-F238E27FC236}">
                <a16:creationId xmlns:a16="http://schemas.microsoft.com/office/drawing/2014/main" id="{810D0930-384C-455D-B9BA-30B71731D0FF}"/>
              </a:ext>
            </a:extLst>
          </p:cNvPr>
          <p:cNvSpPr txBox="1">
            <a:spLocks noChangeArrowheads="1"/>
          </p:cNvSpPr>
          <p:nvPr/>
        </p:nvSpPr>
        <p:spPr>
          <a:xfrm>
            <a:off x="761999" y="5314285"/>
            <a:ext cx="7696201" cy="476915"/>
          </a:xfrm>
          <a:prstGeom prst="rect">
            <a:avLst/>
          </a:prstGeom>
          <a:solidFill>
            <a:schemeClr val="accent3">
              <a:lumMod val="85000"/>
              <a:alpha val="72000"/>
            </a:schemeClr>
          </a:solidFill>
        </p:spPr>
        <p:txBody>
          <a:bodyPr lIns="91440" tIns="91440" rIns="91440" bIns="91440" anchor="t"/>
          <a:lstStyle>
            <a:lvl1pPr algn="l" rtl="0" eaLnBrk="1" fontAlgn="base" hangingPunct="1">
              <a:lnSpc>
                <a:spcPct val="90000"/>
              </a:lnSpc>
              <a:spcBef>
                <a:spcPct val="0"/>
              </a:spcBef>
              <a:spcAft>
                <a:spcPct val="0"/>
              </a:spcAft>
              <a:defRPr sz="3400" b="1">
                <a:solidFill>
                  <a:schemeClr val="bg1"/>
                </a:solidFill>
                <a:latin typeface="+mj-lt"/>
                <a:ea typeface="+mj-ea"/>
                <a:cs typeface="+mj-cs"/>
              </a:defRPr>
            </a:lvl1pPr>
            <a:lvl2pPr algn="l" rtl="0" eaLnBrk="1" fontAlgn="base" hangingPunct="1">
              <a:spcBef>
                <a:spcPct val="0"/>
              </a:spcBef>
              <a:spcAft>
                <a:spcPct val="0"/>
              </a:spcAft>
              <a:defRPr sz="3400" b="1">
                <a:solidFill>
                  <a:srgbClr val="355777"/>
                </a:solidFill>
                <a:latin typeface="Arial" charset="0"/>
                <a:ea typeface="ＭＳ Ｐゴシック" pitchFamily="1" charset="-128"/>
              </a:defRPr>
            </a:lvl2pPr>
            <a:lvl3pPr algn="l" rtl="0" eaLnBrk="1" fontAlgn="base" hangingPunct="1">
              <a:spcBef>
                <a:spcPct val="0"/>
              </a:spcBef>
              <a:spcAft>
                <a:spcPct val="0"/>
              </a:spcAft>
              <a:defRPr sz="3400" b="1">
                <a:solidFill>
                  <a:srgbClr val="355777"/>
                </a:solidFill>
                <a:latin typeface="Arial" charset="0"/>
                <a:ea typeface="ＭＳ Ｐゴシック" pitchFamily="1" charset="-128"/>
              </a:defRPr>
            </a:lvl3pPr>
            <a:lvl4pPr algn="l" rtl="0" eaLnBrk="1" fontAlgn="base" hangingPunct="1">
              <a:spcBef>
                <a:spcPct val="0"/>
              </a:spcBef>
              <a:spcAft>
                <a:spcPct val="0"/>
              </a:spcAft>
              <a:defRPr sz="3400" b="1">
                <a:solidFill>
                  <a:srgbClr val="355777"/>
                </a:solidFill>
                <a:latin typeface="Arial" charset="0"/>
                <a:ea typeface="ＭＳ Ｐゴシック" pitchFamily="1" charset="-128"/>
              </a:defRPr>
            </a:lvl4pPr>
            <a:lvl5pPr algn="l" rtl="0" eaLnBrk="1" fontAlgn="base" hangingPunct="1">
              <a:spcBef>
                <a:spcPct val="0"/>
              </a:spcBef>
              <a:spcAft>
                <a:spcPct val="0"/>
              </a:spcAft>
              <a:defRPr sz="3400" b="1">
                <a:solidFill>
                  <a:srgbClr val="355777"/>
                </a:solidFill>
                <a:latin typeface="Arial" charset="0"/>
                <a:ea typeface="ＭＳ Ｐゴシック" pitchFamily="1" charset="-128"/>
              </a:defRPr>
            </a:lvl5pPr>
            <a:lvl6pPr marL="457200" algn="l" rtl="0" eaLnBrk="1" fontAlgn="base" hangingPunct="1">
              <a:spcBef>
                <a:spcPct val="0"/>
              </a:spcBef>
              <a:spcAft>
                <a:spcPct val="0"/>
              </a:spcAft>
              <a:defRPr sz="3400" b="1">
                <a:solidFill>
                  <a:srgbClr val="355777"/>
                </a:solidFill>
                <a:latin typeface="Arial" charset="0"/>
                <a:ea typeface="ＭＳ Ｐゴシック" pitchFamily="1" charset="-128"/>
              </a:defRPr>
            </a:lvl6pPr>
            <a:lvl7pPr marL="914400" algn="l" rtl="0" eaLnBrk="1" fontAlgn="base" hangingPunct="1">
              <a:spcBef>
                <a:spcPct val="0"/>
              </a:spcBef>
              <a:spcAft>
                <a:spcPct val="0"/>
              </a:spcAft>
              <a:defRPr sz="3400" b="1">
                <a:solidFill>
                  <a:srgbClr val="355777"/>
                </a:solidFill>
                <a:latin typeface="Arial" charset="0"/>
                <a:ea typeface="ＭＳ Ｐゴシック" pitchFamily="1" charset="-128"/>
              </a:defRPr>
            </a:lvl7pPr>
            <a:lvl8pPr marL="1371600" algn="l" rtl="0" eaLnBrk="1" fontAlgn="base" hangingPunct="1">
              <a:spcBef>
                <a:spcPct val="0"/>
              </a:spcBef>
              <a:spcAft>
                <a:spcPct val="0"/>
              </a:spcAft>
              <a:defRPr sz="3400" b="1">
                <a:solidFill>
                  <a:srgbClr val="355777"/>
                </a:solidFill>
                <a:latin typeface="Arial" charset="0"/>
                <a:ea typeface="ＭＳ Ｐゴシック" pitchFamily="1" charset="-128"/>
              </a:defRPr>
            </a:lvl8pPr>
            <a:lvl9pPr marL="1828800" algn="l" rtl="0" eaLnBrk="1" fontAlgn="base" hangingPunct="1">
              <a:spcBef>
                <a:spcPct val="0"/>
              </a:spcBef>
              <a:spcAft>
                <a:spcPct val="0"/>
              </a:spcAft>
              <a:defRPr sz="3400" b="1">
                <a:solidFill>
                  <a:srgbClr val="355777"/>
                </a:solidFill>
                <a:latin typeface="Arial" charset="0"/>
                <a:ea typeface="ＭＳ Ｐゴシック" pitchFamily="1" charset="-128"/>
              </a:defRPr>
            </a:lvl9pPr>
          </a:lstStyle>
          <a:p>
            <a:r>
              <a:rPr lang="en-US" sz="1000" kern="0" dirty="0">
                <a:solidFill>
                  <a:schemeClr val="tx1"/>
                </a:solidFill>
              </a:rPr>
              <a:t>Disclaimer: </a:t>
            </a:r>
          </a:p>
          <a:p>
            <a:r>
              <a:rPr lang="en-US" sz="1000" b="0" kern="0" dirty="0">
                <a:solidFill>
                  <a:schemeClr val="tx1"/>
                </a:solidFill>
                <a:ea typeface="ＭＳ Ｐゴシック" charset="-128"/>
              </a:rPr>
              <a:t>The views expressed in this presentation are those of the authors and do not necessarily reflect the views or policies of the U.S. EPA.</a:t>
            </a:r>
            <a:br>
              <a:rPr lang="en-US" sz="1000" b="0" kern="0" dirty="0">
                <a:solidFill>
                  <a:schemeClr val="tx1"/>
                </a:solidFill>
                <a:ea typeface="ＭＳ Ｐゴシック" charset="-128"/>
              </a:rPr>
            </a:br>
            <a:endParaRPr lang="en-US" sz="1000" b="0" kern="0" dirty="0">
              <a:solidFill>
                <a:schemeClr val="tx1"/>
              </a:solidFill>
            </a:endParaRPr>
          </a:p>
        </p:txBody>
      </p:sp>
      <p:pic>
        <p:nvPicPr>
          <p:cNvPr id="4" name="Picture 3" descr="A picture containing diagram&#10;&#10;Description automatically generated">
            <a:extLst>
              <a:ext uri="{FF2B5EF4-FFF2-40B4-BE49-F238E27FC236}">
                <a16:creationId xmlns:a16="http://schemas.microsoft.com/office/drawing/2014/main" id="{8EC726FE-EFB9-7967-A88F-F4E9E527E5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77397" y="3859696"/>
            <a:ext cx="2194666" cy="21697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81081-9E1C-7D4D-273A-D254D309673B}"/>
              </a:ext>
            </a:extLst>
          </p:cNvPr>
          <p:cNvSpPr>
            <a:spLocks noGrp="1"/>
          </p:cNvSpPr>
          <p:nvPr>
            <p:ph type="title"/>
          </p:nvPr>
        </p:nvSpPr>
        <p:spPr/>
        <p:txBody>
          <a:bodyPr/>
          <a:lstStyle/>
          <a:p>
            <a:r>
              <a:rPr lang="en-US" sz="2400" dirty="0"/>
              <a:t>Do Process &amp; Scale Interactions Change Over Time?</a:t>
            </a:r>
            <a:br>
              <a:rPr lang="en-US" sz="2400" dirty="0"/>
            </a:br>
            <a:r>
              <a:rPr lang="en-US" sz="1600" b="0" dirty="0"/>
              <a:t>Long-range transport change Impacts</a:t>
            </a:r>
            <a:endParaRPr lang="en-US" sz="2400" dirty="0"/>
          </a:p>
        </p:txBody>
      </p:sp>
      <p:sp>
        <p:nvSpPr>
          <p:cNvPr id="4" name="Slide Number Placeholder 3">
            <a:extLst>
              <a:ext uri="{FF2B5EF4-FFF2-40B4-BE49-F238E27FC236}">
                <a16:creationId xmlns:a16="http://schemas.microsoft.com/office/drawing/2014/main" id="{DF0EB2CC-B155-DC60-7C4E-242354A5E3AC}"/>
              </a:ext>
            </a:extLst>
          </p:cNvPr>
          <p:cNvSpPr>
            <a:spLocks noGrp="1"/>
          </p:cNvSpPr>
          <p:nvPr>
            <p:ph type="sldNum" sz="quarter" idx="12"/>
          </p:nvPr>
        </p:nvSpPr>
        <p:spPr/>
        <p:txBody>
          <a:bodyPr/>
          <a:lstStyle/>
          <a:p>
            <a:pPr>
              <a:defRPr/>
            </a:pPr>
            <a:fld id="{BEF2A795-0D1C-4340-A163-773CC4D3E4EC}" type="slidenum">
              <a:rPr lang="en-US" smtClean="0"/>
              <a:pPr>
                <a:defRPr/>
              </a:pPr>
              <a:t>9</a:t>
            </a:fld>
            <a:endParaRPr lang="en-US" dirty="0"/>
          </a:p>
        </p:txBody>
      </p:sp>
      <p:pic>
        <p:nvPicPr>
          <p:cNvPr id="7" name="Picture 6" descr="Chart, bar chart&#10;&#10;Description automatically generated">
            <a:extLst>
              <a:ext uri="{FF2B5EF4-FFF2-40B4-BE49-F238E27FC236}">
                <a16:creationId xmlns:a16="http://schemas.microsoft.com/office/drawing/2014/main" id="{D4D3A2A2-C8A5-727C-583D-3F09256B8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9320" y="1329043"/>
            <a:ext cx="4145280" cy="3724275"/>
          </a:xfrm>
          <a:prstGeom prst="rect">
            <a:avLst/>
          </a:prstGeom>
        </p:spPr>
      </p:pic>
      <p:sp>
        <p:nvSpPr>
          <p:cNvPr id="8" name="TextBox 7">
            <a:extLst>
              <a:ext uri="{FF2B5EF4-FFF2-40B4-BE49-F238E27FC236}">
                <a16:creationId xmlns:a16="http://schemas.microsoft.com/office/drawing/2014/main" id="{EC57643D-FA5C-8A68-5C88-5EED01A8D812}"/>
              </a:ext>
            </a:extLst>
          </p:cNvPr>
          <p:cNvSpPr txBox="1"/>
          <p:nvPr/>
        </p:nvSpPr>
        <p:spPr>
          <a:xfrm>
            <a:off x="5638800" y="1066800"/>
            <a:ext cx="5056192" cy="307777"/>
          </a:xfrm>
          <a:prstGeom prst="rect">
            <a:avLst/>
          </a:prstGeom>
          <a:noFill/>
        </p:spPr>
        <p:txBody>
          <a:bodyPr wrap="none" rtlCol="0">
            <a:spAutoFit/>
          </a:bodyPr>
          <a:lstStyle/>
          <a:p>
            <a:r>
              <a:rPr lang="en-US" sz="1400" b="1" dirty="0"/>
              <a:t>Source Region/Sector Contributions to U.S. N-Deposition</a:t>
            </a:r>
          </a:p>
        </p:txBody>
      </p:sp>
      <p:grpSp>
        <p:nvGrpSpPr>
          <p:cNvPr id="15" name="Group 14">
            <a:extLst>
              <a:ext uri="{FF2B5EF4-FFF2-40B4-BE49-F238E27FC236}">
                <a16:creationId xmlns:a16="http://schemas.microsoft.com/office/drawing/2014/main" id="{B02AC123-C1E7-584E-37C8-64040B6744EA}"/>
              </a:ext>
            </a:extLst>
          </p:cNvPr>
          <p:cNvGrpSpPr/>
          <p:nvPr/>
        </p:nvGrpSpPr>
        <p:grpSpPr>
          <a:xfrm>
            <a:off x="75226" y="848475"/>
            <a:ext cx="4344374" cy="5890376"/>
            <a:chOff x="-46254" y="861727"/>
            <a:chExt cx="4344374" cy="5890376"/>
          </a:xfrm>
        </p:grpSpPr>
        <p:pic>
          <p:nvPicPr>
            <p:cNvPr id="5" name="Picture 4" descr="Map&#10;&#10;Description automatically generated">
              <a:extLst>
                <a:ext uri="{FF2B5EF4-FFF2-40B4-BE49-F238E27FC236}">
                  <a16:creationId xmlns:a16="http://schemas.microsoft.com/office/drawing/2014/main" id="{97AE5C4E-CC16-3914-E1C3-7E9FAC6C4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143000"/>
              <a:ext cx="3155120" cy="5609103"/>
            </a:xfrm>
            <a:prstGeom prst="rect">
              <a:avLst/>
            </a:prstGeom>
          </p:spPr>
        </p:pic>
        <p:sp>
          <p:nvSpPr>
            <p:cNvPr id="6" name="TextBox 5">
              <a:extLst>
                <a:ext uri="{FF2B5EF4-FFF2-40B4-BE49-F238E27FC236}">
                  <a16:creationId xmlns:a16="http://schemas.microsoft.com/office/drawing/2014/main" id="{8BC4F2C0-E943-45FA-8651-7F80CE8B3AD6}"/>
                </a:ext>
              </a:extLst>
            </p:cNvPr>
            <p:cNvSpPr txBox="1"/>
            <p:nvPr/>
          </p:nvSpPr>
          <p:spPr>
            <a:xfrm>
              <a:off x="1219200" y="861727"/>
              <a:ext cx="2819400" cy="307777"/>
            </a:xfrm>
            <a:prstGeom prst="rect">
              <a:avLst/>
            </a:prstGeom>
            <a:noFill/>
          </p:spPr>
          <p:txBody>
            <a:bodyPr wrap="square" rtlCol="0">
              <a:spAutoFit/>
            </a:bodyPr>
            <a:lstStyle/>
            <a:p>
              <a:pPr algn="ctr"/>
              <a:r>
                <a:rPr lang="en-US" sz="1400" b="1" dirty="0"/>
                <a:t>Contributions to LRT O</a:t>
              </a:r>
              <a:r>
                <a:rPr lang="en-US" sz="1400" b="1" baseline="-25000" dirty="0"/>
                <a:t>3</a:t>
              </a:r>
              <a:r>
                <a:rPr lang="en-US" sz="1400" b="1" dirty="0"/>
                <a:t> </a:t>
              </a:r>
            </a:p>
          </p:txBody>
        </p:sp>
        <p:sp>
          <p:nvSpPr>
            <p:cNvPr id="9" name="TextBox 8">
              <a:extLst>
                <a:ext uri="{FF2B5EF4-FFF2-40B4-BE49-F238E27FC236}">
                  <a16:creationId xmlns:a16="http://schemas.microsoft.com/office/drawing/2014/main" id="{0BF0D5F6-C662-EC70-3C98-8535166A5EFE}"/>
                </a:ext>
              </a:extLst>
            </p:cNvPr>
            <p:cNvSpPr txBox="1"/>
            <p:nvPr/>
          </p:nvSpPr>
          <p:spPr>
            <a:xfrm>
              <a:off x="152400" y="1524000"/>
              <a:ext cx="1101584" cy="246221"/>
            </a:xfrm>
            <a:prstGeom prst="rect">
              <a:avLst/>
            </a:prstGeom>
            <a:noFill/>
          </p:spPr>
          <p:txBody>
            <a:bodyPr wrap="none" rtlCol="0">
              <a:spAutoFit/>
            </a:bodyPr>
            <a:lstStyle/>
            <a:p>
              <a:r>
                <a:rPr lang="en-US" sz="1000" dirty="0"/>
                <a:t>Central America</a:t>
              </a:r>
            </a:p>
          </p:txBody>
        </p:sp>
        <p:sp>
          <p:nvSpPr>
            <p:cNvPr id="10" name="TextBox 9">
              <a:extLst>
                <a:ext uri="{FF2B5EF4-FFF2-40B4-BE49-F238E27FC236}">
                  <a16:creationId xmlns:a16="http://schemas.microsoft.com/office/drawing/2014/main" id="{3482503F-4EBC-82B0-CE9C-2D869B200418}"/>
                </a:ext>
              </a:extLst>
            </p:cNvPr>
            <p:cNvSpPr txBox="1"/>
            <p:nvPr/>
          </p:nvSpPr>
          <p:spPr>
            <a:xfrm>
              <a:off x="152400" y="2420779"/>
              <a:ext cx="1061509" cy="246221"/>
            </a:xfrm>
            <a:prstGeom prst="rect">
              <a:avLst/>
            </a:prstGeom>
            <a:noFill/>
          </p:spPr>
          <p:txBody>
            <a:bodyPr wrap="none" rtlCol="0">
              <a:spAutoFit/>
            </a:bodyPr>
            <a:lstStyle/>
            <a:p>
              <a:r>
                <a:rPr lang="en-US" sz="1000" dirty="0" err="1"/>
                <a:t>Europe+Russia</a:t>
              </a:r>
              <a:endParaRPr lang="en-US" sz="1000" dirty="0"/>
            </a:p>
          </p:txBody>
        </p:sp>
        <p:sp>
          <p:nvSpPr>
            <p:cNvPr id="11" name="TextBox 10">
              <a:extLst>
                <a:ext uri="{FF2B5EF4-FFF2-40B4-BE49-F238E27FC236}">
                  <a16:creationId xmlns:a16="http://schemas.microsoft.com/office/drawing/2014/main" id="{0568127F-333D-E2FF-DDEC-06432E9D5C80}"/>
                </a:ext>
              </a:extLst>
            </p:cNvPr>
            <p:cNvSpPr txBox="1"/>
            <p:nvPr/>
          </p:nvSpPr>
          <p:spPr>
            <a:xfrm>
              <a:off x="291485" y="3200400"/>
              <a:ext cx="851515" cy="553998"/>
            </a:xfrm>
            <a:prstGeom prst="rect">
              <a:avLst/>
            </a:prstGeom>
            <a:noFill/>
          </p:spPr>
          <p:txBody>
            <a:bodyPr wrap="none" rtlCol="0">
              <a:spAutoFit/>
            </a:bodyPr>
            <a:lstStyle/>
            <a:p>
              <a:pPr algn="ctr">
                <a:spcAft>
                  <a:spcPts val="0"/>
                </a:spcAft>
              </a:pPr>
              <a:r>
                <a:rPr lang="en-US" sz="1000" dirty="0"/>
                <a:t>N. Africa</a:t>
              </a:r>
            </a:p>
            <a:p>
              <a:pPr algn="ctr">
                <a:spcAft>
                  <a:spcPts val="0"/>
                </a:spcAft>
              </a:pPr>
              <a:r>
                <a:rPr lang="en-US" sz="1000" dirty="0"/>
                <a:t>+</a:t>
              </a:r>
            </a:p>
            <a:p>
              <a:pPr algn="ctr">
                <a:spcAft>
                  <a:spcPts val="0"/>
                </a:spcAft>
              </a:pPr>
              <a:r>
                <a:rPr lang="en-US" sz="1000" dirty="0"/>
                <a:t>Middle East</a:t>
              </a:r>
            </a:p>
          </p:txBody>
        </p:sp>
        <p:sp>
          <p:nvSpPr>
            <p:cNvPr id="12" name="TextBox 11">
              <a:extLst>
                <a:ext uri="{FF2B5EF4-FFF2-40B4-BE49-F238E27FC236}">
                  <a16:creationId xmlns:a16="http://schemas.microsoft.com/office/drawing/2014/main" id="{2785EB38-50A3-E0A5-4E6C-6E3F59144854}"/>
                </a:ext>
              </a:extLst>
            </p:cNvPr>
            <p:cNvSpPr txBox="1"/>
            <p:nvPr/>
          </p:nvSpPr>
          <p:spPr>
            <a:xfrm>
              <a:off x="355605" y="4038600"/>
              <a:ext cx="723275" cy="553998"/>
            </a:xfrm>
            <a:prstGeom prst="rect">
              <a:avLst/>
            </a:prstGeom>
            <a:noFill/>
          </p:spPr>
          <p:txBody>
            <a:bodyPr wrap="none" rtlCol="0">
              <a:spAutoFit/>
            </a:bodyPr>
            <a:lstStyle/>
            <a:p>
              <a:pPr algn="ctr">
                <a:spcAft>
                  <a:spcPts val="0"/>
                </a:spcAft>
              </a:pPr>
              <a:r>
                <a:rPr lang="en-US" sz="1000" dirty="0"/>
                <a:t>East Asia</a:t>
              </a:r>
            </a:p>
            <a:p>
              <a:pPr algn="ctr">
                <a:spcAft>
                  <a:spcPts val="0"/>
                </a:spcAft>
              </a:pPr>
              <a:r>
                <a:rPr lang="en-US" sz="1000" dirty="0"/>
                <a:t>+</a:t>
              </a:r>
            </a:p>
            <a:p>
              <a:pPr algn="ctr">
                <a:spcAft>
                  <a:spcPts val="0"/>
                </a:spcAft>
              </a:pPr>
              <a:r>
                <a:rPr lang="en-US" sz="1000" dirty="0"/>
                <a:t>SE Asia</a:t>
              </a:r>
            </a:p>
          </p:txBody>
        </p:sp>
        <p:sp>
          <p:nvSpPr>
            <p:cNvPr id="13" name="TextBox 12">
              <a:extLst>
                <a:ext uri="{FF2B5EF4-FFF2-40B4-BE49-F238E27FC236}">
                  <a16:creationId xmlns:a16="http://schemas.microsoft.com/office/drawing/2014/main" id="{FA36605D-9562-4279-02AF-3F336B7445C2}"/>
                </a:ext>
              </a:extLst>
            </p:cNvPr>
            <p:cNvSpPr txBox="1"/>
            <p:nvPr/>
          </p:nvSpPr>
          <p:spPr>
            <a:xfrm>
              <a:off x="316025" y="5087779"/>
              <a:ext cx="800219" cy="246221"/>
            </a:xfrm>
            <a:prstGeom prst="rect">
              <a:avLst/>
            </a:prstGeom>
            <a:noFill/>
          </p:spPr>
          <p:txBody>
            <a:bodyPr wrap="none" rtlCol="0">
              <a:spAutoFit/>
            </a:bodyPr>
            <a:lstStyle/>
            <a:p>
              <a:pPr algn="ctr">
                <a:spcAft>
                  <a:spcPts val="0"/>
                </a:spcAft>
              </a:pPr>
              <a:r>
                <a:rPr lang="en-US" sz="1000" dirty="0"/>
                <a:t>South Asia</a:t>
              </a:r>
            </a:p>
          </p:txBody>
        </p:sp>
        <p:sp>
          <p:nvSpPr>
            <p:cNvPr id="14" name="TextBox 13">
              <a:extLst>
                <a:ext uri="{FF2B5EF4-FFF2-40B4-BE49-F238E27FC236}">
                  <a16:creationId xmlns:a16="http://schemas.microsoft.com/office/drawing/2014/main" id="{46574B56-28FB-414C-495D-0C1FED9FDED6}"/>
                </a:ext>
              </a:extLst>
            </p:cNvPr>
            <p:cNvSpPr txBox="1"/>
            <p:nvPr/>
          </p:nvSpPr>
          <p:spPr>
            <a:xfrm>
              <a:off x="-46254" y="5773579"/>
              <a:ext cx="1502335" cy="400110"/>
            </a:xfrm>
            <a:prstGeom prst="rect">
              <a:avLst/>
            </a:prstGeom>
            <a:noFill/>
          </p:spPr>
          <p:txBody>
            <a:bodyPr wrap="none" rtlCol="0">
              <a:spAutoFit/>
            </a:bodyPr>
            <a:lstStyle/>
            <a:p>
              <a:pPr algn="ctr">
                <a:spcAft>
                  <a:spcPts val="0"/>
                </a:spcAft>
              </a:pPr>
              <a:r>
                <a:rPr lang="en-US" sz="1000" dirty="0"/>
                <a:t>Oceans</a:t>
              </a:r>
            </a:p>
            <a:p>
              <a:pPr algn="ctr">
                <a:spcAft>
                  <a:spcPts val="0"/>
                </a:spcAft>
              </a:pPr>
              <a:r>
                <a:rPr lang="en-US" sz="1000" dirty="0"/>
                <a:t>(International Shipping)</a:t>
              </a:r>
            </a:p>
          </p:txBody>
        </p:sp>
      </p:grpSp>
      <p:sp>
        <p:nvSpPr>
          <p:cNvPr id="16" name="TextBox 15">
            <a:extLst>
              <a:ext uri="{FF2B5EF4-FFF2-40B4-BE49-F238E27FC236}">
                <a16:creationId xmlns:a16="http://schemas.microsoft.com/office/drawing/2014/main" id="{7DE5F889-4A00-BCD9-0563-CCDDEC378CE6}"/>
              </a:ext>
            </a:extLst>
          </p:cNvPr>
          <p:cNvSpPr txBox="1"/>
          <p:nvPr/>
        </p:nvSpPr>
        <p:spPr>
          <a:xfrm>
            <a:off x="5271115" y="5105400"/>
            <a:ext cx="6244536" cy="1538883"/>
          </a:xfrm>
          <a:prstGeom prst="rect">
            <a:avLst/>
          </a:prstGeom>
          <a:noFill/>
        </p:spPr>
        <p:txBody>
          <a:bodyPr wrap="square" rtlCol="0">
            <a:spAutoFit/>
          </a:bodyPr>
          <a:lstStyle/>
          <a:p>
            <a:pPr marL="173038" indent="-173038">
              <a:spcBef>
                <a:spcPts val="0"/>
              </a:spcBef>
              <a:spcAft>
                <a:spcPts val="1200"/>
              </a:spcAft>
              <a:buFont typeface="Wingdings" panose="05000000000000000000" pitchFamily="2" charset="2"/>
              <a:buChar char="§"/>
            </a:pPr>
            <a:r>
              <a:rPr lang="en-US" sz="1400" dirty="0"/>
              <a:t>Increasing prominence of contributions from other world regions and natural sources to U.S.  air quality &amp; nitrogen deposition, as domestic emission controls reduce local source contributions</a:t>
            </a:r>
          </a:p>
          <a:p>
            <a:pPr marL="173038" indent="-173038">
              <a:buFont typeface="Wingdings" panose="05000000000000000000" pitchFamily="2" charset="2"/>
              <a:buChar char="§"/>
            </a:pPr>
            <a:r>
              <a:rPr lang="en-US" sz="1400" i="1" dirty="0"/>
              <a:t>Are process interactions across multiple scales also changing due to changes in dynamical (climate) and chemical (emission) state of the atmosphere? </a:t>
            </a:r>
          </a:p>
        </p:txBody>
      </p:sp>
    </p:spTree>
    <p:extLst>
      <p:ext uri="{BB962C8B-B14F-4D97-AF65-F5344CB8AC3E}">
        <p14:creationId xmlns:p14="http://schemas.microsoft.com/office/powerpoint/2010/main" val="375097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1EA84-3CE3-3912-DA84-C28855C4FF6F}"/>
              </a:ext>
            </a:extLst>
          </p:cNvPr>
          <p:cNvSpPr>
            <a:spLocks noGrp="1"/>
          </p:cNvSpPr>
          <p:nvPr>
            <p:ph type="title"/>
          </p:nvPr>
        </p:nvSpPr>
        <p:spPr>
          <a:xfrm>
            <a:off x="1803400" y="228600"/>
            <a:ext cx="9474200" cy="533400"/>
          </a:xfrm>
        </p:spPr>
        <p:txBody>
          <a:bodyPr/>
          <a:lstStyle/>
          <a:p>
            <a:r>
              <a:rPr lang="en-US" sz="2400" dirty="0"/>
              <a:t>Multiscale Methods</a:t>
            </a:r>
            <a:br>
              <a:rPr lang="en-US" sz="2400" dirty="0"/>
            </a:br>
            <a:r>
              <a:rPr lang="en-US" sz="1800" dirty="0"/>
              <a:t>Representing Interactive Scales through Mesh Refinement</a:t>
            </a:r>
          </a:p>
        </p:txBody>
      </p:sp>
      <p:sp>
        <p:nvSpPr>
          <p:cNvPr id="4" name="Slide Number Placeholder 3">
            <a:extLst>
              <a:ext uri="{FF2B5EF4-FFF2-40B4-BE49-F238E27FC236}">
                <a16:creationId xmlns:a16="http://schemas.microsoft.com/office/drawing/2014/main" id="{5A1912BF-97A9-50FE-A313-D47B0AF03C3B}"/>
              </a:ext>
            </a:extLst>
          </p:cNvPr>
          <p:cNvSpPr>
            <a:spLocks noGrp="1"/>
          </p:cNvSpPr>
          <p:nvPr>
            <p:ph type="sldNum" sz="quarter" idx="12"/>
          </p:nvPr>
        </p:nvSpPr>
        <p:spPr/>
        <p:txBody>
          <a:bodyPr/>
          <a:lstStyle/>
          <a:p>
            <a:pPr>
              <a:defRPr/>
            </a:pPr>
            <a:fld id="{BEF2A795-0D1C-4340-A163-773CC4D3E4EC}" type="slidenum">
              <a:rPr lang="en-US" smtClean="0"/>
              <a:pPr>
                <a:defRPr/>
              </a:pPr>
              <a:t>10</a:t>
            </a:fld>
            <a:endParaRPr lang="en-US" dirty="0"/>
          </a:p>
        </p:txBody>
      </p:sp>
      <p:grpSp>
        <p:nvGrpSpPr>
          <p:cNvPr id="19" name="Group 18">
            <a:extLst>
              <a:ext uri="{FF2B5EF4-FFF2-40B4-BE49-F238E27FC236}">
                <a16:creationId xmlns:a16="http://schemas.microsoft.com/office/drawing/2014/main" id="{5FBD3BC2-7CB2-0E4C-4982-3EBCF00DFDD5}"/>
              </a:ext>
            </a:extLst>
          </p:cNvPr>
          <p:cNvGrpSpPr/>
          <p:nvPr/>
        </p:nvGrpSpPr>
        <p:grpSpPr>
          <a:xfrm>
            <a:off x="152400" y="2971800"/>
            <a:ext cx="3890809" cy="2103581"/>
            <a:chOff x="152400" y="980824"/>
            <a:chExt cx="3890809" cy="2103581"/>
          </a:xfrm>
        </p:grpSpPr>
        <p:grpSp>
          <p:nvGrpSpPr>
            <p:cNvPr id="14" name="Group 13">
              <a:extLst>
                <a:ext uri="{FF2B5EF4-FFF2-40B4-BE49-F238E27FC236}">
                  <a16:creationId xmlns:a16="http://schemas.microsoft.com/office/drawing/2014/main" id="{BDB36457-AB35-5D09-F3B1-5D870FF1909E}"/>
                </a:ext>
              </a:extLst>
            </p:cNvPr>
            <p:cNvGrpSpPr/>
            <p:nvPr/>
          </p:nvGrpSpPr>
          <p:grpSpPr>
            <a:xfrm>
              <a:off x="304804" y="1219207"/>
              <a:ext cx="3633355" cy="1865198"/>
              <a:chOff x="304804" y="1219207"/>
              <a:chExt cx="3633355" cy="1865198"/>
            </a:xfrm>
          </p:grpSpPr>
          <p:pic>
            <p:nvPicPr>
              <p:cNvPr id="6" name="Picture 5">
                <a:extLst>
                  <a:ext uri="{FF2B5EF4-FFF2-40B4-BE49-F238E27FC236}">
                    <a16:creationId xmlns:a16="http://schemas.microsoft.com/office/drawing/2014/main" id="{DA936ABA-3A65-91D8-01CE-6CD7F31B628E}"/>
                  </a:ext>
                </a:extLst>
              </p:cNvPr>
              <p:cNvPicPr>
                <a:picLocks noChangeAspect="1"/>
              </p:cNvPicPr>
              <p:nvPr/>
            </p:nvPicPr>
            <p:blipFill>
              <a:blip r:embed="rId3"/>
              <a:stretch>
                <a:fillRect/>
              </a:stretch>
            </p:blipFill>
            <p:spPr>
              <a:xfrm>
                <a:off x="304804" y="1219207"/>
                <a:ext cx="3536977" cy="1635775"/>
              </a:xfrm>
              <a:prstGeom prst="rect">
                <a:avLst/>
              </a:prstGeom>
            </p:spPr>
          </p:pic>
          <p:sp>
            <p:nvSpPr>
              <p:cNvPr id="13" name="TextBox 12">
                <a:extLst>
                  <a:ext uri="{FF2B5EF4-FFF2-40B4-BE49-F238E27FC236}">
                    <a16:creationId xmlns:a16="http://schemas.microsoft.com/office/drawing/2014/main" id="{2DCEE283-0780-F582-D508-DD12B814BB9E}"/>
                  </a:ext>
                </a:extLst>
              </p:cNvPr>
              <p:cNvSpPr txBox="1"/>
              <p:nvPr/>
            </p:nvSpPr>
            <p:spPr>
              <a:xfrm>
                <a:off x="2413383" y="2807406"/>
                <a:ext cx="1524776" cy="276999"/>
              </a:xfrm>
              <a:prstGeom prst="rect">
                <a:avLst/>
              </a:prstGeom>
              <a:noFill/>
            </p:spPr>
            <p:txBody>
              <a:bodyPr wrap="none" rtlCol="0">
                <a:spAutoFit/>
              </a:bodyPr>
              <a:lstStyle/>
              <a:p>
                <a:r>
                  <a:rPr lang="en-US" sz="1200" dirty="0"/>
                  <a:t>Mathur et al. (1991)</a:t>
                </a:r>
              </a:p>
            </p:txBody>
          </p:sp>
        </p:grpSp>
        <p:sp>
          <p:nvSpPr>
            <p:cNvPr id="15" name="TextBox 14">
              <a:extLst>
                <a:ext uri="{FF2B5EF4-FFF2-40B4-BE49-F238E27FC236}">
                  <a16:creationId xmlns:a16="http://schemas.microsoft.com/office/drawing/2014/main" id="{CD4E6B2A-A950-06D4-C9FF-AADEE5AC7CC6}"/>
                </a:ext>
              </a:extLst>
            </p:cNvPr>
            <p:cNvSpPr txBox="1"/>
            <p:nvPr/>
          </p:nvSpPr>
          <p:spPr>
            <a:xfrm>
              <a:off x="152400" y="980824"/>
              <a:ext cx="3890809" cy="276999"/>
            </a:xfrm>
            <a:prstGeom prst="rect">
              <a:avLst/>
            </a:prstGeom>
            <a:noFill/>
          </p:spPr>
          <p:txBody>
            <a:bodyPr wrap="none" rtlCol="0">
              <a:spAutoFit/>
            </a:bodyPr>
            <a:lstStyle/>
            <a:p>
              <a:r>
                <a:rPr lang="en-US" sz="1200" dirty="0"/>
                <a:t>Idealized cases; </a:t>
              </a:r>
              <a:r>
                <a:rPr lang="en-US" sz="1100" dirty="0"/>
                <a:t>Downwind evolution from source clusters</a:t>
              </a:r>
            </a:p>
          </p:txBody>
        </p:sp>
      </p:grpSp>
      <p:grpSp>
        <p:nvGrpSpPr>
          <p:cNvPr id="20" name="Group 19">
            <a:extLst>
              <a:ext uri="{FF2B5EF4-FFF2-40B4-BE49-F238E27FC236}">
                <a16:creationId xmlns:a16="http://schemas.microsoft.com/office/drawing/2014/main" id="{B3104A4C-11B0-FF64-94E9-B25F9B83541D}"/>
              </a:ext>
            </a:extLst>
          </p:cNvPr>
          <p:cNvGrpSpPr/>
          <p:nvPr/>
        </p:nvGrpSpPr>
        <p:grpSpPr>
          <a:xfrm>
            <a:off x="304823" y="1170801"/>
            <a:ext cx="4446520" cy="1698295"/>
            <a:chOff x="304823" y="3380601"/>
            <a:chExt cx="4446520" cy="1698295"/>
          </a:xfrm>
        </p:grpSpPr>
        <p:grpSp>
          <p:nvGrpSpPr>
            <p:cNvPr id="12" name="Group 11">
              <a:extLst>
                <a:ext uri="{FF2B5EF4-FFF2-40B4-BE49-F238E27FC236}">
                  <a16:creationId xmlns:a16="http://schemas.microsoft.com/office/drawing/2014/main" id="{6D08DEEA-08BA-3C1F-0DFC-42D2A7DCB5D7}"/>
                </a:ext>
              </a:extLst>
            </p:cNvPr>
            <p:cNvGrpSpPr/>
            <p:nvPr/>
          </p:nvGrpSpPr>
          <p:grpSpPr>
            <a:xfrm>
              <a:off x="304823" y="3604066"/>
              <a:ext cx="4446520" cy="1474830"/>
              <a:chOff x="304823" y="3082720"/>
              <a:chExt cx="4446520" cy="1474830"/>
            </a:xfrm>
          </p:grpSpPr>
          <p:pic>
            <p:nvPicPr>
              <p:cNvPr id="8" name="Picture 7">
                <a:extLst>
                  <a:ext uri="{FF2B5EF4-FFF2-40B4-BE49-F238E27FC236}">
                    <a16:creationId xmlns:a16="http://schemas.microsoft.com/office/drawing/2014/main" id="{9EE65B08-CABC-28E9-D958-5C44CEAFA512}"/>
                  </a:ext>
                </a:extLst>
              </p:cNvPr>
              <p:cNvPicPr>
                <a:picLocks noChangeAspect="1"/>
              </p:cNvPicPr>
              <p:nvPr/>
            </p:nvPicPr>
            <p:blipFill>
              <a:blip r:embed="rId4"/>
              <a:stretch>
                <a:fillRect/>
              </a:stretch>
            </p:blipFill>
            <p:spPr>
              <a:xfrm>
                <a:off x="304823" y="3082720"/>
                <a:ext cx="1264115" cy="1224335"/>
              </a:xfrm>
              <a:prstGeom prst="rect">
                <a:avLst/>
              </a:prstGeom>
            </p:spPr>
          </p:pic>
          <p:pic>
            <p:nvPicPr>
              <p:cNvPr id="10" name="Picture 9">
                <a:extLst>
                  <a:ext uri="{FF2B5EF4-FFF2-40B4-BE49-F238E27FC236}">
                    <a16:creationId xmlns:a16="http://schemas.microsoft.com/office/drawing/2014/main" id="{41BD50AF-EE6E-9CBF-7FFA-F5CADCD2F08E}"/>
                  </a:ext>
                </a:extLst>
              </p:cNvPr>
              <p:cNvPicPr>
                <a:picLocks noChangeAspect="1"/>
              </p:cNvPicPr>
              <p:nvPr/>
            </p:nvPicPr>
            <p:blipFill>
              <a:blip r:embed="rId5"/>
              <a:stretch>
                <a:fillRect/>
              </a:stretch>
            </p:blipFill>
            <p:spPr>
              <a:xfrm>
                <a:off x="1600200" y="3082720"/>
                <a:ext cx="3151143" cy="1185013"/>
              </a:xfrm>
              <a:prstGeom prst="rect">
                <a:avLst/>
              </a:prstGeom>
            </p:spPr>
          </p:pic>
          <p:sp>
            <p:nvSpPr>
              <p:cNvPr id="11" name="TextBox 10">
                <a:extLst>
                  <a:ext uri="{FF2B5EF4-FFF2-40B4-BE49-F238E27FC236}">
                    <a16:creationId xmlns:a16="http://schemas.microsoft.com/office/drawing/2014/main" id="{436023D1-6369-AE02-724E-C18BBD5F6E54}"/>
                  </a:ext>
                </a:extLst>
              </p:cNvPr>
              <p:cNvSpPr txBox="1"/>
              <p:nvPr/>
            </p:nvSpPr>
            <p:spPr>
              <a:xfrm>
                <a:off x="858551" y="4280551"/>
                <a:ext cx="2951449" cy="276999"/>
              </a:xfrm>
              <a:prstGeom prst="rect">
                <a:avLst/>
              </a:prstGeom>
              <a:noFill/>
            </p:spPr>
            <p:txBody>
              <a:bodyPr wrap="none" rtlCol="0">
                <a:spAutoFit/>
              </a:bodyPr>
              <a:lstStyle/>
              <a:p>
                <a:r>
                  <a:rPr lang="en-US" sz="1200" dirty="0"/>
                  <a:t>Odman et al. (1991); Kumar et al. (1993)</a:t>
                </a:r>
              </a:p>
            </p:txBody>
          </p:sp>
        </p:grpSp>
        <p:sp>
          <p:nvSpPr>
            <p:cNvPr id="16" name="TextBox 15">
              <a:extLst>
                <a:ext uri="{FF2B5EF4-FFF2-40B4-BE49-F238E27FC236}">
                  <a16:creationId xmlns:a16="http://schemas.microsoft.com/office/drawing/2014/main" id="{81C556A1-7443-BA4B-40D4-E16A0B81FD34}"/>
                </a:ext>
              </a:extLst>
            </p:cNvPr>
            <p:cNvSpPr txBox="1"/>
            <p:nvPr/>
          </p:nvSpPr>
          <p:spPr>
            <a:xfrm>
              <a:off x="381000" y="3380601"/>
              <a:ext cx="3568156" cy="276999"/>
            </a:xfrm>
            <a:prstGeom prst="rect">
              <a:avLst/>
            </a:prstGeom>
            <a:noFill/>
          </p:spPr>
          <p:txBody>
            <a:bodyPr wrap="none" rtlCol="0">
              <a:spAutoFit/>
            </a:bodyPr>
            <a:lstStyle/>
            <a:p>
              <a:r>
                <a:rPr lang="en-US" sz="1200" dirty="0"/>
                <a:t>Idealized cases; Application to southern California</a:t>
              </a:r>
            </a:p>
          </p:txBody>
        </p:sp>
      </p:grpSp>
      <p:grpSp>
        <p:nvGrpSpPr>
          <p:cNvPr id="23" name="Group 22">
            <a:extLst>
              <a:ext uri="{FF2B5EF4-FFF2-40B4-BE49-F238E27FC236}">
                <a16:creationId xmlns:a16="http://schemas.microsoft.com/office/drawing/2014/main" id="{EB138666-7AD9-F2CE-34E3-17B616A62BD2}"/>
              </a:ext>
            </a:extLst>
          </p:cNvPr>
          <p:cNvGrpSpPr/>
          <p:nvPr/>
        </p:nvGrpSpPr>
        <p:grpSpPr>
          <a:xfrm>
            <a:off x="5105400" y="990600"/>
            <a:ext cx="2267687" cy="3248799"/>
            <a:chOff x="5105400" y="1475300"/>
            <a:chExt cx="2267687" cy="3248799"/>
          </a:xfrm>
        </p:grpSpPr>
        <p:pic>
          <p:nvPicPr>
            <p:cNvPr id="18" name="Picture 17">
              <a:extLst>
                <a:ext uri="{FF2B5EF4-FFF2-40B4-BE49-F238E27FC236}">
                  <a16:creationId xmlns:a16="http://schemas.microsoft.com/office/drawing/2014/main" id="{8480C5C7-3E72-4311-65D4-FC577211597B}"/>
                </a:ext>
              </a:extLst>
            </p:cNvPr>
            <p:cNvPicPr>
              <a:picLocks noChangeAspect="1"/>
            </p:cNvPicPr>
            <p:nvPr/>
          </p:nvPicPr>
          <p:blipFill>
            <a:blip r:embed="rId6"/>
            <a:stretch>
              <a:fillRect/>
            </a:stretch>
          </p:blipFill>
          <p:spPr>
            <a:xfrm>
              <a:off x="5105401" y="1761435"/>
              <a:ext cx="2055749" cy="2736122"/>
            </a:xfrm>
            <a:prstGeom prst="rect">
              <a:avLst/>
            </a:prstGeom>
          </p:spPr>
        </p:pic>
        <p:sp>
          <p:nvSpPr>
            <p:cNvPr id="21" name="TextBox 20">
              <a:extLst>
                <a:ext uri="{FF2B5EF4-FFF2-40B4-BE49-F238E27FC236}">
                  <a16:creationId xmlns:a16="http://schemas.microsoft.com/office/drawing/2014/main" id="{EFF4079A-AF0B-A78B-C9A1-BF6F18B1AB24}"/>
                </a:ext>
              </a:extLst>
            </p:cNvPr>
            <p:cNvSpPr txBox="1"/>
            <p:nvPr/>
          </p:nvSpPr>
          <p:spPr>
            <a:xfrm>
              <a:off x="5882999" y="4447100"/>
              <a:ext cx="1490088" cy="276999"/>
            </a:xfrm>
            <a:prstGeom prst="rect">
              <a:avLst/>
            </a:prstGeom>
            <a:noFill/>
          </p:spPr>
          <p:txBody>
            <a:bodyPr wrap="none" rtlCol="0">
              <a:spAutoFit/>
            </a:bodyPr>
            <a:lstStyle/>
            <a:p>
              <a:r>
                <a:rPr lang="en-US" sz="1200" dirty="0"/>
                <a:t>Tomlin et al. (2000)</a:t>
              </a:r>
            </a:p>
          </p:txBody>
        </p:sp>
        <p:sp>
          <p:nvSpPr>
            <p:cNvPr id="22" name="TextBox 21">
              <a:extLst>
                <a:ext uri="{FF2B5EF4-FFF2-40B4-BE49-F238E27FC236}">
                  <a16:creationId xmlns:a16="http://schemas.microsoft.com/office/drawing/2014/main" id="{3E7B748D-F687-086C-3DB0-0A69DE51661E}"/>
                </a:ext>
              </a:extLst>
            </p:cNvPr>
            <p:cNvSpPr txBox="1"/>
            <p:nvPr/>
          </p:nvSpPr>
          <p:spPr>
            <a:xfrm>
              <a:off x="5105400" y="1475300"/>
              <a:ext cx="2246128" cy="276999"/>
            </a:xfrm>
            <a:prstGeom prst="rect">
              <a:avLst/>
            </a:prstGeom>
            <a:noFill/>
          </p:spPr>
          <p:txBody>
            <a:bodyPr wrap="none" rtlCol="0">
              <a:spAutoFit/>
            </a:bodyPr>
            <a:lstStyle/>
            <a:p>
              <a:r>
                <a:rPr lang="en-US" sz="1200" dirty="0"/>
                <a:t>Air pollution modeling over UK</a:t>
              </a:r>
            </a:p>
          </p:txBody>
        </p:sp>
      </p:grpSp>
      <p:grpSp>
        <p:nvGrpSpPr>
          <p:cNvPr id="28" name="Group 27">
            <a:extLst>
              <a:ext uri="{FF2B5EF4-FFF2-40B4-BE49-F238E27FC236}">
                <a16:creationId xmlns:a16="http://schemas.microsoft.com/office/drawing/2014/main" id="{B96AADBF-F775-B525-7C5A-02346865FAF0}"/>
              </a:ext>
            </a:extLst>
          </p:cNvPr>
          <p:cNvGrpSpPr/>
          <p:nvPr/>
        </p:nvGrpSpPr>
        <p:grpSpPr>
          <a:xfrm>
            <a:off x="8287805" y="1032301"/>
            <a:ext cx="2764090" cy="3158699"/>
            <a:chOff x="8287805" y="1309300"/>
            <a:chExt cx="2764090" cy="3158699"/>
          </a:xfrm>
        </p:grpSpPr>
        <p:pic>
          <p:nvPicPr>
            <p:cNvPr id="25" name="Picture 24">
              <a:extLst>
                <a:ext uri="{FF2B5EF4-FFF2-40B4-BE49-F238E27FC236}">
                  <a16:creationId xmlns:a16="http://schemas.microsoft.com/office/drawing/2014/main" id="{82F9BA9E-3F58-2BC7-96E5-8C0169B9B24E}"/>
                </a:ext>
              </a:extLst>
            </p:cNvPr>
            <p:cNvPicPr>
              <a:picLocks noChangeAspect="1"/>
            </p:cNvPicPr>
            <p:nvPr/>
          </p:nvPicPr>
          <p:blipFill>
            <a:blip r:embed="rId7"/>
            <a:stretch>
              <a:fillRect/>
            </a:stretch>
          </p:blipFill>
          <p:spPr>
            <a:xfrm>
              <a:off x="8287805" y="1447800"/>
              <a:ext cx="2764090" cy="2795716"/>
            </a:xfrm>
            <a:prstGeom prst="rect">
              <a:avLst/>
            </a:prstGeom>
          </p:spPr>
        </p:pic>
        <p:sp>
          <p:nvSpPr>
            <p:cNvPr id="26" name="TextBox 25">
              <a:extLst>
                <a:ext uri="{FF2B5EF4-FFF2-40B4-BE49-F238E27FC236}">
                  <a16:creationId xmlns:a16="http://schemas.microsoft.com/office/drawing/2014/main" id="{AD503FE8-DBE0-9E21-04F8-415CF01413D8}"/>
                </a:ext>
              </a:extLst>
            </p:cNvPr>
            <p:cNvSpPr txBox="1"/>
            <p:nvPr/>
          </p:nvSpPr>
          <p:spPr>
            <a:xfrm>
              <a:off x="8792691" y="1309300"/>
              <a:ext cx="2103909" cy="276999"/>
            </a:xfrm>
            <a:prstGeom prst="rect">
              <a:avLst/>
            </a:prstGeom>
            <a:noFill/>
          </p:spPr>
          <p:txBody>
            <a:bodyPr wrap="none" rtlCol="0">
              <a:spAutoFit/>
            </a:bodyPr>
            <a:lstStyle/>
            <a:p>
              <a:r>
                <a:rPr lang="en-US" sz="1200" dirty="0"/>
                <a:t>Puff transport and chemistry</a:t>
              </a:r>
            </a:p>
          </p:txBody>
        </p:sp>
        <p:sp>
          <p:nvSpPr>
            <p:cNvPr id="27" name="TextBox 26">
              <a:extLst>
                <a:ext uri="{FF2B5EF4-FFF2-40B4-BE49-F238E27FC236}">
                  <a16:creationId xmlns:a16="http://schemas.microsoft.com/office/drawing/2014/main" id="{4295AD70-3818-BE58-C773-2CD040875AC9}"/>
                </a:ext>
              </a:extLst>
            </p:cNvPr>
            <p:cNvSpPr txBox="1"/>
            <p:nvPr/>
          </p:nvSpPr>
          <p:spPr>
            <a:xfrm>
              <a:off x="9285376" y="4191000"/>
              <a:ext cx="1763624" cy="276999"/>
            </a:xfrm>
            <a:prstGeom prst="rect">
              <a:avLst/>
            </a:prstGeom>
            <a:noFill/>
          </p:spPr>
          <p:txBody>
            <a:bodyPr wrap="none" rtlCol="0">
              <a:spAutoFit/>
            </a:bodyPr>
            <a:lstStyle/>
            <a:p>
              <a:r>
                <a:rPr lang="en-US" sz="1200" dirty="0"/>
                <a:t>Srivastava et al. (2000)</a:t>
              </a:r>
            </a:p>
          </p:txBody>
        </p:sp>
      </p:grpSp>
      <p:pic>
        <p:nvPicPr>
          <p:cNvPr id="30" name="Picture 29">
            <a:extLst>
              <a:ext uri="{FF2B5EF4-FFF2-40B4-BE49-F238E27FC236}">
                <a16:creationId xmlns:a16="http://schemas.microsoft.com/office/drawing/2014/main" id="{A4301E2A-1B50-61B8-575C-ED57672FA1FF}"/>
              </a:ext>
            </a:extLst>
          </p:cNvPr>
          <p:cNvPicPr>
            <a:picLocks noChangeAspect="1"/>
          </p:cNvPicPr>
          <p:nvPr/>
        </p:nvPicPr>
        <p:blipFill>
          <a:blip r:embed="rId8"/>
          <a:stretch>
            <a:fillRect/>
          </a:stretch>
        </p:blipFill>
        <p:spPr>
          <a:xfrm>
            <a:off x="6400800" y="4559649"/>
            <a:ext cx="4395597" cy="1841151"/>
          </a:xfrm>
          <a:prstGeom prst="rect">
            <a:avLst/>
          </a:prstGeom>
        </p:spPr>
      </p:pic>
      <p:sp>
        <p:nvSpPr>
          <p:cNvPr id="31" name="TextBox 30">
            <a:extLst>
              <a:ext uri="{FF2B5EF4-FFF2-40B4-BE49-F238E27FC236}">
                <a16:creationId xmlns:a16="http://schemas.microsoft.com/office/drawing/2014/main" id="{53133244-E972-5FE3-A0AF-CC1770AD22D5}"/>
              </a:ext>
            </a:extLst>
          </p:cNvPr>
          <p:cNvSpPr txBox="1"/>
          <p:nvPr/>
        </p:nvSpPr>
        <p:spPr>
          <a:xfrm>
            <a:off x="7157716" y="4343400"/>
            <a:ext cx="2114681" cy="276999"/>
          </a:xfrm>
          <a:prstGeom prst="rect">
            <a:avLst/>
          </a:prstGeom>
          <a:noFill/>
        </p:spPr>
        <p:txBody>
          <a:bodyPr wrap="none" rtlCol="0">
            <a:spAutoFit/>
          </a:bodyPr>
          <a:lstStyle/>
          <a:p>
            <a:r>
              <a:rPr lang="en-US" sz="1200" dirty="0"/>
              <a:t>Plume transport &amp; chemistry</a:t>
            </a:r>
          </a:p>
        </p:txBody>
      </p:sp>
      <p:sp>
        <p:nvSpPr>
          <p:cNvPr id="32" name="TextBox 31">
            <a:extLst>
              <a:ext uri="{FF2B5EF4-FFF2-40B4-BE49-F238E27FC236}">
                <a16:creationId xmlns:a16="http://schemas.microsoft.com/office/drawing/2014/main" id="{95505ABB-7957-EB30-CE3C-47F762098627}"/>
              </a:ext>
            </a:extLst>
          </p:cNvPr>
          <p:cNvSpPr txBox="1"/>
          <p:nvPr/>
        </p:nvSpPr>
        <p:spPr>
          <a:xfrm>
            <a:off x="8281797" y="6352401"/>
            <a:ext cx="2265364" cy="276999"/>
          </a:xfrm>
          <a:prstGeom prst="rect">
            <a:avLst/>
          </a:prstGeom>
          <a:noFill/>
        </p:spPr>
        <p:txBody>
          <a:bodyPr wrap="none" rtlCol="0">
            <a:spAutoFit/>
          </a:bodyPr>
          <a:lstStyle/>
          <a:p>
            <a:r>
              <a:rPr lang="en-US" sz="1200" dirty="0"/>
              <a:t>Garcia-Menendez et al. (2010)</a:t>
            </a:r>
          </a:p>
        </p:txBody>
      </p:sp>
      <p:sp>
        <p:nvSpPr>
          <p:cNvPr id="3" name="TextBox 2">
            <a:extLst>
              <a:ext uri="{FF2B5EF4-FFF2-40B4-BE49-F238E27FC236}">
                <a16:creationId xmlns:a16="http://schemas.microsoft.com/office/drawing/2014/main" id="{596D8D30-18BF-D0AD-328C-5789F67F2898}"/>
              </a:ext>
            </a:extLst>
          </p:cNvPr>
          <p:cNvSpPr txBox="1"/>
          <p:nvPr/>
        </p:nvSpPr>
        <p:spPr>
          <a:xfrm>
            <a:off x="1051202" y="5410200"/>
            <a:ext cx="4740000" cy="1107996"/>
          </a:xfrm>
          <a:prstGeom prst="rect">
            <a:avLst/>
          </a:prstGeom>
          <a:noFill/>
          <a:ln>
            <a:solidFill>
              <a:schemeClr val="bg1">
                <a:lumMod val="65000"/>
              </a:schemeClr>
            </a:solidFill>
          </a:ln>
        </p:spPr>
        <p:txBody>
          <a:bodyPr wrap="square" rtlCol="0">
            <a:spAutoFit/>
          </a:bodyPr>
          <a:lstStyle/>
          <a:p>
            <a:pPr marL="173038" indent="-173038">
              <a:spcAft>
                <a:spcPts val="1200"/>
              </a:spcAft>
              <a:buFont typeface="Wingdings" panose="05000000000000000000" pitchFamily="2" charset="2"/>
              <a:buChar char="§"/>
            </a:pPr>
            <a:r>
              <a:rPr lang="en-US" sz="1400" dirty="0"/>
              <a:t>Provides finer resolution where needed </a:t>
            </a:r>
          </a:p>
          <a:p>
            <a:pPr marL="173038" indent="-173038">
              <a:buFont typeface="Wingdings" panose="05000000000000000000" pitchFamily="2" charset="2"/>
              <a:buChar char="§"/>
            </a:pPr>
            <a:r>
              <a:rPr lang="en-US" sz="1400" dirty="0"/>
              <a:t>In all cases, mesh refinement was found to yield a more accurate representation of near-source gradients and downwind transport </a:t>
            </a:r>
          </a:p>
        </p:txBody>
      </p:sp>
    </p:spTree>
    <p:extLst>
      <p:ext uri="{BB962C8B-B14F-4D97-AF65-F5344CB8AC3E}">
        <p14:creationId xmlns:p14="http://schemas.microsoft.com/office/powerpoint/2010/main" val="3369672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8F932-D3E7-42A6-A055-205DCD274528}"/>
              </a:ext>
            </a:extLst>
          </p:cNvPr>
          <p:cNvSpPr>
            <a:spLocks noGrp="1"/>
          </p:cNvSpPr>
          <p:nvPr>
            <p:ph type="title"/>
          </p:nvPr>
        </p:nvSpPr>
        <p:spPr>
          <a:xfrm>
            <a:off x="1676400" y="228600"/>
            <a:ext cx="9948816" cy="990600"/>
          </a:xfrm>
        </p:spPr>
        <p:txBody>
          <a:bodyPr/>
          <a:lstStyle/>
          <a:p>
            <a:r>
              <a:rPr lang="en-US" sz="2000" dirty="0"/>
              <a:t>Consistent Representation of Air Pollution Process-Interactions Across Scales</a:t>
            </a:r>
            <a:br>
              <a:rPr lang="en-US" sz="2000" dirty="0"/>
            </a:br>
            <a:r>
              <a:rPr lang="en-US" sz="2000" b="0" dirty="0"/>
              <a:t>Structured mesh refinement</a:t>
            </a:r>
            <a:endParaRPr lang="en-US" b="0" dirty="0"/>
          </a:p>
        </p:txBody>
      </p:sp>
      <p:sp>
        <p:nvSpPr>
          <p:cNvPr id="4" name="Slide Number Placeholder 3">
            <a:extLst>
              <a:ext uri="{FF2B5EF4-FFF2-40B4-BE49-F238E27FC236}">
                <a16:creationId xmlns:a16="http://schemas.microsoft.com/office/drawing/2014/main" id="{E3783AAF-FE8B-4EBB-AB7F-1D3224664D13}"/>
              </a:ext>
            </a:extLst>
          </p:cNvPr>
          <p:cNvSpPr>
            <a:spLocks noGrp="1"/>
          </p:cNvSpPr>
          <p:nvPr>
            <p:ph type="sldNum" sz="quarter" idx="12"/>
          </p:nvPr>
        </p:nvSpPr>
        <p:spPr/>
        <p:txBody>
          <a:bodyPr/>
          <a:lstStyle/>
          <a:p>
            <a:pPr>
              <a:defRPr/>
            </a:pPr>
            <a:fld id="{BEF2A795-0D1C-4340-A163-773CC4D3E4EC}" type="slidenum">
              <a:rPr lang="en-US" smtClean="0"/>
              <a:pPr>
                <a:defRPr/>
              </a:pPr>
              <a:t>11</a:t>
            </a:fld>
            <a:endParaRPr lang="en-US" dirty="0"/>
          </a:p>
        </p:txBody>
      </p:sp>
      <p:pic>
        <p:nvPicPr>
          <p:cNvPr id="6" name="Picture 5">
            <a:extLst>
              <a:ext uri="{FF2B5EF4-FFF2-40B4-BE49-F238E27FC236}">
                <a16:creationId xmlns:a16="http://schemas.microsoft.com/office/drawing/2014/main" id="{E32CF7C8-D9D6-4C8A-9118-021F43DE395D}"/>
              </a:ext>
            </a:extLst>
          </p:cNvPr>
          <p:cNvPicPr>
            <a:picLocks noChangeAspect="1"/>
          </p:cNvPicPr>
          <p:nvPr/>
        </p:nvPicPr>
        <p:blipFill rotWithShape="1">
          <a:blip r:embed="rId2">
            <a:extLst>
              <a:ext uri="{28A0092B-C50C-407E-A947-70E740481C1C}">
                <a14:useLocalDpi xmlns:a14="http://schemas.microsoft.com/office/drawing/2010/main" val="0"/>
              </a:ext>
            </a:extLst>
          </a:blip>
          <a:srcRect l="4255" t="14883" r="4054" b="13953"/>
          <a:stretch/>
        </p:blipFill>
        <p:spPr>
          <a:xfrm>
            <a:off x="464105" y="2819400"/>
            <a:ext cx="3193495" cy="3207470"/>
          </a:xfrm>
          <a:prstGeom prst="rect">
            <a:avLst/>
          </a:prstGeom>
        </p:spPr>
      </p:pic>
      <p:pic>
        <p:nvPicPr>
          <p:cNvPr id="7" name="Picture 6">
            <a:extLst>
              <a:ext uri="{FF2B5EF4-FFF2-40B4-BE49-F238E27FC236}">
                <a16:creationId xmlns:a16="http://schemas.microsoft.com/office/drawing/2014/main" id="{A1A0C4F6-AB05-4CF5-888E-70A22FD8B227}"/>
              </a:ext>
            </a:extLst>
          </p:cNvPr>
          <p:cNvPicPr>
            <a:picLocks noChangeAspect="1"/>
          </p:cNvPicPr>
          <p:nvPr/>
        </p:nvPicPr>
        <p:blipFill>
          <a:blip r:embed="rId3"/>
          <a:srcRect/>
          <a:stretch>
            <a:fillRect/>
          </a:stretch>
        </p:blipFill>
        <p:spPr bwMode="auto">
          <a:xfrm>
            <a:off x="3659188" y="3962400"/>
            <a:ext cx="2132012" cy="1935163"/>
          </a:xfrm>
          <a:prstGeom prst="rect">
            <a:avLst/>
          </a:prstGeom>
          <a:noFill/>
          <a:ln w="9525">
            <a:noFill/>
            <a:miter lim="800000"/>
            <a:headEnd/>
            <a:tailEnd/>
          </a:ln>
        </p:spPr>
      </p:pic>
      <p:sp>
        <p:nvSpPr>
          <p:cNvPr id="5" name="TextBox 4">
            <a:extLst>
              <a:ext uri="{FF2B5EF4-FFF2-40B4-BE49-F238E27FC236}">
                <a16:creationId xmlns:a16="http://schemas.microsoft.com/office/drawing/2014/main" id="{38BCF654-AA51-4089-8E8C-CD1C44BB757B}"/>
              </a:ext>
            </a:extLst>
          </p:cNvPr>
          <p:cNvSpPr txBox="1"/>
          <p:nvPr/>
        </p:nvSpPr>
        <p:spPr>
          <a:xfrm>
            <a:off x="762000" y="1273628"/>
            <a:ext cx="7304179" cy="1477328"/>
          </a:xfrm>
          <a:prstGeom prst="rect">
            <a:avLst/>
          </a:prstGeom>
          <a:noFill/>
        </p:spPr>
        <p:txBody>
          <a:bodyPr wrap="none" rtlCol="0">
            <a:spAutoFit/>
          </a:bodyPr>
          <a:lstStyle/>
          <a:p>
            <a:pPr marL="285750" indent="-285750">
              <a:buFont typeface="Arial" panose="020B0604020202020204" pitchFamily="34" charset="0"/>
              <a:buChar char="•"/>
            </a:pPr>
            <a:r>
              <a:rPr lang="en-US" sz="1800" dirty="0"/>
              <a:t>Linking CMAQ with the Model for Prediction Across Scales (MPAS)</a:t>
            </a:r>
          </a:p>
          <a:p>
            <a:pPr marL="285750" indent="-285750">
              <a:buFont typeface="Arial" panose="020B0604020202020204" pitchFamily="34" charset="0"/>
              <a:buChar char="•"/>
            </a:pPr>
            <a:r>
              <a:rPr lang="en-US" sz="1800" b="1" i="1" dirty="0"/>
              <a:t>Seamless mesh refinement </a:t>
            </a:r>
            <a:r>
              <a:rPr lang="en-US" sz="1800" dirty="0"/>
              <a:t>to local scales</a:t>
            </a:r>
          </a:p>
          <a:p>
            <a:pPr marL="576263" lvl="1" indent="-176213">
              <a:buFont typeface="Arial" panose="020B0604020202020204" pitchFamily="34" charset="0"/>
              <a:buChar char="•"/>
            </a:pPr>
            <a:r>
              <a:rPr lang="en-US" sz="1800" dirty="0"/>
              <a:t>Finer resolution in regions of interest</a:t>
            </a:r>
          </a:p>
          <a:p>
            <a:pPr marL="576263" lvl="1" indent="-176213">
              <a:buFont typeface="Arial" panose="020B0604020202020204" pitchFamily="34" charset="0"/>
              <a:buChar char="•"/>
            </a:pPr>
            <a:r>
              <a:rPr lang="en-US" sz="1800" dirty="0"/>
              <a:t>Coarser resolution across rest of the world to capture</a:t>
            </a:r>
          </a:p>
          <a:p>
            <a:pPr marL="400050" lvl="1"/>
            <a:r>
              <a:rPr lang="en-US" sz="1800" dirty="0"/>
              <a:t>   interactions with large-scale processes</a:t>
            </a:r>
          </a:p>
        </p:txBody>
      </p:sp>
      <p:sp>
        <p:nvSpPr>
          <p:cNvPr id="9" name="TextBox 8">
            <a:extLst>
              <a:ext uri="{FF2B5EF4-FFF2-40B4-BE49-F238E27FC236}">
                <a16:creationId xmlns:a16="http://schemas.microsoft.com/office/drawing/2014/main" id="{2947790C-195F-4BAC-A618-3D21E84A5546}"/>
              </a:ext>
            </a:extLst>
          </p:cNvPr>
          <p:cNvSpPr txBox="1"/>
          <p:nvPr/>
        </p:nvSpPr>
        <p:spPr>
          <a:xfrm>
            <a:off x="1653209" y="6351387"/>
            <a:ext cx="3424335" cy="276999"/>
          </a:xfrm>
          <a:prstGeom prst="rect">
            <a:avLst/>
          </a:prstGeom>
          <a:noFill/>
        </p:spPr>
        <p:txBody>
          <a:bodyPr wrap="none" rtlCol="0">
            <a:spAutoFit/>
          </a:bodyPr>
          <a:lstStyle/>
          <a:p>
            <a:r>
              <a:rPr lang="en-US" sz="1200" dirty="0"/>
              <a:t>Pleim et al., EM, 2019; Wong et al., GMD, 2024</a:t>
            </a:r>
          </a:p>
        </p:txBody>
      </p:sp>
      <p:sp>
        <p:nvSpPr>
          <p:cNvPr id="10" name="TextBox 9">
            <a:extLst>
              <a:ext uri="{FF2B5EF4-FFF2-40B4-BE49-F238E27FC236}">
                <a16:creationId xmlns:a16="http://schemas.microsoft.com/office/drawing/2014/main" id="{4A86D8BE-84FB-494C-80C5-5AACF5A8EAE7}"/>
              </a:ext>
            </a:extLst>
          </p:cNvPr>
          <p:cNvSpPr txBox="1"/>
          <p:nvPr/>
        </p:nvSpPr>
        <p:spPr>
          <a:xfrm>
            <a:off x="9906000" y="6474023"/>
            <a:ext cx="1702967" cy="276999"/>
          </a:xfrm>
          <a:prstGeom prst="rect">
            <a:avLst/>
          </a:prstGeom>
          <a:noFill/>
        </p:spPr>
        <p:txBody>
          <a:bodyPr wrap="none" rtlCol="0">
            <a:spAutoFit/>
          </a:bodyPr>
          <a:lstStyle/>
          <a:p>
            <a:r>
              <a:rPr lang="en-US" sz="1200" dirty="0"/>
              <a:t>Courtesy: Jeff Willison</a:t>
            </a:r>
          </a:p>
        </p:txBody>
      </p:sp>
      <p:sp>
        <p:nvSpPr>
          <p:cNvPr id="11" name="TextBox 10">
            <a:extLst>
              <a:ext uri="{FF2B5EF4-FFF2-40B4-BE49-F238E27FC236}">
                <a16:creationId xmlns:a16="http://schemas.microsoft.com/office/drawing/2014/main" id="{2284E3CC-1B5F-40B7-A2ED-44854F007F5E}"/>
              </a:ext>
            </a:extLst>
          </p:cNvPr>
          <p:cNvSpPr txBox="1"/>
          <p:nvPr/>
        </p:nvSpPr>
        <p:spPr>
          <a:xfrm>
            <a:off x="7831122" y="1795046"/>
            <a:ext cx="2608278" cy="338554"/>
          </a:xfrm>
          <a:prstGeom prst="rect">
            <a:avLst/>
          </a:prstGeom>
          <a:noFill/>
        </p:spPr>
        <p:txBody>
          <a:bodyPr wrap="none" rtlCol="0">
            <a:spAutoFit/>
          </a:bodyPr>
          <a:lstStyle/>
          <a:p>
            <a:r>
              <a:rPr lang="en-US" sz="1600" b="1" dirty="0"/>
              <a:t>Long-range O</a:t>
            </a:r>
            <a:r>
              <a:rPr lang="en-US" sz="1600" b="1" baseline="-25000" dirty="0"/>
              <a:t>3</a:t>
            </a:r>
            <a:r>
              <a:rPr lang="en-US" sz="1600" b="1" dirty="0"/>
              <a:t> Transport</a:t>
            </a:r>
          </a:p>
        </p:txBody>
      </p:sp>
      <p:pic>
        <p:nvPicPr>
          <p:cNvPr id="3" name="Picture 2" descr="Diagram&#10;&#10;Description automatically generated with medium confidence">
            <a:extLst>
              <a:ext uri="{FF2B5EF4-FFF2-40B4-BE49-F238E27FC236}">
                <a16:creationId xmlns:a16="http://schemas.microsoft.com/office/drawing/2014/main" id="{B6DCDE00-923F-6A75-A48E-7DE6889ECC33}"/>
              </a:ext>
            </a:extLst>
          </p:cNvPr>
          <p:cNvPicPr>
            <a:picLocks noChangeAspect="1"/>
          </p:cNvPicPr>
          <p:nvPr/>
        </p:nvPicPr>
        <p:blipFill rotWithShape="1">
          <a:blip r:embed="rId4">
            <a:extLst>
              <a:ext uri="{28A0092B-C50C-407E-A947-70E740481C1C}">
                <a14:useLocalDpi xmlns:a14="http://schemas.microsoft.com/office/drawing/2010/main" val="0"/>
              </a:ext>
            </a:extLst>
          </a:blip>
          <a:srcRect l="47878" t="12223" r="3807" b="18313"/>
          <a:stretch/>
        </p:blipFill>
        <p:spPr>
          <a:xfrm>
            <a:off x="6934200" y="2141302"/>
            <a:ext cx="5184421" cy="4192765"/>
          </a:xfrm>
          <a:prstGeom prst="rect">
            <a:avLst/>
          </a:prstGeom>
        </p:spPr>
      </p:pic>
    </p:spTree>
    <p:extLst>
      <p:ext uri="{BB962C8B-B14F-4D97-AF65-F5344CB8AC3E}">
        <p14:creationId xmlns:p14="http://schemas.microsoft.com/office/powerpoint/2010/main" val="2908544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0AAD1-0AA5-DD2E-AA79-CE7326D91C14}"/>
              </a:ext>
            </a:extLst>
          </p:cNvPr>
          <p:cNvSpPr>
            <a:spLocks noGrp="1"/>
          </p:cNvSpPr>
          <p:nvPr>
            <p:ph type="title"/>
          </p:nvPr>
        </p:nvSpPr>
        <p:spPr/>
        <p:txBody>
          <a:bodyPr/>
          <a:lstStyle/>
          <a:p>
            <a:r>
              <a:rPr lang="en-US" sz="2800" dirty="0"/>
              <a:t>Vertical Resolution is (also) Important</a:t>
            </a:r>
          </a:p>
        </p:txBody>
      </p:sp>
      <p:sp>
        <p:nvSpPr>
          <p:cNvPr id="4" name="Slide Number Placeholder 3">
            <a:extLst>
              <a:ext uri="{FF2B5EF4-FFF2-40B4-BE49-F238E27FC236}">
                <a16:creationId xmlns:a16="http://schemas.microsoft.com/office/drawing/2014/main" id="{44C9C359-4C8D-4706-CDEA-A8E15D6F286F}"/>
              </a:ext>
            </a:extLst>
          </p:cNvPr>
          <p:cNvSpPr>
            <a:spLocks noGrp="1"/>
          </p:cNvSpPr>
          <p:nvPr>
            <p:ph type="sldNum" sz="quarter" idx="12"/>
          </p:nvPr>
        </p:nvSpPr>
        <p:spPr/>
        <p:txBody>
          <a:bodyPr/>
          <a:lstStyle/>
          <a:p>
            <a:pPr>
              <a:defRPr/>
            </a:pPr>
            <a:fld id="{BEF2A795-0D1C-4340-A163-773CC4D3E4EC}" type="slidenum">
              <a:rPr lang="en-US" smtClean="0"/>
              <a:pPr>
                <a:defRPr/>
              </a:pPr>
              <a:t>12</a:t>
            </a:fld>
            <a:endParaRPr lang="en-US" dirty="0"/>
          </a:p>
        </p:txBody>
      </p:sp>
      <p:sp>
        <p:nvSpPr>
          <p:cNvPr id="11" name="TextBox 10">
            <a:extLst>
              <a:ext uri="{FF2B5EF4-FFF2-40B4-BE49-F238E27FC236}">
                <a16:creationId xmlns:a16="http://schemas.microsoft.com/office/drawing/2014/main" id="{71F86C47-4E0E-5F06-6204-6CD6D712349C}"/>
              </a:ext>
            </a:extLst>
          </p:cNvPr>
          <p:cNvSpPr txBox="1"/>
          <p:nvPr/>
        </p:nvSpPr>
        <p:spPr>
          <a:xfrm>
            <a:off x="2057400" y="4863405"/>
            <a:ext cx="8382000" cy="1384995"/>
          </a:xfrm>
          <a:prstGeom prst="rect">
            <a:avLst/>
          </a:prstGeom>
          <a:noFill/>
        </p:spPr>
        <p:txBody>
          <a:bodyPr wrap="square" rtlCol="0">
            <a:spAutoFit/>
          </a:bodyPr>
          <a:lstStyle/>
          <a:p>
            <a:pPr marL="285750" indent="-285750">
              <a:buFont typeface="Wingdings" panose="05000000000000000000" pitchFamily="2" charset="2"/>
              <a:buChar char="§"/>
            </a:pPr>
            <a:r>
              <a:rPr lang="en-GB" sz="1400" dirty="0">
                <a:effectLst/>
                <a:latin typeface="+mn-lt"/>
                <a:ea typeface="Times New Roman" panose="02020603050405020304" pitchFamily="18" charset="0"/>
              </a:rPr>
              <a:t>Finer resolution above the boundary layer is needed to represent </a:t>
            </a:r>
          </a:p>
          <a:p>
            <a:pPr marL="460375" lvl="1" indent="-176213">
              <a:buFont typeface="Arial" panose="020B0604020202020204" pitchFamily="34" charset="0"/>
              <a:buChar char="–"/>
            </a:pPr>
            <a:r>
              <a:rPr lang="en-GB" sz="1400" dirty="0">
                <a:latin typeface="+mn-lt"/>
                <a:ea typeface="Times New Roman" panose="02020603050405020304" pitchFamily="18" charset="0"/>
              </a:rPr>
              <a:t>L</a:t>
            </a:r>
            <a:r>
              <a:rPr lang="en-GB" sz="1400" dirty="0">
                <a:effectLst/>
                <a:latin typeface="+mn-lt"/>
                <a:ea typeface="Times New Roman" panose="02020603050405020304" pitchFamily="18" charset="0"/>
              </a:rPr>
              <a:t>ong-range transport (LRT) in the free troposphere</a:t>
            </a:r>
          </a:p>
          <a:p>
            <a:pPr marL="460375" lvl="1" indent="-176213">
              <a:buFont typeface="Arial" panose="020B0604020202020204" pitchFamily="34" charset="0"/>
              <a:buChar char="–"/>
            </a:pPr>
            <a:r>
              <a:rPr lang="en-GB" sz="1400" dirty="0">
                <a:effectLst/>
                <a:latin typeface="+mn-lt"/>
                <a:ea typeface="Times New Roman" panose="02020603050405020304" pitchFamily="18" charset="0"/>
              </a:rPr>
              <a:t>Stratospheric Tropospheric exchange (STE) processes</a:t>
            </a:r>
          </a:p>
          <a:p>
            <a:pPr marL="460375" lvl="1" indent="-176213">
              <a:buFont typeface="Arial" panose="020B0604020202020204" pitchFamily="34" charset="0"/>
              <a:buChar char="–"/>
            </a:pPr>
            <a:r>
              <a:rPr lang="en-GB" sz="1400" dirty="0">
                <a:latin typeface="+mn-lt"/>
                <a:ea typeface="Times New Roman" panose="02020603050405020304" pitchFamily="18" charset="0"/>
              </a:rPr>
              <a:t>I</a:t>
            </a:r>
            <a:r>
              <a:rPr lang="en-GB" sz="1400" dirty="0">
                <a:effectLst/>
                <a:latin typeface="+mn-lt"/>
                <a:ea typeface="Times New Roman" panose="02020603050405020304" pitchFamily="18" charset="0"/>
              </a:rPr>
              <a:t>nfluences from cloud mixing both at the sub-grid- and resolved scale</a:t>
            </a:r>
          </a:p>
          <a:p>
            <a:pPr marL="284162" lvl="1"/>
            <a:endParaRPr lang="en-GB" sz="1400" dirty="0">
              <a:effectLst/>
              <a:latin typeface="+mn-lt"/>
              <a:ea typeface="Times New Roman" panose="02020603050405020304" pitchFamily="18" charset="0"/>
            </a:endParaRPr>
          </a:p>
          <a:p>
            <a:pPr marL="285750" indent="-285750">
              <a:buFont typeface="Wingdings" panose="05000000000000000000" pitchFamily="2" charset="2"/>
              <a:buChar char="§"/>
            </a:pPr>
            <a:r>
              <a:rPr lang="en-GB" sz="1400" dirty="0">
                <a:latin typeface="+mn-lt"/>
              </a:rPr>
              <a:t>Coarser vertical resolution likely overestimates the downward transport of both LRT and STE effects </a:t>
            </a:r>
            <a:endParaRPr lang="en-US" sz="1400" dirty="0">
              <a:latin typeface="+mn-lt"/>
            </a:endParaRPr>
          </a:p>
        </p:txBody>
      </p:sp>
      <p:sp>
        <p:nvSpPr>
          <p:cNvPr id="12" name="TextBox 11">
            <a:extLst>
              <a:ext uri="{FF2B5EF4-FFF2-40B4-BE49-F238E27FC236}">
                <a16:creationId xmlns:a16="http://schemas.microsoft.com/office/drawing/2014/main" id="{E9ED529E-D70C-04F9-AC64-68C05FF0DE99}"/>
              </a:ext>
            </a:extLst>
          </p:cNvPr>
          <p:cNvSpPr txBox="1"/>
          <p:nvPr/>
        </p:nvSpPr>
        <p:spPr>
          <a:xfrm>
            <a:off x="990601" y="1271597"/>
            <a:ext cx="10287000" cy="338554"/>
          </a:xfrm>
          <a:prstGeom prst="rect">
            <a:avLst/>
          </a:prstGeom>
          <a:noFill/>
        </p:spPr>
        <p:txBody>
          <a:bodyPr wrap="square" rtlCol="0">
            <a:spAutoFit/>
          </a:bodyPr>
          <a:lstStyle/>
          <a:p>
            <a:r>
              <a:rPr lang="en-GB" sz="1600" b="1" dirty="0">
                <a:effectLst/>
                <a:latin typeface="+mn-lt"/>
                <a:ea typeface="Times New Roman" panose="02020603050405020304" pitchFamily="18" charset="0"/>
              </a:rPr>
              <a:t>Impact of layer configuration on simulated monthly-mean O</a:t>
            </a:r>
            <a:r>
              <a:rPr lang="en-GB" sz="1600" b="1" baseline="-25000" dirty="0">
                <a:effectLst/>
                <a:latin typeface="+mn-lt"/>
                <a:ea typeface="Times New Roman" panose="02020603050405020304" pitchFamily="18" charset="0"/>
              </a:rPr>
              <a:t>3</a:t>
            </a:r>
            <a:r>
              <a:rPr lang="en-GB" sz="1600" b="1" dirty="0">
                <a:effectLst/>
                <a:latin typeface="+mn-lt"/>
                <a:ea typeface="Times New Roman" panose="02020603050405020304" pitchFamily="18" charset="0"/>
              </a:rPr>
              <a:t> vertical profiles; zero-out of U.S. emissions</a:t>
            </a:r>
            <a:endParaRPr lang="en-US" sz="1600" b="1" dirty="0">
              <a:latin typeface="+mn-lt"/>
            </a:endParaRPr>
          </a:p>
        </p:txBody>
      </p:sp>
      <p:pic>
        <p:nvPicPr>
          <p:cNvPr id="10" name="Picture 9" descr="A graph of a structure&#10;&#10;Description automatically generated with medium confidence">
            <a:extLst>
              <a:ext uri="{FF2B5EF4-FFF2-40B4-BE49-F238E27FC236}">
                <a16:creationId xmlns:a16="http://schemas.microsoft.com/office/drawing/2014/main" id="{E6240B14-717B-ECED-8E0E-BC2FE3697F6B}"/>
              </a:ext>
            </a:extLst>
          </p:cNvPr>
          <p:cNvPicPr>
            <a:picLocks noChangeAspect="1"/>
          </p:cNvPicPr>
          <p:nvPr/>
        </p:nvPicPr>
        <p:blipFill rotWithShape="1">
          <a:blip r:embed="rId2">
            <a:extLst>
              <a:ext uri="{28A0092B-C50C-407E-A947-70E740481C1C}">
                <a14:useLocalDpi xmlns:a14="http://schemas.microsoft.com/office/drawing/2010/main" val="0"/>
              </a:ext>
            </a:extLst>
          </a:blip>
          <a:srcRect t="11905"/>
          <a:stretch/>
        </p:blipFill>
        <p:spPr>
          <a:xfrm>
            <a:off x="381000" y="1721804"/>
            <a:ext cx="11134725" cy="2819400"/>
          </a:xfrm>
          <a:prstGeom prst="rect">
            <a:avLst/>
          </a:prstGeom>
        </p:spPr>
      </p:pic>
      <p:sp>
        <p:nvSpPr>
          <p:cNvPr id="13" name="TextBox 12">
            <a:extLst>
              <a:ext uri="{FF2B5EF4-FFF2-40B4-BE49-F238E27FC236}">
                <a16:creationId xmlns:a16="http://schemas.microsoft.com/office/drawing/2014/main" id="{23B2A9F0-5E3D-0D75-D21E-90B3203CDBE5}"/>
              </a:ext>
            </a:extLst>
          </p:cNvPr>
          <p:cNvSpPr txBox="1"/>
          <p:nvPr/>
        </p:nvSpPr>
        <p:spPr>
          <a:xfrm>
            <a:off x="10742450" y="6535579"/>
            <a:ext cx="1297150" cy="246221"/>
          </a:xfrm>
          <a:prstGeom prst="rect">
            <a:avLst/>
          </a:prstGeom>
          <a:noFill/>
        </p:spPr>
        <p:txBody>
          <a:bodyPr wrap="none" rtlCol="0">
            <a:spAutoFit/>
          </a:bodyPr>
          <a:lstStyle/>
          <a:p>
            <a:r>
              <a:rPr lang="en-US" sz="1000" dirty="0"/>
              <a:t>Mathur et al. (2017)</a:t>
            </a:r>
          </a:p>
        </p:txBody>
      </p:sp>
    </p:spTree>
    <p:extLst>
      <p:ext uri="{BB962C8B-B14F-4D97-AF65-F5344CB8AC3E}">
        <p14:creationId xmlns:p14="http://schemas.microsoft.com/office/powerpoint/2010/main" val="3538761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3A1E-8960-298C-D0DF-993C5E2C90CC}"/>
              </a:ext>
            </a:extLst>
          </p:cNvPr>
          <p:cNvSpPr>
            <a:spLocks noGrp="1"/>
          </p:cNvSpPr>
          <p:nvPr>
            <p:ph type="title"/>
          </p:nvPr>
        </p:nvSpPr>
        <p:spPr>
          <a:xfrm>
            <a:off x="1600200" y="228600"/>
            <a:ext cx="10210800" cy="990600"/>
          </a:xfrm>
        </p:spPr>
        <p:txBody>
          <a:bodyPr/>
          <a:lstStyle/>
          <a:p>
            <a:r>
              <a:rPr lang="en-US" sz="2000" dirty="0"/>
              <a:t>Are Surface Network Observations Sufficient for Evaluating Multiscale Modeling?</a:t>
            </a:r>
            <a:br>
              <a:rPr lang="en-US" sz="1200" dirty="0"/>
            </a:br>
            <a:r>
              <a:rPr lang="en-US" sz="1800" b="0" dirty="0"/>
              <a:t>Need for Multiscale Observations</a:t>
            </a:r>
          </a:p>
        </p:txBody>
      </p:sp>
      <p:sp>
        <p:nvSpPr>
          <p:cNvPr id="4" name="Slide Number Placeholder 3">
            <a:extLst>
              <a:ext uri="{FF2B5EF4-FFF2-40B4-BE49-F238E27FC236}">
                <a16:creationId xmlns:a16="http://schemas.microsoft.com/office/drawing/2014/main" id="{BACF8EE8-E105-F4A0-B0A5-737F72BAFA0A}"/>
              </a:ext>
            </a:extLst>
          </p:cNvPr>
          <p:cNvSpPr>
            <a:spLocks noGrp="1"/>
          </p:cNvSpPr>
          <p:nvPr>
            <p:ph type="sldNum" sz="quarter" idx="12"/>
          </p:nvPr>
        </p:nvSpPr>
        <p:spPr/>
        <p:txBody>
          <a:bodyPr/>
          <a:lstStyle/>
          <a:p>
            <a:pPr>
              <a:defRPr/>
            </a:pPr>
            <a:fld id="{BEF2A795-0D1C-4340-A163-773CC4D3E4EC}" type="slidenum">
              <a:rPr lang="en-US" smtClean="0"/>
              <a:pPr>
                <a:defRPr/>
              </a:pPr>
              <a:t>13</a:t>
            </a:fld>
            <a:endParaRPr lang="en-US" dirty="0"/>
          </a:p>
        </p:txBody>
      </p:sp>
      <p:pic>
        <p:nvPicPr>
          <p:cNvPr id="5" name="Picture 4">
            <a:extLst>
              <a:ext uri="{FF2B5EF4-FFF2-40B4-BE49-F238E27FC236}">
                <a16:creationId xmlns:a16="http://schemas.microsoft.com/office/drawing/2014/main" id="{5668DA44-7B78-0452-7A2C-C765AFBC132A}"/>
              </a:ext>
            </a:extLst>
          </p:cNvPr>
          <p:cNvPicPr>
            <a:picLocks noChangeAspect="1"/>
          </p:cNvPicPr>
          <p:nvPr/>
        </p:nvPicPr>
        <p:blipFill>
          <a:blip r:embed="rId3"/>
          <a:stretch>
            <a:fillRect/>
          </a:stretch>
        </p:blipFill>
        <p:spPr>
          <a:xfrm>
            <a:off x="507008" y="3429000"/>
            <a:ext cx="3578167" cy="1921163"/>
          </a:xfrm>
          <a:prstGeom prst="rect">
            <a:avLst/>
          </a:prstGeom>
        </p:spPr>
      </p:pic>
      <p:pic>
        <p:nvPicPr>
          <p:cNvPr id="6" name="Picture 5">
            <a:extLst>
              <a:ext uri="{FF2B5EF4-FFF2-40B4-BE49-F238E27FC236}">
                <a16:creationId xmlns:a16="http://schemas.microsoft.com/office/drawing/2014/main" id="{C4515BA5-85DE-EC64-2952-9681AEB4B176}"/>
              </a:ext>
            </a:extLst>
          </p:cNvPr>
          <p:cNvPicPr>
            <a:picLocks noChangeAspect="1"/>
          </p:cNvPicPr>
          <p:nvPr/>
        </p:nvPicPr>
        <p:blipFill>
          <a:blip r:embed="rId4"/>
          <a:stretch>
            <a:fillRect/>
          </a:stretch>
        </p:blipFill>
        <p:spPr>
          <a:xfrm>
            <a:off x="534712" y="1466093"/>
            <a:ext cx="3530138" cy="1915160"/>
          </a:xfrm>
          <a:prstGeom prst="rect">
            <a:avLst/>
          </a:prstGeom>
        </p:spPr>
      </p:pic>
      <p:sp>
        <p:nvSpPr>
          <p:cNvPr id="7" name="TextBox 6">
            <a:extLst>
              <a:ext uri="{FF2B5EF4-FFF2-40B4-BE49-F238E27FC236}">
                <a16:creationId xmlns:a16="http://schemas.microsoft.com/office/drawing/2014/main" id="{91E30D90-5BD7-9D52-92DE-28F7B0267394}"/>
              </a:ext>
            </a:extLst>
          </p:cNvPr>
          <p:cNvSpPr txBox="1"/>
          <p:nvPr/>
        </p:nvSpPr>
        <p:spPr>
          <a:xfrm>
            <a:off x="507004" y="2971800"/>
            <a:ext cx="1077924" cy="338554"/>
          </a:xfrm>
          <a:prstGeom prst="rect">
            <a:avLst/>
          </a:prstGeom>
          <a:noFill/>
        </p:spPr>
        <p:txBody>
          <a:bodyPr wrap="none" rtlCol="0">
            <a:spAutoFit/>
          </a:bodyPr>
          <a:lstStyle/>
          <a:p>
            <a:r>
              <a:rPr lang="en-US" sz="1600" b="1" dirty="0"/>
              <a:t>10m AGL</a:t>
            </a:r>
          </a:p>
        </p:txBody>
      </p:sp>
      <p:sp>
        <p:nvSpPr>
          <p:cNvPr id="8" name="TextBox 7">
            <a:extLst>
              <a:ext uri="{FF2B5EF4-FFF2-40B4-BE49-F238E27FC236}">
                <a16:creationId xmlns:a16="http://schemas.microsoft.com/office/drawing/2014/main" id="{E605D84B-2184-D3B8-0CA7-AA8F8759CC68}"/>
              </a:ext>
            </a:extLst>
          </p:cNvPr>
          <p:cNvSpPr txBox="1"/>
          <p:nvPr/>
        </p:nvSpPr>
        <p:spPr>
          <a:xfrm>
            <a:off x="534712" y="4959925"/>
            <a:ext cx="1602105" cy="338554"/>
          </a:xfrm>
          <a:prstGeom prst="rect">
            <a:avLst/>
          </a:prstGeom>
          <a:noFill/>
        </p:spPr>
        <p:txBody>
          <a:bodyPr wrap="none" rtlCol="0">
            <a:spAutoFit/>
          </a:bodyPr>
          <a:lstStyle/>
          <a:p>
            <a:r>
              <a:rPr lang="en-US" sz="1600" b="1" dirty="0"/>
              <a:t>400-500m AGL</a:t>
            </a:r>
          </a:p>
        </p:txBody>
      </p:sp>
      <p:sp>
        <p:nvSpPr>
          <p:cNvPr id="9" name="TextBox 8">
            <a:extLst>
              <a:ext uri="{FF2B5EF4-FFF2-40B4-BE49-F238E27FC236}">
                <a16:creationId xmlns:a16="http://schemas.microsoft.com/office/drawing/2014/main" id="{2BCD070F-725A-7C1F-68AC-A5238C55758A}"/>
              </a:ext>
            </a:extLst>
          </p:cNvPr>
          <p:cNvSpPr txBox="1"/>
          <p:nvPr/>
        </p:nvSpPr>
        <p:spPr>
          <a:xfrm>
            <a:off x="827194" y="1010019"/>
            <a:ext cx="3074881" cy="492443"/>
          </a:xfrm>
          <a:prstGeom prst="rect">
            <a:avLst/>
          </a:prstGeom>
          <a:noFill/>
        </p:spPr>
        <p:txBody>
          <a:bodyPr wrap="none" rtlCol="0">
            <a:spAutoFit/>
          </a:bodyPr>
          <a:lstStyle/>
          <a:p>
            <a:pPr algn="ctr"/>
            <a:r>
              <a:rPr lang="en-US" sz="1400" b="1" dirty="0"/>
              <a:t>Spatial correlation in nocturnal O</a:t>
            </a:r>
            <a:r>
              <a:rPr lang="en-US" sz="1400" b="1" baseline="-25000" dirty="0"/>
              <a:t>3</a:t>
            </a:r>
            <a:endParaRPr lang="en-US" sz="1400" dirty="0"/>
          </a:p>
          <a:p>
            <a:pPr algn="ctr"/>
            <a:r>
              <a:rPr lang="en-US" sz="1200" dirty="0"/>
              <a:t>CMAQ derived e-folding distance</a:t>
            </a:r>
          </a:p>
        </p:txBody>
      </p:sp>
      <p:sp>
        <p:nvSpPr>
          <p:cNvPr id="10" name="TextBox 9">
            <a:extLst>
              <a:ext uri="{FF2B5EF4-FFF2-40B4-BE49-F238E27FC236}">
                <a16:creationId xmlns:a16="http://schemas.microsoft.com/office/drawing/2014/main" id="{ED657F31-06B7-75B3-5567-B1CDB4784294}"/>
              </a:ext>
            </a:extLst>
          </p:cNvPr>
          <p:cNvSpPr txBox="1"/>
          <p:nvPr/>
        </p:nvSpPr>
        <p:spPr>
          <a:xfrm>
            <a:off x="10742450" y="6535579"/>
            <a:ext cx="1297150" cy="246221"/>
          </a:xfrm>
          <a:prstGeom prst="rect">
            <a:avLst/>
          </a:prstGeom>
          <a:noFill/>
        </p:spPr>
        <p:txBody>
          <a:bodyPr wrap="none" rtlCol="0">
            <a:spAutoFit/>
          </a:bodyPr>
          <a:lstStyle/>
          <a:p>
            <a:r>
              <a:rPr lang="en-US" sz="1000" dirty="0"/>
              <a:t>Mathur et al. (2018)</a:t>
            </a:r>
          </a:p>
        </p:txBody>
      </p:sp>
      <p:sp>
        <p:nvSpPr>
          <p:cNvPr id="14" name="TextBox 13">
            <a:extLst>
              <a:ext uri="{FF2B5EF4-FFF2-40B4-BE49-F238E27FC236}">
                <a16:creationId xmlns:a16="http://schemas.microsoft.com/office/drawing/2014/main" id="{034E0306-FF66-07EE-7742-47E268B5104A}"/>
              </a:ext>
            </a:extLst>
          </p:cNvPr>
          <p:cNvSpPr txBox="1"/>
          <p:nvPr/>
        </p:nvSpPr>
        <p:spPr>
          <a:xfrm>
            <a:off x="381001" y="5410200"/>
            <a:ext cx="4038599" cy="1015663"/>
          </a:xfrm>
          <a:prstGeom prst="rect">
            <a:avLst/>
          </a:prstGeom>
          <a:noFill/>
        </p:spPr>
        <p:txBody>
          <a:bodyPr wrap="square" rtlCol="0">
            <a:spAutoFit/>
          </a:bodyPr>
          <a:lstStyle/>
          <a:p>
            <a:pPr marL="112713" indent="-112713">
              <a:buFont typeface="Wingdings" panose="05000000000000000000" pitchFamily="2" charset="2"/>
              <a:buChar char="§"/>
            </a:pPr>
            <a:r>
              <a:rPr lang="en-US" sz="1200" dirty="0"/>
              <a:t>e-folding distances increase with altitude</a:t>
            </a:r>
          </a:p>
          <a:p>
            <a:pPr marL="112713" indent="-112713">
              <a:buFont typeface="Wingdings" panose="05000000000000000000" pitchFamily="2" charset="2"/>
              <a:buChar char="§"/>
            </a:pPr>
            <a:r>
              <a:rPr lang="en-US" sz="1200" dirty="0"/>
              <a:t>&gt;200km in the nocturnal residual layer</a:t>
            </a:r>
          </a:p>
          <a:p>
            <a:pPr marL="112713" indent="-112713">
              <a:buFont typeface="Wingdings" panose="05000000000000000000" pitchFamily="2" charset="2"/>
              <a:buChar char="§"/>
            </a:pPr>
            <a:r>
              <a:rPr lang="en-US" sz="1200" dirty="0"/>
              <a:t>Sparser density of measurements needed to characterize spatial variability </a:t>
            </a:r>
          </a:p>
          <a:p>
            <a:endParaRPr lang="en-US" sz="1200" dirty="0"/>
          </a:p>
        </p:txBody>
      </p:sp>
      <p:grpSp>
        <p:nvGrpSpPr>
          <p:cNvPr id="17" name="Group 16">
            <a:extLst>
              <a:ext uri="{FF2B5EF4-FFF2-40B4-BE49-F238E27FC236}">
                <a16:creationId xmlns:a16="http://schemas.microsoft.com/office/drawing/2014/main" id="{9A7484E9-3735-17C4-F005-0BCF5C2B3D23}"/>
              </a:ext>
            </a:extLst>
          </p:cNvPr>
          <p:cNvGrpSpPr/>
          <p:nvPr/>
        </p:nvGrpSpPr>
        <p:grpSpPr>
          <a:xfrm>
            <a:off x="4572000" y="1143000"/>
            <a:ext cx="7391400" cy="4751070"/>
            <a:chOff x="4572000" y="1143000"/>
            <a:chExt cx="7391400" cy="4751070"/>
          </a:xfrm>
        </p:grpSpPr>
        <p:grpSp>
          <p:nvGrpSpPr>
            <p:cNvPr id="11" name="Group 10">
              <a:extLst>
                <a:ext uri="{FF2B5EF4-FFF2-40B4-BE49-F238E27FC236}">
                  <a16:creationId xmlns:a16="http://schemas.microsoft.com/office/drawing/2014/main" id="{01DDD86C-1166-9E4E-9DA0-3B675C946EC0}"/>
                </a:ext>
              </a:extLst>
            </p:cNvPr>
            <p:cNvGrpSpPr/>
            <p:nvPr/>
          </p:nvGrpSpPr>
          <p:grpSpPr>
            <a:xfrm>
              <a:off x="4572000" y="1676400"/>
              <a:ext cx="4474845" cy="4217670"/>
              <a:chOff x="3609978" y="1085855"/>
              <a:chExt cx="4474845" cy="4217670"/>
            </a:xfrm>
          </p:grpSpPr>
          <p:pic>
            <p:nvPicPr>
              <p:cNvPr id="12" name="Picture 11">
                <a:extLst>
                  <a:ext uri="{FF2B5EF4-FFF2-40B4-BE49-F238E27FC236}">
                    <a16:creationId xmlns:a16="http://schemas.microsoft.com/office/drawing/2014/main" id="{3FF83687-A19C-D720-79B3-BFF6DF22E2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9978" y="1085855"/>
                <a:ext cx="4474845" cy="4217670"/>
              </a:xfrm>
              <a:prstGeom prst="rect">
                <a:avLst/>
              </a:prstGeom>
            </p:spPr>
          </p:pic>
          <p:sp>
            <p:nvSpPr>
              <p:cNvPr id="13" name="Rectangle 12">
                <a:extLst>
                  <a:ext uri="{FF2B5EF4-FFF2-40B4-BE49-F238E27FC236}">
                    <a16:creationId xmlns:a16="http://schemas.microsoft.com/office/drawing/2014/main" id="{2FA832BC-BDF3-3894-5363-7C9F5A3B02B3}"/>
                  </a:ext>
                </a:extLst>
              </p:cNvPr>
              <p:cNvSpPr>
                <a:spLocks noChangeAspect="1"/>
              </p:cNvSpPr>
              <p:nvPr/>
            </p:nvSpPr>
            <p:spPr bwMode="auto">
              <a:xfrm>
                <a:off x="4384150" y="2686051"/>
                <a:ext cx="3054875" cy="888940"/>
              </a:xfrm>
              <a:prstGeom prst="rect">
                <a:avLst/>
              </a:prstGeom>
              <a:solidFill>
                <a:schemeClr val="bg1">
                  <a:lumMod val="65000"/>
                  <a:alpha val="27059"/>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grpSp>
        <p:sp>
          <p:nvSpPr>
            <p:cNvPr id="15" name="TextBox 14">
              <a:extLst>
                <a:ext uri="{FF2B5EF4-FFF2-40B4-BE49-F238E27FC236}">
                  <a16:creationId xmlns:a16="http://schemas.microsoft.com/office/drawing/2014/main" id="{8321087D-EBDB-8F3C-E646-8642ED502EC8}"/>
                </a:ext>
              </a:extLst>
            </p:cNvPr>
            <p:cNvSpPr txBox="1"/>
            <p:nvPr/>
          </p:nvSpPr>
          <p:spPr>
            <a:xfrm>
              <a:off x="5638800" y="1143000"/>
              <a:ext cx="2459776" cy="492443"/>
            </a:xfrm>
            <a:prstGeom prst="rect">
              <a:avLst/>
            </a:prstGeom>
            <a:noFill/>
          </p:spPr>
          <p:txBody>
            <a:bodyPr wrap="none" rtlCol="0">
              <a:spAutoFit/>
            </a:bodyPr>
            <a:lstStyle/>
            <a:p>
              <a:pPr algn="ctr"/>
              <a:r>
                <a:rPr lang="en-US" sz="1400" b="1" dirty="0"/>
                <a:t>CMA-adjoint Sensitivities </a:t>
              </a:r>
            </a:p>
            <a:p>
              <a:pPr algn="ctr"/>
              <a:r>
                <a:rPr lang="en-US" sz="1200" dirty="0"/>
                <a:t>DM8O</a:t>
              </a:r>
              <a:r>
                <a:rPr lang="en-US" sz="1200" baseline="-25000" dirty="0"/>
                <a:t>3</a:t>
              </a:r>
              <a:r>
                <a:rPr lang="en-US" sz="1200" dirty="0"/>
                <a:t> to O</a:t>
              </a:r>
              <a:r>
                <a:rPr lang="en-US" sz="1200" baseline="-25000" dirty="0"/>
                <a:t>3</a:t>
              </a:r>
              <a:r>
                <a:rPr lang="en-US" sz="1200" dirty="0"/>
                <a:t> at different altitudes</a:t>
              </a:r>
            </a:p>
          </p:txBody>
        </p:sp>
        <p:sp>
          <p:nvSpPr>
            <p:cNvPr id="16" name="TextBox 15">
              <a:extLst>
                <a:ext uri="{FF2B5EF4-FFF2-40B4-BE49-F238E27FC236}">
                  <a16:creationId xmlns:a16="http://schemas.microsoft.com/office/drawing/2014/main" id="{E88AAF9E-F4E6-2D3F-C586-984B8759A640}"/>
                </a:ext>
              </a:extLst>
            </p:cNvPr>
            <p:cNvSpPr txBox="1"/>
            <p:nvPr/>
          </p:nvSpPr>
          <p:spPr>
            <a:xfrm>
              <a:off x="8686800" y="2242189"/>
              <a:ext cx="3276600" cy="2677656"/>
            </a:xfrm>
            <a:prstGeom prst="rect">
              <a:avLst/>
            </a:prstGeom>
            <a:noFill/>
          </p:spPr>
          <p:txBody>
            <a:bodyPr wrap="square" rtlCol="0">
              <a:spAutoFit/>
            </a:bodyPr>
            <a:lstStyle/>
            <a:p>
              <a:pPr marL="233363" indent="-233363">
                <a:buFont typeface="Wingdings" panose="05000000000000000000" pitchFamily="2" charset="2"/>
                <a:buChar char="§"/>
              </a:pPr>
              <a:r>
                <a:rPr lang="en-US" sz="1400" dirty="0"/>
                <a:t>Largest sensitivity of surface DM8O</a:t>
              </a:r>
              <a:r>
                <a:rPr lang="en-US" sz="1400" baseline="-25000" dirty="0"/>
                <a:t>3</a:t>
              </a:r>
              <a:r>
                <a:rPr lang="en-US" sz="1400" dirty="0"/>
                <a:t> is to O</a:t>
              </a:r>
              <a:r>
                <a:rPr lang="en-US" sz="1400" baseline="-25000" dirty="0"/>
                <a:t>3</a:t>
              </a:r>
              <a:r>
                <a:rPr lang="en-US" sz="1400" dirty="0"/>
                <a:t> aloft</a:t>
              </a:r>
            </a:p>
            <a:p>
              <a:endParaRPr lang="en-US" sz="1400" dirty="0"/>
            </a:p>
            <a:p>
              <a:pPr marL="233363" indent="-233363">
                <a:buFont typeface="Wingdings" panose="05000000000000000000" pitchFamily="2" charset="2"/>
                <a:buChar char="§"/>
              </a:pPr>
              <a:r>
                <a:rPr lang="en-US" sz="1400" dirty="0"/>
                <a:t>~80% of the DM8O</a:t>
              </a:r>
              <a:r>
                <a:rPr lang="en-US" sz="1400" baseline="-25000" dirty="0"/>
                <a:t>3</a:t>
              </a:r>
              <a:r>
                <a:rPr lang="en-US" sz="1400" dirty="0"/>
                <a:t> sensitivity could be captured by improved </a:t>
              </a:r>
              <a:r>
                <a:rPr lang="en-US" sz="1400" i="1" dirty="0"/>
                <a:t>characterization of O</a:t>
              </a:r>
              <a:r>
                <a:rPr lang="en-US" sz="1400" i="1" baseline="-25000" dirty="0"/>
                <a:t>3</a:t>
              </a:r>
              <a:r>
                <a:rPr lang="en-US" sz="1400" i="1" dirty="0"/>
                <a:t> distributions between 200-1200m</a:t>
              </a:r>
            </a:p>
            <a:p>
              <a:endParaRPr lang="en-US" sz="1400" dirty="0"/>
            </a:p>
            <a:p>
              <a:pPr marL="233363" indent="-233363">
                <a:buFont typeface="Wingdings" panose="05000000000000000000" pitchFamily="2" charset="2"/>
                <a:buChar char="§"/>
              </a:pPr>
              <a:r>
                <a:rPr lang="en-US" sz="1400" dirty="0"/>
                <a:t>Air pollution in the residual layer provide direct information on pollution imported to a location</a:t>
              </a:r>
              <a:endParaRPr lang="en-US" sz="1400" i="1" dirty="0"/>
            </a:p>
            <a:p>
              <a:endParaRPr lang="en-US" sz="1400" dirty="0"/>
            </a:p>
          </p:txBody>
        </p:sp>
      </p:grpSp>
    </p:spTree>
    <p:extLst>
      <p:ext uri="{BB962C8B-B14F-4D97-AF65-F5344CB8AC3E}">
        <p14:creationId xmlns:p14="http://schemas.microsoft.com/office/powerpoint/2010/main" val="2072849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CAAC-1C0A-F769-7EE2-7272564F94A8}"/>
              </a:ext>
            </a:extLst>
          </p:cNvPr>
          <p:cNvSpPr>
            <a:spLocks noGrp="1"/>
          </p:cNvSpPr>
          <p:nvPr>
            <p:ph type="title"/>
          </p:nvPr>
        </p:nvSpPr>
        <p:spPr/>
        <p:txBody>
          <a:bodyPr/>
          <a:lstStyle/>
          <a:p>
            <a:r>
              <a:rPr lang="en-US" sz="2400" dirty="0"/>
              <a:t>Multiscale “Data Assimilation”</a:t>
            </a:r>
            <a:endParaRPr lang="en-US" sz="1600" b="0" dirty="0"/>
          </a:p>
        </p:txBody>
      </p:sp>
      <p:sp>
        <p:nvSpPr>
          <p:cNvPr id="4" name="Slide Number Placeholder 3">
            <a:extLst>
              <a:ext uri="{FF2B5EF4-FFF2-40B4-BE49-F238E27FC236}">
                <a16:creationId xmlns:a16="http://schemas.microsoft.com/office/drawing/2014/main" id="{4E811646-5C83-DEE2-6BDB-CA849C3A6F66}"/>
              </a:ext>
            </a:extLst>
          </p:cNvPr>
          <p:cNvSpPr>
            <a:spLocks noGrp="1"/>
          </p:cNvSpPr>
          <p:nvPr>
            <p:ph type="sldNum" sz="quarter" idx="12"/>
          </p:nvPr>
        </p:nvSpPr>
        <p:spPr/>
        <p:txBody>
          <a:bodyPr/>
          <a:lstStyle/>
          <a:p>
            <a:pPr>
              <a:defRPr/>
            </a:pPr>
            <a:fld id="{BEF2A795-0D1C-4340-A163-773CC4D3E4EC}" type="slidenum">
              <a:rPr lang="en-US" smtClean="0"/>
              <a:pPr>
                <a:defRPr/>
              </a:pPr>
              <a:t>14</a:t>
            </a:fld>
            <a:endParaRPr lang="en-US" dirty="0"/>
          </a:p>
        </p:txBody>
      </p:sp>
      <p:sp>
        <p:nvSpPr>
          <p:cNvPr id="5" name="TextBox 4">
            <a:extLst>
              <a:ext uri="{FF2B5EF4-FFF2-40B4-BE49-F238E27FC236}">
                <a16:creationId xmlns:a16="http://schemas.microsoft.com/office/drawing/2014/main" id="{FA9028B4-9231-EF98-CAFC-3E2327AFBCE4}"/>
              </a:ext>
            </a:extLst>
          </p:cNvPr>
          <p:cNvSpPr txBox="1"/>
          <p:nvPr/>
        </p:nvSpPr>
        <p:spPr>
          <a:xfrm>
            <a:off x="2057400" y="609600"/>
            <a:ext cx="8707783" cy="584775"/>
          </a:xfrm>
          <a:prstGeom prst="rect">
            <a:avLst/>
          </a:prstGeom>
          <a:noFill/>
        </p:spPr>
        <p:txBody>
          <a:bodyPr wrap="square" rtlCol="0">
            <a:spAutoFit/>
          </a:bodyPr>
          <a:lstStyle/>
          <a:p>
            <a:pPr marR="0" algn="l"/>
            <a:r>
              <a:rPr lang="en-US" sz="1600" b="0" i="0" u="none" strike="noStrike" baseline="0" dirty="0">
                <a:latin typeface="Arial" panose="020B0604020202020204" pitchFamily="34" charset="0"/>
              </a:rPr>
              <a:t>Data assimilation allows information from (discrete) </a:t>
            </a:r>
            <a:r>
              <a:rPr lang="en-US" sz="1600" b="0" i="1" u="none" strike="noStrike" baseline="0" dirty="0" err="1">
                <a:latin typeface="Arial" panose="020B0604020202020204" pitchFamily="34" charset="0"/>
              </a:rPr>
              <a:t>asynoptic</a:t>
            </a:r>
            <a:r>
              <a:rPr lang="en-US" sz="1600" b="0" i="1" u="none" strike="noStrike" baseline="0" dirty="0">
                <a:latin typeface="Arial" panose="020B0604020202020204" pitchFamily="34" charset="0"/>
              </a:rPr>
              <a:t> </a:t>
            </a:r>
            <a:r>
              <a:rPr lang="en-US" sz="1600" b="0" i="0" u="none" strike="noStrike" baseline="0" dirty="0">
                <a:latin typeface="Arial" panose="020B0604020202020204" pitchFamily="34" charset="0"/>
              </a:rPr>
              <a:t>observations to be propagated to a </a:t>
            </a:r>
            <a:r>
              <a:rPr lang="en-US" sz="1600" b="0" i="1" u="none" strike="noStrike" baseline="0" dirty="0">
                <a:latin typeface="Arial" panose="020B0604020202020204" pitchFamily="34" charset="0"/>
              </a:rPr>
              <a:t>common synoptic time </a:t>
            </a:r>
            <a:r>
              <a:rPr lang="en-US" sz="1600" b="0" i="0" u="none" strike="noStrike" baseline="0" dirty="0">
                <a:latin typeface="Arial" panose="020B0604020202020204" pitchFamily="34" charset="0"/>
              </a:rPr>
              <a:t>through the use of a detailed model</a:t>
            </a:r>
          </a:p>
        </p:txBody>
      </p:sp>
      <p:grpSp>
        <p:nvGrpSpPr>
          <p:cNvPr id="11" name="Group 10">
            <a:extLst>
              <a:ext uri="{FF2B5EF4-FFF2-40B4-BE49-F238E27FC236}">
                <a16:creationId xmlns:a16="http://schemas.microsoft.com/office/drawing/2014/main" id="{F1822398-7BA3-896A-D59E-334243E59CED}"/>
              </a:ext>
            </a:extLst>
          </p:cNvPr>
          <p:cNvGrpSpPr/>
          <p:nvPr/>
        </p:nvGrpSpPr>
        <p:grpSpPr>
          <a:xfrm>
            <a:off x="367544" y="2057400"/>
            <a:ext cx="2985256" cy="2004996"/>
            <a:chOff x="291344" y="2541581"/>
            <a:chExt cx="2985256" cy="2004996"/>
          </a:xfrm>
        </p:grpSpPr>
        <p:pic>
          <p:nvPicPr>
            <p:cNvPr id="7" name="Picture 6">
              <a:extLst>
                <a:ext uri="{FF2B5EF4-FFF2-40B4-BE49-F238E27FC236}">
                  <a16:creationId xmlns:a16="http://schemas.microsoft.com/office/drawing/2014/main" id="{D46954C6-547B-EE7A-7EC3-7878948BC964}"/>
                </a:ext>
              </a:extLst>
            </p:cNvPr>
            <p:cNvPicPr>
              <a:picLocks noChangeAspect="1"/>
            </p:cNvPicPr>
            <p:nvPr/>
          </p:nvPicPr>
          <p:blipFill>
            <a:blip r:embed="rId3"/>
            <a:stretch>
              <a:fillRect/>
            </a:stretch>
          </p:blipFill>
          <p:spPr>
            <a:xfrm>
              <a:off x="291344" y="2541581"/>
              <a:ext cx="2937765" cy="2004996"/>
            </a:xfrm>
            <a:prstGeom prst="rect">
              <a:avLst/>
            </a:prstGeom>
          </p:spPr>
        </p:pic>
        <p:sp>
          <p:nvSpPr>
            <p:cNvPr id="8" name="TextBox 7">
              <a:extLst>
                <a:ext uri="{FF2B5EF4-FFF2-40B4-BE49-F238E27FC236}">
                  <a16:creationId xmlns:a16="http://schemas.microsoft.com/office/drawing/2014/main" id="{452AFC75-BD76-90BB-CE1B-1EE300134B83}"/>
                </a:ext>
              </a:extLst>
            </p:cNvPr>
            <p:cNvSpPr txBox="1"/>
            <p:nvPr/>
          </p:nvSpPr>
          <p:spPr>
            <a:xfrm>
              <a:off x="1867240" y="2541581"/>
              <a:ext cx="1409360" cy="230832"/>
            </a:xfrm>
            <a:prstGeom prst="rect">
              <a:avLst/>
            </a:prstGeom>
            <a:noFill/>
          </p:spPr>
          <p:txBody>
            <a:bodyPr wrap="none" rtlCol="0">
              <a:spAutoFit/>
            </a:bodyPr>
            <a:lstStyle/>
            <a:p>
              <a:r>
                <a:rPr lang="en-US" sz="900" b="1" dirty="0">
                  <a:solidFill>
                    <a:schemeClr val="bg1"/>
                  </a:solidFill>
                </a:rPr>
                <a:t>Zhou et al., JES (2023)</a:t>
              </a:r>
            </a:p>
          </p:txBody>
        </p:sp>
      </p:grpSp>
      <p:sp>
        <p:nvSpPr>
          <p:cNvPr id="9" name="TextBox 8">
            <a:extLst>
              <a:ext uri="{FF2B5EF4-FFF2-40B4-BE49-F238E27FC236}">
                <a16:creationId xmlns:a16="http://schemas.microsoft.com/office/drawing/2014/main" id="{8C554E78-493E-DFFA-7A7F-64D9C55A7938}"/>
              </a:ext>
            </a:extLst>
          </p:cNvPr>
          <p:cNvSpPr txBox="1"/>
          <p:nvPr/>
        </p:nvSpPr>
        <p:spPr>
          <a:xfrm>
            <a:off x="1050630" y="1612947"/>
            <a:ext cx="1505540" cy="369332"/>
          </a:xfrm>
          <a:prstGeom prst="rect">
            <a:avLst/>
          </a:prstGeom>
          <a:noFill/>
        </p:spPr>
        <p:txBody>
          <a:bodyPr wrap="none" rtlCol="0">
            <a:spAutoFit/>
          </a:bodyPr>
          <a:lstStyle/>
          <a:p>
            <a:r>
              <a:rPr lang="en-US" sz="1800" b="1" dirty="0"/>
              <a:t>Opportunity</a:t>
            </a:r>
          </a:p>
        </p:txBody>
      </p:sp>
      <p:sp>
        <p:nvSpPr>
          <p:cNvPr id="10" name="TextBox 9">
            <a:extLst>
              <a:ext uri="{FF2B5EF4-FFF2-40B4-BE49-F238E27FC236}">
                <a16:creationId xmlns:a16="http://schemas.microsoft.com/office/drawing/2014/main" id="{5EE5FC7C-E82F-3C36-E1EE-2F29F8CE3101}"/>
              </a:ext>
            </a:extLst>
          </p:cNvPr>
          <p:cNvSpPr txBox="1"/>
          <p:nvPr/>
        </p:nvSpPr>
        <p:spPr>
          <a:xfrm>
            <a:off x="291343" y="4243341"/>
            <a:ext cx="3137657" cy="1384995"/>
          </a:xfrm>
          <a:prstGeom prst="rect">
            <a:avLst/>
          </a:prstGeom>
          <a:noFill/>
        </p:spPr>
        <p:txBody>
          <a:bodyPr wrap="square" rtlCol="0">
            <a:spAutoFit/>
          </a:bodyPr>
          <a:lstStyle/>
          <a:p>
            <a:r>
              <a:rPr lang="en-US" sz="1400" dirty="0"/>
              <a:t>Emerging ground- (sensors) and space-based (e.g. TEMPO) observations provide unprecedented opportunities to improve air pollution fields through “assimilation” with models</a:t>
            </a:r>
          </a:p>
        </p:txBody>
      </p:sp>
      <p:grpSp>
        <p:nvGrpSpPr>
          <p:cNvPr id="27" name="Group 26">
            <a:extLst>
              <a:ext uri="{FF2B5EF4-FFF2-40B4-BE49-F238E27FC236}">
                <a16:creationId xmlns:a16="http://schemas.microsoft.com/office/drawing/2014/main" id="{332F3D15-4EE6-5FA1-6E97-6F7D3D117504}"/>
              </a:ext>
            </a:extLst>
          </p:cNvPr>
          <p:cNvGrpSpPr/>
          <p:nvPr/>
        </p:nvGrpSpPr>
        <p:grpSpPr>
          <a:xfrm>
            <a:off x="3821217" y="1235766"/>
            <a:ext cx="8007790" cy="4267200"/>
            <a:chOff x="3821217" y="1219200"/>
            <a:chExt cx="8007790" cy="4267200"/>
          </a:xfrm>
        </p:grpSpPr>
        <p:sp>
          <p:nvSpPr>
            <p:cNvPr id="12" name="TextBox 11">
              <a:extLst>
                <a:ext uri="{FF2B5EF4-FFF2-40B4-BE49-F238E27FC236}">
                  <a16:creationId xmlns:a16="http://schemas.microsoft.com/office/drawing/2014/main" id="{E4C196B5-53BD-3479-31F5-2060DE69198A}"/>
                </a:ext>
              </a:extLst>
            </p:cNvPr>
            <p:cNvSpPr txBox="1"/>
            <p:nvPr/>
          </p:nvSpPr>
          <p:spPr>
            <a:xfrm>
              <a:off x="7486060" y="1219200"/>
              <a:ext cx="1287532" cy="369332"/>
            </a:xfrm>
            <a:prstGeom prst="rect">
              <a:avLst/>
            </a:prstGeom>
            <a:noFill/>
          </p:spPr>
          <p:txBody>
            <a:bodyPr wrap="none" rtlCol="0">
              <a:spAutoFit/>
            </a:bodyPr>
            <a:lstStyle/>
            <a:p>
              <a:r>
                <a:rPr lang="en-US" sz="1800" b="1" dirty="0"/>
                <a:t>Challenge</a:t>
              </a:r>
            </a:p>
          </p:txBody>
        </p:sp>
        <p:pic>
          <p:nvPicPr>
            <p:cNvPr id="16" name="Picture 15">
              <a:extLst>
                <a:ext uri="{FF2B5EF4-FFF2-40B4-BE49-F238E27FC236}">
                  <a16:creationId xmlns:a16="http://schemas.microsoft.com/office/drawing/2014/main" id="{03B65F82-0761-72AE-1679-418E2ADE2DF6}"/>
                </a:ext>
              </a:extLst>
            </p:cNvPr>
            <p:cNvPicPr>
              <a:picLocks noChangeAspect="1"/>
            </p:cNvPicPr>
            <p:nvPr/>
          </p:nvPicPr>
          <p:blipFill>
            <a:blip r:embed="rId4"/>
            <a:stretch>
              <a:fillRect/>
            </a:stretch>
          </p:blipFill>
          <p:spPr>
            <a:xfrm>
              <a:off x="3886199" y="3822048"/>
              <a:ext cx="2976630" cy="1664352"/>
            </a:xfrm>
            <a:prstGeom prst="rect">
              <a:avLst/>
            </a:prstGeom>
          </p:spPr>
        </p:pic>
        <p:pic>
          <p:nvPicPr>
            <p:cNvPr id="18" name="Picture 17">
              <a:extLst>
                <a:ext uri="{FF2B5EF4-FFF2-40B4-BE49-F238E27FC236}">
                  <a16:creationId xmlns:a16="http://schemas.microsoft.com/office/drawing/2014/main" id="{6FB4FF2E-AF85-CC78-7294-F222D336EC3E}"/>
                </a:ext>
              </a:extLst>
            </p:cNvPr>
            <p:cNvPicPr>
              <a:picLocks noChangeAspect="1"/>
            </p:cNvPicPr>
            <p:nvPr/>
          </p:nvPicPr>
          <p:blipFill>
            <a:blip r:embed="rId5"/>
            <a:stretch>
              <a:fillRect/>
            </a:stretch>
          </p:blipFill>
          <p:spPr>
            <a:xfrm>
              <a:off x="7015719" y="3653250"/>
              <a:ext cx="4566681" cy="1833150"/>
            </a:xfrm>
            <a:prstGeom prst="rect">
              <a:avLst/>
            </a:prstGeom>
          </p:spPr>
        </p:pic>
        <p:grpSp>
          <p:nvGrpSpPr>
            <p:cNvPr id="26" name="Group 25">
              <a:extLst>
                <a:ext uri="{FF2B5EF4-FFF2-40B4-BE49-F238E27FC236}">
                  <a16:creationId xmlns:a16="http://schemas.microsoft.com/office/drawing/2014/main" id="{5A57E57C-B8A8-BE93-6A7E-BDDEEA37E26B}"/>
                </a:ext>
              </a:extLst>
            </p:cNvPr>
            <p:cNvGrpSpPr/>
            <p:nvPr/>
          </p:nvGrpSpPr>
          <p:grpSpPr>
            <a:xfrm>
              <a:off x="3821217" y="1600200"/>
              <a:ext cx="8007790" cy="1807778"/>
              <a:chOff x="3821217" y="1509450"/>
              <a:chExt cx="8007790" cy="1807778"/>
            </a:xfrm>
          </p:grpSpPr>
          <p:pic>
            <p:nvPicPr>
              <p:cNvPr id="14" name="Picture 13">
                <a:extLst>
                  <a:ext uri="{FF2B5EF4-FFF2-40B4-BE49-F238E27FC236}">
                    <a16:creationId xmlns:a16="http://schemas.microsoft.com/office/drawing/2014/main" id="{281E14EA-A904-FBFE-07EA-1D37D8B705C9}"/>
                  </a:ext>
                </a:extLst>
              </p:cNvPr>
              <p:cNvPicPr>
                <a:picLocks noChangeAspect="1"/>
              </p:cNvPicPr>
              <p:nvPr/>
            </p:nvPicPr>
            <p:blipFill>
              <a:blip r:embed="rId6"/>
              <a:stretch>
                <a:fillRect/>
              </a:stretch>
            </p:blipFill>
            <p:spPr>
              <a:xfrm>
                <a:off x="3821217" y="1856348"/>
                <a:ext cx="8007790" cy="1460880"/>
              </a:xfrm>
              <a:prstGeom prst="rect">
                <a:avLst/>
              </a:prstGeom>
            </p:spPr>
          </p:pic>
          <p:sp>
            <p:nvSpPr>
              <p:cNvPr id="19" name="TextBox 18">
                <a:extLst>
                  <a:ext uri="{FF2B5EF4-FFF2-40B4-BE49-F238E27FC236}">
                    <a16:creationId xmlns:a16="http://schemas.microsoft.com/office/drawing/2014/main" id="{2B28F47B-9826-F350-EFA0-A3429509D23A}"/>
                  </a:ext>
                </a:extLst>
              </p:cNvPr>
              <p:cNvSpPr txBox="1"/>
              <p:nvPr/>
            </p:nvSpPr>
            <p:spPr>
              <a:xfrm>
                <a:off x="5257800" y="1509450"/>
                <a:ext cx="5365828" cy="276999"/>
              </a:xfrm>
              <a:prstGeom prst="rect">
                <a:avLst/>
              </a:prstGeom>
              <a:noFill/>
            </p:spPr>
            <p:txBody>
              <a:bodyPr wrap="none" rtlCol="0">
                <a:spAutoFit/>
              </a:bodyPr>
              <a:lstStyle/>
              <a:p>
                <a:r>
                  <a:rPr lang="en-US" sz="1200" b="1" dirty="0"/>
                  <a:t>Modeled PV at Trinidad Head Derived from WRF with Data Assimilation</a:t>
                </a:r>
              </a:p>
            </p:txBody>
          </p:sp>
          <p:sp>
            <p:nvSpPr>
              <p:cNvPr id="20" name="TextBox 19">
                <a:extLst>
                  <a:ext uri="{FF2B5EF4-FFF2-40B4-BE49-F238E27FC236}">
                    <a16:creationId xmlns:a16="http://schemas.microsoft.com/office/drawing/2014/main" id="{6E4DC42A-B87B-EDE3-7AE2-79815B7BF052}"/>
                  </a:ext>
                </a:extLst>
              </p:cNvPr>
              <p:cNvSpPr txBox="1"/>
              <p:nvPr/>
            </p:nvSpPr>
            <p:spPr>
              <a:xfrm>
                <a:off x="4928346" y="1696278"/>
                <a:ext cx="962123" cy="261610"/>
              </a:xfrm>
              <a:prstGeom prst="rect">
                <a:avLst/>
              </a:prstGeom>
              <a:noFill/>
            </p:spPr>
            <p:txBody>
              <a:bodyPr wrap="none" rtlCol="0">
                <a:spAutoFit/>
              </a:bodyPr>
              <a:lstStyle/>
              <a:p>
                <a:r>
                  <a:rPr lang="el-GR" sz="1100" b="1" dirty="0"/>
                  <a:t>Δ</a:t>
                </a:r>
                <a:r>
                  <a:rPr lang="en-US" sz="1100" b="1" dirty="0"/>
                  <a:t>x = 108km</a:t>
                </a:r>
              </a:p>
            </p:txBody>
          </p:sp>
          <p:sp>
            <p:nvSpPr>
              <p:cNvPr id="21" name="TextBox 20">
                <a:extLst>
                  <a:ext uri="{FF2B5EF4-FFF2-40B4-BE49-F238E27FC236}">
                    <a16:creationId xmlns:a16="http://schemas.microsoft.com/office/drawing/2014/main" id="{6A952478-3775-74DE-BF81-8FD55D3C30E2}"/>
                  </a:ext>
                </a:extLst>
              </p:cNvPr>
              <p:cNvSpPr txBox="1"/>
              <p:nvPr/>
            </p:nvSpPr>
            <p:spPr>
              <a:xfrm>
                <a:off x="7543800" y="1699712"/>
                <a:ext cx="883575" cy="261610"/>
              </a:xfrm>
              <a:prstGeom prst="rect">
                <a:avLst/>
              </a:prstGeom>
              <a:noFill/>
            </p:spPr>
            <p:txBody>
              <a:bodyPr wrap="none" rtlCol="0">
                <a:spAutoFit/>
              </a:bodyPr>
              <a:lstStyle/>
              <a:p>
                <a:r>
                  <a:rPr lang="el-GR" sz="1100" b="1" dirty="0"/>
                  <a:t>Δ</a:t>
                </a:r>
                <a:r>
                  <a:rPr lang="en-US" sz="1100" b="1" dirty="0"/>
                  <a:t>x = 36km</a:t>
                </a:r>
              </a:p>
            </p:txBody>
          </p:sp>
          <p:sp>
            <p:nvSpPr>
              <p:cNvPr id="23" name="TextBox 22">
                <a:extLst>
                  <a:ext uri="{FF2B5EF4-FFF2-40B4-BE49-F238E27FC236}">
                    <a16:creationId xmlns:a16="http://schemas.microsoft.com/office/drawing/2014/main" id="{9F34761F-F6A3-8CBF-16E7-98BC610463CC}"/>
                  </a:ext>
                </a:extLst>
              </p:cNvPr>
              <p:cNvSpPr txBox="1"/>
              <p:nvPr/>
            </p:nvSpPr>
            <p:spPr>
              <a:xfrm>
                <a:off x="10210800" y="1699712"/>
                <a:ext cx="883575" cy="261610"/>
              </a:xfrm>
              <a:prstGeom prst="rect">
                <a:avLst/>
              </a:prstGeom>
              <a:noFill/>
            </p:spPr>
            <p:txBody>
              <a:bodyPr wrap="none" rtlCol="0">
                <a:spAutoFit/>
              </a:bodyPr>
              <a:lstStyle/>
              <a:p>
                <a:r>
                  <a:rPr lang="el-GR" sz="1100" b="1" dirty="0"/>
                  <a:t>Δ</a:t>
                </a:r>
                <a:r>
                  <a:rPr lang="en-US" sz="1100" b="1" dirty="0"/>
                  <a:t>x = 12km</a:t>
                </a:r>
              </a:p>
            </p:txBody>
          </p:sp>
        </p:grpSp>
        <p:sp>
          <p:nvSpPr>
            <p:cNvPr id="24" name="TextBox 23">
              <a:extLst>
                <a:ext uri="{FF2B5EF4-FFF2-40B4-BE49-F238E27FC236}">
                  <a16:creationId xmlns:a16="http://schemas.microsoft.com/office/drawing/2014/main" id="{E10E7808-1774-B058-1CE3-88B5BBFF8130}"/>
                </a:ext>
              </a:extLst>
            </p:cNvPr>
            <p:cNvSpPr txBox="1"/>
            <p:nvPr/>
          </p:nvSpPr>
          <p:spPr>
            <a:xfrm>
              <a:off x="4488236" y="3444413"/>
              <a:ext cx="1865319" cy="461665"/>
            </a:xfrm>
            <a:prstGeom prst="rect">
              <a:avLst/>
            </a:prstGeom>
            <a:noFill/>
          </p:spPr>
          <p:txBody>
            <a:bodyPr wrap="none" rtlCol="0">
              <a:spAutoFit/>
            </a:bodyPr>
            <a:lstStyle/>
            <a:p>
              <a:pPr algn="ctr"/>
              <a:r>
                <a:rPr lang="en-US" sz="1200" b="1" dirty="0"/>
                <a:t>Modeled 2PVU Altitude</a:t>
              </a:r>
            </a:p>
            <a:p>
              <a:pPr algn="ctr"/>
              <a:r>
                <a:rPr lang="en-US" sz="1200" dirty="0"/>
                <a:t>Tropopause Height</a:t>
              </a:r>
            </a:p>
          </p:txBody>
        </p:sp>
        <p:sp>
          <p:nvSpPr>
            <p:cNvPr id="25" name="TextBox 24">
              <a:extLst>
                <a:ext uri="{FF2B5EF4-FFF2-40B4-BE49-F238E27FC236}">
                  <a16:creationId xmlns:a16="http://schemas.microsoft.com/office/drawing/2014/main" id="{CF5882E9-3C39-0120-2D55-693878DB6EFB}"/>
                </a:ext>
              </a:extLst>
            </p:cNvPr>
            <p:cNvSpPr txBox="1"/>
            <p:nvPr/>
          </p:nvSpPr>
          <p:spPr>
            <a:xfrm>
              <a:off x="7772400" y="3380601"/>
              <a:ext cx="3311932" cy="276999"/>
            </a:xfrm>
            <a:prstGeom prst="rect">
              <a:avLst/>
            </a:prstGeom>
            <a:noFill/>
          </p:spPr>
          <p:txBody>
            <a:bodyPr wrap="none" rtlCol="0">
              <a:spAutoFit/>
            </a:bodyPr>
            <a:lstStyle/>
            <a:p>
              <a:r>
                <a:rPr lang="en-US" sz="1200" b="1" dirty="0"/>
                <a:t>Estimated “Stratospheric O</a:t>
              </a:r>
              <a:r>
                <a:rPr lang="en-US" sz="1200" b="1" baseline="-25000" dirty="0"/>
                <a:t>3</a:t>
              </a:r>
              <a:r>
                <a:rPr lang="en-US" sz="1200" b="1" dirty="0"/>
                <a:t>” at Model Top</a:t>
              </a:r>
            </a:p>
          </p:txBody>
        </p:sp>
      </p:grpSp>
      <p:sp>
        <p:nvSpPr>
          <p:cNvPr id="28" name="TextBox 27">
            <a:extLst>
              <a:ext uri="{FF2B5EF4-FFF2-40B4-BE49-F238E27FC236}">
                <a16:creationId xmlns:a16="http://schemas.microsoft.com/office/drawing/2014/main" id="{BAE2038E-0BB0-2FE6-0E06-7AF16056D4FE}"/>
              </a:ext>
            </a:extLst>
          </p:cNvPr>
          <p:cNvSpPr txBox="1"/>
          <p:nvPr/>
        </p:nvSpPr>
        <p:spPr>
          <a:xfrm>
            <a:off x="4114800" y="5562842"/>
            <a:ext cx="7620000" cy="1107996"/>
          </a:xfrm>
          <a:prstGeom prst="rect">
            <a:avLst/>
          </a:prstGeom>
          <a:noFill/>
        </p:spPr>
        <p:txBody>
          <a:bodyPr wrap="square" rtlCol="0">
            <a:spAutoFit/>
          </a:bodyPr>
          <a:lstStyle/>
          <a:p>
            <a:r>
              <a:rPr lang="en-US" sz="1400" dirty="0"/>
              <a:t>While data assimilation can </a:t>
            </a:r>
            <a:r>
              <a:rPr lang="en-US" sz="1400" b="1" dirty="0"/>
              <a:t>strongly</a:t>
            </a:r>
            <a:r>
              <a:rPr lang="en-US" sz="1400" dirty="0"/>
              <a:t> enable the incorporation of observed/re-analysis information, it can also “squelch” possible gains from resolution and/or process improvements if scales are not considered adequately</a:t>
            </a:r>
          </a:p>
          <a:p>
            <a:pPr marL="285750" indent="-112713">
              <a:buFont typeface="Wingdings" panose="05000000000000000000" pitchFamily="2" charset="2"/>
              <a:buChar char="§"/>
            </a:pPr>
            <a:r>
              <a:rPr lang="en-US" sz="1200" i="1" dirty="0"/>
              <a:t>Incorporation of “scale representativeness” of assimilated information may enable more optimal use of observations in evolution of multi-scale models</a:t>
            </a:r>
          </a:p>
        </p:txBody>
      </p:sp>
      <p:sp>
        <p:nvSpPr>
          <p:cNvPr id="29" name="Rectangle 28">
            <a:extLst>
              <a:ext uri="{FF2B5EF4-FFF2-40B4-BE49-F238E27FC236}">
                <a16:creationId xmlns:a16="http://schemas.microsoft.com/office/drawing/2014/main" id="{CC9D4D52-0114-0E6E-CFFD-E756E101093C}"/>
              </a:ext>
            </a:extLst>
          </p:cNvPr>
          <p:cNvSpPr/>
          <p:nvPr/>
        </p:nvSpPr>
        <p:spPr bwMode="auto">
          <a:xfrm>
            <a:off x="291343" y="1556266"/>
            <a:ext cx="3124109" cy="423493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30" name="Rectangle 29">
            <a:extLst>
              <a:ext uri="{FF2B5EF4-FFF2-40B4-BE49-F238E27FC236}">
                <a16:creationId xmlns:a16="http://schemas.microsoft.com/office/drawing/2014/main" id="{1550F0F4-5F83-055B-31A9-B45DD96B999F}"/>
              </a:ext>
            </a:extLst>
          </p:cNvPr>
          <p:cNvSpPr/>
          <p:nvPr/>
        </p:nvSpPr>
        <p:spPr bwMode="auto">
          <a:xfrm>
            <a:off x="3810091" y="1235766"/>
            <a:ext cx="8007790" cy="539363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32" name="TextBox 31">
            <a:extLst>
              <a:ext uri="{FF2B5EF4-FFF2-40B4-BE49-F238E27FC236}">
                <a16:creationId xmlns:a16="http://schemas.microsoft.com/office/drawing/2014/main" id="{DDDADEBB-98DF-AABE-40C2-B61F87229328}"/>
              </a:ext>
            </a:extLst>
          </p:cNvPr>
          <p:cNvSpPr txBox="1"/>
          <p:nvPr/>
        </p:nvSpPr>
        <p:spPr>
          <a:xfrm>
            <a:off x="10139216" y="6558122"/>
            <a:ext cx="1678665" cy="246221"/>
          </a:xfrm>
          <a:prstGeom prst="rect">
            <a:avLst/>
          </a:prstGeom>
          <a:noFill/>
        </p:spPr>
        <p:txBody>
          <a:bodyPr wrap="none" rtlCol="0">
            <a:spAutoFit/>
          </a:bodyPr>
          <a:lstStyle/>
          <a:p>
            <a:r>
              <a:rPr lang="en-US" sz="1000" dirty="0"/>
              <a:t>Itahashi et al., ACP (2020)</a:t>
            </a:r>
          </a:p>
        </p:txBody>
      </p:sp>
    </p:spTree>
    <p:extLst>
      <p:ext uri="{BB962C8B-B14F-4D97-AF65-F5344CB8AC3E}">
        <p14:creationId xmlns:p14="http://schemas.microsoft.com/office/powerpoint/2010/main" val="207349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4F9E865-CB0B-DAD5-5347-6EFD4B839E76}"/>
              </a:ext>
            </a:extLst>
          </p:cNvPr>
          <p:cNvGrpSpPr>
            <a:grpSpLocks noChangeAspect="1"/>
          </p:cNvGrpSpPr>
          <p:nvPr/>
        </p:nvGrpSpPr>
        <p:grpSpPr>
          <a:xfrm>
            <a:off x="2590800" y="1352988"/>
            <a:ext cx="6127874" cy="4152024"/>
            <a:chOff x="1295400" y="228600"/>
            <a:chExt cx="8389753" cy="5684590"/>
          </a:xfrm>
        </p:grpSpPr>
        <p:pic>
          <p:nvPicPr>
            <p:cNvPr id="11" name="Picture 10">
              <a:extLst>
                <a:ext uri="{FF2B5EF4-FFF2-40B4-BE49-F238E27FC236}">
                  <a16:creationId xmlns:a16="http://schemas.microsoft.com/office/drawing/2014/main" id="{569B3ED1-9287-9C46-D5B2-F04C5180DC04}"/>
                </a:ext>
              </a:extLst>
            </p:cNvPr>
            <p:cNvPicPr>
              <a:picLocks noChangeAspect="1"/>
            </p:cNvPicPr>
            <p:nvPr/>
          </p:nvPicPr>
          <p:blipFill>
            <a:blip r:embed="rId3"/>
            <a:stretch>
              <a:fillRect/>
            </a:stretch>
          </p:blipFill>
          <p:spPr>
            <a:xfrm>
              <a:off x="1295400" y="228600"/>
              <a:ext cx="1882303" cy="2347163"/>
            </a:xfrm>
            <a:prstGeom prst="rect">
              <a:avLst/>
            </a:prstGeom>
          </p:spPr>
        </p:pic>
        <p:pic>
          <p:nvPicPr>
            <p:cNvPr id="12" name="Picture 11">
              <a:extLst>
                <a:ext uri="{FF2B5EF4-FFF2-40B4-BE49-F238E27FC236}">
                  <a16:creationId xmlns:a16="http://schemas.microsoft.com/office/drawing/2014/main" id="{0FCF2A86-5B23-C318-25DE-9342739EA149}"/>
                </a:ext>
              </a:extLst>
            </p:cNvPr>
            <p:cNvPicPr>
              <a:picLocks noChangeAspect="1"/>
            </p:cNvPicPr>
            <p:nvPr/>
          </p:nvPicPr>
          <p:blipFill>
            <a:blip r:embed="rId4"/>
            <a:stretch>
              <a:fillRect/>
            </a:stretch>
          </p:blipFill>
          <p:spPr>
            <a:xfrm>
              <a:off x="2868650" y="1592421"/>
              <a:ext cx="6454699" cy="3673158"/>
            </a:xfrm>
            <a:prstGeom prst="rect">
              <a:avLst/>
            </a:prstGeom>
          </p:spPr>
        </p:pic>
        <p:pic>
          <p:nvPicPr>
            <p:cNvPr id="13" name="Picture 12">
              <a:extLst>
                <a:ext uri="{FF2B5EF4-FFF2-40B4-BE49-F238E27FC236}">
                  <a16:creationId xmlns:a16="http://schemas.microsoft.com/office/drawing/2014/main" id="{0E6689A5-64F5-F424-6CC6-80F7CE5FCCBC}"/>
                </a:ext>
              </a:extLst>
            </p:cNvPr>
            <p:cNvPicPr>
              <a:picLocks noChangeAspect="1"/>
            </p:cNvPicPr>
            <p:nvPr/>
          </p:nvPicPr>
          <p:blipFill>
            <a:blip r:embed="rId5"/>
            <a:stretch>
              <a:fillRect/>
            </a:stretch>
          </p:blipFill>
          <p:spPr>
            <a:xfrm>
              <a:off x="8153400" y="5105400"/>
              <a:ext cx="1531753" cy="807790"/>
            </a:xfrm>
            <a:prstGeom prst="rect">
              <a:avLst/>
            </a:prstGeom>
          </p:spPr>
        </p:pic>
      </p:grpSp>
      <p:sp>
        <p:nvSpPr>
          <p:cNvPr id="2" name="Title 1">
            <a:extLst>
              <a:ext uri="{FF2B5EF4-FFF2-40B4-BE49-F238E27FC236}">
                <a16:creationId xmlns:a16="http://schemas.microsoft.com/office/drawing/2014/main" id="{7D1ECAAC-1C0A-F769-7EE2-7272564F94A8}"/>
              </a:ext>
            </a:extLst>
          </p:cNvPr>
          <p:cNvSpPr>
            <a:spLocks noGrp="1"/>
          </p:cNvSpPr>
          <p:nvPr>
            <p:ph type="title"/>
          </p:nvPr>
        </p:nvSpPr>
        <p:spPr>
          <a:xfrm>
            <a:off x="1803400" y="228600"/>
            <a:ext cx="9474200" cy="533400"/>
          </a:xfrm>
        </p:spPr>
        <p:txBody>
          <a:bodyPr/>
          <a:lstStyle/>
          <a:p>
            <a:r>
              <a:rPr lang="en-US" sz="2800" dirty="0"/>
              <a:t>Closure</a:t>
            </a:r>
            <a:br>
              <a:rPr lang="en-US" sz="2400" dirty="0"/>
            </a:br>
            <a:endParaRPr lang="en-US" sz="2400" dirty="0"/>
          </a:p>
        </p:txBody>
      </p:sp>
      <p:sp>
        <p:nvSpPr>
          <p:cNvPr id="4" name="Slide Number Placeholder 3">
            <a:extLst>
              <a:ext uri="{FF2B5EF4-FFF2-40B4-BE49-F238E27FC236}">
                <a16:creationId xmlns:a16="http://schemas.microsoft.com/office/drawing/2014/main" id="{4E811646-5C83-DEE2-6BDB-CA849C3A6F66}"/>
              </a:ext>
            </a:extLst>
          </p:cNvPr>
          <p:cNvSpPr>
            <a:spLocks noGrp="1"/>
          </p:cNvSpPr>
          <p:nvPr>
            <p:ph type="sldNum" sz="quarter" idx="12"/>
          </p:nvPr>
        </p:nvSpPr>
        <p:spPr/>
        <p:txBody>
          <a:bodyPr/>
          <a:lstStyle/>
          <a:p>
            <a:pPr>
              <a:defRPr/>
            </a:pPr>
            <a:fld id="{BEF2A795-0D1C-4340-A163-773CC4D3E4EC}" type="slidenum">
              <a:rPr lang="en-US" smtClean="0"/>
              <a:pPr>
                <a:defRPr/>
              </a:pPr>
              <a:t>15</a:t>
            </a:fld>
            <a:endParaRPr lang="en-US" dirty="0"/>
          </a:p>
        </p:txBody>
      </p:sp>
      <p:sp>
        <p:nvSpPr>
          <p:cNvPr id="3" name="TextBox 2">
            <a:extLst>
              <a:ext uri="{FF2B5EF4-FFF2-40B4-BE49-F238E27FC236}">
                <a16:creationId xmlns:a16="http://schemas.microsoft.com/office/drawing/2014/main" id="{7E984945-D9D8-99A3-50A4-A73E7E210C8E}"/>
              </a:ext>
            </a:extLst>
          </p:cNvPr>
          <p:cNvSpPr txBox="1"/>
          <p:nvPr/>
        </p:nvSpPr>
        <p:spPr>
          <a:xfrm>
            <a:off x="1828800" y="709232"/>
            <a:ext cx="9474200" cy="523220"/>
          </a:xfrm>
          <a:prstGeom prst="rect">
            <a:avLst/>
          </a:prstGeom>
          <a:noFill/>
        </p:spPr>
        <p:txBody>
          <a:bodyPr wrap="square" rtlCol="0">
            <a:spAutoFit/>
          </a:bodyPr>
          <a:lstStyle/>
          <a:p>
            <a:pPr marR="0" algn="l"/>
            <a:r>
              <a:rPr lang="en-US" sz="1400" b="0" i="0" u="none" strike="noStrike" baseline="0" dirty="0">
                <a:latin typeface="Arial" panose="020B0604020202020204" pitchFamily="34" charset="0"/>
              </a:rPr>
              <a:t>Non-attainment in many regions presents </a:t>
            </a:r>
            <a:r>
              <a:rPr lang="en-US" sz="1400" b="1" i="1" u="none" strike="noStrike" baseline="0" dirty="0">
                <a:latin typeface="Arial" panose="020B0604020202020204" pitchFamily="34" charset="0"/>
              </a:rPr>
              <a:t>unique multi-scale process modeling challenges </a:t>
            </a:r>
            <a:r>
              <a:rPr lang="en-US" sz="1400" b="0" i="0" u="none" strike="noStrike" baseline="0" dirty="0">
                <a:latin typeface="Arial" panose="020B0604020202020204" pitchFamily="34" charset="0"/>
              </a:rPr>
              <a:t>due to a combination of </a:t>
            </a:r>
          </a:p>
          <a:p>
            <a:pPr marR="0" algn="l"/>
            <a:r>
              <a:rPr lang="en-US" sz="1400" b="1" i="0" u="none" strike="noStrike" baseline="0" dirty="0">
                <a:solidFill>
                  <a:srgbClr val="FF0000"/>
                </a:solidFill>
                <a:latin typeface="Arial" panose="020B0604020202020204" pitchFamily="34" charset="0"/>
              </a:rPr>
              <a:t>emission sources</a:t>
            </a:r>
            <a:r>
              <a:rPr lang="en-US" sz="1400" b="0" i="0" u="none" strike="noStrike" baseline="0" dirty="0">
                <a:latin typeface="Arial" panose="020B0604020202020204" pitchFamily="34" charset="0"/>
              </a:rPr>
              <a:t>, </a:t>
            </a:r>
            <a:r>
              <a:rPr lang="en-US" sz="1400" b="1" i="0" u="none" strike="noStrike" baseline="0" dirty="0">
                <a:solidFill>
                  <a:srgbClr val="0000FF"/>
                </a:solidFill>
                <a:latin typeface="Arial" panose="020B0604020202020204" pitchFamily="34" charset="0"/>
              </a:rPr>
              <a:t>meteorological conditions</a:t>
            </a:r>
            <a:r>
              <a:rPr lang="en-US" sz="1400" b="0" i="0" u="none" strike="noStrike" baseline="0" dirty="0">
                <a:latin typeface="Arial" panose="020B0604020202020204" pitchFamily="34" charset="0"/>
              </a:rPr>
              <a:t>, </a:t>
            </a:r>
            <a:r>
              <a:rPr lang="en-US" sz="1400" b="1" i="0" u="none" strike="noStrike" baseline="0" dirty="0">
                <a:solidFill>
                  <a:srgbClr val="00B050"/>
                </a:solidFill>
                <a:latin typeface="Arial" panose="020B0604020202020204" pitchFamily="34" charset="0"/>
              </a:rPr>
              <a:t>geographical features</a:t>
            </a:r>
            <a:r>
              <a:rPr lang="en-US" sz="1400" b="0" i="0" u="none" strike="noStrike" baseline="0" dirty="0">
                <a:solidFill>
                  <a:srgbClr val="00B050"/>
                </a:solidFill>
                <a:latin typeface="Arial" panose="020B0604020202020204" pitchFamily="34" charset="0"/>
              </a:rPr>
              <a:t> </a:t>
            </a:r>
            <a:r>
              <a:rPr lang="en-US" sz="1400" b="0" i="0" u="none" strike="noStrike" baseline="0" dirty="0">
                <a:latin typeface="Arial" panose="020B0604020202020204" pitchFamily="34" charset="0"/>
              </a:rPr>
              <a:t>and/or </a:t>
            </a:r>
            <a:r>
              <a:rPr lang="en-US" sz="1400" b="1" i="0" u="none" strike="noStrike" baseline="0" dirty="0">
                <a:solidFill>
                  <a:schemeClr val="bg1">
                    <a:lumMod val="65000"/>
                  </a:schemeClr>
                </a:solidFill>
                <a:latin typeface="Arial" panose="020B0604020202020204" pitchFamily="34" charset="0"/>
              </a:rPr>
              <a:t>non-controllable sources</a:t>
            </a:r>
          </a:p>
        </p:txBody>
      </p:sp>
      <p:sp>
        <p:nvSpPr>
          <p:cNvPr id="36" name="TextBox 35">
            <a:extLst>
              <a:ext uri="{FF2B5EF4-FFF2-40B4-BE49-F238E27FC236}">
                <a16:creationId xmlns:a16="http://schemas.microsoft.com/office/drawing/2014/main" id="{E725825D-3951-40F8-DEB2-9DDC33D92C8A}"/>
              </a:ext>
            </a:extLst>
          </p:cNvPr>
          <p:cNvSpPr txBox="1"/>
          <p:nvPr/>
        </p:nvSpPr>
        <p:spPr>
          <a:xfrm>
            <a:off x="138255" y="1984546"/>
            <a:ext cx="2438400" cy="954107"/>
          </a:xfrm>
          <a:prstGeom prst="rect">
            <a:avLst/>
          </a:prstGeom>
          <a:noFill/>
          <a:ln w="12700">
            <a:solidFill>
              <a:schemeClr val="bg1">
                <a:lumMod val="65000"/>
              </a:schemeClr>
            </a:solidFill>
          </a:ln>
        </p:spPr>
        <p:txBody>
          <a:bodyPr wrap="square" rtlCol="0">
            <a:spAutoFit/>
          </a:bodyPr>
          <a:lstStyle/>
          <a:p>
            <a:r>
              <a:rPr lang="en-US" sz="1400" dirty="0"/>
              <a:t>Space and time scales are correlated, and both must be considered in multi-scale air quality modeling</a:t>
            </a:r>
          </a:p>
        </p:txBody>
      </p:sp>
      <p:sp>
        <p:nvSpPr>
          <p:cNvPr id="37" name="TextBox 36">
            <a:extLst>
              <a:ext uri="{FF2B5EF4-FFF2-40B4-BE49-F238E27FC236}">
                <a16:creationId xmlns:a16="http://schemas.microsoft.com/office/drawing/2014/main" id="{9D4F2850-DF46-0DF4-CD00-7C504387E576}"/>
              </a:ext>
            </a:extLst>
          </p:cNvPr>
          <p:cNvSpPr txBox="1"/>
          <p:nvPr/>
        </p:nvSpPr>
        <p:spPr>
          <a:xfrm>
            <a:off x="1600200" y="5394363"/>
            <a:ext cx="3886200" cy="954107"/>
          </a:xfrm>
          <a:prstGeom prst="rect">
            <a:avLst/>
          </a:prstGeom>
          <a:noFill/>
          <a:ln w="12700">
            <a:solidFill>
              <a:schemeClr val="bg1">
                <a:lumMod val="65000"/>
              </a:schemeClr>
            </a:solidFill>
          </a:ln>
        </p:spPr>
        <p:txBody>
          <a:bodyPr wrap="square" rtlCol="0">
            <a:spAutoFit/>
          </a:bodyPr>
          <a:lstStyle/>
          <a:p>
            <a:pPr marL="0" indent="0">
              <a:buNone/>
            </a:pPr>
            <a:r>
              <a:rPr lang="en-US" sz="1400" dirty="0"/>
              <a:t>Since the atmosphere across the globe is connected, air pollution issues have and will continue to require consideration of processes that occur across multiple scales</a:t>
            </a:r>
          </a:p>
        </p:txBody>
      </p:sp>
      <p:sp>
        <p:nvSpPr>
          <p:cNvPr id="38" name="TextBox 37">
            <a:extLst>
              <a:ext uri="{FF2B5EF4-FFF2-40B4-BE49-F238E27FC236}">
                <a16:creationId xmlns:a16="http://schemas.microsoft.com/office/drawing/2014/main" id="{64C05B8E-BA3F-CAAB-568A-C35967AF79E6}"/>
              </a:ext>
            </a:extLst>
          </p:cNvPr>
          <p:cNvSpPr txBox="1"/>
          <p:nvPr/>
        </p:nvSpPr>
        <p:spPr>
          <a:xfrm>
            <a:off x="9206460" y="2919167"/>
            <a:ext cx="2666884" cy="954107"/>
          </a:xfrm>
          <a:prstGeom prst="rect">
            <a:avLst/>
          </a:prstGeom>
          <a:noFill/>
          <a:ln w="12700">
            <a:solidFill>
              <a:schemeClr val="bg1">
                <a:lumMod val="65000"/>
              </a:schemeClr>
            </a:solidFill>
          </a:ln>
        </p:spPr>
        <p:txBody>
          <a:bodyPr wrap="square" rtlCol="0">
            <a:spAutoFit/>
          </a:bodyPr>
          <a:lstStyle/>
          <a:p>
            <a:pPr marL="0" indent="0">
              <a:buNone/>
            </a:pPr>
            <a:r>
              <a:rPr lang="en-US" sz="1400" dirty="0"/>
              <a:t>Observational information that also reflect these multiple scales are needed to better evaluate and constrain models</a:t>
            </a:r>
          </a:p>
        </p:txBody>
      </p:sp>
      <p:sp>
        <p:nvSpPr>
          <p:cNvPr id="39" name="TextBox 38">
            <a:extLst>
              <a:ext uri="{FF2B5EF4-FFF2-40B4-BE49-F238E27FC236}">
                <a16:creationId xmlns:a16="http://schemas.microsoft.com/office/drawing/2014/main" id="{A0B36DCB-071F-3074-3C0B-F314D62EE090}"/>
              </a:ext>
            </a:extLst>
          </p:cNvPr>
          <p:cNvSpPr txBox="1"/>
          <p:nvPr/>
        </p:nvSpPr>
        <p:spPr>
          <a:xfrm>
            <a:off x="7696200" y="6553200"/>
            <a:ext cx="4368996" cy="215444"/>
          </a:xfrm>
          <a:prstGeom prst="rect">
            <a:avLst/>
          </a:prstGeom>
          <a:noFill/>
        </p:spPr>
        <p:txBody>
          <a:bodyPr wrap="square" rtlCol="0">
            <a:spAutoFit/>
          </a:bodyPr>
          <a:lstStyle/>
          <a:p>
            <a:r>
              <a:rPr lang="en-US" sz="800" dirty="0"/>
              <a:t>Non-attainment areas map from: https://www3.epa.gov/airquality/greenbook/mapnpoll.html</a:t>
            </a:r>
          </a:p>
        </p:txBody>
      </p:sp>
      <p:grpSp>
        <p:nvGrpSpPr>
          <p:cNvPr id="68" name="Group 67">
            <a:extLst>
              <a:ext uri="{FF2B5EF4-FFF2-40B4-BE49-F238E27FC236}">
                <a16:creationId xmlns:a16="http://schemas.microsoft.com/office/drawing/2014/main" id="{38302C43-FCD1-5FA1-B5E4-9BA267029468}"/>
              </a:ext>
            </a:extLst>
          </p:cNvPr>
          <p:cNvGrpSpPr/>
          <p:nvPr/>
        </p:nvGrpSpPr>
        <p:grpSpPr>
          <a:xfrm>
            <a:off x="2358426" y="1367135"/>
            <a:ext cx="6760229" cy="3971330"/>
            <a:chOff x="2358426" y="1367135"/>
            <a:chExt cx="6760229" cy="3971330"/>
          </a:xfrm>
        </p:grpSpPr>
        <p:sp>
          <p:nvSpPr>
            <p:cNvPr id="14" name="TextBox 13">
              <a:extLst>
                <a:ext uri="{FF2B5EF4-FFF2-40B4-BE49-F238E27FC236}">
                  <a16:creationId xmlns:a16="http://schemas.microsoft.com/office/drawing/2014/main" id="{2A53DD9E-90C5-76D2-0076-A74FAF5CFD45}"/>
                </a:ext>
              </a:extLst>
            </p:cNvPr>
            <p:cNvSpPr txBox="1"/>
            <p:nvPr/>
          </p:nvSpPr>
          <p:spPr>
            <a:xfrm>
              <a:off x="3677574" y="1367135"/>
              <a:ext cx="1656426" cy="461665"/>
            </a:xfrm>
            <a:prstGeom prst="rect">
              <a:avLst/>
            </a:prstGeom>
            <a:noFill/>
            <a:ln w="19050">
              <a:noFill/>
            </a:ln>
          </p:spPr>
          <p:txBody>
            <a:bodyPr wrap="square" rtlCol="0">
              <a:spAutoFit/>
            </a:bodyPr>
            <a:lstStyle/>
            <a:p>
              <a:r>
                <a:rPr lang="en-US" sz="1200" b="1" dirty="0">
                  <a:solidFill>
                    <a:srgbClr val="FF0000"/>
                  </a:solidFill>
                </a:rPr>
                <a:t>Residential combustion</a:t>
              </a:r>
            </a:p>
          </p:txBody>
        </p:sp>
        <p:cxnSp>
          <p:nvCxnSpPr>
            <p:cNvPr id="15" name="Straight Arrow Connector 14">
              <a:extLst>
                <a:ext uri="{FF2B5EF4-FFF2-40B4-BE49-F238E27FC236}">
                  <a16:creationId xmlns:a16="http://schemas.microsoft.com/office/drawing/2014/main" id="{2125ACFA-CCEF-7BE2-E6D9-D39AC61D1559}"/>
                </a:ext>
              </a:extLst>
            </p:cNvPr>
            <p:cNvCxnSpPr/>
            <p:nvPr/>
          </p:nvCxnSpPr>
          <p:spPr bwMode="auto">
            <a:xfrm flipH="1">
              <a:off x="3504628" y="1800037"/>
              <a:ext cx="381000" cy="243893"/>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a:extLst>
                <a:ext uri="{FF2B5EF4-FFF2-40B4-BE49-F238E27FC236}">
                  <a16:creationId xmlns:a16="http://schemas.microsoft.com/office/drawing/2014/main" id="{42A02D81-880B-561F-29C2-3137EAA8F6ED}"/>
                </a:ext>
              </a:extLst>
            </p:cNvPr>
            <p:cNvCxnSpPr/>
            <p:nvPr/>
          </p:nvCxnSpPr>
          <p:spPr bwMode="auto">
            <a:xfrm>
              <a:off x="4186622" y="1800037"/>
              <a:ext cx="516750" cy="901870"/>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9">
              <a:extLst>
                <a:ext uri="{FF2B5EF4-FFF2-40B4-BE49-F238E27FC236}">
                  <a16:creationId xmlns:a16="http://schemas.microsoft.com/office/drawing/2014/main" id="{E51D49E7-6F79-4CA6-2FC2-EDCB8648D126}"/>
                </a:ext>
              </a:extLst>
            </p:cNvPr>
            <p:cNvSpPr txBox="1"/>
            <p:nvPr/>
          </p:nvSpPr>
          <p:spPr>
            <a:xfrm>
              <a:off x="4673904" y="1638926"/>
              <a:ext cx="1398140" cy="461665"/>
            </a:xfrm>
            <a:prstGeom prst="rect">
              <a:avLst/>
            </a:prstGeom>
            <a:noFill/>
          </p:spPr>
          <p:txBody>
            <a:bodyPr wrap="none" rtlCol="0">
              <a:spAutoFit/>
            </a:bodyPr>
            <a:lstStyle/>
            <a:p>
              <a:r>
                <a:rPr lang="en-US" sz="1200" b="1" dirty="0">
                  <a:solidFill>
                    <a:srgbClr val="00B050"/>
                  </a:solidFill>
                </a:rPr>
                <a:t>Complex terrain/</a:t>
              </a:r>
            </a:p>
            <a:p>
              <a:r>
                <a:rPr lang="en-US" sz="1200" b="1" dirty="0">
                  <a:solidFill>
                    <a:srgbClr val="00B050"/>
                  </a:solidFill>
                </a:rPr>
                <a:t>elevation</a:t>
              </a:r>
            </a:p>
          </p:txBody>
        </p:sp>
        <p:sp>
          <p:nvSpPr>
            <p:cNvPr id="21" name="TextBox 20">
              <a:extLst>
                <a:ext uri="{FF2B5EF4-FFF2-40B4-BE49-F238E27FC236}">
                  <a16:creationId xmlns:a16="http://schemas.microsoft.com/office/drawing/2014/main" id="{21C55C1B-360F-D708-CC5F-067832D4B882}"/>
                </a:ext>
              </a:extLst>
            </p:cNvPr>
            <p:cNvSpPr txBox="1"/>
            <p:nvPr/>
          </p:nvSpPr>
          <p:spPr>
            <a:xfrm>
              <a:off x="5410200" y="2173992"/>
              <a:ext cx="1396536" cy="251817"/>
            </a:xfrm>
            <a:prstGeom prst="rect">
              <a:avLst/>
            </a:prstGeom>
            <a:noFill/>
          </p:spPr>
          <p:txBody>
            <a:bodyPr wrap="none" rtlCol="0">
              <a:spAutoFit/>
            </a:bodyPr>
            <a:lstStyle/>
            <a:p>
              <a:r>
                <a:rPr lang="en-US" sz="1200" b="1" dirty="0">
                  <a:solidFill>
                    <a:schemeClr val="bg1">
                      <a:lumMod val="65000"/>
                    </a:schemeClr>
                  </a:solidFill>
                </a:rPr>
                <a:t>Stratospheric O</a:t>
              </a:r>
              <a:r>
                <a:rPr lang="en-US" sz="1200" b="1" baseline="-25000" dirty="0">
                  <a:solidFill>
                    <a:schemeClr val="bg1">
                      <a:lumMod val="65000"/>
                    </a:schemeClr>
                  </a:solidFill>
                </a:rPr>
                <a:t>3</a:t>
              </a:r>
              <a:endParaRPr lang="en-US" sz="1200" b="1" dirty="0">
                <a:solidFill>
                  <a:schemeClr val="bg1">
                    <a:lumMod val="65000"/>
                  </a:schemeClr>
                </a:solidFill>
              </a:endParaRPr>
            </a:p>
          </p:txBody>
        </p:sp>
        <p:cxnSp>
          <p:nvCxnSpPr>
            <p:cNvPr id="22" name="Straight Arrow Connector 21">
              <a:extLst>
                <a:ext uri="{FF2B5EF4-FFF2-40B4-BE49-F238E27FC236}">
                  <a16:creationId xmlns:a16="http://schemas.microsoft.com/office/drawing/2014/main" id="{A549F33F-708F-5333-E6C2-FD0463C4381B}"/>
                </a:ext>
              </a:extLst>
            </p:cNvPr>
            <p:cNvCxnSpPr/>
            <p:nvPr/>
          </p:nvCxnSpPr>
          <p:spPr bwMode="auto">
            <a:xfrm flipH="1">
              <a:off x="5421778" y="2438400"/>
              <a:ext cx="398868" cy="1000507"/>
            </a:xfrm>
            <a:prstGeom prst="straightConnector1">
              <a:avLst/>
            </a:prstGeom>
            <a:solidFill>
              <a:schemeClr val="accent1"/>
            </a:solidFill>
            <a:ln w="19050" cap="flat" cmpd="sng" algn="ctr">
              <a:solidFill>
                <a:schemeClr val="bg1">
                  <a:lumMod val="6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a:extLst>
                <a:ext uri="{FF2B5EF4-FFF2-40B4-BE49-F238E27FC236}">
                  <a16:creationId xmlns:a16="http://schemas.microsoft.com/office/drawing/2014/main" id="{84683B7E-7B5A-3144-23FA-C409F11CE309}"/>
                </a:ext>
              </a:extLst>
            </p:cNvPr>
            <p:cNvCxnSpPr/>
            <p:nvPr/>
          </p:nvCxnSpPr>
          <p:spPr bwMode="auto">
            <a:xfrm>
              <a:off x="5082908" y="2100591"/>
              <a:ext cx="251092" cy="1328409"/>
            </a:xfrm>
            <a:prstGeom prst="straightConnector1">
              <a:avLst/>
            </a:prstGeom>
            <a:solidFill>
              <a:schemeClr val="accent1"/>
            </a:solidFill>
            <a:ln w="19050" cap="flat" cmpd="sng" algn="ctr">
              <a:solidFill>
                <a:srgbClr val="00B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6">
              <a:extLst>
                <a:ext uri="{FF2B5EF4-FFF2-40B4-BE49-F238E27FC236}">
                  <a16:creationId xmlns:a16="http://schemas.microsoft.com/office/drawing/2014/main" id="{E2DD7BDC-36BF-13E9-C4CC-1A7C5BEAF729}"/>
                </a:ext>
              </a:extLst>
            </p:cNvPr>
            <p:cNvSpPr txBox="1"/>
            <p:nvPr/>
          </p:nvSpPr>
          <p:spPr>
            <a:xfrm>
              <a:off x="6876115" y="2050282"/>
              <a:ext cx="1048685" cy="461665"/>
            </a:xfrm>
            <a:prstGeom prst="rect">
              <a:avLst/>
            </a:prstGeom>
            <a:noFill/>
          </p:spPr>
          <p:txBody>
            <a:bodyPr wrap="square" rtlCol="0">
              <a:spAutoFit/>
            </a:bodyPr>
            <a:lstStyle/>
            <a:p>
              <a:r>
                <a:rPr lang="en-US" sz="1200" b="1" dirty="0">
                  <a:solidFill>
                    <a:srgbClr val="0000FF"/>
                  </a:solidFill>
                </a:rPr>
                <a:t>Land-water </a:t>
              </a:r>
            </a:p>
            <a:p>
              <a:r>
                <a:rPr lang="en-US" sz="1200" b="1" dirty="0">
                  <a:solidFill>
                    <a:srgbClr val="0000FF"/>
                  </a:solidFill>
                </a:rPr>
                <a:t>interface</a:t>
              </a:r>
            </a:p>
          </p:txBody>
        </p:sp>
        <p:cxnSp>
          <p:nvCxnSpPr>
            <p:cNvPr id="28" name="Straight Arrow Connector 27">
              <a:extLst>
                <a:ext uri="{FF2B5EF4-FFF2-40B4-BE49-F238E27FC236}">
                  <a16:creationId xmlns:a16="http://schemas.microsoft.com/office/drawing/2014/main" id="{BD83F919-E0CD-7C45-F4EF-152476E79079}"/>
                </a:ext>
              </a:extLst>
            </p:cNvPr>
            <p:cNvCxnSpPr>
              <a:cxnSpLocks/>
            </p:cNvCxnSpPr>
            <p:nvPr/>
          </p:nvCxnSpPr>
          <p:spPr bwMode="auto">
            <a:xfrm flipH="1">
              <a:off x="6602181" y="2487364"/>
              <a:ext cx="414790" cy="840515"/>
            </a:xfrm>
            <a:prstGeom prst="straightConnector1">
              <a:avLst/>
            </a:prstGeom>
            <a:solidFill>
              <a:schemeClr val="accent1"/>
            </a:solidFill>
            <a:ln w="19050"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Arrow Connector 28">
              <a:extLst>
                <a:ext uri="{FF2B5EF4-FFF2-40B4-BE49-F238E27FC236}">
                  <a16:creationId xmlns:a16="http://schemas.microsoft.com/office/drawing/2014/main" id="{CCB9E382-A798-822E-8562-D8B41A78C45C}"/>
                </a:ext>
              </a:extLst>
            </p:cNvPr>
            <p:cNvCxnSpPr>
              <a:cxnSpLocks/>
            </p:cNvCxnSpPr>
            <p:nvPr/>
          </p:nvCxnSpPr>
          <p:spPr bwMode="auto">
            <a:xfrm>
              <a:off x="7283671" y="2438400"/>
              <a:ext cx="452020" cy="808142"/>
            </a:xfrm>
            <a:prstGeom prst="straightConnector1">
              <a:avLst/>
            </a:prstGeom>
            <a:solidFill>
              <a:schemeClr val="accent1"/>
            </a:solidFill>
            <a:ln w="19050"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Box 34">
              <a:extLst>
                <a:ext uri="{FF2B5EF4-FFF2-40B4-BE49-F238E27FC236}">
                  <a16:creationId xmlns:a16="http://schemas.microsoft.com/office/drawing/2014/main" id="{C9091223-E7DC-C0F8-D1A3-963124FCBA15}"/>
                </a:ext>
              </a:extLst>
            </p:cNvPr>
            <p:cNvSpPr txBox="1"/>
            <p:nvPr/>
          </p:nvSpPr>
          <p:spPr>
            <a:xfrm>
              <a:off x="7969029" y="3043535"/>
              <a:ext cx="1149626" cy="461665"/>
            </a:xfrm>
            <a:prstGeom prst="rect">
              <a:avLst/>
            </a:prstGeom>
            <a:noFill/>
          </p:spPr>
          <p:txBody>
            <a:bodyPr wrap="square" rtlCol="0">
              <a:spAutoFit/>
            </a:bodyPr>
            <a:lstStyle/>
            <a:p>
              <a:r>
                <a:rPr lang="en-US" sz="1200" b="1" dirty="0">
                  <a:solidFill>
                    <a:srgbClr val="FF0000"/>
                  </a:solidFill>
                </a:rPr>
                <a:t>Oil &amp; gas </a:t>
              </a:r>
            </a:p>
            <a:p>
              <a:r>
                <a:rPr lang="en-US" sz="1200" b="1" dirty="0">
                  <a:solidFill>
                    <a:srgbClr val="FF0000"/>
                  </a:solidFill>
                </a:rPr>
                <a:t>emissions</a:t>
              </a:r>
            </a:p>
          </p:txBody>
        </p:sp>
        <p:cxnSp>
          <p:nvCxnSpPr>
            <p:cNvPr id="40" name="Straight Arrow Connector 39">
              <a:extLst>
                <a:ext uri="{FF2B5EF4-FFF2-40B4-BE49-F238E27FC236}">
                  <a16:creationId xmlns:a16="http://schemas.microsoft.com/office/drawing/2014/main" id="{60117CE5-9FE3-3738-B0A2-5F55EFBAC453}"/>
                </a:ext>
              </a:extLst>
            </p:cNvPr>
            <p:cNvCxnSpPr/>
            <p:nvPr/>
          </p:nvCxnSpPr>
          <p:spPr bwMode="auto">
            <a:xfrm flipH="1">
              <a:off x="7239000" y="3305145"/>
              <a:ext cx="785584" cy="76200"/>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TextBox 40">
              <a:extLst>
                <a:ext uri="{FF2B5EF4-FFF2-40B4-BE49-F238E27FC236}">
                  <a16:creationId xmlns:a16="http://schemas.microsoft.com/office/drawing/2014/main" id="{8EF0AB31-0B51-6DF5-92C2-83EB9A4B1638}"/>
                </a:ext>
              </a:extLst>
            </p:cNvPr>
            <p:cNvSpPr txBox="1"/>
            <p:nvPr/>
          </p:nvSpPr>
          <p:spPr>
            <a:xfrm>
              <a:off x="6019800" y="4876800"/>
              <a:ext cx="1530626" cy="461665"/>
            </a:xfrm>
            <a:prstGeom prst="rect">
              <a:avLst/>
            </a:prstGeom>
            <a:noFill/>
          </p:spPr>
          <p:txBody>
            <a:bodyPr wrap="square" rtlCol="0">
              <a:spAutoFit/>
            </a:bodyPr>
            <a:lstStyle/>
            <a:p>
              <a:r>
                <a:rPr lang="en-US" sz="1200" b="1" dirty="0">
                  <a:solidFill>
                    <a:srgbClr val="FF0000"/>
                  </a:solidFill>
                </a:rPr>
                <a:t>Highly reactive</a:t>
              </a:r>
            </a:p>
            <a:p>
              <a:r>
                <a:rPr lang="en-US" sz="1200" b="1" dirty="0">
                  <a:solidFill>
                    <a:srgbClr val="FF0000"/>
                  </a:solidFill>
                </a:rPr>
                <a:t>VOC emissions</a:t>
              </a:r>
            </a:p>
          </p:txBody>
        </p:sp>
        <p:cxnSp>
          <p:nvCxnSpPr>
            <p:cNvPr id="42" name="Straight Arrow Connector 41">
              <a:extLst>
                <a:ext uri="{FF2B5EF4-FFF2-40B4-BE49-F238E27FC236}">
                  <a16:creationId xmlns:a16="http://schemas.microsoft.com/office/drawing/2014/main" id="{C287540B-6E5E-5A2F-0242-920BC9AAD1D4}"/>
                </a:ext>
              </a:extLst>
            </p:cNvPr>
            <p:cNvCxnSpPr/>
            <p:nvPr/>
          </p:nvCxnSpPr>
          <p:spPr bwMode="auto">
            <a:xfrm flipH="1" flipV="1">
              <a:off x="6126210" y="4628322"/>
              <a:ext cx="414290" cy="286680"/>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TextBox 43">
              <a:extLst>
                <a:ext uri="{FF2B5EF4-FFF2-40B4-BE49-F238E27FC236}">
                  <a16:creationId xmlns:a16="http://schemas.microsoft.com/office/drawing/2014/main" id="{C5050710-B578-B184-16F8-80F51B373AA8}"/>
                </a:ext>
              </a:extLst>
            </p:cNvPr>
            <p:cNvSpPr txBox="1"/>
            <p:nvPr/>
          </p:nvSpPr>
          <p:spPr>
            <a:xfrm>
              <a:off x="3657600" y="4800600"/>
              <a:ext cx="1824538" cy="276999"/>
            </a:xfrm>
            <a:prstGeom prst="rect">
              <a:avLst/>
            </a:prstGeom>
            <a:noFill/>
          </p:spPr>
          <p:txBody>
            <a:bodyPr wrap="none" rtlCol="0">
              <a:spAutoFit/>
            </a:bodyPr>
            <a:lstStyle/>
            <a:p>
              <a:r>
                <a:rPr lang="en-US" sz="1200" b="1" dirty="0">
                  <a:solidFill>
                    <a:srgbClr val="00B050"/>
                  </a:solidFill>
                </a:rPr>
                <a:t>Metro-</a:t>
              </a:r>
              <a:r>
                <a:rPr lang="en-US" sz="1200" b="1" dirty="0" err="1">
                  <a:solidFill>
                    <a:srgbClr val="00B050"/>
                  </a:solidFill>
                </a:rPr>
                <a:t>agro</a:t>
              </a:r>
              <a:r>
                <a:rPr lang="en-US" sz="1200" b="1" dirty="0">
                  <a:solidFill>
                    <a:srgbClr val="00B050"/>
                  </a:solidFill>
                </a:rPr>
                <a:t> complexes</a:t>
              </a:r>
            </a:p>
          </p:txBody>
        </p:sp>
        <p:cxnSp>
          <p:nvCxnSpPr>
            <p:cNvPr id="45" name="Straight Arrow Connector 44">
              <a:extLst>
                <a:ext uri="{FF2B5EF4-FFF2-40B4-BE49-F238E27FC236}">
                  <a16:creationId xmlns:a16="http://schemas.microsoft.com/office/drawing/2014/main" id="{0E46B9AB-B8A8-C7F2-2D31-9CF84E7CAA0C}"/>
                </a:ext>
              </a:extLst>
            </p:cNvPr>
            <p:cNvCxnSpPr/>
            <p:nvPr/>
          </p:nvCxnSpPr>
          <p:spPr bwMode="auto">
            <a:xfrm flipH="1" flipV="1">
              <a:off x="4104860" y="3744131"/>
              <a:ext cx="340137" cy="1069043"/>
            </a:xfrm>
            <a:prstGeom prst="straightConnector1">
              <a:avLst/>
            </a:prstGeom>
            <a:solidFill>
              <a:schemeClr val="accent1"/>
            </a:solidFill>
            <a:ln w="28575" cap="flat" cmpd="sng" algn="ctr">
              <a:solidFill>
                <a:srgbClr val="00B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Arrow Connector 45">
              <a:extLst>
                <a:ext uri="{FF2B5EF4-FFF2-40B4-BE49-F238E27FC236}">
                  <a16:creationId xmlns:a16="http://schemas.microsoft.com/office/drawing/2014/main" id="{7F4DF641-8BF0-F7F5-E6F3-1C93D7182261}"/>
                </a:ext>
              </a:extLst>
            </p:cNvPr>
            <p:cNvCxnSpPr/>
            <p:nvPr/>
          </p:nvCxnSpPr>
          <p:spPr bwMode="auto">
            <a:xfrm flipV="1">
              <a:off x="4444997" y="3700791"/>
              <a:ext cx="1930598" cy="1112383"/>
            </a:xfrm>
            <a:prstGeom prst="straightConnector1">
              <a:avLst/>
            </a:prstGeom>
            <a:solidFill>
              <a:schemeClr val="accent1"/>
            </a:solidFill>
            <a:ln w="28575" cap="flat" cmpd="sng" algn="ctr">
              <a:solidFill>
                <a:srgbClr val="00B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TextBox 50">
              <a:extLst>
                <a:ext uri="{FF2B5EF4-FFF2-40B4-BE49-F238E27FC236}">
                  <a16:creationId xmlns:a16="http://schemas.microsoft.com/office/drawing/2014/main" id="{7BF2FDF5-3AA9-2EC5-9981-A30912D3FE8C}"/>
                </a:ext>
              </a:extLst>
            </p:cNvPr>
            <p:cNvSpPr txBox="1"/>
            <p:nvPr/>
          </p:nvSpPr>
          <p:spPr>
            <a:xfrm>
              <a:off x="2358426" y="3829878"/>
              <a:ext cx="1435008" cy="461665"/>
            </a:xfrm>
            <a:prstGeom prst="rect">
              <a:avLst/>
            </a:prstGeom>
            <a:noFill/>
          </p:spPr>
          <p:txBody>
            <a:bodyPr wrap="none" rtlCol="0">
              <a:spAutoFit/>
            </a:bodyPr>
            <a:lstStyle/>
            <a:p>
              <a:pPr algn="ctr"/>
              <a:r>
                <a:rPr lang="en-US" sz="1200" b="1" dirty="0">
                  <a:solidFill>
                    <a:schemeClr val="bg1">
                      <a:lumMod val="65000"/>
                    </a:schemeClr>
                  </a:solidFill>
                </a:rPr>
                <a:t>Inter-continental </a:t>
              </a:r>
            </a:p>
            <a:p>
              <a:pPr algn="ctr"/>
              <a:r>
                <a:rPr lang="en-US" sz="1200" b="1" dirty="0">
                  <a:solidFill>
                    <a:schemeClr val="bg1">
                      <a:lumMod val="65000"/>
                    </a:schemeClr>
                  </a:solidFill>
                </a:rPr>
                <a:t>transport</a:t>
              </a:r>
            </a:p>
          </p:txBody>
        </p:sp>
        <p:cxnSp>
          <p:nvCxnSpPr>
            <p:cNvPr id="52" name="Straight Arrow Connector 51">
              <a:extLst>
                <a:ext uri="{FF2B5EF4-FFF2-40B4-BE49-F238E27FC236}">
                  <a16:creationId xmlns:a16="http://schemas.microsoft.com/office/drawing/2014/main" id="{2FC92D0E-83B6-F5D7-F937-DE9549CF8D74}"/>
                </a:ext>
              </a:extLst>
            </p:cNvPr>
            <p:cNvCxnSpPr/>
            <p:nvPr/>
          </p:nvCxnSpPr>
          <p:spPr bwMode="auto">
            <a:xfrm flipV="1">
              <a:off x="3633818" y="3510569"/>
              <a:ext cx="304800" cy="651673"/>
            </a:xfrm>
            <a:prstGeom prst="straightConnector1">
              <a:avLst/>
            </a:prstGeom>
            <a:solidFill>
              <a:schemeClr val="accent1"/>
            </a:solidFill>
            <a:ln w="19050" cap="flat" cmpd="sng" algn="ctr">
              <a:solidFill>
                <a:schemeClr val="bg1">
                  <a:lumMod val="6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Arrow Connector 52">
              <a:extLst>
                <a:ext uri="{FF2B5EF4-FFF2-40B4-BE49-F238E27FC236}">
                  <a16:creationId xmlns:a16="http://schemas.microsoft.com/office/drawing/2014/main" id="{88BBFD59-C554-0518-07FE-C45F6C99CBAF}"/>
                </a:ext>
              </a:extLst>
            </p:cNvPr>
            <p:cNvCxnSpPr/>
            <p:nvPr/>
          </p:nvCxnSpPr>
          <p:spPr bwMode="auto">
            <a:xfrm flipV="1">
              <a:off x="3633818" y="4112567"/>
              <a:ext cx="1070703" cy="46033"/>
            </a:xfrm>
            <a:prstGeom prst="straightConnector1">
              <a:avLst/>
            </a:prstGeom>
            <a:solidFill>
              <a:schemeClr val="accent1"/>
            </a:solidFill>
            <a:ln w="19050" cap="flat" cmpd="sng" algn="ctr">
              <a:solidFill>
                <a:schemeClr val="bg1">
                  <a:lumMod val="6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Arrow Connector 53">
              <a:extLst>
                <a:ext uri="{FF2B5EF4-FFF2-40B4-BE49-F238E27FC236}">
                  <a16:creationId xmlns:a16="http://schemas.microsoft.com/office/drawing/2014/main" id="{55B21BAD-3986-1228-8632-E5A5CD328239}"/>
                </a:ext>
              </a:extLst>
            </p:cNvPr>
            <p:cNvCxnSpPr/>
            <p:nvPr/>
          </p:nvCxnSpPr>
          <p:spPr bwMode="auto">
            <a:xfrm>
              <a:off x="3633818" y="4173628"/>
              <a:ext cx="4390766" cy="947353"/>
            </a:xfrm>
            <a:prstGeom prst="straightConnector1">
              <a:avLst/>
            </a:prstGeom>
            <a:solidFill>
              <a:schemeClr val="accent1"/>
            </a:solidFill>
            <a:ln w="12700" cap="flat" cmpd="sng" algn="ctr">
              <a:solidFill>
                <a:schemeClr val="bg1">
                  <a:lumMod val="6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TextBox 57">
              <a:extLst>
                <a:ext uri="{FF2B5EF4-FFF2-40B4-BE49-F238E27FC236}">
                  <a16:creationId xmlns:a16="http://schemas.microsoft.com/office/drawing/2014/main" id="{2329FA94-391D-7A63-60CC-3B54768B5C3B}"/>
                </a:ext>
              </a:extLst>
            </p:cNvPr>
            <p:cNvSpPr txBox="1"/>
            <p:nvPr/>
          </p:nvSpPr>
          <p:spPr>
            <a:xfrm>
              <a:off x="2438400" y="3124200"/>
              <a:ext cx="1354858" cy="461665"/>
            </a:xfrm>
            <a:prstGeom prst="rect">
              <a:avLst/>
            </a:prstGeom>
            <a:noFill/>
          </p:spPr>
          <p:txBody>
            <a:bodyPr wrap="none" rtlCol="0">
              <a:spAutoFit/>
            </a:bodyPr>
            <a:lstStyle/>
            <a:p>
              <a:r>
                <a:rPr lang="en-US" sz="1200" b="1" dirty="0">
                  <a:solidFill>
                    <a:srgbClr val="0000FF"/>
                  </a:solidFill>
                </a:rPr>
                <a:t>Stable air mass/</a:t>
              </a:r>
            </a:p>
            <a:p>
              <a:r>
                <a:rPr lang="en-US" sz="1200" b="1" dirty="0">
                  <a:solidFill>
                    <a:srgbClr val="0000FF"/>
                  </a:solidFill>
                </a:rPr>
                <a:t>cold pools</a:t>
              </a:r>
            </a:p>
          </p:txBody>
        </p:sp>
        <p:cxnSp>
          <p:nvCxnSpPr>
            <p:cNvPr id="59" name="Straight Arrow Connector 58">
              <a:extLst>
                <a:ext uri="{FF2B5EF4-FFF2-40B4-BE49-F238E27FC236}">
                  <a16:creationId xmlns:a16="http://schemas.microsoft.com/office/drawing/2014/main" id="{984A1802-5553-6288-13B1-75D750EA9C39}"/>
                </a:ext>
              </a:extLst>
            </p:cNvPr>
            <p:cNvCxnSpPr/>
            <p:nvPr/>
          </p:nvCxnSpPr>
          <p:spPr bwMode="auto">
            <a:xfrm flipV="1">
              <a:off x="2895314" y="2100591"/>
              <a:ext cx="487237" cy="887392"/>
            </a:xfrm>
            <a:prstGeom prst="straightConnector1">
              <a:avLst/>
            </a:prstGeom>
            <a:solidFill>
              <a:schemeClr val="accent1"/>
            </a:solidFill>
            <a:ln w="19050"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Arrow Connector 59">
              <a:extLst>
                <a:ext uri="{FF2B5EF4-FFF2-40B4-BE49-F238E27FC236}">
                  <a16:creationId xmlns:a16="http://schemas.microsoft.com/office/drawing/2014/main" id="{5131DCA4-AF4E-ED45-BA0C-A0EC20969D10}"/>
                </a:ext>
              </a:extLst>
            </p:cNvPr>
            <p:cNvCxnSpPr/>
            <p:nvPr/>
          </p:nvCxnSpPr>
          <p:spPr bwMode="auto">
            <a:xfrm>
              <a:off x="2895314" y="2971986"/>
              <a:ext cx="1804868" cy="348131"/>
            </a:xfrm>
            <a:prstGeom prst="straightConnector1">
              <a:avLst/>
            </a:prstGeom>
            <a:solidFill>
              <a:schemeClr val="accent1"/>
            </a:solidFill>
            <a:ln w="19050"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Arrow Connector 60">
              <a:extLst>
                <a:ext uri="{FF2B5EF4-FFF2-40B4-BE49-F238E27FC236}">
                  <a16:creationId xmlns:a16="http://schemas.microsoft.com/office/drawing/2014/main" id="{8DFE0443-F512-9FD0-1DBE-AA92300E4BC1}"/>
                </a:ext>
              </a:extLst>
            </p:cNvPr>
            <p:cNvCxnSpPr/>
            <p:nvPr/>
          </p:nvCxnSpPr>
          <p:spPr bwMode="auto">
            <a:xfrm flipV="1">
              <a:off x="2934525" y="2716935"/>
              <a:ext cx="1765657" cy="243665"/>
            </a:xfrm>
            <a:prstGeom prst="straightConnector1">
              <a:avLst/>
            </a:prstGeom>
            <a:solidFill>
              <a:schemeClr val="accent1"/>
            </a:solidFill>
            <a:ln w="19050"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9" name="TextBox 68">
            <a:extLst>
              <a:ext uri="{FF2B5EF4-FFF2-40B4-BE49-F238E27FC236}">
                <a16:creationId xmlns:a16="http://schemas.microsoft.com/office/drawing/2014/main" id="{35FDE487-42BD-70D7-BC3C-0061B70225A6}"/>
              </a:ext>
            </a:extLst>
          </p:cNvPr>
          <p:cNvSpPr txBox="1"/>
          <p:nvPr/>
        </p:nvSpPr>
        <p:spPr>
          <a:xfrm>
            <a:off x="6768548" y="5585936"/>
            <a:ext cx="4128052" cy="738664"/>
          </a:xfrm>
          <a:prstGeom prst="rect">
            <a:avLst/>
          </a:prstGeom>
          <a:noFill/>
          <a:ln w="12700">
            <a:solidFill>
              <a:schemeClr val="bg1">
                <a:lumMod val="65000"/>
              </a:schemeClr>
            </a:solidFill>
          </a:ln>
        </p:spPr>
        <p:txBody>
          <a:bodyPr wrap="square" rtlCol="0">
            <a:spAutoFit/>
          </a:bodyPr>
          <a:lstStyle/>
          <a:p>
            <a:pPr marL="0" indent="0">
              <a:buNone/>
            </a:pPr>
            <a:r>
              <a:rPr lang="en-US" sz="1400" dirty="0"/>
              <a:t>It is likely that process interactions across multiple scales are also changing with time in response to changing emissions and climate globally</a:t>
            </a:r>
          </a:p>
        </p:txBody>
      </p:sp>
    </p:spTree>
    <p:extLst>
      <p:ext uri="{BB962C8B-B14F-4D97-AF65-F5344CB8AC3E}">
        <p14:creationId xmlns:p14="http://schemas.microsoft.com/office/powerpoint/2010/main" val="176862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6" grpId="0" animBg="1"/>
      <p:bldP spid="37" grpId="0" animBg="1"/>
      <p:bldP spid="38" grpId="0" animBg="1"/>
      <p:bldP spid="6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B2324-FABF-A422-C399-DE978F2116DA}"/>
              </a:ext>
            </a:extLst>
          </p:cNvPr>
          <p:cNvSpPr>
            <a:spLocks noGrp="1"/>
          </p:cNvSpPr>
          <p:nvPr>
            <p:ph type="title"/>
          </p:nvPr>
        </p:nvSpPr>
        <p:spPr/>
        <p:txBody>
          <a:bodyPr/>
          <a:lstStyle/>
          <a:p>
            <a:r>
              <a:rPr lang="en-US" dirty="0"/>
              <a:t>Acknowledgements</a:t>
            </a:r>
            <a:br>
              <a:rPr lang="en-US" dirty="0"/>
            </a:br>
            <a:r>
              <a:rPr lang="en-US" sz="1800" b="0" dirty="0"/>
              <a:t>The CMAQ Team</a:t>
            </a:r>
          </a:p>
        </p:txBody>
      </p:sp>
      <p:sp>
        <p:nvSpPr>
          <p:cNvPr id="3" name="Content Placeholder 2">
            <a:extLst>
              <a:ext uri="{FF2B5EF4-FFF2-40B4-BE49-F238E27FC236}">
                <a16:creationId xmlns:a16="http://schemas.microsoft.com/office/drawing/2014/main" id="{23AB5CC9-7C52-BAA8-3605-6E94BC6C5BEC}"/>
              </a:ext>
            </a:extLst>
          </p:cNvPr>
          <p:cNvSpPr>
            <a:spLocks noGrp="1"/>
          </p:cNvSpPr>
          <p:nvPr>
            <p:ph idx="1"/>
          </p:nvPr>
        </p:nvSpPr>
        <p:spPr>
          <a:xfrm>
            <a:off x="690482" y="1752600"/>
            <a:ext cx="1943100" cy="3657600"/>
          </a:xfrm>
        </p:spPr>
        <p:txBody>
          <a:bodyPr/>
          <a:lstStyle/>
          <a:p>
            <a:pPr marL="0" indent="0">
              <a:buNone/>
            </a:pPr>
            <a:r>
              <a:rPr lang="en-US" sz="1400" dirty="0"/>
              <a:t>Wyat Appel</a:t>
            </a:r>
          </a:p>
          <a:p>
            <a:pPr marL="0" indent="0">
              <a:buNone/>
            </a:pPr>
            <a:r>
              <a:rPr lang="en-US" sz="1400" dirty="0"/>
              <a:t>Jesse Bash</a:t>
            </a:r>
          </a:p>
          <a:p>
            <a:pPr marL="0" indent="0">
              <a:buNone/>
            </a:pPr>
            <a:r>
              <a:rPr lang="en-US" sz="1400" dirty="0"/>
              <a:t>James Beidler</a:t>
            </a:r>
          </a:p>
          <a:p>
            <a:pPr marL="0" indent="0">
              <a:buNone/>
            </a:pPr>
            <a:r>
              <a:rPr lang="en-US" sz="1400" dirty="0"/>
              <a:t>Russ Bullock</a:t>
            </a:r>
          </a:p>
          <a:p>
            <a:pPr marL="0" indent="0">
              <a:buNone/>
            </a:pPr>
            <a:r>
              <a:rPr lang="en-US" sz="1400" dirty="0"/>
              <a:t>Emma D’Ambro</a:t>
            </a:r>
          </a:p>
          <a:p>
            <a:pPr marL="0" indent="0">
              <a:buNone/>
            </a:pPr>
            <a:r>
              <a:rPr lang="en-US" sz="1400" dirty="0"/>
              <a:t>Kathleen Fahey</a:t>
            </a:r>
          </a:p>
          <a:p>
            <a:pPr marL="0" indent="0">
              <a:buNone/>
            </a:pPr>
            <a:r>
              <a:rPr lang="en-US" sz="1400" dirty="0"/>
              <a:t>Sara Farrell</a:t>
            </a:r>
          </a:p>
          <a:p>
            <a:pPr marL="0" indent="0">
              <a:buNone/>
            </a:pPr>
            <a:r>
              <a:rPr lang="en-US" sz="1400" dirty="0"/>
              <a:t>Kristen Foley</a:t>
            </a:r>
          </a:p>
          <a:p>
            <a:pPr marL="0" indent="0">
              <a:buNone/>
            </a:pPr>
            <a:r>
              <a:rPr lang="en-US" sz="1400" dirty="0"/>
              <a:t>Robert Gilliam</a:t>
            </a:r>
          </a:p>
          <a:p>
            <a:pPr marL="0" indent="0">
              <a:buNone/>
            </a:pPr>
            <a:r>
              <a:rPr lang="en-US" sz="1400" dirty="0"/>
              <a:t>Jerry Herwehe</a:t>
            </a:r>
          </a:p>
          <a:p>
            <a:pPr marL="0" indent="0">
              <a:buNone/>
            </a:pPr>
            <a:r>
              <a:rPr lang="en-US" sz="1400" dirty="0"/>
              <a:t>Christian Hogrefe</a:t>
            </a:r>
          </a:p>
          <a:p>
            <a:pPr marL="0" indent="0">
              <a:buNone/>
            </a:pPr>
            <a:r>
              <a:rPr lang="en-US" sz="1400" dirty="0"/>
              <a:t>Bill Hutzell</a:t>
            </a:r>
          </a:p>
          <a:p>
            <a:pPr marL="0" indent="0">
              <a:buNone/>
            </a:pPr>
            <a:r>
              <a:rPr lang="en-US" sz="1400" dirty="0" err="1"/>
              <a:t>Daiwen</a:t>
            </a:r>
            <a:r>
              <a:rPr lang="en-US" sz="1400" dirty="0"/>
              <a:t> Kang</a:t>
            </a:r>
          </a:p>
          <a:p>
            <a:pPr marL="0" indent="0">
              <a:buNone/>
            </a:pPr>
            <a:r>
              <a:rPr lang="en-US" sz="1400" dirty="0"/>
              <a:t>Megan Mallard</a:t>
            </a:r>
          </a:p>
        </p:txBody>
      </p:sp>
      <p:sp>
        <p:nvSpPr>
          <p:cNvPr id="4" name="Slide Number Placeholder 3">
            <a:extLst>
              <a:ext uri="{FF2B5EF4-FFF2-40B4-BE49-F238E27FC236}">
                <a16:creationId xmlns:a16="http://schemas.microsoft.com/office/drawing/2014/main" id="{433B5693-8FC3-9337-B937-2C01E1FE9787}"/>
              </a:ext>
            </a:extLst>
          </p:cNvPr>
          <p:cNvSpPr>
            <a:spLocks noGrp="1"/>
          </p:cNvSpPr>
          <p:nvPr>
            <p:ph type="sldNum" sz="quarter" idx="12"/>
          </p:nvPr>
        </p:nvSpPr>
        <p:spPr/>
        <p:txBody>
          <a:bodyPr/>
          <a:lstStyle/>
          <a:p>
            <a:pPr>
              <a:defRPr/>
            </a:pPr>
            <a:fld id="{BEF2A795-0D1C-4340-A163-773CC4D3E4EC}" type="slidenum">
              <a:rPr lang="en-US" smtClean="0"/>
              <a:pPr>
                <a:defRPr/>
              </a:pPr>
              <a:t>16</a:t>
            </a:fld>
            <a:endParaRPr lang="en-US" dirty="0"/>
          </a:p>
        </p:txBody>
      </p:sp>
      <p:pic>
        <p:nvPicPr>
          <p:cNvPr id="5" name="Content Placeholder 4" descr="A group of people posing for a photo&#10;&#10;Description automatically generated">
            <a:extLst>
              <a:ext uri="{FF2B5EF4-FFF2-40B4-BE49-F238E27FC236}">
                <a16:creationId xmlns:a16="http://schemas.microsoft.com/office/drawing/2014/main" id="{E7F8D4CD-6BC1-A58E-990B-68543A173E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1209256"/>
            <a:ext cx="7453815" cy="4973505"/>
          </a:xfrm>
          <a:prstGeom prst="rect">
            <a:avLst/>
          </a:prstGeom>
          <a:effectLst>
            <a:softEdge rad="152400"/>
          </a:effectLst>
        </p:spPr>
      </p:pic>
      <p:sp>
        <p:nvSpPr>
          <p:cNvPr id="6" name="Content Placeholder 2">
            <a:extLst>
              <a:ext uri="{FF2B5EF4-FFF2-40B4-BE49-F238E27FC236}">
                <a16:creationId xmlns:a16="http://schemas.microsoft.com/office/drawing/2014/main" id="{EBE606C9-0810-CD1C-C53B-8749E01F6DC9}"/>
              </a:ext>
            </a:extLst>
          </p:cNvPr>
          <p:cNvSpPr txBox="1">
            <a:spLocks/>
          </p:cNvSpPr>
          <p:nvPr/>
        </p:nvSpPr>
        <p:spPr>
          <a:xfrm>
            <a:off x="9753600" y="1752600"/>
            <a:ext cx="1650999" cy="3505200"/>
          </a:xfrm>
          <a:prstGeom prst="rect">
            <a:avLst/>
          </a:prstGeom>
        </p:spPr>
        <p:txBody>
          <a:bodyPr/>
          <a:lstStyle>
            <a:lvl1pPr marL="284163" indent="-284163" algn="l" rtl="0" eaLnBrk="1" fontAlgn="base" hangingPunct="1">
              <a:spcBef>
                <a:spcPct val="20000"/>
              </a:spcBef>
              <a:spcAft>
                <a:spcPct val="0"/>
              </a:spcAft>
              <a:buClr>
                <a:srgbClr val="355777"/>
              </a:buClr>
              <a:buSzPct val="150000"/>
              <a:buFont typeface="Times" pitchFamily="1" charset="0"/>
              <a:buChar char="•"/>
              <a:defRPr sz="2400">
                <a:solidFill>
                  <a:schemeClr val="tx1"/>
                </a:solidFill>
                <a:latin typeface="+mn-lt"/>
                <a:ea typeface="+mn-ea"/>
                <a:cs typeface="+mn-cs"/>
              </a:defRPr>
            </a:lvl1pPr>
            <a:lvl2pPr marL="569913" indent="-285750" algn="l" rtl="0" eaLnBrk="1" fontAlgn="base" hangingPunct="1">
              <a:spcBef>
                <a:spcPct val="20000"/>
              </a:spcBef>
              <a:spcAft>
                <a:spcPct val="0"/>
              </a:spcAft>
              <a:buClr>
                <a:srgbClr val="355777"/>
              </a:buClr>
              <a:buChar char="–"/>
              <a:defRPr sz="2400">
                <a:solidFill>
                  <a:schemeClr val="tx1"/>
                </a:solidFill>
                <a:latin typeface="+mn-lt"/>
                <a:ea typeface="+mn-ea"/>
              </a:defRPr>
            </a:lvl2pPr>
            <a:lvl3pPr marL="742950" indent="-168275" algn="l" rtl="0" eaLnBrk="1" fontAlgn="base" hangingPunct="1">
              <a:spcBef>
                <a:spcPct val="20000"/>
              </a:spcBef>
              <a:spcAft>
                <a:spcPct val="0"/>
              </a:spcAft>
              <a:buClr>
                <a:srgbClr val="355777"/>
              </a:buClr>
              <a:buSzPct val="93000"/>
              <a:buFont typeface="Times" pitchFamily="1" charset="0"/>
              <a:buChar char="•"/>
              <a:defRPr sz="2400">
                <a:solidFill>
                  <a:schemeClr val="tx1"/>
                </a:solidFill>
                <a:latin typeface="+mn-lt"/>
                <a:ea typeface="+mn-ea"/>
              </a:defRPr>
            </a:lvl3pPr>
            <a:lvl4pPr marL="1027113" indent="-169863" algn="l" rtl="0" eaLnBrk="1" fontAlgn="base" hangingPunct="1">
              <a:spcBef>
                <a:spcPct val="20000"/>
              </a:spcBef>
              <a:spcAft>
                <a:spcPct val="0"/>
              </a:spcAft>
              <a:buClr>
                <a:srgbClr val="355777"/>
              </a:buClr>
              <a:buChar char="–"/>
              <a:defRPr sz="2400">
                <a:solidFill>
                  <a:schemeClr val="tx1"/>
                </a:solidFill>
                <a:latin typeface="+mn-lt"/>
                <a:ea typeface="+mn-ea"/>
              </a:defRPr>
            </a:lvl4pPr>
            <a:lvl5pPr marL="1317625" indent="-176213" algn="l" rtl="0" eaLnBrk="1" fontAlgn="base" hangingPunct="1">
              <a:spcBef>
                <a:spcPct val="20000"/>
              </a:spcBef>
              <a:spcAft>
                <a:spcPct val="0"/>
              </a:spcAft>
              <a:buClr>
                <a:srgbClr val="355777"/>
              </a:buClr>
              <a:buChar char="»"/>
              <a:defRPr sz="2400" i="1">
                <a:solidFill>
                  <a:schemeClr val="tx1"/>
                </a:solidFill>
                <a:latin typeface="+mn-lt"/>
                <a:ea typeface="+mn-ea"/>
              </a:defRPr>
            </a:lvl5pPr>
            <a:lvl6pPr marL="1774825" indent="-176213" algn="l" rtl="0" eaLnBrk="1" fontAlgn="base" hangingPunct="1">
              <a:spcBef>
                <a:spcPct val="20000"/>
              </a:spcBef>
              <a:spcAft>
                <a:spcPct val="0"/>
              </a:spcAft>
              <a:buClr>
                <a:srgbClr val="355777"/>
              </a:buClr>
              <a:buChar char="»"/>
              <a:defRPr sz="2400" i="1">
                <a:solidFill>
                  <a:schemeClr val="tx1"/>
                </a:solidFill>
                <a:latin typeface="+mn-lt"/>
                <a:ea typeface="+mn-ea"/>
              </a:defRPr>
            </a:lvl6pPr>
            <a:lvl7pPr marL="2232025" indent="-176213" algn="l" rtl="0" eaLnBrk="1" fontAlgn="base" hangingPunct="1">
              <a:spcBef>
                <a:spcPct val="20000"/>
              </a:spcBef>
              <a:spcAft>
                <a:spcPct val="0"/>
              </a:spcAft>
              <a:buClr>
                <a:srgbClr val="355777"/>
              </a:buClr>
              <a:buChar char="»"/>
              <a:defRPr sz="2400" i="1">
                <a:solidFill>
                  <a:schemeClr val="tx1"/>
                </a:solidFill>
                <a:latin typeface="+mn-lt"/>
                <a:ea typeface="+mn-ea"/>
              </a:defRPr>
            </a:lvl7pPr>
            <a:lvl8pPr marL="2689225" indent="-176213" algn="l" rtl="0" eaLnBrk="1" fontAlgn="base" hangingPunct="1">
              <a:spcBef>
                <a:spcPct val="20000"/>
              </a:spcBef>
              <a:spcAft>
                <a:spcPct val="0"/>
              </a:spcAft>
              <a:buClr>
                <a:srgbClr val="355777"/>
              </a:buClr>
              <a:buChar char="»"/>
              <a:defRPr sz="2400" i="1">
                <a:solidFill>
                  <a:schemeClr val="tx1"/>
                </a:solidFill>
                <a:latin typeface="+mn-lt"/>
                <a:ea typeface="+mn-ea"/>
              </a:defRPr>
            </a:lvl8pPr>
            <a:lvl9pPr marL="3146425" indent="-176213" algn="l" rtl="0" eaLnBrk="1" fontAlgn="base" hangingPunct="1">
              <a:spcBef>
                <a:spcPct val="20000"/>
              </a:spcBef>
              <a:spcAft>
                <a:spcPct val="0"/>
              </a:spcAft>
              <a:buClr>
                <a:srgbClr val="355777"/>
              </a:buClr>
              <a:buChar char="»"/>
              <a:defRPr sz="2400" i="1">
                <a:solidFill>
                  <a:schemeClr val="tx1"/>
                </a:solidFill>
                <a:latin typeface="+mn-lt"/>
                <a:ea typeface="+mn-ea"/>
              </a:defRPr>
            </a:lvl9pPr>
          </a:lstStyle>
          <a:p>
            <a:pPr marL="0" indent="0">
              <a:buNone/>
            </a:pPr>
            <a:r>
              <a:rPr lang="en-US" sz="1400" dirty="0"/>
              <a:t>Benjamin Murphy</a:t>
            </a:r>
          </a:p>
          <a:p>
            <a:pPr marL="0" indent="0">
              <a:buFont typeface="Times" pitchFamily="1" charset="0"/>
              <a:buNone/>
            </a:pPr>
            <a:r>
              <a:rPr lang="en-US" sz="1400" kern="0" dirty="0"/>
              <a:t>Sergey </a:t>
            </a:r>
            <a:r>
              <a:rPr lang="en-US" sz="1400" kern="0" dirty="0" err="1"/>
              <a:t>Napelenok</a:t>
            </a:r>
            <a:endParaRPr lang="en-US" sz="1400" kern="0" dirty="0"/>
          </a:p>
          <a:p>
            <a:pPr marL="0" indent="0">
              <a:buFont typeface="Times" pitchFamily="1" charset="0"/>
              <a:buNone/>
            </a:pPr>
            <a:r>
              <a:rPr lang="en-US" sz="1400" kern="0" dirty="0"/>
              <a:t>Chris Nolte</a:t>
            </a:r>
          </a:p>
          <a:p>
            <a:pPr marL="0" indent="0">
              <a:buFont typeface="Times" pitchFamily="1" charset="0"/>
              <a:buNone/>
            </a:pPr>
            <a:r>
              <a:rPr lang="en-US" sz="1400" kern="0" dirty="0"/>
              <a:t>Robert Pinder</a:t>
            </a:r>
          </a:p>
          <a:p>
            <a:pPr marL="0" indent="0">
              <a:buFont typeface="Times" pitchFamily="1" charset="0"/>
              <a:buNone/>
            </a:pPr>
            <a:r>
              <a:rPr lang="en-US" sz="1400" kern="0" dirty="0"/>
              <a:t>Jon Pleim</a:t>
            </a:r>
          </a:p>
          <a:p>
            <a:pPr marL="0" indent="0">
              <a:buFont typeface="Times" pitchFamily="1" charset="0"/>
              <a:buNone/>
            </a:pPr>
            <a:r>
              <a:rPr lang="en-US" sz="1400" kern="0" dirty="0"/>
              <a:t>George Pouliot</a:t>
            </a:r>
          </a:p>
          <a:p>
            <a:pPr marL="0" indent="0">
              <a:buFont typeface="Times" pitchFamily="1" charset="0"/>
              <a:buNone/>
            </a:pPr>
            <a:r>
              <a:rPr lang="en-US" sz="1400" kern="0" dirty="0"/>
              <a:t>Havala Pye</a:t>
            </a:r>
          </a:p>
          <a:p>
            <a:pPr marL="0" indent="0">
              <a:buFont typeface="Times" pitchFamily="1" charset="0"/>
              <a:buNone/>
            </a:pPr>
            <a:r>
              <a:rPr lang="en-US" sz="1400" kern="0" dirty="0"/>
              <a:t>Golam Sarwar</a:t>
            </a:r>
          </a:p>
          <a:p>
            <a:pPr marL="0" indent="0">
              <a:buFont typeface="Times" pitchFamily="1" charset="0"/>
              <a:buNone/>
            </a:pPr>
            <a:r>
              <a:rPr lang="en-US" sz="1400" kern="0" dirty="0"/>
              <a:t>Fahim Sidi</a:t>
            </a:r>
          </a:p>
          <a:p>
            <a:pPr marL="0" indent="0">
              <a:buFont typeface="Times" pitchFamily="1" charset="0"/>
              <a:buNone/>
            </a:pPr>
            <a:r>
              <a:rPr lang="en-US" sz="1400" kern="0" dirty="0"/>
              <a:t>Nash Skipper</a:t>
            </a:r>
          </a:p>
          <a:p>
            <a:pPr marL="0" indent="0">
              <a:buFont typeface="Times" pitchFamily="1" charset="0"/>
              <a:buNone/>
            </a:pPr>
            <a:r>
              <a:rPr lang="en-US" sz="1400" kern="0" dirty="0"/>
              <a:t>Tanya Spero</a:t>
            </a:r>
          </a:p>
          <a:p>
            <a:pPr marL="0" indent="0">
              <a:buFont typeface="Times" pitchFamily="1" charset="0"/>
              <a:buNone/>
            </a:pPr>
            <a:r>
              <a:rPr lang="en-US" sz="1400" kern="0" dirty="0"/>
              <a:t>Alan Vette</a:t>
            </a:r>
          </a:p>
          <a:p>
            <a:pPr marL="0" indent="0">
              <a:buFont typeface="Times" pitchFamily="1" charset="0"/>
              <a:buNone/>
            </a:pPr>
            <a:r>
              <a:rPr lang="en-US" sz="1400" kern="0" dirty="0"/>
              <a:t>Jeff Willison</a:t>
            </a:r>
          </a:p>
          <a:p>
            <a:pPr marL="0" indent="0">
              <a:buFont typeface="Times" pitchFamily="1" charset="0"/>
              <a:buNone/>
            </a:pPr>
            <a:r>
              <a:rPr lang="en-US" sz="1400" kern="0" dirty="0"/>
              <a:t>David Wong</a:t>
            </a:r>
          </a:p>
          <a:p>
            <a:pPr marL="0" indent="0">
              <a:buFont typeface="Times" pitchFamily="1" charset="0"/>
              <a:buNone/>
            </a:pPr>
            <a:r>
              <a:rPr lang="en-US" sz="1400" kern="0" dirty="0"/>
              <a:t>Kirk Baker</a:t>
            </a:r>
          </a:p>
          <a:p>
            <a:pPr marL="0" indent="0">
              <a:buFont typeface="Times" pitchFamily="1" charset="0"/>
              <a:buNone/>
            </a:pPr>
            <a:r>
              <a:rPr lang="en-US" sz="1400" kern="0" dirty="0"/>
              <a:t>Jon Brunton</a:t>
            </a:r>
          </a:p>
        </p:txBody>
      </p:sp>
    </p:spTree>
    <p:extLst>
      <p:ext uri="{BB962C8B-B14F-4D97-AF65-F5344CB8AC3E}">
        <p14:creationId xmlns:p14="http://schemas.microsoft.com/office/powerpoint/2010/main" val="3585563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BB5FA-E98B-4855-A0FC-0E2E29BA3A99}"/>
              </a:ext>
            </a:extLst>
          </p:cNvPr>
          <p:cNvSpPr>
            <a:spLocks noGrp="1"/>
          </p:cNvSpPr>
          <p:nvPr>
            <p:ph type="title"/>
          </p:nvPr>
        </p:nvSpPr>
        <p:spPr>
          <a:xfrm>
            <a:off x="1498600" y="228600"/>
            <a:ext cx="10464800" cy="990600"/>
          </a:xfrm>
        </p:spPr>
        <p:txBody>
          <a:bodyPr/>
          <a:lstStyle/>
          <a:p>
            <a:r>
              <a:rPr lang="en-US" sz="3600" dirty="0">
                <a:latin typeface="Calibri" panose="020F0502020204030204" pitchFamily="34" charset="0"/>
                <a:cs typeface="Calibri" panose="020F0502020204030204" pitchFamily="34" charset="0"/>
              </a:rPr>
              <a:t>Background</a:t>
            </a:r>
          </a:p>
        </p:txBody>
      </p:sp>
      <p:sp>
        <p:nvSpPr>
          <p:cNvPr id="3" name="Content Placeholder 2">
            <a:extLst>
              <a:ext uri="{FF2B5EF4-FFF2-40B4-BE49-F238E27FC236}">
                <a16:creationId xmlns:a16="http://schemas.microsoft.com/office/drawing/2014/main" id="{F65C57ED-C02F-4903-8C14-C1B117FFCDB4}"/>
              </a:ext>
            </a:extLst>
          </p:cNvPr>
          <p:cNvSpPr>
            <a:spLocks noGrp="1"/>
          </p:cNvSpPr>
          <p:nvPr>
            <p:ph idx="1"/>
          </p:nvPr>
        </p:nvSpPr>
        <p:spPr>
          <a:xfrm>
            <a:off x="228600" y="1480302"/>
            <a:ext cx="5562600" cy="5225298"/>
          </a:xfrm>
        </p:spPr>
        <p:txBody>
          <a:bodyPr/>
          <a:lstStyle/>
          <a:p>
            <a:r>
              <a:rPr lang="en-US" sz="2000" dirty="0">
                <a:latin typeface="Calibri" panose="020F0502020204030204" pitchFamily="34" charset="0"/>
                <a:cs typeface="Calibri" panose="020F0502020204030204" pitchFamily="34" charset="0"/>
              </a:rPr>
              <a:t>Atmospheric processes are inherently complex in that they occur over disparate space and time scales</a:t>
            </a:r>
          </a:p>
          <a:p>
            <a:pPr marL="0" indent="0">
              <a:buNone/>
            </a:pPr>
            <a:r>
              <a:rPr lang="en-US" sz="2000" dirty="0">
                <a:latin typeface="Calibri" panose="020F0502020204030204" pitchFamily="34" charset="0"/>
                <a:cs typeface="Calibri" panose="020F0502020204030204" pitchFamily="34" charset="0"/>
              </a:rPr>
              <a:t> </a:t>
            </a:r>
          </a:p>
          <a:p>
            <a:r>
              <a:rPr lang="en-US" sz="2000" dirty="0">
                <a:latin typeface="Calibri" panose="020F0502020204030204" pitchFamily="34" charset="0"/>
                <a:cs typeface="Calibri" panose="020F0502020204030204" pitchFamily="34" charset="0"/>
              </a:rPr>
              <a:t>The </a:t>
            </a:r>
            <a:r>
              <a:rPr lang="en-US" sz="2000" b="1" dirty="0">
                <a:latin typeface="Calibri" panose="020F0502020204030204" pitchFamily="34" charset="0"/>
                <a:cs typeface="Calibri" panose="020F0502020204030204" pitchFamily="34" charset="0"/>
              </a:rPr>
              <a:t>complexity of physical and chemical atmospheric processes</a:t>
            </a:r>
            <a:r>
              <a:rPr lang="en-US" sz="2000" dirty="0">
                <a:latin typeface="Calibri" panose="020F0502020204030204" pitchFamily="34" charset="0"/>
                <a:cs typeface="Calibri" panose="020F0502020204030204" pitchFamily="34" charset="0"/>
              </a:rPr>
              <a:t>, combined with the </a:t>
            </a:r>
            <a:r>
              <a:rPr lang="en-US" sz="2000" b="1" dirty="0">
                <a:latin typeface="Calibri" panose="020F0502020204030204" pitchFamily="34" charset="0"/>
                <a:cs typeface="Calibri" panose="020F0502020204030204" pitchFamily="34" charset="0"/>
              </a:rPr>
              <a:t>enormity of the atmosphere</a:t>
            </a:r>
            <a:r>
              <a:rPr lang="en-US" sz="2000" dirty="0">
                <a:latin typeface="Calibri" panose="020F0502020204030204" pitchFamily="34" charset="0"/>
                <a:cs typeface="Calibri" panose="020F0502020204030204" pitchFamily="34" charset="0"/>
              </a:rPr>
              <a:t>, make results obtained from laboratory and field experiments difficult to interpret without a </a:t>
            </a:r>
            <a:r>
              <a:rPr lang="en-US" sz="2000" b="1" dirty="0">
                <a:latin typeface="Calibri" panose="020F0502020204030204" pitchFamily="34" charset="0"/>
                <a:cs typeface="Calibri" panose="020F0502020204030204" pitchFamily="34" charset="0"/>
              </a:rPr>
              <a:t>clear conceptual model of the workings of the atmosphere</a:t>
            </a:r>
            <a:r>
              <a:rPr lang="en-US" sz="2000" dirty="0">
                <a:latin typeface="Calibri" panose="020F0502020204030204" pitchFamily="34" charset="0"/>
                <a:cs typeface="Calibri" panose="020F0502020204030204" pitchFamily="34" charset="0"/>
              </a:rPr>
              <a:t>, e.g.: </a:t>
            </a:r>
          </a:p>
          <a:p>
            <a:pPr lvl="1"/>
            <a:r>
              <a:rPr lang="en-US" sz="1800" dirty="0">
                <a:latin typeface="Calibri" panose="020F0502020204030204" pitchFamily="34" charset="0"/>
                <a:cs typeface="Calibri" panose="020F0502020204030204" pitchFamily="34" charset="0"/>
              </a:rPr>
              <a:t>Extrapolation of results to other geographic areas</a:t>
            </a:r>
          </a:p>
          <a:p>
            <a:pPr lvl="1"/>
            <a:r>
              <a:rPr lang="en-US" sz="1800" dirty="0">
                <a:latin typeface="Calibri" panose="020F0502020204030204" pitchFamily="34" charset="0"/>
                <a:cs typeface="Calibri" panose="020F0502020204030204" pitchFamily="34" charset="0"/>
              </a:rPr>
              <a:t>Assessing atmospheric chemical state in response to emission perturbations</a:t>
            </a:r>
            <a:endParaRPr lang="en-US" sz="20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CF7A71A3-7730-4A1A-BEB1-A3F2924EA5F9}"/>
              </a:ext>
            </a:extLst>
          </p:cNvPr>
          <p:cNvSpPr>
            <a:spLocks noGrp="1"/>
          </p:cNvSpPr>
          <p:nvPr>
            <p:ph type="sldNum" sz="quarter" idx="12"/>
          </p:nvPr>
        </p:nvSpPr>
        <p:spPr/>
        <p:txBody>
          <a:bodyPr/>
          <a:lstStyle/>
          <a:p>
            <a:pPr>
              <a:defRPr/>
            </a:pPr>
            <a:fld id="{BEF2A795-0D1C-4340-A163-773CC4D3E4EC}" type="slidenum">
              <a:rPr lang="en-US" smtClean="0">
                <a:latin typeface="Calibri" panose="020F0502020204030204" pitchFamily="34" charset="0"/>
                <a:cs typeface="Calibri" panose="020F0502020204030204" pitchFamily="34" charset="0"/>
              </a:rPr>
              <a:pPr>
                <a:defRPr/>
              </a:pPr>
              <a:t>1</a:t>
            </a:fld>
            <a:endParaRPr lang="en-US"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334E8479-DDD5-4AA3-91A6-7C090915EB19}"/>
              </a:ext>
            </a:extLst>
          </p:cNvPr>
          <p:cNvPicPr>
            <a:picLocks noChangeAspect="1"/>
          </p:cNvPicPr>
          <p:nvPr/>
        </p:nvPicPr>
        <p:blipFill rotWithShape="1">
          <a:blip r:embed="rId3"/>
          <a:srcRect l="14629" t="22167" r="45371" b="36333"/>
          <a:stretch/>
        </p:blipFill>
        <p:spPr bwMode="auto">
          <a:xfrm>
            <a:off x="5943600" y="1349673"/>
            <a:ext cx="5969203" cy="3440582"/>
          </a:xfrm>
          <a:prstGeom prst="rect">
            <a:avLst/>
          </a:prstGeom>
          <a:ln>
            <a:noFill/>
          </a:ln>
          <a:extLst>
            <a:ext uri="{53640926-AAD7-44D8-BBD7-CCE9431645EC}">
              <a14:shadowObscured xmlns:a14="http://schemas.microsoft.com/office/drawing/2010/main"/>
            </a:ext>
          </a:extLst>
        </p:spPr>
      </p:pic>
      <p:sp>
        <p:nvSpPr>
          <p:cNvPr id="13" name="Title 1">
            <a:extLst>
              <a:ext uri="{FF2B5EF4-FFF2-40B4-BE49-F238E27FC236}">
                <a16:creationId xmlns:a16="http://schemas.microsoft.com/office/drawing/2014/main" id="{EA90C7F7-0321-4329-B850-C99FEF44568A}"/>
              </a:ext>
            </a:extLst>
          </p:cNvPr>
          <p:cNvSpPr txBox="1">
            <a:spLocks/>
          </p:cNvSpPr>
          <p:nvPr/>
        </p:nvSpPr>
        <p:spPr>
          <a:xfrm>
            <a:off x="6222797" y="5046452"/>
            <a:ext cx="5435803" cy="1354348"/>
          </a:xfrm>
          <a:prstGeom prst="rect">
            <a:avLst/>
          </a:prstGeom>
          <a:ln>
            <a:solidFill>
              <a:schemeClr val="tx1"/>
            </a:solidFill>
          </a:ln>
        </p:spPr>
        <p:txBody>
          <a:bodyPr/>
          <a:lstStyle>
            <a:lvl1pPr algn="ctr" rtl="0" eaLnBrk="1" fontAlgn="base" hangingPunct="1">
              <a:spcBef>
                <a:spcPct val="0"/>
              </a:spcBef>
              <a:spcAft>
                <a:spcPct val="0"/>
              </a:spcAft>
              <a:defRPr sz="3200" b="1">
                <a:solidFill>
                  <a:srgbClr val="026CB6"/>
                </a:solidFill>
                <a:latin typeface="+mj-lt"/>
                <a:ea typeface="+mj-ea"/>
                <a:cs typeface="+mj-cs"/>
              </a:defRPr>
            </a:lvl1pPr>
            <a:lvl2pPr algn="l" rtl="0" eaLnBrk="1" fontAlgn="base" hangingPunct="1">
              <a:spcBef>
                <a:spcPct val="0"/>
              </a:spcBef>
              <a:spcAft>
                <a:spcPct val="0"/>
              </a:spcAft>
              <a:defRPr sz="3400" b="1">
                <a:solidFill>
                  <a:srgbClr val="355777"/>
                </a:solidFill>
                <a:latin typeface="Arial" charset="0"/>
                <a:ea typeface="ＭＳ Ｐゴシック" pitchFamily="1" charset="-128"/>
              </a:defRPr>
            </a:lvl2pPr>
            <a:lvl3pPr algn="l" rtl="0" eaLnBrk="1" fontAlgn="base" hangingPunct="1">
              <a:spcBef>
                <a:spcPct val="0"/>
              </a:spcBef>
              <a:spcAft>
                <a:spcPct val="0"/>
              </a:spcAft>
              <a:defRPr sz="3400" b="1">
                <a:solidFill>
                  <a:srgbClr val="355777"/>
                </a:solidFill>
                <a:latin typeface="Arial" charset="0"/>
                <a:ea typeface="ＭＳ Ｐゴシック" pitchFamily="1" charset="-128"/>
              </a:defRPr>
            </a:lvl3pPr>
            <a:lvl4pPr algn="l" rtl="0" eaLnBrk="1" fontAlgn="base" hangingPunct="1">
              <a:spcBef>
                <a:spcPct val="0"/>
              </a:spcBef>
              <a:spcAft>
                <a:spcPct val="0"/>
              </a:spcAft>
              <a:defRPr sz="3400" b="1">
                <a:solidFill>
                  <a:srgbClr val="355777"/>
                </a:solidFill>
                <a:latin typeface="Arial" charset="0"/>
                <a:ea typeface="ＭＳ Ｐゴシック" pitchFamily="1" charset="-128"/>
              </a:defRPr>
            </a:lvl4pPr>
            <a:lvl5pPr algn="l" rtl="0" eaLnBrk="1" fontAlgn="base" hangingPunct="1">
              <a:spcBef>
                <a:spcPct val="0"/>
              </a:spcBef>
              <a:spcAft>
                <a:spcPct val="0"/>
              </a:spcAft>
              <a:defRPr sz="3400" b="1">
                <a:solidFill>
                  <a:srgbClr val="355777"/>
                </a:solidFill>
                <a:latin typeface="Arial" charset="0"/>
                <a:ea typeface="ＭＳ Ｐゴシック" pitchFamily="1" charset="-128"/>
              </a:defRPr>
            </a:lvl5pPr>
            <a:lvl6pPr marL="457200" algn="l" rtl="0" eaLnBrk="1" fontAlgn="base" hangingPunct="1">
              <a:spcBef>
                <a:spcPct val="0"/>
              </a:spcBef>
              <a:spcAft>
                <a:spcPct val="0"/>
              </a:spcAft>
              <a:defRPr sz="3400" b="1">
                <a:solidFill>
                  <a:srgbClr val="355777"/>
                </a:solidFill>
                <a:latin typeface="Arial" charset="0"/>
                <a:ea typeface="ＭＳ Ｐゴシック" pitchFamily="1" charset="-128"/>
              </a:defRPr>
            </a:lvl6pPr>
            <a:lvl7pPr marL="914400" algn="l" rtl="0" eaLnBrk="1" fontAlgn="base" hangingPunct="1">
              <a:spcBef>
                <a:spcPct val="0"/>
              </a:spcBef>
              <a:spcAft>
                <a:spcPct val="0"/>
              </a:spcAft>
              <a:defRPr sz="3400" b="1">
                <a:solidFill>
                  <a:srgbClr val="355777"/>
                </a:solidFill>
                <a:latin typeface="Arial" charset="0"/>
                <a:ea typeface="ＭＳ Ｐゴシック" pitchFamily="1" charset="-128"/>
              </a:defRPr>
            </a:lvl7pPr>
            <a:lvl8pPr marL="1371600" algn="l" rtl="0" eaLnBrk="1" fontAlgn="base" hangingPunct="1">
              <a:spcBef>
                <a:spcPct val="0"/>
              </a:spcBef>
              <a:spcAft>
                <a:spcPct val="0"/>
              </a:spcAft>
              <a:defRPr sz="3400" b="1">
                <a:solidFill>
                  <a:srgbClr val="355777"/>
                </a:solidFill>
                <a:latin typeface="Arial" charset="0"/>
                <a:ea typeface="ＭＳ Ｐゴシック" pitchFamily="1" charset="-128"/>
              </a:defRPr>
            </a:lvl8pPr>
            <a:lvl9pPr marL="1828800" algn="l" rtl="0" eaLnBrk="1" fontAlgn="base" hangingPunct="1">
              <a:spcBef>
                <a:spcPct val="0"/>
              </a:spcBef>
              <a:spcAft>
                <a:spcPct val="0"/>
              </a:spcAft>
              <a:defRPr sz="3400" b="1">
                <a:solidFill>
                  <a:srgbClr val="355777"/>
                </a:solidFill>
                <a:latin typeface="Arial" charset="0"/>
                <a:ea typeface="ＭＳ Ｐゴシック" pitchFamily="1" charset="-128"/>
              </a:defRPr>
            </a:lvl9pPr>
          </a:lstStyle>
          <a:p>
            <a:pPr algn="l"/>
            <a:r>
              <a:rPr lang="en-US" sz="2000" kern="0" dirty="0">
                <a:solidFill>
                  <a:schemeClr val="tx1"/>
                </a:solidFill>
                <a:latin typeface="Calibri" panose="020F0502020204030204" pitchFamily="34" charset="0"/>
                <a:cs typeface="Calibri" panose="020F0502020204030204" pitchFamily="34" charset="0"/>
              </a:rPr>
              <a:t>Managing air quality requires an </a:t>
            </a:r>
            <a:r>
              <a:rPr lang="en-US" sz="2000" i="1" kern="0" dirty="0">
                <a:solidFill>
                  <a:schemeClr val="tx1"/>
                </a:solidFill>
                <a:latin typeface="Calibri" panose="020F0502020204030204" pitchFamily="34" charset="0"/>
                <a:cs typeface="Calibri" panose="020F0502020204030204" pitchFamily="34" charset="0"/>
              </a:rPr>
              <a:t>evolving</a:t>
            </a:r>
            <a:r>
              <a:rPr lang="en-US" sz="2000" kern="0" dirty="0">
                <a:solidFill>
                  <a:schemeClr val="tx1"/>
                </a:solidFill>
                <a:latin typeface="Calibri" panose="020F0502020204030204" pitchFamily="34" charset="0"/>
                <a:cs typeface="Calibri" panose="020F0502020204030204" pitchFamily="34" charset="0"/>
              </a:rPr>
              <a:t> understanding of complex interactions between physical, dynamical, and chemical processes over varying space and time scales</a:t>
            </a:r>
          </a:p>
        </p:txBody>
      </p:sp>
    </p:spTree>
    <p:extLst>
      <p:ext uri="{BB962C8B-B14F-4D97-AF65-F5344CB8AC3E}">
        <p14:creationId xmlns:p14="http://schemas.microsoft.com/office/powerpoint/2010/main" val="3920752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6C01B-73EB-46B5-85EC-8B0B317EF41A}"/>
              </a:ext>
            </a:extLst>
          </p:cNvPr>
          <p:cNvSpPr>
            <a:spLocks noGrp="1"/>
          </p:cNvSpPr>
          <p:nvPr>
            <p:ph type="title"/>
          </p:nvPr>
        </p:nvSpPr>
        <p:spPr>
          <a:xfrm>
            <a:off x="1752600" y="228600"/>
            <a:ext cx="9474200" cy="990600"/>
          </a:xfrm>
        </p:spPr>
        <p:txBody>
          <a:bodyPr/>
          <a:lstStyle/>
          <a:p>
            <a:pPr>
              <a:spcBef>
                <a:spcPts val="0"/>
              </a:spcBef>
            </a:pPr>
            <a:r>
              <a:rPr lang="en-US" dirty="0">
                <a:latin typeface="Calibri" panose="020F0502020204030204" pitchFamily="34" charset="0"/>
                <a:cs typeface="Calibri" panose="020F0502020204030204" pitchFamily="34" charset="0"/>
              </a:rPr>
              <a:t>Model Formulation and Solution Methods</a:t>
            </a:r>
            <a:br>
              <a:rPr lang="en-US" sz="4000" dirty="0">
                <a:latin typeface="Calibri" panose="020F0502020204030204" pitchFamily="34" charset="0"/>
                <a:cs typeface="Calibri" panose="020F0502020204030204" pitchFamily="34" charset="0"/>
              </a:rPr>
            </a:br>
            <a:r>
              <a:rPr lang="en-US" sz="2400" b="0" dirty="0">
                <a:latin typeface="Calibri" panose="020F0502020204030204" pitchFamily="34" charset="0"/>
                <a:cs typeface="Calibri" panose="020F0502020204030204" pitchFamily="34" charset="0"/>
              </a:rPr>
              <a:t>Convey the varying process space &amp; time-scales</a:t>
            </a:r>
          </a:p>
        </p:txBody>
      </p:sp>
      <p:sp>
        <p:nvSpPr>
          <p:cNvPr id="4" name="Slide Number Placeholder 3">
            <a:extLst>
              <a:ext uri="{FF2B5EF4-FFF2-40B4-BE49-F238E27FC236}">
                <a16:creationId xmlns:a16="http://schemas.microsoft.com/office/drawing/2014/main" id="{DE6A1448-8119-43A9-B2AA-ADC886FED31F}"/>
              </a:ext>
            </a:extLst>
          </p:cNvPr>
          <p:cNvSpPr>
            <a:spLocks noGrp="1"/>
          </p:cNvSpPr>
          <p:nvPr>
            <p:ph type="sldNum" sz="quarter" idx="12"/>
          </p:nvPr>
        </p:nvSpPr>
        <p:spPr/>
        <p:txBody>
          <a:bodyPr/>
          <a:lstStyle/>
          <a:p>
            <a:pPr>
              <a:defRPr/>
            </a:pPr>
            <a:fld id="{BEF2A795-0D1C-4340-A163-773CC4D3E4EC}" type="slidenum">
              <a:rPr lang="en-US" smtClean="0">
                <a:latin typeface="Calibri" panose="020F0502020204030204" pitchFamily="34" charset="0"/>
                <a:cs typeface="Calibri" panose="020F0502020204030204" pitchFamily="34" charset="0"/>
              </a:rPr>
              <a:pPr>
                <a:defRPr/>
              </a:pPr>
              <a:t>2</a:t>
            </a:fld>
            <a:endParaRPr lang="en-US" dirty="0">
              <a:latin typeface="Calibri" panose="020F0502020204030204" pitchFamily="34" charset="0"/>
              <a:cs typeface="Calibri" panose="020F0502020204030204" pitchFamily="34" charset="0"/>
            </a:endParaRPr>
          </a:p>
        </p:txBody>
      </p:sp>
      <p:grpSp>
        <p:nvGrpSpPr>
          <p:cNvPr id="6" name="Group 127">
            <a:extLst>
              <a:ext uri="{FF2B5EF4-FFF2-40B4-BE49-F238E27FC236}">
                <a16:creationId xmlns:a16="http://schemas.microsoft.com/office/drawing/2014/main" id="{ED6147BD-F2BC-4D96-811C-22158FF039D3}"/>
              </a:ext>
            </a:extLst>
          </p:cNvPr>
          <p:cNvGrpSpPr>
            <a:grpSpLocks noChangeAspect="1"/>
          </p:cNvGrpSpPr>
          <p:nvPr/>
        </p:nvGrpSpPr>
        <p:grpSpPr bwMode="auto">
          <a:xfrm>
            <a:off x="457200" y="2289195"/>
            <a:ext cx="5814015" cy="2186755"/>
            <a:chOff x="3244" y="3416"/>
            <a:chExt cx="1625" cy="540"/>
          </a:xfrm>
        </p:grpSpPr>
        <p:graphicFrame>
          <p:nvGraphicFramePr>
            <p:cNvPr id="7" name="Object 128">
              <a:extLst>
                <a:ext uri="{FF2B5EF4-FFF2-40B4-BE49-F238E27FC236}">
                  <a16:creationId xmlns:a16="http://schemas.microsoft.com/office/drawing/2014/main" id="{3418DE3A-4E2F-4D96-AFC9-7EB1D25A7CA4}"/>
                </a:ext>
              </a:extLst>
            </p:cNvPr>
            <p:cNvGraphicFramePr>
              <a:graphicFrameLocks noChangeAspect="1"/>
            </p:cNvGraphicFramePr>
            <p:nvPr/>
          </p:nvGraphicFramePr>
          <p:xfrm>
            <a:off x="3244" y="3416"/>
            <a:ext cx="1602" cy="162"/>
          </p:xfrm>
          <a:graphic>
            <a:graphicData uri="http://schemas.openxmlformats.org/presentationml/2006/ole">
              <mc:AlternateContent xmlns:mc="http://schemas.openxmlformats.org/markup-compatibility/2006">
                <mc:Choice xmlns:v="urn:schemas-microsoft-com:vml" Requires="v">
                  <p:oleObj name="Equation" r:id="rId3" imgW="3111480" imgH="406080" progId="Equation.3">
                    <p:embed/>
                  </p:oleObj>
                </mc:Choice>
                <mc:Fallback>
                  <p:oleObj name="Equation" r:id="rId3" imgW="3111480" imgH="406080" progId="Equation.3">
                    <p:embed/>
                    <p:pic>
                      <p:nvPicPr>
                        <p:cNvPr id="7" name="Object 128">
                          <a:extLst>
                            <a:ext uri="{FF2B5EF4-FFF2-40B4-BE49-F238E27FC236}">
                              <a16:creationId xmlns:a16="http://schemas.microsoft.com/office/drawing/2014/main" id="{3418DE3A-4E2F-4D96-AFC9-7EB1D25A7C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4" y="3416"/>
                          <a:ext cx="1602" cy="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29">
              <a:extLst>
                <a:ext uri="{FF2B5EF4-FFF2-40B4-BE49-F238E27FC236}">
                  <a16:creationId xmlns:a16="http://schemas.microsoft.com/office/drawing/2014/main" id="{AC06EE89-57B6-47DD-B9B6-445FBC9B736F}"/>
                </a:ext>
              </a:extLst>
            </p:cNvPr>
            <p:cNvGraphicFramePr>
              <a:graphicFrameLocks noChangeAspect="1"/>
            </p:cNvGraphicFramePr>
            <p:nvPr/>
          </p:nvGraphicFramePr>
          <p:xfrm>
            <a:off x="3320" y="3690"/>
            <a:ext cx="1386" cy="185"/>
          </p:xfrm>
          <a:graphic>
            <a:graphicData uri="http://schemas.openxmlformats.org/presentationml/2006/ole">
              <mc:AlternateContent xmlns:mc="http://schemas.openxmlformats.org/markup-compatibility/2006">
                <mc:Choice xmlns:v="urn:schemas-microsoft-com:vml" Requires="v">
                  <p:oleObj name="Equation" r:id="rId5" imgW="2666880" imgH="431640" progId="Equation.3">
                    <p:embed/>
                  </p:oleObj>
                </mc:Choice>
                <mc:Fallback>
                  <p:oleObj name="Equation" r:id="rId5" imgW="2666880" imgH="431640" progId="Equation.3">
                    <p:embed/>
                    <p:pic>
                      <p:nvPicPr>
                        <p:cNvPr id="8" name="Object 129">
                          <a:extLst>
                            <a:ext uri="{FF2B5EF4-FFF2-40B4-BE49-F238E27FC236}">
                              <a16:creationId xmlns:a16="http://schemas.microsoft.com/office/drawing/2014/main" id="{AC06EE89-57B6-47DD-B9B6-445FBC9B73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0" y="3690"/>
                          <a:ext cx="1386" cy="1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130">
              <a:extLst>
                <a:ext uri="{FF2B5EF4-FFF2-40B4-BE49-F238E27FC236}">
                  <a16:creationId xmlns:a16="http://schemas.microsoft.com/office/drawing/2014/main" id="{4E4FC5A5-0B56-43B3-8224-06FC4E239AC9}"/>
                </a:ext>
              </a:extLst>
            </p:cNvPr>
            <p:cNvGrpSpPr>
              <a:grpSpLocks/>
            </p:cNvGrpSpPr>
            <p:nvPr/>
          </p:nvGrpSpPr>
          <p:grpSpPr bwMode="auto">
            <a:xfrm>
              <a:off x="3423" y="3571"/>
              <a:ext cx="1446" cy="86"/>
              <a:chOff x="3423" y="3571"/>
              <a:chExt cx="1446" cy="86"/>
            </a:xfrm>
          </p:grpSpPr>
          <p:sp>
            <p:nvSpPr>
              <p:cNvPr id="17" name="Text Box 131">
                <a:extLst>
                  <a:ext uri="{FF2B5EF4-FFF2-40B4-BE49-F238E27FC236}">
                    <a16:creationId xmlns:a16="http://schemas.microsoft.com/office/drawing/2014/main" id="{46447C72-3082-4532-BB0C-B1D643062639}"/>
                  </a:ext>
                </a:extLst>
              </p:cNvPr>
              <p:cNvSpPr txBox="1">
                <a:spLocks noChangeArrowheads="1"/>
              </p:cNvSpPr>
              <p:nvPr/>
            </p:nvSpPr>
            <p:spPr bwMode="auto">
              <a:xfrm>
                <a:off x="3423" y="3572"/>
                <a:ext cx="339" cy="85"/>
              </a:xfrm>
              <a:prstGeom prst="rect">
                <a:avLst/>
              </a:prstGeom>
              <a:noFill/>
              <a:ln w="9525">
                <a:noFill/>
                <a:miter lim="800000"/>
                <a:headEnd/>
                <a:tailEnd/>
              </a:ln>
            </p:spPr>
            <p:txBody>
              <a:bodyPr/>
              <a:lstStyle/>
              <a:p>
                <a:pPr algn="ctr" defTabSz="1463675"/>
                <a:r>
                  <a:rPr lang="en-US" sz="1100" i="1" dirty="0">
                    <a:solidFill>
                      <a:srgbClr val="0000FF"/>
                    </a:solidFill>
                  </a:rPr>
                  <a:t>horizontal</a:t>
                </a:r>
              </a:p>
              <a:p>
                <a:pPr algn="ctr" defTabSz="1463675"/>
                <a:r>
                  <a:rPr lang="en-US" sz="1100" i="1" dirty="0">
                    <a:solidFill>
                      <a:srgbClr val="0000FF"/>
                    </a:solidFill>
                  </a:rPr>
                  <a:t>advection</a:t>
                </a:r>
              </a:p>
            </p:txBody>
          </p:sp>
          <p:sp>
            <p:nvSpPr>
              <p:cNvPr id="18" name="Text Box 132">
                <a:extLst>
                  <a:ext uri="{FF2B5EF4-FFF2-40B4-BE49-F238E27FC236}">
                    <a16:creationId xmlns:a16="http://schemas.microsoft.com/office/drawing/2014/main" id="{9260EA5F-08ED-4CBF-86F9-146E265627F8}"/>
                  </a:ext>
                </a:extLst>
              </p:cNvPr>
              <p:cNvSpPr txBox="1">
                <a:spLocks noChangeArrowheads="1"/>
              </p:cNvSpPr>
              <p:nvPr/>
            </p:nvSpPr>
            <p:spPr bwMode="auto">
              <a:xfrm>
                <a:off x="3782" y="3572"/>
                <a:ext cx="316" cy="85"/>
              </a:xfrm>
              <a:prstGeom prst="rect">
                <a:avLst/>
              </a:prstGeom>
              <a:noFill/>
              <a:ln w="9525">
                <a:noFill/>
                <a:miter lim="800000"/>
                <a:headEnd/>
                <a:tailEnd/>
              </a:ln>
            </p:spPr>
            <p:txBody>
              <a:bodyPr/>
              <a:lstStyle/>
              <a:p>
                <a:pPr algn="ctr" defTabSz="1463675"/>
                <a:r>
                  <a:rPr lang="en-US" sz="1100" i="1" dirty="0">
                    <a:solidFill>
                      <a:srgbClr val="0000FF"/>
                    </a:solidFill>
                  </a:rPr>
                  <a:t>vertical advection</a:t>
                </a:r>
              </a:p>
            </p:txBody>
          </p:sp>
          <p:sp>
            <p:nvSpPr>
              <p:cNvPr id="19" name="Text Box 133">
                <a:extLst>
                  <a:ext uri="{FF2B5EF4-FFF2-40B4-BE49-F238E27FC236}">
                    <a16:creationId xmlns:a16="http://schemas.microsoft.com/office/drawing/2014/main" id="{8C0D446F-37B5-4D61-B346-808840418FA0}"/>
                  </a:ext>
                </a:extLst>
              </p:cNvPr>
              <p:cNvSpPr txBox="1">
                <a:spLocks noChangeArrowheads="1"/>
              </p:cNvSpPr>
              <p:nvPr/>
            </p:nvSpPr>
            <p:spPr bwMode="auto">
              <a:xfrm>
                <a:off x="4138" y="3571"/>
                <a:ext cx="363" cy="85"/>
              </a:xfrm>
              <a:prstGeom prst="rect">
                <a:avLst/>
              </a:prstGeom>
              <a:noFill/>
              <a:ln w="9525">
                <a:noFill/>
                <a:miter lim="800000"/>
                <a:headEnd/>
                <a:tailEnd/>
              </a:ln>
            </p:spPr>
            <p:txBody>
              <a:bodyPr/>
              <a:lstStyle/>
              <a:p>
                <a:pPr algn="ctr" defTabSz="1463675"/>
                <a:r>
                  <a:rPr lang="en-US" sz="1100" i="1">
                    <a:solidFill>
                      <a:srgbClr val="0000FF"/>
                    </a:solidFill>
                  </a:rPr>
                  <a:t>horizontal</a:t>
                </a:r>
              </a:p>
              <a:p>
                <a:pPr algn="ctr" defTabSz="1463675"/>
                <a:r>
                  <a:rPr lang="en-US" sz="1100" i="1">
                    <a:solidFill>
                      <a:srgbClr val="0000FF"/>
                    </a:solidFill>
                  </a:rPr>
                  <a:t>diffusion</a:t>
                </a:r>
              </a:p>
            </p:txBody>
          </p:sp>
          <p:sp>
            <p:nvSpPr>
              <p:cNvPr id="20" name="Text Box 134">
                <a:extLst>
                  <a:ext uri="{FF2B5EF4-FFF2-40B4-BE49-F238E27FC236}">
                    <a16:creationId xmlns:a16="http://schemas.microsoft.com/office/drawing/2014/main" id="{B168E36C-A62C-4E2B-8EF9-28C27CBBC3C1}"/>
                  </a:ext>
                </a:extLst>
              </p:cNvPr>
              <p:cNvSpPr txBox="1">
                <a:spLocks noChangeArrowheads="1"/>
              </p:cNvSpPr>
              <p:nvPr/>
            </p:nvSpPr>
            <p:spPr bwMode="auto">
              <a:xfrm>
                <a:off x="4537" y="3571"/>
                <a:ext cx="332" cy="85"/>
              </a:xfrm>
              <a:prstGeom prst="rect">
                <a:avLst/>
              </a:prstGeom>
              <a:noFill/>
              <a:ln w="9525">
                <a:noFill/>
                <a:miter lim="800000"/>
                <a:headEnd/>
                <a:tailEnd/>
              </a:ln>
            </p:spPr>
            <p:txBody>
              <a:bodyPr/>
              <a:lstStyle/>
              <a:p>
                <a:pPr algn="ctr" defTabSz="1463675"/>
                <a:r>
                  <a:rPr lang="en-US" sz="1100" i="1">
                    <a:solidFill>
                      <a:srgbClr val="0000FF"/>
                    </a:solidFill>
                  </a:rPr>
                  <a:t>vertical diffusion</a:t>
                </a:r>
              </a:p>
            </p:txBody>
          </p:sp>
        </p:grpSp>
        <p:grpSp>
          <p:nvGrpSpPr>
            <p:cNvPr id="12" name="Group 135">
              <a:extLst>
                <a:ext uri="{FF2B5EF4-FFF2-40B4-BE49-F238E27FC236}">
                  <a16:creationId xmlns:a16="http://schemas.microsoft.com/office/drawing/2014/main" id="{3B2261A7-D90E-4698-9BE1-FA1DDD4F9887}"/>
                </a:ext>
              </a:extLst>
            </p:cNvPr>
            <p:cNvGrpSpPr>
              <a:grpSpLocks/>
            </p:cNvGrpSpPr>
            <p:nvPr/>
          </p:nvGrpSpPr>
          <p:grpSpPr bwMode="auto">
            <a:xfrm>
              <a:off x="3391" y="3864"/>
              <a:ext cx="1312" cy="92"/>
              <a:chOff x="3391" y="3950"/>
              <a:chExt cx="1312" cy="92"/>
            </a:xfrm>
          </p:grpSpPr>
          <p:sp>
            <p:nvSpPr>
              <p:cNvPr id="13" name="Text Box 136">
                <a:extLst>
                  <a:ext uri="{FF2B5EF4-FFF2-40B4-BE49-F238E27FC236}">
                    <a16:creationId xmlns:a16="http://schemas.microsoft.com/office/drawing/2014/main" id="{B42B8CE0-A17E-4822-B487-749704628F8F}"/>
                  </a:ext>
                </a:extLst>
              </p:cNvPr>
              <p:cNvSpPr txBox="1">
                <a:spLocks noChangeArrowheads="1"/>
              </p:cNvSpPr>
              <p:nvPr/>
            </p:nvSpPr>
            <p:spPr bwMode="auto">
              <a:xfrm>
                <a:off x="3391" y="3950"/>
                <a:ext cx="359" cy="86"/>
              </a:xfrm>
              <a:prstGeom prst="rect">
                <a:avLst/>
              </a:prstGeom>
              <a:noFill/>
              <a:ln w="9525">
                <a:noFill/>
                <a:miter lim="800000"/>
                <a:headEnd/>
                <a:tailEnd/>
              </a:ln>
            </p:spPr>
            <p:txBody>
              <a:bodyPr/>
              <a:lstStyle/>
              <a:p>
                <a:pPr algn="ctr" defTabSz="1463675"/>
                <a:r>
                  <a:rPr lang="en-US" sz="1100" i="1" dirty="0">
                    <a:solidFill>
                      <a:srgbClr val="0000FF"/>
                    </a:solidFill>
                  </a:rPr>
                  <a:t>chemistry</a:t>
                </a:r>
              </a:p>
            </p:txBody>
          </p:sp>
          <p:sp>
            <p:nvSpPr>
              <p:cNvPr id="14" name="Text Box 137">
                <a:extLst>
                  <a:ext uri="{FF2B5EF4-FFF2-40B4-BE49-F238E27FC236}">
                    <a16:creationId xmlns:a16="http://schemas.microsoft.com/office/drawing/2014/main" id="{76CACEB5-8283-4591-839C-C50A00AC485F}"/>
                  </a:ext>
                </a:extLst>
              </p:cNvPr>
              <p:cNvSpPr txBox="1">
                <a:spLocks noChangeArrowheads="1"/>
              </p:cNvSpPr>
              <p:nvPr/>
            </p:nvSpPr>
            <p:spPr bwMode="auto">
              <a:xfrm>
                <a:off x="3704" y="3957"/>
                <a:ext cx="475" cy="85"/>
              </a:xfrm>
              <a:prstGeom prst="rect">
                <a:avLst/>
              </a:prstGeom>
              <a:noFill/>
              <a:ln w="9525">
                <a:noFill/>
                <a:miter lim="800000"/>
                <a:headEnd/>
                <a:tailEnd/>
              </a:ln>
            </p:spPr>
            <p:txBody>
              <a:bodyPr/>
              <a:lstStyle/>
              <a:p>
                <a:pPr algn="ctr" defTabSz="1463675"/>
                <a:r>
                  <a:rPr lang="en-US" sz="1100" i="1">
                    <a:solidFill>
                      <a:srgbClr val="0000FF"/>
                    </a:solidFill>
                  </a:rPr>
                  <a:t>emissions</a:t>
                </a:r>
              </a:p>
            </p:txBody>
          </p:sp>
          <p:sp>
            <p:nvSpPr>
              <p:cNvPr id="15" name="Text Box 138">
                <a:extLst>
                  <a:ext uri="{FF2B5EF4-FFF2-40B4-BE49-F238E27FC236}">
                    <a16:creationId xmlns:a16="http://schemas.microsoft.com/office/drawing/2014/main" id="{D2FAB716-EDB1-4AF2-B711-AA086EEBBE15}"/>
                  </a:ext>
                </a:extLst>
              </p:cNvPr>
              <p:cNvSpPr txBox="1">
                <a:spLocks noChangeArrowheads="1"/>
              </p:cNvSpPr>
              <p:nvPr/>
            </p:nvSpPr>
            <p:spPr bwMode="auto">
              <a:xfrm>
                <a:off x="3990" y="3954"/>
                <a:ext cx="429" cy="85"/>
              </a:xfrm>
              <a:prstGeom prst="rect">
                <a:avLst/>
              </a:prstGeom>
              <a:noFill/>
              <a:ln w="9525">
                <a:noFill/>
                <a:miter lim="800000"/>
                <a:headEnd/>
                <a:tailEnd/>
              </a:ln>
            </p:spPr>
            <p:txBody>
              <a:bodyPr/>
              <a:lstStyle/>
              <a:p>
                <a:pPr algn="ctr" defTabSz="1463675"/>
                <a:r>
                  <a:rPr lang="en-US" sz="1100" i="1">
                    <a:solidFill>
                      <a:srgbClr val="0000FF"/>
                    </a:solidFill>
                  </a:rPr>
                  <a:t>clouds</a:t>
                </a:r>
              </a:p>
            </p:txBody>
          </p:sp>
          <p:sp>
            <p:nvSpPr>
              <p:cNvPr id="16" name="Text Box 139">
                <a:extLst>
                  <a:ext uri="{FF2B5EF4-FFF2-40B4-BE49-F238E27FC236}">
                    <a16:creationId xmlns:a16="http://schemas.microsoft.com/office/drawing/2014/main" id="{FFBD406B-3B05-48EB-8139-996FF82EB4F2}"/>
                  </a:ext>
                </a:extLst>
              </p:cNvPr>
              <p:cNvSpPr txBox="1">
                <a:spLocks noChangeArrowheads="1"/>
              </p:cNvSpPr>
              <p:nvPr/>
            </p:nvSpPr>
            <p:spPr bwMode="auto">
              <a:xfrm>
                <a:off x="4354" y="3954"/>
                <a:ext cx="349" cy="85"/>
              </a:xfrm>
              <a:prstGeom prst="rect">
                <a:avLst/>
              </a:prstGeom>
              <a:noFill/>
              <a:ln w="9525">
                <a:noFill/>
                <a:miter lim="800000"/>
                <a:headEnd/>
                <a:tailEnd/>
              </a:ln>
            </p:spPr>
            <p:txBody>
              <a:bodyPr/>
              <a:lstStyle/>
              <a:p>
                <a:pPr defTabSz="1463675"/>
                <a:r>
                  <a:rPr lang="en-US" sz="1100" i="1">
                    <a:solidFill>
                      <a:srgbClr val="0000FF"/>
                    </a:solidFill>
                  </a:rPr>
                  <a:t>aerosols</a:t>
                </a:r>
              </a:p>
            </p:txBody>
          </p:sp>
        </p:grpSp>
      </p:grpSp>
      <p:grpSp>
        <p:nvGrpSpPr>
          <p:cNvPr id="21" name="Group 20">
            <a:extLst>
              <a:ext uri="{FF2B5EF4-FFF2-40B4-BE49-F238E27FC236}">
                <a16:creationId xmlns:a16="http://schemas.microsoft.com/office/drawing/2014/main" id="{84D5848A-E37E-4487-B06B-A80330DD45E1}"/>
              </a:ext>
            </a:extLst>
          </p:cNvPr>
          <p:cNvGrpSpPr/>
          <p:nvPr/>
        </p:nvGrpSpPr>
        <p:grpSpPr>
          <a:xfrm>
            <a:off x="762000" y="4800600"/>
            <a:ext cx="3138695" cy="457200"/>
            <a:chOff x="1183018" y="3581400"/>
            <a:chExt cx="3138695" cy="457200"/>
          </a:xfrm>
        </p:grpSpPr>
        <p:graphicFrame>
          <p:nvGraphicFramePr>
            <p:cNvPr id="22" name="Object 4">
              <a:extLst>
                <a:ext uri="{FF2B5EF4-FFF2-40B4-BE49-F238E27FC236}">
                  <a16:creationId xmlns:a16="http://schemas.microsoft.com/office/drawing/2014/main" id="{146AF4A7-8268-4E95-91D1-AFADC334197E}"/>
                </a:ext>
              </a:extLst>
            </p:cNvPr>
            <p:cNvGraphicFramePr>
              <a:graphicFrameLocks noChangeAspect="1"/>
            </p:cNvGraphicFramePr>
            <p:nvPr/>
          </p:nvGraphicFramePr>
          <p:xfrm>
            <a:off x="1867272" y="3581400"/>
            <a:ext cx="2454441" cy="457200"/>
          </p:xfrm>
          <a:graphic>
            <a:graphicData uri="http://schemas.openxmlformats.org/presentationml/2006/ole">
              <mc:AlternateContent xmlns:mc="http://schemas.openxmlformats.org/markup-compatibility/2006">
                <mc:Choice xmlns:v="urn:schemas-microsoft-com:vml" Requires="v">
                  <p:oleObj name="Equation" r:id="rId7" imgW="1295280" imgH="241200" progId="Equation.3">
                    <p:embed/>
                  </p:oleObj>
                </mc:Choice>
                <mc:Fallback>
                  <p:oleObj name="Equation" r:id="rId7" imgW="1295280" imgH="241200" progId="Equation.3">
                    <p:embed/>
                    <p:pic>
                      <p:nvPicPr>
                        <p:cNvPr id="22" name="Object 4">
                          <a:extLst>
                            <a:ext uri="{FF2B5EF4-FFF2-40B4-BE49-F238E27FC236}">
                              <a16:creationId xmlns:a16="http://schemas.microsoft.com/office/drawing/2014/main" id="{146AF4A7-8268-4E95-91D1-AFADC33419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272" y="3581400"/>
                          <a:ext cx="2454441"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Box 22">
              <a:extLst>
                <a:ext uri="{FF2B5EF4-FFF2-40B4-BE49-F238E27FC236}">
                  <a16:creationId xmlns:a16="http://schemas.microsoft.com/office/drawing/2014/main" id="{2D1B7D7E-7B7E-4885-BF30-43C8979DFF78}"/>
                </a:ext>
              </a:extLst>
            </p:cNvPr>
            <p:cNvSpPr txBox="1"/>
            <p:nvPr/>
          </p:nvSpPr>
          <p:spPr>
            <a:xfrm>
              <a:off x="1183018" y="3657600"/>
              <a:ext cx="721671" cy="307777"/>
            </a:xfrm>
            <a:prstGeom prst="rect">
              <a:avLst/>
            </a:prstGeom>
            <a:noFill/>
          </p:spPr>
          <p:txBody>
            <a:bodyPr wrap="none" rtlCol="0">
              <a:spAutoFit/>
            </a:bodyPr>
            <a:lstStyle/>
            <a:p>
              <a:r>
                <a:rPr lang="en-US" sz="1400" dirty="0"/>
                <a:t>where,</a:t>
              </a:r>
            </a:p>
          </p:txBody>
        </p:sp>
      </p:grpSp>
      <p:sp>
        <p:nvSpPr>
          <p:cNvPr id="24" name="TextBox 23">
            <a:extLst>
              <a:ext uri="{FF2B5EF4-FFF2-40B4-BE49-F238E27FC236}">
                <a16:creationId xmlns:a16="http://schemas.microsoft.com/office/drawing/2014/main" id="{BC183E14-C3EB-401B-8761-2001BB0BB0CC}"/>
              </a:ext>
            </a:extLst>
          </p:cNvPr>
          <p:cNvSpPr txBox="1"/>
          <p:nvPr/>
        </p:nvSpPr>
        <p:spPr>
          <a:xfrm>
            <a:off x="1789155" y="5496580"/>
            <a:ext cx="3352799" cy="523220"/>
          </a:xfrm>
          <a:prstGeom prst="rect">
            <a:avLst/>
          </a:prstGeom>
          <a:noFill/>
        </p:spPr>
        <p:txBody>
          <a:bodyPr wrap="square" rtlCol="0">
            <a:spAutoFit/>
          </a:bodyPr>
          <a:lstStyle/>
          <a:p>
            <a:pPr algn="l"/>
            <a:r>
              <a:rPr lang="en-US" sz="1400" dirty="0"/>
              <a:t>encapsulates coordinate transformation from physical to computational space</a:t>
            </a:r>
          </a:p>
        </p:txBody>
      </p:sp>
      <p:sp>
        <p:nvSpPr>
          <p:cNvPr id="25" name="TextBox 24">
            <a:extLst>
              <a:ext uri="{FF2B5EF4-FFF2-40B4-BE49-F238E27FC236}">
                <a16:creationId xmlns:a16="http://schemas.microsoft.com/office/drawing/2014/main" id="{4A86A922-8E7A-497F-B6EE-C903021F1182}"/>
              </a:ext>
            </a:extLst>
          </p:cNvPr>
          <p:cNvSpPr txBox="1"/>
          <p:nvPr/>
        </p:nvSpPr>
        <p:spPr>
          <a:xfrm>
            <a:off x="914400" y="1490246"/>
            <a:ext cx="4613764" cy="400110"/>
          </a:xfrm>
          <a:prstGeom prst="rect">
            <a:avLst/>
          </a:prstGeom>
          <a:noFill/>
          <a:ln w="28575">
            <a:solidFill>
              <a:schemeClr val="tx1"/>
            </a:solidFill>
          </a:ln>
        </p:spPr>
        <p:txBody>
          <a:bodyPr wrap="none" rtlCol="0">
            <a:spAutoFit/>
          </a:bodyPr>
          <a:lstStyle/>
          <a:p>
            <a:pPr algn="l"/>
            <a:r>
              <a:rPr lang="en-US" sz="2000" b="1" dirty="0"/>
              <a:t>Generalized Coordinate Formulation</a:t>
            </a:r>
          </a:p>
        </p:txBody>
      </p:sp>
      <p:graphicFrame>
        <p:nvGraphicFramePr>
          <p:cNvPr id="26" name="Object 6">
            <a:extLst>
              <a:ext uri="{FF2B5EF4-FFF2-40B4-BE49-F238E27FC236}">
                <a16:creationId xmlns:a16="http://schemas.microsoft.com/office/drawing/2014/main" id="{1E889B9D-0635-414B-97D8-5F7ACED1AA50}"/>
              </a:ext>
            </a:extLst>
          </p:cNvPr>
          <p:cNvGraphicFramePr>
            <a:graphicFrameLocks noChangeAspect="1"/>
          </p:cNvGraphicFramePr>
          <p:nvPr/>
        </p:nvGraphicFramePr>
        <p:xfrm>
          <a:off x="1370053" y="5531971"/>
          <a:ext cx="368300" cy="411629"/>
        </p:xfrm>
        <a:graphic>
          <a:graphicData uri="http://schemas.openxmlformats.org/presentationml/2006/ole">
            <mc:AlternateContent xmlns:mc="http://schemas.openxmlformats.org/markup-compatibility/2006">
              <mc:Choice xmlns:v="urn:schemas-microsoft-com:vml" Requires="v">
                <p:oleObj name="Equation" r:id="rId9" imgW="215640" imgH="241200" progId="Equation.3">
                  <p:embed/>
                </p:oleObj>
              </mc:Choice>
              <mc:Fallback>
                <p:oleObj name="Equation" r:id="rId9" imgW="215640" imgH="241200" progId="Equation.3">
                  <p:embed/>
                  <p:pic>
                    <p:nvPicPr>
                      <p:cNvPr id="26" name="Object 6">
                        <a:extLst>
                          <a:ext uri="{FF2B5EF4-FFF2-40B4-BE49-F238E27FC236}">
                            <a16:creationId xmlns:a16="http://schemas.microsoft.com/office/drawing/2014/main" id="{1E889B9D-0635-414B-97D8-5F7ACED1AA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0053" y="5531971"/>
                        <a:ext cx="368300" cy="4116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7" name="Picture 91">
            <a:extLst>
              <a:ext uri="{FF2B5EF4-FFF2-40B4-BE49-F238E27FC236}">
                <a16:creationId xmlns:a16="http://schemas.microsoft.com/office/drawing/2014/main" id="{87CA3DEC-9594-4EB0-8BC2-6F1F6CE628E3}"/>
              </a:ext>
            </a:extLst>
          </p:cNvPr>
          <p:cNvPicPr>
            <a:picLocks noChangeAspect="1" noChangeArrowheads="1"/>
          </p:cNvPicPr>
          <p:nvPr/>
        </p:nvPicPr>
        <p:blipFill>
          <a:blip r:embed="rId11" cstate="print"/>
          <a:srcRect l="-2155" r="-2155" b="-4425"/>
          <a:stretch>
            <a:fillRect/>
          </a:stretch>
        </p:blipFill>
        <p:spPr bwMode="auto">
          <a:xfrm>
            <a:off x="6503860" y="2209800"/>
            <a:ext cx="5222354" cy="3819867"/>
          </a:xfrm>
          <a:prstGeom prst="rect">
            <a:avLst/>
          </a:prstGeom>
          <a:noFill/>
          <a:ln w="28575">
            <a:solidFill>
              <a:schemeClr val="tx1"/>
            </a:solidFill>
            <a:miter lim="800000"/>
            <a:headEnd/>
            <a:tailEnd/>
          </a:ln>
          <a:effectLst/>
        </p:spPr>
      </p:pic>
      <p:sp>
        <p:nvSpPr>
          <p:cNvPr id="28" name="TextBox 27">
            <a:extLst>
              <a:ext uri="{FF2B5EF4-FFF2-40B4-BE49-F238E27FC236}">
                <a16:creationId xmlns:a16="http://schemas.microsoft.com/office/drawing/2014/main" id="{9AEA0266-FABF-4C0F-9090-CF3C4A93D6DC}"/>
              </a:ext>
            </a:extLst>
          </p:cNvPr>
          <p:cNvSpPr txBox="1"/>
          <p:nvPr/>
        </p:nvSpPr>
        <p:spPr>
          <a:xfrm>
            <a:off x="7076094" y="1490246"/>
            <a:ext cx="4342856" cy="400110"/>
          </a:xfrm>
          <a:prstGeom prst="rect">
            <a:avLst/>
          </a:prstGeom>
          <a:noFill/>
          <a:ln w="28575">
            <a:solidFill>
              <a:schemeClr val="tx1"/>
            </a:solidFill>
          </a:ln>
        </p:spPr>
        <p:txBody>
          <a:bodyPr wrap="none" rtlCol="0">
            <a:spAutoFit/>
          </a:bodyPr>
          <a:lstStyle/>
          <a:p>
            <a:r>
              <a:rPr lang="en-US" sz="2000" b="1" dirty="0"/>
              <a:t>Solution Method: Fractional Steps</a:t>
            </a:r>
          </a:p>
        </p:txBody>
      </p:sp>
    </p:spTree>
    <p:extLst>
      <p:ext uri="{BB962C8B-B14F-4D97-AF65-F5344CB8AC3E}">
        <p14:creationId xmlns:p14="http://schemas.microsoft.com/office/powerpoint/2010/main" val="3368746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382E9-5804-0D30-3C97-D491DA785D6F}"/>
              </a:ext>
            </a:extLst>
          </p:cNvPr>
          <p:cNvSpPr>
            <a:spLocks noGrp="1"/>
          </p:cNvSpPr>
          <p:nvPr>
            <p:ph type="title"/>
          </p:nvPr>
        </p:nvSpPr>
        <p:spPr/>
        <p:txBody>
          <a:bodyPr/>
          <a:lstStyle/>
          <a:p>
            <a:r>
              <a:rPr lang="en-US" dirty="0"/>
              <a:t>Process Time-scales: Example</a:t>
            </a:r>
          </a:p>
        </p:txBody>
      </p:sp>
      <p:sp>
        <p:nvSpPr>
          <p:cNvPr id="4" name="Slide Number Placeholder 3">
            <a:extLst>
              <a:ext uri="{FF2B5EF4-FFF2-40B4-BE49-F238E27FC236}">
                <a16:creationId xmlns:a16="http://schemas.microsoft.com/office/drawing/2014/main" id="{468B4965-2F60-1E90-CF46-2D396DDA9C53}"/>
              </a:ext>
            </a:extLst>
          </p:cNvPr>
          <p:cNvSpPr>
            <a:spLocks noGrp="1"/>
          </p:cNvSpPr>
          <p:nvPr>
            <p:ph type="sldNum" sz="quarter" idx="12"/>
          </p:nvPr>
        </p:nvSpPr>
        <p:spPr/>
        <p:txBody>
          <a:bodyPr/>
          <a:lstStyle/>
          <a:p>
            <a:pPr>
              <a:defRPr/>
            </a:pPr>
            <a:fld id="{BEF2A795-0D1C-4340-A163-773CC4D3E4EC}" type="slidenum">
              <a:rPr lang="en-US" smtClean="0"/>
              <a:pPr>
                <a:defRPr/>
              </a:pPr>
              <a:t>3</a:t>
            </a:fld>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126EC23-2C72-D615-40F9-4946CD5A95A3}"/>
                  </a:ext>
                </a:extLst>
              </p:cNvPr>
              <p:cNvSpPr txBox="1"/>
              <p:nvPr/>
            </p:nvSpPr>
            <p:spPr>
              <a:xfrm>
                <a:off x="3117833" y="1597068"/>
                <a:ext cx="1301767" cy="612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𝑡</m:t>
                          </m:r>
                        </m:e>
                        <m:sub>
                          <m:r>
                            <a:rPr lang="en-US" sz="1800" b="0" i="1" smtClean="0">
                              <a:latin typeface="Cambria Math" panose="02040503050406030204" pitchFamily="18" charset="0"/>
                            </a:rPr>
                            <m:t>𝑎𝑑𝑣</m:t>
                          </m:r>
                        </m:sub>
                      </m:sSub>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𝑥</m:t>
                          </m:r>
                        </m:num>
                        <m:den>
                          <m:r>
                            <a:rPr lang="en-US" sz="1800" b="0" i="1" smtClean="0">
                              <a:latin typeface="Cambria Math" panose="02040503050406030204" pitchFamily="18" charset="0"/>
                            </a:rPr>
                            <m:t>𝑢</m:t>
                          </m:r>
                        </m:den>
                      </m:f>
                    </m:oMath>
                  </m:oMathPara>
                </a14:m>
                <a:endParaRPr lang="en-US" sz="1800" dirty="0"/>
              </a:p>
            </p:txBody>
          </p:sp>
        </mc:Choice>
        <mc:Fallback xmlns="">
          <p:sp>
            <p:nvSpPr>
              <p:cNvPr id="6" name="TextBox 5">
                <a:extLst>
                  <a:ext uri="{FF2B5EF4-FFF2-40B4-BE49-F238E27FC236}">
                    <a16:creationId xmlns:a16="http://schemas.microsoft.com/office/drawing/2014/main" id="{F126EC23-2C72-D615-40F9-4946CD5A95A3}"/>
                  </a:ext>
                </a:extLst>
              </p:cNvPr>
              <p:cNvSpPr txBox="1">
                <a:spLocks noRot="1" noChangeAspect="1" noMove="1" noResize="1" noEditPoints="1" noAdjustHandles="1" noChangeArrowheads="1" noChangeShapeType="1" noTextEdit="1"/>
              </p:cNvSpPr>
              <p:nvPr/>
            </p:nvSpPr>
            <p:spPr>
              <a:xfrm>
                <a:off x="3117833" y="1597068"/>
                <a:ext cx="1301767" cy="612732"/>
              </a:xfrm>
              <a:prstGeom prst="rect">
                <a:avLst/>
              </a:prstGeom>
              <a:blipFill>
                <a:blip r:embed="rId3"/>
                <a:stretch>
                  <a:fillRect/>
                </a:stretch>
              </a:blipFill>
            </p:spPr>
            <p:txBody>
              <a:bodyPr/>
              <a:lstStyle/>
              <a:p>
                <a:r>
                  <a:rPr lang="en-US">
                    <a:noFill/>
                  </a:rPr>
                  <a:t> </a:t>
                </a:r>
              </a:p>
            </p:txBody>
          </p:sp>
        </mc:Fallback>
      </mc:AlternateContent>
      <p:grpSp>
        <p:nvGrpSpPr>
          <p:cNvPr id="36" name="Group 35">
            <a:extLst>
              <a:ext uri="{FF2B5EF4-FFF2-40B4-BE49-F238E27FC236}">
                <a16:creationId xmlns:a16="http://schemas.microsoft.com/office/drawing/2014/main" id="{6A61AFEB-5F76-D4BD-FDC5-152357E69109}"/>
              </a:ext>
            </a:extLst>
          </p:cNvPr>
          <p:cNvGrpSpPr/>
          <p:nvPr/>
        </p:nvGrpSpPr>
        <p:grpSpPr>
          <a:xfrm>
            <a:off x="5638800" y="951984"/>
            <a:ext cx="6107684" cy="3848616"/>
            <a:chOff x="5867400" y="951984"/>
            <a:chExt cx="6107684" cy="3848616"/>
          </a:xfrm>
        </p:grpSpPr>
        <p:grpSp>
          <p:nvGrpSpPr>
            <p:cNvPr id="10" name="Group 9">
              <a:extLst>
                <a:ext uri="{FF2B5EF4-FFF2-40B4-BE49-F238E27FC236}">
                  <a16:creationId xmlns:a16="http://schemas.microsoft.com/office/drawing/2014/main" id="{8D274CAA-FC53-A65F-1BF6-C475DC3061D1}"/>
                </a:ext>
              </a:extLst>
            </p:cNvPr>
            <p:cNvGrpSpPr>
              <a:grpSpLocks noChangeAspect="1"/>
            </p:cNvGrpSpPr>
            <p:nvPr/>
          </p:nvGrpSpPr>
          <p:grpSpPr>
            <a:xfrm>
              <a:off x="6096000" y="2048379"/>
              <a:ext cx="5879084" cy="2295021"/>
              <a:chOff x="6096000" y="2661557"/>
              <a:chExt cx="4703269" cy="1836017"/>
            </a:xfrm>
          </p:grpSpPr>
          <p:cxnSp>
            <p:nvCxnSpPr>
              <p:cNvPr id="11" name="Straight Connector 10">
                <a:extLst>
                  <a:ext uri="{FF2B5EF4-FFF2-40B4-BE49-F238E27FC236}">
                    <a16:creationId xmlns:a16="http://schemas.microsoft.com/office/drawing/2014/main" id="{B0A02E51-D96F-1E49-B94B-C46F73FF2A9F}"/>
                  </a:ext>
                </a:extLst>
              </p:cNvPr>
              <p:cNvCxnSpPr/>
              <p:nvPr/>
            </p:nvCxnSpPr>
            <p:spPr>
              <a:xfrm>
                <a:off x="7241055" y="4364049"/>
                <a:ext cx="3052119" cy="0"/>
              </a:xfrm>
              <a:prstGeom prst="line">
                <a:avLst/>
              </a:prstGeom>
              <a:effectLst>
                <a:outerShdw blurRad="50800" dist="38100" dir="5400000" algn="t"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5C20D440-A35A-2E7B-E2D2-22F2370AFEAE}"/>
                  </a:ext>
                </a:extLst>
              </p:cNvPr>
              <p:cNvCxnSpPr/>
              <p:nvPr/>
            </p:nvCxnSpPr>
            <p:spPr>
              <a:xfrm>
                <a:off x="7226642" y="3904794"/>
                <a:ext cx="3052119"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BDCC3878-1107-CA89-B1BF-40A817BC13F9}"/>
                  </a:ext>
                </a:extLst>
              </p:cNvPr>
              <p:cNvCxnSpPr/>
              <p:nvPr/>
            </p:nvCxnSpPr>
            <p:spPr>
              <a:xfrm>
                <a:off x="7230764" y="2827693"/>
                <a:ext cx="3052119"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4A3D951A-BBF3-3FDF-A56F-5FC3B5ACF2C8}"/>
                  </a:ext>
                </a:extLst>
              </p:cNvPr>
              <p:cNvSpPr txBox="1"/>
              <p:nvPr/>
            </p:nvSpPr>
            <p:spPr>
              <a:xfrm>
                <a:off x="6326239" y="4220575"/>
                <a:ext cx="656655" cy="276999"/>
              </a:xfrm>
              <a:prstGeom prst="rect">
                <a:avLst/>
              </a:prstGeom>
              <a:noFill/>
            </p:spPr>
            <p:txBody>
              <a:bodyPr wrap="none" rtlCol="0">
                <a:spAutoFit/>
              </a:bodyPr>
              <a:lstStyle/>
              <a:p>
                <a:r>
                  <a:rPr lang="en-US" sz="1200" b="1" dirty="0"/>
                  <a:t>Surface</a:t>
                </a:r>
              </a:p>
            </p:txBody>
          </p:sp>
          <p:sp>
            <p:nvSpPr>
              <p:cNvPr id="15" name="TextBox 14">
                <a:extLst>
                  <a:ext uri="{FF2B5EF4-FFF2-40B4-BE49-F238E27FC236}">
                    <a16:creationId xmlns:a16="http://schemas.microsoft.com/office/drawing/2014/main" id="{B7BCF696-4109-AFBD-36FF-63CF8FD9A2EF}"/>
                  </a:ext>
                </a:extLst>
              </p:cNvPr>
              <p:cNvSpPr txBox="1"/>
              <p:nvPr/>
            </p:nvSpPr>
            <p:spPr>
              <a:xfrm>
                <a:off x="6096000" y="3693362"/>
                <a:ext cx="1107907" cy="461665"/>
              </a:xfrm>
              <a:prstGeom prst="rect">
                <a:avLst/>
              </a:prstGeom>
              <a:noFill/>
            </p:spPr>
            <p:txBody>
              <a:bodyPr wrap="square" rtlCol="0">
                <a:spAutoFit/>
              </a:bodyPr>
              <a:lstStyle/>
              <a:p>
                <a:pPr algn="ctr"/>
                <a:r>
                  <a:rPr lang="en-US" sz="1200" b="1" dirty="0"/>
                  <a:t>Daytime PBL </a:t>
                </a:r>
                <a:r>
                  <a:rPr lang="en-US" sz="1200" dirty="0"/>
                  <a:t>(~1-3 km)</a:t>
                </a:r>
              </a:p>
            </p:txBody>
          </p:sp>
          <p:sp>
            <p:nvSpPr>
              <p:cNvPr id="16" name="TextBox 15">
                <a:extLst>
                  <a:ext uri="{FF2B5EF4-FFF2-40B4-BE49-F238E27FC236}">
                    <a16:creationId xmlns:a16="http://schemas.microsoft.com/office/drawing/2014/main" id="{C5F5CFB5-F725-9030-151C-62F9BFB44E5C}"/>
                  </a:ext>
                </a:extLst>
              </p:cNvPr>
              <p:cNvSpPr txBox="1"/>
              <p:nvPr/>
            </p:nvSpPr>
            <p:spPr>
              <a:xfrm>
                <a:off x="6225326" y="2661557"/>
                <a:ext cx="936347" cy="461665"/>
              </a:xfrm>
              <a:prstGeom prst="rect">
                <a:avLst/>
              </a:prstGeom>
              <a:noFill/>
            </p:spPr>
            <p:txBody>
              <a:bodyPr wrap="none" rtlCol="0">
                <a:spAutoFit/>
              </a:bodyPr>
              <a:lstStyle/>
              <a:p>
                <a:r>
                  <a:rPr lang="en-US" sz="1200" b="1" dirty="0"/>
                  <a:t>Tropopause</a:t>
                </a:r>
              </a:p>
              <a:p>
                <a:r>
                  <a:rPr lang="en-US" sz="1200" dirty="0"/>
                  <a:t>(~10-15km)</a:t>
                </a:r>
              </a:p>
            </p:txBody>
          </p:sp>
          <p:sp>
            <p:nvSpPr>
              <p:cNvPr id="17" name="TextBox 16">
                <a:extLst>
                  <a:ext uri="{FF2B5EF4-FFF2-40B4-BE49-F238E27FC236}">
                    <a16:creationId xmlns:a16="http://schemas.microsoft.com/office/drawing/2014/main" id="{942A35FA-0FF4-85E4-5F16-5A67F0CF5CC3}"/>
                  </a:ext>
                </a:extLst>
              </p:cNvPr>
              <p:cNvSpPr txBox="1"/>
              <p:nvPr/>
            </p:nvSpPr>
            <p:spPr>
              <a:xfrm>
                <a:off x="7456171" y="4003616"/>
                <a:ext cx="500458" cy="261610"/>
              </a:xfrm>
              <a:prstGeom prst="rect">
                <a:avLst/>
              </a:prstGeom>
              <a:noFill/>
            </p:spPr>
            <p:txBody>
              <a:bodyPr wrap="none" rtlCol="0">
                <a:spAutoFit/>
              </a:bodyPr>
              <a:lstStyle/>
              <a:p>
                <a:r>
                  <a:rPr lang="en-US" sz="1100" b="1" i="1" dirty="0">
                    <a:solidFill>
                      <a:schemeClr val="accent6">
                        <a:lumMod val="75000"/>
                      </a:schemeClr>
                    </a:solidFill>
                  </a:rPr>
                  <a:t>&lt; day</a:t>
                </a:r>
              </a:p>
            </p:txBody>
          </p:sp>
          <p:sp>
            <p:nvSpPr>
              <p:cNvPr id="18" name="TextBox 17">
                <a:extLst>
                  <a:ext uri="{FF2B5EF4-FFF2-40B4-BE49-F238E27FC236}">
                    <a16:creationId xmlns:a16="http://schemas.microsoft.com/office/drawing/2014/main" id="{BD4C2D39-8283-43AB-C6E4-D6A7CA7ABB3D}"/>
                  </a:ext>
                </a:extLst>
              </p:cNvPr>
              <p:cNvSpPr txBox="1"/>
              <p:nvPr/>
            </p:nvSpPr>
            <p:spPr>
              <a:xfrm>
                <a:off x="8714497" y="3618503"/>
                <a:ext cx="598241" cy="261610"/>
              </a:xfrm>
              <a:prstGeom prst="rect">
                <a:avLst/>
              </a:prstGeom>
              <a:noFill/>
            </p:spPr>
            <p:txBody>
              <a:bodyPr wrap="none" rtlCol="0">
                <a:spAutoFit/>
              </a:bodyPr>
              <a:lstStyle/>
              <a:p>
                <a:r>
                  <a:rPr lang="en-US" sz="1100" b="1" i="1" dirty="0">
                    <a:solidFill>
                      <a:schemeClr val="accent6">
                        <a:lumMod val="75000"/>
                      </a:schemeClr>
                    </a:solidFill>
                  </a:rPr>
                  <a:t>~ week</a:t>
                </a:r>
              </a:p>
            </p:txBody>
          </p:sp>
          <p:sp>
            <p:nvSpPr>
              <p:cNvPr id="19" name="TextBox 18">
                <a:extLst>
                  <a:ext uri="{FF2B5EF4-FFF2-40B4-BE49-F238E27FC236}">
                    <a16:creationId xmlns:a16="http://schemas.microsoft.com/office/drawing/2014/main" id="{92443473-F9B1-0E6A-600B-8AD5F573AFB5}"/>
                  </a:ext>
                </a:extLst>
              </p:cNvPr>
              <p:cNvSpPr txBox="1"/>
              <p:nvPr/>
            </p:nvSpPr>
            <p:spPr>
              <a:xfrm>
                <a:off x="10127290" y="3165427"/>
                <a:ext cx="671979" cy="261610"/>
              </a:xfrm>
              <a:prstGeom prst="rect">
                <a:avLst/>
              </a:prstGeom>
              <a:noFill/>
            </p:spPr>
            <p:txBody>
              <a:bodyPr wrap="none" rtlCol="0">
                <a:spAutoFit/>
              </a:bodyPr>
              <a:lstStyle/>
              <a:p>
                <a:r>
                  <a:rPr lang="en-US" sz="1100" b="1" i="1" dirty="0">
                    <a:solidFill>
                      <a:schemeClr val="accent6">
                        <a:lumMod val="75000"/>
                      </a:schemeClr>
                    </a:solidFill>
                  </a:rPr>
                  <a:t>~ month</a:t>
                </a:r>
              </a:p>
            </p:txBody>
          </p:sp>
          <p:sp>
            <p:nvSpPr>
              <p:cNvPr id="20" name="TextBox 19">
                <a:extLst>
                  <a:ext uri="{FF2B5EF4-FFF2-40B4-BE49-F238E27FC236}">
                    <a16:creationId xmlns:a16="http://schemas.microsoft.com/office/drawing/2014/main" id="{D6110485-B5D2-75DA-D20C-F7C75DD08373}"/>
                  </a:ext>
                </a:extLst>
              </p:cNvPr>
              <p:cNvSpPr txBox="1"/>
              <p:nvPr/>
            </p:nvSpPr>
            <p:spPr>
              <a:xfrm>
                <a:off x="8156209" y="3151753"/>
                <a:ext cx="1221809" cy="400110"/>
              </a:xfrm>
              <a:prstGeom prst="rect">
                <a:avLst/>
              </a:prstGeom>
              <a:noFill/>
            </p:spPr>
            <p:txBody>
              <a:bodyPr wrap="none" rtlCol="0">
                <a:spAutoFit/>
              </a:bodyPr>
              <a:lstStyle/>
              <a:p>
                <a:r>
                  <a:rPr lang="en-US" sz="1000" i="1" dirty="0">
                    <a:solidFill>
                      <a:schemeClr val="bg1">
                        <a:lumMod val="65000"/>
                      </a:schemeClr>
                    </a:solidFill>
                  </a:rPr>
                  <a:t>PBL ventilation with</a:t>
                </a:r>
              </a:p>
              <a:p>
                <a:r>
                  <a:rPr lang="en-US" sz="1000" i="1" dirty="0">
                    <a:solidFill>
                      <a:schemeClr val="bg1">
                        <a:lumMod val="65000"/>
                      </a:schemeClr>
                    </a:solidFill>
                  </a:rPr>
                  <a:t>mid-troposphere </a:t>
                </a:r>
              </a:p>
            </p:txBody>
          </p:sp>
          <p:grpSp>
            <p:nvGrpSpPr>
              <p:cNvPr id="21" name="Group 20">
                <a:extLst>
                  <a:ext uri="{FF2B5EF4-FFF2-40B4-BE49-F238E27FC236}">
                    <a16:creationId xmlns:a16="http://schemas.microsoft.com/office/drawing/2014/main" id="{B47BA790-4C0E-296E-2373-E78FD7F3286F}"/>
                  </a:ext>
                </a:extLst>
              </p:cNvPr>
              <p:cNvGrpSpPr/>
              <p:nvPr/>
            </p:nvGrpSpPr>
            <p:grpSpPr>
              <a:xfrm>
                <a:off x="7212938" y="3903673"/>
                <a:ext cx="337438" cy="443952"/>
                <a:chOff x="7370814" y="763848"/>
                <a:chExt cx="1301509" cy="1536980"/>
              </a:xfrm>
            </p:grpSpPr>
            <p:sp>
              <p:nvSpPr>
                <p:cNvPr id="28" name="Arrow: Curved Up 27">
                  <a:extLst>
                    <a:ext uri="{FF2B5EF4-FFF2-40B4-BE49-F238E27FC236}">
                      <a16:creationId xmlns:a16="http://schemas.microsoft.com/office/drawing/2014/main" id="{C7AA291A-FB6D-6744-73A8-CEBB3B838CC7}"/>
                    </a:ext>
                  </a:extLst>
                </p:cNvPr>
                <p:cNvSpPr/>
                <p:nvPr/>
              </p:nvSpPr>
              <p:spPr>
                <a:xfrm>
                  <a:off x="7456171" y="1569308"/>
                  <a:ext cx="1216152" cy="731520"/>
                </a:xfrm>
                <a:prstGeom prst="curvedUpArrow">
                  <a:avLst/>
                </a:prstGeom>
                <a:solidFill>
                  <a:srgbClr val="FFFF00"/>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Arrow: Curved Down 28">
                  <a:extLst>
                    <a:ext uri="{FF2B5EF4-FFF2-40B4-BE49-F238E27FC236}">
                      <a16:creationId xmlns:a16="http://schemas.microsoft.com/office/drawing/2014/main" id="{A69A0F8E-D933-FB3D-3BEF-7D5DF44EA40D}"/>
                    </a:ext>
                  </a:extLst>
                </p:cNvPr>
                <p:cNvSpPr/>
                <p:nvPr/>
              </p:nvSpPr>
              <p:spPr>
                <a:xfrm flipH="1">
                  <a:off x="7370814" y="763848"/>
                  <a:ext cx="1216152" cy="731520"/>
                </a:xfrm>
                <a:prstGeom prst="curvedDownArrow">
                  <a:avLst/>
                </a:prstGeom>
                <a:solidFill>
                  <a:srgbClr val="FFFF00"/>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 name="Group 21">
                <a:extLst>
                  <a:ext uri="{FF2B5EF4-FFF2-40B4-BE49-F238E27FC236}">
                    <a16:creationId xmlns:a16="http://schemas.microsoft.com/office/drawing/2014/main" id="{A4CC3AF7-D00C-36FB-CF5E-56244675BDCC}"/>
                  </a:ext>
                </a:extLst>
              </p:cNvPr>
              <p:cNvGrpSpPr/>
              <p:nvPr/>
            </p:nvGrpSpPr>
            <p:grpSpPr>
              <a:xfrm>
                <a:off x="8434193" y="3490788"/>
                <a:ext cx="337438" cy="860961"/>
                <a:chOff x="7370814" y="763848"/>
                <a:chExt cx="1301509" cy="1536980"/>
              </a:xfrm>
              <a:solidFill>
                <a:schemeClr val="accent1">
                  <a:lumMod val="40000"/>
                  <a:lumOff val="60000"/>
                </a:schemeClr>
              </a:solidFill>
            </p:grpSpPr>
            <p:sp>
              <p:nvSpPr>
                <p:cNvPr id="26" name="Arrow: Curved Up 25">
                  <a:extLst>
                    <a:ext uri="{FF2B5EF4-FFF2-40B4-BE49-F238E27FC236}">
                      <a16:creationId xmlns:a16="http://schemas.microsoft.com/office/drawing/2014/main" id="{94AC553C-BADE-7F76-FCB9-EABF802FCEBB}"/>
                    </a:ext>
                  </a:extLst>
                </p:cNvPr>
                <p:cNvSpPr/>
                <p:nvPr/>
              </p:nvSpPr>
              <p:spPr>
                <a:xfrm>
                  <a:off x="7456171" y="1569308"/>
                  <a:ext cx="1216152" cy="731520"/>
                </a:xfrm>
                <a:prstGeom prst="curvedUpArrow">
                  <a:avLst/>
                </a:prstGeom>
                <a:grp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Arrow: Curved Down 26">
                  <a:extLst>
                    <a:ext uri="{FF2B5EF4-FFF2-40B4-BE49-F238E27FC236}">
                      <a16:creationId xmlns:a16="http://schemas.microsoft.com/office/drawing/2014/main" id="{D7BE09BA-63ED-4990-AE70-A9725DC1D016}"/>
                    </a:ext>
                  </a:extLst>
                </p:cNvPr>
                <p:cNvSpPr/>
                <p:nvPr/>
              </p:nvSpPr>
              <p:spPr>
                <a:xfrm flipH="1">
                  <a:off x="7370814" y="763848"/>
                  <a:ext cx="1216152" cy="731520"/>
                </a:xfrm>
                <a:prstGeom prst="curvedDownArrow">
                  <a:avLst/>
                </a:prstGeom>
                <a:grp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 name="Group 22">
                <a:extLst>
                  <a:ext uri="{FF2B5EF4-FFF2-40B4-BE49-F238E27FC236}">
                    <a16:creationId xmlns:a16="http://schemas.microsoft.com/office/drawing/2014/main" id="{BFA17F55-A438-AD17-CFC8-F23AAA444C52}"/>
                  </a:ext>
                </a:extLst>
              </p:cNvPr>
              <p:cNvGrpSpPr/>
              <p:nvPr/>
            </p:nvGrpSpPr>
            <p:grpSpPr>
              <a:xfrm>
                <a:off x="9599843" y="2839994"/>
                <a:ext cx="511053" cy="1503517"/>
                <a:chOff x="7370814" y="763848"/>
                <a:chExt cx="1301509" cy="1536980"/>
              </a:xfrm>
              <a:solidFill>
                <a:schemeClr val="bg1">
                  <a:lumMod val="95000"/>
                </a:schemeClr>
              </a:solidFill>
            </p:grpSpPr>
            <p:sp>
              <p:nvSpPr>
                <p:cNvPr id="24" name="Arrow: Curved Up 23">
                  <a:extLst>
                    <a:ext uri="{FF2B5EF4-FFF2-40B4-BE49-F238E27FC236}">
                      <a16:creationId xmlns:a16="http://schemas.microsoft.com/office/drawing/2014/main" id="{4945632C-EE0F-839E-6C30-5503A25FF79E}"/>
                    </a:ext>
                  </a:extLst>
                </p:cNvPr>
                <p:cNvSpPr/>
                <p:nvPr/>
              </p:nvSpPr>
              <p:spPr>
                <a:xfrm>
                  <a:off x="7456171" y="1569308"/>
                  <a:ext cx="1216152" cy="731520"/>
                </a:xfrm>
                <a:prstGeom prst="curvedUpArrow">
                  <a:avLst/>
                </a:prstGeom>
                <a:grp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Arrow: Curved Down 24">
                  <a:extLst>
                    <a:ext uri="{FF2B5EF4-FFF2-40B4-BE49-F238E27FC236}">
                      <a16:creationId xmlns:a16="http://schemas.microsoft.com/office/drawing/2014/main" id="{A579F0E6-70B4-D470-2CF0-350134FBB9AA}"/>
                    </a:ext>
                  </a:extLst>
                </p:cNvPr>
                <p:cNvSpPr/>
                <p:nvPr/>
              </p:nvSpPr>
              <p:spPr>
                <a:xfrm flipH="1">
                  <a:off x="7370814" y="763848"/>
                  <a:ext cx="1216152" cy="731520"/>
                </a:xfrm>
                <a:prstGeom prst="curvedDownArrow">
                  <a:avLst/>
                </a:prstGeom>
                <a:grp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31" name="TextBox 30">
              <a:extLst>
                <a:ext uri="{FF2B5EF4-FFF2-40B4-BE49-F238E27FC236}">
                  <a16:creationId xmlns:a16="http://schemas.microsoft.com/office/drawing/2014/main" id="{2FBFDCD4-361B-A4D3-AEFF-13E7534EB062}"/>
                </a:ext>
              </a:extLst>
            </p:cNvPr>
            <p:cNvSpPr txBox="1"/>
            <p:nvPr/>
          </p:nvSpPr>
          <p:spPr>
            <a:xfrm>
              <a:off x="6934200" y="1013437"/>
              <a:ext cx="4553811" cy="338554"/>
            </a:xfrm>
            <a:prstGeom prst="rect">
              <a:avLst/>
            </a:prstGeom>
            <a:noFill/>
          </p:spPr>
          <p:txBody>
            <a:bodyPr wrap="none" rtlCol="0">
              <a:spAutoFit/>
            </a:bodyPr>
            <a:lstStyle/>
            <a:p>
              <a:r>
                <a:rPr lang="en-US" sz="1600" b="1" dirty="0"/>
                <a:t>Approximate Time-scales for Vertical Mixing</a:t>
              </a:r>
            </a:p>
          </p:txBody>
        </p:sp>
        <p:grpSp>
          <p:nvGrpSpPr>
            <p:cNvPr id="32" name="Group 31">
              <a:extLst>
                <a:ext uri="{FF2B5EF4-FFF2-40B4-BE49-F238E27FC236}">
                  <a16:creationId xmlns:a16="http://schemas.microsoft.com/office/drawing/2014/main" id="{76EDFE9C-4011-195A-0665-4E20C1F9C6FA}"/>
                </a:ext>
              </a:extLst>
            </p:cNvPr>
            <p:cNvGrpSpPr/>
            <p:nvPr/>
          </p:nvGrpSpPr>
          <p:grpSpPr>
            <a:xfrm>
              <a:off x="7696200" y="1480930"/>
              <a:ext cx="2342375" cy="467436"/>
              <a:chOff x="6476338" y="4638201"/>
              <a:chExt cx="2342375" cy="467436"/>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5CA7569-EDAF-941D-744A-D97888A3E804}"/>
                      </a:ext>
                    </a:extLst>
                  </p:cNvPr>
                  <p:cNvSpPr txBox="1"/>
                  <p:nvPr/>
                </p:nvSpPr>
                <p:spPr>
                  <a:xfrm>
                    <a:off x="7883392" y="4638201"/>
                    <a:ext cx="935321" cy="4674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𝑡</m:t>
                          </m:r>
                          <m:r>
                            <a:rPr lang="en-US" sz="1400" b="0" i="1" smtClean="0">
                              <a:latin typeface="Cambria Math" panose="02040503050406030204" pitchFamily="18" charset="0"/>
                              <a:ea typeface="Cambria Math" panose="02040503050406030204" pitchFamily="18" charset="0"/>
                            </a:rPr>
                            <m:t>≅ </m:t>
                          </m:r>
                          <m:f>
                            <m:fPr>
                              <m:ctrlPr>
                                <a:rPr lang="en-US" sz="1400" b="0" i="1" smtClean="0">
                                  <a:latin typeface="Cambria Math" panose="02040503050406030204" pitchFamily="18" charset="0"/>
                                  <a:ea typeface="Cambria Math" panose="02040503050406030204" pitchFamily="18" charset="0"/>
                                </a:rPr>
                              </m:ctrlPr>
                            </m:fPr>
                            <m:num>
                              <m:sSup>
                                <m:sSupPr>
                                  <m:ctrlPr>
                                    <a:rPr lang="en-US" sz="1400" b="0" i="1" smtClean="0">
                                      <a:latin typeface="Cambria Math" panose="02040503050406030204" pitchFamily="18" charset="0"/>
                                      <a:ea typeface="Cambria Math" panose="02040503050406030204" pitchFamily="18" charset="0"/>
                                    </a:rPr>
                                  </m:ctrlPr>
                                </m:sSupPr>
                                <m:e>
                                  <m:d>
                                    <m:dPr>
                                      <m:ctrlPr>
                                        <a:rPr lang="en-US" sz="1400" b="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𝑧</m:t>
                                      </m:r>
                                    </m:e>
                                  </m:d>
                                </m:e>
                                <m:sup>
                                  <m:r>
                                    <a:rPr lang="en-US" sz="1400" b="0" i="1" smtClean="0">
                                      <a:latin typeface="Cambria Math" panose="02040503050406030204" pitchFamily="18" charset="0"/>
                                      <a:ea typeface="Cambria Math" panose="02040503050406030204" pitchFamily="18" charset="0"/>
                                    </a:rPr>
                                    <m:t>2</m:t>
                                  </m:r>
                                </m:sup>
                              </m:sSup>
                            </m:num>
                            <m:den>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𝐾</m:t>
                                  </m:r>
                                </m:e>
                                <m:sub>
                                  <m:r>
                                    <a:rPr lang="en-US" sz="1400" b="0" i="1" smtClean="0">
                                      <a:latin typeface="Cambria Math" panose="02040503050406030204" pitchFamily="18" charset="0"/>
                                      <a:ea typeface="Cambria Math" panose="02040503050406030204" pitchFamily="18" charset="0"/>
                                    </a:rPr>
                                    <m:t>𝑧</m:t>
                                  </m:r>
                                </m:sub>
                              </m:sSub>
                            </m:den>
                          </m:f>
                        </m:oMath>
                      </m:oMathPara>
                    </a14:m>
                    <a:endParaRPr lang="en-US" sz="1400" dirty="0"/>
                  </a:p>
                </p:txBody>
              </p:sp>
            </mc:Choice>
            <mc:Fallback xmlns="">
              <p:sp>
                <p:nvSpPr>
                  <p:cNvPr id="33" name="TextBox 32">
                    <a:extLst>
                      <a:ext uri="{FF2B5EF4-FFF2-40B4-BE49-F238E27FC236}">
                        <a16:creationId xmlns:a16="http://schemas.microsoft.com/office/drawing/2014/main" id="{A5CA7569-EDAF-941D-744A-D97888A3E804}"/>
                      </a:ext>
                    </a:extLst>
                  </p:cNvPr>
                  <p:cNvSpPr txBox="1">
                    <a:spLocks noRot="1" noChangeAspect="1" noMove="1" noResize="1" noEditPoints="1" noAdjustHandles="1" noChangeArrowheads="1" noChangeShapeType="1" noTextEdit="1"/>
                  </p:cNvSpPr>
                  <p:nvPr/>
                </p:nvSpPr>
                <p:spPr>
                  <a:xfrm>
                    <a:off x="7883392" y="4638201"/>
                    <a:ext cx="935321" cy="467436"/>
                  </a:xfrm>
                  <a:prstGeom prst="rect">
                    <a:avLst/>
                  </a:prstGeom>
                  <a:blipFill>
                    <a:blip r:embed="rId4"/>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0EF40A67-BCCF-51B7-9828-3BFEDDF22E18}"/>
                  </a:ext>
                </a:extLst>
              </p:cNvPr>
              <p:cNvSpPr txBox="1"/>
              <p:nvPr/>
            </p:nvSpPr>
            <p:spPr>
              <a:xfrm>
                <a:off x="6476338" y="4738831"/>
                <a:ext cx="1353960" cy="276999"/>
              </a:xfrm>
              <a:prstGeom prst="rect">
                <a:avLst/>
              </a:prstGeom>
              <a:noFill/>
            </p:spPr>
            <p:txBody>
              <a:bodyPr wrap="none" rtlCol="0">
                <a:spAutoFit/>
              </a:bodyPr>
              <a:lstStyle/>
              <a:p>
                <a:r>
                  <a:rPr lang="en-US" sz="1200" dirty="0"/>
                  <a:t>Mixing time-scale,</a:t>
                </a:r>
              </a:p>
            </p:txBody>
          </p:sp>
        </p:grpSp>
        <p:sp>
          <p:nvSpPr>
            <p:cNvPr id="35" name="Rectangle 34">
              <a:extLst>
                <a:ext uri="{FF2B5EF4-FFF2-40B4-BE49-F238E27FC236}">
                  <a16:creationId xmlns:a16="http://schemas.microsoft.com/office/drawing/2014/main" id="{44C0D35B-D0C1-BC12-B9CB-848D7700B0B8}"/>
                </a:ext>
              </a:extLst>
            </p:cNvPr>
            <p:cNvSpPr/>
            <p:nvPr/>
          </p:nvSpPr>
          <p:spPr bwMode="auto">
            <a:xfrm>
              <a:off x="5867400" y="951984"/>
              <a:ext cx="6107684" cy="384861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grpSp>
      <p:grpSp>
        <p:nvGrpSpPr>
          <p:cNvPr id="39" name="Group 38">
            <a:extLst>
              <a:ext uri="{FF2B5EF4-FFF2-40B4-BE49-F238E27FC236}">
                <a16:creationId xmlns:a16="http://schemas.microsoft.com/office/drawing/2014/main" id="{5731705D-DBF0-7EC5-5AD3-DA8FC0D73DDF}"/>
              </a:ext>
            </a:extLst>
          </p:cNvPr>
          <p:cNvGrpSpPr/>
          <p:nvPr/>
        </p:nvGrpSpPr>
        <p:grpSpPr>
          <a:xfrm>
            <a:off x="763746" y="951984"/>
            <a:ext cx="4484116" cy="5144017"/>
            <a:chOff x="763746" y="951984"/>
            <a:chExt cx="4484116" cy="5144017"/>
          </a:xfrm>
        </p:grpSpPr>
        <p:pic>
          <p:nvPicPr>
            <p:cNvPr id="8" name="Picture 7" descr="A graph of a graph&#10;&#10;Description automatically generated with medium confidence">
              <a:extLst>
                <a:ext uri="{FF2B5EF4-FFF2-40B4-BE49-F238E27FC236}">
                  <a16:creationId xmlns:a16="http://schemas.microsoft.com/office/drawing/2014/main" id="{9D9A3A7E-1763-4F84-74EA-61A61D5A46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849" y="2209800"/>
              <a:ext cx="4078351" cy="3840861"/>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B63EDC6-B03D-9D4F-8747-5A7195A25A38}"/>
                    </a:ext>
                  </a:extLst>
                </p:cNvPr>
                <p:cNvSpPr txBox="1"/>
                <p:nvPr/>
              </p:nvSpPr>
              <p:spPr>
                <a:xfrm>
                  <a:off x="1259491" y="1673268"/>
                  <a:ext cx="1840056" cy="499560"/>
                </a:xfrm>
                <a:prstGeom prst="rect">
                  <a:avLst/>
                </a:prstGeom>
                <a:noFill/>
              </p:spPr>
              <p:txBody>
                <a:bodyPr wrap="none" rtlCol="0">
                  <a:spAutoFit/>
                </a:bodyPr>
                <a:lstStyle/>
                <a:p>
                  <a14:m>
                    <m:oMath xmlns:m="http://schemas.openxmlformats.org/officeDocument/2006/math">
                      <m:f>
                        <m:fPr>
                          <m:ctrlPr>
                            <a:rPr lang="en-US" sz="1800" i="1" smtClean="0">
                              <a:latin typeface="Cambria Math" panose="02040503050406030204" pitchFamily="18" charset="0"/>
                              <a:ea typeface="Cambria Math" panose="02040503050406030204" pitchFamily="18" charset="0"/>
                            </a:rPr>
                          </m:ctrlPr>
                        </m:fPr>
                        <m:num>
                          <m:r>
                            <a:rPr lang="en-US"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𝑐</m:t>
                          </m:r>
                        </m:num>
                        <m:den>
                          <m:r>
                            <a:rPr lang="en-US"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𝑡</m:t>
                          </m:r>
                        </m:den>
                      </m:f>
                      <m:r>
                        <a:rPr lang="en-US" sz="1800" b="0" i="1" smtClean="0">
                          <a:latin typeface="Cambria Math" panose="02040503050406030204" pitchFamily="18" charset="0"/>
                          <a:ea typeface="Cambria Math" panose="02040503050406030204" pitchFamily="18" charset="0"/>
                        </a:rPr>
                        <m:t>=  </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m:t>
                          </m:r>
                        </m:num>
                        <m:den>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𝑥</m:t>
                          </m:r>
                        </m:den>
                      </m:f>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𝑢𝑐</m:t>
                      </m:r>
                      <m:r>
                        <a:rPr lang="en-US" sz="1800" b="0" i="1" smtClean="0">
                          <a:latin typeface="Cambria Math" panose="02040503050406030204" pitchFamily="18" charset="0"/>
                          <a:ea typeface="Cambria Math" panose="02040503050406030204" pitchFamily="18" charset="0"/>
                        </a:rPr>
                        <m:t>)</m:t>
                      </m:r>
                    </m:oMath>
                  </a14:m>
                  <a:r>
                    <a:rPr lang="en-US" sz="1800" dirty="0">
                      <a:latin typeface="Cambria Math" panose="02040503050406030204" pitchFamily="18" charset="0"/>
                      <a:ea typeface="Cambria Math" panose="02040503050406030204" pitchFamily="18" charset="0"/>
                    </a:rPr>
                    <a:t>   or</a:t>
                  </a:r>
                </a:p>
              </p:txBody>
            </p:sp>
          </mc:Choice>
          <mc:Fallback xmlns="">
            <p:sp>
              <p:nvSpPr>
                <p:cNvPr id="5" name="TextBox 4">
                  <a:extLst>
                    <a:ext uri="{FF2B5EF4-FFF2-40B4-BE49-F238E27FC236}">
                      <a16:creationId xmlns:a16="http://schemas.microsoft.com/office/drawing/2014/main" id="{DB63EDC6-B03D-9D4F-8747-5A7195A25A38}"/>
                    </a:ext>
                  </a:extLst>
                </p:cNvPr>
                <p:cNvSpPr txBox="1">
                  <a:spLocks noRot="1" noChangeAspect="1" noMove="1" noResize="1" noEditPoints="1" noAdjustHandles="1" noChangeArrowheads="1" noChangeShapeType="1" noTextEdit="1"/>
                </p:cNvSpPr>
                <p:nvPr/>
              </p:nvSpPr>
              <p:spPr>
                <a:xfrm>
                  <a:off x="1259491" y="1673268"/>
                  <a:ext cx="1840056" cy="499560"/>
                </a:xfrm>
                <a:prstGeom prst="rect">
                  <a:avLst/>
                </a:prstGeom>
                <a:blipFill>
                  <a:blip r:embed="rId6"/>
                  <a:stretch>
                    <a:fillRect r="-2326" b="-4878"/>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E43012B0-967A-B5ED-0D9B-742E6D7E8923}"/>
                </a:ext>
              </a:extLst>
            </p:cNvPr>
            <p:cNvSpPr txBox="1"/>
            <p:nvPr/>
          </p:nvSpPr>
          <p:spPr>
            <a:xfrm>
              <a:off x="944443" y="951984"/>
              <a:ext cx="4009431" cy="584775"/>
            </a:xfrm>
            <a:prstGeom prst="rect">
              <a:avLst/>
            </a:prstGeom>
            <a:noFill/>
          </p:spPr>
          <p:txBody>
            <a:bodyPr wrap="none" rtlCol="0">
              <a:spAutoFit/>
            </a:bodyPr>
            <a:lstStyle/>
            <a:p>
              <a:r>
                <a:rPr lang="en-US" sz="1600" b="1" dirty="0"/>
                <a:t>Approximate time-scale for air masses </a:t>
              </a:r>
            </a:p>
            <a:p>
              <a:pPr algn="ctr"/>
              <a:r>
                <a:rPr lang="en-US" sz="1600" b="1" dirty="0"/>
                <a:t>to traverse US East-West </a:t>
              </a:r>
            </a:p>
          </p:txBody>
        </p:sp>
        <p:sp>
          <p:nvSpPr>
            <p:cNvPr id="38" name="Rectangle 37">
              <a:extLst>
                <a:ext uri="{FF2B5EF4-FFF2-40B4-BE49-F238E27FC236}">
                  <a16:creationId xmlns:a16="http://schemas.microsoft.com/office/drawing/2014/main" id="{DB1D6909-4316-434A-C03B-0E08C04B77D0}"/>
                </a:ext>
              </a:extLst>
            </p:cNvPr>
            <p:cNvSpPr/>
            <p:nvPr/>
          </p:nvSpPr>
          <p:spPr bwMode="auto">
            <a:xfrm>
              <a:off x="763746" y="951985"/>
              <a:ext cx="4484116" cy="514401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grpSp>
      <p:sp>
        <p:nvSpPr>
          <p:cNvPr id="40" name="TextBox 39">
            <a:extLst>
              <a:ext uri="{FF2B5EF4-FFF2-40B4-BE49-F238E27FC236}">
                <a16:creationId xmlns:a16="http://schemas.microsoft.com/office/drawing/2014/main" id="{70C36A04-E6C8-DE59-0769-C866F5A5A13C}"/>
              </a:ext>
            </a:extLst>
          </p:cNvPr>
          <p:cNvSpPr txBox="1"/>
          <p:nvPr/>
        </p:nvSpPr>
        <p:spPr>
          <a:xfrm>
            <a:off x="5638800" y="4953000"/>
            <a:ext cx="6019800" cy="1661993"/>
          </a:xfrm>
          <a:prstGeom prst="rect">
            <a:avLst/>
          </a:prstGeom>
          <a:noFill/>
        </p:spPr>
        <p:txBody>
          <a:bodyPr wrap="square" rtlCol="0">
            <a:spAutoFit/>
          </a:bodyPr>
          <a:lstStyle/>
          <a:p>
            <a:pPr marL="173038" indent="-173038">
              <a:spcAft>
                <a:spcPts val="600"/>
              </a:spcAft>
              <a:buFont typeface="Arial" panose="020B0604020202020204" pitchFamily="34" charset="0"/>
              <a:buChar char="•"/>
            </a:pPr>
            <a:r>
              <a:rPr lang="en-US" sz="1600" dirty="0"/>
              <a:t>Air masses in the free-troposphere can laterally traverse the continental U.S. in ~week</a:t>
            </a:r>
          </a:p>
          <a:p>
            <a:pPr marL="173038" indent="-173038">
              <a:spcAft>
                <a:spcPts val="600"/>
              </a:spcAft>
              <a:buFont typeface="Arial" panose="020B0604020202020204" pitchFamily="34" charset="0"/>
              <a:buChar char="•"/>
            </a:pPr>
            <a:r>
              <a:rPr lang="en-US" sz="1600" dirty="0"/>
              <a:t>Atmospheric “turn-over” from vertical mixing over the region could occur at comparable time-scales</a:t>
            </a:r>
          </a:p>
          <a:p>
            <a:pPr marL="173038" indent="-173038">
              <a:buFont typeface="Arial" panose="020B0604020202020204" pitchFamily="34" charset="0"/>
              <a:buChar char="•"/>
            </a:pPr>
            <a:r>
              <a:rPr lang="en-US" sz="1600" dirty="0"/>
              <a:t>Atmospheric space and time scales are linked</a:t>
            </a:r>
          </a:p>
          <a:p>
            <a:pPr marL="630238" lvl="1" indent="-173038">
              <a:buFont typeface="Arial" panose="020B0604020202020204" pitchFamily="34" charset="0"/>
              <a:buChar char="•"/>
            </a:pPr>
            <a:r>
              <a:rPr lang="en-US" sz="1200" dirty="0"/>
              <a:t>Longer regional scale simulations will be impacted by influences from outside </a:t>
            </a:r>
          </a:p>
        </p:txBody>
      </p:sp>
      <p:sp>
        <p:nvSpPr>
          <p:cNvPr id="3" name="TextBox 2">
            <a:extLst>
              <a:ext uri="{FF2B5EF4-FFF2-40B4-BE49-F238E27FC236}">
                <a16:creationId xmlns:a16="http://schemas.microsoft.com/office/drawing/2014/main" id="{F5B2DDED-D94F-37D7-FEF6-5698BE7C4624}"/>
              </a:ext>
            </a:extLst>
          </p:cNvPr>
          <p:cNvSpPr txBox="1"/>
          <p:nvPr/>
        </p:nvSpPr>
        <p:spPr>
          <a:xfrm>
            <a:off x="2419132" y="6172200"/>
            <a:ext cx="1467068" cy="261610"/>
          </a:xfrm>
          <a:prstGeom prst="rect">
            <a:avLst/>
          </a:prstGeom>
          <a:noFill/>
        </p:spPr>
        <p:txBody>
          <a:bodyPr wrap="none" rtlCol="0">
            <a:spAutoFit/>
          </a:bodyPr>
          <a:lstStyle/>
          <a:p>
            <a:r>
              <a:rPr lang="el-GR" sz="1100" dirty="0">
                <a:latin typeface="Times" panose="02020603050405020304" pitchFamily="18" charset="0"/>
                <a:cs typeface="Times" panose="02020603050405020304" pitchFamily="18" charset="0"/>
              </a:rPr>
              <a:t>Δ</a:t>
            </a:r>
            <a:r>
              <a:rPr lang="en-US" sz="1100" i="1" dirty="0" err="1">
                <a:latin typeface="Times" panose="02020603050405020304" pitchFamily="18" charset="0"/>
                <a:cs typeface="Times" panose="02020603050405020304" pitchFamily="18" charset="0"/>
              </a:rPr>
              <a:t>x</a:t>
            </a:r>
            <a:r>
              <a:rPr lang="en-US" sz="1100" i="1" baseline="-25000" dirty="0" err="1">
                <a:latin typeface="Times" panose="02020603050405020304" pitchFamily="18" charset="0"/>
                <a:cs typeface="Times" panose="02020603050405020304" pitchFamily="18" charset="0"/>
              </a:rPr>
              <a:t>US</a:t>
            </a:r>
            <a:r>
              <a:rPr lang="en-US" sz="1100" i="1" baseline="-25000" dirty="0">
                <a:latin typeface="Times" panose="02020603050405020304" pitchFamily="18" charset="0"/>
                <a:cs typeface="Times" panose="02020603050405020304" pitchFamily="18" charset="0"/>
              </a:rPr>
              <a:t> East-West</a:t>
            </a:r>
            <a:r>
              <a:rPr lang="en-US" sz="1100" i="1" dirty="0">
                <a:latin typeface="Times" panose="02020603050405020304" pitchFamily="18" charset="0"/>
                <a:cs typeface="Times" panose="02020603050405020304" pitchFamily="18" charset="0"/>
              </a:rPr>
              <a:t> </a:t>
            </a:r>
            <a:r>
              <a:rPr lang="en-US" sz="1100" dirty="0">
                <a:latin typeface="Times" panose="02020603050405020304" pitchFamily="18" charset="0"/>
                <a:cs typeface="Times" panose="02020603050405020304" pitchFamily="18" charset="0"/>
              </a:rPr>
              <a:t>~ 4500km</a:t>
            </a:r>
          </a:p>
        </p:txBody>
      </p:sp>
    </p:spTree>
    <p:extLst>
      <p:ext uri="{BB962C8B-B14F-4D97-AF65-F5344CB8AC3E}">
        <p14:creationId xmlns:p14="http://schemas.microsoft.com/office/powerpoint/2010/main" val="309301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useast_tracer_animation">
            <a:extLst>
              <a:ext uri="{FF2B5EF4-FFF2-40B4-BE49-F238E27FC236}">
                <a16:creationId xmlns:a16="http://schemas.microsoft.com/office/drawing/2014/main" id="{C399BA7A-4851-49AB-BB8B-FC5BEEEFF5B9}"/>
              </a:ext>
            </a:extLst>
          </p:cNvPr>
          <p:cNvPicPr>
            <a:picLocks noChangeAspect="1" noChangeArrowheads="1"/>
          </p:cNvPicPr>
          <p:nvPr/>
        </p:nvPicPr>
        <p:blipFill>
          <a:blip r:embed="rId3" cstate="print"/>
          <a:srcRect/>
          <a:stretch>
            <a:fillRect/>
          </a:stretch>
        </p:blipFill>
        <p:spPr bwMode="auto">
          <a:xfrm>
            <a:off x="2584450" y="609600"/>
            <a:ext cx="3390900" cy="3267075"/>
          </a:xfrm>
          <a:prstGeom prst="rect">
            <a:avLst/>
          </a:prstGeom>
          <a:noFill/>
          <a:ln w="9525">
            <a:noFill/>
            <a:miter lim="800000"/>
            <a:headEnd/>
            <a:tailEnd/>
          </a:ln>
        </p:spPr>
      </p:pic>
      <p:sp>
        <p:nvSpPr>
          <p:cNvPr id="4" name="Slide Number Placeholder 3">
            <a:extLst>
              <a:ext uri="{FF2B5EF4-FFF2-40B4-BE49-F238E27FC236}">
                <a16:creationId xmlns:a16="http://schemas.microsoft.com/office/drawing/2014/main" id="{CF7A71A3-7730-4A1A-BEB1-A3F2924EA5F9}"/>
              </a:ext>
            </a:extLst>
          </p:cNvPr>
          <p:cNvSpPr>
            <a:spLocks noGrp="1"/>
          </p:cNvSpPr>
          <p:nvPr>
            <p:ph type="sldNum" sz="quarter" idx="12"/>
          </p:nvPr>
        </p:nvSpPr>
        <p:spPr/>
        <p:txBody>
          <a:bodyPr/>
          <a:lstStyle/>
          <a:p>
            <a:pPr>
              <a:defRPr/>
            </a:pPr>
            <a:fld id="{BEF2A795-0D1C-4340-A163-773CC4D3E4EC}" type="slidenum">
              <a:rPr lang="en-US" smtClean="0">
                <a:latin typeface="Calibri" panose="020F0502020204030204" pitchFamily="34" charset="0"/>
                <a:cs typeface="Calibri" panose="020F0502020204030204" pitchFamily="34" charset="0"/>
              </a:rPr>
              <a:pPr>
                <a:defRPr/>
              </a:pPr>
              <a:t>4</a:t>
            </a:fld>
            <a:endParaRPr lang="en-US" dirty="0">
              <a:latin typeface="Calibri" panose="020F0502020204030204" pitchFamily="34" charset="0"/>
              <a:cs typeface="Calibri" panose="020F0502020204030204" pitchFamily="34" charset="0"/>
            </a:endParaRPr>
          </a:p>
        </p:txBody>
      </p:sp>
      <p:sp>
        <p:nvSpPr>
          <p:cNvPr id="11" name="Title 4">
            <a:extLst>
              <a:ext uri="{FF2B5EF4-FFF2-40B4-BE49-F238E27FC236}">
                <a16:creationId xmlns:a16="http://schemas.microsoft.com/office/drawing/2014/main" id="{4751F751-9DC7-4149-B498-596A4441AAA2}"/>
              </a:ext>
            </a:extLst>
          </p:cNvPr>
          <p:cNvSpPr txBox="1">
            <a:spLocks/>
          </p:cNvSpPr>
          <p:nvPr/>
        </p:nvSpPr>
        <p:spPr>
          <a:xfrm>
            <a:off x="4572000" y="458577"/>
            <a:ext cx="4213384" cy="469106"/>
          </a:xfrm>
          <a:prstGeom prst="rect">
            <a:avLst/>
          </a:prstGeom>
        </p:spPr>
        <p:txBody>
          <a:bodyPr/>
          <a:lstStyle>
            <a:lvl1pPr algn="ctr" rtl="0" eaLnBrk="1" fontAlgn="base" hangingPunct="1">
              <a:spcBef>
                <a:spcPct val="0"/>
              </a:spcBef>
              <a:spcAft>
                <a:spcPct val="0"/>
              </a:spcAft>
              <a:defRPr sz="3200" b="1">
                <a:solidFill>
                  <a:srgbClr val="026CB6"/>
                </a:solidFill>
                <a:latin typeface="+mj-lt"/>
                <a:ea typeface="+mj-ea"/>
                <a:cs typeface="+mj-cs"/>
              </a:defRPr>
            </a:lvl1pPr>
            <a:lvl2pPr algn="l" rtl="0" eaLnBrk="1" fontAlgn="base" hangingPunct="1">
              <a:spcBef>
                <a:spcPct val="0"/>
              </a:spcBef>
              <a:spcAft>
                <a:spcPct val="0"/>
              </a:spcAft>
              <a:defRPr sz="3400" b="1">
                <a:solidFill>
                  <a:srgbClr val="355777"/>
                </a:solidFill>
                <a:latin typeface="Arial" charset="0"/>
                <a:ea typeface="ＭＳ Ｐゴシック" pitchFamily="1" charset="-128"/>
              </a:defRPr>
            </a:lvl2pPr>
            <a:lvl3pPr algn="l" rtl="0" eaLnBrk="1" fontAlgn="base" hangingPunct="1">
              <a:spcBef>
                <a:spcPct val="0"/>
              </a:spcBef>
              <a:spcAft>
                <a:spcPct val="0"/>
              </a:spcAft>
              <a:defRPr sz="3400" b="1">
                <a:solidFill>
                  <a:srgbClr val="355777"/>
                </a:solidFill>
                <a:latin typeface="Arial" charset="0"/>
                <a:ea typeface="ＭＳ Ｐゴシック" pitchFamily="1" charset="-128"/>
              </a:defRPr>
            </a:lvl3pPr>
            <a:lvl4pPr algn="l" rtl="0" eaLnBrk="1" fontAlgn="base" hangingPunct="1">
              <a:spcBef>
                <a:spcPct val="0"/>
              </a:spcBef>
              <a:spcAft>
                <a:spcPct val="0"/>
              </a:spcAft>
              <a:defRPr sz="3400" b="1">
                <a:solidFill>
                  <a:srgbClr val="355777"/>
                </a:solidFill>
                <a:latin typeface="Arial" charset="0"/>
                <a:ea typeface="ＭＳ Ｐゴシック" pitchFamily="1" charset="-128"/>
              </a:defRPr>
            </a:lvl4pPr>
            <a:lvl5pPr algn="l" rtl="0" eaLnBrk="1" fontAlgn="base" hangingPunct="1">
              <a:spcBef>
                <a:spcPct val="0"/>
              </a:spcBef>
              <a:spcAft>
                <a:spcPct val="0"/>
              </a:spcAft>
              <a:defRPr sz="3400" b="1">
                <a:solidFill>
                  <a:srgbClr val="355777"/>
                </a:solidFill>
                <a:latin typeface="Arial" charset="0"/>
                <a:ea typeface="ＭＳ Ｐゴシック" pitchFamily="1" charset="-128"/>
              </a:defRPr>
            </a:lvl5pPr>
            <a:lvl6pPr marL="457200" algn="l" rtl="0" eaLnBrk="1" fontAlgn="base" hangingPunct="1">
              <a:spcBef>
                <a:spcPct val="0"/>
              </a:spcBef>
              <a:spcAft>
                <a:spcPct val="0"/>
              </a:spcAft>
              <a:defRPr sz="3400" b="1">
                <a:solidFill>
                  <a:srgbClr val="355777"/>
                </a:solidFill>
                <a:latin typeface="Arial" charset="0"/>
                <a:ea typeface="ＭＳ Ｐゴシック" pitchFamily="1" charset="-128"/>
              </a:defRPr>
            </a:lvl6pPr>
            <a:lvl7pPr marL="914400" algn="l" rtl="0" eaLnBrk="1" fontAlgn="base" hangingPunct="1">
              <a:spcBef>
                <a:spcPct val="0"/>
              </a:spcBef>
              <a:spcAft>
                <a:spcPct val="0"/>
              </a:spcAft>
              <a:defRPr sz="3400" b="1">
                <a:solidFill>
                  <a:srgbClr val="355777"/>
                </a:solidFill>
                <a:latin typeface="Arial" charset="0"/>
                <a:ea typeface="ＭＳ Ｐゴシック" pitchFamily="1" charset="-128"/>
              </a:defRPr>
            </a:lvl7pPr>
            <a:lvl8pPr marL="1371600" algn="l" rtl="0" eaLnBrk="1" fontAlgn="base" hangingPunct="1">
              <a:spcBef>
                <a:spcPct val="0"/>
              </a:spcBef>
              <a:spcAft>
                <a:spcPct val="0"/>
              </a:spcAft>
              <a:defRPr sz="3400" b="1">
                <a:solidFill>
                  <a:srgbClr val="355777"/>
                </a:solidFill>
                <a:latin typeface="Arial" charset="0"/>
                <a:ea typeface="ＭＳ Ｐゴシック" pitchFamily="1" charset="-128"/>
              </a:defRPr>
            </a:lvl8pPr>
            <a:lvl9pPr marL="1828800" algn="l" rtl="0" eaLnBrk="1" fontAlgn="base" hangingPunct="1">
              <a:spcBef>
                <a:spcPct val="0"/>
              </a:spcBef>
              <a:spcAft>
                <a:spcPct val="0"/>
              </a:spcAft>
              <a:defRPr sz="3400" b="1">
                <a:solidFill>
                  <a:srgbClr val="355777"/>
                </a:solidFill>
                <a:latin typeface="Arial" charset="0"/>
                <a:ea typeface="ＭＳ Ｐゴシック" pitchFamily="1" charset="-128"/>
              </a:defRPr>
            </a:lvl9pPr>
          </a:lstStyle>
          <a:p>
            <a:pPr algn="l"/>
            <a:r>
              <a:rPr lang="en-US" sz="2000" kern="0" dirty="0"/>
              <a:t>Air pollution has no boundaries</a:t>
            </a:r>
          </a:p>
        </p:txBody>
      </p:sp>
      <p:pic>
        <p:nvPicPr>
          <p:cNvPr id="6" name="Picture 2" descr="tracer_hemis_animation">
            <a:extLst>
              <a:ext uri="{FF2B5EF4-FFF2-40B4-BE49-F238E27FC236}">
                <a16:creationId xmlns:a16="http://schemas.microsoft.com/office/drawing/2014/main" id="{2C91765F-DE6E-4D54-8901-02ABBBC4F347}"/>
              </a:ext>
            </a:extLst>
          </p:cNvPr>
          <p:cNvPicPr>
            <a:picLocks noChangeAspect="1" noChangeArrowheads="1"/>
          </p:cNvPicPr>
          <p:nvPr/>
        </p:nvPicPr>
        <p:blipFill>
          <a:blip r:embed="rId4" cstate="print"/>
          <a:srcRect/>
          <a:stretch>
            <a:fillRect/>
          </a:stretch>
        </p:blipFill>
        <p:spPr bwMode="auto">
          <a:xfrm>
            <a:off x="2682875" y="3581400"/>
            <a:ext cx="3254375" cy="3186113"/>
          </a:xfrm>
          <a:prstGeom prst="rect">
            <a:avLst/>
          </a:prstGeom>
          <a:noFill/>
          <a:ln w="9525">
            <a:noFill/>
            <a:miter lim="800000"/>
            <a:headEnd/>
            <a:tailEnd/>
          </a:ln>
        </p:spPr>
      </p:pic>
      <p:pic>
        <p:nvPicPr>
          <p:cNvPr id="8" name="Picture 7" descr="dust_july26-aug3_animate_2.gif.gif">
            <a:extLst>
              <a:ext uri="{FF2B5EF4-FFF2-40B4-BE49-F238E27FC236}">
                <a16:creationId xmlns:a16="http://schemas.microsoft.com/office/drawing/2014/main" id="{36BA0A5D-BEA3-4428-93A9-28D490C46C42}"/>
              </a:ext>
            </a:extLst>
          </p:cNvPr>
          <p:cNvPicPr>
            <a:picLocks noChangeAspect="1"/>
          </p:cNvPicPr>
          <p:nvPr/>
        </p:nvPicPr>
        <p:blipFill>
          <a:blip r:embed="rId5" cstate="print"/>
          <a:stretch>
            <a:fillRect/>
          </a:stretch>
        </p:blipFill>
        <p:spPr>
          <a:xfrm>
            <a:off x="6423184" y="1201102"/>
            <a:ext cx="4930616" cy="4760595"/>
          </a:xfrm>
          <a:prstGeom prst="rect">
            <a:avLst/>
          </a:prstGeom>
        </p:spPr>
      </p:pic>
      <p:sp>
        <p:nvSpPr>
          <p:cNvPr id="5" name="Title 4">
            <a:extLst>
              <a:ext uri="{FF2B5EF4-FFF2-40B4-BE49-F238E27FC236}">
                <a16:creationId xmlns:a16="http://schemas.microsoft.com/office/drawing/2014/main" id="{3ADCDC03-7980-49B3-9FDC-66E6B9D53410}"/>
              </a:ext>
            </a:extLst>
          </p:cNvPr>
          <p:cNvSpPr>
            <a:spLocks noGrp="1"/>
          </p:cNvSpPr>
          <p:nvPr>
            <p:ph type="title"/>
          </p:nvPr>
        </p:nvSpPr>
        <p:spPr>
          <a:xfrm>
            <a:off x="1803400" y="76200"/>
            <a:ext cx="9474200" cy="533400"/>
          </a:xfrm>
        </p:spPr>
        <p:txBody>
          <a:bodyPr/>
          <a:lstStyle/>
          <a:p>
            <a:r>
              <a:rPr lang="en-US" sz="2800" dirty="0"/>
              <a:t>Multiscale Modeling Need</a:t>
            </a:r>
          </a:p>
        </p:txBody>
      </p:sp>
      <p:sp>
        <p:nvSpPr>
          <p:cNvPr id="9" name="TextBox 8">
            <a:extLst>
              <a:ext uri="{FF2B5EF4-FFF2-40B4-BE49-F238E27FC236}">
                <a16:creationId xmlns:a16="http://schemas.microsoft.com/office/drawing/2014/main" id="{205531AB-C6A3-4D43-9E0F-8F20E09BE8CD}"/>
              </a:ext>
            </a:extLst>
          </p:cNvPr>
          <p:cNvSpPr txBox="1"/>
          <p:nvPr/>
        </p:nvSpPr>
        <p:spPr>
          <a:xfrm>
            <a:off x="6804184" y="1219200"/>
            <a:ext cx="4244816" cy="584775"/>
          </a:xfrm>
          <a:prstGeom prst="rect">
            <a:avLst/>
          </a:prstGeom>
          <a:noFill/>
        </p:spPr>
        <p:txBody>
          <a:bodyPr wrap="none" rtlCol="0">
            <a:spAutoFit/>
          </a:bodyPr>
          <a:lstStyle/>
          <a:p>
            <a:pPr algn="ctr"/>
            <a:r>
              <a:rPr lang="en-US" sz="1600" b="1" dirty="0"/>
              <a:t>CMAQ Simulation of </a:t>
            </a:r>
          </a:p>
          <a:p>
            <a:pPr algn="ctr"/>
            <a:r>
              <a:rPr lang="en-US" sz="1600" b="1" dirty="0"/>
              <a:t>Trans-Atlantic Transport of Saharan Dust </a:t>
            </a:r>
          </a:p>
        </p:txBody>
      </p:sp>
      <p:sp>
        <p:nvSpPr>
          <p:cNvPr id="3" name="TextBox 2">
            <a:extLst>
              <a:ext uri="{FF2B5EF4-FFF2-40B4-BE49-F238E27FC236}">
                <a16:creationId xmlns:a16="http://schemas.microsoft.com/office/drawing/2014/main" id="{AB4786E5-8BDF-4753-BBC6-33049E0AC31B}"/>
              </a:ext>
            </a:extLst>
          </p:cNvPr>
          <p:cNvSpPr txBox="1"/>
          <p:nvPr/>
        </p:nvSpPr>
        <p:spPr>
          <a:xfrm>
            <a:off x="188696" y="2882205"/>
            <a:ext cx="2325904" cy="1384995"/>
          </a:xfrm>
          <a:prstGeom prst="rect">
            <a:avLst/>
          </a:prstGeom>
          <a:noFill/>
        </p:spPr>
        <p:txBody>
          <a:bodyPr wrap="square" rtlCol="0">
            <a:spAutoFit/>
          </a:bodyPr>
          <a:lstStyle/>
          <a:p>
            <a:r>
              <a:rPr lang="en-US" sz="1400" dirty="0"/>
              <a:t>Pollutants near the Earth’s surface can be lofted to higher altitudes where strong winds can efficiently transport then from one continent to another</a:t>
            </a:r>
          </a:p>
        </p:txBody>
      </p:sp>
      <p:sp>
        <p:nvSpPr>
          <p:cNvPr id="2" name="Title 4">
            <a:extLst>
              <a:ext uri="{FF2B5EF4-FFF2-40B4-BE49-F238E27FC236}">
                <a16:creationId xmlns:a16="http://schemas.microsoft.com/office/drawing/2014/main" id="{B58B3939-4848-C3A2-C0A0-958E3BFE2BE6}"/>
              </a:ext>
            </a:extLst>
          </p:cNvPr>
          <p:cNvSpPr txBox="1">
            <a:spLocks/>
          </p:cNvSpPr>
          <p:nvPr/>
        </p:nvSpPr>
        <p:spPr>
          <a:xfrm>
            <a:off x="7010400" y="6096000"/>
            <a:ext cx="4060984" cy="638701"/>
          </a:xfrm>
          <a:prstGeom prst="rect">
            <a:avLst/>
          </a:prstGeom>
        </p:spPr>
        <p:txBody>
          <a:bodyPr/>
          <a:lstStyle>
            <a:lvl1pPr algn="ctr" rtl="0" eaLnBrk="1" fontAlgn="base" hangingPunct="1">
              <a:spcBef>
                <a:spcPct val="0"/>
              </a:spcBef>
              <a:spcAft>
                <a:spcPct val="0"/>
              </a:spcAft>
              <a:defRPr sz="3200" b="1">
                <a:solidFill>
                  <a:srgbClr val="026CB6"/>
                </a:solidFill>
                <a:latin typeface="+mj-lt"/>
                <a:ea typeface="+mj-ea"/>
                <a:cs typeface="+mj-cs"/>
              </a:defRPr>
            </a:lvl1pPr>
            <a:lvl2pPr algn="l" rtl="0" eaLnBrk="1" fontAlgn="base" hangingPunct="1">
              <a:spcBef>
                <a:spcPct val="0"/>
              </a:spcBef>
              <a:spcAft>
                <a:spcPct val="0"/>
              </a:spcAft>
              <a:defRPr sz="3400" b="1">
                <a:solidFill>
                  <a:srgbClr val="355777"/>
                </a:solidFill>
                <a:latin typeface="Arial" charset="0"/>
                <a:ea typeface="ＭＳ Ｐゴシック" pitchFamily="1" charset="-128"/>
              </a:defRPr>
            </a:lvl2pPr>
            <a:lvl3pPr algn="l" rtl="0" eaLnBrk="1" fontAlgn="base" hangingPunct="1">
              <a:spcBef>
                <a:spcPct val="0"/>
              </a:spcBef>
              <a:spcAft>
                <a:spcPct val="0"/>
              </a:spcAft>
              <a:defRPr sz="3400" b="1">
                <a:solidFill>
                  <a:srgbClr val="355777"/>
                </a:solidFill>
                <a:latin typeface="Arial" charset="0"/>
                <a:ea typeface="ＭＳ Ｐゴシック" pitchFamily="1" charset="-128"/>
              </a:defRPr>
            </a:lvl3pPr>
            <a:lvl4pPr algn="l" rtl="0" eaLnBrk="1" fontAlgn="base" hangingPunct="1">
              <a:spcBef>
                <a:spcPct val="0"/>
              </a:spcBef>
              <a:spcAft>
                <a:spcPct val="0"/>
              </a:spcAft>
              <a:defRPr sz="3400" b="1">
                <a:solidFill>
                  <a:srgbClr val="355777"/>
                </a:solidFill>
                <a:latin typeface="Arial" charset="0"/>
                <a:ea typeface="ＭＳ Ｐゴシック" pitchFamily="1" charset="-128"/>
              </a:defRPr>
            </a:lvl4pPr>
            <a:lvl5pPr algn="l" rtl="0" eaLnBrk="1" fontAlgn="base" hangingPunct="1">
              <a:spcBef>
                <a:spcPct val="0"/>
              </a:spcBef>
              <a:spcAft>
                <a:spcPct val="0"/>
              </a:spcAft>
              <a:defRPr sz="3400" b="1">
                <a:solidFill>
                  <a:srgbClr val="355777"/>
                </a:solidFill>
                <a:latin typeface="Arial" charset="0"/>
                <a:ea typeface="ＭＳ Ｐゴシック" pitchFamily="1" charset="-128"/>
              </a:defRPr>
            </a:lvl5pPr>
            <a:lvl6pPr marL="457200" algn="l" rtl="0" eaLnBrk="1" fontAlgn="base" hangingPunct="1">
              <a:spcBef>
                <a:spcPct val="0"/>
              </a:spcBef>
              <a:spcAft>
                <a:spcPct val="0"/>
              </a:spcAft>
              <a:defRPr sz="3400" b="1">
                <a:solidFill>
                  <a:srgbClr val="355777"/>
                </a:solidFill>
                <a:latin typeface="Arial" charset="0"/>
                <a:ea typeface="ＭＳ Ｐゴシック" pitchFamily="1" charset="-128"/>
              </a:defRPr>
            </a:lvl6pPr>
            <a:lvl7pPr marL="914400" algn="l" rtl="0" eaLnBrk="1" fontAlgn="base" hangingPunct="1">
              <a:spcBef>
                <a:spcPct val="0"/>
              </a:spcBef>
              <a:spcAft>
                <a:spcPct val="0"/>
              </a:spcAft>
              <a:defRPr sz="3400" b="1">
                <a:solidFill>
                  <a:srgbClr val="355777"/>
                </a:solidFill>
                <a:latin typeface="Arial" charset="0"/>
                <a:ea typeface="ＭＳ Ｐゴシック" pitchFamily="1" charset="-128"/>
              </a:defRPr>
            </a:lvl7pPr>
            <a:lvl8pPr marL="1371600" algn="l" rtl="0" eaLnBrk="1" fontAlgn="base" hangingPunct="1">
              <a:spcBef>
                <a:spcPct val="0"/>
              </a:spcBef>
              <a:spcAft>
                <a:spcPct val="0"/>
              </a:spcAft>
              <a:defRPr sz="3400" b="1">
                <a:solidFill>
                  <a:srgbClr val="355777"/>
                </a:solidFill>
                <a:latin typeface="Arial" charset="0"/>
                <a:ea typeface="ＭＳ Ｐゴシック" pitchFamily="1" charset="-128"/>
              </a:defRPr>
            </a:lvl8pPr>
            <a:lvl9pPr marL="1828800" algn="l" rtl="0" eaLnBrk="1" fontAlgn="base" hangingPunct="1">
              <a:spcBef>
                <a:spcPct val="0"/>
              </a:spcBef>
              <a:spcAft>
                <a:spcPct val="0"/>
              </a:spcAft>
              <a:defRPr sz="3400" b="1">
                <a:solidFill>
                  <a:srgbClr val="355777"/>
                </a:solidFill>
                <a:latin typeface="Arial" charset="0"/>
                <a:ea typeface="ＭＳ Ｐゴシック" pitchFamily="1" charset="-128"/>
              </a:defRPr>
            </a:lvl9pPr>
          </a:lstStyle>
          <a:p>
            <a:pPr algn="l"/>
            <a:r>
              <a:rPr lang="en-US" sz="1600" kern="0" dirty="0"/>
              <a:t>Examining U.S. air quality in context of the changing global atmosphere</a:t>
            </a:r>
          </a:p>
        </p:txBody>
      </p:sp>
    </p:spTree>
    <p:extLst>
      <p:ext uri="{BB962C8B-B14F-4D97-AF65-F5344CB8AC3E}">
        <p14:creationId xmlns:p14="http://schemas.microsoft.com/office/powerpoint/2010/main" val="9993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9474200" cy="457200"/>
          </a:xfrm>
        </p:spPr>
        <p:txBody>
          <a:bodyPr/>
          <a:lstStyle/>
          <a:p>
            <a:r>
              <a:rPr lang="en-US" sz="2400" dirty="0"/>
              <a:t>A Regional Model’s View of “Background” Pollution:</a:t>
            </a:r>
            <a:br>
              <a:rPr lang="en-US" sz="2400" dirty="0"/>
            </a:br>
            <a:r>
              <a:rPr lang="en-US" sz="2000" i="1" dirty="0"/>
              <a:t>Spatial &amp; Seasonal Variability</a:t>
            </a:r>
          </a:p>
        </p:txBody>
      </p:sp>
      <p:sp>
        <p:nvSpPr>
          <p:cNvPr id="4" name="Slide Number Placeholder 3"/>
          <p:cNvSpPr>
            <a:spLocks noGrp="1"/>
          </p:cNvSpPr>
          <p:nvPr>
            <p:ph type="sldNum" sz="quarter" idx="12"/>
          </p:nvPr>
        </p:nvSpPr>
        <p:spPr/>
        <p:txBody>
          <a:bodyPr/>
          <a:lstStyle/>
          <a:p>
            <a:pPr>
              <a:defRPr/>
            </a:pPr>
            <a:fld id="{BEF2A795-0D1C-4340-A163-773CC4D3E4EC}" type="slidenum">
              <a:rPr lang="en-US" smtClean="0"/>
              <a:pPr>
                <a:defRPr/>
              </a:pPr>
              <a:t>5</a:t>
            </a:fld>
            <a:endParaRPr lang="en-US" dirty="0"/>
          </a:p>
        </p:txBody>
      </p:sp>
      <p:sp>
        <p:nvSpPr>
          <p:cNvPr id="21" name="TextBox 20">
            <a:extLst>
              <a:ext uri="{FF2B5EF4-FFF2-40B4-BE49-F238E27FC236}">
                <a16:creationId xmlns:a16="http://schemas.microsoft.com/office/drawing/2014/main" id="{DFCF2B91-5D7B-49E3-BAA3-68062C0C78AC}"/>
              </a:ext>
            </a:extLst>
          </p:cNvPr>
          <p:cNvSpPr txBox="1"/>
          <p:nvPr/>
        </p:nvSpPr>
        <p:spPr>
          <a:xfrm>
            <a:off x="8610600" y="685800"/>
            <a:ext cx="3276600" cy="461665"/>
          </a:xfrm>
          <a:prstGeom prst="rect">
            <a:avLst/>
          </a:prstGeom>
          <a:noFill/>
          <a:ln w="9525">
            <a:solidFill>
              <a:schemeClr val="tx1"/>
            </a:solidFill>
          </a:ln>
        </p:spPr>
        <p:txBody>
          <a:bodyPr wrap="square" rtlCol="0">
            <a:spAutoFit/>
          </a:bodyPr>
          <a:lstStyle/>
          <a:p>
            <a:r>
              <a:rPr lang="en-US" sz="1200" b="1" i="1" dirty="0"/>
              <a:t>“background” concentration = originating from outside the model domain  </a:t>
            </a:r>
          </a:p>
        </p:txBody>
      </p:sp>
      <p:sp>
        <p:nvSpPr>
          <p:cNvPr id="13" name="TextBox 12">
            <a:extLst>
              <a:ext uri="{FF2B5EF4-FFF2-40B4-BE49-F238E27FC236}">
                <a16:creationId xmlns:a16="http://schemas.microsoft.com/office/drawing/2014/main" id="{D1841966-8D58-4DC8-A755-D066FD14CBAE}"/>
              </a:ext>
            </a:extLst>
          </p:cNvPr>
          <p:cNvSpPr txBox="1"/>
          <p:nvPr/>
        </p:nvSpPr>
        <p:spPr>
          <a:xfrm>
            <a:off x="152400" y="787167"/>
            <a:ext cx="3657600" cy="415498"/>
          </a:xfrm>
          <a:prstGeom prst="rect">
            <a:avLst/>
          </a:prstGeom>
          <a:noFill/>
          <a:ln>
            <a:solidFill>
              <a:schemeClr val="tx1"/>
            </a:solidFill>
          </a:ln>
        </p:spPr>
        <p:txBody>
          <a:bodyPr wrap="square" rtlCol="0">
            <a:spAutoFit/>
          </a:bodyPr>
          <a:lstStyle/>
          <a:p>
            <a:pPr algn="ctr"/>
            <a:r>
              <a:rPr lang="en-US" sz="1050" b="1" i="1" dirty="0">
                <a:solidFill>
                  <a:srgbClr val="0000FF"/>
                </a:solidFill>
              </a:rPr>
              <a:t>Diagnostic tracers</a:t>
            </a:r>
          </a:p>
          <a:p>
            <a:r>
              <a:rPr lang="en-US" sz="1050" b="1" dirty="0"/>
              <a:t>BL</a:t>
            </a:r>
            <a:r>
              <a:rPr lang="en-US" sz="1050" dirty="0"/>
              <a:t>: Surface – 750 </a:t>
            </a:r>
            <a:r>
              <a:rPr lang="en-US" sz="1050" dirty="0" err="1"/>
              <a:t>hPa</a:t>
            </a:r>
            <a:r>
              <a:rPr lang="en-US" sz="1050" dirty="0"/>
              <a:t>; </a:t>
            </a:r>
            <a:r>
              <a:rPr lang="en-US" sz="1050" b="1" dirty="0"/>
              <a:t>FT</a:t>
            </a:r>
            <a:r>
              <a:rPr lang="en-US" sz="1050" dirty="0"/>
              <a:t>: 750-250 </a:t>
            </a:r>
            <a:r>
              <a:rPr lang="en-US" sz="1050" dirty="0" err="1"/>
              <a:t>hPa</a:t>
            </a:r>
            <a:r>
              <a:rPr lang="en-US" sz="1050" dirty="0"/>
              <a:t>; </a:t>
            </a:r>
            <a:r>
              <a:rPr lang="en-US" sz="1050" b="1" dirty="0"/>
              <a:t>ST</a:t>
            </a:r>
            <a:r>
              <a:rPr lang="en-US" sz="1050" dirty="0"/>
              <a:t>: 250-50 </a:t>
            </a:r>
            <a:r>
              <a:rPr lang="en-US" sz="1050" dirty="0" err="1"/>
              <a:t>hPa</a:t>
            </a:r>
            <a:endParaRPr lang="en-US" sz="1050" dirty="0"/>
          </a:p>
        </p:txBody>
      </p:sp>
      <p:pic>
        <p:nvPicPr>
          <p:cNvPr id="15" name="Picture 14">
            <a:extLst>
              <a:ext uri="{FF2B5EF4-FFF2-40B4-BE49-F238E27FC236}">
                <a16:creationId xmlns:a16="http://schemas.microsoft.com/office/drawing/2014/main" id="{6BBC6EE5-14DD-4CBA-A495-92A6ECBE72DE}"/>
              </a:ext>
            </a:extLst>
          </p:cNvPr>
          <p:cNvPicPr>
            <a:picLocks noChangeAspect="1"/>
          </p:cNvPicPr>
          <p:nvPr/>
        </p:nvPicPr>
        <p:blipFill>
          <a:blip r:embed="rId3"/>
          <a:stretch>
            <a:fillRect/>
          </a:stretch>
        </p:blipFill>
        <p:spPr>
          <a:xfrm>
            <a:off x="668324" y="1751206"/>
            <a:ext cx="2730341" cy="1800225"/>
          </a:xfrm>
          <a:prstGeom prst="rect">
            <a:avLst/>
          </a:prstGeom>
        </p:spPr>
      </p:pic>
      <p:pic>
        <p:nvPicPr>
          <p:cNvPr id="16" name="Picture 15">
            <a:extLst>
              <a:ext uri="{FF2B5EF4-FFF2-40B4-BE49-F238E27FC236}">
                <a16:creationId xmlns:a16="http://schemas.microsoft.com/office/drawing/2014/main" id="{071C0AF5-E544-4F34-A34C-3674AE1D24E9}"/>
              </a:ext>
            </a:extLst>
          </p:cNvPr>
          <p:cNvPicPr>
            <a:picLocks noChangeAspect="1"/>
          </p:cNvPicPr>
          <p:nvPr/>
        </p:nvPicPr>
        <p:blipFill>
          <a:blip r:embed="rId4"/>
          <a:stretch>
            <a:fillRect/>
          </a:stretch>
        </p:blipFill>
        <p:spPr>
          <a:xfrm>
            <a:off x="3439771" y="1744911"/>
            <a:ext cx="2730341" cy="1794224"/>
          </a:xfrm>
          <a:prstGeom prst="rect">
            <a:avLst/>
          </a:prstGeom>
        </p:spPr>
      </p:pic>
      <p:pic>
        <p:nvPicPr>
          <p:cNvPr id="17" name="Picture 16">
            <a:extLst>
              <a:ext uri="{FF2B5EF4-FFF2-40B4-BE49-F238E27FC236}">
                <a16:creationId xmlns:a16="http://schemas.microsoft.com/office/drawing/2014/main" id="{9E9FDF60-F48E-4EC3-9C2C-A98B39345F49}"/>
              </a:ext>
            </a:extLst>
          </p:cNvPr>
          <p:cNvPicPr>
            <a:picLocks noChangeAspect="1"/>
          </p:cNvPicPr>
          <p:nvPr/>
        </p:nvPicPr>
        <p:blipFill>
          <a:blip r:embed="rId5"/>
          <a:stretch>
            <a:fillRect/>
          </a:stretch>
        </p:blipFill>
        <p:spPr>
          <a:xfrm>
            <a:off x="6206456" y="1751206"/>
            <a:ext cx="2730341" cy="1800225"/>
          </a:xfrm>
          <a:prstGeom prst="rect">
            <a:avLst/>
          </a:prstGeom>
        </p:spPr>
      </p:pic>
      <p:pic>
        <p:nvPicPr>
          <p:cNvPr id="18" name="Picture 17">
            <a:extLst>
              <a:ext uri="{FF2B5EF4-FFF2-40B4-BE49-F238E27FC236}">
                <a16:creationId xmlns:a16="http://schemas.microsoft.com/office/drawing/2014/main" id="{7A841085-5158-41B9-B96E-76C668996363}"/>
              </a:ext>
            </a:extLst>
          </p:cNvPr>
          <p:cNvPicPr>
            <a:picLocks noChangeAspect="1"/>
          </p:cNvPicPr>
          <p:nvPr/>
        </p:nvPicPr>
        <p:blipFill>
          <a:blip r:embed="rId6"/>
          <a:stretch>
            <a:fillRect/>
          </a:stretch>
        </p:blipFill>
        <p:spPr>
          <a:xfrm>
            <a:off x="8973141" y="1744911"/>
            <a:ext cx="2718340" cy="1794224"/>
          </a:xfrm>
          <a:prstGeom prst="rect">
            <a:avLst/>
          </a:prstGeom>
        </p:spPr>
      </p:pic>
      <p:pic>
        <p:nvPicPr>
          <p:cNvPr id="19" name="Picture 18">
            <a:extLst>
              <a:ext uri="{FF2B5EF4-FFF2-40B4-BE49-F238E27FC236}">
                <a16:creationId xmlns:a16="http://schemas.microsoft.com/office/drawing/2014/main" id="{AB1DF76C-4E74-477C-80E9-43A7E84DE029}"/>
              </a:ext>
            </a:extLst>
          </p:cNvPr>
          <p:cNvPicPr>
            <a:picLocks noChangeAspect="1"/>
          </p:cNvPicPr>
          <p:nvPr/>
        </p:nvPicPr>
        <p:blipFill>
          <a:blip r:embed="rId7"/>
          <a:stretch>
            <a:fillRect/>
          </a:stretch>
        </p:blipFill>
        <p:spPr>
          <a:xfrm>
            <a:off x="256260" y="2202111"/>
            <a:ext cx="411480" cy="2666048"/>
          </a:xfrm>
          <a:prstGeom prst="rect">
            <a:avLst/>
          </a:prstGeom>
        </p:spPr>
      </p:pic>
      <p:pic>
        <p:nvPicPr>
          <p:cNvPr id="20" name="Picture 19">
            <a:extLst>
              <a:ext uri="{FF2B5EF4-FFF2-40B4-BE49-F238E27FC236}">
                <a16:creationId xmlns:a16="http://schemas.microsoft.com/office/drawing/2014/main" id="{231730BD-E97E-40D1-A6CA-F23D7B4BC804}"/>
              </a:ext>
            </a:extLst>
          </p:cNvPr>
          <p:cNvPicPr>
            <a:picLocks noChangeAspect="1"/>
          </p:cNvPicPr>
          <p:nvPr/>
        </p:nvPicPr>
        <p:blipFill>
          <a:blip r:embed="rId8"/>
          <a:stretch>
            <a:fillRect/>
          </a:stretch>
        </p:blipFill>
        <p:spPr>
          <a:xfrm>
            <a:off x="675284" y="3938512"/>
            <a:ext cx="2730341" cy="1794224"/>
          </a:xfrm>
          <a:prstGeom prst="rect">
            <a:avLst/>
          </a:prstGeom>
        </p:spPr>
      </p:pic>
      <p:pic>
        <p:nvPicPr>
          <p:cNvPr id="22" name="Picture 21">
            <a:extLst>
              <a:ext uri="{FF2B5EF4-FFF2-40B4-BE49-F238E27FC236}">
                <a16:creationId xmlns:a16="http://schemas.microsoft.com/office/drawing/2014/main" id="{0AD41F6E-CE2C-4BA5-A852-94149F4C9403}"/>
              </a:ext>
            </a:extLst>
          </p:cNvPr>
          <p:cNvPicPr>
            <a:picLocks noChangeAspect="1"/>
          </p:cNvPicPr>
          <p:nvPr/>
        </p:nvPicPr>
        <p:blipFill>
          <a:blip r:embed="rId9"/>
          <a:stretch>
            <a:fillRect/>
          </a:stretch>
        </p:blipFill>
        <p:spPr>
          <a:xfrm>
            <a:off x="3433579" y="3947443"/>
            <a:ext cx="2718340" cy="1794224"/>
          </a:xfrm>
          <a:prstGeom prst="rect">
            <a:avLst/>
          </a:prstGeom>
        </p:spPr>
      </p:pic>
      <p:pic>
        <p:nvPicPr>
          <p:cNvPr id="23" name="Picture 22">
            <a:extLst>
              <a:ext uri="{FF2B5EF4-FFF2-40B4-BE49-F238E27FC236}">
                <a16:creationId xmlns:a16="http://schemas.microsoft.com/office/drawing/2014/main" id="{D7FBCCCD-C642-463D-879D-84CD213E266F}"/>
              </a:ext>
            </a:extLst>
          </p:cNvPr>
          <p:cNvPicPr>
            <a:picLocks noChangeAspect="1"/>
          </p:cNvPicPr>
          <p:nvPr/>
        </p:nvPicPr>
        <p:blipFill>
          <a:blip r:embed="rId10"/>
          <a:stretch>
            <a:fillRect/>
          </a:stretch>
        </p:blipFill>
        <p:spPr>
          <a:xfrm>
            <a:off x="6206456" y="3943613"/>
            <a:ext cx="2712339" cy="1800225"/>
          </a:xfrm>
          <a:prstGeom prst="rect">
            <a:avLst/>
          </a:prstGeom>
        </p:spPr>
      </p:pic>
      <p:pic>
        <p:nvPicPr>
          <p:cNvPr id="24" name="Picture 23">
            <a:extLst>
              <a:ext uri="{FF2B5EF4-FFF2-40B4-BE49-F238E27FC236}">
                <a16:creationId xmlns:a16="http://schemas.microsoft.com/office/drawing/2014/main" id="{7265AAF1-699F-44DB-95E5-0070842969BF}"/>
              </a:ext>
            </a:extLst>
          </p:cNvPr>
          <p:cNvPicPr>
            <a:picLocks noChangeAspect="1"/>
          </p:cNvPicPr>
          <p:nvPr/>
        </p:nvPicPr>
        <p:blipFill>
          <a:blip r:embed="rId11"/>
          <a:stretch>
            <a:fillRect/>
          </a:stretch>
        </p:blipFill>
        <p:spPr>
          <a:xfrm>
            <a:off x="8973141" y="3955994"/>
            <a:ext cx="2712339" cy="1788224"/>
          </a:xfrm>
          <a:prstGeom prst="rect">
            <a:avLst/>
          </a:prstGeom>
        </p:spPr>
      </p:pic>
      <p:sp>
        <p:nvSpPr>
          <p:cNvPr id="3" name="TextBox 2">
            <a:extLst>
              <a:ext uri="{FF2B5EF4-FFF2-40B4-BE49-F238E27FC236}">
                <a16:creationId xmlns:a16="http://schemas.microsoft.com/office/drawing/2014/main" id="{60852A7A-D407-4C7E-BB9D-4E947427E163}"/>
              </a:ext>
            </a:extLst>
          </p:cNvPr>
          <p:cNvSpPr txBox="1"/>
          <p:nvPr/>
        </p:nvSpPr>
        <p:spPr>
          <a:xfrm>
            <a:off x="1687814" y="1199104"/>
            <a:ext cx="900759" cy="369332"/>
          </a:xfrm>
          <a:prstGeom prst="rect">
            <a:avLst/>
          </a:prstGeom>
          <a:noFill/>
        </p:spPr>
        <p:txBody>
          <a:bodyPr wrap="none" rtlCol="0">
            <a:spAutoFit/>
          </a:bodyPr>
          <a:lstStyle/>
          <a:p>
            <a:r>
              <a:rPr lang="en-US" sz="1800" b="1" dirty="0"/>
              <a:t>Winter</a:t>
            </a:r>
          </a:p>
        </p:txBody>
      </p:sp>
      <p:sp>
        <p:nvSpPr>
          <p:cNvPr id="25" name="TextBox 24">
            <a:extLst>
              <a:ext uri="{FF2B5EF4-FFF2-40B4-BE49-F238E27FC236}">
                <a16:creationId xmlns:a16="http://schemas.microsoft.com/office/drawing/2014/main" id="{EDFADE87-4036-4C56-889D-2C085EC9DBD9}"/>
              </a:ext>
            </a:extLst>
          </p:cNvPr>
          <p:cNvSpPr txBox="1"/>
          <p:nvPr/>
        </p:nvSpPr>
        <p:spPr>
          <a:xfrm>
            <a:off x="4431014" y="1199104"/>
            <a:ext cx="915635" cy="369332"/>
          </a:xfrm>
          <a:prstGeom prst="rect">
            <a:avLst/>
          </a:prstGeom>
          <a:noFill/>
        </p:spPr>
        <p:txBody>
          <a:bodyPr wrap="none" rtlCol="0">
            <a:spAutoFit/>
          </a:bodyPr>
          <a:lstStyle/>
          <a:p>
            <a:r>
              <a:rPr lang="en-US" sz="1800" b="1" dirty="0"/>
              <a:t>Spring</a:t>
            </a:r>
          </a:p>
        </p:txBody>
      </p:sp>
      <p:sp>
        <p:nvSpPr>
          <p:cNvPr id="26" name="TextBox 25">
            <a:extLst>
              <a:ext uri="{FF2B5EF4-FFF2-40B4-BE49-F238E27FC236}">
                <a16:creationId xmlns:a16="http://schemas.microsoft.com/office/drawing/2014/main" id="{1363BD70-5959-440C-8250-0E452194B1BE}"/>
              </a:ext>
            </a:extLst>
          </p:cNvPr>
          <p:cNvSpPr txBox="1"/>
          <p:nvPr/>
        </p:nvSpPr>
        <p:spPr>
          <a:xfrm>
            <a:off x="7162800" y="1199104"/>
            <a:ext cx="1107996" cy="369332"/>
          </a:xfrm>
          <a:prstGeom prst="rect">
            <a:avLst/>
          </a:prstGeom>
          <a:noFill/>
        </p:spPr>
        <p:txBody>
          <a:bodyPr wrap="none" rtlCol="0">
            <a:spAutoFit/>
          </a:bodyPr>
          <a:lstStyle/>
          <a:p>
            <a:r>
              <a:rPr lang="en-US" sz="1800" b="1" dirty="0"/>
              <a:t>Summer</a:t>
            </a:r>
          </a:p>
        </p:txBody>
      </p:sp>
      <p:sp>
        <p:nvSpPr>
          <p:cNvPr id="27" name="TextBox 26">
            <a:extLst>
              <a:ext uri="{FF2B5EF4-FFF2-40B4-BE49-F238E27FC236}">
                <a16:creationId xmlns:a16="http://schemas.microsoft.com/office/drawing/2014/main" id="{1AFB23F7-F9A1-4979-9CB5-BFD35578FE18}"/>
              </a:ext>
            </a:extLst>
          </p:cNvPr>
          <p:cNvSpPr txBox="1"/>
          <p:nvPr/>
        </p:nvSpPr>
        <p:spPr>
          <a:xfrm>
            <a:off x="9982200" y="1199104"/>
            <a:ext cx="582211" cy="369332"/>
          </a:xfrm>
          <a:prstGeom prst="rect">
            <a:avLst/>
          </a:prstGeom>
          <a:noFill/>
        </p:spPr>
        <p:txBody>
          <a:bodyPr wrap="none" rtlCol="0">
            <a:spAutoFit/>
          </a:bodyPr>
          <a:lstStyle/>
          <a:p>
            <a:r>
              <a:rPr lang="en-US" sz="1800" b="1" dirty="0"/>
              <a:t>Fall</a:t>
            </a:r>
          </a:p>
        </p:txBody>
      </p:sp>
      <p:sp>
        <p:nvSpPr>
          <p:cNvPr id="5" name="TextBox 4">
            <a:extLst>
              <a:ext uri="{FF2B5EF4-FFF2-40B4-BE49-F238E27FC236}">
                <a16:creationId xmlns:a16="http://schemas.microsoft.com/office/drawing/2014/main" id="{24DEAEF6-00AF-4A59-824C-4E1BA1EE34C3}"/>
              </a:ext>
            </a:extLst>
          </p:cNvPr>
          <p:cNvSpPr txBox="1"/>
          <p:nvPr/>
        </p:nvSpPr>
        <p:spPr>
          <a:xfrm>
            <a:off x="3124200" y="1465976"/>
            <a:ext cx="5814412" cy="338554"/>
          </a:xfrm>
          <a:prstGeom prst="rect">
            <a:avLst/>
          </a:prstGeom>
          <a:noFill/>
        </p:spPr>
        <p:txBody>
          <a:bodyPr wrap="none" rtlCol="0">
            <a:spAutoFit/>
          </a:bodyPr>
          <a:lstStyle/>
          <a:p>
            <a:r>
              <a:rPr lang="en-US" sz="1600" dirty="0"/>
              <a:t>Surface-level Model “Background” Normalized Concentrations</a:t>
            </a:r>
          </a:p>
        </p:txBody>
      </p:sp>
      <p:sp>
        <p:nvSpPr>
          <p:cNvPr id="28" name="TextBox 27">
            <a:extLst>
              <a:ext uri="{FF2B5EF4-FFF2-40B4-BE49-F238E27FC236}">
                <a16:creationId xmlns:a16="http://schemas.microsoft.com/office/drawing/2014/main" id="{1E645B9D-59BA-41F1-BAB4-D9CE53A35A8F}"/>
              </a:ext>
            </a:extLst>
          </p:cNvPr>
          <p:cNvSpPr txBox="1"/>
          <p:nvPr/>
        </p:nvSpPr>
        <p:spPr>
          <a:xfrm>
            <a:off x="3886200" y="3633132"/>
            <a:ext cx="4025333" cy="338554"/>
          </a:xfrm>
          <a:prstGeom prst="rect">
            <a:avLst/>
          </a:prstGeom>
          <a:noFill/>
        </p:spPr>
        <p:txBody>
          <a:bodyPr wrap="none" rtlCol="0">
            <a:spAutoFit/>
          </a:bodyPr>
          <a:lstStyle/>
          <a:p>
            <a:r>
              <a:rPr lang="en-US" sz="1600" dirty="0"/>
              <a:t>Fractional Free Tropospheric  Contribution</a:t>
            </a:r>
          </a:p>
        </p:txBody>
      </p:sp>
      <p:sp>
        <p:nvSpPr>
          <p:cNvPr id="29" name="Text Box 9">
            <a:extLst>
              <a:ext uri="{FF2B5EF4-FFF2-40B4-BE49-F238E27FC236}">
                <a16:creationId xmlns:a16="http://schemas.microsoft.com/office/drawing/2014/main" id="{691000DE-5173-4680-B9F7-9D20B78E8DB9}"/>
              </a:ext>
            </a:extLst>
          </p:cNvPr>
          <p:cNvSpPr txBox="1">
            <a:spLocks noChangeArrowheads="1"/>
          </p:cNvSpPr>
          <p:nvPr/>
        </p:nvSpPr>
        <p:spPr bwMode="auto">
          <a:xfrm>
            <a:off x="1066800" y="5867400"/>
            <a:ext cx="10668000" cy="861774"/>
          </a:xfrm>
          <a:prstGeom prst="rect">
            <a:avLst/>
          </a:prstGeom>
          <a:noFill/>
          <a:ln w="9525">
            <a:noFill/>
            <a:miter lim="800000"/>
            <a:headEnd/>
            <a:tailEnd/>
          </a:ln>
        </p:spPr>
        <p:txBody>
          <a:bodyPr wrap="square">
            <a:spAutoFit/>
          </a:bodyPr>
          <a:lstStyle/>
          <a:p>
            <a:pPr marL="168275" indent="-168275">
              <a:buFont typeface="Wingdings" panose="05000000000000000000" pitchFamily="2" charset="2"/>
              <a:buChar char="Ø"/>
            </a:pPr>
            <a:r>
              <a:rPr lang="en-US" sz="1500" dirty="0"/>
              <a:t>Spatial  &amp; seasonal variability in “background” values, with higher values in warm seasons (spring &amp; summer)</a:t>
            </a:r>
          </a:p>
          <a:p>
            <a:pPr marL="168275" indent="-168275">
              <a:spcBef>
                <a:spcPts val="600"/>
              </a:spcBef>
              <a:buFont typeface="Wingdings" panose="05000000000000000000" pitchFamily="2" charset="2"/>
              <a:buChar char="Ø"/>
            </a:pPr>
            <a:r>
              <a:rPr lang="en-US" sz="1500" i="1" dirty="0"/>
              <a:t>More than half </a:t>
            </a:r>
            <a:r>
              <a:rPr lang="en-US" sz="1500" dirty="0"/>
              <a:t>of the surface/boundary layer background is dictated by long-range transport occurring above the nominal daytime boundary layer</a:t>
            </a:r>
          </a:p>
        </p:txBody>
      </p:sp>
    </p:spTree>
    <p:extLst>
      <p:ext uri="{BB962C8B-B14F-4D97-AF65-F5344CB8AC3E}">
        <p14:creationId xmlns:p14="http://schemas.microsoft.com/office/powerpoint/2010/main" val="295576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15458-9372-C675-9825-7067292CC232}"/>
              </a:ext>
            </a:extLst>
          </p:cNvPr>
          <p:cNvSpPr>
            <a:spLocks noGrp="1"/>
          </p:cNvSpPr>
          <p:nvPr>
            <p:ph type="title"/>
          </p:nvPr>
        </p:nvSpPr>
        <p:spPr/>
        <p:txBody>
          <a:bodyPr/>
          <a:lstStyle/>
          <a:p>
            <a:r>
              <a:rPr lang="en-US" sz="2800" dirty="0"/>
              <a:t>Air Pollution Space and Time Scales are Linked</a:t>
            </a:r>
          </a:p>
        </p:txBody>
      </p:sp>
      <p:sp>
        <p:nvSpPr>
          <p:cNvPr id="4" name="Slide Number Placeholder 3">
            <a:extLst>
              <a:ext uri="{FF2B5EF4-FFF2-40B4-BE49-F238E27FC236}">
                <a16:creationId xmlns:a16="http://schemas.microsoft.com/office/drawing/2014/main" id="{DE4EB7A4-FE6A-80DD-0CB6-96094356E49F}"/>
              </a:ext>
            </a:extLst>
          </p:cNvPr>
          <p:cNvSpPr>
            <a:spLocks noGrp="1"/>
          </p:cNvSpPr>
          <p:nvPr>
            <p:ph type="sldNum" sz="quarter" idx="12"/>
          </p:nvPr>
        </p:nvSpPr>
        <p:spPr/>
        <p:txBody>
          <a:bodyPr/>
          <a:lstStyle/>
          <a:p>
            <a:pPr>
              <a:defRPr/>
            </a:pPr>
            <a:fld id="{BEF2A795-0D1C-4340-A163-773CC4D3E4EC}" type="slidenum">
              <a:rPr lang="en-US" smtClean="0"/>
              <a:pPr>
                <a:defRPr/>
              </a:pPr>
              <a:t>6</a:t>
            </a:fld>
            <a:endParaRPr lang="en-US" dirty="0"/>
          </a:p>
        </p:txBody>
      </p:sp>
      <p:grpSp>
        <p:nvGrpSpPr>
          <p:cNvPr id="27" name="Group 26">
            <a:extLst>
              <a:ext uri="{FF2B5EF4-FFF2-40B4-BE49-F238E27FC236}">
                <a16:creationId xmlns:a16="http://schemas.microsoft.com/office/drawing/2014/main" id="{AA6E12A5-D127-77A8-0607-78C608DC81FE}"/>
              </a:ext>
            </a:extLst>
          </p:cNvPr>
          <p:cNvGrpSpPr>
            <a:grpSpLocks noChangeAspect="1"/>
          </p:cNvGrpSpPr>
          <p:nvPr/>
        </p:nvGrpSpPr>
        <p:grpSpPr>
          <a:xfrm>
            <a:off x="193745" y="1760225"/>
            <a:ext cx="6054655" cy="2647707"/>
            <a:chOff x="152400" y="1126059"/>
            <a:chExt cx="6653469" cy="2909568"/>
          </a:xfrm>
        </p:grpSpPr>
        <p:pic>
          <p:nvPicPr>
            <p:cNvPr id="5" name="Picture 4">
              <a:extLst>
                <a:ext uri="{FF2B5EF4-FFF2-40B4-BE49-F238E27FC236}">
                  <a16:creationId xmlns:a16="http://schemas.microsoft.com/office/drawing/2014/main" id="{8AA2B552-9E21-71F5-A0CA-A3E52866BE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522" y="1126059"/>
              <a:ext cx="6590347" cy="2909568"/>
            </a:xfrm>
            <a:prstGeom prst="rect">
              <a:avLst/>
            </a:prstGeom>
          </p:spPr>
        </p:pic>
        <p:grpSp>
          <p:nvGrpSpPr>
            <p:cNvPr id="6" name="Group 5">
              <a:extLst>
                <a:ext uri="{FF2B5EF4-FFF2-40B4-BE49-F238E27FC236}">
                  <a16:creationId xmlns:a16="http://schemas.microsoft.com/office/drawing/2014/main" id="{C710765B-36EB-DAFF-DE7E-008C9927248A}"/>
                </a:ext>
              </a:extLst>
            </p:cNvPr>
            <p:cNvGrpSpPr/>
            <p:nvPr/>
          </p:nvGrpSpPr>
          <p:grpSpPr>
            <a:xfrm>
              <a:off x="152400" y="1133856"/>
              <a:ext cx="6636671" cy="1685544"/>
              <a:chOff x="152400" y="1133856"/>
              <a:chExt cx="6636671" cy="1685544"/>
            </a:xfrm>
          </p:grpSpPr>
          <p:grpSp>
            <p:nvGrpSpPr>
              <p:cNvPr id="7" name="Group 6">
                <a:extLst>
                  <a:ext uri="{FF2B5EF4-FFF2-40B4-BE49-F238E27FC236}">
                    <a16:creationId xmlns:a16="http://schemas.microsoft.com/office/drawing/2014/main" id="{E1498973-621C-3F3A-2FE3-B1A1390F4FC1}"/>
                  </a:ext>
                </a:extLst>
              </p:cNvPr>
              <p:cNvGrpSpPr/>
              <p:nvPr/>
            </p:nvGrpSpPr>
            <p:grpSpPr>
              <a:xfrm>
                <a:off x="152400" y="1133856"/>
                <a:ext cx="1545167" cy="1685544"/>
                <a:chOff x="152400" y="1133856"/>
                <a:chExt cx="1545167" cy="1685544"/>
              </a:xfrm>
            </p:grpSpPr>
            <p:cxnSp>
              <p:nvCxnSpPr>
                <p:cNvPr id="17" name="Straight Connector 16">
                  <a:extLst>
                    <a:ext uri="{FF2B5EF4-FFF2-40B4-BE49-F238E27FC236}">
                      <a16:creationId xmlns:a16="http://schemas.microsoft.com/office/drawing/2014/main" id="{DA7C5C09-31A8-9EF9-B5C7-DE955D5864EA}"/>
                    </a:ext>
                  </a:extLst>
                </p:cNvPr>
                <p:cNvCxnSpPr>
                  <a:cxnSpLocks/>
                </p:cNvCxnSpPr>
                <p:nvPr/>
              </p:nvCxnSpPr>
              <p:spPr bwMode="auto">
                <a:xfrm>
                  <a:off x="1670304" y="2017063"/>
                  <a:ext cx="0" cy="802337"/>
                </a:xfrm>
                <a:prstGeom prst="line">
                  <a:avLst/>
                </a:prstGeom>
                <a:solidFill>
                  <a:schemeClr val="accent1"/>
                </a:solidFill>
                <a:ln w="28575" cap="flat" cmpd="sng" algn="ctr">
                  <a:solidFill>
                    <a:srgbClr val="00B05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9CD32C62-6FB0-7203-FFE4-410B5E4A7021}"/>
                    </a:ext>
                  </a:extLst>
                </p:cNvPr>
                <p:cNvCxnSpPr>
                  <a:cxnSpLocks/>
                </p:cNvCxnSpPr>
                <p:nvPr/>
              </p:nvCxnSpPr>
              <p:spPr bwMode="auto">
                <a:xfrm>
                  <a:off x="1676400" y="1133856"/>
                  <a:ext cx="0" cy="802337"/>
                </a:xfrm>
                <a:prstGeom prst="line">
                  <a:avLst/>
                </a:prstGeom>
                <a:solidFill>
                  <a:schemeClr val="accent1"/>
                </a:solidFill>
                <a:ln w="28575" cap="flat" cmpd="sng" algn="ctr">
                  <a:solidFill>
                    <a:srgbClr val="00B05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a:extLst>
                    <a:ext uri="{FF2B5EF4-FFF2-40B4-BE49-F238E27FC236}">
                      <a16:creationId xmlns:a16="http://schemas.microsoft.com/office/drawing/2014/main" id="{AF6E059A-54A1-F2F1-38AE-B37AAF817691}"/>
                    </a:ext>
                  </a:extLst>
                </p:cNvPr>
                <p:cNvSpPr txBox="1"/>
                <p:nvPr/>
              </p:nvSpPr>
              <p:spPr>
                <a:xfrm>
                  <a:off x="188635" y="1158412"/>
                  <a:ext cx="1388522" cy="646331"/>
                </a:xfrm>
                <a:prstGeom prst="rect">
                  <a:avLst/>
                </a:prstGeom>
                <a:noFill/>
              </p:spPr>
              <p:txBody>
                <a:bodyPr wrap="none" rtlCol="0">
                  <a:spAutoFit/>
                </a:bodyPr>
                <a:lstStyle/>
                <a:p>
                  <a:r>
                    <a:rPr lang="en-US" sz="1200" b="1" dirty="0">
                      <a:solidFill>
                        <a:srgbClr val="00B050"/>
                      </a:solidFill>
                    </a:rPr>
                    <a:t>Midlatitude-</a:t>
                  </a:r>
                </a:p>
                <a:p>
                  <a:r>
                    <a:rPr lang="en-US" sz="1200" b="1" dirty="0">
                      <a:solidFill>
                        <a:srgbClr val="00B050"/>
                      </a:solidFill>
                    </a:rPr>
                    <a:t>Arctic Exchange</a:t>
                  </a:r>
                </a:p>
                <a:p>
                  <a:r>
                    <a:rPr lang="en-US" sz="1200" b="1" dirty="0">
                      <a:solidFill>
                        <a:srgbClr val="00B050"/>
                      </a:solidFill>
                    </a:rPr>
                    <a:t>(1-4 weeks)</a:t>
                  </a:r>
                </a:p>
              </p:txBody>
            </p:sp>
            <p:sp>
              <p:nvSpPr>
                <p:cNvPr id="20" name="TextBox 19">
                  <a:extLst>
                    <a:ext uri="{FF2B5EF4-FFF2-40B4-BE49-F238E27FC236}">
                      <a16:creationId xmlns:a16="http://schemas.microsoft.com/office/drawing/2014/main" id="{1D2DD9B3-A233-57C0-D4DF-E3CFE53BFD71}"/>
                    </a:ext>
                  </a:extLst>
                </p:cNvPr>
                <p:cNvSpPr txBox="1"/>
                <p:nvPr/>
              </p:nvSpPr>
              <p:spPr>
                <a:xfrm>
                  <a:off x="152400" y="2096869"/>
                  <a:ext cx="1545167" cy="646331"/>
                </a:xfrm>
                <a:prstGeom prst="rect">
                  <a:avLst/>
                </a:prstGeom>
                <a:noFill/>
              </p:spPr>
              <p:txBody>
                <a:bodyPr wrap="none" rtlCol="0">
                  <a:spAutoFit/>
                </a:bodyPr>
                <a:lstStyle/>
                <a:p>
                  <a:r>
                    <a:rPr lang="en-US" sz="1200" b="1" dirty="0">
                      <a:solidFill>
                        <a:srgbClr val="00B050"/>
                      </a:solidFill>
                    </a:rPr>
                    <a:t>Midlatitude-</a:t>
                  </a:r>
                </a:p>
                <a:p>
                  <a:r>
                    <a:rPr lang="en-US" sz="1200" b="1" dirty="0">
                      <a:solidFill>
                        <a:srgbClr val="00B050"/>
                      </a:solidFill>
                    </a:rPr>
                    <a:t>Tropics Exchange </a:t>
                  </a:r>
                </a:p>
                <a:p>
                  <a:r>
                    <a:rPr lang="en-US" sz="1200" b="1" dirty="0">
                      <a:solidFill>
                        <a:srgbClr val="00B050"/>
                      </a:solidFill>
                    </a:rPr>
                    <a:t>(1-2 months)</a:t>
                  </a:r>
                </a:p>
              </p:txBody>
            </p:sp>
          </p:grpSp>
          <p:sp>
            <p:nvSpPr>
              <p:cNvPr id="8" name="Arc 7">
                <a:extLst>
                  <a:ext uri="{FF2B5EF4-FFF2-40B4-BE49-F238E27FC236}">
                    <a16:creationId xmlns:a16="http://schemas.microsoft.com/office/drawing/2014/main" id="{9056C3B3-7343-8628-5ED5-D2C836CA5D5B}"/>
                  </a:ext>
                </a:extLst>
              </p:cNvPr>
              <p:cNvSpPr/>
              <p:nvPr/>
            </p:nvSpPr>
            <p:spPr bwMode="auto">
              <a:xfrm rot="20704710">
                <a:off x="3425015" y="1363710"/>
                <a:ext cx="2061120" cy="1422667"/>
              </a:xfrm>
              <a:prstGeom prst="arc">
                <a:avLst>
                  <a:gd name="adj1" fmla="val 13128285"/>
                  <a:gd name="adj2" fmla="val 21131213"/>
                </a:avLst>
              </a:prstGeom>
              <a:noFill/>
              <a:ln w="28575" cap="flat" cmpd="sng" algn="ctr">
                <a:solidFill>
                  <a:srgbClr val="00B05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grpSp>
            <p:nvGrpSpPr>
              <p:cNvPr id="9" name="Group 8">
                <a:extLst>
                  <a:ext uri="{FF2B5EF4-FFF2-40B4-BE49-F238E27FC236}">
                    <a16:creationId xmlns:a16="http://schemas.microsoft.com/office/drawing/2014/main" id="{823EF1CE-FCDA-5558-8AEB-AB5F65075B28}"/>
                  </a:ext>
                </a:extLst>
              </p:cNvPr>
              <p:cNvGrpSpPr/>
              <p:nvPr/>
            </p:nvGrpSpPr>
            <p:grpSpPr>
              <a:xfrm>
                <a:off x="1868078" y="1610578"/>
                <a:ext cx="1484722" cy="652785"/>
                <a:chOff x="1868078" y="1610578"/>
                <a:chExt cx="1484722" cy="652785"/>
              </a:xfrm>
            </p:grpSpPr>
            <p:sp>
              <p:nvSpPr>
                <p:cNvPr id="14" name="Arc 13">
                  <a:extLst>
                    <a:ext uri="{FF2B5EF4-FFF2-40B4-BE49-F238E27FC236}">
                      <a16:creationId xmlns:a16="http://schemas.microsoft.com/office/drawing/2014/main" id="{54322B44-F00F-4419-5896-06904356F1A3}"/>
                    </a:ext>
                  </a:extLst>
                </p:cNvPr>
                <p:cNvSpPr/>
                <p:nvPr/>
              </p:nvSpPr>
              <p:spPr bwMode="auto">
                <a:xfrm rot="20704710">
                  <a:off x="2119256" y="1610578"/>
                  <a:ext cx="1093069" cy="652785"/>
                </a:xfrm>
                <a:prstGeom prst="arc">
                  <a:avLst>
                    <a:gd name="adj1" fmla="val 12348599"/>
                    <a:gd name="adj2" fmla="val 0"/>
                  </a:avLst>
                </a:prstGeom>
                <a:noFill/>
                <a:ln w="28575" cap="flat" cmpd="sng" algn="ctr">
                  <a:solidFill>
                    <a:srgbClr val="00B05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cxnSp>
              <p:nvCxnSpPr>
                <p:cNvPr id="15" name="Straight Arrow Connector 14">
                  <a:extLst>
                    <a:ext uri="{FF2B5EF4-FFF2-40B4-BE49-F238E27FC236}">
                      <a16:creationId xmlns:a16="http://schemas.microsoft.com/office/drawing/2014/main" id="{311AC409-F8EF-1FEC-EEE4-B0BE06726080}"/>
                    </a:ext>
                  </a:extLst>
                </p:cNvPr>
                <p:cNvCxnSpPr>
                  <a:cxnSpLocks/>
                </p:cNvCxnSpPr>
                <p:nvPr/>
              </p:nvCxnSpPr>
              <p:spPr bwMode="auto">
                <a:xfrm flipH="1">
                  <a:off x="1868078" y="2137488"/>
                  <a:ext cx="1484722" cy="72312"/>
                </a:xfrm>
                <a:prstGeom prst="straightConnector1">
                  <a:avLst/>
                </a:prstGeom>
                <a:solidFill>
                  <a:schemeClr val="accent1"/>
                </a:solidFill>
                <a:ln w="28575" cap="flat" cmpd="sng" algn="ctr">
                  <a:solidFill>
                    <a:srgbClr val="00B050"/>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a:extLst>
                    <a:ext uri="{FF2B5EF4-FFF2-40B4-BE49-F238E27FC236}">
                      <a16:creationId xmlns:a16="http://schemas.microsoft.com/office/drawing/2014/main" id="{3B0CF80B-9D98-7BE1-C5B9-9D985AAA8D55}"/>
                    </a:ext>
                  </a:extLst>
                </p:cNvPr>
                <p:cNvSpPr txBox="1"/>
                <p:nvPr/>
              </p:nvSpPr>
              <p:spPr>
                <a:xfrm>
                  <a:off x="1905000" y="1748135"/>
                  <a:ext cx="1234633" cy="461665"/>
                </a:xfrm>
                <a:prstGeom prst="rect">
                  <a:avLst/>
                </a:prstGeom>
                <a:noFill/>
              </p:spPr>
              <p:txBody>
                <a:bodyPr wrap="none" rtlCol="0">
                  <a:spAutoFit/>
                </a:bodyPr>
                <a:lstStyle/>
                <a:p>
                  <a:r>
                    <a:rPr lang="en-US" sz="1200" b="1" dirty="0">
                      <a:solidFill>
                        <a:srgbClr val="00B050"/>
                      </a:solidFill>
                    </a:rPr>
                    <a:t>Cross-Atlantic</a:t>
                  </a:r>
                </a:p>
                <a:p>
                  <a:r>
                    <a:rPr lang="en-US" sz="1200" b="1" dirty="0">
                      <a:solidFill>
                        <a:srgbClr val="00B050"/>
                      </a:solidFill>
                    </a:rPr>
                    <a:t>(days-weeks)</a:t>
                  </a:r>
                </a:p>
              </p:txBody>
            </p:sp>
          </p:grpSp>
          <p:grpSp>
            <p:nvGrpSpPr>
              <p:cNvPr id="10" name="Group 9">
                <a:extLst>
                  <a:ext uri="{FF2B5EF4-FFF2-40B4-BE49-F238E27FC236}">
                    <a16:creationId xmlns:a16="http://schemas.microsoft.com/office/drawing/2014/main" id="{50855219-A721-E215-7F28-E8D04668D6C1}"/>
                  </a:ext>
                </a:extLst>
              </p:cNvPr>
              <p:cNvGrpSpPr/>
              <p:nvPr/>
            </p:nvGrpSpPr>
            <p:grpSpPr>
              <a:xfrm>
                <a:off x="5186145" y="1752600"/>
                <a:ext cx="1602926" cy="838200"/>
                <a:chOff x="5186145" y="1752600"/>
                <a:chExt cx="1602926" cy="838200"/>
              </a:xfrm>
            </p:grpSpPr>
            <p:cxnSp>
              <p:nvCxnSpPr>
                <p:cNvPr id="11" name="Straight Arrow Connector 10">
                  <a:extLst>
                    <a:ext uri="{FF2B5EF4-FFF2-40B4-BE49-F238E27FC236}">
                      <a16:creationId xmlns:a16="http://schemas.microsoft.com/office/drawing/2014/main" id="{84249826-8F8C-B89D-5CEA-BE2ED3AC7F36}"/>
                    </a:ext>
                  </a:extLst>
                </p:cNvPr>
                <p:cNvCxnSpPr/>
                <p:nvPr/>
              </p:nvCxnSpPr>
              <p:spPr bwMode="auto">
                <a:xfrm flipV="1">
                  <a:off x="5449269" y="1752600"/>
                  <a:ext cx="1256331" cy="433311"/>
                </a:xfrm>
                <a:prstGeom prst="straightConnector1">
                  <a:avLst/>
                </a:prstGeom>
                <a:solidFill>
                  <a:schemeClr val="accent1"/>
                </a:solidFill>
                <a:ln w="38100" cap="flat" cmpd="sng" algn="ctr">
                  <a:solidFill>
                    <a:srgbClr val="00B050"/>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949EA360-2F02-568C-CF3C-B1F1B678DDBF}"/>
                    </a:ext>
                  </a:extLst>
                </p:cNvPr>
                <p:cNvCxnSpPr/>
                <p:nvPr/>
              </p:nvCxnSpPr>
              <p:spPr bwMode="auto">
                <a:xfrm>
                  <a:off x="5186145" y="1874158"/>
                  <a:ext cx="739739" cy="142905"/>
                </a:xfrm>
                <a:prstGeom prst="line">
                  <a:avLst/>
                </a:prstGeom>
                <a:solidFill>
                  <a:schemeClr val="accent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425D039A-7208-B643-D376-577E36A4D569}"/>
                    </a:ext>
                  </a:extLst>
                </p:cNvPr>
                <p:cNvSpPr txBox="1"/>
                <p:nvPr/>
              </p:nvSpPr>
              <p:spPr>
                <a:xfrm>
                  <a:off x="5623367" y="2129135"/>
                  <a:ext cx="1165704" cy="461665"/>
                </a:xfrm>
                <a:prstGeom prst="rect">
                  <a:avLst/>
                </a:prstGeom>
                <a:noFill/>
              </p:spPr>
              <p:txBody>
                <a:bodyPr wrap="none" rtlCol="0">
                  <a:spAutoFit/>
                </a:bodyPr>
                <a:lstStyle/>
                <a:p>
                  <a:r>
                    <a:rPr lang="en-US" sz="1200" b="1" dirty="0">
                      <a:solidFill>
                        <a:srgbClr val="00B050"/>
                      </a:solidFill>
                    </a:rPr>
                    <a:t>Cross-Pacific</a:t>
                  </a:r>
                </a:p>
                <a:p>
                  <a:r>
                    <a:rPr lang="en-US" sz="1200" b="1" dirty="0">
                      <a:solidFill>
                        <a:srgbClr val="00B050"/>
                      </a:solidFill>
                    </a:rPr>
                    <a:t>(days-weeks)</a:t>
                  </a:r>
                </a:p>
              </p:txBody>
            </p:sp>
          </p:grpSp>
        </p:grpSp>
        <p:grpSp>
          <p:nvGrpSpPr>
            <p:cNvPr id="21" name="Group 20">
              <a:extLst>
                <a:ext uri="{FF2B5EF4-FFF2-40B4-BE49-F238E27FC236}">
                  <a16:creationId xmlns:a16="http://schemas.microsoft.com/office/drawing/2014/main" id="{086FD6DE-EEE9-81FD-4CC6-147847F09942}"/>
                </a:ext>
              </a:extLst>
            </p:cNvPr>
            <p:cNvGrpSpPr/>
            <p:nvPr/>
          </p:nvGrpSpPr>
          <p:grpSpPr>
            <a:xfrm>
              <a:off x="3048000" y="1874158"/>
              <a:ext cx="1778696" cy="1861810"/>
              <a:chOff x="3048000" y="1874158"/>
              <a:chExt cx="1778696" cy="1861810"/>
            </a:xfrm>
          </p:grpSpPr>
          <p:cxnSp>
            <p:nvCxnSpPr>
              <p:cNvPr id="22" name="Straight Connector 21">
                <a:extLst>
                  <a:ext uri="{FF2B5EF4-FFF2-40B4-BE49-F238E27FC236}">
                    <a16:creationId xmlns:a16="http://schemas.microsoft.com/office/drawing/2014/main" id="{48899A48-D5BC-B4CF-5F16-7478527C8D7E}"/>
                  </a:ext>
                </a:extLst>
              </p:cNvPr>
              <p:cNvCxnSpPr>
                <a:cxnSpLocks/>
              </p:cNvCxnSpPr>
              <p:nvPr/>
            </p:nvCxnSpPr>
            <p:spPr bwMode="auto">
              <a:xfrm>
                <a:off x="3048000" y="1874158"/>
                <a:ext cx="0" cy="1861810"/>
              </a:xfrm>
              <a:prstGeom prst="line">
                <a:avLst/>
              </a:prstGeom>
              <a:solidFill>
                <a:schemeClr val="accent1"/>
              </a:solidFill>
              <a:ln w="57150" cap="flat" cmpd="sng" algn="ctr">
                <a:solidFill>
                  <a:srgbClr val="0000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a:extLst>
                  <a:ext uri="{FF2B5EF4-FFF2-40B4-BE49-F238E27FC236}">
                    <a16:creationId xmlns:a16="http://schemas.microsoft.com/office/drawing/2014/main" id="{9AD3D803-8A98-F85E-0254-B85D5DD70C99}"/>
                  </a:ext>
                </a:extLst>
              </p:cNvPr>
              <p:cNvSpPr txBox="1"/>
              <p:nvPr/>
            </p:nvSpPr>
            <p:spPr>
              <a:xfrm>
                <a:off x="3061801" y="3153594"/>
                <a:ext cx="1764895" cy="523220"/>
              </a:xfrm>
              <a:prstGeom prst="rect">
                <a:avLst/>
              </a:prstGeom>
              <a:noFill/>
            </p:spPr>
            <p:txBody>
              <a:bodyPr wrap="square" rtlCol="0">
                <a:spAutoFit/>
              </a:bodyPr>
              <a:lstStyle/>
              <a:p>
                <a:r>
                  <a:rPr lang="en-US" sz="1400" dirty="0">
                    <a:solidFill>
                      <a:srgbClr val="0000FF"/>
                    </a:solidFill>
                  </a:rPr>
                  <a:t>Inter-hemispheric exchange (~ 1year)</a:t>
                </a:r>
              </a:p>
            </p:txBody>
          </p:sp>
        </p:grpSp>
        <p:grpSp>
          <p:nvGrpSpPr>
            <p:cNvPr id="24" name="Group 23">
              <a:extLst>
                <a:ext uri="{FF2B5EF4-FFF2-40B4-BE49-F238E27FC236}">
                  <a16:creationId xmlns:a16="http://schemas.microsoft.com/office/drawing/2014/main" id="{B638B5A1-0B60-5259-0EB3-A7608E53E55B}"/>
                </a:ext>
              </a:extLst>
            </p:cNvPr>
            <p:cNvGrpSpPr/>
            <p:nvPr/>
          </p:nvGrpSpPr>
          <p:grpSpPr>
            <a:xfrm>
              <a:off x="1197094" y="1734003"/>
              <a:ext cx="784106" cy="276999"/>
              <a:chOff x="1197094" y="1734003"/>
              <a:chExt cx="784106" cy="276999"/>
            </a:xfrm>
          </p:grpSpPr>
          <p:cxnSp>
            <p:nvCxnSpPr>
              <p:cNvPr id="25" name="Straight Connector 24">
                <a:extLst>
                  <a:ext uri="{FF2B5EF4-FFF2-40B4-BE49-F238E27FC236}">
                    <a16:creationId xmlns:a16="http://schemas.microsoft.com/office/drawing/2014/main" id="{975613F3-BD32-5C42-DFCE-80A1E7CE7102}"/>
                  </a:ext>
                </a:extLst>
              </p:cNvPr>
              <p:cNvCxnSpPr/>
              <p:nvPr/>
            </p:nvCxnSpPr>
            <p:spPr bwMode="auto">
              <a:xfrm>
                <a:off x="1219200" y="1989096"/>
                <a:ext cx="762000" cy="0"/>
              </a:xfrm>
              <a:prstGeom prst="line">
                <a:avLst/>
              </a:prstGeom>
              <a:solidFill>
                <a:schemeClr val="accent1"/>
              </a:solidFill>
              <a:ln w="28575" cap="flat" cmpd="sng" algn="ctr">
                <a:solidFill>
                  <a:srgbClr val="FF0000"/>
                </a:solidFill>
                <a:prstDash val="solid"/>
                <a:round/>
                <a:headEnd type="triangle" w="lg"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Box 25">
                <a:extLst>
                  <a:ext uri="{FF2B5EF4-FFF2-40B4-BE49-F238E27FC236}">
                    <a16:creationId xmlns:a16="http://schemas.microsoft.com/office/drawing/2014/main" id="{7D2EB938-8098-6A20-5BFE-9FBDC057741E}"/>
                  </a:ext>
                </a:extLst>
              </p:cNvPr>
              <p:cNvSpPr txBox="1"/>
              <p:nvPr/>
            </p:nvSpPr>
            <p:spPr>
              <a:xfrm>
                <a:off x="1197094" y="1734003"/>
                <a:ext cx="508473" cy="276999"/>
              </a:xfrm>
              <a:prstGeom prst="rect">
                <a:avLst/>
              </a:prstGeom>
              <a:noFill/>
            </p:spPr>
            <p:txBody>
              <a:bodyPr wrap="none" rtlCol="0">
                <a:spAutoFit/>
              </a:bodyPr>
              <a:lstStyle/>
              <a:p>
                <a:r>
                  <a:rPr lang="en-US" sz="1200" dirty="0">
                    <a:solidFill>
                      <a:srgbClr val="FF0000"/>
                    </a:solidFill>
                  </a:rPr>
                  <a:t>days</a:t>
                </a:r>
              </a:p>
            </p:txBody>
          </p:sp>
        </p:grpSp>
      </p:grpSp>
      <p:sp>
        <p:nvSpPr>
          <p:cNvPr id="28" name="TextBox 27">
            <a:extLst>
              <a:ext uri="{FF2B5EF4-FFF2-40B4-BE49-F238E27FC236}">
                <a16:creationId xmlns:a16="http://schemas.microsoft.com/office/drawing/2014/main" id="{336CD6C0-F4A8-5901-678C-CA5739E9FB3A}"/>
              </a:ext>
            </a:extLst>
          </p:cNvPr>
          <p:cNvSpPr txBox="1"/>
          <p:nvPr/>
        </p:nvSpPr>
        <p:spPr>
          <a:xfrm>
            <a:off x="1600200" y="1295400"/>
            <a:ext cx="3736920" cy="369332"/>
          </a:xfrm>
          <a:prstGeom prst="rect">
            <a:avLst/>
          </a:prstGeom>
          <a:noFill/>
        </p:spPr>
        <p:txBody>
          <a:bodyPr wrap="none" rtlCol="0">
            <a:spAutoFit/>
          </a:bodyPr>
          <a:lstStyle/>
          <a:p>
            <a:r>
              <a:rPr lang="en-US" sz="1800" b="1" dirty="0">
                <a:solidFill>
                  <a:schemeClr val="tx1">
                    <a:lumMod val="50000"/>
                    <a:lumOff val="50000"/>
                  </a:schemeClr>
                </a:solidFill>
              </a:rPr>
              <a:t>Air pollution transport pathways</a:t>
            </a:r>
          </a:p>
        </p:txBody>
      </p:sp>
      <p:grpSp>
        <p:nvGrpSpPr>
          <p:cNvPr id="31" name="Group 30">
            <a:extLst>
              <a:ext uri="{FF2B5EF4-FFF2-40B4-BE49-F238E27FC236}">
                <a16:creationId xmlns:a16="http://schemas.microsoft.com/office/drawing/2014/main" id="{75BC6F37-7DAF-D905-DCE4-886EA5F72766}"/>
              </a:ext>
            </a:extLst>
          </p:cNvPr>
          <p:cNvGrpSpPr/>
          <p:nvPr/>
        </p:nvGrpSpPr>
        <p:grpSpPr>
          <a:xfrm>
            <a:off x="6539301" y="1143000"/>
            <a:ext cx="5500299" cy="4076274"/>
            <a:chOff x="6539301" y="1295400"/>
            <a:chExt cx="5500299" cy="4076274"/>
          </a:xfrm>
        </p:grpSpPr>
        <p:pic>
          <p:nvPicPr>
            <p:cNvPr id="29" name="Picture 2" descr="scan10041">
              <a:extLst>
                <a:ext uri="{FF2B5EF4-FFF2-40B4-BE49-F238E27FC236}">
                  <a16:creationId xmlns:a16="http://schemas.microsoft.com/office/drawing/2014/main" id="{F9825280-1648-B0E2-B545-65FC43577148}"/>
                </a:ext>
              </a:extLst>
            </p:cNvPr>
            <p:cNvPicPr>
              <a:picLocks noChangeAspect="1" noChangeArrowheads="1"/>
            </p:cNvPicPr>
            <p:nvPr/>
          </p:nvPicPr>
          <p:blipFill>
            <a:blip r:embed="rId4" cstate="print"/>
            <a:srcRect t="10135" b="1448"/>
            <a:stretch>
              <a:fillRect/>
            </a:stretch>
          </p:blipFill>
          <p:spPr bwMode="auto">
            <a:xfrm>
              <a:off x="6539301" y="1295400"/>
              <a:ext cx="5500299" cy="4076274"/>
            </a:xfrm>
            <a:prstGeom prst="rect">
              <a:avLst/>
            </a:prstGeom>
            <a:noFill/>
          </p:spPr>
        </p:pic>
        <p:sp>
          <p:nvSpPr>
            <p:cNvPr id="30" name="Text Box 4">
              <a:extLst>
                <a:ext uri="{FF2B5EF4-FFF2-40B4-BE49-F238E27FC236}">
                  <a16:creationId xmlns:a16="http://schemas.microsoft.com/office/drawing/2014/main" id="{2D22770E-3C66-2F65-58B4-0138F0D7846E}"/>
                </a:ext>
              </a:extLst>
            </p:cNvPr>
            <p:cNvSpPr txBox="1">
              <a:spLocks noChangeArrowheads="1"/>
            </p:cNvSpPr>
            <p:nvPr/>
          </p:nvSpPr>
          <p:spPr bwMode="auto">
            <a:xfrm>
              <a:off x="9144000" y="4635889"/>
              <a:ext cx="1316386" cy="270843"/>
            </a:xfrm>
            <a:prstGeom prst="rect">
              <a:avLst/>
            </a:prstGeom>
            <a:noFill/>
            <a:ln w="9525">
              <a:noFill/>
              <a:miter lim="800000"/>
              <a:headEnd/>
              <a:tailEnd/>
            </a:ln>
            <a:effectLst/>
          </p:spPr>
          <p:txBody>
            <a:bodyPr wrap="none">
              <a:spAutoFit/>
            </a:bodyPr>
            <a:lstStyle/>
            <a:p>
              <a:pPr eaLnBrk="1" hangingPunct="1"/>
              <a:r>
                <a:rPr lang="en-US" sz="1000" i="1" dirty="0"/>
                <a:t>Seinfeld and </a:t>
              </a:r>
              <a:r>
                <a:rPr lang="en-US" sz="1000" i="1" dirty="0" err="1"/>
                <a:t>Pandis</a:t>
              </a:r>
              <a:endParaRPr lang="en-US" sz="1000" i="1" dirty="0"/>
            </a:p>
          </p:txBody>
        </p:sp>
      </p:grpSp>
      <p:sp>
        <p:nvSpPr>
          <p:cNvPr id="32" name="TextBox 31">
            <a:extLst>
              <a:ext uri="{FF2B5EF4-FFF2-40B4-BE49-F238E27FC236}">
                <a16:creationId xmlns:a16="http://schemas.microsoft.com/office/drawing/2014/main" id="{DD22DC47-C399-ACD9-72E7-4AFF6BFA31D7}"/>
              </a:ext>
            </a:extLst>
          </p:cNvPr>
          <p:cNvSpPr txBox="1"/>
          <p:nvPr/>
        </p:nvSpPr>
        <p:spPr>
          <a:xfrm>
            <a:off x="1496014" y="5219743"/>
            <a:ext cx="9474200" cy="1272143"/>
          </a:xfrm>
          <a:prstGeom prst="rect">
            <a:avLst/>
          </a:prstGeom>
          <a:noFill/>
        </p:spPr>
        <p:txBody>
          <a:bodyPr wrap="square" rtlCol="0">
            <a:spAutoFit/>
          </a:bodyPr>
          <a:lstStyle/>
          <a:p>
            <a:pPr marL="112713" indent="-112713">
              <a:spcAft>
                <a:spcPts val="800"/>
              </a:spcAft>
              <a:buFont typeface="Wingdings" panose="05000000000000000000" pitchFamily="2" charset="2"/>
              <a:buChar char="§"/>
            </a:pPr>
            <a:r>
              <a:rPr lang="en-US" sz="1400" dirty="0">
                <a:effectLst/>
                <a:latin typeface="+mn-lt"/>
                <a:ea typeface="Calibri" panose="020F0502020204030204" pitchFamily="34" charset="0"/>
              </a:rPr>
              <a:t>Most air pollution issues arise from </a:t>
            </a:r>
            <a:r>
              <a:rPr lang="en-US" sz="1400" b="1" i="1" dirty="0">
                <a:effectLst/>
                <a:latin typeface="+mn-lt"/>
                <a:ea typeface="Calibri" panose="020F0502020204030204" pitchFamily="34" charset="0"/>
              </a:rPr>
              <a:t>interactions between </a:t>
            </a:r>
            <a:r>
              <a:rPr lang="en-US" sz="1400" dirty="0">
                <a:effectLst/>
                <a:latin typeface="+mn-lt"/>
                <a:ea typeface="Calibri" panose="020F0502020204030204" pitchFamily="34" charset="0"/>
              </a:rPr>
              <a:t>chemical </a:t>
            </a:r>
            <a:r>
              <a:rPr lang="en-US" sz="1400" b="1" i="1" dirty="0">
                <a:effectLst/>
                <a:latin typeface="+mn-lt"/>
                <a:ea typeface="Calibri" panose="020F0502020204030204" pitchFamily="34" charset="0"/>
              </a:rPr>
              <a:t>species that exhibit characteristic</a:t>
            </a:r>
            <a:r>
              <a:rPr lang="en-US" sz="1400" dirty="0">
                <a:effectLst/>
                <a:latin typeface="+mn-lt"/>
                <a:ea typeface="Calibri" panose="020F0502020204030204" pitchFamily="34" charset="0"/>
              </a:rPr>
              <a:t> space and time </a:t>
            </a:r>
            <a:r>
              <a:rPr lang="en-US" sz="1400" b="1" i="1" dirty="0">
                <a:effectLst/>
                <a:latin typeface="+mn-lt"/>
                <a:ea typeface="Calibri" panose="020F0502020204030204" pitchFamily="34" charset="0"/>
              </a:rPr>
              <a:t>scales that span several orders of magnitude</a:t>
            </a:r>
          </a:p>
          <a:p>
            <a:pPr marL="112713" indent="-112713">
              <a:spcAft>
                <a:spcPts val="800"/>
              </a:spcAft>
              <a:buFont typeface="Wingdings" panose="05000000000000000000" pitchFamily="2" charset="2"/>
              <a:buChar char="§"/>
            </a:pPr>
            <a:r>
              <a:rPr lang="en-US" sz="1400" dirty="0">
                <a:effectLst/>
                <a:latin typeface="+mn-lt"/>
                <a:ea typeface="Calibri" panose="020F0502020204030204" pitchFamily="34" charset="0"/>
              </a:rPr>
              <a:t>Atmospheric chemistry-transport models need to represent the interactions between various physical, chemical and dynamical processes over spatial scales ranging from a few to thousands of kilometers laterally, from the surface to the upper troposphere vertically, and on temporal scales ranging from a few seconds to annual cycles.</a:t>
            </a:r>
            <a:endParaRPr lang="en-US" sz="1400" dirty="0">
              <a:latin typeface="+mn-lt"/>
            </a:endParaRPr>
          </a:p>
        </p:txBody>
      </p:sp>
    </p:spTree>
    <p:extLst>
      <p:ext uri="{BB962C8B-B14F-4D97-AF65-F5344CB8AC3E}">
        <p14:creationId xmlns:p14="http://schemas.microsoft.com/office/powerpoint/2010/main" val="991529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6D9A-0942-E3D8-4C8D-0AAE3B7B4937}"/>
              </a:ext>
            </a:extLst>
          </p:cNvPr>
          <p:cNvSpPr>
            <a:spLocks noGrp="1"/>
          </p:cNvSpPr>
          <p:nvPr>
            <p:ph type="title"/>
          </p:nvPr>
        </p:nvSpPr>
        <p:spPr/>
        <p:txBody>
          <a:bodyPr/>
          <a:lstStyle/>
          <a:p>
            <a:r>
              <a:rPr lang="en-US" sz="2800" dirty="0"/>
              <a:t>Multiscale Process Interactions Example</a:t>
            </a:r>
            <a:br>
              <a:rPr lang="en-US" sz="2800" dirty="0"/>
            </a:br>
            <a:r>
              <a:rPr lang="en-US" sz="2000" b="0" dirty="0"/>
              <a:t>Fate of NH</a:t>
            </a:r>
            <a:r>
              <a:rPr lang="en-US" sz="2000" b="0" baseline="-25000" dirty="0"/>
              <a:t>3</a:t>
            </a:r>
            <a:r>
              <a:rPr lang="en-US" sz="2000" b="0" dirty="0"/>
              <a:t> Emissions: sensitivity to dry deposition</a:t>
            </a:r>
            <a:endParaRPr lang="en-US" sz="2800" dirty="0"/>
          </a:p>
        </p:txBody>
      </p:sp>
      <p:sp>
        <p:nvSpPr>
          <p:cNvPr id="4" name="Slide Number Placeholder 3">
            <a:extLst>
              <a:ext uri="{FF2B5EF4-FFF2-40B4-BE49-F238E27FC236}">
                <a16:creationId xmlns:a16="http://schemas.microsoft.com/office/drawing/2014/main" id="{2295D170-7084-D75D-F591-220703831099}"/>
              </a:ext>
            </a:extLst>
          </p:cNvPr>
          <p:cNvSpPr>
            <a:spLocks noGrp="1"/>
          </p:cNvSpPr>
          <p:nvPr>
            <p:ph type="sldNum" sz="quarter" idx="12"/>
          </p:nvPr>
        </p:nvSpPr>
        <p:spPr/>
        <p:txBody>
          <a:bodyPr/>
          <a:lstStyle/>
          <a:p>
            <a:pPr>
              <a:defRPr/>
            </a:pPr>
            <a:fld id="{BEF2A795-0D1C-4340-A163-773CC4D3E4EC}" type="slidenum">
              <a:rPr lang="en-US" smtClean="0"/>
              <a:pPr>
                <a:defRPr/>
              </a:pPr>
              <a:t>7</a:t>
            </a:fld>
            <a:endParaRPr lang="en-US" dirty="0"/>
          </a:p>
        </p:txBody>
      </p:sp>
      <p:sp>
        <p:nvSpPr>
          <p:cNvPr id="12" name="TextBox 11">
            <a:extLst>
              <a:ext uri="{FF2B5EF4-FFF2-40B4-BE49-F238E27FC236}">
                <a16:creationId xmlns:a16="http://schemas.microsoft.com/office/drawing/2014/main" id="{EFD4492E-C641-3D19-F566-AA091EFC6FD8}"/>
              </a:ext>
            </a:extLst>
          </p:cNvPr>
          <p:cNvSpPr txBox="1"/>
          <p:nvPr/>
        </p:nvSpPr>
        <p:spPr>
          <a:xfrm>
            <a:off x="8663241" y="6520190"/>
            <a:ext cx="3223959" cy="261610"/>
          </a:xfrm>
          <a:prstGeom prst="rect">
            <a:avLst/>
          </a:prstGeom>
          <a:noFill/>
        </p:spPr>
        <p:txBody>
          <a:bodyPr wrap="none" rtlCol="0">
            <a:spAutoFit/>
          </a:bodyPr>
          <a:lstStyle/>
          <a:p>
            <a:r>
              <a:rPr lang="en-US" sz="1100" dirty="0">
                <a:latin typeface="+mn-lt"/>
              </a:rPr>
              <a:t>Dennis et al. (2010); </a:t>
            </a:r>
            <a:r>
              <a:rPr lang="en-US" sz="1100" i="0" u="none" strike="noStrike" baseline="0" dirty="0" err="1">
                <a:latin typeface="+mn-lt"/>
              </a:rPr>
              <a:t>doi</a:t>
            </a:r>
            <a:r>
              <a:rPr lang="en-US" sz="1100" i="0" u="none" strike="noStrike" baseline="0" dirty="0">
                <a:latin typeface="+mn-lt"/>
              </a:rPr>
              <a:t>: 10.5094/APR.2010.027</a:t>
            </a:r>
            <a:endParaRPr lang="en-US" sz="1100" dirty="0">
              <a:latin typeface="+mn-lt"/>
            </a:endParaRPr>
          </a:p>
        </p:txBody>
      </p:sp>
      <p:grpSp>
        <p:nvGrpSpPr>
          <p:cNvPr id="16" name="Group 15">
            <a:extLst>
              <a:ext uri="{FF2B5EF4-FFF2-40B4-BE49-F238E27FC236}">
                <a16:creationId xmlns:a16="http://schemas.microsoft.com/office/drawing/2014/main" id="{0263EB45-7B1A-58BF-0933-9ED4FB4CBC89}"/>
              </a:ext>
            </a:extLst>
          </p:cNvPr>
          <p:cNvGrpSpPr/>
          <p:nvPr/>
        </p:nvGrpSpPr>
        <p:grpSpPr>
          <a:xfrm>
            <a:off x="152401" y="1406604"/>
            <a:ext cx="4114799" cy="3622596"/>
            <a:chOff x="152401" y="1094601"/>
            <a:chExt cx="4114799" cy="3622596"/>
          </a:xfrm>
        </p:grpSpPr>
        <p:pic>
          <p:nvPicPr>
            <p:cNvPr id="6" name="Picture 5">
              <a:extLst>
                <a:ext uri="{FF2B5EF4-FFF2-40B4-BE49-F238E27FC236}">
                  <a16:creationId xmlns:a16="http://schemas.microsoft.com/office/drawing/2014/main" id="{8EDD1606-AF01-3A80-F5F9-C204562CBEA0}"/>
                </a:ext>
              </a:extLst>
            </p:cNvPr>
            <p:cNvPicPr>
              <a:picLocks noChangeAspect="1"/>
            </p:cNvPicPr>
            <p:nvPr/>
          </p:nvPicPr>
          <p:blipFill>
            <a:blip r:embed="rId3"/>
            <a:stretch>
              <a:fillRect/>
            </a:stretch>
          </p:blipFill>
          <p:spPr>
            <a:xfrm>
              <a:off x="152401" y="1296176"/>
              <a:ext cx="4015174" cy="2217841"/>
            </a:xfrm>
            <a:prstGeom prst="rect">
              <a:avLst/>
            </a:prstGeom>
          </p:spPr>
        </p:pic>
        <p:sp>
          <p:nvSpPr>
            <p:cNvPr id="7" name="TextBox 6">
              <a:extLst>
                <a:ext uri="{FF2B5EF4-FFF2-40B4-BE49-F238E27FC236}">
                  <a16:creationId xmlns:a16="http://schemas.microsoft.com/office/drawing/2014/main" id="{7C62045D-3350-2D5E-6B75-D1AC76157152}"/>
                </a:ext>
              </a:extLst>
            </p:cNvPr>
            <p:cNvSpPr txBox="1"/>
            <p:nvPr/>
          </p:nvSpPr>
          <p:spPr>
            <a:xfrm>
              <a:off x="202012" y="1094601"/>
              <a:ext cx="3919663" cy="276999"/>
            </a:xfrm>
            <a:prstGeom prst="rect">
              <a:avLst/>
            </a:prstGeom>
            <a:noFill/>
          </p:spPr>
          <p:txBody>
            <a:bodyPr wrap="none" rtlCol="0">
              <a:spAutoFit/>
            </a:bodyPr>
            <a:lstStyle/>
            <a:p>
              <a:r>
                <a:rPr lang="en-US" sz="1200" b="1" dirty="0" err="1"/>
                <a:t>NH</a:t>
              </a:r>
              <a:r>
                <a:rPr lang="en-US" sz="1200" b="1" baseline="-25000" dirty="0" err="1"/>
                <a:t>x</a:t>
              </a:r>
              <a:r>
                <a:rPr lang="en-US" sz="1200" b="1" dirty="0"/>
                <a:t> budget for surface layer: Sampson County cell</a:t>
              </a:r>
            </a:p>
          </p:txBody>
        </p:sp>
        <p:sp>
          <p:nvSpPr>
            <p:cNvPr id="13" name="TextBox 12">
              <a:extLst>
                <a:ext uri="{FF2B5EF4-FFF2-40B4-BE49-F238E27FC236}">
                  <a16:creationId xmlns:a16="http://schemas.microsoft.com/office/drawing/2014/main" id="{54C3D9B5-9A20-9D02-71E5-56026306C4E6}"/>
                </a:ext>
              </a:extLst>
            </p:cNvPr>
            <p:cNvSpPr txBox="1"/>
            <p:nvPr/>
          </p:nvSpPr>
          <p:spPr>
            <a:xfrm>
              <a:off x="304800" y="3886200"/>
              <a:ext cx="3962400" cy="830997"/>
            </a:xfrm>
            <a:prstGeom prst="rect">
              <a:avLst/>
            </a:prstGeom>
            <a:noFill/>
          </p:spPr>
          <p:txBody>
            <a:bodyPr wrap="square" rtlCol="0">
              <a:spAutoFit/>
            </a:bodyPr>
            <a:lstStyle/>
            <a:p>
              <a:pPr marL="173038" indent="-173038">
                <a:buFont typeface="Wingdings" panose="05000000000000000000" pitchFamily="2" charset="2"/>
                <a:buChar char="§"/>
              </a:pPr>
              <a:r>
                <a:rPr lang="en-US" sz="1200" dirty="0"/>
                <a:t>Fate of </a:t>
              </a:r>
              <a:r>
                <a:rPr lang="en-US" sz="1200" dirty="0" err="1"/>
                <a:t>NH</a:t>
              </a:r>
              <a:r>
                <a:rPr lang="en-US" sz="1200" baseline="-25000" dirty="0" err="1"/>
                <a:t>x</a:t>
              </a:r>
              <a:r>
                <a:rPr lang="en-US" sz="1200" dirty="0"/>
                <a:t> at surface dominated by turbulent mixing that transports majority of surface NH</a:t>
              </a:r>
              <a:r>
                <a:rPr lang="en-US" sz="1200" baseline="-25000" dirty="0"/>
                <a:t>3</a:t>
              </a:r>
              <a:r>
                <a:rPr lang="en-US" sz="1200" dirty="0"/>
                <a:t> emissions up and away</a:t>
              </a:r>
            </a:p>
            <a:p>
              <a:pPr marL="173038" indent="-173038">
                <a:buFont typeface="Wingdings" panose="05000000000000000000" pitchFamily="2" charset="2"/>
                <a:buChar char="§"/>
              </a:pPr>
              <a:r>
                <a:rPr lang="en-US" sz="1200" dirty="0"/>
                <a:t>Local dry deposition flux 8-15% of emissions</a:t>
              </a:r>
            </a:p>
          </p:txBody>
        </p:sp>
      </p:grpSp>
      <p:sp>
        <p:nvSpPr>
          <p:cNvPr id="20" name="Rectangle 19">
            <a:extLst>
              <a:ext uri="{FF2B5EF4-FFF2-40B4-BE49-F238E27FC236}">
                <a16:creationId xmlns:a16="http://schemas.microsoft.com/office/drawing/2014/main" id="{5B612E6E-ABED-A66D-AD81-9E6C22832DBB}"/>
              </a:ext>
            </a:extLst>
          </p:cNvPr>
          <p:cNvSpPr/>
          <p:nvPr/>
        </p:nvSpPr>
        <p:spPr bwMode="auto">
          <a:xfrm>
            <a:off x="202012" y="1406604"/>
            <a:ext cx="3988988" cy="3774996"/>
          </a:xfrm>
          <a:prstGeom prst="rect">
            <a:avLst/>
          </a:prstGeom>
          <a:no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grpSp>
        <p:nvGrpSpPr>
          <p:cNvPr id="3" name="Group 2">
            <a:extLst>
              <a:ext uri="{FF2B5EF4-FFF2-40B4-BE49-F238E27FC236}">
                <a16:creationId xmlns:a16="http://schemas.microsoft.com/office/drawing/2014/main" id="{27FF1C64-2B13-74C1-8578-79EA3EC28764}"/>
              </a:ext>
            </a:extLst>
          </p:cNvPr>
          <p:cNvGrpSpPr/>
          <p:nvPr/>
        </p:nvGrpSpPr>
        <p:grpSpPr>
          <a:xfrm>
            <a:off x="4393012" y="1241502"/>
            <a:ext cx="3607988" cy="4419600"/>
            <a:chOff x="4393012" y="1219200"/>
            <a:chExt cx="3607988" cy="4419600"/>
          </a:xfrm>
        </p:grpSpPr>
        <p:grpSp>
          <p:nvGrpSpPr>
            <p:cNvPr id="15" name="Group 14">
              <a:extLst>
                <a:ext uri="{FF2B5EF4-FFF2-40B4-BE49-F238E27FC236}">
                  <a16:creationId xmlns:a16="http://schemas.microsoft.com/office/drawing/2014/main" id="{8559A45B-4310-6078-4C78-0FA0BF75231E}"/>
                </a:ext>
              </a:extLst>
            </p:cNvPr>
            <p:cNvGrpSpPr/>
            <p:nvPr/>
          </p:nvGrpSpPr>
          <p:grpSpPr>
            <a:xfrm>
              <a:off x="4419600" y="1219200"/>
              <a:ext cx="3496998" cy="3360135"/>
              <a:chOff x="4724398" y="1219200"/>
              <a:chExt cx="3496998" cy="3360135"/>
            </a:xfrm>
          </p:grpSpPr>
          <p:pic>
            <p:nvPicPr>
              <p:cNvPr id="9" name="Picture 8" descr="A graph of different types of data&#10;&#10;Description automatically generated with medium confidence">
                <a:extLst>
                  <a:ext uri="{FF2B5EF4-FFF2-40B4-BE49-F238E27FC236}">
                    <a16:creationId xmlns:a16="http://schemas.microsoft.com/office/drawing/2014/main" id="{DC39367D-2169-C8EF-4C2B-7203ADCA2F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398" y="1648599"/>
                <a:ext cx="3496998" cy="2930736"/>
              </a:xfrm>
              <a:prstGeom prst="rect">
                <a:avLst/>
              </a:prstGeom>
            </p:spPr>
          </p:pic>
          <p:sp>
            <p:nvSpPr>
              <p:cNvPr id="14" name="TextBox 13">
                <a:extLst>
                  <a:ext uri="{FF2B5EF4-FFF2-40B4-BE49-F238E27FC236}">
                    <a16:creationId xmlns:a16="http://schemas.microsoft.com/office/drawing/2014/main" id="{04BD7582-802F-5B61-3287-467C0936EFCD}"/>
                  </a:ext>
                </a:extLst>
              </p:cNvPr>
              <p:cNvSpPr txBox="1"/>
              <p:nvPr/>
            </p:nvSpPr>
            <p:spPr>
              <a:xfrm>
                <a:off x="5105400" y="1219200"/>
                <a:ext cx="3102131" cy="446276"/>
              </a:xfrm>
              <a:prstGeom prst="rect">
                <a:avLst/>
              </a:prstGeom>
              <a:noFill/>
            </p:spPr>
            <p:txBody>
              <a:bodyPr wrap="none" rtlCol="0">
                <a:spAutoFit/>
              </a:bodyPr>
              <a:lstStyle/>
              <a:p>
                <a:pPr algn="ctr"/>
                <a:r>
                  <a:rPr lang="en-US" sz="1200" b="1" dirty="0"/>
                  <a:t>NH</a:t>
                </a:r>
                <a:r>
                  <a:rPr lang="en-US" sz="1200" b="1" baseline="-25000" dirty="0"/>
                  <a:t>3</a:t>
                </a:r>
                <a:r>
                  <a:rPr lang="en-US" sz="1200" b="1" dirty="0"/>
                  <a:t> Range of influence</a:t>
                </a:r>
              </a:p>
              <a:p>
                <a:pPr algn="ctr"/>
                <a:r>
                  <a:rPr lang="en-US" sz="1100" dirty="0"/>
                  <a:t>Distance within which 50% of emission deposit</a:t>
                </a:r>
              </a:p>
            </p:txBody>
          </p:sp>
        </p:grpSp>
        <p:sp>
          <p:nvSpPr>
            <p:cNvPr id="17" name="TextBox 16">
              <a:extLst>
                <a:ext uri="{FF2B5EF4-FFF2-40B4-BE49-F238E27FC236}">
                  <a16:creationId xmlns:a16="http://schemas.microsoft.com/office/drawing/2014/main" id="{F51CFAA2-B3C5-CA3D-E0DA-344E778B19B6}"/>
                </a:ext>
              </a:extLst>
            </p:cNvPr>
            <p:cNvSpPr txBox="1"/>
            <p:nvPr/>
          </p:nvSpPr>
          <p:spPr>
            <a:xfrm>
              <a:off x="4572000" y="4623137"/>
              <a:ext cx="3429000" cy="1015663"/>
            </a:xfrm>
            <a:prstGeom prst="rect">
              <a:avLst/>
            </a:prstGeom>
            <a:noFill/>
          </p:spPr>
          <p:txBody>
            <a:bodyPr wrap="square" rtlCol="0">
              <a:spAutoFit/>
            </a:bodyPr>
            <a:lstStyle/>
            <a:p>
              <a:pPr marL="173038" indent="-173038">
                <a:buFont typeface="Wingdings" panose="05000000000000000000" pitchFamily="2" charset="2"/>
                <a:buChar char="§"/>
              </a:pPr>
              <a:r>
                <a:rPr lang="en-US" sz="1200" dirty="0"/>
                <a:t>NH</a:t>
              </a:r>
              <a:r>
                <a:rPr lang="en-US" sz="1200" baseline="-25000" dirty="0"/>
                <a:t>3</a:t>
              </a:r>
              <a:r>
                <a:rPr lang="en-US" sz="1200" dirty="0"/>
                <a:t> transport distance depends on the magnitude of the </a:t>
              </a:r>
              <a:r>
                <a:rPr lang="en-US" sz="1200" dirty="0" err="1"/>
                <a:t>wet+dry</a:t>
              </a:r>
              <a:r>
                <a:rPr lang="en-US" sz="1200" dirty="0"/>
                <a:t> deposition flux</a:t>
              </a:r>
            </a:p>
            <a:p>
              <a:pPr marL="173038" indent="-173038">
                <a:buFont typeface="Wingdings" panose="05000000000000000000" pitchFamily="2" charset="2"/>
                <a:buChar char="§"/>
              </a:pPr>
              <a:r>
                <a:rPr lang="en-US" sz="1200" dirty="0"/>
                <a:t>Range of influence of a single cell’s emissions is sensitive to uncertainty in NH</a:t>
              </a:r>
              <a:r>
                <a:rPr lang="en-US" sz="1200" baseline="-25000" dirty="0"/>
                <a:t>3</a:t>
              </a:r>
              <a:r>
                <a:rPr lang="en-US" sz="1200" dirty="0"/>
                <a:t> dry deposition</a:t>
              </a:r>
            </a:p>
          </p:txBody>
        </p:sp>
        <p:sp>
          <p:nvSpPr>
            <p:cNvPr id="21" name="Rectangle 20">
              <a:extLst>
                <a:ext uri="{FF2B5EF4-FFF2-40B4-BE49-F238E27FC236}">
                  <a16:creationId xmlns:a16="http://schemas.microsoft.com/office/drawing/2014/main" id="{2A332D8C-B932-9485-DAD3-770FE16F67E2}"/>
                </a:ext>
              </a:extLst>
            </p:cNvPr>
            <p:cNvSpPr/>
            <p:nvPr/>
          </p:nvSpPr>
          <p:spPr bwMode="auto">
            <a:xfrm>
              <a:off x="4393012" y="1219200"/>
              <a:ext cx="3509721" cy="4419600"/>
            </a:xfrm>
            <a:prstGeom prst="rect">
              <a:avLst/>
            </a:prstGeom>
            <a:no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grpSp>
      <p:grpSp>
        <p:nvGrpSpPr>
          <p:cNvPr id="5" name="Group 4">
            <a:extLst>
              <a:ext uri="{FF2B5EF4-FFF2-40B4-BE49-F238E27FC236}">
                <a16:creationId xmlns:a16="http://schemas.microsoft.com/office/drawing/2014/main" id="{FB7C3BAB-88A1-7D1F-00C9-D9D526AD3FB6}"/>
              </a:ext>
            </a:extLst>
          </p:cNvPr>
          <p:cNvGrpSpPr/>
          <p:nvPr/>
        </p:nvGrpSpPr>
        <p:grpSpPr>
          <a:xfrm>
            <a:off x="8212509" y="1219200"/>
            <a:ext cx="3665220" cy="5011948"/>
            <a:chOff x="8212509" y="1219200"/>
            <a:chExt cx="3665220" cy="5011948"/>
          </a:xfrm>
        </p:grpSpPr>
        <p:pic>
          <p:nvPicPr>
            <p:cNvPr id="11" name="Picture 10" descr="A graph of different colored lines&#10;&#10;Description automatically generated">
              <a:extLst>
                <a:ext uri="{FF2B5EF4-FFF2-40B4-BE49-F238E27FC236}">
                  <a16:creationId xmlns:a16="http://schemas.microsoft.com/office/drawing/2014/main" id="{B08FF21A-626A-931A-5E8A-5B83CA834A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2509" y="1552129"/>
              <a:ext cx="3665220" cy="3398520"/>
            </a:xfrm>
            <a:prstGeom prst="rect">
              <a:avLst/>
            </a:prstGeom>
          </p:spPr>
        </p:pic>
        <p:sp>
          <p:nvSpPr>
            <p:cNvPr id="18" name="TextBox 17">
              <a:extLst>
                <a:ext uri="{FF2B5EF4-FFF2-40B4-BE49-F238E27FC236}">
                  <a16:creationId xmlns:a16="http://schemas.microsoft.com/office/drawing/2014/main" id="{3CF7F940-7A87-A3BA-3F33-E6517D48F89E}"/>
                </a:ext>
              </a:extLst>
            </p:cNvPr>
            <p:cNvSpPr txBox="1"/>
            <p:nvPr/>
          </p:nvSpPr>
          <p:spPr>
            <a:xfrm>
              <a:off x="8382000" y="5004137"/>
              <a:ext cx="3200400" cy="1015663"/>
            </a:xfrm>
            <a:prstGeom prst="rect">
              <a:avLst/>
            </a:prstGeom>
            <a:noFill/>
          </p:spPr>
          <p:txBody>
            <a:bodyPr wrap="square" rtlCol="0">
              <a:spAutoFit/>
            </a:bodyPr>
            <a:lstStyle/>
            <a:p>
              <a:pPr marL="173038" indent="-173038">
                <a:buFont typeface="Wingdings" panose="05000000000000000000" pitchFamily="2" charset="2"/>
                <a:buChar char="§"/>
              </a:pPr>
              <a:r>
                <a:rPr lang="en-US" sz="1200" dirty="0"/>
                <a:t>At regionally representative distances (~500km), wet and dry deposition differences offset each other</a:t>
              </a:r>
            </a:p>
            <a:p>
              <a:pPr marL="173038" indent="-173038">
                <a:buFont typeface="Wingdings" panose="05000000000000000000" pitchFamily="2" charset="2"/>
                <a:buChar char="§"/>
              </a:pPr>
              <a:r>
                <a:rPr lang="en-US" sz="1200" dirty="0"/>
                <a:t>For all dry deposition cases, ~25% of the regional emissions are transported out</a:t>
              </a:r>
            </a:p>
          </p:txBody>
        </p:sp>
        <p:sp>
          <p:nvSpPr>
            <p:cNvPr id="22" name="Rectangle 21">
              <a:extLst>
                <a:ext uri="{FF2B5EF4-FFF2-40B4-BE49-F238E27FC236}">
                  <a16:creationId xmlns:a16="http://schemas.microsoft.com/office/drawing/2014/main" id="{3526B1C5-136F-173B-F4FE-937AB5156144}"/>
                </a:ext>
              </a:extLst>
            </p:cNvPr>
            <p:cNvSpPr/>
            <p:nvPr/>
          </p:nvSpPr>
          <p:spPr bwMode="auto">
            <a:xfrm>
              <a:off x="8225079" y="1219200"/>
              <a:ext cx="3652650" cy="5011948"/>
            </a:xfrm>
            <a:prstGeom prst="rect">
              <a:avLst/>
            </a:prstGeom>
            <a:no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23" name="TextBox 22">
              <a:extLst>
                <a:ext uri="{FF2B5EF4-FFF2-40B4-BE49-F238E27FC236}">
                  <a16:creationId xmlns:a16="http://schemas.microsoft.com/office/drawing/2014/main" id="{FD19D23A-8AA3-DC8A-4086-34A00CD89A04}"/>
                </a:ext>
              </a:extLst>
            </p:cNvPr>
            <p:cNvSpPr txBox="1"/>
            <p:nvPr/>
          </p:nvSpPr>
          <p:spPr>
            <a:xfrm>
              <a:off x="8962084" y="1247001"/>
              <a:ext cx="2501006" cy="276999"/>
            </a:xfrm>
            <a:prstGeom prst="rect">
              <a:avLst/>
            </a:prstGeom>
            <a:noFill/>
          </p:spPr>
          <p:txBody>
            <a:bodyPr wrap="none" rtlCol="0">
              <a:spAutoFit/>
            </a:bodyPr>
            <a:lstStyle/>
            <a:p>
              <a:r>
                <a:rPr lang="en-US" sz="1200" b="1" dirty="0"/>
                <a:t>Regional Fate of NH</a:t>
              </a:r>
              <a:r>
                <a:rPr lang="en-US" sz="1200" b="1" baseline="-25000" dirty="0"/>
                <a:t>3</a:t>
              </a:r>
              <a:r>
                <a:rPr lang="en-US" sz="1200" b="1" dirty="0"/>
                <a:t> emissions</a:t>
              </a:r>
            </a:p>
          </p:txBody>
        </p:sp>
      </p:grpSp>
      <p:sp>
        <p:nvSpPr>
          <p:cNvPr id="8" name="TextBox 7">
            <a:extLst>
              <a:ext uri="{FF2B5EF4-FFF2-40B4-BE49-F238E27FC236}">
                <a16:creationId xmlns:a16="http://schemas.microsoft.com/office/drawing/2014/main" id="{379EB240-1CE3-6A0E-BD1D-65D193924493}"/>
              </a:ext>
            </a:extLst>
          </p:cNvPr>
          <p:cNvSpPr txBox="1"/>
          <p:nvPr/>
        </p:nvSpPr>
        <p:spPr>
          <a:xfrm>
            <a:off x="2401620" y="6019800"/>
            <a:ext cx="5904180" cy="369332"/>
          </a:xfrm>
          <a:prstGeom prst="rect">
            <a:avLst/>
          </a:prstGeom>
          <a:noFill/>
        </p:spPr>
        <p:txBody>
          <a:bodyPr wrap="none" rtlCol="0">
            <a:spAutoFit/>
          </a:bodyPr>
          <a:lstStyle/>
          <a:p>
            <a:r>
              <a:rPr lang="en-US" sz="1800" dirty="0"/>
              <a:t>Process interactions influence inferences across scales </a:t>
            </a:r>
          </a:p>
        </p:txBody>
      </p:sp>
    </p:spTree>
    <p:extLst>
      <p:ext uri="{BB962C8B-B14F-4D97-AF65-F5344CB8AC3E}">
        <p14:creationId xmlns:p14="http://schemas.microsoft.com/office/powerpoint/2010/main" val="278517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6D9A-0942-E3D8-4C8D-0AAE3B7B4937}"/>
              </a:ext>
            </a:extLst>
          </p:cNvPr>
          <p:cNvSpPr>
            <a:spLocks noGrp="1"/>
          </p:cNvSpPr>
          <p:nvPr>
            <p:ph type="title"/>
          </p:nvPr>
        </p:nvSpPr>
        <p:spPr/>
        <p:txBody>
          <a:bodyPr/>
          <a:lstStyle/>
          <a:p>
            <a:r>
              <a:rPr lang="en-US" sz="2800" dirty="0"/>
              <a:t>Multiscale Process Interactions Example</a:t>
            </a:r>
            <a:br>
              <a:rPr lang="en-US" sz="2800" dirty="0"/>
            </a:br>
            <a:r>
              <a:rPr lang="en-US" sz="1800" b="0" dirty="0"/>
              <a:t>Impacts of NO</a:t>
            </a:r>
            <a:r>
              <a:rPr lang="en-US" sz="1800" b="0" baseline="-25000" dirty="0"/>
              <a:t>x</a:t>
            </a:r>
            <a:r>
              <a:rPr lang="en-US" sz="1800" b="0" dirty="0"/>
              <a:t> recycling on O</a:t>
            </a:r>
            <a:r>
              <a:rPr lang="en-US" sz="1800" b="0" baseline="-25000" dirty="0"/>
              <a:t>3</a:t>
            </a:r>
            <a:r>
              <a:rPr lang="en-US" sz="1800" b="0" dirty="0"/>
              <a:t> production across scales</a:t>
            </a:r>
            <a:endParaRPr lang="en-US" sz="1800" dirty="0"/>
          </a:p>
        </p:txBody>
      </p:sp>
      <p:sp>
        <p:nvSpPr>
          <p:cNvPr id="4" name="Slide Number Placeholder 3">
            <a:extLst>
              <a:ext uri="{FF2B5EF4-FFF2-40B4-BE49-F238E27FC236}">
                <a16:creationId xmlns:a16="http://schemas.microsoft.com/office/drawing/2014/main" id="{2295D170-7084-D75D-F591-220703831099}"/>
              </a:ext>
            </a:extLst>
          </p:cNvPr>
          <p:cNvSpPr>
            <a:spLocks noGrp="1"/>
          </p:cNvSpPr>
          <p:nvPr>
            <p:ph type="sldNum" sz="quarter" idx="12"/>
          </p:nvPr>
        </p:nvSpPr>
        <p:spPr/>
        <p:txBody>
          <a:bodyPr/>
          <a:lstStyle/>
          <a:p>
            <a:pPr>
              <a:defRPr/>
            </a:pPr>
            <a:fld id="{BEF2A795-0D1C-4340-A163-773CC4D3E4EC}" type="slidenum">
              <a:rPr lang="en-US" smtClean="0"/>
              <a:pPr>
                <a:defRPr/>
              </a:pPr>
              <a:t>8</a:t>
            </a:fld>
            <a:endParaRPr lang="en-US" dirty="0"/>
          </a:p>
        </p:txBody>
      </p:sp>
      <p:sp>
        <p:nvSpPr>
          <p:cNvPr id="3" name="TextBox 2">
            <a:extLst>
              <a:ext uri="{FF2B5EF4-FFF2-40B4-BE49-F238E27FC236}">
                <a16:creationId xmlns:a16="http://schemas.microsoft.com/office/drawing/2014/main" id="{5825541E-8BF7-DBC2-9BD2-1C732AAFB60E}"/>
              </a:ext>
            </a:extLst>
          </p:cNvPr>
          <p:cNvSpPr txBox="1"/>
          <p:nvPr/>
        </p:nvSpPr>
        <p:spPr>
          <a:xfrm>
            <a:off x="914400" y="1017104"/>
            <a:ext cx="10363200" cy="615553"/>
          </a:xfrm>
          <a:prstGeom prst="rect">
            <a:avLst/>
          </a:prstGeom>
          <a:noFill/>
        </p:spPr>
        <p:txBody>
          <a:bodyPr wrap="square" rtlCol="0">
            <a:spAutoFit/>
          </a:bodyPr>
          <a:lstStyle/>
          <a:p>
            <a:r>
              <a:rPr lang="en-US" sz="1200" dirty="0">
                <a:latin typeface="+mn-lt"/>
              </a:rPr>
              <a:t>Experimental and observational studies suggest that nitrate photolysis in aerosol particles is accelerated by many orders of magnitude relative to bulk solution reaction, but factors and mechanisms affecting </a:t>
            </a:r>
            <a:r>
              <a:rPr lang="en-US" sz="1200" b="0" i="0" dirty="0">
                <a:effectLst/>
                <a:latin typeface="+mn-lt"/>
              </a:rPr>
              <a:t>pNO</a:t>
            </a:r>
            <a:r>
              <a:rPr lang="en-US" sz="1200" b="0" i="0" baseline="-25000" dirty="0">
                <a:effectLst/>
                <a:latin typeface="+mn-lt"/>
              </a:rPr>
              <a:t>3</a:t>
            </a:r>
            <a:r>
              <a:rPr lang="en-US" sz="1200" b="0" i="0" baseline="30000" dirty="0">
                <a:effectLst/>
                <a:latin typeface="+mn-lt"/>
              </a:rPr>
              <a:t>−</a:t>
            </a:r>
            <a:r>
              <a:rPr lang="en-US" sz="1200" dirty="0">
                <a:latin typeface="+mn-lt"/>
              </a:rPr>
              <a:t> photolysis remain controversial</a:t>
            </a:r>
          </a:p>
          <a:p>
            <a:r>
              <a:rPr lang="en-US" sz="1000" b="0" i="1" dirty="0">
                <a:solidFill>
                  <a:schemeClr val="tx1">
                    <a:lumMod val="50000"/>
                    <a:lumOff val="50000"/>
                  </a:schemeClr>
                </a:solidFill>
                <a:effectLst/>
                <a:latin typeface="+mn-lt"/>
              </a:rPr>
              <a:t>                             pNO</a:t>
            </a:r>
            <a:r>
              <a:rPr lang="en-US" sz="1000" b="0" i="1" baseline="-25000" dirty="0">
                <a:solidFill>
                  <a:schemeClr val="tx1">
                    <a:lumMod val="50000"/>
                    <a:lumOff val="50000"/>
                  </a:schemeClr>
                </a:solidFill>
                <a:effectLst/>
                <a:latin typeface="+mn-lt"/>
              </a:rPr>
              <a:t>3</a:t>
            </a:r>
            <a:r>
              <a:rPr lang="en-US" sz="1000" b="0" i="1" baseline="30000" dirty="0">
                <a:solidFill>
                  <a:schemeClr val="tx1">
                    <a:lumMod val="50000"/>
                    <a:lumOff val="50000"/>
                  </a:schemeClr>
                </a:solidFill>
                <a:effectLst/>
                <a:latin typeface="+mn-lt"/>
              </a:rPr>
              <a:t>−</a:t>
            </a:r>
            <a:r>
              <a:rPr lang="en-US" sz="1000" i="1" dirty="0">
                <a:solidFill>
                  <a:schemeClr val="tx1">
                    <a:lumMod val="50000"/>
                    <a:lumOff val="50000"/>
                  </a:schemeClr>
                </a:solidFill>
                <a:latin typeface="+mn-lt"/>
              </a:rPr>
              <a:t> → 0.33NO</a:t>
            </a:r>
            <a:r>
              <a:rPr lang="en-US" sz="1000" i="1" baseline="-25000" dirty="0">
                <a:solidFill>
                  <a:schemeClr val="tx1">
                    <a:lumMod val="50000"/>
                    <a:lumOff val="50000"/>
                  </a:schemeClr>
                </a:solidFill>
                <a:latin typeface="+mn-lt"/>
              </a:rPr>
              <a:t>2</a:t>
            </a:r>
            <a:r>
              <a:rPr lang="en-US" sz="1000" i="1" dirty="0">
                <a:solidFill>
                  <a:schemeClr val="tx1">
                    <a:lumMod val="50000"/>
                    <a:lumOff val="50000"/>
                  </a:schemeClr>
                </a:solidFill>
                <a:latin typeface="+mn-lt"/>
              </a:rPr>
              <a:t> + 0.67 HONO                                        J</a:t>
            </a:r>
            <a:r>
              <a:rPr lang="en-US" sz="1000" i="1" baseline="-25000" dirty="0">
                <a:solidFill>
                  <a:schemeClr val="tx1">
                    <a:lumMod val="50000"/>
                    <a:lumOff val="50000"/>
                  </a:schemeClr>
                </a:solidFill>
                <a:latin typeface="+mn-lt"/>
              </a:rPr>
              <a:t>pNO3</a:t>
            </a:r>
            <a:r>
              <a:rPr lang="en-US" sz="1000" i="1" dirty="0">
                <a:solidFill>
                  <a:schemeClr val="tx1">
                    <a:lumMod val="50000"/>
                    <a:lumOff val="50000"/>
                  </a:schemeClr>
                </a:solidFill>
                <a:latin typeface="+mn-lt"/>
              </a:rPr>
              <a:t> = EF </a:t>
            </a:r>
            <a:r>
              <a:rPr lang="en-US" sz="1000" dirty="0">
                <a:solidFill>
                  <a:schemeClr val="tx1">
                    <a:lumMod val="50000"/>
                    <a:lumOff val="50000"/>
                  </a:schemeClr>
                </a:solidFill>
                <a:latin typeface="+mn-lt"/>
              </a:rPr>
              <a:t>x</a:t>
            </a:r>
            <a:r>
              <a:rPr lang="en-US" sz="1000" i="1" dirty="0">
                <a:solidFill>
                  <a:schemeClr val="tx1">
                    <a:lumMod val="50000"/>
                    <a:lumOff val="50000"/>
                  </a:schemeClr>
                </a:solidFill>
                <a:latin typeface="+mn-lt"/>
              </a:rPr>
              <a:t> J</a:t>
            </a:r>
            <a:r>
              <a:rPr lang="en-US" sz="1000" i="1" baseline="-25000" dirty="0">
                <a:solidFill>
                  <a:schemeClr val="tx1">
                    <a:lumMod val="50000"/>
                    <a:lumOff val="50000"/>
                  </a:schemeClr>
                </a:solidFill>
                <a:latin typeface="+mn-lt"/>
              </a:rPr>
              <a:t>HNO3</a:t>
            </a:r>
            <a:r>
              <a:rPr lang="en-US" sz="1000" i="1" dirty="0">
                <a:solidFill>
                  <a:schemeClr val="tx1">
                    <a:lumMod val="50000"/>
                    <a:lumOff val="50000"/>
                  </a:schemeClr>
                </a:solidFill>
                <a:latin typeface="+mn-lt"/>
              </a:rPr>
              <a:t>                                         EF = 100([SSA]/([SSA]+[pNO3])                         </a:t>
            </a:r>
          </a:p>
        </p:txBody>
      </p:sp>
      <p:pic>
        <p:nvPicPr>
          <p:cNvPr id="5" name="Picture 4">
            <a:extLst>
              <a:ext uri="{FF2B5EF4-FFF2-40B4-BE49-F238E27FC236}">
                <a16:creationId xmlns:a16="http://schemas.microsoft.com/office/drawing/2014/main" id="{EF6EF76C-A5F6-87B4-7697-C512F5BF732E}"/>
              </a:ext>
            </a:extLst>
          </p:cNvPr>
          <p:cNvPicPr>
            <a:picLocks noChangeAspect="1"/>
          </p:cNvPicPr>
          <p:nvPr/>
        </p:nvPicPr>
        <p:blipFill>
          <a:blip r:embed="rId3"/>
          <a:stretch>
            <a:fillRect/>
          </a:stretch>
        </p:blipFill>
        <p:spPr>
          <a:xfrm>
            <a:off x="3099004" y="1690480"/>
            <a:ext cx="4978196" cy="4612405"/>
          </a:xfrm>
          <a:prstGeom prst="rect">
            <a:avLst/>
          </a:prstGeom>
        </p:spPr>
      </p:pic>
      <p:pic>
        <p:nvPicPr>
          <p:cNvPr id="6" name="Picture 5">
            <a:extLst>
              <a:ext uri="{FF2B5EF4-FFF2-40B4-BE49-F238E27FC236}">
                <a16:creationId xmlns:a16="http://schemas.microsoft.com/office/drawing/2014/main" id="{858E790F-483D-BA80-641D-6DD43B586562}"/>
              </a:ext>
            </a:extLst>
          </p:cNvPr>
          <p:cNvPicPr>
            <a:picLocks/>
          </p:cNvPicPr>
          <p:nvPr/>
        </p:nvPicPr>
        <p:blipFill rotWithShape="1">
          <a:blip r:embed="rId4" cstate="print">
            <a:extLst>
              <a:ext uri="{28A0092B-C50C-407E-A947-70E740481C1C}">
                <a14:useLocalDpi xmlns:a14="http://schemas.microsoft.com/office/drawing/2010/main" val="0"/>
              </a:ext>
            </a:extLst>
          </a:blip>
          <a:srcRect r="50300"/>
          <a:stretch/>
        </p:blipFill>
        <p:spPr bwMode="auto">
          <a:xfrm>
            <a:off x="174663" y="1676400"/>
            <a:ext cx="2785745" cy="4572000"/>
          </a:xfrm>
          <a:prstGeom prst="rect">
            <a:avLst/>
          </a:prstGeom>
          <a:noFill/>
          <a:ln>
            <a:noFill/>
          </a:ln>
        </p:spPr>
      </p:pic>
      <p:sp>
        <p:nvSpPr>
          <p:cNvPr id="7" name="TextBox 6">
            <a:extLst>
              <a:ext uri="{FF2B5EF4-FFF2-40B4-BE49-F238E27FC236}">
                <a16:creationId xmlns:a16="http://schemas.microsoft.com/office/drawing/2014/main" id="{8F9BF9AB-7F31-D49F-BF5C-1C5C8423C356}"/>
              </a:ext>
            </a:extLst>
          </p:cNvPr>
          <p:cNvSpPr txBox="1"/>
          <p:nvPr/>
        </p:nvSpPr>
        <p:spPr>
          <a:xfrm>
            <a:off x="1066800" y="6288156"/>
            <a:ext cx="6146234" cy="253916"/>
          </a:xfrm>
          <a:prstGeom prst="rect">
            <a:avLst/>
          </a:prstGeom>
          <a:noFill/>
        </p:spPr>
        <p:txBody>
          <a:bodyPr wrap="none" rtlCol="0">
            <a:spAutoFit/>
          </a:bodyPr>
          <a:lstStyle/>
          <a:p>
            <a:r>
              <a:rPr lang="en-US" sz="1050" dirty="0"/>
              <a:t>► </a:t>
            </a:r>
            <a:r>
              <a:rPr lang="en-US" sz="1050" b="1" dirty="0">
                <a:latin typeface="+mn-lt"/>
              </a:rPr>
              <a:t>NO</a:t>
            </a:r>
            <a:r>
              <a:rPr lang="en-US" sz="1050" b="1" baseline="-25000" dirty="0">
                <a:latin typeface="+mn-lt"/>
              </a:rPr>
              <a:t>x</a:t>
            </a:r>
            <a:r>
              <a:rPr lang="en-US" sz="1050" b="1" dirty="0">
                <a:latin typeface="+mn-lt"/>
              </a:rPr>
              <a:t> recycling from </a:t>
            </a:r>
            <a:r>
              <a:rPr lang="en-US" sz="1050" b="1" i="0" dirty="0">
                <a:solidFill>
                  <a:srgbClr val="1F1F1F"/>
                </a:solidFill>
                <a:effectLst/>
                <a:latin typeface="+mn-lt"/>
              </a:rPr>
              <a:t>pNO</a:t>
            </a:r>
            <a:r>
              <a:rPr lang="en-US" sz="1050" b="1" i="0" baseline="-25000" dirty="0">
                <a:solidFill>
                  <a:srgbClr val="1F1F1F"/>
                </a:solidFill>
                <a:effectLst/>
                <a:latin typeface="+mn-lt"/>
              </a:rPr>
              <a:t>3</a:t>
            </a:r>
            <a:r>
              <a:rPr lang="en-US" sz="1050" b="1" i="0" baseline="30000" dirty="0">
                <a:solidFill>
                  <a:srgbClr val="1F1F1F"/>
                </a:solidFill>
                <a:effectLst/>
                <a:latin typeface="+mn-lt"/>
              </a:rPr>
              <a:t>−</a:t>
            </a:r>
            <a:r>
              <a:rPr lang="en-US" sz="1050" b="1" dirty="0">
                <a:latin typeface="+mn-lt"/>
              </a:rPr>
              <a:t> photolysis is influential in modulating large-scale O</a:t>
            </a:r>
            <a:r>
              <a:rPr lang="en-US" sz="1050" b="1" baseline="-25000" dirty="0">
                <a:latin typeface="+mn-lt"/>
              </a:rPr>
              <a:t>3</a:t>
            </a:r>
            <a:r>
              <a:rPr lang="en-US" sz="1050" b="1" dirty="0">
                <a:latin typeface="+mn-lt"/>
              </a:rPr>
              <a:t> distributions</a:t>
            </a:r>
          </a:p>
        </p:txBody>
      </p:sp>
      <p:sp>
        <p:nvSpPr>
          <p:cNvPr id="8" name="TextBox 7">
            <a:extLst>
              <a:ext uri="{FF2B5EF4-FFF2-40B4-BE49-F238E27FC236}">
                <a16:creationId xmlns:a16="http://schemas.microsoft.com/office/drawing/2014/main" id="{1E4A53DD-72B1-20CC-EAB7-7FA63CD2B396}"/>
              </a:ext>
            </a:extLst>
          </p:cNvPr>
          <p:cNvSpPr txBox="1"/>
          <p:nvPr/>
        </p:nvSpPr>
        <p:spPr>
          <a:xfrm>
            <a:off x="7620000" y="6546574"/>
            <a:ext cx="4540025" cy="253916"/>
          </a:xfrm>
          <a:prstGeom prst="rect">
            <a:avLst/>
          </a:prstGeom>
          <a:noFill/>
        </p:spPr>
        <p:txBody>
          <a:bodyPr wrap="none" rtlCol="0">
            <a:spAutoFit/>
          </a:bodyPr>
          <a:lstStyle/>
          <a:p>
            <a:r>
              <a:rPr lang="en-US" sz="1050" i="1" dirty="0"/>
              <a:t>Courtesy: Golam Sarwar; </a:t>
            </a:r>
            <a:r>
              <a:rPr lang="en-US" sz="1050" i="1" dirty="0">
                <a:solidFill>
                  <a:srgbClr val="0000FF"/>
                </a:solidFill>
                <a:latin typeface="+mn-lt"/>
                <a:hlinkClick r:id="rId5">
                  <a:extLst>
                    <a:ext uri="{A12FA001-AC4F-418D-AE19-62706E023703}">
                      <ahyp:hlinkClr xmlns:ahyp="http://schemas.microsoft.com/office/drawing/2018/hyperlinkcolor" val="tx"/>
                    </a:ext>
                  </a:extLst>
                </a:hlinkClick>
              </a:rPr>
              <a:t>https://doi.org/10.1016/j.scitotenv.2024.170406</a:t>
            </a:r>
            <a:endParaRPr lang="en-US" sz="1050" i="1" dirty="0"/>
          </a:p>
        </p:txBody>
      </p:sp>
      <p:sp>
        <p:nvSpPr>
          <p:cNvPr id="9" name="TextBox 8">
            <a:extLst>
              <a:ext uri="{FF2B5EF4-FFF2-40B4-BE49-F238E27FC236}">
                <a16:creationId xmlns:a16="http://schemas.microsoft.com/office/drawing/2014/main" id="{3D17BBB7-E067-AFF9-A813-6B00D52BA278}"/>
              </a:ext>
            </a:extLst>
          </p:cNvPr>
          <p:cNvSpPr txBox="1"/>
          <p:nvPr/>
        </p:nvSpPr>
        <p:spPr>
          <a:xfrm>
            <a:off x="8313268" y="2335239"/>
            <a:ext cx="3185463" cy="3046988"/>
          </a:xfrm>
          <a:prstGeom prst="rect">
            <a:avLst/>
          </a:prstGeom>
          <a:noFill/>
          <a:ln>
            <a:solidFill>
              <a:schemeClr val="bg2"/>
            </a:solidFill>
          </a:ln>
        </p:spPr>
        <p:txBody>
          <a:bodyPr wrap="square" rtlCol="0">
            <a:spAutoFit/>
          </a:bodyPr>
          <a:lstStyle/>
          <a:p>
            <a:pPr marL="171450" indent="-171450">
              <a:buFont typeface="Wingdings" panose="05000000000000000000" pitchFamily="2" charset="2"/>
              <a:buChar char="§"/>
            </a:pPr>
            <a:r>
              <a:rPr lang="en-US" sz="1200" dirty="0">
                <a:latin typeface="+mn-lt"/>
              </a:rPr>
              <a:t>NO</a:t>
            </a:r>
            <a:r>
              <a:rPr lang="en-US" sz="1200" baseline="-25000" dirty="0">
                <a:latin typeface="+mn-lt"/>
              </a:rPr>
              <a:t>x</a:t>
            </a:r>
            <a:r>
              <a:rPr lang="en-US" sz="1200" dirty="0">
                <a:latin typeface="+mn-lt"/>
              </a:rPr>
              <a:t> sequestered in reservoir organic nitrates and pNO</a:t>
            </a:r>
            <a:r>
              <a:rPr lang="en-US" sz="1200" baseline="-25000" dirty="0">
                <a:latin typeface="+mn-lt"/>
              </a:rPr>
              <a:t>3</a:t>
            </a:r>
            <a:r>
              <a:rPr lang="en-US" sz="1200" dirty="0">
                <a:latin typeface="+mn-lt"/>
              </a:rPr>
              <a:t> can get transported away from regions of origin</a:t>
            </a:r>
          </a:p>
          <a:p>
            <a:endParaRPr lang="en-US" sz="1200" dirty="0">
              <a:latin typeface="+mn-lt"/>
            </a:endParaRPr>
          </a:p>
          <a:p>
            <a:pPr marL="171450" indent="-171450">
              <a:buFont typeface="Wingdings" panose="05000000000000000000" pitchFamily="2" charset="2"/>
              <a:buChar char="§"/>
            </a:pPr>
            <a:r>
              <a:rPr lang="en-US" sz="1200" dirty="0">
                <a:solidFill>
                  <a:srgbClr val="1F1F1F"/>
                </a:solidFill>
                <a:latin typeface="+mn-lt"/>
              </a:rPr>
              <a:t>The rate of recycling of this </a:t>
            </a:r>
            <a:r>
              <a:rPr lang="en-US" sz="1200" dirty="0">
                <a:latin typeface="+mn-lt"/>
              </a:rPr>
              <a:t>NO</a:t>
            </a:r>
            <a:r>
              <a:rPr lang="en-US" sz="1200" baseline="-25000" dirty="0">
                <a:latin typeface="+mn-lt"/>
              </a:rPr>
              <a:t>x</a:t>
            </a:r>
            <a:r>
              <a:rPr lang="en-US" sz="1200" dirty="0">
                <a:latin typeface="+mn-lt"/>
              </a:rPr>
              <a:t> influences O</a:t>
            </a:r>
            <a:r>
              <a:rPr lang="en-US" sz="1200" baseline="-25000" dirty="0">
                <a:latin typeface="+mn-lt"/>
              </a:rPr>
              <a:t>3</a:t>
            </a:r>
            <a:r>
              <a:rPr lang="en-US" sz="1200" dirty="0">
                <a:latin typeface="+mn-lt"/>
              </a:rPr>
              <a:t> production and distributions through the mid-troposphere and across hemispheric scales</a:t>
            </a:r>
          </a:p>
          <a:p>
            <a:endParaRPr lang="en-US" sz="1200" dirty="0">
              <a:latin typeface="+mn-lt"/>
            </a:endParaRPr>
          </a:p>
          <a:p>
            <a:pPr marL="171450" indent="-171450">
              <a:buFont typeface="Wingdings" panose="05000000000000000000" pitchFamily="2" charset="2"/>
              <a:buChar char="§"/>
            </a:pPr>
            <a:r>
              <a:rPr lang="en-US" sz="1200" dirty="0">
                <a:solidFill>
                  <a:srgbClr val="1F1F1F"/>
                </a:solidFill>
                <a:latin typeface="+mn-lt"/>
              </a:rPr>
              <a:t>Declining global SO</a:t>
            </a:r>
            <a:r>
              <a:rPr lang="en-US" sz="1200" baseline="-25000" dirty="0">
                <a:solidFill>
                  <a:srgbClr val="1F1F1F"/>
                </a:solidFill>
                <a:latin typeface="+mn-lt"/>
              </a:rPr>
              <a:t>2</a:t>
            </a:r>
            <a:r>
              <a:rPr lang="en-US" sz="1200" dirty="0">
                <a:solidFill>
                  <a:srgbClr val="1F1F1F"/>
                </a:solidFill>
                <a:latin typeface="+mn-lt"/>
              </a:rPr>
              <a:t> emissions and consequently pSO</a:t>
            </a:r>
            <a:r>
              <a:rPr lang="en-US" sz="1200" baseline="-25000" dirty="0">
                <a:solidFill>
                  <a:srgbClr val="1F1F1F"/>
                </a:solidFill>
                <a:latin typeface="+mn-lt"/>
              </a:rPr>
              <a:t>4</a:t>
            </a:r>
            <a:r>
              <a:rPr lang="en-US" sz="1200" dirty="0">
                <a:solidFill>
                  <a:srgbClr val="1F1F1F"/>
                </a:solidFill>
                <a:latin typeface="+mn-lt"/>
              </a:rPr>
              <a:t> levels lead to increased </a:t>
            </a:r>
            <a:r>
              <a:rPr lang="en-US" sz="1200" dirty="0">
                <a:latin typeface="+mn-lt"/>
              </a:rPr>
              <a:t>pNO</a:t>
            </a:r>
            <a:r>
              <a:rPr lang="en-US" sz="1200" baseline="-25000" dirty="0">
                <a:latin typeface="+mn-lt"/>
              </a:rPr>
              <a:t>3</a:t>
            </a:r>
            <a:r>
              <a:rPr lang="en-US" sz="1200" dirty="0">
                <a:latin typeface="+mn-lt"/>
              </a:rPr>
              <a:t> tropospheric burden and increasing relevance of the pNO</a:t>
            </a:r>
            <a:r>
              <a:rPr lang="en-US" sz="1200" baseline="-25000" dirty="0">
                <a:latin typeface="+mn-lt"/>
              </a:rPr>
              <a:t>3</a:t>
            </a:r>
            <a:r>
              <a:rPr lang="en-US" sz="1200" dirty="0">
                <a:latin typeface="+mn-lt"/>
              </a:rPr>
              <a:t> pathway in modulating large-scale tropospheric O</a:t>
            </a:r>
            <a:r>
              <a:rPr lang="en-US" sz="1200" baseline="-25000" dirty="0">
                <a:latin typeface="+mn-lt"/>
              </a:rPr>
              <a:t>3</a:t>
            </a:r>
            <a:r>
              <a:rPr lang="en-US" sz="1200" dirty="0">
                <a:latin typeface="+mn-lt"/>
              </a:rPr>
              <a:t> (e.g., Shah et al., GRL, 2024) </a:t>
            </a:r>
            <a:endParaRPr lang="en-US" sz="1200" dirty="0">
              <a:solidFill>
                <a:srgbClr val="1F1F1F"/>
              </a:solidFill>
              <a:latin typeface="+mn-lt"/>
            </a:endParaRPr>
          </a:p>
        </p:txBody>
      </p:sp>
      <p:sp>
        <p:nvSpPr>
          <p:cNvPr id="10" name="TextBox 9">
            <a:extLst>
              <a:ext uri="{FF2B5EF4-FFF2-40B4-BE49-F238E27FC236}">
                <a16:creationId xmlns:a16="http://schemas.microsoft.com/office/drawing/2014/main" id="{1040BF4F-04F7-B4BA-805C-84052F7F3A9D}"/>
              </a:ext>
            </a:extLst>
          </p:cNvPr>
          <p:cNvSpPr txBox="1"/>
          <p:nvPr/>
        </p:nvSpPr>
        <p:spPr>
          <a:xfrm>
            <a:off x="8991600" y="6179283"/>
            <a:ext cx="2457724" cy="276999"/>
          </a:xfrm>
          <a:prstGeom prst="rect">
            <a:avLst/>
          </a:prstGeom>
          <a:noFill/>
          <a:ln>
            <a:solidFill>
              <a:schemeClr val="bg1">
                <a:lumMod val="50000"/>
              </a:schemeClr>
            </a:solidFill>
          </a:ln>
        </p:spPr>
        <p:txBody>
          <a:bodyPr wrap="none" rtlCol="0">
            <a:spAutoFit/>
          </a:bodyPr>
          <a:lstStyle/>
          <a:p>
            <a:r>
              <a:rPr lang="en-US" sz="1200" b="1" i="1" dirty="0"/>
              <a:t>See G. Sarwar’s talk at 1:40pm </a:t>
            </a:r>
          </a:p>
        </p:txBody>
      </p:sp>
    </p:spTree>
    <p:extLst>
      <p:ext uri="{BB962C8B-B14F-4D97-AF65-F5344CB8AC3E}">
        <p14:creationId xmlns:p14="http://schemas.microsoft.com/office/powerpoint/2010/main" val="556671280"/>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athur_2017_AGU_newTemplate.pptx" id="{16030C92-FC7D-4861-82B4-72DB8C43A2ED}" vid="{2275B4CD-8F8D-43A7-8A2D-27BDCF654712}"/>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67.xml.rels><?xml version="1.0" encoding="UTF-8" standalone="yes"?>
<Relationships xmlns="http://schemas.openxmlformats.org/package/2006/relationships"><Relationship Id="rId1" Type="http://schemas.openxmlformats.org/officeDocument/2006/relationships/customXmlProps" Target="itemProps167.xml"/></Relationships>
</file>

<file path=customXml/_rels/item168.xml.rels><?xml version="1.0" encoding="UTF-8" standalone="yes"?>
<Relationships xmlns="http://schemas.openxmlformats.org/package/2006/relationships"><Relationship Id="rId1" Type="http://schemas.openxmlformats.org/officeDocument/2006/relationships/customXmlProps" Target="itemProps168.xml"/></Relationships>
</file>

<file path=customXml/_rels/item169.xml.rels><?xml version="1.0" encoding="UTF-8" standalone="yes"?>
<Relationships xmlns="http://schemas.openxmlformats.org/package/2006/relationships"><Relationship Id="rId1" Type="http://schemas.openxmlformats.org/officeDocument/2006/relationships/customXmlProps" Target="itemProps169.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70.xml.rels><?xml version="1.0" encoding="UTF-8" standalone="yes"?>
<Relationships xmlns="http://schemas.openxmlformats.org/package/2006/relationships"><Relationship Id="rId1" Type="http://schemas.openxmlformats.org/officeDocument/2006/relationships/customXmlProps" Target="itemProps170.xml"/></Relationships>
</file>

<file path=customXml/_rels/item171.xml.rels><?xml version="1.0" encoding="UTF-8" standalone="yes"?>
<Relationships xmlns="http://schemas.openxmlformats.org/package/2006/relationships"><Relationship Id="rId1" Type="http://schemas.openxmlformats.org/officeDocument/2006/relationships/customXmlProps" Target="itemProps171.xml"/></Relationships>
</file>

<file path=customXml/_rels/item172.xml.rels><?xml version="1.0" encoding="UTF-8" standalone="yes"?>
<Relationships xmlns="http://schemas.openxmlformats.org/package/2006/relationships"><Relationship Id="rId1" Type="http://schemas.openxmlformats.org/officeDocument/2006/relationships/customXmlProps" Target="itemProps172.xml"/></Relationships>
</file>

<file path=customXml/_rels/item173.xml.rels><?xml version="1.0" encoding="UTF-8" standalone="yes"?>
<Relationships xmlns="http://schemas.openxmlformats.org/package/2006/relationships"><Relationship Id="rId1" Type="http://schemas.openxmlformats.org/officeDocument/2006/relationships/customXmlProps" Target="itemProps173.xml"/></Relationships>
</file>

<file path=customXml/_rels/item174.xml.rels><?xml version="1.0" encoding="UTF-8" standalone="yes"?>
<Relationships xmlns="http://schemas.openxmlformats.org/package/2006/relationships"><Relationship Id="rId1" Type="http://schemas.openxmlformats.org/officeDocument/2006/relationships/customXmlProps" Target="itemProps174.xml"/></Relationships>
</file>

<file path=customXml/_rels/item175.xml.rels><?xml version="1.0" encoding="UTF-8" standalone="yes"?>
<Relationships xmlns="http://schemas.openxmlformats.org/package/2006/relationships"><Relationship Id="rId1" Type="http://schemas.openxmlformats.org/officeDocument/2006/relationships/customXmlProps" Target="itemProps175.xml"/></Relationships>
</file>

<file path=customXml/_rels/item176.xml.rels><?xml version="1.0" encoding="UTF-8" standalone="yes"?>
<Relationships xmlns="http://schemas.openxmlformats.org/package/2006/relationships"><Relationship Id="rId1" Type="http://schemas.openxmlformats.org/officeDocument/2006/relationships/customXmlProps" Target="itemProps176.xml"/></Relationships>
</file>

<file path=customXml/_rels/item177.xml.rels><?xml version="1.0" encoding="UTF-8" standalone="yes"?>
<Relationships xmlns="http://schemas.openxmlformats.org/package/2006/relationships"><Relationship Id="rId1" Type="http://schemas.openxmlformats.org/officeDocument/2006/relationships/customXmlProps" Target="itemProps177.xml"/></Relationships>
</file>

<file path=customXml/_rels/item178.xml.rels><?xml version="1.0" encoding="UTF-8" standalone="yes"?>
<Relationships xmlns="http://schemas.openxmlformats.org/package/2006/relationships"><Relationship Id="rId1" Type="http://schemas.openxmlformats.org/officeDocument/2006/relationships/customXmlProps" Target="itemProps178.xml"/></Relationships>
</file>

<file path=customXml/_rels/item179.xml.rels><?xml version="1.0" encoding="UTF-8" standalone="yes"?>
<Relationships xmlns="http://schemas.openxmlformats.org/package/2006/relationships"><Relationship Id="rId1" Type="http://schemas.openxmlformats.org/officeDocument/2006/relationships/customXmlProps" Target="itemProps179.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80.xml.rels><?xml version="1.0" encoding="UTF-8" standalone="yes"?>
<Relationships xmlns="http://schemas.openxmlformats.org/package/2006/relationships"><Relationship Id="rId1" Type="http://schemas.openxmlformats.org/officeDocument/2006/relationships/customXmlProps" Target="itemProps180.xml"/></Relationships>
</file>

<file path=customXml/_rels/item181.xml.rels><?xml version="1.0" encoding="UTF-8" standalone="yes"?>
<Relationships xmlns="http://schemas.openxmlformats.org/package/2006/relationships"><Relationship Id="rId1" Type="http://schemas.openxmlformats.org/officeDocument/2006/relationships/customXmlProps" Target="itemProps181.xml"/></Relationships>
</file>

<file path=customXml/_rels/item182.xml.rels><?xml version="1.0" encoding="UTF-8" standalone="yes"?>
<Relationships xmlns="http://schemas.openxmlformats.org/package/2006/relationships"><Relationship Id="rId1" Type="http://schemas.openxmlformats.org/officeDocument/2006/relationships/customXmlProps" Target="itemProps182.xml"/></Relationships>
</file>

<file path=customXml/_rels/item183.xml.rels><?xml version="1.0" encoding="UTF-8" standalone="yes"?>
<Relationships xmlns="http://schemas.openxmlformats.org/package/2006/relationships"><Relationship Id="rId1" Type="http://schemas.openxmlformats.org/officeDocument/2006/relationships/customXmlProps" Target="itemProps183.xml"/></Relationships>
</file>

<file path=customXml/_rels/item184.xml.rels><?xml version="1.0" encoding="UTF-8" standalone="yes"?>
<Relationships xmlns="http://schemas.openxmlformats.org/package/2006/relationships"><Relationship Id="rId1" Type="http://schemas.openxmlformats.org/officeDocument/2006/relationships/customXmlProps" Target="itemProps184.xml"/></Relationships>
</file>

<file path=customXml/_rels/item185.xml.rels><?xml version="1.0" encoding="UTF-8" standalone="yes"?>
<Relationships xmlns="http://schemas.openxmlformats.org/package/2006/relationships"><Relationship Id="rId1" Type="http://schemas.openxmlformats.org/officeDocument/2006/relationships/customXmlProps" Target="itemProps185.xml"/></Relationships>
</file>

<file path=customXml/_rels/item186.xml.rels><?xml version="1.0" encoding="UTF-8" standalone="yes"?>
<Relationships xmlns="http://schemas.openxmlformats.org/package/2006/relationships"><Relationship Id="rId1" Type="http://schemas.openxmlformats.org/officeDocument/2006/relationships/customXmlProps" Target="itemProps186.xml"/></Relationships>
</file>

<file path=customXml/_rels/item187.xml.rels><?xml version="1.0" encoding="UTF-8" standalone="yes"?>
<Relationships xmlns="http://schemas.openxmlformats.org/package/2006/relationships"><Relationship Id="rId1" Type="http://schemas.openxmlformats.org/officeDocument/2006/relationships/customXmlProps" Target="itemProps187.xml"/></Relationships>
</file>

<file path=customXml/_rels/item188.xml.rels><?xml version="1.0" encoding="UTF-8" standalone="yes"?>
<Relationships xmlns="http://schemas.openxmlformats.org/package/2006/relationships"><Relationship Id="rId1" Type="http://schemas.openxmlformats.org/officeDocument/2006/relationships/customXmlProps" Target="itemProps188.xml"/></Relationships>
</file>

<file path=customXml/_rels/item189.xml.rels><?xml version="1.0" encoding="UTF-8" standalone="yes"?>
<Relationships xmlns="http://schemas.openxmlformats.org/package/2006/relationships"><Relationship Id="rId1" Type="http://schemas.openxmlformats.org/officeDocument/2006/relationships/customXmlProps" Target="itemProps189.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190.xml.rels><?xml version="1.0" encoding="UTF-8" standalone="yes"?>
<Relationships xmlns="http://schemas.openxmlformats.org/package/2006/relationships"><Relationship Id="rId1" Type="http://schemas.openxmlformats.org/officeDocument/2006/relationships/customXmlProps" Target="itemProps190.xml"/></Relationships>
</file>

<file path=customXml/_rels/item191.xml.rels><?xml version="1.0" encoding="UTF-8" standalone="yes"?>
<Relationships xmlns="http://schemas.openxmlformats.org/package/2006/relationships"><Relationship Id="rId1" Type="http://schemas.openxmlformats.org/officeDocument/2006/relationships/customXmlProps" Target="itemProps191.xml"/></Relationships>
</file>

<file path=customXml/_rels/item192.xml.rels><?xml version="1.0" encoding="UTF-8" standalone="yes"?>
<Relationships xmlns="http://schemas.openxmlformats.org/package/2006/relationships"><Relationship Id="rId1" Type="http://schemas.openxmlformats.org/officeDocument/2006/relationships/customXmlProps" Target="itemProps192.xml"/></Relationships>
</file>

<file path=customXml/_rels/item193.xml.rels><?xml version="1.0" encoding="UTF-8" standalone="yes"?>
<Relationships xmlns="http://schemas.openxmlformats.org/package/2006/relationships"><Relationship Id="rId1" Type="http://schemas.openxmlformats.org/officeDocument/2006/relationships/customXmlProps" Target="itemProps193.xml"/></Relationships>
</file>

<file path=customXml/_rels/item194.xml.rels><?xml version="1.0" encoding="UTF-8" standalone="yes"?>
<Relationships xmlns="http://schemas.openxmlformats.org/package/2006/relationships"><Relationship Id="rId1" Type="http://schemas.openxmlformats.org/officeDocument/2006/relationships/customXmlProps" Target="itemProps194.xml"/></Relationships>
</file>

<file path=customXml/_rels/item195.xml.rels><?xml version="1.0" encoding="UTF-8" standalone="yes"?>
<Relationships xmlns="http://schemas.openxmlformats.org/package/2006/relationships"><Relationship Id="rId1" Type="http://schemas.openxmlformats.org/officeDocument/2006/relationships/customXmlProps" Target="itemProps195.xml"/></Relationships>
</file>

<file path=customXml/_rels/item196.xml.rels><?xml version="1.0" encoding="UTF-8" standalone="yes"?>
<Relationships xmlns="http://schemas.openxmlformats.org/package/2006/relationships"><Relationship Id="rId1" Type="http://schemas.openxmlformats.org/officeDocument/2006/relationships/customXmlProps" Target="itemProps196.xml"/></Relationships>
</file>

<file path=customXml/_rels/item197.xml.rels><?xml version="1.0" encoding="UTF-8" standalone="yes"?>
<Relationships xmlns="http://schemas.openxmlformats.org/package/2006/relationships"><Relationship Id="rId1" Type="http://schemas.openxmlformats.org/officeDocument/2006/relationships/customXmlProps" Target="itemProps197.xml"/></Relationships>
</file>

<file path=customXml/_rels/item198.xml.rels><?xml version="1.0" encoding="UTF-8" standalone="yes"?>
<Relationships xmlns="http://schemas.openxmlformats.org/package/2006/relationships"><Relationship Id="rId1" Type="http://schemas.openxmlformats.org/officeDocument/2006/relationships/customXmlProps" Target="itemProps198.xml"/></Relationships>
</file>

<file path=customXml/_rels/item199.xml.rels><?xml version="1.0" encoding="UTF-8" standalone="yes"?>
<Relationships xmlns="http://schemas.openxmlformats.org/package/2006/relationships"><Relationship Id="rId1" Type="http://schemas.openxmlformats.org/officeDocument/2006/relationships/customXmlProps" Target="itemProps19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00.xml.rels><?xml version="1.0" encoding="UTF-8" standalone="yes"?>
<Relationships xmlns="http://schemas.openxmlformats.org/package/2006/relationships"><Relationship Id="rId1" Type="http://schemas.openxmlformats.org/officeDocument/2006/relationships/customXmlProps" Target="itemProps200.xml"/></Relationships>
</file>

<file path=customXml/_rels/item201.xml.rels><?xml version="1.0" encoding="UTF-8" standalone="yes"?>
<Relationships xmlns="http://schemas.openxmlformats.org/package/2006/relationships"><Relationship Id="rId1" Type="http://schemas.openxmlformats.org/officeDocument/2006/relationships/customXmlProps" Target="itemProps201.xml"/></Relationships>
</file>

<file path=customXml/_rels/item202.xml.rels><?xml version="1.0" encoding="UTF-8" standalone="yes"?>
<Relationships xmlns="http://schemas.openxmlformats.org/package/2006/relationships"><Relationship Id="rId1" Type="http://schemas.openxmlformats.org/officeDocument/2006/relationships/customXmlProps" Target="itemProps202.xml"/></Relationships>
</file>

<file path=customXml/_rels/item203.xml.rels><?xml version="1.0" encoding="UTF-8" standalone="yes"?>
<Relationships xmlns="http://schemas.openxmlformats.org/package/2006/relationships"><Relationship Id="rId1" Type="http://schemas.openxmlformats.org/officeDocument/2006/relationships/customXmlProps" Target="itemProps203.xml"/></Relationships>
</file>

<file path=customXml/_rels/item204.xml.rels><?xml version="1.0" encoding="UTF-8" standalone="yes"?>
<Relationships xmlns="http://schemas.openxmlformats.org/package/2006/relationships"><Relationship Id="rId1" Type="http://schemas.openxmlformats.org/officeDocument/2006/relationships/customXmlProps" Target="itemProps204.xml"/></Relationships>
</file>

<file path=customXml/_rels/item205.xml.rels><?xml version="1.0" encoding="UTF-8" standalone="yes"?>
<Relationships xmlns="http://schemas.openxmlformats.org/package/2006/relationships"><Relationship Id="rId1" Type="http://schemas.openxmlformats.org/officeDocument/2006/relationships/customXmlProps" Target="itemProps205.xml"/></Relationships>
</file>

<file path=customXml/_rels/item206.xml.rels><?xml version="1.0" encoding="UTF-8" standalone="yes"?>
<Relationships xmlns="http://schemas.openxmlformats.org/package/2006/relationships"><Relationship Id="rId1" Type="http://schemas.openxmlformats.org/officeDocument/2006/relationships/customXmlProps" Target="itemProps206.xml"/></Relationships>
</file>

<file path=customXml/_rels/item207.xml.rels><?xml version="1.0" encoding="UTF-8" standalone="yes"?>
<Relationships xmlns="http://schemas.openxmlformats.org/package/2006/relationships"><Relationship Id="rId1" Type="http://schemas.openxmlformats.org/officeDocument/2006/relationships/customXmlProps" Target="itemProps207.xml"/></Relationships>
</file>

<file path=customXml/_rels/item208.xml.rels><?xml version="1.0" encoding="UTF-8" standalone="yes"?>
<Relationships xmlns="http://schemas.openxmlformats.org/package/2006/relationships"><Relationship Id="rId1" Type="http://schemas.openxmlformats.org/officeDocument/2006/relationships/customXmlProps" Target="itemProps208.xml"/></Relationships>
</file>

<file path=customXml/_rels/item209.xml.rels><?xml version="1.0" encoding="UTF-8" standalone="yes"?>
<Relationships xmlns="http://schemas.openxmlformats.org/package/2006/relationships"><Relationship Id="rId1" Type="http://schemas.openxmlformats.org/officeDocument/2006/relationships/customXmlProps" Target="itemProps209.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10.xml.rels><?xml version="1.0" encoding="UTF-8" standalone="yes"?>
<Relationships xmlns="http://schemas.openxmlformats.org/package/2006/relationships"><Relationship Id="rId1" Type="http://schemas.openxmlformats.org/officeDocument/2006/relationships/customXmlProps" Target="itemProps210.xml"/></Relationships>
</file>

<file path=customXml/_rels/item211.xml.rels><?xml version="1.0" encoding="UTF-8" standalone="yes"?>
<Relationships xmlns="http://schemas.openxmlformats.org/package/2006/relationships"><Relationship Id="rId1" Type="http://schemas.openxmlformats.org/officeDocument/2006/relationships/customXmlProps" Target="itemProps211.xml"/></Relationships>
</file>

<file path=customXml/_rels/item212.xml.rels><?xml version="1.0" encoding="UTF-8" standalone="yes"?>
<Relationships xmlns="http://schemas.openxmlformats.org/package/2006/relationships"><Relationship Id="rId1" Type="http://schemas.openxmlformats.org/officeDocument/2006/relationships/customXmlProps" Target="itemProps212.xml"/></Relationships>
</file>

<file path=customXml/_rels/item213.xml.rels><?xml version="1.0" encoding="UTF-8" standalone="yes"?>
<Relationships xmlns="http://schemas.openxmlformats.org/package/2006/relationships"><Relationship Id="rId1" Type="http://schemas.openxmlformats.org/officeDocument/2006/relationships/customXmlProps" Target="itemProps213.xml"/></Relationships>
</file>

<file path=customXml/_rels/item214.xml.rels><?xml version="1.0" encoding="UTF-8" standalone="yes"?>
<Relationships xmlns="http://schemas.openxmlformats.org/package/2006/relationships"><Relationship Id="rId1" Type="http://schemas.openxmlformats.org/officeDocument/2006/relationships/customXmlProps" Target="itemProps214.xml"/></Relationships>
</file>

<file path=customXml/_rels/item215.xml.rels><?xml version="1.0" encoding="UTF-8" standalone="yes"?>
<Relationships xmlns="http://schemas.openxmlformats.org/package/2006/relationships"><Relationship Id="rId1" Type="http://schemas.openxmlformats.org/officeDocument/2006/relationships/customXmlProps" Target="itemProps215.xml"/></Relationships>
</file>

<file path=customXml/_rels/item216.xml.rels><?xml version="1.0" encoding="UTF-8" standalone="yes"?>
<Relationships xmlns="http://schemas.openxmlformats.org/package/2006/relationships"><Relationship Id="rId1" Type="http://schemas.openxmlformats.org/officeDocument/2006/relationships/customXmlProps" Target="itemProps216.xml"/></Relationships>
</file>

<file path=customXml/_rels/item217.xml.rels><?xml version="1.0" encoding="UTF-8" standalone="yes"?>
<Relationships xmlns="http://schemas.openxmlformats.org/package/2006/relationships"><Relationship Id="rId1" Type="http://schemas.openxmlformats.org/officeDocument/2006/relationships/customXmlProps" Target="itemProps217.xml"/></Relationships>
</file>

<file path=customXml/_rels/item218.xml.rels><?xml version="1.0" encoding="UTF-8" standalone="yes"?>
<Relationships xmlns="http://schemas.openxmlformats.org/package/2006/relationships"><Relationship Id="rId1" Type="http://schemas.openxmlformats.org/officeDocument/2006/relationships/customXmlProps" Target="itemProps218.xml"/></Relationships>
</file>

<file path=customXml/_rels/item219.xml.rels><?xml version="1.0" encoding="UTF-8" standalone="yes"?>
<Relationships xmlns="http://schemas.openxmlformats.org/package/2006/relationships"><Relationship Id="rId1" Type="http://schemas.openxmlformats.org/officeDocument/2006/relationships/customXmlProps" Target="itemProps219.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20.xml.rels><?xml version="1.0" encoding="UTF-8" standalone="yes"?>
<Relationships xmlns="http://schemas.openxmlformats.org/package/2006/relationships"><Relationship Id="rId1" Type="http://schemas.openxmlformats.org/officeDocument/2006/relationships/customXmlProps" Target="itemProps220.xml"/></Relationships>
</file>

<file path=customXml/_rels/item221.xml.rels><?xml version="1.0" encoding="UTF-8" standalone="yes"?>
<Relationships xmlns="http://schemas.openxmlformats.org/package/2006/relationships"><Relationship Id="rId1" Type="http://schemas.openxmlformats.org/officeDocument/2006/relationships/customXmlProps" Target="itemProps221.xml"/></Relationships>
</file>

<file path=customXml/_rels/item222.xml.rels><?xml version="1.0" encoding="UTF-8" standalone="yes"?>
<Relationships xmlns="http://schemas.openxmlformats.org/package/2006/relationships"><Relationship Id="rId1" Type="http://schemas.openxmlformats.org/officeDocument/2006/relationships/customXmlProps" Target="itemProps222.xml"/></Relationships>
</file>

<file path=customXml/_rels/item223.xml.rels><?xml version="1.0" encoding="UTF-8" standalone="yes"?>
<Relationships xmlns="http://schemas.openxmlformats.org/package/2006/relationships"><Relationship Id="rId1" Type="http://schemas.openxmlformats.org/officeDocument/2006/relationships/customXmlProps" Target="itemProps223.xml"/></Relationships>
</file>

<file path=customXml/_rels/item224.xml.rels><?xml version="1.0" encoding="UTF-8" standalone="yes"?>
<Relationships xmlns="http://schemas.openxmlformats.org/package/2006/relationships"><Relationship Id="rId1" Type="http://schemas.openxmlformats.org/officeDocument/2006/relationships/customXmlProps" Target="itemProps224.xml"/></Relationships>
</file>

<file path=customXml/_rels/item225.xml.rels><?xml version="1.0" encoding="UTF-8" standalone="yes"?>
<Relationships xmlns="http://schemas.openxmlformats.org/package/2006/relationships"><Relationship Id="rId1" Type="http://schemas.openxmlformats.org/officeDocument/2006/relationships/customXmlProps" Target="itemProps225.xml"/></Relationships>
</file>

<file path=customXml/_rels/item226.xml.rels><?xml version="1.0" encoding="UTF-8" standalone="yes"?>
<Relationships xmlns="http://schemas.openxmlformats.org/package/2006/relationships"><Relationship Id="rId1" Type="http://schemas.openxmlformats.org/officeDocument/2006/relationships/customXmlProps" Target="itemProps226.xml"/></Relationships>
</file>

<file path=customXml/_rels/item227.xml.rels><?xml version="1.0" encoding="UTF-8" standalone="yes"?>
<Relationships xmlns="http://schemas.openxmlformats.org/package/2006/relationships"><Relationship Id="rId1" Type="http://schemas.openxmlformats.org/officeDocument/2006/relationships/customXmlProps" Target="itemProps227.xml"/></Relationships>
</file>

<file path=customXml/_rels/item228.xml.rels><?xml version="1.0" encoding="UTF-8" standalone="yes"?>
<Relationships xmlns="http://schemas.openxmlformats.org/package/2006/relationships"><Relationship Id="rId1" Type="http://schemas.openxmlformats.org/officeDocument/2006/relationships/customXmlProps" Target="itemProps228.xml"/></Relationships>
</file>

<file path=customXml/_rels/item229.xml.rels><?xml version="1.0" encoding="UTF-8" standalone="yes"?>
<Relationships xmlns="http://schemas.openxmlformats.org/package/2006/relationships"><Relationship Id="rId1" Type="http://schemas.openxmlformats.org/officeDocument/2006/relationships/customXmlProps" Target="itemProps229.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30.xml.rels><?xml version="1.0" encoding="UTF-8" standalone="yes"?>
<Relationships xmlns="http://schemas.openxmlformats.org/package/2006/relationships"><Relationship Id="rId1" Type="http://schemas.openxmlformats.org/officeDocument/2006/relationships/customXmlProps" Target="itemProps230.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23.xml><?xml version="1.0" encoding="utf-8"?>
<EsriMapsInfo xmlns="ESRI.ArcGIS.Mapping.OfficeIntegration.PowerPointInfo">
  <Version>Version1</Version>
  <RequiresSignIn>False</RequiresSignIn>
</EsriMapsInfo>
</file>

<file path=customXml/item124.xml><?xml version="1.0" encoding="utf-8"?>
<EsriMapsInfo xmlns="ESRI.ArcGIS.Mapping.OfficeIntegration.PowerPointInfo">
  <Version>Version1</Version>
  <RequiresSignIn>False</RequiresSignIn>
</EsriMapsInfo>
</file>

<file path=customXml/item125.xml><?xml version="1.0" encoding="utf-8"?>
<EsriMapsInfo xmlns="ESRI.ArcGIS.Mapping.OfficeIntegration.PowerPointInfo">
  <Version>Version1</Version>
  <RequiresSignIn>False</RequiresSignIn>
</EsriMapsInfo>
</file>

<file path=customXml/item126.xml><?xml version="1.0" encoding="utf-8"?>
<EsriMapsInfo xmlns="ESRI.ArcGIS.Mapping.OfficeIntegration.PowerPointInfo">
  <Version>Version1</Version>
  <RequiresSignIn>False</RequiresSignIn>
</EsriMapsInfo>
</file>

<file path=customXml/item127.xml><?xml version="1.0" encoding="utf-8"?>
<EsriMapsInfo xmlns="ESRI.ArcGIS.Mapping.OfficeIntegration.PowerPointInfo">
  <Version>Version1</Version>
  <RequiresSignIn>False</RequiresSignIn>
</EsriMapsInfo>
</file>

<file path=customXml/item128.xml><?xml version="1.0" encoding="utf-8"?>
<EsriMapsInfo xmlns="ESRI.ArcGIS.Mapping.OfficeIntegration.PowerPointInfo">
  <Version>Version1</Version>
  <RequiresSignIn>False</RequiresSignIn>
</EsriMapsInfo>
</file>

<file path=customXml/item129.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30.xml><?xml version="1.0" encoding="utf-8"?>
<EsriMapsInfo xmlns="ESRI.ArcGIS.Mapping.OfficeIntegration.PowerPointInfo">
  <Version>Version1</Version>
  <RequiresSignIn>False</RequiresSignIn>
</EsriMapsInfo>
</file>

<file path=customXml/item131.xml><?xml version="1.0" encoding="utf-8"?>
<EsriMapsInfo xmlns="ESRI.ArcGIS.Mapping.OfficeIntegration.PowerPointInfo">
  <Version>Version1</Version>
  <RequiresSignIn>False</RequiresSignIn>
</EsriMapsInfo>
</file>

<file path=customXml/item132.xml><?xml version="1.0" encoding="utf-8"?>
<EsriMapsInfo xmlns="ESRI.ArcGIS.Mapping.OfficeIntegration.PowerPointInfo">
  <Version>Version1</Version>
  <RequiresSignIn>False</RequiresSignIn>
</EsriMapsInfo>
</file>

<file path=customXml/item133.xml><?xml version="1.0" encoding="utf-8"?>
<EsriMapsInfo xmlns="ESRI.ArcGIS.Mapping.OfficeIntegration.PowerPointInfo">
  <Version>Version1</Version>
  <RequiresSignIn>False</RequiresSignIn>
</EsriMapsInfo>
</file>

<file path=customXml/item134.xml><?xml version="1.0" encoding="utf-8"?>
<EsriMapsInfo xmlns="ESRI.ArcGIS.Mapping.OfficeIntegration.PowerPointInfo">
  <Version>Version1</Version>
  <RequiresSignIn>False</RequiresSignIn>
</EsriMapsInfo>
</file>

<file path=customXml/item135.xml><?xml version="1.0" encoding="utf-8"?>
<EsriMapsInfo xmlns="ESRI.ArcGIS.Mapping.OfficeIntegration.PowerPointInfo">
  <Version>Version1</Version>
  <RequiresSignIn>False</RequiresSignIn>
</EsriMapsInfo>
</file>

<file path=customXml/item136.xml><?xml version="1.0" encoding="utf-8"?>
<EsriMapsInfo xmlns="ESRI.ArcGIS.Mapping.OfficeIntegration.PowerPointInfo">
  <Version>Version1</Version>
  <RequiresSignIn>False</RequiresSignIn>
</EsriMapsInfo>
</file>

<file path=customXml/item137.xml><?xml version="1.0" encoding="utf-8"?>
<EsriMapsInfo xmlns="ESRI.ArcGIS.Mapping.OfficeIntegration.PowerPointInfo">
  <Version>Version1</Version>
  <RequiresSignIn>False</RequiresSignIn>
</EsriMapsInfo>
</file>

<file path=customXml/item138.xml><?xml version="1.0" encoding="utf-8"?>
<EsriMapsInfo xmlns="ESRI.ArcGIS.Mapping.OfficeIntegration.PowerPointInfo">
  <Version>Version1</Version>
  <RequiresSignIn>False</RequiresSignIn>
</EsriMapsInfo>
</file>

<file path=customXml/item139.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40.xml><?xml version="1.0" encoding="utf-8"?>
<EsriMapsInfo xmlns="ESRI.ArcGIS.Mapping.OfficeIntegration.PowerPointInfo">
  <Version>Version1</Version>
  <RequiresSignIn>False</RequiresSignIn>
</EsriMapsInfo>
</file>

<file path=customXml/item141.xml><?xml version="1.0" encoding="utf-8"?>
<EsriMapsInfo xmlns="ESRI.ArcGIS.Mapping.OfficeIntegration.PowerPointInfo">
  <Version>Version1</Version>
  <RequiresSignIn>False</RequiresSignIn>
</EsriMapsInfo>
</file>

<file path=customXml/item142.xml><?xml version="1.0" encoding="utf-8"?>
<EsriMapsInfo xmlns="ESRI.ArcGIS.Mapping.OfficeIntegration.PowerPointInfo">
  <Version>Version1</Version>
  <RequiresSignIn>False</RequiresSignIn>
</EsriMapsInfo>
</file>

<file path=customXml/item143.xml><?xml version="1.0" encoding="utf-8"?>
<EsriMapsInfo xmlns="ESRI.ArcGIS.Mapping.OfficeIntegration.PowerPointInfo">
  <Version>Version1</Version>
  <RequiresSignIn>False</RequiresSignIn>
</EsriMapsInfo>
</file>

<file path=customXml/item144.xml><?xml version="1.0" encoding="utf-8"?>
<EsriMapsInfo xmlns="ESRI.ArcGIS.Mapping.OfficeIntegration.PowerPointInfo">
  <Version>Version1</Version>
  <RequiresSignIn>False</RequiresSignIn>
</EsriMapsInfo>
</file>

<file path=customXml/item145.xml><?xml version="1.0" encoding="utf-8"?>
<EsriMapsInfo xmlns="ESRI.ArcGIS.Mapping.OfficeIntegration.PowerPointInfo">
  <Version>Version1</Version>
  <RequiresSignIn>False</RequiresSignIn>
</EsriMapsInfo>
</file>

<file path=customXml/item146.xml><?xml version="1.0" encoding="utf-8"?>
<EsriMapsInfo xmlns="ESRI.ArcGIS.Mapping.OfficeIntegration.PowerPointInfo">
  <Version>Version1</Version>
  <RequiresSignIn>False</RequiresSignIn>
</EsriMapsInfo>
</file>

<file path=customXml/item147.xml><?xml version="1.0" encoding="utf-8"?>
<EsriMapsInfo xmlns="ESRI.ArcGIS.Mapping.OfficeIntegration.PowerPointInfo">
  <Version>Version1</Version>
  <RequiresSignIn>False</RequiresSignIn>
</EsriMapsInfo>
</file>

<file path=customXml/item148.xml><?xml version="1.0" encoding="utf-8"?>
<EsriMapsInfo xmlns="ESRI.ArcGIS.Mapping.OfficeIntegration.PowerPointInfo">
  <Version>Version1</Version>
  <RequiresSignIn>False</RequiresSignIn>
</EsriMapsInfo>
</file>

<file path=customXml/item149.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50.xml><?xml version="1.0" encoding="utf-8"?>
<EsriMapsInfo xmlns="ESRI.ArcGIS.Mapping.OfficeIntegration.PowerPointInfo">
  <Version>Version1</Version>
  <RequiresSignIn>False</RequiresSignIn>
</EsriMapsInfo>
</file>

<file path=customXml/item151.xml><?xml version="1.0" encoding="utf-8"?>
<EsriMapsInfo xmlns="ESRI.ArcGIS.Mapping.OfficeIntegration.PowerPointInfo">
  <Version>Version1</Version>
  <RequiresSignIn>False</RequiresSignIn>
</EsriMapsInfo>
</file>

<file path=customXml/item152.xml><?xml version="1.0" encoding="utf-8"?>
<EsriMapsInfo xmlns="ESRI.ArcGIS.Mapping.OfficeIntegration.PowerPointInfo">
  <Version>Version1</Version>
  <RequiresSignIn>False</RequiresSignIn>
</EsriMapsInfo>
</file>

<file path=customXml/item153.xml><?xml version="1.0" encoding="utf-8"?>
<EsriMapsInfo xmlns="ESRI.ArcGIS.Mapping.OfficeIntegration.PowerPointInfo">
  <Version>Version1</Version>
  <RequiresSignIn>False</RequiresSignIn>
</EsriMapsInfo>
</file>

<file path=customXml/item154.xml><?xml version="1.0" encoding="utf-8"?>
<EsriMapsInfo xmlns="ESRI.ArcGIS.Mapping.OfficeIntegration.PowerPointInfo">
  <Version>Version1</Version>
  <RequiresSignIn>False</RequiresSignIn>
</EsriMapsInfo>
</file>

<file path=customXml/item155.xml><?xml version="1.0" encoding="utf-8"?>
<EsriMapsInfo xmlns="ESRI.ArcGIS.Mapping.OfficeIntegration.PowerPointInfo">
  <Version>Version1</Version>
  <RequiresSignIn>False</RequiresSignIn>
</EsriMapsInfo>
</file>

<file path=customXml/item156.xml><?xml version="1.0" encoding="utf-8"?>
<EsriMapsInfo xmlns="ESRI.ArcGIS.Mapping.OfficeIntegration.PowerPointInfo">
  <Version>Version1</Version>
  <RequiresSignIn>False</RequiresSignIn>
</EsriMapsInfo>
</file>

<file path=customXml/item157.xml><?xml version="1.0" encoding="utf-8"?>
<EsriMapsInfo xmlns="ESRI.ArcGIS.Mapping.OfficeIntegration.PowerPointInfo">
  <Version>Version1</Version>
  <RequiresSignIn>False</RequiresSignIn>
</EsriMapsInfo>
</file>

<file path=customXml/item158.xml><?xml version="1.0" encoding="utf-8"?>
<EsriMapsInfo xmlns="ESRI.ArcGIS.Mapping.OfficeIntegration.PowerPointInfo">
  <Version>Version1</Version>
  <RequiresSignIn>False</RequiresSignIn>
</EsriMapsInfo>
</file>

<file path=customXml/item159.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60.xml><?xml version="1.0" encoding="utf-8"?>
<EsriMapsInfo xmlns="ESRI.ArcGIS.Mapping.OfficeIntegration.PowerPointInfo">
  <Version>Version1</Version>
  <RequiresSignIn>False</RequiresSignIn>
</EsriMapsInfo>
</file>

<file path=customXml/item161.xml><?xml version="1.0" encoding="utf-8"?>
<EsriMapsInfo xmlns="ESRI.ArcGIS.Mapping.OfficeIntegration.PowerPointInfo">
  <Version>Version1</Version>
  <RequiresSignIn>False</RequiresSignIn>
</EsriMapsInfo>
</file>

<file path=customXml/item162.xml><?xml version="1.0" encoding="utf-8"?>
<EsriMapsInfo xmlns="ESRI.ArcGIS.Mapping.OfficeIntegration.PowerPointInfo">
  <Version>Version1</Version>
  <RequiresSignIn>False</RequiresSignIn>
</EsriMapsInfo>
</file>

<file path=customXml/item163.xml><?xml version="1.0" encoding="utf-8"?>
<EsriMapsInfo xmlns="ESRI.ArcGIS.Mapping.OfficeIntegration.PowerPointInfo">
  <Version>Version1</Version>
  <RequiresSignIn>False</RequiresSignIn>
</EsriMapsInfo>
</file>

<file path=customXml/item164.xml><?xml version="1.0" encoding="utf-8"?>
<EsriMapsInfo xmlns="ESRI.ArcGIS.Mapping.OfficeIntegration.PowerPointInfo">
  <Version>Version1</Version>
  <RequiresSignIn>False</RequiresSignIn>
</EsriMapsInfo>
</file>

<file path=customXml/item165.xml><?xml version="1.0" encoding="utf-8"?>
<EsriMapsInfo xmlns="ESRI.ArcGIS.Mapping.OfficeIntegration.PowerPointInfo">
  <Version>Version1</Version>
  <RequiresSignIn>False</RequiresSignIn>
</EsriMapsInfo>
</file>

<file path=customXml/item166.xml><?xml version="1.0" encoding="utf-8"?>
<EsriMapsInfo xmlns="ESRI.ArcGIS.Mapping.OfficeIntegration.PowerPointInfo">
  <Version>Version1</Version>
  <RequiresSignIn>False</RequiresSignIn>
</EsriMapsInfo>
</file>

<file path=customXml/item167.xml><?xml version="1.0" encoding="utf-8"?>
<EsriMapsInfo xmlns="ESRI.ArcGIS.Mapping.OfficeIntegration.PowerPointInfo">
  <Version>Version1</Version>
  <RequiresSignIn>False</RequiresSignIn>
</EsriMapsInfo>
</file>

<file path=customXml/item168.xml><?xml version="1.0" encoding="utf-8"?>
<EsriMapsInfo xmlns="ESRI.ArcGIS.Mapping.OfficeIntegration.PowerPointInfo">
  <Version>Version1</Version>
  <RequiresSignIn>False</RequiresSignIn>
</EsriMapsInfo>
</file>

<file path=customXml/item169.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70.xml><?xml version="1.0" encoding="utf-8"?>
<EsriMapsInfo xmlns="ESRI.ArcGIS.Mapping.OfficeIntegration.PowerPointInfo">
  <Version>Version1</Version>
  <RequiresSignIn>False</RequiresSignIn>
</EsriMapsInfo>
</file>

<file path=customXml/item171.xml><?xml version="1.0" encoding="utf-8"?>
<EsriMapsInfo xmlns="ESRI.ArcGIS.Mapping.OfficeIntegration.PowerPointInfo">
  <Version>Version1</Version>
  <RequiresSignIn>False</RequiresSignIn>
</EsriMapsInfo>
</file>

<file path=customXml/item172.xml><?xml version="1.0" encoding="utf-8"?>
<EsriMapsInfo xmlns="ESRI.ArcGIS.Mapping.OfficeIntegration.PowerPointInfo">
  <Version>Version1</Version>
  <RequiresSignIn>False</RequiresSignIn>
</EsriMapsInfo>
</file>

<file path=customXml/item173.xml><?xml version="1.0" encoding="utf-8"?>
<EsriMapsInfo xmlns="ESRI.ArcGIS.Mapping.OfficeIntegration.PowerPointInfo">
  <Version>Version1</Version>
  <RequiresSignIn>False</RequiresSignIn>
</EsriMapsInfo>
</file>

<file path=customXml/item174.xml><?xml version="1.0" encoding="utf-8"?>
<EsriMapsInfo xmlns="ESRI.ArcGIS.Mapping.OfficeIntegration.PowerPointInfo">
  <Version>Version1</Version>
  <RequiresSignIn>False</RequiresSignIn>
</EsriMapsInfo>
</file>

<file path=customXml/item175.xml><?xml version="1.0" encoding="utf-8"?>
<EsriMapsInfo xmlns="ESRI.ArcGIS.Mapping.OfficeIntegration.PowerPointInfo">
  <Version>Version1</Version>
  <RequiresSignIn>False</RequiresSignIn>
</EsriMapsInfo>
</file>

<file path=customXml/item176.xml><?xml version="1.0" encoding="utf-8"?>
<EsriMapsInfo xmlns="ESRI.ArcGIS.Mapping.OfficeIntegration.PowerPointInfo">
  <Version>Version1</Version>
  <RequiresSignIn>False</RequiresSignIn>
</EsriMapsInfo>
</file>

<file path=customXml/item177.xml><?xml version="1.0" encoding="utf-8"?>
<EsriMapsInfo xmlns="ESRI.ArcGIS.Mapping.OfficeIntegration.PowerPointInfo">
  <Version>Version1</Version>
  <RequiresSignIn>False</RequiresSignIn>
</EsriMapsInfo>
</file>

<file path=customXml/item178.xml><?xml version="1.0" encoding="utf-8"?>
<EsriMapsInfo xmlns="ESRI.ArcGIS.Mapping.OfficeIntegration.PowerPointInfo">
  <Version>Version1</Version>
  <RequiresSignIn>False</RequiresSignIn>
</EsriMapsInfo>
</file>

<file path=customXml/item179.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80.xml><?xml version="1.0" encoding="utf-8"?>
<EsriMapsInfo xmlns="ESRI.ArcGIS.Mapping.OfficeIntegration.PowerPointInfo">
  <Version>Version1</Version>
  <RequiresSignIn>False</RequiresSignIn>
</EsriMapsInfo>
</file>

<file path=customXml/item181.xml><?xml version="1.0" encoding="utf-8"?>
<EsriMapsInfo xmlns="ESRI.ArcGIS.Mapping.OfficeIntegration.PowerPointInfo">
  <Version>Version1</Version>
  <RequiresSignIn>False</RequiresSignIn>
</EsriMapsInfo>
</file>

<file path=customXml/item182.xml><?xml version="1.0" encoding="utf-8"?>
<EsriMapsInfo xmlns="ESRI.ArcGIS.Mapping.OfficeIntegration.PowerPointInfo">
  <Version>Version1</Version>
  <RequiresSignIn>False</RequiresSignIn>
</EsriMapsInfo>
</file>

<file path=customXml/item183.xml><?xml version="1.0" encoding="utf-8"?>
<EsriMapsInfo xmlns="ESRI.ArcGIS.Mapping.OfficeIntegration.PowerPointInfo">
  <Version>Version1</Version>
  <RequiresSignIn>False</RequiresSignIn>
</EsriMapsInfo>
</file>

<file path=customXml/item184.xml><?xml version="1.0" encoding="utf-8"?>
<EsriMapsInfo xmlns="ESRI.ArcGIS.Mapping.OfficeIntegration.PowerPointInfo">
  <Version>Version1</Version>
  <RequiresSignIn>False</RequiresSignIn>
</EsriMapsInfo>
</file>

<file path=customXml/item185.xml><?xml version="1.0" encoding="utf-8"?>
<EsriMapsInfo xmlns="ESRI.ArcGIS.Mapping.OfficeIntegration.PowerPointInfo">
  <Version>Version1</Version>
  <RequiresSignIn>False</RequiresSignIn>
</EsriMapsInfo>
</file>

<file path=customXml/item186.xml><?xml version="1.0" encoding="utf-8"?>
<EsriMapsInfo xmlns="ESRI.ArcGIS.Mapping.OfficeIntegration.PowerPointInfo">
  <Version>Version1</Version>
  <RequiresSignIn>False</RequiresSignIn>
</EsriMapsInfo>
</file>

<file path=customXml/item187.xml><?xml version="1.0" encoding="utf-8"?>
<EsriMapsInfo xmlns="ESRI.ArcGIS.Mapping.OfficeIntegration.PowerPointInfo">
  <Version>Version1</Version>
  <RequiresSignIn>False</RequiresSignIn>
</EsriMapsInfo>
</file>

<file path=customXml/item188.xml><?xml version="1.0" encoding="utf-8"?>
<EsriMapsInfo xmlns="ESRI.ArcGIS.Mapping.OfficeIntegration.PowerPointInfo">
  <Version>Version1</Version>
  <RequiresSignIn>False</RequiresSignIn>
</EsriMapsInfo>
</file>

<file path=customXml/item189.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190.xml><?xml version="1.0" encoding="utf-8"?>
<EsriMapsInfo xmlns="ESRI.ArcGIS.Mapping.OfficeIntegration.PowerPointInfo">
  <Version>Version1</Version>
  <RequiresSignIn>False</RequiresSignIn>
</EsriMapsInfo>
</file>

<file path=customXml/item191.xml><?xml version="1.0" encoding="utf-8"?>
<EsriMapsInfo xmlns="ESRI.ArcGIS.Mapping.OfficeIntegration.PowerPointInfo">
  <Version>Version1</Version>
  <RequiresSignIn>False</RequiresSignIn>
</EsriMapsInfo>
</file>

<file path=customXml/item192.xml><?xml version="1.0" encoding="utf-8"?>
<EsriMapsInfo xmlns="ESRI.ArcGIS.Mapping.OfficeIntegration.PowerPointInfo">
  <Version>Version1</Version>
  <RequiresSignIn>False</RequiresSignIn>
</EsriMapsInfo>
</file>

<file path=customXml/item193.xml><?xml version="1.0" encoding="utf-8"?>
<EsriMapsInfo xmlns="ESRI.ArcGIS.Mapping.OfficeIntegration.PowerPointInfo">
  <Version>Version1</Version>
  <RequiresSignIn>False</RequiresSignIn>
</EsriMapsInfo>
</file>

<file path=customXml/item194.xml><?xml version="1.0" encoding="utf-8"?>
<EsriMapsInfo xmlns="ESRI.ArcGIS.Mapping.OfficeIntegration.PowerPointInfo">
  <Version>Version1</Version>
  <RequiresSignIn>False</RequiresSignIn>
</EsriMapsInfo>
</file>

<file path=customXml/item195.xml><?xml version="1.0" encoding="utf-8"?>
<EsriMapsInfo xmlns="ESRI.ArcGIS.Mapping.OfficeIntegration.PowerPointInfo">
  <Version>Version1</Version>
  <RequiresSignIn>False</RequiresSignIn>
</EsriMapsInfo>
</file>

<file path=customXml/item196.xml><?xml version="1.0" encoding="utf-8"?>
<EsriMapsInfo xmlns="ESRI.ArcGIS.Mapping.OfficeIntegration.PowerPointInfo">
  <Version>Version1</Version>
  <RequiresSignIn>False</RequiresSignIn>
</EsriMapsInfo>
</file>

<file path=customXml/item197.xml><?xml version="1.0" encoding="utf-8"?>
<EsriMapsInfo xmlns="ESRI.ArcGIS.Mapping.OfficeIntegration.PowerPointInfo">
  <Version>Version1</Version>
  <RequiresSignIn>False</RequiresSignIn>
</EsriMapsInfo>
</file>

<file path=customXml/item198.xml><?xml version="1.0" encoding="utf-8"?>
<EsriMapsInfo xmlns="ESRI.ArcGIS.Mapping.OfficeIntegration.PowerPointInfo">
  <Version>Version1</Version>
  <RequiresSignIn>False</RequiresSignIn>
</EsriMapsInfo>
</file>

<file path=customXml/item19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00.xml><?xml version="1.0" encoding="utf-8"?>
<EsriMapsInfo xmlns="ESRI.ArcGIS.Mapping.OfficeIntegration.PowerPointInfo">
  <Version>Version1</Version>
  <RequiresSignIn>False</RequiresSignIn>
</EsriMapsInfo>
</file>

<file path=customXml/item201.xml><?xml version="1.0" encoding="utf-8"?>
<EsriMapsInfo xmlns="ESRI.ArcGIS.Mapping.OfficeIntegration.PowerPointInfo">
  <Version>Version1</Version>
  <RequiresSignIn>False</RequiresSignIn>
</EsriMapsInfo>
</file>

<file path=customXml/item202.xml><?xml version="1.0" encoding="utf-8"?>
<EsriMapsInfo xmlns="ESRI.ArcGIS.Mapping.OfficeIntegration.PowerPointInfo">
  <Version>Version1</Version>
  <RequiresSignIn>False</RequiresSignIn>
</EsriMapsInfo>
</file>

<file path=customXml/item203.xml><?xml version="1.0" encoding="utf-8"?>
<EsriMapsInfo xmlns="ESRI.ArcGIS.Mapping.OfficeIntegration.PowerPointInfo">
  <Version>Version1</Version>
  <RequiresSignIn>False</RequiresSignIn>
</EsriMapsInfo>
</file>

<file path=customXml/item204.xml><?xml version="1.0" encoding="utf-8"?>
<EsriMapsInfo xmlns="ESRI.ArcGIS.Mapping.OfficeIntegration.PowerPointInfo">
  <Version>Version1</Version>
  <RequiresSignIn>False</RequiresSignIn>
</EsriMapsInfo>
</file>

<file path=customXml/item205.xml><?xml version="1.0" encoding="utf-8"?>
<EsriMapsInfo xmlns="ESRI.ArcGIS.Mapping.OfficeIntegration.PowerPointInfo">
  <Version>Version1</Version>
  <RequiresSignIn>False</RequiresSignIn>
</EsriMapsInfo>
</file>

<file path=customXml/item206.xml><?xml version="1.0" encoding="utf-8"?>
<EsriMapsInfo xmlns="ESRI.ArcGIS.Mapping.OfficeIntegration.PowerPointInfo">
  <Version>Version1</Version>
  <RequiresSignIn>False</RequiresSignIn>
</EsriMapsInfo>
</file>

<file path=customXml/item207.xml><?xml version="1.0" encoding="utf-8"?>
<EsriMapsInfo xmlns="ESRI.ArcGIS.Mapping.OfficeIntegration.PowerPointInfo">
  <Version>Version1</Version>
  <RequiresSignIn>False</RequiresSignIn>
</EsriMapsInfo>
</file>

<file path=customXml/item208.xml><?xml version="1.0" encoding="utf-8"?>
<EsriMapsInfo xmlns="ESRI.ArcGIS.Mapping.OfficeIntegration.PowerPointInfo">
  <Version>Version1</Version>
  <RequiresSignIn>False</RequiresSignIn>
</EsriMapsInfo>
</file>

<file path=customXml/item209.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10.xml><?xml version="1.0" encoding="utf-8"?>
<EsriMapsInfo xmlns="ESRI.ArcGIS.Mapping.OfficeIntegration.PowerPointInfo">
  <Version>Version1</Version>
  <RequiresSignIn>False</RequiresSignIn>
</EsriMapsInfo>
</file>

<file path=customXml/item211.xml><?xml version="1.0" encoding="utf-8"?>
<EsriMapsInfo xmlns="ESRI.ArcGIS.Mapping.OfficeIntegration.PowerPointInfo">
  <Version>Version1</Version>
  <RequiresSignIn>False</RequiresSignIn>
</EsriMapsInfo>
</file>

<file path=customXml/item212.xml><?xml version="1.0" encoding="utf-8"?>
<EsriMapsInfo xmlns="ESRI.ArcGIS.Mapping.OfficeIntegration.PowerPointInfo">
  <Version>Version1</Version>
  <RequiresSignIn>False</RequiresSignIn>
</EsriMapsInfo>
</file>

<file path=customXml/item213.xml><?xml version="1.0" encoding="utf-8"?>
<EsriMapsInfo xmlns="ESRI.ArcGIS.Mapping.OfficeIntegration.PowerPointInfo">
  <Version>Version1</Version>
  <RequiresSignIn>False</RequiresSignIn>
</EsriMapsInfo>
</file>

<file path=customXml/item214.xml><?xml version="1.0" encoding="utf-8"?>
<EsriMapsInfo xmlns="ESRI.ArcGIS.Mapping.OfficeIntegration.PowerPointInfo">
  <Version>Version1</Version>
  <RequiresSignIn>False</RequiresSignIn>
</EsriMapsInfo>
</file>

<file path=customXml/item215.xml><?xml version="1.0" encoding="utf-8"?>
<EsriMapsInfo xmlns="ESRI.ArcGIS.Mapping.OfficeIntegration.PowerPointInfo">
  <Version>Version1</Version>
  <RequiresSignIn>False</RequiresSignIn>
</EsriMapsInfo>
</file>

<file path=customXml/item216.xml><?xml version="1.0" encoding="utf-8"?>
<EsriMapsInfo xmlns="ESRI.ArcGIS.Mapping.OfficeIntegration.PowerPointInfo">
  <Version>Version1</Version>
  <RequiresSignIn>False</RequiresSignIn>
</EsriMapsInfo>
</file>

<file path=customXml/item217.xml><?xml version="1.0" encoding="utf-8"?>
<EsriMapsInfo xmlns="ESRI.ArcGIS.Mapping.OfficeIntegration.PowerPointInfo">
  <Version>Version1</Version>
  <RequiresSignIn>False</RequiresSignIn>
</EsriMapsInfo>
</file>

<file path=customXml/item218.xml><?xml version="1.0" encoding="utf-8"?>
<EsriMapsInfo xmlns="ESRI.ArcGIS.Mapping.OfficeIntegration.PowerPointInfo">
  <Version>Version1</Version>
  <RequiresSignIn>False</RequiresSignIn>
</EsriMapsInfo>
</file>

<file path=customXml/item219.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20.xml><?xml version="1.0" encoding="utf-8"?>
<EsriMapsInfo xmlns="ESRI.ArcGIS.Mapping.OfficeIntegration.PowerPointInfo">
  <Version>Version1</Version>
  <RequiresSignIn>False</RequiresSignIn>
</EsriMapsInfo>
</file>

<file path=customXml/item221.xml><?xml version="1.0" encoding="utf-8"?>
<EsriMapsInfo xmlns="ESRI.ArcGIS.Mapping.OfficeIntegration.PowerPointInfo">
  <Version>Version1</Version>
  <RequiresSignIn>False</RequiresSignIn>
</EsriMapsInfo>
</file>

<file path=customXml/item222.xml><?xml version="1.0" encoding="utf-8"?>
<EsriMapsInfo xmlns="ESRI.ArcGIS.Mapping.OfficeIntegration.PowerPointInfo">
  <Version>Version1</Version>
  <RequiresSignIn>False</RequiresSignIn>
</EsriMapsInfo>
</file>

<file path=customXml/item223.xml><?xml version="1.0" encoding="utf-8"?>
<EsriMapsInfo xmlns="ESRI.ArcGIS.Mapping.OfficeIntegration.PowerPointInfo">
  <Version>Version1</Version>
  <RequiresSignIn>False</RequiresSignIn>
</EsriMapsInfo>
</file>

<file path=customXml/item224.xml><?xml version="1.0" encoding="utf-8"?>
<EsriMapsInfo xmlns="ESRI.ArcGIS.Mapping.OfficeIntegration.PowerPointInfo">
  <Version>Version1</Version>
  <RequiresSignIn>False</RequiresSignIn>
</EsriMapsInfo>
</file>

<file path=customXml/item225.xml><?xml version="1.0" encoding="utf-8"?>
<EsriMapsInfo xmlns="ESRI.ArcGIS.Mapping.OfficeIntegration.PowerPointInfo">
  <Version>Version1</Version>
  <RequiresSignIn>False</RequiresSignIn>
</EsriMapsInfo>
</file>

<file path=customXml/item226.xml><?xml version="1.0" encoding="utf-8"?>
<EsriMapsInfo xmlns="ESRI.ArcGIS.Mapping.OfficeIntegration.PowerPointInfo">
  <Version>Version1</Version>
  <RequiresSignIn>False</RequiresSignIn>
</EsriMapsInfo>
</file>

<file path=customXml/item227.xml><?xml version="1.0" encoding="utf-8"?>
<EsriMapsInfo xmlns="ESRI.ArcGIS.Mapping.OfficeIntegration.PowerPointInfo">
  <Version>Version1</Version>
  <RequiresSignIn>False</RequiresSignIn>
</EsriMapsInfo>
</file>

<file path=customXml/item228.xml><?xml version="1.0" encoding="utf-8"?>
<EsriMapsInfo xmlns="ESRI.ArcGIS.Mapping.OfficeIntegration.PowerPointInfo">
  <Version>Version1</Version>
  <RequiresSignIn>False</RequiresSignIn>
</EsriMapsInfo>
</file>

<file path=customXml/item229.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30.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3AA49CD6-6584-4B86-BE35-4583F737B816}">
  <ds:schemaRefs>
    <ds:schemaRef ds:uri="ESRI.ArcGIS.Mapping.OfficeIntegration.PowerPointInfo"/>
  </ds:schemaRefs>
</ds:datastoreItem>
</file>

<file path=customXml/itemProps10.xml><?xml version="1.0" encoding="utf-8"?>
<ds:datastoreItem xmlns:ds="http://schemas.openxmlformats.org/officeDocument/2006/customXml" ds:itemID="{4A22D2E0-2EBB-42EF-923E-BBCA87CA89C2}">
  <ds:schemaRefs>
    <ds:schemaRef ds:uri="ESRI.ArcGIS.Mapping.OfficeIntegration.PowerPointInfo"/>
  </ds:schemaRefs>
</ds:datastoreItem>
</file>

<file path=customXml/itemProps100.xml><?xml version="1.0" encoding="utf-8"?>
<ds:datastoreItem xmlns:ds="http://schemas.openxmlformats.org/officeDocument/2006/customXml" ds:itemID="{B4FBED2C-E812-45AB-8EC6-37D3211DDC04}">
  <ds:schemaRefs>
    <ds:schemaRef ds:uri="ESRI.ArcGIS.Mapping.OfficeIntegration.PowerPointInfo"/>
  </ds:schemaRefs>
</ds:datastoreItem>
</file>

<file path=customXml/itemProps101.xml><?xml version="1.0" encoding="utf-8"?>
<ds:datastoreItem xmlns:ds="http://schemas.openxmlformats.org/officeDocument/2006/customXml" ds:itemID="{1FBF1BA4-6A9D-41C2-ADC4-EFA991D6CAF0}">
  <ds:schemaRefs>
    <ds:schemaRef ds:uri="ESRI.ArcGIS.Mapping.OfficeIntegration.PowerPointInfo"/>
  </ds:schemaRefs>
</ds:datastoreItem>
</file>

<file path=customXml/itemProps102.xml><?xml version="1.0" encoding="utf-8"?>
<ds:datastoreItem xmlns:ds="http://schemas.openxmlformats.org/officeDocument/2006/customXml" ds:itemID="{69549136-3D28-4EF7-A4DF-B1B38F3D99C9}">
  <ds:schemaRefs>
    <ds:schemaRef ds:uri="ESRI.ArcGIS.Mapping.OfficeIntegration.PowerPointInfo"/>
  </ds:schemaRefs>
</ds:datastoreItem>
</file>

<file path=customXml/itemProps103.xml><?xml version="1.0" encoding="utf-8"?>
<ds:datastoreItem xmlns:ds="http://schemas.openxmlformats.org/officeDocument/2006/customXml" ds:itemID="{16388583-08B4-45FE-9284-A62A097C908F}">
  <ds:schemaRefs>
    <ds:schemaRef ds:uri="ESRI.ArcGIS.Mapping.OfficeIntegration.PowerPointInfo"/>
  </ds:schemaRefs>
</ds:datastoreItem>
</file>

<file path=customXml/itemProps104.xml><?xml version="1.0" encoding="utf-8"?>
<ds:datastoreItem xmlns:ds="http://schemas.openxmlformats.org/officeDocument/2006/customXml" ds:itemID="{640A943A-3B59-4F5A-BAD6-78E22671EBEA}">
  <ds:schemaRefs>
    <ds:schemaRef ds:uri="ESRI.ArcGIS.Mapping.OfficeIntegration.PowerPointInfo"/>
  </ds:schemaRefs>
</ds:datastoreItem>
</file>

<file path=customXml/itemProps105.xml><?xml version="1.0" encoding="utf-8"?>
<ds:datastoreItem xmlns:ds="http://schemas.openxmlformats.org/officeDocument/2006/customXml" ds:itemID="{A51C1245-9FC0-4D5C-A53C-E48115426470}">
  <ds:schemaRefs>
    <ds:schemaRef ds:uri="ESRI.ArcGIS.Mapping.OfficeIntegration.PowerPointInfo"/>
  </ds:schemaRefs>
</ds:datastoreItem>
</file>

<file path=customXml/itemProps106.xml><?xml version="1.0" encoding="utf-8"?>
<ds:datastoreItem xmlns:ds="http://schemas.openxmlformats.org/officeDocument/2006/customXml" ds:itemID="{4576AFB3-3242-49CB-BBC4-CE30895F38B4}">
  <ds:schemaRefs>
    <ds:schemaRef ds:uri="ESRI.ArcGIS.Mapping.OfficeIntegration.PowerPointInfo"/>
  </ds:schemaRefs>
</ds:datastoreItem>
</file>

<file path=customXml/itemProps107.xml><?xml version="1.0" encoding="utf-8"?>
<ds:datastoreItem xmlns:ds="http://schemas.openxmlformats.org/officeDocument/2006/customXml" ds:itemID="{7EB383B6-D88B-4FD1-B494-82FC481596FB}">
  <ds:schemaRefs>
    <ds:schemaRef ds:uri="ESRI.ArcGIS.Mapping.OfficeIntegration.PowerPointInfo"/>
  </ds:schemaRefs>
</ds:datastoreItem>
</file>

<file path=customXml/itemProps108.xml><?xml version="1.0" encoding="utf-8"?>
<ds:datastoreItem xmlns:ds="http://schemas.openxmlformats.org/officeDocument/2006/customXml" ds:itemID="{0C9BB897-A60B-4A18-AF81-A72158323914}">
  <ds:schemaRefs>
    <ds:schemaRef ds:uri="ESRI.ArcGIS.Mapping.OfficeIntegration.PowerPointInfo"/>
  </ds:schemaRefs>
</ds:datastoreItem>
</file>

<file path=customXml/itemProps109.xml><?xml version="1.0" encoding="utf-8"?>
<ds:datastoreItem xmlns:ds="http://schemas.openxmlformats.org/officeDocument/2006/customXml" ds:itemID="{395DA576-691D-4087-B83F-86DF612D7BD2}">
  <ds:schemaRefs>
    <ds:schemaRef ds:uri="ESRI.ArcGIS.Mapping.OfficeIntegration.PowerPointInfo"/>
  </ds:schemaRefs>
</ds:datastoreItem>
</file>

<file path=customXml/itemProps11.xml><?xml version="1.0" encoding="utf-8"?>
<ds:datastoreItem xmlns:ds="http://schemas.openxmlformats.org/officeDocument/2006/customXml" ds:itemID="{015F6A7C-1A3E-47D4-82B4-E8BDA7EFA1CD}">
  <ds:schemaRefs>
    <ds:schemaRef ds:uri="ESRI.ArcGIS.Mapping.OfficeIntegration.PowerPointInfo"/>
  </ds:schemaRefs>
</ds:datastoreItem>
</file>

<file path=customXml/itemProps110.xml><?xml version="1.0" encoding="utf-8"?>
<ds:datastoreItem xmlns:ds="http://schemas.openxmlformats.org/officeDocument/2006/customXml" ds:itemID="{18E2F5B4-67DA-46E4-B8F8-51046D1E0584}">
  <ds:schemaRefs>
    <ds:schemaRef ds:uri="ESRI.ArcGIS.Mapping.OfficeIntegration.PowerPointInfo"/>
  </ds:schemaRefs>
</ds:datastoreItem>
</file>

<file path=customXml/itemProps111.xml><?xml version="1.0" encoding="utf-8"?>
<ds:datastoreItem xmlns:ds="http://schemas.openxmlformats.org/officeDocument/2006/customXml" ds:itemID="{A0649AE9-B47D-46C9-9901-F90243DDFDA1}">
  <ds:schemaRefs>
    <ds:schemaRef ds:uri="ESRI.ArcGIS.Mapping.OfficeIntegration.PowerPointInfo"/>
  </ds:schemaRefs>
</ds:datastoreItem>
</file>

<file path=customXml/itemProps112.xml><?xml version="1.0" encoding="utf-8"?>
<ds:datastoreItem xmlns:ds="http://schemas.openxmlformats.org/officeDocument/2006/customXml" ds:itemID="{ECA865E7-BE2E-4336-B88F-744590AE6A54}">
  <ds:schemaRefs>
    <ds:schemaRef ds:uri="ESRI.ArcGIS.Mapping.OfficeIntegration.PowerPointInfo"/>
  </ds:schemaRefs>
</ds:datastoreItem>
</file>

<file path=customXml/itemProps113.xml><?xml version="1.0" encoding="utf-8"?>
<ds:datastoreItem xmlns:ds="http://schemas.openxmlformats.org/officeDocument/2006/customXml" ds:itemID="{5BF38C71-6102-4D50-BA18-521A305F85F8}">
  <ds:schemaRefs>
    <ds:schemaRef ds:uri="ESRI.ArcGIS.Mapping.OfficeIntegration.PowerPointInfo"/>
  </ds:schemaRefs>
</ds:datastoreItem>
</file>

<file path=customXml/itemProps114.xml><?xml version="1.0" encoding="utf-8"?>
<ds:datastoreItem xmlns:ds="http://schemas.openxmlformats.org/officeDocument/2006/customXml" ds:itemID="{06E6C5FD-1731-4F33-BBDD-2A800A7364C7}">
  <ds:schemaRefs>
    <ds:schemaRef ds:uri="ESRI.ArcGIS.Mapping.OfficeIntegration.PowerPointInfo"/>
  </ds:schemaRefs>
</ds:datastoreItem>
</file>

<file path=customXml/itemProps115.xml><?xml version="1.0" encoding="utf-8"?>
<ds:datastoreItem xmlns:ds="http://schemas.openxmlformats.org/officeDocument/2006/customXml" ds:itemID="{B1169836-4627-4A9D-A6C6-61828B006D6B}">
  <ds:schemaRefs>
    <ds:schemaRef ds:uri="ESRI.ArcGIS.Mapping.OfficeIntegration.PowerPointInfo"/>
  </ds:schemaRefs>
</ds:datastoreItem>
</file>

<file path=customXml/itemProps116.xml><?xml version="1.0" encoding="utf-8"?>
<ds:datastoreItem xmlns:ds="http://schemas.openxmlformats.org/officeDocument/2006/customXml" ds:itemID="{3A9B4975-4F6B-449A-9858-E4E6052E1285}">
  <ds:schemaRefs>
    <ds:schemaRef ds:uri="ESRI.ArcGIS.Mapping.OfficeIntegration.PowerPointInfo"/>
  </ds:schemaRefs>
</ds:datastoreItem>
</file>

<file path=customXml/itemProps117.xml><?xml version="1.0" encoding="utf-8"?>
<ds:datastoreItem xmlns:ds="http://schemas.openxmlformats.org/officeDocument/2006/customXml" ds:itemID="{C8928C10-8582-4D27-B6CB-126FEC89B7D2}">
  <ds:schemaRefs>
    <ds:schemaRef ds:uri="ESRI.ArcGIS.Mapping.OfficeIntegration.PowerPointInfo"/>
  </ds:schemaRefs>
</ds:datastoreItem>
</file>

<file path=customXml/itemProps118.xml><?xml version="1.0" encoding="utf-8"?>
<ds:datastoreItem xmlns:ds="http://schemas.openxmlformats.org/officeDocument/2006/customXml" ds:itemID="{5F28F2F0-ABA8-403A-B7B7-B436A5D637F3}">
  <ds:schemaRefs>
    <ds:schemaRef ds:uri="ESRI.ArcGIS.Mapping.OfficeIntegration.PowerPointInfo"/>
  </ds:schemaRefs>
</ds:datastoreItem>
</file>

<file path=customXml/itemProps119.xml><?xml version="1.0" encoding="utf-8"?>
<ds:datastoreItem xmlns:ds="http://schemas.openxmlformats.org/officeDocument/2006/customXml" ds:itemID="{3505B283-26EF-4F18-880C-F5D6A1D646F9}">
  <ds:schemaRefs>
    <ds:schemaRef ds:uri="ESRI.ArcGIS.Mapping.OfficeIntegration.PowerPointInfo"/>
  </ds:schemaRefs>
</ds:datastoreItem>
</file>

<file path=customXml/itemProps12.xml><?xml version="1.0" encoding="utf-8"?>
<ds:datastoreItem xmlns:ds="http://schemas.openxmlformats.org/officeDocument/2006/customXml" ds:itemID="{B2083A60-CEDE-4035-BA44-8DB503A36D9B}">
  <ds:schemaRefs>
    <ds:schemaRef ds:uri="ESRI.ArcGIS.Mapping.OfficeIntegration.PowerPointInfo"/>
  </ds:schemaRefs>
</ds:datastoreItem>
</file>

<file path=customXml/itemProps120.xml><?xml version="1.0" encoding="utf-8"?>
<ds:datastoreItem xmlns:ds="http://schemas.openxmlformats.org/officeDocument/2006/customXml" ds:itemID="{3A38AD5E-328E-41A2-A0CD-5FA66F778BA1}">
  <ds:schemaRefs>
    <ds:schemaRef ds:uri="ESRI.ArcGIS.Mapping.OfficeIntegration.PowerPointInfo"/>
  </ds:schemaRefs>
</ds:datastoreItem>
</file>

<file path=customXml/itemProps121.xml><?xml version="1.0" encoding="utf-8"?>
<ds:datastoreItem xmlns:ds="http://schemas.openxmlformats.org/officeDocument/2006/customXml" ds:itemID="{58B45191-2400-4545-8FA8-00F44A6B688E}">
  <ds:schemaRefs>
    <ds:schemaRef ds:uri="ESRI.ArcGIS.Mapping.OfficeIntegration.PowerPointInfo"/>
  </ds:schemaRefs>
</ds:datastoreItem>
</file>

<file path=customXml/itemProps122.xml><?xml version="1.0" encoding="utf-8"?>
<ds:datastoreItem xmlns:ds="http://schemas.openxmlformats.org/officeDocument/2006/customXml" ds:itemID="{C1DC1890-796E-4346-9AAF-6516D0EE62C9}">
  <ds:schemaRefs>
    <ds:schemaRef ds:uri="ESRI.ArcGIS.Mapping.OfficeIntegration.PowerPointInfo"/>
  </ds:schemaRefs>
</ds:datastoreItem>
</file>

<file path=customXml/itemProps123.xml><?xml version="1.0" encoding="utf-8"?>
<ds:datastoreItem xmlns:ds="http://schemas.openxmlformats.org/officeDocument/2006/customXml" ds:itemID="{9A9CFBE3-A16D-407D-B691-B8C7B5770DC0}">
  <ds:schemaRefs>
    <ds:schemaRef ds:uri="ESRI.ArcGIS.Mapping.OfficeIntegration.PowerPointInfo"/>
  </ds:schemaRefs>
</ds:datastoreItem>
</file>

<file path=customXml/itemProps124.xml><?xml version="1.0" encoding="utf-8"?>
<ds:datastoreItem xmlns:ds="http://schemas.openxmlformats.org/officeDocument/2006/customXml" ds:itemID="{B0D17632-8D9E-4328-8249-649CC78AB7F1}">
  <ds:schemaRefs>
    <ds:schemaRef ds:uri="ESRI.ArcGIS.Mapping.OfficeIntegration.PowerPointInfo"/>
  </ds:schemaRefs>
</ds:datastoreItem>
</file>

<file path=customXml/itemProps125.xml><?xml version="1.0" encoding="utf-8"?>
<ds:datastoreItem xmlns:ds="http://schemas.openxmlformats.org/officeDocument/2006/customXml" ds:itemID="{033495AC-A258-4DE7-A8DB-AE045FCC7873}">
  <ds:schemaRefs>
    <ds:schemaRef ds:uri="ESRI.ArcGIS.Mapping.OfficeIntegration.PowerPointInfo"/>
  </ds:schemaRefs>
</ds:datastoreItem>
</file>

<file path=customXml/itemProps126.xml><?xml version="1.0" encoding="utf-8"?>
<ds:datastoreItem xmlns:ds="http://schemas.openxmlformats.org/officeDocument/2006/customXml" ds:itemID="{20B2DF81-8B03-4EF5-AE84-B619B77FE45C}">
  <ds:schemaRefs>
    <ds:schemaRef ds:uri="ESRI.ArcGIS.Mapping.OfficeIntegration.PowerPointInfo"/>
  </ds:schemaRefs>
</ds:datastoreItem>
</file>

<file path=customXml/itemProps127.xml><?xml version="1.0" encoding="utf-8"?>
<ds:datastoreItem xmlns:ds="http://schemas.openxmlformats.org/officeDocument/2006/customXml" ds:itemID="{16DE51EF-8A27-4343-B6F8-D7136BA7F5DE}">
  <ds:schemaRefs>
    <ds:schemaRef ds:uri="ESRI.ArcGIS.Mapping.OfficeIntegration.PowerPointInfo"/>
  </ds:schemaRefs>
</ds:datastoreItem>
</file>

<file path=customXml/itemProps128.xml><?xml version="1.0" encoding="utf-8"?>
<ds:datastoreItem xmlns:ds="http://schemas.openxmlformats.org/officeDocument/2006/customXml" ds:itemID="{7216BB79-F0A8-4D9C-AFD3-63458BC4BEF3}">
  <ds:schemaRefs>
    <ds:schemaRef ds:uri="ESRI.ArcGIS.Mapping.OfficeIntegration.PowerPointInfo"/>
  </ds:schemaRefs>
</ds:datastoreItem>
</file>

<file path=customXml/itemProps129.xml><?xml version="1.0" encoding="utf-8"?>
<ds:datastoreItem xmlns:ds="http://schemas.openxmlformats.org/officeDocument/2006/customXml" ds:itemID="{FEF2F5A6-738B-4A7B-9A4B-4DB0C02EAD94}">
  <ds:schemaRefs>
    <ds:schemaRef ds:uri="ESRI.ArcGIS.Mapping.OfficeIntegration.PowerPointInfo"/>
  </ds:schemaRefs>
</ds:datastoreItem>
</file>

<file path=customXml/itemProps13.xml><?xml version="1.0" encoding="utf-8"?>
<ds:datastoreItem xmlns:ds="http://schemas.openxmlformats.org/officeDocument/2006/customXml" ds:itemID="{A567D4FD-3B33-477B-A218-F0F882EF9802}">
  <ds:schemaRefs>
    <ds:schemaRef ds:uri="ESRI.ArcGIS.Mapping.OfficeIntegration.PowerPointInfo"/>
  </ds:schemaRefs>
</ds:datastoreItem>
</file>

<file path=customXml/itemProps130.xml><?xml version="1.0" encoding="utf-8"?>
<ds:datastoreItem xmlns:ds="http://schemas.openxmlformats.org/officeDocument/2006/customXml" ds:itemID="{52B18C07-666D-4C32-B6D7-A6306472DACB}">
  <ds:schemaRefs>
    <ds:schemaRef ds:uri="ESRI.ArcGIS.Mapping.OfficeIntegration.PowerPointInfo"/>
  </ds:schemaRefs>
</ds:datastoreItem>
</file>

<file path=customXml/itemProps131.xml><?xml version="1.0" encoding="utf-8"?>
<ds:datastoreItem xmlns:ds="http://schemas.openxmlformats.org/officeDocument/2006/customXml" ds:itemID="{5A5F91E1-4517-400E-BFC6-BD15B9BF103A}">
  <ds:schemaRefs>
    <ds:schemaRef ds:uri="ESRI.ArcGIS.Mapping.OfficeIntegration.PowerPointInfo"/>
  </ds:schemaRefs>
</ds:datastoreItem>
</file>

<file path=customXml/itemProps132.xml><?xml version="1.0" encoding="utf-8"?>
<ds:datastoreItem xmlns:ds="http://schemas.openxmlformats.org/officeDocument/2006/customXml" ds:itemID="{253A2675-B7E0-4E22-8337-8BC2A2590BFE}">
  <ds:schemaRefs>
    <ds:schemaRef ds:uri="ESRI.ArcGIS.Mapping.OfficeIntegration.PowerPointInfo"/>
  </ds:schemaRefs>
</ds:datastoreItem>
</file>

<file path=customXml/itemProps133.xml><?xml version="1.0" encoding="utf-8"?>
<ds:datastoreItem xmlns:ds="http://schemas.openxmlformats.org/officeDocument/2006/customXml" ds:itemID="{3FE3D0E6-AD3B-44C7-A3E6-58FEF6E497D8}">
  <ds:schemaRefs>
    <ds:schemaRef ds:uri="ESRI.ArcGIS.Mapping.OfficeIntegration.PowerPointInfo"/>
  </ds:schemaRefs>
</ds:datastoreItem>
</file>

<file path=customXml/itemProps134.xml><?xml version="1.0" encoding="utf-8"?>
<ds:datastoreItem xmlns:ds="http://schemas.openxmlformats.org/officeDocument/2006/customXml" ds:itemID="{FFD5200E-9FE7-4429-BA33-9D04C7340558}">
  <ds:schemaRefs>
    <ds:schemaRef ds:uri="ESRI.ArcGIS.Mapping.OfficeIntegration.PowerPointInfo"/>
  </ds:schemaRefs>
</ds:datastoreItem>
</file>

<file path=customXml/itemProps135.xml><?xml version="1.0" encoding="utf-8"?>
<ds:datastoreItem xmlns:ds="http://schemas.openxmlformats.org/officeDocument/2006/customXml" ds:itemID="{4A6A8BD6-18D2-491E-A3AD-F900CF251B2F}">
  <ds:schemaRefs>
    <ds:schemaRef ds:uri="ESRI.ArcGIS.Mapping.OfficeIntegration.PowerPointInfo"/>
  </ds:schemaRefs>
</ds:datastoreItem>
</file>

<file path=customXml/itemProps136.xml><?xml version="1.0" encoding="utf-8"?>
<ds:datastoreItem xmlns:ds="http://schemas.openxmlformats.org/officeDocument/2006/customXml" ds:itemID="{AEA693EC-4D02-42FA-AA82-C4ED4A740CB6}">
  <ds:schemaRefs>
    <ds:schemaRef ds:uri="ESRI.ArcGIS.Mapping.OfficeIntegration.PowerPointInfo"/>
  </ds:schemaRefs>
</ds:datastoreItem>
</file>

<file path=customXml/itemProps137.xml><?xml version="1.0" encoding="utf-8"?>
<ds:datastoreItem xmlns:ds="http://schemas.openxmlformats.org/officeDocument/2006/customXml" ds:itemID="{4C0D21DC-EE91-478D-96A3-D2361EE42171}">
  <ds:schemaRefs>
    <ds:schemaRef ds:uri="ESRI.ArcGIS.Mapping.OfficeIntegration.PowerPointInfo"/>
  </ds:schemaRefs>
</ds:datastoreItem>
</file>

<file path=customXml/itemProps138.xml><?xml version="1.0" encoding="utf-8"?>
<ds:datastoreItem xmlns:ds="http://schemas.openxmlformats.org/officeDocument/2006/customXml" ds:itemID="{5364FBC4-8036-42CA-8B36-C39AA3B83C4B}">
  <ds:schemaRefs>
    <ds:schemaRef ds:uri="ESRI.ArcGIS.Mapping.OfficeIntegration.PowerPointInfo"/>
  </ds:schemaRefs>
</ds:datastoreItem>
</file>

<file path=customXml/itemProps139.xml><?xml version="1.0" encoding="utf-8"?>
<ds:datastoreItem xmlns:ds="http://schemas.openxmlformats.org/officeDocument/2006/customXml" ds:itemID="{6AC9B318-8BFE-4D8E-B76F-BF936B2D5B91}">
  <ds:schemaRefs>
    <ds:schemaRef ds:uri="ESRI.ArcGIS.Mapping.OfficeIntegration.PowerPointInfo"/>
  </ds:schemaRefs>
</ds:datastoreItem>
</file>

<file path=customXml/itemProps14.xml><?xml version="1.0" encoding="utf-8"?>
<ds:datastoreItem xmlns:ds="http://schemas.openxmlformats.org/officeDocument/2006/customXml" ds:itemID="{02D57613-7116-4928-99DD-184DA0501B29}">
  <ds:schemaRefs>
    <ds:schemaRef ds:uri="ESRI.ArcGIS.Mapping.OfficeIntegration.PowerPointInfo"/>
  </ds:schemaRefs>
</ds:datastoreItem>
</file>

<file path=customXml/itemProps140.xml><?xml version="1.0" encoding="utf-8"?>
<ds:datastoreItem xmlns:ds="http://schemas.openxmlformats.org/officeDocument/2006/customXml" ds:itemID="{A8C00B52-EBD8-482B-9110-8E3850249D4D}">
  <ds:schemaRefs>
    <ds:schemaRef ds:uri="ESRI.ArcGIS.Mapping.OfficeIntegration.PowerPointInfo"/>
  </ds:schemaRefs>
</ds:datastoreItem>
</file>

<file path=customXml/itemProps141.xml><?xml version="1.0" encoding="utf-8"?>
<ds:datastoreItem xmlns:ds="http://schemas.openxmlformats.org/officeDocument/2006/customXml" ds:itemID="{9E82D6AD-F119-45D7-804A-2E2DD6AF9216}">
  <ds:schemaRefs>
    <ds:schemaRef ds:uri="ESRI.ArcGIS.Mapping.OfficeIntegration.PowerPointInfo"/>
  </ds:schemaRefs>
</ds:datastoreItem>
</file>

<file path=customXml/itemProps142.xml><?xml version="1.0" encoding="utf-8"?>
<ds:datastoreItem xmlns:ds="http://schemas.openxmlformats.org/officeDocument/2006/customXml" ds:itemID="{CBF413D8-4A6D-4E12-862F-D8CDC8DCF610}">
  <ds:schemaRefs>
    <ds:schemaRef ds:uri="ESRI.ArcGIS.Mapping.OfficeIntegration.PowerPointInfo"/>
  </ds:schemaRefs>
</ds:datastoreItem>
</file>

<file path=customXml/itemProps143.xml><?xml version="1.0" encoding="utf-8"?>
<ds:datastoreItem xmlns:ds="http://schemas.openxmlformats.org/officeDocument/2006/customXml" ds:itemID="{CD6E110B-7C0C-4E5C-BA56-982866A52D57}">
  <ds:schemaRefs>
    <ds:schemaRef ds:uri="ESRI.ArcGIS.Mapping.OfficeIntegration.PowerPointInfo"/>
  </ds:schemaRefs>
</ds:datastoreItem>
</file>

<file path=customXml/itemProps144.xml><?xml version="1.0" encoding="utf-8"?>
<ds:datastoreItem xmlns:ds="http://schemas.openxmlformats.org/officeDocument/2006/customXml" ds:itemID="{A9DFC932-7AA4-4680-8F94-AF290CF3317D}">
  <ds:schemaRefs>
    <ds:schemaRef ds:uri="ESRI.ArcGIS.Mapping.OfficeIntegration.PowerPointInfo"/>
  </ds:schemaRefs>
</ds:datastoreItem>
</file>

<file path=customXml/itemProps145.xml><?xml version="1.0" encoding="utf-8"?>
<ds:datastoreItem xmlns:ds="http://schemas.openxmlformats.org/officeDocument/2006/customXml" ds:itemID="{0484AAA5-8314-45B1-83E7-E7BBD260EBDC}">
  <ds:schemaRefs>
    <ds:schemaRef ds:uri="ESRI.ArcGIS.Mapping.OfficeIntegration.PowerPointInfo"/>
  </ds:schemaRefs>
</ds:datastoreItem>
</file>

<file path=customXml/itemProps146.xml><?xml version="1.0" encoding="utf-8"?>
<ds:datastoreItem xmlns:ds="http://schemas.openxmlformats.org/officeDocument/2006/customXml" ds:itemID="{30B8BFC4-CD6A-41C2-8354-9F422D1E9477}">
  <ds:schemaRefs>
    <ds:schemaRef ds:uri="ESRI.ArcGIS.Mapping.OfficeIntegration.PowerPointInfo"/>
  </ds:schemaRefs>
</ds:datastoreItem>
</file>

<file path=customXml/itemProps147.xml><?xml version="1.0" encoding="utf-8"?>
<ds:datastoreItem xmlns:ds="http://schemas.openxmlformats.org/officeDocument/2006/customXml" ds:itemID="{6CF2C123-C098-4351-89E3-BAEEBF8E37E5}">
  <ds:schemaRefs>
    <ds:schemaRef ds:uri="ESRI.ArcGIS.Mapping.OfficeIntegration.PowerPointInfo"/>
  </ds:schemaRefs>
</ds:datastoreItem>
</file>

<file path=customXml/itemProps148.xml><?xml version="1.0" encoding="utf-8"?>
<ds:datastoreItem xmlns:ds="http://schemas.openxmlformats.org/officeDocument/2006/customXml" ds:itemID="{3A2A1B8D-9B55-4E18-A9AB-9AA05AB3F1BE}">
  <ds:schemaRefs>
    <ds:schemaRef ds:uri="ESRI.ArcGIS.Mapping.OfficeIntegration.PowerPointInfo"/>
  </ds:schemaRefs>
</ds:datastoreItem>
</file>

<file path=customXml/itemProps149.xml><?xml version="1.0" encoding="utf-8"?>
<ds:datastoreItem xmlns:ds="http://schemas.openxmlformats.org/officeDocument/2006/customXml" ds:itemID="{7CCD2FB0-4741-4955-B5EF-51107095A7FE}">
  <ds:schemaRefs>
    <ds:schemaRef ds:uri="ESRI.ArcGIS.Mapping.OfficeIntegration.PowerPointInfo"/>
  </ds:schemaRefs>
</ds:datastoreItem>
</file>

<file path=customXml/itemProps15.xml><?xml version="1.0" encoding="utf-8"?>
<ds:datastoreItem xmlns:ds="http://schemas.openxmlformats.org/officeDocument/2006/customXml" ds:itemID="{B962EE76-38A8-46CA-86A1-31FB4D3B20A3}">
  <ds:schemaRefs>
    <ds:schemaRef ds:uri="ESRI.ArcGIS.Mapping.OfficeIntegration.PowerPointInfo"/>
  </ds:schemaRefs>
</ds:datastoreItem>
</file>

<file path=customXml/itemProps150.xml><?xml version="1.0" encoding="utf-8"?>
<ds:datastoreItem xmlns:ds="http://schemas.openxmlformats.org/officeDocument/2006/customXml" ds:itemID="{11D427BD-6A1A-413E-9A36-C3F2CDA19353}">
  <ds:schemaRefs>
    <ds:schemaRef ds:uri="ESRI.ArcGIS.Mapping.OfficeIntegration.PowerPointInfo"/>
  </ds:schemaRefs>
</ds:datastoreItem>
</file>

<file path=customXml/itemProps151.xml><?xml version="1.0" encoding="utf-8"?>
<ds:datastoreItem xmlns:ds="http://schemas.openxmlformats.org/officeDocument/2006/customXml" ds:itemID="{F2234F18-29EB-436F-AC48-35F24D1FC5FA}">
  <ds:schemaRefs>
    <ds:schemaRef ds:uri="ESRI.ArcGIS.Mapping.OfficeIntegration.PowerPointInfo"/>
  </ds:schemaRefs>
</ds:datastoreItem>
</file>

<file path=customXml/itemProps152.xml><?xml version="1.0" encoding="utf-8"?>
<ds:datastoreItem xmlns:ds="http://schemas.openxmlformats.org/officeDocument/2006/customXml" ds:itemID="{57398BA8-42AD-4F0A-A6FB-D74ADFEF05BB}">
  <ds:schemaRefs>
    <ds:schemaRef ds:uri="ESRI.ArcGIS.Mapping.OfficeIntegration.PowerPointInfo"/>
  </ds:schemaRefs>
</ds:datastoreItem>
</file>

<file path=customXml/itemProps153.xml><?xml version="1.0" encoding="utf-8"?>
<ds:datastoreItem xmlns:ds="http://schemas.openxmlformats.org/officeDocument/2006/customXml" ds:itemID="{F4A7CD67-E03A-44D9-A1F0-B184B45502AD}">
  <ds:schemaRefs>
    <ds:schemaRef ds:uri="ESRI.ArcGIS.Mapping.OfficeIntegration.PowerPointInfo"/>
  </ds:schemaRefs>
</ds:datastoreItem>
</file>

<file path=customXml/itemProps154.xml><?xml version="1.0" encoding="utf-8"?>
<ds:datastoreItem xmlns:ds="http://schemas.openxmlformats.org/officeDocument/2006/customXml" ds:itemID="{163ADE2B-DD9D-4BD7-A59E-E1A4A3B8A63F}">
  <ds:schemaRefs>
    <ds:schemaRef ds:uri="ESRI.ArcGIS.Mapping.OfficeIntegration.PowerPointInfo"/>
  </ds:schemaRefs>
</ds:datastoreItem>
</file>

<file path=customXml/itemProps155.xml><?xml version="1.0" encoding="utf-8"?>
<ds:datastoreItem xmlns:ds="http://schemas.openxmlformats.org/officeDocument/2006/customXml" ds:itemID="{326D3BA8-201E-422D-9046-DC5281E4A3C3}">
  <ds:schemaRefs>
    <ds:schemaRef ds:uri="ESRI.ArcGIS.Mapping.OfficeIntegration.PowerPointInfo"/>
  </ds:schemaRefs>
</ds:datastoreItem>
</file>

<file path=customXml/itemProps156.xml><?xml version="1.0" encoding="utf-8"?>
<ds:datastoreItem xmlns:ds="http://schemas.openxmlformats.org/officeDocument/2006/customXml" ds:itemID="{6831B158-A59F-4861-AC0C-28F1B3051019}">
  <ds:schemaRefs>
    <ds:schemaRef ds:uri="ESRI.ArcGIS.Mapping.OfficeIntegration.PowerPointInfo"/>
  </ds:schemaRefs>
</ds:datastoreItem>
</file>

<file path=customXml/itemProps157.xml><?xml version="1.0" encoding="utf-8"?>
<ds:datastoreItem xmlns:ds="http://schemas.openxmlformats.org/officeDocument/2006/customXml" ds:itemID="{9DFCAE17-BEFC-4A51-8FE9-97D7BB915039}">
  <ds:schemaRefs>
    <ds:schemaRef ds:uri="ESRI.ArcGIS.Mapping.OfficeIntegration.PowerPointInfo"/>
  </ds:schemaRefs>
</ds:datastoreItem>
</file>

<file path=customXml/itemProps158.xml><?xml version="1.0" encoding="utf-8"?>
<ds:datastoreItem xmlns:ds="http://schemas.openxmlformats.org/officeDocument/2006/customXml" ds:itemID="{A84D25E6-5DBC-4EB0-B838-92D5ADC4FFA5}">
  <ds:schemaRefs>
    <ds:schemaRef ds:uri="ESRI.ArcGIS.Mapping.OfficeIntegration.PowerPointInfo"/>
  </ds:schemaRefs>
</ds:datastoreItem>
</file>

<file path=customXml/itemProps159.xml><?xml version="1.0" encoding="utf-8"?>
<ds:datastoreItem xmlns:ds="http://schemas.openxmlformats.org/officeDocument/2006/customXml" ds:itemID="{6D8123C4-2823-4016-839F-C83753C1EF78}">
  <ds:schemaRefs>
    <ds:schemaRef ds:uri="ESRI.ArcGIS.Mapping.OfficeIntegration.PowerPointInfo"/>
  </ds:schemaRefs>
</ds:datastoreItem>
</file>

<file path=customXml/itemProps16.xml><?xml version="1.0" encoding="utf-8"?>
<ds:datastoreItem xmlns:ds="http://schemas.openxmlformats.org/officeDocument/2006/customXml" ds:itemID="{D3E3258F-7BC8-4D8F-AFD8-564B45D4CC03}">
  <ds:schemaRefs>
    <ds:schemaRef ds:uri="ESRI.ArcGIS.Mapping.OfficeIntegration.PowerPointInfo"/>
  </ds:schemaRefs>
</ds:datastoreItem>
</file>

<file path=customXml/itemProps160.xml><?xml version="1.0" encoding="utf-8"?>
<ds:datastoreItem xmlns:ds="http://schemas.openxmlformats.org/officeDocument/2006/customXml" ds:itemID="{E4ACD4CE-9AD1-400D-841E-02BE7EE506C7}">
  <ds:schemaRefs>
    <ds:schemaRef ds:uri="ESRI.ArcGIS.Mapping.OfficeIntegration.PowerPointInfo"/>
  </ds:schemaRefs>
</ds:datastoreItem>
</file>

<file path=customXml/itemProps161.xml><?xml version="1.0" encoding="utf-8"?>
<ds:datastoreItem xmlns:ds="http://schemas.openxmlformats.org/officeDocument/2006/customXml" ds:itemID="{21A07038-033A-473D-8C5B-F5E26741FA83}">
  <ds:schemaRefs>
    <ds:schemaRef ds:uri="ESRI.ArcGIS.Mapping.OfficeIntegration.PowerPointInfo"/>
  </ds:schemaRefs>
</ds:datastoreItem>
</file>

<file path=customXml/itemProps162.xml><?xml version="1.0" encoding="utf-8"?>
<ds:datastoreItem xmlns:ds="http://schemas.openxmlformats.org/officeDocument/2006/customXml" ds:itemID="{B18715EC-351A-4DFA-B76C-8EFFE464231A}">
  <ds:schemaRefs>
    <ds:schemaRef ds:uri="ESRI.ArcGIS.Mapping.OfficeIntegration.PowerPointInfo"/>
  </ds:schemaRefs>
</ds:datastoreItem>
</file>

<file path=customXml/itemProps163.xml><?xml version="1.0" encoding="utf-8"?>
<ds:datastoreItem xmlns:ds="http://schemas.openxmlformats.org/officeDocument/2006/customXml" ds:itemID="{1087E468-EF48-41B9-B9A7-6BA408398DC6}">
  <ds:schemaRefs>
    <ds:schemaRef ds:uri="ESRI.ArcGIS.Mapping.OfficeIntegration.PowerPointInfo"/>
  </ds:schemaRefs>
</ds:datastoreItem>
</file>

<file path=customXml/itemProps164.xml><?xml version="1.0" encoding="utf-8"?>
<ds:datastoreItem xmlns:ds="http://schemas.openxmlformats.org/officeDocument/2006/customXml" ds:itemID="{7F0BA1A1-37F9-49E4-94B2-2E626D14BF60}">
  <ds:schemaRefs>
    <ds:schemaRef ds:uri="ESRI.ArcGIS.Mapping.OfficeIntegration.PowerPointInfo"/>
  </ds:schemaRefs>
</ds:datastoreItem>
</file>

<file path=customXml/itemProps165.xml><?xml version="1.0" encoding="utf-8"?>
<ds:datastoreItem xmlns:ds="http://schemas.openxmlformats.org/officeDocument/2006/customXml" ds:itemID="{0C9F1FC7-B15F-4B61-9FCB-FFCEC01254A4}">
  <ds:schemaRefs>
    <ds:schemaRef ds:uri="ESRI.ArcGIS.Mapping.OfficeIntegration.PowerPointInfo"/>
  </ds:schemaRefs>
</ds:datastoreItem>
</file>

<file path=customXml/itemProps166.xml><?xml version="1.0" encoding="utf-8"?>
<ds:datastoreItem xmlns:ds="http://schemas.openxmlformats.org/officeDocument/2006/customXml" ds:itemID="{E4B1A0E9-B43F-4A73-97E1-7FA4A28CBD3F}">
  <ds:schemaRefs>
    <ds:schemaRef ds:uri="ESRI.ArcGIS.Mapping.OfficeIntegration.PowerPointInfo"/>
  </ds:schemaRefs>
</ds:datastoreItem>
</file>

<file path=customXml/itemProps167.xml><?xml version="1.0" encoding="utf-8"?>
<ds:datastoreItem xmlns:ds="http://schemas.openxmlformats.org/officeDocument/2006/customXml" ds:itemID="{9ACC2AEB-7272-4171-B322-371C5A0F78C0}">
  <ds:schemaRefs>
    <ds:schemaRef ds:uri="ESRI.ArcGIS.Mapping.OfficeIntegration.PowerPointInfo"/>
  </ds:schemaRefs>
</ds:datastoreItem>
</file>

<file path=customXml/itemProps168.xml><?xml version="1.0" encoding="utf-8"?>
<ds:datastoreItem xmlns:ds="http://schemas.openxmlformats.org/officeDocument/2006/customXml" ds:itemID="{77EA1E43-39C0-44B8-A79A-AC79A1D00620}">
  <ds:schemaRefs>
    <ds:schemaRef ds:uri="ESRI.ArcGIS.Mapping.OfficeIntegration.PowerPointInfo"/>
  </ds:schemaRefs>
</ds:datastoreItem>
</file>

<file path=customXml/itemProps169.xml><?xml version="1.0" encoding="utf-8"?>
<ds:datastoreItem xmlns:ds="http://schemas.openxmlformats.org/officeDocument/2006/customXml" ds:itemID="{DF4A3AC0-82D4-4AD8-A41C-8B3496A3A37C}">
  <ds:schemaRefs>
    <ds:schemaRef ds:uri="ESRI.ArcGIS.Mapping.OfficeIntegration.PowerPointInfo"/>
  </ds:schemaRefs>
</ds:datastoreItem>
</file>

<file path=customXml/itemProps17.xml><?xml version="1.0" encoding="utf-8"?>
<ds:datastoreItem xmlns:ds="http://schemas.openxmlformats.org/officeDocument/2006/customXml" ds:itemID="{E7657B01-71B2-422E-A55B-2511C92967F2}">
  <ds:schemaRefs>
    <ds:schemaRef ds:uri="ESRI.ArcGIS.Mapping.OfficeIntegration.PowerPointInfo"/>
  </ds:schemaRefs>
</ds:datastoreItem>
</file>

<file path=customXml/itemProps170.xml><?xml version="1.0" encoding="utf-8"?>
<ds:datastoreItem xmlns:ds="http://schemas.openxmlformats.org/officeDocument/2006/customXml" ds:itemID="{7B65FC74-0064-4030-8549-8987B66B0EB1}">
  <ds:schemaRefs>
    <ds:schemaRef ds:uri="ESRI.ArcGIS.Mapping.OfficeIntegration.PowerPointInfo"/>
  </ds:schemaRefs>
</ds:datastoreItem>
</file>

<file path=customXml/itemProps171.xml><?xml version="1.0" encoding="utf-8"?>
<ds:datastoreItem xmlns:ds="http://schemas.openxmlformats.org/officeDocument/2006/customXml" ds:itemID="{48F59829-88FB-4FC1-96A8-01C23328D9CF}">
  <ds:schemaRefs>
    <ds:schemaRef ds:uri="ESRI.ArcGIS.Mapping.OfficeIntegration.PowerPointInfo"/>
  </ds:schemaRefs>
</ds:datastoreItem>
</file>

<file path=customXml/itemProps172.xml><?xml version="1.0" encoding="utf-8"?>
<ds:datastoreItem xmlns:ds="http://schemas.openxmlformats.org/officeDocument/2006/customXml" ds:itemID="{4648B582-399D-4CA1-88F3-E5F5F6FD1EF4}">
  <ds:schemaRefs>
    <ds:schemaRef ds:uri="ESRI.ArcGIS.Mapping.OfficeIntegration.PowerPointInfo"/>
  </ds:schemaRefs>
</ds:datastoreItem>
</file>

<file path=customXml/itemProps173.xml><?xml version="1.0" encoding="utf-8"?>
<ds:datastoreItem xmlns:ds="http://schemas.openxmlformats.org/officeDocument/2006/customXml" ds:itemID="{0D8054F9-9C5B-473D-B210-71A07A1129F0}">
  <ds:schemaRefs>
    <ds:schemaRef ds:uri="ESRI.ArcGIS.Mapping.OfficeIntegration.PowerPointInfo"/>
  </ds:schemaRefs>
</ds:datastoreItem>
</file>

<file path=customXml/itemProps174.xml><?xml version="1.0" encoding="utf-8"?>
<ds:datastoreItem xmlns:ds="http://schemas.openxmlformats.org/officeDocument/2006/customXml" ds:itemID="{236E11D0-3056-4F4B-A995-BBFE72D7366A}">
  <ds:schemaRefs>
    <ds:schemaRef ds:uri="ESRI.ArcGIS.Mapping.OfficeIntegration.PowerPointInfo"/>
  </ds:schemaRefs>
</ds:datastoreItem>
</file>

<file path=customXml/itemProps175.xml><?xml version="1.0" encoding="utf-8"?>
<ds:datastoreItem xmlns:ds="http://schemas.openxmlformats.org/officeDocument/2006/customXml" ds:itemID="{3F272E3B-C3F9-4340-ABF2-1D01CA57AB71}">
  <ds:schemaRefs>
    <ds:schemaRef ds:uri="ESRI.ArcGIS.Mapping.OfficeIntegration.PowerPointInfo"/>
  </ds:schemaRefs>
</ds:datastoreItem>
</file>

<file path=customXml/itemProps176.xml><?xml version="1.0" encoding="utf-8"?>
<ds:datastoreItem xmlns:ds="http://schemas.openxmlformats.org/officeDocument/2006/customXml" ds:itemID="{8397DF58-4CD0-4B85-959C-AD94F81B9D62}">
  <ds:schemaRefs>
    <ds:schemaRef ds:uri="ESRI.ArcGIS.Mapping.OfficeIntegration.PowerPointInfo"/>
  </ds:schemaRefs>
</ds:datastoreItem>
</file>

<file path=customXml/itemProps177.xml><?xml version="1.0" encoding="utf-8"?>
<ds:datastoreItem xmlns:ds="http://schemas.openxmlformats.org/officeDocument/2006/customXml" ds:itemID="{58C52FA9-A7CF-4BE9-9FB9-5D526CF15B09}">
  <ds:schemaRefs>
    <ds:schemaRef ds:uri="ESRI.ArcGIS.Mapping.OfficeIntegration.PowerPointInfo"/>
  </ds:schemaRefs>
</ds:datastoreItem>
</file>

<file path=customXml/itemProps178.xml><?xml version="1.0" encoding="utf-8"?>
<ds:datastoreItem xmlns:ds="http://schemas.openxmlformats.org/officeDocument/2006/customXml" ds:itemID="{B8AFD744-B057-472E-8425-016656A501AC}">
  <ds:schemaRefs>
    <ds:schemaRef ds:uri="ESRI.ArcGIS.Mapping.OfficeIntegration.PowerPointInfo"/>
  </ds:schemaRefs>
</ds:datastoreItem>
</file>

<file path=customXml/itemProps179.xml><?xml version="1.0" encoding="utf-8"?>
<ds:datastoreItem xmlns:ds="http://schemas.openxmlformats.org/officeDocument/2006/customXml" ds:itemID="{7C8BD5B6-9775-4CDF-B66B-485923F3529A}">
  <ds:schemaRefs>
    <ds:schemaRef ds:uri="ESRI.ArcGIS.Mapping.OfficeIntegration.PowerPointInfo"/>
  </ds:schemaRefs>
</ds:datastoreItem>
</file>

<file path=customXml/itemProps18.xml><?xml version="1.0" encoding="utf-8"?>
<ds:datastoreItem xmlns:ds="http://schemas.openxmlformats.org/officeDocument/2006/customXml" ds:itemID="{709DF848-CAF2-4C0D-9269-E4F4C5305778}">
  <ds:schemaRefs>
    <ds:schemaRef ds:uri="ESRI.ArcGIS.Mapping.OfficeIntegration.PowerPointInfo"/>
  </ds:schemaRefs>
</ds:datastoreItem>
</file>

<file path=customXml/itemProps180.xml><?xml version="1.0" encoding="utf-8"?>
<ds:datastoreItem xmlns:ds="http://schemas.openxmlformats.org/officeDocument/2006/customXml" ds:itemID="{912B6121-1F6E-4C95-959A-309968EFCBF9}">
  <ds:schemaRefs>
    <ds:schemaRef ds:uri="ESRI.ArcGIS.Mapping.OfficeIntegration.PowerPointInfo"/>
  </ds:schemaRefs>
</ds:datastoreItem>
</file>

<file path=customXml/itemProps181.xml><?xml version="1.0" encoding="utf-8"?>
<ds:datastoreItem xmlns:ds="http://schemas.openxmlformats.org/officeDocument/2006/customXml" ds:itemID="{00D4E142-6E28-4289-8B71-4334E755195E}">
  <ds:schemaRefs>
    <ds:schemaRef ds:uri="ESRI.ArcGIS.Mapping.OfficeIntegration.PowerPointInfo"/>
  </ds:schemaRefs>
</ds:datastoreItem>
</file>

<file path=customXml/itemProps182.xml><?xml version="1.0" encoding="utf-8"?>
<ds:datastoreItem xmlns:ds="http://schemas.openxmlformats.org/officeDocument/2006/customXml" ds:itemID="{28F4F57F-F040-4EEC-B605-70AA4F64BD12}">
  <ds:schemaRefs>
    <ds:schemaRef ds:uri="ESRI.ArcGIS.Mapping.OfficeIntegration.PowerPointInfo"/>
  </ds:schemaRefs>
</ds:datastoreItem>
</file>

<file path=customXml/itemProps183.xml><?xml version="1.0" encoding="utf-8"?>
<ds:datastoreItem xmlns:ds="http://schemas.openxmlformats.org/officeDocument/2006/customXml" ds:itemID="{1748F7FC-17D5-4240-BA69-881A4FB6EB50}">
  <ds:schemaRefs>
    <ds:schemaRef ds:uri="ESRI.ArcGIS.Mapping.OfficeIntegration.PowerPointInfo"/>
  </ds:schemaRefs>
</ds:datastoreItem>
</file>

<file path=customXml/itemProps184.xml><?xml version="1.0" encoding="utf-8"?>
<ds:datastoreItem xmlns:ds="http://schemas.openxmlformats.org/officeDocument/2006/customXml" ds:itemID="{DDA8FA28-3785-44D8-8145-90F53D62C522}">
  <ds:schemaRefs>
    <ds:schemaRef ds:uri="ESRI.ArcGIS.Mapping.OfficeIntegration.PowerPointInfo"/>
  </ds:schemaRefs>
</ds:datastoreItem>
</file>

<file path=customXml/itemProps185.xml><?xml version="1.0" encoding="utf-8"?>
<ds:datastoreItem xmlns:ds="http://schemas.openxmlformats.org/officeDocument/2006/customXml" ds:itemID="{E34597F1-468C-447F-8D55-AAF8ED495E85}">
  <ds:schemaRefs>
    <ds:schemaRef ds:uri="ESRI.ArcGIS.Mapping.OfficeIntegration.PowerPointInfo"/>
  </ds:schemaRefs>
</ds:datastoreItem>
</file>

<file path=customXml/itemProps186.xml><?xml version="1.0" encoding="utf-8"?>
<ds:datastoreItem xmlns:ds="http://schemas.openxmlformats.org/officeDocument/2006/customXml" ds:itemID="{B8EB14AA-62B4-4E49-87DC-25771B5A5248}">
  <ds:schemaRefs>
    <ds:schemaRef ds:uri="ESRI.ArcGIS.Mapping.OfficeIntegration.PowerPointInfo"/>
  </ds:schemaRefs>
</ds:datastoreItem>
</file>

<file path=customXml/itemProps187.xml><?xml version="1.0" encoding="utf-8"?>
<ds:datastoreItem xmlns:ds="http://schemas.openxmlformats.org/officeDocument/2006/customXml" ds:itemID="{F15DF2FF-51FD-4CE1-A8E7-83E334720554}">
  <ds:schemaRefs>
    <ds:schemaRef ds:uri="ESRI.ArcGIS.Mapping.OfficeIntegration.PowerPointInfo"/>
  </ds:schemaRefs>
</ds:datastoreItem>
</file>

<file path=customXml/itemProps188.xml><?xml version="1.0" encoding="utf-8"?>
<ds:datastoreItem xmlns:ds="http://schemas.openxmlformats.org/officeDocument/2006/customXml" ds:itemID="{50DF924C-46AF-4364-9A83-274A2C1FF3FA}">
  <ds:schemaRefs>
    <ds:schemaRef ds:uri="ESRI.ArcGIS.Mapping.OfficeIntegration.PowerPointInfo"/>
  </ds:schemaRefs>
</ds:datastoreItem>
</file>

<file path=customXml/itemProps189.xml><?xml version="1.0" encoding="utf-8"?>
<ds:datastoreItem xmlns:ds="http://schemas.openxmlformats.org/officeDocument/2006/customXml" ds:itemID="{0E4C6A2D-A6AB-4CFA-BDC5-DDD66ADC817B}">
  <ds:schemaRefs>
    <ds:schemaRef ds:uri="ESRI.ArcGIS.Mapping.OfficeIntegration.PowerPointInfo"/>
  </ds:schemaRefs>
</ds:datastoreItem>
</file>

<file path=customXml/itemProps19.xml><?xml version="1.0" encoding="utf-8"?>
<ds:datastoreItem xmlns:ds="http://schemas.openxmlformats.org/officeDocument/2006/customXml" ds:itemID="{F72180D9-2CD1-4041-A83E-5B1FA6B62E78}">
  <ds:schemaRefs>
    <ds:schemaRef ds:uri="ESRI.ArcGIS.Mapping.OfficeIntegration.PowerPointInfo"/>
  </ds:schemaRefs>
</ds:datastoreItem>
</file>

<file path=customXml/itemProps190.xml><?xml version="1.0" encoding="utf-8"?>
<ds:datastoreItem xmlns:ds="http://schemas.openxmlformats.org/officeDocument/2006/customXml" ds:itemID="{904515D8-EE79-4D98-A1D9-9B10138D7B4C}">
  <ds:schemaRefs>
    <ds:schemaRef ds:uri="ESRI.ArcGIS.Mapping.OfficeIntegration.PowerPointInfo"/>
  </ds:schemaRefs>
</ds:datastoreItem>
</file>

<file path=customXml/itemProps191.xml><?xml version="1.0" encoding="utf-8"?>
<ds:datastoreItem xmlns:ds="http://schemas.openxmlformats.org/officeDocument/2006/customXml" ds:itemID="{287638E3-B693-4FDE-A73D-FC99F7FAB5EC}">
  <ds:schemaRefs>
    <ds:schemaRef ds:uri="ESRI.ArcGIS.Mapping.OfficeIntegration.PowerPointInfo"/>
  </ds:schemaRefs>
</ds:datastoreItem>
</file>

<file path=customXml/itemProps192.xml><?xml version="1.0" encoding="utf-8"?>
<ds:datastoreItem xmlns:ds="http://schemas.openxmlformats.org/officeDocument/2006/customXml" ds:itemID="{C3D1DC79-936E-493D-9851-B6241D3FDDC2}">
  <ds:schemaRefs>
    <ds:schemaRef ds:uri="ESRI.ArcGIS.Mapping.OfficeIntegration.PowerPointInfo"/>
  </ds:schemaRefs>
</ds:datastoreItem>
</file>

<file path=customXml/itemProps193.xml><?xml version="1.0" encoding="utf-8"?>
<ds:datastoreItem xmlns:ds="http://schemas.openxmlformats.org/officeDocument/2006/customXml" ds:itemID="{D2061116-7437-40FF-951E-8FB6EF73107B}">
  <ds:schemaRefs>
    <ds:schemaRef ds:uri="ESRI.ArcGIS.Mapping.OfficeIntegration.PowerPointInfo"/>
  </ds:schemaRefs>
</ds:datastoreItem>
</file>

<file path=customXml/itemProps194.xml><?xml version="1.0" encoding="utf-8"?>
<ds:datastoreItem xmlns:ds="http://schemas.openxmlformats.org/officeDocument/2006/customXml" ds:itemID="{5A49EE92-21A9-43B2-AD00-0CA107604BC9}">
  <ds:schemaRefs>
    <ds:schemaRef ds:uri="ESRI.ArcGIS.Mapping.OfficeIntegration.PowerPointInfo"/>
  </ds:schemaRefs>
</ds:datastoreItem>
</file>

<file path=customXml/itemProps195.xml><?xml version="1.0" encoding="utf-8"?>
<ds:datastoreItem xmlns:ds="http://schemas.openxmlformats.org/officeDocument/2006/customXml" ds:itemID="{B9109D20-6635-4394-BB5B-B021A5E4E6C0}">
  <ds:schemaRefs>
    <ds:schemaRef ds:uri="ESRI.ArcGIS.Mapping.OfficeIntegration.PowerPointInfo"/>
  </ds:schemaRefs>
</ds:datastoreItem>
</file>

<file path=customXml/itemProps196.xml><?xml version="1.0" encoding="utf-8"?>
<ds:datastoreItem xmlns:ds="http://schemas.openxmlformats.org/officeDocument/2006/customXml" ds:itemID="{B4C92B09-9335-441A-B9CB-4434E746D0EE}">
  <ds:schemaRefs>
    <ds:schemaRef ds:uri="ESRI.ArcGIS.Mapping.OfficeIntegration.PowerPointInfo"/>
  </ds:schemaRefs>
</ds:datastoreItem>
</file>

<file path=customXml/itemProps197.xml><?xml version="1.0" encoding="utf-8"?>
<ds:datastoreItem xmlns:ds="http://schemas.openxmlformats.org/officeDocument/2006/customXml" ds:itemID="{BD1BA988-3306-4496-B12C-B30224E59EB9}">
  <ds:schemaRefs>
    <ds:schemaRef ds:uri="ESRI.ArcGIS.Mapping.OfficeIntegration.PowerPointInfo"/>
  </ds:schemaRefs>
</ds:datastoreItem>
</file>

<file path=customXml/itemProps198.xml><?xml version="1.0" encoding="utf-8"?>
<ds:datastoreItem xmlns:ds="http://schemas.openxmlformats.org/officeDocument/2006/customXml" ds:itemID="{5D3FA05F-2179-483F-AA22-AB8D9BE652E7}">
  <ds:schemaRefs>
    <ds:schemaRef ds:uri="ESRI.ArcGIS.Mapping.OfficeIntegration.PowerPointInfo"/>
  </ds:schemaRefs>
</ds:datastoreItem>
</file>

<file path=customXml/itemProps199.xml><?xml version="1.0" encoding="utf-8"?>
<ds:datastoreItem xmlns:ds="http://schemas.openxmlformats.org/officeDocument/2006/customXml" ds:itemID="{04F116C3-BA7E-4577-856A-BEA40A2A7323}">
  <ds:schemaRefs>
    <ds:schemaRef ds:uri="ESRI.ArcGIS.Mapping.OfficeIntegration.PowerPointInfo"/>
  </ds:schemaRefs>
</ds:datastoreItem>
</file>

<file path=customXml/itemProps2.xml><?xml version="1.0" encoding="utf-8"?>
<ds:datastoreItem xmlns:ds="http://schemas.openxmlformats.org/officeDocument/2006/customXml" ds:itemID="{40195846-C6BD-4B7F-B606-E7996E356DAC}">
  <ds:schemaRefs>
    <ds:schemaRef ds:uri="ESRI.ArcGIS.Mapping.OfficeIntegration.PowerPointInfo"/>
  </ds:schemaRefs>
</ds:datastoreItem>
</file>

<file path=customXml/itemProps20.xml><?xml version="1.0" encoding="utf-8"?>
<ds:datastoreItem xmlns:ds="http://schemas.openxmlformats.org/officeDocument/2006/customXml" ds:itemID="{BD6F52EE-4572-4E2E-AB46-6776E975C326}">
  <ds:schemaRefs>
    <ds:schemaRef ds:uri="ESRI.ArcGIS.Mapping.OfficeIntegration.PowerPointInfo"/>
  </ds:schemaRefs>
</ds:datastoreItem>
</file>

<file path=customXml/itemProps200.xml><?xml version="1.0" encoding="utf-8"?>
<ds:datastoreItem xmlns:ds="http://schemas.openxmlformats.org/officeDocument/2006/customXml" ds:itemID="{631193E5-B837-463B-A54E-045A9E626DF9}">
  <ds:schemaRefs>
    <ds:schemaRef ds:uri="ESRI.ArcGIS.Mapping.OfficeIntegration.PowerPointInfo"/>
  </ds:schemaRefs>
</ds:datastoreItem>
</file>

<file path=customXml/itemProps201.xml><?xml version="1.0" encoding="utf-8"?>
<ds:datastoreItem xmlns:ds="http://schemas.openxmlformats.org/officeDocument/2006/customXml" ds:itemID="{6704A06E-9044-40E8-A50A-7060EC97C1A1}">
  <ds:schemaRefs>
    <ds:schemaRef ds:uri="ESRI.ArcGIS.Mapping.OfficeIntegration.PowerPointInfo"/>
  </ds:schemaRefs>
</ds:datastoreItem>
</file>

<file path=customXml/itemProps202.xml><?xml version="1.0" encoding="utf-8"?>
<ds:datastoreItem xmlns:ds="http://schemas.openxmlformats.org/officeDocument/2006/customXml" ds:itemID="{098731B0-690C-4D08-81B8-6068FADB6AF5}">
  <ds:schemaRefs>
    <ds:schemaRef ds:uri="ESRI.ArcGIS.Mapping.OfficeIntegration.PowerPointInfo"/>
  </ds:schemaRefs>
</ds:datastoreItem>
</file>

<file path=customXml/itemProps203.xml><?xml version="1.0" encoding="utf-8"?>
<ds:datastoreItem xmlns:ds="http://schemas.openxmlformats.org/officeDocument/2006/customXml" ds:itemID="{071F21D0-BDC1-40DE-80DD-64F053548AF7}">
  <ds:schemaRefs>
    <ds:schemaRef ds:uri="ESRI.ArcGIS.Mapping.OfficeIntegration.PowerPointInfo"/>
  </ds:schemaRefs>
</ds:datastoreItem>
</file>

<file path=customXml/itemProps204.xml><?xml version="1.0" encoding="utf-8"?>
<ds:datastoreItem xmlns:ds="http://schemas.openxmlformats.org/officeDocument/2006/customXml" ds:itemID="{ED7EA983-102A-4C31-88BF-DCB910A89404}">
  <ds:schemaRefs>
    <ds:schemaRef ds:uri="ESRI.ArcGIS.Mapping.OfficeIntegration.PowerPointInfo"/>
  </ds:schemaRefs>
</ds:datastoreItem>
</file>

<file path=customXml/itemProps205.xml><?xml version="1.0" encoding="utf-8"?>
<ds:datastoreItem xmlns:ds="http://schemas.openxmlformats.org/officeDocument/2006/customXml" ds:itemID="{8A7E3E18-6231-4476-8A26-E0E0795F08F1}">
  <ds:schemaRefs>
    <ds:schemaRef ds:uri="ESRI.ArcGIS.Mapping.OfficeIntegration.PowerPointInfo"/>
  </ds:schemaRefs>
</ds:datastoreItem>
</file>

<file path=customXml/itemProps206.xml><?xml version="1.0" encoding="utf-8"?>
<ds:datastoreItem xmlns:ds="http://schemas.openxmlformats.org/officeDocument/2006/customXml" ds:itemID="{E15D7D32-D525-4B0F-8E38-94772D0FE05C}">
  <ds:schemaRefs>
    <ds:schemaRef ds:uri="ESRI.ArcGIS.Mapping.OfficeIntegration.PowerPointInfo"/>
  </ds:schemaRefs>
</ds:datastoreItem>
</file>

<file path=customXml/itemProps207.xml><?xml version="1.0" encoding="utf-8"?>
<ds:datastoreItem xmlns:ds="http://schemas.openxmlformats.org/officeDocument/2006/customXml" ds:itemID="{B27F357F-E6C6-4B3D-B63E-49D1A62C3243}">
  <ds:schemaRefs>
    <ds:schemaRef ds:uri="ESRI.ArcGIS.Mapping.OfficeIntegration.PowerPointInfo"/>
  </ds:schemaRefs>
</ds:datastoreItem>
</file>

<file path=customXml/itemProps208.xml><?xml version="1.0" encoding="utf-8"?>
<ds:datastoreItem xmlns:ds="http://schemas.openxmlformats.org/officeDocument/2006/customXml" ds:itemID="{FC80CE7A-12C2-400C-9542-5048A7092A9F}">
  <ds:schemaRefs>
    <ds:schemaRef ds:uri="ESRI.ArcGIS.Mapping.OfficeIntegration.PowerPointInfo"/>
  </ds:schemaRefs>
</ds:datastoreItem>
</file>

<file path=customXml/itemProps209.xml><?xml version="1.0" encoding="utf-8"?>
<ds:datastoreItem xmlns:ds="http://schemas.openxmlformats.org/officeDocument/2006/customXml" ds:itemID="{11DC77F2-5323-4D66-816B-29520849F202}">
  <ds:schemaRefs>
    <ds:schemaRef ds:uri="ESRI.ArcGIS.Mapping.OfficeIntegration.PowerPointInfo"/>
  </ds:schemaRefs>
</ds:datastoreItem>
</file>

<file path=customXml/itemProps21.xml><?xml version="1.0" encoding="utf-8"?>
<ds:datastoreItem xmlns:ds="http://schemas.openxmlformats.org/officeDocument/2006/customXml" ds:itemID="{8AEECF24-9745-45E8-9218-4F812FDF427F}">
  <ds:schemaRefs>
    <ds:schemaRef ds:uri="ESRI.ArcGIS.Mapping.OfficeIntegration.PowerPointInfo"/>
  </ds:schemaRefs>
</ds:datastoreItem>
</file>

<file path=customXml/itemProps210.xml><?xml version="1.0" encoding="utf-8"?>
<ds:datastoreItem xmlns:ds="http://schemas.openxmlformats.org/officeDocument/2006/customXml" ds:itemID="{7B860FEE-3B2C-426D-A75E-EEC2B46009F8}">
  <ds:schemaRefs>
    <ds:schemaRef ds:uri="ESRI.ArcGIS.Mapping.OfficeIntegration.PowerPointInfo"/>
  </ds:schemaRefs>
</ds:datastoreItem>
</file>

<file path=customXml/itemProps211.xml><?xml version="1.0" encoding="utf-8"?>
<ds:datastoreItem xmlns:ds="http://schemas.openxmlformats.org/officeDocument/2006/customXml" ds:itemID="{26EE28A4-3C16-4CD9-9AE7-3716B08BA980}">
  <ds:schemaRefs>
    <ds:schemaRef ds:uri="ESRI.ArcGIS.Mapping.OfficeIntegration.PowerPointInfo"/>
  </ds:schemaRefs>
</ds:datastoreItem>
</file>

<file path=customXml/itemProps212.xml><?xml version="1.0" encoding="utf-8"?>
<ds:datastoreItem xmlns:ds="http://schemas.openxmlformats.org/officeDocument/2006/customXml" ds:itemID="{938EE1F1-9C97-4233-9A48-FCE10672BFCB}">
  <ds:schemaRefs>
    <ds:schemaRef ds:uri="ESRI.ArcGIS.Mapping.OfficeIntegration.PowerPointInfo"/>
  </ds:schemaRefs>
</ds:datastoreItem>
</file>

<file path=customXml/itemProps213.xml><?xml version="1.0" encoding="utf-8"?>
<ds:datastoreItem xmlns:ds="http://schemas.openxmlformats.org/officeDocument/2006/customXml" ds:itemID="{C229708E-FC50-4429-8C1F-F78C16F463FD}">
  <ds:schemaRefs>
    <ds:schemaRef ds:uri="ESRI.ArcGIS.Mapping.OfficeIntegration.PowerPointInfo"/>
  </ds:schemaRefs>
</ds:datastoreItem>
</file>

<file path=customXml/itemProps214.xml><?xml version="1.0" encoding="utf-8"?>
<ds:datastoreItem xmlns:ds="http://schemas.openxmlformats.org/officeDocument/2006/customXml" ds:itemID="{E02A7214-6202-48F3-AB8B-C62C19F60CA7}">
  <ds:schemaRefs>
    <ds:schemaRef ds:uri="ESRI.ArcGIS.Mapping.OfficeIntegration.PowerPointInfo"/>
  </ds:schemaRefs>
</ds:datastoreItem>
</file>

<file path=customXml/itemProps215.xml><?xml version="1.0" encoding="utf-8"?>
<ds:datastoreItem xmlns:ds="http://schemas.openxmlformats.org/officeDocument/2006/customXml" ds:itemID="{69A8A706-A91C-4B59-B716-E88F1F2E5779}">
  <ds:schemaRefs>
    <ds:schemaRef ds:uri="ESRI.ArcGIS.Mapping.OfficeIntegration.PowerPointInfo"/>
  </ds:schemaRefs>
</ds:datastoreItem>
</file>

<file path=customXml/itemProps216.xml><?xml version="1.0" encoding="utf-8"?>
<ds:datastoreItem xmlns:ds="http://schemas.openxmlformats.org/officeDocument/2006/customXml" ds:itemID="{0E6FC302-1950-4D8C-89EE-0F9405AD719A}">
  <ds:schemaRefs>
    <ds:schemaRef ds:uri="ESRI.ArcGIS.Mapping.OfficeIntegration.PowerPointInfo"/>
  </ds:schemaRefs>
</ds:datastoreItem>
</file>

<file path=customXml/itemProps217.xml><?xml version="1.0" encoding="utf-8"?>
<ds:datastoreItem xmlns:ds="http://schemas.openxmlformats.org/officeDocument/2006/customXml" ds:itemID="{18CBE8E5-F86C-4BDC-80D1-68BBDED35687}">
  <ds:schemaRefs>
    <ds:schemaRef ds:uri="ESRI.ArcGIS.Mapping.OfficeIntegration.PowerPointInfo"/>
  </ds:schemaRefs>
</ds:datastoreItem>
</file>

<file path=customXml/itemProps218.xml><?xml version="1.0" encoding="utf-8"?>
<ds:datastoreItem xmlns:ds="http://schemas.openxmlformats.org/officeDocument/2006/customXml" ds:itemID="{E1DC0BB2-4BD0-43AD-8DEA-1C207DC63B6C}">
  <ds:schemaRefs>
    <ds:schemaRef ds:uri="ESRI.ArcGIS.Mapping.OfficeIntegration.PowerPointInfo"/>
  </ds:schemaRefs>
</ds:datastoreItem>
</file>

<file path=customXml/itemProps219.xml><?xml version="1.0" encoding="utf-8"?>
<ds:datastoreItem xmlns:ds="http://schemas.openxmlformats.org/officeDocument/2006/customXml" ds:itemID="{BD4DD7AA-9632-4A59-BD39-8E5757D14333}">
  <ds:schemaRefs>
    <ds:schemaRef ds:uri="ESRI.ArcGIS.Mapping.OfficeIntegration.PowerPointInfo"/>
  </ds:schemaRefs>
</ds:datastoreItem>
</file>

<file path=customXml/itemProps22.xml><?xml version="1.0" encoding="utf-8"?>
<ds:datastoreItem xmlns:ds="http://schemas.openxmlformats.org/officeDocument/2006/customXml" ds:itemID="{B962514C-E38F-4401-B644-321E371E4917}">
  <ds:schemaRefs>
    <ds:schemaRef ds:uri="ESRI.ArcGIS.Mapping.OfficeIntegration.PowerPointInfo"/>
  </ds:schemaRefs>
</ds:datastoreItem>
</file>

<file path=customXml/itemProps220.xml><?xml version="1.0" encoding="utf-8"?>
<ds:datastoreItem xmlns:ds="http://schemas.openxmlformats.org/officeDocument/2006/customXml" ds:itemID="{42FCD6F1-F823-4582-9404-F737BCB81AF9}">
  <ds:schemaRefs>
    <ds:schemaRef ds:uri="ESRI.ArcGIS.Mapping.OfficeIntegration.PowerPointInfo"/>
  </ds:schemaRefs>
</ds:datastoreItem>
</file>

<file path=customXml/itemProps221.xml><?xml version="1.0" encoding="utf-8"?>
<ds:datastoreItem xmlns:ds="http://schemas.openxmlformats.org/officeDocument/2006/customXml" ds:itemID="{4F2C5537-3317-4F2D-8B76-7242C98E0FBA}">
  <ds:schemaRefs>
    <ds:schemaRef ds:uri="ESRI.ArcGIS.Mapping.OfficeIntegration.PowerPointInfo"/>
  </ds:schemaRefs>
</ds:datastoreItem>
</file>

<file path=customXml/itemProps222.xml><?xml version="1.0" encoding="utf-8"?>
<ds:datastoreItem xmlns:ds="http://schemas.openxmlformats.org/officeDocument/2006/customXml" ds:itemID="{B28B852D-F686-4A35-93B6-F0027F497217}">
  <ds:schemaRefs>
    <ds:schemaRef ds:uri="ESRI.ArcGIS.Mapping.OfficeIntegration.PowerPointInfo"/>
  </ds:schemaRefs>
</ds:datastoreItem>
</file>

<file path=customXml/itemProps223.xml><?xml version="1.0" encoding="utf-8"?>
<ds:datastoreItem xmlns:ds="http://schemas.openxmlformats.org/officeDocument/2006/customXml" ds:itemID="{EF3DA6E7-C879-42DD-A52F-54D81E5D61F6}">
  <ds:schemaRefs>
    <ds:schemaRef ds:uri="ESRI.ArcGIS.Mapping.OfficeIntegration.PowerPointInfo"/>
  </ds:schemaRefs>
</ds:datastoreItem>
</file>

<file path=customXml/itemProps224.xml><?xml version="1.0" encoding="utf-8"?>
<ds:datastoreItem xmlns:ds="http://schemas.openxmlformats.org/officeDocument/2006/customXml" ds:itemID="{35A54AEF-7E06-4D5B-9EC7-33F235511422}">
  <ds:schemaRefs>
    <ds:schemaRef ds:uri="ESRI.ArcGIS.Mapping.OfficeIntegration.PowerPointInfo"/>
  </ds:schemaRefs>
</ds:datastoreItem>
</file>

<file path=customXml/itemProps225.xml><?xml version="1.0" encoding="utf-8"?>
<ds:datastoreItem xmlns:ds="http://schemas.openxmlformats.org/officeDocument/2006/customXml" ds:itemID="{C4E36DCA-F389-46FD-8631-C499C82296AC}">
  <ds:schemaRefs>
    <ds:schemaRef ds:uri="ESRI.ArcGIS.Mapping.OfficeIntegration.PowerPointInfo"/>
  </ds:schemaRefs>
</ds:datastoreItem>
</file>

<file path=customXml/itemProps226.xml><?xml version="1.0" encoding="utf-8"?>
<ds:datastoreItem xmlns:ds="http://schemas.openxmlformats.org/officeDocument/2006/customXml" ds:itemID="{FE36C59D-78B9-41C0-AA56-8F269C32C135}">
  <ds:schemaRefs>
    <ds:schemaRef ds:uri="ESRI.ArcGIS.Mapping.OfficeIntegration.PowerPointInfo"/>
  </ds:schemaRefs>
</ds:datastoreItem>
</file>

<file path=customXml/itemProps227.xml><?xml version="1.0" encoding="utf-8"?>
<ds:datastoreItem xmlns:ds="http://schemas.openxmlformats.org/officeDocument/2006/customXml" ds:itemID="{52B60834-BCCC-4FAA-B7CA-C7878590E89B}">
  <ds:schemaRefs>
    <ds:schemaRef ds:uri="ESRI.ArcGIS.Mapping.OfficeIntegration.PowerPointInfo"/>
  </ds:schemaRefs>
</ds:datastoreItem>
</file>

<file path=customXml/itemProps228.xml><?xml version="1.0" encoding="utf-8"?>
<ds:datastoreItem xmlns:ds="http://schemas.openxmlformats.org/officeDocument/2006/customXml" ds:itemID="{DD1E8239-2754-4F5B-B83E-21FFB797501B}">
  <ds:schemaRefs>
    <ds:schemaRef ds:uri="ESRI.ArcGIS.Mapping.OfficeIntegration.PowerPointInfo"/>
  </ds:schemaRefs>
</ds:datastoreItem>
</file>

<file path=customXml/itemProps229.xml><?xml version="1.0" encoding="utf-8"?>
<ds:datastoreItem xmlns:ds="http://schemas.openxmlformats.org/officeDocument/2006/customXml" ds:itemID="{2A11D108-2EC0-4B2C-9497-ABE6C769861F}">
  <ds:schemaRefs>
    <ds:schemaRef ds:uri="ESRI.ArcGIS.Mapping.OfficeIntegration.PowerPointInfo"/>
  </ds:schemaRefs>
</ds:datastoreItem>
</file>

<file path=customXml/itemProps23.xml><?xml version="1.0" encoding="utf-8"?>
<ds:datastoreItem xmlns:ds="http://schemas.openxmlformats.org/officeDocument/2006/customXml" ds:itemID="{74CE1F23-EF45-4ADE-8C00-4415A70542BF}">
  <ds:schemaRefs>
    <ds:schemaRef ds:uri="ESRI.ArcGIS.Mapping.OfficeIntegration.PowerPointInfo"/>
  </ds:schemaRefs>
</ds:datastoreItem>
</file>

<file path=customXml/itemProps230.xml><?xml version="1.0" encoding="utf-8"?>
<ds:datastoreItem xmlns:ds="http://schemas.openxmlformats.org/officeDocument/2006/customXml" ds:itemID="{AF973D94-B102-42EB-9DAD-073B66B2B462}">
  <ds:schemaRefs>
    <ds:schemaRef ds:uri="ESRI.ArcGIS.Mapping.OfficeIntegration.PowerPointInfo"/>
  </ds:schemaRefs>
</ds:datastoreItem>
</file>

<file path=customXml/itemProps24.xml><?xml version="1.0" encoding="utf-8"?>
<ds:datastoreItem xmlns:ds="http://schemas.openxmlformats.org/officeDocument/2006/customXml" ds:itemID="{3B9155CA-E5F4-4106-8DEA-3A0D7A4648D7}">
  <ds:schemaRefs>
    <ds:schemaRef ds:uri="ESRI.ArcGIS.Mapping.OfficeIntegration.PowerPointInfo"/>
  </ds:schemaRefs>
</ds:datastoreItem>
</file>

<file path=customXml/itemProps25.xml><?xml version="1.0" encoding="utf-8"?>
<ds:datastoreItem xmlns:ds="http://schemas.openxmlformats.org/officeDocument/2006/customXml" ds:itemID="{0A7B7A59-9670-4D52-817E-A62CE35CD750}">
  <ds:schemaRefs>
    <ds:schemaRef ds:uri="ESRI.ArcGIS.Mapping.OfficeIntegration.PowerPointInfo"/>
  </ds:schemaRefs>
</ds:datastoreItem>
</file>

<file path=customXml/itemProps26.xml><?xml version="1.0" encoding="utf-8"?>
<ds:datastoreItem xmlns:ds="http://schemas.openxmlformats.org/officeDocument/2006/customXml" ds:itemID="{6C23CFC0-08F6-4B64-AB14-443911C2FCA9}">
  <ds:schemaRefs>
    <ds:schemaRef ds:uri="ESRI.ArcGIS.Mapping.OfficeIntegration.PowerPointInfo"/>
  </ds:schemaRefs>
</ds:datastoreItem>
</file>

<file path=customXml/itemProps27.xml><?xml version="1.0" encoding="utf-8"?>
<ds:datastoreItem xmlns:ds="http://schemas.openxmlformats.org/officeDocument/2006/customXml" ds:itemID="{185188A0-3CA9-4B6F-8242-5BE9A4788987}">
  <ds:schemaRefs>
    <ds:schemaRef ds:uri="ESRI.ArcGIS.Mapping.OfficeIntegration.PowerPointInfo"/>
  </ds:schemaRefs>
</ds:datastoreItem>
</file>

<file path=customXml/itemProps28.xml><?xml version="1.0" encoding="utf-8"?>
<ds:datastoreItem xmlns:ds="http://schemas.openxmlformats.org/officeDocument/2006/customXml" ds:itemID="{6C70E487-0A4E-4790-908F-EB5075339057}">
  <ds:schemaRefs>
    <ds:schemaRef ds:uri="ESRI.ArcGIS.Mapping.OfficeIntegration.PowerPointInfo"/>
  </ds:schemaRefs>
</ds:datastoreItem>
</file>

<file path=customXml/itemProps29.xml><?xml version="1.0" encoding="utf-8"?>
<ds:datastoreItem xmlns:ds="http://schemas.openxmlformats.org/officeDocument/2006/customXml" ds:itemID="{912E67DB-E4A6-4698-97D6-319FC9962F1A}">
  <ds:schemaRefs>
    <ds:schemaRef ds:uri="ESRI.ArcGIS.Mapping.OfficeIntegration.PowerPointInfo"/>
  </ds:schemaRefs>
</ds:datastoreItem>
</file>

<file path=customXml/itemProps3.xml><?xml version="1.0" encoding="utf-8"?>
<ds:datastoreItem xmlns:ds="http://schemas.openxmlformats.org/officeDocument/2006/customXml" ds:itemID="{2B57E4F6-F525-49B4-8325-859CAA74DF6E}">
  <ds:schemaRefs>
    <ds:schemaRef ds:uri="ESRI.ArcGIS.Mapping.OfficeIntegration.PowerPointInfo"/>
  </ds:schemaRefs>
</ds:datastoreItem>
</file>

<file path=customXml/itemProps30.xml><?xml version="1.0" encoding="utf-8"?>
<ds:datastoreItem xmlns:ds="http://schemas.openxmlformats.org/officeDocument/2006/customXml" ds:itemID="{4D4005C4-01E5-4544-8221-016896C3BD41}">
  <ds:schemaRefs>
    <ds:schemaRef ds:uri="ESRI.ArcGIS.Mapping.OfficeIntegration.PowerPointInfo"/>
  </ds:schemaRefs>
</ds:datastoreItem>
</file>

<file path=customXml/itemProps31.xml><?xml version="1.0" encoding="utf-8"?>
<ds:datastoreItem xmlns:ds="http://schemas.openxmlformats.org/officeDocument/2006/customXml" ds:itemID="{F9180991-E1EC-4D7D-857F-BAE2F63235CD}">
  <ds:schemaRefs>
    <ds:schemaRef ds:uri="ESRI.ArcGIS.Mapping.OfficeIntegration.PowerPointInfo"/>
  </ds:schemaRefs>
</ds:datastoreItem>
</file>

<file path=customXml/itemProps32.xml><?xml version="1.0" encoding="utf-8"?>
<ds:datastoreItem xmlns:ds="http://schemas.openxmlformats.org/officeDocument/2006/customXml" ds:itemID="{6A16ECA6-3E03-4B08-A386-0BA17E1C2912}">
  <ds:schemaRefs>
    <ds:schemaRef ds:uri="ESRI.ArcGIS.Mapping.OfficeIntegration.PowerPointInfo"/>
  </ds:schemaRefs>
</ds:datastoreItem>
</file>

<file path=customXml/itemProps33.xml><?xml version="1.0" encoding="utf-8"?>
<ds:datastoreItem xmlns:ds="http://schemas.openxmlformats.org/officeDocument/2006/customXml" ds:itemID="{F16C22E0-12B5-481A-9C15-FA6409C1BB7F}">
  <ds:schemaRefs>
    <ds:schemaRef ds:uri="ESRI.ArcGIS.Mapping.OfficeIntegration.PowerPointInfo"/>
  </ds:schemaRefs>
</ds:datastoreItem>
</file>

<file path=customXml/itemProps34.xml><?xml version="1.0" encoding="utf-8"?>
<ds:datastoreItem xmlns:ds="http://schemas.openxmlformats.org/officeDocument/2006/customXml" ds:itemID="{110F3D70-0D41-4E57-B3E0-D798366CA295}">
  <ds:schemaRefs>
    <ds:schemaRef ds:uri="ESRI.ArcGIS.Mapping.OfficeIntegration.PowerPointInfo"/>
  </ds:schemaRefs>
</ds:datastoreItem>
</file>

<file path=customXml/itemProps35.xml><?xml version="1.0" encoding="utf-8"?>
<ds:datastoreItem xmlns:ds="http://schemas.openxmlformats.org/officeDocument/2006/customXml" ds:itemID="{A9CD9C8E-563A-49B9-AAD6-065E133E3D2A}">
  <ds:schemaRefs>
    <ds:schemaRef ds:uri="ESRI.ArcGIS.Mapping.OfficeIntegration.PowerPointInfo"/>
  </ds:schemaRefs>
</ds:datastoreItem>
</file>

<file path=customXml/itemProps36.xml><?xml version="1.0" encoding="utf-8"?>
<ds:datastoreItem xmlns:ds="http://schemas.openxmlformats.org/officeDocument/2006/customXml" ds:itemID="{F8453DBF-D023-4C6A-973E-EDB7493A5631}">
  <ds:schemaRefs>
    <ds:schemaRef ds:uri="ESRI.ArcGIS.Mapping.OfficeIntegration.PowerPointInfo"/>
  </ds:schemaRefs>
</ds:datastoreItem>
</file>

<file path=customXml/itemProps37.xml><?xml version="1.0" encoding="utf-8"?>
<ds:datastoreItem xmlns:ds="http://schemas.openxmlformats.org/officeDocument/2006/customXml" ds:itemID="{415E2EEE-0CFF-4FB9-B8DE-A8A8FA236394}">
  <ds:schemaRefs>
    <ds:schemaRef ds:uri="ESRI.ArcGIS.Mapping.OfficeIntegration.PowerPointInfo"/>
  </ds:schemaRefs>
</ds:datastoreItem>
</file>

<file path=customXml/itemProps38.xml><?xml version="1.0" encoding="utf-8"?>
<ds:datastoreItem xmlns:ds="http://schemas.openxmlformats.org/officeDocument/2006/customXml" ds:itemID="{97D6C672-9AB8-46B6-A6CE-67EE8DC3FB7A}">
  <ds:schemaRefs>
    <ds:schemaRef ds:uri="ESRI.ArcGIS.Mapping.OfficeIntegration.PowerPointInfo"/>
  </ds:schemaRefs>
</ds:datastoreItem>
</file>

<file path=customXml/itemProps39.xml><?xml version="1.0" encoding="utf-8"?>
<ds:datastoreItem xmlns:ds="http://schemas.openxmlformats.org/officeDocument/2006/customXml" ds:itemID="{CE8B6AF0-5AE4-4467-969D-E38C503BAA20}">
  <ds:schemaRefs>
    <ds:schemaRef ds:uri="ESRI.ArcGIS.Mapping.OfficeIntegration.PowerPointInfo"/>
  </ds:schemaRefs>
</ds:datastoreItem>
</file>

<file path=customXml/itemProps4.xml><?xml version="1.0" encoding="utf-8"?>
<ds:datastoreItem xmlns:ds="http://schemas.openxmlformats.org/officeDocument/2006/customXml" ds:itemID="{E814DC9D-D842-453B-9F32-A703A003F327}">
  <ds:schemaRefs>
    <ds:schemaRef ds:uri="ESRI.ArcGIS.Mapping.OfficeIntegration.PowerPointInfo"/>
  </ds:schemaRefs>
</ds:datastoreItem>
</file>

<file path=customXml/itemProps40.xml><?xml version="1.0" encoding="utf-8"?>
<ds:datastoreItem xmlns:ds="http://schemas.openxmlformats.org/officeDocument/2006/customXml" ds:itemID="{D8A6835F-F9B4-459C-9A29-43E8BE82B4D0}">
  <ds:schemaRefs>
    <ds:schemaRef ds:uri="ESRI.ArcGIS.Mapping.OfficeIntegration.PowerPointInfo"/>
  </ds:schemaRefs>
</ds:datastoreItem>
</file>

<file path=customXml/itemProps41.xml><?xml version="1.0" encoding="utf-8"?>
<ds:datastoreItem xmlns:ds="http://schemas.openxmlformats.org/officeDocument/2006/customXml" ds:itemID="{BE94219F-B1B5-4676-A55F-D90B392EB8B6}">
  <ds:schemaRefs>
    <ds:schemaRef ds:uri="ESRI.ArcGIS.Mapping.OfficeIntegration.PowerPointInfo"/>
  </ds:schemaRefs>
</ds:datastoreItem>
</file>

<file path=customXml/itemProps42.xml><?xml version="1.0" encoding="utf-8"?>
<ds:datastoreItem xmlns:ds="http://schemas.openxmlformats.org/officeDocument/2006/customXml" ds:itemID="{7E68FFF1-637E-437F-ADEF-D5064E880A8F}">
  <ds:schemaRefs>
    <ds:schemaRef ds:uri="ESRI.ArcGIS.Mapping.OfficeIntegration.PowerPointInfo"/>
  </ds:schemaRefs>
</ds:datastoreItem>
</file>

<file path=customXml/itemProps43.xml><?xml version="1.0" encoding="utf-8"?>
<ds:datastoreItem xmlns:ds="http://schemas.openxmlformats.org/officeDocument/2006/customXml" ds:itemID="{05B0CA29-910B-4AAB-BD7D-7865C1B43F63}">
  <ds:schemaRefs>
    <ds:schemaRef ds:uri="ESRI.ArcGIS.Mapping.OfficeIntegration.PowerPointInfo"/>
  </ds:schemaRefs>
</ds:datastoreItem>
</file>

<file path=customXml/itemProps44.xml><?xml version="1.0" encoding="utf-8"?>
<ds:datastoreItem xmlns:ds="http://schemas.openxmlformats.org/officeDocument/2006/customXml" ds:itemID="{AA376FDA-5275-4BF9-80DD-E61E7FD48C79}">
  <ds:schemaRefs>
    <ds:schemaRef ds:uri="ESRI.ArcGIS.Mapping.OfficeIntegration.PowerPointInfo"/>
  </ds:schemaRefs>
</ds:datastoreItem>
</file>

<file path=customXml/itemProps45.xml><?xml version="1.0" encoding="utf-8"?>
<ds:datastoreItem xmlns:ds="http://schemas.openxmlformats.org/officeDocument/2006/customXml" ds:itemID="{6E7E0863-5AE8-47A8-ADC9-B55462C076B4}">
  <ds:schemaRefs>
    <ds:schemaRef ds:uri="ESRI.ArcGIS.Mapping.OfficeIntegration.PowerPointInfo"/>
  </ds:schemaRefs>
</ds:datastoreItem>
</file>

<file path=customXml/itemProps46.xml><?xml version="1.0" encoding="utf-8"?>
<ds:datastoreItem xmlns:ds="http://schemas.openxmlformats.org/officeDocument/2006/customXml" ds:itemID="{D0816B14-7983-44F6-BD4F-6E8C513879B2}">
  <ds:schemaRefs>
    <ds:schemaRef ds:uri="ESRI.ArcGIS.Mapping.OfficeIntegration.PowerPointInfo"/>
  </ds:schemaRefs>
</ds:datastoreItem>
</file>

<file path=customXml/itemProps47.xml><?xml version="1.0" encoding="utf-8"?>
<ds:datastoreItem xmlns:ds="http://schemas.openxmlformats.org/officeDocument/2006/customXml" ds:itemID="{E83B1219-7513-4D18-B5FB-F8CAF42C7B38}">
  <ds:schemaRefs>
    <ds:schemaRef ds:uri="ESRI.ArcGIS.Mapping.OfficeIntegration.PowerPointInfo"/>
  </ds:schemaRefs>
</ds:datastoreItem>
</file>

<file path=customXml/itemProps48.xml><?xml version="1.0" encoding="utf-8"?>
<ds:datastoreItem xmlns:ds="http://schemas.openxmlformats.org/officeDocument/2006/customXml" ds:itemID="{D8CFD997-8645-4486-813B-BF13864F132B}">
  <ds:schemaRefs>
    <ds:schemaRef ds:uri="ESRI.ArcGIS.Mapping.OfficeIntegration.PowerPointInfo"/>
  </ds:schemaRefs>
</ds:datastoreItem>
</file>

<file path=customXml/itemProps49.xml><?xml version="1.0" encoding="utf-8"?>
<ds:datastoreItem xmlns:ds="http://schemas.openxmlformats.org/officeDocument/2006/customXml" ds:itemID="{212DC594-28C2-4327-9C49-77B83EE84B3B}">
  <ds:schemaRefs>
    <ds:schemaRef ds:uri="ESRI.ArcGIS.Mapping.OfficeIntegration.PowerPointInfo"/>
  </ds:schemaRefs>
</ds:datastoreItem>
</file>

<file path=customXml/itemProps5.xml><?xml version="1.0" encoding="utf-8"?>
<ds:datastoreItem xmlns:ds="http://schemas.openxmlformats.org/officeDocument/2006/customXml" ds:itemID="{FF97B0FB-239C-44CD-9161-C4F7D7D48A69}">
  <ds:schemaRefs>
    <ds:schemaRef ds:uri="ESRI.ArcGIS.Mapping.OfficeIntegration.PowerPointInfo"/>
  </ds:schemaRefs>
</ds:datastoreItem>
</file>

<file path=customXml/itemProps50.xml><?xml version="1.0" encoding="utf-8"?>
<ds:datastoreItem xmlns:ds="http://schemas.openxmlformats.org/officeDocument/2006/customXml" ds:itemID="{1665DBFF-3CC2-4FF0-A087-3BA063AC5F60}">
  <ds:schemaRefs>
    <ds:schemaRef ds:uri="ESRI.ArcGIS.Mapping.OfficeIntegration.PowerPointInfo"/>
  </ds:schemaRefs>
</ds:datastoreItem>
</file>

<file path=customXml/itemProps51.xml><?xml version="1.0" encoding="utf-8"?>
<ds:datastoreItem xmlns:ds="http://schemas.openxmlformats.org/officeDocument/2006/customXml" ds:itemID="{459F576A-719A-4C7B-A80C-0FBE5BAA775F}">
  <ds:schemaRefs>
    <ds:schemaRef ds:uri="ESRI.ArcGIS.Mapping.OfficeIntegration.PowerPointInfo"/>
  </ds:schemaRefs>
</ds:datastoreItem>
</file>

<file path=customXml/itemProps52.xml><?xml version="1.0" encoding="utf-8"?>
<ds:datastoreItem xmlns:ds="http://schemas.openxmlformats.org/officeDocument/2006/customXml" ds:itemID="{59E71A95-0718-4CB1-A3F8-14581B88D3A4}">
  <ds:schemaRefs>
    <ds:schemaRef ds:uri="ESRI.ArcGIS.Mapping.OfficeIntegration.PowerPointInfo"/>
  </ds:schemaRefs>
</ds:datastoreItem>
</file>

<file path=customXml/itemProps53.xml><?xml version="1.0" encoding="utf-8"?>
<ds:datastoreItem xmlns:ds="http://schemas.openxmlformats.org/officeDocument/2006/customXml" ds:itemID="{D99E4478-51A4-45D1-B1C5-ADA50225D62A}">
  <ds:schemaRefs>
    <ds:schemaRef ds:uri="ESRI.ArcGIS.Mapping.OfficeIntegration.PowerPointInfo"/>
  </ds:schemaRefs>
</ds:datastoreItem>
</file>

<file path=customXml/itemProps54.xml><?xml version="1.0" encoding="utf-8"?>
<ds:datastoreItem xmlns:ds="http://schemas.openxmlformats.org/officeDocument/2006/customXml" ds:itemID="{4333DAA6-7C0D-4D8F-8EBE-7FFF5F7A3353}">
  <ds:schemaRefs>
    <ds:schemaRef ds:uri="ESRI.ArcGIS.Mapping.OfficeIntegration.PowerPointInfo"/>
  </ds:schemaRefs>
</ds:datastoreItem>
</file>

<file path=customXml/itemProps55.xml><?xml version="1.0" encoding="utf-8"?>
<ds:datastoreItem xmlns:ds="http://schemas.openxmlformats.org/officeDocument/2006/customXml" ds:itemID="{9D55A3F3-D8A5-4584-ACC3-C2229094D6D2}">
  <ds:schemaRefs>
    <ds:schemaRef ds:uri="ESRI.ArcGIS.Mapping.OfficeIntegration.PowerPointInfo"/>
  </ds:schemaRefs>
</ds:datastoreItem>
</file>

<file path=customXml/itemProps56.xml><?xml version="1.0" encoding="utf-8"?>
<ds:datastoreItem xmlns:ds="http://schemas.openxmlformats.org/officeDocument/2006/customXml" ds:itemID="{67F18283-E84B-4F48-93B7-D69A2334BF22}">
  <ds:schemaRefs>
    <ds:schemaRef ds:uri="ESRI.ArcGIS.Mapping.OfficeIntegration.PowerPointInfo"/>
  </ds:schemaRefs>
</ds:datastoreItem>
</file>

<file path=customXml/itemProps57.xml><?xml version="1.0" encoding="utf-8"?>
<ds:datastoreItem xmlns:ds="http://schemas.openxmlformats.org/officeDocument/2006/customXml" ds:itemID="{09354E33-FE82-46B1-A5CE-E8701B802ADB}">
  <ds:schemaRefs>
    <ds:schemaRef ds:uri="ESRI.ArcGIS.Mapping.OfficeIntegration.PowerPointInfo"/>
  </ds:schemaRefs>
</ds:datastoreItem>
</file>

<file path=customXml/itemProps58.xml><?xml version="1.0" encoding="utf-8"?>
<ds:datastoreItem xmlns:ds="http://schemas.openxmlformats.org/officeDocument/2006/customXml" ds:itemID="{55D21232-7939-4F60-999F-0000AAC2143E}">
  <ds:schemaRefs>
    <ds:schemaRef ds:uri="ESRI.ArcGIS.Mapping.OfficeIntegration.PowerPointInfo"/>
  </ds:schemaRefs>
</ds:datastoreItem>
</file>

<file path=customXml/itemProps59.xml><?xml version="1.0" encoding="utf-8"?>
<ds:datastoreItem xmlns:ds="http://schemas.openxmlformats.org/officeDocument/2006/customXml" ds:itemID="{390CAA9C-F6F6-4670-8CFD-5E8BAF59BF9A}">
  <ds:schemaRefs>
    <ds:schemaRef ds:uri="ESRI.ArcGIS.Mapping.OfficeIntegration.PowerPointInfo"/>
  </ds:schemaRefs>
</ds:datastoreItem>
</file>

<file path=customXml/itemProps6.xml><?xml version="1.0" encoding="utf-8"?>
<ds:datastoreItem xmlns:ds="http://schemas.openxmlformats.org/officeDocument/2006/customXml" ds:itemID="{B538AAD6-D16F-41ED-95E3-27C4D2A3EA52}">
  <ds:schemaRefs>
    <ds:schemaRef ds:uri="ESRI.ArcGIS.Mapping.OfficeIntegration.PowerPointInfo"/>
  </ds:schemaRefs>
</ds:datastoreItem>
</file>

<file path=customXml/itemProps60.xml><?xml version="1.0" encoding="utf-8"?>
<ds:datastoreItem xmlns:ds="http://schemas.openxmlformats.org/officeDocument/2006/customXml" ds:itemID="{AB3A9F9B-23C1-4C88-BAD1-5D13E5D8F40F}">
  <ds:schemaRefs>
    <ds:schemaRef ds:uri="ESRI.ArcGIS.Mapping.OfficeIntegration.PowerPointInfo"/>
  </ds:schemaRefs>
</ds:datastoreItem>
</file>

<file path=customXml/itemProps61.xml><?xml version="1.0" encoding="utf-8"?>
<ds:datastoreItem xmlns:ds="http://schemas.openxmlformats.org/officeDocument/2006/customXml" ds:itemID="{869B37DC-A162-4409-BCD2-85AEC136D435}">
  <ds:schemaRefs>
    <ds:schemaRef ds:uri="ESRI.ArcGIS.Mapping.OfficeIntegration.PowerPointInfo"/>
  </ds:schemaRefs>
</ds:datastoreItem>
</file>

<file path=customXml/itemProps62.xml><?xml version="1.0" encoding="utf-8"?>
<ds:datastoreItem xmlns:ds="http://schemas.openxmlformats.org/officeDocument/2006/customXml" ds:itemID="{242C86D8-8320-4FF2-A486-09893AC1424A}">
  <ds:schemaRefs>
    <ds:schemaRef ds:uri="ESRI.ArcGIS.Mapping.OfficeIntegration.PowerPointInfo"/>
  </ds:schemaRefs>
</ds:datastoreItem>
</file>

<file path=customXml/itemProps63.xml><?xml version="1.0" encoding="utf-8"?>
<ds:datastoreItem xmlns:ds="http://schemas.openxmlformats.org/officeDocument/2006/customXml" ds:itemID="{4C69AA03-E4FE-452A-8DB9-5DF8738C3451}">
  <ds:schemaRefs>
    <ds:schemaRef ds:uri="ESRI.ArcGIS.Mapping.OfficeIntegration.PowerPointInfo"/>
  </ds:schemaRefs>
</ds:datastoreItem>
</file>

<file path=customXml/itemProps64.xml><?xml version="1.0" encoding="utf-8"?>
<ds:datastoreItem xmlns:ds="http://schemas.openxmlformats.org/officeDocument/2006/customXml" ds:itemID="{F1C7BD74-8311-434C-A6D4-1605E8D52371}">
  <ds:schemaRefs>
    <ds:schemaRef ds:uri="ESRI.ArcGIS.Mapping.OfficeIntegration.PowerPointInfo"/>
  </ds:schemaRefs>
</ds:datastoreItem>
</file>

<file path=customXml/itemProps65.xml><?xml version="1.0" encoding="utf-8"?>
<ds:datastoreItem xmlns:ds="http://schemas.openxmlformats.org/officeDocument/2006/customXml" ds:itemID="{C6EE7D41-A064-4D06-99F5-370B68F07258}">
  <ds:schemaRefs>
    <ds:schemaRef ds:uri="ESRI.ArcGIS.Mapping.OfficeIntegration.PowerPointInfo"/>
  </ds:schemaRefs>
</ds:datastoreItem>
</file>

<file path=customXml/itemProps66.xml><?xml version="1.0" encoding="utf-8"?>
<ds:datastoreItem xmlns:ds="http://schemas.openxmlformats.org/officeDocument/2006/customXml" ds:itemID="{A98B2006-82AD-4D24-B45E-61457B555A8F}">
  <ds:schemaRefs>
    <ds:schemaRef ds:uri="ESRI.ArcGIS.Mapping.OfficeIntegration.PowerPointInfo"/>
  </ds:schemaRefs>
</ds:datastoreItem>
</file>

<file path=customXml/itemProps67.xml><?xml version="1.0" encoding="utf-8"?>
<ds:datastoreItem xmlns:ds="http://schemas.openxmlformats.org/officeDocument/2006/customXml" ds:itemID="{0DADCBF3-A8D7-4E55-928F-5B9228D2711A}">
  <ds:schemaRefs>
    <ds:schemaRef ds:uri="ESRI.ArcGIS.Mapping.OfficeIntegration.PowerPointInfo"/>
  </ds:schemaRefs>
</ds:datastoreItem>
</file>

<file path=customXml/itemProps68.xml><?xml version="1.0" encoding="utf-8"?>
<ds:datastoreItem xmlns:ds="http://schemas.openxmlformats.org/officeDocument/2006/customXml" ds:itemID="{8F4F065F-EC75-464A-AABB-BDF46A919155}">
  <ds:schemaRefs>
    <ds:schemaRef ds:uri="ESRI.ArcGIS.Mapping.OfficeIntegration.PowerPointInfo"/>
  </ds:schemaRefs>
</ds:datastoreItem>
</file>

<file path=customXml/itemProps69.xml><?xml version="1.0" encoding="utf-8"?>
<ds:datastoreItem xmlns:ds="http://schemas.openxmlformats.org/officeDocument/2006/customXml" ds:itemID="{20FDB05F-B21F-4E92-8A42-A34A0DB6368A}">
  <ds:schemaRefs>
    <ds:schemaRef ds:uri="ESRI.ArcGIS.Mapping.OfficeIntegration.PowerPointInfo"/>
  </ds:schemaRefs>
</ds:datastoreItem>
</file>

<file path=customXml/itemProps7.xml><?xml version="1.0" encoding="utf-8"?>
<ds:datastoreItem xmlns:ds="http://schemas.openxmlformats.org/officeDocument/2006/customXml" ds:itemID="{6AEC63ED-EC99-44AC-97C5-C4D0C5F3FAD2}">
  <ds:schemaRefs>
    <ds:schemaRef ds:uri="ESRI.ArcGIS.Mapping.OfficeIntegration.PowerPointInfo"/>
  </ds:schemaRefs>
</ds:datastoreItem>
</file>

<file path=customXml/itemProps70.xml><?xml version="1.0" encoding="utf-8"?>
<ds:datastoreItem xmlns:ds="http://schemas.openxmlformats.org/officeDocument/2006/customXml" ds:itemID="{8C88B345-7926-46FB-955B-50DCB9574E89}">
  <ds:schemaRefs>
    <ds:schemaRef ds:uri="ESRI.ArcGIS.Mapping.OfficeIntegration.PowerPointInfo"/>
  </ds:schemaRefs>
</ds:datastoreItem>
</file>

<file path=customXml/itemProps71.xml><?xml version="1.0" encoding="utf-8"?>
<ds:datastoreItem xmlns:ds="http://schemas.openxmlformats.org/officeDocument/2006/customXml" ds:itemID="{38F1A970-25D7-44A1-A858-A9FE0B66C4C0}">
  <ds:schemaRefs>
    <ds:schemaRef ds:uri="ESRI.ArcGIS.Mapping.OfficeIntegration.PowerPointInfo"/>
  </ds:schemaRefs>
</ds:datastoreItem>
</file>

<file path=customXml/itemProps72.xml><?xml version="1.0" encoding="utf-8"?>
<ds:datastoreItem xmlns:ds="http://schemas.openxmlformats.org/officeDocument/2006/customXml" ds:itemID="{CAD7AAFF-200C-4396-8C2C-80E0D1C54167}">
  <ds:schemaRefs>
    <ds:schemaRef ds:uri="ESRI.ArcGIS.Mapping.OfficeIntegration.PowerPointInfo"/>
  </ds:schemaRefs>
</ds:datastoreItem>
</file>

<file path=customXml/itemProps73.xml><?xml version="1.0" encoding="utf-8"?>
<ds:datastoreItem xmlns:ds="http://schemas.openxmlformats.org/officeDocument/2006/customXml" ds:itemID="{1C8262AB-FD84-4C08-9A82-D58B6EE2F9D5}">
  <ds:schemaRefs>
    <ds:schemaRef ds:uri="ESRI.ArcGIS.Mapping.OfficeIntegration.PowerPointInfo"/>
  </ds:schemaRefs>
</ds:datastoreItem>
</file>

<file path=customXml/itemProps74.xml><?xml version="1.0" encoding="utf-8"?>
<ds:datastoreItem xmlns:ds="http://schemas.openxmlformats.org/officeDocument/2006/customXml" ds:itemID="{B4305A86-279E-4FBA-A9F6-FA171AD62BFF}">
  <ds:schemaRefs>
    <ds:schemaRef ds:uri="ESRI.ArcGIS.Mapping.OfficeIntegration.PowerPointInfo"/>
  </ds:schemaRefs>
</ds:datastoreItem>
</file>

<file path=customXml/itemProps75.xml><?xml version="1.0" encoding="utf-8"?>
<ds:datastoreItem xmlns:ds="http://schemas.openxmlformats.org/officeDocument/2006/customXml" ds:itemID="{B988E58A-FCBC-46FC-A79C-023E1ED97170}">
  <ds:schemaRefs>
    <ds:schemaRef ds:uri="ESRI.ArcGIS.Mapping.OfficeIntegration.PowerPointInfo"/>
  </ds:schemaRefs>
</ds:datastoreItem>
</file>

<file path=customXml/itemProps76.xml><?xml version="1.0" encoding="utf-8"?>
<ds:datastoreItem xmlns:ds="http://schemas.openxmlformats.org/officeDocument/2006/customXml" ds:itemID="{22837D85-11BC-405A-96F9-226402B008A3}">
  <ds:schemaRefs>
    <ds:schemaRef ds:uri="ESRI.ArcGIS.Mapping.OfficeIntegration.PowerPointInfo"/>
  </ds:schemaRefs>
</ds:datastoreItem>
</file>

<file path=customXml/itemProps77.xml><?xml version="1.0" encoding="utf-8"?>
<ds:datastoreItem xmlns:ds="http://schemas.openxmlformats.org/officeDocument/2006/customXml" ds:itemID="{7C5BB383-AB8F-4A7F-9963-CE00A92F54AB}">
  <ds:schemaRefs>
    <ds:schemaRef ds:uri="ESRI.ArcGIS.Mapping.OfficeIntegration.PowerPointInfo"/>
  </ds:schemaRefs>
</ds:datastoreItem>
</file>

<file path=customXml/itemProps78.xml><?xml version="1.0" encoding="utf-8"?>
<ds:datastoreItem xmlns:ds="http://schemas.openxmlformats.org/officeDocument/2006/customXml" ds:itemID="{7B9BD32A-DE49-4D17-824D-6D07237559D4}">
  <ds:schemaRefs>
    <ds:schemaRef ds:uri="ESRI.ArcGIS.Mapping.OfficeIntegration.PowerPointInfo"/>
  </ds:schemaRefs>
</ds:datastoreItem>
</file>

<file path=customXml/itemProps79.xml><?xml version="1.0" encoding="utf-8"?>
<ds:datastoreItem xmlns:ds="http://schemas.openxmlformats.org/officeDocument/2006/customXml" ds:itemID="{C87EEAC2-799A-47A2-BFF0-6E3915041939}">
  <ds:schemaRefs>
    <ds:schemaRef ds:uri="ESRI.ArcGIS.Mapping.OfficeIntegration.PowerPointInfo"/>
  </ds:schemaRefs>
</ds:datastoreItem>
</file>

<file path=customXml/itemProps8.xml><?xml version="1.0" encoding="utf-8"?>
<ds:datastoreItem xmlns:ds="http://schemas.openxmlformats.org/officeDocument/2006/customXml" ds:itemID="{2D59F26D-D27B-40B0-A4E1-FE03442A8EBC}">
  <ds:schemaRefs>
    <ds:schemaRef ds:uri="ESRI.ArcGIS.Mapping.OfficeIntegration.PowerPointInfo"/>
  </ds:schemaRefs>
</ds:datastoreItem>
</file>

<file path=customXml/itemProps80.xml><?xml version="1.0" encoding="utf-8"?>
<ds:datastoreItem xmlns:ds="http://schemas.openxmlformats.org/officeDocument/2006/customXml" ds:itemID="{4A4179C5-A6BA-4B20-8109-6D9743567593}">
  <ds:schemaRefs>
    <ds:schemaRef ds:uri="ESRI.ArcGIS.Mapping.OfficeIntegration.PowerPointInfo"/>
  </ds:schemaRefs>
</ds:datastoreItem>
</file>

<file path=customXml/itemProps81.xml><?xml version="1.0" encoding="utf-8"?>
<ds:datastoreItem xmlns:ds="http://schemas.openxmlformats.org/officeDocument/2006/customXml" ds:itemID="{EE545D5B-98D6-4EFD-81EE-D11349E4130A}">
  <ds:schemaRefs>
    <ds:schemaRef ds:uri="ESRI.ArcGIS.Mapping.OfficeIntegration.PowerPointInfo"/>
  </ds:schemaRefs>
</ds:datastoreItem>
</file>

<file path=customXml/itemProps82.xml><?xml version="1.0" encoding="utf-8"?>
<ds:datastoreItem xmlns:ds="http://schemas.openxmlformats.org/officeDocument/2006/customXml" ds:itemID="{89B0AFDC-5E02-40AB-8CA9-ACC181D5C282}">
  <ds:schemaRefs>
    <ds:schemaRef ds:uri="ESRI.ArcGIS.Mapping.OfficeIntegration.PowerPointInfo"/>
  </ds:schemaRefs>
</ds:datastoreItem>
</file>

<file path=customXml/itemProps83.xml><?xml version="1.0" encoding="utf-8"?>
<ds:datastoreItem xmlns:ds="http://schemas.openxmlformats.org/officeDocument/2006/customXml" ds:itemID="{A3D06BB2-A61D-4155-A603-3C744C6211F0}">
  <ds:schemaRefs>
    <ds:schemaRef ds:uri="ESRI.ArcGIS.Mapping.OfficeIntegration.PowerPointInfo"/>
  </ds:schemaRefs>
</ds:datastoreItem>
</file>

<file path=customXml/itemProps84.xml><?xml version="1.0" encoding="utf-8"?>
<ds:datastoreItem xmlns:ds="http://schemas.openxmlformats.org/officeDocument/2006/customXml" ds:itemID="{04AF89EC-69AC-4684-AD12-9578C1F89743}">
  <ds:schemaRefs>
    <ds:schemaRef ds:uri="ESRI.ArcGIS.Mapping.OfficeIntegration.PowerPointInfo"/>
  </ds:schemaRefs>
</ds:datastoreItem>
</file>

<file path=customXml/itemProps85.xml><?xml version="1.0" encoding="utf-8"?>
<ds:datastoreItem xmlns:ds="http://schemas.openxmlformats.org/officeDocument/2006/customXml" ds:itemID="{1E34F805-0B5A-4722-A58B-E1692121315C}">
  <ds:schemaRefs>
    <ds:schemaRef ds:uri="ESRI.ArcGIS.Mapping.OfficeIntegration.PowerPointInfo"/>
  </ds:schemaRefs>
</ds:datastoreItem>
</file>

<file path=customXml/itemProps86.xml><?xml version="1.0" encoding="utf-8"?>
<ds:datastoreItem xmlns:ds="http://schemas.openxmlformats.org/officeDocument/2006/customXml" ds:itemID="{529D5338-A5FD-40E0-9172-1FA99BE77E57}">
  <ds:schemaRefs>
    <ds:schemaRef ds:uri="ESRI.ArcGIS.Mapping.OfficeIntegration.PowerPointInfo"/>
  </ds:schemaRefs>
</ds:datastoreItem>
</file>

<file path=customXml/itemProps87.xml><?xml version="1.0" encoding="utf-8"?>
<ds:datastoreItem xmlns:ds="http://schemas.openxmlformats.org/officeDocument/2006/customXml" ds:itemID="{940199D4-77BE-47D3-86C1-539EBD6DED33}">
  <ds:schemaRefs>
    <ds:schemaRef ds:uri="ESRI.ArcGIS.Mapping.OfficeIntegration.PowerPointInfo"/>
  </ds:schemaRefs>
</ds:datastoreItem>
</file>

<file path=customXml/itemProps88.xml><?xml version="1.0" encoding="utf-8"?>
<ds:datastoreItem xmlns:ds="http://schemas.openxmlformats.org/officeDocument/2006/customXml" ds:itemID="{DB6BEAE7-20E7-4B96-ADB0-46366E9526BB}">
  <ds:schemaRefs>
    <ds:schemaRef ds:uri="ESRI.ArcGIS.Mapping.OfficeIntegration.PowerPointInfo"/>
  </ds:schemaRefs>
</ds:datastoreItem>
</file>

<file path=customXml/itemProps89.xml><?xml version="1.0" encoding="utf-8"?>
<ds:datastoreItem xmlns:ds="http://schemas.openxmlformats.org/officeDocument/2006/customXml" ds:itemID="{B90A1EF7-A368-4B23-BE7C-764B73107D42}">
  <ds:schemaRefs>
    <ds:schemaRef ds:uri="ESRI.ArcGIS.Mapping.OfficeIntegration.PowerPointInfo"/>
  </ds:schemaRefs>
</ds:datastoreItem>
</file>

<file path=customXml/itemProps9.xml><?xml version="1.0" encoding="utf-8"?>
<ds:datastoreItem xmlns:ds="http://schemas.openxmlformats.org/officeDocument/2006/customXml" ds:itemID="{A2AB4EA6-31AE-46AF-AD51-2C7846F5420F}">
  <ds:schemaRefs>
    <ds:schemaRef ds:uri="ESRI.ArcGIS.Mapping.OfficeIntegration.PowerPointInfo"/>
  </ds:schemaRefs>
</ds:datastoreItem>
</file>

<file path=customXml/itemProps90.xml><?xml version="1.0" encoding="utf-8"?>
<ds:datastoreItem xmlns:ds="http://schemas.openxmlformats.org/officeDocument/2006/customXml" ds:itemID="{606AC6E5-5CD1-48F6-A828-EA32AB14A9D8}">
  <ds:schemaRefs>
    <ds:schemaRef ds:uri="ESRI.ArcGIS.Mapping.OfficeIntegration.PowerPointInfo"/>
  </ds:schemaRefs>
</ds:datastoreItem>
</file>

<file path=customXml/itemProps91.xml><?xml version="1.0" encoding="utf-8"?>
<ds:datastoreItem xmlns:ds="http://schemas.openxmlformats.org/officeDocument/2006/customXml" ds:itemID="{22261C6F-6039-47AB-B36E-C1267D17B000}">
  <ds:schemaRefs>
    <ds:schemaRef ds:uri="ESRI.ArcGIS.Mapping.OfficeIntegration.PowerPointInfo"/>
  </ds:schemaRefs>
</ds:datastoreItem>
</file>

<file path=customXml/itemProps92.xml><?xml version="1.0" encoding="utf-8"?>
<ds:datastoreItem xmlns:ds="http://schemas.openxmlformats.org/officeDocument/2006/customXml" ds:itemID="{A10EDBF2-6AB1-4475-B1A7-0EF37EEE4E70}">
  <ds:schemaRefs>
    <ds:schemaRef ds:uri="ESRI.ArcGIS.Mapping.OfficeIntegration.PowerPointInfo"/>
  </ds:schemaRefs>
</ds:datastoreItem>
</file>

<file path=customXml/itemProps93.xml><?xml version="1.0" encoding="utf-8"?>
<ds:datastoreItem xmlns:ds="http://schemas.openxmlformats.org/officeDocument/2006/customXml" ds:itemID="{44AE878B-B652-4D10-8A06-D8BD5E341840}">
  <ds:schemaRefs>
    <ds:schemaRef ds:uri="ESRI.ArcGIS.Mapping.OfficeIntegration.PowerPointInfo"/>
  </ds:schemaRefs>
</ds:datastoreItem>
</file>

<file path=customXml/itemProps94.xml><?xml version="1.0" encoding="utf-8"?>
<ds:datastoreItem xmlns:ds="http://schemas.openxmlformats.org/officeDocument/2006/customXml" ds:itemID="{0809E198-0D12-42D4-BDD1-BD5C8CEC6C71}">
  <ds:schemaRefs>
    <ds:schemaRef ds:uri="ESRI.ArcGIS.Mapping.OfficeIntegration.PowerPointInfo"/>
  </ds:schemaRefs>
</ds:datastoreItem>
</file>

<file path=customXml/itemProps95.xml><?xml version="1.0" encoding="utf-8"?>
<ds:datastoreItem xmlns:ds="http://schemas.openxmlformats.org/officeDocument/2006/customXml" ds:itemID="{67EC3CBE-B05C-4254-AD45-DDE1E679C5B5}">
  <ds:schemaRefs>
    <ds:schemaRef ds:uri="ESRI.ArcGIS.Mapping.OfficeIntegration.PowerPointInfo"/>
  </ds:schemaRefs>
</ds:datastoreItem>
</file>

<file path=customXml/itemProps96.xml><?xml version="1.0" encoding="utf-8"?>
<ds:datastoreItem xmlns:ds="http://schemas.openxmlformats.org/officeDocument/2006/customXml" ds:itemID="{36C384D9-3B72-4ED1-A817-A3892B457D86}">
  <ds:schemaRefs>
    <ds:schemaRef ds:uri="ESRI.ArcGIS.Mapping.OfficeIntegration.PowerPointInfo"/>
  </ds:schemaRefs>
</ds:datastoreItem>
</file>

<file path=customXml/itemProps97.xml><?xml version="1.0" encoding="utf-8"?>
<ds:datastoreItem xmlns:ds="http://schemas.openxmlformats.org/officeDocument/2006/customXml" ds:itemID="{E84B7602-7422-45B4-AEEC-467ED44B03A3}">
  <ds:schemaRefs>
    <ds:schemaRef ds:uri="ESRI.ArcGIS.Mapping.OfficeIntegration.PowerPointInfo"/>
  </ds:schemaRefs>
</ds:datastoreItem>
</file>

<file path=customXml/itemProps98.xml><?xml version="1.0" encoding="utf-8"?>
<ds:datastoreItem xmlns:ds="http://schemas.openxmlformats.org/officeDocument/2006/customXml" ds:itemID="{120A418C-A2FA-497B-BEE1-757D6DAF46F3}">
  <ds:schemaRefs>
    <ds:schemaRef ds:uri="ESRI.ArcGIS.Mapping.OfficeIntegration.PowerPointInfo"/>
  </ds:schemaRefs>
</ds:datastoreItem>
</file>

<file path=customXml/itemProps99.xml><?xml version="1.0" encoding="utf-8"?>
<ds:datastoreItem xmlns:ds="http://schemas.openxmlformats.org/officeDocument/2006/customXml" ds:itemID="{CF5D2A18-66CD-44AD-9AB3-5047A68E546A}">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Mathur_2017_AGU_newTemplate.pptx</Template>
  <TotalTime>7581</TotalTime>
  <Words>2282</Words>
  <Application>Microsoft Office PowerPoint</Application>
  <PresentationFormat>Widescreen</PresentationFormat>
  <Paragraphs>293</Paragraphs>
  <Slides>17</Slides>
  <Notes>13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6" baseType="lpstr">
      <vt:lpstr>ＭＳ Ｐゴシック</vt:lpstr>
      <vt:lpstr>Arial</vt:lpstr>
      <vt:lpstr>Calibri</vt:lpstr>
      <vt:lpstr>Cambria Math</vt:lpstr>
      <vt:lpstr>Times</vt:lpstr>
      <vt:lpstr>Times New Roman</vt:lpstr>
      <vt:lpstr>Wingdings</vt:lpstr>
      <vt:lpstr>Blank Presentation</vt:lpstr>
      <vt:lpstr>Equation</vt:lpstr>
      <vt:lpstr>Connecting Disparate Scales in Air Pollution Modeling: Perspectives from Development and Applications of the CMAQ Modeling System </vt:lpstr>
      <vt:lpstr>Background</vt:lpstr>
      <vt:lpstr>Model Formulation and Solution Methods Convey the varying process space &amp; time-scales</vt:lpstr>
      <vt:lpstr>Process Time-scales: Example</vt:lpstr>
      <vt:lpstr>Multiscale Modeling Need</vt:lpstr>
      <vt:lpstr>A Regional Model’s View of “Background” Pollution: Spatial &amp; Seasonal Variability</vt:lpstr>
      <vt:lpstr>Air Pollution Space and Time Scales are Linked</vt:lpstr>
      <vt:lpstr>Multiscale Process Interactions Example Fate of NH3 Emissions: sensitivity to dry deposition</vt:lpstr>
      <vt:lpstr>Multiscale Process Interactions Example Impacts of NOx recycling on O3 production across scales</vt:lpstr>
      <vt:lpstr>Do Process &amp; Scale Interactions Change Over Time? Long-range transport change Impacts</vt:lpstr>
      <vt:lpstr>Multiscale Methods Representing Interactive Scales through Mesh Refinement</vt:lpstr>
      <vt:lpstr>Consistent Representation of Air Pollution Process-Interactions Across Scales Structured mesh refinement</vt:lpstr>
      <vt:lpstr>Vertical Resolution is (also) Important</vt:lpstr>
      <vt:lpstr>Are Surface Network Observations Sufficient for Evaluating Multiscale Modeling? Need for Multiscale Observations</vt:lpstr>
      <vt:lpstr>Multiscale “Data Assimilation”</vt:lpstr>
      <vt:lpstr>Closure </vt:lpstr>
      <vt:lpstr>Acknowledgements The CMAQ Team</vt:lpstr>
    </vt:vector>
  </TitlesOfParts>
  <Company>Design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Changing Emission Patterns Across the Northern Hemisphere Influencing Long-range Transport Contributions to Background Air Pollution?</dc:title>
  <dc:creator>Mathur, Rohit</dc:creator>
  <cp:lastModifiedBy>Mathur, Rohit</cp:lastModifiedBy>
  <cp:revision>776</cp:revision>
  <cp:lastPrinted>2017-12-08T16:12:50Z</cp:lastPrinted>
  <dcterms:created xsi:type="dcterms:W3CDTF">2017-11-28T14:23:06Z</dcterms:created>
  <dcterms:modified xsi:type="dcterms:W3CDTF">2024-10-21T03:29:29Z</dcterms:modified>
</cp:coreProperties>
</file>