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724" r:id="rId2"/>
    <p:sldId id="725" r:id="rId3"/>
    <p:sldId id="727" r:id="rId4"/>
    <p:sldId id="728" r:id="rId5"/>
    <p:sldId id="726" r:id="rId6"/>
    <p:sldId id="729" r:id="rId7"/>
    <p:sldId id="730" r:id="rId8"/>
    <p:sldId id="731" r:id="rId9"/>
    <p:sldId id="733" r:id="rId10"/>
    <p:sldId id="73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BD3"/>
    <a:srgbClr val="EBEBEB"/>
    <a:srgbClr val="1975BD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9"/>
    <p:restoredTop sz="88813"/>
  </p:normalViewPr>
  <p:slideViewPr>
    <p:cSldViewPr snapToGrid="0" snapToObjects="1">
      <p:cViewPr varScale="1">
        <p:scale>
          <a:sx n="69" d="100"/>
          <a:sy n="69" d="100"/>
        </p:scale>
        <p:origin x="1992" y="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3315A-F3D1-9949-933D-84B89AE33030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FD626F-C3CE-EB44-B915-0643E7242451}">
      <dgm:prSet phldrT="[Text]" custT="1"/>
      <dgm:spPr>
        <a:solidFill>
          <a:srgbClr val="00B0F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 Goal</a:t>
          </a:r>
        </a:p>
      </dgm:t>
    </dgm:pt>
    <dgm:pt modelId="{C5FE1962-9E19-BC4F-905B-1EB2F9956911}" type="parTrans" cxnId="{A0EAB594-DD69-6844-A196-C9F3458AAA9D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6775D6F-33B4-7645-B09B-8ACA4F195327}" type="sibTrans" cxnId="{A0EAB594-DD69-6844-A196-C9F3458AAA9D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656F598-D381-0D4F-88F7-C47ECC813DF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Research Solutions</a:t>
          </a:r>
        </a:p>
      </dgm:t>
    </dgm:pt>
    <dgm:pt modelId="{6468B602-033A-0845-9618-0CECD1BC14E0}" type="parTrans" cxnId="{4CF0B9B2-419E-564F-9A8B-59DC420DB80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29DF587-BE19-104A-91A8-074D04863AC6}" type="sibTrans" cxnId="{4CF0B9B2-419E-564F-9A8B-59DC420DB80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3416489-2DC9-DE42-8159-8735956D7E6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Policy Assessment</a:t>
          </a:r>
        </a:p>
      </dgm:t>
    </dgm:pt>
    <dgm:pt modelId="{C7087A2E-3621-3B4E-BFCF-10A189DCA6A9}" type="parTrans" cxnId="{B82689B8-5F55-7B48-B45D-33B1E401CA2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8FE3336-B0A2-0048-A122-AFB39D34A3FF}" type="sibTrans" cxnId="{B82689B8-5F55-7B48-B45D-33B1E401CA2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1D8310F-2F08-0D4E-B68D-2BE759908FF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Action</a:t>
          </a:r>
        </a:p>
      </dgm:t>
    </dgm:pt>
    <dgm:pt modelId="{2EAABFB9-3BEC-EE47-8A34-36BE88A5AE5C}" type="parTrans" cxnId="{86423D6D-A68A-4F48-BA6B-FFD3DB3B3FEF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6D0E605-E056-6947-8A5B-F93278C85AB9}" type="sibTrans" cxnId="{86423D6D-A68A-4F48-BA6B-FFD3DB3B3FEF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461CE48-0E34-C641-A7B1-06E55A0BA104}" type="pres">
      <dgm:prSet presAssocID="{3543315A-F3D1-9949-933D-84B89AE33030}" presName="Name0" presStyleCnt="0">
        <dgm:presLayoutVars>
          <dgm:dir/>
          <dgm:animLvl val="lvl"/>
          <dgm:resizeHandles val="exact"/>
        </dgm:presLayoutVars>
      </dgm:prSet>
      <dgm:spPr/>
    </dgm:pt>
    <dgm:pt modelId="{BB83FC54-0E07-1847-AC4F-D63509C8BEDE}" type="pres">
      <dgm:prSet presAssocID="{11FD626F-C3CE-EB44-B915-0643E724245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06653AD-0AB8-8644-A7D3-1F6E94C32013}" type="pres">
      <dgm:prSet presAssocID="{C6775D6F-33B4-7645-B09B-8ACA4F195327}" presName="parTxOnlySpace" presStyleCnt="0"/>
      <dgm:spPr/>
    </dgm:pt>
    <dgm:pt modelId="{0DC1991A-DA68-7B44-864A-22DF54673667}" type="pres">
      <dgm:prSet presAssocID="{F656F598-D381-0D4F-88F7-C47ECC813DF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2301AB2-741B-7947-9341-92EF37C7E785}" type="pres">
      <dgm:prSet presAssocID="{B29DF587-BE19-104A-91A8-074D04863AC6}" presName="parTxOnlySpace" presStyleCnt="0"/>
      <dgm:spPr/>
    </dgm:pt>
    <dgm:pt modelId="{047AD8A1-AD91-1E4F-B555-116459A96393}" type="pres">
      <dgm:prSet presAssocID="{43416489-2DC9-DE42-8159-8735956D7E65}" presName="parTxOnly" presStyleLbl="node1" presStyleIdx="2" presStyleCnt="4" custScaleX="119621">
        <dgm:presLayoutVars>
          <dgm:chMax val="0"/>
          <dgm:chPref val="0"/>
          <dgm:bulletEnabled val="1"/>
        </dgm:presLayoutVars>
      </dgm:prSet>
      <dgm:spPr/>
    </dgm:pt>
    <dgm:pt modelId="{FB890DD1-214D-8540-9C3C-E597517043C4}" type="pres">
      <dgm:prSet presAssocID="{B8FE3336-B0A2-0048-A122-AFB39D34A3FF}" presName="parTxOnlySpace" presStyleCnt="0"/>
      <dgm:spPr/>
    </dgm:pt>
    <dgm:pt modelId="{5EBF1C70-8D30-8B45-AD5E-4F204B515025}" type="pres">
      <dgm:prSet presAssocID="{D1D8310F-2F08-0D4E-B68D-2BE759908FF2}" presName="parTxOnly" presStyleLbl="node1" presStyleIdx="3" presStyleCnt="4" custScaleX="130858">
        <dgm:presLayoutVars>
          <dgm:chMax val="0"/>
          <dgm:chPref val="0"/>
          <dgm:bulletEnabled val="1"/>
        </dgm:presLayoutVars>
      </dgm:prSet>
      <dgm:spPr/>
    </dgm:pt>
  </dgm:ptLst>
  <dgm:cxnLst>
    <dgm:cxn modelId="{06447117-FF3A-C449-B2FB-0D32ADCCADE7}" type="presOf" srcId="{D1D8310F-2F08-0D4E-B68D-2BE759908FF2}" destId="{5EBF1C70-8D30-8B45-AD5E-4F204B515025}" srcOrd="0" destOrd="0" presId="urn:microsoft.com/office/officeart/2005/8/layout/chevron1"/>
    <dgm:cxn modelId="{AF487960-9EDC-784C-BBDB-879B8E9AB458}" type="presOf" srcId="{3543315A-F3D1-9949-933D-84B89AE33030}" destId="{1461CE48-0E34-C641-A7B1-06E55A0BA104}" srcOrd="0" destOrd="0" presId="urn:microsoft.com/office/officeart/2005/8/layout/chevron1"/>
    <dgm:cxn modelId="{86423D6D-A68A-4F48-BA6B-FFD3DB3B3FEF}" srcId="{3543315A-F3D1-9949-933D-84B89AE33030}" destId="{D1D8310F-2F08-0D4E-B68D-2BE759908FF2}" srcOrd="3" destOrd="0" parTransId="{2EAABFB9-3BEC-EE47-8A34-36BE88A5AE5C}" sibTransId="{A6D0E605-E056-6947-8A5B-F93278C85AB9}"/>
    <dgm:cxn modelId="{A0EAB594-DD69-6844-A196-C9F3458AAA9D}" srcId="{3543315A-F3D1-9949-933D-84B89AE33030}" destId="{11FD626F-C3CE-EB44-B915-0643E7242451}" srcOrd="0" destOrd="0" parTransId="{C5FE1962-9E19-BC4F-905B-1EB2F9956911}" sibTransId="{C6775D6F-33B4-7645-B09B-8ACA4F195327}"/>
    <dgm:cxn modelId="{4CF0B9B2-419E-564F-9A8B-59DC420DB80E}" srcId="{3543315A-F3D1-9949-933D-84B89AE33030}" destId="{F656F598-D381-0D4F-88F7-C47ECC813DFC}" srcOrd="1" destOrd="0" parTransId="{6468B602-033A-0845-9618-0CECD1BC14E0}" sibTransId="{B29DF587-BE19-104A-91A8-074D04863AC6}"/>
    <dgm:cxn modelId="{791E2DB4-5BDC-DE49-A81E-0725245959ED}" type="presOf" srcId="{43416489-2DC9-DE42-8159-8735956D7E65}" destId="{047AD8A1-AD91-1E4F-B555-116459A96393}" srcOrd="0" destOrd="0" presId="urn:microsoft.com/office/officeart/2005/8/layout/chevron1"/>
    <dgm:cxn modelId="{B82689B8-5F55-7B48-B45D-33B1E401CA29}" srcId="{3543315A-F3D1-9949-933D-84B89AE33030}" destId="{43416489-2DC9-DE42-8159-8735956D7E65}" srcOrd="2" destOrd="0" parTransId="{C7087A2E-3621-3B4E-BFCF-10A189DCA6A9}" sibTransId="{B8FE3336-B0A2-0048-A122-AFB39D34A3FF}"/>
    <dgm:cxn modelId="{1BEE83BA-C5B7-DF4B-B377-56A11E2844CF}" type="presOf" srcId="{11FD626F-C3CE-EB44-B915-0643E7242451}" destId="{BB83FC54-0E07-1847-AC4F-D63509C8BEDE}" srcOrd="0" destOrd="0" presId="urn:microsoft.com/office/officeart/2005/8/layout/chevron1"/>
    <dgm:cxn modelId="{822F78DE-2C7A-A14F-8EC0-4AE3DCD1F62E}" type="presOf" srcId="{F656F598-D381-0D4F-88F7-C47ECC813DFC}" destId="{0DC1991A-DA68-7B44-864A-22DF54673667}" srcOrd="0" destOrd="0" presId="urn:microsoft.com/office/officeart/2005/8/layout/chevron1"/>
    <dgm:cxn modelId="{4EA0C672-84F0-D147-A793-C9F2B24EFAF2}" type="presParOf" srcId="{1461CE48-0E34-C641-A7B1-06E55A0BA104}" destId="{BB83FC54-0E07-1847-AC4F-D63509C8BEDE}" srcOrd="0" destOrd="0" presId="urn:microsoft.com/office/officeart/2005/8/layout/chevron1"/>
    <dgm:cxn modelId="{54C525D7-A92E-1642-95B7-38C535C17505}" type="presParOf" srcId="{1461CE48-0E34-C641-A7B1-06E55A0BA104}" destId="{D06653AD-0AB8-8644-A7D3-1F6E94C32013}" srcOrd="1" destOrd="0" presId="urn:microsoft.com/office/officeart/2005/8/layout/chevron1"/>
    <dgm:cxn modelId="{05405096-1386-4F44-86DB-05A8E6417B74}" type="presParOf" srcId="{1461CE48-0E34-C641-A7B1-06E55A0BA104}" destId="{0DC1991A-DA68-7B44-864A-22DF54673667}" srcOrd="2" destOrd="0" presId="urn:microsoft.com/office/officeart/2005/8/layout/chevron1"/>
    <dgm:cxn modelId="{2E784221-6A5D-D24F-934C-F1AD7439141A}" type="presParOf" srcId="{1461CE48-0E34-C641-A7B1-06E55A0BA104}" destId="{82301AB2-741B-7947-9341-92EF37C7E785}" srcOrd="3" destOrd="0" presId="urn:microsoft.com/office/officeart/2005/8/layout/chevron1"/>
    <dgm:cxn modelId="{8362910A-9F93-5B43-AD1C-D4242DCCAA81}" type="presParOf" srcId="{1461CE48-0E34-C641-A7B1-06E55A0BA104}" destId="{047AD8A1-AD91-1E4F-B555-116459A96393}" srcOrd="4" destOrd="0" presId="urn:microsoft.com/office/officeart/2005/8/layout/chevron1"/>
    <dgm:cxn modelId="{825B14A7-2E0A-F64C-BD20-69989BFAF9FC}" type="presParOf" srcId="{1461CE48-0E34-C641-A7B1-06E55A0BA104}" destId="{FB890DD1-214D-8540-9C3C-E597517043C4}" srcOrd="5" destOrd="0" presId="urn:microsoft.com/office/officeart/2005/8/layout/chevron1"/>
    <dgm:cxn modelId="{2D31DE4C-FFA9-B546-94D2-C674CCFBF280}" type="presParOf" srcId="{1461CE48-0E34-C641-A7B1-06E55A0BA104}" destId="{5EBF1C70-8D30-8B45-AD5E-4F204B51502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43315A-F3D1-9949-933D-84B89AE33030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FD626F-C3CE-EB44-B915-0643E724245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Goal</a:t>
          </a:r>
        </a:p>
      </dgm:t>
    </dgm:pt>
    <dgm:pt modelId="{C5FE1962-9E19-BC4F-905B-1EB2F9956911}" type="parTrans" cxnId="{A0EAB594-DD69-6844-A196-C9F3458AAA9D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6775D6F-33B4-7645-B09B-8ACA4F195327}" type="sibTrans" cxnId="{A0EAB594-DD69-6844-A196-C9F3458AAA9D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656F598-D381-0D4F-88F7-C47ECC813DF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Policy Assessment</a:t>
          </a:r>
        </a:p>
      </dgm:t>
    </dgm:pt>
    <dgm:pt modelId="{6468B602-033A-0845-9618-0CECD1BC14E0}" type="parTrans" cxnId="{4CF0B9B2-419E-564F-9A8B-59DC420DB80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29DF587-BE19-104A-91A8-074D04863AC6}" type="sibTrans" cxnId="{4CF0B9B2-419E-564F-9A8B-59DC420DB80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3416489-2DC9-DE42-8159-8735956D7E65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Research Solutions</a:t>
          </a:r>
        </a:p>
      </dgm:t>
    </dgm:pt>
    <dgm:pt modelId="{C7087A2E-3621-3B4E-BFCF-10A189DCA6A9}" type="parTrans" cxnId="{B82689B8-5F55-7B48-B45D-33B1E401CA2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8FE3336-B0A2-0048-A122-AFB39D34A3FF}" type="sibTrans" cxnId="{B82689B8-5F55-7B48-B45D-33B1E401CA2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1D8310F-2F08-0D4E-B68D-2BE759908FF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Action</a:t>
          </a:r>
        </a:p>
      </dgm:t>
    </dgm:pt>
    <dgm:pt modelId="{2EAABFB9-3BEC-EE47-8A34-36BE88A5AE5C}" type="parTrans" cxnId="{86423D6D-A68A-4F48-BA6B-FFD3DB3B3FEF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6D0E605-E056-6947-8A5B-F93278C85AB9}" type="sibTrans" cxnId="{86423D6D-A68A-4F48-BA6B-FFD3DB3B3FEF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461CE48-0E34-C641-A7B1-06E55A0BA104}" type="pres">
      <dgm:prSet presAssocID="{3543315A-F3D1-9949-933D-84B89AE33030}" presName="Name0" presStyleCnt="0">
        <dgm:presLayoutVars>
          <dgm:dir/>
          <dgm:animLvl val="lvl"/>
          <dgm:resizeHandles val="exact"/>
        </dgm:presLayoutVars>
      </dgm:prSet>
      <dgm:spPr/>
    </dgm:pt>
    <dgm:pt modelId="{BB83FC54-0E07-1847-AC4F-D63509C8BEDE}" type="pres">
      <dgm:prSet presAssocID="{11FD626F-C3CE-EB44-B915-0643E724245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06653AD-0AB8-8644-A7D3-1F6E94C32013}" type="pres">
      <dgm:prSet presAssocID="{C6775D6F-33B4-7645-B09B-8ACA4F195327}" presName="parTxOnlySpace" presStyleCnt="0"/>
      <dgm:spPr/>
    </dgm:pt>
    <dgm:pt modelId="{0DC1991A-DA68-7B44-864A-22DF54673667}" type="pres">
      <dgm:prSet presAssocID="{F656F598-D381-0D4F-88F7-C47ECC813DFC}" presName="parTxOnly" presStyleLbl="node1" presStyleIdx="1" presStyleCnt="4" custScaleX="120274">
        <dgm:presLayoutVars>
          <dgm:chMax val="0"/>
          <dgm:chPref val="0"/>
          <dgm:bulletEnabled val="1"/>
        </dgm:presLayoutVars>
      </dgm:prSet>
      <dgm:spPr/>
    </dgm:pt>
    <dgm:pt modelId="{82301AB2-741B-7947-9341-92EF37C7E785}" type="pres">
      <dgm:prSet presAssocID="{B29DF587-BE19-104A-91A8-074D04863AC6}" presName="parTxOnlySpace" presStyleCnt="0"/>
      <dgm:spPr/>
    </dgm:pt>
    <dgm:pt modelId="{047AD8A1-AD91-1E4F-B555-116459A96393}" type="pres">
      <dgm:prSet presAssocID="{43416489-2DC9-DE42-8159-8735956D7E6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B890DD1-214D-8540-9C3C-E597517043C4}" type="pres">
      <dgm:prSet presAssocID="{B8FE3336-B0A2-0048-A122-AFB39D34A3FF}" presName="parTxOnlySpace" presStyleCnt="0"/>
      <dgm:spPr/>
    </dgm:pt>
    <dgm:pt modelId="{5EBF1C70-8D30-8B45-AD5E-4F204B515025}" type="pres">
      <dgm:prSet presAssocID="{D1D8310F-2F08-0D4E-B68D-2BE759908FF2}" presName="parTxOnly" presStyleLbl="node1" presStyleIdx="3" presStyleCnt="4" custScaleX="130074">
        <dgm:presLayoutVars>
          <dgm:chMax val="0"/>
          <dgm:chPref val="0"/>
          <dgm:bulletEnabled val="1"/>
        </dgm:presLayoutVars>
      </dgm:prSet>
      <dgm:spPr/>
    </dgm:pt>
  </dgm:ptLst>
  <dgm:cxnLst>
    <dgm:cxn modelId="{06447117-FF3A-C449-B2FB-0D32ADCCADE7}" type="presOf" srcId="{D1D8310F-2F08-0D4E-B68D-2BE759908FF2}" destId="{5EBF1C70-8D30-8B45-AD5E-4F204B515025}" srcOrd="0" destOrd="0" presId="urn:microsoft.com/office/officeart/2005/8/layout/chevron1"/>
    <dgm:cxn modelId="{AF487960-9EDC-784C-BBDB-879B8E9AB458}" type="presOf" srcId="{3543315A-F3D1-9949-933D-84B89AE33030}" destId="{1461CE48-0E34-C641-A7B1-06E55A0BA104}" srcOrd="0" destOrd="0" presId="urn:microsoft.com/office/officeart/2005/8/layout/chevron1"/>
    <dgm:cxn modelId="{86423D6D-A68A-4F48-BA6B-FFD3DB3B3FEF}" srcId="{3543315A-F3D1-9949-933D-84B89AE33030}" destId="{D1D8310F-2F08-0D4E-B68D-2BE759908FF2}" srcOrd="3" destOrd="0" parTransId="{2EAABFB9-3BEC-EE47-8A34-36BE88A5AE5C}" sibTransId="{A6D0E605-E056-6947-8A5B-F93278C85AB9}"/>
    <dgm:cxn modelId="{A0EAB594-DD69-6844-A196-C9F3458AAA9D}" srcId="{3543315A-F3D1-9949-933D-84B89AE33030}" destId="{11FD626F-C3CE-EB44-B915-0643E7242451}" srcOrd="0" destOrd="0" parTransId="{C5FE1962-9E19-BC4F-905B-1EB2F9956911}" sibTransId="{C6775D6F-33B4-7645-B09B-8ACA4F195327}"/>
    <dgm:cxn modelId="{4CF0B9B2-419E-564F-9A8B-59DC420DB80E}" srcId="{3543315A-F3D1-9949-933D-84B89AE33030}" destId="{F656F598-D381-0D4F-88F7-C47ECC813DFC}" srcOrd="1" destOrd="0" parTransId="{6468B602-033A-0845-9618-0CECD1BC14E0}" sibTransId="{B29DF587-BE19-104A-91A8-074D04863AC6}"/>
    <dgm:cxn modelId="{791E2DB4-5BDC-DE49-A81E-0725245959ED}" type="presOf" srcId="{43416489-2DC9-DE42-8159-8735956D7E65}" destId="{047AD8A1-AD91-1E4F-B555-116459A96393}" srcOrd="0" destOrd="0" presId="urn:microsoft.com/office/officeart/2005/8/layout/chevron1"/>
    <dgm:cxn modelId="{B82689B8-5F55-7B48-B45D-33B1E401CA29}" srcId="{3543315A-F3D1-9949-933D-84B89AE33030}" destId="{43416489-2DC9-DE42-8159-8735956D7E65}" srcOrd="2" destOrd="0" parTransId="{C7087A2E-3621-3B4E-BFCF-10A189DCA6A9}" sibTransId="{B8FE3336-B0A2-0048-A122-AFB39D34A3FF}"/>
    <dgm:cxn modelId="{1BEE83BA-C5B7-DF4B-B377-56A11E2844CF}" type="presOf" srcId="{11FD626F-C3CE-EB44-B915-0643E7242451}" destId="{BB83FC54-0E07-1847-AC4F-D63509C8BEDE}" srcOrd="0" destOrd="0" presId="urn:microsoft.com/office/officeart/2005/8/layout/chevron1"/>
    <dgm:cxn modelId="{822F78DE-2C7A-A14F-8EC0-4AE3DCD1F62E}" type="presOf" srcId="{F656F598-D381-0D4F-88F7-C47ECC813DFC}" destId="{0DC1991A-DA68-7B44-864A-22DF54673667}" srcOrd="0" destOrd="0" presId="urn:microsoft.com/office/officeart/2005/8/layout/chevron1"/>
    <dgm:cxn modelId="{4EA0C672-84F0-D147-A793-C9F2B24EFAF2}" type="presParOf" srcId="{1461CE48-0E34-C641-A7B1-06E55A0BA104}" destId="{BB83FC54-0E07-1847-AC4F-D63509C8BEDE}" srcOrd="0" destOrd="0" presId="urn:microsoft.com/office/officeart/2005/8/layout/chevron1"/>
    <dgm:cxn modelId="{54C525D7-A92E-1642-95B7-38C535C17505}" type="presParOf" srcId="{1461CE48-0E34-C641-A7B1-06E55A0BA104}" destId="{D06653AD-0AB8-8644-A7D3-1F6E94C32013}" srcOrd="1" destOrd="0" presId="urn:microsoft.com/office/officeart/2005/8/layout/chevron1"/>
    <dgm:cxn modelId="{05405096-1386-4F44-86DB-05A8E6417B74}" type="presParOf" srcId="{1461CE48-0E34-C641-A7B1-06E55A0BA104}" destId="{0DC1991A-DA68-7B44-864A-22DF54673667}" srcOrd="2" destOrd="0" presId="urn:microsoft.com/office/officeart/2005/8/layout/chevron1"/>
    <dgm:cxn modelId="{2E784221-6A5D-D24F-934C-F1AD7439141A}" type="presParOf" srcId="{1461CE48-0E34-C641-A7B1-06E55A0BA104}" destId="{82301AB2-741B-7947-9341-92EF37C7E785}" srcOrd="3" destOrd="0" presId="urn:microsoft.com/office/officeart/2005/8/layout/chevron1"/>
    <dgm:cxn modelId="{8362910A-9F93-5B43-AD1C-D4242DCCAA81}" type="presParOf" srcId="{1461CE48-0E34-C641-A7B1-06E55A0BA104}" destId="{047AD8A1-AD91-1E4F-B555-116459A96393}" srcOrd="4" destOrd="0" presId="urn:microsoft.com/office/officeart/2005/8/layout/chevron1"/>
    <dgm:cxn modelId="{825B14A7-2E0A-F64C-BD20-69989BFAF9FC}" type="presParOf" srcId="{1461CE48-0E34-C641-A7B1-06E55A0BA104}" destId="{FB890DD1-214D-8540-9C3C-E597517043C4}" srcOrd="5" destOrd="0" presId="urn:microsoft.com/office/officeart/2005/8/layout/chevron1"/>
    <dgm:cxn modelId="{2D31DE4C-FFA9-B546-94D2-C674CCFBF280}" type="presParOf" srcId="{1461CE48-0E34-C641-A7B1-06E55A0BA104}" destId="{5EBF1C70-8D30-8B45-AD5E-4F204B51502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910A03-1005-444B-BF45-8459DD28F7C5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A2AC61-8432-2249-9151-8512D94B4E51}">
      <dgm:prSet phldrT="[Text]"/>
      <dgm:spPr/>
      <dgm:t>
        <a:bodyPr/>
        <a:lstStyle/>
        <a:p>
          <a:r>
            <a:rPr lang="en-US" dirty="0"/>
            <a:t>Strategy</a:t>
          </a:r>
        </a:p>
      </dgm:t>
    </dgm:pt>
    <dgm:pt modelId="{234AF3B5-F570-4247-8BDD-00FFF28AD1C9}" type="parTrans" cxnId="{1EF6B913-7601-2541-8F63-F949709881CF}">
      <dgm:prSet/>
      <dgm:spPr/>
      <dgm:t>
        <a:bodyPr/>
        <a:lstStyle/>
        <a:p>
          <a:endParaRPr lang="en-US"/>
        </a:p>
      </dgm:t>
    </dgm:pt>
    <dgm:pt modelId="{FBF5BCFD-4988-7E4F-856F-B1BB4DBDDEC5}" type="sibTrans" cxnId="{1EF6B913-7601-2541-8F63-F949709881CF}">
      <dgm:prSet/>
      <dgm:spPr/>
      <dgm:t>
        <a:bodyPr/>
        <a:lstStyle/>
        <a:p>
          <a:endParaRPr lang="en-US"/>
        </a:p>
      </dgm:t>
    </dgm:pt>
    <dgm:pt modelId="{A0585B89-BA26-EB4B-B529-27E45A49A2F3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Observations</a:t>
          </a:r>
        </a:p>
      </dgm:t>
    </dgm:pt>
    <dgm:pt modelId="{988CF3FD-3AC6-3640-B28D-5567033FA07D}" type="parTrans" cxnId="{A913D857-88EA-8647-97B0-37475936DB41}">
      <dgm:prSet/>
      <dgm:spPr/>
      <dgm:t>
        <a:bodyPr/>
        <a:lstStyle/>
        <a:p>
          <a:endParaRPr lang="en-US"/>
        </a:p>
      </dgm:t>
    </dgm:pt>
    <dgm:pt modelId="{63117C82-7416-4C46-B99E-3573BDB6DFA9}" type="sibTrans" cxnId="{A913D857-88EA-8647-97B0-37475936DB41}">
      <dgm:prSet/>
      <dgm:spPr/>
      <dgm:t>
        <a:bodyPr/>
        <a:lstStyle/>
        <a:p>
          <a:endParaRPr lang="en-US"/>
        </a:p>
      </dgm:t>
    </dgm:pt>
    <dgm:pt modelId="{E95C1765-E693-6B40-86A2-DF6616C207C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Emissions</a:t>
          </a:r>
          <a:endParaRPr lang="en-US" sz="1400" dirty="0">
            <a:solidFill>
              <a:schemeClr val="tx1"/>
            </a:solidFill>
          </a:endParaRPr>
        </a:p>
      </dgm:t>
    </dgm:pt>
    <dgm:pt modelId="{701D9340-5FD4-3249-AAFE-DB7431F631AF}" type="parTrans" cxnId="{089A294E-6E9F-E84A-9236-C37CA2E325F1}">
      <dgm:prSet/>
      <dgm:spPr/>
      <dgm:t>
        <a:bodyPr/>
        <a:lstStyle/>
        <a:p>
          <a:endParaRPr lang="en-US"/>
        </a:p>
      </dgm:t>
    </dgm:pt>
    <dgm:pt modelId="{A6968BB4-2350-3B46-B865-06C2F096B7BF}" type="sibTrans" cxnId="{089A294E-6E9F-E84A-9236-C37CA2E325F1}">
      <dgm:prSet/>
      <dgm:spPr/>
      <dgm:t>
        <a:bodyPr/>
        <a:lstStyle/>
        <a:p>
          <a:endParaRPr lang="en-US"/>
        </a:p>
      </dgm:t>
    </dgm:pt>
    <dgm:pt modelId="{90ABDE9B-AE06-0849-BA04-5462BB0917C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Control Options</a:t>
          </a:r>
        </a:p>
      </dgm:t>
    </dgm:pt>
    <dgm:pt modelId="{5174B4C6-0DD1-5044-8605-DBADFDA6359C}" type="parTrans" cxnId="{BCEE1F82-3AA1-AC40-8824-66BF36A05FF1}">
      <dgm:prSet/>
      <dgm:spPr/>
      <dgm:t>
        <a:bodyPr/>
        <a:lstStyle/>
        <a:p>
          <a:endParaRPr lang="en-US"/>
        </a:p>
      </dgm:t>
    </dgm:pt>
    <dgm:pt modelId="{8FD7520A-EC03-6240-A829-B65E8DD6E5AC}" type="sibTrans" cxnId="{BCEE1F82-3AA1-AC40-8824-66BF36A05FF1}">
      <dgm:prSet/>
      <dgm:spPr/>
      <dgm:t>
        <a:bodyPr/>
        <a:lstStyle/>
        <a:p>
          <a:endParaRPr lang="en-US"/>
        </a:p>
      </dgm:t>
    </dgm:pt>
    <dgm:pt modelId="{01F805A7-BB26-D441-87D0-60F960856FFA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Endpoint Optimization</a:t>
          </a:r>
        </a:p>
      </dgm:t>
    </dgm:pt>
    <dgm:pt modelId="{E99FB15F-3524-EC47-922A-288A23153B6E}" type="parTrans" cxnId="{8A66E4A2-41A8-714C-9E59-439CF05DA8DF}">
      <dgm:prSet/>
      <dgm:spPr/>
      <dgm:t>
        <a:bodyPr/>
        <a:lstStyle/>
        <a:p>
          <a:endParaRPr lang="en-US"/>
        </a:p>
      </dgm:t>
    </dgm:pt>
    <dgm:pt modelId="{75460408-47D1-0946-A878-3AC82AC5DE0C}" type="sibTrans" cxnId="{8A66E4A2-41A8-714C-9E59-439CF05DA8DF}">
      <dgm:prSet/>
      <dgm:spPr/>
      <dgm:t>
        <a:bodyPr/>
        <a:lstStyle/>
        <a:p>
          <a:endParaRPr lang="en-US"/>
        </a:p>
      </dgm:t>
    </dgm:pt>
    <dgm:pt modelId="{B25E5E14-088C-9E49-A607-0D4761228318}" type="pres">
      <dgm:prSet presAssocID="{5D910A03-1005-444B-BF45-8459DD28F7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FFAF85-CFFB-E449-969D-F1405332BA7C}" type="pres">
      <dgm:prSet presAssocID="{47A2AC61-8432-2249-9151-8512D94B4E51}" presName="centerShape" presStyleLbl="node0" presStyleIdx="0" presStyleCnt="1" custScaleX="84040" custScaleY="77691"/>
      <dgm:spPr/>
    </dgm:pt>
    <dgm:pt modelId="{49E9E516-77F7-4748-8B2F-3E3F7371931B}" type="pres">
      <dgm:prSet presAssocID="{A0585B89-BA26-EB4B-B529-27E45A49A2F3}" presName="node" presStyleLbl="node1" presStyleIdx="0" presStyleCnt="4" custScaleX="136150" custScaleY="136150">
        <dgm:presLayoutVars>
          <dgm:bulletEnabled val="1"/>
        </dgm:presLayoutVars>
      </dgm:prSet>
      <dgm:spPr/>
    </dgm:pt>
    <dgm:pt modelId="{4651F2C4-004F-BA4F-8B7C-BF1C91ECA95D}" type="pres">
      <dgm:prSet presAssocID="{A0585B89-BA26-EB4B-B529-27E45A49A2F3}" presName="dummy" presStyleCnt="0"/>
      <dgm:spPr/>
    </dgm:pt>
    <dgm:pt modelId="{D98DE09F-3423-034C-8492-A82AE43E182C}" type="pres">
      <dgm:prSet presAssocID="{63117C82-7416-4C46-B99E-3573BDB6DFA9}" presName="sibTrans" presStyleLbl="sibTrans2D1" presStyleIdx="0" presStyleCnt="4"/>
      <dgm:spPr/>
    </dgm:pt>
    <dgm:pt modelId="{13B48DD5-E405-E640-9A85-341467F8C490}" type="pres">
      <dgm:prSet presAssocID="{E95C1765-E693-6B40-86A2-DF6616C207C0}" presName="node" presStyleLbl="node1" presStyleIdx="1" presStyleCnt="4" custScaleX="136150" custScaleY="136150">
        <dgm:presLayoutVars>
          <dgm:bulletEnabled val="1"/>
        </dgm:presLayoutVars>
      </dgm:prSet>
      <dgm:spPr/>
    </dgm:pt>
    <dgm:pt modelId="{7C5A3B97-7958-0B44-A263-BBE61A08536F}" type="pres">
      <dgm:prSet presAssocID="{E95C1765-E693-6B40-86A2-DF6616C207C0}" presName="dummy" presStyleCnt="0"/>
      <dgm:spPr/>
    </dgm:pt>
    <dgm:pt modelId="{FC9B702A-B983-B645-AE0D-E4D4EB5AEC7B}" type="pres">
      <dgm:prSet presAssocID="{A6968BB4-2350-3B46-B865-06C2F096B7BF}" presName="sibTrans" presStyleLbl="sibTrans2D1" presStyleIdx="1" presStyleCnt="4"/>
      <dgm:spPr/>
    </dgm:pt>
    <dgm:pt modelId="{237AA9CC-8F40-AE4C-BEDC-24AE895BC171}" type="pres">
      <dgm:prSet presAssocID="{90ABDE9B-AE06-0849-BA04-5462BB0917C7}" presName="node" presStyleLbl="node1" presStyleIdx="2" presStyleCnt="4" custScaleX="136150" custScaleY="136150">
        <dgm:presLayoutVars>
          <dgm:bulletEnabled val="1"/>
        </dgm:presLayoutVars>
      </dgm:prSet>
      <dgm:spPr/>
    </dgm:pt>
    <dgm:pt modelId="{7DFE618A-5066-234D-BED6-AE388D80DA26}" type="pres">
      <dgm:prSet presAssocID="{90ABDE9B-AE06-0849-BA04-5462BB0917C7}" presName="dummy" presStyleCnt="0"/>
      <dgm:spPr/>
    </dgm:pt>
    <dgm:pt modelId="{44F7D363-33ED-754C-9197-13AD152CACA9}" type="pres">
      <dgm:prSet presAssocID="{8FD7520A-EC03-6240-A829-B65E8DD6E5AC}" presName="sibTrans" presStyleLbl="sibTrans2D1" presStyleIdx="2" presStyleCnt="4"/>
      <dgm:spPr/>
    </dgm:pt>
    <dgm:pt modelId="{FD743D7B-1EAB-1047-92EB-C41B4B03F0C1}" type="pres">
      <dgm:prSet presAssocID="{01F805A7-BB26-D441-87D0-60F960856FFA}" presName="node" presStyleLbl="node1" presStyleIdx="3" presStyleCnt="4" custScaleX="136150" custScaleY="136150">
        <dgm:presLayoutVars>
          <dgm:bulletEnabled val="1"/>
        </dgm:presLayoutVars>
      </dgm:prSet>
      <dgm:spPr/>
    </dgm:pt>
    <dgm:pt modelId="{52774EE3-862C-1A42-BEBE-41C672515452}" type="pres">
      <dgm:prSet presAssocID="{01F805A7-BB26-D441-87D0-60F960856FFA}" presName="dummy" presStyleCnt="0"/>
      <dgm:spPr/>
    </dgm:pt>
    <dgm:pt modelId="{AA420526-35CB-C548-BE83-591144523D76}" type="pres">
      <dgm:prSet presAssocID="{75460408-47D1-0946-A878-3AC82AC5DE0C}" presName="sibTrans" presStyleLbl="sibTrans2D1" presStyleIdx="3" presStyleCnt="4"/>
      <dgm:spPr/>
    </dgm:pt>
  </dgm:ptLst>
  <dgm:cxnLst>
    <dgm:cxn modelId="{9E75D50E-86A4-2040-A145-E9D896478287}" type="presOf" srcId="{A6968BB4-2350-3B46-B865-06C2F096B7BF}" destId="{FC9B702A-B983-B645-AE0D-E4D4EB5AEC7B}" srcOrd="0" destOrd="0" presId="urn:microsoft.com/office/officeart/2005/8/layout/radial6"/>
    <dgm:cxn modelId="{1EF6B913-7601-2541-8F63-F949709881CF}" srcId="{5D910A03-1005-444B-BF45-8459DD28F7C5}" destId="{47A2AC61-8432-2249-9151-8512D94B4E51}" srcOrd="0" destOrd="0" parTransId="{234AF3B5-F570-4247-8BDD-00FFF28AD1C9}" sibTransId="{FBF5BCFD-4988-7E4F-856F-B1BB4DBDDEC5}"/>
    <dgm:cxn modelId="{966E7D24-6BF1-314B-A2DF-6D0405B61291}" type="presOf" srcId="{63117C82-7416-4C46-B99E-3573BDB6DFA9}" destId="{D98DE09F-3423-034C-8492-A82AE43E182C}" srcOrd="0" destOrd="0" presId="urn:microsoft.com/office/officeart/2005/8/layout/radial6"/>
    <dgm:cxn modelId="{91213D32-89E4-F548-ABDD-6E6E0EC0F067}" type="presOf" srcId="{01F805A7-BB26-D441-87D0-60F960856FFA}" destId="{FD743D7B-1EAB-1047-92EB-C41B4B03F0C1}" srcOrd="0" destOrd="0" presId="urn:microsoft.com/office/officeart/2005/8/layout/radial6"/>
    <dgm:cxn modelId="{50FFC543-5D9F-5743-8DEF-F638882D8FC0}" type="presOf" srcId="{75460408-47D1-0946-A878-3AC82AC5DE0C}" destId="{AA420526-35CB-C548-BE83-591144523D76}" srcOrd="0" destOrd="0" presId="urn:microsoft.com/office/officeart/2005/8/layout/radial6"/>
    <dgm:cxn modelId="{089A294E-6E9F-E84A-9236-C37CA2E325F1}" srcId="{47A2AC61-8432-2249-9151-8512D94B4E51}" destId="{E95C1765-E693-6B40-86A2-DF6616C207C0}" srcOrd="1" destOrd="0" parTransId="{701D9340-5FD4-3249-AAFE-DB7431F631AF}" sibTransId="{A6968BB4-2350-3B46-B865-06C2F096B7BF}"/>
    <dgm:cxn modelId="{A913D857-88EA-8647-97B0-37475936DB41}" srcId="{47A2AC61-8432-2249-9151-8512D94B4E51}" destId="{A0585B89-BA26-EB4B-B529-27E45A49A2F3}" srcOrd="0" destOrd="0" parTransId="{988CF3FD-3AC6-3640-B28D-5567033FA07D}" sibTransId="{63117C82-7416-4C46-B99E-3573BDB6DFA9}"/>
    <dgm:cxn modelId="{B3E8B661-45B7-8048-BA10-54816C8B6822}" type="presOf" srcId="{A0585B89-BA26-EB4B-B529-27E45A49A2F3}" destId="{49E9E516-77F7-4748-8B2F-3E3F7371931B}" srcOrd="0" destOrd="0" presId="urn:microsoft.com/office/officeart/2005/8/layout/radial6"/>
    <dgm:cxn modelId="{77CB9C66-E6FD-5840-9B1F-5CB4322A36C4}" type="presOf" srcId="{5D910A03-1005-444B-BF45-8459DD28F7C5}" destId="{B25E5E14-088C-9E49-A607-0D4761228318}" srcOrd="0" destOrd="0" presId="urn:microsoft.com/office/officeart/2005/8/layout/radial6"/>
    <dgm:cxn modelId="{68AD377E-AC35-1947-9E07-85CCD45AE12B}" type="presOf" srcId="{47A2AC61-8432-2249-9151-8512D94B4E51}" destId="{12FFAF85-CFFB-E449-969D-F1405332BA7C}" srcOrd="0" destOrd="0" presId="urn:microsoft.com/office/officeart/2005/8/layout/radial6"/>
    <dgm:cxn modelId="{BCEE1F82-3AA1-AC40-8824-66BF36A05FF1}" srcId="{47A2AC61-8432-2249-9151-8512D94B4E51}" destId="{90ABDE9B-AE06-0849-BA04-5462BB0917C7}" srcOrd="2" destOrd="0" parTransId="{5174B4C6-0DD1-5044-8605-DBADFDA6359C}" sibTransId="{8FD7520A-EC03-6240-A829-B65E8DD6E5AC}"/>
    <dgm:cxn modelId="{E6959785-E2DD-5748-961A-74C129E2388E}" type="presOf" srcId="{8FD7520A-EC03-6240-A829-B65E8DD6E5AC}" destId="{44F7D363-33ED-754C-9197-13AD152CACA9}" srcOrd="0" destOrd="0" presId="urn:microsoft.com/office/officeart/2005/8/layout/radial6"/>
    <dgm:cxn modelId="{8A66E4A2-41A8-714C-9E59-439CF05DA8DF}" srcId="{47A2AC61-8432-2249-9151-8512D94B4E51}" destId="{01F805A7-BB26-D441-87D0-60F960856FFA}" srcOrd="3" destOrd="0" parTransId="{E99FB15F-3524-EC47-922A-288A23153B6E}" sibTransId="{75460408-47D1-0946-A878-3AC82AC5DE0C}"/>
    <dgm:cxn modelId="{09FB7BC8-CD08-344C-BE4C-F956F14ABFDA}" type="presOf" srcId="{E95C1765-E693-6B40-86A2-DF6616C207C0}" destId="{13B48DD5-E405-E640-9A85-341467F8C490}" srcOrd="0" destOrd="0" presId="urn:microsoft.com/office/officeart/2005/8/layout/radial6"/>
    <dgm:cxn modelId="{D42DEFED-E978-8E4B-9564-A5AEFE1C9058}" type="presOf" srcId="{90ABDE9B-AE06-0849-BA04-5462BB0917C7}" destId="{237AA9CC-8F40-AE4C-BEDC-24AE895BC171}" srcOrd="0" destOrd="0" presId="urn:microsoft.com/office/officeart/2005/8/layout/radial6"/>
    <dgm:cxn modelId="{C13F130B-5508-EA44-9136-369956778127}" type="presParOf" srcId="{B25E5E14-088C-9E49-A607-0D4761228318}" destId="{12FFAF85-CFFB-E449-969D-F1405332BA7C}" srcOrd="0" destOrd="0" presId="urn:microsoft.com/office/officeart/2005/8/layout/radial6"/>
    <dgm:cxn modelId="{2FB63B80-BD4F-AD4A-992E-089EF28AB034}" type="presParOf" srcId="{B25E5E14-088C-9E49-A607-0D4761228318}" destId="{49E9E516-77F7-4748-8B2F-3E3F7371931B}" srcOrd="1" destOrd="0" presId="urn:microsoft.com/office/officeart/2005/8/layout/radial6"/>
    <dgm:cxn modelId="{D544F708-F769-A448-B49E-15FE2E57DE2F}" type="presParOf" srcId="{B25E5E14-088C-9E49-A607-0D4761228318}" destId="{4651F2C4-004F-BA4F-8B7C-BF1C91ECA95D}" srcOrd="2" destOrd="0" presId="urn:microsoft.com/office/officeart/2005/8/layout/radial6"/>
    <dgm:cxn modelId="{7B670DB4-CBB8-D245-A737-88EEFAF5D48F}" type="presParOf" srcId="{B25E5E14-088C-9E49-A607-0D4761228318}" destId="{D98DE09F-3423-034C-8492-A82AE43E182C}" srcOrd="3" destOrd="0" presId="urn:microsoft.com/office/officeart/2005/8/layout/radial6"/>
    <dgm:cxn modelId="{ED715D90-0A63-484E-8C18-8A9557554EC3}" type="presParOf" srcId="{B25E5E14-088C-9E49-A607-0D4761228318}" destId="{13B48DD5-E405-E640-9A85-341467F8C490}" srcOrd="4" destOrd="0" presId="urn:microsoft.com/office/officeart/2005/8/layout/radial6"/>
    <dgm:cxn modelId="{7364A6D4-3430-1045-999B-DD4FB19042C1}" type="presParOf" srcId="{B25E5E14-088C-9E49-A607-0D4761228318}" destId="{7C5A3B97-7958-0B44-A263-BBE61A08536F}" srcOrd="5" destOrd="0" presId="urn:microsoft.com/office/officeart/2005/8/layout/radial6"/>
    <dgm:cxn modelId="{91D1FB5F-127E-EC4C-A7AC-9DDF63986352}" type="presParOf" srcId="{B25E5E14-088C-9E49-A607-0D4761228318}" destId="{FC9B702A-B983-B645-AE0D-E4D4EB5AEC7B}" srcOrd="6" destOrd="0" presId="urn:microsoft.com/office/officeart/2005/8/layout/radial6"/>
    <dgm:cxn modelId="{159CE028-E014-AD45-BEC0-05F0EDE35F12}" type="presParOf" srcId="{B25E5E14-088C-9E49-A607-0D4761228318}" destId="{237AA9CC-8F40-AE4C-BEDC-24AE895BC171}" srcOrd="7" destOrd="0" presId="urn:microsoft.com/office/officeart/2005/8/layout/radial6"/>
    <dgm:cxn modelId="{E9CF35E0-5908-DE4A-8504-4A4548DA59BE}" type="presParOf" srcId="{B25E5E14-088C-9E49-A607-0D4761228318}" destId="{7DFE618A-5066-234D-BED6-AE388D80DA26}" srcOrd="8" destOrd="0" presId="urn:microsoft.com/office/officeart/2005/8/layout/radial6"/>
    <dgm:cxn modelId="{04479C1C-67DC-8F42-9759-E2ACFEFC5333}" type="presParOf" srcId="{B25E5E14-088C-9E49-A607-0D4761228318}" destId="{44F7D363-33ED-754C-9197-13AD152CACA9}" srcOrd="9" destOrd="0" presId="urn:microsoft.com/office/officeart/2005/8/layout/radial6"/>
    <dgm:cxn modelId="{A54EF2EF-EE9B-6A4D-B93E-6620272FCAB8}" type="presParOf" srcId="{B25E5E14-088C-9E49-A607-0D4761228318}" destId="{FD743D7B-1EAB-1047-92EB-C41B4B03F0C1}" srcOrd="10" destOrd="0" presId="urn:microsoft.com/office/officeart/2005/8/layout/radial6"/>
    <dgm:cxn modelId="{F2E8700B-BBFA-1744-AB45-436046BB006E}" type="presParOf" srcId="{B25E5E14-088C-9E49-A607-0D4761228318}" destId="{52774EE3-862C-1A42-BEBE-41C672515452}" srcOrd="11" destOrd="0" presId="urn:microsoft.com/office/officeart/2005/8/layout/radial6"/>
    <dgm:cxn modelId="{BB7E4E17-4D18-164B-A60A-6832D5FE668F}" type="presParOf" srcId="{B25E5E14-088C-9E49-A607-0D4761228318}" destId="{AA420526-35CB-C548-BE83-591144523D7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3FC54-0E07-1847-AC4F-D63509C8BEDE}">
      <dsp:nvSpPr>
        <dsp:cNvPr id="0" name=""/>
        <dsp:cNvSpPr/>
      </dsp:nvSpPr>
      <dsp:spPr>
        <a:xfrm>
          <a:off x="395" y="483735"/>
          <a:ext cx="1441658" cy="576663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 Goal</a:t>
          </a:r>
        </a:p>
      </dsp:txBody>
      <dsp:txXfrm>
        <a:off x="288727" y="483735"/>
        <a:ext cx="864995" cy="576663"/>
      </dsp:txXfrm>
    </dsp:sp>
    <dsp:sp modelId="{0DC1991A-DA68-7B44-864A-22DF54673667}">
      <dsp:nvSpPr>
        <dsp:cNvPr id="0" name=""/>
        <dsp:cNvSpPr/>
      </dsp:nvSpPr>
      <dsp:spPr>
        <a:xfrm>
          <a:off x="1297888" y="483735"/>
          <a:ext cx="1441658" cy="576663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Research Solutions</a:t>
          </a:r>
        </a:p>
      </dsp:txBody>
      <dsp:txXfrm>
        <a:off x="1586220" y="483735"/>
        <a:ext cx="864995" cy="576663"/>
      </dsp:txXfrm>
    </dsp:sp>
    <dsp:sp modelId="{047AD8A1-AD91-1E4F-B555-116459A96393}">
      <dsp:nvSpPr>
        <dsp:cNvPr id="0" name=""/>
        <dsp:cNvSpPr/>
      </dsp:nvSpPr>
      <dsp:spPr>
        <a:xfrm>
          <a:off x="2595381" y="483735"/>
          <a:ext cx="1724526" cy="576663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Policy Assessment</a:t>
          </a:r>
        </a:p>
      </dsp:txBody>
      <dsp:txXfrm>
        <a:off x="2883713" y="483735"/>
        <a:ext cx="1147863" cy="576663"/>
      </dsp:txXfrm>
    </dsp:sp>
    <dsp:sp modelId="{5EBF1C70-8D30-8B45-AD5E-4F204B515025}">
      <dsp:nvSpPr>
        <dsp:cNvPr id="0" name=""/>
        <dsp:cNvSpPr/>
      </dsp:nvSpPr>
      <dsp:spPr>
        <a:xfrm>
          <a:off x="4175741" y="483735"/>
          <a:ext cx="1886525" cy="576663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Action</a:t>
          </a:r>
        </a:p>
      </dsp:txBody>
      <dsp:txXfrm>
        <a:off x="4464073" y="483735"/>
        <a:ext cx="1309862" cy="576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3FC54-0E07-1847-AC4F-D63509C8BEDE}">
      <dsp:nvSpPr>
        <dsp:cNvPr id="0" name=""/>
        <dsp:cNvSpPr/>
      </dsp:nvSpPr>
      <dsp:spPr>
        <a:xfrm>
          <a:off x="1355" y="480337"/>
          <a:ext cx="1458645" cy="58345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Goal</a:t>
          </a:r>
        </a:p>
      </dsp:txBody>
      <dsp:txXfrm>
        <a:off x="293084" y="480337"/>
        <a:ext cx="875187" cy="583458"/>
      </dsp:txXfrm>
    </dsp:sp>
    <dsp:sp modelId="{0DC1991A-DA68-7B44-864A-22DF54673667}">
      <dsp:nvSpPr>
        <dsp:cNvPr id="0" name=""/>
        <dsp:cNvSpPr/>
      </dsp:nvSpPr>
      <dsp:spPr>
        <a:xfrm>
          <a:off x="1314136" y="480337"/>
          <a:ext cx="1754371" cy="583458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Policy Assessment</a:t>
          </a:r>
        </a:p>
      </dsp:txBody>
      <dsp:txXfrm>
        <a:off x="1605865" y="480337"/>
        <a:ext cx="1170913" cy="583458"/>
      </dsp:txXfrm>
    </dsp:sp>
    <dsp:sp modelId="{047AD8A1-AD91-1E4F-B555-116459A96393}">
      <dsp:nvSpPr>
        <dsp:cNvPr id="0" name=""/>
        <dsp:cNvSpPr/>
      </dsp:nvSpPr>
      <dsp:spPr>
        <a:xfrm>
          <a:off x="2922644" y="480337"/>
          <a:ext cx="1458645" cy="58345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Research Solutions</a:t>
          </a:r>
        </a:p>
      </dsp:txBody>
      <dsp:txXfrm>
        <a:off x="3214373" y="480337"/>
        <a:ext cx="875187" cy="583458"/>
      </dsp:txXfrm>
    </dsp:sp>
    <dsp:sp modelId="{5EBF1C70-8D30-8B45-AD5E-4F204B515025}">
      <dsp:nvSpPr>
        <dsp:cNvPr id="0" name=""/>
        <dsp:cNvSpPr/>
      </dsp:nvSpPr>
      <dsp:spPr>
        <a:xfrm>
          <a:off x="4235425" y="480337"/>
          <a:ext cx="1897319" cy="583458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Action</a:t>
          </a:r>
        </a:p>
      </dsp:txBody>
      <dsp:txXfrm>
        <a:off x="4527154" y="480337"/>
        <a:ext cx="1313861" cy="583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20526-35CB-C548-BE83-591144523D76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7D363-33ED-754C-9197-13AD152CACA9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702A-B983-B645-AE0D-E4D4EB5AEC7B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DE09F-3423-034C-8492-A82AE43E182C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FAF85-CFFB-E449-969D-F1405332BA7C}">
      <dsp:nvSpPr>
        <dsp:cNvPr id="0" name=""/>
        <dsp:cNvSpPr/>
      </dsp:nvSpPr>
      <dsp:spPr>
        <a:xfrm>
          <a:off x="3257682" y="1963930"/>
          <a:ext cx="1612635" cy="1490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Strategy</a:t>
          </a:r>
        </a:p>
      </dsp:txBody>
      <dsp:txXfrm>
        <a:off x="3493847" y="2182253"/>
        <a:ext cx="1140305" cy="1054159"/>
      </dsp:txXfrm>
    </dsp:sp>
    <dsp:sp modelId="{49E9E516-77F7-4748-8B2F-3E3F7371931B}">
      <dsp:nvSpPr>
        <dsp:cNvPr id="0" name=""/>
        <dsp:cNvSpPr/>
      </dsp:nvSpPr>
      <dsp:spPr>
        <a:xfrm>
          <a:off x="3149600" y="-240329"/>
          <a:ext cx="1828798" cy="182879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Observations</a:t>
          </a:r>
        </a:p>
      </dsp:txBody>
      <dsp:txXfrm>
        <a:off x="3417421" y="27492"/>
        <a:ext cx="1293156" cy="1293156"/>
      </dsp:txXfrm>
    </dsp:sp>
    <dsp:sp modelId="{13B48DD5-E405-E640-9A85-341467F8C490}">
      <dsp:nvSpPr>
        <dsp:cNvPr id="0" name=""/>
        <dsp:cNvSpPr/>
      </dsp:nvSpPr>
      <dsp:spPr>
        <a:xfrm>
          <a:off x="5184864" y="1794934"/>
          <a:ext cx="1828798" cy="182879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Emissions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452685" y="2062755"/>
        <a:ext cx="1293156" cy="1293156"/>
      </dsp:txXfrm>
    </dsp:sp>
    <dsp:sp modelId="{237AA9CC-8F40-AE4C-BEDC-24AE895BC171}">
      <dsp:nvSpPr>
        <dsp:cNvPr id="0" name=""/>
        <dsp:cNvSpPr/>
      </dsp:nvSpPr>
      <dsp:spPr>
        <a:xfrm>
          <a:off x="3149600" y="3830197"/>
          <a:ext cx="1828798" cy="182879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Control Options</a:t>
          </a:r>
        </a:p>
      </dsp:txBody>
      <dsp:txXfrm>
        <a:off x="3417421" y="4098018"/>
        <a:ext cx="1293156" cy="1293156"/>
      </dsp:txXfrm>
    </dsp:sp>
    <dsp:sp modelId="{FD743D7B-1EAB-1047-92EB-C41B4B03F0C1}">
      <dsp:nvSpPr>
        <dsp:cNvPr id="0" name=""/>
        <dsp:cNvSpPr/>
      </dsp:nvSpPr>
      <dsp:spPr>
        <a:xfrm>
          <a:off x="1114337" y="1794934"/>
          <a:ext cx="1828798" cy="182879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Endpoint Optimization</a:t>
          </a:r>
        </a:p>
      </dsp:txBody>
      <dsp:txXfrm>
        <a:off x="1382158" y="2062755"/>
        <a:ext cx="1293156" cy="1293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D0B0F-F1BB-EF47-AA2B-EC36548AA0ED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57705-EA0A-1B44-9824-5D2E672CA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8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57705-EA0A-1B44-9824-5D2E672CA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1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57705-EA0A-1B44-9824-5D2E672CAC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2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57705-EA0A-1B44-9824-5D2E672CAC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9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57705-EA0A-1B44-9824-5D2E672CAC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1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57705-EA0A-1B44-9824-5D2E672CAC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1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57705-EA0A-1B44-9824-5D2E672CAC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FA6FE21-62BF-D641-AB51-68F9786A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6079-A9E0-FC45-9E56-A2FCA1704FE7}" type="datetime1">
              <a:rPr lang="en-US" smtClean="0"/>
              <a:t>10/21/24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E9C906-7C87-DE40-8013-AD0ED710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4415 West Harrison St., Suite 548 Hillside, IL www.ladco.org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436CD3-263C-3C4B-BDC7-DA29378A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5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2318-2A5B-2A45-B708-F160FB7F7943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4415 West Harrison St., Suite 548 Hillside, IL www.ladco.org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C2E1-250D-C041-B5FD-020B737CCCF7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4415 West Harrison St., Suite 548 Hillside, IL www.ladco.org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5711"/>
            <a:ext cx="10515600" cy="42486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D1525-CB5E-B34B-BBDB-685C7B0ED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98B7-CA0A-544E-BE0D-C707D36037B8}" type="datetime1">
              <a:rPr lang="en-US" smtClean="0"/>
              <a:t>10/21/24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1BE9E0-40B3-EC41-835A-ABAF1637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4415 West Harrison St., Suite 548 Hillside, IL www.ladco.org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EFEE7-F40A-4B4F-B044-7CACF9B2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1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C2F0-D96F-7446-9118-F2ACF446FED7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4415 West Harrison St., Suite 548 Hillside, IL www.ladco.org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1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C319-C53B-084C-8812-85F15F4CDEC0}" type="datetime1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4415 West Harrison St., Suite 548 Hillside, IL www.ladco.org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C1FF-BE4A-D645-BCEC-390506AF08FE}" type="datetime1">
              <a:rPr lang="en-US" smtClean="0"/>
              <a:t>10/21/24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4415 West Harrison St., Suite 548 Hillside, IL www.ladco.org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AAD-EE22-1744-A4D7-8C9C1F954026}" type="datetime1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4415 West Harrison St., Suite 548 Hillside, IL www.ladco.org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F538-E31A-F246-9993-11803488E8EA}" type="datetime1">
              <a:rPr lang="en-US" smtClean="0"/>
              <a:t>10/21/24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4415 West Harrison St., Suite 548 Hillside, IL www.ladco.org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01F0B-BCF4-954A-B04B-5713D3DDBD1F}" type="datetime1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4415 West Harrison St., Suite 548 Hillside, IL www.ladco.org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2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CBF9-EA8F-134F-A719-CC25B5FF6AD9}" type="datetime1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4415 West Harrison St., Suite 548 Hillside, IL www.ladco.org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5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2790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400" y="63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99AC0-A0DB-CC4D-A8C9-5D94D8FC2D89}" type="datetime1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333" y="6226721"/>
            <a:ext cx="2650067" cy="5132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4415 West Harrison St., Suite 548 Hillside, IL www.ladco.org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1900" y="63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0FE7-0A5E-7044-95E7-117386132E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D9FDC2-95AA-814B-8C69-775405F910DA}"/>
              </a:ext>
            </a:extLst>
          </p:cNvPr>
          <p:cNvSpPr/>
          <p:nvPr userDrawn="1"/>
        </p:nvSpPr>
        <p:spPr>
          <a:xfrm>
            <a:off x="0" y="0"/>
            <a:ext cx="12192000" cy="6061077"/>
          </a:xfrm>
          <a:prstGeom prst="rect">
            <a:avLst/>
          </a:prstGeom>
          <a:solidFill>
            <a:srgbClr val="1975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697071-BAEB-164A-99DF-476DCB1B3E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39400" y="6096004"/>
            <a:ext cx="17526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2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8E3B83-A9D9-9A4B-8AA5-8DA2D916C648}"/>
              </a:ext>
            </a:extLst>
          </p:cNvPr>
          <p:cNvSpPr/>
          <p:nvPr/>
        </p:nvSpPr>
        <p:spPr>
          <a:xfrm>
            <a:off x="4124653" y="6011509"/>
            <a:ext cx="8171980" cy="846492"/>
          </a:xfrm>
          <a:prstGeom prst="rect">
            <a:avLst/>
          </a:prstGeom>
          <a:solidFill>
            <a:srgbClr val="19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89B32B-5E6A-B544-82D7-E8CA041B0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667" y="1418610"/>
            <a:ext cx="7108679" cy="2010390"/>
          </a:xfrm>
        </p:spPr>
        <p:txBody>
          <a:bodyPr>
            <a:noAutofit/>
          </a:bodyPr>
          <a:lstStyle/>
          <a:p>
            <a:pPr algn="l"/>
            <a:br>
              <a:rPr lang="en-US" sz="4000" dirty="0">
                <a:effectLst/>
                <a:latin typeface="Helvetica" pitchFamily="2" charset="0"/>
              </a:rPr>
            </a:br>
            <a:br>
              <a:rPr lang="en-US" sz="4000" dirty="0">
                <a:effectLst/>
                <a:latin typeface="Helvetica" pitchFamily="2" charset="0"/>
              </a:rPr>
            </a:br>
            <a:r>
              <a:rPr lang="en-US" sz="4000" b="1" dirty="0">
                <a:effectLst/>
                <a:latin typeface="Helvetica" pitchFamily="2" charset="0"/>
              </a:rPr>
              <a:t>Unflattening the Trend </a:t>
            </a:r>
            <a:br>
              <a:rPr lang="en-US" sz="4000" b="1" dirty="0">
                <a:effectLst/>
                <a:latin typeface="Helvetica" pitchFamily="2" charset="0"/>
              </a:rPr>
            </a:br>
            <a:br>
              <a:rPr lang="en-US" sz="4000" b="1" dirty="0">
                <a:effectLst/>
                <a:latin typeface="Helvetica" pitchFamily="2" charset="0"/>
              </a:rPr>
            </a:br>
            <a:r>
              <a:rPr lang="en-US" sz="2800" b="1" dirty="0">
                <a:effectLst/>
                <a:latin typeface="Helvetica" pitchFamily="2" charset="0"/>
              </a:rPr>
              <a:t>Challenges and Opportunities in Regulatory and SIP Modeling for Continuing to Improve Air Quality in the U.S. </a:t>
            </a:r>
            <a:endParaRPr lang="en-US" sz="4000" dirty="0">
              <a:effectLst/>
              <a:latin typeface="Helvetica" pitchFamily="2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1B5C115-6E5E-8D4A-B2C4-77CB1A747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9645" y="3971793"/>
            <a:ext cx="6741995" cy="255706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Zac Adelman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LADCO Executive Director</a:t>
            </a:r>
          </a:p>
          <a:p>
            <a:pPr algn="l"/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23rd Annual CMAS Conference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October 21-23, 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C224C9-9020-8344-8494-CA0EC50A6F2B}"/>
              </a:ext>
            </a:extLst>
          </p:cNvPr>
          <p:cNvSpPr/>
          <p:nvPr/>
        </p:nvSpPr>
        <p:spPr>
          <a:xfrm>
            <a:off x="0" y="0"/>
            <a:ext cx="449466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A3E2B0-EA2F-3D4E-A76E-955513955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4" y="2124076"/>
            <a:ext cx="4124653" cy="21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07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871E3-8214-8A1D-788A-92B69E598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910" y="463512"/>
            <a:ext cx="5026090" cy="5656245"/>
          </a:xfrm>
        </p:spPr>
        <p:txBody>
          <a:bodyPr>
            <a:normAutofit/>
          </a:bodyPr>
          <a:lstStyle/>
          <a:p>
            <a:r>
              <a:rPr lang="en-US" dirty="0"/>
              <a:t>Machine learning models trained on observations and multi-media deterministic models</a:t>
            </a:r>
          </a:p>
          <a:p>
            <a:r>
              <a:rPr lang="en-US" dirty="0"/>
              <a:t>Cloud-based modeling-as-a-service</a:t>
            </a:r>
          </a:p>
          <a:p>
            <a:r>
              <a:rPr lang="en-US" dirty="0"/>
              <a:t>Rapid emissions scenario building to evaluate co-benefits for air pollution, climate, health, and equity</a:t>
            </a:r>
          </a:p>
          <a:p>
            <a:r>
              <a:rPr lang="en-US" dirty="0"/>
              <a:t>Meta analysis tools for supporting state/local policy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B52F6-FE3B-D6C0-493B-D6995A40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4415 West Harrison St., Suite 548 Hillside, IL www.ladco.org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D9CA2-84B2-67B6-3A74-2D0442EC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A city with buildings and cars&#10;&#10;Description automatically generated with medium confidence">
            <a:extLst>
              <a:ext uri="{FF2B5EF4-FFF2-40B4-BE49-F238E27FC236}">
                <a16:creationId xmlns:a16="http://schemas.microsoft.com/office/drawing/2014/main" id="{D953E121-BE52-CE8E-4695-A9853AB9E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27707" cy="6927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8DBB03-D16F-D241-F483-EA8E725B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512"/>
            <a:ext cx="5674567" cy="1325563"/>
          </a:xfrm>
          <a:solidFill>
            <a:schemeClr val="bg1">
              <a:alpha val="62556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43rd Annual CMAS Conference (+ 20 years)</a:t>
            </a:r>
          </a:p>
        </p:txBody>
      </p:sp>
    </p:spTree>
    <p:extLst>
      <p:ext uri="{BB962C8B-B14F-4D97-AF65-F5344CB8AC3E}">
        <p14:creationId xmlns:p14="http://schemas.microsoft.com/office/powerpoint/2010/main" val="120439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9E3B53-0EEA-5FC5-01EB-A27E74CED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013" y="49738"/>
            <a:ext cx="3612173" cy="193535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EAB7C42-351E-8F8C-16FE-3628246E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83" y="239980"/>
            <a:ext cx="7477897" cy="784051"/>
          </a:xfrm>
        </p:spPr>
        <p:txBody>
          <a:bodyPr>
            <a:noAutofit/>
          </a:bodyPr>
          <a:lstStyle/>
          <a:p>
            <a:r>
              <a:rPr lang="en-US" sz="2800" dirty="0"/>
              <a:t>Concentrations of PM</a:t>
            </a:r>
            <a:r>
              <a:rPr lang="en-US" sz="2800" baseline="-25000" dirty="0"/>
              <a:t>2.5</a:t>
            </a:r>
            <a:r>
              <a:rPr lang="en-US" sz="2800" dirty="0"/>
              <a:t> and Ozone in the LADCO region have been “flat” over the past 8-10 years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ED759-4753-F042-B5D3-D7C4D4A2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4415 West Harrison St., Suite 548 Hillside, IL </a:t>
            </a:r>
            <a:r>
              <a:rPr lang="en-US" dirty="0" err="1"/>
              <a:t>www.ladco.org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256CD-0E52-9148-B10C-BDABC0CE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348DE-2258-4341-1469-9A696134C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83" y="1214272"/>
            <a:ext cx="5484559" cy="4570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B4D625-A09E-F5C0-6AD0-6F834A4D7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557" y="1214272"/>
            <a:ext cx="5484560" cy="4570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48E616-CB42-354D-AD9F-CB4108F22DAB}"/>
              </a:ext>
            </a:extLst>
          </p:cNvPr>
          <p:cNvSpPr txBox="1"/>
          <p:nvPr/>
        </p:nvSpPr>
        <p:spPr>
          <a:xfrm>
            <a:off x="3877048" y="1661928"/>
            <a:ext cx="211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PM2.5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AFD85C-E702-E030-9AB2-D0E980B7B5FB}"/>
              </a:ext>
            </a:extLst>
          </p:cNvPr>
          <p:cNvSpPr txBox="1"/>
          <p:nvPr/>
        </p:nvSpPr>
        <p:spPr>
          <a:xfrm>
            <a:off x="10366819" y="1671171"/>
            <a:ext cx="1382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O3</a:t>
            </a:r>
          </a:p>
        </p:txBody>
      </p:sp>
    </p:spTree>
    <p:extLst>
      <p:ext uri="{BB962C8B-B14F-4D97-AF65-F5344CB8AC3E}">
        <p14:creationId xmlns:p14="http://schemas.microsoft.com/office/powerpoint/2010/main" val="3934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8497922-DCFC-7BFC-3E3B-DB8DC4F76512}"/>
              </a:ext>
            </a:extLst>
          </p:cNvPr>
          <p:cNvSpPr/>
          <p:nvPr/>
        </p:nvSpPr>
        <p:spPr>
          <a:xfrm>
            <a:off x="296333" y="1024031"/>
            <a:ext cx="11042227" cy="49195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EAB7C42-351E-8F8C-16FE-3628246E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83" y="239980"/>
            <a:ext cx="10777052" cy="784051"/>
          </a:xfrm>
        </p:spPr>
        <p:txBody>
          <a:bodyPr>
            <a:noAutofit/>
          </a:bodyPr>
          <a:lstStyle/>
          <a:p>
            <a:r>
              <a:rPr lang="en-US" sz="2800" dirty="0"/>
              <a:t>U.S. Air Pollution Attainment and Planning Milestones in 2025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ED759-4753-F042-B5D3-D7C4D4A2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4415 West Harrison St., Suite 548 Hillside, IL </a:t>
            </a:r>
            <a:r>
              <a:rPr lang="en-US" dirty="0" err="1"/>
              <a:t>www.ladco.org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256CD-0E52-9148-B10C-BDABC0CE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348DE-2258-4341-1469-9A696134C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83" y="1214272"/>
            <a:ext cx="5484559" cy="4570466"/>
          </a:xfrm>
          <a:prstGeom prst="rect">
            <a:avLst/>
          </a:prstGeom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804E60-E378-EC47-118F-CAE7FD879078}"/>
              </a:ext>
            </a:extLst>
          </p:cNvPr>
          <p:cNvSpPr/>
          <p:nvPr/>
        </p:nvSpPr>
        <p:spPr>
          <a:xfrm>
            <a:off x="5927442" y="1214272"/>
            <a:ext cx="5292493" cy="4570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C5C25-8FEF-0CF9-4CE0-01C897EBF88D}"/>
              </a:ext>
            </a:extLst>
          </p:cNvPr>
          <p:cNvSpPr/>
          <p:nvPr/>
        </p:nvSpPr>
        <p:spPr>
          <a:xfrm>
            <a:off x="5800562" y="1592316"/>
            <a:ext cx="4838670" cy="37259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875655-8D34-2D4B-8375-F6A76DFB913D}"/>
              </a:ext>
            </a:extLst>
          </p:cNvPr>
          <p:cNvCxnSpPr>
            <a:cxnSpLocks/>
          </p:cNvCxnSpPr>
          <p:nvPr/>
        </p:nvCxnSpPr>
        <p:spPr>
          <a:xfrm>
            <a:off x="5800562" y="4071486"/>
            <a:ext cx="295438" cy="67377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0D68BB-9F53-B42E-3B43-BC342076DA62}"/>
              </a:ext>
            </a:extLst>
          </p:cNvPr>
          <p:cNvCxnSpPr>
            <a:cxnSpLocks/>
          </p:cNvCxnSpPr>
          <p:nvPr/>
        </p:nvCxnSpPr>
        <p:spPr>
          <a:xfrm>
            <a:off x="6096000" y="4138863"/>
            <a:ext cx="792481" cy="13475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96008A-079C-6393-1B78-FFD938B13987}"/>
              </a:ext>
            </a:extLst>
          </p:cNvPr>
          <p:cNvCxnSpPr>
            <a:cxnSpLocks/>
          </p:cNvCxnSpPr>
          <p:nvPr/>
        </p:nvCxnSpPr>
        <p:spPr>
          <a:xfrm>
            <a:off x="6888481" y="4273617"/>
            <a:ext cx="789272" cy="196186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7E1150-64E3-AF81-D1B6-FB4C95D6A0DD}"/>
              </a:ext>
            </a:extLst>
          </p:cNvPr>
          <p:cNvCxnSpPr>
            <a:cxnSpLocks/>
          </p:cNvCxnSpPr>
          <p:nvPr/>
        </p:nvCxnSpPr>
        <p:spPr>
          <a:xfrm>
            <a:off x="7677753" y="4469803"/>
            <a:ext cx="789272" cy="80351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E0B6E8-F191-0A45-88A7-57F1A175CE9F}"/>
              </a:ext>
            </a:extLst>
          </p:cNvPr>
          <p:cNvCxnSpPr>
            <a:cxnSpLocks/>
          </p:cNvCxnSpPr>
          <p:nvPr/>
        </p:nvCxnSpPr>
        <p:spPr>
          <a:xfrm>
            <a:off x="8467025" y="4550154"/>
            <a:ext cx="2172207" cy="20544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5B0A73F-014D-85B1-3B7E-8814380388FD}"/>
              </a:ext>
            </a:extLst>
          </p:cNvPr>
          <p:cNvSpPr txBox="1"/>
          <p:nvPr/>
        </p:nvSpPr>
        <p:spPr>
          <a:xfrm>
            <a:off x="5766806" y="1644324"/>
            <a:ext cx="51145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75BD"/>
                </a:solidFill>
              </a:rPr>
              <a:t>Ozone NAAQS attainment demonstrations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75BD"/>
                </a:solidFill>
              </a:rPr>
              <a:t>PM2.5 NAAQS area designations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75BD"/>
                </a:solidFill>
              </a:rPr>
              <a:t>Inflation Reduction Act Grants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75BD"/>
                </a:solidFill>
              </a:rPr>
              <a:t>New national emissions modeling platform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75BD"/>
                </a:solidFill>
              </a:rPr>
              <a:t>Modeling software improvements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D18C84-EC9A-2226-4070-414046956347}"/>
              </a:ext>
            </a:extLst>
          </p:cNvPr>
          <p:cNvSpPr txBox="1"/>
          <p:nvPr/>
        </p:nvSpPr>
        <p:spPr>
          <a:xfrm rot="403222">
            <a:off x="6151732" y="4611259"/>
            <a:ext cx="352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Opportunities to make </a:t>
            </a:r>
            <a:r>
              <a:rPr lang="en-US" u="sng" dirty="0"/>
              <a:t>this </a:t>
            </a:r>
            <a:r>
              <a:rPr lang="en-US" dirty="0"/>
              <a:t>happen</a:t>
            </a:r>
          </a:p>
        </p:txBody>
      </p:sp>
    </p:spTree>
    <p:extLst>
      <p:ext uri="{BB962C8B-B14F-4D97-AF65-F5344CB8AC3E}">
        <p14:creationId xmlns:p14="http://schemas.microsoft.com/office/powerpoint/2010/main" val="254249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8497922-DCFC-7BFC-3E3B-DB8DC4F76512}"/>
              </a:ext>
            </a:extLst>
          </p:cNvPr>
          <p:cNvSpPr/>
          <p:nvPr/>
        </p:nvSpPr>
        <p:spPr>
          <a:xfrm>
            <a:off x="296333" y="1024031"/>
            <a:ext cx="11042227" cy="49195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EAB7C42-351E-8F8C-16FE-3628246E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83" y="239980"/>
            <a:ext cx="10777052" cy="784051"/>
          </a:xfrm>
        </p:spPr>
        <p:txBody>
          <a:bodyPr>
            <a:noAutofit/>
          </a:bodyPr>
          <a:lstStyle/>
          <a:p>
            <a:r>
              <a:rPr lang="en-US" sz="2800" dirty="0"/>
              <a:t>U.S. Air Pollution Attainment and Planning Milestones in 2025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ED759-4753-F042-B5D3-D7C4D4A2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4415 West Harrison St., Suite 548 Hillside, IL </a:t>
            </a:r>
            <a:r>
              <a:rPr lang="en-US" dirty="0" err="1"/>
              <a:t>www.ladco.org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256CD-0E52-9148-B10C-BDABC0CE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348DE-2258-4341-1469-9A696134C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83" y="1214272"/>
            <a:ext cx="5484559" cy="4570466"/>
          </a:xfrm>
          <a:prstGeom prst="rect">
            <a:avLst/>
          </a:prstGeom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804E60-E378-EC47-118F-CAE7FD879078}"/>
              </a:ext>
            </a:extLst>
          </p:cNvPr>
          <p:cNvSpPr/>
          <p:nvPr/>
        </p:nvSpPr>
        <p:spPr>
          <a:xfrm>
            <a:off x="5927442" y="1214272"/>
            <a:ext cx="5292493" cy="4570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C5C25-8FEF-0CF9-4CE0-01C897EBF88D}"/>
              </a:ext>
            </a:extLst>
          </p:cNvPr>
          <p:cNvSpPr/>
          <p:nvPr/>
        </p:nvSpPr>
        <p:spPr>
          <a:xfrm>
            <a:off x="5800562" y="1592316"/>
            <a:ext cx="4838670" cy="37259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875655-8D34-2D4B-8375-F6A76DFB913D}"/>
              </a:ext>
            </a:extLst>
          </p:cNvPr>
          <p:cNvCxnSpPr>
            <a:cxnSpLocks/>
          </p:cNvCxnSpPr>
          <p:nvPr/>
        </p:nvCxnSpPr>
        <p:spPr>
          <a:xfrm>
            <a:off x="5800562" y="4071486"/>
            <a:ext cx="295438" cy="67377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0D68BB-9F53-B42E-3B43-BC342076DA62}"/>
              </a:ext>
            </a:extLst>
          </p:cNvPr>
          <p:cNvCxnSpPr>
            <a:cxnSpLocks/>
          </p:cNvCxnSpPr>
          <p:nvPr/>
        </p:nvCxnSpPr>
        <p:spPr>
          <a:xfrm>
            <a:off x="6096000" y="4138863"/>
            <a:ext cx="792481" cy="13475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96008A-079C-6393-1B78-FFD938B13987}"/>
              </a:ext>
            </a:extLst>
          </p:cNvPr>
          <p:cNvCxnSpPr>
            <a:cxnSpLocks/>
          </p:cNvCxnSpPr>
          <p:nvPr/>
        </p:nvCxnSpPr>
        <p:spPr>
          <a:xfrm>
            <a:off x="6888481" y="4273617"/>
            <a:ext cx="789272" cy="196186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7E1150-64E3-AF81-D1B6-FB4C95D6A0DD}"/>
              </a:ext>
            </a:extLst>
          </p:cNvPr>
          <p:cNvCxnSpPr>
            <a:cxnSpLocks/>
          </p:cNvCxnSpPr>
          <p:nvPr/>
        </p:nvCxnSpPr>
        <p:spPr>
          <a:xfrm>
            <a:off x="7677753" y="4469803"/>
            <a:ext cx="789272" cy="80351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E0B6E8-F191-0A45-88A7-57F1A175CE9F}"/>
              </a:ext>
            </a:extLst>
          </p:cNvPr>
          <p:cNvCxnSpPr>
            <a:cxnSpLocks/>
          </p:cNvCxnSpPr>
          <p:nvPr/>
        </p:nvCxnSpPr>
        <p:spPr>
          <a:xfrm>
            <a:off x="8467025" y="4550154"/>
            <a:ext cx="2172207" cy="20544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5B0A73F-014D-85B1-3B7E-8814380388FD}"/>
              </a:ext>
            </a:extLst>
          </p:cNvPr>
          <p:cNvSpPr txBox="1"/>
          <p:nvPr/>
        </p:nvSpPr>
        <p:spPr>
          <a:xfrm>
            <a:off x="5766806" y="1644324"/>
            <a:ext cx="51145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75BD"/>
                </a:solidFill>
              </a:rPr>
              <a:t>Ozone NAAQS attainment demonstrations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75BD"/>
                </a:solidFill>
              </a:rPr>
              <a:t>PM2.5 NAAQS area designations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Inflation Reduction Act Grants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75BD"/>
                </a:solidFill>
              </a:rPr>
              <a:t>New national emissions modeling platform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75BD"/>
                </a:solidFill>
              </a:rPr>
              <a:t>Modeling software improvements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7C8CC-AE02-98CF-B546-1B88DDF87339}"/>
              </a:ext>
            </a:extLst>
          </p:cNvPr>
          <p:cNvSpPr txBox="1"/>
          <p:nvPr/>
        </p:nvSpPr>
        <p:spPr>
          <a:xfrm rot="403222">
            <a:off x="6165593" y="4570928"/>
            <a:ext cx="352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Opportunities to make this happen</a:t>
            </a:r>
          </a:p>
        </p:txBody>
      </p:sp>
    </p:spTree>
    <p:extLst>
      <p:ext uri="{BB962C8B-B14F-4D97-AF65-F5344CB8AC3E}">
        <p14:creationId xmlns:p14="http://schemas.microsoft.com/office/powerpoint/2010/main" val="144523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A7FD6-49A8-E4C9-782B-EB44F235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333" y="6226721"/>
            <a:ext cx="2650067" cy="51328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4415 West Harrison St., Suite 548 Hillside, IL www.ladco.org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9E685-E1C6-87AC-A678-C14B546D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1900" y="63008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5AA0FE7-0A5E-7044-95E7-117386132EF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5BAC8-7E93-C69C-634B-8478CD3CB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333" y="890169"/>
            <a:ext cx="5649577" cy="38115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(1) PM</a:t>
            </a:r>
            <a:r>
              <a:rPr lang="en-US" sz="2400" baseline="-25000" dirty="0">
                <a:solidFill>
                  <a:schemeClr val="bg1"/>
                </a:solidFill>
              </a:rPr>
              <a:t>2.5</a:t>
            </a:r>
            <a:r>
              <a:rPr lang="en-US" sz="2400" dirty="0">
                <a:solidFill>
                  <a:schemeClr val="bg1"/>
                </a:solidFill>
              </a:rPr>
              <a:t> precursor significance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Which of the gas-phase precursors to PM</a:t>
            </a:r>
            <a:r>
              <a:rPr lang="en-US" sz="2400" baseline="-25000" dirty="0">
                <a:solidFill>
                  <a:schemeClr val="bg1"/>
                </a:solidFill>
              </a:rPr>
              <a:t>2.5</a:t>
            </a:r>
            <a:r>
              <a:rPr lang="en-US" sz="2400" dirty="0">
                <a:solidFill>
                  <a:schemeClr val="bg1"/>
                </a:solidFill>
              </a:rPr>
              <a:t> are impactful in a nonattainment area?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Planning Implications: emissions control programs, stationary source permitting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7A8C6-6272-39F6-3D56-A5A546C2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3" y="117994"/>
            <a:ext cx="6175589" cy="586553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Current Challenges: Two Examples</a:t>
            </a:r>
          </a:p>
        </p:txBody>
      </p:sp>
      <p:pic>
        <p:nvPicPr>
          <p:cNvPr id="15" name="Picture 14" descr="A map of the united states with many dots&#10;&#10;Description automatically generated">
            <a:extLst>
              <a:ext uri="{FF2B5EF4-FFF2-40B4-BE49-F238E27FC236}">
                <a16:creationId xmlns:a16="http://schemas.microsoft.com/office/drawing/2014/main" id="{6074628C-E2EB-438A-4378-AD0BC4EB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13" y="3343922"/>
            <a:ext cx="5945909" cy="31394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screenshot of a phone&#10;&#10;Description automatically generated">
            <a:extLst>
              <a:ext uri="{FF2B5EF4-FFF2-40B4-BE49-F238E27FC236}">
                <a16:creationId xmlns:a16="http://schemas.microsoft.com/office/drawing/2014/main" id="{9702A317-1B53-0B66-0DCF-8784472D7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065" y="5228594"/>
            <a:ext cx="1223857" cy="13130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B4C826A-0176-BDD9-729C-0CB7DDFC9F2E}"/>
              </a:ext>
            </a:extLst>
          </p:cNvPr>
          <p:cNvSpPr txBox="1">
            <a:spLocks/>
          </p:cNvSpPr>
          <p:nvPr/>
        </p:nvSpPr>
        <p:spPr>
          <a:xfrm>
            <a:off x="6653107" y="1417006"/>
            <a:ext cx="5242560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Photochemical modeling may be used to show that any of NOx, SO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, NH</a:t>
            </a:r>
            <a:r>
              <a:rPr lang="en-US" sz="2400" baseline="-25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, or VOC emissions can be excluded from PM</a:t>
            </a:r>
            <a:r>
              <a:rPr lang="en-US" sz="2400" baseline="-25000" dirty="0">
                <a:solidFill>
                  <a:schemeClr val="bg1"/>
                </a:solidFill>
              </a:rPr>
              <a:t>2.5</a:t>
            </a:r>
            <a:r>
              <a:rPr lang="en-US" sz="2400" dirty="0">
                <a:solidFill>
                  <a:schemeClr val="bg1"/>
                </a:solidFill>
              </a:rPr>
              <a:t> NAAQS requirements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Different approaches are needed for attainment planning and air permitting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Significance threshold?: 0.13 ug/m3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5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A7FD6-49A8-E4C9-782B-EB44F235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333" y="6226721"/>
            <a:ext cx="2650067" cy="51328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4415 West Harrison St., Suite 548 Hillside, IL www.ladco.org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9E685-E1C6-87AC-A678-C14B546D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1900" y="63008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5AA0FE7-0A5E-7044-95E7-117386132EF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5BAC8-7E93-C69C-634B-8478CD3CB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333" y="890169"/>
            <a:ext cx="5649577" cy="50441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(2) Emissions reduction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Air quality and climate planning in the U.S. are currently not well integrated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NAAQS planning needs better connection to co-benefits from climate programs</a:t>
            </a: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7A8C6-6272-39F6-3D56-A5A546C2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3" y="117994"/>
            <a:ext cx="6175589" cy="586553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Current Challenges: Two Examples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B4C826A-0176-BDD9-729C-0CB7DDFC9F2E}"/>
              </a:ext>
            </a:extLst>
          </p:cNvPr>
          <p:cNvSpPr txBox="1">
            <a:spLocks/>
          </p:cNvSpPr>
          <p:nvPr/>
        </p:nvSpPr>
        <p:spPr>
          <a:xfrm>
            <a:off x="6471922" y="1148442"/>
            <a:ext cx="5242560" cy="4140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Climate Pollution Reduction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Unprecedented action to stimulate modernization in buildings, transportation, industry, and agriculture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Air quality planners need to be at the table with tools to inform CPRG project design on co-benefits and NAAQS attainment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10F374-9656-DDBF-D821-7FBB8AA4F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46149"/>
              </p:ext>
            </p:extLst>
          </p:nvPr>
        </p:nvGraphicFramePr>
        <p:xfrm>
          <a:off x="529126" y="2227908"/>
          <a:ext cx="483454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933">
                  <a:extLst>
                    <a:ext uri="{9D8B030D-6E8A-4147-A177-3AD203B41FA5}">
                      <a16:colId xmlns:a16="http://schemas.microsoft.com/office/drawing/2014/main" val="187165588"/>
                    </a:ext>
                  </a:extLst>
                </a:gridCol>
                <a:gridCol w="2571615">
                  <a:extLst>
                    <a:ext uri="{9D8B030D-6E8A-4147-A177-3AD203B41FA5}">
                      <a16:colId xmlns:a16="http://schemas.microsoft.com/office/drawing/2014/main" val="2743678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Climate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Air Quality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65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National/state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County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0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2-5 decades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2-5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123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Voluntary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Enforceable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58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Emerging policies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Established statutes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75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10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3AC5D7-38E1-8A93-6B61-10B078B9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30" y="52634"/>
            <a:ext cx="6570307" cy="78412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Decision Support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F19497-61DD-BAAB-CB66-CC92F5DA0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30" y="989930"/>
            <a:ext cx="6570307" cy="551984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Photochemical models are excellent air pollution research platforms…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…as decision support platforms they have practical limitations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Very difficult and resource-intensive to stand up, run, and interpret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As the modeling tools and data are becoming more complex state/local air agency resources are not increasing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Attainment testing and scenario modeling are two distinct applications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Recent modeling platforms have not afforded time for emissions reduction scenario modeling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9E379-2F85-E4C3-A9BF-A3874B3C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 descr="A map of the united states&#10;&#10;Description automatically generated">
            <a:extLst>
              <a:ext uri="{FF2B5EF4-FFF2-40B4-BE49-F238E27FC236}">
                <a16:creationId xmlns:a16="http://schemas.microsoft.com/office/drawing/2014/main" id="{FC0CFDF1-3E3B-45DE-6D65-78BDAC21A2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62" b="5325"/>
          <a:stretch/>
        </p:blipFill>
        <p:spPr>
          <a:xfrm>
            <a:off x="7113086" y="989930"/>
            <a:ext cx="4910963" cy="424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3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29A9-D475-C825-EAD3-3F85CEDD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64" y="1014479"/>
            <a:ext cx="6458457" cy="916781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Focus on Planning Needs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96E12-4CE1-8761-9221-26748720A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4415 West Harrison St., Suite 548 Hillside, IL www.ladco.org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54340-10AD-EFAC-E1FE-D2BCEBB2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F04F72-97C0-69CF-2A1D-933DB9104A73}"/>
              </a:ext>
            </a:extLst>
          </p:cNvPr>
          <p:cNvGrpSpPr/>
          <p:nvPr/>
        </p:nvGrpSpPr>
        <p:grpSpPr>
          <a:xfrm>
            <a:off x="296333" y="1976181"/>
            <a:ext cx="6134100" cy="2905637"/>
            <a:chOff x="5986463" y="1937826"/>
            <a:chExt cx="6134100" cy="3182374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B3BCFADC-E1E9-C8BA-DBC6-653E014A3F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82131343"/>
                </p:ext>
              </p:extLst>
            </p:nvPr>
          </p:nvGraphicFramePr>
          <p:xfrm>
            <a:off x="5986463" y="1937826"/>
            <a:ext cx="6062663" cy="1691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4E3472E0-203F-5C90-BE44-C417E0B6254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83842752"/>
                </p:ext>
              </p:extLst>
            </p:nvPr>
          </p:nvGraphicFramePr>
          <p:xfrm>
            <a:off x="5986463" y="3429000"/>
            <a:ext cx="6134100" cy="1691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F52900-383C-90A1-ABE0-14BEF9883720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50" y="3167577"/>
              <a:ext cx="1547813" cy="72232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BCC10B0-238C-F1A8-0517-F65499C6C7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86738" y="3181864"/>
              <a:ext cx="1171575" cy="658842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695C0BB-BBAB-6C03-EA06-1903288875A2}"/>
              </a:ext>
            </a:extLst>
          </p:cNvPr>
          <p:cNvSpPr txBox="1"/>
          <p:nvPr/>
        </p:nvSpPr>
        <p:spPr>
          <a:xfrm>
            <a:off x="6635221" y="534071"/>
            <a:ext cx="545529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Enable a process that leads with planning constraints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Start with identifying what policies can be implemented given the resources, timing, and jurisdiction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Meta-analysis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Assimilate the massive body of research on air pollution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Train on state of the science models and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Optimization problem: what is the most effective way to get this solution given these constraints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390CE-D34A-FBB7-806B-350883C77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28E1C-353F-4900-4D01-045CE402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99" y="-22429"/>
            <a:ext cx="7384401" cy="1325563"/>
          </a:xfrm>
        </p:spPr>
        <p:txBody>
          <a:bodyPr/>
          <a:lstStyle/>
          <a:p>
            <a:r>
              <a:rPr lang="en-US" b="1" dirty="0"/>
              <a:t>Air Quality Planning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E5847-6DF9-E40C-501C-97F4CE65C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02" y="1303134"/>
            <a:ext cx="5455298" cy="4267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Understand the chemistry regime in the area (i.e., which pollutants are impactful to attainment)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Annual inventories that are constrained by observations and include CAPs, HAPs, and GHGs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Control strategy tool to optimize on different endpoints: control cost, GHG reductions, CAP reductions…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Shorten the scenario modeling lifecycle from months to days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22B90-2BB6-CBD0-B3B2-37A7ED5D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4415 West Harrison St., Suite 548 Hillside, IL www.ladco.org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8F144-FC8E-2A98-37C4-BE7E3AFD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0FE7-0A5E-7044-95E7-117386132EFE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DCE017E-360F-534B-536E-57D7E10F2D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629969"/>
              </p:ext>
            </p:extLst>
          </p:nvPr>
        </p:nvGraphicFramePr>
        <p:xfrm>
          <a:off x="4889500" y="6089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27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DCO_CMAP-ClimateComm_25Apr2023" id="{EC0BAF8C-5F1B-A74C-A934-5D36F50A980B}" vid="{58F6EB76-34FC-E54E-A4DA-A7DD0227C5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7D13B8-C746-5B41-B87E-DE5C8B28E530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5074</TotalTime>
  <Words>709</Words>
  <Application>Microsoft Macintosh PowerPoint</Application>
  <PresentationFormat>Widescreen</PresentationFormat>
  <Paragraphs>117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Office Theme</vt:lpstr>
      <vt:lpstr>  Unflattening the Trend   Challenges and Opportunities in Regulatory and SIP Modeling for Continuing to Improve Air Quality in the U.S. </vt:lpstr>
      <vt:lpstr>Concentrations of PM2.5 and Ozone in the LADCO region have been “flat” over the past 8-10 years</vt:lpstr>
      <vt:lpstr>U.S. Air Pollution Attainment and Planning Milestones in 2025 </vt:lpstr>
      <vt:lpstr>U.S. Air Pollution Attainment and Planning Milestones in 2025 </vt:lpstr>
      <vt:lpstr>Current Challenges: Two Examples</vt:lpstr>
      <vt:lpstr>Current Challenges: Two Examples</vt:lpstr>
      <vt:lpstr>Decision Support</vt:lpstr>
      <vt:lpstr>Focus on Planning Needs</vt:lpstr>
      <vt:lpstr>Air Quality Planning Paradigm</vt:lpstr>
      <vt:lpstr>43rd Annual CMAS Conference (+ 20 years)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Zac Adelman</dc:creator>
  <cp:lastModifiedBy>Zac Adelman</cp:lastModifiedBy>
  <cp:revision>14</cp:revision>
  <dcterms:created xsi:type="dcterms:W3CDTF">2024-10-19T03:43:52Z</dcterms:created>
  <dcterms:modified xsi:type="dcterms:W3CDTF">2024-10-23T11:41:21Z</dcterms:modified>
</cp:coreProperties>
</file>