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65" r:id="rId5"/>
    <p:sldId id="259" r:id="rId6"/>
    <p:sldId id="320" r:id="rId7"/>
    <p:sldId id="315" r:id="rId8"/>
    <p:sldId id="316" r:id="rId9"/>
    <p:sldId id="321" r:id="rId10"/>
    <p:sldId id="311" r:id="rId11"/>
    <p:sldId id="322" r:id="rId12"/>
    <p:sldId id="31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5CA9"/>
    <a:srgbClr val="FED879"/>
    <a:srgbClr val="1B2C62"/>
    <a:srgbClr val="D68028"/>
    <a:srgbClr val="FDD778"/>
    <a:srgbClr val="A4DDF7"/>
    <a:srgbClr val="CFD5EA"/>
    <a:srgbClr val="FFFFFF"/>
    <a:srgbClr val="4082C2"/>
    <a:srgbClr val="FB96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04" autoAdjust="0"/>
    <p:restoredTop sz="84671" autoAdjust="0"/>
  </p:normalViewPr>
  <p:slideViewPr>
    <p:cSldViewPr snapToGrid="0">
      <p:cViewPr varScale="1">
        <p:scale>
          <a:sx n="61" d="100"/>
          <a:sy n="61" d="100"/>
        </p:scale>
        <p:origin x="100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1987B9-D5EA-47A3-A018-C7EA82CF09A0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42297-9AE8-4836-A0DD-389AEB09C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02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42297-9AE8-4836-A0DD-389AEB09C2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9148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42297-9AE8-4836-A0DD-389AEB09C25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79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42297-9AE8-4836-A0DD-389AEB09C25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525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42297-9AE8-4836-A0DD-389AEB09C25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220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42297-9AE8-4836-A0DD-389AEB09C25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143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42297-9AE8-4836-A0DD-389AEB09C25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220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42297-9AE8-4836-A0DD-389AEB09C25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07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42297-9AE8-4836-A0DD-389AEB09C25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46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42297-9AE8-4836-A0DD-389AEB09C25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376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42297-9AE8-4836-A0DD-389AEB09C25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58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D7B9C-349A-42F3-91C0-7D75391C24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D8DF5A-8A24-411C-9748-F2F468C51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DFC23-F4A3-4090-A0D4-6BF273872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ADDCB-2C3B-44BD-8AAF-F6B392703921}" type="datetime1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DE599-7DE0-48D8-B080-D83765940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32BEE8-1C42-4599-AB24-B1B19AFDC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70E7-32A2-4CF7-81C1-607731A47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47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316A1-B627-4C95-A671-2827FA200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5035E3-0C27-4EE0-A146-B367D996C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0CCE35-FD3A-4EC1-A445-E6F18FCD7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C7454-BF70-4D7A-AEC5-0FC0A56F0CB7}" type="datetime1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E8906-7E82-4452-9206-48600415C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35977-8677-455F-A7EE-C22838F9E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70E7-32A2-4CF7-81C1-607731A47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297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E007CB-713F-4993-816A-9B43437E98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FE12BA-7FE7-4F0C-AB02-648F71EA2A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10F739-BFCD-47D6-8E5A-26868CCAE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9077A-458B-44D7-8721-E420C6FA3B97}" type="datetime1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17B78-8F6E-4735-B414-EAD6CE5B1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CC618-CF12-48C1-BE59-159C63E54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70E7-32A2-4CF7-81C1-607731A47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575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FABA0-220D-447F-89CB-157F8960C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8F44A-0AB9-4D0E-87DA-1C22313C5D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C9610-4978-4211-85D5-70D8AB85C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789FE-4F2B-41BF-B251-5EE120B44701}" type="datetime1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D6875-8D5A-4AD8-85BB-38BC66992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B632E-F77F-4086-B248-C2C6BA8E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70E7-32A2-4CF7-81C1-607731A47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65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DEC49-5767-46EE-BF1C-4C1AF6EF4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15B088-CC0C-40A0-8F23-99AB0A094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2A149-9AB0-4114-989B-7C4C9081F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A767A-22EC-44E6-A77E-6232ECA1918B}" type="datetime1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7AAAE9-A50E-4DFA-91D6-FE710CE51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242D0-4CC5-4FD7-81C8-B7C7D255F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70E7-32A2-4CF7-81C1-607731A47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64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57D93-9AA3-4D2F-A1A1-9E73CA9B2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39E4F-BE54-41EE-B585-298FA23294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989BDA-234D-47FC-8A0A-867EEB762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DEB92A-BDB4-4621-AE09-1BD14B20E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BC168-0064-44EF-918A-4E212C995A0E}" type="datetime1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081DC9-1C2A-46AA-B58F-1611B784F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64FAAD-6E65-47C2-9EC8-E0FC6AFE5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70E7-32A2-4CF7-81C1-607731A47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162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A02DE-7DDB-4CFD-9F84-D5CFEA9E9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2896A8-81DB-47EB-881B-4214D2FB4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6991E7-52F1-423E-9D64-8521733394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4399DF-C684-47B7-AF03-9082233075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4AF413-505F-4A0B-B307-256750709E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CE2DE9-FC3D-4EDC-87F0-664D1E9C7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75B72-CFAD-47E1-B00D-0B9AC149DC4F}" type="datetime1">
              <a:rPr lang="en-US" smtClean="0"/>
              <a:t>10/22/2024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AD059A-2B34-4F04-AD2E-0F6DC7E92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3368F3-AC49-41A3-A65F-B73799574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70E7-32A2-4CF7-81C1-607731A47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711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B647C-FFBF-413F-B806-369002C74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E8EF79-0DE0-4037-B488-4C326B24B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BAC0-57BF-44CA-B6AE-D0F940EC0A35}" type="datetime1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0E2A6C-0E4C-4649-9106-CB4BDA105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45115A-843F-491A-9A71-878054FAE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70E7-32A2-4CF7-81C1-607731A47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71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306F11-3781-4C2D-A356-B5C3C9308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9AC9-2B0E-4C8E-A855-692A24E965C0}" type="datetime1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3534B8-CBD8-47DC-A415-9F5402A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ADF6D6-6EA8-4570-B2CD-EB771EFE9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70E7-32A2-4CF7-81C1-607731A47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89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87038-2911-4933-A0E8-1874BFDC2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9ECCC-382A-4753-B0B3-E4E226A0B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DED547-8593-43E5-A893-21D0A3275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0A4522-CF4B-4A10-81BA-960562D2B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004E-40B1-4CE4-BCA4-EB746BC24295}" type="datetime1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B46A4A-2C87-40C2-A18A-4AB48BF34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BD4260-519D-4B2F-8B0C-FF4D22593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70E7-32A2-4CF7-81C1-607731A47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539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3B623-B7E7-4566-B254-88AE3CBCD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4186F1-4C34-45E8-86CF-EB2A27D2F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4F8E27-101E-49B3-A30C-EEA4084B7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42BB5-4791-43E6-BC97-6E47D75C8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B85D0-6EA2-4F79-AF59-1553666E17C4}" type="datetime1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1234F0-EAF7-4914-90EA-2EBEDADAC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739F05-F5C8-4613-B366-29B38D311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70E7-32A2-4CF7-81C1-607731A47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58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59769C-ABAA-4463-B545-90EBCC270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631C5C-1C59-4966-B530-554C03521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8FA38C-664B-4CD8-92EA-4A1A86C62C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108AB-9883-4E4E-896B-B72ABD199B58}" type="datetime1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7A220-D748-4FB3-A3FD-F148A47FAF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B4F2D-2C72-458F-96FD-27DF5E64CF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D70E7-32A2-4CF7-81C1-607731A47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48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1FA1C-F5D0-4B2B-AC14-24414A910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1636" y="1565935"/>
            <a:ext cx="9808727" cy="1700619"/>
          </a:xfrm>
        </p:spPr>
        <p:txBody>
          <a:bodyPr>
            <a:noAutofit/>
          </a:bodyPr>
          <a:lstStyle/>
          <a:p>
            <a:r>
              <a:rPr lang="en-US" sz="3600" dirty="0">
                <a:latin typeface="Garamond" panose="02020404030301010803" pitchFamily="18" charset="0"/>
              </a:rPr>
              <a:t>Timely Updates of Anthropogenic Emissions with Satellite and Ground Observations: Comparing of multiple rapid emission refresh methods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B17D3-CD4E-4386-81E9-E6D7D4665D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69664" y="5082959"/>
            <a:ext cx="8707487" cy="1888090"/>
          </a:xfrm>
        </p:spPr>
        <p:txBody>
          <a:bodyPr>
            <a:noAutofit/>
          </a:bodyPr>
          <a:lstStyle/>
          <a:p>
            <a:pPr algn="l"/>
            <a:r>
              <a:rPr lang="en-US" sz="1200" i="1" baseline="30000" dirty="0">
                <a:latin typeface="Garamond" panose="02020404030301010803" pitchFamily="18" charset="0"/>
              </a:rPr>
              <a:t>1 </a:t>
            </a:r>
            <a:r>
              <a:rPr lang="en-US" sz="1200" i="1" dirty="0">
                <a:latin typeface="Garamond" panose="02020404030301010803" pitchFamily="18" charset="0"/>
              </a:rPr>
              <a:t>Department of Atmospheric, Oceanic and Earth Sciences, George Mason University, Fairfax, VA 22030, USA</a:t>
            </a:r>
          </a:p>
          <a:p>
            <a:pPr algn="l"/>
            <a:r>
              <a:rPr lang="en-US" sz="1200" i="1" baseline="30000" dirty="0">
                <a:latin typeface="Garamond" panose="02020404030301010803" pitchFamily="18" charset="0"/>
              </a:rPr>
              <a:t>2</a:t>
            </a:r>
            <a:r>
              <a:rPr lang="en-US" sz="1200" i="1" dirty="0">
                <a:latin typeface="Garamond" panose="02020404030301010803" pitchFamily="18" charset="0"/>
              </a:rPr>
              <a:t>Center for Spatial Information Science and Systems, George Mason University, Fairfax, VA 22030, USA </a:t>
            </a:r>
          </a:p>
          <a:p>
            <a:pPr algn="l"/>
            <a:r>
              <a:rPr lang="en-US" sz="1200" i="1" baseline="30000" dirty="0">
                <a:latin typeface="Garamond" panose="02020404030301010803" pitchFamily="18" charset="0"/>
              </a:rPr>
              <a:t>3</a:t>
            </a:r>
            <a:r>
              <a:rPr lang="en-US" sz="1200" i="1" dirty="0">
                <a:latin typeface="Garamond" panose="02020404030301010803" pitchFamily="18" charset="0"/>
              </a:rPr>
              <a:t>Goddard Earth Sciences Technology and Research (GESTAR) II, Morgan State University, Baltimore, MD 21251, USA</a:t>
            </a:r>
          </a:p>
          <a:p>
            <a:pPr algn="l"/>
            <a:r>
              <a:rPr lang="en-US" sz="1200" i="1" baseline="30000" dirty="0">
                <a:latin typeface="Garamond" panose="02020404030301010803" pitchFamily="18" charset="0"/>
              </a:rPr>
              <a:t>4</a:t>
            </a:r>
            <a:r>
              <a:rPr lang="en-US" sz="1200" i="1" dirty="0">
                <a:latin typeface="Garamond" panose="02020404030301010803" pitchFamily="18" charset="0"/>
              </a:rPr>
              <a:t>NASA Goddard Space Flight Center, Greenbelt, MD 20771, USA</a:t>
            </a:r>
          </a:p>
          <a:p>
            <a:pPr algn="l"/>
            <a:r>
              <a:rPr lang="en-US" sz="1200" i="1" baseline="30000" dirty="0">
                <a:latin typeface="Garamond" panose="02020404030301010803" pitchFamily="18" charset="0"/>
              </a:rPr>
              <a:t>5</a:t>
            </a:r>
            <a:r>
              <a:rPr lang="en-US" sz="1200" i="1" dirty="0">
                <a:latin typeface="Garamond" panose="02020404030301010803" pitchFamily="18" charset="0"/>
              </a:rPr>
              <a:t>Department of Civil and Environmental Engineering, University of Tennessee, Knoxville, TN 37996, USA</a:t>
            </a:r>
          </a:p>
          <a:p>
            <a:pPr algn="l"/>
            <a:r>
              <a:rPr lang="en-US" sz="1200" i="1" baseline="30000" dirty="0">
                <a:latin typeface="Garamond" panose="02020404030301010803" pitchFamily="18" charset="0"/>
              </a:rPr>
              <a:t>6</a:t>
            </a:r>
            <a:r>
              <a:rPr lang="en-US" sz="1200" i="1" dirty="0">
                <a:latin typeface="Garamond" panose="02020404030301010803" pitchFamily="18" charset="0"/>
              </a:rPr>
              <a:t>Department of Earth and Environmental Sciences University of Texas at Arlington, Arlington, TX 76019, USA</a:t>
            </a:r>
          </a:p>
          <a:p>
            <a:pPr algn="l"/>
            <a:endParaRPr lang="en-US" sz="1200" i="1" dirty="0">
              <a:latin typeface="Garamond" panose="02020404030301010803" pitchFamily="18" charset="0"/>
            </a:endParaRPr>
          </a:p>
        </p:txBody>
      </p:sp>
      <p:pic>
        <p:nvPicPr>
          <p:cNvPr id="4" name="图片 5">
            <a:extLst>
              <a:ext uri="{FF2B5EF4-FFF2-40B4-BE49-F238E27FC236}">
                <a16:creationId xmlns:a16="http://schemas.microsoft.com/office/drawing/2014/main" id="{7E18EA16-7A65-4C24-88CD-AC841DCB1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1"/>
            <a:ext cx="1418861" cy="873344"/>
          </a:xfrm>
          <a:prstGeom prst="rect">
            <a:avLst/>
          </a:prstGeom>
        </p:spPr>
      </p:pic>
      <p:sp>
        <p:nvSpPr>
          <p:cNvPr id="5" name="流程图: 过程 6">
            <a:extLst>
              <a:ext uri="{FF2B5EF4-FFF2-40B4-BE49-F238E27FC236}">
                <a16:creationId xmlns:a16="http://schemas.microsoft.com/office/drawing/2014/main" id="{93AF86AD-61F2-4115-8190-5DF5B88F0AB8}"/>
              </a:ext>
            </a:extLst>
          </p:cNvPr>
          <p:cNvSpPr/>
          <p:nvPr/>
        </p:nvSpPr>
        <p:spPr>
          <a:xfrm>
            <a:off x="0" y="913955"/>
            <a:ext cx="12192000" cy="45719"/>
          </a:xfrm>
          <a:prstGeom prst="flowChartProcess">
            <a:avLst/>
          </a:prstGeom>
          <a:gradFill flip="none" rotWithShape="1">
            <a:gsLst>
              <a:gs pos="71000">
                <a:srgbClr val="1F7742"/>
              </a:gs>
              <a:gs pos="0">
                <a:schemeClr val="accent6">
                  <a:lumMod val="67000"/>
                </a:schemeClr>
              </a:gs>
              <a:gs pos="100000">
                <a:schemeClr val="accent6">
                  <a:lumMod val="84000"/>
                  <a:lumOff val="16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A843A7-9EBB-449F-9090-657999EF5C8A}"/>
              </a:ext>
            </a:extLst>
          </p:cNvPr>
          <p:cNvSpPr/>
          <p:nvPr/>
        </p:nvSpPr>
        <p:spPr>
          <a:xfrm>
            <a:off x="2525485" y="3761925"/>
            <a:ext cx="74123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Garamond" panose="02020404030301010803" pitchFamily="18" charset="0"/>
              </a:rPr>
              <a:t>Siqi Ma</a:t>
            </a:r>
            <a:r>
              <a:rPr lang="en-US" sz="2400" baseline="30000" dirty="0">
                <a:latin typeface="Garamond" panose="02020404030301010803" pitchFamily="18" charset="0"/>
              </a:rPr>
              <a:t>1</a:t>
            </a:r>
            <a:r>
              <a:rPr lang="en-US" sz="2400" dirty="0">
                <a:latin typeface="Garamond" panose="02020404030301010803" pitchFamily="18" charset="0"/>
              </a:rPr>
              <a:t>, Daniel Tong</a:t>
            </a:r>
            <a:r>
              <a:rPr lang="en-US" sz="2400" baseline="30000" dirty="0">
                <a:latin typeface="Garamond" panose="02020404030301010803" pitchFamily="18" charset="0"/>
              </a:rPr>
              <a:t>1,2</a:t>
            </a:r>
            <a:r>
              <a:rPr lang="en-US" sz="2400" dirty="0">
                <a:latin typeface="Garamond" panose="02020404030301010803" pitchFamily="18" charset="0"/>
              </a:rPr>
              <a:t>, Fei Liu</a:t>
            </a:r>
            <a:r>
              <a:rPr lang="en-US" sz="2400" baseline="30000" dirty="0">
                <a:latin typeface="Garamond" panose="02020404030301010803" pitchFamily="18" charset="0"/>
              </a:rPr>
              <a:t>3,4</a:t>
            </a:r>
            <a:r>
              <a:rPr lang="en-US" sz="2400" dirty="0">
                <a:latin typeface="Garamond" panose="02020404030301010803" pitchFamily="18" charset="0"/>
              </a:rPr>
              <a:t>, Jia Xing</a:t>
            </a:r>
            <a:r>
              <a:rPr lang="en-US" sz="2400" baseline="30000" dirty="0">
                <a:latin typeface="Garamond" panose="02020404030301010803" pitchFamily="18" charset="0"/>
              </a:rPr>
              <a:t>5</a:t>
            </a:r>
            <a:r>
              <a:rPr lang="en-US" sz="2400" dirty="0">
                <a:latin typeface="Garamond" panose="02020404030301010803" pitchFamily="18" charset="0"/>
              </a:rPr>
              <a:t>, Bok H. Baek</a:t>
            </a:r>
            <a:r>
              <a:rPr lang="en-US" sz="2400" baseline="30000" dirty="0">
                <a:latin typeface="Garamond" panose="02020404030301010803" pitchFamily="18" charset="0"/>
              </a:rPr>
              <a:t>2</a:t>
            </a:r>
            <a:r>
              <a:rPr lang="en-US" sz="2400" dirty="0">
                <a:latin typeface="Garamond" panose="02020404030301010803" pitchFamily="18" charset="0"/>
              </a:rPr>
              <a:t>, Chi-</a:t>
            </a:r>
            <a:r>
              <a:rPr lang="en-US" sz="2400" dirty="0" err="1">
                <a:latin typeface="Garamond" panose="02020404030301010803" pitchFamily="18" charset="0"/>
              </a:rPr>
              <a:t>tsan</a:t>
            </a:r>
            <a:r>
              <a:rPr lang="en-US" sz="2400" dirty="0">
                <a:latin typeface="Garamond" panose="02020404030301010803" pitchFamily="18" charset="0"/>
              </a:rPr>
              <a:t> Wang</a:t>
            </a:r>
            <a:r>
              <a:rPr lang="en-US" sz="2400" baseline="30000" dirty="0">
                <a:latin typeface="Garamond" panose="02020404030301010803" pitchFamily="18" charset="0"/>
              </a:rPr>
              <a:t>2</a:t>
            </a:r>
            <a:r>
              <a:rPr lang="en-US" sz="2400" dirty="0">
                <a:latin typeface="Garamond" panose="02020404030301010803" pitchFamily="18" charset="0"/>
              </a:rPr>
              <a:t>, </a:t>
            </a:r>
            <a:r>
              <a:rPr lang="en-US" sz="2400" dirty="0" err="1">
                <a:latin typeface="Garamond" panose="02020404030301010803" pitchFamily="18" charset="0"/>
              </a:rPr>
              <a:t>Yunyao</a:t>
            </a:r>
            <a:r>
              <a:rPr lang="en-US" sz="2400" dirty="0">
                <a:latin typeface="Garamond" panose="02020404030301010803" pitchFamily="18" charset="0"/>
              </a:rPr>
              <a:t> Li</a:t>
            </a:r>
            <a:r>
              <a:rPr lang="en-US" sz="2400" baseline="30000" dirty="0">
                <a:latin typeface="Garamond" panose="02020404030301010803" pitchFamily="18" charset="0"/>
              </a:rPr>
              <a:t>6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7782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1">
            <a:extLst>
              <a:ext uri="{FF2B5EF4-FFF2-40B4-BE49-F238E27FC236}">
                <a16:creationId xmlns:a16="http://schemas.microsoft.com/office/drawing/2014/main" id="{393B3B18-BCEA-4A4B-AD34-35B1090BE796}"/>
              </a:ext>
            </a:extLst>
          </p:cNvPr>
          <p:cNvSpPr txBox="1">
            <a:spLocks/>
          </p:cNvSpPr>
          <p:nvPr/>
        </p:nvSpPr>
        <p:spPr>
          <a:xfrm>
            <a:off x="227383" y="25940"/>
            <a:ext cx="11778034" cy="744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NO</a:t>
            </a:r>
            <a:r>
              <a:rPr lang="en-US" altLang="zh-CN" sz="3200" baseline="-25000" dirty="0">
                <a:latin typeface="Garamond" panose="02020404030301010803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 Vertical Column Density</a:t>
            </a:r>
          </a:p>
        </p:txBody>
      </p:sp>
      <p:sp>
        <p:nvSpPr>
          <p:cNvPr id="17" name="流程图: 过程 6">
            <a:extLst>
              <a:ext uri="{FF2B5EF4-FFF2-40B4-BE49-F238E27FC236}">
                <a16:creationId xmlns:a16="http://schemas.microsoft.com/office/drawing/2014/main" id="{F727146D-CB41-4951-A7AC-68AD75F221C2}"/>
              </a:ext>
            </a:extLst>
          </p:cNvPr>
          <p:cNvSpPr/>
          <p:nvPr/>
        </p:nvSpPr>
        <p:spPr>
          <a:xfrm>
            <a:off x="0" y="652879"/>
            <a:ext cx="12192000" cy="45719"/>
          </a:xfrm>
          <a:prstGeom prst="flowChartProcess">
            <a:avLst/>
          </a:prstGeom>
          <a:gradFill flip="none" rotWithShape="1">
            <a:gsLst>
              <a:gs pos="71000">
                <a:srgbClr val="1F7742"/>
              </a:gs>
              <a:gs pos="0">
                <a:schemeClr val="accent6">
                  <a:lumMod val="67000"/>
                </a:schemeClr>
              </a:gs>
              <a:gs pos="100000">
                <a:schemeClr val="accent6">
                  <a:lumMod val="84000"/>
                  <a:lumOff val="16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A6D915-5C81-41D1-A368-DCA018CE04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10" t="6573" b="19100"/>
          <a:stretch/>
        </p:blipFill>
        <p:spPr>
          <a:xfrm>
            <a:off x="128618" y="1011886"/>
            <a:ext cx="3196857" cy="20013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EFA113-4AD3-42F3-B1C3-95ED24968E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60" t="6214" b="13012"/>
          <a:stretch/>
        </p:blipFill>
        <p:spPr>
          <a:xfrm>
            <a:off x="120652" y="3379710"/>
            <a:ext cx="3196857" cy="21632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C1B741-EDF9-40D7-83AB-817F1A1520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63" t="7741" b="18281"/>
          <a:stretch/>
        </p:blipFill>
        <p:spPr>
          <a:xfrm>
            <a:off x="3325475" y="1011885"/>
            <a:ext cx="3196857" cy="201721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2561C8D-E26D-41FF-9AE3-125414070E9F}"/>
              </a:ext>
            </a:extLst>
          </p:cNvPr>
          <p:cNvSpPr/>
          <p:nvPr/>
        </p:nvSpPr>
        <p:spPr>
          <a:xfrm>
            <a:off x="2262219" y="5071395"/>
            <a:ext cx="10552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CMAQ-BA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454E76-585E-498D-93CE-4B4EEB15E909}"/>
              </a:ext>
            </a:extLst>
          </p:cNvPr>
          <p:cNvSpPr/>
          <p:nvPr/>
        </p:nvSpPr>
        <p:spPr>
          <a:xfrm>
            <a:off x="2262219" y="2661426"/>
            <a:ext cx="10552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TROPOMI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846B01E-C748-431D-A5D0-48F89CA5BD6F}"/>
              </a:ext>
            </a:extLst>
          </p:cNvPr>
          <p:cNvSpPr/>
          <p:nvPr/>
        </p:nvSpPr>
        <p:spPr>
          <a:xfrm>
            <a:off x="5565438" y="2684988"/>
            <a:ext cx="9568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Difference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1C61B35-5C86-4FEA-9C68-DD8CA66C34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60" t="87359"/>
          <a:stretch/>
        </p:blipFill>
        <p:spPr>
          <a:xfrm>
            <a:off x="128618" y="5479281"/>
            <a:ext cx="3196857" cy="33855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B2582B1-96F8-4F38-97BA-DEA3A660B8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63" t="87585"/>
          <a:stretch/>
        </p:blipFill>
        <p:spPr>
          <a:xfrm>
            <a:off x="3325475" y="3121073"/>
            <a:ext cx="3196857" cy="33855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802C720-C44A-455D-8E22-4FF649371990}"/>
              </a:ext>
            </a:extLst>
          </p:cNvPr>
          <p:cNvSpPr/>
          <p:nvPr/>
        </p:nvSpPr>
        <p:spPr>
          <a:xfrm>
            <a:off x="1024214" y="5775182"/>
            <a:ext cx="138973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en-US" sz="1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molecules cm</a:t>
            </a:r>
            <a:r>
              <a:rPr lang="en-US" sz="1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525E87-A9F1-42D6-856B-39551EA3DC27}"/>
              </a:ext>
            </a:extLst>
          </p:cNvPr>
          <p:cNvSpPr/>
          <p:nvPr/>
        </p:nvSpPr>
        <p:spPr>
          <a:xfrm>
            <a:off x="6872725" y="707329"/>
            <a:ext cx="830490" cy="3045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Atlanta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70ECDCA-2CBF-4C4D-91A7-7EAB90F3BB30}"/>
              </a:ext>
            </a:extLst>
          </p:cNvPr>
          <p:cNvGrpSpPr/>
          <p:nvPr/>
        </p:nvGrpSpPr>
        <p:grpSpPr>
          <a:xfrm>
            <a:off x="6864759" y="1008512"/>
            <a:ext cx="2615755" cy="2222124"/>
            <a:chOff x="9575610" y="3376813"/>
            <a:chExt cx="2615755" cy="212434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C3D761A-43C2-4338-BA33-07228E55A8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2682" t="7332" b="15191"/>
            <a:stretch/>
          </p:blipFill>
          <p:spPr>
            <a:xfrm>
              <a:off x="9575610" y="3376813"/>
              <a:ext cx="2615755" cy="2124347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E0393B6-D51D-41DF-B2BB-8CB7047EE1CE}"/>
                </a:ext>
              </a:extLst>
            </p:cNvPr>
            <p:cNvSpPr/>
            <p:nvPr/>
          </p:nvSpPr>
          <p:spPr>
            <a:xfrm>
              <a:off x="11287557" y="5169175"/>
              <a:ext cx="878802" cy="2491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Difference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EE1A21D-66C1-4835-A6FA-45B4940684C7}"/>
              </a:ext>
            </a:extLst>
          </p:cNvPr>
          <p:cNvGrpSpPr/>
          <p:nvPr/>
        </p:nvGrpSpPr>
        <p:grpSpPr>
          <a:xfrm>
            <a:off x="9173986" y="984732"/>
            <a:ext cx="3196857" cy="4992735"/>
            <a:chOff x="6610298" y="994378"/>
            <a:chExt cx="3196857" cy="499273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DA7D334-BA01-4286-9E5A-C096BE294AD9}"/>
                </a:ext>
              </a:extLst>
            </p:cNvPr>
            <p:cNvGrpSpPr/>
            <p:nvPr/>
          </p:nvGrpSpPr>
          <p:grpSpPr>
            <a:xfrm>
              <a:off x="6872726" y="994378"/>
              <a:ext cx="2615755" cy="2213311"/>
              <a:chOff x="5159506" y="1305440"/>
              <a:chExt cx="2939718" cy="2454217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2D54D19-A015-4FB1-94EC-97809267F6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12314" t="6419" b="15026"/>
              <a:stretch/>
            </p:blipFill>
            <p:spPr>
              <a:xfrm>
                <a:off x="5159506" y="1305440"/>
                <a:ext cx="2939718" cy="2454217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9BC1E09-28CB-4484-80AA-350E3370140C}"/>
                  </a:ext>
                </a:extLst>
              </p:cNvPr>
              <p:cNvSpPr/>
              <p:nvPr/>
            </p:nvSpPr>
            <p:spPr>
              <a:xfrm>
                <a:off x="6930637" y="3434437"/>
                <a:ext cx="1168587" cy="3079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TROPOMI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85F04FB-60F0-49C5-A1EE-1C4E8F5B16A2}"/>
                </a:ext>
              </a:extLst>
            </p:cNvPr>
            <p:cNvGrpSpPr/>
            <p:nvPr/>
          </p:nvGrpSpPr>
          <p:grpSpPr>
            <a:xfrm>
              <a:off x="6900850" y="3429000"/>
              <a:ext cx="2615755" cy="2190858"/>
              <a:chOff x="5159506" y="2145922"/>
              <a:chExt cx="2939718" cy="2433109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18D32DF7-36C3-4FA0-B5FD-E0AE0E3673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12314" t="7004" b="16578"/>
              <a:stretch/>
            </p:blipFill>
            <p:spPr>
              <a:xfrm>
                <a:off x="5159506" y="2145922"/>
                <a:ext cx="2939718" cy="2402480"/>
              </a:xfrm>
              <a:prstGeom prst="rect">
                <a:avLst/>
              </a:prstGeom>
            </p:spPr>
          </p:pic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579492F-86C7-4CCD-9096-ABBF2C7C9E31}"/>
                  </a:ext>
                </a:extLst>
              </p:cNvPr>
              <p:cNvSpPr/>
              <p:nvPr/>
            </p:nvSpPr>
            <p:spPr>
              <a:xfrm>
                <a:off x="6930637" y="4271403"/>
                <a:ext cx="1168587" cy="3076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CMAQ-BA</a:t>
                </a: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1F2A93F-4995-4DD6-A932-44EEAA0F1C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160" t="87359"/>
            <a:stretch/>
          </p:blipFill>
          <p:spPr>
            <a:xfrm>
              <a:off x="6610298" y="5648558"/>
              <a:ext cx="3196857" cy="338555"/>
            </a:xfrm>
            <a:prstGeom prst="rect">
              <a:avLst/>
            </a:prstGeom>
          </p:spPr>
        </p:pic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A7079FF8-11AA-4222-84B8-6DD67635E0F2}"/>
              </a:ext>
            </a:extLst>
          </p:cNvPr>
          <p:cNvSpPr/>
          <p:nvPr/>
        </p:nvSpPr>
        <p:spPr>
          <a:xfrm>
            <a:off x="110648" y="707329"/>
            <a:ext cx="913566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CONUS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99520AD-3762-4CF9-88DD-64FA8ACC65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06" t="87585" r="8223"/>
          <a:stretch/>
        </p:blipFill>
        <p:spPr>
          <a:xfrm>
            <a:off x="6864758" y="3230634"/>
            <a:ext cx="2615755" cy="33855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F39453-97AA-404D-86E4-C22AD5C2E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9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E691FE3-C5B1-4111-965F-523DD75AA986}"/>
              </a:ext>
            </a:extLst>
          </p:cNvPr>
          <p:cNvSpPr/>
          <p:nvPr/>
        </p:nvSpPr>
        <p:spPr>
          <a:xfrm>
            <a:off x="3433826" y="4041320"/>
            <a:ext cx="57413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Simulations can reproduce the high VCDs in cities and facilities. 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Biased-high in downtowns, VCD rapidly declines from urban to rural areas. </a:t>
            </a:r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91650EB-6213-4049-8D0C-0630070E4E8B}"/>
              </a:ext>
            </a:extLst>
          </p:cNvPr>
          <p:cNvSpPr/>
          <p:nvPr/>
        </p:nvSpPr>
        <p:spPr>
          <a:xfrm>
            <a:off x="10183310" y="5989095"/>
            <a:ext cx="138973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en-US" sz="1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molecules cm</a:t>
            </a:r>
            <a:r>
              <a:rPr lang="en-US" sz="1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A66EB8-ADC4-48E9-8345-B88EB5DB25B2}"/>
              </a:ext>
            </a:extLst>
          </p:cNvPr>
          <p:cNvGrpSpPr/>
          <p:nvPr/>
        </p:nvGrpSpPr>
        <p:grpSpPr>
          <a:xfrm>
            <a:off x="1227250" y="1275958"/>
            <a:ext cx="10044962" cy="4421469"/>
            <a:chOff x="1227250" y="1275958"/>
            <a:chExt cx="10044962" cy="4421469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AA0CDD3-18A6-4D0A-A06E-DCC9F0517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3905" y="1314023"/>
              <a:ext cx="9998307" cy="4383404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EBCADC6-6417-484B-AB45-7D0031F9AE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92990" b="94747"/>
            <a:stretch/>
          </p:blipFill>
          <p:spPr>
            <a:xfrm>
              <a:off x="5331083" y="1366054"/>
              <a:ext cx="700885" cy="230271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C417B8F-280E-414D-B69E-E0DB3580FB56}"/>
                </a:ext>
              </a:extLst>
            </p:cNvPr>
            <p:cNvSpPr/>
            <p:nvPr/>
          </p:nvSpPr>
          <p:spPr>
            <a:xfrm>
              <a:off x="6211590" y="1275958"/>
              <a:ext cx="208265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Cities (50 km</a:t>
              </a:r>
              <a:r>
                <a:rPr lang="en-US" sz="16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E41C2CC-28C8-4713-874A-5CE1496F2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75667" y="1551087"/>
              <a:ext cx="4876549" cy="3991198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4248028-73BC-4A83-8B33-2EE177DFF6DB}"/>
                </a:ext>
              </a:extLst>
            </p:cNvPr>
            <p:cNvSpPr/>
            <p:nvPr/>
          </p:nvSpPr>
          <p:spPr>
            <a:xfrm>
              <a:off x="1227250" y="1315715"/>
              <a:ext cx="208265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EPA Regional Offices</a:t>
              </a: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824D0218-CEF2-4AD8-A16C-7E69B83ECB32}"/>
              </a:ext>
            </a:extLst>
          </p:cNvPr>
          <p:cNvSpPr/>
          <p:nvPr/>
        </p:nvSpPr>
        <p:spPr>
          <a:xfrm>
            <a:off x="3190254" y="5528087"/>
            <a:ext cx="6416429" cy="1200329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 run performs the best due to high NO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emissions. </a:t>
            </a: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NMBs in cities are smaller than in EPA regions, except N2020.</a:t>
            </a: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Regional scale: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SatNOx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City scale: Budget-Aware (BA)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63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FFD778B-2883-4133-93EE-0C2326E9B4B0}"/>
              </a:ext>
            </a:extLst>
          </p:cNvPr>
          <p:cNvSpPr txBox="1">
            <a:spLocks/>
          </p:cNvSpPr>
          <p:nvPr/>
        </p:nvSpPr>
        <p:spPr>
          <a:xfrm>
            <a:off x="227383" y="46036"/>
            <a:ext cx="11778034" cy="744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Combine with other adjustment methods</a:t>
            </a:r>
          </a:p>
        </p:txBody>
      </p:sp>
      <p:sp>
        <p:nvSpPr>
          <p:cNvPr id="5" name="流程图: 过程 6">
            <a:extLst>
              <a:ext uri="{FF2B5EF4-FFF2-40B4-BE49-F238E27FC236}">
                <a16:creationId xmlns:a16="http://schemas.microsoft.com/office/drawing/2014/main" id="{4DA7A49E-07EB-4CD6-87B9-5217A179D330}"/>
              </a:ext>
            </a:extLst>
          </p:cNvPr>
          <p:cNvSpPr/>
          <p:nvPr/>
        </p:nvSpPr>
        <p:spPr>
          <a:xfrm>
            <a:off x="0" y="652879"/>
            <a:ext cx="12192000" cy="45719"/>
          </a:xfrm>
          <a:prstGeom prst="flowChartProcess">
            <a:avLst/>
          </a:prstGeom>
          <a:gradFill flip="none" rotWithShape="1">
            <a:gsLst>
              <a:gs pos="71000">
                <a:srgbClr val="1F7742"/>
              </a:gs>
              <a:gs pos="0">
                <a:schemeClr val="accent6">
                  <a:lumMod val="67000"/>
                </a:schemeClr>
              </a:gs>
              <a:gs pos="100000">
                <a:schemeClr val="accent6">
                  <a:lumMod val="84000"/>
                  <a:lumOff val="16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D4ED86-BB40-4964-9661-520827A4A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dirty="0"/>
              <a:t>10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69E372-839E-4B5C-A036-3184E32D150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665095" y="2791268"/>
            <a:ext cx="8861810" cy="350211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FE4B127-DC90-43CD-94DF-F3903ECE815F}"/>
              </a:ext>
            </a:extLst>
          </p:cNvPr>
          <p:cNvSpPr/>
          <p:nvPr/>
        </p:nvSpPr>
        <p:spPr>
          <a:xfrm>
            <a:off x="1665095" y="6218166"/>
            <a:ext cx="4950487" cy="385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Positive: NMB decrease; </a:t>
            </a:r>
            <a:r>
              <a:rPr lang="en-US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Negative: NMB increase</a:t>
            </a:r>
            <a:endParaRPr lang="en-US" sz="1600" i="1" dirty="0">
              <a:solidFill>
                <a:srgbClr val="7030A0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35A762-7625-452D-8DF7-5260297203F5}"/>
              </a:ext>
            </a:extLst>
          </p:cNvPr>
          <p:cNvSpPr/>
          <p:nvPr/>
        </p:nvSpPr>
        <p:spPr>
          <a:xfrm>
            <a:off x="1665095" y="1720778"/>
            <a:ext cx="76080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NMB of O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presents a reduction of 11% (-7% </a:t>
            </a:r>
            <a:r>
              <a:rPr lang="zh-CN" alt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→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-6%), </a:t>
            </a: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and NO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NMB reduces with a percentage of 15% (-25% </a:t>
            </a:r>
            <a:r>
              <a:rPr lang="zh-CN" alt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→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-21%). 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A9FF58-91D8-4296-91C3-36103655E14C}"/>
              </a:ext>
            </a:extLst>
          </p:cNvPr>
          <p:cNvSpPr/>
          <p:nvPr/>
        </p:nvSpPr>
        <p:spPr>
          <a:xfrm>
            <a:off x="326570" y="831947"/>
            <a:ext cx="10595987" cy="703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decreasing of NO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emission amplifies the model underprediction in the western US. A forward modeling method using NO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VCD is applied for emission adjustment in Phoenix: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F8047F-5D00-4DD9-8C11-D092D683BB6D}"/>
              </a:ext>
            </a:extLst>
          </p:cNvPr>
          <p:cNvSpPr/>
          <p:nvPr/>
        </p:nvSpPr>
        <p:spPr>
          <a:xfrm>
            <a:off x="5130448" y="2367109"/>
            <a:ext cx="15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NMB change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02245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B4B28CBB-9D06-45CC-9A30-6356978FB6DD}"/>
              </a:ext>
            </a:extLst>
          </p:cNvPr>
          <p:cNvSpPr txBox="1">
            <a:spLocks/>
          </p:cNvSpPr>
          <p:nvPr/>
        </p:nvSpPr>
        <p:spPr>
          <a:xfrm>
            <a:off x="227383" y="46036"/>
            <a:ext cx="11778034" cy="744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p:sp>
        <p:nvSpPr>
          <p:cNvPr id="5" name="流程图: 过程 6">
            <a:extLst>
              <a:ext uri="{FF2B5EF4-FFF2-40B4-BE49-F238E27FC236}">
                <a16:creationId xmlns:a16="http://schemas.microsoft.com/office/drawing/2014/main" id="{36432C2E-5475-45A6-A435-3E07E67234E9}"/>
              </a:ext>
            </a:extLst>
          </p:cNvPr>
          <p:cNvSpPr/>
          <p:nvPr/>
        </p:nvSpPr>
        <p:spPr>
          <a:xfrm>
            <a:off x="0" y="652879"/>
            <a:ext cx="12192000" cy="45719"/>
          </a:xfrm>
          <a:prstGeom prst="flowChartProcess">
            <a:avLst/>
          </a:prstGeom>
          <a:gradFill flip="none" rotWithShape="1">
            <a:gsLst>
              <a:gs pos="71000">
                <a:srgbClr val="1F7742"/>
              </a:gs>
              <a:gs pos="0">
                <a:schemeClr val="accent6">
                  <a:lumMod val="67000"/>
                </a:schemeClr>
              </a:gs>
              <a:gs pos="100000">
                <a:schemeClr val="accent6">
                  <a:lumMod val="84000"/>
                  <a:lumOff val="16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A3FC825-FC8E-4CE4-9E94-A46A1E117FD3}"/>
              </a:ext>
            </a:extLst>
          </p:cNvPr>
          <p:cNvSpPr/>
          <p:nvPr/>
        </p:nvSpPr>
        <p:spPr>
          <a:xfrm>
            <a:off x="796627" y="1651900"/>
            <a:ext cx="10639545" cy="3518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altLang="zh-CN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The updated emissions effectively reflect the NOx decrease trend in 2019–2020. VAE shows the nearest emission change (-10.4%) compared to NEI2020 (-13.7%).</a:t>
            </a:r>
          </a:p>
          <a:p>
            <a:pPr marL="342900" indent="-342900" algn="just">
              <a:lnSpc>
                <a:spcPct val="150000"/>
              </a:lnSpc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altLang="zh-CN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The refresh methods reduce mean biases of modeled ozone by 2%–13% compared </a:t>
            </a:r>
            <a:r>
              <a:rPr lang="en-US" altLang="zh-CN" sz="2400">
                <a:latin typeface="Garamond" panose="02020404030301010803" pitchFamily="18" charset="0"/>
                <a:cs typeface="Times New Roman" panose="02020603050405020304" pitchFamily="18" charset="0"/>
              </a:rPr>
              <a:t>to the outdated </a:t>
            </a:r>
            <a:r>
              <a:rPr lang="en-US" altLang="zh-CN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emission inventory.</a:t>
            </a:r>
          </a:p>
          <a:p>
            <a:pPr marL="342900" indent="-342900" algn="just">
              <a:lnSpc>
                <a:spcPct val="150000"/>
              </a:lnSpc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altLang="zh-CN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The Budget-Aware method outperforms at the regional scale and </a:t>
            </a:r>
            <a:r>
              <a:rPr lang="en-US" altLang="zh-CN" sz="24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SatNOx</a:t>
            </a:r>
            <a:r>
              <a:rPr lang="en-US" altLang="zh-CN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 performs better at the city scale.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E73A68-CDFF-4FBB-98AD-D55EEC367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254907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过程 6">
            <a:extLst>
              <a:ext uri="{FF2B5EF4-FFF2-40B4-BE49-F238E27FC236}">
                <a16:creationId xmlns:a16="http://schemas.microsoft.com/office/drawing/2014/main" id="{D77E0BDA-445B-4FAC-86B2-9FE9C1F7B5BC}"/>
              </a:ext>
            </a:extLst>
          </p:cNvPr>
          <p:cNvSpPr/>
          <p:nvPr/>
        </p:nvSpPr>
        <p:spPr>
          <a:xfrm>
            <a:off x="0" y="698309"/>
            <a:ext cx="12192000" cy="45719"/>
          </a:xfrm>
          <a:prstGeom prst="flowChartProcess">
            <a:avLst/>
          </a:prstGeom>
          <a:gradFill flip="none" rotWithShape="1">
            <a:gsLst>
              <a:gs pos="71000">
                <a:srgbClr val="1F7742"/>
              </a:gs>
              <a:gs pos="0">
                <a:schemeClr val="accent6">
                  <a:lumMod val="67000"/>
                </a:schemeClr>
              </a:gs>
              <a:gs pos="100000">
                <a:schemeClr val="accent6">
                  <a:lumMod val="84000"/>
                  <a:lumOff val="16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4D14C61F-21E0-4F11-9A38-C93EE3AB4EF5}"/>
              </a:ext>
            </a:extLst>
          </p:cNvPr>
          <p:cNvSpPr txBox="1">
            <a:spLocks/>
          </p:cNvSpPr>
          <p:nvPr/>
        </p:nvSpPr>
        <p:spPr>
          <a:xfrm>
            <a:off x="227383" y="46036"/>
            <a:ext cx="11778034" cy="595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Background</a:t>
            </a:r>
            <a:endParaRPr lang="zh-CN" altLang="en-US" sz="3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BCC05F-2A35-469C-83AB-38D19892E613}"/>
              </a:ext>
            </a:extLst>
          </p:cNvPr>
          <p:cNvSpPr txBox="1"/>
          <p:nvPr/>
        </p:nvSpPr>
        <p:spPr>
          <a:xfrm>
            <a:off x="227383" y="1098679"/>
            <a:ext cx="7013676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2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latin typeface="Garamond" panose="02020404030301010803" pitchFamily="18" charset="0"/>
              </a:rPr>
              <a:t>Emissions of air pollutants are the main driver of many Earth system processes, such as air pollution and climate change. </a:t>
            </a:r>
          </a:p>
          <a:p>
            <a:pPr marL="342900" indent="-342900" algn="just">
              <a:spcAft>
                <a:spcPts val="12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latin typeface="Garamond" panose="02020404030301010803" pitchFamily="18" charset="0"/>
              </a:rPr>
              <a:t>Creating emission inventories typically lags by 3 years which may not reflect the current emission status. </a:t>
            </a:r>
          </a:p>
          <a:p>
            <a:pPr marL="342900" indent="-342900" algn="just">
              <a:spcAft>
                <a:spcPts val="12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latin typeface="Garamond" panose="02020404030301010803" pitchFamily="18" charset="0"/>
              </a:rPr>
              <a:t>Updating emissions to the specific forecast year using observations is an effective way to reduce the uncertainties of outdated emission inventories.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D6DE48-69E0-426F-8DEB-52EF4BF2A582}"/>
              </a:ext>
            </a:extLst>
          </p:cNvPr>
          <p:cNvSpPr txBox="1"/>
          <p:nvPr/>
        </p:nvSpPr>
        <p:spPr>
          <a:xfrm>
            <a:off x="227383" y="5331009"/>
            <a:ext cx="113778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Garamond" panose="02020404030301010803" pitchFamily="18" charset="0"/>
              </a:rPr>
              <a:t>Objectives:</a:t>
            </a:r>
          </a:p>
          <a:p>
            <a:pPr algn="just">
              <a:buClr>
                <a:schemeClr val="accent6">
                  <a:lumMod val="75000"/>
                </a:schemeClr>
              </a:buClr>
            </a:pPr>
            <a:r>
              <a:rPr lang="en-US" sz="2400" dirty="0">
                <a:latin typeface="Garamond" panose="02020404030301010803" pitchFamily="18" charset="0"/>
              </a:rPr>
              <a:t>         1) Updating anthropogenic emissions with multiple rapid emission refresh methods;</a:t>
            </a:r>
          </a:p>
          <a:p>
            <a:pPr algn="just">
              <a:buClr>
                <a:schemeClr val="accent6">
                  <a:lumMod val="75000"/>
                </a:schemeClr>
              </a:buClr>
            </a:pPr>
            <a:r>
              <a:rPr lang="en-US" sz="2400" dirty="0">
                <a:latin typeface="Garamond" panose="02020404030301010803" pitchFamily="18" charset="0"/>
              </a:rPr>
              <a:t>         2) Assessing the effectiveness of each method.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6A56C1-DF85-465D-ADDB-216F7651E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108D07-5C6E-47D3-99D0-4BB3DA449A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0"/>
          <a:stretch/>
        </p:blipFill>
        <p:spPr>
          <a:xfrm>
            <a:off x="7251997" y="926825"/>
            <a:ext cx="4753420" cy="27721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09CEF7-E59C-424D-AD80-E30BDF752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2229" y="3706633"/>
            <a:ext cx="3386294" cy="2035379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6B1F01F-A39B-4DE9-8205-F54FEADB51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37363"/>
              </p:ext>
            </p:extLst>
          </p:nvPr>
        </p:nvGraphicFramePr>
        <p:xfrm>
          <a:off x="10664094" y="4413252"/>
          <a:ext cx="1487714" cy="1333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7085">
                  <a:extLst>
                    <a:ext uri="{9D8B030D-6E8A-4147-A177-3AD203B41FA5}">
                      <a16:colId xmlns:a16="http://schemas.microsoft.com/office/drawing/2014/main" val="3880776651"/>
                    </a:ext>
                  </a:extLst>
                </a:gridCol>
                <a:gridCol w="830629">
                  <a:extLst>
                    <a:ext uri="{9D8B030D-6E8A-4147-A177-3AD203B41FA5}">
                      <a16:colId xmlns:a16="http://schemas.microsoft.com/office/drawing/2014/main" val="305129572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NEI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Release Date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8153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2008v2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Feb 2012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005697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2011v1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Jun 2014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468487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2014v1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Sep 2016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361465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2017v1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Sep 2019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378287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2020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Mar 2023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534675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2023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Mar 2026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87272552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E9DFAA32-3491-4308-B833-16D63E08F293}"/>
              </a:ext>
            </a:extLst>
          </p:cNvPr>
          <p:cNvSpPr/>
          <p:nvPr/>
        </p:nvSpPr>
        <p:spPr>
          <a:xfrm>
            <a:off x="11154516" y="2003847"/>
            <a:ext cx="50687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</a:t>
            </a:r>
            <a:r>
              <a:rPr lang="en-US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92077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过程 6">
            <a:extLst>
              <a:ext uri="{FF2B5EF4-FFF2-40B4-BE49-F238E27FC236}">
                <a16:creationId xmlns:a16="http://schemas.microsoft.com/office/drawing/2014/main" id="{C912779C-FA54-4B94-B989-65464249D39D}"/>
              </a:ext>
            </a:extLst>
          </p:cNvPr>
          <p:cNvSpPr/>
          <p:nvPr/>
        </p:nvSpPr>
        <p:spPr>
          <a:xfrm>
            <a:off x="0" y="652879"/>
            <a:ext cx="12192000" cy="45719"/>
          </a:xfrm>
          <a:prstGeom prst="flowChartProcess">
            <a:avLst/>
          </a:prstGeom>
          <a:gradFill flip="none" rotWithShape="1">
            <a:gsLst>
              <a:gs pos="71000">
                <a:srgbClr val="1F7742"/>
              </a:gs>
              <a:gs pos="0">
                <a:schemeClr val="accent6">
                  <a:lumMod val="67000"/>
                </a:schemeClr>
              </a:gs>
              <a:gs pos="100000">
                <a:schemeClr val="accent6">
                  <a:lumMod val="84000"/>
                  <a:lumOff val="16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8314E021-1712-412B-A080-B2FD3BCB96FA}"/>
              </a:ext>
            </a:extLst>
          </p:cNvPr>
          <p:cNvSpPr txBox="1">
            <a:spLocks/>
          </p:cNvSpPr>
          <p:nvPr/>
        </p:nvSpPr>
        <p:spPr>
          <a:xfrm>
            <a:off x="227383" y="46037"/>
            <a:ext cx="11778034" cy="704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Method</a:t>
            </a:r>
            <a:endParaRPr lang="zh-CN" altLang="en-US" sz="3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881AD6A-2846-4F9A-88FB-0CBD02C653C2}"/>
                  </a:ext>
                </a:extLst>
              </p:cNvPr>
              <p:cNvSpPr txBox="1"/>
              <p:nvPr/>
            </p:nvSpPr>
            <p:spPr>
              <a:xfrm>
                <a:off x="311501" y="1070293"/>
                <a:ext cx="11693916" cy="19429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  <a:buClr>
                    <a:schemeClr val="accent6">
                      <a:lumMod val="75000"/>
                    </a:schemeClr>
                  </a:buClr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</a:t>
                </a:r>
                <a:r>
                  <a:rPr lang="en-US" altLang="zh-CN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AirNOW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TROPOMI NO</a:t>
                </a:r>
                <a:r>
                  <a:rPr lang="en-US" altLang="zh-CN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products, NO</a:t>
                </a:r>
                <a:r>
                  <a:rPr lang="en-US" altLang="zh-CN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emissions are p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rojected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from 2019 to 2020 using an adjustment factor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(AF), which is described as (Tong et al., 2016):</a:t>
                </a:r>
              </a:p>
              <a:p>
                <a:pPr algn="ctr">
                  <a:spcAft>
                    <a:spcPts val="1200"/>
                  </a:spcAft>
                  <a:buClr>
                    <a:schemeClr val="accent6">
                      <a:lumMod val="75000"/>
                    </a:schemeClr>
                  </a:buClr>
                </a:pPr>
                <a:r>
                  <a:rPr lang="en-US" dirty="0">
                    <a:latin typeface="Garamond" panose="020204040303010108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𝐴𝐹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+∆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</m:den>
                    </m:f>
                  </m:oMath>
                </a14:m>
                <a:endParaRPr lang="en-US" dirty="0">
                  <a:latin typeface="Garamond" panose="02020404030301010803" pitchFamily="18" charset="0"/>
                </a:endParaRPr>
              </a:p>
              <a:p>
                <a:pPr algn="just">
                  <a:spcAft>
                    <a:spcPts val="1200"/>
                  </a:spcAft>
                  <a:buClr>
                    <a:schemeClr val="accent6">
                      <a:lumMod val="75000"/>
                    </a:schemeClr>
                  </a:buClr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ΔS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the changing rate and the number of satellite data.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ΔG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the changing rate and the number of ground-based data, respectively. And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(=1) and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(=100) are two weighting factors for the satellite and ground data.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881AD6A-2846-4F9A-88FB-0CBD02C653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501" y="1070293"/>
                <a:ext cx="11693916" cy="1942904"/>
              </a:xfrm>
              <a:prstGeom prst="rect">
                <a:avLst/>
              </a:prstGeom>
              <a:blipFill>
                <a:blip r:embed="rId3"/>
                <a:stretch>
                  <a:fillRect l="-417" t="-1887" r="-469" b="-4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F65FDAE-485C-4388-A391-1A875FF61DBD}"/>
              </a:ext>
            </a:extLst>
          </p:cNvPr>
          <p:cNvSpPr txBox="1"/>
          <p:nvPr/>
        </p:nvSpPr>
        <p:spPr>
          <a:xfrm>
            <a:off x="-9440" y="665199"/>
            <a:ext cx="113778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Garamond" panose="02020404030301010803" pitchFamily="18" charset="0"/>
              </a:rPr>
              <a:t>NOx emissions refresh: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BE8639-8738-41B3-B8B5-CAFB31B0F8FC}"/>
              </a:ext>
            </a:extLst>
          </p:cNvPr>
          <p:cNvSpPr txBox="1"/>
          <p:nvPr/>
        </p:nvSpPr>
        <p:spPr>
          <a:xfrm>
            <a:off x="-9440" y="3006870"/>
            <a:ext cx="113778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Garamond" panose="02020404030301010803" pitchFamily="18" charset="0"/>
              </a:rPr>
              <a:t>Model configuration: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1BEEAC-4561-4D9C-94F8-4EC2B72AAD20}"/>
              </a:ext>
            </a:extLst>
          </p:cNvPr>
          <p:cNvSpPr/>
          <p:nvPr/>
        </p:nvSpPr>
        <p:spPr>
          <a:xfrm>
            <a:off x="6527095" y="3384127"/>
            <a:ext cx="5566787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chemeClr val="accent6">
                  <a:lumMod val="75000"/>
                </a:schemeClr>
              </a:buClr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Six Scenarios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Using base year emission (NEI2019 platform)</a:t>
            </a:r>
          </a:p>
          <a:p>
            <a:pPr algn="just"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sz="1600" b="1" dirty="0">
                <a:solidFill>
                  <a:srgbClr val="265C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N2020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Using current year emission (NEI2020) released by EPA</a:t>
            </a:r>
          </a:p>
          <a:p>
            <a:pPr algn="just"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state-level AF based on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AirNOW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TROPOMI.</a:t>
            </a:r>
          </a:p>
          <a:p>
            <a:pPr algn="just"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Budget-Aware (BA)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state-level AF with specific city AF masked by surface emission contribution (&gt;90%) from process analysis. Each city mask has a maximum of 150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×150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algn="just"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sz="1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SatNOx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state-level AF with city-level AF based on TROPOMI estimated NOx emission (Liu et al., 2024).</a:t>
            </a:r>
          </a:p>
          <a:p>
            <a:pPr algn="just"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state/city-level AF based on machine learning (Variational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AutoEncorder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VAE) emissions (Xing, et al., 2022).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913991-1322-410A-AC37-C47EDEF4DBCE}"/>
              </a:ext>
            </a:extLst>
          </p:cNvPr>
          <p:cNvSpPr/>
          <p:nvPr/>
        </p:nvSpPr>
        <p:spPr>
          <a:xfrm>
            <a:off x="177143" y="3384127"/>
            <a:ext cx="6349952" cy="2946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chemeClr val="accent6">
                  <a:lumMod val="75000"/>
                </a:schemeClr>
              </a:buClr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Setup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t">
              <a:lnSpc>
                <a:spcPct val="125000"/>
              </a:lnSpc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Model:                        WRFv4.0 for meteorological simulations</a:t>
            </a:r>
          </a:p>
          <a:p>
            <a:pPr fontAlgn="t">
              <a:lnSpc>
                <a:spcPct val="125000"/>
              </a:lnSpc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CMAQv5.3.2 for air quality simulations </a:t>
            </a:r>
          </a:p>
          <a:p>
            <a:pPr fontAlgn="t">
              <a:lnSpc>
                <a:spcPct val="125000"/>
              </a:lnSpc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Date:                           July, 2020  </a:t>
            </a:r>
          </a:p>
          <a:p>
            <a:pPr fontAlgn="t">
              <a:lnSpc>
                <a:spcPct val="125000"/>
              </a:lnSpc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Domain:                      Contiguous United States (CONUS)  12 km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>
              <a:lnSpc>
                <a:spcPct val="125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Meteorological:          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ECMWF ERA5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0.25° × 0.25°, 4/day</a:t>
            </a:r>
          </a:p>
          <a:p>
            <a:pPr fontAlgn="t">
              <a:lnSpc>
                <a:spcPct val="125000"/>
              </a:lnSpc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Initial Conditions:       CMAQ profile IC</a:t>
            </a:r>
          </a:p>
          <a:p>
            <a:pPr fontAlgn="t">
              <a:lnSpc>
                <a:spcPct val="125000"/>
              </a:lnSpc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Boundary Conditions: GEOS-Chem monthly data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5E2B98-06C0-4982-9A6A-71ED942BF02B}"/>
              </a:ext>
            </a:extLst>
          </p:cNvPr>
          <p:cNvSpPr/>
          <p:nvPr/>
        </p:nvSpPr>
        <p:spPr>
          <a:xfrm>
            <a:off x="146999" y="3426331"/>
            <a:ext cx="11916739" cy="3351365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2D7D54C-755B-4A7E-B031-44151C3F3A87}"/>
              </a:ext>
            </a:extLst>
          </p:cNvPr>
          <p:cNvCxnSpPr>
            <a:cxnSpLocks/>
          </p:cNvCxnSpPr>
          <p:nvPr/>
        </p:nvCxnSpPr>
        <p:spPr>
          <a:xfrm>
            <a:off x="6420894" y="3418931"/>
            <a:ext cx="0" cy="3358765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4B0130B-2A19-4F6F-8196-E6E928B6C421}"/>
              </a:ext>
            </a:extLst>
          </p:cNvPr>
          <p:cNvSpPr/>
          <p:nvPr/>
        </p:nvSpPr>
        <p:spPr>
          <a:xfrm>
            <a:off x="146999" y="1070293"/>
            <a:ext cx="11916739" cy="1954839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241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FD39627D-9064-445F-B5B9-C54D6967CB28}"/>
              </a:ext>
            </a:extLst>
          </p:cNvPr>
          <p:cNvSpPr txBox="1">
            <a:spLocks/>
          </p:cNvSpPr>
          <p:nvPr/>
        </p:nvSpPr>
        <p:spPr>
          <a:xfrm>
            <a:off x="227383" y="46037"/>
            <a:ext cx="11778034" cy="692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Garamond" panose="02020404030301010803" pitchFamily="18" charset="0"/>
              </a:rPr>
              <a:t>State- and City-level Adjustment Factors</a:t>
            </a:r>
            <a:endParaRPr lang="en-US" sz="3200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A049B77-97D4-47B5-A3D5-8B4FBCEF3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702" y="1832149"/>
            <a:ext cx="3443602" cy="269956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E7433CF-E231-4320-A248-C47B968C4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1303" y="1848626"/>
            <a:ext cx="3609465" cy="268308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DCD4FE1-275B-4A26-96D6-FF6F03A900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2047702" y="4124618"/>
            <a:ext cx="3443600" cy="266128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B3A7343-C333-4758-9BFA-C7B1D146AC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1302" y="4122259"/>
            <a:ext cx="3609465" cy="2661281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B9045BB3-8E42-4DA0-BDBD-380AE4BD331B}"/>
              </a:ext>
            </a:extLst>
          </p:cNvPr>
          <p:cNvSpPr/>
          <p:nvPr/>
        </p:nvSpPr>
        <p:spPr>
          <a:xfrm>
            <a:off x="2761625" y="1731348"/>
            <a:ext cx="2393402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ADJ NO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AF  state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CBB8380-40D0-412E-8325-7CA780EB13CF}"/>
              </a:ext>
            </a:extLst>
          </p:cNvPr>
          <p:cNvSpPr/>
          <p:nvPr/>
        </p:nvSpPr>
        <p:spPr>
          <a:xfrm>
            <a:off x="6171839" y="1734987"/>
            <a:ext cx="257346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NO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AF urban mask 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F8180ED-4FFF-43D3-AA92-6ACD9598BF78}"/>
              </a:ext>
            </a:extLst>
          </p:cNvPr>
          <p:cNvSpPr/>
          <p:nvPr/>
        </p:nvSpPr>
        <p:spPr>
          <a:xfrm>
            <a:off x="2671595" y="4022697"/>
            <a:ext cx="257346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SatNOx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AF  city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F611767-D5C7-44C4-A345-71837A2771B9}"/>
              </a:ext>
            </a:extLst>
          </p:cNvPr>
          <p:cNvSpPr/>
          <p:nvPr/>
        </p:nvSpPr>
        <p:spPr>
          <a:xfrm>
            <a:off x="5935505" y="4022697"/>
            <a:ext cx="2999397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VAE NO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AF  state &amp; city</a:t>
            </a:r>
          </a:p>
        </p:txBody>
      </p:sp>
      <p:sp>
        <p:nvSpPr>
          <p:cNvPr id="43" name="流程图: 过程 6">
            <a:extLst>
              <a:ext uri="{FF2B5EF4-FFF2-40B4-BE49-F238E27FC236}">
                <a16:creationId xmlns:a16="http://schemas.microsoft.com/office/drawing/2014/main" id="{5EE12EBA-5BC0-43C2-AE19-A6E69A659886}"/>
              </a:ext>
            </a:extLst>
          </p:cNvPr>
          <p:cNvSpPr/>
          <p:nvPr/>
        </p:nvSpPr>
        <p:spPr>
          <a:xfrm>
            <a:off x="0" y="652879"/>
            <a:ext cx="12192000" cy="45719"/>
          </a:xfrm>
          <a:prstGeom prst="flowChartProcess">
            <a:avLst/>
          </a:prstGeom>
          <a:gradFill flip="none" rotWithShape="1">
            <a:gsLst>
              <a:gs pos="71000">
                <a:srgbClr val="1F7742"/>
              </a:gs>
              <a:gs pos="0">
                <a:schemeClr val="accent6">
                  <a:lumMod val="67000"/>
                </a:schemeClr>
              </a:gs>
              <a:gs pos="100000">
                <a:schemeClr val="accent6">
                  <a:lumMod val="84000"/>
                  <a:lumOff val="16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3968C7-B889-4AD6-A565-92C22E77C67D}"/>
              </a:ext>
            </a:extLst>
          </p:cNvPr>
          <p:cNvSpPr txBox="1"/>
          <p:nvPr/>
        </p:nvSpPr>
        <p:spPr>
          <a:xfrm>
            <a:off x="622015" y="865687"/>
            <a:ext cx="11569985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States in the west present a medium decline, while eastern states see significant reductions. </a:t>
            </a:r>
          </a:p>
          <a:p>
            <a:pPr marL="342900" indent="-3429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States in the central US present smaller decreases/increases.</a:t>
            </a:r>
          </a:p>
          <a:p>
            <a:pPr marL="342900" indent="-3429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AFs in cities and states may show opposite trends.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72350A-C105-46BD-93FF-A9F8243FF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13368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FD39627D-9064-445F-B5B9-C54D6967CB28}"/>
              </a:ext>
            </a:extLst>
          </p:cNvPr>
          <p:cNvSpPr txBox="1">
            <a:spLocks/>
          </p:cNvSpPr>
          <p:nvPr/>
        </p:nvSpPr>
        <p:spPr>
          <a:xfrm>
            <a:off x="227383" y="46036"/>
            <a:ext cx="11778034" cy="738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Anthropogenic NOx Emissions in July 2020 </a:t>
            </a:r>
            <a:endParaRPr lang="zh-CN" altLang="en-US" sz="3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248150C-33D7-4224-801E-4C79CAF8EAE6}"/>
              </a:ext>
            </a:extLst>
          </p:cNvPr>
          <p:cNvSpPr/>
          <p:nvPr/>
        </p:nvSpPr>
        <p:spPr>
          <a:xfrm>
            <a:off x="0" y="982554"/>
            <a:ext cx="12005417" cy="587544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A4F2D93-87CD-41AC-A5B5-DA8A10C13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593" y="794870"/>
            <a:ext cx="3245830" cy="251860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B38800E-FB8A-464F-BCF2-3381E29EF5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33"/>
          <a:stretch/>
        </p:blipFill>
        <p:spPr>
          <a:xfrm>
            <a:off x="4383885" y="799318"/>
            <a:ext cx="3022772" cy="254273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4320526-C8A8-4BC5-A1DF-20FAF5644F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51" t="1138" b="-1"/>
          <a:stretch/>
        </p:blipFill>
        <p:spPr>
          <a:xfrm>
            <a:off x="7667119" y="802424"/>
            <a:ext cx="3143908" cy="25110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A9D27BC-69B8-4D35-8DB6-40FCEE1E5D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01"/>
          <a:stretch/>
        </p:blipFill>
        <p:spPr>
          <a:xfrm>
            <a:off x="840189" y="3046770"/>
            <a:ext cx="3283234" cy="2549464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F69144DD-E282-4247-BC00-7BA2B47568BE}"/>
              </a:ext>
            </a:extLst>
          </p:cNvPr>
          <p:cNvSpPr/>
          <p:nvPr/>
        </p:nvSpPr>
        <p:spPr>
          <a:xfrm>
            <a:off x="1046009" y="702142"/>
            <a:ext cx="3224363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differences % (N2020-control)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237C659-A8C2-4D2F-8597-6EB3E142FD11}"/>
              </a:ext>
            </a:extLst>
          </p:cNvPr>
          <p:cNvSpPr/>
          <p:nvPr/>
        </p:nvSpPr>
        <p:spPr>
          <a:xfrm>
            <a:off x="7581031" y="698598"/>
            <a:ext cx="3153076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NO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differences % (BA-control)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0AE34D2-1A41-484C-A14C-3185194BC86B}"/>
              </a:ext>
            </a:extLst>
          </p:cNvPr>
          <p:cNvSpPr/>
          <p:nvPr/>
        </p:nvSpPr>
        <p:spPr>
          <a:xfrm>
            <a:off x="4427956" y="698598"/>
            <a:ext cx="3153075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differences % (ADJ-control)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13D39EFB-0642-4209-A0AD-7F0FCF7F48D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428"/>
          <a:stretch/>
        </p:blipFill>
        <p:spPr>
          <a:xfrm>
            <a:off x="4400137" y="2997873"/>
            <a:ext cx="3006520" cy="257598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A116B890-7F73-464C-A0F5-3FC9D7F7BC53}"/>
              </a:ext>
            </a:extLst>
          </p:cNvPr>
          <p:cNvSpPr/>
          <p:nvPr/>
        </p:nvSpPr>
        <p:spPr>
          <a:xfrm>
            <a:off x="4359885" y="2856455"/>
            <a:ext cx="306441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differences % (VAE-control)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E7DD9E0-36A0-4DAF-8A03-1BD02CA79D93}"/>
              </a:ext>
            </a:extLst>
          </p:cNvPr>
          <p:cNvSpPr/>
          <p:nvPr/>
        </p:nvSpPr>
        <p:spPr>
          <a:xfrm>
            <a:off x="7728803" y="2841963"/>
            <a:ext cx="3617061" cy="4572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890AB42-57D8-4650-B62D-96096A541A4F}"/>
              </a:ext>
            </a:extLst>
          </p:cNvPr>
          <p:cNvSpPr/>
          <p:nvPr/>
        </p:nvSpPr>
        <p:spPr>
          <a:xfrm>
            <a:off x="990525" y="2846350"/>
            <a:ext cx="3356356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differences % 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SatNOx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-control)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5655FD4B-6F4E-4E87-A628-D69498143AC4}"/>
              </a:ext>
            </a:extLst>
          </p:cNvPr>
          <p:cNvSpPr/>
          <p:nvPr/>
        </p:nvSpPr>
        <p:spPr>
          <a:xfrm>
            <a:off x="1919835" y="2090638"/>
            <a:ext cx="901700" cy="6511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9E51BDB-74C6-4815-92BA-B3874B04B1B9}"/>
              </a:ext>
            </a:extLst>
          </p:cNvPr>
          <p:cNvSpPr/>
          <p:nvPr/>
        </p:nvSpPr>
        <p:spPr>
          <a:xfrm>
            <a:off x="9357139" y="1550201"/>
            <a:ext cx="304800" cy="3590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2BDD938C-32E7-41D3-BE35-073ED60AF1F2}"/>
              </a:ext>
            </a:extLst>
          </p:cNvPr>
          <p:cNvSpPr/>
          <p:nvPr/>
        </p:nvSpPr>
        <p:spPr>
          <a:xfrm>
            <a:off x="2668703" y="3646343"/>
            <a:ext cx="716077" cy="4987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B4338B75-BE13-43D8-AFFB-491B43464BA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97" t="6938" r="-1"/>
          <a:stretch/>
        </p:blipFill>
        <p:spPr>
          <a:xfrm>
            <a:off x="7759193" y="3168825"/>
            <a:ext cx="3805491" cy="2735337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AD16B8C3-E91D-4439-99ED-4F7EA1D777E9}"/>
              </a:ext>
            </a:extLst>
          </p:cNvPr>
          <p:cNvSpPr/>
          <p:nvPr/>
        </p:nvSpPr>
        <p:spPr>
          <a:xfrm>
            <a:off x="8197112" y="2953158"/>
            <a:ext cx="3258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monthly emission (control)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246AE0A-52B7-4E63-8FBB-43032E68C06A}"/>
              </a:ext>
            </a:extLst>
          </p:cNvPr>
          <p:cNvSpPr/>
          <p:nvPr/>
        </p:nvSpPr>
        <p:spPr>
          <a:xfrm>
            <a:off x="11097506" y="5627163"/>
            <a:ext cx="8787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tons/month</a:t>
            </a:r>
            <a:endParaRPr lang="en-US" sz="1200" dirty="0"/>
          </a:p>
        </p:txBody>
      </p:sp>
      <p:sp>
        <p:nvSpPr>
          <p:cNvPr id="58" name="流程图: 过程 6">
            <a:extLst>
              <a:ext uri="{FF2B5EF4-FFF2-40B4-BE49-F238E27FC236}">
                <a16:creationId xmlns:a16="http://schemas.microsoft.com/office/drawing/2014/main" id="{90ACEDE3-1FDE-443E-9C07-72DC577E1A64}"/>
              </a:ext>
            </a:extLst>
          </p:cNvPr>
          <p:cNvSpPr/>
          <p:nvPr/>
        </p:nvSpPr>
        <p:spPr>
          <a:xfrm>
            <a:off x="0" y="652879"/>
            <a:ext cx="12192000" cy="45719"/>
          </a:xfrm>
          <a:prstGeom prst="flowChartProcess">
            <a:avLst/>
          </a:prstGeom>
          <a:gradFill flip="none" rotWithShape="1">
            <a:gsLst>
              <a:gs pos="71000">
                <a:srgbClr val="1F7742"/>
              </a:gs>
              <a:gs pos="0">
                <a:schemeClr val="accent6">
                  <a:lumMod val="67000"/>
                </a:schemeClr>
              </a:gs>
              <a:gs pos="100000">
                <a:schemeClr val="accent6">
                  <a:lumMod val="84000"/>
                  <a:lumOff val="16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7367437-43D0-4F68-80CF-07ED59080436}"/>
              </a:ext>
            </a:extLst>
          </p:cNvPr>
          <p:cNvSpPr/>
          <p:nvPr/>
        </p:nvSpPr>
        <p:spPr>
          <a:xfrm>
            <a:off x="3394956" y="2205133"/>
            <a:ext cx="7800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383 Gg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D3071D1-3381-46DF-8F1A-9CB81AB7A6BE}"/>
              </a:ext>
            </a:extLst>
          </p:cNvPr>
          <p:cNvSpPr/>
          <p:nvPr/>
        </p:nvSpPr>
        <p:spPr>
          <a:xfrm>
            <a:off x="6644311" y="2205133"/>
            <a:ext cx="7399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416 Gg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CB14A27-9F28-43A6-B750-00270F04C6D9}"/>
              </a:ext>
            </a:extLst>
          </p:cNvPr>
          <p:cNvSpPr/>
          <p:nvPr/>
        </p:nvSpPr>
        <p:spPr>
          <a:xfrm>
            <a:off x="10711484" y="4545292"/>
            <a:ext cx="7910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445 Gg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583CA57-13E9-44CF-8F96-E1F1C89168A3}"/>
              </a:ext>
            </a:extLst>
          </p:cNvPr>
          <p:cNvSpPr/>
          <p:nvPr/>
        </p:nvSpPr>
        <p:spPr>
          <a:xfrm>
            <a:off x="10035789" y="2205133"/>
            <a:ext cx="7399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425 Gg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B86BC27-DA4C-443C-BB95-891F7DBA8FF1}"/>
              </a:ext>
            </a:extLst>
          </p:cNvPr>
          <p:cNvSpPr/>
          <p:nvPr/>
        </p:nvSpPr>
        <p:spPr>
          <a:xfrm>
            <a:off x="3394956" y="4526397"/>
            <a:ext cx="7800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411 Gg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A6D5FE1-230D-44FB-8142-E9A7940E7374}"/>
              </a:ext>
            </a:extLst>
          </p:cNvPr>
          <p:cNvSpPr/>
          <p:nvPr/>
        </p:nvSpPr>
        <p:spPr>
          <a:xfrm>
            <a:off x="6644311" y="4526397"/>
            <a:ext cx="7399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396 Gg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6CBE9A5-0E11-40EA-ACF9-8EEC6B428538}"/>
              </a:ext>
            </a:extLst>
          </p:cNvPr>
          <p:cNvSpPr/>
          <p:nvPr/>
        </p:nvSpPr>
        <p:spPr>
          <a:xfrm>
            <a:off x="1046009" y="5741940"/>
            <a:ext cx="75256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Emissions from NEI2020 in parts of TX/NM have increased.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ADJ/BA/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SatNOx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present less NOx change in the central US.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VAE yields the closest emission to NEI2020 over CONUS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2D1A047-628A-438F-A687-4CA4F399F0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461563"/>
              </p:ext>
            </p:extLst>
          </p:nvPr>
        </p:nvGraphicFramePr>
        <p:xfrm>
          <a:off x="7616327" y="6208165"/>
          <a:ext cx="4091222" cy="5074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9022">
                  <a:extLst>
                    <a:ext uri="{9D8B030D-6E8A-4147-A177-3AD203B41FA5}">
                      <a16:colId xmlns:a16="http://schemas.microsoft.com/office/drawing/2014/main" val="3299581201"/>
                    </a:ext>
                  </a:extLst>
                </a:gridCol>
                <a:gridCol w="782929">
                  <a:extLst>
                    <a:ext uri="{9D8B030D-6E8A-4147-A177-3AD203B41FA5}">
                      <a16:colId xmlns:a16="http://schemas.microsoft.com/office/drawing/2014/main" val="1041681547"/>
                    </a:ext>
                  </a:extLst>
                </a:gridCol>
                <a:gridCol w="805077">
                  <a:extLst>
                    <a:ext uri="{9D8B030D-6E8A-4147-A177-3AD203B41FA5}">
                      <a16:colId xmlns:a16="http://schemas.microsoft.com/office/drawing/2014/main" val="2343454026"/>
                    </a:ext>
                  </a:extLst>
                </a:gridCol>
                <a:gridCol w="853928">
                  <a:extLst>
                    <a:ext uri="{9D8B030D-6E8A-4147-A177-3AD203B41FA5}">
                      <a16:colId xmlns:a16="http://schemas.microsoft.com/office/drawing/2014/main" val="3098773120"/>
                    </a:ext>
                  </a:extLst>
                </a:gridCol>
                <a:gridCol w="870266">
                  <a:extLst>
                    <a:ext uri="{9D8B030D-6E8A-4147-A177-3AD203B41FA5}">
                      <a16:colId xmlns:a16="http://schemas.microsoft.com/office/drawing/2014/main" val="314121310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N2020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ADJ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SatNOx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864763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13.7%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-6.9%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-5.7%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-7.1%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-10.4%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35668137"/>
                  </a:ext>
                </a:extLst>
              </a:tr>
            </a:tbl>
          </a:graphicData>
        </a:graphic>
      </p:graphicFrame>
      <p:sp>
        <p:nvSpPr>
          <p:cNvPr id="30" name="Rectangle 29">
            <a:extLst>
              <a:ext uri="{FF2B5EF4-FFF2-40B4-BE49-F238E27FC236}">
                <a16:creationId xmlns:a16="http://schemas.microsoft.com/office/drawing/2014/main" id="{A1765EAE-ECAF-453F-AED4-76CA20E16724}"/>
              </a:ext>
            </a:extLst>
          </p:cNvPr>
          <p:cNvSpPr/>
          <p:nvPr/>
        </p:nvSpPr>
        <p:spPr>
          <a:xfrm>
            <a:off x="7581031" y="5966164"/>
            <a:ext cx="25778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Changes compared to NEI2019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69C3E49-6586-4595-8ABD-D4522941E825}"/>
              </a:ext>
            </a:extLst>
          </p:cNvPr>
          <p:cNvSpPr/>
          <p:nvPr/>
        </p:nvSpPr>
        <p:spPr>
          <a:xfrm>
            <a:off x="6129183" y="1634006"/>
            <a:ext cx="304800" cy="3590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0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B6D73E-6D5D-44BD-801B-C48C877C39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23" b="18038"/>
          <a:stretch/>
        </p:blipFill>
        <p:spPr>
          <a:xfrm>
            <a:off x="4295516" y="1884560"/>
            <a:ext cx="3741496" cy="2200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AE4220-AB31-4D12-A825-1FEB45CE1F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25" t="5486" b="18355"/>
          <a:stretch/>
        </p:blipFill>
        <p:spPr>
          <a:xfrm>
            <a:off x="8049232" y="1881105"/>
            <a:ext cx="3426306" cy="2200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29CC87-7747-49D0-88A3-3297710355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486" b="13242"/>
          <a:stretch/>
        </p:blipFill>
        <p:spPr>
          <a:xfrm>
            <a:off x="553642" y="4109864"/>
            <a:ext cx="3756151" cy="23295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6D6387-6921-4F9E-9478-0D5031992DA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486"/>
          <a:stretch/>
        </p:blipFill>
        <p:spPr>
          <a:xfrm>
            <a:off x="4293080" y="4109343"/>
            <a:ext cx="3756152" cy="27305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F7FAE0-CC0B-450F-815B-D55E5B4D1A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425" t="4841" b="13333"/>
          <a:stretch/>
        </p:blipFill>
        <p:spPr>
          <a:xfrm>
            <a:off x="8049232" y="4080766"/>
            <a:ext cx="3426306" cy="23479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72FB4F-033A-47B6-BE7D-F01E6AF9F35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078"/>
          <a:stretch/>
        </p:blipFill>
        <p:spPr>
          <a:xfrm>
            <a:off x="275389" y="1181100"/>
            <a:ext cx="3794198" cy="2508264"/>
          </a:xfrm>
          <a:prstGeom prst="rect">
            <a:avLst/>
          </a:prstGeom>
        </p:spPr>
      </p:pic>
      <p:sp>
        <p:nvSpPr>
          <p:cNvPr id="12" name="标题 1">
            <a:extLst>
              <a:ext uri="{FF2B5EF4-FFF2-40B4-BE49-F238E27FC236}">
                <a16:creationId xmlns:a16="http://schemas.microsoft.com/office/drawing/2014/main" id="{24559830-9AED-4164-9F79-9D0F81AA03EA}"/>
              </a:ext>
            </a:extLst>
          </p:cNvPr>
          <p:cNvSpPr txBox="1">
            <a:spLocks/>
          </p:cNvSpPr>
          <p:nvPr/>
        </p:nvSpPr>
        <p:spPr>
          <a:xfrm>
            <a:off x="227383" y="46036"/>
            <a:ext cx="11778034" cy="760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Effects of Emission Refresh on Ozone Prediction</a:t>
            </a:r>
          </a:p>
        </p:txBody>
      </p:sp>
      <p:sp>
        <p:nvSpPr>
          <p:cNvPr id="13" name="流程图: 过程 6">
            <a:extLst>
              <a:ext uri="{FF2B5EF4-FFF2-40B4-BE49-F238E27FC236}">
                <a16:creationId xmlns:a16="http://schemas.microsoft.com/office/drawing/2014/main" id="{6D8983F8-4DB0-4109-BDA5-803AF4F3D36A}"/>
              </a:ext>
            </a:extLst>
          </p:cNvPr>
          <p:cNvSpPr/>
          <p:nvPr/>
        </p:nvSpPr>
        <p:spPr>
          <a:xfrm>
            <a:off x="0" y="652879"/>
            <a:ext cx="12192000" cy="45719"/>
          </a:xfrm>
          <a:prstGeom prst="flowChartProcess">
            <a:avLst/>
          </a:prstGeom>
          <a:gradFill flip="none" rotWithShape="1">
            <a:gsLst>
              <a:gs pos="71000">
                <a:srgbClr val="1F7742"/>
              </a:gs>
              <a:gs pos="0">
                <a:schemeClr val="accent6">
                  <a:lumMod val="67000"/>
                </a:schemeClr>
              </a:gs>
              <a:gs pos="100000">
                <a:schemeClr val="accent6">
                  <a:lumMod val="84000"/>
                  <a:lumOff val="16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04BEF2-EBF5-4A32-95FF-71269A8B0158}"/>
              </a:ext>
            </a:extLst>
          </p:cNvPr>
          <p:cNvSpPr/>
          <p:nvPr/>
        </p:nvSpPr>
        <p:spPr>
          <a:xfrm>
            <a:off x="5023917" y="1702838"/>
            <a:ext cx="27993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differences (N2020-control)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9157AB-A34B-4303-AA97-4CB1A40AB715}"/>
              </a:ext>
            </a:extLst>
          </p:cNvPr>
          <p:cNvSpPr/>
          <p:nvPr/>
        </p:nvSpPr>
        <p:spPr>
          <a:xfrm>
            <a:off x="8362692" y="1702838"/>
            <a:ext cx="27993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differences (ADJ-control)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C8DD96-C55B-43B0-8404-6F792D69CDC3}"/>
              </a:ext>
            </a:extLst>
          </p:cNvPr>
          <p:cNvSpPr/>
          <p:nvPr/>
        </p:nvSpPr>
        <p:spPr>
          <a:xfrm>
            <a:off x="4886325" y="3947870"/>
            <a:ext cx="2936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differences 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SatNOx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-control)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6A8280-9E22-4846-B586-A94ADCE8F18F}"/>
              </a:ext>
            </a:extLst>
          </p:cNvPr>
          <p:cNvSpPr/>
          <p:nvPr/>
        </p:nvSpPr>
        <p:spPr>
          <a:xfrm>
            <a:off x="8362692" y="3947870"/>
            <a:ext cx="27993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differences (VAE-control)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8FE0512-324C-47D1-B749-A2902D36D89B}"/>
              </a:ext>
            </a:extLst>
          </p:cNvPr>
          <p:cNvSpPr/>
          <p:nvPr/>
        </p:nvSpPr>
        <p:spPr>
          <a:xfrm>
            <a:off x="1224000" y="3947870"/>
            <a:ext cx="27993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differences (BA-control)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1262393-21F9-49AB-98BA-A5BE019B2099}"/>
              </a:ext>
            </a:extLst>
          </p:cNvPr>
          <p:cNvSpPr/>
          <p:nvPr/>
        </p:nvSpPr>
        <p:spPr>
          <a:xfrm>
            <a:off x="4309793" y="831415"/>
            <a:ext cx="75256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N2020 shows the most decrease.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ADJ/BA/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SatNOx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large 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decrease in NC/SC; VAE: AZ/CA 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generally underpredicted in the western US.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34408F-A7CD-43EE-A109-F82CB648E10F}"/>
              </a:ext>
            </a:extLst>
          </p:cNvPr>
          <p:cNvSpPr/>
          <p:nvPr/>
        </p:nvSpPr>
        <p:spPr>
          <a:xfrm>
            <a:off x="1224000" y="866658"/>
            <a:ext cx="20826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(control) 202007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B72CB5-6813-4960-B948-84DF17DAC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6708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6162DDCF-CC66-4296-8CFE-63DA0B8DA5C0}"/>
              </a:ext>
            </a:extLst>
          </p:cNvPr>
          <p:cNvSpPr txBox="1">
            <a:spLocks/>
          </p:cNvSpPr>
          <p:nvPr/>
        </p:nvSpPr>
        <p:spPr>
          <a:xfrm>
            <a:off x="693819" y="32926"/>
            <a:ext cx="10803415" cy="6199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Garamond" panose="02020404030301010803" pitchFamily="18" charset="0"/>
                <a:cs typeface="Times New Roman" panose="02020603050405020304" pitchFamily="18" charset="0"/>
              </a:rPr>
              <a:t>Do They Improve the </a:t>
            </a:r>
            <a:r>
              <a:rPr lang="en-US" altLang="zh-CN" sz="3600" dirty="0">
                <a:latin typeface="Garamond" panose="02020404030301010803" pitchFamily="18" charset="0"/>
                <a:cs typeface="Times New Roman" panose="02020603050405020304" pitchFamily="18" charset="0"/>
              </a:rPr>
              <a:t>Ozone Prediction?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2259D4-D29C-41EE-B4F2-0A38E5C25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932" y="675738"/>
            <a:ext cx="10267302" cy="5272399"/>
          </a:xfrm>
          <a:prstGeom prst="rect">
            <a:avLst/>
          </a:prstGeom>
        </p:spPr>
      </p:pic>
      <p:sp>
        <p:nvSpPr>
          <p:cNvPr id="7" name="流程图: 过程 6">
            <a:extLst>
              <a:ext uri="{FF2B5EF4-FFF2-40B4-BE49-F238E27FC236}">
                <a16:creationId xmlns:a16="http://schemas.microsoft.com/office/drawing/2014/main" id="{A5A9ECBB-053C-4F64-A3BF-4F02B294F543}"/>
              </a:ext>
            </a:extLst>
          </p:cNvPr>
          <p:cNvSpPr/>
          <p:nvPr/>
        </p:nvSpPr>
        <p:spPr>
          <a:xfrm>
            <a:off x="0" y="652879"/>
            <a:ext cx="12192000" cy="45719"/>
          </a:xfrm>
          <a:prstGeom prst="flowChartProcess">
            <a:avLst/>
          </a:prstGeom>
          <a:gradFill flip="none" rotWithShape="1">
            <a:gsLst>
              <a:gs pos="71000">
                <a:srgbClr val="1F7742"/>
              </a:gs>
              <a:gs pos="0">
                <a:schemeClr val="accent6">
                  <a:lumMod val="67000"/>
                </a:schemeClr>
              </a:gs>
              <a:gs pos="100000">
                <a:schemeClr val="accent6">
                  <a:lumMod val="84000"/>
                  <a:lumOff val="16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91C861-DBFF-4AAF-94C6-8F3DEDF3E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9330CC-4D1C-4B4B-9A29-58183F70CE0B}"/>
              </a:ext>
            </a:extLst>
          </p:cNvPr>
          <p:cNvSpPr txBox="1"/>
          <p:nvPr/>
        </p:nvSpPr>
        <p:spPr>
          <a:xfrm>
            <a:off x="3581401" y="5837390"/>
            <a:ext cx="7431964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East: overestimation; West: underestimation. </a:t>
            </a:r>
          </a:p>
          <a:p>
            <a:pPr marL="342900" indent="-3429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Emission update improves ozone prediction in the eastern US.</a:t>
            </a:r>
          </a:p>
          <a:p>
            <a:pPr marL="342900" indent="-3429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Bias reduction in CONUS: 2% (VAE) – 13% (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SatNOx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C3F140-D17E-46F8-B047-A18ACABAEAA0}"/>
                  </a:ext>
                </a:extLst>
              </p:cNvPr>
              <p:cNvSpPr txBox="1"/>
              <p:nvPr/>
            </p:nvSpPr>
            <p:spPr>
              <a:xfrm>
                <a:off x="433717" y="5936645"/>
                <a:ext cx="2212457" cy="7848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  <a:buClr>
                    <a:schemeClr val="accent6">
                      <a:lumMod val="75000"/>
                    </a:schemeClr>
                  </a:buClr>
                </a:pPr>
                <a:r>
                  <a:rPr lang="en-US" sz="2000" dirty="0">
                    <a:solidFill>
                      <a:srgbClr val="D68028"/>
                    </a:solidFill>
                    <a:latin typeface="Garamond" panose="02020404030301010803" pitchFamily="18" charset="0"/>
                  </a:rPr>
                  <a:t>Yellow</a:t>
                </a:r>
                <a:r>
                  <a:rPr lang="en-US" sz="2000" dirty="0">
                    <a:latin typeface="Garamond" panose="02020404030301010803" pitchFamily="18" charset="0"/>
                  </a:rPr>
                  <a:t>-</a:t>
                </a:r>
                <a:r>
                  <a:rPr lang="en-US" sz="2000" dirty="0">
                    <a:solidFill>
                      <a:srgbClr val="FF0000"/>
                    </a:solidFill>
                    <a:latin typeface="Garamond" panose="02020404030301010803" pitchFamily="18" charset="0"/>
                  </a:rPr>
                  <a:t>Red</a:t>
                </a:r>
                <a:r>
                  <a:rPr lang="en-US" sz="2000" dirty="0">
                    <a:latin typeface="Garamond" panose="02020404030301010803" pitchFamily="18" charset="0"/>
                  </a:rPr>
                  <a:t>: Bias </a:t>
                </a:r>
                <a14:m>
                  <m:oMath xmlns:m="http://schemas.openxmlformats.org/officeDocument/2006/math">
                    <m:r>
                      <a:rPr lang="en-US" altLang="en-US" sz="2000" i="1" dirty="0">
                        <a:latin typeface="Cambria Math" panose="02040503050406030204" pitchFamily="18" charset="0"/>
                      </a:rPr>
                      <m:t>↑</m:t>
                    </m:r>
                  </m:oMath>
                </a14:m>
                <a:endParaRPr lang="en-US" altLang="en-US" sz="2000" dirty="0">
                  <a:latin typeface="Garamond" panose="02020404030301010803" pitchFamily="18" charset="0"/>
                </a:endParaRPr>
              </a:p>
              <a:p>
                <a:pPr>
                  <a:spcAft>
                    <a:spcPts val="600"/>
                  </a:spcAft>
                  <a:buClr>
                    <a:schemeClr val="accent6">
                      <a:lumMod val="75000"/>
                    </a:schemeClr>
                  </a:buClr>
                </a:pPr>
                <a:r>
                  <a:rPr lang="en-US" sz="2000" dirty="0">
                    <a:solidFill>
                      <a:srgbClr val="265CA9"/>
                    </a:solidFill>
                    <a:latin typeface="Garamond" panose="02020404030301010803" pitchFamily="18" charset="0"/>
                  </a:rPr>
                  <a:t>Blue</a:t>
                </a:r>
                <a:r>
                  <a:rPr lang="en-US" sz="2000" dirty="0">
                    <a:latin typeface="Garamond" panose="02020404030301010803" pitchFamily="18" charset="0"/>
                  </a:rPr>
                  <a:t>: Bias</a:t>
                </a:r>
                <a:r>
                  <a:rPr lang="en-US" altLang="en-US" sz="2000" dirty="0">
                    <a:latin typeface="Garamond" panose="02020404030301010803" pitchFamily="18" charset="0"/>
                  </a:rPr>
                  <a:t> ↓</a:t>
                </a:r>
                <a:endParaRPr lang="en-US" sz="2000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C3F140-D17E-46F8-B047-A18ACABAEA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717" y="5936645"/>
                <a:ext cx="2212457" cy="784830"/>
              </a:xfrm>
              <a:prstGeom prst="rect">
                <a:avLst/>
              </a:prstGeom>
              <a:blipFill>
                <a:blip r:embed="rId4"/>
                <a:stretch>
                  <a:fillRect l="-2755" t="-3876" b="-131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5831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0455E61C-0291-4A23-AEE8-B4C01E33151E}"/>
              </a:ext>
            </a:extLst>
          </p:cNvPr>
          <p:cNvSpPr txBox="1">
            <a:spLocks/>
          </p:cNvSpPr>
          <p:nvPr/>
        </p:nvSpPr>
        <p:spPr>
          <a:xfrm>
            <a:off x="693819" y="32926"/>
            <a:ext cx="10803415" cy="6928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Garamond" panose="02020404030301010803" pitchFamily="18" charset="0"/>
                <a:cs typeface="Times New Roman" panose="02020603050405020304" pitchFamily="18" charset="0"/>
              </a:rPr>
              <a:t>Taylor Diagrams and Skill Scores</a:t>
            </a:r>
            <a:endParaRPr lang="en-US" altLang="zh-CN" sz="36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050BD72-B61B-4B99-A878-852D85BCCB05}"/>
                  </a:ext>
                </a:extLst>
              </p:cNvPr>
              <p:cNvSpPr/>
              <p:nvPr/>
            </p:nvSpPr>
            <p:spPr>
              <a:xfrm>
                <a:off x="8300422" y="837213"/>
                <a:ext cx="2841675" cy="6503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i="1" dirty="0">
                    <a:latin typeface="Times New Roman" panose="02020603050405020304" pitchFamily="18" charset="0"/>
                    <a:ea typeface="SimSun" panose="02010600030101010101" pitchFamily="2" charset="-122"/>
                  </a:rPr>
                  <a:t>TSS </a:t>
                </a:r>
                <a:r>
                  <a:rPr lang="en-US" dirty="0">
                    <a:latin typeface="Times New Roman" panose="02020603050405020304" pitchFamily="18" charset="0"/>
                    <a:ea typeface="SimSun" panose="02010600030101010101" pitchFamily="2" charset="-122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4(1+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𝐶𝑂𝑅𝑅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𝑜𝑏𝑠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𝑚𝑜𝑑</m:t>
                                </m:r>
                              </m:sub>
                            </m:sSub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𝑚𝑜𝑑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𝑜𝑏𝑠</m:t>
                                </m:r>
                              </m:sub>
                            </m:sSub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)(1+</m:t>
                        </m:r>
                        <m:sSub>
                          <m:sSubPr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 panose="02020603050405020304" pitchFamily="18" charset="0"/>
                              </a:rPr>
                              <m:t>𝐶𝑂𝑅𝑅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050BD72-B61B-4B99-A878-852D85BCCB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0422" y="837213"/>
                <a:ext cx="2841675" cy="650306"/>
              </a:xfrm>
              <a:prstGeom prst="rect">
                <a:avLst/>
              </a:prstGeom>
              <a:blipFill>
                <a:blip r:embed="rId4"/>
                <a:stretch>
                  <a:fillRect l="-1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流程图: 过程 6">
            <a:extLst>
              <a:ext uri="{FF2B5EF4-FFF2-40B4-BE49-F238E27FC236}">
                <a16:creationId xmlns:a16="http://schemas.microsoft.com/office/drawing/2014/main" id="{8ACF0266-998C-410F-861C-1F3B91BF9D80}"/>
              </a:ext>
            </a:extLst>
          </p:cNvPr>
          <p:cNvSpPr/>
          <p:nvPr/>
        </p:nvSpPr>
        <p:spPr>
          <a:xfrm>
            <a:off x="0" y="652879"/>
            <a:ext cx="12192000" cy="45719"/>
          </a:xfrm>
          <a:prstGeom prst="flowChartProcess">
            <a:avLst/>
          </a:prstGeom>
          <a:gradFill flip="none" rotWithShape="1">
            <a:gsLst>
              <a:gs pos="71000">
                <a:srgbClr val="1F7742"/>
              </a:gs>
              <a:gs pos="0">
                <a:schemeClr val="accent6">
                  <a:lumMod val="67000"/>
                </a:schemeClr>
              </a:gs>
              <a:gs pos="100000">
                <a:schemeClr val="accent6">
                  <a:lumMod val="84000"/>
                  <a:lumOff val="16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2AEE44-3A9C-437B-B498-EC8F0CA2D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1C1C48-8C36-48BF-887F-428D09ACE652}"/>
              </a:ext>
            </a:extLst>
          </p:cNvPr>
          <p:cNvSpPr txBox="1"/>
          <p:nvPr/>
        </p:nvSpPr>
        <p:spPr>
          <a:xfrm>
            <a:off x="7114233" y="1893845"/>
            <a:ext cx="4918711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Regional scale:</a:t>
            </a:r>
          </a:p>
          <a:p>
            <a:pPr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Smaller deviations, moderate correlations.</a:t>
            </a:r>
          </a:p>
          <a:p>
            <a:pPr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Northern east/west &gt; Southeast/Southwest &gt; Central US &gt; South</a:t>
            </a:r>
          </a:p>
          <a:p>
            <a:pPr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SatNOx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outperforms in 6 out of 10 regions; BA shows the highest mean TSS.</a:t>
            </a:r>
          </a:p>
          <a:p>
            <a:pPr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City scale:</a:t>
            </a:r>
          </a:p>
          <a:p>
            <a:pPr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Bigger variabilities than the regional scale</a:t>
            </a:r>
          </a:p>
          <a:p>
            <a:pPr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East/Central &gt; South/Southwest</a:t>
            </a:r>
          </a:p>
          <a:p>
            <a:pPr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VAE scores highest in 4 cities while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SatNOx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 the best overall performance.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FEA6DC-52EB-4D7B-9920-6139D3AAD0BF}"/>
              </a:ext>
            </a:extLst>
          </p:cNvPr>
          <p:cNvSpPr/>
          <p:nvPr/>
        </p:nvSpPr>
        <p:spPr>
          <a:xfrm>
            <a:off x="369890" y="847213"/>
            <a:ext cx="20826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EPA Regional Offices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0A0998-2806-41E3-936E-3C53C7CBB052}"/>
              </a:ext>
            </a:extLst>
          </p:cNvPr>
          <p:cNvSpPr/>
          <p:nvPr/>
        </p:nvSpPr>
        <p:spPr>
          <a:xfrm>
            <a:off x="4012875" y="847213"/>
            <a:ext cx="20826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Cities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2A3529A-C13B-40A6-AB64-0254091C1EC2}"/>
              </a:ext>
            </a:extLst>
          </p:cNvPr>
          <p:cNvGrpSpPr/>
          <p:nvPr/>
        </p:nvGrpSpPr>
        <p:grpSpPr>
          <a:xfrm>
            <a:off x="369890" y="1185767"/>
            <a:ext cx="6515070" cy="5305590"/>
            <a:chOff x="369890" y="1185767"/>
            <a:chExt cx="6515070" cy="530559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C94484D-7517-4C66-8395-FE9909F87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9890" y="1185767"/>
              <a:ext cx="6515070" cy="530559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E31A77C-B8E9-4E4D-95DB-90329E6165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9757"/>
            <a:stretch/>
          </p:blipFill>
          <p:spPr>
            <a:xfrm>
              <a:off x="369890" y="4303985"/>
              <a:ext cx="3261168" cy="21873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2194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661E67-4FA7-48BA-BEDC-96AC187D25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37" b="19735"/>
          <a:stretch/>
        </p:blipFill>
        <p:spPr>
          <a:xfrm>
            <a:off x="4678567" y="1883991"/>
            <a:ext cx="3611015" cy="20398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10F13F-3D2E-46BE-A2AF-B6B6B21EB5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00" t="7155" b="20653"/>
          <a:stretch/>
        </p:blipFill>
        <p:spPr>
          <a:xfrm>
            <a:off x="8571243" y="1883991"/>
            <a:ext cx="3329354" cy="20398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8A6022-84A7-46C2-A225-278F7D5612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456" b="13184"/>
          <a:stretch/>
        </p:blipFill>
        <p:spPr>
          <a:xfrm>
            <a:off x="909753" y="4114649"/>
            <a:ext cx="3768814" cy="23211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D396D1-B873-4F66-9390-ECCF60C702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067" t="8318"/>
          <a:stretch/>
        </p:blipFill>
        <p:spPr>
          <a:xfrm>
            <a:off x="4933739" y="4114648"/>
            <a:ext cx="3355841" cy="25970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F64C4D-5BF3-4F19-BEDB-A9AACA81CB5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870" t="7092" b="13834"/>
          <a:stretch/>
        </p:blipFill>
        <p:spPr>
          <a:xfrm>
            <a:off x="8544751" y="4094854"/>
            <a:ext cx="3355845" cy="22103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4E75E7-B971-42F8-95AB-48F0677B72D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772"/>
          <a:stretch/>
        </p:blipFill>
        <p:spPr>
          <a:xfrm>
            <a:off x="429311" y="1303279"/>
            <a:ext cx="4104851" cy="261619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A1B4ECC-F678-4316-B584-D3B767681C86}"/>
              </a:ext>
            </a:extLst>
          </p:cNvPr>
          <p:cNvSpPr/>
          <p:nvPr/>
        </p:nvSpPr>
        <p:spPr>
          <a:xfrm>
            <a:off x="5252696" y="1602273"/>
            <a:ext cx="2936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differences (N2020-control)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A9042B-7ABA-42AA-B74B-A71C69A9BA1F}"/>
              </a:ext>
            </a:extLst>
          </p:cNvPr>
          <p:cNvSpPr/>
          <p:nvPr/>
        </p:nvSpPr>
        <p:spPr>
          <a:xfrm>
            <a:off x="8729063" y="1602273"/>
            <a:ext cx="27993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differences (ADJ-control)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E3B957-7520-4B9D-A459-78F2B02946AE}"/>
              </a:ext>
            </a:extLst>
          </p:cNvPr>
          <p:cNvSpPr/>
          <p:nvPr/>
        </p:nvSpPr>
        <p:spPr>
          <a:xfrm>
            <a:off x="5118048" y="3866969"/>
            <a:ext cx="30716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differences 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SatNOx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-control)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19B3F4-966E-4424-B5C7-42B7C2E00E94}"/>
              </a:ext>
            </a:extLst>
          </p:cNvPr>
          <p:cNvSpPr/>
          <p:nvPr/>
        </p:nvSpPr>
        <p:spPr>
          <a:xfrm>
            <a:off x="8729063" y="3866969"/>
            <a:ext cx="27993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differences (VAE-control)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54FFBF-B134-4CB0-8DA9-F9390662E835}"/>
              </a:ext>
            </a:extLst>
          </p:cNvPr>
          <p:cNvSpPr/>
          <p:nvPr/>
        </p:nvSpPr>
        <p:spPr>
          <a:xfrm>
            <a:off x="1590371" y="3866969"/>
            <a:ext cx="27993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differences (BA-control)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0128A4-2842-4A68-8F88-757006BF4F0F}"/>
              </a:ext>
            </a:extLst>
          </p:cNvPr>
          <p:cNvSpPr/>
          <p:nvPr/>
        </p:nvSpPr>
        <p:spPr>
          <a:xfrm>
            <a:off x="1590371" y="994668"/>
            <a:ext cx="20826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(control) 202007</a:t>
            </a: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4E7E1097-37D9-4EEE-B48F-9206D13A4F46}"/>
              </a:ext>
            </a:extLst>
          </p:cNvPr>
          <p:cNvSpPr txBox="1">
            <a:spLocks/>
          </p:cNvSpPr>
          <p:nvPr/>
        </p:nvSpPr>
        <p:spPr>
          <a:xfrm>
            <a:off x="227383" y="46037"/>
            <a:ext cx="11778034" cy="764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Effects of Emission Refresh on NO</a:t>
            </a:r>
            <a:r>
              <a:rPr lang="en-US" altLang="zh-CN" sz="3200" baseline="-25000" dirty="0">
                <a:latin typeface="Garamond" panose="02020404030301010803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 Prediction</a:t>
            </a:r>
          </a:p>
        </p:txBody>
      </p:sp>
      <p:sp>
        <p:nvSpPr>
          <p:cNvPr id="18" name="流程图: 过程 6">
            <a:extLst>
              <a:ext uri="{FF2B5EF4-FFF2-40B4-BE49-F238E27FC236}">
                <a16:creationId xmlns:a16="http://schemas.microsoft.com/office/drawing/2014/main" id="{05767D23-E321-48EE-9C20-47B733230104}"/>
              </a:ext>
            </a:extLst>
          </p:cNvPr>
          <p:cNvSpPr/>
          <p:nvPr/>
        </p:nvSpPr>
        <p:spPr>
          <a:xfrm>
            <a:off x="0" y="652879"/>
            <a:ext cx="12192000" cy="45719"/>
          </a:xfrm>
          <a:prstGeom prst="flowChartProcess">
            <a:avLst/>
          </a:prstGeom>
          <a:gradFill flip="none" rotWithShape="1">
            <a:gsLst>
              <a:gs pos="71000">
                <a:srgbClr val="1F7742"/>
              </a:gs>
              <a:gs pos="0">
                <a:schemeClr val="accent6">
                  <a:lumMod val="67000"/>
                </a:schemeClr>
              </a:gs>
              <a:gs pos="100000">
                <a:schemeClr val="accent6">
                  <a:lumMod val="84000"/>
                  <a:lumOff val="16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11E0A9-D7A7-4FCB-83D4-A16BAAE1E80C}"/>
              </a:ext>
            </a:extLst>
          </p:cNvPr>
          <p:cNvSpPr/>
          <p:nvPr/>
        </p:nvSpPr>
        <p:spPr>
          <a:xfrm>
            <a:off x="4402898" y="698598"/>
            <a:ext cx="79173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differences in cities.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Increased NO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appears in some cities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i.e.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Chicago, IL; Buffalo, NY).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Urban NO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usually underestimated, MB increase: 1% (VAE) – 10%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SatNOx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3E0765-0213-41F7-8514-D3CC10C18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841182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19150</TotalTime>
  <Words>1269</Words>
  <Application>Microsoft Office PowerPoint</Application>
  <PresentationFormat>Widescreen</PresentationFormat>
  <Paragraphs>174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等线</vt:lpstr>
      <vt:lpstr>等线 Light</vt:lpstr>
      <vt:lpstr>SimSun</vt:lpstr>
      <vt:lpstr>Arial</vt:lpstr>
      <vt:lpstr>Calibri</vt:lpstr>
      <vt:lpstr>Calibri Light</vt:lpstr>
      <vt:lpstr>Cambria Math</vt:lpstr>
      <vt:lpstr>Garamond</vt:lpstr>
      <vt:lpstr>Times New Roman</vt:lpstr>
      <vt:lpstr>Wingdings</vt:lpstr>
      <vt:lpstr>Office Theme</vt:lpstr>
      <vt:lpstr>Timely Updates of Anthropogenic Emissions with Satellite and Ground Observations: Comparing of multiple rapid emission refresh 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Siqi Ma</dc:creator>
  <cp:lastModifiedBy>Siqi Ma</cp:lastModifiedBy>
  <cp:revision>725</cp:revision>
  <dcterms:created xsi:type="dcterms:W3CDTF">2024-01-02T20:25:10Z</dcterms:created>
  <dcterms:modified xsi:type="dcterms:W3CDTF">2024-10-22T17:28:10Z</dcterms:modified>
</cp:coreProperties>
</file>