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75" r:id="rId2"/>
    <p:sldId id="294" r:id="rId3"/>
    <p:sldId id="297" r:id="rId4"/>
    <p:sldId id="281" r:id="rId5"/>
    <p:sldId id="298" r:id="rId6"/>
    <p:sldId id="288" r:id="rId7"/>
    <p:sldId id="276" r:id="rId8"/>
    <p:sldId id="274" r:id="rId9"/>
    <p:sldId id="289" r:id="rId10"/>
    <p:sldId id="283" r:id="rId11"/>
    <p:sldId id="286" r:id="rId12"/>
    <p:sldId id="295" r:id="rId13"/>
    <p:sldId id="292" r:id="rId14"/>
    <p:sldId id="290" r:id="rId15"/>
    <p:sldId id="291" r:id="rId16"/>
    <p:sldId id="29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A90"/>
    <a:srgbClr val="F41B19"/>
    <a:srgbClr val="281BFF"/>
    <a:srgbClr val="CE7FCD"/>
    <a:srgbClr val="E6D5ED"/>
    <a:srgbClr val="C7D9F2"/>
    <a:srgbClr val="DBC2E5"/>
    <a:srgbClr val="A5A5A5"/>
    <a:srgbClr val="C4AF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86"/>
    <p:restoredTop sz="82263"/>
  </p:normalViewPr>
  <p:slideViewPr>
    <p:cSldViewPr snapToGrid="0">
      <p:cViewPr varScale="1">
        <p:scale>
          <a:sx n="96" d="100"/>
          <a:sy n="96" d="100"/>
        </p:scale>
        <p:origin x="115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704F13-820A-604A-A190-F9F2FC64FCD0}" type="datetimeFigureOut">
              <a:rPr lang="en-US" smtClean="0"/>
              <a:t>10/18/24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4D782F-3002-614C-9411-A32A5BED18BF}" type="slidenum">
              <a:rPr lang="en-US" smtClean="0"/>
              <a:t>‹#›</a:t>
            </a:fld>
            <a:endParaRPr lang="en-US"/>
          </a:p>
        </p:txBody>
      </p:sp>
    </p:spTree>
    <p:extLst>
      <p:ext uri="{BB962C8B-B14F-4D97-AF65-F5344CB8AC3E}">
        <p14:creationId xmlns:p14="http://schemas.microsoft.com/office/powerpoint/2010/main" val="1800120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Hello everyone, I am Nana</a:t>
            </a:r>
            <a:r>
              <a:rPr lang="zh-CN" altLang="en-US" dirty="0"/>
              <a:t> </a:t>
            </a:r>
            <a:r>
              <a:rPr lang="en-US" dirty="0"/>
              <a:t>from NCSU. </a:t>
            </a:r>
            <a:r>
              <a:rPr lang="en-US" b="0" i="0" dirty="0">
                <a:solidFill>
                  <a:srgbClr val="2C2C36"/>
                </a:solidFill>
                <a:effectLst/>
                <a:latin typeface="-apple-system"/>
              </a:rPr>
              <a:t>I am working with Professor Qu and I acknowledge her and Amir's contributions to this work</a:t>
            </a:r>
            <a:r>
              <a:rPr lang="en-US" dirty="0"/>
              <a:t>. </a:t>
            </a:r>
          </a:p>
          <a:p>
            <a:pPr marL="171450" indent="-171450">
              <a:buFont typeface="Arial" panose="020B0604020202020204" pitchFamily="34" charset="0"/>
              <a:buChar char="•"/>
            </a:pPr>
            <a:r>
              <a:rPr lang="en-US" dirty="0"/>
              <a:t>Today I’m </a:t>
            </a:r>
            <a:r>
              <a:rPr lang="en-US" dirty="0" err="1"/>
              <a:t>gonna</a:t>
            </a:r>
            <a:r>
              <a:rPr lang="en-US" dirty="0"/>
              <a:t> present the improved day-to-day variations of US NOx emissions inferred from TEMPO NO2 retrievals.</a:t>
            </a:r>
          </a:p>
        </p:txBody>
      </p:sp>
      <p:sp>
        <p:nvSpPr>
          <p:cNvPr id="4" name="Slide Number Placeholder 3"/>
          <p:cNvSpPr>
            <a:spLocks noGrp="1"/>
          </p:cNvSpPr>
          <p:nvPr>
            <p:ph type="sldNum" sz="quarter" idx="5"/>
          </p:nvPr>
        </p:nvSpPr>
        <p:spPr/>
        <p:txBody>
          <a:bodyPr/>
          <a:lstStyle/>
          <a:p>
            <a:fld id="{304D782F-3002-614C-9411-A32A5BED18BF}" type="slidenum">
              <a:rPr lang="en-US" smtClean="0"/>
              <a:t>1</a:t>
            </a:fld>
            <a:endParaRPr lang="en-US"/>
          </a:p>
        </p:txBody>
      </p:sp>
    </p:spTree>
    <p:extLst>
      <p:ext uri="{BB962C8B-B14F-4D97-AF65-F5344CB8AC3E}">
        <p14:creationId xmlns:p14="http://schemas.microsoft.com/office/powerpoint/2010/main" val="1084887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the results from our inverse modeling evaluation. In the figure on the left, we can see the daily variation profiles for three types of emissions: prior, posterior, and true emissions. For prior emissions, we assume that daily emissions are constant. However, the red and gray lines show that our inverse modeling makes the posterior emissions closely match the true emissions.</a:t>
            </a:r>
          </a:p>
          <a:p>
            <a:endParaRPr lang="en-US" dirty="0"/>
          </a:p>
          <a:p>
            <a:r>
              <a:rPr lang="en-US" dirty="0"/>
              <a:t>The spatial maps illustrate the differences between prior and posterior emissions compared to the true emissions. We also have some statistical variables, and the results indicate that the NMB, NME, and NMSE values are smaller for the posterior emissions, which means they are more accurate.</a:t>
            </a:r>
          </a:p>
        </p:txBody>
      </p:sp>
      <p:sp>
        <p:nvSpPr>
          <p:cNvPr id="4" name="Slide Number Placeholder 3"/>
          <p:cNvSpPr>
            <a:spLocks noGrp="1"/>
          </p:cNvSpPr>
          <p:nvPr>
            <p:ph type="sldNum" sz="quarter" idx="5"/>
          </p:nvPr>
        </p:nvSpPr>
        <p:spPr/>
        <p:txBody>
          <a:bodyPr/>
          <a:lstStyle/>
          <a:p>
            <a:fld id="{304D782F-3002-614C-9411-A32A5BED18BF}" type="slidenum">
              <a:rPr lang="en-US" smtClean="0"/>
              <a:t>10</a:t>
            </a:fld>
            <a:endParaRPr lang="en-US"/>
          </a:p>
        </p:txBody>
      </p:sp>
    </p:spTree>
    <p:extLst>
      <p:ext uri="{BB962C8B-B14F-4D97-AF65-F5344CB8AC3E}">
        <p14:creationId xmlns:p14="http://schemas.microsoft.com/office/powerpoint/2010/main" val="3844872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is the spatial maps for Sep 1</a:t>
            </a:r>
            <a:r>
              <a:rPr lang="en-US" baseline="30000" dirty="0"/>
              <a:t>st</a:t>
            </a:r>
            <a:endParaRPr lang="en-US" dirty="0"/>
          </a:p>
          <a:p>
            <a:pPr marL="171450" indent="-171450">
              <a:buFont typeface="Arial" panose="020B0604020202020204" pitchFamily="34" charset="0"/>
              <a:buChar char="•"/>
            </a:pPr>
            <a:r>
              <a:rPr lang="en-US" dirty="0"/>
              <a:t>The two figures on the top present the different between simulated and observed NO2 columns, one for the prior case and another for the posterior case. We can see the posterior case are closer to the TEMPO observations.</a:t>
            </a:r>
          </a:p>
          <a:p>
            <a:pPr marL="171450" indent="-171450">
              <a:buFont typeface="Arial" panose="020B0604020202020204" pitchFamily="34" charset="0"/>
              <a:buChar char="•"/>
            </a:pPr>
            <a:r>
              <a:rPr lang="en-US" dirty="0"/>
              <a:t>The two figures on the bottom are for the comparison of NOx emissions. The prior EQUATES emissions generally overestimate emissions in the central and north-central</a:t>
            </a:r>
            <a:r>
              <a:rPr lang="zh-CN" altLang="en-US" dirty="0"/>
              <a:t> </a:t>
            </a:r>
            <a:r>
              <a:rPr lang="en-US" dirty="0"/>
              <a:t>regions, while underestimating emissions in other areas. </a:t>
            </a:r>
          </a:p>
          <a:p>
            <a:pPr marL="171450" indent="-171450">
              <a:buFont typeface="Arial" panose="020B0604020202020204" pitchFamily="34" charset="0"/>
              <a:buChar char="•"/>
            </a:pPr>
            <a:r>
              <a:rPr lang="en-US" dirty="0"/>
              <a:t>One possible reason is that there are obvious wildfire on the northwest and northeast of us on that day, since we’re using the wildfire emissions from 2019, which will lead the underestimation of CMAQ modeling.</a:t>
            </a:r>
          </a:p>
        </p:txBody>
      </p:sp>
      <p:sp>
        <p:nvSpPr>
          <p:cNvPr id="4" name="Slide Number Placeholder 3"/>
          <p:cNvSpPr>
            <a:spLocks noGrp="1"/>
          </p:cNvSpPr>
          <p:nvPr>
            <p:ph type="sldNum" sz="quarter" idx="5"/>
          </p:nvPr>
        </p:nvSpPr>
        <p:spPr/>
        <p:txBody>
          <a:bodyPr/>
          <a:lstStyle/>
          <a:p>
            <a:fld id="{304D782F-3002-614C-9411-A32A5BED18BF}" type="slidenum">
              <a:rPr lang="en-US" smtClean="0"/>
              <a:t>11</a:t>
            </a:fld>
            <a:endParaRPr lang="en-US"/>
          </a:p>
        </p:txBody>
      </p:sp>
    </p:spTree>
    <p:extLst>
      <p:ext uri="{BB962C8B-B14F-4D97-AF65-F5344CB8AC3E}">
        <p14:creationId xmlns:p14="http://schemas.microsoft.com/office/powerpoint/2010/main" val="2041525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3755E-B1C8-A545-ACBE-819D330AB0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A637E4-D864-D935-5F4B-551A44EA1C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57003B-F80C-7242-D6E1-90D751281E75}"/>
              </a:ext>
            </a:extLst>
          </p:cNvPr>
          <p:cNvSpPr>
            <a:spLocks noGrp="1"/>
          </p:cNvSpPr>
          <p:nvPr>
            <p:ph type="body" idx="1"/>
          </p:nvPr>
        </p:nvSpPr>
        <p:spPr/>
        <p:txBody>
          <a:bodyPr/>
          <a:lstStyle/>
          <a:p>
            <a:pPr marL="171450" indent="-171450">
              <a:buFont typeface="Arial" panose="020B0604020202020204" pitchFamily="34" charset="0"/>
              <a:buChar char="•"/>
            </a:pPr>
            <a:r>
              <a:rPr lang="en-US" dirty="0"/>
              <a:t>This scatter plot further supports the improved CMAQ performance based on posterior emissions compared to prior emissions. </a:t>
            </a:r>
          </a:p>
          <a:p>
            <a:pPr marL="171450" indent="-171450">
              <a:buFont typeface="Arial" panose="020B0604020202020204" pitchFamily="34" charset="0"/>
              <a:buChar char="•"/>
            </a:pPr>
            <a:r>
              <a:rPr lang="en-US" dirty="0"/>
              <a:t>We compare the grid level simulated slant column with the TEMPO, and we can see this through statistical parameters like R2, MB, RMSE, and NME.</a:t>
            </a:r>
          </a:p>
        </p:txBody>
      </p:sp>
      <p:sp>
        <p:nvSpPr>
          <p:cNvPr id="4" name="Slide Number Placeholder 3">
            <a:extLst>
              <a:ext uri="{FF2B5EF4-FFF2-40B4-BE49-F238E27FC236}">
                <a16:creationId xmlns:a16="http://schemas.microsoft.com/office/drawing/2014/main" id="{236C566F-AA21-0457-5102-667072BF261B}"/>
              </a:ext>
            </a:extLst>
          </p:cNvPr>
          <p:cNvSpPr>
            <a:spLocks noGrp="1"/>
          </p:cNvSpPr>
          <p:nvPr>
            <p:ph type="sldNum" sz="quarter" idx="5"/>
          </p:nvPr>
        </p:nvSpPr>
        <p:spPr/>
        <p:txBody>
          <a:bodyPr/>
          <a:lstStyle/>
          <a:p>
            <a:fld id="{304D782F-3002-614C-9411-A32A5BED18BF}" type="slidenum">
              <a:rPr lang="en-US" smtClean="0"/>
              <a:t>12</a:t>
            </a:fld>
            <a:endParaRPr lang="en-US"/>
          </a:p>
        </p:txBody>
      </p:sp>
    </p:spTree>
    <p:extLst>
      <p:ext uri="{BB962C8B-B14F-4D97-AF65-F5344CB8AC3E}">
        <p14:creationId xmlns:p14="http://schemas.microsoft.com/office/powerpoint/2010/main" val="2758251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6E56F-541F-E8E5-81C0-0FED178DEE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339FD7-4293-8617-A19C-1E221D0354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FF1C61-BA84-BB8C-3912-09E876AD56A0}"/>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is a daily scale comparison between prior </a:t>
            </a:r>
            <a:r>
              <a:rPr lang="en-US" dirty="0" err="1"/>
              <a:t>nox</a:t>
            </a:r>
            <a:r>
              <a:rPr lang="en-US" dirty="0"/>
              <a:t> emissions and posterior </a:t>
            </a:r>
            <a:r>
              <a:rPr lang="en-US" dirty="0" err="1"/>
              <a:t>nox</a:t>
            </a:r>
            <a:r>
              <a:rPr lang="en-US" dirty="0"/>
              <a:t> emissions.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the day-to-day prior emissions, they rely on temporal profiles and present </a:t>
            </a:r>
            <a:r>
              <a:rPr lang="en-US" b="0" i="0" dirty="0">
                <a:solidFill>
                  <a:srgbClr val="2C2C36"/>
                </a:solidFill>
                <a:effectLst/>
                <a:latin typeface="-apple-system"/>
              </a:rPr>
              <a:t>a regular pattern of higher values during the weekdays and lower values on the weekends.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2C2C36"/>
                </a:solidFill>
                <a:effectLst/>
                <a:latin typeface="-apple-system"/>
              </a:rPr>
              <a:t>But the posterior emissions, the regular pattern is broken. We highlight a typical example, there are high values on weekends. One possible reason is that the average wildfire emissions over the last three days are three times those on the first day.</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Calibri" panose="020F0502020204030204" pitchFamily="34" charset="0"/>
                <a:cs typeface="Calibri" panose="020F0502020204030204" pitchFamily="34" charset="0"/>
              </a:rPr>
              <a:t>From the relative changes in daily NOx emissions across the CONUS range from </a:t>
            </a:r>
            <a:r>
              <a:rPr lang="en-US" sz="1200" dirty="0">
                <a:solidFill>
                  <a:srgbClr val="FF0000"/>
                </a:solidFill>
                <a:latin typeface="Calibri" panose="020F0502020204030204" pitchFamily="34" charset="0"/>
                <a:cs typeface="Calibri" panose="020F0502020204030204" pitchFamily="34" charset="0"/>
              </a:rPr>
              <a:t>negative 1% to 78%, and </a:t>
            </a:r>
            <a:r>
              <a:rPr lang="en-US" sz="1200" kern="0" dirty="0">
                <a:effectLst/>
                <a:latin typeface="Calibri" panose="020F0502020204030204" pitchFamily="34" charset="0"/>
                <a:ea typeface="DengXian" panose="02010600030101010101" pitchFamily="2" charset="-122"/>
                <a:cs typeface="Calibri" panose="020F0502020204030204" pitchFamily="34" charset="0"/>
              </a:rPr>
              <a:t>on monthly average, it shows an increase of 24%.</a:t>
            </a:r>
          </a:p>
          <a:p>
            <a:endParaRPr lang="en-US" dirty="0"/>
          </a:p>
        </p:txBody>
      </p:sp>
      <p:sp>
        <p:nvSpPr>
          <p:cNvPr id="4" name="Slide Number Placeholder 3">
            <a:extLst>
              <a:ext uri="{FF2B5EF4-FFF2-40B4-BE49-F238E27FC236}">
                <a16:creationId xmlns:a16="http://schemas.microsoft.com/office/drawing/2014/main" id="{B5791140-9210-91A4-3F32-FA8AF30946B5}"/>
              </a:ext>
            </a:extLst>
          </p:cNvPr>
          <p:cNvSpPr>
            <a:spLocks noGrp="1"/>
          </p:cNvSpPr>
          <p:nvPr>
            <p:ph type="sldNum" sz="quarter" idx="5"/>
          </p:nvPr>
        </p:nvSpPr>
        <p:spPr/>
        <p:txBody>
          <a:bodyPr/>
          <a:lstStyle/>
          <a:p>
            <a:fld id="{304D782F-3002-614C-9411-A32A5BED18BF}" type="slidenum">
              <a:rPr lang="en-US" smtClean="0"/>
              <a:t>13</a:t>
            </a:fld>
            <a:endParaRPr lang="en-US"/>
          </a:p>
        </p:txBody>
      </p:sp>
    </p:spTree>
    <p:extLst>
      <p:ext uri="{BB962C8B-B14F-4D97-AF65-F5344CB8AC3E}">
        <p14:creationId xmlns:p14="http://schemas.microsoft.com/office/powerpoint/2010/main" val="3671569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011E5-D2B5-49BB-B72F-C5B49CB5D0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E66B5D-864F-9E3A-30FF-5DDC082D15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3A9701-A324-D972-B593-FE830419F4A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dirty="0">
              <a:solidFill>
                <a:schemeClr val="tx1"/>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2CA6BAC7-6C57-5537-E1DA-BD408E86BEB3}"/>
              </a:ext>
            </a:extLst>
          </p:cNvPr>
          <p:cNvSpPr>
            <a:spLocks noGrp="1"/>
          </p:cNvSpPr>
          <p:nvPr>
            <p:ph type="sldNum" sz="quarter" idx="5"/>
          </p:nvPr>
        </p:nvSpPr>
        <p:spPr/>
        <p:txBody>
          <a:bodyPr/>
          <a:lstStyle/>
          <a:p>
            <a:fld id="{304D782F-3002-614C-9411-A32A5BED18BF}" type="slidenum">
              <a:rPr lang="en-US" smtClean="0"/>
              <a:t>14</a:t>
            </a:fld>
            <a:endParaRPr lang="en-US"/>
          </a:p>
        </p:txBody>
      </p:sp>
    </p:spTree>
    <p:extLst>
      <p:ext uri="{BB962C8B-B14F-4D97-AF65-F5344CB8AC3E}">
        <p14:creationId xmlns:p14="http://schemas.microsoft.com/office/powerpoint/2010/main" val="506309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2CDAB-2519-68BD-2424-DCEEFAF0D9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75FAD5-B7AD-569C-03A1-D65BA7B3AB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4A486A-50D1-A4B5-2A44-F1C10E06D85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dirty="0">
              <a:solidFill>
                <a:schemeClr val="tx1"/>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3C095A4A-3836-AB22-407C-960A83908939}"/>
              </a:ext>
            </a:extLst>
          </p:cNvPr>
          <p:cNvSpPr>
            <a:spLocks noGrp="1"/>
          </p:cNvSpPr>
          <p:nvPr>
            <p:ph type="sldNum" sz="quarter" idx="5"/>
          </p:nvPr>
        </p:nvSpPr>
        <p:spPr/>
        <p:txBody>
          <a:bodyPr/>
          <a:lstStyle/>
          <a:p>
            <a:fld id="{304D782F-3002-614C-9411-A32A5BED18BF}" type="slidenum">
              <a:rPr lang="en-US" smtClean="0"/>
              <a:t>15</a:t>
            </a:fld>
            <a:endParaRPr lang="en-US"/>
          </a:p>
        </p:txBody>
      </p:sp>
    </p:spTree>
    <p:extLst>
      <p:ext uri="{BB962C8B-B14F-4D97-AF65-F5344CB8AC3E}">
        <p14:creationId xmlns:p14="http://schemas.microsoft.com/office/powerpoint/2010/main" val="1755382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98808-1763-FF38-951E-5F62DADD4D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A57260-5BB6-27A0-D1BA-E41F198C2F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55B131-C821-3317-54C1-EC3B972293B0}"/>
              </a:ext>
            </a:extLst>
          </p:cNvPr>
          <p:cNvSpPr>
            <a:spLocks noGrp="1"/>
          </p:cNvSpPr>
          <p:nvPr>
            <p:ph type="body" idx="1"/>
          </p:nvPr>
        </p:nvSpPr>
        <p:spPr/>
        <p:txBody>
          <a:bodyPr/>
          <a:lstStyle/>
          <a:p>
            <a:r>
              <a:rPr lang="en-US" dirty="0"/>
              <a:t>That’s all. Thank you for your attention and I’d be happy to take any questions.</a:t>
            </a:r>
          </a:p>
        </p:txBody>
      </p:sp>
      <p:sp>
        <p:nvSpPr>
          <p:cNvPr id="4" name="Slide Number Placeholder 3">
            <a:extLst>
              <a:ext uri="{FF2B5EF4-FFF2-40B4-BE49-F238E27FC236}">
                <a16:creationId xmlns:a16="http://schemas.microsoft.com/office/drawing/2014/main" id="{9C45C1F8-FB9E-979F-F60D-6E532204A584}"/>
              </a:ext>
            </a:extLst>
          </p:cNvPr>
          <p:cNvSpPr>
            <a:spLocks noGrp="1"/>
          </p:cNvSpPr>
          <p:nvPr>
            <p:ph type="sldNum" sz="quarter" idx="5"/>
          </p:nvPr>
        </p:nvSpPr>
        <p:spPr/>
        <p:txBody>
          <a:bodyPr/>
          <a:lstStyle/>
          <a:p>
            <a:fld id="{304D782F-3002-614C-9411-A32A5BED18BF}" type="slidenum">
              <a:rPr lang="en-US" smtClean="0"/>
              <a:t>16</a:t>
            </a:fld>
            <a:endParaRPr lang="en-US"/>
          </a:p>
        </p:txBody>
      </p:sp>
    </p:spTree>
    <p:extLst>
      <p:ext uri="{BB962C8B-B14F-4D97-AF65-F5344CB8AC3E}">
        <p14:creationId xmlns:p14="http://schemas.microsoft.com/office/powerpoint/2010/main" val="2018661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C743F-091B-29E2-69DC-F6B1D2253D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655920-7F30-BB1F-BC61-3E92E04999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6B5385-6260-BC3A-7303-344BDB3AA4A1}"/>
              </a:ext>
            </a:extLst>
          </p:cNvPr>
          <p:cNvSpPr>
            <a:spLocks noGrp="1"/>
          </p:cNvSpPr>
          <p:nvPr>
            <p:ph type="body" idx="1"/>
          </p:nvPr>
        </p:nvSpPr>
        <p:spPr/>
        <p:txBody>
          <a:bodyPr/>
          <a:lstStyle/>
          <a:p>
            <a:pPr marL="171450" indent="-171450">
              <a:buFont typeface="Arial" panose="020B0604020202020204" pitchFamily="34" charset="0"/>
              <a:buChar char="•"/>
            </a:pPr>
            <a:r>
              <a:rPr lang="en-US" dirty="0"/>
              <a:t>This is a relationship diagram from IGAC projects.</a:t>
            </a:r>
          </a:p>
          <a:p>
            <a:pPr marL="171450" indent="-171450">
              <a:buFont typeface="Arial" panose="020B0604020202020204" pitchFamily="34" charset="0"/>
              <a:buChar char="•"/>
            </a:pPr>
            <a:r>
              <a:rPr lang="en-US" dirty="0"/>
              <a:t>Air pollutants emitted from both </a:t>
            </a:r>
            <a:r>
              <a:rPr lang="en-US" dirty="0" err="1"/>
              <a:t>anthro</a:t>
            </a:r>
            <a:r>
              <a:rPr lang="en-US" dirty="0"/>
              <a:t> and natural sources undergo various atmospheric processes, and lead to changes in atmospheric composition. </a:t>
            </a:r>
          </a:p>
          <a:p>
            <a:pPr marL="171450" indent="-171450">
              <a:buFont typeface="Arial" panose="020B0604020202020204" pitchFamily="34" charset="0"/>
              <a:buChar char="•"/>
            </a:pPr>
            <a:r>
              <a:rPr lang="en-US" dirty="0"/>
              <a:t>These changes can significantly affect climate, human health, and ecosystems, and ultimately influence individual and societal decisions. </a:t>
            </a:r>
          </a:p>
          <a:p>
            <a:pPr marL="171450" indent="-171450">
              <a:buFont typeface="Arial" panose="020B0604020202020204" pitchFamily="34" charset="0"/>
              <a:buChar char="•"/>
            </a:pPr>
            <a:r>
              <a:rPr lang="en-US" dirty="0"/>
              <a:t>Therefore, accurate emission estimates are fundamental for atmospheric research and effective policymaking.</a:t>
            </a:r>
          </a:p>
        </p:txBody>
      </p:sp>
      <p:sp>
        <p:nvSpPr>
          <p:cNvPr id="4" name="Slide Number Placeholder 3">
            <a:extLst>
              <a:ext uri="{FF2B5EF4-FFF2-40B4-BE49-F238E27FC236}">
                <a16:creationId xmlns:a16="http://schemas.microsoft.com/office/drawing/2014/main" id="{10E2D485-3557-3953-50E1-50895D527228}"/>
              </a:ext>
            </a:extLst>
          </p:cNvPr>
          <p:cNvSpPr>
            <a:spLocks noGrp="1"/>
          </p:cNvSpPr>
          <p:nvPr>
            <p:ph type="sldNum" sz="quarter" idx="5"/>
          </p:nvPr>
        </p:nvSpPr>
        <p:spPr/>
        <p:txBody>
          <a:bodyPr/>
          <a:lstStyle/>
          <a:p>
            <a:fld id="{304D782F-3002-614C-9411-A32A5BED18BF}" type="slidenum">
              <a:rPr lang="en-US" smtClean="0"/>
              <a:t>2</a:t>
            </a:fld>
            <a:endParaRPr lang="en-US"/>
          </a:p>
        </p:txBody>
      </p:sp>
    </p:spTree>
    <p:extLst>
      <p:ext uri="{BB962C8B-B14F-4D97-AF65-F5344CB8AC3E}">
        <p14:creationId xmlns:p14="http://schemas.microsoft.com/office/powerpoint/2010/main" val="3013646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6A8BB-2899-ECC7-9942-A44DBE3AA6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7243BA-4D60-45C3-D938-A72B222302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99613B-6981-0352-7526-8A620AC8544B}"/>
              </a:ext>
            </a:extLst>
          </p:cNvPr>
          <p:cNvSpPr>
            <a:spLocks noGrp="1"/>
          </p:cNvSpPr>
          <p:nvPr>
            <p:ph type="body" idx="1"/>
          </p:nvPr>
        </p:nvSpPr>
        <p:spPr/>
        <p:txBody>
          <a:bodyPr/>
          <a:lstStyle/>
          <a:p>
            <a:pPr marL="171450" indent="-171450">
              <a:buFont typeface="Arial" panose="020B0604020202020204" pitchFamily="34" charset="0"/>
              <a:buChar char="•"/>
            </a:pPr>
            <a:r>
              <a:rPr lang="en-US" dirty="0"/>
              <a:t>Bottom-up methods based on detailed activity rates and emission factors are commonly used to estimate emissions, but they come with</a:t>
            </a:r>
            <a:r>
              <a:rPr lang="zh-CN" altLang="en-US" dirty="0"/>
              <a:t> </a:t>
            </a:r>
            <a:r>
              <a:rPr lang="en-US" dirty="0"/>
              <a:t>a lot of uncertainties. </a:t>
            </a:r>
          </a:p>
          <a:p>
            <a:pPr marL="171450" indent="-171450">
              <a:buFont typeface="Arial" panose="020B0604020202020204" pitchFamily="34" charset="0"/>
              <a:buChar char="•"/>
            </a:pPr>
            <a:r>
              <a:rPr lang="en-US" dirty="0"/>
              <a:t>For example, when looking at NOx emission trends in the past twenty years, different research groups often report very different numbers. </a:t>
            </a:r>
          </a:p>
          <a:p>
            <a:pPr marL="171450" indent="-171450">
              <a:buFont typeface="Arial" panose="020B0604020202020204" pitchFamily="34" charset="0"/>
              <a:buChar char="•"/>
            </a:pPr>
            <a:r>
              <a:rPr lang="en-US" b="0" i="0" dirty="0">
                <a:solidFill>
                  <a:srgbClr val="2C2C36"/>
                </a:solidFill>
                <a:effectLst/>
                <a:latin typeface="-apple-system"/>
              </a:rPr>
              <a:t>For the spatial distributions, the use of spatial proxies like population cannot always reproduce the spatial mapping as accurately as point-source-based emissions, especially at fine spatial resolutions.</a:t>
            </a:r>
            <a:endParaRPr lang="en-US" dirty="0"/>
          </a:p>
        </p:txBody>
      </p:sp>
      <p:sp>
        <p:nvSpPr>
          <p:cNvPr id="4" name="Slide Number Placeholder 3">
            <a:extLst>
              <a:ext uri="{FF2B5EF4-FFF2-40B4-BE49-F238E27FC236}">
                <a16:creationId xmlns:a16="http://schemas.microsoft.com/office/drawing/2014/main" id="{B7E38D3A-E7BB-6C3E-61B9-57FDCB47FD42}"/>
              </a:ext>
            </a:extLst>
          </p:cNvPr>
          <p:cNvSpPr>
            <a:spLocks noGrp="1"/>
          </p:cNvSpPr>
          <p:nvPr>
            <p:ph type="sldNum" sz="quarter" idx="5"/>
          </p:nvPr>
        </p:nvSpPr>
        <p:spPr/>
        <p:txBody>
          <a:bodyPr/>
          <a:lstStyle/>
          <a:p>
            <a:fld id="{304D782F-3002-614C-9411-A32A5BED18BF}" type="slidenum">
              <a:rPr lang="en-US" smtClean="0"/>
              <a:t>3</a:t>
            </a:fld>
            <a:endParaRPr lang="en-US"/>
          </a:p>
        </p:txBody>
      </p:sp>
    </p:spTree>
    <p:extLst>
      <p:ext uri="{BB962C8B-B14F-4D97-AF65-F5344CB8AC3E}">
        <p14:creationId xmlns:p14="http://schemas.microsoft.com/office/powerpoint/2010/main" val="336752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temporal allocation of emissions from yearly to hourly in SMOKE uses </a:t>
            </a:r>
            <a:r>
              <a:rPr lang="en-US" sz="1200" dirty="0">
                <a:latin typeface="Calibri" panose="020F0502020204030204" pitchFamily="34" charset="0"/>
                <a:cs typeface="Calibri" panose="020F0502020204030204" pitchFamily="34" charset="0"/>
              </a:rPr>
              <a:t>month-of-year, day-of-week, and diurnal profiles. </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Due to the lack of widely emission measurements, these profiles rely on temporal variations in activity rates like fuel use, production rate, and traffic counts</a:t>
            </a:r>
          </a:p>
          <a:p>
            <a:pPr marL="171450" indent="-171450">
              <a:buFont typeface="Arial" panose="020B0604020202020204" pitchFamily="34" charset="0"/>
              <a:buChar char="•"/>
            </a:pPr>
            <a:r>
              <a:rPr lang="en-US" sz="1200" b="0" i="0" dirty="0">
                <a:solidFill>
                  <a:srgbClr val="151515"/>
                </a:solidFill>
                <a:effectLst/>
                <a:latin typeface="Calibri" panose="020F0502020204030204" pitchFamily="34" charset="0"/>
                <a:cs typeface="Calibri" panose="020F0502020204030204" pitchFamily="34" charset="0"/>
              </a:rPr>
              <a:t>This is an example for the power sector. The commonly used temporal profiles are reliable at monthly scales.</a:t>
            </a:r>
          </a:p>
          <a:p>
            <a:pPr marL="171450" indent="-171450">
              <a:buFont typeface="Arial" panose="020B0604020202020204" pitchFamily="34" charset="0"/>
              <a:buChar char="•"/>
            </a:pPr>
            <a:r>
              <a:rPr lang="en-US" sz="1200" b="0" i="0" dirty="0">
                <a:solidFill>
                  <a:srgbClr val="2C2C36"/>
                </a:solidFill>
                <a:effectLst/>
                <a:latin typeface="-apple-system"/>
              </a:rPr>
              <a:t>The day-of-week profiles might not fully capture the daily variations in emissions.</a:t>
            </a:r>
            <a:endParaRPr lang="en-US" sz="1200"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304D782F-3002-614C-9411-A32A5BED18BF}" type="slidenum">
              <a:rPr lang="en-US" smtClean="0"/>
              <a:t>4</a:t>
            </a:fld>
            <a:endParaRPr lang="en-US"/>
          </a:p>
        </p:txBody>
      </p:sp>
    </p:spTree>
    <p:extLst>
      <p:ext uri="{BB962C8B-B14F-4D97-AF65-F5344CB8AC3E}">
        <p14:creationId xmlns:p14="http://schemas.microsoft.com/office/powerpoint/2010/main" val="2655638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0390C-6674-1F9F-2D3A-7F5A5004AA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761769-FE41-B452-3C27-BC52F6B63B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6A495D-B14F-5AAA-82FA-4F832485407B}"/>
              </a:ext>
            </a:extLst>
          </p:cNvPr>
          <p:cNvSpPr>
            <a:spLocks noGrp="1"/>
          </p:cNvSpPr>
          <p:nvPr>
            <p:ph type="body" idx="1"/>
          </p:nvPr>
        </p:nvSpPr>
        <p:spPr/>
        <p:txBody>
          <a:bodyPr/>
          <a:lstStyle/>
          <a:p>
            <a:pPr marL="171450" indent="-171450">
              <a:buFont typeface="Arial" panose="020B0604020202020204" pitchFamily="34" charset="0"/>
              <a:buChar char="•"/>
            </a:pPr>
            <a:r>
              <a:rPr lang="en-US" dirty="0"/>
              <a:t>Top-down methods based on satellite data are effective to constrain bottom-up emissions. </a:t>
            </a:r>
          </a:p>
          <a:p>
            <a:pPr marL="171450" indent="-171450">
              <a:buFont typeface="Arial" panose="020B0604020202020204" pitchFamily="34" charset="0"/>
              <a:buChar char="•"/>
            </a:pPr>
            <a:r>
              <a:rPr lang="en-US" dirty="0"/>
              <a:t>And mass balance is a computationally effective inverse modeling method compared to adjoint-based 4d-var methods</a:t>
            </a:r>
          </a:p>
          <a:p>
            <a:pPr marL="171450" indent="-171450">
              <a:buFont typeface="Arial" panose="020B0604020202020204" pitchFamily="34" charset="0"/>
              <a:buChar char="•"/>
            </a:pPr>
            <a:r>
              <a:rPr lang="en-US" dirty="0"/>
              <a:t>Previous studies have validated its </a:t>
            </a:r>
            <a:r>
              <a:rPr lang="en-US" altLang="zh-CN" sz="1200" dirty="0">
                <a:latin typeface="Calibri" panose="020F0502020204030204" pitchFamily="34" charset="0"/>
                <a:cs typeface="Calibri" panose="020F0502020204030204" pitchFamily="34" charset="0"/>
              </a:rPr>
              <a:t>good accuracy at monthly scales</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But more efforts need to be done to its ability to </a:t>
            </a:r>
            <a:r>
              <a:rPr lang="en-US" altLang="zh-CN" sz="1200" dirty="0">
                <a:latin typeface="Calibri" panose="020F0502020204030204" pitchFamily="34" charset="0"/>
                <a:cs typeface="Calibri" panose="020F0502020204030204" pitchFamily="34" charset="0"/>
              </a:rPr>
              <a:t>recover emission sources at finer temporal scales </a:t>
            </a:r>
            <a:endParaRPr lang="en-US" dirty="0"/>
          </a:p>
          <a:p>
            <a:endParaRPr lang="en-US" dirty="0"/>
          </a:p>
        </p:txBody>
      </p:sp>
      <p:sp>
        <p:nvSpPr>
          <p:cNvPr id="4" name="Slide Number Placeholder 3">
            <a:extLst>
              <a:ext uri="{FF2B5EF4-FFF2-40B4-BE49-F238E27FC236}">
                <a16:creationId xmlns:a16="http://schemas.microsoft.com/office/drawing/2014/main" id="{2051DCF8-159E-32B3-4B04-C63E995328E9}"/>
              </a:ext>
            </a:extLst>
          </p:cNvPr>
          <p:cNvSpPr>
            <a:spLocks noGrp="1"/>
          </p:cNvSpPr>
          <p:nvPr>
            <p:ph type="sldNum" sz="quarter" idx="5"/>
          </p:nvPr>
        </p:nvSpPr>
        <p:spPr/>
        <p:txBody>
          <a:bodyPr/>
          <a:lstStyle/>
          <a:p>
            <a:fld id="{304D782F-3002-614C-9411-A32A5BED18BF}" type="slidenum">
              <a:rPr lang="en-US" smtClean="0"/>
              <a:t>5</a:t>
            </a:fld>
            <a:endParaRPr lang="en-US"/>
          </a:p>
        </p:txBody>
      </p:sp>
    </p:spTree>
    <p:extLst>
      <p:ext uri="{BB962C8B-B14F-4D97-AF65-F5344CB8AC3E}">
        <p14:creationId xmlns:p14="http://schemas.microsoft.com/office/powerpoint/2010/main" val="304308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FBAFF-DB51-0FAA-9377-9F34FD81A5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65B74F-A59E-08A4-EEEE-581C29874F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999B8F-9E17-DD87-DDDC-1F654F5C0339}"/>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Last year,</a:t>
            </a:r>
            <a:r>
              <a:rPr lang="zh-CN" altLang="en-US" dirty="0"/>
              <a:t> </a:t>
            </a:r>
            <a:r>
              <a:rPr lang="en-US" altLang="zh-CN" dirty="0"/>
              <a:t>the TEMPO hitched a ride on a commercial satellite and started to release data for August 2023 onward.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It’s in a Geostationary orbit which means TEMPO continuously scan North America and we can get high temporal resolution and spatial resolution data. And this is different from a lot of previous or current instruments that are in low earth orbits.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dirty="0"/>
              <a:t>It’s making the first hourly daytime air pollution measurements of trace gases over North America</a:t>
            </a:r>
            <a:r>
              <a:rPr lang="en-US" dirty="0"/>
              <a:t>. This is a figure of NO2 column at one hour for a few days ago.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At the center of field of regard results in a spatial resolution on ground about two by four point seven five square kilometers, which is higher than the GOME2, OMI and TROPOMI.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And this new data </a:t>
            </a:r>
            <a:r>
              <a:rPr lang="en-US" sz="1200" dirty="0">
                <a:latin typeface="Calibri" panose="020F0502020204030204" pitchFamily="34" charset="0"/>
                <a:cs typeface="Calibri" panose="020F0502020204030204" pitchFamily="34" charset="0"/>
              </a:rPr>
              <a:t>offers the capability to enhance our understanding of the temporal and spatial variations in NO</a:t>
            </a:r>
            <a:r>
              <a:rPr lang="en-US" sz="1200" baseline="-25000" dirty="0">
                <a:latin typeface="Calibri" panose="020F0502020204030204" pitchFamily="34" charset="0"/>
                <a:cs typeface="Calibri" panose="020F0502020204030204" pitchFamily="34" charset="0"/>
              </a:rPr>
              <a:t>x</a:t>
            </a:r>
            <a:r>
              <a:rPr lang="en-US" sz="1200" dirty="0">
                <a:latin typeface="Calibri" panose="020F0502020204030204" pitchFamily="34" charset="0"/>
                <a:cs typeface="Calibri" panose="020F0502020204030204" pitchFamily="34" charset="0"/>
              </a:rPr>
              <a:t> emissions from space. </a:t>
            </a:r>
            <a:endParaRPr lang="en-US" dirty="0"/>
          </a:p>
        </p:txBody>
      </p:sp>
      <p:sp>
        <p:nvSpPr>
          <p:cNvPr id="4" name="Slide Number Placeholder 3">
            <a:extLst>
              <a:ext uri="{FF2B5EF4-FFF2-40B4-BE49-F238E27FC236}">
                <a16:creationId xmlns:a16="http://schemas.microsoft.com/office/drawing/2014/main" id="{E238A821-BDB5-353C-B959-EE9F4627407D}"/>
              </a:ext>
            </a:extLst>
          </p:cNvPr>
          <p:cNvSpPr>
            <a:spLocks noGrp="1"/>
          </p:cNvSpPr>
          <p:nvPr>
            <p:ph type="sldNum" sz="quarter" idx="5"/>
          </p:nvPr>
        </p:nvSpPr>
        <p:spPr/>
        <p:txBody>
          <a:bodyPr/>
          <a:lstStyle/>
          <a:p>
            <a:fld id="{304D782F-3002-614C-9411-A32A5BED18BF}" type="slidenum">
              <a:rPr lang="en-US" smtClean="0"/>
              <a:t>6</a:t>
            </a:fld>
            <a:endParaRPr lang="en-US"/>
          </a:p>
        </p:txBody>
      </p:sp>
    </p:spTree>
    <p:extLst>
      <p:ext uri="{BB962C8B-B14F-4D97-AF65-F5344CB8AC3E}">
        <p14:creationId xmlns:p14="http://schemas.microsoft.com/office/powerpoint/2010/main" val="632682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Building on the motivations we discussed earlier, our goals are to evaluate the mass balance-based inverse modeling method at a daily scale using a pseudo-observation experiment. We also aim to enhance bottom-up NOx emissions estimates by using TEMPO data, mass balance methods, and WRF-CMAQ. </a:t>
            </a:r>
          </a:p>
          <a:p>
            <a:r>
              <a:rPr lang="en-US" dirty="0"/>
              <a:t>The basic principle of the methods involves comparing the CMAQ-simulated NO2 with the NO2 observed by TEMPO to correct prior estimates and obtain more accurate posterior estimates.</a:t>
            </a:r>
            <a:endParaRPr lang="en-US" sz="1200"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304D782F-3002-614C-9411-A32A5BED18BF}" type="slidenum">
              <a:rPr lang="en-US" smtClean="0"/>
              <a:t>7</a:t>
            </a:fld>
            <a:endParaRPr lang="en-US"/>
          </a:p>
        </p:txBody>
      </p:sp>
    </p:spTree>
    <p:extLst>
      <p:ext uri="{BB962C8B-B14F-4D97-AF65-F5344CB8AC3E}">
        <p14:creationId xmlns:p14="http://schemas.microsoft.com/office/powerpoint/2010/main" val="3911988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First, we need to evaluate our inverse modeling systems</a:t>
            </a:r>
            <a:r>
              <a:rPr lang="zh-CN" altLang="en-US" dirty="0"/>
              <a:t> </a:t>
            </a:r>
            <a:r>
              <a:rPr lang="en-US" altLang="zh-CN" dirty="0"/>
              <a:t>using a pseudo-observation experiment</a:t>
            </a:r>
            <a:r>
              <a:rPr lang="en-US" dirty="0"/>
              <a:t>. Since we don’t have a true emission value, we’ll create a scenario. </a:t>
            </a:r>
          </a:p>
          <a:p>
            <a:pPr marL="171450" indent="-171450">
              <a:buFont typeface="Arial" panose="020B0604020202020204" pitchFamily="34" charset="0"/>
              <a:buChar char="•"/>
            </a:pPr>
            <a:r>
              <a:rPr lang="en-US" dirty="0"/>
              <a:t>We use the EQUATES NOx emissions as our reference value. </a:t>
            </a:r>
          </a:p>
          <a:p>
            <a:pPr marL="171450" indent="-171450">
              <a:buFont typeface="Arial" panose="020B0604020202020204" pitchFamily="34" charset="0"/>
              <a:buChar char="•"/>
            </a:pPr>
            <a:r>
              <a:rPr lang="en-US" dirty="0"/>
              <a:t>We input this data into WRF-CMAQ and incorporate scattering weight to get NO2 columns. These columns will serve as our synthetic pseudo-observations</a:t>
            </a:r>
            <a:r>
              <a:rPr lang="zh-CN" altLang="en-US" dirty="0"/>
              <a:t> </a:t>
            </a:r>
            <a:r>
              <a:rPr lang="en-US" altLang="zh-CN" dirty="0"/>
              <a:t>which is the benchmark</a:t>
            </a:r>
            <a:r>
              <a:rPr lang="en-US" dirty="0"/>
              <a:t>.</a:t>
            </a:r>
          </a:p>
          <a:p>
            <a:pPr marL="171450" indent="-171450">
              <a:buFont typeface="Arial" panose="020B0604020202020204" pitchFamily="34" charset="0"/>
              <a:buChar char="•"/>
            </a:pPr>
            <a:r>
              <a:rPr lang="en-US" dirty="0"/>
              <a:t>Next, we’ll give the EQUATES data a hypothetical </a:t>
            </a:r>
            <a:r>
              <a:rPr lang="en-US" dirty="0">
                <a:solidFill>
                  <a:schemeClr val="tx1"/>
                </a:solidFill>
                <a:latin typeface="Calibri" panose="020F0502020204030204" pitchFamily="34" charset="0"/>
                <a:cs typeface="Calibri" panose="020F0502020204030204" pitchFamily="34" charset="0"/>
              </a:rPr>
              <a:t>uniform day-to-day variations </a:t>
            </a:r>
            <a:r>
              <a:rPr lang="en-US" dirty="0"/>
              <a:t>so that it can serve as prior emissions. We input this into CMAQ to get the simulated NO2. And compared with the pseudo-</a:t>
            </a:r>
            <a:r>
              <a:rPr lang="en-US" dirty="0" err="1"/>
              <a:t>obs</a:t>
            </a:r>
            <a:r>
              <a:rPr lang="en-US" dirty="0"/>
              <a:t> using a mass balance method to get the posterior NOx emissions.</a:t>
            </a:r>
          </a:p>
          <a:p>
            <a:pPr marL="171450" indent="-171450">
              <a:buFont typeface="Arial" panose="020B0604020202020204" pitchFamily="34" charset="0"/>
              <a:buChar char="•"/>
            </a:pPr>
            <a:r>
              <a:rPr lang="en-US" dirty="0"/>
              <a:t>After this, we will apply it to improving daily NOx emissions. in this case, the prior emissions will be EQUATES. Instead of using pseudo-observations, we'll use real satellite observations from TEMPO for the constraints.</a:t>
            </a:r>
          </a:p>
        </p:txBody>
      </p:sp>
      <p:sp>
        <p:nvSpPr>
          <p:cNvPr id="4" name="Slide Number Placeholder 3"/>
          <p:cNvSpPr>
            <a:spLocks noGrp="1"/>
          </p:cNvSpPr>
          <p:nvPr>
            <p:ph type="sldNum" sz="quarter" idx="5"/>
          </p:nvPr>
        </p:nvSpPr>
        <p:spPr/>
        <p:txBody>
          <a:bodyPr/>
          <a:lstStyle/>
          <a:p>
            <a:fld id="{304D782F-3002-614C-9411-A32A5BED18BF}" type="slidenum">
              <a:rPr lang="en-US" smtClean="0"/>
              <a:t>8</a:t>
            </a:fld>
            <a:endParaRPr lang="en-US"/>
          </a:p>
        </p:txBody>
      </p:sp>
    </p:spTree>
    <p:extLst>
      <p:ext uri="{BB962C8B-B14F-4D97-AF65-F5344CB8AC3E}">
        <p14:creationId xmlns:p14="http://schemas.microsoft.com/office/powerpoint/2010/main" val="2144478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11236-1349-7035-22D2-D07693E04D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E51068-82F0-BAB1-8A97-B6D27F29A5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5D90BB-952D-AD11-E90F-8E8AA88ABC9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dirty="0">
                <a:solidFill>
                  <a:schemeClr val="tx1"/>
                </a:solidFill>
                <a:latin typeface="Calibri" panose="020F0502020204030204" pitchFamily="34" charset="0"/>
                <a:cs typeface="Calibri" panose="020F0502020204030204" pitchFamily="34" charset="0"/>
              </a:rPr>
              <a:t>We use WRF-CMAQ to perform simulation for contiguous US </a:t>
            </a:r>
            <a:r>
              <a:rPr lang="en-US" dirty="0"/>
              <a:t>at a resolution of 12 km for September 2023. And before this, we use half a month as the spin-up periods. For emissions data, anthropogenic and fire emissions are sourced from EQUATES 2019, while lightning and biogenic emissions come from inline calculations.</a:t>
            </a:r>
            <a:endParaRPr lang="en-US" sz="1200" dirty="0">
              <a:solidFill>
                <a:schemeClr val="tx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dirty="0">
              <a:solidFill>
                <a:schemeClr val="tx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For the inverse modeling techniques, we employ the finite difference mass balance method, which takes into account how changes in NO2 columns are sensitive to shifts in NOx emissions. This approach helps reduce errors from nonlinear NOx-OH chemistry compared to basic mass balance methods</a:t>
            </a:r>
            <a:endParaRPr lang="en-US" sz="1200" dirty="0">
              <a:solidFill>
                <a:schemeClr val="tx1"/>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35432E01-F0EA-A0DB-5A0F-D07606713ED0}"/>
              </a:ext>
            </a:extLst>
          </p:cNvPr>
          <p:cNvSpPr>
            <a:spLocks noGrp="1"/>
          </p:cNvSpPr>
          <p:nvPr>
            <p:ph type="sldNum" sz="quarter" idx="5"/>
          </p:nvPr>
        </p:nvSpPr>
        <p:spPr/>
        <p:txBody>
          <a:bodyPr/>
          <a:lstStyle/>
          <a:p>
            <a:fld id="{304D782F-3002-614C-9411-A32A5BED18BF}" type="slidenum">
              <a:rPr lang="en-US" smtClean="0"/>
              <a:t>9</a:t>
            </a:fld>
            <a:endParaRPr lang="en-US"/>
          </a:p>
        </p:txBody>
      </p:sp>
    </p:spTree>
    <p:extLst>
      <p:ext uri="{BB962C8B-B14F-4D97-AF65-F5344CB8AC3E}">
        <p14:creationId xmlns:p14="http://schemas.microsoft.com/office/powerpoint/2010/main" val="3569287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A45F0-D7DA-D7D4-1C99-837DB5C228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A0B17C-6EC2-F9C5-A096-28A1E4DADB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7FE8BD-6E8B-7046-6C98-9200063E5A68}"/>
              </a:ext>
            </a:extLst>
          </p:cNvPr>
          <p:cNvSpPr>
            <a:spLocks noGrp="1"/>
          </p:cNvSpPr>
          <p:nvPr>
            <p:ph type="dt" sz="half" idx="10"/>
          </p:nvPr>
        </p:nvSpPr>
        <p:spPr/>
        <p:txBody>
          <a:bodyPr/>
          <a:lstStyle/>
          <a:p>
            <a:fld id="{6E43D521-0894-AE42-A231-914E4D2B90D7}" type="datetimeFigureOut">
              <a:rPr lang="en-US" smtClean="0"/>
              <a:t>10/18/24</a:t>
            </a:fld>
            <a:endParaRPr lang="en-US"/>
          </a:p>
        </p:txBody>
      </p:sp>
      <p:sp>
        <p:nvSpPr>
          <p:cNvPr id="5" name="Footer Placeholder 4">
            <a:extLst>
              <a:ext uri="{FF2B5EF4-FFF2-40B4-BE49-F238E27FC236}">
                <a16:creationId xmlns:a16="http://schemas.microsoft.com/office/drawing/2014/main" id="{69661F8F-01BE-90CB-7B92-49EF2AFB42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A22527-02FD-5543-D568-8552BD2CAC12}"/>
              </a:ext>
            </a:extLst>
          </p:cNvPr>
          <p:cNvSpPr>
            <a:spLocks noGrp="1"/>
          </p:cNvSpPr>
          <p:nvPr>
            <p:ph type="sldNum" sz="quarter" idx="12"/>
          </p:nvPr>
        </p:nvSpPr>
        <p:spPr/>
        <p:txBody>
          <a:bodyPr/>
          <a:lstStyle/>
          <a:p>
            <a:fld id="{7EC3531A-BFDE-8E40-9D67-505EC779D4F7}" type="slidenum">
              <a:rPr lang="en-US" smtClean="0"/>
              <a:t>‹#›</a:t>
            </a:fld>
            <a:endParaRPr lang="en-US"/>
          </a:p>
        </p:txBody>
      </p:sp>
    </p:spTree>
    <p:extLst>
      <p:ext uri="{BB962C8B-B14F-4D97-AF65-F5344CB8AC3E}">
        <p14:creationId xmlns:p14="http://schemas.microsoft.com/office/powerpoint/2010/main" val="3599364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674C4-9A37-4CE5-5CFE-0EDA1423EB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5BDAD3-0939-FF2C-0345-6CCA8AD4BA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D0F345-AF29-4D14-1314-0BD08A5DF3E4}"/>
              </a:ext>
            </a:extLst>
          </p:cNvPr>
          <p:cNvSpPr>
            <a:spLocks noGrp="1"/>
          </p:cNvSpPr>
          <p:nvPr>
            <p:ph type="dt" sz="half" idx="10"/>
          </p:nvPr>
        </p:nvSpPr>
        <p:spPr/>
        <p:txBody>
          <a:bodyPr/>
          <a:lstStyle/>
          <a:p>
            <a:fld id="{6E43D521-0894-AE42-A231-914E4D2B90D7}" type="datetimeFigureOut">
              <a:rPr lang="en-US" smtClean="0"/>
              <a:t>10/18/24</a:t>
            </a:fld>
            <a:endParaRPr lang="en-US"/>
          </a:p>
        </p:txBody>
      </p:sp>
      <p:sp>
        <p:nvSpPr>
          <p:cNvPr id="5" name="Footer Placeholder 4">
            <a:extLst>
              <a:ext uri="{FF2B5EF4-FFF2-40B4-BE49-F238E27FC236}">
                <a16:creationId xmlns:a16="http://schemas.microsoft.com/office/drawing/2014/main" id="{8A002E11-37BA-E32C-2D67-73C36EF80F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7BC6FA-6608-DF93-C8D0-B293D81F6C69}"/>
              </a:ext>
            </a:extLst>
          </p:cNvPr>
          <p:cNvSpPr>
            <a:spLocks noGrp="1"/>
          </p:cNvSpPr>
          <p:nvPr>
            <p:ph type="sldNum" sz="quarter" idx="12"/>
          </p:nvPr>
        </p:nvSpPr>
        <p:spPr/>
        <p:txBody>
          <a:bodyPr/>
          <a:lstStyle/>
          <a:p>
            <a:fld id="{7EC3531A-BFDE-8E40-9D67-505EC779D4F7}" type="slidenum">
              <a:rPr lang="en-US" smtClean="0"/>
              <a:t>‹#›</a:t>
            </a:fld>
            <a:endParaRPr lang="en-US"/>
          </a:p>
        </p:txBody>
      </p:sp>
    </p:spTree>
    <p:extLst>
      <p:ext uri="{BB962C8B-B14F-4D97-AF65-F5344CB8AC3E}">
        <p14:creationId xmlns:p14="http://schemas.microsoft.com/office/powerpoint/2010/main" val="43320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883147-DD90-E9E1-372C-72C51E567E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896D38-BDBE-DDAE-68C8-9FE6A8C968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DCE729-2C37-D7A4-B4F7-E7828D3AFEDD}"/>
              </a:ext>
            </a:extLst>
          </p:cNvPr>
          <p:cNvSpPr>
            <a:spLocks noGrp="1"/>
          </p:cNvSpPr>
          <p:nvPr>
            <p:ph type="dt" sz="half" idx="10"/>
          </p:nvPr>
        </p:nvSpPr>
        <p:spPr/>
        <p:txBody>
          <a:bodyPr/>
          <a:lstStyle/>
          <a:p>
            <a:fld id="{6E43D521-0894-AE42-A231-914E4D2B90D7}" type="datetimeFigureOut">
              <a:rPr lang="en-US" smtClean="0"/>
              <a:t>10/18/24</a:t>
            </a:fld>
            <a:endParaRPr lang="en-US"/>
          </a:p>
        </p:txBody>
      </p:sp>
      <p:sp>
        <p:nvSpPr>
          <p:cNvPr id="5" name="Footer Placeholder 4">
            <a:extLst>
              <a:ext uri="{FF2B5EF4-FFF2-40B4-BE49-F238E27FC236}">
                <a16:creationId xmlns:a16="http://schemas.microsoft.com/office/drawing/2014/main" id="{FBE7880A-DC7A-C229-73BA-03CCF74E3B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7EA7F0-2CAB-40D3-BB80-6382472DAEB1}"/>
              </a:ext>
            </a:extLst>
          </p:cNvPr>
          <p:cNvSpPr>
            <a:spLocks noGrp="1"/>
          </p:cNvSpPr>
          <p:nvPr>
            <p:ph type="sldNum" sz="quarter" idx="12"/>
          </p:nvPr>
        </p:nvSpPr>
        <p:spPr/>
        <p:txBody>
          <a:bodyPr/>
          <a:lstStyle/>
          <a:p>
            <a:fld id="{7EC3531A-BFDE-8E40-9D67-505EC779D4F7}" type="slidenum">
              <a:rPr lang="en-US" smtClean="0"/>
              <a:t>‹#›</a:t>
            </a:fld>
            <a:endParaRPr lang="en-US"/>
          </a:p>
        </p:txBody>
      </p:sp>
    </p:spTree>
    <p:extLst>
      <p:ext uri="{BB962C8B-B14F-4D97-AF65-F5344CB8AC3E}">
        <p14:creationId xmlns:p14="http://schemas.microsoft.com/office/powerpoint/2010/main" val="514189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48CAC-318B-EA54-C2C2-E26A73F84C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3D4CB2-583F-7B1B-DF11-CE52B982C9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407301-AF4B-2E18-7002-BBF045229619}"/>
              </a:ext>
            </a:extLst>
          </p:cNvPr>
          <p:cNvSpPr>
            <a:spLocks noGrp="1"/>
          </p:cNvSpPr>
          <p:nvPr>
            <p:ph type="dt" sz="half" idx="10"/>
          </p:nvPr>
        </p:nvSpPr>
        <p:spPr/>
        <p:txBody>
          <a:bodyPr/>
          <a:lstStyle/>
          <a:p>
            <a:fld id="{6E43D521-0894-AE42-A231-914E4D2B90D7}" type="datetimeFigureOut">
              <a:rPr lang="en-US" smtClean="0"/>
              <a:t>10/18/24</a:t>
            </a:fld>
            <a:endParaRPr lang="en-US"/>
          </a:p>
        </p:txBody>
      </p:sp>
      <p:sp>
        <p:nvSpPr>
          <p:cNvPr id="5" name="Footer Placeholder 4">
            <a:extLst>
              <a:ext uri="{FF2B5EF4-FFF2-40B4-BE49-F238E27FC236}">
                <a16:creationId xmlns:a16="http://schemas.microsoft.com/office/drawing/2014/main" id="{5236E929-FD09-B08E-7209-CBF8B9E8B1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AA6AF7-00F6-37AA-EFA3-2D4FDB4D46F5}"/>
              </a:ext>
            </a:extLst>
          </p:cNvPr>
          <p:cNvSpPr>
            <a:spLocks noGrp="1"/>
          </p:cNvSpPr>
          <p:nvPr>
            <p:ph type="sldNum" sz="quarter" idx="12"/>
          </p:nvPr>
        </p:nvSpPr>
        <p:spPr/>
        <p:txBody>
          <a:bodyPr/>
          <a:lstStyle/>
          <a:p>
            <a:fld id="{7EC3531A-BFDE-8E40-9D67-505EC779D4F7}" type="slidenum">
              <a:rPr lang="en-US" smtClean="0"/>
              <a:t>‹#›</a:t>
            </a:fld>
            <a:endParaRPr lang="en-US"/>
          </a:p>
        </p:txBody>
      </p:sp>
    </p:spTree>
    <p:extLst>
      <p:ext uri="{BB962C8B-B14F-4D97-AF65-F5344CB8AC3E}">
        <p14:creationId xmlns:p14="http://schemas.microsoft.com/office/powerpoint/2010/main" val="225207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2C147-01CF-6C09-E46F-73E5643B0E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538E566-4182-BCB6-B324-2DE669D85E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D8B4E2-2D6B-EAE9-68FD-97CA798D0685}"/>
              </a:ext>
            </a:extLst>
          </p:cNvPr>
          <p:cNvSpPr>
            <a:spLocks noGrp="1"/>
          </p:cNvSpPr>
          <p:nvPr>
            <p:ph type="dt" sz="half" idx="10"/>
          </p:nvPr>
        </p:nvSpPr>
        <p:spPr/>
        <p:txBody>
          <a:bodyPr/>
          <a:lstStyle/>
          <a:p>
            <a:fld id="{6E43D521-0894-AE42-A231-914E4D2B90D7}" type="datetimeFigureOut">
              <a:rPr lang="en-US" smtClean="0"/>
              <a:t>10/18/24</a:t>
            </a:fld>
            <a:endParaRPr lang="en-US"/>
          </a:p>
        </p:txBody>
      </p:sp>
      <p:sp>
        <p:nvSpPr>
          <p:cNvPr id="5" name="Footer Placeholder 4">
            <a:extLst>
              <a:ext uri="{FF2B5EF4-FFF2-40B4-BE49-F238E27FC236}">
                <a16:creationId xmlns:a16="http://schemas.microsoft.com/office/drawing/2014/main" id="{187E8A03-694B-8640-2A1C-5468E79B69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FDCB84-0DCE-78C1-444F-4ABE1321C3B9}"/>
              </a:ext>
            </a:extLst>
          </p:cNvPr>
          <p:cNvSpPr>
            <a:spLocks noGrp="1"/>
          </p:cNvSpPr>
          <p:nvPr>
            <p:ph type="sldNum" sz="quarter" idx="12"/>
          </p:nvPr>
        </p:nvSpPr>
        <p:spPr/>
        <p:txBody>
          <a:bodyPr/>
          <a:lstStyle/>
          <a:p>
            <a:fld id="{7EC3531A-BFDE-8E40-9D67-505EC779D4F7}" type="slidenum">
              <a:rPr lang="en-US" smtClean="0"/>
              <a:t>‹#›</a:t>
            </a:fld>
            <a:endParaRPr lang="en-US"/>
          </a:p>
        </p:txBody>
      </p:sp>
    </p:spTree>
    <p:extLst>
      <p:ext uri="{BB962C8B-B14F-4D97-AF65-F5344CB8AC3E}">
        <p14:creationId xmlns:p14="http://schemas.microsoft.com/office/powerpoint/2010/main" val="2672415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3DF3F-8626-4EF6-0605-D6FD7139CA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F91910-B96F-F97F-C7ED-78C0B17C2D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66AD7C-E50B-8E0D-C962-886AB755FF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D50DF8-30FF-E498-3F32-FA44E5CB7EAC}"/>
              </a:ext>
            </a:extLst>
          </p:cNvPr>
          <p:cNvSpPr>
            <a:spLocks noGrp="1"/>
          </p:cNvSpPr>
          <p:nvPr>
            <p:ph type="dt" sz="half" idx="10"/>
          </p:nvPr>
        </p:nvSpPr>
        <p:spPr/>
        <p:txBody>
          <a:bodyPr/>
          <a:lstStyle/>
          <a:p>
            <a:fld id="{6E43D521-0894-AE42-A231-914E4D2B90D7}" type="datetimeFigureOut">
              <a:rPr lang="en-US" smtClean="0"/>
              <a:t>10/18/24</a:t>
            </a:fld>
            <a:endParaRPr lang="en-US"/>
          </a:p>
        </p:txBody>
      </p:sp>
      <p:sp>
        <p:nvSpPr>
          <p:cNvPr id="6" name="Footer Placeholder 5">
            <a:extLst>
              <a:ext uri="{FF2B5EF4-FFF2-40B4-BE49-F238E27FC236}">
                <a16:creationId xmlns:a16="http://schemas.microsoft.com/office/drawing/2014/main" id="{EF6ADE57-0FC7-6473-8D6B-855BEDC212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857979-5C65-844D-7C2A-349CF4935B97}"/>
              </a:ext>
            </a:extLst>
          </p:cNvPr>
          <p:cNvSpPr>
            <a:spLocks noGrp="1"/>
          </p:cNvSpPr>
          <p:nvPr>
            <p:ph type="sldNum" sz="quarter" idx="12"/>
          </p:nvPr>
        </p:nvSpPr>
        <p:spPr/>
        <p:txBody>
          <a:bodyPr/>
          <a:lstStyle/>
          <a:p>
            <a:fld id="{7EC3531A-BFDE-8E40-9D67-505EC779D4F7}" type="slidenum">
              <a:rPr lang="en-US" smtClean="0"/>
              <a:t>‹#›</a:t>
            </a:fld>
            <a:endParaRPr lang="en-US"/>
          </a:p>
        </p:txBody>
      </p:sp>
    </p:spTree>
    <p:extLst>
      <p:ext uri="{BB962C8B-B14F-4D97-AF65-F5344CB8AC3E}">
        <p14:creationId xmlns:p14="http://schemas.microsoft.com/office/powerpoint/2010/main" val="1853924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69D06-5E4C-E460-0BA1-9B7EBE111C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DBD8E1-B942-A8C3-5E46-162F1C58E2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6C53CE-640C-2E6F-6B57-6BA1C13C4C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85DCA2-48D6-7FFA-F57C-F85F76B83F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AA03EA-8A27-DC86-68DB-44BCBC0818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B9725E-1C38-5CC4-E35D-6A3E1271F2F6}"/>
              </a:ext>
            </a:extLst>
          </p:cNvPr>
          <p:cNvSpPr>
            <a:spLocks noGrp="1"/>
          </p:cNvSpPr>
          <p:nvPr>
            <p:ph type="dt" sz="half" idx="10"/>
          </p:nvPr>
        </p:nvSpPr>
        <p:spPr/>
        <p:txBody>
          <a:bodyPr/>
          <a:lstStyle/>
          <a:p>
            <a:fld id="{6E43D521-0894-AE42-A231-914E4D2B90D7}" type="datetimeFigureOut">
              <a:rPr lang="en-US" smtClean="0"/>
              <a:t>10/18/24</a:t>
            </a:fld>
            <a:endParaRPr lang="en-US"/>
          </a:p>
        </p:txBody>
      </p:sp>
      <p:sp>
        <p:nvSpPr>
          <p:cNvPr id="8" name="Footer Placeholder 7">
            <a:extLst>
              <a:ext uri="{FF2B5EF4-FFF2-40B4-BE49-F238E27FC236}">
                <a16:creationId xmlns:a16="http://schemas.microsoft.com/office/drawing/2014/main" id="{0235BC71-5A34-7ACD-D20A-5E2299ED5E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8EB68A-FBB8-D92E-04DA-6A86630B03C7}"/>
              </a:ext>
            </a:extLst>
          </p:cNvPr>
          <p:cNvSpPr>
            <a:spLocks noGrp="1"/>
          </p:cNvSpPr>
          <p:nvPr>
            <p:ph type="sldNum" sz="quarter" idx="12"/>
          </p:nvPr>
        </p:nvSpPr>
        <p:spPr/>
        <p:txBody>
          <a:bodyPr/>
          <a:lstStyle/>
          <a:p>
            <a:fld id="{7EC3531A-BFDE-8E40-9D67-505EC779D4F7}" type="slidenum">
              <a:rPr lang="en-US" smtClean="0"/>
              <a:t>‹#›</a:t>
            </a:fld>
            <a:endParaRPr lang="en-US"/>
          </a:p>
        </p:txBody>
      </p:sp>
    </p:spTree>
    <p:extLst>
      <p:ext uri="{BB962C8B-B14F-4D97-AF65-F5344CB8AC3E}">
        <p14:creationId xmlns:p14="http://schemas.microsoft.com/office/powerpoint/2010/main" val="3389250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F0929-3AD1-2413-E969-DC1FFA354C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3E56A8-8566-ACC1-69F2-DFE0556AF02F}"/>
              </a:ext>
            </a:extLst>
          </p:cNvPr>
          <p:cNvSpPr>
            <a:spLocks noGrp="1"/>
          </p:cNvSpPr>
          <p:nvPr>
            <p:ph type="dt" sz="half" idx="10"/>
          </p:nvPr>
        </p:nvSpPr>
        <p:spPr/>
        <p:txBody>
          <a:bodyPr/>
          <a:lstStyle/>
          <a:p>
            <a:fld id="{6E43D521-0894-AE42-A231-914E4D2B90D7}" type="datetimeFigureOut">
              <a:rPr lang="en-US" smtClean="0"/>
              <a:t>10/18/24</a:t>
            </a:fld>
            <a:endParaRPr lang="en-US"/>
          </a:p>
        </p:txBody>
      </p:sp>
      <p:sp>
        <p:nvSpPr>
          <p:cNvPr id="4" name="Footer Placeholder 3">
            <a:extLst>
              <a:ext uri="{FF2B5EF4-FFF2-40B4-BE49-F238E27FC236}">
                <a16:creationId xmlns:a16="http://schemas.microsoft.com/office/drawing/2014/main" id="{B65DDE55-FCDE-E0DD-B5AE-8378A3C8B8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8EE527-4533-14A4-A619-C1C69D86BA18}"/>
              </a:ext>
            </a:extLst>
          </p:cNvPr>
          <p:cNvSpPr>
            <a:spLocks noGrp="1"/>
          </p:cNvSpPr>
          <p:nvPr>
            <p:ph type="sldNum" sz="quarter" idx="12"/>
          </p:nvPr>
        </p:nvSpPr>
        <p:spPr/>
        <p:txBody>
          <a:bodyPr/>
          <a:lstStyle/>
          <a:p>
            <a:fld id="{7EC3531A-BFDE-8E40-9D67-505EC779D4F7}" type="slidenum">
              <a:rPr lang="en-US" smtClean="0"/>
              <a:t>‹#›</a:t>
            </a:fld>
            <a:endParaRPr lang="en-US"/>
          </a:p>
        </p:txBody>
      </p:sp>
    </p:spTree>
    <p:extLst>
      <p:ext uri="{BB962C8B-B14F-4D97-AF65-F5344CB8AC3E}">
        <p14:creationId xmlns:p14="http://schemas.microsoft.com/office/powerpoint/2010/main" val="1725626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141064-D114-D5F8-2D45-3F9BD4D77757}"/>
              </a:ext>
            </a:extLst>
          </p:cNvPr>
          <p:cNvSpPr>
            <a:spLocks noGrp="1"/>
          </p:cNvSpPr>
          <p:nvPr>
            <p:ph type="dt" sz="half" idx="10"/>
          </p:nvPr>
        </p:nvSpPr>
        <p:spPr/>
        <p:txBody>
          <a:bodyPr/>
          <a:lstStyle/>
          <a:p>
            <a:fld id="{6E43D521-0894-AE42-A231-914E4D2B90D7}" type="datetimeFigureOut">
              <a:rPr lang="en-US" smtClean="0"/>
              <a:t>10/18/24</a:t>
            </a:fld>
            <a:endParaRPr lang="en-US"/>
          </a:p>
        </p:txBody>
      </p:sp>
      <p:sp>
        <p:nvSpPr>
          <p:cNvPr id="3" name="Footer Placeholder 2">
            <a:extLst>
              <a:ext uri="{FF2B5EF4-FFF2-40B4-BE49-F238E27FC236}">
                <a16:creationId xmlns:a16="http://schemas.microsoft.com/office/drawing/2014/main" id="{3531ACA0-F0BD-3939-CAC5-780EF74A00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F5B5CC-29F5-C4C1-A75C-F04E81EE28A4}"/>
              </a:ext>
            </a:extLst>
          </p:cNvPr>
          <p:cNvSpPr>
            <a:spLocks noGrp="1"/>
          </p:cNvSpPr>
          <p:nvPr>
            <p:ph type="sldNum" sz="quarter" idx="12"/>
          </p:nvPr>
        </p:nvSpPr>
        <p:spPr/>
        <p:txBody>
          <a:bodyPr/>
          <a:lstStyle/>
          <a:p>
            <a:fld id="{7EC3531A-BFDE-8E40-9D67-505EC779D4F7}" type="slidenum">
              <a:rPr lang="en-US" smtClean="0"/>
              <a:t>‹#›</a:t>
            </a:fld>
            <a:endParaRPr lang="en-US"/>
          </a:p>
        </p:txBody>
      </p:sp>
    </p:spTree>
    <p:extLst>
      <p:ext uri="{BB962C8B-B14F-4D97-AF65-F5344CB8AC3E}">
        <p14:creationId xmlns:p14="http://schemas.microsoft.com/office/powerpoint/2010/main" val="2052396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4F1BB-52C7-36D7-8979-545E69F640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9DD5B7-275D-FFA3-6E35-20AB2CF24F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6B9170-DDF6-2A0B-B8A8-25844E72D8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921080-154B-E6AA-2C2A-C750B755BFD3}"/>
              </a:ext>
            </a:extLst>
          </p:cNvPr>
          <p:cNvSpPr>
            <a:spLocks noGrp="1"/>
          </p:cNvSpPr>
          <p:nvPr>
            <p:ph type="dt" sz="half" idx="10"/>
          </p:nvPr>
        </p:nvSpPr>
        <p:spPr/>
        <p:txBody>
          <a:bodyPr/>
          <a:lstStyle/>
          <a:p>
            <a:fld id="{6E43D521-0894-AE42-A231-914E4D2B90D7}" type="datetimeFigureOut">
              <a:rPr lang="en-US" smtClean="0"/>
              <a:t>10/18/24</a:t>
            </a:fld>
            <a:endParaRPr lang="en-US"/>
          </a:p>
        </p:txBody>
      </p:sp>
      <p:sp>
        <p:nvSpPr>
          <p:cNvPr id="6" name="Footer Placeholder 5">
            <a:extLst>
              <a:ext uri="{FF2B5EF4-FFF2-40B4-BE49-F238E27FC236}">
                <a16:creationId xmlns:a16="http://schemas.microsoft.com/office/drawing/2014/main" id="{0F12D3D0-1611-BA51-43F8-4F0379148A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A5F2A4-056F-F67A-223C-FC7A69A4BABA}"/>
              </a:ext>
            </a:extLst>
          </p:cNvPr>
          <p:cNvSpPr>
            <a:spLocks noGrp="1"/>
          </p:cNvSpPr>
          <p:nvPr>
            <p:ph type="sldNum" sz="quarter" idx="12"/>
          </p:nvPr>
        </p:nvSpPr>
        <p:spPr/>
        <p:txBody>
          <a:bodyPr/>
          <a:lstStyle/>
          <a:p>
            <a:fld id="{7EC3531A-BFDE-8E40-9D67-505EC779D4F7}" type="slidenum">
              <a:rPr lang="en-US" smtClean="0"/>
              <a:t>‹#›</a:t>
            </a:fld>
            <a:endParaRPr lang="en-US"/>
          </a:p>
        </p:txBody>
      </p:sp>
    </p:spTree>
    <p:extLst>
      <p:ext uri="{BB962C8B-B14F-4D97-AF65-F5344CB8AC3E}">
        <p14:creationId xmlns:p14="http://schemas.microsoft.com/office/powerpoint/2010/main" val="86263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80739-262E-6B40-2607-DCCA21E236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A27541-DDD8-B8BE-493F-9A36C47FC7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4B2F41-55BD-AA89-01DB-3636EFE4FD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5F191B-B683-3F53-2ED8-F28D21559B6D}"/>
              </a:ext>
            </a:extLst>
          </p:cNvPr>
          <p:cNvSpPr>
            <a:spLocks noGrp="1"/>
          </p:cNvSpPr>
          <p:nvPr>
            <p:ph type="dt" sz="half" idx="10"/>
          </p:nvPr>
        </p:nvSpPr>
        <p:spPr/>
        <p:txBody>
          <a:bodyPr/>
          <a:lstStyle/>
          <a:p>
            <a:fld id="{6E43D521-0894-AE42-A231-914E4D2B90D7}" type="datetimeFigureOut">
              <a:rPr lang="en-US" smtClean="0"/>
              <a:t>10/18/24</a:t>
            </a:fld>
            <a:endParaRPr lang="en-US"/>
          </a:p>
        </p:txBody>
      </p:sp>
      <p:sp>
        <p:nvSpPr>
          <p:cNvPr id="6" name="Footer Placeholder 5">
            <a:extLst>
              <a:ext uri="{FF2B5EF4-FFF2-40B4-BE49-F238E27FC236}">
                <a16:creationId xmlns:a16="http://schemas.microsoft.com/office/drawing/2014/main" id="{8042BBA6-B022-04E4-1412-79EA9B05EA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143A5A-344A-8C03-9661-D4E76C43C983}"/>
              </a:ext>
            </a:extLst>
          </p:cNvPr>
          <p:cNvSpPr>
            <a:spLocks noGrp="1"/>
          </p:cNvSpPr>
          <p:nvPr>
            <p:ph type="sldNum" sz="quarter" idx="12"/>
          </p:nvPr>
        </p:nvSpPr>
        <p:spPr/>
        <p:txBody>
          <a:bodyPr/>
          <a:lstStyle/>
          <a:p>
            <a:fld id="{7EC3531A-BFDE-8E40-9D67-505EC779D4F7}" type="slidenum">
              <a:rPr lang="en-US" smtClean="0"/>
              <a:t>‹#›</a:t>
            </a:fld>
            <a:endParaRPr lang="en-US"/>
          </a:p>
        </p:txBody>
      </p:sp>
    </p:spTree>
    <p:extLst>
      <p:ext uri="{BB962C8B-B14F-4D97-AF65-F5344CB8AC3E}">
        <p14:creationId xmlns:p14="http://schemas.microsoft.com/office/powerpoint/2010/main" val="214997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B7EBD1-69D8-1EFA-CFBF-27C55E5B68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F4C655-91BB-9284-5B8B-3CF881FAA1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B21718-FA1E-9947-C4BB-99CE860A07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43D521-0894-AE42-A231-914E4D2B90D7}" type="datetimeFigureOut">
              <a:rPr lang="en-US" smtClean="0"/>
              <a:t>10/18/24</a:t>
            </a:fld>
            <a:endParaRPr lang="en-US"/>
          </a:p>
        </p:txBody>
      </p:sp>
      <p:sp>
        <p:nvSpPr>
          <p:cNvPr id="5" name="Footer Placeholder 4">
            <a:extLst>
              <a:ext uri="{FF2B5EF4-FFF2-40B4-BE49-F238E27FC236}">
                <a16:creationId xmlns:a16="http://schemas.microsoft.com/office/drawing/2014/main" id="{9B867A1B-AFA1-7AF8-557A-4577496B59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C9B319B-D7E0-FBEF-8AE9-B72B7EBBDC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3531A-BFDE-8E40-9D67-505EC779D4F7}" type="slidenum">
              <a:rPr lang="en-US" smtClean="0"/>
              <a:t>‹#›</a:t>
            </a:fld>
            <a:endParaRPr lang="en-US"/>
          </a:p>
        </p:txBody>
      </p:sp>
    </p:spTree>
    <p:extLst>
      <p:ext uri="{BB962C8B-B14F-4D97-AF65-F5344CB8AC3E}">
        <p14:creationId xmlns:p14="http://schemas.microsoft.com/office/powerpoint/2010/main" val="284376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50.png"/><Relationship Id="rId4" Type="http://schemas.openxmlformats.org/officeDocument/2006/relationships/image" Target="../media/image14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4" name="Rectangle 1063">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3334BD-94AC-907D-8B69-3668C27FBEA4}"/>
              </a:ext>
            </a:extLst>
          </p:cNvPr>
          <p:cNvSpPr>
            <a:spLocks noGrp="1"/>
          </p:cNvSpPr>
          <p:nvPr>
            <p:ph type="title"/>
          </p:nvPr>
        </p:nvSpPr>
        <p:spPr>
          <a:xfrm>
            <a:off x="4905113" y="483682"/>
            <a:ext cx="6891526" cy="3566160"/>
          </a:xfrm>
        </p:spPr>
        <p:txBody>
          <a:bodyPr vert="horz" lIns="91440" tIns="45720" rIns="91440" bIns="45720" rtlCol="0" anchor="b">
            <a:normAutofit/>
          </a:bodyPr>
          <a:lstStyle/>
          <a:p>
            <a:pPr algn="ctr"/>
            <a:r>
              <a:rPr lang="en-US" sz="3600" b="1" dirty="0">
                <a:solidFill>
                  <a:srgbClr val="000A90"/>
                </a:solidFill>
                <a:latin typeface="Calibri" panose="020F0502020204030204" pitchFamily="34" charset="0"/>
                <a:cs typeface="Calibri" panose="020F0502020204030204" pitchFamily="34" charset="0"/>
              </a:rPr>
              <a:t>Improved Day-to-Day Variations of US NO</a:t>
            </a:r>
            <a:r>
              <a:rPr lang="en-US" sz="3600" b="1" baseline="-25000" dirty="0">
                <a:solidFill>
                  <a:srgbClr val="000A90"/>
                </a:solidFill>
                <a:latin typeface="Calibri" panose="020F0502020204030204" pitchFamily="34" charset="0"/>
                <a:cs typeface="Calibri" panose="020F0502020204030204" pitchFamily="34" charset="0"/>
              </a:rPr>
              <a:t>x</a:t>
            </a:r>
            <a:r>
              <a:rPr lang="en-US" sz="3600" b="1" dirty="0">
                <a:solidFill>
                  <a:srgbClr val="000A90"/>
                </a:solidFill>
                <a:latin typeface="Calibri" panose="020F0502020204030204" pitchFamily="34" charset="0"/>
                <a:cs typeface="Calibri" panose="020F0502020204030204" pitchFamily="34" charset="0"/>
              </a:rPr>
              <a:t> emissions Inferred from TEMPO NO</a:t>
            </a:r>
            <a:r>
              <a:rPr lang="en-US" sz="3600" b="1" baseline="-25000" dirty="0">
                <a:solidFill>
                  <a:srgbClr val="000A90"/>
                </a:solidFill>
                <a:latin typeface="Calibri" panose="020F0502020204030204" pitchFamily="34" charset="0"/>
                <a:cs typeface="Calibri" panose="020F0502020204030204" pitchFamily="34" charset="0"/>
              </a:rPr>
              <a:t>2</a:t>
            </a:r>
            <a:r>
              <a:rPr lang="en-US" sz="3600" b="1" dirty="0">
                <a:solidFill>
                  <a:srgbClr val="000A90"/>
                </a:solidFill>
                <a:latin typeface="Calibri" panose="020F0502020204030204" pitchFamily="34" charset="0"/>
                <a:cs typeface="Calibri" panose="020F0502020204030204" pitchFamily="34" charset="0"/>
              </a:rPr>
              <a:t> Retrievals</a:t>
            </a:r>
            <a:br>
              <a:rPr lang="en-US" sz="5000" dirty="0"/>
            </a:br>
            <a:endParaRPr lang="en-US" sz="5000" dirty="0"/>
          </a:p>
        </p:txBody>
      </p:sp>
      <p:sp>
        <p:nvSpPr>
          <p:cNvPr id="3" name="Text Placeholder 2">
            <a:extLst>
              <a:ext uri="{FF2B5EF4-FFF2-40B4-BE49-F238E27FC236}">
                <a16:creationId xmlns:a16="http://schemas.microsoft.com/office/drawing/2014/main" id="{CDE69557-0CAF-30AA-724F-8EE1961D3ABA}"/>
              </a:ext>
            </a:extLst>
          </p:cNvPr>
          <p:cNvSpPr>
            <a:spLocks noGrp="1"/>
          </p:cNvSpPr>
          <p:nvPr>
            <p:ph type="body" idx="1"/>
          </p:nvPr>
        </p:nvSpPr>
        <p:spPr>
          <a:xfrm>
            <a:off x="5225321" y="4467863"/>
            <a:ext cx="6251111" cy="2335273"/>
          </a:xfrm>
        </p:spPr>
        <p:txBody>
          <a:bodyPr vert="horz" lIns="91440" tIns="45720" rIns="91440" bIns="45720" rtlCol="0">
            <a:normAutofit/>
          </a:bodyPr>
          <a:lstStyle/>
          <a:p>
            <a:pPr algn="ctr"/>
            <a:r>
              <a:rPr lang="en-US" sz="2800" b="1" dirty="0">
                <a:solidFill>
                  <a:srgbClr val="000A90"/>
                </a:solidFill>
              </a:rPr>
              <a:t>Nana Wu, Zhen Qu*, Amir </a:t>
            </a:r>
            <a:r>
              <a:rPr lang="en-US" sz="2800" b="1" dirty="0" err="1">
                <a:solidFill>
                  <a:srgbClr val="000A90"/>
                </a:solidFill>
              </a:rPr>
              <a:t>Ghajari</a:t>
            </a:r>
            <a:endParaRPr lang="en-US" sz="2800" b="1" dirty="0">
              <a:solidFill>
                <a:srgbClr val="000A90"/>
              </a:solidFill>
            </a:endParaRPr>
          </a:p>
          <a:p>
            <a:pPr algn="ctr"/>
            <a:r>
              <a:rPr lang="en-US" dirty="0">
                <a:solidFill>
                  <a:srgbClr val="000A90"/>
                </a:solidFill>
              </a:rPr>
              <a:t>North Carolina State University</a:t>
            </a:r>
          </a:p>
          <a:p>
            <a:pPr algn="ctr"/>
            <a:r>
              <a:rPr lang="en-US" dirty="0">
                <a:solidFill>
                  <a:srgbClr val="000A90"/>
                </a:solidFill>
              </a:rPr>
              <a:t>nwu3@ncsu.edu </a:t>
            </a:r>
          </a:p>
          <a:p>
            <a:pPr algn="ctr"/>
            <a:r>
              <a:rPr lang="en-US" dirty="0">
                <a:solidFill>
                  <a:srgbClr val="000A90"/>
                </a:solidFill>
              </a:rPr>
              <a:t>CMAS 2024, 10/23/2024</a:t>
            </a:r>
          </a:p>
        </p:txBody>
      </p:sp>
      <p:pic>
        <p:nvPicPr>
          <p:cNvPr id="1032" name="Picture 8" descr="Artist's illustration of TEMPO satellite host">
            <a:extLst>
              <a:ext uri="{FF2B5EF4-FFF2-40B4-BE49-F238E27FC236}">
                <a16:creationId xmlns:a16="http://schemas.microsoft.com/office/drawing/2014/main" id="{C757B2F1-ACF9-D578-7135-1970FC9A56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872" r="24495"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089"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5502D58-0B8D-0261-E1EE-2FF9D5198E05}"/>
              </a:ext>
            </a:extLst>
          </p:cNvPr>
          <p:cNvPicPr>
            <a:picLocks noChangeAspect="1"/>
          </p:cNvPicPr>
          <p:nvPr/>
        </p:nvPicPr>
        <p:blipFill>
          <a:blip r:embed="rId4"/>
          <a:stretch>
            <a:fillRect/>
          </a:stretch>
        </p:blipFill>
        <p:spPr>
          <a:xfrm>
            <a:off x="4977553" y="4217987"/>
            <a:ext cx="6746647" cy="249876"/>
          </a:xfrm>
          <a:prstGeom prst="rect">
            <a:avLst/>
          </a:prstGeom>
        </p:spPr>
      </p:pic>
    </p:spTree>
    <p:extLst>
      <p:ext uri="{BB962C8B-B14F-4D97-AF65-F5344CB8AC3E}">
        <p14:creationId xmlns:p14="http://schemas.microsoft.com/office/powerpoint/2010/main" val="3283567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027627-BC85-D4CE-D360-273D216764BD}"/>
              </a:ext>
            </a:extLst>
          </p:cNvPr>
          <p:cNvSpPr txBox="1"/>
          <p:nvPr/>
        </p:nvSpPr>
        <p:spPr>
          <a:xfrm>
            <a:off x="645641" y="88544"/>
            <a:ext cx="10900718" cy="523220"/>
          </a:xfrm>
          <a:prstGeom prst="rect">
            <a:avLst/>
          </a:prstGeom>
          <a:noFill/>
        </p:spPr>
        <p:txBody>
          <a:bodyPr wrap="square" rtlCol="0">
            <a:spAutoFit/>
          </a:bodyPr>
          <a:lstStyle/>
          <a:p>
            <a:pPr algn="ctr"/>
            <a:r>
              <a:rPr lang="en-US" sz="2800" b="1" dirty="0">
                <a:solidFill>
                  <a:srgbClr val="000A90"/>
                </a:solidFill>
                <a:latin typeface="Calibri" panose="020F0502020204030204" pitchFamily="34" charset="0"/>
                <a:cs typeface="Calibri" panose="020F0502020204030204" pitchFamily="34" charset="0"/>
              </a:rPr>
              <a:t>FDMB Methods Have the Potential to Recover Day-to-Day NO</a:t>
            </a:r>
            <a:r>
              <a:rPr lang="en-US" sz="2800" b="1" baseline="-25000" dirty="0">
                <a:solidFill>
                  <a:srgbClr val="000A90"/>
                </a:solidFill>
                <a:latin typeface="Calibri" panose="020F0502020204030204" pitchFamily="34" charset="0"/>
                <a:cs typeface="Calibri" panose="020F0502020204030204" pitchFamily="34" charset="0"/>
              </a:rPr>
              <a:t>x</a:t>
            </a:r>
            <a:r>
              <a:rPr lang="en-US" sz="2800" b="1" dirty="0">
                <a:solidFill>
                  <a:srgbClr val="000A90"/>
                </a:solidFill>
                <a:latin typeface="Calibri" panose="020F0502020204030204" pitchFamily="34" charset="0"/>
                <a:cs typeface="Calibri" panose="020F0502020204030204" pitchFamily="34" charset="0"/>
              </a:rPr>
              <a:t> Emissions</a:t>
            </a:r>
            <a:r>
              <a:rPr lang="en-US" altLang="zh-CN" sz="2800" b="1" dirty="0">
                <a:solidFill>
                  <a:srgbClr val="000A90"/>
                </a:solidFill>
                <a:latin typeface="Calibri" panose="020F0502020204030204" pitchFamily="34" charset="0"/>
                <a:cs typeface="Calibri" panose="020F0502020204030204" pitchFamily="34" charset="0"/>
              </a:rPr>
              <a:t> </a:t>
            </a:r>
            <a:endParaRPr lang="en-US" sz="2800" b="1" i="0" dirty="0">
              <a:solidFill>
                <a:srgbClr val="000A90"/>
              </a:solidFill>
              <a:effectLst/>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001AFEB3-1A90-21DE-2062-21DAD78BB518}"/>
              </a:ext>
            </a:extLst>
          </p:cNvPr>
          <p:cNvSpPr txBox="1"/>
          <p:nvPr/>
        </p:nvSpPr>
        <p:spPr>
          <a:xfrm>
            <a:off x="424248" y="4527640"/>
            <a:ext cx="11343503" cy="1323439"/>
          </a:xfrm>
          <a:prstGeom prst="rect">
            <a:avLst/>
          </a:prstGeom>
          <a:noFill/>
        </p:spPr>
        <p:txBody>
          <a:bodyPr wrap="square">
            <a:spAutoFit/>
          </a:bodyPr>
          <a:lstStyle/>
          <a:p>
            <a:pPr marL="285750" indent="-285750">
              <a:buFont typeface="Arial" panose="020B0604020202020204" pitchFamily="34" charset="0"/>
              <a:buChar char="•"/>
            </a:pPr>
            <a:r>
              <a:rPr lang="en-US" sz="2000" dirty="0"/>
              <a:t>The day-to-day variations shifted from being uniform to more closely reflecting the "TRUE" emissions.</a:t>
            </a:r>
          </a:p>
          <a:p>
            <a:pPr marL="285750" indent="-28575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a:t>Compared to the "TRUE" emissions, the NMB, NME, and NMSE of the prior emissions improved, decreasing from </a:t>
            </a:r>
            <a:r>
              <a:rPr lang="en-US" sz="2000" dirty="0">
                <a:solidFill>
                  <a:srgbClr val="FF0000"/>
                </a:solidFill>
              </a:rPr>
              <a:t>-8.1%, 12.1%, and 7% </a:t>
            </a:r>
            <a:r>
              <a:rPr lang="en-US" sz="2000" dirty="0"/>
              <a:t>to </a:t>
            </a:r>
            <a:r>
              <a:rPr lang="en-US" sz="2000" dirty="0">
                <a:solidFill>
                  <a:srgbClr val="FF0000"/>
                </a:solidFill>
              </a:rPr>
              <a:t>-1.4%, 8.7%, and 1% </a:t>
            </a:r>
            <a:r>
              <a:rPr lang="en-US" sz="2000" dirty="0"/>
              <a:t>for the posterior emissions.</a:t>
            </a:r>
            <a:endParaRPr lang="en-US" sz="2000" dirty="0">
              <a:latin typeface="Calibri" panose="020F0502020204030204" pitchFamily="34" charset="0"/>
              <a:cs typeface="Calibri" panose="020F0502020204030204" pitchFamily="34" charset="0"/>
            </a:endParaRPr>
          </a:p>
        </p:txBody>
      </p:sp>
      <p:grpSp>
        <p:nvGrpSpPr>
          <p:cNvPr id="9" name="Group 8">
            <a:extLst>
              <a:ext uri="{FF2B5EF4-FFF2-40B4-BE49-F238E27FC236}">
                <a16:creationId xmlns:a16="http://schemas.microsoft.com/office/drawing/2014/main" id="{0A5671CC-F0D9-BB92-C900-7A36E82C04B4}"/>
              </a:ext>
            </a:extLst>
          </p:cNvPr>
          <p:cNvGrpSpPr/>
          <p:nvPr/>
        </p:nvGrpSpPr>
        <p:grpSpPr>
          <a:xfrm>
            <a:off x="8229600" y="956089"/>
            <a:ext cx="3931920" cy="3075475"/>
            <a:chOff x="8229600" y="956089"/>
            <a:chExt cx="3931920" cy="3075475"/>
          </a:xfrm>
        </p:grpSpPr>
        <p:sp>
          <p:nvSpPr>
            <p:cNvPr id="7" name="Rectangle 6">
              <a:extLst>
                <a:ext uri="{FF2B5EF4-FFF2-40B4-BE49-F238E27FC236}">
                  <a16:creationId xmlns:a16="http://schemas.microsoft.com/office/drawing/2014/main" id="{8A9406A5-C4EA-9640-DF44-35779EDEFB1C}"/>
                </a:ext>
              </a:extLst>
            </p:cNvPr>
            <p:cNvSpPr/>
            <p:nvPr/>
          </p:nvSpPr>
          <p:spPr>
            <a:xfrm rot="10800000" flipV="1">
              <a:off x="9781608" y="3722645"/>
              <a:ext cx="827903" cy="3089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moles/s</a:t>
              </a:r>
            </a:p>
          </p:txBody>
        </p:sp>
        <p:pic>
          <p:nvPicPr>
            <p:cNvPr id="13" name="Picture 12">
              <a:extLst>
                <a:ext uri="{FF2B5EF4-FFF2-40B4-BE49-F238E27FC236}">
                  <a16:creationId xmlns:a16="http://schemas.microsoft.com/office/drawing/2014/main" id="{DF5E2EA0-7905-2330-FBBA-ECDAB1FA9C8F}"/>
                </a:ext>
              </a:extLst>
            </p:cNvPr>
            <p:cNvPicPr>
              <a:picLocks noChangeAspect="1"/>
            </p:cNvPicPr>
            <p:nvPr/>
          </p:nvPicPr>
          <p:blipFill>
            <a:blip r:embed="rId3"/>
            <a:srcRect b="3619"/>
            <a:stretch/>
          </p:blipFill>
          <p:spPr>
            <a:xfrm>
              <a:off x="8229600" y="956089"/>
              <a:ext cx="3931920" cy="2878190"/>
            </a:xfrm>
            <a:prstGeom prst="rect">
              <a:avLst/>
            </a:prstGeom>
          </p:spPr>
        </p:pic>
      </p:grpSp>
      <p:cxnSp>
        <p:nvCxnSpPr>
          <p:cNvPr id="10" name="Straight Connector 9">
            <a:extLst>
              <a:ext uri="{FF2B5EF4-FFF2-40B4-BE49-F238E27FC236}">
                <a16:creationId xmlns:a16="http://schemas.microsoft.com/office/drawing/2014/main" id="{6EE6E65B-A1B6-6776-3BA7-A62FCF8C2C63}"/>
              </a:ext>
            </a:extLst>
          </p:cNvPr>
          <p:cNvCxnSpPr/>
          <p:nvPr/>
        </p:nvCxnSpPr>
        <p:spPr>
          <a:xfrm>
            <a:off x="0" y="611764"/>
            <a:ext cx="12192000" cy="0"/>
          </a:xfrm>
          <a:prstGeom prst="line">
            <a:avLst/>
          </a:prstGeom>
          <a:ln w="28575"/>
        </p:spPr>
        <p:style>
          <a:lnRef idx="1">
            <a:schemeClr val="accent2"/>
          </a:lnRef>
          <a:fillRef idx="0">
            <a:schemeClr val="accent2"/>
          </a:fillRef>
          <a:effectRef idx="0">
            <a:schemeClr val="accent2"/>
          </a:effectRef>
          <a:fontRef idx="minor">
            <a:schemeClr val="tx1"/>
          </a:fontRef>
        </p:style>
      </p:cxnSp>
      <p:grpSp>
        <p:nvGrpSpPr>
          <p:cNvPr id="5" name="Group 4">
            <a:extLst>
              <a:ext uri="{FF2B5EF4-FFF2-40B4-BE49-F238E27FC236}">
                <a16:creationId xmlns:a16="http://schemas.microsoft.com/office/drawing/2014/main" id="{420AE44F-8F49-FA86-4D15-D52B0567DF6D}"/>
              </a:ext>
            </a:extLst>
          </p:cNvPr>
          <p:cNvGrpSpPr/>
          <p:nvPr/>
        </p:nvGrpSpPr>
        <p:grpSpPr>
          <a:xfrm>
            <a:off x="4206240" y="949676"/>
            <a:ext cx="3931920" cy="3081888"/>
            <a:chOff x="4206240" y="949676"/>
            <a:chExt cx="3931920" cy="3081888"/>
          </a:xfrm>
        </p:grpSpPr>
        <p:grpSp>
          <p:nvGrpSpPr>
            <p:cNvPr id="8" name="Group 7">
              <a:extLst>
                <a:ext uri="{FF2B5EF4-FFF2-40B4-BE49-F238E27FC236}">
                  <a16:creationId xmlns:a16="http://schemas.microsoft.com/office/drawing/2014/main" id="{D9783E82-F296-1041-E0CB-F85893A445B0}"/>
                </a:ext>
              </a:extLst>
            </p:cNvPr>
            <p:cNvGrpSpPr/>
            <p:nvPr/>
          </p:nvGrpSpPr>
          <p:grpSpPr>
            <a:xfrm>
              <a:off x="4206240" y="949676"/>
              <a:ext cx="3931920" cy="3081888"/>
              <a:chOff x="4206240" y="949676"/>
              <a:chExt cx="3931920" cy="3081888"/>
            </a:xfrm>
          </p:grpSpPr>
          <p:sp>
            <p:nvSpPr>
              <p:cNvPr id="6" name="Rectangle 5">
                <a:extLst>
                  <a:ext uri="{FF2B5EF4-FFF2-40B4-BE49-F238E27FC236}">
                    <a16:creationId xmlns:a16="http://schemas.microsoft.com/office/drawing/2014/main" id="{84C7599F-C664-78D7-345A-89108C430D9E}"/>
                  </a:ext>
                </a:extLst>
              </p:cNvPr>
              <p:cNvSpPr/>
              <p:nvPr/>
            </p:nvSpPr>
            <p:spPr>
              <a:xfrm rot="10800000" flipV="1">
                <a:off x="5758248" y="3722645"/>
                <a:ext cx="827903" cy="3089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moles/s</a:t>
                </a:r>
              </a:p>
            </p:txBody>
          </p:sp>
          <p:pic>
            <p:nvPicPr>
              <p:cNvPr id="14" name="Picture 13">
                <a:extLst>
                  <a:ext uri="{FF2B5EF4-FFF2-40B4-BE49-F238E27FC236}">
                    <a16:creationId xmlns:a16="http://schemas.microsoft.com/office/drawing/2014/main" id="{691C219E-0B07-817D-F406-CF3D54D34BBE}"/>
                  </a:ext>
                </a:extLst>
              </p:cNvPr>
              <p:cNvPicPr>
                <a:picLocks noChangeAspect="1"/>
              </p:cNvPicPr>
              <p:nvPr/>
            </p:nvPicPr>
            <p:blipFill>
              <a:blip r:embed="rId4"/>
              <a:srcRect b="3818"/>
              <a:stretch/>
            </p:blipFill>
            <p:spPr>
              <a:xfrm>
                <a:off x="4206240" y="949676"/>
                <a:ext cx="3931920" cy="2884602"/>
              </a:xfrm>
              <a:prstGeom prst="rect">
                <a:avLst/>
              </a:prstGeom>
            </p:spPr>
          </p:pic>
        </p:grpSp>
        <p:sp>
          <p:nvSpPr>
            <p:cNvPr id="4" name="Rectangle 3">
              <a:extLst>
                <a:ext uri="{FF2B5EF4-FFF2-40B4-BE49-F238E27FC236}">
                  <a16:creationId xmlns:a16="http://schemas.microsoft.com/office/drawing/2014/main" id="{302D99AB-7B08-878E-E7BA-9F09F40E9028}"/>
                </a:ext>
              </a:extLst>
            </p:cNvPr>
            <p:cNvSpPr/>
            <p:nvPr/>
          </p:nvSpPr>
          <p:spPr>
            <a:xfrm>
              <a:off x="6927273" y="949676"/>
              <a:ext cx="96982" cy="1863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B3313E9-B6D9-8B86-D1A8-85E1F405A297}"/>
              </a:ext>
            </a:extLst>
          </p:cNvPr>
          <p:cNvGrpSpPr/>
          <p:nvPr/>
        </p:nvGrpSpPr>
        <p:grpSpPr>
          <a:xfrm>
            <a:off x="0" y="1006921"/>
            <a:ext cx="4114800" cy="2884602"/>
            <a:chOff x="0" y="1006921"/>
            <a:chExt cx="4114800" cy="2884602"/>
          </a:xfrm>
        </p:grpSpPr>
        <p:pic>
          <p:nvPicPr>
            <p:cNvPr id="3" name="Picture 2">
              <a:extLst>
                <a:ext uri="{FF2B5EF4-FFF2-40B4-BE49-F238E27FC236}">
                  <a16:creationId xmlns:a16="http://schemas.microsoft.com/office/drawing/2014/main" id="{BC770C97-0F9E-7487-0C55-9D043677B9BC}"/>
                </a:ext>
              </a:extLst>
            </p:cNvPr>
            <p:cNvPicPr>
              <a:picLocks noChangeAspect="1"/>
            </p:cNvPicPr>
            <p:nvPr/>
          </p:nvPicPr>
          <p:blipFill>
            <a:blip r:embed="rId5"/>
            <a:stretch>
              <a:fillRect/>
            </a:stretch>
          </p:blipFill>
          <p:spPr>
            <a:xfrm>
              <a:off x="0" y="1006921"/>
              <a:ext cx="4114800" cy="2884602"/>
            </a:xfrm>
            <a:prstGeom prst="rect">
              <a:avLst/>
            </a:prstGeom>
          </p:spPr>
        </p:pic>
        <p:sp>
          <p:nvSpPr>
            <p:cNvPr id="12" name="Rectangle 11">
              <a:extLst>
                <a:ext uri="{FF2B5EF4-FFF2-40B4-BE49-F238E27FC236}">
                  <a16:creationId xmlns:a16="http://schemas.microsoft.com/office/drawing/2014/main" id="{3195A706-8716-8668-D5DA-1E4A1B5AFBFB}"/>
                </a:ext>
              </a:extLst>
            </p:cNvPr>
            <p:cNvSpPr/>
            <p:nvPr/>
          </p:nvSpPr>
          <p:spPr>
            <a:xfrm>
              <a:off x="2655518" y="2404997"/>
              <a:ext cx="112734" cy="2129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87410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027627-BC85-D4CE-D360-273D216764BD}"/>
              </a:ext>
            </a:extLst>
          </p:cNvPr>
          <p:cNvSpPr txBox="1"/>
          <p:nvPr/>
        </p:nvSpPr>
        <p:spPr>
          <a:xfrm>
            <a:off x="1070103" y="88544"/>
            <a:ext cx="10051794" cy="523220"/>
          </a:xfrm>
          <a:prstGeom prst="rect">
            <a:avLst/>
          </a:prstGeom>
          <a:noFill/>
        </p:spPr>
        <p:txBody>
          <a:bodyPr wrap="square" rtlCol="0">
            <a:spAutoFit/>
          </a:bodyPr>
          <a:lstStyle/>
          <a:p>
            <a:pPr algn="ctr"/>
            <a:r>
              <a:rPr lang="en-US" sz="2800" b="1" i="0" dirty="0">
                <a:solidFill>
                  <a:srgbClr val="000A90"/>
                </a:solidFill>
                <a:effectLst/>
                <a:latin typeface="Calibri" panose="020F0502020204030204" pitchFamily="34" charset="0"/>
                <a:cs typeface="Calibri" panose="020F0502020204030204" pitchFamily="34" charset="0"/>
              </a:rPr>
              <a:t>Spatial Maps of NO</a:t>
            </a:r>
            <a:r>
              <a:rPr lang="en-US" sz="2800" b="1" i="0" baseline="-25000" dirty="0">
                <a:solidFill>
                  <a:srgbClr val="000A90"/>
                </a:solidFill>
                <a:effectLst/>
                <a:latin typeface="Calibri" panose="020F0502020204030204" pitchFamily="34" charset="0"/>
                <a:cs typeface="Calibri" panose="020F0502020204030204" pitchFamily="34" charset="0"/>
              </a:rPr>
              <a:t>x</a:t>
            </a:r>
            <a:r>
              <a:rPr lang="en-US" sz="2800" b="1" i="0" dirty="0">
                <a:solidFill>
                  <a:srgbClr val="000A90"/>
                </a:solidFill>
                <a:effectLst/>
                <a:latin typeface="Calibri" panose="020F0502020204030204" pitchFamily="34" charset="0"/>
                <a:cs typeface="Calibri" panose="020F0502020204030204" pitchFamily="34" charset="0"/>
              </a:rPr>
              <a:t> </a:t>
            </a:r>
            <a:r>
              <a:rPr lang="en-US" sz="2800" b="1" dirty="0">
                <a:solidFill>
                  <a:srgbClr val="000A90"/>
                </a:solidFill>
                <a:latin typeface="Calibri" panose="020F0502020204030204" pitchFamily="34" charset="0"/>
                <a:cs typeface="Calibri" panose="020F0502020204030204" pitchFamily="34" charset="0"/>
              </a:rPr>
              <a:t>E</a:t>
            </a:r>
            <a:r>
              <a:rPr lang="en-US" sz="2800" b="1" i="0" dirty="0">
                <a:solidFill>
                  <a:srgbClr val="000A90"/>
                </a:solidFill>
                <a:effectLst/>
                <a:latin typeface="Calibri" panose="020F0502020204030204" pitchFamily="34" charset="0"/>
                <a:cs typeface="Calibri" panose="020F0502020204030204" pitchFamily="34" charset="0"/>
              </a:rPr>
              <a:t>mission </a:t>
            </a:r>
            <a:r>
              <a:rPr lang="en-US" sz="2800" b="1" dirty="0">
                <a:solidFill>
                  <a:srgbClr val="000A90"/>
                </a:solidFill>
                <a:latin typeface="Calibri" panose="020F0502020204030204" pitchFamily="34" charset="0"/>
                <a:cs typeface="Calibri" panose="020F0502020204030204" pitchFamily="34" charset="0"/>
              </a:rPr>
              <a:t>I</a:t>
            </a:r>
            <a:r>
              <a:rPr lang="en-US" sz="2800" b="1" i="0" dirty="0">
                <a:solidFill>
                  <a:srgbClr val="000A90"/>
                </a:solidFill>
                <a:effectLst/>
                <a:latin typeface="Calibri" panose="020F0502020204030204" pitchFamily="34" charset="0"/>
                <a:cs typeface="Calibri" panose="020F0502020204030204" pitchFamily="34" charset="0"/>
              </a:rPr>
              <a:t>nversion </a:t>
            </a:r>
            <a:r>
              <a:rPr lang="en-US" sz="2800" b="1" dirty="0">
                <a:solidFill>
                  <a:srgbClr val="000A90"/>
                </a:solidFill>
                <a:latin typeface="Calibri" panose="020F0502020204030204" pitchFamily="34" charset="0"/>
                <a:cs typeface="Calibri" panose="020F0502020204030204" pitchFamily="34" charset="0"/>
              </a:rPr>
              <a:t>R</a:t>
            </a:r>
            <a:r>
              <a:rPr lang="en-US" sz="2800" b="1" i="0" dirty="0">
                <a:solidFill>
                  <a:srgbClr val="000A90"/>
                </a:solidFill>
                <a:effectLst/>
                <a:latin typeface="Calibri" panose="020F0502020204030204" pitchFamily="34" charset="0"/>
                <a:cs typeface="Calibri" panose="020F0502020204030204" pitchFamily="34" charset="0"/>
              </a:rPr>
              <a:t>esults for September 1st </a:t>
            </a:r>
          </a:p>
        </p:txBody>
      </p:sp>
      <p:sp>
        <p:nvSpPr>
          <p:cNvPr id="4" name="TextBox 3">
            <a:extLst>
              <a:ext uri="{FF2B5EF4-FFF2-40B4-BE49-F238E27FC236}">
                <a16:creationId xmlns:a16="http://schemas.microsoft.com/office/drawing/2014/main" id="{A545260F-6FD9-7423-F74F-0CDE19F36CE8}"/>
              </a:ext>
            </a:extLst>
          </p:cNvPr>
          <p:cNvSpPr txBox="1"/>
          <p:nvPr/>
        </p:nvSpPr>
        <p:spPr>
          <a:xfrm>
            <a:off x="8205978" y="2041811"/>
            <a:ext cx="4041313" cy="295786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The total prior NO</a:t>
            </a:r>
            <a:r>
              <a:rPr lang="en-US" baseline="-25000" dirty="0"/>
              <a:t>x</a:t>
            </a:r>
            <a:r>
              <a:rPr lang="en-US" dirty="0"/>
              <a:t> emissions across the CONUS on September 1st from EQUATES data are </a:t>
            </a:r>
            <a:r>
              <a:rPr lang="en-US" b="1" dirty="0">
                <a:solidFill>
                  <a:srgbClr val="FF0000"/>
                </a:solidFill>
              </a:rPr>
              <a:t>11,771</a:t>
            </a:r>
            <a:r>
              <a:rPr lang="en-US" dirty="0"/>
              <a:t> </a:t>
            </a:r>
            <a:r>
              <a:rPr lang="en-US" dirty="0" err="1"/>
              <a:t>Tonnes</a:t>
            </a:r>
            <a:r>
              <a:rPr lang="en-US" dirty="0"/>
              <a:t>.</a:t>
            </a:r>
          </a:p>
          <a:p>
            <a:pPr marL="285750" indent="-285750">
              <a:lnSpc>
                <a:spcPct val="150000"/>
              </a:lnSpc>
              <a:buFont typeface="Arial" panose="020B0604020202020204" pitchFamily="34" charset="0"/>
              <a:buChar char="•"/>
            </a:pPr>
            <a:endParaRPr lang="en-US" dirty="0"/>
          </a:p>
          <a:p>
            <a:pPr marL="285750" indent="-285750">
              <a:lnSpc>
                <a:spcPct val="150000"/>
              </a:lnSpc>
              <a:buFont typeface="Arial" panose="020B0604020202020204" pitchFamily="34" charset="0"/>
              <a:buChar char="•"/>
            </a:pPr>
            <a:r>
              <a:rPr lang="en-US" dirty="0"/>
              <a:t>TEMPO-constrained posterior NO</a:t>
            </a:r>
            <a:r>
              <a:rPr lang="en-US" baseline="-25000" dirty="0"/>
              <a:t>x</a:t>
            </a:r>
            <a:r>
              <a:rPr lang="en-US" dirty="0"/>
              <a:t> emissions by FDMB methods are </a:t>
            </a:r>
            <a:r>
              <a:rPr lang="en-US" b="1" dirty="0">
                <a:solidFill>
                  <a:srgbClr val="FF0000"/>
                </a:solidFill>
              </a:rPr>
              <a:t>17,054</a:t>
            </a:r>
            <a:r>
              <a:rPr lang="en-US" dirty="0"/>
              <a:t> </a:t>
            </a:r>
            <a:r>
              <a:rPr lang="en-US" dirty="0" err="1"/>
              <a:t>Tonnes</a:t>
            </a:r>
            <a:r>
              <a:rPr lang="en-US" dirty="0"/>
              <a:t>.</a:t>
            </a:r>
          </a:p>
        </p:txBody>
      </p:sp>
      <p:pic>
        <p:nvPicPr>
          <p:cNvPr id="7" name="Picture 6">
            <a:extLst>
              <a:ext uri="{FF2B5EF4-FFF2-40B4-BE49-F238E27FC236}">
                <a16:creationId xmlns:a16="http://schemas.microsoft.com/office/drawing/2014/main" id="{EDFB2814-36F0-F497-9C29-41262886C72B}"/>
              </a:ext>
            </a:extLst>
          </p:cNvPr>
          <p:cNvPicPr>
            <a:picLocks noChangeAspect="1"/>
          </p:cNvPicPr>
          <p:nvPr/>
        </p:nvPicPr>
        <p:blipFill>
          <a:blip r:embed="rId3"/>
          <a:stretch>
            <a:fillRect/>
          </a:stretch>
        </p:blipFill>
        <p:spPr>
          <a:xfrm>
            <a:off x="20934" y="713371"/>
            <a:ext cx="4096512" cy="3127109"/>
          </a:xfrm>
          <a:prstGeom prst="rect">
            <a:avLst/>
          </a:prstGeom>
        </p:spPr>
      </p:pic>
      <p:pic>
        <p:nvPicPr>
          <p:cNvPr id="10" name="Picture 9">
            <a:extLst>
              <a:ext uri="{FF2B5EF4-FFF2-40B4-BE49-F238E27FC236}">
                <a16:creationId xmlns:a16="http://schemas.microsoft.com/office/drawing/2014/main" id="{28AD3779-D13E-47B2-1EA0-178AA829FEB7}"/>
              </a:ext>
            </a:extLst>
          </p:cNvPr>
          <p:cNvPicPr>
            <a:picLocks noChangeAspect="1"/>
          </p:cNvPicPr>
          <p:nvPr/>
        </p:nvPicPr>
        <p:blipFill>
          <a:blip r:embed="rId4"/>
          <a:stretch>
            <a:fillRect/>
          </a:stretch>
        </p:blipFill>
        <p:spPr>
          <a:xfrm>
            <a:off x="4109466" y="709574"/>
            <a:ext cx="3973068" cy="3017520"/>
          </a:xfrm>
          <a:prstGeom prst="rect">
            <a:avLst/>
          </a:prstGeom>
        </p:spPr>
      </p:pic>
      <p:cxnSp>
        <p:nvCxnSpPr>
          <p:cNvPr id="11" name="Straight Connector 10">
            <a:extLst>
              <a:ext uri="{FF2B5EF4-FFF2-40B4-BE49-F238E27FC236}">
                <a16:creationId xmlns:a16="http://schemas.microsoft.com/office/drawing/2014/main" id="{80B3F371-FFE3-4327-9A66-0D8A8CD97B01}"/>
              </a:ext>
            </a:extLst>
          </p:cNvPr>
          <p:cNvCxnSpPr/>
          <p:nvPr/>
        </p:nvCxnSpPr>
        <p:spPr>
          <a:xfrm>
            <a:off x="0" y="611764"/>
            <a:ext cx="12192000" cy="0"/>
          </a:xfrm>
          <a:prstGeom prst="line">
            <a:avLst/>
          </a:prstGeom>
          <a:ln w="28575"/>
        </p:spPr>
        <p:style>
          <a:lnRef idx="1">
            <a:schemeClr val="accent2"/>
          </a:lnRef>
          <a:fillRef idx="0">
            <a:schemeClr val="accent2"/>
          </a:fillRef>
          <a:effectRef idx="0">
            <a:schemeClr val="accent2"/>
          </a:effectRef>
          <a:fontRef idx="minor">
            <a:schemeClr val="tx1"/>
          </a:fontRef>
        </p:style>
      </p:cxnSp>
      <p:pic>
        <p:nvPicPr>
          <p:cNvPr id="17" name="Picture 16">
            <a:extLst>
              <a:ext uri="{FF2B5EF4-FFF2-40B4-BE49-F238E27FC236}">
                <a16:creationId xmlns:a16="http://schemas.microsoft.com/office/drawing/2014/main" id="{C7F1FDD0-9D6E-FB65-4301-E54B59761D22}"/>
              </a:ext>
            </a:extLst>
          </p:cNvPr>
          <p:cNvPicPr>
            <a:picLocks noChangeAspect="1"/>
          </p:cNvPicPr>
          <p:nvPr/>
        </p:nvPicPr>
        <p:blipFill>
          <a:blip r:embed="rId5"/>
          <a:stretch>
            <a:fillRect/>
          </a:stretch>
        </p:blipFill>
        <p:spPr>
          <a:xfrm>
            <a:off x="0" y="3840480"/>
            <a:ext cx="4067988" cy="3017520"/>
          </a:xfrm>
          <a:prstGeom prst="rect">
            <a:avLst/>
          </a:prstGeom>
        </p:spPr>
      </p:pic>
      <p:pic>
        <p:nvPicPr>
          <p:cNvPr id="18" name="Picture 17">
            <a:extLst>
              <a:ext uri="{FF2B5EF4-FFF2-40B4-BE49-F238E27FC236}">
                <a16:creationId xmlns:a16="http://schemas.microsoft.com/office/drawing/2014/main" id="{0EFD022B-FCB3-5A15-8466-DA95D4E43936}"/>
              </a:ext>
            </a:extLst>
          </p:cNvPr>
          <p:cNvPicPr>
            <a:picLocks noChangeAspect="1"/>
          </p:cNvPicPr>
          <p:nvPr/>
        </p:nvPicPr>
        <p:blipFill>
          <a:blip r:embed="rId6"/>
          <a:stretch>
            <a:fillRect/>
          </a:stretch>
        </p:blipFill>
        <p:spPr>
          <a:xfrm>
            <a:off x="4169505" y="3840480"/>
            <a:ext cx="3852990" cy="3017520"/>
          </a:xfrm>
          <a:prstGeom prst="rect">
            <a:avLst/>
          </a:prstGeom>
        </p:spPr>
      </p:pic>
    </p:spTree>
    <p:extLst>
      <p:ext uri="{BB962C8B-B14F-4D97-AF65-F5344CB8AC3E}">
        <p14:creationId xmlns:p14="http://schemas.microsoft.com/office/powerpoint/2010/main" val="3563209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D421E-7C7A-88F6-207E-9EA1F50ADD0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204D38D-AA70-47C6-D53E-7824AF1C74C6}"/>
              </a:ext>
            </a:extLst>
          </p:cNvPr>
          <p:cNvSpPr txBox="1"/>
          <p:nvPr/>
        </p:nvSpPr>
        <p:spPr>
          <a:xfrm>
            <a:off x="991060" y="88544"/>
            <a:ext cx="10209880" cy="523220"/>
          </a:xfrm>
          <a:prstGeom prst="rect">
            <a:avLst/>
          </a:prstGeom>
          <a:noFill/>
        </p:spPr>
        <p:txBody>
          <a:bodyPr wrap="square" rtlCol="0">
            <a:spAutoFit/>
          </a:bodyPr>
          <a:lstStyle/>
          <a:p>
            <a:pPr algn="ctr"/>
            <a:r>
              <a:rPr lang="en-US" sz="2800" b="1" dirty="0">
                <a:solidFill>
                  <a:srgbClr val="000A90"/>
                </a:solidFill>
              </a:rPr>
              <a:t>Spatial evaluation of the improved CMAQ performance for Sep</a:t>
            </a:r>
            <a:r>
              <a:rPr lang="zh-CN" altLang="en-US" sz="2800" b="1" dirty="0">
                <a:solidFill>
                  <a:srgbClr val="000A90"/>
                </a:solidFill>
              </a:rPr>
              <a:t> </a:t>
            </a:r>
            <a:r>
              <a:rPr lang="en-US" sz="2800" b="1" dirty="0">
                <a:solidFill>
                  <a:srgbClr val="000A90"/>
                </a:solidFill>
              </a:rPr>
              <a:t> 1st</a:t>
            </a:r>
          </a:p>
        </p:txBody>
      </p:sp>
      <p:cxnSp>
        <p:nvCxnSpPr>
          <p:cNvPr id="11" name="Straight Connector 10">
            <a:extLst>
              <a:ext uri="{FF2B5EF4-FFF2-40B4-BE49-F238E27FC236}">
                <a16:creationId xmlns:a16="http://schemas.microsoft.com/office/drawing/2014/main" id="{10A41614-FA93-D3DF-EB56-E46429A086F7}"/>
              </a:ext>
            </a:extLst>
          </p:cNvPr>
          <p:cNvCxnSpPr/>
          <p:nvPr/>
        </p:nvCxnSpPr>
        <p:spPr>
          <a:xfrm>
            <a:off x="0" y="611764"/>
            <a:ext cx="12192000" cy="0"/>
          </a:xfrm>
          <a:prstGeom prst="line">
            <a:avLst/>
          </a:prstGeom>
          <a:ln w="28575"/>
        </p:spPr>
        <p:style>
          <a:lnRef idx="1">
            <a:schemeClr val="accent2"/>
          </a:lnRef>
          <a:fillRef idx="0">
            <a:schemeClr val="accent2"/>
          </a:fillRef>
          <a:effectRef idx="0">
            <a:schemeClr val="accent2"/>
          </a:effectRef>
          <a:fontRef idx="minor">
            <a:schemeClr val="tx1"/>
          </a:fontRef>
        </p:style>
      </p:cxnSp>
      <p:pic>
        <p:nvPicPr>
          <p:cNvPr id="3" name="Picture 2">
            <a:extLst>
              <a:ext uri="{FF2B5EF4-FFF2-40B4-BE49-F238E27FC236}">
                <a16:creationId xmlns:a16="http://schemas.microsoft.com/office/drawing/2014/main" id="{4B10C903-891C-E94D-B168-8D83C6DCC054}"/>
              </a:ext>
            </a:extLst>
          </p:cNvPr>
          <p:cNvPicPr>
            <a:picLocks noChangeAspect="1"/>
          </p:cNvPicPr>
          <p:nvPr/>
        </p:nvPicPr>
        <p:blipFill>
          <a:blip r:embed="rId3"/>
          <a:stretch>
            <a:fillRect/>
          </a:stretch>
        </p:blipFill>
        <p:spPr>
          <a:xfrm>
            <a:off x="-13855" y="759836"/>
            <a:ext cx="12219710" cy="5486400"/>
          </a:xfrm>
          <a:prstGeom prst="rect">
            <a:avLst/>
          </a:prstGeom>
        </p:spPr>
      </p:pic>
    </p:spTree>
    <p:extLst>
      <p:ext uri="{BB962C8B-B14F-4D97-AF65-F5344CB8AC3E}">
        <p14:creationId xmlns:p14="http://schemas.microsoft.com/office/powerpoint/2010/main" val="2435054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14F9C-C303-4255-283A-9796ECF6375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0BAEAF6-ED99-73E3-2E72-3A9B67C4D83E}"/>
              </a:ext>
            </a:extLst>
          </p:cNvPr>
          <p:cNvSpPr txBox="1"/>
          <p:nvPr/>
        </p:nvSpPr>
        <p:spPr>
          <a:xfrm>
            <a:off x="1629557" y="88544"/>
            <a:ext cx="8932887" cy="523220"/>
          </a:xfrm>
          <a:prstGeom prst="rect">
            <a:avLst/>
          </a:prstGeom>
          <a:noFill/>
        </p:spPr>
        <p:txBody>
          <a:bodyPr wrap="square" rtlCol="0">
            <a:spAutoFit/>
          </a:bodyPr>
          <a:lstStyle/>
          <a:p>
            <a:pPr algn="ctr"/>
            <a:r>
              <a:rPr lang="en-US" sz="2800" b="1" dirty="0">
                <a:solidFill>
                  <a:srgbClr val="000A90"/>
                </a:solidFill>
              </a:rPr>
              <a:t>Day-to-Day Variations of Prior and Posterior </a:t>
            </a:r>
            <a:r>
              <a:rPr lang="en-US" sz="2800" b="1" i="0" dirty="0">
                <a:solidFill>
                  <a:srgbClr val="000A90"/>
                </a:solidFill>
                <a:effectLst/>
                <a:latin typeface="Calibri" panose="020F0502020204030204" pitchFamily="34" charset="0"/>
                <a:cs typeface="Calibri" panose="020F0502020204030204" pitchFamily="34" charset="0"/>
              </a:rPr>
              <a:t>NO</a:t>
            </a:r>
            <a:r>
              <a:rPr lang="en-US" sz="2800" b="1" i="0" baseline="-25000" dirty="0">
                <a:solidFill>
                  <a:srgbClr val="000A90"/>
                </a:solidFill>
                <a:effectLst/>
                <a:latin typeface="Calibri" panose="020F0502020204030204" pitchFamily="34" charset="0"/>
                <a:cs typeface="Calibri" panose="020F0502020204030204" pitchFamily="34" charset="0"/>
              </a:rPr>
              <a:t>x</a:t>
            </a:r>
            <a:r>
              <a:rPr lang="en-US" sz="2800" b="1" i="0" dirty="0">
                <a:solidFill>
                  <a:srgbClr val="000A90"/>
                </a:solidFill>
                <a:effectLst/>
                <a:latin typeface="Calibri" panose="020F0502020204030204" pitchFamily="34" charset="0"/>
                <a:cs typeface="Calibri" panose="020F0502020204030204" pitchFamily="34" charset="0"/>
              </a:rPr>
              <a:t> </a:t>
            </a:r>
            <a:r>
              <a:rPr lang="en-US" sz="2800" b="1" dirty="0">
                <a:solidFill>
                  <a:srgbClr val="000A90"/>
                </a:solidFill>
                <a:latin typeface="Calibri" panose="020F0502020204030204" pitchFamily="34" charset="0"/>
                <a:cs typeface="Calibri" panose="020F0502020204030204" pitchFamily="34" charset="0"/>
              </a:rPr>
              <a:t>E</a:t>
            </a:r>
            <a:r>
              <a:rPr lang="en-US" sz="2800" b="1" i="0" dirty="0">
                <a:solidFill>
                  <a:srgbClr val="000A90"/>
                </a:solidFill>
                <a:effectLst/>
                <a:latin typeface="Calibri" panose="020F0502020204030204" pitchFamily="34" charset="0"/>
                <a:cs typeface="Calibri" panose="020F0502020204030204" pitchFamily="34" charset="0"/>
              </a:rPr>
              <a:t>missions</a:t>
            </a:r>
            <a:r>
              <a:rPr lang="en-US" sz="2800" b="1" dirty="0">
                <a:solidFill>
                  <a:srgbClr val="000A90"/>
                </a:solidFill>
              </a:rPr>
              <a:t> </a:t>
            </a:r>
            <a:endParaRPr lang="en-US" sz="2800" b="1" i="0" dirty="0">
              <a:solidFill>
                <a:srgbClr val="000A90"/>
              </a:solidFill>
              <a:effectLst/>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0D00DE6F-CF34-BE90-8DBB-FB7652AA1564}"/>
              </a:ext>
            </a:extLst>
          </p:cNvPr>
          <p:cNvSpPr txBox="1"/>
          <p:nvPr/>
        </p:nvSpPr>
        <p:spPr>
          <a:xfrm>
            <a:off x="817550" y="5092239"/>
            <a:ext cx="10556899" cy="1015663"/>
          </a:xfrm>
          <a:prstGeom prst="rect">
            <a:avLst/>
          </a:prstGeom>
          <a:noFill/>
        </p:spPr>
        <p:txBody>
          <a:bodyPr wrap="square">
            <a:spAutoFit/>
          </a:bodyPr>
          <a:lstStyle/>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When comparing posterior and prior estimates, the relative changes in daily NO</a:t>
            </a:r>
            <a:r>
              <a:rPr lang="en-US" sz="2000" baseline="-25000" dirty="0">
                <a:latin typeface="Calibri" panose="020F0502020204030204" pitchFamily="34" charset="0"/>
                <a:cs typeface="Calibri" panose="020F0502020204030204" pitchFamily="34" charset="0"/>
              </a:rPr>
              <a:t>x </a:t>
            </a:r>
            <a:r>
              <a:rPr lang="en-US" sz="2000" dirty="0">
                <a:latin typeface="Calibri" panose="020F0502020204030204" pitchFamily="34" charset="0"/>
                <a:cs typeface="Calibri" panose="020F0502020204030204" pitchFamily="34" charset="0"/>
              </a:rPr>
              <a:t>emissions across the CONUS in September range from </a:t>
            </a:r>
            <a:r>
              <a:rPr lang="en-US" sz="2000" dirty="0">
                <a:solidFill>
                  <a:srgbClr val="FF0000"/>
                </a:solidFill>
                <a:latin typeface="Calibri" panose="020F0502020204030204" pitchFamily="34" charset="0"/>
                <a:cs typeface="Calibri" panose="020F0502020204030204" pitchFamily="34" charset="0"/>
              </a:rPr>
              <a:t>-1% to 78%</a:t>
            </a:r>
            <a:r>
              <a:rPr lang="en-US" sz="2000" dirty="0">
                <a:latin typeface="Calibri" panose="020F0502020204030204" pitchFamily="34" charset="0"/>
                <a:cs typeface="Calibri" panose="020F0502020204030204" pitchFamily="34" charset="0"/>
              </a:rPr>
              <a:t>, with an average monthly change of </a:t>
            </a:r>
            <a:r>
              <a:rPr lang="en-US" sz="2000" dirty="0">
                <a:solidFill>
                  <a:srgbClr val="FF0000"/>
                </a:solidFill>
                <a:latin typeface="Calibri" panose="020F0502020204030204" pitchFamily="34" charset="0"/>
                <a:cs typeface="Calibri" panose="020F0502020204030204" pitchFamily="34" charset="0"/>
              </a:rPr>
              <a:t>24%</a:t>
            </a:r>
            <a:r>
              <a:rPr lang="en-US" sz="2000"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endParaRPr lang="en-US" sz="2000" kern="0" dirty="0">
              <a:effectLst/>
              <a:latin typeface="Calibri" panose="020F0502020204030204" pitchFamily="34" charset="0"/>
              <a:ea typeface="DengXian" panose="02010600030101010101" pitchFamily="2" charset="-122"/>
              <a:cs typeface="Calibri" panose="020F0502020204030204" pitchFamily="34" charset="0"/>
            </a:endParaRPr>
          </a:p>
        </p:txBody>
      </p:sp>
      <p:cxnSp>
        <p:nvCxnSpPr>
          <p:cNvPr id="4" name="Straight Connector 3">
            <a:extLst>
              <a:ext uri="{FF2B5EF4-FFF2-40B4-BE49-F238E27FC236}">
                <a16:creationId xmlns:a16="http://schemas.microsoft.com/office/drawing/2014/main" id="{31C4DD55-2EE1-FD8D-2EB1-F4B5EC548A37}"/>
              </a:ext>
            </a:extLst>
          </p:cNvPr>
          <p:cNvCxnSpPr/>
          <p:nvPr/>
        </p:nvCxnSpPr>
        <p:spPr>
          <a:xfrm>
            <a:off x="0" y="611764"/>
            <a:ext cx="12192000" cy="0"/>
          </a:xfrm>
          <a:prstGeom prst="line">
            <a:avLst/>
          </a:prstGeom>
          <a:ln w="28575"/>
        </p:spPr>
        <p:style>
          <a:lnRef idx="1">
            <a:schemeClr val="accent2"/>
          </a:lnRef>
          <a:fillRef idx="0">
            <a:schemeClr val="accent2"/>
          </a:fillRef>
          <a:effectRef idx="0">
            <a:schemeClr val="accent2"/>
          </a:effectRef>
          <a:fontRef idx="minor">
            <a:schemeClr val="tx1"/>
          </a:fontRef>
        </p:style>
      </p:cxnSp>
      <p:pic>
        <p:nvPicPr>
          <p:cNvPr id="6" name="Picture 5">
            <a:extLst>
              <a:ext uri="{FF2B5EF4-FFF2-40B4-BE49-F238E27FC236}">
                <a16:creationId xmlns:a16="http://schemas.microsoft.com/office/drawing/2014/main" id="{35FA10EA-4A9A-D6B5-4EF6-89ECB0AEB2FC}"/>
              </a:ext>
            </a:extLst>
          </p:cNvPr>
          <p:cNvPicPr>
            <a:picLocks noChangeAspect="1"/>
          </p:cNvPicPr>
          <p:nvPr/>
        </p:nvPicPr>
        <p:blipFill>
          <a:blip r:embed="rId3"/>
          <a:stretch>
            <a:fillRect/>
          </a:stretch>
        </p:blipFill>
        <p:spPr>
          <a:xfrm>
            <a:off x="654205" y="939695"/>
            <a:ext cx="10883590" cy="3657600"/>
          </a:xfrm>
          <a:prstGeom prst="rect">
            <a:avLst/>
          </a:prstGeom>
        </p:spPr>
      </p:pic>
      <p:sp>
        <p:nvSpPr>
          <p:cNvPr id="3" name="Rectangle 2">
            <a:extLst>
              <a:ext uri="{FF2B5EF4-FFF2-40B4-BE49-F238E27FC236}">
                <a16:creationId xmlns:a16="http://schemas.microsoft.com/office/drawing/2014/main" id="{BC99E805-1D27-A141-9588-22FADBF07948}"/>
              </a:ext>
            </a:extLst>
          </p:cNvPr>
          <p:cNvSpPr/>
          <p:nvPr/>
        </p:nvSpPr>
        <p:spPr>
          <a:xfrm>
            <a:off x="7325958" y="1333948"/>
            <a:ext cx="1108038" cy="3263347"/>
          </a:xfrm>
          <a:prstGeom prst="rect">
            <a:avLst/>
          </a:prstGeom>
          <a:noFill/>
          <a:ln w="3810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923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DD534-942A-1B17-D252-DAAC3CEE7734}"/>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A4B6B369-EE9B-6B82-2BBC-6027A35C942D}"/>
              </a:ext>
            </a:extLst>
          </p:cNvPr>
          <p:cNvSpPr txBox="1"/>
          <p:nvPr/>
        </p:nvSpPr>
        <p:spPr>
          <a:xfrm>
            <a:off x="0" y="88544"/>
            <a:ext cx="12192000" cy="523220"/>
          </a:xfrm>
          <a:prstGeom prst="rect">
            <a:avLst/>
          </a:prstGeom>
          <a:noFill/>
        </p:spPr>
        <p:txBody>
          <a:bodyPr wrap="square" rtlCol="0">
            <a:spAutoFit/>
          </a:bodyPr>
          <a:lstStyle/>
          <a:p>
            <a:pPr algn="ctr"/>
            <a:r>
              <a:rPr lang="en-US" sz="2800" b="1" dirty="0">
                <a:solidFill>
                  <a:srgbClr val="000A90"/>
                </a:solidFill>
              </a:rPr>
              <a:t>Summary</a:t>
            </a:r>
          </a:p>
        </p:txBody>
      </p:sp>
      <p:cxnSp>
        <p:nvCxnSpPr>
          <p:cNvPr id="7" name="Straight Connector 6">
            <a:extLst>
              <a:ext uri="{FF2B5EF4-FFF2-40B4-BE49-F238E27FC236}">
                <a16:creationId xmlns:a16="http://schemas.microsoft.com/office/drawing/2014/main" id="{9C95BE65-751F-FBBA-A736-29F7A114A85E}"/>
              </a:ext>
            </a:extLst>
          </p:cNvPr>
          <p:cNvCxnSpPr/>
          <p:nvPr/>
        </p:nvCxnSpPr>
        <p:spPr>
          <a:xfrm>
            <a:off x="0" y="611764"/>
            <a:ext cx="12192000"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2" name="TextBox 1">
            <a:extLst>
              <a:ext uri="{FF2B5EF4-FFF2-40B4-BE49-F238E27FC236}">
                <a16:creationId xmlns:a16="http://schemas.microsoft.com/office/drawing/2014/main" id="{33630306-6252-A80D-3014-058B70BAE3D5}"/>
              </a:ext>
            </a:extLst>
          </p:cNvPr>
          <p:cNvSpPr txBox="1"/>
          <p:nvPr/>
        </p:nvSpPr>
        <p:spPr>
          <a:xfrm>
            <a:off x="424248" y="1401381"/>
            <a:ext cx="11343503" cy="3737946"/>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FDMB methods have the potential to recover day-to-day emissions. </a:t>
            </a:r>
          </a:p>
          <a:p>
            <a:pPr marL="285750" indent="-285750">
              <a:lnSpc>
                <a:spcPct val="150000"/>
              </a:lnSpc>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285750" indent="-285750">
              <a:lnSpc>
                <a:spcPct val="150000"/>
              </a:lnSpc>
              <a:buFont typeface="Arial" panose="020B0604020202020204" pitchFamily="34" charset="0"/>
              <a:buChar char="•"/>
            </a:pPr>
            <a:r>
              <a:rPr lang="en-US" sz="2000" dirty="0"/>
              <a:t>The simulated NO</a:t>
            </a:r>
            <a:r>
              <a:rPr lang="en-US" sz="2000" baseline="-25000" dirty="0"/>
              <a:t>2</a:t>
            </a:r>
            <a:r>
              <a:rPr lang="en-US" sz="2000" dirty="0"/>
              <a:t> SCD with posterior NO</a:t>
            </a:r>
            <a:r>
              <a:rPr lang="en-US" sz="2000" baseline="-25000" dirty="0"/>
              <a:t>x</a:t>
            </a:r>
            <a:r>
              <a:rPr lang="en-US" sz="2000" dirty="0"/>
              <a:t> emissions aligns more closely with TEMPO observations compared to the prior NO</a:t>
            </a:r>
            <a:r>
              <a:rPr lang="en-US" sz="2000" baseline="-25000" dirty="0"/>
              <a:t>x</a:t>
            </a:r>
            <a:r>
              <a:rPr lang="en-US" sz="2000" dirty="0"/>
              <a:t> emissions.</a:t>
            </a:r>
          </a:p>
          <a:p>
            <a:pPr marL="285750" indent="-285750">
              <a:lnSpc>
                <a:spcPct val="150000"/>
              </a:lnSpc>
              <a:buFont typeface="Arial" panose="020B0604020202020204" pitchFamily="34" charset="0"/>
              <a:buChar char="•"/>
            </a:pPr>
            <a:endParaRPr lang="en-US" sz="2000" dirty="0"/>
          </a:p>
          <a:p>
            <a:pPr marL="285750" indent="-285750">
              <a:lnSpc>
                <a:spcPct val="150000"/>
              </a:lnSpc>
              <a:buFont typeface="Arial" panose="020B0604020202020204" pitchFamily="34" charset="0"/>
              <a:buChar char="•"/>
            </a:pPr>
            <a:r>
              <a:rPr lang="en-US" sz="2000" dirty="0"/>
              <a:t>Day-to-day emission variations based on temporal proxies may not always reflect real fluctuations, which can be improved via top-down emission inverse modeling.</a:t>
            </a:r>
          </a:p>
          <a:p>
            <a:pPr marL="285750" indent="-285750">
              <a:lnSpc>
                <a:spcPct val="150000"/>
              </a:lnSpc>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07825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360A0-F584-DA76-F825-14206A00B053}"/>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CDF248F2-B4B1-FB33-41D5-9BFBFD619931}"/>
              </a:ext>
            </a:extLst>
          </p:cNvPr>
          <p:cNvSpPr txBox="1"/>
          <p:nvPr/>
        </p:nvSpPr>
        <p:spPr>
          <a:xfrm>
            <a:off x="0" y="88544"/>
            <a:ext cx="12192000" cy="523220"/>
          </a:xfrm>
          <a:prstGeom prst="rect">
            <a:avLst/>
          </a:prstGeom>
          <a:noFill/>
        </p:spPr>
        <p:txBody>
          <a:bodyPr wrap="square" rtlCol="0">
            <a:spAutoFit/>
          </a:bodyPr>
          <a:lstStyle/>
          <a:p>
            <a:pPr algn="ctr"/>
            <a:r>
              <a:rPr lang="en-US" sz="2800" b="1" dirty="0">
                <a:solidFill>
                  <a:srgbClr val="000A90"/>
                </a:solidFill>
              </a:rPr>
              <a:t>Next Steps</a:t>
            </a:r>
          </a:p>
        </p:txBody>
      </p:sp>
      <p:cxnSp>
        <p:nvCxnSpPr>
          <p:cNvPr id="7" name="Straight Connector 6">
            <a:extLst>
              <a:ext uri="{FF2B5EF4-FFF2-40B4-BE49-F238E27FC236}">
                <a16:creationId xmlns:a16="http://schemas.microsoft.com/office/drawing/2014/main" id="{A2EE745E-2E4C-501C-918B-641DD0FE645F}"/>
              </a:ext>
            </a:extLst>
          </p:cNvPr>
          <p:cNvCxnSpPr/>
          <p:nvPr/>
        </p:nvCxnSpPr>
        <p:spPr>
          <a:xfrm>
            <a:off x="0" y="611764"/>
            <a:ext cx="12192000"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2" name="TextBox 1">
            <a:extLst>
              <a:ext uri="{FF2B5EF4-FFF2-40B4-BE49-F238E27FC236}">
                <a16:creationId xmlns:a16="http://schemas.microsoft.com/office/drawing/2014/main" id="{A60854FE-DDC0-DEAA-D0B9-9CDDE6004809}"/>
              </a:ext>
            </a:extLst>
          </p:cNvPr>
          <p:cNvSpPr txBox="1"/>
          <p:nvPr/>
        </p:nvSpPr>
        <p:spPr>
          <a:xfrm>
            <a:off x="442331" y="974545"/>
            <a:ext cx="11307337" cy="3584058"/>
          </a:xfrm>
          <a:prstGeom prst="rect">
            <a:avLst/>
          </a:prstGeom>
          <a:noFill/>
        </p:spPr>
        <p:txBody>
          <a:bodyPr wrap="square" rtlCol="0">
            <a:spAutoFit/>
          </a:bodyPr>
          <a:lstStyle/>
          <a:p>
            <a:pPr marL="342900" indent="-342900">
              <a:buFont typeface="+mj-lt"/>
              <a:buAutoNum type="arabicPeriod"/>
            </a:pPr>
            <a:endParaRPr lang="en-US" sz="2000" dirty="0">
              <a:latin typeface="Calibri" panose="020F0502020204030204" pitchFamily="34" charset="0"/>
              <a:cs typeface="Calibri" panose="020F0502020204030204" pitchFamily="34" charset="0"/>
            </a:endParaRPr>
          </a:p>
          <a:p>
            <a:pPr marL="342900" indent="-342900">
              <a:lnSpc>
                <a:spcPct val="150000"/>
              </a:lnSpc>
              <a:buFont typeface="Arial" panose="020B0604020202020204" pitchFamily="34" charset="0"/>
              <a:buChar char="•"/>
            </a:pPr>
            <a:r>
              <a:rPr lang="en-US" sz="2000" dirty="0"/>
              <a:t>The fire emissions from EQUATES 2019 were used for the 2023 simulation, but they should be updated to reflect the actual large fire emissions from 2023.</a:t>
            </a:r>
          </a:p>
          <a:p>
            <a:pPr>
              <a:lnSpc>
                <a:spcPct val="150000"/>
              </a:lnSpc>
            </a:pPr>
            <a:endParaRPr lang="en-US" sz="2000" dirty="0">
              <a:latin typeface="Calibri" panose="020F0502020204030204" pitchFamily="34" charset="0"/>
              <a:cs typeface="Calibri" panose="020F0502020204030204" pitchFamily="34" charset="0"/>
            </a:endParaRPr>
          </a:p>
          <a:p>
            <a:pPr marL="342900" indent="-342900">
              <a:lnSpc>
                <a:spcPct val="150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We will conduct iterative FDMB to reduce the smearing effects from transport of NO</a:t>
            </a:r>
            <a:r>
              <a:rPr lang="en-US" sz="2000" baseline="-25000" dirty="0">
                <a:latin typeface="Calibri" panose="020F0502020204030204" pitchFamily="34" charset="0"/>
                <a:cs typeface="Calibri" panose="020F0502020204030204" pitchFamily="34" charset="0"/>
              </a:rPr>
              <a:t>2</a:t>
            </a:r>
            <a:r>
              <a:rPr lang="en-US" sz="2000" dirty="0">
                <a:latin typeface="Calibri" panose="020F0502020204030204" pitchFamily="34" charset="0"/>
                <a:cs typeface="Calibri" panose="020F0502020204030204" pitchFamily="34" charset="0"/>
              </a:rPr>
              <a:t> and nonlinear chemistry.</a:t>
            </a:r>
          </a:p>
          <a:p>
            <a:pPr marL="342900" indent="-342900">
              <a:lnSpc>
                <a:spcPct val="150000"/>
              </a:lnSpc>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indent="-342900">
              <a:lnSpc>
                <a:spcPct val="150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We will constrain the daily co-emitted CO</a:t>
            </a:r>
            <a:r>
              <a:rPr lang="en-US" sz="2000" baseline="-25000" dirty="0">
                <a:latin typeface="Calibri" panose="020F0502020204030204" pitchFamily="34" charset="0"/>
                <a:cs typeface="Calibri" panose="020F0502020204030204" pitchFamily="34" charset="0"/>
              </a:rPr>
              <a:t>2</a:t>
            </a:r>
            <a:r>
              <a:rPr lang="en-US" sz="2000" dirty="0">
                <a:latin typeface="Calibri" panose="020F0502020204030204" pitchFamily="34" charset="0"/>
                <a:cs typeface="Calibri" panose="020F0502020204030204" pitchFamily="34" charset="0"/>
              </a:rPr>
              <a:t> emissions using NO</a:t>
            </a:r>
            <a:r>
              <a:rPr lang="en-US" sz="2000" baseline="-25000" dirty="0">
                <a:latin typeface="Calibri" panose="020F0502020204030204" pitchFamily="34" charset="0"/>
                <a:cs typeface="Calibri" panose="020F0502020204030204" pitchFamily="34" charset="0"/>
              </a:rPr>
              <a:t>x</a:t>
            </a:r>
            <a:r>
              <a:rPr lang="en-US" sz="2000" dirty="0">
                <a:latin typeface="Calibri" panose="020F0502020204030204" pitchFamily="34" charset="0"/>
                <a:cs typeface="Calibri" panose="020F0502020204030204" pitchFamily="34" charset="0"/>
              </a:rPr>
              <a:t> emissions and </a:t>
            </a:r>
            <a:r>
              <a:rPr lang="en-US" sz="2000" b="0" i="0" dirty="0">
                <a:effectLst/>
                <a:latin typeface="Calibri" panose="020F0502020204030204" pitchFamily="34" charset="0"/>
                <a:cs typeface="Calibri" panose="020F0502020204030204" pitchFamily="34" charset="0"/>
              </a:rPr>
              <a:t>CO</a:t>
            </a:r>
            <a:r>
              <a:rPr lang="en-US" sz="2000" b="0" i="0" baseline="-25000" dirty="0">
                <a:effectLst/>
                <a:latin typeface="Calibri" panose="020F0502020204030204" pitchFamily="34" charset="0"/>
                <a:cs typeface="Calibri" panose="020F0502020204030204" pitchFamily="34" charset="0"/>
              </a:rPr>
              <a:t>2</a:t>
            </a:r>
            <a:r>
              <a:rPr lang="en-US" sz="2000" b="0" i="0" dirty="0">
                <a:effectLst/>
                <a:latin typeface="Calibri" panose="020F0502020204030204" pitchFamily="34" charset="0"/>
                <a:cs typeface="Calibri" panose="020F0502020204030204" pitchFamily="34" charset="0"/>
              </a:rPr>
              <a:t>/NO</a:t>
            </a:r>
            <a:r>
              <a:rPr lang="en-US" sz="2000" b="0" i="1" baseline="-25000" dirty="0">
                <a:effectLst/>
                <a:latin typeface="Calibri" panose="020F0502020204030204" pitchFamily="34" charset="0"/>
                <a:cs typeface="Calibri" panose="020F0502020204030204" pitchFamily="34" charset="0"/>
              </a:rPr>
              <a:t>x</a:t>
            </a:r>
            <a:r>
              <a:rPr lang="en-US" sz="2000" b="0" i="0" dirty="0">
                <a:effectLst/>
                <a:latin typeface="Calibri" panose="020F0502020204030204" pitchFamily="34" charset="0"/>
                <a:cs typeface="Calibri" panose="020F0502020204030204" pitchFamily="34" charset="0"/>
              </a:rPr>
              <a:t> ratio.</a:t>
            </a:r>
          </a:p>
        </p:txBody>
      </p:sp>
    </p:spTree>
    <p:extLst>
      <p:ext uri="{BB962C8B-B14F-4D97-AF65-F5344CB8AC3E}">
        <p14:creationId xmlns:p14="http://schemas.microsoft.com/office/powerpoint/2010/main" val="1809046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F85BF26-1AC2-29F6-E870-821F6D4448ED}"/>
            </a:ext>
          </a:extLst>
        </p:cNvPr>
        <p:cNvGrpSpPr/>
        <p:nvPr/>
      </p:nvGrpSpPr>
      <p:grpSpPr>
        <a:xfrm>
          <a:off x="0" y="0"/>
          <a:ext cx="0" cy="0"/>
          <a:chOff x="0" y="0"/>
          <a:chExt cx="0" cy="0"/>
        </a:xfrm>
      </p:grpSpPr>
      <p:sp useBgFill="1">
        <p:nvSpPr>
          <p:cNvPr id="1064" name="Rectangle 1063">
            <a:extLst>
              <a:ext uri="{FF2B5EF4-FFF2-40B4-BE49-F238E27FC236}">
                <a16:creationId xmlns:a16="http://schemas.microsoft.com/office/drawing/2014/main" id="{C182B44C-69CF-3D0C-31F7-289EDABA4B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C75225-96F6-7680-D654-BE02D1622CEE}"/>
              </a:ext>
            </a:extLst>
          </p:cNvPr>
          <p:cNvSpPr>
            <a:spLocks noGrp="1"/>
          </p:cNvSpPr>
          <p:nvPr>
            <p:ph type="title"/>
          </p:nvPr>
        </p:nvSpPr>
        <p:spPr>
          <a:xfrm>
            <a:off x="4905113" y="483682"/>
            <a:ext cx="6891526" cy="3566160"/>
          </a:xfrm>
        </p:spPr>
        <p:txBody>
          <a:bodyPr vert="horz" lIns="91440" tIns="45720" rIns="91440" bIns="45720" rtlCol="0" anchor="b">
            <a:normAutofit/>
          </a:bodyPr>
          <a:lstStyle/>
          <a:p>
            <a:pPr algn="ctr"/>
            <a:r>
              <a:rPr lang="en-US" sz="8000" dirty="0">
                <a:solidFill>
                  <a:srgbClr val="000A90"/>
                </a:solidFill>
              </a:rPr>
              <a:t>THANKS</a:t>
            </a:r>
            <a:br>
              <a:rPr lang="en-US" sz="8000" dirty="0">
                <a:solidFill>
                  <a:srgbClr val="000A90"/>
                </a:solidFill>
              </a:rPr>
            </a:br>
            <a:endParaRPr lang="en-US" sz="8000" dirty="0">
              <a:solidFill>
                <a:srgbClr val="000A90"/>
              </a:solidFill>
            </a:endParaRPr>
          </a:p>
        </p:txBody>
      </p:sp>
      <p:sp>
        <p:nvSpPr>
          <p:cNvPr id="3" name="Text Placeholder 2">
            <a:extLst>
              <a:ext uri="{FF2B5EF4-FFF2-40B4-BE49-F238E27FC236}">
                <a16:creationId xmlns:a16="http://schemas.microsoft.com/office/drawing/2014/main" id="{031F485A-37A8-25C7-4C47-3AAEC8C17240}"/>
              </a:ext>
            </a:extLst>
          </p:cNvPr>
          <p:cNvSpPr>
            <a:spLocks noGrp="1"/>
          </p:cNvSpPr>
          <p:nvPr>
            <p:ph type="body" idx="1"/>
          </p:nvPr>
        </p:nvSpPr>
        <p:spPr>
          <a:xfrm>
            <a:off x="5225321" y="4467863"/>
            <a:ext cx="6251111" cy="2335273"/>
          </a:xfrm>
        </p:spPr>
        <p:txBody>
          <a:bodyPr vert="horz" lIns="91440" tIns="45720" rIns="91440" bIns="45720" rtlCol="0">
            <a:normAutofit/>
          </a:bodyPr>
          <a:lstStyle/>
          <a:p>
            <a:pPr algn="ctr"/>
            <a:r>
              <a:rPr lang="en-US" sz="4400" dirty="0">
                <a:solidFill>
                  <a:srgbClr val="000A90"/>
                </a:solidFill>
              </a:rPr>
              <a:t>Any Questions?</a:t>
            </a:r>
          </a:p>
        </p:txBody>
      </p:sp>
      <p:pic>
        <p:nvPicPr>
          <p:cNvPr id="1032" name="Picture 8" descr="Artist's illustration of TEMPO satellite host">
            <a:extLst>
              <a:ext uri="{FF2B5EF4-FFF2-40B4-BE49-F238E27FC236}">
                <a16:creationId xmlns:a16="http://schemas.microsoft.com/office/drawing/2014/main" id="{51038665-ACC4-B0A5-C73B-51EC937EC5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872" r="24495"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089" name="sketchy line">
            <a:extLst>
              <a:ext uri="{FF2B5EF4-FFF2-40B4-BE49-F238E27FC236}">
                <a16:creationId xmlns:a16="http://schemas.microsoft.com/office/drawing/2014/main" id="{88D53C61-6D59-C6B9-FC88-9C081EE128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30F59EE-B254-DEB0-5C10-70345841A213}"/>
              </a:ext>
            </a:extLst>
          </p:cNvPr>
          <p:cNvPicPr>
            <a:picLocks noChangeAspect="1"/>
          </p:cNvPicPr>
          <p:nvPr/>
        </p:nvPicPr>
        <p:blipFill>
          <a:blip r:embed="rId4"/>
          <a:stretch>
            <a:fillRect/>
          </a:stretch>
        </p:blipFill>
        <p:spPr>
          <a:xfrm>
            <a:off x="4977553" y="4217987"/>
            <a:ext cx="6746647" cy="249876"/>
          </a:xfrm>
          <a:prstGeom prst="rect">
            <a:avLst/>
          </a:prstGeom>
        </p:spPr>
      </p:pic>
    </p:spTree>
    <p:extLst>
      <p:ext uri="{BB962C8B-B14F-4D97-AF65-F5344CB8AC3E}">
        <p14:creationId xmlns:p14="http://schemas.microsoft.com/office/powerpoint/2010/main" val="1362725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504DE-1F5F-9FB2-F437-4B396B0DB71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83FA195-EED4-3285-46DF-B58F649ADB38}"/>
              </a:ext>
            </a:extLst>
          </p:cNvPr>
          <p:cNvSpPr txBox="1"/>
          <p:nvPr/>
        </p:nvSpPr>
        <p:spPr>
          <a:xfrm>
            <a:off x="0" y="88544"/>
            <a:ext cx="12192000" cy="523220"/>
          </a:xfrm>
          <a:prstGeom prst="rect">
            <a:avLst/>
          </a:prstGeom>
          <a:noFill/>
        </p:spPr>
        <p:txBody>
          <a:bodyPr wrap="square" rtlCol="0">
            <a:spAutoFit/>
          </a:bodyPr>
          <a:lstStyle/>
          <a:p>
            <a:pPr algn="ctr"/>
            <a:r>
              <a:rPr lang="en-US" sz="2800" b="1" dirty="0">
                <a:solidFill>
                  <a:srgbClr val="000A90"/>
                </a:solidFill>
              </a:rPr>
              <a:t>Accurate Emission Estimates are Essential for Atmospheric Research and Policy </a:t>
            </a:r>
          </a:p>
        </p:txBody>
      </p:sp>
      <p:sp>
        <p:nvSpPr>
          <p:cNvPr id="25" name="TextBox 24">
            <a:extLst>
              <a:ext uri="{FF2B5EF4-FFF2-40B4-BE49-F238E27FC236}">
                <a16:creationId xmlns:a16="http://schemas.microsoft.com/office/drawing/2014/main" id="{0974A184-630D-F652-38B3-C70EE18B79AE}"/>
              </a:ext>
            </a:extLst>
          </p:cNvPr>
          <p:cNvSpPr txBox="1"/>
          <p:nvPr/>
        </p:nvSpPr>
        <p:spPr>
          <a:xfrm>
            <a:off x="2769422" y="9334495"/>
            <a:ext cx="5421903" cy="276999"/>
          </a:xfrm>
          <a:prstGeom prst="rect">
            <a:avLst/>
          </a:prstGeom>
          <a:noFill/>
        </p:spPr>
        <p:txBody>
          <a:bodyPr wrap="square">
            <a:spAutoFit/>
          </a:bodyPr>
          <a:lstStyle/>
          <a:p>
            <a:pPr algn="ctr"/>
            <a:r>
              <a:rPr lang="en-US" sz="1200" i="1" dirty="0"/>
              <a:t>[C. K. Gately et al., JGR, 2017]</a:t>
            </a:r>
          </a:p>
        </p:txBody>
      </p:sp>
      <p:cxnSp>
        <p:nvCxnSpPr>
          <p:cNvPr id="11" name="Straight Connector 10">
            <a:extLst>
              <a:ext uri="{FF2B5EF4-FFF2-40B4-BE49-F238E27FC236}">
                <a16:creationId xmlns:a16="http://schemas.microsoft.com/office/drawing/2014/main" id="{262522F3-9052-2AF2-523A-3ABF1576B9EB}"/>
              </a:ext>
            </a:extLst>
          </p:cNvPr>
          <p:cNvCxnSpPr/>
          <p:nvPr/>
        </p:nvCxnSpPr>
        <p:spPr>
          <a:xfrm>
            <a:off x="0" y="611764"/>
            <a:ext cx="12192000" cy="0"/>
          </a:xfrm>
          <a:prstGeom prst="line">
            <a:avLst/>
          </a:prstGeom>
          <a:ln w="28575"/>
        </p:spPr>
        <p:style>
          <a:lnRef idx="1">
            <a:schemeClr val="accent2"/>
          </a:lnRef>
          <a:fillRef idx="0">
            <a:schemeClr val="accent2"/>
          </a:fillRef>
          <a:effectRef idx="0">
            <a:schemeClr val="accent2"/>
          </a:effectRef>
          <a:fontRef idx="minor">
            <a:schemeClr val="tx1"/>
          </a:fontRef>
        </p:style>
      </p:cxnSp>
      <p:pic>
        <p:nvPicPr>
          <p:cNvPr id="1026" name="Picture 2">
            <a:extLst>
              <a:ext uri="{FF2B5EF4-FFF2-40B4-BE49-F238E27FC236}">
                <a16:creationId xmlns:a16="http://schemas.microsoft.com/office/drawing/2014/main" id="{20010F57-FC61-3EC6-1344-E3C0965954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0045" y="759836"/>
            <a:ext cx="8931910" cy="5486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575470E-3FC9-78E1-1CB7-022E44D26B52}"/>
              </a:ext>
            </a:extLst>
          </p:cNvPr>
          <p:cNvSpPr txBox="1"/>
          <p:nvPr/>
        </p:nvSpPr>
        <p:spPr>
          <a:xfrm>
            <a:off x="4445793" y="6394307"/>
            <a:ext cx="3300414" cy="276999"/>
          </a:xfrm>
          <a:prstGeom prst="rect">
            <a:avLst/>
          </a:prstGeom>
          <a:noFill/>
        </p:spPr>
        <p:txBody>
          <a:bodyPr wrap="square">
            <a:spAutoFit/>
          </a:bodyPr>
          <a:lstStyle/>
          <a:p>
            <a:pPr algn="ctr"/>
            <a:r>
              <a:rPr lang="zh-CN" altLang="en-US" sz="1200" i="1" dirty="0"/>
              <a:t>（</a:t>
            </a:r>
            <a:r>
              <a:rPr lang="en-US" altLang="zh-CN" sz="1200" i="1" dirty="0"/>
              <a:t>Melamed </a:t>
            </a:r>
            <a:r>
              <a:rPr lang="en-US" sz="1200" i="1" dirty="0"/>
              <a:t>et al., Anthropocene, 2015)</a:t>
            </a:r>
          </a:p>
        </p:txBody>
      </p:sp>
    </p:spTree>
    <p:extLst>
      <p:ext uri="{BB962C8B-B14F-4D97-AF65-F5344CB8AC3E}">
        <p14:creationId xmlns:p14="http://schemas.microsoft.com/office/powerpoint/2010/main" val="989001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06217-BF39-1E5B-7AC0-624C5291B8E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D898671-CB80-D4F1-A300-807DBB103DAF}"/>
              </a:ext>
            </a:extLst>
          </p:cNvPr>
          <p:cNvSpPr txBox="1"/>
          <p:nvPr/>
        </p:nvSpPr>
        <p:spPr>
          <a:xfrm>
            <a:off x="0" y="88544"/>
            <a:ext cx="12192000" cy="523220"/>
          </a:xfrm>
          <a:prstGeom prst="rect">
            <a:avLst/>
          </a:prstGeom>
          <a:noFill/>
        </p:spPr>
        <p:txBody>
          <a:bodyPr wrap="square" rtlCol="0">
            <a:spAutoFit/>
          </a:bodyPr>
          <a:lstStyle/>
          <a:p>
            <a:pPr algn="ctr"/>
            <a:r>
              <a:rPr lang="en-US" sz="2800" b="1" dirty="0">
                <a:solidFill>
                  <a:srgbClr val="000A90"/>
                </a:solidFill>
              </a:rPr>
              <a:t>Uncertainties in Emission</a:t>
            </a:r>
            <a:r>
              <a:rPr lang="zh-CN" altLang="en-US" sz="2800" b="1" dirty="0">
                <a:solidFill>
                  <a:srgbClr val="000A90"/>
                </a:solidFill>
              </a:rPr>
              <a:t> </a:t>
            </a:r>
            <a:r>
              <a:rPr lang="en-US" altLang="zh-CN" sz="2800" b="1" dirty="0">
                <a:solidFill>
                  <a:srgbClr val="000A90"/>
                </a:solidFill>
              </a:rPr>
              <a:t>Estimates</a:t>
            </a:r>
            <a:r>
              <a:rPr lang="en-US" sz="2800" b="1" dirty="0">
                <a:solidFill>
                  <a:srgbClr val="000A90"/>
                </a:solidFill>
              </a:rPr>
              <a:t> from Bottom-Up Methods</a:t>
            </a:r>
          </a:p>
        </p:txBody>
      </p:sp>
      <p:sp>
        <p:nvSpPr>
          <p:cNvPr id="25" name="TextBox 24">
            <a:extLst>
              <a:ext uri="{FF2B5EF4-FFF2-40B4-BE49-F238E27FC236}">
                <a16:creationId xmlns:a16="http://schemas.microsoft.com/office/drawing/2014/main" id="{205346BB-AF1A-7124-76B4-D54EE75F8C2B}"/>
              </a:ext>
            </a:extLst>
          </p:cNvPr>
          <p:cNvSpPr txBox="1"/>
          <p:nvPr/>
        </p:nvSpPr>
        <p:spPr>
          <a:xfrm>
            <a:off x="2769422" y="9334495"/>
            <a:ext cx="5421903" cy="276999"/>
          </a:xfrm>
          <a:prstGeom prst="rect">
            <a:avLst/>
          </a:prstGeom>
          <a:noFill/>
        </p:spPr>
        <p:txBody>
          <a:bodyPr wrap="square">
            <a:spAutoFit/>
          </a:bodyPr>
          <a:lstStyle/>
          <a:p>
            <a:pPr algn="ctr"/>
            <a:r>
              <a:rPr lang="en-US" sz="1200" i="1" dirty="0"/>
              <a:t>[C. K. Gately et al., JGR, 2017]</a:t>
            </a:r>
          </a:p>
        </p:txBody>
      </p:sp>
      <p:cxnSp>
        <p:nvCxnSpPr>
          <p:cNvPr id="11" name="Straight Connector 10">
            <a:extLst>
              <a:ext uri="{FF2B5EF4-FFF2-40B4-BE49-F238E27FC236}">
                <a16:creationId xmlns:a16="http://schemas.microsoft.com/office/drawing/2014/main" id="{18CA9B9E-5893-3B52-7CC7-A84339630079}"/>
              </a:ext>
            </a:extLst>
          </p:cNvPr>
          <p:cNvCxnSpPr/>
          <p:nvPr/>
        </p:nvCxnSpPr>
        <p:spPr>
          <a:xfrm>
            <a:off x="0" y="611764"/>
            <a:ext cx="12192000" cy="0"/>
          </a:xfrm>
          <a:prstGeom prst="line">
            <a:avLst/>
          </a:prstGeom>
          <a:ln w="28575"/>
        </p:spPr>
        <p:style>
          <a:lnRef idx="1">
            <a:schemeClr val="accent2"/>
          </a:lnRef>
          <a:fillRef idx="0">
            <a:schemeClr val="accent2"/>
          </a:fillRef>
          <a:effectRef idx="0">
            <a:schemeClr val="accent2"/>
          </a:effectRef>
          <a:fontRef idx="minor">
            <a:schemeClr val="tx1"/>
          </a:fontRef>
        </p:style>
      </p:cxnSp>
      <p:grpSp>
        <p:nvGrpSpPr>
          <p:cNvPr id="32" name="Group 31">
            <a:extLst>
              <a:ext uri="{FF2B5EF4-FFF2-40B4-BE49-F238E27FC236}">
                <a16:creationId xmlns:a16="http://schemas.microsoft.com/office/drawing/2014/main" id="{23F460BF-DC53-845C-A5F3-B0CA21E589D3}"/>
              </a:ext>
            </a:extLst>
          </p:cNvPr>
          <p:cNvGrpSpPr/>
          <p:nvPr/>
        </p:nvGrpSpPr>
        <p:grpSpPr>
          <a:xfrm>
            <a:off x="-11603" y="3150618"/>
            <a:ext cx="5237839" cy="2730197"/>
            <a:chOff x="1390228" y="1388264"/>
            <a:chExt cx="4489133" cy="1995270"/>
          </a:xfrm>
        </p:grpSpPr>
        <p:grpSp>
          <p:nvGrpSpPr>
            <p:cNvPr id="8" name="Group 7">
              <a:extLst>
                <a:ext uri="{FF2B5EF4-FFF2-40B4-BE49-F238E27FC236}">
                  <a16:creationId xmlns:a16="http://schemas.microsoft.com/office/drawing/2014/main" id="{29566E42-A151-17C8-9FB8-2D55E774F90C}"/>
                </a:ext>
              </a:extLst>
            </p:cNvPr>
            <p:cNvGrpSpPr/>
            <p:nvPr/>
          </p:nvGrpSpPr>
          <p:grpSpPr>
            <a:xfrm>
              <a:off x="1390228" y="1388264"/>
              <a:ext cx="3300413" cy="1995270"/>
              <a:chOff x="326633" y="1471612"/>
              <a:chExt cx="3300413" cy="1995270"/>
            </a:xfrm>
          </p:grpSpPr>
          <p:pic>
            <p:nvPicPr>
              <p:cNvPr id="6146" name="Picture 2" descr="Details are in the caption following the image">
                <a:extLst>
                  <a:ext uri="{FF2B5EF4-FFF2-40B4-BE49-F238E27FC236}">
                    <a16:creationId xmlns:a16="http://schemas.microsoft.com/office/drawing/2014/main" id="{D08009D1-C59B-3DCC-F7FA-A46C67E47F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942" t="27916" b="45209"/>
              <a:stretch/>
            </p:blipFill>
            <p:spPr bwMode="auto">
              <a:xfrm>
                <a:off x="326633" y="1471612"/>
                <a:ext cx="3300413" cy="18430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etails are in the caption following the image">
                <a:extLst>
                  <a:ext uri="{FF2B5EF4-FFF2-40B4-BE49-F238E27FC236}">
                    <a16:creationId xmlns:a16="http://schemas.microsoft.com/office/drawing/2014/main" id="{9DC6348B-4CE0-C9CB-3FAD-A8DA2E72901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942" t="83194" b="14792"/>
              <a:stretch/>
            </p:blipFill>
            <p:spPr bwMode="auto">
              <a:xfrm>
                <a:off x="326633" y="3328769"/>
                <a:ext cx="3300413" cy="13811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a:extLst>
                <a:ext uri="{FF2B5EF4-FFF2-40B4-BE49-F238E27FC236}">
                  <a16:creationId xmlns:a16="http://schemas.microsoft.com/office/drawing/2014/main" id="{B354D58B-E8EF-4851-8D3F-E561669C40EA}"/>
                </a:ext>
              </a:extLst>
            </p:cNvPr>
            <p:cNvGrpSpPr>
              <a:grpSpLocks noChangeAspect="1"/>
            </p:cNvGrpSpPr>
            <p:nvPr/>
          </p:nvGrpSpPr>
          <p:grpSpPr>
            <a:xfrm>
              <a:off x="4690641" y="1568209"/>
              <a:ext cx="1188720" cy="1635381"/>
              <a:chOff x="985049" y="3617771"/>
              <a:chExt cx="1983581" cy="2728911"/>
            </a:xfrm>
          </p:grpSpPr>
          <p:pic>
            <p:nvPicPr>
              <p:cNvPr id="6" name="Picture 2" descr="Details are in the caption following the image">
                <a:extLst>
                  <a:ext uri="{FF2B5EF4-FFF2-40B4-BE49-F238E27FC236}">
                    <a16:creationId xmlns:a16="http://schemas.microsoft.com/office/drawing/2014/main" id="{06F92104-BF31-182C-354A-7F60EA97A0D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212" t="86736" r="63078"/>
              <a:stretch/>
            </p:blipFill>
            <p:spPr bwMode="auto">
              <a:xfrm>
                <a:off x="996954" y="3617771"/>
                <a:ext cx="1971676" cy="90963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etails are in the caption following the image">
                <a:extLst>
                  <a:ext uri="{FF2B5EF4-FFF2-40B4-BE49-F238E27FC236}">
                    <a16:creationId xmlns:a16="http://schemas.microsoft.com/office/drawing/2014/main" id="{9F8967B1-6B0A-BBD1-0580-7ACCDF524B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576" t="86736" r="35546"/>
              <a:stretch/>
            </p:blipFill>
            <p:spPr bwMode="auto">
              <a:xfrm>
                <a:off x="1025529" y="4527408"/>
                <a:ext cx="1914525" cy="90963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Details are in the caption following the image">
                <a:extLst>
                  <a:ext uri="{FF2B5EF4-FFF2-40B4-BE49-F238E27FC236}">
                    <a16:creationId xmlns:a16="http://schemas.microsoft.com/office/drawing/2014/main" id="{A5996FD7-9E33-F58E-F7B9-2E953BDD19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4315" t="86736" r="7807"/>
              <a:stretch/>
            </p:blipFill>
            <p:spPr bwMode="auto">
              <a:xfrm>
                <a:off x="985049" y="5437045"/>
                <a:ext cx="1914526" cy="909637"/>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2" name="TextBox 11">
            <a:extLst>
              <a:ext uri="{FF2B5EF4-FFF2-40B4-BE49-F238E27FC236}">
                <a16:creationId xmlns:a16="http://schemas.microsoft.com/office/drawing/2014/main" id="{A027D3DC-29A3-EE7C-50D3-0DB60EBCF782}"/>
              </a:ext>
            </a:extLst>
          </p:cNvPr>
          <p:cNvSpPr txBox="1"/>
          <p:nvPr/>
        </p:nvSpPr>
        <p:spPr>
          <a:xfrm>
            <a:off x="962079" y="5847099"/>
            <a:ext cx="3300414" cy="276999"/>
          </a:xfrm>
          <a:prstGeom prst="rect">
            <a:avLst/>
          </a:prstGeom>
          <a:noFill/>
        </p:spPr>
        <p:txBody>
          <a:bodyPr wrap="square">
            <a:spAutoFit/>
          </a:bodyPr>
          <a:lstStyle/>
          <a:p>
            <a:pPr algn="ctr"/>
            <a:r>
              <a:rPr lang="zh-CN" altLang="en-US" sz="1200" i="1" dirty="0"/>
              <a:t>（</a:t>
            </a:r>
            <a:r>
              <a:rPr lang="en-US" sz="1200" i="1" dirty="0" err="1"/>
              <a:t>Elguindi</a:t>
            </a:r>
            <a:r>
              <a:rPr lang="en-US" sz="1200" i="1" dirty="0"/>
              <a:t> et al., Earth’s Future, 2020)</a:t>
            </a:r>
          </a:p>
        </p:txBody>
      </p:sp>
      <p:grpSp>
        <p:nvGrpSpPr>
          <p:cNvPr id="30" name="Group 29">
            <a:extLst>
              <a:ext uri="{FF2B5EF4-FFF2-40B4-BE49-F238E27FC236}">
                <a16:creationId xmlns:a16="http://schemas.microsoft.com/office/drawing/2014/main" id="{9E37A03C-D990-8FAA-7A5C-D2C3C1F71AC7}"/>
              </a:ext>
            </a:extLst>
          </p:cNvPr>
          <p:cNvGrpSpPr/>
          <p:nvPr/>
        </p:nvGrpSpPr>
        <p:grpSpPr>
          <a:xfrm>
            <a:off x="20691" y="2781288"/>
            <a:ext cx="5183190" cy="3356461"/>
            <a:chOff x="1390228" y="827232"/>
            <a:chExt cx="5183190" cy="3356461"/>
          </a:xfrm>
        </p:grpSpPr>
        <p:sp>
          <p:nvSpPr>
            <p:cNvPr id="14" name="TextBox 13">
              <a:extLst>
                <a:ext uri="{FF2B5EF4-FFF2-40B4-BE49-F238E27FC236}">
                  <a16:creationId xmlns:a16="http://schemas.microsoft.com/office/drawing/2014/main" id="{73812339-3737-5044-AA37-5FF8DB77A453}"/>
                </a:ext>
              </a:extLst>
            </p:cNvPr>
            <p:cNvSpPr txBox="1"/>
            <p:nvPr/>
          </p:nvSpPr>
          <p:spPr>
            <a:xfrm>
              <a:off x="1390229" y="827232"/>
              <a:ext cx="5183189" cy="369332"/>
            </a:xfrm>
            <a:prstGeom prst="rect">
              <a:avLst/>
            </a:prstGeom>
            <a:solidFill>
              <a:schemeClr val="accent4">
                <a:lumMod val="20000"/>
                <a:lumOff val="80000"/>
              </a:schemeClr>
            </a:solidFill>
            <a:ln>
              <a:solidFill>
                <a:schemeClr val="accent4"/>
              </a:solidFill>
            </a:ln>
          </p:spPr>
          <p:txBody>
            <a:bodyPr wrap="square" rtlCol="0">
              <a:spAutoFit/>
            </a:bodyPr>
            <a:lstStyle/>
            <a:p>
              <a:pPr algn="ctr"/>
              <a:r>
                <a:rPr lang="en-US" dirty="0"/>
                <a:t>Emission Magnitudes</a:t>
              </a:r>
            </a:p>
          </p:txBody>
        </p:sp>
        <p:sp>
          <p:nvSpPr>
            <p:cNvPr id="29" name="Rectangle 28">
              <a:extLst>
                <a:ext uri="{FF2B5EF4-FFF2-40B4-BE49-F238E27FC236}">
                  <a16:creationId xmlns:a16="http://schemas.microsoft.com/office/drawing/2014/main" id="{D5DBCC66-3304-1F80-4200-F95F1987C54B}"/>
                </a:ext>
              </a:extLst>
            </p:cNvPr>
            <p:cNvSpPr/>
            <p:nvPr/>
          </p:nvSpPr>
          <p:spPr>
            <a:xfrm>
              <a:off x="1390228" y="1196563"/>
              <a:ext cx="5183190" cy="2987130"/>
            </a:xfrm>
            <a:prstGeom prst="rect">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a:extLst>
              <a:ext uri="{FF2B5EF4-FFF2-40B4-BE49-F238E27FC236}">
                <a16:creationId xmlns:a16="http://schemas.microsoft.com/office/drawing/2014/main" id="{C307EF6B-0202-2EB4-8ED7-D91116700ADD}"/>
              </a:ext>
            </a:extLst>
          </p:cNvPr>
          <p:cNvGrpSpPr/>
          <p:nvPr/>
        </p:nvGrpSpPr>
        <p:grpSpPr>
          <a:xfrm>
            <a:off x="5466410" y="3245094"/>
            <a:ext cx="6400800" cy="2507530"/>
            <a:chOff x="5412591" y="1280699"/>
            <a:chExt cx="6400800" cy="2507530"/>
          </a:xfrm>
        </p:grpSpPr>
        <p:pic>
          <p:nvPicPr>
            <p:cNvPr id="22" name="Picture 21">
              <a:extLst>
                <a:ext uri="{FF2B5EF4-FFF2-40B4-BE49-F238E27FC236}">
                  <a16:creationId xmlns:a16="http://schemas.microsoft.com/office/drawing/2014/main" id="{8C14AFFA-606F-ED1A-E7CD-63A509DD4FB0}"/>
                </a:ext>
              </a:extLst>
            </p:cNvPr>
            <p:cNvPicPr>
              <a:picLocks noChangeAspect="1"/>
            </p:cNvPicPr>
            <p:nvPr/>
          </p:nvPicPr>
          <p:blipFill rotWithShape="1">
            <a:blip r:embed="rId4"/>
            <a:srcRect r="50000"/>
            <a:stretch/>
          </p:blipFill>
          <p:spPr>
            <a:xfrm>
              <a:off x="5412591" y="1280699"/>
              <a:ext cx="3200400" cy="2507530"/>
            </a:xfrm>
            <a:prstGeom prst="rect">
              <a:avLst/>
            </a:prstGeom>
          </p:spPr>
        </p:pic>
        <p:pic>
          <p:nvPicPr>
            <p:cNvPr id="23" name="Picture 22">
              <a:extLst>
                <a:ext uri="{FF2B5EF4-FFF2-40B4-BE49-F238E27FC236}">
                  <a16:creationId xmlns:a16="http://schemas.microsoft.com/office/drawing/2014/main" id="{39CB43E5-8DE4-4C51-0B85-4CB3FDA1073F}"/>
                </a:ext>
              </a:extLst>
            </p:cNvPr>
            <p:cNvPicPr>
              <a:picLocks noChangeAspect="1"/>
            </p:cNvPicPr>
            <p:nvPr/>
          </p:nvPicPr>
          <p:blipFill rotWithShape="1">
            <a:blip r:embed="rId4"/>
            <a:srcRect l="49039"/>
            <a:stretch/>
          </p:blipFill>
          <p:spPr>
            <a:xfrm>
              <a:off x="8612991" y="1282717"/>
              <a:ext cx="3200400" cy="2505511"/>
            </a:xfrm>
            <a:prstGeom prst="rect">
              <a:avLst/>
            </a:prstGeom>
          </p:spPr>
        </p:pic>
      </p:grpSp>
      <p:grpSp>
        <p:nvGrpSpPr>
          <p:cNvPr id="52" name="Group 51">
            <a:extLst>
              <a:ext uri="{FF2B5EF4-FFF2-40B4-BE49-F238E27FC236}">
                <a16:creationId xmlns:a16="http://schemas.microsoft.com/office/drawing/2014/main" id="{57383823-975F-B3A9-3EED-AAEF9E5EE553}"/>
              </a:ext>
            </a:extLst>
          </p:cNvPr>
          <p:cNvGrpSpPr/>
          <p:nvPr/>
        </p:nvGrpSpPr>
        <p:grpSpPr>
          <a:xfrm>
            <a:off x="5258531" y="2781288"/>
            <a:ext cx="6816558" cy="3356456"/>
            <a:chOff x="39669" y="827232"/>
            <a:chExt cx="6816558" cy="3356456"/>
          </a:xfrm>
        </p:grpSpPr>
        <p:sp>
          <p:nvSpPr>
            <p:cNvPr id="53" name="TextBox 52">
              <a:extLst>
                <a:ext uri="{FF2B5EF4-FFF2-40B4-BE49-F238E27FC236}">
                  <a16:creationId xmlns:a16="http://schemas.microsoft.com/office/drawing/2014/main" id="{A1475D1C-5F62-0075-9469-C2DB3DE260F1}"/>
                </a:ext>
              </a:extLst>
            </p:cNvPr>
            <p:cNvSpPr txBox="1"/>
            <p:nvPr/>
          </p:nvSpPr>
          <p:spPr>
            <a:xfrm>
              <a:off x="39669" y="827232"/>
              <a:ext cx="6812991" cy="369332"/>
            </a:xfrm>
            <a:prstGeom prst="rect">
              <a:avLst/>
            </a:prstGeom>
            <a:solidFill>
              <a:schemeClr val="accent4">
                <a:lumMod val="20000"/>
                <a:lumOff val="80000"/>
              </a:schemeClr>
            </a:solidFill>
            <a:ln>
              <a:solidFill>
                <a:schemeClr val="accent4"/>
              </a:solidFill>
            </a:ln>
          </p:spPr>
          <p:txBody>
            <a:bodyPr wrap="square" rtlCol="0">
              <a:spAutoFit/>
            </a:bodyPr>
            <a:lstStyle/>
            <a:p>
              <a:pPr algn="ctr"/>
              <a:r>
                <a:rPr lang="en-US" dirty="0"/>
                <a:t>Spatial Distributions</a:t>
              </a:r>
            </a:p>
          </p:txBody>
        </p:sp>
        <p:sp>
          <p:nvSpPr>
            <p:cNvPr id="54" name="Rectangle 53">
              <a:extLst>
                <a:ext uri="{FF2B5EF4-FFF2-40B4-BE49-F238E27FC236}">
                  <a16:creationId xmlns:a16="http://schemas.microsoft.com/office/drawing/2014/main" id="{424F5ABD-D6A6-1823-25F0-0EC38942560A}"/>
                </a:ext>
              </a:extLst>
            </p:cNvPr>
            <p:cNvSpPr/>
            <p:nvPr/>
          </p:nvSpPr>
          <p:spPr>
            <a:xfrm>
              <a:off x="60362" y="1196563"/>
              <a:ext cx="6795865" cy="2987125"/>
            </a:xfrm>
            <a:prstGeom prst="rect">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760517B7-1F38-7494-307E-F74C7F41E1FE}"/>
              </a:ext>
            </a:extLst>
          </p:cNvPr>
          <p:cNvSpPr txBox="1"/>
          <p:nvPr/>
        </p:nvSpPr>
        <p:spPr>
          <a:xfrm>
            <a:off x="7014819" y="5847098"/>
            <a:ext cx="3300414" cy="276999"/>
          </a:xfrm>
          <a:prstGeom prst="rect">
            <a:avLst/>
          </a:prstGeom>
          <a:noFill/>
        </p:spPr>
        <p:txBody>
          <a:bodyPr wrap="square">
            <a:spAutoFit/>
          </a:bodyPr>
          <a:lstStyle/>
          <a:p>
            <a:pPr algn="ctr"/>
            <a:r>
              <a:rPr lang="zh-CN" altLang="en-US" sz="1200" i="1" dirty="0"/>
              <a:t>（</a:t>
            </a:r>
            <a:r>
              <a:rPr lang="en-US" altLang="zh-CN" sz="1200" i="1" dirty="0"/>
              <a:t>Gately </a:t>
            </a:r>
            <a:r>
              <a:rPr lang="en-US" sz="1200" i="1" dirty="0"/>
              <a:t>et al., JGR Atmospheres, 2017)</a:t>
            </a:r>
          </a:p>
        </p:txBody>
      </p:sp>
      <p:sp>
        <p:nvSpPr>
          <p:cNvPr id="5" name="TextBox 4">
            <a:extLst>
              <a:ext uri="{FF2B5EF4-FFF2-40B4-BE49-F238E27FC236}">
                <a16:creationId xmlns:a16="http://schemas.microsoft.com/office/drawing/2014/main" id="{55B730E0-DB94-966C-ED91-42F2BA73D77D}"/>
              </a:ext>
            </a:extLst>
          </p:cNvPr>
          <p:cNvSpPr txBox="1"/>
          <p:nvPr/>
        </p:nvSpPr>
        <p:spPr>
          <a:xfrm>
            <a:off x="999347" y="1503242"/>
            <a:ext cx="10193307" cy="461665"/>
          </a:xfrm>
          <a:prstGeom prst="rect">
            <a:avLst/>
          </a:prstGeom>
          <a:noFill/>
        </p:spPr>
        <p:txBody>
          <a:bodyPr wrap="square">
            <a:spAutoFit/>
          </a:bodyPr>
          <a:lstStyle/>
          <a:p>
            <a:pPr algn="ctr"/>
            <a:r>
              <a:rPr lang="en-US" sz="2400" b="0" i="0" dirty="0">
                <a:solidFill>
                  <a:srgbClr val="1B1B1B"/>
                </a:solidFill>
                <a:effectLst/>
                <a:latin typeface="Source Sans Pro Web"/>
              </a:rPr>
              <a:t>The general equation for emissions estimation: </a:t>
            </a:r>
            <a:r>
              <a:rPr lang="en-US" sz="2400" b="0" i="0" dirty="0">
                <a:solidFill>
                  <a:srgbClr val="1B1B1B"/>
                </a:solidFill>
                <a:effectLst/>
                <a:latin typeface="Calibri" panose="020F0502020204030204" pitchFamily="34" charset="0"/>
                <a:cs typeface="Calibri" panose="020F0502020204030204" pitchFamily="34" charset="0"/>
              </a:rPr>
              <a:t>E = A x EF x (1-ER/100)</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40124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F33CD11-081C-155A-9005-2EDDE2477016}"/>
              </a:ext>
            </a:extLst>
          </p:cNvPr>
          <p:cNvSpPr txBox="1"/>
          <p:nvPr/>
        </p:nvSpPr>
        <p:spPr>
          <a:xfrm>
            <a:off x="0" y="88544"/>
            <a:ext cx="12192000" cy="523220"/>
          </a:xfrm>
          <a:prstGeom prst="rect">
            <a:avLst/>
          </a:prstGeom>
          <a:noFill/>
        </p:spPr>
        <p:txBody>
          <a:bodyPr wrap="square" rtlCol="0">
            <a:spAutoFit/>
          </a:bodyPr>
          <a:lstStyle/>
          <a:p>
            <a:pPr algn="ctr"/>
            <a:r>
              <a:rPr lang="en-US" sz="2800" b="1" dirty="0">
                <a:solidFill>
                  <a:srgbClr val="000A90"/>
                </a:solidFill>
              </a:rPr>
              <a:t>Uncertainties in Emission</a:t>
            </a:r>
            <a:r>
              <a:rPr lang="zh-CN" altLang="en-US" sz="2800" b="1" dirty="0">
                <a:solidFill>
                  <a:srgbClr val="000A90"/>
                </a:solidFill>
              </a:rPr>
              <a:t> </a:t>
            </a:r>
            <a:r>
              <a:rPr lang="en-US" altLang="zh-CN" sz="2800" b="1" dirty="0">
                <a:solidFill>
                  <a:srgbClr val="000A90"/>
                </a:solidFill>
              </a:rPr>
              <a:t>Estimates</a:t>
            </a:r>
            <a:r>
              <a:rPr lang="en-US" sz="2800" b="1" dirty="0">
                <a:solidFill>
                  <a:srgbClr val="000A90"/>
                </a:solidFill>
              </a:rPr>
              <a:t> from Bottom-Up Methods</a:t>
            </a:r>
          </a:p>
        </p:txBody>
      </p:sp>
      <p:sp>
        <p:nvSpPr>
          <p:cNvPr id="25" name="TextBox 24">
            <a:extLst>
              <a:ext uri="{FF2B5EF4-FFF2-40B4-BE49-F238E27FC236}">
                <a16:creationId xmlns:a16="http://schemas.microsoft.com/office/drawing/2014/main" id="{E665759B-2F7A-DE88-9811-03A11F3E994E}"/>
              </a:ext>
            </a:extLst>
          </p:cNvPr>
          <p:cNvSpPr txBox="1"/>
          <p:nvPr/>
        </p:nvSpPr>
        <p:spPr>
          <a:xfrm>
            <a:off x="2769422" y="9334495"/>
            <a:ext cx="5421903" cy="276999"/>
          </a:xfrm>
          <a:prstGeom prst="rect">
            <a:avLst/>
          </a:prstGeom>
          <a:noFill/>
        </p:spPr>
        <p:txBody>
          <a:bodyPr wrap="square">
            <a:spAutoFit/>
          </a:bodyPr>
          <a:lstStyle/>
          <a:p>
            <a:pPr algn="ctr"/>
            <a:r>
              <a:rPr lang="en-US" sz="1200" i="1" dirty="0"/>
              <a:t>[C. K. Gately et al., JGR, 2017]</a:t>
            </a:r>
          </a:p>
        </p:txBody>
      </p:sp>
      <p:cxnSp>
        <p:nvCxnSpPr>
          <p:cNvPr id="11" name="Straight Connector 10">
            <a:extLst>
              <a:ext uri="{FF2B5EF4-FFF2-40B4-BE49-F238E27FC236}">
                <a16:creationId xmlns:a16="http://schemas.microsoft.com/office/drawing/2014/main" id="{6ADE2B4B-37DE-3E1F-0768-A0365BF2296B}"/>
              </a:ext>
            </a:extLst>
          </p:cNvPr>
          <p:cNvCxnSpPr/>
          <p:nvPr/>
        </p:nvCxnSpPr>
        <p:spPr>
          <a:xfrm>
            <a:off x="0" y="611764"/>
            <a:ext cx="12192000" cy="0"/>
          </a:xfrm>
          <a:prstGeom prst="line">
            <a:avLst/>
          </a:prstGeom>
          <a:ln w="28575"/>
        </p:spPr>
        <p:style>
          <a:lnRef idx="1">
            <a:schemeClr val="accent2"/>
          </a:lnRef>
          <a:fillRef idx="0">
            <a:schemeClr val="accent2"/>
          </a:fillRef>
          <a:effectRef idx="0">
            <a:schemeClr val="accent2"/>
          </a:effectRef>
          <a:fontRef idx="minor">
            <a:schemeClr val="tx1"/>
          </a:fontRef>
        </p:style>
      </p:cxnSp>
      <p:grpSp>
        <p:nvGrpSpPr>
          <p:cNvPr id="48" name="Group 47">
            <a:extLst>
              <a:ext uri="{FF2B5EF4-FFF2-40B4-BE49-F238E27FC236}">
                <a16:creationId xmlns:a16="http://schemas.microsoft.com/office/drawing/2014/main" id="{E5B80AD2-6F91-A871-9A43-262AA6AB0041}"/>
              </a:ext>
            </a:extLst>
          </p:cNvPr>
          <p:cNvGrpSpPr/>
          <p:nvPr/>
        </p:nvGrpSpPr>
        <p:grpSpPr>
          <a:xfrm>
            <a:off x="345000" y="728296"/>
            <a:ext cx="5751000" cy="6156774"/>
            <a:chOff x="6438736" y="931645"/>
            <a:chExt cx="4447750" cy="4348983"/>
          </a:xfrm>
        </p:grpSpPr>
        <p:sp>
          <p:nvSpPr>
            <p:cNvPr id="20" name="TextBox 19">
              <a:extLst>
                <a:ext uri="{FF2B5EF4-FFF2-40B4-BE49-F238E27FC236}">
                  <a16:creationId xmlns:a16="http://schemas.microsoft.com/office/drawing/2014/main" id="{3046FF3F-6B2F-69B7-D270-44D3A744101D}"/>
                </a:ext>
              </a:extLst>
            </p:cNvPr>
            <p:cNvSpPr txBox="1"/>
            <p:nvPr/>
          </p:nvSpPr>
          <p:spPr>
            <a:xfrm>
              <a:off x="7062410" y="5003630"/>
              <a:ext cx="3200402" cy="276998"/>
            </a:xfrm>
            <a:prstGeom prst="rect">
              <a:avLst/>
            </a:prstGeom>
            <a:noFill/>
          </p:spPr>
          <p:txBody>
            <a:bodyPr wrap="square">
              <a:spAutoFit/>
            </a:bodyPr>
            <a:lstStyle/>
            <a:p>
              <a:pPr algn="ctr"/>
              <a:r>
                <a:rPr lang="en-US" sz="1200" i="1" dirty="0"/>
                <a:t>(Wu et al., Environmental ACS AU, 2022)</a:t>
              </a:r>
            </a:p>
          </p:txBody>
        </p:sp>
        <p:grpSp>
          <p:nvGrpSpPr>
            <p:cNvPr id="33" name="Group 32">
              <a:extLst>
                <a:ext uri="{FF2B5EF4-FFF2-40B4-BE49-F238E27FC236}">
                  <a16:creationId xmlns:a16="http://schemas.microsoft.com/office/drawing/2014/main" id="{CF2D91B3-D008-2C39-0FD1-EF83CE0AD3DA}"/>
                </a:ext>
              </a:extLst>
            </p:cNvPr>
            <p:cNvGrpSpPr/>
            <p:nvPr/>
          </p:nvGrpSpPr>
          <p:grpSpPr>
            <a:xfrm>
              <a:off x="6438736" y="931645"/>
              <a:ext cx="4447750" cy="4267316"/>
              <a:chOff x="1390228" y="931645"/>
              <a:chExt cx="4447750" cy="4267316"/>
            </a:xfrm>
          </p:grpSpPr>
          <p:sp>
            <p:nvSpPr>
              <p:cNvPr id="34" name="TextBox 33">
                <a:extLst>
                  <a:ext uri="{FF2B5EF4-FFF2-40B4-BE49-F238E27FC236}">
                    <a16:creationId xmlns:a16="http://schemas.microsoft.com/office/drawing/2014/main" id="{7A4C6610-9A53-A5ED-27D5-728E4D7A1775}"/>
                  </a:ext>
                </a:extLst>
              </p:cNvPr>
              <p:cNvSpPr txBox="1"/>
              <p:nvPr/>
            </p:nvSpPr>
            <p:spPr>
              <a:xfrm>
                <a:off x="1390229" y="931645"/>
                <a:ext cx="4447749" cy="260886"/>
              </a:xfrm>
              <a:prstGeom prst="rect">
                <a:avLst/>
              </a:prstGeom>
              <a:solidFill>
                <a:schemeClr val="accent4">
                  <a:lumMod val="20000"/>
                  <a:lumOff val="80000"/>
                </a:schemeClr>
              </a:solidFill>
              <a:ln>
                <a:solidFill>
                  <a:schemeClr val="accent4"/>
                </a:solidFill>
              </a:ln>
            </p:spPr>
            <p:txBody>
              <a:bodyPr wrap="square" rtlCol="0" anchor="ctr" anchorCtr="1">
                <a:spAutoFit/>
              </a:bodyPr>
              <a:lstStyle/>
              <a:p>
                <a:pPr algn="ctr"/>
                <a:r>
                  <a:rPr lang="en-US" dirty="0"/>
                  <a:t>Daily Variations</a:t>
                </a:r>
              </a:p>
            </p:txBody>
          </p:sp>
          <p:sp>
            <p:nvSpPr>
              <p:cNvPr id="35" name="Rectangle 34">
                <a:extLst>
                  <a:ext uri="{FF2B5EF4-FFF2-40B4-BE49-F238E27FC236}">
                    <a16:creationId xmlns:a16="http://schemas.microsoft.com/office/drawing/2014/main" id="{7665011D-55BD-26C4-86E6-28CD0B7B3D52}"/>
                  </a:ext>
                </a:extLst>
              </p:cNvPr>
              <p:cNvSpPr/>
              <p:nvPr/>
            </p:nvSpPr>
            <p:spPr>
              <a:xfrm>
                <a:off x="1390228" y="1196563"/>
                <a:ext cx="4447750" cy="4002398"/>
              </a:xfrm>
              <a:prstGeom prst="rect">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TextBox 2">
            <a:extLst>
              <a:ext uri="{FF2B5EF4-FFF2-40B4-BE49-F238E27FC236}">
                <a16:creationId xmlns:a16="http://schemas.microsoft.com/office/drawing/2014/main" id="{95504EF9-E7FD-5103-3CAE-DEF3172521F1}"/>
              </a:ext>
            </a:extLst>
          </p:cNvPr>
          <p:cNvSpPr txBox="1"/>
          <p:nvPr/>
        </p:nvSpPr>
        <p:spPr>
          <a:xfrm>
            <a:off x="6273801" y="1536174"/>
            <a:ext cx="5918199" cy="3785652"/>
          </a:xfrm>
          <a:prstGeom prst="rect">
            <a:avLst/>
          </a:prstGeom>
          <a:noFill/>
        </p:spPr>
        <p:txBody>
          <a:bodyPr wrap="square">
            <a:spAutoFit/>
          </a:bodyPr>
          <a:lstStyle/>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The temporal allocation step in SMOKE allocates annual total emissions to hourly emissions using month-of-year, day-of-week, and diurnal profiles. This process relies on temporal variations in activity rates (e.g., fuel use, production rate, and traffic counts) and other surrogates.</a:t>
            </a:r>
          </a:p>
          <a:p>
            <a:pPr marL="285750" indent="-28575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b="0" i="0" dirty="0">
                <a:solidFill>
                  <a:srgbClr val="151515"/>
                </a:solidFill>
                <a:effectLst/>
                <a:latin typeface="Calibri" panose="020F0502020204030204" pitchFamily="34" charset="0"/>
                <a:cs typeface="Calibri" panose="020F0502020204030204" pitchFamily="34" charset="0"/>
              </a:rPr>
              <a:t>The commonly used temporal profiles are reliable at monthly scales.</a:t>
            </a:r>
          </a:p>
          <a:p>
            <a:pPr marL="285750" indent="-285750">
              <a:buFont typeface="Arial" panose="020B0604020202020204" pitchFamily="34" charset="0"/>
              <a:buChar char="•"/>
            </a:pPr>
            <a:endParaRPr lang="en-US" sz="2000" dirty="0">
              <a:solidFill>
                <a:srgbClr val="151515"/>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b="0" i="0" dirty="0">
                <a:solidFill>
                  <a:srgbClr val="2C2C36"/>
                </a:solidFill>
                <a:effectLst/>
                <a:latin typeface="-apple-system"/>
              </a:rPr>
              <a:t>The day-of-week profiles might not fully capture the daily variations in emissions.</a:t>
            </a:r>
            <a:endParaRPr lang="en-US" sz="2000" dirty="0">
              <a:latin typeface="Calibri" panose="020F0502020204030204" pitchFamily="34" charset="0"/>
              <a:cs typeface="Calibri" panose="020F0502020204030204" pitchFamily="34" charset="0"/>
            </a:endParaRPr>
          </a:p>
        </p:txBody>
      </p:sp>
      <p:pic>
        <p:nvPicPr>
          <p:cNvPr id="1026" name="Picture 2">
            <a:extLst>
              <a:ext uri="{FF2B5EF4-FFF2-40B4-BE49-F238E27FC236}">
                <a16:creationId xmlns:a16="http://schemas.microsoft.com/office/drawing/2014/main" id="{AFCC83EA-5725-B598-B615-808FC4A802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957" y="1138648"/>
            <a:ext cx="4379087" cy="5303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60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509D8-4CA0-0CE1-C2D5-EC5092BC317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85B745C-F575-44FE-941D-F5F8A3D6C2C8}"/>
              </a:ext>
            </a:extLst>
          </p:cNvPr>
          <p:cNvSpPr txBox="1"/>
          <p:nvPr/>
        </p:nvSpPr>
        <p:spPr>
          <a:xfrm>
            <a:off x="0" y="88544"/>
            <a:ext cx="12192000" cy="523220"/>
          </a:xfrm>
          <a:prstGeom prst="rect">
            <a:avLst/>
          </a:prstGeom>
          <a:noFill/>
        </p:spPr>
        <p:txBody>
          <a:bodyPr wrap="square" rtlCol="0">
            <a:spAutoFit/>
          </a:bodyPr>
          <a:lstStyle/>
          <a:p>
            <a:pPr algn="ctr"/>
            <a:r>
              <a:rPr lang="en-US" sz="2800" b="1" dirty="0">
                <a:solidFill>
                  <a:srgbClr val="000A90"/>
                </a:solidFill>
              </a:rPr>
              <a:t>Top-Down Constraints on bottom-up emissions</a:t>
            </a:r>
          </a:p>
        </p:txBody>
      </p:sp>
      <p:sp>
        <p:nvSpPr>
          <p:cNvPr id="25" name="TextBox 24">
            <a:extLst>
              <a:ext uri="{FF2B5EF4-FFF2-40B4-BE49-F238E27FC236}">
                <a16:creationId xmlns:a16="http://schemas.microsoft.com/office/drawing/2014/main" id="{7D0F11AD-2BEB-D038-B8C4-A21E9D8A1E2F}"/>
              </a:ext>
            </a:extLst>
          </p:cNvPr>
          <p:cNvSpPr txBox="1"/>
          <p:nvPr/>
        </p:nvSpPr>
        <p:spPr>
          <a:xfrm>
            <a:off x="2769422" y="9334495"/>
            <a:ext cx="5421903" cy="276999"/>
          </a:xfrm>
          <a:prstGeom prst="rect">
            <a:avLst/>
          </a:prstGeom>
          <a:noFill/>
        </p:spPr>
        <p:txBody>
          <a:bodyPr wrap="square">
            <a:spAutoFit/>
          </a:bodyPr>
          <a:lstStyle/>
          <a:p>
            <a:pPr algn="ctr"/>
            <a:r>
              <a:rPr lang="en-US" sz="1200" i="1" dirty="0"/>
              <a:t>[C. K. Gately et al., JGR, 2017]</a:t>
            </a:r>
          </a:p>
        </p:txBody>
      </p:sp>
      <p:cxnSp>
        <p:nvCxnSpPr>
          <p:cNvPr id="11" name="Straight Connector 10">
            <a:extLst>
              <a:ext uri="{FF2B5EF4-FFF2-40B4-BE49-F238E27FC236}">
                <a16:creationId xmlns:a16="http://schemas.microsoft.com/office/drawing/2014/main" id="{56543E41-09AD-13F2-3F43-45DD8042E9D3}"/>
              </a:ext>
            </a:extLst>
          </p:cNvPr>
          <p:cNvCxnSpPr/>
          <p:nvPr/>
        </p:nvCxnSpPr>
        <p:spPr>
          <a:xfrm>
            <a:off x="0" y="611764"/>
            <a:ext cx="12192000"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2" name="TextBox 1">
            <a:extLst>
              <a:ext uri="{FF2B5EF4-FFF2-40B4-BE49-F238E27FC236}">
                <a16:creationId xmlns:a16="http://schemas.microsoft.com/office/drawing/2014/main" id="{D282A899-9957-0D61-299A-666AE31D2CCD}"/>
              </a:ext>
            </a:extLst>
          </p:cNvPr>
          <p:cNvSpPr txBox="1"/>
          <p:nvPr/>
        </p:nvSpPr>
        <p:spPr>
          <a:xfrm>
            <a:off x="960413" y="4224559"/>
            <a:ext cx="10271175" cy="1323439"/>
          </a:xfrm>
          <a:prstGeom prst="rect">
            <a:avLst/>
          </a:prstGeom>
          <a:noFill/>
        </p:spPr>
        <p:txBody>
          <a:bodyPr wrap="square">
            <a:spAutoFit/>
          </a:bodyPr>
          <a:lstStyle/>
          <a:p>
            <a:pPr marL="285750" indent="-285750">
              <a:buFont typeface="Arial" panose="020B0604020202020204" pitchFamily="34" charset="0"/>
              <a:buChar char="•"/>
            </a:pPr>
            <a:r>
              <a:rPr lang="en-US" altLang="zh-CN" sz="2000" dirty="0">
                <a:latin typeface="Calibri" panose="020F0502020204030204" pitchFamily="34" charset="0"/>
                <a:cs typeface="Calibri" panose="020F0502020204030204" pitchFamily="34" charset="0"/>
              </a:rPr>
              <a:t>The iterative finite difference mass balance method provides good accuracy at monthly scales.</a:t>
            </a:r>
          </a:p>
          <a:p>
            <a:pPr marL="285750" indent="-28575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altLang="zh-CN" sz="2000" dirty="0">
                <a:latin typeface="Calibri" panose="020F0502020204030204" pitchFamily="34" charset="0"/>
                <a:cs typeface="Calibri" panose="020F0502020204030204" pitchFamily="34" charset="0"/>
              </a:rPr>
              <a:t>An evaluation of mass balance methodologies is needed to identify their relative abilities to recover emission sources at finer temporal scales (e.g., daily). </a:t>
            </a:r>
            <a:endParaRPr lang="en-US" sz="2000" dirty="0">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E9EE3017-47D4-D3FB-106C-26BA0F22B1EA}"/>
              </a:ext>
            </a:extLst>
          </p:cNvPr>
          <p:cNvGrpSpPr>
            <a:grpSpLocks noChangeAspect="1"/>
          </p:cNvGrpSpPr>
          <p:nvPr/>
        </p:nvGrpSpPr>
        <p:grpSpPr>
          <a:xfrm>
            <a:off x="262417" y="868680"/>
            <a:ext cx="11667165" cy="2560320"/>
            <a:chOff x="347049" y="1485287"/>
            <a:chExt cx="8875379" cy="1943713"/>
          </a:xfrm>
        </p:grpSpPr>
        <p:pic>
          <p:nvPicPr>
            <p:cNvPr id="5" name="Picture 4">
              <a:extLst>
                <a:ext uri="{FF2B5EF4-FFF2-40B4-BE49-F238E27FC236}">
                  <a16:creationId xmlns:a16="http://schemas.microsoft.com/office/drawing/2014/main" id="{014C8A1B-8C3A-D28C-720A-5995FAC4A5D8}"/>
                </a:ext>
              </a:extLst>
            </p:cNvPr>
            <p:cNvPicPr>
              <a:picLocks noChangeAspect="1"/>
            </p:cNvPicPr>
            <p:nvPr/>
          </p:nvPicPr>
          <p:blipFill>
            <a:blip r:embed="rId3"/>
            <a:srcRect t="24267" r="61686" b="1"/>
            <a:stretch/>
          </p:blipFill>
          <p:spPr>
            <a:xfrm>
              <a:off x="347049" y="1490008"/>
              <a:ext cx="5133324" cy="1938992"/>
            </a:xfrm>
            <a:prstGeom prst="rect">
              <a:avLst/>
            </a:prstGeom>
          </p:spPr>
        </p:pic>
        <p:pic>
          <p:nvPicPr>
            <p:cNvPr id="6" name="Picture 5">
              <a:extLst>
                <a:ext uri="{FF2B5EF4-FFF2-40B4-BE49-F238E27FC236}">
                  <a16:creationId xmlns:a16="http://schemas.microsoft.com/office/drawing/2014/main" id="{90E140C0-8A73-9F82-5E9A-1EA15EC9E424}"/>
                </a:ext>
              </a:extLst>
            </p:cNvPr>
            <p:cNvPicPr>
              <a:picLocks noChangeAspect="1"/>
            </p:cNvPicPr>
            <p:nvPr/>
          </p:nvPicPr>
          <p:blipFill>
            <a:blip r:embed="rId3"/>
            <a:srcRect l="72070" t="24268"/>
            <a:stretch/>
          </p:blipFill>
          <p:spPr>
            <a:xfrm>
              <a:off x="5480373" y="1485287"/>
              <a:ext cx="3742055" cy="1938993"/>
            </a:xfrm>
            <a:prstGeom prst="rect">
              <a:avLst/>
            </a:prstGeom>
          </p:spPr>
        </p:pic>
      </p:grpSp>
      <p:sp>
        <p:nvSpPr>
          <p:cNvPr id="8" name="TextBox 7">
            <a:extLst>
              <a:ext uri="{FF2B5EF4-FFF2-40B4-BE49-F238E27FC236}">
                <a16:creationId xmlns:a16="http://schemas.microsoft.com/office/drawing/2014/main" id="{2D61EE50-5F93-E6A1-FE64-647C8E8698CF}"/>
              </a:ext>
            </a:extLst>
          </p:cNvPr>
          <p:cNvSpPr txBox="1"/>
          <p:nvPr/>
        </p:nvSpPr>
        <p:spPr>
          <a:xfrm>
            <a:off x="4026918" y="3483627"/>
            <a:ext cx="4138162" cy="276999"/>
          </a:xfrm>
          <a:prstGeom prst="rect">
            <a:avLst/>
          </a:prstGeom>
          <a:noFill/>
        </p:spPr>
        <p:txBody>
          <a:bodyPr wrap="square">
            <a:spAutoFit/>
          </a:bodyPr>
          <a:lstStyle/>
          <a:p>
            <a:pPr algn="ctr"/>
            <a:r>
              <a:rPr lang="en-US" sz="1200" i="1" dirty="0"/>
              <a:t>(Cooper et al., JGR atmospheres, 2017)</a:t>
            </a:r>
          </a:p>
        </p:txBody>
      </p:sp>
    </p:spTree>
    <p:extLst>
      <p:ext uri="{BB962C8B-B14F-4D97-AF65-F5344CB8AC3E}">
        <p14:creationId xmlns:p14="http://schemas.microsoft.com/office/powerpoint/2010/main" val="3432618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84CF2-80A6-CC32-1491-A3AE8520E17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17E214D-318C-B68A-F8CF-E9C5822145AC}"/>
              </a:ext>
            </a:extLst>
          </p:cNvPr>
          <p:cNvSpPr txBox="1"/>
          <p:nvPr/>
        </p:nvSpPr>
        <p:spPr>
          <a:xfrm>
            <a:off x="0" y="88544"/>
            <a:ext cx="12192000" cy="523220"/>
          </a:xfrm>
          <a:prstGeom prst="rect">
            <a:avLst/>
          </a:prstGeom>
          <a:noFill/>
        </p:spPr>
        <p:txBody>
          <a:bodyPr wrap="square" rtlCol="0">
            <a:spAutoFit/>
          </a:bodyPr>
          <a:lstStyle/>
          <a:p>
            <a:pPr algn="ctr"/>
            <a:r>
              <a:rPr lang="en-US" sz="2800" b="1" dirty="0">
                <a:solidFill>
                  <a:srgbClr val="000A90"/>
                </a:solidFill>
              </a:rPr>
              <a:t>TEMPO provides high spatial-temporal NO</a:t>
            </a:r>
            <a:r>
              <a:rPr lang="en-US" sz="2800" b="1" baseline="-25000" dirty="0">
                <a:solidFill>
                  <a:srgbClr val="000A90"/>
                </a:solidFill>
              </a:rPr>
              <a:t>2</a:t>
            </a:r>
            <a:r>
              <a:rPr lang="en-US" sz="2800" b="1" dirty="0">
                <a:solidFill>
                  <a:srgbClr val="000A90"/>
                </a:solidFill>
              </a:rPr>
              <a:t> observations from space </a:t>
            </a:r>
          </a:p>
        </p:txBody>
      </p:sp>
      <p:sp>
        <p:nvSpPr>
          <p:cNvPr id="25" name="TextBox 24">
            <a:extLst>
              <a:ext uri="{FF2B5EF4-FFF2-40B4-BE49-F238E27FC236}">
                <a16:creationId xmlns:a16="http://schemas.microsoft.com/office/drawing/2014/main" id="{CB5E7286-8B50-171A-7FCD-3F94D18640E5}"/>
              </a:ext>
            </a:extLst>
          </p:cNvPr>
          <p:cNvSpPr txBox="1"/>
          <p:nvPr/>
        </p:nvSpPr>
        <p:spPr>
          <a:xfrm>
            <a:off x="2769422" y="9334495"/>
            <a:ext cx="5421903" cy="276999"/>
          </a:xfrm>
          <a:prstGeom prst="rect">
            <a:avLst/>
          </a:prstGeom>
          <a:noFill/>
        </p:spPr>
        <p:txBody>
          <a:bodyPr wrap="square">
            <a:spAutoFit/>
          </a:bodyPr>
          <a:lstStyle/>
          <a:p>
            <a:pPr algn="ctr"/>
            <a:r>
              <a:rPr lang="en-US" sz="1200" i="1" dirty="0"/>
              <a:t>[C. K. Gately et al., JGR, 2017]</a:t>
            </a:r>
          </a:p>
        </p:txBody>
      </p:sp>
      <p:cxnSp>
        <p:nvCxnSpPr>
          <p:cNvPr id="11" name="Straight Connector 10">
            <a:extLst>
              <a:ext uri="{FF2B5EF4-FFF2-40B4-BE49-F238E27FC236}">
                <a16:creationId xmlns:a16="http://schemas.microsoft.com/office/drawing/2014/main" id="{ACB0E043-78F9-DAA4-B598-DD1A2FC9E0E8}"/>
              </a:ext>
            </a:extLst>
          </p:cNvPr>
          <p:cNvCxnSpPr/>
          <p:nvPr/>
        </p:nvCxnSpPr>
        <p:spPr>
          <a:xfrm>
            <a:off x="0" y="611764"/>
            <a:ext cx="12192000"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2" name="TextBox 1">
            <a:extLst>
              <a:ext uri="{FF2B5EF4-FFF2-40B4-BE49-F238E27FC236}">
                <a16:creationId xmlns:a16="http://schemas.microsoft.com/office/drawing/2014/main" id="{EC2E9C98-8ECA-B1CE-5CC3-F1501347474A}"/>
              </a:ext>
            </a:extLst>
          </p:cNvPr>
          <p:cNvSpPr txBox="1"/>
          <p:nvPr/>
        </p:nvSpPr>
        <p:spPr>
          <a:xfrm>
            <a:off x="5712446" y="898490"/>
            <a:ext cx="6479554" cy="677108"/>
          </a:xfrm>
          <a:prstGeom prst="rect">
            <a:avLst/>
          </a:prstGeom>
          <a:noFill/>
        </p:spPr>
        <p:txBody>
          <a:bodyPr wrap="square" rtlCol="0">
            <a:spAutoFit/>
          </a:bodyPr>
          <a:lstStyle/>
          <a:p>
            <a:pPr marL="285750" indent="-285750">
              <a:buFont typeface="Wingdings" pitchFamily="2" charset="2"/>
              <a:buChar char="q"/>
            </a:pPr>
            <a:r>
              <a:rPr lang="en-US" sz="2000" dirty="0">
                <a:latin typeface="Calibri" panose="020F0502020204030204" pitchFamily="34" charset="0"/>
                <a:cs typeface="Calibri" panose="020F0502020204030204" pitchFamily="34" charset="0"/>
              </a:rPr>
              <a:t>TEMPO (</a:t>
            </a:r>
            <a:r>
              <a:rPr lang="en-US" sz="2000" b="1" dirty="0"/>
              <a:t>T</a:t>
            </a:r>
            <a:r>
              <a:rPr lang="en-US" sz="2000" dirty="0"/>
              <a:t>ropospheric </a:t>
            </a:r>
            <a:r>
              <a:rPr lang="en-US" sz="2000" b="1" dirty="0"/>
              <a:t>E</a:t>
            </a:r>
            <a:r>
              <a:rPr lang="en-US" sz="2000" dirty="0"/>
              <a:t>missions: </a:t>
            </a:r>
            <a:r>
              <a:rPr lang="en-US" sz="2000" b="1" dirty="0"/>
              <a:t>M</a:t>
            </a:r>
            <a:r>
              <a:rPr lang="en-US" sz="2000" dirty="0"/>
              <a:t>onitoring of </a:t>
            </a:r>
            <a:r>
              <a:rPr lang="en-US" sz="2000" b="1" dirty="0"/>
              <a:t>P</a:t>
            </a:r>
            <a:r>
              <a:rPr lang="en-US" sz="2000" dirty="0"/>
              <a:t>ollution</a:t>
            </a:r>
            <a:r>
              <a:rPr lang="en-US" sz="2000" dirty="0">
                <a:latin typeface="Calibri" panose="020F0502020204030204" pitchFamily="34" charset="0"/>
                <a:cs typeface="Calibri" panose="020F0502020204030204" pitchFamily="34" charset="0"/>
              </a:rPr>
              <a:t>)</a:t>
            </a:r>
            <a:endParaRPr lang="en-US" dirty="0"/>
          </a:p>
          <a:p>
            <a:pPr marL="285750" indent="-285750">
              <a:buFont typeface="System Font Regular"/>
              <a:buChar char="-"/>
            </a:pPr>
            <a:endParaRPr lang="en-US" dirty="0"/>
          </a:p>
        </p:txBody>
      </p:sp>
      <p:grpSp>
        <p:nvGrpSpPr>
          <p:cNvPr id="18" name="Group 17">
            <a:extLst>
              <a:ext uri="{FF2B5EF4-FFF2-40B4-BE49-F238E27FC236}">
                <a16:creationId xmlns:a16="http://schemas.microsoft.com/office/drawing/2014/main" id="{341D7DEF-AEE1-EB1F-5900-D96DB6D793B6}"/>
              </a:ext>
            </a:extLst>
          </p:cNvPr>
          <p:cNvGrpSpPr/>
          <p:nvPr/>
        </p:nvGrpSpPr>
        <p:grpSpPr>
          <a:xfrm>
            <a:off x="151370" y="3637011"/>
            <a:ext cx="5562600" cy="3217286"/>
            <a:chOff x="151370" y="3637011"/>
            <a:chExt cx="5562600" cy="3217286"/>
          </a:xfrm>
        </p:grpSpPr>
        <p:pic>
          <p:nvPicPr>
            <p:cNvPr id="3" name="Picture 2">
              <a:extLst>
                <a:ext uri="{FF2B5EF4-FFF2-40B4-BE49-F238E27FC236}">
                  <a16:creationId xmlns:a16="http://schemas.microsoft.com/office/drawing/2014/main" id="{11C60677-AE9D-EDDB-072C-6881089E399D}"/>
                </a:ext>
              </a:extLst>
            </p:cNvPr>
            <p:cNvPicPr>
              <a:picLocks noChangeAspect="1"/>
            </p:cNvPicPr>
            <p:nvPr/>
          </p:nvPicPr>
          <p:blipFill>
            <a:blip r:embed="rId3"/>
            <a:stretch>
              <a:fillRect/>
            </a:stretch>
          </p:blipFill>
          <p:spPr>
            <a:xfrm>
              <a:off x="151370" y="3637011"/>
              <a:ext cx="5562600" cy="2895600"/>
            </a:xfrm>
            <a:prstGeom prst="rect">
              <a:avLst/>
            </a:prstGeom>
          </p:spPr>
        </p:pic>
        <p:sp>
          <p:nvSpPr>
            <p:cNvPr id="5" name="TextBox 4">
              <a:extLst>
                <a:ext uri="{FF2B5EF4-FFF2-40B4-BE49-F238E27FC236}">
                  <a16:creationId xmlns:a16="http://schemas.microsoft.com/office/drawing/2014/main" id="{391387B1-AAE9-1D62-B46C-56D00B595DE8}"/>
                </a:ext>
              </a:extLst>
            </p:cNvPr>
            <p:cNvSpPr txBox="1"/>
            <p:nvPr/>
          </p:nvSpPr>
          <p:spPr>
            <a:xfrm>
              <a:off x="1731127" y="6577298"/>
              <a:ext cx="2403087" cy="276999"/>
            </a:xfrm>
            <a:prstGeom prst="rect">
              <a:avLst/>
            </a:prstGeom>
            <a:noFill/>
          </p:spPr>
          <p:txBody>
            <a:bodyPr wrap="square">
              <a:spAutoFit/>
            </a:bodyPr>
            <a:lstStyle/>
            <a:p>
              <a:pPr algn="ctr"/>
              <a:r>
                <a:rPr lang="en-US" sz="1200" i="1" dirty="0"/>
                <a:t>Source: https://</a:t>
              </a:r>
              <a:r>
                <a:rPr lang="en-US" sz="1200" i="1" dirty="0" err="1"/>
                <a:t>tempo.si.edu</a:t>
              </a:r>
              <a:r>
                <a:rPr lang="en-US" sz="1200" i="1" dirty="0"/>
                <a:t>/</a:t>
              </a:r>
            </a:p>
          </p:txBody>
        </p:sp>
      </p:grpSp>
      <p:pic>
        <p:nvPicPr>
          <p:cNvPr id="15" name="Picture 14">
            <a:extLst>
              <a:ext uri="{FF2B5EF4-FFF2-40B4-BE49-F238E27FC236}">
                <a16:creationId xmlns:a16="http://schemas.microsoft.com/office/drawing/2014/main" id="{745D4B7A-A84A-F41E-6086-405A2424B25B}"/>
              </a:ext>
            </a:extLst>
          </p:cNvPr>
          <p:cNvPicPr>
            <a:picLocks noChangeAspect="1"/>
          </p:cNvPicPr>
          <p:nvPr/>
        </p:nvPicPr>
        <p:blipFill>
          <a:blip r:embed="rId4"/>
          <a:stretch>
            <a:fillRect/>
          </a:stretch>
        </p:blipFill>
        <p:spPr>
          <a:xfrm>
            <a:off x="152894" y="768509"/>
            <a:ext cx="5559552" cy="2711755"/>
          </a:xfrm>
          <a:prstGeom prst="rect">
            <a:avLst/>
          </a:prstGeom>
        </p:spPr>
      </p:pic>
      <p:sp>
        <p:nvSpPr>
          <p:cNvPr id="7" name="TextBox 6">
            <a:extLst>
              <a:ext uri="{FF2B5EF4-FFF2-40B4-BE49-F238E27FC236}">
                <a16:creationId xmlns:a16="http://schemas.microsoft.com/office/drawing/2014/main" id="{FE87E76E-8F97-BB0E-4BAE-486EADCAD39D}"/>
              </a:ext>
            </a:extLst>
          </p:cNvPr>
          <p:cNvSpPr txBox="1"/>
          <p:nvPr/>
        </p:nvSpPr>
        <p:spPr>
          <a:xfrm>
            <a:off x="5852160" y="4623146"/>
            <a:ext cx="6339840" cy="1015663"/>
          </a:xfrm>
          <a:prstGeom prst="rect">
            <a:avLst/>
          </a:prstGeom>
          <a:noFill/>
        </p:spPr>
        <p:txBody>
          <a:bodyPr wrap="square">
            <a:spAutoFit/>
          </a:bodyPr>
          <a:lstStyle/>
          <a:p>
            <a:r>
              <a:rPr lang="en-US" sz="2000" dirty="0">
                <a:solidFill>
                  <a:srgbClr val="000A90"/>
                </a:solidFill>
                <a:latin typeface="Calibri" panose="020F0502020204030204" pitchFamily="34" charset="0"/>
                <a:cs typeface="Calibri" panose="020F0502020204030204" pitchFamily="34" charset="0"/>
              </a:rPr>
              <a:t>TEMPO offers the capability to enhance our understanding of the temporal and spatial variations in NO</a:t>
            </a:r>
            <a:r>
              <a:rPr lang="en-US" sz="2000" baseline="-25000" dirty="0">
                <a:solidFill>
                  <a:srgbClr val="000A90"/>
                </a:solidFill>
                <a:latin typeface="Calibri" panose="020F0502020204030204" pitchFamily="34" charset="0"/>
                <a:cs typeface="Calibri" panose="020F0502020204030204" pitchFamily="34" charset="0"/>
              </a:rPr>
              <a:t>x</a:t>
            </a:r>
            <a:r>
              <a:rPr lang="en-US" sz="2000" dirty="0">
                <a:solidFill>
                  <a:srgbClr val="000A90"/>
                </a:solidFill>
                <a:latin typeface="Calibri" panose="020F0502020204030204" pitchFamily="34" charset="0"/>
                <a:cs typeface="Calibri" panose="020F0502020204030204" pitchFamily="34" charset="0"/>
              </a:rPr>
              <a:t> emissions from space! </a:t>
            </a:r>
            <a:endParaRPr lang="en-US" sz="2000" dirty="0">
              <a:solidFill>
                <a:srgbClr val="000A90"/>
              </a:solidFill>
            </a:endParaRPr>
          </a:p>
        </p:txBody>
      </p:sp>
      <p:sp>
        <p:nvSpPr>
          <p:cNvPr id="9" name="TextBox 8">
            <a:extLst>
              <a:ext uri="{FF2B5EF4-FFF2-40B4-BE49-F238E27FC236}">
                <a16:creationId xmlns:a16="http://schemas.microsoft.com/office/drawing/2014/main" id="{CD9FBB2F-C513-6C80-1691-906B4C7FC113}"/>
              </a:ext>
            </a:extLst>
          </p:cNvPr>
          <p:cNvSpPr txBox="1"/>
          <p:nvPr/>
        </p:nvSpPr>
        <p:spPr>
          <a:xfrm>
            <a:off x="5712446" y="1255282"/>
            <a:ext cx="6103620" cy="464871"/>
          </a:xfrm>
          <a:prstGeom prst="rect">
            <a:avLst/>
          </a:prstGeom>
          <a:noFill/>
        </p:spPr>
        <p:txBody>
          <a:bodyPr wrap="square">
            <a:spAutoFit/>
          </a:bodyPr>
          <a:lstStyle/>
          <a:p>
            <a:pPr marL="285750" indent="-285750">
              <a:lnSpc>
                <a:spcPct val="150000"/>
              </a:lnSpc>
              <a:buFont typeface="System Font Regular"/>
              <a:buChar char="-"/>
            </a:pPr>
            <a:r>
              <a:rPr lang="en-US" dirty="0"/>
              <a:t>Data from 2023</a:t>
            </a:r>
            <a:r>
              <a:rPr lang="en-US" altLang="zh-CN" dirty="0"/>
              <a:t>-08</a:t>
            </a:r>
            <a:r>
              <a:rPr lang="en-US" dirty="0"/>
              <a:t> onward was publicly released in 2024</a:t>
            </a:r>
            <a:r>
              <a:rPr lang="en-US" altLang="zh-CN" dirty="0"/>
              <a:t>-05</a:t>
            </a:r>
            <a:endParaRPr lang="en-US" dirty="0"/>
          </a:p>
        </p:txBody>
      </p:sp>
      <p:sp>
        <p:nvSpPr>
          <p:cNvPr id="12" name="TextBox 11">
            <a:extLst>
              <a:ext uri="{FF2B5EF4-FFF2-40B4-BE49-F238E27FC236}">
                <a16:creationId xmlns:a16="http://schemas.microsoft.com/office/drawing/2014/main" id="{0DE068F8-C5AA-0CF1-155B-C81807E42784}"/>
              </a:ext>
            </a:extLst>
          </p:cNvPr>
          <p:cNvSpPr txBox="1"/>
          <p:nvPr/>
        </p:nvSpPr>
        <p:spPr>
          <a:xfrm>
            <a:off x="5712446" y="1686508"/>
            <a:ext cx="6103620" cy="1295868"/>
          </a:xfrm>
          <a:prstGeom prst="rect">
            <a:avLst/>
          </a:prstGeom>
          <a:noFill/>
        </p:spPr>
        <p:txBody>
          <a:bodyPr wrap="square">
            <a:spAutoFit/>
          </a:bodyPr>
          <a:lstStyle/>
          <a:p>
            <a:pPr marL="285750" indent="-285750">
              <a:lnSpc>
                <a:spcPct val="150000"/>
              </a:lnSpc>
              <a:buFont typeface="System Font Regular"/>
              <a:buChar char="-"/>
            </a:pPr>
            <a:r>
              <a:rPr lang="en-US" dirty="0"/>
              <a:t>Geostationary orbit allows TEMPO to continuously scan North America</a:t>
            </a:r>
          </a:p>
          <a:p>
            <a:pPr marL="742950" lvl="1" indent="-285750">
              <a:lnSpc>
                <a:spcPct val="150000"/>
              </a:lnSpc>
              <a:buFont typeface="System Font Regular"/>
              <a:buChar char="-"/>
            </a:pPr>
            <a:endParaRPr lang="en-US" dirty="0"/>
          </a:p>
        </p:txBody>
      </p:sp>
      <p:sp>
        <p:nvSpPr>
          <p:cNvPr id="14" name="TextBox 13">
            <a:extLst>
              <a:ext uri="{FF2B5EF4-FFF2-40B4-BE49-F238E27FC236}">
                <a16:creationId xmlns:a16="http://schemas.microsoft.com/office/drawing/2014/main" id="{219A01F9-FEC0-0907-9687-E57CA9F7A2AF}"/>
              </a:ext>
            </a:extLst>
          </p:cNvPr>
          <p:cNvSpPr txBox="1"/>
          <p:nvPr/>
        </p:nvSpPr>
        <p:spPr>
          <a:xfrm>
            <a:off x="5618179" y="2533279"/>
            <a:ext cx="6103620" cy="880369"/>
          </a:xfrm>
          <a:prstGeom prst="rect">
            <a:avLst/>
          </a:prstGeom>
          <a:noFill/>
        </p:spPr>
        <p:txBody>
          <a:bodyPr wrap="square">
            <a:spAutoFit/>
          </a:bodyPr>
          <a:lstStyle/>
          <a:p>
            <a:pPr marL="742950" lvl="1" indent="-285750">
              <a:lnSpc>
                <a:spcPct val="150000"/>
              </a:lnSpc>
              <a:buFont typeface="System Font Regular"/>
              <a:buChar char="-"/>
            </a:pPr>
            <a:r>
              <a:rPr lang="en-US" dirty="0"/>
              <a:t>Hourly daytime air pollution measurements over North America</a:t>
            </a:r>
          </a:p>
        </p:txBody>
      </p:sp>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79049110-D4A8-B089-86A8-F56514D418BA}"/>
                  </a:ext>
                </a:extLst>
              </p:cNvPr>
              <p:cNvSpPr txBox="1"/>
              <p:nvPr/>
            </p:nvSpPr>
            <p:spPr>
              <a:xfrm>
                <a:off x="5618179" y="3320459"/>
                <a:ext cx="6103620" cy="464166"/>
              </a:xfrm>
              <a:prstGeom prst="rect">
                <a:avLst/>
              </a:prstGeom>
              <a:noFill/>
            </p:spPr>
            <p:txBody>
              <a:bodyPr wrap="square">
                <a:spAutoFit/>
              </a:bodyPr>
              <a:lstStyle/>
              <a:p>
                <a:pPr marL="742950" lvl="1" indent="-285750">
                  <a:lnSpc>
                    <a:spcPct val="150000"/>
                  </a:lnSpc>
                  <a:buFont typeface="System Font Regular"/>
                  <a:buChar char="-"/>
                </a:pPr>
                <a:r>
                  <a:rPr lang="en-US" dirty="0"/>
                  <a:t>2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zh-CN" altLang="en-US" dirty="0"/>
                  <a:t> </a:t>
                </a:r>
                <a:r>
                  <a:rPr lang="en-US" altLang="zh-CN" dirty="0"/>
                  <a:t>4.75</a:t>
                </a:r>
                <a:r>
                  <a:rPr lang="zh-CN" altLang="en-US" dirty="0"/>
                  <a:t> </a:t>
                </a:r>
                <a:r>
                  <a:rPr lang="en-US" altLang="zh-CN" dirty="0"/>
                  <a:t>km</a:t>
                </a:r>
                <a:r>
                  <a:rPr lang="en-US" altLang="zh-CN" baseline="30000" dirty="0"/>
                  <a:t>2</a:t>
                </a:r>
                <a:r>
                  <a:rPr lang="en-US" altLang="zh-CN" dirty="0"/>
                  <a:t> at center of field of regard</a:t>
                </a:r>
                <a:endParaRPr lang="en-US" dirty="0"/>
              </a:p>
            </p:txBody>
          </p:sp>
        </mc:Choice>
        <mc:Fallback>
          <p:sp>
            <p:nvSpPr>
              <p:cNvPr id="17" name="TextBox 16">
                <a:extLst>
                  <a:ext uri="{FF2B5EF4-FFF2-40B4-BE49-F238E27FC236}">
                    <a16:creationId xmlns:a16="http://schemas.microsoft.com/office/drawing/2014/main" id="{79049110-D4A8-B089-86A8-F56514D418BA}"/>
                  </a:ext>
                </a:extLst>
              </p:cNvPr>
              <p:cNvSpPr txBox="1">
                <a:spLocks noRot="1" noChangeAspect="1" noMove="1" noResize="1" noEditPoints="1" noAdjustHandles="1" noChangeArrowheads="1" noChangeShapeType="1" noTextEdit="1"/>
              </p:cNvSpPr>
              <p:nvPr/>
            </p:nvSpPr>
            <p:spPr>
              <a:xfrm>
                <a:off x="5618179" y="3320459"/>
                <a:ext cx="6103620" cy="464166"/>
              </a:xfrm>
              <a:prstGeom prst="rect">
                <a:avLst/>
              </a:prstGeom>
              <a:blipFill>
                <a:blip r:embed="rId5"/>
                <a:stretch>
                  <a:fillRect b="-18421"/>
                </a:stretch>
              </a:blipFill>
            </p:spPr>
            <p:txBody>
              <a:bodyPr/>
              <a:lstStyle/>
              <a:p>
                <a:r>
                  <a:rPr lang="en-US">
                    <a:noFill/>
                  </a:rPr>
                  <a:t> </a:t>
                </a:r>
              </a:p>
            </p:txBody>
          </p:sp>
        </mc:Fallback>
      </mc:AlternateContent>
    </p:spTree>
    <p:extLst>
      <p:ext uri="{BB962C8B-B14F-4D97-AF65-F5344CB8AC3E}">
        <p14:creationId xmlns:p14="http://schemas.microsoft.com/office/powerpoint/2010/main" val="337227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P spid="12" grpId="0"/>
      <p:bldP spid="14"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5510A6-002F-9882-FF55-1039B390E668}"/>
              </a:ext>
            </a:extLst>
          </p:cNvPr>
          <p:cNvSpPr/>
          <p:nvPr/>
        </p:nvSpPr>
        <p:spPr>
          <a:xfrm>
            <a:off x="373081" y="753093"/>
            <a:ext cx="11445839" cy="2066543"/>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marL="342900" indent="-342900">
              <a:spcBef>
                <a:spcPts val="1200"/>
              </a:spcBef>
              <a:spcAft>
                <a:spcPts val="1200"/>
              </a:spcAft>
              <a:buFont typeface="+mj-lt"/>
              <a:buAutoNum type="arabicPeriod"/>
            </a:pPr>
            <a:r>
              <a:rPr lang="en-US" sz="2000" dirty="0">
                <a:solidFill>
                  <a:schemeClr val="tx1"/>
                </a:solidFill>
                <a:latin typeface="Calibri" panose="020F0502020204030204" pitchFamily="34" charset="0"/>
                <a:cs typeface="Calibri" panose="020F0502020204030204" pitchFamily="34" charset="0"/>
              </a:rPr>
              <a:t>Evaluate the mass balance-based inverse modeling method at </a:t>
            </a:r>
            <a:r>
              <a:rPr lang="en-US" sz="2000" b="1" dirty="0">
                <a:solidFill>
                  <a:schemeClr val="tx1"/>
                </a:solidFill>
                <a:latin typeface="Calibri" panose="020F0502020204030204" pitchFamily="34" charset="0"/>
                <a:cs typeface="Calibri" panose="020F0502020204030204" pitchFamily="34" charset="0"/>
              </a:rPr>
              <a:t>daily scales </a:t>
            </a:r>
            <a:r>
              <a:rPr lang="en-US" sz="2000" dirty="0">
                <a:solidFill>
                  <a:schemeClr val="tx1"/>
                </a:solidFill>
                <a:latin typeface="Calibri" panose="020F0502020204030204" pitchFamily="34" charset="0"/>
                <a:cs typeface="Calibri" panose="020F0502020204030204" pitchFamily="34" charset="0"/>
              </a:rPr>
              <a:t>via a pseudo-observation experiment.</a:t>
            </a:r>
          </a:p>
          <a:p>
            <a:pPr marL="342900" indent="-342900">
              <a:spcBef>
                <a:spcPts val="1200"/>
              </a:spcBef>
              <a:spcAft>
                <a:spcPts val="1200"/>
              </a:spcAft>
              <a:buFont typeface="+mj-lt"/>
              <a:buAutoNum type="arabicPeriod"/>
            </a:pPr>
            <a:r>
              <a:rPr lang="en-US" sz="2000" b="0" i="0" dirty="0">
                <a:solidFill>
                  <a:schemeClr val="tx1"/>
                </a:solidFill>
                <a:effectLst/>
                <a:latin typeface="Calibri" panose="020F0502020204030204" pitchFamily="34" charset="0"/>
                <a:cs typeface="Calibri" panose="020F0502020204030204" pitchFamily="34" charset="0"/>
              </a:rPr>
              <a:t>Improve day-to-day NO</a:t>
            </a:r>
            <a:r>
              <a:rPr lang="en-US" sz="2000" b="0" i="0" baseline="-25000" dirty="0">
                <a:solidFill>
                  <a:schemeClr val="tx1"/>
                </a:solidFill>
                <a:effectLst/>
                <a:latin typeface="Calibri" panose="020F0502020204030204" pitchFamily="34" charset="0"/>
                <a:cs typeface="Calibri" panose="020F0502020204030204" pitchFamily="34" charset="0"/>
              </a:rPr>
              <a:t>x</a:t>
            </a:r>
            <a:r>
              <a:rPr lang="en-US" sz="2000" b="0" i="0" dirty="0">
                <a:solidFill>
                  <a:schemeClr val="tx1"/>
                </a:solidFill>
                <a:effectLst/>
                <a:latin typeface="Calibri" panose="020F0502020204030204" pitchFamily="34" charset="0"/>
                <a:cs typeface="Calibri" panose="020F0502020204030204" pitchFamily="34" charset="0"/>
              </a:rPr>
              <a:t> </a:t>
            </a:r>
            <a:r>
              <a:rPr lang="en-US" sz="2000" dirty="0">
                <a:solidFill>
                  <a:schemeClr val="tx1"/>
                </a:solidFill>
                <a:latin typeface="Calibri" panose="020F0502020204030204" pitchFamily="34" charset="0"/>
                <a:cs typeface="Calibri" panose="020F0502020204030204" pitchFamily="34" charset="0"/>
              </a:rPr>
              <a:t>emissions from bottom-up methods by integrating TEMPO data, mass balance methods, and Chemical Transport Models</a:t>
            </a:r>
            <a:r>
              <a:rPr lang="en-US" sz="2000" b="0" i="0" dirty="0">
                <a:solidFill>
                  <a:srgbClr val="0D0D0D"/>
                </a:solidFill>
                <a:effectLst/>
                <a:latin typeface="Calibri" panose="020F0502020204030204" pitchFamily="34" charset="0"/>
                <a:cs typeface="Calibri" panose="020F0502020204030204" pitchFamily="34" charset="0"/>
              </a:rPr>
              <a:t>.</a:t>
            </a:r>
            <a:endParaRPr lang="en-US" sz="2000" dirty="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F970988-292D-CCF4-91A9-EA7CD5512FCB}"/>
              </a:ext>
            </a:extLst>
          </p:cNvPr>
          <p:cNvSpPr txBox="1"/>
          <p:nvPr/>
        </p:nvSpPr>
        <p:spPr>
          <a:xfrm>
            <a:off x="0" y="88544"/>
            <a:ext cx="12192000" cy="954107"/>
          </a:xfrm>
          <a:prstGeom prst="rect">
            <a:avLst/>
          </a:prstGeom>
          <a:noFill/>
        </p:spPr>
        <p:txBody>
          <a:bodyPr wrap="square" rtlCol="0">
            <a:spAutoFit/>
          </a:bodyPr>
          <a:lstStyle/>
          <a:p>
            <a:pPr algn="ctr"/>
            <a:r>
              <a:rPr lang="en-US" sz="2800" b="1" dirty="0">
                <a:solidFill>
                  <a:srgbClr val="000A90"/>
                </a:solidFill>
              </a:rPr>
              <a:t>Objective</a:t>
            </a:r>
          </a:p>
          <a:p>
            <a:pPr algn="ctr"/>
            <a:endParaRPr lang="en-US" sz="2800" b="1" dirty="0">
              <a:solidFill>
                <a:srgbClr val="000A90"/>
              </a:solidFill>
            </a:endParaRPr>
          </a:p>
        </p:txBody>
      </p:sp>
      <p:cxnSp>
        <p:nvCxnSpPr>
          <p:cNvPr id="7" name="Straight Connector 6">
            <a:extLst>
              <a:ext uri="{FF2B5EF4-FFF2-40B4-BE49-F238E27FC236}">
                <a16:creationId xmlns:a16="http://schemas.microsoft.com/office/drawing/2014/main" id="{EC0B92A0-230F-12AB-24A4-66573DCE54CB}"/>
              </a:ext>
            </a:extLst>
          </p:cNvPr>
          <p:cNvCxnSpPr/>
          <p:nvPr/>
        </p:nvCxnSpPr>
        <p:spPr>
          <a:xfrm>
            <a:off x="0" y="611764"/>
            <a:ext cx="12192000"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3" name="TextBox 12">
            <a:extLst>
              <a:ext uri="{FF2B5EF4-FFF2-40B4-BE49-F238E27FC236}">
                <a16:creationId xmlns:a16="http://schemas.microsoft.com/office/drawing/2014/main" id="{6EACDAD8-BC3E-20B7-0E27-844EC2ADF878}"/>
              </a:ext>
            </a:extLst>
          </p:cNvPr>
          <p:cNvSpPr txBox="1"/>
          <p:nvPr/>
        </p:nvSpPr>
        <p:spPr>
          <a:xfrm>
            <a:off x="-125781" y="3737925"/>
            <a:ext cx="2927351" cy="369332"/>
          </a:xfrm>
          <a:prstGeom prst="rect">
            <a:avLst/>
          </a:prstGeom>
          <a:noFill/>
        </p:spPr>
        <p:txBody>
          <a:bodyPr wrap="square" rtlCol="0">
            <a:spAutoFit/>
          </a:bodyPr>
          <a:lstStyle/>
          <a:p>
            <a:pPr algn="ctr"/>
            <a:r>
              <a:rPr lang="en-US" dirty="0"/>
              <a:t>bottom-up estimates (</a:t>
            </a:r>
            <a:r>
              <a:rPr lang="en-US" b="1" dirty="0"/>
              <a:t>prior</a:t>
            </a:r>
            <a:r>
              <a:rPr lang="en-US" dirty="0"/>
              <a:t>)</a:t>
            </a:r>
          </a:p>
        </p:txBody>
      </p:sp>
      <p:sp>
        <p:nvSpPr>
          <p:cNvPr id="16" name="TextBox 15">
            <a:extLst>
              <a:ext uri="{FF2B5EF4-FFF2-40B4-BE49-F238E27FC236}">
                <a16:creationId xmlns:a16="http://schemas.microsoft.com/office/drawing/2014/main" id="{CC69E15A-911C-85BC-D0FF-D3B8E504ADA9}"/>
              </a:ext>
            </a:extLst>
          </p:cNvPr>
          <p:cNvSpPr txBox="1"/>
          <p:nvPr/>
        </p:nvSpPr>
        <p:spPr>
          <a:xfrm>
            <a:off x="2866010" y="3737925"/>
            <a:ext cx="2482338" cy="369332"/>
          </a:xfrm>
          <a:prstGeom prst="rect">
            <a:avLst/>
          </a:prstGeom>
          <a:noFill/>
        </p:spPr>
        <p:txBody>
          <a:bodyPr wrap="square" rtlCol="0">
            <a:spAutoFit/>
          </a:bodyPr>
          <a:lstStyle/>
          <a:p>
            <a:pPr algn="ctr"/>
            <a:r>
              <a:rPr lang="en-US" dirty="0"/>
              <a:t>WRF-CMAQ model</a:t>
            </a:r>
          </a:p>
        </p:txBody>
      </p:sp>
      <p:pic>
        <p:nvPicPr>
          <p:cNvPr id="12" name="Picture 11">
            <a:extLst>
              <a:ext uri="{FF2B5EF4-FFF2-40B4-BE49-F238E27FC236}">
                <a16:creationId xmlns:a16="http://schemas.microsoft.com/office/drawing/2014/main" id="{13A21C73-2CCA-FC16-962A-3F5335BBC135}"/>
              </a:ext>
            </a:extLst>
          </p:cNvPr>
          <p:cNvPicPr>
            <a:picLocks noChangeAspect="1"/>
          </p:cNvPicPr>
          <p:nvPr/>
        </p:nvPicPr>
        <p:blipFill>
          <a:blip r:embed="rId3"/>
          <a:stretch>
            <a:fillRect/>
          </a:stretch>
        </p:blipFill>
        <p:spPr>
          <a:xfrm>
            <a:off x="193868" y="4226751"/>
            <a:ext cx="2293257" cy="1463040"/>
          </a:xfrm>
          <a:prstGeom prst="rect">
            <a:avLst/>
          </a:prstGeom>
        </p:spPr>
      </p:pic>
      <p:pic>
        <p:nvPicPr>
          <p:cNvPr id="15" name="Picture 14">
            <a:extLst>
              <a:ext uri="{FF2B5EF4-FFF2-40B4-BE49-F238E27FC236}">
                <a16:creationId xmlns:a16="http://schemas.microsoft.com/office/drawing/2014/main" id="{204BFF71-DD1C-8FC8-1787-7D30D5FA0C87}"/>
              </a:ext>
            </a:extLst>
          </p:cNvPr>
          <p:cNvPicPr>
            <a:picLocks noChangeAspect="1"/>
          </p:cNvPicPr>
          <p:nvPr/>
        </p:nvPicPr>
        <p:blipFill>
          <a:blip r:embed="rId4"/>
          <a:stretch>
            <a:fillRect/>
          </a:stretch>
        </p:blipFill>
        <p:spPr>
          <a:xfrm>
            <a:off x="2993165" y="4226751"/>
            <a:ext cx="2228028" cy="1463040"/>
          </a:xfrm>
          <a:prstGeom prst="rect">
            <a:avLst/>
          </a:prstGeom>
        </p:spPr>
      </p:pic>
      <p:sp>
        <p:nvSpPr>
          <p:cNvPr id="18" name="Right Arrow 17">
            <a:extLst>
              <a:ext uri="{FF2B5EF4-FFF2-40B4-BE49-F238E27FC236}">
                <a16:creationId xmlns:a16="http://schemas.microsoft.com/office/drawing/2014/main" id="{275B03CF-5A12-7116-D387-5929E35F565B}"/>
              </a:ext>
            </a:extLst>
          </p:cNvPr>
          <p:cNvSpPr/>
          <p:nvPr/>
        </p:nvSpPr>
        <p:spPr>
          <a:xfrm>
            <a:off x="2636957" y="4558221"/>
            <a:ext cx="206376" cy="800100"/>
          </a:xfrm>
          <a:prstGeom prst="rightArrow">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4480E145-C7A8-E865-F838-8644D427049C}"/>
              </a:ext>
            </a:extLst>
          </p:cNvPr>
          <p:cNvPicPr>
            <a:picLocks noChangeAspect="1"/>
          </p:cNvPicPr>
          <p:nvPr/>
        </p:nvPicPr>
        <p:blipFill>
          <a:blip r:embed="rId5"/>
          <a:stretch>
            <a:fillRect/>
          </a:stretch>
        </p:blipFill>
        <p:spPr>
          <a:xfrm>
            <a:off x="5727233" y="4226751"/>
            <a:ext cx="2378192" cy="1463040"/>
          </a:xfrm>
          <a:prstGeom prst="rect">
            <a:avLst/>
          </a:prstGeom>
        </p:spPr>
      </p:pic>
      <p:sp>
        <p:nvSpPr>
          <p:cNvPr id="20" name="Right Arrow 19">
            <a:extLst>
              <a:ext uri="{FF2B5EF4-FFF2-40B4-BE49-F238E27FC236}">
                <a16:creationId xmlns:a16="http://schemas.microsoft.com/office/drawing/2014/main" id="{14DDB207-FDA3-979C-57B1-F02A280332BD}"/>
              </a:ext>
            </a:extLst>
          </p:cNvPr>
          <p:cNvSpPr/>
          <p:nvPr/>
        </p:nvSpPr>
        <p:spPr>
          <a:xfrm>
            <a:off x="5371025" y="4558221"/>
            <a:ext cx="206376" cy="800100"/>
          </a:xfrm>
          <a:prstGeom prst="rightArrow">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1C50BF8-C68F-CB85-8B7E-70FA2A059575}"/>
              </a:ext>
            </a:extLst>
          </p:cNvPr>
          <p:cNvSpPr txBox="1"/>
          <p:nvPr/>
        </p:nvSpPr>
        <p:spPr>
          <a:xfrm>
            <a:off x="5452653" y="3737925"/>
            <a:ext cx="2927351" cy="369332"/>
          </a:xfrm>
          <a:prstGeom prst="rect">
            <a:avLst/>
          </a:prstGeom>
          <a:noFill/>
        </p:spPr>
        <p:txBody>
          <a:bodyPr wrap="square" rtlCol="0">
            <a:spAutoFit/>
          </a:bodyPr>
          <a:lstStyle/>
          <a:p>
            <a:pPr algn="ctr"/>
            <a:r>
              <a:rPr lang="en-US" dirty="0"/>
              <a:t>Simulated NO</a:t>
            </a:r>
            <a:r>
              <a:rPr lang="en-US" baseline="-25000" dirty="0"/>
              <a:t>2</a:t>
            </a:r>
          </a:p>
        </p:txBody>
      </p:sp>
      <p:sp>
        <p:nvSpPr>
          <p:cNvPr id="24" name="TextBox 23">
            <a:extLst>
              <a:ext uri="{FF2B5EF4-FFF2-40B4-BE49-F238E27FC236}">
                <a16:creationId xmlns:a16="http://schemas.microsoft.com/office/drawing/2014/main" id="{4A91EE03-E595-0032-0E1D-9DF8C2094974}"/>
              </a:ext>
            </a:extLst>
          </p:cNvPr>
          <p:cNvSpPr txBox="1"/>
          <p:nvPr/>
        </p:nvSpPr>
        <p:spPr>
          <a:xfrm>
            <a:off x="8841122" y="3737925"/>
            <a:ext cx="2927351" cy="369332"/>
          </a:xfrm>
          <a:prstGeom prst="rect">
            <a:avLst/>
          </a:prstGeom>
          <a:noFill/>
        </p:spPr>
        <p:txBody>
          <a:bodyPr wrap="square" rtlCol="0">
            <a:spAutoFit/>
          </a:bodyPr>
          <a:lstStyle/>
          <a:p>
            <a:pPr algn="ctr"/>
            <a:r>
              <a:rPr lang="en-US" dirty="0"/>
              <a:t>Observed NO</a:t>
            </a:r>
            <a:r>
              <a:rPr lang="en-US" baseline="-25000" dirty="0"/>
              <a:t>2</a:t>
            </a:r>
          </a:p>
        </p:txBody>
      </p:sp>
      <p:cxnSp>
        <p:nvCxnSpPr>
          <p:cNvPr id="26" name="Straight Arrow Connector 25">
            <a:extLst>
              <a:ext uri="{FF2B5EF4-FFF2-40B4-BE49-F238E27FC236}">
                <a16:creationId xmlns:a16="http://schemas.microsoft.com/office/drawing/2014/main" id="{823D0682-F905-CA97-FD21-7C5CEA74E950}"/>
              </a:ext>
            </a:extLst>
          </p:cNvPr>
          <p:cNvCxnSpPr>
            <a:stCxn id="19" idx="3"/>
            <a:endCxn id="3" idx="1"/>
          </p:cNvCxnSpPr>
          <p:nvPr/>
        </p:nvCxnSpPr>
        <p:spPr>
          <a:xfrm>
            <a:off x="8105425" y="4958271"/>
            <a:ext cx="506040" cy="0"/>
          </a:xfrm>
          <a:prstGeom prst="straightConnector1">
            <a:avLst/>
          </a:prstGeom>
          <a:ln w="635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U-Turn Arrow 33">
            <a:extLst>
              <a:ext uri="{FF2B5EF4-FFF2-40B4-BE49-F238E27FC236}">
                <a16:creationId xmlns:a16="http://schemas.microsoft.com/office/drawing/2014/main" id="{E059845D-FA0C-B110-2354-8884BBBBA86D}"/>
              </a:ext>
            </a:extLst>
          </p:cNvPr>
          <p:cNvSpPr/>
          <p:nvPr/>
        </p:nvSpPr>
        <p:spPr>
          <a:xfrm rot="10800000">
            <a:off x="1173153" y="5639526"/>
            <a:ext cx="9131644" cy="450315"/>
          </a:xfrm>
          <a:prstGeom prst="uturnArrow">
            <a:avLst>
              <a:gd name="adj1" fmla="val 25000"/>
              <a:gd name="adj2" fmla="val 25000"/>
              <a:gd name="adj3" fmla="val 25000"/>
              <a:gd name="adj4" fmla="val 43750"/>
              <a:gd name="adj5" fmla="val 88720"/>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35" name="Group 34">
            <a:extLst>
              <a:ext uri="{FF2B5EF4-FFF2-40B4-BE49-F238E27FC236}">
                <a16:creationId xmlns:a16="http://schemas.microsoft.com/office/drawing/2014/main" id="{18003736-05C2-9C0E-D8F7-7F3266E45DAC}"/>
              </a:ext>
            </a:extLst>
          </p:cNvPr>
          <p:cNvGrpSpPr/>
          <p:nvPr/>
        </p:nvGrpSpPr>
        <p:grpSpPr>
          <a:xfrm>
            <a:off x="8611465" y="4213405"/>
            <a:ext cx="3386668" cy="1476386"/>
            <a:chOff x="8611465" y="4213405"/>
            <a:chExt cx="3386668" cy="1476386"/>
          </a:xfrm>
        </p:grpSpPr>
        <p:pic>
          <p:nvPicPr>
            <p:cNvPr id="3" name="Picture 2">
              <a:extLst>
                <a:ext uri="{FF2B5EF4-FFF2-40B4-BE49-F238E27FC236}">
                  <a16:creationId xmlns:a16="http://schemas.microsoft.com/office/drawing/2014/main" id="{687FEF36-924A-AE39-FEEE-D90423E90533}"/>
                </a:ext>
              </a:extLst>
            </p:cNvPr>
            <p:cNvPicPr>
              <a:picLocks noChangeAspect="1"/>
            </p:cNvPicPr>
            <p:nvPr/>
          </p:nvPicPr>
          <p:blipFill>
            <a:blip r:embed="rId6"/>
            <a:stretch>
              <a:fillRect/>
            </a:stretch>
          </p:blipFill>
          <p:spPr>
            <a:xfrm>
              <a:off x="8611465" y="4226751"/>
              <a:ext cx="3386668" cy="1463040"/>
            </a:xfrm>
            <a:prstGeom prst="rect">
              <a:avLst/>
            </a:prstGeom>
          </p:spPr>
        </p:pic>
        <p:sp>
          <p:nvSpPr>
            <p:cNvPr id="8" name="TextBox 7">
              <a:extLst>
                <a:ext uri="{FF2B5EF4-FFF2-40B4-BE49-F238E27FC236}">
                  <a16:creationId xmlns:a16="http://schemas.microsoft.com/office/drawing/2014/main" id="{C19338FA-F33A-ED83-2421-A635B8236C02}"/>
                </a:ext>
              </a:extLst>
            </p:cNvPr>
            <p:cNvSpPr txBox="1"/>
            <p:nvPr/>
          </p:nvSpPr>
          <p:spPr>
            <a:xfrm>
              <a:off x="8611465" y="4213405"/>
              <a:ext cx="2403087" cy="276999"/>
            </a:xfrm>
            <a:prstGeom prst="rect">
              <a:avLst/>
            </a:prstGeom>
            <a:noFill/>
          </p:spPr>
          <p:txBody>
            <a:bodyPr wrap="square">
              <a:spAutoFit/>
            </a:bodyPr>
            <a:lstStyle/>
            <a:p>
              <a:r>
                <a:rPr lang="en-US" sz="1200" i="1" dirty="0">
                  <a:solidFill>
                    <a:schemeClr val="bg1"/>
                  </a:solidFill>
                </a:rPr>
                <a:t>https://</a:t>
              </a:r>
              <a:r>
                <a:rPr lang="en-US" sz="1200" i="1" dirty="0" err="1">
                  <a:solidFill>
                    <a:schemeClr val="bg1"/>
                  </a:solidFill>
                </a:rPr>
                <a:t>tempo.si.edu</a:t>
              </a:r>
              <a:r>
                <a:rPr lang="en-US" sz="1200" i="1" dirty="0">
                  <a:solidFill>
                    <a:schemeClr val="bg1"/>
                  </a:solidFill>
                </a:rPr>
                <a:t>/</a:t>
              </a:r>
            </a:p>
          </p:txBody>
        </p:sp>
      </p:grpSp>
      <p:sp>
        <p:nvSpPr>
          <p:cNvPr id="36" name="TextBox 35">
            <a:extLst>
              <a:ext uri="{FF2B5EF4-FFF2-40B4-BE49-F238E27FC236}">
                <a16:creationId xmlns:a16="http://schemas.microsoft.com/office/drawing/2014/main" id="{C4727DE5-F70F-CC85-B562-C3B0F9B4A894}"/>
              </a:ext>
            </a:extLst>
          </p:cNvPr>
          <p:cNvSpPr txBox="1"/>
          <p:nvPr/>
        </p:nvSpPr>
        <p:spPr>
          <a:xfrm>
            <a:off x="3989173" y="6227766"/>
            <a:ext cx="4213654" cy="369332"/>
          </a:xfrm>
          <a:prstGeom prst="rect">
            <a:avLst/>
          </a:prstGeom>
          <a:noFill/>
        </p:spPr>
        <p:txBody>
          <a:bodyPr wrap="square" rtlCol="0">
            <a:spAutoFit/>
          </a:bodyPr>
          <a:lstStyle/>
          <a:p>
            <a:pPr algn="ctr"/>
            <a:r>
              <a:rPr lang="en-US" dirty="0"/>
              <a:t>Correct bottom-up estimates (</a:t>
            </a:r>
            <a:r>
              <a:rPr lang="en-US" b="1" dirty="0"/>
              <a:t>posterior</a:t>
            </a:r>
            <a:r>
              <a:rPr lang="en-US" dirty="0"/>
              <a:t>)</a:t>
            </a:r>
          </a:p>
        </p:txBody>
      </p:sp>
    </p:spTree>
    <p:extLst>
      <p:ext uri="{BB962C8B-B14F-4D97-AF65-F5344CB8AC3E}">
        <p14:creationId xmlns:p14="http://schemas.microsoft.com/office/powerpoint/2010/main" val="2506517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2364FDC-D927-1960-AAE8-105792AEEFAA}"/>
              </a:ext>
            </a:extLst>
          </p:cNvPr>
          <p:cNvGrpSpPr/>
          <p:nvPr/>
        </p:nvGrpSpPr>
        <p:grpSpPr>
          <a:xfrm>
            <a:off x="8433463" y="1567205"/>
            <a:ext cx="3621296" cy="1233058"/>
            <a:chOff x="8433463" y="1567205"/>
            <a:chExt cx="3621296" cy="1233058"/>
          </a:xfrm>
        </p:grpSpPr>
        <p:grpSp>
          <p:nvGrpSpPr>
            <p:cNvPr id="14" name="Group 13">
              <a:extLst>
                <a:ext uri="{FF2B5EF4-FFF2-40B4-BE49-F238E27FC236}">
                  <a16:creationId xmlns:a16="http://schemas.microsoft.com/office/drawing/2014/main" id="{FA2F1EE2-91B4-5DCA-76D3-A063638A3C29}"/>
                </a:ext>
              </a:extLst>
            </p:cNvPr>
            <p:cNvGrpSpPr/>
            <p:nvPr/>
          </p:nvGrpSpPr>
          <p:grpSpPr>
            <a:xfrm>
              <a:off x="8433463" y="1567205"/>
              <a:ext cx="1731987" cy="986959"/>
              <a:chOff x="8433463" y="1376095"/>
              <a:chExt cx="1731987" cy="826717"/>
            </a:xfrm>
          </p:grpSpPr>
          <p:sp>
            <p:nvSpPr>
              <p:cNvPr id="40" name="TextBox 39">
                <a:extLst>
                  <a:ext uri="{FF2B5EF4-FFF2-40B4-BE49-F238E27FC236}">
                    <a16:creationId xmlns:a16="http://schemas.microsoft.com/office/drawing/2014/main" id="{B54FC0FA-C096-F395-E092-2B0242AAEE05}"/>
                  </a:ext>
                </a:extLst>
              </p:cNvPr>
              <p:cNvSpPr txBox="1"/>
              <p:nvPr/>
            </p:nvSpPr>
            <p:spPr>
              <a:xfrm>
                <a:off x="8482952" y="1555840"/>
                <a:ext cx="1682498" cy="646972"/>
              </a:xfrm>
              <a:prstGeom prst="rect">
                <a:avLst/>
              </a:prstGeom>
              <a:noFill/>
            </p:spPr>
            <p:txBody>
              <a:bodyPr wrap="square" rtlCol="0">
                <a:spAutoFit/>
              </a:bodyPr>
              <a:lstStyle/>
              <a:p>
                <a:pPr algn="ctr">
                  <a:lnSpc>
                    <a:spcPts val="1420"/>
                  </a:lnSpc>
                </a:pPr>
                <a:r>
                  <a:rPr lang="en-US" dirty="0">
                    <a:latin typeface="Calibri" panose="020F0502020204030204" pitchFamily="34" charset="0"/>
                    <a:cs typeface="Calibri" panose="020F0502020204030204" pitchFamily="34" charset="0"/>
                  </a:rPr>
                  <a:t>Finite Difference Mass Balance</a:t>
                </a:r>
              </a:p>
            </p:txBody>
          </p:sp>
          <p:sp>
            <p:nvSpPr>
              <p:cNvPr id="51" name="Right Arrow 50">
                <a:extLst>
                  <a:ext uri="{FF2B5EF4-FFF2-40B4-BE49-F238E27FC236}">
                    <a16:creationId xmlns:a16="http://schemas.microsoft.com/office/drawing/2014/main" id="{19B33382-1F46-B55A-E1EE-7D30EDEC9F6C}"/>
                  </a:ext>
                </a:extLst>
              </p:cNvPr>
              <p:cNvSpPr/>
              <p:nvPr/>
            </p:nvSpPr>
            <p:spPr>
              <a:xfrm rot="5400000">
                <a:off x="8146057" y="1663501"/>
                <a:ext cx="761149" cy="186337"/>
              </a:xfrm>
              <a:prstGeom prst="rightArrow">
                <a:avLst/>
              </a:prstGeom>
              <a:solidFill>
                <a:schemeClr val="accent3">
                  <a:lumMod val="40000"/>
                  <a:lumOff val="6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grpSp>
          <p:nvGrpSpPr>
            <p:cNvPr id="15" name="Group 14">
              <a:extLst>
                <a:ext uri="{FF2B5EF4-FFF2-40B4-BE49-F238E27FC236}">
                  <a16:creationId xmlns:a16="http://schemas.microsoft.com/office/drawing/2014/main" id="{784B3A57-FF95-92E2-78CD-968A51B5D710}"/>
                </a:ext>
              </a:extLst>
            </p:cNvPr>
            <p:cNvGrpSpPr/>
            <p:nvPr/>
          </p:nvGrpSpPr>
          <p:grpSpPr>
            <a:xfrm>
              <a:off x="9758236" y="1613088"/>
              <a:ext cx="2296523" cy="1187175"/>
              <a:chOff x="9758236" y="1414528"/>
              <a:chExt cx="2296523" cy="994426"/>
            </a:xfrm>
          </p:grpSpPr>
          <p:sp>
            <p:nvSpPr>
              <p:cNvPr id="53" name="Rectangle 52">
                <a:extLst>
                  <a:ext uri="{FF2B5EF4-FFF2-40B4-BE49-F238E27FC236}">
                    <a16:creationId xmlns:a16="http://schemas.microsoft.com/office/drawing/2014/main" id="{05E6BEC9-6FAE-C47C-7182-A1B9FCF176B0}"/>
                  </a:ext>
                </a:extLst>
              </p:cNvPr>
              <p:cNvSpPr/>
              <p:nvPr/>
            </p:nvSpPr>
            <p:spPr>
              <a:xfrm>
                <a:off x="10527151" y="1414528"/>
                <a:ext cx="1527608" cy="64632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800"/>
                  </a:lnSpc>
                </a:pPr>
                <a:r>
                  <a:rPr lang="en-US" dirty="0">
                    <a:solidFill>
                      <a:schemeClr val="tx1"/>
                    </a:solidFill>
                    <a:latin typeface="Calibri" panose="020F0502020204030204" pitchFamily="34" charset="0"/>
                    <a:cs typeface="Calibri" panose="020F0502020204030204" pitchFamily="34" charset="0"/>
                  </a:rPr>
                  <a:t>Posterior</a:t>
                </a:r>
                <a:r>
                  <a:rPr lang="zh-CN" altLang="en-US" dirty="0">
                    <a:solidFill>
                      <a:schemeClr val="tx1"/>
                    </a:solidFill>
                    <a:latin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cs typeface="Calibri" panose="020F0502020204030204" pitchFamily="34" charset="0"/>
                  </a:rPr>
                  <a:t>NO</a:t>
                </a:r>
                <a:r>
                  <a:rPr lang="en-US" baseline="-25000" dirty="0">
                    <a:solidFill>
                      <a:schemeClr val="tx1"/>
                    </a:solidFill>
                    <a:latin typeface="Calibri" panose="020F0502020204030204" pitchFamily="34" charset="0"/>
                    <a:cs typeface="Calibri" panose="020F0502020204030204" pitchFamily="34" charset="0"/>
                  </a:rPr>
                  <a:t>x </a:t>
                </a:r>
                <a:r>
                  <a:rPr lang="en-US" dirty="0">
                    <a:solidFill>
                      <a:schemeClr val="tx1"/>
                    </a:solidFill>
                    <a:latin typeface="Calibri" panose="020F0502020204030204" pitchFamily="34" charset="0"/>
                    <a:cs typeface="Calibri" panose="020F0502020204030204" pitchFamily="34" charset="0"/>
                  </a:rPr>
                  <a:t>emissions</a:t>
                </a:r>
              </a:p>
            </p:txBody>
          </p:sp>
          <p:sp>
            <p:nvSpPr>
              <p:cNvPr id="57" name="Bent-Up Arrow 56">
                <a:extLst>
                  <a:ext uri="{FF2B5EF4-FFF2-40B4-BE49-F238E27FC236}">
                    <a16:creationId xmlns:a16="http://schemas.microsoft.com/office/drawing/2014/main" id="{456A588B-CDEC-24D7-2D72-96DECF297E1E}"/>
                  </a:ext>
                </a:extLst>
              </p:cNvPr>
              <p:cNvSpPr/>
              <p:nvPr/>
            </p:nvSpPr>
            <p:spPr>
              <a:xfrm>
                <a:off x="9758236" y="2060855"/>
                <a:ext cx="1682497" cy="348099"/>
              </a:xfrm>
              <a:prstGeom prst="bentUpArrow">
                <a:avLst/>
              </a:prstGeom>
              <a:solidFill>
                <a:schemeClr val="accent3">
                  <a:lumMod val="40000"/>
                  <a:lumOff val="6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grpSp>
      <p:grpSp>
        <p:nvGrpSpPr>
          <p:cNvPr id="12" name="Group 11">
            <a:extLst>
              <a:ext uri="{FF2B5EF4-FFF2-40B4-BE49-F238E27FC236}">
                <a16:creationId xmlns:a16="http://schemas.microsoft.com/office/drawing/2014/main" id="{BA6100E2-C1AD-5491-77D0-2974F740C237}"/>
              </a:ext>
            </a:extLst>
          </p:cNvPr>
          <p:cNvGrpSpPr/>
          <p:nvPr/>
        </p:nvGrpSpPr>
        <p:grpSpPr>
          <a:xfrm>
            <a:off x="1923114" y="1996892"/>
            <a:ext cx="7835123" cy="1291742"/>
            <a:chOff x="1923114" y="1736018"/>
            <a:chExt cx="7835123" cy="1082015"/>
          </a:xfrm>
        </p:grpSpPr>
        <p:sp>
          <p:nvSpPr>
            <p:cNvPr id="27" name="Rectangle 26">
              <a:extLst>
                <a:ext uri="{FF2B5EF4-FFF2-40B4-BE49-F238E27FC236}">
                  <a16:creationId xmlns:a16="http://schemas.microsoft.com/office/drawing/2014/main" id="{60EABD8F-E820-38F4-51B1-23B65D98146B}"/>
                </a:ext>
              </a:extLst>
            </p:cNvPr>
            <p:cNvSpPr/>
            <p:nvPr/>
          </p:nvSpPr>
          <p:spPr>
            <a:xfrm>
              <a:off x="1923114" y="1903633"/>
              <a:ext cx="2463211" cy="91440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800"/>
                </a:lnSpc>
              </a:pPr>
              <a:r>
                <a:rPr lang="en-US" dirty="0">
                  <a:solidFill>
                    <a:schemeClr val="tx1"/>
                  </a:solidFill>
                  <a:latin typeface="Calibri" panose="020F0502020204030204" pitchFamily="34" charset="0"/>
                  <a:cs typeface="Calibri" panose="020F0502020204030204" pitchFamily="34" charset="0"/>
                </a:rPr>
                <a:t>Prior NO</a:t>
              </a:r>
              <a:r>
                <a:rPr lang="en-US" baseline="-25000" dirty="0">
                  <a:solidFill>
                    <a:schemeClr val="tx1"/>
                  </a:solidFill>
                  <a:latin typeface="Calibri" panose="020F0502020204030204" pitchFamily="34" charset="0"/>
                  <a:cs typeface="Calibri" panose="020F0502020204030204" pitchFamily="34" charset="0"/>
                </a:rPr>
                <a:t>x </a:t>
              </a:r>
              <a:r>
                <a:rPr lang="en-US" dirty="0">
                  <a:solidFill>
                    <a:schemeClr val="tx1"/>
                  </a:solidFill>
                  <a:latin typeface="Calibri" panose="020F0502020204030204" pitchFamily="34" charset="0"/>
                  <a:cs typeface="Calibri" panose="020F0502020204030204" pitchFamily="34" charset="0"/>
                </a:rPr>
                <a:t>emissions</a:t>
              </a:r>
            </a:p>
            <a:p>
              <a:pPr algn="ctr">
                <a:lnSpc>
                  <a:spcPts val="1800"/>
                </a:lnSpc>
                <a:spcBef>
                  <a:spcPts val="600"/>
                </a:spcBef>
              </a:pPr>
              <a:r>
                <a:rPr lang="en-US" dirty="0">
                  <a:solidFill>
                    <a:schemeClr val="tx1"/>
                  </a:solidFill>
                  <a:latin typeface="Calibri" panose="020F0502020204030204" pitchFamily="34" charset="0"/>
                  <a:cs typeface="Calibri" panose="020F0502020204030204" pitchFamily="34" charset="0"/>
                </a:rPr>
                <a:t>(EQUATES with assumed uniform day-to-day variations)</a:t>
              </a:r>
            </a:p>
          </p:txBody>
        </p:sp>
        <p:cxnSp>
          <p:nvCxnSpPr>
            <p:cNvPr id="11" name="Elbow Connector 10">
              <a:extLst>
                <a:ext uri="{FF2B5EF4-FFF2-40B4-BE49-F238E27FC236}">
                  <a16:creationId xmlns:a16="http://schemas.microsoft.com/office/drawing/2014/main" id="{B1B09F7E-6465-6BDA-F6AC-FC5D6E0F9CED}"/>
                </a:ext>
              </a:extLst>
            </p:cNvPr>
            <p:cNvCxnSpPr>
              <a:cxnSpLocks/>
            </p:cNvCxnSpPr>
            <p:nvPr/>
          </p:nvCxnSpPr>
          <p:spPr>
            <a:xfrm flipV="1">
              <a:off x="4393242" y="1745730"/>
              <a:ext cx="689491" cy="630252"/>
            </a:xfrm>
            <a:prstGeom prst="bentConnector3">
              <a:avLst/>
            </a:prstGeom>
            <a:ln w="254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7F71ACC5-6ECD-90D7-B8CE-813DDD45785B}"/>
                </a:ext>
              </a:extLst>
            </p:cNvPr>
            <p:cNvSpPr/>
            <p:nvPr/>
          </p:nvSpPr>
          <p:spPr>
            <a:xfrm>
              <a:off x="7295027" y="2128429"/>
              <a:ext cx="2463210" cy="457200"/>
            </a:xfrm>
            <a:prstGeom prst="rect">
              <a:avLst/>
            </a:prstGeom>
            <a:solidFill>
              <a:schemeClr val="accent4">
                <a:lumMod val="40000"/>
                <a:lumOff val="60000"/>
                <a:alpha val="7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800"/>
                </a:lnSpc>
              </a:pPr>
              <a:r>
                <a:rPr lang="en-US" dirty="0">
                  <a:solidFill>
                    <a:schemeClr val="tx1"/>
                  </a:solidFill>
                  <a:latin typeface="Calibri" panose="020F0502020204030204" pitchFamily="34" charset="0"/>
                  <a:cs typeface="Calibri" panose="020F0502020204030204" pitchFamily="34" charset="0"/>
                </a:rPr>
                <a:t>Simulated NO</a:t>
              </a:r>
              <a:r>
                <a:rPr lang="en-US" baseline="-25000" dirty="0">
                  <a:solidFill>
                    <a:schemeClr val="tx1"/>
                  </a:solidFill>
                  <a:latin typeface="Calibri" panose="020F0502020204030204" pitchFamily="34" charset="0"/>
                  <a:cs typeface="Calibri" panose="020F0502020204030204" pitchFamily="34" charset="0"/>
                </a:rPr>
                <a:t>2 </a:t>
              </a:r>
              <a:r>
                <a:rPr lang="en-US" dirty="0">
                  <a:solidFill>
                    <a:schemeClr val="tx1"/>
                  </a:solidFill>
                  <a:latin typeface="Calibri" panose="020F0502020204030204" pitchFamily="34" charset="0"/>
                  <a:cs typeface="Calibri" panose="020F0502020204030204" pitchFamily="34" charset="0"/>
                </a:rPr>
                <a:t>columns</a:t>
              </a:r>
            </a:p>
          </p:txBody>
        </p:sp>
        <p:cxnSp>
          <p:nvCxnSpPr>
            <p:cNvPr id="24" name="Elbow Connector 23">
              <a:extLst>
                <a:ext uri="{FF2B5EF4-FFF2-40B4-BE49-F238E27FC236}">
                  <a16:creationId xmlns:a16="http://schemas.microsoft.com/office/drawing/2014/main" id="{2F6640D0-7416-28FF-EAD8-36E20869194F}"/>
                </a:ext>
              </a:extLst>
            </p:cNvPr>
            <p:cNvCxnSpPr>
              <a:cxnSpLocks/>
              <a:endCxn id="22" idx="1"/>
            </p:cNvCxnSpPr>
            <p:nvPr/>
          </p:nvCxnSpPr>
          <p:spPr>
            <a:xfrm>
              <a:off x="6621479" y="1736018"/>
              <a:ext cx="673548" cy="621011"/>
            </a:xfrm>
            <a:prstGeom prst="bentConnector3">
              <a:avLst/>
            </a:prstGeom>
            <a:ln w="254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EFF373E9-B765-F847-8AFF-127242DA8A5E}"/>
              </a:ext>
            </a:extLst>
          </p:cNvPr>
          <p:cNvSpPr txBox="1"/>
          <p:nvPr/>
        </p:nvSpPr>
        <p:spPr>
          <a:xfrm>
            <a:off x="-120410" y="1562272"/>
            <a:ext cx="2060660" cy="1015662"/>
          </a:xfrm>
          <a:prstGeom prst="rect">
            <a:avLst/>
          </a:prstGeom>
          <a:noFill/>
        </p:spPr>
        <p:txBody>
          <a:bodyPr wrap="square">
            <a:spAutoFit/>
          </a:bodyPr>
          <a:lstStyle/>
          <a:p>
            <a:pPr algn="ctr"/>
            <a:r>
              <a:rPr lang="en-US" sz="2000" b="1" dirty="0">
                <a:solidFill>
                  <a:srgbClr val="000A90"/>
                </a:solidFill>
                <a:latin typeface="Calibri" panose="020F0502020204030204" pitchFamily="34" charset="0"/>
                <a:cs typeface="Calibri" panose="020F0502020204030204" pitchFamily="34" charset="0"/>
              </a:rPr>
              <a:t>Evaluate the Inverse Modeling Systems</a:t>
            </a:r>
            <a:endParaRPr lang="en-US" sz="2000" dirty="0">
              <a:solidFill>
                <a:srgbClr val="000A90"/>
              </a:solidFill>
            </a:endParaRPr>
          </a:p>
        </p:txBody>
      </p:sp>
      <p:grpSp>
        <p:nvGrpSpPr>
          <p:cNvPr id="8" name="Group 7">
            <a:extLst>
              <a:ext uri="{FF2B5EF4-FFF2-40B4-BE49-F238E27FC236}">
                <a16:creationId xmlns:a16="http://schemas.microsoft.com/office/drawing/2014/main" id="{28AE9266-0CBB-129D-26A3-ED8B7AAA75DA}"/>
              </a:ext>
            </a:extLst>
          </p:cNvPr>
          <p:cNvGrpSpPr/>
          <p:nvPr/>
        </p:nvGrpSpPr>
        <p:grpSpPr>
          <a:xfrm>
            <a:off x="1930032" y="731179"/>
            <a:ext cx="7844148" cy="2706370"/>
            <a:chOff x="1930032" y="675806"/>
            <a:chExt cx="7844148" cy="2266965"/>
          </a:xfrm>
        </p:grpSpPr>
        <p:sp>
          <p:nvSpPr>
            <p:cNvPr id="25" name="Rectangle 24">
              <a:extLst>
                <a:ext uri="{FF2B5EF4-FFF2-40B4-BE49-F238E27FC236}">
                  <a16:creationId xmlns:a16="http://schemas.microsoft.com/office/drawing/2014/main" id="{58B64744-194A-69B7-8EAC-237160F776B5}"/>
                </a:ext>
              </a:extLst>
            </p:cNvPr>
            <p:cNvSpPr/>
            <p:nvPr/>
          </p:nvSpPr>
          <p:spPr>
            <a:xfrm>
              <a:off x="1930032" y="675806"/>
              <a:ext cx="2463210" cy="914400"/>
            </a:xfrm>
            <a:prstGeom prst="rect">
              <a:avLst/>
            </a:prstGeom>
            <a:solidFill>
              <a:srgbClr val="DBC2E5">
                <a:alpha val="7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800"/>
                </a:lnSpc>
              </a:pPr>
              <a:r>
                <a:rPr lang="en-US" dirty="0">
                  <a:solidFill>
                    <a:schemeClr val="tx1"/>
                  </a:solidFill>
                  <a:latin typeface="Calibri" panose="020F0502020204030204" pitchFamily="34" charset="0"/>
                  <a:cs typeface="Calibri" panose="020F0502020204030204" pitchFamily="34" charset="0"/>
                </a:rPr>
                <a:t>True NO</a:t>
              </a:r>
              <a:r>
                <a:rPr lang="en-US" baseline="-25000" dirty="0">
                  <a:solidFill>
                    <a:schemeClr val="tx1"/>
                  </a:solidFill>
                  <a:latin typeface="Calibri" panose="020F0502020204030204" pitchFamily="34" charset="0"/>
                  <a:cs typeface="Calibri" panose="020F0502020204030204" pitchFamily="34" charset="0"/>
                </a:rPr>
                <a:t>x </a:t>
              </a:r>
              <a:r>
                <a:rPr lang="en-US" dirty="0">
                  <a:solidFill>
                    <a:schemeClr val="tx1"/>
                  </a:solidFill>
                  <a:latin typeface="Calibri" panose="020F0502020204030204" pitchFamily="34" charset="0"/>
                  <a:cs typeface="Calibri" panose="020F0502020204030204" pitchFamily="34" charset="0"/>
                </a:rPr>
                <a:t>emissions</a:t>
              </a:r>
            </a:p>
            <a:p>
              <a:pPr algn="ctr">
                <a:lnSpc>
                  <a:spcPts val="1800"/>
                </a:lnSpc>
                <a:spcBef>
                  <a:spcPts val="600"/>
                </a:spcBef>
              </a:pPr>
              <a:r>
                <a:rPr lang="en-US" dirty="0">
                  <a:solidFill>
                    <a:schemeClr val="tx1"/>
                  </a:solidFill>
                  <a:latin typeface="Calibri" panose="020F0502020204030204" pitchFamily="34" charset="0"/>
                  <a:cs typeface="Calibri" panose="020F0502020204030204" pitchFamily="34" charset="0"/>
                </a:rPr>
                <a:t>(EQUATES)</a:t>
              </a:r>
            </a:p>
          </p:txBody>
        </p:sp>
        <p:sp>
          <p:nvSpPr>
            <p:cNvPr id="3" name="Rectangle 2">
              <a:extLst>
                <a:ext uri="{FF2B5EF4-FFF2-40B4-BE49-F238E27FC236}">
                  <a16:creationId xmlns:a16="http://schemas.microsoft.com/office/drawing/2014/main" id="{A4AEB75C-431A-660A-7B2D-16F88F5BC476}"/>
                </a:ext>
              </a:extLst>
            </p:cNvPr>
            <p:cNvSpPr/>
            <p:nvPr/>
          </p:nvSpPr>
          <p:spPr>
            <a:xfrm>
              <a:off x="5082733" y="1344804"/>
              <a:ext cx="1527608" cy="646328"/>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800"/>
                </a:lnSpc>
              </a:pPr>
              <a:r>
                <a:rPr lang="en-US" dirty="0">
                  <a:solidFill>
                    <a:schemeClr val="tx1"/>
                  </a:solidFill>
                  <a:latin typeface="Calibri" panose="020F0502020204030204" pitchFamily="34" charset="0"/>
                  <a:cs typeface="Calibri" panose="020F0502020204030204" pitchFamily="34" charset="0"/>
                </a:rPr>
                <a:t>WRF-CMAQ model</a:t>
              </a:r>
            </a:p>
          </p:txBody>
        </p:sp>
        <p:sp>
          <p:nvSpPr>
            <p:cNvPr id="4" name="Rectangle 3">
              <a:extLst>
                <a:ext uri="{FF2B5EF4-FFF2-40B4-BE49-F238E27FC236}">
                  <a16:creationId xmlns:a16="http://schemas.microsoft.com/office/drawing/2014/main" id="{1CFF2373-E913-F628-2F7D-4AAD10F19EB7}"/>
                </a:ext>
              </a:extLst>
            </p:cNvPr>
            <p:cNvSpPr/>
            <p:nvPr/>
          </p:nvSpPr>
          <p:spPr>
            <a:xfrm>
              <a:off x="5082733" y="2296443"/>
              <a:ext cx="1527608" cy="646328"/>
            </a:xfrm>
            <a:prstGeom prst="rect">
              <a:avLst/>
            </a:prstGeom>
            <a:solidFill>
              <a:schemeClr val="bg2">
                <a:lumMod val="9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800"/>
                </a:lnSpc>
              </a:pPr>
              <a:r>
                <a:rPr lang="en-US" dirty="0">
                  <a:solidFill>
                    <a:schemeClr val="tx1"/>
                  </a:solidFill>
                  <a:latin typeface="Calibri" panose="020F0502020204030204" pitchFamily="34" charset="0"/>
                  <a:cs typeface="Calibri" panose="020F0502020204030204" pitchFamily="34" charset="0"/>
                </a:rPr>
                <a:t>Scattering weight from satellite</a:t>
              </a:r>
            </a:p>
          </p:txBody>
        </p:sp>
        <p:cxnSp>
          <p:nvCxnSpPr>
            <p:cNvPr id="9" name="Elbow Connector 8">
              <a:extLst>
                <a:ext uri="{FF2B5EF4-FFF2-40B4-BE49-F238E27FC236}">
                  <a16:creationId xmlns:a16="http://schemas.microsoft.com/office/drawing/2014/main" id="{A4C7ED9C-BF14-3A4B-CB0D-B29C31AE094D}"/>
                </a:ext>
              </a:extLst>
            </p:cNvPr>
            <p:cNvCxnSpPr>
              <a:stCxn id="25" idx="3"/>
              <a:endCxn id="3" idx="1"/>
            </p:cNvCxnSpPr>
            <p:nvPr/>
          </p:nvCxnSpPr>
          <p:spPr>
            <a:xfrm>
              <a:off x="4393242" y="1133006"/>
              <a:ext cx="689491" cy="534962"/>
            </a:xfrm>
            <a:prstGeom prst="bentConnector3">
              <a:avLst/>
            </a:prstGeom>
            <a:ln w="25400">
              <a:solidFill>
                <a:srgbClr val="CE7FCD"/>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5E50F909-F293-C985-1991-6BBB35187ED7}"/>
                </a:ext>
              </a:extLst>
            </p:cNvPr>
            <p:cNvCxnSpPr>
              <a:cxnSpLocks/>
              <a:stCxn id="3" idx="3"/>
              <a:endCxn id="16" idx="1"/>
            </p:cNvCxnSpPr>
            <p:nvPr/>
          </p:nvCxnSpPr>
          <p:spPr>
            <a:xfrm flipV="1">
              <a:off x="6610341" y="1133006"/>
              <a:ext cx="700629" cy="534962"/>
            </a:xfrm>
            <a:prstGeom prst="bentConnector3">
              <a:avLst/>
            </a:prstGeom>
            <a:ln w="25400">
              <a:solidFill>
                <a:srgbClr val="CE7FCD"/>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10957C8-70C3-5305-72A4-2C1A89068A7A}"/>
                </a:ext>
              </a:extLst>
            </p:cNvPr>
            <p:cNvSpPr/>
            <p:nvPr/>
          </p:nvSpPr>
          <p:spPr>
            <a:xfrm>
              <a:off x="7310970" y="904406"/>
              <a:ext cx="2463210" cy="457200"/>
            </a:xfrm>
            <a:prstGeom prst="rect">
              <a:avLst/>
            </a:prstGeom>
            <a:solidFill>
              <a:srgbClr val="DBC2E5">
                <a:alpha val="7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800"/>
                </a:lnSpc>
              </a:pPr>
              <a:r>
                <a:rPr lang="en-US" b="1" dirty="0">
                  <a:solidFill>
                    <a:srgbClr val="FF0000"/>
                  </a:solidFill>
                  <a:latin typeface="Calibri" panose="020F0502020204030204" pitchFamily="34" charset="0"/>
                  <a:cs typeface="Calibri" panose="020F0502020204030204" pitchFamily="34" charset="0"/>
                </a:rPr>
                <a:t>NO</a:t>
              </a:r>
              <a:r>
                <a:rPr lang="en-US" b="1" baseline="-25000" dirty="0">
                  <a:solidFill>
                    <a:srgbClr val="FF0000"/>
                  </a:solidFill>
                  <a:latin typeface="Calibri" panose="020F0502020204030204" pitchFamily="34" charset="0"/>
                  <a:cs typeface="Calibri" panose="020F0502020204030204" pitchFamily="34" charset="0"/>
                </a:rPr>
                <a:t>2 </a:t>
              </a:r>
            </a:p>
            <a:p>
              <a:pPr algn="ctr">
                <a:lnSpc>
                  <a:spcPts val="1800"/>
                </a:lnSpc>
              </a:pPr>
              <a:r>
                <a:rPr lang="en-US" b="1" dirty="0">
                  <a:solidFill>
                    <a:srgbClr val="FF0000"/>
                  </a:solidFill>
                  <a:latin typeface="Calibri" panose="020F0502020204030204" pitchFamily="34" charset="0"/>
                  <a:cs typeface="Calibri" panose="020F0502020204030204" pitchFamily="34" charset="0"/>
                </a:rPr>
                <a:t>Pseudo-observations</a:t>
              </a:r>
            </a:p>
          </p:txBody>
        </p:sp>
        <p:sp>
          <p:nvSpPr>
            <p:cNvPr id="18" name="Cross 17">
              <a:extLst>
                <a:ext uri="{FF2B5EF4-FFF2-40B4-BE49-F238E27FC236}">
                  <a16:creationId xmlns:a16="http://schemas.microsoft.com/office/drawing/2014/main" id="{3F3C196A-8531-212C-647B-C45B9BCA0D5D}"/>
                </a:ext>
              </a:extLst>
            </p:cNvPr>
            <p:cNvSpPr/>
            <p:nvPr/>
          </p:nvSpPr>
          <p:spPr>
            <a:xfrm>
              <a:off x="5731727" y="2025994"/>
              <a:ext cx="239122" cy="238526"/>
            </a:xfrm>
            <a:prstGeom prst="plus">
              <a:avLst/>
            </a:prstGeom>
            <a:solidFill>
              <a:schemeClr val="bg2">
                <a:lumMod val="90000"/>
              </a:schemeClr>
            </a:solidFill>
            <a:ln w="635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Rectangle 29">
            <a:extLst>
              <a:ext uri="{FF2B5EF4-FFF2-40B4-BE49-F238E27FC236}">
                <a16:creationId xmlns:a16="http://schemas.microsoft.com/office/drawing/2014/main" id="{813BBF76-DA22-568C-6634-E04569E58554}"/>
              </a:ext>
            </a:extLst>
          </p:cNvPr>
          <p:cNvSpPr/>
          <p:nvPr/>
        </p:nvSpPr>
        <p:spPr>
          <a:xfrm>
            <a:off x="1825739" y="650880"/>
            <a:ext cx="10265027" cy="2838446"/>
          </a:xfrm>
          <a:prstGeom prst="rect">
            <a:avLst/>
          </a:prstGeom>
          <a:noFill/>
          <a:ln w="19050">
            <a:solidFill>
              <a:schemeClr val="bg1">
                <a:lumMod val="5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0D9CCCFA-32BE-97B0-785D-442578A342BB}"/>
              </a:ext>
            </a:extLst>
          </p:cNvPr>
          <p:cNvGrpSpPr/>
          <p:nvPr/>
        </p:nvGrpSpPr>
        <p:grpSpPr>
          <a:xfrm>
            <a:off x="-29551" y="3527436"/>
            <a:ext cx="12120317" cy="3281136"/>
            <a:chOff x="-29551" y="3527436"/>
            <a:chExt cx="12120317" cy="3281136"/>
          </a:xfrm>
        </p:grpSpPr>
        <p:sp>
          <p:nvSpPr>
            <p:cNvPr id="31" name="Right Arrow 30">
              <a:extLst>
                <a:ext uri="{FF2B5EF4-FFF2-40B4-BE49-F238E27FC236}">
                  <a16:creationId xmlns:a16="http://schemas.microsoft.com/office/drawing/2014/main" id="{2CF38178-C391-09FA-079E-F76A43E2C65A}"/>
                </a:ext>
              </a:extLst>
            </p:cNvPr>
            <p:cNvSpPr/>
            <p:nvPr/>
          </p:nvSpPr>
          <p:spPr>
            <a:xfrm rot="5400000">
              <a:off x="6746231" y="3135257"/>
              <a:ext cx="424041" cy="1208400"/>
            </a:xfrm>
            <a:prstGeom prst="rightArrow">
              <a:avLst/>
            </a:prstGeom>
            <a:solidFill>
              <a:schemeClr val="accent3">
                <a:lumMod val="40000"/>
                <a:lumOff val="6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nvGrpSpPr>
            <p:cNvPr id="20" name="Group 19">
              <a:extLst>
                <a:ext uri="{FF2B5EF4-FFF2-40B4-BE49-F238E27FC236}">
                  <a16:creationId xmlns:a16="http://schemas.microsoft.com/office/drawing/2014/main" id="{26BF71C3-DCF3-1FF7-2600-8075BC8C4983}"/>
                </a:ext>
              </a:extLst>
            </p:cNvPr>
            <p:cNvGrpSpPr/>
            <p:nvPr/>
          </p:nvGrpSpPr>
          <p:grpSpPr>
            <a:xfrm>
              <a:off x="9758236" y="4932334"/>
              <a:ext cx="2296523" cy="1187175"/>
              <a:chOff x="9758236" y="4194863"/>
              <a:chExt cx="2296523" cy="994426"/>
            </a:xfrm>
          </p:grpSpPr>
          <p:sp>
            <p:nvSpPr>
              <p:cNvPr id="38" name="Rectangle 37">
                <a:extLst>
                  <a:ext uri="{FF2B5EF4-FFF2-40B4-BE49-F238E27FC236}">
                    <a16:creationId xmlns:a16="http://schemas.microsoft.com/office/drawing/2014/main" id="{4EA32C51-6562-FC8A-352D-D7BA9410EE1A}"/>
                  </a:ext>
                </a:extLst>
              </p:cNvPr>
              <p:cNvSpPr/>
              <p:nvPr/>
            </p:nvSpPr>
            <p:spPr>
              <a:xfrm>
                <a:off x="10527151" y="4194863"/>
                <a:ext cx="1527608" cy="64632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800"/>
                  </a:lnSpc>
                </a:pPr>
                <a:r>
                  <a:rPr lang="en-US" dirty="0">
                    <a:solidFill>
                      <a:schemeClr val="tx1"/>
                    </a:solidFill>
                    <a:latin typeface="Calibri" panose="020F0502020204030204" pitchFamily="34" charset="0"/>
                    <a:cs typeface="Calibri" panose="020F0502020204030204" pitchFamily="34" charset="0"/>
                  </a:rPr>
                  <a:t>Posterior</a:t>
                </a:r>
                <a:r>
                  <a:rPr lang="zh-CN" altLang="en-US" dirty="0">
                    <a:solidFill>
                      <a:schemeClr val="tx1"/>
                    </a:solidFill>
                    <a:latin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cs typeface="Calibri" panose="020F0502020204030204" pitchFamily="34" charset="0"/>
                  </a:rPr>
                  <a:t>NO</a:t>
                </a:r>
                <a:r>
                  <a:rPr lang="en-US" baseline="-25000" dirty="0">
                    <a:solidFill>
                      <a:schemeClr val="tx1"/>
                    </a:solidFill>
                    <a:latin typeface="Calibri" panose="020F0502020204030204" pitchFamily="34" charset="0"/>
                    <a:cs typeface="Calibri" panose="020F0502020204030204" pitchFamily="34" charset="0"/>
                  </a:rPr>
                  <a:t>x </a:t>
                </a:r>
                <a:r>
                  <a:rPr lang="en-US" dirty="0">
                    <a:solidFill>
                      <a:schemeClr val="tx1"/>
                    </a:solidFill>
                    <a:latin typeface="Calibri" panose="020F0502020204030204" pitchFamily="34" charset="0"/>
                    <a:cs typeface="Calibri" panose="020F0502020204030204" pitchFamily="34" charset="0"/>
                  </a:rPr>
                  <a:t>emissions</a:t>
                </a:r>
              </a:p>
            </p:txBody>
          </p:sp>
          <p:sp>
            <p:nvSpPr>
              <p:cNvPr id="39" name="Bent-Up Arrow 38">
                <a:extLst>
                  <a:ext uri="{FF2B5EF4-FFF2-40B4-BE49-F238E27FC236}">
                    <a16:creationId xmlns:a16="http://schemas.microsoft.com/office/drawing/2014/main" id="{A85252D1-474C-39E7-863F-8979F5430FD6}"/>
                  </a:ext>
                </a:extLst>
              </p:cNvPr>
              <p:cNvSpPr/>
              <p:nvPr/>
            </p:nvSpPr>
            <p:spPr>
              <a:xfrm>
                <a:off x="9758236" y="4841190"/>
                <a:ext cx="1682497" cy="348099"/>
              </a:xfrm>
              <a:prstGeom prst="bentUpArrow">
                <a:avLst/>
              </a:prstGeom>
              <a:solidFill>
                <a:schemeClr val="accent3">
                  <a:lumMod val="40000"/>
                  <a:lumOff val="6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grpSp>
          <p:nvGrpSpPr>
            <p:cNvPr id="19" name="Group 18">
              <a:extLst>
                <a:ext uri="{FF2B5EF4-FFF2-40B4-BE49-F238E27FC236}">
                  <a16:creationId xmlns:a16="http://schemas.microsoft.com/office/drawing/2014/main" id="{89B3D213-CAAB-31B6-78E3-823F6BFD66D4}"/>
                </a:ext>
              </a:extLst>
            </p:cNvPr>
            <p:cNvGrpSpPr/>
            <p:nvPr/>
          </p:nvGrpSpPr>
          <p:grpSpPr>
            <a:xfrm>
              <a:off x="7310970" y="4323335"/>
              <a:ext cx="2854480" cy="1550076"/>
              <a:chOff x="7310970" y="3684741"/>
              <a:chExt cx="2854480" cy="1298406"/>
            </a:xfrm>
          </p:grpSpPr>
          <p:sp>
            <p:nvSpPr>
              <p:cNvPr id="34" name="TextBox 33">
                <a:extLst>
                  <a:ext uri="{FF2B5EF4-FFF2-40B4-BE49-F238E27FC236}">
                    <a16:creationId xmlns:a16="http://schemas.microsoft.com/office/drawing/2014/main" id="{0BA749D5-026F-D3CF-6EFC-F10CBD3B05DD}"/>
                  </a:ext>
                </a:extLst>
              </p:cNvPr>
              <p:cNvSpPr txBox="1"/>
              <p:nvPr/>
            </p:nvSpPr>
            <p:spPr>
              <a:xfrm>
                <a:off x="8482952" y="4336175"/>
                <a:ext cx="1682498" cy="646972"/>
              </a:xfrm>
              <a:prstGeom prst="rect">
                <a:avLst/>
              </a:prstGeom>
              <a:noFill/>
            </p:spPr>
            <p:txBody>
              <a:bodyPr wrap="square" rtlCol="0">
                <a:spAutoFit/>
              </a:bodyPr>
              <a:lstStyle/>
              <a:p>
                <a:pPr algn="ctr">
                  <a:lnSpc>
                    <a:spcPts val="1420"/>
                  </a:lnSpc>
                </a:pPr>
                <a:r>
                  <a:rPr lang="en-US" dirty="0">
                    <a:latin typeface="Calibri" panose="020F0502020204030204" pitchFamily="34" charset="0"/>
                    <a:cs typeface="Calibri" panose="020F0502020204030204" pitchFamily="34" charset="0"/>
                  </a:rPr>
                  <a:t>Finite Difference Mass Balance</a:t>
                </a:r>
              </a:p>
            </p:txBody>
          </p:sp>
          <p:sp>
            <p:nvSpPr>
              <p:cNvPr id="36" name="Right Arrow 35">
                <a:extLst>
                  <a:ext uri="{FF2B5EF4-FFF2-40B4-BE49-F238E27FC236}">
                    <a16:creationId xmlns:a16="http://schemas.microsoft.com/office/drawing/2014/main" id="{ED3F2EC8-4250-92BC-4019-B2208544D924}"/>
                  </a:ext>
                </a:extLst>
              </p:cNvPr>
              <p:cNvSpPr/>
              <p:nvPr/>
            </p:nvSpPr>
            <p:spPr>
              <a:xfrm rot="5400000">
                <a:off x="8146057" y="4443836"/>
                <a:ext cx="761149" cy="186337"/>
              </a:xfrm>
              <a:prstGeom prst="rightArrow">
                <a:avLst/>
              </a:prstGeom>
              <a:solidFill>
                <a:schemeClr val="accent3">
                  <a:lumMod val="40000"/>
                  <a:lumOff val="6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6" name="Rectangle 45">
                <a:extLst>
                  <a:ext uri="{FF2B5EF4-FFF2-40B4-BE49-F238E27FC236}">
                    <a16:creationId xmlns:a16="http://schemas.microsoft.com/office/drawing/2014/main" id="{73747033-3583-093C-0E3E-6D3BB1EEB67F}"/>
                  </a:ext>
                </a:extLst>
              </p:cNvPr>
              <p:cNvSpPr/>
              <p:nvPr/>
            </p:nvSpPr>
            <p:spPr>
              <a:xfrm>
                <a:off x="7310970" y="3684741"/>
                <a:ext cx="2463210" cy="457200"/>
              </a:xfrm>
              <a:prstGeom prst="rect">
                <a:avLst/>
              </a:prstGeom>
              <a:solidFill>
                <a:srgbClr val="DBC2E5">
                  <a:alpha val="7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800"/>
                  </a:lnSpc>
                </a:pPr>
                <a:r>
                  <a:rPr lang="en-US" b="1" dirty="0">
                    <a:solidFill>
                      <a:srgbClr val="FF0000"/>
                    </a:solidFill>
                    <a:latin typeface="Calibri" panose="020F0502020204030204" pitchFamily="34" charset="0"/>
                    <a:cs typeface="Calibri" panose="020F0502020204030204" pitchFamily="34" charset="0"/>
                  </a:rPr>
                  <a:t>TEMPO NO</a:t>
                </a:r>
                <a:r>
                  <a:rPr lang="en-US" b="1" baseline="-25000" dirty="0">
                    <a:solidFill>
                      <a:srgbClr val="FF0000"/>
                    </a:solidFill>
                    <a:latin typeface="Calibri" panose="020F0502020204030204" pitchFamily="34" charset="0"/>
                    <a:cs typeface="Calibri" panose="020F0502020204030204" pitchFamily="34" charset="0"/>
                  </a:rPr>
                  <a:t>2</a:t>
                </a:r>
                <a:r>
                  <a:rPr lang="en-US" b="1" dirty="0">
                    <a:solidFill>
                      <a:srgbClr val="FF0000"/>
                    </a:solidFill>
                    <a:latin typeface="Calibri" panose="020F0502020204030204" pitchFamily="34" charset="0"/>
                    <a:cs typeface="Calibri" panose="020F0502020204030204" pitchFamily="34" charset="0"/>
                  </a:rPr>
                  <a:t> columns</a:t>
                </a:r>
              </a:p>
            </p:txBody>
          </p:sp>
        </p:grpSp>
        <p:sp>
          <p:nvSpPr>
            <p:cNvPr id="33" name="Rectangle 32">
              <a:extLst>
                <a:ext uri="{FF2B5EF4-FFF2-40B4-BE49-F238E27FC236}">
                  <a16:creationId xmlns:a16="http://schemas.microsoft.com/office/drawing/2014/main" id="{07A6C647-2BD0-3BD6-9693-128BF2FF64B4}"/>
                </a:ext>
              </a:extLst>
            </p:cNvPr>
            <p:cNvSpPr/>
            <p:nvPr/>
          </p:nvSpPr>
          <p:spPr>
            <a:xfrm>
              <a:off x="1898134" y="4692972"/>
              <a:ext cx="2463211" cy="1091638"/>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800"/>
                </a:lnSpc>
              </a:pPr>
              <a:r>
                <a:rPr lang="en-US" dirty="0">
                  <a:solidFill>
                    <a:schemeClr val="tx1"/>
                  </a:solidFill>
                  <a:latin typeface="Calibri" panose="020F0502020204030204" pitchFamily="34" charset="0"/>
                  <a:cs typeface="Calibri" panose="020F0502020204030204" pitchFamily="34" charset="0"/>
                </a:rPr>
                <a:t>Prior NO</a:t>
              </a:r>
              <a:r>
                <a:rPr lang="en-US" baseline="-25000" dirty="0">
                  <a:solidFill>
                    <a:schemeClr val="tx1"/>
                  </a:solidFill>
                  <a:latin typeface="Calibri" panose="020F0502020204030204" pitchFamily="34" charset="0"/>
                  <a:cs typeface="Calibri" panose="020F0502020204030204" pitchFamily="34" charset="0"/>
                </a:rPr>
                <a:t>x </a:t>
              </a:r>
              <a:r>
                <a:rPr lang="en-US" dirty="0">
                  <a:solidFill>
                    <a:schemeClr val="tx1"/>
                  </a:solidFill>
                  <a:latin typeface="Calibri" panose="020F0502020204030204" pitchFamily="34" charset="0"/>
                  <a:cs typeface="Calibri" panose="020F0502020204030204" pitchFamily="34" charset="0"/>
                </a:rPr>
                <a:t>emissions</a:t>
              </a:r>
            </a:p>
            <a:p>
              <a:pPr algn="ctr">
                <a:lnSpc>
                  <a:spcPts val="1800"/>
                </a:lnSpc>
                <a:spcBef>
                  <a:spcPts val="600"/>
                </a:spcBef>
              </a:pPr>
              <a:r>
                <a:rPr lang="en-US" dirty="0">
                  <a:solidFill>
                    <a:schemeClr val="tx1"/>
                  </a:solidFill>
                  <a:latin typeface="Calibri" panose="020F0502020204030204" pitchFamily="34" charset="0"/>
                  <a:cs typeface="Calibri" panose="020F0502020204030204" pitchFamily="34" charset="0"/>
                </a:rPr>
                <a:t>(EQUATES)</a:t>
              </a:r>
            </a:p>
          </p:txBody>
        </p:sp>
        <p:sp>
          <p:nvSpPr>
            <p:cNvPr id="41" name="Rectangle 40">
              <a:extLst>
                <a:ext uri="{FF2B5EF4-FFF2-40B4-BE49-F238E27FC236}">
                  <a16:creationId xmlns:a16="http://schemas.microsoft.com/office/drawing/2014/main" id="{37F14B40-13C8-F88D-47FB-08A27EF7EEE5}"/>
                </a:ext>
              </a:extLst>
            </p:cNvPr>
            <p:cNvSpPr/>
            <p:nvPr/>
          </p:nvSpPr>
          <p:spPr>
            <a:xfrm>
              <a:off x="5082733" y="4852988"/>
              <a:ext cx="1527608" cy="771606"/>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800"/>
                </a:lnSpc>
              </a:pPr>
              <a:r>
                <a:rPr lang="en-US" dirty="0">
                  <a:solidFill>
                    <a:schemeClr val="tx1"/>
                  </a:solidFill>
                  <a:latin typeface="Calibri" panose="020F0502020204030204" pitchFamily="34" charset="0"/>
                  <a:cs typeface="Calibri" panose="020F0502020204030204" pitchFamily="34" charset="0"/>
                </a:rPr>
                <a:t>WRF-CMAQ model</a:t>
              </a:r>
            </a:p>
          </p:txBody>
        </p:sp>
        <p:sp>
          <p:nvSpPr>
            <p:cNvPr id="42" name="Rectangle 41">
              <a:extLst>
                <a:ext uri="{FF2B5EF4-FFF2-40B4-BE49-F238E27FC236}">
                  <a16:creationId xmlns:a16="http://schemas.microsoft.com/office/drawing/2014/main" id="{94FCE6D3-756D-2EA0-03E4-7B81D87D4373}"/>
                </a:ext>
              </a:extLst>
            </p:cNvPr>
            <p:cNvSpPr/>
            <p:nvPr/>
          </p:nvSpPr>
          <p:spPr>
            <a:xfrm>
              <a:off x="5082733" y="5985190"/>
              <a:ext cx="1527608" cy="771606"/>
            </a:xfrm>
            <a:prstGeom prst="rect">
              <a:avLst/>
            </a:prstGeom>
            <a:solidFill>
              <a:schemeClr val="bg2">
                <a:lumMod val="9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800"/>
                </a:lnSpc>
              </a:pPr>
              <a:r>
                <a:rPr lang="en-US" dirty="0">
                  <a:solidFill>
                    <a:schemeClr val="tx1"/>
                  </a:solidFill>
                  <a:latin typeface="Calibri" panose="020F0502020204030204" pitchFamily="34" charset="0"/>
                  <a:cs typeface="Calibri" panose="020F0502020204030204" pitchFamily="34" charset="0"/>
                </a:rPr>
                <a:t>Scattering weight from satellite</a:t>
              </a:r>
            </a:p>
          </p:txBody>
        </p:sp>
        <p:sp>
          <p:nvSpPr>
            <p:cNvPr id="47" name="Cross 46">
              <a:extLst>
                <a:ext uri="{FF2B5EF4-FFF2-40B4-BE49-F238E27FC236}">
                  <a16:creationId xmlns:a16="http://schemas.microsoft.com/office/drawing/2014/main" id="{4C86BCFF-BA99-B68A-AA41-7240CBDFFEDC}"/>
                </a:ext>
              </a:extLst>
            </p:cNvPr>
            <p:cNvSpPr/>
            <p:nvPr/>
          </p:nvSpPr>
          <p:spPr>
            <a:xfrm>
              <a:off x="5731727" y="5662320"/>
              <a:ext cx="239122" cy="284759"/>
            </a:xfrm>
            <a:prstGeom prst="plus">
              <a:avLst/>
            </a:prstGeom>
            <a:solidFill>
              <a:schemeClr val="bg2">
                <a:lumMod val="90000"/>
              </a:schemeClr>
            </a:solidFill>
            <a:ln w="635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637485E6-E70F-C775-9048-92F4E3B10380}"/>
                </a:ext>
              </a:extLst>
            </p:cNvPr>
            <p:cNvSpPr/>
            <p:nvPr/>
          </p:nvSpPr>
          <p:spPr>
            <a:xfrm>
              <a:off x="7295027" y="5784610"/>
              <a:ext cx="2463210" cy="545819"/>
            </a:xfrm>
            <a:prstGeom prst="rect">
              <a:avLst/>
            </a:prstGeom>
            <a:solidFill>
              <a:schemeClr val="accent4">
                <a:lumMod val="40000"/>
                <a:lumOff val="60000"/>
                <a:alpha val="7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800"/>
                </a:lnSpc>
              </a:pPr>
              <a:r>
                <a:rPr lang="en-US" dirty="0">
                  <a:solidFill>
                    <a:schemeClr val="tx1"/>
                  </a:solidFill>
                  <a:latin typeface="Calibri" panose="020F0502020204030204" pitchFamily="34" charset="0"/>
                  <a:cs typeface="Calibri" panose="020F0502020204030204" pitchFamily="34" charset="0"/>
                </a:rPr>
                <a:t>Simulated NO</a:t>
              </a:r>
              <a:r>
                <a:rPr lang="en-US" baseline="-25000" dirty="0">
                  <a:solidFill>
                    <a:schemeClr val="tx1"/>
                  </a:solidFill>
                  <a:latin typeface="Calibri" panose="020F0502020204030204" pitchFamily="34" charset="0"/>
                  <a:cs typeface="Calibri" panose="020F0502020204030204" pitchFamily="34" charset="0"/>
                </a:rPr>
                <a:t>2 </a:t>
              </a:r>
              <a:r>
                <a:rPr lang="en-US" dirty="0">
                  <a:solidFill>
                    <a:schemeClr val="tx1"/>
                  </a:solidFill>
                  <a:latin typeface="Calibri" panose="020F0502020204030204" pitchFamily="34" charset="0"/>
                  <a:cs typeface="Calibri" panose="020F0502020204030204" pitchFamily="34" charset="0"/>
                </a:rPr>
                <a:t>columns</a:t>
              </a:r>
            </a:p>
          </p:txBody>
        </p:sp>
        <p:cxnSp>
          <p:nvCxnSpPr>
            <p:cNvPr id="49" name="Elbow Connector 48">
              <a:extLst>
                <a:ext uri="{FF2B5EF4-FFF2-40B4-BE49-F238E27FC236}">
                  <a16:creationId xmlns:a16="http://schemas.microsoft.com/office/drawing/2014/main" id="{0226E20D-9116-4669-BE0B-0D36B4678B5A}"/>
                </a:ext>
              </a:extLst>
            </p:cNvPr>
            <p:cNvCxnSpPr>
              <a:cxnSpLocks/>
              <a:endCxn id="48" idx="1"/>
            </p:cNvCxnSpPr>
            <p:nvPr/>
          </p:nvCxnSpPr>
          <p:spPr>
            <a:xfrm>
              <a:off x="6621479" y="5316138"/>
              <a:ext cx="673548" cy="741381"/>
            </a:xfrm>
            <a:prstGeom prst="bentConnector3">
              <a:avLst/>
            </a:prstGeom>
            <a:ln w="254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49C885C1-1AB5-8146-5280-DC499A1C80F1}"/>
                </a:ext>
              </a:extLst>
            </p:cNvPr>
            <p:cNvSpPr/>
            <p:nvPr/>
          </p:nvSpPr>
          <p:spPr>
            <a:xfrm>
              <a:off x="1825739" y="3970126"/>
              <a:ext cx="10265027" cy="2838446"/>
            </a:xfrm>
            <a:prstGeom prst="rect">
              <a:avLst/>
            </a:prstGeom>
            <a:noFill/>
            <a:ln w="19050">
              <a:solidFill>
                <a:schemeClr val="bg1">
                  <a:lumMod val="5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1" name="Straight Arrow Connector 70">
              <a:extLst>
                <a:ext uri="{FF2B5EF4-FFF2-40B4-BE49-F238E27FC236}">
                  <a16:creationId xmlns:a16="http://schemas.microsoft.com/office/drawing/2014/main" id="{D9C8936F-532C-3E63-2684-9F8E73B74478}"/>
                </a:ext>
              </a:extLst>
            </p:cNvPr>
            <p:cNvCxnSpPr>
              <a:cxnSpLocks/>
              <a:stCxn id="33" idx="3"/>
              <a:endCxn id="41" idx="1"/>
            </p:cNvCxnSpPr>
            <p:nvPr/>
          </p:nvCxnSpPr>
          <p:spPr>
            <a:xfrm>
              <a:off x="4361345" y="5238791"/>
              <a:ext cx="721388" cy="0"/>
            </a:xfrm>
            <a:prstGeom prst="straightConnector1">
              <a:avLst/>
            </a:prstGeom>
            <a:ln w="254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E65A10F7-8885-4468-3083-3B3A713442BF}"/>
                </a:ext>
              </a:extLst>
            </p:cNvPr>
            <p:cNvSpPr txBox="1"/>
            <p:nvPr/>
          </p:nvSpPr>
          <p:spPr>
            <a:xfrm>
              <a:off x="-29551" y="4881518"/>
              <a:ext cx="1878942" cy="1015663"/>
            </a:xfrm>
            <a:prstGeom prst="rect">
              <a:avLst/>
            </a:prstGeom>
            <a:noFill/>
          </p:spPr>
          <p:txBody>
            <a:bodyPr wrap="square">
              <a:spAutoFit/>
            </a:bodyPr>
            <a:lstStyle/>
            <a:p>
              <a:pPr algn="ctr"/>
              <a:r>
                <a:rPr lang="en-US" sz="2000" b="1" dirty="0">
                  <a:solidFill>
                    <a:srgbClr val="000A90"/>
                  </a:solidFill>
                  <a:latin typeface="Calibri" panose="020F0502020204030204" pitchFamily="34" charset="0"/>
                  <a:cs typeface="Calibri" panose="020F0502020204030204" pitchFamily="34" charset="0"/>
                </a:rPr>
                <a:t>Applied to improving daily NO</a:t>
              </a:r>
              <a:r>
                <a:rPr lang="en-US" sz="2000" b="1" baseline="-25000" dirty="0">
                  <a:solidFill>
                    <a:srgbClr val="000A90"/>
                  </a:solidFill>
                  <a:latin typeface="Calibri" panose="020F0502020204030204" pitchFamily="34" charset="0"/>
                  <a:cs typeface="Calibri" panose="020F0502020204030204" pitchFamily="34" charset="0"/>
                </a:rPr>
                <a:t>x</a:t>
              </a:r>
              <a:r>
                <a:rPr lang="en-US" sz="2000" b="1" dirty="0">
                  <a:solidFill>
                    <a:srgbClr val="000A90"/>
                  </a:solidFill>
                  <a:latin typeface="Calibri" panose="020F0502020204030204" pitchFamily="34" charset="0"/>
                  <a:cs typeface="Calibri" panose="020F0502020204030204" pitchFamily="34" charset="0"/>
                </a:rPr>
                <a:t> emissions</a:t>
              </a:r>
              <a:endParaRPr lang="en-US" sz="2000" dirty="0">
                <a:solidFill>
                  <a:srgbClr val="000A90"/>
                </a:solidFill>
              </a:endParaRPr>
            </a:p>
          </p:txBody>
        </p:sp>
      </p:grpSp>
      <p:sp>
        <p:nvSpPr>
          <p:cNvPr id="21" name="TextBox 20">
            <a:extLst>
              <a:ext uri="{FF2B5EF4-FFF2-40B4-BE49-F238E27FC236}">
                <a16:creationId xmlns:a16="http://schemas.microsoft.com/office/drawing/2014/main" id="{2E7A0835-AFC0-B63A-A5B5-1BB65AC6B002}"/>
              </a:ext>
            </a:extLst>
          </p:cNvPr>
          <p:cNvSpPr txBox="1"/>
          <p:nvPr/>
        </p:nvSpPr>
        <p:spPr>
          <a:xfrm>
            <a:off x="0" y="88544"/>
            <a:ext cx="12192000" cy="523220"/>
          </a:xfrm>
          <a:prstGeom prst="rect">
            <a:avLst/>
          </a:prstGeom>
          <a:noFill/>
        </p:spPr>
        <p:txBody>
          <a:bodyPr wrap="square" rtlCol="0">
            <a:spAutoFit/>
          </a:bodyPr>
          <a:lstStyle/>
          <a:p>
            <a:pPr algn="ctr"/>
            <a:r>
              <a:rPr lang="en-US" sz="2800" b="1" dirty="0">
                <a:solidFill>
                  <a:srgbClr val="000A90"/>
                </a:solidFill>
              </a:rPr>
              <a:t>Methodological Frameworks</a:t>
            </a:r>
          </a:p>
        </p:txBody>
      </p:sp>
      <p:cxnSp>
        <p:nvCxnSpPr>
          <p:cNvPr id="23" name="Straight Connector 22">
            <a:extLst>
              <a:ext uri="{FF2B5EF4-FFF2-40B4-BE49-F238E27FC236}">
                <a16:creationId xmlns:a16="http://schemas.microsoft.com/office/drawing/2014/main" id="{61D15DEC-82EC-4581-F1B7-E6587DB31798}"/>
              </a:ext>
            </a:extLst>
          </p:cNvPr>
          <p:cNvCxnSpPr/>
          <p:nvPr/>
        </p:nvCxnSpPr>
        <p:spPr>
          <a:xfrm>
            <a:off x="0" y="611764"/>
            <a:ext cx="12192000" cy="0"/>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0704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20A7D-7282-C256-0705-6C843FF9A1DA}"/>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0CBD410C-2630-22C3-4941-A566BC3D5C35}"/>
              </a:ext>
            </a:extLst>
          </p:cNvPr>
          <p:cNvSpPr txBox="1"/>
          <p:nvPr/>
        </p:nvSpPr>
        <p:spPr>
          <a:xfrm>
            <a:off x="0" y="88544"/>
            <a:ext cx="12192000" cy="523220"/>
          </a:xfrm>
          <a:prstGeom prst="rect">
            <a:avLst/>
          </a:prstGeom>
          <a:noFill/>
        </p:spPr>
        <p:txBody>
          <a:bodyPr wrap="square" rtlCol="0">
            <a:spAutoFit/>
          </a:bodyPr>
          <a:lstStyle/>
          <a:p>
            <a:pPr algn="ctr"/>
            <a:r>
              <a:rPr lang="en-US" sz="2800" b="1" dirty="0">
                <a:solidFill>
                  <a:srgbClr val="000A90"/>
                </a:solidFill>
              </a:rPr>
              <a:t>Model Setups</a:t>
            </a:r>
          </a:p>
        </p:txBody>
      </p:sp>
      <p:cxnSp>
        <p:nvCxnSpPr>
          <p:cNvPr id="7" name="Straight Connector 6">
            <a:extLst>
              <a:ext uri="{FF2B5EF4-FFF2-40B4-BE49-F238E27FC236}">
                <a16:creationId xmlns:a16="http://schemas.microsoft.com/office/drawing/2014/main" id="{D4BB6E8E-74AB-21E6-0C0F-D38526150F6D}"/>
              </a:ext>
            </a:extLst>
          </p:cNvPr>
          <p:cNvCxnSpPr/>
          <p:nvPr/>
        </p:nvCxnSpPr>
        <p:spPr>
          <a:xfrm>
            <a:off x="0" y="611764"/>
            <a:ext cx="12192000" cy="0"/>
          </a:xfrm>
          <a:prstGeom prst="line">
            <a:avLst/>
          </a:prstGeom>
          <a:ln w="28575"/>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mc:Choice xmlns:a14="http://schemas.microsoft.com/office/drawing/2010/main" Requires="a14">
          <p:graphicFrame>
            <p:nvGraphicFramePr>
              <p:cNvPr id="2" name="Table 1">
                <a:extLst>
                  <a:ext uri="{FF2B5EF4-FFF2-40B4-BE49-F238E27FC236}">
                    <a16:creationId xmlns:a16="http://schemas.microsoft.com/office/drawing/2014/main" id="{73CE109B-5CBF-F634-5C9B-3BB315A8D085}"/>
                  </a:ext>
                </a:extLst>
              </p:cNvPr>
              <p:cNvGraphicFramePr>
                <a:graphicFrameLocks noGrp="1"/>
              </p:cNvGraphicFramePr>
              <p:nvPr>
                <p:extLst>
                  <p:ext uri="{D42A27DB-BD31-4B8C-83A1-F6EECF244321}">
                    <p14:modId xmlns:p14="http://schemas.microsoft.com/office/powerpoint/2010/main" val="1330281750"/>
                  </p:ext>
                </p:extLst>
              </p:nvPr>
            </p:nvGraphicFramePr>
            <p:xfrm>
              <a:off x="620583" y="744380"/>
              <a:ext cx="10950834" cy="3261360"/>
            </p:xfrm>
            <a:graphic>
              <a:graphicData uri="http://schemas.openxmlformats.org/drawingml/2006/table">
                <a:tbl>
                  <a:tblPr firstRow="1" bandRow="1">
                    <a:tableStyleId>{5C22544A-7EE6-4342-B048-85BDC9FD1C3A}</a:tableStyleId>
                  </a:tblPr>
                  <a:tblGrid>
                    <a:gridCol w="3060885">
                      <a:extLst>
                        <a:ext uri="{9D8B030D-6E8A-4147-A177-3AD203B41FA5}">
                          <a16:colId xmlns:a16="http://schemas.microsoft.com/office/drawing/2014/main" val="2418482374"/>
                        </a:ext>
                      </a:extLst>
                    </a:gridCol>
                    <a:gridCol w="3946744">
                      <a:extLst>
                        <a:ext uri="{9D8B030D-6E8A-4147-A177-3AD203B41FA5}">
                          <a16:colId xmlns:a16="http://schemas.microsoft.com/office/drawing/2014/main" val="2903989146"/>
                        </a:ext>
                      </a:extLst>
                    </a:gridCol>
                    <a:gridCol w="3943205">
                      <a:extLst>
                        <a:ext uri="{9D8B030D-6E8A-4147-A177-3AD203B41FA5}">
                          <a16:colId xmlns:a16="http://schemas.microsoft.com/office/drawing/2014/main" val="203538003"/>
                        </a:ext>
                      </a:extLst>
                    </a:gridCol>
                  </a:tblGrid>
                  <a:tr h="370840">
                    <a:tc gridSpan="3">
                      <a:txBody>
                        <a:bodyPr/>
                        <a:lstStyle/>
                        <a:p>
                          <a:pPr algn="ctr"/>
                          <a:r>
                            <a:rPr lang="en-US" sz="2000" dirty="0"/>
                            <a:t>WRF v4.5.1 &amp; CMAQ v5.4</a:t>
                          </a:r>
                        </a:p>
                      </a:txBody>
                      <a:tcPr anchor="ctr"/>
                    </a:tc>
                    <a:tc hMerge="1">
                      <a:txBody>
                        <a:bodyPr/>
                        <a:lstStyle/>
                        <a:p>
                          <a:endParaRPr dirty="0"/>
                        </a:p>
                      </a:txBody>
                      <a:tcPr anchor="ctr"/>
                    </a:tc>
                    <a:tc hMerge="1">
                      <a:txBody>
                        <a:bodyPr/>
                        <a:lstStyle/>
                        <a:p>
                          <a:endParaRPr lang="en-US" dirty="0"/>
                        </a:p>
                      </a:txBody>
                      <a:tcPr/>
                    </a:tc>
                    <a:extLst>
                      <a:ext uri="{0D108BD9-81ED-4DB2-BD59-A6C34878D82A}">
                        <a16:rowId xmlns:a16="http://schemas.microsoft.com/office/drawing/2014/main" val="1360891490"/>
                      </a:ext>
                    </a:extLst>
                  </a:tr>
                  <a:tr h="370840">
                    <a:tc rowSpan="3">
                      <a:txBody>
                        <a:bodyPr/>
                        <a:lstStyle/>
                        <a:p>
                          <a:pPr algn="l"/>
                          <a:r>
                            <a:rPr lang="en-US" dirty="0"/>
                            <a:t>Spatial-temporal information</a:t>
                          </a:r>
                        </a:p>
                      </a:txBody>
                      <a:tcPr anchor="ctr"/>
                    </a:tc>
                    <a:tc>
                      <a:txBody>
                        <a:bodyPr/>
                        <a:lstStyle/>
                        <a:p>
                          <a:pPr algn="l"/>
                          <a:r>
                            <a:rPr lang="en-US" dirty="0"/>
                            <a:t>Domain</a:t>
                          </a:r>
                        </a:p>
                      </a:txBody>
                      <a:tcPr anchor="ctr"/>
                    </a:tc>
                    <a:tc>
                      <a:txBody>
                        <a:bodyPr/>
                        <a:lstStyle/>
                        <a:p>
                          <a:pPr algn="l"/>
                          <a:r>
                            <a:rPr lang="en-US" dirty="0"/>
                            <a:t>12US1 (459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oMath>
                          </a14:m>
                          <a:r>
                            <a:rPr lang="en-US" dirty="0"/>
                            <a:t>299</a:t>
                          </a:r>
                          <a:r>
                            <a:rPr lang="en-US" baseline="0" dirty="0"/>
                            <a:t> grids</a:t>
                          </a:r>
                          <a:r>
                            <a:rPr lang="en-US" dirty="0"/>
                            <a:t>)</a:t>
                          </a:r>
                        </a:p>
                      </a:txBody>
                      <a:tcPr anchor="ctr"/>
                    </a:tc>
                    <a:extLst>
                      <a:ext uri="{0D108BD9-81ED-4DB2-BD59-A6C34878D82A}">
                        <a16:rowId xmlns:a16="http://schemas.microsoft.com/office/drawing/2014/main" val="1767784239"/>
                      </a:ext>
                    </a:extLst>
                  </a:tr>
                  <a:tr h="370840">
                    <a:tc vMerge="1">
                      <a:txBody>
                        <a:bodyPr/>
                        <a:lstStyle/>
                        <a:p>
                          <a:pPr algn="l"/>
                          <a:endParaRPr lang="en-US" dirty="0"/>
                        </a:p>
                      </a:txBody>
                      <a:tcPr anchor="ctr"/>
                    </a:tc>
                    <a:tc>
                      <a:txBody>
                        <a:bodyPr/>
                        <a:lstStyle/>
                        <a:p>
                          <a:pPr algn="l"/>
                          <a:r>
                            <a:rPr lang="en-US" dirty="0"/>
                            <a:t>Spatial resolution</a:t>
                          </a:r>
                        </a:p>
                      </a:txBody>
                      <a:tcPr anchor="ctr"/>
                    </a:tc>
                    <a:tc>
                      <a:txBody>
                        <a:bodyPr/>
                        <a:lstStyle/>
                        <a:p>
                          <a:pPr algn="l"/>
                          <a:r>
                            <a:rPr lang="en-US" dirty="0"/>
                            <a:t>12 km</a:t>
                          </a:r>
                        </a:p>
                      </a:txBody>
                      <a:tcPr anchor="ctr"/>
                    </a:tc>
                    <a:extLst>
                      <a:ext uri="{0D108BD9-81ED-4DB2-BD59-A6C34878D82A}">
                        <a16:rowId xmlns:a16="http://schemas.microsoft.com/office/drawing/2014/main" val="1734828630"/>
                      </a:ext>
                    </a:extLst>
                  </a:tr>
                  <a:tr h="370840">
                    <a:tc vMerge="1">
                      <a:txBody>
                        <a:bodyPr/>
                        <a:lstStyle/>
                        <a:p>
                          <a:pPr algn="l"/>
                          <a:endParaRPr lang="en-US" dirty="0"/>
                        </a:p>
                      </a:txBody>
                      <a:tcPr anchor="ctr"/>
                    </a:tc>
                    <a:tc>
                      <a:txBody>
                        <a:bodyPr/>
                        <a:lstStyle/>
                        <a:p>
                          <a:pPr algn="l"/>
                          <a:r>
                            <a:rPr lang="en-US" dirty="0"/>
                            <a:t>Periods</a:t>
                          </a:r>
                        </a:p>
                      </a:txBody>
                      <a:tcPr anchor="ctr"/>
                    </a:tc>
                    <a:tc>
                      <a:txBody>
                        <a:bodyPr/>
                        <a:lstStyle/>
                        <a:p>
                          <a:pPr algn="l"/>
                          <a:r>
                            <a:rPr lang="en-US" dirty="0"/>
                            <a:t>September 2023 </a:t>
                          </a:r>
                        </a:p>
                      </a:txBody>
                      <a:tcPr anchor="ctr"/>
                    </a:tc>
                    <a:extLst>
                      <a:ext uri="{0D108BD9-81ED-4DB2-BD59-A6C34878D82A}">
                        <a16:rowId xmlns:a16="http://schemas.microsoft.com/office/drawing/2014/main" val="824399529"/>
                      </a:ext>
                    </a:extLst>
                  </a:tr>
                  <a:tr h="370840">
                    <a:tc rowSpan="4">
                      <a:txBody>
                        <a:bodyPr/>
                        <a:lstStyle/>
                        <a:p>
                          <a:pPr algn="l"/>
                          <a:r>
                            <a:rPr lang="en-US" dirty="0"/>
                            <a:t>Emissions</a:t>
                          </a:r>
                        </a:p>
                      </a:txBody>
                      <a:tcPr anchor="ctr"/>
                    </a:tc>
                    <a:tc>
                      <a:txBody>
                        <a:bodyPr/>
                        <a:lstStyle/>
                        <a:p>
                          <a:pPr algn="l"/>
                          <a:r>
                            <a:rPr lang="en-US" dirty="0"/>
                            <a:t>Anthropogenic emissions</a:t>
                          </a:r>
                        </a:p>
                      </a:txBody>
                      <a:tcPr anchor="ctr"/>
                    </a:tc>
                    <a:tc>
                      <a:txBody>
                        <a:bodyPr/>
                        <a:lstStyle/>
                        <a:p>
                          <a:pPr algn="l"/>
                          <a:r>
                            <a:rPr lang="en-US" dirty="0"/>
                            <a:t>EQUATES 2019</a:t>
                          </a:r>
                        </a:p>
                      </a:txBody>
                      <a:tcPr anchor="ctr"/>
                    </a:tc>
                    <a:extLst>
                      <a:ext uri="{0D108BD9-81ED-4DB2-BD59-A6C34878D82A}">
                        <a16:rowId xmlns:a16="http://schemas.microsoft.com/office/drawing/2014/main" val="2385394057"/>
                      </a:ext>
                    </a:extLst>
                  </a:tr>
                  <a:tr h="370840">
                    <a:tc vMerge="1">
                      <a:txBody>
                        <a:bodyPr/>
                        <a:lstStyle/>
                        <a:p>
                          <a:pPr algn="l"/>
                          <a:endParaRPr lang="en-US" dirty="0"/>
                        </a:p>
                      </a:txBody>
                      <a:tcPr anchor="ctr"/>
                    </a:tc>
                    <a:tc>
                      <a:txBody>
                        <a:bodyPr/>
                        <a:lstStyle/>
                        <a:p>
                          <a:pPr algn="l"/>
                          <a:r>
                            <a:rPr lang="en-US" dirty="0"/>
                            <a:t>Fire emissions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EQUATES 2019</a:t>
                          </a:r>
                        </a:p>
                      </a:txBody>
                      <a:tcPr anchor="ctr"/>
                    </a:tc>
                    <a:extLst>
                      <a:ext uri="{0D108BD9-81ED-4DB2-BD59-A6C34878D82A}">
                        <a16:rowId xmlns:a16="http://schemas.microsoft.com/office/drawing/2014/main" val="215943035"/>
                      </a:ext>
                    </a:extLst>
                  </a:tr>
                  <a:tr h="370840">
                    <a:tc vMerge="1">
                      <a:txBody>
                        <a:bodyPr/>
                        <a:lstStyle/>
                        <a:p>
                          <a:pPr algn="l"/>
                          <a:endParaRPr lang="en-US" dirty="0"/>
                        </a:p>
                      </a:txBody>
                      <a:tcPr anchor="ctr"/>
                    </a:tc>
                    <a:tc>
                      <a:txBody>
                        <a:bodyPr/>
                        <a:lstStyle/>
                        <a:p>
                          <a:pPr algn="l"/>
                          <a:r>
                            <a:rPr lang="en-US" dirty="0"/>
                            <a:t>Lightning emissions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In-line calculation</a:t>
                          </a:r>
                        </a:p>
                      </a:txBody>
                      <a:tcPr anchor="ctr"/>
                    </a:tc>
                    <a:extLst>
                      <a:ext uri="{0D108BD9-81ED-4DB2-BD59-A6C34878D82A}">
                        <a16:rowId xmlns:a16="http://schemas.microsoft.com/office/drawing/2014/main" val="2665820428"/>
                      </a:ext>
                    </a:extLst>
                  </a:tr>
                  <a:tr h="370840">
                    <a:tc vMerge="1">
                      <a:txBody>
                        <a:bodyPr/>
                        <a:lstStyle/>
                        <a:p>
                          <a:pPr algn="l"/>
                          <a:endParaRPr lang="en-US" dirty="0"/>
                        </a:p>
                      </a:txBody>
                      <a:tcPr anchor="ctr"/>
                    </a:tc>
                    <a:tc>
                      <a:txBody>
                        <a:bodyPr/>
                        <a:lstStyle/>
                        <a:p>
                          <a:pPr algn="l"/>
                          <a:r>
                            <a:rPr lang="en-US" dirty="0"/>
                            <a:t>Biogenic and soil emissions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Inline model of Biogenic Emission Inventory System </a:t>
                          </a:r>
                        </a:p>
                      </a:txBody>
                      <a:tcPr anchor="ctr"/>
                    </a:tc>
                    <a:extLst>
                      <a:ext uri="{0D108BD9-81ED-4DB2-BD59-A6C34878D82A}">
                        <a16:rowId xmlns:a16="http://schemas.microsoft.com/office/drawing/2014/main" val="539671679"/>
                      </a:ext>
                    </a:extLst>
                  </a:tr>
                </a:tbl>
              </a:graphicData>
            </a:graphic>
          </p:graphicFrame>
        </mc:Choice>
        <mc:Fallback>
          <p:graphicFrame>
            <p:nvGraphicFramePr>
              <p:cNvPr id="2" name="Table 1">
                <a:extLst>
                  <a:ext uri="{FF2B5EF4-FFF2-40B4-BE49-F238E27FC236}">
                    <a16:creationId xmlns:a16="http://schemas.microsoft.com/office/drawing/2014/main" id="{73CE109B-5CBF-F634-5C9B-3BB315A8D085}"/>
                  </a:ext>
                </a:extLst>
              </p:cNvPr>
              <p:cNvGraphicFramePr>
                <a:graphicFrameLocks noGrp="1"/>
              </p:cNvGraphicFramePr>
              <p:nvPr>
                <p:extLst>
                  <p:ext uri="{D42A27DB-BD31-4B8C-83A1-F6EECF244321}">
                    <p14:modId xmlns:p14="http://schemas.microsoft.com/office/powerpoint/2010/main" val="1330281750"/>
                  </p:ext>
                </p:extLst>
              </p:nvPr>
            </p:nvGraphicFramePr>
            <p:xfrm>
              <a:off x="620583" y="744380"/>
              <a:ext cx="10950834" cy="3261360"/>
            </p:xfrm>
            <a:graphic>
              <a:graphicData uri="http://schemas.openxmlformats.org/drawingml/2006/table">
                <a:tbl>
                  <a:tblPr firstRow="1" bandRow="1">
                    <a:tableStyleId>{5C22544A-7EE6-4342-B048-85BDC9FD1C3A}</a:tableStyleId>
                  </a:tblPr>
                  <a:tblGrid>
                    <a:gridCol w="3060885">
                      <a:extLst>
                        <a:ext uri="{9D8B030D-6E8A-4147-A177-3AD203B41FA5}">
                          <a16:colId xmlns:a16="http://schemas.microsoft.com/office/drawing/2014/main" val="2418482374"/>
                        </a:ext>
                      </a:extLst>
                    </a:gridCol>
                    <a:gridCol w="3946744">
                      <a:extLst>
                        <a:ext uri="{9D8B030D-6E8A-4147-A177-3AD203B41FA5}">
                          <a16:colId xmlns:a16="http://schemas.microsoft.com/office/drawing/2014/main" val="2903989146"/>
                        </a:ext>
                      </a:extLst>
                    </a:gridCol>
                    <a:gridCol w="3943205">
                      <a:extLst>
                        <a:ext uri="{9D8B030D-6E8A-4147-A177-3AD203B41FA5}">
                          <a16:colId xmlns:a16="http://schemas.microsoft.com/office/drawing/2014/main" val="203538003"/>
                        </a:ext>
                      </a:extLst>
                    </a:gridCol>
                  </a:tblGrid>
                  <a:tr h="396240">
                    <a:tc gridSpan="3">
                      <a:txBody>
                        <a:bodyPr/>
                        <a:lstStyle/>
                        <a:p>
                          <a:pPr algn="ctr"/>
                          <a:r>
                            <a:rPr lang="en-US" sz="2000" dirty="0"/>
                            <a:t>WRF v4.5.1 &amp; CMAQ v5.4</a:t>
                          </a:r>
                        </a:p>
                      </a:txBody>
                      <a:tcPr anchor="ctr"/>
                    </a:tc>
                    <a:tc hMerge="1">
                      <a:txBody>
                        <a:bodyPr/>
                        <a:lstStyle/>
                        <a:p>
                          <a:endParaRPr dirty="0"/>
                        </a:p>
                      </a:txBody>
                      <a:tcPr anchor="ctr"/>
                    </a:tc>
                    <a:tc hMerge="1">
                      <a:txBody>
                        <a:bodyPr/>
                        <a:lstStyle/>
                        <a:p>
                          <a:endParaRPr lang="en-US" dirty="0"/>
                        </a:p>
                      </a:txBody>
                      <a:tcPr/>
                    </a:tc>
                    <a:extLst>
                      <a:ext uri="{0D108BD9-81ED-4DB2-BD59-A6C34878D82A}">
                        <a16:rowId xmlns:a16="http://schemas.microsoft.com/office/drawing/2014/main" val="1360891490"/>
                      </a:ext>
                    </a:extLst>
                  </a:tr>
                  <a:tr h="370840">
                    <a:tc rowSpan="3">
                      <a:txBody>
                        <a:bodyPr/>
                        <a:lstStyle/>
                        <a:p>
                          <a:pPr algn="l"/>
                          <a:r>
                            <a:rPr lang="en-US" dirty="0"/>
                            <a:t>Spatial-temporal information</a:t>
                          </a:r>
                        </a:p>
                      </a:txBody>
                      <a:tcPr anchor="ctr"/>
                    </a:tc>
                    <a:tc>
                      <a:txBody>
                        <a:bodyPr/>
                        <a:lstStyle/>
                        <a:p>
                          <a:pPr algn="l"/>
                          <a:r>
                            <a:rPr lang="en-US" dirty="0"/>
                            <a:t>Domain</a:t>
                          </a:r>
                        </a:p>
                      </a:txBody>
                      <a:tcPr anchor="ctr"/>
                    </a:tc>
                    <a:tc>
                      <a:txBody>
                        <a:bodyPr/>
                        <a:lstStyle/>
                        <a:p>
                          <a:endParaRPr lang="en-US"/>
                        </a:p>
                      </a:txBody>
                      <a:tcPr anchor="ctr">
                        <a:blipFill>
                          <a:blip r:embed="rId3"/>
                          <a:stretch>
                            <a:fillRect l="-177814" t="-110000" r="-643" b="-683333"/>
                          </a:stretch>
                        </a:blipFill>
                      </a:tcPr>
                    </a:tc>
                    <a:extLst>
                      <a:ext uri="{0D108BD9-81ED-4DB2-BD59-A6C34878D82A}">
                        <a16:rowId xmlns:a16="http://schemas.microsoft.com/office/drawing/2014/main" val="1767784239"/>
                      </a:ext>
                    </a:extLst>
                  </a:tr>
                  <a:tr h="370840">
                    <a:tc vMerge="1">
                      <a:txBody>
                        <a:bodyPr/>
                        <a:lstStyle/>
                        <a:p>
                          <a:pPr algn="l"/>
                          <a:endParaRPr lang="en-US" dirty="0"/>
                        </a:p>
                      </a:txBody>
                      <a:tcPr anchor="ctr"/>
                    </a:tc>
                    <a:tc>
                      <a:txBody>
                        <a:bodyPr/>
                        <a:lstStyle/>
                        <a:p>
                          <a:pPr algn="l"/>
                          <a:r>
                            <a:rPr lang="en-US" dirty="0"/>
                            <a:t>Spatial resolution</a:t>
                          </a:r>
                        </a:p>
                      </a:txBody>
                      <a:tcPr anchor="ctr"/>
                    </a:tc>
                    <a:tc>
                      <a:txBody>
                        <a:bodyPr/>
                        <a:lstStyle/>
                        <a:p>
                          <a:pPr algn="l"/>
                          <a:r>
                            <a:rPr lang="en-US" dirty="0"/>
                            <a:t>12 km</a:t>
                          </a:r>
                        </a:p>
                      </a:txBody>
                      <a:tcPr anchor="ctr"/>
                    </a:tc>
                    <a:extLst>
                      <a:ext uri="{0D108BD9-81ED-4DB2-BD59-A6C34878D82A}">
                        <a16:rowId xmlns:a16="http://schemas.microsoft.com/office/drawing/2014/main" val="1734828630"/>
                      </a:ext>
                    </a:extLst>
                  </a:tr>
                  <a:tr h="370840">
                    <a:tc vMerge="1">
                      <a:txBody>
                        <a:bodyPr/>
                        <a:lstStyle/>
                        <a:p>
                          <a:pPr algn="l"/>
                          <a:endParaRPr lang="en-US" dirty="0"/>
                        </a:p>
                      </a:txBody>
                      <a:tcPr anchor="ctr"/>
                    </a:tc>
                    <a:tc>
                      <a:txBody>
                        <a:bodyPr/>
                        <a:lstStyle/>
                        <a:p>
                          <a:pPr algn="l"/>
                          <a:r>
                            <a:rPr lang="en-US" dirty="0"/>
                            <a:t>Periods</a:t>
                          </a:r>
                        </a:p>
                      </a:txBody>
                      <a:tcPr anchor="ctr"/>
                    </a:tc>
                    <a:tc>
                      <a:txBody>
                        <a:bodyPr/>
                        <a:lstStyle/>
                        <a:p>
                          <a:pPr algn="l"/>
                          <a:r>
                            <a:rPr lang="en-US" dirty="0"/>
                            <a:t>September 2023 </a:t>
                          </a:r>
                        </a:p>
                      </a:txBody>
                      <a:tcPr anchor="ctr"/>
                    </a:tc>
                    <a:extLst>
                      <a:ext uri="{0D108BD9-81ED-4DB2-BD59-A6C34878D82A}">
                        <a16:rowId xmlns:a16="http://schemas.microsoft.com/office/drawing/2014/main" val="824399529"/>
                      </a:ext>
                    </a:extLst>
                  </a:tr>
                  <a:tr h="370840">
                    <a:tc rowSpan="4">
                      <a:txBody>
                        <a:bodyPr/>
                        <a:lstStyle/>
                        <a:p>
                          <a:pPr algn="l"/>
                          <a:r>
                            <a:rPr lang="en-US" dirty="0"/>
                            <a:t>Emissions</a:t>
                          </a:r>
                        </a:p>
                      </a:txBody>
                      <a:tcPr anchor="ctr"/>
                    </a:tc>
                    <a:tc>
                      <a:txBody>
                        <a:bodyPr/>
                        <a:lstStyle/>
                        <a:p>
                          <a:pPr algn="l"/>
                          <a:r>
                            <a:rPr lang="en-US" dirty="0"/>
                            <a:t>Anthropogenic emissions</a:t>
                          </a:r>
                        </a:p>
                      </a:txBody>
                      <a:tcPr anchor="ctr"/>
                    </a:tc>
                    <a:tc>
                      <a:txBody>
                        <a:bodyPr/>
                        <a:lstStyle/>
                        <a:p>
                          <a:pPr algn="l"/>
                          <a:r>
                            <a:rPr lang="en-US" dirty="0"/>
                            <a:t>EQUATES 2019</a:t>
                          </a:r>
                        </a:p>
                      </a:txBody>
                      <a:tcPr anchor="ctr"/>
                    </a:tc>
                    <a:extLst>
                      <a:ext uri="{0D108BD9-81ED-4DB2-BD59-A6C34878D82A}">
                        <a16:rowId xmlns:a16="http://schemas.microsoft.com/office/drawing/2014/main" val="2385394057"/>
                      </a:ext>
                    </a:extLst>
                  </a:tr>
                  <a:tr h="370840">
                    <a:tc vMerge="1">
                      <a:txBody>
                        <a:bodyPr/>
                        <a:lstStyle/>
                        <a:p>
                          <a:pPr algn="l"/>
                          <a:endParaRPr lang="en-US" dirty="0"/>
                        </a:p>
                      </a:txBody>
                      <a:tcPr anchor="ctr"/>
                    </a:tc>
                    <a:tc>
                      <a:txBody>
                        <a:bodyPr/>
                        <a:lstStyle/>
                        <a:p>
                          <a:pPr algn="l"/>
                          <a:r>
                            <a:rPr lang="en-US" dirty="0"/>
                            <a:t>Fire emissions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EQUATES 2019</a:t>
                          </a:r>
                        </a:p>
                      </a:txBody>
                      <a:tcPr anchor="ctr"/>
                    </a:tc>
                    <a:extLst>
                      <a:ext uri="{0D108BD9-81ED-4DB2-BD59-A6C34878D82A}">
                        <a16:rowId xmlns:a16="http://schemas.microsoft.com/office/drawing/2014/main" val="215943035"/>
                      </a:ext>
                    </a:extLst>
                  </a:tr>
                  <a:tr h="370840">
                    <a:tc vMerge="1">
                      <a:txBody>
                        <a:bodyPr/>
                        <a:lstStyle/>
                        <a:p>
                          <a:pPr algn="l"/>
                          <a:endParaRPr lang="en-US" dirty="0"/>
                        </a:p>
                      </a:txBody>
                      <a:tcPr anchor="ctr"/>
                    </a:tc>
                    <a:tc>
                      <a:txBody>
                        <a:bodyPr/>
                        <a:lstStyle/>
                        <a:p>
                          <a:pPr algn="l"/>
                          <a:r>
                            <a:rPr lang="en-US" dirty="0"/>
                            <a:t>Lightning emissions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In-line calculation</a:t>
                          </a:r>
                        </a:p>
                      </a:txBody>
                      <a:tcPr anchor="ctr"/>
                    </a:tc>
                    <a:extLst>
                      <a:ext uri="{0D108BD9-81ED-4DB2-BD59-A6C34878D82A}">
                        <a16:rowId xmlns:a16="http://schemas.microsoft.com/office/drawing/2014/main" val="2665820428"/>
                      </a:ext>
                    </a:extLst>
                  </a:tr>
                  <a:tr h="640080">
                    <a:tc vMerge="1">
                      <a:txBody>
                        <a:bodyPr/>
                        <a:lstStyle/>
                        <a:p>
                          <a:pPr algn="l"/>
                          <a:endParaRPr lang="en-US" dirty="0"/>
                        </a:p>
                      </a:txBody>
                      <a:tcPr anchor="ctr"/>
                    </a:tc>
                    <a:tc>
                      <a:txBody>
                        <a:bodyPr/>
                        <a:lstStyle/>
                        <a:p>
                          <a:pPr algn="l"/>
                          <a:r>
                            <a:rPr lang="en-US" dirty="0"/>
                            <a:t>Biogenic and soil emissions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Inline model of Biogenic Emission Inventory System </a:t>
                          </a:r>
                        </a:p>
                      </a:txBody>
                      <a:tcPr anchor="ctr"/>
                    </a:tc>
                    <a:extLst>
                      <a:ext uri="{0D108BD9-81ED-4DB2-BD59-A6C34878D82A}">
                        <a16:rowId xmlns:a16="http://schemas.microsoft.com/office/drawing/2014/main" val="539671679"/>
                      </a:ext>
                    </a:extLst>
                  </a:tr>
                </a:tbl>
              </a:graphicData>
            </a:graphic>
          </p:graphicFrame>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4F9976A-7DEB-2C1C-45CC-B2D0ACC02C27}"/>
                  </a:ext>
                </a:extLst>
              </p:cNvPr>
              <p:cNvSpPr txBox="1"/>
              <p:nvPr/>
            </p:nvSpPr>
            <p:spPr>
              <a:xfrm>
                <a:off x="620583" y="5348160"/>
                <a:ext cx="2863679" cy="65954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𝑡</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𝑎</m:t>
                          </m:r>
                        </m:sub>
                      </m:sSub>
                      <m:d>
                        <m:dPr>
                          <m:ctrlPr>
                            <a:rPr lang="en-US" i="1">
                              <a:solidFill>
                                <a:srgbClr val="836967"/>
                              </a:solidFill>
                              <a:latin typeface="Cambria Math" panose="02040503050406030204" pitchFamily="18" charset="0"/>
                            </a:rPr>
                          </m:ctrlPr>
                        </m:dPr>
                        <m:e>
                          <m:r>
                            <a:rPr lang="en-US" i="0">
                              <a:latin typeface="Cambria Math" panose="02040503050406030204" pitchFamily="18" charset="0"/>
                            </a:rPr>
                            <m:t>1+</m:t>
                          </m:r>
                          <m:f>
                            <m:fPr>
                              <m:ctrlPr>
                                <a:rPr lang="en-US" i="1">
                                  <a:solidFill>
                                    <a:srgbClr val="836967"/>
                                  </a:solidFill>
                                  <a:latin typeface="Cambria Math" panose="02040503050406030204" pitchFamily="18" charset="0"/>
                                </a:rPr>
                              </m:ctrlPr>
                            </m:fPr>
                            <m:num>
                              <m:sSub>
                                <m:sSubPr>
                                  <m:ctrlPr>
                                    <a:rPr lang="en-US" i="1">
                                      <a:solidFill>
                                        <a:srgbClr val="836967"/>
                                      </a:solidFill>
                                      <a:latin typeface="Cambria Math" panose="02040503050406030204" pitchFamily="18" charset="0"/>
                                    </a:rPr>
                                  </m:ctrlPr>
                                </m:sSubPr>
                                <m:e>
                                  <m:r>
                                    <m:rPr>
                                      <m:sty m:val="p"/>
                                    </m:rPr>
                                    <a:rPr lang="en-US" i="0">
                                      <a:latin typeface="Cambria Math" panose="02040503050406030204" pitchFamily="18" charset="0"/>
                                    </a:rPr>
                                    <m:t>Ω</m:t>
                                  </m:r>
                                </m:e>
                                <m:sub>
                                  <m:r>
                                    <a:rPr lang="en-US" i="1">
                                      <a:latin typeface="Cambria Math" panose="02040503050406030204" pitchFamily="18" charset="0"/>
                                    </a:rPr>
                                    <m:t>𝑜</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m:rPr>
                                      <m:sty m:val="p"/>
                                    </m:rPr>
                                    <a:rPr lang="en-US" i="0">
                                      <a:latin typeface="Cambria Math" panose="02040503050406030204" pitchFamily="18" charset="0"/>
                                    </a:rPr>
                                    <m:t>Ω</m:t>
                                  </m:r>
                                </m:e>
                                <m:sub>
                                  <m:r>
                                    <a:rPr lang="en-US" i="1">
                                      <a:latin typeface="Cambria Math" panose="02040503050406030204" pitchFamily="18" charset="0"/>
                                    </a:rPr>
                                    <m:t>𝑎</m:t>
                                  </m:r>
                                </m:sub>
                              </m:sSub>
                            </m:num>
                            <m:den>
                              <m:r>
                                <a:rPr lang="en-US" i="1">
                                  <a:latin typeface="Cambria Math" panose="02040503050406030204" pitchFamily="18" charset="0"/>
                                </a:rPr>
                                <m:t>𝛽</m:t>
                              </m:r>
                              <m:sSub>
                                <m:sSubPr>
                                  <m:ctrlPr>
                                    <a:rPr lang="en-US" i="1">
                                      <a:solidFill>
                                        <a:srgbClr val="836967"/>
                                      </a:solidFill>
                                      <a:latin typeface="Cambria Math" panose="02040503050406030204" pitchFamily="18" charset="0"/>
                                    </a:rPr>
                                  </m:ctrlPr>
                                </m:sSubPr>
                                <m:e>
                                  <m:r>
                                    <m:rPr>
                                      <m:sty m:val="p"/>
                                    </m:rPr>
                                    <a:rPr lang="en-US" i="0">
                                      <a:latin typeface="Cambria Math" panose="02040503050406030204" pitchFamily="18" charset="0"/>
                                    </a:rPr>
                                    <m:t>Ω</m:t>
                                  </m:r>
                                </m:e>
                                <m:sub>
                                  <m:r>
                                    <a:rPr lang="en-US" i="1">
                                      <a:latin typeface="Cambria Math" panose="02040503050406030204" pitchFamily="18" charset="0"/>
                                    </a:rPr>
                                    <m:t>𝑎</m:t>
                                  </m:r>
                                </m:sub>
                              </m:sSub>
                            </m:den>
                          </m:f>
                        </m:e>
                      </m:d>
                      <m:r>
                        <a:rPr lang="en-US" i="0">
                          <a:latin typeface="Cambria Math" panose="02040503050406030204" pitchFamily="18" charset="0"/>
                        </a:rPr>
                        <m:t> </m:t>
                      </m:r>
                    </m:oMath>
                  </m:oMathPara>
                </a14:m>
                <a:endParaRPr lang="en-US" dirty="0"/>
              </a:p>
            </p:txBody>
          </p:sp>
        </mc:Choice>
        <mc:Fallback xmlns="">
          <p:sp>
            <p:nvSpPr>
              <p:cNvPr id="9" name="TextBox 8">
                <a:extLst>
                  <a:ext uri="{FF2B5EF4-FFF2-40B4-BE49-F238E27FC236}">
                    <a16:creationId xmlns:a16="http://schemas.microsoft.com/office/drawing/2014/main" id="{34F9976A-7DEB-2C1C-45CC-B2D0ACC02C27}"/>
                  </a:ext>
                </a:extLst>
              </p:cNvPr>
              <p:cNvSpPr txBox="1">
                <a:spLocks noRot="1" noChangeAspect="1" noMove="1" noResize="1" noEditPoints="1" noAdjustHandles="1" noChangeArrowheads="1" noChangeShapeType="1" noTextEdit="1"/>
              </p:cNvSpPr>
              <p:nvPr/>
            </p:nvSpPr>
            <p:spPr>
              <a:xfrm>
                <a:off x="620583" y="5348160"/>
                <a:ext cx="2863679" cy="659540"/>
              </a:xfrm>
              <a:prstGeom prst="rect">
                <a:avLst/>
              </a:prstGeom>
              <a:blipFill>
                <a:blip r:embed="rId4"/>
                <a:stretch>
                  <a:fillRect b="-7407"/>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885A480A-7E0A-AE74-4D51-97266D7A571E}"/>
              </a:ext>
            </a:extLst>
          </p:cNvPr>
          <p:cNvSpPr txBox="1"/>
          <p:nvPr/>
        </p:nvSpPr>
        <p:spPr>
          <a:xfrm>
            <a:off x="620583" y="4300349"/>
            <a:ext cx="8501449" cy="400110"/>
          </a:xfrm>
          <a:prstGeom prst="rect">
            <a:avLst/>
          </a:prstGeom>
          <a:noFill/>
        </p:spPr>
        <p:txBody>
          <a:bodyPr wrap="square" rtlCol="0">
            <a:spAutoFit/>
          </a:bodyPr>
          <a:lstStyle/>
          <a:p>
            <a:pPr marL="285750" indent="-285750">
              <a:buFont typeface="Wingdings" pitchFamily="2" charset="2"/>
              <a:buChar char="q"/>
            </a:pPr>
            <a:r>
              <a:rPr lang="en-US" sz="2000" dirty="0"/>
              <a:t>Inverse modeling methods: </a:t>
            </a:r>
            <a:r>
              <a:rPr lang="en-US" sz="2000" b="1" dirty="0">
                <a:latin typeface="Times New Roman" panose="02020603050405020304" pitchFamily="18" charset="0"/>
                <a:ea typeface="DengXian" panose="02010600030101010101" pitchFamily="2" charset="-122"/>
              </a:rPr>
              <a:t>F</a:t>
            </a:r>
            <a:r>
              <a:rPr lang="en-US" sz="2000" dirty="0">
                <a:effectLst/>
                <a:latin typeface="Times New Roman" panose="02020603050405020304" pitchFamily="18" charset="0"/>
                <a:ea typeface="DengXian" panose="02010600030101010101" pitchFamily="2" charset="-122"/>
              </a:rPr>
              <a:t>inite </a:t>
            </a:r>
            <a:r>
              <a:rPr lang="en-US" sz="2000" b="1" dirty="0">
                <a:effectLst/>
                <a:latin typeface="Times New Roman" panose="02020603050405020304" pitchFamily="18" charset="0"/>
                <a:ea typeface="DengXian" panose="02010600030101010101" pitchFamily="2" charset="-122"/>
              </a:rPr>
              <a:t>D</a:t>
            </a:r>
            <a:r>
              <a:rPr lang="en-US" sz="2000" dirty="0">
                <a:effectLst/>
                <a:latin typeface="Times New Roman" panose="02020603050405020304" pitchFamily="18" charset="0"/>
                <a:ea typeface="DengXian" panose="02010600030101010101" pitchFamily="2" charset="-122"/>
              </a:rPr>
              <a:t>ifference </a:t>
            </a:r>
            <a:r>
              <a:rPr lang="en-US" sz="2000" b="1" dirty="0">
                <a:effectLst/>
                <a:latin typeface="Times New Roman" panose="02020603050405020304" pitchFamily="18" charset="0"/>
                <a:ea typeface="DengXian" panose="02010600030101010101" pitchFamily="2" charset="-122"/>
              </a:rPr>
              <a:t>M</a:t>
            </a:r>
            <a:r>
              <a:rPr lang="en-US" sz="2000" dirty="0">
                <a:effectLst/>
                <a:latin typeface="Times New Roman" panose="02020603050405020304" pitchFamily="18" charset="0"/>
                <a:ea typeface="DengXian" panose="02010600030101010101" pitchFamily="2" charset="-122"/>
              </a:rPr>
              <a:t>ass </a:t>
            </a:r>
            <a:r>
              <a:rPr lang="en-US" sz="2000" b="1" dirty="0">
                <a:effectLst/>
                <a:latin typeface="Times New Roman" panose="02020603050405020304" pitchFamily="18" charset="0"/>
                <a:ea typeface="DengXian" panose="02010600030101010101" pitchFamily="2" charset="-122"/>
              </a:rPr>
              <a:t>B</a:t>
            </a:r>
            <a:r>
              <a:rPr lang="en-US" sz="2000" dirty="0">
                <a:effectLst/>
                <a:latin typeface="Times New Roman" panose="02020603050405020304" pitchFamily="18" charset="0"/>
                <a:ea typeface="DengXian" panose="02010600030101010101" pitchFamily="2" charset="-122"/>
              </a:rPr>
              <a:t>alance (FDMB)</a:t>
            </a:r>
            <a:r>
              <a:rPr lang="en-US" sz="2000" dirty="0"/>
              <a:t> </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498D2D5-28B8-40AD-82FC-9480FE7C0EEB}"/>
                  </a:ext>
                </a:extLst>
              </p:cNvPr>
              <p:cNvSpPr txBox="1"/>
              <p:nvPr/>
            </p:nvSpPr>
            <p:spPr>
              <a:xfrm>
                <a:off x="3039762" y="4939266"/>
                <a:ext cx="9045145" cy="1477328"/>
              </a:xfrm>
              <a:prstGeom prst="rect">
                <a:avLst/>
              </a:prstGeom>
              <a:noFill/>
            </p:spPr>
            <p:txBody>
              <a:bodyPr wrap="square">
                <a:spAutoFit/>
              </a:bodyPr>
              <a:lstStyle/>
              <a:p>
                <a:pPr marL="285750" indent="-285750">
                  <a:buFont typeface="Arial" panose="020B0604020202020204" pitchFamily="34" charset="0"/>
                  <a:buChar char="•"/>
                </a:pPr>
                <a14:m>
                  <m:oMath xmlns:m="http://schemas.openxmlformats.org/officeDocument/2006/math">
                    <m:sSub>
                      <m:sSubPr>
                        <m:ctrlPr>
                          <a:rPr lang="en-US" sz="1800" i="1" smtClean="0">
                            <a:effectLst/>
                            <a:latin typeface="Cambria Math" panose="02040503050406030204" pitchFamily="18" charset="0"/>
                            <a:cs typeface="Times New Roman" panose="02020603050405020304" pitchFamily="18" charset="0"/>
                          </a:rPr>
                        </m:ctrlPr>
                      </m:sSubPr>
                      <m:e>
                        <m:r>
                          <a:rPr lang="en-US" sz="1800" i="1">
                            <a:effectLst/>
                            <a:latin typeface="Cambria Math" panose="02040503050406030204" pitchFamily="18" charset="0"/>
                            <a:ea typeface="DengXian" panose="02010600030101010101" pitchFamily="2" charset="-122"/>
                            <a:cs typeface="Times New Roman" panose="02020603050405020304" pitchFamily="18" charset="0"/>
                          </a:rPr>
                          <m:t>𝐸</m:t>
                        </m:r>
                      </m:e>
                      <m:sub>
                        <m:r>
                          <a:rPr lang="en-US" sz="1800" i="1">
                            <a:effectLst/>
                            <a:latin typeface="Cambria Math" panose="02040503050406030204" pitchFamily="18" charset="0"/>
                            <a:ea typeface="DengXian" panose="02010600030101010101" pitchFamily="2" charset="-122"/>
                            <a:cs typeface="Times New Roman" panose="02020603050405020304" pitchFamily="18" charset="0"/>
                          </a:rPr>
                          <m:t>𝑎</m:t>
                        </m:r>
                      </m:sub>
                    </m:sSub>
                  </m:oMath>
                </a14:m>
                <a:r>
                  <a:rPr lang="en-US" sz="1800" dirty="0">
                    <a:effectLst/>
                    <a:latin typeface="Calibri" panose="020F0502020204030204" pitchFamily="34" charset="0"/>
                    <a:ea typeface="DengXian" panose="02010600030101010101" pitchFamily="2" charset="-122"/>
                    <a:cs typeface="Calibri" panose="020F0502020204030204" pitchFamily="34" charset="0"/>
                  </a:rPr>
                  <a:t>: prior emissions</a:t>
                </a: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ea typeface="DengXian" panose="02010600030101010101" pitchFamily="2" charset="-122"/>
                            <a:cs typeface="Times New Roman" panose="02020603050405020304" pitchFamily="18" charset="0"/>
                          </a:rPr>
                          <m:t>𝐸</m:t>
                        </m:r>
                      </m:e>
                      <m:sub>
                        <m:r>
                          <a:rPr lang="en-US" i="1">
                            <a:latin typeface="Cambria Math" panose="02040503050406030204" pitchFamily="18" charset="0"/>
                            <a:ea typeface="DengXian" panose="02010600030101010101" pitchFamily="2" charset="-122"/>
                            <a:cs typeface="Times New Roman" panose="02020603050405020304" pitchFamily="18" charset="0"/>
                          </a:rPr>
                          <m:t>𝑡</m:t>
                        </m:r>
                      </m:sub>
                    </m:sSub>
                    <m:r>
                      <a:rPr lang="en-US" i="1">
                        <a:latin typeface="Cambria Math" panose="02040503050406030204" pitchFamily="18" charset="0"/>
                        <a:ea typeface="DengXian" panose="02010600030101010101" pitchFamily="2" charset="-122"/>
                        <a:cs typeface="Times New Roman" panose="02020603050405020304" pitchFamily="18" charset="0"/>
                      </a:rPr>
                      <m:t> </m:t>
                    </m:r>
                  </m:oMath>
                </a14:m>
                <a:r>
                  <a:rPr lang="en-US" dirty="0">
                    <a:latin typeface="Calibri" panose="020F0502020204030204" pitchFamily="34" charset="0"/>
                    <a:ea typeface="DengXian" panose="02010600030101010101" pitchFamily="2" charset="-122"/>
                    <a:cs typeface="Calibri" panose="020F0502020204030204" pitchFamily="34" charset="0"/>
                  </a:rPr>
                  <a:t>: posterior emissions</a:t>
                </a:r>
              </a:p>
              <a:p>
                <a:pPr marL="285750" indent="-285750">
                  <a:buFont typeface="Arial" panose="020B0604020202020204" pitchFamily="34" charset="0"/>
                  <a:buChar char="•"/>
                </a:pPr>
                <a14:m>
                  <m:oMath xmlns:m="http://schemas.openxmlformats.org/officeDocument/2006/math">
                    <m:sSub>
                      <m:sSubPr>
                        <m:ctrlPr>
                          <a:rPr lang="en-US" sz="1800" i="1" smtClean="0">
                            <a:effectLst/>
                            <a:latin typeface="Cambria Math" panose="02040503050406030204" pitchFamily="18" charset="0"/>
                            <a:cs typeface="Times New Roman" panose="02020603050405020304" pitchFamily="18" charset="0"/>
                          </a:rPr>
                        </m:ctrlPr>
                      </m:sSubPr>
                      <m:e>
                        <m:r>
                          <m:rPr>
                            <m:sty m:val="p"/>
                          </m:rPr>
                          <a:rPr lang="en-US" sz="1800">
                            <a:effectLst/>
                            <a:latin typeface="Cambria Math" panose="02040503050406030204" pitchFamily="18" charset="0"/>
                            <a:ea typeface="DengXian" panose="02010600030101010101" pitchFamily="2" charset="-122"/>
                            <a:cs typeface="Times New Roman" panose="02020603050405020304" pitchFamily="18" charset="0"/>
                          </a:rPr>
                          <m:t>Ω</m:t>
                        </m:r>
                      </m:e>
                      <m:sub>
                        <m:r>
                          <a:rPr lang="en-US" sz="1800" i="1">
                            <a:effectLst/>
                            <a:latin typeface="Cambria Math" panose="02040503050406030204" pitchFamily="18" charset="0"/>
                            <a:ea typeface="DengXian" panose="02010600030101010101" pitchFamily="2" charset="-122"/>
                            <a:cs typeface="Times New Roman" panose="02020603050405020304" pitchFamily="18" charset="0"/>
                          </a:rPr>
                          <m:t>𝑎</m:t>
                        </m:r>
                      </m:sub>
                    </m:sSub>
                  </m:oMath>
                </a14:m>
                <a:r>
                  <a:rPr lang="en-US" dirty="0">
                    <a:latin typeface="Calibri" panose="020F0502020204030204" pitchFamily="34" charset="0"/>
                    <a:ea typeface="DengXian" panose="02010600030101010101" pitchFamily="2" charset="-122"/>
                    <a:cs typeface="Calibri" panose="020F0502020204030204" pitchFamily="34" charset="0"/>
                  </a:rPr>
                  <a:t>: </a:t>
                </a:r>
                <a:r>
                  <a:rPr lang="en-US" sz="1800" dirty="0">
                    <a:effectLst/>
                    <a:latin typeface="Calibri" panose="020F0502020204030204" pitchFamily="34" charset="0"/>
                    <a:ea typeface="DengXian" panose="02010600030101010101" pitchFamily="2" charset="-122"/>
                    <a:cs typeface="Calibri" panose="020F0502020204030204" pitchFamily="34" charset="0"/>
                  </a:rPr>
                  <a:t>simulated NO</a:t>
                </a:r>
                <a:r>
                  <a:rPr lang="en-US" sz="1800" baseline="-25000" dirty="0">
                    <a:effectLst/>
                    <a:latin typeface="Calibri" panose="020F0502020204030204" pitchFamily="34" charset="0"/>
                    <a:ea typeface="DengXian" panose="02010600030101010101" pitchFamily="2" charset="-122"/>
                    <a:cs typeface="Calibri" panose="020F0502020204030204" pitchFamily="34" charset="0"/>
                  </a:rPr>
                  <a:t>2</a:t>
                </a:r>
                <a:r>
                  <a:rPr lang="en-US" sz="1800" dirty="0">
                    <a:effectLst/>
                    <a:latin typeface="Calibri" panose="020F0502020204030204" pitchFamily="34" charset="0"/>
                    <a:ea typeface="DengXian" panose="02010600030101010101" pitchFamily="2" charset="-122"/>
                    <a:cs typeface="Calibri" panose="020F0502020204030204" pitchFamily="34" charset="0"/>
                  </a:rPr>
                  <a:t> columns corresponding to </a:t>
                </a:r>
                <a14:m>
                  <m:oMath xmlns:m="http://schemas.openxmlformats.org/officeDocument/2006/math">
                    <m:sSub>
                      <m:sSubPr>
                        <m:ctrlPr>
                          <a:rPr lang="en-US" sz="1800" i="1">
                            <a:effectLst/>
                            <a:latin typeface="Cambria Math" panose="02040503050406030204" pitchFamily="18" charset="0"/>
                            <a:cs typeface="Times New Roman" panose="02020603050405020304" pitchFamily="18" charset="0"/>
                          </a:rPr>
                        </m:ctrlPr>
                      </m:sSubPr>
                      <m:e>
                        <m:r>
                          <a:rPr lang="en-US" sz="1800" i="1">
                            <a:effectLst/>
                            <a:latin typeface="Cambria Math" panose="02040503050406030204" pitchFamily="18" charset="0"/>
                            <a:ea typeface="DengXian" panose="02010600030101010101" pitchFamily="2" charset="-122"/>
                            <a:cs typeface="Times New Roman" panose="02020603050405020304" pitchFamily="18" charset="0"/>
                          </a:rPr>
                          <m:t>𝐸</m:t>
                        </m:r>
                      </m:e>
                      <m:sub>
                        <m:r>
                          <a:rPr lang="en-US" sz="1800" i="1">
                            <a:effectLst/>
                            <a:latin typeface="Cambria Math" panose="02040503050406030204" pitchFamily="18" charset="0"/>
                            <a:ea typeface="DengXian" panose="02010600030101010101" pitchFamily="2" charset="-122"/>
                            <a:cs typeface="Times New Roman" panose="02020603050405020304" pitchFamily="18" charset="0"/>
                          </a:rPr>
                          <m:t>𝑎</m:t>
                        </m:r>
                      </m:sub>
                    </m:sSub>
                  </m:oMath>
                </a14:m>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14:m>
                  <m:oMath xmlns:m="http://schemas.openxmlformats.org/officeDocument/2006/math">
                    <m:sSub>
                      <m:sSubPr>
                        <m:ctrlPr>
                          <a:rPr lang="en-US" sz="1800" i="1" smtClean="0">
                            <a:effectLst/>
                            <a:latin typeface="Cambria Math" panose="02040503050406030204" pitchFamily="18" charset="0"/>
                            <a:cs typeface="Times New Roman" panose="02020603050405020304" pitchFamily="18" charset="0"/>
                          </a:rPr>
                        </m:ctrlPr>
                      </m:sSubPr>
                      <m:e>
                        <m:r>
                          <m:rPr>
                            <m:sty m:val="p"/>
                          </m:rPr>
                          <a:rPr lang="en-US" sz="1800">
                            <a:effectLst/>
                            <a:latin typeface="Cambria Math" panose="02040503050406030204" pitchFamily="18" charset="0"/>
                            <a:ea typeface="DengXian" panose="02010600030101010101" pitchFamily="2" charset="-122"/>
                            <a:cs typeface="Times New Roman" panose="02020603050405020304" pitchFamily="18" charset="0"/>
                          </a:rPr>
                          <m:t>Ω</m:t>
                        </m:r>
                      </m:e>
                      <m:sub>
                        <m:r>
                          <a:rPr lang="en-US" sz="1800" i="1">
                            <a:effectLst/>
                            <a:latin typeface="Cambria Math" panose="02040503050406030204" pitchFamily="18" charset="0"/>
                            <a:ea typeface="DengXian" panose="02010600030101010101" pitchFamily="2" charset="-122"/>
                            <a:cs typeface="Times New Roman" panose="02020603050405020304" pitchFamily="18" charset="0"/>
                          </a:rPr>
                          <m:t>𝑜</m:t>
                        </m:r>
                      </m:sub>
                    </m:sSub>
                  </m:oMath>
                </a14:m>
                <a:r>
                  <a:rPr lang="en-US" dirty="0">
                    <a:latin typeface="Calibri" panose="020F0502020204030204" pitchFamily="34" charset="0"/>
                    <a:ea typeface="DengXian" panose="02010600030101010101" pitchFamily="2" charset="-122"/>
                    <a:cs typeface="Calibri" panose="020F0502020204030204" pitchFamily="34" charset="0"/>
                  </a:rPr>
                  <a:t>: </a:t>
                </a:r>
                <a:r>
                  <a:rPr lang="en-US" sz="1800" dirty="0">
                    <a:effectLst/>
                    <a:latin typeface="Calibri" panose="020F0502020204030204" pitchFamily="34" charset="0"/>
                    <a:ea typeface="DengXian" panose="02010600030101010101" pitchFamily="2" charset="-122"/>
                    <a:cs typeface="Calibri" panose="020F0502020204030204" pitchFamily="34" charset="0"/>
                  </a:rPr>
                  <a:t>observed NO</a:t>
                </a:r>
                <a:r>
                  <a:rPr lang="en-US" sz="1800" baseline="-25000" dirty="0">
                    <a:effectLst/>
                    <a:latin typeface="Calibri" panose="020F0502020204030204" pitchFamily="34" charset="0"/>
                    <a:ea typeface="DengXian" panose="02010600030101010101" pitchFamily="2" charset="-122"/>
                    <a:cs typeface="Calibri" panose="020F0502020204030204" pitchFamily="34" charset="0"/>
                  </a:rPr>
                  <a:t>2</a:t>
                </a:r>
                <a:r>
                  <a:rPr lang="en-US" sz="1800" dirty="0">
                    <a:effectLst/>
                    <a:latin typeface="Calibri" panose="020F0502020204030204" pitchFamily="34" charset="0"/>
                    <a:ea typeface="DengXian" panose="02010600030101010101" pitchFamily="2" charset="-122"/>
                    <a:cs typeface="Calibri" panose="020F0502020204030204" pitchFamily="34" charset="0"/>
                  </a:rPr>
                  <a:t> columns from TEMPO</a:t>
                </a:r>
              </a:p>
              <a:p>
                <a:pPr marL="285750" indent="-285750">
                  <a:buFont typeface="Arial" panose="020B0604020202020204" pitchFamily="34" charset="0"/>
                  <a:buChar char="•"/>
                </a:pPr>
                <a14:m>
                  <m:oMath xmlns:m="http://schemas.openxmlformats.org/officeDocument/2006/math">
                    <m:r>
                      <a:rPr lang="en-US" i="1">
                        <a:latin typeface="Cambria Math" panose="02040503050406030204" pitchFamily="18" charset="0"/>
                      </a:rPr>
                      <m:t>𝛽</m:t>
                    </m:r>
                  </m:oMath>
                </a14:m>
                <a:r>
                  <a:rPr lang="en-US" dirty="0"/>
                  <a:t> : the sensitivity of fractional changes in NO</a:t>
                </a:r>
                <a:r>
                  <a:rPr lang="en-US" baseline="-25000" dirty="0"/>
                  <a:t>2</a:t>
                </a:r>
                <a:r>
                  <a:rPr lang="en-US" dirty="0"/>
                  <a:t> columns (</a:t>
                </a:r>
                <a14:m>
                  <m:oMath xmlns:m="http://schemas.openxmlformats.org/officeDocument/2006/math">
                    <m:r>
                      <m:rPr>
                        <m:sty m:val="p"/>
                      </m:rPr>
                      <a:rPr lang="en-US">
                        <a:latin typeface="Cambria Math" panose="02040503050406030204" pitchFamily="18" charset="0"/>
                      </a:rPr>
                      <m:t>Ω</m:t>
                    </m:r>
                  </m:oMath>
                </a14:m>
                <a:r>
                  <a:rPr lang="en-US" dirty="0"/>
                  <a:t>) to the shifts in NO</a:t>
                </a:r>
                <a:r>
                  <a:rPr lang="en-US" baseline="-25000" dirty="0"/>
                  <a:t>x</a:t>
                </a:r>
                <a:r>
                  <a:rPr lang="en-US" dirty="0"/>
                  <a:t> emissions (</a:t>
                </a:r>
                <a14:m>
                  <m:oMath xmlns:m="http://schemas.openxmlformats.org/officeDocument/2006/math">
                    <m:r>
                      <a:rPr lang="en-US" i="1">
                        <a:latin typeface="Cambria Math" panose="02040503050406030204" pitchFamily="18" charset="0"/>
                      </a:rPr>
                      <m:t>𝐸</m:t>
                    </m:r>
                  </m:oMath>
                </a14:m>
                <a:r>
                  <a:rPr lang="en-US" dirty="0"/>
                  <a:t>)</a:t>
                </a:r>
                <a:endParaRPr lang="en-US" dirty="0">
                  <a:latin typeface="Calibri" panose="020F0502020204030204" pitchFamily="34" charset="0"/>
                  <a:cs typeface="Calibri" panose="020F0502020204030204" pitchFamily="34" charset="0"/>
                </a:endParaRPr>
              </a:p>
            </p:txBody>
          </p:sp>
        </mc:Choice>
        <mc:Fallback xmlns="">
          <p:sp>
            <p:nvSpPr>
              <p:cNvPr id="13" name="TextBox 12">
                <a:extLst>
                  <a:ext uri="{FF2B5EF4-FFF2-40B4-BE49-F238E27FC236}">
                    <a16:creationId xmlns:a16="http://schemas.microsoft.com/office/drawing/2014/main" id="{D498D2D5-28B8-40AD-82FC-9480FE7C0EEB}"/>
                  </a:ext>
                </a:extLst>
              </p:cNvPr>
              <p:cNvSpPr txBox="1">
                <a:spLocks noRot="1" noChangeAspect="1" noMove="1" noResize="1" noEditPoints="1" noAdjustHandles="1" noChangeArrowheads="1" noChangeShapeType="1" noTextEdit="1"/>
              </p:cNvSpPr>
              <p:nvPr/>
            </p:nvSpPr>
            <p:spPr>
              <a:xfrm>
                <a:off x="3039762" y="4939266"/>
                <a:ext cx="9045145" cy="1477328"/>
              </a:xfrm>
              <a:prstGeom prst="rect">
                <a:avLst/>
              </a:prstGeom>
              <a:blipFill>
                <a:blip r:embed="rId5"/>
                <a:stretch>
                  <a:fillRect l="-421" t="-1695" r="-140" b="-5085"/>
                </a:stretch>
              </a:blipFill>
            </p:spPr>
            <p:txBody>
              <a:bodyPr/>
              <a:lstStyle/>
              <a:p>
                <a:r>
                  <a:rPr lang="en-US">
                    <a:noFill/>
                  </a:rPr>
                  <a:t> </a:t>
                </a:r>
              </a:p>
            </p:txBody>
          </p:sp>
        </mc:Fallback>
      </mc:AlternateContent>
    </p:spTree>
    <p:extLst>
      <p:ext uri="{BB962C8B-B14F-4D97-AF65-F5344CB8AC3E}">
        <p14:creationId xmlns:p14="http://schemas.microsoft.com/office/powerpoint/2010/main" val="1316349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30748</TotalTime>
  <Words>2211</Words>
  <Application>Microsoft Macintosh PowerPoint</Application>
  <PresentationFormat>Widescreen</PresentationFormat>
  <Paragraphs>185</Paragraphs>
  <Slides>16</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-apple-system</vt:lpstr>
      <vt:lpstr>Source Sans Pro Web</vt:lpstr>
      <vt:lpstr>System Font Regular</vt:lpstr>
      <vt:lpstr>Arial</vt:lpstr>
      <vt:lpstr>Calibri</vt:lpstr>
      <vt:lpstr>Calibri Light</vt:lpstr>
      <vt:lpstr>Cambria Math</vt:lpstr>
      <vt:lpstr>Times New Roman</vt:lpstr>
      <vt:lpstr>Wingdings</vt:lpstr>
      <vt:lpstr>Office Theme</vt:lpstr>
      <vt:lpstr>Improved Day-to-Day Variations of US NOx emissions Inferred from TEMPO NO2 Retrievals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Nana Wu</dc:creator>
  <cp:lastModifiedBy>Administrator</cp:lastModifiedBy>
  <cp:revision>950</cp:revision>
  <dcterms:created xsi:type="dcterms:W3CDTF">2023-12-14T01:43:22Z</dcterms:created>
  <dcterms:modified xsi:type="dcterms:W3CDTF">2024-10-23T09:07:05Z</dcterms:modified>
</cp:coreProperties>
</file>