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E5BFB-191F-1B43-9555-937C269037DD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B882E-FA3A-1F49-BB30-4064D69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9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B882E-FA3A-1F49-BB30-4064D69623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85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B882E-FA3A-1F49-BB30-4064D69623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4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rry_night">
            <a:hlinkClick r:id="" action="ppaction://media"/>
            <a:extLst>
              <a:ext uri="{FF2B5EF4-FFF2-40B4-BE49-F238E27FC236}">
                <a16:creationId xmlns:a16="http://schemas.microsoft.com/office/drawing/2014/main" id="{07C2F3DB-321A-5A56-69B6-85FB475A9D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3175"/>
            <a:ext cx="122730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1AC28C-9AE3-41B2-5833-AF0DEF2C9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effectLst>
            <a:outerShdw blurRad="50800" dir="5400000" sx="59000" sy="59000" algn="t" rotWithShape="0">
              <a:prstClr val="black">
                <a:alpha val="84758"/>
              </a:prstClr>
            </a:outerShdw>
          </a:effectLst>
        </p:spPr>
        <p:txBody>
          <a:bodyPr/>
          <a:lstStyle/>
          <a:p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569705" dist="38100" dir="5400000" algn="t" rotWithShape="0">
                    <a:prstClr val="black">
                      <a:alpha val="84582"/>
                    </a:prstClr>
                  </a:outerShdw>
                </a:effectLst>
              </a:rPr>
              <a:t>Air Quality Model Reduction Using Scientific Machine Learning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91457E-4BD1-C341-036B-2BE9415EE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7959" y="4928011"/>
            <a:ext cx="8676222" cy="137477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Christopher Tessum</a:t>
            </a:r>
          </a:p>
          <a:p>
            <a:pPr algn="l"/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University Of Illinois Urbana-Champaign</a:t>
            </a:r>
          </a:p>
          <a:p>
            <a:pPr algn="l"/>
            <a:r>
              <a:rPr lang="en-US" sz="1400" dirty="0"/>
              <a:t>10/23/2024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F8A47-2AC7-2880-B6A0-D28F8A5AF82A}"/>
              </a:ext>
            </a:extLst>
          </p:cNvPr>
          <p:cNvSpPr txBox="1"/>
          <p:nvPr/>
        </p:nvSpPr>
        <p:spPr>
          <a:xfrm>
            <a:off x="3426373" y="6565165"/>
            <a:ext cx="6453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background: Petros </a:t>
            </a:r>
            <a:r>
              <a:rPr lang="en-US" sz="1200" dirty="0" err="1"/>
              <a:t>Vrellis</a:t>
            </a:r>
            <a:r>
              <a:rPr lang="en-US" sz="1200" dirty="0"/>
              <a:t> (2012) Interactive Starry Night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5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3CE9C-5596-7F35-00CB-EAE4C817E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115CF-ED30-6062-DC46-CA5DD9D0A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05998" cy="663146"/>
          </a:xfrm>
        </p:spPr>
        <p:txBody>
          <a:bodyPr/>
          <a:lstStyle/>
          <a:p>
            <a:r>
              <a:rPr lang="en-US" dirty="0"/>
              <a:t>E-</a:t>
            </a:r>
            <a:r>
              <a:rPr lang="en-US" dirty="0" err="1"/>
              <a:t>SINDy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80345-32D1-A174-A99F-29D22AB6BF6D}"/>
              </a:ext>
            </a:extLst>
          </p:cNvPr>
          <p:cNvSpPr txBox="1"/>
          <p:nvPr/>
        </p:nvSpPr>
        <p:spPr>
          <a:xfrm>
            <a:off x="9905998" y="4898"/>
            <a:ext cx="1335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Guo</a:t>
            </a:r>
          </a:p>
          <a:p>
            <a:r>
              <a:rPr lang="en-US" dirty="0"/>
              <a:t>et al., 2024</a:t>
            </a:r>
          </a:p>
        </p:txBody>
      </p:sp>
      <p:pic>
        <p:nvPicPr>
          <p:cNvPr id="3" name="Picture 2" descr="A person wearing glasses&#10;&#10;Description automatically generated">
            <a:extLst>
              <a:ext uri="{FF2B5EF4-FFF2-40B4-BE49-F238E27FC236}">
                <a16:creationId xmlns:a16="http://schemas.microsoft.com/office/drawing/2014/main" id="{31142E42-270D-47B9-4A02-CAC927782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585" y="0"/>
            <a:ext cx="1193941" cy="1142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27E41-2FA5-BA21-9C25-D7DF80AA9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059" y="0"/>
            <a:ext cx="1193941" cy="1193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B243D2-B531-8F17-0395-669F2CF80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508" y="1309817"/>
            <a:ext cx="12397491" cy="554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88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7D5A3-1F71-8720-801C-806038F2D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271F-DA7E-2A6E-C2CD-018B4F1C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05998" cy="663146"/>
          </a:xfrm>
        </p:spPr>
        <p:txBody>
          <a:bodyPr/>
          <a:lstStyle/>
          <a:p>
            <a:r>
              <a:rPr lang="en-US" dirty="0"/>
              <a:t>E-</a:t>
            </a:r>
            <a:r>
              <a:rPr lang="en-US" dirty="0" err="1"/>
              <a:t>SINDy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C95CE-C064-804B-7A0D-A61A595BDEF7}"/>
              </a:ext>
            </a:extLst>
          </p:cNvPr>
          <p:cNvSpPr txBox="1"/>
          <p:nvPr/>
        </p:nvSpPr>
        <p:spPr>
          <a:xfrm>
            <a:off x="9905998" y="4898"/>
            <a:ext cx="1335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Guo</a:t>
            </a:r>
          </a:p>
          <a:p>
            <a:r>
              <a:rPr lang="en-US" dirty="0"/>
              <a:t>et al., 2024</a:t>
            </a:r>
          </a:p>
        </p:txBody>
      </p:sp>
      <p:pic>
        <p:nvPicPr>
          <p:cNvPr id="3" name="Picture 2" descr="A person wearing glasses&#10;&#10;Description automatically generated">
            <a:extLst>
              <a:ext uri="{FF2B5EF4-FFF2-40B4-BE49-F238E27FC236}">
                <a16:creationId xmlns:a16="http://schemas.microsoft.com/office/drawing/2014/main" id="{66B671D2-B63F-BA72-203C-E1CE52DD9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585" y="0"/>
            <a:ext cx="1193941" cy="1142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5EBF-A94B-E9F7-3A26-CA3815F39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8059" y="0"/>
            <a:ext cx="1193941" cy="1193941"/>
          </a:xfrm>
          <a:prstGeom prst="rect">
            <a:avLst/>
          </a:prstGeom>
        </p:spPr>
      </p:pic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4700EFDA-20CE-D588-0D7E-E79CA86D5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9798"/>
            <a:ext cx="12277716" cy="42136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644A9A-4857-F95F-20AB-B3BFBC6465E3}"/>
              </a:ext>
            </a:extLst>
          </p:cNvPr>
          <p:cNvSpPr txBox="1"/>
          <p:nvPr/>
        </p:nvSpPr>
        <p:spPr>
          <a:xfrm>
            <a:off x="2891481" y="1957483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SINDy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B17E65-2F3D-E69A-8899-59F26E60DB9E}"/>
              </a:ext>
            </a:extLst>
          </p:cNvPr>
          <p:cNvSpPr txBox="1"/>
          <p:nvPr/>
        </p:nvSpPr>
        <p:spPr>
          <a:xfrm>
            <a:off x="6719625" y="1957483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</a:t>
            </a:r>
            <a:r>
              <a:rPr lang="en-US" dirty="0" err="1"/>
              <a:t>SINDy</a:t>
            </a:r>
            <a:r>
              <a:rPr lang="en-US" dirty="0"/>
              <a:t>: Best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1B5EF9-4C88-0430-30E1-62E353CB8BAC}"/>
              </a:ext>
            </a:extLst>
          </p:cNvPr>
          <p:cNvSpPr txBox="1"/>
          <p:nvPr/>
        </p:nvSpPr>
        <p:spPr>
          <a:xfrm>
            <a:off x="10528373" y="1957483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</a:t>
            </a:r>
            <a:r>
              <a:rPr lang="en-US" dirty="0" err="1"/>
              <a:t>SINDy</a:t>
            </a:r>
            <a:r>
              <a:rPr lang="en-US" dirty="0"/>
              <a:t>: All</a:t>
            </a:r>
          </a:p>
        </p:txBody>
      </p:sp>
    </p:spTree>
    <p:extLst>
      <p:ext uri="{BB962C8B-B14F-4D97-AF65-F5344CB8AC3E}">
        <p14:creationId xmlns:p14="http://schemas.microsoft.com/office/powerpoint/2010/main" val="3951585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31212-26B2-493F-933A-533D2CF23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616836" cy="638432"/>
          </a:xfrm>
        </p:spPr>
        <p:txBody>
          <a:bodyPr/>
          <a:lstStyle/>
          <a:p>
            <a:r>
              <a:rPr lang="en-US" dirty="0"/>
              <a:t>Problem with </a:t>
            </a:r>
            <a:r>
              <a:rPr lang="en-US" dirty="0" err="1"/>
              <a:t>SINDy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22D9A-4EAF-7B49-A5D0-0D5BB9CE0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968" y="1037968"/>
            <a:ext cx="5820032" cy="5820032"/>
          </a:xfrm>
          <a:prstGeom prst="rect">
            <a:avLst/>
          </a:prstGeom>
        </p:spPr>
      </p:pic>
      <p:pic>
        <p:nvPicPr>
          <p:cNvPr id="6" name="Picture 5" descr="A robot with a molecule structure&#10;&#10;Description automatically generated with medium confidence">
            <a:extLst>
              <a:ext uri="{FF2B5EF4-FFF2-40B4-BE49-F238E27FC236}">
                <a16:creationId xmlns:a16="http://schemas.microsoft.com/office/drawing/2014/main" id="{3EA355F4-4345-0916-B6A5-411E67A19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7967"/>
            <a:ext cx="5820033" cy="58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78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4ED48-D5C8-F3D5-CC67-154FEE4A0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0E0C-3382-ABFE-E7F5-25E9A7AA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995"/>
            <a:ext cx="11998411" cy="638432"/>
          </a:xfrm>
        </p:spPr>
        <p:txBody>
          <a:bodyPr>
            <a:normAutofit fontScale="90000"/>
          </a:bodyPr>
          <a:lstStyle/>
          <a:p>
            <a:r>
              <a:rPr lang="en-US" dirty="0"/>
              <a:t>Solution: Sparse Identification of Mass-Action Dynamics (SIMADY)</a:t>
            </a:r>
          </a:p>
        </p:txBody>
      </p:sp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4AD272BB-C6F6-3A7F-255B-BAE43D1FA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178" y="543697"/>
            <a:ext cx="2714783" cy="61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99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563D4-429C-5A14-D40A-F6155212E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616"/>
            <a:ext cx="9440562" cy="700216"/>
          </a:xfrm>
        </p:spPr>
        <p:txBody>
          <a:bodyPr>
            <a:normAutofit/>
          </a:bodyPr>
          <a:lstStyle/>
          <a:p>
            <a:r>
              <a:rPr lang="en-US" dirty="0"/>
              <a:t>MCM-SIMADY: 10 Species (150,000</a:t>
            </a:r>
            <a:r>
              <a:rPr lang="en-US" sz="3200" dirty="0"/>
              <a:t> × speedup)</a:t>
            </a:r>
            <a:endParaRPr lang="en-US" dirty="0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A82F3689-0615-AC7F-2750-E7527A99E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741"/>
            <a:ext cx="12248016" cy="5103340"/>
          </a:xfrm>
          <a:prstGeom prst="rect">
            <a:avLst/>
          </a:prstGeom>
        </p:spPr>
      </p:pic>
      <p:pic>
        <p:nvPicPr>
          <p:cNvPr id="7" name="Picture 6" descr="A person in a grey sweatshirt&#10;&#10;Description automatically generated">
            <a:extLst>
              <a:ext uri="{FF2B5EF4-FFF2-40B4-BE49-F238E27FC236}">
                <a16:creationId xmlns:a16="http://schemas.microsoft.com/office/drawing/2014/main" id="{C951B3E2-4564-7B5C-874D-78AC8AAF0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225" y="90616"/>
            <a:ext cx="1150379" cy="11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05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centrations_black">
            <a:hlinkClick r:id="" action="ppaction://media"/>
            <a:extLst>
              <a:ext uri="{FF2B5EF4-FFF2-40B4-BE49-F238E27FC236}">
                <a16:creationId xmlns:a16="http://schemas.microsoft.com/office/drawing/2014/main" id="{5C974531-D1AF-0817-F118-A0A5F6146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497" y="149592"/>
            <a:ext cx="12278497" cy="6708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8CBC0-6F7C-3BF4-F63F-19938D9E1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4292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GEOS-Chem SIMADY (10 species): 7.2</a:t>
            </a:r>
            <a:r>
              <a:rPr lang="en-US" sz="3200" dirty="0"/>
              <a:t> × Speedup</a:t>
            </a:r>
            <a:endParaRPr lang="en-US" dirty="0"/>
          </a:p>
        </p:txBody>
      </p:sp>
      <p:pic>
        <p:nvPicPr>
          <p:cNvPr id="4" name="Picture 3" descr="A person wearing glasses&#10;&#10;Description automatically generated">
            <a:extLst>
              <a:ext uri="{FF2B5EF4-FFF2-40B4-BE49-F238E27FC236}">
                <a16:creationId xmlns:a16="http://schemas.microsoft.com/office/drawing/2014/main" id="{637DC308-21C4-9402-CB3A-93F180114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731" y="18437"/>
            <a:ext cx="1193941" cy="11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2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648ED-19DF-B372-695A-5A5CD063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25830"/>
            <a:ext cx="9905998" cy="1905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8BEFA-5E65-880B-2095-12B8F0A0D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02941"/>
            <a:ext cx="9905998" cy="4497859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Scientific machine learning (e.g. </a:t>
            </a:r>
            <a:r>
              <a:rPr lang="en-US" sz="2800" dirty="0" err="1"/>
              <a:t>SINDy</a:t>
            </a:r>
            <a:r>
              <a:rPr lang="en-US" sz="2800" dirty="0"/>
              <a:t>) can create data-driven models that are human-interpretable</a:t>
            </a:r>
          </a:p>
          <a:p>
            <a:endParaRPr lang="en-US" sz="2800" dirty="0"/>
          </a:p>
          <a:p>
            <a:r>
              <a:rPr lang="en-US" sz="2800" dirty="0" err="1"/>
              <a:t>SINDy</a:t>
            </a:r>
            <a:r>
              <a:rPr lang="en-US" sz="2800" dirty="0"/>
              <a:t> becomes numerically unstable with &gt;5 state variables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This can be fixed by requiring the </a:t>
            </a:r>
            <a:r>
              <a:rPr lang="en-US" sz="2800" dirty="0" err="1"/>
              <a:t>SINDy</a:t>
            </a:r>
            <a:r>
              <a:rPr lang="en-US" sz="2800" dirty="0"/>
              <a:t> model to take a certain form, for example a chemical reaction system in the case of atmospheric chemistry. The resulting models fail gracefully when they fail.</a:t>
            </a:r>
          </a:p>
        </p:txBody>
      </p:sp>
    </p:spTree>
    <p:extLst>
      <p:ext uri="{BB962C8B-B14F-4D97-AF65-F5344CB8AC3E}">
        <p14:creationId xmlns:p14="http://schemas.microsoft.com/office/powerpoint/2010/main" val="3555281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3A6CEA83-DC5A-5BBF-5137-EC0BF81B262A}"/>
              </a:ext>
            </a:extLst>
          </p:cNvPr>
          <p:cNvSpPr/>
          <p:nvPr/>
        </p:nvSpPr>
        <p:spPr>
          <a:xfrm>
            <a:off x="5055475" y="2983662"/>
            <a:ext cx="1040524" cy="1040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68D5C1B-4426-CF87-5C1D-B8F1CAD1F805}"/>
              </a:ext>
            </a:extLst>
          </p:cNvPr>
          <p:cNvSpPr/>
          <p:nvPr/>
        </p:nvSpPr>
        <p:spPr>
          <a:xfrm>
            <a:off x="6143295" y="3002693"/>
            <a:ext cx="1040524" cy="1040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thank you card&#10;&#10;Description automatically generated">
            <a:extLst>
              <a:ext uri="{FF2B5EF4-FFF2-40B4-BE49-F238E27FC236}">
                <a16:creationId xmlns:a16="http://schemas.microsoft.com/office/drawing/2014/main" id="{CECA7494-A1BE-1180-3D0D-6EAD9C9D4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9904"/>
            <a:ext cx="12192001" cy="59498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F8BEC5D-C4A1-F548-85CB-C06ED97BAABC}"/>
              </a:ext>
            </a:extLst>
          </p:cNvPr>
          <p:cNvSpPr/>
          <p:nvPr/>
        </p:nvSpPr>
        <p:spPr>
          <a:xfrm>
            <a:off x="5047593" y="1964158"/>
            <a:ext cx="1040524" cy="1040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40D6E1-8462-C2FF-3644-708829E24D9E}"/>
              </a:ext>
            </a:extLst>
          </p:cNvPr>
          <p:cNvSpPr/>
          <p:nvPr/>
        </p:nvSpPr>
        <p:spPr>
          <a:xfrm>
            <a:off x="6138040" y="1962169"/>
            <a:ext cx="1040524" cy="1040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erson wearing glasses&#10;&#10;Description automatically generated">
            <a:extLst>
              <a:ext uri="{FF2B5EF4-FFF2-40B4-BE49-F238E27FC236}">
                <a16:creationId xmlns:a16="http://schemas.microsoft.com/office/drawing/2014/main" id="{6E78848F-7DA8-2C2C-68D6-F2E87BB51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496" y="1891958"/>
            <a:ext cx="1160355" cy="1110735"/>
          </a:xfrm>
          <a:prstGeom prst="rect">
            <a:avLst/>
          </a:prstGeom>
        </p:spPr>
      </p:pic>
      <p:pic>
        <p:nvPicPr>
          <p:cNvPr id="16" name="Picture 15" descr="A person in a grey sweatshirt&#10;&#10;Description automatically generated">
            <a:extLst>
              <a:ext uri="{FF2B5EF4-FFF2-40B4-BE49-F238E27FC236}">
                <a16:creationId xmlns:a16="http://schemas.microsoft.com/office/drawing/2014/main" id="{190811E2-BA23-1E1F-975B-0A4D2F357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691" y="1856458"/>
            <a:ext cx="1160354" cy="11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32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3FB26C57-C193-C711-0738-73149A941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132"/>
            <a:ext cx="12612834" cy="68939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41AA64-39C5-8337-0F0C-E0922284E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1276"/>
            <a:ext cx="9905998" cy="1905000"/>
          </a:xfrm>
        </p:spPr>
        <p:txBody>
          <a:bodyPr/>
          <a:lstStyle/>
          <a:p>
            <a:r>
              <a:rPr lang="en-US" dirty="0"/>
              <a:t>Air quality Models Use Reduced-Order Chemical Mechanisms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DDA7F5-7354-4AEB-08F8-5490218CEBC7}"/>
              </a:ext>
            </a:extLst>
          </p:cNvPr>
          <p:cNvSpPr txBox="1"/>
          <p:nvPr/>
        </p:nvSpPr>
        <p:spPr>
          <a:xfrm>
            <a:off x="0" y="6462583"/>
            <a:ext cx="9576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Silva, S. J., Burrows, S. M., Evans, M. J., &amp; </a:t>
            </a:r>
            <a:r>
              <a:rPr lang="en-US" sz="1400" dirty="0" err="1"/>
              <a:t>Halappanavar</a:t>
            </a:r>
            <a:r>
              <a:rPr lang="en-US" sz="1400" dirty="0"/>
              <a:t>, M. (2021). GRL, 48(1)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27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bot holding a glowing object&#10;&#10;Description automatically generated">
            <a:extLst>
              <a:ext uri="{FF2B5EF4-FFF2-40B4-BE49-F238E27FC236}">
                <a16:creationId xmlns:a16="http://schemas.microsoft.com/office/drawing/2014/main" id="{C0364DE3-58A3-0921-4FF8-72BCD8EDC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56973" cy="7461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A6752-AF73-B7C9-51E0-1037E40D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57" y="152400"/>
            <a:ext cx="5753658" cy="1905000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r>
              <a:rPr lang="en-US" dirty="0"/>
              <a:t>What if we could do this model reduction automatically?</a:t>
            </a:r>
          </a:p>
        </p:txBody>
      </p:sp>
    </p:spTree>
    <p:extLst>
      <p:ext uri="{BB962C8B-B14F-4D97-AF65-F5344CB8AC3E}">
        <p14:creationId xmlns:p14="http://schemas.microsoft.com/office/powerpoint/2010/main" val="197155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811D3-F387-B507-D917-A2C0663D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-477795"/>
            <a:ext cx="9905998" cy="1905000"/>
          </a:xfrm>
        </p:spPr>
        <p:txBody>
          <a:bodyPr/>
          <a:lstStyle/>
          <a:p>
            <a:r>
              <a:rPr lang="en-US" dirty="0"/>
              <a:t>With a Neural Network?</a:t>
            </a:r>
          </a:p>
        </p:txBody>
      </p:sp>
      <p:pic>
        <p:nvPicPr>
          <p:cNvPr id="4" name="Picture 3" descr="A graph with red dots on a black background&#10;&#10;Description automatically generated">
            <a:extLst>
              <a:ext uri="{FF2B5EF4-FFF2-40B4-BE49-F238E27FC236}">
                <a16:creationId xmlns:a16="http://schemas.microsoft.com/office/drawing/2014/main" id="{FAA90F15-8588-3A06-70CE-618AE86A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497" y="0"/>
            <a:ext cx="7533503" cy="6404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C492C-1842-1486-FA91-3B41F8167FFE}"/>
              </a:ext>
            </a:extLst>
          </p:cNvPr>
          <p:cNvSpPr txBox="1"/>
          <p:nvPr/>
        </p:nvSpPr>
        <p:spPr>
          <a:xfrm>
            <a:off x="0" y="6488667"/>
            <a:ext cx="916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Kelp, M., C.W. Tessum, and J.D. Marshall. (2018) https://</a:t>
            </a:r>
            <a:r>
              <a:rPr lang="en-US" dirty="0" err="1"/>
              <a:t>arxiv.org</a:t>
            </a:r>
            <a:r>
              <a:rPr lang="en-US" dirty="0"/>
              <a:t>/abs/1808.03874.</a:t>
            </a:r>
          </a:p>
        </p:txBody>
      </p:sp>
    </p:spTree>
    <p:extLst>
      <p:ext uri="{BB962C8B-B14F-4D97-AF65-F5344CB8AC3E}">
        <p14:creationId xmlns:p14="http://schemas.microsoft.com/office/powerpoint/2010/main" val="1009977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in a green field&#10;&#10;Description automatically generated with medium confidence">
            <a:extLst>
              <a:ext uri="{FF2B5EF4-FFF2-40B4-BE49-F238E27FC236}">
                <a16:creationId xmlns:a16="http://schemas.microsoft.com/office/drawing/2014/main" id="{B129A3D4-23DC-C46F-7893-0AE41BC58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9C3D66-69EA-1236-C1C5-F09C03A99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57496" cy="593124"/>
          </a:xfrm>
          <a:solidFill>
            <a:schemeClr val="bg1">
              <a:alpha val="61000"/>
            </a:schemeClr>
          </a:solidFill>
        </p:spPr>
        <p:txBody>
          <a:bodyPr/>
          <a:lstStyle/>
          <a:p>
            <a:r>
              <a:rPr lang="en-US" dirty="0"/>
              <a:t>How to Handle Numerical Instability?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5819B-B065-22A3-F48F-E845E0AAB7E6}"/>
              </a:ext>
            </a:extLst>
          </p:cNvPr>
          <p:cNvSpPr txBox="1"/>
          <p:nvPr/>
        </p:nvSpPr>
        <p:spPr>
          <a:xfrm>
            <a:off x="807072" y="2825882"/>
            <a:ext cx="3521676" cy="95410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Too big to fail?</a:t>
            </a:r>
          </a:p>
          <a:p>
            <a:pPr algn="r"/>
            <a:r>
              <a:rPr lang="en-US" sz="2800" dirty="0"/>
              <a:t>(e.g. Transformers)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A19935-4D9A-47C0-0507-30463CC6B45B}"/>
              </a:ext>
            </a:extLst>
          </p:cNvPr>
          <p:cNvSpPr txBox="1"/>
          <p:nvPr/>
        </p:nvSpPr>
        <p:spPr>
          <a:xfrm>
            <a:off x="6487299" y="2861633"/>
            <a:ext cx="5375187" cy="954107"/>
          </a:xfrm>
          <a:prstGeom prst="rect">
            <a:avLst/>
          </a:prstGeom>
          <a:solidFill>
            <a:schemeClr val="bg1">
              <a:alpha val="4904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Imperfect but interpretable?</a:t>
            </a:r>
          </a:p>
          <a:p>
            <a:r>
              <a:rPr lang="en-US" sz="2800" dirty="0"/>
              <a:t>(Scientific Machine Learning)</a:t>
            </a:r>
          </a:p>
        </p:txBody>
      </p:sp>
    </p:spTree>
    <p:extLst>
      <p:ext uri="{BB962C8B-B14F-4D97-AF65-F5344CB8AC3E}">
        <p14:creationId xmlns:p14="http://schemas.microsoft.com/office/powerpoint/2010/main" val="1286316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D64C6-9DC6-F078-D408-12753D36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05998" cy="1309816"/>
          </a:xfrm>
        </p:spPr>
        <p:txBody>
          <a:bodyPr/>
          <a:lstStyle/>
          <a:p>
            <a:r>
              <a:rPr lang="en-US" dirty="0"/>
              <a:t>Sparse Identification of Nonlinear Dynamics (</a:t>
            </a:r>
            <a:r>
              <a:rPr lang="en-US" dirty="0" err="1"/>
              <a:t>SINdy</a:t>
            </a:r>
            <a:r>
              <a:rPr lang="en-US" dirty="0"/>
              <a:t>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95A124F-442A-0F83-1990-53564E430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061"/>
            <a:ext cx="10856995" cy="5534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03263-F2A3-AC8A-E0B4-A7FD1706EC29}"/>
              </a:ext>
            </a:extLst>
          </p:cNvPr>
          <p:cNvSpPr txBox="1"/>
          <p:nvPr/>
        </p:nvSpPr>
        <p:spPr>
          <a:xfrm>
            <a:off x="10980563" y="4649568"/>
            <a:ext cx="1335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Yang, X. et al.,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F30F7-6D7D-59E2-E990-4663C179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563" y="5572898"/>
            <a:ext cx="1158445" cy="1158445"/>
          </a:xfrm>
          <a:prstGeom prst="rect">
            <a:avLst/>
          </a:prstGeom>
        </p:spPr>
      </p:pic>
      <p:pic>
        <p:nvPicPr>
          <p:cNvPr id="8" name="Picture 7" descr="A person in a grey sweatshirt&#10;&#10;Description automatically generated">
            <a:extLst>
              <a:ext uri="{FF2B5EF4-FFF2-40B4-BE49-F238E27FC236}">
                <a16:creationId xmlns:a16="http://schemas.microsoft.com/office/drawing/2014/main" id="{9564CBCE-638D-6924-EB8A-CAD0ABEF6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037" y="0"/>
            <a:ext cx="1150379" cy="1142885"/>
          </a:xfrm>
          <a:prstGeom prst="rect">
            <a:avLst/>
          </a:prstGeom>
        </p:spPr>
      </p:pic>
      <p:pic>
        <p:nvPicPr>
          <p:cNvPr id="10" name="Picture 9" descr="A person wearing glasses&#10;&#10;Description automatically generated">
            <a:extLst>
              <a:ext uri="{FF2B5EF4-FFF2-40B4-BE49-F238E27FC236}">
                <a16:creationId xmlns:a16="http://schemas.microsoft.com/office/drawing/2014/main" id="{EC0937C1-5F52-51FD-A8A1-C6D6464F5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929" y="0"/>
            <a:ext cx="1193941" cy="11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8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7D68-7356-3146-AC9F-ADF3C2EF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05998" cy="700216"/>
          </a:xfrm>
        </p:spPr>
        <p:txBody>
          <a:bodyPr/>
          <a:lstStyle/>
          <a:p>
            <a:r>
              <a:rPr lang="en-US" dirty="0"/>
              <a:t>Discovered Equations</a:t>
            </a:r>
          </a:p>
        </p:txBody>
      </p:sp>
      <p:pic>
        <p:nvPicPr>
          <p:cNvPr id="4" name="Picture 3" descr="A black background with white numbers and symbols&#10;&#10;Description automatically generated">
            <a:extLst>
              <a:ext uri="{FF2B5EF4-FFF2-40B4-BE49-F238E27FC236}">
                <a16:creationId xmlns:a16="http://schemas.microsoft.com/office/drawing/2014/main" id="{1BE20353-8540-DE5C-4648-944E11373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351"/>
            <a:ext cx="11442514" cy="5795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302C0A-7CB8-E905-0893-FFBF963498B9}"/>
              </a:ext>
            </a:extLst>
          </p:cNvPr>
          <p:cNvSpPr txBox="1"/>
          <p:nvPr/>
        </p:nvSpPr>
        <p:spPr>
          <a:xfrm>
            <a:off x="9698549" y="0"/>
            <a:ext cx="1335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Yang, X. et al.,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B7F961-219F-9FD9-97F9-7507F008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555" y="0"/>
            <a:ext cx="1158445" cy="1158445"/>
          </a:xfrm>
          <a:prstGeom prst="rect">
            <a:avLst/>
          </a:prstGeom>
        </p:spPr>
      </p:pic>
      <p:pic>
        <p:nvPicPr>
          <p:cNvPr id="8" name="Picture 7" descr="A person in a grey sweatshirt&#10;&#10;Description automatically generated">
            <a:extLst>
              <a:ext uri="{FF2B5EF4-FFF2-40B4-BE49-F238E27FC236}">
                <a16:creationId xmlns:a16="http://schemas.microsoft.com/office/drawing/2014/main" id="{9F963DF1-0BCF-F06A-2458-6C1E33AD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873" y="0"/>
            <a:ext cx="1150379" cy="11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69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A55A-8158-9F49-4F80-0ADE9039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05998" cy="663146"/>
          </a:xfrm>
        </p:spPr>
        <p:txBody>
          <a:bodyPr/>
          <a:lstStyle/>
          <a:p>
            <a:r>
              <a:rPr lang="en-US" dirty="0"/>
              <a:t>Model Performance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88233102-EF73-2663-8055-036322364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72" y="663146"/>
            <a:ext cx="8721447" cy="6019509"/>
          </a:xfrm>
          <a:prstGeom prst="rect">
            <a:avLst/>
          </a:prstGeom>
          <a:solidFill>
            <a:schemeClr val="bg1">
              <a:alpha val="66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83B7D3-8B54-A361-11BD-BDFB25ABC61E}"/>
              </a:ext>
            </a:extLst>
          </p:cNvPr>
          <p:cNvSpPr txBox="1"/>
          <p:nvPr/>
        </p:nvSpPr>
        <p:spPr>
          <a:xfrm>
            <a:off x="10945274" y="0"/>
            <a:ext cx="1335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Yang, X. et al.,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84884-8D97-8983-138E-68C3DA88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555" y="1142885"/>
            <a:ext cx="1158445" cy="1158445"/>
          </a:xfrm>
          <a:prstGeom prst="rect">
            <a:avLst/>
          </a:prstGeom>
        </p:spPr>
      </p:pic>
      <p:pic>
        <p:nvPicPr>
          <p:cNvPr id="7" name="Picture 6" descr="A person in a grey sweatshirt&#10;&#10;Description automatically generated">
            <a:extLst>
              <a:ext uri="{FF2B5EF4-FFF2-40B4-BE49-F238E27FC236}">
                <a16:creationId xmlns:a16="http://schemas.microsoft.com/office/drawing/2014/main" id="{2FD230AA-93CC-85AA-BDD3-F194407B6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846" y="-14416"/>
            <a:ext cx="1150379" cy="1142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D43037-D944-1CE9-425F-F1FE3DCFBA31}"/>
              </a:ext>
            </a:extLst>
          </p:cNvPr>
          <p:cNvSpPr txBox="1"/>
          <p:nvPr/>
        </p:nvSpPr>
        <p:spPr>
          <a:xfrm>
            <a:off x="9413274" y="5585254"/>
            <a:ext cx="2199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(~10× Speedup)</a:t>
            </a:r>
          </a:p>
        </p:txBody>
      </p:sp>
    </p:spTree>
    <p:extLst>
      <p:ext uri="{BB962C8B-B14F-4D97-AF65-F5344CB8AC3E}">
        <p14:creationId xmlns:p14="http://schemas.microsoft.com/office/powerpoint/2010/main" val="257886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6B9B5-E5A2-0D52-48A8-1BEA0C455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9345-F190-057E-64AF-BCC79657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05998" cy="663146"/>
          </a:xfrm>
        </p:spPr>
        <p:txBody>
          <a:bodyPr>
            <a:normAutofit/>
          </a:bodyPr>
          <a:lstStyle/>
          <a:p>
            <a:r>
              <a:rPr lang="en-US" dirty="0"/>
              <a:t>Uncertainty Quantification: E-</a:t>
            </a:r>
            <a:r>
              <a:rPr lang="en-US" dirty="0" err="1"/>
              <a:t>SINDy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34E6AB-433F-AA54-4414-157A57208B71}"/>
              </a:ext>
            </a:extLst>
          </p:cNvPr>
          <p:cNvSpPr txBox="1"/>
          <p:nvPr/>
        </p:nvSpPr>
        <p:spPr>
          <a:xfrm>
            <a:off x="9905998" y="4898"/>
            <a:ext cx="1335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Guo</a:t>
            </a:r>
          </a:p>
          <a:p>
            <a:r>
              <a:rPr lang="en-US" dirty="0"/>
              <a:t>et al., 2024</a:t>
            </a:r>
          </a:p>
        </p:txBody>
      </p:sp>
      <p:pic>
        <p:nvPicPr>
          <p:cNvPr id="3" name="Picture 2" descr="A person wearing glasses&#10;&#10;Description automatically generated">
            <a:extLst>
              <a:ext uri="{FF2B5EF4-FFF2-40B4-BE49-F238E27FC236}">
                <a16:creationId xmlns:a16="http://schemas.microsoft.com/office/drawing/2014/main" id="{ED20681D-A79B-4C13-9BF4-BB71EBB2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585" y="0"/>
            <a:ext cx="1193941" cy="1142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7C350-0E75-CD42-0CC1-217FAD533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059" y="0"/>
            <a:ext cx="1193941" cy="1193941"/>
          </a:xfrm>
          <a:prstGeom prst="rect">
            <a:avLst/>
          </a:prstGeom>
        </p:spPr>
      </p:pic>
      <p:pic>
        <p:nvPicPr>
          <p:cNvPr id="10" name="Picture 9" descr="A diagram of a computer&#10;&#10;Description automatically generated">
            <a:extLst>
              <a:ext uri="{FF2B5EF4-FFF2-40B4-BE49-F238E27FC236}">
                <a16:creationId xmlns:a16="http://schemas.microsoft.com/office/drawing/2014/main" id="{F2602242-90D7-FDA0-EBA6-5A718AF44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3309"/>
            <a:ext cx="12192000" cy="56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430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222</TotalTime>
  <Words>300</Words>
  <Application>Microsoft Macintosh PowerPoint</Application>
  <PresentationFormat>Widescreen</PresentationFormat>
  <Paragraphs>46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Arial</vt:lpstr>
      <vt:lpstr>Century Gothic</vt:lpstr>
      <vt:lpstr>Mesh</vt:lpstr>
      <vt:lpstr>Air Quality Model Reduction Using Scientific Machine Learning </vt:lpstr>
      <vt:lpstr>Air quality Models Use Reduced-Order Chemical Mechanisms</vt:lpstr>
      <vt:lpstr>What if we could do this model reduction automatically?</vt:lpstr>
      <vt:lpstr>With a Neural Network?</vt:lpstr>
      <vt:lpstr>How to Handle Numerical Instability?</vt:lpstr>
      <vt:lpstr>Sparse Identification of Nonlinear Dynamics (SINdy)</vt:lpstr>
      <vt:lpstr>Discovered Equations</vt:lpstr>
      <vt:lpstr>Model Performance</vt:lpstr>
      <vt:lpstr>Uncertainty Quantification: E-SINDy</vt:lpstr>
      <vt:lpstr>E-SINDy</vt:lpstr>
      <vt:lpstr>E-SINDy</vt:lpstr>
      <vt:lpstr>Problem with SINDy</vt:lpstr>
      <vt:lpstr>Solution: Sparse Identification of Mass-Action Dynamics (SIMADY)</vt:lpstr>
      <vt:lpstr>MCM-SIMADY: 10 Species (150,000 × speedup)</vt:lpstr>
      <vt:lpstr>GEOS-Chem SIMADY (10 species): 7.2 × Speedup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Tessum, Christopher M</dc:creator>
  <cp:lastModifiedBy>Tessum, Christopher M</cp:lastModifiedBy>
  <cp:revision>14</cp:revision>
  <dcterms:created xsi:type="dcterms:W3CDTF">2024-10-21T20:10:10Z</dcterms:created>
  <dcterms:modified xsi:type="dcterms:W3CDTF">2024-10-22T00:13:20Z</dcterms:modified>
</cp:coreProperties>
</file>