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72" r:id="rId1"/>
  </p:sldMasterIdLst>
  <p:notesMasterIdLst>
    <p:notesMasterId r:id="rId28"/>
  </p:notesMasterIdLst>
  <p:handoutMasterIdLst>
    <p:handoutMasterId r:id="rId29"/>
  </p:handoutMasterIdLst>
  <p:sldIdLst>
    <p:sldId id="2520" r:id="rId2"/>
    <p:sldId id="2521" r:id="rId3"/>
    <p:sldId id="2563" r:id="rId4"/>
    <p:sldId id="2540" r:id="rId5"/>
    <p:sldId id="2564" r:id="rId6"/>
    <p:sldId id="350" r:id="rId7"/>
    <p:sldId id="2561" r:id="rId8"/>
    <p:sldId id="2562" r:id="rId9"/>
    <p:sldId id="2566" r:id="rId10"/>
    <p:sldId id="390" r:id="rId11"/>
    <p:sldId id="343" r:id="rId12"/>
    <p:sldId id="398" r:id="rId13"/>
    <p:sldId id="2568" r:id="rId14"/>
    <p:sldId id="2569" r:id="rId15"/>
    <p:sldId id="2577" r:id="rId16"/>
    <p:sldId id="2570" r:id="rId17"/>
    <p:sldId id="2576" r:id="rId18"/>
    <p:sldId id="2571" r:id="rId19"/>
    <p:sldId id="2572" r:id="rId20"/>
    <p:sldId id="2578" r:id="rId21"/>
    <p:sldId id="2575" r:id="rId22"/>
    <p:sldId id="2552" r:id="rId23"/>
    <p:sldId id="2574" r:id="rId24"/>
    <p:sldId id="2527" r:id="rId25"/>
    <p:sldId id="2554" r:id="rId26"/>
    <p:sldId id="2560" r:id="rId27"/>
  </p:sldIdLst>
  <p:sldSz cx="12192000" cy="6858000"/>
  <p:notesSz cx="6888163" cy="10018713"/>
  <p:embeddedFontLst>
    <p:embeddedFont>
      <p:font typeface="Arial Black" panose="020B0A04020102020204" pitchFamily="34" charset="0"/>
      <p:bold r:id="rId30"/>
    </p:embeddedFont>
    <p:embeddedFont>
      <p:font typeface="Cambria Math" panose="02040503050406030204" pitchFamily="18" charset="0"/>
      <p:regular r:id="rId31"/>
    </p:embeddedFont>
    <p:embeddedFont>
      <p:font typeface="맑은 고딕" panose="020B0503020000020004" pitchFamily="50" charset="-127"/>
      <p:regular r:id="rId32"/>
      <p:bold r:id="rId3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39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6B9BB55-680D-0B3F-F1BA-E4C138956AD2}" name="Rebecca Kim" initials="RK" userId="57e0043f07a90167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ontae Kim" initials="SK" lastIdx="1" clrIdx="0">
    <p:extLst>
      <p:ext uri="{19B8F6BF-5375-455C-9EA6-DF929625EA0E}">
        <p15:presenceInfo xmlns:p15="http://schemas.microsoft.com/office/powerpoint/2012/main" userId="3902dceeff9780e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33FF"/>
    <a:srgbClr val="025DAF"/>
    <a:srgbClr val="FFF2CC"/>
    <a:srgbClr val="FF9900"/>
    <a:srgbClr val="FFB3B3"/>
    <a:srgbClr val="FF7D7D"/>
    <a:srgbClr val="0466D2"/>
    <a:srgbClr val="FFD966"/>
    <a:srgbClr val="1E9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4C1A8A3-306A-4EB7-A6B1-4F7E0EB9C5D6}" styleName="보통 스타일 3 - 강조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보통 스타일 1 - 강조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B9631B5-78F2-41C9-869B-9F39066F8104}" styleName="보통 스타일 3 - 강조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B344D84-9AFB-497E-A393-DC336BA19D2E}" styleName="보통 스타일 3 - 강조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EC20E35-A176-4012-BC5E-935CFFF8708E}" styleName="보통 스타일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92" autoAdjust="0"/>
    <p:restoredTop sz="82948" autoAdjust="0"/>
  </p:normalViewPr>
  <p:slideViewPr>
    <p:cSldViewPr snapToGrid="0">
      <p:cViewPr>
        <p:scale>
          <a:sx n="66" d="100"/>
          <a:sy n="66" d="100"/>
        </p:scale>
        <p:origin x="561" y="195"/>
      </p:cViewPr>
      <p:guideLst>
        <p:guide orient="horz" pos="1139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75" d="100"/>
        <a:sy n="75" d="100"/>
      </p:scale>
      <p:origin x="0" y="-4164"/>
    </p:cViewPr>
  </p:sorterViewPr>
  <p:notesViewPr>
    <p:cSldViewPr snapToGrid="0">
      <p:cViewPr varScale="1">
        <p:scale>
          <a:sx n="86" d="100"/>
          <a:sy n="86" d="100"/>
        </p:scale>
        <p:origin x="386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8/10/relationships/authors" Target="authors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eongeun%20Jeong\Desktop\&#53685;&#54633;%20&#47928;&#49436;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53685;&#54633;%20&#47928;&#49436;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eongeun%20Jeong\Dropbox\AQRL_Research\jse\CMAS\&#53685;&#54633;%20&#47928;&#49436;1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eongeun%20Jeong\Dropbox\AQRL_Research\jse\CMAS\&#53685;&#54633;%20&#47928;&#49436;1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eongeun%20Jeong\Dropbox\AQRL_Research\jse\CMAS\&#53685;&#54633;%20&#47928;&#49436;1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eongeun%20Jeong\Dropbox\AQRL_Research\jse\CMAS\&#53685;&#54633;%20&#47928;&#49436;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Annual PM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concentrations in 2023</a:t>
            </a:r>
            <a:endParaRPr lang="ko-KR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23872150476082774"/>
          <c:y val="2.49495947878094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0.14327242023620212"/>
          <c:y val="0.21715253770604132"/>
          <c:w val="0.83453876165746821"/>
          <c:h val="0.6174697608136718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1E2-4E26-A91C-BAD590496E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ko-K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Sheet1!$B$3:$B$7</c:f>
              <c:strCache>
                <c:ptCount val="4"/>
                <c:pt idx="0">
                  <c:v>South Korea</c:v>
                </c:pt>
                <c:pt idx="1">
                  <c:v>French</c:v>
                </c:pt>
                <c:pt idx="2">
                  <c:v>UK</c:v>
                </c:pt>
                <c:pt idx="3">
                  <c:v>US</c:v>
                </c:pt>
              </c:strCache>
            </c:strRef>
          </c:cat>
          <c:val>
            <c:numRef>
              <c:f>Sheet1!$C$3:$C$7</c:f>
              <c:numCache>
                <c:formatCode>General</c:formatCode>
                <c:ptCount val="4"/>
                <c:pt idx="0">
                  <c:v>20</c:v>
                </c:pt>
                <c:pt idx="1">
                  <c:v>10</c:v>
                </c:pt>
                <c:pt idx="2">
                  <c:v>8</c:v>
                </c:pt>
                <c:pt idx="3">
                  <c:v>14.3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B5-4988-BBC0-55FFFAE447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0684240"/>
        <c:axId val="583460736"/>
      </c:barChart>
      <c:catAx>
        <c:axId val="480684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ko-KR"/>
          </a:p>
        </c:txPr>
        <c:crossAx val="583460736"/>
        <c:crosses val="autoZero"/>
        <c:auto val="1"/>
        <c:lblAlgn val="ctr"/>
        <c:lblOffset val="100"/>
        <c:noMultiLvlLbl val="0"/>
      </c:catAx>
      <c:valAx>
        <c:axId val="583460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Concentration [㎍/㎥] </a:t>
                </a:r>
                <a:endParaRPr lang="ko-K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6.0514958471808286E-3"/>
              <c:y val="0.2347692435139956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5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ko-K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ko-KR"/>
          </a:p>
        </c:txPr>
        <c:crossAx val="480684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28575">
      <a:solidFill>
        <a:schemeClr val="tx1">
          <a:lumMod val="50000"/>
          <a:lumOff val="50000"/>
        </a:schemeClr>
      </a:solidFill>
    </a:ln>
    <a:effectLst/>
  </c:spPr>
  <c:txPr>
    <a:bodyPr/>
    <a:lstStyle/>
    <a:p>
      <a:pPr>
        <a:defRPr sz="15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Sensitivity</a:t>
            </a:r>
            <a:endParaRPr lang="ko-KR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39287010003449874"/>
          <c:y val="4.983277432619950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9911408844096209"/>
          <c:y val="0.14455092065910433"/>
          <c:w val="0.72039507352683207"/>
          <c:h val="0.65982545075818411"/>
        </c:manualLayout>
      </c:layout>
      <c:scatterChart>
        <c:scatterStyle val="lineMarker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Concentration</c:v>
                </c:pt>
              </c:strCache>
            </c:strRef>
          </c:tx>
          <c:spPr>
            <a:ln w="19050">
              <a:solidFill>
                <a:schemeClr val="tx1"/>
              </a:solidFill>
            </a:ln>
          </c:spPr>
          <c:marker>
            <c:symbol val="circle"/>
            <c:size val="8"/>
            <c:spPr>
              <a:solidFill>
                <a:schemeClr val="bg1"/>
              </a:solidFill>
              <a:ln w="19050">
                <a:solidFill>
                  <a:schemeClr val="tx1"/>
                </a:solidFill>
              </a:ln>
            </c:spPr>
          </c:marker>
          <c:trendline>
            <c:spPr>
              <a:ln w="1905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c:spPr>
            <c:trendlineType val="linear"/>
            <c:forward val="3"/>
            <c:backward val="0.5"/>
            <c:dispRSqr val="0"/>
            <c:dispEq val="0"/>
          </c:trendline>
          <c:xVal>
            <c:numRef>
              <c:f>Sheet1!$B$2:$B$3</c:f>
              <c:numCache>
                <c:formatCode>General</c:formatCode>
                <c:ptCount val="2"/>
                <c:pt idx="0">
                  <c:v>0.5</c:v>
                </c:pt>
                <c:pt idx="1">
                  <c:v>1</c:v>
                </c:pt>
              </c:numCache>
            </c:numRef>
          </c:xVal>
          <c:yVal>
            <c:numRef>
              <c:f>Sheet1!$C$2:$C$3</c:f>
              <c:numCache>
                <c:formatCode>General</c:formatCode>
                <c:ptCount val="2"/>
                <c:pt idx="0">
                  <c:v>10</c:v>
                </c:pt>
                <c:pt idx="1">
                  <c:v>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F78-45F2-BBEE-53549A238A96}"/>
            </c:ext>
          </c:extLst>
        </c:ser>
        <c:ser>
          <c:idx val="0"/>
          <c:order val="1"/>
          <c:tx>
            <c:strRef>
              <c:f>Sheet1!$F$1</c:f>
              <c:strCache>
                <c:ptCount val="1"/>
                <c:pt idx="0">
                  <c:v>Concentration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</c:marker>
          <c:dPt>
            <c:idx val="1"/>
            <c:marker>
              <c:symbol val="circle"/>
              <c:size val="10"/>
              <c:spPr>
                <a:solidFill>
                  <a:schemeClr val="bg1"/>
                </a:solidFill>
                <a:ln w="1587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19050" cap="rnd">
                <a:solidFill>
                  <a:srgbClr val="0070C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9F78-45F2-BBEE-53549A238A96}"/>
              </c:ext>
            </c:extLst>
          </c:dPt>
          <c:dPt>
            <c:idx val="2"/>
            <c:marker>
              <c:symbol val="circle"/>
              <c:size val="10"/>
              <c:spPr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  <a:effectLst/>
              </c:spPr>
            </c:marker>
            <c:bubble3D val="0"/>
            <c:spPr>
              <a:ln w="1905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9F78-45F2-BBEE-53549A238A96}"/>
              </c:ext>
            </c:extLst>
          </c:dPt>
          <c:xVal>
            <c:numRef>
              <c:f>Sheet1!$E$2:$E$5</c:f>
              <c:numCache>
                <c:formatCode>General</c:formatCode>
                <c:ptCount val="4"/>
              </c:numCache>
            </c:numRef>
          </c:xVal>
          <c:yVal>
            <c:numRef>
              <c:f>Sheet1!$F$2:$F$5</c:f>
              <c:numCache>
                <c:formatCode>General</c:formatCode>
                <c:ptCount val="4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9F78-45F2-BBEE-53549A238A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3655480"/>
        <c:axId val="673657280"/>
      </c:scatterChart>
      <c:valAx>
        <c:axId val="673655480"/>
        <c:scaling>
          <c:orientation val="minMax"/>
          <c:max val="3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Emission</a:t>
                </a:r>
                <a:endParaRPr lang="ko-K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sz="1100"/>
            </a:pPr>
            <a:endParaRPr lang="ko-KR"/>
          </a:p>
        </c:txPr>
        <c:crossAx val="673657280"/>
        <c:crosses val="autoZero"/>
        <c:crossBetween val="midCat"/>
        <c:majorUnit val="1"/>
      </c:valAx>
      <c:valAx>
        <c:axId val="673657280"/>
        <c:scaling>
          <c:orientation val="minMax"/>
          <c:max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Concentration</a:t>
                </a:r>
                <a:endParaRPr lang="ko-K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1.8745522093133505E-2"/>
              <c:y val="0.3216552600817625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ko-KR"/>
          </a:p>
        </c:txPr>
        <c:crossAx val="673655480"/>
        <c:crosses val="autoZero"/>
        <c:crossBetween val="midCat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showDLblsOverMax val="0"/>
    <c:extLst/>
  </c:chart>
  <c:txPr>
    <a:bodyPr/>
    <a:lstStyle/>
    <a:p>
      <a:pPr>
        <a:defRPr sz="1400" b="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ko-K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/>
              <a:t>Upwind (China)</a:t>
            </a:r>
            <a:endParaRPr lang="ko-KR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4"/>
          <c:order val="0"/>
          <c:tx>
            <c:strRef>
              <c:f>CN!$D$1</c:f>
              <c:strCache>
                <c:ptCount val="1"/>
                <c:pt idx="0">
                  <c:v>EI-based</c:v>
                </c:pt>
              </c:strCache>
            </c:strRef>
          </c:tx>
          <c:spPr>
            <a:ln w="25400">
              <a:solidFill>
                <a:schemeClr val="tx1"/>
              </a:solidFill>
            </a:ln>
          </c:spPr>
          <c:marker>
            <c:symbol val="none"/>
          </c:marker>
          <c:cat>
            <c:numRef>
              <c:f>CN!$A$2:$A$10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CN!$D$2:$D$10</c:f>
              <c:numCache>
                <c:formatCode>0%</c:formatCode>
                <c:ptCount val="9"/>
                <c:pt idx="0">
                  <c:v>1</c:v>
                </c:pt>
                <c:pt idx="1">
                  <c:v>1.0030253254044164</c:v>
                </c:pt>
                <c:pt idx="2">
                  <c:v>0.9997712812409032</c:v>
                </c:pt>
                <c:pt idx="3">
                  <c:v>0.9997712812409032</c:v>
                </c:pt>
                <c:pt idx="4">
                  <c:v>0.99993762215661008</c:v>
                </c:pt>
                <c:pt idx="5">
                  <c:v>1.0032592423171289</c:v>
                </c:pt>
                <c:pt idx="6">
                  <c:v>0.99989603692768325</c:v>
                </c:pt>
                <c:pt idx="7">
                  <c:v>0.99970890339751328</c:v>
                </c:pt>
                <c:pt idx="8">
                  <c:v>0.9997712812409032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037-46BA-BD93-71099C2541A6}"/>
            </c:ext>
          </c:extLst>
        </c:ser>
        <c:ser>
          <c:idx val="6"/>
          <c:order val="1"/>
          <c:tx>
            <c:strRef>
              <c:f>CN!$G$1</c:f>
              <c:strCache>
                <c:ptCount val="1"/>
                <c:pt idx="0">
                  <c:v>CO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ymbol val="none"/>
          </c:marker>
          <c:cat>
            <c:numRef>
              <c:f>CN!$A$2:$A$10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CN!$K$2:$K$10</c:f>
              <c:numCache>
                <c:formatCode>0%</c:formatCode>
                <c:ptCount val="9"/>
                <c:pt idx="0">
                  <c:v>6.2181637804799319</c:v>
                </c:pt>
                <c:pt idx="1">
                  <c:v>6.1170066627779036</c:v>
                </c:pt>
                <c:pt idx="2">
                  <c:v>5.8085121984504875</c:v>
                </c:pt>
                <c:pt idx="3">
                  <c:v>5.2221588799825174</c:v>
                </c:pt>
                <c:pt idx="4">
                  <c:v>4.5425301163934986</c:v>
                </c:pt>
                <c:pt idx="5">
                  <c:v>4.0719728550391965</c:v>
                </c:pt>
                <c:pt idx="6">
                  <c:v>3.9208936927544258</c:v>
                </c:pt>
                <c:pt idx="7">
                  <c:v>3.6435048309604801</c:v>
                </c:pt>
                <c:pt idx="8">
                  <c:v>3.6571263821993076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037-46BA-BD93-71099C2541A6}"/>
            </c:ext>
          </c:extLst>
        </c:ser>
        <c:ser>
          <c:idx val="3"/>
          <c:order val="2"/>
          <c:tx>
            <c:strRef>
              <c:f>CN!$M$1</c:f>
              <c:strCache>
                <c:ptCount val="1"/>
                <c:pt idx="0">
                  <c:v>NOx</c:v>
                </c:pt>
              </c:strCache>
            </c:strRef>
          </c:tx>
          <c:spPr>
            <a:ln w="25400">
              <a:solidFill>
                <a:schemeClr val="accent4"/>
              </a:solidFill>
            </a:ln>
          </c:spPr>
          <c:marker>
            <c:symbol val="none"/>
          </c:marker>
          <c:cat>
            <c:numRef>
              <c:f>CN!$A$2:$A$10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CN!$Q$2:$Q$10</c:f>
              <c:numCache>
                <c:formatCode>0%</c:formatCode>
                <c:ptCount val="9"/>
                <c:pt idx="0">
                  <c:v>3.0349275710633838</c:v>
                </c:pt>
                <c:pt idx="1">
                  <c:v>3.0200347710903217</c:v>
                </c:pt>
                <c:pt idx="2">
                  <c:v>3.0798570923178383</c:v>
                </c:pt>
                <c:pt idx="3">
                  <c:v>2.8929935860771154</c:v>
                </c:pt>
                <c:pt idx="4">
                  <c:v>2.7649436652304686</c:v>
                </c:pt>
                <c:pt idx="5">
                  <c:v>2.3900690688336685</c:v>
                </c:pt>
                <c:pt idx="6">
                  <c:v>2.274824127405557</c:v>
                </c:pt>
                <c:pt idx="7">
                  <c:v>2.095938011568264</c:v>
                </c:pt>
                <c:pt idx="8">
                  <c:v>2.1364223611159607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037-46BA-BD93-71099C2541A6}"/>
            </c:ext>
          </c:extLst>
        </c:ser>
        <c:ser>
          <c:idx val="0"/>
          <c:order val="3"/>
          <c:tx>
            <c:strRef>
              <c:f>CN!$A$1</c:f>
              <c:strCache>
                <c:ptCount val="1"/>
                <c:pt idx="0">
                  <c:v>SO2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CN!$A$2:$A$10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CN!$E$2:$E$10</c:f>
              <c:numCache>
                <c:formatCode>0%</c:formatCode>
                <c:ptCount val="9"/>
                <c:pt idx="0">
                  <c:v>1.8770376762174075</c:v>
                </c:pt>
                <c:pt idx="1">
                  <c:v>1.7621584813074396</c:v>
                </c:pt>
                <c:pt idx="2">
                  <c:v>1.4391088285441012</c:v>
                </c:pt>
                <c:pt idx="3">
                  <c:v>1.2225329562939244</c:v>
                </c:pt>
                <c:pt idx="4">
                  <c:v>0.9291855532914709</c:v>
                </c:pt>
                <c:pt idx="5">
                  <c:v>0.84170062793695677</c:v>
                </c:pt>
                <c:pt idx="6">
                  <c:v>0.83798394810163424</c:v>
                </c:pt>
                <c:pt idx="7">
                  <c:v>0.84769929720963111</c:v>
                </c:pt>
                <c:pt idx="8">
                  <c:v>0.80837006695221847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037-46BA-BD93-71099C2541A6}"/>
            </c:ext>
          </c:extLst>
        </c:ser>
        <c:ser>
          <c:idx val="5"/>
          <c:order val="4"/>
          <c:tx>
            <c:strRef>
              <c:f>CN!$S$1</c:f>
              <c:strCache>
                <c:ptCount val="1"/>
                <c:pt idx="0">
                  <c:v>Primary PM2.5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numRef>
              <c:f>CN!$A$2:$A$10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CN!$W$2:$W$10</c:f>
              <c:numCache>
                <c:formatCode>0%</c:formatCode>
                <c:ptCount val="9"/>
                <c:pt idx="0">
                  <c:v>6.6494880206780005</c:v>
                </c:pt>
                <c:pt idx="1">
                  <c:v>5.9682473406899295</c:v>
                </c:pt>
                <c:pt idx="2">
                  <c:v>5.6217317824833479</c:v>
                </c:pt>
                <c:pt idx="3">
                  <c:v>5.3739934387116017</c:v>
                </c:pt>
                <c:pt idx="4">
                  <c:v>4.2469828014713196</c:v>
                </c:pt>
                <c:pt idx="5">
                  <c:v>2.8474997514663487</c:v>
                </c:pt>
                <c:pt idx="6">
                  <c:v>2.8262252709016802</c:v>
                </c:pt>
                <c:pt idx="7">
                  <c:v>2.5045431951486234</c:v>
                </c:pt>
                <c:pt idx="8">
                  <c:v>2.7378864698280148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037-46BA-BD93-71099C2541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8890096"/>
        <c:axId val="98892496"/>
      </c:lineChart>
      <c:catAx>
        <c:axId val="98890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ko-KR"/>
          </a:p>
        </c:txPr>
        <c:crossAx val="98892496"/>
        <c:crosses val="autoZero"/>
        <c:auto val="1"/>
        <c:lblAlgn val="ctr"/>
        <c:lblOffset val="100"/>
        <c:noMultiLvlLbl val="0"/>
      </c:catAx>
      <c:valAx>
        <c:axId val="98892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Emissions change compared to EI [%]</a:t>
                </a:r>
                <a:endParaRPr lang="ko-KR"/>
              </a:p>
            </c:rich>
          </c:tx>
          <c:layout>
            <c:manualLayout>
              <c:xMode val="edge"/>
              <c:yMode val="edge"/>
              <c:x val="1.9444419742766606E-2"/>
              <c:y val="0.1077978730481558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%" sourceLinked="1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ko-KR"/>
          </a:p>
        </c:txPr>
        <c:crossAx val="98890096"/>
        <c:crosses val="autoZero"/>
        <c:crossBetween val="between"/>
      </c:valAx>
    </c:plotArea>
    <c:plotVisOnly val="1"/>
    <c:dispBlanksAs val="gap"/>
    <c:showDLblsOverMax val="0"/>
    <c:extLst/>
  </c:chart>
  <c:txPr>
    <a:bodyPr/>
    <a:lstStyle/>
    <a:p>
      <a:pPr>
        <a:defRPr sz="10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ko-K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/>
              <a:t>Downwind (South Korea)</a:t>
            </a:r>
            <a:endParaRPr lang="ko-KR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4"/>
          <c:order val="0"/>
          <c:tx>
            <c:strRef>
              <c:f>KR!$D$1</c:f>
              <c:strCache>
                <c:ptCount val="1"/>
                <c:pt idx="0">
                  <c:v>EI-based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numRef>
              <c:f>KR!$A$2:$A$10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KR!$D$2:$D$10</c:f>
              <c:numCache>
                <c:formatCode>0%</c:formatCode>
                <c:ptCount val="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8B4-47C6-9A21-01998C91A5A7}"/>
            </c:ext>
          </c:extLst>
        </c:ser>
        <c:ser>
          <c:idx val="6"/>
          <c:order val="1"/>
          <c:tx>
            <c:strRef>
              <c:f>KR!$G$1</c:f>
              <c:strCache>
                <c:ptCount val="1"/>
                <c:pt idx="0">
                  <c:v>CO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ymbol val="none"/>
          </c:marker>
          <c:cat>
            <c:numRef>
              <c:f>KR!$A$2:$A$10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KR!$K$2:$K$10</c:f>
              <c:numCache>
                <c:formatCode>0%</c:formatCode>
                <c:ptCount val="9"/>
                <c:pt idx="0">
                  <c:v>15.363636363636363</c:v>
                </c:pt>
                <c:pt idx="1">
                  <c:v>15.064102564102564</c:v>
                </c:pt>
                <c:pt idx="2">
                  <c:v>15.551282051282051</c:v>
                </c:pt>
                <c:pt idx="3">
                  <c:v>15.96153846153846</c:v>
                </c:pt>
                <c:pt idx="4">
                  <c:v>17</c:v>
                </c:pt>
                <c:pt idx="5">
                  <c:v>16.141025641025639</c:v>
                </c:pt>
                <c:pt idx="6">
                  <c:v>16.628205128205128</c:v>
                </c:pt>
                <c:pt idx="7">
                  <c:v>14.602564102564102</c:v>
                </c:pt>
                <c:pt idx="8">
                  <c:v>14.756410256410255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8B4-47C6-9A21-01998C91A5A7}"/>
            </c:ext>
          </c:extLst>
        </c:ser>
        <c:ser>
          <c:idx val="3"/>
          <c:order val="2"/>
          <c:tx>
            <c:strRef>
              <c:f>KR!$M$1</c:f>
              <c:strCache>
                <c:ptCount val="1"/>
                <c:pt idx="0">
                  <c:v>NOx</c:v>
                </c:pt>
              </c:strCache>
            </c:strRef>
          </c:tx>
          <c:spPr>
            <a:ln>
              <a:solidFill>
                <a:schemeClr val="accent4"/>
              </a:solidFill>
            </a:ln>
          </c:spPr>
          <c:marker>
            <c:symbol val="none"/>
          </c:marker>
          <c:cat>
            <c:numRef>
              <c:f>KR!$A$2:$A$10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KR!$Q$2:$Q$10</c:f>
              <c:numCache>
                <c:formatCode>0%</c:formatCode>
                <c:ptCount val="9"/>
                <c:pt idx="0">
                  <c:v>2.1630434782608696</c:v>
                </c:pt>
                <c:pt idx="1">
                  <c:v>2.2065217391304346</c:v>
                </c:pt>
                <c:pt idx="2">
                  <c:v>2.0869565217391304</c:v>
                </c:pt>
                <c:pt idx="3">
                  <c:v>1.9565217391304348</c:v>
                </c:pt>
                <c:pt idx="4">
                  <c:v>1.9891304347826086</c:v>
                </c:pt>
                <c:pt idx="5">
                  <c:v>1.7173913043478262</c:v>
                </c:pt>
                <c:pt idx="6">
                  <c:v>1.7608695652173914</c:v>
                </c:pt>
                <c:pt idx="7">
                  <c:v>1.6739130434782608</c:v>
                </c:pt>
                <c:pt idx="8">
                  <c:v>1.5543478260869563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8B4-47C6-9A21-01998C91A5A7}"/>
            </c:ext>
          </c:extLst>
        </c:ser>
        <c:ser>
          <c:idx val="0"/>
          <c:order val="3"/>
          <c:tx>
            <c:strRef>
              <c:f>KR!$A$1</c:f>
              <c:strCache>
                <c:ptCount val="1"/>
                <c:pt idx="0">
                  <c:v>SO2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KR!$A$2:$A$10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KR!$E$2:$E$10</c:f>
              <c:numCache>
                <c:formatCode>0%</c:formatCode>
                <c:ptCount val="9"/>
                <c:pt idx="0">
                  <c:v>2.263157894736842</c:v>
                </c:pt>
                <c:pt idx="1">
                  <c:v>2.1052631578947367</c:v>
                </c:pt>
                <c:pt idx="2">
                  <c:v>2.1578947368421053</c:v>
                </c:pt>
                <c:pt idx="3">
                  <c:v>2.3684210526315788</c:v>
                </c:pt>
                <c:pt idx="4">
                  <c:v>2.3157894736842106</c:v>
                </c:pt>
                <c:pt idx="5">
                  <c:v>2.1052631578947367</c:v>
                </c:pt>
                <c:pt idx="6">
                  <c:v>2.3684210526315788</c:v>
                </c:pt>
                <c:pt idx="7">
                  <c:v>2.1052631578947367</c:v>
                </c:pt>
                <c:pt idx="8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8B4-47C6-9A21-01998C91A5A7}"/>
            </c:ext>
          </c:extLst>
        </c:ser>
        <c:ser>
          <c:idx val="5"/>
          <c:order val="4"/>
          <c:tx>
            <c:strRef>
              <c:f>KR!$S$1</c:f>
              <c:strCache>
                <c:ptCount val="1"/>
                <c:pt idx="0">
                  <c:v>Primary PM2.5</c:v>
                </c:pt>
              </c:strCache>
            </c:strRef>
          </c:tx>
          <c:spPr>
            <a:ln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KR!$A$2:$A$10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KR!$W$2:$W$10</c:f>
              <c:numCache>
                <c:formatCode>0%</c:formatCode>
                <c:ptCount val="9"/>
                <c:pt idx="0">
                  <c:v>8.3333333333333339</c:v>
                </c:pt>
                <c:pt idx="1">
                  <c:v>8</c:v>
                </c:pt>
                <c:pt idx="2">
                  <c:v>6.3333333333333339</c:v>
                </c:pt>
                <c:pt idx="3">
                  <c:v>7</c:v>
                </c:pt>
                <c:pt idx="4">
                  <c:v>6.3333333333333339</c:v>
                </c:pt>
                <c:pt idx="5">
                  <c:v>5</c:v>
                </c:pt>
                <c:pt idx="6">
                  <c:v>4.666666666666667</c:v>
                </c:pt>
                <c:pt idx="7">
                  <c:v>4.3333333333333339</c:v>
                </c:pt>
                <c:pt idx="8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8B4-47C6-9A21-01998C91A5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8890096"/>
        <c:axId val="98892496"/>
      </c:lineChart>
      <c:catAx>
        <c:axId val="98890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ko-KR"/>
          </a:p>
        </c:txPr>
        <c:crossAx val="98892496"/>
        <c:crosses val="autoZero"/>
        <c:auto val="1"/>
        <c:lblAlgn val="ctr"/>
        <c:lblOffset val="100"/>
        <c:noMultiLvlLbl val="0"/>
      </c:catAx>
      <c:valAx>
        <c:axId val="98892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 algn="ctr" rtl="0">
                  <a:defRPr/>
                </a:pPr>
                <a:r>
                  <a:rPr lang="en-US"/>
                  <a:t>Emissions change compared to EI [%]</a:t>
                </a:r>
                <a:endParaRPr lang="ko-KR"/>
              </a:p>
            </c:rich>
          </c:tx>
          <c:layout>
            <c:manualLayout>
              <c:xMode val="edge"/>
              <c:yMode val="edge"/>
              <c:x val="1.0033080486958995E-2"/>
              <c:y val="0.1222816738103610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%" sourceLinked="1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ko-KR"/>
          </a:p>
        </c:txPr>
        <c:crossAx val="98890096"/>
        <c:crosses val="autoZero"/>
        <c:crossBetween val="between"/>
      </c:valAx>
    </c:plotArea>
    <c:legend>
      <c:legendPos val="r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ko-KR"/>
        </a:p>
      </c:txPr>
    </c:legend>
    <c:plotVisOnly val="1"/>
    <c:dispBlanksAs val="gap"/>
    <c:showDLblsOverMax val="0"/>
    <c:extLst/>
  </c:chart>
  <c:txPr>
    <a:bodyPr/>
    <a:lstStyle/>
    <a:p>
      <a:pPr>
        <a:defRPr sz="10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ko-K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/>
              <a:t>Upwind (China)</a:t>
            </a:r>
            <a:endParaRPr lang="ko-KR"/>
          </a:p>
        </c:rich>
      </c:tx>
      <c:layout>
        <c:manualLayout>
          <c:xMode val="edge"/>
          <c:yMode val="edge"/>
          <c:x val="0.40659600593920031"/>
          <c:y val="3.026798487315748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6"/>
          <c:order val="1"/>
          <c:tx>
            <c:strRef>
              <c:f>CN!$G$1</c:f>
              <c:strCache>
                <c:ptCount val="1"/>
                <c:pt idx="0">
                  <c:v>CO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ymbol val="none"/>
          </c:marker>
          <c:cat>
            <c:numRef>
              <c:f>CN!$A$2:$A$10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CN!$L$2:$L$10</c:f>
              <c:numCache>
                <c:formatCode>0%</c:formatCode>
                <c:ptCount val="9"/>
                <c:pt idx="0">
                  <c:v>1</c:v>
                </c:pt>
                <c:pt idx="1">
                  <c:v>0.98780752468513477</c:v>
                </c:pt>
                <c:pt idx="2">
                  <c:v>0.93487296654571161</c:v>
                </c:pt>
                <c:pt idx="3">
                  <c:v>0.84085734823551472</c:v>
                </c:pt>
                <c:pt idx="4">
                  <c:v>0.73141203188179205</c:v>
                </c:pt>
                <c:pt idx="5">
                  <c:v>0.65753496810312784</c:v>
                </c:pt>
                <c:pt idx="6">
                  <c:v>0.63123745089909866</c:v>
                </c:pt>
                <c:pt idx="7">
                  <c:v>0.58688867970837022</c:v>
                </c:pt>
                <c:pt idx="8">
                  <c:v>0.58910918895244202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BBF-4E58-A56C-F878E0FFBF51}"/>
            </c:ext>
          </c:extLst>
        </c:ser>
        <c:ser>
          <c:idx val="3"/>
          <c:order val="2"/>
          <c:tx>
            <c:strRef>
              <c:f>CN!$M$1</c:f>
              <c:strCache>
                <c:ptCount val="1"/>
                <c:pt idx="0">
                  <c:v>NOx</c:v>
                </c:pt>
              </c:strCache>
            </c:strRef>
          </c:tx>
          <c:spPr>
            <a:ln>
              <a:solidFill>
                <a:schemeClr val="accent4"/>
              </a:solidFill>
            </a:ln>
          </c:spPr>
          <c:marker>
            <c:symbol val="none"/>
          </c:marker>
          <c:cat>
            <c:numRef>
              <c:f>CN!$A$2:$A$10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CN!$R$2:$R$10</c:f>
              <c:numCache>
                <c:formatCode>0%</c:formatCode>
                <c:ptCount val="9"/>
                <c:pt idx="0">
                  <c:v>1</c:v>
                </c:pt>
                <c:pt idx="1">
                  <c:v>0.99794536721341698</c:v>
                </c:pt>
                <c:pt idx="2">
                  <c:v>1.0153096779395503</c:v>
                </c:pt>
                <c:pt idx="3">
                  <c:v>0.95401625276446744</c:v>
                </c:pt>
                <c:pt idx="4">
                  <c:v>0.91196467241061563</c:v>
                </c:pt>
                <c:pt idx="5">
                  <c:v>0.79020860210099531</c:v>
                </c:pt>
                <c:pt idx="6">
                  <c:v>0.7500590328971618</c:v>
                </c:pt>
                <c:pt idx="7">
                  <c:v>0.69129970281975683</c:v>
                </c:pt>
                <c:pt idx="8">
                  <c:v>0.70476640250645051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BBF-4E58-A56C-F878E0FFBF51}"/>
            </c:ext>
          </c:extLst>
        </c:ser>
        <c:ser>
          <c:idx val="0"/>
          <c:order val="3"/>
          <c:tx>
            <c:strRef>
              <c:f>CN!$A$1</c:f>
              <c:strCache>
                <c:ptCount val="1"/>
                <c:pt idx="0">
                  <c:v>SO2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CN!$A$2:$A$10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CN!$F$2:$F$10</c:f>
              <c:numCache>
                <c:formatCode>0%</c:formatCode>
                <c:ptCount val="9"/>
                <c:pt idx="0">
                  <c:v>1</c:v>
                </c:pt>
                <c:pt idx="1">
                  <c:v>0.93879760839885129</c:v>
                </c:pt>
                <c:pt idx="2">
                  <c:v>0.76669149840624551</c:v>
                </c:pt>
                <c:pt idx="3">
                  <c:v>0.6513097588736545</c:v>
                </c:pt>
                <c:pt idx="4">
                  <c:v>0.49502765184977998</c:v>
                </c:pt>
                <c:pt idx="5">
                  <c:v>0.44841967670736677</c:v>
                </c:pt>
                <c:pt idx="6">
                  <c:v>0.44643959933203542</c:v>
                </c:pt>
                <c:pt idx="7">
                  <c:v>0.45161549389776157</c:v>
                </c:pt>
                <c:pt idx="8">
                  <c:v>0.43066267512607415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BBF-4E58-A56C-F878E0FFBF51}"/>
            </c:ext>
          </c:extLst>
        </c:ser>
        <c:ser>
          <c:idx val="5"/>
          <c:order val="4"/>
          <c:tx>
            <c:strRef>
              <c:f>CN!$S$1</c:f>
              <c:strCache>
                <c:ptCount val="1"/>
                <c:pt idx="0">
                  <c:v>Primary PM2.5</c:v>
                </c:pt>
              </c:strCache>
            </c:strRef>
          </c:tx>
          <c:spPr>
            <a:ln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CN!$A$2:$A$10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CN!$X$2:$X$10</c:f>
              <c:numCache>
                <c:formatCode>0%</c:formatCode>
                <c:ptCount val="9"/>
                <c:pt idx="0">
                  <c:v>1</c:v>
                </c:pt>
                <c:pt idx="1">
                  <c:v>0.89754990491454267</c:v>
                </c:pt>
                <c:pt idx="2">
                  <c:v>0.84543829013622929</c:v>
                </c:pt>
                <c:pt idx="3">
                  <c:v>0.80818153548062999</c:v>
                </c:pt>
                <c:pt idx="4">
                  <c:v>0.63869320288485687</c:v>
                </c:pt>
                <c:pt idx="5">
                  <c:v>0.42822842038536524</c:v>
                </c:pt>
                <c:pt idx="6">
                  <c:v>0.42502900405458743</c:v>
                </c:pt>
                <c:pt idx="7">
                  <c:v>0.37665203506799511</c:v>
                </c:pt>
                <c:pt idx="8">
                  <c:v>0.41174395101005873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BBF-4E58-A56C-F878E0FFBF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8890096"/>
        <c:axId val="98892496"/>
        <c:extLst>
          <c:ext xmlns:c15="http://schemas.microsoft.com/office/drawing/2012/chart" uri="{02D57815-91ED-43cb-92C2-25804820EDAC}">
            <c15:filteredLineSeries>
              <c15:ser>
                <c:idx val="4"/>
                <c:order val="0"/>
                <c:tx>
                  <c:v>"2015"</c:v>
                </c:tx>
                <c:spPr>
                  <a:ln>
                    <a:solidFill>
                      <a:schemeClr val="tx1"/>
                    </a:solidFill>
                  </a:ln>
                </c:spPr>
                <c:cat>
                  <c:numRef>
                    <c:extLst>
                      <c:ext uri="{02D57815-91ED-43cb-92C2-25804820EDAC}">
                        <c15:formulaRef>
                          <c15:sqref>CN!$A$2:$A$10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2015</c:v>
                      </c:pt>
                      <c:pt idx="1">
                        <c:v>2016</c:v>
                      </c:pt>
                      <c:pt idx="2">
                        <c:v>2017</c:v>
                      </c:pt>
                      <c:pt idx="3">
                        <c:v>2018</c:v>
                      </c:pt>
                      <c:pt idx="4">
                        <c:v>2019</c:v>
                      </c:pt>
                      <c:pt idx="5">
                        <c:v>2020</c:v>
                      </c:pt>
                      <c:pt idx="6">
                        <c:v>2021</c:v>
                      </c:pt>
                      <c:pt idx="7">
                        <c:v>2022</c:v>
                      </c:pt>
                      <c:pt idx="8">
                        <c:v>2023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CN!$D$2:$D$10</c15:sqref>
                        </c15:formulaRef>
                      </c:ext>
                    </c:extLst>
                    <c:numCache>
                      <c:formatCode>0%</c:formatCode>
                      <c:ptCount val="9"/>
                      <c:pt idx="0">
                        <c:v>1</c:v>
                      </c:pt>
                      <c:pt idx="1">
                        <c:v>1.0030253254044164</c:v>
                      </c:pt>
                      <c:pt idx="2">
                        <c:v>0.9997712812409032</c:v>
                      </c:pt>
                      <c:pt idx="3">
                        <c:v>0.9997712812409032</c:v>
                      </c:pt>
                      <c:pt idx="4">
                        <c:v>0.99993762215661008</c:v>
                      </c:pt>
                      <c:pt idx="5">
                        <c:v>1.0032592423171289</c:v>
                      </c:pt>
                      <c:pt idx="6">
                        <c:v>0.99989603692768325</c:v>
                      </c:pt>
                      <c:pt idx="7">
                        <c:v>0.99970890339751328</c:v>
                      </c:pt>
                      <c:pt idx="8">
                        <c:v>0.9997712812409032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0-0BBF-4E58-A56C-F878E0FFBF51}"/>
                  </c:ext>
                </c:extLst>
              </c15:ser>
            </c15:filteredLineSeries>
          </c:ext>
        </c:extLst>
      </c:lineChart>
      <c:catAx>
        <c:axId val="98890096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ko-KR"/>
          </a:p>
        </c:txPr>
        <c:crossAx val="98892496"/>
        <c:crosses val="autoZero"/>
        <c:auto val="1"/>
        <c:lblAlgn val="ctr"/>
        <c:lblOffset val="100"/>
        <c:noMultiLvlLbl val="0"/>
      </c:catAx>
      <c:valAx>
        <c:axId val="98892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 algn="ctr" rtl="0">
                  <a:defRPr/>
                </a:pPr>
                <a:r>
                  <a:rPr lang="en-US"/>
                  <a:t>Emissions change compared to 2015 [%]</a:t>
                </a:r>
                <a:endParaRPr lang="ko-KR"/>
              </a:p>
            </c:rich>
          </c:tx>
          <c:layout>
            <c:manualLayout>
              <c:xMode val="edge"/>
              <c:yMode val="edge"/>
              <c:x val="1.9444419742766606E-2"/>
              <c:y val="0.1243090406328794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%" sourceLinked="1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ko-KR"/>
          </a:p>
        </c:txPr>
        <c:crossAx val="98890096"/>
        <c:crosses val="autoZero"/>
        <c:crossBetween val="between"/>
      </c:valAx>
    </c:plotArea>
    <c:legend>
      <c:legendPos val="b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ko-KR"/>
        </a:p>
      </c:txPr>
    </c:legend>
    <c:plotVisOnly val="1"/>
    <c:dispBlanksAs val="gap"/>
    <c:showDLblsOverMax val="0"/>
    <c:extLst/>
  </c:chart>
  <c:txPr>
    <a:bodyPr/>
    <a:lstStyle/>
    <a:p>
      <a:pPr>
        <a:defRPr sz="1200"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ko-K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/>
              <a:t>Downwind (South Korea)</a:t>
            </a:r>
            <a:endParaRPr lang="ko-KR"/>
          </a:p>
        </c:rich>
      </c:tx>
      <c:layout>
        <c:manualLayout>
          <c:xMode val="edge"/>
          <c:yMode val="edge"/>
          <c:x val="0.36535863829962134"/>
          <c:y val="2.2700988654868109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6"/>
          <c:order val="1"/>
          <c:tx>
            <c:strRef>
              <c:f>KR!$G$1</c:f>
              <c:strCache>
                <c:ptCount val="1"/>
                <c:pt idx="0">
                  <c:v>CO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ymbol val="none"/>
          </c:marker>
          <c:cat>
            <c:numRef>
              <c:f>KR!$A$2:$A$10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KR!$L$2:$L$10</c:f>
              <c:numCache>
                <c:formatCode>0%</c:formatCode>
                <c:ptCount val="9"/>
                <c:pt idx="0">
                  <c:v>1</c:v>
                </c:pt>
                <c:pt idx="1">
                  <c:v>0.99323753169907014</c:v>
                </c:pt>
                <c:pt idx="2">
                  <c:v>1.025359256128487</c:v>
                </c:pt>
                <c:pt idx="3">
                  <c:v>1.0524091293322062</c:v>
                </c:pt>
                <c:pt idx="4">
                  <c:v>1.1208791208791209</c:v>
                </c:pt>
                <c:pt idx="5">
                  <c:v>1.0642434488588335</c:v>
                </c:pt>
                <c:pt idx="6">
                  <c:v>1.0963651732882502</c:v>
                </c:pt>
                <c:pt idx="7">
                  <c:v>0.96280642434488595</c:v>
                </c:pt>
                <c:pt idx="8">
                  <c:v>0.97295012679628057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754-4EB2-B3BE-8319E5AECD4C}"/>
            </c:ext>
          </c:extLst>
        </c:ser>
        <c:ser>
          <c:idx val="3"/>
          <c:order val="2"/>
          <c:tx>
            <c:strRef>
              <c:f>KR!$M$1</c:f>
              <c:strCache>
                <c:ptCount val="1"/>
                <c:pt idx="0">
                  <c:v>NOx</c:v>
                </c:pt>
              </c:strCache>
            </c:strRef>
          </c:tx>
          <c:spPr>
            <a:ln>
              <a:solidFill>
                <a:schemeClr val="accent4"/>
              </a:solidFill>
            </a:ln>
          </c:spPr>
          <c:marker>
            <c:symbol val="none"/>
          </c:marker>
          <c:cat>
            <c:numRef>
              <c:f>KR!$A$2:$A$10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KR!$R$2:$R$10</c:f>
              <c:numCache>
                <c:formatCode>0%</c:formatCode>
                <c:ptCount val="9"/>
                <c:pt idx="0">
                  <c:v>1</c:v>
                </c:pt>
                <c:pt idx="1">
                  <c:v>1.0201005025125627</c:v>
                </c:pt>
                <c:pt idx="2">
                  <c:v>0.96482412060301503</c:v>
                </c:pt>
                <c:pt idx="3">
                  <c:v>0.90452261306532666</c:v>
                </c:pt>
                <c:pt idx="4">
                  <c:v>0.91959798994974873</c:v>
                </c:pt>
                <c:pt idx="5">
                  <c:v>0.79396984924623115</c:v>
                </c:pt>
                <c:pt idx="6">
                  <c:v>0.81407035175879405</c:v>
                </c:pt>
                <c:pt idx="7">
                  <c:v>0.77386934673366836</c:v>
                </c:pt>
                <c:pt idx="8">
                  <c:v>0.71859296482412061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754-4EB2-B3BE-8319E5AECD4C}"/>
            </c:ext>
          </c:extLst>
        </c:ser>
        <c:ser>
          <c:idx val="0"/>
          <c:order val="3"/>
          <c:tx>
            <c:strRef>
              <c:f>KR!$A$1</c:f>
              <c:strCache>
                <c:ptCount val="1"/>
                <c:pt idx="0">
                  <c:v>SO2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KR!$A$2:$A$10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KR!$F$2:$F$10</c:f>
              <c:numCache>
                <c:formatCode>0%</c:formatCode>
                <c:ptCount val="9"/>
                <c:pt idx="0">
                  <c:v>1</c:v>
                </c:pt>
                <c:pt idx="1">
                  <c:v>0.93023255813953498</c:v>
                </c:pt>
                <c:pt idx="2">
                  <c:v>0.95348837209302317</c:v>
                </c:pt>
                <c:pt idx="3">
                  <c:v>1.0465116279069768</c:v>
                </c:pt>
                <c:pt idx="4">
                  <c:v>1.0232558139534884</c:v>
                </c:pt>
                <c:pt idx="5">
                  <c:v>0.93023255813953498</c:v>
                </c:pt>
                <c:pt idx="6">
                  <c:v>1.0465116279069768</c:v>
                </c:pt>
                <c:pt idx="7">
                  <c:v>0.93023255813953498</c:v>
                </c:pt>
                <c:pt idx="8">
                  <c:v>0.88372093023255816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754-4EB2-B3BE-8319E5AECD4C}"/>
            </c:ext>
          </c:extLst>
        </c:ser>
        <c:ser>
          <c:idx val="5"/>
          <c:order val="4"/>
          <c:tx>
            <c:strRef>
              <c:f>KR!$S$1</c:f>
              <c:strCache>
                <c:ptCount val="1"/>
                <c:pt idx="0">
                  <c:v>Primary PM2.5</c:v>
                </c:pt>
              </c:strCache>
            </c:strRef>
          </c:tx>
          <c:spPr>
            <a:ln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KR!$A$2:$A$10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KR!$X$2:$X$10</c:f>
              <c:numCache>
                <c:formatCode>0%</c:formatCode>
                <c:ptCount val="9"/>
                <c:pt idx="0">
                  <c:v>1</c:v>
                </c:pt>
                <c:pt idx="1">
                  <c:v>0.96</c:v>
                </c:pt>
                <c:pt idx="2">
                  <c:v>0.76</c:v>
                </c:pt>
                <c:pt idx="3">
                  <c:v>0.84</c:v>
                </c:pt>
                <c:pt idx="4">
                  <c:v>0.76</c:v>
                </c:pt>
                <c:pt idx="5">
                  <c:v>0.6</c:v>
                </c:pt>
                <c:pt idx="6">
                  <c:v>0.56000000000000005</c:v>
                </c:pt>
                <c:pt idx="7">
                  <c:v>0.52</c:v>
                </c:pt>
                <c:pt idx="8">
                  <c:v>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754-4EB2-B3BE-8319E5AECD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8890096"/>
        <c:axId val="98892496"/>
        <c:extLst>
          <c:ext xmlns:c15="http://schemas.microsoft.com/office/drawing/2012/chart" uri="{02D57815-91ED-43cb-92C2-25804820EDAC}">
            <c15:filteredLineSeries>
              <c15:ser>
                <c:idx val="4"/>
                <c:order val="0"/>
                <c:tx>
                  <c:v>2015</c:v>
                </c:tx>
                <c:spPr>
                  <a:ln>
                    <a:solidFill>
                      <a:schemeClr val="tx1"/>
                    </a:solidFill>
                  </a:ln>
                </c:spPr>
                <c:cat>
                  <c:numRef>
                    <c:extLst>
                      <c:ext uri="{02D57815-91ED-43cb-92C2-25804820EDAC}">
                        <c15:formulaRef>
                          <c15:sqref>KR!$A$2:$A$10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2015</c:v>
                      </c:pt>
                      <c:pt idx="1">
                        <c:v>2016</c:v>
                      </c:pt>
                      <c:pt idx="2">
                        <c:v>2017</c:v>
                      </c:pt>
                      <c:pt idx="3">
                        <c:v>2018</c:v>
                      </c:pt>
                      <c:pt idx="4">
                        <c:v>2019</c:v>
                      </c:pt>
                      <c:pt idx="5">
                        <c:v>2020</c:v>
                      </c:pt>
                      <c:pt idx="6">
                        <c:v>2021</c:v>
                      </c:pt>
                      <c:pt idx="7">
                        <c:v>2022</c:v>
                      </c:pt>
                      <c:pt idx="8">
                        <c:v>2023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KR!$D$2:$D$10</c15:sqref>
                        </c15:formulaRef>
                      </c:ext>
                    </c:extLst>
                    <c:numCache>
                      <c:formatCode>0%</c:formatCode>
                      <c:ptCount val="9"/>
                      <c:pt idx="0">
                        <c:v>1</c:v>
                      </c:pt>
                      <c:pt idx="1">
                        <c:v>1</c:v>
                      </c:pt>
                      <c:pt idx="2">
                        <c:v>1</c:v>
                      </c:pt>
                      <c:pt idx="3">
                        <c:v>1</c:v>
                      </c:pt>
                      <c:pt idx="4">
                        <c:v>1</c:v>
                      </c:pt>
                      <c:pt idx="5">
                        <c:v>1</c:v>
                      </c:pt>
                      <c:pt idx="6">
                        <c:v>1</c:v>
                      </c:pt>
                      <c:pt idx="7">
                        <c:v>1</c:v>
                      </c:pt>
                      <c:pt idx="8">
                        <c:v>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0-B754-4EB2-B3BE-8319E5AECD4C}"/>
                  </c:ext>
                </c:extLst>
              </c15:ser>
            </c15:filteredLineSeries>
          </c:ext>
        </c:extLst>
      </c:lineChart>
      <c:catAx>
        <c:axId val="98890096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ko-KR"/>
          </a:p>
        </c:txPr>
        <c:crossAx val="98892496"/>
        <c:crosses val="autoZero"/>
        <c:auto val="1"/>
        <c:lblAlgn val="ctr"/>
        <c:lblOffset val="100"/>
        <c:noMultiLvlLbl val="0"/>
      </c:catAx>
      <c:valAx>
        <c:axId val="98892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 algn="ctr" rtl="0">
                  <a:defRPr/>
                </a:pPr>
                <a:r>
                  <a:rPr lang="en-US"/>
                  <a:t>Emissions change compared to 2015 [%]</a:t>
                </a:r>
                <a:endParaRPr lang="ko-KR"/>
              </a:p>
            </c:rich>
          </c:tx>
          <c:layout>
            <c:manualLayout>
              <c:xMode val="edge"/>
              <c:yMode val="edge"/>
              <c:x val="1.9444419742766606E-2"/>
              <c:y val="0.12376670015951986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%" sourceLinked="1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ko-KR"/>
          </a:p>
        </c:txPr>
        <c:crossAx val="98890096"/>
        <c:crosses val="autoZero"/>
        <c:crossBetween val="between"/>
      </c:valAx>
    </c:plotArea>
    <c:legend>
      <c:legendPos val="b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ko-KR"/>
        </a:p>
      </c:txPr>
    </c:legend>
    <c:plotVisOnly val="1"/>
    <c:dispBlanksAs val="gap"/>
    <c:showDLblsOverMax val="0"/>
    <c:extLst/>
  </c:chart>
  <c:txPr>
    <a:bodyPr/>
    <a:lstStyle/>
    <a:p>
      <a:pPr>
        <a:defRPr sz="1200"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ko-K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4874C42B-428C-45B9-8503-D9D08EB8F1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3197F47-5AC9-476F-8E5E-1B8DF9B018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00DB3C14-014C-4DB3-8AFF-5BA57D49B4BC}" type="datetimeFigureOut">
              <a:rPr lang="ko-KR" altLang="en-US" smtClean="0"/>
              <a:t>2024-10-23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C3D1622-2372-4E07-8FC1-25180BE096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AA31281-0977-41CD-A50F-5BAFA78EEC4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B195C3B4-E5A1-4A5B-980F-E8693D12F9B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26703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095B5AC4-BA9A-4E4B-951E-601EBBAE148D}" type="datetimeFigureOut">
              <a:rPr lang="ko-KR" altLang="en-US" smtClean="0"/>
              <a:t>2024-10-23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7F6AB9BD-7E7F-44B8-834C-D222286B7E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4097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6AB9BD-7E7F-44B8-834C-D222286B7EDE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1466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6AB9BD-7E7F-44B8-834C-D222286B7EDE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869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6AB9BD-7E7F-44B8-834C-D222286B7EDE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1064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6AB9BD-7E7F-44B8-834C-D222286B7EDE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0888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 결과 배출량은 </a:t>
            </a:r>
            <a:r>
              <a:rPr lang="ko-KR" altLang="en-US" dirty="0" err="1"/>
              <a:t>이런식으로</a:t>
            </a:r>
            <a:r>
              <a:rPr lang="ko-KR" altLang="en-US" dirty="0"/>
              <a:t> 산정이 되었고 농도는 이렇게 되었다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6AB9BD-7E7F-44B8-834C-D222286B7EDE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5068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Although the emission adjustments were applied twice consecutively, which accounted for some transport, the interactions between regions were not fully considered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6AB9BD-7E7F-44B8-834C-D222286B7EDE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77868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Although the emission adjustments were applied twice consecutively, which accounted for some transport, the interactions between regions were not fully considered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6AB9BD-7E7F-44B8-834C-D222286B7EDE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05027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 결과 배출량은 </a:t>
            </a:r>
            <a:r>
              <a:rPr lang="ko-KR" altLang="en-US" dirty="0" err="1"/>
              <a:t>이런식으로</a:t>
            </a:r>
            <a:r>
              <a:rPr lang="ko-KR" altLang="en-US" dirty="0"/>
              <a:t> 산정이 되었고 농도는 이렇게 되었다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6AB9BD-7E7F-44B8-834C-D222286B7EDE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93221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 결과 배출량은 </a:t>
            </a:r>
            <a:r>
              <a:rPr lang="ko-KR" altLang="en-US" dirty="0" err="1"/>
              <a:t>이런식으로</a:t>
            </a:r>
            <a:r>
              <a:rPr lang="ko-KR" altLang="en-US" dirty="0"/>
              <a:t> 산정이 되었고 농도는 이렇게 되었다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6AB9BD-7E7F-44B8-834C-D222286B7EDE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60778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 결과 배출량은 </a:t>
            </a:r>
            <a:r>
              <a:rPr lang="ko-KR" altLang="en-US" dirty="0" err="1"/>
              <a:t>이런식으로</a:t>
            </a:r>
            <a:r>
              <a:rPr lang="ko-KR" altLang="en-US" dirty="0"/>
              <a:t> 산정이 되었고 농도는 이렇게 되었다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6AB9BD-7E7F-44B8-834C-D222286B7EDE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06588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 결과 배출량은 </a:t>
            </a:r>
            <a:r>
              <a:rPr lang="ko-KR" altLang="en-US" dirty="0" err="1"/>
              <a:t>이런식으로</a:t>
            </a:r>
            <a:r>
              <a:rPr lang="ko-KR" altLang="en-US" dirty="0"/>
              <a:t> 산정이 되었고 농도는 이렇게 되었다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6AB9BD-7E7F-44B8-834C-D222286B7EDE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4959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4328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 결과 배출량은 </a:t>
            </a:r>
            <a:r>
              <a:rPr lang="ko-KR" altLang="en-US" dirty="0" err="1"/>
              <a:t>이런식으로</a:t>
            </a:r>
            <a:r>
              <a:rPr lang="ko-KR" altLang="en-US" dirty="0"/>
              <a:t> 산정이 되었고 농도는 이렇게 되었다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6AB9BD-7E7F-44B8-834C-D222286B7EDE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70259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 결과 배출량은 </a:t>
            </a:r>
            <a:r>
              <a:rPr lang="ko-KR" altLang="en-US" dirty="0" err="1"/>
              <a:t>이런식으로</a:t>
            </a:r>
            <a:r>
              <a:rPr lang="ko-KR" altLang="en-US" dirty="0"/>
              <a:t> 산정이 되었고 농도는 이렇게 되었다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6AB9BD-7E7F-44B8-834C-D222286B7EDE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59837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5</a:t>
            </a:r>
            <a:r>
              <a:rPr lang="ko-KR" altLang="en-US" dirty="0"/>
              <a:t>개 지역으로 나누어 </a:t>
            </a:r>
            <a:r>
              <a:rPr lang="en-US" altLang="ko-KR" dirty="0"/>
              <a:t>Systematic </a:t>
            </a:r>
            <a:r>
              <a:rPr lang="ko-KR" altLang="en-US" dirty="0"/>
              <a:t>한 바이어스를 </a:t>
            </a:r>
            <a:r>
              <a:rPr lang="ko-KR" altLang="en-US" dirty="0" err="1"/>
              <a:t>다ㅣㅅ</a:t>
            </a:r>
            <a:r>
              <a:rPr lang="ko-KR" altLang="en-US" dirty="0"/>
              <a:t> 배출량에 곱해서 </a:t>
            </a:r>
            <a:r>
              <a:rPr lang="ko-KR" altLang="en-US" dirty="0" err="1"/>
              <a:t>재산정해싿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6AB9BD-7E7F-44B8-834C-D222286B7EDE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5335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 결과 배출량은 </a:t>
            </a:r>
            <a:r>
              <a:rPr lang="ko-KR" altLang="en-US" dirty="0" err="1"/>
              <a:t>이런식으로</a:t>
            </a:r>
            <a:r>
              <a:rPr lang="ko-KR" altLang="en-US" dirty="0"/>
              <a:t> 산정이 되었고 농도는 이렇게 되었다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6AB9BD-7E7F-44B8-834C-D222286B7EDE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46354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 결과 배출량은 </a:t>
            </a:r>
            <a:r>
              <a:rPr lang="ko-KR" altLang="en-US" dirty="0" err="1"/>
              <a:t>이런식으로</a:t>
            </a:r>
            <a:r>
              <a:rPr lang="ko-KR" altLang="en-US" dirty="0"/>
              <a:t> 산정이 되었고 농도는 이렇게 되었다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6AB9BD-7E7F-44B8-834C-D222286B7EDE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40463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6AB9BD-7E7F-44B8-834C-D222286B7EDE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24690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6AB9BD-7E7F-44B8-834C-D222286B7EDE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2798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476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64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895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93353-E858-48BA-B0BD-DD8084001B46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021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60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4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6AB9BD-7E7F-44B8-834C-D222286B7EDE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5347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8">
            <a:extLst>
              <a:ext uri="{FF2B5EF4-FFF2-40B4-BE49-F238E27FC236}">
                <a16:creationId xmlns:a16="http://schemas.microsoft.com/office/drawing/2014/main" id="{CBB8F65B-7A43-A495-2CB3-C066E339A7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736" y="63283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D45D2BDF-D98A-4880-9A6B-F2348868C66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29869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8">
            <a:extLst>
              <a:ext uri="{FF2B5EF4-FFF2-40B4-BE49-F238E27FC236}">
                <a16:creationId xmlns:a16="http://schemas.microsoft.com/office/drawing/2014/main" id="{AABDA025-D636-0A13-FB20-40207E84A3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736" y="63283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D45D2BDF-D98A-4880-9A6B-F2348868C66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2106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8">
            <a:extLst>
              <a:ext uri="{FF2B5EF4-FFF2-40B4-BE49-F238E27FC236}">
                <a16:creationId xmlns:a16="http://schemas.microsoft.com/office/drawing/2014/main" id="{175CA522-8123-8BC0-D07E-08D7CE264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736" y="63283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D45D2BDF-D98A-4880-9A6B-F2348868C66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29201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8">
            <a:extLst>
              <a:ext uri="{FF2B5EF4-FFF2-40B4-BE49-F238E27FC236}">
                <a16:creationId xmlns:a16="http://schemas.microsoft.com/office/drawing/2014/main" id="{5EB5EEEE-8C42-7E1F-941D-9CD2669EAA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736" y="63283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D45D2BDF-D98A-4880-9A6B-F2348868C66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45595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  <a:endParaRPr lang="en-US" altLang="ko-KR" dirty="0"/>
          </a:p>
          <a:p>
            <a:pPr lvl="2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8">
            <a:extLst>
              <a:ext uri="{FF2B5EF4-FFF2-40B4-BE49-F238E27FC236}">
                <a16:creationId xmlns:a16="http://schemas.microsoft.com/office/drawing/2014/main" id="{69648070-5111-0B8E-123A-ED6045008D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736" y="63283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D45D2BDF-D98A-4880-9A6B-F2348868C66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31638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8">
            <a:extLst>
              <a:ext uri="{FF2B5EF4-FFF2-40B4-BE49-F238E27FC236}">
                <a16:creationId xmlns:a16="http://schemas.microsoft.com/office/drawing/2014/main" id="{852FFF3B-460D-D04D-7475-7B9F748C22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736" y="63283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D45D2BDF-D98A-4880-9A6B-F2348868C66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64861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슬라이드 번호 개체 틀 8">
            <a:extLst>
              <a:ext uri="{FF2B5EF4-FFF2-40B4-BE49-F238E27FC236}">
                <a16:creationId xmlns:a16="http://schemas.microsoft.com/office/drawing/2014/main" id="{2951D5D4-7BAB-D5B3-2944-60BA9BAF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736" y="63283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D45D2BDF-D98A-4880-9A6B-F2348868C66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39231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슬라이드 번호 개체 틀 8">
            <a:extLst>
              <a:ext uri="{FF2B5EF4-FFF2-40B4-BE49-F238E27FC236}">
                <a16:creationId xmlns:a16="http://schemas.microsoft.com/office/drawing/2014/main" id="{D1FCF916-8F73-1894-70D5-50C47A959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6736" y="63283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D45D2BDF-D98A-4880-9A6B-F2348868C66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46849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8">
            <a:extLst>
              <a:ext uri="{FF2B5EF4-FFF2-40B4-BE49-F238E27FC236}">
                <a16:creationId xmlns:a16="http://schemas.microsoft.com/office/drawing/2014/main" id="{91EA76E7-A53E-969B-DB53-8EC147E417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736" y="63283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D45D2BDF-D98A-4880-9A6B-F2348868C66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96096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슬라이드 번호 개체 틀 8">
            <a:extLst>
              <a:ext uri="{FF2B5EF4-FFF2-40B4-BE49-F238E27FC236}">
                <a16:creationId xmlns:a16="http://schemas.microsoft.com/office/drawing/2014/main" id="{0737EB44-9C13-D7CC-E59C-D3BEBD6FA0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736" y="63283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D45D2BDF-D98A-4880-9A6B-F2348868C66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37909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슬라이드 번호 개체 틀 8">
            <a:extLst>
              <a:ext uri="{FF2B5EF4-FFF2-40B4-BE49-F238E27FC236}">
                <a16:creationId xmlns:a16="http://schemas.microsoft.com/office/drawing/2014/main" id="{A320454B-8A1B-2B5D-BC5A-2ECE88A0F0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736" y="63283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D45D2BDF-D98A-4880-9A6B-F2348868C66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87668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슬라이드 번호 개체 틀 8">
            <a:extLst>
              <a:ext uri="{FF2B5EF4-FFF2-40B4-BE49-F238E27FC236}">
                <a16:creationId xmlns:a16="http://schemas.microsoft.com/office/drawing/2014/main" id="{3D2DF6E2-7033-68A4-CAB4-CE72CF1115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736" y="63283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D45D2BDF-D98A-4880-9A6B-F2348868C66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89174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8234" y="246454"/>
            <a:ext cx="10911994" cy="393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091" y="831972"/>
            <a:ext cx="11682845" cy="5304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편집하려면 클릭</a:t>
            </a:r>
            <a:endParaRPr lang="en-US" altLang="ko-K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091" y="62765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412" y="631854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156A5231-9448-E0DF-4C70-7BA503B794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736" y="63283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D45D2BDF-D98A-4880-9A6B-F2348868C66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13299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6" r:id="rId1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kumimoji="1" lang="en-US" altLang="en-US" sz="2400" b="1" kern="1200" spc="-70" dirty="0">
          <a:ln w="3175">
            <a:solidFill>
              <a:prstClr val="black">
                <a:alpha val="10000"/>
              </a:prstClr>
            </a:solidFill>
          </a:ln>
          <a:solidFill>
            <a:prstClr val="black"/>
          </a:solidFill>
          <a:latin typeface="+mj-ea"/>
          <a:ea typeface="+mj-ea"/>
          <a:cs typeface="+mn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lang="ko-KR" altLang="en-US" sz="1800" b="0" kern="1200" spc="-70" dirty="0" smtClean="0">
          <a:ln w="3175">
            <a:solidFill>
              <a:prstClr val="black">
                <a:alpha val="10000"/>
              </a:prstClr>
            </a:solidFill>
          </a:ln>
          <a:solidFill>
            <a:prstClr val="black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1pPr>
      <a:lvl2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lang="ko-KR" altLang="en-US" sz="1800" b="0" kern="1200" spc="-70" dirty="0" smtClean="0">
          <a:ln w="3175">
            <a:solidFill>
              <a:prstClr val="black">
                <a:alpha val="10000"/>
              </a:prstClr>
            </a:solidFill>
          </a:ln>
          <a:solidFill>
            <a:prstClr val="black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2pPr>
      <a:lvl3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lang="ko-KR" altLang="en-US" sz="1800" b="0" kern="1200" spc="-70" dirty="0" smtClean="0">
          <a:ln w="3175">
            <a:solidFill>
              <a:prstClr val="black">
                <a:alpha val="10000"/>
              </a:prstClr>
            </a:solidFill>
          </a:ln>
          <a:solidFill>
            <a:prstClr val="black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3pPr>
      <a:lvl4pPr marL="0" indent="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kumimoji="1" lang="ko-KR" altLang="en-US" sz="1800" b="0" kern="1200" spc="-70" dirty="0" smtClean="0">
          <a:ln w="3175">
            <a:solidFill>
              <a:prstClr val="black">
                <a:alpha val="10000"/>
              </a:prstClr>
            </a:solidFill>
          </a:ln>
          <a:solidFill>
            <a:prstClr val="black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4pPr>
      <a:lvl5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lang="en-US" altLang="en-US" sz="1800" b="0" kern="1200" spc="-70" dirty="0">
          <a:ln w="3175">
            <a:solidFill>
              <a:prstClr val="black">
                <a:alpha val="10000"/>
              </a:prstClr>
            </a:solidFill>
          </a:ln>
          <a:solidFill>
            <a:prstClr val="black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chart" Target="../charts/chart2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26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3F204FA2-8E1C-5E30-3505-3FC86625D9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3000">
                <a:srgbClr val="F7FAFD"/>
              </a:gs>
              <a:gs pos="15000">
                <a:srgbClr val="F9FBFE"/>
              </a:gs>
              <a:gs pos="0">
                <a:srgbClr val="E3EEF8"/>
              </a:gs>
              <a:gs pos="52000">
                <a:schemeClr val="bg1">
                  <a:alpha val="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A4B4C069-B62B-AC6E-EB80-A35ADC3AB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728" y="1660142"/>
            <a:ext cx="10477500" cy="2387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ko-KR" sz="3600" dirty="0"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Recent Gaseous and Particulate Emission Trends in Northeast Asia Using Top-Down Emission Adjustment Method with Surface Observations</a:t>
            </a:r>
            <a:endParaRPr lang="ko-KR" altLang="en-US" sz="3600" dirty="0">
              <a:latin typeface="Arial" panose="020B0604020202020204" pitchFamily="34" charset="0"/>
              <a:ea typeface="아주체" panose="020B0503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6" name="부제목 2">
            <a:extLst>
              <a:ext uri="{FF2B5EF4-FFF2-40B4-BE49-F238E27FC236}">
                <a16:creationId xmlns:a16="http://schemas.microsoft.com/office/drawing/2014/main" id="{58454C8F-E891-1356-8996-76AADFA8BC36}"/>
              </a:ext>
            </a:extLst>
          </p:cNvPr>
          <p:cNvSpPr txBox="1">
            <a:spLocks/>
          </p:cNvSpPr>
          <p:nvPr/>
        </p:nvSpPr>
        <p:spPr>
          <a:xfrm>
            <a:off x="1393432" y="4133722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indent="0" defTabSz="457200" fontAlgn="auto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ko-KR" b="1" spc="-70" dirty="0">
                <a:ln w="3175">
                  <a:solidFill>
                    <a:prstClr val="black">
                      <a:alpha val="10000"/>
                    </a:prstClr>
                  </a:solidFill>
                </a:ln>
                <a:solidFill>
                  <a:srgbClr val="0466D2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Seongeun Jeong, </a:t>
            </a:r>
            <a:r>
              <a:rPr kumimoji="1" lang="en-US" altLang="ko-KR" b="1" spc="-70" dirty="0" err="1">
                <a:ln w="3175">
                  <a:solidFill>
                    <a:prstClr val="black">
                      <a:alpha val="10000"/>
                    </a:prstClr>
                  </a:solidFill>
                </a:ln>
                <a:solidFill>
                  <a:srgbClr val="0466D2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Eunhye</a:t>
            </a:r>
            <a:r>
              <a:rPr kumimoji="1" lang="en-US" altLang="ko-KR" b="1" spc="-70" dirty="0">
                <a:ln w="3175">
                  <a:solidFill>
                    <a:prstClr val="black">
                      <a:alpha val="10000"/>
                    </a:prstClr>
                  </a:solidFill>
                </a:ln>
                <a:solidFill>
                  <a:srgbClr val="0466D2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 </a:t>
            </a:r>
            <a:r>
              <a:rPr kumimoji="1" lang="en-US" altLang="ko-KR" b="1" spc="-70" dirty="0" err="1">
                <a:ln w="3175">
                  <a:solidFill>
                    <a:prstClr val="black">
                      <a:alpha val="10000"/>
                    </a:prstClr>
                  </a:solidFill>
                </a:ln>
                <a:solidFill>
                  <a:srgbClr val="0466D2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kim</a:t>
            </a:r>
            <a:r>
              <a:rPr kumimoji="1" lang="en-US" altLang="ko-KR" b="1" spc="-70" dirty="0">
                <a:ln w="3175">
                  <a:solidFill>
                    <a:prstClr val="black">
                      <a:alpha val="10000"/>
                    </a:prstClr>
                  </a:solidFill>
                </a:ln>
                <a:solidFill>
                  <a:srgbClr val="0466D2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, Yoon-</a:t>
            </a:r>
            <a:r>
              <a:rPr kumimoji="1" lang="en-US" altLang="ko-KR" b="1" spc="-70" dirty="0" err="1">
                <a:ln w="3175">
                  <a:solidFill>
                    <a:prstClr val="black">
                      <a:alpha val="10000"/>
                    </a:prstClr>
                  </a:solidFill>
                </a:ln>
                <a:solidFill>
                  <a:srgbClr val="0466D2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Hee</a:t>
            </a:r>
            <a:r>
              <a:rPr kumimoji="1" lang="en-US" altLang="ko-KR" b="1" spc="-70" dirty="0">
                <a:ln w="3175">
                  <a:solidFill>
                    <a:prstClr val="black">
                      <a:alpha val="10000"/>
                    </a:prstClr>
                  </a:solidFill>
                </a:ln>
                <a:solidFill>
                  <a:srgbClr val="0466D2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 Kang, </a:t>
            </a:r>
            <a:r>
              <a:rPr kumimoji="1" lang="en-US" altLang="ko-KR" b="1" spc="-70" dirty="0" err="1">
                <a:ln w="3175">
                  <a:solidFill>
                    <a:prstClr val="black">
                      <a:alpha val="10000"/>
                    </a:prstClr>
                  </a:solidFill>
                </a:ln>
                <a:solidFill>
                  <a:srgbClr val="0466D2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Soontae</a:t>
            </a:r>
            <a:r>
              <a:rPr kumimoji="1" lang="en-US" altLang="ko-KR" b="1" spc="-70" dirty="0">
                <a:ln w="3175">
                  <a:solidFill>
                    <a:prstClr val="black">
                      <a:alpha val="10000"/>
                    </a:prstClr>
                  </a:solidFill>
                </a:ln>
                <a:solidFill>
                  <a:srgbClr val="0466D2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 Kim</a:t>
            </a:r>
          </a:p>
          <a:p>
            <a:pPr marR="0" lvl="0" indent="0" defTabSz="457200" fontAlgn="auto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ko-KR" b="1" spc="-70" dirty="0">
                <a:ln w="3175">
                  <a:solidFill>
                    <a:prstClr val="black">
                      <a:alpha val="10000"/>
                    </a:prstClr>
                  </a:solidFill>
                </a:ln>
                <a:solidFill>
                  <a:srgbClr val="0466D2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Ajou University, South Korea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3631697D-9C8D-38C7-8D01-3E16E1B30D77}"/>
              </a:ext>
            </a:extLst>
          </p:cNvPr>
          <p:cNvSpPr/>
          <p:nvPr/>
        </p:nvSpPr>
        <p:spPr>
          <a:xfrm>
            <a:off x="-8092" y="134279"/>
            <a:ext cx="61040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09538" defTabSz="914400" eaLnBrk="0" fontAlgn="base" latinLnBrk="1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800" b="1" spc="-70" dirty="0">
                <a:ln w="3175">
                  <a:solidFill>
                    <a:prstClr val="black">
                      <a:alpha val="10000"/>
                    </a:prstClr>
                  </a:solidFill>
                </a:ln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CMAS Conference 2024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6DF2B0D8-4C29-B753-D6C3-0CC446EFEC1B}"/>
              </a:ext>
            </a:extLst>
          </p:cNvPr>
          <p:cNvSpPr/>
          <p:nvPr/>
        </p:nvSpPr>
        <p:spPr>
          <a:xfrm>
            <a:off x="0" y="591462"/>
            <a:ext cx="60724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09538" defTabSz="914400" eaLnBrk="0" fontAlgn="base" latinLnBrk="1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400" spc="-70" dirty="0">
                <a:ln w="3175">
                  <a:solidFill>
                    <a:prstClr val="black">
                      <a:alpha val="10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October 23, 2024</a:t>
            </a:r>
          </a:p>
        </p:txBody>
      </p:sp>
      <p:pic>
        <p:nvPicPr>
          <p:cNvPr id="13" name="그림 12" descr="텍스트, 폰트, 스크린샷, 그래픽이(가) 표시된 사진&#10;&#10;자동 생성된 설명">
            <a:extLst>
              <a:ext uri="{FF2B5EF4-FFF2-40B4-BE49-F238E27FC236}">
                <a16:creationId xmlns:a16="http://schemas.microsoft.com/office/drawing/2014/main" id="{8BC261DB-FF20-2ED7-9D4F-F7FBADE5C3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29" b="4194"/>
          <a:stretch/>
        </p:blipFill>
        <p:spPr>
          <a:xfrm>
            <a:off x="9592497" y="45402"/>
            <a:ext cx="2552472" cy="591542"/>
          </a:xfrm>
          <a:prstGeom prst="rect">
            <a:avLst/>
          </a:prstGeom>
        </p:spPr>
      </p:pic>
      <p:sp>
        <p:nvSpPr>
          <p:cNvPr id="5" name="슬라이드 번호 개체 틀 3">
            <a:extLst>
              <a:ext uri="{FF2B5EF4-FFF2-40B4-BE49-F238E27FC236}">
                <a16:creationId xmlns:a16="http://schemas.microsoft.com/office/drawing/2014/main" id="{AB26722F-D837-C97E-F053-88A6B80A13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736" y="6328371"/>
            <a:ext cx="2743200" cy="365125"/>
          </a:xfrm>
          <a:prstGeom prst="rect">
            <a:avLst/>
          </a:prstGeom>
        </p:spPr>
        <p:txBody>
          <a:bodyPr/>
          <a:lstStyle/>
          <a:p>
            <a:fld id="{16049EB2-95FA-4D61-AC3A-524BB0EC69E9}" type="slidenum">
              <a:rPr lang="ko-KR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</a:t>
            </a:fld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098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2">
            <a:extLst>
              <a:ext uri="{FF2B5EF4-FFF2-40B4-BE49-F238E27FC236}">
                <a16:creationId xmlns:a16="http://schemas.microsoft.com/office/drawing/2014/main" id="{6C1BA1BB-1C0E-0235-B1D4-E81DE30B926F}"/>
              </a:ext>
            </a:extLst>
          </p:cNvPr>
          <p:cNvSpPr/>
          <p:nvPr/>
        </p:nvSpPr>
        <p:spPr>
          <a:xfrm>
            <a:off x="0" y="1"/>
            <a:ext cx="12192000" cy="53339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rgbClr val="B1C4E6"/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/>
        </p:spPr>
        <p:txBody>
          <a:bodyPr wrap="none" lIns="180000" rtlCol="0" anchor="ctr" anchorCtr="0"/>
          <a:lstStyle/>
          <a:p>
            <a:pPr algn="ctr"/>
            <a:r>
              <a:rPr lang="en-US" sz="2400" b="1" kern="0" spc="-151" dirty="0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Methods</a:t>
            </a:r>
            <a:r>
              <a:rPr lang="en-US" sz="2400" b="1" kern="0" spc="-151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: </a:t>
            </a:r>
            <a:r>
              <a:rPr lang="en-US" sz="2400" b="1" kern="0" spc="-151" dirty="0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Adjusting </a:t>
            </a:r>
            <a:r>
              <a:rPr lang="en-US" sz="2400" b="1" kern="0" spc="-151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Emissions Approach</a:t>
            </a:r>
            <a:endParaRPr lang="en-US" sz="2400" b="1" kern="0" spc="-151" dirty="0">
              <a:solidFill>
                <a:srgbClr val="002060"/>
              </a:solidFill>
              <a:latin typeface="Arial" panose="020B0604020202020204" pitchFamily="34" charset="0"/>
              <a:ea typeface="아주체" panose="020B0503000000000000" pitchFamily="50" charset="-127"/>
              <a:cs typeface="Arial" panose="020B0604020202020204" pitchFamily="34" charset="0"/>
            </a:endParaRPr>
          </a:p>
        </p:txBody>
      </p:sp>
      <p:graphicFrame>
        <p:nvGraphicFramePr>
          <p:cNvPr id="16" name="차트 15">
            <a:extLst>
              <a:ext uri="{FF2B5EF4-FFF2-40B4-BE49-F238E27FC236}">
                <a16:creationId xmlns:a16="http://schemas.microsoft.com/office/drawing/2014/main" id="{6CE69B45-3B96-FD3E-32AB-D867FC5AC4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2127270"/>
              </p:ext>
            </p:extLst>
          </p:nvPr>
        </p:nvGraphicFramePr>
        <p:xfrm>
          <a:off x="1016003" y="2719271"/>
          <a:ext cx="4000500" cy="4000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7" name="사각형: 둥근 모서리 76">
            <a:extLst>
              <a:ext uri="{FF2B5EF4-FFF2-40B4-BE49-F238E27FC236}">
                <a16:creationId xmlns:a16="http://schemas.microsoft.com/office/drawing/2014/main" id="{D9A84E63-57D1-E813-6F42-F632277CA870}"/>
              </a:ext>
            </a:extLst>
          </p:cNvPr>
          <p:cNvSpPr/>
          <p:nvPr/>
        </p:nvSpPr>
        <p:spPr>
          <a:xfrm>
            <a:off x="246744" y="1037428"/>
            <a:ext cx="5747657" cy="1727200"/>
          </a:xfrm>
          <a:prstGeom prst="roundRect">
            <a:avLst/>
          </a:prstGeom>
          <a:gradFill>
            <a:gsLst>
              <a:gs pos="0">
                <a:srgbClr val="E7E7E7"/>
              </a:gs>
              <a:gs pos="100000">
                <a:schemeClr val="bg1"/>
              </a:gs>
            </a:gsLst>
            <a:lin ang="16200000" scaled="0"/>
          </a:gradFill>
          <a:ln w="222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F0B46B3E-C2FB-E120-7B0F-D9E59AF4039D}"/>
              </a:ext>
            </a:extLst>
          </p:cNvPr>
          <p:cNvGrpSpPr/>
          <p:nvPr/>
        </p:nvGrpSpPr>
        <p:grpSpPr>
          <a:xfrm>
            <a:off x="6340771" y="1112542"/>
            <a:ext cx="5583335" cy="2472487"/>
            <a:chOff x="5748671" y="2845253"/>
            <a:chExt cx="4940064" cy="1557005"/>
          </a:xfrm>
        </p:grpSpPr>
        <p:sp>
          <p:nvSpPr>
            <p:cNvPr id="6" name="사각형: 둥근 모서리 5">
              <a:extLst>
                <a:ext uri="{FF2B5EF4-FFF2-40B4-BE49-F238E27FC236}">
                  <a16:creationId xmlns:a16="http://schemas.microsoft.com/office/drawing/2014/main" id="{FF2DD4A7-804A-F3AA-8990-5C1D87662958}"/>
                </a:ext>
              </a:extLst>
            </p:cNvPr>
            <p:cNvSpPr/>
            <p:nvPr/>
          </p:nvSpPr>
          <p:spPr>
            <a:xfrm>
              <a:off x="5748671" y="2845253"/>
              <a:ext cx="4909981" cy="14601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내용 개체 틀 2">
                  <a:extLst>
                    <a:ext uri="{FF2B5EF4-FFF2-40B4-BE49-F238E27FC236}">
                      <a16:creationId xmlns:a16="http://schemas.microsoft.com/office/drawing/2014/main" id="{02A56C4C-69FF-7950-DC3E-124B483B777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778754" y="2965452"/>
                  <a:ext cx="4909981" cy="1436806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1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kumimoji="1" lang="ko-KR" altLang="en-US" sz="1800" b="0" kern="1200" spc="-70" dirty="0" smtClean="0">
                      <a:ln w="3175">
                        <a:solidFill>
                          <a:prstClr val="black">
                            <a:alpha val="10000"/>
                          </a:prstClr>
                        </a:solidFill>
                      </a:ln>
                      <a:solidFill>
                        <a:prstClr val="black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+mn-cs"/>
                    </a:defRPr>
                  </a:lvl1pPr>
                  <a:lvl2pPr marL="228600" indent="-228600" algn="l" defTabSz="914400" rtl="0" eaLnBrk="1" latinLnBrk="1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kumimoji="1" lang="ko-KR" altLang="en-US" sz="1800" b="0" kern="1200" spc="-70" dirty="0" smtClean="0">
                      <a:ln w="3175">
                        <a:solidFill>
                          <a:prstClr val="black">
                            <a:alpha val="10000"/>
                          </a:prstClr>
                        </a:solidFill>
                      </a:ln>
                      <a:solidFill>
                        <a:prstClr val="black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+mn-cs"/>
                    </a:defRPr>
                  </a:lvl2pPr>
                  <a:lvl3pPr marL="228600" indent="-228600" algn="l" defTabSz="914400" rtl="0" eaLnBrk="1" latinLnBrk="1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kumimoji="1" lang="ko-KR" altLang="en-US" sz="1800" b="0" kern="1200" spc="-70" dirty="0" smtClean="0">
                      <a:ln w="3175">
                        <a:solidFill>
                          <a:prstClr val="black">
                            <a:alpha val="10000"/>
                          </a:prstClr>
                        </a:solidFill>
                      </a:ln>
                      <a:solidFill>
                        <a:prstClr val="black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+mn-cs"/>
                    </a:defRPr>
                  </a:lvl3pPr>
                  <a:lvl4pPr marL="0" indent="0" algn="l" defTabSz="914400" rtl="0" eaLnBrk="1" latinLnBrk="1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kumimoji="1" lang="ko-KR" altLang="en-US" sz="1800" b="0" kern="1200" spc="-70" dirty="0" smtClean="0">
                      <a:ln w="3175">
                        <a:solidFill>
                          <a:prstClr val="black">
                            <a:alpha val="10000"/>
                          </a:prstClr>
                        </a:solidFill>
                      </a:ln>
                      <a:solidFill>
                        <a:prstClr val="black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+mn-cs"/>
                    </a:defRPr>
                  </a:lvl4pPr>
                  <a:lvl5pPr marL="228600" indent="-228600" algn="l" defTabSz="914400" rtl="0" eaLnBrk="1" latinLnBrk="1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kumimoji="1" lang="en-US" altLang="en-US" sz="1800" b="0" kern="1200" spc="-70" dirty="0">
                      <a:ln w="3175">
                        <a:solidFill>
                          <a:prstClr val="black">
                            <a:alpha val="10000"/>
                          </a:prstClr>
                        </a:solidFill>
                      </a:ln>
                      <a:solidFill>
                        <a:prstClr val="black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+mn-cs"/>
                    </a:defRPr>
                  </a:lvl5pPr>
                  <a:lvl6pPr marL="25146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lvl="0" indent="0" algn="ctr">
                    <a:lnSpc>
                      <a:spcPct val="150000"/>
                    </a:lnSpc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ko-KR" sz="1600" b="0" i="1" u="none" strike="noStrike" kern="1200" cap="none" spc="-70" normalizeH="0" baseline="0" noProof="0" smtClean="0">
                                <a:ln w="3175">
                                  <a:solidFill>
                                    <a:prstClr val="black">
                                      <a:alpha val="10000"/>
                                    </a:prstClr>
                                  </a:solidFill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Sup>
                              <m:sSubSupPr>
                                <m:ctrlPr>
                                  <a:rPr kumimoji="1" lang="en-US" altLang="ko-KR" sz="1600" b="0" i="1" u="none" strike="noStrike" kern="1200" cap="none" spc="-70" normalizeH="0" baseline="0" noProof="0" smtClean="0">
                                    <a:ln w="3175">
                                      <a:solidFill>
                                        <a:prstClr val="black">
                                          <a:alpha val="10000"/>
                                        </a:prstClr>
                                      </a:solidFill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ko-KR" sz="1600" b="0" i="1" u="none" strike="noStrike" kern="1200" cap="none" spc="-70" normalizeH="0" baseline="0" noProof="0" smtClean="0">
                                    <a:ln w="3175">
                                      <a:solidFill>
                                        <a:prstClr val="black">
                                          <a:alpha val="10000"/>
                                        </a:prstClr>
                                      </a:solidFill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kumimoji="1" lang="en-US" altLang="ko-KR" sz="1600" b="0" i="1" u="none" strike="noStrike" kern="1200" cap="none" spc="-70" normalizeH="0" baseline="0" noProof="0" smtClean="0">
                                    <a:ln w="3175">
                                      <a:solidFill>
                                        <a:prstClr val="black">
                                          <a:alpha val="10000"/>
                                        </a:prstClr>
                                      </a:solidFill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𝑎𝑑𝑗</m:t>
                                </m:r>
                              </m:sub>
                              <m:sup>
                                <m:r>
                                  <a:rPr kumimoji="1" lang="en-US" altLang="ko-KR" sz="1600" b="0" i="1" u="none" strike="noStrike" kern="1200" cap="none" spc="-70" normalizeH="0" baseline="0" noProof="0" smtClean="0">
                                    <a:ln w="3175">
                                      <a:solidFill>
                                        <a:prstClr val="black">
                                          <a:alpha val="10000"/>
                                        </a:prstClr>
                                      </a:solidFill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kumimoji="1" lang="en-US" altLang="ko-KR" sz="1600" b="0" i="1" u="none" strike="noStrike" kern="1200" cap="none" spc="-70" normalizeH="0" baseline="0" noProof="0" smtClean="0">
                                    <a:ln w="3175">
                                      <a:solidFill>
                                        <a:prstClr val="black">
                                          <a:alpha val="10000"/>
                                        </a:prstClr>
                                      </a:solidFill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𝑠𝑡</m:t>
                                </m:r>
                              </m:sup>
                            </m:sSubSup>
                          </m:e>
                          <m:sub>
                            <m:r>
                              <a:rPr kumimoji="1" lang="en-US" altLang="ko-KR" sz="1600" b="0" i="1" u="none" strike="noStrike" kern="1200" cap="none" spc="-70" normalizeH="0" baseline="0" noProof="0" smtClean="0">
                                <a:ln w="3175">
                                  <a:solidFill>
                                    <a:prstClr val="black">
                                      <a:alpha val="10000"/>
                                    </a:prstClr>
                                  </a:solidFill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kumimoji="1" lang="en-US" altLang="ko-KR" sz="1600" b="0" i="1" u="none" strike="noStrike" kern="1200" cap="none" spc="-70" normalizeH="0" baseline="0" noProof="0" smtClean="0">
                                <a:ln w="3175">
                                  <a:solidFill>
                                    <a:prstClr val="black">
                                      <a:alpha val="10000"/>
                                    </a:prstClr>
                                  </a:solidFill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kumimoji="1" lang="en-US" altLang="ko-KR" sz="1600" b="0" i="1" u="none" strike="noStrike" kern="1200" cap="none" spc="-70" normalizeH="0" baseline="0" noProof="0" smtClean="0">
                                <a:ln w="3175">
                                  <a:solidFill>
                                    <a:prstClr val="black">
                                      <a:alpha val="10000"/>
                                    </a:prstClr>
                                  </a:solidFill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kumimoji="1" lang="en-US" altLang="ko-KR" sz="1600" b="0" i="1" u="none" strike="noStrike" kern="1200" cap="none" spc="-70" normalizeH="0" baseline="0" noProof="0" smtClean="0">
                            <a:ln w="3175">
                              <a:solidFill>
                                <a:prstClr val="black">
                                  <a:alpha val="10000"/>
                                </a:prstClr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kumimoji="1" lang="en-US" altLang="ko-KR" sz="1600" b="0" i="1" u="none" strike="noStrike" kern="1200" cap="none" spc="-70" normalizeH="0" baseline="0" noProof="0">
                                <a:ln w="3175">
                                  <a:solidFill>
                                    <a:prstClr val="black">
                                      <a:alpha val="10000"/>
                                    </a:prstClr>
                                  </a:solidFill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kumimoji="1" lang="en-US" altLang="ko-KR" sz="1600" b="0" i="1" u="none" strike="noStrike" kern="1200" cap="none" spc="-70" normalizeH="0" baseline="0" noProof="0">
                                    <a:ln w="3175">
                                      <a:solidFill>
                                        <a:prstClr val="black">
                                          <a:alpha val="10000"/>
                                        </a:prstClr>
                                      </a:solidFill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ko-KR" sz="1600" b="0" i="1" u="none" strike="noStrike" kern="1200" cap="none" spc="-70" normalizeH="0" baseline="0" noProof="0">
                                    <a:ln w="3175">
                                      <a:solidFill>
                                        <a:prstClr val="black">
                                          <a:alpha val="10000"/>
                                        </a:prstClr>
                                      </a:solidFill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kumimoji="1" lang="en-US" altLang="ko-KR" sz="1600" b="0" i="1" u="none" strike="noStrike" kern="1200" cap="none" spc="-70" normalizeH="0" baseline="0" noProof="0" smtClean="0">
                                    <a:ln w="3175">
                                      <a:solidFill>
                                        <a:prstClr val="black">
                                          <a:alpha val="10000"/>
                                        </a:prstClr>
                                      </a:solidFill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𝑝𝑟𝑖𝑜𝑟𝑖</m:t>
                                </m:r>
                              </m:sub>
                            </m:sSub>
                          </m:e>
                          <m:sub>
                            <m:r>
                              <a:rPr kumimoji="1" lang="en-US" altLang="ko-KR" sz="1600" b="0" i="1" u="none" strike="noStrike" kern="1200" cap="none" spc="-70" normalizeH="0" baseline="0" noProof="0" smtClean="0">
                                <a:ln w="3175">
                                  <a:solidFill>
                                    <a:prstClr val="black">
                                      <a:alpha val="10000"/>
                                    </a:prstClr>
                                  </a:solidFill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kumimoji="1" lang="en-US" altLang="ko-KR" sz="1600" b="0" i="1" u="none" strike="noStrike" kern="1200" cap="none" spc="-70" normalizeH="0" baseline="0" noProof="0" smtClean="0">
                                <a:ln w="3175">
                                  <a:solidFill>
                                    <a:prstClr val="black">
                                      <a:alpha val="10000"/>
                                    </a:prstClr>
                                  </a:solidFill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kumimoji="1" lang="en-US" altLang="ko-KR" sz="1600" b="0" i="1" u="none" strike="noStrike" kern="1200" cap="none" spc="-70" normalizeH="0" baseline="0" noProof="0" smtClean="0">
                                <a:ln w="3175">
                                  <a:solidFill>
                                    <a:prstClr val="black">
                                      <a:alpha val="10000"/>
                                    </a:prstClr>
                                  </a:solidFill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kumimoji="1" lang="en-US" altLang="ko-KR" sz="1600" b="0" i="1" u="none" strike="noStrike" kern="1200" cap="none" spc="-70" normalizeH="0" baseline="0" noProof="0" smtClean="0">
                            <a:ln w="3175">
                              <a:solidFill>
                                <a:prstClr val="black">
                                  <a:alpha val="10000"/>
                                </a:prstClr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kumimoji="1" lang="en-US" altLang="ko-KR" sz="1600" b="0" i="1" u="none" strike="noStrike" kern="1200" cap="none" spc="-70" normalizeH="0" baseline="0" noProof="0" smtClean="0">
                            <a:ln w="3175">
                              <a:solidFill>
                                <a:prstClr val="black">
                                  <a:alpha val="10000"/>
                                </a:prstClr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ko-KR" sz="1600" b="0" i="1" u="none" strike="noStrike" kern="1200" cap="none" spc="-70" normalizeH="0" baseline="0" noProof="0" smtClean="0">
                            <a:ln w="3175">
                              <a:solidFill>
                                <a:prstClr val="black">
                                  <a:alpha val="10000"/>
                                </a:prstClr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</m:t>
                        </m:r>
                        <m:r>
                          <a:rPr kumimoji="1" lang="en-US" altLang="ko-KR" sz="1600" b="0" i="1" u="none" strike="noStrike" kern="1200" cap="none" spc="-70" normalizeH="0" baseline="0" noProof="0" smtClean="0">
                            <a:ln w="3175">
                              <a:solidFill>
                                <a:prstClr val="black">
                                  <a:alpha val="10000"/>
                                </a:prstClr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kumimoji="1" lang="en-US" altLang="ko-KR" sz="1600" b="0" i="1" u="none" strike="noStrike" kern="1200" cap="none" spc="-70" normalizeH="0" baseline="0" noProof="0" smtClean="0">
                            <a:ln w="3175">
                              <a:solidFill>
                                <a:prstClr val="black">
                                  <a:alpha val="10000"/>
                                </a:prstClr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kumimoji="1" lang="en-US" altLang="ko-KR" sz="1600" b="0" i="1" u="none" strike="noStrike" kern="1200" cap="none" spc="-70" normalizeH="0" baseline="0" noProof="0" smtClean="0">
                                <a:ln w="3175">
                                  <a:solidFill>
                                    <a:prstClr val="black">
                                      <a:alpha val="10000"/>
                                    </a:prstClr>
                                  </a:solidFill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kumimoji="1" lang="en-US" altLang="ko-KR" sz="1600" b="0" i="1" u="none" strike="noStrike" kern="1200" cap="none" spc="-70" normalizeH="0" baseline="0" noProof="0" smtClean="0">
                                    <a:ln w="3175">
                                      <a:solidFill>
                                        <a:prstClr val="black">
                                          <a:alpha val="10000"/>
                                        </a:prstClr>
                                      </a:solidFill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kumimoji="1" lang="en-US" altLang="ko-KR" sz="1600" b="0" i="1" u="none" strike="noStrike" kern="1200" cap="none" spc="-70" normalizeH="0" baseline="0" noProof="0" smtClean="0">
                                        <a:ln w="3175">
                                          <a:solidFill>
                                            <a:prstClr val="black">
                                              <a:alpha val="10000"/>
                                            </a:prstClr>
                                          </a:solidFill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ko-KR" sz="1600" b="0" i="1" u="none" strike="noStrike" kern="1200" cap="none" spc="-70" normalizeH="0" baseline="0" noProof="0" smtClean="0">
                                        <a:ln w="3175">
                                          <a:solidFill>
                                            <a:prstClr val="black">
                                              <a:alpha val="10000"/>
                                            </a:prstClr>
                                          </a:solidFill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kumimoji="1" lang="en-US" altLang="ko-KR" sz="1600" b="0" i="1" u="none" strike="noStrike" kern="1200" cap="none" spc="-70" normalizeH="0" baseline="0" noProof="0" smtClean="0">
                                        <a:ln w="3175">
                                          <a:solidFill>
                                            <a:prstClr val="black">
                                              <a:alpha val="10000"/>
                                            </a:prstClr>
                                          </a:solidFill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𝑜𝑏𝑠</m:t>
                                    </m:r>
                                  </m:sub>
                                </m:sSub>
                                <m:r>
                                  <a:rPr kumimoji="1" lang="en-US" altLang="ko-KR" sz="1600" b="0" i="1" u="none" strike="noStrike" kern="1200" cap="none" spc="-70" normalizeH="0" baseline="0" noProof="0" smtClean="0">
                                    <a:ln w="3175">
                                      <a:solidFill>
                                        <a:prstClr val="black">
                                          <a:alpha val="10000"/>
                                        </a:prstClr>
                                      </a:solidFill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kumimoji="1" lang="en-US" altLang="ko-KR" sz="1600" b="0" i="1" u="none" strike="noStrike" kern="1200" cap="none" spc="-70" normalizeH="0" baseline="0" noProof="0" smtClean="0">
                                        <a:ln w="3175">
                                          <a:solidFill>
                                            <a:prstClr val="black">
                                              <a:alpha val="10000"/>
                                            </a:prstClr>
                                          </a:solidFill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ko-KR" sz="1600" b="0" i="1" u="none" strike="noStrike" kern="1200" cap="none" spc="-70" normalizeH="0" baseline="0" noProof="0" smtClean="0">
                                        <a:ln w="3175">
                                          <a:solidFill>
                                            <a:prstClr val="black">
                                              <a:alpha val="10000"/>
                                            </a:prstClr>
                                          </a:solidFill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kumimoji="1" lang="en-US" altLang="ko-KR" sz="1600" b="0" i="1" u="none" strike="noStrike" kern="1200" cap="none" spc="-70" normalizeH="0" baseline="0" noProof="0" smtClean="0">
                                        <a:ln w="3175">
                                          <a:solidFill>
                                            <a:prstClr val="black">
                                              <a:alpha val="10000"/>
                                            </a:prstClr>
                                          </a:solidFill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𝑝𝑟𝑖𝑜𝑟𝑖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kumimoji="1" lang="en-US" altLang="ko-KR" sz="1600" b="0" i="1" u="none" strike="noStrike" kern="1200" cap="none" spc="-70" normalizeH="0" baseline="0" noProof="0" smtClean="0">
                                <a:ln w="3175">
                                  <a:solidFill>
                                    <a:prstClr val="black">
                                      <a:alpha val="10000"/>
                                    </a:prstClr>
                                  </a:solidFill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kumimoji="1" lang="en-US" altLang="ko-KR" sz="1600" b="0" i="1" u="none" strike="noStrike" kern="1200" cap="none" spc="-70" normalizeH="0" baseline="0" noProof="0" smtClean="0">
                                <a:ln w="3175">
                                  <a:solidFill>
                                    <a:prstClr val="black">
                                      <a:alpha val="10000"/>
                                    </a:prstClr>
                                  </a:solidFill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kumimoji="1" lang="en-US" altLang="ko-KR" sz="1600" b="0" i="1" u="none" strike="noStrike" kern="1200" cap="none" spc="-70" normalizeH="0" baseline="0" noProof="0" smtClean="0">
                                <a:ln w="3175">
                                  <a:solidFill>
                                    <a:prstClr val="black">
                                      <a:alpha val="10000"/>
                                    </a:prstClr>
                                  </a:solidFill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kumimoji="1" lang="en-US" altLang="ko-KR" sz="1600" b="0" i="1" u="none" strike="noStrike" kern="1200" cap="none" spc="-70" normalizeH="0" baseline="0" noProof="0" smtClean="0">
                            <a:ln w="3175">
                              <a:solidFill>
                                <a:prstClr val="black">
                                  <a:alpha val="10000"/>
                                </a:prstClr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kumimoji="1" lang="en-US" altLang="ko-KR" sz="1600" b="0" i="1" u="none" strike="noStrike" kern="1200" cap="none" spc="-70" normalizeH="0" baseline="0" noProof="0" smtClean="0">
                                <a:ln w="3175">
                                  <a:solidFill>
                                    <a:prstClr val="black">
                                      <a:alpha val="10000"/>
                                    </a:prstClr>
                                  </a:solidFill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ko-KR" sz="1600" b="0" i="1" u="none" strike="noStrike" kern="1200" cap="none" spc="-70" normalizeH="0" baseline="0" noProof="0" smtClean="0">
                                <a:ln w="3175">
                                  <a:solidFill>
                                    <a:prstClr val="black">
                                      <a:alpha val="10000"/>
                                    </a:prstClr>
                                  </a:solidFill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kumimoji="1" lang="en-US" altLang="ko-KR" sz="1600" b="0" i="1" u="none" strike="noStrike" kern="1200" cap="none" spc="-70" normalizeH="0" baseline="0" noProof="0" smtClean="0">
                                <a:ln w="3175">
                                  <a:solidFill>
                                    <a:prstClr val="black">
                                      <a:alpha val="10000"/>
                                    </a:prstClr>
                                  </a:solidFill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kumimoji="1" lang="en-US" altLang="ko-KR" sz="1600" b="0" i="1" u="none" strike="noStrike" kern="1200" cap="none" spc="-70" normalizeH="0" baseline="0" noProof="0" smtClean="0">
                                <a:ln w="3175">
                                  <a:solidFill>
                                    <a:prstClr val="black">
                                      <a:alpha val="10000"/>
                                    </a:prstClr>
                                  </a:solidFill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kumimoji="1" lang="en-US" altLang="ko-KR" sz="1600" b="0" i="1" u="none" strike="noStrike" kern="1200" cap="none" spc="-70" normalizeH="0" baseline="0" noProof="0" smtClean="0">
                                <a:ln w="3175">
                                  <a:solidFill>
                                    <a:prstClr val="black">
                                      <a:alpha val="10000"/>
                                    </a:prstClr>
                                  </a:solidFill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kumimoji="1" lang="en-US" altLang="ko-KR" sz="1600" b="0" i="1" u="none" strike="noStrike" kern="1200" cap="none" spc="-70" normalizeH="0" baseline="0" noProof="0" smtClean="0">
                            <a:ln w="3175">
                              <a:solidFill>
                                <a:prstClr val="black">
                                  <a:alpha val="10000"/>
                                </a:prstClr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kumimoji="1" lang="en-US" altLang="ko-KR" sz="1600" b="0" i="0" u="none" strike="noStrike" kern="1200" cap="none" spc="-70" normalizeH="0" baseline="0" noProof="0" dirty="0">
                    <a:ln w="3175">
                      <a:solidFill>
                        <a:prstClr val="black">
                          <a:alpha val="10000"/>
                        </a:prst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0" lvl="0" indent="0" algn="ctr">
                    <a:lnSpc>
                      <a:spcPct val="150000"/>
                    </a:lnSpc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ar-AE" altLang="ko-KR" sz="1600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ar-AE" altLang="ko-KR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l-GR" altLang="ko-KR" sz="1600" i="1">
                                <a:latin typeface="Cambria Math" panose="02040503050406030204" pitchFamily="18" charset="0"/>
                              </a:rPr>
                              <m:t>Δ</m:t>
                            </m:r>
                            <m:sSub>
                              <m:sSubPr>
                                <m:ctrlP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ko-KR" altLang="el-GR" sz="1600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num>
                          <m:den>
                            <m:r>
                              <m:rPr>
                                <m:sty m:val="p"/>
                              </m:rPr>
                              <a:rPr lang="el-GR" altLang="ko-KR" sz="1600" i="1">
                                <a:latin typeface="Cambria Math" panose="02040503050406030204" pitchFamily="18" charset="0"/>
                              </a:rPr>
                              <m:t>Δ</m:t>
                            </m:r>
                            <m:sSub>
                              <m:sSubPr>
                                <m:ctrlP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ko-KR" altLang="en-US" sz="1600" i="1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den>
                        </m:f>
                        <m:r>
                          <a:rPr kumimoji="1" lang="ar-AE" altLang="ko-KR" sz="1600" b="0" i="1" u="none" strike="noStrike" kern="1200" cap="none" spc="-70" normalizeH="0" baseline="0" noProof="0">
                            <a:ln w="3175">
                              <a:solidFill>
                                <a:prstClr val="black">
                                  <a:alpha val="10000"/>
                                </a:prstClr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kumimoji="1" lang="ar-AE" altLang="ko-KR" sz="1600" b="0" i="1" u="none" strike="noStrike" kern="1200" cap="none" spc="-70" normalizeH="0" baseline="0" noProof="0">
                                <a:ln w="3175">
                                  <a:solidFill>
                                    <a:prstClr val="black">
                                      <a:alpha val="10000"/>
                                    </a:prstClr>
                                  </a:solidFill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en-US" altLang="ko-K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altLang="ko-KR" sz="1600" i="1">
                                        <a:latin typeface="Cambria Math" panose="02040503050406030204" pitchFamily="18" charset="0"/>
                                      </a:rPr>
                                      <m:t>𝑠𝑒𝑛𝑠</m:t>
                                    </m:r>
                                  </m:sub>
                                </m:sSub>
                              </m:e>
                              <m:sub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𝑏𝑎𝑠𝑒</m:t>
                                    </m:r>
                                  </m:sub>
                                </m:sSub>
                              </m:e>
                              <m:sub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,,</m:t>
                                </m:r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ar-AE" altLang="ko-K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ko-KR" altLang="ar-AE" sz="16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ko-KR" altLang="ar-AE" sz="1600" i="1">
                                        <a:latin typeface="Cambria Math" panose="02040503050406030204" pitchFamily="18" charset="0"/>
                                      </a:rPr>
                                      <m:t>𝑠𝑒𝑛𝑠</m:t>
                                    </m:r>
                                  </m:sub>
                                </m:sSub>
                              </m:e>
                              <m:sub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ar-AE" altLang="ko-KR" sz="16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/</m:t>
                            </m:r>
                            <m:sSub>
                              <m:sSubPr>
                                <m:ctrlP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ar-AE" altLang="ko-K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ko-KR" altLang="ar-AE" sz="16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ko-KR" altLang="ar-AE" sz="1600" i="1">
                                        <a:latin typeface="Cambria Math" panose="02040503050406030204" pitchFamily="18" charset="0"/>
                                      </a:rPr>
                                      <m:t>𝑏𝑎𝑠𝑒</m:t>
                                    </m:r>
                                  </m:sub>
                                </m:sSub>
                              </m:e>
                              <m:sub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1" lang="ar-AE" altLang="en-US" sz="1600" b="0" i="0" u="none" strike="noStrike" kern="1200" cap="none" spc="-70" normalizeH="0" baseline="0" noProof="0" dirty="0">
                    <a:ln w="3175">
                      <a:solidFill>
                        <a:prstClr val="black">
                          <a:alpha val="10000"/>
                        </a:prst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내용 개체 틀 2">
                  <a:extLst>
                    <a:ext uri="{FF2B5EF4-FFF2-40B4-BE49-F238E27FC236}">
                      <a16:creationId xmlns:a16="http://schemas.microsoft.com/office/drawing/2014/main" id="{02A56C4C-69FF-7950-DC3E-124B483B77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78754" y="2965452"/>
                  <a:ext cx="4909981" cy="143680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5E0D6C07-F38E-43E4-818C-A5A199518517}"/>
              </a:ext>
            </a:extLst>
          </p:cNvPr>
          <p:cNvGrpSpPr/>
          <p:nvPr/>
        </p:nvGrpSpPr>
        <p:grpSpPr>
          <a:xfrm>
            <a:off x="6171018" y="4085539"/>
            <a:ext cx="6020982" cy="2529509"/>
            <a:chOff x="6693445" y="4655937"/>
            <a:chExt cx="5691884" cy="2185090"/>
          </a:xfrm>
        </p:grpSpPr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7875A74E-1B91-3CD0-8B9B-7678C7A2277F}"/>
                </a:ext>
              </a:extLst>
            </p:cNvPr>
            <p:cNvSpPr/>
            <p:nvPr/>
          </p:nvSpPr>
          <p:spPr>
            <a:xfrm>
              <a:off x="6931367" y="4655937"/>
              <a:ext cx="5079179" cy="1686385"/>
            </a:xfrm>
            <a:prstGeom prst="roundRect">
              <a:avLst/>
            </a:prstGeom>
            <a:solidFill>
              <a:srgbClr val="ECF3FA"/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내용 개체 틀 2">
                  <a:extLst>
                    <a:ext uri="{FF2B5EF4-FFF2-40B4-BE49-F238E27FC236}">
                      <a16:creationId xmlns:a16="http://schemas.microsoft.com/office/drawing/2014/main" id="{B59F5168-FE24-C5BD-4D59-3D8C93F3389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693445" y="4749284"/>
                  <a:ext cx="5691884" cy="209174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1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kumimoji="1" lang="ko-KR" altLang="en-US" sz="1800" b="0" kern="1200" spc="-70" dirty="0" smtClean="0">
                      <a:ln w="3175">
                        <a:solidFill>
                          <a:prstClr val="black">
                            <a:alpha val="10000"/>
                          </a:prstClr>
                        </a:solidFill>
                      </a:ln>
                      <a:solidFill>
                        <a:prstClr val="black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+mn-cs"/>
                    </a:defRPr>
                  </a:lvl1pPr>
                  <a:lvl2pPr marL="228600" indent="-228600" algn="l" defTabSz="914400" rtl="0" eaLnBrk="1" latinLnBrk="1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kumimoji="1" lang="ko-KR" altLang="en-US" sz="1800" b="0" kern="1200" spc="-70" dirty="0" smtClean="0">
                      <a:ln w="3175">
                        <a:solidFill>
                          <a:prstClr val="black">
                            <a:alpha val="10000"/>
                          </a:prstClr>
                        </a:solidFill>
                      </a:ln>
                      <a:solidFill>
                        <a:prstClr val="black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+mn-cs"/>
                    </a:defRPr>
                  </a:lvl2pPr>
                  <a:lvl3pPr marL="228600" indent="-228600" algn="l" defTabSz="914400" rtl="0" eaLnBrk="1" latinLnBrk="1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kumimoji="1" lang="ko-KR" altLang="en-US" sz="1800" b="0" kern="1200" spc="-70" dirty="0" smtClean="0">
                      <a:ln w="3175">
                        <a:solidFill>
                          <a:prstClr val="black">
                            <a:alpha val="10000"/>
                          </a:prstClr>
                        </a:solidFill>
                      </a:ln>
                      <a:solidFill>
                        <a:prstClr val="black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+mn-cs"/>
                    </a:defRPr>
                  </a:lvl3pPr>
                  <a:lvl4pPr marL="0" indent="0" algn="l" defTabSz="914400" rtl="0" eaLnBrk="1" latinLnBrk="1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kumimoji="1" lang="ko-KR" altLang="en-US" sz="1800" b="0" kern="1200" spc="-70" dirty="0" smtClean="0">
                      <a:ln w="3175">
                        <a:solidFill>
                          <a:prstClr val="black">
                            <a:alpha val="10000"/>
                          </a:prstClr>
                        </a:solidFill>
                      </a:ln>
                      <a:solidFill>
                        <a:prstClr val="black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+mn-cs"/>
                    </a:defRPr>
                  </a:lvl4pPr>
                  <a:lvl5pPr marL="228600" indent="-228600" algn="l" defTabSz="914400" rtl="0" eaLnBrk="1" latinLnBrk="1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kumimoji="1" lang="en-US" altLang="en-US" sz="1800" b="0" kern="1200" spc="-70" dirty="0">
                      <a:ln w="3175">
                        <a:solidFill>
                          <a:prstClr val="black">
                            <a:alpha val="10000"/>
                          </a:prstClr>
                        </a:solidFill>
                      </a:ln>
                      <a:solidFill>
                        <a:prstClr val="black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+mn-cs"/>
                    </a:defRPr>
                  </a:lvl5pPr>
                  <a:lvl6pPr marL="25146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lvl="0" indent="0" algn="ctr">
                    <a:lnSpc>
                      <a:spcPct val="150000"/>
                    </a:lnSpc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ko-KR" sz="1500" b="0" i="1" u="none" strike="noStrike" kern="1200" cap="none" spc="-70" normalizeH="0" baseline="0" noProof="0" smtClean="0">
                                <a:ln w="3175">
                                  <a:solidFill>
                                    <a:prstClr val="black">
                                      <a:alpha val="10000"/>
                                    </a:prstClr>
                                  </a:solidFill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Sup>
                              <m:sSubSupPr>
                                <m:ctrlPr>
                                  <a:rPr kumimoji="1" lang="en-US" altLang="ko-KR" sz="1500" b="0" i="1" u="none" strike="noStrike" kern="1200" cap="none" spc="-70" normalizeH="0" baseline="0" noProof="0" smtClean="0">
                                    <a:ln w="3175">
                                      <a:solidFill>
                                        <a:prstClr val="black">
                                          <a:alpha val="10000"/>
                                        </a:prstClr>
                                      </a:solidFill>
                                    </a:ln>
                                    <a:solidFill>
                                      <a:srgbClr val="0000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ko-KR" sz="1500" b="0" i="1" u="none" strike="noStrike" kern="1200" cap="none" spc="-70" normalizeH="0" baseline="0" noProof="0" smtClean="0">
                                    <a:ln w="3175">
                                      <a:solidFill>
                                        <a:prstClr val="black">
                                          <a:alpha val="10000"/>
                                        </a:prstClr>
                                      </a:solidFill>
                                    </a:ln>
                                    <a:solidFill>
                                      <a:srgbClr val="0000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kumimoji="1" lang="en-US" altLang="ko-KR" sz="1500" b="0" i="1" u="none" strike="noStrike" kern="1200" cap="none" spc="-70" normalizeH="0" baseline="0" noProof="0" smtClean="0">
                                    <a:ln w="3175">
                                      <a:solidFill>
                                        <a:prstClr val="black">
                                          <a:alpha val="10000"/>
                                        </a:prstClr>
                                      </a:solidFill>
                                    </a:ln>
                                    <a:solidFill>
                                      <a:srgbClr val="0000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𝑎𝑑𝑗</m:t>
                                </m:r>
                              </m:sub>
                              <m:sup>
                                <m:r>
                                  <a:rPr kumimoji="1" lang="en-US" altLang="ko-KR" sz="1500" b="0" i="1" u="none" strike="noStrike" kern="1200" cap="none" spc="-70" normalizeH="0" baseline="0" noProof="0" smtClean="0">
                                    <a:ln w="3175">
                                      <a:solidFill>
                                        <a:prstClr val="black">
                                          <a:alpha val="10000"/>
                                        </a:prstClr>
                                      </a:solidFill>
                                    </a:ln>
                                    <a:solidFill>
                                      <a:srgbClr val="0000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kumimoji="1" lang="en-US" altLang="ko-KR" sz="1500" b="0" i="1" u="none" strike="noStrike" kern="1200" cap="none" spc="-70" normalizeH="0" baseline="0" noProof="0" smtClean="0">
                                    <a:ln w="3175">
                                      <a:solidFill>
                                        <a:prstClr val="black">
                                          <a:alpha val="10000"/>
                                        </a:prstClr>
                                      </a:solidFill>
                                    </a:ln>
                                    <a:solidFill>
                                      <a:srgbClr val="0000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𝑛𝑑</m:t>
                                </m:r>
                              </m:sup>
                            </m:sSubSup>
                          </m:e>
                          <m:sub>
                            <m:r>
                              <a:rPr kumimoji="1" lang="en-US" altLang="ko-KR" sz="1500" b="0" i="1" u="none" strike="noStrike" kern="1200" cap="none" spc="-70" normalizeH="0" baseline="0" noProof="0" smtClean="0">
                                <a:ln w="3175">
                                  <a:solidFill>
                                    <a:prstClr val="black">
                                      <a:alpha val="10000"/>
                                    </a:prstClr>
                                  </a:solidFill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kumimoji="1" lang="en-US" altLang="ko-KR" sz="1500" b="0" i="1" u="none" strike="noStrike" kern="1200" cap="none" spc="-70" normalizeH="0" baseline="0" noProof="0" smtClean="0">
                                <a:ln w="3175">
                                  <a:solidFill>
                                    <a:prstClr val="black">
                                      <a:alpha val="10000"/>
                                    </a:prstClr>
                                  </a:solidFill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kumimoji="1" lang="en-US" altLang="ko-KR" sz="1500" b="0" i="1" u="none" strike="noStrike" kern="1200" cap="none" spc="-70" normalizeH="0" baseline="0" noProof="0" smtClean="0">
                                <a:ln w="3175">
                                  <a:solidFill>
                                    <a:prstClr val="black">
                                      <a:alpha val="10000"/>
                                    </a:prstClr>
                                  </a:solidFill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kumimoji="1" lang="en-US" altLang="ko-KR" sz="1500" b="0" i="1" u="none" strike="noStrike" kern="1200" cap="none" spc="-70" normalizeH="0" baseline="0" noProof="0" smtClean="0">
                            <a:ln w="3175">
                              <a:solidFill>
                                <a:prstClr val="black">
                                  <a:alpha val="10000"/>
                                </a:prstClr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kumimoji="1" lang="en-US" altLang="ko-KR" sz="1500" b="0" i="1" u="none" strike="noStrike" kern="1200" cap="none" spc="-70" normalizeH="0" baseline="0" noProof="0">
                                <a:ln w="3175">
                                  <a:solidFill>
                                    <a:prstClr val="black">
                                      <a:alpha val="10000"/>
                                    </a:prstClr>
                                  </a:solidFill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Sup>
                              <m:sSubSupPr>
                                <m:ctrlPr>
                                  <a:rPr kumimoji="1" lang="en-US" altLang="ko-KR" sz="1500" b="0" i="1" u="none" strike="noStrike" kern="1200" cap="none" spc="-70" normalizeH="0" baseline="0" noProof="0" smtClean="0">
                                    <a:ln w="3175">
                                      <a:solidFill>
                                        <a:prstClr val="black">
                                          <a:alpha val="10000"/>
                                        </a:prstClr>
                                      </a:solidFill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ko-KR" sz="1500" b="0" i="1" u="none" strike="noStrike" kern="1200" cap="none" spc="-70" normalizeH="0" baseline="0" noProof="0">
                                    <a:ln w="3175">
                                      <a:solidFill>
                                        <a:prstClr val="black">
                                          <a:alpha val="10000"/>
                                        </a:prstClr>
                                      </a:solidFill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kumimoji="1" lang="en-US" altLang="ko-KR" sz="1500" b="0" i="1" u="none" strike="noStrike" kern="1200" cap="none" spc="-70" normalizeH="0" baseline="0" noProof="0" smtClean="0">
                                    <a:ln w="3175">
                                      <a:solidFill>
                                        <a:prstClr val="black">
                                          <a:alpha val="10000"/>
                                        </a:prstClr>
                                      </a:solidFill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𝑎𝑑𝑗</m:t>
                                </m:r>
                              </m:sub>
                              <m:sup>
                                <m:r>
                                  <a:rPr kumimoji="1" lang="en-US" altLang="ko-KR" sz="1500" b="0" i="1" u="none" strike="noStrike" kern="1200" cap="none" spc="-70" normalizeH="0" baseline="0" noProof="0" smtClean="0">
                                    <a:ln w="3175">
                                      <a:solidFill>
                                        <a:prstClr val="black">
                                          <a:alpha val="10000"/>
                                        </a:prstClr>
                                      </a:solidFill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kumimoji="1" lang="en-US" altLang="ko-KR" sz="1500" b="0" i="1" u="none" strike="noStrike" kern="1200" cap="none" spc="-70" normalizeH="0" baseline="0" noProof="0" smtClean="0">
                                    <a:ln w="3175">
                                      <a:solidFill>
                                        <a:prstClr val="black">
                                          <a:alpha val="10000"/>
                                        </a:prstClr>
                                      </a:solidFill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𝑠𝑡</m:t>
                                </m:r>
                              </m:sup>
                            </m:sSubSup>
                          </m:e>
                          <m:sub>
                            <m:r>
                              <a:rPr kumimoji="1" lang="en-US" altLang="ko-KR" sz="1500" b="0" i="1" u="none" strike="noStrike" kern="1200" cap="none" spc="-70" normalizeH="0" baseline="0" noProof="0" smtClean="0">
                                <a:ln w="3175">
                                  <a:solidFill>
                                    <a:prstClr val="black">
                                      <a:alpha val="10000"/>
                                    </a:prstClr>
                                  </a:solidFill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kumimoji="1" lang="en-US" altLang="ko-KR" sz="1500" b="0" i="1" u="none" strike="noStrike" kern="1200" cap="none" spc="-70" normalizeH="0" baseline="0" noProof="0" smtClean="0">
                                <a:ln w="3175">
                                  <a:solidFill>
                                    <a:prstClr val="black">
                                      <a:alpha val="10000"/>
                                    </a:prstClr>
                                  </a:solidFill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kumimoji="1" lang="en-US" altLang="ko-KR" sz="1500" b="0" i="1" u="none" strike="noStrike" kern="1200" cap="none" spc="-70" normalizeH="0" baseline="0" noProof="0">
                                <a:ln w="3175">
                                  <a:solidFill>
                                    <a:prstClr val="black">
                                      <a:alpha val="10000"/>
                                    </a:prstClr>
                                  </a:solidFill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kumimoji="1" lang="el-GR" altLang="ko-KR" sz="1500" b="0" i="1" u="none" strike="noStrike" kern="1200" cap="none" spc="-70" normalizeH="0" baseline="0" noProof="0">
                            <a:ln w="3175">
                              <a:solidFill>
                                <a:prstClr val="black">
                                  <a:alpha val="10000"/>
                                </a:prstClr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kumimoji="1" lang="en-US" altLang="ko-KR" sz="1500" b="0" i="1" u="none" strike="noStrike" kern="1200" cap="none" spc="-70" normalizeH="0" baseline="0" noProof="0" smtClean="0">
                            <a:ln w="3175">
                              <a:solidFill>
                                <a:prstClr val="black">
                                  <a:alpha val="10000"/>
                                </a:prstClr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</m:t>
                        </m:r>
                        <m:r>
                          <a:rPr kumimoji="1" lang="en-US" altLang="ko-KR" sz="1500" b="0" i="1" u="none" strike="noStrike" kern="1200" cap="none" spc="-70" normalizeH="0" baseline="0" noProof="0" smtClean="0">
                            <a:ln w="3175">
                              <a:solidFill>
                                <a:prstClr val="black">
                                  <a:alpha val="10000"/>
                                </a:prstClr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kumimoji="1" lang="en-US" altLang="ko-KR" sz="1500" b="0" i="1" u="none" strike="noStrike" kern="1200" cap="none" spc="-70" normalizeH="0" baseline="0" noProof="0" smtClean="0">
                            <a:ln w="3175">
                              <a:solidFill>
                                <a:prstClr val="black">
                                  <a:alpha val="10000"/>
                                </a:prstClr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kumimoji="1" lang="en-US" altLang="ko-KR" sz="1500" b="0" i="1" u="none" strike="noStrike" kern="1200" cap="none" spc="-70" normalizeH="0" baseline="0" noProof="0" smtClean="0">
                                <a:ln w="3175">
                                  <a:solidFill>
                                    <a:prstClr val="black">
                                      <a:alpha val="10000"/>
                                    </a:prstClr>
                                  </a:solidFill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ko-KR" sz="1500" b="0" i="1" u="none" strike="noStrike" kern="1200" cap="none" spc="-70" normalizeH="0" baseline="0" noProof="0">
                                    <a:ln w="3175">
                                      <a:solidFill>
                                        <a:prstClr val="black">
                                          <a:alpha val="10000"/>
                                        </a:prstClr>
                                      </a:solidFill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kumimoji="1" lang="en-US" altLang="ko-KR" sz="1500" b="0" i="1" u="none" strike="noStrike" kern="1200" cap="none" spc="-70" normalizeH="0" baseline="0" noProof="0">
                                        <a:ln w="3175">
                                          <a:solidFill>
                                            <a:prstClr val="black">
                                              <a:alpha val="10000"/>
                                            </a:prstClr>
                                          </a:solidFill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ko-KR" sz="1500" b="0" i="1" u="none" strike="noStrike" kern="1200" cap="none" spc="-70" normalizeH="0" baseline="0" noProof="0">
                                        <a:ln w="3175">
                                          <a:solidFill>
                                            <a:prstClr val="black">
                                              <a:alpha val="10000"/>
                                            </a:prstClr>
                                          </a:solidFill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kumimoji="1" lang="en-US" altLang="ko-KR" sz="1500" b="0" i="1" u="none" strike="noStrike" kern="1200" cap="none" spc="-70" normalizeH="0" baseline="0" noProof="0">
                                        <a:ln w="3175">
                                          <a:solidFill>
                                            <a:prstClr val="black">
                                              <a:alpha val="10000"/>
                                            </a:prstClr>
                                          </a:solidFill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𝑜𝑏𝑠</m:t>
                                    </m:r>
                                  </m:sub>
                                </m:sSub>
                              </m:e>
                              <m:sub>
                                <m:r>
                                  <a:rPr kumimoji="1" lang="en-US" altLang="ko-KR" sz="1500" b="0" i="1" u="none" strike="noStrike" kern="1200" cap="none" spc="-70" normalizeH="0" baseline="0" noProof="0" smtClean="0">
                                    <a:ln w="3175">
                                      <a:solidFill>
                                        <a:prstClr val="black">
                                          <a:alpha val="10000"/>
                                        </a:prstClr>
                                      </a:solidFill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kumimoji="1" lang="en-US" altLang="ko-KR" sz="1500" b="0" i="1" u="none" strike="noStrike" kern="1200" cap="none" spc="-70" normalizeH="0" baseline="0" noProof="0" smtClean="0">
                                    <a:ln w="3175">
                                      <a:solidFill>
                                        <a:prstClr val="black">
                                          <a:alpha val="10000"/>
                                        </a:prstClr>
                                      </a:solidFill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kumimoji="1" lang="en-US" altLang="ko-KR" sz="1500" b="0" i="1" u="none" strike="noStrike" kern="1200" cap="none" spc="-70" normalizeH="0" baseline="0" noProof="0" smtClean="0">
                                    <a:ln w="3175">
                                      <a:solidFill>
                                        <a:prstClr val="black">
                                          <a:alpha val="10000"/>
                                        </a:prstClr>
                                      </a:solidFill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kumimoji="1" lang="en-US" altLang="ko-KR" sz="1500" b="0" i="1" u="none" strike="noStrike" kern="1200" cap="none" spc="-70" normalizeH="0" baseline="0" noProof="0" smtClean="0">
                                <a:ln w="3175">
                                  <a:solidFill>
                                    <a:prstClr val="black">
                                      <a:alpha val="10000"/>
                                    </a:prstClr>
                                  </a:solidFill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kumimoji="1" lang="en-US" altLang="ko-KR" sz="1500" b="0" i="1" u="none" strike="noStrike" kern="1200" cap="none" spc="-70" normalizeH="0" baseline="0" noProof="0" smtClean="0">
                                    <a:ln w="3175">
                                      <a:solidFill>
                                        <a:prstClr val="black">
                                          <a:alpha val="10000"/>
                                        </a:prstClr>
                                      </a:solidFill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Sup>
                                  <m:sSubSupPr>
                                    <m:ctrlPr>
                                      <a:rPr kumimoji="1" lang="en-US" altLang="ko-KR" sz="1500" b="0" i="1" u="none" strike="noStrike" kern="1200" cap="none" spc="-70" normalizeH="0" baseline="0" noProof="0" smtClean="0">
                                        <a:ln w="3175">
                                          <a:solidFill>
                                            <a:prstClr val="black">
                                              <a:alpha val="10000"/>
                                            </a:prstClr>
                                          </a:solidFill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1" lang="en-US" altLang="ko-KR" sz="1500" b="0" i="1" u="none" strike="noStrike" kern="1200" cap="none" spc="-70" normalizeH="0" baseline="0" noProof="0">
                                        <a:ln w="3175">
                                          <a:solidFill>
                                            <a:prstClr val="black">
                                              <a:alpha val="10000"/>
                                            </a:prstClr>
                                          </a:solidFill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kumimoji="1" lang="en-US" altLang="ko-KR" sz="1500" b="0" i="1" u="none" strike="noStrike" kern="1200" cap="none" spc="-70" normalizeH="0" baseline="0" noProof="0" smtClean="0">
                                        <a:ln w="3175">
                                          <a:solidFill>
                                            <a:prstClr val="black">
                                              <a:alpha val="10000"/>
                                            </a:prstClr>
                                          </a:solidFill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𝑎𝑑𝑗</m:t>
                                    </m:r>
                                  </m:sub>
                                  <m:sup>
                                    <m:r>
                                      <a:rPr kumimoji="1" lang="en-US" altLang="ko-KR" sz="1500" b="0" i="1" u="none" strike="noStrike" kern="1200" cap="none" spc="-70" normalizeH="0" baseline="0" noProof="0" smtClean="0">
                                        <a:ln w="3175">
                                          <a:solidFill>
                                            <a:prstClr val="black">
                                              <a:alpha val="10000"/>
                                            </a:prstClr>
                                          </a:solidFill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kumimoji="1" lang="en-US" altLang="ko-KR" sz="1500" b="0" i="1" u="none" strike="noStrike" kern="1200" cap="none" spc="-70" normalizeH="0" baseline="0" noProof="0" smtClean="0">
                                        <a:ln w="3175">
                                          <a:solidFill>
                                            <a:prstClr val="black">
                                              <a:alpha val="10000"/>
                                            </a:prstClr>
                                          </a:solidFill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𝑠𝑡</m:t>
                                    </m:r>
                                  </m:sup>
                                </m:sSubSup>
                              </m:e>
                              <m:sub>
                                <m:r>
                                  <a:rPr kumimoji="1" lang="en-US" altLang="ko-KR" sz="1500" b="0" i="1" u="none" strike="noStrike" kern="1200" cap="none" spc="-70" normalizeH="0" baseline="0" noProof="0" smtClean="0">
                                    <a:ln w="3175">
                                      <a:solidFill>
                                        <a:prstClr val="black">
                                          <a:alpha val="10000"/>
                                        </a:prstClr>
                                      </a:solidFill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kumimoji="1" lang="en-US" altLang="ko-KR" sz="1500" b="0" i="1" u="none" strike="noStrike" kern="1200" cap="none" spc="-70" normalizeH="0" baseline="0" noProof="0" smtClean="0">
                                    <a:ln w="3175">
                                      <a:solidFill>
                                        <a:prstClr val="black">
                                          <a:alpha val="10000"/>
                                        </a:prstClr>
                                      </a:solidFill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kumimoji="1" lang="en-US" altLang="ko-KR" sz="1500" b="0" i="1" u="none" strike="noStrike" kern="1200" cap="none" spc="-70" normalizeH="0" baseline="0" noProof="0" smtClean="0">
                                    <a:ln w="3175">
                                      <a:solidFill>
                                        <a:prstClr val="black">
                                          <a:alpha val="10000"/>
                                        </a:prstClr>
                                      </a:solidFill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a:rPr kumimoji="1" lang="en-US" altLang="ko-KR" sz="1500" b="0" i="1" u="none" strike="noStrike" kern="1200" cap="none" spc="-70" normalizeH="0" baseline="0" noProof="0" smtClean="0">
                            <a:ln w="3175">
                              <a:solidFill>
                                <a:prstClr val="black">
                                  <a:alpha val="10000"/>
                                </a:prstClr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/</m:t>
                        </m:r>
                        <m:sSubSup>
                          <m:sSubSupPr>
                            <m:ctrlPr>
                              <a:rPr lang="en-US" altLang="ko-KR" sz="15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ko-KR" sz="15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ko-KR" sz="15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altLang="ko-KR" sz="15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ko-KR" sz="15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altLang="ko-KR" sz="15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altLang="ko-KR" sz="1500" i="1">
                                <a:latin typeface="Cambria Math" panose="02040503050406030204" pitchFamily="18" charset="0"/>
                              </a:rPr>
                              <m:t>𝑛𝑑</m:t>
                            </m:r>
                          </m:sup>
                        </m:sSubSup>
                        <m:r>
                          <a:rPr kumimoji="1" lang="en-US" altLang="ko-KR" sz="1500" b="0" i="1" u="none" strike="noStrike" kern="1200" cap="none" spc="-70" normalizeH="0" baseline="0" noProof="0" smtClean="0">
                            <a:ln w="3175">
                              <a:solidFill>
                                <a:prstClr val="black">
                                  <a:alpha val="10000"/>
                                </a:prstClr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kumimoji="1" lang="en-US" altLang="ko-KR" sz="1500" b="0" i="0" u="none" strike="noStrike" kern="1200" cap="none" spc="-70" normalizeH="0" baseline="0" noProof="0" dirty="0">
                    <a:ln w="3175">
                      <a:solidFill>
                        <a:prstClr val="black">
                          <a:alpha val="10000"/>
                        </a:prst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0" lvl="0" indent="0" algn="ctr">
                    <a:lnSpc>
                      <a:spcPct val="150000"/>
                    </a:lnSpc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ko-KR" sz="1500" b="0" i="1" u="none" strike="noStrike" kern="1200" cap="none" spc="-70" normalizeH="0" baseline="0" noProof="0" smtClean="0">
                                <a:ln w="3175">
                                  <a:solidFill>
                                    <a:prstClr val="black">
                                      <a:alpha val="10000"/>
                                    </a:prstClr>
                                  </a:solidFill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ko-KR" sz="1500" b="0" i="1" u="none" strike="noStrike" kern="1200" cap="none" spc="-70" normalizeH="0" baseline="0" noProof="0">
                                <a:ln w="3175">
                                  <a:solidFill>
                                    <a:prstClr val="black">
                                      <a:alpha val="10000"/>
                                    </a:prstClr>
                                  </a:solidFill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kumimoji="1" lang="en-US" altLang="ko-KR" sz="1500" b="0" i="1" u="none" strike="noStrike" kern="1200" cap="none" spc="-70" normalizeH="0" baseline="0" noProof="0" smtClean="0">
                                <a:ln w="3175">
                                  <a:solidFill>
                                    <a:prstClr val="black">
                                      <a:alpha val="10000"/>
                                    </a:prstClr>
                                  </a:solidFill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kumimoji="1" lang="en-US" altLang="ko-KR" sz="1500" b="0" i="1" u="none" strike="noStrike" kern="1200" cap="none" spc="-70" normalizeH="0" baseline="0" noProof="0" smtClean="0">
                                <a:ln w="3175">
                                  <a:solidFill>
                                    <a:prstClr val="black">
                                      <a:alpha val="10000"/>
                                    </a:prstClr>
                                  </a:solidFill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kumimoji="1" lang="en-US" altLang="ko-KR" sz="1500" b="0" i="1" u="none" strike="noStrike" kern="1200" cap="none" spc="-70" normalizeH="0" baseline="0" noProof="0" smtClean="0">
                                <a:ln w="3175">
                                  <a:solidFill>
                                    <a:prstClr val="black">
                                      <a:alpha val="10000"/>
                                    </a:prstClr>
                                  </a:solidFill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kumimoji="1" lang="en-US" altLang="ko-KR" sz="1500" b="0" i="1" u="none" strike="noStrike" kern="1200" cap="none" spc="-70" normalizeH="0" baseline="0" noProof="0" smtClean="0">
                                <a:ln w="3175">
                                  <a:solidFill>
                                    <a:prstClr val="black">
                                      <a:alpha val="10000"/>
                                    </a:prstClr>
                                  </a:solidFill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kumimoji="1" lang="en-US" altLang="ko-KR" sz="1500" b="0" i="1" u="none" strike="noStrike" kern="1200" cap="none" spc="-70" normalizeH="0" baseline="0" noProof="0" smtClean="0">
                                <a:ln w="3175">
                                  <a:solidFill>
                                    <a:prstClr val="black">
                                      <a:alpha val="10000"/>
                                    </a:prstClr>
                                  </a:solidFill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𝑛𝑑</m:t>
                            </m:r>
                          </m:sup>
                        </m:sSubSup>
                        <m:r>
                          <a:rPr kumimoji="1" lang="ar-AE" altLang="ko-KR" sz="1500" b="0" i="1" u="none" strike="noStrike" kern="1200" cap="none" spc="-70" normalizeH="0" baseline="0" noProof="0">
                            <a:ln w="3175">
                              <a:solidFill>
                                <a:prstClr val="black">
                                  <a:alpha val="10000"/>
                                </a:prstClr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ar-AE" altLang="ko-KR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l-GR" altLang="ko-KR" sz="1400" i="1">
                                <a:latin typeface="Cambria Math" panose="02040503050406030204" pitchFamily="18" charset="0"/>
                              </a:rPr>
                              <m:t>Δ</m:t>
                            </m:r>
                            <m:sSub>
                              <m:sSubPr>
                                <m:ctrlPr>
                                  <a:rPr lang="en-US" altLang="ko-KR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ko-KR" altLang="el-GR" sz="1400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altLang="ko-KR" sz="14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altLang="ko-KR" sz="14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ko-KR" sz="1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num>
                          <m:den>
                            <m:r>
                              <m:rPr>
                                <m:sty m:val="p"/>
                              </m:rPr>
                              <a:rPr lang="el-GR" altLang="ko-KR" sz="1400" i="1">
                                <a:latin typeface="Cambria Math" panose="02040503050406030204" pitchFamily="18" charset="0"/>
                              </a:rPr>
                              <m:t>Δ</m:t>
                            </m:r>
                            <m:sSub>
                              <m:sSubPr>
                                <m:ctrlPr>
                                  <a:rPr lang="en-US" altLang="ko-KR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ko-KR" altLang="en-US" sz="1400" i="1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en-US" altLang="ko-KR" sz="14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altLang="ko-KR" sz="14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ko-KR" sz="1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den>
                        </m:f>
                        <m:r>
                          <a:rPr lang="ar-AE" altLang="ko-KR" sz="14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kumimoji="1" lang="en-US" altLang="ko-KR" sz="1500" b="0" i="1" u="none" strike="noStrike" kern="1200" cap="none" spc="-70" normalizeH="0" baseline="0" noProof="0" smtClean="0">
                            <a:ln w="3175">
                              <a:solidFill>
                                <a:prstClr val="black">
                                  <a:alpha val="10000"/>
                                </a:prstClr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kumimoji="1" lang="ar-AE" altLang="ko-KR" sz="1500" b="0" i="1" u="none" strike="noStrike" kern="1200" cap="none" spc="-70" normalizeH="0" baseline="0" noProof="0">
                                <a:ln w="3175">
                                  <a:solidFill>
                                    <a:prstClr val="black">
                                      <a:alpha val="10000"/>
                                    </a:prstClr>
                                  </a:solidFill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kumimoji="1" lang="en-US" altLang="ko-KR" sz="1500" b="0" i="1" u="none" strike="noStrike" kern="1200" cap="none" spc="-70" normalizeH="0" baseline="0" noProof="0" smtClean="0">
                                    <a:ln w="3175">
                                      <a:solidFill>
                                        <a:prstClr val="black">
                                          <a:alpha val="10000"/>
                                        </a:prstClr>
                                      </a:solidFill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kumimoji="1" lang="en-US" altLang="ko-KR" sz="1500" b="0" i="1" u="none" strike="noStrike" kern="1200" cap="none" spc="-70" normalizeH="0" baseline="0" noProof="0" smtClean="0">
                                        <a:ln w="3175">
                                          <a:solidFill>
                                            <a:prstClr val="black">
                                              <a:alpha val="10000"/>
                                            </a:prstClr>
                                          </a:solidFill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ko-KR" sz="1500" b="0" i="1" u="none" strike="noStrike" kern="1200" cap="none" spc="-70" normalizeH="0" baseline="0" noProof="0" smtClean="0">
                                        <a:ln w="3175">
                                          <a:solidFill>
                                            <a:prstClr val="black">
                                              <a:alpha val="10000"/>
                                            </a:prstClr>
                                          </a:solidFill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kumimoji="1" lang="en-US" altLang="ko-KR" sz="1500" b="0" i="1" u="none" strike="noStrike" kern="1200" cap="none" spc="-70" normalizeH="0" baseline="0" noProof="0" smtClean="0">
                                        <a:ln w="3175">
                                          <a:solidFill>
                                            <a:prstClr val="black">
                                              <a:alpha val="10000"/>
                                            </a:prstClr>
                                          </a:solidFill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𝑏𝑎𝑠𝑒</m:t>
                                    </m:r>
                                  </m:sub>
                                </m:sSub>
                              </m:e>
                              <m:sub>
                                <m:r>
                                  <a:rPr kumimoji="1" lang="en-US" altLang="ko-KR" sz="1500" b="0" i="1" u="none" strike="noStrike" kern="1200" cap="none" spc="-70" normalizeH="0" baseline="0" noProof="0" smtClean="0">
                                    <a:ln w="3175">
                                      <a:solidFill>
                                        <a:prstClr val="black">
                                          <a:alpha val="10000"/>
                                        </a:prstClr>
                                      </a:solidFill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kumimoji="1" lang="en-US" altLang="ko-KR" sz="1500" b="0" i="1" u="none" strike="noStrike" kern="1200" cap="none" spc="-70" normalizeH="0" baseline="0" noProof="0" smtClean="0">
                                    <a:ln w="3175">
                                      <a:solidFill>
                                        <a:prstClr val="black">
                                          <a:alpha val="10000"/>
                                        </a:prstClr>
                                      </a:solidFill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kumimoji="1" lang="en-US" altLang="ko-KR" sz="1500" b="0" i="1" u="none" strike="noStrike" kern="1200" cap="none" spc="-70" normalizeH="0" baseline="0" noProof="0" smtClean="0">
                                    <a:ln w="3175">
                                      <a:solidFill>
                                        <a:prstClr val="black">
                                          <a:alpha val="10000"/>
                                        </a:prstClr>
                                      </a:solidFill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kumimoji="1" lang="en-US" altLang="ko-KR" sz="1500" b="0" i="1" u="none" strike="noStrike" kern="1200" cap="none" spc="-70" normalizeH="0" baseline="0" noProof="0" smtClean="0">
                                <a:ln w="3175">
                                  <a:solidFill>
                                    <a:prstClr val="black">
                                      <a:alpha val="10000"/>
                                    </a:prstClr>
                                  </a:solidFill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ko-KR" sz="15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en-US" altLang="ko-KR" sz="15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5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altLang="ko-KR" sz="1500" b="0" i="1" smtClean="0">
                                        <a:latin typeface="Cambria Math" panose="02040503050406030204" pitchFamily="18" charset="0"/>
                                      </a:rPr>
                                      <m:t>𝑠𝑒𝑛𝑠</m:t>
                                    </m:r>
                                  </m:sub>
                                </m:sSub>
                              </m:e>
                              <m:sub>
                                <m:r>
                                  <a:rPr lang="en-US" altLang="ko-KR" sz="15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altLang="ko-KR" sz="15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ko-KR" sz="15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ko-KR" sz="15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ar-AE" altLang="ko-KR" sz="15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5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ko-KR" altLang="ar-AE" sz="15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altLang="ko-KR" sz="1500" b="0" i="1" smtClean="0">
                                        <a:latin typeface="Cambria Math" panose="02040503050406030204" pitchFamily="18" charset="0"/>
                                      </a:rPr>
                                      <m:t>𝑏𝑎𝑠𝑒</m:t>
                                    </m:r>
                                  </m:sub>
                                </m:sSub>
                              </m:e>
                              <m:sub>
                                <m:r>
                                  <a:rPr lang="en-US" altLang="ko-KR" sz="15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altLang="ko-KR" sz="15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ko-KR" sz="15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altLang="ko-KR" sz="15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ko-KR" sz="15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en-US" altLang="ko-KR" sz="15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5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altLang="ko-KR" sz="1500" b="0" i="1" smtClean="0">
                                        <a:latin typeface="Cambria Math" panose="02040503050406030204" pitchFamily="18" charset="0"/>
                                      </a:rPr>
                                      <m:t>𝑠𝑒𝑛𝑠</m:t>
                                    </m:r>
                                  </m:sub>
                                </m:sSub>
                              </m:e>
                              <m:sub>
                                <m:r>
                                  <a:rPr lang="en-US" altLang="ko-KR" sz="15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altLang="ko-KR" sz="15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ko-KR" sz="15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altLang="ko-KR" sz="1500" b="0" i="1" smtClean="0">
                                <a:latin typeface="Cambria Math" panose="02040503050406030204" pitchFamily="18" charset="0"/>
                              </a:rPr>
                              <m:t>)/</m:t>
                            </m:r>
                            <m:sSub>
                              <m:sSubPr>
                                <m:ctrlPr>
                                  <a:rPr lang="en-US" altLang="ko-KR" sz="15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Sup>
                                  <m:sSubSupPr>
                                    <m:ctrlPr>
                                      <a:rPr lang="en-US" altLang="ko-KR" sz="15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ko-KR" sz="15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altLang="ko-KR" sz="1500" i="1">
                                        <a:latin typeface="Cambria Math" panose="02040503050406030204" pitchFamily="18" charset="0"/>
                                      </a:rPr>
                                      <m:t>𝑎𝑑𝑗</m:t>
                                    </m:r>
                                  </m:sub>
                                  <m:sup>
                                    <m:r>
                                      <a:rPr lang="en-US" altLang="ko-KR" sz="15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ko-KR" sz="1500" i="1">
                                        <a:latin typeface="Cambria Math" panose="02040503050406030204" pitchFamily="18" charset="0"/>
                                      </a:rPr>
                                      <m:t>𝑠𝑡</m:t>
                                    </m:r>
                                  </m:sup>
                                </m:sSubSup>
                              </m:e>
                              <m:sub>
                                <m:r>
                                  <a:rPr lang="en-US" altLang="ko-KR" sz="15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altLang="ko-KR" sz="15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ko-KR" sz="15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den>
                        </m:f>
                        <m:r>
                          <a:rPr kumimoji="1" lang="el-GR" altLang="ko-KR" sz="1500" b="0" i="1" u="none" strike="noStrike" kern="1200" cap="none" spc="-70" normalizeH="0" baseline="0" noProof="0">
                            <a:ln w="3175">
                              <a:solidFill>
                                <a:prstClr val="black">
                                  <a:alpha val="10000"/>
                                </a:prstClr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kumimoji="1" lang="en-US" altLang="ko-KR" sz="1500" b="0" i="1" u="none" strike="noStrike" kern="1200" cap="none" spc="-70" normalizeH="0" baseline="0" noProof="0" smtClean="0">
                            <a:ln w="3175">
                              <a:solidFill>
                                <a:prstClr val="black">
                                  <a:alpha val="10000"/>
                                </a:prstClr>
                              </a:solidFill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kumimoji="1" lang="en-US" altLang="ko-KR" sz="1500" b="0" i="1" u="none" strike="noStrike" kern="1200" cap="none" spc="-70" normalizeH="0" baseline="0" noProof="0" smtClean="0">
                                <a:ln w="3175">
                                  <a:solidFill>
                                    <a:prstClr val="black">
                                      <a:alpha val="10000"/>
                                    </a:prstClr>
                                  </a:solidFill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ko-KR" sz="15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en-US" altLang="ko-KR" sz="15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5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altLang="ko-KR" sz="15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𝑜𝑏𝑠</m:t>
                                    </m:r>
                                  </m:sub>
                                </m:sSub>
                              </m:e>
                              <m:sub>
                                <m:r>
                                  <a:rPr lang="en-US" altLang="ko-KR" sz="15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altLang="ko-KR" sz="15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ko-KR" sz="15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altLang="ko-KR" sz="1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ko-KR" sz="15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en-US" altLang="ko-KR" sz="15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5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altLang="ko-KR" sz="15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𝑏𝑎𝑠𝑒</m:t>
                                    </m:r>
                                  </m:sub>
                                </m:sSub>
                              </m:e>
                              <m:sub>
                                <m:r>
                                  <a:rPr lang="en-US" altLang="ko-KR" sz="15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altLang="ko-KR" sz="15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ko-KR" sz="15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ko-KR" sz="15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en-US" altLang="ko-KR" sz="15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5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altLang="ko-KR" sz="15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𝑜𝑏𝑠</m:t>
                                    </m:r>
                                  </m:sub>
                                </m:sSub>
                              </m:e>
                              <m:sub>
                                <m:r>
                                  <a:rPr lang="en-US" altLang="ko-KR" sz="15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altLang="ko-KR" sz="15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ko-KR" sz="15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altLang="ko-KR" sz="15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ko-KR" sz="15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Sup>
                                  <m:sSubSupPr>
                                    <m:ctrlPr>
                                      <a:rPr lang="en-US" altLang="ko-KR" sz="15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ko-KR" sz="15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altLang="ko-KR" sz="15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𝑎𝑑𝑗</m:t>
                                    </m:r>
                                  </m:sub>
                                  <m:sup>
                                    <m:r>
                                      <a:rPr lang="en-US" altLang="ko-KR" sz="15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ko-KR" sz="15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𝑠𝑡</m:t>
                                    </m:r>
                                  </m:sup>
                                </m:sSubSup>
                                <m:r>
                                  <a:rPr lang="en-US" altLang="ko-KR" sz="15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sub>
                                <m:r>
                                  <a:rPr lang="en-US" altLang="ko-KR" sz="15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altLang="ko-KR" sz="15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ko-KR" sz="15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den>
                        </m:f>
                        <m:r>
                          <a:rPr kumimoji="1" lang="en-US" altLang="ko-KR" sz="1500" b="0" i="1" u="none" strike="noStrike" kern="1200" cap="none" spc="-70" normalizeH="0" baseline="0" noProof="0" smtClean="0">
                            <a:ln w="3175">
                              <a:solidFill>
                                <a:prstClr val="black">
                                  <a:alpha val="10000"/>
                                </a:prstClr>
                              </a:solidFill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1" lang="ar-AE" altLang="en-US" sz="1500" b="0" i="0" u="none" strike="noStrike" kern="1200" cap="none" spc="-70" normalizeH="0" baseline="0" noProof="0" dirty="0">
                    <a:ln w="3175">
                      <a:solidFill>
                        <a:prstClr val="black">
                          <a:alpha val="10000"/>
                        </a:prst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0" name="내용 개체 틀 2">
                  <a:extLst>
                    <a:ext uri="{FF2B5EF4-FFF2-40B4-BE49-F238E27FC236}">
                      <a16:creationId xmlns:a16="http://schemas.microsoft.com/office/drawing/2014/main" id="{B59F5168-FE24-C5BD-4D59-3D8C93F338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3445" y="4749284"/>
                  <a:ext cx="5691884" cy="20917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그래픽 1">
            <a:extLst>
              <a:ext uri="{FF2B5EF4-FFF2-40B4-BE49-F238E27FC236}">
                <a16:creationId xmlns:a16="http://schemas.microsoft.com/office/drawing/2014/main" id="{00A00CCD-15FE-3AC0-94C4-93DB9C722CE8}"/>
              </a:ext>
            </a:extLst>
          </p:cNvPr>
          <p:cNvSpPr/>
          <p:nvPr/>
        </p:nvSpPr>
        <p:spPr>
          <a:xfrm rot="10800000">
            <a:off x="8199687" y="3368039"/>
            <a:ext cx="1887740" cy="928188"/>
          </a:xfrm>
          <a:custGeom>
            <a:avLst/>
            <a:gdLst>
              <a:gd name="connsiteX0" fmla="*/ 3429000 w 3429000"/>
              <a:gd name="connsiteY0" fmla="*/ 771525 h 771525"/>
              <a:gd name="connsiteX1" fmla="*/ 2057400 w 3429000"/>
              <a:gd name="connsiteY1" fmla="*/ 257175 h 771525"/>
              <a:gd name="connsiteX2" fmla="*/ 2400300 w 3429000"/>
              <a:gd name="connsiteY2" fmla="*/ 257175 h 771525"/>
              <a:gd name="connsiteX3" fmla="*/ 1714500 w 3429000"/>
              <a:gd name="connsiteY3" fmla="*/ 0 h 771525"/>
              <a:gd name="connsiteX4" fmla="*/ 1028700 w 3429000"/>
              <a:gd name="connsiteY4" fmla="*/ 257175 h 771525"/>
              <a:gd name="connsiteX5" fmla="*/ 1371600 w 3429000"/>
              <a:gd name="connsiteY5" fmla="*/ 257175 h 771525"/>
              <a:gd name="connsiteX6" fmla="*/ 0 w 3429000"/>
              <a:gd name="connsiteY6" fmla="*/ 771525 h 77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29000" h="771525">
                <a:moveTo>
                  <a:pt x="3429000" y="771525"/>
                </a:moveTo>
                <a:cubicBezTo>
                  <a:pt x="2314575" y="600075"/>
                  <a:pt x="2057400" y="257175"/>
                  <a:pt x="2057400" y="257175"/>
                </a:cubicBezTo>
                <a:lnTo>
                  <a:pt x="2400300" y="257175"/>
                </a:lnTo>
                <a:lnTo>
                  <a:pt x="1714500" y="0"/>
                </a:lnTo>
                <a:lnTo>
                  <a:pt x="1028700" y="257175"/>
                </a:lnTo>
                <a:lnTo>
                  <a:pt x="1371600" y="257175"/>
                </a:lnTo>
                <a:cubicBezTo>
                  <a:pt x="1371600" y="257175"/>
                  <a:pt x="1114425" y="600075"/>
                  <a:pt x="0" y="771525"/>
                </a:cubicBezTo>
              </a:path>
            </a:pathLst>
          </a:cu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60000">
                <a:srgbClr val="8FB6DA"/>
              </a:gs>
              <a:gs pos="34000">
                <a:srgbClr val="4E8CC5"/>
              </a:gs>
              <a:gs pos="28000">
                <a:srgbClr val="2B76BA"/>
              </a:gs>
              <a:gs pos="0">
                <a:srgbClr val="005BA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26EFCD4-4FEC-0746-B14A-B890E86BED61}"/>
                  </a:ext>
                </a:extLst>
              </p:cNvPr>
              <p:cNvSpPr txBox="1"/>
              <p:nvPr/>
            </p:nvSpPr>
            <p:spPr>
              <a:xfrm>
                <a:off x="6925779" y="2910524"/>
                <a:ext cx="437217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457200" latinLnBrk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4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ko-KR" sz="14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14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𝑎𝑟𝑒𝑎𝑠</m:t>
                      </m:r>
                      <m:r>
                        <a:rPr lang="en-US" altLang="ko-KR" sz="14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sz="14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𝑙𝑒𝑣𝑒𝑙</m:t>
                      </m:r>
                    </m:oMath>
                  </m:oMathPara>
                </a14:m>
                <a:endParaRPr lang="ko-KR" altLang="en-US" sz="14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ko-KR" sz="1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kumimoji="0" lang="en-US" altLang="ko-KR" sz="1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0" lang="en-US" altLang="ko-KR" sz="1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𝑠𝑝𝑒𝑐𝑖𝑓𝑖𝑐</m:t>
                      </m:r>
                      <m:r>
                        <a:rPr kumimoji="0" lang="en-US" altLang="ko-KR" sz="1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US" altLang="ko-KR" sz="1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𝑡𝑖𝑚𝑒𝑠</m:t>
                      </m:r>
                    </m:oMath>
                  </m:oMathPara>
                </a14:m>
                <a:endParaRPr kumimoji="0" lang="ko-KR" alt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26EFCD4-4FEC-0746-B14A-B890E86BED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5779" y="2910524"/>
                <a:ext cx="4372172" cy="523220"/>
              </a:xfrm>
              <a:prstGeom prst="rect">
                <a:avLst/>
              </a:prstGeom>
              <a:blipFill>
                <a:blip r:embed="rId6"/>
                <a:stretch>
                  <a:fillRect b="-465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직선 연결선 53">
            <a:extLst>
              <a:ext uri="{FF2B5EF4-FFF2-40B4-BE49-F238E27FC236}">
                <a16:creationId xmlns:a16="http://schemas.microsoft.com/office/drawing/2014/main" id="{E0014D71-77B8-12F6-9965-2EA2972763B8}"/>
              </a:ext>
            </a:extLst>
          </p:cNvPr>
          <p:cNvCxnSpPr>
            <a:cxnSpLocks/>
          </p:cNvCxnSpPr>
          <p:nvPr/>
        </p:nvCxnSpPr>
        <p:spPr>
          <a:xfrm>
            <a:off x="4231825" y="3778041"/>
            <a:ext cx="0" cy="427"/>
          </a:xfrm>
          <a:prstGeom prst="line">
            <a:avLst/>
          </a:prstGeom>
          <a:ln w="1905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A003AD7C-8339-E560-718F-EB7D336BED38}"/>
              </a:ext>
            </a:extLst>
          </p:cNvPr>
          <p:cNvCxnSpPr>
            <a:cxnSpLocks/>
          </p:cNvCxnSpPr>
          <p:nvPr/>
        </p:nvCxnSpPr>
        <p:spPr>
          <a:xfrm>
            <a:off x="1888864" y="3844838"/>
            <a:ext cx="2332024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B858AB8-7B18-387F-5ACE-83E9784E0618}"/>
                  </a:ext>
                </a:extLst>
              </p:cNvPr>
              <p:cNvSpPr txBox="1"/>
              <p:nvPr/>
            </p:nvSpPr>
            <p:spPr>
              <a:xfrm>
                <a:off x="2150263" y="3430340"/>
                <a:ext cx="742456" cy="3979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ko-KR" sz="1800" b="0" i="1" u="none" strike="noStrike" kern="1200" cap="none" spc="-70" normalizeH="0" baseline="0" noProof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kumimoji="1" lang="en-US" altLang="ko-KR" sz="1800" b="0" i="1" u="none" strike="noStrike" kern="1200" cap="none" spc="-70" normalizeH="0" baseline="0" noProof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ko-KR" sz="1800" b="0" i="1" u="none" strike="noStrike" kern="1200" cap="none" spc="-70" normalizeH="0" baseline="0" noProof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kumimoji="1" lang="en-US" altLang="ko-KR" sz="1800" b="0" i="1" u="none" strike="noStrike" kern="1200" cap="none" spc="-70" normalizeH="0" baseline="0" noProof="0" smtClean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𝑜𝑏𝑠</m:t>
                              </m:r>
                            </m:sub>
                          </m:sSub>
                        </m:e>
                        <m:sub>
                          <m:r>
                            <a:rPr kumimoji="1" lang="en-US" altLang="ko-KR" sz="1800" b="0" i="1" u="none" strike="noStrike" kern="1200" cap="none" spc="-70" normalizeH="0" baseline="0" noProof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ko-KR" sz="1800" b="0" i="1" u="none" strike="noStrike" kern="1200" cap="none" spc="-70" normalizeH="0" baseline="0" noProof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kumimoji="1" lang="en-US" altLang="ko-KR" sz="1800" b="0" i="1" u="none" strike="noStrike" kern="1200" cap="none" spc="-70" normalizeH="0" baseline="0" noProof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ko-KR" alt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B858AB8-7B18-387F-5ACE-83E9784E06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0263" y="3430340"/>
                <a:ext cx="742456" cy="3979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382C0E3-B0AC-9939-6BB0-A3F2D08E7CDA}"/>
                  </a:ext>
                </a:extLst>
              </p:cNvPr>
              <p:cNvSpPr txBox="1"/>
              <p:nvPr/>
            </p:nvSpPr>
            <p:spPr>
              <a:xfrm>
                <a:off x="2838448" y="4695260"/>
                <a:ext cx="518797" cy="4190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ko-KR" sz="1800" b="0" i="1" u="none" strike="noStrike" kern="1200" cap="none" spc="-70" normalizeH="0" baseline="0" noProof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kumimoji="1" lang="en-US" altLang="ko-KR" sz="1800" b="0" i="1" u="none" strike="noStrike" kern="1200" cap="none" spc="-70" normalizeH="0" baseline="0" noProof="0" smtClean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ko-KR" sz="1800" b="0" i="1" u="none" strike="noStrike" kern="1200" cap="none" spc="-70" normalizeH="0" baseline="0" noProof="0" smtClean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kumimoji="1" lang="en-US" altLang="ko-KR" sz="1800" b="0" i="1" u="none" strike="noStrike" kern="1200" cap="none" spc="-70" normalizeH="0" baseline="0" noProof="0" smtClean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𝑏𝑎𝑠𝑒</m:t>
                              </m:r>
                            </m:sub>
                          </m:sSub>
                        </m:e>
                        <m:sub>
                          <m:r>
                            <a:rPr kumimoji="1" lang="en-US" altLang="ko-KR" sz="1800" b="0" i="1" u="none" strike="noStrike" kern="1200" cap="none" spc="-70" normalizeH="0" baseline="0" noProof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ko-KR" sz="1800" b="0" i="1" u="none" strike="noStrike" kern="1200" cap="none" spc="-70" normalizeH="0" baseline="0" noProof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ko-KR" sz="1800" b="0" i="1" u="none" strike="noStrike" kern="1200" cap="none" spc="-70" normalizeH="0" baseline="0" noProof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ko-KR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382C0E3-B0AC-9939-6BB0-A3F2D08E7C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448" y="4695260"/>
                <a:ext cx="518797" cy="419089"/>
              </a:xfrm>
              <a:prstGeom prst="rect">
                <a:avLst/>
              </a:prstGeom>
              <a:blipFill>
                <a:blip r:embed="rId8"/>
                <a:stretch>
                  <a:fillRect r="-4235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725AC40-7AA5-80C4-D0B5-3C5DFFE65585}"/>
                  </a:ext>
                </a:extLst>
              </p:cNvPr>
              <p:cNvSpPr txBox="1"/>
              <p:nvPr/>
            </p:nvSpPr>
            <p:spPr>
              <a:xfrm>
                <a:off x="3075559" y="3299265"/>
                <a:ext cx="1360401" cy="4165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ko-KR" sz="1800" b="0" i="1" u="none" strike="noStrike" kern="1200" cap="none" spc="-70" normalizeH="0" baseline="0" noProof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kumimoji="1" lang="en-US" altLang="ko-KR" sz="1800" b="0" i="1" u="none" strike="noStrike" kern="1200" cap="none" spc="-70" normalizeH="0" baseline="0" noProof="0" smtClean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schemeClr val="accent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ko-KR" sz="1800" b="0" i="1" u="none" strike="noStrike" kern="1200" cap="none" spc="-70" normalizeH="0" baseline="0" noProof="0" smtClean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schemeClr val="accent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kumimoji="1" lang="en-US" altLang="ko-KR" sz="1800" b="0" i="1" u="none" strike="noStrike" kern="1200" cap="none" spc="-70" normalizeH="0" baseline="0" noProof="0" smtClean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schemeClr val="accent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𝑎𝑑𝑗</m:t>
                              </m:r>
                            </m:sub>
                            <m:sup>
                              <m:r>
                                <a:rPr kumimoji="1" lang="en-US" altLang="ko-KR" sz="1800" b="0" i="1" u="none" strike="noStrike" kern="1200" cap="none" spc="-70" normalizeH="0" baseline="0" noProof="0" smtClean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schemeClr val="accent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kumimoji="1" lang="en-US" altLang="ko-KR" sz="1800" b="0" i="1" u="none" strike="noStrike" kern="1200" cap="none" spc="-70" normalizeH="0" baseline="0" noProof="0" smtClean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schemeClr val="accent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𝑠𝑡</m:t>
                              </m:r>
                            </m:sup>
                          </m:sSubSup>
                          <m:r>
                            <a:rPr kumimoji="1" lang="en-US" altLang="ko-KR" sz="1800" b="0" i="1" u="none" strike="noStrike" kern="1200" cap="none" spc="-70" normalizeH="0" baseline="0" noProof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b>
                          <m:r>
                            <a:rPr kumimoji="1" lang="en-US" altLang="ko-KR" sz="1800" b="0" i="1" u="none" strike="noStrike" kern="1200" cap="none" spc="-70" normalizeH="0" baseline="0" noProof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ko-KR" sz="1800" b="0" i="1" u="none" strike="noStrike" kern="1200" cap="none" spc="-70" normalizeH="0" baseline="0" noProof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kumimoji="1" lang="en-US" altLang="ko-KR" sz="1800" b="0" i="1" u="none" strike="noStrike" kern="1200" cap="none" spc="-70" normalizeH="0" baseline="0" noProof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ko-KR" altLang="en-US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725AC40-7AA5-80C4-D0B5-3C5DFFE655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5559" y="3299265"/>
                <a:ext cx="1360401" cy="41652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직선 연결선 47">
            <a:extLst>
              <a:ext uri="{FF2B5EF4-FFF2-40B4-BE49-F238E27FC236}">
                <a16:creationId xmlns:a16="http://schemas.microsoft.com/office/drawing/2014/main" id="{FC31C6B8-53C7-2642-76A8-BFED6062833E}"/>
              </a:ext>
            </a:extLst>
          </p:cNvPr>
          <p:cNvCxnSpPr>
            <a:cxnSpLocks/>
            <a:stCxn id="81" idx="4"/>
          </p:cNvCxnSpPr>
          <p:nvPr/>
        </p:nvCxnSpPr>
        <p:spPr>
          <a:xfrm>
            <a:off x="4285533" y="3939554"/>
            <a:ext cx="0" cy="2383977"/>
          </a:xfrm>
          <a:prstGeom prst="line">
            <a:avLst/>
          </a:prstGeom>
          <a:ln w="19050" cap="rnd">
            <a:solidFill>
              <a:schemeClr val="tx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F835D1A-0CFD-A3C9-176C-BF9D248A8F56}"/>
                  </a:ext>
                </a:extLst>
              </p:cNvPr>
              <p:cNvSpPr txBox="1"/>
              <p:nvPr/>
            </p:nvSpPr>
            <p:spPr>
              <a:xfrm>
                <a:off x="4889989" y="4072337"/>
                <a:ext cx="1682128" cy="346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ko-KR"/>
                </a:defPPr>
                <a:lvl1pPr>
                  <a:defRPr kumimoji="1" sz="1400" b="0" i="1" u="none" strike="noStrike" cap="none" spc="-70" normalizeH="0" baseline="0">
                    <a:ln w="3175">
                      <a:solidFill>
                        <a:prstClr val="black">
                          <a:alpha val="10000"/>
                        </a:prstClr>
                      </a:solidFill>
                    </a:ln>
                    <a:effectLst/>
                    <a:uLnTx/>
                    <a:uFillTx/>
                    <a:latin typeface="Cambria Math" panose="02040503050406030204" pitchFamily="18" charset="0"/>
                  </a:defRPr>
                </a:lvl1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Sup>
                          <m:sSubSupPr>
                            <m:ctrlPr>
                              <a:rPr lang="en-US" altLang="ko-KR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ko-KR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ko-KR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𝑎𝑑𝑗</m:t>
                            </m:r>
                          </m:sub>
                          <m:sup>
                            <m:r>
                              <a:rPr lang="en-US" altLang="ko-KR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ko-KR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𝑠𝑡</m:t>
                            </m:r>
                          </m:sup>
                        </m:sSubSup>
                        <m:r>
                          <a:rPr lang="en-US" altLang="ko-KR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b>
                        <m:r>
                          <a:rPr lang="en-US" altLang="ko-KR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ko-KR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ko-KR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altLang="ko-KR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ko-KR">
                                <a:latin typeface="Cambria Math" panose="02040503050406030204" pitchFamily="18" charset="0"/>
                              </a:rPr>
                              <m:t>𝑏𝑎𝑠𝑒</m:t>
                            </m:r>
                          </m:sub>
                        </m:sSub>
                      </m:e>
                      <m:sub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ko-KR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F835D1A-0CFD-A3C9-176C-BF9D248A8F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9989" y="4072337"/>
                <a:ext cx="1682128" cy="346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직선 연결선 66">
            <a:extLst>
              <a:ext uri="{FF2B5EF4-FFF2-40B4-BE49-F238E27FC236}">
                <a16:creationId xmlns:a16="http://schemas.microsoft.com/office/drawing/2014/main" id="{6939B1E6-AD96-3390-613D-838E24D584E9}"/>
              </a:ext>
            </a:extLst>
          </p:cNvPr>
          <p:cNvCxnSpPr>
            <a:cxnSpLocks/>
            <a:stCxn id="66" idx="4"/>
          </p:cNvCxnSpPr>
          <p:nvPr/>
        </p:nvCxnSpPr>
        <p:spPr>
          <a:xfrm>
            <a:off x="3855077" y="3935252"/>
            <a:ext cx="0" cy="2386850"/>
          </a:xfrm>
          <a:prstGeom prst="line">
            <a:avLst/>
          </a:prstGeom>
          <a:ln w="19050" cap="rnd">
            <a:solidFill>
              <a:srgbClr val="0000FF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그림 74">
            <a:extLst>
              <a:ext uri="{FF2B5EF4-FFF2-40B4-BE49-F238E27FC236}">
                <a16:creationId xmlns:a16="http://schemas.microsoft.com/office/drawing/2014/main" id="{C046CE1D-D6F8-D41B-4EDF-F73109A8F0A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139" t="6273" r="16426" b="5587"/>
          <a:stretch/>
        </p:blipFill>
        <p:spPr>
          <a:xfrm>
            <a:off x="912888" y="1137333"/>
            <a:ext cx="4366809" cy="1575802"/>
          </a:xfrm>
          <a:prstGeom prst="rect">
            <a:avLst/>
          </a:prstGeom>
          <a:ln w="3175">
            <a:solidFill>
              <a:schemeClr val="bg2">
                <a:lumMod val="75000"/>
              </a:schemeClr>
            </a:solidFill>
          </a:ln>
          <a:effectLst/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A2F1A02B-A91C-D8C7-78EF-C452FB7E88E9}"/>
              </a:ext>
            </a:extLst>
          </p:cNvPr>
          <p:cNvSpPr txBox="1"/>
          <p:nvPr/>
        </p:nvSpPr>
        <p:spPr>
          <a:xfrm>
            <a:off x="482716" y="702563"/>
            <a:ext cx="4727237" cy="3736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algn="just">
              <a:lnSpc>
                <a:spcPct val="107000"/>
              </a:lnSpc>
              <a:spcAft>
                <a:spcPts val="800"/>
              </a:spcAft>
              <a:defRPr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Li et al. (2022)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567D82CA-D2BC-2E07-7684-F21FA2464F14}"/>
              </a:ext>
            </a:extLst>
          </p:cNvPr>
          <p:cNvSpPr/>
          <p:nvPr/>
        </p:nvSpPr>
        <p:spPr>
          <a:xfrm>
            <a:off x="4210869" y="3371622"/>
            <a:ext cx="146153" cy="150271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  <a:prstDash val="solid"/>
          </a:ln>
          <a:effectLst>
            <a:glow rad="101600">
              <a:schemeClr val="accent2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타원 80">
            <a:extLst>
              <a:ext uri="{FF2B5EF4-FFF2-40B4-BE49-F238E27FC236}">
                <a16:creationId xmlns:a16="http://schemas.microsoft.com/office/drawing/2014/main" id="{0B5BD2D9-EC6B-0E0B-E3DB-B7A4EC29200C}"/>
              </a:ext>
            </a:extLst>
          </p:cNvPr>
          <p:cNvSpPr/>
          <p:nvPr/>
        </p:nvSpPr>
        <p:spPr>
          <a:xfrm>
            <a:off x="4212456" y="3789283"/>
            <a:ext cx="146153" cy="15027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  <a:effectLst>
            <a:glow rad="139700">
              <a:schemeClr val="tx1">
                <a:lumMod val="50000"/>
                <a:lumOff val="50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6" name="직선 연결선 95">
            <a:extLst>
              <a:ext uri="{FF2B5EF4-FFF2-40B4-BE49-F238E27FC236}">
                <a16:creationId xmlns:a16="http://schemas.microsoft.com/office/drawing/2014/main" id="{21F9CF07-3F50-302A-7698-63DD3F98DB36}"/>
              </a:ext>
            </a:extLst>
          </p:cNvPr>
          <p:cNvCxnSpPr>
            <a:cxnSpLocks/>
            <a:endCxn id="80" idx="3"/>
          </p:cNvCxnSpPr>
          <p:nvPr/>
        </p:nvCxnSpPr>
        <p:spPr>
          <a:xfrm flipV="1">
            <a:off x="2803567" y="3499886"/>
            <a:ext cx="1428706" cy="1421560"/>
          </a:xfrm>
          <a:prstGeom prst="line">
            <a:avLst/>
          </a:prstGeom>
          <a:ln w="127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FF87F32-9B94-31FF-9DDA-459F574736F0}"/>
              </a:ext>
            </a:extLst>
          </p:cNvPr>
          <p:cNvSpPr txBox="1"/>
          <p:nvPr/>
        </p:nvSpPr>
        <p:spPr>
          <a:xfrm>
            <a:off x="6340771" y="670177"/>
            <a:ext cx="41769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indent="-171450">
              <a:buFont typeface="Wingdings" panose="05000000000000000000" pitchFamily="2" charset="2"/>
              <a:buChar char="§"/>
              <a:defRPr kumimoji="1" spc="-70">
                <a:ln w="3175">
                  <a:solidFill>
                    <a:prstClr val="black">
                      <a:alpha val="10000"/>
                    </a:prstClr>
                  </a:solidFill>
                </a:ln>
                <a:latin typeface="나눔스퀘어OTF ExtraBold" panose="020B0600000101010101" pitchFamily="34" charset="-127"/>
                <a:ea typeface="나눔스퀘어OTF ExtraBold" panose="020B0600000101010101" pitchFamily="34" charset="-127"/>
                <a:cs typeface="Arial" panose="020B0604020202020204" pitchFamily="34" charset="0"/>
              </a:defRPr>
            </a:lvl1pPr>
          </a:lstStyle>
          <a:p>
            <a:r>
              <a:rPr lang="en-US" altLang="ko-KR" dirty="0">
                <a:latin typeface="Arial" panose="020B0604020202020204" pitchFamily="34" charset="0"/>
                <a:ea typeface="나눔스퀘어_ac ExtraBold" panose="020B0600000101010101" pitchFamily="50" charset="-127"/>
              </a:rPr>
              <a:t>1</a:t>
            </a:r>
            <a:r>
              <a:rPr lang="en-US" altLang="ko-KR" baseline="30000" dirty="0">
                <a:latin typeface="Arial" panose="020B0604020202020204" pitchFamily="34" charset="0"/>
                <a:ea typeface="나눔스퀘어_ac ExtraBold" panose="020B0600000101010101" pitchFamily="50" charset="-127"/>
              </a:rPr>
              <a:t>st</a:t>
            </a:r>
            <a:r>
              <a:rPr lang="en-US" altLang="ko-KR" dirty="0">
                <a:latin typeface="Arial" panose="020B0604020202020204" pitchFamily="34" charset="0"/>
                <a:ea typeface="나눔스퀘어_ac ExtraBold" panose="020B0600000101010101" pitchFamily="50" charset="-127"/>
              </a:rPr>
              <a:t> Emission Adjustment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CAD354-58CD-AC63-490B-353ED23C1E07}"/>
              </a:ext>
            </a:extLst>
          </p:cNvPr>
          <p:cNvSpPr txBox="1"/>
          <p:nvPr/>
        </p:nvSpPr>
        <p:spPr>
          <a:xfrm>
            <a:off x="6355609" y="3629304"/>
            <a:ext cx="55344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indent="-171450">
              <a:buFont typeface="Wingdings" panose="05000000000000000000" pitchFamily="2" charset="2"/>
              <a:buChar char="§"/>
              <a:defRPr kumimoji="1" spc="-70">
                <a:ln w="3175">
                  <a:solidFill>
                    <a:prstClr val="black">
                      <a:alpha val="10000"/>
                    </a:prstClr>
                  </a:solidFill>
                </a:ln>
                <a:latin typeface="나눔스퀘어OTF ExtraBold" panose="020B0600000101010101" pitchFamily="34" charset="-127"/>
                <a:ea typeface="나눔스퀘어OTF ExtraBold" panose="020B0600000101010101" pitchFamily="34" charset="-127"/>
                <a:cs typeface="Arial" panose="020B0604020202020204" pitchFamily="34" charset="0"/>
              </a:defRPr>
            </a:lvl1pPr>
          </a:lstStyle>
          <a:p>
            <a:r>
              <a:rPr lang="en-US" altLang="ko-KR" dirty="0">
                <a:latin typeface="Arial" panose="020B0604020202020204" pitchFamily="34" charset="0"/>
                <a:ea typeface="나눔스퀘어_ac ExtraBold" panose="020B0600000101010101" pitchFamily="50" charset="-127"/>
              </a:rPr>
              <a:t>2</a:t>
            </a:r>
            <a:r>
              <a:rPr lang="en-US" altLang="ko-KR" baseline="30000" dirty="0">
                <a:latin typeface="Arial" panose="020B0604020202020204" pitchFamily="34" charset="0"/>
                <a:ea typeface="나눔스퀘어_ac ExtraBold" panose="020B0600000101010101" pitchFamily="50" charset="-127"/>
              </a:rPr>
              <a:t>nd</a:t>
            </a:r>
            <a:r>
              <a:rPr lang="en-US" altLang="ko-KR" dirty="0">
                <a:latin typeface="Arial" panose="020B0604020202020204" pitchFamily="34" charset="0"/>
                <a:ea typeface="나눔스퀘어_ac ExtraBold" panose="020B0600000101010101" pitchFamily="50" charset="-127"/>
              </a:rPr>
              <a:t> Emission Adjustment: for remaining discrepancies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E649184-5BCE-2034-79B4-9ED9BE3EBCCC}"/>
                  </a:ext>
                </a:extLst>
              </p:cNvPr>
              <p:cNvSpPr txBox="1"/>
              <p:nvPr/>
            </p:nvSpPr>
            <p:spPr>
              <a:xfrm>
                <a:off x="2940798" y="6348039"/>
                <a:ext cx="1443329" cy="4816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ko-KR" sz="1800" b="0" i="1" u="none" strike="noStrike" kern="1200" cap="none" spc="-70" normalizeH="0" baseline="0" noProof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kumimoji="1" lang="en-US" altLang="ko-KR" sz="1800" b="0" i="1" u="none" strike="noStrike" kern="1200" cap="none" spc="-70" normalizeH="0" baseline="0" noProof="0" smtClean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ko-KR" sz="1800" b="0" i="1" u="none" strike="noStrike" kern="1200" cap="none" spc="-70" normalizeH="0" baseline="0" noProof="0" smtClean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1" lang="en-US" altLang="ko-KR" sz="1800" b="0" i="1" u="none" strike="noStrike" kern="1200" cap="none" spc="-70" normalizeH="0" baseline="0" noProof="0" smtClean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𝑎𝑑𝑗</m:t>
                              </m:r>
                            </m:sub>
                            <m:sup>
                              <m:r>
                                <a:rPr kumimoji="1" lang="en-US" altLang="ko-KR" sz="1800" b="0" i="1" u="none" strike="noStrike" kern="1200" cap="none" spc="-70" normalizeH="0" baseline="0" noProof="0" smtClean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kumimoji="1" lang="en-US" altLang="ko-KR" sz="1800" b="0" i="1" u="none" strike="noStrike" kern="1200" cap="none" spc="-70" normalizeH="0" baseline="0" noProof="0" smtClean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𝑛𝑑</m:t>
                              </m:r>
                            </m:sup>
                          </m:sSubSup>
                        </m:e>
                        <m:sub>
                          <m:r>
                            <a:rPr kumimoji="1" lang="en-US" altLang="ko-KR" sz="1800" b="0" i="1" u="none" strike="noStrike" kern="1200" cap="none" spc="-70" normalizeH="0" baseline="0" noProof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kumimoji="1" lang="en-US" altLang="ko-KR" sz="1800" b="0" i="1" u="none" strike="noStrike" kern="1200" cap="none" spc="-70" normalizeH="0" baseline="0" noProof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ko-KR" sz="1800" b="0" i="1" u="none" strike="noStrike" kern="1200" cap="none" spc="-70" normalizeH="0" baseline="0" noProof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ko-KR" altLang="en-US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E649184-5BCE-2034-79B4-9ED9BE3EB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0798" y="6348039"/>
                <a:ext cx="1443329" cy="48167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000F751-543F-77DC-B3E3-CB0679B6D4A9}"/>
                  </a:ext>
                </a:extLst>
              </p:cNvPr>
              <p:cNvSpPr txBox="1"/>
              <p:nvPr/>
            </p:nvSpPr>
            <p:spPr>
              <a:xfrm>
                <a:off x="3650918" y="6389228"/>
                <a:ext cx="1226378" cy="4753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ko-KR" sz="1800" b="0" i="1" u="none" strike="noStrike" kern="1200" cap="none" spc="-70" normalizeH="0" baseline="0" noProof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kumimoji="1" lang="en-US" altLang="ko-KR" sz="1800" b="0" i="1" u="none" strike="noStrike" kern="1200" cap="none" spc="-70" normalizeH="0" baseline="0" noProof="0" smtClean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ko-KR" sz="1800" b="0" i="1" u="none" strike="noStrike" kern="1200" cap="none" spc="-70" normalizeH="0" baseline="0" noProof="0" smtClean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1" lang="en-US" altLang="ko-KR" sz="1800" b="0" i="1" u="none" strike="noStrike" kern="1200" cap="none" spc="-70" normalizeH="0" baseline="0" noProof="0" smtClean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𝑎𝑑𝑗</m:t>
                              </m:r>
                            </m:sub>
                            <m:sup>
                              <m:r>
                                <a:rPr kumimoji="1" lang="en-US" altLang="ko-KR" sz="1800" b="0" i="1" u="none" strike="noStrike" kern="1200" cap="none" spc="-70" normalizeH="0" baseline="0" noProof="0" smtClean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kumimoji="1" lang="en-US" altLang="ko-KR" sz="1800" b="0" i="1" u="none" strike="noStrike" kern="1200" cap="none" spc="-70" normalizeH="0" baseline="0" noProof="0" smtClean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𝑠𝑡</m:t>
                              </m:r>
                            </m:sup>
                          </m:sSubSup>
                        </m:e>
                        <m:sub>
                          <m:r>
                            <a:rPr kumimoji="1" lang="en-US" altLang="ko-KR" sz="1800" b="0" i="1" u="none" strike="noStrike" kern="1200" cap="none" spc="-70" normalizeH="0" baseline="0" noProof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kumimoji="1" lang="en-US" altLang="ko-KR" sz="1800" b="0" i="1" u="none" strike="noStrike" kern="1200" cap="none" spc="-70" normalizeH="0" baseline="0" noProof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ko-KR" sz="1800" b="0" i="1" u="none" strike="noStrike" kern="1200" cap="none" spc="-70" normalizeH="0" baseline="0" noProof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ko-KR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000F751-543F-77DC-B3E3-CB0679B6D4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0918" y="6389228"/>
                <a:ext cx="1226378" cy="47532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타원 65">
            <a:extLst>
              <a:ext uri="{FF2B5EF4-FFF2-40B4-BE49-F238E27FC236}">
                <a16:creationId xmlns:a16="http://schemas.microsoft.com/office/drawing/2014/main" id="{5C4F1150-79E3-41E7-5F3E-9D53B1556E19}"/>
              </a:ext>
            </a:extLst>
          </p:cNvPr>
          <p:cNvSpPr/>
          <p:nvPr/>
        </p:nvSpPr>
        <p:spPr>
          <a:xfrm>
            <a:off x="3782000" y="3784981"/>
            <a:ext cx="146153" cy="150271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prstDash val="solid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4" name="직선 화살표 연결선 73">
            <a:extLst>
              <a:ext uri="{FF2B5EF4-FFF2-40B4-BE49-F238E27FC236}">
                <a16:creationId xmlns:a16="http://schemas.microsoft.com/office/drawing/2014/main" id="{859AAA12-BFB5-D0BE-CDC9-5706CC22C3F8}"/>
              </a:ext>
            </a:extLst>
          </p:cNvPr>
          <p:cNvCxnSpPr>
            <a:cxnSpLocks/>
          </p:cNvCxnSpPr>
          <p:nvPr/>
        </p:nvCxnSpPr>
        <p:spPr>
          <a:xfrm>
            <a:off x="4845053" y="3424121"/>
            <a:ext cx="0" cy="150495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직선 화살표 연결선 81">
            <a:extLst>
              <a:ext uri="{FF2B5EF4-FFF2-40B4-BE49-F238E27FC236}">
                <a16:creationId xmlns:a16="http://schemas.microsoft.com/office/drawing/2014/main" id="{3DA7BA4D-D171-4087-B3DB-C7F6F8156BDF}"/>
              </a:ext>
            </a:extLst>
          </p:cNvPr>
          <p:cNvCxnSpPr>
            <a:cxnSpLocks/>
          </p:cNvCxnSpPr>
          <p:nvPr/>
        </p:nvCxnSpPr>
        <p:spPr>
          <a:xfrm>
            <a:off x="2755903" y="3887671"/>
            <a:ext cx="0" cy="95250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CC14728-952A-B99A-8896-277F6E6EE286}"/>
                  </a:ext>
                </a:extLst>
              </p:cNvPr>
              <p:cNvSpPr txBox="1"/>
              <p:nvPr/>
            </p:nvSpPr>
            <p:spPr>
              <a:xfrm>
                <a:off x="1844170" y="4290448"/>
                <a:ext cx="1292734" cy="254109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txBody>
              <a:bodyPr wrap="square" tIns="0" rIns="0" bIns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ko-KR" sz="1400" b="0" i="1" u="none" strike="noStrike" kern="1200" cap="none" spc="-70" normalizeH="0" baseline="0" noProof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kumimoji="1" lang="en-US" altLang="ko-KR" sz="1400" b="0" i="1" u="none" strike="noStrike" kern="1200" cap="none" spc="-70" normalizeH="0" baseline="0" noProof="0" smtClean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ko-KR" sz="1400" b="0" i="1" u="none" strike="noStrike" kern="1200" cap="none" spc="-70" normalizeH="0" baseline="0" noProof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kumimoji="1" lang="en-US" altLang="ko-KR" sz="1400" b="0" i="1" u="none" strike="noStrike" kern="1200" cap="none" spc="-70" normalizeH="0" baseline="0" noProof="0" smtClean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𝑜𝑏𝑠</m:t>
                              </m:r>
                            </m:sub>
                          </m:sSub>
                        </m:e>
                        <m:sub>
                          <m:r>
                            <a:rPr kumimoji="1" lang="en-US" altLang="ko-KR" sz="1400" b="0" i="1" u="none" strike="noStrike" kern="1200" cap="none" spc="-70" normalizeH="0" baseline="0" noProof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ko-KR" sz="1400" b="0" i="1" u="none" strike="noStrike" kern="1200" cap="none" spc="-70" normalizeH="0" baseline="0" noProof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kumimoji="1" lang="en-US" altLang="ko-KR" sz="1400" b="0" i="1" u="none" strike="noStrike" kern="1200" cap="none" spc="-70" normalizeH="0" baseline="0" noProof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kumimoji="1" lang="en-US" altLang="ko-KR" sz="1400" b="0" i="1" u="none" strike="noStrike" kern="1200" cap="none" spc="-70" normalizeH="0" baseline="0" noProof="0" smtClean="0">
                          <a:ln w="3175">
                            <a:solidFill>
                              <a:prstClr val="black">
                                <a:alpha val="10000"/>
                              </a:prst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kumimoji="1" lang="en-US" altLang="ko-KR" sz="1400" b="0" i="1" u="none" strike="noStrike" kern="1200" cap="none" spc="-70" normalizeH="0" baseline="0" noProof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kumimoji="1" lang="en-US" altLang="ko-KR" sz="1400" b="0" i="1" u="none" strike="noStrike" kern="1200" cap="none" spc="-70" normalizeH="0" baseline="0" noProof="0" smtClean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ko-KR" sz="1400" b="0" i="1" u="none" strike="noStrike" kern="1200" cap="none" spc="-70" normalizeH="0" baseline="0" noProof="0" smtClean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kumimoji="1" lang="en-US" altLang="ko-KR" sz="1400" b="0" i="1" u="none" strike="noStrike" kern="1200" cap="none" spc="-70" normalizeH="0" baseline="0" noProof="0" smtClean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𝑏𝑎𝑠𝑒</m:t>
                              </m:r>
                            </m:sub>
                          </m:sSub>
                        </m:e>
                        <m:sub>
                          <m:r>
                            <a:rPr kumimoji="1" lang="en-US" altLang="ko-KR" sz="1400" b="0" i="1" u="none" strike="noStrike" kern="1200" cap="none" spc="-70" normalizeH="0" baseline="0" noProof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ko-KR" sz="1400" b="0" i="1" u="none" strike="noStrike" kern="1200" cap="none" spc="-70" normalizeH="0" baseline="0" noProof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ko-KR" sz="1400" b="0" i="1" u="none" strike="noStrike" kern="1200" cap="none" spc="-70" normalizeH="0" baseline="0" noProof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ko-KR" alt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CC14728-952A-B99A-8896-277F6E6EE2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4170" y="4290448"/>
                <a:ext cx="1292734" cy="254109"/>
              </a:xfrm>
              <a:prstGeom prst="rect">
                <a:avLst/>
              </a:prstGeom>
              <a:blipFill>
                <a:blip r:embed="rId14"/>
                <a:stretch>
                  <a:fillRect b="-48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슬라이드 번호 개체 틀 3">
            <a:extLst>
              <a:ext uri="{FF2B5EF4-FFF2-40B4-BE49-F238E27FC236}">
                <a16:creationId xmlns:a16="http://schemas.microsoft.com/office/drawing/2014/main" id="{93F9F511-AAE9-CCCE-028F-2D009B8A7C0A}"/>
              </a:ext>
            </a:extLst>
          </p:cNvPr>
          <p:cNvSpPr txBox="1">
            <a:spLocks/>
          </p:cNvSpPr>
          <p:nvPr/>
        </p:nvSpPr>
        <p:spPr>
          <a:xfrm>
            <a:off x="9216736" y="63283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049EB2-95FA-4D61-AC3A-524BB0EC69E9}" type="slidenum">
              <a:rPr lang="ko-KR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81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P spid="42" grpId="0"/>
      <p:bldP spid="44" grpId="0"/>
      <p:bldP spid="46" grpId="0"/>
      <p:bldP spid="57" grpId="0"/>
      <p:bldP spid="80" grpId="0" animBg="1"/>
      <p:bldP spid="81" grpId="0" animBg="1"/>
      <p:bldP spid="17" grpId="0"/>
      <p:bldP spid="17" grpId="1"/>
      <p:bldP spid="21" grpId="0"/>
      <p:bldP spid="66" grpId="0" animBg="1"/>
      <p:bldP spid="5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35AC6B4-244A-0FC9-CE4B-210BF49335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736" y="6328371"/>
            <a:ext cx="2743200" cy="365125"/>
          </a:xfrm>
          <a:prstGeom prst="rect">
            <a:avLst/>
          </a:prstGeom>
        </p:spPr>
        <p:txBody>
          <a:bodyPr/>
          <a:lstStyle/>
          <a:p>
            <a:fld id="{16049EB2-95FA-4D61-AC3A-524BB0EC69E9}" type="slidenum">
              <a:rPr lang="ko-KR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E390F6-4FF3-FE2D-D022-EBA815621E48}"/>
              </a:ext>
            </a:extLst>
          </p:cNvPr>
          <p:cNvSpPr txBox="1"/>
          <p:nvPr/>
        </p:nvSpPr>
        <p:spPr>
          <a:xfrm>
            <a:off x="172355" y="691582"/>
            <a:ext cx="2888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indent="-171450">
              <a:buFont typeface="Wingdings" panose="05000000000000000000" pitchFamily="2" charset="2"/>
              <a:buChar char="§"/>
              <a:defRPr kumimoji="1" spc="-70">
                <a:ln w="3175">
                  <a:solidFill>
                    <a:prstClr val="black">
                      <a:alpha val="10000"/>
                    </a:prstClr>
                  </a:solidFill>
                </a:ln>
                <a:latin typeface="나눔스퀘어OTF ExtraBold" panose="020B0600000101010101" pitchFamily="34" charset="-127"/>
                <a:ea typeface="나눔스퀘어OTF ExtraBold" panose="020B0600000101010101" pitchFamily="34" charset="-127"/>
                <a:cs typeface="Arial" panose="020B0604020202020204" pitchFamily="34" charset="0"/>
              </a:defRPr>
            </a:lvl1pPr>
          </a:lstStyle>
          <a:p>
            <a:r>
              <a:rPr lang="en-US" altLang="ko-KR" dirty="0">
                <a:latin typeface="Arial" panose="020B0604020202020204" pitchFamily="34" charset="0"/>
                <a:ea typeface="나눔스퀘어_ac ExtraBold" panose="020B0600000101010101" pitchFamily="50" charset="-127"/>
              </a:rPr>
              <a:t>Overview</a:t>
            </a:r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A2033DF0-A2F1-C9B0-3743-DE1F754895C0}"/>
              </a:ext>
            </a:extLst>
          </p:cNvPr>
          <p:cNvGrpSpPr/>
          <p:nvPr/>
        </p:nvGrpSpPr>
        <p:grpSpPr>
          <a:xfrm>
            <a:off x="445139" y="1149886"/>
            <a:ext cx="4279261" cy="5404943"/>
            <a:chOff x="6515739" y="1149886"/>
            <a:chExt cx="4413600" cy="5404943"/>
          </a:xfrm>
        </p:grpSpPr>
        <p:cxnSp>
          <p:nvCxnSpPr>
            <p:cNvPr id="15" name="직선 화살표 연결선 14">
              <a:extLst>
                <a:ext uri="{FF2B5EF4-FFF2-40B4-BE49-F238E27FC236}">
                  <a16:creationId xmlns:a16="http://schemas.microsoft.com/office/drawing/2014/main" id="{3D5CDBAD-DDA5-2AD3-9734-323F79554457}"/>
                </a:ext>
              </a:extLst>
            </p:cNvPr>
            <p:cNvCxnSpPr>
              <a:cxnSpLocks/>
              <a:stCxn id="6" idx="2"/>
              <a:endCxn id="14" idx="0"/>
            </p:cNvCxnSpPr>
            <p:nvPr/>
          </p:nvCxnSpPr>
          <p:spPr>
            <a:xfrm>
              <a:off x="8722540" y="2042438"/>
              <a:ext cx="0" cy="275070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1B601B7-3220-85DD-93C2-F2E3570DCF39}"/>
                </a:ext>
              </a:extLst>
            </p:cNvPr>
            <p:cNvSpPr txBox="1"/>
            <p:nvPr/>
          </p:nvSpPr>
          <p:spPr>
            <a:xfrm>
              <a:off x="6515739" y="1149886"/>
              <a:ext cx="4413600" cy="89255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anchor="ctr" anchorCtr="0">
              <a:spAutoFit/>
            </a:bodyPr>
            <a:lstStyle/>
            <a:p>
              <a:pPr algn="ctr"/>
              <a:r>
                <a:rPr kumimoji="1" lang="en-US" altLang="ko-KR" sz="2000" spc="-70" dirty="0">
                  <a:ln w="3175">
                    <a:solidFill>
                      <a:prstClr val="black">
                        <a:alpha val="10000"/>
                      </a:prstClr>
                    </a:solidFill>
                  </a:ln>
                  <a:solidFill>
                    <a:prstClr val="black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BASE</a:t>
              </a:r>
            </a:p>
            <a:p>
              <a:pPr algn="ctr"/>
              <a:r>
                <a:rPr kumimoji="1" lang="en-US" altLang="ko-KR" sz="1600" spc="-70" dirty="0">
                  <a:ln w="3175">
                    <a:solidFill>
                      <a:prstClr val="black">
                        <a:alpha val="10000"/>
                      </a:prstClr>
                    </a:solidFill>
                  </a:ln>
                  <a:solidFill>
                    <a:prstClr val="black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(simulated using Emission Inventory)</a:t>
              </a:r>
              <a:endParaRPr kumimoji="1" lang="ko-KR" altLang="en-US" sz="1600" spc="-70" dirty="0">
                <a:ln w="3175">
                  <a:solidFill>
                    <a:prstClr val="black">
                      <a:alpha val="10000"/>
                    </a:prstClr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DBF99EB3-62A4-5C4E-2802-760F9D04344F}"/>
                </a:ext>
              </a:extLst>
            </p:cNvPr>
            <p:cNvGrpSpPr/>
            <p:nvPr/>
          </p:nvGrpSpPr>
          <p:grpSpPr>
            <a:xfrm>
              <a:off x="7742677" y="3926158"/>
              <a:ext cx="1959724" cy="1498473"/>
              <a:chOff x="7676710" y="3821383"/>
              <a:chExt cx="1959724" cy="1498473"/>
            </a:xfrm>
          </p:grpSpPr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1751EC4B-1BFD-811B-0AF5-493496C7A90C}"/>
                  </a:ext>
                </a:extLst>
              </p:cNvPr>
              <p:cNvSpPr/>
              <p:nvPr/>
            </p:nvSpPr>
            <p:spPr>
              <a:xfrm>
                <a:off x="7676710" y="3821383"/>
                <a:ext cx="1959724" cy="63148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ko-KR" sz="2000" spc="-70" dirty="0">
                    <a:ln w="3175">
                      <a:solidFill>
                        <a:prstClr val="black">
                          <a:alpha val="10000"/>
                        </a:prstClr>
                      </a:solidFill>
                    </a:ln>
                    <a:solidFill>
                      <a:prstClr val="black"/>
                    </a:solidFill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Upwind (China)</a:t>
                </a:r>
              </a:p>
            </p:txBody>
          </p:sp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FCD7BC33-F6E8-0CB7-F640-9E4FF0CB69D6}"/>
                  </a:ext>
                </a:extLst>
              </p:cNvPr>
              <p:cNvSpPr/>
              <p:nvPr/>
            </p:nvSpPr>
            <p:spPr>
              <a:xfrm>
                <a:off x="7676710" y="4688372"/>
                <a:ext cx="1959724" cy="63148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ko-KR" sz="2000" spc="-70" dirty="0">
                    <a:ln w="3175">
                      <a:solidFill>
                        <a:prstClr val="black">
                          <a:alpha val="10000"/>
                        </a:prstClr>
                      </a:solidFill>
                    </a:ln>
                    <a:solidFill>
                      <a:prstClr val="black"/>
                    </a:solidFill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Downwind (South Korea)</a:t>
                </a:r>
              </a:p>
            </p:txBody>
          </p:sp>
        </p:grp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1509D89D-46DF-B5C4-C28C-8805F60ADDB8}"/>
                </a:ext>
              </a:extLst>
            </p:cNvPr>
            <p:cNvSpPr/>
            <p:nvPr/>
          </p:nvSpPr>
          <p:spPr>
            <a:xfrm>
              <a:off x="6515739" y="2277758"/>
              <a:ext cx="4330701" cy="1308168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ko-KR" spc="-70" dirty="0">
                  <a:ln w="3175">
                    <a:solidFill>
                      <a:prstClr val="black">
                        <a:alpha val="10000"/>
                      </a:prstClr>
                    </a:solidFill>
                  </a:ln>
                  <a:solidFill>
                    <a:prstClr val="black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Adjust emissions based on</a:t>
              </a:r>
            </a:p>
            <a:p>
              <a:pPr algn="ctr"/>
              <a:r>
                <a:rPr kumimoji="1" lang="en-US" altLang="ko-KR" sz="2400" b="1" spc="-70" dirty="0">
                  <a:ln w="3175">
                    <a:solidFill>
                      <a:prstClr val="black">
                        <a:alpha val="10000"/>
                      </a:prstClr>
                    </a:solidFill>
                  </a:ln>
                  <a:solidFill>
                    <a:srgbClr val="FF0000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ground observations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F1CB1A7-5A7D-55B9-EFBE-F12D4A82C862}"/>
                </a:ext>
              </a:extLst>
            </p:cNvPr>
            <p:cNvSpPr txBox="1"/>
            <p:nvPr/>
          </p:nvSpPr>
          <p:spPr>
            <a:xfrm>
              <a:off x="6515739" y="5539166"/>
              <a:ext cx="4413600" cy="101566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anchor="ctr" anchorCtr="0">
              <a:spAutoFit/>
            </a:bodyPr>
            <a:lstStyle/>
            <a:p>
              <a:pPr algn="ctr"/>
              <a:r>
                <a:rPr kumimoji="1" lang="en-US" altLang="ko-KR" sz="2400" spc="-70" dirty="0">
                  <a:ln w="3175">
                    <a:solidFill>
                      <a:prstClr val="black">
                        <a:alpha val="10000"/>
                      </a:prstClr>
                    </a:solidFill>
                  </a:ln>
                  <a:solidFill>
                    <a:prstClr val="black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ADJ</a:t>
              </a:r>
            </a:p>
            <a:p>
              <a:pPr algn="ctr"/>
              <a:r>
                <a:rPr kumimoji="1" lang="en-US" altLang="ko-KR" spc="-70" dirty="0">
                  <a:ln w="3175">
                    <a:solidFill>
                      <a:prstClr val="black">
                        <a:alpha val="10000"/>
                      </a:prstClr>
                    </a:solidFill>
                  </a:ln>
                  <a:solidFill>
                    <a:prstClr val="black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(simulated using Adjusted Emissions)</a:t>
              </a:r>
              <a:endParaRPr kumimoji="1" lang="ko-KR" altLang="en-US" spc="-70" dirty="0">
                <a:ln w="3175">
                  <a:solidFill>
                    <a:prstClr val="black">
                      <a:alpha val="10000"/>
                    </a:prstClr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10" name="Text 2">
            <a:extLst>
              <a:ext uri="{FF2B5EF4-FFF2-40B4-BE49-F238E27FC236}">
                <a16:creationId xmlns:a16="http://schemas.microsoft.com/office/drawing/2014/main" id="{F141AD99-CFE8-FFD0-3C98-C8CA2F15AA91}"/>
              </a:ext>
            </a:extLst>
          </p:cNvPr>
          <p:cNvSpPr/>
          <p:nvPr/>
        </p:nvSpPr>
        <p:spPr>
          <a:xfrm>
            <a:off x="0" y="1"/>
            <a:ext cx="12192000" cy="53339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rgbClr val="B1C4E6"/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/>
        </p:spPr>
        <p:txBody>
          <a:bodyPr wrap="none" lIns="180000" rtlCol="0" anchor="ctr" anchorCtr="0"/>
          <a:lstStyle/>
          <a:p>
            <a:pPr algn="ctr"/>
            <a:r>
              <a:rPr lang="en-US" sz="2400" b="1" kern="0" spc="-151" dirty="0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Methods</a:t>
            </a:r>
            <a:r>
              <a:rPr lang="en-US" sz="2400" b="1" kern="0" spc="-151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: </a:t>
            </a:r>
            <a:r>
              <a:rPr lang="en-US" sz="2400" b="1" kern="0" spc="-151" dirty="0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Sequential Adjustments of Upwind and </a:t>
            </a:r>
            <a:r>
              <a:rPr lang="en-US" sz="2400" b="1" kern="0" spc="-151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Downwind Emissions</a:t>
            </a:r>
            <a:endParaRPr lang="en-US" sz="2400" b="1" kern="0" spc="-151" dirty="0">
              <a:solidFill>
                <a:srgbClr val="002060"/>
              </a:solidFill>
              <a:latin typeface="Arial" panose="020B0604020202020204" pitchFamily="34" charset="0"/>
              <a:ea typeface="아주체" panose="020B0503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B15A5CD-DDC4-C9CA-B6DB-8AFBE9F77713}"/>
              </a:ext>
            </a:extLst>
          </p:cNvPr>
          <p:cNvSpPr txBox="1"/>
          <p:nvPr/>
        </p:nvSpPr>
        <p:spPr>
          <a:xfrm>
            <a:off x="4994563" y="5339217"/>
            <a:ext cx="6884532" cy="888755"/>
          </a:xfrm>
          <a:prstGeom prst="rect">
            <a:avLst/>
          </a:prstGeom>
          <a:noFill/>
        </p:spPr>
        <p:txBody>
          <a:bodyPr wrap="square" lIns="108000" tIns="36000" rIns="0" bIns="72000">
            <a:sp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kumimoji="1" spc="-70">
                <a:ln w="3175">
                  <a:solidFill>
                    <a:prstClr val="black">
                      <a:alpha val="10000"/>
                    </a:prstClr>
                  </a:solidFill>
                </a:ln>
                <a:latin typeface="Arial" panose="020B0604020202020204" pitchFamily="34" charset="0"/>
                <a:ea typeface="나눔스퀘어_ac ExtraBold" panose="020B0600000101010101" pitchFamily="50" charset="-127"/>
                <a:cs typeface="Arial" panose="020B0604020202020204" pitchFamily="34" charset="0"/>
              </a:defRPr>
            </a:lvl1pPr>
          </a:lstStyle>
          <a:p>
            <a:r>
              <a:rPr lang="en-US" altLang="ko-KR" sz="1800" dirty="0"/>
              <a:t>After adjusting upwind emissions based on ground observation concentrations, downwind emissions are subsequently corrected.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0444B83-8EB3-523C-8332-4044A36B3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245" y="1483938"/>
            <a:ext cx="5895706" cy="37230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D37BF3A-C590-C1B6-AADE-029E958DE8F9}"/>
              </a:ext>
            </a:extLst>
          </p:cNvPr>
          <p:cNvSpPr txBox="1"/>
          <p:nvPr/>
        </p:nvSpPr>
        <p:spPr>
          <a:xfrm>
            <a:off x="9216736" y="1113757"/>
            <a:ext cx="2575642" cy="373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1">
              <a:lnSpc>
                <a:spcPct val="107000"/>
              </a:lnSpc>
              <a:spcAft>
                <a:spcPts val="800"/>
              </a:spcAft>
            </a:pPr>
            <a:r>
              <a:rPr lang="en-US" altLang="ko-KR" i="1" dirty="0">
                <a:latin typeface="Arial" panose="020B0604020202020204" pitchFamily="34" charset="0"/>
                <a:cs typeface="Arial" panose="020B0604020202020204" pitchFamily="34" charset="0"/>
              </a:rPr>
              <a:t>Kim et al</a:t>
            </a:r>
            <a:r>
              <a:rPr lang="en-US" altLang="ko-KR" sz="1800" i="1" dirty="0">
                <a:latin typeface="Arial" panose="020B0604020202020204" pitchFamily="34" charset="0"/>
                <a:cs typeface="Arial" panose="020B0604020202020204" pitchFamily="34" charset="0"/>
              </a:rPr>
              <a:t>. (2024)</a:t>
            </a:r>
            <a:endParaRPr lang="ko-KR" altLang="ko-KR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154EA4-552D-7E19-12DD-5740B3E1E715}"/>
              </a:ext>
            </a:extLst>
          </p:cNvPr>
          <p:cNvSpPr txBox="1"/>
          <p:nvPr/>
        </p:nvSpPr>
        <p:spPr>
          <a:xfrm>
            <a:off x="5364245" y="4793147"/>
            <a:ext cx="2575642" cy="373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1">
              <a:lnSpc>
                <a:spcPct val="107000"/>
              </a:lnSpc>
              <a:spcAft>
                <a:spcPts val="800"/>
              </a:spcAft>
            </a:pPr>
            <a:r>
              <a:rPr lang="en-US" altLang="ko-KR" sz="1800" i="1" dirty="0">
                <a:latin typeface="Arial" panose="020B0604020202020204" pitchFamily="34" charset="0"/>
                <a:cs typeface="Arial" panose="020B0604020202020204" pitchFamily="34" charset="0"/>
              </a:rPr>
              <a:t>TEA method</a:t>
            </a:r>
            <a:endParaRPr lang="ko-KR" altLang="ko-KR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688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35AC6B4-244A-0FC9-CE4B-210BF49335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736" y="6328371"/>
            <a:ext cx="2743200" cy="365125"/>
          </a:xfrm>
          <a:prstGeom prst="rect">
            <a:avLst/>
          </a:prstGeom>
        </p:spPr>
        <p:txBody>
          <a:bodyPr/>
          <a:lstStyle/>
          <a:p>
            <a:fld id="{16049EB2-95FA-4D61-AC3A-524BB0EC69E9}" type="slidenum">
              <a:rPr lang="ko-KR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2">
            <a:extLst>
              <a:ext uri="{FF2B5EF4-FFF2-40B4-BE49-F238E27FC236}">
                <a16:creationId xmlns:a16="http://schemas.microsoft.com/office/drawing/2014/main" id="{F183FDEC-792E-B0CD-4706-185E4781832B}"/>
              </a:ext>
            </a:extLst>
          </p:cNvPr>
          <p:cNvSpPr/>
          <p:nvPr/>
        </p:nvSpPr>
        <p:spPr>
          <a:xfrm>
            <a:off x="0" y="1"/>
            <a:ext cx="12192000" cy="53339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rgbClr val="B1C4E6"/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/>
        </p:spPr>
        <p:txBody>
          <a:bodyPr wrap="none" lIns="180000" rtlCol="0" anchor="ctr" anchorCtr="0"/>
          <a:lstStyle/>
          <a:p>
            <a:pPr algn="ctr"/>
            <a:r>
              <a:rPr lang="en-US" sz="2400" b="1" kern="0" spc="-151" dirty="0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Methods: Adjusted Emission Pollutants</a:t>
            </a:r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id="{EC887A27-FA78-5211-B056-28299332E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417" y="3022409"/>
            <a:ext cx="9173819" cy="3597910"/>
          </a:xfrm>
          <a:prstGeom prst="rect">
            <a:avLst/>
          </a:prstGeom>
        </p:spPr>
      </p:pic>
      <p:sp>
        <p:nvSpPr>
          <p:cNvPr id="40" name="직사각형 39">
            <a:extLst>
              <a:ext uri="{FF2B5EF4-FFF2-40B4-BE49-F238E27FC236}">
                <a16:creationId xmlns:a16="http://schemas.microsoft.com/office/drawing/2014/main" id="{AB77098C-9E69-D931-7449-BBB551541069}"/>
              </a:ext>
            </a:extLst>
          </p:cNvPr>
          <p:cNvSpPr/>
          <p:nvPr/>
        </p:nvSpPr>
        <p:spPr>
          <a:xfrm>
            <a:off x="218418" y="681812"/>
            <a:ext cx="2806753" cy="369332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92000"/>
                </a:schemeClr>
              </a:gs>
              <a:gs pos="0">
                <a:srgbClr val="0466D2">
                  <a:alpha val="50000"/>
                </a:srgbClr>
              </a:gs>
            </a:gsLst>
            <a:lin ang="0" scaled="0"/>
          </a:gradFill>
        </p:spPr>
        <p:txBody>
          <a:bodyPr wrap="square">
            <a:spAutoFit/>
          </a:bodyPr>
          <a:lstStyle/>
          <a:p>
            <a:pPr indent="-171450">
              <a:buFont typeface="Wingdings" panose="05000000000000000000" pitchFamily="2" charset="2"/>
              <a:buChar char="§"/>
            </a:pPr>
            <a:r>
              <a:rPr kumimoji="1" lang="en-US" altLang="ko-KR" spc="-70" dirty="0">
                <a:ln w="3175">
                  <a:solidFill>
                    <a:prstClr val="black">
                      <a:alpha val="10000"/>
                    </a:prstClr>
                  </a:solidFill>
                </a:ln>
                <a:latin typeface="Arial" panose="020B0604020202020204" pitchFamily="34" charset="0"/>
                <a:ea typeface="나눔스퀘어_ac ExtraBold" panose="020B0600000101010101" pitchFamily="50" charset="-127"/>
                <a:cs typeface="Arial" panose="020B0604020202020204" pitchFamily="34" charset="0"/>
              </a:rPr>
              <a:t>Pollutants</a:t>
            </a:r>
            <a:endParaRPr kumimoji="1" lang="ko-KR" altLang="en-US" spc="-70" dirty="0">
              <a:ln w="3175">
                <a:solidFill>
                  <a:prstClr val="black">
                    <a:alpha val="10000"/>
                  </a:prstClr>
                </a:solidFill>
              </a:ln>
              <a:latin typeface="Arial" panose="020B0604020202020204" pitchFamily="34" charset="0"/>
              <a:ea typeface="나눔스퀘어_ac ExtraBold" panose="020B0600000101010101" pitchFamily="50" charset="-127"/>
              <a:cs typeface="Arial" panose="020B0604020202020204" pitchFamily="34" charset="0"/>
            </a:endParaRPr>
          </a:p>
        </p:txBody>
      </p:sp>
      <p:graphicFrame>
        <p:nvGraphicFramePr>
          <p:cNvPr id="43" name="표 42">
            <a:extLst>
              <a:ext uri="{FF2B5EF4-FFF2-40B4-BE49-F238E27FC236}">
                <a16:creationId xmlns:a16="http://schemas.microsoft.com/office/drawing/2014/main" id="{A6D96C9A-0412-44BA-7D98-154A84AF70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5331757"/>
              </p:ext>
            </p:extLst>
          </p:nvPr>
        </p:nvGraphicFramePr>
        <p:xfrm>
          <a:off x="333664" y="1111547"/>
          <a:ext cx="5283201" cy="2111381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761067">
                  <a:extLst>
                    <a:ext uri="{9D8B030D-6E8A-4147-A177-3AD203B41FA5}">
                      <a16:colId xmlns:a16="http://schemas.microsoft.com/office/drawing/2014/main" val="1873227621"/>
                    </a:ext>
                  </a:extLst>
                </a:gridCol>
                <a:gridCol w="1761067">
                  <a:extLst>
                    <a:ext uri="{9D8B030D-6E8A-4147-A177-3AD203B41FA5}">
                      <a16:colId xmlns:a16="http://schemas.microsoft.com/office/drawing/2014/main" val="743466909"/>
                    </a:ext>
                  </a:extLst>
                </a:gridCol>
                <a:gridCol w="1761067">
                  <a:extLst>
                    <a:ext uri="{9D8B030D-6E8A-4147-A177-3AD203B41FA5}">
                      <a16:colId xmlns:a16="http://schemas.microsoft.com/office/drawing/2014/main" val="3986324554"/>
                    </a:ext>
                  </a:extLst>
                </a:gridCol>
              </a:tblGrid>
              <a:tr h="251831"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r>
                        <a:rPr kumimoji="1" lang="en-US" altLang="ko-KR" sz="1600" b="0" kern="1200" spc="-70" dirty="0">
                          <a:ln w="3175">
                            <a:solidFill>
                              <a:prstClr val="black">
                                <a:alpha val="10000"/>
                              </a:prst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나눔스퀘어_ac ExtraBold" panose="020B0600000101010101" pitchFamily="50" charset="-127"/>
                          <a:cs typeface="Arial" panose="020B0604020202020204" pitchFamily="34" charset="0"/>
                        </a:rPr>
                        <a:t>Emission type</a:t>
                      </a:r>
                      <a:endParaRPr kumimoji="1" lang="ko-KR" altLang="en-US" sz="1600" b="0" kern="1200" spc="-70" dirty="0">
                        <a:ln w="3175">
                          <a:solidFill>
                            <a:prstClr val="black">
                              <a:alpha val="10000"/>
                            </a:prst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나눔스퀘어_ac ExtraBold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r>
                        <a:rPr kumimoji="1" lang="en-US" altLang="ko-KR" sz="1600" b="0" kern="1200" spc="-70" dirty="0">
                          <a:ln w="3175">
                            <a:solidFill>
                              <a:prstClr val="black">
                                <a:alpha val="10000"/>
                              </a:prst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나눔스퀘어_ac ExtraBold" panose="020B0600000101010101" pitchFamily="50" charset="-127"/>
                          <a:cs typeface="Arial" panose="020B0604020202020204" pitchFamily="34" charset="0"/>
                        </a:rPr>
                        <a:t>Emissions</a:t>
                      </a:r>
                      <a:endParaRPr kumimoji="1" lang="ko-KR" altLang="en-US" sz="1600" b="0" kern="1200" spc="-70" dirty="0">
                        <a:ln w="3175">
                          <a:solidFill>
                            <a:prstClr val="black">
                              <a:alpha val="10000"/>
                            </a:prst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나눔스퀘어_ac ExtraBold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r>
                        <a:rPr kumimoji="1" lang="en-US" altLang="ko-KR" sz="1600" b="0" kern="1200" spc="-70" dirty="0">
                          <a:ln w="3175">
                            <a:solidFill>
                              <a:prstClr val="black">
                                <a:alpha val="10000"/>
                              </a:prst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나눔스퀘어_ac ExtraBold" panose="020B0600000101010101" pitchFamily="50" charset="-127"/>
                          <a:cs typeface="Arial" panose="020B0604020202020204" pitchFamily="34" charset="0"/>
                        </a:rPr>
                        <a:t>Concentrations</a:t>
                      </a:r>
                      <a:endParaRPr kumimoji="1" lang="ko-KR" altLang="en-US" sz="1600" b="0" kern="1200" spc="-70" dirty="0">
                        <a:ln w="3175">
                          <a:solidFill>
                            <a:prstClr val="black">
                              <a:alpha val="10000"/>
                            </a:prst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나눔스퀘어_ac ExtraBold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711476339"/>
                  </a:ext>
                </a:extLst>
              </a:tr>
              <a:tr h="251831">
                <a:tc rowSpan="3"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r>
                        <a:rPr kumimoji="1" lang="en-US" altLang="ko-KR" sz="1600" b="0" kern="1200" spc="-70" dirty="0">
                          <a:ln w="3175">
                            <a:solidFill>
                              <a:prstClr val="black">
                                <a:alpha val="10000"/>
                              </a:prst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나눔스퀘어_ac ExtraBold" panose="020B0600000101010101" pitchFamily="50" charset="-127"/>
                          <a:cs typeface="Arial" panose="020B0604020202020204" pitchFamily="34" charset="0"/>
                        </a:rPr>
                        <a:t>Gaseous</a:t>
                      </a:r>
                      <a:endParaRPr kumimoji="1" lang="ko-KR" altLang="en-US" sz="1600" b="0" kern="1200" spc="-70" dirty="0">
                        <a:ln w="3175">
                          <a:solidFill>
                            <a:prstClr val="black">
                              <a:alpha val="10000"/>
                            </a:prst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나눔스퀘어_ac ExtraBold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r>
                        <a:rPr kumimoji="1" lang="en-US" altLang="ko-KR" sz="1600" b="0" kern="1200" spc="-70" dirty="0">
                          <a:ln w="3175">
                            <a:solidFill>
                              <a:prstClr val="black">
                                <a:alpha val="10000"/>
                              </a:prst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나눔스퀘어_ac ExtraBold" panose="020B0600000101010101" pitchFamily="50" charset="-127"/>
                          <a:cs typeface="Arial" panose="020B0604020202020204" pitchFamily="34" charset="0"/>
                        </a:rPr>
                        <a:t>CO</a:t>
                      </a:r>
                      <a:endParaRPr kumimoji="1" lang="ko-KR" altLang="en-US" sz="1600" b="0" kern="1200" spc="-70" dirty="0">
                        <a:ln w="3175">
                          <a:solidFill>
                            <a:prstClr val="black">
                              <a:alpha val="10000"/>
                            </a:prst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나눔스퀘어_ac ExtraBold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r>
                        <a:rPr kumimoji="1" lang="en-US" altLang="ko-KR" sz="1600" b="0" kern="1200" spc="-70" dirty="0">
                          <a:ln w="3175">
                            <a:solidFill>
                              <a:prstClr val="black">
                                <a:alpha val="10000"/>
                              </a:prst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나눔스퀘어_ac ExtraBold" panose="020B0600000101010101" pitchFamily="50" charset="-127"/>
                          <a:cs typeface="Arial" panose="020B0604020202020204" pitchFamily="34" charset="0"/>
                        </a:rPr>
                        <a:t>CO</a:t>
                      </a:r>
                      <a:endParaRPr kumimoji="1" lang="ko-KR" altLang="en-US" sz="1600" b="0" kern="1200" spc="-70" dirty="0">
                        <a:ln w="3175">
                          <a:solidFill>
                            <a:prstClr val="black">
                              <a:alpha val="10000"/>
                            </a:prst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나눔스퀘어_ac ExtraBold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608413"/>
                  </a:ext>
                </a:extLst>
              </a:tr>
              <a:tr h="25183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r>
                        <a:rPr kumimoji="1" lang="en-US" altLang="ko-KR" sz="1600" b="0" kern="1200" spc="-70" dirty="0">
                          <a:ln w="3175">
                            <a:solidFill>
                              <a:prstClr val="black">
                                <a:alpha val="10000"/>
                              </a:prst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나눔스퀘어_ac ExtraBold" panose="020B0600000101010101" pitchFamily="50" charset="-127"/>
                          <a:cs typeface="Arial" panose="020B0604020202020204" pitchFamily="34" charset="0"/>
                        </a:rPr>
                        <a:t>SO</a:t>
                      </a:r>
                      <a:r>
                        <a:rPr kumimoji="1" lang="en-US" altLang="ko-KR" sz="1600" b="0" kern="1200" spc="-70" baseline="-25000" dirty="0">
                          <a:ln w="3175">
                            <a:solidFill>
                              <a:prstClr val="black">
                                <a:alpha val="10000"/>
                              </a:prst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나눔스퀘어_ac ExtraBold" panose="020B0600000101010101" pitchFamily="50" charset="-127"/>
                          <a:cs typeface="Arial" panose="020B0604020202020204" pitchFamily="34" charset="0"/>
                        </a:rPr>
                        <a:t>2</a:t>
                      </a:r>
                      <a:endParaRPr kumimoji="1" lang="ko-KR" altLang="en-US" sz="1600" b="0" kern="1200" spc="-70" baseline="-25000" dirty="0">
                        <a:ln w="3175">
                          <a:solidFill>
                            <a:prstClr val="black">
                              <a:alpha val="10000"/>
                            </a:prst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나눔스퀘어_ac ExtraBold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1600" b="0" kern="1200" spc="-70" dirty="0">
                          <a:ln w="3175">
                            <a:solidFill>
                              <a:prstClr val="black">
                                <a:alpha val="10000"/>
                              </a:prst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나눔스퀘어_ac ExtraBold" panose="020B0600000101010101" pitchFamily="50" charset="-127"/>
                          <a:cs typeface="Arial" panose="020B0604020202020204" pitchFamily="34" charset="0"/>
                        </a:rPr>
                        <a:t>SO</a:t>
                      </a:r>
                      <a:r>
                        <a:rPr kumimoji="1" lang="en-US" altLang="ko-KR" sz="1600" b="0" kern="1200" spc="-70" baseline="-25000" dirty="0">
                          <a:ln w="3175">
                            <a:solidFill>
                              <a:prstClr val="black">
                                <a:alpha val="10000"/>
                              </a:prst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나눔스퀘어_ac ExtraBold" panose="020B0600000101010101" pitchFamily="50" charset="-127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1" lang="en-US" altLang="ko-KR" sz="1600" b="0" kern="1200" spc="-70" dirty="0">
                          <a:ln w="3175">
                            <a:solidFill>
                              <a:prstClr val="black">
                                <a:alpha val="10000"/>
                              </a:prst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나눔스퀘어_ac ExtraBold" panose="020B0600000101010101" pitchFamily="50" charset="-127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1" lang="en-US" altLang="ko-KR" sz="1600" b="0" kern="1200" spc="-70" dirty="0">
                          <a:ln w="3175">
                            <a:solidFill>
                              <a:prstClr val="black">
                                <a:alpha val="10000"/>
                              </a:prstClr>
                            </a:solidFill>
                          </a:ln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나눔스퀘어_ac ExtraBold" panose="020B0600000101010101" pitchFamily="50" charset="-127"/>
                          <a:cs typeface="Arial" panose="020B0604020202020204" pitchFamily="34" charset="0"/>
                        </a:rPr>
                        <a:t>Sulfate</a:t>
                      </a:r>
                      <a:endParaRPr lang="ko-KR" altLang="en-US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7499954"/>
                  </a:ext>
                </a:extLst>
              </a:tr>
              <a:tr h="25183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r>
                        <a:rPr kumimoji="1" lang="en-US" altLang="ko-KR" sz="1600" b="0" kern="1200" spc="-70" dirty="0">
                          <a:ln w="3175">
                            <a:solidFill>
                              <a:prstClr val="black">
                                <a:alpha val="10000"/>
                              </a:prst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나눔스퀘어_ac ExtraBold" panose="020B0600000101010101" pitchFamily="50" charset="-127"/>
                          <a:cs typeface="Arial" panose="020B0604020202020204" pitchFamily="34" charset="0"/>
                        </a:rPr>
                        <a:t>NO, NO</a:t>
                      </a:r>
                      <a:r>
                        <a:rPr kumimoji="1" lang="en-US" altLang="ko-KR" sz="1600" b="0" kern="1200" spc="-70" baseline="-25000" dirty="0">
                          <a:ln w="3175">
                            <a:solidFill>
                              <a:prstClr val="black">
                                <a:alpha val="10000"/>
                              </a:prst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나눔스퀘어_ac ExtraBold" panose="020B0600000101010101" pitchFamily="50" charset="-127"/>
                          <a:cs typeface="Arial" panose="020B0604020202020204" pitchFamily="34" charset="0"/>
                        </a:rPr>
                        <a:t>2</a:t>
                      </a:r>
                      <a:endParaRPr kumimoji="1" lang="ko-KR" altLang="en-US" sz="1600" b="0" kern="1200" spc="-70" baseline="-25000" dirty="0">
                        <a:ln w="3175">
                          <a:solidFill>
                            <a:prstClr val="black">
                              <a:alpha val="10000"/>
                            </a:prst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나눔스퀘어_ac ExtraBold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1600" b="0" kern="1200" spc="-70" dirty="0">
                          <a:ln w="3175">
                            <a:solidFill>
                              <a:prstClr val="black">
                                <a:alpha val="10000"/>
                              </a:prst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나눔스퀘어_ac ExtraBold" panose="020B0600000101010101" pitchFamily="50" charset="-127"/>
                          <a:cs typeface="Arial" panose="020B0604020202020204" pitchFamily="34" charset="0"/>
                        </a:rPr>
                        <a:t>NO, NO</a:t>
                      </a:r>
                      <a:r>
                        <a:rPr kumimoji="1" lang="en-US" altLang="ko-KR" sz="1600" b="0" kern="1200" spc="-70" baseline="-25000" dirty="0">
                          <a:ln w="3175">
                            <a:solidFill>
                              <a:prstClr val="black">
                                <a:alpha val="10000"/>
                              </a:prst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나눔스퀘어_ac ExtraBold" panose="020B0600000101010101" pitchFamily="50" charset="-127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1" lang="en-US" altLang="ko-KR" sz="1600" b="0" kern="1200" spc="-70" dirty="0">
                          <a:ln w="3175">
                            <a:solidFill>
                              <a:prstClr val="black">
                                <a:alpha val="10000"/>
                              </a:prst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나눔스퀘어_ac ExtraBold" panose="020B0600000101010101" pitchFamily="50" charset="-127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1" lang="en-US" altLang="ko-KR" sz="1600" b="0" kern="1200" spc="-70" dirty="0">
                          <a:ln w="3175">
                            <a:solidFill>
                              <a:prstClr val="black">
                                <a:alpha val="10000"/>
                              </a:prstClr>
                            </a:solidFill>
                          </a:ln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나눔스퀘어_ac ExtraBold" panose="020B0600000101010101" pitchFamily="50" charset="-127"/>
                          <a:cs typeface="Arial" panose="020B0604020202020204" pitchFamily="34" charset="0"/>
                        </a:rPr>
                        <a:t>Nitrate</a:t>
                      </a:r>
                      <a:endParaRPr lang="ko-KR" altLang="en-US" b="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913029"/>
                  </a:ext>
                </a:extLst>
              </a:tr>
              <a:tr h="434981">
                <a:tc rowSpan="2"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r>
                        <a:rPr kumimoji="1" lang="en-US" altLang="ko-KR" sz="1600" b="0" kern="1200" spc="-70" baseline="0" dirty="0">
                          <a:ln w="3175">
                            <a:solidFill>
                              <a:prstClr val="black">
                                <a:alpha val="10000"/>
                              </a:prst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나눔스퀘어_ac ExtraBold" panose="020B0600000101010101" pitchFamily="50" charset="-127"/>
                          <a:cs typeface="Arial" panose="020B0604020202020204" pitchFamily="34" charset="0"/>
                        </a:rPr>
                        <a:t>Primary aerosol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r>
                        <a:rPr kumimoji="1" lang="en-US" altLang="ko-KR" sz="1600" b="0" kern="1200" spc="-70" dirty="0">
                          <a:ln w="3175">
                            <a:solidFill>
                              <a:prstClr val="black">
                                <a:alpha val="10000"/>
                              </a:prst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나눔스퀘어_ac ExtraBold" panose="020B0600000101010101" pitchFamily="50" charset="-127"/>
                          <a:cs typeface="Arial" panose="020B0604020202020204" pitchFamily="34" charset="0"/>
                        </a:rPr>
                        <a:t>Primary PM</a:t>
                      </a:r>
                      <a:r>
                        <a:rPr kumimoji="1" lang="en-US" altLang="ko-KR" sz="1600" b="0" kern="1200" spc="-70" baseline="-25000" dirty="0">
                          <a:ln w="3175">
                            <a:solidFill>
                              <a:prstClr val="black">
                                <a:alpha val="10000"/>
                              </a:prst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나눔스퀘어_ac ExtraBold" panose="020B0600000101010101" pitchFamily="50" charset="-127"/>
                          <a:cs typeface="Arial" panose="020B0604020202020204" pitchFamily="34" charset="0"/>
                        </a:rPr>
                        <a:t>2.5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r>
                        <a:rPr kumimoji="1" lang="en-US" altLang="ko-KR" sz="1600" b="0" kern="1200" spc="-70" dirty="0">
                          <a:ln w="3175">
                            <a:solidFill>
                              <a:prstClr val="black">
                                <a:alpha val="10000"/>
                              </a:prst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나눔스퀘어_ac ExtraBold" panose="020B0600000101010101" pitchFamily="50" charset="-127"/>
                          <a:cs typeface="Arial" panose="020B0604020202020204" pitchFamily="34" charset="0"/>
                        </a:rPr>
                        <a:t>Primary PM</a:t>
                      </a:r>
                      <a:r>
                        <a:rPr kumimoji="1" lang="en-US" altLang="ko-KR" sz="1600" b="0" kern="1200" spc="-70" baseline="-25000" dirty="0">
                          <a:ln w="3175">
                            <a:solidFill>
                              <a:prstClr val="black">
                                <a:alpha val="10000"/>
                              </a:prst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나눔스퀘어_ac ExtraBold" panose="020B0600000101010101" pitchFamily="50" charset="-127"/>
                          <a:cs typeface="Arial" panose="020B0604020202020204" pitchFamily="34" charset="0"/>
                        </a:rPr>
                        <a:t>2.5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378682"/>
                  </a:ext>
                </a:extLst>
              </a:tr>
              <a:tr h="25183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r>
                        <a:rPr kumimoji="1" lang="en-US" altLang="ko-KR" sz="1600" b="0" kern="1200" spc="-70" dirty="0">
                          <a:ln w="3175">
                            <a:solidFill>
                              <a:prstClr val="black">
                                <a:alpha val="10000"/>
                              </a:prst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나눔스퀘어_ac ExtraBold" panose="020B0600000101010101" pitchFamily="50" charset="-127"/>
                          <a:cs typeface="Arial" panose="020B0604020202020204" pitchFamily="34" charset="0"/>
                        </a:rPr>
                        <a:t>PMC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r>
                        <a:rPr kumimoji="1" lang="en-US" altLang="ko-KR" sz="1600" b="0" kern="1200" spc="-70" dirty="0">
                          <a:ln w="3175">
                            <a:solidFill>
                              <a:prstClr val="black">
                                <a:alpha val="10000"/>
                              </a:prst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나눔스퀘어_ac ExtraBold" panose="020B0600000101010101" pitchFamily="50" charset="-127"/>
                          <a:cs typeface="Arial" panose="020B0604020202020204" pitchFamily="34" charset="0"/>
                        </a:rPr>
                        <a:t>PM</a:t>
                      </a:r>
                      <a:r>
                        <a:rPr kumimoji="1" lang="en-US" altLang="ko-KR" sz="1600" b="0" kern="1200" spc="-70" baseline="-25000" dirty="0">
                          <a:ln w="3175">
                            <a:solidFill>
                              <a:prstClr val="black">
                                <a:alpha val="10000"/>
                              </a:prst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나눔스퀘어_ac ExtraBold" panose="020B0600000101010101" pitchFamily="50" charset="-127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251289"/>
                  </a:ext>
                </a:extLst>
              </a:tr>
            </a:tbl>
          </a:graphicData>
        </a:graphic>
      </p:graphicFrame>
      <p:sp>
        <p:nvSpPr>
          <p:cNvPr id="44" name="화살표: 아래로 구부러짐 43">
            <a:extLst>
              <a:ext uri="{FF2B5EF4-FFF2-40B4-BE49-F238E27FC236}">
                <a16:creationId xmlns:a16="http://schemas.microsoft.com/office/drawing/2014/main" id="{F46B5B2E-3D0C-3B9B-5A6B-0EA7429A5340}"/>
              </a:ext>
            </a:extLst>
          </p:cNvPr>
          <p:cNvSpPr/>
          <p:nvPr/>
        </p:nvSpPr>
        <p:spPr>
          <a:xfrm>
            <a:off x="2786117" y="753739"/>
            <a:ext cx="1898375" cy="357808"/>
          </a:xfrm>
          <a:prstGeom prst="curvedDownArrow">
            <a:avLst>
              <a:gd name="adj1" fmla="val 56332"/>
              <a:gd name="adj2" fmla="val 123042"/>
              <a:gd name="adj3" fmla="val 48913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92000"/>
                </a:schemeClr>
              </a:gs>
              <a:gs pos="100000">
                <a:srgbClr val="005BA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44004E9-AADF-32B5-6CC6-04D6734BF25B}"/>
              </a:ext>
            </a:extLst>
          </p:cNvPr>
          <p:cNvSpPr txBox="1"/>
          <p:nvPr/>
        </p:nvSpPr>
        <p:spPr>
          <a:xfrm>
            <a:off x="5859940" y="1051144"/>
            <a:ext cx="6199367" cy="1304254"/>
          </a:xfrm>
          <a:prstGeom prst="rect">
            <a:avLst/>
          </a:prstGeom>
          <a:noFill/>
        </p:spPr>
        <p:txBody>
          <a:bodyPr wrap="square" lIns="108000" tIns="36000" rIns="0" bIns="72000">
            <a:spAutoFit/>
          </a:bodyPr>
          <a:lstStyle>
            <a:defPPr>
              <a:defRPr lang="ko-KR"/>
            </a:defPPr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kumimoji="1" sz="1600" spc="-70">
                <a:ln w="3175">
                  <a:solidFill>
                    <a:prstClr val="black">
                      <a:alpha val="10000"/>
                    </a:prst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  <a:cs typeface="Arial" panose="020B0604020202020204" pitchFamily="34" charset="0"/>
              </a:defRPr>
            </a:lvl1pPr>
          </a:lstStyle>
          <a:p>
            <a:r>
              <a:rPr lang="en-US" altLang="ko-KR" sz="1800" dirty="0">
                <a:latin typeface="Arial" panose="020B0604020202020204" pitchFamily="34" charset="0"/>
              </a:rPr>
              <a:t>Given that gaseous concentrations affect the secondary formation of particulate matter, we corrected particulate emissions sequentially after adjusting gaseous emissions.</a:t>
            </a:r>
            <a:endParaRPr lang="en-US" altLang="ko-KR" sz="1800" dirty="0">
              <a:latin typeface="Arial" panose="020B0604020202020204" pitchFamily="34" charset="0"/>
              <a:ea typeface="나눔스퀘어_ac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47489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2">
            <a:extLst>
              <a:ext uri="{FF2B5EF4-FFF2-40B4-BE49-F238E27FC236}">
                <a16:creationId xmlns:a16="http://schemas.microsoft.com/office/drawing/2014/main" id="{0FE7E731-9A3D-4392-6FB1-BFE5F265BF71}"/>
              </a:ext>
            </a:extLst>
          </p:cNvPr>
          <p:cNvSpPr/>
          <p:nvPr/>
        </p:nvSpPr>
        <p:spPr>
          <a:xfrm>
            <a:off x="0" y="1"/>
            <a:ext cx="12192000" cy="53339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rgbClr val="B1C4E6"/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/>
        </p:spPr>
        <p:txBody>
          <a:bodyPr wrap="none" lIns="180000" rtlCol="0" anchor="ctr" anchorCtr="0"/>
          <a:lstStyle/>
          <a:p>
            <a:pPr algn="ctr"/>
            <a:r>
              <a:rPr lang="en-US" sz="2400" b="1" kern="0" spc="-151" dirty="0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Results: Emission Adjustment Results in China from 2015 to 2023</a:t>
            </a: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E46F1086-92DC-6977-2835-956662F78F9A}"/>
              </a:ext>
            </a:extLst>
          </p:cNvPr>
          <p:cNvGrpSpPr/>
          <p:nvPr/>
        </p:nvGrpSpPr>
        <p:grpSpPr>
          <a:xfrm>
            <a:off x="116531" y="593422"/>
            <a:ext cx="10112776" cy="6188004"/>
            <a:chOff x="116531" y="593422"/>
            <a:chExt cx="10112776" cy="6188004"/>
          </a:xfrm>
        </p:grpSpPr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46EA28DB-2A69-FB4D-F4F2-22774CE1CFFC}"/>
                </a:ext>
              </a:extLst>
            </p:cNvPr>
            <p:cNvGrpSpPr/>
            <p:nvPr/>
          </p:nvGrpSpPr>
          <p:grpSpPr>
            <a:xfrm>
              <a:off x="116531" y="593422"/>
              <a:ext cx="10112776" cy="2041153"/>
              <a:chOff x="157171" y="593422"/>
              <a:chExt cx="10112776" cy="2041153"/>
            </a:xfrm>
          </p:grpSpPr>
          <p:pic>
            <p:nvPicPr>
              <p:cNvPr id="5" name="그림 4">
                <a:extLst>
                  <a:ext uri="{FF2B5EF4-FFF2-40B4-BE49-F238E27FC236}">
                    <a16:creationId xmlns:a16="http://schemas.microsoft.com/office/drawing/2014/main" id="{A8628DD5-6F1C-644F-3634-434BC10351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12966" b="9450"/>
              <a:stretch/>
            </p:blipFill>
            <p:spPr>
              <a:xfrm>
                <a:off x="157171" y="714149"/>
                <a:ext cx="9720000" cy="1920426"/>
              </a:xfrm>
              <a:prstGeom prst="rect">
                <a:avLst/>
              </a:prstGeom>
            </p:spPr>
          </p:pic>
          <p:sp>
            <p:nvSpPr>
              <p:cNvPr id="4" name="직사각형 3">
                <a:extLst>
                  <a:ext uri="{FF2B5EF4-FFF2-40B4-BE49-F238E27FC236}">
                    <a16:creationId xmlns:a16="http://schemas.microsoft.com/office/drawing/2014/main" id="{A64E64C0-5AC6-7C18-6754-28417AB27DF9}"/>
                  </a:ext>
                </a:extLst>
              </p:cNvPr>
              <p:cNvSpPr/>
              <p:nvPr/>
            </p:nvSpPr>
            <p:spPr>
              <a:xfrm>
                <a:off x="6046597" y="593422"/>
                <a:ext cx="1245617" cy="2600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EI-based</a:t>
                </a:r>
                <a:endParaRPr lang="ko-KR" altLang="en-US" sz="1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직사각형 5">
                <a:extLst>
                  <a:ext uri="{FF2B5EF4-FFF2-40B4-BE49-F238E27FC236}">
                    <a16:creationId xmlns:a16="http://schemas.microsoft.com/office/drawing/2014/main" id="{087FAE42-417F-1650-0FC6-266362ECE4F9}"/>
                  </a:ext>
                </a:extLst>
              </p:cNvPr>
              <p:cNvSpPr/>
              <p:nvPr/>
            </p:nvSpPr>
            <p:spPr>
              <a:xfrm>
                <a:off x="8197926" y="593422"/>
                <a:ext cx="1370179" cy="2600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600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Adjusted_Up</a:t>
                </a:r>
                <a:endParaRPr lang="ko-KR" altLang="en-US" sz="16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BFAAB332-44F3-0343-0350-97497D7A7523}"/>
                  </a:ext>
                </a:extLst>
              </p:cNvPr>
              <p:cNvSpPr/>
              <p:nvPr/>
            </p:nvSpPr>
            <p:spPr>
              <a:xfrm>
                <a:off x="1347995" y="630839"/>
                <a:ext cx="2766123" cy="2226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altLang="ko-KR" sz="1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― EI-based </a:t>
                </a:r>
                <a:r>
                  <a:rPr lang="en-US" altLang="ko-KR" sz="14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― </a:t>
                </a:r>
                <a:r>
                  <a:rPr lang="en-US" altLang="ko-KR" sz="1400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Adjusted_Up</a:t>
                </a:r>
                <a:endParaRPr lang="ko-KR" altLang="en-US" sz="1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직사각형 19">
                <a:extLst>
                  <a:ext uri="{FF2B5EF4-FFF2-40B4-BE49-F238E27FC236}">
                    <a16:creationId xmlns:a16="http://schemas.microsoft.com/office/drawing/2014/main" id="{A1289406-6ED4-1300-4617-7D888ADFFD3C}"/>
                  </a:ext>
                </a:extLst>
              </p:cNvPr>
              <p:cNvSpPr/>
              <p:nvPr/>
            </p:nvSpPr>
            <p:spPr>
              <a:xfrm>
                <a:off x="5961689" y="1489386"/>
                <a:ext cx="1702943" cy="2600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MB:</a:t>
                </a:r>
                <a:r>
                  <a:rPr lang="ko-KR" alt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ko-KR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-431.0 ppb</a:t>
                </a:r>
                <a:endParaRPr lang="ko-KR" alt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직사각형 20">
                <a:extLst>
                  <a:ext uri="{FF2B5EF4-FFF2-40B4-BE49-F238E27FC236}">
                    <a16:creationId xmlns:a16="http://schemas.microsoft.com/office/drawing/2014/main" id="{D872FFDA-F81A-84F8-61DB-54A0E507BCB4}"/>
                  </a:ext>
                </a:extLst>
              </p:cNvPr>
              <p:cNvSpPr/>
              <p:nvPr/>
            </p:nvSpPr>
            <p:spPr>
              <a:xfrm>
                <a:off x="8567004" y="1961101"/>
                <a:ext cx="1702943" cy="2600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MB:</a:t>
                </a:r>
                <a:r>
                  <a:rPr lang="ko-KR" alt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ko-KR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-8.5 ppb</a:t>
                </a:r>
                <a:endParaRPr lang="ko-KR" alt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3BA0DD64-0A85-CC1C-DB0A-B84791D1AFC4}"/>
                </a:ext>
              </a:extLst>
            </p:cNvPr>
            <p:cNvGrpSpPr/>
            <p:nvPr/>
          </p:nvGrpSpPr>
          <p:grpSpPr>
            <a:xfrm>
              <a:off x="116531" y="2659503"/>
              <a:ext cx="9720000" cy="2034643"/>
              <a:chOff x="157171" y="2659503"/>
              <a:chExt cx="9720000" cy="2034643"/>
            </a:xfrm>
          </p:grpSpPr>
          <p:grpSp>
            <p:nvGrpSpPr>
              <p:cNvPr id="13" name="그룹 12">
                <a:extLst>
                  <a:ext uri="{FF2B5EF4-FFF2-40B4-BE49-F238E27FC236}">
                    <a16:creationId xmlns:a16="http://schemas.microsoft.com/office/drawing/2014/main" id="{63A2A111-CC6F-F462-68B4-C9B8BE3727CD}"/>
                  </a:ext>
                </a:extLst>
              </p:cNvPr>
              <p:cNvGrpSpPr/>
              <p:nvPr/>
            </p:nvGrpSpPr>
            <p:grpSpPr>
              <a:xfrm>
                <a:off x="157171" y="2659503"/>
                <a:ext cx="9720000" cy="2034643"/>
                <a:chOff x="157171" y="2597159"/>
                <a:chExt cx="9720000" cy="2034643"/>
              </a:xfrm>
            </p:grpSpPr>
            <p:pic>
              <p:nvPicPr>
                <p:cNvPr id="3" name="그림 2">
                  <a:extLst>
                    <a:ext uri="{FF2B5EF4-FFF2-40B4-BE49-F238E27FC236}">
                      <a16:creationId xmlns:a16="http://schemas.microsoft.com/office/drawing/2014/main" id="{F211910F-0145-DCBF-F4B2-015AF62DE9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t="12630" b="9108"/>
                <a:stretch/>
              </p:blipFill>
              <p:spPr>
                <a:xfrm>
                  <a:off x="157171" y="2694598"/>
                  <a:ext cx="9720000" cy="1937204"/>
                </a:xfrm>
                <a:prstGeom prst="rect">
                  <a:avLst/>
                </a:prstGeom>
              </p:spPr>
            </p:pic>
            <p:sp>
              <p:nvSpPr>
                <p:cNvPr id="8" name="직사각형 7">
                  <a:extLst>
                    <a:ext uri="{FF2B5EF4-FFF2-40B4-BE49-F238E27FC236}">
                      <a16:creationId xmlns:a16="http://schemas.microsoft.com/office/drawing/2014/main" id="{BFD1FC5F-1E32-76B9-3BDD-7EE60E9319DF}"/>
                    </a:ext>
                  </a:extLst>
                </p:cNvPr>
                <p:cNvSpPr/>
                <p:nvPr/>
              </p:nvSpPr>
              <p:spPr>
                <a:xfrm>
                  <a:off x="6046597" y="2597159"/>
                  <a:ext cx="1245617" cy="26001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6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EI-based</a:t>
                  </a:r>
                  <a:endParaRPr lang="ko-KR" altLang="en-US" sz="1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" name="직사각형 8">
                  <a:extLst>
                    <a:ext uri="{FF2B5EF4-FFF2-40B4-BE49-F238E27FC236}">
                      <a16:creationId xmlns:a16="http://schemas.microsoft.com/office/drawing/2014/main" id="{44063F76-6221-4AD5-CAE1-978167F944EB}"/>
                    </a:ext>
                  </a:extLst>
                </p:cNvPr>
                <p:cNvSpPr/>
                <p:nvPr/>
              </p:nvSpPr>
              <p:spPr>
                <a:xfrm>
                  <a:off x="8197926" y="2597159"/>
                  <a:ext cx="1370179" cy="26001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600" dirty="0" err="1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Adjusted_Up</a:t>
                  </a:r>
                  <a:endParaRPr lang="ko-KR" altLang="en-US" sz="16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5" name="직사각형 14">
                <a:extLst>
                  <a:ext uri="{FF2B5EF4-FFF2-40B4-BE49-F238E27FC236}">
                    <a16:creationId xmlns:a16="http://schemas.microsoft.com/office/drawing/2014/main" id="{0274C6DA-D7C7-813E-CB24-B53FD62AE410}"/>
                  </a:ext>
                </a:extLst>
              </p:cNvPr>
              <p:cNvSpPr/>
              <p:nvPr/>
            </p:nvSpPr>
            <p:spPr>
              <a:xfrm>
                <a:off x="1347994" y="2673350"/>
                <a:ext cx="2766123" cy="2226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altLang="ko-KR" sz="1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― EI-based </a:t>
                </a:r>
                <a:r>
                  <a:rPr lang="en-US" altLang="ko-KR" sz="14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― </a:t>
                </a:r>
                <a:r>
                  <a:rPr lang="en-US" altLang="ko-KR" sz="1400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Adjusted_Up</a:t>
                </a:r>
                <a:endParaRPr lang="ko-KR" altLang="en-US" sz="1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0328DFEE-AE91-C70C-1227-0D18DB7A35CD}"/>
                </a:ext>
              </a:extLst>
            </p:cNvPr>
            <p:cNvGrpSpPr/>
            <p:nvPr/>
          </p:nvGrpSpPr>
          <p:grpSpPr>
            <a:xfrm>
              <a:off x="116531" y="4729480"/>
              <a:ext cx="9720000" cy="2051946"/>
              <a:chOff x="157171" y="4729480"/>
              <a:chExt cx="9720000" cy="2051946"/>
            </a:xfrm>
          </p:grpSpPr>
          <p:grpSp>
            <p:nvGrpSpPr>
              <p:cNvPr id="12" name="그룹 11">
                <a:extLst>
                  <a:ext uri="{FF2B5EF4-FFF2-40B4-BE49-F238E27FC236}">
                    <a16:creationId xmlns:a16="http://schemas.microsoft.com/office/drawing/2014/main" id="{5493076B-1365-5D6C-D361-CD88BEF03B0B}"/>
                  </a:ext>
                </a:extLst>
              </p:cNvPr>
              <p:cNvGrpSpPr/>
              <p:nvPr/>
            </p:nvGrpSpPr>
            <p:grpSpPr>
              <a:xfrm>
                <a:off x="157171" y="4729480"/>
                <a:ext cx="9720000" cy="2051946"/>
                <a:chOff x="157171" y="4577082"/>
                <a:chExt cx="9720000" cy="2051946"/>
              </a:xfrm>
            </p:grpSpPr>
            <p:pic>
              <p:nvPicPr>
                <p:cNvPr id="7" name="그림 6">
                  <a:extLst>
                    <a:ext uri="{FF2B5EF4-FFF2-40B4-BE49-F238E27FC236}">
                      <a16:creationId xmlns:a16="http://schemas.microsoft.com/office/drawing/2014/main" id="{7A80B391-E2E4-86C0-3000-46129AE3D0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 t="12898" b="8840"/>
                <a:stretch/>
              </p:blipFill>
              <p:spPr>
                <a:xfrm>
                  <a:off x="157171" y="4691824"/>
                  <a:ext cx="9720000" cy="1937204"/>
                </a:xfrm>
                <a:prstGeom prst="rect">
                  <a:avLst/>
                </a:prstGeom>
              </p:spPr>
            </p:pic>
            <p:sp>
              <p:nvSpPr>
                <p:cNvPr id="10" name="직사각형 9">
                  <a:extLst>
                    <a:ext uri="{FF2B5EF4-FFF2-40B4-BE49-F238E27FC236}">
                      <a16:creationId xmlns:a16="http://schemas.microsoft.com/office/drawing/2014/main" id="{0DD99AA2-6FED-A162-BAD4-26FFF53F7128}"/>
                    </a:ext>
                  </a:extLst>
                </p:cNvPr>
                <p:cNvSpPr/>
                <p:nvPr/>
              </p:nvSpPr>
              <p:spPr>
                <a:xfrm>
                  <a:off x="6046597" y="4577082"/>
                  <a:ext cx="1245617" cy="26001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6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EI-based</a:t>
                  </a:r>
                  <a:endParaRPr lang="ko-KR" altLang="en-US" sz="1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" name="직사각형 10">
                  <a:extLst>
                    <a:ext uri="{FF2B5EF4-FFF2-40B4-BE49-F238E27FC236}">
                      <a16:creationId xmlns:a16="http://schemas.microsoft.com/office/drawing/2014/main" id="{F118C7C0-F8BC-12C0-F26F-F3089B48C974}"/>
                    </a:ext>
                  </a:extLst>
                </p:cNvPr>
                <p:cNvSpPr/>
                <p:nvPr/>
              </p:nvSpPr>
              <p:spPr>
                <a:xfrm>
                  <a:off x="8197926" y="4577082"/>
                  <a:ext cx="1370179" cy="26001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600" dirty="0" err="1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Adjusted_Up</a:t>
                  </a:r>
                  <a:endParaRPr lang="ko-KR" altLang="en-US" sz="16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6" name="직사각형 15">
                <a:extLst>
                  <a:ext uri="{FF2B5EF4-FFF2-40B4-BE49-F238E27FC236}">
                    <a16:creationId xmlns:a16="http://schemas.microsoft.com/office/drawing/2014/main" id="{8DC41298-0EB5-CEB9-2010-245BAB7D9163}"/>
                  </a:ext>
                </a:extLst>
              </p:cNvPr>
              <p:cNvSpPr/>
              <p:nvPr/>
            </p:nvSpPr>
            <p:spPr>
              <a:xfrm>
                <a:off x="1347994" y="4777738"/>
                <a:ext cx="2766123" cy="2226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altLang="ko-KR" sz="1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― EI-based </a:t>
                </a:r>
                <a:r>
                  <a:rPr lang="en-US" altLang="ko-KR" sz="14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― </a:t>
                </a:r>
                <a:r>
                  <a:rPr lang="en-US" altLang="ko-KR" sz="1400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Adjusted_Up</a:t>
                </a:r>
                <a:endParaRPr lang="ko-KR" altLang="en-US" sz="1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D0259CAB-04A0-D7CB-60F1-22F394B78B50}"/>
                </a:ext>
              </a:extLst>
            </p:cNvPr>
            <p:cNvSpPr/>
            <p:nvPr/>
          </p:nvSpPr>
          <p:spPr>
            <a:xfrm>
              <a:off x="8559703" y="3973941"/>
              <a:ext cx="1467584" cy="260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MB:</a:t>
              </a:r>
              <a:r>
                <a:rPr lang="ko-KR" alt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-0.2 ppb</a:t>
              </a:r>
              <a:endParaRPr lang="ko-KR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6231F56B-7C08-1697-2948-D9B5F61723E2}"/>
                </a:ext>
              </a:extLst>
            </p:cNvPr>
            <p:cNvSpPr/>
            <p:nvPr/>
          </p:nvSpPr>
          <p:spPr>
            <a:xfrm>
              <a:off x="6473728" y="4059666"/>
              <a:ext cx="1467584" cy="260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MB:</a:t>
              </a:r>
              <a:r>
                <a:rPr lang="ko-KR" alt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-4.6 ppb</a:t>
              </a:r>
              <a:endParaRPr lang="ko-KR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36864393-A663-4D1C-F32D-8D57E4AD2C11}"/>
                </a:ext>
              </a:extLst>
            </p:cNvPr>
            <p:cNvSpPr/>
            <p:nvPr/>
          </p:nvSpPr>
          <p:spPr>
            <a:xfrm>
              <a:off x="6438531" y="6134569"/>
              <a:ext cx="1387572" cy="260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MB:</a:t>
              </a:r>
              <a:r>
                <a:rPr lang="ko-KR" alt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1.5 ppb</a:t>
              </a:r>
              <a:endParaRPr lang="ko-KR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E80C5D67-CE7C-D127-6A6E-A77A9FCB52A2}"/>
                </a:ext>
              </a:extLst>
            </p:cNvPr>
            <p:cNvSpPr/>
            <p:nvPr/>
          </p:nvSpPr>
          <p:spPr>
            <a:xfrm>
              <a:off x="8684049" y="6033512"/>
              <a:ext cx="1387572" cy="260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MB:</a:t>
              </a:r>
              <a:r>
                <a:rPr lang="ko-KR" alt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0.1 ppb</a:t>
              </a:r>
              <a:endParaRPr lang="ko-KR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모서리가 둥근 직사각형 10">
            <a:extLst>
              <a:ext uri="{FF2B5EF4-FFF2-40B4-BE49-F238E27FC236}">
                <a16:creationId xmlns:a16="http://schemas.microsoft.com/office/drawing/2014/main" id="{FAA17C45-9E95-C0BD-6499-DBFA51B6D1F8}"/>
              </a:ext>
            </a:extLst>
          </p:cNvPr>
          <p:cNvSpPr/>
          <p:nvPr/>
        </p:nvSpPr>
        <p:spPr>
          <a:xfrm>
            <a:off x="64844" y="247776"/>
            <a:ext cx="1845361" cy="435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158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kern="0" spc="-151" dirty="0">
                <a:solidFill>
                  <a:schemeClr val="bg1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Upwind (China)</a:t>
            </a:r>
            <a:endParaRPr lang="ko-KR" altLang="en-US" sz="2000" kern="0" spc="-151" dirty="0">
              <a:solidFill>
                <a:schemeClr val="bg1"/>
              </a:solidFill>
              <a:latin typeface="Arial" panose="020B0604020202020204" pitchFamily="34" charset="0"/>
              <a:ea typeface="아주체" panose="020B0503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4" name="오각형 27">
            <a:extLst>
              <a:ext uri="{FF2B5EF4-FFF2-40B4-BE49-F238E27FC236}">
                <a16:creationId xmlns:a16="http://schemas.microsoft.com/office/drawing/2014/main" id="{63CA2FD2-8144-DEEB-FB7B-B36DCCB01AC4}"/>
              </a:ext>
            </a:extLst>
          </p:cNvPr>
          <p:cNvSpPr/>
          <p:nvPr/>
        </p:nvSpPr>
        <p:spPr>
          <a:xfrm flipH="1">
            <a:off x="9793009" y="2428188"/>
            <a:ext cx="2398991" cy="2301292"/>
          </a:xfrm>
          <a:prstGeom prst="homePlate">
            <a:avLst>
              <a:gd name="adj" fmla="val 35679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99000">
                <a:schemeClr val="accent4">
                  <a:lumMod val="60000"/>
                  <a:lumOff val="40000"/>
                </a:schemeClr>
              </a:gs>
            </a:gsLst>
            <a:lin ang="0" scaled="0"/>
          </a:gradFill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tx1"/>
                </a:gs>
              </a:gsLst>
              <a:lin ang="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kumimoji="1" lang="en-US" altLang="ko-KR" sz="2000" spc="-70" dirty="0">
                <a:ln w="1270">
                  <a:solidFill>
                    <a:prstClr val="white">
                      <a:lumMod val="95000"/>
                      <a:alpha val="10000"/>
                    </a:prst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After the adjustment, </a:t>
            </a:r>
            <a:br>
              <a:rPr kumimoji="1" lang="en-US" altLang="ko-KR" sz="2000" spc="-70" dirty="0">
                <a:ln w="1270">
                  <a:solidFill>
                    <a:prstClr val="white">
                      <a:lumMod val="95000"/>
                      <a:alpha val="10000"/>
                    </a:prst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</a:br>
            <a:r>
              <a:rPr kumimoji="1" lang="en-US" altLang="ko-KR" sz="2000" spc="-70" dirty="0">
                <a:ln w="1270">
                  <a:solidFill>
                    <a:prstClr val="white">
                      <a:lumMod val="95000"/>
                      <a:alpha val="10000"/>
                    </a:prst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the correlation coefficient and mean bias (MB) improved.</a:t>
            </a:r>
          </a:p>
        </p:txBody>
      </p:sp>
      <p:sp>
        <p:nvSpPr>
          <p:cNvPr id="2" name="슬라이드 번호 개체 틀 3">
            <a:extLst>
              <a:ext uri="{FF2B5EF4-FFF2-40B4-BE49-F238E27FC236}">
                <a16:creationId xmlns:a16="http://schemas.microsoft.com/office/drawing/2014/main" id="{4185B7C1-C1B1-22BE-A567-6296C8504D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736" y="6328371"/>
            <a:ext cx="2743200" cy="365125"/>
          </a:xfrm>
          <a:prstGeom prst="rect">
            <a:avLst/>
          </a:prstGeom>
        </p:spPr>
        <p:txBody>
          <a:bodyPr/>
          <a:lstStyle/>
          <a:p>
            <a:fld id="{16049EB2-95FA-4D61-AC3A-524BB0EC69E9}" type="slidenum">
              <a:rPr lang="ko-KR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934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2">
            <a:extLst>
              <a:ext uri="{FF2B5EF4-FFF2-40B4-BE49-F238E27FC236}">
                <a16:creationId xmlns:a16="http://schemas.microsoft.com/office/drawing/2014/main" id="{0FE7E731-9A3D-4392-6FB1-BFE5F265BF71}"/>
              </a:ext>
            </a:extLst>
          </p:cNvPr>
          <p:cNvSpPr/>
          <p:nvPr/>
        </p:nvSpPr>
        <p:spPr>
          <a:xfrm>
            <a:off x="0" y="1"/>
            <a:ext cx="12192000" cy="53339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rgbClr val="B1C4E6"/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/>
        </p:spPr>
        <p:txBody>
          <a:bodyPr wrap="none" lIns="180000" rtlCol="0" anchor="ctr" anchorCtr="0"/>
          <a:lstStyle/>
          <a:p>
            <a:pPr algn="ctr"/>
            <a:r>
              <a:rPr lang="en-US" sz="2400" b="1" kern="0" spc="-151" dirty="0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Results: </a:t>
            </a:r>
            <a:r>
              <a:rPr lang="en-US" altLang="ko-KR" sz="2400" b="1" kern="0" spc="-151" dirty="0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Emission Adjustment Results in China from 2015 to 2023</a:t>
            </a:r>
            <a:endParaRPr lang="en-US" sz="2400" b="1" kern="0" spc="-151" dirty="0">
              <a:solidFill>
                <a:srgbClr val="002060"/>
              </a:solidFill>
              <a:latin typeface="Arial" panose="020B0604020202020204" pitchFamily="34" charset="0"/>
              <a:ea typeface="아주체" panose="020B0503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8C27D5A-DC35-870A-9847-CB5D505B2D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95" b="8541"/>
          <a:stretch/>
        </p:blipFill>
        <p:spPr>
          <a:xfrm>
            <a:off x="619409" y="820418"/>
            <a:ext cx="10440000" cy="20967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1581AA6E-E71C-651C-CC72-C9C4B66C93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925" b="8211"/>
          <a:stretch/>
        </p:blipFill>
        <p:spPr>
          <a:xfrm>
            <a:off x="619409" y="3096895"/>
            <a:ext cx="10440000" cy="2096701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DDB545E7-ED2D-9EDB-FEFB-ACACC1157BB0}"/>
              </a:ext>
            </a:extLst>
          </p:cNvPr>
          <p:cNvSpPr/>
          <p:nvPr/>
        </p:nvSpPr>
        <p:spPr>
          <a:xfrm>
            <a:off x="7034657" y="716911"/>
            <a:ext cx="1245617" cy="260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EI-based</a:t>
            </a:r>
            <a:endParaRPr lang="ko-KR" alt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13A87650-E8C3-96E5-5414-FB90CC0D64BC}"/>
              </a:ext>
            </a:extLst>
          </p:cNvPr>
          <p:cNvSpPr/>
          <p:nvPr/>
        </p:nvSpPr>
        <p:spPr>
          <a:xfrm>
            <a:off x="9279402" y="728081"/>
            <a:ext cx="1507197" cy="260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Adjusted_Up</a:t>
            </a:r>
            <a:endParaRPr lang="ko-KR" altLang="en-US" sz="1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94EA1EBD-02A5-6ABD-293C-BCDC0DAD2E01}"/>
              </a:ext>
            </a:extLst>
          </p:cNvPr>
          <p:cNvSpPr/>
          <p:nvPr/>
        </p:nvSpPr>
        <p:spPr>
          <a:xfrm>
            <a:off x="1921049" y="754328"/>
            <a:ext cx="2514657" cy="22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― EI-based </a:t>
            </a:r>
            <a:r>
              <a:rPr lang="en-US" altLang="ko-KR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― </a:t>
            </a:r>
            <a:r>
              <a:rPr lang="en-US" altLang="ko-KR" sz="1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Adjusted_Up</a:t>
            </a:r>
            <a:endParaRPr lang="ko-KR" altLang="en-US" sz="1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1F9C7CC1-B040-48C5-CF4F-4DD00554FF55}"/>
              </a:ext>
            </a:extLst>
          </p:cNvPr>
          <p:cNvSpPr/>
          <p:nvPr/>
        </p:nvSpPr>
        <p:spPr>
          <a:xfrm>
            <a:off x="7034657" y="2983208"/>
            <a:ext cx="1245617" cy="260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EI-based</a:t>
            </a:r>
            <a:endParaRPr lang="ko-KR" alt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0B6B182F-C558-F56D-4A7B-198F06849EDD}"/>
              </a:ext>
            </a:extLst>
          </p:cNvPr>
          <p:cNvSpPr/>
          <p:nvPr/>
        </p:nvSpPr>
        <p:spPr>
          <a:xfrm>
            <a:off x="9279402" y="2994378"/>
            <a:ext cx="1507197" cy="260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Adjusted_Up</a:t>
            </a:r>
            <a:endParaRPr lang="ko-KR" altLang="en-US" sz="1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B2B001F4-4549-070B-2CF6-59191ABDBD57}"/>
              </a:ext>
            </a:extLst>
          </p:cNvPr>
          <p:cNvSpPr/>
          <p:nvPr/>
        </p:nvSpPr>
        <p:spPr>
          <a:xfrm>
            <a:off x="1897457" y="3020624"/>
            <a:ext cx="2538249" cy="233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― EI-based </a:t>
            </a:r>
            <a:r>
              <a:rPr lang="en-US" altLang="ko-KR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― </a:t>
            </a:r>
            <a:r>
              <a:rPr lang="en-US" altLang="ko-KR" sz="1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Adjusted_Up</a:t>
            </a:r>
            <a:endParaRPr lang="ko-KR" altLang="en-US" sz="1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CE024A92-5A40-943B-8950-0B56CC4A08C0}"/>
              </a:ext>
            </a:extLst>
          </p:cNvPr>
          <p:cNvSpPr/>
          <p:nvPr/>
        </p:nvSpPr>
        <p:spPr>
          <a:xfrm>
            <a:off x="7387590" y="2286000"/>
            <a:ext cx="1450116" cy="288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MB:</a:t>
            </a:r>
            <a:r>
              <a:rPr lang="ko-KR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-11.1 ㎍/㎥ </a:t>
            </a:r>
            <a:endParaRPr lang="ko-KR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3DEC6F4A-966C-FA67-372D-734498B9E74E}"/>
              </a:ext>
            </a:extLst>
          </p:cNvPr>
          <p:cNvSpPr/>
          <p:nvPr/>
        </p:nvSpPr>
        <p:spPr>
          <a:xfrm>
            <a:off x="7484572" y="4558146"/>
            <a:ext cx="1450116" cy="288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MB:</a:t>
            </a:r>
            <a:r>
              <a:rPr lang="ko-KR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-22.7 ㎍/㎥ </a:t>
            </a:r>
            <a:endParaRPr lang="ko-KR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53034509-B50D-48F1-D2C1-9085008360B9}"/>
              </a:ext>
            </a:extLst>
          </p:cNvPr>
          <p:cNvSpPr/>
          <p:nvPr/>
        </p:nvSpPr>
        <p:spPr>
          <a:xfrm>
            <a:off x="9881408" y="4413917"/>
            <a:ext cx="1450116" cy="288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MB:</a:t>
            </a:r>
            <a:r>
              <a:rPr lang="ko-KR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5.1 ㎍/㎥ </a:t>
            </a:r>
            <a:endParaRPr lang="ko-KR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A6187ADB-4EE0-4C6D-28D1-F61F887EC228}"/>
              </a:ext>
            </a:extLst>
          </p:cNvPr>
          <p:cNvSpPr/>
          <p:nvPr/>
        </p:nvSpPr>
        <p:spPr>
          <a:xfrm>
            <a:off x="9995086" y="2040971"/>
            <a:ext cx="1450116" cy="288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MB:</a:t>
            </a:r>
            <a:r>
              <a:rPr lang="ko-KR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6.4 ㎍/㎥ </a:t>
            </a:r>
            <a:endParaRPr lang="ko-KR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모서리가 둥근 직사각형 10">
            <a:extLst>
              <a:ext uri="{FF2B5EF4-FFF2-40B4-BE49-F238E27FC236}">
                <a16:creationId xmlns:a16="http://schemas.microsoft.com/office/drawing/2014/main" id="{1025B23F-E797-D2DF-1732-D53BF5F9684A}"/>
              </a:ext>
            </a:extLst>
          </p:cNvPr>
          <p:cNvSpPr/>
          <p:nvPr/>
        </p:nvSpPr>
        <p:spPr>
          <a:xfrm>
            <a:off x="64844" y="247776"/>
            <a:ext cx="1845361" cy="435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158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kern="0" spc="-151" dirty="0">
                <a:solidFill>
                  <a:schemeClr val="bg1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Upwind (China)</a:t>
            </a:r>
            <a:endParaRPr lang="ko-KR" altLang="en-US" sz="2000" kern="0" spc="-151" dirty="0">
              <a:solidFill>
                <a:schemeClr val="bg1"/>
              </a:solidFill>
              <a:latin typeface="Arial" panose="020B0604020202020204" pitchFamily="34" charset="0"/>
              <a:ea typeface="아주체" panose="020B0503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5A0E23-15FD-F98D-F5EE-09C0C9136B0B}"/>
              </a:ext>
            </a:extLst>
          </p:cNvPr>
          <p:cNvSpPr txBox="1"/>
          <p:nvPr/>
        </p:nvSpPr>
        <p:spPr>
          <a:xfrm>
            <a:off x="10330038" y="1395451"/>
            <a:ext cx="20029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defTabSz="914400" rtl="0" eaLnBrk="1" latinLnBrk="1" hangingPunct="1"/>
            <a:r>
              <a:rPr kumimoji="1" lang="en-US" altLang="ko-KR" sz="1800" b="0" i="0" u="none" strike="noStrike" kern="1200" cap="none" spc="-70" normalizeH="0" baseline="0" dirty="0">
                <a:ln w="3175">
                  <a:solidFill>
                    <a:prstClr val="black">
                      <a:alpha val="10000"/>
                    </a:prstClr>
                  </a:solidFill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Random error ▼</a:t>
            </a:r>
            <a:endParaRPr kumimoji="1" lang="en-US" altLang="ko-KR" spc="-70" dirty="0">
              <a:ln w="3175">
                <a:solidFill>
                  <a:prstClr val="black">
                    <a:alpha val="10000"/>
                  </a:prstClr>
                </a:solidFill>
              </a:ln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defTabSz="914400" rtl="0" eaLnBrk="1" latinLnBrk="1" hangingPunct="1"/>
            <a:r>
              <a:rPr kumimoji="1" lang="en-US" altLang="ko-KR" sz="1800" b="0" i="0" u="none" strike="noStrike" kern="1200" cap="none" spc="-70" normalizeH="0" baseline="0" dirty="0">
                <a:ln w="3175">
                  <a:solidFill>
                    <a:prstClr val="black">
                      <a:alpha val="10000"/>
                    </a:prstClr>
                  </a:solidFill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Systematic error O</a:t>
            </a:r>
            <a:endParaRPr kumimoji="1" lang="ko-KR" altLang="en-US" sz="1800" b="0" i="0" u="none" strike="noStrike" kern="1200" cap="none" spc="-70" normalizeH="0" baseline="-25000" dirty="0">
              <a:ln w="3175">
                <a:solidFill>
                  <a:prstClr val="black">
                    <a:alpha val="10000"/>
                  </a:prstClr>
                </a:solidFill>
              </a:ln>
              <a:solidFill>
                <a:schemeClr val="tx1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5" name="화살표: 왼쪽으로 구부러짐 24">
            <a:extLst>
              <a:ext uri="{FF2B5EF4-FFF2-40B4-BE49-F238E27FC236}">
                <a16:creationId xmlns:a16="http://schemas.microsoft.com/office/drawing/2014/main" id="{F25C9345-8B31-A1B6-A5EF-B0107AA72E3F}"/>
              </a:ext>
            </a:extLst>
          </p:cNvPr>
          <p:cNvSpPr/>
          <p:nvPr/>
        </p:nvSpPr>
        <p:spPr>
          <a:xfrm rot="18497946" flipV="1">
            <a:off x="10642660" y="651353"/>
            <a:ext cx="349337" cy="465400"/>
          </a:xfrm>
          <a:prstGeom prst="curvedLeftArrow">
            <a:avLst>
              <a:gd name="adj1" fmla="val 5724"/>
              <a:gd name="adj2" fmla="val 50000"/>
              <a:gd name="adj3" fmla="val 25000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2525DB-DF75-EE99-8A17-063C85B79E1D}"/>
              </a:ext>
            </a:extLst>
          </p:cNvPr>
          <p:cNvSpPr txBox="1"/>
          <p:nvPr/>
        </p:nvSpPr>
        <p:spPr>
          <a:xfrm>
            <a:off x="10655809" y="419711"/>
            <a:ext cx="1568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 dirty="0"/>
              <a:t>Over-estimate</a:t>
            </a:r>
            <a:endParaRPr lang="ko-KR" alt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4DC864-7EEA-BF79-9D05-D8A547D7373B}"/>
              </a:ext>
            </a:extLst>
          </p:cNvPr>
          <p:cNvSpPr txBox="1"/>
          <p:nvPr/>
        </p:nvSpPr>
        <p:spPr>
          <a:xfrm>
            <a:off x="283486" y="5462549"/>
            <a:ext cx="11444387" cy="975382"/>
          </a:xfrm>
          <a:prstGeom prst="rect">
            <a:avLst/>
          </a:prstGeom>
          <a:noFill/>
        </p:spPr>
        <p:txBody>
          <a:bodyPr wrap="square" lIns="108000" tIns="36000" rIns="0" bIns="72000">
            <a:spAutoFit/>
          </a:bodyPr>
          <a:lstStyle>
            <a:defPPr>
              <a:defRPr lang="ko-KR"/>
            </a:defPPr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kumimoji="1" sz="1600" spc="-70">
                <a:ln w="3175">
                  <a:solidFill>
                    <a:prstClr val="black">
                      <a:alpha val="10000"/>
                    </a:prst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  <a:cs typeface="Arial" panose="020B0604020202020204" pitchFamily="34" charset="0"/>
              </a:defRPr>
            </a:lvl1pPr>
          </a:lstStyle>
          <a:p>
            <a:r>
              <a:rPr lang="en-US" altLang="ko-KR" sz="2000" dirty="0">
                <a:latin typeface="Arial" panose="020B0604020202020204" pitchFamily="34" charset="0"/>
                <a:ea typeface="나눔스퀘어_ac ExtraBold" panose="020B0600000101010101" pitchFamily="50" charset="-127"/>
              </a:rPr>
              <a:t>This method only considered each area's emission impacts on its own concentrations, so it did not account for inter-provincial interactions</a:t>
            </a:r>
          </a:p>
        </p:txBody>
      </p:sp>
      <p:sp>
        <p:nvSpPr>
          <p:cNvPr id="15" name="슬라이드 번호 개체 틀 3">
            <a:extLst>
              <a:ext uri="{FF2B5EF4-FFF2-40B4-BE49-F238E27FC236}">
                <a16:creationId xmlns:a16="http://schemas.microsoft.com/office/drawing/2014/main" id="{B3F5A475-A6EC-4CAD-D727-27EB5D13C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736" y="6328371"/>
            <a:ext cx="2743200" cy="365125"/>
          </a:xfrm>
          <a:prstGeom prst="rect">
            <a:avLst/>
          </a:prstGeom>
        </p:spPr>
        <p:txBody>
          <a:bodyPr/>
          <a:lstStyle/>
          <a:p>
            <a:fld id="{16049EB2-95FA-4D61-AC3A-524BB0EC69E9}" type="slidenum">
              <a:rPr lang="ko-KR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517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2">
            <a:extLst>
              <a:ext uri="{FF2B5EF4-FFF2-40B4-BE49-F238E27FC236}">
                <a16:creationId xmlns:a16="http://schemas.microsoft.com/office/drawing/2014/main" id="{0FE7E731-9A3D-4392-6FB1-BFE5F265BF71}"/>
              </a:ext>
            </a:extLst>
          </p:cNvPr>
          <p:cNvSpPr/>
          <p:nvPr/>
        </p:nvSpPr>
        <p:spPr>
          <a:xfrm>
            <a:off x="0" y="1"/>
            <a:ext cx="12192000" cy="53339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rgbClr val="B1C4E6"/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/>
        </p:spPr>
        <p:txBody>
          <a:bodyPr wrap="none" lIns="180000" rtlCol="0" anchor="ctr" anchorCtr="0"/>
          <a:lstStyle/>
          <a:p>
            <a:pPr algn="ctr"/>
            <a:r>
              <a:rPr lang="en-US" sz="2400" b="1" kern="0" spc="-151" dirty="0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Results: </a:t>
            </a:r>
            <a:r>
              <a:rPr lang="en-US" altLang="ko-KR" sz="2400" b="1" kern="0" spc="-151" dirty="0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Emission Adjustment Results in China from 2015 to 2023</a:t>
            </a:r>
            <a:endParaRPr lang="en-US" sz="2400" b="1" kern="0" spc="-151" dirty="0">
              <a:solidFill>
                <a:srgbClr val="002060"/>
              </a:solidFill>
              <a:latin typeface="Arial" panose="020B0604020202020204" pitchFamily="34" charset="0"/>
              <a:ea typeface="아주체" panose="020B0503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8C27D5A-DC35-870A-9847-CB5D505B2D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95" b="8541"/>
          <a:stretch/>
        </p:blipFill>
        <p:spPr>
          <a:xfrm>
            <a:off x="619409" y="820418"/>
            <a:ext cx="10440000" cy="20967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1581AA6E-E71C-651C-CC72-C9C4B66C93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925" b="8211"/>
          <a:stretch/>
        </p:blipFill>
        <p:spPr>
          <a:xfrm>
            <a:off x="619409" y="3096895"/>
            <a:ext cx="10440000" cy="2096701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DDB545E7-ED2D-9EDB-FEFB-ACACC1157BB0}"/>
              </a:ext>
            </a:extLst>
          </p:cNvPr>
          <p:cNvSpPr/>
          <p:nvPr/>
        </p:nvSpPr>
        <p:spPr>
          <a:xfrm>
            <a:off x="7034657" y="716911"/>
            <a:ext cx="1245617" cy="260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EI-based</a:t>
            </a:r>
            <a:endParaRPr lang="ko-KR" alt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13A87650-E8C3-96E5-5414-FB90CC0D64BC}"/>
              </a:ext>
            </a:extLst>
          </p:cNvPr>
          <p:cNvSpPr/>
          <p:nvPr/>
        </p:nvSpPr>
        <p:spPr>
          <a:xfrm>
            <a:off x="9279402" y="728081"/>
            <a:ext cx="1507197" cy="260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Adjusted_Up</a:t>
            </a:r>
            <a:endParaRPr lang="ko-KR" altLang="en-US" sz="1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94EA1EBD-02A5-6ABD-293C-BCDC0DAD2E01}"/>
              </a:ext>
            </a:extLst>
          </p:cNvPr>
          <p:cNvSpPr/>
          <p:nvPr/>
        </p:nvSpPr>
        <p:spPr>
          <a:xfrm>
            <a:off x="1921049" y="754328"/>
            <a:ext cx="2514657" cy="22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― EI-based </a:t>
            </a:r>
            <a:r>
              <a:rPr lang="en-US" altLang="ko-KR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― </a:t>
            </a:r>
            <a:r>
              <a:rPr lang="en-US" altLang="ko-KR" sz="1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Adjusted_Up</a:t>
            </a:r>
            <a:endParaRPr lang="ko-KR" altLang="en-US" sz="1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1F9C7CC1-B040-48C5-CF4F-4DD00554FF55}"/>
              </a:ext>
            </a:extLst>
          </p:cNvPr>
          <p:cNvSpPr/>
          <p:nvPr/>
        </p:nvSpPr>
        <p:spPr>
          <a:xfrm>
            <a:off x="7034657" y="2983208"/>
            <a:ext cx="1245617" cy="260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EI-based</a:t>
            </a:r>
            <a:endParaRPr lang="ko-KR" alt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0B6B182F-C558-F56D-4A7B-198F06849EDD}"/>
              </a:ext>
            </a:extLst>
          </p:cNvPr>
          <p:cNvSpPr/>
          <p:nvPr/>
        </p:nvSpPr>
        <p:spPr>
          <a:xfrm>
            <a:off x="9279402" y="2994378"/>
            <a:ext cx="1507197" cy="260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Adjusted_Up</a:t>
            </a:r>
            <a:endParaRPr lang="ko-KR" altLang="en-US" sz="1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B2B001F4-4549-070B-2CF6-59191ABDBD57}"/>
              </a:ext>
            </a:extLst>
          </p:cNvPr>
          <p:cNvSpPr/>
          <p:nvPr/>
        </p:nvSpPr>
        <p:spPr>
          <a:xfrm>
            <a:off x="1897457" y="3020624"/>
            <a:ext cx="2538249" cy="233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― EI-based </a:t>
            </a:r>
            <a:r>
              <a:rPr lang="en-US" altLang="ko-KR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― </a:t>
            </a:r>
            <a:r>
              <a:rPr lang="en-US" altLang="ko-KR" sz="1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Adjusted_Up</a:t>
            </a:r>
            <a:endParaRPr lang="ko-KR" altLang="en-US" sz="1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CE024A92-5A40-943B-8950-0B56CC4A08C0}"/>
              </a:ext>
            </a:extLst>
          </p:cNvPr>
          <p:cNvSpPr/>
          <p:nvPr/>
        </p:nvSpPr>
        <p:spPr>
          <a:xfrm>
            <a:off x="7387590" y="2286000"/>
            <a:ext cx="1450116" cy="288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MB:</a:t>
            </a:r>
            <a:r>
              <a:rPr lang="ko-KR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-11.1 ㎍/㎥ </a:t>
            </a:r>
            <a:endParaRPr lang="ko-KR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3DEC6F4A-966C-FA67-372D-734498B9E74E}"/>
              </a:ext>
            </a:extLst>
          </p:cNvPr>
          <p:cNvSpPr/>
          <p:nvPr/>
        </p:nvSpPr>
        <p:spPr>
          <a:xfrm>
            <a:off x="7484572" y="4558146"/>
            <a:ext cx="1450116" cy="288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MB:</a:t>
            </a:r>
            <a:r>
              <a:rPr lang="ko-KR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-22.7 ㎍/㎥ </a:t>
            </a:r>
            <a:endParaRPr lang="ko-KR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53034509-B50D-48F1-D2C1-9085008360B9}"/>
              </a:ext>
            </a:extLst>
          </p:cNvPr>
          <p:cNvSpPr/>
          <p:nvPr/>
        </p:nvSpPr>
        <p:spPr>
          <a:xfrm>
            <a:off x="9881408" y="4413917"/>
            <a:ext cx="1450116" cy="288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MB:</a:t>
            </a:r>
            <a:r>
              <a:rPr lang="ko-KR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5.1 ㎍/㎥ </a:t>
            </a:r>
            <a:endParaRPr lang="ko-KR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A6187ADB-4EE0-4C6D-28D1-F61F887EC228}"/>
              </a:ext>
            </a:extLst>
          </p:cNvPr>
          <p:cNvSpPr/>
          <p:nvPr/>
        </p:nvSpPr>
        <p:spPr>
          <a:xfrm>
            <a:off x="9995086" y="2040971"/>
            <a:ext cx="1450116" cy="288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MB:</a:t>
            </a:r>
            <a:r>
              <a:rPr lang="ko-KR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6.4 ㎍/㎥ </a:t>
            </a:r>
            <a:endParaRPr lang="ko-KR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모서리가 둥근 직사각형 10">
            <a:extLst>
              <a:ext uri="{FF2B5EF4-FFF2-40B4-BE49-F238E27FC236}">
                <a16:creationId xmlns:a16="http://schemas.microsoft.com/office/drawing/2014/main" id="{1025B23F-E797-D2DF-1732-D53BF5F9684A}"/>
              </a:ext>
            </a:extLst>
          </p:cNvPr>
          <p:cNvSpPr/>
          <p:nvPr/>
        </p:nvSpPr>
        <p:spPr>
          <a:xfrm>
            <a:off x="64844" y="247776"/>
            <a:ext cx="1845361" cy="435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158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kern="0" spc="-151" dirty="0">
                <a:solidFill>
                  <a:schemeClr val="bg1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Upwind (China)</a:t>
            </a:r>
            <a:endParaRPr lang="ko-KR" altLang="en-US" sz="2000" kern="0" spc="-151" dirty="0">
              <a:solidFill>
                <a:schemeClr val="bg1"/>
              </a:solidFill>
              <a:latin typeface="Arial" panose="020B0604020202020204" pitchFamily="34" charset="0"/>
              <a:ea typeface="아주체" panose="020B0503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5A0E23-15FD-F98D-F5EE-09C0C9136B0B}"/>
              </a:ext>
            </a:extLst>
          </p:cNvPr>
          <p:cNvSpPr txBox="1"/>
          <p:nvPr/>
        </p:nvSpPr>
        <p:spPr>
          <a:xfrm>
            <a:off x="10330038" y="1395451"/>
            <a:ext cx="20029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defTabSz="914400" rtl="0" eaLnBrk="1" latinLnBrk="1" hangingPunct="1"/>
            <a:r>
              <a:rPr kumimoji="1" lang="en-US" altLang="ko-KR" sz="1800" b="0" i="0" u="none" strike="noStrike" kern="1200" cap="none" spc="-70" normalizeH="0" baseline="0" dirty="0">
                <a:ln w="3175">
                  <a:solidFill>
                    <a:prstClr val="black">
                      <a:alpha val="10000"/>
                    </a:prstClr>
                  </a:solidFill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Random error ▼</a:t>
            </a:r>
            <a:endParaRPr kumimoji="1" lang="en-US" altLang="ko-KR" spc="-70" dirty="0">
              <a:ln w="3175">
                <a:solidFill>
                  <a:prstClr val="black">
                    <a:alpha val="10000"/>
                  </a:prstClr>
                </a:solidFill>
              </a:ln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defTabSz="914400" rtl="0" eaLnBrk="1" latinLnBrk="1" hangingPunct="1"/>
            <a:r>
              <a:rPr kumimoji="1" lang="en-US" altLang="ko-KR" sz="1800" b="0" i="0" u="none" strike="noStrike" kern="1200" cap="none" spc="-70" normalizeH="0" baseline="0" dirty="0">
                <a:ln w="3175">
                  <a:solidFill>
                    <a:prstClr val="black">
                      <a:alpha val="10000"/>
                    </a:prstClr>
                  </a:solidFill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Systematic error O</a:t>
            </a:r>
            <a:endParaRPr kumimoji="1" lang="ko-KR" altLang="en-US" sz="1800" b="0" i="0" u="none" strike="noStrike" kern="1200" cap="none" spc="-70" normalizeH="0" baseline="-25000" dirty="0">
              <a:ln w="3175">
                <a:solidFill>
                  <a:prstClr val="black">
                    <a:alpha val="10000"/>
                  </a:prstClr>
                </a:solidFill>
              </a:ln>
              <a:solidFill>
                <a:schemeClr val="tx1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5" name="화살표: 왼쪽으로 구부러짐 24">
            <a:extLst>
              <a:ext uri="{FF2B5EF4-FFF2-40B4-BE49-F238E27FC236}">
                <a16:creationId xmlns:a16="http://schemas.microsoft.com/office/drawing/2014/main" id="{F25C9345-8B31-A1B6-A5EF-B0107AA72E3F}"/>
              </a:ext>
            </a:extLst>
          </p:cNvPr>
          <p:cNvSpPr/>
          <p:nvPr/>
        </p:nvSpPr>
        <p:spPr>
          <a:xfrm rot="18497946" flipV="1">
            <a:off x="10642660" y="651353"/>
            <a:ext cx="349337" cy="465400"/>
          </a:xfrm>
          <a:prstGeom prst="curvedLeftArrow">
            <a:avLst>
              <a:gd name="adj1" fmla="val 5724"/>
              <a:gd name="adj2" fmla="val 50000"/>
              <a:gd name="adj3" fmla="val 25000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2525DB-DF75-EE99-8A17-063C85B79E1D}"/>
              </a:ext>
            </a:extLst>
          </p:cNvPr>
          <p:cNvSpPr txBox="1"/>
          <p:nvPr/>
        </p:nvSpPr>
        <p:spPr>
          <a:xfrm>
            <a:off x="10655809" y="419711"/>
            <a:ext cx="1568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 dirty="0"/>
              <a:t>Over-estimate</a:t>
            </a:r>
            <a:endParaRPr lang="ko-KR" alt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4DC864-7EEA-BF79-9D05-D8A547D7373B}"/>
              </a:ext>
            </a:extLst>
          </p:cNvPr>
          <p:cNvSpPr txBox="1"/>
          <p:nvPr/>
        </p:nvSpPr>
        <p:spPr>
          <a:xfrm>
            <a:off x="283486" y="5462549"/>
            <a:ext cx="11444387" cy="975382"/>
          </a:xfrm>
          <a:prstGeom prst="rect">
            <a:avLst/>
          </a:prstGeom>
          <a:noFill/>
        </p:spPr>
        <p:txBody>
          <a:bodyPr wrap="square" lIns="108000" tIns="36000" rIns="0" bIns="72000">
            <a:spAutoFit/>
          </a:bodyPr>
          <a:lstStyle>
            <a:defPPr>
              <a:defRPr lang="ko-KR"/>
            </a:defPPr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kumimoji="1" sz="1600" spc="-70">
                <a:ln w="3175">
                  <a:solidFill>
                    <a:prstClr val="black">
                      <a:alpha val="10000"/>
                    </a:prst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  <a:cs typeface="Arial" panose="020B0604020202020204" pitchFamily="34" charset="0"/>
              </a:defRPr>
            </a:lvl1pPr>
          </a:lstStyle>
          <a:p>
            <a:r>
              <a:rPr lang="en-US" altLang="ko-KR" sz="2000" dirty="0">
                <a:latin typeface="Arial" panose="020B0604020202020204" pitchFamily="34" charset="0"/>
                <a:ea typeface="나눔스퀘어_ac ExtraBold" panose="020B0600000101010101" pitchFamily="50" charset="-127"/>
              </a:rPr>
              <a:t>This method only considered each area's emission impacts on its own concentrations, so it did not account for inter-provincial interactions</a:t>
            </a:r>
          </a:p>
        </p:txBody>
      </p:sp>
      <p:sp>
        <p:nvSpPr>
          <p:cNvPr id="21" name="자유형: 도형 20">
            <a:extLst>
              <a:ext uri="{FF2B5EF4-FFF2-40B4-BE49-F238E27FC236}">
                <a16:creationId xmlns:a16="http://schemas.microsoft.com/office/drawing/2014/main" id="{747DE7CE-86BD-44A9-6D14-452D6CFEF3AD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419711 h 6857999"/>
              <a:gd name="connsiteX3" fmla="*/ 8678386 w 12192000"/>
              <a:gd name="connsiteY3" fmla="*/ 419711 h 6857999"/>
              <a:gd name="connsiteX4" fmla="*/ 8678386 w 12192000"/>
              <a:gd name="connsiteY4" fmla="*/ 2917119 h 6857999"/>
              <a:gd name="connsiteX5" fmla="*/ 12192000 w 12192000"/>
              <a:gd name="connsiteY5" fmla="*/ 2917119 h 6857999"/>
              <a:gd name="connsiteX6" fmla="*/ 12192000 w 12192000"/>
              <a:gd name="connsiteY6" fmla="*/ 6857999 h 6857999"/>
              <a:gd name="connsiteX7" fmla="*/ 0 w 12192000"/>
              <a:gd name="connsiteY7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419711"/>
                </a:lnTo>
                <a:lnTo>
                  <a:pt x="8678386" y="419711"/>
                </a:lnTo>
                <a:lnTo>
                  <a:pt x="8678386" y="2917119"/>
                </a:lnTo>
                <a:lnTo>
                  <a:pt x="12192000" y="2917119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dk1">
              <a:alpha val="8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2" name="슬라이드 번호 개체 틀 3">
            <a:extLst>
              <a:ext uri="{FF2B5EF4-FFF2-40B4-BE49-F238E27FC236}">
                <a16:creationId xmlns:a16="http://schemas.microsoft.com/office/drawing/2014/main" id="{BBCC6098-7576-9927-A186-5033226A4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736" y="6328371"/>
            <a:ext cx="2743200" cy="365125"/>
          </a:xfrm>
          <a:prstGeom prst="rect">
            <a:avLst/>
          </a:prstGeom>
        </p:spPr>
        <p:txBody>
          <a:bodyPr/>
          <a:lstStyle/>
          <a:p>
            <a:fld id="{16049EB2-95FA-4D61-AC3A-524BB0EC69E9}" type="slidenum">
              <a:rPr lang="ko-KR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424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2">
            <a:extLst>
              <a:ext uri="{FF2B5EF4-FFF2-40B4-BE49-F238E27FC236}">
                <a16:creationId xmlns:a16="http://schemas.microsoft.com/office/drawing/2014/main" id="{0198C609-3F87-58BF-118E-914E1CAE4721}"/>
              </a:ext>
            </a:extLst>
          </p:cNvPr>
          <p:cNvSpPr/>
          <p:nvPr/>
        </p:nvSpPr>
        <p:spPr>
          <a:xfrm>
            <a:off x="0" y="1"/>
            <a:ext cx="12192000" cy="53339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rgbClr val="B1C4E6"/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/>
        </p:spPr>
        <p:txBody>
          <a:bodyPr wrap="none" lIns="180000" rtlCol="0" anchor="ctr" anchorCtr="0"/>
          <a:lstStyle/>
          <a:p>
            <a:pPr algn="ctr"/>
            <a:r>
              <a:rPr lang="en-US" altLang="ko-KR" sz="2400" b="1" kern="0" spc="-151" dirty="0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Results: Emission Adjustment Results in BR from 2015 to 2023</a:t>
            </a: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39544CF5-DF69-05C2-663B-1344DBA1D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298" y="948241"/>
            <a:ext cx="5237185" cy="3043229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19181C94-22BD-F7C3-0154-0CADBF11F0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186" b="8422"/>
          <a:stretch/>
        </p:blipFill>
        <p:spPr>
          <a:xfrm>
            <a:off x="114300" y="4457699"/>
            <a:ext cx="10440000" cy="2084163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6B1D599E-7039-111C-4EAC-9674E7C8E65D}"/>
              </a:ext>
            </a:extLst>
          </p:cNvPr>
          <p:cNvSpPr/>
          <p:nvPr/>
        </p:nvSpPr>
        <p:spPr>
          <a:xfrm>
            <a:off x="6490050" y="4336082"/>
            <a:ext cx="1245617" cy="260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EI-based</a:t>
            </a:r>
            <a:endParaRPr lang="ko-KR" alt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54293751-E33E-4166-9426-F8F0C0EDA833}"/>
              </a:ext>
            </a:extLst>
          </p:cNvPr>
          <p:cNvSpPr/>
          <p:nvPr/>
        </p:nvSpPr>
        <p:spPr>
          <a:xfrm>
            <a:off x="8734795" y="4347252"/>
            <a:ext cx="1507197" cy="260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Adjusted_Up</a:t>
            </a:r>
            <a:endParaRPr lang="ko-KR" altLang="en-US" sz="1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4128F7AB-6A21-4BDD-1FDC-801E5D5C5F17}"/>
              </a:ext>
            </a:extLst>
          </p:cNvPr>
          <p:cNvSpPr/>
          <p:nvPr/>
        </p:nvSpPr>
        <p:spPr>
          <a:xfrm>
            <a:off x="1376442" y="4373499"/>
            <a:ext cx="2514657" cy="22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― EI-based </a:t>
            </a:r>
            <a:r>
              <a:rPr lang="en-US" altLang="ko-KR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― </a:t>
            </a:r>
            <a:r>
              <a:rPr lang="en-US" altLang="ko-KR" sz="1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Adjusted_Up</a:t>
            </a:r>
            <a:endParaRPr lang="ko-KR" altLang="en-US" sz="1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854844B3-D841-5340-7214-95F5C80C05C4}"/>
              </a:ext>
            </a:extLst>
          </p:cNvPr>
          <p:cNvGrpSpPr/>
          <p:nvPr/>
        </p:nvGrpSpPr>
        <p:grpSpPr>
          <a:xfrm>
            <a:off x="5535626" y="936951"/>
            <a:ext cx="5475961" cy="2926699"/>
            <a:chOff x="5872176" y="787336"/>
            <a:chExt cx="5475961" cy="2926699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65A330EC-A58C-07B5-A85B-796AA7CCD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79676"/>
            <a:stretch/>
          </p:blipFill>
          <p:spPr>
            <a:xfrm>
              <a:off x="6490050" y="816000"/>
              <a:ext cx="4858087" cy="1393794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02B22B28-562D-66BB-3232-6303EF5E3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79676"/>
            <a:stretch/>
          </p:blipFill>
          <p:spPr>
            <a:xfrm>
              <a:off x="6490050" y="2320241"/>
              <a:ext cx="4858087" cy="1393794"/>
            </a:xfrm>
            <a:prstGeom prst="rect">
              <a:avLst/>
            </a:prstGeom>
          </p:spPr>
        </p:pic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44A4F68D-112B-77D1-DD4F-F68775545F09}"/>
                </a:ext>
              </a:extLst>
            </p:cNvPr>
            <p:cNvSpPr/>
            <p:nvPr/>
          </p:nvSpPr>
          <p:spPr>
            <a:xfrm>
              <a:off x="5872176" y="787336"/>
              <a:ext cx="1507197" cy="2600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Nitrate</a:t>
              </a:r>
              <a:endParaRPr lang="ko-KR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6F43858E-743F-F61B-7312-595AD545B463}"/>
                </a:ext>
              </a:extLst>
            </p:cNvPr>
            <p:cNvSpPr/>
            <p:nvPr/>
          </p:nvSpPr>
          <p:spPr>
            <a:xfrm>
              <a:off x="5872176" y="2245251"/>
              <a:ext cx="1507197" cy="2600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Sulfate</a:t>
              </a:r>
              <a:endParaRPr lang="ko-KR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3B4FC09B-EDAF-3EA3-3F00-7B3B2A1603CD}"/>
                </a:ext>
              </a:extLst>
            </p:cNvPr>
            <p:cNvSpPr/>
            <p:nvPr/>
          </p:nvSpPr>
          <p:spPr>
            <a:xfrm>
              <a:off x="7661764" y="2552700"/>
              <a:ext cx="2514657" cy="1301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ko-KR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― EI-based </a:t>
              </a:r>
              <a:r>
                <a:rPr lang="en-US" altLang="ko-KR" sz="1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― </a:t>
              </a:r>
              <a:r>
                <a:rPr lang="en-US" altLang="ko-KR" sz="12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Adjusted_Up</a:t>
              </a:r>
              <a:endParaRPr lang="ko-KR" alt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880AEF71-E60D-AEDA-5522-E048367F424E}"/>
                </a:ext>
              </a:extLst>
            </p:cNvPr>
            <p:cNvSpPr/>
            <p:nvPr/>
          </p:nvSpPr>
          <p:spPr>
            <a:xfrm>
              <a:off x="7661764" y="1036441"/>
              <a:ext cx="2514657" cy="1301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ko-KR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― EI-based </a:t>
              </a:r>
              <a:r>
                <a:rPr lang="en-US" altLang="ko-KR" sz="1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― </a:t>
              </a:r>
              <a:r>
                <a:rPr lang="en-US" altLang="ko-KR" sz="12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Adjusted_Up</a:t>
              </a:r>
              <a:endParaRPr lang="ko-KR" alt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슬라이드 번호 개체 틀 3">
            <a:extLst>
              <a:ext uri="{FF2B5EF4-FFF2-40B4-BE49-F238E27FC236}">
                <a16:creationId xmlns:a16="http://schemas.microsoft.com/office/drawing/2014/main" id="{5775C91A-190B-BE86-E214-189CA3CCB9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736" y="6328371"/>
            <a:ext cx="2743200" cy="365125"/>
          </a:xfrm>
          <a:prstGeom prst="rect">
            <a:avLst/>
          </a:prstGeom>
        </p:spPr>
        <p:txBody>
          <a:bodyPr/>
          <a:lstStyle/>
          <a:p>
            <a:fld id="{16049EB2-95FA-4D61-AC3A-524BB0EC69E9}" type="slidenum">
              <a:rPr lang="ko-KR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164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2">
            <a:extLst>
              <a:ext uri="{FF2B5EF4-FFF2-40B4-BE49-F238E27FC236}">
                <a16:creationId xmlns:a16="http://schemas.microsoft.com/office/drawing/2014/main" id="{0198C609-3F87-58BF-118E-914E1CAE4721}"/>
              </a:ext>
            </a:extLst>
          </p:cNvPr>
          <p:cNvSpPr/>
          <p:nvPr/>
        </p:nvSpPr>
        <p:spPr>
          <a:xfrm>
            <a:off x="0" y="1"/>
            <a:ext cx="12192000" cy="53339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rgbClr val="B1C4E6"/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/>
        </p:spPr>
        <p:txBody>
          <a:bodyPr wrap="none" lIns="180000" rtlCol="0" anchor="ctr" anchorCtr="0"/>
          <a:lstStyle/>
          <a:p>
            <a:pPr algn="ctr"/>
            <a:r>
              <a:rPr lang="en-US" altLang="ko-KR" sz="2400" b="1" kern="0" spc="-151" dirty="0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Results: Emission Adjustment Results in BR from 2015 to 2023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19181C94-22BD-F7C3-0154-0CADBF11F0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186" b="8422"/>
          <a:stretch/>
        </p:blipFill>
        <p:spPr>
          <a:xfrm>
            <a:off x="114300" y="4457699"/>
            <a:ext cx="10440000" cy="2084163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6B1D599E-7039-111C-4EAC-9674E7C8E65D}"/>
              </a:ext>
            </a:extLst>
          </p:cNvPr>
          <p:cNvSpPr/>
          <p:nvPr/>
        </p:nvSpPr>
        <p:spPr>
          <a:xfrm>
            <a:off x="6490050" y="4336082"/>
            <a:ext cx="1245617" cy="260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EI-based</a:t>
            </a:r>
            <a:endParaRPr lang="ko-KR" alt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54293751-E33E-4166-9426-F8F0C0EDA833}"/>
              </a:ext>
            </a:extLst>
          </p:cNvPr>
          <p:cNvSpPr/>
          <p:nvPr/>
        </p:nvSpPr>
        <p:spPr>
          <a:xfrm>
            <a:off x="8734795" y="4347252"/>
            <a:ext cx="1507197" cy="260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Adjusted_Up</a:t>
            </a:r>
            <a:endParaRPr lang="ko-KR" altLang="en-US" sz="1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4128F7AB-6A21-4BDD-1FDC-801E5D5C5F17}"/>
              </a:ext>
            </a:extLst>
          </p:cNvPr>
          <p:cNvSpPr/>
          <p:nvPr/>
        </p:nvSpPr>
        <p:spPr>
          <a:xfrm>
            <a:off x="1376442" y="4373499"/>
            <a:ext cx="2514657" cy="22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― EI-based </a:t>
            </a:r>
            <a:r>
              <a:rPr lang="en-US" altLang="ko-KR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― </a:t>
            </a:r>
            <a:r>
              <a:rPr lang="en-US" altLang="ko-KR" sz="1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Adjusted_Up</a:t>
            </a:r>
            <a:endParaRPr lang="ko-KR" altLang="en-US" sz="1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854844B3-D841-5340-7214-95F5C80C05C4}"/>
              </a:ext>
            </a:extLst>
          </p:cNvPr>
          <p:cNvGrpSpPr/>
          <p:nvPr/>
        </p:nvGrpSpPr>
        <p:grpSpPr>
          <a:xfrm>
            <a:off x="5535626" y="936951"/>
            <a:ext cx="5475961" cy="2926699"/>
            <a:chOff x="5872176" y="787336"/>
            <a:chExt cx="5475961" cy="2926699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65A330EC-A58C-07B5-A85B-796AA7CCD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79676"/>
            <a:stretch/>
          </p:blipFill>
          <p:spPr>
            <a:xfrm>
              <a:off x="6490050" y="816000"/>
              <a:ext cx="4858087" cy="1393794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02B22B28-562D-66BB-3232-6303EF5E3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79676"/>
            <a:stretch/>
          </p:blipFill>
          <p:spPr>
            <a:xfrm>
              <a:off x="6490050" y="2320241"/>
              <a:ext cx="4858087" cy="1393794"/>
            </a:xfrm>
            <a:prstGeom prst="rect">
              <a:avLst/>
            </a:prstGeom>
          </p:spPr>
        </p:pic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44A4F68D-112B-77D1-DD4F-F68775545F09}"/>
                </a:ext>
              </a:extLst>
            </p:cNvPr>
            <p:cNvSpPr/>
            <p:nvPr/>
          </p:nvSpPr>
          <p:spPr>
            <a:xfrm>
              <a:off x="5872176" y="787336"/>
              <a:ext cx="1507197" cy="2600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Nitrate</a:t>
              </a:r>
              <a:endParaRPr lang="ko-KR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6F43858E-743F-F61B-7312-595AD545B463}"/>
                </a:ext>
              </a:extLst>
            </p:cNvPr>
            <p:cNvSpPr/>
            <p:nvPr/>
          </p:nvSpPr>
          <p:spPr>
            <a:xfrm>
              <a:off x="5872176" y="2245251"/>
              <a:ext cx="1507197" cy="2600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Sulfate</a:t>
              </a:r>
              <a:endParaRPr lang="ko-KR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3B4FC09B-EDAF-3EA3-3F00-7B3B2A1603CD}"/>
                </a:ext>
              </a:extLst>
            </p:cNvPr>
            <p:cNvSpPr/>
            <p:nvPr/>
          </p:nvSpPr>
          <p:spPr>
            <a:xfrm>
              <a:off x="7661764" y="2552700"/>
              <a:ext cx="2514657" cy="1301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ko-KR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― EI-based </a:t>
              </a:r>
              <a:r>
                <a:rPr lang="en-US" altLang="ko-KR" sz="1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― </a:t>
              </a:r>
              <a:r>
                <a:rPr lang="en-US" altLang="ko-KR" sz="12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Adjusted_Up</a:t>
              </a:r>
              <a:endParaRPr lang="ko-KR" alt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880AEF71-E60D-AEDA-5522-E048367F424E}"/>
                </a:ext>
              </a:extLst>
            </p:cNvPr>
            <p:cNvSpPr/>
            <p:nvPr/>
          </p:nvSpPr>
          <p:spPr>
            <a:xfrm>
              <a:off x="7661764" y="1036441"/>
              <a:ext cx="2514657" cy="1301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ko-KR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― EI-based </a:t>
              </a:r>
              <a:r>
                <a:rPr lang="en-US" altLang="ko-KR" sz="1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― </a:t>
              </a:r>
              <a:r>
                <a:rPr lang="en-US" altLang="ko-KR" sz="12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Adjusted_Up</a:t>
              </a:r>
              <a:endParaRPr lang="ko-KR" alt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그림 12">
            <a:extLst>
              <a:ext uri="{FF2B5EF4-FFF2-40B4-BE49-F238E27FC236}">
                <a16:creationId xmlns:a16="http://schemas.microsoft.com/office/drawing/2014/main" id="{C65A0A3A-2664-6F10-06A7-293C591F9E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360" y="886487"/>
            <a:ext cx="4185106" cy="3133924"/>
          </a:xfrm>
          <a:prstGeom prst="rect">
            <a:avLst/>
          </a:prstGeom>
        </p:spPr>
      </p:pic>
      <p:sp>
        <p:nvSpPr>
          <p:cNvPr id="12" name="눈물 방울 11">
            <a:extLst>
              <a:ext uri="{FF2B5EF4-FFF2-40B4-BE49-F238E27FC236}">
                <a16:creationId xmlns:a16="http://schemas.microsoft.com/office/drawing/2014/main" id="{8EFCB28B-64D8-7262-CE4C-99A704213181}"/>
              </a:ext>
            </a:extLst>
          </p:cNvPr>
          <p:cNvSpPr/>
          <p:nvPr/>
        </p:nvSpPr>
        <p:spPr>
          <a:xfrm rot="8146852">
            <a:off x="3921616" y="1953681"/>
            <a:ext cx="374650" cy="381000"/>
          </a:xfrm>
          <a:prstGeom prst="teardrop">
            <a:avLst>
              <a:gd name="adj" fmla="val 151945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슬라이드 번호 개체 틀 3">
            <a:extLst>
              <a:ext uri="{FF2B5EF4-FFF2-40B4-BE49-F238E27FC236}">
                <a16:creationId xmlns:a16="http://schemas.microsoft.com/office/drawing/2014/main" id="{05CD5C13-1AAA-2B28-AF1E-1AB79C9E65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736" y="6328371"/>
            <a:ext cx="2743200" cy="365125"/>
          </a:xfrm>
          <a:prstGeom prst="rect">
            <a:avLst/>
          </a:prstGeom>
        </p:spPr>
        <p:txBody>
          <a:bodyPr/>
          <a:lstStyle/>
          <a:p>
            <a:fld id="{16049EB2-95FA-4D61-AC3A-524BB0EC69E9}" type="slidenum">
              <a:rPr lang="ko-KR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17</a:t>
            </a:fld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834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>
            <a:extLst>
              <a:ext uri="{FF2B5EF4-FFF2-40B4-BE49-F238E27FC236}">
                <a16:creationId xmlns:a16="http://schemas.microsoft.com/office/drawing/2014/main" id="{3AD45821-8C19-8716-D070-02BCA5D304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931" b="8896"/>
          <a:stretch/>
        </p:blipFill>
        <p:spPr>
          <a:xfrm>
            <a:off x="5017" y="1203293"/>
            <a:ext cx="9720000" cy="1647231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831271C0-C901-77D3-DBC3-144FFA1FDB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523" b="9305"/>
          <a:stretch/>
        </p:blipFill>
        <p:spPr>
          <a:xfrm>
            <a:off x="5017" y="2965605"/>
            <a:ext cx="9720000" cy="1647231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DC0E3B24-90C4-91EA-8D5E-FA35E6409B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2931" b="7899"/>
          <a:stretch/>
        </p:blipFill>
        <p:spPr>
          <a:xfrm>
            <a:off x="5017" y="4727917"/>
            <a:ext cx="9720000" cy="1668233"/>
          </a:xfrm>
          <a:prstGeom prst="rect">
            <a:avLst/>
          </a:prstGeom>
        </p:spPr>
      </p:pic>
      <p:sp>
        <p:nvSpPr>
          <p:cNvPr id="24" name="Text 2">
            <a:extLst>
              <a:ext uri="{FF2B5EF4-FFF2-40B4-BE49-F238E27FC236}">
                <a16:creationId xmlns:a16="http://schemas.microsoft.com/office/drawing/2014/main" id="{0FE7E731-9A3D-4392-6FB1-BFE5F265BF71}"/>
              </a:ext>
            </a:extLst>
          </p:cNvPr>
          <p:cNvSpPr/>
          <p:nvPr/>
        </p:nvSpPr>
        <p:spPr>
          <a:xfrm>
            <a:off x="0" y="1"/>
            <a:ext cx="12192000" cy="53339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rgbClr val="B1C4E6"/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/>
        </p:spPr>
        <p:txBody>
          <a:bodyPr wrap="none" lIns="180000" rtlCol="0" anchor="ctr" anchorCtr="0"/>
          <a:lstStyle/>
          <a:p>
            <a:pPr algn="ctr"/>
            <a:r>
              <a:rPr lang="en-US" sz="2400" b="1" kern="0" spc="-151" dirty="0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Results: </a:t>
            </a:r>
            <a:r>
              <a:rPr lang="en-US" altLang="ko-KR" sz="2400" b="1" kern="0" spc="-151" dirty="0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Emission Adjustment Results in South Korea from 2015 to 2023</a:t>
            </a:r>
            <a:endParaRPr lang="en-US" sz="2400" b="1" kern="0" spc="-151" dirty="0">
              <a:solidFill>
                <a:srgbClr val="002060"/>
              </a:solidFill>
              <a:latin typeface="Arial" panose="020B0604020202020204" pitchFamily="34" charset="0"/>
              <a:ea typeface="아주체" panose="020B0503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BFAAB332-44F3-0343-0350-97497D7A7523}"/>
              </a:ext>
            </a:extLst>
          </p:cNvPr>
          <p:cNvSpPr/>
          <p:nvPr/>
        </p:nvSpPr>
        <p:spPr>
          <a:xfrm>
            <a:off x="1034903" y="1098776"/>
            <a:ext cx="4162731" cy="22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― EI-based </a:t>
            </a:r>
            <a:r>
              <a:rPr lang="en-US" altLang="ko-KR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― </a:t>
            </a:r>
            <a:r>
              <a:rPr lang="en-US" altLang="ko-KR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Adjusted_Up</a:t>
            </a:r>
            <a:r>
              <a:rPr lang="en-US" altLang="ko-KR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― </a:t>
            </a:r>
            <a:r>
              <a:rPr lang="en-US" altLang="ko-KR" sz="1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Adjusted_Down</a:t>
            </a:r>
            <a:endParaRPr lang="ko-KR" altLang="en-US" sz="1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오각형 27">
            <a:extLst>
              <a:ext uri="{FF2B5EF4-FFF2-40B4-BE49-F238E27FC236}">
                <a16:creationId xmlns:a16="http://schemas.microsoft.com/office/drawing/2014/main" id="{63CA2FD2-8144-DEEB-FB7B-B36DCCB01AC4}"/>
              </a:ext>
            </a:extLst>
          </p:cNvPr>
          <p:cNvSpPr/>
          <p:nvPr/>
        </p:nvSpPr>
        <p:spPr>
          <a:xfrm flipH="1">
            <a:off x="9672322" y="2426625"/>
            <a:ext cx="2398991" cy="2301292"/>
          </a:xfrm>
          <a:prstGeom prst="homePlate">
            <a:avLst>
              <a:gd name="adj" fmla="val 35679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99000">
                <a:schemeClr val="accent4">
                  <a:lumMod val="60000"/>
                  <a:lumOff val="40000"/>
                </a:schemeClr>
              </a:gs>
            </a:gsLst>
            <a:lin ang="0" scaled="0"/>
          </a:gradFill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tx1"/>
                </a:gs>
              </a:gsLst>
              <a:lin ang="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kumimoji="1" lang="en-US" altLang="ko-KR" sz="2000" spc="-70" dirty="0">
                <a:ln w="1270">
                  <a:solidFill>
                    <a:prstClr val="white">
                      <a:lumMod val="95000"/>
                      <a:alpha val="10000"/>
                    </a:prst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After the adjustment, </a:t>
            </a:r>
            <a:br>
              <a:rPr kumimoji="1" lang="en-US" altLang="ko-KR" sz="2000" spc="-70" dirty="0">
                <a:ln w="1270">
                  <a:solidFill>
                    <a:prstClr val="white">
                      <a:lumMod val="95000"/>
                      <a:alpha val="10000"/>
                    </a:prst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</a:br>
            <a:r>
              <a:rPr kumimoji="1" lang="en-US" altLang="ko-KR" sz="2000" spc="-70" dirty="0">
                <a:ln w="1270">
                  <a:solidFill>
                    <a:prstClr val="white">
                      <a:lumMod val="95000"/>
                      <a:alpha val="10000"/>
                    </a:prst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the correlation coefficient and mean bias (MB) improved.</a:t>
            </a:r>
          </a:p>
        </p:txBody>
      </p:sp>
      <p:sp>
        <p:nvSpPr>
          <p:cNvPr id="2" name="모서리가 둥근 직사각형 10">
            <a:extLst>
              <a:ext uri="{FF2B5EF4-FFF2-40B4-BE49-F238E27FC236}">
                <a16:creationId xmlns:a16="http://schemas.microsoft.com/office/drawing/2014/main" id="{0F9FCE23-43B0-7483-974D-229911B2B16E}"/>
              </a:ext>
            </a:extLst>
          </p:cNvPr>
          <p:cNvSpPr/>
          <p:nvPr/>
        </p:nvSpPr>
        <p:spPr>
          <a:xfrm>
            <a:off x="115644" y="593422"/>
            <a:ext cx="2779956" cy="435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158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kern="0" spc="-151" dirty="0">
                <a:solidFill>
                  <a:schemeClr val="bg1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Downwind (South Korea)</a:t>
            </a:r>
            <a:endParaRPr lang="ko-KR" altLang="en-US" sz="2000" kern="0" spc="-151" dirty="0">
              <a:solidFill>
                <a:schemeClr val="bg1"/>
              </a:solidFill>
              <a:latin typeface="Arial" panose="020B0604020202020204" pitchFamily="34" charset="0"/>
              <a:ea typeface="아주체" panose="020B0503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EB1AD722-2A32-670B-8534-A48F1781646F}"/>
              </a:ext>
            </a:extLst>
          </p:cNvPr>
          <p:cNvGrpSpPr/>
          <p:nvPr/>
        </p:nvGrpSpPr>
        <p:grpSpPr>
          <a:xfrm>
            <a:off x="4675432" y="1069809"/>
            <a:ext cx="5049585" cy="260018"/>
            <a:chOff x="4675432" y="1069809"/>
            <a:chExt cx="5049585" cy="260018"/>
          </a:xfrm>
        </p:grpSpPr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A64E64C0-5AC6-7C18-6754-28417AB27DF9}"/>
                </a:ext>
              </a:extLst>
            </p:cNvPr>
            <p:cNvSpPr/>
            <p:nvPr/>
          </p:nvSpPr>
          <p:spPr>
            <a:xfrm>
              <a:off x="4675432" y="1069809"/>
              <a:ext cx="1245617" cy="260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EI-based</a:t>
              </a:r>
              <a:endParaRPr lang="ko-KR" alt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087FAE42-417F-1650-0FC6-266362ECE4F9}"/>
                </a:ext>
              </a:extLst>
            </p:cNvPr>
            <p:cNvSpPr/>
            <p:nvPr/>
          </p:nvSpPr>
          <p:spPr>
            <a:xfrm>
              <a:off x="6378718" y="1069809"/>
              <a:ext cx="1507197" cy="260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Adjusted_Up</a:t>
              </a:r>
              <a:endParaRPr lang="ko-KR" alt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1B746F1-F969-6348-0145-E95C4E52B0A2}"/>
                </a:ext>
              </a:extLst>
            </p:cNvPr>
            <p:cNvSpPr txBox="1"/>
            <p:nvPr/>
          </p:nvSpPr>
          <p:spPr>
            <a:xfrm>
              <a:off x="8248632" y="1069809"/>
              <a:ext cx="1476385" cy="260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altLang="ko-KR" sz="1400" dirty="0" err="1">
                  <a:solidFill>
                    <a:srgbClr val="00B050"/>
                  </a:solidFill>
                </a:rPr>
                <a:t>Adjusted_Down</a:t>
              </a:r>
              <a:endParaRPr lang="ko-KR" altLang="en-US" sz="1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7F944923-D1AC-AAA0-EA5B-D96B008A58FC}"/>
              </a:ext>
            </a:extLst>
          </p:cNvPr>
          <p:cNvSpPr/>
          <p:nvPr/>
        </p:nvSpPr>
        <p:spPr>
          <a:xfrm>
            <a:off x="1001271" y="2880128"/>
            <a:ext cx="4162731" cy="22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― EI-based </a:t>
            </a:r>
            <a:r>
              <a:rPr lang="en-US" altLang="ko-KR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― </a:t>
            </a:r>
            <a:r>
              <a:rPr lang="en-US" altLang="ko-KR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Adjusted_Up</a:t>
            </a:r>
            <a:r>
              <a:rPr lang="en-US" altLang="ko-KR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― </a:t>
            </a:r>
            <a:r>
              <a:rPr lang="en-US" altLang="ko-KR" sz="1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Adjusted_Down</a:t>
            </a:r>
            <a:endParaRPr lang="ko-KR" altLang="en-US" sz="1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723C4830-9A51-8024-4D2A-47C804DA3343}"/>
              </a:ext>
            </a:extLst>
          </p:cNvPr>
          <p:cNvSpPr/>
          <p:nvPr/>
        </p:nvSpPr>
        <p:spPr>
          <a:xfrm>
            <a:off x="1001270" y="4618069"/>
            <a:ext cx="4162731" cy="22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― EI-based </a:t>
            </a:r>
            <a:r>
              <a:rPr lang="en-US" altLang="ko-KR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― </a:t>
            </a:r>
            <a:r>
              <a:rPr lang="en-US" altLang="ko-KR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Adjusted_Up</a:t>
            </a:r>
            <a:r>
              <a:rPr lang="en-US" altLang="ko-KR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― </a:t>
            </a:r>
            <a:r>
              <a:rPr lang="en-US" altLang="ko-KR" sz="1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Adjusted_Down</a:t>
            </a:r>
            <a:endParaRPr lang="ko-KR" altLang="en-US" sz="1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883ADE05-AA06-EEE7-DB9A-2D5EB7F19A93}"/>
              </a:ext>
            </a:extLst>
          </p:cNvPr>
          <p:cNvGrpSpPr/>
          <p:nvPr/>
        </p:nvGrpSpPr>
        <p:grpSpPr>
          <a:xfrm>
            <a:off x="4675432" y="2842074"/>
            <a:ext cx="5049585" cy="260018"/>
            <a:chOff x="4675432" y="1069809"/>
            <a:chExt cx="5049585" cy="260018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D4071CD5-F152-2334-C266-C37159EADA2D}"/>
                </a:ext>
              </a:extLst>
            </p:cNvPr>
            <p:cNvSpPr/>
            <p:nvPr/>
          </p:nvSpPr>
          <p:spPr>
            <a:xfrm>
              <a:off x="4675432" y="1069809"/>
              <a:ext cx="1245617" cy="260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EI-based</a:t>
              </a:r>
              <a:endParaRPr lang="ko-KR" alt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F7679938-8D25-0FDE-4918-7094943669E8}"/>
                </a:ext>
              </a:extLst>
            </p:cNvPr>
            <p:cNvSpPr/>
            <p:nvPr/>
          </p:nvSpPr>
          <p:spPr>
            <a:xfrm>
              <a:off x="6378718" y="1069809"/>
              <a:ext cx="1507197" cy="260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Adjusted_Up</a:t>
              </a:r>
              <a:endParaRPr lang="ko-KR" alt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8FC31B9-8613-BCFA-9CC2-EFCAD5A11F94}"/>
                </a:ext>
              </a:extLst>
            </p:cNvPr>
            <p:cNvSpPr txBox="1"/>
            <p:nvPr/>
          </p:nvSpPr>
          <p:spPr>
            <a:xfrm>
              <a:off x="8248632" y="1069809"/>
              <a:ext cx="1476385" cy="260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altLang="ko-KR" sz="1400" dirty="0" err="1">
                  <a:solidFill>
                    <a:srgbClr val="00B050"/>
                  </a:solidFill>
                </a:rPr>
                <a:t>Adjusted_Down</a:t>
              </a:r>
              <a:endParaRPr lang="ko-KR" altLang="en-US" sz="14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1CF8890B-D3C2-CDCE-71EF-DFD5772F210D}"/>
              </a:ext>
            </a:extLst>
          </p:cNvPr>
          <p:cNvGrpSpPr/>
          <p:nvPr/>
        </p:nvGrpSpPr>
        <p:grpSpPr>
          <a:xfrm>
            <a:off x="4675432" y="4593904"/>
            <a:ext cx="5049585" cy="260018"/>
            <a:chOff x="4675432" y="1069809"/>
            <a:chExt cx="5049585" cy="260018"/>
          </a:xfrm>
        </p:grpSpPr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2C2FA098-A98C-E55E-482A-2195F721A10E}"/>
                </a:ext>
              </a:extLst>
            </p:cNvPr>
            <p:cNvSpPr/>
            <p:nvPr/>
          </p:nvSpPr>
          <p:spPr>
            <a:xfrm>
              <a:off x="4675432" y="1069809"/>
              <a:ext cx="1245617" cy="260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EI-based</a:t>
              </a:r>
              <a:endParaRPr lang="ko-KR" alt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9C1ED80B-4908-1E29-02EF-E15B60E7EDE5}"/>
                </a:ext>
              </a:extLst>
            </p:cNvPr>
            <p:cNvSpPr/>
            <p:nvPr/>
          </p:nvSpPr>
          <p:spPr>
            <a:xfrm>
              <a:off x="6378718" y="1069809"/>
              <a:ext cx="1507197" cy="260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Adjusted_Up</a:t>
              </a:r>
              <a:endParaRPr lang="ko-KR" alt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34E5EE1-9B73-F0E8-7B06-AB1C7513D626}"/>
                </a:ext>
              </a:extLst>
            </p:cNvPr>
            <p:cNvSpPr txBox="1"/>
            <p:nvPr/>
          </p:nvSpPr>
          <p:spPr>
            <a:xfrm>
              <a:off x="8248632" y="1069809"/>
              <a:ext cx="1476385" cy="260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altLang="ko-KR" sz="1400" dirty="0" err="1">
                  <a:solidFill>
                    <a:srgbClr val="00B050"/>
                  </a:solidFill>
                </a:rPr>
                <a:t>Adjusted_Down</a:t>
              </a:r>
              <a:endParaRPr lang="ko-KR" altLang="en-US" sz="1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3" name="슬라이드 번호 개체 틀 3">
            <a:extLst>
              <a:ext uri="{FF2B5EF4-FFF2-40B4-BE49-F238E27FC236}">
                <a16:creationId xmlns:a16="http://schemas.microsoft.com/office/drawing/2014/main" id="{2CE543FC-7DB6-0209-2F87-436D92036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736" y="6328371"/>
            <a:ext cx="2743200" cy="365125"/>
          </a:xfrm>
          <a:prstGeom prst="rect">
            <a:avLst/>
          </a:prstGeom>
        </p:spPr>
        <p:txBody>
          <a:bodyPr/>
          <a:lstStyle/>
          <a:p>
            <a:fld id="{16049EB2-95FA-4D61-AC3A-524BB0EC69E9}" type="slidenum">
              <a:rPr lang="ko-KR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18</a:t>
            </a:fld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158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23F9CEF4-5E73-FCF0-BD60-9BAB828E87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927" b="9590"/>
          <a:stretch/>
        </p:blipFill>
        <p:spPr>
          <a:xfrm>
            <a:off x="0" y="1477480"/>
            <a:ext cx="12192000" cy="2047926"/>
          </a:xfrm>
          <a:prstGeom prst="rect">
            <a:avLst/>
          </a:prstGeom>
        </p:spPr>
      </p:pic>
      <p:sp>
        <p:nvSpPr>
          <p:cNvPr id="24" name="Text 2">
            <a:extLst>
              <a:ext uri="{FF2B5EF4-FFF2-40B4-BE49-F238E27FC236}">
                <a16:creationId xmlns:a16="http://schemas.microsoft.com/office/drawing/2014/main" id="{0FE7E731-9A3D-4392-6FB1-BFE5F265BF71}"/>
              </a:ext>
            </a:extLst>
          </p:cNvPr>
          <p:cNvSpPr/>
          <p:nvPr/>
        </p:nvSpPr>
        <p:spPr>
          <a:xfrm>
            <a:off x="0" y="1"/>
            <a:ext cx="12192000" cy="53339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rgbClr val="B1C4E6"/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/>
        </p:spPr>
        <p:txBody>
          <a:bodyPr wrap="none" lIns="180000" rtlCol="0" anchor="ctr" anchorCtr="0"/>
          <a:lstStyle/>
          <a:p>
            <a:pPr algn="ctr"/>
            <a:r>
              <a:rPr lang="en-US" altLang="ko-KR" sz="2400" b="1" kern="0" spc="-151" dirty="0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Results: Emission Adjustment Results in South Korea from 2015 to 2023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3DEC6F4A-966C-FA67-372D-734498B9E74E}"/>
              </a:ext>
            </a:extLst>
          </p:cNvPr>
          <p:cNvSpPr/>
          <p:nvPr/>
        </p:nvSpPr>
        <p:spPr>
          <a:xfrm>
            <a:off x="7484572" y="4558146"/>
            <a:ext cx="1450116" cy="288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MB:</a:t>
            </a:r>
            <a:r>
              <a:rPr lang="ko-KR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-11.1 ㎍/㎥ </a:t>
            </a:r>
            <a:endParaRPr lang="ko-KR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53034509-B50D-48F1-D2C1-9085008360B9}"/>
              </a:ext>
            </a:extLst>
          </p:cNvPr>
          <p:cNvSpPr/>
          <p:nvPr/>
        </p:nvSpPr>
        <p:spPr>
          <a:xfrm>
            <a:off x="9881408" y="4413917"/>
            <a:ext cx="1450116" cy="288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MB:</a:t>
            </a:r>
            <a:r>
              <a:rPr lang="ko-KR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5.1 ㎍/㎥ </a:t>
            </a:r>
            <a:endParaRPr lang="ko-KR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5A0E23-15FD-F98D-F5EE-09C0C9136B0B}"/>
              </a:ext>
            </a:extLst>
          </p:cNvPr>
          <p:cNvSpPr txBox="1"/>
          <p:nvPr/>
        </p:nvSpPr>
        <p:spPr>
          <a:xfrm>
            <a:off x="8383606" y="705956"/>
            <a:ext cx="20029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defTabSz="914400" rtl="0" eaLnBrk="1" latinLnBrk="1" hangingPunct="1"/>
            <a:r>
              <a:rPr kumimoji="1" lang="en-US" altLang="ko-KR" sz="1800" b="0" i="0" u="none" strike="noStrike" kern="1200" cap="none" spc="-70" normalizeH="0" baseline="0" dirty="0">
                <a:ln w="3175">
                  <a:solidFill>
                    <a:prstClr val="black">
                      <a:alpha val="10000"/>
                    </a:prstClr>
                  </a:solidFill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Random error ▼</a:t>
            </a:r>
            <a:endParaRPr kumimoji="1" lang="en-US" altLang="ko-KR" spc="-70" dirty="0">
              <a:ln w="3175">
                <a:solidFill>
                  <a:prstClr val="black">
                    <a:alpha val="10000"/>
                  </a:prstClr>
                </a:solidFill>
              </a:ln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defTabSz="914400" rtl="0" eaLnBrk="1" latinLnBrk="1" hangingPunct="1"/>
            <a:r>
              <a:rPr kumimoji="1" lang="en-US" altLang="ko-KR" sz="1800" b="0" i="0" u="none" strike="noStrike" kern="1200" cap="none" spc="-70" normalizeH="0" baseline="0" dirty="0">
                <a:ln w="3175">
                  <a:solidFill>
                    <a:prstClr val="black">
                      <a:alpha val="10000"/>
                    </a:prstClr>
                  </a:solidFill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Systematic error O</a:t>
            </a:r>
            <a:endParaRPr kumimoji="1" lang="ko-KR" altLang="en-US" sz="1800" b="0" i="0" u="none" strike="noStrike" kern="1200" cap="none" spc="-70" normalizeH="0" baseline="-25000" dirty="0">
              <a:ln w="3175">
                <a:solidFill>
                  <a:prstClr val="black">
                    <a:alpha val="10000"/>
                  </a:prstClr>
                </a:solidFill>
              </a:ln>
              <a:solidFill>
                <a:schemeClr val="tx1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2525DB-DF75-EE99-8A17-063C85B79E1D}"/>
              </a:ext>
            </a:extLst>
          </p:cNvPr>
          <p:cNvSpPr txBox="1"/>
          <p:nvPr/>
        </p:nvSpPr>
        <p:spPr>
          <a:xfrm>
            <a:off x="10604783" y="993360"/>
            <a:ext cx="1568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 dirty="0"/>
              <a:t>Over-estimate</a:t>
            </a:r>
            <a:endParaRPr lang="ko-KR" altLang="en-US" b="1" dirty="0"/>
          </a:p>
        </p:txBody>
      </p:sp>
      <p:sp>
        <p:nvSpPr>
          <p:cNvPr id="14" name="모서리가 둥근 직사각형 10">
            <a:extLst>
              <a:ext uri="{FF2B5EF4-FFF2-40B4-BE49-F238E27FC236}">
                <a16:creationId xmlns:a16="http://schemas.microsoft.com/office/drawing/2014/main" id="{1A437FD7-72FD-F2AA-225C-7F51D78B7EF3}"/>
              </a:ext>
            </a:extLst>
          </p:cNvPr>
          <p:cNvSpPr/>
          <p:nvPr/>
        </p:nvSpPr>
        <p:spPr>
          <a:xfrm>
            <a:off x="115644" y="593422"/>
            <a:ext cx="2779956" cy="435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158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kern="0" spc="-151" dirty="0">
                <a:solidFill>
                  <a:schemeClr val="bg1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Downwind (South Korea)</a:t>
            </a:r>
            <a:endParaRPr lang="ko-KR" altLang="en-US" sz="2000" kern="0" spc="-151" dirty="0">
              <a:solidFill>
                <a:schemeClr val="bg1"/>
              </a:solidFill>
              <a:latin typeface="Arial" panose="020B0604020202020204" pitchFamily="34" charset="0"/>
              <a:ea typeface="아주체" panose="020B0503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529090EA-365A-2894-0920-C729B37955BF}"/>
              </a:ext>
            </a:extLst>
          </p:cNvPr>
          <p:cNvSpPr/>
          <p:nvPr/>
        </p:nvSpPr>
        <p:spPr>
          <a:xfrm>
            <a:off x="1276564" y="1383936"/>
            <a:ext cx="4153555" cy="255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― EI-based </a:t>
            </a:r>
            <a:r>
              <a:rPr lang="en-US" altLang="ko-KR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― </a:t>
            </a:r>
            <a:r>
              <a:rPr lang="en-US" altLang="ko-KR" sz="1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Adjusted_Up</a:t>
            </a:r>
            <a:r>
              <a:rPr lang="en-US" altLang="ko-KR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― </a:t>
            </a:r>
            <a:r>
              <a:rPr lang="en-US" altLang="ko-KR" sz="1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Adjusted_Down</a:t>
            </a:r>
            <a:endParaRPr lang="ko-KR" altLang="en-US" sz="1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8ACD484D-43AE-8653-420B-2F417A5AEDC3}"/>
              </a:ext>
            </a:extLst>
          </p:cNvPr>
          <p:cNvGrpSpPr/>
          <p:nvPr/>
        </p:nvGrpSpPr>
        <p:grpSpPr>
          <a:xfrm>
            <a:off x="6000847" y="1298779"/>
            <a:ext cx="6075509" cy="327584"/>
            <a:chOff x="4675432" y="1069809"/>
            <a:chExt cx="5049585" cy="260019"/>
          </a:xfrm>
        </p:grpSpPr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BCA57EE9-8E6E-743B-C1A0-46AB0201DB89}"/>
                </a:ext>
              </a:extLst>
            </p:cNvPr>
            <p:cNvSpPr/>
            <p:nvPr/>
          </p:nvSpPr>
          <p:spPr>
            <a:xfrm>
              <a:off x="4675432" y="1069809"/>
              <a:ext cx="1245617" cy="260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EI-based</a:t>
              </a:r>
              <a:endParaRPr lang="ko-KR" alt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CC58E8D5-B93A-3564-4577-928958095B5F}"/>
                </a:ext>
              </a:extLst>
            </p:cNvPr>
            <p:cNvSpPr/>
            <p:nvPr/>
          </p:nvSpPr>
          <p:spPr>
            <a:xfrm>
              <a:off x="6378718" y="1069810"/>
              <a:ext cx="1507197" cy="260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Adjusted_Up</a:t>
              </a:r>
              <a:endParaRPr lang="ko-KR" alt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867B617-AFCC-F28C-6EFF-3A5C02C7BE60}"/>
                </a:ext>
              </a:extLst>
            </p:cNvPr>
            <p:cNvSpPr txBox="1"/>
            <p:nvPr/>
          </p:nvSpPr>
          <p:spPr>
            <a:xfrm>
              <a:off x="8248632" y="1069809"/>
              <a:ext cx="1476385" cy="260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altLang="ko-KR" sz="1400" dirty="0" err="1">
                  <a:solidFill>
                    <a:srgbClr val="00B050"/>
                  </a:solidFill>
                </a:rPr>
                <a:t>Adjusted_Down</a:t>
              </a:r>
              <a:endParaRPr lang="ko-KR" altLang="en-US" sz="1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25" name="화살표: 왼쪽으로 구부러짐 24">
            <a:extLst>
              <a:ext uri="{FF2B5EF4-FFF2-40B4-BE49-F238E27FC236}">
                <a16:creationId xmlns:a16="http://schemas.microsoft.com/office/drawing/2014/main" id="{F25C9345-8B31-A1B6-A5EF-B0107AA72E3F}"/>
              </a:ext>
            </a:extLst>
          </p:cNvPr>
          <p:cNvSpPr/>
          <p:nvPr/>
        </p:nvSpPr>
        <p:spPr>
          <a:xfrm rot="18497946" flipV="1">
            <a:off x="11436339" y="1552165"/>
            <a:ext cx="349337" cy="465400"/>
          </a:xfrm>
          <a:prstGeom prst="curvedLeftArrow">
            <a:avLst>
              <a:gd name="adj1" fmla="val 5724"/>
              <a:gd name="adj2" fmla="val 50000"/>
              <a:gd name="adj3" fmla="val 25000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DD4A8429-032E-5AAB-3057-54508AA9D5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989" b="7588"/>
          <a:stretch/>
        </p:blipFill>
        <p:spPr>
          <a:xfrm>
            <a:off x="-18561" y="3867898"/>
            <a:ext cx="12192000" cy="2099192"/>
          </a:xfrm>
          <a:prstGeom prst="rect">
            <a:avLst/>
          </a:prstGeom>
        </p:spPr>
      </p:pic>
      <p:sp>
        <p:nvSpPr>
          <p:cNvPr id="29" name="직사각형 28">
            <a:extLst>
              <a:ext uri="{FF2B5EF4-FFF2-40B4-BE49-F238E27FC236}">
                <a16:creationId xmlns:a16="http://schemas.microsoft.com/office/drawing/2014/main" id="{29808FA0-0E75-EC35-97FC-3F3215797C5B}"/>
              </a:ext>
            </a:extLst>
          </p:cNvPr>
          <p:cNvSpPr/>
          <p:nvPr/>
        </p:nvSpPr>
        <p:spPr>
          <a:xfrm>
            <a:off x="1258004" y="3745347"/>
            <a:ext cx="4153555" cy="284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― EI-based </a:t>
            </a:r>
            <a:r>
              <a:rPr lang="en-US" altLang="ko-KR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― </a:t>
            </a:r>
            <a:r>
              <a:rPr lang="en-US" altLang="ko-KR" sz="1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Adjusted_Up</a:t>
            </a:r>
            <a:r>
              <a:rPr lang="en-US" altLang="ko-KR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― </a:t>
            </a:r>
            <a:r>
              <a:rPr lang="en-US" altLang="ko-KR" sz="1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Adjusted_Down</a:t>
            </a:r>
            <a:endParaRPr lang="ko-KR" altLang="en-US" sz="1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3E4DAF17-F1A2-BD40-F198-49DE358BD050}"/>
              </a:ext>
            </a:extLst>
          </p:cNvPr>
          <p:cNvGrpSpPr/>
          <p:nvPr/>
        </p:nvGrpSpPr>
        <p:grpSpPr>
          <a:xfrm>
            <a:off x="5900581" y="3704106"/>
            <a:ext cx="6075509" cy="327584"/>
            <a:chOff x="4675432" y="1069809"/>
            <a:chExt cx="5049585" cy="260019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51061E2A-7A66-D919-BBEA-0A1EC19B182E}"/>
                </a:ext>
              </a:extLst>
            </p:cNvPr>
            <p:cNvSpPr/>
            <p:nvPr/>
          </p:nvSpPr>
          <p:spPr>
            <a:xfrm>
              <a:off x="4675432" y="1069809"/>
              <a:ext cx="1245617" cy="260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EI-based</a:t>
              </a:r>
              <a:endParaRPr lang="ko-KR" alt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2926022A-9D93-0B26-06B5-FF1200D4BEE0}"/>
                </a:ext>
              </a:extLst>
            </p:cNvPr>
            <p:cNvSpPr/>
            <p:nvPr/>
          </p:nvSpPr>
          <p:spPr>
            <a:xfrm>
              <a:off x="6378718" y="1069810"/>
              <a:ext cx="1507197" cy="260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Adjusted_Up</a:t>
              </a:r>
              <a:endParaRPr lang="ko-KR" alt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B937F04-DEB9-A07C-FD0F-B3EAD5960AE2}"/>
                </a:ext>
              </a:extLst>
            </p:cNvPr>
            <p:cNvSpPr txBox="1"/>
            <p:nvPr/>
          </p:nvSpPr>
          <p:spPr>
            <a:xfrm>
              <a:off x="8248632" y="1069809"/>
              <a:ext cx="1476385" cy="260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altLang="ko-KR" sz="1400" dirty="0" err="1">
                  <a:solidFill>
                    <a:srgbClr val="00B050"/>
                  </a:solidFill>
                </a:rPr>
                <a:t>Adjusted_Down</a:t>
              </a:r>
              <a:endParaRPr lang="ko-KR" altLang="en-US" sz="1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슬라이드 번호 개체 틀 3">
            <a:extLst>
              <a:ext uri="{FF2B5EF4-FFF2-40B4-BE49-F238E27FC236}">
                <a16:creationId xmlns:a16="http://schemas.microsoft.com/office/drawing/2014/main" id="{59D21F5B-C998-85F8-E39E-B519AA0BB6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736" y="6328371"/>
            <a:ext cx="2743200" cy="365125"/>
          </a:xfrm>
          <a:prstGeom prst="rect">
            <a:avLst/>
          </a:prstGeom>
        </p:spPr>
        <p:txBody>
          <a:bodyPr/>
          <a:lstStyle/>
          <a:p>
            <a:fld id="{16049EB2-95FA-4D61-AC3A-524BB0EC69E9}" type="slidenum">
              <a:rPr lang="ko-KR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19</a:t>
            </a:fld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55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>
            <a:extLst>
              <a:ext uri="{FF2B5EF4-FFF2-40B4-BE49-F238E27FC236}">
                <a16:creationId xmlns:a16="http://schemas.microsoft.com/office/drawing/2014/main" id="{8CA57174-21FF-1DF0-3781-54701425B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6207" y="921898"/>
            <a:ext cx="15395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6200" tIns="38100" rIns="76200" bIns="3810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2">
            <a:extLst>
              <a:ext uri="{FF2B5EF4-FFF2-40B4-BE49-F238E27FC236}">
                <a16:creationId xmlns:a16="http://schemas.microsoft.com/office/drawing/2014/main" id="{2F59C112-E336-F0B3-469B-D89450D9B2FF}"/>
              </a:ext>
            </a:extLst>
          </p:cNvPr>
          <p:cNvSpPr/>
          <p:nvPr/>
        </p:nvSpPr>
        <p:spPr>
          <a:xfrm>
            <a:off x="0" y="1"/>
            <a:ext cx="12192000" cy="53339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rgbClr val="B1C4E6"/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/>
        </p:spPr>
        <p:txBody>
          <a:bodyPr wrap="none" lIns="180000" rtlCol="0" anchor="ctr" anchorCtr="0"/>
          <a:lstStyle/>
          <a:p>
            <a:pPr algn="ctr"/>
            <a:r>
              <a:rPr lang="en-US" sz="2400" b="1" kern="0" spc="-151" dirty="0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Motivation: Air Quality Overview in </a:t>
            </a:r>
            <a:r>
              <a:rPr lang="en-US" sz="2400" b="1" kern="0" spc="-151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Northeast Asia</a:t>
            </a:r>
            <a:endParaRPr lang="en-US" sz="2400" b="1" kern="0" spc="-151" dirty="0">
              <a:solidFill>
                <a:srgbClr val="002060"/>
              </a:solidFill>
              <a:latin typeface="Arial" panose="020B0604020202020204" pitchFamily="34" charset="0"/>
              <a:ea typeface="아주체" panose="020B0503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20" name="그림 19" descr="텍스트, 지도이(가) 표시된 사진&#10;&#10;자동 생성된 설명">
            <a:extLst>
              <a:ext uri="{FF2B5EF4-FFF2-40B4-BE49-F238E27FC236}">
                <a16:creationId xmlns:a16="http://schemas.microsoft.com/office/drawing/2014/main" id="{A7F2C850-41F9-D472-29A6-06FB40ADF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194" y="910347"/>
            <a:ext cx="5075839" cy="37179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715AA2F-D73C-9921-42E4-555C6972A558}"/>
              </a:ext>
            </a:extLst>
          </p:cNvPr>
          <p:cNvSpPr txBox="1"/>
          <p:nvPr/>
        </p:nvSpPr>
        <p:spPr>
          <a:xfrm>
            <a:off x="268238" y="5005219"/>
            <a:ext cx="11516282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ko-KR" spc="-70" dirty="0">
                <a:ln w="1270">
                  <a:solidFill>
                    <a:prstClr val="white">
                      <a:lumMod val="95000"/>
                      <a:alpha val="10000"/>
                    </a:prst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In Northeast Asia, air quality has long been recognized as poor, leading to ongoing studies focused on improvement.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ko-KR" spc="-70" dirty="0">
                <a:ln w="1270">
                  <a:solidFill>
                    <a:prstClr val="white">
                      <a:lumMod val="95000"/>
                      <a:alpha val="10000"/>
                    </a:prst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Understanding the source-receptor relationship between upwind and downwind regions is crucial because northwesterly winds are predominant in winter.</a:t>
            </a:r>
          </a:p>
        </p:txBody>
      </p:sp>
      <p:graphicFrame>
        <p:nvGraphicFramePr>
          <p:cNvPr id="2" name="차트 1">
            <a:extLst>
              <a:ext uri="{FF2B5EF4-FFF2-40B4-BE49-F238E27FC236}">
                <a16:creationId xmlns:a16="http://schemas.microsoft.com/office/drawing/2014/main" id="{4887ED90-207E-BC48-FA1D-A33F254307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3911675"/>
              </p:ext>
            </p:extLst>
          </p:nvPr>
        </p:nvGraphicFramePr>
        <p:xfrm>
          <a:off x="371988" y="895441"/>
          <a:ext cx="6295964" cy="3806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직사각형 2">
            <a:extLst>
              <a:ext uri="{FF2B5EF4-FFF2-40B4-BE49-F238E27FC236}">
                <a16:creationId xmlns:a16="http://schemas.microsoft.com/office/drawing/2014/main" id="{F1FAF0BB-2C79-61BB-E7DF-84C67A8A27E4}"/>
              </a:ext>
            </a:extLst>
          </p:cNvPr>
          <p:cNvSpPr/>
          <p:nvPr/>
        </p:nvSpPr>
        <p:spPr>
          <a:xfrm>
            <a:off x="1253970" y="1325624"/>
            <a:ext cx="5366093" cy="3077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ko-KR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--- South Korea annual average air quality standards :</a:t>
            </a:r>
            <a:r>
              <a:rPr lang="en-US" altLang="ko-KR" sz="1400" baseline="0" dirty="0">
                <a:solidFill>
                  <a:sysClr val="windowText" lastClr="00000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15 </a:t>
            </a:r>
            <a:r>
              <a:rPr lang="el-GR" altLang="ko-KR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μ</a:t>
            </a:r>
            <a:r>
              <a:rPr lang="en-US" altLang="ko-KR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g/m</a:t>
            </a:r>
            <a:r>
              <a:rPr lang="en-US" altLang="ko-KR" sz="1400" baseline="30000" dirty="0">
                <a:solidFill>
                  <a:sysClr val="windowText" lastClr="00000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3</a:t>
            </a:r>
            <a:endParaRPr lang="ko-KR" sz="1400" dirty="0">
              <a:solidFill>
                <a:sysClr val="windowText" lastClr="000000"/>
              </a:solidFill>
              <a:latin typeface="Arial" panose="020B0604020202020204" pitchFamily="34" charset="0"/>
              <a:ea typeface="아주체" panose="020B0503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3B6522E-929E-E9B8-DE1F-F18F7FC52AB3}"/>
              </a:ext>
            </a:extLst>
          </p:cNvPr>
          <p:cNvSpPr/>
          <p:nvPr/>
        </p:nvSpPr>
        <p:spPr>
          <a:xfrm>
            <a:off x="1253971" y="1558578"/>
            <a:ext cx="5291972" cy="294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ko-KR" sz="1400" dirty="0">
                <a:solidFill>
                  <a:srgbClr val="FF000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---</a:t>
            </a:r>
            <a:r>
              <a:rPr lang="en-US" altLang="ko-KR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 WHO annual average air quality guidelines : 5 </a:t>
            </a:r>
            <a:r>
              <a:rPr lang="el-GR" altLang="ko-KR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μ</a:t>
            </a:r>
            <a:r>
              <a:rPr lang="en-US" altLang="ko-KR" sz="1400" dirty="0">
                <a:solidFill>
                  <a:sysClr val="windowText" lastClr="00000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g/m</a:t>
            </a:r>
            <a:r>
              <a:rPr lang="en-US" altLang="ko-KR" sz="1400" baseline="30000" dirty="0">
                <a:solidFill>
                  <a:sysClr val="windowText" lastClr="00000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3</a:t>
            </a:r>
            <a:endParaRPr lang="ko-KR" sz="1400" baseline="30000" dirty="0">
              <a:solidFill>
                <a:sysClr val="windowText" lastClr="000000"/>
              </a:solidFill>
              <a:latin typeface="Arial" panose="020B0604020202020204" pitchFamily="34" charset="0"/>
              <a:ea typeface="아주체" panose="020B0503000000000000" pitchFamily="50" charset="-127"/>
              <a:cs typeface="Arial" panose="020B0604020202020204" pitchFamily="34" charset="0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B187C636-C9C9-8142-000C-B1FB9F7F9327}"/>
              </a:ext>
            </a:extLst>
          </p:cNvPr>
          <p:cNvCxnSpPr>
            <a:cxnSpLocks/>
          </p:cNvCxnSpPr>
          <p:nvPr/>
        </p:nvCxnSpPr>
        <p:spPr>
          <a:xfrm>
            <a:off x="1253970" y="2665601"/>
            <a:ext cx="5291971" cy="0"/>
          </a:xfrm>
          <a:prstGeom prst="line">
            <a:avLst/>
          </a:prstGeom>
          <a:ln w="31750" cap="rnd">
            <a:solidFill>
              <a:schemeClr val="tx1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C0E76244-BCB2-5F7E-DC57-670933469885}"/>
              </a:ext>
            </a:extLst>
          </p:cNvPr>
          <p:cNvCxnSpPr>
            <a:cxnSpLocks/>
          </p:cNvCxnSpPr>
          <p:nvPr/>
        </p:nvCxnSpPr>
        <p:spPr>
          <a:xfrm>
            <a:off x="1253970" y="3610429"/>
            <a:ext cx="5205258" cy="0"/>
          </a:xfrm>
          <a:prstGeom prst="line">
            <a:avLst/>
          </a:prstGeom>
          <a:ln w="31750" cap="rnd">
            <a:solidFill>
              <a:srgbClr val="FF0000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3">
            <a:extLst>
              <a:ext uri="{FF2B5EF4-FFF2-40B4-BE49-F238E27FC236}">
                <a16:creationId xmlns:a16="http://schemas.microsoft.com/office/drawing/2014/main" id="{C59805C3-D39D-7D71-EBFA-5394652636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736" y="6328371"/>
            <a:ext cx="2743200" cy="365125"/>
          </a:xfrm>
          <a:prstGeom prst="rect">
            <a:avLst/>
          </a:prstGeom>
        </p:spPr>
        <p:txBody>
          <a:bodyPr/>
          <a:lstStyle/>
          <a:p>
            <a:fld id="{16049EB2-95FA-4D61-AC3A-524BB0EC69E9}" type="slidenum">
              <a:rPr lang="ko-KR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115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23F9CEF4-5E73-FCF0-BD60-9BAB828E87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927" b="9590"/>
          <a:stretch/>
        </p:blipFill>
        <p:spPr>
          <a:xfrm>
            <a:off x="0" y="1477480"/>
            <a:ext cx="12192000" cy="2047926"/>
          </a:xfrm>
          <a:prstGeom prst="rect">
            <a:avLst/>
          </a:prstGeom>
        </p:spPr>
      </p:pic>
      <p:sp>
        <p:nvSpPr>
          <p:cNvPr id="24" name="Text 2">
            <a:extLst>
              <a:ext uri="{FF2B5EF4-FFF2-40B4-BE49-F238E27FC236}">
                <a16:creationId xmlns:a16="http://schemas.microsoft.com/office/drawing/2014/main" id="{0FE7E731-9A3D-4392-6FB1-BFE5F265BF71}"/>
              </a:ext>
            </a:extLst>
          </p:cNvPr>
          <p:cNvSpPr/>
          <p:nvPr/>
        </p:nvSpPr>
        <p:spPr>
          <a:xfrm>
            <a:off x="0" y="1"/>
            <a:ext cx="12192000" cy="53339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rgbClr val="B1C4E6"/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/>
        </p:spPr>
        <p:txBody>
          <a:bodyPr wrap="none" lIns="180000" rtlCol="0" anchor="ctr" anchorCtr="0"/>
          <a:lstStyle/>
          <a:p>
            <a:pPr algn="ctr"/>
            <a:r>
              <a:rPr lang="en-US" altLang="ko-KR" sz="2400" b="1" kern="0" spc="-151" dirty="0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Results: Emission Adjustment Results in South Korea from 2015 to 2023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3DEC6F4A-966C-FA67-372D-734498B9E74E}"/>
              </a:ext>
            </a:extLst>
          </p:cNvPr>
          <p:cNvSpPr/>
          <p:nvPr/>
        </p:nvSpPr>
        <p:spPr>
          <a:xfrm>
            <a:off x="7484572" y="4558146"/>
            <a:ext cx="1450116" cy="288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MB:</a:t>
            </a:r>
            <a:r>
              <a:rPr lang="ko-KR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-11.1 ㎍/㎥ </a:t>
            </a:r>
            <a:endParaRPr lang="ko-KR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53034509-B50D-48F1-D2C1-9085008360B9}"/>
              </a:ext>
            </a:extLst>
          </p:cNvPr>
          <p:cNvSpPr/>
          <p:nvPr/>
        </p:nvSpPr>
        <p:spPr>
          <a:xfrm>
            <a:off x="9881408" y="4413917"/>
            <a:ext cx="1450116" cy="288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MB:</a:t>
            </a:r>
            <a:r>
              <a:rPr lang="ko-KR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5.1 ㎍/㎥ </a:t>
            </a:r>
            <a:endParaRPr lang="ko-KR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5A0E23-15FD-F98D-F5EE-09C0C9136B0B}"/>
              </a:ext>
            </a:extLst>
          </p:cNvPr>
          <p:cNvSpPr txBox="1"/>
          <p:nvPr/>
        </p:nvSpPr>
        <p:spPr>
          <a:xfrm>
            <a:off x="8383606" y="705956"/>
            <a:ext cx="20029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defTabSz="914400" rtl="0" eaLnBrk="1" latinLnBrk="1" hangingPunct="1"/>
            <a:r>
              <a:rPr kumimoji="1" lang="en-US" altLang="ko-KR" sz="1800" b="0" i="0" u="none" strike="noStrike" kern="1200" cap="none" spc="-70" normalizeH="0" baseline="0" dirty="0">
                <a:ln w="3175">
                  <a:solidFill>
                    <a:prstClr val="black">
                      <a:alpha val="10000"/>
                    </a:prstClr>
                  </a:solidFill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Random error ▼</a:t>
            </a:r>
            <a:endParaRPr kumimoji="1" lang="en-US" altLang="ko-KR" spc="-70" dirty="0">
              <a:ln w="3175">
                <a:solidFill>
                  <a:prstClr val="black">
                    <a:alpha val="10000"/>
                  </a:prstClr>
                </a:solidFill>
              </a:ln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defTabSz="914400" rtl="0" eaLnBrk="1" latinLnBrk="1" hangingPunct="1"/>
            <a:r>
              <a:rPr kumimoji="1" lang="en-US" altLang="ko-KR" sz="1800" b="0" i="0" u="none" strike="noStrike" kern="1200" cap="none" spc="-70" normalizeH="0" baseline="0" dirty="0">
                <a:ln w="3175">
                  <a:solidFill>
                    <a:prstClr val="black">
                      <a:alpha val="10000"/>
                    </a:prstClr>
                  </a:solidFill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Systematic error O</a:t>
            </a:r>
            <a:endParaRPr kumimoji="1" lang="ko-KR" altLang="en-US" sz="1800" b="0" i="0" u="none" strike="noStrike" kern="1200" cap="none" spc="-70" normalizeH="0" baseline="-25000" dirty="0">
              <a:ln w="3175">
                <a:solidFill>
                  <a:prstClr val="black">
                    <a:alpha val="10000"/>
                  </a:prstClr>
                </a:solidFill>
              </a:ln>
              <a:solidFill>
                <a:schemeClr val="tx1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2525DB-DF75-EE99-8A17-063C85B79E1D}"/>
              </a:ext>
            </a:extLst>
          </p:cNvPr>
          <p:cNvSpPr txBox="1"/>
          <p:nvPr/>
        </p:nvSpPr>
        <p:spPr>
          <a:xfrm>
            <a:off x="10604783" y="993360"/>
            <a:ext cx="1568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 dirty="0"/>
              <a:t>Over-estimate</a:t>
            </a:r>
            <a:endParaRPr lang="ko-KR" altLang="en-US" b="1" dirty="0"/>
          </a:p>
        </p:txBody>
      </p:sp>
      <p:sp>
        <p:nvSpPr>
          <p:cNvPr id="14" name="모서리가 둥근 직사각형 10">
            <a:extLst>
              <a:ext uri="{FF2B5EF4-FFF2-40B4-BE49-F238E27FC236}">
                <a16:creationId xmlns:a16="http://schemas.microsoft.com/office/drawing/2014/main" id="{1A437FD7-72FD-F2AA-225C-7F51D78B7EF3}"/>
              </a:ext>
            </a:extLst>
          </p:cNvPr>
          <p:cNvSpPr/>
          <p:nvPr/>
        </p:nvSpPr>
        <p:spPr>
          <a:xfrm>
            <a:off x="115644" y="593422"/>
            <a:ext cx="2779956" cy="435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158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kern="0" spc="-151" dirty="0">
                <a:solidFill>
                  <a:schemeClr val="bg1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Downwind (South Korea)</a:t>
            </a:r>
            <a:endParaRPr lang="ko-KR" altLang="en-US" sz="2000" kern="0" spc="-151" dirty="0">
              <a:solidFill>
                <a:schemeClr val="bg1"/>
              </a:solidFill>
              <a:latin typeface="Arial" panose="020B0604020202020204" pitchFamily="34" charset="0"/>
              <a:ea typeface="아주체" panose="020B0503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529090EA-365A-2894-0920-C729B37955BF}"/>
              </a:ext>
            </a:extLst>
          </p:cNvPr>
          <p:cNvSpPr/>
          <p:nvPr/>
        </p:nvSpPr>
        <p:spPr>
          <a:xfrm>
            <a:off x="1276564" y="1383936"/>
            <a:ext cx="4153555" cy="255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― EI-based </a:t>
            </a:r>
            <a:r>
              <a:rPr lang="en-US" altLang="ko-KR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― </a:t>
            </a:r>
            <a:r>
              <a:rPr lang="en-US" altLang="ko-KR" sz="1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Adjusted_Up</a:t>
            </a:r>
            <a:r>
              <a:rPr lang="en-US" altLang="ko-KR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― </a:t>
            </a:r>
            <a:r>
              <a:rPr lang="en-US" altLang="ko-KR" sz="1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Adjusted_Down</a:t>
            </a:r>
            <a:endParaRPr lang="ko-KR" altLang="en-US" sz="1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8ACD484D-43AE-8653-420B-2F417A5AEDC3}"/>
              </a:ext>
            </a:extLst>
          </p:cNvPr>
          <p:cNvGrpSpPr/>
          <p:nvPr/>
        </p:nvGrpSpPr>
        <p:grpSpPr>
          <a:xfrm>
            <a:off x="6000847" y="1298779"/>
            <a:ext cx="6075509" cy="327584"/>
            <a:chOff x="4675432" y="1069809"/>
            <a:chExt cx="5049585" cy="260019"/>
          </a:xfrm>
        </p:grpSpPr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BCA57EE9-8E6E-743B-C1A0-46AB0201DB89}"/>
                </a:ext>
              </a:extLst>
            </p:cNvPr>
            <p:cNvSpPr/>
            <p:nvPr/>
          </p:nvSpPr>
          <p:spPr>
            <a:xfrm>
              <a:off x="4675432" y="1069809"/>
              <a:ext cx="1245617" cy="260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EI-based</a:t>
              </a:r>
              <a:endParaRPr lang="ko-KR" alt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CC58E8D5-B93A-3564-4577-928958095B5F}"/>
                </a:ext>
              </a:extLst>
            </p:cNvPr>
            <p:cNvSpPr/>
            <p:nvPr/>
          </p:nvSpPr>
          <p:spPr>
            <a:xfrm>
              <a:off x="6378718" y="1069810"/>
              <a:ext cx="1507197" cy="260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Adjusted_Up</a:t>
              </a:r>
              <a:endParaRPr lang="ko-KR" alt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867B617-AFCC-F28C-6EFF-3A5C02C7BE60}"/>
                </a:ext>
              </a:extLst>
            </p:cNvPr>
            <p:cNvSpPr txBox="1"/>
            <p:nvPr/>
          </p:nvSpPr>
          <p:spPr>
            <a:xfrm>
              <a:off x="8248632" y="1069809"/>
              <a:ext cx="1476385" cy="260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altLang="ko-KR" sz="1400" dirty="0" err="1">
                  <a:solidFill>
                    <a:srgbClr val="00B050"/>
                  </a:solidFill>
                </a:rPr>
                <a:t>Adjusted_Down</a:t>
              </a:r>
              <a:endParaRPr lang="ko-KR" altLang="en-US" sz="1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25" name="화살표: 왼쪽으로 구부러짐 24">
            <a:extLst>
              <a:ext uri="{FF2B5EF4-FFF2-40B4-BE49-F238E27FC236}">
                <a16:creationId xmlns:a16="http://schemas.microsoft.com/office/drawing/2014/main" id="{F25C9345-8B31-A1B6-A5EF-B0107AA72E3F}"/>
              </a:ext>
            </a:extLst>
          </p:cNvPr>
          <p:cNvSpPr/>
          <p:nvPr/>
        </p:nvSpPr>
        <p:spPr>
          <a:xfrm rot="18497946" flipV="1">
            <a:off x="11436339" y="1552165"/>
            <a:ext cx="349337" cy="465400"/>
          </a:xfrm>
          <a:prstGeom prst="curvedLeftArrow">
            <a:avLst>
              <a:gd name="adj1" fmla="val 5724"/>
              <a:gd name="adj2" fmla="val 50000"/>
              <a:gd name="adj3" fmla="val 25000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DD4A8429-032E-5AAB-3057-54508AA9D5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989" b="7588"/>
          <a:stretch/>
        </p:blipFill>
        <p:spPr>
          <a:xfrm>
            <a:off x="-18561" y="3867898"/>
            <a:ext cx="12192000" cy="2099192"/>
          </a:xfrm>
          <a:prstGeom prst="rect">
            <a:avLst/>
          </a:prstGeom>
        </p:spPr>
      </p:pic>
      <p:sp>
        <p:nvSpPr>
          <p:cNvPr id="29" name="직사각형 28">
            <a:extLst>
              <a:ext uri="{FF2B5EF4-FFF2-40B4-BE49-F238E27FC236}">
                <a16:creationId xmlns:a16="http://schemas.microsoft.com/office/drawing/2014/main" id="{29808FA0-0E75-EC35-97FC-3F3215797C5B}"/>
              </a:ext>
            </a:extLst>
          </p:cNvPr>
          <p:cNvSpPr/>
          <p:nvPr/>
        </p:nvSpPr>
        <p:spPr>
          <a:xfrm>
            <a:off x="1258004" y="3745347"/>
            <a:ext cx="4153555" cy="284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― EI-based </a:t>
            </a:r>
            <a:r>
              <a:rPr lang="en-US" altLang="ko-KR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― </a:t>
            </a:r>
            <a:r>
              <a:rPr lang="en-US" altLang="ko-KR" sz="1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Adjusted_Up</a:t>
            </a:r>
            <a:r>
              <a:rPr lang="en-US" altLang="ko-KR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― </a:t>
            </a:r>
            <a:r>
              <a:rPr lang="en-US" altLang="ko-KR" sz="1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Adjusted_Down</a:t>
            </a:r>
            <a:endParaRPr lang="ko-KR" altLang="en-US" sz="1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3E4DAF17-F1A2-BD40-F198-49DE358BD050}"/>
              </a:ext>
            </a:extLst>
          </p:cNvPr>
          <p:cNvGrpSpPr/>
          <p:nvPr/>
        </p:nvGrpSpPr>
        <p:grpSpPr>
          <a:xfrm>
            <a:off x="5900581" y="3704106"/>
            <a:ext cx="6075509" cy="327584"/>
            <a:chOff x="4675432" y="1069809"/>
            <a:chExt cx="5049585" cy="260019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51061E2A-7A66-D919-BBEA-0A1EC19B182E}"/>
                </a:ext>
              </a:extLst>
            </p:cNvPr>
            <p:cNvSpPr/>
            <p:nvPr/>
          </p:nvSpPr>
          <p:spPr>
            <a:xfrm>
              <a:off x="4675432" y="1069809"/>
              <a:ext cx="1245617" cy="260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EI-based</a:t>
              </a:r>
              <a:endParaRPr lang="ko-KR" alt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2926022A-9D93-0B26-06B5-FF1200D4BEE0}"/>
                </a:ext>
              </a:extLst>
            </p:cNvPr>
            <p:cNvSpPr/>
            <p:nvPr/>
          </p:nvSpPr>
          <p:spPr>
            <a:xfrm>
              <a:off x="6378718" y="1069810"/>
              <a:ext cx="1507197" cy="260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Adjusted_Up</a:t>
              </a:r>
              <a:endParaRPr lang="ko-KR" alt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B937F04-DEB9-A07C-FD0F-B3EAD5960AE2}"/>
                </a:ext>
              </a:extLst>
            </p:cNvPr>
            <p:cNvSpPr txBox="1"/>
            <p:nvPr/>
          </p:nvSpPr>
          <p:spPr>
            <a:xfrm>
              <a:off x="8248632" y="1069809"/>
              <a:ext cx="1476385" cy="260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altLang="ko-KR" sz="1400" dirty="0" err="1">
                  <a:solidFill>
                    <a:srgbClr val="00B050"/>
                  </a:solidFill>
                </a:rPr>
                <a:t>Adjusted_Down</a:t>
              </a:r>
              <a:endParaRPr lang="ko-KR" altLang="en-US" sz="1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3" name="자유형: 도형 12">
            <a:extLst>
              <a:ext uri="{FF2B5EF4-FFF2-40B4-BE49-F238E27FC236}">
                <a16:creationId xmlns:a16="http://schemas.microsoft.com/office/drawing/2014/main" id="{41440D88-2B35-DF10-D7EC-AC35FCE3B2D9}"/>
              </a:ext>
            </a:extLst>
          </p:cNvPr>
          <p:cNvSpPr/>
          <p:nvPr/>
        </p:nvSpPr>
        <p:spPr>
          <a:xfrm>
            <a:off x="18561" y="1"/>
            <a:ext cx="12210561" cy="6857999"/>
          </a:xfrm>
          <a:custGeom>
            <a:avLst/>
            <a:gdLst>
              <a:gd name="connsiteX0" fmla="*/ 0 w 12210561"/>
              <a:gd name="connsiteY0" fmla="*/ 0 h 6857999"/>
              <a:gd name="connsiteX1" fmla="*/ 12210561 w 12210561"/>
              <a:gd name="connsiteY1" fmla="*/ 0 h 6857999"/>
              <a:gd name="connsiteX2" fmla="*/ 12210561 w 12210561"/>
              <a:gd name="connsiteY2" fmla="*/ 993358 h 6857999"/>
              <a:gd name="connsiteX3" fmla="*/ 10007600 w 12210561"/>
              <a:gd name="connsiteY3" fmla="*/ 993358 h 6857999"/>
              <a:gd name="connsiteX4" fmla="*/ 10007600 w 12210561"/>
              <a:gd name="connsiteY4" fmla="*/ 3704104 h 6857999"/>
              <a:gd name="connsiteX5" fmla="*/ 12210561 w 12210561"/>
              <a:gd name="connsiteY5" fmla="*/ 3704104 h 6857999"/>
              <a:gd name="connsiteX6" fmla="*/ 12210561 w 12210561"/>
              <a:gd name="connsiteY6" fmla="*/ 6857999 h 6857999"/>
              <a:gd name="connsiteX7" fmla="*/ 0 w 12210561"/>
              <a:gd name="connsiteY7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0561" h="6857999">
                <a:moveTo>
                  <a:pt x="0" y="0"/>
                </a:moveTo>
                <a:lnTo>
                  <a:pt x="12210561" y="0"/>
                </a:lnTo>
                <a:lnTo>
                  <a:pt x="12210561" y="993358"/>
                </a:lnTo>
                <a:lnTo>
                  <a:pt x="10007600" y="993358"/>
                </a:lnTo>
                <a:lnTo>
                  <a:pt x="10007600" y="3704104"/>
                </a:lnTo>
                <a:lnTo>
                  <a:pt x="12210561" y="3704104"/>
                </a:lnTo>
                <a:lnTo>
                  <a:pt x="12210561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dk1">
              <a:alpha val="8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6" name="슬라이드 번호 개체 틀 3">
            <a:extLst>
              <a:ext uri="{FF2B5EF4-FFF2-40B4-BE49-F238E27FC236}">
                <a16:creationId xmlns:a16="http://schemas.microsoft.com/office/drawing/2014/main" id="{7B253DD4-37EE-DB66-F251-468FAF905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736" y="6328371"/>
            <a:ext cx="2743200" cy="365125"/>
          </a:xfrm>
          <a:prstGeom prst="rect">
            <a:avLst/>
          </a:prstGeom>
        </p:spPr>
        <p:txBody>
          <a:bodyPr/>
          <a:lstStyle/>
          <a:p>
            <a:fld id="{16049EB2-95FA-4D61-AC3A-524BB0EC69E9}" type="slidenum">
              <a:rPr lang="ko-KR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20</a:t>
            </a:fld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6702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2">
            <a:extLst>
              <a:ext uri="{FF2B5EF4-FFF2-40B4-BE49-F238E27FC236}">
                <a16:creationId xmlns:a16="http://schemas.microsoft.com/office/drawing/2014/main" id="{0198C609-3F87-58BF-118E-914E1CAE4721}"/>
              </a:ext>
            </a:extLst>
          </p:cNvPr>
          <p:cNvSpPr/>
          <p:nvPr/>
        </p:nvSpPr>
        <p:spPr>
          <a:xfrm>
            <a:off x="0" y="1"/>
            <a:ext cx="12192000" cy="53339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rgbClr val="B1C4E6"/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/>
        </p:spPr>
        <p:txBody>
          <a:bodyPr wrap="none" lIns="180000" rtlCol="0" anchor="ctr" anchorCtr="0"/>
          <a:lstStyle/>
          <a:p>
            <a:pPr algn="ctr"/>
            <a:r>
              <a:rPr lang="en-US" altLang="ko-KR" sz="2400" b="1" kern="0" spc="-151" dirty="0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Results: Comparison of Emission Changes Between Bottom-Up and Top-Down Approaches</a:t>
            </a:r>
          </a:p>
        </p:txBody>
      </p:sp>
      <p:graphicFrame>
        <p:nvGraphicFramePr>
          <p:cNvPr id="3" name="차트 2">
            <a:extLst>
              <a:ext uri="{FF2B5EF4-FFF2-40B4-BE49-F238E27FC236}">
                <a16:creationId xmlns:a16="http://schemas.microsoft.com/office/drawing/2014/main" id="{50D4086E-A5D0-40EC-A745-6A59E3FEBA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4559189"/>
              </p:ext>
            </p:extLst>
          </p:nvPr>
        </p:nvGraphicFramePr>
        <p:xfrm>
          <a:off x="237699" y="607513"/>
          <a:ext cx="3267489" cy="2405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차트 3">
            <a:extLst>
              <a:ext uri="{FF2B5EF4-FFF2-40B4-BE49-F238E27FC236}">
                <a16:creationId xmlns:a16="http://schemas.microsoft.com/office/drawing/2014/main" id="{FA5949A4-E9D4-46D7-B70F-50E297FBEF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0770205"/>
              </p:ext>
            </p:extLst>
          </p:nvPr>
        </p:nvGraphicFramePr>
        <p:xfrm>
          <a:off x="3430854" y="550497"/>
          <a:ext cx="4566517" cy="2405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차트 4">
            <a:extLst>
              <a:ext uri="{FF2B5EF4-FFF2-40B4-BE49-F238E27FC236}">
                <a16:creationId xmlns:a16="http://schemas.microsoft.com/office/drawing/2014/main" id="{238AA4B6-1B9B-4FF6-AC3F-44FCA0DFC7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5666685"/>
              </p:ext>
            </p:extLst>
          </p:nvPr>
        </p:nvGraphicFramePr>
        <p:xfrm>
          <a:off x="1708996" y="2973247"/>
          <a:ext cx="4865975" cy="3356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차트 5">
            <a:extLst>
              <a:ext uri="{FF2B5EF4-FFF2-40B4-BE49-F238E27FC236}">
                <a16:creationId xmlns:a16="http://schemas.microsoft.com/office/drawing/2014/main" id="{797CA596-95B6-4442-AC4F-9B7C462035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1580262"/>
              </p:ext>
            </p:extLst>
          </p:nvPr>
        </p:nvGraphicFramePr>
        <p:xfrm>
          <a:off x="6780414" y="3013166"/>
          <a:ext cx="4865975" cy="3356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16A16796-CCAB-0D57-3557-CB84BE19F8ED}"/>
              </a:ext>
            </a:extLst>
          </p:cNvPr>
          <p:cNvCxnSpPr>
            <a:cxnSpLocks/>
          </p:cNvCxnSpPr>
          <p:nvPr/>
        </p:nvCxnSpPr>
        <p:spPr>
          <a:xfrm>
            <a:off x="8055428" y="3490686"/>
            <a:ext cx="0" cy="222431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FD987A18-09AA-C359-76D8-704C058A4A1E}"/>
              </a:ext>
            </a:extLst>
          </p:cNvPr>
          <p:cNvCxnSpPr>
            <a:cxnSpLocks/>
          </p:cNvCxnSpPr>
          <p:nvPr/>
        </p:nvCxnSpPr>
        <p:spPr>
          <a:xfrm>
            <a:off x="2989942" y="3429000"/>
            <a:ext cx="0" cy="222431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4BC1D855-790F-36EB-4197-D2EE75008B21}"/>
              </a:ext>
            </a:extLst>
          </p:cNvPr>
          <p:cNvCxnSpPr>
            <a:cxnSpLocks/>
          </p:cNvCxnSpPr>
          <p:nvPr/>
        </p:nvCxnSpPr>
        <p:spPr>
          <a:xfrm flipH="1">
            <a:off x="2786741" y="3820886"/>
            <a:ext cx="3708402" cy="0"/>
          </a:xfrm>
          <a:prstGeom prst="line">
            <a:avLst/>
          </a:prstGeom>
          <a:ln w="158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327DD815-E882-0186-9355-C34BB7061B0C}"/>
              </a:ext>
            </a:extLst>
          </p:cNvPr>
          <p:cNvCxnSpPr>
            <a:cxnSpLocks/>
          </p:cNvCxnSpPr>
          <p:nvPr/>
        </p:nvCxnSpPr>
        <p:spPr>
          <a:xfrm flipH="1">
            <a:off x="7873998" y="3824515"/>
            <a:ext cx="3708402" cy="0"/>
          </a:xfrm>
          <a:prstGeom prst="line">
            <a:avLst/>
          </a:prstGeom>
          <a:ln w="158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화살표: 오른쪽 17">
            <a:extLst>
              <a:ext uri="{FF2B5EF4-FFF2-40B4-BE49-F238E27FC236}">
                <a16:creationId xmlns:a16="http://schemas.microsoft.com/office/drawing/2014/main" id="{22592272-C400-43AC-A568-B635F2EEB583}"/>
              </a:ext>
            </a:extLst>
          </p:cNvPr>
          <p:cNvSpPr/>
          <p:nvPr/>
        </p:nvSpPr>
        <p:spPr>
          <a:xfrm rot="5400000">
            <a:off x="5977407" y="4232732"/>
            <a:ext cx="1259116" cy="435425"/>
          </a:xfrm>
          <a:prstGeom prst="rightArrow">
            <a:avLst/>
          </a:prstGeom>
          <a:gradFill>
            <a:gsLst>
              <a:gs pos="0">
                <a:schemeClr val="bg2"/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화살표: 오른쪽 18">
            <a:extLst>
              <a:ext uri="{FF2B5EF4-FFF2-40B4-BE49-F238E27FC236}">
                <a16:creationId xmlns:a16="http://schemas.microsoft.com/office/drawing/2014/main" id="{B97E1ABA-0311-213D-33D0-8F6FE2E90904}"/>
              </a:ext>
            </a:extLst>
          </p:cNvPr>
          <p:cNvSpPr/>
          <p:nvPr/>
        </p:nvSpPr>
        <p:spPr>
          <a:xfrm rot="5400000">
            <a:off x="11327503" y="3924304"/>
            <a:ext cx="642259" cy="435425"/>
          </a:xfrm>
          <a:prstGeom prst="rightArrow">
            <a:avLst/>
          </a:prstGeom>
          <a:gradFill>
            <a:gsLst>
              <a:gs pos="0">
                <a:schemeClr val="bg2"/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슬라이드 번호 개체 틀 3">
            <a:extLst>
              <a:ext uri="{FF2B5EF4-FFF2-40B4-BE49-F238E27FC236}">
                <a16:creationId xmlns:a16="http://schemas.microsoft.com/office/drawing/2014/main" id="{0C7ABB98-0C95-8035-37ED-5A22DB1726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736" y="6328371"/>
            <a:ext cx="2743200" cy="365125"/>
          </a:xfrm>
          <a:prstGeom prst="rect">
            <a:avLst/>
          </a:prstGeom>
        </p:spPr>
        <p:txBody>
          <a:bodyPr/>
          <a:lstStyle/>
          <a:p>
            <a:fld id="{16049EB2-95FA-4D61-AC3A-524BB0EC69E9}" type="slidenum">
              <a:rPr lang="ko-KR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21</a:t>
            </a:fld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2094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직사각형 67">
            <a:extLst>
              <a:ext uri="{FF2B5EF4-FFF2-40B4-BE49-F238E27FC236}">
                <a16:creationId xmlns:a16="http://schemas.microsoft.com/office/drawing/2014/main" id="{5970387E-FD0F-AD8E-5031-25EF17913271}"/>
              </a:ext>
            </a:extLst>
          </p:cNvPr>
          <p:cNvSpPr/>
          <p:nvPr/>
        </p:nvSpPr>
        <p:spPr>
          <a:xfrm>
            <a:off x="241301" y="877010"/>
            <a:ext cx="11799092" cy="5841307"/>
          </a:xfrm>
          <a:prstGeom prst="rect">
            <a:avLst/>
          </a:prstGeom>
          <a:gradFill flip="none" rotWithShape="1">
            <a:gsLst>
              <a:gs pos="24000">
                <a:schemeClr val="bg1"/>
              </a:gs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B1F690E-4DEB-CEAD-DD46-0C974B5C76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736" y="6328371"/>
            <a:ext cx="2743200" cy="365125"/>
          </a:xfrm>
          <a:prstGeom prst="rect">
            <a:avLst/>
          </a:prstGeom>
        </p:spPr>
        <p:txBody>
          <a:bodyPr/>
          <a:lstStyle/>
          <a:p>
            <a:fld id="{16049EB2-95FA-4D61-AC3A-524BB0EC69E9}" type="slidenum">
              <a:rPr lang="ko-KR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22</a:t>
            </a:fld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23037CDE-6EC4-1AE1-D8DC-9CB392E7B85C}"/>
              </a:ext>
            </a:extLst>
          </p:cNvPr>
          <p:cNvGrpSpPr/>
          <p:nvPr/>
        </p:nvGrpSpPr>
        <p:grpSpPr>
          <a:xfrm>
            <a:off x="-1320506" y="750317"/>
            <a:ext cx="3600643" cy="466736"/>
            <a:chOff x="-725687" y="174024"/>
            <a:chExt cx="2526374" cy="687082"/>
          </a:xfrm>
        </p:grpSpPr>
        <p:sp>
          <p:nvSpPr>
            <p:cNvPr id="61" name="Rectangle 2">
              <a:extLst>
                <a:ext uri="{FF2B5EF4-FFF2-40B4-BE49-F238E27FC236}">
                  <a16:creationId xmlns:a16="http://schemas.microsoft.com/office/drawing/2014/main" id="{AAB6AD28-FC58-368F-2275-FE4809E608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5932" y="246538"/>
              <a:ext cx="108020" cy="475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76200" tIns="38100" rIns="76200" bIns="3810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ko-KR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오각형 27">
              <a:extLst>
                <a:ext uri="{FF2B5EF4-FFF2-40B4-BE49-F238E27FC236}">
                  <a16:creationId xmlns:a16="http://schemas.microsoft.com/office/drawing/2014/main" id="{AAA6F584-8F75-0260-6DD1-FE29E28E8965}"/>
                </a:ext>
              </a:extLst>
            </p:cNvPr>
            <p:cNvSpPr/>
            <p:nvPr/>
          </p:nvSpPr>
          <p:spPr>
            <a:xfrm>
              <a:off x="-725687" y="174024"/>
              <a:ext cx="2407629" cy="687082"/>
            </a:xfrm>
            <a:prstGeom prst="homePlate">
              <a:avLst>
                <a:gd name="adj" fmla="val 35679"/>
              </a:avLst>
            </a:prstGeom>
            <a:gradFill>
              <a:gsLst>
                <a:gs pos="0">
                  <a:schemeClr val="bg1">
                    <a:alpha val="0"/>
                  </a:schemeClr>
                </a:gs>
                <a:gs pos="99000">
                  <a:schemeClr val="accent4">
                    <a:lumMod val="60000"/>
                    <a:lumOff val="40000"/>
                  </a:schemeClr>
                </a:gs>
              </a:gsLst>
              <a:lin ang="0" scaled="0"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E7C5AEA-DC37-20B3-F8E4-2AA45EE90154}"/>
                </a:ext>
              </a:extLst>
            </p:cNvPr>
            <p:cNvSpPr txBox="1"/>
            <p:nvPr/>
          </p:nvSpPr>
          <p:spPr>
            <a:xfrm>
              <a:off x="627185" y="219362"/>
              <a:ext cx="1173502" cy="589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R" sz="2000" b="1" spc="-40" dirty="0">
                  <a:ln w="3175">
                    <a:solidFill>
                      <a:prstClr val="black">
                        <a:alpha val="10000"/>
                      </a:prstClr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Additional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927B1C1-5C1E-7105-3563-10FF2A11DA35}"/>
              </a:ext>
            </a:extLst>
          </p:cNvPr>
          <p:cNvSpPr txBox="1"/>
          <p:nvPr/>
        </p:nvSpPr>
        <p:spPr>
          <a:xfrm>
            <a:off x="490840" y="1325025"/>
            <a:ext cx="11209324" cy="1154162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  <a:defRPr kumimoji="1">
                <a:ln w="3175">
                  <a:solidFill>
                    <a:prstClr val="black">
                      <a:alpha val="10000"/>
                    </a:prstClr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r>
              <a:rPr lang="en-US" altLang="ko-KR" sz="1600" dirty="0"/>
              <a:t>Re-adjust primary PM</a:t>
            </a:r>
            <a:r>
              <a:rPr lang="en-US" altLang="ko-KR" sz="1600" baseline="-25000" dirty="0"/>
              <a:t>2.5</a:t>
            </a:r>
            <a:r>
              <a:rPr lang="en-US" altLang="ko-KR" sz="1600" dirty="0"/>
              <a:t> emissions for each of the five regions in China to reduce the overestimation of PM</a:t>
            </a:r>
            <a:r>
              <a:rPr lang="en-US" altLang="ko-KR" sz="1600" baseline="-25000" dirty="0"/>
              <a:t>2.5</a:t>
            </a:r>
            <a:r>
              <a:rPr lang="en-US" altLang="ko-KR" sz="1600" dirty="0"/>
              <a:t>.</a:t>
            </a:r>
          </a:p>
          <a:p>
            <a:r>
              <a:rPr lang="en-US" altLang="ko-KR" sz="1600" dirty="0"/>
              <a:t>The ratio of observed to simulated PM</a:t>
            </a:r>
            <a:r>
              <a:rPr lang="en-US" altLang="ko-KR" sz="1600" baseline="-25000" dirty="0"/>
              <a:t>2.5</a:t>
            </a:r>
            <a:r>
              <a:rPr lang="en-US" altLang="ko-KR" sz="1600" dirty="0"/>
              <a:t> concentrations was applied to primary PM</a:t>
            </a:r>
            <a:r>
              <a:rPr lang="en-US" altLang="ko-KR" sz="1600" baseline="-25000" dirty="0"/>
              <a:t>2.5</a:t>
            </a:r>
            <a:r>
              <a:rPr lang="en-US" altLang="ko-KR" sz="1600" dirty="0"/>
              <a:t> emissions, followed by re-simulation.</a:t>
            </a:r>
            <a:endParaRPr lang="en-US" altLang="ko-KR" sz="16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3604951-782C-D399-0D47-04099F625D43}"/>
                  </a:ext>
                </a:extLst>
              </p:cNvPr>
              <p:cNvSpPr txBox="1"/>
              <p:nvPr/>
            </p:nvSpPr>
            <p:spPr>
              <a:xfrm>
                <a:off x="7112403" y="4800411"/>
                <a:ext cx="3914585" cy="9144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ko-KR" b="0" i="1" spc="-40" smtClean="0">
                          <a:ln w="3175">
                            <a:solidFill>
                              <a:prstClr val="black">
                                <a:alpha val="10000"/>
                              </a:prstClr>
                            </a:solidFill>
                          </a:ln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𝐴</m:t>
                      </m:r>
                      <m:sSub>
                        <m:sSubPr>
                          <m:ctrlPr>
                            <a:rPr kumimoji="1" lang="en-US" altLang="ko-KR" b="0" i="1" spc="-4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1" lang="en-US" altLang="ko-KR" b="0" i="1" spc="-4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𝐹</m:t>
                          </m:r>
                        </m:e>
                        <m:sub>
                          <m:r>
                            <a:rPr kumimoji="1" lang="en-US" altLang="ko-KR" b="0" i="1" spc="-4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𝐻𝑦</m:t>
                          </m:r>
                          <m:r>
                            <a:rPr kumimoji="1" lang="en-US" altLang="ko-KR" b="0" i="1" spc="-4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kumimoji="1" lang="en-US" altLang="ko-KR" b="0" i="1" spc="-4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𝐴𝐷𝐽</m:t>
                          </m:r>
                          <m:r>
                            <a:rPr kumimoji="1" lang="en-US" altLang="ko-KR" b="0" i="1" spc="-4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_</m:t>
                          </m:r>
                          <m:r>
                            <a:rPr kumimoji="1" lang="en-US" altLang="ko-KR" b="0" i="1" spc="-4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𝐸𝑀𝐼𝑆</m:t>
                          </m:r>
                        </m:sub>
                      </m:sSub>
                      <m:r>
                        <a:rPr kumimoji="1" lang="en-US" altLang="ko-KR" b="0" i="0" spc="-40" smtClean="0">
                          <a:ln w="3175">
                            <a:solidFill>
                              <a:prstClr val="black">
                                <a:alpha val="10000"/>
                              </a:prstClr>
                            </a:solidFill>
                          </a:ln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ko-KR" i="1" spc="-40" dirty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1" lang="en-US" altLang="ko-KR" i="1" spc="-40" dirty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ko-KR" i="1" spc="-40" dirty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kumimoji="1" lang="en-US" altLang="ko-KR" i="1" spc="-40" dirty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𝐴𝐷𝐽</m:t>
                              </m:r>
                              <m:r>
                                <a:rPr kumimoji="1" lang="en-US" altLang="ko-KR" i="1" spc="-40" dirty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kumimoji="1" lang="en-US" altLang="ko-KR" i="1" spc="-40" dirty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𝐸𝑀𝐼𝑆</m:t>
                              </m:r>
                            </m:sub>
                            <m:sup>
                              <m:r>
                                <a:rPr kumimoji="1" lang="en-US" altLang="ko-KR" i="1" spc="-40" dirty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𝑃𝑀</m:t>
                              </m:r>
                              <m:r>
                                <a:rPr kumimoji="1" lang="en-US" altLang="ko-KR" i="1" spc="-40" dirty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2.5</m:t>
                              </m:r>
                            </m:sup>
                          </m:sSubSup>
                          <m:r>
                            <a:rPr kumimoji="1" lang="en-US" altLang="ko-KR" i="1" spc="-40" dirty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kumimoji="1" lang="en-US" altLang="ko-KR" i="1" spc="-40" dirty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ko-KR" i="1" spc="-40" dirty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kumimoji="1" lang="en-US" altLang="ko-KR" b="0" i="1" spc="-40" dirty="0" smtClean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𝑂</m:t>
                              </m:r>
                              <m:r>
                                <a:rPr kumimoji="1" lang="en-US" altLang="ko-KR" i="1" spc="-40" dirty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𝑏𝑠𝑒𝑟𝑣𝑒𝑑</m:t>
                              </m:r>
                            </m:sub>
                            <m:sup>
                              <m:r>
                                <a:rPr kumimoji="1" lang="en-US" altLang="ko-KR" i="1" spc="-40" dirty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𝑃𝑀</m:t>
                              </m:r>
                              <m:r>
                                <a:rPr kumimoji="1" lang="en-US" altLang="ko-KR" i="1" spc="-40" dirty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2.5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kumimoji="1" lang="en-US" altLang="ko-KR" i="1" spc="-40" dirty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ko-KR" i="1" spc="-40" dirty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kumimoji="1" lang="en-US" altLang="ko-KR" i="1" spc="-40" dirty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𝐴𝐷𝐽</m:t>
                              </m:r>
                              <m:r>
                                <a:rPr kumimoji="1" lang="en-US" altLang="ko-KR" i="1" spc="-40" dirty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kumimoji="1" lang="en-US" altLang="ko-KR" i="1" spc="-40" dirty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𝐸𝑀𝐼𝑆</m:t>
                              </m:r>
                            </m:sub>
                            <m:sup>
                              <m:r>
                                <a:rPr kumimoji="1" lang="en-US" altLang="ko-KR" i="1" spc="-40" dirty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𝑃𝑟𝑖𝑚𝑎𝑟𝑦</m:t>
                              </m:r>
                              <m:r>
                                <a:rPr kumimoji="1" lang="en-US" altLang="ko-KR" i="1" spc="-40" dirty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kumimoji="1" lang="en-US" altLang="ko-KR" i="1" spc="-40" dirty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𝑃𝑀</m:t>
                              </m:r>
                              <m:r>
                                <a:rPr kumimoji="1" lang="en-US" altLang="ko-KR" i="1" spc="-40" dirty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2.5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kumimoji="1" lang="ko-KR" altLang="en-US" spc="-40" dirty="0">
                  <a:ln w="3175">
                    <a:solidFill>
                      <a:prstClr val="black">
                        <a:alpha val="10000"/>
                      </a:prstClr>
                    </a:solidFill>
                  </a:ln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3604951-782C-D399-0D47-04099F625D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2403" y="4800411"/>
                <a:ext cx="3914585" cy="9144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972C25A-3A9D-CDB0-95CA-5E9B58BD22CE}"/>
                  </a:ext>
                </a:extLst>
              </p:cNvPr>
              <p:cNvSpPr txBox="1"/>
              <p:nvPr/>
            </p:nvSpPr>
            <p:spPr>
              <a:xfrm>
                <a:off x="5311922" y="4298699"/>
                <a:ext cx="7274201" cy="3750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ko-KR" b="0" i="1" spc="-40" dirty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1" lang="en-US" altLang="ko-KR" b="0" i="1" spc="-40" dirty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𝐸</m:t>
                          </m:r>
                        </m:e>
                        <m:sub>
                          <m:r>
                            <a:rPr kumimoji="1" lang="en-US" altLang="ko-KR" b="0" i="1" spc="-40" dirty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𝐻𝑦</m:t>
                          </m:r>
                          <m:r>
                            <a:rPr kumimoji="1" lang="en-US" altLang="ko-KR" b="0" i="1" spc="-40" dirty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kumimoji="1" lang="en-US" altLang="ko-KR" b="0" i="1" spc="-40" dirty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𝐴𝐷𝐽</m:t>
                          </m:r>
                        </m:sub>
                      </m:sSub>
                      <m:r>
                        <a:rPr kumimoji="1" lang="en-US" altLang="ko-KR" i="1" spc="-40" dirty="0" smtClean="0">
                          <a:ln w="3175">
                            <a:solidFill>
                              <a:prstClr val="black">
                                <a:alpha val="10000"/>
                              </a:prstClr>
                            </a:solidFill>
                          </a:ln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=</m:t>
                      </m:r>
                      <m:sSubSup>
                        <m:sSubSupPr>
                          <m:ctrlPr>
                            <a:rPr kumimoji="1" lang="en-US" altLang="ko-KR" b="0" i="1" spc="-40" dirty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kumimoji="1" lang="en-US" altLang="ko-KR" b="0" i="1" spc="-40" dirty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𝐸</m:t>
                          </m:r>
                        </m:e>
                        <m:sub>
                          <m:r>
                            <a:rPr kumimoji="1" lang="en-US" altLang="ko-KR" b="0" i="1" spc="-40" dirty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𝐴𝐷𝐽</m:t>
                          </m:r>
                          <m:r>
                            <a:rPr kumimoji="1" lang="en-US" altLang="ko-KR" b="0" i="1" spc="-40" dirty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kumimoji="1" lang="en-US" altLang="ko-KR" b="0" i="1" spc="-40" dirty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𝐸𝑀𝐼𝑆</m:t>
                          </m:r>
                        </m:sub>
                        <m:sup>
                          <m:r>
                            <a:rPr kumimoji="1" lang="en-US" altLang="ko-KR" b="0" i="1" spc="-40" dirty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𝑃𝑟𝑖𝑚𝑎𝑟𝑦</m:t>
                          </m:r>
                          <m:r>
                            <a:rPr kumimoji="1" lang="en-US" altLang="ko-KR" b="0" i="1" spc="-40" dirty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kumimoji="1" lang="en-US" altLang="ko-KR" b="0" i="1" spc="-40" dirty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𝑃𝑀</m:t>
                          </m:r>
                          <m:r>
                            <a:rPr kumimoji="1" lang="en-US" altLang="ko-KR" b="0" i="1" spc="-40" dirty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2.5</m:t>
                          </m:r>
                        </m:sup>
                      </m:sSubSup>
                      <m:r>
                        <a:rPr kumimoji="1" lang="en-US" altLang="ko-KR" b="0" i="1" spc="-40" dirty="0" smtClean="0">
                          <a:ln w="3175">
                            <a:solidFill>
                              <a:prstClr val="black">
                                <a:alpha val="10000"/>
                              </a:prstClr>
                            </a:solidFill>
                          </a:ln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×[ </m:t>
                      </m:r>
                      <m:d>
                        <m:dPr>
                          <m:ctrlPr>
                            <a:rPr kumimoji="1" lang="en-US" altLang="ko-KR" b="0" i="1" spc="-40" dirty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1" lang="en-US" altLang="ko-KR" b="0" i="1" spc="-40" dirty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1−</m:t>
                          </m:r>
                          <m:r>
                            <a:rPr kumimoji="1" lang="en-US" altLang="ko-KR" b="0" i="1" spc="-40" dirty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𝐴</m:t>
                          </m:r>
                          <m:sSub>
                            <m:sSubPr>
                              <m:ctrlPr>
                                <a:rPr kumimoji="1" lang="en-US" altLang="ko-KR" b="0" i="1" spc="-40" dirty="0" smtClean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ko-KR" b="0" i="1" spc="-40" dirty="0" smtClean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kumimoji="1" lang="en-US" altLang="ko-KR" b="0" i="1" spc="-40" dirty="0" smtClean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𝐻𝑦</m:t>
                              </m:r>
                              <m:r>
                                <a:rPr kumimoji="1" lang="en-US" altLang="ko-KR" b="0" i="1" spc="-40" dirty="0" smtClean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kumimoji="1" lang="en-US" altLang="ko-KR" b="0" i="1" spc="-40" dirty="0" smtClean="0">
                                  <a:ln w="3175">
                                    <a:solidFill>
                                      <a:prstClr val="black">
                                        <a:alpha val="10000"/>
                                      </a:prstClr>
                                    </a:solidFill>
                                  </a:ln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𝐴𝐷𝐽</m:t>
                              </m:r>
                            </m:sub>
                          </m:sSub>
                        </m:e>
                      </m:d>
                      <m:r>
                        <a:rPr kumimoji="1" lang="en-US" altLang="ko-KR" b="0" i="1" spc="-40" dirty="0" smtClean="0">
                          <a:ln w="3175">
                            <a:solidFill>
                              <a:prstClr val="black">
                                <a:alpha val="10000"/>
                              </a:prstClr>
                            </a:solidFill>
                          </a:ln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]</m:t>
                      </m:r>
                    </m:oMath>
                  </m:oMathPara>
                </a14:m>
                <a:endParaRPr kumimoji="1" lang="en-US" altLang="ko-KR" b="0" spc="-40" dirty="0">
                  <a:ln w="3175">
                    <a:solidFill>
                      <a:prstClr val="black">
                        <a:alpha val="10000"/>
                      </a:prstClr>
                    </a:solidFill>
                  </a:ln>
                  <a:solidFill>
                    <a:prstClr val="black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972C25A-3A9D-CDB0-95CA-5E9B58BD22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1922" y="4298699"/>
                <a:ext cx="7274201" cy="37501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F63A712-3C32-665F-DA2B-FCA845EE9978}"/>
                  </a:ext>
                </a:extLst>
              </p:cNvPr>
              <p:cNvSpPr txBox="1"/>
              <p:nvPr/>
            </p:nvSpPr>
            <p:spPr>
              <a:xfrm>
                <a:off x="7337343" y="6011156"/>
                <a:ext cx="3250152" cy="3912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ko-KR" b="0" i="1" spc="-40" dirty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1" lang="en-US" altLang="ko-KR" b="0" i="1" spc="-40" dirty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𝐶</m:t>
                          </m:r>
                        </m:e>
                        <m:sub>
                          <m:r>
                            <a:rPr kumimoji="1" lang="en-US" altLang="ko-KR" b="0" i="1" spc="-40" dirty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𝐻𝑦</m:t>
                          </m:r>
                          <m:r>
                            <a:rPr kumimoji="1" lang="en-US" altLang="ko-KR" b="0" i="1" spc="-40" dirty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kumimoji="1" lang="en-US" altLang="ko-KR" b="0" i="1" spc="-40" dirty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𝐴𝐷𝐽</m:t>
                          </m:r>
                          <m:r>
                            <a:rPr kumimoji="1" lang="en-US" altLang="ko-KR" b="0" i="1" spc="-40" dirty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kumimoji="1" lang="en-US" altLang="ko-KR" b="0" i="1" spc="-40" dirty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𝐸𝑀𝐼𝑆</m:t>
                          </m:r>
                        </m:sub>
                      </m:sSub>
                      <m:r>
                        <a:rPr kumimoji="1" lang="en-US" altLang="ko-KR" b="0" i="1" spc="-40" dirty="0" smtClean="0">
                          <a:ln w="3175">
                            <a:solidFill>
                              <a:prstClr val="black">
                                <a:alpha val="10000"/>
                              </a:prstClr>
                            </a:solidFill>
                          </a:ln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kumimoji="1" lang="en-US" altLang="ko-KR" b="0" i="1" spc="-40" dirty="0" smtClean="0">
                          <a:ln w="3175">
                            <a:solidFill>
                              <a:prstClr val="black">
                                <a:alpha val="10000"/>
                              </a:prstClr>
                            </a:solidFill>
                          </a:ln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𝑓</m:t>
                      </m:r>
                      <m:r>
                        <a:rPr kumimoji="1" lang="en-US" altLang="ko-KR" b="0" i="1" spc="-40" dirty="0" smtClean="0">
                          <a:ln w="3175">
                            <a:solidFill>
                              <a:prstClr val="black">
                                <a:alpha val="10000"/>
                              </a:prstClr>
                            </a:solidFill>
                          </a:ln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ko-KR" b="0" i="1" spc="-40" dirty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1" lang="en-US" altLang="ko-KR" b="0" i="1" spc="-40" dirty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𝐸</m:t>
                          </m:r>
                        </m:e>
                        <m:sub>
                          <m:r>
                            <a:rPr kumimoji="1" lang="en-US" altLang="ko-KR" b="0" i="1" spc="-40" dirty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𝐻𝑦</m:t>
                          </m:r>
                          <m:r>
                            <a:rPr kumimoji="1" lang="en-US" altLang="ko-KR" b="0" i="1" spc="-40" dirty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kumimoji="1" lang="en-US" altLang="ko-KR" b="0" i="1" spc="-40" dirty="0" smtClean="0">
                              <a:ln w="3175">
                                <a:solidFill>
                                  <a:prstClr val="black">
                                    <a:alpha val="10000"/>
                                  </a:prstClr>
                                </a:solidFill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𝐴𝐷𝐽</m:t>
                          </m:r>
                        </m:sub>
                      </m:sSub>
                      <m:r>
                        <a:rPr kumimoji="1" lang="en-US" altLang="ko-KR" b="0" i="1" spc="-40" dirty="0" smtClean="0">
                          <a:ln w="3175">
                            <a:solidFill>
                              <a:prstClr val="black">
                                <a:alpha val="10000"/>
                              </a:prstClr>
                            </a:solidFill>
                          </a:ln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kumimoji="1" lang="en-US" altLang="ko-KR" b="0" i="1" spc="-40" dirty="0" smtClean="0">
                          <a:ln w="3175">
                            <a:solidFill>
                              <a:prstClr val="black">
                                <a:alpha val="10000"/>
                              </a:prstClr>
                            </a:solidFill>
                          </a:ln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𝑀𝐸𝑇</m:t>
                      </m:r>
                      <m:r>
                        <a:rPr kumimoji="1" lang="en-US" altLang="ko-KR" b="0" i="1" spc="-40" dirty="0" smtClean="0">
                          <a:ln w="3175">
                            <a:solidFill>
                              <a:prstClr val="black">
                                <a:alpha val="10000"/>
                              </a:prstClr>
                            </a:solidFill>
                          </a:ln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ko-KR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F63A712-3C32-665F-DA2B-FCA845EE99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7343" y="6011156"/>
                <a:ext cx="3250152" cy="3912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DFDB5343-F79A-AFE3-09AD-F560266EF7EF}"/>
              </a:ext>
            </a:extLst>
          </p:cNvPr>
          <p:cNvSpPr txBox="1"/>
          <p:nvPr/>
        </p:nvSpPr>
        <p:spPr>
          <a:xfrm>
            <a:off x="8166018" y="5714811"/>
            <a:ext cx="2490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b="1" spc="-40" dirty="0">
                <a:ln w="3175">
                  <a:solidFill>
                    <a:prstClr val="black">
                      <a:alpha val="10000"/>
                    </a:prstClr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simulation</a:t>
            </a: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BBED9D3F-A0A7-B042-72CF-7A4DBF198392}"/>
              </a:ext>
            </a:extLst>
          </p:cNvPr>
          <p:cNvGrpSpPr/>
          <p:nvPr/>
        </p:nvGrpSpPr>
        <p:grpSpPr>
          <a:xfrm>
            <a:off x="787031" y="2479187"/>
            <a:ext cx="5045773" cy="3188359"/>
            <a:chOff x="7170754" y="2225040"/>
            <a:chExt cx="3796966" cy="2427217"/>
          </a:xfrm>
        </p:grpSpPr>
        <p:pic>
          <p:nvPicPr>
            <p:cNvPr id="48" name="그림 47">
              <a:extLst>
                <a:ext uri="{FF2B5EF4-FFF2-40B4-BE49-F238E27FC236}">
                  <a16:creationId xmlns:a16="http://schemas.microsoft.com/office/drawing/2014/main" id="{5A0EDC13-C16F-E45A-4643-E85770D95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70754" y="2225040"/>
              <a:ext cx="3796966" cy="2427217"/>
            </a:xfrm>
            <a:prstGeom prst="roundRect">
              <a:avLst>
                <a:gd name="adj" fmla="val 12619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9974991-E0E9-A87A-3AA1-DCFFC1670FB7}"/>
                </a:ext>
              </a:extLst>
            </p:cNvPr>
            <p:cNvSpPr txBox="1"/>
            <p:nvPr/>
          </p:nvSpPr>
          <p:spPr>
            <a:xfrm>
              <a:off x="8220710" y="3308350"/>
              <a:ext cx="853440" cy="48006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en-US" altLang="ko-KR" b="1" spc="-40" dirty="0">
                  <a:ln w="3175">
                    <a:solidFill>
                      <a:prstClr val="black">
                        <a:alpha val="10000"/>
                      </a:prst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COT</a:t>
              </a:r>
              <a:endParaRPr kumimoji="1" lang="ko-KR" altLang="en-US" b="1" spc="-40" dirty="0">
                <a:ln w="3175">
                  <a:solidFill>
                    <a:prstClr val="black">
                      <a:alpha val="10000"/>
                    </a:prst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0E0708F-AE30-1735-7CA4-6C61C5E4ABA3}"/>
                </a:ext>
              </a:extLst>
            </p:cNvPr>
            <p:cNvSpPr txBox="1"/>
            <p:nvPr/>
          </p:nvSpPr>
          <p:spPr>
            <a:xfrm>
              <a:off x="9147810" y="2965450"/>
              <a:ext cx="853440" cy="48006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en-US" altLang="ko-KR" b="1" spc="-40" dirty="0">
                  <a:ln w="3175">
                    <a:solidFill>
                      <a:prstClr val="black">
                        <a:alpha val="10000"/>
                      </a:prstClr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BTH</a:t>
              </a:r>
              <a:endParaRPr kumimoji="1" lang="ko-KR" altLang="en-US" b="1" spc="-40" dirty="0">
                <a:ln w="3175">
                  <a:solidFill>
                    <a:prstClr val="black">
                      <a:alpha val="10000"/>
                    </a:prst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9B5182D-BB96-672D-826B-C669AFC829FE}"/>
                </a:ext>
              </a:extLst>
            </p:cNvPr>
            <p:cNvSpPr txBox="1"/>
            <p:nvPr/>
          </p:nvSpPr>
          <p:spPr>
            <a:xfrm>
              <a:off x="9773285" y="2574925"/>
              <a:ext cx="853440" cy="48006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en-US" altLang="ko-KR" b="1" spc="-40" dirty="0">
                  <a:ln w="3175">
                    <a:solidFill>
                      <a:prstClr val="black">
                        <a:alpha val="10000"/>
                      </a:prstClr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NEC</a:t>
              </a:r>
              <a:endParaRPr kumimoji="1" lang="ko-KR" altLang="en-US" b="1" spc="-40" dirty="0">
                <a:ln w="3175">
                  <a:solidFill>
                    <a:prstClr val="black">
                      <a:alpha val="10000"/>
                    </a:prst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E5FD6CA-9CCE-87D9-C455-55BEF5E0656C}"/>
                </a:ext>
              </a:extLst>
            </p:cNvPr>
            <p:cNvSpPr txBox="1"/>
            <p:nvPr/>
          </p:nvSpPr>
          <p:spPr>
            <a:xfrm>
              <a:off x="8954135" y="3289300"/>
              <a:ext cx="853440" cy="48006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en-US" altLang="ko-KR" b="1" spc="-40" dirty="0">
                  <a:ln w="3175">
                    <a:solidFill>
                      <a:prstClr val="black">
                        <a:alpha val="10000"/>
                      </a:prstClr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NRB</a:t>
              </a:r>
              <a:endParaRPr kumimoji="1" lang="ko-KR" altLang="en-US" b="1" spc="-40" dirty="0">
                <a:ln w="3175">
                  <a:solidFill>
                    <a:prstClr val="black">
                      <a:alpha val="10000"/>
                    </a:prst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B81DFAB-11B0-042E-F1C0-2F4E364F19D9}"/>
                </a:ext>
              </a:extLst>
            </p:cNvPr>
            <p:cNvSpPr txBox="1"/>
            <p:nvPr/>
          </p:nvSpPr>
          <p:spPr>
            <a:xfrm>
              <a:off x="9478010" y="3543300"/>
              <a:ext cx="853440" cy="48006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en-US" altLang="ko-KR" b="1" spc="-40" dirty="0">
                  <a:ln w="3175">
                    <a:solidFill>
                      <a:prstClr val="black">
                        <a:alpha val="10000"/>
                      </a:prstClr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BTH</a:t>
              </a:r>
              <a:endParaRPr kumimoji="1" lang="ko-KR" altLang="en-US" b="1" spc="-40" dirty="0">
                <a:ln w="3175">
                  <a:solidFill>
                    <a:prstClr val="black">
                      <a:alpha val="10000"/>
                    </a:prst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Text 2">
            <a:extLst>
              <a:ext uri="{FF2B5EF4-FFF2-40B4-BE49-F238E27FC236}">
                <a16:creationId xmlns:a16="http://schemas.microsoft.com/office/drawing/2014/main" id="{51507B8E-E4A3-EC01-6585-AD0986B578D0}"/>
              </a:ext>
            </a:extLst>
          </p:cNvPr>
          <p:cNvSpPr/>
          <p:nvPr/>
        </p:nvSpPr>
        <p:spPr>
          <a:xfrm>
            <a:off x="0" y="1"/>
            <a:ext cx="12192000" cy="53339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rgbClr val="B1C4E6"/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/>
        </p:spPr>
        <p:txBody>
          <a:bodyPr wrap="none" lIns="180000" rtlCol="0" anchor="ctr" anchorCtr="0"/>
          <a:lstStyle/>
          <a:p>
            <a:pPr algn="ctr"/>
            <a:r>
              <a:rPr lang="en-US" altLang="ko-KR" sz="2400" b="1" kern="0" spc="-151" dirty="0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Methods: Correction of Systematic Bias 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B2BAAF6-1D68-6DD3-72A8-CB198A68359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1035"/>
          <a:stretch/>
        </p:blipFill>
        <p:spPr>
          <a:xfrm>
            <a:off x="7867119" y="2089657"/>
            <a:ext cx="2961079" cy="209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6822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>
            <a:extLst>
              <a:ext uri="{FF2B5EF4-FFF2-40B4-BE49-F238E27FC236}">
                <a16:creationId xmlns:a16="http://schemas.microsoft.com/office/drawing/2014/main" id="{01A2D98A-123D-0E85-0208-E45695FA77E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t="11948" r="46705" b="8176"/>
          <a:stretch/>
        </p:blipFill>
        <p:spPr>
          <a:xfrm>
            <a:off x="95945" y="1231600"/>
            <a:ext cx="6458291" cy="2578272"/>
          </a:xfrm>
          <a:prstGeom prst="rect">
            <a:avLst/>
          </a:prstGeom>
        </p:spPr>
      </p:pic>
      <p:sp>
        <p:nvSpPr>
          <p:cNvPr id="24" name="Text 2">
            <a:extLst>
              <a:ext uri="{FF2B5EF4-FFF2-40B4-BE49-F238E27FC236}">
                <a16:creationId xmlns:a16="http://schemas.microsoft.com/office/drawing/2014/main" id="{0FE7E731-9A3D-4392-6FB1-BFE5F265BF71}"/>
              </a:ext>
            </a:extLst>
          </p:cNvPr>
          <p:cNvSpPr/>
          <p:nvPr/>
        </p:nvSpPr>
        <p:spPr>
          <a:xfrm>
            <a:off x="0" y="1"/>
            <a:ext cx="12192000" cy="53339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rgbClr val="B1C4E6"/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/>
        </p:spPr>
        <p:txBody>
          <a:bodyPr wrap="none" lIns="180000" rtlCol="0" anchor="ctr" anchorCtr="0"/>
          <a:lstStyle/>
          <a:p>
            <a:pPr algn="ctr"/>
            <a:r>
              <a:rPr lang="en-US" sz="2400" b="1" kern="0" spc="-151" dirty="0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Comparison of Observed and Simulated PM</a:t>
            </a:r>
            <a:r>
              <a:rPr lang="en-US" sz="2400" b="1" kern="0" spc="-151" baseline="-25000" dirty="0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2.5</a:t>
            </a:r>
            <a:r>
              <a:rPr lang="en-US" sz="2400" b="1" kern="0" spc="-151" dirty="0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 Concentrations in China for 2023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BF4BD6DF-1928-3E5B-C93A-AF29994AF8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3718" t="12462" r="18741" b="8387"/>
          <a:stretch/>
        </p:blipFill>
        <p:spPr>
          <a:xfrm>
            <a:off x="332509" y="4083962"/>
            <a:ext cx="4932436" cy="22544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6905A6-B85A-36CE-841A-A969F737AF60}"/>
              </a:ext>
            </a:extLst>
          </p:cNvPr>
          <p:cNvSpPr txBox="1"/>
          <p:nvPr/>
        </p:nvSpPr>
        <p:spPr>
          <a:xfrm>
            <a:off x="4185870" y="4261725"/>
            <a:ext cx="1568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 dirty="0"/>
              <a:t>Over-estimate</a:t>
            </a:r>
            <a:endParaRPr lang="ko-KR" altLang="en-US" b="1" dirty="0"/>
          </a:p>
        </p:txBody>
      </p:sp>
      <p:sp>
        <p:nvSpPr>
          <p:cNvPr id="4" name="화살표: 왼쪽으로 구부러짐 3">
            <a:extLst>
              <a:ext uri="{FF2B5EF4-FFF2-40B4-BE49-F238E27FC236}">
                <a16:creationId xmlns:a16="http://schemas.microsoft.com/office/drawing/2014/main" id="{17F6B53F-D3B3-B7EC-7369-81152F062A01}"/>
              </a:ext>
            </a:extLst>
          </p:cNvPr>
          <p:cNvSpPr/>
          <p:nvPr/>
        </p:nvSpPr>
        <p:spPr>
          <a:xfrm rot="18497946" flipV="1">
            <a:off x="4342812" y="4537821"/>
            <a:ext cx="349337" cy="465400"/>
          </a:xfrm>
          <a:prstGeom prst="curvedLeftArrow">
            <a:avLst>
              <a:gd name="adj1" fmla="val 5724"/>
              <a:gd name="adj2" fmla="val 50000"/>
              <a:gd name="adj3" fmla="val 25000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F70068D6-D2D8-C5B6-696A-C4940CFD5E8C}"/>
              </a:ext>
            </a:extLst>
          </p:cNvPr>
          <p:cNvSpPr/>
          <p:nvPr/>
        </p:nvSpPr>
        <p:spPr>
          <a:xfrm>
            <a:off x="3787678" y="5636228"/>
            <a:ext cx="1192126" cy="276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MB:</a:t>
            </a:r>
            <a:r>
              <a:rPr lang="ko-KR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4.7 ㎍/㎥ </a:t>
            </a:r>
            <a:endParaRPr lang="ko-KR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0E7E9374-55E0-2B82-4441-B4A78B9190BE}"/>
              </a:ext>
            </a:extLst>
          </p:cNvPr>
          <p:cNvSpPr/>
          <p:nvPr/>
        </p:nvSpPr>
        <p:spPr>
          <a:xfrm>
            <a:off x="1606601" y="5588603"/>
            <a:ext cx="1192126" cy="276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MB:</a:t>
            </a:r>
            <a:r>
              <a:rPr lang="ko-KR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-5.2 ㎍/㎥ </a:t>
            </a:r>
            <a:endParaRPr lang="ko-KR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A6A1D1E7-452E-0628-B098-37D301B3D5E0}"/>
              </a:ext>
            </a:extLst>
          </p:cNvPr>
          <p:cNvGrpSpPr/>
          <p:nvPr/>
        </p:nvGrpSpPr>
        <p:grpSpPr>
          <a:xfrm>
            <a:off x="977577" y="3894581"/>
            <a:ext cx="4227810" cy="369332"/>
            <a:chOff x="4675432" y="1069809"/>
            <a:chExt cx="3210483" cy="260019"/>
          </a:xfrm>
        </p:grpSpPr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CF610EB7-A9F9-4904-7108-A0506B9D7E8B}"/>
                </a:ext>
              </a:extLst>
            </p:cNvPr>
            <p:cNvSpPr/>
            <p:nvPr/>
          </p:nvSpPr>
          <p:spPr>
            <a:xfrm>
              <a:off x="4675432" y="1069809"/>
              <a:ext cx="1245617" cy="260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EI-based</a:t>
              </a:r>
              <a:endParaRPr lang="ko-KR" alt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3955FE0B-9432-4AE2-2C66-F26820991F99}"/>
                </a:ext>
              </a:extLst>
            </p:cNvPr>
            <p:cNvSpPr/>
            <p:nvPr/>
          </p:nvSpPr>
          <p:spPr>
            <a:xfrm>
              <a:off x="6378718" y="1069810"/>
              <a:ext cx="1507197" cy="260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Adjusted_Up</a:t>
              </a:r>
              <a:endParaRPr lang="ko-KR" alt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AC169C7-4FFB-5E1B-6BA6-7D2C5FB81FDE}"/>
              </a:ext>
            </a:extLst>
          </p:cNvPr>
          <p:cNvSpPr/>
          <p:nvPr/>
        </p:nvSpPr>
        <p:spPr>
          <a:xfrm>
            <a:off x="1606601" y="1190038"/>
            <a:ext cx="4489399" cy="254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― EI-based </a:t>
            </a:r>
            <a:r>
              <a:rPr lang="en-US" altLang="ko-KR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― </a:t>
            </a:r>
            <a:r>
              <a:rPr lang="en-US" altLang="ko-KR" sz="1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Adjusted_Up</a:t>
            </a:r>
            <a:endParaRPr lang="ko-KR" altLang="en-US" sz="1400" dirty="0">
              <a:solidFill>
                <a:srgbClr val="99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모서리가 둥근 직사각형 10">
            <a:extLst>
              <a:ext uri="{FF2B5EF4-FFF2-40B4-BE49-F238E27FC236}">
                <a16:creationId xmlns:a16="http://schemas.microsoft.com/office/drawing/2014/main" id="{171399F5-F08A-C487-39B9-45268AFF6340}"/>
              </a:ext>
            </a:extLst>
          </p:cNvPr>
          <p:cNvSpPr/>
          <p:nvPr/>
        </p:nvSpPr>
        <p:spPr>
          <a:xfrm>
            <a:off x="197785" y="606519"/>
            <a:ext cx="2047873" cy="435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158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kern="0" spc="-151" dirty="0">
                <a:solidFill>
                  <a:schemeClr val="bg1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Upwind (China)</a:t>
            </a:r>
            <a:endParaRPr lang="ko-KR" altLang="en-US" sz="2000" kern="0" spc="-151" dirty="0">
              <a:solidFill>
                <a:schemeClr val="bg1"/>
              </a:solidFill>
              <a:latin typeface="Arial" panose="020B0604020202020204" pitchFamily="34" charset="0"/>
              <a:ea typeface="아주체" panose="020B0503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" name="슬라이드 번호 개체 틀 3">
            <a:extLst>
              <a:ext uri="{FF2B5EF4-FFF2-40B4-BE49-F238E27FC236}">
                <a16:creationId xmlns:a16="http://schemas.microsoft.com/office/drawing/2014/main" id="{27E54C93-A41D-FFAE-9542-772C585C2D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736" y="6328371"/>
            <a:ext cx="2743200" cy="365125"/>
          </a:xfrm>
          <a:prstGeom prst="rect">
            <a:avLst/>
          </a:prstGeom>
        </p:spPr>
        <p:txBody>
          <a:bodyPr/>
          <a:lstStyle/>
          <a:p>
            <a:fld id="{16049EB2-95FA-4D61-AC3A-524BB0EC69E9}" type="slidenum">
              <a:rPr lang="ko-KR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23</a:t>
            </a:fld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598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526AC4A8-1977-B0B7-85C6-ED03945B98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948" r="46705" b="8176"/>
          <a:stretch/>
        </p:blipFill>
        <p:spPr>
          <a:xfrm>
            <a:off x="0" y="1323110"/>
            <a:ext cx="6497782" cy="2479963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A63F8BF0-8CDC-3DF2-1E9B-51EAA7E54A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" t="12462" r="56282" b="8387"/>
          <a:stretch/>
        </p:blipFill>
        <p:spPr>
          <a:xfrm>
            <a:off x="56454" y="1235770"/>
            <a:ext cx="6537273" cy="2567303"/>
          </a:xfrm>
          <a:prstGeom prst="rect">
            <a:avLst/>
          </a:prstGeom>
        </p:spPr>
      </p:pic>
      <p:sp>
        <p:nvSpPr>
          <p:cNvPr id="24" name="Text 2">
            <a:extLst>
              <a:ext uri="{FF2B5EF4-FFF2-40B4-BE49-F238E27FC236}">
                <a16:creationId xmlns:a16="http://schemas.microsoft.com/office/drawing/2014/main" id="{0FE7E731-9A3D-4392-6FB1-BFE5F265BF71}"/>
              </a:ext>
            </a:extLst>
          </p:cNvPr>
          <p:cNvSpPr/>
          <p:nvPr/>
        </p:nvSpPr>
        <p:spPr>
          <a:xfrm>
            <a:off x="0" y="1"/>
            <a:ext cx="12192000" cy="53339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rgbClr val="B1C4E6"/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/>
        </p:spPr>
        <p:txBody>
          <a:bodyPr wrap="none" lIns="180000" rtlCol="0" anchor="ctr" anchorCtr="0"/>
          <a:lstStyle/>
          <a:p>
            <a:pPr algn="ctr"/>
            <a:r>
              <a:rPr lang="en-US" sz="2400" b="1" kern="0" spc="-151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Comparison of Observed and Simulated PM</a:t>
            </a:r>
            <a:r>
              <a:rPr lang="en-US" sz="2400" b="1" kern="0" spc="-151" baseline="-25000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2.5</a:t>
            </a:r>
            <a:r>
              <a:rPr lang="en-US" sz="2400" b="1" kern="0" spc="-151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 Concentrations in China for 2023</a:t>
            </a:r>
            <a:endParaRPr lang="en-US" sz="2400" b="1" kern="0" spc="-151" dirty="0">
              <a:solidFill>
                <a:srgbClr val="002060"/>
              </a:solidFill>
              <a:latin typeface="Arial" panose="020B0604020202020204" pitchFamily="34" charset="0"/>
              <a:ea typeface="아주체" panose="020B0503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BF4BD6DF-1928-3E5B-C93A-AF29994AF8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3718" t="12462" b="8387"/>
          <a:stretch/>
        </p:blipFill>
        <p:spPr>
          <a:xfrm>
            <a:off x="332508" y="4083962"/>
            <a:ext cx="7394677" cy="22544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5E34E56-B872-E921-F6C8-F876B39660D5}"/>
              </a:ext>
            </a:extLst>
          </p:cNvPr>
          <p:cNvSpPr txBox="1"/>
          <p:nvPr/>
        </p:nvSpPr>
        <p:spPr>
          <a:xfrm>
            <a:off x="4185870" y="4261725"/>
            <a:ext cx="1568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 dirty="0"/>
              <a:t>Over-estimate</a:t>
            </a:r>
            <a:endParaRPr lang="ko-KR" altLang="en-US" b="1" dirty="0"/>
          </a:p>
        </p:txBody>
      </p:sp>
      <p:sp>
        <p:nvSpPr>
          <p:cNvPr id="17" name="화살표: 왼쪽으로 구부러짐 16">
            <a:extLst>
              <a:ext uri="{FF2B5EF4-FFF2-40B4-BE49-F238E27FC236}">
                <a16:creationId xmlns:a16="http://schemas.microsoft.com/office/drawing/2014/main" id="{D6962EFC-46A5-6108-0117-444959126B22}"/>
              </a:ext>
            </a:extLst>
          </p:cNvPr>
          <p:cNvSpPr/>
          <p:nvPr/>
        </p:nvSpPr>
        <p:spPr>
          <a:xfrm rot="18497946" flipV="1">
            <a:off x="4342812" y="4537821"/>
            <a:ext cx="349337" cy="465400"/>
          </a:xfrm>
          <a:prstGeom prst="curvedLeftArrow">
            <a:avLst>
              <a:gd name="adj1" fmla="val 5724"/>
              <a:gd name="adj2" fmla="val 50000"/>
              <a:gd name="adj3" fmla="val 25000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33EA03C9-6071-BA31-C3EA-65E74B67AE9A}"/>
              </a:ext>
            </a:extLst>
          </p:cNvPr>
          <p:cNvSpPr/>
          <p:nvPr/>
        </p:nvSpPr>
        <p:spPr>
          <a:xfrm>
            <a:off x="3787678" y="5636228"/>
            <a:ext cx="1192126" cy="276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MB:</a:t>
            </a:r>
            <a:r>
              <a:rPr lang="ko-KR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4.7 ㎍/㎥ </a:t>
            </a:r>
            <a:endParaRPr lang="ko-KR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17C9CDF9-9DF3-4EE8-BBE5-97E40C8B6E92}"/>
              </a:ext>
            </a:extLst>
          </p:cNvPr>
          <p:cNvSpPr/>
          <p:nvPr/>
        </p:nvSpPr>
        <p:spPr>
          <a:xfrm>
            <a:off x="1606601" y="5588603"/>
            <a:ext cx="1192126" cy="276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MB:</a:t>
            </a:r>
            <a:r>
              <a:rPr lang="ko-KR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-5.2 ㎍/㎥ </a:t>
            </a:r>
            <a:endParaRPr lang="ko-KR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1ACA410B-0820-290A-97EA-1E5434D3E7C1}"/>
              </a:ext>
            </a:extLst>
          </p:cNvPr>
          <p:cNvSpPr/>
          <p:nvPr/>
        </p:nvSpPr>
        <p:spPr>
          <a:xfrm>
            <a:off x="6616135" y="5588603"/>
            <a:ext cx="1192126" cy="276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MB:</a:t>
            </a:r>
            <a:r>
              <a:rPr lang="ko-KR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 ㎍/㎥ </a:t>
            </a:r>
            <a:endParaRPr lang="ko-KR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00BEC690-F881-6741-0C60-A835C78CD130}"/>
              </a:ext>
            </a:extLst>
          </p:cNvPr>
          <p:cNvGrpSpPr/>
          <p:nvPr/>
        </p:nvGrpSpPr>
        <p:grpSpPr>
          <a:xfrm>
            <a:off x="977577" y="3894581"/>
            <a:ext cx="6649680" cy="369332"/>
            <a:chOff x="4675432" y="1069809"/>
            <a:chExt cx="5049585" cy="260019"/>
          </a:xfrm>
        </p:grpSpPr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CC0E66C0-F179-FED0-AB3D-250201A3D21F}"/>
                </a:ext>
              </a:extLst>
            </p:cNvPr>
            <p:cNvSpPr/>
            <p:nvPr/>
          </p:nvSpPr>
          <p:spPr>
            <a:xfrm>
              <a:off x="4675432" y="1069809"/>
              <a:ext cx="1245617" cy="260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EI-based</a:t>
              </a:r>
              <a:endParaRPr lang="ko-KR" alt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961AE6DB-793F-9DBF-8D3E-4FDEE561CFFE}"/>
                </a:ext>
              </a:extLst>
            </p:cNvPr>
            <p:cNvSpPr/>
            <p:nvPr/>
          </p:nvSpPr>
          <p:spPr>
            <a:xfrm>
              <a:off x="6378718" y="1069810"/>
              <a:ext cx="1507197" cy="260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Adjusted_Up</a:t>
              </a:r>
              <a:endParaRPr lang="ko-KR" alt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2AD1558-D130-068D-37A4-C78ADB18A78D}"/>
                </a:ext>
              </a:extLst>
            </p:cNvPr>
            <p:cNvSpPr txBox="1"/>
            <p:nvPr/>
          </p:nvSpPr>
          <p:spPr>
            <a:xfrm>
              <a:off x="8248632" y="1069809"/>
              <a:ext cx="1476385" cy="260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altLang="ko-KR" sz="1400" dirty="0">
                  <a:solidFill>
                    <a:srgbClr val="9933FF"/>
                  </a:solidFill>
                </a:rPr>
                <a:t>Adjusted_Up2</a:t>
              </a:r>
              <a:endParaRPr lang="ko-KR" altLang="en-US" sz="1400" dirty="0">
                <a:solidFill>
                  <a:srgbClr val="9933FF"/>
                </a:solidFill>
              </a:endParaRPr>
            </a:p>
          </p:txBody>
        </p:sp>
      </p:grp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307BDFA2-9977-4C6F-03FA-09634663F9AE}"/>
              </a:ext>
            </a:extLst>
          </p:cNvPr>
          <p:cNvSpPr/>
          <p:nvPr/>
        </p:nvSpPr>
        <p:spPr>
          <a:xfrm>
            <a:off x="1606601" y="1190038"/>
            <a:ext cx="4489399" cy="254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― EI-based </a:t>
            </a:r>
            <a:r>
              <a:rPr lang="en-US" altLang="ko-KR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― </a:t>
            </a:r>
            <a:r>
              <a:rPr lang="en-US" altLang="ko-KR" sz="1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Adjusted_Up</a:t>
            </a:r>
            <a:r>
              <a:rPr lang="en-US" altLang="ko-KR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400" dirty="0">
                <a:solidFill>
                  <a:srgbClr val="99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― Adjusted_Up2</a:t>
            </a:r>
            <a:endParaRPr lang="ko-KR" altLang="en-US" sz="1400" dirty="0">
              <a:solidFill>
                <a:srgbClr val="99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오각형 27">
            <a:extLst>
              <a:ext uri="{FF2B5EF4-FFF2-40B4-BE49-F238E27FC236}">
                <a16:creationId xmlns:a16="http://schemas.microsoft.com/office/drawing/2014/main" id="{1C6C7CCC-2B13-95C3-9703-ECAF227C7B62}"/>
              </a:ext>
            </a:extLst>
          </p:cNvPr>
          <p:cNvSpPr/>
          <p:nvPr/>
        </p:nvSpPr>
        <p:spPr>
          <a:xfrm flipH="1">
            <a:off x="8329877" y="2392854"/>
            <a:ext cx="3957335" cy="2301292"/>
          </a:xfrm>
          <a:prstGeom prst="homePlate">
            <a:avLst>
              <a:gd name="adj" fmla="val 35679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99000">
                <a:schemeClr val="accent4">
                  <a:lumMod val="60000"/>
                  <a:lumOff val="40000"/>
                </a:schemeClr>
              </a:gs>
            </a:gsLst>
            <a:lin ang="0" scaled="0"/>
          </a:gradFill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tx1"/>
                </a:gs>
              </a:gsLst>
              <a:lin ang="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kumimoji="1" lang="en-US" altLang="ko-KR" sz="2000" spc="-70" dirty="0">
                <a:ln w="1270">
                  <a:solidFill>
                    <a:prstClr val="white">
                      <a:lumMod val="95000"/>
                      <a:alpha val="10000"/>
                    </a:prst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The overestimation of PM</a:t>
            </a:r>
            <a:r>
              <a:rPr kumimoji="1" lang="en-US" altLang="ko-KR" sz="2000" spc="-70" baseline="-25000" dirty="0">
                <a:ln w="1270">
                  <a:solidFill>
                    <a:prstClr val="white">
                      <a:lumMod val="95000"/>
                      <a:alpha val="10000"/>
                    </a:prst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2.5</a:t>
            </a:r>
            <a:r>
              <a:rPr kumimoji="1" lang="en-US" altLang="ko-KR" sz="2000" spc="-70" dirty="0">
                <a:ln w="1270">
                  <a:solidFill>
                    <a:prstClr val="white">
                      <a:lumMod val="95000"/>
                      <a:alpha val="10000"/>
                    </a:prst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has been reduced</a:t>
            </a:r>
          </a:p>
        </p:txBody>
      </p:sp>
      <p:sp>
        <p:nvSpPr>
          <p:cNvPr id="4" name="모서리가 둥근 직사각형 10">
            <a:extLst>
              <a:ext uri="{FF2B5EF4-FFF2-40B4-BE49-F238E27FC236}">
                <a16:creationId xmlns:a16="http://schemas.microsoft.com/office/drawing/2014/main" id="{12B1FAE1-2A79-D0D9-E446-74F2EC94A0B8}"/>
              </a:ext>
            </a:extLst>
          </p:cNvPr>
          <p:cNvSpPr/>
          <p:nvPr/>
        </p:nvSpPr>
        <p:spPr>
          <a:xfrm>
            <a:off x="197785" y="606519"/>
            <a:ext cx="2047873" cy="435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158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kern="0" spc="-151" dirty="0">
                <a:solidFill>
                  <a:schemeClr val="bg1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Upwind (China)</a:t>
            </a:r>
            <a:endParaRPr lang="ko-KR" altLang="en-US" sz="2000" kern="0" spc="-151" dirty="0">
              <a:solidFill>
                <a:schemeClr val="bg1"/>
              </a:solidFill>
              <a:latin typeface="Arial" panose="020B0604020202020204" pitchFamily="34" charset="0"/>
              <a:ea typeface="아주체" panose="020B0503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" name="슬라이드 번호 개체 틀 3">
            <a:extLst>
              <a:ext uri="{FF2B5EF4-FFF2-40B4-BE49-F238E27FC236}">
                <a16:creationId xmlns:a16="http://schemas.microsoft.com/office/drawing/2014/main" id="{1417DA4C-95EE-3674-6EC4-0977205FD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736" y="6328371"/>
            <a:ext cx="2743200" cy="365125"/>
          </a:xfrm>
          <a:prstGeom prst="rect">
            <a:avLst/>
          </a:prstGeom>
        </p:spPr>
        <p:txBody>
          <a:bodyPr/>
          <a:lstStyle/>
          <a:p>
            <a:fld id="{16049EB2-95FA-4D61-AC3A-524BB0EC69E9}" type="slidenum">
              <a:rPr lang="ko-KR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24</a:t>
            </a:fld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373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2">
            <a:extLst>
              <a:ext uri="{FF2B5EF4-FFF2-40B4-BE49-F238E27FC236}">
                <a16:creationId xmlns:a16="http://schemas.microsoft.com/office/drawing/2014/main" id="{0FE7E731-9A3D-4392-6FB1-BFE5F265BF71}"/>
              </a:ext>
            </a:extLst>
          </p:cNvPr>
          <p:cNvSpPr/>
          <p:nvPr/>
        </p:nvSpPr>
        <p:spPr>
          <a:xfrm>
            <a:off x="0" y="1"/>
            <a:ext cx="12192000" cy="53339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rgbClr val="B1C4E6"/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/>
        </p:spPr>
        <p:txBody>
          <a:bodyPr wrap="none" lIns="180000" rtlCol="0" anchor="ctr" anchorCtr="0"/>
          <a:lstStyle/>
          <a:p>
            <a:pPr algn="ctr"/>
            <a:r>
              <a:rPr lang="en-US" sz="2400" b="1" kern="0" spc="-151" dirty="0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Comparison of Observed and Simulated PM</a:t>
            </a:r>
            <a:r>
              <a:rPr lang="en-US" sz="2400" b="1" kern="0" spc="-151" baseline="-25000" dirty="0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2.5</a:t>
            </a:r>
            <a:r>
              <a:rPr lang="en-US" sz="2400" b="1" kern="0" spc="-151" dirty="0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 Concentrations in China for 2023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AF8E2C88-34D5-D760-12C0-C93025F9F4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820"/>
          <a:stretch/>
        </p:blipFill>
        <p:spPr>
          <a:xfrm>
            <a:off x="128665" y="1802497"/>
            <a:ext cx="3926628" cy="2481942"/>
          </a:xfrm>
          <a:prstGeom prst="rect">
            <a:avLst/>
          </a:prstGeom>
        </p:spPr>
      </p:pic>
      <p:sp>
        <p:nvSpPr>
          <p:cNvPr id="7" name="AutoShape 4">
            <a:extLst>
              <a:ext uri="{FF2B5EF4-FFF2-40B4-BE49-F238E27FC236}">
                <a16:creationId xmlns:a16="http://schemas.microsoft.com/office/drawing/2014/main" id="{50895EC8-40AC-B3ED-6A9C-61E857DB72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D6DE01F3-AE88-74DB-E1FD-0835E6FB44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783" b="4"/>
          <a:stretch/>
        </p:blipFill>
        <p:spPr>
          <a:xfrm>
            <a:off x="4113916" y="1802031"/>
            <a:ext cx="3926629" cy="248287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64F69CAA-835E-8C07-8CF4-058B920F86A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017"/>
          <a:stretch/>
        </p:blipFill>
        <p:spPr>
          <a:xfrm>
            <a:off x="8099168" y="1805345"/>
            <a:ext cx="3926628" cy="24762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70AFF2C-8782-ABDC-D9FD-4F2AACCF92E1}"/>
              </a:ext>
            </a:extLst>
          </p:cNvPr>
          <p:cNvSpPr txBox="1"/>
          <p:nvPr/>
        </p:nvSpPr>
        <p:spPr>
          <a:xfrm>
            <a:off x="186814" y="1400324"/>
            <a:ext cx="33724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ko-KR" sz="2000" b="1" spc="-70" dirty="0">
                <a:ln w="3175">
                  <a:solidFill>
                    <a:prstClr val="black">
                      <a:alpha val="10000"/>
                    </a:prstClr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EI-based</a:t>
            </a:r>
            <a:endParaRPr lang="ko-KR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939996-2700-BDA8-A57B-F1E4EEF3B9C7}"/>
              </a:ext>
            </a:extLst>
          </p:cNvPr>
          <p:cNvSpPr txBox="1"/>
          <p:nvPr/>
        </p:nvSpPr>
        <p:spPr>
          <a:xfrm>
            <a:off x="4203291" y="1395408"/>
            <a:ext cx="33724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kumimoji="1" sz="2000" spc="-70">
                <a:ln w="3175">
                  <a:solidFill>
                    <a:prstClr val="black">
                      <a:alpha val="10000"/>
                    </a:prstClr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b="1" dirty="0" err="1"/>
              <a:t>Adjusted_Up</a:t>
            </a:r>
            <a:endParaRPr lang="ko-KR" altLang="en-US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8C9FC4-B4D3-C0B5-DD86-5B4CB8147521}"/>
              </a:ext>
            </a:extLst>
          </p:cNvPr>
          <p:cNvSpPr txBox="1"/>
          <p:nvPr/>
        </p:nvSpPr>
        <p:spPr>
          <a:xfrm>
            <a:off x="8190272" y="1429821"/>
            <a:ext cx="33724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kumimoji="1" sz="2000" spc="-70">
                <a:ln w="3175">
                  <a:solidFill>
                    <a:prstClr val="black">
                      <a:alpha val="10000"/>
                    </a:prstClr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b="1" dirty="0"/>
              <a:t>Adjusted_Up2</a:t>
            </a:r>
            <a:endParaRPr lang="ko-KR" altLang="en-US" b="1" dirty="0"/>
          </a:p>
        </p:txBody>
      </p:sp>
      <p:sp>
        <p:nvSpPr>
          <p:cNvPr id="17" name="그래픽 1">
            <a:extLst>
              <a:ext uri="{FF2B5EF4-FFF2-40B4-BE49-F238E27FC236}">
                <a16:creationId xmlns:a16="http://schemas.microsoft.com/office/drawing/2014/main" id="{F776C577-53AA-99D5-9EF0-B4D5FA5AF41C}"/>
              </a:ext>
            </a:extLst>
          </p:cNvPr>
          <p:cNvSpPr/>
          <p:nvPr/>
        </p:nvSpPr>
        <p:spPr>
          <a:xfrm rot="5400000">
            <a:off x="2487052" y="2378926"/>
            <a:ext cx="2668961" cy="1009458"/>
          </a:xfrm>
          <a:custGeom>
            <a:avLst/>
            <a:gdLst>
              <a:gd name="connsiteX0" fmla="*/ 3429000 w 3429000"/>
              <a:gd name="connsiteY0" fmla="*/ 771525 h 771525"/>
              <a:gd name="connsiteX1" fmla="*/ 2057400 w 3429000"/>
              <a:gd name="connsiteY1" fmla="*/ 257175 h 771525"/>
              <a:gd name="connsiteX2" fmla="*/ 2400300 w 3429000"/>
              <a:gd name="connsiteY2" fmla="*/ 257175 h 771525"/>
              <a:gd name="connsiteX3" fmla="*/ 1714500 w 3429000"/>
              <a:gd name="connsiteY3" fmla="*/ 0 h 771525"/>
              <a:gd name="connsiteX4" fmla="*/ 1028700 w 3429000"/>
              <a:gd name="connsiteY4" fmla="*/ 257175 h 771525"/>
              <a:gd name="connsiteX5" fmla="*/ 1371600 w 3429000"/>
              <a:gd name="connsiteY5" fmla="*/ 257175 h 771525"/>
              <a:gd name="connsiteX6" fmla="*/ 0 w 3429000"/>
              <a:gd name="connsiteY6" fmla="*/ 771525 h 77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29000" h="771525">
                <a:moveTo>
                  <a:pt x="3429000" y="771525"/>
                </a:moveTo>
                <a:cubicBezTo>
                  <a:pt x="2314575" y="600075"/>
                  <a:pt x="2057400" y="257175"/>
                  <a:pt x="2057400" y="257175"/>
                </a:cubicBezTo>
                <a:lnTo>
                  <a:pt x="2400300" y="257175"/>
                </a:lnTo>
                <a:lnTo>
                  <a:pt x="1714500" y="0"/>
                </a:lnTo>
                <a:lnTo>
                  <a:pt x="1028700" y="257175"/>
                </a:lnTo>
                <a:lnTo>
                  <a:pt x="1371600" y="257175"/>
                </a:lnTo>
                <a:cubicBezTo>
                  <a:pt x="1371600" y="257175"/>
                  <a:pt x="1114425" y="600075"/>
                  <a:pt x="0" y="771525"/>
                </a:cubicBezTo>
              </a:path>
            </a:pathLst>
          </a:custGeom>
          <a:gradFill>
            <a:gsLst>
              <a:gs pos="89381">
                <a:schemeClr val="accent3"/>
              </a:gs>
              <a:gs pos="26550">
                <a:schemeClr val="accent3">
                  <a:alpha val="34000"/>
                </a:schemeClr>
              </a:gs>
              <a:gs pos="76106">
                <a:schemeClr val="accent3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0000">
                <a:schemeClr val="accent3">
                  <a:alpha val="50000"/>
                </a:schemeClr>
              </a:gs>
            </a:gsLst>
            <a:lin ang="162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8" name="그래픽 1">
            <a:extLst>
              <a:ext uri="{FF2B5EF4-FFF2-40B4-BE49-F238E27FC236}">
                <a16:creationId xmlns:a16="http://schemas.microsoft.com/office/drawing/2014/main" id="{E29EC218-7974-4061-B98F-6B14E3211A91}"/>
              </a:ext>
            </a:extLst>
          </p:cNvPr>
          <p:cNvSpPr/>
          <p:nvPr/>
        </p:nvSpPr>
        <p:spPr>
          <a:xfrm rot="5400000">
            <a:off x="6478949" y="2457583"/>
            <a:ext cx="2668961" cy="1009458"/>
          </a:xfrm>
          <a:custGeom>
            <a:avLst/>
            <a:gdLst>
              <a:gd name="connsiteX0" fmla="*/ 3429000 w 3429000"/>
              <a:gd name="connsiteY0" fmla="*/ 771525 h 771525"/>
              <a:gd name="connsiteX1" fmla="*/ 2057400 w 3429000"/>
              <a:gd name="connsiteY1" fmla="*/ 257175 h 771525"/>
              <a:gd name="connsiteX2" fmla="*/ 2400300 w 3429000"/>
              <a:gd name="connsiteY2" fmla="*/ 257175 h 771525"/>
              <a:gd name="connsiteX3" fmla="*/ 1714500 w 3429000"/>
              <a:gd name="connsiteY3" fmla="*/ 0 h 771525"/>
              <a:gd name="connsiteX4" fmla="*/ 1028700 w 3429000"/>
              <a:gd name="connsiteY4" fmla="*/ 257175 h 771525"/>
              <a:gd name="connsiteX5" fmla="*/ 1371600 w 3429000"/>
              <a:gd name="connsiteY5" fmla="*/ 257175 h 771525"/>
              <a:gd name="connsiteX6" fmla="*/ 0 w 3429000"/>
              <a:gd name="connsiteY6" fmla="*/ 771525 h 77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29000" h="771525">
                <a:moveTo>
                  <a:pt x="3429000" y="771525"/>
                </a:moveTo>
                <a:cubicBezTo>
                  <a:pt x="2314575" y="600075"/>
                  <a:pt x="2057400" y="257175"/>
                  <a:pt x="2057400" y="257175"/>
                </a:cubicBezTo>
                <a:lnTo>
                  <a:pt x="2400300" y="257175"/>
                </a:lnTo>
                <a:lnTo>
                  <a:pt x="1714500" y="0"/>
                </a:lnTo>
                <a:lnTo>
                  <a:pt x="1028700" y="257175"/>
                </a:lnTo>
                <a:lnTo>
                  <a:pt x="1371600" y="257175"/>
                </a:lnTo>
                <a:cubicBezTo>
                  <a:pt x="1371600" y="257175"/>
                  <a:pt x="1114425" y="600075"/>
                  <a:pt x="0" y="771525"/>
                </a:cubicBezTo>
              </a:path>
            </a:pathLst>
          </a:custGeom>
          <a:gradFill>
            <a:gsLst>
              <a:gs pos="89381">
                <a:schemeClr val="accent3"/>
              </a:gs>
              <a:gs pos="26550">
                <a:schemeClr val="accent3">
                  <a:alpha val="34000"/>
                </a:schemeClr>
              </a:gs>
              <a:gs pos="76106">
                <a:schemeClr val="accent3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0000">
                <a:schemeClr val="accent3">
                  <a:alpha val="50000"/>
                </a:schemeClr>
              </a:gs>
            </a:gsLst>
            <a:lin ang="162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A68BD3-04E9-CE71-1049-ECA46D69FA98}"/>
              </a:ext>
            </a:extLst>
          </p:cNvPr>
          <p:cNvSpPr txBox="1"/>
          <p:nvPr/>
        </p:nvSpPr>
        <p:spPr>
          <a:xfrm>
            <a:off x="152401" y="4020621"/>
            <a:ext cx="337246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ko-KR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직선 화살표 연결선 19">
            <a:extLst>
              <a:ext uri="{FF2B5EF4-FFF2-40B4-BE49-F238E27FC236}">
                <a16:creationId xmlns:a16="http://schemas.microsoft.com/office/drawing/2014/main" id="{717B1325-70C7-5982-1B58-B1F45806D1D4}"/>
              </a:ext>
            </a:extLst>
          </p:cNvPr>
          <p:cNvCxnSpPr>
            <a:cxnSpLocks/>
            <a:stCxn id="38" idx="1"/>
          </p:cNvCxnSpPr>
          <p:nvPr/>
        </p:nvCxnSpPr>
        <p:spPr>
          <a:xfrm flipH="1" flipV="1">
            <a:off x="1445342" y="3264310"/>
            <a:ext cx="265470" cy="1189703"/>
          </a:xfrm>
          <a:prstGeom prst="straightConnector1">
            <a:avLst/>
          </a:prstGeom>
          <a:ln w="412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465A2D4-2CC7-7B6C-A722-C78AE579113A}"/>
              </a:ext>
            </a:extLst>
          </p:cNvPr>
          <p:cNvSpPr txBox="1"/>
          <p:nvPr/>
        </p:nvSpPr>
        <p:spPr>
          <a:xfrm>
            <a:off x="4178711" y="4035369"/>
            <a:ext cx="337246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ko-KR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0CDEC48-2F1C-1E46-3F72-BD87C0E766CE}"/>
              </a:ext>
            </a:extLst>
          </p:cNvPr>
          <p:cNvSpPr txBox="1"/>
          <p:nvPr/>
        </p:nvSpPr>
        <p:spPr>
          <a:xfrm>
            <a:off x="8170607" y="4025537"/>
            <a:ext cx="337246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ko-KR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20DA18-3988-A1D9-CEC5-67810E61F484}"/>
              </a:ext>
            </a:extLst>
          </p:cNvPr>
          <p:cNvSpPr txBox="1"/>
          <p:nvPr/>
        </p:nvSpPr>
        <p:spPr>
          <a:xfrm>
            <a:off x="451223" y="5029557"/>
            <a:ext cx="11252013" cy="1304254"/>
          </a:xfrm>
          <a:prstGeom prst="rect">
            <a:avLst/>
          </a:prstGeom>
          <a:noFill/>
        </p:spPr>
        <p:txBody>
          <a:bodyPr wrap="square" lIns="108000" tIns="36000" rIns="0" bIns="72000">
            <a:spAutoFit/>
          </a:bodyPr>
          <a:lstStyle>
            <a:defPPr>
              <a:defRPr lang="ko-KR"/>
            </a:defPPr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kumimoji="1" sz="1600" spc="-70">
                <a:ln w="3175">
                  <a:solidFill>
                    <a:prstClr val="black">
                      <a:alpha val="10000"/>
                    </a:prst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  <a:cs typeface="Arial" panose="020B0604020202020204" pitchFamily="34" charset="0"/>
              </a:defRPr>
            </a:lvl1pPr>
          </a:lstStyle>
          <a:p>
            <a:r>
              <a:rPr lang="en-US" altLang="ko-KR" sz="1800" dirty="0">
                <a:latin typeface="Arial" panose="020B0604020202020204" pitchFamily="34" charset="0"/>
                <a:ea typeface="나눔스퀘어_ac ExtraBold" panose="020B0600000101010101" pitchFamily="50" charset="-127"/>
              </a:rPr>
              <a:t>The simulated PM2.5 concentrations using adjusted emissions were more similar to observed values in high PM2.5 regions compared to the EI-based approach. </a:t>
            </a:r>
          </a:p>
          <a:p>
            <a:r>
              <a:rPr lang="en-US" altLang="ko-KR" sz="1800" dirty="0">
                <a:latin typeface="Arial" panose="020B0604020202020204" pitchFamily="34" charset="0"/>
                <a:ea typeface="나눔스퀘어_ac ExtraBold" panose="020B0600000101010101" pitchFamily="50" charset="-127"/>
              </a:rPr>
              <a:t>The spatial distribution in the simulation, referred to as Adjusted_Up2, was more consistent with the observations</a:t>
            </a:r>
          </a:p>
        </p:txBody>
      </p:sp>
      <p:cxnSp>
        <p:nvCxnSpPr>
          <p:cNvPr id="31" name="직선 화살표 연결선 30">
            <a:extLst>
              <a:ext uri="{FF2B5EF4-FFF2-40B4-BE49-F238E27FC236}">
                <a16:creationId xmlns:a16="http://schemas.microsoft.com/office/drawing/2014/main" id="{EDD0D547-D1D3-0D3A-66B9-82B818910604}"/>
              </a:ext>
            </a:extLst>
          </p:cNvPr>
          <p:cNvCxnSpPr>
            <a:cxnSpLocks/>
            <a:stCxn id="34" idx="1"/>
          </p:cNvCxnSpPr>
          <p:nvPr/>
        </p:nvCxnSpPr>
        <p:spPr>
          <a:xfrm flipH="1" flipV="1">
            <a:off x="4576916" y="3426543"/>
            <a:ext cx="668593" cy="1032386"/>
          </a:xfrm>
          <a:prstGeom prst="straightConnector1">
            <a:avLst/>
          </a:prstGeom>
          <a:ln w="412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F327C10-AFB7-BEE3-CB68-44E098254227}"/>
              </a:ext>
            </a:extLst>
          </p:cNvPr>
          <p:cNvSpPr txBox="1"/>
          <p:nvPr/>
        </p:nvSpPr>
        <p:spPr>
          <a:xfrm>
            <a:off x="5245509" y="4274263"/>
            <a:ext cx="24334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dirty="0">
                <a:latin typeface="Arial" panose="020B0604020202020204" pitchFamily="34" charset="0"/>
                <a:ea typeface="나눔스퀘어_ac ExtraBold" panose="020B0600000101010101" pitchFamily="50" charset="-127"/>
                <a:cs typeface="Arial" panose="020B0604020202020204" pitchFamily="34" charset="0"/>
              </a:rPr>
              <a:t>Over-estimations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D0E2753-9B9D-DFC2-B724-003B05FA49C6}"/>
              </a:ext>
            </a:extLst>
          </p:cNvPr>
          <p:cNvSpPr txBox="1"/>
          <p:nvPr/>
        </p:nvSpPr>
        <p:spPr>
          <a:xfrm>
            <a:off x="1710812" y="4269347"/>
            <a:ext cx="24334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dirty="0">
                <a:latin typeface="Arial" panose="020B0604020202020204" pitchFamily="34" charset="0"/>
                <a:ea typeface="나눔스퀘어_ac ExtraBold" panose="020B0600000101010101" pitchFamily="50" charset="-127"/>
                <a:cs typeface="Arial" panose="020B0604020202020204" pitchFamily="34" charset="0"/>
              </a:rPr>
              <a:t>Under-estimations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모서리가 둥근 직사각형 10">
            <a:extLst>
              <a:ext uri="{FF2B5EF4-FFF2-40B4-BE49-F238E27FC236}">
                <a16:creationId xmlns:a16="http://schemas.microsoft.com/office/drawing/2014/main" id="{1023AA3B-370F-DCAF-2F76-8FB751B9F04A}"/>
              </a:ext>
            </a:extLst>
          </p:cNvPr>
          <p:cNvSpPr/>
          <p:nvPr/>
        </p:nvSpPr>
        <p:spPr>
          <a:xfrm>
            <a:off x="197785" y="606519"/>
            <a:ext cx="2047873" cy="435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158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kern="0" spc="-151" dirty="0">
                <a:solidFill>
                  <a:schemeClr val="bg1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Upwind (China)</a:t>
            </a:r>
            <a:endParaRPr lang="ko-KR" altLang="en-US" sz="2000" kern="0" spc="-151" dirty="0">
              <a:solidFill>
                <a:schemeClr val="bg1"/>
              </a:solidFill>
              <a:latin typeface="Arial" panose="020B0604020202020204" pitchFamily="34" charset="0"/>
              <a:ea typeface="아주체" panose="020B0503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" name="슬라이드 번호 개체 틀 3">
            <a:extLst>
              <a:ext uri="{FF2B5EF4-FFF2-40B4-BE49-F238E27FC236}">
                <a16:creationId xmlns:a16="http://schemas.microsoft.com/office/drawing/2014/main" id="{2E5FD762-DA17-C0BF-70E2-747E16A4F1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736" y="6328371"/>
            <a:ext cx="2743200" cy="365125"/>
          </a:xfrm>
          <a:prstGeom prst="rect">
            <a:avLst/>
          </a:prstGeom>
        </p:spPr>
        <p:txBody>
          <a:bodyPr/>
          <a:lstStyle/>
          <a:p>
            <a:fld id="{16049EB2-95FA-4D61-AC3A-524BB0EC69E9}" type="slidenum">
              <a:rPr lang="ko-KR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25</a:t>
            </a:fld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482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2">
            <a:extLst>
              <a:ext uri="{FF2B5EF4-FFF2-40B4-BE49-F238E27FC236}">
                <a16:creationId xmlns:a16="http://schemas.microsoft.com/office/drawing/2014/main" id="{0FE7E731-9A3D-4392-6FB1-BFE5F265BF71}"/>
              </a:ext>
            </a:extLst>
          </p:cNvPr>
          <p:cNvSpPr/>
          <p:nvPr/>
        </p:nvSpPr>
        <p:spPr>
          <a:xfrm>
            <a:off x="0" y="1"/>
            <a:ext cx="12192000" cy="53339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rgbClr val="B1C4E6"/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/>
        </p:spPr>
        <p:txBody>
          <a:bodyPr wrap="none" lIns="180000" rtlCol="0" anchor="ctr" anchorCtr="0"/>
          <a:lstStyle/>
          <a:p>
            <a:pPr algn="ctr"/>
            <a:r>
              <a:rPr lang="en-US" altLang="ko-KR" sz="2800" b="1" kern="0" spc="-151" dirty="0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E49825-6923-4ADB-F1C2-F549F045D835}"/>
              </a:ext>
            </a:extLst>
          </p:cNvPr>
          <p:cNvSpPr txBox="1"/>
          <p:nvPr/>
        </p:nvSpPr>
        <p:spPr>
          <a:xfrm>
            <a:off x="365030" y="4376151"/>
            <a:ext cx="11461937" cy="888755"/>
          </a:xfrm>
          <a:prstGeom prst="rect">
            <a:avLst/>
          </a:prstGeom>
          <a:noFill/>
        </p:spPr>
        <p:txBody>
          <a:bodyPr wrap="square" lIns="108000" tIns="36000" rIns="0" bIns="72000">
            <a:sp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kumimoji="1" spc="-70">
                <a:ln w="3175">
                  <a:solidFill>
                    <a:prstClr val="black">
                      <a:alpha val="10000"/>
                    </a:prstClr>
                  </a:solidFill>
                </a:ln>
                <a:latin typeface="Arial" panose="020B0604020202020204" pitchFamily="34" charset="0"/>
                <a:ea typeface="나눔스퀘어_ac ExtraBold" panose="020B0600000101010101" pitchFamily="50" charset="-127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While the current focus has been on aligning PM</a:t>
            </a:r>
            <a:r>
              <a:rPr lang="en-US" altLang="ko-KR" baseline="-25000" dirty="0"/>
              <a:t>2.5</a:t>
            </a:r>
            <a:r>
              <a:rPr lang="en-US" altLang="ko-KR" dirty="0"/>
              <a:t> mass concentrations using primary PM</a:t>
            </a:r>
            <a:r>
              <a:rPr lang="en-US" altLang="ko-KR" baseline="-25000" dirty="0"/>
              <a:t>2.5</a:t>
            </a:r>
            <a:r>
              <a:rPr lang="en-US" altLang="ko-KR" dirty="0"/>
              <a:t> emissions, the next step is to apply an approach aimed at adjusting the PM</a:t>
            </a:r>
            <a:r>
              <a:rPr lang="en-US" altLang="ko-KR" baseline="-25000" dirty="0"/>
              <a:t>2.5</a:t>
            </a:r>
            <a:r>
              <a:rPr lang="en-US" altLang="ko-KR" dirty="0"/>
              <a:t> component concentrations.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D5D0A0-D37B-DB27-DD0C-66228146B29C}"/>
              </a:ext>
            </a:extLst>
          </p:cNvPr>
          <p:cNvSpPr txBox="1"/>
          <p:nvPr/>
        </p:nvSpPr>
        <p:spPr>
          <a:xfrm>
            <a:off x="365030" y="762097"/>
            <a:ext cx="11461937" cy="2135250"/>
          </a:xfrm>
          <a:prstGeom prst="rect">
            <a:avLst/>
          </a:prstGeom>
          <a:noFill/>
        </p:spPr>
        <p:txBody>
          <a:bodyPr wrap="square" lIns="108000" tIns="36000" rIns="0" bIns="72000">
            <a:sp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kumimoji="1" spc="-70">
                <a:ln w="3175">
                  <a:solidFill>
                    <a:prstClr val="black">
                      <a:alpha val="10000"/>
                    </a:prstClr>
                  </a:solidFill>
                </a:ln>
                <a:latin typeface="Arial" panose="020B0604020202020204" pitchFamily="34" charset="0"/>
                <a:ea typeface="나눔스퀘어_ac ExtraBold" panose="020B0600000101010101" pitchFamily="50" charset="-127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We developed emission adjustment methods based on ground observations in both upwind and downwind areas of Northeast Asia.</a:t>
            </a:r>
          </a:p>
          <a:p>
            <a:r>
              <a:rPr lang="en-US" altLang="ko-KR" dirty="0"/>
              <a:t>After adjusting the emissions, the simulated gaseous and particulate matter concentrations more closely matched the observations.</a:t>
            </a:r>
          </a:p>
          <a:p>
            <a:r>
              <a:rPr lang="en-US" altLang="ko-KR" dirty="0"/>
              <a:t>However, the simulated PM</a:t>
            </a:r>
            <a:r>
              <a:rPr lang="en-US" altLang="ko-KR" baseline="-25000" dirty="0"/>
              <a:t>2.5</a:t>
            </a:r>
            <a:r>
              <a:rPr lang="en-US" altLang="ko-KR" dirty="0"/>
              <a:t> concentrations were initially overestimated compared to the observed values.</a:t>
            </a:r>
            <a:endParaRPr lang="ko-KR" altLang="en-US" dirty="0"/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21AEF9BF-7602-1D84-7A99-CD87C3483725}"/>
              </a:ext>
            </a:extLst>
          </p:cNvPr>
          <p:cNvSpPr/>
          <p:nvPr/>
        </p:nvSpPr>
        <p:spPr>
          <a:xfrm>
            <a:off x="0" y="3592286"/>
            <a:ext cx="12192000" cy="53339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rgbClr val="B1C4E6"/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/>
        </p:spPr>
        <p:txBody>
          <a:bodyPr wrap="none" lIns="180000" rtlCol="0" anchor="ctr" anchorCtr="0"/>
          <a:lstStyle/>
          <a:p>
            <a:pPr algn="ctr"/>
            <a:r>
              <a:rPr lang="en-US" altLang="ko-KR" sz="2800" b="1" kern="0" spc="-151" dirty="0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Next</a:t>
            </a:r>
            <a:r>
              <a:rPr lang="ko-KR" altLang="en-US" sz="2800" b="1" kern="0" spc="-151" dirty="0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2800" b="1" kern="0" spc="-151" dirty="0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Steps</a:t>
            </a:r>
          </a:p>
        </p:txBody>
      </p:sp>
      <p:sp>
        <p:nvSpPr>
          <p:cNvPr id="2" name="슬라이드 번호 개체 틀 3">
            <a:extLst>
              <a:ext uri="{FF2B5EF4-FFF2-40B4-BE49-F238E27FC236}">
                <a16:creationId xmlns:a16="http://schemas.microsoft.com/office/drawing/2014/main" id="{FFA467FF-9892-0677-039B-6191A7BFD9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736" y="6328371"/>
            <a:ext cx="2743200" cy="365125"/>
          </a:xfrm>
          <a:prstGeom prst="rect">
            <a:avLst/>
          </a:prstGeom>
        </p:spPr>
        <p:txBody>
          <a:bodyPr/>
          <a:lstStyle/>
          <a:p>
            <a:fld id="{16049EB2-95FA-4D61-AC3A-524BB0EC69E9}" type="slidenum">
              <a:rPr lang="ko-KR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26</a:t>
            </a:fld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103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>
            <a:extLst>
              <a:ext uri="{FF2B5EF4-FFF2-40B4-BE49-F238E27FC236}">
                <a16:creationId xmlns:a16="http://schemas.microsoft.com/office/drawing/2014/main" id="{DE23DA7E-F9A0-30CE-7B31-DA892FE51FE4}"/>
              </a:ext>
            </a:extLst>
          </p:cNvPr>
          <p:cNvSpPr/>
          <p:nvPr/>
        </p:nvSpPr>
        <p:spPr>
          <a:xfrm>
            <a:off x="188637" y="714542"/>
            <a:ext cx="11859135" cy="5857977"/>
          </a:xfrm>
          <a:prstGeom prst="rect">
            <a:avLst/>
          </a:prstGeom>
          <a:gradFill flip="none" rotWithShape="1">
            <a:gsLst>
              <a:gs pos="24000">
                <a:schemeClr val="bg1"/>
              </a:gs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6200000" scaled="0"/>
            <a:tileRect/>
          </a:gra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8CA57174-21FF-1DF0-3781-54701425B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3464" y="769498"/>
            <a:ext cx="15395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6200" tIns="38100" rIns="76200" bIns="3810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2">
            <a:extLst>
              <a:ext uri="{FF2B5EF4-FFF2-40B4-BE49-F238E27FC236}">
                <a16:creationId xmlns:a16="http://schemas.microsoft.com/office/drawing/2014/main" id="{2F59C112-E336-F0B3-469B-D89450D9B2FF}"/>
              </a:ext>
            </a:extLst>
          </p:cNvPr>
          <p:cNvSpPr/>
          <p:nvPr/>
        </p:nvSpPr>
        <p:spPr>
          <a:xfrm>
            <a:off x="0" y="1"/>
            <a:ext cx="12192000" cy="53339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rgbClr val="B1C4E6"/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/>
        </p:spPr>
        <p:txBody>
          <a:bodyPr wrap="none" lIns="180000" rtlCol="0" anchor="ctr" anchorCtr="0"/>
          <a:lstStyle/>
          <a:p>
            <a:pPr algn="ctr"/>
            <a:r>
              <a:rPr lang="en-US" sz="2400" b="1" kern="0" spc="-151" dirty="0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Motivation: International Projects Focused on Upwind-Downwind Relationship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15AA2F-D73C-9921-42E4-555C6972A558}"/>
              </a:ext>
            </a:extLst>
          </p:cNvPr>
          <p:cNvSpPr txBox="1"/>
          <p:nvPr/>
        </p:nvSpPr>
        <p:spPr>
          <a:xfrm>
            <a:off x="188637" y="5944258"/>
            <a:ext cx="11859135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ko-KR" sz="2000" spc="-70" dirty="0">
                <a:ln w="1270">
                  <a:solidFill>
                    <a:prstClr val="white">
                      <a:lumMod val="95000"/>
                      <a:alpha val="10000"/>
                    </a:prst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Many international projects have been carried out to enhance understanding of upwind and downwind impacts.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478526-06DF-B8C5-0A62-73668CDE7AC0}"/>
              </a:ext>
            </a:extLst>
          </p:cNvPr>
          <p:cNvSpPr txBox="1"/>
          <p:nvPr/>
        </p:nvSpPr>
        <p:spPr>
          <a:xfrm>
            <a:off x="239265" y="738721"/>
            <a:ext cx="61007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https://espo.nasa.gov/asia-aq/category/Mission/ASIA-AQ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499452C-5A07-B899-B242-9392F538B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05" y="1387153"/>
            <a:ext cx="2152346" cy="215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805A12-660C-DFCF-94F4-F91CC7C74F9D}"/>
              </a:ext>
            </a:extLst>
          </p:cNvPr>
          <p:cNvSpPr txBox="1"/>
          <p:nvPr/>
        </p:nvSpPr>
        <p:spPr>
          <a:xfrm>
            <a:off x="2122270" y="1316970"/>
            <a:ext cx="9561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kern="0" spc="-151" dirty="0"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2016</a:t>
            </a:r>
            <a:endParaRPr lang="ko-KR" altLang="en-US" sz="2400" kern="0" spc="-151" dirty="0">
              <a:latin typeface="Arial" panose="020B0604020202020204" pitchFamily="34" charset="0"/>
              <a:ea typeface="아주체" panose="020B0503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CB52D9EC-AB95-430C-C140-4D32CA6550C2}"/>
              </a:ext>
            </a:extLst>
          </p:cNvPr>
          <p:cNvGrpSpPr/>
          <p:nvPr/>
        </p:nvGrpSpPr>
        <p:grpSpPr>
          <a:xfrm>
            <a:off x="5561127" y="1614104"/>
            <a:ext cx="6143157" cy="3574018"/>
            <a:chOff x="5525925" y="1324245"/>
            <a:chExt cx="6143157" cy="357401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D4B05B5-6203-2BD7-8772-653CA3015971}"/>
                </a:ext>
              </a:extLst>
            </p:cNvPr>
            <p:cNvSpPr txBox="1"/>
            <p:nvPr/>
          </p:nvSpPr>
          <p:spPr>
            <a:xfrm>
              <a:off x="6466487" y="1786019"/>
              <a:ext cx="91282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Beijing</a:t>
              </a:r>
              <a:endParaRPr lang="ko-KR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F77B3C1E-8D4F-AD46-F19C-C194B11B5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25925" y="1324245"/>
              <a:ext cx="6143157" cy="35740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그래픽 8" descr="비행기 단색으로 채워진">
              <a:extLst>
                <a:ext uri="{FF2B5EF4-FFF2-40B4-BE49-F238E27FC236}">
                  <a16:creationId xmlns:a16="http://schemas.microsoft.com/office/drawing/2014/main" id="{04636D23-F76C-BB31-943A-0FBA8F8BB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4056417">
              <a:off x="7924492" y="2200766"/>
              <a:ext cx="769827" cy="769827"/>
            </a:xfrm>
            <a:prstGeom prst="rect">
              <a:avLst/>
            </a:prstGeom>
          </p:spPr>
        </p:pic>
        <p:sp>
          <p:nvSpPr>
            <p:cNvPr id="10" name="원호 9">
              <a:extLst>
                <a:ext uri="{FF2B5EF4-FFF2-40B4-BE49-F238E27FC236}">
                  <a16:creationId xmlns:a16="http://schemas.microsoft.com/office/drawing/2014/main" id="{E505EE4B-42DA-A1FA-173F-6CCFCD765EF9}"/>
                </a:ext>
              </a:extLst>
            </p:cNvPr>
            <p:cNvSpPr/>
            <p:nvPr/>
          </p:nvSpPr>
          <p:spPr>
            <a:xfrm rot="16200000">
              <a:off x="7742466" y="2478812"/>
              <a:ext cx="1173493" cy="1387230"/>
            </a:xfrm>
            <a:prstGeom prst="arc">
              <a:avLst>
                <a:gd name="adj1" fmla="val 16200000"/>
                <a:gd name="adj2" fmla="val 5133963"/>
              </a:avLst>
            </a:prstGeom>
            <a:ln w="34925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CB59DEB-5D44-DE69-A766-81CD34FEDC28}"/>
              </a:ext>
            </a:extLst>
          </p:cNvPr>
          <p:cNvSpPr txBox="1"/>
          <p:nvPr/>
        </p:nvSpPr>
        <p:spPr>
          <a:xfrm>
            <a:off x="250773" y="958028"/>
            <a:ext cx="61007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ko-K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https://www.sijaq.org/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2E649454-C557-47E0-AA8A-7C0D4D61BD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9420" y="1298469"/>
            <a:ext cx="1965483" cy="2229660"/>
          </a:xfrm>
          <a:prstGeom prst="rect">
            <a:avLst/>
          </a:prstGeom>
        </p:spPr>
      </p:pic>
      <p:pic>
        <p:nvPicPr>
          <p:cNvPr id="1026" name="Picture 2" descr="Asia-aq logo">
            <a:extLst>
              <a:ext uri="{FF2B5EF4-FFF2-40B4-BE49-F238E27FC236}">
                <a16:creationId xmlns:a16="http://schemas.microsoft.com/office/drawing/2014/main" id="{4163E058-BCCC-53E4-AFE3-387F490B5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921" y="3472380"/>
            <a:ext cx="2550483" cy="248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99F027A3-296E-D889-2207-7A06CE25FD4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4671"/>
          <a:stretch/>
        </p:blipFill>
        <p:spPr>
          <a:xfrm>
            <a:off x="558174" y="3579761"/>
            <a:ext cx="2042170" cy="22677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4759FF-723E-E3F0-65AF-785EDA999141}"/>
              </a:ext>
            </a:extLst>
          </p:cNvPr>
          <p:cNvSpPr txBox="1"/>
          <p:nvPr/>
        </p:nvSpPr>
        <p:spPr>
          <a:xfrm>
            <a:off x="4656767" y="3306795"/>
            <a:ext cx="9561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kern="0" spc="-151" dirty="0"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2024</a:t>
            </a:r>
            <a:endParaRPr lang="ko-KR" altLang="en-US" sz="2400" kern="0" spc="-151" dirty="0">
              <a:latin typeface="Arial" panose="020B0604020202020204" pitchFamily="34" charset="0"/>
              <a:ea typeface="아주체" panose="020B0503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6" name="슬라이드 번호 개체 틀 3">
            <a:extLst>
              <a:ext uri="{FF2B5EF4-FFF2-40B4-BE49-F238E27FC236}">
                <a16:creationId xmlns:a16="http://schemas.microsoft.com/office/drawing/2014/main" id="{3EFAADE8-9C44-77AA-375B-90792848A9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736" y="6328371"/>
            <a:ext cx="2743200" cy="365125"/>
          </a:xfrm>
          <a:prstGeom prst="rect">
            <a:avLst/>
          </a:prstGeom>
        </p:spPr>
        <p:txBody>
          <a:bodyPr/>
          <a:lstStyle/>
          <a:p>
            <a:fld id="{16049EB2-95FA-4D61-AC3A-524BB0EC69E9}" type="slidenum">
              <a:rPr lang="ko-KR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907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>
            <a:extLst>
              <a:ext uri="{FF2B5EF4-FFF2-40B4-BE49-F238E27FC236}">
                <a16:creationId xmlns:a16="http://schemas.microsoft.com/office/drawing/2014/main" id="{DE23DA7E-F9A0-30CE-7B31-DA892FE51FE4}"/>
              </a:ext>
            </a:extLst>
          </p:cNvPr>
          <p:cNvSpPr/>
          <p:nvPr/>
        </p:nvSpPr>
        <p:spPr>
          <a:xfrm>
            <a:off x="188637" y="668594"/>
            <a:ext cx="11859135" cy="5903925"/>
          </a:xfrm>
          <a:prstGeom prst="rect">
            <a:avLst/>
          </a:prstGeom>
          <a:gradFill flip="none" rotWithShape="1">
            <a:gsLst>
              <a:gs pos="24000">
                <a:schemeClr val="bg1"/>
              </a:gs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6200000" scaled="0"/>
            <a:tileRect/>
          </a:gra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2">
            <a:extLst>
              <a:ext uri="{FF2B5EF4-FFF2-40B4-BE49-F238E27FC236}">
                <a16:creationId xmlns:a16="http://schemas.microsoft.com/office/drawing/2014/main" id="{2F59C112-E336-F0B3-469B-D89450D9B2FF}"/>
              </a:ext>
            </a:extLst>
          </p:cNvPr>
          <p:cNvSpPr/>
          <p:nvPr/>
        </p:nvSpPr>
        <p:spPr>
          <a:xfrm>
            <a:off x="0" y="1"/>
            <a:ext cx="12192000" cy="53339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rgbClr val="B1C4E6"/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/>
        </p:spPr>
        <p:txBody>
          <a:bodyPr wrap="none" lIns="180000" rtlCol="0" anchor="ctr" anchorCtr="0"/>
          <a:lstStyle/>
          <a:p>
            <a:pPr algn="ctr"/>
            <a:r>
              <a:rPr lang="en-US" sz="2400" b="1" kern="0" spc="-151" dirty="0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Motivation: Determining Factors of PM</a:t>
            </a:r>
            <a:r>
              <a:rPr lang="en-US" sz="2400" b="1" kern="0" spc="-151" baseline="-25000" dirty="0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2.5</a:t>
            </a:r>
            <a:r>
              <a:rPr lang="en-US" sz="2400" b="1" kern="0" spc="-151" dirty="0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 Levels in South Korea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0777D9-6999-B887-2C5A-3EAD86AE9E4A}"/>
              </a:ext>
            </a:extLst>
          </p:cNvPr>
          <p:cNvSpPr txBox="1"/>
          <p:nvPr/>
        </p:nvSpPr>
        <p:spPr>
          <a:xfrm>
            <a:off x="360063" y="5216468"/>
            <a:ext cx="11516282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kumimoji="1" spc="-70">
                <a:ln w="1270">
                  <a:solidFill>
                    <a:prstClr val="white">
                      <a:lumMod val="95000"/>
                      <a:alpha val="10000"/>
                    </a:prst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PM</a:t>
            </a:r>
            <a:r>
              <a:rPr lang="en-US" altLang="ko-KR" baseline="-25000" dirty="0"/>
              <a:t>2.5</a:t>
            </a:r>
            <a:r>
              <a:rPr lang="en-US" altLang="ko-KR" dirty="0"/>
              <a:t> concentrations in South Korea are significantly influenced by both foreign and domestic emissions (left figure).</a:t>
            </a:r>
          </a:p>
          <a:p>
            <a:r>
              <a:rPr lang="en-US" altLang="ko-KR" dirty="0"/>
              <a:t>Ensuring simulation accuracy from the upwind region is crucial.</a:t>
            </a: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184645DB-E619-D534-0DAE-B0CDE0A4DECF}"/>
              </a:ext>
            </a:extLst>
          </p:cNvPr>
          <p:cNvGrpSpPr/>
          <p:nvPr/>
        </p:nvGrpSpPr>
        <p:grpSpPr>
          <a:xfrm>
            <a:off x="6719559" y="834342"/>
            <a:ext cx="5097453" cy="4151153"/>
            <a:chOff x="360063" y="777192"/>
            <a:chExt cx="5097453" cy="4151153"/>
          </a:xfrm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C0204479-0112-8EE0-8D86-5A77C3B87A39}"/>
                </a:ext>
              </a:extLst>
            </p:cNvPr>
            <p:cNvSpPr/>
            <p:nvPr/>
          </p:nvSpPr>
          <p:spPr>
            <a:xfrm>
              <a:off x="360063" y="1073719"/>
              <a:ext cx="509745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ko-KR" sz="3200" i="1" spc="-40" dirty="0">
                  <a:ln w="3175">
                    <a:solidFill>
                      <a:prstClr val="black">
                        <a:alpha val="10000"/>
                      </a:prstClr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&lt; South Korea&gt;</a:t>
              </a: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63C83811-95B5-BC72-C3F8-F71A53E332D4}"/>
                </a:ext>
              </a:extLst>
            </p:cNvPr>
            <p:cNvGrpSpPr/>
            <p:nvPr/>
          </p:nvGrpSpPr>
          <p:grpSpPr>
            <a:xfrm>
              <a:off x="708111" y="777192"/>
              <a:ext cx="4600514" cy="4151153"/>
              <a:chOff x="708111" y="777192"/>
              <a:chExt cx="4600514" cy="4151153"/>
            </a:xfrm>
          </p:grpSpPr>
          <p:sp>
            <p:nvSpPr>
              <p:cNvPr id="16" name="Rectangle 2">
                <a:extLst>
                  <a:ext uri="{FF2B5EF4-FFF2-40B4-BE49-F238E27FC236}">
                    <a16:creationId xmlns:a16="http://schemas.microsoft.com/office/drawing/2014/main" id="{8CA57174-21FF-1DF0-3781-54701425BE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3464" y="777192"/>
                <a:ext cx="153953" cy="2923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76200" tIns="38100" rIns="76200" bIns="3810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endParaRPr lang="ko-KR" alt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B2209A5-5160-2C9D-C94B-E0AACC4AA6EC}"/>
                  </a:ext>
                </a:extLst>
              </p:cNvPr>
              <p:cNvSpPr txBox="1"/>
              <p:nvPr/>
            </p:nvSpPr>
            <p:spPr>
              <a:xfrm>
                <a:off x="708111" y="1804041"/>
                <a:ext cx="460051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1" lang="en-US" altLang="ko-KR" sz="2800" i="1" spc="-40" dirty="0">
                    <a:ln w="3175">
                      <a:solidFill>
                        <a:prstClr val="black">
                          <a:alpha val="10000"/>
                        </a:prstClr>
                      </a:solidFill>
                    </a:ln>
                    <a:latin typeface="Arial" panose="020B0604020202020204" pitchFamily="34" charset="0"/>
                    <a:cs typeface="Arial" panose="020B0604020202020204" pitchFamily="34" charset="0"/>
                  </a:rPr>
                  <a:t>Foreign + Domestic</a:t>
                </a:r>
                <a:endParaRPr lang="ko-KR" altLang="en-US" sz="28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그래픽 1">
                <a:extLst>
                  <a:ext uri="{FF2B5EF4-FFF2-40B4-BE49-F238E27FC236}">
                    <a16:creationId xmlns:a16="http://schemas.microsoft.com/office/drawing/2014/main" id="{6BCCBE2D-03E1-A7C3-AE89-806682CAEC2E}"/>
                  </a:ext>
                </a:extLst>
              </p:cNvPr>
              <p:cNvSpPr/>
              <p:nvPr/>
            </p:nvSpPr>
            <p:spPr>
              <a:xfrm rot="10800000">
                <a:off x="1408733" y="2529916"/>
                <a:ext cx="2859020" cy="1694529"/>
              </a:xfrm>
              <a:custGeom>
                <a:avLst/>
                <a:gdLst>
                  <a:gd name="connsiteX0" fmla="*/ 3429000 w 3429000"/>
                  <a:gd name="connsiteY0" fmla="*/ 771525 h 771525"/>
                  <a:gd name="connsiteX1" fmla="*/ 2057400 w 3429000"/>
                  <a:gd name="connsiteY1" fmla="*/ 257175 h 771525"/>
                  <a:gd name="connsiteX2" fmla="*/ 2400300 w 3429000"/>
                  <a:gd name="connsiteY2" fmla="*/ 257175 h 771525"/>
                  <a:gd name="connsiteX3" fmla="*/ 1714500 w 3429000"/>
                  <a:gd name="connsiteY3" fmla="*/ 0 h 771525"/>
                  <a:gd name="connsiteX4" fmla="*/ 1028700 w 3429000"/>
                  <a:gd name="connsiteY4" fmla="*/ 257175 h 771525"/>
                  <a:gd name="connsiteX5" fmla="*/ 1371600 w 3429000"/>
                  <a:gd name="connsiteY5" fmla="*/ 257175 h 771525"/>
                  <a:gd name="connsiteX6" fmla="*/ 0 w 3429000"/>
                  <a:gd name="connsiteY6" fmla="*/ 771525 h 77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29000" h="771525">
                    <a:moveTo>
                      <a:pt x="3429000" y="771525"/>
                    </a:moveTo>
                    <a:cubicBezTo>
                      <a:pt x="2314575" y="600075"/>
                      <a:pt x="2057400" y="257175"/>
                      <a:pt x="2057400" y="257175"/>
                    </a:cubicBezTo>
                    <a:lnTo>
                      <a:pt x="2400300" y="257175"/>
                    </a:lnTo>
                    <a:lnTo>
                      <a:pt x="1714500" y="0"/>
                    </a:lnTo>
                    <a:lnTo>
                      <a:pt x="1028700" y="257175"/>
                    </a:lnTo>
                    <a:lnTo>
                      <a:pt x="1371600" y="257175"/>
                    </a:lnTo>
                    <a:cubicBezTo>
                      <a:pt x="1371600" y="257175"/>
                      <a:pt x="1114425" y="600075"/>
                      <a:pt x="0" y="771525"/>
                    </a:cubicBezTo>
                  </a:path>
                </a:pathLst>
              </a:custGeom>
              <a:gradFill>
                <a:gsLst>
                  <a:gs pos="89381">
                    <a:schemeClr val="accent3"/>
                  </a:gs>
                  <a:gs pos="26550">
                    <a:schemeClr val="accent3">
                      <a:alpha val="34000"/>
                    </a:schemeClr>
                  </a:gs>
                  <a:gs pos="76106">
                    <a:schemeClr val="accent3">
                      <a:alpha val="80000"/>
                    </a:schemeClr>
                  </a:gs>
                  <a:gs pos="0">
                    <a:schemeClr val="bg1">
                      <a:alpha val="0"/>
                    </a:schemeClr>
                  </a:gs>
                  <a:gs pos="50000">
                    <a:schemeClr val="accent3">
                      <a:alpha val="50000"/>
                    </a:schemeClr>
                  </a:gs>
                </a:gsLst>
                <a:lin ang="16200000" scaled="0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64C849D-5117-B56A-B4AC-F842721C9C0A}"/>
                  </a:ext>
                </a:extLst>
              </p:cNvPr>
              <p:cNvSpPr txBox="1"/>
              <p:nvPr/>
            </p:nvSpPr>
            <p:spPr>
              <a:xfrm>
                <a:off x="2135972" y="4405125"/>
                <a:ext cx="154563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1" lang="en-US" altLang="ko-KR" sz="2800" i="1" spc="-40" dirty="0">
                    <a:ln w="3175">
                      <a:solidFill>
                        <a:prstClr val="black">
                          <a:alpha val="10000"/>
                        </a:prstClr>
                      </a:solidFill>
                    </a:ln>
                    <a:latin typeface="Arial" panose="020B0604020202020204" pitchFamily="34" charset="0"/>
                    <a:cs typeface="Arial" panose="020B0604020202020204" pitchFamily="34" charset="0"/>
                  </a:rPr>
                  <a:t>PM</a:t>
                </a:r>
                <a:r>
                  <a:rPr kumimoji="1" lang="en-US" altLang="ko-KR" sz="2800" i="1" spc="-40" baseline="-25000" dirty="0">
                    <a:ln w="3175">
                      <a:solidFill>
                        <a:prstClr val="black">
                          <a:alpha val="10000"/>
                        </a:prstClr>
                      </a:solidFill>
                    </a:ln>
                    <a:latin typeface="Arial" panose="020B0604020202020204" pitchFamily="34" charset="0"/>
                    <a:cs typeface="Arial" panose="020B0604020202020204" pitchFamily="34" charset="0"/>
                  </a:rPr>
                  <a:t>2.5</a:t>
                </a:r>
                <a:endParaRPr lang="ko-KR" alt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BD541A5B-004E-F96D-5A87-673F5328AAF4}"/>
              </a:ext>
            </a:extLst>
          </p:cNvPr>
          <p:cNvGrpSpPr/>
          <p:nvPr/>
        </p:nvGrpSpPr>
        <p:grpSpPr>
          <a:xfrm>
            <a:off x="642473" y="1246952"/>
            <a:ext cx="6769366" cy="3158173"/>
            <a:chOff x="593445" y="1246952"/>
            <a:chExt cx="6769366" cy="3158173"/>
          </a:xfrm>
        </p:grpSpPr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C92AF859-AEAD-9206-29E2-27E018F59184}"/>
                </a:ext>
              </a:extLst>
            </p:cNvPr>
            <p:cNvGrpSpPr/>
            <p:nvPr/>
          </p:nvGrpSpPr>
          <p:grpSpPr>
            <a:xfrm>
              <a:off x="593445" y="1246952"/>
              <a:ext cx="6141041" cy="3158173"/>
              <a:chOff x="5313541" y="1129192"/>
              <a:chExt cx="6141041" cy="3158173"/>
            </a:xfrm>
          </p:grpSpPr>
          <p:grpSp>
            <p:nvGrpSpPr>
              <p:cNvPr id="4" name="그룹 3">
                <a:extLst>
                  <a:ext uri="{FF2B5EF4-FFF2-40B4-BE49-F238E27FC236}">
                    <a16:creationId xmlns:a16="http://schemas.microsoft.com/office/drawing/2014/main" id="{0EA3A45B-9894-61E4-C26C-D21ADD60DA40}"/>
                  </a:ext>
                </a:extLst>
              </p:cNvPr>
              <p:cNvGrpSpPr/>
              <p:nvPr/>
            </p:nvGrpSpPr>
            <p:grpSpPr>
              <a:xfrm>
                <a:off x="5313541" y="1267044"/>
                <a:ext cx="6141041" cy="3020321"/>
                <a:chOff x="5313541" y="1267044"/>
                <a:chExt cx="6141041" cy="3020321"/>
              </a:xfrm>
            </p:grpSpPr>
            <p:pic>
              <p:nvPicPr>
                <p:cNvPr id="3" name="그림 2">
                  <a:extLst>
                    <a:ext uri="{FF2B5EF4-FFF2-40B4-BE49-F238E27FC236}">
                      <a16:creationId xmlns:a16="http://schemas.microsoft.com/office/drawing/2014/main" id="{79517E4C-ABBD-8270-4AD2-AA6F0FA387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313541" y="1267044"/>
                  <a:ext cx="6141041" cy="3020321"/>
                </a:xfrm>
                <a:prstGeom prst="rect">
                  <a:avLst/>
                </a:prstGeom>
              </p:spPr>
            </p:pic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3381283-85BD-F24B-242D-3E7F6CE0950B}"/>
                    </a:ext>
                  </a:extLst>
                </p:cNvPr>
                <p:cNvSpPr txBox="1"/>
                <p:nvPr/>
              </p:nvSpPr>
              <p:spPr>
                <a:xfrm>
                  <a:off x="10185100" y="1843264"/>
                  <a:ext cx="1092500" cy="338554"/>
                </a:xfrm>
                <a:prstGeom prst="rect">
                  <a:avLst/>
                </a:prstGeom>
                <a:solidFill>
                  <a:schemeClr val="bg2"/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1" lang="en-US" altLang="ko-KR" sz="1600" spc="-40" dirty="0">
                      <a:ln w="3175">
                        <a:solidFill>
                          <a:prstClr val="black">
                            <a:alpha val="10000"/>
                          </a:prstClr>
                        </a:solidFill>
                      </a:ln>
                      <a:latin typeface="Arial" panose="020B0604020202020204" pitchFamily="34" charset="0"/>
                      <a:cs typeface="Arial" panose="020B0604020202020204" pitchFamily="34" charset="0"/>
                    </a:rPr>
                    <a:t>Domestic</a:t>
                  </a:r>
                  <a:endParaRPr kumimoji="1" lang="ko-KR" altLang="en-US" sz="1600" spc="-40" dirty="0">
                    <a:ln w="3175">
                      <a:solidFill>
                        <a:prstClr val="black">
                          <a:alpha val="10000"/>
                        </a:prstClr>
                      </a:solidFill>
                    </a:ln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B0783A5D-FB98-61D4-4B20-84AEC5633EF6}"/>
                    </a:ext>
                  </a:extLst>
                </p:cNvPr>
                <p:cNvSpPr txBox="1"/>
                <p:nvPr/>
              </p:nvSpPr>
              <p:spPr>
                <a:xfrm>
                  <a:off x="10190016" y="2182477"/>
                  <a:ext cx="1092500" cy="338554"/>
                </a:xfrm>
                <a:prstGeom prst="rect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1" lang="en-US" altLang="ko-KR" sz="1600" spc="-40" dirty="0">
                      <a:ln w="3175">
                        <a:solidFill>
                          <a:prstClr val="black">
                            <a:alpha val="10000"/>
                          </a:prstClr>
                        </a:solidFill>
                      </a:ln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Foreign</a:t>
                  </a:r>
                  <a:endParaRPr kumimoji="1" lang="ko-KR" altLang="en-US" sz="1600" spc="-40" dirty="0">
                    <a:ln w="3175">
                      <a:solidFill>
                        <a:prstClr val="black">
                          <a:alpha val="10000"/>
                        </a:prst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1DBF7C9-0769-EC4C-7269-60C4FF13056A}"/>
                  </a:ext>
                </a:extLst>
              </p:cNvPr>
              <p:cNvSpPr txBox="1"/>
              <p:nvPr/>
            </p:nvSpPr>
            <p:spPr>
              <a:xfrm>
                <a:off x="6060538" y="1129192"/>
                <a:ext cx="3497799" cy="599700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>
                <a:noAutofit/>
              </a:bodyPr>
              <a:lstStyle/>
              <a:p>
                <a:pPr algn="ctr"/>
                <a:endParaRPr kumimoji="1" lang="ko-KR" altLang="en-US" sz="1600" spc="-40" dirty="0">
                  <a:ln w="3175">
                    <a:solidFill>
                      <a:prstClr val="black">
                        <a:alpha val="10000"/>
                      </a:prstClr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596836A-18F2-8386-15BB-A94D3F816B34}"/>
                </a:ext>
              </a:extLst>
            </p:cNvPr>
            <p:cNvSpPr txBox="1"/>
            <p:nvPr/>
          </p:nvSpPr>
          <p:spPr>
            <a:xfrm>
              <a:off x="1262049" y="1442411"/>
              <a:ext cx="610076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ko-KR" sz="2000" spc="-40" dirty="0">
                  <a:ln w="3175">
                    <a:solidFill>
                      <a:prstClr val="black">
                        <a:alpha val="10000"/>
                      </a:prstClr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PM</a:t>
              </a:r>
              <a:r>
                <a:rPr kumimoji="1" lang="en-US" altLang="ko-KR" sz="2000" spc="-40" baseline="-25000" dirty="0">
                  <a:ln w="3175">
                    <a:solidFill>
                      <a:prstClr val="black">
                        <a:alpha val="10000"/>
                      </a:prstClr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2.5</a:t>
              </a:r>
              <a:r>
                <a:rPr kumimoji="1" lang="en-US" altLang="ko-KR" sz="2000" spc="-40" dirty="0">
                  <a:ln w="3175">
                    <a:solidFill>
                      <a:prstClr val="black">
                        <a:alpha val="10000"/>
                      </a:prstClr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Concentrations in South Korea.</a:t>
              </a:r>
              <a:endParaRPr kumimoji="1" lang="ko-KR" altLang="en-US" sz="2000" spc="-40" dirty="0">
                <a:ln w="3175">
                  <a:solidFill>
                    <a:prstClr val="black">
                      <a:alpha val="10000"/>
                    </a:prst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슬라이드 번호 개체 틀 3">
            <a:extLst>
              <a:ext uri="{FF2B5EF4-FFF2-40B4-BE49-F238E27FC236}">
                <a16:creationId xmlns:a16="http://schemas.microsoft.com/office/drawing/2014/main" id="{98FC70B9-584D-F6DF-8C90-99821D198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736" y="6328371"/>
            <a:ext cx="2743200" cy="365125"/>
          </a:xfrm>
          <a:prstGeom prst="rect">
            <a:avLst/>
          </a:prstGeom>
        </p:spPr>
        <p:txBody>
          <a:bodyPr/>
          <a:lstStyle/>
          <a:p>
            <a:fld id="{16049EB2-95FA-4D61-AC3A-524BB0EC69E9}" type="slidenum">
              <a:rPr lang="ko-KR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508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>
            <a:extLst>
              <a:ext uri="{FF2B5EF4-FFF2-40B4-BE49-F238E27FC236}">
                <a16:creationId xmlns:a16="http://schemas.microsoft.com/office/drawing/2014/main" id="{DE23DA7E-F9A0-30CE-7B31-DA892FE51FE4}"/>
              </a:ext>
            </a:extLst>
          </p:cNvPr>
          <p:cNvSpPr/>
          <p:nvPr/>
        </p:nvSpPr>
        <p:spPr>
          <a:xfrm>
            <a:off x="188637" y="714542"/>
            <a:ext cx="11859135" cy="5857977"/>
          </a:xfrm>
          <a:prstGeom prst="rect">
            <a:avLst/>
          </a:prstGeom>
          <a:gradFill flip="none" rotWithShape="1">
            <a:gsLst>
              <a:gs pos="24000">
                <a:schemeClr val="bg1"/>
              </a:gs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6200000" scaled="0"/>
            <a:tileRect/>
          </a:gra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8CA57174-21FF-1DF0-3781-54701425B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3464" y="769498"/>
            <a:ext cx="15395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6200" tIns="38100" rIns="76200" bIns="3810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2">
            <a:extLst>
              <a:ext uri="{FF2B5EF4-FFF2-40B4-BE49-F238E27FC236}">
                <a16:creationId xmlns:a16="http://schemas.microsoft.com/office/drawing/2014/main" id="{2F59C112-E336-F0B3-469B-D89450D9B2FF}"/>
              </a:ext>
            </a:extLst>
          </p:cNvPr>
          <p:cNvSpPr/>
          <p:nvPr/>
        </p:nvSpPr>
        <p:spPr>
          <a:xfrm>
            <a:off x="0" y="1"/>
            <a:ext cx="12192000" cy="53339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rgbClr val="B1C4E6"/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/>
        </p:spPr>
        <p:txBody>
          <a:bodyPr wrap="none" lIns="180000" rtlCol="0" anchor="ctr" anchorCtr="0"/>
          <a:lstStyle/>
          <a:p>
            <a:pPr algn="ctr"/>
            <a:r>
              <a:rPr lang="en-US" sz="2400" b="1" kern="0" spc="-151" dirty="0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Motivation: Air Quality Overview in </a:t>
            </a:r>
            <a:r>
              <a:rPr lang="en-US" sz="2400" b="1" kern="0" spc="-151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Northeast Asia</a:t>
            </a:r>
            <a:endParaRPr lang="en-US" sz="2400" b="1" kern="0" spc="-151" dirty="0">
              <a:solidFill>
                <a:srgbClr val="002060"/>
              </a:solidFill>
              <a:latin typeface="Arial" panose="020B0604020202020204" pitchFamily="34" charset="0"/>
              <a:ea typeface="아주체" panose="020B0503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15AA2F-D73C-9921-42E4-555C6972A558}"/>
              </a:ext>
            </a:extLst>
          </p:cNvPr>
          <p:cNvSpPr txBox="1"/>
          <p:nvPr/>
        </p:nvSpPr>
        <p:spPr>
          <a:xfrm>
            <a:off x="360063" y="5248901"/>
            <a:ext cx="115162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R" spc="-70" dirty="0">
                <a:ln w="1270">
                  <a:solidFill>
                    <a:prstClr val="white">
                      <a:lumMod val="95000"/>
                      <a:alpha val="10000"/>
                    </a:prst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Previous studies reported that rapid changes in emissions in China have led to improvements in air pollution concentrations.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R" spc="-70" dirty="0">
                <a:ln w="1270">
                  <a:solidFill>
                    <a:prstClr val="white">
                      <a:lumMod val="95000"/>
                      <a:alpha val="10000"/>
                    </a:prst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Capturing these changes in China, as the upwind source for South Korea, is crucial for accurately forecasting or estimating health impacts in South Korea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D4B05B5-6203-2BD7-8772-653CA3015971}"/>
              </a:ext>
            </a:extLst>
          </p:cNvPr>
          <p:cNvSpPr txBox="1"/>
          <p:nvPr/>
        </p:nvSpPr>
        <p:spPr>
          <a:xfrm>
            <a:off x="6466487" y="1786019"/>
            <a:ext cx="9128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Beijing</a:t>
            </a:r>
            <a:endParaRPr lang="ko-KR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0A0C8A1-8039-6157-B98E-A3338E26E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15" y="797248"/>
            <a:ext cx="4132706" cy="374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92C63F-09DA-CC14-5DB9-963C2320BD97}"/>
              </a:ext>
            </a:extLst>
          </p:cNvPr>
          <p:cNvSpPr txBox="1"/>
          <p:nvPr/>
        </p:nvSpPr>
        <p:spPr>
          <a:xfrm>
            <a:off x="9549001" y="797363"/>
            <a:ext cx="21199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ko-KR" i="1" spc="-70" dirty="0">
                <a:ln w="1270">
                  <a:solidFill>
                    <a:prstClr val="white">
                      <a:lumMod val="95000"/>
                      <a:alpha val="10000"/>
                    </a:prst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Gu et al., (2023)</a:t>
            </a:r>
            <a:endParaRPr lang="ko-KR" alt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4C588F6-0981-FB9A-56B5-6AD88CE9B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082" y="1163171"/>
            <a:ext cx="5213007" cy="398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8DB133-1723-1E35-CF14-135E4B45946F}"/>
              </a:ext>
            </a:extLst>
          </p:cNvPr>
          <p:cNvSpPr txBox="1"/>
          <p:nvPr/>
        </p:nvSpPr>
        <p:spPr>
          <a:xfrm>
            <a:off x="3344539" y="4604332"/>
            <a:ext cx="19748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ko-KR" i="1" spc="-70" dirty="0">
                <a:ln w="1270">
                  <a:solidFill>
                    <a:prstClr val="white">
                      <a:lumMod val="95000"/>
                      <a:alpha val="10000"/>
                    </a:prst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Shah et al., (2020)</a:t>
            </a:r>
            <a:endParaRPr lang="ko-KR" alt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화살표: 아래쪽 4">
            <a:extLst>
              <a:ext uri="{FF2B5EF4-FFF2-40B4-BE49-F238E27FC236}">
                <a16:creationId xmlns:a16="http://schemas.microsoft.com/office/drawing/2014/main" id="{FC21FC26-8E84-154A-A7AA-20B49B466FBC}"/>
              </a:ext>
            </a:extLst>
          </p:cNvPr>
          <p:cNvSpPr/>
          <p:nvPr/>
        </p:nvSpPr>
        <p:spPr>
          <a:xfrm>
            <a:off x="11393598" y="2971802"/>
            <a:ext cx="379238" cy="1721222"/>
          </a:xfrm>
          <a:prstGeom prst="downArrow">
            <a:avLst/>
          </a:prstGeom>
          <a:gradFill>
            <a:gsLst>
              <a:gs pos="73000">
                <a:schemeClr val="bg1"/>
              </a:gs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E98BB5-1F6C-FA60-105F-4F16E4981784}"/>
              </a:ext>
            </a:extLst>
          </p:cNvPr>
          <p:cNvSpPr txBox="1"/>
          <p:nvPr/>
        </p:nvSpPr>
        <p:spPr>
          <a:xfrm>
            <a:off x="6846701" y="4323692"/>
            <a:ext cx="38664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Rapid changes in emissions</a:t>
            </a:r>
            <a:endParaRPr lang="ko-KR" altLang="en-US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슬라이드 번호 개체 틀 3">
            <a:extLst>
              <a:ext uri="{FF2B5EF4-FFF2-40B4-BE49-F238E27FC236}">
                <a16:creationId xmlns:a16="http://schemas.microsoft.com/office/drawing/2014/main" id="{749B76D0-13D8-3934-85E7-94B748488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736" y="6328371"/>
            <a:ext cx="2743200" cy="365125"/>
          </a:xfrm>
          <a:prstGeom prst="rect">
            <a:avLst/>
          </a:prstGeom>
        </p:spPr>
        <p:txBody>
          <a:bodyPr/>
          <a:lstStyle/>
          <a:p>
            <a:fld id="{16049EB2-95FA-4D61-AC3A-524BB0EC69E9}" type="slidenum">
              <a:rPr lang="ko-KR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192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2">
            <a:extLst>
              <a:ext uri="{FF2B5EF4-FFF2-40B4-BE49-F238E27FC236}">
                <a16:creationId xmlns:a16="http://schemas.microsoft.com/office/drawing/2014/main" id="{2337F7BD-95AC-09A3-FBC9-9688CB5E0C90}"/>
              </a:ext>
            </a:extLst>
          </p:cNvPr>
          <p:cNvSpPr/>
          <p:nvPr/>
        </p:nvSpPr>
        <p:spPr>
          <a:xfrm>
            <a:off x="0" y="1"/>
            <a:ext cx="12192000" cy="53339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rgbClr val="B1C4E6"/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/>
        </p:spPr>
        <p:txBody>
          <a:bodyPr wrap="none" lIns="180000" rtlCol="0" anchor="ctr" anchorCtr="0"/>
          <a:lstStyle/>
          <a:p>
            <a:pPr algn="ctr"/>
            <a:r>
              <a:rPr lang="en-US" sz="2400" b="1" kern="0" spc="-151" dirty="0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Characteristics of </a:t>
            </a:r>
            <a:r>
              <a:rPr lang="en-US" sz="2400" b="1" kern="0" spc="-151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Bottom-Up Inventories</a:t>
            </a:r>
            <a:endParaRPr lang="en-US" sz="2400" b="1" kern="0" spc="-151" dirty="0">
              <a:solidFill>
                <a:srgbClr val="002060"/>
              </a:solidFill>
              <a:latin typeface="Arial" panose="020B0604020202020204" pitchFamily="34" charset="0"/>
              <a:ea typeface="아주체" panose="020B0503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5" name="그래픽 1">
            <a:extLst>
              <a:ext uri="{FF2B5EF4-FFF2-40B4-BE49-F238E27FC236}">
                <a16:creationId xmlns:a16="http://schemas.microsoft.com/office/drawing/2014/main" id="{FB493FB4-5755-8453-1C65-12F3BDD60678}"/>
              </a:ext>
            </a:extLst>
          </p:cNvPr>
          <p:cNvSpPr/>
          <p:nvPr/>
        </p:nvSpPr>
        <p:spPr>
          <a:xfrm rot="10800000">
            <a:off x="933357" y="3119813"/>
            <a:ext cx="3073399" cy="1003297"/>
          </a:xfrm>
          <a:custGeom>
            <a:avLst/>
            <a:gdLst>
              <a:gd name="connsiteX0" fmla="*/ 3429000 w 3429000"/>
              <a:gd name="connsiteY0" fmla="*/ 771525 h 771525"/>
              <a:gd name="connsiteX1" fmla="*/ 2057400 w 3429000"/>
              <a:gd name="connsiteY1" fmla="*/ 257175 h 771525"/>
              <a:gd name="connsiteX2" fmla="*/ 2400300 w 3429000"/>
              <a:gd name="connsiteY2" fmla="*/ 257175 h 771525"/>
              <a:gd name="connsiteX3" fmla="*/ 1714500 w 3429000"/>
              <a:gd name="connsiteY3" fmla="*/ 0 h 771525"/>
              <a:gd name="connsiteX4" fmla="*/ 1028700 w 3429000"/>
              <a:gd name="connsiteY4" fmla="*/ 257175 h 771525"/>
              <a:gd name="connsiteX5" fmla="*/ 1371600 w 3429000"/>
              <a:gd name="connsiteY5" fmla="*/ 257175 h 771525"/>
              <a:gd name="connsiteX6" fmla="*/ 0 w 3429000"/>
              <a:gd name="connsiteY6" fmla="*/ 771525 h 77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29000" h="771525">
                <a:moveTo>
                  <a:pt x="3429000" y="771525"/>
                </a:moveTo>
                <a:cubicBezTo>
                  <a:pt x="2314575" y="600075"/>
                  <a:pt x="2057400" y="257175"/>
                  <a:pt x="2057400" y="257175"/>
                </a:cubicBezTo>
                <a:lnTo>
                  <a:pt x="2400300" y="257175"/>
                </a:lnTo>
                <a:lnTo>
                  <a:pt x="1714500" y="0"/>
                </a:lnTo>
                <a:lnTo>
                  <a:pt x="1028700" y="257175"/>
                </a:lnTo>
                <a:lnTo>
                  <a:pt x="1371600" y="257175"/>
                </a:lnTo>
                <a:cubicBezTo>
                  <a:pt x="1371600" y="257175"/>
                  <a:pt x="1114425" y="600075"/>
                  <a:pt x="0" y="771525"/>
                </a:cubicBezTo>
              </a:path>
            </a:pathLst>
          </a:custGeom>
          <a:gradFill>
            <a:gsLst>
              <a:gs pos="24000">
                <a:srgbClr val="B4B6B8"/>
              </a:gs>
              <a:gs pos="0">
                <a:srgbClr val="959697"/>
              </a:gs>
              <a:gs pos="100000">
                <a:schemeClr val="accent1">
                  <a:lumMod val="5000"/>
                  <a:lumOff val="95000"/>
                  <a:alpha val="0"/>
                </a:schemeClr>
              </a:gs>
              <a:gs pos="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말풍선: 모서리가 둥근 사각형 46">
            <a:extLst>
              <a:ext uri="{FF2B5EF4-FFF2-40B4-BE49-F238E27FC236}">
                <a16:creationId xmlns:a16="http://schemas.microsoft.com/office/drawing/2014/main" id="{F90BBEF4-6C88-C03A-B9F3-1182A1CB3CB7}"/>
              </a:ext>
            </a:extLst>
          </p:cNvPr>
          <p:cNvSpPr/>
          <p:nvPr/>
        </p:nvSpPr>
        <p:spPr>
          <a:xfrm rot="5400000" flipH="1">
            <a:off x="3819092" y="1522669"/>
            <a:ext cx="6190648" cy="4197585"/>
          </a:xfrm>
          <a:prstGeom prst="wedgeRoundRectCallout">
            <a:avLst>
              <a:gd name="adj1" fmla="val -20711"/>
              <a:gd name="adj2" fmla="val 68843"/>
              <a:gd name="adj3" fmla="val 16667"/>
            </a:avLst>
          </a:prstGeom>
          <a:gradFill>
            <a:gsLst>
              <a:gs pos="36000">
                <a:schemeClr val="accent1">
                  <a:lumMod val="5000"/>
                  <a:lumOff val="95000"/>
                  <a:alpha val="0"/>
                </a:schemeClr>
              </a:gs>
              <a:gs pos="0">
                <a:schemeClr val="tx1">
                  <a:lumMod val="50000"/>
                  <a:lumOff val="5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73394910-9915-A2DF-8818-983AB19F12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79"/>
          <a:stretch/>
        </p:blipFill>
        <p:spPr bwMode="auto">
          <a:xfrm>
            <a:off x="8944507" y="967043"/>
            <a:ext cx="2752645" cy="293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E43782-DF32-9BE3-D48A-64A13DEA0223}"/>
              </a:ext>
            </a:extLst>
          </p:cNvPr>
          <p:cNvSpPr txBox="1"/>
          <p:nvPr/>
        </p:nvSpPr>
        <p:spPr>
          <a:xfrm>
            <a:off x="8747382" y="5399167"/>
            <a:ext cx="34758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ko-KR" sz="1600" dirty="0">
                <a:latin typeface="Arial" panose="020B0604020202020204" pitchFamily="34" charset="0"/>
                <a:ea typeface="나눔스퀘어라운드OTF Bold" panose="020B0600000101010101" pitchFamily="34" charset="-127"/>
                <a:cs typeface="Arial" panose="020B0604020202020204" pitchFamily="34" charset="0"/>
              </a:rPr>
              <a:t>Differences in Air Pollution Forecast Concentrations</a:t>
            </a:r>
            <a:br>
              <a:rPr kumimoji="1" lang="en-US" altLang="ko-KR" sz="1600" dirty="0">
                <a:latin typeface="Arial" panose="020B0604020202020204" pitchFamily="34" charset="0"/>
                <a:ea typeface="나눔스퀘어라운드OTF Bold" panose="020B0600000101010101" pitchFamily="34" charset="-127"/>
                <a:cs typeface="Arial" panose="020B0604020202020204" pitchFamily="34" charset="0"/>
              </a:rPr>
            </a:br>
            <a:r>
              <a:rPr kumimoji="1" lang="en-US" altLang="ko-KR" sz="1600" dirty="0">
                <a:latin typeface="Arial" panose="020B0604020202020204" pitchFamily="34" charset="0"/>
                <a:ea typeface="나눔스퀘어라운드OTF Bold" panose="020B0600000101010101" pitchFamily="34" charset="-127"/>
                <a:cs typeface="Arial" panose="020B0604020202020204" pitchFamily="34" charset="0"/>
              </a:rPr>
              <a:t>and Domestic and Foreign contributions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5BA702-034D-150C-E02F-71F4A1444CC3}"/>
              </a:ext>
            </a:extLst>
          </p:cNvPr>
          <p:cNvSpPr txBox="1"/>
          <p:nvPr/>
        </p:nvSpPr>
        <p:spPr>
          <a:xfrm>
            <a:off x="1057936" y="4331585"/>
            <a:ext cx="2797077" cy="707142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anchor="ctr" anchorCtr="0">
            <a:noAutofit/>
          </a:bodyPr>
          <a:lstStyle>
            <a:defPPr>
              <a:defRPr lang="ko-KR"/>
            </a:defPPr>
            <a:lvl1pPr marL="171450" indent="-171450">
              <a:buFont typeface="Arial" panose="020B0604020202020204" pitchFamily="34" charset="0"/>
              <a:buChar char="•"/>
              <a:defRPr kumimoji="1" sz="1600">
                <a:latin typeface="나눔스퀘어라운드OTF Bold" panose="020B0600000101010101" pitchFamily="34" charset="-127"/>
                <a:ea typeface="나눔스퀘어라운드OTF Bold" panose="020B0600000101010101" pitchFamily="34" charset="-127"/>
                <a:cs typeface="Arial" panose="020B0604020202020204" pitchFamily="34" charset="0"/>
              </a:defRPr>
            </a:lvl1pPr>
          </a:lstStyle>
          <a:p>
            <a:pPr marL="0" indent="0" algn="ctr">
              <a:buNone/>
            </a:pPr>
            <a:r>
              <a:rPr lang="en-US" altLang="ko-KR" sz="2000" dirty="0">
                <a:latin typeface="Arial" panose="020B0604020202020204" pitchFamily="34" charset="0"/>
              </a:rPr>
              <a:t>Bottom-up</a:t>
            </a:r>
            <a:br>
              <a:rPr lang="en-US" altLang="ko-KR" sz="2000" dirty="0">
                <a:latin typeface="Arial" panose="020B0604020202020204" pitchFamily="34" charset="0"/>
              </a:rPr>
            </a:br>
            <a:r>
              <a:rPr lang="en-US" altLang="ko-KR" sz="2000" dirty="0">
                <a:latin typeface="Arial" panose="020B0604020202020204" pitchFamily="34" charset="0"/>
              </a:rPr>
              <a:t>Emission Inventory</a:t>
            </a:r>
          </a:p>
        </p:txBody>
      </p:sp>
      <p:pic>
        <p:nvPicPr>
          <p:cNvPr id="2052" name="Picture 4" descr="Fig. 7.">
            <a:extLst>
              <a:ext uri="{FF2B5EF4-FFF2-40B4-BE49-F238E27FC236}">
                <a16:creationId xmlns:a16="http://schemas.microsoft.com/office/drawing/2014/main" id="{562848FC-B8F0-8144-547E-961FF01A5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03" y="3421883"/>
            <a:ext cx="2311634" cy="242856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52827A-B46D-6CD7-9848-E9D1282ED09B}"/>
              </a:ext>
            </a:extLst>
          </p:cNvPr>
          <p:cNvSpPr txBox="1"/>
          <p:nvPr/>
        </p:nvSpPr>
        <p:spPr>
          <a:xfrm>
            <a:off x="10668423" y="3608699"/>
            <a:ext cx="1654929" cy="306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1">
              <a:lnSpc>
                <a:spcPct val="107000"/>
              </a:lnSpc>
              <a:spcAft>
                <a:spcPts val="800"/>
              </a:spcAft>
            </a:pPr>
            <a:r>
              <a:rPr lang="en-US" altLang="ko-KR" sz="1400" i="1" dirty="0">
                <a:latin typeface="Arial" panose="020B0604020202020204" pitchFamily="34" charset="0"/>
                <a:cs typeface="Arial" panose="020B0604020202020204" pitchFamily="34" charset="0"/>
              </a:rPr>
              <a:t>Choi et al. (2018)</a:t>
            </a:r>
            <a:endParaRPr lang="ko-KR" altLang="ko-KR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2DA997-B99C-7CB4-F8AF-14CDE0556CCE}"/>
              </a:ext>
            </a:extLst>
          </p:cNvPr>
          <p:cNvSpPr txBox="1"/>
          <p:nvPr/>
        </p:nvSpPr>
        <p:spPr>
          <a:xfrm>
            <a:off x="5258767" y="628489"/>
            <a:ext cx="47592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ko-KR" sz="1600" dirty="0">
                <a:solidFill>
                  <a:schemeClr val="tx1"/>
                </a:solidFill>
                <a:latin typeface="Arial" panose="020B0604020202020204" pitchFamily="34" charset="0"/>
                <a:ea typeface="나눔스퀘어라운드OTF Bold" panose="020B0600000101010101" pitchFamily="34" charset="-127"/>
                <a:cs typeface="Arial" panose="020B0604020202020204" pitchFamily="34" charset="0"/>
              </a:rPr>
              <a:t>Forecasting</a:t>
            </a:r>
            <a:endParaRPr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76A1AE3A-337B-D50B-651D-D1210887FD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9638" y="1035668"/>
            <a:ext cx="3065227" cy="175786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116E7A9-A702-C356-C90D-F775E6A403DF}"/>
              </a:ext>
            </a:extLst>
          </p:cNvPr>
          <p:cNvSpPr txBox="1"/>
          <p:nvPr/>
        </p:nvSpPr>
        <p:spPr>
          <a:xfrm>
            <a:off x="5399939" y="3040557"/>
            <a:ext cx="30564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Arial" panose="020B0604020202020204" pitchFamily="34" charset="0"/>
              <a:buChar char="•"/>
              <a:defRPr kumimoji="1" sz="1600">
                <a:latin typeface="나눔스퀘어라운드OTF Bold" panose="020B0600000101010101" pitchFamily="34" charset="-127"/>
                <a:ea typeface="나눔스퀘어라운드OTF Bold" panose="020B0600000101010101" pitchFamily="34" charset="-127"/>
                <a:cs typeface="Arial" panose="020B0604020202020204" pitchFamily="34" charset="0"/>
              </a:defRPr>
            </a:lvl1pPr>
          </a:lstStyle>
          <a:p>
            <a:r>
              <a:rPr lang="en-US" altLang="ko-KR" dirty="0">
                <a:latin typeface="Arial" panose="020B0604020202020204" pitchFamily="34" charset="0"/>
              </a:rPr>
              <a:t>Policy effects</a:t>
            </a:r>
            <a:endParaRPr lang="ko-KR" altLang="en-US" dirty="0">
              <a:latin typeface="Arial" panose="020B0604020202020204" pitchFamily="34" charset="0"/>
            </a:endParaRPr>
          </a:p>
        </p:txBody>
      </p:sp>
      <p:pic>
        <p:nvPicPr>
          <p:cNvPr id="35" name="그림 34" descr="스크린샷, 그래픽, 픽셀, 디자인이(가) 표시된 사진&#10;&#10;자동 생성된 설명">
            <a:extLst>
              <a:ext uri="{FF2B5EF4-FFF2-40B4-BE49-F238E27FC236}">
                <a16:creationId xmlns:a16="http://schemas.microsoft.com/office/drawing/2014/main" id="{314375E5-17DA-D55B-2260-B09E891646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279" y="1364047"/>
            <a:ext cx="1298993" cy="1298993"/>
          </a:xfrm>
          <a:prstGeom prst="rect">
            <a:avLst/>
          </a:prstGeom>
        </p:spPr>
      </p:pic>
      <p:pic>
        <p:nvPicPr>
          <p:cNvPr id="37" name="그림 36" descr="차량, 육상 차량, 클립아트, 바퀴이(가) 표시된 사진&#10;&#10;자동 생성된 설명">
            <a:extLst>
              <a:ext uri="{FF2B5EF4-FFF2-40B4-BE49-F238E27FC236}">
                <a16:creationId xmlns:a16="http://schemas.microsoft.com/office/drawing/2014/main" id="{87A81B53-2181-AE08-A787-47539711AF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97" y="1209233"/>
            <a:ext cx="1535361" cy="1535361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72428048-818F-B2FE-0CAB-F41D304700D3}"/>
              </a:ext>
            </a:extLst>
          </p:cNvPr>
          <p:cNvSpPr txBox="1"/>
          <p:nvPr/>
        </p:nvSpPr>
        <p:spPr>
          <a:xfrm>
            <a:off x="6664644" y="5893220"/>
            <a:ext cx="1654929" cy="306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1">
              <a:lnSpc>
                <a:spcPct val="107000"/>
              </a:lnSpc>
              <a:spcAft>
                <a:spcPts val="800"/>
              </a:spcAft>
            </a:pPr>
            <a:r>
              <a:rPr lang="en-US" altLang="ko-KR" sz="1400" i="1" dirty="0">
                <a:latin typeface="Arial" panose="020B0604020202020204" pitchFamily="34" charset="0"/>
                <a:cs typeface="Arial" panose="020B0604020202020204" pitchFamily="34" charset="0"/>
              </a:rPr>
              <a:t>Kang et al. (2022)</a:t>
            </a:r>
            <a:endParaRPr lang="ko-KR" altLang="ko-KR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A483E06-8F95-1BCA-4FF4-B97454E0565D}"/>
              </a:ext>
            </a:extLst>
          </p:cNvPr>
          <p:cNvSpPr txBox="1"/>
          <p:nvPr/>
        </p:nvSpPr>
        <p:spPr>
          <a:xfrm>
            <a:off x="343166" y="5257312"/>
            <a:ext cx="5130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171450" indent="-171450">
              <a:buFont typeface="Arial" panose="020B0604020202020204" pitchFamily="34" charset="0"/>
              <a:buChar char="•"/>
              <a:defRPr kumimoji="1" sz="1600">
                <a:latin typeface="나눔스퀘어라운드OTF Bold" panose="020B0600000101010101" pitchFamily="34" charset="-127"/>
                <a:ea typeface="나눔스퀘어라운드OTF Bold" panose="020B0600000101010101" pitchFamily="34" charset="-127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en-US" altLang="ko-KR" sz="1600" b="1" dirty="0">
                <a:solidFill>
                  <a:srgbClr val="0000FF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The available emission inventory (EI) in South Korea is based on data from the year 2021.</a:t>
            </a:r>
            <a:endParaRPr lang="ko-KR" altLang="en-US" b="1" baseline="-250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DCB856F0-658C-BE2E-D336-05DB42146434}"/>
              </a:ext>
            </a:extLst>
          </p:cNvPr>
          <p:cNvCxnSpPr/>
          <p:nvPr/>
        </p:nvCxnSpPr>
        <p:spPr>
          <a:xfrm>
            <a:off x="8637611" y="969879"/>
            <a:ext cx="0" cy="5626100"/>
          </a:xfrm>
          <a:prstGeom prst="line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</p:cxnSp>
      <p:pic>
        <p:nvPicPr>
          <p:cNvPr id="18" name="그림 17">
            <a:extLst>
              <a:ext uri="{FF2B5EF4-FFF2-40B4-BE49-F238E27FC236}">
                <a16:creationId xmlns:a16="http://schemas.microsoft.com/office/drawing/2014/main" id="{05A3596C-9F6C-B778-A2A2-117D785932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4192" y="3949345"/>
            <a:ext cx="3475851" cy="1347141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C864A97-A10D-96B5-25F6-1B1ED03B9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736" y="6328371"/>
            <a:ext cx="2743200" cy="365125"/>
          </a:xfrm>
          <a:prstGeom prst="rect">
            <a:avLst/>
          </a:prstGeom>
        </p:spPr>
        <p:txBody>
          <a:bodyPr/>
          <a:lstStyle/>
          <a:p>
            <a:fld id="{16049EB2-95FA-4D61-AC3A-524BB0EC69E9}" type="slidenum">
              <a:rPr lang="ko-KR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367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>
            <a:extLst>
              <a:ext uri="{FF2B5EF4-FFF2-40B4-BE49-F238E27FC236}">
                <a16:creationId xmlns:a16="http://schemas.microsoft.com/office/drawing/2014/main" id="{8CA57174-21FF-1DF0-3781-54701425B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3464" y="769498"/>
            <a:ext cx="15395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6200" tIns="38100" rIns="76200" bIns="3810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E1F38327-C143-565A-B0C3-6AD7F33DB841}"/>
              </a:ext>
            </a:extLst>
          </p:cNvPr>
          <p:cNvSpPr/>
          <p:nvPr/>
        </p:nvSpPr>
        <p:spPr>
          <a:xfrm>
            <a:off x="0" y="1"/>
            <a:ext cx="12192000" cy="53339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rgbClr val="B1C4E6"/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/>
        </p:spPr>
        <p:txBody>
          <a:bodyPr wrap="none" lIns="180000" rtlCol="0" anchor="ctr" anchorCtr="0"/>
          <a:lstStyle/>
          <a:p>
            <a:pPr algn="ctr"/>
            <a:r>
              <a:rPr lang="en-US" sz="2400" b="1" kern="0" spc="-151" dirty="0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The Need for Top-Down </a:t>
            </a:r>
            <a:r>
              <a:rPr lang="en-US" sz="2400" b="1" kern="0" spc="-151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Emission Approaches</a:t>
            </a:r>
            <a:endParaRPr lang="en-US" sz="2400" b="1" kern="0" spc="-151" dirty="0">
              <a:solidFill>
                <a:srgbClr val="002060"/>
              </a:solidFill>
              <a:latin typeface="Arial" panose="020B0604020202020204" pitchFamily="34" charset="0"/>
              <a:ea typeface="아주체" panose="020B0503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1A164CE4-3020-63C7-F794-34D73319B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817" y="2079172"/>
            <a:ext cx="5242111" cy="3923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633D39-F8A8-CF06-F824-29015BFCDFD7}"/>
              </a:ext>
            </a:extLst>
          </p:cNvPr>
          <p:cNvSpPr txBox="1"/>
          <p:nvPr/>
        </p:nvSpPr>
        <p:spPr>
          <a:xfrm>
            <a:off x="207282" y="645049"/>
            <a:ext cx="121189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buFont typeface="Arial" panose="020B0604020202020204" pitchFamily="34" charset="0"/>
              <a:buNone/>
              <a:defRPr kumimoji="1" spc="-70">
                <a:ln w="1270">
                  <a:solidFill>
                    <a:prstClr val="white">
                      <a:lumMod val="95000"/>
                      <a:alpha val="10000"/>
                    </a:prst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ko-KR" sz="2000" dirty="0"/>
              <a:t>Various previous studies have proposed methods for adjusting emissions</a:t>
            </a:r>
            <a:br>
              <a:rPr lang="en-US" altLang="ko-KR" sz="2000" dirty="0"/>
            </a:br>
            <a:r>
              <a:rPr lang="en-US" altLang="ko-KR" sz="2000" dirty="0"/>
              <a:t>using satellite observations and ground-based measurement data.</a:t>
            </a:r>
          </a:p>
        </p:txBody>
      </p:sp>
      <p:pic>
        <p:nvPicPr>
          <p:cNvPr id="4098" name="Picture 2" descr="Satellite-based Emission Inventory Adjustments Improve Simulations of Long-range Transport Events">
            <a:extLst>
              <a:ext uri="{FF2B5EF4-FFF2-40B4-BE49-F238E27FC236}">
                <a16:creationId xmlns:a16="http://schemas.microsoft.com/office/drawing/2014/main" id="{8E42829B-D7DC-8B52-30C6-FC331B01D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94" y="1965261"/>
            <a:ext cx="3621573" cy="197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A2DF14A8-F2F3-4A0C-3DB5-C37A996C12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496" y="3312037"/>
            <a:ext cx="4308747" cy="28581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8FDBE1-C01A-F423-33AD-5D4E3329BAFC}"/>
              </a:ext>
            </a:extLst>
          </p:cNvPr>
          <p:cNvSpPr txBox="1"/>
          <p:nvPr/>
        </p:nvSpPr>
        <p:spPr>
          <a:xfrm>
            <a:off x="384378" y="4546552"/>
            <a:ext cx="2109581" cy="34240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algn="just">
              <a:lnSpc>
                <a:spcPct val="107000"/>
              </a:lnSpc>
              <a:spcAft>
                <a:spcPts val="800"/>
              </a:spcAft>
              <a:defRPr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Xing et al. (2022)</a:t>
            </a:r>
            <a:endParaRPr lang="ko-KR" altLang="ko-K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88407A0D-618A-D7C2-0D78-F4704334160F}"/>
              </a:ext>
            </a:extLst>
          </p:cNvPr>
          <p:cNvSpPr/>
          <p:nvPr/>
        </p:nvSpPr>
        <p:spPr>
          <a:xfrm>
            <a:off x="315686" y="1781629"/>
            <a:ext cx="5232400" cy="4546600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37D32A-5695-6904-2371-124C7676EB31}"/>
              </a:ext>
            </a:extLst>
          </p:cNvPr>
          <p:cNvSpPr txBox="1"/>
          <p:nvPr/>
        </p:nvSpPr>
        <p:spPr>
          <a:xfrm>
            <a:off x="1179392" y="1473335"/>
            <a:ext cx="3639457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000" kern="0" spc="-151" dirty="0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satellite observations</a:t>
            </a:r>
            <a:endParaRPr lang="ko-KR" altLang="en-US" sz="2000" kern="0" spc="-151" dirty="0">
              <a:solidFill>
                <a:srgbClr val="002060"/>
              </a:solidFill>
              <a:latin typeface="Arial" panose="020B0604020202020204" pitchFamily="34" charset="0"/>
              <a:ea typeface="아주체" panose="020B0503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097E90-8EA6-4923-6C28-B60E433A3D8B}"/>
              </a:ext>
            </a:extLst>
          </p:cNvPr>
          <p:cNvSpPr txBox="1"/>
          <p:nvPr/>
        </p:nvSpPr>
        <p:spPr>
          <a:xfrm>
            <a:off x="3249567" y="1982626"/>
            <a:ext cx="2109581" cy="31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1">
              <a:lnSpc>
                <a:spcPct val="107000"/>
              </a:lnSpc>
              <a:spcAft>
                <a:spcPts val="800"/>
              </a:spcAft>
            </a:pPr>
            <a:r>
              <a:rPr lang="en-US" altLang="ko-KR" sz="1400" i="1" dirty="0">
                <a:latin typeface="Arial" panose="020B0604020202020204" pitchFamily="34" charset="0"/>
                <a:cs typeface="Arial" panose="020B0604020202020204" pitchFamily="34" charset="0"/>
              </a:rPr>
              <a:t>Huang et al. (2021)</a:t>
            </a:r>
            <a:endParaRPr lang="ko-KR" altLang="ko-KR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96B146D2-7DF5-1AA0-7CA5-3413C07FEC8B}"/>
              </a:ext>
            </a:extLst>
          </p:cNvPr>
          <p:cNvSpPr/>
          <p:nvPr/>
        </p:nvSpPr>
        <p:spPr>
          <a:xfrm>
            <a:off x="5760357" y="1667329"/>
            <a:ext cx="6057900" cy="4675414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E97FA0-3C74-A7B0-6827-EEB82A24B511}"/>
              </a:ext>
            </a:extLst>
          </p:cNvPr>
          <p:cNvSpPr txBox="1"/>
          <p:nvPr/>
        </p:nvSpPr>
        <p:spPr>
          <a:xfrm>
            <a:off x="7000513" y="1479746"/>
            <a:ext cx="344084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000" kern="0" spc="-151">
                <a:solidFill>
                  <a:srgbClr val="002060"/>
                </a:solidFill>
                <a:latin typeface="아주체" panose="020B0503000000000000" pitchFamily="50" charset="-127"/>
                <a:ea typeface="아주체" panose="020B0503000000000000" pitchFamily="50" charset="-127"/>
                <a:cs typeface="Arial" panose="020B0604020202020204" pitchFamily="34" charset="0"/>
              </a:defRPr>
            </a:lvl1pPr>
          </a:lstStyle>
          <a:p>
            <a:r>
              <a:rPr lang="en-US" altLang="ko-KR" dirty="0">
                <a:latin typeface="Arial" panose="020B0604020202020204" pitchFamily="34" charset="0"/>
              </a:rPr>
              <a:t>ground observations</a:t>
            </a:r>
            <a:endParaRPr lang="ko-KR" altLang="en-US" dirty="0">
              <a:latin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87D28F-04E5-2D06-4ACA-4428FCA7E3D1}"/>
              </a:ext>
            </a:extLst>
          </p:cNvPr>
          <p:cNvSpPr txBox="1"/>
          <p:nvPr/>
        </p:nvSpPr>
        <p:spPr>
          <a:xfrm>
            <a:off x="9811780" y="1927216"/>
            <a:ext cx="2109581" cy="367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1">
              <a:lnSpc>
                <a:spcPct val="107000"/>
              </a:lnSpc>
              <a:spcAft>
                <a:spcPts val="800"/>
              </a:spcAft>
            </a:pPr>
            <a:r>
              <a:rPr lang="en-US" altLang="ko-KR" i="1" dirty="0">
                <a:latin typeface="Arial" panose="020B0604020202020204" pitchFamily="34" charset="0"/>
                <a:cs typeface="Arial" panose="020B0604020202020204" pitchFamily="34" charset="0"/>
              </a:rPr>
              <a:t>Kim et al</a:t>
            </a:r>
            <a:r>
              <a:rPr lang="en-US" altLang="ko-KR" sz="1800" i="1" dirty="0">
                <a:latin typeface="Arial" panose="020B0604020202020204" pitchFamily="34" charset="0"/>
                <a:cs typeface="Arial" panose="020B0604020202020204" pitchFamily="34" charset="0"/>
              </a:rPr>
              <a:t>. (2021)</a:t>
            </a:r>
            <a:endParaRPr lang="ko-KR" altLang="ko-KR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605986-BB02-9941-DA56-0A87A2176D01}"/>
              </a:ext>
            </a:extLst>
          </p:cNvPr>
          <p:cNvSpPr txBox="1"/>
          <p:nvPr/>
        </p:nvSpPr>
        <p:spPr>
          <a:xfrm>
            <a:off x="8242531" y="1895983"/>
            <a:ext cx="9568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rgbClr val="2A96FF"/>
                </a:solidFill>
                <a:latin typeface="Arial" panose="020B0604020202020204" pitchFamily="34" charset="0"/>
                <a:ea typeface="나눔스퀘어_ac ExtraBold" panose="020B0600000101010101" pitchFamily="50" charset="-127"/>
                <a:cs typeface="Arial" panose="020B0604020202020204" pitchFamily="34" charset="0"/>
              </a:rPr>
              <a:t>BASE</a:t>
            </a:r>
            <a:endParaRPr lang="ko-KR" altLang="en-US" dirty="0">
              <a:solidFill>
                <a:srgbClr val="2A96FF"/>
              </a:solidFill>
              <a:latin typeface="Arial" panose="020B0604020202020204" pitchFamily="34" charset="0"/>
              <a:ea typeface="나눔스퀘어_ac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8C04F1-B1C8-7379-A3D1-D77616B0462B}"/>
              </a:ext>
            </a:extLst>
          </p:cNvPr>
          <p:cNvSpPr txBox="1"/>
          <p:nvPr/>
        </p:nvSpPr>
        <p:spPr>
          <a:xfrm>
            <a:off x="8537037" y="2415321"/>
            <a:ext cx="10314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rgbClr val="C00000"/>
                </a:solidFill>
                <a:latin typeface="Arial" panose="020B0604020202020204" pitchFamily="34" charset="0"/>
                <a:ea typeface="나눔스퀘어_ac ExtraBold" panose="020B0600000101010101" pitchFamily="50" charset="-127"/>
                <a:cs typeface="Arial" panose="020B0604020202020204" pitchFamily="34" charset="0"/>
              </a:rPr>
              <a:t>ADJ</a:t>
            </a:r>
            <a:endParaRPr lang="ko-KR" altLang="en-US" dirty="0">
              <a:solidFill>
                <a:srgbClr val="C00000"/>
              </a:solidFill>
              <a:latin typeface="Arial" panose="020B0604020202020204" pitchFamily="34" charset="0"/>
              <a:ea typeface="나눔스퀘어_ac ExtraBold" panose="020B0600000101010101" pitchFamily="50" charset="-127"/>
              <a:cs typeface="Arial" panose="020B0604020202020204" pitchFamily="34" charset="0"/>
            </a:endParaRPr>
          </a:p>
        </p:txBody>
      </p:sp>
      <p:cxnSp>
        <p:nvCxnSpPr>
          <p:cNvPr id="22" name="직선 화살표 연결선 21">
            <a:extLst>
              <a:ext uri="{FF2B5EF4-FFF2-40B4-BE49-F238E27FC236}">
                <a16:creationId xmlns:a16="http://schemas.microsoft.com/office/drawing/2014/main" id="{F2E11C09-4658-8E55-B447-FA8F3D088232}"/>
              </a:ext>
            </a:extLst>
          </p:cNvPr>
          <p:cNvCxnSpPr>
            <a:stCxn id="20" idx="1"/>
          </p:cNvCxnSpPr>
          <p:nvPr/>
        </p:nvCxnSpPr>
        <p:spPr>
          <a:xfrm flipH="1">
            <a:off x="7826828" y="2080649"/>
            <a:ext cx="415703" cy="373173"/>
          </a:xfrm>
          <a:prstGeom prst="straightConnector1">
            <a:avLst/>
          </a:prstGeom>
          <a:ln w="28575">
            <a:solidFill>
              <a:srgbClr val="2A9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DCEAE549-17CA-467B-1F20-6A8ACFC3067D}"/>
              </a:ext>
            </a:extLst>
          </p:cNvPr>
          <p:cNvCxnSpPr>
            <a:cxnSpLocks/>
          </p:cNvCxnSpPr>
          <p:nvPr/>
        </p:nvCxnSpPr>
        <p:spPr>
          <a:xfrm flipH="1">
            <a:off x="8157028" y="2610873"/>
            <a:ext cx="378194" cy="41444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3">
            <a:extLst>
              <a:ext uri="{FF2B5EF4-FFF2-40B4-BE49-F238E27FC236}">
                <a16:creationId xmlns:a16="http://schemas.microsoft.com/office/drawing/2014/main" id="{70CD9B56-DCBE-65B2-27EC-9E1F0686A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736" y="6328371"/>
            <a:ext cx="2743200" cy="365125"/>
          </a:xfrm>
          <a:prstGeom prst="rect">
            <a:avLst/>
          </a:prstGeom>
        </p:spPr>
        <p:txBody>
          <a:bodyPr/>
          <a:lstStyle/>
          <a:p>
            <a:fld id="{16049EB2-95FA-4D61-AC3A-524BB0EC69E9}" type="slidenum">
              <a:rPr lang="ko-KR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454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>
            <a:extLst>
              <a:ext uri="{FF2B5EF4-FFF2-40B4-BE49-F238E27FC236}">
                <a16:creationId xmlns:a16="http://schemas.microsoft.com/office/drawing/2014/main" id="{8CA57174-21FF-1DF0-3781-54701425B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467" y="1421090"/>
            <a:ext cx="15395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6200" tIns="38100" rIns="76200" bIns="3810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E1F38327-C143-565A-B0C3-6AD7F33DB841}"/>
              </a:ext>
            </a:extLst>
          </p:cNvPr>
          <p:cNvSpPr/>
          <p:nvPr/>
        </p:nvSpPr>
        <p:spPr>
          <a:xfrm>
            <a:off x="0" y="1"/>
            <a:ext cx="12192000" cy="53339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rgbClr val="B1C4E6"/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/>
        </p:spPr>
        <p:txBody>
          <a:bodyPr wrap="none" lIns="180000" rtlCol="0" anchor="ctr" anchorCtr="0"/>
          <a:lstStyle/>
          <a:p>
            <a:pPr algn="ctr"/>
            <a:r>
              <a:rPr lang="en-US" sz="2400" b="1" kern="0" spc="-151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Objective</a:t>
            </a:r>
            <a:r>
              <a:rPr lang="en-US" sz="2400" b="1" kern="0" spc="-151" dirty="0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:  Adjusting Gaseous and Particulate </a:t>
            </a:r>
            <a:r>
              <a:rPr lang="en-US" sz="2400" b="1" kern="0" spc="-151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Matter Emissions</a:t>
            </a:r>
            <a:endParaRPr lang="en-US" sz="2400" b="1" kern="0" spc="-151" dirty="0">
              <a:solidFill>
                <a:srgbClr val="002060"/>
              </a:solidFill>
              <a:latin typeface="Arial" panose="020B0604020202020204" pitchFamily="34" charset="0"/>
              <a:ea typeface="아주체" panose="020B0503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633D39-F8A8-CF06-F824-29015BFCDFD7}"/>
              </a:ext>
            </a:extLst>
          </p:cNvPr>
          <p:cNvSpPr txBox="1"/>
          <p:nvPr/>
        </p:nvSpPr>
        <p:spPr>
          <a:xfrm>
            <a:off x="73025" y="683976"/>
            <a:ext cx="121189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buFont typeface="Arial" panose="020B0604020202020204" pitchFamily="34" charset="0"/>
              <a:buNone/>
              <a:defRPr kumimoji="1" spc="-70">
                <a:ln w="1270">
                  <a:solidFill>
                    <a:prstClr val="white">
                      <a:lumMod val="95000"/>
                      <a:alpha val="10000"/>
                    </a:prst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ko-KR" sz="2000" dirty="0"/>
              <a:t>The current methods for adjusting particulate matter emissions, which can affect PM</a:t>
            </a:r>
            <a:r>
              <a:rPr lang="en-US" altLang="ko-KR" sz="2000" baseline="-25000" dirty="0"/>
              <a:t>2.5</a:t>
            </a:r>
            <a:r>
              <a:rPr lang="en-US" altLang="ko-KR" sz="2000" dirty="0"/>
              <a:t> and PM</a:t>
            </a:r>
            <a:r>
              <a:rPr lang="en-US" altLang="ko-KR" sz="2000" baseline="-25000" dirty="0"/>
              <a:t>10</a:t>
            </a:r>
            <a:r>
              <a:rPr lang="en-US" altLang="ko-KR" sz="2000" dirty="0"/>
              <a:t> concentrations, are limited. </a:t>
            </a:r>
          </a:p>
        </p:txBody>
      </p:sp>
      <p:sp>
        <p:nvSpPr>
          <p:cNvPr id="2053" name="TextBox 2052">
            <a:extLst>
              <a:ext uri="{FF2B5EF4-FFF2-40B4-BE49-F238E27FC236}">
                <a16:creationId xmlns:a16="http://schemas.microsoft.com/office/drawing/2014/main" id="{BD950A79-32DB-D61A-42FD-1D814229EC19}"/>
              </a:ext>
            </a:extLst>
          </p:cNvPr>
          <p:cNvSpPr txBox="1"/>
          <p:nvPr/>
        </p:nvSpPr>
        <p:spPr>
          <a:xfrm>
            <a:off x="8537829" y="1110983"/>
            <a:ext cx="3737195" cy="3645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kumimoji="1" lang="en-US" altLang="ko-KR" sz="1500" spc="-40" dirty="0">
                <a:ln w="3175">
                  <a:solidFill>
                    <a:prstClr val="black">
                      <a:alpha val="10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(Kang et al., 2024; Kim et al., Under review)</a:t>
            </a:r>
            <a:endParaRPr kumimoji="1" lang="ko-KR" altLang="en-US" sz="1500" spc="-40" dirty="0">
              <a:ln w="3175">
                <a:solidFill>
                  <a:prstClr val="black">
                    <a:alpha val="10000"/>
                  </a:prst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47B4D2-480B-81BB-FE64-1E3AB5BC35CD}"/>
              </a:ext>
            </a:extLst>
          </p:cNvPr>
          <p:cNvSpPr txBox="1"/>
          <p:nvPr/>
        </p:nvSpPr>
        <p:spPr>
          <a:xfrm>
            <a:off x="0" y="6042748"/>
            <a:ext cx="12192000" cy="84903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360000" tIns="180000" rIns="360000" bIns="180000" anchor="ctr" anchorCtr="0">
            <a:noAutofit/>
          </a:bodyPr>
          <a:lstStyle/>
          <a:p>
            <a:pPr algn="ctr"/>
            <a:r>
              <a:rPr lang="en-US" altLang="ko-KR" sz="2400" b="1" kern="0" spc="-151" dirty="0">
                <a:solidFill>
                  <a:schemeClr val="bg1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Adjusting gaseous and particulate matter emissions based on ground observation data</a:t>
            </a:r>
          </a:p>
        </p:txBody>
      </p:sp>
      <p:sp>
        <p:nvSpPr>
          <p:cNvPr id="22" name="오각형 27">
            <a:extLst>
              <a:ext uri="{FF2B5EF4-FFF2-40B4-BE49-F238E27FC236}">
                <a16:creationId xmlns:a16="http://schemas.microsoft.com/office/drawing/2014/main" id="{2CB1F8A0-EBAA-E30D-251B-17C862DA5765}"/>
              </a:ext>
            </a:extLst>
          </p:cNvPr>
          <p:cNvSpPr/>
          <p:nvPr/>
        </p:nvSpPr>
        <p:spPr>
          <a:xfrm flipH="1">
            <a:off x="7107450" y="3066326"/>
            <a:ext cx="5232399" cy="849033"/>
          </a:xfrm>
          <a:prstGeom prst="homePlate">
            <a:avLst>
              <a:gd name="adj" fmla="val 35679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99000">
                <a:schemeClr val="accent4">
                  <a:lumMod val="60000"/>
                  <a:lumOff val="40000"/>
                </a:schemeClr>
              </a:gs>
            </a:gsLst>
            <a:lin ang="0" scaled="0"/>
          </a:gradFill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tx1"/>
                </a:gs>
              </a:gsLst>
              <a:lin ang="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ko-KR" sz="2000" spc="-70" dirty="0">
                <a:ln w="1270">
                  <a:solidFill>
                    <a:prstClr val="white">
                      <a:lumMod val="95000"/>
                      <a:alpha val="10000"/>
                    </a:prst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China's rapidly changing emissions are regarded as a moving target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9DCD2227-AD3F-06AB-5364-19124C688D74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12854" t="9074" r="15729" b="13148"/>
          <a:stretch/>
        </p:blipFill>
        <p:spPr>
          <a:xfrm>
            <a:off x="159174" y="1462925"/>
            <a:ext cx="4265646" cy="274282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533FE4F3-6789-FB2B-D66A-64CBADD41494}"/>
              </a:ext>
            </a:extLst>
          </p:cNvPr>
          <p:cNvSpPr/>
          <p:nvPr/>
        </p:nvSpPr>
        <p:spPr>
          <a:xfrm>
            <a:off x="4336358" y="2103389"/>
            <a:ext cx="32548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ko-KR" spc="-70" dirty="0">
                <a:ln w="3175">
                  <a:solidFill>
                    <a:prstClr val="black">
                      <a:alpha val="10000"/>
                    </a:prstClr>
                  </a:solidFill>
                </a:ln>
                <a:latin typeface="Arial" panose="020B0604020202020204" pitchFamily="34" charset="0"/>
                <a:ea typeface="나눔스퀘어_ac ExtraBold" panose="020B0600000101010101" pitchFamily="50" charset="-127"/>
                <a:cs typeface="Arial" panose="020B0604020202020204" pitchFamily="34" charset="0"/>
              </a:rPr>
              <a:t>     Ground Observation sites</a:t>
            </a:r>
            <a:endParaRPr kumimoji="1" lang="ko-KR" altLang="en-US" spc="-70" dirty="0">
              <a:ln w="3175">
                <a:solidFill>
                  <a:prstClr val="black">
                    <a:alpha val="10000"/>
                  </a:prstClr>
                </a:solidFill>
              </a:ln>
              <a:latin typeface="Arial" panose="020B0604020202020204" pitchFamily="34" charset="0"/>
              <a:ea typeface="나눔스퀘어_ac ExtraBold" panose="020B0600000101010101" pitchFamily="50" charset="-127"/>
              <a:cs typeface="Arial" panose="020B0604020202020204" pitchFamily="34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56CF5DA-732B-AEC3-C7BC-7A86B72732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93" r="15370"/>
          <a:stretch/>
        </p:blipFill>
        <p:spPr>
          <a:xfrm>
            <a:off x="3891035" y="2525192"/>
            <a:ext cx="3155134" cy="3361107"/>
          </a:xfrm>
          <a:prstGeom prst="rect">
            <a:avLst/>
          </a:prstGeom>
        </p:spPr>
      </p:pic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AC5D45C5-B4C3-F481-D68D-1B44958CAECE}"/>
              </a:ext>
            </a:extLst>
          </p:cNvPr>
          <p:cNvCxnSpPr>
            <a:cxnSpLocks/>
          </p:cNvCxnSpPr>
          <p:nvPr/>
        </p:nvCxnSpPr>
        <p:spPr>
          <a:xfrm>
            <a:off x="2213122" y="3153080"/>
            <a:ext cx="2040223" cy="2506329"/>
          </a:xfrm>
          <a:prstGeom prst="lin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E290A81D-2EEE-FD46-16D9-267102841777}"/>
              </a:ext>
            </a:extLst>
          </p:cNvPr>
          <p:cNvCxnSpPr>
            <a:cxnSpLocks/>
          </p:cNvCxnSpPr>
          <p:nvPr/>
        </p:nvCxnSpPr>
        <p:spPr>
          <a:xfrm flipV="1">
            <a:off x="2559268" y="2734748"/>
            <a:ext cx="1694077" cy="46473"/>
          </a:xfrm>
          <a:prstGeom prst="lin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80D4BDC3-1409-9032-87C9-4B7F3DA1923B}"/>
              </a:ext>
            </a:extLst>
          </p:cNvPr>
          <p:cNvSpPr>
            <a:spLocks/>
          </p:cNvSpPr>
          <p:nvPr/>
        </p:nvSpPr>
        <p:spPr>
          <a:xfrm>
            <a:off x="2213122" y="2781221"/>
            <a:ext cx="346146" cy="38927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오각형 27">
            <a:extLst>
              <a:ext uri="{FF2B5EF4-FFF2-40B4-BE49-F238E27FC236}">
                <a16:creationId xmlns:a16="http://schemas.microsoft.com/office/drawing/2014/main" id="{9FC566CD-D58A-9239-61E5-DF0AC6770003}"/>
              </a:ext>
            </a:extLst>
          </p:cNvPr>
          <p:cNvSpPr/>
          <p:nvPr/>
        </p:nvSpPr>
        <p:spPr>
          <a:xfrm flipH="1">
            <a:off x="7167419" y="2493638"/>
            <a:ext cx="5232399" cy="482220"/>
          </a:xfrm>
          <a:prstGeom prst="homePlate">
            <a:avLst>
              <a:gd name="adj" fmla="val 35679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99000">
                <a:schemeClr val="accent4">
                  <a:lumMod val="60000"/>
                  <a:lumOff val="40000"/>
                </a:schemeClr>
              </a:gs>
            </a:gsLst>
            <a:lin ang="0" scaled="0"/>
          </a:gradFill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tx1"/>
                </a:gs>
              </a:gsLst>
              <a:lin ang="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ko-KR" sz="2000" spc="-70" dirty="0">
                <a:ln w="1270">
                  <a:solidFill>
                    <a:prstClr val="white">
                      <a:lumMod val="95000"/>
                      <a:alpha val="10000"/>
                    </a:prst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Abundant ground observations</a:t>
            </a:r>
            <a:endParaRPr kumimoji="1" lang="ko-KR" altLang="ko-KR" sz="2000" spc="-70" dirty="0">
              <a:ln w="1270">
                <a:solidFill>
                  <a:prstClr val="white">
                    <a:lumMod val="95000"/>
                    <a:alpha val="10000"/>
                  </a:prstClr>
                </a:solidFill>
              </a:ln>
              <a:solidFill>
                <a:schemeClr val="tx1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F18C3CC7-567F-2FCE-FC5D-54CD7CC5BE6E}"/>
              </a:ext>
            </a:extLst>
          </p:cNvPr>
          <p:cNvSpPr/>
          <p:nvPr/>
        </p:nvSpPr>
        <p:spPr>
          <a:xfrm>
            <a:off x="4424820" y="2185643"/>
            <a:ext cx="195942" cy="19425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슬라이드 번호 개체 틀 3">
            <a:extLst>
              <a:ext uri="{FF2B5EF4-FFF2-40B4-BE49-F238E27FC236}">
                <a16:creationId xmlns:a16="http://schemas.microsoft.com/office/drawing/2014/main" id="{1459D024-D5D1-C24F-AC43-B6F4C8976C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736" y="6328371"/>
            <a:ext cx="2743200" cy="365125"/>
          </a:xfrm>
          <a:prstGeom prst="rect">
            <a:avLst/>
          </a:prstGeom>
        </p:spPr>
        <p:txBody>
          <a:bodyPr/>
          <a:lstStyle/>
          <a:p>
            <a:fld id="{16049EB2-95FA-4D61-AC3A-524BB0EC69E9}" type="slidenum">
              <a:rPr lang="ko-KR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35AC6B4-244A-0FC9-CE4B-210BF49335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736" y="6328371"/>
            <a:ext cx="2743200" cy="365125"/>
          </a:xfrm>
          <a:prstGeom prst="rect">
            <a:avLst/>
          </a:prstGeom>
        </p:spPr>
        <p:txBody>
          <a:bodyPr/>
          <a:lstStyle/>
          <a:p>
            <a:fld id="{16049EB2-95FA-4D61-AC3A-524BB0EC69E9}" type="slidenum">
              <a:rPr lang="ko-KR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E390F6-4FF3-FE2D-D022-EBA815621E48}"/>
              </a:ext>
            </a:extLst>
          </p:cNvPr>
          <p:cNvSpPr txBox="1"/>
          <p:nvPr/>
        </p:nvSpPr>
        <p:spPr>
          <a:xfrm>
            <a:off x="220743" y="738318"/>
            <a:ext cx="55680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indent="-171450">
              <a:buFont typeface="Wingdings" panose="05000000000000000000" pitchFamily="2" charset="2"/>
              <a:buChar char="§"/>
              <a:defRPr kumimoji="1" spc="-70">
                <a:ln w="3175">
                  <a:solidFill>
                    <a:prstClr val="black">
                      <a:alpha val="10000"/>
                    </a:prstClr>
                  </a:solidFill>
                </a:ln>
                <a:latin typeface="나눔스퀘어OTF ExtraBold" panose="020B0600000101010101" pitchFamily="34" charset="-127"/>
                <a:ea typeface="나눔스퀘어OTF ExtraBold" panose="020B0600000101010101" pitchFamily="34" charset="-127"/>
                <a:cs typeface="Arial" panose="020B0604020202020204" pitchFamily="34" charset="0"/>
              </a:defRPr>
            </a:lvl1pPr>
          </a:lstStyle>
          <a:p>
            <a:r>
              <a:rPr lang="en-US" altLang="ko-KR" dirty="0">
                <a:latin typeface="Arial" panose="020B0604020202020204" pitchFamily="34" charset="0"/>
                <a:ea typeface="나눔스퀘어_ac ExtraBold" panose="020B0600000101010101" pitchFamily="50" charset="-127"/>
              </a:rPr>
              <a:t>Modeling System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943419-64A6-875D-9022-F139845D6864}"/>
              </a:ext>
            </a:extLst>
          </p:cNvPr>
          <p:cNvSpPr txBox="1"/>
          <p:nvPr/>
        </p:nvSpPr>
        <p:spPr>
          <a:xfrm>
            <a:off x="220743" y="5565154"/>
            <a:ext cx="11907979" cy="1093940"/>
          </a:xfrm>
          <a:prstGeom prst="rect">
            <a:avLst/>
          </a:prstGeom>
          <a:noFill/>
        </p:spPr>
        <p:txBody>
          <a:bodyPr wrap="square" lIns="108000" tIns="36000" rIns="0" bIns="72000">
            <a:spAutoFit/>
          </a:bodyPr>
          <a:lstStyle>
            <a:defPPr>
              <a:defRPr lang="ko-KR"/>
            </a:defPPr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kumimoji="1" sz="1600" spc="-70">
                <a:ln w="3175">
                  <a:solidFill>
                    <a:prstClr val="black">
                      <a:alpha val="10000"/>
                    </a:prst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ko-KR" sz="1800" dirty="0">
                <a:latin typeface="Arial" panose="020B0604020202020204" pitchFamily="34" charset="0"/>
                <a:ea typeface="나눔스퀘어_ac ExtraBold" panose="020B0600000101010101" pitchFamily="50" charset="-127"/>
              </a:rPr>
              <a:t>For the anthropogenic emissions inventory, we used SIJAQ version 2 for the upwind and CAPSS 2021 for the downwind, with 2021 as the base year for both. 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ko-KR" sz="1800" dirty="0">
                <a:latin typeface="Arial" panose="020B0604020202020204" pitchFamily="34" charset="0"/>
                <a:ea typeface="나눔스퀘어_ac ExtraBold" panose="020B0600000101010101" pitchFamily="50" charset="-127"/>
              </a:rPr>
              <a:t>We applied a 27-km horizontal grid resolution for the upwind region and a 9-km resolution for the downwind region</a:t>
            </a: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86218E16-824A-1853-B7A8-7999A07438F6}"/>
              </a:ext>
            </a:extLst>
          </p:cNvPr>
          <p:cNvGrpSpPr/>
          <p:nvPr/>
        </p:nvGrpSpPr>
        <p:grpSpPr>
          <a:xfrm>
            <a:off x="334070" y="1371883"/>
            <a:ext cx="5171146" cy="3070302"/>
            <a:chOff x="7037819" y="1400653"/>
            <a:chExt cx="5171146" cy="3070302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04E90054-0730-D773-6869-37C6F7B3B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20391"/>
            <a:stretch/>
          </p:blipFill>
          <p:spPr>
            <a:xfrm>
              <a:off x="7037819" y="1662243"/>
              <a:ext cx="5052581" cy="2808712"/>
            </a:xfrm>
            <a:prstGeom prst="rect">
              <a:avLst/>
            </a:prstGeom>
          </p:spPr>
        </p:pic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78CAE5C0-1194-719D-FF09-878D8A43C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b="16311"/>
            <a:stretch/>
          </p:blipFill>
          <p:spPr>
            <a:xfrm>
              <a:off x="11165910" y="1400653"/>
              <a:ext cx="1043055" cy="1016820"/>
            </a:xfrm>
            <a:prstGeom prst="rect">
              <a:avLst/>
            </a:prstGeom>
          </p:spPr>
        </p:pic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ACF5F578-58B5-1AF3-AAA4-C7C9822A5498}"/>
                </a:ext>
              </a:extLst>
            </p:cNvPr>
            <p:cNvSpPr/>
            <p:nvPr/>
          </p:nvSpPr>
          <p:spPr>
            <a:xfrm>
              <a:off x="7493330" y="1966913"/>
              <a:ext cx="621970" cy="252411"/>
            </a:xfrm>
            <a:prstGeom prst="rect">
              <a:avLst/>
            </a:prstGeom>
            <a:solidFill>
              <a:srgbClr val="FFF2CC"/>
            </a:solidFill>
          </p:spPr>
          <p:txBody>
            <a:bodyPr wrap="none" anchor="ctr" anchorCtr="0">
              <a:noAutofit/>
            </a:bodyPr>
            <a:lstStyle/>
            <a:p>
              <a:r>
                <a:rPr kumimoji="1" lang="en-US" altLang="ko-KR" sz="1600" spc="-70" dirty="0">
                  <a:ln w="1270">
                    <a:solidFill>
                      <a:prstClr val="white">
                        <a:lumMod val="95000"/>
                        <a:alpha val="10000"/>
                      </a:prstClr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FNL</a:t>
              </a:r>
              <a:endParaRPr kumimoji="1" lang="ko-KR" altLang="en-US" sz="1600" spc="-70" dirty="0">
                <a:ln w="1270">
                  <a:solidFill>
                    <a:prstClr val="white">
                      <a:lumMod val="95000"/>
                      <a:alpha val="10000"/>
                    </a:prst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8" name="별: 꼭짓점 5개 7">
            <a:extLst>
              <a:ext uri="{FF2B5EF4-FFF2-40B4-BE49-F238E27FC236}">
                <a16:creationId xmlns:a16="http://schemas.microsoft.com/office/drawing/2014/main" id="{9997A4B8-4C01-A6F5-9F5D-84234949D06F}"/>
              </a:ext>
            </a:extLst>
          </p:cNvPr>
          <p:cNvSpPr/>
          <p:nvPr/>
        </p:nvSpPr>
        <p:spPr>
          <a:xfrm>
            <a:off x="4826809" y="3263948"/>
            <a:ext cx="412750" cy="42049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DB1507-1BD4-FF50-68E2-73A96834FE09}"/>
              </a:ext>
            </a:extLst>
          </p:cNvPr>
          <p:cNvSpPr txBox="1"/>
          <p:nvPr/>
        </p:nvSpPr>
        <p:spPr>
          <a:xfrm>
            <a:off x="5686992" y="709909"/>
            <a:ext cx="55680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-171450">
              <a:buFont typeface="Wingdings" panose="05000000000000000000" pitchFamily="2" charset="2"/>
              <a:buChar char="§"/>
              <a:defRPr kumimoji="1" spc="-70">
                <a:ln w="3175">
                  <a:solidFill>
                    <a:prstClr val="black">
                      <a:alpha val="10000"/>
                    </a:prstClr>
                  </a:solidFill>
                </a:ln>
                <a:latin typeface="Arial" panose="020B0604020202020204" pitchFamily="34" charset="0"/>
                <a:ea typeface="나눔스퀘어_ac ExtraBold" panose="020B0600000101010101" pitchFamily="50" charset="-127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Modeling Domain</a:t>
            </a:r>
          </a:p>
        </p:txBody>
      </p:sp>
      <p:sp>
        <p:nvSpPr>
          <p:cNvPr id="16" name="Text 2">
            <a:extLst>
              <a:ext uri="{FF2B5EF4-FFF2-40B4-BE49-F238E27FC236}">
                <a16:creationId xmlns:a16="http://schemas.microsoft.com/office/drawing/2014/main" id="{8114260C-F0DC-DB5E-4C3D-E741390101EA}"/>
              </a:ext>
            </a:extLst>
          </p:cNvPr>
          <p:cNvSpPr/>
          <p:nvPr/>
        </p:nvSpPr>
        <p:spPr>
          <a:xfrm>
            <a:off x="0" y="1"/>
            <a:ext cx="12192000" cy="53339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rgbClr val="B1C4E6"/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/>
        </p:spPr>
        <p:txBody>
          <a:bodyPr wrap="none" lIns="180000" rtlCol="0" anchor="ctr" anchorCtr="0"/>
          <a:lstStyle/>
          <a:p>
            <a:pPr algn="ctr"/>
            <a:r>
              <a:rPr lang="en-US" sz="2400" b="1" kern="0" spc="-151" dirty="0">
                <a:solidFill>
                  <a:srgbClr val="002060"/>
                </a:solidFill>
                <a:latin typeface="Arial" panose="020B0604020202020204" pitchFamily="34" charset="0"/>
                <a:ea typeface="아주체" panose="020B0503000000000000" pitchFamily="50" charset="-127"/>
                <a:cs typeface="Arial" panose="020B0604020202020204" pitchFamily="34" charset="0"/>
              </a:rPr>
              <a:t>Methods: Modeling System and Domain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CEF64F8-C225-C81D-BD8A-682F7517209F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l="12854" t="9074" r="15729" b="13148"/>
          <a:stretch/>
        </p:blipFill>
        <p:spPr>
          <a:xfrm>
            <a:off x="5701160" y="1165694"/>
            <a:ext cx="3813581" cy="265519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C05BDA26-63D1-7B10-7CEC-998A0CF6DEA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093" r="15370"/>
          <a:stretch/>
        </p:blipFill>
        <p:spPr>
          <a:xfrm>
            <a:off x="9436493" y="2504405"/>
            <a:ext cx="2755507" cy="293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154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>
        <a:noAutofit/>
      </a:bodyPr>
      <a:lstStyle>
        <a:defPPr algn="l">
          <a:defRPr kumimoji="1" sz="1500" spc="-40" dirty="0">
            <a:ln w="3175">
              <a:solidFill>
                <a:prstClr val="black">
                  <a:alpha val="10000"/>
                </a:prstClr>
              </a:solidFill>
            </a:ln>
            <a:solidFill>
              <a:prstClr val="black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18007</TotalTime>
  <Words>1877</Words>
  <Application>Microsoft Office PowerPoint</Application>
  <PresentationFormat>와이드스크린</PresentationFormat>
  <Paragraphs>348</Paragraphs>
  <Slides>26</Slides>
  <Notes>26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26</vt:i4>
      </vt:variant>
    </vt:vector>
  </HeadingPairs>
  <TitlesOfParts>
    <vt:vector size="33" baseType="lpstr">
      <vt:lpstr>맑은 고딕</vt:lpstr>
      <vt:lpstr>Wingdings</vt:lpstr>
      <vt:lpstr>Cambria Math</vt:lpstr>
      <vt:lpstr>Arial Black</vt:lpstr>
      <vt:lpstr>Arial</vt:lpstr>
      <vt:lpstr>Calibri</vt:lpstr>
      <vt:lpstr>Office 테마</vt:lpstr>
      <vt:lpstr>Recent Gaseous and Particulate Emission Trends in Northeast Asia Using Top-Down Emission Adjustment Method with Surface Observations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주 혜지</dc:creator>
  <cp:lastModifiedBy>Seongeun Jeong</cp:lastModifiedBy>
  <cp:revision>1446</cp:revision>
  <dcterms:created xsi:type="dcterms:W3CDTF">2019-01-15T05:02:46Z</dcterms:created>
  <dcterms:modified xsi:type="dcterms:W3CDTF">2024-10-23T09:59:17Z</dcterms:modified>
</cp:coreProperties>
</file>