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72" r:id="rId1"/>
  </p:sldMasterIdLst>
  <p:notesMasterIdLst>
    <p:notesMasterId r:id="rId37"/>
  </p:notesMasterIdLst>
  <p:sldIdLst>
    <p:sldId id="256" r:id="rId2"/>
    <p:sldId id="15278" r:id="rId3"/>
    <p:sldId id="15255" r:id="rId4"/>
    <p:sldId id="15243" r:id="rId5"/>
    <p:sldId id="15244" r:id="rId6"/>
    <p:sldId id="15245" r:id="rId7"/>
    <p:sldId id="15279" r:id="rId8"/>
    <p:sldId id="15246" r:id="rId9"/>
    <p:sldId id="15277" r:id="rId10"/>
    <p:sldId id="15256" r:id="rId11"/>
    <p:sldId id="15257" r:id="rId12"/>
    <p:sldId id="15258" r:id="rId13"/>
    <p:sldId id="15259" r:id="rId14"/>
    <p:sldId id="15260" r:id="rId15"/>
    <p:sldId id="15261" r:id="rId16"/>
    <p:sldId id="15262" r:id="rId17"/>
    <p:sldId id="15263" r:id="rId18"/>
    <p:sldId id="15264" r:id="rId19"/>
    <p:sldId id="15265" r:id="rId20"/>
    <p:sldId id="983" r:id="rId21"/>
    <p:sldId id="15266" r:id="rId22"/>
    <p:sldId id="15267" r:id="rId23"/>
    <p:sldId id="15268" r:id="rId24"/>
    <p:sldId id="15269" r:id="rId25"/>
    <p:sldId id="15270" r:id="rId26"/>
    <p:sldId id="15271" r:id="rId27"/>
    <p:sldId id="15272" r:id="rId28"/>
    <p:sldId id="15273" r:id="rId29"/>
    <p:sldId id="15274" r:id="rId30"/>
    <p:sldId id="15275" r:id="rId31"/>
    <p:sldId id="15250" r:id="rId32"/>
    <p:sldId id="15249" r:id="rId33"/>
    <p:sldId id="984" r:id="rId34"/>
    <p:sldId id="15252" r:id="rId35"/>
    <p:sldId id="1527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72C87C-BC03-0AD0-90D0-C143B4357687}" name="Kelly, James (he/him/his)" initials="KJ(" userId="S::kelly.james@epa.gov::f583af8b-5b67-4edc-991b-57fa51f8665e" providerId="AD"/>
  <p188:author id="{E6B5177E-BA12-0815-11AB-F82DED5697CB}" name="Fox, Tyler" initials="FT" userId="S::Fox.Tyler@epa.gov::d3ca8bf6-d2c8-45ae-bf9b-8f74647f8102" providerId="AD"/>
  <p188:author id="{AA6565C4-2A5B-3EEE-404B-267E528D2C8A}" name="Chan, Elizabeth" initials="CE" userId="S::Chan.Elizabeth@epa.gov::b838f29b-b18a-4594-b316-f48a0aa87284" providerId="AD"/>
  <p188:author id="{4A8EFCC6-7D33-967B-A9A7-292D72B2DC38}" name="Robin Langdon" initials="RL" userId="Robin Langd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x, Tyler" initials="FT" lastIdx="4" clrIdx="0">
    <p:extLst>
      <p:ext uri="{19B8F6BF-5375-455C-9EA6-DF929625EA0E}">
        <p15:presenceInfo xmlns:p15="http://schemas.microsoft.com/office/powerpoint/2012/main" userId="S::Fox.Tyler@epa.gov::d3ca8bf6-d2c8-45ae-bf9b-8f74647f8102" providerId="AD"/>
      </p:ext>
    </p:extLst>
  </p:cmAuthor>
  <p:cmAuthor id="2" name="Langdon, Robin" initials="LR" lastIdx="1" clrIdx="1">
    <p:extLst>
      <p:ext uri="{19B8F6BF-5375-455C-9EA6-DF929625EA0E}">
        <p15:presenceInfo xmlns:p15="http://schemas.microsoft.com/office/powerpoint/2012/main" userId="S::Langdon.Robin@epa.gov::4962d15e-8140-4922-9957-f26c4118aec8" providerId="AD"/>
      </p:ext>
    </p:extLst>
  </p:cmAuthor>
  <p:cmAuthor id="3" name="Sasser, Erika" initials="SE" lastIdx="14" clrIdx="2">
    <p:extLst>
      <p:ext uri="{19B8F6BF-5375-455C-9EA6-DF929625EA0E}">
        <p15:presenceInfo xmlns:p15="http://schemas.microsoft.com/office/powerpoint/2012/main" userId="S::Sasser.Erika@epa.gov::0d647e6d-8ab5-40c1-b9f7-21cc0359a21c" providerId="AD"/>
      </p:ext>
    </p:extLst>
  </p:cmAuthor>
  <p:cmAuthor id="4" name="Kelly, James" initials="KJ" lastIdx="1" clrIdx="3">
    <p:extLst>
      <p:ext uri="{19B8F6BF-5375-455C-9EA6-DF929625EA0E}">
        <p15:presenceInfo xmlns:p15="http://schemas.microsoft.com/office/powerpoint/2012/main" userId="S::kelly.james@epa.gov::f583af8b-5b67-4edc-991b-57fa51f866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88" autoAdjust="0"/>
  </p:normalViewPr>
  <p:slideViewPr>
    <p:cSldViewPr snapToGrid="0">
      <p:cViewPr varScale="1">
        <p:scale>
          <a:sx n="71" d="100"/>
          <a:sy n="71" d="100"/>
        </p:scale>
        <p:origin x="10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James (he/him/his)" userId="f583af8b-5b67-4edc-991b-57fa51f8665e" providerId="ADAL" clId="{6D7687A7-578D-46B2-B21F-9C79F2078679}"/>
    <pc:docChg chg="delSld modSld">
      <pc:chgData name="Kelly, James (he/him/his)" userId="f583af8b-5b67-4edc-991b-57fa51f8665e" providerId="ADAL" clId="{6D7687A7-578D-46B2-B21F-9C79F2078679}" dt="2024-10-17T13:47:32.923" v="22" actId="1037"/>
      <pc:docMkLst>
        <pc:docMk/>
      </pc:docMkLst>
      <pc:sldChg chg="del">
        <pc:chgData name="Kelly, James (he/him/his)" userId="f583af8b-5b67-4edc-991b-57fa51f8665e" providerId="ADAL" clId="{6D7687A7-578D-46B2-B21F-9C79F2078679}" dt="2024-10-16T19:16:08.467" v="0" actId="47"/>
        <pc:sldMkLst>
          <pc:docMk/>
          <pc:sldMk cId="891128410" sldId="2653"/>
        </pc:sldMkLst>
      </pc:sldChg>
      <pc:sldChg chg="modSp mod">
        <pc:chgData name="Kelly, James (he/him/his)" userId="f583af8b-5b67-4edc-991b-57fa51f8665e" providerId="ADAL" clId="{6D7687A7-578D-46B2-B21F-9C79F2078679}" dt="2024-10-17T13:47:32.923" v="22" actId="1037"/>
        <pc:sldMkLst>
          <pc:docMk/>
          <pc:sldMk cId="2864910309" sldId="15279"/>
        </pc:sldMkLst>
        <pc:spChg chg="mod">
          <ac:chgData name="Kelly, James (he/him/his)" userId="f583af8b-5b67-4edc-991b-57fa51f8665e" providerId="ADAL" clId="{6D7687A7-578D-46B2-B21F-9C79F2078679}" dt="2024-10-17T13:47:32.923" v="22" actId="1037"/>
          <ac:spMkLst>
            <pc:docMk/>
            <pc:sldMk cId="2864910309" sldId="15279"/>
            <ac:spMk id="44" creationId="{D73390D4-4F9F-4D79-B490-0D1DA05C1B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E9B1D-2301-4B1E-8665-B2B102D0AD50}"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6D431B-0388-4C10-871B-56ACC3A7C71E}" type="slidenum">
              <a:rPr lang="en-US" smtClean="0"/>
              <a:t>‹#›</a:t>
            </a:fld>
            <a:endParaRPr lang="en-US"/>
          </a:p>
        </p:txBody>
      </p:sp>
    </p:spTree>
    <p:extLst>
      <p:ext uri="{BB962C8B-B14F-4D97-AF65-F5344CB8AC3E}">
        <p14:creationId xmlns:p14="http://schemas.microsoft.com/office/powerpoint/2010/main" val="365978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cc02.safelinks.protection.outlook.com/?url=https%3A%2F%2Fww2.valleyair.org%2Frules-and-planning%2Fair-quality-plans%2Fparticulate-matter-plans%2Fplan-for-the-2012-pm25-standard%2F&amp;data=05%7C02%7Ckelly.james%40epa.gov%7C95953addcc464e0b0b6708dcb35830de%7C88b378b367484867acf976aacbeca6a7%7C0%7C0%7C638582438582126824%7CUnknown%7CTWFpbGZsb3d8eyJWIjoiMC4wLjAwMDAiLCJQIjoiV2luMzIiLCJBTiI6Ik1haWwiLCJXVCI6Mn0%3D%7C0%7C%7C%7C&amp;sdata=BOqxhr4LE6S2vEruHULAzTnLpNFjlwfygpQqAkCHQ5s%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1</a:t>
            </a:fld>
            <a:endParaRPr lang="en-US"/>
          </a:p>
        </p:txBody>
      </p:sp>
    </p:spTree>
    <p:extLst>
      <p:ext uri="{BB962C8B-B14F-4D97-AF65-F5344CB8AC3E}">
        <p14:creationId xmlns:p14="http://schemas.microsoft.com/office/powerpoint/2010/main" val="115521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31</a:t>
            </a:fld>
            <a:endParaRPr lang="en-US"/>
          </a:p>
        </p:txBody>
      </p:sp>
    </p:spTree>
    <p:extLst>
      <p:ext uri="{BB962C8B-B14F-4D97-AF65-F5344CB8AC3E}">
        <p14:creationId xmlns:p14="http://schemas.microsoft.com/office/powerpoint/2010/main" val="311808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E5FDD-0C41-4947-A4A5-65EBF11C6C0A}" type="slidenum">
              <a:rPr lang="en-US" smtClean="0"/>
              <a:t>33</a:t>
            </a:fld>
            <a:endParaRPr lang="en-US"/>
          </a:p>
        </p:txBody>
      </p:sp>
    </p:spTree>
    <p:extLst>
      <p:ext uri="{BB962C8B-B14F-4D97-AF65-F5344CB8AC3E}">
        <p14:creationId xmlns:p14="http://schemas.microsoft.com/office/powerpoint/2010/main" val="202237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https://pubs.acs.org/doi/full/10.1021/acs.est.6b06603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https://pubs.acs.org/doi/10.1021/acs.est.2c05376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https://www.pnas.org/doi/full/10.1073/pnas.1803295115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Miller, D. J., et al. (2015), Ammonia and methane dairy emission plumes in the San Joaquin Valley of California from individual feed-lot to regional scales, JGR, 120, 9718–9738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34</a:t>
            </a:fld>
            <a:endParaRPr lang="en-US"/>
          </a:p>
        </p:txBody>
      </p:sp>
    </p:spTree>
    <p:extLst>
      <p:ext uri="{BB962C8B-B14F-4D97-AF65-F5344CB8AC3E}">
        <p14:creationId xmlns:p14="http://schemas.microsoft.com/office/powerpoint/2010/main" val="257586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3</a:t>
            </a:fld>
            <a:endParaRPr lang="en-US"/>
          </a:p>
        </p:txBody>
      </p:sp>
    </p:spTree>
    <p:extLst>
      <p:ext uri="{BB962C8B-B14F-4D97-AF65-F5344CB8AC3E}">
        <p14:creationId xmlns:p14="http://schemas.microsoft.com/office/powerpoint/2010/main" val="168420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8</a:t>
            </a:fld>
            <a:endParaRPr lang="en-US"/>
          </a:p>
        </p:txBody>
      </p:sp>
    </p:spTree>
    <p:extLst>
      <p:ext uri="{BB962C8B-B14F-4D97-AF65-F5344CB8AC3E}">
        <p14:creationId xmlns:p14="http://schemas.microsoft.com/office/powerpoint/2010/main" val="233610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9</a:t>
            </a:fld>
            <a:endParaRPr lang="en-US"/>
          </a:p>
        </p:txBody>
      </p:sp>
    </p:spTree>
    <p:extLst>
      <p:ext uri="{BB962C8B-B14F-4D97-AF65-F5344CB8AC3E}">
        <p14:creationId xmlns:p14="http://schemas.microsoft.com/office/powerpoint/2010/main" val="43813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15</a:t>
            </a:fld>
            <a:endParaRPr lang="en-US"/>
          </a:p>
        </p:txBody>
      </p:sp>
    </p:spTree>
    <p:extLst>
      <p:ext uri="{BB962C8B-B14F-4D97-AF65-F5344CB8AC3E}">
        <p14:creationId xmlns:p14="http://schemas.microsoft.com/office/powerpoint/2010/main" val="148113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21</a:t>
            </a:fld>
            <a:endParaRPr lang="en-US"/>
          </a:p>
        </p:txBody>
      </p:sp>
    </p:spTree>
    <p:extLst>
      <p:ext uri="{BB962C8B-B14F-4D97-AF65-F5344CB8AC3E}">
        <p14:creationId xmlns:p14="http://schemas.microsoft.com/office/powerpoint/2010/main" val="212142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Salt Lake: https://deq.utah.gov/air-quality/tsds-for-pm2-5-serious-sip-salt-lake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 Coast: https://www.aqmd.gov/home/air-quality/air-quality-management-plans/other-state-implementation-plan-(sip)-revisions/2012-annual-pm2-5-plan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SJV: </a:t>
            </a:r>
            <a:r>
              <a:rPr lang="en-US" sz="1800" u="sng" dirty="0">
                <a:solidFill>
                  <a:srgbClr val="0563C1"/>
                </a:solidFill>
                <a:effectLst/>
                <a:latin typeface="Calibri" panose="020F0502020204030204" pitchFamily="34" charset="0"/>
                <a:ea typeface="Calibri" panose="020F0502020204030204" pitchFamily="34" charset="0"/>
                <a:hlinkClick r:id="rId3"/>
              </a:rPr>
              <a:t>https://ww2.valleyair.org/rules-and-planning/air-quality-plans/particulate-matter-plans/plan-for-the-2012-pm25-standard/</a:t>
            </a:r>
            <a:endParaRPr lang="en-US" sz="1800" u="sng"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rPr>
              <a:t>https://ww2.arb.ca.gov/resources/documents/2024-san-joaquin-valley-pm2-5-plan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latin typeface="Calibri" panose="020F0502020204030204" pitchFamily="34" charset="0"/>
                <a:ea typeface="Calibri" panose="020F0502020204030204" pitchFamily="34" charset="0"/>
              </a:rPr>
              <a:t>Portola: Northern Sierra Air Quality Management District (2017) Portola Fine Particulate Matter (PM2.5) Attainment Plan. January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latin typeface="Calibri" panose="020F0502020204030204" pitchFamily="34" charset="0"/>
                <a:ea typeface="Calibri" panose="020F0502020204030204" pitchFamily="34" charset="0"/>
              </a:rPr>
              <a:t>Imperial: IMPERIAL COUNTY 2018 ANNUAL PARTICULATE MATTER LESS THAN 2.5 MICRONS IN DIAMETER STATE IMPLEMENTATION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latin typeface="Calibri" panose="020F0502020204030204" pitchFamily="34" charset="0"/>
                <a:ea typeface="Calibri" panose="020F0502020204030204" pitchFamily="34" charset="0"/>
              </a:rPr>
              <a:t>California Air Resources Board. January 5, 2018. Clean Air Act Section 179B Technical Demonstration Imperial County PM2.5 Nonattainment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Allegheny: Allegheny County Health Department Air Quality Program. Revision to the Allegheny County Portion of the Pennsylvania State Implementation Plan. Attainment Demonstration for the Allegheny County, PA PM2.5 Nonattainment Area, 2012 NAAQS. September 12,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https://www.awma.org/emjune17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solidFill>
                <a:srgbClr val="0563C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A6D431B-0388-4C10-871B-56ACC3A7C71E}" type="slidenum">
              <a:rPr lang="en-US" smtClean="0"/>
              <a:t>27</a:t>
            </a:fld>
            <a:endParaRPr lang="en-US"/>
          </a:p>
        </p:txBody>
      </p:sp>
    </p:spTree>
    <p:extLst>
      <p:ext uri="{BB962C8B-B14F-4D97-AF65-F5344CB8AC3E}">
        <p14:creationId xmlns:p14="http://schemas.microsoft.com/office/powerpoint/2010/main" val="81496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E5FDD-0C41-4947-A4A5-65EBF11C6C0A}" type="slidenum">
              <a:rPr lang="en-US" smtClean="0"/>
              <a:t>28</a:t>
            </a:fld>
            <a:endParaRPr lang="en-US"/>
          </a:p>
        </p:txBody>
      </p:sp>
    </p:spTree>
    <p:extLst>
      <p:ext uri="{BB962C8B-B14F-4D97-AF65-F5344CB8AC3E}">
        <p14:creationId xmlns:p14="http://schemas.microsoft.com/office/powerpoint/2010/main" val="369622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E5FDD-0C41-4947-A4A5-65EBF11C6C0A}" type="slidenum">
              <a:rPr lang="en-US" smtClean="0"/>
              <a:t>30</a:t>
            </a:fld>
            <a:endParaRPr lang="en-US"/>
          </a:p>
        </p:txBody>
      </p:sp>
    </p:spTree>
    <p:extLst>
      <p:ext uri="{BB962C8B-B14F-4D97-AF65-F5344CB8AC3E}">
        <p14:creationId xmlns:p14="http://schemas.microsoft.com/office/powerpoint/2010/main" val="341487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B353DB0-3BBB-4810-883E-4DC65C5453BD}"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7C034-2FA1-4ECD-B763-DB3F1BBEE4C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57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E3F06-1D98-4882-991A-5813688B5CF2}"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286345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1FF7A6-7E7E-40E5-8924-414244639039}"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97553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F68C1-90E8-46C4-AEFE-BC6F542CEA03}"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16032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D32B87-3CA8-4518-AFFB-11ECFFC5F23B}"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37C034-2FA1-4ECD-B763-DB3F1BBEE4C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314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A19C63-16B5-40B8-A1E7-2C13B78B51F0}" type="datetime1">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43643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311D4B-F221-42F0-B487-E8FFB57C82FC}" type="datetime1">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119649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908845-0CF7-4675-922F-AAACA897C888}" type="datetime1">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385231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4E033C-6FEC-444F-883C-070B14BD2994}" type="datetime1">
              <a:rPr lang="en-US" smtClean="0"/>
              <a:t>10/17/2024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71270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1DF0ABC-ABB4-4065-BD83-B33E72C8BAF5}" type="datetime1">
              <a:rPr lang="en-US" smtClean="0"/>
              <a:t>10/17/2024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F37C034-2FA1-4ECD-B763-DB3F1BBEE4CA}" type="slidenum">
              <a:rPr lang="en-US" smtClean="0"/>
              <a:t>‹#›</a:t>
            </a:fld>
            <a:endParaRPr lang="en-US"/>
          </a:p>
        </p:txBody>
      </p:sp>
    </p:spTree>
    <p:extLst>
      <p:ext uri="{BB962C8B-B14F-4D97-AF65-F5344CB8AC3E}">
        <p14:creationId xmlns:p14="http://schemas.microsoft.com/office/powerpoint/2010/main" val="2922411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6482C8-5309-4C3B-A751-133CE310D1F5}" type="datetime1">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37C034-2FA1-4ECD-B763-DB3F1BBEE4CA}" type="slidenum">
              <a:rPr lang="en-US" smtClean="0"/>
              <a:t>‹#›</a:t>
            </a:fld>
            <a:endParaRPr lang="en-US"/>
          </a:p>
        </p:txBody>
      </p:sp>
    </p:spTree>
    <p:extLst>
      <p:ext uri="{BB962C8B-B14F-4D97-AF65-F5344CB8AC3E}">
        <p14:creationId xmlns:p14="http://schemas.microsoft.com/office/powerpoint/2010/main" val="3800901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41BF127-A445-49BA-8EFA-35F75185FB13}" type="datetime1">
              <a:rPr lang="en-US" smtClean="0"/>
              <a:t>10/17/2024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F37C034-2FA1-4ECD-B763-DB3F1BBEE4C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556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sites/default/files/2017-07/documents/epa-hq-oar-2009-0491-4547.pdf" TargetMode="External"/><Relationship Id="rId7" Type="http://schemas.openxmlformats.org/officeDocument/2006/relationships/hyperlink" Target="https://www.epa.gov/air-emissions-inventories/air-pollutant-emissions-trends-data" TargetMode="External"/><Relationship Id="rId2" Type="http://schemas.openxmlformats.org/officeDocument/2006/relationships/hyperlink" Target="https://www.epa.gov/sites/default/files/2015-10/documents/mats_final_emissions_modeling_tsd_9dec2011.pdf"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eia.gov/totalenergy/data/monthly/pdf/mer.pdf"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ehp.niehs.nih.gov/doi/10.1289/EHP1190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pa.maps.arcgis.com/apps/MapSeries/index.html?appid=bc6f3a961ea14013afb2e0d0e450b0d1"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sciencedirect.com/science/article/pii/S1309104215305365"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aqmd.gov/home/air-quality/air-quality-management-plans/other-state-implementation-plan-(sip)-revisions/2012-annual-pm2-5-plan"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hyperlink" Target="https://pubs.acs.org/doi/10.1021/acs.est.7b00891"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nature.com/articles/s41370-020-0255-x"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agupubs.onlinelibrary.wiley.com/doi/full/10.1002/2015JD023241" TargetMode="External"/><Relationship Id="rId3" Type="http://schemas.openxmlformats.org/officeDocument/2006/relationships/image" Target="../media/image56.emf"/><Relationship Id="rId7" Type="http://schemas.openxmlformats.org/officeDocument/2006/relationships/image" Target="../media/image60.png"/><Relationship Id="rId12" Type="http://schemas.openxmlformats.org/officeDocument/2006/relationships/hyperlink" Target="https://science.nasa.gov/mission/discover-aq/"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s://www.pnas.org/doi/full/10.1073/pnas.2205548119"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771E6C-07FA-47B1-99BD-BA9CB6548A73}"/>
              </a:ext>
            </a:extLst>
          </p:cNvPr>
          <p:cNvSpPr>
            <a:spLocks noGrp="1"/>
          </p:cNvSpPr>
          <p:nvPr>
            <p:ph type="ctrTitle"/>
          </p:nvPr>
        </p:nvSpPr>
        <p:spPr>
          <a:xfrm>
            <a:off x="457200" y="640080"/>
            <a:ext cx="3659246" cy="2926080"/>
          </a:xfrm>
        </p:spPr>
        <p:txBody>
          <a:bodyPr>
            <a:normAutofit/>
          </a:bodyPr>
          <a:lstStyle/>
          <a:p>
            <a:pPr marL="0" marR="0" lvl="0" indent="0" defTabSz="457200" rtl="0" eaLnBrk="1" fontAlgn="auto" latinLnBrk="0" hangingPunct="1">
              <a:spcBef>
                <a:spcPts val="0"/>
              </a:spcBef>
              <a:spcAft>
                <a:spcPts val="0"/>
              </a:spcAft>
              <a:tabLst/>
              <a:defRPr/>
            </a:pPr>
            <a:r>
              <a:rPr kumimoji="0" lang="en-US" sz="37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2024 PM NAAQS: Overview and Modeling Considerations</a:t>
            </a:r>
            <a:br>
              <a:rPr kumimoji="0" lang="en-US" sz="37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br>
            <a:endParaRPr lang="en-US" sz="3700" dirty="0">
              <a:solidFill>
                <a:srgbClr val="FFFFFF"/>
              </a:solidFill>
            </a:endParaRPr>
          </a:p>
        </p:txBody>
      </p:sp>
      <p:sp>
        <p:nvSpPr>
          <p:cNvPr id="3" name="Subtitle 2">
            <a:extLst>
              <a:ext uri="{FF2B5EF4-FFF2-40B4-BE49-F238E27FC236}">
                <a16:creationId xmlns:a16="http://schemas.microsoft.com/office/drawing/2014/main" id="{2E5D09C2-F91D-462B-9475-6CC575A09021}"/>
              </a:ext>
            </a:extLst>
          </p:cNvPr>
          <p:cNvSpPr>
            <a:spLocks noGrp="1"/>
          </p:cNvSpPr>
          <p:nvPr>
            <p:ph type="subTitle" idx="1"/>
          </p:nvPr>
        </p:nvSpPr>
        <p:spPr>
          <a:xfrm>
            <a:off x="457200" y="3578086"/>
            <a:ext cx="3659246" cy="2248782"/>
          </a:xfrm>
        </p:spPr>
        <p:txBody>
          <a:bodyPr>
            <a:normAutofit fontScale="92500" lnSpcReduction="10000"/>
          </a:bodyPr>
          <a:lstStyle/>
          <a:p>
            <a:pPr marL="0" marR="0" lvl="0" indent="0" defTabSz="457200" rtl="0" eaLnBrk="1" fontAlgn="auto" latinLnBrk="0" hangingPunct="1">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23</a:t>
            </a:r>
            <a:r>
              <a:rPr kumimoji="0" lang="en-US" sz="1800" b="0" i="0" u="none" strike="noStrike" kern="1200" cap="none" spc="0" normalizeH="0" baseline="30000" noProof="0" dirty="0">
                <a:ln>
                  <a:noFill/>
                </a:ln>
                <a:solidFill>
                  <a:srgbClr val="FFFFFF"/>
                </a:solidFill>
                <a:effectLst/>
                <a:uLnTx/>
                <a:uFillTx/>
                <a:latin typeface="Cambria" panose="02040503050406030204" pitchFamily="18" charset="0"/>
                <a:ea typeface="Cambria" panose="02040503050406030204" pitchFamily="18" charset="0"/>
                <a:cs typeface="+mn-cs"/>
              </a:rPr>
              <a:t>rd</a:t>
            </a: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Annual CMAS Conference</a:t>
            </a:r>
          </a:p>
          <a:p>
            <a:pPr defTabSz="457200">
              <a:spcBef>
                <a:spcPts val="0"/>
              </a:spcBef>
              <a:spcAft>
                <a:spcPts val="600"/>
              </a:spcAft>
              <a:buClrTx/>
              <a:buSzTx/>
              <a:defRPr/>
            </a:pPr>
            <a:r>
              <a:rPr lang="en-US" sz="1800" i="1" cap="none" spc="0" dirty="0">
                <a:solidFill>
                  <a:srgbClr val="FFFFFF"/>
                </a:solidFill>
                <a:latin typeface="Cambria" panose="02040503050406030204" pitchFamily="18" charset="0"/>
                <a:ea typeface="Cambria" panose="02040503050406030204" pitchFamily="18" charset="0"/>
              </a:rPr>
              <a:t>21-23 October</a:t>
            </a:r>
            <a:r>
              <a:rPr kumimoji="0" lang="en-US" sz="1800" b="0"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2024</a:t>
            </a:r>
          </a:p>
          <a:p>
            <a:pPr defTabSz="457200">
              <a:spcBef>
                <a:spcPts val="0"/>
              </a:spcBef>
              <a:spcAft>
                <a:spcPts val="600"/>
              </a:spcAft>
              <a:buClrTx/>
              <a:buSzTx/>
              <a:defRPr/>
            </a:pPr>
            <a:r>
              <a:rPr lang="en-US" sz="1800" i="1" cap="none" spc="0" dirty="0">
                <a:solidFill>
                  <a:srgbClr val="FFFFFF"/>
                </a:solidFill>
                <a:latin typeface="Cambria" panose="02040503050406030204" pitchFamily="18" charset="0"/>
                <a:ea typeface="Cambria" panose="02040503050406030204" pitchFamily="18" charset="0"/>
              </a:rPr>
              <a:t>Chapel Hill, NC USA</a:t>
            </a:r>
            <a:endParaRPr kumimoji="0" lang="en-US" sz="1800" b="0"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a:p>
            <a:pPr marL="0" marR="0" lvl="0" indent="0" defTabSz="457200" rtl="0" eaLnBrk="1" fontAlgn="auto" latinLnBrk="0" hangingPunct="1">
              <a:spcBef>
                <a:spcPts val="0"/>
              </a:spcBef>
              <a:spcAft>
                <a:spcPts val="600"/>
              </a:spcAft>
              <a:buClrTx/>
              <a:buSzTx/>
              <a:buFontTx/>
              <a:buNone/>
              <a:tabLst/>
              <a:defRPr/>
            </a:pPr>
            <a:endParaRPr lang="en-US" sz="1500" cap="none" spc="0" dirty="0">
              <a:solidFill>
                <a:srgbClr val="FFFFFF"/>
              </a:solidFill>
              <a:latin typeface="Cambria" panose="02040503050406030204" pitchFamily="18" charset="0"/>
              <a:ea typeface="Cambria" panose="02040503050406030204" pitchFamily="18" charset="0"/>
            </a:endParaRPr>
          </a:p>
          <a:p>
            <a:pPr marL="0" marR="0" lvl="0" indent="0" defTabSz="457200" rtl="0" eaLnBrk="1" fontAlgn="auto" latinLnBrk="0" hangingPunct="1">
              <a:spcBef>
                <a:spcPts val="0"/>
              </a:spcBef>
              <a:spcAft>
                <a:spcPts val="600"/>
              </a:spcAft>
              <a:buClrTx/>
              <a:buSzTx/>
              <a:buFontTx/>
              <a:buNone/>
              <a:tabLst/>
              <a:defRPr/>
            </a:pPr>
            <a:r>
              <a:rPr lang="en-US" sz="1600" cap="none" spc="0" dirty="0">
                <a:solidFill>
                  <a:srgbClr val="FFFFFF"/>
                </a:solidFill>
                <a:latin typeface="Cambria" panose="02040503050406030204" pitchFamily="18" charset="0"/>
                <a:ea typeface="Cambria" panose="02040503050406030204" pitchFamily="18" charset="0"/>
              </a:rPr>
              <a:t>James T Kelly</a:t>
            </a:r>
          </a:p>
          <a:p>
            <a:pPr marL="0" marR="0" lvl="0" indent="0" defTabSz="457200" rtl="0" eaLnBrk="1" fontAlgn="auto" latinLnBrk="0" hangingPunct="1">
              <a:spcBef>
                <a:spcPts val="0"/>
              </a:spcBef>
              <a:spcAft>
                <a:spcPts val="600"/>
              </a:spcAft>
              <a:buClrTx/>
              <a:buSzTx/>
              <a:buFontTx/>
              <a:buNone/>
              <a:tabLst/>
              <a:defRPr/>
            </a:pPr>
            <a:r>
              <a:rPr lang="en-US" sz="1600" i="1" cap="none" spc="0" dirty="0">
                <a:solidFill>
                  <a:srgbClr val="FFFFFF"/>
                </a:solidFill>
                <a:latin typeface="Cambria" panose="02040503050406030204" pitchFamily="18" charset="0"/>
                <a:ea typeface="Cambria" panose="02040503050406030204" pitchFamily="18" charset="0"/>
              </a:rPr>
              <a:t>US Environmental Protection Agency</a:t>
            </a:r>
          </a:p>
          <a:p>
            <a:pPr marL="0" marR="0" lvl="0" indent="0" defTabSz="457200" rtl="0" eaLnBrk="1" fontAlgn="auto" latinLnBrk="0" hangingPunct="1">
              <a:spcBef>
                <a:spcPts val="0"/>
              </a:spcBef>
              <a:spcAft>
                <a:spcPts val="600"/>
              </a:spcAft>
              <a:buClrTx/>
              <a:buSzTx/>
              <a:buFontTx/>
              <a:buNone/>
              <a:tabLst/>
              <a:defRPr/>
            </a:pPr>
            <a:r>
              <a:rPr lang="en-US" sz="1600" i="1" cap="none" spc="0" dirty="0">
                <a:solidFill>
                  <a:srgbClr val="FFFFFF"/>
                </a:solidFill>
                <a:latin typeface="Cambria" panose="02040503050406030204" pitchFamily="18" charset="0"/>
                <a:ea typeface="Cambria" panose="02040503050406030204" pitchFamily="18" charset="0"/>
              </a:rPr>
              <a:t>Office of Air Quality Planning &amp; Standards</a:t>
            </a:r>
          </a:p>
          <a:p>
            <a:pPr marL="0" marR="0" lvl="0" indent="0" defTabSz="457200" rtl="0" eaLnBrk="1" fontAlgn="auto" latinLnBrk="0" hangingPunct="1">
              <a:spcBef>
                <a:spcPts val="0"/>
              </a:spcBef>
              <a:spcAft>
                <a:spcPts val="600"/>
              </a:spcAft>
              <a:buClrTx/>
              <a:buSzTx/>
              <a:buFontTx/>
              <a:buNone/>
              <a:tabLst/>
              <a:defRPr/>
            </a:pPr>
            <a:r>
              <a:rPr lang="en-US" sz="1600" i="1" cap="none" spc="0" dirty="0">
                <a:solidFill>
                  <a:srgbClr val="FFFFFF"/>
                </a:solidFill>
                <a:latin typeface="Cambria" panose="02040503050406030204" pitchFamily="18" charset="0"/>
                <a:ea typeface="Cambria" panose="02040503050406030204" pitchFamily="18" charset="0"/>
              </a:rPr>
              <a:t>Research Triangle Park, NC USA </a:t>
            </a:r>
          </a:p>
          <a:p>
            <a:pPr marL="0" marR="0" lvl="0" indent="0" defTabSz="457200" rtl="0" eaLnBrk="1" fontAlgn="auto" latinLnBrk="0" hangingPunct="1">
              <a:spcBef>
                <a:spcPts val="0"/>
              </a:spcBef>
              <a:spcAft>
                <a:spcPts val="600"/>
              </a:spcAft>
              <a:buClrTx/>
              <a:buSzTx/>
              <a:buFontTx/>
              <a:buNone/>
              <a:tabLst/>
              <a:defRPr/>
            </a:pPr>
            <a:endParaRPr lang="en-US" sz="1500" dirty="0">
              <a:solidFill>
                <a:srgbClr val="FFFFFF"/>
              </a:solidFill>
            </a:endParaRPr>
          </a:p>
        </p:txBody>
      </p:sp>
      <p:sp>
        <p:nvSpPr>
          <p:cNvPr id="4" name="Slide Number Placeholder 3">
            <a:extLst>
              <a:ext uri="{FF2B5EF4-FFF2-40B4-BE49-F238E27FC236}">
                <a16:creationId xmlns:a16="http://schemas.microsoft.com/office/drawing/2014/main" id="{830877DF-7180-4A6C-AFC9-C7C614102450}"/>
              </a:ext>
            </a:extLst>
          </p:cNvPr>
          <p:cNvSpPr>
            <a:spLocks noGrp="1"/>
          </p:cNvSpPr>
          <p:nvPr>
            <p:ph type="sldNum" sz="quarter" idx="12"/>
          </p:nvPr>
        </p:nvSpPr>
        <p:spPr>
          <a:xfrm>
            <a:off x="486810" y="6459785"/>
            <a:ext cx="725557" cy="365125"/>
          </a:xfrm>
        </p:spPr>
        <p:txBody>
          <a:bodyPr>
            <a:normAutofit/>
          </a:bodyPr>
          <a:lstStyle/>
          <a:p>
            <a:pPr algn="l">
              <a:spcAft>
                <a:spcPts val="600"/>
              </a:spcAft>
            </a:pPr>
            <a:fld id="{EF37C034-2FA1-4ECD-B763-DB3F1BBEE4CA}" type="slidenum">
              <a:rPr lang="en-US" smtClean="0">
                <a:latin typeface="Cambria" panose="02040503050406030204" pitchFamily="18" charset="0"/>
                <a:ea typeface="Cambria" panose="02040503050406030204" pitchFamily="18" charset="0"/>
              </a:rPr>
              <a:pPr algn="l">
                <a:spcAft>
                  <a:spcPts val="600"/>
                </a:spcAft>
              </a:pPr>
              <a:t>1</a:t>
            </a:fld>
            <a:endParaRPr lang="en-US" dirty="0">
              <a:latin typeface="Cambria" panose="02040503050406030204" pitchFamily="18" charset="0"/>
              <a:ea typeface="Cambria" panose="02040503050406030204" pitchFamily="18" charset="0"/>
            </a:endParaRPr>
          </a:p>
        </p:txBody>
      </p:sp>
      <p:pic>
        <p:nvPicPr>
          <p:cNvPr id="6" name="Picture 5" descr="A person signing a document with people behind him&#10;&#10;Description automatically generated">
            <a:extLst>
              <a:ext uri="{FF2B5EF4-FFF2-40B4-BE49-F238E27FC236}">
                <a16:creationId xmlns:a16="http://schemas.microsoft.com/office/drawing/2014/main" id="{85F3FE67-13FF-5717-B63D-3A00F086472E}"/>
              </a:ext>
            </a:extLst>
          </p:cNvPr>
          <p:cNvPicPr>
            <a:picLocks noChangeAspect="1"/>
          </p:cNvPicPr>
          <p:nvPr/>
        </p:nvPicPr>
        <p:blipFill>
          <a:blip r:embed="rId3">
            <a:extLst>
              <a:ext uri="{28A0092B-C50C-407E-A947-70E740481C1C}">
                <a14:useLocalDpi xmlns:a14="http://schemas.microsoft.com/office/drawing/2010/main"/>
              </a:ext>
            </a:extLst>
          </a:blip>
          <a:srcRect l="18173" r="8318" b="-1"/>
          <a:stretch/>
        </p:blipFill>
        <p:spPr>
          <a:xfrm>
            <a:off x="4639733" y="10"/>
            <a:ext cx="7552266" cy="6857990"/>
          </a:xfrm>
          <a:prstGeom prst="rect">
            <a:avLst/>
          </a:prstGeom>
        </p:spPr>
      </p:pic>
      <p:sp>
        <p:nvSpPr>
          <p:cNvPr id="13" name="Rectangle 12">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43066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77129"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Decades of PM</a:t>
            </a:r>
            <a:r>
              <a:rPr lang="en-US" sz="4000" baseline="-25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2.5</a:t>
            </a: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 Improvement</a:t>
            </a:r>
          </a:p>
        </p:txBody>
      </p:sp>
      <p:grpSp>
        <p:nvGrpSpPr>
          <p:cNvPr id="20" name="Group 19">
            <a:extLst>
              <a:ext uri="{FF2B5EF4-FFF2-40B4-BE49-F238E27FC236}">
                <a16:creationId xmlns:a16="http://schemas.microsoft.com/office/drawing/2014/main" id="{E59B5915-6897-894E-995A-98A0A5E1B70B}"/>
              </a:ext>
            </a:extLst>
          </p:cNvPr>
          <p:cNvGrpSpPr/>
          <p:nvPr/>
        </p:nvGrpSpPr>
        <p:grpSpPr>
          <a:xfrm>
            <a:off x="6367857" y="1314975"/>
            <a:ext cx="5736730" cy="2011680"/>
            <a:chOff x="6367857" y="1314975"/>
            <a:chExt cx="5736730" cy="2011680"/>
          </a:xfrm>
        </p:grpSpPr>
        <p:pic>
          <p:nvPicPr>
            <p:cNvPr id="18" name="Picture 17" descr="Chart, line chart&#10;&#10;Description automatically generated">
              <a:extLst>
                <a:ext uri="{FF2B5EF4-FFF2-40B4-BE49-F238E27FC236}">
                  <a16:creationId xmlns:a16="http://schemas.microsoft.com/office/drawing/2014/main" id="{E6424D71-5BF2-DBE8-4903-612E0890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857" y="1314975"/>
              <a:ext cx="5736730" cy="2011680"/>
            </a:xfrm>
            <a:prstGeom prst="rect">
              <a:avLst/>
            </a:prstGeom>
          </p:spPr>
        </p:pic>
        <p:sp>
          <p:nvSpPr>
            <p:cNvPr id="15" name="TextBox 14">
              <a:extLst>
                <a:ext uri="{FF2B5EF4-FFF2-40B4-BE49-F238E27FC236}">
                  <a16:creationId xmlns:a16="http://schemas.microsoft.com/office/drawing/2014/main" id="{4C8956B7-79BA-8407-229D-6202065B0557}"/>
                </a:ext>
              </a:extLst>
            </p:cNvPr>
            <p:cNvSpPr txBox="1"/>
            <p:nvPr/>
          </p:nvSpPr>
          <p:spPr>
            <a:xfrm>
              <a:off x="9236222" y="1814530"/>
              <a:ext cx="2585664" cy="369332"/>
            </a:xfrm>
            <a:prstGeom prst="rect">
              <a:avLst/>
            </a:prstGeom>
            <a:noFill/>
          </p:spPr>
          <p:txBody>
            <a:bodyPr wrap="square" rtlCol="0">
              <a:spAutoFit/>
            </a:bodyPr>
            <a:lstStyle/>
            <a:p>
              <a:r>
                <a:rPr lang="en-US" sz="900" dirty="0"/>
                <a:t>2000 to 2022: 44% decrease in National Average</a:t>
              </a:r>
            </a:p>
            <a:p>
              <a:r>
                <a:rPr lang="en-US" sz="900" dirty="0"/>
                <a:t>2000 to 2023: 37% decrease in National Average</a:t>
              </a:r>
            </a:p>
          </p:txBody>
        </p:sp>
      </p:grpSp>
      <p:grpSp>
        <p:nvGrpSpPr>
          <p:cNvPr id="14" name="Group 13">
            <a:extLst>
              <a:ext uri="{FF2B5EF4-FFF2-40B4-BE49-F238E27FC236}">
                <a16:creationId xmlns:a16="http://schemas.microsoft.com/office/drawing/2014/main" id="{789B7330-D361-7F6F-0B79-B5E9EE50DA71}"/>
              </a:ext>
            </a:extLst>
          </p:cNvPr>
          <p:cNvGrpSpPr/>
          <p:nvPr/>
        </p:nvGrpSpPr>
        <p:grpSpPr>
          <a:xfrm>
            <a:off x="706035" y="1457778"/>
            <a:ext cx="5686792" cy="3709284"/>
            <a:chOff x="706035" y="1245345"/>
            <a:chExt cx="5686792" cy="3910110"/>
          </a:xfrm>
        </p:grpSpPr>
        <p:grpSp>
          <p:nvGrpSpPr>
            <p:cNvPr id="4" name="Group 3">
              <a:extLst>
                <a:ext uri="{FF2B5EF4-FFF2-40B4-BE49-F238E27FC236}">
                  <a16:creationId xmlns:a16="http://schemas.microsoft.com/office/drawing/2014/main" id="{6227A5C7-E572-F9EB-55F3-6F025B28CBA2}"/>
                </a:ext>
              </a:extLst>
            </p:cNvPr>
            <p:cNvGrpSpPr/>
            <p:nvPr/>
          </p:nvGrpSpPr>
          <p:grpSpPr>
            <a:xfrm>
              <a:off x="706035" y="1245345"/>
              <a:ext cx="5686792" cy="3910110"/>
              <a:chOff x="706035" y="1245345"/>
              <a:chExt cx="5686792" cy="3910110"/>
            </a:xfrm>
          </p:grpSpPr>
          <p:grpSp>
            <p:nvGrpSpPr>
              <p:cNvPr id="12" name="Group 11">
                <a:extLst>
                  <a:ext uri="{FF2B5EF4-FFF2-40B4-BE49-F238E27FC236}">
                    <a16:creationId xmlns:a16="http://schemas.microsoft.com/office/drawing/2014/main" id="{FBA0AE33-7C20-3144-B245-461E0F692ADB}"/>
                  </a:ext>
                </a:extLst>
              </p:cNvPr>
              <p:cNvGrpSpPr>
                <a:grpSpLocks noChangeAspect="1"/>
              </p:cNvGrpSpPr>
              <p:nvPr/>
            </p:nvGrpSpPr>
            <p:grpSpPr>
              <a:xfrm>
                <a:off x="706035" y="1314975"/>
                <a:ext cx="5686792" cy="3840480"/>
                <a:chOff x="680007" y="1292470"/>
                <a:chExt cx="5415992" cy="3657600"/>
              </a:xfrm>
            </p:grpSpPr>
            <p:pic>
              <p:nvPicPr>
                <p:cNvPr id="5" name="Picture 4" descr="Graphical user interface&#10;&#10;Description automatically generated">
                  <a:extLst>
                    <a:ext uri="{FF2B5EF4-FFF2-40B4-BE49-F238E27FC236}">
                      <a16:creationId xmlns:a16="http://schemas.microsoft.com/office/drawing/2014/main" id="{5FE02847-1ABC-56C9-B989-992DD477E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07" y="1292470"/>
                  <a:ext cx="5415992" cy="3657600"/>
                </a:xfrm>
                <a:prstGeom prst="rect">
                  <a:avLst/>
                </a:prstGeom>
              </p:spPr>
            </p:pic>
            <p:sp>
              <p:nvSpPr>
                <p:cNvPr id="6" name="TextBox 5">
                  <a:extLst>
                    <a:ext uri="{FF2B5EF4-FFF2-40B4-BE49-F238E27FC236}">
                      <a16:creationId xmlns:a16="http://schemas.microsoft.com/office/drawing/2014/main" id="{F46E1780-66C3-1EAB-B255-E3A45DE59C38}"/>
                    </a:ext>
                  </a:extLst>
                </p:cNvPr>
                <p:cNvSpPr txBox="1"/>
                <p:nvPr/>
              </p:nvSpPr>
              <p:spPr>
                <a:xfrm>
                  <a:off x="3388002" y="1938068"/>
                  <a:ext cx="483080" cy="249548"/>
                </a:xfrm>
                <a:prstGeom prst="rect">
                  <a:avLst/>
                </a:prstGeom>
                <a:noFill/>
              </p:spPr>
              <p:txBody>
                <a:bodyPr wrap="square" rtlCol="0">
                  <a:spAutoFit/>
                </a:bodyPr>
                <a:lstStyle/>
                <a:p>
                  <a:r>
                    <a:rPr lang="en-US" sz="900" dirty="0">
                      <a:solidFill>
                        <a:srgbClr val="003300"/>
                      </a:solidFill>
                    </a:rPr>
                    <a:t>321%</a:t>
                  </a:r>
                </a:p>
              </p:txBody>
            </p:sp>
            <p:sp>
              <p:nvSpPr>
                <p:cNvPr id="7" name="TextBox 6">
                  <a:extLst>
                    <a:ext uri="{FF2B5EF4-FFF2-40B4-BE49-F238E27FC236}">
                      <a16:creationId xmlns:a16="http://schemas.microsoft.com/office/drawing/2014/main" id="{CE641042-8524-39AE-3A61-5EF340C69E68}"/>
                    </a:ext>
                  </a:extLst>
                </p:cNvPr>
                <p:cNvSpPr txBox="1"/>
                <p:nvPr/>
              </p:nvSpPr>
              <p:spPr>
                <a:xfrm>
                  <a:off x="3405954" y="2826108"/>
                  <a:ext cx="483080" cy="249548"/>
                </a:xfrm>
                <a:prstGeom prst="rect">
                  <a:avLst/>
                </a:prstGeom>
                <a:noFill/>
              </p:spPr>
              <p:txBody>
                <a:bodyPr wrap="square" rtlCol="0">
                  <a:spAutoFit/>
                </a:bodyPr>
                <a:lstStyle/>
                <a:p>
                  <a:r>
                    <a:rPr lang="en-US" sz="900" dirty="0">
                      <a:solidFill>
                        <a:srgbClr val="008000"/>
                      </a:solidFill>
                    </a:rPr>
                    <a:t>194%</a:t>
                  </a:r>
                </a:p>
              </p:txBody>
            </p:sp>
            <p:sp>
              <p:nvSpPr>
                <p:cNvPr id="8" name="TextBox 7">
                  <a:extLst>
                    <a:ext uri="{FF2B5EF4-FFF2-40B4-BE49-F238E27FC236}">
                      <a16:creationId xmlns:a16="http://schemas.microsoft.com/office/drawing/2014/main" id="{932533EB-691B-F1C2-BBE7-A29D1B634204}"/>
                    </a:ext>
                  </a:extLst>
                </p:cNvPr>
                <p:cNvSpPr txBox="1"/>
                <p:nvPr/>
              </p:nvSpPr>
              <p:spPr>
                <a:xfrm>
                  <a:off x="3457712" y="3370121"/>
                  <a:ext cx="483080" cy="246221"/>
                </a:xfrm>
                <a:prstGeom prst="rect">
                  <a:avLst/>
                </a:prstGeom>
                <a:noFill/>
              </p:spPr>
              <p:txBody>
                <a:bodyPr wrap="square" rtlCol="0">
                  <a:spAutoFit/>
                </a:bodyPr>
                <a:lstStyle/>
                <a:p>
                  <a:r>
                    <a:rPr lang="en-US" sz="1000" dirty="0">
                      <a:solidFill>
                        <a:srgbClr val="0070C0"/>
                      </a:solidFill>
                    </a:rPr>
                    <a:t>63%</a:t>
                  </a:r>
                </a:p>
              </p:txBody>
            </p:sp>
            <p:sp>
              <p:nvSpPr>
                <p:cNvPr id="9" name="TextBox 8">
                  <a:extLst>
                    <a:ext uri="{FF2B5EF4-FFF2-40B4-BE49-F238E27FC236}">
                      <a16:creationId xmlns:a16="http://schemas.microsoft.com/office/drawing/2014/main" id="{27D5B595-B968-8D0D-1C07-786FE94E3E7B}"/>
                    </a:ext>
                  </a:extLst>
                </p:cNvPr>
                <p:cNvSpPr txBox="1"/>
                <p:nvPr/>
              </p:nvSpPr>
              <p:spPr>
                <a:xfrm>
                  <a:off x="3457712" y="3544679"/>
                  <a:ext cx="483080" cy="246221"/>
                </a:xfrm>
                <a:prstGeom prst="rect">
                  <a:avLst/>
                </a:prstGeom>
                <a:noFill/>
              </p:spPr>
              <p:txBody>
                <a:bodyPr wrap="square" rtlCol="0">
                  <a:spAutoFit/>
                </a:bodyPr>
                <a:lstStyle/>
                <a:p>
                  <a:r>
                    <a:rPr lang="en-US" sz="1000" dirty="0">
                      <a:solidFill>
                        <a:srgbClr val="002060"/>
                      </a:solidFill>
                    </a:rPr>
                    <a:t>42%</a:t>
                  </a:r>
                </a:p>
              </p:txBody>
            </p:sp>
            <p:sp>
              <p:nvSpPr>
                <p:cNvPr id="10" name="TextBox 9">
                  <a:extLst>
                    <a:ext uri="{FF2B5EF4-FFF2-40B4-BE49-F238E27FC236}">
                      <a16:creationId xmlns:a16="http://schemas.microsoft.com/office/drawing/2014/main" id="{3C95B996-CBD4-3D56-6794-4A54483DEC8B}"/>
                    </a:ext>
                  </a:extLst>
                </p:cNvPr>
                <p:cNvSpPr txBox="1"/>
                <p:nvPr/>
              </p:nvSpPr>
              <p:spPr>
                <a:xfrm>
                  <a:off x="3457712" y="3927143"/>
                  <a:ext cx="483080" cy="246221"/>
                </a:xfrm>
                <a:prstGeom prst="rect">
                  <a:avLst/>
                </a:prstGeom>
                <a:noFill/>
              </p:spPr>
              <p:txBody>
                <a:bodyPr wrap="square" rtlCol="0">
                  <a:spAutoFit/>
                </a:bodyPr>
                <a:lstStyle/>
                <a:p>
                  <a:r>
                    <a:rPr lang="en-US" sz="1000" dirty="0">
                      <a:solidFill>
                        <a:srgbClr val="7030A0"/>
                      </a:solidFill>
                    </a:rPr>
                    <a:t>17%</a:t>
                  </a:r>
                </a:p>
              </p:txBody>
            </p:sp>
            <p:sp>
              <p:nvSpPr>
                <p:cNvPr id="11" name="TextBox 10">
                  <a:extLst>
                    <a:ext uri="{FF2B5EF4-FFF2-40B4-BE49-F238E27FC236}">
                      <a16:creationId xmlns:a16="http://schemas.microsoft.com/office/drawing/2014/main" id="{9E0C53E6-DABC-D3C4-8181-A597D4D21FE6}"/>
                    </a:ext>
                  </a:extLst>
                </p:cNvPr>
                <p:cNvSpPr txBox="1"/>
                <p:nvPr/>
              </p:nvSpPr>
              <p:spPr>
                <a:xfrm>
                  <a:off x="3457712" y="4393636"/>
                  <a:ext cx="483080" cy="246221"/>
                </a:xfrm>
                <a:prstGeom prst="rect">
                  <a:avLst/>
                </a:prstGeom>
                <a:noFill/>
              </p:spPr>
              <p:txBody>
                <a:bodyPr wrap="square" rtlCol="0">
                  <a:spAutoFit/>
                </a:bodyPr>
                <a:lstStyle/>
                <a:p>
                  <a:r>
                    <a:rPr lang="en-US" sz="1000" dirty="0">
                      <a:solidFill>
                        <a:srgbClr val="CC00CC"/>
                      </a:solidFill>
                    </a:rPr>
                    <a:t>-78%</a:t>
                  </a:r>
                </a:p>
              </p:txBody>
            </p:sp>
          </p:grpSp>
          <p:pic>
            <p:nvPicPr>
              <p:cNvPr id="2" name="Picture 1" descr="Graphical user interface&#10;&#10;Description automatically generated">
                <a:extLst>
                  <a:ext uri="{FF2B5EF4-FFF2-40B4-BE49-F238E27FC236}">
                    <a16:creationId xmlns:a16="http://schemas.microsoft.com/office/drawing/2014/main" id="{8865BED2-08CF-E5B4-C7F8-5DF5A2E133E7}"/>
                  </a:ext>
                </a:extLst>
              </p:cNvPr>
              <p:cNvPicPr>
                <a:picLocks noChangeAspect="1"/>
              </p:cNvPicPr>
              <p:nvPr/>
            </p:nvPicPr>
            <p:blipFill rotWithShape="1">
              <a:blip r:embed="rId3">
                <a:extLst>
                  <a:ext uri="{28A0092B-C50C-407E-A947-70E740481C1C}">
                    <a14:useLocalDpi xmlns:a14="http://schemas.microsoft.com/office/drawing/2010/main" val="0"/>
                  </a:ext>
                </a:extLst>
              </a:blip>
              <a:srcRect l="19360" t="860" r="18455" b="90042"/>
              <a:stretch/>
            </p:blipFill>
            <p:spPr>
              <a:xfrm>
                <a:off x="1309067" y="1245345"/>
                <a:ext cx="4627115" cy="457200"/>
              </a:xfrm>
              <a:prstGeom prst="rect">
                <a:avLst/>
              </a:prstGeom>
            </p:spPr>
          </p:pic>
        </p:grpSp>
        <p:pic>
          <p:nvPicPr>
            <p:cNvPr id="13" name="Picture 12" descr="Graphical user interface&#10;&#10;Description automatically generated">
              <a:extLst>
                <a:ext uri="{FF2B5EF4-FFF2-40B4-BE49-F238E27FC236}">
                  <a16:creationId xmlns:a16="http://schemas.microsoft.com/office/drawing/2014/main" id="{A40EB35B-0558-312C-0833-81E844B7D582}"/>
                </a:ext>
              </a:extLst>
            </p:cNvPr>
            <p:cNvPicPr>
              <a:picLocks noChangeAspect="1"/>
            </p:cNvPicPr>
            <p:nvPr/>
          </p:nvPicPr>
          <p:blipFill rotWithShape="1">
            <a:blip r:embed="rId3">
              <a:extLst>
                <a:ext uri="{28A0092B-C50C-407E-A947-70E740481C1C}">
                  <a14:useLocalDpi xmlns:a14="http://schemas.microsoft.com/office/drawing/2010/main" val="0"/>
                </a:ext>
              </a:extLst>
            </a:blip>
            <a:srcRect l="2300" t="42133" r="94566" b="31614"/>
            <a:stretch/>
          </p:blipFill>
          <p:spPr>
            <a:xfrm>
              <a:off x="706035" y="2582109"/>
              <a:ext cx="355623" cy="2011680"/>
            </a:xfrm>
            <a:prstGeom prst="rect">
              <a:avLst/>
            </a:prstGeom>
          </p:spPr>
        </p:pic>
      </p:grpSp>
      <p:grpSp>
        <p:nvGrpSpPr>
          <p:cNvPr id="24" name="Group 23">
            <a:extLst>
              <a:ext uri="{FF2B5EF4-FFF2-40B4-BE49-F238E27FC236}">
                <a16:creationId xmlns:a16="http://schemas.microsoft.com/office/drawing/2014/main" id="{F0198EC2-C792-5D2B-36BF-DF707161BFAD}"/>
              </a:ext>
            </a:extLst>
          </p:cNvPr>
          <p:cNvGrpSpPr>
            <a:grpSpLocks noChangeAspect="1"/>
          </p:cNvGrpSpPr>
          <p:nvPr/>
        </p:nvGrpSpPr>
        <p:grpSpPr>
          <a:xfrm>
            <a:off x="7508441" y="3429000"/>
            <a:ext cx="3977524" cy="2926080"/>
            <a:chOff x="7573509" y="3470409"/>
            <a:chExt cx="3840480" cy="2825263"/>
          </a:xfrm>
        </p:grpSpPr>
        <p:pic>
          <p:nvPicPr>
            <p:cNvPr id="22" name="Picture 21" descr="Map&#10;&#10;Description automatically generated">
              <a:extLst>
                <a:ext uri="{FF2B5EF4-FFF2-40B4-BE49-F238E27FC236}">
                  <a16:creationId xmlns:a16="http://schemas.microsoft.com/office/drawing/2014/main" id="{FD864E29-4CD4-5695-CB8E-288DFBA7B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509" y="3735352"/>
              <a:ext cx="3840480" cy="2560320"/>
            </a:xfrm>
            <a:prstGeom prst="rect">
              <a:avLst/>
            </a:prstGeom>
          </p:spPr>
        </p:pic>
        <p:sp>
          <p:nvSpPr>
            <p:cNvPr id="23" name="TextBox 22">
              <a:extLst>
                <a:ext uri="{FF2B5EF4-FFF2-40B4-BE49-F238E27FC236}">
                  <a16:creationId xmlns:a16="http://schemas.microsoft.com/office/drawing/2014/main" id="{D9EB379D-A237-B8DA-C79D-446F3CF64BAE}"/>
                </a:ext>
              </a:extLst>
            </p:cNvPr>
            <p:cNvSpPr txBox="1"/>
            <p:nvPr/>
          </p:nvSpPr>
          <p:spPr>
            <a:xfrm>
              <a:off x="8239028" y="3470409"/>
              <a:ext cx="2677212" cy="292388"/>
            </a:xfrm>
            <a:prstGeom prst="rect">
              <a:avLst/>
            </a:prstGeom>
            <a:noFill/>
          </p:spPr>
          <p:txBody>
            <a:bodyPr wrap="square" rtlCol="0">
              <a:spAutoFit/>
            </a:bodyPr>
            <a:lstStyle/>
            <a:p>
              <a:r>
                <a:rPr lang="en-US" sz="1300" dirty="0">
                  <a:solidFill>
                    <a:schemeClr val="tx1">
                      <a:lumMod val="65000"/>
                      <a:lumOff val="35000"/>
                    </a:schemeClr>
                  </a:solidFill>
                </a:rPr>
                <a:t>Annual PM2.5 Trends, 2002-2023 </a:t>
              </a:r>
            </a:p>
          </p:txBody>
        </p:sp>
      </p:grpSp>
      <p:sp>
        <p:nvSpPr>
          <p:cNvPr id="21" name="TextBox 20">
            <a:extLst>
              <a:ext uri="{FF2B5EF4-FFF2-40B4-BE49-F238E27FC236}">
                <a16:creationId xmlns:a16="http://schemas.microsoft.com/office/drawing/2014/main" id="{9F40520C-A31A-E681-A1E3-1B8AC4E87371}"/>
              </a:ext>
            </a:extLst>
          </p:cNvPr>
          <p:cNvSpPr txBox="1"/>
          <p:nvPr/>
        </p:nvSpPr>
        <p:spPr>
          <a:xfrm>
            <a:off x="395087" y="5333547"/>
            <a:ext cx="6205006" cy="969496"/>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1900" dirty="0">
                <a:latin typeface="Cambria" panose="02040503050406030204" pitchFamily="18" charset="0"/>
                <a:ea typeface="Cambria" panose="02040503050406030204" pitchFamily="18" charset="0"/>
              </a:rPr>
              <a:t>Emission reductions associated with federal programs have improved PM</a:t>
            </a:r>
            <a:r>
              <a:rPr lang="en-US" sz="1900" baseline="-25000" dirty="0">
                <a:latin typeface="Cambria" panose="02040503050406030204" pitchFamily="18" charset="0"/>
                <a:ea typeface="Cambria" panose="02040503050406030204" pitchFamily="18" charset="0"/>
              </a:rPr>
              <a:t>2.5</a:t>
            </a:r>
            <a:r>
              <a:rPr lang="en-US" sz="1900" dirty="0">
                <a:latin typeface="Cambria" panose="02040503050406030204" pitchFamily="18" charset="0"/>
                <a:ea typeface="Cambria" panose="02040503050406030204" pitchFamily="18" charset="0"/>
              </a:rPr>
              <a:t> air quality in recent decades during a period of economic growth</a:t>
            </a:r>
          </a:p>
        </p:txBody>
      </p:sp>
    </p:spTree>
    <p:extLst>
      <p:ext uri="{BB962C8B-B14F-4D97-AF65-F5344CB8AC3E}">
        <p14:creationId xmlns:p14="http://schemas.microsoft.com/office/powerpoint/2010/main" val="352216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4C054EDE-0A09-4DDA-9DD6-7615C45D21EE}"/>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11</a:t>
            </a:fld>
            <a:endParaRPr lang="en-US" sz="1400">
              <a:latin typeface="Cambria" panose="02040503050406030204" pitchFamily="18" charset="0"/>
              <a:ea typeface="Cambria" panose="02040503050406030204" pitchFamily="18" charset="0"/>
            </a:endParaRPr>
          </a:p>
        </p:txBody>
      </p:sp>
      <p:sp>
        <p:nvSpPr>
          <p:cNvPr id="24" name="Title 1">
            <a:extLst>
              <a:ext uri="{FF2B5EF4-FFF2-40B4-BE49-F238E27FC236}">
                <a16:creationId xmlns:a16="http://schemas.microsoft.com/office/drawing/2014/main" id="{14DD8B7F-6C30-4B24-B693-016E61546270}"/>
              </a:ext>
            </a:extLst>
          </p:cNvPr>
          <p:cNvSpPr txBox="1">
            <a:spLocks/>
          </p:cNvSpPr>
          <p:nvPr/>
        </p:nvSpPr>
        <p:spPr>
          <a:xfrm>
            <a:off x="561812" y="143934"/>
            <a:ext cx="11068376" cy="864104"/>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Trends in PM-Related Emissions</a:t>
            </a:r>
          </a:p>
        </p:txBody>
      </p:sp>
      <p:sp>
        <p:nvSpPr>
          <p:cNvPr id="25" name="TextBox 24">
            <a:extLst>
              <a:ext uri="{FF2B5EF4-FFF2-40B4-BE49-F238E27FC236}">
                <a16:creationId xmlns:a16="http://schemas.microsoft.com/office/drawing/2014/main" id="{D0574538-6255-4BF0-9C4B-6BB87603F0F2}"/>
              </a:ext>
            </a:extLst>
          </p:cNvPr>
          <p:cNvSpPr txBox="1"/>
          <p:nvPr/>
        </p:nvSpPr>
        <p:spPr>
          <a:xfrm>
            <a:off x="1040282" y="4049304"/>
            <a:ext cx="9755236" cy="2292935"/>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During 2002-2022, retrospective emissions show an 88% decrease in SO</a:t>
            </a:r>
            <a:r>
              <a:rPr lang="en-US" baseline="-25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(13M tons) and 71% decrease in NOx (17.8M tons) emissions</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Emission reductions are consistent with energy source trends (e.g., coal and natural gas) </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Previous model projections anticipated large SO</a:t>
            </a:r>
            <a:r>
              <a:rPr lang="en-US" baseline="-25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reductions, e.g., </a:t>
            </a:r>
          </a:p>
          <a:p>
            <a:pPr marL="742950" lvl="1" indent="-285750">
              <a:spcAft>
                <a:spcPts val="6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MATS 2011 </a:t>
            </a:r>
            <a:r>
              <a:rPr lang="en-US" sz="1400" dirty="0">
                <a:latin typeface="Cambria" panose="02040503050406030204" pitchFamily="18" charset="0"/>
                <a:ea typeface="Cambria" panose="02040503050406030204" pitchFamily="18" charset="0"/>
                <a:hlinkClick r:id="rId2"/>
              </a:rPr>
              <a:t>RIA</a:t>
            </a:r>
            <a:r>
              <a:rPr lang="en-US" sz="1400" dirty="0">
                <a:latin typeface="Cambria" panose="02040503050406030204" pitchFamily="18" charset="0"/>
                <a:ea typeface="Cambria" panose="02040503050406030204" pitchFamily="18" charset="0"/>
              </a:rPr>
              <a:t> projected 8.2M ton reduction in SO</a:t>
            </a:r>
            <a:r>
              <a:rPr lang="en-US" sz="1400" baseline="-25000" dirty="0">
                <a:latin typeface="Cambria" panose="02040503050406030204" pitchFamily="18" charset="0"/>
                <a:ea typeface="Cambria" panose="02040503050406030204" pitchFamily="18" charset="0"/>
              </a:rPr>
              <a:t>2</a:t>
            </a:r>
            <a:r>
              <a:rPr lang="en-US" sz="1400" dirty="0">
                <a:latin typeface="Cambria" panose="02040503050406030204" pitchFamily="18" charset="0"/>
                <a:ea typeface="Cambria" panose="02040503050406030204" pitchFamily="18" charset="0"/>
              </a:rPr>
              <a:t> from 2005 to 2017 base case</a:t>
            </a:r>
          </a:p>
          <a:p>
            <a:pPr marL="742950" lvl="1" indent="-285750">
              <a:spcAft>
                <a:spcPts val="6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CSPAR 2011 </a:t>
            </a:r>
            <a:r>
              <a:rPr lang="en-US" sz="1400" dirty="0">
                <a:latin typeface="Cambria" panose="02040503050406030204" pitchFamily="18" charset="0"/>
                <a:ea typeface="Cambria" panose="02040503050406030204" pitchFamily="18" charset="0"/>
                <a:hlinkClick r:id="rId3"/>
              </a:rPr>
              <a:t>RIA</a:t>
            </a:r>
            <a:r>
              <a:rPr lang="en-US" sz="1400" dirty="0">
                <a:latin typeface="Cambria" panose="02040503050406030204" pitchFamily="18" charset="0"/>
                <a:ea typeface="Cambria" panose="02040503050406030204" pitchFamily="18" charset="0"/>
              </a:rPr>
              <a:t> projected 3.8M ton reduction in SO</a:t>
            </a:r>
            <a:r>
              <a:rPr lang="en-US" sz="1400" baseline="-25000" dirty="0">
                <a:latin typeface="Cambria" panose="02040503050406030204" pitchFamily="18" charset="0"/>
                <a:ea typeface="Cambria" panose="02040503050406030204" pitchFamily="18" charset="0"/>
              </a:rPr>
              <a:t>2</a:t>
            </a:r>
            <a:r>
              <a:rPr lang="en-US" sz="1400" dirty="0">
                <a:latin typeface="Cambria" panose="02040503050406030204" pitchFamily="18" charset="0"/>
                <a:ea typeface="Cambria" panose="02040503050406030204" pitchFamily="18" charset="0"/>
              </a:rPr>
              <a:t> for 2014 control case</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Direct 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and NH</a:t>
            </a:r>
            <a:r>
              <a:rPr lang="en-US" baseline="-25000" dirty="0">
                <a:latin typeface="Cambria" panose="02040503050406030204" pitchFamily="18" charset="0"/>
                <a:ea typeface="Cambria" panose="02040503050406030204" pitchFamily="18" charset="0"/>
              </a:rPr>
              <a:t>3</a:t>
            </a:r>
            <a:r>
              <a:rPr lang="en-US" dirty="0">
                <a:latin typeface="Cambria" panose="02040503050406030204" pitchFamily="18" charset="0"/>
                <a:ea typeface="Cambria" panose="02040503050406030204" pitchFamily="18" charset="0"/>
              </a:rPr>
              <a:t> emissions have been relatively flat at the national level during this period</a:t>
            </a:r>
          </a:p>
        </p:txBody>
      </p:sp>
      <p:grpSp>
        <p:nvGrpSpPr>
          <p:cNvPr id="40" name="Group 39">
            <a:extLst>
              <a:ext uri="{FF2B5EF4-FFF2-40B4-BE49-F238E27FC236}">
                <a16:creationId xmlns:a16="http://schemas.microsoft.com/office/drawing/2014/main" id="{0A6A6C8E-3C83-1189-261F-1556B4F52207}"/>
              </a:ext>
            </a:extLst>
          </p:cNvPr>
          <p:cNvGrpSpPr/>
          <p:nvPr/>
        </p:nvGrpSpPr>
        <p:grpSpPr>
          <a:xfrm>
            <a:off x="1022686" y="968438"/>
            <a:ext cx="5200221" cy="2903804"/>
            <a:chOff x="485252" y="1017306"/>
            <a:chExt cx="5200221" cy="2903804"/>
          </a:xfrm>
        </p:grpSpPr>
        <p:pic>
          <p:nvPicPr>
            <p:cNvPr id="21" name="Picture 20">
              <a:extLst>
                <a:ext uri="{FF2B5EF4-FFF2-40B4-BE49-F238E27FC236}">
                  <a16:creationId xmlns:a16="http://schemas.microsoft.com/office/drawing/2014/main" id="{A55797DC-3136-94BC-5D23-4BD4055CB0F7}"/>
                </a:ext>
              </a:extLst>
            </p:cNvPr>
            <p:cNvPicPr>
              <a:picLocks noChangeAspect="1"/>
            </p:cNvPicPr>
            <p:nvPr/>
          </p:nvPicPr>
          <p:blipFill rotWithShape="1">
            <a:blip r:embed="rId4"/>
            <a:srcRect l="5037" t="9315" r="1803" b="15006"/>
            <a:stretch/>
          </p:blipFill>
          <p:spPr>
            <a:xfrm>
              <a:off x="791988" y="1328226"/>
              <a:ext cx="4656706" cy="2377440"/>
            </a:xfrm>
            <a:prstGeom prst="rect">
              <a:avLst/>
            </a:prstGeom>
          </p:spPr>
        </p:pic>
        <p:grpSp>
          <p:nvGrpSpPr>
            <p:cNvPr id="39" name="Group 38">
              <a:extLst>
                <a:ext uri="{FF2B5EF4-FFF2-40B4-BE49-F238E27FC236}">
                  <a16:creationId xmlns:a16="http://schemas.microsoft.com/office/drawing/2014/main" id="{C31018AB-8B8A-59A9-74DA-12BE3F18C9D9}"/>
                </a:ext>
              </a:extLst>
            </p:cNvPr>
            <p:cNvGrpSpPr/>
            <p:nvPr/>
          </p:nvGrpSpPr>
          <p:grpSpPr>
            <a:xfrm>
              <a:off x="485252" y="1017306"/>
              <a:ext cx="5200221" cy="2903804"/>
              <a:chOff x="485252" y="1017306"/>
              <a:chExt cx="5200221" cy="2903804"/>
            </a:xfrm>
          </p:grpSpPr>
          <p:sp>
            <p:nvSpPr>
              <p:cNvPr id="22" name="TextBox 21">
                <a:extLst>
                  <a:ext uri="{FF2B5EF4-FFF2-40B4-BE49-F238E27FC236}">
                    <a16:creationId xmlns:a16="http://schemas.microsoft.com/office/drawing/2014/main" id="{88E094F4-3E48-1022-1129-BA70DC00910F}"/>
                  </a:ext>
                </a:extLst>
              </p:cNvPr>
              <p:cNvSpPr txBox="1"/>
              <p:nvPr/>
            </p:nvSpPr>
            <p:spPr>
              <a:xfrm rot="16200000">
                <a:off x="-140079" y="2321081"/>
                <a:ext cx="1558439" cy="307777"/>
              </a:xfrm>
              <a:prstGeom prst="rect">
                <a:avLst/>
              </a:prstGeom>
              <a:solidFill>
                <a:schemeClr val="bg1"/>
              </a:solidFill>
            </p:spPr>
            <p:txBody>
              <a:bodyPr wrap="square" rtlCol="0">
                <a:spAutoFit/>
              </a:bodyPr>
              <a:lstStyle/>
              <a:p>
                <a:r>
                  <a:rPr lang="en-US" sz="1400" dirty="0"/>
                  <a:t>Emissions (</a:t>
                </a:r>
                <a:r>
                  <a:rPr lang="en-US" sz="1400" dirty="0" err="1"/>
                  <a:t>kton</a:t>
                </a:r>
                <a:r>
                  <a:rPr lang="en-US" sz="1400" dirty="0"/>
                  <a:t>)</a:t>
                </a:r>
              </a:p>
            </p:txBody>
          </p:sp>
          <p:sp>
            <p:nvSpPr>
              <p:cNvPr id="23" name="TextBox 22">
                <a:extLst>
                  <a:ext uri="{FF2B5EF4-FFF2-40B4-BE49-F238E27FC236}">
                    <a16:creationId xmlns:a16="http://schemas.microsoft.com/office/drawing/2014/main" id="{E9008533-9D4C-5062-B022-55DF5FED50F8}"/>
                  </a:ext>
                </a:extLst>
              </p:cNvPr>
              <p:cNvSpPr txBox="1"/>
              <p:nvPr/>
            </p:nvSpPr>
            <p:spPr>
              <a:xfrm>
                <a:off x="2012801" y="1017306"/>
                <a:ext cx="2039684" cy="292388"/>
              </a:xfrm>
              <a:prstGeom prst="rect">
                <a:avLst/>
              </a:prstGeom>
              <a:solidFill>
                <a:schemeClr val="bg1"/>
              </a:solidFill>
            </p:spPr>
            <p:txBody>
              <a:bodyPr wrap="square" rtlCol="0">
                <a:spAutoFit/>
              </a:bodyPr>
              <a:lstStyle/>
              <a:p>
                <a:r>
                  <a:rPr lang="en-US" sz="1300" b="1" dirty="0">
                    <a:solidFill>
                      <a:schemeClr val="tx2"/>
                    </a:solidFill>
                  </a:rPr>
                  <a:t>US Emissions (</a:t>
                </a:r>
                <a:r>
                  <a:rPr lang="en-US" sz="1300" b="1" dirty="0">
                    <a:solidFill>
                      <a:schemeClr val="bg1">
                        <a:lumMod val="50000"/>
                      </a:schemeClr>
                    </a:solidFill>
                  </a:rPr>
                  <a:t>2002-2022</a:t>
                </a:r>
                <a:r>
                  <a:rPr lang="en-US" sz="1300" b="1" dirty="0">
                    <a:solidFill>
                      <a:schemeClr val="tx2"/>
                    </a:solidFill>
                  </a:rPr>
                  <a:t>)</a:t>
                </a:r>
              </a:p>
            </p:txBody>
          </p:sp>
          <p:sp>
            <p:nvSpPr>
              <p:cNvPr id="26" name="TextBox 25">
                <a:extLst>
                  <a:ext uri="{FF2B5EF4-FFF2-40B4-BE49-F238E27FC236}">
                    <a16:creationId xmlns:a16="http://schemas.microsoft.com/office/drawing/2014/main" id="{0CB0C501-FFAC-E7C4-CBE7-7FF3721513DD}"/>
                  </a:ext>
                </a:extLst>
              </p:cNvPr>
              <p:cNvSpPr txBox="1"/>
              <p:nvPr/>
            </p:nvSpPr>
            <p:spPr>
              <a:xfrm>
                <a:off x="986837" y="3628722"/>
                <a:ext cx="725773" cy="292388"/>
              </a:xfrm>
              <a:prstGeom prst="rect">
                <a:avLst/>
              </a:prstGeom>
              <a:noFill/>
            </p:spPr>
            <p:txBody>
              <a:bodyPr wrap="square" rtlCol="0">
                <a:spAutoFit/>
              </a:bodyPr>
              <a:lstStyle/>
              <a:p>
                <a:r>
                  <a:rPr lang="en-US" sz="1300" dirty="0"/>
                  <a:t>2002</a:t>
                </a:r>
              </a:p>
            </p:txBody>
          </p:sp>
          <p:sp>
            <p:nvSpPr>
              <p:cNvPr id="27" name="TextBox 26">
                <a:extLst>
                  <a:ext uri="{FF2B5EF4-FFF2-40B4-BE49-F238E27FC236}">
                    <a16:creationId xmlns:a16="http://schemas.microsoft.com/office/drawing/2014/main" id="{AF261217-7058-444B-7511-CA3B81B72080}"/>
                  </a:ext>
                </a:extLst>
              </p:cNvPr>
              <p:cNvSpPr txBox="1"/>
              <p:nvPr/>
            </p:nvSpPr>
            <p:spPr>
              <a:xfrm>
                <a:off x="4959700" y="3628722"/>
                <a:ext cx="725773" cy="292388"/>
              </a:xfrm>
              <a:prstGeom prst="rect">
                <a:avLst/>
              </a:prstGeom>
              <a:noFill/>
            </p:spPr>
            <p:txBody>
              <a:bodyPr wrap="square" rtlCol="0">
                <a:spAutoFit/>
              </a:bodyPr>
              <a:lstStyle/>
              <a:p>
                <a:r>
                  <a:rPr lang="en-US" sz="1300" dirty="0"/>
                  <a:t>2022</a:t>
                </a:r>
              </a:p>
            </p:txBody>
          </p:sp>
          <p:cxnSp>
            <p:nvCxnSpPr>
              <p:cNvPr id="28" name="Straight Arrow Connector 27">
                <a:extLst>
                  <a:ext uri="{FF2B5EF4-FFF2-40B4-BE49-F238E27FC236}">
                    <a16:creationId xmlns:a16="http://schemas.microsoft.com/office/drawing/2014/main" id="{245B907B-76A8-9F97-E6BC-D813415BBF1E}"/>
                  </a:ext>
                </a:extLst>
              </p:cNvPr>
              <p:cNvCxnSpPr>
                <a:cxnSpLocks/>
              </p:cNvCxnSpPr>
              <p:nvPr/>
            </p:nvCxnSpPr>
            <p:spPr>
              <a:xfrm>
                <a:off x="1511569" y="3765175"/>
                <a:ext cx="3371486" cy="0"/>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29" name="TextBox 28">
                <a:extLst>
                  <a:ext uri="{FF2B5EF4-FFF2-40B4-BE49-F238E27FC236}">
                    <a16:creationId xmlns:a16="http://schemas.microsoft.com/office/drawing/2014/main" id="{655A54FF-75E3-A3EB-D453-8C96D7B4F549}"/>
                  </a:ext>
                </a:extLst>
              </p:cNvPr>
              <p:cNvSpPr txBox="1"/>
              <p:nvPr/>
            </p:nvSpPr>
            <p:spPr>
              <a:xfrm>
                <a:off x="1172436" y="2716564"/>
                <a:ext cx="634944" cy="307778"/>
              </a:xfrm>
              <a:prstGeom prst="rect">
                <a:avLst/>
              </a:prstGeom>
              <a:noFill/>
            </p:spPr>
            <p:txBody>
              <a:bodyPr wrap="square" rtlCol="0">
                <a:spAutoFit/>
              </a:bodyPr>
              <a:lstStyle/>
              <a:p>
                <a:r>
                  <a:rPr lang="en-US" sz="1400" dirty="0"/>
                  <a:t>PM</a:t>
                </a:r>
                <a:r>
                  <a:rPr lang="en-US" sz="1400" baseline="-25000" dirty="0"/>
                  <a:t>2.5</a:t>
                </a:r>
              </a:p>
            </p:txBody>
          </p:sp>
          <p:sp>
            <p:nvSpPr>
              <p:cNvPr id="30" name="TextBox 29">
                <a:extLst>
                  <a:ext uri="{FF2B5EF4-FFF2-40B4-BE49-F238E27FC236}">
                    <a16:creationId xmlns:a16="http://schemas.microsoft.com/office/drawing/2014/main" id="{69D38099-4BAE-8051-1055-E067E29E3561}"/>
                  </a:ext>
                </a:extLst>
              </p:cNvPr>
              <p:cNvSpPr txBox="1"/>
              <p:nvPr/>
            </p:nvSpPr>
            <p:spPr>
              <a:xfrm>
                <a:off x="2890467" y="1855993"/>
                <a:ext cx="725773" cy="394224"/>
              </a:xfrm>
              <a:prstGeom prst="rect">
                <a:avLst/>
              </a:prstGeom>
              <a:noFill/>
            </p:spPr>
            <p:txBody>
              <a:bodyPr wrap="square" rtlCol="0">
                <a:spAutoFit/>
              </a:bodyPr>
              <a:lstStyle/>
              <a:p>
                <a:r>
                  <a:rPr lang="en-US" sz="1400" dirty="0"/>
                  <a:t>NOx</a:t>
                </a:r>
              </a:p>
            </p:txBody>
          </p:sp>
          <p:sp>
            <p:nvSpPr>
              <p:cNvPr id="31" name="TextBox 30">
                <a:extLst>
                  <a:ext uri="{FF2B5EF4-FFF2-40B4-BE49-F238E27FC236}">
                    <a16:creationId xmlns:a16="http://schemas.microsoft.com/office/drawing/2014/main" id="{CC270A5C-B962-8B5A-5673-1FC063DDFEA8}"/>
                  </a:ext>
                </a:extLst>
              </p:cNvPr>
              <p:cNvSpPr txBox="1"/>
              <p:nvPr/>
            </p:nvSpPr>
            <p:spPr>
              <a:xfrm>
                <a:off x="2757479" y="2561137"/>
                <a:ext cx="550328" cy="374512"/>
              </a:xfrm>
              <a:prstGeom prst="rect">
                <a:avLst/>
              </a:prstGeom>
              <a:noFill/>
            </p:spPr>
            <p:txBody>
              <a:bodyPr wrap="square" rtlCol="0">
                <a:spAutoFit/>
              </a:bodyPr>
              <a:lstStyle/>
              <a:p>
                <a:r>
                  <a:rPr lang="en-US" sz="1300" dirty="0"/>
                  <a:t>SO</a:t>
                </a:r>
                <a:r>
                  <a:rPr lang="en-US" sz="1300" baseline="-25000" dirty="0"/>
                  <a:t>2</a:t>
                </a:r>
              </a:p>
            </p:txBody>
          </p:sp>
          <p:cxnSp>
            <p:nvCxnSpPr>
              <p:cNvPr id="32" name="Straight Connector 31">
                <a:extLst>
                  <a:ext uri="{FF2B5EF4-FFF2-40B4-BE49-F238E27FC236}">
                    <a16:creationId xmlns:a16="http://schemas.microsoft.com/office/drawing/2014/main" id="{E54F0E95-19BA-62D7-1B1A-12C7BDC13D00}"/>
                  </a:ext>
                </a:extLst>
              </p:cNvPr>
              <p:cNvCxnSpPr>
                <a:cxnSpLocks/>
              </p:cNvCxnSpPr>
              <p:nvPr/>
            </p:nvCxnSpPr>
            <p:spPr>
              <a:xfrm flipH="1">
                <a:off x="2928176" y="2108172"/>
                <a:ext cx="171902" cy="290508"/>
              </a:xfrm>
              <a:prstGeom prst="line">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FCAD958-5545-F8F1-4075-E632F474ADFF}"/>
                  </a:ext>
                </a:extLst>
              </p:cNvPr>
              <p:cNvCxnSpPr>
                <a:cxnSpLocks/>
              </p:cNvCxnSpPr>
              <p:nvPr/>
            </p:nvCxnSpPr>
            <p:spPr>
              <a:xfrm flipH="1">
                <a:off x="2626139" y="2781618"/>
                <a:ext cx="176457" cy="104408"/>
              </a:xfrm>
              <a:prstGeom prst="line">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C85FDA-65FC-6974-5668-A1CF0C5071EA}"/>
                  </a:ext>
                </a:extLst>
              </p:cNvPr>
              <p:cNvCxnSpPr>
                <a:cxnSpLocks/>
              </p:cNvCxnSpPr>
              <p:nvPr/>
            </p:nvCxnSpPr>
            <p:spPr>
              <a:xfrm>
                <a:off x="1712610" y="2951620"/>
                <a:ext cx="250227" cy="167394"/>
              </a:xfrm>
              <a:prstGeom prst="line">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9464A8-0DBC-3A7E-36AD-38113A30B0C5}"/>
                  </a:ext>
                </a:extLst>
              </p:cNvPr>
              <p:cNvCxnSpPr>
                <a:cxnSpLocks/>
              </p:cNvCxnSpPr>
              <p:nvPr/>
            </p:nvCxnSpPr>
            <p:spPr>
              <a:xfrm>
                <a:off x="4298623" y="3035317"/>
                <a:ext cx="286436" cy="84693"/>
              </a:xfrm>
              <a:prstGeom prst="line">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07700F9-3D20-1B52-7075-3EF79267EDF2}"/>
                  </a:ext>
                </a:extLst>
              </p:cNvPr>
              <p:cNvSpPr txBox="1"/>
              <p:nvPr/>
            </p:nvSpPr>
            <p:spPr>
              <a:xfrm>
                <a:off x="3843390" y="2833822"/>
                <a:ext cx="634944" cy="307777"/>
              </a:xfrm>
              <a:prstGeom prst="rect">
                <a:avLst/>
              </a:prstGeom>
              <a:noFill/>
            </p:spPr>
            <p:txBody>
              <a:bodyPr wrap="square" rtlCol="0">
                <a:spAutoFit/>
              </a:bodyPr>
              <a:lstStyle/>
              <a:p>
                <a:r>
                  <a:rPr lang="en-US" sz="1400" dirty="0"/>
                  <a:t>NH</a:t>
                </a:r>
                <a:r>
                  <a:rPr lang="en-US" sz="1400" baseline="-25000" dirty="0"/>
                  <a:t>3</a:t>
                </a:r>
              </a:p>
            </p:txBody>
          </p:sp>
        </p:grpSp>
      </p:grpSp>
      <p:grpSp>
        <p:nvGrpSpPr>
          <p:cNvPr id="62" name="Group 61">
            <a:extLst>
              <a:ext uri="{FF2B5EF4-FFF2-40B4-BE49-F238E27FC236}">
                <a16:creationId xmlns:a16="http://schemas.microsoft.com/office/drawing/2014/main" id="{93C4A3DD-8857-B765-4F2A-01C3A4B09D0B}"/>
              </a:ext>
            </a:extLst>
          </p:cNvPr>
          <p:cNvGrpSpPr/>
          <p:nvPr/>
        </p:nvGrpSpPr>
        <p:grpSpPr>
          <a:xfrm>
            <a:off x="6657472" y="1092444"/>
            <a:ext cx="4343536" cy="2882372"/>
            <a:chOff x="7248409" y="1085009"/>
            <a:chExt cx="4343536" cy="2882372"/>
          </a:xfrm>
        </p:grpSpPr>
        <p:grpSp>
          <p:nvGrpSpPr>
            <p:cNvPr id="19" name="Group 18">
              <a:extLst>
                <a:ext uri="{FF2B5EF4-FFF2-40B4-BE49-F238E27FC236}">
                  <a16:creationId xmlns:a16="http://schemas.microsoft.com/office/drawing/2014/main" id="{27E51A76-7C2A-7352-2DF0-98CCF201A5AE}"/>
                </a:ext>
              </a:extLst>
            </p:cNvPr>
            <p:cNvGrpSpPr>
              <a:grpSpLocks noChangeAspect="1"/>
            </p:cNvGrpSpPr>
            <p:nvPr/>
          </p:nvGrpSpPr>
          <p:grpSpPr>
            <a:xfrm>
              <a:off x="7539408" y="1085009"/>
              <a:ext cx="3411943" cy="2882372"/>
              <a:chOff x="7418105" y="1463581"/>
              <a:chExt cx="3697725" cy="3123797"/>
            </a:xfrm>
          </p:grpSpPr>
          <p:sp>
            <p:nvSpPr>
              <p:cNvPr id="15" name="TextBox 14">
                <a:extLst>
                  <a:ext uri="{FF2B5EF4-FFF2-40B4-BE49-F238E27FC236}">
                    <a16:creationId xmlns:a16="http://schemas.microsoft.com/office/drawing/2014/main" id="{781AB837-C954-81AE-22F3-5D52C7D57210}"/>
                  </a:ext>
                </a:extLst>
              </p:cNvPr>
              <p:cNvSpPr txBox="1"/>
              <p:nvPr/>
            </p:nvSpPr>
            <p:spPr>
              <a:xfrm>
                <a:off x="7783546" y="1463581"/>
                <a:ext cx="3332284" cy="316878"/>
              </a:xfrm>
              <a:prstGeom prst="rect">
                <a:avLst/>
              </a:prstGeom>
              <a:noFill/>
            </p:spPr>
            <p:txBody>
              <a:bodyPr wrap="square" rtlCol="0">
                <a:spAutoFit/>
              </a:bodyPr>
              <a:lstStyle/>
              <a:p>
                <a:r>
                  <a:rPr lang="en-US" sz="1300" b="1" dirty="0">
                    <a:solidFill>
                      <a:schemeClr val="bg1">
                        <a:lumMod val="50000"/>
                      </a:schemeClr>
                    </a:solidFill>
                  </a:rPr>
                  <a:t>Primary Energy Consumption (2002-2023)</a:t>
                </a:r>
              </a:p>
            </p:txBody>
          </p:sp>
          <p:sp>
            <p:nvSpPr>
              <p:cNvPr id="18" name="TextBox 17">
                <a:extLst>
                  <a:ext uri="{FF2B5EF4-FFF2-40B4-BE49-F238E27FC236}">
                    <a16:creationId xmlns:a16="http://schemas.microsoft.com/office/drawing/2014/main" id="{F4BA8ABE-EF59-EE23-1293-60A8DF9E45E8}"/>
                  </a:ext>
                </a:extLst>
              </p:cNvPr>
              <p:cNvSpPr txBox="1"/>
              <p:nvPr/>
            </p:nvSpPr>
            <p:spPr>
              <a:xfrm>
                <a:off x="7418105" y="4353889"/>
                <a:ext cx="2591480" cy="233489"/>
              </a:xfrm>
              <a:prstGeom prst="rect">
                <a:avLst/>
              </a:prstGeom>
              <a:solidFill>
                <a:schemeClr val="bg1"/>
              </a:solidFill>
            </p:spPr>
            <p:txBody>
              <a:bodyPr wrap="square" rtlCol="0">
                <a:spAutoFit/>
              </a:bodyPr>
              <a:lstStyle/>
              <a:p>
                <a:r>
                  <a:rPr lang="en-US" sz="800" dirty="0"/>
                  <a:t>Data Source: </a:t>
                </a:r>
                <a:r>
                  <a:rPr lang="en-US" sz="800" dirty="0">
                    <a:hlinkClick r:id="rId5"/>
                  </a:rPr>
                  <a:t>Monthly Energy Review, July 2024</a:t>
                </a:r>
                <a:endParaRPr lang="en-US" sz="800" dirty="0"/>
              </a:p>
            </p:txBody>
          </p:sp>
        </p:grpSp>
        <p:pic>
          <p:nvPicPr>
            <p:cNvPr id="61" name="Picture 60" descr="Chart, line chart&#10;&#10;Description automatically generated">
              <a:extLst>
                <a:ext uri="{FF2B5EF4-FFF2-40B4-BE49-F238E27FC236}">
                  <a16:creationId xmlns:a16="http://schemas.microsoft.com/office/drawing/2014/main" id="{F2162BEF-E370-0A01-650A-7EA624BA7B62}"/>
                </a:ext>
              </a:extLst>
            </p:cNvPr>
            <p:cNvPicPr>
              <a:picLocks noChangeAspect="1"/>
            </p:cNvPicPr>
            <p:nvPr/>
          </p:nvPicPr>
          <p:blipFill rotWithShape="1">
            <a:blip r:embed="rId6">
              <a:extLst>
                <a:ext uri="{28A0092B-C50C-407E-A947-70E740481C1C}">
                  <a14:useLocalDpi xmlns:a14="http://schemas.microsoft.com/office/drawing/2010/main" val="0"/>
                </a:ext>
              </a:extLst>
            </a:blip>
            <a:srcRect b="6168"/>
            <a:stretch/>
          </p:blipFill>
          <p:spPr>
            <a:xfrm>
              <a:off x="7248409" y="1374497"/>
              <a:ext cx="4343536" cy="2377440"/>
            </a:xfrm>
            <a:prstGeom prst="rect">
              <a:avLst/>
            </a:prstGeom>
          </p:spPr>
        </p:pic>
      </p:grpSp>
      <p:cxnSp>
        <p:nvCxnSpPr>
          <p:cNvPr id="73" name="Straight Connector 72">
            <a:extLst>
              <a:ext uri="{FF2B5EF4-FFF2-40B4-BE49-F238E27FC236}">
                <a16:creationId xmlns:a16="http://schemas.microsoft.com/office/drawing/2014/main" id="{C42C91DE-F16A-2D50-ECF1-0CF13726E844}"/>
              </a:ext>
            </a:extLst>
          </p:cNvPr>
          <p:cNvCxnSpPr>
            <a:cxnSpLocks/>
          </p:cNvCxnSpPr>
          <p:nvPr/>
        </p:nvCxnSpPr>
        <p:spPr>
          <a:xfrm>
            <a:off x="7095744" y="6824910"/>
            <a:ext cx="4348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37C0D7-2CD3-8564-2F62-B6BD28DF2CF5}"/>
              </a:ext>
            </a:extLst>
          </p:cNvPr>
          <p:cNvSpPr txBox="1"/>
          <p:nvPr/>
        </p:nvSpPr>
        <p:spPr>
          <a:xfrm>
            <a:off x="1026433" y="3826475"/>
            <a:ext cx="4335438" cy="200055"/>
          </a:xfrm>
          <a:prstGeom prst="rect">
            <a:avLst/>
          </a:prstGeom>
          <a:solidFill>
            <a:schemeClr val="bg1"/>
          </a:solidFill>
        </p:spPr>
        <p:txBody>
          <a:bodyPr wrap="square" rtlCol="0">
            <a:spAutoFit/>
          </a:bodyPr>
          <a:lstStyle/>
          <a:p>
            <a:r>
              <a:rPr lang="en-US" sz="700" dirty="0"/>
              <a:t>Source: </a:t>
            </a:r>
            <a:r>
              <a:rPr lang="en-US" sz="700" dirty="0">
                <a:hlinkClick r:id="rId7"/>
              </a:rPr>
              <a:t>https://www.epa.gov/air-emissions-inventories/air-pollutant-emissions-trends-data</a:t>
            </a:r>
            <a:r>
              <a:rPr lang="en-US" sz="700" dirty="0"/>
              <a:t> </a:t>
            </a:r>
          </a:p>
        </p:txBody>
      </p:sp>
    </p:spTree>
    <p:extLst>
      <p:ext uri="{BB962C8B-B14F-4D97-AF65-F5344CB8AC3E}">
        <p14:creationId xmlns:p14="http://schemas.microsoft.com/office/powerpoint/2010/main" val="343440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4C054EDE-0A09-4DDA-9DD6-7615C45D21EE}"/>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12</a:t>
            </a:fld>
            <a:endParaRPr lang="en-US" sz="1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D0574538-6255-4BF0-9C4B-6BB87603F0F2}"/>
              </a:ext>
            </a:extLst>
          </p:cNvPr>
          <p:cNvSpPr txBox="1"/>
          <p:nvPr/>
        </p:nvSpPr>
        <p:spPr>
          <a:xfrm>
            <a:off x="285074" y="1386289"/>
            <a:ext cx="5719335" cy="4339650"/>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 large 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emission reductions in recent decades flattened the peak in summer sulfate concentrations by 2013-2015 (e.g., figure, red circles)</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SO</a:t>
            </a:r>
            <a:r>
              <a:rPr lang="en-US" baseline="-25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emissions have further decreased by 2.8M tons from 2014 to 2022</a:t>
            </a:r>
          </a:p>
          <a:p>
            <a:pPr marL="285750" indent="-285750">
              <a:spcAft>
                <a:spcPts val="6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While sulfate concentrations have steadily decreased, organic carbon concentrations have been relatively flat (e.g., figure right)</a:t>
            </a:r>
          </a:p>
          <a:p>
            <a:pPr marL="285750" indent="-285750">
              <a:spcAft>
                <a:spcPts val="6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Overall, the reductions in 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and NOx emissions with relatively steady direct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emissions have increased the importance of organic carbon and wintertime PM </a:t>
            </a:r>
          </a:p>
        </p:txBody>
      </p:sp>
      <p:pic>
        <p:nvPicPr>
          <p:cNvPr id="23" name="Picture 22">
            <a:extLst>
              <a:ext uri="{FF2B5EF4-FFF2-40B4-BE49-F238E27FC236}">
                <a16:creationId xmlns:a16="http://schemas.microsoft.com/office/drawing/2014/main" id="{D830EF68-AF7A-810E-2BF3-9CEB1531C493}"/>
              </a:ext>
            </a:extLst>
          </p:cNvPr>
          <p:cNvPicPr>
            <a:picLocks noChangeAspect="1"/>
          </p:cNvPicPr>
          <p:nvPr/>
        </p:nvPicPr>
        <p:blipFill rotWithShape="1">
          <a:blip r:embed="rId2"/>
          <a:srcRect r="2355"/>
          <a:stretch/>
        </p:blipFill>
        <p:spPr>
          <a:xfrm>
            <a:off x="6144168" y="1026766"/>
            <a:ext cx="5467822" cy="2377440"/>
          </a:xfrm>
          <a:prstGeom prst="rect">
            <a:avLst/>
          </a:prstGeom>
        </p:spPr>
      </p:pic>
      <p:grpSp>
        <p:nvGrpSpPr>
          <p:cNvPr id="26" name="Group 25">
            <a:extLst>
              <a:ext uri="{FF2B5EF4-FFF2-40B4-BE49-F238E27FC236}">
                <a16:creationId xmlns:a16="http://schemas.microsoft.com/office/drawing/2014/main" id="{FD8F93E1-99E2-17E9-AAA1-20507C300D20}"/>
              </a:ext>
            </a:extLst>
          </p:cNvPr>
          <p:cNvGrpSpPr/>
          <p:nvPr/>
        </p:nvGrpSpPr>
        <p:grpSpPr>
          <a:xfrm>
            <a:off x="6144168" y="3521693"/>
            <a:ext cx="4412302" cy="2743200"/>
            <a:chOff x="7052850" y="3978275"/>
            <a:chExt cx="4412302" cy="2743200"/>
          </a:xfrm>
        </p:grpSpPr>
        <p:pic>
          <p:nvPicPr>
            <p:cNvPr id="27" name="Picture 26">
              <a:extLst>
                <a:ext uri="{FF2B5EF4-FFF2-40B4-BE49-F238E27FC236}">
                  <a16:creationId xmlns:a16="http://schemas.microsoft.com/office/drawing/2014/main" id="{A22B7DEF-360B-2BED-6B92-90DD6671F081}"/>
                </a:ext>
              </a:extLst>
            </p:cNvPr>
            <p:cNvPicPr>
              <a:picLocks noChangeAspect="1"/>
            </p:cNvPicPr>
            <p:nvPr/>
          </p:nvPicPr>
          <p:blipFill>
            <a:blip r:embed="rId3"/>
            <a:stretch>
              <a:fillRect/>
            </a:stretch>
          </p:blipFill>
          <p:spPr>
            <a:xfrm>
              <a:off x="7052850" y="3978275"/>
              <a:ext cx="4412302" cy="2743200"/>
            </a:xfrm>
            <a:prstGeom prst="rect">
              <a:avLst/>
            </a:prstGeom>
          </p:spPr>
        </p:pic>
        <p:sp>
          <p:nvSpPr>
            <p:cNvPr id="28" name="Oval 27">
              <a:extLst>
                <a:ext uri="{FF2B5EF4-FFF2-40B4-BE49-F238E27FC236}">
                  <a16:creationId xmlns:a16="http://schemas.microsoft.com/office/drawing/2014/main" id="{DE0EE391-357E-C9AF-8A74-B53B94F941F7}"/>
                </a:ext>
              </a:extLst>
            </p:cNvPr>
            <p:cNvSpPr/>
            <p:nvPr/>
          </p:nvSpPr>
          <p:spPr>
            <a:xfrm>
              <a:off x="8082115" y="5300714"/>
              <a:ext cx="648929" cy="5506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5514F4F-B883-FA34-FFAB-EDA2BDF9B450}"/>
                </a:ext>
              </a:extLst>
            </p:cNvPr>
            <p:cNvSpPr/>
            <p:nvPr/>
          </p:nvSpPr>
          <p:spPr>
            <a:xfrm>
              <a:off x="9532260" y="5349875"/>
              <a:ext cx="648929" cy="5506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84313B9-9A05-818E-5012-AA474BF1C1AA}"/>
              </a:ext>
            </a:extLst>
          </p:cNvPr>
          <p:cNvSpPr txBox="1">
            <a:spLocks/>
          </p:cNvSpPr>
          <p:nvPr/>
        </p:nvSpPr>
        <p:spPr>
          <a:xfrm>
            <a:off x="472724" y="209188"/>
            <a:ext cx="11428778" cy="864104"/>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Changing Nature of PM Concentrations</a:t>
            </a:r>
          </a:p>
        </p:txBody>
      </p:sp>
      <p:pic>
        <p:nvPicPr>
          <p:cNvPr id="4" name="Picture 3">
            <a:extLst>
              <a:ext uri="{FF2B5EF4-FFF2-40B4-BE49-F238E27FC236}">
                <a16:creationId xmlns:a16="http://schemas.microsoft.com/office/drawing/2014/main" id="{BE77FAE6-E94B-C91C-4378-A6F3E15F8A70}"/>
              </a:ext>
            </a:extLst>
          </p:cNvPr>
          <p:cNvPicPr>
            <a:picLocks noChangeAspect="1"/>
          </p:cNvPicPr>
          <p:nvPr/>
        </p:nvPicPr>
        <p:blipFill>
          <a:blip r:embed="rId4"/>
          <a:stretch>
            <a:fillRect/>
          </a:stretch>
        </p:blipFill>
        <p:spPr>
          <a:xfrm>
            <a:off x="10268048" y="4487133"/>
            <a:ext cx="1849668" cy="1371600"/>
          </a:xfrm>
          <a:prstGeom prst="rect">
            <a:avLst/>
          </a:prstGeom>
        </p:spPr>
      </p:pic>
      <p:pic>
        <p:nvPicPr>
          <p:cNvPr id="6" name="Picture 5">
            <a:extLst>
              <a:ext uri="{FF2B5EF4-FFF2-40B4-BE49-F238E27FC236}">
                <a16:creationId xmlns:a16="http://schemas.microsoft.com/office/drawing/2014/main" id="{234BC609-38FD-08BE-BD2C-32574B964C64}"/>
              </a:ext>
            </a:extLst>
          </p:cNvPr>
          <p:cNvPicPr>
            <a:picLocks noChangeAspect="1"/>
          </p:cNvPicPr>
          <p:nvPr/>
        </p:nvPicPr>
        <p:blipFill>
          <a:blip r:embed="rId5"/>
          <a:stretch>
            <a:fillRect/>
          </a:stretch>
        </p:blipFill>
        <p:spPr>
          <a:xfrm>
            <a:off x="10245211" y="5913189"/>
            <a:ext cx="1946789" cy="365760"/>
          </a:xfrm>
          <a:prstGeom prst="rect">
            <a:avLst/>
          </a:prstGeom>
        </p:spPr>
      </p:pic>
      <p:sp>
        <p:nvSpPr>
          <p:cNvPr id="3" name="TextBox 2">
            <a:extLst>
              <a:ext uri="{FF2B5EF4-FFF2-40B4-BE49-F238E27FC236}">
                <a16:creationId xmlns:a16="http://schemas.microsoft.com/office/drawing/2014/main" id="{BF47B918-D32A-5852-ADEE-C192A70135B3}"/>
              </a:ext>
            </a:extLst>
          </p:cNvPr>
          <p:cNvSpPr txBox="1"/>
          <p:nvPr/>
        </p:nvSpPr>
        <p:spPr>
          <a:xfrm>
            <a:off x="10696229" y="4252158"/>
            <a:ext cx="1716833" cy="307777"/>
          </a:xfrm>
          <a:prstGeom prst="rect">
            <a:avLst/>
          </a:prstGeom>
          <a:noFill/>
        </p:spPr>
        <p:txBody>
          <a:bodyPr wrap="square" rtlCol="0">
            <a:spAutoFit/>
          </a:bodyPr>
          <a:lstStyle/>
          <a:p>
            <a:r>
              <a:rPr lang="en-US" sz="1400" b="1" dirty="0"/>
              <a:t>Organic Carbon</a:t>
            </a:r>
          </a:p>
        </p:txBody>
      </p:sp>
    </p:spTree>
    <p:extLst>
      <p:ext uri="{BB962C8B-B14F-4D97-AF65-F5344CB8AC3E}">
        <p14:creationId xmlns:p14="http://schemas.microsoft.com/office/powerpoint/2010/main" val="335817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4D5AC0-C5E7-C9D0-C10B-C57AA34BCEAA}"/>
              </a:ext>
            </a:extLst>
          </p:cNvPr>
          <p:cNvSpPr txBox="1">
            <a:spLocks/>
          </p:cNvSpPr>
          <p:nvPr/>
        </p:nvSpPr>
        <p:spPr>
          <a:xfrm>
            <a:off x="486126" y="292536"/>
            <a:ext cx="8716617" cy="684604"/>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srgbClr val="002060"/>
                </a:solidFill>
                <a:latin typeface="Cambria" panose="02040503050406030204" pitchFamily="18" charset="0"/>
                <a:ea typeface="Cambria" panose="02040503050406030204" pitchFamily="18" charset="0"/>
              </a:rPr>
              <a:t>Trends in PM</a:t>
            </a:r>
            <a:r>
              <a:rPr lang="en-US" sz="4000" baseline="-25000" dirty="0">
                <a:solidFill>
                  <a:srgbClr val="002060"/>
                </a:solidFill>
                <a:latin typeface="Cambria" panose="02040503050406030204" pitchFamily="18" charset="0"/>
                <a:ea typeface="Cambria" panose="02040503050406030204" pitchFamily="18" charset="0"/>
              </a:rPr>
              <a:t>2.5</a:t>
            </a:r>
            <a:r>
              <a:rPr lang="en-US" sz="4000" dirty="0">
                <a:solidFill>
                  <a:srgbClr val="002060"/>
                </a:solidFill>
                <a:latin typeface="Cambria" panose="02040503050406030204" pitchFamily="18" charset="0"/>
                <a:ea typeface="Cambria" panose="02040503050406030204" pitchFamily="18" charset="0"/>
              </a:rPr>
              <a:t> Exposure Disparities</a:t>
            </a:r>
          </a:p>
        </p:txBody>
      </p:sp>
      <p:grpSp>
        <p:nvGrpSpPr>
          <p:cNvPr id="4" name="Group 3">
            <a:extLst>
              <a:ext uri="{FF2B5EF4-FFF2-40B4-BE49-F238E27FC236}">
                <a16:creationId xmlns:a16="http://schemas.microsoft.com/office/drawing/2014/main" id="{A582608E-AA25-9C4E-7C1C-2E77A2F01FBE}"/>
              </a:ext>
            </a:extLst>
          </p:cNvPr>
          <p:cNvGrpSpPr>
            <a:grpSpLocks noChangeAspect="1"/>
          </p:cNvGrpSpPr>
          <p:nvPr/>
        </p:nvGrpSpPr>
        <p:grpSpPr>
          <a:xfrm>
            <a:off x="6420076" y="1204847"/>
            <a:ext cx="5565334" cy="4571999"/>
            <a:chOff x="439471" y="949147"/>
            <a:chExt cx="5165595" cy="4243608"/>
          </a:xfrm>
        </p:grpSpPr>
        <p:pic>
          <p:nvPicPr>
            <p:cNvPr id="16" name="Picture 15">
              <a:extLst>
                <a:ext uri="{FF2B5EF4-FFF2-40B4-BE49-F238E27FC236}">
                  <a16:creationId xmlns:a16="http://schemas.microsoft.com/office/drawing/2014/main" id="{09387003-FE5C-07D5-E48C-ED1659B028B8}"/>
                </a:ext>
              </a:extLst>
            </p:cNvPr>
            <p:cNvPicPr>
              <a:picLocks noChangeAspect="1"/>
            </p:cNvPicPr>
            <p:nvPr/>
          </p:nvPicPr>
          <p:blipFill rotWithShape="1">
            <a:blip r:embed="rId2"/>
            <a:srcRect t="92190"/>
            <a:stretch/>
          </p:blipFill>
          <p:spPr>
            <a:xfrm>
              <a:off x="641664" y="4949935"/>
              <a:ext cx="3830682" cy="242820"/>
            </a:xfrm>
            <a:prstGeom prst="rect">
              <a:avLst/>
            </a:prstGeom>
          </p:spPr>
        </p:pic>
        <p:pic>
          <p:nvPicPr>
            <p:cNvPr id="20" name="Picture 19">
              <a:extLst>
                <a:ext uri="{FF2B5EF4-FFF2-40B4-BE49-F238E27FC236}">
                  <a16:creationId xmlns:a16="http://schemas.microsoft.com/office/drawing/2014/main" id="{575276FE-3F49-6B02-8E8C-F2EE3B65A893}"/>
                </a:ext>
              </a:extLst>
            </p:cNvPr>
            <p:cNvPicPr>
              <a:picLocks noChangeAspect="1"/>
            </p:cNvPicPr>
            <p:nvPr/>
          </p:nvPicPr>
          <p:blipFill>
            <a:blip r:embed="rId3"/>
            <a:stretch>
              <a:fillRect/>
            </a:stretch>
          </p:blipFill>
          <p:spPr>
            <a:xfrm>
              <a:off x="439471" y="949147"/>
              <a:ext cx="5165595" cy="1371600"/>
            </a:xfrm>
            <a:prstGeom prst="rect">
              <a:avLst/>
            </a:prstGeom>
          </p:spPr>
        </p:pic>
      </p:grpSp>
      <p:sp>
        <p:nvSpPr>
          <p:cNvPr id="2" name="TextBox 1">
            <a:extLst>
              <a:ext uri="{FF2B5EF4-FFF2-40B4-BE49-F238E27FC236}">
                <a16:creationId xmlns:a16="http://schemas.microsoft.com/office/drawing/2014/main" id="{7588C3B9-645D-6B95-AD8C-DCA26F5826C2}"/>
              </a:ext>
            </a:extLst>
          </p:cNvPr>
          <p:cNvSpPr txBox="1"/>
          <p:nvPr/>
        </p:nvSpPr>
        <p:spPr>
          <a:xfrm>
            <a:off x="522797" y="1501165"/>
            <a:ext cx="5682060" cy="4462760"/>
          </a:xfrm>
          <a:prstGeom prst="rect">
            <a:avLst/>
          </a:prstGeom>
          <a:solidFill>
            <a:schemeClr val="bg1"/>
          </a:solidFill>
        </p:spPr>
        <p:txBody>
          <a:bodyPr wrap="square" rtlCol="0">
            <a:spAutoFit/>
          </a:bodyPr>
          <a:lstStyle/>
          <a:p>
            <a:pPr marL="285750" indent="-285750">
              <a:spcAft>
                <a:spcPts val="1200"/>
              </a:spcAft>
              <a:buFont typeface="Arial" panose="020B0604020202020204" pitchFamily="34" charset="0"/>
              <a:buChar char="•"/>
            </a:pPr>
            <a:r>
              <a:rPr lang="en-US" sz="2200" dirty="0">
                <a:latin typeface="Cambria" panose="02040503050406030204" pitchFamily="18" charset="0"/>
                <a:ea typeface="Cambria" panose="02040503050406030204" pitchFamily="18" charset="0"/>
              </a:rPr>
              <a:t>The decreases in PM</a:t>
            </a:r>
            <a:r>
              <a:rPr lang="en-US" sz="2200" baseline="-25000" dirty="0">
                <a:latin typeface="Cambria" panose="02040503050406030204" pitchFamily="18" charset="0"/>
                <a:ea typeface="Cambria" panose="02040503050406030204" pitchFamily="18" charset="0"/>
              </a:rPr>
              <a:t>2.5</a:t>
            </a:r>
            <a:r>
              <a:rPr lang="en-US" sz="2200" dirty="0">
                <a:latin typeface="Cambria" panose="02040503050406030204" pitchFamily="18" charset="0"/>
                <a:ea typeface="Cambria" panose="02040503050406030204" pitchFamily="18" charset="0"/>
              </a:rPr>
              <a:t> driven by regional precursor emission reductions have improved PM</a:t>
            </a:r>
            <a:r>
              <a:rPr lang="en-US" sz="2200" baseline="-25000" dirty="0">
                <a:latin typeface="Cambria" panose="02040503050406030204" pitchFamily="18" charset="0"/>
                <a:ea typeface="Cambria" panose="02040503050406030204" pitchFamily="18" charset="0"/>
              </a:rPr>
              <a:t>2.5</a:t>
            </a:r>
            <a:r>
              <a:rPr lang="en-US" sz="2200" dirty="0">
                <a:latin typeface="Cambria" panose="02040503050406030204" pitchFamily="18" charset="0"/>
                <a:ea typeface="Cambria" panose="02040503050406030204" pitchFamily="18" charset="0"/>
              </a:rPr>
              <a:t> concentrations for exposed populations throughout the country</a:t>
            </a:r>
          </a:p>
          <a:p>
            <a:pPr marL="285750" indent="-285750">
              <a:spcAft>
                <a:spcPts val="1200"/>
              </a:spcAft>
              <a:buFont typeface="Arial" panose="020B0604020202020204" pitchFamily="34" charset="0"/>
              <a:buChar char="•"/>
            </a:pPr>
            <a:r>
              <a:rPr lang="en-US" sz="2200" dirty="0">
                <a:latin typeface="Cambria" panose="02040503050406030204" pitchFamily="18" charset="0"/>
                <a:ea typeface="Cambria" panose="02040503050406030204" pitchFamily="18" charset="0"/>
              </a:rPr>
              <a:t>However, exposure disparities among racial-ethnic groups have persisted (or increased, by some metrics) as regional emission reductions have occurred</a:t>
            </a:r>
          </a:p>
          <a:p>
            <a:pPr marL="285750" indent="-285750">
              <a:spcAft>
                <a:spcPts val="1200"/>
              </a:spcAft>
              <a:buFont typeface="Arial" panose="020B0604020202020204" pitchFamily="34" charset="0"/>
              <a:buChar char="•"/>
            </a:pPr>
            <a:r>
              <a:rPr lang="en-US" sz="2200" dirty="0">
                <a:latin typeface="Cambria" panose="02040503050406030204" pitchFamily="18" charset="0"/>
                <a:ea typeface="Cambria" panose="02040503050406030204" pitchFamily="18" charset="0"/>
              </a:rPr>
              <a:t>Addressing exposure disparities may require more targeted application of primary PM</a:t>
            </a:r>
            <a:r>
              <a:rPr lang="en-US" sz="2200" baseline="-25000" dirty="0">
                <a:latin typeface="Cambria" panose="02040503050406030204" pitchFamily="18" charset="0"/>
                <a:ea typeface="Cambria" panose="02040503050406030204" pitchFamily="18" charset="0"/>
              </a:rPr>
              <a:t>2.5</a:t>
            </a:r>
            <a:r>
              <a:rPr lang="en-US" sz="2200" dirty="0">
                <a:latin typeface="Cambria" panose="02040503050406030204" pitchFamily="18" charset="0"/>
                <a:ea typeface="Cambria" panose="02040503050406030204" pitchFamily="18" charset="0"/>
              </a:rPr>
              <a:t> emission reductions to high-PM</a:t>
            </a:r>
            <a:r>
              <a:rPr lang="en-US" sz="2200" baseline="-25000" dirty="0">
                <a:latin typeface="Cambria" panose="02040503050406030204" pitchFamily="18" charset="0"/>
                <a:ea typeface="Cambria" panose="02040503050406030204" pitchFamily="18" charset="0"/>
              </a:rPr>
              <a:t>2.5</a:t>
            </a:r>
            <a:r>
              <a:rPr lang="en-US" sz="2200" dirty="0">
                <a:latin typeface="Cambria" panose="02040503050406030204" pitchFamily="18" charset="0"/>
                <a:ea typeface="Cambria" panose="02040503050406030204" pitchFamily="18" charset="0"/>
              </a:rPr>
              <a:t> concentration areas</a:t>
            </a:r>
          </a:p>
        </p:txBody>
      </p:sp>
      <p:sp>
        <p:nvSpPr>
          <p:cNvPr id="6" name="TextBox 5">
            <a:extLst>
              <a:ext uri="{FF2B5EF4-FFF2-40B4-BE49-F238E27FC236}">
                <a16:creationId xmlns:a16="http://schemas.microsoft.com/office/drawing/2014/main" id="{D64768A9-754D-6F63-0B95-4AAE45116E8B}"/>
              </a:ext>
            </a:extLst>
          </p:cNvPr>
          <p:cNvSpPr txBox="1"/>
          <p:nvPr/>
        </p:nvSpPr>
        <p:spPr>
          <a:xfrm>
            <a:off x="6589795" y="5753401"/>
            <a:ext cx="3368691" cy="261610"/>
          </a:xfrm>
          <a:prstGeom prst="rect">
            <a:avLst/>
          </a:prstGeom>
          <a:noFill/>
        </p:spPr>
        <p:txBody>
          <a:bodyPr wrap="square">
            <a:spAutoFit/>
          </a:bodyPr>
          <a:lstStyle/>
          <a:p>
            <a:r>
              <a:rPr lang="en-US" sz="1100" dirty="0">
                <a:hlinkClick r:id="rId4"/>
              </a:rPr>
              <a:t> Kerr et al. (2024) EHP</a:t>
            </a:r>
            <a:endParaRPr lang="en-US" sz="1100" dirty="0"/>
          </a:p>
        </p:txBody>
      </p:sp>
      <p:pic>
        <p:nvPicPr>
          <p:cNvPr id="7" name="Picture 6">
            <a:extLst>
              <a:ext uri="{FF2B5EF4-FFF2-40B4-BE49-F238E27FC236}">
                <a16:creationId xmlns:a16="http://schemas.microsoft.com/office/drawing/2014/main" id="{8485EC31-7E32-09E0-BAFE-2123D41BA22A}"/>
              </a:ext>
            </a:extLst>
          </p:cNvPr>
          <p:cNvPicPr>
            <a:picLocks noChangeAspect="1"/>
          </p:cNvPicPr>
          <p:nvPr/>
        </p:nvPicPr>
        <p:blipFill rotWithShape="1">
          <a:blip r:embed="rId5"/>
          <a:srcRect t="9584"/>
          <a:stretch/>
        </p:blipFill>
        <p:spPr>
          <a:xfrm>
            <a:off x="6438738" y="2740366"/>
            <a:ext cx="4594672" cy="2743200"/>
          </a:xfrm>
          <a:prstGeom prst="rect">
            <a:avLst/>
          </a:prstGeom>
        </p:spPr>
      </p:pic>
    </p:spTree>
    <p:extLst>
      <p:ext uri="{BB962C8B-B14F-4D97-AF65-F5344CB8AC3E}">
        <p14:creationId xmlns:p14="http://schemas.microsoft.com/office/powerpoint/2010/main" val="160182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 scatter chart&#10;&#10;Description automatically generated">
            <a:extLst>
              <a:ext uri="{FF2B5EF4-FFF2-40B4-BE49-F238E27FC236}">
                <a16:creationId xmlns:a16="http://schemas.microsoft.com/office/drawing/2014/main" id="{58D85B95-EA10-6FE7-F2E8-4D71BEED8F10}"/>
              </a:ext>
            </a:extLst>
          </p:cNvPr>
          <p:cNvPicPr>
            <a:picLocks noChangeAspect="1"/>
          </p:cNvPicPr>
          <p:nvPr/>
        </p:nvPicPr>
        <p:blipFill rotWithShape="1">
          <a:blip r:embed="rId2">
            <a:extLst>
              <a:ext uri="{28A0092B-C50C-407E-A947-70E740481C1C}">
                <a14:useLocalDpi xmlns:a14="http://schemas.microsoft.com/office/drawing/2010/main" val="0"/>
              </a:ext>
            </a:extLst>
          </a:blip>
          <a:srcRect t="20026" r="2010" b="14669"/>
          <a:stretch/>
        </p:blipFill>
        <p:spPr>
          <a:xfrm>
            <a:off x="202349" y="1371600"/>
            <a:ext cx="8300807" cy="4023360"/>
          </a:xfrm>
          <a:prstGeom prst="rect">
            <a:avLst/>
          </a:prstGeom>
        </p:spPr>
      </p:pic>
      <p:sp>
        <p:nvSpPr>
          <p:cNvPr id="3" name="Title 1">
            <a:extLst>
              <a:ext uri="{FF2B5EF4-FFF2-40B4-BE49-F238E27FC236}">
                <a16:creationId xmlns:a16="http://schemas.microsoft.com/office/drawing/2014/main" id="{844D5AC0-C5E7-C9D0-C10B-C57AA34BCEAA}"/>
              </a:ext>
            </a:extLst>
          </p:cNvPr>
          <p:cNvSpPr txBox="1">
            <a:spLocks/>
          </p:cNvSpPr>
          <p:nvPr/>
        </p:nvSpPr>
        <p:spPr>
          <a:xfrm>
            <a:off x="439471" y="264543"/>
            <a:ext cx="8716617" cy="684604"/>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rgbClr val="002060"/>
                </a:solidFill>
                <a:latin typeface="Cambria" panose="02040503050406030204" pitchFamily="18" charset="0"/>
                <a:ea typeface="Cambria" panose="02040503050406030204" pitchFamily="18" charset="0"/>
              </a:rPr>
              <a:t>2023 Annual PM</a:t>
            </a:r>
            <a:r>
              <a:rPr lang="en-US" sz="3600" baseline="-25000" dirty="0">
                <a:solidFill>
                  <a:srgbClr val="002060"/>
                </a:solidFill>
                <a:latin typeface="Cambria" panose="02040503050406030204" pitchFamily="18" charset="0"/>
                <a:ea typeface="Cambria" panose="02040503050406030204" pitchFamily="18" charset="0"/>
              </a:rPr>
              <a:t>2.5</a:t>
            </a:r>
            <a:r>
              <a:rPr lang="en-US" sz="3600" dirty="0">
                <a:solidFill>
                  <a:srgbClr val="002060"/>
                </a:solidFill>
                <a:latin typeface="Cambria" panose="02040503050406030204" pitchFamily="18" charset="0"/>
                <a:ea typeface="Cambria" panose="02040503050406030204" pitchFamily="18" charset="0"/>
              </a:rPr>
              <a:t> Design Values</a:t>
            </a:r>
          </a:p>
        </p:txBody>
      </p:sp>
      <p:sp>
        <p:nvSpPr>
          <p:cNvPr id="2" name="TextBox 1">
            <a:extLst>
              <a:ext uri="{FF2B5EF4-FFF2-40B4-BE49-F238E27FC236}">
                <a16:creationId xmlns:a16="http://schemas.microsoft.com/office/drawing/2014/main" id="{7588C3B9-645D-6B95-AD8C-DCA26F5826C2}"/>
              </a:ext>
            </a:extLst>
          </p:cNvPr>
          <p:cNvSpPr txBox="1"/>
          <p:nvPr/>
        </p:nvSpPr>
        <p:spPr>
          <a:xfrm>
            <a:off x="8554339" y="1243786"/>
            <a:ext cx="3453975" cy="4555093"/>
          </a:xfrm>
          <a:prstGeom prst="rect">
            <a:avLst/>
          </a:prstGeom>
          <a:solidFill>
            <a:schemeClr val="bg1"/>
          </a:solidFill>
        </p:spPr>
        <p:txBody>
          <a:bodyPr wrap="square" rtlCol="0">
            <a:spAutoFit/>
          </a:bodyPr>
          <a:lstStyle/>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The 2023 Annual 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design values (DVs) provide the most recent picture of measured values across the country</a:t>
            </a:r>
          </a:p>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However, these data are currently influenced by events (e.g., wildfires) that may later be excluded from the DV calculation according to the Exceptional Events policy</a:t>
            </a:r>
          </a:p>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The ambient DVs also do not reflect expected emission reduction from finalized rules that will improve 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prior to the attainment date</a:t>
            </a:r>
          </a:p>
        </p:txBody>
      </p:sp>
      <p:sp>
        <p:nvSpPr>
          <p:cNvPr id="5" name="TextBox 4">
            <a:extLst>
              <a:ext uri="{FF2B5EF4-FFF2-40B4-BE49-F238E27FC236}">
                <a16:creationId xmlns:a16="http://schemas.microsoft.com/office/drawing/2014/main" id="{D0C592F7-D92B-4A44-A7B2-7581FC541B89}"/>
              </a:ext>
            </a:extLst>
          </p:cNvPr>
          <p:cNvSpPr txBox="1"/>
          <p:nvPr/>
        </p:nvSpPr>
        <p:spPr>
          <a:xfrm>
            <a:off x="274806" y="5275103"/>
            <a:ext cx="6875024" cy="276999"/>
          </a:xfrm>
          <a:prstGeom prst="rect">
            <a:avLst/>
          </a:prstGeom>
          <a:noFill/>
        </p:spPr>
        <p:txBody>
          <a:bodyPr wrap="square">
            <a:spAutoFit/>
          </a:bodyPr>
          <a:lstStyle/>
          <a:p>
            <a:r>
              <a:rPr lang="en-US" sz="1200" dirty="0">
                <a:hlinkClick r:id="rId3"/>
              </a:rPr>
              <a:t>https://epa.maps.arcgis.com/apps/MapSeries/index.html?appid=bc6f3a961ea14013afb2e0d0e450b0d1</a:t>
            </a:r>
            <a:r>
              <a:rPr lang="en-US" sz="1200" dirty="0"/>
              <a:t> </a:t>
            </a:r>
          </a:p>
        </p:txBody>
      </p:sp>
    </p:spTree>
    <p:extLst>
      <p:ext uri="{BB962C8B-B14F-4D97-AF65-F5344CB8AC3E}">
        <p14:creationId xmlns:p14="http://schemas.microsoft.com/office/powerpoint/2010/main" val="3028243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E62-D9AC-FD71-3982-F9095EE3F7CA}"/>
              </a:ext>
            </a:extLst>
          </p:cNvPr>
          <p:cNvSpPr>
            <a:spLocks noGrp="1"/>
          </p:cNvSpPr>
          <p:nvPr>
            <p:ph type="title"/>
          </p:nvPr>
        </p:nvSpPr>
        <p:spPr>
          <a:xfrm>
            <a:off x="1097279" y="286603"/>
            <a:ext cx="10407365" cy="1450757"/>
          </a:xfrm>
        </p:spPr>
        <p:txBody>
          <a:bodyPr>
            <a:normAutofit/>
          </a:bodyPr>
          <a:lstStyle/>
          <a:p>
            <a:pPr marL="747713" indent="-747713"/>
            <a:r>
              <a:rPr lang="en-US" sz="3400" dirty="0">
                <a:solidFill>
                  <a:srgbClr val="002060"/>
                </a:solidFill>
                <a:latin typeface="Cambria" panose="02040503050406030204" pitchFamily="18" charset="0"/>
                <a:ea typeface="Cambria" panose="02040503050406030204" pitchFamily="18" charset="0"/>
              </a:rPr>
              <a:t>III. Regulatory Impact Analysis (RIA) Model Projections </a:t>
            </a:r>
          </a:p>
        </p:txBody>
      </p:sp>
      <p:sp>
        <p:nvSpPr>
          <p:cNvPr id="3" name="Slide Number Placeholder 2">
            <a:extLst>
              <a:ext uri="{FF2B5EF4-FFF2-40B4-BE49-F238E27FC236}">
                <a16:creationId xmlns:a16="http://schemas.microsoft.com/office/drawing/2014/main" id="{B19BB592-AC4A-A363-8BE8-63BCE0612283}"/>
              </a:ext>
            </a:extLst>
          </p:cNvPr>
          <p:cNvSpPr>
            <a:spLocks noGrp="1"/>
          </p:cNvSpPr>
          <p:nvPr>
            <p:ph type="sldNum" sz="quarter" idx="12"/>
          </p:nvPr>
        </p:nvSpPr>
        <p:spPr/>
        <p:txBody>
          <a:bodyPr/>
          <a:lstStyle/>
          <a:p>
            <a:fld id="{EF37C034-2FA1-4ECD-B763-DB3F1BBEE4CA}" type="slidenum">
              <a:rPr lang="en-US" sz="1400" smtClean="0"/>
              <a:t>15</a:t>
            </a:fld>
            <a:endParaRPr lang="en-US" sz="1400"/>
          </a:p>
        </p:txBody>
      </p:sp>
    </p:spTree>
    <p:extLst>
      <p:ext uri="{BB962C8B-B14F-4D97-AF65-F5344CB8AC3E}">
        <p14:creationId xmlns:p14="http://schemas.microsoft.com/office/powerpoint/2010/main" val="280254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DF8454-0830-42CB-B6D0-FFEFA4419285}"/>
              </a:ext>
            </a:extLst>
          </p:cNvPr>
          <p:cNvSpPr txBox="1">
            <a:spLocks/>
          </p:cNvSpPr>
          <p:nvPr/>
        </p:nvSpPr>
        <p:spPr>
          <a:xfrm>
            <a:off x="181087" y="214687"/>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Modeling PM</a:t>
            </a:r>
            <a:r>
              <a:rPr lang="en-US" sz="4000" baseline="-25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2.5</a:t>
            </a: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 for a Future Analytic Year</a:t>
            </a:r>
          </a:p>
        </p:txBody>
      </p:sp>
      <p:sp>
        <p:nvSpPr>
          <p:cNvPr id="2" name="TextBox 1">
            <a:extLst>
              <a:ext uri="{FF2B5EF4-FFF2-40B4-BE49-F238E27FC236}">
                <a16:creationId xmlns:a16="http://schemas.microsoft.com/office/drawing/2014/main" id="{4FE2B29D-B589-4A22-92D0-73D891CC042D}"/>
              </a:ext>
            </a:extLst>
          </p:cNvPr>
          <p:cNvSpPr txBox="1"/>
          <p:nvPr/>
        </p:nvSpPr>
        <p:spPr>
          <a:xfrm>
            <a:off x="0" y="1140490"/>
            <a:ext cx="8610598" cy="4914166"/>
          </a:xfrm>
          <a:prstGeom prst="rect">
            <a:avLst/>
          </a:prstGeom>
          <a:solidFill>
            <a:schemeClr val="bg1"/>
          </a:solidFill>
        </p:spPr>
        <p:txBody>
          <a:bodyPr wrap="square" rtlCol="0">
            <a:spAutoFit/>
          </a:bodyPr>
          <a:lstStyle/>
          <a:p>
            <a:pPr marL="285750" indent="-285750">
              <a:spcAft>
                <a:spcPts val="8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Understanding of the scope of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attainment challenges under the 2024 NAAQS can be improved by examining the exceedances that remain after accounting for expected emission reductions from finalized rules</a:t>
            </a:r>
          </a:p>
          <a:p>
            <a:pPr marL="285750" indent="-285750">
              <a:spcAft>
                <a:spcPts val="8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In the PM NAAQS RIA, national 12-km photochemical air quality modeling was performed with CMAQ for 2018 and 2032 to project 2032 DVs using 2016-2020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monitoring data</a:t>
            </a:r>
            <a:endParaRPr lang="en-US" dirty="0">
              <a:latin typeface="Cambria" panose="02040503050406030204" pitchFamily="18" charset="0"/>
              <a:ea typeface="Cambria" panose="02040503050406030204" pitchFamily="18" charset="0"/>
            </a:endParaRPr>
          </a:p>
          <a:p>
            <a:pPr marL="285750" indent="-285750">
              <a:spcAft>
                <a:spcPts val="6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Finalized rules</a:t>
            </a:r>
            <a:r>
              <a:rPr lang="en-US" sz="2000" baseline="30000" dirty="0">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 reflected in the 2032 emissions case include:</a:t>
            </a:r>
          </a:p>
          <a:p>
            <a:pPr marL="742950" lvl="1" indent="-285750">
              <a:spcAft>
                <a:spcPts val="600"/>
              </a:spcAft>
              <a:buFont typeface="Arial" panose="020B0604020202020204" pitchFamily="34" charset="0"/>
              <a:buChar char="•"/>
            </a:pPr>
            <a:r>
              <a:rPr lang="en-US" sz="1500" u="sng" dirty="0">
                <a:latin typeface="Cambria" panose="02040503050406030204" pitchFamily="18" charset="0"/>
                <a:ea typeface="Cambria" panose="02040503050406030204" pitchFamily="18" charset="0"/>
              </a:rPr>
              <a:t>EGU</a:t>
            </a:r>
            <a:r>
              <a:rPr lang="en-US" sz="1500" b="1" dirty="0">
                <a:latin typeface="Cambria" panose="02040503050406030204" pitchFamily="18" charset="0"/>
                <a:ea typeface="Cambria" panose="02040503050406030204" pitchFamily="18" charset="0"/>
              </a:rPr>
              <a:t>:</a:t>
            </a:r>
            <a:r>
              <a:rPr lang="en-US" sz="1500" dirty="0">
                <a:latin typeface="Cambria" panose="02040503050406030204" pitchFamily="18" charset="0"/>
                <a:ea typeface="Cambria" panose="02040503050406030204" pitchFamily="18" charset="0"/>
              </a:rPr>
              <a:t> Inflation Reduction Act of 2022 (IRA) Tax Incentive Provisions; 2023 Final Good Neighbor Plan; 2021 Revised Cross-State Air Pollution Rule Update; 2016 Standards of Performance for Greenhouse Gas Emissions from New, Modified, and Reconstructed Stationary Sources; 2011 Mercury and Air Toxics Rule (MATS) </a:t>
            </a:r>
          </a:p>
          <a:p>
            <a:pPr marL="742950" lvl="1" indent="-285750">
              <a:spcAft>
                <a:spcPts val="600"/>
              </a:spcAft>
              <a:buFont typeface="Arial" panose="020B0604020202020204" pitchFamily="34" charset="0"/>
              <a:buChar char="•"/>
            </a:pPr>
            <a:r>
              <a:rPr lang="en-US" sz="1500" u="sng" dirty="0">
                <a:latin typeface="Cambria" panose="02040503050406030204" pitchFamily="18" charset="0"/>
                <a:ea typeface="Cambria" panose="02040503050406030204" pitchFamily="18" charset="0"/>
              </a:rPr>
              <a:t>Mobile</a:t>
            </a:r>
            <a:r>
              <a:rPr lang="en-US" sz="1500" dirty="0">
                <a:latin typeface="Cambria" panose="02040503050406030204" pitchFamily="18" charset="0"/>
                <a:ea typeface="Cambria" panose="02040503050406030204" pitchFamily="18" charset="0"/>
              </a:rPr>
              <a:t>: 2022 Control of Air Pollution from New Motor Vehicles: Heavy-Duty Engine and Vehicle Standards; 2021 Final Rule to Revise Existing National GHG Emissions Standards for Passenger Cars and Light Trucks Through Model Year 2026; 2020 Heavy-Duty Engine and Vehicle Standards SAFE Vehicles Final Rule for Model Years 2021-2026; 2016 GHG Emissions Standards and Fuel Efficiency Standards for Medium- and Heavy-Duty Engines and Vehicles, Phase 2; 2014 Tier 3 Motor Vehicle Emission and Fuel Standards</a:t>
            </a:r>
          </a:p>
        </p:txBody>
      </p:sp>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fld id="{76B8BA57-CA19-45C0-9ED2-D3FE07C9BF83}" type="slidenum">
              <a:rPr lang="en-US" sz="1400" smtClean="0">
                <a:latin typeface="Cambria" panose="02040503050406030204" pitchFamily="18" charset="0"/>
                <a:ea typeface="Cambria" panose="02040503050406030204" pitchFamily="18" charset="0"/>
              </a:rPr>
              <a:t>16</a:t>
            </a:fld>
            <a:endParaRPr lang="en-US" sz="1400">
              <a:latin typeface="Cambria" panose="02040503050406030204" pitchFamily="18" charset="0"/>
              <a:ea typeface="Cambria" panose="02040503050406030204" pitchFamily="18" charset="0"/>
            </a:endParaRPr>
          </a:p>
        </p:txBody>
      </p:sp>
      <p:graphicFrame>
        <p:nvGraphicFramePr>
          <p:cNvPr id="12" name="Table 11">
            <a:extLst>
              <a:ext uri="{FF2B5EF4-FFF2-40B4-BE49-F238E27FC236}">
                <a16:creationId xmlns:a16="http://schemas.microsoft.com/office/drawing/2014/main" id="{47D2AE0C-62F7-48EA-82AC-990929ACF089}"/>
              </a:ext>
            </a:extLst>
          </p:cNvPr>
          <p:cNvGraphicFramePr>
            <a:graphicFrameLocks noGrp="1"/>
          </p:cNvGraphicFramePr>
          <p:nvPr/>
        </p:nvGraphicFramePr>
        <p:xfrm>
          <a:off x="8570482" y="1903518"/>
          <a:ext cx="3553529" cy="2804160"/>
        </p:xfrm>
        <a:graphic>
          <a:graphicData uri="http://schemas.openxmlformats.org/drawingml/2006/table">
            <a:tbl>
              <a:tblPr firstRow="1" bandRow="1">
                <a:tableStyleId>{073A0DAA-6AF3-43AB-8588-CEC1D06C72B9}</a:tableStyleId>
              </a:tblPr>
              <a:tblGrid>
                <a:gridCol w="1054778">
                  <a:extLst>
                    <a:ext uri="{9D8B030D-6E8A-4147-A177-3AD203B41FA5}">
                      <a16:colId xmlns:a16="http://schemas.microsoft.com/office/drawing/2014/main" val="4139893378"/>
                    </a:ext>
                  </a:extLst>
                </a:gridCol>
                <a:gridCol w="1028218">
                  <a:extLst>
                    <a:ext uri="{9D8B030D-6E8A-4147-A177-3AD203B41FA5}">
                      <a16:colId xmlns:a16="http://schemas.microsoft.com/office/drawing/2014/main" val="16749853"/>
                    </a:ext>
                  </a:extLst>
                </a:gridCol>
                <a:gridCol w="1470533">
                  <a:extLst>
                    <a:ext uri="{9D8B030D-6E8A-4147-A177-3AD203B41FA5}">
                      <a16:colId xmlns:a16="http://schemas.microsoft.com/office/drawing/2014/main" val="1560820484"/>
                    </a:ext>
                  </a:extLst>
                </a:gridCol>
              </a:tblGrid>
              <a:tr h="370840">
                <a:tc>
                  <a:txBody>
                    <a:bodyPr/>
                    <a:lstStyle/>
                    <a:p>
                      <a:r>
                        <a:rPr lang="en-US" sz="1600">
                          <a:latin typeface="Cambria" panose="02040503050406030204" pitchFamily="18" charset="0"/>
                          <a:ea typeface="Cambria" panose="02040503050406030204" pitchFamily="18" charset="0"/>
                        </a:rPr>
                        <a:t>Pollutant</a:t>
                      </a:r>
                    </a:p>
                  </a:txBody>
                  <a:tcPr anchor="b"/>
                </a:tc>
                <a:tc>
                  <a:txBody>
                    <a:bodyPr/>
                    <a:lstStyle/>
                    <a:p>
                      <a:r>
                        <a:rPr lang="en-US" sz="1600">
                          <a:latin typeface="Cambria" panose="02040503050406030204" pitchFamily="18" charset="0"/>
                          <a:ea typeface="Cambria" panose="02040503050406030204" pitchFamily="18" charset="0"/>
                        </a:rPr>
                        <a:t>% Change</a:t>
                      </a:r>
                    </a:p>
                  </a:txBody>
                  <a:tcPr anchor="b"/>
                </a:tc>
                <a:tc>
                  <a:txBody>
                    <a:bodyPr/>
                    <a:lstStyle/>
                    <a:p>
                      <a:r>
                        <a:rPr lang="en-US" sz="1600">
                          <a:latin typeface="Cambria" panose="02040503050406030204" pitchFamily="18" charset="0"/>
                          <a:ea typeface="Cambria" panose="02040503050406030204" pitchFamily="18" charset="0"/>
                        </a:rPr>
                        <a:t>Absolute  Change</a:t>
                      </a:r>
                    </a:p>
                    <a:p>
                      <a:r>
                        <a:rPr lang="en-US" sz="1600">
                          <a:latin typeface="Cambria" panose="02040503050406030204" pitchFamily="18" charset="0"/>
                          <a:ea typeface="Cambria" panose="02040503050406030204" pitchFamily="18" charset="0"/>
                        </a:rPr>
                        <a:t>(million tons)</a:t>
                      </a:r>
                    </a:p>
                  </a:txBody>
                  <a:tcPr anchor="b"/>
                </a:tc>
                <a:extLst>
                  <a:ext uri="{0D108BD9-81ED-4DB2-BD59-A6C34878D82A}">
                    <a16:rowId xmlns:a16="http://schemas.microsoft.com/office/drawing/2014/main" val="4108265283"/>
                  </a:ext>
                </a:extLst>
              </a:tr>
              <a:tr h="370840">
                <a:tc>
                  <a:txBody>
                    <a:bodyPr/>
                    <a:lstStyle/>
                    <a:p>
                      <a:r>
                        <a:rPr lang="en-US" sz="2000">
                          <a:latin typeface="Cambria" panose="02040503050406030204" pitchFamily="18" charset="0"/>
                          <a:ea typeface="Cambria" panose="02040503050406030204" pitchFamily="18" charset="0"/>
                        </a:rPr>
                        <a:t>NOx</a:t>
                      </a:r>
                    </a:p>
                  </a:txBody>
                  <a:tcPr/>
                </a:tc>
                <a:tc>
                  <a:txBody>
                    <a:bodyPr/>
                    <a:lstStyle/>
                    <a:p>
                      <a:pPr algn="ctr"/>
                      <a:r>
                        <a:rPr lang="en-US" sz="2000">
                          <a:latin typeface="Cambria" panose="02040503050406030204" pitchFamily="18" charset="0"/>
                          <a:ea typeface="Cambria" panose="02040503050406030204" pitchFamily="18" charset="0"/>
                        </a:rPr>
                        <a:t>-41</a:t>
                      </a:r>
                    </a:p>
                  </a:txBody>
                  <a:tcPr/>
                </a:tc>
                <a:tc>
                  <a:txBody>
                    <a:bodyPr/>
                    <a:lstStyle/>
                    <a:p>
                      <a:pPr algn="ctr"/>
                      <a:r>
                        <a:rPr lang="en-US" sz="2000">
                          <a:latin typeface="Cambria" panose="02040503050406030204" pitchFamily="18" charset="0"/>
                          <a:ea typeface="Cambria" panose="02040503050406030204" pitchFamily="18" charset="0"/>
                        </a:rPr>
                        <a:t>-3.6</a:t>
                      </a:r>
                    </a:p>
                  </a:txBody>
                  <a:tcPr/>
                </a:tc>
                <a:extLst>
                  <a:ext uri="{0D108BD9-81ED-4DB2-BD59-A6C34878D82A}">
                    <a16:rowId xmlns:a16="http://schemas.microsoft.com/office/drawing/2014/main" val="3672234566"/>
                  </a:ext>
                </a:extLst>
              </a:tr>
              <a:tr h="370840">
                <a:tc>
                  <a:txBody>
                    <a:bodyPr/>
                    <a:lstStyle/>
                    <a:p>
                      <a:r>
                        <a:rPr lang="en-US" sz="2000">
                          <a:latin typeface="Cambria" panose="02040503050406030204" pitchFamily="18" charset="0"/>
                          <a:ea typeface="Cambria" panose="02040503050406030204" pitchFamily="18" charset="0"/>
                        </a:rPr>
                        <a:t>SO</a:t>
                      </a:r>
                      <a:r>
                        <a:rPr lang="en-US" sz="2000" baseline="-25000">
                          <a:latin typeface="Cambria" panose="02040503050406030204" pitchFamily="18" charset="0"/>
                          <a:ea typeface="Cambria" panose="02040503050406030204" pitchFamily="18" charset="0"/>
                        </a:rPr>
                        <a:t>2</a:t>
                      </a:r>
                    </a:p>
                  </a:txBody>
                  <a:tcPr/>
                </a:tc>
                <a:tc>
                  <a:txBody>
                    <a:bodyPr/>
                    <a:lstStyle/>
                    <a:p>
                      <a:pPr algn="ctr"/>
                      <a:r>
                        <a:rPr lang="en-US" sz="2000">
                          <a:latin typeface="Cambria" panose="02040503050406030204" pitchFamily="18" charset="0"/>
                          <a:ea typeface="Cambria" panose="02040503050406030204" pitchFamily="18" charset="0"/>
                        </a:rPr>
                        <a:t>-48</a:t>
                      </a:r>
                    </a:p>
                  </a:txBody>
                  <a:tcPr/>
                </a:tc>
                <a:tc>
                  <a:txBody>
                    <a:bodyPr/>
                    <a:lstStyle/>
                    <a:p>
                      <a:pPr algn="ctr"/>
                      <a:r>
                        <a:rPr lang="en-US" sz="2000">
                          <a:latin typeface="Cambria" panose="02040503050406030204" pitchFamily="18" charset="0"/>
                          <a:ea typeface="Cambria" panose="02040503050406030204" pitchFamily="18" charset="0"/>
                        </a:rPr>
                        <a:t>-1.1</a:t>
                      </a:r>
                    </a:p>
                  </a:txBody>
                  <a:tcPr/>
                </a:tc>
                <a:extLst>
                  <a:ext uri="{0D108BD9-81ED-4DB2-BD59-A6C34878D82A}">
                    <a16:rowId xmlns:a16="http://schemas.microsoft.com/office/drawing/2014/main" val="1672105543"/>
                  </a:ext>
                </a:extLst>
              </a:tr>
              <a:tr h="370840">
                <a:tc>
                  <a:txBody>
                    <a:bodyPr/>
                    <a:lstStyle/>
                    <a:p>
                      <a:r>
                        <a:rPr lang="en-US" sz="2000">
                          <a:latin typeface="Cambria" panose="02040503050406030204" pitchFamily="18" charset="0"/>
                          <a:ea typeface="Cambria" panose="02040503050406030204" pitchFamily="18" charset="0"/>
                        </a:rPr>
                        <a:t>PM</a:t>
                      </a:r>
                      <a:r>
                        <a:rPr lang="en-US" sz="2000" baseline="-25000">
                          <a:latin typeface="Cambria" panose="02040503050406030204" pitchFamily="18" charset="0"/>
                          <a:ea typeface="Cambria" panose="02040503050406030204" pitchFamily="18" charset="0"/>
                        </a:rPr>
                        <a:t>2.5</a:t>
                      </a:r>
                    </a:p>
                  </a:txBody>
                  <a:tcPr/>
                </a:tc>
                <a:tc>
                  <a:txBody>
                    <a:bodyPr/>
                    <a:lstStyle/>
                    <a:p>
                      <a:pPr algn="ctr"/>
                      <a:r>
                        <a:rPr lang="en-US" sz="2000">
                          <a:latin typeface="Cambria" panose="02040503050406030204" pitchFamily="18" charset="0"/>
                          <a:ea typeface="Cambria" panose="02040503050406030204" pitchFamily="18" charset="0"/>
                        </a:rPr>
                        <a:t>-4</a:t>
                      </a:r>
                    </a:p>
                  </a:txBody>
                  <a:tcPr/>
                </a:tc>
                <a:tc>
                  <a:txBody>
                    <a:bodyPr/>
                    <a:lstStyle/>
                    <a:p>
                      <a:pPr algn="ctr"/>
                      <a:r>
                        <a:rPr lang="en-US" sz="2000">
                          <a:latin typeface="Cambria" panose="02040503050406030204" pitchFamily="18" charset="0"/>
                          <a:ea typeface="Cambria" panose="02040503050406030204" pitchFamily="18" charset="0"/>
                        </a:rPr>
                        <a:t>-0.12</a:t>
                      </a:r>
                    </a:p>
                  </a:txBody>
                  <a:tcPr/>
                </a:tc>
                <a:extLst>
                  <a:ext uri="{0D108BD9-81ED-4DB2-BD59-A6C34878D82A}">
                    <a16:rowId xmlns:a16="http://schemas.microsoft.com/office/drawing/2014/main" val="3162359016"/>
                  </a:ext>
                </a:extLst>
              </a:tr>
              <a:tr h="370840">
                <a:tc>
                  <a:txBody>
                    <a:bodyPr/>
                    <a:lstStyle/>
                    <a:p>
                      <a:r>
                        <a:rPr lang="en-US" sz="2000">
                          <a:latin typeface="Cambria" panose="02040503050406030204" pitchFamily="18" charset="0"/>
                          <a:ea typeface="Cambria" panose="02040503050406030204" pitchFamily="18" charset="0"/>
                        </a:rPr>
                        <a:t>VOC</a:t>
                      </a:r>
                    </a:p>
                  </a:txBody>
                  <a:tcPr/>
                </a:tc>
                <a:tc>
                  <a:txBody>
                    <a:bodyPr/>
                    <a:lstStyle/>
                    <a:p>
                      <a:pPr algn="ctr"/>
                      <a:r>
                        <a:rPr lang="en-US" sz="2000">
                          <a:latin typeface="Cambria" panose="02040503050406030204" pitchFamily="18" charset="0"/>
                          <a:ea typeface="Cambria" panose="02040503050406030204" pitchFamily="18" charset="0"/>
                        </a:rPr>
                        <a:t>-7</a:t>
                      </a:r>
                    </a:p>
                  </a:txBody>
                  <a:tcPr/>
                </a:tc>
                <a:tc>
                  <a:txBody>
                    <a:bodyPr/>
                    <a:lstStyle/>
                    <a:p>
                      <a:pPr algn="ctr"/>
                      <a:r>
                        <a:rPr lang="en-US" sz="2000">
                          <a:latin typeface="Cambria" panose="02040503050406030204" pitchFamily="18" charset="0"/>
                          <a:ea typeface="Cambria" panose="02040503050406030204" pitchFamily="18" charset="0"/>
                        </a:rPr>
                        <a:t>-0.9</a:t>
                      </a:r>
                    </a:p>
                  </a:txBody>
                  <a:tcPr/>
                </a:tc>
                <a:extLst>
                  <a:ext uri="{0D108BD9-81ED-4DB2-BD59-A6C34878D82A}">
                    <a16:rowId xmlns:a16="http://schemas.microsoft.com/office/drawing/2014/main" val="1906592310"/>
                  </a:ext>
                </a:extLst>
              </a:tr>
              <a:tr h="370840">
                <a:tc>
                  <a:txBody>
                    <a:bodyPr/>
                    <a:lstStyle/>
                    <a:p>
                      <a:r>
                        <a:rPr lang="en-US" sz="2000">
                          <a:latin typeface="Cambria" panose="02040503050406030204" pitchFamily="18" charset="0"/>
                          <a:ea typeface="Cambria" panose="02040503050406030204" pitchFamily="18" charset="0"/>
                        </a:rPr>
                        <a:t>NH</a:t>
                      </a:r>
                      <a:r>
                        <a:rPr lang="en-US" sz="2000" baseline="-25000">
                          <a:latin typeface="Cambria" panose="02040503050406030204" pitchFamily="18" charset="0"/>
                          <a:ea typeface="Cambria" panose="02040503050406030204" pitchFamily="18" charset="0"/>
                        </a:rPr>
                        <a:t>3</a:t>
                      </a:r>
                    </a:p>
                  </a:txBody>
                  <a:tcPr/>
                </a:tc>
                <a:tc>
                  <a:txBody>
                    <a:bodyPr/>
                    <a:lstStyle/>
                    <a:p>
                      <a:pPr algn="ctr"/>
                      <a:r>
                        <a:rPr lang="en-US" sz="2000">
                          <a:latin typeface="Cambria" panose="02040503050406030204" pitchFamily="18" charset="0"/>
                          <a:ea typeface="Cambria" panose="02040503050406030204" pitchFamily="18" charset="0"/>
                        </a:rPr>
                        <a:t>+4</a:t>
                      </a:r>
                    </a:p>
                  </a:txBody>
                  <a:tcPr/>
                </a:tc>
                <a:tc>
                  <a:txBody>
                    <a:bodyPr/>
                    <a:lstStyle/>
                    <a:p>
                      <a:pPr algn="ctr"/>
                      <a:r>
                        <a:rPr lang="en-US" sz="2000">
                          <a:latin typeface="Cambria" panose="02040503050406030204" pitchFamily="18" charset="0"/>
                          <a:ea typeface="Cambria" panose="02040503050406030204" pitchFamily="18" charset="0"/>
                        </a:rPr>
                        <a:t>+0.2</a:t>
                      </a:r>
                    </a:p>
                  </a:txBody>
                  <a:tcPr/>
                </a:tc>
                <a:extLst>
                  <a:ext uri="{0D108BD9-81ED-4DB2-BD59-A6C34878D82A}">
                    <a16:rowId xmlns:a16="http://schemas.microsoft.com/office/drawing/2014/main" val="2264148996"/>
                  </a:ext>
                </a:extLst>
              </a:tr>
            </a:tbl>
          </a:graphicData>
        </a:graphic>
      </p:graphicFrame>
      <p:sp>
        <p:nvSpPr>
          <p:cNvPr id="13" name="Rectangle 12">
            <a:extLst>
              <a:ext uri="{FF2B5EF4-FFF2-40B4-BE49-F238E27FC236}">
                <a16:creationId xmlns:a16="http://schemas.microsoft.com/office/drawing/2014/main" id="{10DE5EB9-FB10-48FE-BA94-2D9DB4EEB0C8}"/>
              </a:ext>
            </a:extLst>
          </p:cNvPr>
          <p:cNvSpPr/>
          <p:nvPr/>
        </p:nvSpPr>
        <p:spPr>
          <a:xfrm>
            <a:off x="8693338" y="1233156"/>
            <a:ext cx="3305548" cy="646331"/>
          </a:xfrm>
          <a:prstGeom prst="rect">
            <a:avLst/>
          </a:prstGeom>
        </p:spPr>
        <p:txBody>
          <a:bodyPr wrap="square">
            <a:spAutoFit/>
          </a:bodyPr>
          <a:lstStyle/>
          <a:p>
            <a:r>
              <a:rPr lang="en-US" b="1">
                <a:latin typeface="Cambria" panose="02040503050406030204" pitchFamily="18" charset="0"/>
                <a:ea typeface="Cambria" panose="02040503050406030204" pitchFamily="18" charset="0"/>
              </a:rPr>
              <a:t>Change in U.S. Anthropogenic Emissions: 2018 to 2032</a:t>
            </a:r>
            <a:endParaRPr lang="en-US" b="1" baseline="3000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DD76B7E5-1B68-DE09-8B9F-82168209DA8C}"/>
              </a:ext>
            </a:extLst>
          </p:cNvPr>
          <p:cNvSpPr txBox="1"/>
          <p:nvPr/>
        </p:nvSpPr>
        <p:spPr>
          <a:xfrm>
            <a:off x="484993" y="6455538"/>
            <a:ext cx="7315399" cy="338554"/>
          </a:xfrm>
          <a:prstGeom prst="rect">
            <a:avLst/>
          </a:prstGeom>
          <a:noFill/>
        </p:spPr>
        <p:txBody>
          <a:bodyPr wrap="square">
            <a:spAutoFit/>
          </a:bodyPr>
          <a:lstStyle/>
          <a:p>
            <a:pPr>
              <a:spcAft>
                <a:spcPts val="600"/>
              </a:spcAft>
            </a:pPr>
            <a:r>
              <a:rPr lang="en-US" sz="1600" b="1" baseline="30000" dirty="0">
                <a:solidFill>
                  <a:schemeClr val="bg1"/>
                </a:solidFill>
                <a:latin typeface="Cambria" panose="02040503050406030204" pitchFamily="18" charset="0"/>
                <a:ea typeface="Cambria" panose="02040503050406030204" pitchFamily="18" charset="0"/>
              </a:rPr>
              <a:t>*</a:t>
            </a:r>
            <a:r>
              <a:rPr lang="en-US" sz="1600" b="1" dirty="0">
                <a:solidFill>
                  <a:schemeClr val="bg1"/>
                </a:solidFill>
                <a:latin typeface="Cambria" panose="02040503050406030204" pitchFamily="18" charset="0"/>
                <a:ea typeface="Cambria" panose="02040503050406030204" pitchFamily="18" charset="0"/>
              </a:rPr>
              <a:t>Rules not finalized by March 2023 were not included (111/MATS/mobile)</a:t>
            </a:r>
          </a:p>
        </p:txBody>
      </p:sp>
    </p:spTree>
    <p:extLst>
      <p:ext uri="{BB962C8B-B14F-4D97-AF65-F5344CB8AC3E}">
        <p14:creationId xmlns:p14="http://schemas.microsoft.com/office/powerpoint/2010/main" val="358340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4C054EDE-0A09-4DDA-9DD6-7615C45D21EE}"/>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17</a:t>
            </a:fld>
            <a:endParaRPr lang="en-US" sz="1400">
              <a:latin typeface="Cambria" panose="02040503050406030204" pitchFamily="18" charset="0"/>
              <a:ea typeface="Cambria" panose="02040503050406030204" pitchFamily="18" charset="0"/>
            </a:endParaRPr>
          </a:p>
        </p:txBody>
      </p:sp>
      <p:sp>
        <p:nvSpPr>
          <p:cNvPr id="24" name="Title 1">
            <a:extLst>
              <a:ext uri="{FF2B5EF4-FFF2-40B4-BE49-F238E27FC236}">
                <a16:creationId xmlns:a16="http://schemas.microsoft.com/office/drawing/2014/main" id="{14DD8B7F-6C30-4B24-B693-016E61546270}"/>
              </a:ext>
            </a:extLst>
          </p:cNvPr>
          <p:cNvSpPr txBox="1">
            <a:spLocks/>
          </p:cNvSpPr>
          <p:nvPr/>
        </p:nvSpPr>
        <p:spPr>
          <a:xfrm>
            <a:off x="222657" y="143297"/>
            <a:ext cx="11428778"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Projected 2032 Emissions Continue Recent Trends</a:t>
            </a:r>
          </a:p>
        </p:txBody>
      </p:sp>
      <p:sp>
        <p:nvSpPr>
          <p:cNvPr id="25" name="TextBox 24">
            <a:extLst>
              <a:ext uri="{FF2B5EF4-FFF2-40B4-BE49-F238E27FC236}">
                <a16:creationId xmlns:a16="http://schemas.microsoft.com/office/drawing/2014/main" id="{D0574538-6255-4BF0-9C4B-6BB87603F0F2}"/>
              </a:ext>
            </a:extLst>
          </p:cNvPr>
          <p:cNvSpPr txBox="1"/>
          <p:nvPr/>
        </p:nvSpPr>
        <p:spPr>
          <a:xfrm>
            <a:off x="167255" y="1459230"/>
            <a:ext cx="5769791" cy="42473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 2032 projections continue the trend of NOx/SO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emissions reductions with relatively flat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emissions (see figures to right)</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Large reductions in NOx projected between 2018 and 2032 for largest emission sectors (mobile and EGU)</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emissions projected to decrease from 1.3 million tons in 2018 to 295k tons in 2032 for the largest emission sector (EGU)</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Relatively flat emissions for largest direct PM emission sectors (e.g., dust/area/residential wood combustion)</a:t>
            </a:r>
          </a:p>
        </p:txBody>
      </p:sp>
      <p:pic>
        <p:nvPicPr>
          <p:cNvPr id="2" name="Picture 1">
            <a:extLst>
              <a:ext uri="{FF2B5EF4-FFF2-40B4-BE49-F238E27FC236}">
                <a16:creationId xmlns:a16="http://schemas.microsoft.com/office/drawing/2014/main" id="{1443FAE4-9E05-B3A0-1BB1-FF7CD9F39E23}"/>
              </a:ext>
            </a:extLst>
          </p:cNvPr>
          <p:cNvPicPr>
            <a:picLocks noChangeAspect="1"/>
          </p:cNvPicPr>
          <p:nvPr/>
        </p:nvPicPr>
        <p:blipFill>
          <a:blip r:embed="rId2"/>
          <a:stretch>
            <a:fillRect/>
          </a:stretch>
        </p:blipFill>
        <p:spPr>
          <a:xfrm>
            <a:off x="6132398" y="1255335"/>
            <a:ext cx="5943600" cy="4528185"/>
          </a:xfrm>
          <a:prstGeom prst="rect">
            <a:avLst/>
          </a:prstGeom>
        </p:spPr>
      </p:pic>
      <p:sp>
        <p:nvSpPr>
          <p:cNvPr id="4" name="Rectangle 3">
            <a:extLst>
              <a:ext uri="{FF2B5EF4-FFF2-40B4-BE49-F238E27FC236}">
                <a16:creationId xmlns:a16="http://schemas.microsoft.com/office/drawing/2014/main" id="{85ADCC7A-6782-2490-AEA6-C627A3008437}"/>
              </a:ext>
            </a:extLst>
          </p:cNvPr>
          <p:cNvSpPr/>
          <p:nvPr/>
        </p:nvSpPr>
        <p:spPr>
          <a:xfrm>
            <a:off x="7700211" y="1530318"/>
            <a:ext cx="1552759" cy="118445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9EFAA1-57E6-CA0D-11E9-E5099862B190}"/>
              </a:ext>
            </a:extLst>
          </p:cNvPr>
          <p:cNvSpPr/>
          <p:nvPr/>
        </p:nvSpPr>
        <p:spPr>
          <a:xfrm>
            <a:off x="8727073" y="2958771"/>
            <a:ext cx="525898" cy="118445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46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973BCF-2CC2-49FE-93BA-47F45B4E8065}"/>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18</a:t>
            </a:fld>
            <a:endParaRPr lang="en-US" sz="14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BB590D7-BA5A-4CA9-B6C3-898ADE3381A0}"/>
              </a:ext>
            </a:extLst>
          </p:cNvPr>
          <p:cNvSpPr txBox="1"/>
          <p:nvPr/>
        </p:nvSpPr>
        <p:spPr>
          <a:xfrm>
            <a:off x="397381" y="4397682"/>
            <a:ext cx="11161827" cy="1892826"/>
          </a:xfrm>
          <a:prstGeom prst="rect">
            <a:avLst/>
          </a:prstGeom>
          <a:solidFill>
            <a:schemeClr val="bg1"/>
          </a:solidFill>
        </p:spPr>
        <p:txBody>
          <a:bodyPr wrap="square">
            <a:spAutoFit/>
          </a:bodyPr>
          <a:lstStyle/>
          <a:p>
            <a:pPr marL="285750" indent="-285750">
              <a:spcAft>
                <a:spcPts val="600"/>
              </a:spcAft>
              <a:buFont typeface="Arial" panose="020B0604020202020204" pitchFamily="34" charset="0"/>
              <a:buChar char="•"/>
            </a:pPr>
            <a:r>
              <a:rPr lang="en-US" sz="1700" dirty="0">
                <a:latin typeface="Cambria" panose="02040503050406030204" pitchFamily="18" charset="0"/>
                <a:ea typeface="Cambria" panose="02040503050406030204" pitchFamily="18" charset="0"/>
              </a:rPr>
              <a:t>Urban areas experience higher PM</a:t>
            </a:r>
            <a:r>
              <a:rPr lang="en-US" sz="1700" baseline="-25000" dirty="0">
                <a:latin typeface="Cambria" panose="02040503050406030204" pitchFamily="18" charset="0"/>
                <a:ea typeface="Cambria" panose="02040503050406030204" pitchFamily="18" charset="0"/>
              </a:rPr>
              <a:t>2.5</a:t>
            </a:r>
            <a:r>
              <a:rPr lang="en-US" sz="1700" dirty="0">
                <a:latin typeface="Cambria" panose="02040503050406030204" pitchFamily="18" charset="0"/>
                <a:ea typeface="Cambria" panose="02040503050406030204" pitchFamily="18" charset="0"/>
              </a:rPr>
              <a:t> than the surrounding region due to the influence of PM</a:t>
            </a:r>
            <a:r>
              <a:rPr lang="en-US" sz="1700" baseline="-25000" dirty="0">
                <a:latin typeface="Cambria" panose="02040503050406030204" pitchFamily="18" charset="0"/>
                <a:ea typeface="Cambria" panose="02040503050406030204" pitchFamily="18" charset="0"/>
              </a:rPr>
              <a:t>2.5</a:t>
            </a:r>
            <a:r>
              <a:rPr lang="en-US" sz="1700" dirty="0">
                <a:latin typeface="Cambria" panose="02040503050406030204" pitchFamily="18" charset="0"/>
                <a:ea typeface="Cambria" panose="02040503050406030204" pitchFamily="18" charset="0"/>
              </a:rPr>
              <a:t> sources associated with urban activity (e.g., home heating, commercial cooking) and reduced regional PM</a:t>
            </a:r>
            <a:r>
              <a:rPr lang="en-US" sz="1700" baseline="-25000" dirty="0">
                <a:latin typeface="Cambria" panose="02040503050406030204" pitchFamily="18" charset="0"/>
                <a:ea typeface="Cambria" panose="02040503050406030204" pitchFamily="18" charset="0"/>
              </a:rPr>
              <a:t>2.5</a:t>
            </a:r>
            <a:r>
              <a:rPr lang="en-US" sz="1700" dirty="0">
                <a:latin typeface="Cambria" panose="02040503050406030204" pitchFamily="18" charset="0"/>
                <a:ea typeface="Cambria" panose="02040503050406030204" pitchFamily="18" charset="0"/>
              </a:rPr>
              <a:t> concentrations </a:t>
            </a:r>
          </a:p>
          <a:p>
            <a:pPr marL="285750" indent="-285750">
              <a:spcAft>
                <a:spcPts val="600"/>
              </a:spcAft>
              <a:buFont typeface="Arial" panose="020B0604020202020204" pitchFamily="34" charset="0"/>
              <a:buChar char="•"/>
            </a:pPr>
            <a:r>
              <a:rPr lang="en-US" sz="1700" dirty="0">
                <a:latin typeface="Cambria" panose="02040503050406030204" pitchFamily="18" charset="0"/>
                <a:ea typeface="Cambria" panose="02040503050406030204" pitchFamily="18" charset="0"/>
              </a:rPr>
              <a:t>Also, local sources (e.g., steel, petroleum, roads, airports) are sometimes in monitored urban areas </a:t>
            </a:r>
          </a:p>
          <a:p>
            <a:pPr marL="285750" indent="-285750">
              <a:spcAft>
                <a:spcPts val="600"/>
              </a:spcAft>
              <a:buFont typeface="Arial" panose="020B0604020202020204" pitchFamily="34" charset="0"/>
              <a:buChar char="•"/>
            </a:pPr>
            <a:r>
              <a:rPr lang="en-US" sz="1700" dirty="0">
                <a:latin typeface="Cambria" panose="02040503050406030204" pitchFamily="18" charset="0"/>
                <a:ea typeface="Cambria" panose="02040503050406030204" pitchFamily="18" charset="0"/>
              </a:rPr>
              <a:t>For rural areas (i.e., mountain valleys), local emissions from home heating sources are also the drivers of high PM</a:t>
            </a:r>
            <a:r>
              <a:rPr lang="en-US" sz="1700" baseline="-25000" dirty="0">
                <a:latin typeface="Cambria" panose="02040503050406030204" pitchFamily="18" charset="0"/>
                <a:ea typeface="Cambria" panose="02040503050406030204" pitchFamily="18" charset="0"/>
              </a:rPr>
              <a:t>2.5</a:t>
            </a:r>
          </a:p>
          <a:p>
            <a:pPr marL="285750" indent="-285750">
              <a:spcAft>
                <a:spcPts val="600"/>
              </a:spcAft>
              <a:buFont typeface="Arial" panose="020B0604020202020204" pitchFamily="34" charset="0"/>
              <a:buChar char="•"/>
            </a:pPr>
            <a:r>
              <a:rPr lang="en-US" sz="1700" dirty="0">
                <a:latin typeface="Cambria" panose="02040503050406030204" pitchFamily="18" charset="0"/>
                <a:ea typeface="Cambria" panose="02040503050406030204" pitchFamily="18" charset="0"/>
              </a:rPr>
              <a:t>Therefore, emission reductions from primary PM</a:t>
            </a:r>
            <a:r>
              <a:rPr lang="en-US" sz="1700" baseline="-25000" dirty="0">
                <a:latin typeface="Cambria" panose="02040503050406030204" pitchFamily="18" charset="0"/>
                <a:ea typeface="Cambria" panose="02040503050406030204" pitchFamily="18" charset="0"/>
              </a:rPr>
              <a:t>2.5</a:t>
            </a:r>
            <a:r>
              <a:rPr lang="en-US" sz="1700" dirty="0">
                <a:latin typeface="Cambria" panose="02040503050406030204" pitchFamily="18" charset="0"/>
                <a:ea typeface="Cambria" panose="02040503050406030204" pitchFamily="18" charset="0"/>
              </a:rPr>
              <a:t> sources in and near projected nonattainment areas would be most effective for meeting the 2024 NAAQS in combination with regional precursor reduction from existing rules</a:t>
            </a:r>
          </a:p>
        </p:txBody>
      </p:sp>
      <p:sp>
        <p:nvSpPr>
          <p:cNvPr id="9" name="Title 1">
            <a:extLst>
              <a:ext uri="{FF2B5EF4-FFF2-40B4-BE49-F238E27FC236}">
                <a16:creationId xmlns:a16="http://schemas.microsoft.com/office/drawing/2014/main" id="{87F3929A-5BA0-4E94-B228-B59E651980D2}"/>
              </a:ext>
            </a:extLst>
          </p:cNvPr>
          <p:cNvSpPr txBox="1">
            <a:spLocks/>
          </p:cNvSpPr>
          <p:nvPr/>
        </p:nvSpPr>
        <p:spPr>
          <a:xfrm>
            <a:off x="397382" y="115221"/>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Urban Increment in 2032 PM</a:t>
            </a:r>
            <a:r>
              <a:rPr lang="en-US" sz="4000" baseline="-25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2.5 </a:t>
            </a: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Concentrations</a:t>
            </a:r>
          </a:p>
        </p:txBody>
      </p:sp>
      <p:pic>
        <p:nvPicPr>
          <p:cNvPr id="3" name="Picture 2" descr="Diagram&#10;&#10;Description automatically generated">
            <a:extLst>
              <a:ext uri="{FF2B5EF4-FFF2-40B4-BE49-F238E27FC236}">
                <a16:creationId xmlns:a16="http://schemas.microsoft.com/office/drawing/2014/main" id="{96596730-EBF2-579D-4FC7-05DAFF72A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39253" y="929955"/>
            <a:ext cx="3611140" cy="3355848"/>
          </a:xfrm>
          <a:prstGeom prst="rect">
            <a:avLst/>
          </a:prstGeom>
        </p:spPr>
      </p:pic>
      <p:pic>
        <p:nvPicPr>
          <p:cNvPr id="5" name="Picture 4" descr="Diagram&#10;&#10;Description automatically generated">
            <a:extLst>
              <a:ext uri="{FF2B5EF4-FFF2-40B4-BE49-F238E27FC236}">
                <a16:creationId xmlns:a16="http://schemas.microsoft.com/office/drawing/2014/main" id="{4947C150-2562-72A2-94B0-FB14A9C3B9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3879" y="961239"/>
            <a:ext cx="3148877" cy="3355848"/>
          </a:xfrm>
          <a:prstGeom prst="rect">
            <a:avLst/>
          </a:prstGeom>
        </p:spPr>
      </p:pic>
      <p:pic>
        <p:nvPicPr>
          <p:cNvPr id="10" name="Picture 9" descr="Diagram&#10;&#10;Description automatically generated">
            <a:extLst>
              <a:ext uri="{FF2B5EF4-FFF2-40B4-BE49-F238E27FC236}">
                <a16:creationId xmlns:a16="http://schemas.microsoft.com/office/drawing/2014/main" id="{D2D7AF30-5E30-31C3-0BDB-9EFB88F10E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31769" y="929955"/>
            <a:ext cx="3115515" cy="3355848"/>
          </a:xfrm>
          <a:prstGeom prst="rect">
            <a:avLst/>
          </a:prstGeom>
        </p:spPr>
      </p:pic>
    </p:spTree>
    <p:extLst>
      <p:ext uri="{BB962C8B-B14F-4D97-AF65-F5344CB8AC3E}">
        <p14:creationId xmlns:p14="http://schemas.microsoft.com/office/powerpoint/2010/main" val="3406086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837BC9-4346-4846-B103-850E4BCA6C07}"/>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19</a:t>
            </a:fld>
            <a:endParaRPr lang="en-US" sz="1400">
              <a:latin typeface="Cambria" panose="02040503050406030204" pitchFamily="18" charset="0"/>
              <a:ea typeface="Cambria" panose="02040503050406030204" pitchFamily="18" charset="0"/>
            </a:endParaRPr>
          </a:p>
        </p:txBody>
      </p:sp>
      <p:sp>
        <p:nvSpPr>
          <p:cNvPr id="6" name="Title 1">
            <a:extLst>
              <a:ext uri="{FF2B5EF4-FFF2-40B4-BE49-F238E27FC236}">
                <a16:creationId xmlns:a16="http://schemas.microsoft.com/office/drawing/2014/main" id="{04112F5E-7B67-4A9D-B816-535C4F6673F2}"/>
              </a:ext>
            </a:extLst>
          </p:cNvPr>
          <p:cNvSpPr txBox="1">
            <a:spLocks/>
          </p:cNvSpPr>
          <p:nvPr/>
        </p:nvSpPr>
        <p:spPr>
          <a:xfrm>
            <a:off x="0" y="33090"/>
            <a:ext cx="12192000"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Projected Nonattainment for 2032 Analytic Year</a:t>
            </a:r>
          </a:p>
        </p:txBody>
      </p:sp>
      <p:sp>
        <p:nvSpPr>
          <p:cNvPr id="7" name="TextBox 6">
            <a:extLst>
              <a:ext uri="{FF2B5EF4-FFF2-40B4-BE49-F238E27FC236}">
                <a16:creationId xmlns:a16="http://schemas.microsoft.com/office/drawing/2014/main" id="{245E7667-54B4-49AC-AE6B-BE12D42A788C}"/>
              </a:ext>
            </a:extLst>
          </p:cNvPr>
          <p:cNvSpPr txBox="1"/>
          <p:nvPr/>
        </p:nvSpPr>
        <p:spPr>
          <a:xfrm>
            <a:off x="335385" y="4032825"/>
            <a:ext cx="11654452" cy="2318583"/>
          </a:xfrm>
          <a:prstGeom prst="rect">
            <a:avLst/>
          </a:prstGeom>
          <a:noFill/>
        </p:spPr>
        <p:txBody>
          <a:bodyPr wrap="square">
            <a:spAutoFit/>
          </a:bodyPr>
          <a:lstStyle/>
          <a:p>
            <a:pPr>
              <a:spcAft>
                <a:spcPts val="500"/>
              </a:spcAft>
            </a:pPr>
            <a:r>
              <a:rPr lang="en-US" sz="2000" dirty="0">
                <a:latin typeface="Cambria" panose="02040503050406030204" pitchFamily="18" charset="0"/>
                <a:ea typeface="Cambria" panose="02040503050406030204" pitchFamily="18" charset="0"/>
              </a:rPr>
              <a:t>Counties with monitors projected to exceed the annual standard in 2032 can be classified as follows:</a:t>
            </a:r>
          </a:p>
          <a:p>
            <a:pPr marL="285750" indent="-285750">
              <a:spcAft>
                <a:spcPts val="500"/>
              </a:spcAft>
              <a:buFont typeface="Arial" panose="020B0604020202020204" pitchFamily="34" charset="0"/>
              <a:buChar char="•"/>
            </a:pPr>
            <a:r>
              <a:rPr lang="en-US" u="sng" dirty="0">
                <a:latin typeface="Cambria" panose="02040503050406030204" pitchFamily="18" charset="0"/>
                <a:ea typeface="Cambria" panose="02040503050406030204" pitchFamily="18" charset="0"/>
              </a:rPr>
              <a:t>Pacific NW and N. California</a:t>
            </a:r>
            <a:r>
              <a:rPr lang="en-US" dirty="0">
                <a:latin typeface="Cambria" panose="02040503050406030204" pitchFamily="18" charset="0"/>
                <a:ea typeface="Cambria" panose="02040503050406030204" pitchFamily="18" charset="0"/>
              </a:rPr>
              <a:t>: Exceedances are associated with </a:t>
            </a:r>
            <a:r>
              <a:rPr lang="en-US" b="1" dirty="0">
                <a:latin typeface="Cambria" panose="02040503050406030204" pitchFamily="18" charset="0"/>
                <a:ea typeface="Cambria" panose="02040503050406030204" pitchFamily="18" charset="0"/>
              </a:rPr>
              <a:t>woodsmoke</a:t>
            </a:r>
            <a:r>
              <a:rPr lang="en-US" dirty="0">
                <a:latin typeface="Cambria" panose="02040503050406030204" pitchFamily="18" charset="0"/>
                <a:ea typeface="Cambria" panose="02040503050406030204" pitchFamily="18" charset="0"/>
              </a:rPr>
              <a:t> emissions in small mountain valleys that experience wintertime temperature inversions as well as </a:t>
            </a:r>
            <a:r>
              <a:rPr lang="en-US" b="1" dirty="0">
                <a:latin typeface="Cambria" panose="02040503050406030204" pitchFamily="18" charset="0"/>
                <a:ea typeface="Cambria" panose="02040503050406030204" pitchFamily="18" charset="0"/>
              </a:rPr>
              <a:t>wildfire</a:t>
            </a:r>
            <a:r>
              <a:rPr lang="en-US" dirty="0">
                <a:latin typeface="Cambria" panose="02040503050406030204" pitchFamily="18" charset="0"/>
                <a:ea typeface="Cambria" panose="02040503050406030204" pitchFamily="18" charset="0"/>
              </a:rPr>
              <a:t> influence</a:t>
            </a:r>
          </a:p>
          <a:p>
            <a:pPr marL="285750" indent="-285750">
              <a:spcAft>
                <a:spcPts val="500"/>
              </a:spcAft>
              <a:buFont typeface="Arial" panose="020B0604020202020204" pitchFamily="34" charset="0"/>
              <a:buChar char="•"/>
            </a:pPr>
            <a:r>
              <a:rPr lang="en-US" u="sng" dirty="0">
                <a:latin typeface="Cambria" panose="02040503050406030204" pitchFamily="18" charset="0"/>
                <a:ea typeface="Cambria" panose="02040503050406030204" pitchFamily="18" charset="0"/>
              </a:rPr>
              <a:t>Major CA Air Basins</a:t>
            </a:r>
            <a:r>
              <a:rPr lang="en-US" dirty="0">
                <a:latin typeface="Cambria" panose="02040503050406030204" pitchFamily="18" charset="0"/>
                <a:ea typeface="Cambria" panose="02040503050406030204" pitchFamily="18" charset="0"/>
              </a:rPr>
              <a:t>: Exceedances due to </a:t>
            </a:r>
            <a:r>
              <a:rPr lang="en-US" b="1" dirty="0">
                <a:latin typeface="Cambria" panose="02040503050406030204" pitchFamily="18" charset="0"/>
                <a:ea typeface="Cambria" panose="02040503050406030204" pitchFamily="18" charset="0"/>
              </a:rPr>
              <a:t>complex/long-standing local challenges</a:t>
            </a:r>
            <a:r>
              <a:rPr lang="en-US" dirty="0">
                <a:latin typeface="Cambria" panose="02040503050406030204" pitchFamily="18" charset="0"/>
                <a:ea typeface="Cambria" panose="02040503050406030204" pitchFamily="18" charset="0"/>
              </a:rPr>
              <a:t> in meeting 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NAAQS (e.g., SJV/</a:t>
            </a:r>
            <a:r>
              <a:rPr lang="en-US" dirty="0" err="1">
                <a:latin typeface="Cambria" panose="02040503050406030204" pitchFamily="18" charset="0"/>
                <a:ea typeface="Cambria" panose="02040503050406030204" pitchFamily="18" charset="0"/>
              </a:rPr>
              <a:t>SoCAB</a:t>
            </a:r>
            <a:r>
              <a:rPr lang="en-US" dirty="0">
                <a:latin typeface="Cambria" panose="02040503050406030204" pitchFamily="18" charset="0"/>
                <a:ea typeface="Cambria" panose="02040503050406030204" pitchFamily="18" charset="0"/>
              </a:rPr>
              <a:t>) as well as </a:t>
            </a:r>
            <a:r>
              <a:rPr lang="en-US" b="1" dirty="0">
                <a:latin typeface="Cambria" panose="02040503050406030204" pitchFamily="18" charset="0"/>
                <a:ea typeface="Cambria" panose="02040503050406030204" pitchFamily="18" charset="0"/>
              </a:rPr>
              <a:t>wildfires</a:t>
            </a:r>
          </a:p>
          <a:p>
            <a:pPr marL="285750" indent="-285750">
              <a:spcAft>
                <a:spcPts val="500"/>
              </a:spcAft>
              <a:buFont typeface="Arial" panose="020B0604020202020204" pitchFamily="34" charset="0"/>
              <a:buChar char="•"/>
            </a:pPr>
            <a:r>
              <a:rPr lang="en-US" u="sng" dirty="0">
                <a:latin typeface="Cambria" panose="02040503050406030204" pitchFamily="18" charset="0"/>
                <a:ea typeface="Cambria" panose="02040503050406030204" pitchFamily="18" charset="0"/>
              </a:rPr>
              <a:t>US-Mexico Border</a:t>
            </a:r>
            <a:r>
              <a:rPr lang="en-US" dirty="0">
                <a:latin typeface="Cambria" panose="02040503050406030204" pitchFamily="18" charset="0"/>
                <a:ea typeface="Cambria" panose="02040503050406030204" pitchFamily="18" charset="0"/>
              </a:rPr>
              <a:t>: Counties are influenced by </a:t>
            </a:r>
            <a:r>
              <a:rPr lang="en-US" b="1" dirty="0">
                <a:latin typeface="Cambria" panose="02040503050406030204" pitchFamily="18" charset="0"/>
                <a:ea typeface="Cambria" panose="02040503050406030204" pitchFamily="18" charset="0"/>
              </a:rPr>
              <a:t>cross-border transport</a:t>
            </a:r>
            <a:r>
              <a:rPr lang="en-US" dirty="0">
                <a:latin typeface="Cambria" panose="02040503050406030204" pitchFamily="18" charset="0"/>
                <a:ea typeface="Cambria" panose="02040503050406030204" pitchFamily="18" charset="0"/>
              </a:rPr>
              <a:t>, dust, and local emissions</a:t>
            </a:r>
          </a:p>
          <a:p>
            <a:pPr marL="285750" indent="-285750">
              <a:spcAft>
                <a:spcPts val="500"/>
              </a:spcAft>
              <a:buFont typeface="Arial" panose="020B0604020202020204" pitchFamily="34" charset="0"/>
              <a:buChar char="•"/>
            </a:pPr>
            <a:r>
              <a:rPr lang="en-US" u="sng" dirty="0">
                <a:latin typeface="Cambria" panose="02040503050406030204" pitchFamily="18" charset="0"/>
                <a:ea typeface="Cambria" panose="02040503050406030204" pitchFamily="18" charset="0"/>
              </a:rPr>
              <a:t>Eastern US</a:t>
            </a:r>
            <a:r>
              <a:rPr lang="en-US" dirty="0">
                <a:latin typeface="Cambria" panose="02040503050406030204" pitchFamily="18" charset="0"/>
                <a:ea typeface="Cambria" panose="02040503050406030204" pitchFamily="18" charset="0"/>
              </a:rPr>
              <a:t>: Exceedances are generally associated with the </a:t>
            </a:r>
            <a:r>
              <a:rPr lang="en-US" b="1" dirty="0">
                <a:latin typeface="Cambria" panose="02040503050406030204" pitchFamily="18" charset="0"/>
                <a:ea typeface="Cambria" panose="02040503050406030204" pitchFamily="18" charset="0"/>
              </a:rPr>
              <a:t>urban, near-road, and nearby source</a:t>
            </a:r>
            <a:r>
              <a:rPr lang="en-US" dirty="0">
                <a:latin typeface="Cambria" panose="02040503050406030204" pitchFamily="18" charset="0"/>
                <a:ea typeface="Cambria" panose="02040503050406030204" pitchFamily="18" charset="0"/>
              </a:rPr>
              <a:t> 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increment</a:t>
            </a:r>
            <a:endParaRPr lang="en-US" u="sng" dirty="0">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78B9F693-80A3-648A-BFF4-7B5FE7551D5F}"/>
              </a:ext>
            </a:extLst>
          </p:cNvPr>
          <p:cNvGrpSpPr>
            <a:grpSpLocks noChangeAspect="1"/>
          </p:cNvGrpSpPr>
          <p:nvPr/>
        </p:nvGrpSpPr>
        <p:grpSpPr>
          <a:xfrm>
            <a:off x="2713778" y="796973"/>
            <a:ext cx="6093771" cy="3200400"/>
            <a:chOff x="1503324" y="246312"/>
            <a:chExt cx="10206101" cy="5360163"/>
          </a:xfrm>
        </p:grpSpPr>
        <p:pic>
          <p:nvPicPr>
            <p:cNvPr id="4" name="Picture 3">
              <a:extLst>
                <a:ext uri="{FF2B5EF4-FFF2-40B4-BE49-F238E27FC236}">
                  <a16:creationId xmlns:a16="http://schemas.microsoft.com/office/drawing/2014/main" id="{8B3618F3-DF84-B6CB-AE40-4A09A958590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03324" y="246312"/>
              <a:ext cx="10206101" cy="5360163"/>
            </a:xfrm>
            <a:prstGeom prst="rect">
              <a:avLst/>
            </a:prstGeom>
          </p:spPr>
        </p:pic>
        <p:sp>
          <p:nvSpPr>
            <p:cNvPr id="3" name="Rectangle 2">
              <a:extLst>
                <a:ext uri="{FF2B5EF4-FFF2-40B4-BE49-F238E27FC236}">
                  <a16:creationId xmlns:a16="http://schemas.microsoft.com/office/drawing/2014/main" id="{900E9F76-574C-D439-5672-0D8FA585EDF7}"/>
                </a:ext>
              </a:extLst>
            </p:cNvPr>
            <p:cNvSpPr/>
            <p:nvPr/>
          </p:nvSpPr>
          <p:spPr>
            <a:xfrm>
              <a:off x="1670180" y="4385388"/>
              <a:ext cx="2332653" cy="1221087"/>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6F4883-5424-76B3-0D09-4153F0E1B99D}"/>
                </a:ext>
              </a:extLst>
            </p:cNvPr>
            <p:cNvSpPr/>
            <p:nvPr/>
          </p:nvSpPr>
          <p:spPr>
            <a:xfrm>
              <a:off x="1670179" y="3918857"/>
              <a:ext cx="1110343" cy="466531"/>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9929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77129"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Purpose</a:t>
            </a:r>
          </a:p>
        </p:txBody>
      </p:sp>
      <p:sp>
        <p:nvSpPr>
          <p:cNvPr id="56" name="TextBox 55">
            <a:extLst>
              <a:ext uri="{FF2B5EF4-FFF2-40B4-BE49-F238E27FC236}">
                <a16:creationId xmlns:a16="http://schemas.microsoft.com/office/drawing/2014/main" id="{4C04AF0C-E527-4FC2-947F-E84E3B2B0C6A}"/>
              </a:ext>
            </a:extLst>
          </p:cNvPr>
          <p:cNvSpPr txBox="1"/>
          <p:nvPr/>
        </p:nvSpPr>
        <p:spPr>
          <a:xfrm>
            <a:off x="877130" y="1270091"/>
            <a:ext cx="11031396" cy="437042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1200"/>
              </a:spcAft>
              <a:buClrTx/>
              <a:buSzTx/>
              <a:tabLst/>
              <a:defRPr/>
            </a:pPr>
            <a:r>
              <a:rPr lang="en-US" sz="2400" dirty="0">
                <a:latin typeface="Cambria" panose="02040503050406030204" pitchFamily="18" charset="0"/>
                <a:ea typeface="Cambria" panose="02040503050406030204" pitchFamily="18" charset="0"/>
              </a:rPr>
              <a:t>Provide an overview of the 2024 PM NAAQS decision and consider PM</a:t>
            </a:r>
            <a:r>
              <a:rPr lang="en-US" sz="2400" baseline="-25000" dirty="0">
                <a:latin typeface="Cambria" panose="02040503050406030204" pitchFamily="18" charset="0"/>
                <a:ea typeface="Cambria" panose="02040503050406030204" pitchFamily="18" charset="0"/>
              </a:rPr>
              <a:t>2.5</a:t>
            </a:r>
            <a:r>
              <a:rPr lang="en-US" sz="2400" dirty="0">
                <a:latin typeface="Cambria" panose="02040503050406030204" pitchFamily="18" charset="0"/>
                <a:ea typeface="Cambria" panose="02040503050406030204" pitchFamily="18" charset="0"/>
              </a:rPr>
              <a:t> data and modeling to understand</a:t>
            </a:r>
            <a:r>
              <a:rPr lang="en-US" sz="2400" dirty="0">
                <a:effectLst/>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drivers of elevated PM</a:t>
            </a:r>
            <a:r>
              <a:rPr lang="en-US" sz="2400" baseline="-25000" dirty="0">
                <a:latin typeface="Cambria" panose="02040503050406030204" pitchFamily="18" charset="0"/>
                <a:ea typeface="Cambria" panose="02040503050406030204" pitchFamily="18" charset="0"/>
              </a:rPr>
              <a:t>2.5</a:t>
            </a:r>
            <a:r>
              <a:rPr lang="en-US" sz="2400" dirty="0">
                <a:effectLst/>
                <a:latin typeface="Cambria" panose="02040503050406030204" pitchFamily="18" charset="0"/>
                <a:ea typeface="Cambria" panose="02040503050406030204" pitchFamily="18" charset="0"/>
              </a:rPr>
              <a:t> concentrations </a:t>
            </a:r>
            <a:r>
              <a:rPr lang="en-US" sz="2400" dirty="0">
                <a:latin typeface="Cambria" panose="02040503050406030204" pitchFamily="18" charset="0"/>
                <a:ea typeface="Cambria" panose="02040503050406030204" pitchFamily="18" charset="0"/>
              </a:rPr>
              <a:t>and technical needs under the new standard</a:t>
            </a:r>
            <a:endParaRPr lang="en-US" sz="2400" dirty="0">
              <a:effectLst/>
              <a:latin typeface="Cambria" panose="02040503050406030204" pitchFamily="18" charset="0"/>
              <a:ea typeface="Cambria" panose="02040503050406030204" pitchFamily="18" charset="0"/>
            </a:endParaRPr>
          </a:p>
          <a:p>
            <a:pPr marR="0" lvl="0" algn="l" defTabSz="457200" rtl="0" eaLnBrk="1" fontAlgn="auto" latinLnBrk="0" hangingPunct="1">
              <a:lnSpc>
                <a:spcPct val="100000"/>
              </a:lnSpc>
              <a:spcBef>
                <a:spcPts val="0"/>
              </a:spcBef>
              <a:spcAft>
                <a:spcPts val="1200"/>
              </a:spcAft>
              <a:buClrTx/>
              <a:buSzTx/>
              <a:tabLst/>
              <a:defRPr/>
            </a:pPr>
            <a:endParaRPr lang="en-US" sz="1200" dirty="0">
              <a:solidFill>
                <a:srgbClr val="000000"/>
              </a:solidFill>
              <a:latin typeface="Cambria" panose="02040503050406030204" pitchFamily="18" charset="0"/>
              <a:ea typeface="Cambria" panose="02040503050406030204" pitchFamily="18" charset="0"/>
            </a:endParaRPr>
          </a:p>
          <a:p>
            <a:pPr marR="0" lvl="0" algn="l" defTabSz="457200" rtl="0" eaLnBrk="1" fontAlgn="auto" latinLnBrk="0" hangingPunct="1">
              <a:lnSpc>
                <a:spcPct val="100000"/>
              </a:lnSpc>
              <a:spcBef>
                <a:spcPts val="0"/>
              </a:spcBef>
              <a:spcAft>
                <a:spcPts val="1200"/>
              </a:spcAft>
              <a:buClrTx/>
              <a:buSzTx/>
              <a:tabLst/>
              <a:defRPr/>
            </a:pPr>
            <a:r>
              <a:rPr lang="en-US" sz="2400" b="1" dirty="0">
                <a:solidFill>
                  <a:srgbClr val="000000"/>
                </a:solidFill>
                <a:latin typeface="Cambria" panose="02040503050406030204" pitchFamily="18" charset="0"/>
                <a:ea typeface="Cambria" panose="02040503050406030204" pitchFamily="18" charset="0"/>
              </a:rPr>
              <a:t>Outline</a:t>
            </a:r>
            <a:endParaRPr lang="en-US" sz="2400" dirty="0">
              <a:solidFill>
                <a:srgbClr val="000000"/>
              </a:solidFill>
              <a:latin typeface="Cambria" panose="02040503050406030204" pitchFamily="18" charset="0"/>
              <a:ea typeface="Cambria" panose="02040503050406030204" pitchFamily="18" charset="0"/>
            </a:endParaRPr>
          </a:p>
          <a:p>
            <a:pPr marL="514350" marR="0" lvl="0" indent="-514350" algn="l" defTabSz="457200" rtl="0" eaLnBrk="1" fontAlgn="auto" latinLnBrk="0" hangingPunct="1">
              <a:lnSpc>
                <a:spcPct val="100000"/>
              </a:lnSpc>
              <a:spcBef>
                <a:spcPts val="0"/>
              </a:spcBef>
              <a:spcAft>
                <a:spcPts val="1200"/>
              </a:spcAft>
              <a:buClrTx/>
              <a:buSzTx/>
              <a:buFont typeface="+mj-lt"/>
              <a:buAutoNum type="romanUcPeriod"/>
              <a:tabLst/>
              <a:defRPr/>
            </a:pPr>
            <a:r>
              <a:rPr lang="en-US" sz="2000" dirty="0">
                <a:solidFill>
                  <a:srgbClr val="000000"/>
                </a:solidFill>
                <a:latin typeface="Cambria" panose="02040503050406030204" pitchFamily="18" charset="0"/>
                <a:ea typeface="Cambria" panose="02040503050406030204" pitchFamily="18" charset="0"/>
              </a:rPr>
              <a:t>Overview of the PM NAAQS rule</a:t>
            </a:r>
          </a:p>
          <a:p>
            <a:pPr marL="514350" marR="0" lvl="0" indent="-514350" algn="l" defTabSz="457200" rtl="0" eaLnBrk="1" fontAlgn="auto" latinLnBrk="0" hangingPunct="1">
              <a:lnSpc>
                <a:spcPct val="100000"/>
              </a:lnSpc>
              <a:spcBef>
                <a:spcPts val="0"/>
              </a:spcBef>
              <a:spcAft>
                <a:spcPts val="1200"/>
              </a:spcAft>
              <a:buClrTx/>
              <a:buSzTx/>
              <a:buFont typeface="+mj-lt"/>
              <a:buAutoNum type="romanUcPeriod"/>
              <a:tabLst/>
              <a:defRPr/>
            </a:pPr>
            <a:r>
              <a:rPr lang="en-US" sz="2000" dirty="0">
                <a:solidFill>
                  <a:srgbClr val="000000"/>
                </a:solidFill>
                <a:latin typeface="Cambria" panose="02040503050406030204" pitchFamily="18" charset="0"/>
                <a:ea typeface="Cambria" panose="02040503050406030204" pitchFamily="18" charset="0"/>
              </a:rPr>
              <a:t>Recent trends in PM</a:t>
            </a:r>
            <a:r>
              <a:rPr lang="en-US" sz="2000" baseline="-25000" dirty="0">
                <a:solidFill>
                  <a:srgbClr val="000000"/>
                </a:solidFill>
                <a:latin typeface="Cambria" panose="02040503050406030204" pitchFamily="18" charset="0"/>
                <a:ea typeface="Cambria" panose="02040503050406030204" pitchFamily="18" charset="0"/>
              </a:rPr>
              <a:t>2.5</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p>
          <a:p>
            <a:pPr marL="514350" marR="0" lvl="0" indent="-514350" algn="l" defTabSz="457200" rtl="0" eaLnBrk="1" fontAlgn="auto" latinLnBrk="0" hangingPunct="1">
              <a:lnSpc>
                <a:spcPct val="100000"/>
              </a:lnSpc>
              <a:spcBef>
                <a:spcPts val="0"/>
              </a:spcBef>
              <a:spcAft>
                <a:spcPts val="1200"/>
              </a:spcAft>
              <a:buClrTx/>
              <a:buSzTx/>
              <a:buFont typeface="+mj-lt"/>
              <a:buAutoNum type="romanUcPeriod"/>
              <a:tabLst/>
              <a:defRPr/>
            </a:pPr>
            <a:r>
              <a:rPr lang="en-US" sz="2000" dirty="0">
                <a:solidFill>
                  <a:srgbClr val="000000"/>
                </a:solidFill>
                <a:latin typeface="Cambria" panose="02040503050406030204" pitchFamily="18" charset="0"/>
                <a:ea typeface="Cambria" panose="02040503050406030204" pitchFamily="18" charset="0"/>
              </a:rPr>
              <a:t>Regulatory Impact Analysis (RIA) model projections</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514350" marR="0" lvl="0" indent="-514350" algn="l" defTabSz="457200" rtl="0" eaLnBrk="1" fontAlgn="auto" latinLnBrk="0" hangingPunct="1">
              <a:lnSpc>
                <a:spcPct val="100000"/>
              </a:lnSpc>
              <a:spcBef>
                <a:spcPts val="0"/>
              </a:spcBef>
              <a:spcAft>
                <a:spcPts val="1200"/>
              </a:spcAft>
              <a:buClrTx/>
              <a:buSzTx/>
              <a:buFont typeface="+mj-lt"/>
              <a:buAutoNum type="romanUcPeriod"/>
              <a:tabLst/>
              <a:defRPr/>
            </a:pPr>
            <a:r>
              <a:rPr lang="en-US" sz="2000" dirty="0">
                <a:solidFill>
                  <a:srgbClr val="000000"/>
                </a:solidFill>
                <a:latin typeface="Cambria" panose="02040503050406030204" pitchFamily="18" charset="0"/>
                <a:ea typeface="Cambria" panose="02040503050406030204" pitchFamily="18" charset="0"/>
              </a:rPr>
              <a:t>Examples of projected exceedance areas</a:t>
            </a:r>
          </a:p>
          <a:p>
            <a:pPr marL="514350" marR="0" lvl="0" indent="-514350" algn="l" defTabSz="457200" rtl="0" eaLnBrk="1" fontAlgn="auto" latinLnBrk="0" hangingPunct="1">
              <a:lnSpc>
                <a:spcPct val="100000"/>
              </a:lnSpc>
              <a:spcBef>
                <a:spcPts val="0"/>
              </a:spcBef>
              <a:spcAft>
                <a:spcPts val="1200"/>
              </a:spcAft>
              <a:buClrTx/>
              <a:buSzTx/>
              <a:buFont typeface="+mj-lt"/>
              <a:buAutoNum type="romanUcPeriod"/>
              <a:tabLst/>
              <a:defRPr/>
            </a:pPr>
            <a:r>
              <a:rPr lang="en-US" sz="2000" dirty="0">
                <a:solidFill>
                  <a:srgbClr val="000000"/>
                </a:solidFill>
                <a:latin typeface="Cambria" panose="02040503050406030204" pitchFamily="18" charset="0"/>
                <a:ea typeface="Cambria" panose="02040503050406030204" pitchFamily="18" charset="0"/>
              </a:rPr>
              <a:t>Future analytic directions</a:t>
            </a:r>
          </a:p>
        </p:txBody>
      </p:sp>
    </p:spTree>
    <p:extLst>
      <p:ext uri="{BB962C8B-B14F-4D97-AF65-F5344CB8AC3E}">
        <p14:creationId xmlns:p14="http://schemas.microsoft.com/office/powerpoint/2010/main" val="386480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1741FC-2998-443F-B1AD-7A5C7EBF43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7C034-2FA1-4ECD-B763-DB3F1BBEE4CA}"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F5083C65-2301-4E0C-8879-E060BFED72D9}"/>
              </a:ext>
            </a:extLst>
          </p:cNvPr>
          <p:cNvSpPr txBox="1"/>
          <p:nvPr/>
        </p:nvSpPr>
        <p:spPr>
          <a:xfrm>
            <a:off x="424618" y="167476"/>
            <a:ext cx="107878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Some Areas Require Refined Local Information</a:t>
            </a:r>
            <a:endParaRPr kumimoji="0" lang="en-US" sz="3600" b="0"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1F54A82-8936-6529-CF5B-F7FAA8628393}"/>
              </a:ext>
            </a:extLst>
          </p:cNvPr>
          <p:cNvSpPr txBox="1"/>
          <p:nvPr/>
        </p:nvSpPr>
        <p:spPr>
          <a:xfrm>
            <a:off x="424618" y="5443552"/>
            <a:ext cx="11112548" cy="923330"/>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Cambria" panose="02040503050406030204" pitchFamily="18" charset="0"/>
                <a:ea typeface="Times New Roman" panose="02020603050405020304" pitchFamily="18" charset="0"/>
                <a:cs typeface="Times New Roman" panose="02020603050405020304" pitchFamily="18" charset="0"/>
              </a:rPr>
              <a:t>The RIA identified several groups of areas have air quality characteristics that limit </a:t>
            </a:r>
            <a:r>
              <a:rPr lang="en-US" dirty="0">
                <a:latin typeface="Cambria" panose="02040503050406030204" pitchFamily="18" charset="0"/>
                <a:ea typeface="Times New Roman" panose="02020603050405020304" pitchFamily="18" charset="0"/>
                <a:cs typeface="Times New Roman" panose="02020603050405020304" pitchFamily="18" charset="0"/>
              </a:rPr>
              <a:t>the</a:t>
            </a:r>
            <a:r>
              <a:rPr lang="en-US" dirty="0">
                <a:effectLst/>
                <a:latin typeface="Cambria" panose="02040503050406030204" pitchFamily="18" charset="0"/>
                <a:ea typeface="Times New Roman" panose="02020603050405020304" pitchFamily="18" charset="0"/>
                <a:cs typeface="Times New Roman" panose="02020603050405020304" pitchFamily="18" charset="0"/>
              </a:rPr>
              <a:t> ability to characterize how the standard would be met given highly local influences that require more specific information beyond what is available for </a:t>
            </a:r>
            <a:r>
              <a:rPr lang="en-US" dirty="0">
                <a:latin typeface="Cambria" panose="02040503050406030204" pitchFamily="18" charset="0"/>
                <a:ea typeface="Times New Roman" panose="02020603050405020304" pitchFamily="18" charset="0"/>
                <a:cs typeface="Times New Roman" panose="02020603050405020304" pitchFamily="18" charset="0"/>
              </a:rPr>
              <a:t>a</a:t>
            </a:r>
            <a:r>
              <a:rPr lang="en-US" dirty="0">
                <a:effectLst/>
                <a:latin typeface="Cambria" panose="02040503050406030204" pitchFamily="18" charset="0"/>
                <a:ea typeface="Times New Roman" panose="02020603050405020304" pitchFamily="18" charset="0"/>
                <a:cs typeface="Times New Roman" panose="02020603050405020304" pitchFamily="18" charset="0"/>
              </a:rPr>
              <a:t> national analysis. </a:t>
            </a:r>
            <a:endParaRPr lang="en-US" dirty="0"/>
          </a:p>
        </p:txBody>
      </p:sp>
      <p:pic>
        <p:nvPicPr>
          <p:cNvPr id="12" name="Picture 11">
            <a:extLst>
              <a:ext uri="{FF2B5EF4-FFF2-40B4-BE49-F238E27FC236}">
                <a16:creationId xmlns:a16="http://schemas.microsoft.com/office/drawing/2014/main" id="{90BB575E-F25C-1CD8-9886-17B924566A84}"/>
              </a:ext>
            </a:extLst>
          </p:cNvPr>
          <p:cNvPicPr>
            <a:picLocks noChangeAspect="1"/>
          </p:cNvPicPr>
          <p:nvPr/>
        </p:nvPicPr>
        <p:blipFill>
          <a:blip r:embed="rId2"/>
          <a:stretch>
            <a:fillRect/>
          </a:stretch>
        </p:blipFill>
        <p:spPr>
          <a:xfrm>
            <a:off x="853404" y="859820"/>
            <a:ext cx="10485192" cy="4572000"/>
          </a:xfrm>
          <a:prstGeom prst="rect">
            <a:avLst/>
          </a:prstGeom>
        </p:spPr>
      </p:pic>
    </p:spTree>
    <p:extLst>
      <p:ext uri="{BB962C8B-B14F-4D97-AF65-F5344CB8AC3E}">
        <p14:creationId xmlns:p14="http://schemas.microsoft.com/office/powerpoint/2010/main" val="9057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E62-D9AC-FD71-3982-F9095EE3F7CA}"/>
              </a:ext>
            </a:extLst>
          </p:cNvPr>
          <p:cNvSpPr>
            <a:spLocks noGrp="1"/>
          </p:cNvSpPr>
          <p:nvPr>
            <p:ph type="title"/>
          </p:nvPr>
        </p:nvSpPr>
        <p:spPr/>
        <p:txBody>
          <a:bodyPr>
            <a:normAutofit/>
          </a:bodyPr>
          <a:lstStyle/>
          <a:p>
            <a:r>
              <a:rPr lang="en-US" sz="4000" dirty="0">
                <a:solidFill>
                  <a:srgbClr val="002060"/>
                </a:solidFill>
                <a:latin typeface="Cambria" panose="02040503050406030204" pitchFamily="18" charset="0"/>
                <a:ea typeface="Cambria" panose="02040503050406030204" pitchFamily="18" charset="0"/>
              </a:rPr>
              <a:t>IV. Examples of Projected Exceedance Areas</a:t>
            </a:r>
          </a:p>
        </p:txBody>
      </p:sp>
      <p:sp>
        <p:nvSpPr>
          <p:cNvPr id="3" name="Slide Number Placeholder 2">
            <a:extLst>
              <a:ext uri="{FF2B5EF4-FFF2-40B4-BE49-F238E27FC236}">
                <a16:creationId xmlns:a16="http://schemas.microsoft.com/office/drawing/2014/main" id="{B19BB592-AC4A-A363-8BE8-63BCE0612283}"/>
              </a:ext>
            </a:extLst>
          </p:cNvPr>
          <p:cNvSpPr>
            <a:spLocks noGrp="1"/>
          </p:cNvSpPr>
          <p:nvPr>
            <p:ph type="sldNum" sz="quarter" idx="12"/>
          </p:nvPr>
        </p:nvSpPr>
        <p:spPr/>
        <p:txBody>
          <a:bodyPr/>
          <a:lstStyle/>
          <a:p>
            <a:fld id="{EF37C034-2FA1-4ECD-B763-DB3F1BBEE4CA}" type="slidenum">
              <a:rPr lang="en-US" sz="1400" smtClean="0"/>
              <a:t>21</a:t>
            </a:fld>
            <a:endParaRPr lang="en-US" sz="1400"/>
          </a:p>
        </p:txBody>
      </p:sp>
    </p:spTree>
    <p:extLst>
      <p:ext uri="{BB962C8B-B14F-4D97-AF65-F5344CB8AC3E}">
        <p14:creationId xmlns:p14="http://schemas.microsoft.com/office/powerpoint/2010/main" val="2279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C3358-820A-41BD-BB51-B8A6C0F2DCE8}"/>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22</a:t>
            </a:fld>
            <a:endParaRPr lang="en-US" sz="1400">
              <a:latin typeface="Cambria" panose="02040503050406030204" pitchFamily="18" charset="0"/>
              <a:ea typeface="Cambria" panose="02040503050406030204" pitchFamily="18" charset="0"/>
            </a:endParaRPr>
          </a:p>
        </p:txBody>
      </p:sp>
      <p:sp>
        <p:nvSpPr>
          <p:cNvPr id="8" name="Title 1">
            <a:extLst>
              <a:ext uri="{FF2B5EF4-FFF2-40B4-BE49-F238E27FC236}">
                <a16:creationId xmlns:a16="http://schemas.microsoft.com/office/drawing/2014/main" id="{EF4C0681-A6DD-41FE-B8A1-FB00B8E0DC13}"/>
              </a:ext>
            </a:extLst>
          </p:cNvPr>
          <p:cNvSpPr txBox="1">
            <a:spLocks/>
          </p:cNvSpPr>
          <p:nvPr/>
        </p:nvSpPr>
        <p:spPr>
          <a:xfrm>
            <a:off x="283777" y="144424"/>
            <a:ext cx="1162444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Small Woodsmoke-Influenced Valleys in West</a:t>
            </a:r>
          </a:p>
        </p:txBody>
      </p:sp>
      <p:sp>
        <p:nvSpPr>
          <p:cNvPr id="34" name="Content Placeholder 2">
            <a:extLst>
              <a:ext uri="{FF2B5EF4-FFF2-40B4-BE49-F238E27FC236}">
                <a16:creationId xmlns:a16="http://schemas.microsoft.com/office/drawing/2014/main" id="{3D9673F8-20EE-4E59-B27F-579FFAF0254C}"/>
              </a:ext>
            </a:extLst>
          </p:cNvPr>
          <p:cNvSpPr txBox="1">
            <a:spLocks/>
          </p:cNvSpPr>
          <p:nvPr/>
        </p:nvSpPr>
        <p:spPr>
          <a:xfrm>
            <a:off x="283777" y="4485405"/>
            <a:ext cx="7001009" cy="1818395"/>
          </a:xfrm>
          <a:prstGeom prst="rect">
            <a:avLst/>
          </a:prstGeom>
          <a:solidFill>
            <a:schemeClr val="bg1"/>
          </a:solid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1900" dirty="0">
                <a:latin typeface="Cambria" panose="02040503050406030204" pitchFamily="18" charset="0"/>
                <a:ea typeface="Cambria" panose="02040503050406030204" pitchFamily="18" charset="0"/>
              </a:rPr>
              <a:t>Small mountain valleys in the west experience elevated PM</a:t>
            </a:r>
            <a:r>
              <a:rPr lang="en-US" sz="1900" baseline="-25000" dirty="0">
                <a:latin typeface="Cambria" panose="02040503050406030204" pitchFamily="18" charset="0"/>
                <a:ea typeface="Cambria" panose="02040503050406030204" pitchFamily="18" charset="0"/>
              </a:rPr>
              <a:t>2.5</a:t>
            </a:r>
            <a:r>
              <a:rPr lang="en-US" sz="1900" dirty="0">
                <a:latin typeface="Cambria" panose="02040503050406030204" pitchFamily="18" charset="0"/>
                <a:ea typeface="Cambria" panose="02040503050406030204" pitchFamily="18" charset="0"/>
              </a:rPr>
              <a:t> in winter when temperature inversions trap woodsmoke emissions near the surface in the valley</a:t>
            </a:r>
          </a:p>
          <a:p>
            <a:pPr>
              <a:lnSpc>
                <a:spcPct val="110000"/>
              </a:lnSpc>
              <a:spcBef>
                <a:spcPts val="0"/>
              </a:spcBef>
              <a:spcAft>
                <a:spcPts val="600"/>
              </a:spcAft>
            </a:pPr>
            <a:r>
              <a:rPr lang="en-US" sz="1900" dirty="0">
                <a:latin typeface="Cambria" panose="02040503050406030204" pitchFamily="18" charset="0"/>
                <a:ea typeface="Cambria" panose="02040503050406030204" pitchFamily="18" charset="0"/>
              </a:rPr>
              <a:t>SIPs use statistical rollback modeling with refined local inventories and data analysis for these areas because the strong influence of complex terrain and local emissions is not resolved by operational regional/national air quality modeling</a:t>
            </a:r>
          </a:p>
          <a:p>
            <a:pPr>
              <a:lnSpc>
                <a:spcPct val="110000"/>
              </a:lnSpc>
              <a:spcBef>
                <a:spcPts val="0"/>
              </a:spcBef>
              <a:spcAft>
                <a:spcPts val="600"/>
              </a:spcAft>
            </a:pPr>
            <a:r>
              <a:rPr lang="en-US" sz="1900" dirty="0">
                <a:latin typeface="Cambria" panose="02040503050406030204" pitchFamily="18" charset="0"/>
                <a:ea typeface="Cambria" panose="02040503050406030204" pitchFamily="18" charset="0"/>
              </a:rPr>
              <a:t>Projections in these areas are also influenced by western wildfires in the 2016-2020 monitoring period</a:t>
            </a:r>
          </a:p>
        </p:txBody>
      </p:sp>
      <p:grpSp>
        <p:nvGrpSpPr>
          <p:cNvPr id="24" name="Group 23">
            <a:extLst>
              <a:ext uri="{FF2B5EF4-FFF2-40B4-BE49-F238E27FC236}">
                <a16:creationId xmlns:a16="http://schemas.microsoft.com/office/drawing/2014/main" id="{7689F8E7-2BA7-4704-8FD5-3C9DC5D9D657}"/>
              </a:ext>
            </a:extLst>
          </p:cNvPr>
          <p:cNvGrpSpPr/>
          <p:nvPr/>
        </p:nvGrpSpPr>
        <p:grpSpPr>
          <a:xfrm>
            <a:off x="7423895" y="1028541"/>
            <a:ext cx="5225962" cy="3545162"/>
            <a:chOff x="6286124" y="1344519"/>
            <a:chExt cx="5225962" cy="3545162"/>
          </a:xfrm>
        </p:grpSpPr>
        <p:pic>
          <p:nvPicPr>
            <p:cNvPr id="25" name="Picture 24" descr="Map&#10;&#10;Description automatically generated">
              <a:extLst>
                <a:ext uri="{FF2B5EF4-FFF2-40B4-BE49-F238E27FC236}">
                  <a16:creationId xmlns:a16="http://schemas.microsoft.com/office/drawing/2014/main" id="{C690D8D6-381B-46E4-99D4-F2C4AB6932E0}"/>
                </a:ext>
              </a:extLst>
            </p:cNvPr>
            <p:cNvPicPr>
              <a:picLocks noChangeAspect="1"/>
            </p:cNvPicPr>
            <p:nvPr/>
          </p:nvPicPr>
          <p:blipFill rotWithShape="1">
            <a:blip r:embed="rId2">
              <a:extLst>
                <a:ext uri="{28A0092B-C50C-407E-A947-70E740481C1C}">
                  <a14:useLocalDpi xmlns:a14="http://schemas.microsoft.com/office/drawing/2010/main" val="0"/>
                </a:ext>
              </a:extLst>
            </a:blip>
            <a:srcRect l="24038" t="1942" r="15800" b="10822"/>
            <a:stretch/>
          </p:blipFill>
          <p:spPr>
            <a:xfrm>
              <a:off x="6388864" y="1344519"/>
              <a:ext cx="3901965" cy="3017520"/>
            </a:xfrm>
            <a:prstGeom prst="rect">
              <a:avLst/>
            </a:prstGeom>
          </p:spPr>
        </p:pic>
        <p:sp>
          <p:nvSpPr>
            <p:cNvPr id="26" name="TextBox 25">
              <a:extLst>
                <a:ext uri="{FF2B5EF4-FFF2-40B4-BE49-F238E27FC236}">
                  <a16:creationId xmlns:a16="http://schemas.microsoft.com/office/drawing/2014/main" id="{B496F38D-E4F6-499A-AC0C-A7875561B836}"/>
                </a:ext>
              </a:extLst>
            </p:cNvPr>
            <p:cNvSpPr txBox="1"/>
            <p:nvPr/>
          </p:nvSpPr>
          <p:spPr>
            <a:xfrm>
              <a:off x="9834901" y="2427380"/>
              <a:ext cx="1677185" cy="369332"/>
            </a:xfrm>
            <a:prstGeom prst="rect">
              <a:avLst/>
            </a:prstGeom>
            <a:noFill/>
          </p:spPr>
          <p:txBody>
            <a:bodyPr wrap="square" rtlCol="0">
              <a:spAutoFit/>
            </a:bodyPr>
            <a:lstStyle/>
            <a:p>
              <a:r>
                <a:rPr lang="en-US" b="1" dirty="0"/>
                <a:t>Plumas Co.</a:t>
              </a:r>
            </a:p>
          </p:txBody>
        </p:sp>
        <p:sp>
          <p:nvSpPr>
            <p:cNvPr id="27" name="TextBox 26">
              <a:extLst>
                <a:ext uri="{FF2B5EF4-FFF2-40B4-BE49-F238E27FC236}">
                  <a16:creationId xmlns:a16="http://schemas.microsoft.com/office/drawing/2014/main" id="{76923B53-D4C5-4BE0-B666-28E5D9CF10DE}"/>
                </a:ext>
              </a:extLst>
            </p:cNvPr>
            <p:cNvSpPr txBox="1"/>
            <p:nvPr/>
          </p:nvSpPr>
          <p:spPr>
            <a:xfrm>
              <a:off x="6286124" y="4437948"/>
              <a:ext cx="3052715" cy="369332"/>
            </a:xfrm>
            <a:prstGeom prst="rect">
              <a:avLst/>
            </a:prstGeom>
            <a:noFill/>
          </p:spPr>
          <p:txBody>
            <a:bodyPr wrap="square" rtlCol="0">
              <a:spAutoFit/>
            </a:bodyPr>
            <a:lstStyle/>
            <a:p>
              <a:r>
                <a:rPr lang="en-US">
                  <a:solidFill>
                    <a:srgbClr val="FF0000"/>
                  </a:solidFill>
                </a:rPr>
                <a:t>Portola Nonattainment Area</a:t>
              </a:r>
            </a:p>
          </p:txBody>
        </p:sp>
        <p:cxnSp>
          <p:nvCxnSpPr>
            <p:cNvPr id="29" name="Straight Arrow Connector 28">
              <a:extLst>
                <a:ext uri="{FF2B5EF4-FFF2-40B4-BE49-F238E27FC236}">
                  <a16:creationId xmlns:a16="http://schemas.microsoft.com/office/drawing/2014/main" id="{11BB7E25-5292-4EE0-AD20-8F22552B103C}"/>
                </a:ext>
              </a:extLst>
            </p:cNvPr>
            <p:cNvCxnSpPr>
              <a:cxnSpLocks/>
            </p:cNvCxnSpPr>
            <p:nvPr/>
          </p:nvCxnSpPr>
          <p:spPr>
            <a:xfrm flipH="1">
              <a:off x="10073564" y="2737367"/>
              <a:ext cx="349638" cy="30395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6B6A04-3E42-44A1-BABD-71E62F02F9B1}"/>
                </a:ext>
              </a:extLst>
            </p:cNvPr>
            <p:cNvCxnSpPr>
              <a:cxnSpLocks/>
            </p:cNvCxnSpPr>
            <p:nvPr/>
          </p:nvCxnSpPr>
          <p:spPr>
            <a:xfrm flipV="1">
              <a:off x="8594244" y="4101010"/>
              <a:ext cx="161576" cy="35709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40E6613-1DDA-4E33-9401-91DAB5517F6A}"/>
                </a:ext>
              </a:extLst>
            </p:cNvPr>
            <p:cNvCxnSpPr>
              <a:cxnSpLocks/>
            </p:cNvCxnSpPr>
            <p:nvPr/>
          </p:nvCxnSpPr>
          <p:spPr>
            <a:xfrm flipH="1" flipV="1">
              <a:off x="9339565" y="3731221"/>
              <a:ext cx="348662" cy="675154"/>
            </a:xfrm>
            <a:prstGeom prst="straightConnector1">
              <a:avLst/>
            </a:prstGeom>
            <a:ln w="12700">
              <a:solidFill>
                <a:srgbClr val="9933FF"/>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CBE27E-7DB0-44AC-BC47-B7F68CE3E35F}"/>
                </a:ext>
              </a:extLst>
            </p:cNvPr>
            <p:cNvSpPr txBox="1"/>
            <p:nvPr/>
          </p:nvSpPr>
          <p:spPr>
            <a:xfrm>
              <a:off x="9388995" y="4335683"/>
              <a:ext cx="1562100" cy="553998"/>
            </a:xfrm>
            <a:prstGeom prst="rect">
              <a:avLst/>
            </a:prstGeom>
            <a:noFill/>
          </p:spPr>
          <p:txBody>
            <a:bodyPr wrap="square" rtlCol="0">
              <a:spAutoFit/>
            </a:bodyPr>
            <a:lstStyle/>
            <a:p>
              <a:pPr algn="ctr"/>
              <a:r>
                <a:rPr lang="en-US" dirty="0">
                  <a:solidFill>
                    <a:srgbClr val="9933FF"/>
                  </a:solidFill>
                </a:rPr>
                <a:t>City of Portola</a:t>
              </a:r>
            </a:p>
            <a:p>
              <a:pPr algn="ctr"/>
              <a:r>
                <a:rPr lang="en-US" sz="1200" dirty="0">
                  <a:solidFill>
                    <a:srgbClr val="9933FF"/>
                  </a:solidFill>
                </a:rPr>
                <a:t>(Pop. 2,041)</a:t>
              </a:r>
            </a:p>
          </p:txBody>
        </p:sp>
      </p:grpSp>
      <p:grpSp>
        <p:nvGrpSpPr>
          <p:cNvPr id="33" name="Group 32">
            <a:extLst>
              <a:ext uri="{FF2B5EF4-FFF2-40B4-BE49-F238E27FC236}">
                <a16:creationId xmlns:a16="http://schemas.microsoft.com/office/drawing/2014/main" id="{01A9DCF3-5212-49E3-BDDA-98A1D3E4FB42}"/>
              </a:ext>
            </a:extLst>
          </p:cNvPr>
          <p:cNvGrpSpPr>
            <a:grpSpLocks noChangeAspect="1"/>
          </p:cNvGrpSpPr>
          <p:nvPr/>
        </p:nvGrpSpPr>
        <p:grpSpPr>
          <a:xfrm>
            <a:off x="199615" y="1112724"/>
            <a:ext cx="3885901" cy="3131562"/>
            <a:chOff x="795683" y="1253574"/>
            <a:chExt cx="4291798" cy="3458664"/>
          </a:xfrm>
        </p:grpSpPr>
        <p:pic>
          <p:nvPicPr>
            <p:cNvPr id="5" name="Picture 4" descr="Inversion blankets Missoula">
              <a:extLst>
                <a:ext uri="{FF2B5EF4-FFF2-40B4-BE49-F238E27FC236}">
                  <a16:creationId xmlns:a16="http://schemas.microsoft.com/office/drawing/2014/main" id="{2409F451-A62D-4EB8-B96D-46F9BC70DEFF}"/>
                </a:ext>
              </a:extLst>
            </p:cNvPr>
            <p:cNvPicPr/>
            <p:nvPr/>
          </p:nvPicPr>
          <p:blipFill rotWithShape="1">
            <a:blip r:embed="rId3" cstate="print">
              <a:extLst>
                <a:ext uri="{28A0092B-C50C-407E-A947-70E740481C1C}">
                  <a14:useLocalDpi xmlns:a14="http://schemas.microsoft.com/office/drawing/2010/main" val="0"/>
                </a:ext>
              </a:extLst>
            </a:blip>
            <a:srcRect l="8149" r="3440"/>
            <a:stretch/>
          </p:blipFill>
          <p:spPr bwMode="auto">
            <a:xfrm>
              <a:off x="880905" y="1253574"/>
              <a:ext cx="4206576" cy="3044825"/>
            </a:xfrm>
            <a:prstGeom prst="rect">
              <a:avLst/>
            </a:prstGeom>
            <a:noFill/>
          </p:spPr>
        </p:pic>
        <p:sp>
          <p:nvSpPr>
            <p:cNvPr id="32" name="TextBox 31">
              <a:extLst>
                <a:ext uri="{FF2B5EF4-FFF2-40B4-BE49-F238E27FC236}">
                  <a16:creationId xmlns:a16="http://schemas.microsoft.com/office/drawing/2014/main" id="{096F59AC-329E-407F-AA0D-2C9F0364FD8C}"/>
                </a:ext>
              </a:extLst>
            </p:cNvPr>
            <p:cNvSpPr txBox="1"/>
            <p:nvPr/>
          </p:nvSpPr>
          <p:spPr>
            <a:xfrm>
              <a:off x="795683" y="4372313"/>
              <a:ext cx="3850418" cy="339925"/>
            </a:xfrm>
            <a:prstGeom prst="rect">
              <a:avLst/>
            </a:prstGeom>
            <a:noFill/>
          </p:spPr>
          <p:txBody>
            <a:bodyPr wrap="square" rtlCol="0">
              <a:spAutoFit/>
            </a:bodyPr>
            <a:lstStyle/>
            <a:p>
              <a:r>
                <a:rPr lang="en-US" sz="1400" dirty="0"/>
                <a:t>Missoula, MT, 2018. Source: Missoulian </a:t>
              </a:r>
            </a:p>
          </p:txBody>
        </p:sp>
      </p:grpSp>
      <p:pic>
        <p:nvPicPr>
          <p:cNvPr id="1026" name="Picture 2">
            <a:extLst>
              <a:ext uri="{FF2B5EF4-FFF2-40B4-BE49-F238E27FC236}">
                <a16:creationId xmlns:a16="http://schemas.microsoft.com/office/drawing/2014/main" id="{9E6FA6DD-38B4-C831-448E-BFE166B621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35" r="6173"/>
          <a:stretch/>
        </p:blipFill>
        <p:spPr bwMode="auto">
          <a:xfrm>
            <a:off x="4235128" y="1183423"/>
            <a:ext cx="304965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F8B8444A-9ACC-47E1-169D-548B01D05B1C}"/>
              </a:ext>
            </a:extLst>
          </p:cNvPr>
          <p:cNvCxnSpPr/>
          <p:nvPr/>
        </p:nvCxnSpPr>
        <p:spPr>
          <a:xfrm flipV="1">
            <a:off x="5260157" y="1112724"/>
            <a:ext cx="2266478" cy="257315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D10C38-C7AB-A3CD-FDB2-6678973271DB}"/>
              </a:ext>
            </a:extLst>
          </p:cNvPr>
          <p:cNvCxnSpPr>
            <a:cxnSpLocks/>
          </p:cNvCxnSpPr>
          <p:nvPr/>
        </p:nvCxnSpPr>
        <p:spPr>
          <a:xfrm>
            <a:off x="5260157" y="3719416"/>
            <a:ext cx="3553905" cy="3266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44BF634-D53D-2708-80D0-25556B79DB90}"/>
              </a:ext>
            </a:extLst>
          </p:cNvPr>
          <p:cNvGrpSpPr/>
          <p:nvPr/>
        </p:nvGrpSpPr>
        <p:grpSpPr>
          <a:xfrm>
            <a:off x="7758557" y="4649612"/>
            <a:ext cx="4141474" cy="2011680"/>
            <a:chOff x="7669790" y="4769592"/>
            <a:chExt cx="4141474" cy="2011680"/>
          </a:xfrm>
        </p:grpSpPr>
        <p:grpSp>
          <p:nvGrpSpPr>
            <p:cNvPr id="3" name="Group 2">
              <a:extLst>
                <a:ext uri="{FF2B5EF4-FFF2-40B4-BE49-F238E27FC236}">
                  <a16:creationId xmlns:a16="http://schemas.microsoft.com/office/drawing/2014/main" id="{AF8083CD-3D60-D26D-94F3-C2275E4619A2}"/>
                </a:ext>
              </a:extLst>
            </p:cNvPr>
            <p:cNvGrpSpPr>
              <a:grpSpLocks noChangeAspect="1"/>
            </p:cNvGrpSpPr>
            <p:nvPr/>
          </p:nvGrpSpPr>
          <p:grpSpPr>
            <a:xfrm>
              <a:off x="7669790" y="4769592"/>
              <a:ext cx="4141474" cy="2011680"/>
              <a:chOff x="797110" y="2718577"/>
              <a:chExt cx="4141474" cy="2125527"/>
            </a:xfrm>
          </p:grpSpPr>
          <p:pic>
            <p:nvPicPr>
              <p:cNvPr id="7" name="Picture 6" descr="Chart, scatter chart&#10;&#10;Description automatically generated">
                <a:extLst>
                  <a:ext uri="{FF2B5EF4-FFF2-40B4-BE49-F238E27FC236}">
                    <a16:creationId xmlns:a16="http://schemas.microsoft.com/office/drawing/2014/main" id="{C0C65DBD-96CA-DF09-177A-C8244252D80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889554" y="2718577"/>
                <a:ext cx="1049030" cy="2125322"/>
              </a:xfrm>
              <a:prstGeom prst="rect">
                <a:avLst/>
              </a:prstGeom>
            </p:spPr>
          </p:pic>
          <p:pic>
            <p:nvPicPr>
              <p:cNvPr id="9" name="Picture 8" descr="Chart, scatter chart&#10;&#10;Description automatically generated">
                <a:extLst>
                  <a:ext uri="{FF2B5EF4-FFF2-40B4-BE49-F238E27FC236}">
                    <a16:creationId xmlns:a16="http://schemas.microsoft.com/office/drawing/2014/main" id="{FD74B25D-31DF-D628-6ED1-04580479A4B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97110" y="2718577"/>
                <a:ext cx="3092010" cy="2125527"/>
              </a:xfrm>
              <a:prstGeom prst="rect">
                <a:avLst/>
              </a:prstGeom>
            </p:spPr>
          </p:pic>
          <p:sp>
            <p:nvSpPr>
              <p:cNvPr id="10" name="TextBox 9">
                <a:extLst>
                  <a:ext uri="{FF2B5EF4-FFF2-40B4-BE49-F238E27FC236}">
                    <a16:creationId xmlns:a16="http://schemas.microsoft.com/office/drawing/2014/main" id="{AEE44EA4-1CE3-311E-03FF-B203F6F9F398}"/>
                  </a:ext>
                </a:extLst>
              </p:cNvPr>
              <p:cNvSpPr txBox="1"/>
              <p:nvPr/>
            </p:nvSpPr>
            <p:spPr>
              <a:xfrm>
                <a:off x="2240581" y="2724633"/>
                <a:ext cx="654008" cy="246221"/>
              </a:xfrm>
              <a:prstGeom prst="rect">
                <a:avLst/>
              </a:prstGeom>
              <a:noFill/>
            </p:spPr>
            <p:txBody>
              <a:bodyPr wrap="square" rtlCol="0">
                <a:spAutoFit/>
              </a:bodyPr>
              <a:lstStyle/>
              <a:p>
                <a:r>
                  <a:rPr lang="en-US" sz="1000" dirty="0"/>
                  <a:t>PM</a:t>
                </a:r>
                <a:r>
                  <a:rPr lang="en-US" sz="1000" baseline="-25000" dirty="0"/>
                  <a:t>2.5</a:t>
                </a:r>
              </a:p>
            </p:txBody>
          </p:sp>
        </p:grpSp>
        <p:sp>
          <p:nvSpPr>
            <p:cNvPr id="11" name="Rectangle: Rounded Corners 10">
              <a:extLst>
                <a:ext uri="{FF2B5EF4-FFF2-40B4-BE49-F238E27FC236}">
                  <a16:creationId xmlns:a16="http://schemas.microsoft.com/office/drawing/2014/main" id="{5A43259F-5D29-B554-D879-2A413F797CF3}"/>
                </a:ext>
              </a:extLst>
            </p:cNvPr>
            <p:cNvSpPr/>
            <p:nvPr/>
          </p:nvSpPr>
          <p:spPr>
            <a:xfrm>
              <a:off x="8311623" y="5538044"/>
              <a:ext cx="1263755" cy="1066291"/>
            </a:xfrm>
            <a:prstGeom prst="roundRect">
              <a:avLst/>
            </a:prstGeom>
            <a:noFill/>
            <a:ln w="127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3B9CBC-AF82-2CF2-FC49-B2279C5759B6}"/>
                </a:ext>
              </a:extLst>
            </p:cNvPr>
            <p:cNvSpPr txBox="1"/>
            <p:nvPr/>
          </p:nvSpPr>
          <p:spPr>
            <a:xfrm>
              <a:off x="8512432" y="5201428"/>
              <a:ext cx="1752543" cy="338554"/>
            </a:xfrm>
            <a:prstGeom prst="rect">
              <a:avLst/>
            </a:prstGeom>
            <a:noFill/>
          </p:spPr>
          <p:txBody>
            <a:bodyPr wrap="square" rtlCol="0">
              <a:spAutoFit/>
            </a:bodyPr>
            <a:lstStyle/>
            <a:p>
              <a:r>
                <a:rPr lang="en-US" sz="1200" baseline="-25000" dirty="0">
                  <a:solidFill>
                    <a:schemeClr val="tx1">
                      <a:lumMod val="65000"/>
                      <a:lumOff val="35000"/>
                    </a:schemeClr>
                  </a:solidFill>
                </a:rPr>
                <a:t>Terrain, and therefore, meteorology not resolved by national model</a:t>
              </a:r>
            </a:p>
          </p:txBody>
        </p:sp>
      </p:grpSp>
    </p:spTree>
    <p:extLst>
      <p:ext uri="{BB962C8B-B14F-4D97-AF65-F5344CB8AC3E}">
        <p14:creationId xmlns:p14="http://schemas.microsoft.com/office/powerpoint/2010/main" val="396281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C5B1BF-D2D8-9DEE-3B3D-B0A2BD2B71CB}"/>
              </a:ext>
            </a:extLst>
          </p:cNvPr>
          <p:cNvSpPr txBox="1"/>
          <p:nvPr/>
        </p:nvSpPr>
        <p:spPr>
          <a:xfrm>
            <a:off x="335706" y="953153"/>
            <a:ext cx="11532039" cy="1579920"/>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 Detroit site is near steel, coke, and petroleum facilities with direct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emissions</a:t>
            </a:r>
          </a:p>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hlinkClick r:id="rId2"/>
              </a:rPr>
              <a:t>Wesson et al. (2010)</a:t>
            </a:r>
            <a:r>
              <a:rPr lang="en-US" sz="2000" dirty="0">
                <a:latin typeface="Cambria" panose="02040503050406030204" pitchFamily="18" charset="0"/>
                <a:ea typeface="Cambria" panose="02040503050406030204" pitchFamily="18" charset="0"/>
              </a:rPr>
              <a:t> previously identified control of local direct PM sources as effective in Detroit</a:t>
            </a:r>
          </a:p>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 high demographic index (low income + people of color) suggests that local controls would be benefit communities in the area</a:t>
            </a:r>
          </a:p>
        </p:txBody>
      </p:sp>
      <p:sp>
        <p:nvSpPr>
          <p:cNvPr id="4" name="Slide Number Placeholder 3">
            <a:extLst>
              <a:ext uri="{FF2B5EF4-FFF2-40B4-BE49-F238E27FC236}">
                <a16:creationId xmlns:a16="http://schemas.microsoft.com/office/drawing/2014/main" id="{9F2E40F5-8150-F31D-E0D0-1CD576DE7F52}"/>
              </a:ext>
            </a:extLst>
          </p:cNvPr>
          <p:cNvSpPr>
            <a:spLocks noGrp="1"/>
          </p:cNvSpPr>
          <p:nvPr>
            <p:ph type="sldNum" sz="quarter" idx="12"/>
          </p:nvPr>
        </p:nvSpPr>
        <p:spPr/>
        <p:txBody>
          <a:bodyPr/>
          <a:lstStyle/>
          <a:p>
            <a:fld id="{3FD5E991-CD90-4A60-A111-FA09897DA66B}" type="slidenum">
              <a:rPr lang="en-US" sz="1400" smtClean="0"/>
              <a:t>23</a:t>
            </a:fld>
            <a:endParaRPr lang="en-US" sz="1400"/>
          </a:p>
        </p:txBody>
      </p:sp>
      <p:sp>
        <p:nvSpPr>
          <p:cNvPr id="5" name="Title 1">
            <a:extLst>
              <a:ext uri="{FF2B5EF4-FFF2-40B4-BE49-F238E27FC236}">
                <a16:creationId xmlns:a16="http://schemas.microsoft.com/office/drawing/2014/main" id="{DA108DF1-C4EC-B78D-1C2D-A6F5E3517CEA}"/>
              </a:ext>
            </a:extLst>
          </p:cNvPr>
          <p:cNvSpPr txBox="1">
            <a:spLocks/>
          </p:cNvSpPr>
          <p:nvPr/>
        </p:nvSpPr>
        <p:spPr>
          <a:xfrm>
            <a:off x="397382" y="115221"/>
            <a:ext cx="11310914"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Urban Area with Nearby Sources: Detroit, MI</a:t>
            </a:r>
          </a:p>
        </p:txBody>
      </p:sp>
      <p:grpSp>
        <p:nvGrpSpPr>
          <p:cNvPr id="15" name="Group 14">
            <a:extLst>
              <a:ext uri="{FF2B5EF4-FFF2-40B4-BE49-F238E27FC236}">
                <a16:creationId xmlns:a16="http://schemas.microsoft.com/office/drawing/2014/main" id="{9EB92F9E-EE2C-723B-C1C5-F66EE46708BD}"/>
              </a:ext>
            </a:extLst>
          </p:cNvPr>
          <p:cNvGrpSpPr/>
          <p:nvPr/>
        </p:nvGrpSpPr>
        <p:grpSpPr>
          <a:xfrm>
            <a:off x="445816" y="2854035"/>
            <a:ext cx="4856686" cy="3331471"/>
            <a:chOff x="445816" y="2854035"/>
            <a:chExt cx="4856686" cy="3331471"/>
          </a:xfrm>
        </p:grpSpPr>
        <p:grpSp>
          <p:nvGrpSpPr>
            <p:cNvPr id="35" name="Group 34">
              <a:extLst>
                <a:ext uri="{FF2B5EF4-FFF2-40B4-BE49-F238E27FC236}">
                  <a16:creationId xmlns:a16="http://schemas.microsoft.com/office/drawing/2014/main" id="{14A54BAC-AB81-FFDD-57A7-2CB155794063}"/>
                </a:ext>
              </a:extLst>
            </p:cNvPr>
            <p:cNvGrpSpPr/>
            <p:nvPr/>
          </p:nvGrpSpPr>
          <p:grpSpPr>
            <a:xfrm>
              <a:off x="471196" y="2854035"/>
              <a:ext cx="4831306" cy="3331471"/>
              <a:chOff x="471196" y="2854035"/>
              <a:chExt cx="4831306" cy="3331471"/>
            </a:xfrm>
          </p:grpSpPr>
          <p:pic>
            <p:nvPicPr>
              <p:cNvPr id="7" name="Picture 6">
                <a:extLst>
                  <a:ext uri="{FF2B5EF4-FFF2-40B4-BE49-F238E27FC236}">
                    <a16:creationId xmlns:a16="http://schemas.microsoft.com/office/drawing/2014/main" id="{E80F1D95-5D35-B58B-E7FD-178F12512E81}"/>
                  </a:ext>
                </a:extLst>
              </p:cNvPr>
              <p:cNvPicPr>
                <a:picLocks noChangeAspect="1"/>
              </p:cNvPicPr>
              <p:nvPr/>
            </p:nvPicPr>
            <p:blipFill rotWithShape="1">
              <a:blip r:embed="rId3"/>
              <a:srcRect l="25119" t="8917"/>
              <a:stretch/>
            </p:blipFill>
            <p:spPr>
              <a:xfrm>
                <a:off x="471196" y="2854035"/>
                <a:ext cx="4831306" cy="3331471"/>
              </a:xfrm>
              <a:prstGeom prst="rect">
                <a:avLst/>
              </a:prstGeom>
            </p:spPr>
          </p:pic>
          <p:sp>
            <p:nvSpPr>
              <p:cNvPr id="8" name="TextBox 7">
                <a:extLst>
                  <a:ext uri="{FF2B5EF4-FFF2-40B4-BE49-F238E27FC236}">
                    <a16:creationId xmlns:a16="http://schemas.microsoft.com/office/drawing/2014/main" id="{67162F91-B974-DEFF-6D00-5ED061576142}"/>
                  </a:ext>
                </a:extLst>
              </p:cNvPr>
              <p:cNvSpPr txBox="1"/>
              <p:nvPr/>
            </p:nvSpPr>
            <p:spPr>
              <a:xfrm>
                <a:off x="3273039" y="3134796"/>
                <a:ext cx="1387031" cy="261610"/>
              </a:xfrm>
              <a:prstGeom prst="rect">
                <a:avLst/>
              </a:prstGeom>
              <a:solidFill>
                <a:schemeClr val="bg1">
                  <a:alpha val="30000"/>
                </a:schemeClr>
              </a:solidFill>
            </p:spPr>
            <p:txBody>
              <a:bodyPr wrap="square">
                <a:spAutoFit/>
              </a:bodyPr>
              <a:lstStyle/>
              <a:p>
                <a:r>
                  <a:rPr lang="en-US" sz="1100" b="1" dirty="0">
                    <a:solidFill>
                      <a:srgbClr val="0070C0"/>
                    </a:solidFill>
                  </a:rPr>
                  <a:t>Monitor 261630015</a:t>
                </a:r>
              </a:p>
            </p:txBody>
          </p:sp>
        </p:grpSp>
        <p:sp>
          <p:nvSpPr>
            <p:cNvPr id="2" name="TextBox 1">
              <a:extLst>
                <a:ext uri="{FF2B5EF4-FFF2-40B4-BE49-F238E27FC236}">
                  <a16:creationId xmlns:a16="http://schemas.microsoft.com/office/drawing/2014/main" id="{15DBB9E3-BB17-BB85-691D-C5C2E6FA6315}"/>
                </a:ext>
              </a:extLst>
            </p:cNvPr>
            <p:cNvSpPr txBox="1"/>
            <p:nvPr/>
          </p:nvSpPr>
          <p:spPr>
            <a:xfrm>
              <a:off x="2886849" y="5446902"/>
              <a:ext cx="1887402" cy="276999"/>
            </a:xfrm>
            <a:prstGeom prst="rect">
              <a:avLst/>
            </a:prstGeom>
            <a:solidFill>
              <a:schemeClr val="bg1">
                <a:alpha val="30000"/>
              </a:schemeClr>
            </a:solidFill>
          </p:spPr>
          <p:txBody>
            <a:bodyPr wrap="square">
              <a:spAutoFit/>
            </a:bodyPr>
            <a:lstStyle/>
            <a:p>
              <a:r>
                <a:rPr lang="en-US" sz="1200" dirty="0"/>
                <a:t>US Steel Great Lakes Works</a:t>
              </a:r>
            </a:p>
          </p:txBody>
        </p:sp>
        <p:sp>
          <p:nvSpPr>
            <p:cNvPr id="6" name="TextBox 5">
              <a:extLst>
                <a:ext uri="{FF2B5EF4-FFF2-40B4-BE49-F238E27FC236}">
                  <a16:creationId xmlns:a16="http://schemas.microsoft.com/office/drawing/2014/main" id="{D2D897FB-F682-11CB-F7D0-62D4D1D965D2}"/>
                </a:ext>
              </a:extLst>
            </p:cNvPr>
            <p:cNvSpPr txBox="1"/>
            <p:nvPr/>
          </p:nvSpPr>
          <p:spPr>
            <a:xfrm>
              <a:off x="2900458" y="4871404"/>
              <a:ext cx="1543355" cy="276999"/>
            </a:xfrm>
            <a:prstGeom prst="rect">
              <a:avLst/>
            </a:prstGeom>
            <a:solidFill>
              <a:schemeClr val="bg1">
                <a:alpha val="30000"/>
              </a:schemeClr>
            </a:solidFill>
          </p:spPr>
          <p:txBody>
            <a:bodyPr wrap="square">
              <a:spAutoFit/>
            </a:bodyPr>
            <a:lstStyle/>
            <a:p>
              <a:r>
                <a:rPr lang="en-US" sz="1200" dirty="0"/>
                <a:t>EES Coke Battery LLC</a:t>
              </a:r>
            </a:p>
          </p:txBody>
        </p:sp>
        <p:sp>
          <p:nvSpPr>
            <p:cNvPr id="12" name="TextBox 11">
              <a:extLst>
                <a:ext uri="{FF2B5EF4-FFF2-40B4-BE49-F238E27FC236}">
                  <a16:creationId xmlns:a16="http://schemas.microsoft.com/office/drawing/2014/main" id="{D5648791-258E-6272-5342-CB095977948A}"/>
                </a:ext>
              </a:extLst>
            </p:cNvPr>
            <p:cNvSpPr txBox="1"/>
            <p:nvPr/>
          </p:nvSpPr>
          <p:spPr>
            <a:xfrm>
              <a:off x="445816" y="3773686"/>
              <a:ext cx="1784636" cy="276999"/>
            </a:xfrm>
            <a:prstGeom prst="rect">
              <a:avLst/>
            </a:prstGeom>
            <a:solidFill>
              <a:schemeClr val="bg1">
                <a:alpha val="30000"/>
              </a:schemeClr>
            </a:solidFill>
          </p:spPr>
          <p:txBody>
            <a:bodyPr wrap="square">
              <a:spAutoFit/>
            </a:bodyPr>
            <a:lstStyle/>
            <a:p>
              <a:r>
                <a:rPr lang="en-US" sz="1200" dirty="0"/>
                <a:t>AK Steel Dearborn Works</a:t>
              </a:r>
            </a:p>
          </p:txBody>
        </p:sp>
        <p:sp>
          <p:nvSpPr>
            <p:cNvPr id="14" name="TextBox 13">
              <a:extLst>
                <a:ext uri="{FF2B5EF4-FFF2-40B4-BE49-F238E27FC236}">
                  <a16:creationId xmlns:a16="http://schemas.microsoft.com/office/drawing/2014/main" id="{6D50FC50-7972-CC89-E593-0FA16E8A449E}"/>
                </a:ext>
              </a:extLst>
            </p:cNvPr>
            <p:cNvSpPr txBox="1"/>
            <p:nvPr/>
          </p:nvSpPr>
          <p:spPr>
            <a:xfrm>
              <a:off x="626092" y="5053274"/>
              <a:ext cx="2119470" cy="276999"/>
            </a:xfrm>
            <a:prstGeom prst="rect">
              <a:avLst/>
            </a:prstGeom>
            <a:solidFill>
              <a:schemeClr val="bg1">
                <a:alpha val="30000"/>
              </a:schemeClr>
            </a:solidFill>
          </p:spPr>
          <p:txBody>
            <a:bodyPr wrap="square">
              <a:spAutoFit/>
            </a:bodyPr>
            <a:lstStyle/>
            <a:p>
              <a:r>
                <a:rPr lang="en-US" sz="1200" dirty="0"/>
                <a:t>Marathon Petroleum Company</a:t>
              </a:r>
            </a:p>
          </p:txBody>
        </p:sp>
      </p:grpSp>
      <p:grpSp>
        <p:nvGrpSpPr>
          <p:cNvPr id="37" name="Group 36">
            <a:extLst>
              <a:ext uri="{FF2B5EF4-FFF2-40B4-BE49-F238E27FC236}">
                <a16:creationId xmlns:a16="http://schemas.microsoft.com/office/drawing/2014/main" id="{42AD1748-94E3-E29C-170F-9173E2503B85}"/>
              </a:ext>
            </a:extLst>
          </p:cNvPr>
          <p:cNvGrpSpPr>
            <a:grpSpLocks noChangeAspect="1"/>
          </p:cNvGrpSpPr>
          <p:nvPr/>
        </p:nvGrpSpPr>
        <p:grpSpPr>
          <a:xfrm>
            <a:off x="5827056" y="2839811"/>
            <a:ext cx="5738852" cy="3291840"/>
            <a:chOff x="5829008" y="2601846"/>
            <a:chExt cx="6064164" cy="3478441"/>
          </a:xfrm>
        </p:grpSpPr>
        <p:pic>
          <p:nvPicPr>
            <p:cNvPr id="22" name="Picture 21">
              <a:extLst>
                <a:ext uri="{FF2B5EF4-FFF2-40B4-BE49-F238E27FC236}">
                  <a16:creationId xmlns:a16="http://schemas.microsoft.com/office/drawing/2014/main" id="{7EEF48A9-1EC7-F3E2-A299-EFD514826299}"/>
                </a:ext>
              </a:extLst>
            </p:cNvPr>
            <p:cNvPicPr>
              <a:picLocks noChangeAspect="1"/>
            </p:cNvPicPr>
            <p:nvPr/>
          </p:nvPicPr>
          <p:blipFill rotWithShape="1">
            <a:blip r:embed="rId4"/>
            <a:srcRect r="20587"/>
            <a:stretch/>
          </p:blipFill>
          <p:spPr>
            <a:xfrm>
              <a:off x="5829008" y="2601846"/>
              <a:ext cx="5440038" cy="3474720"/>
            </a:xfrm>
            <a:prstGeom prst="rect">
              <a:avLst/>
            </a:prstGeom>
          </p:spPr>
        </p:pic>
        <p:pic>
          <p:nvPicPr>
            <p:cNvPr id="24" name="Picture 23">
              <a:extLst>
                <a:ext uri="{FF2B5EF4-FFF2-40B4-BE49-F238E27FC236}">
                  <a16:creationId xmlns:a16="http://schemas.microsoft.com/office/drawing/2014/main" id="{E9A04818-DB80-00A5-279F-BC13EECCDD62}"/>
                </a:ext>
              </a:extLst>
            </p:cNvPr>
            <p:cNvPicPr>
              <a:picLocks noChangeAspect="1"/>
            </p:cNvPicPr>
            <p:nvPr/>
          </p:nvPicPr>
          <p:blipFill rotWithShape="1">
            <a:blip r:embed="rId4"/>
            <a:srcRect l="80137" t="1715" r="1" b="67185"/>
            <a:stretch/>
          </p:blipFill>
          <p:spPr>
            <a:xfrm>
              <a:off x="10166258" y="4708687"/>
              <a:ext cx="1726914" cy="1371600"/>
            </a:xfrm>
            <a:prstGeom prst="rect">
              <a:avLst/>
            </a:prstGeom>
          </p:spPr>
        </p:pic>
        <p:sp>
          <p:nvSpPr>
            <p:cNvPr id="36" name="Isosceles Triangle 35">
              <a:extLst>
                <a:ext uri="{FF2B5EF4-FFF2-40B4-BE49-F238E27FC236}">
                  <a16:creationId xmlns:a16="http://schemas.microsoft.com/office/drawing/2014/main" id="{60155B62-6CFA-CEED-F173-654DE447A6D8}"/>
                </a:ext>
              </a:extLst>
            </p:cNvPr>
            <p:cNvSpPr>
              <a:spLocks noChangeAspect="1"/>
            </p:cNvSpPr>
            <p:nvPr/>
          </p:nvSpPr>
          <p:spPr>
            <a:xfrm rot="10800000">
              <a:off x="9460066" y="5204663"/>
              <a:ext cx="145709" cy="125610"/>
            </a:xfrm>
            <a:prstGeom prst="triangle">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32125DFF-459E-1529-2CEE-F2FFCBCAD1F3}"/>
              </a:ext>
            </a:extLst>
          </p:cNvPr>
          <p:cNvSpPr txBox="1"/>
          <p:nvPr/>
        </p:nvSpPr>
        <p:spPr>
          <a:xfrm>
            <a:off x="1736432" y="2576947"/>
            <a:ext cx="3206140" cy="307777"/>
          </a:xfrm>
          <a:prstGeom prst="rect">
            <a:avLst/>
          </a:prstGeom>
          <a:noFill/>
        </p:spPr>
        <p:txBody>
          <a:bodyPr wrap="square" rtlCol="0">
            <a:spAutoFit/>
          </a:bodyPr>
          <a:lstStyle/>
          <a:p>
            <a:r>
              <a:rPr lang="en-US" sz="1400" b="1" dirty="0">
                <a:solidFill>
                  <a:schemeClr val="tx1">
                    <a:lumMod val="65000"/>
                    <a:lumOff val="35000"/>
                  </a:schemeClr>
                </a:solidFill>
                <a:latin typeface="Cambria" panose="02040503050406030204" pitchFamily="18" charset="0"/>
                <a:ea typeface="Cambria" panose="02040503050406030204" pitchFamily="18" charset="0"/>
              </a:rPr>
              <a:t>Detroit: PM</a:t>
            </a:r>
            <a:r>
              <a:rPr lang="en-US" sz="1400" b="1" baseline="-25000" dirty="0">
                <a:solidFill>
                  <a:schemeClr val="tx1">
                    <a:lumMod val="65000"/>
                    <a:lumOff val="35000"/>
                  </a:schemeClr>
                </a:solidFill>
                <a:latin typeface="Cambria" panose="02040503050406030204" pitchFamily="18" charset="0"/>
                <a:ea typeface="Cambria" panose="02040503050406030204" pitchFamily="18" charset="0"/>
              </a:rPr>
              <a:t>2.5</a:t>
            </a:r>
            <a:r>
              <a:rPr lang="en-US" sz="1400" b="1" dirty="0">
                <a:solidFill>
                  <a:schemeClr val="tx1">
                    <a:lumMod val="65000"/>
                    <a:lumOff val="35000"/>
                  </a:schemeClr>
                </a:solidFill>
                <a:latin typeface="Cambria" panose="02040503050406030204" pitchFamily="18" charset="0"/>
                <a:ea typeface="Cambria" panose="02040503050406030204" pitchFamily="18" charset="0"/>
              </a:rPr>
              <a:t> Sources</a:t>
            </a:r>
          </a:p>
        </p:txBody>
      </p:sp>
      <p:sp>
        <p:nvSpPr>
          <p:cNvPr id="39" name="TextBox 38">
            <a:extLst>
              <a:ext uri="{FF2B5EF4-FFF2-40B4-BE49-F238E27FC236}">
                <a16:creationId xmlns:a16="http://schemas.microsoft.com/office/drawing/2014/main" id="{0154CAA1-8F81-0E6D-4E43-C508BDFAD350}"/>
              </a:ext>
            </a:extLst>
          </p:cNvPr>
          <p:cNvSpPr txBox="1"/>
          <p:nvPr/>
        </p:nvSpPr>
        <p:spPr>
          <a:xfrm>
            <a:off x="7342909" y="2563099"/>
            <a:ext cx="3718775" cy="307777"/>
          </a:xfrm>
          <a:prstGeom prst="rect">
            <a:avLst/>
          </a:prstGeom>
          <a:noFill/>
        </p:spPr>
        <p:txBody>
          <a:bodyPr wrap="square" rtlCol="0">
            <a:spAutoFit/>
          </a:bodyPr>
          <a:lstStyle/>
          <a:p>
            <a:r>
              <a:rPr lang="en-US" sz="1400" b="1" dirty="0">
                <a:solidFill>
                  <a:schemeClr val="tx1">
                    <a:lumMod val="65000"/>
                    <a:lumOff val="35000"/>
                  </a:schemeClr>
                </a:solidFill>
                <a:latin typeface="Cambria" panose="02040503050406030204" pitchFamily="18" charset="0"/>
                <a:ea typeface="Cambria" panose="02040503050406030204" pitchFamily="18" charset="0"/>
              </a:rPr>
              <a:t>Detroit: Demographic Index</a:t>
            </a:r>
          </a:p>
        </p:txBody>
      </p:sp>
      <p:sp>
        <p:nvSpPr>
          <p:cNvPr id="41" name="TextBox 40">
            <a:extLst>
              <a:ext uri="{FF2B5EF4-FFF2-40B4-BE49-F238E27FC236}">
                <a16:creationId xmlns:a16="http://schemas.microsoft.com/office/drawing/2014/main" id="{F03A290D-0EF7-A298-6955-3FED65FE3E1D}"/>
              </a:ext>
            </a:extLst>
          </p:cNvPr>
          <p:cNvSpPr txBox="1"/>
          <p:nvPr/>
        </p:nvSpPr>
        <p:spPr>
          <a:xfrm>
            <a:off x="5800437" y="6082204"/>
            <a:ext cx="2789379" cy="307777"/>
          </a:xfrm>
          <a:prstGeom prst="rect">
            <a:avLst/>
          </a:prstGeom>
          <a:noFill/>
        </p:spPr>
        <p:txBody>
          <a:bodyPr wrap="square">
            <a:spAutoFit/>
          </a:bodyPr>
          <a:lstStyle/>
          <a:p>
            <a:r>
              <a:rPr lang="en-US" sz="1400" dirty="0"/>
              <a:t>https://ejscreen.epa.gov/mapper/</a:t>
            </a:r>
          </a:p>
        </p:txBody>
      </p:sp>
      <p:sp>
        <p:nvSpPr>
          <p:cNvPr id="42" name="TextBox 41">
            <a:extLst>
              <a:ext uri="{FF2B5EF4-FFF2-40B4-BE49-F238E27FC236}">
                <a16:creationId xmlns:a16="http://schemas.microsoft.com/office/drawing/2014/main" id="{C8423B4C-E6DE-8841-2DF3-DB98BC65D63F}"/>
              </a:ext>
            </a:extLst>
          </p:cNvPr>
          <p:cNvSpPr txBox="1"/>
          <p:nvPr/>
        </p:nvSpPr>
        <p:spPr>
          <a:xfrm>
            <a:off x="8598026" y="5025497"/>
            <a:ext cx="1387031" cy="261610"/>
          </a:xfrm>
          <a:prstGeom prst="rect">
            <a:avLst/>
          </a:prstGeom>
          <a:solidFill>
            <a:schemeClr val="bg1">
              <a:alpha val="0"/>
            </a:schemeClr>
          </a:solidFill>
        </p:spPr>
        <p:txBody>
          <a:bodyPr wrap="square">
            <a:spAutoFit/>
          </a:bodyPr>
          <a:lstStyle/>
          <a:p>
            <a:r>
              <a:rPr lang="en-US" sz="1100" b="1" dirty="0">
                <a:solidFill>
                  <a:srgbClr val="0070C0"/>
                </a:solidFill>
              </a:rPr>
              <a:t>Monitor 261630015</a:t>
            </a:r>
          </a:p>
        </p:txBody>
      </p:sp>
    </p:spTree>
    <p:extLst>
      <p:ext uri="{BB962C8B-B14F-4D97-AF65-F5344CB8AC3E}">
        <p14:creationId xmlns:p14="http://schemas.microsoft.com/office/powerpoint/2010/main" val="916969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C3358-820A-41BD-BB51-B8A6C0F2DCE8}"/>
              </a:ext>
            </a:extLst>
          </p:cNvPr>
          <p:cNvSpPr>
            <a:spLocks noGrp="1"/>
          </p:cNvSpPr>
          <p:nvPr>
            <p:ph type="sldNum" sz="quarter" idx="12"/>
          </p:nvPr>
        </p:nvSpPr>
        <p:spPr/>
        <p:txBody>
          <a:bodyPr/>
          <a:lstStyle/>
          <a:p>
            <a:fld id="{8D7EEB63-9711-42C5-A05C-CC13EE346989}" type="slidenum">
              <a:rPr lang="en-US" sz="1600" smtClean="0">
                <a:latin typeface="Cambria" panose="02040503050406030204" pitchFamily="18" charset="0"/>
                <a:ea typeface="Cambria" panose="02040503050406030204" pitchFamily="18" charset="0"/>
              </a:rPr>
              <a:t>24</a:t>
            </a:fld>
            <a:endParaRPr lang="en-US" sz="160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A2FDFC8-4513-475D-821D-D032A922E347}"/>
              </a:ext>
            </a:extLst>
          </p:cNvPr>
          <p:cNvPicPr>
            <a:picLocks noChangeAspect="1"/>
          </p:cNvPicPr>
          <p:nvPr/>
        </p:nvPicPr>
        <p:blipFill>
          <a:blip r:embed="rId2"/>
          <a:stretch>
            <a:fillRect/>
          </a:stretch>
        </p:blipFill>
        <p:spPr>
          <a:xfrm>
            <a:off x="168162" y="3692738"/>
            <a:ext cx="4735406" cy="3108960"/>
          </a:xfrm>
          <a:prstGeom prst="rect">
            <a:avLst/>
          </a:prstGeom>
        </p:spPr>
      </p:pic>
      <p:pic>
        <p:nvPicPr>
          <p:cNvPr id="4" name="Picture 3">
            <a:extLst>
              <a:ext uri="{FF2B5EF4-FFF2-40B4-BE49-F238E27FC236}">
                <a16:creationId xmlns:a16="http://schemas.microsoft.com/office/drawing/2014/main" id="{6FB9AD6F-A1F2-43D1-814A-B20529F4360C}"/>
              </a:ext>
            </a:extLst>
          </p:cNvPr>
          <p:cNvPicPr>
            <a:picLocks noChangeAspect="1"/>
          </p:cNvPicPr>
          <p:nvPr/>
        </p:nvPicPr>
        <p:blipFill>
          <a:blip r:embed="rId3"/>
          <a:stretch>
            <a:fillRect/>
          </a:stretch>
        </p:blipFill>
        <p:spPr>
          <a:xfrm>
            <a:off x="1066852" y="1076988"/>
            <a:ext cx="3636603" cy="2560320"/>
          </a:xfrm>
          <a:prstGeom prst="rect">
            <a:avLst/>
          </a:prstGeom>
        </p:spPr>
      </p:pic>
      <p:sp>
        <p:nvSpPr>
          <p:cNvPr id="5" name="Title 1">
            <a:extLst>
              <a:ext uri="{FF2B5EF4-FFF2-40B4-BE49-F238E27FC236}">
                <a16:creationId xmlns:a16="http://schemas.microsoft.com/office/drawing/2014/main" id="{F6FAFBCD-4504-4562-B8AF-06763FB779EA}"/>
              </a:ext>
            </a:extLst>
          </p:cNvPr>
          <p:cNvSpPr txBox="1">
            <a:spLocks/>
          </p:cNvSpPr>
          <p:nvPr/>
        </p:nvSpPr>
        <p:spPr>
          <a:xfrm>
            <a:off x="283777" y="212180"/>
            <a:ext cx="1162444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U.S.-Mexico Border Counties</a:t>
            </a:r>
          </a:p>
        </p:txBody>
      </p:sp>
      <p:sp>
        <p:nvSpPr>
          <p:cNvPr id="6" name="Content Placeholder 2">
            <a:extLst>
              <a:ext uri="{FF2B5EF4-FFF2-40B4-BE49-F238E27FC236}">
                <a16:creationId xmlns:a16="http://schemas.microsoft.com/office/drawing/2014/main" id="{977D4657-746D-4890-9784-C8E5E9661EA8}"/>
              </a:ext>
            </a:extLst>
          </p:cNvPr>
          <p:cNvSpPr txBox="1">
            <a:spLocks/>
          </p:cNvSpPr>
          <p:nvPr/>
        </p:nvSpPr>
        <p:spPr>
          <a:xfrm>
            <a:off x="5384505" y="1990231"/>
            <a:ext cx="6564019" cy="481146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2000" dirty="0">
                <a:latin typeface="Cambria" panose="02040503050406030204" pitchFamily="18" charset="0"/>
                <a:ea typeface="Cambria" panose="02040503050406030204" pitchFamily="18" charset="0"/>
              </a:rPr>
              <a:t>Monitors in U.S. cities along the U.S.-Mexico border can routinely be influenced by local emissions from neighboring metropolitan areas in Mexico within the same airshed</a:t>
            </a:r>
          </a:p>
          <a:p>
            <a:pPr>
              <a:lnSpc>
                <a:spcPct val="110000"/>
              </a:lnSpc>
              <a:spcBef>
                <a:spcPts val="0"/>
              </a:spcBef>
              <a:spcAft>
                <a:spcPts val="600"/>
              </a:spcAft>
            </a:pPr>
            <a:r>
              <a:rPr lang="en-US" sz="2000" dirty="0">
                <a:latin typeface="Cambria" panose="02040503050406030204" pitchFamily="18" charset="0"/>
                <a:ea typeface="Cambria" panose="02040503050406030204" pitchFamily="18" charset="0"/>
              </a:rPr>
              <a:t>Agricultural burning and wildfire in southwestern Mexico and Central America as well as episodic transport of Saharan dust may also influence border county PM</a:t>
            </a:r>
            <a:r>
              <a:rPr lang="en-US" sz="2000" baseline="-25000" dirty="0">
                <a:latin typeface="Cambria" panose="02040503050406030204" pitchFamily="18" charset="0"/>
                <a:ea typeface="Cambria" panose="02040503050406030204" pitchFamily="18" charset="0"/>
              </a:rPr>
              <a:t>2.5</a:t>
            </a:r>
          </a:p>
          <a:p>
            <a:pPr>
              <a:lnSpc>
                <a:spcPct val="110000"/>
              </a:lnSpc>
              <a:spcBef>
                <a:spcPts val="0"/>
              </a:spcBef>
              <a:spcAft>
                <a:spcPts val="600"/>
              </a:spcAft>
            </a:pPr>
            <a:r>
              <a:rPr lang="en-US" sz="2000" dirty="0">
                <a:latin typeface="Cambria" panose="02040503050406030204" pitchFamily="18" charset="0"/>
                <a:ea typeface="Cambria" panose="02040503050406030204" pitchFamily="18" charset="0"/>
              </a:rPr>
              <a:t>Fugitive dust sources are often the dominant contributor to emissions in U.S. border counties</a:t>
            </a:r>
          </a:p>
          <a:p>
            <a:pPr>
              <a:lnSpc>
                <a:spcPct val="110000"/>
              </a:lnSpc>
              <a:spcBef>
                <a:spcPts val="0"/>
              </a:spcBef>
              <a:spcAft>
                <a:spcPts val="600"/>
              </a:spcAft>
            </a:pPr>
            <a:r>
              <a:rPr lang="en-US" sz="2000" dirty="0">
                <a:latin typeface="Cambria" panose="02040503050406030204" pitchFamily="18" charset="0"/>
                <a:ea typeface="Cambria" panose="02040503050406030204" pitchFamily="18" charset="0"/>
              </a:rPr>
              <a:t>Refined analyses of international transport are needed to assess the relevance of Section 179B of the CAA for meeting standards in several border counties</a:t>
            </a:r>
          </a:p>
        </p:txBody>
      </p:sp>
      <p:sp>
        <p:nvSpPr>
          <p:cNvPr id="7" name="TextBox 6">
            <a:extLst>
              <a:ext uri="{FF2B5EF4-FFF2-40B4-BE49-F238E27FC236}">
                <a16:creationId xmlns:a16="http://schemas.microsoft.com/office/drawing/2014/main" id="{022FC620-F671-99A7-DC66-178309C97443}"/>
              </a:ext>
            </a:extLst>
          </p:cNvPr>
          <p:cNvSpPr txBox="1"/>
          <p:nvPr/>
        </p:nvSpPr>
        <p:spPr>
          <a:xfrm>
            <a:off x="2779455" y="5351795"/>
            <a:ext cx="969364" cy="276999"/>
          </a:xfrm>
          <a:prstGeom prst="rect">
            <a:avLst/>
          </a:prstGeom>
          <a:noFill/>
        </p:spPr>
        <p:txBody>
          <a:bodyPr wrap="square" rtlCol="0">
            <a:spAutoFit/>
          </a:bodyPr>
          <a:lstStyle/>
          <a:p>
            <a:r>
              <a:rPr lang="en-US" sz="1200" dirty="0"/>
              <a:t>12.4 ug/m</a:t>
            </a:r>
            <a:r>
              <a:rPr lang="en-US" sz="1200" baseline="30000" dirty="0"/>
              <a:t>3</a:t>
            </a:r>
          </a:p>
        </p:txBody>
      </p:sp>
      <p:sp>
        <p:nvSpPr>
          <p:cNvPr id="8" name="TextBox 7">
            <a:extLst>
              <a:ext uri="{FF2B5EF4-FFF2-40B4-BE49-F238E27FC236}">
                <a16:creationId xmlns:a16="http://schemas.microsoft.com/office/drawing/2014/main" id="{989D57C7-F0CA-9876-FAD3-3E567EF66424}"/>
              </a:ext>
            </a:extLst>
          </p:cNvPr>
          <p:cNvSpPr txBox="1"/>
          <p:nvPr/>
        </p:nvSpPr>
        <p:spPr>
          <a:xfrm>
            <a:off x="2614374" y="5084371"/>
            <a:ext cx="969364" cy="276999"/>
          </a:xfrm>
          <a:prstGeom prst="rect">
            <a:avLst/>
          </a:prstGeom>
          <a:noFill/>
        </p:spPr>
        <p:txBody>
          <a:bodyPr wrap="square" rtlCol="0">
            <a:spAutoFit/>
          </a:bodyPr>
          <a:lstStyle/>
          <a:p>
            <a:r>
              <a:rPr lang="en-US" sz="1200" dirty="0"/>
              <a:t>8.7 ug/m</a:t>
            </a:r>
            <a:r>
              <a:rPr lang="en-US" sz="1200" baseline="30000" dirty="0"/>
              <a:t>3</a:t>
            </a:r>
          </a:p>
        </p:txBody>
      </p:sp>
      <p:pic>
        <p:nvPicPr>
          <p:cNvPr id="1026" name="Picture 2">
            <a:extLst>
              <a:ext uri="{FF2B5EF4-FFF2-40B4-BE49-F238E27FC236}">
                <a16:creationId xmlns:a16="http://schemas.microsoft.com/office/drawing/2014/main" id="{F8C73D9D-5834-0D95-9E5C-C52AC38CC8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86" t="15217" b="15260"/>
          <a:stretch/>
        </p:blipFill>
        <p:spPr bwMode="auto">
          <a:xfrm>
            <a:off x="7127727" y="206305"/>
            <a:ext cx="3997421" cy="175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2680EBEE-7A18-39DA-9219-7BD8BCD195DE}"/>
              </a:ext>
            </a:extLst>
          </p:cNvPr>
          <p:cNvCxnSpPr>
            <a:cxnSpLocks/>
          </p:cNvCxnSpPr>
          <p:nvPr/>
        </p:nvCxnSpPr>
        <p:spPr>
          <a:xfrm flipV="1">
            <a:off x="4382814" y="546538"/>
            <a:ext cx="3300248" cy="16921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960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C3358-820A-41BD-BB51-B8A6C0F2DCE8}"/>
              </a:ext>
            </a:extLst>
          </p:cNvPr>
          <p:cNvSpPr>
            <a:spLocks noGrp="1"/>
          </p:cNvSpPr>
          <p:nvPr>
            <p:ph type="sldNum" sz="quarter" idx="12"/>
          </p:nvPr>
        </p:nvSpPr>
        <p:spPr/>
        <p:txBody>
          <a:bodyPr/>
          <a:lstStyle/>
          <a:p>
            <a:fld id="{8D7EEB63-9711-42C5-A05C-CC13EE346989}" type="slidenum">
              <a:rPr lang="en-US" sz="1400" smtClean="0">
                <a:latin typeface="Cambria" panose="02040503050406030204" pitchFamily="18" charset="0"/>
                <a:ea typeface="Cambria" panose="02040503050406030204" pitchFamily="18" charset="0"/>
              </a:rPr>
              <a:t>25</a:t>
            </a:fld>
            <a:endParaRPr lang="en-US" sz="1400"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712EF463-A39A-4D74-9F71-3BE73EE850EF}"/>
              </a:ext>
            </a:extLst>
          </p:cNvPr>
          <p:cNvSpPr txBox="1">
            <a:spLocks/>
          </p:cNvSpPr>
          <p:nvPr/>
        </p:nvSpPr>
        <p:spPr>
          <a:xfrm>
            <a:off x="283777" y="87188"/>
            <a:ext cx="1162444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Major California Air Basins</a:t>
            </a:r>
          </a:p>
        </p:txBody>
      </p:sp>
      <p:grpSp>
        <p:nvGrpSpPr>
          <p:cNvPr id="3" name="Group 2">
            <a:extLst>
              <a:ext uri="{FF2B5EF4-FFF2-40B4-BE49-F238E27FC236}">
                <a16:creationId xmlns:a16="http://schemas.microsoft.com/office/drawing/2014/main" id="{59D2BB5A-9BE0-4942-80FC-489F98439A21}"/>
              </a:ext>
            </a:extLst>
          </p:cNvPr>
          <p:cNvGrpSpPr/>
          <p:nvPr/>
        </p:nvGrpSpPr>
        <p:grpSpPr>
          <a:xfrm>
            <a:off x="2056315" y="773333"/>
            <a:ext cx="4039685" cy="3213031"/>
            <a:chOff x="-129449" y="932487"/>
            <a:chExt cx="4328226" cy="3460693"/>
          </a:xfrm>
        </p:grpSpPr>
        <p:pic>
          <p:nvPicPr>
            <p:cNvPr id="4" name="Picture 3">
              <a:extLst>
                <a:ext uri="{FF2B5EF4-FFF2-40B4-BE49-F238E27FC236}">
                  <a16:creationId xmlns:a16="http://schemas.microsoft.com/office/drawing/2014/main" id="{B4250AC5-7C1F-4933-BF8A-6897DB6CAF53}"/>
                </a:ext>
              </a:extLst>
            </p:cNvPr>
            <p:cNvPicPr/>
            <p:nvPr/>
          </p:nvPicPr>
          <p:blipFill rotWithShape="1">
            <a:blip r:embed="rId2">
              <a:extLst>
                <a:ext uri="{28A0092B-C50C-407E-A947-70E740481C1C}">
                  <a14:useLocalDpi xmlns:a14="http://schemas.microsoft.com/office/drawing/2010/main" val="0"/>
                </a:ext>
              </a:extLst>
            </a:blip>
            <a:srcRect l="24968" r="16261" b="10300"/>
            <a:stretch/>
          </p:blipFill>
          <p:spPr bwMode="auto">
            <a:xfrm>
              <a:off x="706361" y="1268388"/>
              <a:ext cx="3492416" cy="3124792"/>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BCF51F5-ADEA-494C-BD28-E80E9E91D76E}"/>
                </a:ext>
              </a:extLst>
            </p:cNvPr>
            <p:cNvSpPr txBox="1"/>
            <p:nvPr/>
          </p:nvSpPr>
          <p:spPr>
            <a:xfrm>
              <a:off x="-129449" y="932487"/>
              <a:ext cx="2111484" cy="397800"/>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San Joaquin Valley</a:t>
              </a:r>
            </a:p>
          </p:txBody>
        </p:sp>
      </p:grpSp>
      <p:grpSp>
        <p:nvGrpSpPr>
          <p:cNvPr id="11" name="Group 10">
            <a:extLst>
              <a:ext uri="{FF2B5EF4-FFF2-40B4-BE49-F238E27FC236}">
                <a16:creationId xmlns:a16="http://schemas.microsoft.com/office/drawing/2014/main" id="{4F0DEB0C-4350-450B-98F0-4620FC5AA3BC}"/>
              </a:ext>
            </a:extLst>
          </p:cNvPr>
          <p:cNvGrpSpPr/>
          <p:nvPr/>
        </p:nvGrpSpPr>
        <p:grpSpPr>
          <a:xfrm>
            <a:off x="6677380" y="729313"/>
            <a:ext cx="4842711" cy="3095422"/>
            <a:chOff x="4688127" y="849654"/>
            <a:chExt cx="4842711" cy="3095422"/>
          </a:xfrm>
        </p:grpSpPr>
        <p:pic>
          <p:nvPicPr>
            <p:cNvPr id="5" name="Picture 4">
              <a:extLst>
                <a:ext uri="{FF2B5EF4-FFF2-40B4-BE49-F238E27FC236}">
                  <a16:creationId xmlns:a16="http://schemas.microsoft.com/office/drawing/2014/main" id="{00C9D184-C4FC-4402-8670-DAA6D6943D18}"/>
                </a:ext>
              </a:extLst>
            </p:cNvPr>
            <p:cNvPicPr/>
            <p:nvPr/>
          </p:nvPicPr>
          <p:blipFill rotWithShape="1">
            <a:blip r:embed="rId3">
              <a:extLst>
                <a:ext uri="{28A0092B-C50C-407E-A947-70E740481C1C}">
                  <a14:useLocalDpi xmlns:a14="http://schemas.microsoft.com/office/drawing/2010/main" val="0"/>
                </a:ext>
              </a:extLst>
            </a:blip>
            <a:srcRect l="14033" r="4478" b="11331"/>
            <a:stretch/>
          </p:blipFill>
          <p:spPr bwMode="auto">
            <a:xfrm>
              <a:off x="4688127" y="1137149"/>
              <a:ext cx="4842711" cy="2807927"/>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F0B5FC8-A419-4319-A0C4-6AC471B4CE39}"/>
                </a:ext>
              </a:extLst>
            </p:cNvPr>
            <p:cNvSpPr txBox="1"/>
            <p:nvPr/>
          </p:nvSpPr>
          <p:spPr>
            <a:xfrm>
              <a:off x="5434989" y="849654"/>
              <a:ext cx="2401201" cy="369332"/>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South Coast Air Basin</a:t>
              </a:r>
            </a:p>
          </p:txBody>
        </p:sp>
      </p:grpSp>
      <p:sp>
        <p:nvSpPr>
          <p:cNvPr id="10" name="Content Placeholder 2">
            <a:extLst>
              <a:ext uri="{FF2B5EF4-FFF2-40B4-BE49-F238E27FC236}">
                <a16:creationId xmlns:a16="http://schemas.microsoft.com/office/drawing/2014/main" id="{0AC63608-CEEA-4E0C-893D-034A02881D71}"/>
              </a:ext>
            </a:extLst>
          </p:cNvPr>
          <p:cNvSpPr txBox="1">
            <a:spLocks/>
          </p:cNvSpPr>
          <p:nvPr/>
        </p:nvSpPr>
        <p:spPr>
          <a:xfrm>
            <a:off x="160673" y="5243927"/>
            <a:ext cx="11870653" cy="121585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US" sz="1700" dirty="0">
                <a:latin typeface="Cambria" panose="02040503050406030204" pitchFamily="18" charset="0"/>
                <a:ea typeface="Cambria" panose="02040503050406030204" pitchFamily="18" charset="0"/>
              </a:rPr>
              <a:t>PM</a:t>
            </a:r>
            <a:r>
              <a:rPr lang="en-US" sz="1700" baseline="-25000" dirty="0">
                <a:latin typeface="Cambria" panose="02040503050406030204" pitchFamily="18" charset="0"/>
                <a:ea typeface="Cambria" panose="02040503050406030204" pitchFamily="18" charset="0"/>
              </a:rPr>
              <a:t>2.5</a:t>
            </a:r>
            <a:r>
              <a:rPr lang="en-US" sz="1700" dirty="0">
                <a:latin typeface="Cambria" panose="02040503050406030204" pitchFamily="18" charset="0"/>
                <a:ea typeface="Cambria" panose="02040503050406030204" pitchFamily="18" charset="0"/>
              </a:rPr>
              <a:t> in major California air basins is influenced by diverse emissions from urban centers, transport corridors, agriculture, and wildfire as well as meteorology affected by complex terrain and temperature inversions</a:t>
            </a:r>
          </a:p>
          <a:p>
            <a:pPr>
              <a:lnSpc>
                <a:spcPct val="110000"/>
              </a:lnSpc>
              <a:spcBef>
                <a:spcPts val="0"/>
              </a:spcBef>
              <a:spcAft>
                <a:spcPts val="600"/>
              </a:spcAft>
            </a:pPr>
            <a:r>
              <a:rPr lang="en-US" sz="1700" dirty="0">
                <a:latin typeface="Cambria" panose="02040503050406030204" pitchFamily="18" charset="0"/>
                <a:ea typeface="Cambria" panose="02040503050406030204" pitchFamily="18" charset="0"/>
              </a:rPr>
              <a:t>Detailed local analyses are needed to address these areas due to the magnitude of the exceedances, the challenging terrain and meteorological conditions, and challenging emission sources (e.g., dust, residential wood combustion, near-road, cooking, agricultural, etc.), and wildfire influence</a:t>
            </a:r>
          </a:p>
        </p:txBody>
      </p:sp>
      <p:sp>
        <p:nvSpPr>
          <p:cNvPr id="12" name="object 4">
            <a:extLst>
              <a:ext uri="{FF2B5EF4-FFF2-40B4-BE49-F238E27FC236}">
                <a16:creationId xmlns:a16="http://schemas.microsoft.com/office/drawing/2014/main" id="{7C50A360-2D01-5855-B951-D4D6560A6E93}"/>
              </a:ext>
            </a:extLst>
          </p:cNvPr>
          <p:cNvSpPr>
            <a:spLocks noChangeAspect="1"/>
          </p:cNvSpPr>
          <p:nvPr/>
        </p:nvSpPr>
        <p:spPr>
          <a:xfrm>
            <a:off x="1058977" y="2566028"/>
            <a:ext cx="1191980" cy="1371600"/>
          </a:xfrm>
          <a:prstGeom prst="rect">
            <a:avLst/>
          </a:prstGeom>
          <a:blipFill>
            <a:blip r:embed="rId4" cstate="print"/>
            <a:stretch>
              <a:fillRect/>
            </a:stretch>
          </a:blipFill>
        </p:spPr>
        <p:txBody>
          <a:bodyPr wrap="square" lIns="0" tIns="0" rIns="0" bIns="0" rtlCol="0"/>
          <a:lstStyle/>
          <a:p>
            <a:endParaRPr/>
          </a:p>
        </p:txBody>
      </p:sp>
      <p:grpSp>
        <p:nvGrpSpPr>
          <p:cNvPr id="15" name="Group 14">
            <a:extLst>
              <a:ext uri="{FF2B5EF4-FFF2-40B4-BE49-F238E27FC236}">
                <a16:creationId xmlns:a16="http://schemas.microsoft.com/office/drawing/2014/main" id="{53687979-3CD5-EB78-2002-10E0EE0E42B4}"/>
              </a:ext>
            </a:extLst>
          </p:cNvPr>
          <p:cNvGrpSpPr/>
          <p:nvPr/>
        </p:nvGrpSpPr>
        <p:grpSpPr>
          <a:xfrm>
            <a:off x="671909" y="1167757"/>
            <a:ext cx="1968821" cy="1373179"/>
            <a:chOff x="671909" y="1167757"/>
            <a:chExt cx="1968821" cy="1373179"/>
          </a:xfrm>
        </p:grpSpPr>
        <p:pic>
          <p:nvPicPr>
            <p:cNvPr id="6" name="Picture 5" descr="sjv-routes.png">
              <a:extLst>
                <a:ext uri="{FF2B5EF4-FFF2-40B4-BE49-F238E27FC236}">
                  <a16:creationId xmlns:a16="http://schemas.microsoft.com/office/drawing/2014/main" id="{79454BED-230C-C6B5-40AB-601C15645D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816" r="24736"/>
            <a:stretch/>
          </p:blipFill>
          <p:spPr>
            <a:xfrm>
              <a:off x="671909" y="1169336"/>
              <a:ext cx="1966116" cy="1371600"/>
            </a:xfrm>
            <a:prstGeom prst="rect">
              <a:avLst/>
            </a:prstGeom>
          </p:spPr>
        </p:pic>
        <p:pic>
          <p:nvPicPr>
            <p:cNvPr id="14" name="Picture 13">
              <a:extLst>
                <a:ext uri="{FF2B5EF4-FFF2-40B4-BE49-F238E27FC236}">
                  <a16:creationId xmlns:a16="http://schemas.microsoft.com/office/drawing/2014/main" id="{7A898721-B0C3-A38F-9B1D-A4D8CF7B9BF2}"/>
                </a:ext>
              </a:extLst>
            </p:cNvPr>
            <p:cNvPicPr>
              <a:picLocks noChangeAspect="1"/>
            </p:cNvPicPr>
            <p:nvPr/>
          </p:nvPicPr>
          <p:blipFill>
            <a:blip r:embed="rId6"/>
            <a:stretch>
              <a:fillRect/>
            </a:stretch>
          </p:blipFill>
          <p:spPr>
            <a:xfrm>
              <a:off x="1919007" y="1167757"/>
              <a:ext cx="721723" cy="594360"/>
            </a:xfrm>
            <a:prstGeom prst="rect">
              <a:avLst/>
            </a:prstGeom>
          </p:spPr>
        </p:pic>
      </p:grpSp>
      <p:grpSp>
        <p:nvGrpSpPr>
          <p:cNvPr id="45" name="Group 44">
            <a:extLst>
              <a:ext uri="{FF2B5EF4-FFF2-40B4-BE49-F238E27FC236}">
                <a16:creationId xmlns:a16="http://schemas.microsoft.com/office/drawing/2014/main" id="{E4E1C163-7A5F-86D7-FA91-70BE97E29B8F}"/>
              </a:ext>
            </a:extLst>
          </p:cNvPr>
          <p:cNvGrpSpPr/>
          <p:nvPr/>
        </p:nvGrpSpPr>
        <p:grpSpPr>
          <a:xfrm>
            <a:off x="1048535" y="4013409"/>
            <a:ext cx="9767822" cy="1206910"/>
            <a:chOff x="1048535" y="4013409"/>
            <a:chExt cx="9767822" cy="1206910"/>
          </a:xfrm>
        </p:grpSpPr>
        <p:grpSp>
          <p:nvGrpSpPr>
            <p:cNvPr id="39" name="Group 38">
              <a:extLst>
                <a:ext uri="{FF2B5EF4-FFF2-40B4-BE49-F238E27FC236}">
                  <a16:creationId xmlns:a16="http://schemas.microsoft.com/office/drawing/2014/main" id="{486C893E-113C-C2F1-D196-502F1793EF59}"/>
                </a:ext>
              </a:extLst>
            </p:cNvPr>
            <p:cNvGrpSpPr/>
            <p:nvPr/>
          </p:nvGrpSpPr>
          <p:grpSpPr>
            <a:xfrm>
              <a:off x="6835835" y="4013409"/>
              <a:ext cx="3980522" cy="1097280"/>
              <a:chOff x="6790387" y="3937628"/>
              <a:chExt cx="3980522" cy="1097280"/>
            </a:xfrm>
          </p:grpSpPr>
          <p:pic>
            <p:nvPicPr>
              <p:cNvPr id="35" name="Picture 34" descr="A graph showing the number of rivers&#10;&#10;Description automatically generated with medium confidence">
                <a:extLst>
                  <a:ext uri="{FF2B5EF4-FFF2-40B4-BE49-F238E27FC236}">
                    <a16:creationId xmlns:a16="http://schemas.microsoft.com/office/drawing/2014/main" id="{732AD55B-9CA5-C350-D565-6C03B4B6B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387" y="3937628"/>
                <a:ext cx="3980522" cy="1097280"/>
              </a:xfrm>
              <a:prstGeom prst="rect">
                <a:avLst/>
              </a:prstGeom>
            </p:spPr>
          </p:pic>
          <p:sp>
            <p:nvSpPr>
              <p:cNvPr id="36" name="Rectangle: Rounded Corners 35">
                <a:extLst>
                  <a:ext uri="{FF2B5EF4-FFF2-40B4-BE49-F238E27FC236}">
                    <a16:creationId xmlns:a16="http://schemas.microsoft.com/office/drawing/2014/main" id="{2D68AF7A-028C-67F6-99BE-AABCB96A6FA4}"/>
                  </a:ext>
                </a:extLst>
              </p:cNvPr>
              <p:cNvSpPr/>
              <p:nvPr/>
            </p:nvSpPr>
            <p:spPr>
              <a:xfrm>
                <a:off x="7691089" y="4217351"/>
                <a:ext cx="1969932" cy="563802"/>
              </a:xfrm>
              <a:prstGeom prst="roundRect">
                <a:avLst/>
              </a:prstGeom>
              <a:noFill/>
              <a:ln w="127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4A3BD5BA-E9DE-DAB8-2918-2B6F1A55FF7F}"/>
                </a:ext>
              </a:extLst>
            </p:cNvPr>
            <p:cNvGrpSpPr/>
            <p:nvPr/>
          </p:nvGrpSpPr>
          <p:grpSpPr>
            <a:xfrm>
              <a:off x="1048535" y="4085558"/>
              <a:ext cx="3986281" cy="1097280"/>
              <a:chOff x="1048535" y="4085558"/>
              <a:chExt cx="3986281" cy="1097280"/>
            </a:xfrm>
          </p:grpSpPr>
          <p:pic>
            <p:nvPicPr>
              <p:cNvPr id="33" name="Picture 32" descr="A graph of the average temperature&#10;&#10;Description automatically generated with medium confidence">
                <a:extLst>
                  <a:ext uri="{FF2B5EF4-FFF2-40B4-BE49-F238E27FC236}">
                    <a16:creationId xmlns:a16="http://schemas.microsoft.com/office/drawing/2014/main" id="{85E25777-FC2E-1AD9-F131-A59D390BB0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535" y="4085558"/>
                <a:ext cx="3986281" cy="1097280"/>
              </a:xfrm>
              <a:prstGeom prst="rect">
                <a:avLst/>
              </a:prstGeom>
            </p:spPr>
          </p:pic>
          <p:sp>
            <p:nvSpPr>
              <p:cNvPr id="37" name="Rectangle: Rounded Corners 36">
                <a:extLst>
                  <a:ext uri="{FF2B5EF4-FFF2-40B4-BE49-F238E27FC236}">
                    <a16:creationId xmlns:a16="http://schemas.microsoft.com/office/drawing/2014/main" id="{FC18E56E-1D3B-DBDA-AC55-F225E220A890}"/>
                  </a:ext>
                </a:extLst>
              </p:cNvPr>
              <p:cNvSpPr/>
              <p:nvPr/>
            </p:nvSpPr>
            <p:spPr>
              <a:xfrm>
                <a:off x="1769016" y="4291781"/>
                <a:ext cx="1008597" cy="593454"/>
              </a:xfrm>
              <a:prstGeom prst="roundRect">
                <a:avLst/>
              </a:prstGeom>
              <a:noFill/>
              <a:ln w="127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4548D14E-160F-B2CB-2F15-809EE22F09B1}"/>
                </a:ext>
              </a:extLst>
            </p:cNvPr>
            <p:cNvSpPr txBox="1"/>
            <p:nvPr/>
          </p:nvSpPr>
          <p:spPr>
            <a:xfrm>
              <a:off x="4867448" y="4799691"/>
              <a:ext cx="2289738" cy="420628"/>
            </a:xfrm>
            <a:prstGeom prst="rect">
              <a:avLst/>
            </a:prstGeom>
            <a:noFill/>
          </p:spPr>
          <p:txBody>
            <a:bodyPr wrap="square" rtlCol="0">
              <a:spAutoFit/>
            </a:bodyPr>
            <a:lstStyle/>
            <a:p>
              <a:r>
                <a:rPr lang="en-US" sz="1600" baseline="-25000" dirty="0">
                  <a:solidFill>
                    <a:schemeClr val="tx1">
                      <a:lumMod val="65000"/>
                      <a:lumOff val="35000"/>
                    </a:schemeClr>
                  </a:solidFill>
                </a:rPr>
                <a:t>Nitrate episodes in complex terrain not resolved by national models</a:t>
              </a:r>
            </a:p>
          </p:txBody>
        </p:sp>
        <p:cxnSp>
          <p:nvCxnSpPr>
            <p:cNvPr id="42" name="Straight Connector 41">
              <a:extLst>
                <a:ext uri="{FF2B5EF4-FFF2-40B4-BE49-F238E27FC236}">
                  <a16:creationId xmlns:a16="http://schemas.microsoft.com/office/drawing/2014/main" id="{5B219361-86B9-A610-BD80-C9C4A74CC797}"/>
                </a:ext>
              </a:extLst>
            </p:cNvPr>
            <p:cNvCxnSpPr/>
            <p:nvPr/>
          </p:nvCxnSpPr>
          <p:spPr>
            <a:xfrm>
              <a:off x="2777613" y="4575033"/>
              <a:ext cx="2063328" cy="414643"/>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777D5FA-9CDA-AE64-ADE7-6257777E6F74}"/>
                </a:ext>
              </a:extLst>
            </p:cNvPr>
            <p:cNvCxnSpPr>
              <a:cxnSpLocks/>
            </p:cNvCxnSpPr>
            <p:nvPr/>
          </p:nvCxnSpPr>
          <p:spPr>
            <a:xfrm flipV="1">
              <a:off x="6961094" y="4589681"/>
              <a:ext cx="747950" cy="420324"/>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7635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E62-D9AC-FD71-3982-F9095EE3F7CA}"/>
              </a:ext>
            </a:extLst>
          </p:cNvPr>
          <p:cNvSpPr>
            <a:spLocks noGrp="1"/>
          </p:cNvSpPr>
          <p:nvPr>
            <p:ph type="title"/>
          </p:nvPr>
        </p:nvSpPr>
        <p:spPr/>
        <p:txBody>
          <a:bodyPr>
            <a:normAutofit/>
          </a:bodyPr>
          <a:lstStyle/>
          <a:p>
            <a:r>
              <a:rPr lang="en-US" sz="4400" dirty="0">
                <a:solidFill>
                  <a:srgbClr val="002060"/>
                </a:solidFill>
                <a:latin typeface="Cambria" panose="02040503050406030204" pitchFamily="18" charset="0"/>
                <a:ea typeface="Cambria" panose="02040503050406030204" pitchFamily="18" charset="0"/>
              </a:rPr>
              <a:t>V. FUTURE DIRECTIONS</a:t>
            </a:r>
          </a:p>
        </p:txBody>
      </p:sp>
      <p:sp>
        <p:nvSpPr>
          <p:cNvPr id="3" name="Slide Number Placeholder 2">
            <a:extLst>
              <a:ext uri="{FF2B5EF4-FFF2-40B4-BE49-F238E27FC236}">
                <a16:creationId xmlns:a16="http://schemas.microsoft.com/office/drawing/2014/main" id="{B19BB592-AC4A-A363-8BE8-63BCE0612283}"/>
              </a:ext>
            </a:extLst>
          </p:cNvPr>
          <p:cNvSpPr>
            <a:spLocks noGrp="1"/>
          </p:cNvSpPr>
          <p:nvPr>
            <p:ph type="sldNum" sz="quarter" idx="12"/>
          </p:nvPr>
        </p:nvSpPr>
        <p:spPr/>
        <p:txBody>
          <a:bodyPr/>
          <a:lstStyle/>
          <a:p>
            <a:fld id="{EF37C034-2FA1-4ECD-B763-DB3F1BBEE4CA}" type="slidenum">
              <a:rPr lang="en-US" sz="1400" smtClean="0"/>
              <a:t>26</a:t>
            </a:fld>
            <a:endParaRPr lang="en-US" sz="1400"/>
          </a:p>
        </p:txBody>
      </p:sp>
      <p:sp>
        <p:nvSpPr>
          <p:cNvPr id="4" name="TextBox 3">
            <a:extLst>
              <a:ext uri="{FF2B5EF4-FFF2-40B4-BE49-F238E27FC236}">
                <a16:creationId xmlns:a16="http://schemas.microsoft.com/office/drawing/2014/main" id="{C12EF90C-A736-7259-ADCE-824FFE0F5C2A}"/>
              </a:ext>
            </a:extLst>
          </p:cNvPr>
          <p:cNvSpPr txBox="1"/>
          <p:nvPr/>
        </p:nvSpPr>
        <p:spPr>
          <a:xfrm>
            <a:off x="1097279" y="2468880"/>
            <a:ext cx="6768427" cy="1754326"/>
          </a:xfrm>
          <a:prstGeom prst="rect">
            <a:avLst/>
          </a:prstGeom>
          <a:noFill/>
        </p:spPr>
        <p:txBody>
          <a:bodyPr wrap="square">
            <a:spAutoFit/>
          </a:bodyPr>
          <a:lstStyle/>
          <a:p>
            <a:r>
              <a:rPr lang="en-US" i="1" dirty="0"/>
              <a:t>“Post-CAIR [Clean Air Interstate Rule] nonattainment forecasts for O</a:t>
            </a:r>
            <a:r>
              <a:rPr lang="en-US" i="1" baseline="-25000" dirty="0"/>
              <a:t>3</a:t>
            </a:r>
            <a:r>
              <a:rPr lang="en-US" i="1" dirty="0"/>
              <a:t> and the 2006 PM</a:t>
            </a:r>
            <a:r>
              <a:rPr lang="en-US" i="1" baseline="-25000" dirty="0"/>
              <a:t>2.5</a:t>
            </a:r>
            <a:r>
              <a:rPr lang="en-US" i="1" dirty="0"/>
              <a:t> NAAQS suggest post-CAIR </a:t>
            </a:r>
            <a:r>
              <a:rPr lang="en-US" b="1" i="1" dirty="0"/>
              <a:t>attainment strategies will need to focus on subregional and urban scale sources</a:t>
            </a:r>
            <a:r>
              <a:rPr lang="en-US" i="1" dirty="0"/>
              <a:t>. A focus on urban sources of primary PM is also consistent with a robust strategy to reduce all of the major components of PM</a:t>
            </a:r>
            <a:r>
              <a:rPr lang="en-US" i="1" baseline="-25000" dirty="0"/>
              <a:t>2.5</a:t>
            </a:r>
            <a:r>
              <a:rPr lang="en-US" i="1" dirty="0"/>
              <a:t>.”</a:t>
            </a:r>
            <a:endParaRPr lang="en-US" b="1" dirty="0"/>
          </a:p>
          <a:p>
            <a:r>
              <a:rPr lang="en-US" b="1" dirty="0"/>
              <a:t>John Bachmann, </a:t>
            </a:r>
            <a:r>
              <a:rPr lang="en-US" b="1" i="1" dirty="0"/>
              <a:t>J. Air &amp; Waste </a:t>
            </a:r>
            <a:r>
              <a:rPr lang="en-US" b="1" i="1" dirty="0" err="1"/>
              <a:t>Manag</a:t>
            </a:r>
            <a:r>
              <a:rPr lang="en-US" b="1" i="1" dirty="0"/>
              <a:t>. Assoc., </a:t>
            </a:r>
            <a:r>
              <a:rPr lang="en-US" b="1" dirty="0"/>
              <a:t>2007</a:t>
            </a:r>
          </a:p>
        </p:txBody>
      </p:sp>
      <p:pic>
        <p:nvPicPr>
          <p:cNvPr id="2050" name="Picture 2" descr="John Bachmann on the Rollback of Environmental Protection | Video |  Amanpour &amp; Company | PBS">
            <a:extLst>
              <a:ext uri="{FF2B5EF4-FFF2-40B4-BE49-F238E27FC236}">
                <a16:creationId xmlns:a16="http://schemas.microsoft.com/office/drawing/2014/main" id="{057389A7-E6C9-4B64-D5AB-00797F090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760" y="2240280"/>
            <a:ext cx="3169920" cy="2377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12F2F4-2A21-257C-D1A9-DC87795DC1EB}"/>
              </a:ext>
            </a:extLst>
          </p:cNvPr>
          <p:cNvSpPr txBox="1"/>
          <p:nvPr/>
        </p:nvSpPr>
        <p:spPr>
          <a:xfrm>
            <a:off x="723453" y="6459784"/>
            <a:ext cx="6161441" cy="400110"/>
          </a:xfrm>
          <a:prstGeom prst="rect">
            <a:avLst/>
          </a:prstGeom>
          <a:noFill/>
        </p:spPr>
        <p:txBody>
          <a:bodyPr wrap="square">
            <a:spAutoFit/>
          </a:bodyPr>
          <a:lstStyle/>
          <a:p>
            <a:r>
              <a:rPr lang="en-US" sz="1000" dirty="0">
                <a:solidFill>
                  <a:schemeClr val="bg1"/>
                </a:solidFill>
              </a:rPr>
              <a:t>John Bachmann (2007) Will the Circle Be Unbroken: A History of the U.S. National Ambient Air Quality Standards, Journal of the Air &amp; Waste Management Association, 57:6, 652-697, DOI: 10.3155/1047-3289.57.6.652</a:t>
            </a:r>
          </a:p>
        </p:txBody>
      </p:sp>
    </p:spTree>
    <p:extLst>
      <p:ext uri="{BB962C8B-B14F-4D97-AF65-F5344CB8AC3E}">
        <p14:creationId xmlns:p14="http://schemas.microsoft.com/office/powerpoint/2010/main" val="3394364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DF8454-0830-42CB-B6D0-FFEFA4419285}"/>
              </a:ext>
            </a:extLst>
          </p:cNvPr>
          <p:cNvSpPr txBox="1">
            <a:spLocks/>
          </p:cNvSpPr>
          <p:nvPr/>
        </p:nvSpPr>
        <p:spPr>
          <a:xfrm>
            <a:off x="580302" y="249698"/>
            <a:ext cx="11221440"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6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Recent Analyses Suggest Future Directions</a:t>
            </a:r>
          </a:p>
        </p:txBody>
      </p:sp>
      <p:sp>
        <p:nvSpPr>
          <p:cNvPr id="2" name="TextBox 1">
            <a:extLst>
              <a:ext uri="{FF2B5EF4-FFF2-40B4-BE49-F238E27FC236}">
                <a16:creationId xmlns:a16="http://schemas.microsoft.com/office/drawing/2014/main" id="{4FE2B29D-B589-4A22-92D0-73D891CC042D}"/>
              </a:ext>
            </a:extLst>
          </p:cNvPr>
          <p:cNvSpPr txBox="1"/>
          <p:nvPr/>
        </p:nvSpPr>
        <p:spPr>
          <a:xfrm>
            <a:off x="580302" y="1035109"/>
            <a:ext cx="11478348" cy="5216813"/>
          </a:xfrm>
          <a:prstGeom prst="rect">
            <a:avLst/>
          </a:prstGeom>
          <a:solidFill>
            <a:schemeClr val="bg1"/>
          </a:solidFill>
        </p:spPr>
        <p:txBody>
          <a:bodyPr wrap="square" rtlCol="0">
            <a:spAutoFit/>
          </a:bodyPr>
          <a:lstStyle/>
          <a:p>
            <a:pPr marL="342900" indent="-342900">
              <a:spcAft>
                <a:spcPts val="1200"/>
              </a:spcAft>
              <a:buFont typeface="Arial" panose="020B0604020202020204" pitchFamily="34" charset="0"/>
              <a:buChar char="•"/>
            </a:pPr>
            <a:r>
              <a:rPr lang="en-US" sz="2200" dirty="0">
                <a:latin typeface="Cambria" panose="02040503050406030204" pitchFamily="18" charset="0"/>
                <a:ea typeface="Cambria" panose="02040503050406030204" pitchFamily="18" charset="0"/>
              </a:rPr>
              <a:t>Areas where regional emission programs alone did not result in attainment of previous standards can require higher resolution modeling and more local data than default national/regional 12-km platforms, e.g.,  </a:t>
            </a:r>
          </a:p>
          <a:p>
            <a:pPr marL="742950" lvl="1" indent="-285750">
              <a:spcAft>
                <a:spcPts val="600"/>
              </a:spcAft>
              <a:buFont typeface="Arial" panose="020B0604020202020204" pitchFamily="34" charset="0"/>
              <a:buChar char="•"/>
            </a:pPr>
            <a:r>
              <a:rPr lang="en-US" b="1" dirty="0">
                <a:latin typeface="Cambria" panose="02040503050406030204" pitchFamily="18" charset="0"/>
                <a:ea typeface="Cambria" panose="02040503050406030204" pitchFamily="18" charset="0"/>
              </a:rPr>
              <a:t>California</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South Coast Air Basin</a:t>
            </a:r>
            <a:r>
              <a:rPr lang="en-US" sz="1600" dirty="0">
                <a:latin typeface="Cambria" panose="02040503050406030204" pitchFamily="18" charset="0"/>
                <a:ea typeface="Cambria" panose="02040503050406030204" pitchFamily="18" charset="0"/>
              </a:rPr>
              <a:t>: 4-km photochemical modeling combined with near-road AERMOD analysis</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San Joaquin Valley</a:t>
            </a:r>
            <a:r>
              <a:rPr lang="en-US" sz="1600" dirty="0">
                <a:latin typeface="Cambria" panose="02040503050406030204" pitchFamily="18" charset="0"/>
                <a:ea typeface="Cambria" panose="02040503050406030204" pitchFamily="18" charset="0"/>
              </a:rPr>
              <a:t>: 4-km photochemical modeling and consideration of intensive field study data</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Portola</a:t>
            </a:r>
            <a:r>
              <a:rPr lang="en-US" sz="1600" dirty="0">
                <a:latin typeface="Cambria" panose="02040503050406030204" pitchFamily="18" charset="0"/>
                <a:ea typeface="Cambria" panose="02040503050406030204" pitchFamily="18" charset="0"/>
              </a:rPr>
              <a:t>: statistical rollback of woodstove emissions</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Imperial</a:t>
            </a:r>
            <a:r>
              <a:rPr lang="en-US" sz="1600" dirty="0">
                <a:latin typeface="Cambria" panose="02040503050406030204" pitchFamily="18" charset="0"/>
                <a:ea typeface="Cambria" panose="02040503050406030204" pitchFamily="18" charset="0"/>
              </a:rPr>
              <a:t>: 4-km photochemical modeling  with data analysis of emissions, met, and monitoring for 179B demo</a:t>
            </a:r>
          </a:p>
          <a:p>
            <a:pPr marL="742950" lvl="1" indent="-285750">
              <a:spcAft>
                <a:spcPts val="600"/>
              </a:spcAft>
              <a:buFont typeface="Arial" panose="020B0604020202020204" pitchFamily="34" charset="0"/>
              <a:buChar char="•"/>
            </a:pPr>
            <a:r>
              <a:rPr lang="en-US" b="1" dirty="0">
                <a:latin typeface="Cambria" panose="02040503050406030204" pitchFamily="18" charset="0"/>
                <a:ea typeface="Cambria" panose="02040503050406030204" pitchFamily="18" charset="0"/>
              </a:rPr>
              <a:t>Pennsylvania</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Allegheny</a:t>
            </a:r>
            <a:r>
              <a:rPr lang="en-US" sz="1600" dirty="0">
                <a:latin typeface="Cambria" panose="02040503050406030204" pitchFamily="18" charset="0"/>
                <a:ea typeface="Cambria" panose="02040503050406030204" pitchFamily="18" charset="0"/>
              </a:rPr>
              <a:t>: nested 1.33-km photochemical modeling combined with AERMOD for local sources</a:t>
            </a:r>
          </a:p>
          <a:p>
            <a:pPr marL="742950" lvl="1" indent="-285750">
              <a:spcAft>
                <a:spcPts val="600"/>
              </a:spcAft>
              <a:buFont typeface="Arial" panose="020B0604020202020204" pitchFamily="34" charset="0"/>
              <a:buChar char="•"/>
            </a:pPr>
            <a:r>
              <a:rPr lang="en-US" b="1" dirty="0">
                <a:latin typeface="Cambria" panose="02040503050406030204" pitchFamily="18" charset="0"/>
                <a:ea typeface="Cambria" panose="02040503050406030204" pitchFamily="18" charset="0"/>
              </a:rPr>
              <a:t>Utah</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Salt Lake</a:t>
            </a:r>
            <a:r>
              <a:rPr lang="en-US" sz="1600" dirty="0">
                <a:latin typeface="Cambria" panose="02040503050406030204" pitchFamily="18" charset="0"/>
                <a:ea typeface="Cambria" panose="02040503050406030204" pitchFamily="18" charset="0"/>
              </a:rPr>
              <a:t>: 1.33-km modeling for mountain valleys with model adjustments for local emissions/processes</a:t>
            </a:r>
          </a:p>
          <a:p>
            <a:pPr marL="742950" lvl="1" indent="-285750">
              <a:spcAft>
                <a:spcPts val="600"/>
              </a:spcAft>
              <a:buFont typeface="Arial" panose="020B0604020202020204" pitchFamily="34" charset="0"/>
              <a:buChar char="•"/>
            </a:pPr>
            <a:r>
              <a:rPr lang="en-US" b="1" dirty="0">
                <a:latin typeface="Cambria" panose="02040503050406030204" pitchFamily="18" charset="0"/>
                <a:ea typeface="Cambria" panose="02040503050406030204" pitchFamily="18" charset="0"/>
              </a:rPr>
              <a:t>Alaska</a:t>
            </a:r>
          </a:p>
          <a:p>
            <a:pPr marL="1200150" lvl="2" indent="-285750">
              <a:spcAft>
                <a:spcPts val="600"/>
              </a:spcAft>
              <a:buFont typeface="Arial" panose="020B0604020202020204" pitchFamily="34" charset="0"/>
              <a:buChar char="•"/>
            </a:pPr>
            <a:r>
              <a:rPr lang="en-US" sz="1600" u="sng" dirty="0">
                <a:latin typeface="Cambria" panose="02040503050406030204" pitchFamily="18" charset="0"/>
                <a:ea typeface="Cambria" panose="02040503050406030204" pitchFamily="18" charset="0"/>
              </a:rPr>
              <a:t>Fairbanks</a:t>
            </a:r>
            <a:r>
              <a:rPr lang="en-US" sz="1600" dirty="0">
                <a:latin typeface="Cambria" panose="02040503050406030204" pitchFamily="18" charset="0"/>
                <a:ea typeface="Cambria" panose="02040503050406030204" pitchFamily="18" charset="0"/>
              </a:rPr>
              <a:t>: 1.33-km photochemical modeling with chemistry, met, and emissions updates</a:t>
            </a:r>
          </a:p>
          <a:p>
            <a:pPr marL="742950" lvl="1" indent="-285750">
              <a:spcAft>
                <a:spcPts val="1800"/>
              </a:spcAft>
              <a:buFont typeface="Arial" panose="020B0604020202020204" pitchFamily="34" charset="0"/>
              <a:buChar char="•"/>
            </a:pPr>
            <a:r>
              <a:rPr lang="en-US" dirty="0">
                <a:latin typeface="Cambria" panose="02040503050406030204" pitchFamily="18" charset="0"/>
                <a:ea typeface="Cambria" panose="02040503050406030204" pitchFamily="18" charset="0"/>
              </a:rPr>
              <a:t>Assessments often include </a:t>
            </a:r>
            <a:r>
              <a:rPr lang="en-US" b="1" dirty="0">
                <a:latin typeface="Cambria" panose="02040503050406030204" pitchFamily="18" charset="0"/>
                <a:ea typeface="Cambria" panose="02040503050406030204" pitchFamily="18" charset="0"/>
              </a:rPr>
              <a:t>weight-of-evidence</a:t>
            </a:r>
            <a:r>
              <a:rPr lang="en-US" dirty="0">
                <a:latin typeface="Cambria" panose="02040503050406030204" pitchFamily="18" charset="0"/>
                <a:ea typeface="Cambria" panose="02040503050406030204" pitchFamily="18" charset="0"/>
              </a:rPr>
              <a:t> related to local issues, e.g., NH</a:t>
            </a:r>
            <a:r>
              <a:rPr lang="en-US" baseline="-25000" dirty="0">
                <a:latin typeface="Cambria" panose="02040503050406030204" pitchFamily="18" charset="0"/>
                <a:ea typeface="Cambria" panose="02040503050406030204" pitchFamily="18" charset="0"/>
              </a:rPr>
              <a:t>3</a:t>
            </a:r>
            <a:r>
              <a:rPr lang="en-US" dirty="0">
                <a:latin typeface="Cambria" panose="02040503050406030204" pitchFamily="18" charset="0"/>
                <a:ea typeface="Cambria" panose="02040503050406030204" pitchFamily="18" charset="0"/>
              </a:rPr>
              <a:t>, chemistry, near-road</a:t>
            </a:r>
          </a:p>
        </p:txBody>
      </p:sp>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fld id="{76B8BA57-CA19-45C0-9ED2-D3FE07C9BF83}" type="slidenum">
              <a:rPr lang="en-US" sz="1400" smtClean="0">
                <a:latin typeface="Cambria" panose="02040503050406030204" pitchFamily="18" charset="0"/>
                <a:ea typeface="Cambria" panose="02040503050406030204" pitchFamily="18" charset="0"/>
              </a:rPr>
              <a:t>27</a:t>
            </a:fld>
            <a:endParaRPr lang="en-US" sz="14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97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9A87E4-8469-D98B-7879-022AC3D189A2}"/>
              </a:ext>
            </a:extLst>
          </p:cNvPr>
          <p:cNvSpPr txBox="1"/>
          <p:nvPr/>
        </p:nvSpPr>
        <p:spPr>
          <a:xfrm>
            <a:off x="386190" y="6414031"/>
            <a:ext cx="3522381" cy="461665"/>
          </a:xfrm>
          <a:prstGeom prst="rect">
            <a:avLst/>
          </a:prstGeom>
          <a:noFill/>
        </p:spPr>
        <p:txBody>
          <a:bodyPr wrap="square">
            <a:spAutoFit/>
          </a:bodyPr>
          <a:lstStyle/>
          <a:p>
            <a:r>
              <a:rPr lang="en-US" sz="1200" dirty="0">
                <a:solidFill>
                  <a:schemeClr val="bg1"/>
                </a:solidFill>
              </a:rPr>
              <a:t>Brashers et al. (2017) </a:t>
            </a:r>
            <a:r>
              <a:rPr lang="en-US" sz="1200" i="1" dirty="0">
                <a:solidFill>
                  <a:schemeClr val="bg1"/>
                </a:solidFill>
              </a:rPr>
              <a:t>EM</a:t>
            </a:r>
            <a:r>
              <a:rPr lang="en-US" sz="1200" dirty="0">
                <a:solidFill>
                  <a:schemeClr val="bg1"/>
                </a:solidFill>
              </a:rPr>
              <a:t> https://www.awma.org/emjune17</a:t>
            </a:r>
          </a:p>
        </p:txBody>
      </p:sp>
      <p:sp>
        <p:nvSpPr>
          <p:cNvPr id="2" name="Title 1">
            <a:extLst>
              <a:ext uri="{FF2B5EF4-FFF2-40B4-BE49-F238E27FC236}">
                <a16:creationId xmlns:a16="http://schemas.microsoft.com/office/drawing/2014/main" id="{A03EC904-C15B-0FC4-D863-A72E0D7785F3}"/>
              </a:ext>
            </a:extLst>
          </p:cNvPr>
          <p:cNvSpPr txBox="1">
            <a:spLocks/>
          </p:cNvSpPr>
          <p:nvPr/>
        </p:nvSpPr>
        <p:spPr>
          <a:xfrm>
            <a:off x="324465" y="169384"/>
            <a:ext cx="11533238"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500" dirty="0">
                <a:latin typeface="Cambria" panose="02040503050406030204" pitchFamily="18" charset="0"/>
                <a:ea typeface="Cambria" panose="02040503050406030204" pitchFamily="18" charset="0"/>
                <a:cs typeface="Calibri Light" panose="020F0302020204030204" pitchFamily="34" charset="0"/>
              </a:rPr>
              <a:t>Near-Source Monitor in River Valley Terrain: Allegheny, PA</a:t>
            </a:r>
          </a:p>
        </p:txBody>
      </p:sp>
      <p:sp>
        <p:nvSpPr>
          <p:cNvPr id="6" name="TextBox 5">
            <a:extLst>
              <a:ext uri="{FF2B5EF4-FFF2-40B4-BE49-F238E27FC236}">
                <a16:creationId xmlns:a16="http://schemas.microsoft.com/office/drawing/2014/main" id="{384D7687-8BDA-40F2-F50E-3F348649AC9B}"/>
              </a:ext>
            </a:extLst>
          </p:cNvPr>
          <p:cNvSpPr txBox="1"/>
          <p:nvPr/>
        </p:nvSpPr>
        <p:spPr>
          <a:xfrm>
            <a:off x="4435131" y="5039806"/>
            <a:ext cx="7422571" cy="1785104"/>
          </a:xfrm>
          <a:prstGeom prst="rect">
            <a:avLst/>
          </a:prstGeom>
          <a:solidFill>
            <a:schemeClr val="bg1"/>
          </a:solidFill>
        </p:spPr>
        <p:txBody>
          <a:bodyPr wrap="square" rtlCol="0">
            <a:spAutoFit/>
          </a:bodyPr>
          <a:lstStyle/>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PM</a:t>
            </a:r>
            <a:r>
              <a:rPr lang="en-US" baseline="-25000" dirty="0">
                <a:latin typeface="Cambria" panose="02040503050406030204" pitchFamily="18" charset="0"/>
                <a:ea typeface="Cambria" panose="02040503050406030204" pitchFamily="18" charset="0"/>
              </a:rPr>
              <a:t>2.5</a:t>
            </a:r>
            <a:r>
              <a:rPr lang="en-US" dirty="0">
                <a:latin typeface="Cambria" panose="02040503050406030204" pitchFamily="18" charset="0"/>
                <a:ea typeface="Cambria" panose="02040503050406030204" pitchFamily="18" charset="0"/>
              </a:rPr>
              <a:t> at the Liberty monitor in Allegheny is highly influenced by nearby facilities and meteorology associated with the river valley</a:t>
            </a:r>
          </a:p>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Fine-scale terrain features not fully resolved at 1.3-km resolution (Fig. A) influence the US Steel facility impacts at the Liberty monitor</a:t>
            </a:r>
          </a:p>
          <a:p>
            <a:pPr marL="285750"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The PA SIP applies AERMOD combined with 1.3-km </a:t>
            </a:r>
            <a:r>
              <a:rPr lang="en-US" dirty="0" err="1">
                <a:latin typeface="Cambria" panose="02040503050406030204" pitchFamily="18" charset="0"/>
                <a:ea typeface="Cambria" panose="02040503050406030204" pitchFamily="18" charset="0"/>
              </a:rPr>
              <a:t>CAMx</a:t>
            </a:r>
            <a:r>
              <a:rPr lang="en-US" dirty="0">
                <a:latin typeface="Cambria" panose="02040503050406030204" pitchFamily="18" charset="0"/>
                <a:ea typeface="Cambria" panose="02040503050406030204" pitchFamily="18" charset="0"/>
              </a:rPr>
              <a:t> modeling</a:t>
            </a:r>
          </a:p>
        </p:txBody>
      </p:sp>
      <p:sp>
        <p:nvSpPr>
          <p:cNvPr id="7" name="Slide Number Placeholder 6">
            <a:extLst>
              <a:ext uri="{FF2B5EF4-FFF2-40B4-BE49-F238E27FC236}">
                <a16:creationId xmlns:a16="http://schemas.microsoft.com/office/drawing/2014/main" id="{CE1F8D17-85DF-394C-911C-6D4094D3A053}"/>
              </a:ext>
            </a:extLst>
          </p:cNvPr>
          <p:cNvSpPr>
            <a:spLocks noGrp="1"/>
          </p:cNvSpPr>
          <p:nvPr>
            <p:ph type="sldNum" sz="quarter" idx="12"/>
          </p:nvPr>
        </p:nvSpPr>
        <p:spPr/>
        <p:txBody>
          <a:bodyPr/>
          <a:lstStyle/>
          <a:p>
            <a:fld id="{4DDE8773-BD94-47F7-9D8A-6DDD8327E746}" type="slidenum">
              <a:rPr lang="en-US" smtClean="0"/>
              <a:t>28</a:t>
            </a:fld>
            <a:endParaRPr lang="en-US"/>
          </a:p>
        </p:txBody>
      </p:sp>
      <p:sp>
        <p:nvSpPr>
          <p:cNvPr id="18" name="TextBox 17">
            <a:extLst>
              <a:ext uri="{FF2B5EF4-FFF2-40B4-BE49-F238E27FC236}">
                <a16:creationId xmlns:a16="http://schemas.microsoft.com/office/drawing/2014/main" id="{22616A67-C685-9D19-69C3-EE0D39922A71}"/>
              </a:ext>
            </a:extLst>
          </p:cNvPr>
          <p:cNvSpPr txBox="1"/>
          <p:nvPr/>
        </p:nvSpPr>
        <p:spPr>
          <a:xfrm>
            <a:off x="4735645" y="4626106"/>
            <a:ext cx="5657222" cy="307777"/>
          </a:xfrm>
          <a:prstGeom prst="rect">
            <a:avLst/>
          </a:prstGeom>
          <a:noFill/>
        </p:spPr>
        <p:txBody>
          <a:bodyPr wrap="square" rtlCol="0">
            <a:spAutoFit/>
          </a:bodyPr>
          <a:lstStyle/>
          <a:p>
            <a:r>
              <a:rPr lang="en-US" sz="1400" b="1" dirty="0">
                <a:solidFill>
                  <a:schemeClr val="bg2">
                    <a:lumMod val="50000"/>
                  </a:schemeClr>
                </a:solidFill>
              </a:rPr>
              <a:t>Fig. Liberty monitor with 1.3-km </a:t>
            </a:r>
            <a:r>
              <a:rPr lang="en-US" sz="1400" b="1" dirty="0" err="1">
                <a:solidFill>
                  <a:schemeClr val="bg2">
                    <a:lumMod val="50000"/>
                  </a:schemeClr>
                </a:solidFill>
              </a:rPr>
              <a:t>CAMx</a:t>
            </a:r>
            <a:r>
              <a:rPr lang="en-US" sz="1400" b="1" dirty="0">
                <a:solidFill>
                  <a:schemeClr val="bg2">
                    <a:lumMod val="50000"/>
                  </a:schemeClr>
                </a:solidFill>
              </a:rPr>
              <a:t> grid and 20-m AERMOD receptors</a:t>
            </a:r>
          </a:p>
        </p:txBody>
      </p:sp>
      <p:grpSp>
        <p:nvGrpSpPr>
          <p:cNvPr id="20" name="Group 19">
            <a:extLst>
              <a:ext uri="{FF2B5EF4-FFF2-40B4-BE49-F238E27FC236}">
                <a16:creationId xmlns:a16="http://schemas.microsoft.com/office/drawing/2014/main" id="{D315C220-E819-8774-3836-55FE76458862}"/>
              </a:ext>
            </a:extLst>
          </p:cNvPr>
          <p:cNvGrpSpPr/>
          <p:nvPr/>
        </p:nvGrpSpPr>
        <p:grpSpPr>
          <a:xfrm>
            <a:off x="404883" y="838705"/>
            <a:ext cx="3949831" cy="5486400"/>
            <a:chOff x="618608" y="1026598"/>
            <a:chExt cx="3949831" cy="5486400"/>
          </a:xfrm>
        </p:grpSpPr>
        <p:grpSp>
          <p:nvGrpSpPr>
            <p:cNvPr id="15" name="Group 14">
              <a:extLst>
                <a:ext uri="{FF2B5EF4-FFF2-40B4-BE49-F238E27FC236}">
                  <a16:creationId xmlns:a16="http://schemas.microsoft.com/office/drawing/2014/main" id="{F86075AC-4669-7C02-8581-FE5BD0CDB1AF}"/>
                </a:ext>
              </a:extLst>
            </p:cNvPr>
            <p:cNvGrpSpPr/>
            <p:nvPr/>
          </p:nvGrpSpPr>
          <p:grpSpPr>
            <a:xfrm>
              <a:off x="618608" y="1026598"/>
              <a:ext cx="3949831" cy="5486400"/>
              <a:chOff x="0" y="1136486"/>
              <a:chExt cx="3949831" cy="5486400"/>
            </a:xfrm>
          </p:grpSpPr>
          <p:pic>
            <p:nvPicPr>
              <p:cNvPr id="3" name="Picture 2">
                <a:extLst>
                  <a:ext uri="{FF2B5EF4-FFF2-40B4-BE49-F238E27FC236}">
                    <a16:creationId xmlns:a16="http://schemas.microsoft.com/office/drawing/2014/main" id="{00701A13-365D-9D70-D15F-CE81A3ACB34C}"/>
                  </a:ext>
                </a:extLst>
              </p:cNvPr>
              <p:cNvPicPr>
                <a:picLocks noChangeAspect="1"/>
              </p:cNvPicPr>
              <p:nvPr/>
            </p:nvPicPr>
            <p:blipFill rotWithShape="1">
              <a:blip r:embed="rId3"/>
              <a:srcRect r="16939"/>
              <a:stretch/>
            </p:blipFill>
            <p:spPr>
              <a:xfrm>
                <a:off x="0" y="1136486"/>
                <a:ext cx="3949831" cy="5486400"/>
              </a:xfrm>
              <a:prstGeom prst="rect">
                <a:avLst/>
              </a:prstGeom>
            </p:spPr>
          </p:pic>
          <p:sp>
            <p:nvSpPr>
              <p:cNvPr id="8" name="TextBox 7">
                <a:extLst>
                  <a:ext uri="{FF2B5EF4-FFF2-40B4-BE49-F238E27FC236}">
                    <a16:creationId xmlns:a16="http://schemas.microsoft.com/office/drawing/2014/main" id="{8B75A2AF-8880-E2BF-4A12-911DCDA9CF11}"/>
                  </a:ext>
                </a:extLst>
              </p:cNvPr>
              <p:cNvSpPr txBox="1"/>
              <p:nvPr/>
            </p:nvSpPr>
            <p:spPr>
              <a:xfrm>
                <a:off x="488732" y="1342131"/>
                <a:ext cx="1217886" cy="153888"/>
              </a:xfrm>
              <a:prstGeom prst="rect">
                <a:avLst/>
              </a:prstGeom>
              <a:solidFill>
                <a:schemeClr val="bg1"/>
              </a:solidFill>
            </p:spPr>
            <p:txBody>
              <a:bodyPr wrap="square" lIns="0" tIns="0" rIns="0" bIns="0" rtlCol="0">
                <a:spAutoFit/>
              </a:bodyPr>
              <a:lstStyle/>
              <a:p>
                <a:r>
                  <a:rPr lang="en-US" sz="1000" b="1" dirty="0"/>
                  <a:t>WRF 12km Terrain (m)</a:t>
                </a:r>
              </a:p>
            </p:txBody>
          </p:sp>
          <p:sp>
            <p:nvSpPr>
              <p:cNvPr id="10" name="TextBox 9">
                <a:extLst>
                  <a:ext uri="{FF2B5EF4-FFF2-40B4-BE49-F238E27FC236}">
                    <a16:creationId xmlns:a16="http://schemas.microsoft.com/office/drawing/2014/main" id="{DF60BFBA-9CCF-FA0D-51F9-CA7843E7A9EC}"/>
                  </a:ext>
                </a:extLst>
              </p:cNvPr>
              <p:cNvSpPr txBox="1"/>
              <p:nvPr/>
            </p:nvSpPr>
            <p:spPr>
              <a:xfrm>
                <a:off x="2194289" y="1348309"/>
                <a:ext cx="1217886" cy="153888"/>
              </a:xfrm>
              <a:prstGeom prst="rect">
                <a:avLst/>
              </a:prstGeom>
              <a:solidFill>
                <a:schemeClr val="bg1"/>
              </a:solidFill>
            </p:spPr>
            <p:txBody>
              <a:bodyPr wrap="square" lIns="0" tIns="0" rIns="0" bIns="0" rtlCol="0">
                <a:spAutoFit/>
              </a:bodyPr>
              <a:lstStyle/>
              <a:p>
                <a:r>
                  <a:rPr lang="en-US" sz="1000" b="1" dirty="0"/>
                  <a:t>WRF 4km Terrain (m)</a:t>
                </a:r>
              </a:p>
            </p:txBody>
          </p:sp>
          <p:sp>
            <p:nvSpPr>
              <p:cNvPr id="13" name="TextBox 12">
                <a:extLst>
                  <a:ext uri="{FF2B5EF4-FFF2-40B4-BE49-F238E27FC236}">
                    <a16:creationId xmlns:a16="http://schemas.microsoft.com/office/drawing/2014/main" id="{939E1F41-28BE-212B-E489-EE3FBE0175BA}"/>
                  </a:ext>
                </a:extLst>
              </p:cNvPr>
              <p:cNvSpPr txBox="1"/>
              <p:nvPr/>
            </p:nvSpPr>
            <p:spPr>
              <a:xfrm>
                <a:off x="524886" y="3552313"/>
                <a:ext cx="1329558" cy="153888"/>
              </a:xfrm>
              <a:prstGeom prst="rect">
                <a:avLst/>
              </a:prstGeom>
              <a:solidFill>
                <a:schemeClr val="bg1"/>
              </a:solidFill>
            </p:spPr>
            <p:txBody>
              <a:bodyPr wrap="square" lIns="0" tIns="0" rIns="0" bIns="0" rtlCol="0">
                <a:spAutoFit/>
              </a:bodyPr>
              <a:lstStyle/>
              <a:p>
                <a:r>
                  <a:rPr lang="en-US" sz="1000" b="1" dirty="0"/>
                  <a:t>WRF 1.3km Terrain (m)</a:t>
                </a:r>
              </a:p>
            </p:txBody>
          </p:sp>
          <p:sp>
            <p:nvSpPr>
              <p:cNvPr id="14" name="TextBox 13">
                <a:extLst>
                  <a:ext uri="{FF2B5EF4-FFF2-40B4-BE49-F238E27FC236}">
                    <a16:creationId xmlns:a16="http://schemas.microsoft.com/office/drawing/2014/main" id="{61425ACB-E9ED-0695-2AE6-EC3E16C0E754}"/>
                  </a:ext>
                </a:extLst>
              </p:cNvPr>
              <p:cNvSpPr txBox="1"/>
              <p:nvPr/>
            </p:nvSpPr>
            <p:spPr>
              <a:xfrm>
                <a:off x="2113543" y="3551898"/>
                <a:ext cx="1370635" cy="153888"/>
              </a:xfrm>
              <a:prstGeom prst="rect">
                <a:avLst/>
              </a:prstGeom>
              <a:solidFill>
                <a:schemeClr val="bg1"/>
              </a:solidFill>
            </p:spPr>
            <p:txBody>
              <a:bodyPr wrap="square" lIns="0" tIns="0" rIns="0" bIns="0" rtlCol="0">
                <a:spAutoFit/>
              </a:bodyPr>
              <a:lstStyle/>
              <a:p>
                <a:r>
                  <a:rPr lang="en-US" sz="1000" b="1" dirty="0"/>
                  <a:t>WRF 0.444km Terrain (m)</a:t>
                </a:r>
              </a:p>
            </p:txBody>
          </p:sp>
        </p:grpSp>
        <p:sp>
          <p:nvSpPr>
            <p:cNvPr id="19" name="TextBox 18">
              <a:extLst>
                <a:ext uri="{FF2B5EF4-FFF2-40B4-BE49-F238E27FC236}">
                  <a16:creationId xmlns:a16="http://schemas.microsoft.com/office/drawing/2014/main" id="{FCC97E25-1CFC-C2DD-9534-8131E953EB57}"/>
                </a:ext>
              </a:extLst>
            </p:cNvPr>
            <p:cNvSpPr txBox="1"/>
            <p:nvPr/>
          </p:nvSpPr>
          <p:spPr>
            <a:xfrm>
              <a:off x="645280" y="1121081"/>
              <a:ext cx="576059" cy="369332"/>
            </a:xfrm>
            <a:prstGeom prst="rect">
              <a:avLst/>
            </a:prstGeom>
            <a:noFill/>
          </p:spPr>
          <p:txBody>
            <a:bodyPr wrap="square" rtlCol="0">
              <a:spAutoFit/>
            </a:bodyPr>
            <a:lstStyle/>
            <a:p>
              <a:r>
                <a:rPr lang="en-US" dirty="0"/>
                <a:t>(A)</a:t>
              </a:r>
            </a:p>
          </p:txBody>
        </p:sp>
      </p:grpSp>
      <p:grpSp>
        <p:nvGrpSpPr>
          <p:cNvPr id="24" name="Group 23">
            <a:extLst>
              <a:ext uri="{FF2B5EF4-FFF2-40B4-BE49-F238E27FC236}">
                <a16:creationId xmlns:a16="http://schemas.microsoft.com/office/drawing/2014/main" id="{FE54A904-AAC0-5E1D-6419-2FD8E65E3749}"/>
              </a:ext>
            </a:extLst>
          </p:cNvPr>
          <p:cNvGrpSpPr/>
          <p:nvPr/>
        </p:nvGrpSpPr>
        <p:grpSpPr>
          <a:xfrm>
            <a:off x="4735645" y="838705"/>
            <a:ext cx="4560922" cy="3840480"/>
            <a:chOff x="4735645" y="838705"/>
            <a:chExt cx="4560922" cy="3840480"/>
          </a:xfrm>
        </p:grpSpPr>
        <p:grpSp>
          <p:nvGrpSpPr>
            <p:cNvPr id="17" name="Group 16">
              <a:extLst>
                <a:ext uri="{FF2B5EF4-FFF2-40B4-BE49-F238E27FC236}">
                  <a16:creationId xmlns:a16="http://schemas.microsoft.com/office/drawing/2014/main" id="{523AF5D7-6775-195D-15E6-72D7BA9470FA}"/>
                </a:ext>
              </a:extLst>
            </p:cNvPr>
            <p:cNvGrpSpPr>
              <a:grpSpLocks noChangeAspect="1"/>
            </p:cNvGrpSpPr>
            <p:nvPr/>
          </p:nvGrpSpPr>
          <p:grpSpPr>
            <a:xfrm>
              <a:off x="4735645" y="838705"/>
              <a:ext cx="4560922" cy="3840480"/>
              <a:chOff x="4518454" y="1026598"/>
              <a:chExt cx="5236308" cy="4409182"/>
            </a:xfrm>
          </p:grpSpPr>
          <p:pic>
            <p:nvPicPr>
              <p:cNvPr id="4" name="Picture 3">
                <a:extLst>
                  <a:ext uri="{FF2B5EF4-FFF2-40B4-BE49-F238E27FC236}">
                    <a16:creationId xmlns:a16="http://schemas.microsoft.com/office/drawing/2014/main" id="{CE492070-BBC8-9E39-7FEA-D16F704BA4F3}"/>
                  </a:ext>
                </a:extLst>
              </p:cNvPr>
              <p:cNvPicPr>
                <a:picLocks noChangeAspect="1"/>
              </p:cNvPicPr>
              <p:nvPr/>
            </p:nvPicPr>
            <p:blipFill rotWithShape="1">
              <a:blip r:embed="rId4"/>
              <a:srcRect b="3561"/>
              <a:stretch/>
            </p:blipFill>
            <p:spPr>
              <a:xfrm>
                <a:off x="4518454" y="1026598"/>
                <a:ext cx="5236308" cy="4409182"/>
              </a:xfrm>
              <a:prstGeom prst="rect">
                <a:avLst/>
              </a:prstGeom>
            </p:spPr>
          </p:pic>
          <p:grpSp>
            <p:nvGrpSpPr>
              <p:cNvPr id="16" name="Group 15">
                <a:extLst>
                  <a:ext uri="{FF2B5EF4-FFF2-40B4-BE49-F238E27FC236}">
                    <a16:creationId xmlns:a16="http://schemas.microsoft.com/office/drawing/2014/main" id="{62F9117A-FAFA-23F9-89DB-377679833AAA}"/>
                  </a:ext>
                </a:extLst>
              </p:cNvPr>
              <p:cNvGrpSpPr/>
              <p:nvPr/>
            </p:nvGrpSpPr>
            <p:grpSpPr>
              <a:xfrm>
                <a:off x="6152356" y="4951378"/>
                <a:ext cx="2018489" cy="338554"/>
                <a:chOff x="6152356" y="4951378"/>
                <a:chExt cx="2018489" cy="338554"/>
              </a:xfrm>
            </p:grpSpPr>
            <p:sp>
              <p:nvSpPr>
                <p:cNvPr id="9" name="TextBox 8">
                  <a:extLst>
                    <a:ext uri="{FF2B5EF4-FFF2-40B4-BE49-F238E27FC236}">
                      <a16:creationId xmlns:a16="http://schemas.microsoft.com/office/drawing/2014/main" id="{3FFB6B1D-CEAF-5622-506D-0EDC7707ADA1}"/>
                    </a:ext>
                  </a:extLst>
                </p:cNvPr>
                <p:cNvSpPr txBox="1"/>
                <p:nvPr/>
              </p:nvSpPr>
              <p:spPr>
                <a:xfrm>
                  <a:off x="6152356" y="4951378"/>
                  <a:ext cx="2018489" cy="338554"/>
                </a:xfrm>
                <a:prstGeom prst="rect">
                  <a:avLst/>
                </a:prstGeom>
                <a:solidFill>
                  <a:srgbClr val="92D050">
                    <a:alpha val="10000"/>
                  </a:srgbClr>
                </a:solidFill>
              </p:spPr>
              <p:txBody>
                <a:bodyPr wrap="square" rtlCol="0">
                  <a:spAutoFit/>
                </a:bodyPr>
                <a:lstStyle/>
                <a:p>
                  <a:r>
                    <a:rPr lang="en-US" sz="1600" dirty="0">
                      <a:solidFill>
                        <a:srgbClr val="FFFF00"/>
                      </a:solidFill>
                    </a:rPr>
                    <a:t>US Steel Clairton</a:t>
                  </a:r>
                </a:p>
              </p:txBody>
            </p:sp>
            <p:sp>
              <p:nvSpPr>
                <p:cNvPr id="11" name="Oval 10">
                  <a:extLst>
                    <a:ext uri="{FF2B5EF4-FFF2-40B4-BE49-F238E27FC236}">
                      <a16:creationId xmlns:a16="http://schemas.microsoft.com/office/drawing/2014/main" id="{6DC4418C-3E29-E482-91F2-83A463FD028F}"/>
                    </a:ext>
                  </a:extLst>
                </p:cNvPr>
                <p:cNvSpPr>
                  <a:spLocks noChangeAspect="1"/>
                </p:cNvSpPr>
                <p:nvPr/>
              </p:nvSpPr>
              <p:spPr>
                <a:xfrm>
                  <a:off x="6152356" y="5090324"/>
                  <a:ext cx="91440" cy="9144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Oval 11">
              <a:extLst>
                <a:ext uri="{FF2B5EF4-FFF2-40B4-BE49-F238E27FC236}">
                  <a16:creationId xmlns:a16="http://schemas.microsoft.com/office/drawing/2014/main" id="{285FE527-D791-15D8-BB6F-6EA269A6071C}"/>
                </a:ext>
              </a:extLst>
            </p:cNvPr>
            <p:cNvSpPr>
              <a:spLocks noChangeAspect="1"/>
            </p:cNvSpPr>
            <p:nvPr/>
          </p:nvSpPr>
          <p:spPr>
            <a:xfrm>
              <a:off x="6936460" y="2345205"/>
              <a:ext cx="79646" cy="79646"/>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D96771-A7B2-3BF2-0CD6-229806863891}"/>
                </a:ext>
              </a:extLst>
            </p:cNvPr>
            <p:cNvSpPr txBox="1"/>
            <p:nvPr/>
          </p:nvSpPr>
          <p:spPr>
            <a:xfrm>
              <a:off x="6936460" y="2294109"/>
              <a:ext cx="611291" cy="276999"/>
            </a:xfrm>
            <a:prstGeom prst="rect">
              <a:avLst/>
            </a:prstGeom>
            <a:solidFill>
              <a:srgbClr val="92D050">
                <a:alpha val="10000"/>
              </a:srgbClr>
            </a:solidFill>
          </p:spPr>
          <p:txBody>
            <a:bodyPr wrap="square" rtlCol="0">
              <a:spAutoFit/>
            </a:bodyPr>
            <a:lstStyle/>
            <a:p>
              <a:r>
                <a:rPr lang="en-US" sz="1200" dirty="0">
                  <a:solidFill>
                    <a:srgbClr val="FFFF00"/>
                  </a:solidFill>
                </a:rPr>
                <a:t>Liberty</a:t>
              </a:r>
            </a:p>
          </p:txBody>
        </p:sp>
      </p:grpSp>
    </p:spTree>
    <p:extLst>
      <p:ext uri="{BB962C8B-B14F-4D97-AF65-F5344CB8AC3E}">
        <p14:creationId xmlns:p14="http://schemas.microsoft.com/office/powerpoint/2010/main" val="3745513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7B7A26-ED59-B5A0-B15F-11911B02C5A4}"/>
              </a:ext>
            </a:extLst>
          </p:cNvPr>
          <p:cNvSpPr txBox="1">
            <a:spLocks/>
          </p:cNvSpPr>
          <p:nvPr/>
        </p:nvSpPr>
        <p:spPr>
          <a:xfrm>
            <a:off x="472966" y="235114"/>
            <a:ext cx="11372193"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6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Statistical Rollback Approach for Woodsmoke Valley</a:t>
            </a:r>
          </a:p>
        </p:txBody>
      </p:sp>
      <p:pic>
        <p:nvPicPr>
          <p:cNvPr id="4" name="Picture 3">
            <a:extLst>
              <a:ext uri="{FF2B5EF4-FFF2-40B4-BE49-F238E27FC236}">
                <a16:creationId xmlns:a16="http://schemas.microsoft.com/office/drawing/2014/main" id="{18902EFD-E7BA-5D92-337A-35A9306D00D2}"/>
              </a:ext>
            </a:extLst>
          </p:cNvPr>
          <p:cNvPicPr>
            <a:picLocks noChangeAspect="1"/>
          </p:cNvPicPr>
          <p:nvPr/>
        </p:nvPicPr>
        <p:blipFill>
          <a:blip r:embed="rId2"/>
          <a:stretch>
            <a:fillRect/>
          </a:stretch>
        </p:blipFill>
        <p:spPr>
          <a:xfrm>
            <a:off x="722420" y="1274848"/>
            <a:ext cx="3617236" cy="4572000"/>
          </a:xfrm>
          <a:prstGeom prst="rect">
            <a:avLst/>
          </a:prstGeom>
        </p:spPr>
      </p:pic>
      <p:pic>
        <p:nvPicPr>
          <p:cNvPr id="12" name="Picture 11">
            <a:extLst>
              <a:ext uri="{FF2B5EF4-FFF2-40B4-BE49-F238E27FC236}">
                <a16:creationId xmlns:a16="http://schemas.microsoft.com/office/drawing/2014/main" id="{E7D27D41-5E3F-BAB1-169B-0DE0ECA753F8}"/>
              </a:ext>
            </a:extLst>
          </p:cNvPr>
          <p:cNvPicPr>
            <a:picLocks noChangeAspect="1"/>
          </p:cNvPicPr>
          <p:nvPr/>
        </p:nvPicPr>
        <p:blipFill rotWithShape="1">
          <a:blip r:embed="rId3"/>
          <a:srcRect l="2135" t="7773"/>
          <a:stretch/>
        </p:blipFill>
        <p:spPr>
          <a:xfrm>
            <a:off x="4900612" y="3905250"/>
            <a:ext cx="5730758" cy="2377440"/>
          </a:xfrm>
          <a:prstGeom prst="rect">
            <a:avLst/>
          </a:prstGeom>
        </p:spPr>
      </p:pic>
      <p:sp>
        <p:nvSpPr>
          <p:cNvPr id="5" name="TextBox 4">
            <a:extLst>
              <a:ext uri="{FF2B5EF4-FFF2-40B4-BE49-F238E27FC236}">
                <a16:creationId xmlns:a16="http://schemas.microsoft.com/office/drawing/2014/main" id="{187B4962-49A8-0584-601D-12870E19CBD2}"/>
              </a:ext>
            </a:extLst>
          </p:cNvPr>
          <p:cNvSpPr txBox="1"/>
          <p:nvPr/>
        </p:nvSpPr>
        <p:spPr>
          <a:xfrm>
            <a:off x="4702329" y="1322473"/>
            <a:ext cx="7008978" cy="246221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Statistical rollback relates the wood-smoke contribution at the exceeding monitor to the local wood combustion emission totals to estimate the needed tons of emission reductions</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The method uses statistical source apportionment (e.g., Positive Matrix Factorization) and assumes a linear relationship between emissions and measured concentrations</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Reliable information on emissions from the local area is a key input to the method </a:t>
            </a:r>
          </a:p>
        </p:txBody>
      </p:sp>
      <p:sp>
        <p:nvSpPr>
          <p:cNvPr id="2" name="Slide Number Placeholder 1">
            <a:extLst>
              <a:ext uri="{FF2B5EF4-FFF2-40B4-BE49-F238E27FC236}">
                <a16:creationId xmlns:a16="http://schemas.microsoft.com/office/drawing/2014/main" id="{3E20E93C-0F80-B579-2F10-EC4BF6F0CF8B}"/>
              </a:ext>
            </a:extLst>
          </p:cNvPr>
          <p:cNvSpPr>
            <a:spLocks noGrp="1"/>
          </p:cNvSpPr>
          <p:nvPr>
            <p:ph type="sldNum" sz="quarter" idx="12"/>
          </p:nvPr>
        </p:nvSpPr>
        <p:spPr/>
        <p:txBody>
          <a:bodyPr/>
          <a:lstStyle/>
          <a:p>
            <a:fld id="{4DDE8773-BD94-47F7-9D8A-6DDD8327E746}" type="slidenum">
              <a:rPr lang="en-US" sz="1400" smtClean="0"/>
              <a:t>29</a:t>
            </a:fld>
            <a:endParaRPr lang="en-US" sz="1400"/>
          </a:p>
        </p:txBody>
      </p:sp>
    </p:spTree>
    <p:extLst>
      <p:ext uri="{BB962C8B-B14F-4D97-AF65-F5344CB8AC3E}">
        <p14:creationId xmlns:p14="http://schemas.microsoft.com/office/powerpoint/2010/main" val="53483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E62-D9AC-FD71-3982-F9095EE3F7CA}"/>
              </a:ext>
            </a:extLst>
          </p:cNvPr>
          <p:cNvSpPr>
            <a:spLocks noGrp="1"/>
          </p:cNvSpPr>
          <p:nvPr>
            <p:ph type="title"/>
          </p:nvPr>
        </p:nvSpPr>
        <p:spPr/>
        <p:txBody>
          <a:bodyPr>
            <a:normAutofit/>
          </a:bodyPr>
          <a:lstStyle/>
          <a:p>
            <a:r>
              <a:rPr lang="en-US" sz="4400" dirty="0">
                <a:solidFill>
                  <a:srgbClr val="002060"/>
                </a:solidFill>
                <a:latin typeface="Cambria" panose="02040503050406030204" pitchFamily="18" charset="0"/>
                <a:ea typeface="Cambria" panose="02040503050406030204" pitchFamily="18" charset="0"/>
              </a:rPr>
              <a:t>I. Overview of the PM NAAQS Rule</a:t>
            </a:r>
            <a:endParaRPr lang="en-US" sz="4400" baseline="-25000" dirty="0">
              <a:solidFill>
                <a:srgbClr val="002060"/>
              </a:solidFill>
              <a:latin typeface="Cambria" panose="02040503050406030204" pitchFamily="18" charset="0"/>
              <a:ea typeface="Cambria" panose="02040503050406030204" pitchFamily="18" charset="0"/>
            </a:endParaRPr>
          </a:p>
        </p:txBody>
      </p:sp>
      <p:sp>
        <p:nvSpPr>
          <p:cNvPr id="3" name="Slide Number Placeholder 2">
            <a:extLst>
              <a:ext uri="{FF2B5EF4-FFF2-40B4-BE49-F238E27FC236}">
                <a16:creationId xmlns:a16="http://schemas.microsoft.com/office/drawing/2014/main" id="{B19BB592-AC4A-A363-8BE8-63BCE0612283}"/>
              </a:ext>
            </a:extLst>
          </p:cNvPr>
          <p:cNvSpPr>
            <a:spLocks noGrp="1"/>
          </p:cNvSpPr>
          <p:nvPr>
            <p:ph type="sldNum" sz="quarter" idx="12"/>
          </p:nvPr>
        </p:nvSpPr>
        <p:spPr/>
        <p:txBody>
          <a:bodyPr/>
          <a:lstStyle/>
          <a:p>
            <a:fld id="{EF37C034-2FA1-4ECD-B763-DB3F1BBEE4CA}" type="slidenum">
              <a:rPr lang="en-US" sz="1400" smtClean="0"/>
              <a:t>3</a:t>
            </a:fld>
            <a:endParaRPr lang="en-US" sz="1400"/>
          </a:p>
        </p:txBody>
      </p:sp>
    </p:spTree>
    <p:extLst>
      <p:ext uri="{BB962C8B-B14F-4D97-AF65-F5344CB8AC3E}">
        <p14:creationId xmlns:p14="http://schemas.microsoft.com/office/powerpoint/2010/main" val="3542365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0DF0CB-E00A-5EF2-105F-A4576DF14CE9}"/>
              </a:ext>
            </a:extLst>
          </p:cNvPr>
          <p:cNvSpPr txBox="1"/>
          <p:nvPr/>
        </p:nvSpPr>
        <p:spPr>
          <a:xfrm>
            <a:off x="436243" y="1402336"/>
            <a:ext cx="6356006" cy="3990836"/>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Near-road sites are not always the highest design value sites in a CBSA, and most near-road sites were projected to meet the NAAQS in the RIA modeling</a:t>
            </a:r>
          </a:p>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However, certain near-road sites are the highest DV sites in the area and do exceed standards</a:t>
            </a:r>
          </a:p>
          <a:p>
            <a:pPr marL="742950" lvl="1"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E.g., Ontario-California in South Coast</a:t>
            </a:r>
          </a:p>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Hybrid modeling approaches that use AERMOD for the near-road increment and CMAQ for regional sources are being implemented (e.g., SCAQMD, right) </a:t>
            </a:r>
          </a:p>
          <a:p>
            <a:pPr marL="285750" indent="-285750">
              <a:spcAft>
                <a:spcPts val="10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Understanding the near-road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increment is important to inform and evaluate these approaches</a:t>
            </a:r>
          </a:p>
        </p:txBody>
      </p:sp>
      <p:sp>
        <p:nvSpPr>
          <p:cNvPr id="10" name="Slide Number Placeholder 9">
            <a:extLst>
              <a:ext uri="{FF2B5EF4-FFF2-40B4-BE49-F238E27FC236}">
                <a16:creationId xmlns:a16="http://schemas.microsoft.com/office/drawing/2014/main" id="{A50EC58A-10D8-CC9E-49F3-35E7B2C75EF7}"/>
              </a:ext>
            </a:extLst>
          </p:cNvPr>
          <p:cNvSpPr>
            <a:spLocks noGrp="1"/>
          </p:cNvSpPr>
          <p:nvPr>
            <p:ph type="sldNum" sz="quarter" idx="12"/>
          </p:nvPr>
        </p:nvSpPr>
        <p:spPr/>
        <p:txBody>
          <a:bodyPr/>
          <a:lstStyle/>
          <a:p>
            <a:fld id="{4DDE8773-BD94-47F7-9D8A-6DDD8327E746}" type="slidenum">
              <a:rPr lang="en-US" sz="1400" smtClean="0"/>
              <a:t>30</a:t>
            </a:fld>
            <a:endParaRPr lang="en-US" sz="1400"/>
          </a:p>
        </p:txBody>
      </p:sp>
      <p:sp>
        <p:nvSpPr>
          <p:cNvPr id="13" name="TextBox 12">
            <a:extLst>
              <a:ext uri="{FF2B5EF4-FFF2-40B4-BE49-F238E27FC236}">
                <a16:creationId xmlns:a16="http://schemas.microsoft.com/office/drawing/2014/main" id="{43EFA84F-31A9-688E-6E89-F962E8518DEC}"/>
              </a:ext>
            </a:extLst>
          </p:cNvPr>
          <p:cNvSpPr txBox="1"/>
          <p:nvPr/>
        </p:nvSpPr>
        <p:spPr>
          <a:xfrm>
            <a:off x="128222" y="6453987"/>
            <a:ext cx="9772236" cy="276999"/>
          </a:xfrm>
          <a:prstGeom prst="rect">
            <a:avLst/>
          </a:prstGeom>
          <a:noFill/>
        </p:spPr>
        <p:txBody>
          <a:bodyPr wrap="square">
            <a:spAutoFit/>
          </a:bodyPr>
          <a:lstStyle/>
          <a:p>
            <a:r>
              <a:rPr lang="en-US" sz="1200" dirty="0">
                <a:solidFill>
                  <a:schemeClr val="bg1"/>
                </a:solidFill>
                <a:hlinkClick r:id="rId3">
                  <a:extLst>
                    <a:ext uri="{A12FA001-AC4F-418D-AE19-62706E023703}">
                      <ahyp:hlinkClr xmlns:ahyp="http://schemas.microsoft.com/office/drawing/2018/hyperlinkcolor" val="tx"/>
                    </a:ext>
                  </a:extLst>
                </a:hlinkClick>
              </a:rPr>
              <a:t>https://www.aqmd.gov/home/air-quality/air-quality-management-plans/other-state-implementation-plan-(sip)-revisions/2012-annual-pm2-5-plan</a:t>
            </a:r>
            <a:r>
              <a:rPr lang="en-US" sz="1200" dirty="0">
                <a:solidFill>
                  <a:schemeClr val="bg1"/>
                </a:solidFill>
              </a:rPr>
              <a:t> </a:t>
            </a:r>
          </a:p>
        </p:txBody>
      </p:sp>
      <p:pic>
        <p:nvPicPr>
          <p:cNvPr id="15" name="Picture 14">
            <a:extLst>
              <a:ext uri="{FF2B5EF4-FFF2-40B4-BE49-F238E27FC236}">
                <a16:creationId xmlns:a16="http://schemas.microsoft.com/office/drawing/2014/main" id="{A30913DD-B556-64D8-1939-ED5A53896C50}"/>
              </a:ext>
            </a:extLst>
          </p:cNvPr>
          <p:cNvPicPr>
            <a:picLocks noChangeAspect="1"/>
          </p:cNvPicPr>
          <p:nvPr/>
        </p:nvPicPr>
        <p:blipFill>
          <a:blip r:embed="rId4"/>
          <a:stretch>
            <a:fillRect/>
          </a:stretch>
        </p:blipFill>
        <p:spPr>
          <a:xfrm>
            <a:off x="7398070" y="986141"/>
            <a:ext cx="3955730" cy="2743200"/>
          </a:xfrm>
          <a:prstGeom prst="rect">
            <a:avLst/>
          </a:prstGeom>
        </p:spPr>
      </p:pic>
      <p:pic>
        <p:nvPicPr>
          <p:cNvPr id="17" name="Picture 16">
            <a:extLst>
              <a:ext uri="{FF2B5EF4-FFF2-40B4-BE49-F238E27FC236}">
                <a16:creationId xmlns:a16="http://schemas.microsoft.com/office/drawing/2014/main" id="{0909872B-8E61-9B26-52FA-B3D0F3112D1D}"/>
              </a:ext>
            </a:extLst>
          </p:cNvPr>
          <p:cNvPicPr>
            <a:picLocks noChangeAspect="1"/>
          </p:cNvPicPr>
          <p:nvPr/>
        </p:nvPicPr>
        <p:blipFill>
          <a:blip r:embed="rId5"/>
          <a:stretch>
            <a:fillRect/>
          </a:stretch>
        </p:blipFill>
        <p:spPr>
          <a:xfrm>
            <a:off x="7395340" y="3897682"/>
            <a:ext cx="4117685" cy="2286000"/>
          </a:xfrm>
          <a:prstGeom prst="rect">
            <a:avLst/>
          </a:prstGeom>
        </p:spPr>
      </p:pic>
      <p:sp>
        <p:nvSpPr>
          <p:cNvPr id="2" name="Title 1">
            <a:extLst>
              <a:ext uri="{FF2B5EF4-FFF2-40B4-BE49-F238E27FC236}">
                <a16:creationId xmlns:a16="http://schemas.microsoft.com/office/drawing/2014/main" id="{8FA957FC-FBF9-8694-9B67-4FD0C6314D16}"/>
              </a:ext>
            </a:extLst>
          </p:cNvPr>
          <p:cNvSpPr txBox="1">
            <a:spLocks/>
          </p:cNvSpPr>
          <p:nvPr/>
        </p:nvSpPr>
        <p:spPr>
          <a:xfrm>
            <a:off x="472966" y="235114"/>
            <a:ext cx="11372193"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6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Near-Road Sites</a:t>
            </a:r>
          </a:p>
        </p:txBody>
      </p:sp>
    </p:spTree>
    <p:extLst>
      <p:ext uri="{BB962C8B-B14F-4D97-AF65-F5344CB8AC3E}">
        <p14:creationId xmlns:p14="http://schemas.microsoft.com/office/powerpoint/2010/main" val="33057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F050E-2CDD-1C20-14A9-AAF92EA03727}"/>
              </a:ext>
            </a:extLst>
          </p:cNvPr>
          <p:cNvSpPr>
            <a:spLocks noGrp="1"/>
          </p:cNvSpPr>
          <p:nvPr>
            <p:ph type="sldNum" sz="quarter" idx="12"/>
          </p:nvPr>
        </p:nvSpPr>
        <p:spPr/>
        <p:txBody>
          <a:bodyPr/>
          <a:lstStyle/>
          <a:p>
            <a:fld id="{EF37C034-2FA1-4ECD-B763-DB3F1BBEE4CA}" type="slidenum">
              <a:rPr lang="en-US" sz="1400" smtClean="0"/>
              <a:t>31</a:t>
            </a:fld>
            <a:endParaRPr lang="en-US" sz="1400"/>
          </a:p>
        </p:txBody>
      </p:sp>
      <p:pic>
        <p:nvPicPr>
          <p:cNvPr id="15" name="Picture 14">
            <a:extLst>
              <a:ext uri="{FF2B5EF4-FFF2-40B4-BE49-F238E27FC236}">
                <a16:creationId xmlns:a16="http://schemas.microsoft.com/office/drawing/2014/main" id="{4B6D2D69-F9CB-8A7B-17C3-4A3E11B81503}"/>
              </a:ext>
            </a:extLst>
          </p:cNvPr>
          <p:cNvPicPr>
            <a:picLocks noChangeAspect="1"/>
          </p:cNvPicPr>
          <p:nvPr/>
        </p:nvPicPr>
        <p:blipFill rotWithShape="1">
          <a:blip r:embed="rId3"/>
          <a:srcRect l="5343" b="16052"/>
          <a:stretch/>
        </p:blipFill>
        <p:spPr>
          <a:xfrm>
            <a:off x="8781561" y="859640"/>
            <a:ext cx="3274327" cy="2302846"/>
          </a:xfrm>
          <a:prstGeom prst="rect">
            <a:avLst/>
          </a:prstGeom>
        </p:spPr>
      </p:pic>
      <p:sp>
        <p:nvSpPr>
          <p:cNvPr id="21" name="TextBox 20">
            <a:extLst>
              <a:ext uri="{FF2B5EF4-FFF2-40B4-BE49-F238E27FC236}">
                <a16:creationId xmlns:a16="http://schemas.microsoft.com/office/drawing/2014/main" id="{09BF3A64-A487-CD75-1DD1-8FDF8B9D757A}"/>
              </a:ext>
            </a:extLst>
          </p:cNvPr>
          <p:cNvSpPr txBox="1"/>
          <p:nvPr/>
        </p:nvSpPr>
        <p:spPr>
          <a:xfrm>
            <a:off x="266700" y="6506831"/>
            <a:ext cx="9429749" cy="276999"/>
          </a:xfrm>
          <a:prstGeom prst="rect">
            <a:avLst/>
          </a:prstGeom>
          <a:noFill/>
        </p:spPr>
        <p:txBody>
          <a:bodyPr wrap="square">
            <a:spAutoFit/>
          </a:bodyPr>
          <a:lstStyle/>
          <a:p>
            <a:r>
              <a:rPr lang="en-US" sz="1200" dirty="0">
                <a:solidFill>
                  <a:schemeClr val="bg1"/>
                </a:solidFill>
              </a:rPr>
              <a:t>The West Oakland Community Action Plan -- Volume 2: Appendices, October 2019, BAAQMD and W. Oakland Environmental Indicators Project</a:t>
            </a:r>
          </a:p>
        </p:txBody>
      </p:sp>
      <p:sp>
        <p:nvSpPr>
          <p:cNvPr id="22" name="Title 1">
            <a:extLst>
              <a:ext uri="{FF2B5EF4-FFF2-40B4-BE49-F238E27FC236}">
                <a16:creationId xmlns:a16="http://schemas.microsoft.com/office/drawing/2014/main" id="{8C841A80-0EDC-B3A9-037B-63E4EBFC6C55}"/>
              </a:ext>
            </a:extLst>
          </p:cNvPr>
          <p:cNvSpPr txBox="1">
            <a:spLocks/>
          </p:cNvSpPr>
          <p:nvPr/>
        </p:nvSpPr>
        <p:spPr>
          <a:xfrm>
            <a:off x="580302" y="211598"/>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West Oakland</a:t>
            </a:r>
          </a:p>
        </p:txBody>
      </p:sp>
      <p:pic>
        <p:nvPicPr>
          <p:cNvPr id="23" name="Picture 22">
            <a:extLst>
              <a:ext uri="{FF2B5EF4-FFF2-40B4-BE49-F238E27FC236}">
                <a16:creationId xmlns:a16="http://schemas.microsoft.com/office/drawing/2014/main" id="{B7493E61-97E4-4ED2-F405-E174BA5E8D18}"/>
              </a:ext>
            </a:extLst>
          </p:cNvPr>
          <p:cNvPicPr>
            <a:picLocks noChangeAspect="1"/>
          </p:cNvPicPr>
          <p:nvPr/>
        </p:nvPicPr>
        <p:blipFill>
          <a:blip r:embed="rId4"/>
          <a:stretch>
            <a:fillRect/>
          </a:stretch>
        </p:blipFill>
        <p:spPr>
          <a:xfrm>
            <a:off x="5002094" y="915236"/>
            <a:ext cx="3397491" cy="2377440"/>
          </a:xfrm>
          <a:prstGeom prst="rect">
            <a:avLst/>
          </a:prstGeom>
        </p:spPr>
      </p:pic>
      <p:sp>
        <p:nvSpPr>
          <p:cNvPr id="24" name="TextBox 23">
            <a:extLst>
              <a:ext uri="{FF2B5EF4-FFF2-40B4-BE49-F238E27FC236}">
                <a16:creationId xmlns:a16="http://schemas.microsoft.com/office/drawing/2014/main" id="{3A5C3ACF-5FD2-5A72-80B9-5F7A5069B8C2}"/>
              </a:ext>
            </a:extLst>
          </p:cNvPr>
          <p:cNvSpPr txBox="1"/>
          <p:nvPr/>
        </p:nvSpPr>
        <p:spPr>
          <a:xfrm>
            <a:off x="5561199" y="507160"/>
            <a:ext cx="2239452"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1-km CMAQ Grid</a:t>
            </a:r>
          </a:p>
        </p:txBody>
      </p:sp>
      <p:sp>
        <p:nvSpPr>
          <p:cNvPr id="25" name="TextBox 24">
            <a:extLst>
              <a:ext uri="{FF2B5EF4-FFF2-40B4-BE49-F238E27FC236}">
                <a16:creationId xmlns:a16="http://schemas.microsoft.com/office/drawing/2014/main" id="{2A30625E-DFE5-EF0A-5E6F-7AEDB567A71B}"/>
              </a:ext>
            </a:extLst>
          </p:cNvPr>
          <p:cNvSpPr txBox="1"/>
          <p:nvPr/>
        </p:nvSpPr>
        <p:spPr>
          <a:xfrm>
            <a:off x="9069593" y="464835"/>
            <a:ext cx="2331832"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AERMOD Sources</a:t>
            </a:r>
          </a:p>
        </p:txBody>
      </p:sp>
      <p:sp>
        <p:nvSpPr>
          <p:cNvPr id="26" name="TextBox 25">
            <a:extLst>
              <a:ext uri="{FF2B5EF4-FFF2-40B4-BE49-F238E27FC236}">
                <a16:creationId xmlns:a16="http://schemas.microsoft.com/office/drawing/2014/main" id="{7693B9C7-81DB-F575-27CD-C6BC5F605089}"/>
              </a:ext>
            </a:extLst>
          </p:cNvPr>
          <p:cNvSpPr txBox="1"/>
          <p:nvPr/>
        </p:nvSpPr>
        <p:spPr>
          <a:xfrm>
            <a:off x="6667486" y="3480058"/>
            <a:ext cx="1282046"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Hybrid</a:t>
            </a:r>
          </a:p>
        </p:txBody>
      </p:sp>
      <p:sp>
        <p:nvSpPr>
          <p:cNvPr id="27" name="TextBox 26">
            <a:extLst>
              <a:ext uri="{FF2B5EF4-FFF2-40B4-BE49-F238E27FC236}">
                <a16:creationId xmlns:a16="http://schemas.microsoft.com/office/drawing/2014/main" id="{ED78D101-294B-3F2A-879C-5A669D141891}"/>
              </a:ext>
            </a:extLst>
          </p:cNvPr>
          <p:cNvSpPr txBox="1"/>
          <p:nvPr/>
        </p:nvSpPr>
        <p:spPr>
          <a:xfrm>
            <a:off x="193434" y="4381438"/>
            <a:ext cx="5367764" cy="1969770"/>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Mobile monitoring has observed elevated carbonaceous PM  near local sources including a major truck route, vehicle repair facilities, and industrial sites with associated truck traffic</a:t>
            </a:r>
          </a:p>
          <a:p>
            <a:pPr marL="285750" indent="-285750">
              <a:spcAft>
                <a:spcPts val="6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The West Oakland Community Action Plan was developed to protect and improve community health by reducing disparities in exposure to local air pollution</a:t>
            </a:r>
          </a:p>
          <a:p>
            <a:pPr marL="285750" indent="-285750">
              <a:spcAft>
                <a:spcPts val="6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The uses detailed PM</a:t>
            </a:r>
            <a:r>
              <a:rPr lang="en-US" sz="1400" baseline="-25000" dirty="0">
                <a:latin typeface="Cambria" panose="02040503050406030204" pitchFamily="18" charset="0"/>
                <a:ea typeface="Cambria" panose="02040503050406030204" pitchFamily="18" charset="0"/>
              </a:rPr>
              <a:t>2.5</a:t>
            </a:r>
            <a:r>
              <a:rPr lang="en-US" sz="1400" dirty="0">
                <a:latin typeface="Cambria" panose="02040503050406030204" pitchFamily="18" charset="0"/>
                <a:ea typeface="Cambria" panose="02040503050406030204" pitchFamily="18" charset="0"/>
              </a:rPr>
              <a:t> characterization based 1-km CMAQ modeling and local AERMOD dispersion modeling</a:t>
            </a:r>
          </a:p>
        </p:txBody>
      </p:sp>
      <p:grpSp>
        <p:nvGrpSpPr>
          <p:cNvPr id="29" name="Group 28">
            <a:extLst>
              <a:ext uri="{FF2B5EF4-FFF2-40B4-BE49-F238E27FC236}">
                <a16:creationId xmlns:a16="http://schemas.microsoft.com/office/drawing/2014/main" id="{1216FEDE-594C-7AF6-C79B-6D949FDC5FAD}"/>
              </a:ext>
            </a:extLst>
          </p:cNvPr>
          <p:cNvGrpSpPr/>
          <p:nvPr/>
        </p:nvGrpSpPr>
        <p:grpSpPr>
          <a:xfrm>
            <a:off x="5957377" y="3794810"/>
            <a:ext cx="2303585" cy="2342727"/>
            <a:chOff x="5957377" y="3794810"/>
            <a:chExt cx="2303585" cy="2342727"/>
          </a:xfrm>
        </p:grpSpPr>
        <p:pic>
          <p:nvPicPr>
            <p:cNvPr id="5" name="Picture 4">
              <a:extLst>
                <a:ext uri="{FF2B5EF4-FFF2-40B4-BE49-F238E27FC236}">
                  <a16:creationId xmlns:a16="http://schemas.microsoft.com/office/drawing/2014/main" id="{828F1A4F-882F-1B89-AC62-8F1D378F34E4}"/>
                </a:ext>
              </a:extLst>
            </p:cNvPr>
            <p:cNvPicPr>
              <a:picLocks noChangeAspect="1"/>
            </p:cNvPicPr>
            <p:nvPr/>
          </p:nvPicPr>
          <p:blipFill rotWithShape="1">
            <a:blip r:embed="rId5"/>
            <a:srcRect l="63675" t="14599" r="1668"/>
            <a:stretch/>
          </p:blipFill>
          <p:spPr>
            <a:xfrm>
              <a:off x="5957377" y="3794810"/>
              <a:ext cx="2303585" cy="2342727"/>
            </a:xfrm>
            <a:prstGeom prst="rect">
              <a:avLst/>
            </a:prstGeom>
          </p:spPr>
        </p:pic>
        <p:sp>
          <p:nvSpPr>
            <p:cNvPr id="9" name="TextBox 8">
              <a:extLst>
                <a:ext uri="{FF2B5EF4-FFF2-40B4-BE49-F238E27FC236}">
                  <a16:creationId xmlns:a16="http://schemas.microsoft.com/office/drawing/2014/main" id="{F501B1D1-ADBF-D5D3-A1C4-076E907B8179}"/>
                </a:ext>
              </a:extLst>
            </p:cNvPr>
            <p:cNvSpPr txBox="1"/>
            <p:nvPr/>
          </p:nvSpPr>
          <p:spPr>
            <a:xfrm>
              <a:off x="5965596" y="5534121"/>
              <a:ext cx="1015496" cy="276999"/>
            </a:xfrm>
            <a:prstGeom prst="rect">
              <a:avLst/>
            </a:prstGeom>
            <a:noFill/>
          </p:spPr>
          <p:txBody>
            <a:bodyPr wrap="square" rtlCol="0">
              <a:spAutoFit/>
            </a:bodyPr>
            <a:lstStyle/>
            <a:p>
              <a:r>
                <a:rPr lang="en-US" sz="1200" dirty="0"/>
                <a:t>1-km CMAQ</a:t>
              </a:r>
            </a:p>
          </p:txBody>
        </p:sp>
        <p:sp>
          <p:nvSpPr>
            <p:cNvPr id="28" name="TextBox 27">
              <a:extLst>
                <a:ext uri="{FF2B5EF4-FFF2-40B4-BE49-F238E27FC236}">
                  <a16:creationId xmlns:a16="http://schemas.microsoft.com/office/drawing/2014/main" id="{3C287ADA-7B77-52C7-CBBD-DAD857335901}"/>
                </a:ext>
              </a:extLst>
            </p:cNvPr>
            <p:cNvSpPr txBox="1"/>
            <p:nvPr/>
          </p:nvSpPr>
          <p:spPr>
            <a:xfrm>
              <a:off x="6043776" y="3909205"/>
              <a:ext cx="912725" cy="276999"/>
            </a:xfrm>
            <a:prstGeom prst="rect">
              <a:avLst/>
            </a:prstGeom>
            <a:noFill/>
          </p:spPr>
          <p:txBody>
            <a:bodyPr wrap="square" rtlCol="0">
              <a:spAutoFit/>
            </a:bodyPr>
            <a:lstStyle/>
            <a:p>
              <a:r>
                <a:rPr lang="en-US" sz="1200" dirty="0">
                  <a:solidFill>
                    <a:schemeClr val="bg1"/>
                  </a:solidFill>
                </a:rPr>
                <a:t>AERMOD</a:t>
              </a:r>
            </a:p>
          </p:txBody>
        </p:sp>
      </p:grpSp>
      <p:grpSp>
        <p:nvGrpSpPr>
          <p:cNvPr id="13" name="Group 12">
            <a:extLst>
              <a:ext uri="{FF2B5EF4-FFF2-40B4-BE49-F238E27FC236}">
                <a16:creationId xmlns:a16="http://schemas.microsoft.com/office/drawing/2014/main" id="{169F9793-0B53-9B5D-5851-49D75C7CBDB6}"/>
              </a:ext>
            </a:extLst>
          </p:cNvPr>
          <p:cNvGrpSpPr/>
          <p:nvPr/>
        </p:nvGrpSpPr>
        <p:grpSpPr>
          <a:xfrm>
            <a:off x="8897959" y="3852722"/>
            <a:ext cx="2861888" cy="2417445"/>
            <a:chOff x="9136678" y="3716585"/>
            <a:chExt cx="2861888" cy="2417445"/>
          </a:xfrm>
        </p:grpSpPr>
        <p:pic>
          <p:nvPicPr>
            <p:cNvPr id="17" name="Picture 16">
              <a:extLst>
                <a:ext uri="{FF2B5EF4-FFF2-40B4-BE49-F238E27FC236}">
                  <a16:creationId xmlns:a16="http://schemas.microsoft.com/office/drawing/2014/main" id="{27E8D980-219F-B577-D526-81E4B9B21AF5}"/>
                </a:ext>
              </a:extLst>
            </p:cNvPr>
            <p:cNvPicPr>
              <a:picLocks noChangeAspect="1"/>
            </p:cNvPicPr>
            <p:nvPr/>
          </p:nvPicPr>
          <p:blipFill rotWithShape="1">
            <a:blip r:embed="rId6"/>
            <a:srcRect l="15385" r="10542" b="11875"/>
            <a:stretch/>
          </p:blipFill>
          <p:spPr>
            <a:xfrm>
              <a:off x="9136678" y="3716585"/>
              <a:ext cx="2861888" cy="2417445"/>
            </a:xfrm>
            <a:prstGeom prst="rect">
              <a:avLst/>
            </a:prstGeom>
          </p:spPr>
        </p:pic>
        <p:pic>
          <p:nvPicPr>
            <p:cNvPr id="31" name="Picture 30">
              <a:extLst>
                <a:ext uri="{FF2B5EF4-FFF2-40B4-BE49-F238E27FC236}">
                  <a16:creationId xmlns:a16="http://schemas.microsoft.com/office/drawing/2014/main" id="{8D15B5A5-C05A-F6B8-D6DB-AC30C9535DEE}"/>
                </a:ext>
              </a:extLst>
            </p:cNvPr>
            <p:cNvPicPr>
              <a:picLocks noChangeAspect="1"/>
            </p:cNvPicPr>
            <p:nvPr/>
          </p:nvPicPr>
          <p:blipFill rotWithShape="1">
            <a:blip r:embed="rId7"/>
            <a:srcRect l="40732" r="2311"/>
            <a:stretch/>
          </p:blipFill>
          <p:spPr>
            <a:xfrm>
              <a:off x="9136678" y="4688548"/>
              <a:ext cx="557230" cy="1371600"/>
            </a:xfrm>
            <a:prstGeom prst="rect">
              <a:avLst/>
            </a:prstGeom>
          </p:spPr>
        </p:pic>
      </p:grpSp>
      <p:sp>
        <p:nvSpPr>
          <p:cNvPr id="8" name="TextBox 7">
            <a:extLst>
              <a:ext uri="{FF2B5EF4-FFF2-40B4-BE49-F238E27FC236}">
                <a16:creationId xmlns:a16="http://schemas.microsoft.com/office/drawing/2014/main" id="{1091C8D0-E888-6FB8-A28E-9C6340B68493}"/>
              </a:ext>
            </a:extLst>
          </p:cNvPr>
          <p:cNvSpPr txBox="1"/>
          <p:nvPr/>
        </p:nvSpPr>
        <p:spPr>
          <a:xfrm>
            <a:off x="8971071" y="3480058"/>
            <a:ext cx="2788776"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AERMOD PM Modeling</a:t>
            </a:r>
          </a:p>
        </p:txBody>
      </p:sp>
      <p:grpSp>
        <p:nvGrpSpPr>
          <p:cNvPr id="6" name="Group 5">
            <a:extLst>
              <a:ext uri="{FF2B5EF4-FFF2-40B4-BE49-F238E27FC236}">
                <a16:creationId xmlns:a16="http://schemas.microsoft.com/office/drawing/2014/main" id="{DD366934-7D77-944B-EAA4-FD4BFC8B2219}"/>
              </a:ext>
            </a:extLst>
          </p:cNvPr>
          <p:cNvGrpSpPr/>
          <p:nvPr/>
        </p:nvGrpSpPr>
        <p:grpSpPr>
          <a:xfrm>
            <a:off x="613417" y="964415"/>
            <a:ext cx="3815755" cy="3419641"/>
            <a:chOff x="613417" y="935840"/>
            <a:chExt cx="3815755" cy="3419641"/>
          </a:xfrm>
        </p:grpSpPr>
        <p:sp>
          <p:nvSpPr>
            <p:cNvPr id="18" name="TextBox 17">
              <a:extLst>
                <a:ext uri="{FF2B5EF4-FFF2-40B4-BE49-F238E27FC236}">
                  <a16:creationId xmlns:a16="http://schemas.microsoft.com/office/drawing/2014/main" id="{DB477C60-7984-37E7-45C8-C06E939E489A}"/>
                </a:ext>
              </a:extLst>
            </p:cNvPr>
            <p:cNvSpPr txBox="1"/>
            <p:nvPr/>
          </p:nvSpPr>
          <p:spPr>
            <a:xfrm>
              <a:off x="613417" y="4016927"/>
              <a:ext cx="2770247" cy="338554"/>
            </a:xfrm>
            <a:prstGeom prst="rect">
              <a:avLst/>
            </a:prstGeom>
            <a:noFill/>
          </p:spPr>
          <p:txBody>
            <a:bodyPr wrap="square" rtlCol="0">
              <a:spAutoFit/>
            </a:bodyPr>
            <a:lstStyle/>
            <a:p>
              <a:r>
                <a:rPr lang="en-US" sz="1600" dirty="0" err="1">
                  <a:hlinkClick r:id="rId8"/>
                </a:rPr>
                <a:t>Apte</a:t>
              </a:r>
              <a:r>
                <a:rPr lang="en-US" sz="1600" dirty="0">
                  <a:hlinkClick r:id="rId8"/>
                </a:rPr>
                <a:t> et al. (2017) ES&amp;T </a:t>
              </a:r>
              <a:endParaRPr lang="en-US" sz="1600" dirty="0"/>
            </a:p>
          </p:txBody>
        </p:sp>
        <p:grpSp>
          <p:nvGrpSpPr>
            <p:cNvPr id="4" name="Group 3">
              <a:extLst>
                <a:ext uri="{FF2B5EF4-FFF2-40B4-BE49-F238E27FC236}">
                  <a16:creationId xmlns:a16="http://schemas.microsoft.com/office/drawing/2014/main" id="{FB94D6AC-549F-AC42-7087-F7BFD77DA8A9}"/>
                </a:ext>
              </a:extLst>
            </p:cNvPr>
            <p:cNvGrpSpPr/>
            <p:nvPr/>
          </p:nvGrpSpPr>
          <p:grpSpPr>
            <a:xfrm>
              <a:off x="613417" y="935840"/>
              <a:ext cx="3815755" cy="3174125"/>
              <a:chOff x="613417" y="935840"/>
              <a:chExt cx="3815755" cy="3174125"/>
            </a:xfrm>
          </p:grpSpPr>
          <p:pic>
            <p:nvPicPr>
              <p:cNvPr id="12" name="Picture 11">
                <a:extLst>
                  <a:ext uri="{FF2B5EF4-FFF2-40B4-BE49-F238E27FC236}">
                    <a16:creationId xmlns:a16="http://schemas.microsoft.com/office/drawing/2014/main" id="{B61CC19A-449F-ECC9-C711-38F560B3E547}"/>
                  </a:ext>
                </a:extLst>
              </p:cNvPr>
              <p:cNvPicPr>
                <a:picLocks noChangeAspect="1"/>
              </p:cNvPicPr>
              <p:nvPr/>
            </p:nvPicPr>
            <p:blipFill rotWithShape="1">
              <a:blip r:embed="rId9"/>
              <a:srcRect l="13341"/>
              <a:stretch/>
            </p:blipFill>
            <p:spPr>
              <a:xfrm>
                <a:off x="613417" y="1092445"/>
                <a:ext cx="3815755" cy="3017520"/>
              </a:xfrm>
              <a:prstGeom prst="rect">
                <a:avLst/>
              </a:prstGeom>
            </p:spPr>
          </p:pic>
          <p:sp>
            <p:nvSpPr>
              <p:cNvPr id="3" name="TextBox 2">
                <a:extLst>
                  <a:ext uri="{FF2B5EF4-FFF2-40B4-BE49-F238E27FC236}">
                    <a16:creationId xmlns:a16="http://schemas.microsoft.com/office/drawing/2014/main" id="{C0A219DA-4644-926E-D26A-626F3C33DB59}"/>
                  </a:ext>
                </a:extLst>
              </p:cNvPr>
              <p:cNvSpPr txBox="1"/>
              <p:nvPr/>
            </p:nvSpPr>
            <p:spPr>
              <a:xfrm>
                <a:off x="752475" y="935840"/>
                <a:ext cx="3086100" cy="369332"/>
              </a:xfrm>
              <a:prstGeom prst="rect">
                <a:avLst/>
              </a:prstGeom>
              <a:solidFill>
                <a:schemeClr val="bg1"/>
              </a:solidFill>
            </p:spPr>
            <p:txBody>
              <a:bodyPr wrap="square" rtlCol="0">
                <a:spAutoFit/>
              </a:bodyPr>
              <a:lstStyle/>
              <a:p>
                <a:pPr algn="ctr"/>
                <a:r>
                  <a:rPr lang="en-US" dirty="0">
                    <a:latin typeface="Cambria" panose="02040503050406030204" pitchFamily="18" charset="0"/>
                    <a:ea typeface="Cambria" panose="02040503050406030204" pitchFamily="18" charset="0"/>
                  </a:rPr>
                  <a:t>Mobile Monitoring</a:t>
                </a:r>
              </a:p>
            </p:txBody>
          </p:sp>
        </p:grpSp>
      </p:grpSp>
    </p:spTree>
    <p:extLst>
      <p:ext uri="{BB962C8B-B14F-4D97-AF65-F5344CB8AC3E}">
        <p14:creationId xmlns:p14="http://schemas.microsoft.com/office/powerpoint/2010/main" val="3192708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DF8454-0830-42CB-B6D0-FFEFA4419285}"/>
              </a:ext>
            </a:extLst>
          </p:cNvPr>
          <p:cNvSpPr txBox="1">
            <a:spLocks/>
          </p:cNvSpPr>
          <p:nvPr/>
        </p:nvSpPr>
        <p:spPr>
          <a:xfrm>
            <a:off x="580302" y="297323"/>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4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Observational Constraints for High-Resolution Modeling</a:t>
            </a:r>
          </a:p>
        </p:txBody>
      </p:sp>
      <p:sp>
        <p:nvSpPr>
          <p:cNvPr id="2" name="TextBox 1">
            <a:extLst>
              <a:ext uri="{FF2B5EF4-FFF2-40B4-BE49-F238E27FC236}">
                <a16:creationId xmlns:a16="http://schemas.microsoft.com/office/drawing/2014/main" id="{4FE2B29D-B589-4A22-92D0-73D891CC042D}"/>
              </a:ext>
            </a:extLst>
          </p:cNvPr>
          <p:cNvSpPr txBox="1"/>
          <p:nvPr/>
        </p:nvSpPr>
        <p:spPr>
          <a:xfrm>
            <a:off x="580302" y="1316390"/>
            <a:ext cx="11031396" cy="4555093"/>
          </a:xfrm>
          <a:prstGeom prst="rect">
            <a:avLst/>
          </a:prstGeom>
          <a:solidFill>
            <a:schemeClr val="bg1"/>
          </a:solidFill>
        </p:spPr>
        <p:txBody>
          <a:bodyPr wrap="square" rtlCol="0">
            <a:spAutoFit/>
          </a:bodyPr>
          <a:lstStyle/>
          <a:p>
            <a:pPr marL="285750" indent="-285750">
              <a:spcAft>
                <a:spcPts val="18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Modeling tools can be inexact and uncertain in capturing specific local conditions at specific monitors</a:t>
            </a:r>
          </a:p>
          <a:p>
            <a:pPr marL="285750" indent="-285750">
              <a:spcAft>
                <a:spcPts val="18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Complementary observation-driven data analysis can inform air pollution conceptual models and supplemental weight-of-evidence analyses</a:t>
            </a:r>
          </a:p>
          <a:p>
            <a:pPr marL="285750" indent="-285750">
              <a:spcAft>
                <a:spcPts val="12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Examples include</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Sensor data analysis</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Mobile monitoring in urban areas</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Intensive field measurement and analysis studies</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Model-monitor fusion</a:t>
            </a:r>
          </a:p>
          <a:p>
            <a:pPr marL="742950" lvl="1" indent="-285750">
              <a:spcAft>
                <a:spcPts val="1200"/>
              </a:spcAft>
              <a:buFont typeface="Arial" panose="020B0604020202020204" pitchFamily="34" charset="0"/>
              <a:buChar char="•"/>
            </a:pPr>
            <a:r>
              <a:rPr lang="en-US" dirty="0">
                <a:latin typeface="Cambria" panose="02040503050406030204" pitchFamily="18" charset="0"/>
                <a:ea typeface="Cambria" panose="02040503050406030204" pitchFamily="18" charset="0"/>
              </a:rPr>
              <a:t>Historical trends and responses to prior emission controls</a:t>
            </a:r>
          </a:p>
        </p:txBody>
      </p:sp>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fld id="{76B8BA57-CA19-45C0-9ED2-D3FE07C9BF83}" type="slidenum">
              <a:rPr lang="en-US" sz="1400" smtClean="0">
                <a:latin typeface="Cambria" panose="02040503050406030204" pitchFamily="18" charset="0"/>
                <a:ea typeface="Cambria" panose="02040503050406030204" pitchFamily="18" charset="0"/>
              </a:rPr>
              <a:t>32</a:t>
            </a:fld>
            <a:endParaRPr lang="en-US" sz="14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1343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53C25-891D-4388-B366-C6E507FCC12F}"/>
              </a:ext>
            </a:extLst>
          </p:cNvPr>
          <p:cNvPicPr>
            <a:picLocks noChangeAspect="1"/>
          </p:cNvPicPr>
          <p:nvPr/>
        </p:nvPicPr>
        <p:blipFill rotWithShape="1">
          <a:blip r:embed="rId3"/>
          <a:srcRect b="31384"/>
          <a:stretch/>
        </p:blipFill>
        <p:spPr>
          <a:xfrm>
            <a:off x="6740151" y="1254270"/>
            <a:ext cx="4958032" cy="3450868"/>
          </a:xfrm>
          <a:prstGeom prst="rect">
            <a:avLst/>
          </a:prstGeom>
        </p:spPr>
      </p:pic>
      <p:grpSp>
        <p:nvGrpSpPr>
          <p:cNvPr id="8" name="Group 7">
            <a:extLst>
              <a:ext uri="{FF2B5EF4-FFF2-40B4-BE49-F238E27FC236}">
                <a16:creationId xmlns:a16="http://schemas.microsoft.com/office/drawing/2014/main" id="{E298A8AB-A1A6-B536-4E0D-E998F4867DE3}"/>
              </a:ext>
            </a:extLst>
          </p:cNvPr>
          <p:cNvGrpSpPr/>
          <p:nvPr/>
        </p:nvGrpSpPr>
        <p:grpSpPr>
          <a:xfrm>
            <a:off x="798410" y="1505808"/>
            <a:ext cx="5722807" cy="2685217"/>
            <a:chOff x="915146" y="1690635"/>
            <a:chExt cx="5722807" cy="2685217"/>
          </a:xfrm>
        </p:grpSpPr>
        <p:pic>
          <p:nvPicPr>
            <p:cNvPr id="5" name="Picture 4">
              <a:extLst>
                <a:ext uri="{FF2B5EF4-FFF2-40B4-BE49-F238E27FC236}">
                  <a16:creationId xmlns:a16="http://schemas.microsoft.com/office/drawing/2014/main" id="{BABEDF24-E933-4595-AC38-64AA30C4FC16}"/>
                </a:ext>
              </a:extLst>
            </p:cNvPr>
            <p:cNvPicPr>
              <a:picLocks noChangeAspect="1"/>
            </p:cNvPicPr>
            <p:nvPr/>
          </p:nvPicPr>
          <p:blipFill>
            <a:blip r:embed="rId4"/>
            <a:stretch>
              <a:fillRect/>
            </a:stretch>
          </p:blipFill>
          <p:spPr>
            <a:xfrm>
              <a:off x="915146" y="1690635"/>
              <a:ext cx="5722807" cy="2377440"/>
            </a:xfrm>
            <a:prstGeom prst="rect">
              <a:avLst/>
            </a:prstGeom>
          </p:spPr>
        </p:pic>
        <p:sp>
          <p:nvSpPr>
            <p:cNvPr id="11" name="TextBox 10">
              <a:extLst>
                <a:ext uri="{FF2B5EF4-FFF2-40B4-BE49-F238E27FC236}">
                  <a16:creationId xmlns:a16="http://schemas.microsoft.com/office/drawing/2014/main" id="{0419E412-F937-427B-82CD-FE9D2AA7FB6F}"/>
                </a:ext>
              </a:extLst>
            </p:cNvPr>
            <p:cNvSpPr txBox="1"/>
            <p:nvPr/>
          </p:nvSpPr>
          <p:spPr>
            <a:xfrm>
              <a:off x="1012423" y="4068075"/>
              <a:ext cx="5367435" cy="307777"/>
            </a:xfrm>
            <a:prstGeom prst="rect">
              <a:avLst/>
            </a:prstGeom>
            <a:noFill/>
          </p:spPr>
          <p:txBody>
            <a:bodyPr wrap="square">
              <a:spAutoFit/>
            </a:bodyPr>
            <a:lstStyle/>
            <a:p>
              <a:r>
                <a:rPr lang="en-US" sz="1400" dirty="0">
                  <a:hlinkClick r:id="rId5"/>
                </a:rPr>
                <a:t>https://www.nature.com/articles/s41370-020-0255-x</a:t>
              </a:r>
              <a:r>
                <a:rPr lang="en-US" sz="1400" dirty="0"/>
                <a:t> </a:t>
              </a:r>
            </a:p>
          </p:txBody>
        </p:sp>
      </p:grpSp>
      <p:sp>
        <p:nvSpPr>
          <p:cNvPr id="4" name="TextBox 3">
            <a:extLst>
              <a:ext uri="{FF2B5EF4-FFF2-40B4-BE49-F238E27FC236}">
                <a16:creationId xmlns:a16="http://schemas.microsoft.com/office/drawing/2014/main" id="{6DD9A427-F958-3805-515C-9A31733CA16D}"/>
              </a:ext>
            </a:extLst>
          </p:cNvPr>
          <p:cNvSpPr txBox="1"/>
          <p:nvPr/>
        </p:nvSpPr>
        <p:spPr>
          <a:xfrm>
            <a:off x="720651" y="4926729"/>
            <a:ext cx="10349425" cy="1200329"/>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400" dirty="0">
                <a:latin typeface="Cambria" panose="02040503050406030204" pitchFamily="18" charset="0"/>
                <a:ea typeface="Cambria" panose="02040503050406030204" pitchFamily="18" charset="0"/>
              </a:rPr>
              <a:t>Well-calibrated networks of lower-cost sensors can provide insights on modifiable factors driving urban PM</a:t>
            </a:r>
            <a:r>
              <a:rPr lang="en-US" sz="2400" baseline="-25000" dirty="0">
                <a:latin typeface="Cambria" panose="02040503050406030204" pitchFamily="18" charset="0"/>
                <a:ea typeface="Cambria" panose="02040503050406030204" pitchFamily="18" charset="0"/>
              </a:rPr>
              <a:t>2.5</a:t>
            </a:r>
            <a:r>
              <a:rPr lang="en-US" sz="2400" dirty="0">
                <a:latin typeface="Cambria" panose="02040503050406030204" pitchFamily="18" charset="0"/>
                <a:ea typeface="Cambria" panose="02040503050406030204" pitchFamily="18" charset="0"/>
              </a:rPr>
              <a:t> spatial patterns and contribute to supplemental weight-of-evidence that supports modeling estimates</a:t>
            </a:r>
          </a:p>
        </p:txBody>
      </p:sp>
      <p:sp>
        <p:nvSpPr>
          <p:cNvPr id="6" name="Slide Number Placeholder 5">
            <a:extLst>
              <a:ext uri="{FF2B5EF4-FFF2-40B4-BE49-F238E27FC236}">
                <a16:creationId xmlns:a16="http://schemas.microsoft.com/office/drawing/2014/main" id="{2CBE34C2-8009-C56C-C280-9442B6DE7914}"/>
              </a:ext>
            </a:extLst>
          </p:cNvPr>
          <p:cNvSpPr>
            <a:spLocks noGrp="1"/>
          </p:cNvSpPr>
          <p:nvPr>
            <p:ph type="sldNum" sz="quarter" idx="12"/>
          </p:nvPr>
        </p:nvSpPr>
        <p:spPr/>
        <p:txBody>
          <a:bodyPr/>
          <a:lstStyle/>
          <a:p>
            <a:fld id="{4DDE8773-BD94-47F7-9D8A-6DDD8327E746}" type="slidenum">
              <a:rPr lang="en-US" sz="1400" smtClean="0"/>
              <a:t>33</a:t>
            </a:fld>
            <a:endParaRPr lang="en-US" sz="1400" dirty="0"/>
          </a:p>
        </p:txBody>
      </p:sp>
      <p:sp>
        <p:nvSpPr>
          <p:cNvPr id="7" name="Title 1">
            <a:extLst>
              <a:ext uri="{FF2B5EF4-FFF2-40B4-BE49-F238E27FC236}">
                <a16:creationId xmlns:a16="http://schemas.microsoft.com/office/drawing/2014/main" id="{FEB9D72B-30EE-159E-DF37-9037AA217909}"/>
              </a:ext>
            </a:extLst>
          </p:cNvPr>
          <p:cNvSpPr txBox="1">
            <a:spLocks/>
          </p:cNvSpPr>
          <p:nvPr/>
        </p:nvSpPr>
        <p:spPr>
          <a:xfrm>
            <a:off x="580302" y="297323"/>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36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Calibrated Sensor Network PM</a:t>
            </a:r>
            <a:r>
              <a:rPr lang="en-US" sz="3600" baseline="-25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2.5</a:t>
            </a:r>
            <a:r>
              <a:rPr lang="en-US" sz="36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 Increment Analysis</a:t>
            </a:r>
          </a:p>
        </p:txBody>
      </p:sp>
    </p:spTree>
    <p:extLst>
      <p:ext uri="{BB962C8B-B14F-4D97-AF65-F5344CB8AC3E}">
        <p14:creationId xmlns:p14="http://schemas.microsoft.com/office/powerpoint/2010/main" val="3897162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F050E-2CDD-1C20-14A9-AAF92EA03727}"/>
              </a:ext>
            </a:extLst>
          </p:cNvPr>
          <p:cNvSpPr>
            <a:spLocks noGrp="1"/>
          </p:cNvSpPr>
          <p:nvPr>
            <p:ph type="sldNum" sz="quarter" idx="12"/>
          </p:nvPr>
        </p:nvSpPr>
        <p:spPr/>
        <p:txBody>
          <a:bodyPr/>
          <a:lstStyle/>
          <a:p>
            <a:fld id="{EF37C034-2FA1-4ECD-B763-DB3F1BBEE4CA}" type="slidenum">
              <a:rPr lang="en-US" sz="1400" smtClean="0"/>
              <a:t>34</a:t>
            </a:fld>
            <a:endParaRPr lang="en-US" sz="1400" dirty="0"/>
          </a:p>
        </p:txBody>
      </p:sp>
      <p:sp>
        <p:nvSpPr>
          <p:cNvPr id="22" name="Title 1">
            <a:extLst>
              <a:ext uri="{FF2B5EF4-FFF2-40B4-BE49-F238E27FC236}">
                <a16:creationId xmlns:a16="http://schemas.microsoft.com/office/drawing/2014/main" id="{8C841A80-0EDC-B3A9-037B-63E4EBFC6C55}"/>
              </a:ext>
            </a:extLst>
          </p:cNvPr>
          <p:cNvSpPr txBox="1">
            <a:spLocks/>
          </p:cNvSpPr>
          <p:nvPr/>
        </p:nvSpPr>
        <p:spPr>
          <a:xfrm>
            <a:off x="580302" y="297323"/>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chemeClr val="bg2">
                    <a:lumMod val="25000"/>
                  </a:schemeClr>
                </a:solidFill>
                <a:latin typeface="Cambria" panose="02040503050406030204" pitchFamily="18" charset="0"/>
                <a:ea typeface="Cambria" panose="02040503050406030204" pitchFamily="18" charset="0"/>
                <a:cs typeface="Calibri Light" panose="020F0302020204030204" pitchFamily="34" charset="0"/>
              </a:rPr>
              <a:t>Field Campaign Data</a:t>
            </a:r>
          </a:p>
        </p:txBody>
      </p:sp>
      <p:sp>
        <p:nvSpPr>
          <p:cNvPr id="27" name="TextBox 26">
            <a:extLst>
              <a:ext uri="{FF2B5EF4-FFF2-40B4-BE49-F238E27FC236}">
                <a16:creationId xmlns:a16="http://schemas.microsoft.com/office/drawing/2014/main" id="{ED78D101-294B-3F2A-879C-5A669D141891}"/>
              </a:ext>
            </a:extLst>
          </p:cNvPr>
          <p:cNvSpPr txBox="1"/>
          <p:nvPr/>
        </p:nvSpPr>
        <p:spPr>
          <a:xfrm>
            <a:off x="501565" y="1303411"/>
            <a:ext cx="7738668" cy="2539157"/>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Intensive field campaigns collect data using comprehensive suite of measurements to understand specific pollution problems</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Scientific analysis can improve understanding of the drivers of complex air quality problems to inform local solutions</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Can help to corroborate modeling analyses as well as provide data for model evaluation</a:t>
            </a:r>
          </a:p>
          <a:p>
            <a:pPr marL="285750" indent="-28575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rPr>
              <a:t>e.g., CalNex-2010, DISCOVER-AQ, SOAS-SENEX, ALPACA, LADCO Winter Nitrate Study  </a:t>
            </a:r>
          </a:p>
        </p:txBody>
      </p:sp>
      <p:pic>
        <p:nvPicPr>
          <p:cNvPr id="4" name="Picture 3">
            <a:extLst>
              <a:ext uri="{FF2B5EF4-FFF2-40B4-BE49-F238E27FC236}">
                <a16:creationId xmlns:a16="http://schemas.microsoft.com/office/drawing/2014/main" id="{C551B7E0-DC88-3632-8DAA-476AD8504A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27" t="7058" r="11727"/>
          <a:stretch/>
        </p:blipFill>
        <p:spPr>
          <a:xfrm>
            <a:off x="8505887" y="2269054"/>
            <a:ext cx="3681927" cy="1645920"/>
          </a:xfrm>
          <a:prstGeom prst="rect">
            <a:avLst/>
          </a:prstGeom>
        </p:spPr>
      </p:pic>
      <p:pic>
        <p:nvPicPr>
          <p:cNvPr id="7" name="Picture 6">
            <a:extLst>
              <a:ext uri="{FF2B5EF4-FFF2-40B4-BE49-F238E27FC236}">
                <a16:creationId xmlns:a16="http://schemas.microsoft.com/office/drawing/2014/main" id="{F8A35BA1-3F4A-D2FC-F10C-07367E9BC2E0}"/>
              </a:ext>
            </a:extLst>
          </p:cNvPr>
          <p:cNvPicPr>
            <a:picLocks noChangeAspect="1"/>
          </p:cNvPicPr>
          <p:nvPr/>
        </p:nvPicPr>
        <p:blipFill>
          <a:blip r:embed="rId4"/>
          <a:stretch>
            <a:fillRect/>
          </a:stretch>
        </p:blipFill>
        <p:spPr>
          <a:xfrm>
            <a:off x="580302" y="3914974"/>
            <a:ext cx="2996276" cy="1097280"/>
          </a:xfrm>
          <a:prstGeom prst="rect">
            <a:avLst/>
          </a:prstGeom>
        </p:spPr>
      </p:pic>
      <p:pic>
        <p:nvPicPr>
          <p:cNvPr id="9" name="Picture 8">
            <a:extLst>
              <a:ext uri="{FF2B5EF4-FFF2-40B4-BE49-F238E27FC236}">
                <a16:creationId xmlns:a16="http://schemas.microsoft.com/office/drawing/2014/main" id="{0B0AE9CD-9875-3A04-D325-116FB274BBCB}"/>
              </a:ext>
            </a:extLst>
          </p:cNvPr>
          <p:cNvPicPr>
            <a:picLocks noChangeAspect="1"/>
          </p:cNvPicPr>
          <p:nvPr/>
        </p:nvPicPr>
        <p:blipFill rotWithShape="1">
          <a:blip r:embed="rId5"/>
          <a:srcRect t="42347"/>
          <a:stretch/>
        </p:blipFill>
        <p:spPr>
          <a:xfrm>
            <a:off x="3509062" y="3961635"/>
            <a:ext cx="3631424" cy="685330"/>
          </a:xfrm>
          <a:prstGeom prst="rect">
            <a:avLst/>
          </a:prstGeom>
        </p:spPr>
      </p:pic>
      <p:pic>
        <p:nvPicPr>
          <p:cNvPr id="10" name="Picture 9">
            <a:extLst>
              <a:ext uri="{FF2B5EF4-FFF2-40B4-BE49-F238E27FC236}">
                <a16:creationId xmlns:a16="http://schemas.microsoft.com/office/drawing/2014/main" id="{A95E7082-4770-0239-75D7-90C5F235BC74}"/>
              </a:ext>
            </a:extLst>
          </p:cNvPr>
          <p:cNvPicPr>
            <a:picLocks noChangeAspect="1"/>
          </p:cNvPicPr>
          <p:nvPr/>
        </p:nvPicPr>
        <p:blipFill>
          <a:blip r:embed="rId6"/>
          <a:stretch>
            <a:fillRect/>
          </a:stretch>
        </p:blipFill>
        <p:spPr>
          <a:xfrm>
            <a:off x="6591566" y="4006414"/>
            <a:ext cx="2963636" cy="1005840"/>
          </a:xfrm>
          <a:prstGeom prst="rect">
            <a:avLst/>
          </a:prstGeom>
        </p:spPr>
      </p:pic>
      <p:pic>
        <p:nvPicPr>
          <p:cNvPr id="12" name="Picture 11">
            <a:extLst>
              <a:ext uri="{FF2B5EF4-FFF2-40B4-BE49-F238E27FC236}">
                <a16:creationId xmlns:a16="http://schemas.microsoft.com/office/drawing/2014/main" id="{0C7C3606-DED7-9D80-FCED-A32D7A430A98}"/>
              </a:ext>
            </a:extLst>
          </p:cNvPr>
          <p:cNvPicPr>
            <a:picLocks noChangeAspect="1"/>
          </p:cNvPicPr>
          <p:nvPr/>
        </p:nvPicPr>
        <p:blipFill>
          <a:blip r:embed="rId7"/>
          <a:stretch>
            <a:fillRect/>
          </a:stretch>
        </p:blipFill>
        <p:spPr>
          <a:xfrm>
            <a:off x="6591566" y="5119615"/>
            <a:ext cx="2865665" cy="1188720"/>
          </a:xfrm>
          <a:prstGeom prst="rect">
            <a:avLst/>
          </a:prstGeom>
        </p:spPr>
      </p:pic>
      <p:pic>
        <p:nvPicPr>
          <p:cNvPr id="15" name="Picture 14">
            <a:extLst>
              <a:ext uri="{FF2B5EF4-FFF2-40B4-BE49-F238E27FC236}">
                <a16:creationId xmlns:a16="http://schemas.microsoft.com/office/drawing/2014/main" id="{E3A7074E-22C6-EBDC-77CC-9475C7AFE5DA}"/>
              </a:ext>
            </a:extLst>
          </p:cNvPr>
          <p:cNvPicPr>
            <a:picLocks noChangeAspect="1"/>
          </p:cNvPicPr>
          <p:nvPr/>
        </p:nvPicPr>
        <p:blipFill>
          <a:blip r:embed="rId8"/>
          <a:stretch>
            <a:fillRect/>
          </a:stretch>
        </p:blipFill>
        <p:spPr>
          <a:xfrm>
            <a:off x="580302" y="5076342"/>
            <a:ext cx="3249683" cy="1188720"/>
          </a:xfrm>
          <a:prstGeom prst="rect">
            <a:avLst/>
          </a:prstGeom>
        </p:spPr>
      </p:pic>
      <p:pic>
        <p:nvPicPr>
          <p:cNvPr id="8" name="Picture 7">
            <a:extLst>
              <a:ext uri="{FF2B5EF4-FFF2-40B4-BE49-F238E27FC236}">
                <a16:creationId xmlns:a16="http://schemas.microsoft.com/office/drawing/2014/main" id="{03782787-72CA-A0F8-CF00-B66E464BAA17}"/>
              </a:ext>
            </a:extLst>
          </p:cNvPr>
          <p:cNvPicPr>
            <a:picLocks noChangeAspect="1"/>
          </p:cNvPicPr>
          <p:nvPr/>
        </p:nvPicPr>
        <p:blipFill>
          <a:blip r:embed="rId9"/>
          <a:stretch>
            <a:fillRect/>
          </a:stretch>
        </p:blipFill>
        <p:spPr>
          <a:xfrm>
            <a:off x="3870821" y="4802022"/>
            <a:ext cx="2679909" cy="1463040"/>
          </a:xfrm>
          <a:prstGeom prst="rect">
            <a:avLst/>
          </a:prstGeom>
        </p:spPr>
      </p:pic>
      <p:pic>
        <p:nvPicPr>
          <p:cNvPr id="23" name="Picture 22">
            <a:extLst>
              <a:ext uri="{FF2B5EF4-FFF2-40B4-BE49-F238E27FC236}">
                <a16:creationId xmlns:a16="http://schemas.microsoft.com/office/drawing/2014/main" id="{8A8B506C-0283-88E7-D5E5-050D82D80188}"/>
              </a:ext>
            </a:extLst>
          </p:cNvPr>
          <p:cNvPicPr>
            <a:picLocks noChangeAspect="1"/>
          </p:cNvPicPr>
          <p:nvPr/>
        </p:nvPicPr>
        <p:blipFill>
          <a:blip r:embed="rId10"/>
          <a:stretch>
            <a:fillRect/>
          </a:stretch>
        </p:blipFill>
        <p:spPr>
          <a:xfrm>
            <a:off x="9457231" y="4304300"/>
            <a:ext cx="2703883" cy="1828800"/>
          </a:xfrm>
          <a:prstGeom prst="rect">
            <a:avLst/>
          </a:prstGeom>
        </p:spPr>
      </p:pic>
      <p:grpSp>
        <p:nvGrpSpPr>
          <p:cNvPr id="13" name="Group 12">
            <a:extLst>
              <a:ext uri="{FF2B5EF4-FFF2-40B4-BE49-F238E27FC236}">
                <a16:creationId xmlns:a16="http://schemas.microsoft.com/office/drawing/2014/main" id="{FAF34373-2EB4-898C-FF2E-1393BD16CBBB}"/>
              </a:ext>
            </a:extLst>
          </p:cNvPr>
          <p:cNvGrpSpPr/>
          <p:nvPr/>
        </p:nvGrpSpPr>
        <p:grpSpPr>
          <a:xfrm>
            <a:off x="9044501" y="337031"/>
            <a:ext cx="2608054" cy="1948712"/>
            <a:chOff x="9044501" y="337031"/>
            <a:chExt cx="2608054" cy="1948712"/>
          </a:xfrm>
        </p:grpSpPr>
        <p:pic>
          <p:nvPicPr>
            <p:cNvPr id="3" name="Picture 2" descr="Image result for sjv discover-aq">
              <a:extLst>
                <a:ext uri="{FF2B5EF4-FFF2-40B4-BE49-F238E27FC236}">
                  <a16:creationId xmlns:a16="http://schemas.microsoft.com/office/drawing/2014/main" id="{B117AD22-5C26-7B2A-EDEF-12C616419EC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136505" y="337031"/>
              <a:ext cx="2516050" cy="1737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0E6C6B9-D90E-2AFE-2C1C-CDEC1CE78D85}"/>
                </a:ext>
              </a:extLst>
            </p:cNvPr>
            <p:cNvSpPr txBox="1"/>
            <p:nvPr/>
          </p:nvSpPr>
          <p:spPr>
            <a:xfrm>
              <a:off x="9044501" y="2039522"/>
              <a:ext cx="1138137" cy="246221"/>
            </a:xfrm>
            <a:prstGeom prst="rect">
              <a:avLst/>
            </a:prstGeom>
            <a:noFill/>
          </p:spPr>
          <p:txBody>
            <a:bodyPr wrap="square" rtlCol="0">
              <a:spAutoFit/>
            </a:bodyPr>
            <a:lstStyle/>
            <a:p>
              <a:r>
                <a:rPr lang="en-US" sz="1000" dirty="0">
                  <a:latin typeface="Cambria" panose="02040503050406030204" pitchFamily="18" charset="0"/>
                  <a:ea typeface="Cambria" panose="02040503050406030204" pitchFamily="18" charset="0"/>
                </a:rPr>
                <a:t>Source: </a:t>
              </a:r>
              <a:r>
                <a:rPr lang="en-US" sz="1000" dirty="0">
                  <a:latin typeface="Cambria" panose="02040503050406030204" pitchFamily="18" charset="0"/>
                  <a:ea typeface="Cambria" panose="02040503050406030204" pitchFamily="18" charset="0"/>
                  <a:hlinkClick r:id="rId12"/>
                </a:rPr>
                <a:t>NASA</a:t>
              </a:r>
              <a:endParaRPr lang="en-US" sz="1000"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EE93FD98-966C-7A02-9B7E-D00B2072AA8F}"/>
              </a:ext>
            </a:extLst>
          </p:cNvPr>
          <p:cNvSpPr txBox="1"/>
          <p:nvPr/>
        </p:nvSpPr>
        <p:spPr>
          <a:xfrm>
            <a:off x="10393864" y="3755439"/>
            <a:ext cx="1755043" cy="246221"/>
          </a:xfrm>
          <a:prstGeom prst="rect">
            <a:avLst/>
          </a:prstGeom>
          <a:noFill/>
        </p:spPr>
        <p:txBody>
          <a:bodyPr wrap="square" rtlCol="0">
            <a:spAutoFit/>
          </a:bodyPr>
          <a:lstStyle/>
          <a:p>
            <a:r>
              <a:rPr lang="en-US" sz="1000" dirty="0">
                <a:latin typeface="Cambria" panose="02040503050406030204" pitchFamily="18" charset="0"/>
                <a:ea typeface="Cambria" panose="02040503050406030204" pitchFamily="18" charset="0"/>
              </a:rPr>
              <a:t>Source: Miller et al. </a:t>
            </a:r>
            <a:r>
              <a:rPr lang="en-US" sz="1000" dirty="0">
                <a:latin typeface="Cambria" panose="02040503050406030204" pitchFamily="18" charset="0"/>
                <a:ea typeface="Cambria" panose="02040503050406030204" pitchFamily="18" charset="0"/>
                <a:hlinkClick r:id="rId13"/>
              </a:rPr>
              <a:t>(2015)</a:t>
            </a:r>
            <a:endParaRPr lang="en-US" sz="1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5977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4D5AC0-C5E7-C9D0-C10B-C57AA34BCEAA}"/>
              </a:ext>
            </a:extLst>
          </p:cNvPr>
          <p:cNvSpPr txBox="1">
            <a:spLocks/>
          </p:cNvSpPr>
          <p:nvPr/>
        </p:nvSpPr>
        <p:spPr>
          <a:xfrm>
            <a:off x="551443" y="283205"/>
            <a:ext cx="8716617" cy="684604"/>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a:solidFill>
                  <a:srgbClr val="002060"/>
                </a:solidFill>
                <a:latin typeface="Cambria" panose="02040503050406030204" pitchFamily="18" charset="0"/>
                <a:ea typeface="Cambria" panose="02040503050406030204" pitchFamily="18" charset="0"/>
              </a:rPr>
              <a:t>Closing Remarks</a:t>
            </a:r>
          </a:p>
        </p:txBody>
      </p:sp>
      <p:pic>
        <p:nvPicPr>
          <p:cNvPr id="18" name="Picture 17">
            <a:extLst>
              <a:ext uri="{FF2B5EF4-FFF2-40B4-BE49-F238E27FC236}">
                <a16:creationId xmlns:a16="http://schemas.microsoft.com/office/drawing/2014/main" id="{DBB13E56-B2AB-D769-368A-6E29405DF280}"/>
              </a:ext>
            </a:extLst>
          </p:cNvPr>
          <p:cNvPicPr>
            <a:picLocks noChangeAspect="1"/>
          </p:cNvPicPr>
          <p:nvPr/>
        </p:nvPicPr>
        <p:blipFill>
          <a:blip r:embed="rId2"/>
          <a:stretch>
            <a:fillRect/>
          </a:stretch>
        </p:blipFill>
        <p:spPr>
          <a:xfrm>
            <a:off x="6248137" y="1296953"/>
            <a:ext cx="5670581" cy="3840480"/>
          </a:xfrm>
          <a:prstGeom prst="rect">
            <a:avLst/>
          </a:prstGeom>
        </p:spPr>
      </p:pic>
      <p:sp>
        <p:nvSpPr>
          <p:cNvPr id="2" name="TextBox 1">
            <a:extLst>
              <a:ext uri="{FF2B5EF4-FFF2-40B4-BE49-F238E27FC236}">
                <a16:creationId xmlns:a16="http://schemas.microsoft.com/office/drawing/2014/main" id="{7588C3B9-645D-6B95-AD8C-DCA26F5826C2}"/>
              </a:ext>
            </a:extLst>
          </p:cNvPr>
          <p:cNvSpPr txBox="1"/>
          <p:nvPr/>
        </p:nvSpPr>
        <p:spPr>
          <a:xfrm>
            <a:off x="525208" y="1013696"/>
            <a:ext cx="5418656" cy="5324535"/>
          </a:xfrm>
          <a:prstGeom prst="rect">
            <a:avLst/>
          </a:prstGeom>
          <a:solidFill>
            <a:schemeClr val="bg1"/>
          </a:solidFill>
        </p:spPr>
        <p:txBody>
          <a:bodyPr wrap="square" rtlCol="0">
            <a:spAutoFit/>
          </a:bodyPr>
          <a:lstStyle/>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Large emission reductions from regional 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and NOx programs have led to improvements in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concentrations (especially summer sulfate) throughout the US in recent decades</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National rules are expected to continue the trend of regional SO</a:t>
            </a:r>
            <a:r>
              <a:rPr lang="en-US" sz="2000" baseline="-25000"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and NOx reductions</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The PM</a:t>
            </a:r>
            <a:r>
              <a:rPr lang="en-US" sz="2000" baseline="-25000" dirty="0">
                <a:latin typeface="Cambria" panose="02040503050406030204" pitchFamily="18" charset="0"/>
                <a:ea typeface="Cambria" panose="02040503050406030204" pitchFamily="18" charset="0"/>
              </a:rPr>
              <a:t>2.5</a:t>
            </a:r>
            <a:r>
              <a:rPr lang="en-US" sz="2000" dirty="0">
                <a:latin typeface="Cambria" panose="02040503050406030204" pitchFamily="18" charset="0"/>
                <a:ea typeface="Cambria" panose="02040503050406030204" pitchFamily="18" charset="0"/>
              </a:rPr>
              <a:t> attainment challenges under the 2024 NAAQS will likely be strongly influenced by relatively local sources and processes  </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High-resolution analyses in recent SIPs and emerging observational information from next-gen platforms suggest a path forward</a:t>
            </a:r>
          </a:p>
          <a:p>
            <a:pPr marL="285750" indent="-285750">
              <a:spcAft>
                <a:spcPts val="1200"/>
              </a:spcAft>
              <a:buFont typeface="Arial" panose="020B0604020202020204" pitchFamily="34" charset="0"/>
              <a:buChar char="•"/>
            </a:pPr>
            <a:r>
              <a:rPr lang="en-US" sz="2000" dirty="0">
                <a:latin typeface="Cambria" panose="02040503050406030204" pitchFamily="18" charset="0"/>
                <a:ea typeface="Cambria" panose="02040503050406030204" pitchFamily="18" charset="0"/>
              </a:rPr>
              <a:t>Location-specific strategies have also been identified as an effective method to address racial-ethnic exposure disparities</a:t>
            </a:r>
          </a:p>
        </p:txBody>
      </p:sp>
      <p:sp>
        <p:nvSpPr>
          <p:cNvPr id="5" name="TextBox 4">
            <a:extLst>
              <a:ext uri="{FF2B5EF4-FFF2-40B4-BE49-F238E27FC236}">
                <a16:creationId xmlns:a16="http://schemas.microsoft.com/office/drawing/2014/main" id="{05961504-3E47-5C48-B237-380333C457CE}"/>
              </a:ext>
            </a:extLst>
          </p:cNvPr>
          <p:cNvSpPr txBox="1"/>
          <p:nvPr/>
        </p:nvSpPr>
        <p:spPr>
          <a:xfrm>
            <a:off x="6247599" y="5189875"/>
            <a:ext cx="4122086" cy="276999"/>
          </a:xfrm>
          <a:prstGeom prst="rect">
            <a:avLst/>
          </a:prstGeom>
          <a:noFill/>
        </p:spPr>
        <p:txBody>
          <a:bodyPr wrap="square">
            <a:spAutoFit/>
          </a:bodyPr>
          <a:lstStyle/>
          <a:p>
            <a:r>
              <a:rPr lang="en-US" sz="1200" dirty="0">
                <a:hlinkClick r:id="rId3"/>
              </a:rPr>
              <a:t>https://www.pnas.org/doi/full/10.1073/pnas.2205548119</a:t>
            </a:r>
            <a:r>
              <a:rPr lang="en-US" sz="1200" dirty="0"/>
              <a:t> </a:t>
            </a:r>
          </a:p>
        </p:txBody>
      </p:sp>
    </p:spTree>
    <p:extLst>
      <p:ext uri="{BB962C8B-B14F-4D97-AF65-F5344CB8AC3E}">
        <p14:creationId xmlns:p14="http://schemas.microsoft.com/office/powerpoint/2010/main" val="3103634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799307"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Main Elements of the PM NAAQS Final Decision</a:t>
            </a:r>
          </a:p>
        </p:txBody>
      </p:sp>
      <p:sp>
        <p:nvSpPr>
          <p:cNvPr id="56" name="TextBox 55">
            <a:extLst>
              <a:ext uri="{FF2B5EF4-FFF2-40B4-BE49-F238E27FC236}">
                <a16:creationId xmlns:a16="http://schemas.microsoft.com/office/drawing/2014/main" id="{4C04AF0C-E527-4FC2-947F-E84E3B2B0C6A}"/>
              </a:ext>
            </a:extLst>
          </p:cNvPr>
          <p:cNvSpPr txBox="1"/>
          <p:nvPr/>
        </p:nvSpPr>
        <p:spPr>
          <a:xfrm>
            <a:off x="463062" y="1163087"/>
            <a:ext cx="8651755" cy="5139869"/>
          </a:xfrm>
          <a:prstGeom prst="rect">
            <a:avLst/>
          </a:prstGeom>
          <a:noFill/>
        </p:spPr>
        <p:txBody>
          <a:bodyPr wrap="square" rtlCol="0">
            <a:spAutoFit/>
          </a:bodyPr>
          <a:lstStyle/>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On Feb. 7, 2024, EPA strengthened the National Ambient Air Quality Standards for Particulate Matter (“PM NAAQS”) to protect millions of Americans from harmful and costly health impacts, such as heart attacks and premature death.  </a:t>
            </a:r>
          </a:p>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a:t>
            </a:r>
            <a:r>
              <a:rPr kumimoji="0" lang="en-US"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strengthened the level of the primary (health-based) annual standard for fine particles (PM</a:t>
            </a:r>
            <a:r>
              <a:rPr kumimoji="0" lang="en-US" b="1"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r>
              <a:rPr kumimoji="0" lang="en-US"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9.0</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micrograms per cubic meter (µg/m</a:t>
            </a:r>
            <a:r>
              <a:rPr kumimoji="0" lang="en-US"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3</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reflect the latest available health science. </a:t>
            </a:r>
          </a:p>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 </a:t>
            </a:r>
            <a:r>
              <a:rPr kumimoji="0" lang="en-US"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did not change all other PM standards</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primary (health-based) and secondary (welfare-based) 24-hour PM</a:t>
            </a:r>
            <a:r>
              <a:rPr kumimoji="0" lang="en-US"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standards stay at the level of 35 µg/m</a:t>
            </a:r>
            <a:r>
              <a:rPr kumimoji="0" lang="en-US"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3</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primary and secondary 24-hour PM</a:t>
            </a:r>
            <a:r>
              <a:rPr kumimoji="0" lang="en-US"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10</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standards stay at level of 150 µg/m</a:t>
            </a:r>
            <a:r>
              <a:rPr kumimoji="0" lang="en-US"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3</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secondary annual PM</a:t>
            </a:r>
            <a:r>
              <a:rPr kumimoji="0" lang="en-US"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standard stays at the level of 15.0 µg/m</a:t>
            </a:r>
            <a:r>
              <a:rPr kumimoji="0" lang="en-US"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rPr>
              <a:t>3</a:t>
            </a:r>
          </a:p>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 also:</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Revised the Air Quality Index (AQI) to improve public communications about the risks from PM</a:t>
            </a:r>
            <a:r>
              <a:rPr kumimoji="0" lang="en-US"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exposures</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Made changes to the monitoring network to enhance protection of air quality in communities overburdened by air pollution</a:t>
            </a:r>
          </a:p>
        </p:txBody>
      </p:sp>
      <p:graphicFrame>
        <p:nvGraphicFramePr>
          <p:cNvPr id="2" name="Table 1">
            <a:extLst>
              <a:ext uri="{FF2B5EF4-FFF2-40B4-BE49-F238E27FC236}">
                <a16:creationId xmlns:a16="http://schemas.microsoft.com/office/drawing/2014/main" id="{0DD27E0D-08C5-BCDA-E736-D5A6E9BFDC85}"/>
              </a:ext>
            </a:extLst>
          </p:cNvPr>
          <p:cNvGraphicFramePr>
            <a:graphicFrameLocks noGrp="1"/>
          </p:cNvGraphicFramePr>
          <p:nvPr>
            <p:extLst>
              <p:ext uri="{D42A27DB-BD31-4B8C-83A1-F6EECF244321}">
                <p14:modId xmlns:p14="http://schemas.microsoft.com/office/powerpoint/2010/main" val="3708284406"/>
              </p:ext>
            </p:extLst>
          </p:nvPr>
        </p:nvGraphicFramePr>
        <p:xfrm>
          <a:off x="9319098" y="2064889"/>
          <a:ext cx="2713015" cy="2322055"/>
        </p:xfrm>
        <a:graphic>
          <a:graphicData uri="http://schemas.openxmlformats.org/drawingml/2006/table">
            <a:tbl>
              <a:tblPr firstRow="1" bandRow="1">
                <a:tableStyleId>{073A0DAA-6AF3-43AB-8588-CEC1D06C72B9}</a:tableStyleId>
              </a:tblPr>
              <a:tblGrid>
                <a:gridCol w="945867">
                  <a:extLst>
                    <a:ext uri="{9D8B030D-6E8A-4147-A177-3AD203B41FA5}">
                      <a16:colId xmlns:a16="http://schemas.microsoft.com/office/drawing/2014/main" val="1129820306"/>
                    </a:ext>
                  </a:extLst>
                </a:gridCol>
                <a:gridCol w="883574">
                  <a:extLst>
                    <a:ext uri="{9D8B030D-6E8A-4147-A177-3AD203B41FA5}">
                      <a16:colId xmlns:a16="http://schemas.microsoft.com/office/drawing/2014/main" val="2822390047"/>
                    </a:ext>
                  </a:extLst>
                </a:gridCol>
                <a:gridCol w="883574">
                  <a:extLst>
                    <a:ext uri="{9D8B030D-6E8A-4147-A177-3AD203B41FA5}">
                      <a16:colId xmlns:a16="http://schemas.microsoft.com/office/drawing/2014/main" val="46354220"/>
                    </a:ext>
                  </a:extLst>
                </a:gridCol>
              </a:tblGrid>
              <a:tr h="544369">
                <a:tc>
                  <a:txBody>
                    <a:bodyPr/>
                    <a:lstStyle/>
                    <a:p>
                      <a:pPr algn="ctr"/>
                      <a:r>
                        <a:rPr lang="en-US" sz="1600" dirty="0"/>
                        <a:t>NAAQS</a:t>
                      </a:r>
                    </a:p>
                    <a:p>
                      <a:pPr algn="ctr"/>
                      <a:r>
                        <a:rPr lang="en-US" sz="1600" dirty="0"/>
                        <a:t>Decision</a:t>
                      </a:r>
                    </a:p>
                  </a:txBody>
                  <a:tcPr/>
                </a:tc>
                <a:tc>
                  <a:txBody>
                    <a:bodyPr/>
                    <a:lstStyle/>
                    <a:p>
                      <a:pPr algn="ctr"/>
                      <a:r>
                        <a:rPr lang="en-US" sz="1600" dirty="0"/>
                        <a:t>Annual</a:t>
                      </a:r>
                    </a:p>
                    <a:p>
                      <a:pPr algn="ctr"/>
                      <a:r>
                        <a:rPr lang="en-US" sz="1600" dirty="0"/>
                        <a:t>(</a:t>
                      </a:r>
                      <a:r>
                        <a:rPr lang="en-US" sz="1600" dirty="0">
                          <a:latin typeface="Symbol" panose="05050102010706020507" pitchFamily="18" charset="2"/>
                        </a:rPr>
                        <a:t>m</a:t>
                      </a:r>
                      <a:r>
                        <a:rPr lang="en-US" sz="1600" dirty="0"/>
                        <a:t>g/m</a:t>
                      </a:r>
                      <a:r>
                        <a:rPr lang="en-US" sz="1600" baseline="30000" dirty="0"/>
                        <a:t>3</a:t>
                      </a:r>
                      <a:r>
                        <a:rPr lang="en-US" sz="1600" baseline="0" dirty="0"/>
                        <a:t>)</a:t>
                      </a:r>
                    </a:p>
                  </a:txBody>
                  <a:tcPr/>
                </a:tc>
                <a:tc>
                  <a:txBody>
                    <a:bodyPr/>
                    <a:lstStyle/>
                    <a:p>
                      <a:pPr algn="ctr"/>
                      <a:r>
                        <a:rPr lang="en-US" sz="1600" dirty="0"/>
                        <a:t>24-hr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r>
                        <a:rPr lang="en-US" sz="1600" dirty="0">
                          <a:latin typeface="Symbol" panose="05050102010706020507" pitchFamily="18" charset="2"/>
                        </a:rPr>
                        <a:t>m</a:t>
                      </a:r>
                      <a:r>
                        <a:rPr lang="en-US" sz="1600" dirty="0"/>
                        <a:t>g/m</a:t>
                      </a:r>
                      <a:r>
                        <a:rPr lang="en-US" sz="1600" baseline="30000" dirty="0"/>
                        <a:t>3</a:t>
                      </a:r>
                      <a:r>
                        <a:rPr lang="en-US" sz="1600" baseline="0" dirty="0"/>
                        <a:t>)</a:t>
                      </a:r>
                    </a:p>
                  </a:txBody>
                  <a:tcPr/>
                </a:tc>
                <a:extLst>
                  <a:ext uri="{0D108BD9-81ED-4DB2-BD59-A6C34878D82A}">
                    <a16:rowId xmlns:a16="http://schemas.microsoft.com/office/drawing/2014/main" val="1652815244"/>
                  </a:ext>
                </a:extLst>
              </a:tr>
              <a:tr h="348587">
                <a:tc>
                  <a:txBody>
                    <a:bodyPr/>
                    <a:lstStyle/>
                    <a:p>
                      <a:pPr algn="ctr"/>
                      <a:r>
                        <a:rPr lang="en-US" sz="1600" dirty="0"/>
                        <a:t>1997</a:t>
                      </a:r>
                    </a:p>
                  </a:txBody>
                  <a:tcPr/>
                </a:tc>
                <a:tc>
                  <a:txBody>
                    <a:bodyPr/>
                    <a:lstStyle/>
                    <a:p>
                      <a:pPr algn="ctr"/>
                      <a:r>
                        <a:rPr lang="en-US" sz="1600" b="0" dirty="0"/>
                        <a:t>15</a:t>
                      </a:r>
                    </a:p>
                  </a:txBody>
                  <a:tcPr/>
                </a:tc>
                <a:tc>
                  <a:txBody>
                    <a:bodyPr/>
                    <a:lstStyle/>
                    <a:p>
                      <a:pPr algn="ctr"/>
                      <a:r>
                        <a:rPr lang="en-US" sz="1600" b="0" dirty="0"/>
                        <a:t>65</a:t>
                      </a:r>
                    </a:p>
                  </a:txBody>
                  <a:tcPr/>
                </a:tc>
                <a:extLst>
                  <a:ext uri="{0D108BD9-81ED-4DB2-BD59-A6C34878D82A}">
                    <a16:rowId xmlns:a16="http://schemas.microsoft.com/office/drawing/2014/main" val="355436225"/>
                  </a:ext>
                </a:extLst>
              </a:tr>
              <a:tr h="348587">
                <a:tc>
                  <a:txBody>
                    <a:bodyPr/>
                    <a:lstStyle/>
                    <a:p>
                      <a:pPr algn="ctr"/>
                      <a:r>
                        <a:rPr lang="en-US" sz="1600" dirty="0"/>
                        <a:t>2006</a:t>
                      </a:r>
                    </a:p>
                  </a:txBody>
                  <a:tcPr/>
                </a:tc>
                <a:tc>
                  <a:txBody>
                    <a:bodyPr/>
                    <a:lstStyle/>
                    <a:p>
                      <a:pPr algn="ctr"/>
                      <a:r>
                        <a:rPr lang="en-US" sz="1600" b="0" dirty="0"/>
                        <a:t>15</a:t>
                      </a:r>
                      <a:r>
                        <a:rPr lang="en-US" sz="1600" b="0" baseline="30000" dirty="0"/>
                        <a:t>*</a:t>
                      </a:r>
                    </a:p>
                  </a:txBody>
                  <a:tcPr/>
                </a:tc>
                <a:tc>
                  <a:txBody>
                    <a:bodyPr/>
                    <a:lstStyle/>
                    <a:p>
                      <a:pPr algn="ctr"/>
                      <a:r>
                        <a:rPr lang="en-US" sz="1600" b="0" dirty="0"/>
                        <a:t>35</a:t>
                      </a:r>
                    </a:p>
                  </a:txBody>
                  <a:tcPr/>
                </a:tc>
                <a:extLst>
                  <a:ext uri="{0D108BD9-81ED-4DB2-BD59-A6C34878D82A}">
                    <a16:rowId xmlns:a16="http://schemas.microsoft.com/office/drawing/2014/main" val="1805545089"/>
                  </a:ext>
                </a:extLst>
              </a:tr>
              <a:tr h="348587">
                <a:tc>
                  <a:txBody>
                    <a:bodyPr/>
                    <a:lstStyle/>
                    <a:p>
                      <a:pPr algn="ctr"/>
                      <a:r>
                        <a:rPr lang="en-US" sz="1600" dirty="0"/>
                        <a:t>2012</a:t>
                      </a:r>
                    </a:p>
                  </a:txBody>
                  <a:tcPr/>
                </a:tc>
                <a:tc>
                  <a:txBody>
                    <a:bodyPr/>
                    <a:lstStyle/>
                    <a:p>
                      <a:pPr algn="ctr"/>
                      <a:r>
                        <a:rPr lang="en-US" sz="1600" b="0" dirty="0"/>
                        <a:t>12</a:t>
                      </a:r>
                    </a:p>
                  </a:txBody>
                  <a:tcPr/>
                </a:tc>
                <a:tc>
                  <a:txBody>
                    <a:bodyPr/>
                    <a:lstStyle/>
                    <a:p>
                      <a:pPr algn="ctr"/>
                      <a:r>
                        <a:rPr lang="en-US" sz="1600" b="0" dirty="0"/>
                        <a:t>35</a:t>
                      </a:r>
                      <a:r>
                        <a:rPr lang="en-US" sz="1600" b="0" baseline="30000" dirty="0"/>
                        <a:t>*</a:t>
                      </a:r>
                    </a:p>
                  </a:txBody>
                  <a:tcPr/>
                </a:tc>
                <a:extLst>
                  <a:ext uri="{0D108BD9-81ED-4DB2-BD59-A6C34878D82A}">
                    <a16:rowId xmlns:a16="http://schemas.microsoft.com/office/drawing/2014/main" val="1166150931"/>
                  </a:ext>
                </a:extLst>
              </a:tr>
              <a:tr h="348587">
                <a:tc>
                  <a:txBody>
                    <a:bodyPr/>
                    <a:lstStyle/>
                    <a:p>
                      <a:pPr algn="ctr"/>
                      <a:r>
                        <a:rPr lang="en-US" sz="1600" dirty="0"/>
                        <a:t>2020</a:t>
                      </a:r>
                    </a:p>
                  </a:txBody>
                  <a:tcPr/>
                </a:tc>
                <a:tc>
                  <a:txBody>
                    <a:bodyPr/>
                    <a:lstStyle/>
                    <a:p>
                      <a:pPr algn="ctr"/>
                      <a:r>
                        <a:rPr lang="en-US" sz="1600" b="0" dirty="0"/>
                        <a:t>12</a:t>
                      </a:r>
                      <a:r>
                        <a:rPr lang="en-US" sz="1600" b="0" baseline="30000" dirty="0"/>
                        <a:t>*</a:t>
                      </a:r>
                    </a:p>
                  </a:txBody>
                  <a:tcPr/>
                </a:tc>
                <a:tc>
                  <a:txBody>
                    <a:bodyPr/>
                    <a:lstStyle/>
                    <a:p>
                      <a:pPr algn="ctr"/>
                      <a:r>
                        <a:rPr lang="en-US" sz="1600" b="0" dirty="0"/>
                        <a:t>35</a:t>
                      </a:r>
                      <a:r>
                        <a:rPr lang="en-US" sz="1600" b="0" baseline="30000" dirty="0"/>
                        <a:t>*</a:t>
                      </a:r>
                    </a:p>
                  </a:txBody>
                  <a:tcPr/>
                </a:tc>
                <a:extLst>
                  <a:ext uri="{0D108BD9-81ED-4DB2-BD59-A6C34878D82A}">
                    <a16:rowId xmlns:a16="http://schemas.microsoft.com/office/drawing/2014/main" val="3598179832"/>
                  </a:ext>
                </a:extLst>
              </a:tr>
              <a:tr h="348587">
                <a:tc>
                  <a:txBody>
                    <a:bodyPr/>
                    <a:lstStyle/>
                    <a:p>
                      <a:pPr algn="ctr"/>
                      <a:r>
                        <a:rPr lang="en-US" sz="1600" b="1" dirty="0"/>
                        <a:t>2024</a:t>
                      </a:r>
                    </a:p>
                  </a:txBody>
                  <a:tcPr/>
                </a:tc>
                <a:tc>
                  <a:txBody>
                    <a:bodyPr/>
                    <a:lstStyle/>
                    <a:p>
                      <a:pPr algn="ctr"/>
                      <a:r>
                        <a:rPr lang="en-US" sz="1600" b="1" dirty="0"/>
                        <a:t>9</a:t>
                      </a:r>
                    </a:p>
                  </a:txBody>
                  <a:tcPr/>
                </a:tc>
                <a:tc>
                  <a:txBody>
                    <a:bodyPr/>
                    <a:lstStyle/>
                    <a:p>
                      <a:pPr algn="ctr"/>
                      <a:r>
                        <a:rPr lang="en-US" sz="1600" b="1" dirty="0"/>
                        <a:t>35</a:t>
                      </a:r>
                      <a:r>
                        <a:rPr lang="en-US" sz="1600" b="1" baseline="30000" dirty="0"/>
                        <a:t>*</a:t>
                      </a:r>
                    </a:p>
                  </a:txBody>
                  <a:tcPr/>
                </a:tc>
                <a:extLst>
                  <a:ext uri="{0D108BD9-81ED-4DB2-BD59-A6C34878D82A}">
                    <a16:rowId xmlns:a16="http://schemas.microsoft.com/office/drawing/2014/main" val="2322562771"/>
                  </a:ext>
                </a:extLst>
              </a:tr>
            </a:tbl>
          </a:graphicData>
        </a:graphic>
      </p:graphicFrame>
      <p:sp>
        <p:nvSpPr>
          <p:cNvPr id="4" name="TextBox 3">
            <a:extLst>
              <a:ext uri="{FF2B5EF4-FFF2-40B4-BE49-F238E27FC236}">
                <a16:creationId xmlns:a16="http://schemas.microsoft.com/office/drawing/2014/main" id="{A19A8853-6402-7AB9-55A1-C2CD55CE0E90}"/>
              </a:ext>
            </a:extLst>
          </p:cNvPr>
          <p:cNvSpPr txBox="1"/>
          <p:nvPr/>
        </p:nvSpPr>
        <p:spPr>
          <a:xfrm>
            <a:off x="9381391" y="1480114"/>
            <a:ext cx="2650722" cy="584775"/>
          </a:xfrm>
          <a:prstGeom prst="rect">
            <a:avLst/>
          </a:prstGeom>
          <a:noFill/>
        </p:spPr>
        <p:txBody>
          <a:bodyPr wrap="square" rtlCol="0">
            <a:spAutoFit/>
          </a:bodyPr>
          <a:lstStyle/>
          <a:p>
            <a:r>
              <a:rPr lang="en-US" sz="1600" b="1" dirty="0"/>
              <a:t>Primary (Health-Based) PM</a:t>
            </a:r>
            <a:r>
              <a:rPr lang="en-US" sz="1600" b="1" baseline="-25000" dirty="0"/>
              <a:t>2.5</a:t>
            </a:r>
            <a:r>
              <a:rPr lang="en-US" sz="1600" b="1" dirty="0"/>
              <a:t> Standard </a:t>
            </a:r>
          </a:p>
        </p:txBody>
      </p:sp>
      <p:sp>
        <p:nvSpPr>
          <p:cNvPr id="5" name="TextBox 4">
            <a:extLst>
              <a:ext uri="{FF2B5EF4-FFF2-40B4-BE49-F238E27FC236}">
                <a16:creationId xmlns:a16="http://schemas.microsoft.com/office/drawing/2014/main" id="{4AA0C8B5-B325-AA12-E9A9-F1C70E886A57}"/>
              </a:ext>
            </a:extLst>
          </p:cNvPr>
          <p:cNvSpPr txBox="1"/>
          <p:nvPr/>
        </p:nvSpPr>
        <p:spPr>
          <a:xfrm>
            <a:off x="9361935" y="4446101"/>
            <a:ext cx="2347547" cy="307777"/>
          </a:xfrm>
          <a:prstGeom prst="rect">
            <a:avLst/>
          </a:prstGeom>
          <a:noFill/>
        </p:spPr>
        <p:txBody>
          <a:bodyPr wrap="square" rtlCol="0">
            <a:spAutoFit/>
          </a:bodyPr>
          <a:lstStyle/>
          <a:p>
            <a:r>
              <a:rPr lang="en-US" baseline="30000" dirty="0"/>
              <a:t>*</a:t>
            </a:r>
            <a:r>
              <a:rPr lang="en-US" sz="1400" dirty="0"/>
              <a:t>Retained, without revision</a:t>
            </a:r>
          </a:p>
        </p:txBody>
      </p:sp>
    </p:spTree>
    <p:extLst>
      <p:ext uri="{BB962C8B-B14F-4D97-AF65-F5344CB8AC3E}">
        <p14:creationId xmlns:p14="http://schemas.microsoft.com/office/powerpoint/2010/main" val="975574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77129"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Public Health Benefits of Final PM NAAQS</a:t>
            </a:r>
          </a:p>
        </p:txBody>
      </p:sp>
      <p:sp>
        <p:nvSpPr>
          <p:cNvPr id="56" name="TextBox 55">
            <a:extLst>
              <a:ext uri="{FF2B5EF4-FFF2-40B4-BE49-F238E27FC236}">
                <a16:creationId xmlns:a16="http://schemas.microsoft.com/office/drawing/2014/main" id="{4C04AF0C-E527-4FC2-947F-E84E3B2B0C6A}"/>
              </a:ext>
            </a:extLst>
          </p:cNvPr>
          <p:cNvSpPr txBox="1"/>
          <p:nvPr/>
        </p:nvSpPr>
        <p:spPr>
          <a:xfrm>
            <a:off x="373052" y="1427566"/>
            <a:ext cx="6601681" cy="4355038"/>
          </a:xfrm>
          <a:prstGeom prst="rect">
            <a:avLst/>
          </a:prstGeom>
          <a:noFill/>
        </p:spPr>
        <p:txBody>
          <a:bodyPr wrap="square" rtlCol="0">
            <a:spAutoFit/>
          </a:bodyPr>
          <a:lstStyle/>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Improve air quality and prevent thousands of premature deaths across the country</a:t>
            </a:r>
          </a:p>
          <a:p>
            <a:pPr marL="796925" lvl="1" indent="-339725">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Stronger standard will improve health for millions of people, including at-risk populations such as children, older adults, people with pre-existing respiratory and cardiovascular disease, communities of color and low-income communities. </a:t>
            </a:r>
          </a:p>
          <a:p>
            <a:pPr marL="339725" marR="0" lvl="0" indent="-339725"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Better protect overburdened communities</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p>
          <a:p>
            <a:pPr marL="796925" lvl="1" indent="-339725">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 analyses show that in general more stringent fine particle standards are expected to reduce both exposure and mortality risk disparities for overburdened communities</a:t>
            </a:r>
          </a:p>
        </p:txBody>
      </p:sp>
      <p:pic>
        <p:nvPicPr>
          <p:cNvPr id="10" name="Picture 9">
            <a:extLst>
              <a:ext uri="{FF2B5EF4-FFF2-40B4-BE49-F238E27FC236}">
                <a16:creationId xmlns:a16="http://schemas.microsoft.com/office/drawing/2014/main" id="{FA18A878-572D-F5CC-DC83-E379F23344C6}"/>
              </a:ext>
            </a:extLst>
          </p:cNvPr>
          <p:cNvPicPr>
            <a:picLocks noChangeAspect="1"/>
          </p:cNvPicPr>
          <p:nvPr/>
        </p:nvPicPr>
        <p:blipFill>
          <a:blip r:embed="rId2"/>
          <a:stretch>
            <a:fillRect/>
          </a:stretch>
        </p:blipFill>
        <p:spPr>
          <a:xfrm>
            <a:off x="7273073" y="1427566"/>
            <a:ext cx="4545875" cy="3840480"/>
          </a:xfrm>
          <a:prstGeom prst="rect">
            <a:avLst/>
          </a:prstGeom>
        </p:spPr>
      </p:pic>
      <p:sp>
        <p:nvSpPr>
          <p:cNvPr id="4" name="TextBox 3">
            <a:extLst>
              <a:ext uri="{FF2B5EF4-FFF2-40B4-BE49-F238E27FC236}">
                <a16:creationId xmlns:a16="http://schemas.microsoft.com/office/drawing/2014/main" id="{1728C440-F94C-83C7-28B9-01509A58D8C5}"/>
              </a:ext>
            </a:extLst>
          </p:cNvPr>
          <p:cNvSpPr txBox="1"/>
          <p:nvPr/>
        </p:nvSpPr>
        <p:spPr>
          <a:xfrm>
            <a:off x="373053" y="6459785"/>
            <a:ext cx="7399348" cy="307777"/>
          </a:xfrm>
          <a:prstGeom prst="rect">
            <a:avLst/>
          </a:prstGeom>
          <a:noFill/>
        </p:spPr>
        <p:txBody>
          <a:bodyPr wrap="square">
            <a:spAutoFit/>
          </a:bodyPr>
          <a:lstStyle/>
          <a:p>
            <a:r>
              <a:rPr lang="en-US" sz="1400" dirty="0">
                <a:solidFill>
                  <a:schemeClr val="bg1"/>
                </a:solidFill>
              </a:rPr>
              <a:t>https://www.epa.gov/system/files/documents/2024-02/naaqs_pm_reconsideration_ria_final.pdf</a:t>
            </a:r>
          </a:p>
        </p:txBody>
      </p:sp>
    </p:spTree>
    <p:extLst>
      <p:ext uri="{BB962C8B-B14F-4D97-AF65-F5344CB8AC3E}">
        <p14:creationId xmlns:p14="http://schemas.microsoft.com/office/powerpoint/2010/main" val="68216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77129"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Revisions to the Air Quality Index (AQI) for PM</a:t>
            </a:r>
            <a:r>
              <a:rPr lang="en-US" sz="4000" baseline="-25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2.5</a:t>
            </a:r>
          </a:p>
        </p:txBody>
      </p:sp>
      <p:sp>
        <p:nvSpPr>
          <p:cNvPr id="56" name="TextBox 55">
            <a:extLst>
              <a:ext uri="{FF2B5EF4-FFF2-40B4-BE49-F238E27FC236}">
                <a16:creationId xmlns:a16="http://schemas.microsoft.com/office/drawing/2014/main" id="{4C04AF0C-E527-4FC2-947F-E84E3B2B0C6A}"/>
              </a:ext>
            </a:extLst>
          </p:cNvPr>
          <p:cNvSpPr txBox="1"/>
          <p:nvPr/>
        </p:nvSpPr>
        <p:spPr>
          <a:xfrm>
            <a:off x="583660" y="1427566"/>
            <a:ext cx="6391073" cy="4093428"/>
          </a:xfrm>
          <a:prstGeom prst="rect">
            <a:avLst/>
          </a:prstGeom>
          <a:noFill/>
        </p:spPr>
        <p:txBody>
          <a:bodyPr wrap="square" rtlCol="0">
            <a:spAutoFit/>
          </a:bodyPr>
          <a:lstStyle/>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AQI is EPA’s color-coded tool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used by state and local governments to help inform the public about current and daily air quality and recommends steps that individuals can take to reduce their exposure to air pollution</a:t>
            </a:r>
          </a:p>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AQI converts PM</a:t>
            </a:r>
            <a:r>
              <a:rPr kumimoji="0" lang="en-US" sz="2400"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concentrations to a number on a scale from 0 to 500</a:t>
            </a:r>
          </a:p>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 is </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updating some of the breakpoints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to reflect the change to the annual standard and the newest scientific information </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C16E9C1-09AA-B7E6-95A1-263D922160FA}"/>
              </a:ext>
            </a:extLst>
          </p:cNvPr>
          <p:cNvPicPr>
            <a:picLocks noChangeAspect="1"/>
          </p:cNvPicPr>
          <p:nvPr/>
        </p:nvPicPr>
        <p:blipFill>
          <a:blip r:embed="rId2"/>
          <a:stretch>
            <a:fillRect/>
          </a:stretch>
        </p:blipFill>
        <p:spPr>
          <a:xfrm>
            <a:off x="7235603" y="1242392"/>
            <a:ext cx="4588934" cy="4572000"/>
          </a:xfrm>
          <a:prstGeom prst="rect">
            <a:avLst/>
          </a:prstGeom>
        </p:spPr>
      </p:pic>
    </p:spTree>
    <p:extLst>
      <p:ext uri="{BB962C8B-B14F-4D97-AF65-F5344CB8AC3E}">
        <p14:creationId xmlns:p14="http://schemas.microsoft.com/office/powerpoint/2010/main" val="52619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12582" y="208625"/>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Modification of PM</a:t>
            </a:r>
            <a:r>
              <a:rPr lang="en-US" sz="4000" baseline="-25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2.5 </a:t>
            </a: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Monitoring Network Design</a:t>
            </a:r>
          </a:p>
        </p:txBody>
      </p:sp>
      <p:sp>
        <p:nvSpPr>
          <p:cNvPr id="56" name="TextBox 55">
            <a:extLst>
              <a:ext uri="{FF2B5EF4-FFF2-40B4-BE49-F238E27FC236}">
                <a16:creationId xmlns:a16="http://schemas.microsoft.com/office/drawing/2014/main" id="{4C04AF0C-E527-4FC2-947F-E84E3B2B0C6A}"/>
              </a:ext>
            </a:extLst>
          </p:cNvPr>
          <p:cNvSpPr txBox="1"/>
          <p:nvPr/>
        </p:nvSpPr>
        <p:spPr>
          <a:xfrm>
            <a:off x="583660" y="1320561"/>
            <a:ext cx="10778246" cy="4985980"/>
          </a:xfrm>
          <a:prstGeom prst="rect">
            <a:avLst/>
          </a:prstGeom>
          <a:noFill/>
        </p:spPr>
        <p:txBody>
          <a:bodyPr wrap="square" rtlCol="0">
            <a:spAutoFit/>
          </a:bodyPr>
          <a:lstStyle/>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To enhance air quality protection for communities subject to disproportionate air pollution risk, </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EPA has modified the PM</a:t>
            </a:r>
            <a:r>
              <a:rPr kumimoji="0" lang="en-US" sz="2400" b="1"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monitoring network design criteria to include an Environmental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Justic</a:t>
            </a:r>
            <a:r>
              <a:rPr lang="en-US" sz="2400" b="1" dirty="0">
                <a:solidFill>
                  <a:srgbClr val="000000"/>
                </a:solidFill>
                <a:latin typeface="Cambria" panose="02040503050406030204" pitchFamily="18" charset="0"/>
                <a:ea typeface="Cambria" panose="02040503050406030204" pitchFamily="18" charset="0"/>
              </a:rPr>
              <a:t>e factor</a:t>
            </a:r>
            <a:r>
              <a:rPr lang="en-US" sz="2400" dirty="0">
                <a:solidFill>
                  <a:srgbClr val="000000"/>
                </a:solidFill>
                <a:latin typeface="Cambria" panose="02040503050406030204" pitchFamily="18" charset="0"/>
                <a:ea typeface="Cambria" panose="02040503050406030204" pitchFamily="18" charset="0"/>
              </a:rPr>
              <a:t>. </a:t>
            </a:r>
          </a:p>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This factor will account for proximity of populations at increased risk of PM</a:t>
            </a:r>
            <a:r>
              <a:rPr kumimoji="0" lang="en-US" sz="2400"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-related  health effects to air pollution sources of concern.</a:t>
            </a:r>
          </a:p>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srgbClr val="000000"/>
                </a:solidFill>
                <a:latin typeface="Cambria" panose="02040503050406030204" pitchFamily="18" charset="0"/>
                <a:ea typeface="Cambria" panose="02040503050406030204" pitchFamily="18" charset="0"/>
              </a:rPr>
              <a:t>Specifically, for areas with additional required State and Local Air Monitoring Stations, a monitoring station is to be sited in an at-risk community where there are anticipated effects from sources in the area (for example, a major port, rail yard, airport, or industrial area).</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339725" marR="0" lvl="0" indent="-3397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network design change does not add a requirement for new monitors; rather, it utilizes existing sites and ensures at-risk communities are considered if sites need to move.</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491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618DA4-7181-4041-8A98-06C2A362CF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8BA57-CA19-45C0-9ED2-D3FE07C9BF83}" type="slidenum">
              <a:rPr kumimoji="0" lang="en-US" sz="1400" b="0" i="0" u="none" strike="noStrike" kern="1200" cap="none" spc="0" normalizeH="0" baseline="0" noProof="0" smtClean="0">
                <a:ln>
                  <a:noFill/>
                </a:ln>
                <a:solidFill>
                  <a:srgbClr val="FFFFFF"/>
                </a:solidFill>
                <a:effectLst/>
                <a:uLnTx/>
                <a:uFillTx/>
                <a:latin typeface="Cambria" panose="02040503050406030204" pitchFamily="18" charset="0"/>
                <a:ea typeface="Cambria" panose="020405030504060302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4" name="Title 1">
            <a:extLst>
              <a:ext uri="{FF2B5EF4-FFF2-40B4-BE49-F238E27FC236}">
                <a16:creationId xmlns:a16="http://schemas.microsoft.com/office/drawing/2014/main" id="{D73390D4-4F9F-4D79-B490-0D1DA05C1BA7}"/>
              </a:ext>
            </a:extLst>
          </p:cNvPr>
          <p:cNvSpPr txBox="1">
            <a:spLocks/>
          </p:cNvSpPr>
          <p:nvPr/>
        </p:nvSpPr>
        <p:spPr>
          <a:xfrm>
            <a:off x="877129" y="179441"/>
            <a:ext cx="11031396" cy="87154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50"/>
              </a:spcBef>
            </a:pP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Implementation Timeline Annual PM</a:t>
            </a:r>
            <a:r>
              <a:rPr lang="en-US" sz="4000" baseline="-25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2.5</a:t>
            </a:r>
            <a:r>
              <a:rPr lang="en-US" sz="4000" dirty="0">
                <a:solidFill>
                  <a:srgbClr val="CCDDEA">
                    <a:lumMod val="25000"/>
                  </a:srgbClr>
                </a:solidFill>
                <a:latin typeface="Cambria" panose="02040503050406030204" pitchFamily="18" charset="0"/>
                <a:ea typeface="Cambria" panose="02040503050406030204" pitchFamily="18" charset="0"/>
                <a:cs typeface="Calibri Light" panose="020F0302020204030204" pitchFamily="34" charset="0"/>
              </a:rPr>
              <a:t> NAAQS</a:t>
            </a:r>
          </a:p>
        </p:txBody>
      </p:sp>
      <p:sp>
        <p:nvSpPr>
          <p:cNvPr id="56" name="TextBox 55">
            <a:extLst>
              <a:ext uri="{FF2B5EF4-FFF2-40B4-BE49-F238E27FC236}">
                <a16:creationId xmlns:a16="http://schemas.microsoft.com/office/drawing/2014/main" id="{4C04AF0C-E527-4FC2-947F-E84E3B2B0C6A}"/>
              </a:ext>
            </a:extLst>
          </p:cNvPr>
          <p:cNvSpPr txBox="1"/>
          <p:nvPr/>
        </p:nvSpPr>
        <p:spPr>
          <a:xfrm>
            <a:off x="674584" y="1098098"/>
            <a:ext cx="10949969" cy="5224507"/>
          </a:xfrm>
          <a:prstGeom prst="rect">
            <a:avLst/>
          </a:prstGeom>
          <a:noFill/>
        </p:spPr>
        <p:txBody>
          <a:bodyPr wrap="square" rtlCol="0">
            <a:spAutoFit/>
          </a:bodyPr>
          <a:lstStyle/>
          <a:p>
            <a:pPr marL="339725" marR="0" lvl="0" indent="-3397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Effective date of final revised NAAQS, </a:t>
            </a:r>
            <a:r>
              <a:rPr kumimoji="0" lang="en-US" sz="2000" b="1"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May 6, 2024</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 </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Revised standard applies with respect to pre-construction Prevention of Significant Deterioration permitting upon the effective date, May 6, 2024 </a:t>
            </a:r>
          </a:p>
          <a:p>
            <a:pPr marL="339725" marR="0" lvl="0" indent="-339725" algn="l" defTabSz="457200"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Within 2 years after the promulgation, by </a:t>
            </a:r>
            <a:r>
              <a:rPr kumimoji="0" lang="en-US" sz="2000" b="1"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February 7, 2026</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of a revised NAAQS </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Based on available information, including most recent monitoring data, EPA must "designate" areas as meeting (attainment) or not meeting (nonattainment) the revised NAAQS considering input from states and tribes.</a:t>
            </a:r>
          </a:p>
          <a:p>
            <a:pPr marL="796925" lvl="1" indent="-339725">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All PM</a:t>
            </a:r>
            <a:r>
              <a:rPr kumimoji="0" lang="en-US"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nonattainment areas are initially classified as “Moderate.” (CAA §188)</a:t>
            </a:r>
          </a:p>
          <a:p>
            <a:pPr marL="339725" marR="0" lvl="0" indent="-339725" algn="l" defTabSz="457200"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Within 3 years after the promulgation, by February 7, 2027, of a revised NAAQS </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All states and territories are required to submit SIP revisions to show they have the basic air quality management program components in place to implement the final NAAQS and address interstate transport (commonly referred to as “infrastructure SIPs”). (CAA §110)</a:t>
            </a:r>
          </a:p>
          <a:p>
            <a:pPr marL="339725" marR="0" lvl="0" indent="-339725" algn="l" defTabSz="457200"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Within 18 months after the effective date of nonattainment designation</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 SIPs for attaining the PM</a:t>
            </a:r>
            <a:r>
              <a:rPr kumimoji="0" lang="en-US" sz="2000" b="0" i="0" u="none" strike="noStrike" kern="1200" cap="none" spc="0" normalizeH="0" baseline="-25000" noProof="0" dirty="0">
                <a:ln>
                  <a:noFill/>
                </a:ln>
                <a:solidFill>
                  <a:srgbClr val="000000"/>
                </a:solidFill>
                <a:effectLst/>
                <a:uLnTx/>
                <a:uFillTx/>
                <a:latin typeface="Cambria" panose="02040503050406030204" pitchFamily="18" charset="0"/>
                <a:ea typeface="Cambria" panose="02040503050406030204" pitchFamily="18" charset="0"/>
              </a:rPr>
              <a:t>2.5</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NAAQS are due, likely in Fall 2027. (CAA §189)</a:t>
            </a:r>
          </a:p>
          <a:p>
            <a:pPr marL="339725" marR="0" lvl="0" indent="-339725" algn="l" defTabSz="457200" rtl="0" eaLnBrk="1" fontAlgn="auto" latinLnBrk="0" hangingPunct="1">
              <a:lnSpc>
                <a:spcPct val="100000"/>
              </a:lnSpc>
              <a:spcBef>
                <a:spcPts val="4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End of the 6th calendar year after the effective date of designations </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“Moderate” area attainment date, likely in 2032. (CAA §188)</a:t>
            </a:r>
          </a:p>
        </p:txBody>
      </p:sp>
    </p:spTree>
    <p:extLst>
      <p:ext uri="{BB962C8B-B14F-4D97-AF65-F5344CB8AC3E}">
        <p14:creationId xmlns:p14="http://schemas.microsoft.com/office/powerpoint/2010/main" val="3952298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E62-D9AC-FD71-3982-F9095EE3F7CA}"/>
              </a:ext>
            </a:extLst>
          </p:cNvPr>
          <p:cNvSpPr>
            <a:spLocks noGrp="1"/>
          </p:cNvSpPr>
          <p:nvPr>
            <p:ph type="title"/>
          </p:nvPr>
        </p:nvSpPr>
        <p:spPr/>
        <p:txBody>
          <a:bodyPr>
            <a:normAutofit/>
          </a:bodyPr>
          <a:lstStyle/>
          <a:p>
            <a:r>
              <a:rPr lang="en-US" sz="4400" dirty="0">
                <a:solidFill>
                  <a:srgbClr val="002060"/>
                </a:solidFill>
                <a:latin typeface="Cambria" panose="02040503050406030204" pitchFamily="18" charset="0"/>
                <a:ea typeface="Cambria" panose="02040503050406030204" pitchFamily="18" charset="0"/>
              </a:rPr>
              <a:t>II. Recent Trends in PM</a:t>
            </a:r>
            <a:r>
              <a:rPr lang="en-US" sz="4400" baseline="-25000" dirty="0">
                <a:solidFill>
                  <a:srgbClr val="002060"/>
                </a:solidFill>
                <a:latin typeface="Cambria" panose="02040503050406030204" pitchFamily="18" charset="0"/>
                <a:ea typeface="Cambria" panose="02040503050406030204" pitchFamily="18" charset="0"/>
              </a:rPr>
              <a:t>2.5</a:t>
            </a:r>
          </a:p>
        </p:txBody>
      </p:sp>
      <p:sp>
        <p:nvSpPr>
          <p:cNvPr id="3" name="Slide Number Placeholder 2">
            <a:extLst>
              <a:ext uri="{FF2B5EF4-FFF2-40B4-BE49-F238E27FC236}">
                <a16:creationId xmlns:a16="http://schemas.microsoft.com/office/drawing/2014/main" id="{B19BB592-AC4A-A363-8BE8-63BCE0612283}"/>
              </a:ext>
            </a:extLst>
          </p:cNvPr>
          <p:cNvSpPr>
            <a:spLocks noGrp="1"/>
          </p:cNvSpPr>
          <p:nvPr>
            <p:ph type="sldNum" sz="quarter" idx="12"/>
          </p:nvPr>
        </p:nvSpPr>
        <p:spPr/>
        <p:txBody>
          <a:bodyPr/>
          <a:lstStyle/>
          <a:p>
            <a:fld id="{EF37C034-2FA1-4ECD-B763-DB3F1BBEE4CA}" type="slidenum">
              <a:rPr lang="en-US" sz="1400" smtClean="0"/>
              <a:t>9</a:t>
            </a:fld>
            <a:endParaRPr lang="en-US" sz="1400"/>
          </a:p>
        </p:txBody>
      </p:sp>
    </p:spTree>
    <p:extLst>
      <p:ext uri="{BB962C8B-B14F-4D97-AF65-F5344CB8AC3E}">
        <p14:creationId xmlns:p14="http://schemas.microsoft.com/office/powerpoint/2010/main" val="177551233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7682</TotalTime>
  <Words>3788</Words>
  <Application>Microsoft Office PowerPoint</Application>
  <PresentationFormat>Widescreen</PresentationFormat>
  <Paragraphs>351</Paragraphs>
  <Slides>35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Cambria</vt:lpstr>
      <vt:lpstr>Symbol</vt:lpstr>
      <vt:lpstr>Retrospect</vt:lpstr>
      <vt:lpstr>2024 PM NAAQS: Overview and Modeling Considerations </vt:lpstr>
      <vt:lpstr>PowerPoint Presentation</vt:lpstr>
      <vt:lpstr>I. Overview of the PM NAAQS Rule</vt:lpstr>
      <vt:lpstr>PowerPoint Presentation</vt:lpstr>
      <vt:lpstr>PowerPoint Presentation</vt:lpstr>
      <vt:lpstr>PowerPoint Presentation</vt:lpstr>
      <vt:lpstr>PowerPoint Presentation</vt:lpstr>
      <vt:lpstr>PowerPoint Presentation</vt:lpstr>
      <vt:lpstr>II. Recent Trends in PM2.5</vt:lpstr>
      <vt:lpstr>PowerPoint Presentation</vt:lpstr>
      <vt:lpstr>PowerPoint Presentation</vt:lpstr>
      <vt:lpstr>PowerPoint Presentation</vt:lpstr>
      <vt:lpstr>PowerPoint Presentation</vt:lpstr>
      <vt:lpstr>PowerPoint Presentation</vt:lpstr>
      <vt:lpstr>III. Regulatory Impact Analysis (RIA) Model Projections </vt:lpstr>
      <vt:lpstr>PowerPoint Presentation</vt:lpstr>
      <vt:lpstr>PowerPoint Presentation</vt:lpstr>
      <vt:lpstr>PowerPoint Presentation</vt:lpstr>
      <vt:lpstr>PowerPoint Presentation</vt:lpstr>
      <vt:lpstr>PowerPoint Presentation</vt:lpstr>
      <vt:lpstr>IV. Examples of Projected Exceedance Areas</vt:lpstr>
      <vt:lpstr>PowerPoint Presentation</vt:lpstr>
      <vt:lpstr>PowerPoint Presentation</vt:lpstr>
      <vt:lpstr>PowerPoint Presentation</vt:lpstr>
      <vt:lpstr>PowerPoint Presentation</vt:lpstr>
      <vt:lpstr>V. FUTURE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 NAAQS Reconsideration Proposal Regulatory Impact Analysis</dc:title>
  <dc:creator>Langdon, Robin</dc:creator>
  <cp:lastModifiedBy>Kelly, James (he/him/his)</cp:lastModifiedBy>
  <cp:revision>8</cp:revision>
  <dcterms:created xsi:type="dcterms:W3CDTF">2022-06-10T14:44:00Z</dcterms:created>
  <dcterms:modified xsi:type="dcterms:W3CDTF">2024-10-17T13:47:37Z</dcterms:modified>
</cp:coreProperties>
</file>