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539" r:id="rId2"/>
    <p:sldId id="745" r:id="rId3"/>
    <p:sldId id="680" r:id="rId4"/>
    <p:sldId id="734" r:id="rId5"/>
    <p:sldId id="754" r:id="rId6"/>
    <p:sldId id="744" r:id="rId7"/>
    <p:sldId id="313" r:id="rId8"/>
    <p:sldId id="748" r:id="rId9"/>
    <p:sldId id="761" r:id="rId10"/>
    <p:sldId id="311" r:id="rId11"/>
    <p:sldId id="737" r:id="rId12"/>
    <p:sldId id="738" r:id="rId13"/>
    <p:sldId id="758" r:id="rId14"/>
    <p:sldId id="749" r:id="rId15"/>
    <p:sldId id="740" r:id="rId16"/>
    <p:sldId id="742" r:id="rId17"/>
    <p:sldId id="747" r:id="rId1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8"/>
    <p:restoredTop sz="86327"/>
  </p:normalViewPr>
  <p:slideViewPr>
    <p:cSldViewPr snapToGrid="0">
      <p:cViewPr varScale="1">
        <p:scale>
          <a:sx n="110" d="100"/>
          <a:sy n="110" d="100"/>
        </p:scale>
        <p:origin x="18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4272" y="208"/>
      </p:cViewPr>
      <p:guideLst/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8503B8-9DF2-1943-A3AC-D8AA86BD9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8897938"/>
            <a:ext cx="401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91" tIns="46903" rIns="92191" bIns="46903" anchor="ctr">
            <a:spAutoFit/>
          </a:bodyPr>
          <a:lstStyle>
            <a:lvl1pPr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951A594-76B7-A744-BBE2-901B8653AE0C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16C4C9C-BE6B-1543-8954-F9C730193A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91" tIns="46903" rIns="92191" bIns="46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F04202A-F0BE-E44D-BD1D-8C75664BA0B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6B3FCA3-A00F-3B42-81CD-84853990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3" y="8850313"/>
            <a:ext cx="3000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91" tIns="46903" rIns="92191" bIns="46903" anchor="ctr">
            <a:spAutoFit/>
          </a:bodyPr>
          <a:lstStyle>
            <a:lvl1pPr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8C134F7-74B6-FA42-B1C7-2F9DEB662D5C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ＭＳ Ｐゴシック" pitchFamily="-107" charset="-128"/>
      </a:defRPr>
    </a:lvl1pPr>
    <a:lvl2pPr marL="455613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2pPr>
    <a:lvl3pPr marL="9112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3pPr>
    <a:lvl4pPr marL="1366838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4pPr>
    <a:lvl5pPr marL="182245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3B3B388D-04AD-0F4B-A835-184AA90D9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C9B28CF7-1783-A248-B377-B9BF50466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5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9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95F6170-EF6D-3748-AFAF-C2A5C0B8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0" y="6510338"/>
            <a:ext cx="709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3536950"/>
            <a:ext cx="6664325" cy="2039938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Helvetica CY" pitchFamily="-107" charset="-52"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5188" y="2057400"/>
            <a:ext cx="7772400" cy="1143000"/>
          </a:xfrm>
        </p:spPr>
        <p:txBody>
          <a:bodyPr anchorCtr="1"/>
          <a:lstStyle>
            <a:lvl1pPr algn="ctr">
              <a:lnSpc>
                <a:spcPct val="95000"/>
              </a:lnSpc>
              <a:defRPr sz="36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2448F-56AA-F34D-B520-58EE5047C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5611" y="5814598"/>
            <a:ext cx="4784912" cy="6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08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73025"/>
            <a:ext cx="2124075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73025"/>
            <a:ext cx="6224587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238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21477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9" descr="line-break-dotted-blue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39"/>
            <a:ext cx="8229600" cy="142968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2"/>
            <a:ext cx="8229600" cy="5130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0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57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15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338" y="1358900"/>
            <a:ext cx="40798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58900"/>
            <a:ext cx="40814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84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1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72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20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0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5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211D16-2747-C843-B96B-E9359570A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358900"/>
            <a:ext cx="83137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27F146-4E86-5443-A34E-D4DB1E9FA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0" y="6510338"/>
            <a:ext cx="709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0254BA-EB71-9F49-BFDC-B2ED25CF9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73025"/>
            <a:ext cx="62404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427191" name="Text Box 183">
            <a:extLst>
              <a:ext uri="{FF2B5EF4-FFF2-40B4-BE49-F238E27FC236}">
                <a16:creationId xmlns:a16="http://schemas.microsoft.com/office/drawing/2014/main" id="{67C1F28C-DCBA-C64C-80E5-4435D3D3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65690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0F871323-C789-814F-9993-C39C4400BBAD}" type="slidenum">
              <a:rPr lang="en-US" altLang="en-US" sz="1400">
                <a:solidFill>
                  <a:schemeClr val="bg1"/>
                </a:solidFill>
              </a:rPr>
              <a:pPr algn="l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EDA45-2B30-2046-88D6-35B1EA8E0F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35236" y="73025"/>
            <a:ext cx="2139191" cy="302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3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Font typeface="Helvetica CY" pitchFamily="2" charset="0"/>
        <a:buChar char="•"/>
        <a:defRPr sz="2400">
          <a:solidFill>
            <a:schemeClr val="bg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–"/>
        <a:defRPr sz="2000">
          <a:solidFill>
            <a:schemeClr val="bg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•"/>
        <a:defRPr>
          <a:solidFill>
            <a:schemeClr val="bg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–"/>
        <a:defRPr sz="1600">
          <a:solidFill>
            <a:schemeClr val="bg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forum.cmascenter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ascenter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ascenter.org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erse.unc.edu/dataverse/cmascenter" TargetMode="External"/><Relationship Id="rId2" Type="http://schemas.openxmlformats.org/officeDocument/2006/relationships/hyperlink" Target="https://registry.opendata.aws/cmas-data-warehouse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>
            <a:extLst>
              <a:ext uri="{FF2B5EF4-FFF2-40B4-BE49-F238E27FC236}">
                <a16:creationId xmlns:a16="http://schemas.microsoft.com/office/drawing/2014/main" id="{4080A5C7-0240-CA44-9262-E024B1C6A9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349" y="944262"/>
            <a:ext cx="8877299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State of the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Center for Community Modeling and Analyses System (CMAS)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&gt; 2 Decades of Serving the Community</a:t>
            </a:r>
            <a:endParaRPr lang="en-US" sz="2400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A0F1B48-DE7C-5842-8181-EC35CB648C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348" y="2392886"/>
            <a:ext cx="8877300" cy="1252246"/>
          </a:xfrm>
        </p:spPr>
        <p:txBody>
          <a:bodyPr/>
          <a:lstStyle/>
          <a:p>
            <a:pPr>
              <a:lnSpc>
                <a:spcPct val="80000"/>
              </a:lnSpc>
              <a:buFont typeface="Helvetica CY" pitchFamily="2" charset="0"/>
              <a:buNone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Helvetica CY" pitchFamily="2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Helvetica CY" pitchFamily="2" charset="0"/>
              <a:buNone/>
            </a:pPr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Sarav Arunachalam</a:t>
            </a:r>
          </a:p>
          <a:p>
            <a:pPr>
              <a:lnSpc>
                <a:spcPct val="80000"/>
              </a:lnSpc>
              <a:buFont typeface="Helvetica CY" pitchFamily="2" charset="0"/>
              <a:buNone/>
            </a:pPr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Director, CMAS Center</a:t>
            </a:r>
            <a:endParaRPr lang="en-US" altLang="en-US" sz="2000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B17C3-DBFC-3F49-99C8-E7F677123DDE}"/>
              </a:ext>
            </a:extLst>
          </p:cNvPr>
          <p:cNvSpPr txBox="1"/>
          <p:nvPr/>
        </p:nvSpPr>
        <p:spPr>
          <a:xfrm>
            <a:off x="7138168" y="318346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MAS conference logo">
            <a:extLst>
              <a:ext uri="{FF2B5EF4-FFF2-40B4-BE49-F238E27FC236}">
                <a16:creationId xmlns:a16="http://schemas.microsoft.com/office/drawing/2014/main" id="{2BCF989A-607B-C4EA-9724-A97E426C1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83" y="3517810"/>
            <a:ext cx="2039830" cy="212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E2B6-F7CE-0448-87EC-1CA6E7BA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CMAS Discourse Forum</a:t>
            </a:r>
            <a:br>
              <a:rPr lang="en-US" b="1" dirty="0"/>
            </a:br>
            <a:r>
              <a:rPr lang="en-US" sz="2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http://forum.cmascenter.org</a:t>
            </a:r>
            <a:r>
              <a:rPr lang="en-US" sz="21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48D20-48ED-A042-BCDC-694BFC729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29" t="10633" r="16259" b="9873"/>
          <a:stretch/>
        </p:blipFill>
        <p:spPr>
          <a:xfrm>
            <a:off x="703836" y="1537824"/>
            <a:ext cx="7248889" cy="4933855"/>
          </a:xfrm>
          <a:prstGeom prst="rect">
            <a:avLst/>
          </a:prstGeom>
        </p:spPr>
      </p:pic>
      <p:pic>
        <p:nvPicPr>
          <p:cNvPr id="2050" name="Picture 2" descr="Image result for meeting images">
            <a:extLst>
              <a:ext uri="{FF2B5EF4-FFF2-40B4-BE49-F238E27FC236}">
                <a16:creationId xmlns:a16="http://schemas.microsoft.com/office/drawing/2014/main" id="{ADAF7235-63ED-6649-83E5-66A56A5F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54" y="317786"/>
            <a:ext cx="1510496" cy="10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92105C-79E2-F649-8DC2-04810792F3DD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USER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76206-FC80-D8F2-1425-AA4CF1FE4E18}"/>
              </a:ext>
            </a:extLst>
          </p:cNvPr>
          <p:cNvSpPr txBox="1"/>
          <p:nvPr/>
        </p:nvSpPr>
        <p:spPr>
          <a:xfrm>
            <a:off x="575619" y="6471679"/>
            <a:ext cx="750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About ~50 queries from user community each month on various CMAS products</a:t>
            </a:r>
          </a:p>
        </p:txBody>
      </p:sp>
    </p:spTree>
    <p:extLst>
      <p:ext uri="{BB962C8B-B14F-4D97-AF65-F5344CB8AC3E}">
        <p14:creationId xmlns:p14="http://schemas.microsoft.com/office/powerpoint/2010/main" val="344488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81C7-6B72-B849-8BF1-665F26DC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– both Onsite and Offsite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E5A0B-F09D-1B46-9E84-A2F341EE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Transitioned completely to online training</a:t>
            </a:r>
          </a:p>
          <a:p>
            <a:pPr lvl="1"/>
            <a:r>
              <a:rPr lang="en-US" dirty="0"/>
              <a:t>Lecture and Hands-on components using AWS EC2 instances</a:t>
            </a:r>
          </a:p>
          <a:p>
            <a:pPr lvl="1"/>
            <a:r>
              <a:rPr lang="en-US" dirty="0"/>
              <a:t>Twice a year, Spring and Fall 2024*</a:t>
            </a:r>
          </a:p>
          <a:p>
            <a:r>
              <a:rPr lang="en-US" dirty="0"/>
              <a:t>Conducted international training sessions</a:t>
            </a:r>
          </a:p>
          <a:p>
            <a:pPr lvl="1"/>
            <a:r>
              <a:rPr lang="en-US" dirty="0"/>
              <a:t>Brazil, Bulgaria, Canada, China, Colombia, Greece, Hong Kong, India, Japan, Mexico, S. Korea</a:t>
            </a:r>
          </a:p>
          <a:p>
            <a:r>
              <a:rPr lang="en-US" dirty="0"/>
              <a:t>Special trainings</a:t>
            </a:r>
          </a:p>
          <a:p>
            <a:pPr lvl="1"/>
            <a:r>
              <a:rPr lang="en-US" dirty="0"/>
              <a:t>Python for Air Quality Research and Applications</a:t>
            </a:r>
          </a:p>
          <a:p>
            <a:pPr lvl="1"/>
            <a:r>
              <a:rPr lang="en-US" dirty="0"/>
              <a:t>Model Interpretive Analyses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5476D-C97E-054E-85C1-A4DBEA92BFDD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APPLICATIONS AND TRAINING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4D860-7244-A8D0-9F04-B58D1A588413}"/>
              </a:ext>
            </a:extLst>
          </p:cNvPr>
          <p:cNvSpPr txBox="1"/>
          <p:nvPr/>
        </p:nvSpPr>
        <p:spPr>
          <a:xfrm>
            <a:off x="158187" y="6165086"/>
            <a:ext cx="466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* SMOKE Training October 15 – 18, 2024</a:t>
            </a:r>
          </a:p>
          <a:p>
            <a:r>
              <a:rPr lang="en-US" sz="1600" dirty="0">
                <a:solidFill>
                  <a:srgbClr val="FFFF00"/>
                </a:solidFill>
              </a:rPr>
              <a:t>CMAQ Training October 29 – Nov 1, 2024</a:t>
            </a:r>
          </a:p>
        </p:txBody>
      </p:sp>
    </p:spTree>
    <p:extLst>
      <p:ext uri="{BB962C8B-B14F-4D97-AF65-F5344CB8AC3E}">
        <p14:creationId xmlns:p14="http://schemas.microsoft.com/office/powerpoint/2010/main" val="7039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81C7-6B72-B849-8BF1-665F26DC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Information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E5A0B-F09D-1B46-9E84-A2F341EE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0044"/>
            <a:ext cx="8443732" cy="5130799"/>
          </a:xfrm>
        </p:spPr>
        <p:txBody>
          <a:bodyPr/>
          <a:lstStyle/>
          <a:p>
            <a:r>
              <a:rPr lang="en-US" dirty="0"/>
              <a:t>CMAS Conferences</a:t>
            </a:r>
          </a:p>
          <a:p>
            <a:pPr lvl="1"/>
            <a:r>
              <a:rPr lang="en-US" dirty="0"/>
              <a:t>Annually at Chapel Hill, NC during October</a:t>
            </a:r>
          </a:p>
          <a:p>
            <a:pPr lvl="1"/>
            <a:r>
              <a:rPr lang="en-US" dirty="0"/>
              <a:t>Asia</a:t>
            </a:r>
          </a:p>
          <a:p>
            <a:pPr lvl="2"/>
            <a:r>
              <a:rPr lang="en-US" dirty="0"/>
              <a:t>CMAS – Asia Pacific Conference (Saitama, Japan in July 2023)</a:t>
            </a:r>
          </a:p>
          <a:p>
            <a:pPr lvl="2"/>
            <a:r>
              <a:rPr lang="en-US" dirty="0"/>
              <a:t>CMAS – Asia Pacific Conference (Seoul. S. Korea in Summer 2025)*</a:t>
            </a:r>
          </a:p>
          <a:p>
            <a:pPr lvl="1"/>
            <a:r>
              <a:rPr lang="en-US" dirty="0"/>
              <a:t>South America</a:t>
            </a:r>
          </a:p>
          <a:p>
            <a:pPr lvl="2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CMAS South America Conference (São Paulo in June 2024)</a:t>
            </a:r>
          </a:p>
          <a:p>
            <a:pPr lvl="1"/>
            <a:r>
              <a:rPr lang="en-US" dirty="0"/>
              <a:t>Africa in 2026?</a:t>
            </a:r>
          </a:p>
          <a:p>
            <a:r>
              <a:rPr lang="en-US" dirty="0"/>
              <a:t>Webinars</a:t>
            </a:r>
          </a:p>
          <a:p>
            <a:pPr lvl="1"/>
            <a:r>
              <a:rPr lang="en-US" dirty="0"/>
              <a:t>Webinar series on special topics or new releases</a:t>
            </a:r>
          </a:p>
          <a:p>
            <a:r>
              <a:rPr lang="en-US" dirty="0"/>
              <a:t>CMAS Visiting Scientist Program</a:t>
            </a:r>
          </a:p>
          <a:p>
            <a:pPr lvl="1"/>
            <a:r>
              <a:rPr lang="en-US" dirty="0"/>
              <a:t>Brazil, China, Hong Kong, Korea, Portugal</a:t>
            </a:r>
          </a:p>
          <a:p>
            <a:r>
              <a:rPr lang="en-US" dirty="0"/>
              <a:t>Special Issues with Peer-reviewed Journal Articles</a:t>
            </a:r>
          </a:p>
          <a:p>
            <a:pPr lvl="1"/>
            <a:r>
              <a:rPr lang="en-US" sz="1800" i="1" dirty="0"/>
              <a:t>Atmos. Environ., (2004), J. Applied </a:t>
            </a:r>
            <a:r>
              <a:rPr lang="en-US" sz="1800" i="1" dirty="0" err="1"/>
              <a:t>Meteorol</a:t>
            </a:r>
            <a:r>
              <a:rPr lang="en-US" sz="1800" i="1" dirty="0"/>
              <a:t>. (2005), </a:t>
            </a:r>
          </a:p>
          <a:p>
            <a:pPr marL="457200" lvl="1" indent="0">
              <a:buNone/>
            </a:pPr>
            <a:r>
              <a:rPr lang="en-US" sz="1800" i="1" dirty="0"/>
              <a:t>Environ. Fluid Mech. (2007), J. Air and Waste Mgmt. Assoc. (2020)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1CC496-50B5-9540-AA0C-9D1F37268014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OUTREACH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274FE-F9B2-63B0-0734-3216BD305141}"/>
              </a:ext>
            </a:extLst>
          </p:cNvPr>
          <p:cNvSpPr txBox="1"/>
          <p:nvPr/>
        </p:nvSpPr>
        <p:spPr>
          <a:xfrm>
            <a:off x="-304800" y="6411307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* Stay tuned for detailed announcements</a:t>
            </a:r>
          </a:p>
        </p:txBody>
      </p:sp>
    </p:spTree>
    <p:extLst>
      <p:ext uri="{BB962C8B-B14F-4D97-AF65-F5344CB8AC3E}">
        <p14:creationId xmlns:p14="http://schemas.microsoft.com/office/powerpoint/2010/main" val="8893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stribution of CMAQ publications per co-authoring country. Publications are counted for an institution if at least one of the article’s authors lists that country as their affiliated institution’s address. Compiled from Web of Science data.">
            <a:extLst>
              <a:ext uri="{FF2B5EF4-FFF2-40B4-BE49-F238E27FC236}">
                <a16:creationId xmlns:a16="http://schemas.microsoft.com/office/drawing/2014/main" id="{9AB2D845-00A0-62BD-37BA-16F5B68D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7" y="1218365"/>
            <a:ext cx="7998106" cy="483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996908-3DB7-48E3-60E4-4FF2D831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CMAQ Publications by Co-authors for Y2023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53AE7-48E8-10C9-9352-7E13376AC9B8}"/>
              </a:ext>
            </a:extLst>
          </p:cNvPr>
          <p:cNvSpPr txBox="1"/>
          <p:nvPr/>
        </p:nvSpPr>
        <p:spPr>
          <a:xfrm>
            <a:off x="327509" y="6281386"/>
            <a:ext cx="2730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Data from Web of Science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EF52B-FBE6-4EEA-7A56-08D81983EFF7}"/>
              </a:ext>
            </a:extLst>
          </p:cNvPr>
          <p:cNvSpPr txBox="1"/>
          <p:nvPr/>
        </p:nvSpPr>
        <p:spPr>
          <a:xfrm>
            <a:off x="6354683" y="6281386"/>
            <a:ext cx="1874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Source: U.S. EPA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4CDE1-FDBC-9C97-F9B4-FF75178455E7}"/>
              </a:ext>
            </a:extLst>
          </p:cNvPr>
          <p:cNvSpPr txBox="1"/>
          <p:nvPr/>
        </p:nvSpPr>
        <p:spPr>
          <a:xfrm>
            <a:off x="2349909" y="1306991"/>
            <a:ext cx="367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170 papers published</a:t>
            </a:r>
          </a:p>
        </p:txBody>
      </p:sp>
    </p:spTree>
    <p:extLst>
      <p:ext uri="{BB962C8B-B14F-4D97-AF65-F5344CB8AC3E}">
        <p14:creationId xmlns:p14="http://schemas.microsoft.com/office/powerpoint/2010/main" val="13241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5FCD-A103-A748-B531-33F932F1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CMAS Global Footprint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2D9BB-C3CC-B443-BA73-744753A6F043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OUTREACH and USER SUPPORT</a:t>
            </a:r>
          </a:p>
        </p:txBody>
      </p:sp>
      <p:pic>
        <p:nvPicPr>
          <p:cNvPr id="4" name="Picture 3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D20B42F8-78B2-3377-43FB-1D3A5554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31900"/>
            <a:ext cx="7772400" cy="54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73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C868-BAC7-F044-8A91-ADD85922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CMAS Center Team @ UNC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C7475-3ED0-154D-A709-EAC872D4A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015" y="1181919"/>
            <a:ext cx="7381149" cy="5029200"/>
          </a:xfrm>
        </p:spPr>
        <p:txBody>
          <a:bodyPr/>
          <a:lstStyle/>
          <a:p>
            <a:r>
              <a:rPr lang="en-US" sz="2000" dirty="0"/>
              <a:t>Director and Outreach</a:t>
            </a:r>
          </a:p>
          <a:p>
            <a:pPr lvl="1"/>
            <a:r>
              <a:rPr lang="en-US" sz="1800" dirty="0"/>
              <a:t>Sarav Arunachalam</a:t>
            </a:r>
          </a:p>
          <a:p>
            <a:r>
              <a:rPr lang="en-US" sz="2000" dirty="0"/>
              <a:t>Research and Applications</a:t>
            </a:r>
          </a:p>
          <a:p>
            <a:pPr lvl="1"/>
            <a:r>
              <a:rPr lang="en-US" sz="1800" dirty="0"/>
              <a:t>Sarav Arunachalam, Liz Adams</a:t>
            </a:r>
          </a:p>
          <a:p>
            <a:r>
              <a:rPr lang="en-US" sz="2000" dirty="0"/>
              <a:t>Training and Conference</a:t>
            </a:r>
          </a:p>
          <a:p>
            <a:pPr lvl="1"/>
            <a:r>
              <a:rPr lang="en-US" sz="1800" dirty="0"/>
              <a:t>Liz Adams, Manish Soni, Catherine Seppanen, Huy Tran</a:t>
            </a:r>
          </a:p>
          <a:p>
            <a:pPr lvl="1"/>
            <a:r>
              <a:rPr lang="en-US" sz="1800" dirty="0"/>
              <a:t>Brian Naess, Sedona Ryan</a:t>
            </a:r>
          </a:p>
          <a:p>
            <a:r>
              <a:rPr lang="en-US" sz="2000" dirty="0"/>
              <a:t>User Support and Documentation</a:t>
            </a:r>
          </a:p>
          <a:p>
            <a:pPr lvl="1"/>
            <a:r>
              <a:rPr lang="en-US" sz="1800" dirty="0"/>
              <a:t>Liz Adams, Huy Tran, Catherine Seppanen, Carlie Coats</a:t>
            </a:r>
          </a:p>
          <a:p>
            <a:r>
              <a:rPr lang="en-US" sz="2000" dirty="0"/>
              <a:t>Communications and Events</a:t>
            </a:r>
          </a:p>
          <a:p>
            <a:pPr lvl="1"/>
            <a:r>
              <a:rPr lang="en-US" sz="1800" dirty="0"/>
              <a:t>Brian Naess, Sedona Ryan, Emily Williams</a:t>
            </a:r>
          </a:p>
          <a:p>
            <a:r>
              <a:rPr lang="en-US" sz="2000" dirty="0"/>
              <a:t>Technical Editing</a:t>
            </a:r>
          </a:p>
          <a:p>
            <a:pPr lvl="1"/>
            <a:r>
              <a:rPr lang="en-US" sz="1800" dirty="0"/>
              <a:t>Sedona Ryan</a:t>
            </a:r>
          </a:p>
        </p:txBody>
      </p:sp>
    </p:spTree>
    <p:extLst>
      <p:ext uri="{BB962C8B-B14F-4D97-AF65-F5344CB8AC3E}">
        <p14:creationId xmlns:p14="http://schemas.microsoft.com/office/powerpoint/2010/main" val="345525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B925-4B45-7744-8B0F-68144514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EA3B-4B29-5C45-AD04-C101513E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CMAS </a:t>
            </a:r>
            <a:r>
              <a:rPr lang="en-US" u="sng" dirty="0"/>
              <a:t>Community</a:t>
            </a:r>
            <a:r>
              <a:rPr lang="en-US" dirty="0"/>
              <a:t> </a:t>
            </a:r>
          </a:p>
          <a:p>
            <a:r>
              <a:rPr lang="en-US" dirty="0"/>
              <a:t>U.S. EPA</a:t>
            </a:r>
          </a:p>
          <a:p>
            <a:r>
              <a:rPr lang="en-US" dirty="0"/>
              <a:t>Kristen Foley, U.S. EPA ORD</a:t>
            </a:r>
          </a:p>
          <a:p>
            <a:pPr lvl="1"/>
            <a:r>
              <a:rPr lang="en-US" dirty="0"/>
              <a:t>CMAS Center Program Officer</a:t>
            </a:r>
          </a:p>
          <a:p>
            <a:r>
              <a:rPr lang="en-US" dirty="0"/>
              <a:t>Hanna Poster session Co-chairs</a:t>
            </a:r>
          </a:p>
          <a:p>
            <a:pPr lvl="1"/>
            <a:r>
              <a:rPr lang="en-US" dirty="0"/>
              <a:t>Yang Zhang and </a:t>
            </a:r>
            <a:r>
              <a:rPr lang="en-US" dirty="0" err="1"/>
              <a:t>Taciana</a:t>
            </a:r>
            <a:r>
              <a:rPr lang="en-US" dirty="0"/>
              <a:t> Albuquerque</a:t>
            </a:r>
          </a:p>
          <a:p>
            <a:r>
              <a:rPr lang="en-US" dirty="0"/>
              <a:t>Conference Team</a:t>
            </a:r>
          </a:p>
          <a:p>
            <a:pPr lvl="1"/>
            <a:r>
              <a:rPr lang="en-US" dirty="0"/>
              <a:t>Sedona Ryan, Brian Naess, UNC-IE</a:t>
            </a:r>
          </a:p>
          <a:p>
            <a:pPr lvl="1"/>
            <a:r>
              <a:rPr lang="en-US" dirty="0"/>
              <a:t>Sessions Chairs from the CMAS Community, and </a:t>
            </a:r>
          </a:p>
          <a:p>
            <a:pPr lvl="1"/>
            <a:r>
              <a:rPr lang="en-US" dirty="0"/>
              <a:t>UNC Student Volunteers</a:t>
            </a:r>
          </a:p>
        </p:txBody>
      </p:sp>
    </p:spTree>
    <p:extLst>
      <p:ext uri="{BB962C8B-B14F-4D97-AF65-F5344CB8AC3E}">
        <p14:creationId xmlns:p14="http://schemas.microsoft.com/office/powerpoint/2010/main" val="267474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logo2">
            <a:extLst>
              <a:ext uri="{FF2B5EF4-FFF2-40B4-BE49-F238E27FC236}">
                <a16:creationId xmlns:a16="http://schemas.microsoft.com/office/drawing/2014/main" id="{0B566C51-E2E2-7A45-9063-173E9010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3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D41E-10E7-8E49-9492-57794BB2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7" y="293158"/>
            <a:ext cx="6240462" cy="704850"/>
          </a:xfrm>
        </p:spPr>
        <p:txBody>
          <a:bodyPr/>
          <a:lstStyle/>
          <a:p>
            <a:r>
              <a:rPr lang="en-US" dirty="0"/>
              <a:t>The CMAS Center at UNC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https://www.cmascenter.org/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5B29-CCD4-2248-AE14-548C90B50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358900"/>
            <a:ext cx="8509529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800" dirty="0">
                <a:solidFill>
                  <a:srgbClr val="FFFF00"/>
                </a:solidFill>
                <a:ea typeface="ＭＳ Ｐゴシック" pitchFamily="34" charset="-128"/>
                <a:cs typeface="Ideal Sans Book" pitchFamily="2" charset="0"/>
              </a:rPr>
              <a:t>Established in 2001, the U.S. EPA’s CMAS Center has been hosted at UNC since 2003, which works with the agency to lead the international, </a:t>
            </a:r>
            <a:r>
              <a:rPr lang="en-US" altLang="en-US" sz="1800" b="1" i="1" dirty="0">
                <a:ea typeface="ＭＳ Ｐゴシック" pitchFamily="34" charset="-128"/>
                <a:cs typeface="Ideal Sans Book" pitchFamily="2" charset="0"/>
              </a:rPr>
              <a:t>open-source</a:t>
            </a:r>
            <a:r>
              <a:rPr lang="en-US" altLang="en-US" sz="1800" dirty="0">
                <a:ea typeface="ＭＳ Ｐゴシック" pitchFamily="34" charset="-128"/>
                <a:cs typeface="Ideal Sans Book" pitchFamily="2" charset="0"/>
              </a:rPr>
              <a:t>, </a:t>
            </a:r>
            <a:r>
              <a:rPr lang="en-US" altLang="en-US" sz="1800" dirty="0">
                <a:solidFill>
                  <a:srgbClr val="FFFF00"/>
                </a:solidFill>
                <a:ea typeface="ＭＳ Ｐゴシック" pitchFamily="34" charset="-128"/>
                <a:cs typeface="Ideal Sans Book" pitchFamily="2" charset="0"/>
              </a:rPr>
              <a:t>community-based air quality modeling and analysis software used to develop policies and analyze air quality impacts</a:t>
            </a:r>
          </a:p>
          <a:p>
            <a:r>
              <a:rPr lang="en-US" altLang="en-US" dirty="0">
                <a:ea typeface="ＭＳ Ｐゴシック" pitchFamily="34" charset="-128"/>
                <a:cs typeface="Ideal Sans Book" pitchFamily="2" charset="0"/>
              </a:rPr>
              <a:t>Objectives</a:t>
            </a:r>
          </a:p>
          <a:p>
            <a:pPr lvl="1"/>
            <a:r>
              <a:rPr lang="en-US" altLang="en-US" dirty="0">
                <a:ea typeface="ＭＳ Ｐゴシック" pitchFamily="34" charset="-128"/>
                <a:cs typeface="Ideal Sans Book" pitchFamily="2" charset="0"/>
              </a:rPr>
              <a:t>Serve as bridge between segments of the AQ modeling community</a:t>
            </a:r>
          </a:p>
          <a:p>
            <a:pPr lvl="1"/>
            <a:r>
              <a:rPr lang="en-US" altLang="en-US" dirty="0">
                <a:ea typeface="ＭＳ Ｐゴシック" pitchFamily="34" charset="-128"/>
                <a:cs typeface="Ideal Sans Book" pitchFamily="2" charset="0"/>
              </a:rPr>
              <a:t>Foster growth of developer and user communities</a:t>
            </a:r>
          </a:p>
          <a:p>
            <a:pPr lvl="1"/>
            <a:r>
              <a:rPr lang="en-US" altLang="en-US" dirty="0">
                <a:ea typeface="ＭＳ Ｐゴシック" pitchFamily="34" charset="-128"/>
                <a:cs typeface="Ideal Sans Book" pitchFamily="2" charset="0"/>
              </a:rPr>
              <a:t>Serve as hub for modeling education and training</a:t>
            </a:r>
          </a:p>
          <a:p>
            <a:pPr marL="0" indent="0">
              <a:buNone/>
            </a:pPr>
            <a:endParaRPr lang="en-US" altLang="en-US" dirty="0">
              <a:latin typeface="Ideal Sans Book" pitchFamily="2" charset="0"/>
              <a:ea typeface="ＭＳ Ｐゴシック" pitchFamily="34" charset="-128"/>
              <a:cs typeface="Ideal Sans Book" pitchFamily="2" charset="0"/>
            </a:endParaRPr>
          </a:p>
          <a:p>
            <a:endParaRPr lang="en-US" altLang="en-US" dirty="0">
              <a:latin typeface="Ideal Sans Book" pitchFamily="2" charset="0"/>
              <a:ea typeface="ＭＳ Ｐゴシック" pitchFamily="34" charset="-128"/>
              <a:cs typeface="Ideal Sans Book" pitchFamily="2" charset="0"/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61ECC7-AA9D-D043-83C3-3C7E79ED3108}"/>
              </a:ext>
            </a:extLst>
          </p:cNvPr>
          <p:cNvSpPr txBox="1">
            <a:spLocks/>
          </p:cNvSpPr>
          <p:nvPr/>
        </p:nvSpPr>
        <p:spPr bwMode="auto">
          <a:xfrm>
            <a:off x="414338" y="4066033"/>
            <a:ext cx="8229600" cy="24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kern="0" dirty="0"/>
              <a:t>Functions</a:t>
            </a:r>
          </a:p>
          <a:p>
            <a:pPr lvl="1"/>
            <a:r>
              <a:rPr lang="en-US" kern="0" dirty="0"/>
              <a:t>Model Research and Development</a:t>
            </a:r>
          </a:p>
          <a:p>
            <a:pPr lvl="1"/>
            <a:r>
              <a:rPr lang="en-US" kern="0" dirty="0"/>
              <a:t>User Support</a:t>
            </a:r>
          </a:p>
          <a:p>
            <a:pPr lvl="1"/>
            <a:r>
              <a:rPr lang="en-US" kern="0" dirty="0"/>
              <a:t>Applications and Training</a:t>
            </a:r>
          </a:p>
          <a:p>
            <a:pPr lvl="1"/>
            <a:r>
              <a:rPr lang="en-US" kern="0" dirty="0"/>
              <a:t>Outreach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2518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Chart_Tools.pdf">
            <a:extLst>
              <a:ext uri="{FF2B5EF4-FFF2-40B4-BE49-F238E27FC236}">
                <a16:creationId xmlns:a16="http://schemas.microsoft.com/office/drawing/2014/main" id="{5DE2BF87-77B7-C945-B2B1-5252DC6F6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27" y="822849"/>
            <a:ext cx="4862512" cy="433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9AD9F3-F0BD-8340-A84D-4E4045912803}"/>
              </a:ext>
            </a:extLst>
          </p:cNvPr>
          <p:cNvSpPr txBox="1"/>
          <p:nvPr/>
        </p:nvSpPr>
        <p:spPr>
          <a:xfrm>
            <a:off x="0" y="5702977"/>
            <a:ext cx="316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See </a:t>
            </a:r>
            <a:r>
              <a:rPr lang="en-US" sz="1400" i="1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https://www.cmascenter.org</a:t>
            </a:r>
            <a:r>
              <a:rPr lang="en-US" sz="1400" i="1" dirty="0">
                <a:solidFill>
                  <a:srgbClr val="FFFF00"/>
                </a:solidFill>
              </a:rPr>
              <a:t> </a:t>
            </a:r>
          </a:p>
          <a:p>
            <a:r>
              <a:rPr lang="en-US" sz="1400" i="1" dirty="0">
                <a:solidFill>
                  <a:srgbClr val="FFFF00"/>
                </a:solidFill>
              </a:rPr>
              <a:t>to download these tools 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2EFCED14-260D-F144-A389-5F9CB70EC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268" y="5454938"/>
            <a:ext cx="3759200" cy="1330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EFF32D-AB48-E748-8C50-6BC3F8FC90A7}"/>
              </a:ext>
            </a:extLst>
          </p:cNvPr>
          <p:cNvSpPr txBox="1"/>
          <p:nvPr/>
        </p:nvSpPr>
        <p:spPr>
          <a:xfrm>
            <a:off x="7114645" y="4887369"/>
            <a:ext cx="1784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FFFF00"/>
                </a:solidFill>
              </a:rPr>
              <a:t>23</a:t>
            </a:r>
            <a:r>
              <a:rPr lang="en-US" sz="2000" u="sng" baseline="30000" dirty="0">
                <a:solidFill>
                  <a:srgbClr val="FFFF00"/>
                </a:solidFill>
              </a:rPr>
              <a:t>rd</a:t>
            </a:r>
            <a:r>
              <a:rPr lang="en-US" sz="2000" dirty="0">
                <a:solidFill>
                  <a:srgbClr val="FFFF00"/>
                </a:solidFill>
              </a:rPr>
              <a:t> year of operation, serving &gt; </a:t>
            </a:r>
            <a:r>
              <a:rPr lang="en-US" sz="2000" u="sng" dirty="0">
                <a:solidFill>
                  <a:srgbClr val="FFFF00"/>
                </a:solidFill>
              </a:rPr>
              <a:t>10,000</a:t>
            </a:r>
            <a:r>
              <a:rPr lang="en-US" sz="2000" dirty="0">
                <a:solidFill>
                  <a:srgbClr val="FFFF00"/>
                </a:solidFill>
              </a:rPr>
              <a:t> users globally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56F488-A4B0-854F-A298-ADE21475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Suite @ CMAS Center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1E9C0-6CC2-2F41-A158-0B3F4904A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610" y="2106070"/>
            <a:ext cx="2694230" cy="20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1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D709-A857-EB40-B283-1913B6EE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241284"/>
            <a:ext cx="6240462" cy="704850"/>
          </a:xfrm>
        </p:spPr>
        <p:txBody>
          <a:bodyPr/>
          <a:lstStyle/>
          <a:p>
            <a:r>
              <a:rPr lang="en-US" dirty="0"/>
              <a:t>Model Downloads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F3FE0-7B03-5C46-869C-C0501CD7C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509" y="5240776"/>
            <a:ext cx="2701456" cy="537679"/>
          </a:xfrm>
        </p:spPr>
        <p:txBody>
          <a:bodyPr/>
          <a:lstStyle/>
          <a:p>
            <a:r>
              <a:rPr lang="en-US" sz="2000" dirty="0"/>
              <a:t>CMAQ v5.5</a:t>
            </a:r>
          </a:p>
          <a:p>
            <a:r>
              <a:rPr lang="en-US" sz="2000" dirty="0"/>
              <a:t>SMOKE v5.1</a:t>
            </a:r>
          </a:p>
          <a:p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38F836-9AA7-0D46-838B-E0F83AD67E1D}"/>
              </a:ext>
            </a:extLst>
          </p:cNvPr>
          <p:cNvSpPr txBox="1">
            <a:spLocks/>
          </p:cNvSpPr>
          <p:nvPr/>
        </p:nvSpPr>
        <p:spPr bwMode="auto">
          <a:xfrm>
            <a:off x="3927446" y="5337711"/>
            <a:ext cx="3002058" cy="130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8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8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8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8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8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8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8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2000" dirty="0"/>
              <a:t>VERDI 2.1.5</a:t>
            </a:r>
            <a:endParaRPr lang="en-US" sz="2000" baseline="30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7EDF98-92CA-C743-B4C3-7148CA9344A8}"/>
              </a:ext>
            </a:extLst>
          </p:cNvPr>
          <p:cNvSpPr txBox="1">
            <a:spLocks/>
          </p:cNvSpPr>
          <p:nvPr/>
        </p:nvSpPr>
        <p:spPr bwMode="auto">
          <a:xfrm>
            <a:off x="414509" y="4633651"/>
            <a:ext cx="8229600" cy="87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6pPr>
            <a:lvl7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7pPr>
            <a:lvl8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8pPr>
            <a:lvl9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9pPr>
          </a:lstStyle>
          <a:p>
            <a:r>
              <a:rPr lang="en-US" kern="0" dirty="0"/>
              <a:t>Model Releases during 2023 – 2024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9A747-6796-EC46-83F5-5544CFEDE747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USER SUPPORT</a:t>
            </a:r>
          </a:p>
        </p:txBody>
      </p:sp>
      <p:pic>
        <p:nvPicPr>
          <p:cNvPr id="5" name="Picture 4" descr="A graph of a number of columns&#10;&#10;Description automatically generated with medium confidence">
            <a:extLst>
              <a:ext uri="{FF2B5EF4-FFF2-40B4-BE49-F238E27FC236}">
                <a16:creationId xmlns:a16="http://schemas.microsoft.com/office/drawing/2014/main" id="{C3952BD4-08CD-9937-F274-ED76A1B50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05" y="811715"/>
            <a:ext cx="5177579" cy="395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3738-9F9F-4844-BABA-A5E40CD2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37" y="211220"/>
            <a:ext cx="6240462" cy="704850"/>
          </a:xfrm>
        </p:spPr>
        <p:txBody>
          <a:bodyPr/>
          <a:lstStyle/>
          <a:p>
            <a:r>
              <a:rPr lang="en-US" dirty="0"/>
              <a:t>Software Release Calendar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1CDFD-788D-FC45-AF20-8201D1FDD3CF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USER SUPPORT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BD67A03-71AA-4C44-6358-C0AD67AC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30" y="933744"/>
            <a:ext cx="5906134" cy="57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247D-B353-FB41-B2B2-28E122A1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75" y="107656"/>
            <a:ext cx="8229600" cy="1429685"/>
          </a:xfrm>
        </p:spPr>
        <p:txBody>
          <a:bodyPr/>
          <a:lstStyle/>
          <a:p>
            <a:r>
              <a:rPr lang="en-US" dirty="0"/>
              <a:t>CMAS Data Warehouse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FF25498-EDBC-374E-8FB6-4F2B835A1ABC}"/>
              </a:ext>
            </a:extLst>
          </p:cNvPr>
          <p:cNvGrpSpPr/>
          <p:nvPr/>
        </p:nvGrpSpPr>
        <p:grpSpPr>
          <a:xfrm>
            <a:off x="-151924" y="1301409"/>
            <a:ext cx="9140689" cy="4424462"/>
            <a:chOff x="372869" y="1057824"/>
            <a:chExt cx="11109606" cy="5395016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00167BBE-FFF4-C740-AB6A-C447D66C037B}"/>
                </a:ext>
              </a:extLst>
            </p:cNvPr>
            <p:cNvSpPr/>
            <p:nvPr/>
          </p:nvSpPr>
          <p:spPr>
            <a:xfrm>
              <a:off x="1034305" y="3733800"/>
              <a:ext cx="914400" cy="608076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an 40">
              <a:extLst>
                <a:ext uri="{FF2B5EF4-FFF2-40B4-BE49-F238E27FC236}">
                  <a16:creationId xmlns:a16="http://schemas.microsoft.com/office/drawing/2014/main" id="{1A640FB3-813A-2041-83B3-30CEA01D101B}"/>
                </a:ext>
              </a:extLst>
            </p:cNvPr>
            <p:cNvSpPr/>
            <p:nvPr/>
          </p:nvSpPr>
          <p:spPr>
            <a:xfrm>
              <a:off x="1010507" y="2537253"/>
              <a:ext cx="914400" cy="608076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an 41">
              <a:extLst>
                <a:ext uri="{FF2B5EF4-FFF2-40B4-BE49-F238E27FC236}">
                  <a16:creationId xmlns:a16="http://schemas.microsoft.com/office/drawing/2014/main" id="{3B6EED40-1152-664D-827A-0A8BDF8ACD60}"/>
                </a:ext>
              </a:extLst>
            </p:cNvPr>
            <p:cNvSpPr/>
            <p:nvPr/>
          </p:nvSpPr>
          <p:spPr>
            <a:xfrm>
              <a:off x="1010507" y="1392195"/>
              <a:ext cx="914400" cy="608076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58F8D4C-BF3D-3F4C-A42E-2B09319D96FD}"/>
                </a:ext>
              </a:extLst>
            </p:cNvPr>
            <p:cNvCxnSpPr>
              <a:cxnSpLocks/>
            </p:cNvCxnSpPr>
            <p:nvPr/>
          </p:nvCxnSpPr>
          <p:spPr>
            <a:xfrm>
              <a:off x="1924907" y="1643447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662CE1D-73D5-634B-96F2-6B9607AD1DEC}"/>
                </a:ext>
              </a:extLst>
            </p:cNvPr>
            <p:cNvCxnSpPr>
              <a:cxnSpLocks/>
            </p:cNvCxnSpPr>
            <p:nvPr/>
          </p:nvCxnSpPr>
          <p:spPr>
            <a:xfrm>
              <a:off x="1968057" y="4037838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61A76D-31BF-0146-9529-DF16D1FE3327}"/>
                </a:ext>
              </a:extLst>
            </p:cNvPr>
            <p:cNvCxnSpPr>
              <a:cxnSpLocks/>
            </p:cNvCxnSpPr>
            <p:nvPr/>
          </p:nvCxnSpPr>
          <p:spPr>
            <a:xfrm>
              <a:off x="1933220" y="2841291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n 45">
              <a:extLst>
                <a:ext uri="{FF2B5EF4-FFF2-40B4-BE49-F238E27FC236}">
                  <a16:creationId xmlns:a16="http://schemas.microsoft.com/office/drawing/2014/main" id="{6481DE60-E62F-814D-83B1-3CB901269A56}"/>
                </a:ext>
              </a:extLst>
            </p:cNvPr>
            <p:cNvSpPr/>
            <p:nvPr/>
          </p:nvSpPr>
          <p:spPr>
            <a:xfrm>
              <a:off x="1046661" y="4911583"/>
              <a:ext cx="914400" cy="608076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1ABD26E-4694-BE43-A363-E4EBCE0068F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413" y="5215621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0EC9C5B-B292-A946-9AFE-DDF470AB4C16}"/>
                </a:ext>
              </a:extLst>
            </p:cNvPr>
            <p:cNvCxnSpPr>
              <a:cxnSpLocks/>
            </p:cNvCxnSpPr>
            <p:nvPr/>
          </p:nvCxnSpPr>
          <p:spPr>
            <a:xfrm>
              <a:off x="2899678" y="1643447"/>
              <a:ext cx="70020" cy="3590938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3B18657-A09C-5940-9030-9D9D3CA0DBEF}"/>
                </a:ext>
              </a:extLst>
            </p:cNvPr>
            <p:cNvCxnSpPr>
              <a:cxnSpLocks/>
            </p:cNvCxnSpPr>
            <p:nvPr/>
          </p:nvCxnSpPr>
          <p:spPr>
            <a:xfrm>
              <a:off x="2960815" y="3438916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2" descr="Image result for gear wheel images">
              <a:extLst>
                <a:ext uri="{FF2B5EF4-FFF2-40B4-BE49-F238E27FC236}">
                  <a16:creationId xmlns:a16="http://schemas.microsoft.com/office/drawing/2014/main" id="{EA5CC079-49F8-7644-A9DF-71924831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723" y="3080951"/>
              <a:ext cx="1142948" cy="956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AB66A47-417A-E44B-828D-33E81077A804}"/>
                </a:ext>
              </a:extLst>
            </p:cNvPr>
            <p:cNvCxnSpPr>
              <a:cxnSpLocks/>
            </p:cNvCxnSpPr>
            <p:nvPr/>
          </p:nvCxnSpPr>
          <p:spPr>
            <a:xfrm>
              <a:off x="4912360" y="3429000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n 51">
              <a:extLst>
                <a:ext uri="{FF2B5EF4-FFF2-40B4-BE49-F238E27FC236}">
                  <a16:creationId xmlns:a16="http://schemas.microsoft.com/office/drawing/2014/main" id="{23FF00E8-A68A-C743-BF6F-2420831003DC}"/>
                </a:ext>
              </a:extLst>
            </p:cNvPr>
            <p:cNvSpPr/>
            <p:nvPr/>
          </p:nvSpPr>
          <p:spPr>
            <a:xfrm>
              <a:off x="5959369" y="2189053"/>
              <a:ext cx="2343952" cy="2676588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699C582-1B2B-974D-AC08-0265E54A9512}"/>
                </a:ext>
              </a:extLst>
            </p:cNvPr>
            <p:cNvCxnSpPr>
              <a:cxnSpLocks/>
            </p:cNvCxnSpPr>
            <p:nvPr/>
          </p:nvCxnSpPr>
          <p:spPr>
            <a:xfrm>
              <a:off x="8303321" y="3457837"/>
              <a:ext cx="1000898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8" descr="Image result for free clipart images of computer">
              <a:extLst>
                <a:ext uri="{FF2B5EF4-FFF2-40B4-BE49-F238E27FC236}">
                  <a16:creationId xmlns:a16="http://schemas.microsoft.com/office/drawing/2014/main" id="{F90F4F77-DAF8-924B-9417-162C4C60A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8720" y="2974469"/>
              <a:ext cx="1082923" cy="1169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0" descr="Image result for free clipart images of report">
              <a:extLst>
                <a:ext uri="{FF2B5EF4-FFF2-40B4-BE49-F238E27FC236}">
                  <a16:creationId xmlns:a16="http://schemas.microsoft.com/office/drawing/2014/main" id="{033AB188-AF7B-C04C-B981-273F33BAB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8217" y="1057824"/>
              <a:ext cx="1354410" cy="1312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14B58E3D-FAE2-4047-805A-F1DEA77DD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9" t="10178" r="46446" b="32632"/>
            <a:stretch/>
          </p:blipFill>
          <p:spPr>
            <a:xfrm>
              <a:off x="9938843" y="5094459"/>
              <a:ext cx="1282364" cy="850399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E0D3339-6D81-B542-B7B1-200B38B8FF36}"/>
                </a:ext>
              </a:extLst>
            </p:cNvPr>
            <p:cNvSpPr txBox="1"/>
            <p:nvPr/>
          </p:nvSpPr>
          <p:spPr>
            <a:xfrm>
              <a:off x="492444" y="2010638"/>
              <a:ext cx="2313493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Emissions (NEI)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C68119-A0F3-D540-A008-DD37EEDF25C2}"/>
                </a:ext>
              </a:extLst>
            </p:cNvPr>
            <p:cNvSpPr txBox="1"/>
            <p:nvPr/>
          </p:nvSpPr>
          <p:spPr>
            <a:xfrm>
              <a:off x="372869" y="3200172"/>
              <a:ext cx="2495608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Met (WRF/MCIP)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8577EBB-314B-C948-BEAF-6747FA50C480}"/>
                </a:ext>
              </a:extLst>
            </p:cNvPr>
            <p:cNvSpPr txBox="1"/>
            <p:nvPr/>
          </p:nvSpPr>
          <p:spPr>
            <a:xfrm>
              <a:off x="612543" y="4401137"/>
              <a:ext cx="1945160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AQ (CMAQ)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0A57C38-063B-FE4E-A63C-2FB881BF8EA7}"/>
                </a:ext>
              </a:extLst>
            </p:cNvPr>
            <p:cNvSpPr txBox="1"/>
            <p:nvPr/>
          </p:nvSpPr>
          <p:spPr>
            <a:xfrm>
              <a:off x="809403" y="5652495"/>
              <a:ext cx="1945160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Observations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B210AB7-DC5F-A843-BE97-56651736B600}"/>
                </a:ext>
              </a:extLst>
            </p:cNvPr>
            <p:cNvSpPr txBox="1"/>
            <p:nvPr/>
          </p:nvSpPr>
          <p:spPr>
            <a:xfrm>
              <a:off x="5650967" y="4944608"/>
              <a:ext cx="2819222" cy="71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Data Warehouse on Google Drive &amp; AWS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406A7F9-6745-EC48-A63C-1A813957F97A}"/>
                </a:ext>
              </a:extLst>
            </p:cNvPr>
            <p:cNvSpPr txBox="1"/>
            <p:nvPr/>
          </p:nvSpPr>
          <p:spPr>
            <a:xfrm>
              <a:off x="9572969" y="2389739"/>
              <a:ext cx="1804904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Reporting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B12B4B-127F-E64B-8BC1-771531FADC02}"/>
                </a:ext>
              </a:extLst>
            </p:cNvPr>
            <p:cNvSpPr txBox="1"/>
            <p:nvPr/>
          </p:nvSpPr>
          <p:spPr>
            <a:xfrm>
              <a:off x="9677571" y="6040020"/>
              <a:ext cx="1804904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Visualization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CBED790-DE1A-C040-9EAC-8E8EEFC66B17}"/>
                </a:ext>
              </a:extLst>
            </p:cNvPr>
            <p:cNvSpPr txBox="1"/>
            <p:nvPr/>
          </p:nvSpPr>
          <p:spPr>
            <a:xfrm>
              <a:off x="9597948" y="4243048"/>
              <a:ext cx="1804904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Modeling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A475816-E877-4E40-AABF-295BE7D2543B}"/>
                </a:ext>
              </a:extLst>
            </p:cNvPr>
            <p:cNvCxnSpPr>
              <a:cxnSpLocks/>
            </p:cNvCxnSpPr>
            <p:nvPr/>
          </p:nvCxnSpPr>
          <p:spPr>
            <a:xfrm>
              <a:off x="9305890" y="1837280"/>
              <a:ext cx="70020" cy="3590938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F29F6A5-8414-364D-BD01-528BB774051C}"/>
                </a:ext>
              </a:extLst>
            </p:cNvPr>
            <p:cNvCxnSpPr>
              <a:cxnSpLocks/>
            </p:cNvCxnSpPr>
            <p:nvPr/>
          </p:nvCxnSpPr>
          <p:spPr>
            <a:xfrm>
              <a:off x="9304219" y="1837280"/>
              <a:ext cx="512704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96D26CA-453E-7C43-AFFD-1B0901B726BD}"/>
                </a:ext>
              </a:extLst>
            </p:cNvPr>
            <p:cNvCxnSpPr>
              <a:cxnSpLocks/>
            </p:cNvCxnSpPr>
            <p:nvPr/>
          </p:nvCxnSpPr>
          <p:spPr>
            <a:xfrm>
              <a:off x="9375910" y="5421458"/>
              <a:ext cx="512704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8C40F13-3B28-1E40-B79B-0F91176A72D2}"/>
                </a:ext>
              </a:extLst>
            </p:cNvPr>
            <p:cNvCxnSpPr>
              <a:cxnSpLocks/>
            </p:cNvCxnSpPr>
            <p:nvPr/>
          </p:nvCxnSpPr>
          <p:spPr>
            <a:xfrm>
              <a:off x="9368290" y="3462636"/>
              <a:ext cx="512704" cy="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12" descr="Image result for Google cloud image">
              <a:extLst>
                <a:ext uri="{FF2B5EF4-FFF2-40B4-BE49-F238E27FC236}">
                  <a16:creationId xmlns:a16="http://schemas.microsoft.com/office/drawing/2014/main" id="{1BD1F47D-995C-4B4F-B2D9-E93E4F3BC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784" y="5713694"/>
              <a:ext cx="608077" cy="608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4A0F307-9654-8A46-99F8-1846096EE44C}"/>
              </a:ext>
            </a:extLst>
          </p:cNvPr>
          <p:cNvSpPr txBox="1"/>
          <p:nvPr/>
        </p:nvSpPr>
        <p:spPr>
          <a:xfrm>
            <a:off x="3719638" y="5694864"/>
            <a:ext cx="36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~160</a:t>
            </a:r>
            <a:r>
              <a:rPr lang="en-US" sz="2400" b="1" dirty="0">
                <a:solidFill>
                  <a:srgbClr val="FFFF00"/>
                </a:solidFill>
              </a:rPr>
              <a:t> TB and Growing</a:t>
            </a:r>
          </a:p>
        </p:txBody>
      </p:sp>
      <p:pic>
        <p:nvPicPr>
          <p:cNvPr id="71" name="Picture 2" descr="The Dataverse Project">
            <a:extLst>
              <a:ext uri="{FF2B5EF4-FFF2-40B4-BE49-F238E27FC236}">
                <a16:creationId xmlns:a16="http://schemas.microsoft.com/office/drawing/2014/main" id="{D51ECCFD-DCFD-B749-A1AE-96FDC5186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99" y="3766428"/>
            <a:ext cx="1593056" cy="6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4F37353-6953-8E4C-9330-404C80F035C3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USER SUPPORT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1573D0-0CA5-0849-AB31-6D173B491853}"/>
              </a:ext>
            </a:extLst>
          </p:cNvPr>
          <p:cNvSpPr/>
          <p:nvPr/>
        </p:nvSpPr>
        <p:spPr bwMode="auto">
          <a:xfrm>
            <a:off x="7438226" y="2732268"/>
            <a:ext cx="1545099" cy="16064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7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98BDA-F8DB-D948-B0C7-6AAA60F828A6}"/>
              </a:ext>
            </a:extLst>
          </p:cNvPr>
          <p:cNvSpPr txBox="1"/>
          <p:nvPr/>
        </p:nvSpPr>
        <p:spPr>
          <a:xfrm>
            <a:off x="599767" y="6282813"/>
            <a:ext cx="752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Cloud computing using AWS and Microsoft Azure</a:t>
            </a:r>
          </a:p>
        </p:txBody>
      </p:sp>
    </p:spTree>
    <p:extLst>
      <p:ext uri="{BB962C8B-B14F-4D97-AF65-F5344CB8AC3E}">
        <p14:creationId xmlns:p14="http://schemas.microsoft.com/office/powerpoint/2010/main" val="4147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61EE-A40D-A24F-A9D3-1964A1C6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CMAS Data Warehouse</a:t>
            </a:r>
            <a:br>
              <a:rPr lang="en-US" b="1" dirty="0"/>
            </a:br>
            <a:r>
              <a:rPr lang="en-US" b="1" dirty="0"/>
              <a:t>- </a:t>
            </a:r>
            <a:r>
              <a:rPr lang="en-US" sz="2100" dirty="0"/>
              <a:t>both </a:t>
            </a:r>
            <a:r>
              <a:rPr lang="en-US" sz="2100" dirty="0">
                <a:solidFill>
                  <a:schemeClr val="bg1"/>
                </a:solidFill>
              </a:rPr>
              <a:t>for</a:t>
            </a:r>
            <a:r>
              <a:rPr lang="en-US" sz="2100" dirty="0"/>
              <a:t> and </a:t>
            </a:r>
            <a:r>
              <a:rPr lang="en-US" sz="2100" dirty="0">
                <a:solidFill>
                  <a:schemeClr val="bg1"/>
                </a:solidFill>
              </a:rPr>
              <a:t>from</a:t>
            </a:r>
            <a:r>
              <a:rPr lang="en-US" sz="2100" dirty="0"/>
              <a:t>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959B-13C1-634B-B22F-C12DEB356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88" y="1305920"/>
            <a:ext cx="8919912" cy="3848099"/>
          </a:xfrm>
        </p:spPr>
        <p:txBody>
          <a:bodyPr/>
          <a:lstStyle/>
          <a:p>
            <a:r>
              <a:rPr lang="en-US" dirty="0"/>
              <a:t>Current datasets available </a:t>
            </a:r>
            <a:r>
              <a:rPr lang="en-US" dirty="0">
                <a:solidFill>
                  <a:srgbClr val="FFFF00"/>
                </a:solidFill>
              </a:rPr>
              <a:t>for</a:t>
            </a:r>
            <a:r>
              <a:rPr lang="en-US" dirty="0"/>
              <a:t> CMAS community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CMAQ on AWS Open Data Program </a:t>
            </a:r>
            <a:endParaRPr lang="en-US" dirty="0"/>
          </a:p>
          <a:p>
            <a:pPr lvl="2"/>
            <a:r>
              <a:rPr lang="en-US" dirty="0"/>
              <a:t>See registry at: </a:t>
            </a:r>
            <a:r>
              <a:rPr lang="en-US" dirty="0">
                <a:hlinkClick r:id="rId2"/>
              </a:rPr>
              <a:t>https://registry.opendata.aws/cmas-data-warehouse/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Metadata available at: </a:t>
            </a:r>
            <a:r>
              <a:rPr lang="en-US" b="0" i="0" u="none" strike="noStrike" dirty="0">
                <a:solidFill>
                  <a:srgbClr val="007DBC"/>
                </a:solidFill>
                <a:effectLst/>
                <a:latin typeface="AmazonEmber"/>
                <a:hlinkClick r:id="rId3"/>
              </a:rPr>
              <a:t>https://dataverse.unc.edu/dataverse/cmascenter</a:t>
            </a:r>
            <a:endParaRPr lang="en-US" b="0" i="0" u="none" strike="noStrike" dirty="0">
              <a:solidFill>
                <a:srgbClr val="007DBC"/>
              </a:solidFill>
              <a:effectLst/>
              <a:latin typeface="AmazonEmber"/>
            </a:endParaRPr>
          </a:p>
          <a:p>
            <a:pPr lvl="2"/>
            <a:r>
              <a:rPr lang="en-US" dirty="0"/>
              <a:t>All data on AWS S3 bucket</a:t>
            </a:r>
          </a:p>
          <a:p>
            <a:pPr lvl="1"/>
            <a:r>
              <a:rPr lang="en-US" dirty="0"/>
              <a:t>Multiple years of data available</a:t>
            </a:r>
          </a:p>
          <a:p>
            <a:pPr lvl="2"/>
            <a:r>
              <a:rPr lang="en-US" b="0" i="0" dirty="0">
                <a:effectLst/>
              </a:rPr>
              <a:t>EQUATES* EPA’s Air QUAlity TimE Series project </a:t>
            </a:r>
            <a:r>
              <a:rPr lang="en-US" dirty="0"/>
              <a:t>d</a:t>
            </a:r>
            <a:r>
              <a:rPr lang="en-US" b="0" i="0" dirty="0">
                <a:effectLst/>
              </a:rPr>
              <a:t>ata</a:t>
            </a:r>
            <a:r>
              <a:rPr lang="en-US" dirty="0"/>
              <a:t> from 2002 – 2019</a:t>
            </a:r>
          </a:p>
          <a:p>
            <a:pPr lvl="2"/>
            <a:r>
              <a:rPr lang="en-US" dirty="0"/>
              <a:t>CMAQ Release Benchmark data</a:t>
            </a:r>
          </a:p>
          <a:p>
            <a:pPr lvl="2"/>
            <a:r>
              <a:rPr lang="en-US" dirty="0"/>
              <a:t>MPAS-CMAQ Input data</a:t>
            </a:r>
          </a:p>
          <a:p>
            <a:pPr lvl="2"/>
            <a:r>
              <a:rPr lang="en-US" dirty="0"/>
              <a:t>CMAQ 2016v3, 2018, 2019, 2020 modeling platforms</a:t>
            </a:r>
          </a:p>
          <a:p>
            <a:pPr lvl="2"/>
            <a:r>
              <a:rPr lang="en-US" dirty="0"/>
              <a:t>SMOKE 2016 modeling platform and test case</a:t>
            </a:r>
          </a:p>
          <a:p>
            <a:pPr lvl="2"/>
            <a:r>
              <a:rPr lang="en-US" dirty="0"/>
              <a:t>CMAQ WWLLN data for 12US1 from 2016 – 2022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Egress fees not charged to host or to the end-user</a:t>
            </a:r>
          </a:p>
          <a:p>
            <a:r>
              <a:rPr lang="en-US" dirty="0"/>
              <a:t>Interactive Forms interface to share datasets </a:t>
            </a:r>
            <a:r>
              <a:rPr lang="en-US" dirty="0">
                <a:solidFill>
                  <a:srgbClr val="FFFF00"/>
                </a:solidFill>
              </a:rPr>
              <a:t>from</a:t>
            </a:r>
            <a:r>
              <a:rPr lang="en-US" dirty="0"/>
              <a:t> researchers to others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B943C-4321-B041-9523-388C6F32BFB6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USER 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32088-0240-C814-B949-82D0F87401A2}"/>
              </a:ext>
            </a:extLst>
          </p:cNvPr>
          <p:cNvSpPr txBox="1"/>
          <p:nvPr/>
        </p:nvSpPr>
        <p:spPr>
          <a:xfrm>
            <a:off x="3578942" y="6365140"/>
            <a:ext cx="4904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FF00"/>
                </a:solidFill>
              </a:rPr>
              <a:t>*Foley et al, Data In Brief,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5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61EE-A40D-A24F-A9D3-1964A1C6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CMAQ on the Cloud</a:t>
            </a:r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959B-13C1-634B-B22F-C12DEB356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37824"/>
            <a:ext cx="8229600" cy="3848099"/>
          </a:xfrm>
        </p:spPr>
        <p:txBody>
          <a:bodyPr/>
          <a:lstStyle/>
          <a:p>
            <a:r>
              <a:rPr lang="en-US" dirty="0"/>
              <a:t>Significant progress in running CMAQ v5.4 on Cloud</a:t>
            </a:r>
          </a:p>
          <a:p>
            <a:pPr lvl="1"/>
            <a:r>
              <a:rPr lang="en-US" dirty="0"/>
              <a:t>Extensive testing on AWS and Azure</a:t>
            </a:r>
          </a:p>
          <a:p>
            <a:pPr lvl="1"/>
            <a:r>
              <a:rPr lang="en-US" dirty="0"/>
              <a:t>Using both native builds and containers</a:t>
            </a:r>
          </a:p>
          <a:p>
            <a:pPr lvl="1"/>
            <a:r>
              <a:rPr lang="en-US" dirty="0"/>
              <a:t>Single node vs. Multiple nodes (ParallelCluster and CycleCloud)</a:t>
            </a:r>
          </a:p>
          <a:p>
            <a:pPr lvl="1"/>
            <a:endParaRPr lang="en-US" i="1" dirty="0">
              <a:solidFill>
                <a:srgbClr val="FFFF00"/>
              </a:solidFill>
            </a:endParaRPr>
          </a:p>
          <a:p>
            <a:pPr lvl="1"/>
            <a:endParaRPr lang="en-US" i="1" dirty="0">
              <a:solidFill>
                <a:srgbClr val="FFFF00"/>
              </a:solidFill>
            </a:endParaRPr>
          </a:p>
          <a:p>
            <a:pPr lvl="1"/>
            <a:endParaRPr lang="en-US" i="1" dirty="0">
              <a:solidFill>
                <a:srgbClr val="FFFF00"/>
              </a:solidFill>
            </a:endParaRPr>
          </a:p>
          <a:p>
            <a:pPr lvl="1"/>
            <a:endParaRPr lang="en-US" i="1" dirty="0">
              <a:solidFill>
                <a:srgbClr val="FFFF00"/>
              </a:solidFill>
            </a:endParaRPr>
          </a:p>
          <a:p>
            <a:pPr lvl="1"/>
            <a:endParaRPr lang="en-US" i="1" dirty="0">
              <a:solidFill>
                <a:srgbClr val="FFFF00"/>
              </a:solidFill>
            </a:endParaRPr>
          </a:p>
          <a:p>
            <a:pPr lvl="1"/>
            <a:endParaRPr lang="en-US" i="1" dirty="0">
              <a:solidFill>
                <a:srgbClr val="FFFF00"/>
              </a:solidFill>
            </a:endParaRPr>
          </a:p>
          <a:p>
            <a:pPr lvl="1"/>
            <a:endParaRPr lang="en-US" i="1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detailed tutorials</a:t>
            </a:r>
          </a:p>
          <a:p>
            <a:pPr lvl="1"/>
            <a:r>
              <a:rPr lang="en-US" dirty="0"/>
              <a:t>Best practices for running CMAQ on a Cloud (AWS and Azure)</a:t>
            </a:r>
          </a:p>
          <a:p>
            <a:pPr lvl="1"/>
            <a:r>
              <a:rPr lang="en-US" dirty="0"/>
              <a:t>Access datasets from AWS S3 bucket while on compute nodes</a:t>
            </a:r>
          </a:p>
          <a:p>
            <a:pPr lvl="1"/>
            <a:r>
              <a:rPr lang="en-US" dirty="0"/>
              <a:t>Includes postprocessing capabilities on the cloud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B943C-4321-B041-9523-388C6F32BFB6}"/>
              </a:ext>
            </a:extLst>
          </p:cNvPr>
          <p:cNvSpPr txBox="1"/>
          <p:nvPr/>
        </p:nvSpPr>
        <p:spPr>
          <a:xfrm>
            <a:off x="1257944" y="108139"/>
            <a:ext cx="656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USER SUPPORT</a:t>
            </a:r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3EEE092E-BA92-4044-12BC-127A26892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37" y="2928267"/>
            <a:ext cx="5582693" cy="24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9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69FDEE3-3BF1-D07D-6EA0-22331FB4B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37" y="0"/>
            <a:ext cx="7666492" cy="6858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BA07679-B9FE-B3E7-4F99-DC92339D8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97" y="846802"/>
            <a:ext cx="7772400" cy="4857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9F1DA00-CB53-F780-830D-DE455D4819AA}"/>
              </a:ext>
            </a:extLst>
          </p:cNvPr>
          <p:cNvSpPr/>
          <p:nvPr/>
        </p:nvSpPr>
        <p:spPr bwMode="auto">
          <a:xfrm>
            <a:off x="1779638" y="2605549"/>
            <a:ext cx="1415845" cy="49898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7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73DC985-E0C1-415A-7D17-B048ED918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000250"/>
            <a:ext cx="7772400" cy="48577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37F1BA9-6A3F-C4F8-B5F5-04376118EB23}"/>
              </a:ext>
            </a:extLst>
          </p:cNvPr>
          <p:cNvSpPr/>
          <p:nvPr/>
        </p:nvSpPr>
        <p:spPr bwMode="auto">
          <a:xfrm>
            <a:off x="1893834" y="3514108"/>
            <a:ext cx="1415845" cy="49898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8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PARTNER_Proj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TNER_Proj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7" charset="0"/>
          </a:defRPr>
        </a:defPPr>
      </a:lstStyle>
    </a:lnDef>
  </a:objectDefaults>
  <a:extraClrSchemeLst>
    <a:extraClrScheme>
      <a:clrScheme name="PARTNER_Pro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_Proj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neilyoung:Applications:Microsoft Office X:Templates:My Templates:PARTNER_Proj.pot</Template>
  <TotalTime>29614</TotalTime>
  <Pages>11</Pages>
  <Words>820</Words>
  <Application>Microsoft Macintosh PowerPoint</Application>
  <PresentationFormat>On-screen Show (4:3)</PresentationFormat>
  <Paragraphs>141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AmazonEmber</vt:lpstr>
      <vt:lpstr>Helvetica</vt:lpstr>
      <vt:lpstr>Helvetica CY</vt:lpstr>
      <vt:lpstr>Ideal Sans Book</vt:lpstr>
      <vt:lpstr>PARTNER_Proj</vt:lpstr>
      <vt:lpstr>State of the  Center for Community Modeling and Analyses System (CMAS)  &gt; 2 Decades of Serving the Community</vt:lpstr>
      <vt:lpstr>The CMAS Center at UNC https://www.cmascenter.org/ </vt:lpstr>
      <vt:lpstr>Tool Suite @ CMAS Center</vt:lpstr>
      <vt:lpstr>Model Downloads</vt:lpstr>
      <vt:lpstr>Software Release Calendar</vt:lpstr>
      <vt:lpstr>CMAS Data Warehouse</vt:lpstr>
      <vt:lpstr>CMAS Data Warehouse - both for and from the community</vt:lpstr>
      <vt:lpstr>CMAQ on the Cloud</vt:lpstr>
      <vt:lpstr>PowerPoint Presentation</vt:lpstr>
      <vt:lpstr>CMAS Discourse Forum http://forum.cmascenter.org  </vt:lpstr>
      <vt:lpstr>Training – both Onsite and Offsite</vt:lpstr>
      <vt:lpstr>Collaboration and Information Sharing</vt:lpstr>
      <vt:lpstr>CMAQ Publications by Co-authors for Y2023</vt:lpstr>
      <vt:lpstr>CMAS Global Footprint</vt:lpstr>
      <vt:lpstr>CMAS Center Team @ UNC</vt:lpstr>
      <vt:lpstr>Acknowledgements</vt:lpstr>
      <vt:lpstr>PowerPoint Presentation</vt:lpstr>
    </vt:vector>
  </TitlesOfParts>
  <Manager/>
  <Company>뿿촰뿿첐ˡაÔ뿿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(in words) (Project #)</dc:title>
  <dc:subject>Project Overview </dc:subject>
  <dc:creator>Jennie Leith</dc:creator>
  <cp:keywords/>
  <dc:description/>
  <cp:lastModifiedBy>Arunachalam, Sarav</cp:lastModifiedBy>
  <cp:revision>725</cp:revision>
  <cp:lastPrinted>2019-04-05T03:19:00Z</cp:lastPrinted>
  <dcterms:created xsi:type="dcterms:W3CDTF">2010-04-28T08:22:37Z</dcterms:created>
  <dcterms:modified xsi:type="dcterms:W3CDTF">2024-10-21T04:20:06Z</dcterms:modified>
  <cp:category/>
</cp:coreProperties>
</file>