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1151" r:id="rId2"/>
    <p:sldId id="535" r:id="rId3"/>
    <p:sldId id="1152" r:id="rId4"/>
    <p:sldId id="1153" r:id="rId5"/>
    <p:sldId id="1154" r:id="rId6"/>
    <p:sldId id="1186" r:id="rId7"/>
    <p:sldId id="1187" r:id="rId8"/>
    <p:sldId id="1189" r:id="rId9"/>
    <p:sldId id="1198" r:id="rId10"/>
    <p:sldId id="1190" r:id="rId11"/>
    <p:sldId id="1191" r:id="rId12"/>
    <p:sldId id="1192" r:id="rId13"/>
    <p:sldId id="1193" r:id="rId14"/>
    <p:sldId id="1194" r:id="rId15"/>
    <p:sldId id="1195" r:id="rId16"/>
    <p:sldId id="1196" r:id="rId17"/>
    <p:sldId id="1197" r:id="rId18"/>
    <p:sldId id="1200" r:id="rId19"/>
    <p:sldId id="118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402" autoAdjust="0"/>
  </p:normalViewPr>
  <p:slideViewPr>
    <p:cSldViewPr snapToGrid="0">
      <p:cViewPr varScale="1">
        <p:scale>
          <a:sx n="94" d="100"/>
          <a:sy n="94" d="100"/>
        </p:scale>
        <p:origin x="134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6B0A89-30F3-4A6D-8A98-F7E0E179536D}" type="datetimeFigureOut">
              <a:rPr lang="en-US" smtClean="0"/>
              <a:t>10/23/2024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82E2BF-2662-4096-B17E-D2519697F6C8}" type="slidenum">
              <a:rPr lang="en-US" smtClean="0"/>
              <a:t>‹#›</a:t>
            </a:fld>
            <a:endParaRPr lang="en-US"/>
          </a:p>
        </p:txBody>
      </p:sp>
    </p:spTree>
    <p:extLst>
      <p:ext uri="{BB962C8B-B14F-4D97-AF65-F5344CB8AC3E}">
        <p14:creationId xmlns:p14="http://schemas.microsoft.com/office/powerpoint/2010/main" val="3842046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Good morning every one</a:t>
            </a:r>
            <a:r>
              <a:rPr lang="en-US" altLang="zh-CN"/>
              <a:t>, I </a:t>
            </a:r>
            <a:r>
              <a:rPr lang="en-US" altLang="zh-CN" dirty="0"/>
              <a:t>am really appreciate for the meeting organizer let me give the presentation online when I couldn’t make it off line due the VISA issue. I will share some works about using physical models in remote sensing using machining learning techniques.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3C1C1-1961-43B1-B3BA-8630D92DDE5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首先讲现在很多</a:t>
            </a:r>
            <a:r>
              <a:rPr lang="en-US" altLang="zh-CN" dirty="0"/>
              <a:t>AI</a:t>
            </a:r>
            <a:r>
              <a:rPr lang="zh-CN" altLang="en-US" dirty="0"/>
              <a:t>用地表数据来学习卫星，但其实其中一个很大的问题就是地表站点和卫星的观测不是</a:t>
            </a:r>
            <a:r>
              <a:rPr lang="en-US" altLang="zh-CN" dirty="0"/>
              <a:t>scale</a:t>
            </a:r>
            <a:r>
              <a:rPr lang="zh-CN" altLang="en-US" dirty="0"/>
              <a:t>，而且由于地表分布的问题，郊区站点少，所以会有</a:t>
            </a:r>
            <a:r>
              <a:rPr lang="en-US" altLang="zh-CN" dirty="0"/>
              <a:t>sample imbalance</a:t>
            </a:r>
            <a:r>
              <a:rPr lang="zh-CN" altLang="en-US" dirty="0"/>
              <a:t>。</a:t>
            </a:r>
            <a:endParaRPr lang="en-US" altLang="zh-CN" dirty="0"/>
          </a:p>
          <a:p>
            <a:r>
              <a:rPr lang="zh-CN" altLang="en-US" dirty="0"/>
              <a:t>我们当时做了一个工作，基于卫星和深度学习去反演排放。因为模型中误差的一个很大的来源是排放不准确，相对于模型本身机理来说。所以模型模拟的污染物会与观测有较大的差异。因此，我们就想用是观测来对排放进行校正，得到更准确的排放信息。</a:t>
            </a:r>
            <a:endParaRPr lang="en-US" altLang="zh-CN" dirty="0"/>
          </a:p>
          <a:p>
            <a:r>
              <a:rPr lang="zh-CN" altLang="en-US" dirty="0"/>
              <a:t>但在这个工作中，由于地表观测的局限性，我们使用了卫星数据学习地表浓度去作为模型的输入文件。从我们的结果发现，基于卫星数据反演的浓度和</a:t>
            </a:r>
            <a:r>
              <a:rPr lang="en-US" altLang="zh-CN" dirty="0" err="1"/>
              <a:t>cmaq</a:t>
            </a:r>
            <a:r>
              <a:rPr lang="zh-CN" altLang="en-US" dirty="0"/>
              <a:t>的浓度在郊区差别很大。我们当时认为可能是一些天然源例如闪电造成的。因此我们在这些区域反算除了较高的排放。但是这是真实的情况吗？由于缺乏实际的观测，我们无法给出确切的答案。</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9C1CA-77CF-4905-B257-E4E7895CC9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61225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后来我们在没有观测验证的情况下，从理论和机器学习方法上重新审视了这个问题。我们用的</a:t>
            </a:r>
            <a:r>
              <a:rPr lang="en-US" altLang="zh-CN" dirty="0"/>
              <a:t>training</a:t>
            </a:r>
            <a:r>
              <a:rPr lang="zh-CN" altLang="en-US" dirty="0"/>
              <a:t>数据是有限的地表数据，</a:t>
            </a:r>
            <a:r>
              <a:rPr lang="en-US" altLang="zh-CN" dirty="0"/>
              <a:t>validation</a:t>
            </a:r>
            <a:r>
              <a:rPr lang="zh-CN" altLang="en-US" dirty="0"/>
              <a:t>的数据是其中摘选的一部分，还是受限于地表数据。如果地表数据的分布存在</a:t>
            </a:r>
            <a:r>
              <a:rPr lang="en-US" altLang="zh-CN" dirty="0"/>
              <a:t>imbalance</a:t>
            </a:r>
            <a:r>
              <a:rPr lang="zh-CN" altLang="en-US" dirty="0"/>
              <a:t>，那么训练出来的模型会学习到这些</a:t>
            </a:r>
            <a:r>
              <a:rPr lang="en-US" altLang="zh-CN" dirty="0"/>
              <a:t>imbalance</a:t>
            </a:r>
            <a:r>
              <a:rPr lang="zh-CN" altLang="en-US" dirty="0"/>
              <a:t>的特征，而无法准确的表征实际的多样性的情况。</a:t>
            </a:r>
            <a:endParaRPr lang="en-US" altLang="zh-CN" dirty="0"/>
          </a:p>
          <a:p>
            <a:r>
              <a:rPr lang="zh-CN" altLang="en-US" dirty="0"/>
              <a:t>还有一个</a:t>
            </a:r>
            <a:r>
              <a:rPr lang="en-US" altLang="zh-CN" dirty="0"/>
              <a:t>scale</a:t>
            </a:r>
            <a:r>
              <a:rPr lang="zh-CN" altLang="en-US" dirty="0"/>
              <a:t>的问题。</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9C1CA-77CF-4905-B257-E4E7895CC9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67042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所以我们就做了第二个工作来分析</a:t>
            </a:r>
            <a:r>
              <a:rPr lang="en-US" altLang="zh-CN" dirty="0"/>
              <a:t>sample imbalance</a:t>
            </a:r>
            <a:r>
              <a:rPr lang="zh-CN" altLang="en-US" dirty="0"/>
              <a:t>的问题，基于</a:t>
            </a:r>
            <a:r>
              <a:rPr lang="en-US" altLang="zh-CN" dirty="0" err="1"/>
              <a:t>cmaq</a:t>
            </a:r>
            <a:r>
              <a:rPr lang="zh-CN" altLang="en-US" dirty="0"/>
              <a:t>模型的分析，通过对观测站点所在网格特征和其它拟预测网格特征的对比分析发现，有观测站点的区域的污染物的垂直结构与其它网格的垂直结构有很大的不同。观测站点的地方，大部分污染物更靠近地面。所以如果用站点来训练，对没有站点的地方容易高估。</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9C1CA-77CF-4905-B257-E4E7895CC9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82661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为了进一步去验证我们的想法，</a:t>
            </a:r>
            <a:r>
              <a:rPr lang="en-US" altLang="zh-CN" dirty="0"/>
              <a:t>imbalance</a:t>
            </a:r>
            <a:r>
              <a:rPr lang="zh-CN" altLang="en-US" dirty="0"/>
              <a:t>带来的问题，我们就用模拟数据建立了一套</a:t>
            </a:r>
            <a:r>
              <a:rPr lang="en-US" altLang="zh-CN" dirty="0"/>
              <a:t>testbed</a:t>
            </a:r>
            <a:r>
              <a:rPr lang="zh-CN" altLang="en-US" dirty="0"/>
              <a:t>去仿真传统</a:t>
            </a:r>
            <a:r>
              <a:rPr lang="en-US" altLang="zh-CN" dirty="0"/>
              <a:t>ml</a:t>
            </a:r>
            <a:r>
              <a:rPr lang="zh-CN" altLang="en-US" dirty="0"/>
              <a:t>的方法对空间反演的</a:t>
            </a:r>
            <a:r>
              <a:rPr lang="en-US" altLang="zh-CN" dirty="0"/>
              <a:t>performance</a:t>
            </a:r>
            <a:r>
              <a:rPr lang="zh-CN" altLang="en-US" dirty="0"/>
              <a:t>。</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9C1CA-77CF-4905-B257-E4E7895CC9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66084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这张</a:t>
            </a:r>
            <a:r>
              <a:rPr lang="en-US" altLang="zh-CN" dirty="0"/>
              <a:t>ppt</a:t>
            </a:r>
            <a:r>
              <a:rPr lang="zh-CN" altLang="en-US" dirty="0"/>
              <a:t>展示真实的结果，没有想象中的乐观，特别是西部郊区。但我们在传统有站点的地方验证，</a:t>
            </a:r>
            <a:r>
              <a:rPr lang="en-US" altLang="zh-CN" dirty="0"/>
              <a:t>performance</a:t>
            </a:r>
            <a:r>
              <a:rPr lang="zh-CN" altLang="en-US" dirty="0"/>
              <a:t>是非常好的。但在没有站点的地方，效果比较差。有系统性的差别。我们做了一个分析，去看</a:t>
            </a:r>
            <a:r>
              <a:rPr lang="en-US" altLang="zh-CN" dirty="0"/>
              <a:t>performance</a:t>
            </a:r>
            <a:r>
              <a:rPr lang="zh-CN" altLang="en-US" dirty="0"/>
              <a:t>随着距离观测站点的远近的关系。我们发现距离观测站点越远，</a:t>
            </a:r>
            <a:r>
              <a:rPr lang="en-US" altLang="zh-CN" dirty="0"/>
              <a:t>overestimation</a:t>
            </a:r>
            <a:r>
              <a:rPr lang="zh-CN" altLang="en-US" dirty="0"/>
              <a:t>的现象越显著。散点图只是表现在站点网格的</a:t>
            </a:r>
            <a:r>
              <a:rPr lang="en-US" altLang="zh-CN" dirty="0"/>
              <a:t>performance</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9C1CA-77CF-4905-B257-E4E7895CC9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12249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我们想用模型去改进</a:t>
            </a:r>
            <a:r>
              <a:rPr lang="en-US" altLang="zh-CN" dirty="0"/>
              <a:t>sample imbalance</a:t>
            </a:r>
            <a:r>
              <a:rPr lang="zh-CN" altLang="en-US" dirty="0"/>
              <a:t>的问题。我们模型去模拟我们加了一些观测站点后，如何能更好的改进对污染物的反演。</a:t>
            </a:r>
            <a:endParaRPr lang="en-US" altLang="zh-CN" dirty="0"/>
          </a:p>
          <a:p>
            <a:r>
              <a:rPr lang="zh-CN" altLang="en-US" dirty="0"/>
              <a:t>第二行，我们尝试增加观测站点，改进</a:t>
            </a:r>
            <a:r>
              <a:rPr lang="en-US" altLang="zh-CN" dirty="0"/>
              <a:t>AI</a:t>
            </a:r>
            <a:r>
              <a:rPr lang="zh-CN" altLang="en-US" dirty="0"/>
              <a:t>反演模型的结构得到新的结果。</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9C1CA-77CF-4905-B257-E4E7895CC9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61964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基于新方法和卫星观测得到的新结果。老方法高估了</a:t>
            </a:r>
            <a:r>
              <a:rPr lang="en-US" altLang="zh-CN" dirty="0"/>
              <a:t>pm</a:t>
            </a:r>
            <a:r>
              <a:rPr lang="zh-CN" altLang="en-US" dirty="0"/>
              <a:t>，新方法缓解了这个问题。</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9C1CA-77CF-4905-B257-E4E7895CC9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28257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9C1CA-77CF-4905-B257-E4E7895CC9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24339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9C1CA-77CF-4905-B257-E4E7895CC9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42818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B3C1C1-1961-43B1-B3BA-8630D92DDE59}" type="slidenum">
              <a:rPr lang="zh-CN" altLang="en-US" smtClean="0"/>
              <a:t>19</a:t>
            </a:fld>
            <a:endParaRPr lang="zh-CN" altLang="en-US"/>
          </a:p>
        </p:txBody>
      </p:sp>
    </p:spTree>
    <p:extLst>
      <p:ext uri="{BB962C8B-B14F-4D97-AF65-F5344CB8AC3E}">
        <p14:creationId xmlns:p14="http://schemas.microsoft.com/office/powerpoint/2010/main" val="1723256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AI</a:t>
            </a:r>
            <a:r>
              <a:rPr lang="zh-CN" altLang="en-US" dirty="0"/>
              <a:t>发展的很快，很多公司都发展了</a:t>
            </a:r>
            <a:r>
              <a:rPr lang="en-US" altLang="zh-CN" dirty="0"/>
              <a:t>AI</a:t>
            </a:r>
            <a:r>
              <a:rPr lang="zh-CN" altLang="en-US" dirty="0"/>
              <a:t>大模型，结果相比于传统的数值模型会好很多，效率也高很多？那么</a:t>
            </a:r>
            <a:r>
              <a:rPr lang="en-US" altLang="zh-CN" dirty="0"/>
              <a:t>AI</a:t>
            </a:r>
            <a:r>
              <a:rPr lang="zh-CN" altLang="en-US" dirty="0"/>
              <a:t>是否会彻底代表数值模型呢？基于我们过去很多用</a:t>
            </a:r>
            <a:r>
              <a:rPr lang="en-US" altLang="zh-CN" dirty="0"/>
              <a:t>AI</a:t>
            </a:r>
            <a:r>
              <a:rPr lang="zh-CN" altLang="en-US" dirty="0"/>
              <a:t>做科研的经历来看，</a:t>
            </a:r>
            <a:r>
              <a:rPr lang="en-US" altLang="zh-CN" dirty="0"/>
              <a:t>AI</a:t>
            </a:r>
            <a:r>
              <a:rPr lang="zh-CN" altLang="en-US" dirty="0"/>
              <a:t>有很多局限性，在目前来看不能彻底代替数值模型。目前大部分大模型的</a:t>
            </a:r>
            <a:r>
              <a:rPr lang="en-US" altLang="zh-CN" dirty="0"/>
              <a:t>training</a:t>
            </a:r>
            <a:r>
              <a:rPr lang="zh-CN" altLang="en-US" dirty="0"/>
              <a:t>数据都用到了数值模型集合观测产生的数据。</a:t>
            </a:r>
            <a:r>
              <a:rPr lang="en-US" altLang="zh-CN" dirty="0"/>
              <a:t>Data fusion</a:t>
            </a:r>
            <a:r>
              <a:rPr lang="zh-CN" altLang="en-US" dirty="0"/>
              <a:t>， </a:t>
            </a:r>
            <a:r>
              <a:rPr lang="en-US" altLang="zh-CN" dirty="0"/>
              <a:t>data assimilation</a:t>
            </a:r>
            <a:r>
              <a:rPr lang="zh-CN" altLang="en-US" dirty="0"/>
              <a:t>的数据也好，都是模型</a:t>
            </a:r>
            <a:r>
              <a:rPr lang="en-US" altLang="zh-CN" dirty="0"/>
              <a:t>+</a:t>
            </a:r>
            <a:r>
              <a:rPr lang="zh-CN" altLang="en-US" dirty="0"/>
              <a:t>观测的结果。包括最近</a:t>
            </a:r>
            <a:r>
              <a:rPr lang="en-US" altLang="zh-CN" dirty="0"/>
              <a:t>google</a:t>
            </a:r>
            <a:r>
              <a:rPr lang="zh-CN" altLang="en-US" dirty="0"/>
              <a:t>的这个文章，也是利用了数值模型的结果帮助</a:t>
            </a:r>
            <a:r>
              <a:rPr lang="en-US" altLang="zh-CN" dirty="0"/>
              <a:t>AI</a:t>
            </a:r>
            <a:r>
              <a:rPr lang="zh-CN" altLang="en-US" dirty="0"/>
              <a:t>做</a:t>
            </a:r>
            <a:r>
              <a:rPr lang="en-US" altLang="zh-CN" dirty="0"/>
              <a:t>training</a:t>
            </a:r>
            <a:r>
              <a:rPr lang="zh-CN" altLang="en-US" dirty="0"/>
              <a:t>。本质是人脑 </a:t>
            </a:r>
            <a:r>
              <a:rPr lang="en-US" altLang="zh-CN" dirty="0"/>
              <a:t>VS AI</a:t>
            </a:r>
          </a:p>
          <a:p>
            <a:r>
              <a:rPr lang="en-US" dirty="0"/>
              <a:t>AI is developed very fast in recent years. In the atmospheric Sciences area, AI also has proven to be highly beneficial. There are many AI models developed for weather forecasting, air pollution and performs well, sometimes even better than numerical models. The advantage of the AI model is easy to use and can get the results promptly after training. But</a:t>
            </a:r>
            <a:r>
              <a:rPr lang="zh-CN" altLang="en-US" dirty="0"/>
              <a:t> </a:t>
            </a:r>
            <a:r>
              <a:rPr lang="en-US" altLang="zh-CN" dirty="0"/>
              <a:t>will</a:t>
            </a:r>
            <a:r>
              <a:rPr lang="zh-CN" altLang="en-US" dirty="0"/>
              <a:t> </a:t>
            </a:r>
            <a:r>
              <a:rPr lang="en-US" altLang="zh-CN" dirty="0"/>
              <a:t>AI</a:t>
            </a:r>
            <a:r>
              <a:rPr lang="zh-CN" altLang="en-US" dirty="0"/>
              <a:t> </a:t>
            </a:r>
            <a:r>
              <a:rPr lang="en-US" altLang="zh-CN" dirty="0"/>
              <a:t>replace</a:t>
            </a:r>
            <a:r>
              <a:rPr lang="zh-CN" altLang="en-US" dirty="0"/>
              <a:t> </a:t>
            </a:r>
            <a:r>
              <a:rPr lang="en-US" altLang="zh-CN" dirty="0"/>
              <a:t>physical</a:t>
            </a:r>
            <a:r>
              <a:rPr lang="zh-CN" altLang="en-US" dirty="0"/>
              <a:t> </a:t>
            </a:r>
            <a:r>
              <a:rPr lang="en-US" altLang="zh-CN" dirty="0"/>
              <a:t>models? My answer is no, at least in a period of time, maybe before we retired.</a:t>
            </a:r>
          </a:p>
          <a:p>
            <a:r>
              <a:rPr lang="en-US" altLang="zh-CN" dirty="0"/>
              <a:t> </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9C1CA-77CF-4905-B257-E4E7895CC9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07348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我们分享两个我们的工作，结合</a:t>
            </a:r>
            <a:r>
              <a:rPr lang="en-US" altLang="zh-CN" dirty="0"/>
              <a:t>AI</a:t>
            </a:r>
            <a:r>
              <a:rPr lang="zh-CN" altLang="en-US" dirty="0"/>
              <a:t>个数值模型的优点对大气环境要素进行反演。观测数据非常少</a:t>
            </a:r>
            <a:endParaRPr lang="en-US" altLang="zh-CN" dirty="0"/>
          </a:p>
          <a:p>
            <a:r>
              <a:rPr lang="en-US" dirty="0"/>
              <a:t>Even machine-learning is changing our life, Physical models is important for machine-learning.  Based on our works, at least from two aspects. </a:t>
            </a:r>
          </a:p>
          <a:p>
            <a:r>
              <a:rPr lang="en-US" dirty="0"/>
              <a:t>Machine-learning rely on a lot of data, physical model could provide training data for machine-learning when observation data is not enough. </a:t>
            </a:r>
          </a:p>
          <a:p>
            <a:r>
              <a:rPr lang="en-US" dirty="0"/>
              <a:t>Second, physical model could provide a testbed for machine-learning method. </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9C1CA-77CF-4905-B257-E4E7895CC9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95470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卫星做反演是现在的趋势。但卫星数据有限，我们想要的永远比卫星直接观测的多，那我们如何利用有限的卫星观测尽量准确的反演更多的信息。我们针对这个问题，做了一个工作，结合了观测和数值模型以及</a:t>
            </a:r>
            <a:r>
              <a:rPr lang="en-US" altLang="zh-CN" dirty="0"/>
              <a:t>AI</a:t>
            </a:r>
            <a:r>
              <a:rPr lang="zh-CN" altLang="en-US" dirty="0"/>
              <a:t>技术，利用卫星观测的柱浓度以及气象（</a:t>
            </a:r>
            <a:r>
              <a:rPr lang="en-US" altLang="zh-CN" dirty="0" err="1"/>
              <a:t>wrf</a:t>
            </a:r>
            <a:r>
              <a:rPr lang="zh-CN" altLang="en-US" dirty="0"/>
              <a:t> </a:t>
            </a:r>
            <a:r>
              <a:rPr lang="en-US" altLang="zh-CN" dirty="0"/>
              <a:t>reanalysis data</a:t>
            </a:r>
            <a:r>
              <a:rPr lang="zh-CN" altLang="en-US" dirty="0"/>
              <a:t>（</a:t>
            </a:r>
            <a:r>
              <a:rPr lang="en-US" altLang="zh-CN" dirty="0"/>
              <a:t>NOAA</a:t>
            </a:r>
            <a:r>
              <a:rPr lang="zh-CN" altLang="en-US" dirty="0"/>
              <a:t>的数据））参数反演四维时空的污染物（</a:t>
            </a:r>
            <a:r>
              <a:rPr lang="en-US" altLang="zh-CN" dirty="0"/>
              <a:t>NO2</a:t>
            </a:r>
            <a:r>
              <a:rPr lang="zh-CN" altLang="en-US" dirty="0"/>
              <a:t>）。</a:t>
            </a:r>
            <a:endParaRPr lang="en-US" altLang="zh-CN" dirty="0"/>
          </a:p>
          <a:p>
            <a:endParaRPr lang="en-US" altLang="zh-CN" dirty="0"/>
          </a:p>
          <a:p>
            <a:r>
              <a:rPr lang="zh-CN" altLang="en-US" dirty="0"/>
              <a:t>整个模型是三个模块的叠加，第一个</a:t>
            </a:r>
            <a:r>
              <a:rPr lang="en-US" altLang="zh-CN" dirty="0" err="1"/>
              <a:t>resnet</a:t>
            </a:r>
            <a:r>
              <a:rPr lang="en-US" altLang="zh-CN" dirty="0"/>
              <a:t>(</a:t>
            </a:r>
            <a:r>
              <a:rPr lang="zh-CN" altLang="en-US" dirty="0"/>
              <a:t>因为考虑到周边的空间信息，</a:t>
            </a:r>
            <a:r>
              <a:rPr lang="en-US" altLang="zh-CN" dirty="0"/>
              <a:t>CNN based</a:t>
            </a:r>
            <a:r>
              <a:rPr lang="zh-CN" altLang="en-US" dirty="0"/>
              <a:t>的模型适用于利用周边网格的信息。没有时间信息，所以用这个模型。</a:t>
            </a:r>
            <a:r>
              <a:rPr lang="en-US" altLang="zh-CN" dirty="0"/>
              <a:t>)</a:t>
            </a:r>
            <a:r>
              <a:rPr lang="zh-CN" altLang="en-US" dirty="0"/>
              <a:t>， 第二个模块是</a:t>
            </a:r>
            <a:r>
              <a:rPr lang="en-US" altLang="zh-CN" dirty="0"/>
              <a:t>convolution LSTM</a:t>
            </a:r>
            <a:r>
              <a:rPr lang="zh-CN" altLang="en-US" dirty="0"/>
              <a:t>（因为要考虑到时间信息）， 第三个模块是</a:t>
            </a:r>
            <a:r>
              <a:rPr lang="en-US" altLang="zh-CN" dirty="0"/>
              <a:t>VAE</a:t>
            </a:r>
            <a:r>
              <a:rPr lang="zh-CN" altLang="en-US" dirty="0"/>
              <a:t>（</a:t>
            </a:r>
            <a:r>
              <a:rPr lang="en-US" altLang="zh-CN" dirty="0" err="1"/>
              <a:t>unet+LSTM</a:t>
            </a:r>
            <a:r>
              <a:rPr lang="zh-CN" altLang="en-US" dirty="0"/>
              <a:t>），用来反演排放的后向模型。用观测反演排放，同时得到更准备廓线信息。</a:t>
            </a:r>
            <a:endParaRPr lang="en-US" altLang="zh-CN" dirty="0"/>
          </a:p>
          <a:p>
            <a:r>
              <a:rPr lang="en-US" dirty="0"/>
              <a:t> </a:t>
            </a:r>
          </a:p>
          <a:p>
            <a:r>
              <a:rPr lang="en-US" dirty="0"/>
              <a:t>Satellite remote sensing has been used </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9C1CA-77CF-4905-B257-E4E7895CC9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17151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One of the key points is how to well present the evolution of vertical profile. We know it is driven by the plume arise from  </a:t>
            </a:r>
            <a:r>
              <a:rPr lang="en-US" altLang="zh-CN" b="1" dirty="0"/>
              <a:t>emission source and up aloft direct to the downwind area.</a:t>
            </a:r>
          </a:p>
          <a:p>
            <a:r>
              <a:rPr lang="zh-CN" altLang="en-US" b="0" dirty="0"/>
              <a:t>在污染源附近，污染物浓度集中在近地表，</a:t>
            </a:r>
            <a:r>
              <a:rPr lang="en-US" altLang="zh-CN" b="0" dirty="0"/>
              <a:t>profile</a:t>
            </a:r>
            <a:r>
              <a:rPr lang="zh-CN" altLang="en-US" b="0" dirty="0"/>
              <a:t>就是下面高，上面低。但随着扩散，污染物慢慢升高，上面的浓度增加，近地面浓度下降。</a:t>
            </a:r>
            <a:r>
              <a:rPr lang="en-US" altLang="zh-CN" b="0" dirty="0" err="1"/>
              <a:t>Urben</a:t>
            </a:r>
            <a:r>
              <a:rPr lang="zh-CN" altLang="en-US" b="0" dirty="0"/>
              <a:t>和</a:t>
            </a:r>
            <a:r>
              <a:rPr lang="en-US" altLang="zh-CN" b="0" dirty="0"/>
              <a:t>rural</a:t>
            </a:r>
            <a:r>
              <a:rPr lang="zh-CN" altLang="en-US" b="0" dirty="0"/>
              <a:t>不同。卫星虽然看到的是柱浓度，但一定程度上能看到源头在哪。高值通常是近地面多的，低值区的廓线又不一样。但实际上的情况是很复杂的，任意一点周边的气象条件和柱浓度共同影响该点的廓线情况。这个关系反算起来很复杂，所以我们通过</a:t>
            </a:r>
            <a:r>
              <a:rPr lang="en-US" altLang="zh-CN" b="0" dirty="0"/>
              <a:t>AI</a:t>
            </a:r>
            <a:r>
              <a:rPr lang="zh-CN" altLang="en-US" b="0" dirty="0"/>
              <a:t>来学习，简化这个反演过程，简单的建立复杂的关系。</a:t>
            </a:r>
            <a:endParaRPr lang="en-US" altLang="zh-CN" b="0" dirty="0"/>
          </a:p>
          <a:p>
            <a:r>
              <a:rPr lang="zh-CN" altLang="en-US" b="0" dirty="0"/>
              <a:t>我们用数值模型模拟了</a:t>
            </a:r>
            <a:r>
              <a:rPr lang="en-US" altLang="zh-CN" b="0" dirty="0"/>
              <a:t>NO2</a:t>
            </a:r>
            <a:r>
              <a:rPr lang="zh-CN" altLang="en-US" b="0" dirty="0"/>
              <a:t>的垂直廓线从城市到郊区。</a:t>
            </a:r>
            <a:r>
              <a:rPr lang="en-US" altLang="zh-CN" b="0" dirty="0"/>
              <a:t>Cross</a:t>
            </a:r>
            <a:r>
              <a:rPr lang="zh-CN" altLang="en-US" b="0" dirty="0"/>
              <a:t>是</a:t>
            </a:r>
            <a:r>
              <a:rPr lang="en-US" altLang="zh-CN" b="0" dirty="0"/>
              <a:t>deep sate4d</a:t>
            </a:r>
            <a:r>
              <a:rPr lang="zh-CN" altLang="en-US" b="0" dirty="0"/>
              <a:t>的模拟。和数值模型吻合的非常的好。同时，模型和我们的假设吻合的很好。周边我们做的是平均。</a:t>
            </a:r>
            <a:endParaRPr lang="en-US" altLang="zh-CN" b="0" dirty="0"/>
          </a:p>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9C1CA-77CF-4905-B257-E4E7895CC9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14901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a:t>
            </a:r>
            <a:r>
              <a:rPr lang="zh-CN" altLang="en-US" dirty="0"/>
              <a:t> </a:t>
            </a:r>
            <a:r>
              <a:rPr lang="en-US" altLang="zh-CN" dirty="0"/>
              <a:t>other key point is evolution of diurnal pattern. Since most satellites only observe one place on the specific time per day, so knowledge of diurnal pattern is important to derive the 24hours continuous concentration. </a:t>
            </a:r>
            <a:r>
              <a:rPr lang="zh-CN" altLang="en-US" dirty="0"/>
              <a:t>同时对日均值的反演也很重要。</a:t>
            </a:r>
            <a:r>
              <a:rPr lang="en-US" altLang="zh-CN" dirty="0"/>
              <a:t>This pattern is driven by both the emission and meteorology conditions. </a:t>
            </a:r>
            <a:r>
              <a:rPr lang="zh-CN" altLang="en-US" dirty="0"/>
              <a:t>所以我们模型中的第二个模块</a:t>
            </a:r>
            <a:r>
              <a:rPr lang="en-US" altLang="zh-CN" dirty="0"/>
              <a:t>con </a:t>
            </a:r>
            <a:r>
              <a:rPr lang="en-US" altLang="zh-CN" dirty="0" err="1"/>
              <a:t>lstm</a:t>
            </a:r>
            <a:r>
              <a:rPr lang="zh-CN" altLang="en-US" dirty="0"/>
              <a:t>解决了这个问题，实现了构建两个反向的</a:t>
            </a:r>
            <a:r>
              <a:rPr lang="en-US" altLang="zh-CN" dirty="0" err="1"/>
              <a:t>lstm</a:t>
            </a:r>
            <a:r>
              <a:rPr lang="zh-CN" altLang="en-US" dirty="0"/>
              <a:t>，保证误差最小化，前向后向，从第一个时刻向前预测，第二个时刻向后预测。最后取</a:t>
            </a:r>
            <a:r>
              <a:rPr lang="en-US" altLang="zh-CN" dirty="0"/>
              <a:t>weighting</a:t>
            </a:r>
            <a:r>
              <a:rPr lang="zh-CN" altLang="en-US" dirty="0"/>
              <a:t>的</a:t>
            </a:r>
            <a:r>
              <a:rPr lang="en-US" altLang="zh-CN" dirty="0"/>
              <a:t>average</a:t>
            </a:r>
            <a:r>
              <a:rPr lang="zh-CN" altLang="en-US" dirty="0"/>
              <a:t>。这样可以通过用前后两个观测时间点，把中间的</a:t>
            </a:r>
            <a:r>
              <a:rPr lang="en-US" altLang="zh-CN" dirty="0"/>
              <a:t>23</a:t>
            </a:r>
            <a:r>
              <a:rPr lang="zh-CN" altLang="en-US" dirty="0"/>
              <a:t>个小时的浓度变化捕捉出来。</a:t>
            </a:r>
            <a:endParaRPr lang="en-US" altLang="zh-CN" dirty="0"/>
          </a:p>
          <a:p>
            <a:endParaRPr lang="en-US" altLang="zh-CN" dirty="0"/>
          </a:p>
          <a:p>
            <a:r>
              <a:rPr lang="zh-CN" altLang="en-US" dirty="0"/>
              <a:t>我们用到了</a:t>
            </a:r>
            <a:r>
              <a:rPr lang="en-US" altLang="zh-CN" dirty="0"/>
              <a:t>emission</a:t>
            </a:r>
            <a:r>
              <a:rPr lang="zh-CN" altLang="en-US" dirty="0"/>
              <a:t>，但这个数值模型的</a:t>
            </a:r>
            <a:r>
              <a:rPr lang="en-US" altLang="zh-CN" dirty="0"/>
              <a:t>emission</a:t>
            </a:r>
            <a:r>
              <a:rPr lang="zh-CN" altLang="en-US" dirty="0"/>
              <a:t>只是一个先验的信息，我们整个反演过程会有卫星观测的浓度来修正了</a:t>
            </a:r>
            <a:r>
              <a:rPr lang="en-US" altLang="zh-CN" dirty="0"/>
              <a:t>emission</a:t>
            </a:r>
            <a:r>
              <a:rPr lang="zh-CN" altLang="en-US" dirty="0"/>
              <a:t>。</a:t>
            </a:r>
            <a:endParaRPr lang="en-US" altLang="zh-CN" dirty="0"/>
          </a:p>
          <a:p>
            <a:r>
              <a:rPr lang="en-US" altLang="zh-CN" dirty="0"/>
              <a:t> </a:t>
            </a:r>
          </a:p>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9C1CA-77CF-4905-B257-E4E7895CC9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50589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我们的</a:t>
            </a:r>
            <a:r>
              <a:rPr lang="en-US" altLang="zh-CN" dirty="0"/>
              <a:t>deep</a:t>
            </a:r>
            <a:r>
              <a:rPr lang="zh-CN" altLang="en-US" dirty="0"/>
              <a:t>能很好的</a:t>
            </a:r>
            <a:r>
              <a:rPr lang="en-US" altLang="zh-CN" dirty="0"/>
              <a:t>capture</a:t>
            </a:r>
            <a:r>
              <a:rPr lang="zh-CN" altLang="en-US" dirty="0"/>
              <a:t>这个关系，所以我们利用真是</a:t>
            </a:r>
            <a:r>
              <a:rPr lang="en-US" altLang="zh-CN" dirty="0"/>
              <a:t>OMI</a:t>
            </a:r>
            <a:r>
              <a:rPr lang="zh-CN" altLang="en-US" dirty="0"/>
              <a:t>的观测数据来应用看结果如何。整个中国</a:t>
            </a:r>
            <a:r>
              <a:rPr lang="en-US" altLang="zh-CN" dirty="0"/>
              <a:t>2017</a:t>
            </a:r>
            <a:r>
              <a:rPr lang="zh-CN" altLang="en-US" dirty="0"/>
              <a:t>到</a:t>
            </a:r>
            <a:r>
              <a:rPr lang="en-US" altLang="zh-CN" dirty="0"/>
              <a:t>2021</a:t>
            </a:r>
            <a:r>
              <a:rPr lang="zh-CN" altLang="en-US" dirty="0"/>
              <a:t>这</a:t>
            </a:r>
            <a:r>
              <a:rPr lang="en-US" altLang="zh-CN" dirty="0"/>
              <a:t>5</a:t>
            </a:r>
            <a:r>
              <a:rPr lang="zh-CN" altLang="en-US" dirty="0"/>
              <a:t>年的平均</a:t>
            </a:r>
            <a:r>
              <a:rPr lang="en-US" altLang="zh-CN" dirty="0"/>
              <a:t>NO2</a:t>
            </a:r>
            <a:r>
              <a:rPr lang="zh-CN" altLang="en-US" dirty="0"/>
              <a:t>廓线的月平均的情况。蓝线是卫星的</a:t>
            </a:r>
            <a:r>
              <a:rPr lang="en-US" altLang="zh-CN" dirty="0"/>
              <a:t>column</a:t>
            </a:r>
            <a:r>
              <a:rPr lang="zh-CN" altLang="en-US" dirty="0"/>
              <a:t>观测。我们分解到了每一层。</a:t>
            </a:r>
            <a:endParaRPr lang="en-US" altLang="zh-CN" dirty="0"/>
          </a:p>
          <a:p>
            <a:r>
              <a:rPr lang="zh-CN" altLang="en-US" dirty="0"/>
              <a:t>不同季节不同，冬天的近地表的廓线梯度低，夏天梯度大。不同的城市来看。不同城市的廓线也不同，上海和广州梯度都大。</a:t>
            </a:r>
            <a:endParaRPr lang="en-US" altLang="zh-CN" dirty="0"/>
          </a:p>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9C1CA-77CF-4905-B257-E4E7895CC9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50442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为了验证我们反演的结果，我们把我们的方法反演出来的近地表浓度与地表观测的近地表浓度进行了对比。我们这个比较与普通的卫星学习地表观测进而反演地表浓度的工作有本质的不同。我们的方法没有用到地表浓度的观测数据。因此我们得到的地表浓度与地表观测是完全独立的反演，不受地表浓度的影响，是真实的反演结果。大部分城市的结果都非常的好，但在乌鲁木齐和拉萨反演的结果并不好。我们认为这是尺度的原因引起的不同。我们反演的是</a:t>
            </a:r>
            <a:r>
              <a:rPr lang="en-US" altLang="zh-CN" dirty="0"/>
              <a:t>27km</a:t>
            </a:r>
            <a:r>
              <a:rPr lang="zh-CN" altLang="en-US" dirty="0"/>
              <a:t>的浓度，而在乌鲁木齐和拉萨比较清洁，而</a:t>
            </a:r>
            <a:r>
              <a:rPr lang="en-US" altLang="zh-CN" dirty="0"/>
              <a:t>NO2</a:t>
            </a:r>
            <a:r>
              <a:rPr lang="zh-CN" altLang="en-US" dirty="0"/>
              <a:t>观测站点是城市高值区，因此无法代表</a:t>
            </a:r>
            <a:r>
              <a:rPr lang="en-US" altLang="zh-CN" dirty="0"/>
              <a:t>27km</a:t>
            </a:r>
            <a:r>
              <a:rPr lang="zh-CN" altLang="en-US" dirty="0"/>
              <a:t>区域的值。因此我们定义了一个</a:t>
            </a:r>
            <a:r>
              <a:rPr lang="en-US" altLang="zh-CN" dirty="0"/>
              <a:t>ER</a:t>
            </a:r>
            <a:r>
              <a:rPr lang="zh-CN" altLang="en-US" dirty="0"/>
              <a:t>值来判断网格的代表性。网格代表性越好（越均匀），我们预测结果越好，网格代表性越差（越不均匀），我们和观测的结果差别也越大</a:t>
            </a:r>
            <a:endParaRPr lang="en-US" altLang="zh-CN" dirty="0"/>
          </a:p>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9C1CA-77CF-4905-B257-E4E7895CC9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25301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9C1CA-77CF-4905-B257-E4E7895CC9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78965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896057C-07FE-406B-8A7E-66B533E71F42}" type="datetimeFigureOut">
              <a:rPr lang="zh-CN" altLang="en-US" smtClean="0"/>
              <a:t>2024/10/23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2EA2211-804C-4B8E-B2CF-C2913DD1DD3A}" type="slidenum">
              <a:rPr lang="zh-CN" altLang="en-US" smtClean="0"/>
              <a:t>‹#›</a:t>
            </a:fld>
            <a:endParaRPr lang="zh-CN" altLang="en-US"/>
          </a:p>
        </p:txBody>
      </p:sp>
    </p:spTree>
    <p:extLst>
      <p:ext uri="{BB962C8B-B14F-4D97-AF65-F5344CB8AC3E}">
        <p14:creationId xmlns:p14="http://schemas.microsoft.com/office/powerpoint/2010/main" val="1340353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896057C-07FE-406B-8A7E-66B533E71F42}" type="datetimeFigureOut">
              <a:rPr lang="zh-CN" altLang="en-US" smtClean="0"/>
              <a:t>2024/10/23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2EA2211-804C-4B8E-B2CF-C2913DD1DD3A}" type="slidenum">
              <a:rPr lang="zh-CN" altLang="en-US" smtClean="0"/>
              <a:t>‹#›</a:t>
            </a:fld>
            <a:endParaRPr lang="zh-CN" altLang="en-US"/>
          </a:p>
        </p:txBody>
      </p:sp>
    </p:spTree>
    <p:extLst>
      <p:ext uri="{BB962C8B-B14F-4D97-AF65-F5344CB8AC3E}">
        <p14:creationId xmlns:p14="http://schemas.microsoft.com/office/powerpoint/2010/main" val="1703678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896057C-07FE-406B-8A7E-66B533E71F42}" type="datetimeFigureOut">
              <a:rPr lang="zh-CN" altLang="en-US" smtClean="0"/>
              <a:t>2024/10/23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2EA2211-804C-4B8E-B2CF-C2913DD1DD3A}" type="slidenum">
              <a:rPr lang="zh-CN" altLang="en-US" smtClean="0"/>
              <a:t>‹#›</a:t>
            </a:fld>
            <a:endParaRPr lang="zh-CN" altLang="en-US"/>
          </a:p>
        </p:txBody>
      </p:sp>
    </p:spTree>
    <p:extLst>
      <p:ext uri="{BB962C8B-B14F-4D97-AF65-F5344CB8AC3E}">
        <p14:creationId xmlns:p14="http://schemas.microsoft.com/office/powerpoint/2010/main" val="1098757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896057C-07FE-406B-8A7E-66B533E71F42}" type="datetimeFigureOut">
              <a:rPr lang="zh-CN" altLang="en-US" smtClean="0"/>
              <a:t>2024/10/23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2EA2211-804C-4B8E-B2CF-C2913DD1DD3A}" type="slidenum">
              <a:rPr lang="zh-CN" altLang="en-US" smtClean="0"/>
              <a:t>‹#›</a:t>
            </a:fld>
            <a:endParaRPr lang="zh-CN" altLang="en-US"/>
          </a:p>
        </p:txBody>
      </p:sp>
    </p:spTree>
    <p:extLst>
      <p:ext uri="{BB962C8B-B14F-4D97-AF65-F5344CB8AC3E}">
        <p14:creationId xmlns:p14="http://schemas.microsoft.com/office/powerpoint/2010/main" val="3761425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896057C-07FE-406B-8A7E-66B533E71F42}" type="datetimeFigureOut">
              <a:rPr lang="zh-CN" altLang="en-US" smtClean="0"/>
              <a:t>2024/10/23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2EA2211-804C-4B8E-B2CF-C2913DD1DD3A}" type="slidenum">
              <a:rPr lang="zh-CN" altLang="en-US" smtClean="0"/>
              <a:t>‹#›</a:t>
            </a:fld>
            <a:endParaRPr lang="zh-CN" altLang="en-US"/>
          </a:p>
        </p:txBody>
      </p:sp>
    </p:spTree>
    <p:extLst>
      <p:ext uri="{BB962C8B-B14F-4D97-AF65-F5344CB8AC3E}">
        <p14:creationId xmlns:p14="http://schemas.microsoft.com/office/powerpoint/2010/main" val="1693935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8896057C-07FE-406B-8A7E-66B533E71F42}" type="datetimeFigureOut">
              <a:rPr lang="zh-CN" altLang="en-US" smtClean="0"/>
              <a:t>2024/10/23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2EA2211-804C-4B8E-B2CF-C2913DD1DD3A}" type="slidenum">
              <a:rPr lang="zh-CN" altLang="en-US" smtClean="0"/>
              <a:t>‹#›</a:t>
            </a:fld>
            <a:endParaRPr lang="zh-CN" altLang="en-US"/>
          </a:p>
        </p:txBody>
      </p:sp>
    </p:spTree>
    <p:extLst>
      <p:ext uri="{BB962C8B-B14F-4D97-AF65-F5344CB8AC3E}">
        <p14:creationId xmlns:p14="http://schemas.microsoft.com/office/powerpoint/2010/main" val="965092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8896057C-07FE-406B-8A7E-66B533E71F42}" type="datetimeFigureOut">
              <a:rPr lang="zh-CN" altLang="en-US" smtClean="0"/>
              <a:t>2024/10/23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2EA2211-804C-4B8E-B2CF-C2913DD1DD3A}" type="slidenum">
              <a:rPr lang="zh-CN" altLang="en-US" smtClean="0"/>
              <a:t>‹#›</a:t>
            </a:fld>
            <a:endParaRPr lang="zh-CN" altLang="en-US"/>
          </a:p>
        </p:txBody>
      </p:sp>
    </p:spTree>
    <p:extLst>
      <p:ext uri="{BB962C8B-B14F-4D97-AF65-F5344CB8AC3E}">
        <p14:creationId xmlns:p14="http://schemas.microsoft.com/office/powerpoint/2010/main" val="669592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896057C-07FE-406B-8A7E-66B533E71F42}" type="datetimeFigureOut">
              <a:rPr lang="zh-CN" altLang="en-US" smtClean="0"/>
              <a:t>2024/10/23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2EA2211-804C-4B8E-B2CF-C2913DD1DD3A}" type="slidenum">
              <a:rPr lang="zh-CN" altLang="en-US" smtClean="0"/>
              <a:t>‹#›</a:t>
            </a:fld>
            <a:endParaRPr lang="zh-CN" altLang="en-US"/>
          </a:p>
        </p:txBody>
      </p:sp>
    </p:spTree>
    <p:extLst>
      <p:ext uri="{BB962C8B-B14F-4D97-AF65-F5344CB8AC3E}">
        <p14:creationId xmlns:p14="http://schemas.microsoft.com/office/powerpoint/2010/main" val="3614580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896057C-07FE-406B-8A7E-66B533E71F42}" type="datetimeFigureOut">
              <a:rPr lang="zh-CN" altLang="en-US" smtClean="0"/>
              <a:t>2024/10/23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2EA2211-804C-4B8E-B2CF-C2913DD1DD3A}" type="slidenum">
              <a:rPr lang="zh-CN" altLang="en-US" smtClean="0"/>
              <a:t>‹#›</a:t>
            </a:fld>
            <a:endParaRPr lang="zh-CN" altLang="en-US"/>
          </a:p>
        </p:txBody>
      </p:sp>
    </p:spTree>
    <p:extLst>
      <p:ext uri="{BB962C8B-B14F-4D97-AF65-F5344CB8AC3E}">
        <p14:creationId xmlns:p14="http://schemas.microsoft.com/office/powerpoint/2010/main" val="3262757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896057C-07FE-406B-8A7E-66B533E71F42}" type="datetimeFigureOut">
              <a:rPr lang="zh-CN" altLang="en-US" smtClean="0"/>
              <a:t>2024/10/23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2EA2211-804C-4B8E-B2CF-C2913DD1DD3A}" type="slidenum">
              <a:rPr lang="zh-CN" altLang="en-US" smtClean="0"/>
              <a:t>‹#›</a:t>
            </a:fld>
            <a:endParaRPr lang="zh-CN" altLang="en-US"/>
          </a:p>
        </p:txBody>
      </p:sp>
    </p:spTree>
    <p:extLst>
      <p:ext uri="{BB962C8B-B14F-4D97-AF65-F5344CB8AC3E}">
        <p14:creationId xmlns:p14="http://schemas.microsoft.com/office/powerpoint/2010/main" val="410996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896057C-07FE-406B-8A7E-66B533E71F42}" type="datetimeFigureOut">
              <a:rPr lang="zh-CN" altLang="en-US" smtClean="0"/>
              <a:t>2024/10/23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2EA2211-804C-4B8E-B2CF-C2913DD1DD3A}" type="slidenum">
              <a:rPr lang="zh-CN" altLang="en-US" smtClean="0"/>
              <a:t>‹#›</a:t>
            </a:fld>
            <a:endParaRPr lang="zh-CN" altLang="en-US"/>
          </a:p>
        </p:txBody>
      </p:sp>
    </p:spTree>
    <p:extLst>
      <p:ext uri="{BB962C8B-B14F-4D97-AF65-F5344CB8AC3E}">
        <p14:creationId xmlns:p14="http://schemas.microsoft.com/office/powerpoint/2010/main" val="1922810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96057C-07FE-406B-8A7E-66B533E71F42}" type="datetimeFigureOut">
              <a:rPr lang="zh-CN" altLang="en-US" smtClean="0"/>
              <a:t>2024/10/23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A2211-804C-4B8E-B2CF-C2913DD1DD3A}" type="slidenum">
              <a:rPr lang="zh-CN" altLang="en-US" smtClean="0"/>
              <a:t>‹#›</a:t>
            </a:fld>
            <a:endParaRPr lang="zh-CN" altLang="en-US"/>
          </a:p>
        </p:txBody>
      </p:sp>
    </p:spTree>
    <p:extLst>
      <p:ext uri="{BB962C8B-B14F-4D97-AF65-F5344CB8AC3E}">
        <p14:creationId xmlns:p14="http://schemas.microsoft.com/office/powerpoint/2010/main" val="11582307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s>
</file>

<file path=ppt/slides/_rels/slide15.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3.png"/><Relationship Id="rId18" Type="http://schemas.openxmlformats.org/officeDocument/2006/relationships/image" Target="../media/image88.png"/><Relationship Id="rId3" Type="http://schemas.openxmlformats.org/officeDocument/2006/relationships/image" Target="../media/image75.png"/><Relationship Id="rId21" Type="http://schemas.openxmlformats.org/officeDocument/2006/relationships/image" Target="../media/image91.png"/><Relationship Id="rId7" Type="http://schemas.openxmlformats.org/officeDocument/2006/relationships/image" Target="../media/image79.emf"/><Relationship Id="rId12" Type="http://schemas.openxmlformats.org/officeDocument/2006/relationships/image" Target="../media/image21.svg"/><Relationship Id="rId17" Type="http://schemas.openxmlformats.org/officeDocument/2006/relationships/image" Target="../media/image87.png"/><Relationship Id="rId2" Type="http://schemas.openxmlformats.org/officeDocument/2006/relationships/notesSlide" Target="../notesSlides/notesSlide15.xml"/><Relationship Id="rId16" Type="http://schemas.openxmlformats.org/officeDocument/2006/relationships/image" Target="../media/image86.png"/><Relationship Id="rId20"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20.png"/><Relationship Id="rId5" Type="http://schemas.openxmlformats.org/officeDocument/2006/relationships/image" Target="../media/image77.png"/><Relationship Id="rId15" Type="http://schemas.openxmlformats.org/officeDocument/2006/relationships/image" Target="../media/image85.png"/><Relationship Id="rId23" Type="http://schemas.openxmlformats.org/officeDocument/2006/relationships/image" Target="../media/image93.png"/><Relationship Id="rId10" Type="http://schemas.openxmlformats.org/officeDocument/2006/relationships/image" Target="../media/image82.emf"/><Relationship Id="rId19" Type="http://schemas.openxmlformats.org/officeDocument/2006/relationships/image" Target="../media/image89.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4.png"/><Relationship Id="rId22" Type="http://schemas.openxmlformats.org/officeDocument/2006/relationships/image" Target="../media/image92.png"/></Relationships>
</file>

<file path=ppt/slides/_rels/slide1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1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png"/><Relationship Id="rId10" Type="http://schemas.openxmlformats.org/officeDocument/2006/relationships/image" Target="../media/image99.png"/><Relationship Id="rId4" Type="http://schemas.microsoft.com/office/2007/relationships/hdphoto" Target="../media/hdphoto1.wdp"/><Relationship Id="rId9" Type="http://schemas.openxmlformats.org/officeDocument/2006/relationships/image" Target="../media/image9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png"/><Relationship Id="rId26" Type="http://schemas.openxmlformats.org/officeDocument/2006/relationships/image" Target="../media/image33.pn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5" Type="http://schemas.openxmlformats.org/officeDocument/2006/relationships/image" Target="../media/image32.png"/><Relationship Id="rId2" Type="http://schemas.openxmlformats.org/officeDocument/2006/relationships/notesSlide" Target="../notesSlides/notesSlide5.xml"/><Relationship Id="rId16" Type="http://schemas.openxmlformats.org/officeDocument/2006/relationships/image" Target="../media/image23.sv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31.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10" Type="http://schemas.openxmlformats.org/officeDocument/2006/relationships/image" Target="../media/image17.svg"/><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svg"/><Relationship Id="rId22" Type="http://schemas.openxmlformats.org/officeDocument/2006/relationships/image" Target="../media/image29.png"/><Relationship Id="rId27"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emf"/><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a:extLst>
              <a:ext uri="{FF2B5EF4-FFF2-40B4-BE49-F238E27FC236}">
                <a16:creationId xmlns:a16="http://schemas.microsoft.com/office/drawing/2014/main" id="{CFB978ED-6534-43F0-88D0-8EBF53D3ECA4}"/>
              </a:ext>
            </a:extLst>
          </p:cNvPr>
          <p:cNvGrpSpPr/>
          <p:nvPr/>
        </p:nvGrpSpPr>
        <p:grpSpPr>
          <a:xfrm>
            <a:off x="-1975" y="350874"/>
            <a:ext cx="12193975" cy="6507126"/>
            <a:chOff x="-1565910" y="-27384"/>
            <a:chExt cx="12533395" cy="6925600"/>
          </a:xfrm>
        </p:grpSpPr>
        <p:pic>
          <p:nvPicPr>
            <p:cNvPr id="29" name="Picture 4" descr="E:\ppt(工作)\长江学者-武汉大学-龚威\图片\11.jpg">
              <a:extLst>
                <a:ext uri="{FF2B5EF4-FFF2-40B4-BE49-F238E27FC236}">
                  <a16:creationId xmlns:a16="http://schemas.microsoft.com/office/drawing/2014/main" id="{B09A1DE6-EB8C-4205-A628-F383CDB060BC}"/>
                </a:ext>
              </a:extLst>
            </p:cNvPr>
            <p:cNvPicPr>
              <a:picLocks noChangeAspect="1" noChangeArrowheads="1"/>
            </p:cNvPicPr>
            <p:nvPr/>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20000"/>
                      </a14:imgEffect>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565910" y="-27384"/>
              <a:ext cx="125311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1" descr="C:\Users\FOUNOER\Desktop\3978_20120305152946811376_1[1].png">
              <a:extLst>
                <a:ext uri="{FF2B5EF4-FFF2-40B4-BE49-F238E27FC236}">
                  <a16:creationId xmlns:a16="http://schemas.microsoft.com/office/drawing/2014/main" id="{D3A8E047-10EE-4F2D-ABDF-BBAE9A4BCD47}"/>
                </a:ext>
              </a:extLst>
            </p:cNvPr>
            <p:cNvPicPr>
              <a:picLocks noChangeAspect="1" noChangeArrowheads="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bwMode="auto">
            <a:xfrm>
              <a:off x="-1563628" y="2277596"/>
              <a:ext cx="12531113" cy="4620620"/>
            </a:xfrm>
            <a:prstGeom prst="rect">
              <a:avLst/>
            </a:prstGeom>
            <a:noFill/>
            <a:ln w="9525">
              <a:noFill/>
              <a:miter lim="800000"/>
              <a:headEnd/>
              <a:tailEnd/>
            </a:ln>
          </p:spPr>
        </p:pic>
      </p:grpSp>
      <p:sp>
        <p:nvSpPr>
          <p:cNvPr id="38" name="矩形 37">
            <a:extLst>
              <a:ext uri="{FF2B5EF4-FFF2-40B4-BE49-F238E27FC236}">
                <a16:creationId xmlns:a16="http://schemas.microsoft.com/office/drawing/2014/main" id="{32205DEF-38FE-420F-A597-1F7C4D2503BA}"/>
              </a:ext>
            </a:extLst>
          </p:cNvPr>
          <p:cNvSpPr/>
          <p:nvPr/>
        </p:nvSpPr>
        <p:spPr>
          <a:xfrm>
            <a:off x="2220" y="0"/>
            <a:ext cx="12193976" cy="6858000"/>
          </a:xfrm>
          <a:prstGeom prst="rect">
            <a:avLst/>
          </a:prstGeom>
          <a:gradFill flip="none" rotWithShape="1">
            <a:gsLst>
              <a:gs pos="0">
                <a:schemeClr val="bg1">
                  <a:alpha val="67000"/>
                </a:schemeClr>
              </a:gs>
              <a:gs pos="85000">
                <a:srgbClr val="FFFFFF"/>
              </a:gs>
              <a:gs pos="66000">
                <a:srgbClr val="FFFFFF">
                  <a:alpha val="69000"/>
                </a:srgbClr>
              </a:gs>
              <a:gs pos="41000">
                <a:sysClr val="window" lastClr="FFFFFF">
                  <a:alpha val="56000"/>
                </a:sysClr>
              </a:gs>
              <a:gs pos="100000">
                <a:sysClr val="window" lastClr="FFFFFF">
                  <a:alpha val="0"/>
                </a:sysClr>
              </a:gs>
            </a:gsLst>
            <a:lin ang="5400000" scaled="1"/>
            <a:tileRect/>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等线"/>
              <a:ea typeface="等线" panose="02010600030101010101" pitchFamily="2" charset="-122"/>
              <a:cs typeface="+mn-cs"/>
            </a:endParaRPr>
          </a:p>
        </p:txBody>
      </p:sp>
      <p:sp>
        <p:nvSpPr>
          <p:cNvPr id="39" name="文本框 38">
            <a:extLst>
              <a:ext uri="{FF2B5EF4-FFF2-40B4-BE49-F238E27FC236}">
                <a16:creationId xmlns:a16="http://schemas.microsoft.com/office/drawing/2014/main" id="{24D4A2E9-4F3D-40BE-898A-53B10BE9D623}"/>
              </a:ext>
            </a:extLst>
          </p:cNvPr>
          <p:cNvSpPr txBox="1"/>
          <p:nvPr/>
        </p:nvSpPr>
        <p:spPr>
          <a:xfrm>
            <a:off x="-12836" y="2563876"/>
            <a:ext cx="12200392" cy="1323439"/>
          </a:xfrm>
          <a:prstGeom prst="rect">
            <a:avLst/>
          </a:prstGeom>
          <a:noFill/>
        </p:spPr>
        <p:txBody>
          <a:bodyPr wrap="square">
            <a:spAutoFit/>
            <a:scene3d>
              <a:camera prst="orthographicFront"/>
              <a:lightRig rig="threePt" dir="t"/>
            </a:scene3d>
            <a:sp3d prstMaterial="plastic"/>
          </a:bodyPr>
          <a:lstStyle/>
          <a:p>
            <a:pPr lvl="0" algn="ctr">
              <a:defRPr/>
            </a:pPr>
            <a:r>
              <a:rPr lang="en-US" altLang="zh-CN" sz="4000" b="1" spc="300" dirty="0">
                <a:solidFill>
                  <a:srgbClr val="044875"/>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The Role of Physical Models in the Epic Advancement of Machine Learning</a:t>
            </a:r>
            <a:endParaRPr kumimoji="0" lang="zh-CN" altLang="en-US" sz="4000" b="1" i="0" u="none" strike="noStrike" kern="1200" cap="none" spc="300" normalizeH="0" baseline="0" noProof="0" dirty="0">
              <a:ln>
                <a:noFill/>
              </a:ln>
              <a:solidFill>
                <a:srgbClr val="044875"/>
              </a:solidFill>
              <a:effectLst>
                <a:outerShdw blurRad="50800" dist="3810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pic>
        <p:nvPicPr>
          <p:cNvPr id="40" name="Picture 2" descr="http://rsgis.whu.edu.cn/img/logo.png">
            <a:extLst>
              <a:ext uri="{FF2B5EF4-FFF2-40B4-BE49-F238E27FC236}">
                <a16:creationId xmlns:a16="http://schemas.microsoft.com/office/drawing/2014/main" id="{593DB6B8-D344-4E0C-B5AB-2CEFBF707C7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0533"/>
          <a:stretch/>
        </p:blipFill>
        <p:spPr bwMode="auto">
          <a:xfrm>
            <a:off x="2286178" y="654863"/>
            <a:ext cx="3587921" cy="400050"/>
          </a:xfrm>
          <a:prstGeom prst="rect">
            <a:avLst/>
          </a:prstGeom>
          <a:noFill/>
          <a:extLst>
            <a:ext uri="{909E8E84-426E-40DD-AFC4-6F175D3DCCD1}">
              <a14:hiddenFill xmlns:a14="http://schemas.microsoft.com/office/drawing/2010/main">
                <a:solidFill>
                  <a:srgbClr val="FFFFFF"/>
                </a:solidFill>
              </a14:hiddenFill>
            </a:ext>
          </a:extLst>
        </p:spPr>
      </p:pic>
      <p:pic>
        <p:nvPicPr>
          <p:cNvPr id="41" name="图片 40">
            <a:extLst>
              <a:ext uri="{FF2B5EF4-FFF2-40B4-BE49-F238E27FC236}">
                <a16:creationId xmlns:a16="http://schemas.microsoft.com/office/drawing/2014/main" id="{327F4A7C-C79C-4A51-AE02-4234FA5BAFC5}"/>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0895" t="35804" r="22388" b="37344"/>
          <a:stretch/>
        </p:blipFill>
        <p:spPr>
          <a:xfrm>
            <a:off x="136098" y="532424"/>
            <a:ext cx="1902748" cy="600868"/>
          </a:xfrm>
          <a:prstGeom prst="rect">
            <a:avLst/>
          </a:prstGeom>
          <a:noFill/>
          <a:ln>
            <a:noFill/>
          </a:ln>
        </p:spPr>
      </p:pic>
      <p:sp>
        <p:nvSpPr>
          <p:cNvPr id="42" name="矩形 41">
            <a:extLst>
              <a:ext uri="{FF2B5EF4-FFF2-40B4-BE49-F238E27FC236}">
                <a16:creationId xmlns:a16="http://schemas.microsoft.com/office/drawing/2014/main" id="{7BA2EAED-9B16-41EF-A12F-4D23616BD28D}"/>
              </a:ext>
            </a:extLst>
          </p:cNvPr>
          <p:cNvSpPr/>
          <p:nvPr/>
        </p:nvSpPr>
        <p:spPr>
          <a:xfrm>
            <a:off x="0" y="3929271"/>
            <a:ext cx="12187556" cy="1461862"/>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3" name="矩形 42">
            <a:extLst>
              <a:ext uri="{FF2B5EF4-FFF2-40B4-BE49-F238E27FC236}">
                <a16:creationId xmlns:a16="http://schemas.microsoft.com/office/drawing/2014/main" id="{F1E59CCF-9451-438B-BB01-570EB0DF1036}"/>
              </a:ext>
            </a:extLst>
          </p:cNvPr>
          <p:cNvSpPr/>
          <p:nvPr/>
        </p:nvSpPr>
        <p:spPr>
          <a:xfrm>
            <a:off x="-8392" y="6464936"/>
            <a:ext cx="12200392" cy="39306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44" name="矩形 43">
            <a:extLst>
              <a:ext uri="{FF2B5EF4-FFF2-40B4-BE49-F238E27FC236}">
                <a16:creationId xmlns:a16="http://schemas.microsoft.com/office/drawing/2014/main" id="{64ABB23C-91D4-4BAC-AAD9-A7D747984FEE}"/>
              </a:ext>
            </a:extLst>
          </p:cNvPr>
          <p:cNvSpPr/>
          <p:nvPr/>
        </p:nvSpPr>
        <p:spPr>
          <a:xfrm>
            <a:off x="2221" y="0"/>
            <a:ext cx="12187557" cy="447938"/>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45" name="文本框 44">
            <a:extLst>
              <a:ext uri="{FF2B5EF4-FFF2-40B4-BE49-F238E27FC236}">
                <a16:creationId xmlns:a16="http://schemas.microsoft.com/office/drawing/2014/main" id="{EA813CC6-29D5-49FD-87AC-D32B892EDF13}"/>
              </a:ext>
            </a:extLst>
          </p:cNvPr>
          <p:cNvSpPr txBox="1">
            <a:spLocks noChangeArrowheads="1"/>
          </p:cNvSpPr>
          <p:nvPr/>
        </p:nvSpPr>
        <p:spPr bwMode="auto">
          <a:xfrm>
            <a:off x="1706335" y="4008716"/>
            <a:ext cx="9054193"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buFont typeface="Arial" charset="0"/>
              <a:defRPr>
                <a:solidFill>
                  <a:schemeClr val="tx1"/>
                </a:solidFill>
                <a:latin typeface="Calibri" pitchFamily="34" charset="0"/>
                <a:ea typeface="宋体" pitchFamily="2" charset="-122"/>
              </a:defRPr>
            </a:lvl6pPr>
            <a:lvl7pPr eaLnBrk="0" fontAlgn="base" hangingPunct="0">
              <a:spcAft>
                <a:spcPct val="0"/>
              </a:spcAft>
              <a:buFont typeface="Arial" charset="0"/>
              <a:defRPr>
                <a:solidFill>
                  <a:schemeClr val="tx1"/>
                </a:solidFill>
                <a:latin typeface="Calibri" pitchFamily="34" charset="0"/>
                <a:ea typeface="宋体" pitchFamily="2" charset="-122"/>
              </a:defRPr>
            </a:lvl7pPr>
            <a:lvl8pPr eaLnBrk="0" fontAlgn="base" hangingPunct="0">
              <a:spcAft>
                <a:spcPct val="0"/>
              </a:spcAft>
              <a:buFont typeface="Arial" charset="0"/>
              <a:defRPr>
                <a:solidFill>
                  <a:schemeClr val="tx1"/>
                </a:solidFill>
                <a:latin typeface="Calibri" pitchFamily="34" charset="0"/>
                <a:ea typeface="宋体" pitchFamily="2" charset="-122"/>
              </a:defRPr>
            </a:lvl8pPr>
            <a:lvl9pPr eaLnBrk="0" fontAlgn="base" hangingPunct="0">
              <a:spcAft>
                <a:spcPct val="0"/>
              </a:spcAft>
              <a:buFont typeface="Arial" charset="0"/>
              <a:defRPr>
                <a:solidFill>
                  <a:schemeClr val="tx1"/>
                </a:solidFill>
                <a:latin typeface="Calibri" pitchFamily="34" charset="0"/>
                <a:ea typeface="宋体" pitchFamily="2" charset="-122"/>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Siwei Li</a:t>
            </a:r>
            <a:r>
              <a:rPr lang="en-US" altLang="zh-CN" baseline="30000" dirty="0">
                <a:solidFill>
                  <a:prstClr val="white"/>
                </a:solidFill>
                <a:latin typeface="微软雅黑" pitchFamily="34" charset="-122"/>
                <a:ea typeface="微软雅黑" pitchFamily="34" charset="-122"/>
              </a:rPr>
              <a:t>*</a:t>
            </a:r>
            <a:r>
              <a:rPr kumimoji="0" lang="en-US" altLang="zh-CN" sz="28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 Jia Xing, Joshua S. Fu, Ge Song, Yu Ding</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altLang="zh-CN" sz="1800" dirty="0">
                <a:solidFill>
                  <a:prstClr val="white"/>
                </a:solidFill>
                <a:latin typeface="微软雅黑" pitchFamily="34" charset="-122"/>
                <a:ea typeface="微软雅黑" pitchFamily="34" charset="-122"/>
              </a:rPr>
              <a:t>* Wuhan University, Hubei, 430000, China</a:t>
            </a:r>
            <a:endParaRPr kumimoji="0" lang="en-US" altLang="zh-CN" sz="18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itchFamily="34" charset="-122"/>
                <a:cs typeface="Times New Roman" panose="02020603050405020304" pitchFamily="18" charset="0"/>
              </a:rPr>
              <a:t>siwei.li@whu.edu.cn</a:t>
            </a:r>
          </a:p>
        </p:txBody>
      </p:sp>
      <p:pic>
        <p:nvPicPr>
          <p:cNvPr id="3" name="图片 2">
            <a:extLst>
              <a:ext uri="{FF2B5EF4-FFF2-40B4-BE49-F238E27FC236}">
                <a16:creationId xmlns:a16="http://schemas.microsoft.com/office/drawing/2014/main" id="{B071575A-BB43-EDD5-C7A3-FBACF4E75A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043" y="447938"/>
            <a:ext cx="2055677" cy="60461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11769CE2-F482-473C-BDCF-B4DEEE6F8BEE}"/>
              </a:ext>
            </a:extLst>
          </p:cNvPr>
          <p:cNvSpPr>
            <a:spLocks noChangeArrowheads="1"/>
          </p:cNvSpPr>
          <p:nvPr/>
        </p:nvSpPr>
        <p:spPr bwMode="auto">
          <a:xfrm>
            <a:off x="0" y="1"/>
            <a:ext cx="12192000" cy="529701"/>
          </a:xfrm>
          <a:prstGeom prst="rect">
            <a:avLst/>
          </a:prstGeom>
          <a:solidFill>
            <a:srgbClr val="044875"/>
          </a:solidFill>
          <a:ln>
            <a:noFill/>
          </a:ln>
          <a:effec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19" name="Rectangle 13">
            <a:extLst>
              <a:ext uri="{FF2B5EF4-FFF2-40B4-BE49-F238E27FC236}">
                <a16:creationId xmlns:a16="http://schemas.microsoft.com/office/drawing/2014/main" id="{50905B2A-C645-4BAD-BE8E-7FC1C2AAA83B}"/>
              </a:ext>
            </a:extLst>
          </p:cNvPr>
          <p:cNvSpPr>
            <a:spLocks noChangeArrowheads="1"/>
          </p:cNvSpPr>
          <p:nvPr/>
        </p:nvSpPr>
        <p:spPr bwMode="auto">
          <a:xfrm>
            <a:off x="0" y="6600826"/>
            <a:ext cx="12192000" cy="257175"/>
          </a:xfrm>
          <a:prstGeom prst="rect">
            <a:avLst/>
          </a:prstGeom>
          <a:solidFill>
            <a:srgbClr val="044875"/>
          </a:solidFill>
          <a:ln>
            <a:noFill/>
          </a:ln>
          <a:effec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3C5E74"/>
              </a:solidFill>
              <a:effectLst/>
              <a:uLnTx/>
              <a:uFillTx/>
              <a:latin typeface="微软雅黑" panose="020B0503020204020204" pitchFamily="34" charset="-122"/>
              <a:ea typeface="微软雅黑" panose="020B0503020204020204" pitchFamily="34" charset="-122"/>
              <a:cs typeface="+mn-cs"/>
            </a:endParaRPr>
          </a:p>
        </p:txBody>
      </p:sp>
      <p:sp>
        <p:nvSpPr>
          <p:cNvPr id="25" name="TextBox 24">
            <a:extLst>
              <a:ext uri="{FF2B5EF4-FFF2-40B4-BE49-F238E27FC236}">
                <a16:creationId xmlns:a16="http://schemas.microsoft.com/office/drawing/2014/main" id="{AF9284B1-9CAF-40A2-9362-672D3B83FF20}"/>
              </a:ext>
            </a:extLst>
          </p:cNvPr>
          <p:cNvSpPr txBox="1"/>
          <p:nvPr/>
        </p:nvSpPr>
        <p:spPr>
          <a:xfrm>
            <a:off x="0" y="-20585"/>
            <a:ext cx="12192000" cy="523220"/>
          </a:xfrm>
          <a:prstGeom prst="rect">
            <a:avLst/>
          </a:prstGeom>
          <a:noFill/>
        </p:spPr>
        <p:txBody>
          <a:bodyPr wrap="square" rtlCol="0">
            <a:spAutoFit/>
          </a:bodyPr>
          <a:lstStyle/>
          <a:p>
            <a:pPr algn="ctr"/>
            <a:r>
              <a:rPr lang="en-US" sz="2800" b="1" dirty="0">
                <a:solidFill>
                  <a:schemeClr val="bg1"/>
                </a:solidFill>
              </a:rPr>
              <a:t>Topic 2: Evaluate and optimize AI with physical model testbed</a:t>
            </a:r>
          </a:p>
        </p:txBody>
      </p:sp>
      <p:sp>
        <p:nvSpPr>
          <p:cNvPr id="24" name="Title 1">
            <a:extLst>
              <a:ext uri="{FF2B5EF4-FFF2-40B4-BE49-F238E27FC236}">
                <a16:creationId xmlns:a16="http://schemas.microsoft.com/office/drawing/2014/main" id="{A66ACB81-9627-49DA-A6D3-4F1033DEE2EE}"/>
              </a:ext>
            </a:extLst>
          </p:cNvPr>
          <p:cNvSpPr txBox="1">
            <a:spLocks/>
          </p:cNvSpPr>
          <p:nvPr/>
        </p:nvSpPr>
        <p:spPr>
          <a:xfrm>
            <a:off x="432410" y="793961"/>
            <a:ext cx="5257800" cy="523220"/>
          </a:xfrm>
          <a:prstGeom prst="rect">
            <a:avLst/>
          </a:prstGeom>
          <a:noFill/>
        </p:spPr>
        <p:txBody>
          <a:bodyPr wrap="square" rtlCol="0">
            <a:spAutoFit/>
          </a:bodyPr>
          <a:lstStyle>
            <a:defPPr>
              <a:defRPr lang="en-US"/>
            </a:defPPr>
            <a:lvl1pPr algn="ctr">
              <a:defRPr sz="2800" b="1">
                <a:solidFill>
                  <a:srgbClr val="0070C0"/>
                </a:solidFill>
              </a:defRPr>
            </a:lvl1pPr>
          </a:lstStyle>
          <a:p>
            <a:r>
              <a:rPr lang="en-US" i="1" dirty="0"/>
              <a:t>It All Began with One Paper...</a:t>
            </a:r>
          </a:p>
        </p:txBody>
      </p:sp>
      <p:pic>
        <p:nvPicPr>
          <p:cNvPr id="26" name="Picture 25">
            <a:extLst>
              <a:ext uri="{FF2B5EF4-FFF2-40B4-BE49-F238E27FC236}">
                <a16:creationId xmlns:a16="http://schemas.microsoft.com/office/drawing/2014/main" id="{43EA097C-906E-4E2E-9060-5B13925AA3AB}"/>
              </a:ext>
            </a:extLst>
          </p:cNvPr>
          <p:cNvPicPr>
            <a:picLocks noChangeAspect="1"/>
          </p:cNvPicPr>
          <p:nvPr/>
        </p:nvPicPr>
        <p:blipFill>
          <a:blip r:embed="rId3"/>
          <a:stretch>
            <a:fillRect/>
          </a:stretch>
        </p:blipFill>
        <p:spPr>
          <a:xfrm>
            <a:off x="432410" y="1392522"/>
            <a:ext cx="5663590" cy="4851788"/>
          </a:xfrm>
          <a:prstGeom prst="rect">
            <a:avLst/>
          </a:prstGeom>
        </p:spPr>
      </p:pic>
      <p:pic>
        <p:nvPicPr>
          <p:cNvPr id="27" name="Picture 26">
            <a:extLst>
              <a:ext uri="{FF2B5EF4-FFF2-40B4-BE49-F238E27FC236}">
                <a16:creationId xmlns:a16="http://schemas.microsoft.com/office/drawing/2014/main" id="{F139B3CB-4F21-43A1-AB35-DD30A972659C}"/>
              </a:ext>
            </a:extLst>
          </p:cNvPr>
          <p:cNvPicPr>
            <a:picLocks noChangeAspect="1"/>
          </p:cNvPicPr>
          <p:nvPr/>
        </p:nvPicPr>
        <p:blipFill>
          <a:blip r:embed="rId4"/>
          <a:stretch>
            <a:fillRect/>
          </a:stretch>
        </p:blipFill>
        <p:spPr>
          <a:xfrm>
            <a:off x="7194443" y="4872117"/>
            <a:ext cx="3888768" cy="1399592"/>
          </a:xfrm>
          <a:prstGeom prst="rect">
            <a:avLst/>
          </a:prstGeom>
        </p:spPr>
      </p:pic>
      <p:pic>
        <p:nvPicPr>
          <p:cNvPr id="28" name="Picture 27">
            <a:extLst>
              <a:ext uri="{FF2B5EF4-FFF2-40B4-BE49-F238E27FC236}">
                <a16:creationId xmlns:a16="http://schemas.microsoft.com/office/drawing/2014/main" id="{93641827-239B-4596-AF8C-A4E2913FE656}"/>
              </a:ext>
            </a:extLst>
          </p:cNvPr>
          <p:cNvPicPr>
            <a:picLocks noChangeAspect="1"/>
          </p:cNvPicPr>
          <p:nvPr/>
        </p:nvPicPr>
        <p:blipFill>
          <a:blip r:embed="rId5"/>
          <a:stretch>
            <a:fillRect/>
          </a:stretch>
        </p:blipFill>
        <p:spPr>
          <a:xfrm>
            <a:off x="6191641" y="1635575"/>
            <a:ext cx="5586084" cy="1916720"/>
          </a:xfrm>
          <a:prstGeom prst="rect">
            <a:avLst/>
          </a:prstGeom>
        </p:spPr>
      </p:pic>
      <p:sp>
        <p:nvSpPr>
          <p:cNvPr id="29" name="TextBox 28">
            <a:extLst>
              <a:ext uri="{FF2B5EF4-FFF2-40B4-BE49-F238E27FC236}">
                <a16:creationId xmlns:a16="http://schemas.microsoft.com/office/drawing/2014/main" id="{2888BBB9-819C-4614-A80B-2B75DC86A096}"/>
              </a:ext>
            </a:extLst>
          </p:cNvPr>
          <p:cNvSpPr txBox="1"/>
          <p:nvPr/>
        </p:nvSpPr>
        <p:spPr>
          <a:xfrm>
            <a:off x="6191641" y="3633750"/>
            <a:ext cx="5736314" cy="369332"/>
          </a:xfrm>
          <a:prstGeom prst="rect">
            <a:avLst/>
          </a:prstGeom>
          <a:noFill/>
        </p:spPr>
        <p:txBody>
          <a:bodyPr wrap="none" rtlCol="0">
            <a:spAutoFit/>
          </a:bodyPr>
          <a:lstStyle/>
          <a:p>
            <a:r>
              <a:rPr lang="en-US" dirty="0">
                <a:solidFill>
                  <a:prstClr val="black"/>
                </a:solidFill>
                <a:latin typeface="Calibri" panose="020F0502020204030204"/>
              </a:rPr>
              <a:t>very high satellite-retrieved NO2 concentration than CMAQ</a:t>
            </a:r>
          </a:p>
        </p:txBody>
      </p:sp>
      <p:sp>
        <p:nvSpPr>
          <p:cNvPr id="30" name="Arrow: Down 29">
            <a:extLst>
              <a:ext uri="{FF2B5EF4-FFF2-40B4-BE49-F238E27FC236}">
                <a16:creationId xmlns:a16="http://schemas.microsoft.com/office/drawing/2014/main" id="{E8850AE6-6F7C-4938-A69D-E2AE7EA7B8D5}"/>
              </a:ext>
            </a:extLst>
          </p:cNvPr>
          <p:cNvSpPr/>
          <p:nvPr/>
        </p:nvSpPr>
        <p:spPr>
          <a:xfrm>
            <a:off x="8812537" y="4084537"/>
            <a:ext cx="494522" cy="298580"/>
          </a:xfrm>
          <a:prstGeom prst="down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35466872-FD52-48C8-B2DB-F6C2B50419B4}"/>
              </a:ext>
            </a:extLst>
          </p:cNvPr>
          <p:cNvSpPr txBox="1"/>
          <p:nvPr/>
        </p:nvSpPr>
        <p:spPr>
          <a:xfrm>
            <a:off x="7501905" y="4429119"/>
            <a:ext cx="3273845" cy="369332"/>
          </a:xfrm>
          <a:prstGeom prst="rect">
            <a:avLst/>
          </a:prstGeom>
          <a:noFill/>
        </p:spPr>
        <p:txBody>
          <a:bodyPr wrap="none" rtlCol="0">
            <a:spAutoFit/>
          </a:bodyPr>
          <a:lstStyle/>
          <a:p>
            <a:r>
              <a:rPr lang="en-US" dirty="0">
                <a:solidFill>
                  <a:prstClr val="black"/>
                </a:solidFill>
                <a:latin typeface="Calibri" panose="020F0502020204030204"/>
              </a:rPr>
              <a:t>large increase of NOx emissions</a:t>
            </a:r>
          </a:p>
        </p:txBody>
      </p:sp>
      <p:sp>
        <p:nvSpPr>
          <p:cNvPr id="32" name="Rectangle: Rounded Corners 31">
            <a:extLst>
              <a:ext uri="{FF2B5EF4-FFF2-40B4-BE49-F238E27FC236}">
                <a16:creationId xmlns:a16="http://schemas.microsoft.com/office/drawing/2014/main" id="{9E4D560D-8337-4CD0-82EF-B7A5A6C5708B}"/>
              </a:ext>
            </a:extLst>
          </p:cNvPr>
          <p:cNvSpPr/>
          <p:nvPr/>
        </p:nvSpPr>
        <p:spPr>
          <a:xfrm>
            <a:off x="10347649" y="1635575"/>
            <a:ext cx="1525717" cy="1506304"/>
          </a:xfrm>
          <a:prstGeom prst="roundRect">
            <a:avLst>
              <a:gd name="adj" fmla="val 13609"/>
            </a:avLst>
          </a:prstGeom>
          <a:noFill/>
          <a:ln w="1270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14A5188B-AC3A-4837-AF3A-A5CD622217AC}"/>
              </a:ext>
            </a:extLst>
          </p:cNvPr>
          <p:cNvSpPr txBox="1"/>
          <p:nvPr/>
        </p:nvSpPr>
        <p:spPr>
          <a:xfrm>
            <a:off x="10042824" y="3968096"/>
            <a:ext cx="1885131" cy="369332"/>
          </a:xfrm>
          <a:prstGeom prst="rect">
            <a:avLst/>
          </a:prstGeom>
          <a:noFill/>
        </p:spPr>
        <p:txBody>
          <a:bodyPr wrap="none" rtlCol="0">
            <a:spAutoFit/>
          </a:bodyPr>
          <a:lstStyle/>
          <a:p>
            <a:r>
              <a:rPr lang="en-US" dirty="0">
                <a:solidFill>
                  <a:srgbClr val="FF0000"/>
                </a:solidFill>
                <a:latin typeface="Calibri" panose="020F0502020204030204"/>
              </a:rPr>
              <a:t>is that really true?</a:t>
            </a:r>
          </a:p>
        </p:txBody>
      </p:sp>
      <p:sp>
        <p:nvSpPr>
          <p:cNvPr id="34" name="TextBox 33">
            <a:extLst>
              <a:ext uri="{FF2B5EF4-FFF2-40B4-BE49-F238E27FC236}">
                <a16:creationId xmlns:a16="http://schemas.microsoft.com/office/drawing/2014/main" id="{9CA8A24E-AC8E-4B77-BAFB-A462CC07ADCB}"/>
              </a:ext>
            </a:extLst>
          </p:cNvPr>
          <p:cNvSpPr txBox="1"/>
          <p:nvPr/>
        </p:nvSpPr>
        <p:spPr>
          <a:xfrm>
            <a:off x="6877259" y="6268782"/>
            <a:ext cx="4859600" cy="369332"/>
          </a:xfrm>
          <a:prstGeom prst="rect">
            <a:avLst/>
          </a:prstGeom>
          <a:noFill/>
        </p:spPr>
        <p:txBody>
          <a:bodyPr wrap="none" rtlCol="0">
            <a:spAutoFit/>
          </a:bodyPr>
          <a:lstStyle/>
          <a:p>
            <a:r>
              <a:rPr lang="en-US" dirty="0">
                <a:solidFill>
                  <a:srgbClr val="FF0000"/>
                </a:solidFill>
                <a:latin typeface="Calibri" panose="020F0502020204030204"/>
              </a:rPr>
              <a:t>updated emissions are suspicious high in the west</a:t>
            </a:r>
          </a:p>
        </p:txBody>
      </p:sp>
      <p:sp>
        <p:nvSpPr>
          <p:cNvPr id="2" name="文本框 1">
            <a:extLst>
              <a:ext uri="{FF2B5EF4-FFF2-40B4-BE49-F238E27FC236}">
                <a16:creationId xmlns:a16="http://schemas.microsoft.com/office/drawing/2014/main" id="{2C9AC11D-42AD-7F19-D168-163F31A1ED16}"/>
              </a:ext>
            </a:extLst>
          </p:cNvPr>
          <p:cNvSpPr txBox="1"/>
          <p:nvPr/>
        </p:nvSpPr>
        <p:spPr>
          <a:xfrm>
            <a:off x="432410" y="6268782"/>
            <a:ext cx="1502526" cy="276999"/>
          </a:xfrm>
          <a:prstGeom prst="rect">
            <a:avLst/>
          </a:prstGeom>
          <a:noFill/>
        </p:spPr>
        <p:txBody>
          <a:bodyPr wrap="square" rtlCol="0">
            <a:spAutoFit/>
          </a:bodyPr>
          <a:lstStyle/>
          <a:p>
            <a:r>
              <a:rPr lang="en-US" altLang="zh-CN" sz="1200" dirty="0">
                <a:latin typeface="微软雅黑" panose="020B0503020204020204" pitchFamily="34" charset="-122"/>
                <a:ea typeface="微软雅黑" panose="020B0503020204020204" pitchFamily="34" charset="-122"/>
              </a:rPr>
              <a:t>2022</a:t>
            </a:r>
            <a:endParaRPr lang="zh-CN" altLang="en-US" sz="12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29861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11769CE2-F482-473C-BDCF-B4DEEE6F8BEE}"/>
              </a:ext>
            </a:extLst>
          </p:cNvPr>
          <p:cNvSpPr>
            <a:spLocks noChangeArrowheads="1"/>
          </p:cNvSpPr>
          <p:nvPr/>
        </p:nvSpPr>
        <p:spPr bwMode="auto">
          <a:xfrm>
            <a:off x="0" y="1"/>
            <a:ext cx="12192000" cy="529701"/>
          </a:xfrm>
          <a:prstGeom prst="rect">
            <a:avLst/>
          </a:prstGeom>
          <a:solidFill>
            <a:srgbClr val="044875"/>
          </a:solidFill>
          <a:ln>
            <a:noFill/>
          </a:ln>
          <a:effec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19" name="Rectangle 13">
            <a:extLst>
              <a:ext uri="{FF2B5EF4-FFF2-40B4-BE49-F238E27FC236}">
                <a16:creationId xmlns:a16="http://schemas.microsoft.com/office/drawing/2014/main" id="{50905B2A-C645-4BAD-BE8E-7FC1C2AAA83B}"/>
              </a:ext>
            </a:extLst>
          </p:cNvPr>
          <p:cNvSpPr>
            <a:spLocks noChangeArrowheads="1"/>
          </p:cNvSpPr>
          <p:nvPr/>
        </p:nvSpPr>
        <p:spPr bwMode="auto">
          <a:xfrm>
            <a:off x="0" y="6600826"/>
            <a:ext cx="12192000" cy="257175"/>
          </a:xfrm>
          <a:prstGeom prst="rect">
            <a:avLst/>
          </a:prstGeom>
          <a:solidFill>
            <a:srgbClr val="044875"/>
          </a:solidFill>
          <a:ln>
            <a:noFill/>
          </a:ln>
          <a:effec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3C5E74"/>
              </a:solidFill>
              <a:effectLst/>
              <a:uLnTx/>
              <a:uFillTx/>
              <a:latin typeface="微软雅黑" panose="020B0503020204020204" pitchFamily="34" charset="-122"/>
              <a:ea typeface="微软雅黑" panose="020B0503020204020204" pitchFamily="34" charset="-122"/>
              <a:cs typeface="+mn-cs"/>
            </a:endParaRPr>
          </a:p>
        </p:txBody>
      </p:sp>
      <p:sp>
        <p:nvSpPr>
          <p:cNvPr id="25" name="TextBox 24">
            <a:extLst>
              <a:ext uri="{FF2B5EF4-FFF2-40B4-BE49-F238E27FC236}">
                <a16:creationId xmlns:a16="http://schemas.microsoft.com/office/drawing/2014/main" id="{AF9284B1-9CAF-40A2-9362-672D3B83FF20}"/>
              </a:ext>
            </a:extLst>
          </p:cNvPr>
          <p:cNvSpPr txBox="1"/>
          <p:nvPr/>
        </p:nvSpPr>
        <p:spPr>
          <a:xfrm>
            <a:off x="0" y="-20585"/>
            <a:ext cx="12192000" cy="523220"/>
          </a:xfrm>
          <a:prstGeom prst="rect">
            <a:avLst/>
          </a:prstGeom>
          <a:noFill/>
        </p:spPr>
        <p:txBody>
          <a:bodyPr wrap="square" rtlCol="0">
            <a:spAutoFit/>
          </a:bodyPr>
          <a:lstStyle/>
          <a:p>
            <a:pPr algn="ctr"/>
            <a:r>
              <a:rPr lang="en-US" sz="2800" b="1" dirty="0">
                <a:solidFill>
                  <a:schemeClr val="bg1"/>
                </a:solidFill>
              </a:rPr>
              <a:t>Topic 2: Evaluate and optimize AI with physical model testbed</a:t>
            </a:r>
          </a:p>
        </p:txBody>
      </p:sp>
      <p:sp>
        <p:nvSpPr>
          <p:cNvPr id="49" name="Title 1">
            <a:extLst>
              <a:ext uri="{FF2B5EF4-FFF2-40B4-BE49-F238E27FC236}">
                <a16:creationId xmlns:a16="http://schemas.microsoft.com/office/drawing/2014/main" id="{CC6AE8C6-C630-4D22-BF4A-4DC08A0FB996}"/>
              </a:ext>
            </a:extLst>
          </p:cNvPr>
          <p:cNvSpPr txBox="1">
            <a:spLocks/>
          </p:cNvSpPr>
          <p:nvPr/>
        </p:nvSpPr>
        <p:spPr>
          <a:xfrm>
            <a:off x="1430785" y="1034125"/>
            <a:ext cx="9961892" cy="523220"/>
          </a:xfrm>
          <a:prstGeom prst="rect">
            <a:avLst/>
          </a:prstGeom>
          <a:noFill/>
        </p:spPr>
        <p:txBody>
          <a:bodyPr wrap="square" rtlCol="0">
            <a:spAutoFit/>
          </a:bodyPr>
          <a:lstStyle>
            <a:defPPr>
              <a:defRPr lang="en-US"/>
            </a:defPPr>
            <a:lvl1pPr algn="ctr">
              <a:defRPr sz="2800" b="1" i="1">
                <a:solidFill>
                  <a:srgbClr val="0070C0"/>
                </a:solidFill>
              </a:defRPr>
            </a:lvl1pPr>
          </a:lstStyle>
          <a:p>
            <a:r>
              <a:rPr lang="en-US" i="0" dirty="0"/>
              <a:t>Typical machine learning method </a:t>
            </a: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A55FFD0B-80BA-4C9A-8437-26594F8B2E8A}"/>
                  </a:ext>
                </a:extLst>
              </p:cNvPr>
              <p:cNvSpPr txBox="1"/>
              <p:nvPr/>
            </p:nvSpPr>
            <p:spPr>
              <a:xfrm>
                <a:off x="4620318" y="1883434"/>
                <a:ext cx="313797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solidFill>
                            <a:prstClr val="black"/>
                          </a:solidFill>
                          <a:latin typeface="Cambria Math" panose="02040503050406030204" pitchFamily="18" charset="0"/>
                        </a:rPr>
                        <m:t>𝐶𝑜𝑛𝑐</m:t>
                      </m:r>
                      <m:r>
                        <a:rPr lang="en-US" sz="2400" i="1">
                          <a:solidFill>
                            <a:prstClr val="black"/>
                          </a:solidFill>
                          <a:latin typeface="Cambria Math" panose="02040503050406030204" pitchFamily="18" charset="0"/>
                        </a:rPr>
                        <m:t>=</m:t>
                      </m:r>
                      <m:r>
                        <a:rPr lang="en-US" sz="2400" i="1">
                          <a:solidFill>
                            <a:prstClr val="black"/>
                          </a:solidFill>
                          <a:latin typeface="Cambria Math" panose="02040503050406030204" pitchFamily="18" charset="0"/>
                        </a:rPr>
                        <m:t>𝑀𝐿</m:t>
                      </m:r>
                      <m:r>
                        <a:rPr lang="en-US" sz="2400" i="1">
                          <a:solidFill>
                            <a:prstClr val="black"/>
                          </a:solidFill>
                          <a:latin typeface="Cambria Math" panose="02040503050406030204" pitchFamily="18" charset="0"/>
                        </a:rPr>
                        <m:t> (</m:t>
                      </m:r>
                      <m:r>
                        <a:rPr lang="en-US" sz="2400" i="1">
                          <a:solidFill>
                            <a:prstClr val="black"/>
                          </a:solidFill>
                          <a:latin typeface="Cambria Math" panose="02040503050406030204" pitchFamily="18" charset="0"/>
                        </a:rPr>
                        <m:t>𝑓𝑒𝑎𝑡𝑢𝑟𝑒𝑠</m:t>
                      </m:r>
                      <m:r>
                        <a:rPr lang="en-US" sz="2400" i="1">
                          <a:solidFill>
                            <a:prstClr val="black"/>
                          </a:solidFill>
                          <a:latin typeface="Cambria Math" panose="02040503050406030204" pitchFamily="18" charset="0"/>
                        </a:rPr>
                        <m:t>)</m:t>
                      </m:r>
                    </m:oMath>
                  </m:oMathPara>
                </a14:m>
                <a:endParaRPr lang="en-US" sz="2400" dirty="0">
                  <a:solidFill>
                    <a:prstClr val="black"/>
                  </a:solidFill>
                  <a:latin typeface="Calibri" panose="020F0502020204030204"/>
                </a:endParaRPr>
              </a:p>
            </p:txBody>
          </p:sp>
        </mc:Choice>
        <mc:Fallback xmlns="">
          <p:sp>
            <p:nvSpPr>
              <p:cNvPr id="50" name="TextBox 49">
                <a:extLst>
                  <a:ext uri="{FF2B5EF4-FFF2-40B4-BE49-F238E27FC236}">
                    <a16:creationId xmlns:a16="http://schemas.microsoft.com/office/drawing/2014/main" id="{A55FFD0B-80BA-4C9A-8437-26594F8B2E8A}"/>
                  </a:ext>
                </a:extLst>
              </p:cNvPr>
              <p:cNvSpPr txBox="1">
                <a:spLocks noRot="1" noChangeAspect="1" noMove="1" noResize="1" noEditPoints="1" noAdjustHandles="1" noChangeArrowheads="1" noChangeShapeType="1" noTextEdit="1"/>
              </p:cNvSpPr>
              <p:nvPr/>
            </p:nvSpPr>
            <p:spPr>
              <a:xfrm>
                <a:off x="4620318" y="1883434"/>
                <a:ext cx="3137975" cy="369332"/>
              </a:xfrm>
              <a:prstGeom prst="rect">
                <a:avLst/>
              </a:prstGeom>
              <a:blipFill>
                <a:blip r:embed="rId3"/>
                <a:stretch>
                  <a:fillRect l="-1942" r="-2913" b="-32787"/>
                </a:stretch>
              </a:blipFill>
            </p:spPr>
            <p:txBody>
              <a:bodyPr/>
              <a:lstStyle/>
              <a:p>
                <a:r>
                  <a:rPr lang="en-US">
                    <a:noFill/>
                  </a:rPr>
                  <a:t> </a:t>
                </a:r>
              </a:p>
            </p:txBody>
          </p:sp>
        </mc:Fallback>
      </mc:AlternateContent>
      <p:sp>
        <p:nvSpPr>
          <p:cNvPr id="51" name="TextBox 50">
            <a:extLst>
              <a:ext uri="{FF2B5EF4-FFF2-40B4-BE49-F238E27FC236}">
                <a16:creationId xmlns:a16="http://schemas.microsoft.com/office/drawing/2014/main" id="{0FE4446A-F4DB-4C49-9F5A-AB7D5198253C}"/>
              </a:ext>
            </a:extLst>
          </p:cNvPr>
          <p:cNvSpPr txBox="1"/>
          <p:nvPr/>
        </p:nvSpPr>
        <p:spPr>
          <a:xfrm>
            <a:off x="851992" y="2734332"/>
            <a:ext cx="1566519" cy="369332"/>
          </a:xfrm>
          <a:prstGeom prst="rect">
            <a:avLst/>
          </a:prstGeom>
          <a:noFill/>
        </p:spPr>
        <p:txBody>
          <a:bodyPr wrap="none" rtlCol="0">
            <a:spAutoFit/>
          </a:bodyPr>
          <a:lstStyle/>
          <a:p>
            <a:r>
              <a:rPr lang="en-US" dirty="0">
                <a:solidFill>
                  <a:srgbClr val="4472C4"/>
                </a:solidFill>
                <a:latin typeface="Calibri" panose="020F0502020204030204"/>
              </a:rPr>
              <a:t>during training</a:t>
            </a:r>
          </a:p>
        </p:txBody>
      </p:sp>
      <p:sp>
        <p:nvSpPr>
          <p:cNvPr id="52" name="TextBox 51">
            <a:extLst>
              <a:ext uri="{FF2B5EF4-FFF2-40B4-BE49-F238E27FC236}">
                <a16:creationId xmlns:a16="http://schemas.microsoft.com/office/drawing/2014/main" id="{8EE8A6B9-0284-4CB0-8CDC-01BC4DCB173D}"/>
              </a:ext>
            </a:extLst>
          </p:cNvPr>
          <p:cNvSpPr txBox="1"/>
          <p:nvPr/>
        </p:nvSpPr>
        <p:spPr>
          <a:xfrm>
            <a:off x="776297" y="4150712"/>
            <a:ext cx="1805494" cy="369332"/>
          </a:xfrm>
          <a:prstGeom prst="rect">
            <a:avLst/>
          </a:prstGeom>
          <a:noFill/>
        </p:spPr>
        <p:txBody>
          <a:bodyPr wrap="none" rtlCol="0">
            <a:spAutoFit/>
          </a:bodyPr>
          <a:lstStyle/>
          <a:p>
            <a:r>
              <a:rPr lang="en-US" dirty="0">
                <a:solidFill>
                  <a:srgbClr val="FF0000"/>
                </a:solidFill>
                <a:latin typeface="Calibri" panose="020F0502020204030204"/>
              </a:rPr>
              <a:t>during prediction</a:t>
            </a:r>
          </a:p>
        </p:txBody>
      </p:sp>
      <p:sp>
        <p:nvSpPr>
          <p:cNvPr id="53" name="TextBox 52">
            <a:extLst>
              <a:ext uri="{FF2B5EF4-FFF2-40B4-BE49-F238E27FC236}">
                <a16:creationId xmlns:a16="http://schemas.microsoft.com/office/drawing/2014/main" id="{7807F6EF-1357-4191-AC6A-6A8AA908183C}"/>
              </a:ext>
            </a:extLst>
          </p:cNvPr>
          <p:cNvSpPr txBox="1"/>
          <p:nvPr/>
        </p:nvSpPr>
        <p:spPr>
          <a:xfrm>
            <a:off x="2912533" y="2665878"/>
            <a:ext cx="2221249" cy="646331"/>
          </a:xfrm>
          <a:prstGeom prst="rect">
            <a:avLst/>
          </a:prstGeom>
          <a:noFill/>
        </p:spPr>
        <p:txBody>
          <a:bodyPr wrap="none" rtlCol="0">
            <a:spAutoFit/>
          </a:bodyPr>
          <a:lstStyle/>
          <a:p>
            <a:pPr algn="ctr"/>
            <a:r>
              <a:rPr lang="en-US" dirty="0">
                <a:solidFill>
                  <a:prstClr val="black"/>
                </a:solidFill>
                <a:latin typeface="Calibri" panose="020F0502020204030204"/>
              </a:rPr>
              <a:t>ground measurement</a:t>
            </a:r>
          </a:p>
          <a:p>
            <a:pPr algn="ctr"/>
            <a:r>
              <a:rPr lang="en-US" dirty="0">
                <a:solidFill>
                  <a:prstClr val="black"/>
                </a:solidFill>
                <a:latin typeface="Calibri" panose="020F0502020204030204"/>
              </a:rPr>
              <a:t>(label)</a:t>
            </a:r>
          </a:p>
        </p:txBody>
      </p:sp>
      <p:sp>
        <p:nvSpPr>
          <p:cNvPr id="54" name="TextBox 53">
            <a:extLst>
              <a:ext uri="{FF2B5EF4-FFF2-40B4-BE49-F238E27FC236}">
                <a16:creationId xmlns:a16="http://schemas.microsoft.com/office/drawing/2014/main" id="{503ACC73-071C-40BD-9C43-F65EFFBFEE98}"/>
              </a:ext>
            </a:extLst>
          </p:cNvPr>
          <p:cNvSpPr txBox="1"/>
          <p:nvPr/>
        </p:nvSpPr>
        <p:spPr>
          <a:xfrm>
            <a:off x="7494428" y="2559054"/>
            <a:ext cx="2278957" cy="923330"/>
          </a:xfrm>
          <a:prstGeom prst="rect">
            <a:avLst/>
          </a:prstGeom>
          <a:noFill/>
        </p:spPr>
        <p:txBody>
          <a:bodyPr wrap="none" rtlCol="0">
            <a:spAutoFit/>
          </a:bodyPr>
          <a:lstStyle/>
          <a:p>
            <a:pPr algn="ctr"/>
            <a:r>
              <a:rPr lang="en-US" dirty="0">
                <a:solidFill>
                  <a:prstClr val="black"/>
                </a:solidFill>
                <a:latin typeface="Calibri" panose="020F0502020204030204"/>
              </a:rPr>
              <a:t>satellite</a:t>
            </a:r>
          </a:p>
          <a:p>
            <a:pPr algn="ctr"/>
            <a:r>
              <a:rPr lang="en-US" dirty="0">
                <a:solidFill>
                  <a:prstClr val="black"/>
                </a:solidFill>
                <a:latin typeface="Calibri" panose="020F0502020204030204"/>
              </a:rPr>
              <a:t>meteorological factors</a:t>
            </a:r>
          </a:p>
          <a:p>
            <a:pPr algn="ctr"/>
            <a:r>
              <a:rPr lang="en-US" dirty="0">
                <a:solidFill>
                  <a:prstClr val="black"/>
                </a:solidFill>
                <a:latin typeface="Calibri" panose="020F0502020204030204"/>
              </a:rPr>
              <a:t>geographic variables</a:t>
            </a:r>
          </a:p>
        </p:txBody>
      </p:sp>
      <p:sp>
        <p:nvSpPr>
          <p:cNvPr id="55" name="TextBox 54">
            <a:extLst>
              <a:ext uri="{FF2B5EF4-FFF2-40B4-BE49-F238E27FC236}">
                <a16:creationId xmlns:a16="http://schemas.microsoft.com/office/drawing/2014/main" id="{BCB58DA2-4230-4089-AB41-12A4BD1F6210}"/>
              </a:ext>
            </a:extLst>
          </p:cNvPr>
          <p:cNvSpPr txBox="1"/>
          <p:nvPr/>
        </p:nvSpPr>
        <p:spPr>
          <a:xfrm>
            <a:off x="2992888" y="4135871"/>
            <a:ext cx="2060540" cy="923330"/>
          </a:xfrm>
          <a:prstGeom prst="rect">
            <a:avLst/>
          </a:prstGeom>
          <a:noFill/>
        </p:spPr>
        <p:txBody>
          <a:bodyPr wrap="square" rtlCol="0">
            <a:spAutoFit/>
          </a:bodyPr>
          <a:lstStyle/>
          <a:p>
            <a:pPr algn="ctr"/>
            <a:r>
              <a:rPr lang="en-US" dirty="0">
                <a:solidFill>
                  <a:prstClr val="black"/>
                </a:solidFill>
                <a:latin typeface="Calibri" panose="020F0502020204030204"/>
              </a:rPr>
              <a:t>all grid cells across the space</a:t>
            </a:r>
          </a:p>
          <a:p>
            <a:pPr algn="ctr"/>
            <a:r>
              <a:rPr lang="en-US" dirty="0">
                <a:solidFill>
                  <a:prstClr val="black"/>
                </a:solidFill>
                <a:latin typeface="Calibri" panose="020F0502020204030204"/>
              </a:rPr>
              <a:t>(output)</a:t>
            </a:r>
          </a:p>
        </p:txBody>
      </p:sp>
      <p:cxnSp>
        <p:nvCxnSpPr>
          <p:cNvPr id="56" name="Straight Arrow Connector 55">
            <a:extLst>
              <a:ext uri="{FF2B5EF4-FFF2-40B4-BE49-F238E27FC236}">
                <a16:creationId xmlns:a16="http://schemas.microsoft.com/office/drawing/2014/main" id="{8CB1FC1F-DDCA-4B60-BF7C-45341B5B5A6E}"/>
              </a:ext>
            </a:extLst>
          </p:cNvPr>
          <p:cNvCxnSpPr>
            <a:stCxn id="53" idx="0"/>
          </p:cNvCxnSpPr>
          <p:nvPr/>
        </p:nvCxnSpPr>
        <p:spPr>
          <a:xfrm flipV="1">
            <a:off x="4023158" y="2252766"/>
            <a:ext cx="819493" cy="413112"/>
          </a:xfrm>
          <a:prstGeom prst="straightConnector1">
            <a:avLst/>
          </a:prstGeom>
          <a:noFill/>
          <a:ln w="6350" cap="flat" cmpd="sng" algn="ctr">
            <a:solidFill>
              <a:srgbClr val="4472C4"/>
            </a:solidFill>
            <a:prstDash val="solid"/>
            <a:miter lim="800000"/>
            <a:tailEnd type="triangle"/>
          </a:ln>
          <a:effectLst/>
        </p:spPr>
      </p:cxnSp>
      <p:cxnSp>
        <p:nvCxnSpPr>
          <p:cNvPr id="57" name="Straight Arrow Connector 56">
            <a:extLst>
              <a:ext uri="{FF2B5EF4-FFF2-40B4-BE49-F238E27FC236}">
                <a16:creationId xmlns:a16="http://schemas.microsoft.com/office/drawing/2014/main" id="{EF23BACF-3535-441E-8A65-3DE2BD0BCC78}"/>
              </a:ext>
            </a:extLst>
          </p:cNvPr>
          <p:cNvCxnSpPr>
            <a:cxnSpLocks/>
          </p:cNvCxnSpPr>
          <p:nvPr/>
        </p:nvCxnSpPr>
        <p:spPr>
          <a:xfrm flipH="1" flipV="1">
            <a:off x="7203297" y="2293051"/>
            <a:ext cx="755853" cy="372827"/>
          </a:xfrm>
          <a:prstGeom prst="straightConnector1">
            <a:avLst/>
          </a:prstGeom>
          <a:noFill/>
          <a:ln w="6350" cap="flat" cmpd="sng" algn="ctr">
            <a:solidFill>
              <a:srgbClr val="4472C4"/>
            </a:solidFill>
            <a:prstDash val="solid"/>
            <a:miter lim="800000"/>
            <a:tailEnd type="triangle"/>
          </a:ln>
          <a:effectLst/>
        </p:spPr>
      </p:cxnSp>
      <p:sp>
        <p:nvSpPr>
          <p:cNvPr id="58" name="TextBox 57">
            <a:extLst>
              <a:ext uri="{FF2B5EF4-FFF2-40B4-BE49-F238E27FC236}">
                <a16:creationId xmlns:a16="http://schemas.microsoft.com/office/drawing/2014/main" id="{EB4C5D63-0035-4611-BB44-AF9DF78966CD}"/>
              </a:ext>
            </a:extLst>
          </p:cNvPr>
          <p:cNvSpPr txBox="1"/>
          <p:nvPr/>
        </p:nvSpPr>
        <p:spPr>
          <a:xfrm>
            <a:off x="5286425" y="3271688"/>
            <a:ext cx="1356638" cy="646331"/>
          </a:xfrm>
          <a:prstGeom prst="rect">
            <a:avLst/>
          </a:prstGeom>
          <a:noFill/>
        </p:spPr>
        <p:txBody>
          <a:bodyPr wrap="square" rtlCol="0">
            <a:spAutoFit/>
          </a:bodyPr>
          <a:lstStyle/>
          <a:p>
            <a:pPr algn="ctr"/>
            <a:r>
              <a:rPr lang="en-US" dirty="0">
                <a:solidFill>
                  <a:prstClr val="black"/>
                </a:solidFill>
                <a:latin typeface="Calibri" panose="020F0502020204030204"/>
              </a:rPr>
              <a:t>optimized parameters</a:t>
            </a:r>
          </a:p>
        </p:txBody>
      </p:sp>
      <p:cxnSp>
        <p:nvCxnSpPr>
          <p:cNvPr id="59" name="Straight Arrow Connector 58">
            <a:extLst>
              <a:ext uri="{FF2B5EF4-FFF2-40B4-BE49-F238E27FC236}">
                <a16:creationId xmlns:a16="http://schemas.microsoft.com/office/drawing/2014/main" id="{E78A65C8-54A2-48D7-9FB5-0E50E94D9DD7}"/>
              </a:ext>
            </a:extLst>
          </p:cNvPr>
          <p:cNvCxnSpPr>
            <a:cxnSpLocks/>
            <a:endCxn id="58" idx="0"/>
          </p:cNvCxnSpPr>
          <p:nvPr/>
        </p:nvCxnSpPr>
        <p:spPr>
          <a:xfrm>
            <a:off x="5964744" y="2444743"/>
            <a:ext cx="0" cy="826945"/>
          </a:xfrm>
          <a:prstGeom prst="straightConnector1">
            <a:avLst/>
          </a:prstGeom>
          <a:noFill/>
          <a:ln w="6350" cap="flat" cmpd="sng" algn="ctr">
            <a:solidFill>
              <a:srgbClr val="4472C4"/>
            </a:solidFill>
            <a:prstDash val="solid"/>
            <a:miter lim="800000"/>
            <a:tailEnd type="triangle"/>
          </a:ln>
          <a:effectLst/>
        </p:spPr>
      </p:cxnSp>
      <p:cxnSp>
        <p:nvCxnSpPr>
          <p:cNvPr id="60" name="Straight Arrow Connector 59">
            <a:extLst>
              <a:ext uri="{FF2B5EF4-FFF2-40B4-BE49-F238E27FC236}">
                <a16:creationId xmlns:a16="http://schemas.microsoft.com/office/drawing/2014/main" id="{AD3CB09D-F119-425A-A526-84C2C673AE4C}"/>
              </a:ext>
            </a:extLst>
          </p:cNvPr>
          <p:cNvCxnSpPr/>
          <p:nvPr/>
        </p:nvCxnSpPr>
        <p:spPr>
          <a:xfrm flipH="1" flipV="1">
            <a:off x="7100660" y="2309889"/>
            <a:ext cx="393768" cy="867466"/>
          </a:xfrm>
          <a:prstGeom prst="straightConnector1">
            <a:avLst/>
          </a:prstGeom>
          <a:noFill/>
          <a:ln w="6350" cap="flat" cmpd="sng" algn="ctr">
            <a:solidFill>
              <a:srgbClr val="FF0000"/>
            </a:solidFill>
            <a:prstDash val="solid"/>
            <a:miter lim="800000"/>
            <a:tailEnd type="triangle"/>
          </a:ln>
          <a:effectLst/>
        </p:spPr>
      </p:cxnSp>
      <p:cxnSp>
        <p:nvCxnSpPr>
          <p:cNvPr id="61" name="Straight Arrow Connector 60">
            <a:extLst>
              <a:ext uri="{FF2B5EF4-FFF2-40B4-BE49-F238E27FC236}">
                <a16:creationId xmlns:a16="http://schemas.microsoft.com/office/drawing/2014/main" id="{0C5E94E7-23C7-4166-8194-EECC09416788}"/>
              </a:ext>
            </a:extLst>
          </p:cNvPr>
          <p:cNvCxnSpPr>
            <a:cxnSpLocks/>
          </p:cNvCxnSpPr>
          <p:nvPr/>
        </p:nvCxnSpPr>
        <p:spPr>
          <a:xfrm flipV="1">
            <a:off x="6086733" y="2399797"/>
            <a:ext cx="0" cy="867466"/>
          </a:xfrm>
          <a:prstGeom prst="straightConnector1">
            <a:avLst/>
          </a:prstGeom>
          <a:noFill/>
          <a:ln w="6350" cap="flat" cmpd="sng" algn="ctr">
            <a:solidFill>
              <a:srgbClr val="FF0000"/>
            </a:solidFill>
            <a:prstDash val="solid"/>
            <a:miter lim="800000"/>
            <a:tailEnd type="triangle"/>
          </a:ln>
          <a:effectLst/>
        </p:spPr>
      </p:cxnSp>
      <p:cxnSp>
        <p:nvCxnSpPr>
          <p:cNvPr id="62" name="Straight Arrow Connector 61">
            <a:extLst>
              <a:ext uri="{FF2B5EF4-FFF2-40B4-BE49-F238E27FC236}">
                <a16:creationId xmlns:a16="http://schemas.microsoft.com/office/drawing/2014/main" id="{E38611DE-2248-4F70-BAA8-9FD8364831F6}"/>
              </a:ext>
            </a:extLst>
          </p:cNvPr>
          <p:cNvCxnSpPr>
            <a:cxnSpLocks/>
          </p:cNvCxnSpPr>
          <p:nvPr/>
        </p:nvCxnSpPr>
        <p:spPr>
          <a:xfrm flipH="1">
            <a:off x="4842651" y="2309889"/>
            <a:ext cx="443774" cy="1825982"/>
          </a:xfrm>
          <a:prstGeom prst="straightConnector1">
            <a:avLst/>
          </a:prstGeom>
          <a:noFill/>
          <a:ln w="6350" cap="flat" cmpd="sng" algn="ctr">
            <a:solidFill>
              <a:srgbClr val="FF0000"/>
            </a:solidFill>
            <a:prstDash val="solid"/>
            <a:miter lim="800000"/>
            <a:tailEnd type="triangle"/>
          </a:ln>
          <a:effectLst/>
        </p:spPr>
      </p:cxnSp>
      <p:sp>
        <p:nvSpPr>
          <p:cNvPr id="63" name="TextBox 62">
            <a:extLst>
              <a:ext uri="{FF2B5EF4-FFF2-40B4-BE49-F238E27FC236}">
                <a16:creationId xmlns:a16="http://schemas.microsoft.com/office/drawing/2014/main" id="{1372BD84-ADB2-4AB5-AF0E-A8297D8D30DC}"/>
              </a:ext>
            </a:extLst>
          </p:cNvPr>
          <p:cNvSpPr txBox="1"/>
          <p:nvPr/>
        </p:nvSpPr>
        <p:spPr>
          <a:xfrm>
            <a:off x="828718" y="5722076"/>
            <a:ext cx="1766125" cy="369332"/>
          </a:xfrm>
          <a:prstGeom prst="rect">
            <a:avLst/>
          </a:prstGeom>
          <a:noFill/>
        </p:spPr>
        <p:txBody>
          <a:bodyPr wrap="none" rtlCol="0">
            <a:spAutoFit/>
          </a:bodyPr>
          <a:lstStyle/>
          <a:p>
            <a:r>
              <a:rPr lang="en-US" dirty="0">
                <a:solidFill>
                  <a:srgbClr val="00B050"/>
                </a:solidFill>
                <a:latin typeface="Calibri" panose="020F0502020204030204"/>
              </a:rPr>
              <a:t>during validation</a:t>
            </a:r>
          </a:p>
        </p:txBody>
      </p:sp>
      <p:sp>
        <p:nvSpPr>
          <p:cNvPr id="64" name="TextBox 63">
            <a:extLst>
              <a:ext uri="{FF2B5EF4-FFF2-40B4-BE49-F238E27FC236}">
                <a16:creationId xmlns:a16="http://schemas.microsoft.com/office/drawing/2014/main" id="{B5E59210-39A6-4E7B-AE41-00AF38750FFC}"/>
              </a:ext>
            </a:extLst>
          </p:cNvPr>
          <p:cNvSpPr txBox="1"/>
          <p:nvPr/>
        </p:nvSpPr>
        <p:spPr>
          <a:xfrm>
            <a:off x="2958145" y="5722076"/>
            <a:ext cx="2060540" cy="646331"/>
          </a:xfrm>
          <a:prstGeom prst="rect">
            <a:avLst/>
          </a:prstGeom>
          <a:noFill/>
        </p:spPr>
        <p:txBody>
          <a:bodyPr wrap="square" rtlCol="0">
            <a:spAutoFit/>
          </a:bodyPr>
          <a:lstStyle/>
          <a:p>
            <a:pPr algn="ctr"/>
            <a:r>
              <a:rPr lang="en-US" dirty="0">
                <a:solidFill>
                  <a:prstClr val="black"/>
                </a:solidFill>
                <a:latin typeface="Calibri" panose="020F0502020204030204"/>
              </a:rPr>
              <a:t>a small set from “label”</a:t>
            </a:r>
          </a:p>
        </p:txBody>
      </p:sp>
      <p:cxnSp>
        <p:nvCxnSpPr>
          <p:cNvPr id="65" name="Connector: Curved 64">
            <a:extLst>
              <a:ext uri="{FF2B5EF4-FFF2-40B4-BE49-F238E27FC236}">
                <a16:creationId xmlns:a16="http://schemas.microsoft.com/office/drawing/2014/main" id="{6E8F664C-4836-4811-9743-C7A9505FF511}"/>
              </a:ext>
            </a:extLst>
          </p:cNvPr>
          <p:cNvCxnSpPr>
            <a:stCxn id="53" idx="1"/>
            <a:endCxn id="64" idx="1"/>
          </p:cNvCxnSpPr>
          <p:nvPr/>
        </p:nvCxnSpPr>
        <p:spPr>
          <a:xfrm rot="10800000" flipH="1" flipV="1">
            <a:off x="2912533" y="2989044"/>
            <a:ext cx="45612" cy="3056198"/>
          </a:xfrm>
          <a:prstGeom prst="curvedConnector3">
            <a:avLst>
              <a:gd name="adj1" fmla="val -501184"/>
            </a:avLst>
          </a:prstGeom>
          <a:noFill/>
          <a:ln w="6350" cap="flat" cmpd="sng" algn="ctr">
            <a:solidFill>
              <a:srgbClr val="70AD47"/>
            </a:solidFill>
            <a:prstDash val="solid"/>
            <a:miter lim="800000"/>
            <a:tailEnd type="triangle"/>
          </a:ln>
          <a:effectLst/>
        </p:spPr>
      </p:cxnSp>
      <p:cxnSp>
        <p:nvCxnSpPr>
          <p:cNvPr id="66" name="Straight Arrow Connector 65">
            <a:extLst>
              <a:ext uri="{FF2B5EF4-FFF2-40B4-BE49-F238E27FC236}">
                <a16:creationId xmlns:a16="http://schemas.microsoft.com/office/drawing/2014/main" id="{BAFDDA18-EDC7-4677-AA10-F9136FC464CE}"/>
              </a:ext>
            </a:extLst>
          </p:cNvPr>
          <p:cNvCxnSpPr/>
          <p:nvPr/>
        </p:nvCxnSpPr>
        <p:spPr>
          <a:xfrm flipV="1">
            <a:off x="4842651" y="2479464"/>
            <a:ext cx="443774" cy="3427278"/>
          </a:xfrm>
          <a:prstGeom prst="straightConnector1">
            <a:avLst/>
          </a:prstGeom>
          <a:noFill/>
          <a:ln w="6350" cap="flat" cmpd="sng" algn="ctr">
            <a:solidFill>
              <a:srgbClr val="70AD47"/>
            </a:solidFill>
            <a:prstDash val="solid"/>
            <a:miter lim="800000"/>
            <a:tailEnd type="triangle"/>
          </a:ln>
          <a:effectLst/>
        </p:spPr>
      </p:cxnSp>
      <p:cxnSp>
        <p:nvCxnSpPr>
          <p:cNvPr id="67" name="Straight Arrow Connector 66">
            <a:extLst>
              <a:ext uri="{FF2B5EF4-FFF2-40B4-BE49-F238E27FC236}">
                <a16:creationId xmlns:a16="http://schemas.microsoft.com/office/drawing/2014/main" id="{C02AD6A8-8854-4D37-9267-8E2596170814}"/>
              </a:ext>
            </a:extLst>
          </p:cNvPr>
          <p:cNvCxnSpPr>
            <a:cxnSpLocks/>
          </p:cNvCxnSpPr>
          <p:nvPr/>
        </p:nvCxnSpPr>
        <p:spPr>
          <a:xfrm flipH="1" flipV="1">
            <a:off x="7203297" y="2382117"/>
            <a:ext cx="525675" cy="476098"/>
          </a:xfrm>
          <a:prstGeom prst="straightConnector1">
            <a:avLst/>
          </a:prstGeom>
          <a:noFill/>
          <a:ln w="6350" cap="flat" cmpd="sng" algn="ctr">
            <a:solidFill>
              <a:srgbClr val="70AD47"/>
            </a:solidFill>
            <a:prstDash val="solid"/>
            <a:miter lim="800000"/>
            <a:tailEnd type="triangle"/>
          </a:ln>
          <a:effectLst/>
        </p:spPr>
      </p:cxnSp>
      <p:cxnSp>
        <p:nvCxnSpPr>
          <p:cNvPr id="68" name="Straight Arrow Connector 67">
            <a:extLst>
              <a:ext uri="{FF2B5EF4-FFF2-40B4-BE49-F238E27FC236}">
                <a16:creationId xmlns:a16="http://schemas.microsoft.com/office/drawing/2014/main" id="{BB569E59-D626-4F18-A721-0B424087F224}"/>
              </a:ext>
            </a:extLst>
          </p:cNvPr>
          <p:cNvCxnSpPr>
            <a:cxnSpLocks/>
          </p:cNvCxnSpPr>
          <p:nvPr/>
        </p:nvCxnSpPr>
        <p:spPr>
          <a:xfrm flipH="1" flipV="1">
            <a:off x="6233693" y="2399797"/>
            <a:ext cx="2727" cy="840764"/>
          </a:xfrm>
          <a:prstGeom prst="straightConnector1">
            <a:avLst/>
          </a:prstGeom>
          <a:noFill/>
          <a:ln w="6350" cap="flat" cmpd="sng" algn="ctr">
            <a:solidFill>
              <a:srgbClr val="70AD47"/>
            </a:solidFill>
            <a:prstDash val="solid"/>
            <a:miter lim="800000"/>
            <a:tailEnd type="triangle"/>
          </a:ln>
          <a:effectLst/>
        </p:spPr>
      </p:cxnSp>
      <p:sp>
        <p:nvSpPr>
          <p:cNvPr id="69" name="TextBox 68">
            <a:extLst>
              <a:ext uri="{FF2B5EF4-FFF2-40B4-BE49-F238E27FC236}">
                <a16:creationId xmlns:a16="http://schemas.microsoft.com/office/drawing/2014/main" id="{9D8A9EE4-F892-47B7-88BE-54F3DCE3D107}"/>
              </a:ext>
            </a:extLst>
          </p:cNvPr>
          <p:cNvSpPr txBox="1"/>
          <p:nvPr/>
        </p:nvSpPr>
        <p:spPr>
          <a:xfrm>
            <a:off x="6086733" y="5008110"/>
            <a:ext cx="4973215" cy="880369"/>
          </a:xfrm>
          <a:prstGeom prst="rect">
            <a:avLst/>
          </a:prstGeom>
          <a:noFill/>
        </p:spPr>
        <p:txBody>
          <a:bodyPr wrap="square" rtlCol="0">
            <a:spAutoFit/>
          </a:bodyPr>
          <a:lstStyle/>
          <a:p>
            <a:pPr>
              <a:lnSpc>
                <a:spcPct val="150000"/>
              </a:lnSpc>
            </a:pPr>
            <a:r>
              <a:rPr lang="en-US" dirty="0">
                <a:solidFill>
                  <a:prstClr val="black"/>
                </a:solidFill>
                <a:latin typeface="Calibri" panose="020F0502020204030204"/>
              </a:rPr>
              <a:t>The method is </a:t>
            </a:r>
            <a:r>
              <a:rPr lang="en-US" dirty="0">
                <a:solidFill>
                  <a:srgbClr val="FF0000"/>
                </a:solidFill>
                <a:latin typeface="Calibri" panose="020F0502020204030204"/>
              </a:rPr>
              <a:t>not right </a:t>
            </a:r>
            <a:r>
              <a:rPr lang="en-US" dirty="0">
                <a:solidFill>
                  <a:prstClr val="black"/>
                </a:solidFill>
                <a:latin typeface="Calibri" panose="020F0502020204030204"/>
              </a:rPr>
              <a:t>if the label has very different distribution as the predicted grid cells!!!</a:t>
            </a:r>
          </a:p>
        </p:txBody>
      </p:sp>
    </p:spTree>
    <p:extLst>
      <p:ext uri="{BB962C8B-B14F-4D97-AF65-F5344CB8AC3E}">
        <p14:creationId xmlns:p14="http://schemas.microsoft.com/office/powerpoint/2010/main" val="1788351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11769CE2-F482-473C-BDCF-B4DEEE6F8BEE}"/>
              </a:ext>
            </a:extLst>
          </p:cNvPr>
          <p:cNvSpPr>
            <a:spLocks noChangeArrowheads="1"/>
          </p:cNvSpPr>
          <p:nvPr/>
        </p:nvSpPr>
        <p:spPr bwMode="auto">
          <a:xfrm>
            <a:off x="0" y="1"/>
            <a:ext cx="12192000" cy="529701"/>
          </a:xfrm>
          <a:prstGeom prst="rect">
            <a:avLst/>
          </a:prstGeom>
          <a:solidFill>
            <a:srgbClr val="044875"/>
          </a:solidFill>
          <a:ln>
            <a:noFill/>
          </a:ln>
          <a:effec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19" name="Rectangle 13">
            <a:extLst>
              <a:ext uri="{FF2B5EF4-FFF2-40B4-BE49-F238E27FC236}">
                <a16:creationId xmlns:a16="http://schemas.microsoft.com/office/drawing/2014/main" id="{50905B2A-C645-4BAD-BE8E-7FC1C2AAA83B}"/>
              </a:ext>
            </a:extLst>
          </p:cNvPr>
          <p:cNvSpPr>
            <a:spLocks noChangeArrowheads="1"/>
          </p:cNvSpPr>
          <p:nvPr/>
        </p:nvSpPr>
        <p:spPr bwMode="auto">
          <a:xfrm>
            <a:off x="0" y="6600826"/>
            <a:ext cx="12192000" cy="257175"/>
          </a:xfrm>
          <a:prstGeom prst="rect">
            <a:avLst/>
          </a:prstGeom>
          <a:solidFill>
            <a:srgbClr val="044875"/>
          </a:solidFill>
          <a:ln>
            <a:noFill/>
          </a:ln>
          <a:effec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3C5E74"/>
              </a:solidFill>
              <a:effectLst/>
              <a:uLnTx/>
              <a:uFillTx/>
              <a:latin typeface="微软雅黑" panose="020B0503020204020204" pitchFamily="34" charset="-122"/>
              <a:ea typeface="微软雅黑" panose="020B0503020204020204" pitchFamily="34" charset="-122"/>
              <a:cs typeface="+mn-cs"/>
            </a:endParaRPr>
          </a:p>
        </p:txBody>
      </p:sp>
      <p:sp>
        <p:nvSpPr>
          <p:cNvPr id="25" name="TextBox 24">
            <a:extLst>
              <a:ext uri="{FF2B5EF4-FFF2-40B4-BE49-F238E27FC236}">
                <a16:creationId xmlns:a16="http://schemas.microsoft.com/office/drawing/2014/main" id="{AF9284B1-9CAF-40A2-9362-672D3B83FF20}"/>
              </a:ext>
            </a:extLst>
          </p:cNvPr>
          <p:cNvSpPr txBox="1"/>
          <p:nvPr/>
        </p:nvSpPr>
        <p:spPr>
          <a:xfrm>
            <a:off x="0" y="-20585"/>
            <a:ext cx="12192000" cy="523220"/>
          </a:xfrm>
          <a:prstGeom prst="rect">
            <a:avLst/>
          </a:prstGeom>
          <a:noFill/>
        </p:spPr>
        <p:txBody>
          <a:bodyPr wrap="square" rtlCol="0">
            <a:spAutoFit/>
          </a:bodyPr>
          <a:lstStyle/>
          <a:p>
            <a:pPr algn="ctr"/>
            <a:r>
              <a:rPr lang="en-US" sz="2800" b="1" dirty="0">
                <a:solidFill>
                  <a:schemeClr val="bg1"/>
                </a:solidFill>
              </a:rPr>
              <a:t>Topic 2: Evaluate and optimize AI with physical model testbed</a:t>
            </a:r>
          </a:p>
        </p:txBody>
      </p:sp>
      <p:sp>
        <p:nvSpPr>
          <p:cNvPr id="37" name="TextBox 36">
            <a:extLst>
              <a:ext uri="{FF2B5EF4-FFF2-40B4-BE49-F238E27FC236}">
                <a16:creationId xmlns:a16="http://schemas.microsoft.com/office/drawing/2014/main" id="{BBCB6E57-485F-4EE0-A572-216074047666}"/>
              </a:ext>
            </a:extLst>
          </p:cNvPr>
          <p:cNvSpPr txBox="1"/>
          <p:nvPr/>
        </p:nvSpPr>
        <p:spPr>
          <a:xfrm>
            <a:off x="900450" y="1361033"/>
            <a:ext cx="10391101" cy="830997"/>
          </a:xfrm>
          <a:prstGeom prst="rect">
            <a:avLst/>
          </a:prstGeom>
          <a:noFill/>
        </p:spPr>
        <p:txBody>
          <a:bodyPr wrap="square" rtlCol="0">
            <a:spAutoFit/>
          </a:bodyPr>
          <a:lstStyle/>
          <a:p>
            <a:pPr algn="ctr"/>
            <a:r>
              <a:rPr lang="en-US" sz="2400" dirty="0">
                <a:solidFill>
                  <a:srgbClr val="FF0000"/>
                </a:solidFill>
                <a:latin typeface="Calibri" panose="020F0502020204030204"/>
              </a:rPr>
              <a:t>Key point: ground measurement is mostly located at urban; but the prediction is dominated by rural areas in the west (no data available for validation)</a:t>
            </a:r>
          </a:p>
        </p:txBody>
      </p:sp>
      <p:sp>
        <p:nvSpPr>
          <p:cNvPr id="38" name="Title 1">
            <a:extLst>
              <a:ext uri="{FF2B5EF4-FFF2-40B4-BE49-F238E27FC236}">
                <a16:creationId xmlns:a16="http://schemas.microsoft.com/office/drawing/2014/main" id="{2D4EC611-0357-4C57-B1D4-6C2B9C016F66}"/>
              </a:ext>
            </a:extLst>
          </p:cNvPr>
          <p:cNvSpPr txBox="1">
            <a:spLocks/>
          </p:cNvSpPr>
          <p:nvPr/>
        </p:nvSpPr>
        <p:spPr>
          <a:xfrm>
            <a:off x="1329658" y="715783"/>
            <a:ext cx="9961892" cy="523220"/>
          </a:xfrm>
          <a:prstGeom prst="rect">
            <a:avLst/>
          </a:prstGeom>
          <a:noFill/>
        </p:spPr>
        <p:txBody>
          <a:bodyPr wrap="square" rtlCol="0">
            <a:spAutoFit/>
          </a:bodyPr>
          <a:lstStyle>
            <a:defPPr>
              <a:defRPr lang="en-US"/>
            </a:defPPr>
            <a:lvl1pPr algn="ctr">
              <a:defRPr sz="2800" b="1" i="0">
                <a:solidFill>
                  <a:srgbClr val="0070C0"/>
                </a:solidFill>
              </a:defRPr>
            </a:lvl1pPr>
          </a:lstStyle>
          <a:p>
            <a:r>
              <a:rPr lang="en-US" dirty="0"/>
              <a:t>Sample imbalance problem in data fusion</a:t>
            </a:r>
          </a:p>
        </p:txBody>
      </p:sp>
      <p:pic>
        <p:nvPicPr>
          <p:cNvPr id="39" name="Picture 38">
            <a:extLst>
              <a:ext uri="{FF2B5EF4-FFF2-40B4-BE49-F238E27FC236}">
                <a16:creationId xmlns:a16="http://schemas.microsoft.com/office/drawing/2014/main" id="{FC2E0B4F-BE15-4096-8D10-AE4E4B726C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6954" y="2945026"/>
            <a:ext cx="3015223" cy="2791181"/>
          </a:xfrm>
          <a:prstGeom prst="rect">
            <a:avLst/>
          </a:prstGeom>
        </p:spPr>
      </p:pic>
      <p:pic>
        <p:nvPicPr>
          <p:cNvPr id="40" name="Picture 39">
            <a:extLst>
              <a:ext uri="{FF2B5EF4-FFF2-40B4-BE49-F238E27FC236}">
                <a16:creationId xmlns:a16="http://schemas.microsoft.com/office/drawing/2014/main" id="{D00B2EE3-35B8-4A95-BFB1-EEEA0B3FF9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4765" y="2945026"/>
            <a:ext cx="3058035" cy="2835547"/>
          </a:xfrm>
          <a:prstGeom prst="rect">
            <a:avLst/>
          </a:prstGeom>
        </p:spPr>
      </p:pic>
      <p:pic>
        <p:nvPicPr>
          <p:cNvPr id="41" name="Picture 40">
            <a:extLst>
              <a:ext uri="{FF2B5EF4-FFF2-40B4-BE49-F238E27FC236}">
                <a16:creationId xmlns:a16="http://schemas.microsoft.com/office/drawing/2014/main" id="{3BE208B7-51B4-4735-9822-C3A6869DE116}"/>
              </a:ext>
            </a:extLst>
          </p:cNvPr>
          <p:cNvPicPr>
            <a:picLocks noChangeAspect="1"/>
          </p:cNvPicPr>
          <p:nvPr/>
        </p:nvPicPr>
        <p:blipFill>
          <a:blip r:embed="rId5"/>
          <a:stretch>
            <a:fillRect/>
          </a:stretch>
        </p:blipFill>
        <p:spPr>
          <a:xfrm>
            <a:off x="736348" y="2685512"/>
            <a:ext cx="3901080" cy="3033346"/>
          </a:xfrm>
          <a:prstGeom prst="rect">
            <a:avLst/>
          </a:prstGeom>
        </p:spPr>
      </p:pic>
      <p:sp>
        <p:nvSpPr>
          <p:cNvPr id="42" name="TextBox 41">
            <a:extLst>
              <a:ext uri="{FF2B5EF4-FFF2-40B4-BE49-F238E27FC236}">
                <a16:creationId xmlns:a16="http://schemas.microsoft.com/office/drawing/2014/main" id="{2EB76825-63AD-4338-A07D-77EAB0DB5298}"/>
              </a:ext>
            </a:extLst>
          </p:cNvPr>
          <p:cNvSpPr txBox="1"/>
          <p:nvPr/>
        </p:nvSpPr>
        <p:spPr>
          <a:xfrm>
            <a:off x="1142638" y="2316180"/>
            <a:ext cx="3292440" cy="369332"/>
          </a:xfrm>
          <a:prstGeom prst="rect">
            <a:avLst/>
          </a:prstGeom>
          <a:noFill/>
        </p:spPr>
        <p:txBody>
          <a:bodyPr wrap="none" rtlCol="0">
            <a:spAutoFit/>
          </a:bodyPr>
          <a:lstStyle/>
          <a:p>
            <a:r>
              <a:rPr lang="en-US" dirty="0">
                <a:solidFill>
                  <a:prstClr val="black"/>
                </a:solidFill>
                <a:latin typeface="Calibri" panose="020F0502020204030204"/>
              </a:rPr>
              <a:t>~500 ground-based monitor sites</a:t>
            </a:r>
          </a:p>
        </p:txBody>
      </p:sp>
      <p:sp>
        <p:nvSpPr>
          <p:cNvPr id="43" name="TextBox 42">
            <a:extLst>
              <a:ext uri="{FF2B5EF4-FFF2-40B4-BE49-F238E27FC236}">
                <a16:creationId xmlns:a16="http://schemas.microsoft.com/office/drawing/2014/main" id="{28C693D8-6A91-4A1B-9B17-94676450E8F3}"/>
              </a:ext>
            </a:extLst>
          </p:cNvPr>
          <p:cNvSpPr txBox="1"/>
          <p:nvPr/>
        </p:nvSpPr>
        <p:spPr>
          <a:xfrm>
            <a:off x="1174657" y="5978920"/>
            <a:ext cx="5895012" cy="369332"/>
          </a:xfrm>
          <a:prstGeom prst="rect">
            <a:avLst/>
          </a:prstGeom>
          <a:noFill/>
        </p:spPr>
        <p:txBody>
          <a:bodyPr wrap="none" rtlCol="0">
            <a:spAutoFit/>
          </a:bodyPr>
          <a:lstStyle/>
          <a:p>
            <a:r>
              <a:rPr lang="en-US" dirty="0">
                <a:solidFill>
                  <a:prstClr val="black"/>
                </a:solidFill>
                <a:latin typeface="Calibri" panose="020F0502020204030204"/>
              </a:rPr>
              <a:t>Purpose: to protect human health so all in high polluted area</a:t>
            </a:r>
          </a:p>
        </p:txBody>
      </p:sp>
      <p:sp>
        <p:nvSpPr>
          <p:cNvPr id="44" name="TextBox 43">
            <a:extLst>
              <a:ext uri="{FF2B5EF4-FFF2-40B4-BE49-F238E27FC236}">
                <a16:creationId xmlns:a16="http://schemas.microsoft.com/office/drawing/2014/main" id="{A5E5CC99-7202-4034-8F73-9DBABF6CA7E3}"/>
              </a:ext>
            </a:extLst>
          </p:cNvPr>
          <p:cNvSpPr txBox="1"/>
          <p:nvPr/>
        </p:nvSpPr>
        <p:spPr>
          <a:xfrm>
            <a:off x="6286209" y="3570693"/>
            <a:ext cx="2066591" cy="369332"/>
          </a:xfrm>
          <a:prstGeom prst="rect">
            <a:avLst/>
          </a:prstGeom>
          <a:noFill/>
        </p:spPr>
        <p:txBody>
          <a:bodyPr wrap="none" rtlCol="0">
            <a:spAutoFit/>
          </a:bodyPr>
          <a:lstStyle/>
          <a:p>
            <a:r>
              <a:rPr lang="en-US" dirty="0">
                <a:solidFill>
                  <a:prstClr val="black"/>
                </a:solidFill>
                <a:latin typeface="Calibri" panose="020F0502020204030204"/>
              </a:rPr>
              <a:t>label is much higher</a:t>
            </a:r>
          </a:p>
        </p:txBody>
      </p:sp>
      <p:sp>
        <p:nvSpPr>
          <p:cNvPr id="45" name="TextBox 44">
            <a:extLst>
              <a:ext uri="{FF2B5EF4-FFF2-40B4-BE49-F238E27FC236}">
                <a16:creationId xmlns:a16="http://schemas.microsoft.com/office/drawing/2014/main" id="{166A51BF-D244-48DC-9FC3-A0A483D062DC}"/>
              </a:ext>
            </a:extLst>
          </p:cNvPr>
          <p:cNvSpPr txBox="1"/>
          <p:nvPr/>
        </p:nvSpPr>
        <p:spPr>
          <a:xfrm>
            <a:off x="10517420" y="3478360"/>
            <a:ext cx="1548260" cy="923330"/>
          </a:xfrm>
          <a:prstGeom prst="rect">
            <a:avLst/>
          </a:prstGeom>
          <a:noFill/>
        </p:spPr>
        <p:txBody>
          <a:bodyPr wrap="square" rtlCol="0">
            <a:spAutoFit/>
          </a:bodyPr>
          <a:lstStyle/>
          <a:p>
            <a:r>
              <a:rPr lang="en-US" dirty="0">
                <a:solidFill>
                  <a:prstClr val="black"/>
                </a:solidFill>
                <a:latin typeface="Calibri" panose="020F0502020204030204"/>
              </a:rPr>
              <a:t>larger % conc is near ground in label</a:t>
            </a:r>
          </a:p>
        </p:txBody>
      </p:sp>
      <p:sp>
        <p:nvSpPr>
          <p:cNvPr id="46" name="TextBox 45">
            <a:extLst>
              <a:ext uri="{FF2B5EF4-FFF2-40B4-BE49-F238E27FC236}">
                <a16:creationId xmlns:a16="http://schemas.microsoft.com/office/drawing/2014/main" id="{A702435C-64F4-4C03-BE85-84BED04DB48D}"/>
              </a:ext>
            </a:extLst>
          </p:cNvPr>
          <p:cNvSpPr txBox="1"/>
          <p:nvPr/>
        </p:nvSpPr>
        <p:spPr>
          <a:xfrm>
            <a:off x="8866954" y="6231494"/>
            <a:ext cx="3193247" cy="369332"/>
          </a:xfrm>
          <a:prstGeom prst="rect">
            <a:avLst/>
          </a:prstGeom>
          <a:noFill/>
        </p:spPr>
        <p:txBody>
          <a:bodyPr wrap="square" rtlCol="0">
            <a:spAutoFit/>
          </a:bodyPr>
          <a:lstStyle/>
          <a:p>
            <a:r>
              <a:rPr lang="en-US" dirty="0">
                <a:solidFill>
                  <a:prstClr val="black"/>
                </a:solidFill>
                <a:latin typeface="Calibri" panose="020F0502020204030204"/>
              </a:rPr>
              <a:t>lead overestimation in the rural</a:t>
            </a:r>
          </a:p>
        </p:txBody>
      </p:sp>
      <p:sp>
        <p:nvSpPr>
          <p:cNvPr id="47" name="TextBox 46">
            <a:extLst>
              <a:ext uri="{FF2B5EF4-FFF2-40B4-BE49-F238E27FC236}">
                <a16:creationId xmlns:a16="http://schemas.microsoft.com/office/drawing/2014/main" id="{E5899720-4343-4261-95F3-1A8D281010E9}"/>
              </a:ext>
            </a:extLst>
          </p:cNvPr>
          <p:cNvSpPr txBox="1"/>
          <p:nvPr/>
        </p:nvSpPr>
        <p:spPr>
          <a:xfrm>
            <a:off x="8572668" y="5857622"/>
            <a:ext cx="3603794" cy="369332"/>
          </a:xfrm>
          <a:prstGeom prst="rect">
            <a:avLst/>
          </a:prstGeom>
          <a:noFill/>
        </p:spPr>
        <p:txBody>
          <a:bodyPr wrap="square" rtlCol="0">
            <a:spAutoFit/>
          </a:bodyPr>
          <a:lstStyle/>
          <a:p>
            <a:r>
              <a:rPr lang="en-US" dirty="0">
                <a:solidFill>
                  <a:prstClr val="black"/>
                </a:solidFill>
                <a:latin typeface="Calibri" panose="020F0502020204030204"/>
              </a:rPr>
              <a:t>ground = % * satellite (total column)</a:t>
            </a:r>
          </a:p>
        </p:txBody>
      </p:sp>
    </p:spTree>
    <p:extLst>
      <p:ext uri="{BB962C8B-B14F-4D97-AF65-F5344CB8AC3E}">
        <p14:creationId xmlns:p14="http://schemas.microsoft.com/office/powerpoint/2010/main" val="2892036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11769CE2-F482-473C-BDCF-B4DEEE6F8BEE}"/>
              </a:ext>
            </a:extLst>
          </p:cNvPr>
          <p:cNvSpPr>
            <a:spLocks noChangeArrowheads="1"/>
          </p:cNvSpPr>
          <p:nvPr/>
        </p:nvSpPr>
        <p:spPr bwMode="auto">
          <a:xfrm>
            <a:off x="0" y="1"/>
            <a:ext cx="12192000" cy="529701"/>
          </a:xfrm>
          <a:prstGeom prst="rect">
            <a:avLst/>
          </a:prstGeom>
          <a:solidFill>
            <a:srgbClr val="044875"/>
          </a:solidFill>
          <a:ln>
            <a:noFill/>
          </a:ln>
          <a:effec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19" name="Rectangle 13">
            <a:extLst>
              <a:ext uri="{FF2B5EF4-FFF2-40B4-BE49-F238E27FC236}">
                <a16:creationId xmlns:a16="http://schemas.microsoft.com/office/drawing/2014/main" id="{50905B2A-C645-4BAD-BE8E-7FC1C2AAA83B}"/>
              </a:ext>
            </a:extLst>
          </p:cNvPr>
          <p:cNvSpPr>
            <a:spLocks noChangeArrowheads="1"/>
          </p:cNvSpPr>
          <p:nvPr/>
        </p:nvSpPr>
        <p:spPr bwMode="auto">
          <a:xfrm>
            <a:off x="0" y="6600826"/>
            <a:ext cx="12192000" cy="257175"/>
          </a:xfrm>
          <a:prstGeom prst="rect">
            <a:avLst/>
          </a:prstGeom>
          <a:solidFill>
            <a:srgbClr val="044875"/>
          </a:solidFill>
          <a:ln>
            <a:noFill/>
          </a:ln>
          <a:effec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3C5E74"/>
              </a:solidFill>
              <a:effectLst/>
              <a:uLnTx/>
              <a:uFillTx/>
              <a:latin typeface="微软雅黑" panose="020B0503020204020204" pitchFamily="34" charset="-122"/>
              <a:ea typeface="微软雅黑" panose="020B0503020204020204" pitchFamily="34" charset="-122"/>
              <a:cs typeface="+mn-cs"/>
            </a:endParaRPr>
          </a:p>
        </p:txBody>
      </p:sp>
      <p:sp>
        <p:nvSpPr>
          <p:cNvPr id="25" name="TextBox 24">
            <a:extLst>
              <a:ext uri="{FF2B5EF4-FFF2-40B4-BE49-F238E27FC236}">
                <a16:creationId xmlns:a16="http://schemas.microsoft.com/office/drawing/2014/main" id="{AF9284B1-9CAF-40A2-9362-672D3B83FF20}"/>
              </a:ext>
            </a:extLst>
          </p:cNvPr>
          <p:cNvSpPr txBox="1"/>
          <p:nvPr/>
        </p:nvSpPr>
        <p:spPr>
          <a:xfrm>
            <a:off x="0" y="-20585"/>
            <a:ext cx="12192000" cy="523220"/>
          </a:xfrm>
          <a:prstGeom prst="rect">
            <a:avLst/>
          </a:prstGeom>
          <a:noFill/>
        </p:spPr>
        <p:txBody>
          <a:bodyPr wrap="square" rtlCol="0">
            <a:spAutoFit/>
          </a:bodyPr>
          <a:lstStyle/>
          <a:p>
            <a:pPr algn="ctr"/>
            <a:r>
              <a:rPr lang="en-US" sz="2800" b="1" dirty="0">
                <a:solidFill>
                  <a:schemeClr val="bg1"/>
                </a:solidFill>
              </a:rPr>
              <a:t>Topic 2: Evaluate and optimize AI with physical model testbed</a:t>
            </a:r>
          </a:p>
        </p:txBody>
      </p:sp>
      <p:sp>
        <p:nvSpPr>
          <p:cNvPr id="35" name="Title 1">
            <a:extLst>
              <a:ext uri="{FF2B5EF4-FFF2-40B4-BE49-F238E27FC236}">
                <a16:creationId xmlns:a16="http://schemas.microsoft.com/office/drawing/2014/main" id="{342930C2-A2D0-4171-9D9E-D79A0BA22790}"/>
              </a:ext>
            </a:extLst>
          </p:cNvPr>
          <p:cNvSpPr txBox="1">
            <a:spLocks/>
          </p:cNvSpPr>
          <p:nvPr/>
        </p:nvSpPr>
        <p:spPr>
          <a:xfrm>
            <a:off x="1115052" y="579812"/>
            <a:ext cx="9961892" cy="523220"/>
          </a:xfrm>
          <a:prstGeom prst="rect">
            <a:avLst/>
          </a:prstGeom>
          <a:noFill/>
        </p:spPr>
        <p:txBody>
          <a:bodyPr wrap="square" rtlCol="0">
            <a:spAutoFit/>
          </a:bodyPr>
          <a:lstStyle>
            <a:defPPr>
              <a:defRPr lang="en-US"/>
            </a:defPPr>
            <a:lvl1pPr algn="ctr">
              <a:defRPr sz="2800" b="1" i="0">
                <a:solidFill>
                  <a:srgbClr val="0070C0"/>
                </a:solidFill>
              </a:defRPr>
            </a:lvl1pPr>
          </a:lstStyle>
          <a:p>
            <a:r>
              <a:rPr lang="en-US" dirty="0"/>
              <a:t>How to validate the data fused concentration?</a:t>
            </a:r>
          </a:p>
        </p:txBody>
      </p:sp>
      <p:pic>
        <p:nvPicPr>
          <p:cNvPr id="36" name="Picture 35">
            <a:extLst>
              <a:ext uri="{FF2B5EF4-FFF2-40B4-BE49-F238E27FC236}">
                <a16:creationId xmlns:a16="http://schemas.microsoft.com/office/drawing/2014/main" id="{14483F2A-E966-4633-BC62-DEC8FB6ECF26}"/>
              </a:ext>
            </a:extLst>
          </p:cNvPr>
          <p:cNvPicPr>
            <a:picLocks noChangeAspect="1"/>
          </p:cNvPicPr>
          <p:nvPr/>
        </p:nvPicPr>
        <p:blipFill>
          <a:blip r:embed="rId3"/>
          <a:stretch>
            <a:fillRect/>
          </a:stretch>
        </p:blipFill>
        <p:spPr>
          <a:xfrm>
            <a:off x="185737" y="2209037"/>
            <a:ext cx="3286125" cy="2524125"/>
          </a:xfrm>
          <a:prstGeom prst="rect">
            <a:avLst/>
          </a:prstGeom>
        </p:spPr>
      </p:pic>
      <p:sp>
        <p:nvSpPr>
          <p:cNvPr id="48" name="TextBox 47">
            <a:extLst>
              <a:ext uri="{FF2B5EF4-FFF2-40B4-BE49-F238E27FC236}">
                <a16:creationId xmlns:a16="http://schemas.microsoft.com/office/drawing/2014/main" id="{A550EC94-3790-4022-8C6B-690468521247}"/>
              </a:ext>
            </a:extLst>
          </p:cNvPr>
          <p:cNvSpPr txBox="1"/>
          <p:nvPr/>
        </p:nvSpPr>
        <p:spPr>
          <a:xfrm>
            <a:off x="628650" y="1670875"/>
            <a:ext cx="2555828" cy="369332"/>
          </a:xfrm>
          <a:prstGeom prst="rect">
            <a:avLst/>
          </a:prstGeom>
          <a:noFill/>
        </p:spPr>
        <p:txBody>
          <a:bodyPr wrap="none" rtlCol="0">
            <a:spAutoFit/>
          </a:bodyPr>
          <a:lstStyle/>
          <a:p>
            <a:r>
              <a:rPr lang="en-US" dirty="0">
                <a:solidFill>
                  <a:prstClr val="black"/>
                </a:solidFill>
                <a:latin typeface="Calibri" panose="020F0502020204030204"/>
              </a:rPr>
              <a:t>conduct CTM simulations</a:t>
            </a:r>
          </a:p>
        </p:txBody>
      </p:sp>
      <p:pic>
        <p:nvPicPr>
          <p:cNvPr id="49" name="Picture 48">
            <a:extLst>
              <a:ext uri="{FF2B5EF4-FFF2-40B4-BE49-F238E27FC236}">
                <a16:creationId xmlns:a16="http://schemas.microsoft.com/office/drawing/2014/main" id="{11FF869F-CF07-44B4-992C-3F9B2CB24790}"/>
              </a:ext>
            </a:extLst>
          </p:cNvPr>
          <p:cNvPicPr>
            <a:picLocks noChangeAspect="1"/>
          </p:cNvPicPr>
          <p:nvPr/>
        </p:nvPicPr>
        <p:blipFill>
          <a:blip r:embed="rId4"/>
          <a:stretch>
            <a:fillRect/>
          </a:stretch>
        </p:blipFill>
        <p:spPr>
          <a:xfrm>
            <a:off x="4319591" y="2303458"/>
            <a:ext cx="3143250" cy="2444083"/>
          </a:xfrm>
          <a:prstGeom prst="rect">
            <a:avLst/>
          </a:prstGeom>
        </p:spPr>
      </p:pic>
      <p:sp>
        <p:nvSpPr>
          <p:cNvPr id="50" name="Arrow: Down 49">
            <a:extLst>
              <a:ext uri="{FF2B5EF4-FFF2-40B4-BE49-F238E27FC236}">
                <a16:creationId xmlns:a16="http://schemas.microsoft.com/office/drawing/2014/main" id="{568C33B4-A570-473F-81DF-064DF5F1E5ED}"/>
              </a:ext>
            </a:extLst>
          </p:cNvPr>
          <p:cNvSpPr/>
          <p:nvPr/>
        </p:nvSpPr>
        <p:spPr>
          <a:xfrm rot="16200000">
            <a:off x="3648983" y="3286433"/>
            <a:ext cx="493486" cy="369332"/>
          </a:xfrm>
          <a:prstGeom prst="down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136A8196-EDDB-4552-83D2-728C7C94B5B7}"/>
              </a:ext>
            </a:extLst>
          </p:cNvPr>
          <p:cNvSpPr txBox="1"/>
          <p:nvPr/>
        </p:nvSpPr>
        <p:spPr>
          <a:xfrm>
            <a:off x="3529280" y="2855024"/>
            <a:ext cx="893771" cy="369332"/>
          </a:xfrm>
          <a:prstGeom prst="rect">
            <a:avLst/>
          </a:prstGeom>
          <a:noFill/>
        </p:spPr>
        <p:txBody>
          <a:bodyPr wrap="none" rtlCol="0">
            <a:spAutoFit/>
          </a:bodyPr>
          <a:lstStyle/>
          <a:p>
            <a:r>
              <a:rPr lang="en-US" dirty="0">
                <a:solidFill>
                  <a:prstClr val="black"/>
                </a:solidFill>
                <a:latin typeface="Calibri" panose="020F0502020204030204"/>
              </a:rPr>
              <a:t>marked</a:t>
            </a:r>
          </a:p>
        </p:txBody>
      </p:sp>
      <p:sp>
        <p:nvSpPr>
          <p:cNvPr id="52" name="TextBox 51">
            <a:extLst>
              <a:ext uri="{FF2B5EF4-FFF2-40B4-BE49-F238E27FC236}">
                <a16:creationId xmlns:a16="http://schemas.microsoft.com/office/drawing/2014/main" id="{B023AEED-F93B-42BC-B631-20BE3F0B3B5F}"/>
              </a:ext>
            </a:extLst>
          </p:cNvPr>
          <p:cNvSpPr txBox="1"/>
          <p:nvPr/>
        </p:nvSpPr>
        <p:spPr>
          <a:xfrm>
            <a:off x="4178215" y="1614162"/>
            <a:ext cx="3426002" cy="369332"/>
          </a:xfrm>
          <a:prstGeom prst="rect">
            <a:avLst/>
          </a:prstGeom>
          <a:noFill/>
        </p:spPr>
        <p:txBody>
          <a:bodyPr wrap="none" rtlCol="0">
            <a:spAutoFit/>
          </a:bodyPr>
          <a:lstStyle/>
          <a:p>
            <a:r>
              <a:rPr lang="en-US" dirty="0">
                <a:solidFill>
                  <a:prstClr val="black"/>
                </a:solidFill>
                <a:latin typeface="Calibri" panose="020F0502020204030204"/>
              </a:rPr>
              <a:t>select grids matching the monitors</a:t>
            </a:r>
          </a:p>
        </p:txBody>
      </p:sp>
      <p:sp>
        <p:nvSpPr>
          <p:cNvPr id="53" name="Arrow: Down 52">
            <a:extLst>
              <a:ext uri="{FF2B5EF4-FFF2-40B4-BE49-F238E27FC236}">
                <a16:creationId xmlns:a16="http://schemas.microsoft.com/office/drawing/2014/main" id="{E0D73B5D-F2EA-48B8-AC53-D5FC2BB7B47A}"/>
              </a:ext>
            </a:extLst>
          </p:cNvPr>
          <p:cNvSpPr/>
          <p:nvPr/>
        </p:nvSpPr>
        <p:spPr>
          <a:xfrm rot="16200000">
            <a:off x="7821743" y="3286433"/>
            <a:ext cx="493486" cy="369332"/>
          </a:xfrm>
          <a:prstGeom prst="down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1C225B84-4A15-4D33-A055-FE47C2D431E5}"/>
              </a:ext>
            </a:extLst>
          </p:cNvPr>
          <p:cNvSpPr txBox="1"/>
          <p:nvPr/>
        </p:nvSpPr>
        <p:spPr>
          <a:xfrm>
            <a:off x="7604217" y="2855024"/>
            <a:ext cx="1222194" cy="369332"/>
          </a:xfrm>
          <a:prstGeom prst="rect">
            <a:avLst/>
          </a:prstGeom>
          <a:noFill/>
        </p:spPr>
        <p:txBody>
          <a:bodyPr wrap="none" rtlCol="0">
            <a:spAutoFit/>
          </a:bodyPr>
          <a:lstStyle/>
          <a:p>
            <a:r>
              <a:rPr lang="en-US" dirty="0">
                <a:solidFill>
                  <a:prstClr val="black"/>
                </a:solidFill>
                <a:latin typeface="Calibri" panose="020F0502020204030204"/>
              </a:rPr>
              <a:t>interpolate</a:t>
            </a:r>
          </a:p>
        </p:txBody>
      </p:sp>
      <p:pic>
        <p:nvPicPr>
          <p:cNvPr id="55" name="Picture 54">
            <a:extLst>
              <a:ext uri="{FF2B5EF4-FFF2-40B4-BE49-F238E27FC236}">
                <a16:creationId xmlns:a16="http://schemas.microsoft.com/office/drawing/2014/main" id="{7F2F415F-B9F7-430D-A4C5-986C85B65EC6}"/>
              </a:ext>
            </a:extLst>
          </p:cNvPr>
          <p:cNvPicPr>
            <a:picLocks noChangeAspect="1"/>
          </p:cNvPicPr>
          <p:nvPr/>
        </p:nvPicPr>
        <p:blipFill>
          <a:blip r:embed="rId5"/>
          <a:stretch>
            <a:fillRect/>
          </a:stretch>
        </p:blipFill>
        <p:spPr>
          <a:xfrm>
            <a:off x="8826411" y="2272955"/>
            <a:ext cx="3237115" cy="2460207"/>
          </a:xfrm>
          <a:prstGeom prst="rect">
            <a:avLst/>
          </a:prstGeom>
        </p:spPr>
      </p:pic>
      <p:sp>
        <p:nvSpPr>
          <p:cNvPr id="56" name="TextBox 55">
            <a:extLst>
              <a:ext uri="{FF2B5EF4-FFF2-40B4-BE49-F238E27FC236}">
                <a16:creationId xmlns:a16="http://schemas.microsoft.com/office/drawing/2014/main" id="{7B936EB7-9D6A-4CF5-ACB8-1E79A7687753}"/>
              </a:ext>
            </a:extLst>
          </p:cNvPr>
          <p:cNvSpPr txBox="1"/>
          <p:nvPr/>
        </p:nvSpPr>
        <p:spPr>
          <a:xfrm>
            <a:off x="9058530" y="1614162"/>
            <a:ext cx="2772875" cy="369332"/>
          </a:xfrm>
          <a:prstGeom prst="rect">
            <a:avLst/>
          </a:prstGeom>
          <a:noFill/>
        </p:spPr>
        <p:txBody>
          <a:bodyPr wrap="none" rtlCol="0">
            <a:spAutoFit/>
          </a:bodyPr>
          <a:lstStyle/>
          <a:p>
            <a:r>
              <a:rPr lang="en-US" dirty="0">
                <a:solidFill>
                  <a:prstClr val="black"/>
                </a:solidFill>
                <a:latin typeface="Calibri" panose="020F0502020204030204"/>
              </a:rPr>
              <a:t>reproduce the entire space</a:t>
            </a:r>
          </a:p>
        </p:txBody>
      </p:sp>
      <p:sp>
        <p:nvSpPr>
          <p:cNvPr id="57" name="Arrow: U-Turn 56">
            <a:extLst>
              <a:ext uri="{FF2B5EF4-FFF2-40B4-BE49-F238E27FC236}">
                <a16:creationId xmlns:a16="http://schemas.microsoft.com/office/drawing/2014/main" id="{CE8CC5A3-38D9-4763-84CD-01AADD4B11BE}"/>
              </a:ext>
            </a:extLst>
          </p:cNvPr>
          <p:cNvSpPr/>
          <p:nvPr/>
        </p:nvSpPr>
        <p:spPr>
          <a:xfrm rot="10800000">
            <a:off x="1504950" y="4747541"/>
            <a:ext cx="9734550" cy="567690"/>
          </a:xfrm>
          <a:prstGeom prst="uturn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3559E9E0-9DDD-4CAA-A561-D45C48669EB1}"/>
              </a:ext>
            </a:extLst>
          </p:cNvPr>
          <p:cNvSpPr txBox="1"/>
          <p:nvPr/>
        </p:nvSpPr>
        <p:spPr>
          <a:xfrm>
            <a:off x="5527767" y="5407908"/>
            <a:ext cx="922047" cy="369332"/>
          </a:xfrm>
          <a:prstGeom prst="rect">
            <a:avLst/>
          </a:prstGeom>
          <a:noFill/>
        </p:spPr>
        <p:txBody>
          <a:bodyPr wrap="none" rtlCol="0">
            <a:spAutoFit/>
          </a:bodyPr>
          <a:lstStyle/>
          <a:p>
            <a:r>
              <a:rPr lang="en-US" dirty="0">
                <a:solidFill>
                  <a:srgbClr val="FF0000"/>
                </a:solidFill>
                <a:latin typeface="Calibri" panose="020F0502020204030204"/>
              </a:rPr>
              <a:t>validate</a:t>
            </a:r>
          </a:p>
        </p:txBody>
      </p:sp>
      <p:sp>
        <p:nvSpPr>
          <p:cNvPr id="59" name="TextBox 58">
            <a:extLst>
              <a:ext uri="{FF2B5EF4-FFF2-40B4-BE49-F238E27FC236}">
                <a16:creationId xmlns:a16="http://schemas.microsoft.com/office/drawing/2014/main" id="{F7EB57FF-AD1D-4910-BF12-225611FE67CF}"/>
              </a:ext>
            </a:extLst>
          </p:cNvPr>
          <p:cNvSpPr txBox="1"/>
          <p:nvPr/>
        </p:nvSpPr>
        <p:spPr>
          <a:xfrm>
            <a:off x="700087" y="5927428"/>
            <a:ext cx="10791825" cy="646331"/>
          </a:xfrm>
          <a:prstGeom prst="rect">
            <a:avLst/>
          </a:prstGeom>
          <a:noFill/>
        </p:spPr>
        <p:txBody>
          <a:bodyPr wrap="square" rtlCol="0">
            <a:spAutoFit/>
          </a:bodyPr>
          <a:lstStyle/>
          <a:p>
            <a:r>
              <a:rPr lang="en-US" dirty="0">
                <a:solidFill>
                  <a:prstClr val="black"/>
                </a:solidFill>
                <a:latin typeface="Calibri" panose="020F0502020204030204"/>
              </a:rPr>
              <a:t>physical model like CTM can provide the ”ground-truth” for the area outsides the monitor points thus can be used as a testbed to evaluate the performance for the interpolation method with various of machine-learning models</a:t>
            </a:r>
          </a:p>
        </p:txBody>
      </p:sp>
      <p:sp>
        <p:nvSpPr>
          <p:cNvPr id="60" name="TextBox 59">
            <a:extLst>
              <a:ext uri="{FF2B5EF4-FFF2-40B4-BE49-F238E27FC236}">
                <a16:creationId xmlns:a16="http://schemas.microsoft.com/office/drawing/2014/main" id="{D82A7B36-E829-451E-B047-3178F5AD1D3B}"/>
              </a:ext>
            </a:extLst>
          </p:cNvPr>
          <p:cNvSpPr txBox="1"/>
          <p:nvPr/>
        </p:nvSpPr>
        <p:spPr>
          <a:xfrm>
            <a:off x="185737" y="5592230"/>
            <a:ext cx="1093056" cy="369332"/>
          </a:xfrm>
          <a:prstGeom prst="rect">
            <a:avLst/>
          </a:prstGeom>
          <a:noFill/>
        </p:spPr>
        <p:txBody>
          <a:bodyPr wrap="none" rtlCol="0">
            <a:spAutoFit/>
          </a:bodyPr>
          <a:lstStyle/>
          <a:p>
            <a:r>
              <a:rPr lang="en-US" b="1" dirty="0">
                <a:solidFill>
                  <a:srgbClr val="FF0000"/>
                </a:solidFill>
                <a:latin typeface="Calibri" panose="020F0502020204030204"/>
              </a:rPr>
              <a:t>Objective</a:t>
            </a:r>
          </a:p>
        </p:txBody>
      </p:sp>
      <p:sp>
        <p:nvSpPr>
          <p:cNvPr id="61" name="TextBox 60">
            <a:extLst>
              <a:ext uri="{FF2B5EF4-FFF2-40B4-BE49-F238E27FC236}">
                <a16:creationId xmlns:a16="http://schemas.microsoft.com/office/drawing/2014/main" id="{97C8EFD4-4F1C-45B8-95CA-20DFAB427557}"/>
              </a:ext>
            </a:extLst>
          </p:cNvPr>
          <p:cNvSpPr txBox="1"/>
          <p:nvPr/>
        </p:nvSpPr>
        <p:spPr>
          <a:xfrm>
            <a:off x="2136192" y="1133945"/>
            <a:ext cx="7919613" cy="461665"/>
          </a:xfrm>
          <a:prstGeom prst="rect">
            <a:avLst/>
          </a:prstGeom>
          <a:noFill/>
        </p:spPr>
        <p:txBody>
          <a:bodyPr wrap="square" rtlCol="0">
            <a:spAutoFit/>
          </a:bodyPr>
          <a:lstStyle>
            <a:defPPr>
              <a:defRPr lang="en-US"/>
            </a:defPPr>
            <a:lvl1pPr algn="ctr">
              <a:defRPr sz="2400">
                <a:solidFill>
                  <a:srgbClr val="FF0000"/>
                </a:solidFill>
              </a:defRPr>
            </a:lvl1pPr>
          </a:lstStyle>
          <a:p>
            <a:r>
              <a:rPr lang="en-US" dirty="0">
                <a:latin typeface="Calibri" panose="020F0502020204030204"/>
              </a:rPr>
              <a:t>Initiate the testbed using chemical transport model (CTM)</a:t>
            </a:r>
          </a:p>
        </p:txBody>
      </p:sp>
    </p:spTree>
    <p:extLst>
      <p:ext uri="{BB962C8B-B14F-4D97-AF65-F5344CB8AC3E}">
        <p14:creationId xmlns:p14="http://schemas.microsoft.com/office/powerpoint/2010/main" val="76863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11769CE2-F482-473C-BDCF-B4DEEE6F8BEE}"/>
              </a:ext>
            </a:extLst>
          </p:cNvPr>
          <p:cNvSpPr>
            <a:spLocks noChangeArrowheads="1"/>
          </p:cNvSpPr>
          <p:nvPr/>
        </p:nvSpPr>
        <p:spPr bwMode="auto">
          <a:xfrm>
            <a:off x="0" y="1"/>
            <a:ext cx="12192000" cy="529701"/>
          </a:xfrm>
          <a:prstGeom prst="rect">
            <a:avLst/>
          </a:prstGeom>
          <a:solidFill>
            <a:srgbClr val="044875"/>
          </a:solidFill>
          <a:ln>
            <a:noFill/>
          </a:ln>
          <a:effec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19" name="Rectangle 13">
            <a:extLst>
              <a:ext uri="{FF2B5EF4-FFF2-40B4-BE49-F238E27FC236}">
                <a16:creationId xmlns:a16="http://schemas.microsoft.com/office/drawing/2014/main" id="{50905B2A-C645-4BAD-BE8E-7FC1C2AAA83B}"/>
              </a:ext>
            </a:extLst>
          </p:cNvPr>
          <p:cNvSpPr>
            <a:spLocks noChangeArrowheads="1"/>
          </p:cNvSpPr>
          <p:nvPr/>
        </p:nvSpPr>
        <p:spPr bwMode="auto">
          <a:xfrm>
            <a:off x="0" y="6600826"/>
            <a:ext cx="12192000" cy="257175"/>
          </a:xfrm>
          <a:prstGeom prst="rect">
            <a:avLst/>
          </a:prstGeom>
          <a:solidFill>
            <a:srgbClr val="044875"/>
          </a:solidFill>
          <a:ln>
            <a:noFill/>
          </a:ln>
          <a:effec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3C5E74"/>
              </a:solidFill>
              <a:effectLst/>
              <a:uLnTx/>
              <a:uFillTx/>
              <a:latin typeface="微软雅黑" panose="020B0503020204020204" pitchFamily="34" charset="-122"/>
              <a:ea typeface="微软雅黑" panose="020B0503020204020204" pitchFamily="34" charset="-122"/>
              <a:cs typeface="+mn-cs"/>
            </a:endParaRPr>
          </a:p>
        </p:txBody>
      </p:sp>
      <p:sp>
        <p:nvSpPr>
          <p:cNvPr id="25" name="TextBox 24">
            <a:extLst>
              <a:ext uri="{FF2B5EF4-FFF2-40B4-BE49-F238E27FC236}">
                <a16:creationId xmlns:a16="http://schemas.microsoft.com/office/drawing/2014/main" id="{AF9284B1-9CAF-40A2-9362-672D3B83FF20}"/>
              </a:ext>
            </a:extLst>
          </p:cNvPr>
          <p:cNvSpPr txBox="1"/>
          <p:nvPr/>
        </p:nvSpPr>
        <p:spPr>
          <a:xfrm>
            <a:off x="0" y="-20585"/>
            <a:ext cx="12192000" cy="523220"/>
          </a:xfrm>
          <a:prstGeom prst="rect">
            <a:avLst/>
          </a:prstGeom>
          <a:noFill/>
        </p:spPr>
        <p:txBody>
          <a:bodyPr wrap="square" rtlCol="0">
            <a:spAutoFit/>
          </a:bodyPr>
          <a:lstStyle/>
          <a:p>
            <a:pPr algn="ctr"/>
            <a:r>
              <a:rPr lang="en-US" sz="2800" b="1" dirty="0">
                <a:solidFill>
                  <a:schemeClr val="bg1"/>
                </a:solidFill>
              </a:rPr>
              <a:t>Topic 2: Evaluate and optimize AI with physical model testbed</a:t>
            </a:r>
          </a:p>
        </p:txBody>
      </p:sp>
      <p:sp>
        <p:nvSpPr>
          <p:cNvPr id="37" name="Title 1">
            <a:extLst>
              <a:ext uri="{FF2B5EF4-FFF2-40B4-BE49-F238E27FC236}">
                <a16:creationId xmlns:a16="http://schemas.microsoft.com/office/drawing/2014/main" id="{BEF71C4A-195E-4EFE-B7ED-75025DFED038}"/>
              </a:ext>
            </a:extLst>
          </p:cNvPr>
          <p:cNvSpPr txBox="1">
            <a:spLocks/>
          </p:cNvSpPr>
          <p:nvPr/>
        </p:nvSpPr>
        <p:spPr>
          <a:xfrm>
            <a:off x="1053054" y="532459"/>
            <a:ext cx="9961892" cy="523220"/>
          </a:xfrm>
          <a:prstGeom prst="rect">
            <a:avLst/>
          </a:prstGeom>
          <a:noFill/>
        </p:spPr>
        <p:txBody>
          <a:bodyPr wrap="square" rtlCol="0">
            <a:spAutoFit/>
          </a:bodyPr>
          <a:lstStyle>
            <a:defPPr>
              <a:defRPr lang="en-US"/>
            </a:defPPr>
            <a:lvl1pPr algn="ctr">
              <a:defRPr sz="2800" b="1" i="0">
                <a:solidFill>
                  <a:srgbClr val="0070C0"/>
                </a:solidFill>
              </a:defRPr>
            </a:lvl1pPr>
          </a:lstStyle>
          <a:p>
            <a:r>
              <a:rPr lang="en-US" dirty="0"/>
              <a:t>Considerable Sample-Imbalance-induced Biases</a:t>
            </a:r>
          </a:p>
        </p:txBody>
      </p:sp>
      <p:pic>
        <p:nvPicPr>
          <p:cNvPr id="38" name="Picture 37">
            <a:extLst>
              <a:ext uri="{FF2B5EF4-FFF2-40B4-BE49-F238E27FC236}">
                <a16:creationId xmlns:a16="http://schemas.microsoft.com/office/drawing/2014/main" id="{4F523DE7-4805-49E9-A836-C4EB8AF6877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75535" y="4311442"/>
            <a:ext cx="2861842" cy="2289384"/>
          </a:xfrm>
          <a:prstGeom prst="rect">
            <a:avLst/>
          </a:prstGeom>
          <a:noFill/>
          <a:ln>
            <a:noFill/>
          </a:ln>
        </p:spPr>
      </p:pic>
      <p:pic>
        <p:nvPicPr>
          <p:cNvPr id="39" name="Picture 38">
            <a:extLst>
              <a:ext uri="{FF2B5EF4-FFF2-40B4-BE49-F238E27FC236}">
                <a16:creationId xmlns:a16="http://schemas.microsoft.com/office/drawing/2014/main" id="{66987813-67D5-4CB3-B6F9-D9856F390E6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281877" y="1620005"/>
            <a:ext cx="9944824" cy="2532283"/>
          </a:xfrm>
          <a:prstGeom prst="rect">
            <a:avLst/>
          </a:prstGeom>
          <a:noFill/>
          <a:ln>
            <a:noFill/>
          </a:ln>
        </p:spPr>
      </p:pic>
      <p:pic>
        <p:nvPicPr>
          <p:cNvPr id="40" name="Picture 39">
            <a:extLst>
              <a:ext uri="{FF2B5EF4-FFF2-40B4-BE49-F238E27FC236}">
                <a16:creationId xmlns:a16="http://schemas.microsoft.com/office/drawing/2014/main" id="{4C7035FB-1260-474A-BACB-0A6EA43C549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402401" y="4428944"/>
            <a:ext cx="2177575" cy="2106941"/>
          </a:xfrm>
          <a:prstGeom prst="rect">
            <a:avLst/>
          </a:prstGeom>
          <a:noFill/>
          <a:ln>
            <a:noFill/>
          </a:ln>
        </p:spPr>
      </p:pic>
      <p:pic>
        <p:nvPicPr>
          <p:cNvPr id="41" name="Picture 40">
            <a:extLst>
              <a:ext uri="{FF2B5EF4-FFF2-40B4-BE49-F238E27FC236}">
                <a16:creationId xmlns:a16="http://schemas.microsoft.com/office/drawing/2014/main" id="{C22202CE-D829-40EE-8636-732225ED3434}"/>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837371" y="4428944"/>
            <a:ext cx="2177575" cy="2106941"/>
          </a:xfrm>
          <a:prstGeom prst="rect">
            <a:avLst/>
          </a:prstGeom>
          <a:noFill/>
          <a:ln>
            <a:noFill/>
          </a:ln>
        </p:spPr>
      </p:pic>
      <p:sp>
        <p:nvSpPr>
          <p:cNvPr id="42" name="TextBox 41">
            <a:extLst>
              <a:ext uri="{FF2B5EF4-FFF2-40B4-BE49-F238E27FC236}">
                <a16:creationId xmlns:a16="http://schemas.microsoft.com/office/drawing/2014/main" id="{6B421D83-A91E-4A32-B3BA-7EDA132C9C45}"/>
              </a:ext>
            </a:extLst>
          </p:cNvPr>
          <p:cNvSpPr txBox="1"/>
          <p:nvPr/>
        </p:nvSpPr>
        <p:spPr>
          <a:xfrm>
            <a:off x="1922635" y="1230118"/>
            <a:ext cx="1446614" cy="369332"/>
          </a:xfrm>
          <a:prstGeom prst="rect">
            <a:avLst/>
          </a:prstGeom>
          <a:noFill/>
        </p:spPr>
        <p:txBody>
          <a:bodyPr wrap="none" rtlCol="0">
            <a:spAutoFit/>
          </a:bodyPr>
          <a:lstStyle/>
          <a:p>
            <a:r>
              <a:rPr lang="en-US" b="1" dirty="0">
                <a:solidFill>
                  <a:srgbClr val="FF0000"/>
                </a:solidFill>
                <a:latin typeface="Calibri" panose="020F0502020204030204"/>
              </a:rPr>
              <a:t>Ground truth</a:t>
            </a:r>
          </a:p>
        </p:txBody>
      </p:sp>
      <p:sp>
        <p:nvSpPr>
          <p:cNvPr id="43" name="TextBox 42">
            <a:extLst>
              <a:ext uri="{FF2B5EF4-FFF2-40B4-BE49-F238E27FC236}">
                <a16:creationId xmlns:a16="http://schemas.microsoft.com/office/drawing/2014/main" id="{5054C42B-6F72-4FA6-8D99-F8F209D0D1BA}"/>
              </a:ext>
            </a:extLst>
          </p:cNvPr>
          <p:cNvSpPr txBox="1"/>
          <p:nvPr/>
        </p:nvSpPr>
        <p:spPr>
          <a:xfrm>
            <a:off x="4138702" y="1230118"/>
            <a:ext cx="1966629" cy="369332"/>
          </a:xfrm>
          <a:prstGeom prst="rect">
            <a:avLst/>
          </a:prstGeom>
          <a:noFill/>
        </p:spPr>
        <p:txBody>
          <a:bodyPr wrap="none" rtlCol="0">
            <a:spAutoFit/>
          </a:bodyPr>
          <a:lstStyle/>
          <a:p>
            <a:r>
              <a:rPr lang="en-US" b="1" dirty="0">
                <a:solidFill>
                  <a:srgbClr val="FF0000"/>
                </a:solidFill>
                <a:latin typeface="Calibri" panose="020F0502020204030204"/>
              </a:rPr>
              <a:t>Prediction from RF</a:t>
            </a:r>
          </a:p>
        </p:txBody>
      </p:sp>
      <p:sp>
        <p:nvSpPr>
          <p:cNvPr id="44" name="TextBox 43">
            <a:extLst>
              <a:ext uri="{FF2B5EF4-FFF2-40B4-BE49-F238E27FC236}">
                <a16:creationId xmlns:a16="http://schemas.microsoft.com/office/drawing/2014/main" id="{D0707008-53DA-426A-A745-016C101AEB20}"/>
              </a:ext>
            </a:extLst>
          </p:cNvPr>
          <p:cNvSpPr txBox="1"/>
          <p:nvPr/>
        </p:nvSpPr>
        <p:spPr>
          <a:xfrm>
            <a:off x="6502463" y="1019794"/>
            <a:ext cx="2321461" cy="646331"/>
          </a:xfrm>
          <a:prstGeom prst="rect">
            <a:avLst/>
          </a:prstGeom>
          <a:noFill/>
        </p:spPr>
        <p:txBody>
          <a:bodyPr wrap="square" rtlCol="0">
            <a:spAutoFit/>
          </a:bodyPr>
          <a:lstStyle/>
          <a:p>
            <a:pPr algn="ctr"/>
            <a:r>
              <a:rPr lang="en-US" b="1" dirty="0">
                <a:solidFill>
                  <a:srgbClr val="FF0000"/>
                </a:solidFill>
                <a:latin typeface="Calibri" panose="020F0502020204030204"/>
              </a:rPr>
              <a:t>Ground-truth on ground monitors</a:t>
            </a:r>
          </a:p>
        </p:txBody>
      </p:sp>
      <p:sp>
        <p:nvSpPr>
          <p:cNvPr id="45" name="TextBox 44">
            <a:extLst>
              <a:ext uri="{FF2B5EF4-FFF2-40B4-BE49-F238E27FC236}">
                <a16:creationId xmlns:a16="http://schemas.microsoft.com/office/drawing/2014/main" id="{FA23CAFE-E0E5-4153-AF48-FDA579988396}"/>
              </a:ext>
            </a:extLst>
          </p:cNvPr>
          <p:cNvSpPr txBox="1"/>
          <p:nvPr/>
        </p:nvSpPr>
        <p:spPr>
          <a:xfrm>
            <a:off x="9090321" y="1030969"/>
            <a:ext cx="1924625" cy="646331"/>
          </a:xfrm>
          <a:prstGeom prst="rect">
            <a:avLst/>
          </a:prstGeom>
          <a:noFill/>
        </p:spPr>
        <p:txBody>
          <a:bodyPr wrap="square" rtlCol="0">
            <a:spAutoFit/>
          </a:bodyPr>
          <a:lstStyle/>
          <a:p>
            <a:pPr algn="ctr"/>
            <a:r>
              <a:rPr lang="en-US" b="1" dirty="0">
                <a:solidFill>
                  <a:srgbClr val="FF0000"/>
                </a:solidFill>
                <a:latin typeface="Calibri" panose="020F0502020204030204"/>
              </a:rPr>
              <a:t>Prediction on ground monitors</a:t>
            </a:r>
          </a:p>
        </p:txBody>
      </p:sp>
      <p:sp>
        <p:nvSpPr>
          <p:cNvPr id="46" name="TextBox 45">
            <a:extLst>
              <a:ext uri="{FF2B5EF4-FFF2-40B4-BE49-F238E27FC236}">
                <a16:creationId xmlns:a16="http://schemas.microsoft.com/office/drawing/2014/main" id="{7C8D13BE-AC0D-4558-8358-B5FA6D792316}"/>
              </a:ext>
            </a:extLst>
          </p:cNvPr>
          <p:cNvSpPr txBox="1"/>
          <p:nvPr/>
        </p:nvSpPr>
        <p:spPr>
          <a:xfrm>
            <a:off x="6739799" y="4428944"/>
            <a:ext cx="1261627" cy="369332"/>
          </a:xfrm>
          <a:prstGeom prst="rect">
            <a:avLst/>
          </a:prstGeom>
          <a:noFill/>
        </p:spPr>
        <p:txBody>
          <a:bodyPr wrap="none" rtlCol="0">
            <a:spAutoFit/>
          </a:bodyPr>
          <a:lstStyle/>
          <a:p>
            <a:r>
              <a:rPr lang="en-US" b="1" dirty="0">
                <a:solidFill>
                  <a:srgbClr val="FF0000"/>
                </a:solidFill>
                <a:latin typeface="Calibri" panose="020F0502020204030204"/>
              </a:rPr>
              <a:t>training set</a:t>
            </a:r>
          </a:p>
        </p:txBody>
      </p:sp>
      <p:sp>
        <p:nvSpPr>
          <p:cNvPr id="47" name="TextBox 46">
            <a:extLst>
              <a:ext uri="{FF2B5EF4-FFF2-40B4-BE49-F238E27FC236}">
                <a16:creationId xmlns:a16="http://schemas.microsoft.com/office/drawing/2014/main" id="{AB5A4F07-68A3-48A4-B487-E57B40CB3A8C}"/>
              </a:ext>
            </a:extLst>
          </p:cNvPr>
          <p:cNvSpPr txBox="1"/>
          <p:nvPr/>
        </p:nvSpPr>
        <p:spPr>
          <a:xfrm>
            <a:off x="9090321" y="4428944"/>
            <a:ext cx="884601" cy="369332"/>
          </a:xfrm>
          <a:prstGeom prst="rect">
            <a:avLst/>
          </a:prstGeom>
          <a:noFill/>
        </p:spPr>
        <p:txBody>
          <a:bodyPr wrap="none" rtlCol="0">
            <a:spAutoFit/>
          </a:bodyPr>
          <a:lstStyle/>
          <a:p>
            <a:r>
              <a:rPr lang="en-US" b="1" dirty="0">
                <a:solidFill>
                  <a:srgbClr val="FF0000"/>
                </a:solidFill>
                <a:latin typeface="Calibri" panose="020F0502020204030204"/>
              </a:rPr>
              <a:t>test set</a:t>
            </a:r>
          </a:p>
        </p:txBody>
      </p:sp>
      <p:sp>
        <p:nvSpPr>
          <p:cNvPr id="62" name="Rectangle: Rounded Corners 61">
            <a:extLst>
              <a:ext uri="{FF2B5EF4-FFF2-40B4-BE49-F238E27FC236}">
                <a16:creationId xmlns:a16="http://schemas.microsoft.com/office/drawing/2014/main" id="{71CF8653-AEA7-4C2C-8641-6F0680293B81}"/>
              </a:ext>
            </a:extLst>
          </p:cNvPr>
          <p:cNvSpPr/>
          <p:nvPr/>
        </p:nvSpPr>
        <p:spPr>
          <a:xfrm>
            <a:off x="2218398" y="5089611"/>
            <a:ext cx="1642188" cy="1259632"/>
          </a:xfrm>
          <a:prstGeom prst="roundRect">
            <a:avLst>
              <a:gd name="adj" fmla="val 9260"/>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A19FE70B-5A6F-48CA-AA92-243800634475}"/>
              </a:ext>
            </a:extLst>
          </p:cNvPr>
          <p:cNvSpPr txBox="1"/>
          <p:nvPr/>
        </p:nvSpPr>
        <p:spPr>
          <a:xfrm>
            <a:off x="3950250" y="5456134"/>
            <a:ext cx="2216817" cy="646331"/>
          </a:xfrm>
          <a:prstGeom prst="rect">
            <a:avLst/>
          </a:prstGeom>
          <a:noFill/>
        </p:spPr>
        <p:txBody>
          <a:bodyPr wrap="square" rtlCol="0">
            <a:spAutoFit/>
          </a:bodyPr>
          <a:lstStyle/>
          <a:p>
            <a:r>
              <a:rPr lang="en-US" dirty="0">
                <a:solidFill>
                  <a:srgbClr val="FF0000"/>
                </a:solidFill>
                <a:latin typeface="Calibri" panose="020F0502020204030204"/>
              </a:rPr>
              <a:t>overestimation in downwind/rural area</a:t>
            </a:r>
          </a:p>
        </p:txBody>
      </p:sp>
    </p:spTree>
    <p:extLst>
      <p:ext uri="{BB962C8B-B14F-4D97-AF65-F5344CB8AC3E}">
        <p14:creationId xmlns:p14="http://schemas.microsoft.com/office/powerpoint/2010/main" val="2210674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11769CE2-F482-473C-BDCF-B4DEEE6F8BEE}"/>
              </a:ext>
            </a:extLst>
          </p:cNvPr>
          <p:cNvSpPr>
            <a:spLocks noChangeArrowheads="1"/>
          </p:cNvSpPr>
          <p:nvPr/>
        </p:nvSpPr>
        <p:spPr bwMode="auto">
          <a:xfrm>
            <a:off x="0" y="1"/>
            <a:ext cx="12192000" cy="529701"/>
          </a:xfrm>
          <a:prstGeom prst="rect">
            <a:avLst/>
          </a:prstGeom>
          <a:solidFill>
            <a:srgbClr val="044875"/>
          </a:solidFill>
          <a:ln>
            <a:noFill/>
          </a:ln>
          <a:effec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19" name="Rectangle 13">
            <a:extLst>
              <a:ext uri="{FF2B5EF4-FFF2-40B4-BE49-F238E27FC236}">
                <a16:creationId xmlns:a16="http://schemas.microsoft.com/office/drawing/2014/main" id="{50905B2A-C645-4BAD-BE8E-7FC1C2AAA83B}"/>
              </a:ext>
            </a:extLst>
          </p:cNvPr>
          <p:cNvSpPr>
            <a:spLocks noChangeArrowheads="1"/>
          </p:cNvSpPr>
          <p:nvPr/>
        </p:nvSpPr>
        <p:spPr bwMode="auto">
          <a:xfrm>
            <a:off x="0" y="6600826"/>
            <a:ext cx="12192000" cy="257175"/>
          </a:xfrm>
          <a:prstGeom prst="rect">
            <a:avLst/>
          </a:prstGeom>
          <a:solidFill>
            <a:srgbClr val="044875"/>
          </a:solidFill>
          <a:ln>
            <a:noFill/>
          </a:ln>
          <a:effec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3C5E74"/>
              </a:solidFill>
              <a:effectLst/>
              <a:uLnTx/>
              <a:uFillTx/>
              <a:latin typeface="微软雅黑" panose="020B0503020204020204" pitchFamily="34" charset="-122"/>
              <a:ea typeface="微软雅黑" panose="020B0503020204020204" pitchFamily="34" charset="-122"/>
              <a:cs typeface="+mn-cs"/>
            </a:endParaRPr>
          </a:p>
        </p:txBody>
      </p:sp>
      <p:sp>
        <p:nvSpPr>
          <p:cNvPr id="25" name="TextBox 24">
            <a:extLst>
              <a:ext uri="{FF2B5EF4-FFF2-40B4-BE49-F238E27FC236}">
                <a16:creationId xmlns:a16="http://schemas.microsoft.com/office/drawing/2014/main" id="{AF9284B1-9CAF-40A2-9362-672D3B83FF20}"/>
              </a:ext>
            </a:extLst>
          </p:cNvPr>
          <p:cNvSpPr txBox="1"/>
          <p:nvPr/>
        </p:nvSpPr>
        <p:spPr>
          <a:xfrm>
            <a:off x="0" y="-20585"/>
            <a:ext cx="12192000" cy="523220"/>
          </a:xfrm>
          <a:prstGeom prst="rect">
            <a:avLst/>
          </a:prstGeom>
          <a:noFill/>
        </p:spPr>
        <p:txBody>
          <a:bodyPr wrap="square" rtlCol="0">
            <a:spAutoFit/>
          </a:bodyPr>
          <a:lstStyle/>
          <a:p>
            <a:pPr algn="ctr"/>
            <a:r>
              <a:rPr lang="en-US" sz="2800" b="1" dirty="0">
                <a:solidFill>
                  <a:schemeClr val="bg1"/>
                </a:solidFill>
              </a:rPr>
              <a:t>Topic 2: Evaluate and optimize AI with physical model testbed</a:t>
            </a:r>
          </a:p>
        </p:txBody>
      </p:sp>
      <p:grpSp>
        <p:nvGrpSpPr>
          <p:cNvPr id="109" name="Group 108">
            <a:extLst>
              <a:ext uri="{FF2B5EF4-FFF2-40B4-BE49-F238E27FC236}">
                <a16:creationId xmlns:a16="http://schemas.microsoft.com/office/drawing/2014/main" id="{CDFE5CB6-5760-49DE-A3BD-37AB009785CC}"/>
              </a:ext>
            </a:extLst>
          </p:cNvPr>
          <p:cNvGrpSpPr/>
          <p:nvPr/>
        </p:nvGrpSpPr>
        <p:grpSpPr>
          <a:xfrm>
            <a:off x="2150675" y="1281011"/>
            <a:ext cx="8103669" cy="5292748"/>
            <a:chOff x="1415800" y="0"/>
            <a:chExt cx="9532840" cy="6226183"/>
          </a:xfrm>
        </p:grpSpPr>
        <p:pic>
          <p:nvPicPr>
            <p:cNvPr id="110" name="Picture 109">
              <a:extLst>
                <a:ext uri="{FF2B5EF4-FFF2-40B4-BE49-F238E27FC236}">
                  <a16:creationId xmlns:a16="http://schemas.microsoft.com/office/drawing/2014/main" id="{490C79BA-3A9A-4D67-B771-1FB53C51903D}"/>
                </a:ext>
              </a:extLst>
            </p:cNvPr>
            <p:cNvPicPr>
              <a:picLocks noChangeAspect="1"/>
            </p:cNvPicPr>
            <p:nvPr/>
          </p:nvPicPr>
          <p:blipFill>
            <a:blip r:embed="rId3"/>
            <a:stretch>
              <a:fillRect/>
            </a:stretch>
          </p:blipFill>
          <p:spPr>
            <a:xfrm>
              <a:off x="1485342" y="504250"/>
              <a:ext cx="2384373" cy="1884224"/>
            </a:xfrm>
            <a:prstGeom prst="rect">
              <a:avLst/>
            </a:prstGeom>
          </p:spPr>
        </p:pic>
        <p:pic>
          <p:nvPicPr>
            <p:cNvPr id="111" name="Picture 110">
              <a:extLst>
                <a:ext uri="{FF2B5EF4-FFF2-40B4-BE49-F238E27FC236}">
                  <a16:creationId xmlns:a16="http://schemas.microsoft.com/office/drawing/2014/main" id="{486626C9-DC22-423D-8419-283FACB64ED9}"/>
                </a:ext>
              </a:extLst>
            </p:cNvPr>
            <p:cNvPicPr>
              <a:picLocks noChangeAspect="1"/>
            </p:cNvPicPr>
            <p:nvPr/>
          </p:nvPicPr>
          <p:blipFill>
            <a:blip r:embed="rId4"/>
            <a:stretch>
              <a:fillRect/>
            </a:stretch>
          </p:blipFill>
          <p:spPr>
            <a:xfrm>
              <a:off x="4745084" y="504250"/>
              <a:ext cx="2385691" cy="1884224"/>
            </a:xfrm>
            <a:prstGeom prst="rect">
              <a:avLst/>
            </a:prstGeom>
          </p:spPr>
        </p:pic>
        <p:sp>
          <p:nvSpPr>
            <p:cNvPr id="112" name="TextBox 111">
              <a:extLst>
                <a:ext uri="{FF2B5EF4-FFF2-40B4-BE49-F238E27FC236}">
                  <a16:creationId xmlns:a16="http://schemas.microsoft.com/office/drawing/2014/main" id="{0BD85695-6299-449D-A472-F7619355D639}"/>
                </a:ext>
              </a:extLst>
            </p:cNvPr>
            <p:cNvSpPr txBox="1"/>
            <p:nvPr/>
          </p:nvSpPr>
          <p:spPr>
            <a:xfrm>
              <a:off x="1639829" y="2405647"/>
              <a:ext cx="2027666" cy="36205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Calibri" panose="020F0502020204030204"/>
                </a:rPr>
                <a:t>simulate with CMAQ</a:t>
              </a:r>
            </a:p>
          </p:txBody>
        </p:sp>
        <p:sp>
          <p:nvSpPr>
            <p:cNvPr id="113" name="Arrow: Down 112">
              <a:extLst>
                <a:ext uri="{FF2B5EF4-FFF2-40B4-BE49-F238E27FC236}">
                  <a16:creationId xmlns:a16="http://schemas.microsoft.com/office/drawing/2014/main" id="{2B7AE593-6E00-49ED-8C1A-0B7EA55F8E6C}"/>
                </a:ext>
              </a:extLst>
            </p:cNvPr>
            <p:cNvSpPr/>
            <p:nvPr/>
          </p:nvSpPr>
          <p:spPr>
            <a:xfrm rot="16200000">
              <a:off x="4201313" y="1217573"/>
              <a:ext cx="212172" cy="558546"/>
            </a:xfrm>
            <a:prstGeom prst="downArrow">
              <a:avLst/>
            </a:prstGeom>
            <a:solidFill>
              <a:srgbClr val="4472C4"/>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TextBox 113">
              <a:extLst>
                <a:ext uri="{FF2B5EF4-FFF2-40B4-BE49-F238E27FC236}">
                  <a16:creationId xmlns:a16="http://schemas.microsoft.com/office/drawing/2014/main" id="{F8F361A5-B103-48A3-A5C7-C69803B93B9A}"/>
                </a:ext>
              </a:extLst>
            </p:cNvPr>
            <p:cNvSpPr txBox="1"/>
            <p:nvPr/>
          </p:nvSpPr>
          <p:spPr>
            <a:xfrm>
              <a:off x="3909684" y="1077030"/>
              <a:ext cx="790490" cy="39826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Calibri" panose="020F0502020204030204"/>
                </a:rPr>
                <a:t>select</a:t>
              </a:r>
              <a:endParaRPr kumimoji="0" lang="en-US" sz="1600" b="0" i="0" u="none" strike="noStrike" kern="0" cap="none" spc="0" normalizeH="0" baseline="0" noProof="0" dirty="0">
                <a:ln>
                  <a:noFill/>
                </a:ln>
                <a:solidFill>
                  <a:prstClr val="black"/>
                </a:solidFill>
                <a:effectLst/>
                <a:uLnTx/>
                <a:uFillTx/>
                <a:latin typeface="Calibri" panose="020F0502020204030204"/>
              </a:endParaRPr>
            </a:p>
          </p:txBody>
        </p:sp>
        <p:sp>
          <p:nvSpPr>
            <p:cNvPr id="115" name="TextBox 114">
              <a:extLst>
                <a:ext uri="{FF2B5EF4-FFF2-40B4-BE49-F238E27FC236}">
                  <a16:creationId xmlns:a16="http://schemas.microsoft.com/office/drawing/2014/main" id="{7AB6BA43-3338-4A84-A57E-0931314B4864}"/>
                </a:ext>
              </a:extLst>
            </p:cNvPr>
            <p:cNvSpPr txBox="1"/>
            <p:nvPr/>
          </p:nvSpPr>
          <p:spPr>
            <a:xfrm>
              <a:off x="5036205" y="2411913"/>
              <a:ext cx="2308411" cy="36205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Calibri" panose="020F0502020204030204"/>
                </a:rPr>
                <a:t>match grids to monitors</a:t>
              </a:r>
            </a:p>
          </p:txBody>
        </p:sp>
        <p:sp>
          <p:nvSpPr>
            <p:cNvPr id="116" name="TextBox 115">
              <a:extLst>
                <a:ext uri="{FF2B5EF4-FFF2-40B4-BE49-F238E27FC236}">
                  <a16:creationId xmlns:a16="http://schemas.microsoft.com/office/drawing/2014/main" id="{874398BB-96A0-4079-B19C-C8BB6E99B352}"/>
                </a:ext>
              </a:extLst>
            </p:cNvPr>
            <p:cNvSpPr txBox="1"/>
            <p:nvPr/>
          </p:nvSpPr>
          <p:spPr>
            <a:xfrm>
              <a:off x="4322709" y="111479"/>
              <a:ext cx="3408760" cy="39826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Calibri" panose="020F0502020204030204"/>
                </a:rPr>
                <a:t>mimic the observation as “label”</a:t>
              </a:r>
              <a:endParaRPr kumimoji="0" lang="en-US" sz="1600" b="0" i="0" u="none" strike="noStrike" kern="0" cap="none" spc="0" normalizeH="0" baseline="0" noProof="0" dirty="0">
                <a:ln>
                  <a:noFill/>
                </a:ln>
                <a:solidFill>
                  <a:prstClr val="black"/>
                </a:solidFill>
                <a:effectLst/>
                <a:uLnTx/>
                <a:uFillTx/>
                <a:latin typeface="Calibri" panose="020F0502020204030204"/>
              </a:endParaRPr>
            </a:p>
          </p:txBody>
        </p:sp>
        <p:sp>
          <p:nvSpPr>
            <p:cNvPr id="117" name="TextBox 116">
              <a:extLst>
                <a:ext uri="{FF2B5EF4-FFF2-40B4-BE49-F238E27FC236}">
                  <a16:creationId xmlns:a16="http://schemas.microsoft.com/office/drawing/2014/main" id="{42A19C31-5590-4ECC-979F-23C1C6D56C19}"/>
                </a:ext>
              </a:extLst>
            </p:cNvPr>
            <p:cNvSpPr txBox="1"/>
            <p:nvPr/>
          </p:nvSpPr>
          <p:spPr>
            <a:xfrm>
              <a:off x="1415800" y="105033"/>
              <a:ext cx="1666968" cy="39826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latin typeface="Calibri" panose="020F0502020204030204"/>
                </a:rPr>
                <a:t>“ground truth”</a:t>
              </a:r>
              <a:endParaRPr kumimoji="0" lang="en-US" sz="1600" b="0" i="0" u="none" strike="noStrike" kern="0" cap="none" spc="0" normalizeH="0" baseline="0" noProof="0" dirty="0">
                <a:ln>
                  <a:noFill/>
                </a:ln>
                <a:solidFill>
                  <a:prstClr val="black"/>
                </a:solidFill>
                <a:effectLst/>
                <a:uLnTx/>
                <a:uFillTx/>
                <a:latin typeface="Calibri" panose="020F0502020204030204"/>
              </a:endParaRPr>
            </a:p>
          </p:txBody>
        </p:sp>
        <p:pic>
          <p:nvPicPr>
            <p:cNvPr id="118" name="Picture 117">
              <a:extLst>
                <a:ext uri="{FF2B5EF4-FFF2-40B4-BE49-F238E27FC236}">
                  <a16:creationId xmlns:a16="http://schemas.microsoft.com/office/drawing/2014/main" id="{561412C9-72D3-4E41-A941-395D8B216465}"/>
                </a:ext>
              </a:extLst>
            </p:cNvPr>
            <p:cNvPicPr>
              <a:picLocks noChangeAspect="1"/>
            </p:cNvPicPr>
            <p:nvPr/>
          </p:nvPicPr>
          <p:blipFill>
            <a:blip r:embed="rId5"/>
            <a:stretch>
              <a:fillRect/>
            </a:stretch>
          </p:blipFill>
          <p:spPr>
            <a:xfrm>
              <a:off x="7983368" y="504250"/>
              <a:ext cx="2423902" cy="1907663"/>
            </a:xfrm>
            <a:prstGeom prst="rect">
              <a:avLst/>
            </a:prstGeom>
          </p:spPr>
        </p:pic>
        <p:sp>
          <p:nvSpPr>
            <p:cNvPr id="119" name="Arrow: Down 118">
              <a:extLst>
                <a:ext uri="{FF2B5EF4-FFF2-40B4-BE49-F238E27FC236}">
                  <a16:creationId xmlns:a16="http://schemas.microsoft.com/office/drawing/2014/main" id="{8BADEFD4-4196-4C87-A85F-986723313FF9}"/>
                </a:ext>
              </a:extLst>
            </p:cNvPr>
            <p:cNvSpPr/>
            <p:nvPr/>
          </p:nvSpPr>
          <p:spPr>
            <a:xfrm rot="16200000">
              <a:off x="7458473" y="1217573"/>
              <a:ext cx="212172" cy="558546"/>
            </a:xfrm>
            <a:prstGeom prst="downArrow">
              <a:avLst/>
            </a:prstGeom>
            <a:solidFill>
              <a:srgbClr val="4472C4"/>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TextBox 119">
              <a:extLst>
                <a:ext uri="{FF2B5EF4-FFF2-40B4-BE49-F238E27FC236}">
                  <a16:creationId xmlns:a16="http://schemas.microsoft.com/office/drawing/2014/main" id="{0CDE4B03-FA44-481E-99C4-ACE7A69D8EA1}"/>
                </a:ext>
              </a:extLst>
            </p:cNvPr>
            <p:cNvSpPr txBox="1"/>
            <p:nvPr/>
          </p:nvSpPr>
          <p:spPr>
            <a:xfrm>
              <a:off x="7221483" y="1089363"/>
              <a:ext cx="674255" cy="39826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a:rPr>
                <a:t>train</a:t>
              </a:r>
            </a:p>
          </p:txBody>
        </p:sp>
        <p:sp>
          <p:nvSpPr>
            <p:cNvPr id="121" name="TextBox 120">
              <a:extLst>
                <a:ext uri="{FF2B5EF4-FFF2-40B4-BE49-F238E27FC236}">
                  <a16:creationId xmlns:a16="http://schemas.microsoft.com/office/drawing/2014/main" id="{ED0A7566-0FCE-4DED-96C4-7C94BE30FB51}"/>
                </a:ext>
              </a:extLst>
            </p:cNvPr>
            <p:cNvSpPr txBox="1"/>
            <p:nvPr/>
          </p:nvSpPr>
          <p:spPr>
            <a:xfrm>
              <a:off x="8065496" y="2388474"/>
              <a:ext cx="2567055" cy="36205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Calibri" panose="020F0502020204030204"/>
                </a:rPr>
                <a:t>reproduce the entire space</a:t>
              </a:r>
            </a:p>
          </p:txBody>
        </p:sp>
        <p:sp>
          <p:nvSpPr>
            <p:cNvPr id="122" name="TextBox 121">
              <a:extLst>
                <a:ext uri="{FF2B5EF4-FFF2-40B4-BE49-F238E27FC236}">
                  <a16:creationId xmlns:a16="http://schemas.microsoft.com/office/drawing/2014/main" id="{D597A07A-3956-44CD-922C-E12E4653FA2C}"/>
                </a:ext>
              </a:extLst>
            </p:cNvPr>
            <p:cNvSpPr txBox="1"/>
            <p:nvPr/>
          </p:nvSpPr>
          <p:spPr>
            <a:xfrm>
              <a:off x="7914263" y="143783"/>
              <a:ext cx="1219150" cy="39826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a:rPr>
                <a:t>prediction</a:t>
              </a:r>
            </a:p>
          </p:txBody>
        </p:sp>
        <p:sp>
          <p:nvSpPr>
            <p:cNvPr id="123" name="Arrow: U-Turn 122">
              <a:extLst>
                <a:ext uri="{FF2B5EF4-FFF2-40B4-BE49-F238E27FC236}">
                  <a16:creationId xmlns:a16="http://schemas.microsoft.com/office/drawing/2014/main" id="{4CCD584F-54F7-4F4D-99BE-CE5AD31425C8}"/>
                </a:ext>
              </a:extLst>
            </p:cNvPr>
            <p:cNvSpPr/>
            <p:nvPr/>
          </p:nvSpPr>
          <p:spPr>
            <a:xfrm>
              <a:off x="3245144" y="0"/>
              <a:ext cx="6124808" cy="369333"/>
            </a:xfrm>
            <a:prstGeom prst="uturnArrow">
              <a:avLst>
                <a:gd name="adj1" fmla="val 25000"/>
                <a:gd name="adj2" fmla="val 25000"/>
                <a:gd name="adj3" fmla="val 27427"/>
                <a:gd name="adj4" fmla="val 43750"/>
                <a:gd name="adj5" fmla="val 84709"/>
              </a:avLst>
            </a:prstGeom>
            <a:solidFill>
              <a:srgbClr val="C0000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24" name="Picture 123">
              <a:extLst>
                <a:ext uri="{FF2B5EF4-FFF2-40B4-BE49-F238E27FC236}">
                  <a16:creationId xmlns:a16="http://schemas.microsoft.com/office/drawing/2014/main" id="{FA2899EB-057D-4D06-B818-E1E3A4EA0579}"/>
                </a:ext>
              </a:extLst>
            </p:cNvPr>
            <p:cNvPicPr>
              <a:picLocks noChangeAspect="1"/>
            </p:cNvPicPr>
            <p:nvPr/>
          </p:nvPicPr>
          <p:blipFill>
            <a:blip r:embed="rId6"/>
            <a:stretch>
              <a:fillRect/>
            </a:stretch>
          </p:blipFill>
          <p:spPr>
            <a:xfrm>
              <a:off x="1502733" y="3345254"/>
              <a:ext cx="2374226" cy="1874961"/>
            </a:xfrm>
            <a:prstGeom prst="rect">
              <a:avLst/>
            </a:prstGeom>
          </p:spPr>
        </p:pic>
        <p:sp>
          <p:nvSpPr>
            <p:cNvPr id="125" name="TextBox 124">
              <a:extLst>
                <a:ext uri="{FF2B5EF4-FFF2-40B4-BE49-F238E27FC236}">
                  <a16:creationId xmlns:a16="http://schemas.microsoft.com/office/drawing/2014/main" id="{E2D0178A-BBA0-4FEA-9430-C67E22BFAF7E}"/>
                </a:ext>
              </a:extLst>
            </p:cNvPr>
            <p:cNvSpPr txBox="1"/>
            <p:nvPr/>
          </p:nvSpPr>
          <p:spPr>
            <a:xfrm>
              <a:off x="1452530" y="2904745"/>
              <a:ext cx="2647010" cy="362057"/>
            </a:xfrm>
            <a:prstGeom prst="rect">
              <a:avLst/>
            </a:prstGeom>
            <a:noFill/>
          </p:spPr>
          <p:txBody>
            <a:bodyPr wrap="none" rtlCol="0">
              <a:spAutoFit/>
            </a:bodyPr>
            <a:lstStyle>
              <a:defPPr>
                <a:defRPr lang="en-US"/>
              </a:defPPr>
              <a:lvl1pPr>
                <a:defRPr sz="1600" b="1">
                  <a:solidFill>
                    <a:srgbClr val="0070C0"/>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C00000"/>
                  </a:solidFill>
                  <a:effectLst/>
                  <a:uLnTx/>
                  <a:uFillTx/>
                  <a:latin typeface="Calibri" panose="020F0502020204030204"/>
                </a:rPr>
                <a:t>additional training samples </a:t>
              </a:r>
            </a:p>
          </p:txBody>
        </p:sp>
        <p:sp>
          <p:nvSpPr>
            <p:cNvPr id="126" name="TextBox 125">
              <a:extLst>
                <a:ext uri="{FF2B5EF4-FFF2-40B4-BE49-F238E27FC236}">
                  <a16:creationId xmlns:a16="http://schemas.microsoft.com/office/drawing/2014/main" id="{F456FCF8-B875-4A21-AB66-5F4D488AD988}"/>
                </a:ext>
              </a:extLst>
            </p:cNvPr>
            <p:cNvSpPr txBox="1"/>
            <p:nvPr/>
          </p:nvSpPr>
          <p:spPr>
            <a:xfrm>
              <a:off x="5728517" y="2904745"/>
              <a:ext cx="2678614" cy="362057"/>
            </a:xfrm>
            <a:prstGeom prst="rect">
              <a:avLst/>
            </a:prstGeom>
            <a:noFill/>
          </p:spPr>
          <p:txBody>
            <a:bodyPr wrap="none" rtlCol="0">
              <a:spAutoFit/>
            </a:bodyPr>
            <a:lstStyle>
              <a:defPPr>
                <a:defRPr lang="en-US"/>
              </a:defPPr>
              <a:lvl1pPr>
                <a:defRPr sz="1600" b="1">
                  <a:solidFill>
                    <a:srgbClr val="0070C0"/>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C00000"/>
                  </a:solidFill>
                  <a:effectLst/>
                  <a:uLnTx/>
                  <a:uFillTx/>
                  <a:latin typeface="Calibri" panose="020F0502020204030204"/>
                </a:rPr>
                <a:t>feature and model structure</a:t>
              </a:r>
            </a:p>
          </p:txBody>
        </p:sp>
        <p:pic>
          <p:nvPicPr>
            <p:cNvPr id="127" name="Picture 126">
              <a:extLst>
                <a:ext uri="{FF2B5EF4-FFF2-40B4-BE49-F238E27FC236}">
                  <a16:creationId xmlns:a16="http://schemas.microsoft.com/office/drawing/2014/main" id="{8AF9C55D-4882-4F8B-BFFE-F159E6699B10}"/>
                </a:ext>
              </a:extLst>
            </p:cNvPr>
            <p:cNvPicPr>
              <a:picLocks noChangeAspect="1"/>
            </p:cNvPicPr>
            <p:nvPr/>
          </p:nvPicPr>
          <p:blipFill>
            <a:blip r:embed="rId7">
              <a:duotone>
                <a:srgbClr val="70AD47">
                  <a:shade val="45000"/>
                  <a:satMod val="135000"/>
                </a:srgbClr>
                <a:prstClr val="white"/>
              </a:duotone>
            </a:blip>
            <a:stretch>
              <a:fillRect/>
            </a:stretch>
          </p:blipFill>
          <p:spPr>
            <a:xfrm>
              <a:off x="9306578" y="4072670"/>
              <a:ext cx="1497168" cy="1459287"/>
            </a:xfrm>
            <a:prstGeom prst="rect">
              <a:avLst/>
            </a:prstGeom>
            <a:scene3d>
              <a:camera prst="isometricOffAxis2Top"/>
              <a:lightRig rig="threePt" dir="t"/>
            </a:scene3d>
          </p:spPr>
        </p:pic>
        <p:sp>
          <p:nvSpPr>
            <p:cNvPr id="128" name="Arrow: Down 127">
              <a:extLst>
                <a:ext uri="{FF2B5EF4-FFF2-40B4-BE49-F238E27FC236}">
                  <a16:creationId xmlns:a16="http://schemas.microsoft.com/office/drawing/2014/main" id="{8455FDE3-FD6F-48BD-B022-8F7D4324579F}"/>
                </a:ext>
              </a:extLst>
            </p:cNvPr>
            <p:cNvSpPr/>
            <p:nvPr/>
          </p:nvSpPr>
          <p:spPr>
            <a:xfrm rot="13500000">
              <a:off x="4111836" y="2383179"/>
              <a:ext cx="212172" cy="558546"/>
            </a:xfrm>
            <a:prstGeom prst="downArrow">
              <a:avLst/>
            </a:prstGeom>
            <a:solidFill>
              <a:srgbClr val="C0000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Arrow: Down 128">
              <a:extLst>
                <a:ext uri="{FF2B5EF4-FFF2-40B4-BE49-F238E27FC236}">
                  <a16:creationId xmlns:a16="http://schemas.microsoft.com/office/drawing/2014/main" id="{5257D149-EEB4-4251-AAB6-A265DA6D0426}"/>
                </a:ext>
              </a:extLst>
            </p:cNvPr>
            <p:cNvSpPr/>
            <p:nvPr/>
          </p:nvSpPr>
          <p:spPr>
            <a:xfrm rot="13500000">
              <a:off x="7463910" y="2418769"/>
              <a:ext cx="212172" cy="558546"/>
            </a:xfrm>
            <a:prstGeom prst="downArrow">
              <a:avLst/>
            </a:prstGeom>
            <a:solidFill>
              <a:srgbClr val="C0000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30" name="Group 129">
              <a:extLst>
                <a:ext uri="{FF2B5EF4-FFF2-40B4-BE49-F238E27FC236}">
                  <a16:creationId xmlns:a16="http://schemas.microsoft.com/office/drawing/2014/main" id="{0559A10A-A48A-423D-9FDB-2EA9EED8AAFB}"/>
                </a:ext>
              </a:extLst>
            </p:cNvPr>
            <p:cNvGrpSpPr/>
            <p:nvPr/>
          </p:nvGrpSpPr>
          <p:grpSpPr>
            <a:xfrm>
              <a:off x="4456236" y="3282348"/>
              <a:ext cx="1439865" cy="879392"/>
              <a:chOff x="4144448" y="3739688"/>
              <a:chExt cx="1439865" cy="879392"/>
            </a:xfrm>
          </p:grpSpPr>
          <p:grpSp>
            <p:nvGrpSpPr>
              <p:cNvPr id="176" name="Group 175">
                <a:extLst>
                  <a:ext uri="{FF2B5EF4-FFF2-40B4-BE49-F238E27FC236}">
                    <a16:creationId xmlns:a16="http://schemas.microsoft.com/office/drawing/2014/main" id="{7D897746-E463-4D47-A27A-16EDE4F0ED1D}"/>
                  </a:ext>
                </a:extLst>
              </p:cNvPr>
              <p:cNvGrpSpPr/>
              <p:nvPr/>
            </p:nvGrpSpPr>
            <p:grpSpPr>
              <a:xfrm>
                <a:off x="4756109" y="3739688"/>
                <a:ext cx="828204" cy="731585"/>
                <a:chOff x="5586637" y="3649400"/>
                <a:chExt cx="828204" cy="731585"/>
              </a:xfrm>
            </p:grpSpPr>
            <p:pic>
              <p:nvPicPr>
                <p:cNvPr id="180" name="Picture 179">
                  <a:extLst>
                    <a:ext uri="{FF2B5EF4-FFF2-40B4-BE49-F238E27FC236}">
                      <a16:creationId xmlns:a16="http://schemas.microsoft.com/office/drawing/2014/main" id="{F9DC3AB0-C109-49ED-9C05-5586404C3958}"/>
                    </a:ext>
                  </a:extLst>
                </p:cNvPr>
                <p:cNvPicPr>
                  <a:picLocks noChangeAspect="1"/>
                </p:cNvPicPr>
                <p:nvPr/>
              </p:nvPicPr>
              <p:blipFill>
                <a:blip r:embed="rId8"/>
                <a:stretch>
                  <a:fillRect/>
                </a:stretch>
              </p:blipFill>
              <p:spPr>
                <a:xfrm>
                  <a:off x="5695055" y="3817252"/>
                  <a:ext cx="717387" cy="563733"/>
                </a:xfrm>
                <a:prstGeom prst="rect">
                  <a:avLst/>
                </a:prstGeom>
              </p:spPr>
            </p:pic>
            <p:sp>
              <p:nvSpPr>
                <p:cNvPr id="181" name="TextBox 180">
                  <a:extLst>
                    <a:ext uri="{FF2B5EF4-FFF2-40B4-BE49-F238E27FC236}">
                      <a16:creationId xmlns:a16="http://schemas.microsoft.com/office/drawing/2014/main" id="{ADA5E62D-9AA5-47F9-97F7-04D995D483FB}"/>
                    </a:ext>
                  </a:extLst>
                </p:cNvPr>
                <p:cNvSpPr txBox="1"/>
                <p:nvPr/>
              </p:nvSpPr>
              <p:spPr>
                <a:xfrm>
                  <a:off x="5586637" y="3649400"/>
                  <a:ext cx="828204" cy="253440"/>
                </a:xfrm>
                <a:prstGeom prst="rect">
                  <a:avLst/>
                </a:prstGeom>
              </p:spPr>
              <p:txBody>
                <a:bodyPr wrap="none">
                  <a:spAutoFit/>
                </a:bodyPr>
                <a:lstStyle>
                  <a:defPPr>
                    <a:defRPr lang="en-US"/>
                  </a:defPPr>
                  <a:lvl1pPr>
                    <a:defRPr sz="1200" b="1"/>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a:ln>
                        <a:noFill/>
                      </a:ln>
                      <a:solidFill>
                        <a:prstClr val="black"/>
                      </a:solidFill>
                      <a:effectLst/>
                      <a:uLnTx/>
                      <a:uFillTx/>
                      <a:latin typeface="Calibri" panose="020F0502020204030204"/>
                    </a:rPr>
                    <a:t>NO2 column</a:t>
                  </a:r>
                  <a:endParaRPr kumimoji="0" lang="en-US" sz="800" b="0" i="0" u="none" strike="noStrike" kern="0" cap="none" spc="0" normalizeH="0" baseline="0" noProof="0" dirty="0">
                    <a:ln>
                      <a:noFill/>
                    </a:ln>
                    <a:solidFill>
                      <a:prstClr val="black"/>
                    </a:solidFill>
                    <a:effectLst/>
                    <a:uLnTx/>
                    <a:uFillTx/>
                    <a:latin typeface="Calibri" panose="020F0502020204030204"/>
                  </a:endParaRPr>
                </a:p>
              </p:txBody>
            </p:sp>
          </p:grpSp>
          <p:grpSp>
            <p:nvGrpSpPr>
              <p:cNvPr id="177" name="Group 176">
                <a:extLst>
                  <a:ext uri="{FF2B5EF4-FFF2-40B4-BE49-F238E27FC236}">
                    <a16:creationId xmlns:a16="http://schemas.microsoft.com/office/drawing/2014/main" id="{6827FF81-5035-4268-9DC0-B78DF69BF049}"/>
                  </a:ext>
                </a:extLst>
              </p:cNvPr>
              <p:cNvGrpSpPr/>
              <p:nvPr/>
            </p:nvGrpSpPr>
            <p:grpSpPr>
              <a:xfrm>
                <a:off x="4144448" y="3869171"/>
                <a:ext cx="766842" cy="749909"/>
                <a:chOff x="4887464" y="3651187"/>
                <a:chExt cx="766842" cy="749909"/>
              </a:xfrm>
            </p:grpSpPr>
            <p:pic>
              <p:nvPicPr>
                <p:cNvPr id="178" name="Picture 177">
                  <a:extLst>
                    <a:ext uri="{FF2B5EF4-FFF2-40B4-BE49-F238E27FC236}">
                      <a16:creationId xmlns:a16="http://schemas.microsoft.com/office/drawing/2014/main" id="{C0B9BBD1-FD93-4404-9983-E2920C7F25CF}"/>
                    </a:ext>
                  </a:extLst>
                </p:cNvPr>
                <p:cNvPicPr>
                  <a:picLocks noChangeAspect="1"/>
                </p:cNvPicPr>
                <p:nvPr/>
              </p:nvPicPr>
              <p:blipFill>
                <a:blip r:embed="rId9"/>
                <a:stretch>
                  <a:fillRect/>
                </a:stretch>
              </p:blipFill>
              <p:spPr>
                <a:xfrm>
                  <a:off x="4935404" y="3831463"/>
                  <a:ext cx="718902" cy="569633"/>
                </a:xfrm>
                <a:prstGeom prst="rect">
                  <a:avLst/>
                </a:prstGeom>
              </p:spPr>
            </p:pic>
            <p:sp>
              <p:nvSpPr>
                <p:cNvPr id="179" name="TextBox 178">
                  <a:extLst>
                    <a:ext uri="{FF2B5EF4-FFF2-40B4-BE49-F238E27FC236}">
                      <a16:creationId xmlns:a16="http://schemas.microsoft.com/office/drawing/2014/main" id="{5800EECE-022C-4682-953C-DE659FFC2165}"/>
                    </a:ext>
                  </a:extLst>
                </p:cNvPr>
                <p:cNvSpPr txBox="1"/>
                <p:nvPr/>
              </p:nvSpPr>
              <p:spPr>
                <a:xfrm>
                  <a:off x="4887464" y="3651187"/>
                  <a:ext cx="439748" cy="253440"/>
                </a:xfrm>
                <a:prstGeom prst="rect">
                  <a:avLst/>
                </a:prstGeom>
              </p:spPr>
              <p:txBody>
                <a:bodyPr wrap="none">
                  <a:spAutoFit/>
                </a:bodyPr>
                <a:lstStyle>
                  <a:defPPr>
                    <a:defRPr lang="en-US"/>
                  </a:defPPr>
                  <a:lvl1pPr>
                    <a:defRPr sz="1200" b="1"/>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Calibri" panose="020F0502020204030204"/>
                    </a:rPr>
                    <a:t>AOD</a:t>
                  </a:r>
                </a:p>
              </p:txBody>
            </p:sp>
          </p:grpSp>
        </p:grpSp>
        <p:sp>
          <p:nvSpPr>
            <p:cNvPr id="131" name="Arrow: Bent 130">
              <a:extLst>
                <a:ext uri="{FF2B5EF4-FFF2-40B4-BE49-F238E27FC236}">
                  <a16:creationId xmlns:a16="http://schemas.microsoft.com/office/drawing/2014/main" id="{BBA352C3-C781-4AA9-A678-D9078B5ABE88}"/>
                </a:ext>
              </a:extLst>
            </p:cNvPr>
            <p:cNvSpPr/>
            <p:nvPr/>
          </p:nvSpPr>
          <p:spPr>
            <a:xfrm rot="10800000">
              <a:off x="9093609" y="2842746"/>
              <a:ext cx="344036" cy="325104"/>
            </a:xfrm>
            <a:prstGeom prst="bentArrow">
              <a:avLst/>
            </a:prstGeom>
            <a:solidFill>
              <a:srgbClr val="C0000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TextBox 131">
              <a:extLst>
                <a:ext uri="{FF2B5EF4-FFF2-40B4-BE49-F238E27FC236}">
                  <a16:creationId xmlns:a16="http://schemas.microsoft.com/office/drawing/2014/main" id="{0887398F-84CB-4651-A63B-F79FD0406F19}"/>
                </a:ext>
              </a:extLst>
            </p:cNvPr>
            <p:cNvSpPr txBox="1"/>
            <p:nvPr/>
          </p:nvSpPr>
          <p:spPr>
            <a:xfrm>
              <a:off x="9409023" y="4469"/>
              <a:ext cx="985774" cy="39826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C00000"/>
                  </a:solidFill>
                  <a:effectLst/>
                  <a:uLnTx/>
                  <a:uFillTx/>
                  <a:latin typeface="Calibri" panose="020F0502020204030204"/>
                </a:rPr>
                <a:t>validate</a:t>
              </a:r>
              <a:endParaRPr kumimoji="0" lang="en-US" sz="1600" b="0" i="0" u="none" strike="noStrike" kern="0" cap="none" spc="0" normalizeH="0" baseline="0" noProof="0" dirty="0">
                <a:ln>
                  <a:noFill/>
                </a:ln>
                <a:solidFill>
                  <a:srgbClr val="C00000"/>
                </a:solidFill>
                <a:effectLst/>
                <a:uLnTx/>
                <a:uFillTx/>
                <a:latin typeface="Calibri" panose="020F0502020204030204"/>
              </a:endParaRPr>
            </a:p>
          </p:txBody>
        </p:sp>
        <p:sp>
          <p:nvSpPr>
            <p:cNvPr id="133" name="TextBox 132">
              <a:extLst>
                <a:ext uri="{FF2B5EF4-FFF2-40B4-BE49-F238E27FC236}">
                  <a16:creationId xmlns:a16="http://schemas.microsoft.com/office/drawing/2014/main" id="{150E8D63-40A6-4086-99B0-0161C01F5E00}"/>
                </a:ext>
              </a:extLst>
            </p:cNvPr>
            <p:cNvSpPr txBox="1"/>
            <p:nvPr/>
          </p:nvSpPr>
          <p:spPr>
            <a:xfrm>
              <a:off x="9526245" y="2858246"/>
              <a:ext cx="1064974" cy="39826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C00000"/>
                  </a:solidFill>
                  <a:effectLst/>
                  <a:uLnTx/>
                  <a:uFillTx/>
                  <a:latin typeface="Calibri" panose="020F0502020204030204"/>
                </a:rPr>
                <a:t>optimize</a:t>
              </a:r>
              <a:endParaRPr kumimoji="0" lang="en-US" sz="1600" b="0" i="0" u="none" strike="noStrike" kern="0" cap="none" spc="0" normalizeH="0" baseline="0" noProof="0" dirty="0">
                <a:ln>
                  <a:noFill/>
                </a:ln>
                <a:solidFill>
                  <a:srgbClr val="C00000"/>
                </a:solidFill>
                <a:effectLst/>
                <a:uLnTx/>
                <a:uFillTx/>
                <a:latin typeface="Calibri" panose="020F0502020204030204"/>
              </a:endParaRPr>
            </a:p>
          </p:txBody>
        </p:sp>
        <p:pic>
          <p:nvPicPr>
            <p:cNvPr id="134" name="Picture 133">
              <a:extLst>
                <a:ext uri="{FF2B5EF4-FFF2-40B4-BE49-F238E27FC236}">
                  <a16:creationId xmlns:a16="http://schemas.microsoft.com/office/drawing/2014/main" id="{255BA159-CDF9-4615-AEB4-E09A32603E89}"/>
                </a:ext>
              </a:extLst>
            </p:cNvPr>
            <p:cNvPicPr>
              <a:picLocks noChangeAspect="1"/>
            </p:cNvPicPr>
            <p:nvPr/>
          </p:nvPicPr>
          <p:blipFill>
            <a:blip r:embed="rId10"/>
            <a:stretch>
              <a:fillRect/>
            </a:stretch>
          </p:blipFill>
          <p:spPr>
            <a:xfrm>
              <a:off x="7908179" y="3328628"/>
              <a:ext cx="991294" cy="1426084"/>
            </a:xfrm>
            <a:prstGeom prst="rect">
              <a:avLst/>
            </a:prstGeom>
          </p:spPr>
        </p:pic>
        <p:sp>
          <p:nvSpPr>
            <p:cNvPr id="135" name="TextBox 134">
              <a:extLst>
                <a:ext uri="{FF2B5EF4-FFF2-40B4-BE49-F238E27FC236}">
                  <a16:creationId xmlns:a16="http://schemas.microsoft.com/office/drawing/2014/main" id="{1F77703C-2A3B-486F-ACFB-C6F0A150E40B}"/>
                </a:ext>
              </a:extLst>
            </p:cNvPr>
            <p:cNvSpPr txBox="1"/>
            <p:nvPr/>
          </p:nvSpPr>
          <p:spPr>
            <a:xfrm>
              <a:off x="9161011" y="3313048"/>
              <a:ext cx="1607003" cy="39826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4472C4"/>
                  </a:solidFill>
                  <a:effectLst/>
                  <a:uLnTx/>
                  <a:uFillTx/>
                  <a:latin typeface="Calibri" panose="020F0502020204030204"/>
                </a:rPr>
                <a:t>neighborhood</a:t>
              </a:r>
            </a:p>
          </p:txBody>
        </p:sp>
        <p:pic>
          <p:nvPicPr>
            <p:cNvPr id="136" name="Picture 135">
              <a:extLst>
                <a:ext uri="{FF2B5EF4-FFF2-40B4-BE49-F238E27FC236}">
                  <a16:creationId xmlns:a16="http://schemas.microsoft.com/office/drawing/2014/main" id="{DCF10094-33EC-43B2-98C9-B3C56A19CDB6}"/>
                </a:ext>
              </a:extLst>
            </p:cNvPr>
            <p:cNvPicPr>
              <a:picLocks noChangeAspect="1"/>
            </p:cNvPicPr>
            <p:nvPr/>
          </p:nvPicPr>
          <p:blipFill>
            <a:blip r:embed="rId7"/>
            <a:stretch>
              <a:fillRect/>
            </a:stretch>
          </p:blipFill>
          <p:spPr>
            <a:xfrm>
              <a:off x="9306578" y="3774630"/>
              <a:ext cx="1497168" cy="1459287"/>
            </a:xfrm>
            <a:prstGeom prst="rect">
              <a:avLst/>
            </a:prstGeom>
            <a:scene3d>
              <a:camera prst="isometricOffAxis2Top"/>
              <a:lightRig rig="threePt" dir="t"/>
            </a:scene3d>
          </p:spPr>
        </p:pic>
        <p:pic>
          <p:nvPicPr>
            <p:cNvPr id="137" name="Picture 136">
              <a:extLst>
                <a:ext uri="{FF2B5EF4-FFF2-40B4-BE49-F238E27FC236}">
                  <a16:creationId xmlns:a16="http://schemas.microsoft.com/office/drawing/2014/main" id="{AC7756B0-5C41-4D62-82A6-DF1A7DA795A4}"/>
                </a:ext>
              </a:extLst>
            </p:cNvPr>
            <p:cNvPicPr>
              <a:picLocks noChangeAspect="1"/>
            </p:cNvPicPr>
            <p:nvPr/>
          </p:nvPicPr>
          <p:blipFill>
            <a:blip r:embed="rId7">
              <a:duotone>
                <a:srgbClr val="5B9BD5">
                  <a:shade val="45000"/>
                  <a:satMod val="135000"/>
                </a:srgbClr>
                <a:prstClr val="white"/>
              </a:duotone>
            </a:blip>
            <a:stretch>
              <a:fillRect/>
            </a:stretch>
          </p:blipFill>
          <p:spPr>
            <a:xfrm>
              <a:off x="9265419" y="3427965"/>
              <a:ext cx="1497168" cy="1459287"/>
            </a:xfrm>
            <a:prstGeom prst="rect">
              <a:avLst/>
            </a:prstGeom>
            <a:scene3d>
              <a:camera prst="isometricOffAxis2Top"/>
              <a:lightRig rig="threePt" dir="t"/>
            </a:scene3d>
          </p:spPr>
        </p:pic>
        <p:sp>
          <p:nvSpPr>
            <p:cNvPr id="138" name="Right Brace 137">
              <a:extLst>
                <a:ext uri="{FF2B5EF4-FFF2-40B4-BE49-F238E27FC236}">
                  <a16:creationId xmlns:a16="http://schemas.microsoft.com/office/drawing/2014/main" id="{7F9ADC45-50B4-4E82-9534-2969881B1B07}"/>
                </a:ext>
              </a:extLst>
            </p:cNvPr>
            <p:cNvSpPr/>
            <p:nvPr/>
          </p:nvSpPr>
          <p:spPr>
            <a:xfrm rot="16200000">
              <a:off x="9891220" y="3396051"/>
              <a:ext cx="274066" cy="774981"/>
            </a:xfrm>
            <a:prstGeom prst="rightBrace">
              <a:avLst>
                <a:gd name="adj1" fmla="val 118122"/>
                <a:gd name="adj2" fmla="val 50000"/>
              </a:avLst>
            </a:prstGeom>
            <a:no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9" name="TextBox 138">
              <a:extLst>
                <a:ext uri="{FF2B5EF4-FFF2-40B4-BE49-F238E27FC236}">
                  <a16:creationId xmlns:a16="http://schemas.microsoft.com/office/drawing/2014/main" id="{EE04A6A3-3D84-45C6-A41C-101A637960A3}"/>
                </a:ext>
              </a:extLst>
            </p:cNvPr>
            <p:cNvSpPr txBox="1"/>
            <p:nvPr/>
          </p:nvSpPr>
          <p:spPr>
            <a:xfrm>
              <a:off x="8873755" y="3811699"/>
              <a:ext cx="494434" cy="39826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70C0"/>
                  </a:solidFill>
                  <a:effectLst/>
                  <a:uLnTx/>
                  <a:uFillTx/>
                  <a:latin typeface="Calibri" panose="020F0502020204030204"/>
                </a:rPr>
                <a:t>t-1</a:t>
              </a:r>
            </a:p>
          </p:txBody>
        </p:sp>
        <p:sp>
          <p:nvSpPr>
            <p:cNvPr id="140" name="TextBox 139">
              <a:extLst>
                <a:ext uri="{FF2B5EF4-FFF2-40B4-BE49-F238E27FC236}">
                  <a16:creationId xmlns:a16="http://schemas.microsoft.com/office/drawing/2014/main" id="{F86D5F8D-6967-413E-BF48-5B0FC6687AFB}"/>
                </a:ext>
              </a:extLst>
            </p:cNvPr>
            <p:cNvSpPr txBox="1"/>
            <p:nvPr/>
          </p:nvSpPr>
          <p:spPr>
            <a:xfrm>
              <a:off x="8875906" y="4581053"/>
              <a:ext cx="541575" cy="39826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70AD47">
                      <a:lumMod val="75000"/>
                    </a:srgbClr>
                  </a:solidFill>
                  <a:effectLst/>
                  <a:uLnTx/>
                  <a:uFillTx/>
                  <a:latin typeface="Calibri" panose="020F0502020204030204"/>
                </a:rPr>
                <a:t>t+1</a:t>
              </a:r>
            </a:p>
          </p:txBody>
        </p:sp>
        <p:sp>
          <p:nvSpPr>
            <p:cNvPr id="141" name="TextBox 140">
              <a:extLst>
                <a:ext uri="{FF2B5EF4-FFF2-40B4-BE49-F238E27FC236}">
                  <a16:creationId xmlns:a16="http://schemas.microsoft.com/office/drawing/2014/main" id="{9C2D09FE-F7B6-494D-A92E-6D938D470003}"/>
                </a:ext>
              </a:extLst>
            </p:cNvPr>
            <p:cNvSpPr txBox="1"/>
            <p:nvPr/>
          </p:nvSpPr>
          <p:spPr>
            <a:xfrm>
              <a:off x="8956923" y="4212919"/>
              <a:ext cx="298320" cy="39826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C00000"/>
                  </a:solidFill>
                  <a:effectLst/>
                  <a:uLnTx/>
                  <a:uFillTx/>
                  <a:latin typeface="Calibri" panose="020F0502020204030204"/>
                </a:rPr>
                <a:t>t</a:t>
              </a:r>
            </a:p>
          </p:txBody>
        </p:sp>
        <p:sp>
          <p:nvSpPr>
            <p:cNvPr id="142" name="Right Brace 141">
              <a:extLst>
                <a:ext uri="{FF2B5EF4-FFF2-40B4-BE49-F238E27FC236}">
                  <a16:creationId xmlns:a16="http://schemas.microsoft.com/office/drawing/2014/main" id="{37C52EC8-7B75-443E-8C0A-538724A9863D}"/>
                </a:ext>
              </a:extLst>
            </p:cNvPr>
            <p:cNvSpPr/>
            <p:nvPr/>
          </p:nvSpPr>
          <p:spPr>
            <a:xfrm rot="10800000">
              <a:off x="9236575" y="4008892"/>
              <a:ext cx="180263" cy="774981"/>
            </a:xfrm>
            <a:prstGeom prst="rightBrace">
              <a:avLst>
                <a:gd name="adj1" fmla="val 118122"/>
                <a:gd name="adj2" fmla="val 50000"/>
              </a:avLst>
            </a:prstGeom>
            <a:no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3" name="Arrow: Down 142">
              <a:extLst>
                <a:ext uri="{FF2B5EF4-FFF2-40B4-BE49-F238E27FC236}">
                  <a16:creationId xmlns:a16="http://schemas.microsoft.com/office/drawing/2014/main" id="{99C72767-0296-461C-9A97-0C3B2E12114C}"/>
                </a:ext>
              </a:extLst>
            </p:cNvPr>
            <p:cNvSpPr/>
            <p:nvPr/>
          </p:nvSpPr>
          <p:spPr>
            <a:xfrm>
              <a:off x="7285286" y="5480370"/>
              <a:ext cx="387985" cy="230176"/>
            </a:xfrm>
            <a:prstGeom prst="downArrow">
              <a:avLst/>
            </a:prstGeom>
            <a:solidFill>
              <a:srgbClr val="C0000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44" name="Graphic 143" descr="Satellite">
              <a:extLst>
                <a:ext uri="{FF2B5EF4-FFF2-40B4-BE49-F238E27FC236}">
                  <a16:creationId xmlns:a16="http://schemas.microsoft.com/office/drawing/2014/main" id="{AFBB9B24-D663-4299-81CB-64C37E416D4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15997" y="5280180"/>
              <a:ext cx="632643" cy="632643"/>
            </a:xfrm>
            <a:prstGeom prst="rect">
              <a:avLst/>
            </a:prstGeom>
          </p:spPr>
        </p:pic>
        <p:sp>
          <p:nvSpPr>
            <p:cNvPr id="145" name="TextBox 144">
              <a:extLst>
                <a:ext uri="{FF2B5EF4-FFF2-40B4-BE49-F238E27FC236}">
                  <a16:creationId xmlns:a16="http://schemas.microsoft.com/office/drawing/2014/main" id="{1C7586E3-B418-477A-AB40-8342E9047B37}"/>
                </a:ext>
              </a:extLst>
            </p:cNvPr>
            <p:cNvSpPr txBox="1"/>
            <p:nvPr/>
          </p:nvSpPr>
          <p:spPr>
            <a:xfrm>
              <a:off x="8676259" y="5580581"/>
              <a:ext cx="1735004" cy="36205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Calibri" panose="020F0502020204030204"/>
                </a:rPr>
                <a:t>satellite products</a:t>
              </a:r>
            </a:p>
          </p:txBody>
        </p:sp>
        <p:sp>
          <p:nvSpPr>
            <p:cNvPr id="146" name="TextBox 145">
              <a:extLst>
                <a:ext uri="{FF2B5EF4-FFF2-40B4-BE49-F238E27FC236}">
                  <a16:creationId xmlns:a16="http://schemas.microsoft.com/office/drawing/2014/main" id="{8DCCAEAC-8ECB-4977-8378-A38D7185CF25}"/>
                </a:ext>
              </a:extLst>
            </p:cNvPr>
            <p:cNvSpPr txBox="1"/>
            <p:nvPr/>
          </p:nvSpPr>
          <p:spPr>
            <a:xfrm>
              <a:off x="3690616" y="5403916"/>
              <a:ext cx="3638214" cy="39826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C00000"/>
                  </a:solidFill>
                  <a:effectLst/>
                  <a:uLnTx/>
                  <a:uFillTx/>
                  <a:latin typeface="Calibri" panose="020F0502020204030204"/>
                </a:rPr>
                <a:t>application with real measurement</a:t>
              </a:r>
              <a:endParaRPr kumimoji="0" lang="en-US" sz="1600" b="0" i="0" u="none" strike="noStrike" kern="0" cap="none" spc="0" normalizeH="0" baseline="0" noProof="0" dirty="0">
                <a:ln>
                  <a:noFill/>
                </a:ln>
                <a:solidFill>
                  <a:srgbClr val="C00000"/>
                </a:solidFill>
                <a:effectLst/>
                <a:uLnTx/>
                <a:uFillTx/>
                <a:latin typeface="Calibri" panose="020F0502020204030204"/>
              </a:endParaRPr>
            </a:p>
          </p:txBody>
        </p:sp>
        <p:sp>
          <p:nvSpPr>
            <p:cNvPr id="147" name="TextBox 146">
              <a:extLst>
                <a:ext uri="{FF2B5EF4-FFF2-40B4-BE49-F238E27FC236}">
                  <a16:creationId xmlns:a16="http://schemas.microsoft.com/office/drawing/2014/main" id="{243302AD-04DA-4104-BDE8-5B8E9E549F79}"/>
                </a:ext>
              </a:extLst>
            </p:cNvPr>
            <p:cNvSpPr txBox="1"/>
            <p:nvPr/>
          </p:nvSpPr>
          <p:spPr>
            <a:xfrm>
              <a:off x="8485635" y="5849247"/>
              <a:ext cx="2018841" cy="36205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Calibri" panose="020F0502020204030204"/>
                </a:rPr>
                <a:t>ground observations</a:t>
              </a:r>
            </a:p>
          </p:txBody>
        </p:sp>
        <p:sp>
          <p:nvSpPr>
            <p:cNvPr id="148" name="TextBox 147">
              <a:extLst>
                <a:ext uri="{FF2B5EF4-FFF2-40B4-BE49-F238E27FC236}">
                  <a16:creationId xmlns:a16="http://schemas.microsoft.com/office/drawing/2014/main" id="{FF2F5BB6-FA43-4EF7-AC10-92A734134E81}"/>
                </a:ext>
              </a:extLst>
            </p:cNvPr>
            <p:cNvSpPr txBox="1"/>
            <p:nvPr/>
          </p:nvSpPr>
          <p:spPr>
            <a:xfrm>
              <a:off x="1728141" y="5864126"/>
              <a:ext cx="2477748" cy="362057"/>
            </a:xfrm>
            <a:prstGeom prst="rect">
              <a:avLst/>
            </a:prstGeom>
            <a:noFill/>
          </p:spPr>
          <p:txBody>
            <a:bodyPr wrap="none" rtlCol="0">
              <a:spAutoFit/>
            </a:bodyPr>
            <a:lstStyle>
              <a:defPPr>
                <a:defRPr lang="en-US"/>
              </a:defPPr>
              <a:lvl1pPr>
                <a:defRPr sz="1600" b="1">
                  <a:solidFill>
                    <a:srgbClr val="0070C0"/>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C00000"/>
                  </a:solidFill>
                  <a:effectLst/>
                  <a:uLnTx/>
                  <a:uFillTx/>
                  <a:latin typeface="Calibri" panose="020F0502020204030204"/>
                </a:rPr>
                <a:t>suggested additional sites</a:t>
              </a:r>
            </a:p>
          </p:txBody>
        </p:sp>
        <p:sp>
          <p:nvSpPr>
            <p:cNvPr id="149" name="TextBox 148">
              <a:extLst>
                <a:ext uri="{FF2B5EF4-FFF2-40B4-BE49-F238E27FC236}">
                  <a16:creationId xmlns:a16="http://schemas.microsoft.com/office/drawing/2014/main" id="{572C5FC1-30D1-4C3A-B535-99E16F08DC75}"/>
                </a:ext>
              </a:extLst>
            </p:cNvPr>
            <p:cNvSpPr txBox="1"/>
            <p:nvPr/>
          </p:nvSpPr>
          <p:spPr>
            <a:xfrm>
              <a:off x="5713680" y="5852446"/>
              <a:ext cx="2528436" cy="362057"/>
            </a:xfrm>
            <a:prstGeom prst="rect">
              <a:avLst/>
            </a:prstGeom>
            <a:noFill/>
          </p:spPr>
          <p:txBody>
            <a:bodyPr wrap="none" rtlCol="0">
              <a:spAutoFit/>
            </a:bodyPr>
            <a:lstStyle>
              <a:defPPr>
                <a:defRPr lang="en-US"/>
              </a:defPPr>
              <a:lvl1pPr>
                <a:defRPr sz="1600" b="1">
                  <a:solidFill>
                    <a:srgbClr val="0070C0"/>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C00000"/>
                  </a:solidFill>
                  <a:effectLst/>
                  <a:uLnTx/>
                  <a:uFillTx/>
                  <a:latin typeface="Calibri" panose="020F0502020204030204"/>
                </a:rPr>
                <a:t>uncertainties in prediction</a:t>
              </a:r>
            </a:p>
          </p:txBody>
        </p:sp>
        <p:sp>
          <p:nvSpPr>
            <p:cNvPr id="150" name="Arrow: Bent 149">
              <a:extLst>
                <a:ext uri="{FF2B5EF4-FFF2-40B4-BE49-F238E27FC236}">
                  <a16:creationId xmlns:a16="http://schemas.microsoft.com/office/drawing/2014/main" id="{013DE3E1-946C-4418-813C-B63A0D131AFC}"/>
                </a:ext>
              </a:extLst>
            </p:cNvPr>
            <p:cNvSpPr/>
            <p:nvPr/>
          </p:nvSpPr>
          <p:spPr>
            <a:xfrm rot="10800000" flipV="1">
              <a:off x="8217973" y="5449875"/>
              <a:ext cx="378413" cy="370108"/>
            </a:xfrm>
            <a:prstGeom prst="bentArrow">
              <a:avLst/>
            </a:prstGeom>
            <a:solidFill>
              <a:srgbClr val="C0000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51" name="Group 150">
              <a:extLst>
                <a:ext uri="{FF2B5EF4-FFF2-40B4-BE49-F238E27FC236}">
                  <a16:creationId xmlns:a16="http://schemas.microsoft.com/office/drawing/2014/main" id="{495A31C0-5B43-4974-81C8-009B0D2E3CF2}"/>
                </a:ext>
              </a:extLst>
            </p:cNvPr>
            <p:cNvGrpSpPr/>
            <p:nvPr/>
          </p:nvGrpSpPr>
          <p:grpSpPr>
            <a:xfrm>
              <a:off x="4958500" y="3703685"/>
              <a:ext cx="2915158" cy="1690397"/>
              <a:chOff x="2030903" y="2071177"/>
              <a:chExt cx="4348230" cy="2521385"/>
            </a:xfrm>
          </p:grpSpPr>
          <p:pic>
            <p:nvPicPr>
              <p:cNvPr id="152" name="Picture 151">
                <a:extLst>
                  <a:ext uri="{FF2B5EF4-FFF2-40B4-BE49-F238E27FC236}">
                    <a16:creationId xmlns:a16="http://schemas.microsoft.com/office/drawing/2014/main" id="{120BC09F-2D38-49AA-8F7B-127CBDF81C4A}"/>
                  </a:ext>
                </a:extLst>
              </p:cNvPr>
              <p:cNvPicPr>
                <a:picLocks noChangeAspect="1"/>
              </p:cNvPicPr>
              <p:nvPr/>
            </p:nvPicPr>
            <p:blipFill>
              <a:blip r:embed="rId13"/>
              <a:stretch>
                <a:fillRect/>
              </a:stretch>
            </p:blipFill>
            <p:spPr>
              <a:xfrm>
                <a:off x="4606089" y="2071177"/>
                <a:ext cx="1189951" cy="926379"/>
              </a:xfrm>
              <a:prstGeom prst="rect">
                <a:avLst/>
              </a:prstGeom>
            </p:spPr>
          </p:pic>
          <p:pic>
            <p:nvPicPr>
              <p:cNvPr id="153" name="Picture 152">
                <a:extLst>
                  <a:ext uri="{FF2B5EF4-FFF2-40B4-BE49-F238E27FC236}">
                    <a16:creationId xmlns:a16="http://schemas.microsoft.com/office/drawing/2014/main" id="{44ADE2AB-53CB-4BD4-A7CF-1582520802B6}"/>
                  </a:ext>
                </a:extLst>
              </p:cNvPr>
              <p:cNvPicPr>
                <a:picLocks noChangeAspect="1"/>
              </p:cNvPicPr>
              <p:nvPr/>
            </p:nvPicPr>
            <p:blipFill>
              <a:blip r:embed="rId14"/>
              <a:stretch>
                <a:fillRect/>
              </a:stretch>
            </p:blipFill>
            <p:spPr>
              <a:xfrm>
                <a:off x="4374520" y="2207892"/>
                <a:ext cx="1236891" cy="970110"/>
              </a:xfrm>
              <a:prstGeom prst="rect">
                <a:avLst/>
              </a:prstGeom>
            </p:spPr>
          </p:pic>
          <p:pic>
            <p:nvPicPr>
              <p:cNvPr id="154" name="Picture 153">
                <a:extLst>
                  <a:ext uri="{FF2B5EF4-FFF2-40B4-BE49-F238E27FC236}">
                    <a16:creationId xmlns:a16="http://schemas.microsoft.com/office/drawing/2014/main" id="{EB8BCC47-AED2-4560-A369-1F267D6D9991}"/>
                  </a:ext>
                </a:extLst>
              </p:cNvPr>
              <p:cNvPicPr>
                <a:picLocks noChangeAspect="1"/>
              </p:cNvPicPr>
              <p:nvPr/>
            </p:nvPicPr>
            <p:blipFill>
              <a:blip r:embed="rId15"/>
              <a:stretch>
                <a:fillRect/>
              </a:stretch>
            </p:blipFill>
            <p:spPr>
              <a:xfrm>
                <a:off x="4125985" y="2344693"/>
                <a:ext cx="1236891" cy="973723"/>
              </a:xfrm>
              <a:prstGeom prst="rect">
                <a:avLst/>
              </a:prstGeom>
            </p:spPr>
          </p:pic>
          <p:sp>
            <p:nvSpPr>
              <p:cNvPr id="155" name="TextBox 154">
                <a:extLst>
                  <a:ext uri="{FF2B5EF4-FFF2-40B4-BE49-F238E27FC236}">
                    <a16:creationId xmlns:a16="http://schemas.microsoft.com/office/drawing/2014/main" id="{2788386C-29C1-4E98-AAA5-FF2C5DBCF134}"/>
                  </a:ext>
                </a:extLst>
              </p:cNvPr>
              <p:cNvSpPr txBox="1"/>
              <p:nvPr/>
            </p:nvSpPr>
            <p:spPr>
              <a:xfrm>
                <a:off x="3865346" y="3911874"/>
                <a:ext cx="1499738" cy="324025"/>
              </a:xfrm>
              <a:prstGeom prst="rect">
                <a:avLst/>
              </a:prstGeom>
            </p:spPr>
            <p:txBody>
              <a:bodyPr wrap="none">
                <a:spAutoFit/>
              </a:bodyPr>
              <a:lstStyle>
                <a:defPPr>
                  <a:defRPr lang="en-US"/>
                </a:defPPr>
                <a:lvl1pPr>
                  <a:defRPr sz="1200" b="1"/>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2-meter temperature</a:t>
                </a:r>
              </a:p>
            </p:txBody>
          </p:sp>
          <p:pic>
            <p:nvPicPr>
              <p:cNvPr id="156" name="Picture 155">
                <a:extLst>
                  <a:ext uri="{FF2B5EF4-FFF2-40B4-BE49-F238E27FC236}">
                    <a16:creationId xmlns:a16="http://schemas.microsoft.com/office/drawing/2014/main" id="{464F9B41-DB45-4BBB-8E13-A1BEEF36A557}"/>
                  </a:ext>
                </a:extLst>
              </p:cNvPr>
              <p:cNvPicPr>
                <a:picLocks noChangeAspect="1"/>
              </p:cNvPicPr>
              <p:nvPr/>
            </p:nvPicPr>
            <p:blipFill>
              <a:blip r:embed="rId16"/>
              <a:stretch>
                <a:fillRect/>
              </a:stretch>
            </p:blipFill>
            <p:spPr>
              <a:xfrm>
                <a:off x="3836527" y="2454178"/>
                <a:ext cx="1243602" cy="977749"/>
              </a:xfrm>
              <a:prstGeom prst="rect">
                <a:avLst/>
              </a:prstGeom>
            </p:spPr>
          </p:pic>
          <p:sp>
            <p:nvSpPr>
              <p:cNvPr id="157" name="Rectangle 156">
                <a:extLst>
                  <a:ext uri="{FF2B5EF4-FFF2-40B4-BE49-F238E27FC236}">
                    <a16:creationId xmlns:a16="http://schemas.microsoft.com/office/drawing/2014/main" id="{47755FD8-5A9D-4614-83C2-A87CDF88E89D}"/>
                  </a:ext>
                </a:extLst>
              </p:cNvPr>
              <p:cNvSpPr/>
              <p:nvPr/>
            </p:nvSpPr>
            <p:spPr>
              <a:xfrm>
                <a:off x="5475689" y="3077287"/>
                <a:ext cx="903444" cy="32402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PBL height</a:t>
                </a:r>
              </a:p>
            </p:txBody>
          </p:sp>
          <p:sp>
            <p:nvSpPr>
              <p:cNvPr id="158" name="Rectangle 157">
                <a:extLst>
                  <a:ext uri="{FF2B5EF4-FFF2-40B4-BE49-F238E27FC236}">
                    <a16:creationId xmlns:a16="http://schemas.microsoft.com/office/drawing/2014/main" id="{5995E7A9-AC86-4B9A-ADE2-BF6DE973430B}"/>
                  </a:ext>
                </a:extLst>
              </p:cNvPr>
              <p:cNvSpPr/>
              <p:nvPr/>
            </p:nvSpPr>
            <p:spPr>
              <a:xfrm>
                <a:off x="5251343" y="3206946"/>
                <a:ext cx="976575" cy="32402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Wind speed</a:t>
                </a:r>
              </a:p>
            </p:txBody>
          </p:sp>
          <p:sp>
            <p:nvSpPr>
              <p:cNvPr id="159" name="Rectangle 158">
                <a:extLst>
                  <a:ext uri="{FF2B5EF4-FFF2-40B4-BE49-F238E27FC236}">
                    <a16:creationId xmlns:a16="http://schemas.microsoft.com/office/drawing/2014/main" id="{19129533-5427-4E92-AA0A-BC1D841B8075}"/>
                  </a:ext>
                </a:extLst>
              </p:cNvPr>
              <p:cNvSpPr/>
              <p:nvPr/>
            </p:nvSpPr>
            <p:spPr>
              <a:xfrm>
                <a:off x="4841115" y="3358964"/>
                <a:ext cx="1477236" cy="32402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Short-wave radiation</a:t>
                </a:r>
              </a:p>
            </p:txBody>
          </p:sp>
          <p:sp>
            <p:nvSpPr>
              <p:cNvPr id="160" name="Rectangle 159">
                <a:extLst>
                  <a:ext uri="{FF2B5EF4-FFF2-40B4-BE49-F238E27FC236}">
                    <a16:creationId xmlns:a16="http://schemas.microsoft.com/office/drawing/2014/main" id="{39C10871-B6F8-460F-B065-0376CF5C029D}"/>
                  </a:ext>
                </a:extLst>
              </p:cNvPr>
              <p:cNvSpPr/>
              <p:nvPr/>
            </p:nvSpPr>
            <p:spPr>
              <a:xfrm>
                <a:off x="4117799" y="3752279"/>
                <a:ext cx="1671315" cy="32402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convective velocity scale</a:t>
                </a:r>
              </a:p>
            </p:txBody>
          </p:sp>
          <p:sp>
            <p:nvSpPr>
              <p:cNvPr id="161" name="TextBox 160">
                <a:extLst>
                  <a:ext uri="{FF2B5EF4-FFF2-40B4-BE49-F238E27FC236}">
                    <a16:creationId xmlns:a16="http://schemas.microsoft.com/office/drawing/2014/main" id="{44B7671C-4181-4881-8136-ADA737051861}"/>
                  </a:ext>
                </a:extLst>
              </p:cNvPr>
              <p:cNvSpPr txBox="1"/>
              <p:nvPr/>
            </p:nvSpPr>
            <p:spPr>
              <a:xfrm>
                <a:off x="2953559" y="4268537"/>
                <a:ext cx="720618" cy="324025"/>
              </a:xfrm>
              <a:prstGeom prst="rect">
                <a:avLst/>
              </a:prstGeom>
            </p:spPr>
            <p:txBody>
              <a:bodyPr wrap="none">
                <a:spAutoFit/>
              </a:bodyPr>
              <a:lstStyle>
                <a:defPPr>
                  <a:defRPr lang="en-US"/>
                </a:defPPr>
                <a:lvl1pPr>
                  <a:defRPr sz="1200" b="1"/>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U-wind</a:t>
                </a:r>
              </a:p>
            </p:txBody>
          </p:sp>
          <p:sp>
            <p:nvSpPr>
              <p:cNvPr id="162" name="TextBox 161">
                <a:extLst>
                  <a:ext uri="{FF2B5EF4-FFF2-40B4-BE49-F238E27FC236}">
                    <a16:creationId xmlns:a16="http://schemas.microsoft.com/office/drawing/2014/main" id="{B811EE71-62FD-46BC-9969-00E4BC7769D3}"/>
                  </a:ext>
                </a:extLst>
              </p:cNvPr>
              <p:cNvSpPr txBox="1"/>
              <p:nvPr/>
            </p:nvSpPr>
            <p:spPr>
              <a:xfrm>
                <a:off x="3250883" y="4117370"/>
                <a:ext cx="709367" cy="324025"/>
              </a:xfrm>
              <a:prstGeom prst="rect">
                <a:avLst/>
              </a:prstGeom>
            </p:spPr>
            <p:txBody>
              <a:bodyPr wrap="none">
                <a:spAutoFit/>
              </a:bodyPr>
              <a:lstStyle>
                <a:defPPr>
                  <a:defRPr lang="en-US"/>
                </a:defPPr>
                <a:lvl1pPr>
                  <a:defRPr sz="1200" b="1"/>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V-wind</a:t>
                </a:r>
              </a:p>
            </p:txBody>
          </p:sp>
          <p:sp>
            <p:nvSpPr>
              <p:cNvPr id="163" name="TextBox 162">
                <a:extLst>
                  <a:ext uri="{FF2B5EF4-FFF2-40B4-BE49-F238E27FC236}">
                    <a16:creationId xmlns:a16="http://schemas.microsoft.com/office/drawing/2014/main" id="{D2A9FA50-956D-4E8B-A2AB-3790A6D250D6}"/>
                  </a:ext>
                </a:extLst>
              </p:cNvPr>
              <p:cNvSpPr txBox="1"/>
              <p:nvPr/>
            </p:nvSpPr>
            <p:spPr>
              <a:xfrm>
                <a:off x="3627200" y="4004487"/>
                <a:ext cx="810625" cy="324025"/>
              </a:xfrm>
              <a:prstGeom prst="rect">
                <a:avLst/>
              </a:prstGeom>
            </p:spPr>
            <p:txBody>
              <a:bodyPr wrap="none">
                <a:spAutoFit/>
              </a:bodyPr>
              <a:lstStyle>
                <a:defPPr>
                  <a:defRPr lang="en-US"/>
                </a:defPPr>
                <a:lvl1pPr>
                  <a:defRPr sz="1200" b="1"/>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humidity</a:t>
                </a:r>
              </a:p>
            </p:txBody>
          </p:sp>
          <p:sp>
            <p:nvSpPr>
              <p:cNvPr id="164" name="Rectangle 163">
                <a:extLst>
                  <a:ext uri="{FF2B5EF4-FFF2-40B4-BE49-F238E27FC236}">
                    <a16:creationId xmlns:a16="http://schemas.microsoft.com/office/drawing/2014/main" id="{4C4C7D7E-2368-4FC3-BCBA-B0FD3C79D933}"/>
                  </a:ext>
                </a:extLst>
              </p:cNvPr>
              <p:cNvSpPr/>
              <p:nvPr/>
            </p:nvSpPr>
            <p:spPr>
              <a:xfrm>
                <a:off x="5713067" y="2914918"/>
                <a:ext cx="492787" cy="32402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600" b="0" i="0" u="none" strike="noStrike" kern="0" cap="none" spc="0" normalizeH="0" baseline="0" noProof="0" dirty="0">
                    <a:ln>
                      <a:noFill/>
                    </a:ln>
                    <a:solidFill>
                      <a:prstClr val="black"/>
                    </a:solidFill>
                    <a:effectLst/>
                    <a:uLnTx/>
                    <a:uFillTx/>
                    <a:latin typeface="Calibri" panose="020F0502020204030204"/>
                  </a:rPr>
                  <a:t>LAI</a:t>
                </a:r>
                <a:endParaRPr kumimoji="0" lang="en-US" sz="600" b="0" i="0" u="none" strike="noStrike" kern="0" cap="none" spc="0" normalizeH="0" baseline="0" noProof="0" dirty="0">
                  <a:ln>
                    <a:noFill/>
                  </a:ln>
                  <a:solidFill>
                    <a:prstClr val="black"/>
                  </a:solidFill>
                  <a:effectLst/>
                  <a:uLnTx/>
                  <a:uFillTx/>
                  <a:latin typeface="Calibri" panose="020F0502020204030204"/>
                </a:endParaRPr>
              </a:p>
            </p:txBody>
          </p:sp>
          <p:sp>
            <p:nvSpPr>
              <p:cNvPr id="165" name="Rectangle 164">
                <a:extLst>
                  <a:ext uri="{FF2B5EF4-FFF2-40B4-BE49-F238E27FC236}">
                    <a16:creationId xmlns:a16="http://schemas.microsoft.com/office/drawing/2014/main" id="{9FF6B8B6-B0B2-49C2-9F77-8F53CBFC5547}"/>
                  </a:ext>
                </a:extLst>
              </p:cNvPr>
              <p:cNvSpPr/>
              <p:nvPr/>
            </p:nvSpPr>
            <p:spPr>
              <a:xfrm>
                <a:off x="4751702" y="3521729"/>
                <a:ext cx="1024391" cy="32402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Precipitation</a:t>
                </a:r>
              </a:p>
            </p:txBody>
          </p:sp>
          <p:sp>
            <p:nvSpPr>
              <p:cNvPr id="166" name="Rectangle 165">
                <a:extLst>
                  <a:ext uri="{FF2B5EF4-FFF2-40B4-BE49-F238E27FC236}">
                    <a16:creationId xmlns:a16="http://schemas.microsoft.com/office/drawing/2014/main" id="{D7E436DA-6B93-44ED-8E68-DD66B29036E1}"/>
                  </a:ext>
                </a:extLst>
              </p:cNvPr>
              <p:cNvSpPr/>
              <p:nvPr/>
            </p:nvSpPr>
            <p:spPr>
              <a:xfrm>
                <a:off x="4433083" y="3641237"/>
                <a:ext cx="973762" cy="32402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Cloud cover</a:t>
                </a:r>
              </a:p>
            </p:txBody>
          </p:sp>
          <p:cxnSp>
            <p:nvCxnSpPr>
              <p:cNvPr id="167" name="Straight Connector 166">
                <a:extLst>
                  <a:ext uri="{FF2B5EF4-FFF2-40B4-BE49-F238E27FC236}">
                    <a16:creationId xmlns:a16="http://schemas.microsoft.com/office/drawing/2014/main" id="{F51AFC2C-BA9E-4886-909E-D646B527CFC9}"/>
                  </a:ext>
                </a:extLst>
              </p:cNvPr>
              <p:cNvCxnSpPr>
                <a:cxnSpLocks/>
              </p:cNvCxnSpPr>
              <p:nvPr/>
            </p:nvCxnSpPr>
            <p:spPr>
              <a:xfrm flipV="1">
                <a:off x="2030903" y="2098799"/>
                <a:ext cx="2558076" cy="1252846"/>
              </a:xfrm>
              <a:prstGeom prst="line">
                <a:avLst/>
              </a:prstGeom>
              <a:noFill/>
              <a:ln w="19050" cap="flat" cmpd="sng" algn="ctr">
                <a:solidFill>
                  <a:sysClr val="windowText" lastClr="000000"/>
                </a:solidFill>
                <a:prstDash val="solid"/>
                <a:miter lim="800000"/>
              </a:ln>
              <a:effectLst/>
            </p:spPr>
          </p:cxnSp>
          <p:pic>
            <p:nvPicPr>
              <p:cNvPr id="168" name="Picture 167">
                <a:extLst>
                  <a:ext uri="{FF2B5EF4-FFF2-40B4-BE49-F238E27FC236}">
                    <a16:creationId xmlns:a16="http://schemas.microsoft.com/office/drawing/2014/main" id="{66BEA4D0-2A3E-48C8-BAE4-CB83F2B780DA}"/>
                  </a:ext>
                </a:extLst>
              </p:cNvPr>
              <p:cNvPicPr>
                <a:picLocks noChangeAspect="1"/>
              </p:cNvPicPr>
              <p:nvPr/>
            </p:nvPicPr>
            <p:blipFill>
              <a:blip r:embed="rId17"/>
              <a:stretch>
                <a:fillRect/>
              </a:stretch>
            </p:blipFill>
            <p:spPr>
              <a:xfrm>
                <a:off x="3649128" y="2568762"/>
                <a:ext cx="1240068" cy="976902"/>
              </a:xfrm>
              <a:prstGeom prst="rect">
                <a:avLst/>
              </a:prstGeom>
            </p:spPr>
          </p:pic>
          <p:pic>
            <p:nvPicPr>
              <p:cNvPr id="169" name="Picture 168">
                <a:extLst>
                  <a:ext uri="{FF2B5EF4-FFF2-40B4-BE49-F238E27FC236}">
                    <a16:creationId xmlns:a16="http://schemas.microsoft.com/office/drawing/2014/main" id="{C9FBBC0A-D29E-4C1B-8E8F-97426167A7D8}"/>
                  </a:ext>
                </a:extLst>
              </p:cNvPr>
              <p:cNvPicPr>
                <a:picLocks noChangeAspect="1"/>
              </p:cNvPicPr>
              <p:nvPr/>
            </p:nvPicPr>
            <p:blipFill>
              <a:blip r:embed="rId18"/>
              <a:stretch>
                <a:fillRect/>
              </a:stretch>
            </p:blipFill>
            <p:spPr>
              <a:xfrm>
                <a:off x="3447880" y="2679777"/>
                <a:ext cx="1251518" cy="979623"/>
              </a:xfrm>
              <a:prstGeom prst="rect">
                <a:avLst/>
              </a:prstGeom>
            </p:spPr>
          </p:pic>
          <p:pic>
            <p:nvPicPr>
              <p:cNvPr id="170" name="Picture 169">
                <a:extLst>
                  <a:ext uri="{FF2B5EF4-FFF2-40B4-BE49-F238E27FC236}">
                    <a16:creationId xmlns:a16="http://schemas.microsoft.com/office/drawing/2014/main" id="{E3149F14-064F-4964-ADF5-43E789F76C28}"/>
                  </a:ext>
                </a:extLst>
              </p:cNvPr>
              <p:cNvPicPr>
                <a:picLocks noChangeAspect="1"/>
              </p:cNvPicPr>
              <p:nvPr/>
            </p:nvPicPr>
            <p:blipFill>
              <a:blip r:embed="rId19"/>
              <a:stretch>
                <a:fillRect/>
              </a:stretch>
            </p:blipFill>
            <p:spPr>
              <a:xfrm>
                <a:off x="3179342" y="2794825"/>
                <a:ext cx="1243602" cy="975374"/>
              </a:xfrm>
              <a:prstGeom prst="rect">
                <a:avLst/>
              </a:prstGeom>
            </p:spPr>
          </p:pic>
          <p:pic>
            <p:nvPicPr>
              <p:cNvPr id="171" name="Picture 170">
                <a:extLst>
                  <a:ext uri="{FF2B5EF4-FFF2-40B4-BE49-F238E27FC236}">
                    <a16:creationId xmlns:a16="http://schemas.microsoft.com/office/drawing/2014/main" id="{F0195CC0-DABB-439A-A8F5-E2C0B67F1147}"/>
                  </a:ext>
                </a:extLst>
              </p:cNvPr>
              <p:cNvPicPr>
                <a:picLocks noChangeAspect="1"/>
              </p:cNvPicPr>
              <p:nvPr/>
            </p:nvPicPr>
            <p:blipFill>
              <a:blip r:embed="rId20"/>
              <a:stretch>
                <a:fillRect/>
              </a:stretch>
            </p:blipFill>
            <p:spPr>
              <a:xfrm>
                <a:off x="2892557" y="2953297"/>
                <a:ext cx="1243602" cy="979898"/>
              </a:xfrm>
              <a:prstGeom prst="rect">
                <a:avLst/>
              </a:prstGeom>
            </p:spPr>
          </p:pic>
          <p:pic>
            <p:nvPicPr>
              <p:cNvPr id="172" name="Picture 171">
                <a:extLst>
                  <a:ext uri="{FF2B5EF4-FFF2-40B4-BE49-F238E27FC236}">
                    <a16:creationId xmlns:a16="http://schemas.microsoft.com/office/drawing/2014/main" id="{A34620B1-4BB5-4B1C-B1FD-950525A5CC32}"/>
                  </a:ext>
                </a:extLst>
              </p:cNvPr>
              <p:cNvPicPr>
                <a:picLocks noChangeAspect="1"/>
              </p:cNvPicPr>
              <p:nvPr/>
            </p:nvPicPr>
            <p:blipFill>
              <a:blip r:embed="rId21"/>
              <a:stretch>
                <a:fillRect/>
              </a:stretch>
            </p:blipFill>
            <p:spPr>
              <a:xfrm>
                <a:off x="2595632" y="3089890"/>
                <a:ext cx="1231433" cy="975551"/>
              </a:xfrm>
              <a:prstGeom prst="rect">
                <a:avLst/>
              </a:prstGeom>
            </p:spPr>
          </p:pic>
          <p:pic>
            <p:nvPicPr>
              <p:cNvPr id="173" name="Picture 172">
                <a:extLst>
                  <a:ext uri="{FF2B5EF4-FFF2-40B4-BE49-F238E27FC236}">
                    <a16:creationId xmlns:a16="http://schemas.microsoft.com/office/drawing/2014/main" id="{40664D97-D87E-4B4E-8BC4-AA6B23F4C663}"/>
                  </a:ext>
                </a:extLst>
              </p:cNvPr>
              <p:cNvPicPr>
                <a:picLocks noChangeAspect="1"/>
              </p:cNvPicPr>
              <p:nvPr/>
            </p:nvPicPr>
            <p:blipFill>
              <a:blip r:embed="rId22"/>
              <a:stretch>
                <a:fillRect/>
              </a:stretch>
            </p:blipFill>
            <p:spPr>
              <a:xfrm>
                <a:off x="2352954" y="3211514"/>
                <a:ext cx="1211266" cy="955799"/>
              </a:xfrm>
              <a:prstGeom prst="rect">
                <a:avLst/>
              </a:prstGeom>
            </p:spPr>
          </p:pic>
          <p:pic>
            <p:nvPicPr>
              <p:cNvPr id="174" name="Picture 173">
                <a:extLst>
                  <a:ext uri="{FF2B5EF4-FFF2-40B4-BE49-F238E27FC236}">
                    <a16:creationId xmlns:a16="http://schemas.microsoft.com/office/drawing/2014/main" id="{D93E25F1-7B6E-40FE-9CB7-5663F2BC5CE5}"/>
                  </a:ext>
                </a:extLst>
              </p:cNvPr>
              <p:cNvPicPr>
                <a:picLocks noChangeAspect="1"/>
              </p:cNvPicPr>
              <p:nvPr/>
            </p:nvPicPr>
            <p:blipFill>
              <a:blip r:embed="rId23"/>
              <a:stretch>
                <a:fillRect/>
              </a:stretch>
            </p:blipFill>
            <p:spPr>
              <a:xfrm>
                <a:off x="2030903" y="3330357"/>
                <a:ext cx="1243600" cy="985890"/>
              </a:xfrm>
              <a:prstGeom prst="rect">
                <a:avLst/>
              </a:prstGeom>
            </p:spPr>
          </p:pic>
          <p:cxnSp>
            <p:nvCxnSpPr>
              <p:cNvPr id="175" name="Straight Connector 174">
                <a:extLst>
                  <a:ext uri="{FF2B5EF4-FFF2-40B4-BE49-F238E27FC236}">
                    <a16:creationId xmlns:a16="http://schemas.microsoft.com/office/drawing/2014/main" id="{D919CBC7-4DB0-4108-A77D-28D855C54290}"/>
                  </a:ext>
                </a:extLst>
              </p:cNvPr>
              <p:cNvCxnSpPr>
                <a:cxnSpLocks/>
              </p:cNvCxnSpPr>
              <p:nvPr/>
            </p:nvCxnSpPr>
            <p:spPr>
              <a:xfrm flipV="1">
                <a:off x="3301159" y="2098800"/>
                <a:ext cx="2434522" cy="1293337"/>
              </a:xfrm>
              <a:prstGeom prst="line">
                <a:avLst/>
              </a:prstGeom>
              <a:noFill/>
              <a:ln w="19050" cap="flat" cmpd="sng" algn="ctr">
                <a:solidFill>
                  <a:sysClr val="windowText" lastClr="000000"/>
                </a:solidFill>
                <a:prstDash val="solid"/>
                <a:miter lim="800000"/>
              </a:ln>
              <a:effectLst/>
            </p:spPr>
          </p:cxnSp>
        </p:grpSp>
      </p:grpSp>
      <p:sp>
        <p:nvSpPr>
          <p:cNvPr id="182" name="Title 1">
            <a:extLst>
              <a:ext uri="{FF2B5EF4-FFF2-40B4-BE49-F238E27FC236}">
                <a16:creationId xmlns:a16="http://schemas.microsoft.com/office/drawing/2014/main" id="{4DAF6C66-6949-473C-8E27-6B3C4D06C4AA}"/>
              </a:ext>
            </a:extLst>
          </p:cNvPr>
          <p:cNvSpPr txBox="1">
            <a:spLocks/>
          </p:cNvSpPr>
          <p:nvPr/>
        </p:nvSpPr>
        <p:spPr>
          <a:xfrm>
            <a:off x="989837" y="617259"/>
            <a:ext cx="10404899" cy="523220"/>
          </a:xfrm>
          <a:prstGeom prst="rect">
            <a:avLst/>
          </a:prstGeom>
          <a:noFill/>
        </p:spPr>
        <p:txBody>
          <a:bodyPr wrap="square" rtlCol="0">
            <a:spAutoFit/>
          </a:bodyPr>
          <a:lstStyle>
            <a:defPPr>
              <a:defRPr lang="en-US"/>
            </a:defPPr>
            <a:lvl1pPr algn="ctr">
              <a:defRPr sz="2800" b="1" i="0">
                <a:solidFill>
                  <a:srgbClr val="0070C0"/>
                </a:solidFill>
              </a:defRPr>
            </a:lvl1pPr>
          </a:lstStyle>
          <a:p>
            <a:r>
              <a:rPr lang="en-US" dirty="0"/>
              <a:t>Using Testbed to improve the model to mitigate the error</a:t>
            </a:r>
          </a:p>
        </p:txBody>
      </p:sp>
      <p:sp>
        <p:nvSpPr>
          <p:cNvPr id="183" name="TextBox 182">
            <a:extLst>
              <a:ext uri="{FF2B5EF4-FFF2-40B4-BE49-F238E27FC236}">
                <a16:creationId xmlns:a16="http://schemas.microsoft.com/office/drawing/2014/main" id="{B707E36F-3BF2-4241-8584-E963DAD9CB30}"/>
              </a:ext>
            </a:extLst>
          </p:cNvPr>
          <p:cNvSpPr txBox="1"/>
          <p:nvPr/>
        </p:nvSpPr>
        <p:spPr>
          <a:xfrm>
            <a:off x="495274" y="4562836"/>
            <a:ext cx="1427442" cy="369332"/>
          </a:xfrm>
          <a:prstGeom prst="rect">
            <a:avLst/>
          </a:prstGeom>
          <a:noFill/>
        </p:spPr>
        <p:txBody>
          <a:bodyPr wrap="none" rtlCol="0">
            <a:spAutoFit/>
          </a:bodyPr>
          <a:lstStyle/>
          <a:p>
            <a:r>
              <a:rPr lang="en-US" b="1" dirty="0">
                <a:solidFill>
                  <a:srgbClr val="FF0000"/>
                </a:solidFill>
                <a:latin typeface="Calibri" panose="020F0502020204030204"/>
              </a:rPr>
              <a:t>New method</a:t>
            </a:r>
          </a:p>
        </p:txBody>
      </p:sp>
    </p:spTree>
    <p:extLst>
      <p:ext uri="{BB962C8B-B14F-4D97-AF65-F5344CB8AC3E}">
        <p14:creationId xmlns:p14="http://schemas.microsoft.com/office/powerpoint/2010/main" val="2620287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11769CE2-F482-473C-BDCF-B4DEEE6F8BEE}"/>
              </a:ext>
            </a:extLst>
          </p:cNvPr>
          <p:cNvSpPr>
            <a:spLocks noChangeArrowheads="1"/>
          </p:cNvSpPr>
          <p:nvPr/>
        </p:nvSpPr>
        <p:spPr bwMode="auto">
          <a:xfrm>
            <a:off x="0" y="1"/>
            <a:ext cx="12192000" cy="529701"/>
          </a:xfrm>
          <a:prstGeom prst="rect">
            <a:avLst/>
          </a:prstGeom>
          <a:solidFill>
            <a:srgbClr val="044875"/>
          </a:solidFill>
          <a:ln>
            <a:noFill/>
          </a:ln>
          <a:effec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19" name="Rectangle 13">
            <a:extLst>
              <a:ext uri="{FF2B5EF4-FFF2-40B4-BE49-F238E27FC236}">
                <a16:creationId xmlns:a16="http://schemas.microsoft.com/office/drawing/2014/main" id="{50905B2A-C645-4BAD-BE8E-7FC1C2AAA83B}"/>
              </a:ext>
            </a:extLst>
          </p:cNvPr>
          <p:cNvSpPr>
            <a:spLocks noChangeArrowheads="1"/>
          </p:cNvSpPr>
          <p:nvPr/>
        </p:nvSpPr>
        <p:spPr bwMode="auto">
          <a:xfrm>
            <a:off x="0" y="6600826"/>
            <a:ext cx="12192000" cy="257175"/>
          </a:xfrm>
          <a:prstGeom prst="rect">
            <a:avLst/>
          </a:prstGeom>
          <a:solidFill>
            <a:srgbClr val="044875"/>
          </a:solidFill>
          <a:ln>
            <a:noFill/>
          </a:ln>
          <a:effec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3C5E74"/>
              </a:solidFill>
              <a:effectLst/>
              <a:uLnTx/>
              <a:uFillTx/>
              <a:latin typeface="微软雅黑" panose="020B0503020204020204" pitchFamily="34" charset="-122"/>
              <a:ea typeface="微软雅黑" panose="020B0503020204020204" pitchFamily="34" charset="-122"/>
              <a:cs typeface="+mn-cs"/>
            </a:endParaRPr>
          </a:p>
        </p:txBody>
      </p:sp>
      <p:sp>
        <p:nvSpPr>
          <p:cNvPr id="25" name="TextBox 24">
            <a:extLst>
              <a:ext uri="{FF2B5EF4-FFF2-40B4-BE49-F238E27FC236}">
                <a16:creationId xmlns:a16="http://schemas.microsoft.com/office/drawing/2014/main" id="{AF9284B1-9CAF-40A2-9362-672D3B83FF20}"/>
              </a:ext>
            </a:extLst>
          </p:cNvPr>
          <p:cNvSpPr txBox="1"/>
          <p:nvPr/>
        </p:nvSpPr>
        <p:spPr>
          <a:xfrm>
            <a:off x="0" y="-20585"/>
            <a:ext cx="12192000" cy="523220"/>
          </a:xfrm>
          <a:prstGeom prst="rect">
            <a:avLst/>
          </a:prstGeom>
          <a:noFill/>
        </p:spPr>
        <p:txBody>
          <a:bodyPr wrap="square" rtlCol="0">
            <a:spAutoFit/>
          </a:bodyPr>
          <a:lstStyle/>
          <a:p>
            <a:pPr algn="ctr"/>
            <a:r>
              <a:rPr lang="en-US" sz="2800" b="1" dirty="0">
                <a:solidFill>
                  <a:schemeClr val="bg1"/>
                </a:solidFill>
              </a:rPr>
              <a:t>Topic 2: Evaluate and optimize AI with physical model testbed</a:t>
            </a:r>
          </a:p>
        </p:txBody>
      </p:sp>
      <p:pic>
        <p:nvPicPr>
          <p:cNvPr id="85" name="Picture 84">
            <a:extLst>
              <a:ext uri="{FF2B5EF4-FFF2-40B4-BE49-F238E27FC236}">
                <a16:creationId xmlns:a16="http://schemas.microsoft.com/office/drawing/2014/main" id="{ECE65F88-F42F-4992-AA05-5C8015876A89}"/>
              </a:ext>
            </a:extLst>
          </p:cNvPr>
          <p:cNvPicPr/>
          <p:nvPr/>
        </p:nvPicPr>
        <p:blipFill rotWithShape="1">
          <a:blip r:embed="rId3" cstate="print">
            <a:extLst>
              <a:ext uri="{28A0092B-C50C-407E-A947-70E740481C1C}">
                <a14:useLocalDpi xmlns:a14="http://schemas.microsoft.com/office/drawing/2010/main" val="0"/>
              </a:ext>
            </a:extLst>
          </a:blip>
          <a:srcRect r="33098"/>
          <a:stretch/>
        </p:blipFill>
        <p:spPr bwMode="auto">
          <a:xfrm>
            <a:off x="1173049" y="1577905"/>
            <a:ext cx="5299787" cy="2597959"/>
          </a:xfrm>
          <a:prstGeom prst="rect">
            <a:avLst/>
          </a:prstGeom>
          <a:noFill/>
          <a:ln>
            <a:noFill/>
          </a:ln>
        </p:spPr>
      </p:pic>
      <p:pic>
        <p:nvPicPr>
          <p:cNvPr id="86" name="Picture 85">
            <a:extLst>
              <a:ext uri="{FF2B5EF4-FFF2-40B4-BE49-F238E27FC236}">
                <a16:creationId xmlns:a16="http://schemas.microsoft.com/office/drawing/2014/main" id="{D70F1F44-E088-452F-915C-51E5DB321FC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12548" y="1467381"/>
            <a:ext cx="2444120" cy="2435538"/>
          </a:xfrm>
          <a:prstGeom prst="rect">
            <a:avLst/>
          </a:prstGeom>
          <a:noFill/>
          <a:ln>
            <a:noFill/>
          </a:ln>
        </p:spPr>
      </p:pic>
      <p:sp>
        <p:nvSpPr>
          <p:cNvPr id="87" name="Rectangle 86">
            <a:extLst>
              <a:ext uri="{FF2B5EF4-FFF2-40B4-BE49-F238E27FC236}">
                <a16:creationId xmlns:a16="http://schemas.microsoft.com/office/drawing/2014/main" id="{9F2BFC10-FFFA-4274-A0E6-748C6406F557}"/>
              </a:ext>
            </a:extLst>
          </p:cNvPr>
          <p:cNvSpPr/>
          <p:nvPr/>
        </p:nvSpPr>
        <p:spPr>
          <a:xfrm>
            <a:off x="539622" y="676844"/>
            <a:ext cx="11328918" cy="523220"/>
          </a:xfrm>
          <a:prstGeom prst="rect">
            <a:avLst/>
          </a:prstGeom>
          <a:noFill/>
        </p:spPr>
        <p:txBody>
          <a:bodyPr wrap="square" rtlCol="0">
            <a:spAutoFit/>
          </a:bodyPr>
          <a:lstStyle/>
          <a:p>
            <a:pPr algn="ctr"/>
            <a:r>
              <a:rPr lang="en-GB" sz="2800" b="1" dirty="0">
                <a:solidFill>
                  <a:srgbClr val="0070C0"/>
                </a:solidFill>
              </a:rPr>
              <a:t>Reduce the sample-imbalance induced error in exposure estimation</a:t>
            </a:r>
            <a:endParaRPr lang="en-US" sz="2800" b="1" dirty="0">
              <a:solidFill>
                <a:srgbClr val="0070C0"/>
              </a:solidFill>
            </a:endParaRPr>
          </a:p>
        </p:txBody>
      </p:sp>
      <p:pic>
        <p:nvPicPr>
          <p:cNvPr id="88" name="Picture 87">
            <a:extLst>
              <a:ext uri="{FF2B5EF4-FFF2-40B4-BE49-F238E27FC236}">
                <a16:creationId xmlns:a16="http://schemas.microsoft.com/office/drawing/2014/main" id="{E190EA58-4685-4D09-967F-47C3C3D72E4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285122" y="4170237"/>
            <a:ext cx="4017360" cy="2043095"/>
          </a:xfrm>
          <a:prstGeom prst="rect">
            <a:avLst/>
          </a:prstGeom>
          <a:noFill/>
          <a:ln>
            <a:noFill/>
          </a:ln>
        </p:spPr>
      </p:pic>
      <p:sp>
        <p:nvSpPr>
          <p:cNvPr id="89" name="Rectangle 88">
            <a:extLst>
              <a:ext uri="{FF2B5EF4-FFF2-40B4-BE49-F238E27FC236}">
                <a16:creationId xmlns:a16="http://schemas.microsoft.com/office/drawing/2014/main" id="{FBD5BF10-A966-4EB4-9BC7-0944DBDF6184}"/>
              </a:ext>
            </a:extLst>
          </p:cNvPr>
          <p:cNvSpPr/>
          <p:nvPr/>
        </p:nvSpPr>
        <p:spPr>
          <a:xfrm>
            <a:off x="777551" y="4748223"/>
            <a:ext cx="6096000" cy="707886"/>
          </a:xfrm>
          <a:prstGeom prst="rect">
            <a:avLst/>
          </a:prstGeom>
          <a:noFill/>
        </p:spPr>
        <p:txBody>
          <a:bodyPr wrap="square" rtlCol="0">
            <a:spAutoFit/>
          </a:bodyPr>
          <a:lstStyle/>
          <a:p>
            <a:r>
              <a:rPr lang="en-US" sz="2000" b="1" dirty="0">
                <a:solidFill>
                  <a:srgbClr val="0070C0"/>
                </a:solidFill>
              </a:rPr>
              <a:t>New method </a:t>
            </a:r>
            <a:r>
              <a:rPr lang="en-US" sz="2000" b="1" dirty="0">
                <a:solidFill>
                  <a:srgbClr val="FF0000"/>
                </a:solidFill>
              </a:rPr>
              <a:t>mitigates PM</a:t>
            </a:r>
            <a:r>
              <a:rPr lang="en-US" sz="2000" b="1" baseline="-25000" dirty="0">
                <a:solidFill>
                  <a:srgbClr val="FF0000"/>
                </a:solidFill>
              </a:rPr>
              <a:t>2.5</a:t>
            </a:r>
            <a:r>
              <a:rPr lang="en-US" sz="2000" b="1" dirty="0">
                <a:solidFill>
                  <a:srgbClr val="FF0000"/>
                </a:solidFill>
              </a:rPr>
              <a:t> overestimation </a:t>
            </a:r>
            <a:r>
              <a:rPr lang="en-US" sz="2000" b="1" dirty="0">
                <a:solidFill>
                  <a:srgbClr val="0070C0"/>
                </a:solidFill>
              </a:rPr>
              <a:t>and corresponding exposure in the downwind area</a:t>
            </a:r>
          </a:p>
        </p:txBody>
      </p:sp>
      <p:sp>
        <p:nvSpPr>
          <p:cNvPr id="2" name="Oval 1">
            <a:extLst>
              <a:ext uri="{FF2B5EF4-FFF2-40B4-BE49-F238E27FC236}">
                <a16:creationId xmlns:a16="http://schemas.microsoft.com/office/drawing/2014/main" id="{D074660E-EF63-438B-9D73-D4DD1FECBAA2}"/>
              </a:ext>
            </a:extLst>
          </p:cNvPr>
          <p:cNvSpPr/>
          <p:nvPr/>
        </p:nvSpPr>
        <p:spPr>
          <a:xfrm>
            <a:off x="4273420" y="1996751"/>
            <a:ext cx="998376" cy="9815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14D6A97-A246-4075-B963-E7DB0AB2FEC4}"/>
              </a:ext>
            </a:extLst>
          </p:cNvPr>
          <p:cNvSpPr/>
          <p:nvPr/>
        </p:nvSpPr>
        <p:spPr>
          <a:xfrm>
            <a:off x="5205705" y="1856792"/>
            <a:ext cx="998376" cy="5971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0B2B27C-5D98-4C76-9BA8-08D60854244C}"/>
              </a:ext>
            </a:extLst>
          </p:cNvPr>
          <p:cNvSpPr/>
          <p:nvPr/>
        </p:nvSpPr>
        <p:spPr>
          <a:xfrm>
            <a:off x="1535332" y="1996751"/>
            <a:ext cx="998376" cy="9815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FF757F3-07E1-44BC-A074-A8967FBBBAA3}"/>
              </a:ext>
            </a:extLst>
          </p:cNvPr>
          <p:cNvSpPr/>
          <p:nvPr/>
        </p:nvSpPr>
        <p:spPr>
          <a:xfrm>
            <a:off x="2467617" y="1856792"/>
            <a:ext cx="998376" cy="5971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Down 2">
            <a:extLst>
              <a:ext uri="{FF2B5EF4-FFF2-40B4-BE49-F238E27FC236}">
                <a16:creationId xmlns:a16="http://schemas.microsoft.com/office/drawing/2014/main" id="{8EEA39AF-CB5C-4EDF-9E9E-7EB3E3BE24F6}"/>
              </a:ext>
            </a:extLst>
          </p:cNvPr>
          <p:cNvSpPr/>
          <p:nvPr/>
        </p:nvSpPr>
        <p:spPr>
          <a:xfrm>
            <a:off x="10656668" y="1559227"/>
            <a:ext cx="288747" cy="17625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A256CF6F-F071-434A-AD7A-45E682087203}"/>
              </a:ext>
            </a:extLst>
          </p:cNvPr>
          <p:cNvSpPr/>
          <p:nvPr/>
        </p:nvSpPr>
        <p:spPr>
          <a:xfrm>
            <a:off x="11302482" y="5655365"/>
            <a:ext cx="288747" cy="17625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9110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11769CE2-F482-473C-BDCF-B4DEEE6F8BEE}"/>
              </a:ext>
            </a:extLst>
          </p:cNvPr>
          <p:cNvSpPr>
            <a:spLocks noChangeArrowheads="1"/>
          </p:cNvSpPr>
          <p:nvPr/>
        </p:nvSpPr>
        <p:spPr bwMode="auto">
          <a:xfrm>
            <a:off x="0" y="1"/>
            <a:ext cx="12192000" cy="529701"/>
          </a:xfrm>
          <a:prstGeom prst="rect">
            <a:avLst/>
          </a:prstGeom>
          <a:solidFill>
            <a:srgbClr val="044875"/>
          </a:solidFill>
          <a:ln>
            <a:noFill/>
          </a:ln>
          <a:effec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19" name="Rectangle 13">
            <a:extLst>
              <a:ext uri="{FF2B5EF4-FFF2-40B4-BE49-F238E27FC236}">
                <a16:creationId xmlns:a16="http://schemas.microsoft.com/office/drawing/2014/main" id="{50905B2A-C645-4BAD-BE8E-7FC1C2AAA83B}"/>
              </a:ext>
            </a:extLst>
          </p:cNvPr>
          <p:cNvSpPr>
            <a:spLocks noChangeArrowheads="1"/>
          </p:cNvSpPr>
          <p:nvPr/>
        </p:nvSpPr>
        <p:spPr bwMode="auto">
          <a:xfrm>
            <a:off x="0" y="6600826"/>
            <a:ext cx="12192000" cy="257175"/>
          </a:xfrm>
          <a:prstGeom prst="rect">
            <a:avLst/>
          </a:prstGeom>
          <a:solidFill>
            <a:srgbClr val="044875"/>
          </a:solidFill>
          <a:ln>
            <a:noFill/>
          </a:ln>
          <a:effec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3C5E74"/>
              </a:solidFill>
              <a:effectLst/>
              <a:uLnTx/>
              <a:uFillTx/>
              <a:latin typeface="微软雅黑" panose="020B0503020204020204" pitchFamily="34" charset="-122"/>
              <a:ea typeface="微软雅黑" panose="020B0503020204020204" pitchFamily="34" charset="-122"/>
              <a:cs typeface="+mn-cs"/>
            </a:endParaRPr>
          </a:p>
        </p:txBody>
      </p:sp>
      <p:sp>
        <p:nvSpPr>
          <p:cNvPr id="25" name="TextBox 24">
            <a:extLst>
              <a:ext uri="{FF2B5EF4-FFF2-40B4-BE49-F238E27FC236}">
                <a16:creationId xmlns:a16="http://schemas.microsoft.com/office/drawing/2014/main" id="{AF9284B1-9CAF-40A2-9362-672D3B83FF20}"/>
              </a:ext>
            </a:extLst>
          </p:cNvPr>
          <p:cNvSpPr txBox="1"/>
          <p:nvPr/>
        </p:nvSpPr>
        <p:spPr>
          <a:xfrm>
            <a:off x="0" y="-20585"/>
            <a:ext cx="12192000" cy="523220"/>
          </a:xfrm>
          <a:prstGeom prst="rect">
            <a:avLst/>
          </a:prstGeom>
          <a:noFill/>
        </p:spPr>
        <p:txBody>
          <a:bodyPr wrap="square" rtlCol="0">
            <a:spAutoFit/>
          </a:bodyPr>
          <a:lstStyle/>
          <a:p>
            <a:pPr algn="ctr"/>
            <a:r>
              <a:rPr lang="en-US" sz="2800" b="1" dirty="0">
                <a:solidFill>
                  <a:schemeClr val="bg1"/>
                </a:solidFill>
              </a:rPr>
              <a:t>Topic 2: Evaluate and optimize AI with physical model testbed</a:t>
            </a:r>
          </a:p>
        </p:txBody>
      </p:sp>
      <p:pic>
        <p:nvPicPr>
          <p:cNvPr id="10" name="Picture 9">
            <a:extLst>
              <a:ext uri="{FF2B5EF4-FFF2-40B4-BE49-F238E27FC236}">
                <a16:creationId xmlns:a16="http://schemas.microsoft.com/office/drawing/2014/main" id="{4F7195AE-C0F1-4347-B0D3-AE0D141CB764}"/>
              </a:ext>
            </a:extLst>
          </p:cNvPr>
          <p:cNvPicPr>
            <a:picLocks noChangeAspect="1"/>
          </p:cNvPicPr>
          <p:nvPr/>
        </p:nvPicPr>
        <p:blipFill>
          <a:blip r:embed="rId3"/>
          <a:stretch>
            <a:fillRect/>
          </a:stretch>
        </p:blipFill>
        <p:spPr>
          <a:xfrm>
            <a:off x="763653" y="605456"/>
            <a:ext cx="10171826" cy="5647087"/>
          </a:xfrm>
          <a:prstGeom prst="rect">
            <a:avLst/>
          </a:prstGeom>
        </p:spPr>
      </p:pic>
    </p:spTree>
    <p:extLst>
      <p:ext uri="{BB962C8B-B14F-4D97-AF65-F5344CB8AC3E}">
        <p14:creationId xmlns:p14="http://schemas.microsoft.com/office/powerpoint/2010/main" val="1068235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11769CE2-F482-473C-BDCF-B4DEEE6F8BEE}"/>
              </a:ext>
            </a:extLst>
          </p:cNvPr>
          <p:cNvSpPr>
            <a:spLocks noChangeArrowheads="1"/>
          </p:cNvSpPr>
          <p:nvPr/>
        </p:nvSpPr>
        <p:spPr bwMode="auto">
          <a:xfrm>
            <a:off x="0" y="1"/>
            <a:ext cx="12192000" cy="529701"/>
          </a:xfrm>
          <a:prstGeom prst="rect">
            <a:avLst/>
          </a:prstGeom>
          <a:solidFill>
            <a:srgbClr val="044875"/>
          </a:solidFill>
          <a:ln>
            <a:noFill/>
          </a:ln>
          <a:effec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19" name="Rectangle 13">
            <a:extLst>
              <a:ext uri="{FF2B5EF4-FFF2-40B4-BE49-F238E27FC236}">
                <a16:creationId xmlns:a16="http://schemas.microsoft.com/office/drawing/2014/main" id="{50905B2A-C645-4BAD-BE8E-7FC1C2AAA83B}"/>
              </a:ext>
            </a:extLst>
          </p:cNvPr>
          <p:cNvSpPr>
            <a:spLocks noChangeArrowheads="1"/>
          </p:cNvSpPr>
          <p:nvPr/>
        </p:nvSpPr>
        <p:spPr bwMode="auto">
          <a:xfrm>
            <a:off x="0" y="6600826"/>
            <a:ext cx="12192000" cy="257175"/>
          </a:xfrm>
          <a:prstGeom prst="rect">
            <a:avLst/>
          </a:prstGeom>
          <a:solidFill>
            <a:srgbClr val="044875"/>
          </a:solidFill>
          <a:ln>
            <a:noFill/>
          </a:ln>
          <a:effec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3C5E74"/>
              </a:solidFill>
              <a:effectLst/>
              <a:uLnTx/>
              <a:uFillTx/>
              <a:latin typeface="微软雅黑" panose="020B0503020204020204" pitchFamily="34" charset="-122"/>
              <a:ea typeface="微软雅黑" panose="020B0503020204020204" pitchFamily="34" charset="-122"/>
              <a:cs typeface="+mn-cs"/>
            </a:endParaRPr>
          </a:p>
        </p:txBody>
      </p:sp>
      <p:sp>
        <p:nvSpPr>
          <p:cNvPr id="25" name="TextBox 24">
            <a:extLst>
              <a:ext uri="{FF2B5EF4-FFF2-40B4-BE49-F238E27FC236}">
                <a16:creationId xmlns:a16="http://schemas.microsoft.com/office/drawing/2014/main" id="{AF9284B1-9CAF-40A2-9362-672D3B83FF20}"/>
              </a:ext>
            </a:extLst>
          </p:cNvPr>
          <p:cNvSpPr txBox="1"/>
          <p:nvPr/>
        </p:nvSpPr>
        <p:spPr>
          <a:xfrm>
            <a:off x="0" y="-20585"/>
            <a:ext cx="12192000" cy="523220"/>
          </a:xfrm>
          <a:prstGeom prst="rect">
            <a:avLst/>
          </a:prstGeom>
          <a:noFill/>
        </p:spPr>
        <p:txBody>
          <a:bodyPr wrap="square" rtlCol="0">
            <a:spAutoFit/>
          </a:bodyPr>
          <a:lstStyle/>
          <a:p>
            <a:pPr algn="ctr"/>
            <a:r>
              <a:rPr lang="en-US" sz="2800" b="1" dirty="0">
                <a:solidFill>
                  <a:schemeClr val="bg1"/>
                </a:solidFill>
              </a:rPr>
              <a:t>Summary </a:t>
            </a:r>
            <a:r>
              <a:rPr lang="en-US" sz="2800" b="1">
                <a:solidFill>
                  <a:schemeClr val="bg1"/>
                </a:solidFill>
              </a:rPr>
              <a:t>and Future Plan</a:t>
            </a:r>
            <a:endParaRPr lang="en-US" sz="2800" b="1" dirty="0">
              <a:solidFill>
                <a:schemeClr val="bg1"/>
              </a:solidFill>
            </a:endParaRPr>
          </a:p>
        </p:txBody>
      </p:sp>
      <p:sp>
        <p:nvSpPr>
          <p:cNvPr id="2" name="Text Box 12">
            <a:extLst>
              <a:ext uri="{FF2B5EF4-FFF2-40B4-BE49-F238E27FC236}">
                <a16:creationId xmlns:a16="http://schemas.microsoft.com/office/drawing/2014/main" id="{F8DC6945-B245-8E26-46B9-B4CEBF25E0B0}"/>
              </a:ext>
            </a:extLst>
          </p:cNvPr>
          <p:cNvSpPr txBox="1">
            <a:spLocks noChangeArrowheads="1"/>
          </p:cNvSpPr>
          <p:nvPr/>
        </p:nvSpPr>
        <p:spPr bwMode="auto">
          <a:xfrm>
            <a:off x="1934935" y="1578289"/>
            <a:ext cx="935627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ctr">
            <a:spAutoFit/>
          </a:bodyPr>
          <a:lstStyle>
            <a:lvl1pPr eaLnBrk="0" hangingPunct="0">
              <a:defRPr sz="2400">
                <a:solidFill>
                  <a:srgbClr val="308080"/>
                </a:solidFill>
                <a:latin typeface="Arial" pitchFamily="34" charset="0"/>
                <a:ea typeface="华文中宋" pitchFamily="2" charset="-122"/>
              </a:defRPr>
            </a:lvl1pPr>
            <a:lvl2pPr marL="742950" indent="-285750" eaLnBrk="0" hangingPunct="0">
              <a:defRPr sz="2400">
                <a:solidFill>
                  <a:srgbClr val="308080"/>
                </a:solidFill>
                <a:latin typeface="Arial" pitchFamily="34" charset="0"/>
                <a:ea typeface="华文中宋" pitchFamily="2" charset="-122"/>
              </a:defRPr>
            </a:lvl2pPr>
            <a:lvl3pPr marL="1143000" indent="-228600" eaLnBrk="0" hangingPunct="0">
              <a:defRPr sz="2400">
                <a:solidFill>
                  <a:srgbClr val="308080"/>
                </a:solidFill>
                <a:latin typeface="Arial" pitchFamily="34" charset="0"/>
                <a:ea typeface="华文中宋" pitchFamily="2" charset="-122"/>
              </a:defRPr>
            </a:lvl3pPr>
            <a:lvl4pPr marL="1600200" indent="-228600" eaLnBrk="0" hangingPunct="0">
              <a:defRPr sz="2400">
                <a:solidFill>
                  <a:srgbClr val="308080"/>
                </a:solidFill>
                <a:latin typeface="Arial" pitchFamily="34" charset="0"/>
                <a:ea typeface="华文中宋" pitchFamily="2" charset="-122"/>
              </a:defRPr>
            </a:lvl4pPr>
            <a:lvl5pPr marL="2057400" indent="-228600" eaLnBrk="0" hangingPunct="0">
              <a:defRPr sz="2400">
                <a:solidFill>
                  <a:srgbClr val="308080"/>
                </a:solidFill>
                <a:latin typeface="Arial" pitchFamily="34" charset="0"/>
                <a:ea typeface="华文中宋" pitchFamily="2" charset="-122"/>
              </a:defRPr>
            </a:lvl5pPr>
            <a:lvl6pPr marL="2514600" indent="-228600" eaLnBrk="0" fontAlgn="base" hangingPunct="0">
              <a:lnSpc>
                <a:spcPct val="130000"/>
              </a:lnSpc>
              <a:spcBef>
                <a:spcPct val="20000"/>
              </a:spcBef>
              <a:spcAft>
                <a:spcPct val="0"/>
              </a:spcAft>
              <a:buClr>
                <a:schemeClr val="accent2"/>
              </a:buClr>
              <a:buSzPct val="70000"/>
              <a:buFont typeface="Wingdings 2" pitchFamily="18" charset="2"/>
              <a:defRPr sz="2400">
                <a:solidFill>
                  <a:srgbClr val="308080"/>
                </a:solidFill>
                <a:latin typeface="Arial" pitchFamily="34" charset="0"/>
                <a:ea typeface="华文中宋" pitchFamily="2" charset="-122"/>
              </a:defRPr>
            </a:lvl6pPr>
            <a:lvl7pPr marL="2971800" indent="-228600" eaLnBrk="0" fontAlgn="base" hangingPunct="0">
              <a:lnSpc>
                <a:spcPct val="130000"/>
              </a:lnSpc>
              <a:spcBef>
                <a:spcPct val="20000"/>
              </a:spcBef>
              <a:spcAft>
                <a:spcPct val="0"/>
              </a:spcAft>
              <a:buClr>
                <a:schemeClr val="accent2"/>
              </a:buClr>
              <a:buSzPct val="70000"/>
              <a:buFont typeface="Wingdings 2" pitchFamily="18" charset="2"/>
              <a:defRPr sz="2400">
                <a:solidFill>
                  <a:srgbClr val="308080"/>
                </a:solidFill>
                <a:latin typeface="Arial" pitchFamily="34" charset="0"/>
                <a:ea typeface="华文中宋" pitchFamily="2" charset="-122"/>
              </a:defRPr>
            </a:lvl7pPr>
            <a:lvl8pPr marL="3429000" indent="-228600" eaLnBrk="0" fontAlgn="base" hangingPunct="0">
              <a:lnSpc>
                <a:spcPct val="130000"/>
              </a:lnSpc>
              <a:spcBef>
                <a:spcPct val="20000"/>
              </a:spcBef>
              <a:spcAft>
                <a:spcPct val="0"/>
              </a:spcAft>
              <a:buClr>
                <a:schemeClr val="accent2"/>
              </a:buClr>
              <a:buSzPct val="70000"/>
              <a:buFont typeface="Wingdings 2" pitchFamily="18" charset="2"/>
              <a:defRPr sz="2400">
                <a:solidFill>
                  <a:srgbClr val="308080"/>
                </a:solidFill>
                <a:latin typeface="Arial" pitchFamily="34" charset="0"/>
                <a:ea typeface="华文中宋" pitchFamily="2" charset="-122"/>
              </a:defRPr>
            </a:lvl8pPr>
            <a:lvl9pPr marL="3886200" indent="-228600" eaLnBrk="0" fontAlgn="base" hangingPunct="0">
              <a:lnSpc>
                <a:spcPct val="130000"/>
              </a:lnSpc>
              <a:spcBef>
                <a:spcPct val="20000"/>
              </a:spcBef>
              <a:spcAft>
                <a:spcPct val="0"/>
              </a:spcAft>
              <a:buClr>
                <a:schemeClr val="accent2"/>
              </a:buClr>
              <a:buSzPct val="70000"/>
              <a:buFont typeface="Wingdings 2" pitchFamily="18" charset="2"/>
              <a:defRPr sz="2400">
                <a:solidFill>
                  <a:srgbClr val="308080"/>
                </a:solidFill>
                <a:latin typeface="Arial" pitchFamily="34" charset="0"/>
                <a:ea typeface="华文中宋" pitchFamily="2" charset="-122"/>
              </a:defRPr>
            </a:lvl9pPr>
          </a:lstStyle>
          <a:p>
            <a:pPr>
              <a:spcBef>
                <a:spcPct val="0"/>
              </a:spcBef>
            </a:pPr>
            <a:r>
              <a:rPr lang="en-US" altLang="zh-CN" dirty="0">
                <a:solidFill>
                  <a:schemeClr val="tx1"/>
                </a:solidFill>
                <a:latin typeface="微软雅黑" panose="020B0503020204020204" pitchFamily="34" charset="-122"/>
                <a:ea typeface="微软雅黑" panose="020B0503020204020204" pitchFamily="34" charset="-122"/>
              </a:rPr>
              <a:t>Physical model is important to help us to understand the mechanism and guides AI model</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3" name="Text Box 12">
            <a:extLst>
              <a:ext uri="{FF2B5EF4-FFF2-40B4-BE49-F238E27FC236}">
                <a16:creationId xmlns:a16="http://schemas.microsoft.com/office/drawing/2014/main" id="{AF17939A-E946-24AF-07D0-B50F72406173}"/>
              </a:ext>
            </a:extLst>
          </p:cNvPr>
          <p:cNvSpPr txBox="1">
            <a:spLocks noChangeArrowheads="1"/>
          </p:cNvSpPr>
          <p:nvPr/>
        </p:nvSpPr>
        <p:spPr bwMode="auto">
          <a:xfrm>
            <a:off x="1934934" y="2875002"/>
            <a:ext cx="7880867"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ctr">
            <a:spAutoFit/>
          </a:bodyPr>
          <a:lstStyle>
            <a:lvl1pPr eaLnBrk="0" hangingPunct="0">
              <a:defRPr sz="2400">
                <a:solidFill>
                  <a:srgbClr val="308080"/>
                </a:solidFill>
                <a:latin typeface="Arial" pitchFamily="34" charset="0"/>
                <a:ea typeface="华文中宋" pitchFamily="2" charset="-122"/>
              </a:defRPr>
            </a:lvl1pPr>
            <a:lvl2pPr marL="742950" indent="-285750" eaLnBrk="0" hangingPunct="0">
              <a:defRPr sz="2400">
                <a:solidFill>
                  <a:srgbClr val="308080"/>
                </a:solidFill>
                <a:latin typeface="Arial" pitchFamily="34" charset="0"/>
                <a:ea typeface="华文中宋" pitchFamily="2" charset="-122"/>
              </a:defRPr>
            </a:lvl2pPr>
            <a:lvl3pPr marL="1143000" indent="-228600" eaLnBrk="0" hangingPunct="0">
              <a:defRPr sz="2400">
                <a:solidFill>
                  <a:srgbClr val="308080"/>
                </a:solidFill>
                <a:latin typeface="Arial" pitchFamily="34" charset="0"/>
                <a:ea typeface="华文中宋" pitchFamily="2" charset="-122"/>
              </a:defRPr>
            </a:lvl3pPr>
            <a:lvl4pPr marL="1600200" indent="-228600" eaLnBrk="0" hangingPunct="0">
              <a:defRPr sz="2400">
                <a:solidFill>
                  <a:srgbClr val="308080"/>
                </a:solidFill>
                <a:latin typeface="Arial" pitchFamily="34" charset="0"/>
                <a:ea typeface="华文中宋" pitchFamily="2" charset="-122"/>
              </a:defRPr>
            </a:lvl4pPr>
            <a:lvl5pPr marL="2057400" indent="-228600" eaLnBrk="0" hangingPunct="0">
              <a:defRPr sz="2400">
                <a:solidFill>
                  <a:srgbClr val="308080"/>
                </a:solidFill>
                <a:latin typeface="Arial" pitchFamily="34" charset="0"/>
                <a:ea typeface="华文中宋" pitchFamily="2" charset="-122"/>
              </a:defRPr>
            </a:lvl5pPr>
            <a:lvl6pPr marL="2514600" indent="-228600" eaLnBrk="0" fontAlgn="base" hangingPunct="0">
              <a:lnSpc>
                <a:spcPct val="130000"/>
              </a:lnSpc>
              <a:spcBef>
                <a:spcPct val="20000"/>
              </a:spcBef>
              <a:spcAft>
                <a:spcPct val="0"/>
              </a:spcAft>
              <a:buClr>
                <a:schemeClr val="accent2"/>
              </a:buClr>
              <a:buSzPct val="70000"/>
              <a:buFont typeface="Wingdings 2" pitchFamily="18" charset="2"/>
              <a:defRPr sz="2400">
                <a:solidFill>
                  <a:srgbClr val="308080"/>
                </a:solidFill>
                <a:latin typeface="Arial" pitchFamily="34" charset="0"/>
                <a:ea typeface="华文中宋" pitchFamily="2" charset="-122"/>
              </a:defRPr>
            </a:lvl6pPr>
            <a:lvl7pPr marL="2971800" indent="-228600" eaLnBrk="0" fontAlgn="base" hangingPunct="0">
              <a:lnSpc>
                <a:spcPct val="130000"/>
              </a:lnSpc>
              <a:spcBef>
                <a:spcPct val="20000"/>
              </a:spcBef>
              <a:spcAft>
                <a:spcPct val="0"/>
              </a:spcAft>
              <a:buClr>
                <a:schemeClr val="accent2"/>
              </a:buClr>
              <a:buSzPct val="70000"/>
              <a:buFont typeface="Wingdings 2" pitchFamily="18" charset="2"/>
              <a:defRPr sz="2400">
                <a:solidFill>
                  <a:srgbClr val="308080"/>
                </a:solidFill>
                <a:latin typeface="Arial" pitchFamily="34" charset="0"/>
                <a:ea typeface="华文中宋" pitchFamily="2" charset="-122"/>
              </a:defRPr>
            </a:lvl7pPr>
            <a:lvl8pPr marL="3429000" indent="-228600" eaLnBrk="0" fontAlgn="base" hangingPunct="0">
              <a:lnSpc>
                <a:spcPct val="130000"/>
              </a:lnSpc>
              <a:spcBef>
                <a:spcPct val="20000"/>
              </a:spcBef>
              <a:spcAft>
                <a:spcPct val="0"/>
              </a:spcAft>
              <a:buClr>
                <a:schemeClr val="accent2"/>
              </a:buClr>
              <a:buSzPct val="70000"/>
              <a:buFont typeface="Wingdings 2" pitchFamily="18" charset="2"/>
              <a:defRPr sz="2400">
                <a:solidFill>
                  <a:srgbClr val="308080"/>
                </a:solidFill>
                <a:latin typeface="Arial" pitchFamily="34" charset="0"/>
                <a:ea typeface="华文中宋" pitchFamily="2" charset="-122"/>
              </a:defRPr>
            </a:lvl8pPr>
            <a:lvl9pPr marL="3886200" indent="-228600" eaLnBrk="0" fontAlgn="base" hangingPunct="0">
              <a:lnSpc>
                <a:spcPct val="130000"/>
              </a:lnSpc>
              <a:spcBef>
                <a:spcPct val="20000"/>
              </a:spcBef>
              <a:spcAft>
                <a:spcPct val="0"/>
              </a:spcAft>
              <a:buClr>
                <a:schemeClr val="accent2"/>
              </a:buClr>
              <a:buSzPct val="70000"/>
              <a:buFont typeface="Wingdings 2" pitchFamily="18" charset="2"/>
              <a:defRPr sz="2400">
                <a:solidFill>
                  <a:srgbClr val="308080"/>
                </a:solidFill>
                <a:latin typeface="Arial" pitchFamily="34" charset="0"/>
                <a:ea typeface="华文中宋" pitchFamily="2" charset="-122"/>
              </a:defRPr>
            </a:lvl9pPr>
          </a:lstStyle>
          <a:p>
            <a:pPr>
              <a:lnSpc>
                <a:spcPct val="100000"/>
              </a:lnSpc>
              <a:spcBef>
                <a:spcPct val="0"/>
              </a:spcBef>
              <a:buClrTx/>
              <a:buSzTx/>
              <a:buFontTx/>
              <a:buNone/>
            </a:pPr>
            <a:r>
              <a:rPr lang="en-US" altLang="zh-CN" dirty="0">
                <a:solidFill>
                  <a:schemeClr val="tx1"/>
                </a:solidFill>
                <a:latin typeface="微软雅黑" panose="020B0503020204020204" pitchFamily="34" charset="-122"/>
                <a:ea typeface="微软雅黑" panose="020B0503020204020204" pitchFamily="34" charset="-122"/>
              </a:rPr>
              <a:t>Observation data especially high resolution satellite data are important for both physical model and AI model</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4" name="Text Box 12">
            <a:extLst>
              <a:ext uri="{FF2B5EF4-FFF2-40B4-BE49-F238E27FC236}">
                <a16:creationId xmlns:a16="http://schemas.microsoft.com/office/drawing/2014/main" id="{F3617C3D-7272-5EC8-7C22-E2A1AC7A2C49}"/>
              </a:ext>
            </a:extLst>
          </p:cNvPr>
          <p:cNvSpPr txBox="1">
            <a:spLocks noChangeArrowheads="1"/>
          </p:cNvSpPr>
          <p:nvPr/>
        </p:nvSpPr>
        <p:spPr bwMode="auto">
          <a:xfrm>
            <a:off x="1934935" y="4502158"/>
            <a:ext cx="7880867"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ctr">
            <a:spAutoFit/>
          </a:bodyPr>
          <a:lstStyle>
            <a:lvl1pPr eaLnBrk="0" hangingPunct="0">
              <a:defRPr sz="2400">
                <a:solidFill>
                  <a:srgbClr val="308080"/>
                </a:solidFill>
                <a:latin typeface="Arial" pitchFamily="34" charset="0"/>
                <a:ea typeface="华文中宋" pitchFamily="2" charset="-122"/>
              </a:defRPr>
            </a:lvl1pPr>
            <a:lvl2pPr marL="742950" indent="-285750" eaLnBrk="0" hangingPunct="0">
              <a:defRPr sz="2400">
                <a:solidFill>
                  <a:srgbClr val="308080"/>
                </a:solidFill>
                <a:latin typeface="Arial" pitchFamily="34" charset="0"/>
                <a:ea typeface="华文中宋" pitchFamily="2" charset="-122"/>
              </a:defRPr>
            </a:lvl2pPr>
            <a:lvl3pPr marL="1143000" indent="-228600" eaLnBrk="0" hangingPunct="0">
              <a:defRPr sz="2400">
                <a:solidFill>
                  <a:srgbClr val="308080"/>
                </a:solidFill>
                <a:latin typeface="Arial" pitchFamily="34" charset="0"/>
                <a:ea typeface="华文中宋" pitchFamily="2" charset="-122"/>
              </a:defRPr>
            </a:lvl3pPr>
            <a:lvl4pPr marL="1600200" indent="-228600" eaLnBrk="0" hangingPunct="0">
              <a:defRPr sz="2400">
                <a:solidFill>
                  <a:srgbClr val="308080"/>
                </a:solidFill>
                <a:latin typeface="Arial" pitchFamily="34" charset="0"/>
                <a:ea typeface="华文中宋" pitchFamily="2" charset="-122"/>
              </a:defRPr>
            </a:lvl4pPr>
            <a:lvl5pPr marL="2057400" indent="-228600" eaLnBrk="0" hangingPunct="0">
              <a:defRPr sz="2400">
                <a:solidFill>
                  <a:srgbClr val="308080"/>
                </a:solidFill>
                <a:latin typeface="Arial" pitchFamily="34" charset="0"/>
                <a:ea typeface="华文中宋" pitchFamily="2" charset="-122"/>
              </a:defRPr>
            </a:lvl5pPr>
            <a:lvl6pPr marL="2514600" indent="-228600" eaLnBrk="0" fontAlgn="base" hangingPunct="0">
              <a:lnSpc>
                <a:spcPct val="130000"/>
              </a:lnSpc>
              <a:spcBef>
                <a:spcPct val="20000"/>
              </a:spcBef>
              <a:spcAft>
                <a:spcPct val="0"/>
              </a:spcAft>
              <a:buClr>
                <a:schemeClr val="accent2"/>
              </a:buClr>
              <a:buSzPct val="70000"/>
              <a:buFont typeface="Wingdings 2" pitchFamily="18" charset="2"/>
              <a:defRPr sz="2400">
                <a:solidFill>
                  <a:srgbClr val="308080"/>
                </a:solidFill>
                <a:latin typeface="Arial" pitchFamily="34" charset="0"/>
                <a:ea typeface="华文中宋" pitchFamily="2" charset="-122"/>
              </a:defRPr>
            </a:lvl6pPr>
            <a:lvl7pPr marL="2971800" indent="-228600" eaLnBrk="0" fontAlgn="base" hangingPunct="0">
              <a:lnSpc>
                <a:spcPct val="130000"/>
              </a:lnSpc>
              <a:spcBef>
                <a:spcPct val="20000"/>
              </a:spcBef>
              <a:spcAft>
                <a:spcPct val="0"/>
              </a:spcAft>
              <a:buClr>
                <a:schemeClr val="accent2"/>
              </a:buClr>
              <a:buSzPct val="70000"/>
              <a:buFont typeface="Wingdings 2" pitchFamily="18" charset="2"/>
              <a:defRPr sz="2400">
                <a:solidFill>
                  <a:srgbClr val="308080"/>
                </a:solidFill>
                <a:latin typeface="Arial" pitchFamily="34" charset="0"/>
                <a:ea typeface="华文中宋" pitchFamily="2" charset="-122"/>
              </a:defRPr>
            </a:lvl7pPr>
            <a:lvl8pPr marL="3429000" indent="-228600" eaLnBrk="0" fontAlgn="base" hangingPunct="0">
              <a:lnSpc>
                <a:spcPct val="130000"/>
              </a:lnSpc>
              <a:spcBef>
                <a:spcPct val="20000"/>
              </a:spcBef>
              <a:spcAft>
                <a:spcPct val="0"/>
              </a:spcAft>
              <a:buClr>
                <a:schemeClr val="accent2"/>
              </a:buClr>
              <a:buSzPct val="70000"/>
              <a:buFont typeface="Wingdings 2" pitchFamily="18" charset="2"/>
              <a:defRPr sz="2400">
                <a:solidFill>
                  <a:srgbClr val="308080"/>
                </a:solidFill>
                <a:latin typeface="Arial" pitchFamily="34" charset="0"/>
                <a:ea typeface="华文中宋" pitchFamily="2" charset="-122"/>
              </a:defRPr>
            </a:lvl8pPr>
            <a:lvl9pPr marL="3886200" indent="-228600" eaLnBrk="0" fontAlgn="base" hangingPunct="0">
              <a:lnSpc>
                <a:spcPct val="130000"/>
              </a:lnSpc>
              <a:spcBef>
                <a:spcPct val="20000"/>
              </a:spcBef>
              <a:spcAft>
                <a:spcPct val="0"/>
              </a:spcAft>
              <a:buClr>
                <a:schemeClr val="accent2"/>
              </a:buClr>
              <a:buSzPct val="70000"/>
              <a:buFont typeface="Wingdings 2" pitchFamily="18" charset="2"/>
              <a:defRPr sz="2400">
                <a:solidFill>
                  <a:srgbClr val="308080"/>
                </a:solidFill>
                <a:latin typeface="Arial" pitchFamily="34" charset="0"/>
                <a:ea typeface="华文中宋" pitchFamily="2" charset="-122"/>
              </a:defRPr>
            </a:lvl9pPr>
          </a:lstStyle>
          <a:p>
            <a:pPr>
              <a:lnSpc>
                <a:spcPct val="100000"/>
              </a:lnSpc>
              <a:spcBef>
                <a:spcPct val="0"/>
              </a:spcBef>
              <a:buClrTx/>
              <a:buSzTx/>
              <a:buFontTx/>
              <a:buNone/>
            </a:pPr>
            <a:r>
              <a:rPr lang="en-US" altLang="zh-CN" dirty="0">
                <a:solidFill>
                  <a:schemeClr val="tx1"/>
                </a:solidFill>
                <a:latin typeface="微软雅黑" panose="020B0503020204020204" pitchFamily="34" charset="-122"/>
                <a:ea typeface="微软雅黑" panose="020B0503020204020204" pitchFamily="34" charset="-122"/>
              </a:rPr>
              <a:t>Combining observations, physical model and AI model could be important for prediction  </a:t>
            </a:r>
            <a:endParaRPr lang="zh-CN" altLang="en-US"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61313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a:extLst>
              <a:ext uri="{FF2B5EF4-FFF2-40B4-BE49-F238E27FC236}">
                <a16:creationId xmlns:a16="http://schemas.microsoft.com/office/drawing/2014/main" id="{CFB978ED-6534-43F0-88D0-8EBF53D3ECA4}"/>
              </a:ext>
            </a:extLst>
          </p:cNvPr>
          <p:cNvGrpSpPr/>
          <p:nvPr/>
        </p:nvGrpSpPr>
        <p:grpSpPr>
          <a:xfrm>
            <a:off x="-1974" y="350874"/>
            <a:ext cx="12193974" cy="6507126"/>
            <a:chOff x="-1565910" y="-27384"/>
            <a:chExt cx="12339956" cy="6925600"/>
          </a:xfrm>
        </p:grpSpPr>
        <p:pic>
          <p:nvPicPr>
            <p:cNvPr id="29" name="Picture 4" descr="E:\ppt(工作)\长江学者-武汉大学-龚威\图片\11.jpg">
              <a:extLst>
                <a:ext uri="{FF2B5EF4-FFF2-40B4-BE49-F238E27FC236}">
                  <a16:creationId xmlns:a16="http://schemas.microsoft.com/office/drawing/2014/main" id="{B09A1DE6-EB8C-4205-A628-F383CDB060BC}"/>
                </a:ext>
              </a:extLst>
            </p:cNvPr>
            <p:cNvPicPr>
              <a:picLocks noChangeAspect="1" noChangeArrowheads="1"/>
            </p:cNvPicPr>
            <p:nvPr/>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20000"/>
                      </a14:imgEffect>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565910" y="-27384"/>
              <a:ext cx="1233995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1" descr="C:\Users\FOUNOER\Desktop\3978_20120305152946811376_1[1].png">
              <a:extLst>
                <a:ext uri="{FF2B5EF4-FFF2-40B4-BE49-F238E27FC236}">
                  <a16:creationId xmlns:a16="http://schemas.microsoft.com/office/drawing/2014/main" id="{D3A8E047-10EE-4F2D-ABDF-BBAE9A4BCD47}"/>
                </a:ext>
              </a:extLst>
            </p:cNvPr>
            <p:cNvPicPr>
              <a:picLocks noChangeAspect="1" noChangeArrowheads="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bwMode="auto">
            <a:xfrm>
              <a:off x="-1563628" y="2277596"/>
              <a:ext cx="12337674" cy="4620620"/>
            </a:xfrm>
            <a:prstGeom prst="rect">
              <a:avLst/>
            </a:prstGeom>
            <a:noFill/>
            <a:ln w="9525">
              <a:noFill/>
              <a:miter lim="800000"/>
              <a:headEnd/>
              <a:tailEnd/>
            </a:ln>
          </p:spPr>
        </p:pic>
      </p:grpSp>
      <p:sp>
        <p:nvSpPr>
          <p:cNvPr id="38" name="矩形 37">
            <a:extLst>
              <a:ext uri="{FF2B5EF4-FFF2-40B4-BE49-F238E27FC236}">
                <a16:creationId xmlns:a16="http://schemas.microsoft.com/office/drawing/2014/main" id="{32205DEF-38FE-420F-A597-1F7C4D2503BA}"/>
              </a:ext>
            </a:extLst>
          </p:cNvPr>
          <p:cNvSpPr/>
          <p:nvPr/>
        </p:nvSpPr>
        <p:spPr>
          <a:xfrm>
            <a:off x="0" y="27437"/>
            <a:ext cx="12191719" cy="6858000"/>
          </a:xfrm>
          <a:prstGeom prst="rect">
            <a:avLst/>
          </a:prstGeom>
          <a:gradFill flip="none" rotWithShape="1">
            <a:gsLst>
              <a:gs pos="0">
                <a:schemeClr val="bg1">
                  <a:alpha val="67000"/>
                </a:schemeClr>
              </a:gs>
              <a:gs pos="85000">
                <a:srgbClr val="FFFFFF"/>
              </a:gs>
              <a:gs pos="66000">
                <a:srgbClr val="FFFFFF">
                  <a:alpha val="69000"/>
                </a:srgbClr>
              </a:gs>
              <a:gs pos="41000">
                <a:sysClr val="window" lastClr="FFFFFF">
                  <a:alpha val="56000"/>
                </a:sysClr>
              </a:gs>
              <a:gs pos="100000">
                <a:sysClr val="window" lastClr="FFFFFF">
                  <a:alpha val="0"/>
                </a:sysClr>
              </a:gs>
            </a:gsLst>
            <a:lin ang="5400000" scaled="1"/>
            <a:tileRect/>
          </a:gradFill>
          <a:ln w="25400" cap="flat" cmpd="sng" algn="ctr">
            <a:noFill/>
            <a:prstDash val="solid"/>
          </a:ln>
          <a:effectLst/>
        </p:spPr>
        <p:txBody>
          <a:bodyPr rtlCol="0" anchor="ctr"/>
          <a:lstStyle/>
          <a:p>
            <a:pPr algn="ctr"/>
            <a:endParaRPr lang="zh-CN" altLang="en-US" b="1" kern="0">
              <a:solidFill>
                <a:sysClr val="window" lastClr="FFFFFF"/>
              </a:solidFill>
            </a:endParaRPr>
          </a:p>
        </p:txBody>
      </p:sp>
      <p:sp>
        <p:nvSpPr>
          <p:cNvPr id="39" name="文本框 38">
            <a:extLst>
              <a:ext uri="{FF2B5EF4-FFF2-40B4-BE49-F238E27FC236}">
                <a16:creationId xmlns:a16="http://schemas.microsoft.com/office/drawing/2014/main" id="{24D4A2E9-4F3D-40BE-898A-53B10BE9D623}"/>
              </a:ext>
            </a:extLst>
          </p:cNvPr>
          <p:cNvSpPr txBox="1"/>
          <p:nvPr/>
        </p:nvSpPr>
        <p:spPr>
          <a:xfrm>
            <a:off x="533687" y="3996245"/>
            <a:ext cx="11122090" cy="830997"/>
          </a:xfrm>
          <a:prstGeom prst="rect">
            <a:avLst/>
          </a:prstGeom>
          <a:noFill/>
        </p:spPr>
        <p:txBody>
          <a:bodyPr wrap="square">
            <a:spAutoFit/>
            <a:scene3d>
              <a:camera prst="orthographicFront"/>
              <a:lightRig rig="threePt" dir="t"/>
            </a:scene3d>
            <a:sp3d prstMaterial="plastic"/>
          </a:bodyPr>
          <a:lstStyle/>
          <a:p>
            <a:pPr algn="ctr">
              <a:defRPr/>
            </a:pPr>
            <a:r>
              <a:rPr lang="en-US" altLang="zh-CN" sz="4800" b="1" spc="300" dirty="0">
                <a:solidFill>
                  <a:srgbClr val="044875"/>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Thank you for your attention!</a:t>
            </a:r>
            <a:endParaRPr lang="zh-CN" altLang="en-US" sz="4800" b="1" spc="300" dirty="0">
              <a:solidFill>
                <a:srgbClr val="044875"/>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pic>
        <p:nvPicPr>
          <p:cNvPr id="40" name="Picture 2" descr="http://rsgis.whu.edu.cn/img/logo.png">
            <a:extLst>
              <a:ext uri="{FF2B5EF4-FFF2-40B4-BE49-F238E27FC236}">
                <a16:creationId xmlns:a16="http://schemas.microsoft.com/office/drawing/2014/main" id="{593DB6B8-D344-4E0C-B5AB-2CEFBF707C7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0533"/>
          <a:stretch/>
        </p:blipFill>
        <p:spPr bwMode="auto">
          <a:xfrm>
            <a:off x="2341410" y="681113"/>
            <a:ext cx="3587921" cy="400050"/>
          </a:xfrm>
          <a:prstGeom prst="rect">
            <a:avLst/>
          </a:prstGeom>
          <a:noFill/>
          <a:extLst>
            <a:ext uri="{909E8E84-426E-40DD-AFC4-6F175D3DCCD1}">
              <a14:hiddenFill xmlns:a14="http://schemas.microsoft.com/office/drawing/2010/main">
                <a:solidFill>
                  <a:srgbClr val="FFFFFF"/>
                </a:solidFill>
              </a14:hiddenFill>
            </a:ext>
          </a:extLst>
        </p:spPr>
      </p:pic>
      <p:pic>
        <p:nvPicPr>
          <p:cNvPr id="41" name="图片 40">
            <a:extLst>
              <a:ext uri="{FF2B5EF4-FFF2-40B4-BE49-F238E27FC236}">
                <a16:creationId xmlns:a16="http://schemas.microsoft.com/office/drawing/2014/main" id="{327F4A7C-C79C-4A51-AE02-4234FA5BAFC5}"/>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0895" t="35804" r="22388" b="37344"/>
          <a:stretch/>
        </p:blipFill>
        <p:spPr>
          <a:xfrm>
            <a:off x="166783" y="548599"/>
            <a:ext cx="1902748" cy="600868"/>
          </a:xfrm>
          <a:prstGeom prst="rect">
            <a:avLst/>
          </a:prstGeom>
          <a:noFill/>
          <a:ln>
            <a:noFill/>
          </a:ln>
        </p:spPr>
      </p:pic>
      <p:sp>
        <p:nvSpPr>
          <p:cNvPr id="43" name="矩形 42">
            <a:extLst>
              <a:ext uri="{FF2B5EF4-FFF2-40B4-BE49-F238E27FC236}">
                <a16:creationId xmlns:a16="http://schemas.microsoft.com/office/drawing/2014/main" id="{F1E59CCF-9451-438B-BB01-570EB0DF1036}"/>
              </a:ext>
            </a:extLst>
          </p:cNvPr>
          <p:cNvSpPr/>
          <p:nvPr/>
        </p:nvSpPr>
        <p:spPr>
          <a:xfrm>
            <a:off x="0" y="6464936"/>
            <a:ext cx="12192000" cy="39306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44" name="矩形 43">
            <a:extLst>
              <a:ext uri="{FF2B5EF4-FFF2-40B4-BE49-F238E27FC236}">
                <a16:creationId xmlns:a16="http://schemas.microsoft.com/office/drawing/2014/main" id="{64ABB23C-91D4-4BAC-AAD9-A7D747984FEE}"/>
              </a:ext>
            </a:extLst>
          </p:cNvPr>
          <p:cNvSpPr/>
          <p:nvPr/>
        </p:nvSpPr>
        <p:spPr>
          <a:xfrm>
            <a:off x="-2255" y="0"/>
            <a:ext cx="12193974" cy="447938"/>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pic>
        <p:nvPicPr>
          <p:cNvPr id="13" name="图片 12">
            <a:extLst>
              <a:ext uri="{FF2B5EF4-FFF2-40B4-BE49-F238E27FC236}">
                <a16:creationId xmlns:a16="http://schemas.microsoft.com/office/drawing/2014/main" id="{470C2C7E-81F2-45AE-9E13-EB7EBFC811E4}"/>
              </a:ext>
            </a:extLst>
          </p:cNvPr>
          <p:cNvPicPr>
            <a:picLocks noChangeAspect="1"/>
          </p:cNvPicPr>
          <p:nvPr/>
        </p:nvPicPr>
        <p:blipFill>
          <a:blip r:embed="rId9"/>
          <a:stretch>
            <a:fillRect/>
          </a:stretch>
        </p:blipFill>
        <p:spPr>
          <a:xfrm>
            <a:off x="-3053" y="1815048"/>
            <a:ext cx="5932384" cy="1875949"/>
          </a:xfrm>
          <a:prstGeom prst="rect">
            <a:avLst/>
          </a:prstGeom>
        </p:spPr>
      </p:pic>
      <p:pic>
        <p:nvPicPr>
          <p:cNvPr id="14" name="图片 13">
            <a:extLst>
              <a:ext uri="{FF2B5EF4-FFF2-40B4-BE49-F238E27FC236}">
                <a16:creationId xmlns:a16="http://schemas.microsoft.com/office/drawing/2014/main" id="{D90D340D-9776-4B7B-A1CA-6DD2FE511C31}"/>
              </a:ext>
            </a:extLst>
          </p:cNvPr>
          <p:cNvPicPr>
            <a:picLocks noChangeAspect="1"/>
          </p:cNvPicPr>
          <p:nvPr/>
        </p:nvPicPr>
        <p:blipFill>
          <a:blip r:embed="rId10"/>
          <a:stretch>
            <a:fillRect/>
          </a:stretch>
        </p:blipFill>
        <p:spPr>
          <a:xfrm>
            <a:off x="5929331" y="1815048"/>
            <a:ext cx="6262388" cy="1875950"/>
          </a:xfrm>
          <a:prstGeom prst="rect">
            <a:avLst/>
          </a:prstGeom>
        </p:spPr>
      </p:pic>
      <p:sp>
        <p:nvSpPr>
          <p:cNvPr id="2" name="Rectangle 1">
            <a:extLst>
              <a:ext uri="{FF2B5EF4-FFF2-40B4-BE49-F238E27FC236}">
                <a16:creationId xmlns:a16="http://schemas.microsoft.com/office/drawing/2014/main" id="{CD943A61-4F06-41A7-B2AE-EF8F8D8AD3C7}"/>
              </a:ext>
            </a:extLst>
          </p:cNvPr>
          <p:cNvSpPr/>
          <p:nvPr/>
        </p:nvSpPr>
        <p:spPr>
          <a:xfrm>
            <a:off x="9609570" y="5672035"/>
            <a:ext cx="2135520" cy="369332"/>
          </a:xfrm>
          <a:prstGeom prst="rect">
            <a:avLst/>
          </a:prstGeom>
        </p:spPr>
        <p:txBody>
          <a:bodyPr wrap="none">
            <a:spAutoFit/>
          </a:bodyPr>
          <a:lstStyle/>
          <a:p>
            <a:pPr lvl="0" algn="ctr">
              <a:defRPr/>
            </a:pPr>
            <a:r>
              <a:rPr lang="en-US" altLang="zh-CN" dirty="0">
                <a:solidFill>
                  <a:schemeClr val="accent1">
                    <a:lumMod val="50000"/>
                  </a:schemeClr>
                </a:solidFill>
                <a:latin typeface="Times New Roman" panose="02020603050405020304" pitchFamily="18" charset="0"/>
                <a:ea typeface="微软雅黑" pitchFamily="34" charset="-122"/>
                <a:cs typeface="Times New Roman" panose="02020603050405020304" pitchFamily="18" charset="0"/>
              </a:rPr>
              <a:t>siwei.li@whu.edu.cn</a:t>
            </a:r>
          </a:p>
        </p:txBody>
      </p:sp>
    </p:spTree>
    <p:extLst>
      <p:ext uri="{BB962C8B-B14F-4D97-AF65-F5344CB8AC3E}">
        <p14:creationId xmlns:p14="http://schemas.microsoft.com/office/powerpoint/2010/main" val="20137849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11769CE2-F482-473C-BDCF-B4DEEE6F8BEE}"/>
              </a:ext>
            </a:extLst>
          </p:cNvPr>
          <p:cNvSpPr>
            <a:spLocks noChangeArrowheads="1"/>
          </p:cNvSpPr>
          <p:nvPr/>
        </p:nvSpPr>
        <p:spPr bwMode="auto">
          <a:xfrm>
            <a:off x="0" y="1"/>
            <a:ext cx="12192000" cy="529701"/>
          </a:xfrm>
          <a:prstGeom prst="rect">
            <a:avLst/>
          </a:prstGeom>
          <a:solidFill>
            <a:srgbClr val="044875"/>
          </a:solidFill>
          <a:ln>
            <a:noFill/>
          </a:ln>
          <a:effec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19" name="Rectangle 13">
            <a:extLst>
              <a:ext uri="{FF2B5EF4-FFF2-40B4-BE49-F238E27FC236}">
                <a16:creationId xmlns:a16="http://schemas.microsoft.com/office/drawing/2014/main" id="{50905B2A-C645-4BAD-BE8E-7FC1C2AAA83B}"/>
              </a:ext>
            </a:extLst>
          </p:cNvPr>
          <p:cNvSpPr>
            <a:spLocks noChangeArrowheads="1"/>
          </p:cNvSpPr>
          <p:nvPr/>
        </p:nvSpPr>
        <p:spPr bwMode="auto">
          <a:xfrm>
            <a:off x="0" y="6600826"/>
            <a:ext cx="12192000" cy="257175"/>
          </a:xfrm>
          <a:prstGeom prst="rect">
            <a:avLst/>
          </a:prstGeom>
          <a:solidFill>
            <a:srgbClr val="044875"/>
          </a:solidFill>
          <a:ln>
            <a:noFill/>
          </a:ln>
          <a:effec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3C5E74"/>
              </a:solidFill>
              <a:effectLst/>
              <a:uLnTx/>
              <a:uFillTx/>
              <a:latin typeface="微软雅黑" panose="020B0503020204020204" pitchFamily="34" charset="-122"/>
              <a:ea typeface="微软雅黑" panose="020B0503020204020204" pitchFamily="34" charset="-122"/>
              <a:cs typeface="+mn-cs"/>
            </a:endParaRPr>
          </a:p>
        </p:txBody>
      </p:sp>
      <p:sp>
        <p:nvSpPr>
          <p:cNvPr id="2" name="TextBox 1">
            <a:extLst>
              <a:ext uri="{FF2B5EF4-FFF2-40B4-BE49-F238E27FC236}">
                <a16:creationId xmlns:a16="http://schemas.microsoft.com/office/drawing/2014/main" id="{A670C238-4DCF-4EA7-9323-184A18321471}"/>
              </a:ext>
            </a:extLst>
          </p:cNvPr>
          <p:cNvSpPr txBox="1"/>
          <p:nvPr/>
        </p:nvSpPr>
        <p:spPr>
          <a:xfrm>
            <a:off x="-83976" y="577102"/>
            <a:ext cx="12192000" cy="523220"/>
          </a:xfrm>
          <a:prstGeom prst="rect">
            <a:avLst/>
          </a:prstGeom>
          <a:noFill/>
        </p:spPr>
        <p:txBody>
          <a:bodyPr wrap="square" rtlCol="0">
            <a:spAutoFit/>
          </a:bodyPr>
          <a:lstStyle/>
          <a:p>
            <a:pPr algn="ctr"/>
            <a:r>
              <a:rPr lang="en-US" sz="2800" b="1" dirty="0">
                <a:solidFill>
                  <a:srgbClr val="0070C0"/>
                </a:solidFill>
              </a:rPr>
              <a:t>Question: Will AI replace physical models?</a:t>
            </a:r>
          </a:p>
        </p:txBody>
      </p:sp>
      <p:pic>
        <p:nvPicPr>
          <p:cNvPr id="3" name="Picture 2">
            <a:extLst>
              <a:ext uri="{FF2B5EF4-FFF2-40B4-BE49-F238E27FC236}">
                <a16:creationId xmlns:a16="http://schemas.microsoft.com/office/drawing/2014/main" id="{EAA6D1AE-96E6-4BD6-ADEB-9B5CF6AB222C}"/>
              </a:ext>
            </a:extLst>
          </p:cNvPr>
          <p:cNvPicPr>
            <a:picLocks noChangeAspect="1"/>
          </p:cNvPicPr>
          <p:nvPr/>
        </p:nvPicPr>
        <p:blipFill>
          <a:blip r:embed="rId3"/>
          <a:stretch>
            <a:fillRect/>
          </a:stretch>
        </p:blipFill>
        <p:spPr>
          <a:xfrm>
            <a:off x="251507" y="1331558"/>
            <a:ext cx="5513519" cy="4698648"/>
          </a:xfrm>
          <a:prstGeom prst="rect">
            <a:avLst/>
          </a:prstGeom>
        </p:spPr>
      </p:pic>
      <p:sp>
        <p:nvSpPr>
          <p:cNvPr id="5" name="Rectangle 4">
            <a:extLst>
              <a:ext uri="{FF2B5EF4-FFF2-40B4-BE49-F238E27FC236}">
                <a16:creationId xmlns:a16="http://schemas.microsoft.com/office/drawing/2014/main" id="{41505E9D-6F63-493B-A63E-51DBC4580519}"/>
              </a:ext>
            </a:extLst>
          </p:cNvPr>
          <p:cNvSpPr/>
          <p:nvPr/>
        </p:nvSpPr>
        <p:spPr>
          <a:xfrm>
            <a:off x="111968" y="6197606"/>
            <a:ext cx="7445829" cy="253916"/>
          </a:xfrm>
          <a:prstGeom prst="rect">
            <a:avLst/>
          </a:prstGeom>
        </p:spPr>
        <p:txBody>
          <a:bodyPr wrap="square">
            <a:spAutoFit/>
          </a:bodyPr>
          <a:lstStyle/>
          <a:p>
            <a:r>
              <a:rPr lang="en-US" sz="1050" dirty="0"/>
              <a:t>https://github.com/shengchaochen82/Awesome-Foundation-Models-for-Weather-and-Climate?tab=readme-ov-file</a:t>
            </a:r>
          </a:p>
        </p:txBody>
      </p:sp>
      <p:sp>
        <p:nvSpPr>
          <p:cNvPr id="6" name="TextBox 5">
            <a:extLst>
              <a:ext uri="{FF2B5EF4-FFF2-40B4-BE49-F238E27FC236}">
                <a16:creationId xmlns:a16="http://schemas.microsoft.com/office/drawing/2014/main" id="{F70A8BB5-2958-4C48-9B6B-EEB28315B994}"/>
              </a:ext>
            </a:extLst>
          </p:cNvPr>
          <p:cNvSpPr txBox="1"/>
          <p:nvPr/>
        </p:nvSpPr>
        <p:spPr>
          <a:xfrm>
            <a:off x="5906902" y="1483186"/>
            <a:ext cx="6110927" cy="954107"/>
          </a:xfrm>
          <a:prstGeom prst="rect">
            <a:avLst/>
          </a:prstGeom>
          <a:noFill/>
        </p:spPr>
        <p:txBody>
          <a:bodyPr wrap="square" rtlCol="0">
            <a:spAutoFit/>
          </a:bodyPr>
          <a:lstStyle>
            <a:defPPr>
              <a:defRPr lang="en-US"/>
            </a:defPPr>
            <a:lvl1pPr algn="ctr">
              <a:defRPr sz="2800" b="1">
                <a:solidFill>
                  <a:srgbClr val="0070C0"/>
                </a:solidFill>
              </a:defRPr>
            </a:lvl1pPr>
          </a:lstStyle>
          <a:p>
            <a:r>
              <a:rPr lang="en-US" dirty="0">
                <a:solidFill>
                  <a:srgbClr val="FF0000"/>
                </a:solidFill>
              </a:rPr>
              <a:t>AI has proven to be highly beneficial for atmospheric sciences!</a:t>
            </a:r>
          </a:p>
        </p:txBody>
      </p:sp>
      <p:sp>
        <p:nvSpPr>
          <p:cNvPr id="25" name="TextBox 24">
            <a:extLst>
              <a:ext uri="{FF2B5EF4-FFF2-40B4-BE49-F238E27FC236}">
                <a16:creationId xmlns:a16="http://schemas.microsoft.com/office/drawing/2014/main" id="{AF9284B1-9CAF-40A2-9362-672D3B83FF20}"/>
              </a:ext>
            </a:extLst>
          </p:cNvPr>
          <p:cNvSpPr txBox="1"/>
          <p:nvPr/>
        </p:nvSpPr>
        <p:spPr>
          <a:xfrm>
            <a:off x="0" y="-20585"/>
            <a:ext cx="12192000" cy="523220"/>
          </a:xfrm>
          <a:prstGeom prst="rect">
            <a:avLst/>
          </a:prstGeom>
          <a:noFill/>
        </p:spPr>
        <p:txBody>
          <a:bodyPr wrap="square" rtlCol="0">
            <a:spAutoFit/>
          </a:bodyPr>
          <a:lstStyle/>
          <a:p>
            <a:pPr algn="ctr"/>
            <a:r>
              <a:rPr lang="en-US" sz="2800" b="1" dirty="0">
                <a:solidFill>
                  <a:schemeClr val="bg1"/>
                </a:solidFill>
              </a:rPr>
              <a:t>Background</a:t>
            </a:r>
          </a:p>
        </p:txBody>
      </p:sp>
      <p:pic>
        <p:nvPicPr>
          <p:cNvPr id="1026" name="Picture 2" descr="Fig. 1">
            <a:extLst>
              <a:ext uri="{FF2B5EF4-FFF2-40B4-BE49-F238E27FC236}">
                <a16:creationId xmlns:a16="http://schemas.microsoft.com/office/drawing/2014/main" id="{C3CDB8AE-35F5-4ED7-8142-AA51648365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3369" y="2725212"/>
            <a:ext cx="5797420" cy="264960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8272501-56EB-48AE-BEDC-8FD84249ABB9}"/>
              </a:ext>
            </a:extLst>
          </p:cNvPr>
          <p:cNvSpPr/>
          <p:nvPr/>
        </p:nvSpPr>
        <p:spPr>
          <a:xfrm>
            <a:off x="5964079" y="5612831"/>
            <a:ext cx="6096000" cy="523220"/>
          </a:xfrm>
          <a:prstGeom prst="rect">
            <a:avLst/>
          </a:prstGeom>
        </p:spPr>
        <p:txBody>
          <a:bodyPr>
            <a:spAutoFit/>
          </a:bodyPr>
          <a:lstStyle/>
          <a:p>
            <a:pPr algn="ctr"/>
            <a:r>
              <a:rPr lang="en-US" sz="1400" dirty="0"/>
              <a:t>Google’s new weather prediction system combines AI with traditional physics (Nature, 2024)</a:t>
            </a:r>
          </a:p>
        </p:txBody>
      </p:sp>
    </p:spTree>
    <p:extLst>
      <p:ext uri="{BB962C8B-B14F-4D97-AF65-F5344CB8AC3E}">
        <p14:creationId xmlns:p14="http://schemas.microsoft.com/office/powerpoint/2010/main" val="1920631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11769CE2-F482-473C-BDCF-B4DEEE6F8BEE}"/>
              </a:ext>
            </a:extLst>
          </p:cNvPr>
          <p:cNvSpPr>
            <a:spLocks noChangeArrowheads="1"/>
          </p:cNvSpPr>
          <p:nvPr/>
        </p:nvSpPr>
        <p:spPr bwMode="auto">
          <a:xfrm>
            <a:off x="0" y="1"/>
            <a:ext cx="12192000" cy="529701"/>
          </a:xfrm>
          <a:prstGeom prst="rect">
            <a:avLst/>
          </a:prstGeom>
          <a:solidFill>
            <a:srgbClr val="044875"/>
          </a:solidFill>
          <a:ln>
            <a:noFill/>
          </a:ln>
          <a:effec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19" name="Rectangle 13">
            <a:extLst>
              <a:ext uri="{FF2B5EF4-FFF2-40B4-BE49-F238E27FC236}">
                <a16:creationId xmlns:a16="http://schemas.microsoft.com/office/drawing/2014/main" id="{50905B2A-C645-4BAD-BE8E-7FC1C2AAA83B}"/>
              </a:ext>
            </a:extLst>
          </p:cNvPr>
          <p:cNvSpPr>
            <a:spLocks noChangeArrowheads="1"/>
          </p:cNvSpPr>
          <p:nvPr/>
        </p:nvSpPr>
        <p:spPr bwMode="auto">
          <a:xfrm>
            <a:off x="0" y="6600826"/>
            <a:ext cx="12192000" cy="257175"/>
          </a:xfrm>
          <a:prstGeom prst="rect">
            <a:avLst/>
          </a:prstGeom>
          <a:solidFill>
            <a:srgbClr val="044875"/>
          </a:solidFill>
          <a:ln>
            <a:noFill/>
          </a:ln>
          <a:effec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3C5E74"/>
              </a:solidFill>
              <a:effectLst/>
              <a:uLnTx/>
              <a:uFillTx/>
              <a:latin typeface="微软雅黑" panose="020B0503020204020204" pitchFamily="34" charset="-122"/>
              <a:ea typeface="微软雅黑" panose="020B0503020204020204" pitchFamily="34" charset="-122"/>
              <a:cs typeface="+mn-cs"/>
            </a:endParaRPr>
          </a:p>
        </p:txBody>
      </p:sp>
      <p:sp>
        <p:nvSpPr>
          <p:cNvPr id="2" name="TextBox 1">
            <a:extLst>
              <a:ext uri="{FF2B5EF4-FFF2-40B4-BE49-F238E27FC236}">
                <a16:creationId xmlns:a16="http://schemas.microsoft.com/office/drawing/2014/main" id="{A670C238-4DCF-4EA7-9323-184A18321471}"/>
              </a:ext>
            </a:extLst>
          </p:cNvPr>
          <p:cNvSpPr txBox="1"/>
          <p:nvPr/>
        </p:nvSpPr>
        <p:spPr>
          <a:xfrm>
            <a:off x="0" y="0"/>
            <a:ext cx="12192000" cy="523220"/>
          </a:xfrm>
          <a:prstGeom prst="rect">
            <a:avLst/>
          </a:prstGeom>
          <a:noFill/>
        </p:spPr>
        <p:txBody>
          <a:bodyPr wrap="square" rtlCol="0">
            <a:spAutoFit/>
          </a:bodyPr>
          <a:lstStyle/>
          <a:p>
            <a:pPr algn="ctr"/>
            <a:r>
              <a:rPr lang="en-US" sz="2800" b="1" dirty="0">
                <a:solidFill>
                  <a:schemeClr val="bg1"/>
                </a:solidFill>
              </a:rPr>
              <a:t>Outline</a:t>
            </a:r>
          </a:p>
        </p:txBody>
      </p:sp>
      <p:sp>
        <p:nvSpPr>
          <p:cNvPr id="10" name="Line 11">
            <a:extLst>
              <a:ext uri="{FF2B5EF4-FFF2-40B4-BE49-F238E27FC236}">
                <a16:creationId xmlns:a16="http://schemas.microsoft.com/office/drawing/2014/main" id="{B2E20729-FBB0-446B-86AA-115C4616907A}"/>
              </a:ext>
            </a:extLst>
          </p:cNvPr>
          <p:cNvSpPr>
            <a:spLocks noChangeShapeType="1"/>
          </p:cNvSpPr>
          <p:nvPr/>
        </p:nvSpPr>
        <p:spPr bwMode="auto">
          <a:xfrm>
            <a:off x="2131190" y="2826746"/>
            <a:ext cx="7339380" cy="0"/>
          </a:xfrm>
          <a:prstGeom prst="line">
            <a:avLst/>
          </a:prstGeom>
          <a:noFill/>
          <a:ln w="22225">
            <a:solidFill>
              <a:srgbClr val="3C5E7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p>
            <a:endParaRPr lang="zh-CN" altLang="en-US" dirty="0">
              <a:ln>
                <a:solidFill>
                  <a:sysClr val="windowText" lastClr="000000"/>
                </a:solidFill>
              </a:ln>
            </a:endParaRPr>
          </a:p>
        </p:txBody>
      </p:sp>
      <p:sp>
        <p:nvSpPr>
          <p:cNvPr id="11" name="Text Box 12">
            <a:extLst>
              <a:ext uri="{FF2B5EF4-FFF2-40B4-BE49-F238E27FC236}">
                <a16:creationId xmlns:a16="http://schemas.microsoft.com/office/drawing/2014/main" id="{ABD1A55D-824F-45DE-A878-82270F0774DA}"/>
              </a:ext>
            </a:extLst>
          </p:cNvPr>
          <p:cNvSpPr txBox="1">
            <a:spLocks noChangeArrowheads="1"/>
          </p:cNvSpPr>
          <p:nvPr/>
        </p:nvSpPr>
        <p:spPr bwMode="auto">
          <a:xfrm>
            <a:off x="3018083" y="2261839"/>
            <a:ext cx="64524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ctr">
            <a:spAutoFit/>
          </a:bodyPr>
          <a:lstStyle>
            <a:lvl1pPr eaLnBrk="0" hangingPunct="0">
              <a:defRPr sz="2400">
                <a:solidFill>
                  <a:srgbClr val="308080"/>
                </a:solidFill>
                <a:latin typeface="Arial" pitchFamily="34" charset="0"/>
                <a:ea typeface="华文中宋" pitchFamily="2" charset="-122"/>
              </a:defRPr>
            </a:lvl1pPr>
            <a:lvl2pPr marL="742950" indent="-285750" eaLnBrk="0" hangingPunct="0">
              <a:defRPr sz="2400">
                <a:solidFill>
                  <a:srgbClr val="308080"/>
                </a:solidFill>
                <a:latin typeface="Arial" pitchFamily="34" charset="0"/>
                <a:ea typeface="华文中宋" pitchFamily="2" charset="-122"/>
              </a:defRPr>
            </a:lvl2pPr>
            <a:lvl3pPr marL="1143000" indent="-228600" eaLnBrk="0" hangingPunct="0">
              <a:defRPr sz="2400">
                <a:solidFill>
                  <a:srgbClr val="308080"/>
                </a:solidFill>
                <a:latin typeface="Arial" pitchFamily="34" charset="0"/>
                <a:ea typeface="华文中宋" pitchFamily="2" charset="-122"/>
              </a:defRPr>
            </a:lvl3pPr>
            <a:lvl4pPr marL="1600200" indent="-228600" eaLnBrk="0" hangingPunct="0">
              <a:defRPr sz="2400">
                <a:solidFill>
                  <a:srgbClr val="308080"/>
                </a:solidFill>
                <a:latin typeface="Arial" pitchFamily="34" charset="0"/>
                <a:ea typeface="华文中宋" pitchFamily="2" charset="-122"/>
              </a:defRPr>
            </a:lvl4pPr>
            <a:lvl5pPr marL="2057400" indent="-228600" eaLnBrk="0" hangingPunct="0">
              <a:defRPr sz="2400">
                <a:solidFill>
                  <a:srgbClr val="308080"/>
                </a:solidFill>
                <a:latin typeface="Arial" pitchFamily="34" charset="0"/>
                <a:ea typeface="华文中宋" pitchFamily="2" charset="-122"/>
              </a:defRPr>
            </a:lvl5pPr>
            <a:lvl6pPr marL="2514600" indent="-228600" eaLnBrk="0" fontAlgn="base" hangingPunct="0">
              <a:lnSpc>
                <a:spcPct val="130000"/>
              </a:lnSpc>
              <a:spcBef>
                <a:spcPct val="20000"/>
              </a:spcBef>
              <a:spcAft>
                <a:spcPct val="0"/>
              </a:spcAft>
              <a:buClr>
                <a:schemeClr val="accent2"/>
              </a:buClr>
              <a:buSzPct val="70000"/>
              <a:buFont typeface="Wingdings 2" pitchFamily="18" charset="2"/>
              <a:defRPr sz="2400">
                <a:solidFill>
                  <a:srgbClr val="308080"/>
                </a:solidFill>
                <a:latin typeface="Arial" pitchFamily="34" charset="0"/>
                <a:ea typeface="华文中宋" pitchFamily="2" charset="-122"/>
              </a:defRPr>
            </a:lvl6pPr>
            <a:lvl7pPr marL="2971800" indent="-228600" eaLnBrk="0" fontAlgn="base" hangingPunct="0">
              <a:lnSpc>
                <a:spcPct val="130000"/>
              </a:lnSpc>
              <a:spcBef>
                <a:spcPct val="20000"/>
              </a:spcBef>
              <a:spcAft>
                <a:spcPct val="0"/>
              </a:spcAft>
              <a:buClr>
                <a:schemeClr val="accent2"/>
              </a:buClr>
              <a:buSzPct val="70000"/>
              <a:buFont typeface="Wingdings 2" pitchFamily="18" charset="2"/>
              <a:defRPr sz="2400">
                <a:solidFill>
                  <a:srgbClr val="308080"/>
                </a:solidFill>
                <a:latin typeface="Arial" pitchFamily="34" charset="0"/>
                <a:ea typeface="华文中宋" pitchFamily="2" charset="-122"/>
              </a:defRPr>
            </a:lvl7pPr>
            <a:lvl8pPr marL="3429000" indent="-228600" eaLnBrk="0" fontAlgn="base" hangingPunct="0">
              <a:lnSpc>
                <a:spcPct val="130000"/>
              </a:lnSpc>
              <a:spcBef>
                <a:spcPct val="20000"/>
              </a:spcBef>
              <a:spcAft>
                <a:spcPct val="0"/>
              </a:spcAft>
              <a:buClr>
                <a:schemeClr val="accent2"/>
              </a:buClr>
              <a:buSzPct val="70000"/>
              <a:buFont typeface="Wingdings 2" pitchFamily="18" charset="2"/>
              <a:defRPr sz="2400">
                <a:solidFill>
                  <a:srgbClr val="308080"/>
                </a:solidFill>
                <a:latin typeface="Arial" pitchFamily="34" charset="0"/>
                <a:ea typeface="华文中宋" pitchFamily="2" charset="-122"/>
              </a:defRPr>
            </a:lvl8pPr>
            <a:lvl9pPr marL="3886200" indent="-228600" eaLnBrk="0" fontAlgn="base" hangingPunct="0">
              <a:lnSpc>
                <a:spcPct val="130000"/>
              </a:lnSpc>
              <a:spcBef>
                <a:spcPct val="20000"/>
              </a:spcBef>
              <a:spcAft>
                <a:spcPct val="0"/>
              </a:spcAft>
              <a:buClr>
                <a:schemeClr val="accent2"/>
              </a:buClr>
              <a:buSzPct val="70000"/>
              <a:buFont typeface="Wingdings 2" pitchFamily="18" charset="2"/>
              <a:defRPr sz="2400">
                <a:solidFill>
                  <a:srgbClr val="308080"/>
                </a:solidFill>
                <a:latin typeface="Arial" pitchFamily="34" charset="0"/>
                <a:ea typeface="华文中宋" pitchFamily="2" charset="-122"/>
              </a:defRPr>
            </a:lvl9pPr>
          </a:lstStyle>
          <a:p>
            <a:pPr>
              <a:spcBef>
                <a:spcPct val="0"/>
              </a:spcBef>
            </a:pPr>
            <a:r>
              <a:rPr lang="en-US" altLang="zh-CN" b="1" dirty="0">
                <a:solidFill>
                  <a:schemeClr val="tx1"/>
                </a:solidFill>
                <a:latin typeface="微软雅黑" panose="020B0503020204020204" pitchFamily="34" charset="-122"/>
                <a:ea typeface="微软雅黑" panose="020B0503020204020204" pitchFamily="34" charset="-122"/>
              </a:rPr>
              <a:t>Training Data provided by physical model</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12" name="Rectangle 13">
            <a:extLst>
              <a:ext uri="{FF2B5EF4-FFF2-40B4-BE49-F238E27FC236}">
                <a16:creationId xmlns:a16="http://schemas.microsoft.com/office/drawing/2014/main" id="{9751E8D4-C529-45C1-BFBD-5789973D91AD}"/>
              </a:ext>
            </a:extLst>
          </p:cNvPr>
          <p:cNvSpPr>
            <a:spLocks noChangeArrowheads="1"/>
          </p:cNvSpPr>
          <p:nvPr/>
        </p:nvSpPr>
        <p:spPr bwMode="auto">
          <a:xfrm>
            <a:off x="2034751" y="2066262"/>
            <a:ext cx="571671" cy="767592"/>
          </a:xfrm>
          <a:prstGeom prst="rect">
            <a:avLst/>
          </a:prstGeom>
          <a:solidFill>
            <a:srgbClr val="044875"/>
          </a:solidFill>
          <a:ln>
            <a:noFill/>
          </a:ln>
          <a:effectLst/>
        </p:spPr>
        <p:txBody>
          <a:bodyPr wrap="none" lIns="0" tIns="0" rIns="0" bIns="0" anchor="ctr"/>
          <a:lstStyle/>
          <a:p>
            <a:pPr algn="ctr"/>
            <a:r>
              <a:rPr lang="en-US" altLang="zh-CN" sz="4000" dirty="0">
                <a:solidFill>
                  <a:srgbClr val="FFFFFF"/>
                </a:solidFill>
                <a:latin typeface="Impact" pitchFamily="34" charset="0"/>
                <a:ea typeface="华文新魏" pitchFamily="2" charset="-122"/>
              </a:rPr>
              <a:t>1</a:t>
            </a:r>
            <a:endParaRPr lang="zh-CN" altLang="en-US" sz="4000" dirty="0">
              <a:solidFill>
                <a:srgbClr val="FFFFFF"/>
              </a:solidFill>
              <a:latin typeface="Impact" pitchFamily="34" charset="0"/>
              <a:ea typeface="华文新魏" pitchFamily="2" charset="-122"/>
            </a:endParaRPr>
          </a:p>
        </p:txBody>
      </p:sp>
      <p:sp>
        <p:nvSpPr>
          <p:cNvPr id="13" name="Line 11">
            <a:extLst>
              <a:ext uri="{FF2B5EF4-FFF2-40B4-BE49-F238E27FC236}">
                <a16:creationId xmlns:a16="http://schemas.microsoft.com/office/drawing/2014/main" id="{45DACAC2-EF1E-4578-A54B-7D8909020D8B}"/>
              </a:ext>
            </a:extLst>
          </p:cNvPr>
          <p:cNvSpPr>
            <a:spLocks noChangeShapeType="1"/>
          </p:cNvSpPr>
          <p:nvPr/>
        </p:nvSpPr>
        <p:spPr bwMode="auto">
          <a:xfrm flipV="1">
            <a:off x="2153552" y="3713414"/>
            <a:ext cx="7339380" cy="25019"/>
          </a:xfrm>
          <a:prstGeom prst="line">
            <a:avLst/>
          </a:prstGeom>
          <a:noFill/>
          <a:ln w="22225">
            <a:solidFill>
              <a:srgbClr val="04487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p>
            <a:endParaRPr lang="zh-CN" altLang="en-US"/>
          </a:p>
        </p:txBody>
      </p:sp>
      <p:sp>
        <p:nvSpPr>
          <p:cNvPr id="14" name="Text Box 12">
            <a:extLst>
              <a:ext uri="{FF2B5EF4-FFF2-40B4-BE49-F238E27FC236}">
                <a16:creationId xmlns:a16="http://schemas.microsoft.com/office/drawing/2014/main" id="{6A601C94-6BB2-4A25-896C-5A1E5560FB78}"/>
              </a:ext>
            </a:extLst>
          </p:cNvPr>
          <p:cNvSpPr txBox="1">
            <a:spLocks noChangeArrowheads="1"/>
          </p:cNvSpPr>
          <p:nvPr/>
        </p:nvSpPr>
        <p:spPr bwMode="auto">
          <a:xfrm>
            <a:off x="3018083" y="3173525"/>
            <a:ext cx="64524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ctr">
            <a:spAutoFit/>
          </a:bodyPr>
          <a:lstStyle>
            <a:lvl1pPr eaLnBrk="0" hangingPunct="0">
              <a:defRPr sz="2400">
                <a:solidFill>
                  <a:srgbClr val="308080"/>
                </a:solidFill>
                <a:latin typeface="Arial" pitchFamily="34" charset="0"/>
                <a:ea typeface="华文中宋" pitchFamily="2" charset="-122"/>
              </a:defRPr>
            </a:lvl1pPr>
            <a:lvl2pPr marL="742950" indent="-285750" eaLnBrk="0" hangingPunct="0">
              <a:defRPr sz="2400">
                <a:solidFill>
                  <a:srgbClr val="308080"/>
                </a:solidFill>
                <a:latin typeface="Arial" pitchFamily="34" charset="0"/>
                <a:ea typeface="华文中宋" pitchFamily="2" charset="-122"/>
              </a:defRPr>
            </a:lvl2pPr>
            <a:lvl3pPr marL="1143000" indent="-228600" eaLnBrk="0" hangingPunct="0">
              <a:defRPr sz="2400">
                <a:solidFill>
                  <a:srgbClr val="308080"/>
                </a:solidFill>
                <a:latin typeface="Arial" pitchFamily="34" charset="0"/>
                <a:ea typeface="华文中宋" pitchFamily="2" charset="-122"/>
              </a:defRPr>
            </a:lvl3pPr>
            <a:lvl4pPr marL="1600200" indent="-228600" eaLnBrk="0" hangingPunct="0">
              <a:defRPr sz="2400">
                <a:solidFill>
                  <a:srgbClr val="308080"/>
                </a:solidFill>
                <a:latin typeface="Arial" pitchFamily="34" charset="0"/>
                <a:ea typeface="华文中宋" pitchFamily="2" charset="-122"/>
              </a:defRPr>
            </a:lvl4pPr>
            <a:lvl5pPr marL="2057400" indent="-228600" eaLnBrk="0" hangingPunct="0">
              <a:defRPr sz="2400">
                <a:solidFill>
                  <a:srgbClr val="308080"/>
                </a:solidFill>
                <a:latin typeface="Arial" pitchFamily="34" charset="0"/>
                <a:ea typeface="华文中宋" pitchFamily="2" charset="-122"/>
              </a:defRPr>
            </a:lvl5pPr>
            <a:lvl6pPr marL="2514600" indent="-228600" eaLnBrk="0" fontAlgn="base" hangingPunct="0">
              <a:lnSpc>
                <a:spcPct val="130000"/>
              </a:lnSpc>
              <a:spcBef>
                <a:spcPct val="20000"/>
              </a:spcBef>
              <a:spcAft>
                <a:spcPct val="0"/>
              </a:spcAft>
              <a:buClr>
                <a:schemeClr val="accent2"/>
              </a:buClr>
              <a:buSzPct val="70000"/>
              <a:buFont typeface="Wingdings 2" pitchFamily="18" charset="2"/>
              <a:defRPr sz="2400">
                <a:solidFill>
                  <a:srgbClr val="308080"/>
                </a:solidFill>
                <a:latin typeface="Arial" pitchFamily="34" charset="0"/>
                <a:ea typeface="华文中宋" pitchFamily="2" charset="-122"/>
              </a:defRPr>
            </a:lvl6pPr>
            <a:lvl7pPr marL="2971800" indent="-228600" eaLnBrk="0" fontAlgn="base" hangingPunct="0">
              <a:lnSpc>
                <a:spcPct val="130000"/>
              </a:lnSpc>
              <a:spcBef>
                <a:spcPct val="20000"/>
              </a:spcBef>
              <a:spcAft>
                <a:spcPct val="0"/>
              </a:spcAft>
              <a:buClr>
                <a:schemeClr val="accent2"/>
              </a:buClr>
              <a:buSzPct val="70000"/>
              <a:buFont typeface="Wingdings 2" pitchFamily="18" charset="2"/>
              <a:defRPr sz="2400">
                <a:solidFill>
                  <a:srgbClr val="308080"/>
                </a:solidFill>
                <a:latin typeface="Arial" pitchFamily="34" charset="0"/>
                <a:ea typeface="华文中宋" pitchFamily="2" charset="-122"/>
              </a:defRPr>
            </a:lvl7pPr>
            <a:lvl8pPr marL="3429000" indent="-228600" eaLnBrk="0" fontAlgn="base" hangingPunct="0">
              <a:lnSpc>
                <a:spcPct val="130000"/>
              </a:lnSpc>
              <a:spcBef>
                <a:spcPct val="20000"/>
              </a:spcBef>
              <a:spcAft>
                <a:spcPct val="0"/>
              </a:spcAft>
              <a:buClr>
                <a:schemeClr val="accent2"/>
              </a:buClr>
              <a:buSzPct val="70000"/>
              <a:buFont typeface="Wingdings 2" pitchFamily="18" charset="2"/>
              <a:defRPr sz="2400">
                <a:solidFill>
                  <a:srgbClr val="308080"/>
                </a:solidFill>
                <a:latin typeface="Arial" pitchFamily="34" charset="0"/>
                <a:ea typeface="华文中宋" pitchFamily="2" charset="-122"/>
              </a:defRPr>
            </a:lvl8pPr>
            <a:lvl9pPr marL="3886200" indent="-228600" eaLnBrk="0" fontAlgn="base" hangingPunct="0">
              <a:lnSpc>
                <a:spcPct val="130000"/>
              </a:lnSpc>
              <a:spcBef>
                <a:spcPct val="20000"/>
              </a:spcBef>
              <a:spcAft>
                <a:spcPct val="0"/>
              </a:spcAft>
              <a:buClr>
                <a:schemeClr val="accent2"/>
              </a:buClr>
              <a:buSzPct val="70000"/>
              <a:buFont typeface="Wingdings 2" pitchFamily="18" charset="2"/>
              <a:defRPr sz="2400">
                <a:solidFill>
                  <a:srgbClr val="308080"/>
                </a:solidFill>
                <a:latin typeface="Arial" pitchFamily="34" charset="0"/>
                <a:ea typeface="华文中宋" pitchFamily="2" charset="-122"/>
              </a:defRPr>
            </a:lvl9pPr>
          </a:lstStyle>
          <a:p>
            <a:pPr>
              <a:lnSpc>
                <a:spcPct val="100000"/>
              </a:lnSpc>
              <a:spcBef>
                <a:spcPct val="0"/>
              </a:spcBef>
              <a:buClrTx/>
              <a:buSzTx/>
              <a:buFontTx/>
              <a:buNone/>
            </a:pPr>
            <a:r>
              <a:rPr lang="en-US" altLang="zh-CN" dirty="0">
                <a:solidFill>
                  <a:schemeClr val="tx1"/>
                </a:solidFill>
                <a:latin typeface="微软雅黑" panose="020B0503020204020204" pitchFamily="34" charset="-122"/>
                <a:ea typeface="微软雅黑" panose="020B0503020204020204" pitchFamily="34" charset="-122"/>
              </a:rPr>
              <a:t>Evaluation testbed based on physical model</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5" name="Rectangle 13">
            <a:extLst>
              <a:ext uri="{FF2B5EF4-FFF2-40B4-BE49-F238E27FC236}">
                <a16:creationId xmlns:a16="http://schemas.microsoft.com/office/drawing/2014/main" id="{D07471F1-8870-4447-A169-FCF3CA8BA2E3}"/>
              </a:ext>
            </a:extLst>
          </p:cNvPr>
          <p:cNvSpPr>
            <a:spLocks noChangeArrowheads="1"/>
          </p:cNvSpPr>
          <p:nvPr/>
        </p:nvSpPr>
        <p:spPr bwMode="auto">
          <a:xfrm>
            <a:off x="2034751" y="2987473"/>
            <a:ext cx="571671" cy="767592"/>
          </a:xfrm>
          <a:prstGeom prst="rect">
            <a:avLst/>
          </a:prstGeom>
          <a:solidFill>
            <a:srgbClr val="044875"/>
          </a:solidFill>
          <a:ln>
            <a:noFill/>
          </a:ln>
          <a:effectLst/>
        </p:spPr>
        <p:txBody>
          <a:bodyPr wrap="none" lIns="0" tIns="0" rIns="0" bIns="0" anchor="ctr"/>
          <a:lstStyle/>
          <a:p>
            <a:pPr algn="ctr"/>
            <a:r>
              <a:rPr lang="en-US" altLang="zh-CN" sz="4000" dirty="0">
                <a:solidFill>
                  <a:srgbClr val="FFFFFF"/>
                </a:solidFill>
                <a:latin typeface="Impact" pitchFamily="34" charset="0"/>
                <a:ea typeface="华文新魏" pitchFamily="2" charset="-122"/>
              </a:rPr>
              <a:t>2</a:t>
            </a:r>
            <a:endParaRPr lang="zh-CN" altLang="en-US" sz="4000" dirty="0">
              <a:solidFill>
                <a:srgbClr val="FFFFFF"/>
              </a:solidFill>
              <a:latin typeface="Impact" pitchFamily="34" charset="0"/>
              <a:ea typeface="华文新魏" pitchFamily="2" charset="-122"/>
            </a:endParaRPr>
          </a:p>
        </p:txBody>
      </p:sp>
      <p:pic>
        <p:nvPicPr>
          <p:cNvPr id="21" name="Picture 33" descr="worldmap_ani8">
            <a:extLst>
              <a:ext uri="{FF2B5EF4-FFF2-40B4-BE49-F238E27FC236}">
                <a16:creationId xmlns:a16="http://schemas.microsoft.com/office/drawing/2014/main" id="{0D871C5E-CFAE-4493-B20F-2743DF097E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2323" y="2151988"/>
            <a:ext cx="538650"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0422CE25-CEAD-4BE8-91C5-A90DF32444B0}"/>
              </a:ext>
            </a:extLst>
          </p:cNvPr>
          <p:cNvSpPr txBox="1"/>
          <p:nvPr/>
        </p:nvSpPr>
        <p:spPr>
          <a:xfrm>
            <a:off x="-46930" y="830575"/>
            <a:ext cx="12192000" cy="523220"/>
          </a:xfrm>
          <a:prstGeom prst="rect">
            <a:avLst/>
          </a:prstGeom>
          <a:noFill/>
        </p:spPr>
        <p:txBody>
          <a:bodyPr wrap="square" rtlCol="0">
            <a:spAutoFit/>
          </a:bodyPr>
          <a:lstStyle/>
          <a:p>
            <a:pPr algn="ctr"/>
            <a:r>
              <a:rPr lang="en-US" sz="2800" b="1" dirty="0">
                <a:solidFill>
                  <a:srgbClr val="0070C0"/>
                </a:solidFill>
              </a:rPr>
              <a:t>Why physical model is important for machine-learning?</a:t>
            </a:r>
          </a:p>
        </p:txBody>
      </p:sp>
    </p:spTree>
    <p:extLst>
      <p:ext uri="{BB962C8B-B14F-4D97-AF65-F5344CB8AC3E}">
        <p14:creationId xmlns:p14="http://schemas.microsoft.com/office/powerpoint/2010/main" val="464474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11769CE2-F482-473C-BDCF-B4DEEE6F8BEE}"/>
              </a:ext>
            </a:extLst>
          </p:cNvPr>
          <p:cNvSpPr>
            <a:spLocks noChangeArrowheads="1"/>
          </p:cNvSpPr>
          <p:nvPr/>
        </p:nvSpPr>
        <p:spPr bwMode="auto">
          <a:xfrm>
            <a:off x="0" y="1"/>
            <a:ext cx="12192000" cy="529701"/>
          </a:xfrm>
          <a:prstGeom prst="rect">
            <a:avLst/>
          </a:prstGeom>
          <a:solidFill>
            <a:srgbClr val="044875"/>
          </a:solidFill>
          <a:ln>
            <a:noFill/>
          </a:ln>
          <a:effec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19" name="Rectangle 13">
            <a:extLst>
              <a:ext uri="{FF2B5EF4-FFF2-40B4-BE49-F238E27FC236}">
                <a16:creationId xmlns:a16="http://schemas.microsoft.com/office/drawing/2014/main" id="{50905B2A-C645-4BAD-BE8E-7FC1C2AAA83B}"/>
              </a:ext>
            </a:extLst>
          </p:cNvPr>
          <p:cNvSpPr>
            <a:spLocks noChangeArrowheads="1"/>
          </p:cNvSpPr>
          <p:nvPr/>
        </p:nvSpPr>
        <p:spPr bwMode="auto">
          <a:xfrm>
            <a:off x="0" y="6600826"/>
            <a:ext cx="12192000" cy="257175"/>
          </a:xfrm>
          <a:prstGeom prst="rect">
            <a:avLst/>
          </a:prstGeom>
          <a:solidFill>
            <a:srgbClr val="044875"/>
          </a:solidFill>
          <a:ln>
            <a:noFill/>
          </a:ln>
          <a:effec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3C5E74"/>
              </a:solidFill>
              <a:effectLst/>
              <a:uLnTx/>
              <a:uFillTx/>
              <a:latin typeface="微软雅黑" panose="020B0503020204020204" pitchFamily="34" charset="-122"/>
              <a:ea typeface="微软雅黑" panose="020B0503020204020204" pitchFamily="34" charset="-122"/>
              <a:cs typeface="+mn-cs"/>
            </a:endParaRPr>
          </a:p>
        </p:txBody>
      </p:sp>
      <p:sp>
        <p:nvSpPr>
          <p:cNvPr id="25" name="TextBox 24">
            <a:extLst>
              <a:ext uri="{FF2B5EF4-FFF2-40B4-BE49-F238E27FC236}">
                <a16:creationId xmlns:a16="http://schemas.microsoft.com/office/drawing/2014/main" id="{AF9284B1-9CAF-40A2-9362-672D3B83FF20}"/>
              </a:ext>
            </a:extLst>
          </p:cNvPr>
          <p:cNvSpPr txBox="1"/>
          <p:nvPr/>
        </p:nvSpPr>
        <p:spPr>
          <a:xfrm>
            <a:off x="0" y="-20585"/>
            <a:ext cx="12192000" cy="523220"/>
          </a:xfrm>
          <a:prstGeom prst="rect">
            <a:avLst/>
          </a:prstGeom>
          <a:noFill/>
        </p:spPr>
        <p:txBody>
          <a:bodyPr wrap="square" rtlCol="0">
            <a:spAutoFit/>
          </a:bodyPr>
          <a:lstStyle/>
          <a:p>
            <a:pPr algn="ctr"/>
            <a:r>
              <a:rPr lang="en-US" sz="2800" b="1" dirty="0">
                <a:solidFill>
                  <a:schemeClr val="bg1"/>
                </a:solidFill>
              </a:rPr>
              <a:t>Topic 1: Data-driven AI need the data from physical model</a:t>
            </a:r>
          </a:p>
        </p:txBody>
      </p:sp>
      <p:pic>
        <p:nvPicPr>
          <p:cNvPr id="4" name="Picture 3">
            <a:extLst>
              <a:ext uri="{FF2B5EF4-FFF2-40B4-BE49-F238E27FC236}">
                <a16:creationId xmlns:a16="http://schemas.microsoft.com/office/drawing/2014/main" id="{9C2C9954-9015-4C89-90C8-D415398F28E4}"/>
              </a:ext>
            </a:extLst>
          </p:cNvPr>
          <p:cNvPicPr>
            <a:picLocks noChangeAspect="1"/>
          </p:cNvPicPr>
          <p:nvPr/>
        </p:nvPicPr>
        <p:blipFill>
          <a:blip r:embed="rId3"/>
          <a:stretch>
            <a:fillRect/>
          </a:stretch>
        </p:blipFill>
        <p:spPr>
          <a:xfrm>
            <a:off x="6281888" y="787538"/>
            <a:ext cx="5720390" cy="5555451"/>
          </a:xfrm>
          <a:prstGeom prst="rect">
            <a:avLst/>
          </a:prstGeom>
        </p:spPr>
      </p:pic>
      <p:sp>
        <p:nvSpPr>
          <p:cNvPr id="8" name="TextBox 7">
            <a:extLst>
              <a:ext uri="{FF2B5EF4-FFF2-40B4-BE49-F238E27FC236}">
                <a16:creationId xmlns:a16="http://schemas.microsoft.com/office/drawing/2014/main" id="{35203241-F087-48CE-9547-1531E88C8BD3}"/>
              </a:ext>
            </a:extLst>
          </p:cNvPr>
          <p:cNvSpPr txBox="1"/>
          <p:nvPr/>
        </p:nvSpPr>
        <p:spPr>
          <a:xfrm>
            <a:off x="189721" y="2043495"/>
            <a:ext cx="6292721" cy="1169551"/>
          </a:xfrm>
          <a:prstGeom prst="rect">
            <a:avLst/>
          </a:prstGeom>
          <a:noFill/>
        </p:spPr>
        <p:txBody>
          <a:bodyPr wrap="square" rtlCol="0">
            <a:spAutoFit/>
          </a:bodyPr>
          <a:lstStyle/>
          <a:p>
            <a:pPr>
              <a:spcAft>
                <a:spcPts val="1200"/>
              </a:spcAft>
            </a:pPr>
            <a:r>
              <a:rPr lang="en-US" sz="2000" b="1" dirty="0"/>
              <a:t>Objective:</a:t>
            </a:r>
          </a:p>
          <a:p>
            <a:pPr>
              <a:spcAft>
                <a:spcPts val="1200"/>
              </a:spcAft>
            </a:pPr>
            <a:r>
              <a:rPr lang="en-US" sz="2000" dirty="0"/>
              <a:t>Can we expand single-hour total column satellite measurement into four-dimensional scale information?</a:t>
            </a:r>
          </a:p>
        </p:txBody>
      </p:sp>
      <p:sp>
        <p:nvSpPr>
          <p:cNvPr id="13" name="TextBox 12">
            <a:extLst>
              <a:ext uri="{FF2B5EF4-FFF2-40B4-BE49-F238E27FC236}">
                <a16:creationId xmlns:a16="http://schemas.microsoft.com/office/drawing/2014/main" id="{A1F005C6-6177-4D13-8B6D-D06863B755C3}"/>
              </a:ext>
            </a:extLst>
          </p:cNvPr>
          <p:cNvSpPr txBox="1"/>
          <p:nvPr/>
        </p:nvSpPr>
        <p:spPr>
          <a:xfrm>
            <a:off x="189722" y="3302851"/>
            <a:ext cx="6194750" cy="1477328"/>
          </a:xfrm>
          <a:prstGeom prst="rect">
            <a:avLst/>
          </a:prstGeom>
          <a:noFill/>
        </p:spPr>
        <p:txBody>
          <a:bodyPr wrap="square" rtlCol="0">
            <a:spAutoFit/>
          </a:bodyPr>
          <a:lstStyle/>
          <a:p>
            <a:pPr>
              <a:spcAft>
                <a:spcPts val="1200"/>
              </a:spcAft>
            </a:pPr>
            <a:r>
              <a:rPr lang="en-US" sz="2000" b="1" dirty="0"/>
              <a:t>Hypothesis:</a:t>
            </a:r>
          </a:p>
          <a:p>
            <a:pPr>
              <a:spcAft>
                <a:spcPts val="1200"/>
              </a:spcAft>
            </a:pPr>
            <a:r>
              <a:rPr lang="en-US" sz="2000" dirty="0"/>
              <a:t>The </a:t>
            </a:r>
            <a:r>
              <a:rPr lang="en-US" sz="2000" b="1" dirty="0"/>
              <a:t>natural linkage </a:t>
            </a:r>
            <a:r>
              <a:rPr lang="en-US" sz="2000" dirty="0"/>
              <a:t>between the column measurement, meteorology conditions, emissions and 4D concentrations</a:t>
            </a:r>
          </a:p>
        </p:txBody>
      </p:sp>
      <p:sp>
        <p:nvSpPr>
          <p:cNvPr id="14" name="TextBox 13">
            <a:extLst>
              <a:ext uri="{FF2B5EF4-FFF2-40B4-BE49-F238E27FC236}">
                <a16:creationId xmlns:a16="http://schemas.microsoft.com/office/drawing/2014/main" id="{DD847D47-F72A-45E3-856B-77FED6750F15}"/>
              </a:ext>
            </a:extLst>
          </p:cNvPr>
          <p:cNvSpPr txBox="1"/>
          <p:nvPr/>
        </p:nvSpPr>
        <p:spPr>
          <a:xfrm>
            <a:off x="189722" y="4959788"/>
            <a:ext cx="5720390" cy="861774"/>
          </a:xfrm>
          <a:prstGeom prst="rect">
            <a:avLst/>
          </a:prstGeom>
          <a:noFill/>
        </p:spPr>
        <p:txBody>
          <a:bodyPr wrap="square" rtlCol="0">
            <a:spAutoFit/>
          </a:bodyPr>
          <a:lstStyle/>
          <a:p>
            <a:pPr>
              <a:spcAft>
                <a:spcPts val="1200"/>
              </a:spcAft>
            </a:pPr>
            <a:r>
              <a:rPr lang="en-US" sz="2000" b="1" dirty="0"/>
              <a:t>Challenge:</a:t>
            </a:r>
          </a:p>
          <a:p>
            <a:pPr>
              <a:spcAft>
                <a:spcPts val="1200"/>
              </a:spcAft>
            </a:pPr>
            <a:r>
              <a:rPr lang="en-US" sz="2000" dirty="0"/>
              <a:t>No observation data for the AI to learn</a:t>
            </a:r>
          </a:p>
        </p:txBody>
      </p:sp>
      <p:sp>
        <p:nvSpPr>
          <p:cNvPr id="9" name="TextBox 8">
            <a:extLst>
              <a:ext uri="{FF2B5EF4-FFF2-40B4-BE49-F238E27FC236}">
                <a16:creationId xmlns:a16="http://schemas.microsoft.com/office/drawing/2014/main" id="{E2E3011A-430F-4AE9-86C7-3861D52A59D2}"/>
              </a:ext>
            </a:extLst>
          </p:cNvPr>
          <p:cNvSpPr txBox="1"/>
          <p:nvPr/>
        </p:nvSpPr>
        <p:spPr>
          <a:xfrm>
            <a:off x="68424" y="6265982"/>
            <a:ext cx="3687228" cy="307777"/>
          </a:xfrm>
          <a:prstGeom prst="rect">
            <a:avLst/>
          </a:prstGeom>
          <a:noFill/>
        </p:spPr>
        <p:txBody>
          <a:bodyPr wrap="none" rtlCol="0">
            <a:spAutoFit/>
          </a:bodyPr>
          <a:lstStyle/>
          <a:p>
            <a:r>
              <a:rPr lang="en-US" sz="1400" i="1" dirty="0"/>
              <a:t>Li and Xing, The Innovation Geoscience, 2024</a:t>
            </a:r>
          </a:p>
        </p:txBody>
      </p:sp>
      <p:sp>
        <p:nvSpPr>
          <p:cNvPr id="2" name="TextBox 7">
            <a:extLst>
              <a:ext uri="{FF2B5EF4-FFF2-40B4-BE49-F238E27FC236}">
                <a16:creationId xmlns:a16="http://schemas.microsoft.com/office/drawing/2014/main" id="{56B04F25-AC5A-57E6-90AE-F4451E56D13F}"/>
              </a:ext>
            </a:extLst>
          </p:cNvPr>
          <p:cNvSpPr txBox="1"/>
          <p:nvPr/>
        </p:nvSpPr>
        <p:spPr>
          <a:xfrm>
            <a:off x="189722" y="955023"/>
            <a:ext cx="6194750" cy="1015663"/>
          </a:xfrm>
          <a:prstGeom prst="rect">
            <a:avLst/>
          </a:prstGeom>
          <a:noFill/>
        </p:spPr>
        <p:txBody>
          <a:bodyPr wrap="square" rtlCol="0">
            <a:spAutoFit/>
          </a:bodyPr>
          <a:lstStyle/>
          <a:p>
            <a:pPr>
              <a:spcAft>
                <a:spcPts val="1200"/>
              </a:spcAft>
            </a:pPr>
            <a:r>
              <a:rPr lang="en-US" sz="2000" b="1" dirty="0"/>
              <a:t>Satellite remote sensing has been used a lot in the atmospheric sciences and AI simplified the retrieval to some extent</a:t>
            </a:r>
            <a:endParaRPr lang="en-US" sz="2000" i="1" dirty="0"/>
          </a:p>
        </p:txBody>
      </p:sp>
    </p:spTree>
    <p:extLst>
      <p:ext uri="{BB962C8B-B14F-4D97-AF65-F5344CB8AC3E}">
        <p14:creationId xmlns:p14="http://schemas.microsoft.com/office/powerpoint/2010/main" val="3799830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11769CE2-F482-473C-BDCF-B4DEEE6F8BEE}"/>
              </a:ext>
            </a:extLst>
          </p:cNvPr>
          <p:cNvSpPr>
            <a:spLocks noChangeArrowheads="1"/>
          </p:cNvSpPr>
          <p:nvPr/>
        </p:nvSpPr>
        <p:spPr bwMode="auto">
          <a:xfrm>
            <a:off x="0" y="1"/>
            <a:ext cx="12192000" cy="529701"/>
          </a:xfrm>
          <a:prstGeom prst="rect">
            <a:avLst/>
          </a:prstGeom>
          <a:solidFill>
            <a:srgbClr val="044875"/>
          </a:solidFill>
          <a:ln>
            <a:noFill/>
          </a:ln>
          <a:effec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19" name="Rectangle 13">
            <a:extLst>
              <a:ext uri="{FF2B5EF4-FFF2-40B4-BE49-F238E27FC236}">
                <a16:creationId xmlns:a16="http://schemas.microsoft.com/office/drawing/2014/main" id="{50905B2A-C645-4BAD-BE8E-7FC1C2AAA83B}"/>
              </a:ext>
            </a:extLst>
          </p:cNvPr>
          <p:cNvSpPr>
            <a:spLocks noChangeArrowheads="1"/>
          </p:cNvSpPr>
          <p:nvPr/>
        </p:nvSpPr>
        <p:spPr bwMode="auto">
          <a:xfrm>
            <a:off x="0" y="6600826"/>
            <a:ext cx="12192000" cy="257175"/>
          </a:xfrm>
          <a:prstGeom prst="rect">
            <a:avLst/>
          </a:prstGeom>
          <a:solidFill>
            <a:srgbClr val="044875"/>
          </a:solidFill>
          <a:ln>
            <a:noFill/>
          </a:ln>
          <a:effec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3C5E74"/>
              </a:solidFill>
              <a:effectLst/>
              <a:uLnTx/>
              <a:uFillTx/>
              <a:latin typeface="微软雅黑" panose="020B0503020204020204" pitchFamily="34" charset="-122"/>
              <a:ea typeface="微软雅黑" panose="020B0503020204020204" pitchFamily="34" charset="-122"/>
              <a:cs typeface="+mn-cs"/>
            </a:endParaRPr>
          </a:p>
        </p:txBody>
      </p:sp>
      <p:sp>
        <p:nvSpPr>
          <p:cNvPr id="25" name="TextBox 24">
            <a:extLst>
              <a:ext uri="{FF2B5EF4-FFF2-40B4-BE49-F238E27FC236}">
                <a16:creationId xmlns:a16="http://schemas.microsoft.com/office/drawing/2014/main" id="{AF9284B1-9CAF-40A2-9362-672D3B83FF20}"/>
              </a:ext>
            </a:extLst>
          </p:cNvPr>
          <p:cNvSpPr txBox="1"/>
          <p:nvPr/>
        </p:nvSpPr>
        <p:spPr>
          <a:xfrm>
            <a:off x="0" y="-20585"/>
            <a:ext cx="12192000" cy="523220"/>
          </a:xfrm>
          <a:prstGeom prst="rect">
            <a:avLst/>
          </a:prstGeom>
          <a:noFill/>
        </p:spPr>
        <p:txBody>
          <a:bodyPr wrap="square" rtlCol="0">
            <a:spAutoFit/>
          </a:bodyPr>
          <a:lstStyle/>
          <a:p>
            <a:pPr algn="ctr"/>
            <a:r>
              <a:rPr lang="en-US" sz="2800" b="1" dirty="0">
                <a:solidFill>
                  <a:schemeClr val="bg1"/>
                </a:solidFill>
              </a:rPr>
              <a:t>Topic 1: Data-driven AI need the data from physical model</a:t>
            </a:r>
          </a:p>
        </p:txBody>
      </p:sp>
      <p:sp>
        <p:nvSpPr>
          <p:cNvPr id="2" name="Rectangle 1">
            <a:extLst>
              <a:ext uri="{FF2B5EF4-FFF2-40B4-BE49-F238E27FC236}">
                <a16:creationId xmlns:a16="http://schemas.microsoft.com/office/drawing/2014/main" id="{8BA7CB6D-BAC1-4EC1-A2F4-BC6852A382BC}"/>
              </a:ext>
            </a:extLst>
          </p:cNvPr>
          <p:cNvSpPr/>
          <p:nvPr/>
        </p:nvSpPr>
        <p:spPr>
          <a:xfrm>
            <a:off x="194960" y="967533"/>
            <a:ext cx="5877213" cy="1077218"/>
          </a:xfrm>
          <a:prstGeom prst="rect">
            <a:avLst/>
          </a:prstGeom>
        </p:spPr>
        <p:txBody>
          <a:bodyPr wrap="square">
            <a:spAutoFit/>
          </a:bodyPr>
          <a:lstStyle/>
          <a:p>
            <a:pPr>
              <a:spcAft>
                <a:spcPts val="1200"/>
              </a:spcAft>
            </a:pPr>
            <a:r>
              <a:rPr lang="en-US" b="1" dirty="0"/>
              <a:t>(1) Evolution of vertical profile </a:t>
            </a:r>
          </a:p>
          <a:p>
            <a:pPr>
              <a:spcAft>
                <a:spcPts val="1200"/>
              </a:spcAft>
            </a:pPr>
            <a:r>
              <a:rPr lang="en-US" altLang="zh-CN" b="1" dirty="0"/>
              <a:t>——</a:t>
            </a:r>
            <a:r>
              <a:rPr lang="en-US" b="1" dirty="0"/>
              <a:t>driven by the plume arise from emission source and up aloft direct to the downwind area</a:t>
            </a:r>
          </a:p>
        </p:txBody>
      </p:sp>
      <p:grpSp>
        <p:nvGrpSpPr>
          <p:cNvPr id="3" name="Group 2">
            <a:extLst>
              <a:ext uri="{FF2B5EF4-FFF2-40B4-BE49-F238E27FC236}">
                <a16:creationId xmlns:a16="http://schemas.microsoft.com/office/drawing/2014/main" id="{56E5BDBC-417B-46EB-ADC3-B5CB726647D5}"/>
              </a:ext>
            </a:extLst>
          </p:cNvPr>
          <p:cNvGrpSpPr/>
          <p:nvPr/>
        </p:nvGrpSpPr>
        <p:grpSpPr>
          <a:xfrm>
            <a:off x="290612" y="2168834"/>
            <a:ext cx="5929475" cy="3062062"/>
            <a:chOff x="1194756" y="390664"/>
            <a:chExt cx="5929475" cy="3062062"/>
          </a:xfrm>
        </p:grpSpPr>
        <p:sp>
          <p:nvSpPr>
            <p:cNvPr id="41" name="Cloud 40">
              <a:extLst>
                <a:ext uri="{FF2B5EF4-FFF2-40B4-BE49-F238E27FC236}">
                  <a16:creationId xmlns:a16="http://schemas.microsoft.com/office/drawing/2014/main" id="{4C61568B-34BE-4D56-BA20-694F96DED9CB}"/>
                </a:ext>
              </a:extLst>
            </p:cNvPr>
            <p:cNvSpPr/>
            <p:nvPr/>
          </p:nvSpPr>
          <p:spPr>
            <a:xfrm>
              <a:off x="3510968" y="2581834"/>
              <a:ext cx="327923" cy="323230"/>
            </a:xfrm>
            <a:prstGeom prst="cloud">
              <a:avLst/>
            </a:prstGeom>
            <a:solidFill>
              <a:srgbClr val="ED7D31">
                <a:lumMod val="75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Cloud 41">
              <a:extLst>
                <a:ext uri="{FF2B5EF4-FFF2-40B4-BE49-F238E27FC236}">
                  <a16:creationId xmlns:a16="http://schemas.microsoft.com/office/drawing/2014/main" id="{D0E1E3B7-6F3D-4EBD-8E53-ACB7C36A73C1}"/>
                </a:ext>
              </a:extLst>
            </p:cNvPr>
            <p:cNvSpPr/>
            <p:nvPr/>
          </p:nvSpPr>
          <p:spPr>
            <a:xfrm>
              <a:off x="4833540" y="1964298"/>
              <a:ext cx="692657" cy="930354"/>
            </a:xfrm>
            <a:prstGeom prst="cloud">
              <a:avLst/>
            </a:prstGeom>
            <a:solidFill>
              <a:srgbClr val="ED7D31">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Cloud 42">
              <a:extLst>
                <a:ext uri="{FF2B5EF4-FFF2-40B4-BE49-F238E27FC236}">
                  <a16:creationId xmlns:a16="http://schemas.microsoft.com/office/drawing/2014/main" id="{D63E8A41-AA2C-482B-A493-35F7312FD4B4}"/>
                </a:ext>
              </a:extLst>
            </p:cNvPr>
            <p:cNvSpPr/>
            <p:nvPr/>
          </p:nvSpPr>
          <p:spPr>
            <a:xfrm>
              <a:off x="5807306" y="1510867"/>
              <a:ext cx="856945" cy="1404501"/>
            </a:xfrm>
            <a:prstGeom prst="cloud">
              <a:avLst/>
            </a:prstGeom>
            <a:solidFill>
              <a:srgbClr val="ED7D31">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Cloud 43">
              <a:extLst>
                <a:ext uri="{FF2B5EF4-FFF2-40B4-BE49-F238E27FC236}">
                  <a16:creationId xmlns:a16="http://schemas.microsoft.com/office/drawing/2014/main" id="{F332BB3C-D9B4-46AA-8EB1-1F40C119576E}"/>
                </a:ext>
              </a:extLst>
            </p:cNvPr>
            <p:cNvSpPr/>
            <p:nvPr/>
          </p:nvSpPr>
          <p:spPr>
            <a:xfrm>
              <a:off x="4144495" y="2311259"/>
              <a:ext cx="422358" cy="593805"/>
            </a:xfrm>
            <a:prstGeom prst="cloud">
              <a:avLst/>
            </a:prstGeom>
            <a:solidFill>
              <a:srgbClr val="ED7D31">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5" name="Picture 44">
              <a:extLst>
                <a:ext uri="{FF2B5EF4-FFF2-40B4-BE49-F238E27FC236}">
                  <a16:creationId xmlns:a16="http://schemas.microsoft.com/office/drawing/2014/main" id="{4A44870A-8741-4C4F-9BC7-7107AFA59E65}"/>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42753" y="1278159"/>
              <a:ext cx="986054" cy="1440000"/>
            </a:xfrm>
            <a:prstGeom prst="rect">
              <a:avLst/>
            </a:prstGeom>
          </p:spPr>
        </p:pic>
        <p:pic>
          <p:nvPicPr>
            <p:cNvPr id="46" name="Picture 45">
              <a:extLst>
                <a:ext uri="{FF2B5EF4-FFF2-40B4-BE49-F238E27FC236}">
                  <a16:creationId xmlns:a16="http://schemas.microsoft.com/office/drawing/2014/main" id="{89D34A4A-E568-4ADA-9C46-91760848340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22070" y="1371432"/>
              <a:ext cx="1275658" cy="1440000"/>
            </a:xfrm>
            <a:prstGeom prst="rect">
              <a:avLst/>
            </a:prstGeom>
          </p:spPr>
        </p:pic>
        <p:pic>
          <p:nvPicPr>
            <p:cNvPr id="47" name="Picture 46">
              <a:extLst>
                <a:ext uri="{FF2B5EF4-FFF2-40B4-BE49-F238E27FC236}">
                  <a16:creationId xmlns:a16="http://schemas.microsoft.com/office/drawing/2014/main" id="{AAEDD662-ABB0-4923-95D2-080CC6F49D2A}"/>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62252" y="1370469"/>
              <a:ext cx="1161420" cy="1440000"/>
            </a:xfrm>
            <a:prstGeom prst="rect">
              <a:avLst/>
            </a:prstGeom>
          </p:spPr>
        </p:pic>
        <p:pic>
          <p:nvPicPr>
            <p:cNvPr id="48" name="Picture 47">
              <a:extLst>
                <a:ext uri="{FF2B5EF4-FFF2-40B4-BE49-F238E27FC236}">
                  <a16:creationId xmlns:a16="http://schemas.microsoft.com/office/drawing/2014/main" id="{C3152422-EF8A-4EA2-8711-DBBBE1467230}"/>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04675" y="1329677"/>
              <a:ext cx="1050188" cy="1440000"/>
            </a:xfrm>
            <a:prstGeom prst="rect">
              <a:avLst/>
            </a:prstGeom>
          </p:spPr>
        </p:pic>
        <p:pic>
          <p:nvPicPr>
            <p:cNvPr id="49" name="Graphic 48" descr="Factory">
              <a:extLst>
                <a:ext uri="{FF2B5EF4-FFF2-40B4-BE49-F238E27FC236}">
                  <a16:creationId xmlns:a16="http://schemas.microsoft.com/office/drawing/2014/main" id="{69F40A58-9775-47F9-B1B5-7D20F34C7E7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43727" y="2820083"/>
              <a:ext cx="632643" cy="632643"/>
            </a:xfrm>
            <a:prstGeom prst="rect">
              <a:avLst/>
            </a:prstGeom>
          </p:spPr>
        </p:pic>
        <p:pic>
          <p:nvPicPr>
            <p:cNvPr id="50" name="Graphic 49" descr="Car">
              <a:extLst>
                <a:ext uri="{FF2B5EF4-FFF2-40B4-BE49-F238E27FC236}">
                  <a16:creationId xmlns:a16="http://schemas.microsoft.com/office/drawing/2014/main" id="{EA6B4664-3381-49C6-A8EB-EE9B813826C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27550" y="3097197"/>
              <a:ext cx="346447" cy="346447"/>
            </a:xfrm>
            <a:prstGeom prst="rect">
              <a:avLst/>
            </a:prstGeom>
          </p:spPr>
        </p:pic>
        <p:pic>
          <p:nvPicPr>
            <p:cNvPr id="51" name="Graphic 50" descr="House">
              <a:extLst>
                <a:ext uri="{FF2B5EF4-FFF2-40B4-BE49-F238E27FC236}">
                  <a16:creationId xmlns:a16="http://schemas.microsoft.com/office/drawing/2014/main" id="{0A8513C8-5815-46D0-8976-EDCD814E767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103653" y="3005974"/>
              <a:ext cx="393787" cy="393787"/>
            </a:xfrm>
            <a:prstGeom prst="rect">
              <a:avLst/>
            </a:prstGeom>
          </p:spPr>
        </p:pic>
        <p:pic>
          <p:nvPicPr>
            <p:cNvPr id="52" name="Graphic 51" descr="Satellite">
              <a:extLst>
                <a:ext uri="{FF2B5EF4-FFF2-40B4-BE49-F238E27FC236}">
                  <a16:creationId xmlns:a16="http://schemas.microsoft.com/office/drawing/2014/main" id="{909B3AD2-2926-4C42-AE3A-3A482C475B0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919456" y="449774"/>
              <a:ext cx="632643" cy="632643"/>
            </a:xfrm>
            <a:prstGeom prst="rect">
              <a:avLst/>
            </a:prstGeom>
          </p:spPr>
        </p:pic>
        <p:sp>
          <p:nvSpPr>
            <p:cNvPr id="53" name="Cloud 52">
              <a:extLst>
                <a:ext uri="{FF2B5EF4-FFF2-40B4-BE49-F238E27FC236}">
                  <a16:creationId xmlns:a16="http://schemas.microsoft.com/office/drawing/2014/main" id="{ACBD5C4B-21C7-4143-9DA4-A31E7FBF867E}"/>
                </a:ext>
              </a:extLst>
            </p:cNvPr>
            <p:cNvSpPr/>
            <p:nvPr/>
          </p:nvSpPr>
          <p:spPr>
            <a:xfrm>
              <a:off x="3054007" y="2809172"/>
              <a:ext cx="205275" cy="139959"/>
            </a:xfrm>
            <a:prstGeom prst="cloud">
              <a:avLst/>
            </a:prstGeom>
            <a:solidFill>
              <a:srgbClr val="ED7D31">
                <a:lumMod val="5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4" name="Graphic 53" descr="Sun">
              <a:extLst>
                <a:ext uri="{FF2B5EF4-FFF2-40B4-BE49-F238E27FC236}">
                  <a16:creationId xmlns:a16="http://schemas.microsoft.com/office/drawing/2014/main" id="{6390992B-6ABD-449F-B70C-CD01E4D6F87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339190" y="1379339"/>
              <a:ext cx="466531" cy="466531"/>
            </a:xfrm>
            <a:prstGeom prst="rect">
              <a:avLst/>
            </a:prstGeom>
          </p:spPr>
        </p:pic>
        <p:pic>
          <p:nvPicPr>
            <p:cNvPr id="55" name="Picture 54">
              <a:extLst>
                <a:ext uri="{FF2B5EF4-FFF2-40B4-BE49-F238E27FC236}">
                  <a16:creationId xmlns:a16="http://schemas.microsoft.com/office/drawing/2014/main" id="{A3E3F79D-0174-49DC-8343-E6F4264383C9}"/>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74703" y="1429901"/>
              <a:ext cx="1312735" cy="1440000"/>
            </a:xfrm>
            <a:prstGeom prst="rect">
              <a:avLst/>
            </a:prstGeom>
          </p:spPr>
        </p:pic>
        <p:sp>
          <p:nvSpPr>
            <p:cNvPr id="56" name="Arrow: Right 55">
              <a:extLst>
                <a:ext uri="{FF2B5EF4-FFF2-40B4-BE49-F238E27FC236}">
                  <a16:creationId xmlns:a16="http://schemas.microsoft.com/office/drawing/2014/main" id="{E93852AF-5B95-4016-BA85-B11461716A4C}"/>
                </a:ext>
              </a:extLst>
            </p:cNvPr>
            <p:cNvSpPr/>
            <p:nvPr/>
          </p:nvSpPr>
          <p:spPr>
            <a:xfrm>
              <a:off x="5522506" y="868099"/>
              <a:ext cx="181573" cy="140648"/>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5391E366-1BC6-4F23-AE36-FC55C2094F76}"/>
                </a:ext>
              </a:extLst>
            </p:cNvPr>
            <p:cNvSpPr/>
            <p:nvPr/>
          </p:nvSpPr>
          <p:spPr>
            <a:xfrm>
              <a:off x="1731660" y="436651"/>
              <a:ext cx="3407792" cy="369332"/>
            </a:xfrm>
            <a:prstGeom prst="rect">
              <a:avLst/>
            </a:prstGeom>
          </p:spPr>
          <p:txBody>
            <a:bodyPr wrap="none">
              <a:spAutoFit/>
            </a:bodyPr>
            <a:lstStyle/>
            <a:p>
              <a:r>
                <a:rPr lang="en-US" b="1" dirty="0">
                  <a:solidFill>
                    <a:prstClr val="black"/>
                  </a:solidFill>
                  <a:latin typeface="Calibri" panose="020F0502020204030204"/>
                </a:rPr>
                <a:t>Satellite observed column density</a:t>
              </a:r>
            </a:p>
          </p:txBody>
        </p:sp>
        <p:sp>
          <p:nvSpPr>
            <p:cNvPr id="58" name="Rectangle 57">
              <a:extLst>
                <a:ext uri="{FF2B5EF4-FFF2-40B4-BE49-F238E27FC236}">
                  <a16:creationId xmlns:a16="http://schemas.microsoft.com/office/drawing/2014/main" id="{092C8D86-99E8-4F34-90AA-CB36636A44A6}"/>
                </a:ext>
              </a:extLst>
            </p:cNvPr>
            <p:cNvSpPr/>
            <p:nvPr/>
          </p:nvSpPr>
          <p:spPr>
            <a:xfrm>
              <a:off x="3352807" y="2945413"/>
              <a:ext cx="3066224" cy="369332"/>
            </a:xfrm>
            <a:prstGeom prst="rect">
              <a:avLst/>
            </a:prstGeom>
          </p:spPr>
          <p:txBody>
            <a:bodyPr wrap="none">
              <a:spAutoFit/>
            </a:bodyPr>
            <a:lstStyle/>
            <a:p>
              <a:r>
                <a:rPr lang="en-US" b="1" dirty="0">
                  <a:solidFill>
                    <a:prstClr val="black"/>
                  </a:solidFill>
                  <a:latin typeface="Calibri" panose="020F0502020204030204"/>
                </a:rPr>
                <a:t>Evolution of vertical structure</a:t>
              </a:r>
            </a:p>
          </p:txBody>
        </p:sp>
        <p:sp>
          <p:nvSpPr>
            <p:cNvPr id="60" name="Rectangle: Rounded Corners 59">
              <a:extLst>
                <a:ext uri="{FF2B5EF4-FFF2-40B4-BE49-F238E27FC236}">
                  <a16:creationId xmlns:a16="http://schemas.microsoft.com/office/drawing/2014/main" id="{8716238A-171C-4BFD-AB9A-096BA0488A16}"/>
                </a:ext>
              </a:extLst>
            </p:cNvPr>
            <p:cNvSpPr/>
            <p:nvPr/>
          </p:nvSpPr>
          <p:spPr>
            <a:xfrm>
              <a:off x="1194756" y="390664"/>
              <a:ext cx="5929475" cy="3038336"/>
            </a:xfrm>
            <a:prstGeom prst="roundRect">
              <a:avLst>
                <a:gd name="adj" fmla="val 10609"/>
              </a:avLst>
            </a:prstGeom>
            <a:noFill/>
            <a:ln w="12700" cap="flat" cmpd="sng" algn="ctr">
              <a:solidFill>
                <a:srgbClr val="0070C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1" name="Picture 60">
              <a:extLst>
                <a:ext uri="{FF2B5EF4-FFF2-40B4-BE49-F238E27FC236}">
                  <a16:creationId xmlns:a16="http://schemas.microsoft.com/office/drawing/2014/main" id="{A5FC0077-6B80-4D91-B2EF-9C5426864408}"/>
                </a:ext>
              </a:extLst>
            </p:cNvPr>
            <p:cNvPicPr>
              <a:picLocks noChangeAspect="1"/>
            </p:cNvPicPr>
            <p:nvPr/>
          </p:nvPicPr>
          <p:blipFill>
            <a:blip r:embed="rId18"/>
            <a:stretch>
              <a:fillRect/>
            </a:stretch>
          </p:blipFill>
          <p:spPr>
            <a:xfrm>
              <a:off x="1291325" y="833342"/>
              <a:ext cx="4035902" cy="408467"/>
            </a:xfrm>
            <a:prstGeom prst="rect">
              <a:avLst/>
            </a:prstGeom>
          </p:spPr>
        </p:pic>
        <p:grpSp>
          <p:nvGrpSpPr>
            <p:cNvPr id="62" name="Group 61">
              <a:extLst>
                <a:ext uri="{FF2B5EF4-FFF2-40B4-BE49-F238E27FC236}">
                  <a16:creationId xmlns:a16="http://schemas.microsoft.com/office/drawing/2014/main" id="{D5FE421F-FC91-4E16-8E47-5E73E363916F}"/>
                </a:ext>
              </a:extLst>
            </p:cNvPr>
            <p:cNvGrpSpPr/>
            <p:nvPr/>
          </p:nvGrpSpPr>
          <p:grpSpPr>
            <a:xfrm>
              <a:off x="1332012" y="2256771"/>
              <a:ext cx="395538" cy="327856"/>
              <a:chOff x="1241758" y="2315132"/>
              <a:chExt cx="395538" cy="327856"/>
            </a:xfrm>
          </p:grpSpPr>
          <p:sp>
            <p:nvSpPr>
              <p:cNvPr id="63" name="Freeform: Shape 62">
                <a:extLst>
                  <a:ext uri="{FF2B5EF4-FFF2-40B4-BE49-F238E27FC236}">
                    <a16:creationId xmlns:a16="http://schemas.microsoft.com/office/drawing/2014/main" id="{69CE2D49-28F2-49C2-AF70-CE9F9092B971}"/>
                  </a:ext>
                </a:extLst>
              </p:cNvPr>
              <p:cNvSpPr/>
              <p:nvPr/>
            </p:nvSpPr>
            <p:spPr>
              <a:xfrm>
                <a:off x="1241758" y="2315132"/>
                <a:ext cx="382521" cy="111882"/>
              </a:xfrm>
              <a:custGeom>
                <a:avLst/>
                <a:gdLst>
                  <a:gd name="connsiteX0" fmla="*/ 0 w 633609"/>
                  <a:gd name="connsiteY0" fmla="*/ 150785 h 163249"/>
                  <a:gd name="connsiteX1" fmla="*/ 563880 w 633609"/>
                  <a:gd name="connsiteY1" fmla="*/ 150785 h 163249"/>
                  <a:gd name="connsiteX2" fmla="*/ 617220 w 633609"/>
                  <a:gd name="connsiteY2" fmla="*/ 21245 h 163249"/>
                  <a:gd name="connsiteX3" fmla="*/ 495300 w 633609"/>
                  <a:gd name="connsiteY3" fmla="*/ 6005 h 163249"/>
                  <a:gd name="connsiteX4" fmla="*/ 457200 w 633609"/>
                  <a:gd name="connsiteY4" fmla="*/ 82205 h 163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609" h="163249">
                    <a:moveTo>
                      <a:pt x="0" y="150785"/>
                    </a:moveTo>
                    <a:cubicBezTo>
                      <a:pt x="230505" y="161580"/>
                      <a:pt x="461010" y="172375"/>
                      <a:pt x="563880" y="150785"/>
                    </a:cubicBezTo>
                    <a:cubicBezTo>
                      <a:pt x="666750" y="129195"/>
                      <a:pt x="628650" y="45375"/>
                      <a:pt x="617220" y="21245"/>
                    </a:cubicBezTo>
                    <a:cubicBezTo>
                      <a:pt x="605790" y="-2885"/>
                      <a:pt x="521970" y="-4155"/>
                      <a:pt x="495300" y="6005"/>
                    </a:cubicBezTo>
                    <a:cubicBezTo>
                      <a:pt x="468630" y="16165"/>
                      <a:pt x="453390" y="78395"/>
                      <a:pt x="457200" y="82205"/>
                    </a:cubicBezTo>
                  </a:path>
                </a:pathLst>
              </a:custGeom>
              <a:noFill/>
              <a:ln w="1270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7FDC2E02-649F-4528-9BA3-A7BB88990EF1}"/>
                  </a:ext>
                </a:extLst>
              </p:cNvPr>
              <p:cNvSpPr/>
              <p:nvPr/>
            </p:nvSpPr>
            <p:spPr>
              <a:xfrm>
                <a:off x="1340215" y="2451147"/>
                <a:ext cx="297081" cy="86892"/>
              </a:xfrm>
              <a:custGeom>
                <a:avLst/>
                <a:gdLst>
                  <a:gd name="connsiteX0" fmla="*/ 0 w 633609"/>
                  <a:gd name="connsiteY0" fmla="*/ 150785 h 163249"/>
                  <a:gd name="connsiteX1" fmla="*/ 563880 w 633609"/>
                  <a:gd name="connsiteY1" fmla="*/ 150785 h 163249"/>
                  <a:gd name="connsiteX2" fmla="*/ 617220 w 633609"/>
                  <a:gd name="connsiteY2" fmla="*/ 21245 h 163249"/>
                  <a:gd name="connsiteX3" fmla="*/ 495300 w 633609"/>
                  <a:gd name="connsiteY3" fmla="*/ 6005 h 163249"/>
                  <a:gd name="connsiteX4" fmla="*/ 457200 w 633609"/>
                  <a:gd name="connsiteY4" fmla="*/ 82205 h 163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609" h="163249">
                    <a:moveTo>
                      <a:pt x="0" y="150785"/>
                    </a:moveTo>
                    <a:cubicBezTo>
                      <a:pt x="230505" y="161580"/>
                      <a:pt x="461010" y="172375"/>
                      <a:pt x="563880" y="150785"/>
                    </a:cubicBezTo>
                    <a:cubicBezTo>
                      <a:pt x="666750" y="129195"/>
                      <a:pt x="628650" y="45375"/>
                      <a:pt x="617220" y="21245"/>
                    </a:cubicBezTo>
                    <a:cubicBezTo>
                      <a:pt x="605790" y="-2885"/>
                      <a:pt x="521970" y="-4155"/>
                      <a:pt x="495300" y="6005"/>
                    </a:cubicBezTo>
                    <a:cubicBezTo>
                      <a:pt x="468630" y="16165"/>
                      <a:pt x="453390" y="78395"/>
                      <a:pt x="457200" y="82205"/>
                    </a:cubicBezTo>
                  </a:path>
                </a:pathLst>
              </a:custGeom>
              <a:noFill/>
              <a:ln w="1270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D0E71DDC-C26B-45F0-83C1-2375EC386AC7}"/>
                  </a:ext>
                </a:extLst>
              </p:cNvPr>
              <p:cNvSpPr/>
              <p:nvPr/>
            </p:nvSpPr>
            <p:spPr>
              <a:xfrm>
                <a:off x="1403123" y="2564818"/>
                <a:ext cx="229835" cy="78170"/>
              </a:xfrm>
              <a:custGeom>
                <a:avLst/>
                <a:gdLst>
                  <a:gd name="connsiteX0" fmla="*/ 0 w 633609"/>
                  <a:gd name="connsiteY0" fmla="*/ 150785 h 163249"/>
                  <a:gd name="connsiteX1" fmla="*/ 563880 w 633609"/>
                  <a:gd name="connsiteY1" fmla="*/ 150785 h 163249"/>
                  <a:gd name="connsiteX2" fmla="*/ 617220 w 633609"/>
                  <a:gd name="connsiteY2" fmla="*/ 21245 h 163249"/>
                  <a:gd name="connsiteX3" fmla="*/ 495300 w 633609"/>
                  <a:gd name="connsiteY3" fmla="*/ 6005 h 163249"/>
                  <a:gd name="connsiteX4" fmla="*/ 457200 w 633609"/>
                  <a:gd name="connsiteY4" fmla="*/ 82205 h 163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609" h="163249">
                    <a:moveTo>
                      <a:pt x="0" y="150785"/>
                    </a:moveTo>
                    <a:cubicBezTo>
                      <a:pt x="230505" y="161580"/>
                      <a:pt x="461010" y="172375"/>
                      <a:pt x="563880" y="150785"/>
                    </a:cubicBezTo>
                    <a:cubicBezTo>
                      <a:pt x="666750" y="129195"/>
                      <a:pt x="628650" y="45375"/>
                      <a:pt x="617220" y="21245"/>
                    </a:cubicBezTo>
                    <a:cubicBezTo>
                      <a:pt x="605790" y="-2885"/>
                      <a:pt x="521970" y="-4155"/>
                      <a:pt x="495300" y="6005"/>
                    </a:cubicBezTo>
                    <a:cubicBezTo>
                      <a:pt x="468630" y="16165"/>
                      <a:pt x="453390" y="78395"/>
                      <a:pt x="457200" y="82205"/>
                    </a:cubicBezTo>
                  </a:path>
                </a:pathLst>
              </a:custGeom>
              <a:noFill/>
              <a:ln w="1270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114" name="TextBox 113">
            <a:extLst>
              <a:ext uri="{FF2B5EF4-FFF2-40B4-BE49-F238E27FC236}">
                <a16:creationId xmlns:a16="http://schemas.microsoft.com/office/drawing/2014/main" id="{1A2E089C-00A4-49F4-A93C-0D275DBEF7FE}"/>
              </a:ext>
            </a:extLst>
          </p:cNvPr>
          <p:cNvSpPr txBox="1"/>
          <p:nvPr/>
        </p:nvSpPr>
        <p:spPr>
          <a:xfrm>
            <a:off x="6147101" y="867360"/>
            <a:ext cx="5865577" cy="369332"/>
          </a:xfrm>
          <a:prstGeom prst="rect">
            <a:avLst/>
          </a:prstGeom>
          <a:noFill/>
        </p:spPr>
        <p:txBody>
          <a:bodyPr wrap="square" rtlCol="0">
            <a:spAutoFit/>
          </a:bodyPr>
          <a:lstStyle>
            <a:defPPr>
              <a:defRPr lang="en-US"/>
            </a:defPPr>
            <a:lvl1pPr algn="ctr">
              <a:defRPr sz="2800" b="1">
                <a:solidFill>
                  <a:srgbClr val="0070C0"/>
                </a:solidFill>
              </a:defRPr>
            </a:lvl1pPr>
          </a:lstStyle>
          <a:p>
            <a:r>
              <a:rPr lang="en-US" sz="1800" dirty="0"/>
              <a:t>NO2 vertical profile from </a:t>
            </a:r>
            <a:r>
              <a:rPr lang="en-US" sz="1800" dirty="0">
                <a:solidFill>
                  <a:srgbClr val="C00000"/>
                </a:solidFill>
              </a:rPr>
              <a:t>urban (red)</a:t>
            </a:r>
            <a:r>
              <a:rPr lang="en-US" sz="1800" dirty="0"/>
              <a:t> to </a:t>
            </a:r>
            <a:r>
              <a:rPr lang="en-US" sz="1800" dirty="0">
                <a:solidFill>
                  <a:schemeClr val="accent6">
                    <a:lumMod val="75000"/>
                  </a:schemeClr>
                </a:solidFill>
              </a:rPr>
              <a:t>rural (green)</a:t>
            </a:r>
          </a:p>
        </p:txBody>
      </p:sp>
      <p:sp>
        <p:nvSpPr>
          <p:cNvPr id="115" name="TextBox 114">
            <a:extLst>
              <a:ext uri="{FF2B5EF4-FFF2-40B4-BE49-F238E27FC236}">
                <a16:creationId xmlns:a16="http://schemas.microsoft.com/office/drawing/2014/main" id="{E679E60E-F57A-4D5F-B53F-6323AA32CA42}"/>
              </a:ext>
            </a:extLst>
          </p:cNvPr>
          <p:cNvSpPr txBox="1"/>
          <p:nvPr/>
        </p:nvSpPr>
        <p:spPr>
          <a:xfrm>
            <a:off x="6027992" y="5866596"/>
            <a:ext cx="6103797" cy="369332"/>
          </a:xfrm>
          <a:prstGeom prst="rect">
            <a:avLst/>
          </a:prstGeom>
          <a:noFill/>
        </p:spPr>
        <p:txBody>
          <a:bodyPr wrap="square" rtlCol="0">
            <a:spAutoFit/>
          </a:bodyPr>
          <a:lstStyle>
            <a:defPPr>
              <a:defRPr lang="en-US"/>
            </a:defPPr>
            <a:lvl1pPr algn="ctr">
              <a:defRPr sz="2800" b="1">
                <a:solidFill>
                  <a:srgbClr val="0070C0"/>
                </a:solidFill>
              </a:defRPr>
            </a:lvl1pPr>
          </a:lstStyle>
          <a:p>
            <a:r>
              <a:rPr lang="en-US" sz="1800" dirty="0"/>
              <a:t>AI model (DeepSAT4D) well captured the variation</a:t>
            </a:r>
            <a:endParaRPr lang="en-US" sz="1800" dirty="0">
              <a:solidFill>
                <a:schemeClr val="accent6">
                  <a:lumMod val="75000"/>
                </a:schemeClr>
              </a:solidFill>
            </a:endParaRPr>
          </a:p>
        </p:txBody>
      </p:sp>
      <p:grpSp>
        <p:nvGrpSpPr>
          <p:cNvPr id="143" name="Group 142">
            <a:extLst>
              <a:ext uri="{FF2B5EF4-FFF2-40B4-BE49-F238E27FC236}">
                <a16:creationId xmlns:a16="http://schemas.microsoft.com/office/drawing/2014/main" id="{2D32BC69-D839-4592-9C55-C1CAD2BE5875}"/>
              </a:ext>
            </a:extLst>
          </p:cNvPr>
          <p:cNvGrpSpPr/>
          <p:nvPr/>
        </p:nvGrpSpPr>
        <p:grpSpPr>
          <a:xfrm>
            <a:off x="6470335" y="1535406"/>
            <a:ext cx="5415263" cy="4166470"/>
            <a:chOff x="1040537" y="243704"/>
            <a:chExt cx="8567496" cy="6591779"/>
          </a:xfrm>
        </p:grpSpPr>
        <p:pic>
          <p:nvPicPr>
            <p:cNvPr id="144" name="Picture 143">
              <a:extLst>
                <a:ext uri="{FF2B5EF4-FFF2-40B4-BE49-F238E27FC236}">
                  <a16:creationId xmlns:a16="http://schemas.microsoft.com/office/drawing/2014/main" id="{88F929AF-D6EB-41C3-95F8-4AC483279CDB}"/>
                </a:ext>
              </a:extLst>
            </p:cNvPr>
            <p:cNvPicPr>
              <a:picLocks noChangeAspect="1"/>
            </p:cNvPicPr>
            <p:nvPr/>
          </p:nvPicPr>
          <p:blipFill>
            <a:blip r:embed="rId19"/>
            <a:stretch>
              <a:fillRect/>
            </a:stretch>
          </p:blipFill>
          <p:spPr>
            <a:xfrm>
              <a:off x="2929381" y="890758"/>
              <a:ext cx="4552012" cy="3802131"/>
            </a:xfrm>
            <a:prstGeom prst="rect">
              <a:avLst/>
            </a:prstGeom>
          </p:spPr>
        </p:pic>
        <p:grpSp>
          <p:nvGrpSpPr>
            <p:cNvPr id="145" name="Group 144">
              <a:extLst>
                <a:ext uri="{FF2B5EF4-FFF2-40B4-BE49-F238E27FC236}">
                  <a16:creationId xmlns:a16="http://schemas.microsoft.com/office/drawing/2014/main" id="{65B6026D-79D9-46DE-9023-DC9E0C73EF50}"/>
                </a:ext>
              </a:extLst>
            </p:cNvPr>
            <p:cNvGrpSpPr/>
            <p:nvPr/>
          </p:nvGrpSpPr>
          <p:grpSpPr>
            <a:xfrm>
              <a:off x="1040537" y="243704"/>
              <a:ext cx="8567496" cy="6591779"/>
              <a:chOff x="1040537" y="243704"/>
              <a:chExt cx="8567496" cy="6591779"/>
            </a:xfrm>
          </p:grpSpPr>
          <p:grpSp>
            <p:nvGrpSpPr>
              <p:cNvPr id="146" name="Group 145">
                <a:extLst>
                  <a:ext uri="{FF2B5EF4-FFF2-40B4-BE49-F238E27FC236}">
                    <a16:creationId xmlns:a16="http://schemas.microsoft.com/office/drawing/2014/main" id="{3D444A5B-7187-46AB-869D-39623E8A9B57}"/>
                  </a:ext>
                </a:extLst>
              </p:cNvPr>
              <p:cNvGrpSpPr/>
              <p:nvPr/>
            </p:nvGrpSpPr>
            <p:grpSpPr>
              <a:xfrm>
                <a:off x="4176622" y="1873816"/>
                <a:ext cx="2148106" cy="1820617"/>
                <a:chOff x="2806192" y="1721820"/>
                <a:chExt cx="2107192" cy="1785941"/>
              </a:xfrm>
            </p:grpSpPr>
            <p:sp>
              <p:nvSpPr>
                <p:cNvPr id="163" name="Rectangle 162">
                  <a:extLst>
                    <a:ext uri="{FF2B5EF4-FFF2-40B4-BE49-F238E27FC236}">
                      <a16:creationId xmlns:a16="http://schemas.microsoft.com/office/drawing/2014/main" id="{B3C8577A-8E45-4445-8AD1-A7B504E09FD8}"/>
                    </a:ext>
                  </a:extLst>
                </p:cNvPr>
                <p:cNvSpPr/>
                <p:nvPr/>
              </p:nvSpPr>
              <p:spPr>
                <a:xfrm>
                  <a:off x="4185381" y="3403174"/>
                  <a:ext cx="136542" cy="104587"/>
                </a:xfrm>
                <a:prstGeom prst="rect">
                  <a:avLst/>
                </a:prstGeom>
                <a:noFill/>
                <a:ln w="285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Rectangle 163">
                  <a:extLst>
                    <a:ext uri="{FF2B5EF4-FFF2-40B4-BE49-F238E27FC236}">
                      <a16:creationId xmlns:a16="http://schemas.microsoft.com/office/drawing/2014/main" id="{6025CC1C-21F9-4913-AE47-DA8B84A3C24B}"/>
                    </a:ext>
                  </a:extLst>
                </p:cNvPr>
                <p:cNvSpPr/>
                <p:nvPr/>
              </p:nvSpPr>
              <p:spPr>
                <a:xfrm>
                  <a:off x="4621479" y="2765359"/>
                  <a:ext cx="136542" cy="104587"/>
                </a:xfrm>
                <a:prstGeom prst="rect">
                  <a:avLst/>
                </a:prstGeom>
                <a:noFill/>
                <a:ln w="285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Rectangle 164">
                  <a:extLst>
                    <a:ext uri="{FF2B5EF4-FFF2-40B4-BE49-F238E27FC236}">
                      <a16:creationId xmlns:a16="http://schemas.microsoft.com/office/drawing/2014/main" id="{A880F770-0C88-4BFE-8E76-74C44441CC90}"/>
                    </a:ext>
                  </a:extLst>
                </p:cNvPr>
                <p:cNvSpPr/>
                <p:nvPr/>
              </p:nvSpPr>
              <p:spPr>
                <a:xfrm>
                  <a:off x="4310761" y="2160269"/>
                  <a:ext cx="136542" cy="104587"/>
                </a:xfrm>
                <a:prstGeom prst="rect">
                  <a:avLst/>
                </a:prstGeom>
                <a:noFill/>
                <a:ln w="285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Rectangle 165">
                  <a:extLst>
                    <a:ext uri="{FF2B5EF4-FFF2-40B4-BE49-F238E27FC236}">
                      <a16:creationId xmlns:a16="http://schemas.microsoft.com/office/drawing/2014/main" id="{179CD172-4EF7-4CB1-B508-4F16565338AA}"/>
                    </a:ext>
                  </a:extLst>
                </p:cNvPr>
                <p:cNvSpPr/>
                <p:nvPr/>
              </p:nvSpPr>
              <p:spPr>
                <a:xfrm>
                  <a:off x="2806192" y="1756871"/>
                  <a:ext cx="136542" cy="104587"/>
                </a:xfrm>
                <a:prstGeom prst="rect">
                  <a:avLst/>
                </a:prstGeom>
                <a:noFill/>
                <a:ln w="285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Rectangle 166">
                  <a:extLst>
                    <a:ext uri="{FF2B5EF4-FFF2-40B4-BE49-F238E27FC236}">
                      <a16:creationId xmlns:a16="http://schemas.microsoft.com/office/drawing/2014/main" id="{677321B7-BCA5-4200-912A-AAE1736FFE6D}"/>
                    </a:ext>
                  </a:extLst>
                </p:cNvPr>
                <p:cNvSpPr/>
                <p:nvPr/>
              </p:nvSpPr>
              <p:spPr>
                <a:xfrm>
                  <a:off x="3574572" y="2847806"/>
                  <a:ext cx="136542" cy="104587"/>
                </a:xfrm>
                <a:prstGeom prst="rect">
                  <a:avLst/>
                </a:prstGeom>
                <a:noFill/>
                <a:ln w="285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8" name="Rectangle 167">
                  <a:extLst>
                    <a:ext uri="{FF2B5EF4-FFF2-40B4-BE49-F238E27FC236}">
                      <a16:creationId xmlns:a16="http://schemas.microsoft.com/office/drawing/2014/main" id="{92BD31E6-3220-4A00-87A1-A593BD4B7D9C}"/>
                    </a:ext>
                  </a:extLst>
                </p:cNvPr>
                <p:cNvSpPr/>
                <p:nvPr/>
              </p:nvSpPr>
              <p:spPr>
                <a:xfrm>
                  <a:off x="4179930" y="2814430"/>
                  <a:ext cx="136542" cy="104587"/>
                </a:xfrm>
                <a:prstGeom prst="rect">
                  <a:avLst/>
                </a:prstGeom>
                <a:noFill/>
                <a:ln w="285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9" name="Rectangle 168">
                  <a:extLst>
                    <a:ext uri="{FF2B5EF4-FFF2-40B4-BE49-F238E27FC236}">
                      <a16:creationId xmlns:a16="http://schemas.microsoft.com/office/drawing/2014/main" id="{3678110A-96D2-4CC8-8F15-D84CEE2558B6}"/>
                    </a:ext>
                  </a:extLst>
                </p:cNvPr>
                <p:cNvSpPr/>
                <p:nvPr/>
              </p:nvSpPr>
              <p:spPr>
                <a:xfrm>
                  <a:off x="4776842" y="1721820"/>
                  <a:ext cx="136542" cy="104587"/>
                </a:xfrm>
                <a:prstGeom prst="rect">
                  <a:avLst/>
                </a:prstGeom>
                <a:noFill/>
                <a:ln w="285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0" name="Rectangle 169">
                  <a:extLst>
                    <a:ext uri="{FF2B5EF4-FFF2-40B4-BE49-F238E27FC236}">
                      <a16:creationId xmlns:a16="http://schemas.microsoft.com/office/drawing/2014/main" id="{3FE54C6C-45A8-4850-8F23-BA320CFBE1DE}"/>
                    </a:ext>
                  </a:extLst>
                </p:cNvPr>
                <p:cNvSpPr/>
                <p:nvPr/>
              </p:nvSpPr>
              <p:spPr>
                <a:xfrm>
                  <a:off x="2806192" y="2812209"/>
                  <a:ext cx="136542" cy="104587"/>
                </a:xfrm>
                <a:prstGeom prst="rect">
                  <a:avLst/>
                </a:prstGeom>
                <a:noFill/>
                <a:ln w="285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cxnSp>
            <p:nvCxnSpPr>
              <p:cNvPr id="147" name="Straight Arrow Connector 146">
                <a:extLst>
                  <a:ext uri="{FF2B5EF4-FFF2-40B4-BE49-F238E27FC236}">
                    <a16:creationId xmlns:a16="http://schemas.microsoft.com/office/drawing/2014/main" id="{2EEA2266-2470-4FEE-B2D2-0593E10B3FB9}"/>
                  </a:ext>
                </a:extLst>
              </p:cNvPr>
              <p:cNvCxnSpPr>
                <a:cxnSpLocks/>
                <a:stCxn id="166" idx="1"/>
              </p:cNvCxnSpPr>
              <p:nvPr/>
            </p:nvCxnSpPr>
            <p:spPr>
              <a:xfrm flipH="1" flipV="1">
                <a:off x="2971708" y="1383703"/>
                <a:ext cx="1204914" cy="579154"/>
              </a:xfrm>
              <a:prstGeom prst="straightConnector1">
                <a:avLst/>
              </a:prstGeom>
              <a:noFill/>
              <a:ln w="6350" cap="flat" cmpd="sng" algn="ctr">
                <a:solidFill>
                  <a:srgbClr val="C00000"/>
                </a:solidFill>
                <a:prstDash val="solid"/>
                <a:miter lim="800000"/>
                <a:tailEnd type="triangle"/>
              </a:ln>
              <a:effectLst/>
            </p:spPr>
          </p:cxnSp>
          <p:cxnSp>
            <p:nvCxnSpPr>
              <p:cNvPr id="148" name="Straight Arrow Connector 147">
                <a:extLst>
                  <a:ext uri="{FF2B5EF4-FFF2-40B4-BE49-F238E27FC236}">
                    <a16:creationId xmlns:a16="http://schemas.microsoft.com/office/drawing/2014/main" id="{83FF6F09-497A-47A2-82C8-A4620B272FC2}"/>
                  </a:ext>
                </a:extLst>
              </p:cNvPr>
              <p:cNvCxnSpPr>
                <a:cxnSpLocks/>
              </p:cNvCxnSpPr>
              <p:nvPr/>
            </p:nvCxnSpPr>
            <p:spPr>
              <a:xfrm flipH="1">
                <a:off x="2968016" y="3100575"/>
                <a:ext cx="1169328" cy="443128"/>
              </a:xfrm>
              <a:prstGeom prst="straightConnector1">
                <a:avLst/>
              </a:prstGeom>
              <a:noFill/>
              <a:ln w="6350" cap="flat" cmpd="sng" algn="ctr">
                <a:solidFill>
                  <a:srgbClr val="C00000"/>
                </a:solidFill>
                <a:prstDash val="solid"/>
                <a:miter lim="800000"/>
                <a:tailEnd type="triangle"/>
              </a:ln>
              <a:effectLst/>
            </p:spPr>
          </p:cxnSp>
          <p:cxnSp>
            <p:nvCxnSpPr>
              <p:cNvPr id="149" name="Straight Arrow Connector 148">
                <a:extLst>
                  <a:ext uri="{FF2B5EF4-FFF2-40B4-BE49-F238E27FC236}">
                    <a16:creationId xmlns:a16="http://schemas.microsoft.com/office/drawing/2014/main" id="{57BE1A81-6CDD-4591-95B9-2E39F0628269}"/>
                  </a:ext>
                </a:extLst>
              </p:cNvPr>
              <p:cNvCxnSpPr>
                <a:cxnSpLocks/>
              </p:cNvCxnSpPr>
              <p:nvPr/>
            </p:nvCxnSpPr>
            <p:spPr>
              <a:xfrm flipH="1">
                <a:off x="2992016" y="3128144"/>
                <a:ext cx="1906748" cy="1607882"/>
              </a:xfrm>
              <a:prstGeom prst="straightConnector1">
                <a:avLst/>
              </a:prstGeom>
              <a:noFill/>
              <a:ln w="6350" cap="flat" cmpd="sng" algn="ctr">
                <a:solidFill>
                  <a:srgbClr val="C00000"/>
                </a:solidFill>
                <a:prstDash val="solid"/>
                <a:miter lim="800000"/>
                <a:tailEnd type="triangle"/>
              </a:ln>
              <a:effectLst/>
            </p:spPr>
          </p:cxnSp>
          <p:cxnSp>
            <p:nvCxnSpPr>
              <p:cNvPr id="150" name="Straight Arrow Connector 149">
                <a:extLst>
                  <a:ext uri="{FF2B5EF4-FFF2-40B4-BE49-F238E27FC236}">
                    <a16:creationId xmlns:a16="http://schemas.microsoft.com/office/drawing/2014/main" id="{0F372873-1B48-4D2C-87CC-BC3402B76464}"/>
                  </a:ext>
                </a:extLst>
              </p:cNvPr>
              <p:cNvCxnSpPr>
                <a:cxnSpLocks/>
              </p:cNvCxnSpPr>
              <p:nvPr/>
            </p:nvCxnSpPr>
            <p:spPr>
              <a:xfrm flipH="1">
                <a:off x="4621751" y="3117734"/>
                <a:ext cx="978215" cy="1534273"/>
              </a:xfrm>
              <a:prstGeom prst="straightConnector1">
                <a:avLst/>
              </a:prstGeom>
              <a:noFill/>
              <a:ln w="6350" cap="flat" cmpd="sng" algn="ctr">
                <a:solidFill>
                  <a:srgbClr val="C00000"/>
                </a:solidFill>
                <a:prstDash val="solid"/>
                <a:miter lim="800000"/>
                <a:tailEnd type="triangle"/>
              </a:ln>
              <a:effectLst/>
            </p:spPr>
          </p:cxnSp>
          <p:cxnSp>
            <p:nvCxnSpPr>
              <p:cNvPr id="151" name="Straight Arrow Connector 150">
                <a:extLst>
                  <a:ext uri="{FF2B5EF4-FFF2-40B4-BE49-F238E27FC236}">
                    <a16:creationId xmlns:a16="http://schemas.microsoft.com/office/drawing/2014/main" id="{9A178CAD-D947-49AF-91A7-55361027F03A}"/>
                  </a:ext>
                </a:extLst>
              </p:cNvPr>
              <p:cNvCxnSpPr>
                <a:cxnSpLocks/>
              </p:cNvCxnSpPr>
              <p:nvPr/>
            </p:nvCxnSpPr>
            <p:spPr>
              <a:xfrm>
                <a:off x="5599967" y="3694433"/>
                <a:ext cx="455938" cy="944302"/>
              </a:xfrm>
              <a:prstGeom prst="straightConnector1">
                <a:avLst/>
              </a:prstGeom>
              <a:noFill/>
              <a:ln w="6350" cap="flat" cmpd="sng" algn="ctr">
                <a:solidFill>
                  <a:srgbClr val="C00000"/>
                </a:solidFill>
                <a:prstDash val="solid"/>
                <a:miter lim="800000"/>
                <a:tailEnd type="triangle"/>
              </a:ln>
              <a:effectLst/>
            </p:spPr>
          </p:cxnSp>
          <p:cxnSp>
            <p:nvCxnSpPr>
              <p:cNvPr id="152" name="Straight Arrow Connector 151">
                <a:extLst>
                  <a:ext uri="{FF2B5EF4-FFF2-40B4-BE49-F238E27FC236}">
                    <a16:creationId xmlns:a16="http://schemas.microsoft.com/office/drawing/2014/main" id="{E217EBE2-7276-431B-A97E-A8AB609A96B5}"/>
                  </a:ext>
                </a:extLst>
              </p:cNvPr>
              <p:cNvCxnSpPr>
                <a:cxnSpLocks/>
              </p:cNvCxnSpPr>
              <p:nvPr/>
            </p:nvCxnSpPr>
            <p:spPr>
              <a:xfrm>
                <a:off x="6230950" y="3041690"/>
                <a:ext cx="1459943" cy="1687533"/>
              </a:xfrm>
              <a:prstGeom prst="straightConnector1">
                <a:avLst/>
              </a:prstGeom>
              <a:noFill/>
              <a:ln w="6350" cap="flat" cmpd="sng" algn="ctr">
                <a:solidFill>
                  <a:srgbClr val="C00000"/>
                </a:solidFill>
                <a:prstDash val="solid"/>
                <a:miter lim="800000"/>
                <a:tailEnd type="triangle"/>
              </a:ln>
              <a:effectLst/>
            </p:spPr>
          </p:cxnSp>
          <p:cxnSp>
            <p:nvCxnSpPr>
              <p:cNvPr id="153" name="Straight Arrow Connector 152">
                <a:extLst>
                  <a:ext uri="{FF2B5EF4-FFF2-40B4-BE49-F238E27FC236}">
                    <a16:creationId xmlns:a16="http://schemas.microsoft.com/office/drawing/2014/main" id="{C746FE3B-0EA1-4F99-832D-DCE719F8C4FC}"/>
                  </a:ext>
                </a:extLst>
              </p:cNvPr>
              <p:cNvCxnSpPr>
                <a:cxnSpLocks/>
              </p:cNvCxnSpPr>
              <p:nvPr/>
            </p:nvCxnSpPr>
            <p:spPr>
              <a:xfrm>
                <a:off x="5945551" y="2403704"/>
                <a:ext cx="1667858" cy="587221"/>
              </a:xfrm>
              <a:prstGeom prst="straightConnector1">
                <a:avLst/>
              </a:prstGeom>
              <a:noFill/>
              <a:ln w="6350" cap="flat" cmpd="sng" algn="ctr">
                <a:solidFill>
                  <a:srgbClr val="C00000"/>
                </a:solidFill>
                <a:prstDash val="solid"/>
                <a:miter lim="800000"/>
                <a:tailEnd type="triangle"/>
              </a:ln>
              <a:effectLst/>
            </p:spPr>
          </p:cxnSp>
          <p:cxnSp>
            <p:nvCxnSpPr>
              <p:cNvPr id="154" name="Straight Arrow Connector 153">
                <a:extLst>
                  <a:ext uri="{FF2B5EF4-FFF2-40B4-BE49-F238E27FC236}">
                    <a16:creationId xmlns:a16="http://schemas.microsoft.com/office/drawing/2014/main" id="{11149240-8422-4B0D-BD72-0A3E94F5B870}"/>
                  </a:ext>
                </a:extLst>
              </p:cNvPr>
              <p:cNvCxnSpPr>
                <a:cxnSpLocks/>
              </p:cNvCxnSpPr>
              <p:nvPr/>
            </p:nvCxnSpPr>
            <p:spPr>
              <a:xfrm flipV="1">
                <a:off x="6384452" y="1364722"/>
                <a:ext cx="1094881" cy="598254"/>
              </a:xfrm>
              <a:prstGeom prst="straightConnector1">
                <a:avLst/>
              </a:prstGeom>
              <a:noFill/>
              <a:ln w="6350" cap="flat" cmpd="sng" algn="ctr">
                <a:solidFill>
                  <a:srgbClr val="C00000"/>
                </a:solidFill>
                <a:prstDash val="solid"/>
                <a:miter lim="800000"/>
                <a:tailEnd type="triangle"/>
              </a:ln>
              <a:effectLst/>
            </p:spPr>
          </p:cxnSp>
          <p:pic>
            <p:nvPicPr>
              <p:cNvPr id="155" name="Picture 154">
                <a:extLst>
                  <a:ext uri="{FF2B5EF4-FFF2-40B4-BE49-F238E27FC236}">
                    <a16:creationId xmlns:a16="http://schemas.microsoft.com/office/drawing/2014/main" id="{538AC35E-50AD-49B8-A0C4-77951EEE3E7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40427" y="4662417"/>
                <a:ext cx="1865846" cy="2160000"/>
              </a:xfrm>
              <a:prstGeom prst="rect">
                <a:avLst/>
              </a:prstGeom>
            </p:spPr>
          </p:pic>
          <p:pic>
            <p:nvPicPr>
              <p:cNvPr id="156" name="Picture 155">
                <a:extLst>
                  <a:ext uri="{FF2B5EF4-FFF2-40B4-BE49-F238E27FC236}">
                    <a16:creationId xmlns:a16="http://schemas.microsoft.com/office/drawing/2014/main" id="{A24045FA-7634-4C2A-AD88-43FAA295863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695013" y="2420935"/>
                <a:ext cx="1865846" cy="2160000"/>
              </a:xfrm>
              <a:prstGeom prst="rect">
                <a:avLst/>
              </a:prstGeom>
            </p:spPr>
          </p:pic>
          <p:pic>
            <p:nvPicPr>
              <p:cNvPr id="157" name="Picture 156">
                <a:extLst>
                  <a:ext uri="{FF2B5EF4-FFF2-40B4-BE49-F238E27FC236}">
                    <a16:creationId xmlns:a16="http://schemas.microsoft.com/office/drawing/2014/main" id="{D499028C-B33B-417E-8C2D-B06525FC7BD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40537" y="4652007"/>
                <a:ext cx="1865846" cy="2160000"/>
              </a:xfrm>
              <a:prstGeom prst="rect">
                <a:avLst/>
              </a:prstGeom>
            </p:spPr>
          </p:pic>
          <p:pic>
            <p:nvPicPr>
              <p:cNvPr id="158" name="Picture 157">
                <a:extLst>
                  <a:ext uri="{FF2B5EF4-FFF2-40B4-BE49-F238E27FC236}">
                    <a16:creationId xmlns:a16="http://schemas.microsoft.com/office/drawing/2014/main" id="{9E718740-2D7B-4550-95AA-10DD54E5A1C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577033" y="4675483"/>
                <a:ext cx="1865846" cy="2160000"/>
              </a:xfrm>
              <a:prstGeom prst="rect">
                <a:avLst/>
              </a:prstGeom>
            </p:spPr>
          </p:pic>
          <p:pic>
            <p:nvPicPr>
              <p:cNvPr id="159" name="Picture 158">
                <a:extLst>
                  <a:ext uri="{FF2B5EF4-FFF2-40B4-BE49-F238E27FC236}">
                    <a16:creationId xmlns:a16="http://schemas.microsoft.com/office/drawing/2014/main" id="{EA13A447-34C7-4A46-A46C-874A654DCDD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707864" y="243704"/>
                <a:ext cx="1865846" cy="2160000"/>
              </a:xfrm>
              <a:prstGeom prst="rect">
                <a:avLst/>
              </a:prstGeom>
            </p:spPr>
          </p:pic>
          <p:pic>
            <p:nvPicPr>
              <p:cNvPr id="160" name="Picture 159">
                <a:extLst>
                  <a:ext uri="{FF2B5EF4-FFF2-40B4-BE49-F238E27FC236}">
                    <a16:creationId xmlns:a16="http://schemas.microsoft.com/office/drawing/2014/main" id="{31D1FA85-249C-45D8-B904-15FE9FE33E1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53711" y="2436779"/>
                <a:ext cx="1873231" cy="2160000"/>
              </a:xfrm>
              <a:prstGeom prst="rect">
                <a:avLst/>
              </a:prstGeom>
            </p:spPr>
          </p:pic>
          <p:pic>
            <p:nvPicPr>
              <p:cNvPr id="161" name="Picture 160">
                <a:extLst>
                  <a:ext uri="{FF2B5EF4-FFF2-40B4-BE49-F238E27FC236}">
                    <a16:creationId xmlns:a16="http://schemas.microsoft.com/office/drawing/2014/main" id="{CCCF7D34-C433-441B-95BA-99FCEDD49E8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717572" y="4652007"/>
                <a:ext cx="1890461" cy="2160000"/>
              </a:xfrm>
              <a:prstGeom prst="rect">
                <a:avLst/>
              </a:prstGeom>
            </p:spPr>
          </p:pic>
          <p:pic>
            <p:nvPicPr>
              <p:cNvPr id="162" name="Picture 161">
                <a:extLst>
                  <a:ext uri="{FF2B5EF4-FFF2-40B4-BE49-F238E27FC236}">
                    <a16:creationId xmlns:a16="http://schemas.microsoft.com/office/drawing/2014/main" id="{E2220DEF-AC1D-4A10-8E19-14484D822E6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75532" y="255714"/>
                <a:ext cx="1865846" cy="2160000"/>
              </a:xfrm>
              <a:prstGeom prst="rect">
                <a:avLst/>
              </a:prstGeom>
            </p:spPr>
          </p:pic>
        </p:grpSp>
      </p:grpSp>
    </p:spTree>
    <p:extLst>
      <p:ext uri="{BB962C8B-B14F-4D97-AF65-F5344CB8AC3E}">
        <p14:creationId xmlns:p14="http://schemas.microsoft.com/office/powerpoint/2010/main" val="3140440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11769CE2-F482-473C-BDCF-B4DEEE6F8BEE}"/>
              </a:ext>
            </a:extLst>
          </p:cNvPr>
          <p:cNvSpPr>
            <a:spLocks noChangeArrowheads="1"/>
          </p:cNvSpPr>
          <p:nvPr/>
        </p:nvSpPr>
        <p:spPr bwMode="auto">
          <a:xfrm>
            <a:off x="0" y="1"/>
            <a:ext cx="12192000" cy="529701"/>
          </a:xfrm>
          <a:prstGeom prst="rect">
            <a:avLst/>
          </a:prstGeom>
          <a:solidFill>
            <a:srgbClr val="044875"/>
          </a:solidFill>
          <a:ln>
            <a:noFill/>
          </a:ln>
          <a:effec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19" name="Rectangle 13">
            <a:extLst>
              <a:ext uri="{FF2B5EF4-FFF2-40B4-BE49-F238E27FC236}">
                <a16:creationId xmlns:a16="http://schemas.microsoft.com/office/drawing/2014/main" id="{50905B2A-C645-4BAD-BE8E-7FC1C2AAA83B}"/>
              </a:ext>
            </a:extLst>
          </p:cNvPr>
          <p:cNvSpPr>
            <a:spLocks noChangeArrowheads="1"/>
          </p:cNvSpPr>
          <p:nvPr/>
        </p:nvSpPr>
        <p:spPr bwMode="auto">
          <a:xfrm>
            <a:off x="0" y="6600826"/>
            <a:ext cx="12192000" cy="257175"/>
          </a:xfrm>
          <a:prstGeom prst="rect">
            <a:avLst/>
          </a:prstGeom>
          <a:solidFill>
            <a:srgbClr val="044875"/>
          </a:solidFill>
          <a:ln>
            <a:noFill/>
          </a:ln>
          <a:effec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3C5E74"/>
              </a:solidFill>
              <a:effectLst/>
              <a:uLnTx/>
              <a:uFillTx/>
              <a:latin typeface="微软雅黑" panose="020B0503020204020204" pitchFamily="34" charset="-122"/>
              <a:ea typeface="微软雅黑" panose="020B0503020204020204" pitchFamily="34" charset="-122"/>
              <a:cs typeface="+mn-cs"/>
            </a:endParaRPr>
          </a:p>
        </p:txBody>
      </p:sp>
      <p:sp>
        <p:nvSpPr>
          <p:cNvPr id="25" name="TextBox 24">
            <a:extLst>
              <a:ext uri="{FF2B5EF4-FFF2-40B4-BE49-F238E27FC236}">
                <a16:creationId xmlns:a16="http://schemas.microsoft.com/office/drawing/2014/main" id="{AF9284B1-9CAF-40A2-9362-672D3B83FF20}"/>
              </a:ext>
            </a:extLst>
          </p:cNvPr>
          <p:cNvSpPr txBox="1"/>
          <p:nvPr/>
        </p:nvSpPr>
        <p:spPr>
          <a:xfrm>
            <a:off x="0" y="-20585"/>
            <a:ext cx="12192000" cy="523220"/>
          </a:xfrm>
          <a:prstGeom prst="rect">
            <a:avLst/>
          </a:prstGeom>
          <a:noFill/>
        </p:spPr>
        <p:txBody>
          <a:bodyPr wrap="square" rtlCol="0">
            <a:spAutoFit/>
          </a:bodyPr>
          <a:lstStyle/>
          <a:p>
            <a:pPr algn="ctr"/>
            <a:r>
              <a:rPr lang="en-US" sz="2800" b="1" dirty="0">
                <a:solidFill>
                  <a:schemeClr val="bg1"/>
                </a:solidFill>
              </a:rPr>
              <a:t>Topic 1: Data-driven AI need the data from physical model</a:t>
            </a:r>
          </a:p>
        </p:txBody>
      </p:sp>
      <p:sp>
        <p:nvSpPr>
          <p:cNvPr id="2" name="Rectangle 1">
            <a:extLst>
              <a:ext uri="{FF2B5EF4-FFF2-40B4-BE49-F238E27FC236}">
                <a16:creationId xmlns:a16="http://schemas.microsoft.com/office/drawing/2014/main" id="{8BA7CB6D-BAC1-4EC1-A2F4-BC6852A382BC}"/>
              </a:ext>
            </a:extLst>
          </p:cNvPr>
          <p:cNvSpPr/>
          <p:nvPr/>
        </p:nvSpPr>
        <p:spPr>
          <a:xfrm>
            <a:off x="218787" y="898482"/>
            <a:ext cx="5877213" cy="800219"/>
          </a:xfrm>
          <a:prstGeom prst="rect">
            <a:avLst/>
          </a:prstGeom>
        </p:spPr>
        <p:txBody>
          <a:bodyPr wrap="square">
            <a:spAutoFit/>
          </a:bodyPr>
          <a:lstStyle/>
          <a:p>
            <a:pPr>
              <a:spcAft>
                <a:spcPts val="1200"/>
              </a:spcAft>
            </a:pPr>
            <a:r>
              <a:rPr lang="en-US" b="1" dirty="0"/>
              <a:t>(2) Evolution of diurnal pattern</a:t>
            </a:r>
          </a:p>
          <a:p>
            <a:pPr>
              <a:spcAft>
                <a:spcPts val="1200"/>
              </a:spcAft>
            </a:pPr>
            <a:r>
              <a:rPr lang="en-US" altLang="zh-CN" b="1" dirty="0"/>
              <a:t>——</a:t>
            </a:r>
            <a:r>
              <a:rPr lang="en-US" b="1" dirty="0"/>
              <a:t>driven by the emission and met-condition</a:t>
            </a:r>
          </a:p>
        </p:txBody>
      </p:sp>
      <p:sp>
        <p:nvSpPr>
          <p:cNvPr id="114" name="TextBox 113">
            <a:extLst>
              <a:ext uri="{FF2B5EF4-FFF2-40B4-BE49-F238E27FC236}">
                <a16:creationId xmlns:a16="http://schemas.microsoft.com/office/drawing/2014/main" id="{1A2E089C-00A4-49F4-A93C-0D275DBEF7FE}"/>
              </a:ext>
            </a:extLst>
          </p:cNvPr>
          <p:cNvSpPr txBox="1"/>
          <p:nvPr/>
        </p:nvSpPr>
        <p:spPr>
          <a:xfrm>
            <a:off x="6189037" y="1210566"/>
            <a:ext cx="5865577" cy="369332"/>
          </a:xfrm>
          <a:prstGeom prst="rect">
            <a:avLst/>
          </a:prstGeom>
          <a:noFill/>
        </p:spPr>
        <p:txBody>
          <a:bodyPr wrap="square" rtlCol="0">
            <a:spAutoFit/>
          </a:bodyPr>
          <a:lstStyle>
            <a:defPPr>
              <a:defRPr lang="en-US"/>
            </a:defPPr>
            <a:lvl1pPr algn="ctr">
              <a:defRPr sz="2800" b="1">
                <a:solidFill>
                  <a:srgbClr val="0070C0"/>
                </a:solidFill>
              </a:defRPr>
            </a:lvl1pPr>
          </a:lstStyle>
          <a:p>
            <a:r>
              <a:rPr lang="en-US" sz="1800" dirty="0"/>
              <a:t>interpolation from two 2pm to 23 hours in between</a:t>
            </a:r>
          </a:p>
        </p:txBody>
      </p:sp>
      <p:sp>
        <p:nvSpPr>
          <p:cNvPr id="115" name="TextBox 114">
            <a:extLst>
              <a:ext uri="{FF2B5EF4-FFF2-40B4-BE49-F238E27FC236}">
                <a16:creationId xmlns:a16="http://schemas.microsoft.com/office/drawing/2014/main" id="{E679E60E-F57A-4D5F-B53F-6323AA32CA42}"/>
              </a:ext>
            </a:extLst>
          </p:cNvPr>
          <p:cNvSpPr txBox="1"/>
          <p:nvPr/>
        </p:nvSpPr>
        <p:spPr>
          <a:xfrm>
            <a:off x="6189037" y="6057441"/>
            <a:ext cx="5666347" cy="369332"/>
          </a:xfrm>
          <a:prstGeom prst="rect">
            <a:avLst/>
          </a:prstGeom>
          <a:noFill/>
        </p:spPr>
        <p:txBody>
          <a:bodyPr wrap="square" rtlCol="0">
            <a:spAutoFit/>
          </a:bodyPr>
          <a:lstStyle>
            <a:defPPr>
              <a:defRPr lang="en-US"/>
            </a:defPPr>
            <a:lvl1pPr algn="ctr">
              <a:defRPr sz="2800" b="1">
                <a:solidFill>
                  <a:srgbClr val="0070C0"/>
                </a:solidFill>
              </a:defRPr>
            </a:lvl1pPr>
          </a:lstStyle>
          <a:p>
            <a:r>
              <a:rPr lang="en-US" sz="1800" dirty="0"/>
              <a:t>AI model (DeepSAT4D) well captured the variation</a:t>
            </a:r>
            <a:endParaRPr lang="en-US" sz="1800" dirty="0">
              <a:solidFill>
                <a:schemeClr val="accent6">
                  <a:lumMod val="75000"/>
                </a:schemeClr>
              </a:solidFill>
            </a:endParaRPr>
          </a:p>
        </p:txBody>
      </p:sp>
      <p:pic>
        <p:nvPicPr>
          <p:cNvPr id="4" name="Picture 3">
            <a:extLst>
              <a:ext uri="{FF2B5EF4-FFF2-40B4-BE49-F238E27FC236}">
                <a16:creationId xmlns:a16="http://schemas.microsoft.com/office/drawing/2014/main" id="{6528FFB8-CCF8-4A78-935F-E3D375BB646E}"/>
              </a:ext>
            </a:extLst>
          </p:cNvPr>
          <p:cNvPicPr>
            <a:picLocks noChangeAspect="1"/>
          </p:cNvPicPr>
          <p:nvPr/>
        </p:nvPicPr>
        <p:blipFill>
          <a:blip r:embed="rId3"/>
          <a:stretch>
            <a:fillRect/>
          </a:stretch>
        </p:blipFill>
        <p:spPr>
          <a:xfrm>
            <a:off x="382690" y="2250856"/>
            <a:ext cx="5106642" cy="3767247"/>
          </a:xfrm>
          <a:prstGeom prst="rect">
            <a:avLst/>
          </a:prstGeom>
        </p:spPr>
      </p:pic>
      <p:sp>
        <p:nvSpPr>
          <p:cNvPr id="5" name="TextBox 4">
            <a:extLst>
              <a:ext uri="{FF2B5EF4-FFF2-40B4-BE49-F238E27FC236}">
                <a16:creationId xmlns:a16="http://schemas.microsoft.com/office/drawing/2014/main" id="{BE1BBF57-7AB4-4CE7-85CB-B507AE8F04DA}"/>
              </a:ext>
            </a:extLst>
          </p:cNvPr>
          <p:cNvSpPr txBox="1"/>
          <p:nvPr/>
        </p:nvSpPr>
        <p:spPr>
          <a:xfrm>
            <a:off x="199597" y="6242533"/>
            <a:ext cx="6046484" cy="369332"/>
          </a:xfrm>
          <a:prstGeom prst="rect">
            <a:avLst/>
          </a:prstGeom>
          <a:noFill/>
        </p:spPr>
        <p:txBody>
          <a:bodyPr wrap="square" rtlCol="0">
            <a:spAutoFit/>
          </a:bodyPr>
          <a:lstStyle>
            <a:defPPr>
              <a:defRPr lang="en-US"/>
            </a:defPPr>
            <a:lvl1pPr algn="ctr">
              <a:defRPr b="1">
                <a:solidFill>
                  <a:srgbClr val="0070C0"/>
                </a:solidFill>
              </a:defRPr>
            </a:lvl1pPr>
          </a:lstStyle>
          <a:p>
            <a:r>
              <a:rPr lang="en-US" dirty="0"/>
              <a:t>hourly meteorological variable + daily emission</a:t>
            </a:r>
          </a:p>
        </p:txBody>
      </p:sp>
      <p:sp>
        <p:nvSpPr>
          <p:cNvPr id="6" name="Arrow: Down 5">
            <a:extLst>
              <a:ext uri="{FF2B5EF4-FFF2-40B4-BE49-F238E27FC236}">
                <a16:creationId xmlns:a16="http://schemas.microsoft.com/office/drawing/2014/main" id="{093BEFBC-26B0-4668-AF10-413C92FF5DC9}"/>
              </a:ext>
            </a:extLst>
          </p:cNvPr>
          <p:cNvSpPr/>
          <p:nvPr/>
        </p:nvSpPr>
        <p:spPr>
          <a:xfrm rot="10800000">
            <a:off x="2868143" y="6022018"/>
            <a:ext cx="289249" cy="2096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TextBox 386">
            <a:extLst>
              <a:ext uri="{FF2B5EF4-FFF2-40B4-BE49-F238E27FC236}">
                <a16:creationId xmlns:a16="http://schemas.microsoft.com/office/drawing/2014/main" id="{B78EA680-1F9C-4DB3-B5B7-B1A2605FA65A}"/>
              </a:ext>
            </a:extLst>
          </p:cNvPr>
          <p:cNvSpPr txBox="1"/>
          <p:nvPr/>
        </p:nvSpPr>
        <p:spPr>
          <a:xfrm>
            <a:off x="1151221" y="1770358"/>
            <a:ext cx="3723092" cy="369332"/>
          </a:xfrm>
          <a:prstGeom prst="rect">
            <a:avLst/>
          </a:prstGeom>
          <a:noFill/>
        </p:spPr>
        <p:txBody>
          <a:bodyPr wrap="square" rtlCol="0">
            <a:spAutoFit/>
          </a:bodyPr>
          <a:lstStyle>
            <a:defPPr>
              <a:defRPr lang="en-US"/>
            </a:defPPr>
            <a:lvl1pPr algn="ctr">
              <a:defRPr b="1">
                <a:solidFill>
                  <a:srgbClr val="0070C0"/>
                </a:solidFill>
              </a:defRPr>
            </a:lvl1pPr>
          </a:lstStyle>
          <a:p>
            <a:r>
              <a:rPr lang="en-US" dirty="0"/>
              <a:t>hourly concentration</a:t>
            </a:r>
          </a:p>
        </p:txBody>
      </p:sp>
      <p:grpSp>
        <p:nvGrpSpPr>
          <p:cNvPr id="104" name="Group 103">
            <a:extLst>
              <a:ext uri="{FF2B5EF4-FFF2-40B4-BE49-F238E27FC236}">
                <a16:creationId xmlns:a16="http://schemas.microsoft.com/office/drawing/2014/main" id="{003C50DD-EDCD-4DA5-9EF0-B4F284CC3C69}"/>
              </a:ext>
            </a:extLst>
          </p:cNvPr>
          <p:cNvGrpSpPr/>
          <p:nvPr/>
        </p:nvGrpSpPr>
        <p:grpSpPr>
          <a:xfrm>
            <a:off x="6189037" y="1889585"/>
            <a:ext cx="5907830" cy="4039827"/>
            <a:chOff x="1004350" y="383406"/>
            <a:chExt cx="7734971" cy="5289242"/>
          </a:xfrm>
        </p:grpSpPr>
        <p:pic>
          <p:nvPicPr>
            <p:cNvPr id="105" name="Picture 104">
              <a:extLst>
                <a:ext uri="{FF2B5EF4-FFF2-40B4-BE49-F238E27FC236}">
                  <a16:creationId xmlns:a16="http://schemas.microsoft.com/office/drawing/2014/main" id="{7AE15CD9-9162-4D1C-BB3F-7E6FDDF5B6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350" y="2033695"/>
              <a:ext cx="6016843" cy="1966250"/>
            </a:xfrm>
            <a:prstGeom prst="rect">
              <a:avLst/>
            </a:prstGeom>
          </p:spPr>
        </p:pic>
        <p:grpSp>
          <p:nvGrpSpPr>
            <p:cNvPr id="106" name="Group 105">
              <a:extLst>
                <a:ext uri="{FF2B5EF4-FFF2-40B4-BE49-F238E27FC236}">
                  <a16:creationId xmlns:a16="http://schemas.microsoft.com/office/drawing/2014/main" id="{1EFD01C8-D99E-488C-93A4-0FA7FDDB2BD4}"/>
                </a:ext>
              </a:extLst>
            </p:cNvPr>
            <p:cNvGrpSpPr/>
            <p:nvPr/>
          </p:nvGrpSpPr>
          <p:grpSpPr>
            <a:xfrm>
              <a:off x="1521440" y="2436122"/>
              <a:ext cx="1007592" cy="849176"/>
              <a:chOff x="849086" y="2578349"/>
              <a:chExt cx="1478642" cy="1246167"/>
            </a:xfrm>
          </p:grpSpPr>
          <p:sp>
            <p:nvSpPr>
              <p:cNvPr id="190" name="Rectangle 189">
                <a:extLst>
                  <a:ext uri="{FF2B5EF4-FFF2-40B4-BE49-F238E27FC236}">
                    <a16:creationId xmlns:a16="http://schemas.microsoft.com/office/drawing/2014/main" id="{BB4DE4A2-E1CE-4A77-A2B6-73FBCC2ADAA1}"/>
                  </a:ext>
                </a:extLst>
              </p:cNvPr>
              <p:cNvSpPr/>
              <p:nvPr/>
            </p:nvSpPr>
            <p:spPr>
              <a:xfrm>
                <a:off x="1767115" y="3693886"/>
                <a:ext cx="170542" cy="13063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4E518B33-4826-43FB-BB5F-58597CCC846F}"/>
                  </a:ext>
                </a:extLst>
              </p:cNvPr>
              <p:cNvSpPr/>
              <p:nvPr/>
            </p:nvSpPr>
            <p:spPr>
              <a:xfrm>
                <a:off x="2053772" y="3265714"/>
                <a:ext cx="170542" cy="13063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9604B9D3-4824-4DF8-B910-51E545D42802}"/>
                  </a:ext>
                </a:extLst>
              </p:cNvPr>
              <p:cNvSpPr/>
              <p:nvPr/>
            </p:nvSpPr>
            <p:spPr>
              <a:xfrm>
                <a:off x="1850572" y="2866571"/>
                <a:ext cx="170542" cy="13063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20AC957C-6D54-4339-9B4E-B2CA7C7030EB}"/>
                  </a:ext>
                </a:extLst>
              </p:cNvPr>
              <p:cNvSpPr/>
              <p:nvPr/>
            </p:nvSpPr>
            <p:spPr>
              <a:xfrm>
                <a:off x="849086" y="2598057"/>
                <a:ext cx="170542" cy="13063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DD25E4B1-A71A-4E59-BC05-2DA9C8098942}"/>
                  </a:ext>
                </a:extLst>
              </p:cNvPr>
              <p:cNvSpPr/>
              <p:nvPr/>
            </p:nvSpPr>
            <p:spPr>
              <a:xfrm>
                <a:off x="1342572" y="3298371"/>
                <a:ext cx="170542" cy="13063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B9303639-CCA3-4D9E-AD79-D6BD889DB578}"/>
                  </a:ext>
                </a:extLst>
              </p:cNvPr>
              <p:cNvSpPr/>
              <p:nvPr/>
            </p:nvSpPr>
            <p:spPr>
              <a:xfrm>
                <a:off x="1763487" y="3302000"/>
                <a:ext cx="170542" cy="13063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2BFD0CC8-EC6E-4EB7-9C31-1497DDD08041}"/>
                  </a:ext>
                </a:extLst>
              </p:cNvPr>
              <p:cNvSpPr/>
              <p:nvPr/>
            </p:nvSpPr>
            <p:spPr>
              <a:xfrm>
                <a:off x="2157186" y="2578349"/>
                <a:ext cx="170542" cy="13063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8FA0C52B-CFAC-4A06-AE06-177D59B51101}"/>
                  </a:ext>
                </a:extLst>
              </p:cNvPr>
              <p:cNvSpPr/>
              <p:nvPr/>
            </p:nvSpPr>
            <p:spPr>
              <a:xfrm>
                <a:off x="901701" y="3300944"/>
                <a:ext cx="170542" cy="13063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a:extLst>
                <a:ext uri="{FF2B5EF4-FFF2-40B4-BE49-F238E27FC236}">
                  <a16:creationId xmlns:a16="http://schemas.microsoft.com/office/drawing/2014/main" id="{467C7D8E-D578-4755-B0A8-5DC08083E551}"/>
                </a:ext>
              </a:extLst>
            </p:cNvPr>
            <p:cNvGrpSpPr/>
            <p:nvPr/>
          </p:nvGrpSpPr>
          <p:grpSpPr>
            <a:xfrm>
              <a:off x="3522183" y="2430457"/>
              <a:ext cx="1007592" cy="849176"/>
              <a:chOff x="849086" y="2578349"/>
              <a:chExt cx="1478642" cy="1246167"/>
            </a:xfrm>
          </p:grpSpPr>
          <p:sp>
            <p:nvSpPr>
              <p:cNvPr id="182" name="Rectangle 181">
                <a:extLst>
                  <a:ext uri="{FF2B5EF4-FFF2-40B4-BE49-F238E27FC236}">
                    <a16:creationId xmlns:a16="http://schemas.microsoft.com/office/drawing/2014/main" id="{7098B9BA-51FD-4043-A144-6C0A96A1D224}"/>
                  </a:ext>
                </a:extLst>
              </p:cNvPr>
              <p:cNvSpPr/>
              <p:nvPr/>
            </p:nvSpPr>
            <p:spPr>
              <a:xfrm>
                <a:off x="1767115" y="3693886"/>
                <a:ext cx="170542" cy="13063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3F537AE5-9E28-4E4B-AE8D-3AB7FF11C961}"/>
                  </a:ext>
                </a:extLst>
              </p:cNvPr>
              <p:cNvSpPr/>
              <p:nvPr/>
            </p:nvSpPr>
            <p:spPr>
              <a:xfrm>
                <a:off x="2053772" y="3265714"/>
                <a:ext cx="170542" cy="13063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B9DDAD5F-5EF7-4EF2-BF0F-2E047CB51051}"/>
                  </a:ext>
                </a:extLst>
              </p:cNvPr>
              <p:cNvSpPr/>
              <p:nvPr/>
            </p:nvSpPr>
            <p:spPr>
              <a:xfrm>
                <a:off x="1850572" y="2866571"/>
                <a:ext cx="170542" cy="13063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38C4A725-966F-4402-908C-8E72ECE7DA02}"/>
                  </a:ext>
                </a:extLst>
              </p:cNvPr>
              <p:cNvSpPr/>
              <p:nvPr/>
            </p:nvSpPr>
            <p:spPr>
              <a:xfrm>
                <a:off x="849086" y="2598057"/>
                <a:ext cx="170542" cy="13063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AD05E62C-9AAA-4814-B94B-17FABC03910C}"/>
                  </a:ext>
                </a:extLst>
              </p:cNvPr>
              <p:cNvSpPr/>
              <p:nvPr/>
            </p:nvSpPr>
            <p:spPr>
              <a:xfrm>
                <a:off x="1342572" y="3298371"/>
                <a:ext cx="170542" cy="13063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96A2D67A-4AEC-4646-9035-1DCC3AEEDFE9}"/>
                  </a:ext>
                </a:extLst>
              </p:cNvPr>
              <p:cNvSpPr/>
              <p:nvPr/>
            </p:nvSpPr>
            <p:spPr>
              <a:xfrm>
                <a:off x="1763487" y="3302000"/>
                <a:ext cx="170542" cy="13063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6A60D7CC-CCE6-4536-8709-C6E11E9B8F5E}"/>
                  </a:ext>
                </a:extLst>
              </p:cNvPr>
              <p:cNvSpPr/>
              <p:nvPr/>
            </p:nvSpPr>
            <p:spPr>
              <a:xfrm>
                <a:off x="2157186" y="2578349"/>
                <a:ext cx="170542" cy="13063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2459588E-70BA-4415-A1A1-DEC90EF86746}"/>
                  </a:ext>
                </a:extLst>
              </p:cNvPr>
              <p:cNvSpPr/>
              <p:nvPr/>
            </p:nvSpPr>
            <p:spPr>
              <a:xfrm>
                <a:off x="901701" y="3300944"/>
                <a:ext cx="170542" cy="13063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id="{95253D51-8CBD-4958-8FDC-88EBE72946A6}"/>
                </a:ext>
              </a:extLst>
            </p:cNvPr>
            <p:cNvGrpSpPr/>
            <p:nvPr/>
          </p:nvGrpSpPr>
          <p:grpSpPr>
            <a:xfrm>
              <a:off x="5537368" y="2436122"/>
              <a:ext cx="1007592" cy="849176"/>
              <a:chOff x="849086" y="2578349"/>
              <a:chExt cx="1478642" cy="1246167"/>
            </a:xfrm>
          </p:grpSpPr>
          <p:sp>
            <p:nvSpPr>
              <p:cNvPr id="174" name="Rectangle 173">
                <a:extLst>
                  <a:ext uri="{FF2B5EF4-FFF2-40B4-BE49-F238E27FC236}">
                    <a16:creationId xmlns:a16="http://schemas.microsoft.com/office/drawing/2014/main" id="{963D1B42-C961-480F-A121-29DE592107E9}"/>
                  </a:ext>
                </a:extLst>
              </p:cNvPr>
              <p:cNvSpPr/>
              <p:nvPr/>
            </p:nvSpPr>
            <p:spPr>
              <a:xfrm>
                <a:off x="1767115" y="3693886"/>
                <a:ext cx="170542" cy="13063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86461B2A-1CA1-4F80-9776-48F6D9AA1665}"/>
                  </a:ext>
                </a:extLst>
              </p:cNvPr>
              <p:cNvSpPr/>
              <p:nvPr/>
            </p:nvSpPr>
            <p:spPr>
              <a:xfrm>
                <a:off x="2053772" y="3265714"/>
                <a:ext cx="170542" cy="13063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E40DEE86-A52A-4734-A6C7-27097057E1E7}"/>
                  </a:ext>
                </a:extLst>
              </p:cNvPr>
              <p:cNvSpPr/>
              <p:nvPr/>
            </p:nvSpPr>
            <p:spPr>
              <a:xfrm>
                <a:off x="1850572" y="2866571"/>
                <a:ext cx="170542" cy="13063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3C934C55-A27C-4A3C-AD66-55D211648052}"/>
                  </a:ext>
                </a:extLst>
              </p:cNvPr>
              <p:cNvSpPr/>
              <p:nvPr/>
            </p:nvSpPr>
            <p:spPr>
              <a:xfrm>
                <a:off x="849086" y="2598057"/>
                <a:ext cx="170542" cy="13063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BB200EC2-A4E6-4860-847B-D9654F1A829C}"/>
                  </a:ext>
                </a:extLst>
              </p:cNvPr>
              <p:cNvSpPr/>
              <p:nvPr/>
            </p:nvSpPr>
            <p:spPr>
              <a:xfrm>
                <a:off x="1342572" y="3298371"/>
                <a:ext cx="170542" cy="13063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1DE1709F-7861-4C3D-91A4-DB7B338FCCD3}"/>
                  </a:ext>
                </a:extLst>
              </p:cNvPr>
              <p:cNvSpPr/>
              <p:nvPr/>
            </p:nvSpPr>
            <p:spPr>
              <a:xfrm>
                <a:off x="1763487" y="3302000"/>
                <a:ext cx="170542" cy="13063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802CEBB5-2901-46FB-BE92-91812A996CD5}"/>
                  </a:ext>
                </a:extLst>
              </p:cNvPr>
              <p:cNvSpPr/>
              <p:nvPr/>
            </p:nvSpPr>
            <p:spPr>
              <a:xfrm>
                <a:off x="2157186" y="2578349"/>
                <a:ext cx="170542" cy="13063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F4333D27-6BAC-459F-929A-8BFD07FC3978}"/>
                  </a:ext>
                </a:extLst>
              </p:cNvPr>
              <p:cNvSpPr/>
              <p:nvPr/>
            </p:nvSpPr>
            <p:spPr>
              <a:xfrm>
                <a:off x="901701" y="3300944"/>
                <a:ext cx="170542" cy="13063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9" name="Straight Arrow Connector 108">
              <a:extLst>
                <a:ext uri="{FF2B5EF4-FFF2-40B4-BE49-F238E27FC236}">
                  <a16:creationId xmlns:a16="http://schemas.microsoft.com/office/drawing/2014/main" id="{3536B39F-47DD-4030-8A60-F920BB22FFBC}"/>
                </a:ext>
              </a:extLst>
            </p:cNvPr>
            <p:cNvCxnSpPr>
              <a:cxnSpLocks/>
              <a:stCxn id="185" idx="0"/>
            </p:cNvCxnSpPr>
            <p:nvPr/>
          </p:nvCxnSpPr>
          <p:spPr>
            <a:xfrm flipH="1" flipV="1">
              <a:off x="3024717" y="1827404"/>
              <a:ext cx="555573" cy="61648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1C3B578C-8F64-4D04-9216-358528C8A89C}"/>
                </a:ext>
              </a:extLst>
            </p:cNvPr>
            <p:cNvCxnSpPr>
              <a:cxnSpLocks/>
            </p:cNvCxnSpPr>
            <p:nvPr/>
          </p:nvCxnSpPr>
          <p:spPr>
            <a:xfrm flipH="1" flipV="1">
              <a:off x="3786968" y="1916908"/>
              <a:ext cx="165804" cy="98194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33D14892-9804-4557-98BF-DEDC93E2169B}"/>
                </a:ext>
              </a:extLst>
            </p:cNvPr>
            <p:cNvCxnSpPr>
              <a:cxnSpLocks/>
            </p:cNvCxnSpPr>
            <p:nvPr/>
          </p:nvCxnSpPr>
          <p:spPr>
            <a:xfrm flipV="1">
              <a:off x="4269934" y="1823480"/>
              <a:ext cx="696867" cy="77675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7C73823F-41A9-44CF-B4A4-05BF14BCDF0F}"/>
                </a:ext>
              </a:extLst>
            </p:cNvPr>
            <p:cNvCxnSpPr>
              <a:cxnSpLocks/>
            </p:cNvCxnSpPr>
            <p:nvPr/>
          </p:nvCxnSpPr>
          <p:spPr>
            <a:xfrm flipV="1">
              <a:off x="4521041" y="1843906"/>
              <a:ext cx="2306261" cy="63105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11933CFD-B4C9-4808-832D-85B2E10B7D0A}"/>
                </a:ext>
              </a:extLst>
            </p:cNvPr>
            <p:cNvCxnSpPr>
              <a:cxnSpLocks/>
            </p:cNvCxnSpPr>
            <p:nvPr/>
          </p:nvCxnSpPr>
          <p:spPr>
            <a:xfrm flipH="1">
              <a:off x="2799184" y="3040211"/>
              <a:ext cx="758853" cy="103747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C67EA0BC-8DF2-4E26-951E-CAD97C487E14}"/>
                </a:ext>
              </a:extLst>
            </p:cNvPr>
            <p:cNvCxnSpPr>
              <a:cxnSpLocks/>
            </p:cNvCxnSpPr>
            <p:nvPr/>
          </p:nvCxnSpPr>
          <p:spPr>
            <a:xfrm flipH="1">
              <a:off x="3614523" y="3032370"/>
              <a:ext cx="512099" cy="103747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DD10B7A0-752D-4E99-9085-CD77F7E93FAB}"/>
                </a:ext>
              </a:extLst>
            </p:cNvPr>
            <p:cNvCxnSpPr>
              <a:cxnSpLocks/>
            </p:cNvCxnSpPr>
            <p:nvPr/>
          </p:nvCxnSpPr>
          <p:spPr>
            <a:xfrm>
              <a:off x="4289774" y="3286472"/>
              <a:ext cx="1091847" cy="82638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23DF4BA2-1387-4B18-830F-0D1A1CE57721}"/>
                </a:ext>
              </a:extLst>
            </p:cNvPr>
            <p:cNvCxnSpPr>
              <a:cxnSpLocks/>
            </p:cNvCxnSpPr>
            <p:nvPr/>
          </p:nvCxnSpPr>
          <p:spPr>
            <a:xfrm>
              <a:off x="4521041" y="2998554"/>
              <a:ext cx="2627854" cy="112499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65" name="Picture 164">
              <a:extLst>
                <a:ext uri="{FF2B5EF4-FFF2-40B4-BE49-F238E27FC236}">
                  <a16:creationId xmlns:a16="http://schemas.microsoft.com/office/drawing/2014/main" id="{5AE28187-37B5-4162-A771-174C43AF8B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8782" y="2152661"/>
              <a:ext cx="1660539" cy="1620000"/>
            </a:xfrm>
            <a:prstGeom prst="rect">
              <a:avLst/>
            </a:prstGeom>
          </p:spPr>
        </p:pic>
        <p:pic>
          <p:nvPicPr>
            <p:cNvPr id="166" name="Picture 165">
              <a:extLst>
                <a:ext uri="{FF2B5EF4-FFF2-40B4-BE49-F238E27FC236}">
                  <a16:creationId xmlns:a16="http://schemas.microsoft.com/office/drawing/2014/main" id="{4E8F364D-26AE-41E5-B7FC-42C2157C79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3907" y="4232648"/>
              <a:ext cx="1751925" cy="1440000"/>
            </a:xfrm>
            <a:prstGeom prst="rect">
              <a:avLst/>
            </a:prstGeom>
          </p:spPr>
        </p:pic>
        <p:pic>
          <p:nvPicPr>
            <p:cNvPr id="167" name="Picture 166">
              <a:extLst>
                <a:ext uri="{FF2B5EF4-FFF2-40B4-BE49-F238E27FC236}">
                  <a16:creationId xmlns:a16="http://schemas.microsoft.com/office/drawing/2014/main" id="{0A6BB275-8BBD-4F30-B56A-2A043CF343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3546" y="388833"/>
              <a:ext cx="1751925" cy="1440000"/>
            </a:xfrm>
            <a:prstGeom prst="rect">
              <a:avLst/>
            </a:prstGeom>
          </p:spPr>
        </p:pic>
        <p:pic>
          <p:nvPicPr>
            <p:cNvPr id="168" name="Picture 167">
              <a:extLst>
                <a:ext uri="{FF2B5EF4-FFF2-40B4-BE49-F238E27FC236}">
                  <a16:creationId xmlns:a16="http://schemas.microsoft.com/office/drawing/2014/main" id="{220FB487-9150-496B-9182-F14F3E7564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4960" y="383406"/>
              <a:ext cx="1672828" cy="1440000"/>
            </a:xfrm>
            <a:prstGeom prst="rect">
              <a:avLst/>
            </a:prstGeom>
          </p:spPr>
        </p:pic>
        <p:pic>
          <p:nvPicPr>
            <p:cNvPr id="169" name="Picture 168">
              <a:extLst>
                <a:ext uri="{FF2B5EF4-FFF2-40B4-BE49-F238E27FC236}">
                  <a16:creationId xmlns:a16="http://schemas.microsoft.com/office/drawing/2014/main" id="{C7AF2BD4-0075-47F3-B0AE-5639758622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32568" y="4232648"/>
              <a:ext cx="1751925" cy="1440000"/>
            </a:xfrm>
            <a:prstGeom prst="rect">
              <a:avLst/>
            </a:prstGeom>
          </p:spPr>
        </p:pic>
        <p:pic>
          <p:nvPicPr>
            <p:cNvPr id="170" name="Picture 169">
              <a:extLst>
                <a:ext uri="{FF2B5EF4-FFF2-40B4-BE49-F238E27FC236}">
                  <a16:creationId xmlns:a16="http://schemas.microsoft.com/office/drawing/2014/main" id="{01DA5A29-C1E4-46EF-957F-C7F1CC90E8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71229" y="393693"/>
              <a:ext cx="1751925" cy="1440000"/>
            </a:xfrm>
            <a:prstGeom prst="rect">
              <a:avLst/>
            </a:prstGeom>
          </p:spPr>
        </p:pic>
        <p:pic>
          <p:nvPicPr>
            <p:cNvPr id="171" name="Picture 170">
              <a:extLst>
                <a:ext uri="{FF2B5EF4-FFF2-40B4-BE49-F238E27FC236}">
                  <a16:creationId xmlns:a16="http://schemas.microsoft.com/office/drawing/2014/main" id="{AC7A8AD1-5790-4BB9-B4E4-C4366D7287B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70675" y="4232648"/>
              <a:ext cx="1751925" cy="1440000"/>
            </a:xfrm>
            <a:prstGeom prst="rect">
              <a:avLst/>
            </a:prstGeom>
          </p:spPr>
        </p:pic>
        <p:pic>
          <p:nvPicPr>
            <p:cNvPr id="172" name="Picture 171">
              <a:extLst>
                <a:ext uri="{FF2B5EF4-FFF2-40B4-BE49-F238E27FC236}">
                  <a16:creationId xmlns:a16="http://schemas.microsoft.com/office/drawing/2014/main" id="{DD687EBD-0CD5-47B5-9F39-BA75ED4A0CB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71229" y="4232648"/>
              <a:ext cx="1694907" cy="1440000"/>
            </a:xfrm>
            <a:prstGeom prst="rect">
              <a:avLst/>
            </a:prstGeom>
          </p:spPr>
        </p:pic>
        <p:pic>
          <p:nvPicPr>
            <p:cNvPr id="173" name="Picture 172">
              <a:extLst>
                <a:ext uri="{FF2B5EF4-FFF2-40B4-BE49-F238E27FC236}">
                  <a16:creationId xmlns:a16="http://schemas.microsoft.com/office/drawing/2014/main" id="{6674D2B9-D884-467A-A20C-3D9848B7C41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15046" y="392482"/>
              <a:ext cx="1713913" cy="1440000"/>
            </a:xfrm>
            <a:prstGeom prst="rect">
              <a:avLst/>
            </a:prstGeom>
          </p:spPr>
        </p:pic>
      </p:grpSp>
    </p:spTree>
    <p:extLst>
      <p:ext uri="{BB962C8B-B14F-4D97-AF65-F5344CB8AC3E}">
        <p14:creationId xmlns:p14="http://schemas.microsoft.com/office/powerpoint/2010/main" val="1893666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11769CE2-F482-473C-BDCF-B4DEEE6F8BEE}"/>
              </a:ext>
            </a:extLst>
          </p:cNvPr>
          <p:cNvSpPr>
            <a:spLocks noChangeArrowheads="1"/>
          </p:cNvSpPr>
          <p:nvPr/>
        </p:nvSpPr>
        <p:spPr bwMode="auto">
          <a:xfrm>
            <a:off x="0" y="1"/>
            <a:ext cx="12192000" cy="529701"/>
          </a:xfrm>
          <a:prstGeom prst="rect">
            <a:avLst/>
          </a:prstGeom>
          <a:solidFill>
            <a:srgbClr val="044875"/>
          </a:solidFill>
          <a:ln>
            <a:noFill/>
          </a:ln>
          <a:effec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19" name="Rectangle 13">
            <a:extLst>
              <a:ext uri="{FF2B5EF4-FFF2-40B4-BE49-F238E27FC236}">
                <a16:creationId xmlns:a16="http://schemas.microsoft.com/office/drawing/2014/main" id="{50905B2A-C645-4BAD-BE8E-7FC1C2AAA83B}"/>
              </a:ext>
            </a:extLst>
          </p:cNvPr>
          <p:cNvSpPr>
            <a:spLocks noChangeArrowheads="1"/>
          </p:cNvSpPr>
          <p:nvPr/>
        </p:nvSpPr>
        <p:spPr bwMode="auto">
          <a:xfrm>
            <a:off x="0" y="6600826"/>
            <a:ext cx="12192000" cy="257175"/>
          </a:xfrm>
          <a:prstGeom prst="rect">
            <a:avLst/>
          </a:prstGeom>
          <a:solidFill>
            <a:srgbClr val="044875"/>
          </a:solidFill>
          <a:ln>
            <a:noFill/>
          </a:ln>
          <a:effec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3C5E74"/>
              </a:solidFill>
              <a:effectLst/>
              <a:uLnTx/>
              <a:uFillTx/>
              <a:latin typeface="微软雅黑" panose="020B0503020204020204" pitchFamily="34" charset="-122"/>
              <a:ea typeface="微软雅黑" panose="020B0503020204020204" pitchFamily="34" charset="-122"/>
              <a:cs typeface="+mn-cs"/>
            </a:endParaRPr>
          </a:p>
        </p:txBody>
      </p:sp>
      <p:sp>
        <p:nvSpPr>
          <p:cNvPr id="25" name="TextBox 24">
            <a:extLst>
              <a:ext uri="{FF2B5EF4-FFF2-40B4-BE49-F238E27FC236}">
                <a16:creationId xmlns:a16="http://schemas.microsoft.com/office/drawing/2014/main" id="{AF9284B1-9CAF-40A2-9362-672D3B83FF20}"/>
              </a:ext>
            </a:extLst>
          </p:cNvPr>
          <p:cNvSpPr txBox="1"/>
          <p:nvPr/>
        </p:nvSpPr>
        <p:spPr>
          <a:xfrm>
            <a:off x="0" y="-20585"/>
            <a:ext cx="12192000" cy="523220"/>
          </a:xfrm>
          <a:prstGeom prst="rect">
            <a:avLst/>
          </a:prstGeom>
          <a:noFill/>
        </p:spPr>
        <p:txBody>
          <a:bodyPr wrap="square" rtlCol="0">
            <a:spAutoFit/>
          </a:bodyPr>
          <a:lstStyle/>
          <a:p>
            <a:pPr algn="ctr"/>
            <a:r>
              <a:rPr lang="en-US" sz="2800" b="1" dirty="0">
                <a:solidFill>
                  <a:schemeClr val="bg1"/>
                </a:solidFill>
              </a:rPr>
              <a:t>Topic 1: Data-driven AI need the data from physical model</a:t>
            </a:r>
          </a:p>
        </p:txBody>
      </p:sp>
      <p:sp>
        <p:nvSpPr>
          <p:cNvPr id="2" name="Rectangle 1">
            <a:extLst>
              <a:ext uri="{FF2B5EF4-FFF2-40B4-BE49-F238E27FC236}">
                <a16:creationId xmlns:a16="http://schemas.microsoft.com/office/drawing/2014/main" id="{8BA7CB6D-BAC1-4EC1-A2F4-BC6852A382BC}"/>
              </a:ext>
            </a:extLst>
          </p:cNvPr>
          <p:cNvSpPr/>
          <p:nvPr/>
        </p:nvSpPr>
        <p:spPr>
          <a:xfrm>
            <a:off x="284102" y="770508"/>
            <a:ext cx="9457057" cy="369332"/>
          </a:xfrm>
          <a:prstGeom prst="rect">
            <a:avLst/>
          </a:prstGeom>
        </p:spPr>
        <p:txBody>
          <a:bodyPr wrap="square">
            <a:spAutoFit/>
          </a:bodyPr>
          <a:lstStyle/>
          <a:p>
            <a:pPr>
              <a:spcAft>
                <a:spcPts val="1200"/>
              </a:spcAft>
            </a:pPr>
            <a:r>
              <a:rPr lang="en-US" b="1" dirty="0"/>
              <a:t>(3) Apply the OMI measurement for AI trained with simulation data of physical model</a:t>
            </a:r>
          </a:p>
        </p:txBody>
      </p:sp>
      <p:pic>
        <p:nvPicPr>
          <p:cNvPr id="59" name="Picture 58">
            <a:extLst>
              <a:ext uri="{FF2B5EF4-FFF2-40B4-BE49-F238E27FC236}">
                <a16:creationId xmlns:a16="http://schemas.microsoft.com/office/drawing/2014/main" id="{5167368C-9DC7-444A-81E4-5869D0BD56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437" y="1289268"/>
            <a:ext cx="5742951" cy="2279051"/>
          </a:xfrm>
          <a:prstGeom prst="rect">
            <a:avLst/>
          </a:prstGeom>
        </p:spPr>
      </p:pic>
      <p:pic>
        <p:nvPicPr>
          <p:cNvPr id="60" name="Picture 59">
            <a:extLst>
              <a:ext uri="{FF2B5EF4-FFF2-40B4-BE49-F238E27FC236}">
                <a16:creationId xmlns:a16="http://schemas.microsoft.com/office/drawing/2014/main" id="{1819EE4D-EE9E-49F4-938A-57A43A8260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7424" y="3818123"/>
            <a:ext cx="2063155" cy="2234811"/>
          </a:xfrm>
          <a:prstGeom prst="rect">
            <a:avLst/>
          </a:prstGeom>
        </p:spPr>
      </p:pic>
      <p:pic>
        <p:nvPicPr>
          <p:cNvPr id="61" name="Picture 60">
            <a:extLst>
              <a:ext uri="{FF2B5EF4-FFF2-40B4-BE49-F238E27FC236}">
                <a16:creationId xmlns:a16="http://schemas.microsoft.com/office/drawing/2014/main" id="{FF366DF2-5C25-4738-B24F-D0500F0BE9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8004" y="1190431"/>
            <a:ext cx="2063155" cy="2251667"/>
          </a:xfrm>
          <a:prstGeom prst="rect">
            <a:avLst/>
          </a:prstGeom>
        </p:spPr>
      </p:pic>
      <p:grpSp>
        <p:nvGrpSpPr>
          <p:cNvPr id="3" name="Group 2">
            <a:extLst>
              <a:ext uri="{FF2B5EF4-FFF2-40B4-BE49-F238E27FC236}">
                <a16:creationId xmlns:a16="http://schemas.microsoft.com/office/drawing/2014/main" id="{AA912AA1-2CE6-40CB-8C51-40FCC23A59BB}"/>
              </a:ext>
            </a:extLst>
          </p:cNvPr>
          <p:cNvGrpSpPr/>
          <p:nvPr/>
        </p:nvGrpSpPr>
        <p:grpSpPr>
          <a:xfrm>
            <a:off x="2140502" y="3687042"/>
            <a:ext cx="3955498" cy="2564989"/>
            <a:chOff x="1269645" y="4388330"/>
            <a:chExt cx="3046988" cy="1975855"/>
          </a:xfrm>
        </p:grpSpPr>
        <p:pic>
          <p:nvPicPr>
            <p:cNvPr id="62" name="Picture 61">
              <a:extLst>
                <a:ext uri="{FF2B5EF4-FFF2-40B4-BE49-F238E27FC236}">
                  <a16:creationId xmlns:a16="http://schemas.microsoft.com/office/drawing/2014/main" id="{DAE3114A-C2F5-4C92-8371-C9EC6AAC974C}"/>
                </a:ext>
              </a:extLst>
            </p:cNvPr>
            <p:cNvPicPr>
              <a:picLocks noChangeAspect="1"/>
            </p:cNvPicPr>
            <p:nvPr/>
          </p:nvPicPr>
          <p:blipFill rotWithShape="1">
            <a:blip r:embed="rId6">
              <a:extLst>
                <a:ext uri="{28A0092B-C50C-407E-A947-70E740481C1C}">
                  <a14:useLocalDpi xmlns:a14="http://schemas.microsoft.com/office/drawing/2010/main" val="0"/>
                </a:ext>
              </a:extLst>
            </a:blip>
            <a:srcRect r="50906" b="-1080"/>
            <a:stretch/>
          </p:blipFill>
          <p:spPr>
            <a:xfrm>
              <a:off x="1269645" y="4388330"/>
              <a:ext cx="3046988" cy="1975855"/>
            </a:xfrm>
            <a:prstGeom prst="rect">
              <a:avLst/>
            </a:prstGeom>
          </p:spPr>
        </p:pic>
        <p:grpSp>
          <p:nvGrpSpPr>
            <p:cNvPr id="63" name="Group 62">
              <a:extLst>
                <a:ext uri="{FF2B5EF4-FFF2-40B4-BE49-F238E27FC236}">
                  <a16:creationId xmlns:a16="http://schemas.microsoft.com/office/drawing/2014/main" id="{E4E31CC7-63B0-4512-9760-3E1CFFD09451}"/>
                </a:ext>
              </a:extLst>
            </p:cNvPr>
            <p:cNvGrpSpPr/>
            <p:nvPr/>
          </p:nvGrpSpPr>
          <p:grpSpPr>
            <a:xfrm>
              <a:off x="1896217" y="4851821"/>
              <a:ext cx="1238316" cy="1001199"/>
              <a:chOff x="849086" y="2578349"/>
              <a:chExt cx="1478642" cy="1246167"/>
            </a:xfrm>
          </p:grpSpPr>
          <p:sp>
            <p:nvSpPr>
              <p:cNvPr id="70" name="Rectangle 69">
                <a:extLst>
                  <a:ext uri="{FF2B5EF4-FFF2-40B4-BE49-F238E27FC236}">
                    <a16:creationId xmlns:a16="http://schemas.microsoft.com/office/drawing/2014/main" id="{B7859508-F3A3-413F-AE61-9EDCBC1A05DE}"/>
                  </a:ext>
                </a:extLst>
              </p:cNvPr>
              <p:cNvSpPr/>
              <p:nvPr/>
            </p:nvSpPr>
            <p:spPr>
              <a:xfrm>
                <a:off x="1767115" y="3693886"/>
                <a:ext cx="170542" cy="13063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19B2FD5B-C0E5-4342-9063-0FA9F144BC17}"/>
                  </a:ext>
                </a:extLst>
              </p:cNvPr>
              <p:cNvSpPr/>
              <p:nvPr/>
            </p:nvSpPr>
            <p:spPr>
              <a:xfrm>
                <a:off x="2053772" y="3265714"/>
                <a:ext cx="170542" cy="13063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3F74D5F4-5B7C-470B-8971-2FE087F9E952}"/>
                  </a:ext>
                </a:extLst>
              </p:cNvPr>
              <p:cNvSpPr/>
              <p:nvPr/>
            </p:nvSpPr>
            <p:spPr>
              <a:xfrm>
                <a:off x="1850572" y="2866571"/>
                <a:ext cx="170542" cy="13063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B7909DE-ED52-416D-9191-E74A2AF2001B}"/>
                  </a:ext>
                </a:extLst>
              </p:cNvPr>
              <p:cNvSpPr/>
              <p:nvPr/>
            </p:nvSpPr>
            <p:spPr>
              <a:xfrm>
                <a:off x="849086" y="2598057"/>
                <a:ext cx="170542" cy="13063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8AF9C92-C7ED-4B33-953C-A89C28750E44}"/>
                  </a:ext>
                </a:extLst>
              </p:cNvPr>
              <p:cNvSpPr/>
              <p:nvPr/>
            </p:nvSpPr>
            <p:spPr>
              <a:xfrm>
                <a:off x="1342572" y="3298371"/>
                <a:ext cx="170542" cy="13063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D0D15B95-B7C5-435B-B7FB-A66D0FE0C66E}"/>
                  </a:ext>
                </a:extLst>
              </p:cNvPr>
              <p:cNvSpPr/>
              <p:nvPr/>
            </p:nvSpPr>
            <p:spPr>
              <a:xfrm>
                <a:off x="1763487" y="3302000"/>
                <a:ext cx="170542" cy="13063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3B4F73D1-BB53-4CE9-8B3E-9B67F127D4E4}"/>
                  </a:ext>
                </a:extLst>
              </p:cNvPr>
              <p:cNvSpPr/>
              <p:nvPr/>
            </p:nvSpPr>
            <p:spPr>
              <a:xfrm>
                <a:off x="2157186" y="2578349"/>
                <a:ext cx="170542" cy="13063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C21B5642-0EEA-467E-BB8B-C1C6E54EFD76}"/>
                  </a:ext>
                </a:extLst>
              </p:cNvPr>
              <p:cNvSpPr/>
              <p:nvPr/>
            </p:nvSpPr>
            <p:spPr>
              <a:xfrm>
                <a:off x="901701" y="3300944"/>
                <a:ext cx="170542" cy="13063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TextBox 20">
            <a:extLst>
              <a:ext uri="{FF2B5EF4-FFF2-40B4-BE49-F238E27FC236}">
                <a16:creationId xmlns:a16="http://schemas.microsoft.com/office/drawing/2014/main" id="{1C65CEB7-77B1-4F4E-8F85-287ABA8C4E7E}"/>
              </a:ext>
            </a:extLst>
          </p:cNvPr>
          <p:cNvSpPr txBox="1"/>
          <p:nvPr/>
        </p:nvSpPr>
        <p:spPr>
          <a:xfrm>
            <a:off x="9913664" y="1645472"/>
            <a:ext cx="1876544" cy="646331"/>
          </a:xfrm>
          <a:prstGeom prst="rect">
            <a:avLst/>
          </a:prstGeom>
          <a:noFill/>
        </p:spPr>
        <p:txBody>
          <a:bodyPr wrap="square" rtlCol="0">
            <a:spAutoFit/>
          </a:bodyPr>
          <a:lstStyle>
            <a:defPPr>
              <a:defRPr lang="en-US"/>
            </a:defPPr>
            <a:lvl1pPr algn="ctr">
              <a:defRPr b="1">
                <a:solidFill>
                  <a:srgbClr val="0070C0"/>
                </a:solidFill>
              </a:defRPr>
            </a:lvl1pPr>
          </a:lstStyle>
          <a:p>
            <a:r>
              <a:rPr lang="en-US" dirty="0"/>
              <a:t>difference among season</a:t>
            </a:r>
          </a:p>
        </p:txBody>
      </p:sp>
      <p:sp>
        <p:nvSpPr>
          <p:cNvPr id="22" name="TextBox 21">
            <a:extLst>
              <a:ext uri="{FF2B5EF4-FFF2-40B4-BE49-F238E27FC236}">
                <a16:creationId xmlns:a16="http://schemas.microsoft.com/office/drawing/2014/main" id="{E3FB138F-0192-4284-A31F-BA611A8B386C}"/>
              </a:ext>
            </a:extLst>
          </p:cNvPr>
          <p:cNvSpPr txBox="1"/>
          <p:nvPr/>
        </p:nvSpPr>
        <p:spPr>
          <a:xfrm>
            <a:off x="10323565" y="4289198"/>
            <a:ext cx="1556170" cy="646331"/>
          </a:xfrm>
          <a:prstGeom prst="rect">
            <a:avLst/>
          </a:prstGeom>
          <a:noFill/>
        </p:spPr>
        <p:txBody>
          <a:bodyPr wrap="square" rtlCol="0">
            <a:spAutoFit/>
          </a:bodyPr>
          <a:lstStyle>
            <a:defPPr>
              <a:defRPr lang="en-US"/>
            </a:defPPr>
            <a:lvl1pPr algn="ctr">
              <a:defRPr b="1">
                <a:solidFill>
                  <a:srgbClr val="0070C0"/>
                </a:solidFill>
              </a:defRPr>
            </a:lvl1pPr>
          </a:lstStyle>
          <a:p>
            <a:r>
              <a:rPr lang="en-US" dirty="0"/>
              <a:t>difference among cities</a:t>
            </a:r>
          </a:p>
        </p:txBody>
      </p:sp>
      <p:sp>
        <p:nvSpPr>
          <p:cNvPr id="23" name="TextBox 22">
            <a:extLst>
              <a:ext uri="{FF2B5EF4-FFF2-40B4-BE49-F238E27FC236}">
                <a16:creationId xmlns:a16="http://schemas.microsoft.com/office/drawing/2014/main" id="{D70B49F6-B0C8-4168-9CB7-44712A45894F}"/>
              </a:ext>
            </a:extLst>
          </p:cNvPr>
          <p:cNvSpPr txBox="1"/>
          <p:nvPr/>
        </p:nvSpPr>
        <p:spPr>
          <a:xfrm>
            <a:off x="2018341" y="1205277"/>
            <a:ext cx="3610614" cy="369332"/>
          </a:xfrm>
          <a:prstGeom prst="rect">
            <a:avLst/>
          </a:prstGeom>
          <a:solidFill>
            <a:schemeClr val="bg1"/>
          </a:solidFill>
        </p:spPr>
        <p:txBody>
          <a:bodyPr wrap="square" rtlCol="0">
            <a:spAutoFit/>
          </a:bodyPr>
          <a:lstStyle>
            <a:defPPr>
              <a:defRPr lang="en-US"/>
            </a:defPPr>
            <a:lvl1pPr algn="ctr">
              <a:defRPr b="1">
                <a:solidFill>
                  <a:srgbClr val="0070C0"/>
                </a:solidFill>
              </a:defRPr>
            </a:lvl1pPr>
          </a:lstStyle>
          <a:p>
            <a:r>
              <a:rPr lang="en-US" dirty="0"/>
              <a:t>retrieved 4D </a:t>
            </a:r>
            <a:r>
              <a:rPr lang="en-US" altLang="zh-CN" dirty="0"/>
              <a:t>NO</a:t>
            </a:r>
            <a:r>
              <a:rPr lang="en-US" altLang="zh-CN" baseline="-25000" dirty="0"/>
              <a:t>2</a:t>
            </a:r>
            <a:r>
              <a:rPr lang="en-US" altLang="zh-CN" dirty="0"/>
              <a:t> concentration</a:t>
            </a:r>
            <a:endParaRPr lang="en-US" dirty="0"/>
          </a:p>
        </p:txBody>
      </p:sp>
      <p:sp>
        <p:nvSpPr>
          <p:cNvPr id="28" name="TextBox 27">
            <a:extLst>
              <a:ext uri="{FF2B5EF4-FFF2-40B4-BE49-F238E27FC236}">
                <a16:creationId xmlns:a16="http://schemas.microsoft.com/office/drawing/2014/main" id="{8C600868-B51A-484D-99AE-F7EC4D658185}"/>
              </a:ext>
            </a:extLst>
          </p:cNvPr>
          <p:cNvSpPr txBox="1"/>
          <p:nvPr/>
        </p:nvSpPr>
        <p:spPr>
          <a:xfrm>
            <a:off x="7579292" y="6063989"/>
            <a:ext cx="2730297" cy="307777"/>
          </a:xfrm>
          <a:prstGeom prst="rect">
            <a:avLst/>
          </a:prstGeom>
          <a:noFill/>
        </p:spPr>
        <p:txBody>
          <a:bodyPr wrap="square" rtlCol="0">
            <a:spAutoFit/>
          </a:bodyPr>
          <a:lstStyle>
            <a:defPPr>
              <a:defRPr lang="en-US"/>
            </a:defPPr>
            <a:lvl1pPr algn="ctr">
              <a:defRPr b="1">
                <a:solidFill>
                  <a:srgbClr val="0070C0"/>
                </a:solidFill>
              </a:defRPr>
            </a:lvl1pPr>
          </a:lstStyle>
          <a:p>
            <a:r>
              <a:rPr lang="en-US" sz="1400" dirty="0">
                <a:solidFill>
                  <a:srgbClr val="FF0000"/>
                </a:solidFill>
              </a:rPr>
              <a:t>less polluted -&gt; more polluted</a:t>
            </a:r>
          </a:p>
        </p:txBody>
      </p:sp>
      <p:sp>
        <p:nvSpPr>
          <p:cNvPr id="29" name="TextBox 28">
            <a:extLst>
              <a:ext uri="{FF2B5EF4-FFF2-40B4-BE49-F238E27FC236}">
                <a16:creationId xmlns:a16="http://schemas.microsoft.com/office/drawing/2014/main" id="{D8B38485-5518-496A-962E-FF6A4867A413}"/>
              </a:ext>
            </a:extLst>
          </p:cNvPr>
          <p:cNvSpPr txBox="1"/>
          <p:nvPr/>
        </p:nvSpPr>
        <p:spPr>
          <a:xfrm>
            <a:off x="9913664" y="2553670"/>
            <a:ext cx="1969585" cy="523220"/>
          </a:xfrm>
          <a:prstGeom prst="rect">
            <a:avLst/>
          </a:prstGeom>
          <a:noFill/>
        </p:spPr>
        <p:txBody>
          <a:bodyPr wrap="square" rtlCol="0">
            <a:spAutoFit/>
          </a:bodyPr>
          <a:lstStyle>
            <a:defPPr>
              <a:defRPr lang="en-US"/>
            </a:defPPr>
            <a:lvl1pPr algn="ctr">
              <a:defRPr b="1">
                <a:solidFill>
                  <a:srgbClr val="0070C0"/>
                </a:solidFill>
              </a:defRPr>
            </a:lvl1pPr>
          </a:lstStyle>
          <a:p>
            <a:r>
              <a:rPr lang="en-US" sz="1400" dirty="0">
                <a:solidFill>
                  <a:srgbClr val="FF0000"/>
                </a:solidFill>
              </a:rPr>
              <a:t>stronger vertical gradient in summer</a:t>
            </a:r>
          </a:p>
        </p:txBody>
      </p:sp>
    </p:spTree>
    <p:extLst>
      <p:ext uri="{BB962C8B-B14F-4D97-AF65-F5344CB8AC3E}">
        <p14:creationId xmlns:p14="http://schemas.microsoft.com/office/powerpoint/2010/main" val="2492296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11769CE2-F482-473C-BDCF-B4DEEE6F8BEE}"/>
              </a:ext>
            </a:extLst>
          </p:cNvPr>
          <p:cNvSpPr>
            <a:spLocks noChangeArrowheads="1"/>
          </p:cNvSpPr>
          <p:nvPr/>
        </p:nvSpPr>
        <p:spPr bwMode="auto">
          <a:xfrm>
            <a:off x="0" y="1"/>
            <a:ext cx="12192000" cy="529701"/>
          </a:xfrm>
          <a:prstGeom prst="rect">
            <a:avLst/>
          </a:prstGeom>
          <a:solidFill>
            <a:srgbClr val="044875"/>
          </a:solidFill>
          <a:ln>
            <a:noFill/>
          </a:ln>
          <a:effec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19" name="Rectangle 13">
            <a:extLst>
              <a:ext uri="{FF2B5EF4-FFF2-40B4-BE49-F238E27FC236}">
                <a16:creationId xmlns:a16="http://schemas.microsoft.com/office/drawing/2014/main" id="{50905B2A-C645-4BAD-BE8E-7FC1C2AAA83B}"/>
              </a:ext>
            </a:extLst>
          </p:cNvPr>
          <p:cNvSpPr>
            <a:spLocks noChangeArrowheads="1"/>
          </p:cNvSpPr>
          <p:nvPr/>
        </p:nvSpPr>
        <p:spPr bwMode="auto">
          <a:xfrm>
            <a:off x="0" y="6600826"/>
            <a:ext cx="12192000" cy="257175"/>
          </a:xfrm>
          <a:prstGeom prst="rect">
            <a:avLst/>
          </a:prstGeom>
          <a:solidFill>
            <a:srgbClr val="044875"/>
          </a:solidFill>
          <a:ln>
            <a:noFill/>
          </a:ln>
          <a:effec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3C5E74"/>
              </a:solidFill>
              <a:effectLst/>
              <a:uLnTx/>
              <a:uFillTx/>
              <a:latin typeface="微软雅黑" panose="020B0503020204020204" pitchFamily="34" charset="-122"/>
              <a:ea typeface="微软雅黑" panose="020B0503020204020204" pitchFamily="34" charset="-122"/>
              <a:cs typeface="+mn-cs"/>
            </a:endParaRPr>
          </a:p>
        </p:txBody>
      </p:sp>
      <p:sp>
        <p:nvSpPr>
          <p:cNvPr id="25" name="TextBox 24">
            <a:extLst>
              <a:ext uri="{FF2B5EF4-FFF2-40B4-BE49-F238E27FC236}">
                <a16:creationId xmlns:a16="http://schemas.microsoft.com/office/drawing/2014/main" id="{AF9284B1-9CAF-40A2-9362-672D3B83FF20}"/>
              </a:ext>
            </a:extLst>
          </p:cNvPr>
          <p:cNvSpPr txBox="1"/>
          <p:nvPr/>
        </p:nvSpPr>
        <p:spPr>
          <a:xfrm>
            <a:off x="0" y="-20585"/>
            <a:ext cx="12192000" cy="523220"/>
          </a:xfrm>
          <a:prstGeom prst="rect">
            <a:avLst/>
          </a:prstGeom>
          <a:noFill/>
        </p:spPr>
        <p:txBody>
          <a:bodyPr wrap="square" rtlCol="0">
            <a:spAutoFit/>
          </a:bodyPr>
          <a:lstStyle/>
          <a:p>
            <a:pPr algn="ctr"/>
            <a:r>
              <a:rPr lang="en-US" sz="2800" b="1" dirty="0">
                <a:solidFill>
                  <a:schemeClr val="bg1"/>
                </a:solidFill>
              </a:rPr>
              <a:t>Topic 1: Data-driven AI need the data from physical model</a:t>
            </a:r>
          </a:p>
        </p:txBody>
      </p:sp>
      <p:sp>
        <p:nvSpPr>
          <p:cNvPr id="2" name="Rectangle 1">
            <a:extLst>
              <a:ext uri="{FF2B5EF4-FFF2-40B4-BE49-F238E27FC236}">
                <a16:creationId xmlns:a16="http://schemas.microsoft.com/office/drawing/2014/main" id="{8BA7CB6D-BAC1-4EC1-A2F4-BC6852A382BC}"/>
              </a:ext>
            </a:extLst>
          </p:cNvPr>
          <p:cNvSpPr/>
          <p:nvPr/>
        </p:nvSpPr>
        <p:spPr>
          <a:xfrm>
            <a:off x="282448" y="755377"/>
            <a:ext cx="5572844" cy="369332"/>
          </a:xfrm>
          <a:prstGeom prst="rect">
            <a:avLst/>
          </a:prstGeom>
        </p:spPr>
        <p:txBody>
          <a:bodyPr wrap="square">
            <a:spAutoFit/>
          </a:bodyPr>
          <a:lstStyle/>
          <a:p>
            <a:pPr>
              <a:spcAft>
                <a:spcPts val="1200"/>
              </a:spcAft>
            </a:pPr>
            <a:r>
              <a:rPr lang="en-US" b="1" dirty="0"/>
              <a:t>(4) Comparison with ground-measurement</a:t>
            </a:r>
          </a:p>
        </p:txBody>
      </p:sp>
      <p:sp>
        <p:nvSpPr>
          <p:cNvPr id="3" name="TextBox 2">
            <a:extLst>
              <a:ext uri="{FF2B5EF4-FFF2-40B4-BE49-F238E27FC236}">
                <a16:creationId xmlns:a16="http://schemas.microsoft.com/office/drawing/2014/main" id="{B99DA85A-AB67-40B1-9ECD-0A62CB4C5896}"/>
              </a:ext>
            </a:extLst>
          </p:cNvPr>
          <p:cNvSpPr txBox="1"/>
          <p:nvPr/>
        </p:nvSpPr>
        <p:spPr>
          <a:xfrm>
            <a:off x="78228" y="5955171"/>
            <a:ext cx="5631569" cy="369332"/>
          </a:xfrm>
          <a:prstGeom prst="rect">
            <a:avLst/>
          </a:prstGeom>
          <a:solidFill>
            <a:schemeClr val="bg1"/>
          </a:solidFill>
        </p:spPr>
        <p:txBody>
          <a:bodyPr wrap="square" rtlCol="0">
            <a:spAutoFit/>
          </a:bodyPr>
          <a:lstStyle>
            <a:defPPr>
              <a:defRPr lang="en-US"/>
            </a:defPPr>
            <a:lvl1pPr algn="ctr">
              <a:defRPr b="1">
                <a:solidFill>
                  <a:srgbClr val="0070C0"/>
                </a:solidFill>
              </a:defRPr>
            </a:lvl1pPr>
          </a:lstStyle>
          <a:p>
            <a:r>
              <a:rPr lang="en-US" dirty="0"/>
              <a:t>good agreement in low ER, but worse in high ER</a:t>
            </a:r>
          </a:p>
        </p:txBody>
      </p:sp>
      <p:sp>
        <p:nvSpPr>
          <p:cNvPr id="5" name="Rectangle 4">
            <a:extLst>
              <a:ext uri="{FF2B5EF4-FFF2-40B4-BE49-F238E27FC236}">
                <a16:creationId xmlns:a16="http://schemas.microsoft.com/office/drawing/2014/main" id="{DDB4CA84-A1EA-4A31-9FA4-CFD527B502D6}"/>
              </a:ext>
            </a:extLst>
          </p:cNvPr>
          <p:cNvSpPr/>
          <p:nvPr/>
        </p:nvSpPr>
        <p:spPr>
          <a:xfrm>
            <a:off x="5755054" y="804099"/>
            <a:ext cx="6075120" cy="923330"/>
          </a:xfrm>
          <a:prstGeom prst="rect">
            <a:avLst/>
          </a:prstGeom>
        </p:spPr>
        <p:txBody>
          <a:bodyPr wrap="square">
            <a:spAutoFit/>
          </a:bodyPr>
          <a:lstStyle/>
          <a:p>
            <a:r>
              <a:rPr lang="en-US" b="1" dirty="0">
                <a:solidFill>
                  <a:srgbClr val="FF0000"/>
                </a:solidFill>
              </a:rPr>
              <a:t>1km-to-27 km Emission Ratio (ER) </a:t>
            </a:r>
            <a:r>
              <a:rPr lang="en-US" altLang="zh-CN" dirty="0"/>
              <a:t>is </a:t>
            </a:r>
            <a:r>
              <a:rPr lang="en-US" dirty="0"/>
              <a:t>the ratio of the maximum emissions within 729 1-by-1 km grid cells within one 27-by-27 km grid cell to the average emissions </a:t>
            </a:r>
          </a:p>
        </p:txBody>
      </p:sp>
      <p:grpSp>
        <p:nvGrpSpPr>
          <p:cNvPr id="43" name="Group 42">
            <a:extLst>
              <a:ext uri="{FF2B5EF4-FFF2-40B4-BE49-F238E27FC236}">
                <a16:creationId xmlns:a16="http://schemas.microsoft.com/office/drawing/2014/main" id="{0D9013E2-AD86-4B2A-8762-F4D0E5ACE787}"/>
              </a:ext>
            </a:extLst>
          </p:cNvPr>
          <p:cNvGrpSpPr/>
          <p:nvPr/>
        </p:nvGrpSpPr>
        <p:grpSpPr>
          <a:xfrm>
            <a:off x="494183" y="1361801"/>
            <a:ext cx="4596345" cy="4487479"/>
            <a:chOff x="955257" y="299623"/>
            <a:chExt cx="6422679" cy="6270555"/>
          </a:xfrm>
        </p:grpSpPr>
        <p:pic>
          <p:nvPicPr>
            <p:cNvPr id="44" name="Picture 43">
              <a:extLst>
                <a:ext uri="{FF2B5EF4-FFF2-40B4-BE49-F238E27FC236}">
                  <a16:creationId xmlns:a16="http://schemas.microsoft.com/office/drawing/2014/main" id="{F7B61E10-7AA5-44F2-9D12-3EB2C2A4CA33}"/>
                </a:ext>
              </a:extLst>
            </p:cNvPr>
            <p:cNvPicPr>
              <a:picLocks noChangeAspect="1"/>
            </p:cNvPicPr>
            <p:nvPr/>
          </p:nvPicPr>
          <p:blipFill rotWithShape="1">
            <a:blip r:embed="rId3">
              <a:extLst>
                <a:ext uri="{28A0092B-C50C-407E-A947-70E740481C1C}">
                  <a14:useLocalDpi xmlns:a14="http://schemas.microsoft.com/office/drawing/2010/main" val="0"/>
                </a:ext>
              </a:extLst>
            </a:blip>
            <a:srcRect r="68089" b="16251"/>
            <a:stretch/>
          </p:blipFill>
          <p:spPr>
            <a:xfrm>
              <a:off x="2960997" y="1793421"/>
              <a:ext cx="4416939" cy="3241670"/>
            </a:xfrm>
            <a:prstGeom prst="rect">
              <a:avLst/>
            </a:prstGeom>
          </p:spPr>
        </p:pic>
        <p:sp>
          <p:nvSpPr>
            <p:cNvPr id="45" name="Rectangle 44">
              <a:extLst>
                <a:ext uri="{FF2B5EF4-FFF2-40B4-BE49-F238E27FC236}">
                  <a16:creationId xmlns:a16="http://schemas.microsoft.com/office/drawing/2014/main" id="{CCF1069E-3B37-477C-B3FB-366A3F40B17C}"/>
                </a:ext>
              </a:extLst>
            </p:cNvPr>
            <p:cNvSpPr/>
            <p:nvPr/>
          </p:nvSpPr>
          <p:spPr>
            <a:xfrm>
              <a:off x="5046629" y="3995268"/>
              <a:ext cx="110351" cy="845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E2E214A9-1067-46A0-8FBD-93520C55F931}"/>
                </a:ext>
              </a:extLst>
            </p:cNvPr>
            <p:cNvSpPr/>
            <p:nvPr/>
          </p:nvSpPr>
          <p:spPr>
            <a:xfrm>
              <a:off x="5399077" y="3479796"/>
              <a:ext cx="110351" cy="845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D4208FD9-D3FE-4C2C-B9A6-551CC5B69399}"/>
                </a:ext>
              </a:extLst>
            </p:cNvPr>
            <p:cNvSpPr/>
            <p:nvPr/>
          </p:nvSpPr>
          <p:spPr>
            <a:xfrm>
              <a:off x="5147959" y="2990771"/>
              <a:ext cx="110351" cy="845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CD56C0E2-2F4B-4497-97DA-7FCDC4ACC030}"/>
                </a:ext>
              </a:extLst>
            </p:cNvPr>
            <p:cNvSpPr/>
            <p:nvPr/>
          </p:nvSpPr>
          <p:spPr>
            <a:xfrm>
              <a:off x="3931989" y="2664751"/>
              <a:ext cx="110351" cy="845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FD9D35D-0DA8-4F00-9983-77BF9FEB0FFD}"/>
                </a:ext>
              </a:extLst>
            </p:cNvPr>
            <p:cNvSpPr/>
            <p:nvPr/>
          </p:nvSpPr>
          <p:spPr>
            <a:xfrm>
              <a:off x="4552982" y="3546428"/>
              <a:ext cx="110351" cy="845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B953155-B24F-4A5C-BDD8-3D5A5E773060}"/>
                </a:ext>
              </a:extLst>
            </p:cNvPr>
            <p:cNvSpPr/>
            <p:nvPr/>
          </p:nvSpPr>
          <p:spPr>
            <a:xfrm>
              <a:off x="5042223" y="3519454"/>
              <a:ext cx="110351" cy="845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AA3FD370-1D35-4B4E-8E60-F1C8E9D91DBE}"/>
                </a:ext>
              </a:extLst>
            </p:cNvPr>
            <p:cNvSpPr/>
            <p:nvPr/>
          </p:nvSpPr>
          <p:spPr>
            <a:xfrm>
              <a:off x="5524639" y="2636423"/>
              <a:ext cx="110351" cy="845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5C63DB8-B1B0-4CB7-A393-ECB26AB150BF}"/>
                </a:ext>
              </a:extLst>
            </p:cNvPr>
            <p:cNvSpPr/>
            <p:nvPr/>
          </p:nvSpPr>
          <p:spPr>
            <a:xfrm>
              <a:off x="3931989" y="3517659"/>
              <a:ext cx="110351" cy="845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3" name="Straight Arrow Connector 52">
              <a:extLst>
                <a:ext uri="{FF2B5EF4-FFF2-40B4-BE49-F238E27FC236}">
                  <a16:creationId xmlns:a16="http://schemas.microsoft.com/office/drawing/2014/main" id="{CCBA9625-4307-42DC-B972-D6E04EA8FE1D}"/>
                </a:ext>
              </a:extLst>
            </p:cNvPr>
            <p:cNvCxnSpPr>
              <a:cxnSpLocks/>
            </p:cNvCxnSpPr>
            <p:nvPr/>
          </p:nvCxnSpPr>
          <p:spPr>
            <a:xfrm flipH="1" flipV="1">
              <a:off x="2881209" y="2470273"/>
              <a:ext cx="1050780" cy="25346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0A1A46D-2B72-4799-BD86-1F05BED3664B}"/>
                </a:ext>
              </a:extLst>
            </p:cNvPr>
            <p:cNvCxnSpPr>
              <a:cxnSpLocks/>
            </p:cNvCxnSpPr>
            <p:nvPr/>
          </p:nvCxnSpPr>
          <p:spPr>
            <a:xfrm flipH="1">
              <a:off x="2812392" y="3607353"/>
              <a:ext cx="1145046" cy="58252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E58B959F-A2D3-4659-97DD-9111A6F6D15C}"/>
                </a:ext>
              </a:extLst>
            </p:cNvPr>
            <p:cNvCxnSpPr>
              <a:cxnSpLocks/>
            </p:cNvCxnSpPr>
            <p:nvPr/>
          </p:nvCxnSpPr>
          <p:spPr>
            <a:xfrm flipH="1">
              <a:off x="3267721" y="3678829"/>
              <a:ext cx="1213863" cy="129781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E257CB5C-14FB-4C12-98C9-F66D5B75C231}"/>
                </a:ext>
              </a:extLst>
            </p:cNvPr>
            <p:cNvCxnSpPr>
              <a:cxnSpLocks/>
            </p:cNvCxnSpPr>
            <p:nvPr/>
          </p:nvCxnSpPr>
          <p:spPr>
            <a:xfrm flipH="1">
              <a:off x="4736195" y="4130805"/>
              <a:ext cx="334201" cy="94346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4EEF25D-8F0B-4677-90E1-32DAA4C1CC53}"/>
                </a:ext>
              </a:extLst>
            </p:cNvPr>
            <p:cNvCxnSpPr>
              <a:cxnSpLocks/>
            </p:cNvCxnSpPr>
            <p:nvPr/>
          </p:nvCxnSpPr>
          <p:spPr>
            <a:xfrm>
              <a:off x="5454252" y="3649616"/>
              <a:ext cx="431111" cy="140748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E912B33-1004-41B7-BCFA-1924FE6881B0}"/>
                </a:ext>
              </a:extLst>
            </p:cNvPr>
            <p:cNvCxnSpPr>
              <a:cxnSpLocks/>
            </p:cNvCxnSpPr>
            <p:nvPr/>
          </p:nvCxnSpPr>
          <p:spPr>
            <a:xfrm flipH="1" flipV="1">
              <a:off x="3096826" y="1789857"/>
              <a:ext cx="1959863" cy="171663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5EE8B168-F58C-4950-8693-81AB0BACC1A8}"/>
                </a:ext>
              </a:extLst>
            </p:cNvPr>
            <p:cNvCxnSpPr>
              <a:cxnSpLocks/>
            </p:cNvCxnSpPr>
            <p:nvPr/>
          </p:nvCxnSpPr>
          <p:spPr>
            <a:xfrm flipH="1" flipV="1">
              <a:off x="4775012" y="1815939"/>
              <a:ext cx="308104" cy="110907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407F09F6-50C1-4257-A8F0-8D8BA8E8217D}"/>
                </a:ext>
              </a:extLst>
            </p:cNvPr>
            <p:cNvCxnSpPr>
              <a:cxnSpLocks/>
            </p:cNvCxnSpPr>
            <p:nvPr/>
          </p:nvCxnSpPr>
          <p:spPr>
            <a:xfrm flipV="1">
              <a:off x="5593603" y="1754652"/>
              <a:ext cx="76204" cy="86106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2A11E5CF-8E8E-4F92-B0EE-DAF2B905F3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3161" y="299623"/>
              <a:ext cx="1802675" cy="1440000"/>
            </a:xfrm>
            <a:prstGeom prst="rect">
              <a:avLst/>
            </a:prstGeom>
          </p:spPr>
        </p:pic>
        <p:pic>
          <p:nvPicPr>
            <p:cNvPr id="63" name="Picture 62">
              <a:extLst>
                <a:ext uri="{FF2B5EF4-FFF2-40B4-BE49-F238E27FC236}">
                  <a16:creationId xmlns:a16="http://schemas.microsoft.com/office/drawing/2014/main" id="{D35932FC-8062-4E3B-A7D0-B82085B936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5794" y="302410"/>
              <a:ext cx="1799407" cy="1440000"/>
            </a:xfrm>
            <a:prstGeom prst="rect">
              <a:avLst/>
            </a:prstGeom>
          </p:spPr>
        </p:pic>
        <p:pic>
          <p:nvPicPr>
            <p:cNvPr id="69" name="Picture 68">
              <a:extLst>
                <a:ext uri="{FF2B5EF4-FFF2-40B4-BE49-F238E27FC236}">
                  <a16:creationId xmlns:a16="http://schemas.microsoft.com/office/drawing/2014/main" id="{3636F634-3A2C-4B66-A8C9-D7165AF38B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2043" y="5123332"/>
              <a:ext cx="1803865" cy="1440000"/>
            </a:xfrm>
            <a:prstGeom prst="rect">
              <a:avLst/>
            </a:prstGeom>
          </p:spPr>
        </p:pic>
        <p:pic>
          <p:nvPicPr>
            <p:cNvPr id="70" name="Picture 69">
              <a:extLst>
                <a:ext uri="{FF2B5EF4-FFF2-40B4-BE49-F238E27FC236}">
                  <a16:creationId xmlns:a16="http://schemas.microsoft.com/office/drawing/2014/main" id="{DEDDD91B-2DD6-4EB2-AB08-B40B7A248B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7309" y="5130178"/>
              <a:ext cx="1802675" cy="1440000"/>
            </a:xfrm>
            <a:prstGeom prst="rect">
              <a:avLst/>
            </a:prstGeom>
          </p:spPr>
        </p:pic>
        <p:pic>
          <p:nvPicPr>
            <p:cNvPr id="71" name="Picture 70">
              <a:extLst>
                <a:ext uri="{FF2B5EF4-FFF2-40B4-BE49-F238E27FC236}">
                  <a16:creationId xmlns:a16="http://schemas.microsoft.com/office/drawing/2014/main" id="{0648183A-4A0A-429A-8CB0-EBE0D7751E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5159" y="307192"/>
              <a:ext cx="1802675" cy="1440000"/>
            </a:xfrm>
            <a:prstGeom prst="rect">
              <a:avLst/>
            </a:prstGeom>
          </p:spPr>
        </p:pic>
        <p:pic>
          <p:nvPicPr>
            <p:cNvPr id="72" name="Picture 71">
              <a:extLst>
                <a:ext uri="{FF2B5EF4-FFF2-40B4-BE49-F238E27FC236}">
                  <a16:creationId xmlns:a16="http://schemas.microsoft.com/office/drawing/2014/main" id="{32C382A6-C010-4317-A449-CFB9141BB0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5257" y="3560964"/>
              <a:ext cx="1802675" cy="1440000"/>
            </a:xfrm>
            <a:prstGeom prst="rect">
              <a:avLst/>
            </a:prstGeom>
          </p:spPr>
        </p:pic>
        <p:pic>
          <p:nvPicPr>
            <p:cNvPr id="73" name="Picture 72">
              <a:extLst>
                <a:ext uri="{FF2B5EF4-FFF2-40B4-BE49-F238E27FC236}">
                  <a16:creationId xmlns:a16="http://schemas.microsoft.com/office/drawing/2014/main" id="{83CADC6D-97E9-472A-AAC8-713D4D18CFE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65159" y="5130178"/>
              <a:ext cx="1803865" cy="1440000"/>
            </a:xfrm>
            <a:prstGeom prst="rect">
              <a:avLst/>
            </a:prstGeom>
          </p:spPr>
        </p:pic>
        <p:pic>
          <p:nvPicPr>
            <p:cNvPr id="74" name="Picture 73">
              <a:extLst>
                <a:ext uri="{FF2B5EF4-FFF2-40B4-BE49-F238E27FC236}">
                  <a16:creationId xmlns:a16="http://schemas.microsoft.com/office/drawing/2014/main" id="{2344258C-6E61-4BC3-A55D-12D2B5E5308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9535" y="2057528"/>
              <a:ext cx="1803865" cy="1440000"/>
            </a:xfrm>
            <a:prstGeom prst="rect">
              <a:avLst/>
            </a:prstGeom>
          </p:spPr>
        </p:pic>
      </p:grpSp>
      <p:pic>
        <p:nvPicPr>
          <p:cNvPr id="75" name="Picture 74">
            <a:extLst>
              <a:ext uri="{FF2B5EF4-FFF2-40B4-BE49-F238E27FC236}">
                <a16:creationId xmlns:a16="http://schemas.microsoft.com/office/drawing/2014/main" id="{967C9633-64D2-4FEC-B7B7-31C75E215F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56182" y="1886581"/>
            <a:ext cx="4220250" cy="2688157"/>
          </a:xfrm>
          <a:prstGeom prst="rect">
            <a:avLst/>
          </a:prstGeom>
        </p:spPr>
      </p:pic>
      <p:pic>
        <p:nvPicPr>
          <p:cNvPr id="76" name="Picture 75">
            <a:extLst>
              <a:ext uri="{FF2B5EF4-FFF2-40B4-BE49-F238E27FC236}">
                <a16:creationId xmlns:a16="http://schemas.microsoft.com/office/drawing/2014/main" id="{61886270-8226-41B6-A626-3777E882744B}"/>
              </a:ext>
            </a:extLst>
          </p:cNvPr>
          <p:cNvPicPr>
            <a:picLocks noChangeAspect="1"/>
          </p:cNvPicPr>
          <p:nvPr/>
        </p:nvPicPr>
        <p:blipFill rotWithShape="1">
          <a:blip r:embed="rId13">
            <a:extLst>
              <a:ext uri="{28A0092B-C50C-407E-A947-70E740481C1C}">
                <a14:useLocalDpi xmlns:a14="http://schemas.microsoft.com/office/drawing/2010/main" val="0"/>
              </a:ext>
            </a:extLst>
          </a:blip>
          <a:srcRect l="32447"/>
          <a:stretch/>
        </p:blipFill>
        <p:spPr>
          <a:xfrm>
            <a:off x="8658294" y="5045831"/>
            <a:ext cx="2928996" cy="1212502"/>
          </a:xfrm>
          <a:prstGeom prst="rect">
            <a:avLst/>
          </a:prstGeom>
        </p:spPr>
      </p:pic>
      <p:sp>
        <p:nvSpPr>
          <p:cNvPr id="77" name="TextBox 76">
            <a:extLst>
              <a:ext uri="{FF2B5EF4-FFF2-40B4-BE49-F238E27FC236}">
                <a16:creationId xmlns:a16="http://schemas.microsoft.com/office/drawing/2014/main" id="{D9B75E96-EB35-4D77-93D7-8597811DC32D}"/>
              </a:ext>
            </a:extLst>
          </p:cNvPr>
          <p:cNvSpPr txBox="1"/>
          <p:nvPr/>
        </p:nvSpPr>
        <p:spPr>
          <a:xfrm>
            <a:off x="6456182" y="4661834"/>
            <a:ext cx="1497526" cy="369332"/>
          </a:xfrm>
          <a:prstGeom prst="rect">
            <a:avLst/>
          </a:prstGeom>
          <a:noFill/>
        </p:spPr>
        <p:txBody>
          <a:bodyPr wrap="none" rtlCol="0">
            <a:spAutoFit/>
          </a:bodyPr>
          <a:lstStyle/>
          <a:p>
            <a:r>
              <a:rPr lang="en-US" b="1" dirty="0">
                <a:solidFill>
                  <a:srgbClr val="0070C0"/>
                </a:solidFill>
              </a:rPr>
              <a:t>Mid-ER (1-10)</a:t>
            </a:r>
          </a:p>
        </p:txBody>
      </p:sp>
      <p:sp>
        <p:nvSpPr>
          <p:cNvPr id="106" name="TextBox 105">
            <a:extLst>
              <a:ext uri="{FF2B5EF4-FFF2-40B4-BE49-F238E27FC236}">
                <a16:creationId xmlns:a16="http://schemas.microsoft.com/office/drawing/2014/main" id="{1E5D3F45-9CA1-4B4F-9000-D2A16673D3F5}"/>
              </a:ext>
            </a:extLst>
          </p:cNvPr>
          <p:cNvSpPr txBox="1"/>
          <p:nvPr/>
        </p:nvSpPr>
        <p:spPr>
          <a:xfrm>
            <a:off x="9361421" y="4634088"/>
            <a:ext cx="1543756" cy="369332"/>
          </a:xfrm>
          <a:prstGeom prst="rect">
            <a:avLst/>
          </a:prstGeom>
          <a:noFill/>
        </p:spPr>
        <p:txBody>
          <a:bodyPr wrap="none" rtlCol="0">
            <a:spAutoFit/>
          </a:bodyPr>
          <a:lstStyle/>
          <a:p>
            <a:r>
              <a:rPr lang="en-US" b="1" dirty="0">
                <a:solidFill>
                  <a:srgbClr val="C00000"/>
                </a:solidFill>
              </a:rPr>
              <a:t>Large-ER (&gt;50)</a:t>
            </a:r>
          </a:p>
        </p:txBody>
      </p:sp>
      <p:sp>
        <p:nvSpPr>
          <p:cNvPr id="107" name="Rectangle: Rounded Corners 106">
            <a:extLst>
              <a:ext uri="{FF2B5EF4-FFF2-40B4-BE49-F238E27FC236}">
                <a16:creationId xmlns:a16="http://schemas.microsoft.com/office/drawing/2014/main" id="{7E6AAB52-7514-4A66-A407-ABD778B52ECE}"/>
              </a:ext>
            </a:extLst>
          </p:cNvPr>
          <p:cNvSpPr/>
          <p:nvPr/>
        </p:nvSpPr>
        <p:spPr>
          <a:xfrm>
            <a:off x="7720924" y="2246232"/>
            <a:ext cx="611831" cy="1768845"/>
          </a:xfrm>
          <a:prstGeom prst="roundRect">
            <a:avLst>
              <a:gd name="adj" fmla="val 12271"/>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Rounded Corners 107">
            <a:extLst>
              <a:ext uri="{FF2B5EF4-FFF2-40B4-BE49-F238E27FC236}">
                <a16:creationId xmlns:a16="http://schemas.microsoft.com/office/drawing/2014/main" id="{D9BD0CB0-9BA1-4415-B353-E57312B0906F}"/>
              </a:ext>
            </a:extLst>
          </p:cNvPr>
          <p:cNvSpPr/>
          <p:nvPr/>
        </p:nvSpPr>
        <p:spPr>
          <a:xfrm>
            <a:off x="9413538" y="2703432"/>
            <a:ext cx="1155700" cy="1339973"/>
          </a:xfrm>
          <a:prstGeom prst="roundRect">
            <a:avLst>
              <a:gd name="adj" fmla="val 12271"/>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 name="Picture 108">
            <a:extLst>
              <a:ext uri="{FF2B5EF4-FFF2-40B4-BE49-F238E27FC236}">
                <a16:creationId xmlns:a16="http://schemas.microsoft.com/office/drawing/2014/main" id="{D16870A0-87A0-4D75-8BD8-20443BD3A187}"/>
              </a:ext>
            </a:extLst>
          </p:cNvPr>
          <p:cNvPicPr>
            <a:picLocks noChangeAspect="1"/>
          </p:cNvPicPr>
          <p:nvPr/>
        </p:nvPicPr>
        <p:blipFill rotWithShape="1">
          <a:blip r:embed="rId14">
            <a:extLst>
              <a:ext uri="{28A0092B-C50C-407E-A947-70E740481C1C}">
                <a14:useLocalDpi xmlns:a14="http://schemas.microsoft.com/office/drawing/2010/main" val="0"/>
              </a:ext>
            </a:extLst>
          </a:blip>
          <a:srcRect l="32371" t="-210"/>
          <a:stretch/>
        </p:blipFill>
        <p:spPr>
          <a:xfrm>
            <a:off x="5636572" y="5051468"/>
            <a:ext cx="2928997" cy="1213685"/>
          </a:xfrm>
          <a:prstGeom prst="rect">
            <a:avLst/>
          </a:prstGeom>
        </p:spPr>
      </p:pic>
      <p:pic>
        <p:nvPicPr>
          <p:cNvPr id="110" name="Picture 109">
            <a:extLst>
              <a:ext uri="{FF2B5EF4-FFF2-40B4-BE49-F238E27FC236}">
                <a16:creationId xmlns:a16="http://schemas.microsoft.com/office/drawing/2014/main" id="{73F7DD23-AD01-4A83-9082-7B40B8B788D4}"/>
              </a:ext>
            </a:extLst>
          </p:cNvPr>
          <p:cNvPicPr>
            <a:picLocks noChangeAspect="1"/>
          </p:cNvPicPr>
          <p:nvPr/>
        </p:nvPicPr>
        <p:blipFill rotWithShape="1">
          <a:blip r:embed="rId15">
            <a:extLst>
              <a:ext uri="{28A0092B-C50C-407E-A947-70E740481C1C}">
                <a14:useLocalDpi xmlns:a14="http://schemas.microsoft.com/office/drawing/2010/main" val="0"/>
              </a:ext>
            </a:extLst>
          </a:blip>
          <a:srcRect l="26639" r="68037" b="19348"/>
          <a:stretch/>
        </p:blipFill>
        <p:spPr>
          <a:xfrm>
            <a:off x="11680015" y="5016004"/>
            <a:ext cx="300318" cy="1272155"/>
          </a:xfrm>
          <a:prstGeom prst="rect">
            <a:avLst/>
          </a:prstGeom>
        </p:spPr>
      </p:pic>
      <p:sp>
        <p:nvSpPr>
          <p:cNvPr id="4" name="TextBox 3">
            <a:extLst>
              <a:ext uri="{FF2B5EF4-FFF2-40B4-BE49-F238E27FC236}">
                <a16:creationId xmlns:a16="http://schemas.microsoft.com/office/drawing/2014/main" id="{4EC6EF87-0225-90C6-B5E9-C11C1543DE17}"/>
              </a:ext>
            </a:extLst>
          </p:cNvPr>
          <p:cNvSpPr txBox="1"/>
          <p:nvPr/>
        </p:nvSpPr>
        <p:spPr>
          <a:xfrm>
            <a:off x="6576115" y="4292698"/>
            <a:ext cx="1049910" cy="253916"/>
          </a:xfrm>
          <a:prstGeom prst="rect">
            <a:avLst/>
          </a:prstGeom>
          <a:solidFill>
            <a:schemeClr val="bg1"/>
          </a:solidFill>
        </p:spPr>
        <p:txBody>
          <a:bodyPr wrap="square">
            <a:spAutoFit/>
          </a:bodyPr>
          <a:lstStyle>
            <a:defPPr>
              <a:defRPr lang="en-US"/>
            </a:defPPr>
            <a:lvl1pPr>
              <a:defRPr b="1">
                <a:solidFill>
                  <a:srgbClr val="FF0000"/>
                </a:solidFill>
              </a:defRPr>
            </a:lvl1pPr>
          </a:lstStyle>
          <a:p>
            <a:pPr algn="ctr"/>
            <a:r>
              <a:rPr lang="en-US" sz="1050" dirty="0">
                <a:solidFill>
                  <a:schemeClr val="tx1"/>
                </a:solidFill>
              </a:rPr>
              <a:t>no emission</a:t>
            </a:r>
          </a:p>
        </p:txBody>
      </p:sp>
    </p:spTree>
    <p:extLst>
      <p:ext uri="{BB962C8B-B14F-4D97-AF65-F5344CB8AC3E}">
        <p14:creationId xmlns:p14="http://schemas.microsoft.com/office/powerpoint/2010/main" val="474754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11769CE2-F482-473C-BDCF-B4DEEE6F8BEE}"/>
              </a:ext>
            </a:extLst>
          </p:cNvPr>
          <p:cNvSpPr>
            <a:spLocks noChangeArrowheads="1"/>
          </p:cNvSpPr>
          <p:nvPr/>
        </p:nvSpPr>
        <p:spPr bwMode="auto">
          <a:xfrm>
            <a:off x="0" y="1"/>
            <a:ext cx="12192000" cy="529701"/>
          </a:xfrm>
          <a:prstGeom prst="rect">
            <a:avLst/>
          </a:prstGeom>
          <a:solidFill>
            <a:srgbClr val="044875"/>
          </a:solidFill>
          <a:ln>
            <a:noFill/>
          </a:ln>
          <a:effec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19" name="Rectangle 13">
            <a:extLst>
              <a:ext uri="{FF2B5EF4-FFF2-40B4-BE49-F238E27FC236}">
                <a16:creationId xmlns:a16="http://schemas.microsoft.com/office/drawing/2014/main" id="{50905B2A-C645-4BAD-BE8E-7FC1C2AAA83B}"/>
              </a:ext>
            </a:extLst>
          </p:cNvPr>
          <p:cNvSpPr>
            <a:spLocks noChangeArrowheads="1"/>
          </p:cNvSpPr>
          <p:nvPr/>
        </p:nvSpPr>
        <p:spPr bwMode="auto">
          <a:xfrm>
            <a:off x="0" y="6600826"/>
            <a:ext cx="12192000" cy="257175"/>
          </a:xfrm>
          <a:prstGeom prst="rect">
            <a:avLst/>
          </a:prstGeom>
          <a:solidFill>
            <a:srgbClr val="044875"/>
          </a:solidFill>
          <a:ln>
            <a:noFill/>
          </a:ln>
          <a:effectLst/>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3C5E74"/>
              </a:solidFill>
              <a:effectLst/>
              <a:uLnTx/>
              <a:uFillTx/>
              <a:latin typeface="微软雅黑" panose="020B0503020204020204" pitchFamily="34" charset="-122"/>
              <a:ea typeface="微软雅黑" panose="020B0503020204020204" pitchFamily="34" charset="-122"/>
              <a:cs typeface="+mn-cs"/>
            </a:endParaRPr>
          </a:p>
        </p:txBody>
      </p:sp>
      <p:sp>
        <p:nvSpPr>
          <p:cNvPr id="2" name="TextBox 1">
            <a:extLst>
              <a:ext uri="{FF2B5EF4-FFF2-40B4-BE49-F238E27FC236}">
                <a16:creationId xmlns:a16="http://schemas.microsoft.com/office/drawing/2014/main" id="{A670C238-4DCF-4EA7-9323-184A18321471}"/>
              </a:ext>
            </a:extLst>
          </p:cNvPr>
          <p:cNvSpPr txBox="1"/>
          <p:nvPr/>
        </p:nvSpPr>
        <p:spPr>
          <a:xfrm>
            <a:off x="0" y="0"/>
            <a:ext cx="12192000" cy="523220"/>
          </a:xfrm>
          <a:prstGeom prst="rect">
            <a:avLst/>
          </a:prstGeom>
          <a:noFill/>
        </p:spPr>
        <p:txBody>
          <a:bodyPr wrap="square" rtlCol="0">
            <a:spAutoFit/>
          </a:bodyPr>
          <a:lstStyle/>
          <a:p>
            <a:pPr algn="ctr"/>
            <a:r>
              <a:rPr lang="en-US" sz="2800" b="1" dirty="0">
                <a:solidFill>
                  <a:schemeClr val="bg1"/>
                </a:solidFill>
              </a:rPr>
              <a:t>Outline</a:t>
            </a:r>
          </a:p>
        </p:txBody>
      </p:sp>
      <p:sp>
        <p:nvSpPr>
          <p:cNvPr id="10" name="Line 11">
            <a:extLst>
              <a:ext uri="{FF2B5EF4-FFF2-40B4-BE49-F238E27FC236}">
                <a16:creationId xmlns:a16="http://schemas.microsoft.com/office/drawing/2014/main" id="{B2E20729-FBB0-446B-86AA-115C4616907A}"/>
              </a:ext>
            </a:extLst>
          </p:cNvPr>
          <p:cNvSpPr>
            <a:spLocks noChangeShapeType="1"/>
          </p:cNvSpPr>
          <p:nvPr/>
        </p:nvSpPr>
        <p:spPr bwMode="auto">
          <a:xfrm>
            <a:off x="2131190" y="2826746"/>
            <a:ext cx="7339380" cy="0"/>
          </a:xfrm>
          <a:prstGeom prst="line">
            <a:avLst/>
          </a:prstGeom>
          <a:noFill/>
          <a:ln w="22225">
            <a:solidFill>
              <a:srgbClr val="3C5E7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p>
            <a:endParaRPr lang="zh-CN" altLang="en-US" dirty="0">
              <a:ln>
                <a:solidFill>
                  <a:sysClr val="windowText" lastClr="000000"/>
                </a:solidFill>
              </a:ln>
            </a:endParaRPr>
          </a:p>
        </p:txBody>
      </p:sp>
      <p:sp>
        <p:nvSpPr>
          <p:cNvPr id="11" name="Text Box 12">
            <a:extLst>
              <a:ext uri="{FF2B5EF4-FFF2-40B4-BE49-F238E27FC236}">
                <a16:creationId xmlns:a16="http://schemas.microsoft.com/office/drawing/2014/main" id="{ABD1A55D-824F-45DE-A878-82270F0774DA}"/>
              </a:ext>
            </a:extLst>
          </p:cNvPr>
          <p:cNvSpPr txBox="1">
            <a:spLocks noChangeArrowheads="1"/>
          </p:cNvSpPr>
          <p:nvPr/>
        </p:nvSpPr>
        <p:spPr bwMode="auto">
          <a:xfrm>
            <a:off x="3018083" y="2261839"/>
            <a:ext cx="64524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ctr">
            <a:spAutoFit/>
          </a:bodyPr>
          <a:lstStyle>
            <a:lvl1pPr eaLnBrk="0" hangingPunct="0">
              <a:defRPr sz="2400">
                <a:solidFill>
                  <a:srgbClr val="308080"/>
                </a:solidFill>
                <a:latin typeface="Arial" pitchFamily="34" charset="0"/>
                <a:ea typeface="华文中宋" pitchFamily="2" charset="-122"/>
              </a:defRPr>
            </a:lvl1pPr>
            <a:lvl2pPr marL="742950" indent="-285750" eaLnBrk="0" hangingPunct="0">
              <a:defRPr sz="2400">
                <a:solidFill>
                  <a:srgbClr val="308080"/>
                </a:solidFill>
                <a:latin typeface="Arial" pitchFamily="34" charset="0"/>
                <a:ea typeface="华文中宋" pitchFamily="2" charset="-122"/>
              </a:defRPr>
            </a:lvl2pPr>
            <a:lvl3pPr marL="1143000" indent="-228600" eaLnBrk="0" hangingPunct="0">
              <a:defRPr sz="2400">
                <a:solidFill>
                  <a:srgbClr val="308080"/>
                </a:solidFill>
                <a:latin typeface="Arial" pitchFamily="34" charset="0"/>
                <a:ea typeface="华文中宋" pitchFamily="2" charset="-122"/>
              </a:defRPr>
            </a:lvl3pPr>
            <a:lvl4pPr marL="1600200" indent="-228600" eaLnBrk="0" hangingPunct="0">
              <a:defRPr sz="2400">
                <a:solidFill>
                  <a:srgbClr val="308080"/>
                </a:solidFill>
                <a:latin typeface="Arial" pitchFamily="34" charset="0"/>
                <a:ea typeface="华文中宋" pitchFamily="2" charset="-122"/>
              </a:defRPr>
            </a:lvl4pPr>
            <a:lvl5pPr marL="2057400" indent="-228600" eaLnBrk="0" hangingPunct="0">
              <a:defRPr sz="2400">
                <a:solidFill>
                  <a:srgbClr val="308080"/>
                </a:solidFill>
                <a:latin typeface="Arial" pitchFamily="34" charset="0"/>
                <a:ea typeface="华文中宋" pitchFamily="2" charset="-122"/>
              </a:defRPr>
            </a:lvl5pPr>
            <a:lvl6pPr marL="2514600" indent="-228600" eaLnBrk="0" fontAlgn="base" hangingPunct="0">
              <a:lnSpc>
                <a:spcPct val="130000"/>
              </a:lnSpc>
              <a:spcBef>
                <a:spcPct val="20000"/>
              </a:spcBef>
              <a:spcAft>
                <a:spcPct val="0"/>
              </a:spcAft>
              <a:buClr>
                <a:schemeClr val="accent2"/>
              </a:buClr>
              <a:buSzPct val="70000"/>
              <a:buFont typeface="Wingdings 2" pitchFamily="18" charset="2"/>
              <a:defRPr sz="2400">
                <a:solidFill>
                  <a:srgbClr val="308080"/>
                </a:solidFill>
                <a:latin typeface="Arial" pitchFamily="34" charset="0"/>
                <a:ea typeface="华文中宋" pitchFamily="2" charset="-122"/>
              </a:defRPr>
            </a:lvl6pPr>
            <a:lvl7pPr marL="2971800" indent="-228600" eaLnBrk="0" fontAlgn="base" hangingPunct="0">
              <a:lnSpc>
                <a:spcPct val="130000"/>
              </a:lnSpc>
              <a:spcBef>
                <a:spcPct val="20000"/>
              </a:spcBef>
              <a:spcAft>
                <a:spcPct val="0"/>
              </a:spcAft>
              <a:buClr>
                <a:schemeClr val="accent2"/>
              </a:buClr>
              <a:buSzPct val="70000"/>
              <a:buFont typeface="Wingdings 2" pitchFamily="18" charset="2"/>
              <a:defRPr sz="2400">
                <a:solidFill>
                  <a:srgbClr val="308080"/>
                </a:solidFill>
                <a:latin typeface="Arial" pitchFamily="34" charset="0"/>
                <a:ea typeface="华文中宋" pitchFamily="2" charset="-122"/>
              </a:defRPr>
            </a:lvl7pPr>
            <a:lvl8pPr marL="3429000" indent="-228600" eaLnBrk="0" fontAlgn="base" hangingPunct="0">
              <a:lnSpc>
                <a:spcPct val="130000"/>
              </a:lnSpc>
              <a:spcBef>
                <a:spcPct val="20000"/>
              </a:spcBef>
              <a:spcAft>
                <a:spcPct val="0"/>
              </a:spcAft>
              <a:buClr>
                <a:schemeClr val="accent2"/>
              </a:buClr>
              <a:buSzPct val="70000"/>
              <a:buFont typeface="Wingdings 2" pitchFamily="18" charset="2"/>
              <a:defRPr sz="2400">
                <a:solidFill>
                  <a:srgbClr val="308080"/>
                </a:solidFill>
                <a:latin typeface="Arial" pitchFamily="34" charset="0"/>
                <a:ea typeface="华文中宋" pitchFamily="2" charset="-122"/>
              </a:defRPr>
            </a:lvl8pPr>
            <a:lvl9pPr marL="3886200" indent="-228600" eaLnBrk="0" fontAlgn="base" hangingPunct="0">
              <a:lnSpc>
                <a:spcPct val="130000"/>
              </a:lnSpc>
              <a:spcBef>
                <a:spcPct val="20000"/>
              </a:spcBef>
              <a:spcAft>
                <a:spcPct val="0"/>
              </a:spcAft>
              <a:buClr>
                <a:schemeClr val="accent2"/>
              </a:buClr>
              <a:buSzPct val="70000"/>
              <a:buFont typeface="Wingdings 2" pitchFamily="18" charset="2"/>
              <a:defRPr sz="2400">
                <a:solidFill>
                  <a:srgbClr val="308080"/>
                </a:solidFill>
                <a:latin typeface="Arial" pitchFamily="34" charset="0"/>
                <a:ea typeface="华文中宋" pitchFamily="2" charset="-122"/>
              </a:defRPr>
            </a:lvl9pPr>
          </a:lstStyle>
          <a:p>
            <a:pPr>
              <a:spcBef>
                <a:spcPct val="0"/>
              </a:spcBef>
            </a:pPr>
            <a:r>
              <a:rPr lang="en-US" altLang="zh-CN" dirty="0">
                <a:solidFill>
                  <a:schemeClr val="tx1"/>
                </a:solidFill>
                <a:latin typeface="微软雅黑" panose="020B0503020204020204" pitchFamily="34" charset="-122"/>
                <a:ea typeface="微软雅黑" panose="020B0503020204020204" pitchFamily="34" charset="-122"/>
              </a:rPr>
              <a:t>Training Data provided by physical model</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2" name="Rectangle 13">
            <a:extLst>
              <a:ext uri="{FF2B5EF4-FFF2-40B4-BE49-F238E27FC236}">
                <a16:creationId xmlns:a16="http://schemas.microsoft.com/office/drawing/2014/main" id="{9751E8D4-C529-45C1-BFBD-5789973D91AD}"/>
              </a:ext>
            </a:extLst>
          </p:cNvPr>
          <p:cNvSpPr>
            <a:spLocks noChangeArrowheads="1"/>
          </p:cNvSpPr>
          <p:nvPr/>
        </p:nvSpPr>
        <p:spPr bwMode="auto">
          <a:xfrm>
            <a:off x="2034751" y="2066262"/>
            <a:ext cx="571671" cy="767592"/>
          </a:xfrm>
          <a:prstGeom prst="rect">
            <a:avLst/>
          </a:prstGeom>
          <a:solidFill>
            <a:srgbClr val="044875"/>
          </a:solidFill>
          <a:ln>
            <a:noFill/>
          </a:ln>
          <a:effectLst/>
        </p:spPr>
        <p:txBody>
          <a:bodyPr wrap="none" lIns="0" tIns="0" rIns="0" bIns="0" anchor="ctr"/>
          <a:lstStyle/>
          <a:p>
            <a:pPr algn="ctr"/>
            <a:r>
              <a:rPr lang="en-US" altLang="zh-CN" sz="4000" dirty="0">
                <a:solidFill>
                  <a:srgbClr val="FFFFFF"/>
                </a:solidFill>
                <a:latin typeface="Impact" pitchFamily="34" charset="0"/>
                <a:ea typeface="华文新魏" pitchFamily="2" charset="-122"/>
              </a:rPr>
              <a:t>1</a:t>
            </a:r>
            <a:endParaRPr lang="zh-CN" altLang="en-US" sz="4000" dirty="0">
              <a:solidFill>
                <a:srgbClr val="FFFFFF"/>
              </a:solidFill>
              <a:latin typeface="Impact" pitchFamily="34" charset="0"/>
              <a:ea typeface="华文新魏" pitchFamily="2" charset="-122"/>
            </a:endParaRPr>
          </a:p>
        </p:txBody>
      </p:sp>
      <p:sp>
        <p:nvSpPr>
          <p:cNvPr id="13" name="Line 11">
            <a:extLst>
              <a:ext uri="{FF2B5EF4-FFF2-40B4-BE49-F238E27FC236}">
                <a16:creationId xmlns:a16="http://schemas.microsoft.com/office/drawing/2014/main" id="{45DACAC2-EF1E-4578-A54B-7D8909020D8B}"/>
              </a:ext>
            </a:extLst>
          </p:cNvPr>
          <p:cNvSpPr>
            <a:spLocks noChangeShapeType="1"/>
          </p:cNvSpPr>
          <p:nvPr/>
        </p:nvSpPr>
        <p:spPr bwMode="auto">
          <a:xfrm flipV="1">
            <a:off x="2153552" y="3713414"/>
            <a:ext cx="7339380" cy="25019"/>
          </a:xfrm>
          <a:prstGeom prst="line">
            <a:avLst/>
          </a:prstGeom>
          <a:noFill/>
          <a:ln w="22225">
            <a:solidFill>
              <a:srgbClr val="04487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p>
            <a:endParaRPr lang="zh-CN" altLang="en-US"/>
          </a:p>
        </p:txBody>
      </p:sp>
      <p:sp>
        <p:nvSpPr>
          <p:cNvPr id="14" name="Text Box 12">
            <a:extLst>
              <a:ext uri="{FF2B5EF4-FFF2-40B4-BE49-F238E27FC236}">
                <a16:creationId xmlns:a16="http://schemas.microsoft.com/office/drawing/2014/main" id="{6A601C94-6BB2-4A25-896C-5A1E5560FB78}"/>
              </a:ext>
            </a:extLst>
          </p:cNvPr>
          <p:cNvSpPr txBox="1">
            <a:spLocks noChangeArrowheads="1"/>
          </p:cNvSpPr>
          <p:nvPr/>
        </p:nvSpPr>
        <p:spPr bwMode="auto">
          <a:xfrm>
            <a:off x="3018083" y="3173525"/>
            <a:ext cx="67977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ctr">
            <a:spAutoFit/>
          </a:bodyPr>
          <a:lstStyle>
            <a:lvl1pPr eaLnBrk="0" hangingPunct="0">
              <a:defRPr sz="2400">
                <a:solidFill>
                  <a:srgbClr val="308080"/>
                </a:solidFill>
                <a:latin typeface="Arial" pitchFamily="34" charset="0"/>
                <a:ea typeface="华文中宋" pitchFamily="2" charset="-122"/>
              </a:defRPr>
            </a:lvl1pPr>
            <a:lvl2pPr marL="742950" indent="-285750" eaLnBrk="0" hangingPunct="0">
              <a:defRPr sz="2400">
                <a:solidFill>
                  <a:srgbClr val="308080"/>
                </a:solidFill>
                <a:latin typeface="Arial" pitchFamily="34" charset="0"/>
                <a:ea typeface="华文中宋" pitchFamily="2" charset="-122"/>
              </a:defRPr>
            </a:lvl2pPr>
            <a:lvl3pPr marL="1143000" indent="-228600" eaLnBrk="0" hangingPunct="0">
              <a:defRPr sz="2400">
                <a:solidFill>
                  <a:srgbClr val="308080"/>
                </a:solidFill>
                <a:latin typeface="Arial" pitchFamily="34" charset="0"/>
                <a:ea typeface="华文中宋" pitchFamily="2" charset="-122"/>
              </a:defRPr>
            </a:lvl3pPr>
            <a:lvl4pPr marL="1600200" indent="-228600" eaLnBrk="0" hangingPunct="0">
              <a:defRPr sz="2400">
                <a:solidFill>
                  <a:srgbClr val="308080"/>
                </a:solidFill>
                <a:latin typeface="Arial" pitchFamily="34" charset="0"/>
                <a:ea typeface="华文中宋" pitchFamily="2" charset="-122"/>
              </a:defRPr>
            </a:lvl4pPr>
            <a:lvl5pPr marL="2057400" indent="-228600" eaLnBrk="0" hangingPunct="0">
              <a:defRPr sz="2400">
                <a:solidFill>
                  <a:srgbClr val="308080"/>
                </a:solidFill>
                <a:latin typeface="Arial" pitchFamily="34" charset="0"/>
                <a:ea typeface="华文中宋" pitchFamily="2" charset="-122"/>
              </a:defRPr>
            </a:lvl5pPr>
            <a:lvl6pPr marL="2514600" indent="-228600" eaLnBrk="0" fontAlgn="base" hangingPunct="0">
              <a:lnSpc>
                <a:spcPct val="130000"/>
              </a:lnSpc>
              <a:spcBef>
                <a:spcPct val="20000"/>
              </a:spcBef>
              <a:spcAft>
                <a:spcPct val="0"/>
              </a:spcAft>
              <a:buClr>
                <a:schemeClr val="accent2"/>
              </a:buClr>
              <a:buSzPct val="70000"/>
              <a:buFont typeface="Wingdings 2" pitchFamily="18" charset="2"/>
              <a:defRPr sz="2400">
                <a:solidFill>
                  <a:srgbClr val="308080"/>
                </a:solidFill>
                <a:latin typeface="Arial" pitchFamily="34" charset="0"/>
                <a:ea typeface="华文中宋" pitchFamily="2" charset="-122"/>
              </a:defRPr>
            </a:lvl6pPr>
            <a:lvl7pPr marL="2971800" indent="-228600" eaLnBrk="0" fontAlgn="base" hangingPunct="0">
              <a:lnSpc>
                <a:spcPct val="130000"/>
              </a:lnSpc>
              <a:spcBef>
                <a:spcPct val="20000"/>
              </a:spcBef>
              <a:spcAft>
                <a:spcPct val="0"/>
              </a:spcAft>
              <a:buClr>
                <a:schemeClr val="accent2"/>
              </a:buClr>
              <a:buSzPct val="70000"/>
              <a:buFont typeface="Wingdings 2" pitchFamily="18" charset="2"/>
              <a:defRPr sz="2400">
                <a:solidFill>
                  <a:srgbClr val="308080"/>
                </a:solidFill>
                <a:latin typeface="Arial" pitchFamily="34" charset="0"/>
                <a:ea typeface="华文中宋" pitchFamily="2" charset="-122"/>
              </a:defRPr>
            </a:lvl7pPr>
            <a:lvl8pPr marL="3429000" indent="-228600" eaLnBrk="0" fontAlgn="base" hangingPunct="0">
              <a:lnSpc>
                <a:spcPct val="130000"/>
              </a:lnSpc>
              <a:spcBef>
                <a:spcPct val="20000"/>
              </a:spcBef>
              <a:spcAft>
                <a:spcPct val="0"/>
              </a:spcAft>
              <a:buClr>
                <a:schemeClr val="accent2"/>
              </a:buClr>
              <a:buSzPct val="70000"/>
              <a:buFont typeface="Wingdings 2" pitchFamily="18" charset="2"/>
              <a:defRPr sz="2400">
                <a:solidFill>
                  <a:srgbClr val="308080"/>
                </a:solidFill>
                <a:latin typeface="Arial" pitchFamily="34" charset="0"/>
                <a:ea typeface="华文中宋" pitchFamily="2" charset="-122"/>
              </a:defRPr>
            </a:lvl8pPr>
            <a:lvl9pPr marL="3886200" indent="-228600" eaLnBrk="0" fontAlgn="base" hangingPunct="0">
              <a:lnSpc>
                <a:spcPct val="130000"/>
              </a:lnSpc>
              <a:spcBef>
                <a:spcPct val="20000"/>
              </a:spcBef>
              <a:spcAft>
                <a:spcPct val="0"/>
              </a:spcAft>
              <a:buClr>
                <a:schemeClr val="accent2"/>
              </a:buClr>
              <a:buSzPct val="70000"/>
              <a:buFont typeface="Wingdings 2" pitchFamily="18" charset="2"/>
              <a:defRPr sz="2400">
                <a:solidFill>
                  <a:srgbClr val="308080"/>
                </a:solidFill>
                <a:latin typeface="Arial" pitchFamily="34" charset="0"/>
                <a:ea typeface="华文中宋" pitchFamily="2" charset="-122"/>
              </a:defRPr>
            </a:lvl9pPr>
          </a:lstStyle>
          <a:p>
            <a:pPr>
              <a:lnSpc>
                <a:spcPct val="100000"/>
              </a:lnSpc>
              <a:spcBef>
                <a:spcPct val="0"/>
              </a:spcBef>
              <a:buClrTx/>
              <a:buSzTx/>
              <a:buFontTx/>
              <a:buNone/>
            </a:pPr>
            <a:r>
              <a:rPr lang="en-US" altLang="zh-CN" b="1" dirty="0">
                <a:solidFill>
                  <a:schemeClr val="tx1"/>
                </a:solidFill>
                <a:latin typeface="微软雅黑" panose="020B0503020204020204" pitchFamily="34" charset="-122"/>
                <a:ea typeface="微软雅黑" panose="020B0503020204020204" pitchFamily="34" charset="-122"/>
              </a:rPr>
              <a:t>Evaluation testbed based on physical model</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15" name="Rectangle 13">
            <a:extLst>
              <a:ext uri="{FF2B5EF4-FFF2-40B4-BE49-F238E27FC236}">
                <a16:creationId xmlns:a16="http://schemas.microsoft.com/office/drawing/2014/main" id="{D07471F1-8870-4447-A169-FCF3CA8BA2E3}"/>
              </a:ext>
            </a:extLst>
          </p:cNvPr>
          <p:cNvSpPr>
            <a:spLocks noChangeArrowheads="1"/>
          </p:cNvSpPr>
          <p:nvPr/>
        </p:nvSpPr>
        <p:spPr bwMode="auto">
          <a:xfrm>
            <a:off x="2034751" y="2987473"/>
            <a:ext cx="571671" cy="767592"/>
          </a:xfrm>
          <a:prstGeom prst="rect">
            <a:avLst/>
          </a:prstGeom>
          <a:solidFill>
            <a:srgbClr val="044875"/>
          </a:solidFill>
          <a:ln>
            <a:noFill/>
          </a:ln>
          <a:effectLst/>
        </p:spPr>
        <p:txBody>
          <a:bodyPr wrap="none" lIns="0" tIns="0" rIns="0" bIns="0" anchor="ctr"/>
          <a:lstStyle/>
          <a:p>
            <a:pPr algn="ctr"/>
            <a:r>
              <a:rPr lang="en-US" altLang="zh-CN" sz="4000" dirty="0">
                <a:solidFill>
                  <a:srgbClr val="FFFFFF"/>
                </a:solidFill>
                <a:latin typeface="Impact" pitchFamily="34" charset="0"/>
                <a:ea typeface="华文新魏" pitchFamily="2" charset="-122"/>
              </a:rPr>
              <a:t>2</a:t>
            </a:r>
            <a:endParaRPr lang="zh-CN" altLang="en-US" sz="4000" dirty="0">
              <a:solidFill>
                <a:srgbClr val="FFFFFF"/>
              </a:solidFill>
              <a:latin typeface="Impact" pitchFamily="34" charset="0"/>
              <a:ea typeface="华文新魏" pitchFamily="2" charset="-122"/>
            </a:endParaRPr>
          </a:p>
        </p:txBody>
      </p:sp>
      <p:pic>
        <p:nvPicPr>
          <p:cNvPr id="21" name="Picture 33" descr="worldmap_ani8">
            <a:extLst>
              <a:ext uri="{FF2B5EF4-FFF2-40B4-BE49-F238E27FC236}">
                <a16:creationId xmlns:a16="http://schemas.microsoft.com/office/drawing/2014/main" id="{0D871C5E-CFAE-4493-B20F-2743DF097E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2323" y="3122095"/>
            <a:ext cx="538650"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0422CE25-CEAD-4BE8-91C5-A90DF32444B0}"/>
              </a:ext>
            </a:extLst>
          </p:cNvPr>
          <p:cNvSpPr txBox="1"/>
          <p:nvPr/>
        </p:nvSpPr>
        <p:spPr>
          <a:xfrm>
            <a:off x="-46930" y="830575"/>
            <a:ext cx="12192000" cy="523220"/>
          </a:xfrm>
          <a:prstGeom prst="rect">
            <a:avLst/>
          </a:prstGeom>
          <a:noFill/>
        </p:spPr>
        <p:txBody>
          <a:bodyPr wrap="square" rtlCol="0">
            <a:spAutoFit/>
          </a:bodyPr>
          <a:lstStyle/>
          <a:p>
            <a:pPr algn="ctr"/>
            <a:r>
              <a:rPr lang="en-US" sz="2800" b="1" dirty="0">
                <a:solidFill>
                  <a:srgbClr val="0070C0"/>
                </a:solidFill>
              </a:rPr>
              <a:t>Why physical model is important for machine-learning?</a:t>
            </a:r>
          </a:p>
        </p:txBody>
      </p:sp>
    </p:spTree>
    <p:extLst>
      <p:ext uri="{BB962C8B-B14F-4D97-AF65-F5344CB8AC3E}">
        <p14:creationId xmlns:p14="http://schemas.microsoft.com/office/powerpoint/2010/main" val="2231865294"/>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971</TotalTime>
  <Words>2800</Words>
  <Application>Microsoft Office PowerPoint</Application>
  <PresentationFormat>宽屏</PresentationFormat>
  <Paragraphs>210</Paragraphs>
  <Slides>19</Slides>
  <Notes>19</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19</vt:i4>
      </vt:variant>
    </vt:vector>
  </HeadingPairs>
  <TitlesOfParts>
    <vt:vector size="28" baseType="lpstr">
      <vt:lpstr>等线</vt:lpstr>
      <vt:lpstr>等线 Light</vt:lpstr>
      <vt:lpstr>微软雅黑</vt:lpstr>
      <vt:lpstr>Arial</vt:lpstr>
      <vt:lpstr>Calibri</vt:lpstr>
      <vt:lpstr>Cambria Math</vt:lpstr>
      <vt:lpstr>Impact</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Jia Xing</dc:creator>
  <cp:lastModifiedBy>li siwei</cp:lastModifiedBy>
  <cp:revision>219</cp:revision>
  <dcterms:created xsi:type="dcterms:W3CDTF">2024-10-18T14:10:59Z</dcterms:created>
  <dcterms:modified xsi:type="dcterms:W3CDTF">2024-10-23T11:53:46Z</dcterms:modified>
</cp:coreProperties>
</file>