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Lst>
  <p:notesMasterIdLst>
    <p:notesMasterId r:id="rId29"/>
  </p:notesMasterIdLst>
  <p:handoutMasterIdLst>
    <p:handoutMasterId r:id="rId30"/>
  </p:handoutMasterIdLst>
  <p:sldIdLst>
    <p:sldId id="277" r:id="rId6"/>
    <p:sldId id="374" r:id="rId7"/>
    <p:sldId id="379" r:id="rId8"/>
    <p:sldId id="380" r:id="rId9"/>
    <p:sldId id="381" r:id="rId10"/>
    <p:sldId id="383" r:id="rId11"/>
    <p:sldId id="864" r:id="rId12"/>
    <p:sldId id="865" r:id="rId13"/>
    <p:sldId id="384" r:id="rId14"/>
    <p:sldId id="862" r:id="rId15"/>
    <p:sldId id="318" r:id="rId16"/>
    <p:sldId id="867" r:id="rId17"/>
    <p:sldId id="320" r:id="rId18"/>
    <p:sldId id="368" r:id="rId19"/>
    <p:sldId id="366" r:id="rId20"/>
    <p:sldId id="373" r:id="rId21"/>
    <p:sldId id="367" r:id="rId22"/>
    <p:sldId id="369" r:id="rId23"/>
    <p:sldId id="370" r:id="rId24"/>
    <p:sldId id="372" r:id="rId25"/>
    <p:sldId id="385" r:id="rId26"/>
    <p:sldId id="386" r:id="rId27"/>
    <p:sldId id="868"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3061189-DC7C-CA9E-9EA2-6AFED985EEF4}" name="Boutzis,Elisa (ECCC)" initials="EB" userId="S::Elisa.Boutzis@ec.gc.ca::cc8b3acd-0540-4521-90d3-b07763eca28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Zhang,Junhua [Ontario]" initials="Z[" lastIdx="3" clrIdx="0">
    <p:extLst>
      <p:ext uri="{19B8F6BF-5375-455C-9EA6-DF929625EA0E}">
        <p15:presenceInfo xmlns:p15="http://schemas.microsoft.com/office/powerpoint/2012/main" userId="S-1-5-21-1461305-1690991894-1094980219-162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00"/>
    <a:srgbClr val="9900CC"/>
    <a:srgbClr val="FFFF00"/>
    <a:srgbClr val="FF3300"/>
    <a:srgbClr val="FF6699"/>
    <a:srgbClr val="FFFFCC"/>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04" autoAdjust="0"/>
    <p:restoredTop sz="91032" autoAdjust="0"/>
  </p:normalViewPr>
  <p:slideViewPr>
    <p:cSldViewPr>
      <p:cViewPr>
        <p:scale>
          <a:sx n="82" d="100"/>
          <a:sy n="82" d="100"/>
        </p:scale>
        <p:origin x="634" y="72"/>
      </p:cViewPr>
      <p:guideLst>
        <p:guide orient="horz" pos="2160"/>
        <p:guide pos="3840"/>
      </p:guideLst>
    </p:cSldViewPr>
  </p:slid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7" tIns="46585" rIns="93167" bIns="46585"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67" tIns="46585" rIns="93167" bIns="46585" rtlCol="0"/>
          <a:lstStyle>
            <a:lvl1pPr algn="r">
              <a:defRPr sz="1200"/>
            </a:lvl1pPr>
          </a:lstStyle>
          <a:p>
            <a:fld id="{B7D096A0-21A4-4B4F-8B92-B8F6C281EEF7}" type="datetimeFigureOut">
              <a:rPr lang="en-US" smtClean="0"/>
              <a:t>10/17/2023</a:t>
            </a:fld>
            <a:endParaRPr lang="en-US"/>
          </a:p>
        </p:txBody>
      </p:sp>
      <p:sp>
        <p:nvSpPr>
          <p:cNvPr id="4" name="Footer Placeholder 3"/>
          <p:cNvSpPr>
            <a:spLocks noGrp="1"/>
          </p:cNvSpPr>
          <p:nvPr>
            <p:ph type="ftr" sz="quarter" idx="2"/>
          </p:nvPr>
        </p:nvSpPr>
        <p:spPr>
          <a:xfrm>
            <a:off x="0" y="8829969"/>
            <a:ext cx="3037840" cy="466433"/>
          </a:xfrm>
          <a:prstGeom prst="rect">
            <a:avLst/>
          </a:prstGeom>
        </p:spPr>
        <p:txBody>
          <a:bodyPr vert="horz" lIns="93167" tIns="46585" rIns="93167" bIns="46585"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9"/>
            <a:ext cx="3037840" cy="466433"/>
          </a:xfrm>
          <a:prstGeom prst="rect">
            <a:avLst/>
          </a:prstGeom>
        </p:spPr>
        <p:txBody>
          <a:bodyPr vert="horz" lIns="93167" tIns="46585" rIns="93167" bIns="46585" rtlCol="0" anchor="b"/>
          <a:lstStyle>
            <a:lvl1pPr algn="r">
              <a:defRPr sz="1200"/>
            </a:lvl1pPr>
          </a:lstStyle>
          <a:p>
            <a:fld id="{3941B305-10F6-406E-907D-E70EA1050E68}" type="slidenum">
              <a:rPr lang="en-US" smtClean="0"/>
              <a:t>‹#›</a:t>
            </a:fld>
            <a:endParaRPr lang="en-US"/>
          </a:p>
        </p:txBody>
      </p:sp>
    </p:spTree>
    <p:extLst>
      <p:ext uri="{BB962C8B-B14F-4D97-AF65-F5344CB8AC3E}">
        <p14:creationId xmlns:p14="http://schemas.microsoft.com/office/powerpoint/2010/main" val="2684572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7" tIns="46585" rIns="93167" bIns="46585"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67" tIns="46585" rIns="93167" bIns="46585" rtlCol="0"/>
          <a:lstStyle>
            <a:lvl1pPr algn="r">
              <a:defRPr sz="1200"/>
            </a:lvl1pPr>
          </a:lstStyle>
          <a:p>
            <a:fld id="{6921ACD7-B33C-4EFB-8E63-AB828D2186B6}" type="datetimeFigureOut">
              <a:rPr lang="en-US" smtClean="0"/>
              <a:t>10/17/2023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7" tIns="46585" rIns="93167" bIns="46585"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7" tIns="46585" rIns="93167" bIns="4658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6433"/>
          </a:xfrm>
          <a:prstGeom prst="rect">
            <a:avLst/>
          </a:prstGeom>
        </p:spPr>
        <p:txBody>
          <a:bodyPr vert="horz" lIns="93167" tIns="46585" rIns="93167" bIns="4658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9"/>
            <a:ext cx="3037840" cy="466433"/>
          </a:xfrm>
          <a:prstGeom prst="rect">
            <a:avLst/>
          </a:prstGeom>
        </p:spPr>
        <p:txBody>
          <a:bodyPr vert="horz" lIns="93167" tIns="46585" rIns="93167" bIns="46585" rtlCol="0" anchor="b"/>
          <a:lstStyle>
            <a:lvl1pPr algn="r">
              <a:defRPr sz="1200"/>
            </a:lvl1pPr>
          </a:lstStyle>
          <a:p>
            <a:fld id="{FDBF0587-88A6-49AC-898F-5A812190E3FD}" type="slidenum">
              <a:rPr lang="en-US" smtClean="0"/>
              <a:t>‹#›</a:t>
            </a:fld>
            <a:endParaRPr lang="en-US"/>
          </a:p>
        </p:txBody>
      </p:sp>
    </p:spTree>
    <p:extLst>
      <p:ext uri="{BB962C8B-B14F-4D97-AF65-F5344CB8AC3E}">
        <p14:creationId xmlns:p14="http://schemas.microsoft.com/office/powerpoint/2010/main" val="5132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DBF0587-88A6-49AC-898F-5A812190E3FD}" type="slidenum">
              <a:rPr lang="en-US" smtClean="0"/>
              <a:t>11</a:t>
            </a:fld>
            <a:endParaRPr lang="en-US"/>
          </a:p>
        </p:txBody>
      </p:sp>
    </p:spTree>
    <p:extLst>
      <p:ext uri="{BB962C8B-B14F-4D97-AF65-F5344CB8AC3E}">
        <p14:creationId xmlns:p14="http://schemas.microsoft.com/office/powerpoint/2010/main" val="1032780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100" dirty="0"/>
          </a:p>
        </p:txBody>
      </p:sp>
      <p:sp>
        <p:nvSpPr>
          <p:cNvPr id="4" name="Slide Number Placeholder 3"/>
          <p:cNvSpPr>
            <a:spLocks noGrp="1"/>
          </p:cNvSpPr>
          <p:nvPr>
            <p:ph type="sldNum" sz="quarter" idx="10"/>
          </p:nvPr>
        </p:nvSpPr>
        <p:spPr/>
        <p:txBody>
          <a:bodyPr/>
          <a:lstStyle/>
          <a:p>
            <a:fld id="{FDBF0587-88A6-49AC-898F-5A812190E3FD}" type="slidenum">
              <a:rPr lang="en-US" smtClean="0"/>
              <a:t>13</a:t>
            </a:fld>
            <a:endParaRPr lang="en-US"/>
          </a:p>
        </p:txBody>
      </p:sp>
    </p:spTree>
    <p:extLst>
      <p:ext uri="{BB962C8B-B14F-4D97-AF65-F5344CB8AC3E}">
        <p14:creationId xmlns:p14="http://schemas.microsoft.com/office/powerpoint/2010/main" val="399119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100" dirty="0"/>
          </a:p>
        </p:txBody>
      </p:sp>
      <p:sp>
        <p:nvSpPr>
          <p:cNvPr id="4" name="Slide Number Placeholder 3"/>
          <p:cNvSpPr>
            <a:spLocks noGrp="1"/>
          </p:cNvSpPr>
          <p:nvPr>
            <p:ph type="sldNum" sz="quarter" idx="10"/>
          </p:nvPr>
        </p:nvSpPr>
        <p:spPr/>
        <p:txBody>
          <a:bodyPr/>
          <a:lstStyle/>
          <a:p>
            <a:fld id="{FDBF0587-88A6-49AC-898F-5A812190E3FD}" type="slidenum">
              <a:rPr lang="en-US" smtClean="0"/>
              <a:t>14</a:t>
            </a:fld>
            <a:endParaRPr lang="en-US"/>
          </a:p>
        </p:txBody>
      </p:sp>
    </p:spTree>
    <p:extLst>
      <p:ext uri="{BB962C8B-B14F-4D97-AF65-F5344CB8AC3E}">
        <p14:creationId xmlns:p14="http://schemas.microsoft.com/office/powerpoint/2010/main" val="2798908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100" dirty="0"/>
          </a:p>
        </p:txBody>
      </p:sp>
      <p:sp>
        <p:nvSpPr>
          <p:cNvPr id="4" name="Slide Number Placeholder 3"/>
          <p:cNvSpPr>
            <a:spLocks noGrp="1"/>
          </p:cNvSpPr>
          <p:nvPr>
            <p:ph type="sldNum" sz="quarter" idx="10"/>
          </p:nvPr>
        </p:nvSpPr>
        <p:spPr/>
        <p:txBody>
          <a:bodyPr/>
          <a:lstStyle/>
          <a:p>
            <a:fld id="{FDBF0587-88A6-49AC-898F-5A812190E3FD}" type="slidenum">
              <a:rPr lang="en-US" smtClean="0"/>
              <a:t>15</a:t>
            </a:fld>
            <a:endParaRPr lang="en-US"/>
          </a:p>
        </p:txBody>
      </p:sp>
    </p:spTree>
    <p:extLst>
      <p:ext uri="{BB962C8B-B14F-4D97-AF65-F5344CB8AC3E}">
        <p14:creationId xmlns:p14="http://schemas.microsoft.com/office/powerpoint/2010/main" val="2334266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100" dirty="0"/>
          </a:p>
        </p:txBody>
      </p:sp>
      <p:sp>
        <p:nvSpPr>
          <p:cNvPr id="4" name="Slide Number Placeholder 3"/>
          <p:cNvSpPr>
            <a:spLocks noGrp="1"/>
          </p:cNvSpPr>
          <p:nvPr>
            <p:ph type="sldNum" sz="quarter" idx="10"/>
          </p:nvPr>
        </p:nvSpPr>
        <p:spPr/>
        <p:txBody>
          <a:bodyPr/>
          <a:lstStyle/>
          <a:p>
            <a:fld id="{FDBF0587-88A6-49AC-898F-5A812190E3FD}" type="slidenum">
              <a:rPr lang="en-US" smtClean="0"/>
              <a:t>16</a:t>
            </a:fld>
            <a:endParaRPr lang="en-US"/>
          </a:p>
        </p:txBody>
      </p:sp>
    </p:spTree>
    <p:extLst>
      <p:ext uri="{BB962C8B-B14F-4D97-AF65-F5344CB8AC3E}">
        <p14:creationId xmlns:p14="http://schemas.microsoft.com/office/powerpoint/2010/main" val="143013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100" dirty="0"/>
          </a:p>
        </p:txBody>
      </p:sp>
      <p:sp>
        <p:nvSpPr>
          <p:cNvPr id="4" name="Slide Number Placeholder 3"/>
          <p:cNvSpPr>
            <a:spLocks noGrp="1"/>
          </p:cNvSpPr>
          <p:nvPr>
            <p:ph type="sldNum" sz="quarter" idx="10"/>
          </p:nvPr>
        </p:nvSpPr>
        <p:spPr/>
        <p:txBody>
          <a:bodyPr/>
          <a:lstStyle/>
          <a:p>
            <a:fld id="{FDBF0587-88A6-49AC-898F-5A812190E3FD}" type="slidenum">
              <a:rPr lang="en-US" smtClean="0"/>
              <a:t>17</a:t>
            </a:fld>
            <a:endParaRPr lang="en-US"/>
          </a:p>
        </p:txBody>
      </p:sp>
    </p:spTree>
    <p:extLst>
      <p:ext uri="{BB962C8B-B14F-4D97-AF65-F5344CB8AC3E}">
        <p14:creationId xmlns:p14="http://schemas.microsoft.com/office/powerpoint/2010/main" val="2865205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100" dirty="0"/>
          </a:p>
        </p:txBody>
      </p:sp>
      <p:sp>
        <p:nvSpPr>
          <p:cNvPr id="4" name="Slide Number Placeholder 3"/>
          <p:cNvSpPr>
            <a:spLocks noGrp="1"/>
          </p:cNvSpPr>
          <p:nvPr>
            <p:ph type="sldNum" sz="quarter" idx="10"/>
          </p:nvPr>
        </p:nvSpPr>
        <p:spPr/>
        <p:txBody>
          <a:bodyPr/>
          <a:lstStyle/>
          <a:p>
            <a:fld id="{FDBF0587-88A6-49AC-898F-5A812190E3FD}" type="slidenum">
              <a:rPr lang="en-US" smtClean="0"/>
              <a:t>18</a:t>
            </a:fld>
            <a:endParaRPr lang="en-US"/>
          </a:p>
        </p:txBody>
      </p:sp>
    </p:spTree>
    <p:extLst>
      <p:ext uri="{BB962C8B-B14F-4D97-AF65-F5344CB8AC3E}">
        <p14:creationId xmlns:p14="http://schemas.microsoft.com/office/powerpoint/2010/main" val="2889913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100" dirty="0"/>
          </a:p>
        </p:txBody>
      </p:sp>
      <p:sp>
        <p:nvSpPr>
          <p:cNvPr id="4" name="Slide Number Placeholder 3"/>
          <p:cNvSpPr>
            <a:spLocks noGrp="1"/>
          </p:cNvSpPr>
          <p:nvPr>
            <p:ph type="sldNum" sz="quarter" idx="10"/>
          </p:nvPr>
        </p:nvSpPr>
        <p:spPr/>
        <p:txBody>
          <a:bodyPr/>
          <a:lstStyle/>
          <a:p>
            <a:fld id="{FDBF0587-88A6-49AC-898F-5A812190E3FD}" type="slidenum">
              <a:rPr lang="en-US" smtClean="0"/>
              <a:t>19</a:t>
            </a:fld>
            <a:endParaRPr lang="en-US"/>
          </a:p>
        </p:txBody>
      </p:sp>
    </p:spTree>
    <p:extLst>
      <p:ext uri="{BB962C8B-B14F-4D97-AF65-F5344CB8AC3E}">
        <p14:creationId xmlns:p14="http://schemas.microsoft.com/office/powerpoint/2010/main" val="1622982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100" dirty="0"/>
          </a:p>
        </p:txBody>
      </p:sp>
      <p:sp>
        <p:nvSpPr>
          <p:cNvPr id="4" name="Slide Number Placeholder 3"/>
          <p:cNvSpPr>
            <a:spLocks noGrp="1"/>
          </p:cNvSpPr>
          <p:nvPr>
            <p:ph type="sldNum" sz="quarter" idx="10"/>
          </p:nvPr>
        </p:nvSpPr>
        <p:spPr/>
        <p:txBody>
          <a:bodyPr/>
          <a:lstStyle/>
          <a:p>
            <a:fld id="{FDBF0587-88A6-49AC-898F-5A812190E3FD}" type="slidenum">
              <a:rPr lang="en-US" smtClean="0"/>
              <a:t>20</a:t>
            </a:fld>
            <a:endParaRPr lang="en-US"/>
          </a:p>
        </p:txBody>
      </p:sp>
    </p:spTree>
    <p:extLst>
      <p:ext uri="{BB962C8B-B14F-4D97-AF65-F5344CB8AC3E}">
        <p14:creationId xmlns:p14="http://schemas.microsoft.com/office/powerpoint/2010/main" val="39565979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27448" y="1412778"/>
            <a:ext cx="10657184" cy="1470025"/>
          </a:xfrm>
        </p:spPr>
        <p:txBody>
          <a:bodyPr/>
          <a:lstStyle>
            <a:lvl1pPr algn="l">
              <a:defRPr b="1" baseline="0">
                <a:solidFill>
                  <a:schemeClr val="bg1"/>
                </a:solidFill>
                <a:latin typeface="+mj-lt"/>
              </a:defRPr>
            </a:lvl1pPr>
          </a:lstStyle>
          <a:p>
            <a:r>
              <a:rPr lang="en-US" dirty="0"/>
              <a:t>CLICK TO EDIT MASTER TITLE STYLE</a:t>
            </a:r>
          </a:p>
        </p:txBody>
      </p:sp>
      <p:sp>
        <p:nvSpPr>
          <p:cNvPr id="3" name="Subtitle 2"/>
          <p:cNvSpPr>
            <a:spLocks noGrp="1"/>
          </p:cNvSpPr>
          <p:nvPr>
            <p:ph type="subTitle" idx="1"/>
          </p:nvPr>
        </p:nvSpPr>
        <p:spPr>
          <a:xfrm>
            <a:off x="1134221" y="2883051"/>
            <a:ext cx="6593960" cy="1914102"/>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833618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037ADB-4FB9-482D-A1A4-E1F489B212F5}" type="datetimeFigureOut">
              <a:rPr lang="en-US" smtClean="0"/>
              <a:t>10/17/2023</a:t>
            </a:fld>
            <a:endParaRPr lang="en-US"/>
          </a:p>
        </p:txBody>
      </p:sp>
      <p:sp>
        <p:nvSpPr>
          <p:cNvPr id="6" name="Slide Number Placeholder 5"/>
          <p:cNvSpPr>
            <a:spLocks noGrp="1"/>
          </p:cNvSpPr>
          <p:nvPr>
            <p:ph type="sldNum" sz="quarter" idx="12"/>
          </p:nvPr>
        </p:nvSpPr>
        <p:spPr/>
        <p:txBody>
          <a:bodyPr/>
          <a:lstStyle/>
          <a:p>
            <a:fld id="{5CE84AB2-A68C-446D-B258-F807154688F9}" type="slidenum">
              <a:rPr lang="en-US" smtClean="0"/>
              <a:t>‹#›</a:t>
            </a:fld>
            <a:endParaRPr lang="en-US"/>
          </a:p>
        </p:txBody>
      </p:sp>
    </p:spTree>
    <p:extLst>
      <p:ext uri="{BB962C8B-B14F-4D97-AF65-F5344CB8AC3E}">
        <p14:creationId xmlns:p14="http://schemas.microsoft.com/office/powerpoint/2010/main" val="2186767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839200" y="274641"/>
            <a:ext cx="2743200" cy="5851525"/>
          </a:xfrm>
        </p:spPr>
        <p:txBody>
          <a:bodyPr vert="eaVert"/>
          <a:lstStyle>
            <a:lvl1pPr algn="l">
              <a:defRPr/>
            </a:lvl1pPr>
          </a:lstStyle>
          <a:p>
            <a:r>
              <a:rPr lang="en-US" dirty="0"/>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F037ADB-4FB9-482D-A1A4-E1F489B212F5}" type="datetimeFigureOut">
              <a:rPr lang="en-US" smtClean="0"/>
              <a:t>10/17/2023</a:t>
            </a:fld>
            <a:endParaRPr lang="en-US"/>
          </a:p>
        </p:txBody>
      </p:sp>
      <p:sp>
        <p:nvSpPr>
          <p:cNvPr id="6" name="Slide Number Placeholder 5"/>
          <p:cNvSpPr>
            <a:spLocks noGrp="1"/>
          </p:cNvSpPr>
          <p:nvPr>
            <p:ph type="sldNum" sz="quarter" idx="12"/>
          </p:nvPr>
        </p:nvSpPr>
        <p:spPr/>
        <p:txBody>
          <a:bodyPr/>
          <a:lstStyle/>
          <a:p>
            <a:fld id="{5CE84AB2-A68C-446D-B258-F807154688F9}" type="slidenum">
              <a:rPr lang="en-US" smtClean="0"/>
              <a:t>‹#›</a:t>
            </a:fld>
            <a:endParaRPr lang="en-US"/>
          </a:p>
        </p:txBody>
      </p:sp>
    </p:spTree>
    <p:extLst>
      <p:ext uri="{BB962C8B-B14F-4D97-AF65-F5344CB8AC3E}">
        <p14:creationId xmlns:p14="http://schemas.microsoft.com/office/powerpoint/2010/main" val="2679177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9403" y="188640"/>
            <a:ext cx="10753195" cy="980728"/>
          </a:xfrm>
        </p:spPr>
        <p:txBody>
          <a:bodyPr anchor="b">
            <a:noAutofit/>
          </a:bodyPr>
          <a:lstStyle>
            <a:lvl1pPr algn="l">
              <a:defRPr sz="32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CA" dirty="0"/>
          </a:p>
        </p:txBody>
      </p:sp>
      <p:sp>
        <p:nvSpPr>
          <p:cNvPr id="3" name="Subtitle 2"/>
          <p:cNvSpPr>
            <a:spLocks noGrp="1"/>
          </p:cNvSpPr>
          <p:nvPr>
            <p:ph type="subTitle" idx="1" hasCustomPrompt="1"/>
          </p:nvPr>
        </p:nvSpPr>
        <p:spPr>
          <a:xfrm>
            <a:off x="719403" y="1916832"/>
            <a:ext cx="10849205" cy="432048"/>
          </a:xfrm>
        </p:spPr>
        <p:txBody>
          <a:bodyPr>
            <a:noAutofit/>
          </a:bodyPr>
          <a:lstStyle>
            <a:lvl1pPr marL="0" indent="0" algn="l">
              <a:buNone/>
              <a:defRPr sz="2800" b="1">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
        <p:nvSpPr>
          <p:cNvPr id="8" name="Text Placeholder 2"/>
          <p:cNvSpPr>
            <a:spLocks noGrp="1"/>
          </p:cNvSpPr>
          <p:nvPr>
            <p:ph idx="10"/>
          </p:nvPr>
        </p:nvSpPr>
        <p:spPr>
          <a:xfrm>
            <a:off x="719403" y="2636912"/>
            <a:ext cx="10849205" cy="3096344"/>
          </a:xfrm>
          <a:prstGeom prst="rect">
            <a:avLst/>
          </a:prstGeom>
        </p:spPr>
        <p:txBody>
          <a:bodyPr vert="horz" lIns="91440" tIns="45720" rIns="91440" bIns="45720" rtlCol="0">
            <a:normAutofit/>
          </a:bodyPr>
          <a:lstStyle>
            <a:lvl1pPr>
              <a:defRPr>
                <a:solidFill>
                  <a:schemeClr val="tx1">
                    <a:lumMod val="65000"/>
                    <a:lumOff val="35000"/>
                  </a:schemeClr>
                </a:solidFill>
                <a:latin typeface="Arial" panose="020B0604020202020204" pitchFamily="34" charset="0"/>
                <a:cs typeface="Arial" panose="020B0604020202020204" pitchFamily="34" charset="0"/>
              </a:defRPr>
            </a:lvl1pPr>
            <a:lvl2pPr>
              <a:defRPr>
                <a:solidFill>
                  <a:schemeClr val="tx1">
                    <a:lumMod val="65000"/>
                    <a:lumOff val="35000"/>
                  </a:schemeClr>
                </a:solidFill>
                <a:latin typeface="Arial" panose="020B0604020202020204" pitchFamily="34" charset="0"/>
                <a:cs typeface="Arial" panose="020B0604020202020204" pitchFamily="34" charset="0"/>
              </a:defRPr>
            </a:lvl2pPr>
            <a:lvl3pPr>
              <a:defRPr>
                <a:solidFill>
                  <a:schemeClr val="tx1">
                    <a:lumMod val="65000"/>
                    <a:lumOff val="35000"/>
                  </a:schemeClr>
                </a:solidFill>
                <a:latin typeface="Arial" panose="020B0604020202020204" pitchFamily="34" charset="0"/>
                <a:cs typeface="Arial" panose="020B0604020202020204" pitchFamily="34" charset="0"/>
              </a:defRPr>
            </a:lvl3pPr>
            <a:lvl4pPr>
              <a:defRPr>
                <a:solidFill>
                  <a:schemeClr val="tx1">
                    <a:lumMod val="65000"/>
                    <a:lumOff val="35000"/>
                  </a:schemeClr>
                </a:solidFill>
                <a:latin typeface="Arial" panose="020B0604020202020204" pitchFamily="34" charset="0"/>
                <a:cs typeface="Arial" panose="020B0604020202020204" pitchFamily="34" charset="0"/>
              </a:defRPr>
            </a:lvl4pPr>
            <a:lvl5pPr>
              <a:defRPr>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1421055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31371" y="1122363"/>
            <a:ext cx="11329259" cy="2387600"/>
          </a:xfrm>
        </p:spPr>
        <p:txBody>
          <a:bodyPr anchor="b"/>
          <a:lstStyle>
            <a:lvl1pPr algn="ctr">
              <a:defRPr sz="6000" b="1">
                <a:solidFill>
                  <a:schemeClr val="tx1">
                    <a:lumMod val="65000"/>
                    <a:lumOff val="35000"/>
                  </a:schemeClr>
                </a:solidFill>
                <a:latin typeface="Arial" panose="020B0604020202020204" pitchFamily="34" charset="0"/>
                <a:cs typeface="Arial" panose="020B0604020202020204" pitchFamily="34" charset="0"/>
              </a:defRPr>
            </a:lvl1pPr>
          </a:lstStyle>
          <a:p>
            <a:r>
              <a:rPr lang="en-US" dirty="0"/>
              <a:t>CLICK TO EDIT MASTER TITLE STYLE</a:t>
            </a:r>
            <a:endParaRPr lang="en-CA" dirty="0"/>
          </a:p>
        </p:txBody>
      </p:sp>
      <p:sp>
        <p:nvSpPr>
          <p:cNvPr id="3" name="Subtitle 2"/>
          <p:cNvSpPr>
            <a:spLocks noGrp="1"/>
          </p:cNvSpPr>
          <p:nvPr>
            <p:ph type="subTitle" idx="1" hasCustomPrompt="1"/>
          </p:nvPr>
        </p:nvSpPr>
        <p:spPr>
          <a:xfrm>
            <a:off x="838200" y="3602038"/>
            <a:ext cx="9829800" cy="1655762"/>
          </a:xfrm>
        </p:spPr>
        <p:txBody>
          <a:bodyPr/>
          <a:lstStyle>
            <a:lvl1pPr marL="0" indent="0" algn="ctr">
              <a:buNone/>
              <a:defRPr sz="2400" b="1">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4A30E44-05C0-4260-B99B-E186AF5B1155}" type="datetimeFigureOut">
              <a:rPr lang="en-CA" smtClean="0"/>
              <a:pPr/>
              <a:t>2023-10-17</a:t>
            </a:fld>
            <a:endParaRPr lang="en-CA"/>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CA"/>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EABB74C-5149-46DF-A834-AD57A63B04DC}" type="slidenum">
              <a:rPr lang="en-CA" smtClean="0"/>
              <a:pPr/>
              <a:t>‹#›</a:t>
            </a:fld>
            <a:endParaRPr lang="en-CA"/>
          </a:p>
        </p:txBody>
      </p:sp>
    </p:spTree>
    <p:extLst>
      <p:ext uri="{BB962C8B-B14F-4D97-AF65-F5344CB8AC3E}">
        <p14:creationId xmlns:p14="http://schemas.microsoft.com/office/powerpoint/2010/main" val="39366965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lumMod val="65000"/>
                    <a:lumOff val="35000"/>
                  </a:schemeClr>
                </a:solidFil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94A30E44-05C0-4260-B99B-E186AF5B1155}" type="datetimeFigureOut">
              <a:rPr lang="en-CA" smtClean="0"/>
              <a:t>2023-10-17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EABB74C-5149-46DF-A834-AD57A63B04DC}" type="slidenum">
              <a:rPr lang="en-CA" smtClean="0"/>
              <a:t>‹#›</a:t>
            </a:fld>
            <a:endParaRPr lang="en-CA"/>
          </a:p>
        </p:txBody>
      </p:sp>
    </p:spTree>
    <p:extLst>
      <p:ext uri="{BB962C8B-B14F-4D97-AF65-F5344CB8AC3E}">
        <p14:creationId xmlns:p14="http://schemas.microsoft.com/office/powerpoint/2010/main" val="1695388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1709739"/>
            <a:ext cx="10515600" cy="2852737"/>
          </a:xfrm>
        </p:spPr>
        <p:txBody>
          <a:bodyPr anchor="b"/>
          <a:lstStyle>
            <a:lvl1pPr>
              <a:defRPr sz="6000"/>
            </a:lvl1pPr>
          </a:lstStyle>
          <a:p>
            <a:r>
              <a:rPr lang="en-US" dirty="0"/>
              <a:t>CLICK TO EDIT MASTER TITLE STYLE</a:t>
            </a:r>
            <a:endParaRPr lang="en-CA" dirty="0"/>
          </a:p>
        </p:txBody>
      </p:sp>
      <p:sp>
        <p:nvSpPr>
          <p:cNvPr id="3" name="Text Placeholder 2"/>
          <p:cNvSpPr>
            <a:spLocks noGrp="1"/>
          </p:cNvSpPr>
          <p:nvPr>
            <p:ph type="body" idx="1" hasCustomPrompt="1"/>
          </p:nvPr>
        </p:nvSpPr>
        <p:spPr>
          <a:xfrm>
            <a:off x="831851" y="4589464"/>
            <a:ext cx="10515600" cy="783753"/>
          </a:xfrm>
        </p:spPr>
        <p:txBody>
          <a:bodyPr/>
          <a:lstStyle>
            <a:lvl1pPr marL="0" indent="0">
              <a:buNone/>
              <a:defRPr sz="2400" b="1">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94A30E44-05C0-4260-B99B-E186AF5B1155}" type="datetimeFigureOut">
              <a:rPr lang="en-CA" smtClean="0"/>
              <a:t>2023-10-17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EABB74C-5149-46DF-A834-AD57A63B04DC}" type="slidenum">
              <a:rPr lang="en-CA" smtClean="0"/>
              <a:t>‹#›</a:t>
            </a:fld>
            <a:endParaRPr lang="en-CA"/>
          </a:p>
        </p:txBody>
      </p:sp>
    </p:spTree>
    <p:extLst>
      <p:ext uri="{BB962C8B-B14F-4D97-AF65-F5344CB8AC3E}">
        <p14:creationId xmlns:p14="http://schemas.microsoft.com/office/powerpoint/2010/main" val="1315267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endParaRPr lang="en-CA" dirty="0"/>
          </a:p>
        </p:txBody>
      </p:sp>
      <p:sp>
        <p:nvSpPr>
          <p:cNvPr id="3" name="Content Placeholder 2"/>
          <p:cNvSpPr>
            <a:spLocks noGrp="1"/>
          </p:cNvSpPr>
          <p:nvPr>
            <p:ph sz="half" idx="1"/>
          </p:nvPr>
        </p:nvSpPr>
        <p:spPr>
          <a:xfrm>
            <a:off x="838200" y="1825626"/>
            <a:ext cx="5156200" cy="38356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97600" y="1825626"/>
            <a:ext cx="5156200" cy="38356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94A30E44-05C0-4260-B99B-E186AF5B1155}" type="datetimeFigureOut">
              <a:rPr lang="en-CA" smtClean="0"/>
              <a:t>2023-10-17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EABB74C-5149-46DF-A834-AD57A63B04DC}" type="slidenum">
              <a:rPr lang="en-CA" smtClean="0"/>
              <a:t>‹#›</a:t>
            </a:fld>
            <a:endParaRPr lang="en-CA"/>
          </a:p>
        </p:txBody>
      </p:sp>
    </p:spTree>
    <p:extLst>
      <p:ext uri="{BB962C8B-B14F-4D97-AF65-F5344CB8AC3E}">
        <p14:creationId xmlns:p14="http://schemas.microsoft.com/office/powerpoint/2010/main" val="30497166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0317" y="365126"/>
            <a:ext cx="10515600" cy="1325563"/>
          </a:xfrm>
        </p:spPr>
        <p:txBody>
          <a:bodyPr/>
          <a:lstStyle/>
          <a:p>
            <a:r>
              <a:rPr lang="en-US" dirty="0"/>
              <a:t>CLICK TO EDIT MASTER TITLE STYLE</a:t>
            </a:r>
            <a:endParaRPr lang="en-CA" dirty="0"/>
          </a:p>
        </p:txBody>
      </p:sp>
      <p:sp>
        <p:nvSpPr>
          <p:cNvPr id="3" name="Text Placeholder 2"/>
          <p:cNvSpPr>
            <a:spLocks noGrp="1"/>
          </p:cNvSpPr>
          <p:nvPr>
            <p:ph type="body" idx="1" hasCustomPrompt="1"/>
          </p:nvPr>
        </p:nvSpPr>
        <p:spPr>
          <a:xfrm>
            <a:off x="840318" y="1681163"/>
            <a:ext cx="5158316"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40318" y="2505076"/>
            <a:ext cx="5158316" cy="31561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hasCustomPrompt="1"/>
          </p:nvPr>
        </p:nvSpPr>
        <p:spPr>
          <a:xfrm>
            <a:off x="6172200" y="1681163"/>
            <a:ext cx="5183717"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6"/>
            <a:ext cx="5183717" cy="31561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4A30E44-05C0-4260-B99B-E186AF5B1155}" type="datetimeFigureOut">
              <a:rPr lang="en-CA" smtClean="0"/>
              <a:t>2023-10-17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0EABB74C-5149-46DF-A834-AD57A63B04DC}" type="slidenum">
              <a:rPr lang="en-CA" smtClean="0"/>
              <a:t>‹#›</a:t>
            </a:fld>
            <a:endParaRPr lang="en-CA"/>
          </a:p>
        </p:txBody>
      </p:sp>
    </p:spTree>
    <p:extLst>
      <p:ext uri="{BB962C8B-B14F-4D97-AF65-F5344CB8AC3E}">
        <p14:creationId xmlns:p14="http://schemas.microsoft.com/office/powerpoint/2010/main" val="15478440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endParaRPr lang="en-CA" dirty="0"/>
          </a:p>
        </p:txBody>
      </p:sp>
      <p:sp>
        <p:nvSpPr>
          <p:cNvPr id="3" name="Date Placeholder 2"/>
          <p:cNvSpPr>
            <a:spLocks noGrp="1"/>
          </p:cNvSpPr>
          <p:nvPr>
            <p:ph type="dt" sz="half" idx="10"/>
          </p:nvPr>
        </p:nvSpPr>
        <p:spPr/>
        <p:txBody>
          <a:bodyPr/>
          <a:lstStyle/>
          <a:p>
            <a:fld id="{94A30E44-05C0-4260-B99B-E186AF5B1155}" type="datetimeFigureOut">
              <a:rPr lang="en-CA" smtClean="0"/>
              <a:t>2023-10-17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0EABB74C-5149-46DF-A834-AD57A63B04DC}" type="slidenum">
              <a:rPr lang="en-CA" smtClean="0"/>
              <a:t>‹#›</a:t>
            </a:fld>
            <a:endParaRPr lang="en-CA"/>
          </a:p>
        </p:txBody>
      </p:sp>
    </p:spTree>
    <p:extLst>
      <p:ext uri="{BB962C8B-B14F-4D97-AF65-F5344CB8AC3E}">
        <p14:creationId xmlns:p14="http://schemas.microsoft.com/office/powerpoint/2010/main" val="9179403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A30E44-05C0-4260-B99B-E186AF5B1155}" type="datetimeFigureOut">
              <a:rPr lang="en-CA" smtClean="0"/>
              <a:t>2023-10-17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0EABB74C-5149-46DF-A834-AD57A63B04DC}" type="slidenum">
              <a:rPr lang="en-CA" smtClean="0"/>
              <a:t>‹#›</a:t>
            </a:fld>
            <a:endParaRPr lang="en-CA"/>
          </a:p>
        </p:txBody>
      </p:sp>
    </p:spTree>
    <p:extLst>
      <p:ext uri="{BB962C8B-B14F-4D97-AF65-F5344CB8AC3E}">
        <p14:creationId xmlns:p14="http://schemas.microsoft.com/office/powerpoint/2010/main" val="2332664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cap="all" baseline="0"/>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037ADB-4FB9-482D-A1A4-E1F489B212F5}" type="datetimeFigureOut">
              <a:rPr lang="en-US" smtClean="0"/>
              <a:t>10/17/2023</a:t>
            </a:fld>
            <a:endParaRPr lang="en-US"/>
          </a:p>
        </p:txBody>
      </p:sp>
      <p:sp>
        <p:nvSpPr>
          <p:cNvPr id="6" name="Slide Number Placeholder 5"/>
          <p:cNvSpPr>
            <a:spLocks noGrp="1"/>
          </p:cNvSpPr>
          <p:nvPr>
            <p:ph type="sldNum" sz="quarter" idx="12"/>
          </p:nvPr>
        </p:nvSpPr>
        <p:spPr/>
        <p:txBody>
          <a:bodyPr/>
          <a:lstStyle/>
          <a:p>
            <a:fld id="{5CE84AB2-A68C-446D-B258-F807154688F9}" type="slidenum">
              <a:rPr lang="en-US" smtClean="0"/>
              <a:t>‹#›</a:t>
            </a:fld>
            <a:endParaRPr lang="en-US"/>
          </a:p>
        </p:txBody>
      </p:sp>
    </p:spTree>
    <p:extLst>
      <p:ext uri="{BB962C8B-B14F-4D97-AF65-F5344CB8AC3E}">
        <p14:creationId xmlns:p14="http://schemas.microsoft.com/office/powerpoint/2010/main" val="9209134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0318" y="457200"/>
            <a:ext cx="3932767" cy="1600200"/>
          </a:xfrm>
        </p:spPr>
        <p:txBody>
          <a:bodyPr anchor="b"/>
          <a:lstStyle>
            <a:lvl1pPr>
              <a:defRPr sz="3200"/>
            </a:lvl1pPr>
          </a:lstStyle>
          <a:p>
            <a:r>
              <a:rPr lang="en-US" dirty="0"/>
              <a:t>CLICK TO EDIT MASTER TITLE STYLE</a:t>
            </a:r>
            <a:endParaRPr lang="en-CA" dirty="0"/>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A30E44-05C0-4260-B99B-E186AF5B1155}" type="datetimeFigureOut">
              <a:rPr lang="en-CA" smtClean="0"/>
              <a:t>2023-10-17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EABB74C-5149-46DF-A834-AD57A63B04DC}" type="slidenum">
              <a:rPr lang="en-CA" smtClean="0"/>
              <a:t>‹#›</a:t>
            </a:fld>
            <a:endParaRPr lang="en-CA"/>
          </a:p>
        </p:txBody>
      </p:sp>
    </p:spTree>
    <p:extLst>
      <p:ext uri="{BB962C8B-B14F-4D97-AF65-F5344CB8AC3E}">
        <p14:creationId xmlns:p14="http://schemas.microsoft.com/office/powerpoint/2010/main" val="29486432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0318" y="457200"/>
            <a:ext cx="3932767" cy="1600200"/>
          </a:xfrm>
        </p:spPr>
        <p:txBody>
          <a:bodyPr anchor="b"/>
          <a:lstStyle>
            <a:lvl1pPr>
              <a:defRPr sz="3200"/>
            </a:lvl1pPr>
          </a:lstStyle>
          <a:p>
            <a:r>
              <a:rPr lang="en-US" dirty="0"/>
              <a:t>CLICK TO EDIT MASTER TITLE STYLE</a:t>
            </a:r>
            <a:endParaRPr lang="en-CA" dirty="0"/>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A30E44-05C0-4260-B99B-E186AF5B1155}" type="datetimeFigureOut">
              <a:rPr lang="en-CA" smtClean="0"/>
              <a:t>2023-10-17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EABB74C-5149-46DF-A834-AD57A63B04DC}" type="slidenum">
              <a:rPr lang="en-CA" smtClean="0"/>
              <a:t>‹#›</a:t>
            </a:fld>
            <a:endParaRPr lang="en-CA"/>
          </a:p>
        </p:txBody>
      </p:sp>
    </p:spTree>
    <p:extLst>
      <p:ext uri="{BB962C8B-B14F-4D97-AF65-F5344CB8AC3E}">
        <p14:creationId xmlns:p14="http://schemas.microsoft.com/office/powerpoint/2010/main" val="22770495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endParaRPr lang="en-CA"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94A30E44-05C0-4260-B99B-E186AF5B1155}" type="datetimeFigureOut">
              <a:rPr lang="en-CA" smtClean="0"/>
              <a:t>2023-10-17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EABB74C-5149-46DF-A834-AD57A63B04DC}" type="slidenum">
              <a:rPr lang="en-CA" smtClean="0"/>
              <a:t>‹#›</a:t>
            </a:fld>
            <a:endParaRPr lang="en-CA"/>
          </a:p>
        </p:txBody>
      </p:sp>
    </p:spTree>
    <p:extLst>
      <p:ext uri="{BB962C8B-B14F-4D97-AF65-F5344CB8AC3E}">
        <p14:creationId xmlns:p14="http://schemas.microsoft.com/office/powerpoint/2010/main" val="3657678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724901" y="365125"/>
            <a:ext cx="2628900" cy="5811838"/>
          </a:xfrm>
        </p:spPr>
        <p:txBody>
          <a:bodyPr vert="eaVert"/>
          <a:lstStyle/>
          <a:p>
            <a:r>
              <a:rPr lang="en-US" dirty="0"/>
              <a:t>CLICK TO EDIT MASTER TITLE STYLE</a:t>
            </a:r>
            <a:endParaRPr lang="en-CA" dirty="0"/>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94A30E44-05C0-4260-B99B-E186AF5B1155}" type="datetimeFigureOut">
              <a:rPr lang="en-CA" smtClean="0"/>
              <a:t>2023-10-17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EABB74C-5149-46DF-A834-AD57A63B04DC}" type="slidenum">
              <a:rPr lang="en-CA" smtClean="0"/>
              <a:t>‹#›</a:t>
            </a:fld>
            <a:endParaRPr lang="en-CA"/>
          </a:p>
        </p:txBody>
      </p:sp>
    </p:spTree>
    <p:extLst>
      <p:ext uri="{BB962C8B-B14F-4D97-AF65-F5344CB8AC3E}">
        <p14:creationId xmlns:p14="http://schemas.microsoft.com/office/powerpoint/2010/main" val="3842908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hasCustomPrompt="1"/>
          </p:nvPr>
        </p:nvSpPr>
        <p:spPr>
          <a:xfrm>
            <a:off x="963084" y="2906713"/>
            <a:ext cx="10363200" cy="1500187"/>
          </a:xfrm>
        </p:spPr>
        <p:txBody>
          <a:bodyPr anchor="b"/>
          <a:lstStyle>
            <a:lvl1pPr marL="0" indent="0">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6F037ADB-4FB9-482D-A1A4-E1F489B212F5}" type="datetimeFigureOut">
              <a:rPr lang="en-US" smtClean="0"/>
              <a:t>10/17/2023</a:t>
            </a:fld>
            <a:endParaRPr lang="en-US"/>
          </a:p>
        </p:txBody>
      </p:sp>
      <p:sp>
        <p:nvSpPr>
          <p:cNvPr id="6" name="Slide Number Placeholder 5"/>
          <p:cNvSpPr>
            <a:spLocks noGrp="1"/>
          </p:cNvSpPr>
          <p:nvPr>
            <p:ph type="sldNum" sz="quarter" idx="12"/>
          </p:nvPr>
        </p:nvSpPr>
        <p:spPr/>
        <p:txBody>
          <a:bodyPr/>
          <a:lstStyle/>
          <a:p>
            <a:fld id="{5CE84AB2-A68C-446D-B258-F807154688F9}" type="slidenum">
              <a:rPr lang="en-US" smtClean="0"/>
              <a:t>‹#›</a:t>
            </a:fld>
            <a:endParaRPr lang="en-US"/>
          </a:p>
        </p:txBody>
      </p:sp>
    </p:spTree>
    <p:extLst>
      <p:ext uri="{BB962C8B-B14F-4D97-AF65-F5344CB8AC3E}">
        <p14:creationId xmlns:p14="http://schemas.microsoft.com/office/powerpoint/2010/main" val="3403072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cap="all" baseline="0"/>
            </a:lvl1p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solidFill>
                  <a:schemeClr val="tx1">
                    <a:lumMod val="65000"/>
                    <a:lumOff val="35000"/>
                  </a:schemeClr>
                </a:solidFill>
              </a:defRPr>
            </a:lvl1pPr>
            <a:lvl2pPr>
              <a:defRPr sz="2400">
                <a:solidFill>
                  <a:schemeClr val="tx1">
                    <a:lumMod val="65000"/>
                    <a:lumOff val="35000"/>
                  </a:schemeClr>
                </a:solidFill>
              </a:defRPr>
            </a:lvl2pPr>
            <a:lvl3pPr>
              <a:defRPr sz="20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3"/>
            <a:ext cx="5384800" cy="4525963"/>
          </a:xfrm>
        </p:spPr>
        <p:txBody>
          <a:bodyPr/>
          <a:lstStyle>
            <a:lvl1pPr>
              <a:defRPr sz="2800">
                <a:solidFill>
                  <a:schemeClr val="tx1">
                    <a:lumMod val="65000"/>
                    <a:lumOff val="35000"/>
                  </a:schemeClr>
                </a:solidFill>
              </a:defRPr>
            </a:lvl1pPr>
            <a:lvl2pPr>
              <a:defRPr sz="2400">
                <a:solidFill>
                  <a:schemeClr val="tx1">
                    <a:lumMod val="65000"/>
                    <a:lumOff val="35000"/>
                  </a:schemeClr>
                </a:solidFill>
              </a:defRPr>
            </a:lvl2pPr>
            <a:lvl3pPr>
              <a:defRPr sz="20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F037ADB-4FB9-482D-A1A4-E1F489B212F5}" type="datetimeFigureOut">
              <a:rPr lang="en-US" smtClean="0"/>
              <a:t>10/17/2023</a:t>
            </a:fld>
            <a:endParaRPr lang="en-US"/>
          </a:p>
        </p:txBody>
      </p:sp>
      <p:sp>
        <p:nvSpPr>
          <p:cNvPr id="7" name="Slide Number Placeholder 6"/>
          <p:cNvSpPr>
            <a:spLocks noGrp="1"/>
          </p:cNvSpPr>
          <p:nvPr>
            <p:ph type="sldNum" sz="quarter" idx="12"/>
          </p:nvPr>
        </p:nvSpPr>
        <p:spPr/>
        <p:txBody>
          <a:bodyPr/>
          <a:lstStyle/>
          <a:p>
            <a:fld id="{5CE84AB2-A68C-446D-B258-F807154688F9}" type="slidenum">
              <a:rPr lang="en-US" smtClean="0"/>
              <a:t>‹#›</a:t>
            </a:fld>
            <a:endParaRPr lang="en-US"/>
          </a:p>
        </p:txBody>
      </p:sp>
    </p:spTree>
    <p:extLst>
      <p:ext uri="{BB962C8B-B14F-4D97-AF65-F5344CB8AC3E}">
        <p14:creationId xmlns:p14="http://schemas.microsoft.com/office/powerpoint/2010/main" val="3079073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cap="all" baseline="0"/>
            </a:lvl1pPr>
          </a:lstStyle>
          <a:p>
            <a:r>
              <a:rPr lang="en-US" dirty="0"/>
              <a:t>Click to edit Master title style</a:t>
            </a:r>
          </a:p>
        </p:txBody>
      </p:sp>
      <p:sp>
        <p:nvSpPr>
          <p:cNvPr id="3" name="Text Placeholder 2"/>
          <p:cNvSpPr>
            <a:spLocks noGrp="1"/>
          </p:cNvSpPr>
          <p:nvPr>
            <p:ph type="body" idx="1" hasCustomPrompt="1"/>
          </p:nvPr>
        </p:nvSpPr>
        <p:spPr>
          <a:xfrm>
            <a:off x="609600" y="1535113"/>
            <a:ext cx="5386917" cy="639762"/>
          </a:xfrm>
        </p:spPr>
        <p:txBody>
          <a:bodyPr anchor="b">
            <a:noAutofit/>
          </a:bodyPr>
          <a:lstStyle>
            <a:lvl1pPr marL="0" indent="0">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solidFill>
                  <a:schemeClr val="tx1">
                    <a:lumMod val="65000"/>
                    <a:lumOff val="35000"/>
                  </a:schemeClr>
                </a:solidFill>
              </a:defRPr>
            </a:lvl1pPr>
            <a:lvl2pPr>
              <a:defRPr sz="2000">
                <a:solidFill>
                  <a:schemeClr val="tx1">
                    <a:lumMod val="65000"/>
                    <a:lumOff val="35000"/>
                  </a:schemeClr>
                </a:solidFill>
              </a:defRPr>
            </a:lvl2pPr>
            <a:lvl3pPr>
              <a:defRPr sz="1800">
                <a:solidFill>
                  <a:schemeClr val="tx1">
                    <a:lumMod val="65000"/>
                    <a:lumOff val="35000"/>
                  </a:schemeClr>
                </a:solidFill>
              </a:defRPr>
            </a:lvl3pPr>
            <a:lvl4pPr>
              <a:defRPr sz="1600">
                <a:solidFill>
                  <a:schemeClr val="tx1">
                    <a:lumMod val="65000"/>
                    <a:lumOff val="35000"/>
                  </a:schemeClr>
                </a:solidFill>
              </a:defRPr>
            </a:lvl4pPr>
            <a:lvl5pPr>
              <a:defRPr sz="1600">
                <a:solidFill>
                  <a:schemeClr val="tx1">
                    <a:lumMod val="65000"/>
                    <a:lumOff val="35000"/>
                  </a:schemeClr>
                </a:solidFill>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193369" y="1535113"/>
            <a:ext cx="5389033" cy="639762"/>
          </a:xfrm>
        </p:spPr>
        <p:txBody>
          <a:bodyPr anchor="b">
            <a:noAutofit/>
          </a:bodyPr>
          <a:lstStyle>
            <a:lvl1pPr marL="0" indent="0">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solidFill>
                  <a:schemeClr val="tx1">
                    <a:lumMod val="65000"/>
                    <a:lumOff val="35000"/>
                  </a:schemeClr>
                </a:solidFill>
              </a:defRPr>
            </a:lvl1pPr>
            <a:lvl2pPr>
              <a:defRPr sz="2000">
                <a:solidFill>
                  <a:schemeClr val="tx1">
                    <a:lumMod val="65000"/>
                    <a:lumOff val="35000"/>
                  </a:schemeClr>
                </a:solidFill>
              </a:defRPr>
            </a:lvl2pPr>
            <a:lvl3pPr>
              <a:defRPr sz="1800">
                <a:solidFill>
                  <a:schemeClr val="tx1">
                    <a:lumMod val="65000"/>
                    <a:lumOff val="35000"/>
                  </a:schemeClr>
                </a:solidFill>
              </a:defRPr>
            </a:lvl3pPr>
            <a:lvl4pPr>
              <a:defRPr sz="1600">
                <a:solidFill>
                  <a:schemeClr val="tx1">
                    <a:lumMod val="65000"/>
                    <a:lumOff val="35000"/>
                  </a:schemeClr>
                </a:solidFill>
              </a:defRPr>
            </a:lvl4pPr>
            <a:lvl5pPr>
              <a:defRPr sz="1600">
                <a:solidFill>
                  <a:schemeClr val="tx1">
                    <a:lumMod val="65000"/>
                    <a:lumOff val="35000"/>
                  </a:schemeClr>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F037ADB-4FB9-482D-A1A4-E1F489B212F5}" type="datetimeFigureOut">
              <a:rPr lang="en-US" smtClean="0"/>
              <a:t>10/17/2023</a:t>
            </a:fld>
            <a:endParaRPr lang="en-US"/>
          </a:p>
        </p:txBody>
      </p:sp>
      <p:sp>
        <p:nvSpPr>
          <p:cNvPr id="9" name="Slide Number Placeholder 8"/>
          <p:cNvSpPr>
            <a:spLocks noGrp="1"/>
          </p:cNvSpPr>
          <p:nvPr>
            <p:ph type="sldNum" sz="quarter" idx="12"/>
          </p:nvPr>
        </p:nvSpPr>
        <p:spPr/>
        <p:txBody>
          <a:bodyPr/>
          <a:lstStyle/>
          <a:p>
            <a:fld id="{5CE84AB2-A68C-446D-B258-F807154688F9}" type="slidenum">
              <a:rPr lang="en-US" smtClean="0"/>
              <a:t>‹#›</a:t>
            </a:fld>
            <a:endParaRPr lang="en-US"/>
          </a:p>
        </p:txBody>
      </p:sp>
    </p:spTree>
    <p:extLst>
      <p:ext uri="{BB962C8B-B14F-4D97-AF65-F5344CB8AC3E}">
        <p14:creationId xmlns:p14="http://schemas.microsoft.com/office/powerpoint/2010/main" val="2309549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a:solidFill>
                  <a:schemeClr val="tx1">
                    <a:lumMod val="65000"/>
                    <a:lumOff val="35000"/>
                  </a:schemeClr>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6F037ADB-4FB9-482D-A1A4-E1F489B212F5}" type="datetimeFigureOut">
              <a:rPr lang="en-US" smtClean="0"/>
              <a:t>10/17/2023</a:t>
            </a:fld>
            <a:endParaRPr lang="en-US"/>
          </a:p>
        </p:txBody>
      </p:sp>
      <p:sp>
        <p:nvSpPr>
          <p:cNvPr id="5" name="Slide Number Placeholder 4"/>
          <p:cNvSpPr>
            <a:spLocks noGrp="1"/>
          </p:cNvSpPr>
          <p:nvPr>
            <p:ph type="sldNum" sz="quarter" idx="12"/>
          </p:nvPr>
        </p:nvSpPr>
        <p:spPr/>
        <p:txBody>
          <a:bodyPr/>
          <a:lstStyle/>
          <a:p>
            <a:fld id="{5CE84AB2-A68C-446D-B258-F807154688F9}" type="slidenum">
              <a:rPr lang="en-US" smtClean="0"/>
              <a:t>‹#›</a:t>
            </a:fld>
            <a:endParaRPr lang="en-US"/>
          </a:p>
        </p:txBody>
      </p:sp>
    </p:spTree>
    <p:extLst>
      <p:ext uri="{BB962C8B-B14F-4D97-AF65-F5344CB8AC3E}">
        <p14:creationId xmlns:p14="http://schemas.microsoft.com/office/powerpoint/2010/main" val="2312977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037ADB-4FB9-482D-A1A4-E1F489B212F5}" type="datetimeFigureOut">
              <a:rPr lang="en-US" smtClean="0"/>
              <a:t>10/17/2023</a:t>
            </a:fld>
            <a:endParaRPr lang="en-US"/>
          </a:p>
        </p:txBody>
      </p:sp>
      <p:sp>
        <p:nvSpPr>
          <p:cNvPr id="4" name="Slide Number Placeholder 3"/>
          <p:cNvSpPr>
            <a:spLocks noGrp="1"/>
          </p:cNvSpPr>
          <p:nvPr>
            <p:ph type="sldNum" sz="quarter" idx="12"/>
          </p:nvPr>
        </p:nvSpPr>
        <p:spPr/>
        <p:txBody>
          <a:bodyPr/>
          <a:lstStyle/>
          <a:p>
            <a:fld id="{5CE84AB2-A68C-446D-B258-F807154688F9}" type="slidenum">
              <a:rPr lang="en-US" smtClean="0"/>
              <a:t>‹#›</a:t>
            </a:fld>
            <a:endParaRPr lang="en-US"/>
          </a:p>
        </p:txBody>
      </p:sp>
    </p:spTree>
    <p:extLst>
      <p:ext uri="{BB962C8B-B14F-4D97-AF65-F5344CB8AC3E}">
        <p14:creationId xmlns:p14="http://schemas.microsoft.com/office/powerpoint/2010/main" val="1431010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solidFill>
                  <a:schemeClr val="tx1">
                    <a:lumMod val="65000"/>
                    <a:lumOff val="35000"/>
                  </a:schemeClr>
                </a:solidFill>
              </a:defRPr>
            </a:lvl1pPr>
            <a:lvl2pPr>
              <a:defRPr sz="2800">
                <a:solidFill>
                  <a:schemeClr val="tx1">
                    <a:lumMod val="65000"/>
                    <a:lumOff val="35000"/>
                  </a:schemeClr>
                </a:solidFill>
              </a:defRPr>
            </a:lvl2pPr>
            <a:lvl3pPr>
              <a:defRPr sz="2400">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p>
            <a:fld id="{6F037ADB-4FB9-482D-A1A4-E1F489B212F5}" type="datetimeFigureOut">
              <a:rPr lang="en-US" smtClean="0"/>
              <a:t>10/17/2023</a:t>
            </a:fld>
            <a:endParaRPr lang="en-US"/>
          </a:p>
        </p:txBody>
      </p:sp>
      <p:sp>
        <p:nvSpPr>
          <p:cNvPr id="7" name="Slide Number Placeholder 6"/>
          <p:cNvSpPr>
            <a:spLocks noGrp="1"/>
          </p:cNvSpPr>
          <p:nvPr>
            <p:ph type="sldNum" sz="quarter" idx="12"/>
          </p:nvPr>
        </p:nvSpPr>
        <p:spPr/>
        <p:txBody>
          <a:bodyPr/>
          <a:lstStyle/>
          <a:p>
            <a:fld id="{5CE84AB2-A68C-446D-B258-F807154688F9}" type="slidenum">
              <a:rPr lang="en-US" smtClean="0"/>
              <a:t>‹#›</a:t>
            </a:fld>
            <a:endParaRPr lang="en-US"/>
          </a:p>
        </p:txBody>
      </p:sp>
    </p:spTree>
    <p:extLst>
      <p:ext uri="{BB962C8B-B14F-4D97-AF65-F5344CB8AC3E}">
        <p14:creationId xmlns:p14="http://schemas.microsoft.com/office/powerpoint/2010/main" val="2368380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0"/>
            <a:ext cx="7315200" cy="566738"/>
          </a:xfrm>
        </p:spPr>
        <p:txBody>
          <a:bodyPr anchor="b">
            <a:normAutofit/>
          </a:bodyPr>
          <a:lstStyle>
            <a:lvl1pPr algn="l">
              <a:defRPr sz="24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solidFill>
                  <a:schemeClr val="tx1">
                    <a:lumMod val="65000"/>
                    <a:lumOff val="3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F037ADB-4FB9-482D-A1A4-E1F489B212F5}" type="datetimeFigureOut">
              <a:rPr lang="en-US" smtClean="0"/>
              <a:t>10/17/2023</a:t>
            </a:fld>
            <a:endParaRPr lang="en-US"/>
          </a:p>
        </p:txBody>
      </p:sp>
      <p:sp>
        <p:nvSpPr>
          <p:cNvPr id="7" name="Slide Number Placeholder 6"/>
          <p:cNvSpPr>
            <a:spLocks noGrp="1"/>
          </p:cNvSpPr>
          <p:nvPr>
            <p:ph type="sldNum" sz="quarter" idx="12"/>
          </p:nvPr>
        </p:nvSpPr>
        <p:spPr/>
        <p:txBody>
          <a:bodyPr/>
          <a:lstStyle/>
          <a:p>
            <a:fld id="{5CE84AB2-A68C-446D-B258-F807154688F9}" type="slidenum">
              <a:rPr lang="en-US" smtClean="0"/>
              <a:t>‹#›</a:t>
            </a:fld>
            <a:endParaRPr lang="en-US"/>
          </a:p>
        </p:txBody>
      </p:sp>
    </p:spTree>
    <p:extLst>
      <p:ext uri="{BB962C8B-B14F-4D97-AF65-F5344CB8AC3E}">
        <p14:creationId xmlns:p14="http://schemas.microsoft.com/office/powerpoint/2010/main" val="2490579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3"/>
            <a:ext cx="10972800" cy="406104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16530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037ADB-4FB9-482D-A1A4-E1F489B212F5}" type="datetimeFigureOut">
              <a:rPr lang="en-US" smtClean="0"/>
              <a:t>10/17/2023</a:t>
            </a:fld>
            <a:endParaRPr lang="en-US"/>
          </a:p>
        </p:txBody>
      </p:sp>
      <p:sp>
        <p:nvSpPr>
          <p:cNvPr id="6" name="Slide Number Placeholder 5"/>
          <p:cNvSpPr>
            <a:spLocks noGrp="1"/>
          </p:cNvSpPr>
          <p:nvPr>
            <p:ph type="sldNum" sz="quarter" idx="4"/>
          </p:nvPr>
        </p:nvSpPr>
        <p:spPr>
          <a:xfrm>
            <a:off x="8737600" y="616530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E84AB2-A68C-446D-B258-F807154688F9}" type="slidenum">
              <a:rPr lang="en-US" smtClean="0"/>
              <a:t>‹#›</a:t>
            </a:fld>
            <a:endParaRPr lang="en-US"/>
          </a:p>
        </p:txBody>
      </p:sp>
    </p:spTree>
    <p:extLst>
      <p:ext uri="{BB962C8B-B14F-4D97-AF65-F5344CB8AC3E}">
        <p14:creationId xmlns:p14="http://schemas.microsoft.com/office/powerpoint/2010/main" val="37136279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98" r:id="rId12"/>
  </p:sldLayoutIdLst>
  <p:txStyles>
    <p:titleStyle>
      <a:lvl1pPr algn="ctr" defTabSz="914400" rtl="0" eaLnBrk="1" latinLnBrk="0" hangingPunct="1">
        <a:spcBef>
          <a:spcPct val="0"/>
        </a:spcBef>
        <a:buNone/>
        <a:defRPr sz="4400" b="1" kern="1200" cap="all" baseline="0">
          <a:solidFill>
            <a:schemeClr val="tx1">
              <a:lumMod val="65000"/>
              <a:lumOff val="3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50000"/>
              <a:lumOff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50000"/>
              <a:lumOff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10369"/>
            <a:ext cx="10634397"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838200" y="1825626"/>
            <a:ext cx="10515600" cy="383562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165305"/>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94A30E44-05C0-4260-B99B-E186AF5B1155}" type="datetimeFigureOut">
              <a:rPr lang="en-CA" smtClean="0"/>
              <a:pPr/>
              <a:t>2023-10-17</a:t>
            </a:fld>
            <a:endParaRPr lang="en-CA"/>
          </a:p>
        </p:txBody>
      </p:sp>
      <p:sp>
        <p:nvSpPr>
          <p:cNvPr id="5" name="Footer Placeholder 4"/>
          <p:cNvSpPr>
            <a:spLocks noGrp="1"/>
          </p:cNvSpPr>
          <p:nvPr>
            <p:ph type="ftr" sz="quarter" idx="3"/>
          </p:nvPr>
        </p:nvSpPr>
        <p:spPr>
          <a:xfrm>
            <a:off x="4038600" y="6165305"/>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CA" dirty="0"/>
          </a:p>
        </p:txBody>
      </p:sp>
      <p:sp>
        <p:nvSpPr>
          <p:cNvPr id="6" name="Slide Number Placeholder 5"/>
          <p:cNvSpPr>
            <a:spLocks noGrp="1"/>
          </p:cNvSpPr>
          <p:nvPr>
            <p:ph type="sldNum" sz="quarter" idx="4"/>
          </p:nvPr>
        </p:nvSpPr>
        <p:spPr>
          <a:xfrm>
            <a:off x="8610600" y="6165305"/>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0EABB74C-5149-46DF-A834-AD57A63B04DC}" type="slidenum">
              <a:rPr lang="en-CA" smtClean="0"/>
              <a:pPr/>
              <a:t>‹#›</a:t>
            </a:fld>
            <a:endParaRPr lang="en-CA"/>
          </a:p>
        </p:txBody>
      </p:sp>
    </p:spTree>
    <p:extLst>
      <p:ext uri="{BB962C8B-B14F-4D97-AF65-F5344CB8AC3E}">
        <p14:creationId xmlns:p14="http://schemas.microsoft.com/office/powerpoint/2010/main" val="75612572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b="1" kern="1200">
          <a:solidFill>
            <a:schemeClr val="tx1">
              <a:lumMod val="65000"/>
              <a:lumOff val="3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verica.savic-jovcic@ec.gc.ca"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openxmlformats.org/officeDocument/2006/relationships/hyperlink" Target="https://www.cmascenter.org/conference/2020/slides/ZhangJ_MODIS_LAI_CMAS_2020.pdf" TargetMode="External"/><Relationship Id="rId3" Type="http://schemas.openxmlformats.org/officeDocument/2006/relationships/hyperlink" Target="https://doi.org/10.5194/gmd-2023-86" TargetMode="External"/><Relationship Id="rId7" Type="http://schemas.openxmlformats.org/officeDocument/2006/relationships/hyperlink" Target="https://doi.org/10.5194/gmd-7-799-2014" TargetMode="External"/><Relationship Id="rId2" Type="http://schemas.openxmlformats.org/officeDocument/2006/relationships/hyperlink" Target="https://doi.org/10.1029/2003GB002079" TargetMode="External"/><Relationship Id="rId1" Type="http://schemas.openxmlformats.org/officeDocument/2006/relationships/slideLayout" Target="../slideLayouts/slideLayout12.xml"/><Relationship Id="rId6" Type="http://schemas.openxmlformats.org/officeDocument/2006/relationships/hyperlink" Target="https://esrl.noaa.gov/csd/events/iwaqfr/2018/presentations/posters/45_Samaali.pdf" TargetMode="External"/><Relationship Id="rId5" Type="http://schemas.openxmlformats.org/officeDocument/2006/relationships/hyperlink" Target="https://www.cmascenter.org/conference/2015/slides/0930_michael_moran_spatial_concentrations.pptx" TargetMode="External"/><Relationship Id="rId4" Type="http://schemas.openxmlformats.org/officeDocument/2006/relationships/hyperlink" Target="https://doi.org/10.5194/acp-21-12291-2021" TargetMode="External"/><Relationship Id="rId9" Type="http://schemas.openxmlformats.org/officeDocument/2006/relationships/hyperlink" Target="https://www.epa.gov/sites/default/files/2015-09/documents/qzheng.pdf"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hyperlink" Target="https://wiki.ucar.edu/display/camchem/CESM2.2%3ACAM-chem+as+Boundary+Conditions"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Provinces_and_territories_of_Canada" TargetMode="External"/><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5420" y="116632"/>
            <a:ext cx="10513168" cy="1872208"/>
          </a:xfrm>
        </p:spPr>
        <p:txBody>
          <a:bodyPr>
            <a:noAutofit/>
          </a:bodyPr>
          <a:lstStyle/>
          <a:p>
            <a:pPr algn="ctr"/>
            <a:r>
              <a:rPr lang="en-US" sz="3600" cap="none" dirty="0">
                <a:solidFill>
                  <a:schemeClr val="tx1"/>
                </a:solidFill>
              </a:rPr>
              <a:t>Proposed Updates to Canadian Air-Quality Deterministic Prediction System</a:t>
            </a:r>
          </a:p>
        </p:txBody>
      </p:sp>
      <p:sp>
        <p:nvSpPr>
          <p:cNvPr id="3" name="Subtitle 2"/>
          <p:cNvSpPr>
            <a:spLocks noGrp="1"/>
          </p:cNvSpPr>
          <p:nvPr>
            <p:ph type="subTitle" idx="1"/>
          </p:nvPr>
        </p:nvSpPr>
        <p:spPr>
          <a:xfrm>
            <a:off x="0" y="1628800"/>
            <a:ext cx="12192000" cy="4617368"/>
          </a:xfrm>
        </p:spPr>
        <p:txBody>
          <a:bodyPr>
            <a:normAutofit fontScale="92500"/>
          </a:bodyPr>
          <a:lstStyle/>
          <a:p>
            <a:pPr algn="ctr"/>
            <a:endParaRPr lang="en-US" sz="2800" dirty="0"/>
          </a:p>
          <a:p>
            <a:pPr algn="ctr"/>
            <a:r>
              <a:rPr lang="en-US" sz="2400" dirty="0"/>
              <a:t>Verica Savic-Jovcic, Craig Stroud, Junhua Zhang, Qiong Zheng, Elisa Boutzis, Jack Chen </a:t>
            </a:r>
          </a:p>
          <a:p>
            <a:pPr algn="ctr"/>
            <a:r>
              <a:rPr lang="en-CA" sz="2400" dirty="0"/>
              <a:t>Air Quality Research Division, Environment and Climate Change Canada, </a:t>
            </a:r>
          </a:p>
          <a:p>
            <a:pPr algn="ctr"/>
            <a:r>
              <a:rPr lang="en-CA" sz="2400" dirty="0"/>
              <a:t>4905 Dufferin Street, Toronto, ON, M3H5T4, Canada</a:t>
            </a:r>
          </a:p>
          <a:p>
            <a:pPr algn="ctr"/>
            <a:r>
              <a:rPr lang="fr-CA" sz="2400" u="sng" dirty="0">
                <a:hlinkClick r:id="rId2"/>
              </a:rPr>
              <a:t>verica.savic-jovcic@ec.gc.ca</a:t>
            </a:r>
            <a:endParaRPr lang="en-CA" sz="2400" dirty="0"/>
          </a:p>
          <a:p>
            <a:pPr algn="ctr"/>
            <a:r>
              <a:rPr lang="fr-CA" sz="2400" dirty="0"/>
              <a:t> </a:t>
            </a:r>
          </a:p>
          <a:p>
            <a:pPr algn="ctr"/>
            <a:r>
              <a:rPr lang="en-CA" sz="2400" dirty="0"/>
              <a:t>Sylvain Ménard, </a:t>
            </a:r>
            <a:r>
              <a:rPr lang="en-CA" sz="2400" dirty="0" err="1"/>
              <a:t>Dragana</a:t>
            </a:r>
            <a:r>
              <a:rPr lang="en-CA" sz="2400" dirty="0"/>
              <a:t> </a:t>
            </a:r>
            <a:r>
              <a:rPr lang="en-CA" sz="2400" dirty="0" err="1"/>
              <a:t>Kornic</a:t>
            </a:r>
            <a:endParaRPr lang="en-CA" sz="2400" dirty="0"/>
          </a:p>
          <a:p>
            <a:pPr algn="ctr"/>
            <a:r>
              <a:rPr lang="en-CA" sz="2400" dirty="0"/>
              <a:t>National Predictions Development Division, Environment and Climate Change Canada,</a:t>
            </a:r>
          </a:p>
          <a:p>
            <a:pPr algn="ctr"/>
            <a:r>
              <a:rPr lang="en-CA" sz="2400" dirty="0"/>
              <a:t>2121 route </a:t>
            </a:r>
            <a:r>
              <a:rPr lang="en-CA" sz="2400" dirty="0" err="1"/>
              <a:t>Transcanadienne</a:t>
            </a:r>
            <a:r>
              <a:rPr lang="en-CA" sz="2400" dirty="0"/>
              <a:t>, Dorval, QC, H9P 1J3, Canada</a:t>
            </a:r>
          </a:p>
          <a:p>
            <a:pPr algn="ctr"/>
            <a:r>
              <a:rPr lang="en-CA" sz="2400" dirty="0"/>
              <a:t> </a:t>
            </a:r>
          </a:p>
          <a:p>
            <a:pPr algn="just">
              <a:lnSpc>
                <a:spcPct val="110000"/>
              </a:lnSpc>
              <a:spcBef>
                <a:spcPts val="0"/>
              </a:spcBef>
              <a:tabLst>
                <a:tab pos="6286500" algn="l"/>
              </a:tabLst>
            </a:pPr>
            <a:r>
              <a:rPr lang="en-US" sz="2000" i="1" dirty="0">
                <a:solidFill>
                  <a:srgbClr val="FFFF00"/>
                </a:solidFill>
              </a:rPr>
              <a:t>	22</a:t>
            </a:r>
            <a:r>
              <a:rPr lang="en-US" sz="2000" i="1" baseline="30000" dirty="0">
                <a:solidFill>
                  <a:srgbClr val="FFFF00"/>
                </a:solidFill>
              </a:rPr>
              <a:t>nd</a:t>
            </a:r>
            <a:r>
              <a:rPr lang="en-US" sz="2000" i="1" dirty="0">
                <a:solidFill>
                  <a:srgbClr val="FFFF00"/>
                </a:solidFill>
              </a:rPr>
              <a:t> CMAS, Oct. 16</a:t>
            </a:r>
            <a:r>
              <a:rPr lang="en-US" sz="2000" i="1" baseline="30000" dirty="0">
                <a:solidFill>
                  <a:srgbClr val="FFFF00"/>
                </a:solidFill>
              </a:rPr>
              <a:t>th</a:t>
            </a:r>
            <a:r>
              <a:rPr lang="en-US" sz="2000" i="1" dirty="0">
                <a:solidFill>
                  <a:srgbClr val="FFFF00"/>
                </a:solidFill>
              </a:rPr>
              <a:t>-18</a:t>
            </a:r>
            <a:r>
              <a:rPr lang="en-US" sz="2000" i="1" baseline="30000" dirty="0">
                <a:solidFill>
                  <a:srgbClr val="FFFF00"/>
                </a:solidFill>
              </a:rPr>
              <a:t>th</a:t>
            </a:r>
            <a:r>
              <a:rPr lang="en-US" sz="2000" i="1" dirty="0">
                <a:solidFill>
                  <a:srgbClr val="FFFF00"/>
                </a:solidFill>
              </a:rPr>
              <a:t>, 2023, Chapel Hill, NC</a:t>
            </a:r>
          </a:p>
          <a:p>
            <a:pPr>
              <a:lnSpc>
                <a:spcPct val="110000"/>
              </a:lnSpc>
              <a:spcBef>
                <a:spcPts val="0"/>
              </a:spcBef>
            </a:pPr>
            <a:endParaRPr lang="en-US" sz="2000" i="1" baseline="30000" dirty="0">
              <a:solidFill>
                <a:srgbClr val="FFFF00"/>
              </a:solidFill>
            </a:endParaRPr>
          </a:p>
          <a:p>
            <a:pPr>
              <a:lnSpc>
                <a:spcPct val="110000"/>
              </a:lnSpc>
              <a:spcBef>
                <a:spcPts val="0"/>
              </a:spcBef>
            </a:pPr>
            <a:endParaRPr lang="en-US" sz="2000" i="1" baseline="30000" dirty="0">
              <a:solidFill>
                <a:srgbClr val="FFFF00"/>
              </a:solidFill>
            </a:endParaRPr>
          </a:p>
        </p:txBody>
      </p:sp>
    </p:spTree>
    <p:extLst>
      <p:ext uri="{BB962C8B-B14F-4D97-AF65-F5344CB8AC3E}">
        <p14:creationId xmlns:p14="http://schemas.microsoft.com/office/powerpoint/2010/main" val="105302890"/>
      </p:ext>
    </p:extLst>
  </p:cSld>
  <p:clrMapOvr>
    <a:masterClrMapping/>
  </p:clrMapOvr>
  <mc:AlternateContent xmlns:mc="http://schemas.openxmlformats.org/markup-compatibility/2006" xmlns:p14="http://schemas.microsoft.com/office/powerpoint/2010/main">
    <mc:Choice Requires="p14">
      <p:transition spd="slow" p14:dur="2000" advTm="15376"/>
    </mc:Choice>
    <mc:Fallback xmlns="">
      <p:transition spd="slow" advTm="1537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EBCB0-287E-86D2-8509-80F19EEC5FBE}"/>
              </a:ext>
            </a:extLst>
          </p:cNvPr>
          <p:cNvSpPr>
            <a:spLocks noGrp="1"/>
          </p:cNvSpPr>
          <p:nvPr>
            <p:ph type="ctrTitle"/>
          </p:nvPr>
        </p:nvSpPr>
        <p:spPr/>
        <p:txBody>
          <a:bodyPr anchor="ctr"/>
          <a:lstStyle/>
          <a:p>
            <a:pPr algn="ctr"/>
            <a:r>
              <a:rPr lang="en-US" altLang="en-US" sz="3600" dirty="0"/>
              <a:t>Impact of Emissions Update on summertime PM2.5 Concentration</a:t>
            </a:r>
            <a:endParaRPr lang="en-US" sz="3600" dirty="0"/>
          </a:p>
        </p:txBody>
      </p:sp>
      <p:sp>
        <p:nvSpPr>
          <p:cNvPr id="5" name="TextBox 4">
            <a:extLst>
              <a:ext uri="{FF2B5EF4-FFF2-40B4-BE49-F238E27FC236}">
                <a16:creationId xmlns:a16="http://schemas.microsoft.com/office/drawing/2014/main" id="{1AA2F0EB-84C4-7B58-786B-AAFDAD9673D1}"/>
              </a:ext>
            </a:extLst>
          </p:cNvPr>
          <p:cNvSpPr txBox="1"/>
          <p:nvPr/>
        </p:nvSpPr>
        <p:spPr>
          <a:xfrm>
            <a:off x="191344" y="1723677"/>
            <a:ext cx="10743149" cy="738664"/>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1400" b="1" dirty="0"/>
              <a:t>Decreases over Prairies and over Canadian cities</a:t>
            </a:r>
            <a:endParaRPr lang="en-US" sz="1400" dirty="0"/>
          </a:p>
          <a:p>
            <a:pPr marL="342900" indent="-342900">
              <a:buFont typeface="Arial" panose="020B0604020202020204" pitchFamily="34" charset="0"/>
              <a:buChar char="•"/>
            </a:pPr>
            <a:r>
              <a:rPr lang="en-US" sz="1400" b="1" dirty="0"/>
              <a:t>Small increases over Oil Sands and parts of BC</a:t>
            </a:r>
          </a:p>
          <a:p>
            <a:pPr marL="342900" indent="-342900">
              <a:buFont typeface="Arial" panose="020B0604020202020204" pitchFamily="34" charset="0"/>
              <a:buChar char="•"/>
            </a:pPr>
            <a:r>
              <a:rPr lang="en-US" sz="1400" b="1" dirty="0"/>
              <a:t>Less pronounced improvements in the diurnal cycle</a:t>
            </a:r>
          </a:p>
        </p:txBody>
      </p:sp>
      <p:grpSp>
        <p:nvGrpSpPr>
          <p:cNvPr id="6" name="Group 5">
            <a:extLst>
              <a:ext uri="{FF2B5EF4-FFF2-40B4-BE49-F238E27FC236}">
                <a16:creationId xmlns:a16="http://schemas.microsoft.com/office/drawing/2014/main" id="{B1BA1A5E-DA39-EE12-8E81-373B58088AFE}"/>
              </a:ext>
            </a:extLst>
          </p:cNvPr>
          <p:cNvGrpSpPr>
            <a:grpSpLocks/>
          </p:cNvGrpSpPr>
          <p:nvPr/>
        </p:nvGrpSpPr>
        <p:grpSpPr>
          <a:xfrm>
            <a:off x="191345" y="2592280"/>
            <a:ext cx="5678424" cy="4005072"/>
            <a:chOff x="422558" y="579521"/>
            <a:chExt cx="4118777" cy="3017520"/>
          </a:xfrm>
        </p:grpSpPr>
        <p:pic>
          <p:nvPicPr>
            <p:cNvPr id="7" name="Picture 11">
              <a:extLst>
                <a:ext uri="{FF2B5EF4-FFF2-40B4-BE49-F238E27FC236}">
                  <a16:creationId xmlns:a16="http://schemas.microsoft.com/office/drawing/2014/main" id="{56E0BB59-3DF9-C6D9-A9CB-1F99D76AD3CF}"/>
                </a:ext>
              </a:extLst>
            </p:cNvPr>
            <p:cNvPicPr>
              <a:picLocks noChangeAspect="1"/>
            </p:cNvPicPr>
            <p:nvPr/>
          </p:nvPicPr>
          <p:blipFill>
            <a:blip r:embed="rId2">
              <a:extLst>
                <a:ext uri="{28A0092B-C50C-407E-A947-70E740481C1C}">
                  <a14:useLocalDpi xmlns:a14="http://schemas.microsoft.com/office/drawing/2010/main" val="0"/>
                </a:ext>
              </a:extLst>
            </a:blip>
            <a:srcRect t="887" b="887"/>
            <a:stretch/>
          </p:blipFill>
          <p:spPr>
            <a:xfrm>
              <a:off x="422558" y="579521"/>
              <a:ext cx="4118777" cy="3017520"/>
            </a:xfrm>
            <a:prstGeom prst="rect">
              <a:avLst/>
            </a:prstGeom>
          </p:spPr>
        </p:pic>
        <p:grpSp>
          <p:nvGrpSpPr>
            <p:cNvPr id="8" name="Group 7">
              <a:extLst>
                <a:ext uri="{FF2B5EF4-FFF2-40B4-BE49-F238E27FC236}">
                  <a16:creationId xmlns:a16="http://schemas.microsoft.com/office/drawing/2014/main" id="{9D364571-A2BB-30F2-7B35-45B88BDA3660}"/>
                </a:ext>
              </a:extLst>
            </p:cNvPr>
            <p:cNvGrpSpPr/>
            <p:nvPr/>
          </p:nvGrpSpPr>
          <p:grpSpPr>
            <a:xfrm>
              <a:off x="1604713" y="1489435"/>
              <a:ext cx="2524231" cy="1238346"/>
              <a:chOff x="1463308" y="1489435"/>
              <a:chExt cx="2524231" cy="1238346"/>
            </a:xfrm>
          </p:grpSpPr>
          <p:cxnSp>
            <p:nvCxnSpPr>
              <p:cNvPr id="9" name="Straight Arrow Connector 8">
                <a:extLst>
                  <a:ext uri="{FF2B5EF4-FFF2-40B4-BE49-F238E27FC236}">
                    <a16:creationId xmlns:a16="http://schemas.microsoft.com/office/drawing/2014/main" id="{33C5488C-6072-DDD9-23E4-5A371253C453}"/>
                  </a:ext>
                </a:extLst>
              </p:cNvPr>
              <p:cNvCxnSpPr>
                <a:cxnSpLocks/>
              </p:cNvCxnSpPr>
              <p:nvPr/>
            </p:nvCxnSpPr>
            <p:spPr>
              <a:xfrm flipH="1">
                <a:off x="1463308" y="2173022"/>
                <a:ext cx="292699" cy="55475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C95ED17-A18C-B18A-2996-7EF841A45FED}"/>
                  </a:ext>
                </a:extLst>
              </p:cNvPr>
              <p:cNvCxnSpPr>
                <a:cxnSpLocks/>
              </p:cNvCxnSpPr>
              <p:nvPr/>
            </p:nvCxnSpPr>
            <p:spPr>
              <a:xfrm>
                <a:off x="3544479" y="2619806"/>
                <a:ext cx="443060" cy="10797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6D759F3-713F-141B-8101-605D27B34C5D}"/>
                  </a:ext>
                </a:extLst>
              </p:cNvPr>
              <p:cNvCxnSpPr>
                <a:cxnSpLocks/>
              </p:cNvCxnSpPr>
              <p:nvPr/>
            </p:nvCxnSpPr>
            <p:spPr>
              <a:xfrm flipV="1">
                <a:off x="3700858" y="1489435"/>
                <a:ext cx="248973" cy="80309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12" name="TextBox 11">
            <a:extLst>
              <a:ext uri="{FF2B5EF4-FFF2-40B4-BE49-F238E27FC236}">
                <a16:creationId xmlns:a16="http://schemas.microsoft.com/office/drawing/2014/main" id="{066FB75F-67A9-B903-6D33-18EDE349140C}"/>
              </a:ext>
            </a:extLst>
          </p:cNvPr>
          <p:cNvSpPr txBox="1"/>
          <p:nvPr/>
        </p:nvSpPr>
        <p:spPr>
          <a:xfrm>
            <a:off x="3936409" y="4536290"/>
            <a:ext cx="1188720" cy="307777"/>
          </a:xfrm>
          <a:prstGeom prst="rect">
            <a:avLst/>
          </a:prstGeom>
          <a:solidFill>
            <a:schemeClr val="bg1"/>
          </a:solid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algn="ctr">
              <a:defRPr b="1">
                <a:cs typeface="Calibri"/>
              </a:defRPr>
            </a:lvl1pPr>
          </a:lstStyle>
          <a:p>
            <a:r>
              <a:rPr lang="en-US" sz="1400" dirty="0"/>
              <a:t>-0.41 (-12%)</a:t>
            </a:r>
          </a:p>
        </p:txBody>
      </p:sp>
      <p:sp>
        <p:nvSpPr>
          <p:cNvPr id="13" name="TextBox 12">
            <a:extLst>
              <a:ext uri="{FF2B5EF4-FFF2-40B4-BE49-F238E27FC236}">
                <a16:creationId xmlns:a16="http://schemas.microsoft.com/office/drawing/2014/main" id="{9AA2FA58-7065-0E92-A671-F46CD00F5E14}"/>
              </a:ext>
            </a:extLst>
          </p:cNvPr>
          <p:cNvSpPr txBox="1"/>
          <p:nvPr/>
        </p:nvSpPr>
        <p:spPr>
          <a:xfrm>
            <a:off x="2436197" y="3876598"/>
            <a:ext cx="1188720" cy="307777"/>
          </a:xfrm>
          <a:prstGeom prst="rect">
            <a:avLst/>
          </a:prstGeom>
          <a:solidFill>
            <a:schemeClr val="bg1"/>
          </a:solid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algn="ctr">
              <a:defRPr b="1">
                <a:cs typeface="Calibri"/>
              </a:defRPr>
            </a:lvl1pPr>
          </a:lstStyle>
          <a:p>
            <a:r>
              <a:rPr lang="en-US" sz="1400" dirty="0"/>
              <a:t>-0.25 (-5%)</a:t>
            </a:r>
          </a:p>
        </p:txBody>
      </p:sp>
      <p:pic>
        <p:nvPicPr>
          <p:cNvPr id="14" name="Picture 2">
            <a:extLst>
              <a:ext uri="{FF2B5EF4-FFF2-40B4-BE49-F238E27FC236}">
                <a16:creationId xmlns:a16="http://schemas.microsoft.com/office/drawing/2014/main" id="{844FC3D6-95E2-A0E0-53DA-0F423DF04EA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7737" t="30569" r="4727" b="18962"/>
          <a:stretch>
            <a:fillRect/>
          </a:stretch>
        </p:blipFill>
        <p:spPr bwMode="auto">
          <a:xfrm>
            <a:off x="10625328" y="969264"/>
            <a:ext cx="1569006" cy="1015663"/>
          </a:xfrm>
          <a:prstGeom prst="rect">
            <a:avLst/>
          </a:prstGeom>
          <a:noFill/>
          <a:ln>
            <a:noFill/>
          </a:ln>
          <a:effectLst/>
          <a:extLst>
            <a:ext uri="{909E8E84-426E-40DD-AFC4-6F175D3DCCD1}">
              <a14:hiddenFill xmlns:a14="http://schemas.microsoft.com/office/drawing/2010/main">
                <a:blipFill dpi="0" rotWithShape="0">
                  <a:blip/>
                  <a:srcRect l="27737" t="30569" r="4727" b="18962"/>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 name="TextBox 14">
            <a:extLst>
              <a:ext uri="{FF2B5EF4-FFF2-40B4-BE49-F238E27FC236}">
                <a16:creationId xmlns:a16="http://schemas.microsoft.com/office/drawing/2014/main" id="{1953D165-4894-051F-1649-D494EEA576A4}"/>
              </a:ext>
            </a:extLst>
          </p:cNvPr>
          <p:cNvSpPr txBox="1"/>
          <p:nvPr/>
        </p:nvSpPr>
        <p:spPr>
          <a:xfrm>
            <a:off x="3431704" y="5679459"/>
            <a:ext cx="1185188" cy="307777"/>
          </a:xfrm>
          <a:prstGeom prst="rect">
            <a:avLst/>
          </a:prstGeom>
          <a:solidFill>
            <a:schemeClr val="bg1"/>
          </a:solid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dirty="0">
                <a:cs typeface="Calibri"/>
              </a:rPr>
              <a:t>-0.025 (0%)</a:t>
            </a:r>
            <a:endParaRPr lang="en-US" sz="1400" b="1" dirty="0"/>
          </a:p>
        </p:txBody>
      </p:sp>
      <p:sp>
        <p:nvSpPr>
          <p:cNvPr id="16" name="TextBox 15">
            <a:extLst>
              <a:ext uri="{FF2B5EF4-FFF2-40B4-BE49-F238E27FC236}">
                <a16:creationId xmlns:a16="http://schemas.microsoft.com/office/drawing/2014/main" id="{E426F346-0C81-9BF6-3646-D41F921EE016}"/>
              </a:ext>
            </a:extLst>
          </p:cNvPr>
          <p:cNvSpPr txBox="1"/>
          <p:nvPr/>
        </p:nvSpPr>
        <p:spPr>
          <a:xfrm>
            <a:off x="2142321" y="5110771"/>
            <a:ext cx="1188720" cy="307777"/>
          </a:xfrm>
          <a:prstGeom prst="rect">
            <a:avLst/>
          </a:prstGeom>
          <a:solidFill>
            <a:schemeClr val="bg1"/>
          </a:solid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dirty="0">
                <a:cs typeface="Calibri"/>
              </a:rPr>
              <a:t>-0.006 (0%)</a:t>
            </a:r>
            <a:endParaRPr lang="en-US" sz="1400" b="1" dirty="0"/>
          </a:p>
        </p:txBody>
      </p:sp>
      <p:grpSp>
        <p:nvGrpSpPr>
          <p:cNvPr id="17" name="Group 16">
            <a:extLst>
              <a:ext uri="{FF2B5EF4-FFF2-40B4-BE49-F238E27FC236}">
                <a16:creationId xmlns:a16="http://schemas.microsoft.com/office/drawing/2014/main" id="{A19AD24B-3EAE-4E3A-D806-5BDC0002CC74}"/>
              </a:ext>
            </a:extLst>
          </p:cNvPr>
          <p:cNvGrpSpPr/>
          <p:nvPr/>
        </p:nvGrpSpPr>
        <p:grpSpPr>
          <a:xfrm>
            <a:off x="6600056" y="2795554"/>
            <a:ext cx="4464496" cy="3585774"/>
            <a:chOff x="7338830" y="674518"/>
            <a:chExt cx="4464496" cy="3585774"/>
          </a:xfrm>
        </p:grpSpPr>
        <p:pic>
          <p:nvPicPr>
            <p:cNvPr id="18" name="Picture 17">
              <a:extLst>
                <a:ext uri="{FF2B5EF4-FFF2-40B4-BE49-F238E27FC236}">
                  <a16:creationId xmlns:a16="http://schemas.microsoft.com/office/drawing/2014/main" id="{07CADD48-4661-6B04-4D5C-5914C68FC1B5}"/>
                </a:ext>
              </a:extLst>
            </p:cNvPr>
            <p:cNvPicPr>
              <a:picLocks noChangeAspect="1"/>
            </p:cNvPicPr>
            <p:nvPr/>
          </p:nvPicPr>
          <p:blipFill rotWithShape="1">
            <a:blip r:embed="rId4"/>
            <a:srcRect t="29001" r="4471" b="5630"/>
            <a:stretch/>
          </p:blipFill>
          <p:spPr>
            <a:xfrm>
              <a:off x="7338830" y="674518"/>
              <a:ext cx="3830706" cy="3355117"/>
            </a:xfrm>
            <a:prstGeom prst="rect">
              <a:avLst/>
            </a:prstGeom>
          </p:spPr>
        </p:pic>
        <p:pic>
          <p:nvPicPr>
            <p:cNvPr id="19" name="Picture 7">
              <a:extLst>
                <a:ext uri="{FF2B5EF4-FFF2-40B4-BE49-F238E27FC236}">
                  <a16:creationId xmlns:a16="http://schemas.microsoft.com/office/drawing/2014/main" id="{8D59304F-F80D-762E-9D83-E261679CBF1A}"/>
                </a:ext>
              </a:extLst>
            </p:cNvPr>
            <p:cNvPicPr>
              <a:picLocks noChangeAspect="1"/>
            </p:cNvPicPr>
            <p:nvPr/>
          </p:nvPicPr>
          <p:blipFill>
            <a:blip r:embed="rId5"/>
            <a:stretch>
              <a:fillRect/>
            </a:stretch>
          </p:blipFill>
          <p:spPr>
            <a:xfrm>
              <a:off x="8059209" y="3022845"/>
              <a:ext cx="1451557" cy="555114"/>
            </a:xfrm>
            <a:prstGeom prst="rect">
              <a:avLst/>
            </a:prstGeom>
          </p:spPr>
        </p:pic>
        <p:sp>
          <p:nvSpPr>
            <p:cNvPr id="20" name="TextBox 19">
              <a:extLst>
                <a:ext uri="{FF2B5EF4-FFF2-40B4-BE49-F238E27FC236}">
                  <a16:creationId xmlns:a16="http://schemas.microsoft.com/office/drawing/2014/main" id="{1FB7D2C3-4033-9D03-9926-C9CB58951AFA}"/>
                </a:ext>
              </a:extLst>
            </p:cNvPr>
            <p:cNvSpPr txBox="1"/>
            <p:nvPr/>
          </p:nvSpPr>
          <p:spPr>
            <a:xfrm>
              <a:off x="7894029" y="839161"/>
              <a:ext cx="390929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Canada-Wide PM2.5</a:t>
              </a:r>
            </a:p>
          </p:txBody>
        </p:sp>
        <p:sp>
          <p:nvSpPr>
            <p:cNvPr id="21" name="TextBox 20">
              <a:extLst>
                <a:ext uri="{FF2B5EF4-FFF2-40B4-BE49-F238E27FC236}">
                  <a16:creationId xmlns:a16="http://schemas.microsoft.com/office/drawing/2014/main" id="{58A5E4D0-E179-79DF-6DF8-4E6072ACA1D3}"/>
                </a:ext>
              </a:extLst>
            </p:cNvPr>
            <p:cNvSpPr txBox="1"/>
            <p:nvPr/>
          </p:nvSpPr>
          <p:spPr>
            <a:xfrm>
              <a:off x="8552660" y="4014071"/>
              <a:ext cx="2198915" cy="246221"/>
            </a:xfrm>
            <a:prstGeom prst="rect">
              <a:avLst/>
            </a:prstGeom>
            <a:noFill/>
          </p:spPr>
          <p:txBody>
            <a:bodyPr wrap="square">
              <a:spAutoFit/>
            </a:bodyPr>
            <a:lstStyle/>
            <a:p>
              <a:r>
                <a:rPr lang="fr-FR" sz="1000" b="0" i="0" dirty="0" err="1">
                  <a:solidFill>
                    <a:srgbClr val="000000"/>
                  </a:solidFill>
                  <a:effectLst/>
                  <a:latin typeface="Tahoma" panose="020B0604030504040204" pitchFamily="34" charset="0"/>
                </a:rPr>
                <a:t>Forecast</a:t>
              </a:r>
              <a:r>
                <a:rPr lang="fr-FR" sz="1000" b="0" i="0" dirty="0">
                  <a:solidFill>
                    <a:srgbClr val="000000"/>
                  </a:solidFill>
                  <a:effectLst/>
                  <a:latin typeface="Tahoma" panose="020B0604030504040204" pitchFamily="34" charset="0"/>
                </a:rPr>
                <a:t> </a:t>
              </a:r>
              <a:r>
                <a:rPr lang="fr-FR" sz="1000" b="0" i="0" dirty="0" err="1">
                  <a:solidFill>
                    <a:srgbClr val="000000"/>
                  </a:solidFill>
                  <a:effectLst/>
                  <a:latin typeface="Tahoma" panose="020B0604030504040204" pitchFamily="34" charset="0"/>
                </a:rPr>
                <a:t>hour</a:t>
              </a:r>
              <a:r>
                <a:rPr lang="fr-FR" sz="1000" b="0" i="0" dirty="0">
                  <a:solidFill>
                    <a:srgbClr val="000000"/>
                  </a:solidFill>
                  <a:effectLst/>
                  <a:latin typeface="Tahoma" panose="020B0604030504040204" pitchFamily="34" charset="0"/>
                </a:rPr>
                <a:t> / Heure de prévision</a:t>
              </a:r>
              <a:endParaRPr lang="en-US" sz="1000" dirty="0"/>
            </a:p>
          </p:txBody>
        </p:sp>
      </p:grpSp>
      <p:sp>
        <p:nvSpPr>
          <p:cNvPr id="22" name="TextBox 21">
            <a:extLst>
              <a:ext uri="{FF2B5EF4-FFF2-40B4-BE49-F238E27FC236}">
                <a16:creationId xmlns:a16="http://schemas.microsoft.com/office/drawing/2014/main" id="{C3E03436-6BEE-ABB3-A194-34EF2E65A862}"/>
              </a:ext>
            </a:extLst>
          </p:cNvPr>
          <p:cNvSpPr txBox="1"/>
          <p:nvPr/>
        </p:nvSpPr>
        <p:spPr>
          <a:xfrm>
            <a:off x="10625327" y="2038385"/>
            <a:ext cx="1526995" cy="181588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n-US" sz="1400" b="1" dirty="0">
                <a:solidFill>
                  <a:schemeClr val="tx1">
                    <a:lumMod val="65000"/>
                    <a:lumOff val="35000"/>
                  </a:schemeClr>
                </a:solidFill>
              </a:rPr>
              <a:t>Boxes show absolute </a:t>
            </a:r>
            <a:r>
              <a:rPr lang="en-US" sz="1400" b="1" dirty="0">
                <a:solidFill>
                  <a:schemeClr val="tx1">
                    <a:lumMod val="65000"/>
                    <a:lumOff val="35000"/>
                  </a:schemeClr>
                </a:solidFill>
                <a:cs typeface="Calibri" panose="020F0502020204030204"/>
              </a:rPr>
              <a:t>change in the hourly bias and how that change relates to the observed daily mean</a:t>
            </a:r>
            <a:endParaRPr lang="en-US" sz="1400" b="1" dirty="0">
              <a:solidFill>
                <a:schemeClr val="tx1">
                  <a:lumMod val="65000"/>
                  <a:lumOff val="35000"/>
                </a:schemeClr>
              </a:solidFill>
            </a:endParaRPr>
          </a:p>
        </p:txBody>
      </p:sp>
    </p:spTree>
    <p:extLst>
      <p:ext uri="{BB962C8B-B14F-4D97-AF65-F5344CB8AC3E}">
        <p14:creationId xmlns:p14="http://schemas.microsoft.com/office/powerpoint/2010/main" val="4128600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6"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376" y="192024"/>
            <a:ext cx="10753344" cy="978408"/>
          </a:xfrm>
        </p:spPr>
        <p:txBody>
          <a:bodyPr anchor="ctr"/>
          <a:lstStyle/>
          <a:p>
            <a:pPr algn="ctr">
              <a:spcAft>
                <a:spcPts val="2400"/>
              </a:spcAft>
              <a:buClr>
                <a:srgbClr val="008000"/>
              </a:buClr>
              <a:buSzPct val="150000"/>
            </a:pPr>
            <a:r>
              <a:rPr lang="en-US" altLang="en-US" sz="3600" dirty="0"/>
              <a:t>Residential Wood Combustion (RWC)</a:t>
            </a:r>
          </a:p>
        </p:txBody>
      </p:sp>
      <p:sp>
        <p:nvSpPr>
          <p:cNvPr id="3" name="Rectangle 2"/>
          <p:cNvSpPr/>
          <p:nvPr/>
        </p:nvSpPr>
        <p:spPr>
          <a:xfrm>
            <a:off x="47327" y="1508006"/>
            <a:ext cx="5757251" cy="4801314"/>
          </a:xfrm>
          <a:prstGeom prst="rect">
            <a:avLst/>
          </a:prstGeom>
          <a:solidFill>
            <a:schemeClr val="bg1"/>
          </a:solidFill>
        </p:spPr>
        <p:txBody>
          <a:bodyPr wrap="square">
            <a:spAutoFit/>
          </a:bodyPr>
          <a:lstStyle/>
          <a:p>
            <a:pPr marL="342900" indent="-342900">
              <a:spcBef>
                <a:spcPct val="0"/>
              </a:spcBef>
              <a:spcAft>
                <a:spcPts val="1200"/>
              </a:spcAft>
              <a:buClr>
                <a:srgbClr val="008000"/>
              </a:buClr>
              <a:buSzPct val="150000"/>
              <a:buFont typeface="Arial" panose="020B0604020202020204" pitchFamily="34" charset="0"/>
              <a:buChar char="•"/>
            </a:pPr>
            <a:r>
              <a:rPr lang="en-US" sz="2200" dirty="0"/>
              <a:t>RWC is a very important source of PM</a:t>
            </a:r>
            <a:r>
              <a:rPr lang="en-US" sz="2200" baseline="-25000" dirty="0"/>
              <a:t>2.5</a:t>
            </a:r>
            <a:r>
              <a:rPr lang="en-US" sz="2200" dirty="0"/>
              <a:t> emissions in Canada; Nationally, it accounts for 37% of 2021 non-dust PM</a:t>
            </a:r>
            <a:r>
              <a:rPr lang="en-US" sz="2200" baseline="-25000" dirty="0"/>
              <a:t>2.5</a:t>
            </a:r>
            <a:r>
              <a:rPr lang="en-US" sz="2200" dirty="0"/>
              <a:t> emissions</a:t>
            </a:r>
          </a:p>
          <a:p>
            <a:pPr marL="342900" indent="-342900">
              <a:spcBef>
                <a:spcPct val="0"/>
              </a:spcBef>
              <a:spcAft>
                <a:spcPts val="1200"/>
              </a:spcAft>
              <a:buClr>
                <a:srgbClr val="008000"/>
              </a:buClr>
              <a:buSzPct val="150000"/>
              <a:buFont typeface="Arial" panose="020B0604020202020204" pitchFamily="34" charset="0"/>
              <a:buChar char="•"/>
            </a:pPr>
            <a:r>
              <a:rPr lang="en-US" sz="2200" dirty="0"/>
              <a:t>RAQDPS overpredictions of wintertime PM</a:t>
            </a:r>
            <a:r>
              <a:rPr lang="en-US" sz="2200" baseline="-25000" dirty="0"/>
              <a:t>2.5</a:t>
            </a:r>
            <a:r>
              <a:rPr lang="en-US" sz="2200" dirty="0"/>
              <a:t> concentrations for some cities (e.g., Moran et al. 2015) are largely caused by RWC emissions being over-allocated to urban areas</a:t>
            </a:r>
          </a:p>
          <a:p>
            <a:pPr marL="342900" indent="-342900">
              <a:spcBef>
                <a:spcPct val="0"/>
              </a:spcBef>
              <a:spcAft>
                <a:spcPts val="1200"/>
              </a:spcAft>
              <a:buClr>
                <a:srgbClr val="008000"/>
              </a:buClr>
              <a:buSzPct val="150000"/>
              <a:buFont typeface="Arial" panose="020B0604020202020204" pitchFamily="34" charset="0"/>
              <a:buChar char="•"/>
            </a:pPr>
            <a:r>
              <a:rPr lang="en-US" sz="2200" dirty="0"/>
              <a:t>A decade-old problem despite several attempts to improve the spatial surrogates for RWC emissions (e.g., Zheng et al., 2015; </a:t>
            </a:r>
            <a:r>
              <a:rPr lang="en-US" sz="2200" dirty="0" err="1"/>
              <a:t>Samaali</a:t>
            </a:r>
            <a:r>
              <a:rPr lang="en-US" sz="2200" dirty="0"/>
              <a:t> et al., 2018)</a:t>
            </a:r>
          </a:p>
        </p:txBody>
      </p:sp>
      <p:grpSp>
        <p:nvGrpSpPr>
          <p:cNvPr id="4" name="Group 3">
            <a:extLst>
              <a:ext uri="{FF2B5EF4-FFF2-40B4-BE49-F238E27FC236}">
                <a16:creationId xmlns:a16="http://schemas.microsoft.com/office/drawing/2014/main" id="{FCB84043-6AC8-C66C-D007-7FD35327543C}"/>
              </a:ext>
            </a:extLst>
          </p:cNvPr>
          <p:cNvGrpSpPr/>
          <p:nvPr/>
        </p:nvGrpSpPr>
        <p:grpSpPr>
          <a:xfrm>
            <a:off x="5804579" y="2204864"/>
            <a:ext cx="6196077" cy="3456384"/>
            <a:chOff x="252000" y="589200"/>
            <a:chExt cx="8696325" cy="6237811"/>
          </a:xfrm>
        </p:grpSpPr>
        <p:sp>
          <p:nvSpPr>
            <p:cNvPr id="7" name="Title 1">
              <a:extLst>
                <a:ext uri="{FF2B5EF4-FFF2-40B4-BE49-F238E27FC236}">
                  <a16:creationId xmlns:a16="http://schemas.microsoft.com/office/drawing/2014/main" id="{64B5C90D-C4CD-F7F3-1D9E-E8BF5CFB2F59}"/>
                </a:ext>
              </a:extLst>
            </p:cNvPr>
            <p:cNvSpPr txBox="1">
              <a:spLocks/>
            </p:cNvSpPr>
            <p:nvPr/>
          </p:nvSpPr>
          <p:spPr>
            <a:xfrm>
              <a:off x="252000" y="589200"/>
              <a:ext cx="8696325" cy="1066800"/>
            </a:xfrm>
            <a:prstGeom prst="rect">
              <a:avLst/>
            </a:prstGeom>
            <a:solidFill>
              <a:schemeClr val="bg1"/>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t>Vancouver PM</a:t>
              </a:r>
              <a:r>
                <a:rPr lang="en-US" sz="1800" baseline="-25000" dirty="0"/>
                <a:t>2.5</a:t>
              </a:r>
              <a:r>
                <a:rPr lang="en-US" sz="1800" dirty="0"/>
                <a:t> Concentrations (ug m</a:t>
              </a:r>
              <a:r>
                <a:rPr lang="en-US" sz="1800" baseline="30000" dirty="0"/>
                <a:t>-3</a:t>
              </a:r>
              <a:r>
                <a:rPr lang="en-US" sz="1800" dirty="0"/>
                <a:t>), Jan-Feb 2014: </a:t>
              </a:r>
              <a:r>
                <a:rPr lang="en-US" sz="1800" dirty="0">
                  <a:solidFill>
                    <a:srgbClr val="0070C0"/>
                  </a:solidFill>
                </a:rPr>
                <a:t>Observed</a:t>
              </a:r>
              <a:r>
                <a:rPr lang="en-US" sz="1800" dirty="0"/>
                <a:t>, </a:t>
              </a:r>
              <a:r>
                <a:rPr lang="en-US" sz="1800" dirty="0">
                  <a:solidFill>
                    <a:srgbClr val="C00000"/>
                  </a:solidFill>
                </a:rPr>
                <a:t>Forecast</a:t>
              </a:r>
              <a:r>
                <a:rPr lang="en-US" sz="1800" dirty="0"/>
                <a:t>, and </a:t>
              </a:r>
              <a:r>
                <a:rPr lang="en-US" sz="1800" dirty="0">
                  <a:solidFill>
                    <a:srgbClr val="009900"/>
                  </a:solidFill>
                </a:rPr>
                <a:t>Adjusted</a:t>
              </a:r>
              <a:r>
                <a:rPr lang="en-US" sz="1800" dirty="0"/>
                <a:t> (</a:t>
              </a:r>
              <a:r>
                <a:rPr lang="en-US" sz="1800" dirty="0">
                  <a:solidFill>
                    <a:srgbClr val="336600"/>
                  </a:solidFill>
                </a:rPr>
                <a:t>UMOS-AQ/MIST</a:t>
              </a:r>
              <a:r>
                <a:rPr lang="en-US" sz="1800" dirty="0">
                  <a:solidFill>
                    <a:srgbClr val="669900"/>
                  </a:solidFill>
                </a:rPr>
                <a:t>)</a:t>
              </a:r>
            </a:p>
          </p:txBody>
        </p:sp>
        <p:pic>
          <p:nvPicPr>
            <p:cNvPr id="10" name="Picture 2">
              <a:extLst>
                <a:ext uri="{FF2B5EF4-FFF2-40B4-BE49-F238E27FC236}">
                  <a16:creationId xmlns:a16="http://schemas.microsoft.com/office/drawing/2014/main" id="{B4C9F48E-1AC9-7A20-5768-CAE92AC0A8BB}"/>
                </a:ext>
              </a:extLst>
            </p:cNvPr>
            <p:cNvPicPr>
              <a:picLocks noChangeArrowheads="1"/>
            </p:cNvPicPr>
            <p:nvPr/>
          </p:nvPicPr>
          <p:blipFill>
            <a:blip r:embed="rId3" cstate="print"/>
            <a:srcRect/>
            <a:stretch>
              <a:fillRect/>
            </a:stretch>
          </p:blipFill>
          <p:spPr bwMode="auto">
            <a:xfrm>
              <a:off x="252000" y="1751011"/>
              <a:ext cx="8696325" cy="5076000"/>
            </a:xfrm>
            <a:prstGeom prst="rect">
              <a:avLst/>
            </a:prstGeom>
            <a:noFill/>
            <a:ln w="9525">
              <a:noFill/>
              <a:miter lim="800000"/>
              <a:headEnd/>
              <a:tailEnd/>
            </a:ln>
            <a:effectLst/>
          </p:spPr>
        </p:pic>
      </p:grpSp>
    </p:spTree>
    <p:extLst>
      <p:ext uri="{BB962C8B-B14F-4D97-AF65-F5344CB8AC3E}">
        <p14:creationId xmlns:p14="http://schemas.microsoft.com/office/powerpoint/2010/main" val="3920552955"/>
      </p:ext>
    </p:extLst>
  </p:cSld>
  <p:clrMapOvr>
    <a:masterClrMapping/>
  </p:clrMapOvr>
  <mc:AlternateContent xmlns:mc="http://schemas.openxmlformats.org/markup-compatibility/2006" xmlns:p14="http://schemas.microsoft.com/office/powerpoint/2010/main">
    <mc:Choice Requires="p14">
      <p:transition spd="slow" p14:dur="2000" advTm="102309"/>
    </mc:Choice>
    <mc:Fallback xmlns="">
      <p:transition spd="slow" advTm="102309"/>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EBCB0-287E-86D2-8509-80F19EEC5FBE}"/>
              </a:ext>
            </a:extLst>
          </p:cNvPr>
          <p:cNvSpPr>
            <a:spLocks noGrp="1"/>
          </p:cNvSpPr>
          <p:nvPr>
            <p:ph type="ctrTitle"/>
          </p:nvPr>
        </p:nvSpPr>
        <p:spPr/>
        <p:txBody>
          <a:bodyPr anchor="ctr"/>
          <a:lstStyle/>
          <a:p>
            <a:pPr algn="ctr"/>
            <a:r>
              <a:rPr lang="en-US" altLang="en-US" sz="3600" dirty="0"/>
              <a:t>3 new spatial surrogates for RWC</a:t>
            </a:r>
            <a:endParaRPr lang="en-US" sz="3600" dirty="0"/>
          </a:p>
        </p:txBody>
      </p:sp>
      <p:sp>
        <p:nvSpPr>
          <p:cNvPr id="3" name="Subtitle 2">
            <a:extLst>
              <a:ext uri="{FF2B5EF4-FFF2-40B4-BE49-F238E27FC236}">
                <a16:creationId xmlns:a16="http://schemas.microsoft.com/office/drawing/2014/main" id="{004C6EC9-FBD2-57DF-94AC-1C283D31DF50}"/>
              </a:ext>
            </a:extLst>
          </p:cNvPr>
          <p:cNvSpPr>
            <a:spLocks noGrp="1"/>
          </p:cNvSpPr>
          <p:nvPr>
            <p:ph type="subTitle" idx="1"/>
          </p:nvPr>
        </p:nvSpPr>
        <p:spPr>
          <a:xfrm>
            <a:off x="719403" y="1772816"/>
            <a:ext cx="10849205" cy="504056"/>
          </a:xfrm>
        </p:spPr>
        <p:txBody>
          <a:bodyPr/>
          <a:lstStyle/>
          <a:p>
            <a:r>
              <a:rPr lang="en-US" sz="2800" dirty="0"/>
              <a:t>Considerations when creating new RWC surrogates:</a:t>
            </a:r>
            <a:endParaRPr lang="en-US" dirty="0"/>
          </a:p>
        </p:txBody>
      </p:sp>
      <p:sp>
        <p:nvSpPr>
          <p:cNvPr id="4" name="Content Placeholder 3">
            <a:extLst>
              <a:ext uri="{FF2B5EF4-FFF2-40B4-BE49-F238E27FC236}">
                <a16:creationId xmlns:a16="http://schemas.microsoft.com/office/drawing/2014/main" id="{459C0C35-67BD-2132-A699-F551EA849F4D}"/>
              </a:ext>
            </a:extLst>
          </p:cNvPr>
          <p:cNvSpPr>
            <a:spLocks noGrp="1"/>
          </p:cNvSpPr>
          <p:nvPr>
            <p:ph idx="10"/>
          </p:nvPr>
        </p:nvSpPr>
        <p:spPr/>
        <p:txBody>
          <a:bodyPr numCol="1">
            <a:normAutofit/>
          </a:bodyPr>
          <a:lstStyle/>
          <a:p>
            <a:pPr marL="800100" lvl="1" indent="-342900">
              <a:spcBef>
                <a:spcPct val="0"/>
              </a:spcBef>
              <a:spcAft>
                <a:spcPts val="1200"/>
              </a:spcAft>
              <a:buClr>
                <a:srgbClr val="008000"/>
              </a:buClr>
              <a:buSzPct val="150000"/>
              <a:buFont typeface="Arial" panose="020B0604020202020204" pitchFamily="34" charset="0"/>
              <a:buChar char="•"/>
            </a:pPr>
            <a:r>
              <a:rPr lang="en-US" dirty="0"/>
              <a:t>Survey on Residential Fuelwood Burning Activities in Canada</a:t>
            </a:r>
          </a:p>
          <a:p>
            <a:pPr marL="800100" lvl="1" indent="-342900">
              <a:spcBef>
                <a:spcPct val="0"/>
              </a:spcBef>
              <a:spcAft>
                <a:spcPts val="1200"/>
              </a:spcAft>
              <a:buClr>
                <a:srgbClr val="008000"/>
              </a:buClr>
              <a:buSzPct val="150000"/>
              <a:buFont typeface="Arial" panose="020B0604020202020204" pitchFamily="34" charset="0"/>
              <a:buChar char="•"/>
            </a:pPr>
            <a:r>
              <a:rPr lang="en-US" dirty="0"/>
              <a:t>Household Climate Zone defined by Heating Degree Days </a:t>
            </a:r>
          </a:p>
          <a:p>
            <a:pPr marL="800100" lvl="1" indent="-342900">
              <a:spcBef>
                <a:spcPct val="0"/>
              </a:spcBef>
              <a:spcAft>
                <a:spcPts val="1200"/>
              </a:spcAft>
              <a:buClr>
                <a:srgbClr val="008000"/>
              </a:buClr>
              <a:buSzPct val="150000"/>
              <a:buFont typeface="Arial" panose="020B0604020202020204" pitchFamily="34" charset="0"/>
              <a:buChar char="•"/>
            </a:pPr>
            <a:r>
              <a:rPr lang="en-US" dirty="0"/>
              <a:t>Household proximity to the forest</a:t>
            </a:r>
          </a:p>
          <a:p>
            <a:pPr marL="800100" lvl="1" indent="-342900">
              <a:spcBef>
                <a:spcPct val="0"/>
              </a:spcBef>
              <a:spcAft>
                <a:spcPts val="1200"/>
              </a:spcAft>
              <a:buClr>
                <a:srgbClr val="008000"/>
              </a:buClr>
              <a:buSzPct val="150000"/>
              <a:buFont typeface="Arial" panose="020B0604020202020204" pitchFamily="34" charset="0"/>
              <a:buChar char="•"/>
            </a:pPr>
            <a:r>
              <a:rPr lang="en-US" dirty="0"/>
              <a:t>Building type of the urban household</a:t>
            </a:r>
          </a:p>
        </p:txBody>
      </p:sp>
    </p:spTree>
    <p:extLst>
      <p:ext uri="{BB962C8B-B14F-4D97-AF65-F5344CB8AC3E}">
        <p14:creationId xmlns:p14="http://schemas.microsoft.com/office/powerpoint/2010/main" val="435262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344" y="260648"/>
            <a:ext cx="11928648" cy="1080120"/>
          </a:xfrm>
        </p:spPr>
        <p:txBody>
          <a:bodyPr/>
          <a:lstStyle/>
          <a:p>
            <a:pPr algn="ctr">
              <a:spcAft>
                <a:spcPts val="2400"/>
              </a:spcAft>
              <a:buClr>
                <a:srgbClr val="008000"/>
              </a:buClr>
              <a:buSzPct val="150000"/>
            </a:pPr>
            <a:r>
              <a:rPr lang="en-US" altLang="en-US" sz="3600" dirty="0"/>
              <a:t>survey on residential fuelwood burning activities in Canada: Overview </a:t>
            </a:r>
            <a:endParaRPr lang="en-US" altLang="en-US" sz="3600" dirty="0">
              <a:solidFill>
                <a:srgbClr val="FFFF00"/>
              </a:solidFill>
            </a:endParaRPr>
          </a:p>
        </p:txBody>
      </p:sp>
      <p:sp>
        <p:nvSpPr>
          <p:cNvPr id="6" name="Rectangle 5"/>
          <p:cNvSpPr/>
          <p:nvPr/>
        </p:nvSpPr>
        <p:spPr>
          <a:xfrm>
            <a:off x="479376" y="1688316"/>
            <a:ext cx="11305256" cy="4909036"/>
          </a:xfrm>
          <a:prstGeom prst="rect">
            <a:avLst/>
          </a:prstGeom>
          <a:solidFill>
            <a:schemeClr val="bg1"/>
          </a:solidFill>
        </p:spPr>
        <p:txBody>
          <a:bodyPr wrap="square">
            <a:spAutoFit/>
          </a:bodyPr>
          <a:lstStyle/>
          <a:p>
            <a:pPr marL="457200" indent="-457200">
              <a:spcBef>
                <a:spcPct val="0"/>
              </a:spcBef>
              <a:spcAft>
                <a:spcPts val="1200"/>
              </a:spcAft>
              <a:buClr>
                <a:srgbClr val="008000"/>
              </a:buClr>
              <a:buSzPct val="150000"/>
              <a:buFont typeface="Wingdings" panose="05000000000000000000" pitchFamily="2" charset="2"/>
              <a:buChar char="Ø"/>
            </a:pPr>
            <a:r>
              <a:rPr lang="en-US" altLang="en-US" sz="2400" dirty="0"/>
              <a:t>RWC spatial surrogate is based on three surveys of Canadian residential fuelwood burning activities at provincial level from1997, 2006, and 2012</a:t>
            </a:r>
          </a:p>
          <a:p>
            <a:pPr marL="457200" indent="-457200">
              <a:spcBef>
                <a:spcPct val="0"/>
              </a:spcBef>
              <a:spcAft>
                <a:spcPts val="1200"/>
              </a:spcAft>
              <a:buClr>
                <a:srgbClr val="008000"/>
              </a:buClr>
              <a:buSzPct val="150000"/>
              <a:buFont typeface="Wingdings" panose="05000000000000000000" pitchFamily="2" charset="2"/>
              <a:buChar char="Ø"/>
            </a:pPr>
            <a:r>
              <a:rPr lang="en-US" sz="2400" dirty="0"/>
              <a:t>Last survey provided many useful pieces of information, such as:</a:t>
            </a:r>
            <a:endParaRPr lang="en-US" altLang="en-US" sz="2400" dirty="0"/>
          </a:p>
          <a:p>
            <a:pPr marL="742950" lvl="1" indent="-285750" hangingPunct="0">
              <a:spcAft>
                <a:spcPts val="600"/>
              </a:spcAft>
              <a:buFont typeface="Arial" panose="020B0604020202020204" pitchFamily="34" charset="0"/>
              <a:buChar char="•"/>
            </a:pPr>
            <a:r>
              <a:rPr lang="en-US" sz="2400" dirty="0"/>
              <a:t>Classification of households based on the </a:t>
            </a:r>
            <a:r>
              <a:rPr lang="en-US" sz="2400" b="1" dirty="0"/>
              <a:t>type of fuelwood-burning equipment </a:t>
            </a:r>
            <a:r>
              <a:rPr lang="en-US" sz="2400" dirty="0"/>
              <a:t>(fireplace, stove, and furnace)</a:t>
            </a:r>
          </a:p>
          <a:p>
            <a:pPr marL="742950" lvl="1" indent="-285750" hangingPunct="0">
              <a:buFont typeface="Arial" panose="020B0604020202020204" pitchFamily="34" charset="0"/>
              <a:buChar char="•"/>
            </a:pPr>
            <a:r>
              <a:rPr lang="en-US" sz="2400" dirty="0"/>
              <a:t>Specific descriptions of </a:t>
            </a:r>
            <a:r>
              <a:rPr lang="en-US" sz="2400" b="1" dirty="0"/>
              <a:t>rural and urban</a:t>
            </a:r>
            <a:r>
              <a:rPr lang="en-US" sz="2400" dirty="0"/>
              <a:t> wood-burning activities in terms of:</a:t>
            </a:r>
          </a:p>
          <a:p>
            <a:pPr marL="1200150" lvl="2" indent="-285750" hangingPunct="0">
              <a:buFont typeface="Arial" panose="020B0604020202020204" pitchFamily="34" charset="0"/>
              <a:buChar char="•"/>
            </a:pPr>
            <a:r>
              <a:rPr lang="en-US" sz="2400" dirty="0"/>
              <a:t>Number of Canadian households burning fuelwood and the quantity of fuelwood burned in the households</a:t>
            </a:r>
          </a:p>
          <a:p>
            <a:pPr marL="1200150" lvl="2" indent="-285750" hangingPunct="0">
              <a:buFont typeface="Arial" panose="020B0604020202020204" pitchFamily="34" charset="0"/>
              <a:buChar char="•"/>
            </a:pPr>
            <a:r>
              <a:rPr lang="en-US" sz="2400" dirty="0"/>
              <a:t>Quantities of wood burned in each of the various types of wood-burning equipment in the communities within each province</a:t>
            </a:r>
          </a:p>
          <a:p>
            <a:pPr marL="1200150" lvl="2" indent="-285750" hangingPunct="0">
              <a:buFont typeface="Arial" panose="020B0604020202020204" pitchFamily="34" charset="0"/>
              <a:buChar char="•"/>
            </a:pPr>
            <a:r>
              <a:rPr lang="en-US" sz="2400" dirty="0"/>
              <a:t>Differences in wood burning behavior between rural and urban households</a:t>
            </a:r>
            <a:endParaRPr lang="en-CA" sz="2400" dirty="0"/>
          </a:p>
        </p:txBody>
      </p:sp>
    </p:spTree>
    <p:extLst>
      <p:ext uri="{BB962C8B-B14F-4D97-AF65-F5344CB8AC3E}">
        <p14:creationId xmlns:p14="http://schemas.microsoft.com/office/powerpoint/2010/main" val="1813242252"/>
      </p:ext>
    </p:extLst>
  </p:cSld>
  <p:clrMapOvr>
    <a:masterClrMapping/>
  </p:clrMapOvr>
  <mc:AlternateContent xmlns:mc="http://schemas.openxmlformats.org/markup-compatibility/2006" xmlns:p14="http://schemas.microsoft.com/office/powerpoint/2010/main">
    <mc:Choice Requires="p14">
      <p:transition spd="slow" p14:dur="2000" advTm="77833"/>
    </mc:Choice>
    <mc:Fallback xmlns="">
      <p:transition spd="slow" advTm="77833"/>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344" y="0"/>
            <a:ext cx="11928648" cy="1196752"/>
          </a:xfrm>
        </p:spPr>
        <p:txBody>
          <a:bodyPr/>
          <a:lstStyle/>
          <a:p>
            <a:pPr algn="ctr">
              <a:spcAft>
                <a:spcPts val="2400"/>
              </a:spcAft>
              <a:buClr>
                <a:srgbClr val="008000"/>
              </a:buClr>
              <a:buSzPct val="150000"/>
            </a:pPr>
            <a:r>
              <a:rPr lang="en-US" altLang="en-US" sz="3600" dirty="0"/>
              <a:t>Construction of RWC spatial surrogates</a:t>
            </a:r>
            <a:br>
              <a:rPr lang="en-US" altLang="en-US" sz="3600" dirty="0"/>
            </a:br>
            <a:r>
              <a:rPr lang="en-US" altLang="en-US" sz="2400" dirty="0">
                <a:solidFill>
                  <a:srgbClr val="FFFF00"/>
                </a:solidFill>
              </a:rPr>
              <a:t>D</a:t>
            </a:r>
            <a:r>
              <a:rPr lang="en-US" altLang="en-US" sz="2400" cap="none" dirty="0">
                <a:solidFill>
                  <a:srgbClr val="FFFF00"/>
                </a:solidFill>
              </a:rPr>
              <a:t>etermination of Urban, Suburban, and Rural Areas (1)</a:t>
            </a:r>
            <a:endParaRPr lang="en-US" altLang="en-US" sz="2400" dirty="0">
              <a:solidFill>
                <a:srgbClr val="FFFF00"/>
              </a:solidFill>
            </a:endParaRPr>
          </a:p>
        </p:txBody>
      </p:sp>
      <p:pic>
        <p:nvPicPr>
          <p:cNvPr id="3" name="Picture 2">
            <a:extLst>
              <a:ext uri="{FF2B5EF4-FFF2-40B4-BE49-F238E27FC236}">
                <a16:creationId xmlns:a16="http://schemas.microsoft.com/office/drawing/2014/main" id="{0B06DA46-4D39-BC6E-4E37-35D83FB139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6473" y="4280844"/>
            <a:ext cx="3303463" cy="2552676"/>
          </a:xfrm>
          <a:prstGeom prst="rect">
            <a:avLst/>
          </a:prstGeom>
        </p:spPr>
      </p:pic>
      <p:pic>
        <p:nvPicPr>
          <p:cNvPr id="5" name="Picture 4">
            <a:extLst>
              <a:ext uri="{FF2B5EF4-FFF2-40B4-BE49-F238E27FC236}">
                <a16:creationId xmlns:a16="http://schemas.microsoft.com/office/drawing/2014/main" id="{E5B3244A-A51B-978C-3027-A91C41DAFD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16473" y="1728168"/>
            <a:ext cx="3303463" cy="2552676"/>
          </a:xfrm>
          <a:prstGeom prst="rect">
            <a:avLst/>
          </a:prstGeom>
        </p:spPr>
      </p:pic>
      <p:pic>
        <p:nvPicPr>
          <p:cNvPr id="6" name="Picture 5">
            <a:extLst>
              <a:ext uri="{FF2B5EF4-FFF2-40B4-BE49-F238E27FC236}">
                <a16:creationId xmlns:a16="http://schemas.microsoft.com/office/drawing/2014/main" id="{C721207D-025E-5C29-C900-5EC84716B5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28841" y="1728168"/>
            <a:ext cx="3303463" cy="2552676"/>
          </a:xfrm>
          <a:prstGeom prst="rect">
            <a:avLst/>
          </a:prstGeom>
        </p:spPr>
      </p:pic>
      <p:pic>
        <p:nvPicPr>
          <p:cNvPr id="7" name="Picture 6">
            <a:extLst>
              <a:ext uri="{FF2B5EF4-FFF2-40B4-BE49-F238E27FC236}">
                <a16:creationId xmlns:a16="http://schemas.microsoft.com/office/drawing/2014/main" id="{784BEDC2-DC85-3AD2-D3E4-7FD5EDD09D6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28841" y="4280844"/>
            <a:ext cx="3303463" cy="2552676"/>
          </a:xfrm>
          <a:prstGeom prst="rect">
            <a:avLst/>
          </a:prstGeom>
        </p:spPr>
      </p:pic>
      <p:pic>
        <p:nvPicPr>
          <p:cNvPr id="8" name="Picture 7">
            <a:extLst>
              <a:ext uri="{FF2B5EF4-FFF2-40B4-BE49-F238E27FC236}">
                <a16:creationId xmlns:a16="http://schemas.microsoft.com/office/drawing/2014/main" id="{C51B06C3-590B-618A-838E-E2DB8DAD0DE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16529" y="1728168"/>
            <a:ext cx="3303463" cy="2552676"/>
          </a:xfrm>
          <a:prstGeom prst="rect">
            <a:avLst/>
          </a:prstGeom>
        </p:spPr>
      </p:pic>
      <p:pic>
        <p:nvPicPr>
          <p:cNvPr id="9" name="Picture 8">
            <a:extLst>
              <a:ext uri="{FF2B5EF4-FFF2-40B4-BE49-F238E27FC236}">
                <a16:creationId xmlns:a16="http://schemas.microsoft.com/office/drawing/2014/main" id="{B9121192-A7F7-B136-2598-21F15BDA059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16529" y="4280844"/>
            <a:ext cx="3303463" cy="2552676"/>
          </a:xfrm>
          <a:prstGeom prst="rect">
            <a:avLst/>
          </a:prstGeom>
        </p:spPr>
      </p:pic>
      <p:sp>
        <p:nvSpPr>
          <p:cNvPr id="10" name="TextBox 9">
            <a:extLst>
              <a:ext uri="{FF2B5EF4-FFF2-40B4-BE49-F238E27FC236}">
                <a16:creationId xmlns:a16="http://schemas.microsoft.com/office/drawing/2014/main" id="{514D2AB5-0341-9BCE-9659-9BF8369F6B6C}"/>
              </a:ext>
            </a:extLst>
          </p:cNvPr>
          <p:cNvSpPr txBox="1"/>
          <p:nvPr/>
        </p:nvSpPr>
        <p:spPr>
          <a:xfrm>
            <a:off x="2927648" y="1437392"/>
            <a:ext cx="8255690" cy="369332"/>
          </a:xfrm>
          <a:prstGeom prst="rect">
            <a:avLst/>
          </a:prstGeom>
          <a:noFill/>
        </p:spPr>
        <p:txBody>
          <a:bodyPr wrap="square" rtlCol="0">
            <a:spAutoFit/>
          </a:bodyPr>
          <a:lstStyle/>
          <a:p>
            <a:pPr algn="ctr"/>
            <a:r>
              <a:rPr lang="en-US" b="1" dirty="0"/>
              <a:t>Urban, suburban, and rural areas around a few main cities in Canada</a:t>
            </a:r>
          </a:p>
        </p:txBody>
      </p:sp>
      <p:sp>
        <p:nvSpPr>
          <p:cNvPr id="12" name="TextBox 11">
            <a:extLst>
              <a:ext uri="{FF2B5EF4-FFF2-40B4-BE49-F238E27FC236}">
                <a16:creationId xmlns:a16="http://schemas.microsoft.com/office/drawing/2014/main" id="{A6C7D71D-1558-57FF-320E-33C21BE51F67}"/>
              </a:ext>
            </a:extLst>
          </p:cNvPr>
          <p:cNvSpPr txBox="1"/>
          <p:nvPr/>
        </p:nvSpPr>
        <p:spPr>
          <a:xfrm>
            <a:off x="62244" y="1595628"/>
            <a:ext cx="2169145" cy="3970318"/>
          </a:xfrm>
          <a:prstGeom prst="rect">
            <a:avLst/>
          </a:prstGeom>
          <a:noFill/>
        </p:spPr>
        <p:txBody>
          <a:bodyPr wrap="square">
            <a:spAutoFit/>
          </a:bodyPr>
          <a:lstStyle/>
          <a:p>
            <a:pPr algn="ctr"/>
            <a:r>
              <a:rPr lang="en-US" sz="1800" dirty="0">
                <a:solidFill>
                  <a:srgbClr val="FF0000"/>
                </a:solidFill>
              </a:rPr>
              <a:t>Red</a:t>
            </a:r>
            <a:r>
              <a:rPr lang="en-US" sz="1800" dirty="0"/>
              <a:t> </a:t>
            </a:r>
          </a:p>
          <a:p>
            <a:pPr algn="ctr"/>
            <a:r>
              <a:rPr lang="en-US" sz="1800" b="1" dirty="0"/>
              <a:t>Urban</a:t>
            </a:r>
            <a:r>
              <a:rPr lang="en-US" sz="1800" dirty="0"/>
              <a:t> area within </a:t>
            </a:r>
            <a:r>
              <a:rPr lang="en-CA" sz="1800" dirty="0"/>
              <a:t>POPCTR</a:t>
            </a:r>
            <a:endParaRPr lang="en-CA" dirty="0"/>
          </a:p>
          <a:p>
            <a:pPr algn="ctr"/>
            <a:endParaRPr lang="en-CA" sz="1800" dirty="0"/>
          </a:p>
          <a:p>
            <a:pPr algn="ctr"/>
            <a:r>
              <a:rPr lang="en-CA" sz="1800" dirty="0">
                <a:solidFill>
                  <a:srgbClr val="9900CC"/>
                </a:solidFill>
              </a:rPr>
              <a:t>Purple</a:t>
            </a:r>
            <a:r>
              <a:rPr lang="en-CA" sz="1800" dirty="0"/>
              <a:t> </a:t>
            </a:r>
          </a:p>
          <a:p>
            <a:pPr algn="ctr"/>
            <a:r>
              <a:rPr lang="en-CA" sz="1800" b="1" dirty="0"/>
              <a:t>Urban</a:t>
            </a:r>
            <a:r>
              <a:rPr lang="en-CA" sz="1800" dirty="0"/>
              <a:t> area outside POPCTR</a:t>
            </a:r>
          </a:p>
          <a:p>
            <a:pPr algn="ctr"/>
            <a:endParaRPr lang="en-CA" dirty="0"/>
          </a:p>
          <a:p>
            <a:pPr algn="ctr"/>
            <a:r>
              <a:rPr lang="en-CA" sz="1800" dirty="0"/>
              <a:t> </a:t>
            </a:r>
            <a:r>
              <a:rPr lang="en-CA" sz="1800" dirty="0">
                <a:solidFill>
                  <a:srgbClr val="00B050"/>
                </a:solidFill>
              </a:rPr>
              <a:t>Green</a:t>
            </a:r>
            <a:endParaRPr lang="en-CA" dirty="0">
              <a:solidFill>
                <a:srgbClr val="00B050"/>
              </a:solidFill>
            </a:endParaRPr>
          </a:p>
          <a:p>
            <a:pPr algn="ctr"/>
            <a:r>
              <a:rPr lang="en-CA" sz="1800" b="1" dirty="0"/>
              <a:t>Suburban</a:t>
            </a:r>
            <a:r>
              <a:rPr lang="en-CA" sz="1800" dirty="0"/>
              <a:t> area outside POPCTR</a:t>
            </a:r>
          </a:p>
          <a:p>
            <a:pPr algn="ctr"/>
            <a:endParaRPr lang="en-CA" dirty="0"/>
          </a:p>
          <a:p>
            <a:pPr algn="ctr"/>
            <a:r>
              <a:rPr lang="en-CA" sz="1800" dirty="0"/>
              <a:t> </a:t>
            </a:r>
            <a:r>
              <a:rPr lang="en-CA" sz="1800" dirty="0">
                <a:solidFill>
                  <a:srgbClr val="00B0F0"/>
                </a:solidFill>
              </a:rPr>
              <a:t>Blue</a:t>
            </a:r>
            <a:endParaRPr lang="en-CA" dirty="0">
              <a:solidFill>
                <a:srgbClr val="00B0F0"/>
              </a:solidFill>
            </a:endParaRPr>
          </a:p>
          <a:p>
            <a:pPr algn="ctr"/>
            <a:r>
              <a:rPr lang="en-CA" b="1" dirty="0"/>
              <a:t>R</a:t>
            </a:r>
            <a:r>
              <a:rPr lang="en-CA" sz="1800" b="1" dirty="0"/>
              <a:t>ural</a:t>
            </a:r>
            <a:r>
              <a:rPr lang="en-CA" sz="1800" dirty="0"/>
              <a:t> area</a:t>
            </a:r>
          </a:p>
        </p:txBody>
      </p:sp>
      <p:sp>
        <p:nvSpPr>
          <p:cNvPr id="4" name="TextBox 3">
            <a:extLst>
              <a:ext uri="{FF2B5EF4-FFF2-40B4-BE49-F238E27FC236}">
                <a16:creationId xmlns:a16="http://schemas.microsoft.com/office/drawing/2014/main" id="{03B8F25D-48E8-2449-6223-B0DB0CC2BF0D}"/>
              </a:ext>
            </a:extLst>
          </p:cNvPr>
          <p:cNvSpPr txBox="1"/>
          <p:nvPr/>
        </p:nvSpPr>
        <p:spPr>
          <a:xfrm>
            <a:off x="47328" y="5613047"/>
            <a:ext cx="5472608"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Dissemination Area (DA) is the smallest standard geographic area for which all census data are disseminated, </a:t>
            </a:r>
            <a:r>
              <a:rPr lang="en-US" dirty="0">
                <a:solidFill>
                  <a:srgbClr val="333333"/>
                </a:solidFill>
                <a:latin typeface="Arial" panose="020B0604020202020204" pitchFamily="34" charset="0"/>
              </a:rPr>
              <a:t>targeted from 400 to 700 persons (can be much higher or lower for some Das)</a:t>
            </a:r>
            <a:endParaRPr lang="en-US" dirty="0"/>
          </a:p>
        </p:txBody>
      </p:sp>
    </p:spTree>
    <p:extLst>
      <p:ext uri="{BB962C8B-B14F-4D97-AF65-F5344CB8AC3E}">
        <p14:creationId xmlns:p14="http://schemas.microsoft.com/office/powerpoint/2010/main" val="2907786941"/>
      </p:ext>
    </p:extLst>
  </p:cSld>
  <p:clrMapOvr>
    <a:masterClrMapping/>
  </p:clrMapOvr>
  <mc:AlternateContent xmlns:mc="http://schemas.openxmlformats.org/markup-compatibility/2006" xmlns:p14="http://schemas.microsoft.com/office/powerpoint/2010/main">
    <mc:Choice Requires="p14">
      <p:transition spd="slow" p14:dur="2000" advTm="77833"/>
    </mc:Choice>
    <mc:Fallback xmlns="">
      <p:transition spd="slow" advTm="7783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344" y="0"/>
            <a:ext cx="11928648" cy="1196752"/>
          </a:xfrm>
        </p:spPr>
        <p:txBody>
          <a:bodyPr/>
          <a:lstStyle/>
          <a:p>
            <a:pPr algn="ctr">
              <a:spcAft>
                <a:spcPts val="2400"/>
              </a:spcAft>
              <a:buClr>
                <a:srgbClr val="008000"/>
              </a:buClr>
              <a:buSzPct val="150000"/>
            </a:pPr>
            <a:r>
              <a:rPr lang="en-US" altLang="en-US" sz="3600" dirty="0"/>
              <a:t>Construction of RWC spatial surrogates</a:t>
            </a:r>
            <a:br>
              <a:rPr lang="en-US" altLang="en-US" sz="3600" dirty="0"/>
            </a:br>
            <a:r>
              <a:rPr lang="en-US" altLang="en-US" sz="2400" dirty="0">
                <a:solidFill>
                  <a:srgbClr val="FFFF00"/>
                </a:solidFill>
              </a:rPr>
              <a:t>D</a:t>
            </a:r>
            <a:r>
              <a:rPr lang="en-US" altLang="en-US" sz="2400" cap="none" dirty="0">
                <a:solidFill>
                  <a:srgbClr val="FFFF00"/>
                </a:solidFill>
              </a:rPr>
              <a:t>etermination of Urban, Suburban, and Rural Areas (2)</a:t>
            </a:r>
            <a:endParaRPr lang="en-US" altLang="en-US" sz="2400" dirty="0">
              <a:solidFill>
                <a:srgbClr val="FFFF00"/>
              </a:solidFill>
            </a:endParaRPr>
          </a:p>
        </p:txBody>
      </p:sp>
      <p:sp>
        <p:nvSpPr>
          <p:cNvPr id="4" name="TextBox 3">
            <a:extLst>
              <a:ext uri="{FF2B5EF4-FFF2-40B4-BE49-F238E27FC236}">
                <a16:creationId xmlns:a16="http://schemas.microsoft.com/office/drawing/2014/main" id="{2081A2D1-A532-4353-BEF3-781EB419AD55}"/>
              </a:ext>
            </a:extLst>
          </p:cNvPr>
          <p:cNvSpPr txBox="1"/>
          <p:nvPr/>
        </p:nvSpPr>
        <p:spPr>
          <a:xfrm>
            <a:off x="479376" y="1412776"/>
            <a:ext cx="11233248" cy="4770537"/>
          </a:xfrm>
          <a:prstGeom prst="rect">
            <a:avLst/>
          </a:prstGeom>
          <a:solidFill>
            <a:schemeClr val="bg1"/>
          </a:solidFill>
        </p:spPr>
        <p:txBody>
          <a:bodyPr wrap="square">
            <a:spAutoFit/>
          </a:bodyPr>
          <a:lstStyle/>
          <a:p>
            <a:pPr marL="285750" indent="-285750">
              <a:buFont typeface="Wingdings" panose="05000000000000000000" pitchFamily="2" charset="2"/>
              <a:buChar char="Ø"/>
            </a:pPr>
            <a:r>
              <a:rPr lang="en-US" sz="2400" dirty="0"/>
              <a:t>Urban, suburban, and rural areas are defined by household density within the census Dissemination Areas (DAs) and Population </a:t>
            </a:r>
            <a:r>
              <a:rPr lang="en-US" sz="2400" dirty="0" err="1"/>
              <a:t>Centres</a:t>
            </a:r>
            <a:r>
              <a:rPr lang="en-US" sz="2400" dirty="0"/>
              <a:t> </a:t>
            </a:r>
            <a:r>
              <a:rPr lang="en-CA" sz="2400" dirty="0"/>
              <a:t>(POPCTRs) </a:t>
            </a:r>
            <a:endParaRPr lang="en-US" sz="2400" dirty="0"/>
          </a:p>
          <a:p>
            <a:pPr marL="285750" indent="-285750">
              <a:buFont typeface="Wingdings" panose="05000000000000000000" pitchFamily="2" charset="2"/>
              <a:buChar char="Ø"/>
            </a:pPr>
            <a:r>
              <a:rPr lang="en-US" sz="2400" dirty="0"/>
              <a:t>A DA is the smallest standard geographic area for which all census data are disseminated, </a:t>
            </a:r>
            <a:r>
              <a:rPr lang="en-US" sz="2400" b="0" i="0" dirty="0">
                <a:solidFill>
                  <a:srgbClr val="333333"/>
                </a:solidFill>
                <a:effectLst/>
                <a:latin typeface="Arial" panose="020B0604020202020204" pitchFamily="34" charset="0"/>
              </a:rPr>
              <a:t>targeted from 400 to 700 persons (can be much higher or lower for some DAs)</a:t>
            </a:r>
            <a:endParaRPr lang="en-US" sz="2400" dirty="0"/>
          </a:p>
          <a:p>
            <a:pPr marL="285750" indent="-285750">
              <a:buFont typeface="Wingdings" panose="05000000000000000000" pitchFamily="2" charset="2"/>
              <a:buChar char="Ø"/>
            </a:pPr>
            <a:r>
              <a:rPr lang="en-CA" sz="2400" dirty="0"/>
              <a:t>A POPCTR has a population of at least 1,000 and a population density of 400 persons or more per square kilometre</a:t>
            </a:r>
            <a:r>
              <a:rPr lang="en-US" sz="2400" dirty="0"/>
              <a:t>, DAs within a </a:t>
            </a:r>
            <a:r>
              <a:rPr lang="en-CA" sz="2400" dirty="0"/>
              <a:t>POPCTR </a:t>
            </a:r>
            <a:r>
              <a:rPr lang="en-US" sz="2400" dirty="0"/>
              <a:t>considered as urban area</a:t>
            </a:r>
          </a:p>
          <a:p>
            <a:pPr marL="285750" indent="-285750">
              <a:buFont typeface="Wingdings" panose="05000000000000000000" pitchFamily="2" charset="2"/>
              <a:buChar char="Ø"/>
            </a:pPr>
            <a:r>
              <a:rPr lang="en-US" sz="2400" dirty="0"/>
              <a:t>DAs outside the POPCTRs are grouped into three areas:</a:t>
            </a:r>
          </a:p>
          <a:p>
            <a:pPr marL="745200" indent="-457200">
              <a:buAutoNum type="alphaLcParenR"/>
            </a:pPr>
            <a:r>
              <a:rPr lang="en-US" sz="2200" dirty="0"/>
              <a:t>Urban areas: house densities above 150 house/km</a:t>
            </a:r>
            <a:r>
              <a:rPr lang="en-US" sz="2200" baseline="30000" dirty="0"/>
              <a:t>2</a:t>
            </a:r>
          </a:p>
          <a:p>
            <a:pPr marL="745200" indent="-457200">
              <a:buAutoNum type="alphaLcParenR"/>
            </a:pPr>
            <a:r>
              <a:rPr lang="en-US" sz="2200" dirty="0"/>
              <a:t>Suburban areas: house densities between 30 and 150 house/km</a:t>
            </a:r>
            <a:r>
              <a:rPr lang="en-US" sz="2200" baseline="30000" dirty="0"/>
              <a:t>2</a:t>
            </a:r>
            <a:r>
              <a:rPr lang="en-US" sz="2200" dirty="0"/>
              <a:t>, treated as 50% urban and 50% rural</a:t>
            </a:r>
          </a:p>
          <a:p>
            <a:pPr marL="745200" indent="-457200">
              <a:buAutoNum type="alphaLcParenR"/>
            </a:pPr>
            <a:r>
              <a:rPr lang="en-US" sz="2200" dirty="0"/>
              <a:t>Rural areas: house densities below 30 house/km</a:t>
            </a:r>
            <a:r>
              <a:rPr lang="en-US" sz="2200" baseline="30000" dirty="0"/>
              <a:t>2</a:t>
            </a:r>
          </a:p>
        </p:txBody>
      </p:sp>
    </p:spTree>
    <p:extLst>
      <p:ext uri="{BB962C8B-B14F-4D97-AF65-F5344CB8AC3E}">
        <p14:creationId xmlns:p14="http://schemas.microsoft.com/office/powerpoint/2010/main" val="2880947653"/>
      </p:ext>
    </p:extLst>
  </p:cSld>
  <p:clrMapOvr>
    <a:masterClrMapping/>
  </p:clrMapOvr>
  <mc:AlternateContent xmlns:mc="http://schemas.openxmlformats.org/markup-compatibility/2006" xmlns:p14="http://schemas.microsoft.com/office/powerpoint/2010/main">
    <mc:Choice Requires="p14">
      <p:transition spd="slow" p14:dur="2000" advTm="77833"/>
    </mc:Choice>
    <mc:Fallback xmlns="">
      <p:transition spd="slow" advTm="77833"/>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344" y="0"/>
            <a:ext cx="11928648" cy="1196752"/>
          </a:xfrm>
        </p:spPr>
        <p:txBody>
          <a:bodyPr/>
          <a:lstStyle/>
          <a:p>
            <a:pPr algn="ctr">
              <a:spcAft>
                <a:spcPts val="2400"/>
              </a:spcAft>
              <a:buClr>
                <a:srgbClr val="008000"/>
              </a:buClr>
              <a:buSzPct val="150000"/>
            </a:pPr>
            <a:r>
              <a:rPr lang="en-US" altLang="en-US" sz="3600" dirty="0"/>
              <a:t>Construction of RWC spatial surrogates</a:t>
            </a:r>
            <a:br>
              <a:rPr lang="en-US" altLang="en-US" sz="3600" dirty="0"/>
            </a:br>
            <a:r>
              <a:rPr lang="en-US" altLang="en-US" sz="2400" cap="none" dirty="0">
                <a:solidFill>
                  <a:srgbClr val="FFFF00"/>
                </a:solidFill>
              </a:rPr>
              <a:t>Consideration for Rural Communities in the Remote Areas</a:t>
            </a:r>
          </a:p>
        </p:txBody>
      </p:sp>
      <p:sp>
        <p:nvSpPr>
          <p:cNvPr id="13" name="TextBox 12">
            <a:extLst>
              <a:ext uri="{FF2B5EF4-FFF2-40B4-BE49-F238E27FC236}">
                <a16:creationId xmlns:a16="http://schemas.microsoft.com/office/drawing/2014/main" id="{4E8F7EA2-17C5-6768-2043-5F71B81BBD88}"/>
              </a:ext>
            </a:extLst>
          </p:cNvPr>
          <p:cNvSpPr txBox="1"/>
          <p:nvPr/>
        </p:nvSpPr>
        <p:spPr>
          <a:xfrm>
            <a:off x="162124" y="2172920"/>
            <a:ext cx="4493716" cy="3416320"/>
          </a:xfrm>
          <a:prstGeom prst="rect">
            <a:avLst/>
          </a:prstGeom>
          <a:solidFill>
            <a:schemeClr val="bg1"/>
          </a:solidFill>
        </p:spPr>
        <p:txBody>
          <a:bodyPr wrap="square">
            <a:spAutoFit/>
          </a:bodyPr>
          <a:lstStyle/>
          <a:p>
            <a:pPr marL="285750" indent="-285750">
              <a:buFont typeface="Wingdings" panose="05000000000000000000" pitchFamily="2" charset="2"/>
              <a:buChar char="Ø"/>
            </a:pPr>
            <a:r>
              <a:rPr lang="en-CA" sz="2400" dirty="0"/>
              <a:t>DAs are small in populated areas, but very large in the remote areas with isolated small local communities</a:t>
            </a:r>
          </a:p>
          <a:p>
            <a:pPr marL="285750" indent="-285750">
              <a:buFont typeface="Wingdings" panose="05000000000000000000" pitchFamily="2" charset="2"/>
              <a:buChar char="Ø"/>
            </a:pPr>
            <a:endParaRPr lang="en-CA" sz="2400" dirty="0"/>
          </a:p>
          <a:p>
            <a:pPr marL="285750" indent="-285750">
              <a:buFont typeface="Wingdings" panose="05000000000000000000" pitchFamily="2" charset="2"/>
              <a:buChar char="Ø"/>
            </a:pPr>
            <a:r>
              <a:rPr lang="en-CA" sz="2400" dirty="0"/>
              <a:t>For large remote DAs, RWC emissions were allocated to the villages/hamlets with a 10km buffer</a:t>
            </a:r>
          </a:p>
        </p:txBody>
      </p:sp>
      <p:pic>
        <p:nvPicPr>
          <p:cNvPr id="14" name="Picture 13">
            <a:extLst>
              <a:ext uri="{FF2B5EF4-FFF2-40B4-BE49-F238E27FC236}">
                <a16:creationId xmlns:a16="http://schemas.microsoft.com/office/drawing/2014/main" id="{D04CE3FA-0DB8-50A2-D4EF-08F72CB5F198}"/>
              </a:ext>
            </a:extLst>
          </p:cNvPr>
          <p:cNvPicPr>
            <a:picLocks noChangeAspect="1"/>
          </p:cNvPicPr>
          <p:nvPr/>
        </p:nvPicPr>
        <p:blipFill>
          <a:blip r:embed="rId3"/>
          <a:stretch>
            <a:fillRect/>
          </a:stretch>
        </p:blipFill>
        <p:spPr>
          <a:xfrm>
            <a:off x="4769508" y="1484784"/>
            <a:ext cx="4350828" cy="3389818"/>
          </a:xfrm>
          <a:prstGeom prst="rect">
            <a:avLst/>
          </a:prstGeom>
        </p:spPr>
      </p:pic>
      <p:pic>
        <p:nvPicPr>
          <p:cNvPr id="16" name="Image 3">
            <a:extLst>
              <a:ext uri="{FF2B5EF4-FFF2-40B4-BE49-F238E27FC236}">
                <a16:creationId xmlns:a16="http://schemas.microsoft.com/office/drawing/2014/main" id="{0BE79224-3BA2-DA43-7705-9C117D185156}"/>
              </a:ext>
            </a:extLst>
          </p:cNvPr>
          <p:cNvPicPr>
            <a:picLocks noChangeAspect="1"/>
          </p:cNvPicPr>
          <p:nvPr/>
        </p:nvPicPr>
        <p:blipFill>
          <a:blip r:embed="rId4"/>
          <a:stretch>
            <a:fillRect/>
          </a:stretch>
        </p:blipFill>
        <p:spPr>
          <a:xfrm>
            <a:off x="8213453" y="3748677"/>
            <a:ext cx="3816423" cy="3011655"/>
          </a:xfrm>
          <a:prstGeom prst="rect">
            <a:avLst/>
          </a:prstGeom>
          <a:ln>
            <a:noFill/>
          </a:ln>
          <a:effectLst>
            <a:outerShdw blurRad="190500" algn="tl" rotWithShape="0">
              <a:srgbClr val="000000">
                <a:alpha val="70000"/>
              </a:srgbClr>
            </a:outerShdw>
          </a:effectLst>
        </p:spPr>
      </p:pic>
      <p:cxnSp>
        <p:nvCxnSpPr>
          <p:cNvPr id="18" name="Straight Arrow Connector 17">
            <a:extLst>
              <a:ext uri="{FF2B5EF4-FFF2-40B4-BE49-F238E27FC236}">
                <a16:creationId xmlns:a16="http://schemas.microsoft.com/office/drawing/2014/main" id="{13DDB4A2-6620-A365-80AE-56027CC015DB}"/>
              </a:ext>
            </a:extLst>
          </p:cNvPr>
          <p:cNvCxnSpPr>
            <a:cxnSpLocks/>
          </p:cNvCxnSpPr>
          <p:nvPr/>
        </p:nvCxnSpPr>
        <p:spPr>
          <a:xfrm>
            <a:off x="6528048" y="3429000"/>
            <a:ext cx="3593616" cy="144560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7418321"/>
      </p:ext>
    </p:extLst>
  </p:cSld>
  <p:clrMapOvr>
    <a:masterClrMapping/>
  </p:clrMapOvr>
  <mc:AlternateContent xmlns:mc="http://schemas.openxmlformats.org/markup-compatibility/2006" xmlns:p14="http://schemas.microsoft.com/office/powerpoint/2010/main">
    <mc:Choice Requires="p14">
      <p:transition spd="slow" p14:dur="2000" advTm="77833"/>
    </mc:Choice>
    <mc:Fallback xmlns="">
      <p:transition spd="slow" advTm="77833"/>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344" y="0"/>
            <a:ext cx="11928648" cy="1196752"/>
          </a:xfrm>
        </p:spPr>
        <p:txBody>
          <a:bodyPr/>
          <a:lstStyle/>
          <a:p>
            <a:pPr algn="ctr">
              <a:spcAft>
                <a:spcPts val="2400"/>
              </a:spcAft>
              <a:buClr>
                <a:srgbClr val="008000"/>
              </a:buClr>
              <a:buSzPct val="150000"/>
            </a:pPr>
            <a:r>
              <a:rPr lang="en-US" altLang="en-US" sz="3600" dirty="0"/>
              <a:t>Construction of RWC spatial surrogates</a:t>
            </a:r>
            <a:br>
              <a:rPr lang="en-US" altLang="en-US" sz="3600" dirty="0"/>
            </a:br>
            <a:r>
              <a:rPr lang="en-US" altLang="en-US" sz="2400" dirty="0">
                <a:solidFill>
                  <a:srgbClr val="FFFF00"/>
                </a:solidFill>
              </a:rPr>
              <a:t>C</a:t>
            </a:r>
            <a:r>
              <a:rPr lang="en-US" altLang="en-US" sz="2400" cap="none" dirty="0">
                <a:solidFill>
                  <a:srgbClr val="FFFF00"/>
                </a:solidFill>
              </a:rPr>
              <a:t>onsideration of Climate Zone Based on Heating Degree Day </a:t>
            </a:r>
            <a:endParaRPr lang="en-US" altLang="en-US" sz="2400" dirty="0">
              <a:solidFill>
                <a:srgbClr val="FFFF00"/>
              </a:solidFill>
            </a:endParaRPr>
          </a:p>
        </p:txBody>
      </p:sp>
      <p:sp>
        <p:nvSpPr>
          <p:cNvPr id="4" name="TextBox 3">
            <a:extLst>
              <a:ext uri="{FF2B5EF4-FFF2-40B4-BE49-F238E27FC236}">
                <a16:creationId xmlns:a16="http://schemas.microsoft.com/office/drawing/2014/main" id="{2081A2D1-A532-4353-BEF3-781EB419AD55}"/>
              </a:ext>
            </a:extLst>
          </p:cNvPr>
          <p:cNvSpPr txBox="1"/>
          <p:nvPr/>
        </p:nvSpPr>
        <p:spPr>
          <a:xfrm>
            <a:off x="191344" y="1490008"/>
            <a:ext cx="11593288" cy="1938992"/>
          </a:xfrm>
          <a:prstGeom prst="rect">
            <a:avLst/>
          </a:prstGeom>
          <a:solidFill>
            <a:schemeClr val="bg1"/>
          </a:solidFill>
        </p:spPr>
        <p:txBody>
          <a:bodyPr wrap="square">
            <a:spAutoFit/>
          </a:bodyPr>
          <a:lstStyle/>
          <a:p>
            <a:pPr marL="285750" indent="-285750">
              <a:buFont typeface="Wingdings" panose="05000000000000000000" pitchFamily="2" charset="2"/>
              <a:buChar char="Ø"/>
            </a:pPr>
            <a:r>
              <a:rPr lang="en-US" sz="2400" dirty="0"/>
              <a:t>Heating Degree Day (HDD) is a measurement designed to quantify the demand for energy needed to heat a building: number of degrees that a day's average temperature is below 65</a:t>
            </a:r>
            <a:r>
              <a:rPr lang="en-US" sz="2400" baseline="30000" dirty="0"/>
              <a:t>o</a:t>
            </a:r>
            <a:r>
              <a:rPr lang="en-US" sz="2400" dirty="0"/>
              <a:t> Fahrenheit (18</a:t>
            </a:r>
            <a:r>
              <a:rPr lang="en-US" sz="2400" baseline="30000" dirty="0"/>
              <a:t>o</a:t>
            </a:r>
            <a:r>
              <a:rPr lang="en-US" sz="2400" dirty="0"/>
              <a:t> Celsius)</a:t>
            </a:r>
          </a:p>
          <a:p>
            <a:pPr marL="285750" indent="-285750">
              <a:buFont typeface="Wingdings" panose="05000000000000000000" pitchFamily="2" charset="2"/>
              <a:buChar char="Ø"/>
            </a:pPr>
            <a:r>
              <a:rPr lang="en-US" sz="2400" dirty="0"/>
              <a:t>Temperature-dependent factors (TF) applied based on average of </a:t>
            </a:r>
            <a:r>
              <a:rPr lang="en-CA" sz="2400" dirty="0"/>
              <a:t>annual sum </a:t>
            </a:r>
            <a:r>
              <a:rPr lang="fr-CA" sz="2400" dirty="0"/>
              <a:t>of </a:t>
            </a:r>
            <a:r>
              <a:rPr lang="en-US" sz="2400" dirty="0"/>
              <a:t>Daily Heating Degree Days (DHDD) over </a:t>
            </a:r>
            <a:r>
              <a:rPr lang="fr-CA" sz="2400" dirty="0"/>
              <a:t>1981-2010</a:t>
            </a:r>
            <a:r>
              <a:rPr lang="en-US" sz="2400" dirty="0"/>
              <a:t> for 7 climate zones</a:t>
            </a:r>
          </a:p>
        </p:txBody>
      </p:sp>
      <p:sp>
        <p:nvSpPr>
          <p:cNvPr id="18" name="Rectangle 17">
            <a:extLst>
              <a:ext uri="{FF2B5EF4-FFF2-40B4-BE49-F238E27FC236}">
                <a16:creationId xmlns:a16="http://schemas.microsoft.com/office/drawing/2014/main" id="{7DF142EC-3034-CEF4-8BF9-EAC5ED405A2E}"/>
              </a:ext>
            </a:extLst>
          </p:cNvPr>
          <p:cNvSpPr/>
          <p:nvPr/>
        </p:nvSpPr>
        <p:spPr>
          <a:xfrm>
            <a:off x="191344" y="5831508"/>
            <a:ext cx="11665296" cy="848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6" name="Group 5">
            <a:extLst>
              <a:ext uri="{FF2B5EF4-FFF2-40B4-BE49-F238E27FC236}">
                <a16:creationId xmlns:a16="http://schemas.microsoft.com/office/drawing/2014/main" id="{C02299CB-F59C-298C-981E-E52B4529D21F}"/>
              </a:ext>
            </a:extLst>
          </p:cNvPr>
          <p:cNvGrpSpPr/>
          <p:nvPr/>
        </p:nvGrpSpPr>
        <p:grpSpPr>
          <a:xfrm>
            <a:off x="5879976" y="3819925"/>
            <a:ext cx="4902387" cy="2804029"/>
            <a:chOff x="3923928" y="3299385"/>
            <a:chExt cx="4902387" cy="2804029"/>
          </a:xfrm>
        </p:grpSpPr>
        <p:pic>
          <p:nvPicPr>
            <p:cNvPr id="7" name="Picture 6">
              <a:extLst>
                <a:ext uri="{FF2B5EF4-FFF2-40B4-BE49-F238E27FC236}">
                  <a16:creationId xmlns:a16="http://schemas.microsoft.com/office/drawing/2014/main" id="{2779597E-2428-0CF7-56CC-42FA5D06F419}"/>
                </a:ext>
              </a:extLst>
            </p:cNvPr>
            <p:cNvPicPr>
              <a:picLocks noChangeAspect="1"/>
            </p:cNvPicPr>
            <p:nvPr/>
          </p:nvPicPr>
          <p:blipFill>
            <a:blip r:embed="rId3"/>
            <a:stretch>
              <a:fillRect/>
            </a:stretch>
          </p:blipFill>
          <p:spPr>
            <a:xfrm>
              <a:off x="3923928" y="3299385"/>
              <a:ext cx="4902387" cy="2804029"/>
            </a:xfrm>
            <a:prstGeom prst="rect">
              <a:avLst/>
            </a:prstGeom>
            <a:ln>
              <a:noFill/>
            </a:ln>
            <a:effectLst>
              <a:outerShdw blurRad="190500" algn="tl" rotWithShape="0">
                <a:srgbClr val="000000">
                  <a:alpha val="70000"/>
                </a:srgbClr>
              </a:outerShdw>
            </a:effectLst>
          </p:spPr>
        </p:pic>
        <p:sp>
          <p:nvSpPr>
            <p:cNvPr id="8" name="TextBox 7">
              <a:extLst>
                <a:ext uri="{FF2B5EF4-FFF2-40B4-BE49-F238E27FC236}">
                  <a16:creationId xmlns:a16="http://schemas.microsoft.com/office/drawing/2014/main" id="{9A99E087-C3E5-95D3-86D0-16B057B518B1}"/>
                </a:ext>
              </a:extLst>
            </p:cNvPr>
            <p:cNvSpPr txBox="1"/>
            <p:nvPr/>
          </p:nvSpPr>
          <p:spPr>
            <a:xfrm>
              <a:off x="5999627" y="4991829"/>
              <a:ext cx="548548" cy="261610"/>
            </a:xfrm>
            <a:prstGeom prst="rect">
              <a:avLst/>
            </a:prstGeom>
            <a:noFill/>
          </p:spPr>
          <p:txBody>
            <a:bodyPr wrap="none" rtlCol="0">
              <a:spAutoFit/>
            </a:bodyPr>
            <a:lstStyle/>
            <a:p>
              <a:r>
                <a:rPr lang="fr-CA" sz="1100" dirty="0"/>
                <a:t>+30%</a:t>
              </a:r>
              <a:endParaRPr lang="en-CA" sz="1100" dirty="0"/>
            </a:p>
          </p:txBody>
        </p:sp>
        <p:sp>
          <p:nvSpPr>
            <p:cNvPr id="9" name="TextBox 8">
              <a:extLst>
                <a:ext uri="{FF2B5EF4-FFF2-40B4-BE49-F238E27FC236}">
                  <a16:creationId xmlns:a16="http://schemas.microsoft.com/office/drawing/2014/main" id="{1CFF8AC2-3FDA-3F35-3F51-A4FAB58EC646}"/>
                </a:ext>
              </a:extLst>
            </p:cNvPr>
            <p:cNvSpPr txBox="1"/>
            <p:nvPr/>
          </p:nvSpPr>
          <p:spPr>
            <a:xfrm>
              <a:off x="5868144" y="5445224"/>
              <a:ext cx="548548" cy="261610"/>
            </a:xfrm>
            <a:prstGeom prst="rect">
              <a:avLst/>
            </a:prstGeom>
            <a:noFill/>
          </p:spPr>
          <p:txBody>
            <a:bodyPr wrap="none" rtlCol="0">
              <a:spAutoFit/>
            </a:bodyPr>
            <a:lstStyle/>
            <a:p>
              <a:r>
                <a:rPr lang="fr-CA" sz="1100" dirty="0"/>
                <a:t>+20%</a:t>
              </a:r>
              <a:endParaRPr lang="en-CA" sz="1100" dirty="0"/>
            </a:p>
          </p:txBody>
        </p:sp>
        <p:sp>
          <p:nvSpPr>
            <p:cNvPr id="10" name="TextBox 9">
              <a:extLst>
                <a:ext uri="{FF2B5EF4-FFF2-40B4-BE49-F238E27FC236}">
                  <a16:creationId xmlns:a16="http://schemas.microsoft.com/office/drawing/2014/main" id="{293F600E-0A40-454A-CB0D-07C5AEB6F133}"/>
                </a:ext>
              </a:extLst>
            </p:cNvPr>
            <p:cNvSpPr txBox="1"/>
            <p:nvPr/>
          </p:nvSpPr>
          <p:spPr>
            <a:xfrm>
              <a:off x="5811597" y="5700601"/>
              <a:ext cx="514885" cy="246221"/>
            </a:xfrm>
            <a:prstGeom prst="rect">
              <a:avLst/>
            </a:prstGeom>
            <a:noFill/>
          </p:spPr>
          <p:txBody>
            <a:bodyPr wrap="none" rtlCol="0">
              <a:spAutoFit/>
            </a:bodyPr>
            <a:lstStyle/>
            <a:p>
              <a:r>
                <a:rPr lang="fr-CA" sz="1000" dirty="0"/>
                <a:t>+10%</a:t>
              </a:r>
              <a:endParaRPr lang="en-CA" sz="1000" dirty="0"/>
            </a:p>
          </p:txBody>
        </p:sp>
        <p:sp>
          <p:nvSpPr>
            <p:cNvPr id="11" name="TextBox 10">
              <a:extLst>
                <a:ext uri="{FF2B5EF4-FFF2-40B4-BE49-F238E27FC236}">
                  <a16:creationId xmlns:a16="http://schemas.microsoft.com/office/drawing/2014/main" id="{8F9C30C6-650E-8C42-46FA-E7B93AD7D0E9}"/>
                </a:ext>
              </a:extLst>
            </p:cNvPr>
            <p:cNvSpPr txBox="1"/>
            <p:nvPr/>
          </p:nvSpPr>
          <p:spPr>
            <a:xfrm>
              <a:off x="5445753" y="5399340"/>
              <a:ext cx="439543" cy="276999"/>
            </a:xfrm>
            <a:prstGeom prst="rect">
              <a:avLst/>
            </a:prstGeom>
            <a:noFill/>
          </p:spPr>
          <p:txBody>
            <a:bodyPr wrap="none" rtlCol="0">
              <a:spAutoFit/>
            </a:bodyPr>
            <a:lstStyle/>
            <a:p>
              <a:pPr algn="ctr"/>
              <a:r>
                <a:rPr lang="fr-CA" sz="600" dirty="0"/>
                <a:t>No </a:t>
              </a:r>
            </a:p>
            <a:p>
              <a:pPr algn="ctr"/>
              <a:r>
                <a:rPr lang="fr-CA" sz="600" dirty="0"/>
                <a:t>change</a:t>
              </a:r>
              <a:endParaRPr lang="en-CA" sz="600" dirty="0"/>
            </a:p>
          </p:txBody>
        </p:sp>
        <p:sp>
          <p:nvSpPr>
            <p:cNvPr id="12" name="TextBox 11">
              <a:extLst>
                <a:ext uri="{FF2B5EF4-FFF2-40B4-BE49-F238E27FC236}">
                  <a16:creationId xmlns:a16="http://schemas.microsoft.com/office/drawing/2014/main" id="{2F053AA2-196B-0DEB-207D-B5B6BB92BFF8}"/>
                </a:ext>
              </a:extLst>
            </p:cNvPr>
            <p:cNvSpPr txBox="1"/>
            <p:nvPr/>
          </p:nvSpPr>
          <p:spPr>
            <a:xfrm flipH="1">
              <a:off x="4807617" y="5156591"/>
              <a:ext cx="556826" cy="261610"/>
            </a:xfrm>
            <a:prstGeom prst="rect">
              <a:avLst/>
            </a:prstGeom>
            <a:noFill/>
          </p:spPr>
          <p:txBody>
            <a:bodyPr wrap="square" rtlCol="0">
              <a:spAutoFit/>
            </a:bodyPr>
            <a:lstStyle/>
            <a:p>
              <a:r>
                <a:rPr lang="fr-CA" sz="1100" dirty="0"/>
                <a:t>-30%</a:t>
              </a:r>
              <a:endParaRPr lang="en-CA" sz="1100" dirty="0"/>
            </a:p>
          </p:txBody>
        </p:sp>
        <p:sp>
          <p:nvSpPr>
            <p:cNvPr id="13" name="TextBox 12">
              <a:extLst>
                <a:ext uri="{FF2B5EF4-FFF2-40B4-BE49-F238E27FC236}">
                  <a16:creationId xmlns:a16="http://schemas.microsoft.com/office/drawing/2014/main" id="{1D7950C6-17EB-FC3E-EC39-E9E24B8851D5}"/>
                </a:ext>
              </a:extLst>
            </p:cNvPr>
            <p:cNvSpPr txBox="1"/>
            <p:nvPr/>
          </p:nvSpPr>
          <p:spPr>
            <a:xfrm flipH="1">
              <a:off x="5205885" y="5300691"/>
              <a:ext cx="537217" cy="230832"/>
            </a:xfrm>
            <a:prstGeom prst="rect">
              <a:avLst/>
            </a:prstGeom>
            <a:noFill/>
          </p:spPr>
          <p:txBody>
            <a:bodyPr wrap="square" rtlCol="0">
              <a:spAutoFit/>
            </a:bodyPr>
            <a:lstStyle/>
            <a:p>
              <a:r>
                <a:rPr lang="fr-CA" sz="900" dirty="0"/>
                <a:t>-20%</a:t>
              </a:r>
              <a:endParaRPr lang="en-CA" sz="900" dirty="0"/>
            </a:p>
          </p:txBody>
        </p:sp>
        <p:sp>
          <p:nvSpPr>
            <p:cNvPr id="14" name="TextBox 13">
              <a:extLst>
                <a:ext uri="{FF2B5EF4-FFF2-40B4-BE49-F238E27FC236}">
                  <a16:creationId xmlns:a16="http://schemas.microsoft.com/office/drawing/2014/main" id="{E790884A-198A-327B-178F-C3492FF8BDF5}"/>
                </a:ext>
              </a:extLst>
            </p:cNvPr>
            <p:cNvSpPr txBox="1"/>
            <p:nvPr/>
          </p:nvSpPr>
          <p:spPr>
            <a:xfrm flipH="1">
              <a:off x="5291866" y="5648106"/>
              <a:ext cx="579309" cy="215444"/>
            </a:xfrm>
            <a:prstGeom prst="rect">
              <a:avLst/>
            </a:prstGeom>
            <a:noFill/>
          </p:spPr>
          <p:txBody>
            <a:bodyPr wrap="square" rtlCol="0">
              <a:spAutoFit/>
            </a:bodyPr>
            <a:lstStyle/>
            <a:p>
              <a:r>
                <a:rPr lang="fr-CA" sz="800" dirty="0"/>
                <a:t>-10%</a:t>
              </a:r>
              <a:endParaRPr lang="en-CA" sz="800" dirty="0"/>
            </a:p>
          </p:txBody>
        </p:sp>
        <p:pic>
          <p:nvPicPr>
            <p:cNvPr id="15" name="Picture 14">
              <a:extLst>
                <a:ext uri="{FF2B5EF4-FFF2-40B4-BE49-F238E27FC236}">
                  <a16:creationId xmlns:a16="http://schemas.microsoft.com/office/drawing/2014/main" id="{FB5990C2-DC6A-A5E4-03D3-A33083C03EED}"/>
                </a:ext>
              </a:extLst>
            </p:cNvPr>
            <p:cNvPicPr>
              <a:picLocks noChangeAspect="1"/>
            </p:cNvPicPr>
            <p:nvPr/>
          </p:nvPicPr>
          <p:blipFill>
            <a:blip r:embed="rId4"/>
            <a:stretch>
              <a:fillRect/>
            </a:stretch>
          </p:blipFill>
          <p:spPr>
            <a:xfrm>
              <a:off x="8078601" y="3356993"/>
              <a:ext cx="669863" cy="1008111"/>
            </a:xfrm>
            <a:prstGeom prst="rect">
              <a:avLst/>
            </a:prstGeom>
          </p:spPr>
        </p:pic>
        <p:pic>
          <p:nvPicPr>
            <p:cNvPr id="16" name="Picture 15">
              <a:extLst>
                <a:ext uri="{FF2B5EF4-FFF2-40B4-BE49-F238E27FC236}">
                  <a16:creationId xmlns:a16="http://schemas.microsoft.com/office/drawing/2014/main" id="{6495EB5F-C5A6-40E2-9E77-061DFC862BE2}"/>
                </a:ext>
              </a:extLst>
            </p:cNvPr>
            <p:cNvPicPr>
              <a:picLocks noChangeAspect="1"/>
            </p:cNvPicPr>
            <p:nvPr/>
          </p:nvPicPr>
          <p:blipFill>
            <a:blip r:embed="rId5"/>
            <a:stretch>
              <a:fillRect/>
            </a:stretch>
          </p:blipFill>
          <p:spPr>
            <a:xfrm>
              <a:off x="3995324" y="3352084"/>
              <a:ext cx="839331" cy="996706"/>
            </a:xfrm>
            <a:prstGeom prst="rect">
              <a:avLst/>
            </a:prstGeom>
          </p:spPr>
        </p:pic>
        <p:cxnSp>
          <p:nvCxnSpPr>
            <p:cNvPr id="17" name="Straight Arrow Connector 16">
              <a:extLst>
                <a:ext uri="{FF2B5EF4-FFF2-40B4-BE49-F238E27FC236}">
                  <a16:creationId xmlns:a16="http://schemas.microsoft.com/office/drawing/2014/main" id="{A76133CD-32EA-A8A0-454D-A2CB2AB7A8CB}"/>
                </a:ext>
              </a:extLst>
            </p:cNvPr>
            <p:cNvCxnSpPr>
              <a:stCxn id="16" idx="3"/>
              <a:endCxn id="15" idx="1"/>
            </p:cNvCxnSpPr>
            <p:nvPr/>
          </p:nvCxnSpPr>
          <p:spPr bwMode="auto">
            <a:xfrm>
              <a:off x="4834655" y="3850437"/>
              <a:ext cx="3243946" cy="10612"/>
            </a:xfrm>
            <a:prstGeom prst="straightConnector1">
              <a:avLst/>
            </a:prstGeom>
            <a:solidFill>
              <a:schemeClr val="accent1"/>
            </a:solidFill>
            <a:ln w="19050" cap="flat" cmpd="sng" algn="ctr">
              <a:solidFill>
                <a:schemeClr val="bg1"/>
              </a:solidFill>
              <a:prstDash val="sysDash"/>
              <a:round/>
              <a:headEnd type="none" w="med" len="med"/>
              <a:tailEnd type="triangle"/>
            </a:ln>
            <a:effectLst/>
          </p:spPr>
        </p:cxnSp>
      </p:grpSp>
      <p:sp>
        <p:nvSpPr>
          <p:cNvPr id="3" name="TextBox 2">
            <a:extLst>
              <a:ext uri="{FF2B5EF4-FFF2-40B4-BE49-F238E27FC236}">
                <a16:creationId xmlns:a16="http://schemas.microsoft.com/office/drawing/2014/main" id="{08FCE519-1783-4B55-F7FA-0785C0E45AEA}"/>
              </a:ext>
            </a:extLst>
          </p:cNvPr>
          <p:cNvSpPr txBox="1"/>
          <p:nvPr/>
        </p:nvSpPr>
        <p:spPr>
          <a:xfrm>
            <a:off x="1487488" y="3717032"/>
            <a:ext cx="4198708" cy="3108543"/>
          </a:xfrm>
          <a:prstGeom prst="rect">
            <a:avLst/>
          </a:prstGeom>
          <a:solidFill>
            <a:schemeClr val="bg1"/>
          </a:solidFill>
        </p:spPr>
        <p:txBody>
          <a:bodyPr wrap="square" rtlCol="0">
            <a:spAutoFit/>
          </a:bodyPr>
          <a:lstStyle/>
          <a:p>
            <a:r>
              <a:rPr lang="fr-CA" sz="1400" b="1" u="sng" dirty="0"/>
              <a:t>Zone 1: </a:t>
            </a:r>
          </a:p>
          <a:p>
            <a:r>
              <a:rPr lang="fr-CA" sz="1400" dirty="0"/>
              <a:t>if DHDD ≤ 1800 </a:t>
            </a:r>
            <a:r>
              <a:rPr lang="fr-CA" sz="1400" dirty="0" err="1"/>
              <a:t>then</a:t>
            </a:r>
            <a:r>
              <a:rPr lang="fr-CA" sz="1400" dirty="0"/>
              <a:t> TF = 0.7 or -30%  </a:t>
            </a:r>
          </a:p>
          <a:p>
            <a:r>
              <a:rPr lang="fr-CA" sz="1400" b="1" u="sng" dirty="0"/>
              <a:t>Zone 2: </a:t>
            </a:r>
          </a:p>
          <a:p>
            <a:r>
              <a:rPr lang="fr-CA" sz="1400" dirty="0"/>
              <a:t>if 1800 &lt; DHDD ≤ 2000 </a:t>
            </a:r>
            <a:r>
              <a:rPr lang="fr-CA" sz="1400" dirty="0" err="1"/>
              <a:t>then</a:t>
            </a:r>
            <a:r>
              <a:rPr lang="fr-CA" sz="1400" dirty="0"/>
              <a:t> TF = 0.8 or -20% </a:t>
            </a:r>
          </a:p>
          <a:p>
            <a:r>
              <a:rPr lang="fr-CA" sz="1400" b="1" u="sng" dirty="0"/>
              <a:t>Zone 3:</a:t>
            </a:r>
          </a:p>
          <a:p>
            <a:r>
              <a:rPr lang="fr-CA" sz="1400" dirty="0"/>
              <a:t>if 2000 &lt; DHDD ≤ 2200 </a:t>
            </a:r>
            <a:r>
              <a:rPr lang="fr-CA" sz="1400" dirty="0" err="1"/>
              <a:t>then</a:t>
            </a:r>
            <a:r>
              <a:rPr lang="fr-CA" sz="1400" dirty="0"/>
              <a:t> TF = 0.9 or -10% </a:t>
            </a:r>
          </a:p>
          <a:p>
            <a:r>
              <a:rPr lang="fr-CA" sz="1400" b="1" u="sng" dirty="0"/>
              <a:t>Zone 4:</a:t>
            </a:r>
          </a:p>
          <a:p>
            <a:r>
              <a:rPr lang="fr-CA" sz="1400" dirty="0"/>
              <a:t>if 2200 &lt; DHDD ≤ 2400 </a:t>
            </a:r>
            <a:r>
              <a:rPr lang="fr-CA" sz="1400" dirty="0" err="1"/>
              <a:t>then</a:t>
            </a:r>
            <a:r>
              <a:rPr lang="fr-CA" sz="1400" dirty="0"/>
              <a:t> TF = 1 or 0%</a:t>
            </a:r>
          </a:p>
          <a:p>
            <a:r>
              <a:rPr lang="fr-CA" sz="1400" b="1" u="sng" dirty="0"/>
              <a:t>Zone 5:</a:t>
            </a:r>
          </a:p>
          <a:p>
            <a:r>
              <a:rPr lang="fr-CA" sz="1400" dirty="0"/>
              <a:t>if 2400 &lt; DHDD ≤ 2600 </a:t>
            </a:r>
            <a:r>
              <a:rPr lang="fr-CA" sz="1400" dirty="0" err="1"/>
              <a:t>then</a:t>
            </a:r>
            <a:r>
              <a:rPr lang="fr-CA" sz="1400" dirty="0"/>
              <a:t> TF = 1.1 or +10% </a:t>
            </a:r>
          </a:p>
          <a:p>
            <a:r>
              <a:rPr lang="fr-CA" sz="1400" b="1" u="sng" dirty="0"/>
              <a:t>Zone 6:</a:t>
            </a:r>
          </a:p>
          <a:p>
            <a:r>
              <a:rPr lang="fr-CA" sz="1400" dirty="0"/>
              <a:t>if 2600 &lt; DHDD ≤ 2800 </a:t>
            </a:r>
            <a:r>
              <a:rPr lang="fr-CA" sz="1400" dirty="0" err="1"/>
              <a:t>then</a:t>
            </a:r>
            <a:r>
              <a:rPr lang="fr-CA" sz="1400" dirty="0"/>
              <a:t> TF = 1.2 or +20% </a:t>
            </a:r>
          </a:p>
          <a:p>
            <a:r>
              <a:rPr lang="fr-CA" sz="1400" b="1" u="sng" dirty="0"/>
              <a:t>Zone 7:</a:t>
            </a:r>
          </a:p>
          <a:p>
            <a:r>
              <a:rPr lang="fr-CA" sz="1400" dirty="0"/>
              <a:t>if 2800 &lt; DHDD ≤ 4850 </a:t>
            </a:r>
            <a:r>
              <a:rPr lang="fr-CA" sz="1400" dirty="0" err="1"/>
              <a:t>then</a:t>
            </a:r>
            <a:r>
              <a:rPr lang="fr-CA" sz="1400" dirty="0"/>
              <a:t> TF = 1.3 or +30%</a:t>
            </a:r>
          </a:p>
        </p:txBody>
      </p:sp>
    </p:spTree>
    <p:extLst>
      <p:ext uri="{BB962C8B-B14F-4D97-AF65-F5344CB8AC3E}">
        <p14:creationId xmlns:p14="http://schemas.microsoft.com/office/powerpoint/2010/main" val="2512276301"/>
      </p:ext>
    </p:extLst>
  </p:cSld>
  <p:clrMapOvr>
    <a:masterClrMapping/>
  </p:clrMapOvr>
  <mc:AlternateContent xmlns:mc="http://schemas.openxmlformats.org/markup-compatibility/2006" xmlns:p14="http://schemas.microsoft.com/office/powerpoint/2010/main">
    <mc:Choice Requires="p14">
      <p:transition spd="slow" p14:dur="2000" advTm="77833"/>
    </mc:Choice>
    <mc:Fallback xmlns="">
      <p:transition spd="slow" advTm="77833"/>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344" y="0"/>
            <a:ext cx="11928648" cy="1196752"/>
          </a:xfrm>
        </p:spPr>
        <p:txBody>
          <a:bodyPr/>
          <a:lstStyle/>
          <a:p>
            <a:pPr algn="ctr">
              <a:spcAft>
                <a:spcPts val="2400"/>
              </a:spcAft>
              <a:buClr>
                <a:srgbClr val="008000"/>
              </a:buClr>
              <a:buSzPct val="150000"/>
            </a:pPr>
            <a:r>
              <a:rPr lang="en-US" altLang="en-US" sz="3600" dirty="0"/>
              <a:t>Construction of RWC spatial surrogates</a:t>
            </a:r>
            <a:br>
              <a:rPr lang="en-US" altLang="en-US" sz="3600" dirty="0"/>
            </a:br>
            <a:r>
              <a:rPr lang="en-US" altLang="en-US" sz="2400" cap="none" dirty="0">
                <a:solidFill>
                  <a:srgbClr val="FFFF00"/>
                </a:solidFill>
              </a:rPr>
              <a:t>Readiness for Accessing Fuelwoods </a:t>
            </a:r>
            <a:endParaRPr lang="en-US" altLang="en-US" sz="2400" dirty="0">
              <a:solidFill>
                <a:srgbClr val="FFFF00"/>
              </a:solidFill>
            </a:endParaRPr>
          </a:p>
        </p:txBody>
      </p:sp>
      <p:sp>
        <p:nvSpPr>
          <p:cNvPr id="4" name="TextBox 3">
            <a:extLst>
              <a:ext uri="{FF2B5EF4-FFF2-40B4-BE49-F238E27FC236}">
                <a16:creationId xmlns:a16="http://schemas.microsoft.com/office/drawing/2014/main" id="{2081A2D1-A532-4353-BEF3-781EB419AD55}"/>
              </a:ext>
            </a:extLst>
          </p:cNvPr>
          <p:cNvSpPr txBox="1"/>
          <p:nvPr/>
        </p:nvSpPr>
        <p:spPr>
          <a:xfrm>
            <a:off x="110976" y="1700808"/>
            <a:ext cx="6480720" cy="3785652"/>
          </a:xfrm>
          <a:prstGeom prst="rect">
            <a:avLst/>
          </a:prstGeom>
          <a:solidFill>
            <a:schemeClr val="bg1"/>
          </a:solidFill>
        </p:spPr>
        <p:txBody>
          <a:bodyPr wrap="square">
            <a:spAutoFit/>
          </a:bodyPr>
          <a:lstStyle/>
          <a:p>
            <a:pPr marL="285750" indent="-285750">
              <a:buFont typeface="Wingdings" panose="05000000000000000000" pitchFamily="2" charset="2"/>
              <a:buChar char="Ø"/>
            </a:pPr>
            <a:r>
              <a:rPr lang="en-US" sz="2400" dirty="0"/>
              <a:t>Households located within or close to forests are more likely to burn wood than households located in prairie or cleared (agricultural) locations (e.g. southwestern Ontario)</a:t>
            </a: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r>
              <a:rPr lang="en-US" sz="2400" dirty="0"/>
              <a:t>A forest map is applied with an assumption that households close to the forests are 4 times more likely to burn fuelwoods than other households</a:t>
            </a:r>
          </a:p>
        </p:txBody>
      </p:sp>
      <p:pic>
        <p:nvPicPr>
          <p:cNvPr id="5" name="Picture 4">
            <a:extLst>
              <a:ext uri="{FF2B5EF4-FFF2-40B4-BE49-F238E27FC236}">
                <a16:creationId xmlns:a16="http://schemas.microsoft.com/office/drawing/2014/main" id="{5F1AAD1A-DF0F-9C20-4A43-DDBC09859B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0576" y="1677388"/>
            <a:ext cx="5375920" cy="4154120"/>
          </a:xfrm>
          <a:prstGeom prst="rect">
            <a:avLst/>
          </a:prstGeom>
        </p:spPr>
      </p:pic>
    </p:spTree>
    <p:extLst>
      <p:ext uri="{BB962C8B-B14F-4D97-AF65-F5344CB8AC3E}">
        <p14:creationId xmlns:p14="http://schemas.microsoft.com/office/powerpoint/2010/main" val="1604046655"/>
      </p:ext>
    </p:extLst>
  </p:cSld>
  <p:clrMapOvr>
    <a:masterClrMapping/>
  </p:clrMapOvr>
  <mc:AlternateContent xmlns:mc="http://schemas.openxmlformats.org/markup-compatibility/2006" xmlns:p14="http://schemas.microsoft.com/office/powerpoint/2010/main">
    <mc:Choice Requires="p14">
      <p:transition spd="slow" p14:dur="2000" advTm="77833"/>
    </mc:Choice>
    <mc:Fallback xmlns="">
      <p:transition spd="slow" advTm="77833"/>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344" y="0"/>
            <a:ext cx="11928648" cy="1196752"/>
          </a:xfrm>
        </p:spPr>
        <p:txBody>
          <a:bodyPr/>
          <a:lstStyle/>
          <a:p>
            <a:pPr algn="ctr">
              <a:spcAft>
                <a:spcPts val="2400"/>
              </a:spcAft>
              <a:buClr>
                <a:srgbClr val="008000"/>
              </a:buClr>
              <a:buSzPct val="150000"/>
            </a:pPr>
            <a:r>
              <a:rPr lang="en-US" altLang="en-US" sz="3600" dirty="0"/>
              <a:t>Construction of RWC spatial surrogates</a:t>
            </a:r>
            <a:br>
              <a:rPr lang="en-US" altLang="en-US" sz="3600" dirty="0"/>
            </a:br>
            <a:r>
              <a:rPr lang="en-US" altLang="en-US" sz="2400" cap="none" dirty="0">
                <a:solidFill>
                  <a:srgbClr val="FFFF00"/>
                </a:solidFill>
              </a:rPr>
              <a:t>Other Considerations and Final Formula</a:t>
            </a:r>
            <a:endParaRPr lang="en-US" altLang="en-US" sz="2400" dirty="0">
              <a:solidFill>
                <a:srgbClr val="FFFF00"/>
              </a:solidFill>
            </a:endParaRPr>
          </a:p>
        </p:txBody>
      </p:sp>
      <p:sp>
        <p:nvSpPr>
          <p:cNvPr id="4" name="TextBox 3">
            <a:extLst>
              <a:ext uri="{FF2B5EF4-FFF2-40B4-BE49-F238E27FC236}">
                <a16:creationId xmlns:a16="http://schemas.microsoft.com/office/drawing/2014/main" id="{2081A2D1-A532-4353-BEF3-781EB419AD55}"/>
              </a:ext>
            </a:extLst>
          </p:cNvPr>
          <p:cNvSpPr txBox="1"/>
          <p:nvPr/>
        </p:nvSpPr>
        <p:spPr>
          <a:xfrm>
            <a:off x="407368" y="1956896"/>
            <a:ext cx="11377264" cy="3416320"/>
          </a:xfrm>
          <a:prstGeom prst="rect">
            <a:avLst/>
          </a:prstGeom>
          <a:solidFill>
            <a:schemeClr val="bg1"/>
          </a:solidFill>
        </p:spPr>
        <p:txBody>
          <a:bodyPr wrap="square">
            <a:spAutoFit/>
          </a:bodyPr>
          <a:lstStyle/>
          <a:p>
            <a:pPr marL="285750" indent="-285750">
              <a:buFont typeface="Wingdings" panose="05000000000000000000" pitchFamily="2" charset="2"/>
              <a:buChar char="Ø"/>
            </a:pPr>
            <a:r>
              <a:rPr lang="en-US" sz="2400" dirty="0"/>
              <a:t> Wood burning is unlikely to occur in high-density, multi-</a:t>
            </a:r>
            <a:r>
              <a:rPr lang="en-US" sz="2400" dirty="0" err="1"/>
              <a:t>storey</a:t>
            </a:r>
            <a:r>
              <a:rPr lang="en-US" sz="2400" dirty="0"/>
              <a:t>, multiple-unit buildings. For DAs with dwelling density larger than 3000 dwelling/km</a:t>
            </a:r>
            <a:r>
              <a:rPr lang="en-US" sz="2400" baseline="30000" dirty="0"/>
              <a:t>2</a:t>
            </a:r>
            <a:r>
              <a:rPr lang="en-US" sz="2400" dirty="0"/>
              <a:t>, assumed zero RWC emissions.  Only single, semi, and row houses are accounted</a:t>
            </a: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r>
              <a:rPr lang="en-US" sz="2400" dirty="0"/>
              <a:t>Single and semi houses are much more likely to use wood for space heating than the row houses which don’t have space for storing the wood. </a:t>
            </a:r>
          </a:p>
          <a:p>
            <a:endParaRPr lang="en-US" sz="2400" dirty="0"/>
          </a:p>
          <a:p>
            <a:pPr algn="ctr"/>
            <a:r>
              <a:rPr lang="en-US" sz="2400" b="1" dirty="0"/>
              <a:t>RWC Weight = (single dwelling + semi + row/4) * </a:t>
            </a:r>
            <a:r>
              <a:rPr lang="en-US" sz="2400" b="1" dirty="0" err="1"/>
              <a:t>forest_factor</a:t>
            </a:r>
            <a:r>
              <a:rPr lang="en-US" sz="2400" b="1" dirty="0"/>
              <a:t> * house density cap factor * DHDD FACTOR * </a:t>
            </a:r>
            <a:r>
              <a:rPr lang="en-US" sz="2400" b="1" dirty="0" err="1"/>
              <a:t>rural_urban_ratio</a:t>
            </a:r>
            <a:endParaRPr lang="en-US" sz="2400" dirty="0"/>
          </a:p>
        </p:txBody>
      </p:sp>
    </p:spTree>
    <p:extLst>
      <p:ext uri="{BB962C8B-B14F-4D97-AF65-F5344CB8AC3E}">
        <p14:creationId xmlns:p14="http://schemas.microsoft.com/office/powerpoint/2010/main" val="2749997871"/>
      </p:ext>
    </p:extLst>
  </p:cSld>
  <p:clrMapOvr>
    <a:masterClrMapping/>
  </p:clrMapOvr>
  <mc:AlternateContent xmlns:mc="http://schemas.openxmlformats.org/markup-compatibility/2006" xmlns:p14="http://schemas.microsoft.com/office/powerpoint/2010/main">
    <mc:Choice Requires="p14">
      <p:transition spd="slow" p14:dur="2000" advTm="77833"/>
    </mc:Choice>
    <mc:Fallback xmlns="">
      <p:transition spd="slow" advTm="7783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pPr algn="ctr"/>
            <a:r>
              <a:rPr lang="en-CA" sz="3600" dirty="0"/>
              <a:t>outline</a:t>
            </a:r>
          </a:p>
        </p:txBody>
      </p:sp>
      <p:sp>
        <p:nvSpPr>
          <p:cNvPr id="7" name="Content Placeholder 6">
            <a:extLst>
              <a:ext uri="{FF2B5EF4-FFF2-40B4-BE49-F238E27FC236}">
                <a16:creationId xmlns:a16="http://schemas.microsoft.com/office/drawing/2014/main" id="{88E75B81-3698-4601-DF4F-97543C632E95}"/>
              </a:ext>
            </a:extLst>
          </p:cNvPr>
          <p:cNvSpPr>
            <a:spLocks noGrp="1"/>
          </p:cNvSpPr>
          <p:nvPr>
            <p:ph idx="10"/>
          </p:nvPr>
        </p:nvSpPr>
        <p:spPr/>
        <p:txBody>
          <a:bodyPr>
            <a:normAutofit fontScale="85000" lnSpcReduction="10000"/>
          </a:bodyPr>
          <a:lstStyle/>
          <a:p>
            <a:pPr marL="342900" indent="-342900">
              <a:spcBef>
                <a:spcPct val="0"/>
              </a:spcBef>
              <a:spcAft>
                <a:spcPts val="1800"/>
              </a:spcAft>
              <a:buClr>
                <a:srgbClr val="008000"/>
              </a:buClr>
              <a:buSzPct val="150000"/>
              <a:buFont typeface="Arial" panose="020B0604020202020204" pitchFamily="34" charset="0"/>
              <a:buChar char="•"/>
            </a:pPr>
            <a:r>
              <a:rPr lang="en-US" altLang="en-US" sz="3200" dirty="0"/>
              <a:t>Overview of current Canadian Air-Quality Prediction System</a:t>
            </a:r>
          </a:p>
          <a:p>
            <a:pPr marL="342900" indent="-342900">
              <a:spcBef>
                <a:spcPct val="0"/>
              </a:spcBef>
              <a:spcAft>
                <a:spcPts val="1800"/>
              </a:spcAft>
              <a:buClr>
                <a:srgbClr val="008000"/>
              </a:buClr>
              <a:buSzPct val="150000"/>
              <a:buFont typeface="Arial" panose="020B0604020202020204" pitchFamily="34" charset="0"/>
              <a:buChar char="•"/>
            </a:pPr>
            <a:r>
              <a:rPr lang="en-US" altLang="en-US" sz="3200" dirty="0"/>
              <a:t>Summary of the Proposed Updates to the System</a:t>
            </a:r>
          </a:p>
          <a:p>
            <a:pPr marL="342900" indent="-342900">
              <a:spcBef>
                <a:spcPct val="0"/>
              </a:spcBef>
              <a:spcAft>
                <a:spcPts val="1800"/>
              </a:spcAft>
              <a:buClr>
                <a:srgbClr val="008000"/>
              </a:buClr>
              <a:buSzPct val="150000"/>
              <a:buFont typeface="Arial" panose="020B0604020202020204" pitchFamily="34" charset="0"/>
              <a:buChar char="•"/>
            </a:pPr>
            <a:r>
              <a:rPr lang="en-US" altLang="en-US" sz="3200" dirty="0"/>
              <a:t>Review of Updates to the Canadian Anthropogenic Emissions </a:t>
            </a:r>
            <a:r>
              <a:rPr lang="en-US" altLang="en-US" dirty="0"/>
              <a:t> </a:t>
            </a:r>
          </a:p>
          <a:p>
            <a:pPr marL="342900" indent="-342900">
              <a:spcBef>
                <a:spcPct val="0"/>
              </a:spcBef>
              <a:spcAft>
                <a:spcPts val="1800"/>
              </a:spcAft>
              <a:buClr>
                <a:srgbClr val="008000"/>
              </a:buClr>
              <a:buSzPct val="150000"/>
              <a:buFont typeface="Arial" panose="020B0604020202020204" pitchFamily="34" charset="0"/>
              <a:buChar char="•"/>
            </a:pPr>
            <a:r>
              <a:rPr lang="en-US" altLang="en-US" sz="3200" dirty="0"/>
              <a:t>New Residential Wood Combustion Surrogates</a:t>
            </a:r>
          </a:p>
          <a:p>
            <a:pPr marL="342900" indent="-342900">
              <a:spcBef>
                <a:spcPct val="0"/>
              </a:spcBef>
              <a:spcAft>
                <a:spcPts val="1800"/>
              </a:spcAft>
              <a:buClr>
                <a:srgbClr val="008000"/>
              </a:buClr>
              <a:buSzPct val="150000"/>
              <a:buFont typeface="Arial" panose="020B0604020202020204" pitchFamily="34" charset="0"/>
              <a:buChar char="•"/>
            </a:pPr>
            <a:r>
              <a:rPr lang="en-US" altLang="en-US" dirty="0"/>
              <a:t>Concluding</a:t>
            </a:r>
            <a:r>
              <a:rPr lang="en-US" altLang="en-US" sz="3200" dirty="0"/>
              <a:t> remarks</a:t>
            </a:r>
          </a:p>
        </p:txBody>
      </p:sp>
    </p:spTree>
    <p:extLst>
      <p:ext uri="{BB962C8B-B14F-4D97-AF65-F5344CB8AC3E}">
        <p14:creationId xmlns:p14="http://schemas.microsoft.com/office/powerpoint/2010/main" val="1542930834"/>
      </p:ext>
    </p:extLst>
  </p:cSld>
  <p:clrMapOvr>
    <a:masterClrMapping/>
  </p:clrMapOvr>
  <mc:AlternateContent xmlns:mc="http://schemas.openxmlformats.org/markup-compatibility/2006" xmlns:p14="http://schemas.microsoft.com/office/powerpoint/2010/main">
    <mc:Choice Requires="p14">
      <p:transition spd="slow" p14:dur="2000" advTm="37011"/>
    </mc:Choice>
    <mc:Fallback xmlns="">
      <p:transition spd="slow" advTm="37011"/>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024" y="265176"/>
            <a:ext cx="11932920" cy="978408"/>
          </a:xfrm>
        </p:spPr>
        <p:txBody>
          <a:bodyPr anchor="ctr"/>
          <a:lstStyle/>
          <a:p>
            <a:pPr algn="ctr">
              <a:spcAft>
                <a:spcPts val="2400"/>
              </a:spcAft>
              <a:buClr>
                <a:srgbClr val="008000"/>
              </a:buClr>
              <a:buSzPct val="150000"/>
            </a:pPr>
            <a:r>
              <a:rPr lang="en-US" altLang="en-US" sz="3600" dirty="0"/>
              <a:t>Impacts of the new surrogates on Pm</a:t>
            </a:r>
            <a:r>
              <a:rPr lang="en-US" altLang="en-US" sz="3600" baseline="-25000" dirty="0"/>
              <a:t>2.5</a:t>
            </a:r>
            <a:r>
              <a:rPr lang="en-US" altLang="en-US" sz="3600" dirty="0"/>
              <a:t> concentration prediction for large cities</a:t>
            </a:r>
            <a:endParaRPr lang="en-US" altLang="en-US" sz="3600" dirty="0">
              <a:solidFill>
                <a:srgbClr val="FFFF00"/>
              </a:solidFill>
            </a:endParaRPr>
          </a:p>
        </p:txBody>
      </p:sp>
      <p:grpSp>
        <p:nvGrpSpPr>
          <p:cNvPr id="6" name="Group 5">
            <a:extLst>
              <a:ext uri="{FF2B5EF4-FFF2-40B4-BE49-F238E27FC236}">
                <a16:creationId xmlns:a16="http://schemas.microsoft.com/office/drawing/2014/main" id="{F3C1B35E-C0C6-511D-BBDF-68A1298369DF}"/>
              </a:ext>
            </a:extLst>
          </p:cNvPr>
          <p:cNvGrpSpPr/>
          <p:nvPr/>
        </p:nvGrpSpPr>
        <p:grpSpPr>
          <a:xfrm>
            <a:off x="186161" y="1465302"/>
            <a:ext cx="11897196" cy="3569160"/>
            <a:chOff x="222796" y="3140968"/>
            <a:chExt cx="11897196" cy="3569160"/>
          </a:xfrm>
        </p:grpSpPr>
        <p:pic>
          <p:nvPicPr>
            <p:cNvPr id="4" name="Picture 3">
              <a:extLst>
                <a:ext uri="{FF2B5EF4-FFF2-40B4-BE49-F238E27FC236}">
                  <a16:creationId xmlns:a16="http://schemas.microsoft.com/office/drawing/2014/main" id="{40261324-FCC8-6E32-7652-3AB17944D9B2}"/>
                </a:ext>
              </a:extLst>
            </p:cNvPr>
            <p:cNvPicPr>
              <a:picLocks noChangeAspect="1"/>
            </p:cNvPicPr>
            <p:nvPr/>
          </p:nvPicPr>
          <p:blipFill rotWithShape="1">
            <a:blip r:embed="rId3"/>
            <a:srcRect t="10194" b="33884"/>
            <a:stretch/>
          </p:blipFill>
          <p:spPr>
            <a:xfrm>
              <a:off x="222796" y="3140968"/>
              <a:ext cx="11897196" cy="3569160"/>
            </a:xfrm>
            <a:prstGeom prst="rect">
              <a:avLst/>
            </a:prstGeom>
          </p:spPr>
        </p:pic>
        <p:sp>
          <p:nvSpPr>
            <p:cNvPr id="5" name="TextBox 4">
              <a:extLst>
                <a:ext uri="{FF2B5EF4-FFF2-40B4-BE49-F238E27FC236}">
                  <a16:creationId xmlns:a16="http://schemas.microsoft.com/office/drawing/2014/main" id="{D5611F80-E8EE-91C2-83E2-F6E961A068C9}"/>
                </a:ext>
              </a:extLst>
            </p:cNvPr>
            <p:cNvSpPr txBox="1"/>
            <p:nvPr/>
          </p:nvSpPr>
          <p:spPr>
            <a:xfrm>
              <a:off x="9696400" y="3429000"/>
              <a:ext cx="1683474" cy="1354217"/>
            </a:xfrm>
            <a:prstGeom prst="rect">
              <a:avLst/>
            </a:prstGeom>
            <a:noFill/>
          </p:spPr>
          <p:txBody>
            <a:bodyPr wrap="none" rtlCol="0">
              <a:spAutoFit/>
            </a:bodyPr>
            <a:lstStyle/>
            <a:p>
              <a:r>
                <a:rPr lang="en-US" sz="2800" b="1" dirty="0"/>
                <a:t>Montreal</a:t>
              </a:r>
            </a:p>
            <a:p>
              <a:r>
                <a:rPr lang="en-US" b="1" dirty="0">
                  <a:solidFill>
                    <a:srgbClr val="00B050"/>
                  </a:solidFill>
                </a:rPr>
                <a:t>Green: </a:t>
              </a:r>
              <a:r>
                <a:rPr lang="en-US" b="1" dirty="0" err="1">
                  <a:solidFill>
                    <a:srgbClr val="00B050"/>
                  </a:solidFill>
                </a:rPr>
                <a:t>Obs</a:t>
              </a:r>
              <a:endParaRPr lang="en-US" b="1" dirty="0">
                <a:solidFill>
                  <a:srgbClr val="00B050"/>
                </a:solidFill>
              </a:endParaRPr>
            </a:p>
            <a:p>
              <a:r>
                <a:rPr lang="en-US" b="1" dirty="0">
                  <a:solidFill>
                    <a:srgbClr val="0000FF"/>
                  </a:solidFill>
                </a:rPr>
                <a:t>Blue: Base</a:t>
              </a:r>
            </a:p>
            <a:p>
              <a:r>
                <a:rPr lang="en-US" b="1" dirty="0">
                  <a:solidFill>
                    <a:srgbClr val="FF0000"/>
                  </a:solidFill>
                </a:rPr>
                <a:t>Red: Test</a:t>
              </a:r>
              <a:endParaRPr lang="en-CA" b="1" dirty="0">
                <a:solidFill>
                  <a:srgbClr val="FF0000"/>
                </a:solidFill>
              </a:endParaRPr>
            </a:p>
          </p:txBody>
        </p:sp>
      </p:grpSp>
      <p:grpSp>
        <p:nvGrpSpPr>
          <p:cNvPr id="9" name="Group 8">
            <a:extLst>
              <a:ext uri="{FF2B5EF4-FFF2-40B4-BE49-F238E27FC236}">
                <a16:creationId xmlns:a16="http://schemas.microsoft.com/office/drawing/2014/main" id="{E6E53007-C7F9-7FE3-8056-4832D30F7363}"/>
              </a:ext>
            </a:extLst>
          </p:cNvPr>
          <p:cNvGrpSpPr/>
          <p:nvPr/>
        </p:nvGrpSpPr>
        <p:grpSpPr>
          <a:xfrm>
            <a:off x="206837" y="1461446"/>
            <a:ext cx="11922903" cy="3576872"/>
            <a:chOff x="-1460160" y="-295744"/>
            <a:chExt cx="11922903" cy="3576872"/>
          </a:xfrm>
        </p:grpSpPr>
        <p:pic>
          <p:nvPicPr>
            <p:cNvPr id="7" name="Picture 6">
              <a:extLst>
                <a:ext uri="{FF2B5EF4-FFF2-40B4-BE49-F238E27FC236}">
                  <a16:creationId xmlns:a16="http://schemas.microsoft.com/office/drawing/2014/main" id="{82BE6C39-6008-8A1E-8752-82B477575CEB}"/>
                </a:ext>
              </a:extLst>
            </p:cNvPr>
            <p:cNvPicPr>
              <a:picLocks noChangeAspect="1"/>
            </p:cNvPicPr>
            <p:nvPr/>
          </p:nvPicPr>
          <p:blipFill rotWithShape="1">
            <a:blip r:embed="rId4"/>
            <a:srcRect t="10194" b="33883"/>
            <a:stretch/>
          </p:blipFill>
          <p:spPr>
            <a:xfrm>
              <a:off x="-1460160" y="-295744"/>
              <a:ext cx="11922903" cy="3576872"/>
            </a:xfrm>
            <a:prstGeom prst="rect">
              <a:avLst/>
            </a:prstGeom>
          </p:spPr>
        </p:pic>
        <p:sp>
          <p:nvSpPr>
            <p:cNvPr id="8" name="TextBox 7">
              <a:extLst>
                <a:ext uri="{FF2B5EF4-FFF2-40B4-BE49-F238E27FC236}">
                  <a16:creationId xmlns:a16="http://schemas.microsoft.com/office/drawing/2014/main" id="{E48DF25B-E3FB-7C8E-8E9E-BAA72C3016C8}"/>
                </a:ext>
              </a:extLst>
            </p:cNvPr>
            <p:cNvSpPr txBox="1"/>
            <p:nvPr/>
          </p:nvSpPr>
          <p:spPr>
            <a:xfrm>
              <a:off x="7953084" y="150239"/>
              <a:ext cx="1515736" cy="1354217"/>
            </a:xfrm>
            <a:prstGeom prst="rect">
              <a:avLst/>
            </a:prstGeom>
            <a:noFill/>
          </p:spPr>
          <p:txBody>
            <a:bodyPr wrap="none" rtlCol="0">
              <a:spAutoFit/>
            </a:bodyPr>
            <a:lstStyle/>
            <a:p>
              <a:r>
                <a:rPr lang="en-US" sz="2800" b="1" dirty="0"/>
                <a:t>Toronto</a:t>
              </a:r>
            </a:p>
            <a:p>
              <a:r>
                <a:rPr lang="en-US" b="1" dirty="0">
                  <a:solidFill>
                    <a:srgbClr val="00B050"/>
                  </a:solidFill>
                </a:rPr>
                <a:t>Green: </a:t>
              </a:r>
              <a:r>
                <a:rPr lang="en-US" b="1" dirty="0" err="1">
                  <a:solidFill>
                    <a:srgbClr val="00B050"/>
                  </a:solidFill>
                </a:rPr>
                <a:t>Obs</a:t>
              </a:r>
              <a:endParaRPr lang="en-US" b="1" dirty="0">
                <a:solidFill>
                  <a:srgbClr val="00B050"/>
                </a:solidFill>
              </a:endParaRPr>
            </a:p>
            <a:p>
              <a:r>
                <a:rPr lang="en-US" b="1" dirty="0">
                  <a:solidFill>
                    <a:srgbClr val="0000FF"/>
                  </a:solidFill>
                </a:rPr>
                <a:t>Blue: Base</a:t>
              </a:r>
            </a:p>
            <a:p>
              <a:r>
                <a:rPr lang="en-US" b="1" dirty="0">
                  <a:solidFill>
                    <a:srgbClr val="FF0000"/>
                  </a:solidFill>
                </a:rPr>
                <a:t>Red: Test</a:t>
              </a:r>
              <a:endParaRPr lang="en-CA" b="1" dirty="0">
                <a:solidFill>
                  <a:srgbClr val="FF0000"/>
                </a:solidFill>
              </a:endParaRPr>
            </a:p>
          </p:txBody>
        </p:sp>
      </p:grpSp>
      <p:grpSp>
        <p:nvGrpSpPr>
          <p:cNvPr id="12" name="Group 11">
            <a:extLst>
              <a:ext uri="{FF2B5EF4-FFF2-40B4-BE49-F238E27FC236}">
                <a16:creationId xmlns:a16="http://schemas.microsoft.com/office/drawing/2014/main" id="{57E77981-D07F-86DA-E353-BB1E1B8B9591}"/>
              </a:ext>
            </a:extLst>
          </p:cNvPr>
          <p:cNvGrpSpPr/>
          <p:nvPr/>
        </p:nvGrpSpPr>
        <p:grpSpPr>
          <a:xfrm>
            <a:off x="222796" y="1461446"/>
            <a:ext cx="11897196" cy="3531982"/>
            <a:chOff x="-2249054" y="-99126"/>
            <a:chExt cx="11897196" cy="3531982"/>
          </a:xfrm>
        </p:grpSpPr>
        <p:pic>
          <p:nvPicPr>
            <p:cNvPr id="10" name="Picture 9">
              <a:extLst>
                <a:ext uri="{FF2B5EF4-FFF2-40B4-BE49-F238E27FC236}">
                  <a16:creationId xmlns:a16="http://schemas.microsoft.com/office/drawing/2014/main" id="{F1C1B68D-49BC-53D8-DF73-86A20B3A78C9}"/>
                </a:ext>
              </a:extLst>
            </p:cNvPr>
            <p:cNvPicPr>
              <a:picLocks noChangeAspect="1"/>
            </p:cNvPicPr>
            <p:nvPr/>
          </p:nvPicPr>
          <p:blipFill rotWithShape="1">
            <a:blip r:embed="rId5"/>
            <a:srcRect t="10388" b="34272"/>
            <a:stretch/>
          </p:blipFill>
          <p:spPr>
            <a:xfrm>
              <a:off x="-2249054" y="-99126"/>
              <a:ext cx="11897196" cy="3531982"/>
            </a:xfrm>
            <a:prstGeom prst="rect">
              <a:avLst/>
            </a:prstGeom>
          </p:spPr>
        </p:pic>
        <p:sp>
          <p:nvSpPr>
            <p:cNvPr id="11" name="TextBox 10">
              <a:extLst>
                <a:ext uri="{FF2B5EF4-FFF2-40B4-BE49-F238E27FC236}">
                  <a16:creationId xmlns:a16="http://schemas.microsoft.com/office/drawing/2014/main" id="{B6DC8536-128C-A9F8-5AB9-D6B2A8EF1AC6}"/>
                </a:ext>
              </a:extLst>
            </p:cNvPr>
            <p:cNvSpPr txBox="1"/>
            <p:nvPr/>
          </p:nvSpPr>
          <p:spPr>
            <a:xfrm>
              <a:off x="7176120" y="274583"/>
              <a:ext cx="2003497" cy="1354217"/>
            </a:xfrm>
            <a:prstGeom prst="rect">
              <a:avLst/>
            </a:prstGeom>
            <a:noFill/>
          </p:spPr>
          <p:txBody>
            <a:bodyPr wrap="none" rtlCol="0">
              <a:spAutoFit/>
            </a:bodyPr>
            <a:lstStyle/>
            <a:p>
              <a:r>
                <a:rPr lang="en-US" sz="2800" b="1" dirty="0"/>
                <a:t>Vancouver</a:t>
              </a:r>
            </a:p>
            <a:p>
              <a:r>
                <a:rPr lang="en-US" b="1" dirty="0">
                  <a:solidFill>
                    <a:srgbClr val="00B050"/>
                  </a:solidFill>
                </a:rPr>
                <a:t>Green: </a:t>
              </a:r>
              <a:r>
                <a:rPr lang="en-US" b="1" dirty="0" err="1">
                  <a:solidFill>
                    <a:srgbClr val="00B050"/>
                  </a:solidFill>
                </a:rPr>
                <a:t>Obs</a:t>
              </a:r>
              <a:endParaRPr lang="en-US" b="1" dirty="0">
                <a:solidFill>
                  <a:srgbClr val="00B050"/>
                </a:solidFill>
              </a:endParaRPr>
            </a:p>
            <a:p>
              <a:r>
                <a:rPr lang="en-US" b="1" dirty="0">
                  <a:solidFill>
                    <a:srgbClr val="0000FF"/>
                  </a:solidFill>
                </a:rPr>
                <a:t>Blue: Base</a:t>
              </a:r>
            </a:p>
            <a:p>
              <a:r>
                <a:rPr lang="en-US" b="1" dirty="0">
                  <a:solidFill>
                    <a:srgbClr val="FF0000"/>
                  </a:solidFill>
                </a:rPr>
                <a:t>Red: Test</a:t>
              </a:r>
              <a:endParaRPr lang="en-CA" b="1" dirty="0">
                <a:solidFill>
                  <a:srgbClr val="FF0000"/>
                </a:solidFill>
              </a:endParaRPr>
            </a:p>
          </p:txBody>
        </p:sp>
      </p:grpSp>
    </p:spTree>
    <p:extLst>
      <p:ext uri="{BB962C8B-B14F-4D97-AF65-F5344CB8AC3E}">
        <p14:creationId xmlns:p14="http://schemas.microsoft.com/office/powerpoint/2010/main" val="182807727"/>
      </p:ext>
    </p:extLst>
  </p:cSld>
  <p:clrMapOvr>
    <a:masterClrMapping/>
  </p:clrMapOvr>
  <mc:AlternateContent xmlns:mc="http://schemas.openxmlformats.org/markup-compatibility/2006" xmlns:p14="http://schemas.microsoft.com/office/powerpoint/2010/main">
    <mc:Choice Requires="p14">
      <p:transition spd="slow" p14:dur="2000" advTm="77833"/>
    </mc:Choice>
    <mc:Fallback xmlns="">
      <p:transition spd="slow" advTm="7783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EBCB0-287E-86D2-8509-80F19EEC5FBE}"/>
              </a:ext>
            </a:extLst>
          </p:cNvPr>
          <p:cNvSpPr>
            <a:spLocks noGrp="1"/>
          </p:cNvSpPr>
          <p:nvPr>
            <p:ph type="ctrTitle"/>
          </p:nvPr>
        </p:nvSpPr>
        <p:spPr/>
        <p:txBody>
          <a:bodyPr anchor="ctr"/>
          <a:lstStyle/>
          <a:p>
            <a:pPr algn="ctr"/>
            <a:r>
              <a:rPr lang="en-US" altLang="en-US" sz="3200" dirty="0"/>
              <a:t>summary</a:t>
            </a:r>
            <a:endParaRPr lang="en-US" dirty="0"/>
          </a:p>
        </p:txBody>
      </p:sp>
      <p:sp>
        <p:nvSpPr>
          <p:cNvPr id="4" name="Content Placeholder 3">
            <a:extLst>
              <a:ext uri="{FF2B5EF4-FFF2-40B4-BE49-F238E27FC236}">
                <a16:creationId xmlns:a16="http://schemas.microsoft.com/office/drawing/2014/main" id="{459C0C35-67BD-2132-A699-F551EA849F4D}"/>
              </a:ext>
            </a:extLst>
          </p:cNvPr>
          <p:cNvSpPr>
            <a:spLocks noGrp="1"/>
          </p:cNvSpPr>
          <p:nvPr>
            <p:ph idx="10"/>
          </p:nvPr>
        </p:nvSpPr>
        <p:spPr>
          <a:xfrm>
            <a:off x="407368" y="1844824"/>
            <a:ext cx="11377263" cy="3960440"/>
          </a:xfrm>
        </p:spPr>
        <p:txBody>
          <a:bodyPr>
            <a:noAutofit/>
          </a:bodyPr>
          <a:lstStyle/>
          <a:p>
            <a:r>
              <a:rPr lang="en-US" sz="2600" dirty="0"/>
              <a:t>This presentation is a report on the latest progress in improving </a:t>
            </a:r>
            <a:r>
              <a:rPr lang="en-CA" sz="2600" dirty="0"/>
              <a:t>Canadian Regional Air-Quality Deterministic Prediction System (RAQDPS)</a:t>
            </a:r>
          </a:p>
          <a:p>
            <a:r>
              <a:rPr lang="en-CA" sz="2600" dirty="0"/>
              <a:t>Updates to the Canadian anthropogenic emissions are discussed</a:t>
            </a:r>
          </a:p>
          <a:p>
            <a:r>
              <a:rPr lang="en-CA" sz="2600" dirty="0"/>
              <a:t>Details of the Residential Wood Combustion surrogates are presented</a:t>
            </a:r>
          </a:p>
          <a:p>
            <a:r>
              <a:rPr lang="en-US" sz="2600" dirty="0"/>
              <a:t>New RWC surrogates significantly improve model prediction of PM2.5 concentration for most of the large Canadian cities</a:t>
            </a:r>
          </a:p>
          <a:p>
            <a:r>
              <a:rPr lang="en-US" sz="2600" dirty="0"/>
              <a:t>Overprediction of PM2.5 concentration is still seen for some cities; PM2.5 emissions from other sources need to be investigated and/or the factors used for constructing the RWC surrogates need to be further adjusted</a:t>
            </a:r>
          </a:p>
        </p:txBody>
      </p:sp>
    </p:spTree>
    <p:extLst>
      <p:ext uri="{BB962C8B-B14F-4D97-AF65-F5344CB8AC3E}">
        <p14:creationId xmlns:p14="http://schemas.microsoft.com/office/powerpoint/2010/main" val="1930900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D20BA08-B429-928C-C164-19466B689734}"/>
              </a:ext>
            </a:extLst>
          </p:cNvPr>
          <p:cNvSpPr txBox="1"/>
          <p:nvPr/>
        </p:nvSpPr>
        <p:spPr>
          <a:xfrm>
            <a:off x="719328" y="260648"/>
            <a:ext cx="10753344" cy="978408"/>
          </a:xfrm>
          <a:prstGeom prst="rect">
            <a:avLst/>
          </a:prstGeom>
        </p:spPr>
        <p:txBody>
          <a:bodyPr vert="horz" lIns="91440" tIns="45720" rIns="91440" bIns="45720" rtlCol="0" anchor="ctr">
            <a:noAutofit/>
          </a:bodyPr>
          <a:lstStyle>
            <a:lvl1pPr algn="ctr">
              <a:spcBef>
                <a:spcPct val="0"/>
              </a:spcBef>
              <a:buNone/>
              <a:defRPr sz="3200" b="1" cap="all" baseline="0">
                <a:solidFill>
                  <a:schemeClr val="bg1"/>
                </a:solidFill>
                <a:latin typeface="Arial" panose="020B0604020202020204" pitchFamily="34" charset="0"/>
                <a:ea typeface="+mj-ea"/>
                <a:cs typeface="Arial" panose="020B0604020202020204" pitchFamily="34" charset="0"/>
              </a:defRPr>
            </a:lvl1pPr>
          </a:lstStyle>
          <a:p>
            <a:endParaRPr lang="en-US" dirty="0"/>
          </a:p>
        </p:txBody>
      </p:sp>
      <p:sp>
        <p:nvSpPr>
          <p:cNvPr id="3" name="Content Placeholder 2">
            <a:extLst>
              <a:ext uri="{FF2B5EF4-FFF2-40B4-BE49-F238E27FC236}">
                <a16:creationId xmlns:a16="http://schemas.microsoft.com/office/drawing/2014/main" id="{17721030-1D50-C847-0A0D-B2B5DB8AE1E0}"/>
              </a:ext>
            </a:extLst>
          </p:cNvPr>
          <p:cNvSpPr>
            <a:spLocks noGrp="1"/>
          </p:cNvSpPr>
          <p:nvPr>
            <p:ph idx="10"/>
          </p:nvPr>
        </p:nvSpPr>
        <p:spPr/>
        <p:txBody>
          <a:bodyPr/>
          <a:lstStyle/>
          <a:p>
            <a:pPr marL="0" indent="0" algn="ctr">
              <a:buNone/>
            </a:pPr>
            <a:r>
              <a:rPr lang="en-US" dirty="0">
                <a:solidFill>
                  <a:srgbClr val="0070C0"/>
                </a:solidFill>
              </a:rPr>
              <a:t>Thank You for Your Attention!</a:t>
            </a:r>
          </a:p>
        </p:txBody>
      </p:sp>
    </p:spTree>
    <p:extLst>
      <p:ext uri="{BB962C8B-B14F-4D97-AF65-F5344CB8AC3E}">
        <p14:creationId xmlns:p14="http://schemas.microsoft.com/office/powerpoint/2010/main" val="1074398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59C0C35-67BD-2132-A699-F551EA849F4D}"/>
              </a:ext>
            </a:extLst>
          </p:cNvPr>
          <p:cNvSpPr>
            <a:spLocks noGrp="1"/>
          </p:cNvSpPr>
          <p:nvPr>
            <p:ph idx="10"/>
          </p:nvPr>
        </p:nvSpPr>
        <p:spPr>
          <a:xfrm>
            <a:off x="119336" y="1182960"/>
            <a:ext cx="11881319" cy="5486400"/>
          </a:xfrm>
          <a:solidFill>
            <a:schemeClr val="bg1"/>
          </a:solidFill>
        </p:spPr>
        <p:txBody>
          <a:bodyPr>
            <a:noAutofit/>
          </a:bodyPr>
          <a:lstStyle/>
          <a:p>
            <a:pPr marL="540000" indent="-720000">
              <a:spcBef>
                <a:spcPts val="0"/>
              </a:spcBef>
              <a:spcAft>
                <a:spcPts val="600"/>
              </a:spcAft>
              <a:buNone/>
              <a:defRPr/>
            </a:pPr>
            <a:r>
              <a:rPr lang="en-US" sz="1400" dirty="0">
                <a:solidFill>
                  <a:prstClr val="black"/>
                </a:solidFill>
                <a:latin typeface="Arial"/>
                <a:ea typeface="Times New Roman" panose="02020603050405020304" pitchFamily="18" charset="0"/>
                <a:cs typeface="+mn-cs"/>
              </a:rPr>
              <a:t>Gong, S., 2003, A parameterization of sea-salt aerosol source function for sub- and super-micron particles. </a:t>
            </a:r>
            <a:r>
              <a:rPr lang="en-US" sz="1400" i="1" dirty="0">
                <a:solidFill>
                  <a:prstClr val="black"/>
                </a:solidFill>
                <a:latin typeface="Arial"/>
                <a:ea typeface="Times New Roman" panose="02020603050405020304" pitchFamily="18" charset="0"/>
                <a:cs typeface="+mn-cs"/>
              </a:rPr>
              <a:t>Global Biogeochemical Cycles</a:t>
            </a:r>
            <a:r>
              <a:rPr lang="en-US" sz="1400" dirty="0">
                <a:solidFill>
                  <a:prstClr val="black"/>
                </a:solidFill>
                <a:latin typeface="Arial"/>
                <a:ea typeface="Times New Roman" panose="02020603050405020304" pitchFamily="18" charset="0"/>
                <a:cs typeface="+mn-cs"/>
              </a:rPr>
              <a:t>, 17(4), </a:t>
            </a:r>
            <a:r>
              <a:rPr lang="en-US" sz="1400" dirty="0">
                <a:solidFill>
                  <a:prstClr val="black"/>
                </a:solidFill>
                <a:latin typeface="Arial"/>
                <a:ea typeface="Times New Roman" panose="02020603050405020304" pitchFamily="18" charset="0"/>
                <a:cs typeface="+mn-cs"/>
                <a:hlinkClick r:id="rId2"/>
              </a:rPr>
              <a:t>https://doi.org/10.1029/2003GB002079</a:t>
            </a:r>
            <a:r>
              <a:rPr lang="en-US" sz="1400" dirty="0">
                <a:solidFill>
                  <a:prstClr val="black"/>
                </a:solidFill>
                <a:latin typeface="Arial"/>
                <a:ea typeface="Times New Roman" panose="02020603050405020304" pitchFamily="18" charset="0"/>
                <a:cs typeface="+mn-cs"/>
              </a:rPr>
              <a:t> </a:t>
            </a:r>
            <a:endParaRPr kumimoji="0" lang="en-US" sz="14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a:p>
            <a:pPr marL="540000" marR="0" lvl="0" indent="-72000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Arial"/>
                <a:ea typeface="Times New Roman" panose="02020603050405020304" pitchFamily="18" charset="0"/>
                <a:cs typeface="+mn-cs"/>
              </a:rPr>
              <a:t>Ghahreman</a:t>
            </a:r>
            <a:r>
              <a:rPr lang="en-US" sz="1400" dirty="0">
                <a:solidFill>
                  <a:prstClr val="black"/>
                </a:solidFill>
                <a:latin typeface="Arial"/>
                <a:ea typeface="Times New Roman" panose="02020603050405020304" pitchFamily="18" charset="0"/>
                <a:cs typeface="+mn-cs"/>
              </a:rPr>
              <a:t>, R. et al., 2023, Modeling below-cloud scavenging of size resolved particles in GEM-MACHv3.1, under review for journal </a:t>
            </a:r>
            <a:r>
              <a:rPr lang="en-US" sz="1400" i="1" dirty="0">
                <a:solidFill>
                  <a:prstClr val="black"/>
                </a:solidFill>
                <a:latin typeface="Arial"/>
                <a:ea typeface="Times New Roman" panose="02020603050405020304" pitchFamily="18" charset="0"/>
                <a:cs typeface="+mn-cs"/>
              </a:rPr>
              <a:t>Geoscientific Model Development</a:t>
            </a:r>
            <a:r>
              <a:rPr lang="en-US" sz="1400" dirty="0">
                <a:solidFill>
                  <a:prstClr val="black"/>
                </a:solidFill>
                <a:latin typeface="Arial"/>
                <a:ea typeface="Times New Roman" panose="02020603050405020304" pitchFamily="18" charset="0"/>
                <a:cs typeface="+mn-cs"/>
              </a:rPr>
              <a:t>, </a:t>
            </a:r>
            <a:r>
              <a:rPr lang="en-US" sz="1400" dirty="0">
                <a:solidFill>
                  <a:prstClr val="black"/>
                </a:solidFill>
                <a:latin typeface="Arial"/>
                <a:ea typeface="Times New Roman" panose="02020603050405020304" pitchFamily="18" charset="0"/>
                <a:cs typeface="+mn-cs"/>
                <a:hlinkClick r:id="rId3"/>
              </a:rPr>
              <a:t>https://doi.org/10.5194/gmd-2023-86</a:t>
            </a:r>
            <a:r>
              <a:rPr lang="en-US" sz="1400" dirty="0">
                <a:solidFill>
                  <a:prstClr val="black"/>
                </a:solidFill>
                <a:latin typeface="Arial"/>
                <a:ea typeface="Times New Roman" panose="02020603050405020304" pitchFamily="18" charset="0"/>
                <a:cs typeface="+mn-cs"/>
              </a:rPr>
              <a:t> </a:t>
            </a:r>
          </a:p>
          <a:p>
            <a:pPr marL="540000" marR="0" lvl="0" indent="-720000" algn="l" defTabSz="914400" rtl="0" eaLnBrk="1" fontAlgn="auto" latinLnBrk="0" hangingPunct="1">
              <a:lnSpc>
                <a:spcPct val="100000"/>
              </a:lnSpc>
              <a:spcBef>
                <a:spcPts val="0"/>
              </a:spcBef>
              <a:spcAft>
                <a:spcPts val="600"/>
              </a:spcAft>
              <a:buClrTx/>
              <a:buSzTx/>
              <a:buFontTx/>
              <a:buNone/>
              <a:tabLst/>
              <a:defRPr/>
            </a:pPr>
            <a:r>
              <a:rPr lang="en-US" sz="1400" dirty="0">
                <a:solidFill>
                  <a:prstClr val="black"/>
                </a:solidFill>
                <a:latin typeface="Arial"/>
                <a:ea typeface="Times New Roman" panose="02020603050405020304" pitchFamily="18" charset="0"/>
                <a:cs typeface="+mn-cs"/>
              </a:rPr>
              <a:t>Makar, P. A. et al.,2021. Vehicle-induced turbulence and atmospheric pollution, </a:t>
            </a:r>
            <a:r>
              <a:rPr lang="en-US" sz="1400" i="1" dirty="0">
                <a:solidFill>
                  <a:prstClr val="black"/>
                </a:solidFill>
                <a:latin typeface="Arial"/>
                <a:ea typeface="Times New Roman" panose="02020603050405020304" pitchFamily="18" charset="0"/>
                <a:cs typeface="+mn-cs"/>
              </a:rPr>
              <a:t>Atmos. Chem. Phys.</a:t>
            </a:r>
            <a:r>
              <a:rPr lang="en-US" sz="1400" dirty="0">
                <a:solidFill>
                  <a:prstClr val="black"/>
                </a:solidFill>
                <a:latin typeface="Arial"/>
                <a:ea typeface="Times New Roman" panose="02020603050405020304" pitchFamily="18" charset="0"/>
                <a:cs typeface="+mn-cs"/>
              </a:rPr>
              <a:t>, 21, 12291-12416, </a:t>
            </a:r>
            <a:r>
              <a:rPr lang="en-US" sz="1400" dirty="0">
                <a:solidFill>
                  <a:prstClr val="black"/>
                </a:solidFill>
                <a:latin typeface="Arial"/>
                <a:ea typeface="Times New Roman" panose="02020603050405020304" pitchFamily="18" charset="0"/>
                <a:cs typeface="+mn-cs"/>
                <a:hlinkClick r:id="rId4"/>
              </a:rPr>
              <a:t>https://doi.org/10.5194/acp-21-12291-2021</a:t>
            </a:r>
            <a:r>
              <a:rPr lang="en-US" sz="1400" dirty="0">
                <a:solidFill>
                  <a:prstClr val="black"/>
                </a:solidFill>
                <a:latin typeface="Arial"/>
                <a:ea typeface="Times New Roman" panose="02020603050405020304" pitchFamily="18" charset="0"/>
                <a:cs typeface="+mn-cs"/>
              </a:rPr>
              <a:t> </a:t>
            </a:r>
          </a:p>
          <a:p>
            <a:pPr marL="540000" marR="0" lvl="0" indent="-72000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Moran, M.D., et al., 2015.  Contribution of improved spatial  allocation of emissions to reducing urban overpredictions of NO2 and PM2.5 concentrations.  </a:t>
            </a:r>
            <a:r>
              <a:rPr kumimoji="0" lang="en-US" sz="1400" b="0" i="1" u="none" strike="noStrike" kern="1200" cap="none" spc="0" normalizeH="0" baseline="0" noProof="0" dirty="0">
                <a:ln>
                  <a:noFill/>
                </a:ln>
                <a:solidFill>
                  <a:prstClr val="black"/>
                </a:solidFill>
                <a:effectLst/>
                <a:uLnTx/>
                <a:uFillTx/>
                <a:latin typeface="Arial"/>
                <a:ea typeface="+mn-ea"/>
                <a:cs typeface="+mn-cs"/>
              </a:rPr>
              <a:t>14</a:t>
            </a:r>
            <a:r>
              <a:rPr kumimoji="0" lang="en-US" sz="1400" b="0" i="1" u="none" strike="noStrike" kern="1200" cap="none" spc="0" normalizeH="0" baseline="30000" noProof="0" dirty="0">
                <a:ln>
                  <a:noFill/>
                </a:ln>
                <a:solidFill>
                  <a:prstClr val="black"/>
                </a:solidFill>
                <a:effectLst/>
                <a:uLnTx/>
                <a:uFillTx/>
                <a:latin typeface="Arial"/>
                <a:ea typeface="+mn-ea"/>
                <a:cs typeface="+mn-cs"/>
              </a:rPr>
              <a:t>th</a:t>
            </a:r>
            <a:r>
              <a:rPr kumimoji="0" lang="en-US" sz="1400" b="0" i="1" u="none" strike="noStrike" kern="1200" cap="none" spc="0" normalizeH="0" baseline="0" noProof="0" dirty="0">
                <a:ln>
                  <a:noFill/>
                </a:ln>
                <a:solidFill>
                  <a:prstClr val="black"/>
                </a:solidFill>
                <a:effectLst/>
                <a:uLnTx/>
                <a:uFillTx/>
                <a:latin typeface="Arial"/>
                <a:ea typeface="+mn-ea"/>
                <a:cs typeface="+mn-cs"/>
              </a:rPr>
              <a:t> CMAS Conference</a:t>
            </a:r>
            <a:r>
              <a:rPr kumimoji="0" lang="en-US" sz="1400" b="0" i="0" u="none" strike="noStrike" kern="1200" cap="none" spc="0" normalizeH="0" baseline="0" noProof="0" dirty="0">
                <a:ln>
                  <a:noFill/>
                </a:ln>
                <a:solidFill>
                  <a:prstClr val="black"/>
                </a:solidFill>
                <a:effectLst/>
                <a:uLnTx/>
                <a:uFillTx/>
                <a:latin typeface="Arial"/>
                <a:ea typeface="+mn-ea"/>
                <a:cs typeface="+mn-cs"/>
              </a:rPr>
              <a:t>, 5-7 Oct., Chapel Hill, North Carolina. [see </a:t>
            </a:r>
            <a:r>
              <a:rPr kumimoji="0" lang="en-US" sz="1400" b="0" i="0" u="none" strike="noStrike" kern="1200" cap="none" spc="0" normalizeH="0" baseline="0" noProof="0" dirty="0">
                <a:ln>
                  <a:noFill/>
                </a:ln>
                <a:solidFill>
                  <a:prstClr val="black"/>
                </a:solidFill>
                <a:effectLst/>
                <a:uLnTx/>
                <a:uFillTx/>
                <a:latin typeface="Arial"/>
                <a:ea typeface="+mn-ea"/>
                <a:cs typeface="+mn-cs"/>
                <a:hlinkClick r:id="rId5"/>
              </a:rPr>
              <a:t>https://www.cmascenter.org/conference/2015/slides/0930_michael_moran_spatial_concentrations.pptx</a:t>
            </a:r>
            <a:r>
              <a:rPr kumimoji="0" lang="en-US" sz="1400" b="0" i="0" u="none" strike="noStrike" kern="1200" cap="none" spc="0" normalizeH="0" baseline="0" noProof="0" dirty="0">
                <a:ln>
                  <a:noFill/>
                </a:ln>
                <a:solidFill>
                  <a:prstClr val="black"/>
                </a:solidFill>
                <a:effectLst/>
                <a:uLnTx/>
                <a:uFillTx/>
                <a:latin typeface="Arial"/>
                <a:ea typeface="+mn-ea"/>
                <a:cs typeface="+mn-cs"/>
              </a:rPr>
              <a:t>]</a:t>
            </a:r>
          </a:p>
          <a:p>
            <a:pPr marL="540000" marR="0" lvl="0" indent="-72000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Arial"/>
                <a:ea typeface="Times New Roman" panose="02020603050405020304" pitchFamily="18" charset="0"/>
                <a:cs typeface="+mn-cs"/>
              </a:rPr>
              <a:t>Samaali</a:t>
            </a:r>
            <a:r>
              <a:rPr kumimoji="0" lang="en-US" sz="14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 M., et al., 2018. Updating spatial surrogates for the Canadian Regional Air Quality Deterministic Prediction System.  Poster, </a:t>
            </a:r>
            <a:r>
              <a:rPr kumimoji="0" lang="en-US" sz="1400" b="0" i="1"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9th International Workshop on Air Quality Forecasting Research</a:t>
            </a:r>
            <a:r>
              <a:rPr kumimoji="0" lang="en-US" sz="14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 Nov. 7-9, Boulder, Colorado  [see </a:t>
            </a:r>
            <a:r>
              <a:rPr kumimoji="0" lang="en-US" sz="14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hlinkClick r:id="rId6"/>
              </a:rPr>
              <a:t>https://esrl.noaa.gov/csd/events/iwaqfr/2018/presentations/posters/45_Samaali.pdf</a:t>
            </a:r>
            <a:r>
              <a:rPr kumimoji="0" lang="en-US" sz="14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a:t>
            </a: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a:p>
            <a:pPr marL="540000" indent="-720000">
              <a:spcBef>
                <a:spcPts val="0"/>
              </a:spcBef>
              <a:spcAft>
                <a:spcPts val="600"/>
              </a:spcAft>
              <a:buNone/>
              <a:defRPr/>
            </a:pPr>
            <a:r>
              <a:rPr kumimoji="0" lang="en-US" sz="14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Wang, X. et al., 2014. Development of a new semi-empirical parameterization for below-cloud scavenging of size-resolved aerosol particles by both rain and snow, </a:t>
            </a:r>
            <a:r>
              <a:rPr kumimoji="0" lang="it-IT" sz="1400" b="0" i="1"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Geosci. Model Dev.</a:t>
            </a:r>
            <a:r>
              <a:rPr kumimoji="0" lang="it-IT" sz="14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 7, 799–819,</a:t>
            </a:r>
            <a:r>
              <a:rPr kumimoji="0" lang="en-US" sz="14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 </a:t>
            </a:r>
            <a:r>
              <a:rPr kumimoji="0" lang="en-US" sz="14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hlinkClick r:id="rId7"/>
              </a:rPr>
              <a:t>https://doi.org/10.5194/gmd-7-799-2014</a:t>
            </a:r>
            <a:r>
              <a:rPr kumimoji="0" lang="en-US" sz="14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 </a:t>
            </a:r>
          </a:p>
          <a:p>
            <a:pPr marL="540000" marR="0" lvl="0" indent="-72000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Zhang, J. et al., 2023. A Survey-based Major Update to Spatial Surrogates for Processing Canadian Residential Wood Combustion Emissions.  </a:t>
            </a:r>
            <a:r>
              <a:rPr kumimoji="0" lang="en-US" sz="1400" b="0" i="1"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2023 International Emissions Inventory Conference</a:t>
            </a:r>
            <a:r>
              <a:rPr kumimoji="0" lang="en-US" sz="14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 26-29 Sep., Seattle WA.</a:t>
            </a:r>
          </a:p>
          <a:p>
            <a:pPr marL="540000" marR="0" lvl="0" indent="-72000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Zhang, J. et al., 2020. Examination of MODIS Leaf Area Index (LAI) Product for Air Quality Modelling.  </a:t>
            </a:r>
            <a:r>
              <a:rPr kumimoji="0" lang="en-US" sz="1400" b="0" i="1"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19th CMAS Conference</a:t>
            </a:r>
            <a:r>
              <a:rPr kumimoji="0" lang="en-US" sz="14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 26-30 Oct., Virtual, </a:t>
            </a:r>
            <a:r>
              <a:rPr kumimoji="0" lang="en-US" sz="14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hlinkClick r:id="rId8"/>
              </a:rPr>
              <a:t>https://www.cmascenter.org/conference/2020/slides/ZhangJ_MODIS_LAI_CMAS_2020.pdf</a:t>
            </a:r>
            <a:r>
              <a:rPr kumimoji="0" lang="en-US" sz="14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 </a:t>
            </a:r>
          </a:p>
          <a:p>
            <a:pPr marL="540000" marR="0" lvl="0" indent="-72000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Zheng, Q., et al., 2015.  Development of some improved Canadian spatial surrogates.  Poster, </a:t>
            </a:r>
            <a:r>
              <a:rPr kumimoji="0" lang="en-US" sz="1400" b="0" i="1"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21</a:t>
            </a:r>
            <a:r>
              <a:rPr kumimoji="0" lang="en-US" sz="1400" b="0" i="1" u="none" strike="noStrike" kern="1200" cap="none" spc="0" normalizeH="0" baseline="30000" noProof="0" dirty="0">
                <a:ln>
                  <a:noFill/>
                </a:ln>
                <a:solidFill>
                  <a:prstClr val="black"/>
                </a:solidFill>
                <a:effectLst/>
                <a:uLnTx/>
                <a:uFillTx/>
                <a:latin typeface="Arial"/>
                <a:ea typeface="Times New Roman" panose="02020603050405020304" pitchFamily="18" charset="0"/>
                <a:cs typeface="+mn-cs"/>
              </a:rPr>
              <a:t>st</a:t>
            </a:r>
            <a:r>
              <a:rPr kumimoji="0" lang="en-US" sz="1400" b="0" i="1"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 International Emissions Inventory Conference</a:t>
            </a:r>
            <a:r>
              <a:rPr kumimoji="0" lang="en-US" sz="14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 13-17 April, San Diego.  [see </a:t>
            </a:r>
            <a:r>
              <a:rPr kumimoji="0" lang="en-US" sz="14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hlinkClick r:id="rId9"/>
              </a:rPr>
              <a:t>https://www.epa.gov/sites/default/files/2015-09/documents/qzheng.pdf</a:t>
            </a:r>
            <a:r>
              <a:rPr kumimoji="0" lang="en-US" sz="14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a:t>
            </a:r>
          </a:p>
          <a:p>
            <a:pPr marL="540000" marR="0" lvl="0" indent="-72000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Zheng, Q., et al., 2023. Recent improvements of Canadian Spatial Surrogates for Air Quality Modelling.  Poster, </a:t>
            </a:r>
            <a:r>
              <a:rPr kumimoji="0" lang="en-US" sz="1400" b="0" i="1"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2023 International Emissions Inventory Conference</a:t>
            </a:r>
            <a:r>
              <a:rPr kumimoji="0" lang="en-US" sz="14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 26-29 September, Seattle</a:t>
            </a:r>
          </a:p>
        </p:txBody>
      </p:sp>
      <p:sp>
        <p:nvSpPr>
          <p:cNvPr id="9" name="TextBox 8">
            <a:extLst>
              <a:ext uri="{FF2B5EF4-FFF2-40B4-BE49-F238E27FC236}">
                <a16:creationId xmlns:a16="http://schemas.microsoft.com/office/drawing/2014/main" id="{2D20BA08-B429-928C-C164-19466B689734}"/>
              </a:ext>
            </a:extLst>
          </p:cNvPr>
          <p:cNvSpPr txBox="1"/>
          <p:nvPr/>
        </p:nvSpPr>
        <p:spPr>
          <a:xfrm>
            <a:off x="719328" y="260648"/>
            <a:ext cx="10753344" cy="978408"/>
          </a:xfrm>
          <a:prstGeom prst="rect">
            <a:avLst/>
          </a:prstGeom>
        </p:spPr>
        <p:txBody>
          <a:bodyPr vert="horz" lIns="91440" tIns="45720" rIns="91440" bIns="45720" rtlCol="0" anchor="ctr">
            <a:noAutofit/>
          </a:bodyPr>
          <a:lstStyle>
            <a:lvl1pPr algn="ctr">
              <a:spcBef>
                <a:spcPct val="0"/>
              </a:spcBef>
              <a:buNone/>
              <a:defRPr sz="3200" b="1" cap="all" baseline="0">
                <a:solidFill>
                  <a:schemeClr val="bg1"/>
                </a:solidFill>
                <a:latin typeface="Arial" panose="020B0604020202020204" pitchFamily="34" charset="0"/>
                <a:ea typeface="+mj-ea"/>
                <a:cs typeface="Arial" panose="020B0604020202020204" pitchFamily="34" charset="0"/>
              </a:defRPr>
            </a:lvl1pPr>
          </a:lstStyle>
          <a:p>
            <a:r>
              <a:rPr lang="en-US" dirty="0"/>
              <a:t>References</a:t>
            </a:r>
          </a:p>
        </p:txBody>
      </p:sp>
    </p:spTree>
    <p:extLst>
      <p:ext uri="{BB962C8B-B14F-4D97-AF65-F5344CB8AC3E}">
        <p14:creationId xmlns:p14="http://schemas.microsoft.com/office/powerpoint/2010/main" val="10920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b"/>
          <a:lstStyle/>
          <a:p>
            <a:pPr algn="ctr"/>
            <a:r>
              <a:rPr lang="en-US" altLang="en-US" sz="3600" dirty="0"/>
              <a:t>Overview of Canadian Air-Quality Deterministic Prediction system</a:t>
            </a:r>
            <a:endParaRPr lang="en-CA" sz="3600" dirty="0"/>
          </a:p>
        </p:txBody>
      </p:sp>
      <p:graphicFrame>
        <p:nvGraphicFramePr>
          <p:cNvPr id="6" name="Content Placeholder 5">
            <a:extLst>
              <a:ext uri="{FF2B5EF4-FFF2-40B4-BE49-F238E27FC236}">
                <a16:creationId xmlns:a16="http://schemas.microsoft.com/office/drawing/2014/main" id="{A06F753F-B1A3-3616-2E86-3FCEB1128AEA}"/>
              </a:ext>
            </a:extLst>
          </p:cNvPr>
          <p:cNvGraphicFramePr>
            <a:graphicFrameLocks noGrp="1"/>
          </p:cNvGraphicFramePr>
          <p:nvPr>
            <p:ph idx="10"/>
            <p:extLst>
              <p:ext uri="{D42A27DB-BD31-4B8C-83A1-F6EECF244321}">
                <p14:modId xmlns:p14="http://schemas.microsoft.com/office/powerpoint/2010/main" val="3290952943"/>
              </p:ext>
            </p:extLst>
          </p:nvPr>
        </p:nvGraphicFramePr>
        <p:xfrm>
          <a:off x="191344" y="1171399"/>
          <a:ext cx="11881320" cy="5682090"/>
        </p:xfrm>
        <a:graphic>
          <a:graphicData uri="http://schemas.openxmlformats.org/drawingml/2006/table">
            <a:tbl>
              <a:tblPr firstCol="1" bandRow="1">
                <a:tableStyleId>{6E25E649-3F16-4E02-A733-19D2CDBF48F0}</a:tableStyleId>
              </a:tblPr>
              <a:tblGrid>
                <a:gridCol w="4009334">
                  <a:extLst>
                    <a:ext uri="{9D8B030D-6E8A-4147-A177-3AD203B41FA5}">
                      <a16:colId xmlns:a16="http://schemas.microsoft.com/office/drawing/2014/main" val="571730463"/>
                    </a:ext>
                  </a:extLst>
                </a:gridCol>
                <a:gridCol w="7871986">
                  <a:extLst>
                    <a:ext uri="{9D8B030D-6E8A-4147-A177-3AD203B41FA5}">
                      <a16:colId xmlns:a16="http://schemas.microsoft.com/office/drawing/2014/main" val="1486280026"/>
                    </a:ext>
                  </a:extLst>
                </a:gridCol>
              </a:tblGrid>
              <a:tr h="370840">
                <a:tc>
                  <a:txBody>
                    <a:bodyPr/>
                    <a:lstStyle/>
                    <a:p>
                      <a:r>
                        <a:rPr lang="en-US" dirty="0"/>
                        <a:t>RAQDPS and RAQDPS-FW</a:t>
                      </a:r>
                    </a:p>
                  </a:txBody>
                  <a:tcPr/>
                </a:tc>
                <a:tc>
                  <a:txBody>
                    <a:bodyPr/>
                    <a:lstStyle/>
                    <a:p>
                      <a:pPr marL="0" marR="0" lvl="0" indent="0" algn="l" defTabSz="449263" rtl="0" eaLnBrk="1" fontAlgn="base" latinLnBrk="0" hangingPunct="1">
                        <a:lnSpc>
                          <a:spcPct val="100000"/>
                        </a:lnSpc>
                        <a:spcBef>
                          <a:spcPct val="0"/>
                        </a:spcBef>
                        <a:spcAft>
                          <a:spcPts val="500"/>
                        </a:spcAft>
                        <a:buClrTx/>
                        <a:buSzTx/>
                        <a:buFont typeface="Arial" panose="020B0604020202020204" pitchFamily="34" charset="0"/>
                        <a:buNone/>
                        <a:tabLst/>
                        <a:defRPr/>
                      </a:pPr>
                      <a:r>
                        <a:rPr kumimoji="0" lang="en-US" altLang="en-US" sz="1200" b="0" u="none" strike="noStrike" kern="1200" cap="none" normalizeH="0" baseline="0" dirty="0">
                          <a:ln>
                            <a:noFill/>
                          </a:ln>
                          <a:solidFill>
                            <a:schemeClr val="tx1"/>
                          </a:solidFill>
                          <a:effectLst/>
                          <a:latin typeface="+mn-lt"/>
                          <a:ea typeface="+mn-ea"/>
                          <a:cs typeface="+mn-cs"/>
                        </a:rPr>
                        <a:t>Regional Air-Quality Deterministic Prediction System and </a:t>
                      </a:r>
                      <a:r>
                        <a:rPr kumimoji="0" lang="en-US" altLang="en-US" sz="1200" b="0" u="none" strike="noStrike" kern="1200" cap="none" normalizeH="0" baseline="0" dirty="0" err="1">
                          <a:ln>
                            <a:noFill/>
                          </a:ln>
                          <a:solidFill>
                            <a:schemeClr val="tx1"/>
                          </a:solidFill>
                          <a:effectLst/>
                          <a:latin typeface="+mn-lt"/>
                          <a:ea typeface="+mn-ea"/>
                          <a:cs typeface="+mn-cs"/>
                        </a:rPr>
                        <a:t>FireWork</a:t>
                      </a:r>
                      <a:endParaRPr kumimoji="0" lang="en-US" altLang="en-US" sz="1200" b="0" u="none" strike="noStrike" kern="1200" cap="none" normalizeH="0" baseline="0" dirty="0">
                        <a:ln>
                          <a:noFill/>
                        </a:ln>
                        <a:solidFill>
                          <a:schemeClr val="tx1"/>
                        </a:solidFill>
                        <a:effectLst/>
                        <a:latin typeface="+mn-lt"/>
                        <a:ea typeface="+mn-ea"/>
                        <a:cs typeface="+mn-cs"/>
                      </a:endParaRPr>
                    </a:p>
                  </a:txBody>
                  <a:tcPr marL="91450" marR="91450" marT="45731" marB="45731" anchor="ctr" horzOverflow="overflow"/>
                </a:tc>
                <a:extLst>
                  <a:ext uri="{0D108BD9-81ED-4DB2-BD59-A6C34878D82A}">
                    <a16:rowId xmlns:a16="http://schemas.microsoft.com/office/drawing/2014/main" val="3319034627"/>
                  </a:ext>
                </a:extLst>
              </a:tr>
              <a:tr h="370840">
                <a:tc>
                  <a:txBody>
                    <a:bodyPr/>
                    <a:lstStyle/>
                    <a:p>
                      <a:r>
                        <a:rPr lang="en-US" dirty="0"/>
                        <a:t>Grid Configuration</a:t>
                      </a:r>
                    </a:p>
                  </a:txBody>
                  <a:tcPr/>
                </a:tc>
                <a:tc>
                  <a:txBody>
                    <a:bodyPr/>
                    <a:lstStyle/>
                    <a:p>
                      <a:pPr marL="0" marR="0" lvl="0" indent="0" algn="l" defTabSz="449263" rtl="0" eaLnBrk="1" fontAlgn="base" latinLnBrk="0" hangingPunct="1">
                        <a:lnSpc>
                          <a:spcPct val="100000"/>
                        </a:lnSpc>
                        <a:spcBef>
                          <a:spcPct val="0"/>
                        </a:spcBef>
                        <a:spcAft>
                          <a:spcPts val="500"/>
                        </a:spcAft>
                        <a:buClrTx/>
                        <a:buSzTx/>
                        <a:buFontTx/>
                        <a:buNone/>
                        <a:tabLst/>
                      </a:pPr>
                      <a:r>
                        <a:rPr kumimoji="0" lang="en-US" altLang="en-US" sz="1200" b="0" u="none" strike="noStrike" cap="none" normalizeH="0" baseline="0" dirty="0">
                          <a:ln>
                            <a:noFill/>
                          </a:ln>
                          <a:solidFill>
                            <a:schemeClr val="tx1"/>
                          </a:solidFill>
                          <a:effectLst/>
                        </a:rPr>
                        <a:t>Limited Area Model (LAM) over North America on Rotated Latitude-Longitude Grid with:</a:t>
                      </a:r>
                    </a:p>
                    <a:p>
                      <a:pPr marL="0" marR="0" lvl="0" indent="-171450" algn="l" defTabSz="449263" rtl="0" eaLnBrk="1" fontAlgn="base" latinLnBrk="0" hangingPunct="1">
                        <a:lnSpc>
                          <a:spcPct val="100000"/>
                        </a:lnSpc>
                        <a:spcBef>
                          <a:spcPct val="0"/>
                        </a:spcBef>
                        <a:spcAft>
                          <a:spcPts val="500"/>
                        </a:spcAft>
                        <a:buClrTx/>
                        <a:buSzTx/>
                        <a:buFont typeface="Arial" panose="020B0604020202020204" pitchFamily="34" charset="0"/>
                        <a:buChar char="•"/>
                        <a:tabLst/>
                      </a:pPr>
                      <a:r>
                        <a:rPr kumimoji="0" lang="en-US" altLang="en-US" sz="1200" b="0" u="none" strike="noStrike" kern="1200" cap="none" normalizeH="0" baseline="0" dirty="0">
                          <a:ln>
                            <a:noFill/>
                          </a:ln>
                          <a:solidFill>
                            <a:schemeClr val="tx1"/>
                          </a:solidFill>
                          <a:effectLst/>
                        </a:rPr>
                        <a:t>10 km horizontal resolution and </a:t>
                      </a:r>
                    </a:p>
                    <a:p>
                      <a:pPr marL="0" marR="0" lvl="0" indent="-171450" algn="l" defTabSz="449263" rtl="0" eaLnBrk="1" fontAlgn="base" latinLnBrk="0" hangingPunct="1">
                        <a:lnSpc>
                          <a:spcPct val="100000"/>
                        </a:lnSpc>
                        <a:spcBef>
                          <a:spcPct val="0"/>
                        </a:spcBef>
                        <a:spcAft>
                          <a:spcPts val="500"/>
                        </a:spcAft>
                        <a:buClrTx/>
                        <a:buSzTx/>
                        <a:buFont typeface="Arial" panose="020B0604020202020204" pitchFamily="34" charset="0"/>
                        <a:buChar char="•"/>
                        <a:tabLst/>
                        <a:defRPr/>
                      </a:pPr>
                      <a:r>
                        <a:rPr kumimoji="0" lang="en-US" altLang="en-US" sz="1200" b="0" u="none" strike="noStrike" kern="1200" cap="none" normalizeH="0" baseline="0" dirty="0">
                          <a:ln>
                            <a:noFill/>
                          </a:ln>
                          <a:solidFill>
                            <a:schemeClr val="tx1"/>
                          </a:solidFill>
                          <a:effectLst/>
                        </a:rPr>
                        <a:t>84 Vertical Hybrid Levels up to 0.1 </a:t>
                      </a:r>
                      <a:r>
                        <a:rPr kumimoji="0" lang="en-US" altLang="en-US" sz="1200" b="0" u="none" strike="noStrike" kern="1200" cap="none" normalizeH="0" baseline="0" dirty="0" err="1">
                          <a:ln>
                            <a:noFill/>
                          </a:ln>
                          <a:solidFill>
                            <a:schemeClr val="tx1"/>
                          </a:solidFill>
                          <a:effectLst/>
                        </a:rPr>
                        <a:t>hPa</a:t>
                      </a:r>
                      <a:r>
                        <a:rPr kumimoji="0" lang="en-US" altLang="en-US" sz="1200" b="0" u="none" strike="noStrike" kern="1200" cap="none" normalizeH="0" baseline="0" dirty="0">
                          <a:ln>
                            <a:noFill/>
                          </a:ln>
                          <a:solidFill>
                            <a:schemeClr val="tx1"/>
                          </a:solidFill>
                          <a:effectLst/>
                        </a:rPr>
                        <a:t> (~60 km)</a:t>
                      </a:r>
                      <a:endParaRPr kumimoji="0" lang="en-US" altLang="en-US" sz="1200" b="0" u="none" strike="noStrike" kern="1200" cap="none" normalizeH="0" baseline="0" dirty="0">
                        <a:ln>
                          <a:noFill/>
                        </a:ln>
                        <a:solidFill>
                          <a:schemeClr val="tx1"/>
                        </a:solidFill>
                        <a:effectLst/>
                        <a:latin typeface="+mn-lt"/>
                        <a:ea typeface="+mn-ea"/>
                        <a:cs typeface="+mn-cs"/>
                      </a:endParaRPr>
                    </a:p>
                  </a:txBody>
                  <a:tcPr marL="91450" marR="91450" marT="45731" marB="45731" anchor="ctr" horzOverflow="overflow"/>
                </a:tc>
                <a:extLst>
                  <a:ext uri="{0D108BD9-81ED-4DB2-BD59-A6C34878D82A}">
                    <a16:rowId xmlns:a16="http://schemas.microsoft.com/office/drawing/2014/main" val="2188685630"/>
                  </a:ext>
                </a:extLst>
              </a:tr>
              <a:tr h="370840">
                <a:tc>
                  <a:txBody>
                    <a:bodyPr/>
                    <a:lstStyle/>
                    <a:p>
                      <a:r>
                        <a:rPr lang="en-US" dirty="0"/>
                        <a:t>Runs per Day</a:t>
                      </a:r>
                    </a:p>
                  </a:txBody>
                  <a:tcPr/>
                </a:tc>
                <a:tc>
                  <a:txBody>
                    <a:bodyPr/>
                    <a:lstStyle/>
                    <a:p>
                      <a:pPr marL="0" marR="0" lvl="0" indent="0" algn="l" defTabSz="449263" rtl="0" eaLnBrk="1" fontAlgn="base" latinLnBrk="0" hangingPunct="1">
                        <a:lnSpc>
                          <a:spcPct val="100000"/>
                        </a:lnSpc>
                        <a:spcBef>
                          <a:spcPct val="0"/>
                        </a:spcBef>
                        <a:spcAft>
                          <a:spcPts val="500"/>
                        </a:spcAft>
                        <a:buClrTx/>
                        <a:buSzTx/>
                        <a:buFontTx/>
                        <a:buNone/>
                        <a:tabLst/>
                      </a:pPr>
                      <a:r>
                        <a:rPr kumimoji="0" lang="en-US" altLang="en-US" sz="1200" b="0" u="none" strike="noStrike" kern="1200" cap="none" normalizeH="0" baseline="0" dirty="0">
                          <a:ln>
                            <a:noFill/>
                          </a:ln>
                          <a:solidFill>
                            <a:schemeClr val="tx1"/>
                          </a:solidFill>
                          <a:effectLst/>
                          <a:latin typeface="+mn-lt"/>
                          <a:ea typeface="+mn-ea"/>
                          <a:cs typeface="+mn-cs"/>
                        </a:rPr>
                        <a:t>72-hour forecasts twice a day (00 and 12 UTC)</a:t>
                      </a:r>
                    </a:p>
                  </a:txBody>
                  <a:tcPr marL="91450" marR="91450" marT="45731" marB="45731" anchor="ctr" horzOverflow="overflow"/>
                </a:tc>
                <a:extLst>
                  <a:ext uri="{0D108BD9-81ED-4DB2-BD59-A6C34878D82A}">
                    <a16:rowId xmlns:a16="http://schemas.microsoft.com/office/drawing/2014/main" val="711474943"/>
                  </a:ext>
                </a:extLst>
              </a:tr>
              <a:tr h="370840">
                <a:tc>
                  <a:txBody>
                    <a:bodyPr/>
                    <a:lstStyle/>
                    <a:p>
                      <a:r>
                        <a:rPr lang="en-US" dirty="0"/>
                        <a:t>Model Output</a:t>
                      </a:r>
                    </a:p>
                  </a:txBody>
                  <a:tcPr/>
                </a:tc>
                <a:tc>
                  <a:txBody>
                    <a:bodyPr/>
                    <a:lstStyle/>
                    <a:p>
                      <a:pPr marL="0" marR="0" lvl="0" indent="0" algn="l" defTabSz="449263" rtl="0" eaLnBrk="1" fontAlgn="base" latinLnBrk="0" hangingPunct="1">
                        <a:lnSpc>
                          <a:spcPct val="100000"/>
                        </a:lnSpc>
                        <a:spcBef>
                          <a:spcPct val="0"/>
                        </a:spcBef>
                        <a:spcAft>
                          <a:spcPts val="500"/>
                        </a:spcAft>
                        <a:buClrTx/>
                        <a:buSzTx/>
                        <a:buFontTx/>
                        <a:buNone/>
                        <a:tabLst/>
                        <a:defRPr/>
                      </a:pPr>
                      <a:r>
                        <a:rPr kumimoji="0" lang="en-US" altLang="en-US" sz="1200" b="0" u="none" strike="noStrike" cap="none" normalizeH="0" baseline="0" dirty="0">
                          <a:ln>
                            <a:noFill/>
                          </a:ln>
                          <a:solidFill>
                            <a:srgbClr val="FF0000"/>
                          </a:solidFill>
                          <a:effectLst/>
                        </a:rPr>
                        <a:t>NO</a:t>
                      </a:r>
                      <a:r>
                        <a:rPr kumimoji="0" lang="en-US" altLang="en-US" sz="1200" b="0" u="none" strike="noStrike" cap="none" normalizeH="0" baseline="-25000" dirty="0">
                          <a:ln>
                            <a:noFill/>
                          </a:ln>
                          <a:solidFill>
                            <a:srgbClr val="FF0000"/>
                          </a:solidFill>
                          <a:effectLst/>
                        </a:rPr>
                        <a:t>2</a:t>
                      </a:r>
                      <a:r>
                        <a:rPr kumimoji="0" lang="en-US" altLang="en-US" sz="1200" b="0" u="none" strike="noStrike" cap="none" normalizeH="0" baseline="0" dirty="0">
                          <a:ln>
                            <a:noFill/>
                          </a:ln>
                          <a:solidFill>
                            <a:srgbClr val="FF0000"/>
                          </a:solidFill>
                          <a:effectLst/>
                        </a:rPr>
                        <a:t>, Ozone </a:t>
                      </a:r>
                      <a:r>
                        <a:rPr kumimoji="0" lang="en-US" altLang="en-US" sz="1200" b="0" u="none" strike="noStrike" kern="1200" cap="none" normalizeH="0" baseline="0" dirty="0">
                          <a:ln>
                            <a:noFill/>
                          </a:ln>
                          <a:solidFill>
                            <a:schemeClr val="tx1"/>
                          </a:solidFill>
                          <a:effectLst/>
                        </a:rPr>
                        <a:t>and</a:t>
                      </a:r>
                      <a:r>
                        <a:rPr kumimoji="0" lang="en-US" altLang="en-US" sz="1200" b="0" u="none" strike="noStrike" cap="none" normalizeH="0" baseline="0" dirty="0">
                          <a:ln>
                            <a:noFill/>
                          </a:ln>
                          <a:solidFill>
                            <a:srgbClr val="FF0000"/>
                          </a:solidFill>
                          <a:effectLst/>
                        </a:rPr>
                        <a:t> PM</a:t>
                      </a:r>
                      <a:r>
                        <a:rPr kumimoji="0" lang="en-US" altLang="en-US" sz="1200" b="0" u="none" strike="noStrike" cap="none" normalizeH="0" baseline="-25000" dirty="0">
                          <a:ln>
                            <a:noFill/>
                          </a:ln>
                          <a:solidFill>
                            <a:srgbClr val="FF0000"/>
                          </a:solidFill>
                          <a:effectLst/>
                        </a:rPr>
                        <a:t>2.5</a:t>
                      </a:r>
                      <a:r>
                        <a:rPr kumimoji="0" lang="en-US" altLang="en-US" sz="1200" b="0" u="none" strike="noStrike" cap="none" normalizeH="0" baseline="0" dirty="0">
                          <a:ln>
                            <a:noFill/>
                          </a:ln>
                          <a:solidFill>
                            <a:srgbClr val="FF0000"/>
                          </a:solidFill>
                          <a:effectLst/>
                        </a:rPr>
                        <a:t> </a:t>
                      </a:r>
                      <a:r>
                        <a:rPr kumimoji="0" lang="en-US" altLang="en-US" sz="1200" b="0" u="none" strike="noStrike" cap="none" normalizeH="0" baseline="0" dirty="0">
                          <a:ln>
                            <a:noFill/>
                          </a:ln>
                          <a:solidFill>
                            <a:schemeClr val="tx1"/>
                          </a:solidFill>
                          <a:effectLst/>
                        </a:rPr>
                        <a:t>reported to public and for the </a:t>
                      </a:r>
                      <a:r>
                        <a:rPr kumimoji="0" lang="en-US" altLang="en-US" sz="1200" b="0" u="none" strike="noStrike" cap="none" normalizeH="0" baseline="0" dirty="0">
                          <a:ln>
                            <a:noFill/>
                          </a:ln>
                          <a:solidFill>
                            <a:srgbClr val="FF0000"/>
                          </a:solidFill>
                          <a:effectLst/>
                        </a:rPr>
                        <a:t>AQHI </a:t>
                      </a:r>
                      <a:r>
                        <a:rPr kumimoji="0" lang="en-US" altLang="en-US" sz="1200" b="0" u="none" strike="noStrike" cap="none" normalizeH="0" baseline="0" dirty="0">
                          <a:ln>
                            <a:noFill/>
                          </a:ln>
                          <a:solidFill>
                            <a:schemeClr val="tx1"/>
                          </a:solidFill>
                          <a:effectLst/>
                        </a:rPr>
                        <a:t>Forecast Program</a:t>
                      </a:r>
                    </a:p>
                    <a:p>
                      <a:pPr marL="0" marR="0" lvl="0" indent="0" algn="l" defTabSz="449263" rtl="0" eaLnBrk="1" fontAlgn="base" latinLnBrk="0" hangingPunct="1">
                        <a:lnSpc>
                          <a:spcPct val="100000"/>
                        </a:lnSpc>
                        <a:spcBef>
                          <a:spcPct val="0"/>
                        </a:spcBef>
                        <a:spcAft>
                          <a:spcPts val="500"/>
                        </a:spcAft>
                        <a:buClrTx/>
                        <a:buSzTx/>
                        <a:buFontTx/>
                        <a:buNone/>
                        <a:tabLst/>
                        <a:defRPr/>
                      </a:pPr>
                      <a:r>
                        <a:rPr kumimoji="0" lang="en-US" altLang="en-US" sz="1200" b="0" u="none" strike="noStrike" cap="none" normalizeH="0" baseline="0" dirty="0">
                          <a:ln>
                            <a:noFill/>
                          </a:ln>
                          <a:solidFill>
                            <a:schemeClr val="tx1"/>
                          </a:solidFill>
                          <a:effectLst/>
                        </a:rPr>
                        <a:t>Additionally, Meteorological &amp; Chemistry Variables available for Evaluation and Further Research</a:t>
                      </a:r>
                      <a:endParaRPr kumimoji="0" lang="en-US" altLang="en-US" sz="12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txBody>
                  <a:tcPr marL="91450" marR="91450" marT="45731" marB="45731" anchor="ctr" horzOverflow="overflow"/>
                </a:tc>
                <a:extLst>
                  <a:ext uri="{0D108BD9-81ED-4DB2-BD59-A6C34878D82A}">
                    <a16:rowId xmlns:a16="http://schemas.microsoft.com/office/drawing/2014/main" val="3680964818"/>
                  </a:ext>
                </a:extLst>
              </a:tr>
              <a:tr h="370840">
                <a:tc>
                  <a:txBody>
                    <a:bodyPr/>
                    <a:lstStyle/>
                    <a:p>
                      <a:r>
                        <a:rPr lang="en-US" dirty="0"/>
                        <a:t>On-line Chemistry Processes</a:t>
                      </a:r>
                    </a:p>
                  </a:txBody>
                  <a:tcPr/>
                </a:tc>
                <a:tc>
                  <a:txBody>
                    <a:bodyPr/>
                    <a:lstStyle/>
                    <a:p>
                      <a:pPr marL="0" marR="0" lvl="0" indent="-171450" algn="l" defTabSz="449263" rtl="0" eaLnBrk="1" fontAlgn="base" latinLnBrk="0" hangingPunct="1">
                        <a:lnSpc>
                          <a:spcPct val="100000"/>
                        </a:lnSpc>
                        <a:spcBef>
                          <a:spcPct val="0"/>
                        </a:spcBef>
                        <a:spcAft>
                          <a:spcPts val="500"/>
                        </a:spcAft>
                        <a:buClrTx/>
                        <a:buSzTx/>
                        <a:buFont typeface="Arial" panose="020B0604020202020204" pitchFamily="34" charset="0"/>
                        <a:buChar char="•"/>
                        <a:tabLst/>
                      </a:pPr>
                      <a:r>
                        <a:rPr kumimoji="0" lang="en-CA" sz="1200" b="0" u="none" strike="noStrike" kern="1200" cap="none" normalizeH="0" baseline="0" dirty="0">
                          <a:ln>
                            <a:noFill/>
                          </a:ln>
                          <a:solidFill>
                            <a:schemeClr val="tx1"/>
                          </a:solidFill>
                          <a:effectLst/>
                        </a:rPr>
                        <a:t>ADOM-II Gas-Phase Chemistry (42 species, 114 reactions)</a:t>
                      </a:r>
                    </a:p>
                    <a:p>
                      <a:pPr marL="0" marR="0" lvl="0" indent="-171450" algn="l" defTabSz="449263" rtl="0" eaLnBrk="1" fontAlgn="base" latinLnBrk="0" hangingPunct="1">
                        <a:lnSpc>
                          <a:spcPct val="100000"/>
                        </a:lnSpc>
                        <a:spcBef>
                          <a:spcPct val="0"/>
                        </a:spcBef>
                        <a:spcAft>
                          <a:spcPts val="500"/>
                        </a:spcAft>
                        <a:buClrTx/>
                        <a:buSzTx/>
                        <a:buFont typeface="Arial" panose="020B0604020202020204" pitchFamily="34" charset="0"/>
                        <a:buChar char="•"/>
                        <a:tabLst/>
                      </a:pPr>
                      <a:r>
                        <a:rPr kumimoji="0" lang="en-CA" sz="1200" b="0" i="1" u="none" strike="noStrike" kern="1200" cap="none" normalizeH="0" baseline="0" dirty="0">
                          <a:ln>
                            <a:noFill/>
                          </a:ln>
                          <a:solidFill>
                            <a:schemeClr val="tx1"/>
                          </a:solidFill>
                          <a:effectLst/>
                        </a:rPr>
                        <a:t>2-bin </a:t>
                      </a:r>
                      <a:r>
                        <a:rPr kumimoji="0" lang="en-CA" sz="1200" b="0" u="none" strike="noStrike" kern="1200" cap="none" normalizeH="0" baseline="0" dirty="0">
                          <a:ln>
                            <a:noFill/>
                          </a:ln>
                          <a:solidFill>
                            <a:schemeClr val="tx1"/>
                          </a:solidFill>
                          <a:effectLst/>
                        </a:rPr>
                        <a:t>Version of Canadian Aerosol Module (</a:t>
                      </a:r>
                      <a:r>
                        <a:rPr kumimoji="0" lang="en-CA" sz="1200" b="0" i="1" u="none" strike="noStrike" kern="1200" cap="none" normalizeH="0" baseline="0" dirty="0">
                          <a:ln>
                            <a:noFill/>
                          </a:ln>
                          <a:solidFill>
                            <a:schemeClr val="tx1"/>
                          </a:solidFill>
                          <a:effectLst/>
                        </a:rPr>
                        <a:t>CAM</a:t>
                      </a:r>
                      <a:r>
                        <a:rPr kumimoji="0" lang="en-CA" sz="1200" b="0" u="none" strike="noStrike" kern="1200" cap="none" normalizeH="0" baseline="0" dirty="0">
                          <a:ln>
                            <a:noFill/>
                          </a:ln>
                          <a:solidFill>
                            <a:schemeClr val="tx1"/>
                          </a:solidFill>
                          <a:effectLst/>
                        </a:rPr>
                        <a:t>) with </a:t>
                      </a:r>
                      <a:r>
                        <a:rPr kumimoji="0" lang="en-CA" sz="1200" b="0" i="1" u="none" strike="noStrike" kern="1200" cap="none" normalizeH="0" baseline="0" dirty="0">
                          <a:ln>
                            <a:noFill/>
                          </a:ln>
                          <a:solidFill>
                            <a:schemeClr val="tx1"/>
                          </a:solidFill>
                          <a:effectLst/>
                        </a:rPr>
                        <a:t>Particle Speciation </a:t>
                      </a:r>
                      <a:r>
                        <a:rPr kumimoji="0" lang="en-CA" sz="1200" b="0" u="none" strike="noStrike" kern="1200" cap="none" normalizeH="0" baseline="0" dirty="0">
                          <a:ln>
                            <a:noFill/>
                          </a:ln>
                          <a:solidFill>
                            <a:schemeClr val="tx1"/>
                          </a:solidFill>
                          <a:effectLst/>
                        </a:rPr>
                        <a:t>to 9 Chemical Components (SO4, NO3, NH4, EC, </a:t>
                      </a:r>
                      <a:r>
                        <a:rPr kumimoji="0" lang="en-CA" sz="1200" b="0" u="none" strike="noStrike" kern="1200" cap="none" normalizeH="0" baseline="0" dirty="0" err="1">
                          <a:ln>
                            <a:noFill/>
                          </a:ln>
                          <a:solidFill>
                            <a:schemeClr val="tx1"/>
                          </a:solidFill>
                          <a:effectLst/>
                        </a:rPr>
                        <a:t>pOC</a:t>
                      </a:r>
                      <a:r>
                        <a:rPr kumimoji="0" lang="en-CA" sz="1200" b="0" u="none" strike="noStrike" kern="1200" cap="none" normalizeH="0" baseline="0" dirty="0">
                          <a:ln>
                            <a:noFill/>
                          </a:ln>
                          <a:solidFill>
                            <a:schemeClr val="tx1"/>
                          </a:solidFill>
                          <a:effectLst/>
                        </a:rPr>
                        <a:t>, </a:t>
                      </a:r>
                      <a:r>
                        <a:rPr kumimoji="0" lang="en-CA" sz="1200" b="0" u="none" strike="noStrike" kern="1200" cap="none" normalizeH="0" baseline="0" dirty="0" err="1">
                          <a:ln>
                            <a:noFill/>
                          </a:ln>
                          <a:solidFill>
                            <a:schemeClr val="tx1"/>
                          </a:solidFill>
                          <a:effectLst/>
                        </a:rPr>
                        <a:t>sOC</a:t>
                      </a:r>
                      <a:r>
                        <a:rPr kumimoji="0" lang="en-CA" sz="1200" b="0" u="none" strike="noStrike" kern="1200" cap="none" normalizeH="0" baseline="0" dirty="0">
                          <a:ln>
                            <a:noFill/>
                          </a:ln>
                          <a:solidFill>
                            <a:schemeClr val="tx1"/>
                          </a:solidFill>
                          <a:effectLst/>
                        </a:rPr>
                        <a:t>, crustal material, sea salt and particle-bound water) which are Assumed to be </a:t>
                      </a:r>
                      <a:r>
                        <a:rPr kumimoji="0" lang="en-CA" sz="1200" b="0" i="1" u="none" strike="noStrike" kern="1200" cap="none" normalizeH="0" baseline="0" dirty="0">
                          <a:ln>
                            <a:noFill/>
                          </a:ln>
                          <a:solidFill>
                            <a:schemeClr val="tx1"/>
                          </a:solidFill>
                          <a:effectLst/>
                        </a:rPr>
                        <a:t>Internally Mixed </a:t>
                      </a:r>
                      <a:r>
                        <a:rPr kumimoji="0" lang="en-CA" sz="1200" b="0" u="none" strike="noStrike" kern="1200" cap="none" normalizeH="0" baseline="0" dirty="0">
                          <a:ln>
                            <a:noFill/>
                          </a:ln>
                          <a:solidFill>
                            <a:schemeClr val="tx1"/>
                          </a:solidFill>
                          <a:effectLst/>
                        </a:rPr>
                        <a:t>for Aerosol Dynamics</a:t>
                      </a:r>
                    </a:p>
                    <a:p>
                      <a:pPr marL="0" marR="0" lvl="0" indent="-171450" algn="l" defTabSz="449263" rtl="0" eaLnBrk="1" fontAlgn="base" latinLnBrk="0" hangingPunct="1">
                        <a:lnSpc>
                          <a:spcPct val="100000"/>
                        </a:lnSpc>
                        <a:spcBef>
                          <a:spcPct val="0"/>
                        </a:spcBef>
                        <a:spcAft>
                          <a:spcPts val="500"/>
                        </a:spcAft>
                        <a:buClrTx/>
                        <a:buSzTx/>
                        <a:buFont typeface="Arial" panose="020B0604020202020204" pitchFamily="34" charset="0"/>
                        <a:buChar char="•"/>
                        <a:tabLst/>
                      </a:pPr>
                      <a:r>
                        <a:rPr kumimoji="0" lang="en-CA" sz="1200" b="0" u="none" strike="noStrike" kern="1200" cap="none" normalizeH="0" baseline="0" dirty="0">
                          <a:ln>
                            <a:noFill/>
                          </a:ln>
                          <a:solidFill>
                            <a:schemeClr val="tx1"/>
                          </a:solidFill>
                          <a:effectLst/>
                        </a:rPr>
                        <a:t>Aqueous-Phase chemistry (25 species, 25 reactions)</a:t>
                      </a:r>
                    </a:p>
                    <a:p>
                      <a:pPr marL="0" marR="0" lvl="0" indent="-171450" algn="l" defTabSz="449263" rtl="0" eaLnBrk="1" fontAlgn="base" latinLnBrk="0" hangingPunct="1">
                        <a:lnSpc>
                          <a:spcPct val="100000"/>
                        </a:lnSpc>
                        <a:spcBef>
                          <a:spcPct val="0"/>
                        </a:spcBef>
                        <a:spcAft>
                          <a:spcPts val="500"/>
                        </a:spcAft>
                        <a:buClrTx/>
                        <a:buSzTx/>
                        <a:buFont typeface="Arial" panose="020B0604020202020204" pitchFamily="34" charset="0"/>
                        <a:buChar char="•"/>
                        <a:tabLst/>
                      </a:pPr>
                      <a:r>
                        <a:rPr lang="en-US" sz="1200" dirty="0" err="1"/>
                        <a:t>HETerogeneous</a:t>
                      </a:r>
                      <a:r>
                        <a:rPr lang="en-US" sz="1200" dirty="0"/>
                        <a:t> Vectorized (HETV) Algorithm for </a:t>
                      </a:r>
                      <a:r>
                        <a:rPr kumimoji="0" lang="en-CA" sz="1200" b="0" u="none" strike="noStrike" kern="1200" cap="none" normalizeH="0" baseline="0" dirty="0">
                          <a:ln>
                            <a:noFill/>
                          </a:ln>
                          <a:solidFill>
                            <a:schemeClr val="tx1"/>
                          </a:solidFill>
                          <a:effectLst/>
                        </a:rPr>
                        <a:t>Inorganic Heterogeneous Chemistry </a:t>
                      </a:r>
                    </a:p>
                    <a:p>
                      <a:pPr marL="0" marR="0" lvl="0" indent="-171450" algn="l" defTabSz="449263" rtl="0" eaLnBrk="1" fontAlgn="base" latinLnBrk="0" hangingPunct="1">
                        <a:lnSpc>
                          <a:spcPct val="100000"/>
                        </a:lnSpc>
                        <a:spcBef>
                          <a:spcPct val="0"/>
                        </a:spcBef>
                        <a:spcAft>
                          <a:spcPts val="500"/>
                        </a:spcAft>
                        <a:buClrTx/>
                        <a:buSzTx/>
                        <a:buFont typeface="Arial" panose="020B0604020202020204" pitchFamily="34" charset="0"/>
                        <a:buChar char="•"/>
                        <a:tabLst/>
                      </a:pPr>
                      <a:r>
                        <a:rPr lang="en-US" sz="1200" dirty="0"/>
                        <a:t>Instantaneous secondary organic Aerosol Yield (IAY) Scheme for </a:t>
                      </a:r>
                      <a:r>
                        <a:rPr kumimoji="0" lang="en-CA" sz="1200" b="0" u="none" strike="noStrike" kern="1200" cap="none" normalizeH="0" baseline="0" dirty="0">
                          <a:ln>
                            <a:noFill/>
                          </a:ln>
                          <a:solidFill>
                            <a:schemeClr val="tx1"/>
                          </a:solidFill>
                          <a:effectLst/>
                        </a:rPr>
                        <a:t>Secondary Organic Aerosol Formation</a:t>
                      </a:r>
                    </a:p>
                    <a:p>
                      <a:pPr marL="0" marR="0" lvl="0" indent="-171450" algn="l" defTabSz="449263" rtl="0" eaLnBrk="1" fontAlgn="base" latinLnBrk="0" hangingPunct="1">
                        <a:lnSpc>
                          <a:spcPct val="100000"/>
                        </a:lnSpc>
                        <a:spcBef>
                          <a:spcPct val="0"/>
                        </a:spcBef>
                        <a:spcAft>
                          <a:spcPts val="500"/>
                        </a:spcAft>
                        <a:buClrTx/>
                        <a:buSzTx/>
                        <a:buFont typeface="Arial" panose="020B0604020202020204" pitchFamily="34" charset="0"/>
                        <a:buChar char="•"/>
                        <a:tabLst/>
                        <a:defRPr/>
                      </a:pPr>
                      <a:r>
                        <a:rPr kumimoji="0" lang="en-CA" sz="1200" b="0" u="none" strike="noStrike" kern="1200" cap="none" normalizeH="0" baseline="0" dirty="0">
                          <a:ln>
                            <a:noFill/>
                          </a:ln>
                          <a:solidFill>
                            <a:schemeClr val="tx1"/>
                          </a:solidFill>
                          <a:effectLst/>
                        </a:rPr>
                        <a:t>Dry Deposition Mechanisms for Gas and for Aerosol</a:t>
                      </a:r>
                    </a:p>
                    <a:p>
                      <a:pPr marL="0" marR="0" lvl="0" indent="-171450" algn="l" defTabSz="449263" rtl="0" eaLnBrk="1" fontAlgn="base" latinLnBrk="0" hangingPunct="1">
                        <a:lnSpc>
                          <a:spcPct val="100000"/>
                        </a:lnSpc>
                        <a:spcBef>
                          <a:spcPct val="0"/>
                        </a:spcBef>
                        <a:spcAft>
                          <a:spcPts val="500"/>
                        </a:spcAft>
                        <a:buClrTx/>
                        <a:buSzTx/>
                        <a:buFont typeface="Arial" panose="020B0604020202020204" pitchFamily="34" charset="0"/>
                        <a:buChar char="•"/>
                        <a:tabLst/>
                        <a:defRPr/>
                      </a:pPr>
                      <a:r>
                        <a:rPr kumimoji="0" lang="en-CA" sz="1200" b="0" u="none" strike="noStrike" kern="1200" cap="none" normalizeH="0" baseline="0" dirty="0">
                          <a:ln>
                            <a:noFill/>
                          </a:ln>
                          <a:solidFill>
                            <a:schemeClr val="tx1"/>
                          </a:solidFill>
                          <a:effectLst/>
                        </a:rPr>
                        <a:t>Wet Deposition (In-Cloud and Below-Cloud scavenging)</a:t>
                      </a:r>
                    </a:p>
                    <a:p>
                      <a:pPr marL="0" marR="0" lvl="0" indent="-171450" algn="l" defTabSz="449263" rtl="0" eaLnBrk="1" fontAlgn="base" latinLnBrk="0" hangingPunct="1">
                        <a:lnSpc>
                          <a:spcPct val="100000"/>
                        </a:lnSpc>
                        <a:spcBef>
                          <a:spcPct val="0"/>
                        </a:spcBef>
                        <a:spcAft>
                          <a:spcPts val="500"/>
                        </a:spcAft>
                        <a:buClrTx/>
                        <a:buSzTx/>
                        <a:buFont typeface="Arial" panose="020B0604020202020204" pitchFamily="34" charset="0"/>
                        <a:buChar char="•"/>
                        <a:tabLst/>
                        <a:defRPr/>
                      </a:pPr>
                      <a:r>
                        <a:rPr lang="en-US" sz="1200" dirty="0"/>
                        <a:t>Meteorological Modulation of Emissions</a:t>
                      </a:r>
                      <a:endParaRPr kumimoji="0" lang="en-CA" altLang="en-US" sz="1200" b="0" u="none" strike="noStrike" kern="1200" cap="none" normalizeH="0" baseline="0" dirty="0">
                        <a:ln>
                          <a:noFill/>
                        </a:ln>
                        <a:solidFill>
                          <a:schemeClr val="tx1"/>
                        </a:solidFill>
                        <a:effectLst/>
                        <a:latin typeface="+mn-lt"/>
                        <a:ea typeface="+mn-ea"/>
                        <a:cs typeface="+mn-cs"/>
                      </a:endParaRPr>
                    </a:p>
                  </a:txBody>
                  <a:tcPr marL="91450" marR="91450" marT="45731" marB="45731" anchor="ctr" horzOverflow="overflow"/>
                </a:tc>
                <a:extLst>
                  <a:ext uri="{0D108BD9-81ED-4DB2-BD59-A6C34878D82A}">
                    <a16:rowId xmlns:a16="http://schemas.microsoft.com/office/drawing/2014/main" val="1767407349"/>
                  </a:ext>
                </a:extLst>
              </a:tr>
              <a:tr h="395854">
                <a:tc>
                  <a:txBody>
                    <a:bodyPr/>
                    <a:lstStyle/>
                    <a:p>
                      <a:r>
                        <a:rPr lang="en-US" dirty="0"/>
                        <a:t>Emissions</a:t>
                      </a:r>
                    </a:p>
                  </a:txBody>
                  <a:tcPr/>
                </a:tc>
                <a:tc>
                  <a:txBody>
                    <a:bodyPr/>
                    <a:lstStyle/>
                    <a:p>
                      <a:pPr marL="0" marR="0" lvl="0" indent="-171450" algn="l" defTabSz="449263" rtl="0" eaLnBrk="1" fontAlgn="base" latinLnBrk="0" hangingPunct="1">
                        <a:lnSpc>
                          <a:spcPct val="100000"/>
                        </a:lnSpc>
                        <a:spcBef>
                          <a:spcPct val="0"/>
                        </a:spcBef>
                        <a:spcAft>
                          <a:spcPts val="500"/>
                        </a:spcAft>
                        <a:buClrTx/>
                        <a:buSzTx/>
                        <a:buFont typeface="Arial" panose="020B0604020202020204" pitchFamily="34" charset="0"/>
                        <a:buChar char="•"/>
                        <a:tabLst/>
                      </a:pPr>
                      <a:r>
                        <a:rPr kumimoji="0" lang="en-CA" altLang="en-US" sz="1200" b="0" u="none" strike="noStrike" kern="1200" cap="none" normalizeH="0" baseline="0" dirty="0">
                          <a:ln>
                            <a:noFill/>
                          </a:ln>
                          <a:solidFill>
                            <a:schemeClr val="tx1"/>
                          </a:solidFill>
                          <a:effectLst/>
                        </a:rPr>
                        <a:t>Canadian, U.S. and Mexican Anthropogenic Emissions</a:t>
                      </a:r>
                    </a:p>
                    <a:p>
                      <a:pPr marL="0" marR="0" lvl="0" indent="-171450" algn="l" defTabSz="449263" rtl="0" eaLnBrk="1" fontAlgn="base" latinLnBrk="0" hangingPunct="1">
                        <a:lnSpc>
                          <a:spcPct val="100000"/>
                        </a:lnSpc>
                        <a:spcBef>
                          <a:spcPct val="0"/>
                        </a:spcBef>
                        <a:spcAft>
                          <a:spcPts val="500"/>
                        </a:spcAft>
                        <a:buClrTx/>
                        <a:buSzTx/>
                        <a:buFont typeface="Arial" panose="020B0604020202020204" pitchFamily="34" charset="0"/>
                        <a:buChar char="•"/>
                        <a:tabLst/>
                      </a:pPr>
                      <a:r>
                        <a:rPr kumimoji="0" lang="en-CA" altLang="en-US" sz="1200" b="0" u="none" strike="noStrike" kern="1200" cap="none" normalizeH="0" baseline="0" dirty="0">
                          <a:ln>
                            <a:noFill/>
                          </a:ln>
                          <a:solidFill>
                            <a:schemeClr val="tx1"/>
                          </a:solidFill>
                          <a:effectLst/>
                        </a:rPr>
                        <a:t>BEIS 3.0.9-ECCC Biogenic Emissions (BELD3)</a:t>
                      </a:r>
                    </a:p>
                    <a:p>
                      <a:pPr marL="0" marR="0" lvl="0" indent="-171450" algn="l" defTabSz="449263" rtl="0" eaLnBrk="1" fontAlgn="base" latinLnBrk="0" hangingPunct="1">
                        <a:lnSpc>
                          <a:spcPct val="100000"/>
                        </a:lnSpc>
                        <a:spcBef>
                          <a:spcPct val="0"/>
                        </a:spcBef>
                        <a:spcAft>
                          <a:spcPts val="500"/>
                        </a:spcAft>
                        <a:buClrTx/>
                        <a:buSzTx/>
                        <a:buFont typeface="Arial" panose="020B0604020202020204" pitchFamily="34" charset="0"/>
                        <a:buChar char="•"/>
                        <a:tabLst/>
                      </a:pPr>
                      <a:r>
                        <a:rPr lang="en-US" sz="1200" dirty="0"/>
                        <a:t>Canadian Forest Fire Emission Prediction System (CFFEPS) v4.1 for </a:t>
                      </a:r>
                      <a:r>
                        <a:rPr kumimoji="0" lang="en-CA" altLang="en-US" sz="1200" b="0" u="none" strike="noStrike" kern="1200" cap="none" normalizeH="0" baseline="0" dirty="0">
                          <a:ln>
                            <a:noFill/>
                          </a:ln>
                          <a:solidFill>
                            <a:schemeClr val="tx1"/>
                          </a:solidFill>
                          <a:effectLst/>
                        </a:rPr>
                        <a:t>Wildfire Emissions (</a:t>
                      </a:r>
                      <a:r>
                        <a:rPr kumimoji="0" lang="en-CA" altLang="en-US" sz="1200" b="0" u="none" strike="noStrike" cap="none" normalizeH="0" baseline="0" dirty="0" err="1">
                          <a:ln>
                            <a:noFill/>
                          </a:ln>
                          <a:solidFill>
                            <a:srgbClr val="FF0000"/>
                          </a:solidFill>
                          <a:effectLst/>
                        </a:rPr>
                        <a:t>FireWork</a:t>
                      </a:r>
                      <a:r>
                        <a:rPr kumimoji="0" lang="en-CA" altLang="en-US" sz="1200" b="0" u="none" strike="noStrike" cap="none" normalizeH="0" baseline="0" dirty="0">
                          <a:ln>
                            <a:noFill/>
                          </a:ln>
                          <a:solidFill>
                            <a:srgbClr val="FF0000"/>
                          </a:solidFill>
                          <a:effectLst/>
                        </a:rPr>
                        <a:t> only</a:t>
                      </a:r>
                      <a:r>
                        <a:rPr kumimoji="0" lang="en-CA" altLang="en-US" sz="1200" b="0" u="none" strike="noStrike" cap="none" normalizeH="0" baseline="0" dirty="0">
                          <a:ln>
                            <a:noFill/>
                          </a:ln>
                          <a:solidFill>
                            <a:schemeClr val="tx1"/>
                          </a:solidFill>
                          <a:effectLst/>
                        </a:rPr>
                        <a:t>)</a:t>
                      </a:r>
                      <a:endParaRPr kumimoji="0" lang="en-CA" altLang="en-US" sz="12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txBody>
                  <a:tcPr marL="91450" marR="91450" marT="45731" marB="45731" anchor="ctr" horzOverflow="overflow"/>
                </a:tc>
                <a:extLst>
                  <a:ext uri="{0D108BD9-81ED-4DB2-BD59-A6C34878D82A}">
                    <a16:rowId xmlns:a16="http://schemas.microsoft.com/office/drawing/2014/main" val="1033266632"/>
                  </a:ext>
                </a:extLst>
              </a:tr>
              <a:tr h="370840">
                <a:tc>
                  <a:txBody>
                    <a:bodyPr/>
                    <a:lstStyle/>
                    <a:p>
                      <a:r>
                        <a:rPr lang="en-US" dirty="0"/>
                        <a:t>Lateral Boundary Conditions</a:t>
                      </a:r>
                    </a:p>
                  </a:txBody>
                  <a:tcPr/>
                </a:tc>
                <a:tc>
                  <a:txBody>
                    <a:bodyPr/>
                    <a:lstStyle/>
                    <a:p>
                      <a:pPr marL="0" marR="0" lvl="0" indent="-171450" algn="l" defTabSz="449263" rtl="0" eaLnBrk="1" fontAlgn="base" latinLnBrk="0" hangingPunct="1">
                        <a:lnSpc>
                          <a:spcPct val="100000"/>
                        </a:lnSpc>
                        <a:spcBef>
                          <a:spcPct val="0"/>
                        </a:spcBef>
                        <a:spcAft>
                          <a:spcPts val="500"/>
                        </a:spcAft>
                        <a:buClrTx/>
                        <a:buSzTx/>
                        <a:buFont typeface="Arial" panose="020B0604020202020204" pitchFamily="34" charset="0"/>
                        <a:buChar char="•"/>
                        <a:tabLst/>
                      </a:pPr>
                      <a:r>
                        <a:rPr kumimoji="0" lang="en-CA" altLang="en-US" sz="1200" b="0" u="none" strike="noStrike" cap="none" normalizeH="0" baseline="0" dirty="0">
                          <a:ln>
                            <a:noFill/>
                          </a:ln>
                          <a:solidFill>
                            <a:schemeClr val="tx1"/>
                          </a:solidFill>
                          <a:effectLst/>
                        </a:rPr>
                        <a:t>Meteorological are from the operational Regional Deterministic Prediction System (RDPS)</a:t>
                      </a:r>
                    </a:p>
                    <a:p>
                      <a:pPr marL="0" marR="0" lvl="0" indent="-171450" algn="l" defTabSz="449263" rtl="0" eaLnBrk="1" fontAlgn="base" latinLnBrk="0" hangingPunct="1">
                        <a:lnSpc>
                          <a:spcPct val="100000"/>
                        </a:lnSpc>
                        <a:spcBef>
                          <a:spcPct val="0"/>
                        </a:spcBef>
                        <a:spcAft>
                          <a:spcPts val="500"/>
                        </a:spcAft>
                        <a:buClrTx/>
                        <a:buSzTx/>
                        <a:buFont typeface="Arial" panose="020B0604020202020204" pitchFamily="34" charset="0"/>
                        <a:buChar char="•"/>
                        <a:tabLst/>
                      </a:pPr>
                      <a:r>
                        <a:rPr kumimoji="0" lang="en-CA" altLang="en-US" sz="1200" b="0" u="none" strike="noStrike" cap="none" normalizeH="0" baseline="0" dirty="0">
                          <a:ln>
                            <a:noFill/>
                          </a:ln>
                          <a:solidFill>
                            <a:schemeClr val="tx1"/>
                          </a:solidFill>
                          <a:effectLst/>
                        </a:rPr>
                        <a:t>Chemical are from the seasonal averages of MOZART output</a:t>
                      </a:r>
                      <a:endParaRPr kumimoji="0" lang="en-CA" altLang="en-US" sz="12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txBody>
                  <a:tcPr marL="91450" marR="91450" marT="45731" marB="45731" anchor="ctr" horzOverflow="overflow"/>
                </a:tc>
                <a:extLst>
                  <a:ext uri="{0D108BD9-81ED-4DB2-BD59-A6C34878D82A}">
                    <a16:rowId xmlns:a16="http://schemas.microsoft.com/office/drawing/2014/main" val="416809739"/>
                  </a:ext>
                </a:extLst>
              </a:tr>
            </a:tbl>
          </a:graphicData>
        </a:graphic>
      </p:graphicFrame>
      <p:grpSp>
        <p:nvGrpSpPr>
          <p:cNvPr id="7" name="Groupe 5">
            <a:extLst>
              <a:ext uri="{FF2B5EF4-FFF2-40B4-BE49-F238E27FC236}">
                <a16:creationId xmlns:a16="http://schemas.microsoft.com/office/drawing/2014/main" id="{8AD517E5-B896-7F4D-94AC-F756E348BC7B}"/>
              </a:ext>
            </a:extLst>
          </p:cNvPr>
          <p:cNvGrpSpPr/>
          <p:nvPr/>
        </p:nvGrpSpPr>
        <p:grpSpPr>
          <a:xfrm>
            <a:off x="10153128" y="1052736"/>
            <a:ext cx="1991544" cy="1656184"/>
            <a:chOff x="7285808" y="2282667"/>
            <a:chExt cx="3800571" cy="3450857"/>
          </a:xfrm>
        </p:grpSpPr>
        <p:pic>
          <p:nvPicPr>
            <p:cNvPr id="8" name="Picture 2">
              <a:extLst>
                <a:ext uri="{FF2B5EF4-FFF2-40B4-BE49-F238E27FC236}">
                  <a16:creationId xmlns:a16="http://schemas.microsoft.com/office/drawing/2014/main" id="{9B626A85-39FF-E94A-C56F-00414550AB71}"/>
                </a:ext>
              </a:extLst>
            </p:cNvPr>
            <p:cNvPicPr>
              <a:picLocks noChangeAspect="1"/>
            </p:cNvPicPr>
            <p:nvPr/>
          </p:nvPicPr>
          <p:blipFill rotWithShape="1">
            <a:blip r:embed="rId2">
              <a:clrChange>
                <a:clrFrom>
                  <a:srgbClr val="FFFFFF"/>
                </a:clrFrom>
                <a:clrTo>
                  <a:srgbClr val="FFFFFF">
                    <a:alpha val="0"/>
                  </a:srgbClr>
                </a:clrTo>
              </a:clrChange>
            </a:blip>
            <a:srcRect/>
            <a:stretch/>
          </p:blipFill>
          <p:spPr>
            <a:xfrm>
              <a:off x="7285808" y="2282667"/>
              <a:ext cx="3800571" cy="3450857"/>
            </a:xfrm>
            <a:prstGeom prst="rect">
              <a:avLst/>
            </a:prstGeom>
          </p:spPr>
        </p:pic>
        <p:sp>
          <p:nvSpPr>
            <p:cNvPr id="9" name="Text Box 30">
              <a:extLst>
                <a:ext uri="{FF2B5EF4-FFF2-40B4-BE49-F238E27FC236}">
                  <a16:creationId xmlns:a16="http://schemas.microsoft.com/office/drawing/2014/main" id="{3C299BFF-658F-F658-A62D-F9C0B15148CD}"/>
                </a:ext>
              </a:extLst>
            </p:cNvPr>
            <p:cNvSpPr txBox="1">
              <a:spLocks noChangeArrowheads="1"/>
            </p:cNvSpPr>
            <p:nvPr/>
          </p:nvSpPr>
          <p:spPr bwMode="auto">
            <a:xfrm rot="21067009">
              <a:off x="8232041" y="2947721"/>
              <a:ext cx="1801230" cy="1442308"/>
            </a:xfrm>
            <a:prstGeom prst="rect">
              <a:avLst/>
            </a:prstGeom>
            <a:noFill/>
            <a:ln>
              <a:noFill/>
            </a:ln>
          </p:spPr>
          <p:txBody>
            <a:bodyPr wrap="square" lIns="112115" tIns="56057" rIns="112115" bIns="56057">
              <a:spAutoFit/>
            </a:bodyPr>
            <a:lstStyle>
              <a:lvl1pPr defTabSz="5381625" eaLnBrk="0" hangingPunct="0">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defTabSz="5381625" eaLnBrk="0" hangingPunct="0">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defTabSz="5381625" eaLnBrk="0" hangingPunct="0">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defTabSz="5381625" eaLnBrk="0" hangingPunct="0">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defTabSz="5381625" eaLnBrk="0" hangingPunct="0">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5381625" eaLnBrk="0" fontAlgn="base" hangingPunct="0">
                <a:spcBef>
                  <a:spcPct val="0"/>
                </a:spcBef>
                <a:spcAft>
                  <a:spcPct val="0"/>
                </a:spcAft>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5381625" eaLnBrk="0" fontAlgn="base" hangingPunct="0">
                <a:spcBef>
                  <a:spcPct val="0"/>
                </a:spcBef>
                <a:spcAft>
                  <a:spcPct val="0"/>
                </a:spcAft>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5381625" eaLnBrk="0" fontAlgn="base" hangingPunct="0">
                <a:spcBef>
                  <a:spcPct val="0"/>
                </a:spcBef>
                <a:spcAft>
                  <a:spcPct val="0"/>
                </a:spcAft>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5381625" eaLnBrk="0" fontAlgn="base" hangingPunct="0">
                <a:spcBef>
                  <a:spcPct val="0"/>
                </a:spcBef>
                <a:spcAft>
                  <a:spcPct val="0"/>
                </a:spcAft>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r>
                <a:rPr kumimoji="0" lang="en-US" altLang="en-US" sz="1200" b="1" dirty="0">
                  <a:solidFill>
                    <a:schemeClr val="bg1"/>
                  </a:solidFill>
                  <a:latin typeface="Arial Unicode MS" panose="020B0604020202020204" pitchFamily="34" charset="-128"/>
                </a:rPr>
                <a:t>RAQDPS/</a:t>
              </a:r>
              <a:r>
                <a:rPr kumimoji="0" lang="en-US" altLang="en-US" sz="1200" b="1" dirty="0" err="1">
                  <a:solidFill>
                    <a:schemeClr val="bg1"/>
                  </a:solidFill>
                  <a:latin typeface="Arial Unicode MS" panose="020B0604020202020204" pitchFamily="34" charset="-128"/>
                </a:rPr>
                <a:t>FireWork</a:t>
              </a:r>
              <a:r>
                <a:rPr kumimoji="0" lang="en-US" altLang="en-US" sz="1200" b="1" dirty="0">
                  <a:solidFill>
                    <a:schemeClr val="bg1"/>
                  </a:solidFill>
                  <a:latin typeface="Arial Unicode MS" panose="020B0604020202020204" pitchFamily="34" charset="-128"/>
                </a:rPr>
                <a:t> Grid</a:t>
              </a:r>
            </a:p>
          </p:txBody>
        </p:sp>
      </p:grpSp>
    </p:spTree>
    <p:extLst>
      <p:ext uri="{BB962C8B-B14F-4D97-AF65-F5344CB8AC3E}">
        <p14:creationId xmlns:p14="http://schemas.microsoft.com/office/powerpoint/2010/main" val="1595708949"/>
      </p:ext>
    </p:extLst>
  </p:cSld>
  <p:clrMapOvr>
    <a:masterClrMapping/>
  </p:clrMapOvr>
  <mc:AlternateContent xmlns:mc="http://schemas.openxmlformats.org/markup-compatibility/2006" xmlns:p14="http://schemas.microsoft.com/office/powerpoint/2010/main">
    <mc:Choice Requires="p14">
      <p:transition spd="slow" p14:dur="2000" advTm="37011"/>
    </mc:Choice>
    <mc:Fallback xmlns="">
      <p:transition spd="slow" advTm="3701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EBCB0-287E-86D2-8509-80F19EEC5FBE}"/>
              </a:ext>
            </a:extLst>
          </p:cNvPr>
          <p:cNvSpPr>
            <a:spLocks noGrp="1"/>
          </p:cNvSpPr>
          <p:nvPr>
            <p:ph type="ctrTitle"/>
          </p:nvPr>
        </p:nvSpPr>
        <p:spPr/>
        <p:txBody>
          <a:bodyPr anchor="ctr"/>
          <a:lstStyle/>
          <a:p>
            <a:pPr algn="ctr"/>
            <a:r>
              <a:rPr lang="en-US" altLang="en-US" sz="3600" dirty="0"/>
              <a:t>Proposed System Updates</a:t>
            </a:r>
            <a:endParaRPr lang="en-US" sz="3600" dirty="0"/>
          </a:p>
        </p:txBody>
      </p:sp>
      <p:sp>
        <p:nvSpPr>
          <p:cNvPr id="3" name="Subtitle 2">
            <a:extLst>
              <a:ext uri="{FF2B5EF4-FFF2-40B4-BE49-F238E27FC236}">
                <a16:creationId xmlns:a16="http://schemas.microsoft.com/office/drawing/2014/main" id="{004C6EC9-FBD2-57DF-94AC-1C283D31DF50}"/>
              </a:ext>
            </a:extLst>
          </p:cNvPr>
          <p:cNvSpPr>
            <a:spLocks noGrp="1"/>
          </p:cNvSpPr>
          <p:nvPr>
            <p:ph type="subTitle" idx="1"/>
          </p:nvPr>
        </p:nvSpPr>
        <p:spPr/>
        <p:txBody>
          <a:bodyPr/>
          <a:lstStyle/>
          <a:p>
            <a:endParaRPr lang="en-US" dirty="0"/>
          </a:p>
        </p:txBody>
      </p:sp>
      <p:graphicFrame>
        <p:nvGraphicFramePr>
          <p:cNvPr id="5" name="Content Placeholder 4">
            <a:extLst>
              <a:ext uri="{FF2B5EF4-FFF2-40B4-BE49-F238E27FC236}">
                <a16:creationId xmlns:a16="http://schemas.microsoft.com/office/drawing/2014/main" id="{D2EC0E52-FA6F-E560-AB5F-7AC580BFABA6}"/>
              </a:ext>
            </a:extLst>
          </p:cNvPr>
          <p:cNvGraphicFramePr>
            <a:graphicFrameLocks noGrp="1"/>
          </p:cNvGraphicFramePr>
          <p:nvPr>
            <p:ph idx="10"/>
            <p:extLst>
              <p:ext uri="{D42A27DB-BD31-4B8C-83A1-F6EECF244321}">
                <p14:modId xmlns:p14="http://schemas.microsoft.com/office/powerpoint/2010/main" val="3727097300"/>
              </p:ext>
            </p:extLst>
          </p:nvPr>
        </p:nvGraphicFramePr>
        <p:xfrm>
          <a:off x="719138" y="1628800"/>
          <a:ext cx="10848974" cy="4480560"/>
        </p:xfrm>
        <a:graphic>
          <a:graphicData uri="http://schemas.openxmlformats.org/drawingml/2006/table">
            <a:tbl>
              <a:tblPr firstCol="1" bandRow="1">
                <a:tableStyleId>{5C22544A-7EE6-4342-B048-85BDC9FD1C3A}</a:tableStyleId>
              </a:tblPr>
              <a:tblGrid>
                <a:gridCol w="3864694">
                  <a:extLst>
                    <a:ext uri="{9D8B030D-6E8A-4147-A177-3AD203B41FA5}">
                      <a16:colId xmlns:a16="http://schemas.microsoft.com/office/drawing/2014/main" val="1968646122"/>
                    </a:ext>
                  </a:extLst>
                </a:gridCol>
                <a:gridCol w="6984280">
                  <a:extLst>
                    <a:ext uri="{9D8B030D-6E8A-4147-A177-3AD203B41FA5}">
                      <a16:colId xmlns:a16="http://schemas.microsoft.com/office/drawing/2014/main" val="1902884967"/>
                    </a:ext>
                  </a:extLst>
                </a:gridCol>
              </a:tblGrid>
              <a:tr h="370840">
                <a:tc>
                  <a:txBody>
                    <a:bodyPr/>
                    <a:lstStyle/>
                    <a:p>
                      <a:r>
                        <a:rPr lang="en-US" dirty="0"/>
                        <a:t>Merge of the Twin Systems</a:t>
                      </a:r>
                    </a:p>
                  </a:txBody>
                  <a:tcPr/>
                </a:tc>
                <a:tc>
                  <a:txBody>
                    <a:bodyPr/>
                    <a:lstStyle/>
                    <a:p>
                      <a:r>
                        <a:rPr lang="en-US" dirty="0"/>
                        <a:t>New System to run with Wildfire Emissions and estimate fire plumes based on the ratio of the PM specie concentrations as evident in the fire emissions (BC/POA ~ 0.10-0.17 and (BC+POA)/CM ~ 5-15)</a:t>
                      </a:r>
                    </a:p>
                  </a:txBody>
                  <a:tcPr/>
                </a:tc>
                <a:extLst>
                  <a:ext uri="{0D108BD9-81ED-4DB2-BD59-A6C34878D82A}">
                    <a16:rowId xmlns:a16="http://schemas.microsoft.com/office/drawing/2014/main" val="2557326044"/>
                  </a:ext>
                </a:extLst>
              </a:tr>
              <a:tr h="370840">
                <a:tc>
                  <a:txBody>
                    <a:bodyPr/>
                    <a:lstStyle/>
                    <a:p>
                      <a:r>
                        <a:rPr lang="en-US" dirty="0"/>
                        <a:t>Chemistry Model</a:t>
                      </a:r>
                    </a:p>
                  </a:txBody>
                  <a:tcPr/>
                </a:tc>
                <a:tc>
                  <a:txBody>
                    <a:bodyPr/>
                    <a:lstStyle/>
                    <a:p>
                      <a:pPr marL="285750" indent="-285750">
                        <a:buFont typeface="Arial" panose="020B0604020202020204" pitchFamily="34" charset="0"/>
                        <a:buChar char="•"/>
                      </a:pPr>
                      <a:r>
                        <a:rPr lang="en-US" dirty="0"/>
                        <a:t>Vehicle Induced Turbulence (VIT, Makar et al, 2021)</a:t>
                      </a:r>
                    </a:p>
                    <a:p>
                      <a:pPr marL="285750" indent="-285750">
                        <a:buFont typeface="Arial" panose="020B0604020202020204" pitchFamily="34" charset="0"/>
                        <a:buChar char="•"/>
                      </a:pPr>
                      <a:r>
                        <a:rPr lang="en-US" dirty="0"/>
                        <a:t>Below-Cloud Scavenging (</a:t>
                      </a:r>
                      <a:r>
                        <a:rPr lang="en-US" dirty="0" err="1"/>
                        <a:t>Ghahreman</a:t>
                      </a:r>
                      <a:r>
                        <a:rPr lang="en-US" dirty="0"/>
                        <a:t> et al, 2023 and Wang et al, 2014)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ADOM-II Gas Phase Mechanism updated to </a:t>
                      </a:r>
                      <a:r>
                        <a:rPr lang="en-CA" sz="1800" dirty="0"/>
                        <a:t>KPP version</a:t>
                      </a:r>
                    </a:p>
                  </a:txBody>
                  <a:tcPr/>
                </a:tc>
                <a:extLst>
                  <a:ext uri="{0D108BD9-81ED-4DB2-BD59-A6C34878D82A}">
                    <a16:rowId xmlns:a16="http://schemas.microsoft.com/office/drawing/2014/main" val="3327272599"/>
                  </a:ext>
                </a:extLst>
              </a:tr>
              <a:tr h="370840">
                <a:tc>
                  <a:txBody>
                    <a:bodyPr/>
                    <a:lstStyle/>
                    <a:p>
                      <a:r>
                        <a:rPr lang="en-US" dirty="0"/>
                        <a:t>Chemistry Inputs</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Canadian Anthropogenic Emissions (Inventory and Surrogates)</a:t>
                      </a:r>
                    </a:p>
                    <a:p>
                      <a:pPr marL="285750" indent="-285750">
                        <a:buFont typeface="Arial" panose="020B0604020202020204" pitchFamily="34" charset="0"/>
                        <a:buChar char="•"/>
                      </a:pPr>
                      <a:r>
                        <a:rPr lang="en-US" dirty="0"/>
                        <a:t>Biogenic Emissions Rates to BEIS 3.7 using BELD 4 Database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MODIS-based Monthly LAI (Zhang, J. et al., 2020)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Monthly Climatology for Gas Species Lateral Boundary Conditions (</a:t>
                      </a:r>
                      <a:r>
                        <a:rPr lang="en-US" dirty="0">
                          <a:hlinkClick r:id="rId2"/>
                        </a:rPr>
                        <a:t>CESM2.2:CAM-chem as Boundary Conditions</a:t>
                      </a:r>
                      <a:r>
                        <a:rPr lang="en-US" dirty="0"/>
                        <a:t>)</a:t>
                      </a:r>
                    </a:p>
                  </a:txBody>
                  <a:tcPr/>
                </a:tc>
                <a:extLst>
                  <a:ext uri="{0D108BD9-81ED-4DB2-BD59-A6C34878D82A}">
                    <a16:rowId xmlns:a16="http://schemas.microsoft.com/office/drawing/2014/main" val="315849274"/>
                  </a:ext>
                </a:extLst>
              </a:tr>
              <a:tr h="370840">
                <a:tc>
                  <a:txBody>
                    <a:bodyPr/>
                    <a:lstStyle/>
                    <a:p>
                      <a:r>
                        <a:rPr lang="en-US" dirty="0"/>
                        <a:t>Meteorological Inputs</a:t>
                      </a:r>
                    </a:p>
                  </a:txBody>
                  <a:tcPr/>
                </a:tc>
                <a:tc>
                  <a:txBody>
                    <a:bodyPr/>
                    <a:lstStyle/>
                    <a:p>
                      <a:r>
                        <a:rPr lang="en-US" dirty="0"/>
                        <a:t>Lateral Boundary Conditions to be from the Global Deterministic Prediction System</a:t>
                      </a:r>
                    </a:p>
                  </a:txBody>
                  <a:tcPr/>
                </a:tc>
                <a:extLst>
                  <a:ext uri="{0D108BD9-81ED-4DB2-BD59-A6C34878D82A}">
                    <a16:rowId xmlns:a16="http://schemas.microsoft.com/office/drawing/2014/main" val="3748771101"/>
                  </a:ext>
                </a:extLst>
              </a:tr>
            </a:tbl>
          </a:graphicData>
        </a:graphic>
      </p:graphicFrame>
      <p:sp>
        <p:nvSpPr>
          <p:cNvPr id="6" name="Rectangle: Rounded Corners 5">
            <a:extLst>
              <a:ext uri="{FF2B5EF4-FFF2-40B4-BE49-F238E27FC236}">
                <a16:creationId xmlns:a16="http://schemas.microsoft.com/office/drawing/2014/main" id="{4EE86D20-FB95-F3A2-9279-E8D2583EF807}"/>
              </a:ext>
            </a:extLst>
          </p:cNvPr>
          <p:cNvSpPr/>
          <p:nvPr/>
        </p:nvSpPr>
        <p:spPr>
          <a:xfrm>
            <a:off x="4943872" y="4067741"/>
            <a:ext cx="6480720" cy="288032"/>
          </a:xfrm>
          <a:prstGeom prst="round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48578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EBCB0-287E-86D2-8509-80F19EEC5FBE}"/>
              </a:ext>
            </a:extLst>
          </p:cNvPr>
          <p:cNvSpPr>
            <a:spLocks noGrp="1"/>
          </p:cNvSpPr>
          <p:nvPr>
            <p:ph type="ctrTitle"/>
          </p:nvPr>
        </p:nvSpPr>
        <p:spPr/>
        <p:txBody>
          <a:bodyPr anchor="ctr"/>
          <a:lstStyle/>
          <a:p>
            <a:pPr algn="ctr"/>
            <a:r>
              <a:rPr lang="en-US" altLang="en-US" sz="3600" dirty="0"/>
              <a:t>Emissions INVENTORY Updates</a:t>
            </a:r>
            <a:endParaRPr lang="en-US" sz="3600" dirty="0"/>
          </a:p>
        </p:txBody>
      </p:sp>
      <p:graphicFrame>
        <p:nvGraphicFramePr>
          <p:cNvPr id="5" name="Content Placeholder 4">
            <a:extLst>
              <a:ext uri="{FF2B5EF4-FFF2-40B4-BE49-F238E27FC236}">
                <a16:creationId xmlns:a16="http://schemas.microsoft.com/office/drawing/2014/main" id="{B5AA3660-ED88-C39F-2E2F-7B7D0C453491}"/>
              </a:ext>
            </a:extLst>
          </p:cNvPr>
          <p:cNvGraphicFramePr>
            <a:graphicFrameLocks noGrp="1"/>
          </p:cNvGraphicFramePr>
          <p:nvPr>
            <p:ph idx="10"/>
            <p:extLst>
              <p:ext uri="{D42A27DB-BD31-4B8C-83A1-F6EECF244321}">
                <p14:modId xmlns:p14="http://schemas.microsoft.com/office/powerpoint/2010/main" val="3288239668"/>
              </p:ext>
            </p:extLst>
          </p:nvPr>
        </p:nvGraphicFramePr>
        <p:xfrm>
          <a:off x="479376" y="2179176"/>
          <a:ext cx="11233248" cy="2473960"/>
        </p:xfrm>
        <a:graphic>
          <a:graphicData uri="http://schemas.openxmlformats.org/drawingml/2006/table">
            <a:tbl>
              <a:tblPr firstRow="1" bandRow="1">
                <a:tableStyleId>{5C22544A-7EE6-4342-B048-85BDC9FD1C3A}</a:tableStyleId>
              </a:tblPr>
              <a:tblGrid>
                <a:gridCol w="1297228">
                  <a:extLst>
                    <a:ext uri="{9D8B030D-6E8A-4147-A177-3AD203B41FA5}">
                      <a16:colId xmlns:a16="http://schemas.microsoft.com/office/drawing/2014/main" val="2273870066"/>
                    </a:ext>
                  </a:extLst>
                </a:gridCol>
                <a:gridCol w="1727108">
                  <a:extLst>
                    <a:ext uri="{9D8B030D-6E8A-4147-A177-3AD203B41FA5}">
                      <a16:colId xmlns:a16="http://schemas.microsoft.com/office/drawing/2014/main" val="549245825"/>
                    </a:ext>
                  </a:extLst>
                </a:gridCol>
                <a:gridCol w="3960440">
                  <a:extLst>
                    <a:ext uri="{9D8B030D-6E8A-4147-A177-3AD203B41FA5}">
                      <a16:colId xmlns:a16="http://schemas.microsoft.com/office/drawing/2014/main" val="3389839552"/>
                    </a:ext>
                  </a:extLst>
                </a:gridCol>
                <a:gridCol w="4248472">
                  <a:extLst>
                    <a:ext uri="{9D8B030D-6E8A-4147-A177-3AD203B41FA5}">
                      <a16:colId xmlns:a16="http://schemas.microsoft.com/office/drawing/2014/main" val="557868187"/>
                    </a:ext>
                  </a:extLst>
                </a:gridCol>
              </a:tblGrid>
              <a:tr h="370840">
                <a:tc>
                  <a:txBody>
                    <a:bodyPr/>
                    <a:lstStyle/>
                    <a:p>
                      <a:r>
                        <a:rPr lang="en-US" dirty="0"/>
                        <a:t>Country</a:t>
                      </a:r>
                    </a:p>
                  </a:txBody>
                  <a:tcPr/>
                </a:tc>
                <a:tc>
                  <a:txBody>
                    <a:bodyPr/>
                    <a:lstStyle/>
                    <a:p>
                      <a:r>
                        <a:rPr lang="en-US" dirty="0"/>
                        <a:t>Availability</a:t>
                      </a:r>
                    </a:p>
                  </a:txBody>
                  <a:tcPr/>
                </a:tc>
                <a:tc>
                  <a:txBody>
                    <a:bodyPr/>
                    <a:lstStyle/>
                    <a:p>
                      <a:r>
                        <a:rPr lang="en-US" dirty="0"/>
                        <a:t>Current</a:t>
                      </a:r>
                    </a:p>
                  </a:txBody>
                  <a:tcPr/>
                </a:tc>
                <a:tc>
                  <a:txBody>
                    <a:bodyPr/>
                    <a:lstStyle/>
                    <a:p>
                      <a:r>
                        <a:rPr lang="en-US" dirty="0"/>
                        <a:t>Updated</a:t>
                      </a:r>
                    </a:p>
                  </a:txBody>
                  <a:tcPr/>
                </a:tc>
                <a:extLst>
                  <a:ext uri="{0D108BD9-81ED-4DB2-BD59-A6C34878D82A}">
                    <a16:rowId xmlns:a16="http://schemas.microsoft.com/office/drawing/2014/main" val="2989618047"/>
                  </a:ext>
                </a:extLst>
              </a:tr>
              <a:tr h="370840">
                <a:tc>
                  <a:txBody>
                    <a:bodyPr/>
                    <a:lstStyle/>
                    <a:p>
                      <a:pPr marL="0" indent="0">
                        <a:buFont typeface="Arial" panose="020B0604020202020204" pitchFamily="34" charset="0"/>
                        <a:buNone/>
                      </a:pPr>
                      <a:r>
                        <a:rPr lang="en-US" dirty="0"/>
                        <a:t>Canada</a:t>
                      </a:r>
                    </a:p>
                  </a:txBody>
                  <a:tcPr anchor="ctr"/>
                </a:tc>
                <a:tc>
                  <a:txBody>
                    <a:bodyPr/>
                    <a:lstStyle/>
                    <a:p>
                      <a:pPr marL="0" indent="0">
                        <a:buFont typeface="Arial" panose="020B0604020202020204" pitchFamily="34" charset="0"/>
                        <a:buNone/>
                      </a:pPr>
                      <a:r>
                        <a:rPr lang="en-US" dirty="0"/>
                        <a:t>By province or territory</a:t>
                      </a:r>
                    </a:p>
                  </a:txBody>
                  <a:tcPr anchor="ctr"/>
                </a:tc>
                <a:tc>
                  <a:txBody>
                    <a:bodyPr/>
                    <a:lstStyle/>
                    <a:p>
                      <a:pPr marL="0" indent="0">
                        <a:buFont typeface="Arial" panose="020B0604020202020204" pitchFamily="34" charset="0"/>
                        <a:buNone/>
                      </a:pPr>
                      <a:r>
                        <a:rPr lang="en-US" dirty="0"/>
                        <a:t>2020 projected emissions based on 2015 emissions released in 2017 national Air Pollutant Emission Inventory (APEI)</a:t>
                      </a:r>
                    </a:p>
                  </a:txBody>
                  <a:tcPr/>
                </a:tc>
                <a:tc>
                  <a:txBody>
                    <a:bodyPr/>
                    <a:lstStyle/>
                    <a:p>
                      <a:r>
                        <a:rPr lang="en-US" dirty="0"/>
                        <a:t>2023 projected emissions based on 2019 emissions released in 2021 national Air Pollutant Emission Inventory (APEI)</a:t>
                      </a:r>
                    </a:p>
                  </a:txBody>
                  <a:tcPr/>
                </a:tc>
                <a:extLst>
                  <a:ext uri="{0D108BD9-81ED-4DB2-BD59-A6C34878D82A}">
                    <a16:rowId xmlns:a16="http://schemas.microsoft.com/office/drawing/2014/main" val="13779967"/>
                  </a:ext>
                </a:extLst>
              </a:tr>
              <a:tr h="370840">
                <a:tc>
                  <a:txBody>
                    <a:bodyPr/>
                    <a:lstStyle/>
                    <a:p>
                      <a:pPr marL="0" indent="0">
                        <a:buFont typeface="Arial" panose="020B0604020202020204" pitchFamily="34" charset="0"/>
                        <a:buNone/>
                      </a:pPr>
                      <a:r>
                        <a:rPr lang="en-US" dirty="0"/>
                        <a:t>U.S.A. and Mexico</a:t>
                      </a:r>
                    </a:p>
                  </a:txBody>
                  <a:tcPr anchor="ctr"/>
                </a:tc>
                <a:tc>
                  <a:txBody>
                    <a:bodyPr/>
                    <a:lstStyle/>
                    <a:p>
                      <a:pPr marL="0" indent="0">
                        <a:buFont typeface="Arial" panose="020B0604020202020204" pitchFamily="34" charset="0"/>
                        <a:buNone/>
                      </a:pPr>
                      <a:r>
                        <a:rPr lang="en-US" dirty="0"/>
                        <a:t>By county</a:t>
                      </a:r>
                    </a:p>
                  </a:txBody>
                  <a:tcPr anchor="ctr"/>
                </a:tc>
                <a:tc>
                  <a:txBody>
                    <a:bodyPr/>
                    <a:lstStyle/>
                    <a:p>
                      <a:pPr marL="0" indent="0">
                        <a:buFont typeface="Arial" panose="020B0604020202020204" pitchFamily="34" charset="0"/>
                        <a:buNone/>
                      </a:pPr>
                      <a:r>
                        <a:rPr lang="en-US" dirty="0"/>
                        <a:t>2023 projected emissions from EPA 2016 v1 Emissions Modeling Platform</a:t>
                      </a:r>
                    </a:p>
                  </a:txBody>
                  <a:tcPr/>
                </a:tc>
                <a:tc>
                  <a:txBody>
                    <a:bodyPr/>
                    <a:lstStyle/>
                    <a:p>
                      <a:endParaRPr lang="en-US" dirty="0"/>
                    </a:p>
                  </a:txBody>
                  <a:tcPr/>
                </a:tc>
                <a:extLst>
                  <a:ext uri="{0D108BD9-81ED-4DB2-BD59-A6C34878D82A}">
                    <a16:rowId xmlns:a16="http://schemas.microsoft.com/office/drawing/2014/main" val="3489171607"/>
                  </a:ext>
                </a:extLst>
              </a:tr>
            </a:tbl>
          </a:graphicData>
        </a:graphic>
      </p:graphicFrame>
      <p:grpSp>
        <p:nvGrpSpPr>
          <p:cNvPr id="11" name="Group 10">
            <a:extLst>
              <a:ext uri="{FF2B5EF4-FFF2-40B4-BE49-F238E27FC236}">
                <a16:creationId xmlns:a16="http://schemas.microsoft.com/office/drawing/2014/main" id="{FC4AF062-7826-3B8F-DB4B-D94A557557AE}"/>
              </a:ext>
            </a:extLst>
          </p:cNvPr>
          <p:cNvGrpSpPr>
            <a:grpSpLocks noChangeAspect="1"/>
          </p:cNvGrpSpPr>
          <p:nvPr/>
        </p:nvGrpSpPr>
        <p:grpSpPr>
          <a:xfrm>
            <a:off x="7752184" y="4707550"/>
            <a:ext cx="1944216" cy="1673778"/>
            <a:chOff x="7824192" y="3327231"/>
            <a:chExt cx="3439945" cy="2961453"/>
          </a:xfrm>
        </p:grpSpPr>
        <p:pic>
          <p:nvPicPr>
            <p:cNvPr id="1026" name="Picture 2" descr="A map of Canada showing its 10 provinces and 3 territories">
              <a:extLst>
                <a:ext uri="{FF2B5EF4-FFF2-40B4-BE49-F238E27FC236}">
                  <a16:creationId xmlns:a16="http://schemas.microsoft.com/office/drawing/2014/main" id="{84EDEA95-EF13-97D9-6665-6118CE7E9C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4192" y="3327231"/>
              <a:ext cx="3333750" cy="271462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0AD5BDC-8453-58CF-997D-258D46D55F4F}"/>
                </a:ext>
              </a:extLst>
            </p:cNvPr>
            <p:cNvSpPr txBox="1"/>
            <p:nvPr/>
          </p:nvSpPr>
          <p:spPr>
            <a:xfrm>
              <a:off x="7829928" y="6011685"/>
              <a:ext cx="3434209" cy="276999"/>
            </a:xfrm>
            <a:prstGeom prst="rect">
              <a:avLst/>
            </a:prstGeom>
            <a:noFill/>
          </p:spPr>
          <p:txBody>
            <a:bodyPr wrap="square">
              <a:spAutoFit/>
            </a:bodyPr>
            <a:lstStyle/>
            <a:p>
              <a:r>
                <a:rPr lang="en-US" sz="1200" dirty="0">
                  <a:hlinkClick r:id="rId3"/>
                </a:rPr>
                <a:t>Provinces and territories of Canada - Wikipedia</a:t>
              </a:r>
              <a:endParaRPr lang="en-US" sz="1200" dirty="0"/>
            </a:p>
          </p:txBody>
        </p:sp>
      </p:grpSp>
      <p:cxnSp>
        <p:nvCxnSpPr>
          <p:cNvPr id="13" name="Straight Arrow Connector 12">
            <a:extLst>
              <a:ext uri="{FF2B5EF4-FFF2-40B4-BE49-F238E27FC236}">
                <a16:creationId xmlns:a16="http://schemas.microsoft.com/office/drawing/2014/main" id="{17A04B3E-E798-F125-3A32-3A534AD7F1CC}"/>
              </a:ext>
            </a:extLst>
          </p:cNvPr>
          <p:cNvCxnSpPr/>
          <p:nvPr/>
        </p:nvCxnSpPr>
        <p:spPr>
          <a:xfrm>
            <a:off x="2927648" y="3284984"/>
            <a:ext cx="4680520" cy="180020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25563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EBCB0-287E-86D2-8509-80F19EEC5FBE}"/>
              </a:ext>
            </a:extLst>
          </p:cNvPr>
          <p:cNvSpPr>
            <a:spLocks noGrp="1"/>
          </p:cNvSpPr>
          <p:nvPr>
            <p:ph type="ctrTitle"/>
          </p:nvPr>
        </p:nvSpPr>
        <p:spPr>
          <a:xfrm>
            <a:off x="191345" y="188640"/>
            <a:ext cx="11809311" cy="980728"/>
          </a:xfrm>
        </p:spPr>
        <p:txBody>
          <a:bodyPr anchor="ctr"/>
          <a:lstStyle/>
          <a:p>
            <a:pPr algn="ctr"/>
            <a:r>
              <a:rPr lang="en-US" altLang="en-US" sz="3600" dirty="0"/>
              <a:t>Emissions Surrogates Updates </a:t>
            </a:r>
            <a:br>
              <a:rPr lang="en-US" altLang="en-US" sz="3600" dirty="0"/>
            </a:br>
            <a:r>
              <a:rPr lang="en-US" altLang="en-US" sz="3600" dirty="0"/>
              <a:t>(</a:t>
            </a:r>
            <a:r>
              <a:rPr lang="nb-NO" altLang="en-US" sz="3600" dirty="0"/>
              <a:t>Zheng et al., 2023)</a:t>
            </a:r>
            <a:endParaRPr lang="en-US" sz="3600" dirty="0"/>
          </a:p>
        </p:txBody>
      </p:sp>
      <p:sp>
        <p:nvSpPr>
          <p:cNvPr id="3" name="Subtitle 2">
            <a:extLst>
              <a:ext uri="{FF2B5EF4-FFF2-40B4-BE49-F238E27FC236}">
                <a16:creationId xmlns:a16="http://schemas.microsoft.com/office/drawing/2014/main" id="{004C6EC9-FBD2-57DF-94AC-1C283D31DF50}"/>
              </a:ext>
            </a:extLst>
          </p:cNvPr>
          <p:cNvSpPr>
            <a:spLocks noGrp="1"/>
          </p:cNvSpPr>
          <p:nvPr>
            <p:ph type="subTitle" idx="1"/>
          </p:nvPr>
        </p:nvSpPr>
        <p:spPr>
          <a:xfrm>
            <a:off x="719403" y="1484784"/>
            <a:ext cx="10849205" cy="980728"/>
          </a:xfrm>
        </p:spPr>
        <p:txBody>
          <a:bodyPr/>
          <a:lstStyle/>
          <a:p>
            <a:r>
              <a:rPr lang="en-US" dirty="0"/>
              <a:t>Spatial Surrogates Play an Important Role in Processing of Canadian Area Emissions</a:t>
            </a:r>
          </a:p>
        </p:txBody>
      </p:sp>
      <p:sp>
        <p:nvSpPr>
          <p:cNvPr id="4" name="Content Placeholder 3">
            <a:extLst>
              <a:ext uri="{FF2B5EF4-FFF2-40B4-BE49-F238E27FC236}">
                <a16:creationId xmlns:a16="http://schemas.microsoft.com/office/drawing/2014/main" id="{459C0C35-67BD-2132-A699-F551EA849F4D}"/>
              </a:ext>
            </a:extLst>
          </p:cNvPr>
          <p:cNvSpPr>
            <a:spLocks noGrp="1"/>
          </p:cNvSpPr>
          <p:nvPr>
            <p:ph idx="10"/>
          </p:nvPr>
        </p:nvSpPr>
        <p:spPr>
          <a:xfrm>
            <a:off x="191344" y="2420888"/>
            <a:ext cx="11809311" cy="4365104"/>
          </a:xfrm>
          <a:solidFill>
            <a:schemeClr val="bg1"/>
          </a:solidFill>
        </p:spPr>
        <p:txBody>
          <a:bodyPr numCol="3">
            <a:noAutofit/>
          </a:bodyPr>
          <a:lstStyle/>
          <a:p>
            <a:pPr marL="233363" indent="-233363">
              <a:lnSpc>
                <a:spcPct val="120000"/>
              </a:lnSpc>
              <a:spcBef>
                <a:spcPts val="0"/>
              </a:spcBef>
              <a:spcAft>
                <a:spcPts val="600"/>
              </a:spcAft>
            </a:pPr>
            <a:r>
              <a:rPr lang="en-US" sz="2000" dirty="0"/>
              <a:t>Based on 2012 Natural Resources Canada survey for “Residential Fuelwood Combustion in Canada” and other created 3 equipment-specific surrogates for Residential Wood Combustion:</a:t>
            </a:r>
          </a:p>
          <a:p>
            <a:pPr marL="633413" lvl="1" indent="-233363">
              <a:lnSpc>
                <a:spcPct val="120000"/>
              </a:lnSpc>
              <a:spcBef>
                <a:spcPts val="0"/>
              </a:spcBef>
              <a:spcAft>
                <a:spcPts val="600"/>
              </a:spcAft>
            </a:pPr>
            <a:r>
              <a:rPr lang="en-US" sz="2000" dirty="0"/>
              <a:t>Fireplace, </a:t>
            </a:r>
          </a:p>
          <a:p>
            <a:pPr marL="633413" lvl="1" indent="-233363">
              <a:lnSpc>
                <a:spcPct val="120000"/>
              </a:lnSpc>
              <a:spcBef>
                <a:spcPts val="0"/>
              </a:spcBef>
              <a:spcAft>
                <a:spcPts val="600"/>
              </a:spcAft>
            </a:pPr>
            <a:r>
              <a:rPr lang="en-US" sz="2000" dirty="0"/>
              <a:t>Stove and </a:t>
            </a:r>
          </a:p>
          <a:p>
            <a:pPr marL="633413" lvl="1" indent="-233363">
              <a:lnSpc>
                <a:spcPct val="120000"/>
              </a:lnSpc>
              <a:spcBef>
                <a:spcPts val="0"/>
              </a:spcBef>
              <a:spcAft>
                <a:spcPts val="600"/>
              </a:spcAft>
            </a:pPr>
            <a:r>
              <a:rPr lang="en-US" sz="2000" dirty="0"/>
              <a:t>Furnace</a:t>
            </a:r>
          </a:p>
          <a:p>
            <a:pPr>
              <a:lnSpc>
                <a:spcPct val="120000"/>
              </a:lnSpc>
              <a:spcBef>
                <a:spcPts val="0"/>
              </a:spcBef>
              <a:spcAft>
                <a:spcPts val="600"/>
              </a:spcAft>
            </a:pPr>
            <a:endParaRPr lang="en-US" sz="2000" dirty="0"/>
          </a:p>
          <a:p>
            <a:pPr marL="233363" indent="-233363">
              <a:lnSpc>
                <a:spcPct val="120000"/>
              </a:lnSpc>
              <a:spcBef>
                <a:spcPts val="0"/>
              </a:spcBef>
              <a:spcAft>
                <a:spcPts val="600"/>
              </a:spcAft>
            </a:pPr>
            <a:r>
              <a:rPr lang="en-US" sz="2000" dirty="0"/>
              <a:t>Based on Microsoft Canadian Building Footprints Dataset, OpenStreetMap land-use data, Google Maps and other, updated surrogates for sources related to Restaurants, Hardware and Paint Stores, Dry Cleaners, Gas Stations, Foundries, Domestic Landfills, Grain Elevators, Ready Mix Concrete Suppliers, and Golf Course Fields</a:t>
            </a:r>
          </a:p>
          <a:p>
            <a:pPr marL="233363" indent="-233363">
              <a:lnSpc>
                <a:spcPct val="120000"/>
              </a:lnSpc>
              <a:spcBef>
                <a:spcPts val="0"/>
              </a:spcBef>
            </a:pPr>
            <a:r>
              <a:rPr lang="en-US" sz="2000" dirty="0"/>
              <a:t>Based on 2015 agriculture fertilizer NH3 annual emissions inventory (on the level of Soil Landscape of Canada (SLC) polygons) and 2015 Annual Crop Inventory (30 m resolution) created surrogates for sources related to Off-road Agriculture Vehicle Usage and Pesticide Application</a:t>
            </a:r>
          </a:p>
        </p:txBody>
      </p:sp>
    </p:spTree>
    <p:extLst>
      <p:ext uri="{BB962C8B-B14F-4D97-AF65-F5344CB8AC3E}">
        <p14:creationId xmlns:p14="http://schemas.microsoft.com/office/powerpoint/2010/main" val="3795428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EBCB0-287E-86D2-8509-80F19EEC5FBE}"/>
              </a:ext>
            </a:extLst>
          </p:cNvPr>
          <p:cNvSpPr>
            <a:spLocks noGrp="1"/>
          </p:cNvSpPr>
          <p:nvPr>
            <p:ph type="ctrTitle"/>
          </p:nvPr>
        </p:nvSpPr>
        <p:spPr/>
        <p:txBody>
          <a:bodyPr anchor="ctr"/>
          <a:lstStyle/>
          <a:p>
            <a:pPr algn="ctr"/>
            <a:r>
              <a:rPr lang="en-US" altLang="en-US" sz="3600" dirty="0"/>
              <a:t>Emissions Updates to winter PM2.5</a:t>
            </a:r>
            <a:endParaRPr lang="en-US" sz="3600" dirty="0"/>
          </a:p>
        </p:txBody>
      </p:sp>
      <p:pic>
        <p:nvPicPr>
          <p:cNvPr id="5" name="Picture 4" descr="A screenshot of a map&#10;&#10;Description automatically generated with medium confidence">
            <a:extLst>
              <a:ext uri="{FF2B5EF4-FFF2-40B4-BE49-F238E27FC236}">
                <a16:creationId xmlns:a16="http://schemas.microsoft.com/office/drawing/2014/main" id="{BC663900-1FEF-2B0B-1A49-1E66BDA6FF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2344" y="2520524"/>
            <a:ext cx="2958556" cy="2496132"/>
          </a:xfrm>
          <a:prstGeom prst="rect">
            <a:avLst/>
          </a:prstGeom>
        </p:spPr>
      </p:pic>
      <p:pic>
        <p:nvPicPr>
          <p:cNvPr id="6" name="Picture 5" descr="A picture containing text, diagram, map, plan&#10;&#10;Description automatically generated">
            <a:extLst>
              <a:ext uri="{FF2B5EF4-FFF2-40B4-BE49-F238E27FC236}">
                <a16:creationId xmlns:a16="http://schemas.microsoft.com/office/drawing/2014/main" id="{6026CFD8-A7A4-631F-FE3A-DEBAF91FD6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4006" y="2520524"/>
            <a:ext cx="2958556" cy="2496132"/>
          </a:xfrm>
          <a:prstGeom prst="rect">
            <a:avLst/>
          </a:prstGeom>
        </p:spPr>
      </p:pic>
      <p:pic>
        <p:nvPicPr>
          <p:cNvPr id="7" name="Picture 6" descr="A picture containing text, diagram, map&#10;&#10;Description automatically generated">
            <a:extLst>
              <a:ext uri="{FF2B5EF4-FFF2-40B4-BE49-F238E27FC236}">
                <a16:creationId xmlns:a16="http://schemas.microsoft.com/office/drawing/2014/main" id="{FF9E6752-9A77-E7AF-1CC2-3A427D335D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5667" y="2520524"/>
            <a:ext cx="2958556" cy="2496132"/>
          </a:xfrm>
          <a:prstGeom prst="rect">
            <a:avLst/>
          </a:prstGeom>
        </p:spPr>
      </p:pic>
      <p:pic>
        <p:nvPicPr>
          <p:cNvPr id="8" name="Picture 7" descr="A map of the united states&#10;&#10;Description automatically generated with medium confidence">
            <a:extLst>
              <a:ext uri="{FF2B5EF4-FFF2-40B4-BE49-F238E27FC236}">
                <a16:creationId xmlns:a16="http://schemas.microsoft.com/office/drawing/2014/main" id="{494D693C-D77A-86F7-016D-E9F1672F06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28" y="2520524"/>
            <a:ext cx="2958556" cy="2496132"/>
          </a:xfrm>
          <a:prstGeom prst="rect">
            <a:avLst/>
          </a:prstGeom>
        </p:spPr>
      </p:pic>
      <p:sp>
        <p:nvSpPr>
          <p:cNvPr id="9" name="TextBox 8">
            <a:extLst>
              <a:ext uri="{FF2B5EF4-FFF2-40B4-BE49-F238E27FC236}">
                <a16:creationId xmlns:a16="http://schemas.microsoft.com/office/drawing/2014/main" id="{BA4F30C5-253E-7445-A832-FC94CD3B45F7}"/>
              </a:ext>
            </a:extLst>
          </p:cNvPr>
          <p:cNvSpPr txBox="1"/>
          <p:nvPr/>
        </p:nvSpPr>
        <p:spPr>
          <a:xfrm>
            <a:off x="47331" y="2132856"/>
            <a:ext cx="3325375" cy="369332"/>
          </a:xfrm>
          <a:prstGeom prst="rect">
            <a:avLst/>
          </a:prstGeom>
          <a:noFill/>
        </p:spPr>
        <p:txBody>
          <a:bodyPr wrap="square" lIns="91440" tIns="45720" rIns="91440" bIns="45720" rtlCol="0" anchor="t">
            <a:spAutoFit/>
          </a:bodyPr>
          <a:lstStyle/>
          <a:p>
            <a:r>
              <a:rPr lang="en-US" b="1" dirty="0">
                <a:solidFill>
                  <a:srgbClr val="FF0000"/>
                </a:solidFill>
              </a:rPr>
              <a:t>Jan PM2.5 Emissions at 16Z</a:t>
            </a:r>
            <a:endParaRPr lang="en-CA" b="1" dirty="0">
              <a:solidFill>
                <a:srgbClr val="FF0000"/>
              </a:solidFill>
              <a:cs typeface="Calibri"/>
            </a:endParaRPr>
          </a:p>
        </p:txBody>
      </p:sp>
      <p:sp>
        <p:nvSpPr>
          <p:cNvPr id="10" name="TextBox 9">
            <a:extLst>
              <a:ext uri="{FF2B5EF4-FFF2-40B4-BE49-F238E27FC236}">
                <a16:creationId xmlns:a16="http://schemas.microsoft.com/office/drawing/2014/main" id="{53959532-A753-3521-881E-8E5FB20A3158}"/>
              </a:ext>
            </a:extLst>
          </p:cNvPr>
          <p:cNvSpPr txBox="1"/>
          <p:nvPr/>
        </p:nvSpPr>
        <p:spPr>
          <a:xfrm>
            <a:off x="3372706" y="2138565"/>
            <a:ext cx="2681517" cy="369332"/>
          </a:xfrm>
          <a:prstGeom prst="rect">
            <a:avLst/>
          </a:prstGeom>
          <a:noFill/>
        </p:spPr>
        <p:txBody>
          <a:bodyPr wrap="square" lIns="91440" tIns="45720" rIns="91440" bIns="45720" rtlCol="0" anchor="t">
            <a:spAutoFit/>
          </a:bodyPr>
          <a:lstStyle/>
          <a:p>
            <a:r>
              <a:rPr lang="en-US" b="1" dirty="0">
                <a:solidFill>
                  <a:srgbClr val="FF0000"/>
                </a:solidFill>
              </a:rPr>
              <a:t>Surrogate Updates</a:t>
            </a:r>
            <a:endParaRPr lang="en-CA" b="1" dirty="0">
              <a:solidFill>
                <a:srgbClr val="FF0000"/>
              </a:solidFill>
              <a:cs typeface="Calibri"/>
            </a:endParaRPr>
          </a:p>
        </p:txBody>
      </p:sp>
      <p:sp>
        <p:nvSpPr>
          <p:cNvPr id="11" name="TextBox 10">
            <a:extLst>
              <a:ext uri="{FF2B5EF4-FFF2-40B4-BE49-F238E27FC236}">
                <a16:creationId xmlns:a16="http://schemas.microsoft.com/office/drawing/2014/main" id="{ADB90131-DB65-F85A-303F-75ABF55E4807}"/>
              </a:ext>
            </a:extLst>
          </p:cNvPr>
          <p:cNvSpPr txBox="1"/>
          <p:nvPr/>
        </p:nvSpPr>
        <p:spPr>
          <a:xfrm>
            <a:off x="6096001" y="2132856"/>
            <a:ext cx="3006562" cy="369332"/>
          </a:xfrm>
          <a:prstGeom prst="rect">
            <a:avLst/>
          </a:prstGeom>
          <a:noFill/>
        </p:spPr>
        <p:txBody>
          <a:bodyPr wrap="square" lIns="91440" tIns="45720" rIns="91440" bIns="45720" rtlCol="0" anchor="t">
            <a:spAutoFit/>
          </a:bodyPr>
          <a:lstStyle/>
          <a:p>
            <a:r>
              <a:rPr lang="en-US" b="1" dirty="0">
                <a:solidFill>
                  <a:srgbClr val="FF0000"/>
                </a:solidFill>
              </a:rPr>
              <a:t>Inventory Update</a:t>
            </a:r>
            <a:endParaRPr lang="en-CA" b="1" dirty="0">
              <a:solidFill>
                <a:srgbClr val="FF0000"/>
              </a:solidFill>
              <a:cs typeface="Calibri"/>
            </a:endParaRPr>
          </a:p>
        </p:txBody>
      </p:sp>
      <p:sp>
        <p:nvSpPr>
          <p:cNvPr id="12" name="TextBox 11">
            <a:extLst>
              <a:ext uri="{FF2B5EF4-FFF2-40B4-BE49-F238E27FC236}">
                <a16:creationId xmlns:a16="http://schemas.microsoft.com/office/drawing/2014/main" id="{21F853C4-6C5E-D821-CB76-C6ABF2862389}"/>
              </a:ext>
            </a:extLst>
          </p:cNvPr>
          <p:cNvSpPr txBox="1"/>
          <p:nvPr/>
        </p:nvSpPr>
        <p:spPr>
          <a:xfrm>
            <a:off x="9192344" y="2132856"/>
            <a:ext cx="2952325" cy="369332"/>
          </a:xfrm>
          <a:prstGeom prst="rect">
            <a:avLst/>
          </a:prstGeom>
          <a:noFill/>
        </p:spPr>
        <p:txBody>
          <a:bodyPr wrap="square" lIns="91440" tIns="45720" rIns="91440" bIns="45720" rtlCol="0" anchor="t">
            <a:spAutoFit/>
          </a:bodyPr>
          <a:lstStyle/>
          <a:p>
            <a:r>
              <a:rPr lang="en-US" b="1" dirty="0">
                <a:solidFill>
                  <a:srgbClr val="FF0000"/>
                </a:solidFill>
              </a:rPr>
              <a:t>Total Emissions Updates</a:t>
            </a:r>
            <a:endParaRPr lang="en-CA" b="1" dirty="0">
              <a:solidFill>
                <a:srgbClr val="FF0000"/>
              </a:solidFill>
              <a:cs typeface="Calibri"/>
            </a:endParaRPr>
          </a:p>
        </p:txBody>
      </p:sp>
      <p:sp>
        <p:nvSpPr>
          <p:cNvPr id="14" name="TextBox 13">
            <a:extLst>
              <a:ext uri="{FF2B5EF4-FFF2-40B4-BE49-F238E27FC236}">
                <a16:creationId xmlns:a16="http://schemas.microsoft.com/office/drawing/2014/main" id="{3405BCE1-EAC4-C17A-DFC3-E741A0DC39F3}"/>
              </a:ext>
            </a:extLst>
          </p:cNvPr>
          <p:cNvSpPr txBox="1"/>
          <p:nvPr/>
        </p:nvSpPr>
        <p:spPr>
          <a:xfrm>
            <a:off x="395070" y="5157192"/>
            <a:ext cx="11533578" cy="1200329"/>
          </a:xfrm>
          <a:prstGeom prst="rect">
            <a:avLst/>
          </a:prstGeom>
          <a:noFill/>
        </p:spPr>
        <p:txBody>
          <a:bodyPr wrap="square">
            <a:spAutoFit/>
          </a:bodyPr>
          <a:lstStyle/>
          <a:p>
            <a:pPr marL="285750" indent="-285750">
              <a:buFont typeface="Arial" panose="020B0604020202020204" pitchFamily="34" charset="0"/>
              <a:buChar char="•"/>
            </a:pPr>
            <a:r>
              <a:rPr lang="en-CA" dirty="0"/>
              <a:t>New surrogates allocate a large amount of PM2.5 emissions, particularly PM2.5 emissions from residential wood combustion,  from cities to rural areas, which significantly improves positive PM2.5 bias for large cities. </a:t>
            </a:r>
          </a:p>
          <a:p>
            <a:pPr marL="285750" indent="-285750">
              <a:buFont typeface="Arial" panose="020B0604020202020204" pitchFamily="34" charset="0"/>
              <a:buChar char="•"/>
            </a:pPr>
            <a:r>
              <a:rPr lang="en-CA" dirty="0"/>
              <a:t>Update in inventory varies by province: Decrease for BC, AB, ON, and QC, and increase for SK and MB.</a:t>
            </a:r>
            <a:endParaRPr lang="en-CA" dirty="0">
              <a:cs typeface="Calibri"/>
            </a:endParaRPr>
          </a:p>
          <a:p>
            <a:pPr marL="285750" indent="-285750">
              <a:buFont typeface="Arial" panose="020B0604020202020204" pitchFamily="34" charset="0"/>
              <a:buChar char="•"/>
            </a:pPr>
            <a:endParaRPr lang="en-US" dirty="0"/>
          </a:p>
        </p:txBody>
      </p:sp>
      <p:grpSp>
        <p:nvGrpSpPr>
          <p:cNvPr id="15" name="Group 14">
            <a:extLst>
              <a:ext uri="{FF2B5EF4-FFF2-40B4-BE49-F238E27FC236}">
                <a16:creationId xmlns:a16="http://schemas.microsoft.com/office/drawing/2014/main" id="{BFD238F4-7AB6-8E69-6843-B0A7EEA875A0}"/>
              </a:ext>
            </a:extLst>
          </p:cNvPr>
          <p:cNvGrpSpPr/>
          <p:nvPr/>
        </p:nvGrpSpPr>
        <p:grpSpPr>
          <a:xfrm>
            <a:off x="695400" y="3284984"/>
            <a:ext cx="1912584" cy="845271"/>
            <a:chOff x="727032" y="3284984"/>
            <a:chExt cx="1912584" cy="845271"/>
          </a:xfrm>
        </p:grpSpPr>
        <p:cxnSp>
          <p:nvCxnSpPr>
            <p:cNvPr id="16" name="Straight Arrow Connector 15">
              <a:extLst>
                <a:ext uri="{FF2B5EF4-FFF2-40B4-BE49-F238E27FC236}">
                  <a16:creationId xmlns:a16="http://schemas.microsoft.com/office/drawing/2014/main" id="{B60A9C5D-F0AB-B62E-874D-E323D10012B0}"/>
                </a:ext>
              </a:extLst>
            </p:cNvPr>
            <p:cNvCxnSpPr>
              <a:cxnSpLocks/>
            </p:cNvCxnSpPr>
            <p:nvPr/>
          </p:nvCxnSpPr>
          <p:spPr>
            <a:xfrm flipH="1">
              <a:off x="727032" y="3573016"/>
              <a:ext cx="328408" cy="55723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894CA59-A36A-49CE-A36F-9CD5638794CB}"/>
                </a:ext>
              </a:extLst>
            </p:cNvPr>
            <p:cNvCxnSpPr>
              <a:cxnSpLocks/>
            </p:cNvCxnSpPr>
            <p:nvPr/>
          </p:nvCxnSpPr>
          <p:spPr>
            <a:xfrm>
              <a:off x="2184357" y="3742586"/>
              <a:ext cx="455259" cy="38766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85D6051-6355-D695-94BC-66FC8EB9368B}"/>
                </a:ext>
              </a:extLst>
            </p:cNvPr>
            <p:cNvCxnSpPr>
              <a:cxnSpLocks/>
            </p:cNvCxnSpPr>
            <p:nvPr/>
          </p:nvCxnSpPr>
          <p:spPr>
            <a:xfrm flipV="1">
              <a:off x="2279576" y="3284984"/>
              <a:ext cx="236215" cy="21602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18150DF7-DED1-6A3F-720E-C496F480DA1D}"/>
              </a:ext>
            </a:extLst>
          </p:cNvPr>
          <p:cNvGrpSpPr/>
          <p:nvPr/>
        </p:nvGrpSpPr>
        <p:grpSpPr>
          <a:xfrm>
            <a:off x="3791744" y="3284984"/>
            <a:ext cx="1912584" cy="845271"/>
            <a:chOff x="727032" y="3284984"/>
            <a:chExt cx="1912584" cy="845271"/>
          </a:xfrm>
        </p:grpSpPr>
        <p:cxnSp>
          <p:nvCxnSpPr>
            <p:cNvPr id="20" name="Straight Arrow Connector 19">
              <a:extLst>
                <a:ext uri="{FF2B5EF4-FFF2-40B4-BE49-F238E27FC236}">
                  <a16:creationId xmlns:a16="http://schemas.microsoft.com/office/drawing/2014/main" id="{122529E7-3158-CB20-E7F3-1FAA0C54FF6D}"/>
                </a:ext>
              </a:extLst>
            </p:cNvPr>
            <p:cNvCxnSpPr>
              <a:cxnSpLocks/>
            </p:cNvCxnSpPr>
            <p:nvPr/>
          </p:nvCxnSpPr>
          <p:spPr>
            <a:xfrm flipH="1">
              <a:off x="727032" y="3573016"/>
              <a:ext cx="328408" cy="55723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A29EBE2-92A3-E8A8-2FC5-FF55EC5AEF0A}"/>
                </a:ext>
              </a:extLst>
            </p:cNvPr>
            <p:cNvCxnSpPr>
              <a:cxnSpLocks/>
            </p:cNvCxnSpPr>
            <p:nvPr/>
          </p:nvCxnSpPr>
          <p:spPr>
            <a:xfrm>
              <a:off x="2184357" y="3742586"/>
              <a:ext cx="455259" cy="38766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EFD790B-80D9-B6D6-DA9D-B21D423BD563}"/>
                </a:ext>
              </a:extLst>
            </p:cNvPr>
            <p:cNvCxnSpPr>
              <a:cxnSpLocks/>
            </p:cNvCxnSpPr>
            <p:nvPr/>
          </p:nvCxnSpPr>
          <p:spPr>
            <a:xfrm flipV="1">
              <a:off x="2279576" y="3284984"/>
              <a:ext cx="236215" cy="21602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C379E5B8-4733-4D0C-6A5E-D8C73481C60D}"/>
              </a:ext>
            </a:extLst>
          </p:cNvPr>
          <p:cNvGrpSpPr/>
          <p:nvPr/>
        </p:nvGrpSpPr>
        <p:grpSpPr>
          <a:xfrm>
            <a:off x="6847712" y="3284984"/>
            <a:ext cx="1912584" cy="845271"/>
            <a:chOff x="727032" y="3284984"/>
            <a:chExt cx="1912584" cy="845271"/>
          </a:xfrm>
        </p:grpSpPr>
        <p:cxnSp>
          <p:nvCxnSpPr>
            <p:cNvPr id="24" name="Straight Arrow Connector 23">
              <a:extLst>
                <a:ext uri="{FF2B5EF4-FFF2-40B4-BE49-F238E27FC236}">
                  <a16:creationId xmlns:a16="http://schemas.microsoft.com/office/drawing/2014/main" id="{73D049CB-2D69-52E5-E947-85BD3AE3B535}"/>
                </a:ext>
              </a:extLst>
            </p:cNvPr>
            <p:cNvCxnSpPr>
              <a:cxnSpLocks/>
            </p:cNvCxnSpPr>
            <p:nvPr/>
          </p:nvCxnSpPr>
          <p:spPr>
            <a:xfrm flipH="1">
              <a:off x="727032" y="3573016"/>
              <a:ext cx="328408" cy="55723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131B07A-F992-02E8-C98D-C3334067611D}"/>
                </a:ext>
              </a:extLst>
            </p:cNvPr>
            <p:cNvCxnSpPr>
              <a:cxnSpLocks/>
            </p:cNvCxnSpPr>
            <p:nvPr/>
          </p:nvCxnSpPr>
          <p:spPr>
            <a:xfrm>
              <a:off x="2184357" y="3742586"/>
              <a:ext cx="455259" cy="38766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29DE503-509B-5788-CBF5-0291142DA0E5}"/>
                </a:ext>
              </a:extLst>
            </p:cNvPr>
            <p:cNvCxnSpPr>
              <a:cxnSpLocks/>
            </p:cNvCxnSpPr>
            <p:nvPr/>
          </p:nvCxnSpPr>
          <p:spPr>
            <a:xfrm flipV="1">
              <a:off x="2279576" y="3284984"/>
              <a:ext cx="236215" cy="21602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246CE15E-A4DC-5415-4763-2CD770E3E6F1}"/>
              </a:ext>
            </a:extLst>
          </p:cNvPr>
          <p:cNvGrpSpPr/>
          <p:nvPr/>
        </p:nvGrpSpPr>
        <p:grpSpPr>
          <a:xfrm>
            <a:off x="9872048" y="3284984"/>
            <a:ext cx="1912584" cy="845271"/>
            <a:chOff x="727032" y="3284984"/>
            <a:chExt cx="1912584" cy="845271"/>
          </a:xfrm>
        </p:grpSpPr>
        <p:cxnSp>
          <p:nvCxnSpPr>
            <p:cNvPr id="28" name="Straight Arrow Connector 27">
              <a:extLst>
                <a:ext uri="{FF2B5EF4-FFF2-40B4-BE49-F238E27FC236}">
                  <a16:creationId xmlns:a16="http://schemas.microsoft.com/office/drawing/2014/main" id="{6BE63768-2732-3199-B777-60C324CC86EB}"/>
                </a:ext>
              </a:extLst>
            </p:cNvPr>
            <p:cNvCxnSpPr>
              <a:cxnSpLocks/>
            </p:cNvCxnSpPr>
            <p:nvPr/>
          </p:nvCxnSpPr>
          <p:spPr>
            <a:xfrm flipH="1">
              <a:off x="727032" y="3573016"/>
              <a:ext cx="328408" cy="55723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A329403-9461-C405-3451-FCD5518914D0}"/>
                </a:ext>
              </a:extLst>
            </p:cNvPr>
            <p:cNvCxnSpPr>
              <a:cxnSpLocks/>
            </p:cNvCxnSpPr>
            <p:nvPr/>
          </p:nvCxnSpPr>
          <p:spPr>
            <a:xfrm>
              <a:off x="2184357" y="3742586"/>
              <a:ext cx="455259" cy="38766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A217B27-EF47-37DC-95CB-EF8D8299F578}"/>
                </a:ext>
              </a:extLst>
            </p:cNvPr>
            <p:cNvCxnSpPr>
              <a:cxnSpLocks/>
            </p:cNvCxnSpPr>
            <p:nvPr/>
          </p:nvCxnSpPr>
          <p:spPr>
            <a:xfrm flipV="1">
              <a:off x="2279576" y="3284984"/>
              <a:ext cx="236215" cy="21602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63626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diagram, map, line&#10;&#10;Description automatically generated">
            <a:extLst>
              <a:ext uri="{FF2B5EF4-FFF2-40B4-BE49-F238E27FC236}">
                <a16:creationId xmlns:a16="http://schemas.microsoft.com/office/drawing/2014/main" id="{F70493F5-1504-2CE7-1429-D2865BDB0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0261" y="2512500"/>
            <a:ext cx="2986088" cy="2519363"/>
          </a:xfrm>
          <a:prstGeom prst="rect">
            <a:avLst/>
          </a:prstGeom>
        </p:spPr>
      </p:pic>
      <p:pic>
        <p:nvPicPr>
          <p:cNvPr id="13" name="Picture 12" descr="A map of the united states&#10;&#10;Description automatically generated with low confidence">
            <a:extLst>
              <a:ext uri="{FF2B5EF4-FFF2-40B4-BE49-F238E27FC236}">
                <a16:creationId xmlns:a16="http://schemas.microsoft.com/office/drawing/2014/main" id="{876325A4-40D5-37D5-EBDA-216E7EBF29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00" y="2512500"/>
            <a:ext cx="2986088" cy="2519363"/>
          </a:xfrm>
          <a:prstGeom prst="rect">
            <a:avLst/>
          </a:prstGeom>
        </p:spPr>
      </p:pic>
      <p:pic>
        <p:nvPicPr>
          <p:cNvPr id="15" name="Picture 14" descr="A picture containing text, diagram, map, line&#10;&#10;Description automatically generated">
            <a:extLst>
              <a:ext uri="{FF2B5EF4-FFF2-40B4-BE49-F238E27FC236}">
                <a16:creationId xmlns:a16="http://schemas.microsoft.com/office/drawing/2014/main" id="{D664F6BF-D44E-CFEC-F2EB-EC35A6FE79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9422" y="2512500"/>
            <a:ext cx="2986088" cy="2519363"/>
          </a:xfrm>
          <a:prstGeom prst="rect">
            <a:avLst/>
          </a:prstGeom>
        </p:spPr>
      </p:pic>
      <p:pic>
        <p:nvPicPr>
          <p:cNvPr id="16" name="Picture 15" descr="A picture containing text, diagram, map, line&#10;&#10;Description automatically generated">
            <a:extLst>
              <a:ext uri="{FF2B5EF4-FFF2-40B4-BE49-F238E27FC236}">
                <a16:creationId xmlns:a16="http://schemas.microsoft.com/office/drawing/2014/main" id="{5ADA53F5-2DB8-7114-FA70-2095A451DF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58584" y="2512500"/>
            <a:ext cx="2986088" cy="2519363"/>
          </a:xfrm>
          <a:prstGeom prst="rect">
            <a:avLst/>
          </a:prstGeom>
        </p:spPr>
      </p:pic>
      <p:sp>
        <p:nvSpPr>
          <p:cNvPr id="2" name="Title 1">
            <a:extLst>
              <a:ext uri="{FF2B5EF4-FFF2-40B4-BE49-F238E27FC236}">
                <a16:creationId xmlns:a16="http://schemas.microsoft.com/office/drawing/2014/main" id="{811EBCB0-287E-86D2-8509-80F19EEC5FBE}"/>
              </a:ext>
            </a:extLst>
          </p:cNvPr>
          <p:cNvSpPr>
            <a:spLocks noGrp="1"/>
          </p:cNvSpPr>
          <p:nvPr>
            <p:ph type="ctrTitle"/>
          </p:nvPr>
        </p:nvSpPr>
        <p:spPr/>
        <p:txBody>
          <a:bodyPr anchor="ctr"/>
          <a:lstStyle/>
          <a:p>
            <a:pPr algn="ctr"/>
            <a:r>
              <a:rPr lang="en-US" altLang="en-US" sz="3600" dirty="0"/>
              <a:t>Emissions Updates to summer PM2.5</a:t>
            </a:r>
            <a:endParaRPr lang="en-US" sz="3600" dirty="0"/>
          </a:p>
        </p:txBody>
      </p:sp>
      <p:sp>
        <p:nvSpPr>
          <p:cNvPr id="9" name="TextBox 8">
            <a:extLst>
              <a:ext uri="{FF2B5EF4-FFF2-40B4-BE49-F238E27FC236}">
                <a16:creationId xmlns:a16="http://schemas.microsoft.com/office/drawing/2014/main" id="{BA4F30C5-253E-7445-A832-FC94CD3B45F7}"/>
              </a:ext>
            </a:extLst>
          </p:cNvPr>
          <p:cNvSpPr txBox="1"/>
          <p:nvPr/>
        </p:nvSpPr>
        <p:spPr>
          <a:xfrm>
            <a:off x="47331" y="2132856"/>
            <a:ext cx="3325375" cy="369332"/>
          </a:xfrm>
          <a:prstGeom prst="rect">
            <a:avLst/>
          </a:prstGeom>
          <a:noFill/>
        </p:spPr>
        <p:txBody>
          <a:bodyPr wrap="square" lIns="91440" tIns="45720" rIns="91440" bIns="45720" rtlCol="0" anchor="t">
            <a:spAutoFit/>
          </a:bodyPr>
          <a:lstStyle/>
          <a:p>
            <a:r>
              <a:rPr lang="en-US" b="1" dirty="0">
                <a:solidFill>
                  <a:srgbClr val="FF0000"/>
                </a:solidFill>
              </a:rPr>
              <a:t>July PM2.5 Emissions at 16Z</a:t>
            </a:r>
            <a:endParaRPr lang="en-CA" b="1" dirty="0">
              <a:solidFill>
                <a:srgbClr val="FF0000"/>
              </a:solidFill>
              <a:cs typeface="Calibri"/>
            </a:endParaRPr>
          </a:p>
        </p:txBody>
      </p:sp>
      <p:sp>
        <p:nvSpPr>
          <p:cNvPr id="10" name="TextBox 9">
            <a:extLst>
              <a:ext uri="{FF2B5EF4-FFF2-40B4-BE49-F238E27FC236}">
                <a16:creationId xmlns:a16="http://schemas.microsoft.com/office/drawing/2014/main" id="{53959532-A753-3521-881E-8E5FB20A3158}"/>
              </a:ext>
            </a:extLst>
          </p:cNvPr>
          <p:cNvSpPr txBox="1"/>
          <p:nvPr/>
        </p:nvSpPr>
        <p:spPr>
          <a:xfrm>
            <a:off x="3372706" y="2138565"/>
            <a:ext cx="2681517" cy="369332"/>
          </a:xfrm>
          <a:prstGeom prst="rect">
            <a:avLst/>
          </a:prstGeom>
          <a:noFill/>
        </p:spPr>
        <p:txBody>
          <a:bodyPr wrap="square" lIns="91440" tIns="45720" rIns="91440" bIns="45720" rtlCol="0" anchor="t">
            <a:spAutoFit/>
          </a:bodyPr>
          <a:lstStyle/>
          <a:p>
            <a:r>
              <a:rPr lang="en-US" b="1" dirty="0">
                <a:solidFill>
                  <a:srgbClr val="FF0000"/>
                </a:solidFill>
              </a:rPr>
              <a:t>Surrogate Updates</a:t>
            </a:r>
            <a:endParaRPr lang="en-CA" b="1" dirty="0">
              <a:solidFill>
                <a:srgbClr val="FF0000"/>
              </a:solidFill>
              <a:cs typeface="Calibri"/>
            </a:endParaRPr>
          </a:p>
        </p:txBody>
      </p:sp>
      <p:sp>
        <p:nvSpPr>
          <p:cNvPr id="11" name="TextBox 10">
            <a:extLst>
              <a:ext uri="{FF2B5EF4-FFF2-40B4-BE49-F238E27FC236}">
                <a16:creationId xmlns:a16="http://schemas.microsoft.com/office/drawing/2014/main" id="{ADB90131-DB65-F85A-303F-75ABF55E4807}"/>
              </a:ext>
            </a:extLst>
          </p:cNvPr>
          <p:cNvSpPr txBox="1"/>
          <p:nvPr/>
        </p:nvSpPr>
        <p:spPr>
          <a:xfrm>
            <a:off x="6096001" y="2132856"/>
            <a:ext cx="3006562" cy="369332"/>
          </a:xfrm>
          <a:prstGeom prst="rect">
            <a:avLst/>
          </a:prstGeom>
          <a:noFill/>
        </p:spPr>
        <p:txBody>
          <a:bodyPr wrap="square" lIns="91440" tIns="45720" rIns="91440" bIns="45720" rtlCol="0" anchor="t">
            <a:spAutoFit/>
          </a:bodyPr>
          <a:lstStyle/>
          <a:p>
            <a:r>
              <a:rPr lang="en-US" b="1" dirty="0">
                <a:solidFill>
                  <a:srgbClr val="FF0000"/>
                </a:solidFill>
              </a:rPr>
              <a:t>Inventory Update</a:t>
            </a:r>
            <a:endParaRPr lang="en-CA" b="1" dirty="0">
              <a:solidFill>
                <a:srgbClr val="FF0000"/>
              </a:solidFill>
              <a:cs typeface="Calibri"/>
            </a:endParaRPr>
          </a:p>
        </p:txBody>
      </p:sp>
      <p:sp>
        <p:nvSpPr>
          <p:cNvPr id="12" name="TextBox 11">
            <a:extLst>
              <a:ext uri="{FF2B5EF4-FFF2-40B4-BE49-F238E27FC236}">
                <a16:creationId xmlns:a16="http://schemas.microsoft.com/office/drawing/2014/main" id="{21F853C4-6C5E-D821-CB76-C6ABF2862389}"/>
              </a:ext>
            </a:extLst>
          </p:cNvPr>
          <p:cNvSpPr txBox="1"/>
          <p:nvPr/>
        </p:nvSpPr>
        <p:spPr>
          <a:xfrm>
            <a:off x="9192344" y="2132856"/>
            <a:ext cx="2952325" cy="369332"/>
          </a:xfrm>
          <a:prstGeom prst="rect">
            <a:avLst/>
          </a:prstGeom>
          <a:noFill/>
        </p:spPr>
        <p:txBody>
          <a:bodyPr wrap="square" lIns="91440" tIns="45720" rIns="91440" bIns="45720" rtlCol="0" anchor="t">
            <a:spAutoFit/>
          </a:bodyPr>
          <a:lstStyle/>
          <a:p>
            <a:r>
              <a:rPr lang="en-US" b="1" dirty="0">
                <a:solidFill>
                  <a:srgbClr val="FF0000"/>
                </a:solidFill>
              </a:rPr>
              <a:t>Total Emissions Updates</a:t>
            </a:r>
            <a:endParaRPr lang="en-CA" b="1" dirty="0">
              <a:solidFill>
                <a:srgbClr val="FF0000"/>
              </a:solidFill>
              <a:cs typeface="Calibri"/>
            </a:endParaRPr>
          </a:p>
        </p:txBody>
      </p:sp>
      <p:sp>
        <p:nvSpPr>
          <p:cNvPr id="14" name="TextBox 13">
            <a:extLst>
              <a:ext uri="{FF2B5EF4-FFF2-40B4-BE49-F238E27FC236}">
                <a16:creationId xmlns:a16="http://schemas.microsoft.com/office/drawing/2014/main" id="{3405BCE1-EAC4-C17A-DFC3-E741A0DC39F3}"/>
              </a:ext>
            </a:extLst>
          </p:cNvPr>
          <p:cNvSpPr txBox="1"/>
          <p:nvPr/>
        </p:nvSpPr>
        <p:spPr>
          <a:xfrm>
            <a:off x="395070" y="5157192"/>
            <a:ext cx="11533578" cy="1200329"/>
          </a:xfrm>
          <a:prstGeom prst="rect">
            <a:avLst/>
          </a:prstGeom>
          <a:noFill/>
        </p:spPr>
        <p:txBody>
          <a:bodyPr wrap="square">
            <a:spAutoFit/>
          </a:bodyPr>
          <a:lstStyle/>
          <a:p>
            <a:pPr marL="285750" indent="-285750">
              <a:buFont typeface="Arial" panose="020B0604020202020204" pitchFamily="34" charset="0"/>
              <a:buChar char="•"/>
            </a:pPr>
            <a:r>
              <a:rPr lang="en-CA" dirty="0"/>
              <a:t>New surrogates allocate summertime PM2.5 emissions also from cities to rural areas, but not as much as wintertime.</a:t>
            </a:r>
          </a:p>
          <a:p>
            <a:pPr marL="285750" indent="-285750">
              <a:buFont typeface="Arial" panose="020B0604020202020204" pitchFamily="34" charset="0"/>
              <a:buChar char="•"/>
            </a:pPr>
            <a:r>
              <a:rPr lang="en-CA" dirty="0"/>
              <a:t>Update in inventory varies by province: Decrease for BC, AB, ON, and QC, and increase for SK and MB.</a:t>
            </a:r>
            <a:endParaRPr lang="en-CA" dirty="0">
              <a:cs typeface="Calibri"/>
            </a:endParaRPr>
          </a:p>
          <a:p>
            <a:pPr marL="285750" indent="-285750">
              <a:buFont typeface="Arial" panose="020B0604020202020204" pitchFamily="34" charset="0"/>
              <a:buChar char="•"/>
            </a:pPr>
            <a:endParaRPr lang="en-US" dirty="0"/>
          </a:p>
        </p:txBody>
      </p:sp>
      <p:grpSp>
        <p:nvGrpSpPr>
          <p:cNvPr id="30" name="Group 29">
            <a:extLst>
              <a:ext uri="{FF2B5EF4-FFF2-40B4-BE49-F238E27FC236}">
                <a16:creationId xmlns:a16="http://schemas.microsoft.com/office/drawing/2014/main" id="{A5D2C077-5B5F-B4A8-2DA2-48CBF747C83A}"/>
              </a:ext>
            </a:extLst>
          </p:cNvPr>
          <p:cNvGrpSpPr/>
          <p:nvPr/>
        </p:nvGrpSpPr>
        <p:grpSpPr>
          <a:xfrm>
            <a:off x="727032" y="3284984"/>
            <a:ext cx="1912584" cy="845271"/>
            <a:chOff x="727032" y="3284984"/>
            <a:chExt cx="1912584" cy="845271"/>
          </a:xfrm>
        </p:grpSpPr>
        <p:cxnSp>
          <p:nvCxnSpPr>
            <p:cNvPr id="18" name="Straight Arrow Connector 17">
              <a:extLst>
                <a:ext uri="{FF2B5EF4-FFF2-40B4-BE49-F238E27FC236}">
                  <a16:creationId xmlns:a16="http://schemas.microsoft.com/office/drawing/2014/main" id="{3DE34DAD-0092-2D12-6436-3D00EA817A1E}"/>
                </a:ext>
              </a:extLst>
            </p:cNvPr>
            <p:cNvCxnSpPr>
              <a:cxnSpLocks/>
            </p:cNvCxnSpPr>
            <p:nvPr/>
          </p:nvCxnSpPr>
          <p:spPr>
            <a:xfrm flipH="1">
              <a:off x="727032" y="3573016"/>
              <a:ext cx="328408" cy="55723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46BAEAC-AA50-9B4C-DFFB-B5F11870633B}"/>
                </a:ext>
              </a:extLst>
            </p:cNvPr>
            <p:cNvCxnSpPr>
              <a:cxnSpLocks/>
            </p:cNvCxnSpPr>
            <p:nvPr/>
          </p:nvCxnSpPr>
          <p:spPr>
            <a:xfrm>
              <a:off x="2184357" y="3742586"/>
              <a:ext cx="455259" cy="38766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87E5251-B2E3-E3E4-F2D6-7B2038EB42BE}"/>
                </a:ext>
              </a:extLst>
            </p:cNvPr>
            <p:cNvCxnSpPr>
              <a:cxnSpLocks/>
            </p:cNvCxnSpPr>
            <p:nvPr/>
          </p:nvCxnSpPr>
          <p:spPr>
            <a:xfrm flipV="1">
              <a:off x="2279576" y="3284984"/>
              <a:ext cx="236215" cy="21602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8A07B1C6-338F-3045-5984-FA643A66E583}"/>
              </a:ext>
            </a:extLst>
          </p:cNvPr>
          <p:cNvGrpSpPr/>
          <p:nvPr/>
        </p:nvGrpSpPr>
        <p:grpSpPr>
          <a:xfrm>
            <a:off x="3791744" y="3284984"/>
            <a:ext cx="1912584" cy="845271"/>
            <a:chOff x="727032" y="3284984"/>
            <a:chExt cx="1912584" cy="845271"/>
          </a:xfrm>
        </p:grpSpPr>
        <p:cxnSp>
          <p:nvCxnSpPr>
            <p:cNvPr id="32" name="Straight Arrow Connector 31">
              <a:extLst>
                <a:ext uri="{FF2B5EF4-FFF2-40B4-BE49-F238E27FC236}">
                  <a16:creationId xmlns:a16="http://schemas.microsoft.com/office/drawing/2014/main" id="{82AC556D-82EB-1217-E592-2F24CABB9FAF}"/>
                </a:ext>
              </a:extLst>
            </p:cNvPr>
            <p:cNvCxnSpPr>
              <a:cxnSpLocks/>
            </p:cNvCxnSpPr>
            <p:nvPr/>
          </p:nvCxnSpPr>
          <p:spPr>
            <a:xfrm flipH="1">
              <a:off x="727032" y="3573016"/>
              <a:ext cx="328408" cy="55723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E1763454-7327-169F-1C3E-70D44025C878}"/>
                </a:ext>
              </a:extLst>
            </p:cNvPr>
            <p:cNvCxnSpPr>
              <a:cxnSpLocks/>
            </p:cNvCxnSpPr>
            <p:nvPr/>
          </p:nvCxnSpPr>
          <p:spPr>
            <a:xfrm>
              <a:off x="2184357" y="3742586"/>
              <a:ext cx="455259" cy="38766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59E6EA26-8265-CE1E-169D-D7521EEA9690}"/>
                </a:ext>
              </a:extLst>
            </p:cNvPr>
            <p:cNvCxnSpPr>
              <a:cxnSpLocks/>
            </p:cNvCxnSpPr>
            <p:nvPr/>
          </p:nvCxnSpPr>
          <p:spPr>
            <a:xfrm flipV="1">
              <a:off x="2279576" y="3284984"/>
              <a:ext cx="236215" cy="21602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D4564250-676B-F3A2-836C-E235E2D3553C}"/>
              </a:ext>
            </a:extLst>
          </p:cNvPr>
          <p:cNvGrpSpPr/>
          <p:nvPr/>
        </p:nvGrpSpPr>
        <p:grpSpPr>
          <a:xfrm>
            <a:off x="6816080" y="3284984"/>
            <a:ext cx="1912584" cy="845271"/>
            <a:chOff x="727032" y="3284984"/>
            <a:chExt cx="1912584" cy="845271"/>
          </a:xfrm>
        </p:grpSpPr>
        <p:cxnSp>
          <p:nvCxnSpPr>
            <p:cNvPr id="36" name="Straight Arrow Connector 35">
              <a:extLst>
                <a:ext uri="{FF2B5EF4-FFF2-40B4-BE49-F238E27FC236}">
                  <a16:creationId xmlns:a16="http://schemas.microsoft.com/office/drawing/2014/main" id="{065899D9-FFC7-DABC-8D15-25A86FF475ED}"/>
                </a:ext>
              </a:extLst>
            </p:cNvPr>
            <p:cNvCxnSpPr>
              <a:cxnSpLocks/>
            </p:cNvCxnSpPr>
            <p:nvPr/>
          </p:nvCxnSpPr>
          <p:spPr>
            <a:xfrm flipH="1">
              <a:off x="727032" y="3573016"/>
              <a:ext cx="328408" cy="55723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370000F1-5C4C-2429-AE58-D2D2FF80866A}"/>
                </a:ext>
              </a:extLst>
            </p:cNvPr>
            <p:cNvCxnSpPr>
              <a:cxnSpLocks/>
            </p:cNvCxnSpPr>
            <p:nvPr/>
          </p:nvCxnSpPr>
          <p:spPr>
            <a:xfrm>
              <a:off x="2184357" y="3742586"/>
              <a:ext cx="455259" cy="38766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6CEAA3D-0329-5583-4073-5D7839519E25}"/>
                </a:ext>
              </a:extLst>
            </p:cNvPr>
            <p:cNvCxnSpPr>
              <a:cxnSpLocks/>
            </p:cNvCxnSpPr>
            <p:nvPr/>
          </p:nvCxnSpPr>
          <p:spPr>
            <a:xfrm flipV="1">
              <a:off x="2279576" y="3284984"/>
              <a:ext cx="236215" cy="21602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F76F2D28-2179-54C8-0802-2B86A51E9815}"/>
              </a:ext>
            </a:extLst>
          </p:cNvPr>
          <p:cNvGrpSpPr/>
          <p:nvPr/>
        </p:nvGrpSpPr>
        <p:grpSpPr>
          <a:xfrm>
            <a:off x="9840416" y="3284984"/>
            <a:ext cx="1912584" cy="845271"/>
            <a:chOff x="727032" y="3284984"/>
            <a:chExt cx="1912584" cy="845271"/>
          </a:xfrm>
        </p:grpSpPr>
        <p:cxnSp>
          <p:nvCxnSpPr>
            <p:cNvPr id="40" name="Straight Arrow Connector 39">
              <a:extLst>
                <a:ext uri="{FF2B5EF4-FFF2-40B4-BE49-F238E27FC236}">
                  <a16:creationId xmlns:a16="http://schemas.microsoft.com/office/drawing/2014/main" id="{B0815FC4-710F-FDFD-C6A5-7FD8E72A3D59}"/>
                </a:ext>
              </a:extLst>
            </p:cNvPr>
            <p:cNvCxnSpPr>
              <a:cxnSpLocks/>
            </p:cNvCxnSpPr>
            <p:nvPr/>
          </p:nvCxnSpPr>
          <p:spPr>
            <a:xfrm flipH="1">
              <a:off x="727032" y="3573016"/>
              <a:ext cx="328408" cy="55723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6E62C651-201E-3F95-3805-A3DF64E2B304}"/>
                </a:ext>
              </a:extLst>
            </p:cNvPr>
            <p:cNvCxnSpPr>
              <a:cxnSpLocks/>
            </p:cNvCxnSpPr>
            <p:nvPr/>
          </p:nvCxnSpPr>
          <p:spPr>
            <a:xfrm>
              <a:off x="2184357" y="3742586"/>
              <a:ext cx="455259" cy="38766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3C8C61C2-04DB-774E-906E-610CDD11D541}"/>
                </a:ext>
              </a:extLst>
            </p:cNvPr>
            <p:cNvCxnSpPr>
              <a:cxnSpLocks/>
            </p:cNvCxnSpPr>
            <p:nvPr/>
          </p:nvCxnSpPr>
          <p:spPr>
            <a:xfrm flipV="1">
              <a:off x="2279576" y="3284984"/>
              <a:ext cx="236215" cy="21602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89764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EBCB0-287E-86D2-8509-80F19EEC5FBE}"/>
              </a:ext>
            </a:extLst>
          </p:cNvPr>
          <p:cNvSpPr>
            <a:spLocks noGrp="1"/>
          </p:cNvSpPr>
          <p:nvPr>
            <p:ph type="ctrTitle"/>
          </p:nvPr>
        </p:nvSpPr>
        <p:spPr/>
        <p:txBody>
          <a:bodyPr anchor="ctr"/>
          <a:lstStyle/>
          <a:p>
            <a:pPr algn="ctr"/>
            <a:r>
              <a:rPr lang="en-US" altLang="en-US" sz="3600" dirty="0"/>
              <a:t>Impact of Emissions Update on wintertime PM2.5 Concentration</a:t>
            </a:r>
            <a:endParaRPr lang="en-US" sz="3600" dirty="0"/>
          </a:p>
        </p:txBody>
      </p:sp>
      <p:grpSp>
        <p:nvGrpSpPr>
          <p:cNvPr id="11" name="Group 10">
            <a:extLst>
              <a:ext uri="{FF2B5EF4-FFF2-40B4-BE49-F238E27FC236}">
                <a16:creationId xmlns:a16="http://schemas.microsoft.com/office/drawing/2014/main" id="{2442ADC5-B7C0-A294-C376-F022D376319A}"/>
              </a:ext>
            </a:extLst>
          </p:cNvPr>
          <p:cNvGrpSpPr/>
          <p:nvPr/>
        </p:nvGrpSpPr>
        <p:grpSpPr>
          <a:xfrm>
            <a:off x="6324387" y="2710082"/>
            <a:ext cx="4596149" cy="3756096"/>
            <a:chOff x="7333112" y="678426"/>
            <a:chExt cx="4596149" cy="3756096"/>
          </a:xfrm>
        </p:grpSpPr>
        <p:pic>
          <p:nvPicPr>
            <p:cNvPr id="12" name="Picture 11">
              <a:extLst>
                <a:ext uri="{FF2B5EF4-FFF2-40B4-BE49-F238E27FC236}">
                  <a16:creationId xmlns:a16="http://schemas.microsoft.com/office/drawing/2014/main" id="{A9A7173D-8A56-6D7B-812A-065426738664}"/>
                </a:ext>
              </a:extLst>
            </p:cNvPr>
            <p:cNvPicPr>
              <a:picLocks noChangeAspect="1"/>
            </p:cNvPicPr>
            <p:nvPr/>
          </p:nvPicPr>
          <p:blipFill rotWithShape="1">
            <a:blip r:embed="rId2"/>
            <a:srcRect t="28387" b="5082"/>
            <a:stretch/>
          </p:blipFill>
          <p:spPr>
            <a:xfrm>
              <a:off x="7333112" y="678426"/>
              <a:ext cx="4040450" cy="3509876"/>
            </a:xfrm>
            <a:prstGeom prst="rect">
              <a:avLst/>
            </a:prstGeom>
          </p:spPr>
        </p:pic>
        <p:sp>
          <p:nvSpPr>
            <p:cNvPr id="13" name="TextBox 12">
              <a:extLst>
                <a:ext uri="{FF2B5EF4-FFF2-40B4-BE49-F238E27FC236}">
                  <a16:creationId xmlns:a16="http://schemas.microsoft.com/office/drawing/2014/main" id="{B8D3A264-6ECA-9B48-950B-53FD37A0768A}"/>
                </a:ext>
              </a:extLst>
            </p:cNvPr>
            <p:cNvSpPr txBox="1"/>
            <p:nvPr/>
          </p:nvSpPr>
          <p:spPr>
            <a:xfrm>
              <a:off x="7868968" y="837012"/>
              <a:ext cx="406029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Canada-Wide PM2.5</a:t>
              </a:r>
              <a:endParaRPr lang="en-US" b="1" dirty="0"/>
            </a:p>
          </p:txBody>
        </p:sp>
        <p:pic>
          <p:nvPicPr>
            <p:cNvPr id="14" name="Picture 7" descr="A picture containing logo&#10;&#10;Description automatically generated">
              <a:extLst>
                <a:ext uri="{FF2B5EF4-FFF2-40B4-BE49-F238E27FC236}">
                  <a16:creationId xmlns:a16="http://schemas.microsoft.com/office/drawing/2014/main" id="{0459D46A-D5B4-1CE0-28AF-162920DEB1FC}"/>
                </a:ext>
              </a:extLst>
            </p:cNvPr>
            <p:cNvPicPr>
              <a:picLocks noChangeAspect="1"/>
            </p:cNvPicPr>
            <p:nvPr/>
          </p:nvPicPr>
          <p:blipFill>
            <a:blip r:embed="rId3"/>
            <a:stretch>
              <a:fillRect/>
            </a:stretch>
          </p:blipFill>
          <p:spPr>
            <a:xfrm>
              <a:off x="8113841" y="3289859"/>
              <a:ext cx="1266825" cy="466725"/>
            </a:xfrm>
            <a:prstGeom prst="rect">
              <a:avLst/>
            </a:prstGeom>
          </p:spPr>
        </p:pic>
        <p:sp>
          <p:nvSpPr>
            <p:cNvPr id="15" name="TextBox 14">
              <a:extLst>
                <a:ext uri="{FF2B5EF4-FFF2-40B4-BE49-F238E27FC236}">
                  <a16:creationId xmlns:a16="http://schemas.microsoft.com/office/drawing/2014/main" id="{E840DCBD-3899-FE90-AD5F-A47A56008A30}"/>
                </a:ext>
              </a:extLst>
            </p:cNvPr>
            <p:cNvSpPr txBox="1"/>
            <p:nvPr/>
          </p:nvSpPr>
          <p:spPr>
            <a:xfrm>
              <a:off x="8747253" y="4188301"/>
              <a:ext cx="2198915" cy="246221"/>
            </a:xfrm>
            <a:prstGeom prst="rect">
              <a:avLst/>
            </a:prstGeom>
            <a:noFill/>
          </p:spPr>
          <p:txBody>
            <a:bodyPr wrap="square">
              <a:spAutoFit/>
            </a:bodyPr>
            <a:lstStyle/>
            <a:p>
              <a:r>
                <a:rPr lang="fr-FR" sz="1000" b="0" i="0" dirty="0" err="1">
                  <a:solidFill>
                    <a:srgbClr val="000000"/>
                  </a:solidFill>
                  <a:effectLst/>
                  <a:latin typeface="Tahoma" panose="020B0604030504040204" pitchFamily="34" charset="0"/>
                </a:rPr>
                <a:t>Forecast</a:t>
              </a:r>
              <a:r>
                <a:rPr lang="fr-FR" sz="1000" b="0" i="0" dirty="0">
                  <a:solidFill>
                    <a:srgbClr val="000000"/>
                  </a:solidFill>
                  <a:effectLst/>
                  <a:latin typeface="Tahoma" panose="020B0604030504040204" pitchFamily="34" charset="0"/>
                </a:rPr>
                <a:t> </a:t>
              </a:r>
              <a:r>
                <a:rPr lang="fr-FR" sz="1000" b="0" i="0" dirty="0" err="1">
                  <a:solidFill>
                    <a:srgbClr val="000000"/>
                  </a:solidFill>
                  <a:effectLst/>
                  <a:latin typeface="Tahoma" panose="020B0604030504040204" pitchFamily="34" charset="0"/>
                </a:rPr>
                <a:t>hour</a:t>
              </a:r>
              <a:r>
                <a:rPr lang="fr-FR" sz="1000" b="0" i="0" dirty="0">
                  <a:solidFill>
                    <a:srgbClr val="000000"/>
                  </a:solidFill>
                  <a:effectLst/>
                  <a:latin typeface="Tahoma" panose="020B0604030504040204" pitchFamily="34" charset="0"/>
                </a:rPr>
                <a:t> / Heure de prévision</a:t>
              </a:r>
              <a:endParaRPr lang="en-US" sz="1000" dirty="0"/>
            </a:p>
          </p:txBody>
        </p:sp>
      </p:grpSp>
      <p:sp>
        <p:nvSpPr>
          <p:cNvPr id="16" name="TextBox 15">
            <a:extLst>
              <a:ext uri="{FF2B5EF4-FFF2-40B4-BE49-F238E27FC236}">
                <a16:creationId xmlns:a16="http://schemas.microsoft.com/office/drawing/2014/main" id="{7BC76C1E-E1AE-2828-4281-78B6FB749B5D}"/>
              </a:ext>
            </a:extLst>
          </p:cNvPr>
          <p:cNvSpPr txBox="1"/>
          <p:nvPr/>
        </p:nvSpPr>
        <p:spPr>
          <a:xfrm>
            <a:off x="203787" y="1716782"/>
            <a:ext cx="8480301" cy="738664"/>
          </a:xfrm>
          <a:prstGeom prst="rect">
            <a:avLst/>
          </a:prstGeom>
          <a:noFill/>
        </p:spPr>
        <p:txBody>
          <a:bodyPr wrap="square" lIns="91440" tIns="45720" rIns="91440" bIns="45720" rtlCol="0" anchor="t">
            <a:spAutoFit/>
          </a:bodyPr>
          <a:lstStyle/>
          <a:p>
            <a:pPr marL="342900" indent="-342900">
              <a:buFont typeface="Arial"/>
              <a:buChar char="•"/>
            </a:pPr>
            <a:r>
              <a:rPr lang="en-US" sz="1400" b="1" dirty="0"/>
              <a:t>Decreases largest over cities</a:t>
            </a:r>
            <a:endParaRPr lang="en-US" sz="1400" dirty="0"/>
          </a:p>
          <a:p>
            <a:pPr marL="342900" indent="-342900">
              <a:buFont typeface="Arial"/>
              <a:buChar char="•"/>
            </a:pPr>
            <a:r>
              <a:rPr lang="en-US" sz="1400" b="1" dirty="0"/>
              <a:t>Increase in some of rural areas</a:t>
            </a:r>
            <a:endParaRPr lang="en-US" sz="1400" dirty="0">
              <a:ea typeface="Calibri"/>
              <a:cs typeface="Calibri"/>
            </a:endParaRPr>
          </a:p>
          <a:p>
            <a:pPr marL="342900" indent="-342900">
              <a:buFont typeface="Arial"/>
              <a:buChar char="•"/>
            </a:pPr>
            <a:r>
              <a:rPr lang="en-US" sz="1400" b="1" dirty="0"/>
              <a:t>Impact</a:t>
            </a:r>
            <a:r>
              <a:rPr lang="en-US" sz="1400" b="1" dirty="0">
                <a:cs typeface="Calibri"/>
              </a:rPr>
              <a:t> larger at night helping to flatten the diurnal profile</a:t>
            </a:r>
          </a:p>
        </p:txBody>
      </p:sp>
      <p:grpSp>
        <p:nvGrpSpPr>
          <p:cNvPr id="5" name="Group 4">
            <a:extLst>
              <a:ext uri="{FF2B5EF4-FFF2-40B4-BE49-F238E27FC236}">
                <a16:creationId xmlns:a16="http://schemas.microsoft.com/office/drawing/2014/main" id="{63C0F047-87CD-EF1A-EBE4-F5DC067EE0D0}"/>
              </a:ext>
            </a:extLst>
          </p:cNvPr>
          <p:cNvGrpSpPr/>
          <p:nvPr/>
        </p:nvGrpSpPr>
        <p:grpSpPr>
          <a:xfrm>
            <a:off x="191344" y="2577746"/>
            <a:ext cx="5681566" cy="4003226"/>
            <a:chOff x="220341" y="710829"/>
            <a:chExt cx="4045713" cy="3017520"/>
          </a:xfrm>
        </p:grpSpPr>
        <p:pic>
          <p:nvPicPr>
            <p:cNvPr id="6" name="Picture 5">
              <a:extLst>
                <a:ext uri="{FF2B5EF4-FFF2-40B4-BE49-F238E27FC236}">
                  <a16:creationId xmlns:a16="http://schemas.microsoft.com/office/drawing/2014/main" id="{A6F4CC3D-235A-B9C2-7505-3D76E9CD061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20341" y="710829"/>
              <a:ext cx="4045713" cy="3017520"/>
            </a:xfrm>
            <a:prstGeom prst="rect">
              <a:avLst/>
            </a:prstGeom>
          </p:spPr>
        </p:pic>
        <p:grpSp>
          <p:nvGrpSpPr>
            <p:cNvPr id="7" name="Group 6">
              <a:extLst>
                <a:ext uri="{FF2B5EF4-FFF2-40B4-BE49-F238E27FC236}">
                  <a16:creationId xmlns:a16="http://schemas.microsoft.com/office/drawing/2014/main" id="{DC746B5A-14D3-C982-A588-DD815FE13765}"/>
                </a:ext>
              </a:extLst>
            </p:cNvPr>
            <p:cNvGrpSpPr/>
            <p:nvPr/>
          </p:nvGrpSpPr>
          <p:grpSpPr>
            <a:xfrm>
              <a:off x="1373944" y="1621935"/>
              <a:ext cx="2524231" cy="1238346"/>
              <a:chOff x="1463308" y="1489435"/>
              <a:chExt cx="2524231" cy="1238346"/>
            </a:xfrm>
          </p:grpSpPr>
          <p:cxnSp>
            <p:nvCxnSpPr>
              <p:cNvPr id="8" name="Straight Arrow Connector 7">
                <a:extLst>
                  <a:ext uri="{FF2B5EF4-FFF2-40B4-BE49-F238E27FC236}">
                    <a16:creationId xmlns:a16="http://schemas.microsoft.com/office/drawing/2014/main" id="{98A63718-AF81-130E-85AF-CECB60D1941E}"/>
                  </a:ext>
                </a:extLst>
              </p:cNvPr>
              <p:cNvCxnSpPr>
                <a:cxnSpLocks/>
              </p:cNvCxnSpPr>
              <p:nvPr/>
            </p:nvCxnSpPr>
            <p:spPr>
              <a:xfrm flipH="1">
                <a:off x="1463308" y="2173022"/>
                <a:ext cx="292699" cy="55475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5F6C034-CCDE-12FF-0DBA-8C86EAA076EC}"/>
                  </a:ext>
                </a:extLst>
              </p:cNvPr>
              <p:cNvCxnSpPr>
                <a:cxnSpLocks/>
              </p:cNvCxnSpPr>
              <p:nvPr/>
            </p:nvCxnSpPr>
            <p:spPr>
              <a:xfrm>
                <a:off x="3544479" y="2619806"/>
                <a:ext cx="443060" cy="10797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B792E40-C3D8-4AE1-4912-AF7B111961DC}"/>
                  </a:ext>
                </a:extLst>
              </p:cNvPr>
              <p:cNvCxnSpPr>
                <a:cxnSpLocks/>
              </p:cNvCxnSpPr>
              <p:nvPr/>
            </p:nvCxnSpPr>
            <p:spPr>
              <a:xfrm flipV="1">
                <a:off x="3700858" y="1489435"/>
                <a:ext cx="248973" cy="80309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17" name="TextBox 16">
            <a:extLst>
              <a:ext uri="{FF2B5EF4-FFF2-40B4-BE49-F238E27FC236}">
                <a16:creationId xmlns:a16="http://schemas.microsoft.com/office/drawing/2014/main" id="{6F937390-FA55-C963-182F-B81DCC5533C1}"/>
              </a:ext>
            </a:extLst>
          </p:cNvPr>
          <p:cNvSpPr txBox="1"/>
          <p:nvPr/>
        </p:nvSpPr>
        <p:spPr>
          <a:xfrm>
            <a:off x="4034245" y="4572826"/>
            <a:ext cx="1188720" cy="307777"/>
          </a:xfrm>
          <a:prstGeom prst="rect">
            <a:avLst/>
          </a:prstGeom>
          <a:solidFill>
            <a:schemeClr val="bg1"/>
          </a:solid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dirty="0">
                <a:cs typeface="Calibri"/>
              </a:rPr>
              <a:t>-3.1 (-41%)</a:t>
            </a:r>
            <a:endParaRPr lang="en-US" sz="1400" b="1" dirty="0"/>
          </a:p>
        </p:txBody>
      </p:sp>
      <p:sp>
        <p:nvSpPr>
          <p:cNvPr id="18" name="TextBox 17">
            <a:extLst>
              <a:ext uri="{FF2B5EF4-FFF2-40B4-BE49-F238E27FC236}">
                <a16:creationId xmlns:a16="http://schemas.microsoft.com/office/drawing/2014/main" id="{F901B195-B9B8-5069-E100-C81A2E543E8A}"/>
              </a:ext>
            </a:extLst>
          </p:cNvPr>
          <p:cNvSpPr txBox="1"/>
          <p:nvPr/>
        </p:nvSpPr>
        <p:spPr>
          <a:xfrm>
            <a:off x="2437767" y="3938495"/>
            <a:ext cx="1188720" cy="307777"/>
          </a:xfrm>
          <a:prstGeom prst="rect">
            <a:avLst/>
          </a:prstGeom>
          <a:solidFill>
            <a:schemeClr val="bg1"/>
          </a:solid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dirty="0">
                <a:cs typeface="Calibri"/>
              </a:rPr>
              <a:t>-1.6 (-27%)</a:t>
            </a:r>
            <a:endParaRPr lang="en-US" sz="1400" b="1" dirty="0"/>
          </a:p>
        </p:txBody>
      </p:sp>
      <p:sp>
        <p:nvSpPr>
          <p:cNvPr id="19" name="TextBox 18">
            <a:extLst>
              <a:ext uri="{FF2B5EF4-FFF2-40B4-BE49-F238E27FC236}">
                <a16:creationId xmlns:a16="http://schemas.microsoft.com/office/drawing/2014/main" id="{A41345E6-FBCC-E071-2D0A-9614976CB439}"/>
              </a:ext>
            </a:extLst>
          </p:cNvPr>
          <p:cNvSpPr txBox="1"/>
          <p:nvPr/>
        </p:nvSpPr>
        <p:spPr>
          <a:xfrm>
            <a:off x="3431704" y="5713816"/>
            <a:ext cx="1188720" cy="307777"/>
          </a:xfrm>
          <a:prstGeom prst="rect">
            <a:avLst/>
          </a:prstGeom>
          <a:solidFill>
            <a:schemeClr val="bg1"/>
          </a:solid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dirty="0">
                <a:cs typeface="Calibri"/>
              </a:rPr>
              <a:t>-0.019 (0%)</a:t>
            </a:r>
          </a:p>
        </p:txBody>
      </p:sp>
      <p:sp>
        <p:nvSpPr>
          <p:cNvPr id="20" name="TextBox 19">
            <a:extLst>
              <a:ext uri="{FF2B5EF4-FFF2-40B4-BE49-F238E27FC236}">
                <a16:creationId xmlns:a16="http://schemas.microsoft.com/office/drawing/2014/main" id="{689E23AD-4685-CE19-02DE-91F3E5ED2E9E}"/>
              </a:ext>
            </a:extLst>
          </p:cNvPr>
          <p:cNvSpPr txBox="1"/>
          <p:nvPr/>
        </p:nvSpPr>
        <p:spPr>
          <a:xfrm>
            <a:off x="2125723" y="5167626"/>
            <a:ext cx="1188720" cy="307777"/>
          </a:xfrm>
          <a:prstGeom prst="rect">
            <a:avLst/>
          </a:prstGeom>
          <a:solidFill>
            <a:schemeClr val="bg1"/>
          </a:solid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dirty="0">
                <a:cs typeface="Calibri"/>
              </a:rPr>
              <a:t>-0.007 (0%)</a:t>
            </a:r>
            <a:endParaRPr lang="en-US" sz="1400" b="1" dirty="0"/>
          </a:p>
        </p:txBody>
      </p:sp>
      <p:pic>
        <p:nvPicPr>
          <p:cNvPr id="21" name="Picture 2">
            <a:extLst>
              <a:ext uri="{FF2B5EF4-FFF2-40B4-BE49-F238E27FC236}">
                <a16:creationId xmlns:a16="http://schemas.microsoft.com/office/drawing/2014/main" id="{3D717A04-FEFD-90B4-D2BE-692AF39689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27737" t="30569" r="4727" b="18962"/>
          <a:stretch>
            <a:fillRect/>
          </a:stretch>
        </p:blipFill>
        <p:spPr bwMode="auto">
          <a:xfrm>
            <a:off x="10622994" y="966567"/>
            <a:ext cx="1569006" cy="1015663"/>
          </a:xfrm>
          <a:prstGeom prst="rect">
            <a:avLst/>
          </a:prstGeom>
          <a:noFill/>
          <a:ln>
            <a:noFill/>
          </a:ln>
          <a:effectLst/>
          <a:extLst>
            <a:ext uri="{909E8E84-426E-40DD-AFC4-6F175D3DCCD1}">
              <a14:hiddenFill xmlns:a14="http://schemas.microsoft.com/office/drawing/2010/main">
                <a:blipFill dpi="0" rotWithShape="0">
                  <a:blip/>
                  <a:srcRect l="27737" t="30569" r="4727" b="18962"/>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 name="TextBox 21">
            <a:extLst>
              <a:ext uri="{FF2B5EF4-FFF2-40B4-BE49-F238E27FC236}">
                <a16:creationId xmlns:a16="http://schemas.microsoft.com/office/drawing/2014/main" id="{5C8E706A-9954-5212-5617-43FE8468CB9A}"/>
              </a:ext>
            </a:extLst>
          </p:cNvPr>
          <p:cNvSpPr txBox="1"/>
          <p:nvPr/>
        </p:nvSpPr>
        <p:spPr>
          <a:xfrm>
            <a:off x="10635250" y="2038385"/>
            <a:ext cx="1517072" cy="181588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n-US" sz="1400" b="1" dirty="0">
                <a:solidFill>
                  <a:schemeClr val="tx1">
                    <a:lumMod val="65000"/>
                    <a:lumOff val="35000"/>
                  </a:schemeClr>
                </a:solidFill>
              </a:rPr>
              <a:t>Boxes show absolute </a:t>
            </a:r>
            <a:r>
              <a:rPr lang="en-US" sz="1400" b="1" dirty="0">
                <a:solidFill>
                  <a:schemeClr val="tx1">
                    <a:lumMod val="65000"/>
                    <a:lumOff val="35000"/>
                  </a:schemeClr>
                </a:solidFill>
                <a:cs typeface="Calibri" panose="020F0502020204030204"/>
              </a:rPr>
              <a:t>change in the hourly bias and how that change relates to the observed daily mean</a:t>
            </a:r>
            <a:endParaRPr lang="en-US" sz="1400" b="1" dirty="0">
              <a:solidFill>
                <a:schemeClr val="tx1">
                  <a:lumMod val="65000"/>
                  <a:lumOff val="35000"/>
                </a:schemeClr>
              </a:solidFill>
            </a:endParaRPr>
          </a:p>
        </p:txBody>
      </p:sp>
    </p:spTree>
    <p:extLst>
      <p:ext uri="{BB962C8B-B14F-4D97-AF65-F5344CB8AC3E}">
        <p14:creationId xmlns:p14="http://schemas.microsoft.com/office/powerpoint/2010/main" val="220425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2"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w_ECCC_Branding_PPT_Template_EN.potx" id="{426B9ED9-5650-45E1-A7BD-0FBD54976D4D}" vid="{84679E34-27DB-4398-8304-F4999F5C3709}"/>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D0B20BB41BF245A74357C5242D202F" ma:contentTypeVersion="9" ma:contentTypeDescription="Create a new document." ma:contentTypeScope="" ma:versionID="1148316a3427ca7df95b001eed000108">
  <xsd:schema xmlns:xsd="http://www.w3.org/2001/XMLSchema" xmlns:xs="http://www.w3.org/2001/XMLSchema" xmlns:p="http://schemas.microsoft.com/office/2006/metadata/properties" xmlns:ns3="acbb3e5d-5d9a-41a2-b23c-a652c639d82c" xmlns:ns4="b6e7370b-7179-4676-9a6f-0d2482e7e8cc" targetNamespace="http://schemas.microsoft.com/office/2006/metadata/properties" ma:root="true" ma:fieldsID="32cad87bd855cd45648e784504747f93" ns3:_="" ns4:_="">
    <xsd:import namespace="acbb3e5d-5d9a-41a2-b23c-a652c639d82c"/>
    <xsd:import namespace="b6e7370b-7179-4676-9a6f-0d2482e7e8cc"/>
    <xsd:element name="properties">
      <xsd:complexType>
        <xsd:sequence>
          <xsd:element name="documentManagement">
            <xsd:complexType>
              <xsd:all>
                <xsd:element ref="ns3:Type_x0020_of_x0020_Document" minOccurs="0"/>
                <xsd:element ref="ns3:Branch" minOccurs="0"/>
                <xsd:element ref="ns3:Zone" minOccurs="0"/>
                <xsd:element ref="ns3:URL" minOccurs="0"/>
                <xsd:element ref="ns3:URL_x0020_of_x0020_the_x0020_document" minOccurs="0"/>
                <xsd:element ref="ns3:Last_x0020_Updates"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bb3e5d-5d9a-41a2-b23c-a652c639d82c" elementFormDefault="qualified">
    <xsd:import namespace="http://schemas.microsoft.com/office/2006/documentManagement/types"/>
    <xsd:import namespace="http://schemas.microsoft.com/office/infopath/2007/PartnerControls"/>
    <xsd:element name="Type_x0020_of_x0020_Document" ma:index="9" nillable="true" ma:displayName="Type of Document" ma:format="Dropdown" ma:internalName="Type_x0020_of_x0020_Document">
      <xsd:simpleType>
        <xsd:restriction base="dms:Choice">
          <xsd:enumeration value="Intranet Document Library - Communications Branch"/>
          <xsd:enumeration value="Intranet Document Library - Departmental (Non-Branch Specific)"/>
        </xsd:restriction>
      </xsd:simpleType>
    </xsd:element>
    <xsd:element name="Branch" ma:index="10" nillable="true" ma:displayName="Branch" ma:format="Dropdown" ma:internalName="Branch">
      <xsd:simpleType>
        <xsd:restriction base="dms:Choice">
          <xsd:enumeration value="Audit &amp; Evaluation"/>
          <xsd:enumeration value="Communicaitons"/>
          <xsd:enumeration value="Intranet"/>
        </xsd:restriction>
      </xsd:simpleType>
    </xsd:element>
    <xsd:element name="Zone" ma:index="11" nillable="true" ma:displayName="Zone" ma:default="AE-VE" ma:format="Dropdown" ma:internalName="Zone">
      <xsd:simpleType>
        <xsd:restriction base="dms:Choice">
          <xsd:enumeration value="AE-VE"/>
          <xsd:enumeration value="Communications"/>
          <xsd:enumeration value="Guide"/>
          <xsd:enumeration value="Communautés-Communities"/>
        </xsd:restriction>
      </xsd:simpleType>
    </xsd:element>
    <xsd:element name="URL" ma:index="12" nillable="true" ma:displayName="URL - on Intranet Document Location" ma:description="Please add the link where the document is located on Intranet" ma:format="Hyperlink" ma:internalName="URL">
      <xsd:complexType>
        <xsd:complexContent>
          <xsd:extension base="dms:URL">
            <xsd:sequence>
              <xsd:element name="Url" type="dms:ValidUrl" minOccurs="0" nillable="true"/>
              <xsd:element name="Description" type="xsd:string" nillable="true"/>
            </xsd:sequence>
          </xsd:extension>
        </xsd:complexContent>
      </xsd:complexType>
    </xsd:element>
    <xsd:element name="URL_x0020_of_x0020_the_x0020_document" ma:index="13" nillable="true" ma:displayName="URL of the document" ma:description="Please add document URL." ma:format="Hyperlink" ma:internalName="URL_x0020_of_x0020_the_x0020_document">
      <xsd:complexType>
        <xsd:complexContent>
          <xsd:extension base="dms:URL">
            <xsd:sequence>
              <xsd:element name="Url" type="dms:ValidUrl" minOccurs="0" nillable="true"/>
              <xsd:element name="Description" type="xsd:string" nillable="true"/>
            </xsd:sequence>
          </xsd:extension>
        </xsd:complexContent>
      </xsd:complexType>
    </xsd:element>
    <xsd:element name="Last_x0020_Updates" ma:index="14" nillable="true" ma:displayName="Last Updates" ma:format="DateOnly" ma:internalName="Last_x0020_Updates">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6e7370b-7179-4676-9a6f-0d2482e7e8cc" elementFormDefault="qualified">
    <xsd:import namespace="http://schemas.microsoft.com/office/2006/documentManagement/types"/>
    <xsd:import namespace="http://schemas.microsoft.com/office/infopath/2007/PartnerControls"/>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8"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of Document"/>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Branch xmlns="acbb3e5d-5d9a-41a2-b23c-a652c639d82c" xsi:nil="true"/>
    <URL_x0020_of_x0020_the_x0020_document xmlns="acbb3e5d-5d9a-41a2-b23c-a652c639d82c">
      <Url xsi:nil="true"/>
      <Description xsi:nil="true"/>
    </URL_x0020_of_x0020_the_x0020_document>
    <Zone xmlns="acbb3e5d-5d9a-41a2-b23c-a652c639d82c">AE-VE</Zone>
    <Last_x0020_Updates xmlns="acbb3e5d-5d9a-41a2-b23c-a652c639d82c" xsi:nil="true"/>
    <URL xmlns="acbb3e5d-5d9a-41a2-b23c-a652c639d82c">
      <Url xsi:nil="true"/>
      <Description xsi:nil="true"/>
    </URL>
    <Type_x0020_of_x0020_Document xmlns="acbb3e5d-5d9a-41a2-b23c-a652c639d82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C0C9C3-3A14-4746-9B43-88A31BE787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bb3e5d-5d9a-41a2-b23c-a652c639d82c"/>
    <ds:schemaRef ds:uri="b6e7370b-7179-4676-9a6f-0d2482e7e8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17B7C4-7C08-4A59-890F-4719C7EEBD0B}">
  <ds:schemaRefs>
    <ds:schemaRef ds:uri="http://purl.org/dc/elements/1.1/"/>
    <ds:schemaRef ds:uri="http://purl.org/dc/terms/"/>
    <ds:schemaRef ds:uri="http://schemas.microsoft.com/office/2006/metadata/properties"/>
    <ds:schemaRef ds:uri="b6e7370b-7179-4676-9a6f-0d2482e7e8cc"/>
    <ds:schemaRef ds:uri="http://purl.org/dc/dcmitype/"/>
    <ds:schemaRef ds:uri="http://schemas.microsoft.com/office/2006/documentManagement/types"/>
    <ds:schemaRef ds:uri="http://schemas.openxmlformats.org/package/2006/metadata/core-properties"/>
    <ds:schemaRef ds:uri="acbb3e5d-5d9a-41a2-b23c-a652c639d82c"/>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3FEA80A5-E996-4AFB-AE99-8EED984C9B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96339</TotalTime>
  <Words>2648</Words>
  <Application>Microsoft Office PowerPoint</Application>
  <PresentationFormat>Widescreen</PresentationFormat>
  <Paragraphs>239</Paragraphs>
  <Slides>23</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Arial</vt:lpstr>
      <vt:lpstr>Arial Unicode MS</vt:lpstr>
      <vt:lpstr>Calibri</vt:lpstr>
      <vt:lpstr>Tahoma</vt:lpstr>
      <vt:lpstr>Wingdings</vt:lpstr>
      <vt:lpstr>1_Office Theme</vt:lpstr>
      <vt:lpstr>1_Custom Design</vt:lpstr>
      <vt:lpstr>Proposed Updates to Canadian Air-Quality Deterministic Prediction System</vt:lpstr>
      <vt:lpstr>outline</vt:lpstr>
      <vt:lpstr>Overview of Canadian Air-Quality Deterministic Prediction system</vt:lpstr>
      <vt:lpstr>Proposed System Updates</vt:lpstr>
      <vt:lpstr>Emissions INVENTORY Updates</vt:lpstr>
      <vt:lpstr>Emissions Surrogates Updates  (Zheng et al., 2023)</vt:lpstr>
      <vt:lpstr>Emissions Updates to winter PM2.5</vt:lpstr>
      <vt:lpstr>Emissions Updates to summer PM2.5</vt:lpstr>
      <vt:lpstr>Impact of Emissions Update on wintertime PM2.5 Concentration</vt:lpstr>
      <vt:lpstr>Impact of Emissions Update on summertime PM2.5 Concentration</vt:lpstr>
      <vt:lpstr>Residential Wood Combustion (RWC)</vt:lpstr>
      <vt:lpstr>3 new spatial surrogates for RWC</vt:lpstr>
      <vt:lpstr>survey on residential fuelwood burning activities in Canada: Overview </vt:lpstr>
      <vt:lpstr>Construction of RWC spatial surrogates Determination of Urban, Suburban, and Rural Areas (1)</vt:lpstr>
      <vt:lpstr>Construction of RWC spatial surrogates Determination of Urban, Suburban, and Rural Areas (2)</vt:lpstr>
      <vt:lpstr>Construction of RWC spatial surrogates Consideration for Rural Communities in the Remote Areas</vt:lpstr>
      <vt:lpstr>Construction of RWC spatial surrogates Consideration of Climate Zone Based on Heating Degree Day </vt:lpstr>
      <vt:lpstr>Construction of RWC spatial surrogates Readiness for Accessing Fuelwoods </vt:lpstr>
      <vt:lpstr>Construction of RWC spatial surrogates Other Considerations and Final Formula</vt:lpstr>
      <vt:lpstr>Impacts of the new surrogates on Pm2.5 concentration prediction for large cities</vt:lpstr>
      <vt:lpstr>summary</vt:lpstr>
      <vt:lpstr>PowerPoint Presentation</vt:lpstr>
      <vt:lpstr>PowerPoint Presentation</vt:lpstr>
    </vt:vector>
  </TitlesOfParts>
  <Company>Environment Climate Change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Blouin,Maxime [NCR]</dc:creator>
  <cp:lastModifiedBy>Savic-Jovcic,Verica (ECCC)</cp:lastModifiedBy>
  <cp:revision>618</cp:revision>
  <cp:lastPrinted>2023-10-11T02:04:41Z</cp:lastPrinted>
  <dcterms:created xsi:type="dcterms:W3CDTF">2019-01-29T14:33:31Z</dcterms:created>
  <dcterms:modified xsi:type="dcterms:W3CDTF">2023-10-17T07:03:04Z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0x01010075D0B20BB41BF245A74357C5242D202F</vt:lpwstr>
  </property>
</Properties>
</file>