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8"/>
  </p:notesMasterIdLst>
  <p:sldIdLst>
    <p:sldId id="260" r:id="rId2"/>
    <p:sldId id="274" r:id="rId3"/>
    <p:sldId id="279" r:id="rId4"/>
    <p:sldId id="280" r:id="rId5"/>
    <p:sldId id="281" r:id="rId6"/>
    <p:sldId id="275" r:id="rId7"/>
    <p:sldId id="286" r:id="rId8"/>
    <p:sldId id="277" r:id="rId9"/>
    <p:sldId id="287" r:id="rId10"/>
    <p:sldId id="276" r:id="rId11"/>
    <p:sldId id="263" r:id="rId12"/>
    <p:sldId id="264" r:id="rId13"/>
    <p:sldId id="294" r:id="rId14"/>
    <p:sldId id="298" r:id="rId15"/>
    <p:sldId id="272" r:id="rId16"/>
    <p:sldId id="269" r:id="rId17"/>
    <p:sldId id="261" r:id="rId18"/>
    <p:sldId id="273" r:id="rId19"/>
    <p:sldId id="297" r:id="rId20"/>
    <p:sldId id="291" r:id="rId21"/>
    <p:sldId id="284" r:id="rId22"/>
    <p:sldId id="290" r:id="rId23"/>
    <p:sldId id="283" r:id="rId24"/>
    <p:sldId id="292" r:id="rId25"/>
    <p:sldId id="289" r:id="rId26"/>
    <p:sldId id="28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2880" userDrawn="1">
          <p15:clr>
            <a:srgbClr val="A4A3A4"/>
          </p15:clr>
        </p15:guide>
        <p15:guide id="3" pos="572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3740D8-31D3-2D96-4807-475B167CEAA2}" name="Vukovich, Jeffrey" initials="VJ" userId="S::Vukovich.Jeffrey@epa.gov::bc2e2d75-1e07-49ce-a953-655aabcdbc59" providerId="AD"/>
  <p188:author id="{671D46E3-F800-7196-93F5-A93BF3820358}" name="Rosati, Jacky" initials="RJ" userId="S::Rosati.Jacky@epa.gov::6f0373fe-bbf2-4c4a-9903-217675830a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074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45" autoAdjust="0"/>
    <p:restoredTop sz="94599" autoAdjust="0"/>
  </p:normalViewPr>
  <p:slideViewPr>
    <p:cSldViewPr snapToGrid="0">
      <p:cViewPr varScale="1">
        <p:scale>
          <a:sx n="83" d="100"/>
          <a:sy n="83" d="100"/>
        </p:scale>
        <p:origin x="840" y="86"/>
      </p:cViewPr>
      <p:guideLst>
        <p:guide orient="horz" pos="2088"/>
        <p:guide pos="2880"/>
        <p:guide pos="572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idler, James" userId="97636461-20ff-4629-96b2-03908c895133" providerId="ADAL" clId="{EBF95C04-E6F0-48BF-AE2D-E50B67978274}"/>
    <pc:docChg chg="undo custSel delSld modSld sldOrd modShowInfo">
      <pc:chgData name="Beidler, James" userId="97636461-20ff-4629-96b2-03908c895133" providerId="ADAL" clId="{EBF95C04-E6F0-48BF-AE2D-E50B67978274}" dt="2023-10-06T15:25:43.536" v="3595" actId="20577"/>
      <pc:docMkLst>
        <pc:docMk/>
      </pc:docMkLst>
      <pc:sldChg chg="modSp mod">
        <pc:chgData name="Beidler, James" userId="97636461-20ff-4629-96b2-03908c895133" providerId="ADAL" clId="{EBF95C04-E6F0-48BF-AE2D-E50B67978274}" dt="2023-10-05T15:14:43.285" v="3539" actId="403"/>
        <pc:sldMkLst>
          <pc:docMk/>
          <pc:sldMk cId="594133264" sldId="261"/>
        </pc:sldMkLst>
        <pc:spChg chg="mod">
          <ac:chgData name="Beidler, James" userId="97636461-20ff-4629-96b2-03908c895133" providerId="ADAL" clId="{EBF95C04-E6F0-48BF-AE2D-E50B67978274}" dt="2023-10-05T15:14:43.285" v="3539" actId="403"/>
          <ac:spMkLst>
            <pc:docMk/>
            <pc:sldMk cId="594133264" sldId="261"/>
            <ac:spMk id="3" creationId="{57295EDB-05BC-2D67-F798-1CE82A28F329}"/>
          </ac:spMkLst>
        </pc:spChg>
      </pc:sldChg>
      <pc:sldChg chg="del">
        <pc:chgData name="Beidler, James" userId="97636461-20ff-4629-96b2-03908c895133" providerId="ADAL" clId="{EBF95C04-E6F0-48BF-AE2D-E50B67978274}" dt="2023-10-05T14:34:07.164" v="12" actId="47"/>
        <pc:sldMkLst>
          <pc:docMk/>
          <pc:sldMk cId="26228802" sldId="262"/>
        </pc:sldMkLst>
      </pc:sldChg>
      <pc:sldChg chg="modSp mod">
        <pc:chgData name="Beidler, James" userId="97636461-20ff-4629-96b2-03908c895133" providerId="ADAL" clId="{EBF95C04-E6F0-48BF-AE2D-E50B67978274}" dt="2023-10-05T14:54:32.067" v="2716" actId="962"/>
        <pc:sldMkLst>
          <pc:docMk/>
          <pc:sldMk cId="1715002239" sldId="263"/>
        </pc:sldMkLst>
        <pc:spChg chg="mod">
          <ac:chgData name="Beidler, James" userId="97636461-20ff-4629-96b2-03908c895133" providerId="ADAL" clId="{EBF95C04-E6F0-48BF-AE2D-E50B67978274}" dt="2023-10-05T14:54:32.067" v="2716" actId="962"/>
          <ac:spMkLst>
            <pc:docMk/>
            <pc:sldMk cId="1715002239" sldId="263"/>
            <ac:spMk id="6" creationId="{6F0AC3D0-8C4B-4BC8-FB98-037615D76F95}"/>
          </ac:spMkLst>
        </pc:spChg>
        <pc:picChg chg="mod">
          <ac:chgData name="Beidler, James" userId="97636461-20ff-4629-96b2-03908c895133" providerId="ADAL" clId="{EBF95C04-E6F0-48BF-AE2D-E50B67978274}" dt="2023-10-05T14:53:15.250" v="2411" actId="962"/>
          <ac:picMkLst>
            <pc:docMk/>
            <pc:sldMk cId="1715002239" sldId="263"/>
            <ac:picMk id="5" creationId="{6CEB46E3-B1EB-55C8-B253-BAFA9D0DC006}"/>
          </ac:picMkLst>
        </pc:picChg>
      </pc:sldChg>
      <pc:sldChg chg="modSp mod">
        <pc:chgData name="Beidler, James" userId="97636461-20ff-4629-96b2-03908c895133" providerId="ADAL" clId="{EBF95C04-E6F0-48BF-AE2D-E50B67978274}" dt="2023-10-05T15:15:16.041" v="3544" actId="403"/>
        <pc:sldMkLst>
          <pc:docMk/>
          <pc:sldMk cId="2758146800" sldId="264"/>
        </pc:sldMkLst>
        <pc:spChg chg="mod">
          <ac:chgData name="Beidler, James" userId="97636461-20ff-4629-96b2-03908c895133" providerId="ADAL" clId="{EBF95C04-E6F0-48BF-AE2D-E50B67978274}" dt="2023-10-05T15:15:16.041" v="3544" actId="403"/>
          <ac:spMkLst>
            <pc:docMk/>
            <pc:sldMk cId="2758146800" sldId="264"/>
            <ac:spMk id="7" creationId="{A559BCB9-7DE6-26B2-90F7-113C59D1D53C}"/>
          </ac:spMkLst>
        </pc:spChg>
        <pc:graphicFrameChg chg="mod">
          <ac:chgData name="Beidler, James" userId="97636461-20ff-4629-96b2-03908c895133" providerId="ADAL" clId="{EBF95C04-E6F0-48BF-AE2D-E50B67978274}" dt="2023-10-05T14:53:53.853" v="2713" actId="962"/>
          <ac:graphicFrameMkLst>
            <pc:docMk/>
            <pc:sldMk cId="2758146800" sldId="264"/>
            <ac:graphicFrameMk id="4" creationId="{A75CB8ED-3D96-3014-27F9-D5008B16304B}"/>
          </ac:graphicFrameMkLst>
        </pc:graphicFrameChg>
      </pc:sldChg>
      <pc:sldChg chg="del">
        <pc:chgData name="Beidler, James" userId="97636461-20ff-4629-96b2-03908c895133" providerId="ADAL" clId="{EBF95C04-E6F0-48BF-AE2D-E50B67978274}" dt="2023-10-05T14:35:17.815" v="15" actId="47"/>
        <pc:sldMkLst>
          <pc:docMk/>
          <pc:sldMk cId="1350337011" sldId="266"/>
        </pc:sldMkLst>
      </pc:sldChg>
      <pc:sldChg chg="del">
        <pc:chgData name="Beidler, James" userId="97636461-20ff-4629-96b2-03908c895133" providerId="ADAL" clId="{EBF95C04-E6F0-48BF-AE2D-E50B67978274}" dt="2023-10-05T14:34:25.883" v="13" actId="47"/>
        <pc:sldMkLst>
          <pc:docMk/>
          <pc:sldMk cId="2601717756" sldId="267"/>
        </pc:sldMkLst>
      </pc:sldChg>
      <pc:sldChg chg="delSp modSp mod">
        <pc:chgData name="Beidler, James" userId="97636461-20ff-4629-96b2-03908c895133" providerId="ADAL" clId="{EBF95C04-E6F0-48BF-AE2D-E50B67978274}" dt="2023-10-05T15:15:02.243" v="3543" actId="404"/>
        <pc:sldMkLst>
          <pc:docMk/>
          <pc:sldMk cId="1418812302" sldId="269"/>
        </pc:sldMkLst>
        <pc:spChg chg="del mod">
          <ac:chgData name="Beidler, James" userId="97636461-20ff-4629-96b2-03908c895133" providerId="ADAL" clId="{EBF95C04-E6F0-48BF-AE2D-E50B67978274}" dt="2023-10-05T14:43:15.502" v="1034" actId="478"/>
          <ac:spMkLst>
            <pc:docMk/>
            <pc:sldMk cId="1418812302" sldId="269"/>
            <ac:spMk id="6" creationId="{769E0149-9E38-2344-A5AE-6F6B897F4DC3}"/>
          </ac:spMkLst>
        </pc:spChg>
        <pc:spChg chg="mod">
          <ac:chgData name="Beidler, James" userId="97636461-20ff-4629-96b2-03908c895133" providerId="ADAL" clId="{EBF95C04-E6F0-48BF-AE2D-E50B67978274}" dt="2023-10-05T15:15:02.243" v="3543" actId="404"/>
          <ac:spMkLst>
            <pc:docMk/>
            <pc:sldMk cId="1418812302" sldId="269"/>
            <ac:spMk id="7" creationId="{A4049B84-1935-F7B0-9694-FE798FB57C79}"/>
          </ac:spMkLst>
        </pc:spChg>
        <pc:graphicFrameChg chg="mod modGraphic">
          <ac:chgData name="Beidler, James" userId="97636461-20ff-4629-96b2-03908c895133" providerId="ADAL" clId="{EBF95C04-E6F0-48BF-AE2D-E50B67978274}" dt="2023-10-05T14:58:47.828" v="3485" actId="13238"/>
          <ac:graphicFrameMkLst>
            <pc:docMk/>
            <pc:sldMk cId="1418812302" sldId="269"/>
            <ac:graphicFrameMk id="5" creationId="{9F996755-E6D0-1488-49A4-CFDE71BFA53F}"/>
          </ac:graphicFrameMkLst>
        </pc:graphicFrameChg>
      </pc:sldChg>
      <pc:sldChg chg="del">
        <pc:chgData name="Beidler, James" userId="97636461-20ff-4629-96b2-03908c895133" providerId="ADAL" clId="{EBF95C04-E6F0-48BF-AE2D-E50B67978274}" dt="2023-10-05T14:34:31.515" v="14" actId="47"/>
        <pc:sldMkLst>
          <pc:docMk/>
          <pc:sldMk cId="398152565" sldId="271"/>
        </pc:sldMkLst>
      </pc:sldChg>
      <pc:sldChg chg="modSp mod">
        <pc:chgData name="Beidler, James" userId="97636461-20ff-4629-96b2-03908c895133" providerId="ADAL" clId="{EBF95C04-E6F0-48BF-AE2D-E50B67978274}" dt="2023-10-05T14:58:46.048" v="3484" actId="13238"/>
        <pc:sldMkLst>
          <pc:docMk/>
          <pc:sldMk cId="2136403704" sldId="272"/>
        </pc:sldMkLst>
        <pc:spChg chg="mod">
          <ac:chgData name="Beidler, James" userId="97636461-20ff-4629-96b2-03908c895133" providerId="ADAL" clId="{EBF95C04-E6F0-48BF-AE2D-E50B67978274}" dt="2023-10-05T14:54:36.820" v="2719" actId="962"/>
          <ac:spMkLst>
            <pc:docMk/>
            <pc:sldMk cId="2136403704" sldId="272"/>
            <ac:spMk id="4" creationId="{8D67B51C-22C9-E65D-7E2E-742BF74829CA}"/>
          </ac:spMkLst>
        </pc:spChg>
        <pc:spChg chg="mod">
          <ac:chgData name="Beidler, James" userId="97636461-20ff-4629-96b2-03908c895133" providerId="ADAL" clId="{EBF95C04-E6F0-48BF-AE2D-E50B67978274}" dt="2023-10-05T14:54:38.319" v="2720" actId="962"/>
          <ac:spMkLst>
            <pc:docMk/>
            <pc:sldMk cId="2136403704" sldId="272"/>
            <ac:spMk id="12" creationId="{55A056E7-D1F3-C150-FDE0-258C86693AE8}"/>
          </ac:spMkLst>
        </pc:spChg>
        <pc:graphicFrameChg chg="mod modGraphic">
          <ac:chgData name="Beidler, James" userId="97636461-20ff-4629-96b2-03908c895133" providerId="ADAL" clId="{EBF95C04-E6F0-48BF-AE2D-E50B67978274}" dt="2023-10-05T14:58:41.758" v="3482" actId="13238"/>
          <ac:graphicFrameMkLst>
            <pc:docMk/>
            <pc:sldMk cId="2136403704" sldId="272"/>
            <ac:graphicFrameMk id="5" creationId="{5A0C0374-18AE-CD5B-CBF5-827E277E582C}"/>
          </ac:graphicFrameMkLst>
        </pc:graphicFrameChg>
        <pc:graphicFrameChg chg="mod modGraphic">
          <ac:chgData name="Beidler, James" userId="97636461-20ff-4629-96b2-03908c895133" providerId="ADAL" clId="{EBF95C04-E6F0-48BF-AE2D-E50B67978274}" dt="2023-10-05T14:58:44.103" v="3483" actId="13238"/>
          <ac:graphicFrameMkLst>
            <pc:docMk/>
            <pc:sldMk cId="2136403704" sldId="272"/>
            <ac:graphicFrameMk id="6" creationId="{D398A356-EE4F-1317-6250-4E88DE258A70}"/>
          </ac:graphicFrameMkLst>
        </pc:graphicFrameChg>
        <pc:graphicFrameChg chg="mod modGraphic">
          <ac:chgData name="Beidler, James" userId="97636461-20ff-4629-96b2-03908c895133" providerId="ADAL" clId="{EBF95C04-E6F0-48BF-AE2D-E50B67978274}" dt="2023-10-05T14:58:46.048" v="3484" actId="13238"/>
          <ac:graphicFrameMkLst>
            <pc:docMk/>
            <pc:sldMk cId="2136403704" sldId="272"/>
            <ac:graphicFrameMk id="8" creationId="{A17D079D-DBD1-3A88-9FA9-62217263F41A}"/>
          </ac:graphicFrameMkLst>
        </pc:graphicFrameChg>
      </pc:sldChg>
      <pc:sldChg chg="modSp mod">
        <pc:chgData name="Beidler, James" userId="97636461-20ff-4629-96b2-03908c895133" providerId="ADAL" clId="{EBF95C04-E6F0-48BF-AE2D-E50B67978274}" dt="2023-10-06T15:25:43.536" v="3595" actId="20577"/>
        <pc:sldMkLst>
          <pc:docMk/>
          <pc:sldMk cId="14635526" sldId="273"/>
        </pc:sldMkLst>
        <pc:spChg chg="mod">
          <ac:chgData name="Beidler, James" userId="97636461-20ff-4629-96b2-03908c895133" providerId="ADAL" clId="{EBF95C04-E6F0-48BF-AE2D-E50B67978274}" dt="2023-10-06T15:25:43.536" v="3595" actId="20577"/>
          <ac:spMkLst>
            <pc:docMk/>
            <pc:sldMk cId="14635526" sldId="273"/>
            <ac:spMk id="3" creationId="{57295EDB-05BC-2D67-F798-1CE82A28F329}"/>
          </ac:spMkLst>
        </pc:spChg>
      </pc:sldChg>
      <pc:sldChg chg="modSp mod">
        <pc:chgData name="Beidler, James" userId="97636461-20ff-4629-96b2-03908c895133" providerId="ADAL" clId="{EBF95C04-E6F0-48BF-AE2D-E50B67978274}" dt="2023-10-05T14:50:14.301" v="1879" actId="1076"/>
        <pc:sldMkLst>
          <pc:docMk/>
          <pc:sldMk cId="2351852637" sldId="274"/>
        </pc:sldMkLst>
        <pc:spChg chg="mod">
          <ac:chgData name="Beidler, James" userId="97636461-20ff-4629-96b2-03908c895133" providerId="ADAL" clId="{EBF95C04-E6F0-48BF-AE2D-E50B67978274}" dt="2023-10-05T14:50:05.957" v="1878" actId="20577"/>
          <ac:spMkLst>
            <pc:docMk/>
            <pc:sldMk cId="2351852637" sldId="274"/>
            <ac:spMk id="3" creationId="{4AE2E792-4656-A66E-C7DD-F17F10D43A3F}"/>
          </ac:spMkLst>
        </pc:spChg>
        <pc:graphicFrameChg chg="mod">
          <ac:chgData name="Beidler, James" userId="97636461-20ff-4629-96b2-03908c895133" providerId="ADAL" clId="{EBF95C04-E6F0-48BF-AE2D-E50B67978274}" dt="2023-10-05T14:50:14.301" v="1879" actId="1076"/>
          <ac:graphicFrameMkLst>
            <pc:docMk/>
            <pc:sldMk cId="2351852637" sldId="274"/>
            <ac:graphicFrameMk id="4" creationId="{0FEAE0D7-9712-8E03-3256-1E1A0155DE81}"/>
          </ac:graphicFrameMkLst>
        </pc:graphicFrameChg>
      </pc:sldChg>
      <pc:sldChg chg="modSp mod">
        <pc:chgData name="Beidler, James" userId="97636461-20ff-4629-96b2-03908c895133" providerId="ADAL" clId="{EBF95C04-E6F0-48BF-AE2D-E50B67978274}" dt="2023-10-05T14:56:05.741" v="3196" actId="962"/>
        <pc:sldMkLst>
          <pc:docMk/>
          <pc:sldMk cId="3324844849" sldId="275"/>
        </pc:sldMkLst>
        <pc:graphicFrameChg chg="mod">
          <ac:chgData name="Beidler, James" userId="97636461-20ff-4629-96b2-03908c895133" providerId="ADAL" clId="{EBF95C04-E6F0-48BF-AE2D-E50B67978274}" dt="2023-10-05T14:56:05.741" v="3196" actId="962"/>
          <ac:graphicFrameMkLst>
            <pc:docMk/>
            <pc:sldMk cId="3324844849" sldId="275"/>
            <ac:graphicFrameMk id="3" creationId="{F1163124-AECB-421F-94D5-53E1604A676B}"/>
          </ac:graphicFrameMkLst>
        </pc:graphicFrameChg>
        <pc:graphicFrameChg chg="mod">
          <ac:chgData name="Beidler, James" userId="97636461-20ff-4629-96b2-03908c895133" providerId="ADAL" clId="{EBF95C04-E6F0-48BF-AE2D-E50B67978274}" dt="2023-10-05T14:55:42.520" v="3084" actId="962"/>
          <ac:graphicFrameMkLst>
            <pc:docMk/>
            <pc:sldMk cId="3324844849" sldId="275"/>
            <ac:graphicFrameMk id="5" creationId="{0BAD509A-665B-52A0-C170-CF8550959C23}"/>
          </ac:graphicFrameMkLst>
        </pc:graphicFrameChg>
      </pc:sldChg>
      <pc:sldChg chg="modSp mod">
        <pc:chgData name="Beidler, James" userId="97636461-20ff-4629-96b2-03908c895133" providerId="ADAL" clId="{EBF95C04-E6F0-48BF-AE2D-E50B67978274}" dt="2023-10-05T15:13:37.504" v="3535" actId="14100"/>
        <pc:sldMkLst>
          <pc:docMk/>
          <pc:sldMk cId="142313625" sldId="276"/>
        </pc:sldMkLst>
        <pc:graphicFrameChg chg="mod">
          <ac:chgData name="Beidler, James" userId="97636461-20ff-4629-96b2-03908c895133" providerId="ADAL" clId="{EBF95C04-E6F0-48BF-AE2D-E50B67978274}" dt="2023-10-05T15:13:37.504" v="3535" actId="14100"/>
          <ac:graphicFrameMkLst>
            <pc:docMk/>
            <pc:sldMk cId="142313625" sldId="276"/>
            <ac:graphicFrameMk id="5" creationId="{F688CFD5-F5B5-4E8B-BC9A-B95A4D98D2D0}"/>
          </ac:graphicFrameMkLst>
        </pc:graphicFrameChg>
      </pc:sldChg>
      <pc:sldChg chg="modSp mod">
        <pc:chgData name="Beidler, James" userId="97636461-20ff-4629-96b2-03908c895133" providerId="ADAL" clId="{EBF95C04-E6F0-48BF-AE2D-E50B67978274}" dt="2023-10-05T14:52:50.900" v="2305" actId="962"/>
        <pc:sldMkLst>
          <pc:docMk/>
          <pc:sldMk cId="2780418296" sldId="277"/>
        </pc:sldMkLst>
        <pc:graphicFrameChg chg="mod">
          <ac:chgData name="Beidler, James" userId="97636461-20ff-4629-96b2-03908c895133" providerId="ADAL" clId="{EBF95C04-E6F0-48BF-AE2D-E50B67978274}" dt="2023-10-05T14:52:50.900" v="2305" actId="962"/>
          <ac:graphicFrameMkLst>
            <pc:docMk/>
            <pc:sldMk cId="2780418296" sldId="277"/>
            <ac:graphicFrameMk id="4" creationId="{2A870A33-E59E-4A2D-849D-0F2103357322}"/>
          </ac:graphicFrameMkLst>
        </pc:graphicFrameChg>
      </pc:sldChg>
      <pc:sldChg chg="modSp mod">
        <pc:chgData name="Beidler, James" userId="97636461-20ff-4629-96b2-03908c895133" providerId="ADAL" clId="{EBF95C04-E6F0-48BF-AE2D-E50B67978274}" dt="2023-10-05T14:47:34.957" v="1318" actId="962"/>
        <pc:sldMkLst>
          <pc:docMk/>
          <pc:sldMk cId="1497686739" sldId="279"/>
        </pc:sldMkLst>
        <pc:picChg chg="mod">
          <ac:chgData name="Beidler, James" userId="97636461-20ff-4629-96b2-03908c895133" providerId="ADAL" clId="{EBF95C04-E6F0-48BF-AE2D-E50B67978274}" dt="2023-10-05T14:47:34.957" v="1318" actId="962"/>
          <ac:picMkLst>
            <pc:docMk/>
            <pc:sldMk cId="1497686739" sldId="279"/>
            <ac:picMk id="33" creationId="{1207DEEA-A150-2C2E-338C-2064EFCA23B8}"/>
          </ac:picMkLst>
        </pc:picChg>
      </pc:sldChg>
      <pc:sldChg chg="modSp mod">
        <pc:chgData name="Beidler, James" userId="97636461-20ff-4629-96b2-03908c895133" providerId="ADAL" clId="{EBF95C04-E6F0-48BF-AE2D-E50B67978274}" dt="2023-10-05T14:38:09.532" v="35" actId="113"/>
        <pc:sldMkLst>
          <pc:docMk/>
          <pc:sldMk cId="1274952658" sldId="280"/>
        </pc:sldMkLst>
        <pc:spChg chg="mod">
          <ac:chgData name="Beidler, James" userId="97636461-20ff-4629-96b2-03908c895133" providerId="ADAL" clId="{EBF95C04-E6F0-48BF-AE2D-E50B67978274}" dt="2023-10-05T14:38:09.532" v="35" actId="113"/>
          <ac:spMkLst>
            <pc:docMk/>
            <pc:sldMk cId="1274952658" sldId="280"/>
            <ac:spMk id="3" creationId="{76C12989-5789-6062-733B-03FC11C98D7C}"/>
          </ac:spMkLst>
        </pc:spChg>
      </pc:sldChg>
      <pc:sldChg chg="modSp mod">
        <pc:chgData name="Beidler, James" userId="97636461-20ff-4629-96b2-03908c895133" providerId="ADAL" clId="{EBF95C04-E6F0-48BF-AE2D-E50B67978274}" dt="2023-10-05T14:58:31.409" v="3480" actId="13238"/>
        <pc:sldMkLst>
          <pc:docMk/>
          <pc:sldMk cId="267397952" sldId="281"/>
        </pc:sldMkLst>
        <pc:spChg chg="mod">
          <ac:chgData name="Beidler, James" userId="97636461-20ff-4629-96b2-03908c895133" providerId="ADAL" clId="{EBF95C04-E6F0-48BF-AE2D-E50B67978274}" dt="2023-10-05T14:50:31.856" v="1881" actId="20577"/>
          <ac:spMkLst>
            <pc:docMk/>
            <pc:sldMk cId="267397952" sldId="281"/>
            <ac:spMk id="3" creationId="{81DB2A31-59DB-3563-3E26-B6AAD079149B}"/>
          </ac:spMkLst>
        </pc:spChg>
        <pc:spChg chg="mod">
          <ac:chgData name="Beidler, James" userId="97636461-20ff-4629-96b2-03908c895133" providerId="ADAL" clId="{EBF95C04-E6F0-48BF-AE2D-E50B67978274}" dt="2023-10-05T14:54:22.059" v="2714" actId="962"/>
          <ac:spMkLst>
            <pc:docMk/>
            <pc:sldMk cId="267397952" sldId="281"/>
            <ac:spMk id="7" creationId="{4B1CF9E3-3527-5512-EE55-2BE21C0D0E04}"/>
          </ac:spMkLst>
        </pc:spChg>
        <pc:spChg chg="mod">
          <ac:chgData name="Beidler, James" userId="97636461-20ff-4629-96b2-03908c895133" providerId="ADAL" clId="{EBF95C04-E6F0-48BF-AE2D-E50B67978274}" dt="2023-10-05T14:54:24.424" v="2715" actId="962"/>
          <ac:spMkLst>
            <pc:docMk/>
            <pc:sldMk cId="267397952" sldId="281"/>
            <ac:spMk id="8" creationId="{BF62EE51-BFD1-E139-F875-FF5B22F4C1EB}"/>
          </ac:spMkLst>
        </pc:spChg>
        <pc:graphicFrameChg chg="mod modGraphic">
          <ac:chgData name="Beidler, James" userId="97636461-20ff-4629-96b2-03908c895133" providerId="ADAL" clId="{EBF95C04-E6F0-48BF-AE2D-E50B67978274}" dt="2023-10-05T14:58:31.409" v="3480" actId="13238"/>
          <ac:graphicFrameMkLst>
            <pc:docMk/>
            <pc:sldMk cId="267397952" sldId="281"/>
            <ac:graphicFrameMk id="5" creationId="{3883EE34-CDD8-6F44-183F-749F393AE264}"/>
          </ac:graphicFrameMkLst>
        </pc:graphicFrameChg>
      </pc:sldChg>
      <pc:sldChg chg="modSp mod ord">
        <pc:chgData name="Beidler, James" userId="97636461-20ff-4629-96b2-03908c895133" providerId="ADAL" clId="{EBF95C04-E6F0-48BF-AE2D-E50B67978274}" dt="2023-10-05T15:00:06.826" v="3530" actId="27636"/>
        <pc:sldMkLst>
          <pc:docMk/>
          <pc:sldMk cId="2647325034" sldId="284"/>
        </pc:sldMkLst>
        <pc:spChg chg="mod">
          <ac:chgData name="Beidler, James" userId="97636461-20ff-4629-96b2-03908c895133" providerId="ADAL" clId="{EBF95C04-E6F0-48BF-AE2D-E50B67978274}" dt="2023-10-05T15:00:06.826" v="3530" actId="27636"/>
          <ac:spMkLst>
            <pc:docMk/>
            <pc:sldMk cId="2647325034" sldId="284"/>
            <ac:spMk id="4" creationId="{0E50C902-236C-3F67-0E3E-FE9FE400439F}"/>
          </ac:spMkLst>
        </pc:spChg>
      </pc:sldChg>
      <pc:sldChg chg="modSp mod">
        <pc:chgData name="Beidler, James" userId="97636461-20ff-4629-96b2-03908c895133" providerId="ADAL" clId="{EBF95C04-E6F0-48BF-AE2D-E50B67978274}" dt="2023-10-05T14:58:03.194" v="3452" actId="962"/>
        <pc:sldMkLst>
          <pc:docMk/>
          <pc:sldMk cId="2723959399" sldId="285"/>
        </pc:sldMkLst>
        <pc:graphicFrameChg chg="mod">
          <ac:chgData name="Beidler, James" userId="97636461-20ff-4629-96b2-03908c895133" providerId="ADAL" clId="{EBF95C04-E6F0-48BF-AE2D-E50B67978274}" dt="2023-10-05T14:58:03.194" v="3452" actId="962"/>
          <ac:graphicFrameMkLst>
            <pc:docMk/>
            <pc:sldMk cId="2723959399" sldId="285"/>
            <ac:graphicFrameMk id="5" creationId="{36814769-D715-A1A3-DA96-4792D9DF32BD}"/>
          </ac:graphicFrameMkLst>
        </pc:graphicFrameChg>
      </pc:sldChg>
      <pc:sldChg chg="modSp mod">
        <pc:chgData name="Beidler, James" userId="97636461-20ff-4629-96b2-03908c895133" providerId="ADAL" clId="{EBF95C04-E6F0-48BF-AE2D-E50B67978274}" dt="2023-10-05T14:52:12.097" v="2105" actId="1076"/>
        <pc:sldMkLst>
          <pc:docMk/>
          <pc:sldMk cId="4101963041" sldId="286"/>
        </pc:sldMkLst>
        <pc:picChg chg="mod">
          <ac:chgData name="Beidler, James" userId="97636461-20ff-4629-96b2-03908c895133" providerId="ADAL" clId="{EBF95C04-E6F0-48BF-AE2D-E50B67978274}" dt="2023-10-05T14:52:12.097" v="2105" actId="1076"/>
          <ac:picMkLst>
            <pc:docMk/>
            <pc:sldMk cId="4101963041" sldId="286"/>
            <ac:picMk id="5" creationId="{2D1DA74D-8D94-5A09-586A-BFFBF69E932D}"/>
          </ac:picMkLst>
        </pc:picChg>
      </pc:sldChg>
      <pc:sldChg chg="modSp mod">
        <pc:chgData name="Beidler, James" userId="97636461-20ff-4629-96b2-03908c895133" providerId="ADAL" clId="{EBF95C04-E6F0-48BF-AE2D-E50B67978274}" dt="2023-10-05T14:52:04.606" v="2103" actId="1076"/>
        <pc:sldMkLst>
          <pc:docMk/>
          <pc:sldMk cId="2141196705" sldId="287"/>
        </pc:sldMkLst>
        <pc:picChg chg="mod">
          <ac:chgData name="Beidler, James" userId="97636461-20ff-4629-96b2-03908c895133" providerId="ADAL" clId="{EBF95C04-E6F0-48BF-AE2D-E50B67978274}" dt="2023-10-05T14:52:04.606" v="2103" actId="1076"/>
          <ac:picMkLst>
            <pc:docMk/>
            <pc:sldMk cId="2141196705" sldId="287"/>
            <ac:picMk id="5" creationId="{2D1DA74D-8D94-5A09-586A-BFFBF69E932D}"/>
          </ac:picMkLst>
        </pc:picChg>
      </pc:sldChg>
      <pc:sldChg chg="del">
        <pc:chgData name="Beidler, James" userId="97636461-20ff-4629-96b2-03908c895133" providerId="ADAL" clId="{EBF95C04-E6F0-48BF-AE2D-E50B67978274}" dt="2023-10-05T14:33:46.083" v="10" actId="47"/>
        <pc:sldMkLst>
          <pc:docMk/>
          <pc:sldMk cId="3336337127" sldId="288"/>
        </pc:sldMkLst>
      </pc:sldChg>
      <pc:sldChg chg="modSp mod ord">
        <pc:chgData name="Beidler, James" userId="97636461-20ff-4629-96b2-03908c895133" providerId="ADAL" clId="{EBF95C04-E6F0-48BF-AE2D-E50B67978274}" dt="2023-10-05T14:57:48.086" v="3364" actId="962"/>
        <pc:sldMkLst>
          <pc:docMk/>
          <pc:sldMk cId="1741021181" sldId="289"/>
        </pc:sldMkLst>
        <pc:graphicFrameChg chg="mod">
          <ac:chgData name="Beidler, James" userId="97636461-20ff-4629-96b2-03908c895133" providerId="ADAL" clId="{EBF95C04-E6F0-48BF-AE2D-E50B67978274}" dt="2023-10-05T14:57:48.086" v="3364" actId="962"/>
          <ac:graphicFrameMkLst>
            <pc:docMk/>
            <pc:sldMk cId="1741021181" sldId="289"/>
            <ac:graphicFrameMk id="5" creationId="{B97543F1-4D12-5D70-7951-6FC6A632E79E}"/>
          </ac:graphicFrameMkLst>
        </pc:graphicFrameChg>
      </pc:sldChg>
      <pc:sldChg chg="modSp mod">
        <pc:chgData name="Beidler, James" userId="97636461-20ff-4629-96b2-03908c895133" providerId="ADAL" clId="{EBF95C04-E6F0-48BF-AE2D-E50B67978274}" dt="2023-10-05T14:56:24.689" v="3216" actId="962"/>
        <pc:sldMkLst>
          <pc:docMk/>
          <pc:sldMk cId="473168944" sldId="290"/>
        </pc:sldMkLst>
        <pc:picChg chg="mod">
          <ac:chgData name="Beidler, James" userId="97636461-20ff-4629-96b2-03908c895133" providerId="ADAL" clId="{EBF95C04-E6F0-48BF-AE2D-E50B67978274}" dt="2023-10-05T14:56:24.689" v="3216" actId="962"/>
          <ac:picMkLst>
            <pc:docMk/>
            <pc:sldMk cId="473168944" sldId="290"/>
            <ac:picMk id="5" creationId="{2D1DA74D-8D94-5A09-586A-BFFBF69E932D}"/>
          </ac:picMkLst>
        </pc:picChg>
      </pc:sldChg>
      <pc:sldChg chg="modSp mod ord">
        <pc:chgData name="Beidler, James" userId="97636461-20ff-4629-96b2-03908c895133" providerId="ADAL" clId="{EBF95C04-E6F0-48BF-AE2D-E50B67978274}" dt="2023-10-05T14:57:37.901" v="3302" actId="962"/>
        <pc:sldMkLst>
          <pc:docMk/>
          <pc:sldMk cId="3765673064" sldId="292"/>
        </pc:sldMkLst>
        <pc:picChg chg="mod">
          <ac:chgData name="Beidler, James" userId="97636461-20ff-4629-96b2-03908c895133" providerId="ADAL" clId="{EBF95C04-E6F0-48BF-AE2D-E50B67978274}" dt="2023-10-05T14:57:37.901" v="3302" actId="962"/>
          <ac:picMkLst>
            <pc:docMk/>
            <pc:sldMk cId="3765673064" sldId="292"/>
            <ac:picMk id="5" creationId="{0827C6AC-2670-7F87-1309-66FDF65A17C9}"/>
          </ac:picMkLst>
        </pc:picChg>
      </pc:sldChg>
      <pc:sldChg chg="del">
        <pc:chgData name="Beidler, James" userId="97636461-20ff-4629-96b2-03908c895133" providerId="ADAL" clId="{EBF95C04-E6F0-48BF-AE2D-E50B67978274}" dt="2023-10-05T14:33:47.069" v="11" actId="47"/>
        <pc:sldMkLst>
          <pc:docMk/>
          <pc:sldMk cId="2234150705" sldId="293"/>
        </pc:sldMkLst>
      </pc:sldChg>
      <pc:sldChg chg="modSp mod">
        <pc:chgData name="Beidler, James" userId="97636461-20ff-4629-96b2-03908c895133" providerId="ADAL" clId="{EBF95C04-E6F0-48BF-AE2D-E50B67978274}" dt="2023-10-05T14:54:33.661" v="2717" actId="962"/>
        <pc:sldMkLst>
          <pc:docMk/>
          <pc:sldMk cId="509143354" sldId="294"/>
        </pc:sldMkLst>
        <pc:spChg chg="mod">
          <ac:chgData name="Beidler, James" userId="97636461-20ff-4629-96b2-03908c895133" providerId="ADAL" clId="{EBF95C04-E6F0-48BF-AE2D-E50B67978274}" dt="2023-10-05T14:54:33.661" v="2717" actId="962"/>
          <ac:spMkLst>
            <pc:docMk/>
            <pc:sldMk cId="509143354" sldId="294"/>
            <ac:spMk id="7" creationId="{5061DAF1-A954-E9D3-BEC8-0F9CFC27F944}"/>
          </ac:spMkLst>
        </pc:spChg>
        <pc:picChg chg="mod">
          <ac:chgData name="Beidler, James" userId="97636461-20ff-4629-96b2-03908c895133" providerId="ADAL" clId="{EBF95C04-E6F0-48BF-AE2D-E50B67978274}" dt="2023-10-05T14:40:10.116" v="139" actId="962"/>
          <ac:picMkLst>
            <pc:docMk/>
            <pc:sldMk cId="509143354" sldId="294"/>
            <ac:picMk id="5" creationId="{059652D3-C1A9-14B9-6BE1-CE4C56EE4AB4}"/>
          </ac:picMkLst>
        </pc:picChg>
      </pc:sldChg>
      <pc:sldChg chg="del">
        <pc:chgData name="Beidler, James" userId="97636461-20ff-4629-96b2-03908c895133" providerId="ADAL" clId="{EBF95C04-E6F0-48BF-AE2D-E50B67978274}" dt="2023-10-05T14:36:39.032" v="22" actId="47"/>
        <pc:sldMkLst>
          <pc:docMk/>
          <pc:sldMk cId="2145577951" sldId="295"/>
        </pc:sldMkLst>
      </pc:sldChg>
      <pc:sldChg chg="modSp del mod">
        <pc:chgData name="Beidler, James" userId="97636461-20ff-4629-96b2-03908c895133" providerId="ADAL" clId="{EBF95C04-E6F0-48BF-AE2D-E50B67978274}" dt="2023-10-05T14:58:14.305" v="3479" actId="47"/>
        <pc:sldMkLst>
          <pc:docMk/>
          <pc:sldMk cId="2893424973" sldId="296"/>
        </pc:sldMkLst>
        <pc:spChg chg="mod">
          <ac:chgData name="Beidler, James" userId="97636461-20ff-4629-96b2-03908c895133" providerId="ADAL" clId="{EBF95C04-E6F0-48BF-AE2D-E50B67978274}" dt="2023-10-05T14:54:41.119" v="2721" actId="962"/>
          <ac:spMkLst>
            <pc:docMk/>
            <pc:sldMk cId="2893424973" sldId="296"/>
            <ac:spMk id="6" creationId="{A807005F-98FD-5D95-F757-87EC15384B32}"/>
          </ac:spMkLst>
        </pc:spChg>
        <pc:spChg chg="mod">
          <ac:chgData name="Beidler, James" userId="97636461-20ff-4629-96b2-03908c895133" providerId="ADAL" clId="{EBF95C04-E6F0-48BF-AE2D-E50B67978274}" dt="2023-10-05T14:54:42.608" v="2722" actId="962"/>
          <ac:spMkLst>
            <pc:docMk/>
            <pc:sldMk cId="2893424973" sldId="296"/>
            <ac:spMk id="7" creationId="{BB9E7395-340C-54D1-1A1C-88975438D68F}"/>
          </ac:spMkLst>
        </pc:spChg>
        <pc:picChg chg="mod">
          <ac:chgData name="Beidler, James" userId="97636461-20ff-4629-96b2-03908c895133" providerId="ADAL" clId="{EBF95C04-E6F0-48BF-AE2D-E50B67978274}" dt="2023-10-05T14:58:11.350" v="3478" actId="962"/>
          <ac:picMkLst>
            <pc:docMk/>
            <pc:sldMk cId="2893424973" sldId="296"/>
            <ac:picMk id="5" creationId="{0CAD9FF3-FE69-2344-6914-6CCAF496DD3C}"/>
          </ac:picMkLst>
        </pc:picChg>
      </pc:sldChg>
      <pc:sldChg chg="addSp delSp modSp mod">
        <pc:chgData name="Beidler, James" userId="97636461-20ff-4629-96b2-03908c895133" providerId="ADAL" clId="{EBF95C04-E6F0-48BF-AE2D-E50B67978274}" dt="2023-10-05T14:59:19.694" v="3512" actId="20577"/>
        <pc:sldMkLst>
          <pc:docMk/>
          <pc:sldMk cId="2249159157" sldId="297"/>
        </pc:sldMkLst>
        <pc:spChg chg="add mod">
          <ac:chgData name="Beidler, James" userId="97636461-20ff-4629-96b2-03908c895133" providerId="ADAL" clId="{EBF95C04-E6F0-48BF-AE2D-E50B67978274}" dt="2023-10-05T14:59:02.330" v="3489"/>
          <ac:spMkLst>
            <pc:docMk/>
            <pc:sldMk cId="2249159157" sldId="297"/>
            <ac:spMk id="2" creationId="{E54847C2-A899-1202-6A80-76DEF48DE20E}"/>
          </ac:spMkLst>
        </pc:spChg>
        <pc:spChg chg="add del mod">
          <ac:chgData name="Beidler, James" userId="97636461-20ff-4629-96b2-03908c895133" providerId="ADAL" clId="{EBF95C04-E6F0-48BF-AE2D-E50B67978274}" dt="2023-10-05T14:59:12.955" v="3501" actId="478"/>
          <ac:spMkLst>
            <pc:docMk/>
            <pc:sldMk cId="2249159157" sldId="297"/>
            <ac:spMk id="3" creationId="{72578C4C-7116-D8EE-F597-E69CA2D1EF6B}"/>
          </ac:spMkLst>
        </pc:spChg>
        <pc:spChg chg="add mod">
          <ac:chgData name="Beidler, James" userId="97636461-20ff-4629-96b2-03908c895133" providerId="ADAL" clId="{EBF95C04-E6F0-48BF-AE2D-E50B67978274}" dt="2023-10-05T14:59:19.694" v="3512" actId="20577"/>
          <ac:spMkLst>
            <pc:docMk/>
            <pc:sldMk cId="2249159157" sldId="297"/>
            <ac:spMk id="4" creationId="{FCEDC4AB-D8B3-ABDD-A4B7-BD283F7C1F4F}"/>
          </ac:spMkLst>
        </pc:spChg>
        <pc:spChg chg="del">
          <ac:chgData name="Beidler, James" userId="97636461-20ff-4629-96b2-03908c895133" providerId="ADAL" clId="{EBF95C04-E6F0-48BF-AE2D-E50B67978274}" dt="2023-10-05T14:36:22.081" v="17" actId="478"/>
          <ac:spMkLst>
            <pc:docMk/>
            <pc:sldMk cId="2249159157" sldId="297"/>
            <ac:spMk id="6" creationId="{483B3634-3E87-78E1-B2B1-8DA85F3347A5}"/>
          </ac:spMkLst>
        </pc:spChg>
      </pc:sldChg>
      <pc:sldChg chg="modSp mod">
        <pc:chgData name="Beidler, James" userId="97636461-20ff-4629-96b2-03908c895133" providerId="ADAL" clId="{EBF95C04-E6F0-48BF-AE2D-E50B67978274}" dt="2023-10-05T14:58:37.095" v="3481" actId="13238"/>
        <pc:sldMkLst>
          <pc:docMk/>
          <pc:sldMk cId="4106701615" sldId="298"/>
        </pc:sldMkLst>
        <pc:spChg chg="mod">
          <ac:chgData name="Beidler, James" userId="97636461-20ff-4629-96b2-03908c895133" providerId="ADAL" clId="{EBF95C04-E6F0-48BF-AE2D-E50B67978274}" dt="2023-10-05T14:41:09.721" v="311" actId="1076"/>
          <ac:spMkLst>
            <pc:docMk/>
            <pc:sldMk cId="4106701615" sldId="298"/>
            <ac:spMk id="3" creationId="{C92BAABE-51DD-128E-B913-04F4EF8E06D4}"/>
          </ac:spMkLst>
        </pc:spChg>
        <pc:spChg chg="mod">
          <ac:chgData name="Beidler, James" userId="97636461-20ff-4629-96b2-03908c895133" providerId="ADAL" clId="{EBF95C04-E6F0-48BF-AE2D-E50B67978274}" dt="2023-10-05T14:54:35.169" v="2718" actId="962"/>
          <ac:spMkLst>
            <pc:docMk/>
            <pc:sldMk cId="4106701615" sldId="298"/>
            <ac:spMk id="4" creationId="{3003BAF1-12A9-BCD5-8B04-AB19930A2B3C}"/>
          </ac:spMkLst>
        </pc:spChg>
        <pc:spChg chg="mod">
          <ac:chgData name="Beidler, James" userId="97636461-20ff-4629-96b2-03908c895133" providerId="ADAL" clId="{EBF95C04-E6F0-48BF-AE2D-E50B67978274}" dt="2023-10-05T14:41:15.934" v="312" actId="14100"/>
          <ac:spMkLst>
            <pc:docMk/>
            <pc:sldMk cId="4106701615" sldId="298"/>
            <ac:spMk id="10" creationId="{9A0DB0C3-1CE5-BBFF-C137-70981CCF4B06}"/>
          </ac:spMkLst>
        </pc:spChg>
        <pc:graphicFrameChg chg="mod modGraphic">
          <ac:chgData name="Beidler, James" userId="97636461-20ff-4629-96b2-03908c895133" providerId="ADAL" clId="{EBF95C04-E6F0-48BF-AE2D-E50B67978274}" dt="2023-10-05T14:58:37.095" v="3481" actId="13238"/>
          <ac:graphicFrameMkLst>
            <pc:docMk/>
            <pc:sldMk cId="4106701615" sldId="298"/>
            <ac:graphicFrameMk id="5" creationId="{AD2BEF52-7C68-0C74-FB5D-C64522DAFA9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sepa-my.sharepoint.com/personal/beidler_james_epa_gov/Documents/Canada%20Fires/summaries/canada_bsp_finn_cffep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oleObject" Target="https://usepa-my.sharepoint.com/personal/beidler_james_epa_gov/Documents/Canada%20Fires/manitoba_2021_large_fire_plot.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Canada Wildland Fires CIFCC</a:t>
            </a:r>
            <a:r>
              <a:rPr lang="en-US" sz="2000" baseline="0" dirty="0"/>
              <a:t> Area Burned By Year</a:t>
            </a:r>
            <a:r>
              <a:rPr lang="en-US" sz="2000" dirty="0"/>
              <a:t>  (2003-2023)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79456538923854"/>
          <c:y val="0.17722405783694925"/>
          <c:w val="0.87411657965719269"/>
          <c:h val="0.67918196999150515"/>
        </c:manualLayout>
      </c:layout>
      <c:barChart>
        <c:barDir val="col"/>
        <c:grouping val="clustered"/>
        <c:varyColors val="0"/>
        <c:ser>
          <c:idx val="0"/>
          <c:order val="0"/>
          <c:tx>
            <c:strRef>
              <c:f>Sheet1!$B$1</c:f>
              <c:strCache>
                <c:ptCount val="1"/>
                <c:pt idx="0">
                  <c:v>Acres</c:v>
                </c:pt>
              </c:strCache>
            </c:strRef>
          </c:tx>
          <c:spPr>
            <a:solidFill>
              <a:schemeClr val="accent1"/>
            </a:solidFill>
            <a:ln>
              <a:noFill/>
            </a:ln>
            <a:effectLst/>
          </c:spPr>
          <c:invertIfNegative val="0"/>
          <c:cat>
            <c:numRef>
              <c:f>Sheet1!$A$2:$A$22</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Sheet1!$B$2:$B$22</c:f>
              <c:numCache>
                <c:formatCode>#,##0</c:formatCode>
                <c:ptCount val="21"/>
                <c:pt idx="0">
                  <c:v>3918020.2774499999</c:v>
                </c:pt>
                <c:pt idx="1">
                  <c:v>7670163.9105000002</c:v>
                </c:pt>
                <c:pt idx="2">
                  <c:v>4270332.7022500001</c:v>
                </c:pt>
                <c:pt idx="3">
                  <c:v>5020437.2270999998</c:v>
                </c:pt>
                <c:pt idx="4">
                  <c:v>4105456.8330999999</c:v>
                </c:pt>
                <c:pt idx="5">
                  <c:v>4069750.1606000001</c:v>
                </c:pt>
                <c:pt idx="6">
                  <c:v>806600.14099999995</c:v>
                </c:pt>
                <c:pt idx="7">
                  <c:v>7864385.9694499997</c:v>
                </c:pt>
                <c:pt idx="8">
                  <c:v>6334015.28345</c:v>
                </c:pt>
                <c:pt idx="9">
                  <c:v>4764525.4048999995</c:v>
                </c:pt>
                <c:pt idx="10">
                  <c:v>9385613.7704499997</c:v>
                </c:pt>
                <c:pt idx="11">
                  <c:v>11385800.250849999</c:v>
                </c:pt>
                <c:pt idx="12">
                  <c:v>9808921.9328000005</c:v>
                </c:pt>
                <c:pt idx="13">
                  <c:v>3461019.3483500001</c:v>
                </c:pt>
                <c:pt idx="14">
                  <c:v>8541846.566399999</c:v>
                </c:pt>
                <c:pt idx="15">
                  <c:v>5600844.8642499996</c:v>
                </c:pt>
                <c:pt idx="16">
                  <c:v>4544144.8106500003</c:v>
                </c:pt>
                <c:pt idx="17">
                  <c:v>566530.22034999996</c:v>
                </c:pt>
                <c:pt idx="18">
                  <c:v>10624150.9804</c:v>
                </c:pt>
                <c:pt idx="19">
                  <c:v>3627427.2684999998</c:v>
                </c:pt>
                <c:pt idx="20">
                  <c:v>37464762.798749998</c:v>
                </c:pt>
              </c:numCache>
            </c:numRef>
          </c:val>
          <c:extLst>
            <c:ext xmlns:c16="http://schemas.microsoft.com/office/drawing/2014/chart" uri="{C3380CC4-5D6E-409C-BE32-E72D297353CC}">
              <c16:uniqueId val="{00000000-E568-4BD8-8D56-0B10E3222D31}"/>
            </c:ext>
          </c:extLst>
        </c:ser>
        <c:dLbls>
          <c:showLegendKey val="0"/>
          <c:showVal val="0"/>
          <c:showCatName val="0"/>
          <c:showSerName val="0"/>
          <c:showPercent val="0"/>
          <c:showBubbleSize val="0"/>
        </c:dLbls>
        <c:gapWidth val="219"/>
        <c:axId val="1101190847"/>
        <c:axId val="386623775"/>
      </c:barChart>
      <c:catAx>
        <c:axId val="110119084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623775"/>
        <c:crosses val="autoZero"/>
        <c:auto val="1"/>
        <c:lblAlgn val="ctr"/>
        <c:lblOffset val="100"/>
        <c:noMultiLvlLbl val="0"/>
      </c:catAx>
      <c:valAx>
        <c:axId val="3866237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Acres Burned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119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r>
              <a:rPr lang="en-US" sz="1500" b="1" baseline="0" dirty="0"/>
              <a:t>2021 Canada Area Burned By Province</a:t>
            </a:r>
          </a:p>
        </c:rich>
      </c:tx>
      <c:overlay val="0"/>
      <c:spPr>
        <a:noFill/>
        <a:ln>
          <a:no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comp_area!$B$2</c:f>
              <c:strCache>
                <c:ptCount val="1"/>
                <c:pt idx="0">
                  <c:v>Sum of SF2BSP</c:v>
                </c:pt>
              </c:strCache>
            </c:strRef>
          </c:tx>
          <c:spPr>
            <a:solidFill>
              <a:schemeClr val="accent1"/>
            </a:solidFill>
            <a:ln>
              <a:noFill/>
            </a:ln>
            <a:effectLst/>
          </c:spPr>
          <c:invertIfNegative val="0"/>
          <c:cat>
            <c:strRef>
              <c:f>comp_area!$A$3:$A$14</c:f>
              <c:strCache>
                <c:ptCount val="12"/>
                <c:pt idx="0">
                  <c:v>AL</c:v>
                </c:pt>
                <c:pt idx="1">
                  <c:v>BC</c:v>
                </c:pt>
                <c:pt idx="2">
                  <c:v>MA</c:v>
                </c:pt>
                <c:pt idx="3">
                  <c:v>NB</c:v>
                </c:pt>
                <c:pt idx="4">
                  <c:v>NF</c:v>
                </c:pt>
                <c:pt idx="5">
                  <c:v>NS</c:v>
                </c:pt>
                <c:pt idx="6">
                  <c:v>NW</c:v>
                </c:pt>
                <c:pt idx="7">
                  <c:v>ON</c:v>
                </c:pt>
                <c:pt idx="8">
                  <c:v>PE</c:v>
                </c:pt>
                <c:pt idx="9">
                  <c:v>QU</c:v>
                </c:pt>
                <c:pt idx="10">
                  <c:v>SA</c:v>
                </c:pt>
                <c:pt idx="11">
                  <c:v>YU</c:v>
                </c:pt>
              </c:strCache>
            </c:strRef>
          </c:cat>
          <c:val>
            <c:numRef>
              <c:f>comp_area!$B$3:$B$14</c:f>
              <c:numCache>
                <c:formatCode>#,##0</c:formatCode>
                <c:ptCount val="12"/>
                <c:pt idx="0">
                  <c:v>346555.26999999897</c:v>
                </c:pt>
                <c:pt idx="1">
                  <c:v>2329878.079999987</c:v>
                </c:pt>
                <c:pt idx="2">
                  <c:v>2957721.0899999905</c:v>
                </c:pt>
                <c:pt idx="3">
                  <c:v>9693</c:v>
                </c:pt>
                <c:pt idx="4">
                  <c:v>2607</c:v>
                </c:pt>
                <c:pt idx="5">
                  <c:v>2700.9499999999989</c:v>
                </c:pt>
                <c:pt idx="6">
                  <c:v>492230.18999999791</c:v>
                </c:pt>
                <c:pt idx="7">
                  <c:v>1795513.26</c:v>
                </c:pt>
                <c:pt idx="8">
                  <c:v>1137</c:v>
                </c:pt>
                <c:pt idx="9">
                  <c:v>130301.78999999998</c:v>
                </c:pt>
                <c:pt idx="10">
                  <c:v>2240901.0899999989</c:v>
                </c:pt>
                <c:pt idx="11">
                  <c:v>336513.26999999891</c:v>
                </c:pt>
              </c:numCache>
            </c:numRef>
          </c:val>
          <c:extLst>
            <c:ext xmlns:c16="http://schemas.microsoft.com/office/drawing/2014/chart" uri="{C3380CC4-5D6E-409C-BE32-E72D297353CC}">
              <c16:uniqueId val="{00000000-2C45-4D52-A23F-6BDAE7D67F2D}"/>
            </c:ext>
          </c:extLst>
        </c:ser>
        <c:ser>
          <c:idx val="1"/>
          <c:order val="1"/>
          <c:tx>
            <c:strRef>
              <c:f>comp_area!$C$2</c:f>
              <c:strCache>
                <c:ptCount val="1"/>
                <c:pt idx="0">
                  <c:v>Sum of FINN</c:v>
                </c:pt>
              </c:strCache>
            </c:strRef>
          </c:tx>
          <c:spPr>
            <a:solidFill>
              <a:schemeClr val="accent2"/>
            </a:solidFill>
            <a:ln>
              <a:noFill/>
            </a:ln>
            <a:effectLst/>
          </c:spPr>
          <c:invertIfNegative val="0"/>
          <c:cat>
            <c:strRef>
              <c:f>comp_area!$A$3:$A$14</c:f>
              <c:strCache>
                <c:ptCount val="12"/>
                <c:pt idx="0">
                  <c:v>AL</c:v>
                </c:pt>
                <c:pt idx="1">
                  <c:v>BC</c:v>
                </c:pt>
                <c:pt idx="2">
                  <c:v>MA</c:v>
                </c:pt>
                <c:pt idx="3">
                  <c:v>NB</c:v>
                </c:pt>
                <c:pt idx="4">
                  <c:v>NF</c:v>
                </c:pt>
                <c:pt idx="5">
                  <c:v>NS</c:v>
                </c:pt>
                <c:pt idx="6">
                  <c:v>NW</c:v>
                </c:pt>
                <c:pt idx="7">
                  <c:v>ON</c:v>
                </c:pt>
                <c:pt idx="8">
                  <c:v>PE</c:v>
                </c:pt>
                <c:pt idx="9">
                  <c:v>QU</c:v>
                </c:pt>
                <c:pt idx="10">
                  <c:v>SA</c:v>
                </c:pt>
                <c:pt idx="11">
                  <c:v>YU</c:v>
                </c:pt>
              </c:strCache>
            </c:strRef>
          </c:cat>
          <c:val>
            <c:numRef>
              <c:f>comp_area!$C$3:$C$14</c:f>
              <c:numCache>
                <c:formatCode>#,##0</c:formatCode>
                <c:ptCount val="12"/>
                <c:pt idx="0">
                  <c:v>786552.80067299784</c:v>
                </c:pt>
                <c:pt idx="1">
                  <c:v>7539242.5335869379</c:v>
                </c:pt>
                <c:pt idx="2">
                  <c:v>5042968.023865968</c:v>
                </c:pt>
                <c:pt idx="3">
                  <c:v>17847.961727999991</c:v>
                </c:pt>
                <c:pt idx="4">
                  <c:v>4133.3920589999998</c:v>
                </c:pt>
                <c:pt idx="5">
                  <c:v>2840.1705059999981</c:v>
                </c:pt>
                <c:pt idx="6">
                  <c:v>869281.42899799894</c:v>
                </c:pt>
                <c:pt idx="7">
                  <c:v>3278430.2254849784</c:v>
                </c:pt>
                <c:pt idx="8">
                  <c:v>2011.3803409999998</c:v>
                </c:pt>
                <c:pt idx="9">
                  <c:v>135520.04859299998</c:v>
                </c:pt>
                <c:pt idx="10">
                  <c:v>4646638.9711130075</c:v>
                </c:pt>
                <c:pt idx="11">
                  <c:v>658529.98933899798</c:v>
                </c:pt>
              </c:numCache>
            </c:numRef>
          </c:val>
          <c:extLst>
            <c:ext xmlns:c16="http://schemas.microsoft.com/office/drawing/2014/chart" uri="{C3380CC4-5D6E-409C-BE32-E72D297353CC}">
              <c16:uniqueId val="{00000001-2C45-4D52-A23F-6BDAE7D67F2D}"/>
            </c:ext>
          </c:extLst>
        </c:ser>
        <c:ser>
          <c:idx val="2"/>
          <c:order val="2"/>
          <c:tx>
            <c:strRef>
              <c:f>comp_area!$D$2</c:f>
              <c:strCache>
                <c:ptCount val="1"/>
                <c:pt idx="0">
                  <c:v>Sum of CFFEPS</c:v>
                </c:pt>
              </c:strCache>
            </c:strRef>
          </c:tx>
          <c:spPr>
            <a:solidFill>
              <a:schemeClr val="accent4"/>
            </a:solidFill>
            <a:ln>
              <a:noFill/>
            </a:ln>
            <a:effectLst/>
          </c:spPr>
          <c:invertIfNegative val="0"/>
          <c:cat>
            <c:strRef>
              <c:f>comp_area!$A$3:$A$14</c:f>
              <c:strCache>
                <c:ptCount val="12"/>
                <c:pt idx="0">
                  <c:v>AL</c:v>
                </c:pt>
                <c:pt idx="1">
                  <c:v>BC</c:v>
                </c:pt>
                <c:pt idx="2">
                  <c:v>MA</c:v>
                </c:pt>
                <c:pt idx="3">
                  <c:v>NB</c:v>
                </c:pt>
                <c:pt idx="4">
                  <c:v>NF</c:v>
                </c:pt>
                <c:pt idx="5">
                  <c:v>NS</c:v>
                </c:pt>
                <c:pt idx="6">
                  <c:v>NW</c:v>
                </c:pt>
                <c:pt idx="7">
                  <c:v>ON</c:v>
                </c:pt>
                <c:pt idx="8">
                  <c:v>PE</c:v>
                </c:pt>
                <c:pt idx="9">
                  <c:v>QU</c:v>
                </c:pt>
                <c:pt idx="10">
                  <c:v>SA</c:v>
                </c:pt>
                <c:pt idx="11">
                  <c:v>YU</c:v>
                </c:pt>
              </c:strCache>
            </c:strRef>
          </c:cat>
          <c:val>
            <c:numRef>
              <c:f>comp_area!$D$3:$D$14</c:f>
              <c:numCache>
                <c:formatCode>#,##0</c:formatCode>
                <c:ptCount val="12"/>
                <c:pt idx="0">
                  <c:v>330522.10199999978</c:v>
                </c:pt>
                <c:pt idx="1">
                  <c:v>3010566.3010004153</c:v>
                </c:pt>
                <c:pt idx="2">
                  <c:v>5441956.6480001034</c:v>
                </c:pt>
                <c:pt idx="3">
                  <c:v>10523.790999999987</c:v>
                </c:pt>
                <c:pt idx="4">
                  <c:v>7196.8939999999902</c:v>
                </c:pt>
                <c:pt idx="5">
                  <c:v>910.57699999999886</c:v>
                </c:pt>
                <c:pt idx="6">
                  <c:v>862184.84599998489</c:v>
                </c:pt>
                <c:pt idx="7">
                  <c:v>4968071.9340001857</c:v>
                </c:pt>
                <c:pt idx="8">
                  <c:v>478.56900000000002</c:v>
                </c:pt>
                <c:pt idx="9">
                  <c:v>300986.76599999896</c:v>
                </c:pt>
                <c:pt idx="10">
                  <c:v>6134964.3069995139</c:v>
                </c:pt>
                <c:pt idx="11">
                  <c:v>487822.86700000305</c:v>
                </c:pt>
              </c:numCache>
            </c:numRef>
          </c:val>
          <c:extLst>
            <c:ext xmlns:c16="http://schemas.microsoft.com/office/drawing/2014/chart" uri="{C3380CC4-5D6E-409C-BE32-E72D297353CC}">
              <c16:uniqueId val="{00000002-2C45-4D52-A23F-6BDAE7D67F2D}"/>
            </c:ext>
          </c:extLst>
        </c:ser>
        <c:dLbls>
          <c:showLegendKey val="0"/>
          <c:showVal val="0"/>
          <c:showCatName val="0"/>
          <c:showSerName val="0"/>
          <c:showPercent val="0"/>
          <c:showBubbleSize val="0"/>
        </c:dLbls>
        <c:gapWidth val="219"/>
        <c:overlap val="-27"/>
        <c:axId val="2028163423"/>
        <c:axId val="2027339887"/>
      </c:barChart>
      <c:catAx>
        <c:axId val="2028163423"/>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Province</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27339887"/>
        <c:crosses val="autoZero"/>
        <c:auto val="1"/>
        <c:lblAlgn val="ctr"/>
        <c:lblOffset val="100"/>
        <c:noMultiLvlLbl val="0"/>
      </c:catAx>
      <c:valAx>
        <c:axId val="20273398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Acres</a:t>
                </a:r>
              </a:p>
            </c:rich>
          </c:tx>
          <c:layout>
            <c:manualLayout>
              <c:xMode val="edge"/>
              <c:yMode val="edge"/>
              <c:x val="0"/>
              <c:y val="0.3614678532856379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8163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a:t>2021 Canada Area Burned By Month</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comp_area!$B$25</c:f>
              <c:strCache>
                <c:ptCount val="1"/>
                <c:pt idx="0">
                  <c:v>Sum of SF2BSP</c:v>
                </c:pt>
              </c:strCache>
            </c:strRef>
          </c:tx>
          <c:spPr>
            <a:solidFill>
              <a:schemeClr val="accent1"/>
            </a:solidFill>
            <a:ln>
              <a:noFill/>
            </a:ln>
            <a:effectLst/>
          </c:spPr>
          <c:invertIfNegative val="0"/>
          <c:val>
            <c:numRef>
              <c:f>comp_area!$B$26:$B$37</c:f>
              <c:numCache>
                <c:formatCode>General</c:formatCode>
                <c:ptCount val="12"/>
                <c:pt idx="0">
                  <c:v>27500</c:v>
                </c:pt>
                <c:pt idx="1">
                  <c:v>2347</c:v>
                </c:pt>
                <c:pt idx="2">
                  <c:v>25357.689999999988</c:v>
                </c:pt>
                <c:pt idx="3">
                  <c:v>98408.869999999908</c:v>
                </c:pt>
                <c:pt idx="4">
                  <c:v>720749.07</c:v>
                </c:pt>
                <c:pt idx="5">
                  <c:v>284214.99999999959</c:v>
                </c:pt>
                <c:pt idx="6">
                  <c:v>6334046.5299999788</c:v>
                </c:pt>
                <c:pt idx="7">
                  <c:v>2395423.7199999951</c:v>
                </c:pt>
                <c:pt idx="8">
                  <c:v>73567.529999999897</c:v>
                </c:pt>
                <c:pt idx="9">
                  <c:v>476372.34999999986</c:v>
                </c:pt>
                <c:pt idx="10">
                  <c:v>190192.16</c:v>
                </c:pt>
                <c:pt idx="11">
                  <c:v>17572.07</c:v>
                </c:pt>
              </c:numCache>
            </c:numRef>
          </c:val>
          <c:extLst>
            <c:ext xmlns:c16="http://schemas.microsoft.com/office/drawing/2014/chart" uri="{C3380CC4-5D6E-409C-BE32-E72D297353CC}">
              <c16:uniqueId val="{00000000-8A51-4138-AB34-88755DD2353C}"/>
            </c:ext>
          </c:extLst>
        </c:ser>
        <c:ser>
          <c:idx val="2"/>
          <c:order val="2"/>
          <c:tx>
            <c:strRef>
              <c:f>comp_area!$C$25</c:f>
              <c:strCache>
                <c:ptCount val="1"/>
                <c:pt idx="0">
                  <c:v>Sum of FINN</c:v>
                </c:pt>
              </c:strCache>
            </c:strRef>
          </c:tx>
          <c:spPr>
            <a:solidFill>
              <a:schemeClr val="accent2"/>
            </a:solidFill>
            <a:ln>
              <a:noFill/>
            </a:ln>
            <a:effectLst/>
          </c:spPr>
          <c:invertIfNegative val="0"/>
          <c:val>
            <c:numRef>
              <c:f>comp_area!$C$26:$C$37</c:f>
              <c:numCache>
                <c:formatCode>#,##0</c:formatCode>
                <c:ptCount val="12"/>
                <c:pt idx="0">
                  <c:v>97934.702944999895</c:v>
                </c:pt>
                <c:pt idx="1">
                  <c:v>18145.715141999979</c:v>
                </c:pt>
                <c:pt idx="2">
                  <c:v>90331.8305699997</c:v>
                </c:pt>
                <c:pt idx="3">
                  <c:v>228803.2890669998</c:v>
                </c:pt>
                <c:pt idx="4">
                  <c:v>729420.78193899896</c:v>
                </c:pt>
                <c:pt idx="5">
                  <c:v>639998.32301599882</c:v>
                </c:pt>
                <c:pt idx="6">
                  <c:v>13748776.711342907</c:v>
                </c:pt>
                <c:pt idx="7">
                  <c:v>5193448.0765769882</c:v>
                </c:pt>
                <c:pt idx="8">
                  <c:v>287717.1758769998</c:v>
                </c:pt>
                <c:pt idx="9">
                  <c:v>1320204.363994997</c:v>
                </c:pt>
                <c:pt idx="10">
                  <c:v>567142.56832299894</c:v>
                </c:pt>
                <c:pt idx="11">
                  <c:v>62073.387493999995</c:v>
                </c:pt>
              </c:numCache>
            </c:numRef>
          </c:val>
          <c:extLst>
            <c:ext xmlns:c16="http://schemas.microsoft.com/office/drawing/2014/chart" uri="{C3380CC4-5D6E-409C-BE32-E72D297353CC}">
              <c16:uniqueId val="{00000001-8A51-4138-AB34-88755DD2353C}"/>
            </c:ext>
          </c:extLst>
        </c:ser>
        <c:ser>
          <c:idx val="3"/>
          <c:order val="3"/>
          <c:tx>
            <c:strRef>
              <c:f>comp_area!$D$25</c:f>
              <c:strCache>
                <c:ptCount val="1"/>
                <c:pt idx="0">
                  <c:v>Sum of CFFEPS</c:v>
                </c:pt>
              </c:strCache>
            </c:strRef>
          </c:tx>
          <c:spPr>
            <a:solidFill>
              <a:schemeClr val="accent4"/>
            </a:solidFill>
            <a:ln>
              <a:noFill/>
            </a:ln>
            <a:effectLst/>
          </c:spPr>
          <c:invertIfNegative val="0"/>
          <c:val>
            <c:numRef>
              <c:f>comp_area!$D$26:$D$37</c:f>
              <c:numCache>
                <c:formatCode>#,##0</c:formatCode>
                <c:ptCount val="12"/>
                <c:pt idx="0">
                  <c:v>4197.5679999999893</c:v>
                </c:pt>
                <c:pt idx="1">
                  <c:v>8.6080000000000005</c:v>
                </c:pt>
                <c:pt idx="2">
                  <c:v>8827.0689999999886</c:v>
                </c:pt>
                <c:pt idx="3">
                  <c:v>69846.191999999879</c:v>
                </c:pt>
                <c:pt idx="4">
                  <c:v>653816.27799997956</c:v>
                </c:pt>
                <c:pt idx="5">
                  <c:v>463244.63100000238</c:v>
                </c:pt>
                <c:pt idx="6">
                  <c:v>15487818.417000178</c:v>
                </c:pt>
                <c:pt idx="7">
                  <c:v>3753277.8260000804</c:v>
                </c:pt>
                <c:pt idx="8">
                  <c:v>136713.08800000043</c:v>
                </c:pt>
                <c:pt idx="9">
                  <c:v>870926.46999996377</c:v>
                </c:pt>
                <c:pt idx="10">
                  <c:v>107509.45499999978</c:v>
                </c:pt>
                <c:pt idx="11">
                  <c:v>0</c:v>
                </c:pt>
              </c:numCache>
            </c:numRef>
          </c:val>
          <c:extLst>
            <c:ext xmlns:c16="http://schemas.microsoft.com/office/drawing/2014/chart" uri="{C3380CC4-5D6E-409C-BE32-E72D297353CC}">
              <c16:uniqueId val="{00000002-8A51-4138-AB34-88755DD2353C}"/>
            </c:ext>
          </c:extLst>
        </c:ser>
        <c:dLbls>
          <c:showLegendKey val="0"/>
          <c:showVal val="0"/>
          <c:showCatName val="0"/>
          <c:showSerName val="0"/>
          <c:showPercent val="0"/>
          <c:showBubbleSize val="0"/>
        </c:dLbls>
        <c:gapWidth val="219"/>
        <c:overlap val="-27"/>
        <c:axId val="2028163423"/>
        <c:axId val="2027339887"/>
        <c:extLst>
          <c:ext xmlns:c15="http://schemas.microsoft.com/office/drawing/2012/chart" uri="{02D57815-91ED-43cb-92C2-25804820EDAC}">
            <c15:filteredBarSeries>
              <c15:ser>
                <c:idx val="0"/>
                <c:order val="0"/>
                <c:tx>
                  <c:strRef>
                    <c:extLst>
                      <c:ext uri="{02D57815-91ED-43cb-92C2-25804820EDAC}">
                        <c15:formulaRef>
                          <c15:sqref>comp_area!$A$25</c15:sqref>
                        </c15:formulaRef>
                      </c:ext>
                    </c:extLst>
                    <c:strCache>
                      <c:ptCount val="1"/>
                      <c:pt idx="0">
                        <c:v>Month</c:v>
                      </c:pt>
                    </c:strCache>
                  </c:strRef>
                </c:tx>
                <c:spPr>
                  <a:solidFill>
                    <a:schemeClr val="accent1"/>
                  </a:solidFill>
                  <a:ln>
                    <a:noFill/>
                  </a:ln>
                  <a:effectLst/>
                </c:spPr>
                <c:invertIfNegative val="0"/>
                <c:val>
                  <c:numRef>
                    <c:extLst>
                      <c:ext uri="{02D57815-91ED-43cb-92C2-25804820EDAC}">
                        <c15:formulaRef>
                          <c15:sqref>comp_area!$A$26:$A$37</c15:sqref>
                        </c15:formulaRef>
                      </c:ext>
                    </c:extLst>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val>
                <c:extLst>
                  <c:ext xmlns:c16="http://schemas.microsoft.com/office/drawing/2014/chart" uri="{C3380CC4-5D6E-409C-BE32-E72D297353CC}">
                    <c16:uniqueId val="{00000003-8A51-4138-AB34-88755DD2353C}"/>
                  </c:ext>
                </c:extLst>
              </c15:ser>
            </c15:filteredBarSeries>
          </c:ext>
        </c:extLst>
      </c:barChart>
      <c:catAx>
        <c:axId val="2028163423"/>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Month</a:t>
                </a:r>
              </a:p>
              <a:p>
                <a:pPr>
                  <a:defRPr/>
                </a:pPr>
                <a:endParaRPr lang="en-US"/>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027339887"/>
        <c:crosses val="autoZero"/>
        <c:auto val="1"/>
        <c:lblAlgn val="ctr"/>
        <c:lblOffset val="100"/>
        <c:noMultiLvlLbl val="0"/>
      </c:catAx>
      <c:valAx>
        <c:axId val="20273398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Acres</a:t>
                </a:r>
              </a:p>
            </c:rich>
          </c:tx>
          <c:layout>
            <c:manualLayout>
              <c:xMode val="edge"/>
              <c:yMode val="edge"/>
              <c:x val="1.5313937528057967E-3"/>
              <c:y val="0.337171807671921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028163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32" b="0" i="0" u="none" strike="noStrike" kern="1200" spc="0" baseline="0">
                <a:solidFill>
                  <a:schemeClr val="tx1">
                    <a:lumMod val="65000"/>
                    <a:lumOff val="35000"/>
                  </a:schemeClr>
                </a:solidFill>
                <a:latin typeface="+mn-lt"/>
                <a:ea typeface="+mn-ea"/>
                <a:cs typeface="+mn-cs"/>
              </a:defRPr>
            </a:pPr>
            <a:r>
              <a:rPr lang="en-US" sz="1500" b="1" dirty="0"/>
              <a:t>2021 Canada Wildfire NOx Emissions By Province</a:t>
            </a:r>
          </a:p>
        </c:rich>
      </c:tx>
      <c:overlay val="0"/>
      <c:spPr>
        <a:noFill/>
        <a:ln>
          <a:noFill/>
        </a:ln>
        <a:effectLst/>
      </c:spPr>
      <c:txPr>
        <a:bodyPr rot="0" spcFirstLastPara="1" vertOverflow="ellipsis" vert="horz" wrap="square" anchor="ctr" anchorCtr="1"/>
        <a:lstStyle/>
        <a:p>
          <a:pPr>
            <a:defRPr sz="133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comp_nox!$B$2</c:f>
              <c:strCache>
                <c:ptCount val="1"/>
                <c:pt idx="0">
                  <c:v>SF2BSP</c:v>
                </c:pt>
              </c:strCache>
            </c:strRef>
          </c:tx>
          <c:spPr>
            <a:solidFill>
              <a:schemeClr val="accent1"/>
            </a:solidFill>
            <a:ln>
              <a:noFill/>
            </a:ln>
            <a:effectLst/>
          </c:spPr>
          <c:invertIfNegative val="0"/>
          <c:cat>
            <c:strRef>
              <c:f>comp_nox!$A$3:$A$14</c:f>
              <c:strCache>
                <c:ptCount val="12"/>
                <c:pt idx="0">
                  <c:v>AL</c:v>
                </c:pt>
                <c:pt idx="1">
                  <c:v>BC</c:v>
                </c:pt>
                <c:pt idx="2">
                  <c:v>MA</c:v>
                </c:pt>
                <c:pt idx="3">
                  <c:v>NB</c:v>
                </c:pt>
                <c:pt idx="4">
                  <c:v>NF</c:v>
                </c:pt>
                <c:pt idx="5">
                  <c:v>NS</c:v>
                </c:pt>
                <c:pt idx="6">
                  <c:v>NW</c:v>
                </c:pt>
                <c:pt idx="7">
                  <c:v>ON</c:v>
                </c:pt>
                <c:pt idx="8">
                  <c:v>PE</c:v>
                </c:pt>
                <c:pt idx="9">
                  <c:v>QU</c:v>
                </c:pt>
                <c:pt idx="10">
                  <c:v>SA</c:v>
                </c:pt>
                <c:pt idx="11">
                  <c:v>YU</c:v>
                </c:pt>
              </c:strCache>
            </c:strRef>
          </c:cat>
          <c:val>
            <c:numRef>
              <c:f>comp_nox!$B$3:$B$14</c:f>
              <c:numCache>
                <c:formatCode>#,##0</c:formatCode>
                <c:ptCount val="12"/>
                <c:pt idx="0">
                  <c:v>10871.136160999999</c:v>
                </c:pt>
                <c:pt idx="1">
                  <c:v>74860.738623999743</c:v>
                </c:pt>
                <c:pt idx="2">
                  <c:v>116039.593355</c:v>
                </c:pt>
                <c:pt idx="3">
                  <c:v>276.20595799999899</c:v>
                </c:pt>
                <c:pt idx="4">
                  <c:v>150.45979899999986</c:v>
                </c:pt>
                <c:pt idx="5">
                  <c:v>71.142096999999865</c:v>
                </c:pt>
                <c:pt idx="6">
                  <c:v>20062.480516999916</c:v>
                </c:pt>
                <c:pt idx="7">
                  <c:v>87573.938709999871</c:v>
                </c:pt>
                <c:pt idx="8">
                  <c:v>31.303843999999991</c:v>
                </c:pt>
                <c:pt idx="9">
                  <c:v>7593.4755879999993</c:v>
                </c:pt>
                <c:pt idx="10">
                  <c:v>99179.348251999778</c:v>
                </c:pt>
                <c:pt idx="11">
                  <c:v>15102.163703999991</c:v>
                </c:pt>
              </c:numCache>
            </c:numRef>
          </c:val>
          <c:extLst>
            <c:ext xmlns:c16="http://schemas.microsoft.com/office/drawing/2014/chart" uri="{C3380CC4-5D6E-409C-BE32-E72D297353CC}">
              <c16:uniqueId val="{00000000-3D28-4766-A314-2B490E932F34}"/>
            </c:ext>
          </c:extLst>
        </c:ser>
        <c:ser>
          <c:idx val="1"/>
          <c:order val="1"/>
          <c:tx>
            <c:strRef>
              <c:f>comp_nox!$C$2</c:f>
              <c:strCache>
                <c:ptCount val="1"/>
                <c:pt idx="0">
                  <c:v>FINN</c:v>
                </c:pt>
              </c:strCache>
            </c:strRef>
          </c:tx>
          <c:spPr>
            <a:solidFill>
              <a:schemeClr val="accent2"/>
            </a:solidFill>
            <a:ln>
              <a:noFill/>
            </a:ln>
            <a:effectLst/>
          </c:spPr>
          <c:invertIfNegative val="0"/>
          <c:cat>
            <c:strRef>
              <c:f>comp_nox!$A$3:$A$14</c:f>
              <c:strCache>
                <c:ptCount val="12"/>
                <c:pt idx="0">
                  <c:v>AL</c:v>
                </c:pt>
                <c:pt idx="1">
                  <c:v>BC</c:v>
                </c:pt>
                <c:pt idx="2">
                  <c:v>MA</c:v>
                </c:pt>
                <c:pt idx="3">
                  <c:v>NB</c:v>
                </c:pt>
                <c:pt idx="4">
                  <c:v>NF</c:v>
                </c:pt>
                <c:pt idx="5">
                  <c:v>NS</c:v>
                </c:pt>
                <c:pt idx="6">
                  <c:v>NW</c:v>
                </c:pt>
                <c:pt idx="7">
                  <c:v>ON</c:v>
                </c:pt>
                <c:pt idx="8">
                  <c:v>PE</c:v>
                </c:pt>
                <c:pt idx="9">
                  <c:v>QU</c:v>
                </c:pt>
                <c:pt idx="10">
                  <c:v>SA</c:v>
                </c:pt>
                <c:pt idx="11">
                  <c:v>YU</c:v>
                </c:pt>
              </c:strCache>
            </c:strRef>
          </c:cat>
          <c:val>
            <c:numRef>
              <c:f>comp_nox!$C$3:$C$14</c:f>
              <c:numCache>
                <c:formatCode>#,##0</c:formatCode>
                <c:ptCount val="12"/>
                <c:pt idx="0">
                  <c:v>22948.069899999944</c:v>
                </c:pt>
                <c:pt idx="1">
                  <c:v>342697.8284149986</c:v>
                </c:pt>
                <c:pt idx="2">
                  <c:v>146217.99089100005</c:v>
                </c:pt>
                <c:pt idx="3">
                  <c:v>761.38933899999893</c:v>
                </c:pt>
                <c:pt idx="4">
                  <c:v>85.153453999999897</c:v>
                </c:pt>
                <c:pt idx="5">
                  <c:v>84.69382699999997</c:v>
                </c:pt>
                <c:pt idx="6">
                  <c:v>25670.864609999793</c:v>
                </c:pt>
                <c:pt idx="7">
                  <c:v>117291.25644500011</c:v>
                </c:pt>
                <c:pt idx="8">
                  <c:v>54.086197999999897</c:v>
                </c:pt>
                <c:pt idx="9">
                  <c:v>3287.5344439999894</c:v>
                </c:pt>
                <c:pt idx="10">
                  <c:v>168661.64452500056</c:v>
                </c:pt>
                <c:pt idx="11">
                  <c:v>21198.0519959999</c:v>
                </c:pt>
              </c:numCache>
            </c:numRef>
          </c:val>
          <c:extLst>
            <c:ext xmlns:c16="http://schemas.microsoft.com/office/drawing/2014/chart" uri="{C3380CC4-5D6E-409C-BE32-E72D297353CC}">
              <c16:uniqueId val="{00000001-3D28-4766-A314-2B490E932F34}"/>
            </c:ext>
          </c:extLst>
        </c:ser>
        <c:ser>
          <c:idx val="2"/>
          <c:order val="2"/>
          <c:tx>
            <c:strRef>
              <c:f>comp_nox!$D$2</c:f>
              <c:strCache>
                <c:ptCount val="1"/>
                <c:pt idx="0">
                  <c:v>CFFEPS</c:v>
                </c:pt>
              </c:strCache>
            </c:strRef>
          </c:tx>
          <c:spPr>
            <a:solidFill>
              <a:schemeClr val="accent6"/>
            </a:solidFill>
            <a:ln>
              <a:noFill/>
            </a:ln>
            <a:effectLst/>
          </c:spPr>
          <c:invertIfNegative val="0"/>
          <c:cat>
            <c:strRef>
              <c:f>comp_nox!$A$3:$A$14</c:f>
              <c:strCache>
                <c:ptCount val="12"/>
                <c:pt idx="0">
                  <c:v>AL</c:v>
                </c:pt>
                <c:pt idx="1">
                  <c:v>BC</c:v>
                </c:pt>
                <c:pt idx="2">
                  <c:v>MA</c:v>
                </c:pt>
                <c:pt idx="3">
                  <c:v>NB</c:v>
                </c:pt>
                <c:pt idx="4">
                  <c:v>NF</c:v>
                </c:pt>
                <c:pt idx="5">
                  <c:v>NS</c:v>
                </c:pt>
                <c:pt idx="6">
                  <c:v>NW</c:v>
                </c:pt>
                <c:pt idx="7">
                  <c:v>ON</c:v>
                </c:pt>
                <c:pt idx="8">
                  <c:v>PE</c:v>
                </c:pt>
                <c:pt idx="9">
                  <c:v>QU</c:v>
                </c:pt>
                <c:pt idx="10">
                  <c:v>SA</c:v>
                </c:pt>
                <c:pt idx="11">
                  <c:v>YU</c:v>
                </c:pt>
              </c:strCache>
            </c:strRef>
          </c:cat>
          <c:val>
            <c:numRef>
              <c:f>comp_nox!$D$3:$D$14</c:f>
              <c:numCache>
                <c:formatCode>#,##0</c:formatCode>
                <c:ptCount val="12"/>
                <c:pt idx="0">
                  <c:v>1529.7869999999916</c:v>
                </c:pt>
                <c:pt idx="1">
                  <c:v>33294.556999999062</c:v>
                </c:pt>
                <c:pt idx="2">
                  <c:v>52913.402999997372</c:v>
                </c:pt>
                <c:pt idx="3">
                  <c:v>19.900999999999993</c:v>
                </c:pt>
                <c:pt idx="4">
                  <c:v>19.457999999999988</c:v>
                </c:pt>
                <c:pt idx="5">
                  <c:v>0.87299999999999889</c:v>
                </c:pt>
                <c:pt idx="6">
                  <c:v>4760.5520000000142</c:v>
                </c:pt>
                <c:pt idx="7">
                  <c:v>54110.529000001377</c:v>
                </c:pt>
                <c:pt idx="8">
                  <c:v>0.744999999999998</c:v>
                </c:pt>
                <c:pt idx="9">
                  <c:v>1249.3119999999967</c:v>
                </c:pt>
                <c:pt idx="10">
                  <c:v>51778.104000000429</c:v>
                </c:pt>
                <c:pt idx="11">
                  <c:v>3298.7289999999739</c:v>
                </c:pt>
              </c:numCache>
            </c:numRef>
          </c:val>
          <c:extLst>
            <c:ext xmlns:c16="http://schemas.microsoft.com/office/drawing/2014/chart" uri="{C3380CC4-5D6E-409C-BE32-E72D297353CC}">
              <c16:uniqueId val="{00000002-3D28-4766-A314-2B490E932F34}"/>
            </c:ext>
          </c:extLst>
        </c:ser>
        <c:ser>
          <c:idx val="3"/>
          <c:order val="3"/>
          <c:tx>
            <c:strRef>
              <c:f>comp_nox!$E$2</c:f>
              <c:strCache>
                <c:ptCount val="1"/>
                <c:pt idx="0">
                  <c:v>QFED</c:v>
                </c:pt>
              </c:strCache>
            </c:strRef>
          </c:tx>
          <c:spPr>
            <a:solidFill>
              <a:schemeClr val="accent4"/>
            </a:solidFill>
            <a:ln>
              <a:noFill/>
            </a:ln>
            <a:effectLst/>
          </c:spPr>
          <c:invertIfNegative val="0"/>
          <c:val>
            <c:numRef>
              <c:f>comp_nox!$E$3:$E$14</c:f>
              <c:numCache>
                <c:formatCode>#,##0</c:formatCode>
                <c:ptCount val="12"/>
                <c:pt idx="0">
                  <c:v>29818.718355799519</c:v>
                </c:pt>
                <c:pt idx="1">
                  <c:v>188634.07709792006</c:v>
                </c:pt>
                <c:pt idx="2">
                  <c:v>102864.70364185229</c:v>
                </c:pt>
                <c:pt idx="3">
                  <c:v>666.1215676541658</c:v>
                </c:pt>
                <c:pt idx="4">
                  <c:v>167.34524671103986</c:v>
                </c:pt>
                <c:pt idx="5">
                  <c:v>43.464272112931639</c:v>
                </c:pt>
                <c:pt idx="6">
                  <c:v>60182.538399429286</c:v>
                </c:pt>
                <c:pt idx="7">
                  <c:v>75323.678419502787</c:v>
                </c:pt>
                <c:pt idx="8">
                  <c:v>89.238815514052206</c:v>
                </c:pt>
                <c:pt idx="9">
                  <c:v>9229.8029810989192</c:v>
                </c:pt>
                <c:pt idx="10">
                  <c:v>93091.0611009571</c:v>
                </c:pt>
                <c:pt idx="11">
                  <c:v>27743.410079249101</c:v>
                </c:pt>
              </c:numCache>
            </c:numRef>
          </c:val>
          <c:extLst>
            <c:ext xmlns:c16="http://schemas.microsoft.com/office/drawing/2014/chart" uri="{C3380CC4-5D6E-409C-BE32-E72D297353CC}">
              <c16:uniqueId val="{00000003-3D28-4766-A314-2B490E932F34}"/>
            </c:ext>
          </c:extLst>
        </c:ser>
        <c:dLbls>
          <c:showLegendKey val="0"/>
          <c:showVal val="0"/>
          <c:showCatName val="0"/>
          <c:showSerName val="0"/>
          <c:showPercent val="0"/>
          <c:showBubbleSize val="0"/>
        </c:dLbls>
        <c:gapWidth val="219"/>
        <c:overlap val="-27"/>
        <c:axId val="2028163423"/>
        <c:axId val="2027339887"/>
      </c:barChart>
      <c:catAx>
        <c:axId val="2028163423"/>
        <c:scaling>
          <c:orientation val="minMax"/>
        </c:scaling>
        <c:delete val="0"/>
        <c:axPos val="b"/>
        <c:title>
          <c:tx>
            <c:rich>
              <a:bodyPr rot="0" spcFirstLastPara="1" vertOverflow="ellipsis" vert="horz" wrap="square" anchor="ctr" anchorCtr="1"/>
              <a:lstStyle/>
              <a:p>
                <a:pPr>
                  <a:defRPr sz="1110" b="0" i="0" u="none" strike="noStrike" kern="1200" baseline="0">
                    <a:solidFill>
                      <a:schemeClr val="tx1">
                        <a:lumMod val="65000"/>
                        <a:lumOff val="35000"/>
                      </a:schemeClr>
                    </a:solidFill>
                    <a:latin typeface="+mn-lt"/>
                    <a:ea typeface="+mn-ea"/>
                    <a:cs typeface="+mn-cs"/>
                  </a:defRPr>
                </a:pPr>
                <a:r>
                  <a:rPr lang="en-US" sz="1400" b="1" dirty="0"/>
                  <a:t>Province</a:t>
                </a:r>
              </a:p>
            </c:rich>
          </c:tx>
          <c:overlay val="0"/>
          <c:spPr>
            <a:noFill/>
            <a:ln>
              <a:noFill/>
            </a:ln>
            <a:effectLst/>
          </c:spPr>
          <c:txPr>
            <a:bodyPr rot="0" spcFirstLastPara="1" vertOverflow="ellipsis" vert="horz" wrap="square" anchor="ctr" anchorCtr="1"/>
            <a:lstStyle/>
            <a:p>
              <a:pPr>
                <a:defRPr sz="111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027339887"/>
        <c:crosses val="autoZero"/>
        <c:auto val="1"/>
        <c:lblAlgn val="ctr"/>
        <c:lblOffset val="100"/>
        <c:noMultiLvlLbl val="0"/>
      </c:catAx>
      <c:valAx>
        <c:axId val="20273398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baseline="0"/>
                  <a:t>NOx (tons)</a:t>
                </a:r>
              </a:p>
            </c:rich>
          </c:tx>
          <c:layout>
            <c:manualLayout>
              <c:xMode val="edge"/>
              <c:yMode val="edge"/>
              <c:x val="4.830917874396135E-3"/>
              <c:y val="0.3826746802825881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10" b="0" i="0" u="none" strike="noStrike" kern="1200" baseline="0">
                <a:solidFill>
                  <a:schemeClr val="tx1">
                    <a:lumMod val="65000"/>
                    <a:lumOff val="35000"/>
                  </a:schemeClr>
                </a:solidFill>
                <a:latin typeface="+mn-lt"/>
                <a:ea typeface="+mn-ea"/>
                <a:cs typeface="+mn-cs"/>
              </a:defRPr>
            </a:pPr>
            <a:endParaRPr lang="en-US"/>
          </a:p>
        </c:txPr>
        <c:crossAx val="2028163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1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10" baseline="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40" b="0" i="0" u="none" strike="noStrike" kern="1200" spc="0" baseline="0">
                <a:solidFill>
                  <a:schemeClr val="tx1">
                    <a:lumMod val="65000"/>
                    <a:lumOff val="35000"/>
                  </a:schemeClr>
                </a:solidFill>
                <a:latin typeface="+mn-lt"/>
                <a:ea typeface="+mn-ea"/>
                <a:cs typeface="+mn-cs"/>
              </a:defRPr>
            </a:pPr>
            <a:r>
              <a:rPr lang="en-US" sz="1540" b="1" i="0" baseline="0" dirty="0"/>
              <a:t>2021 Canada Wildfire PM 2.5 Emissions By Province</a:t>
            </a:r>
          </a:p>
        </c:rich>
      </c:tx>
      <c:overlay val="0"/>
      <c:spPr>
        <a:noFill/>
        <a:ln>
          <a:noFill/>
        </a:ln>
        <a:effectLst/>
      </c:spPr>
      <c:txPr>
        <a:bodyPr rot="0" spcFirstLastPara="1" vertOverflow="ellipsis" vert="horz" wrap="square" anchor="ctr" anchorCtr="1"/>
        <a:lstStyle/>
        <a:p>
          <a:pPr>
            <a:defRPr sz="15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comp_pm!$B$2</c:f>
              <c:strCache>
                <c:ptCount val="1"/>
                <c:pt idx="0">
                  <c:v>SF2BSP</c:v>
                </c:pt>
              </c:strCache>
            </c:strRef>
          </c:tx>
          <c:spPr>
            <a:solidFill>
              <a:schemeClr val="accent1"/>
            </a:solidFill>
            <a:ln>
              <a:noFill/>
            </a:ln>
            <a:effectLst/>
          </c:spPr>
          <c:invertIfNegative val="0"/>
          <c:cat>
            <c:strRef>
              <c:f>comp_pm!$A$3:$A$14</c:f>
              <c:strCache>
                <c:ptCount val="12"/>
                <c:pt idx="0">
                  <c:v>AL</c:v>
                </c:pt>
                <c:pt idx="1">
                  <c:v>BC</c:v>
                </c:pt>
                <c:pt idx="2">
                  <c:v>MA</c:v>
                </c:pt>
                <c:pt idx="3">
                  <c:v>NB</c:v>
                </c:pt>
                <c:pt idx="4">
                  <c:v>NF</c:v>
                </c:pt>
                <c:pt idx="5">
                  <c:v>NS</c:v>
                </c:pt>
                <c:pt idx="6">
                  <c:v>NW</c:v>
                </c:pt>
                <c:pt idx="7">
                  <c:v>ON</c:v>
                </c:pt>
                <c:pt idx="8">
                  <c:v>PE</c:v>
                </c:pt>
                <c:pt idx="9">
                  <c:v>QU</c:v>
                </c:pt>
                <c:pt idx="10">
                  <c:v>SA</c:v>
                </c:pt>
                <c:pt idx="11">
                  <c:v>YU</c:v>
                </c:pt>
              </c:strCache>
            </c:strRef>
          </c:cat>
          <c:val>
            <c:numRef>
              <c:f>comp_pm!$B$3:$B$14</c:f>
              <c:numCache>
                <c:formatCode>#,##0</c:formatCode>
                <c:ptCount val="12"/>
                <c:pt idx="0">
                  <c:v>131728.25083699977</c:v>
                </c:pt>
                <c:pt idx="1">
                  <c:v>721603.70808199758</c:v>
                </c:pt>
                <c:pt idx="2">
                  <c:v>1307468.5723149977</c:v>
                </c:pt>
                <c:pt idx="3">
                  <c:v>5181.8481139999985</c:v>
                </c:pt>
                <c:pt idx="4">
                  <c:v>1446.7732379999984</c:v>
                </c:pt>
                <c:pt idx="5">
                  <c:v>1377.7917229999971</c:v>
                </c:pt>
                <c:pt idx="6">
                  <c:v>251697.78655199919</c:v>
                </c:pt>
                <c:pt idx="7">
                  <c:v>781934.12465699785</c:v>
                </c:pt>
                <c:pt idx="8">
                  <c:v>685.34088399999996</c:v>
                </c:pt>
                <c:pt idx="9">
                  <c:v>68763.976475999982</c:v>
                </c:pt>
                <c:pt idx="10">
                  <c:v>1034612.5448479997</c:v>
                </c:pt>
                <c:pt idx="11">
                  <c:v>173551.91876899989</c:v>
                </c:pt>
              </c:numCache>
            </c:numRef>
          </c:val>
          <c:extLst>
            <c:ext xmlns:c16="http://schemas.microsoft.com/office/drawing/2014/chart" uri="{C3380CC4-5D6E-409C-BE32-E72D297353CC}">
              <c16:uniqueId val="{00000000-30D3-4141-A91A-FE6C6D9EBAC2}"/>
            </c:ext>
          </c:extLst>
        </c:ser>
        <c:ser>
          <c:idx val="1"/>
          <c:order val="1"/>
          <c:tx>
            <c:strRef>
              <c:f>comp_pm!$C$2</c:f>
              <c:strCache>
                <c:ptCount val="1"/>
                <c:pt idx="0">
                  <c:v>FINN</c:v>
                </c:pt>
              </c:strCache>
            </c:strRef>
          </c:tx>
          <c:spPr>
            <a:solidFill>
              <a:schemeClr val="accent2"/>
            </a:solidFill>
            <a:ln>
              <a:noFill/>
            </a:ln>
            <a:effectLst/>
          </c:spPr>
          <c:invertIfNegative val="0"/>
          <c:cat>
            <c:strRef>
              <c:f>comp_pm!$A$3:$A$14</c:f>
              <c:strCache>
                <c:ptCount val="12"/>
                <c:pt idx="0">
                  <c:v>AL</c:v>
                </c:pt>
                <c:pt idx="1">
                  <c:v>BC</c:v>
                </c:pt>
                <c:pt idx="2">
                  <c:v>MA</c:v>
                </c:pt>
                <c:pt idx="3">
                  <c:v>NB</c:v>
                </c:pt>
                <c:pt idx="4">
                  <c:v>NF</c:v>
                </c:pt>
                <c:pt idx="5">
                  <c:v>NS</c:v>
                </c:pt>
                <c:pt idx="6">
                  <c:v>NW</c:v>
                </c:pt>
                <c:pt idx="7">
                  <c:v>ON</c:v>
                </c:pt>
                <c:pt idx="8">
                  <c:v>PE</c:v>
                </c:pt>
                <c:pt idx="9">
                  <c:v>QU</c:v>
                </c:pt>
                <c:pt idx="10">
                  <c:v>SA</c:v>
                </c:pt>
                <c:pt idx="11">
                  <c:v>YU</c:v>
                </c:pt>
              </c:strCache>
            </c:strRef>
          </c:cat>
          <c:val>
            <c:numRef>
              <c:f>comp_pm!$C$3:$C$14</c:f>
              <c:numCache>
                <c:formatCode>#,##0</c:formatCode>
                <c:ptCount val="12"/>
                <c:pt idx="0">
                  <c:v>93550.414954999869</c:v>
                </c:pt>
                <c:pt idx="1">
                  <c:v>1487971.9606209658</c:v>
                </c:pt>
                <c:pt idx="2">
                  <c:v>310866.39236799401</c:v>
                </c:pt>
                <c:pt idx="3">
                  <c:v>2447.2361289999994</c:v>
                </c:pt>
                <c:pt idx="4">
                  <c:v>166.75307999999976</c:v>
                </c:pt>
                <c:pt idx="5">
                  <c:v>193.58500599999991</c:v>
                </c:pt>
                <c:pt idx="6">
                  <c:v>62931.174977999908</c:v>
                </c:pt>
                <c:pt idx="7">
                  <c:v>366523.05382299476</c:v>
                </c:pt>
                <c:pt idx="8">
                  <c:v>133.03419299999987</c:v>
                </c:pt>
                <c:pt idx="9">
                  <c:v>7811.8638469999778</c:v>
                </c:pt>
                <c:pt idx="10">
                  <c:v>606778.65113000805</c:v>
                </c:pt>
                <c:pt idx="11">
                  <c:v>58763.555713000002</c:v>
                </c:pt>
              </c:numCache>
            </c:numRef>
          </c:val>
          <c:extLst>
            <c:ext xmlns:c16="http://schemas.microsoft.com/office/drawing/2014/chart" uri="{C3380CC4-5D6E-409C-BE32-E72D297353CC}">
              <c16:uniqueId val="{00000001-30D3-4141-A91A-FE6C6D9EBAC2}"/>
            </c:ext>
          </c:extLst>
        </c:ser>
        <c:ser>
          <c:idx val="2"/>
          <c:order val="2"/>
          <c:tx>
            <c:strRef>
              <c:f>comp_pm!$D$2</c:f>
              <c:strCache>
                <c:ptCount val="1"/>
                <c:pt idx="0">
                  <c:v>CFFEPS</c:v>
                </c:pt>
              </c:strCache>
            </c:strRef>
          </c:tx>
          <c:spPr>
            <a:solidFill>
              <a:schemeClr val="accent6"/>
            </a:solidFill>
            <a:ln>
              <a:noFill/>
            </a:ln>
            <a:effectLst/>
          </c:spPr>
          <c:invertIfNegative val="0"/>
          <c:cat>
            <c:strRef>
              <c:f>comp_pm!$A$3:$A$14</c:f>
              <c:strCache>
                <c:ptCount val="12"/>
                <c:pt idx="0">
                  <c:v>AL</c:v>
                </c:pt>
                <c:pt idx="1">
                  <c:v>BC</c:v>
                </c:pt>
                <c:pt idx="2">
                  <c:v>MA</c:v>
                </c:pt>
                <c:pt idx="3">
                  <c:v>NB</c:v>
                </c:pt>
                <c:pt idx="4">
                  <c:v>NF</c:v>
                </c:pt>
                <c:pt idx="5">
                  <c:v>NS</c:v>
                </c:pt>
                <c:pt idx="6">
                  <c:v>NW</c:v>
                </c:pt>
                <c:pt idx="7">
                  <c:v>ON</c:v>
                </c:pt>
                <c:pt idx="8">
                  <c:v>PE</c:v>
                </c:pt>
                <c:pt idx="9">
                  <c:v>QU</c:v>
                </c:pt>
                <c:pt idx="10">
                  <c:v>SA</c:v>
                </c:pt>
                <c:pt idx="11">
                  <c:v>YU</c:v>
                </c:pt>
              </c:strCache>
            </c:strRef>
          </c:cat>
          <c:val>
            <c:numRef>
              <c:f>comp_pm!$D$3:$D$14</c:f>
              <c:numCache>
                <c:formatCode>#,##0</c:formatCode>
                <c:ptCount val="12"/>
                <c:pt idx="0">
                  <c:v>23766.077999999885</c:v>
                </c:pt>
                <c:pt idx="1">
                  <c:v>532517.81400000444</c:v>
                </c:pt>
                <c:pt idx="2">
                  <c:v>840106.75800001796</c:v>
                </c:pt>
                <c:pt idx="3">
                  <c:v>301.53599999999886</c:v>
                </c:pt>
                <c:pt idx="4">
                  <c:v>297.27799999999996</c:v>
                </c:pt>
                <c:pt idx="5">
                  <c:v>13.077999999999991</c:v>
                </c:pt>
                <c:pt idx="6">
                  <c:v>73495.903999999835</c:v>
                </c:pt>
                <c:pt idx="7">
                  <c:v>863977.4230000145</c:v>
                </c:pt>
                <c:pt idx="8">
                  <c:v>11.149000000000001</c:v>
                </c:pt>
                <c:pt idx="9">
                  <c:v>19056.60699999988</c:v>
                </c:pt>
                <c:pt idx="10">
                  <c:v>812960.77400001662</c:v>
                </c:pt>
                <c:pt idx="11">
                  <c:v>51726.360999999808</c:v>
                </c:pt>
              </c:numCache>
            </c:numRef>
          </c:val>
          <c:extLst>
            <c:ext xmlns:c16="http://schemas.microsoft.com/office/drawing/2014/chart" uri="{C3380CC4-5D6E-409C-BE32-E72D297353CC}">
              <c16:uniqueId val="{00000002-30D3-4141-A91A-FE6C6D9EBAC2}"/>
            </c:ext>
          </c:extLst>
        </c:ser>
        <c:ser>
          <c:idx val="3"/>
          <c:order val="3"/>
          <c:tx>
            <c:strRef>
              <c:f>comp_pm!$E$2</c:f>
              <c:strCache>
                <c:ptCount val="1"/>
                <c:pt idx="0">
                  <c:v>QFED</c:v>
                </c:pt>
              </c:strCache>
            </c:strRef>
          </c:tx>
          <c:spPr>
            <a:solidFill>
              <a:schemeClr val="accent4"/>
            </a:solidFill>
            <a:ln>
              <a:noFill/>
            </a:ln>
            <a:effectLst/>
          </c:spPr>
          <c:invertIfNegative val="0"/>
          <c:val>
            <c:numRef>
              <c:f>comp_pm!$E$3:$E$14</c:f>
              <c:numCache>
                <c:formatCode>#,##0</c:formatCode>
                <c:ptCount val="12"/>
                <c:pt idx="0">
                  <c:v>243799.40421670137</c:v>
                </c:pt>
                <c:pt idx="1">
                  <c:v>2041247.164836358</c:v>
                </c:pt>
                <c:pt idx="2">
                  <c:v>931561.67833163962</c:v>
                </c:pt>
                <c:pt idx="3">
                  <c:v>5031.7123438722329</c:v>
                </c:pt>
                <c:pt idx="4">
                  <c:v>1374.6682421537021</c:v>
                </c:pt>
                <c:pt idx="5">
                  <c:v>283.19792425927994</c:v>
                </c:pt>
                <c:pt idx="6">
                  <c:v>228633.95199164221</c:v>
                </c:pt>
                <c:pt idx="7">
                  <c:v>815693.68782284681</c:v>
                </c:pt>
                <c:pt idx="8">
                  <c:v>278.72385758147419</c:v>
                </c:pt>
                <c:pt idx="9">
                  <c:v>23581.148586784133</c:v>
                </c:pt>
                <c:pt idx="10">
                  <c:v>863636.84663922095</c:v>
                </c:pt>
                <c:pt idx="11">
                  <c:v>77435.568373064249</c:v>
                </c:pt>
              </c:numCache>
            </c:numRef>
          </c:val>
          <c:extLst>
            <c:ext xmlns:c16="http://schemas.microsoft.com/office/drawing/2014/chart" uri="{C3380CC4-5D6E-409C-BE32-E72D297353CC}">
              <c16:uniqueId val="{00000003-30D3-4141-A91A-FE6C6D9EBAC2}"/>
            </c:ext>
          </c:extLst>
        </c:ser>
        <c:dLbls>
          <c:showLegendKey val="0"/>
          <c:showVal val="0"/>
          <c:showCatName val="0"/>
          <c:showSerName val="0"/>
          <c:showPercent val="0"/>
          <c:showBubbleSize val="0"/>
        </c:dLbls>
        <c:gapWidth val="219"/>
        <c:overlap val="-27"/>
        <c:axId val="2028163423"/>
        <c:axId val="2027339887"/>
      </c:barChart>
      <c:catAx>
        <c:axId val="2028163423"/>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Province</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27339887"/>
        <c:crosses val="autoZero"/>
        <c:auto val="1"/>
        <c:lblAlgn val="ctr"/>
        <c:lblOffset val="100"/>
        <c:noMultiLvlLbl val="0"/>
      </c:catAx>
      <c:valAx>
        <c:axId val="20273398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baseline="0"/>
                  <a:t>Primary PM2.5 (tons)</a:t>
                </a:r>
              </a:p>
            </c:rich>
          </c:tx>
          <c:layout>
            <c:manualLayout>
              <c:xMode val="edge"/>
              <c:yMode val="edge"/>
              <c:x val="1.5865607560324288E-3"/>
              <c:y val="0.3145709981508969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8163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1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a:t>2021</a:t>
            </a:r>
            <a:r>
              <a:rPr lang="en-US" sz="1800" baseline="0"/>
              <a:t> Manitoba Large Fire Cumulative Area Burned By Day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Total Acres Burned HMS Temporalization</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comparison!$A$2:$A$53</c:f>
              <c:numCache>
                <c:formatCode>General</c:formatCode>
                <c:ptCount val="52"/>
                <c:pt idx="0">
                  <c:v>20210628</c:v>
                </c:pt>
                <c:pt idx="1">
                  <c:v>20210629</c:v>
                </c:pt>
                <c:pt idx="2">
                  <c:v>20210630</c:v>
                </c:pt>
                <c:pt idx="3">
                  <c:v>20210701</c:v>
                </c:pt>
                <c:pt idx="4">
                  <c:v>20210702</c:v>
                </c:pt>
                <c:pt idx="5">
                  <c:v>20210703</c:v>
                </c:pt>
                <c:pt idx="6">
                  <c:v>20210704</c:v>
                </c:pt>
                <c:pt idx="7">
                  <c:v>20210705</c:v>
                </c:pt>
                <c:pt idx="8">
                  <c:v>20210706</c:v>
                </c:pt>
                <c:pt idx="9">
                  <c:v>20210707</c:v>
                </c:pt>
                <c:pt idx="10">
                  <c:v>20210708</c:v>
                </c:pt>
                <c:pt idx="11">
                  <c:v>20210709</c:v>
                </c:pt>
                <c:pt idx="12">
                  <c:v>20210710</c:v>
                </c:pt>
                <c:pt idx="13">
                  <c:v>20210711</c:v>
                </c:pt>
                <c:pt idx="14">
                  <c:v>20210712</c:v>
                </c:pt>
                <c:pt idx="15">
                  <c:v>20210713</c:v>
                </c:pt>
                <c:pt idx="16">
                  <c:v>20210714</c:v>
                </c:pt>
                <c:pt idx="17">
                  <c:v>20210715</c:v>
                </c:pt>
                <c:pt idx="18">
                  <c:v>20210716</c:v>
                </c:pt>
                <c:pt idx="19">
                  <c:v>20210717</c:v>
                </c:pt>
                <c:pt idx="20">
                  <c:v>20210718</c:v>
                </c:pt>
                <c:pt idx="21">
                  <c:v>20210719</c:v>
                </c:pt>
                <c:pt idx="22">
                  <c:v>20210720</c:v>
                </c:pt>
                <c:pt idx="23">
                  <c:v>20210721</c:v>
                </c:pt>
                <c:pt idx="24">
                  <c:v>20210722</c:v>
                </c:pt>
                <c:pt idx="25">
                  <c:v>20210723</c:v>
                </c:pt>
                <c:pt idx="26">
                  <c:v>20210724</c:v>
                </c:pt>
                <c:pt idx="27">
                  <c:v>20210725</c:v>
                </c:pt>
                <c:pt idx="28">
                  <c:v>20210726</c:v>
                </c:pt>
                <c:pt idx="29">
                  <c:v>20210727</c:v>
                </c:pt>
                <c:pt idx="30">
                  <c:v>20210728</c:v>
                </c:pt>
                <c:pt idx="31">
                  <c:v>20210729</c:v>
                </c:pt>
                <c:pt idx="32">
                  <c:v>20210730</c:v>
                </c:pt>
                <c:pt idx="33">
                  <c:v>20210731</c:v>
                </c:pt>
                <c:pt idx="34">
                  <c:v>20210801</c:v>
                </c:pt>
                <c:pt idx="35">
                  <c:v>20210802</c:v>
                </c:pt>
                <c:pt idx="36">
                  <c:v>20210803</c:v>
                </c:pt>
                <c:pt idx="37">
                  <c:v>20210804</c:v>
                </c:pt>
                <c:pt idx="38">
                  <c:v>20210805</c:v>
                </c:pt>
                <c:pt idx="39">
                  <c:v>20210806</c:v>
                </c:pt>
                <c:pt idx="40">
                  <c:v>20210807</c:v>
                </c:pt>
                <c:pt idx="41">
                  <c:v>20210808</c:v>
                </c:pt>
                <c:pt idx="42">
                  <c:v>20210809</c:v>
                </c:pt>
                <c:pt idx="43">
                  <c:v>20210810</c:v>
                </c:pt>
                <c:pt idx="44">
                  <c:v>20210811</c:v>
                </c:pt>
                <c:pt idx="45">
                  <c:v>20210812</c:v>
                </c:pt>
                <c:pt idx="46">
                  <c:v>20210813</c:v>
                </c:pt>
                <c:pt idx="47">
                  <c:v>20210814</c:v>
                </c:pt>
                <c:pt idx="48">
                  <c:v>20210815</c:v>
                </c:pt>
                <c:pt idx="49">
                  <c:v>20210816</c:v>
                </c:pt>
                <c:pt idx="50">
                  <c:v>20210817</c:v>
                </c:pt>
                <c:pt idx="51">
                  <c:v>20210818</c:v>
                </c:pt>
              </c:numCache>
            </c:numRef>
          </c:cat>
          <c:val>
            <c:numRef>
              <c:f>comparison!$C$2:$C$53</c:f>
              <c:numCache>
                <c:formatCode>#,##0</c:formatCode>
                <c:ptCount val="52"/>
                <c:pt idx="0">
                  <c:v>301.3607771378044</c:v>
                </c:pt>
                <c:pt idx="1">
                  <c:v>591.13075515492403</c:v>
                </c:pt>
                <c:pt idx="2">
                  <c:v>869.30993405135882</c:v>
                </c:pt>
                <c:pt idx="3">
                  <c:v>950.44552789615227</c:v>
                </c:pt>
                <c:pt idx="4">
                  <c:v>3349.740945877903</c:v>
                </c:pt>
                <c:pt idx="5">
                  <c:v>13920.549743942429</c:v>
                </c:pt>
                <c:pt idx="6">
                  <c:v>22451.377896766433</c:v>
                </c:pt>
                <c:pt idx="7">
                  <c:v>23482.959018507379</c:v>
                </c:pt>
                <c:pt idx="8">
                  <c:v>32628.099524727673</c:v>
                </c:pt>
                <c:pt idx="9">
                  <c:v>46884.782443169956</c:v>
                </c:pt>
                <c:pt idx="10">
                  <c:v>56655.826101907231</c:v>
                </c:pt>
                <c:pt idx="11">
                  <c:v>67817.765655126685</c:v>
                </c:pt>
                <c:pt idx="12">
                  <c:v>101987.44146290544</c:v>
                </c:pt>
                <c:pt idx="13">
                  <c:v>144340.22144988764</c:v>
                </c:pt>
                <c:pt idx="14">
                  <c:v>157936.22881845091</c:v>
                </c:pt>
                <c:pt idx="15">
                  <c:v>160080.52665577759</c:v>
                </c:pt>
                <c:pt idx="16">
                  <c:v>163210.04241836249</c:v>
                </c:pt>
                <c:pt idx="17">
                  <c:v>176214.91903177081</c:v>
                </c:pt>
                <c:pt idx="18">
                  <c:v>210628.00162108394</c:v>
                </c:pt>
                <c:pt idx="19">
                  <c:v>279141.21522345173</c:v>
                </c:pt>
                <c:pt idx="20">
                  <c:v>340085.63700001233</c:v>
                </c:pt>
                <c:pt idx="21">
                  <c:v>368031.05367998336</c:v>
                </c:pt>
                <c:pt idx="22">
                  <c:v>410163.60848367255</c:v>
                </c:pt>
                <c:pt idx="23">
                  <c:v>421290.77563952992</c:v>
                </c:pt>
                <c:pt idx="24">
                  <c:v>428639.34228204406</c:v>
                </c:pt>
                <c:pt idx="25">
                  <c:v>463898.55320716719</c:v>
                </c:pt>
                <c:pt idx="26">
                  <c:v>581510.39188475569</c:v>
                </c:pt>
                <c:pt idx="27">
                  <c:v>604900.62451029755</c:v>
                </c:pt>
                <c:pt idx="28">
                  <c:v>626494.28327213333</c:v>
                </c:pt>
                <c:pt idx="29">
                  <c:v>662054.8549743942</c:v>
                </c:pt>
                <c:pt idx="30">
                  <c:v>754363.97917152778</c:v>
                </c:pt>
                <c:pt idx="31">
                  <c:v>848527.63122797094</c:v>
                </c:pt>
                <c:pt idx="32">
                  <c:v>850984.88064155611</c:v>
                </c:pt>
                <c:pt idx="33">
                  <c:v>861660.00663170684</c:v>
                </c:pt>
                <c:pt idx="34">
                  <c:v>876820.77188156254</c:v>
                </c:pt>
                <c:pt idx="35">
                  <c:v>904267.78419934411</c:v>
                </c:pt>
                <c:pt idx="36">
                  <c:v>929257.54710354051</c:v>
                </c:pt>
                <c:pt idx="37">
                  <c:v>931969.79409778072</c:v>
                </c:pt>
                <c:pt idx="38">
                  <c:v>931969.79409778072</c:v>
                </c:pt>
                <c:pt idx="39">
                  <c:v>931981.38489690144</c:v>
                </c:pt>
                <c:pt idx="40">
                  <c:v>932781.1500362287</c:v>
                </c:pt>
                <c:pt idx="41">
                  <c:v>938773.59318162268</c:v>
                </c:pt>
                <c:pt idx="42">
                  <c:v>942413.10410551773</c:v>
                </c:pt>
                <c:pt idx="43">
                  <c:v>942413.10410551773</c:v>
                </c:pt>
                <c:pt idx="44">
                  <c:v>942413.10410551773</c:v>
                </c:pt>
                <c:pt idx="45">
                  <c:v>942413.10410551773</c:v>
                </c:pt>
                <c:pt idx="46">
                  <c:v>942413.10410551773</c:v>
                </c:pt>
                <c:pt idx="47">
                  <c:v>942413.10410551773</c:v>
                </c:pt>
                <c:pt idx="48">
                  <c:v>942413.10410551773</c:v>
                </c:pt>
                <c:pt idx="49">
                  <c:v>942876.73607034516</c:v>
                </c:pt>
                <c:pt idx="50">
                  <c:v>943757.63680351723</c:v>
                </c:pt>
                <c:pt idx="51">
                  <c:v>943769.22760263795</c:v>
                </c:pt>
              </c:numCache>
            </c:numRef>
          </c:val>
          <c:smooth val="0"/>
          <c:extLst>
            <c:ext xmlns:c16="http://schemas.microsoft.com/office/drawing/2014/chart" uri="{C3380CC4-5D6E-409C-BE32-E72D297353CC}">
              <c16:uniqueId val="{00000000-169C-470C-95DC-F5531EEC1E86}"/>
            </c:ext>
          </c:extLst>
        </c:ser>
        <c:ser>
          <c:idx val="1"/>
          <c:order val="1"/>
          <c:tx>
            <c:v>Total Acres Burned MB Report</c:v>
          </c:tx>
          <c:spPr>
            <a:ln w="28575" cap="rnd">
              <a:solidFill>
                <a:schemeClr val="accent2"/>
              </a:solidFill>
              <a:prstDash val="solid"/>
              <a:round/>
            </a:ln>
            <a:effectLst/>
          </c:spPr>
          <c:marker>
            <c:symbol val="circle"/>
            <c:size val="5"/>
            <c:spPr>
              <a:solidFill>
                <a:schemeClr val="accent2"/>
              </a:solidFill>
              <a:ln w="9525">
                <a:solidFill>
                  <a:schemeClr val="accent2"/>
                </a:solidFill>
              </a:ln>
              <a:effectLst/>
            </c:spPr>
          </c:marker>
          <c:val>
            <c:numRef>
              <c:f>comparison!$D$2:$D$53</c:f>
              <c:numCache>
                <c:formatCode>General</c:formatCode>
                <c:ptCount val="52"/>
                <c:pt idx="3" formatCode="#,##0">
                  <c:v>741</c:v>
                </c:pt>
                <c:pt idx="17" formatCode="#,##0">
                  <c:v>98842</c:v>
                </c:pt>
                <c:pt idx="20" formatCode="#,##0">
                  <c:v>284170.75</c:v>
                </c:pt>
                <c:pt idx="28" formatCode="#,##0">
                  <c:v>579215</c:v>
                </c:pt>
                <c:pt idx="31" formatCode="#,##0">
                  <c:v>820388</c:v>
                </c:pt>
                <c:pt idx="49" formatCode="#,##0">
                  <c:v>913300</c:v>
                </c:pt>
              </c:numCache>
            </c:numRef>
          </c:val>
          <c:smooth val="0"/>
          <c:extLst>
            <c:ext xmlns:c16="http://schemas.microsoft.com/office/drawing/2014/chart" uri="{C3380CC4-5D6E-409C-BE32-E72D297353CC}">
              <c16:uniqueId val="{00000001-169C-470C-95DC-F5531EEC1E86}"/>
            </c:ext>
          </c:extLst>
        </c:ser>
        <c:ser>
          <c:idx val="2"/>
          <c:order val="2"/>
          <c:tx>
            <c:v>Post-BSP Acres Burned</c:v>
          </c:tx>
          <c:spPr>
            <a:ln w="28575" cap="rnd">
              <a:solidFill>
                <a:schemeClr val="accent6">
                  <a:lumMod val="60000"/>
                  <a:lumOff val="40000"/>
                  <a:alpha val="60000"/>
                </a:schemeClr>
              </a:solidFill>
              <a:prstDash val="sysDot"/>
              <a:round/>
            </a:ln>
            <a:effectLst/>
          </c:spPr>
          <c:marker>
            <c:symbol val="circle"/>
            <c:size val="5"/>
            <c:spPr>
              <a:solidFill>
                <a:schemeClr val="accent3"/>
              </a:solidFill>
              <a:ln w="9525">
                <a:solidFill>
                  <a:schemeClr val="accent3"/>
                </a:solidFill>
              </a:ln>
              <a:effectLst/>
            </c:spPr>
          </c:marker>
          <c:val>
            <c:numRef>
              <c:f>comparison!$E$2:$E$53</c:f>
              <c:numCache>
                <c:formatCode>#,##0</c:formatCode>
                <c:ptCount val="52"/>
                <c:pt idx="0">
                  <c:v>313.08</c:v>
                </c:pt>
                <c:pt idx="1">
                  <c:v>662.28</c:v>
                </c:pt>
                <c:pt idx="2">
                  <c:v>1036.9099999999999</c:v>
                </c:pt>
                <c:pt idx="3">
                  <c:v>1094.4399999999998</c:v>
                </c:pt>
                <c:pt idx="4">
                  <c:v>3185.2299999999996</c:v>
                </c:pt>
                <c:pt idx="5">
                  <c:v>12945.66</c:v>
                </c:pt>
                <c:pt idx="6">
                  <c:v>21517.53</c:v>
                </c:pt>
                <c:pt idx="7">
                  <c:v>22379.629999999997</c:v>
                </c:pt>
                <c:pt idx="8">
                  <c:v>30577.32</c:v>
                </c:pt>
                <c:pt idx="9">
                  <c:v>42798.28</c:v>
                </c:pt>
                <c:pt idx="10">
                  <c:v>51327.35</c:v>
                </c:pt>
                <c:pt idx="11">
                  <c:v>61011.07</c:v>
                </c:pt>
                <c:pt idx="12">
                  <c:v>91463.54</c:v>
                </c:pt>
                <c:pt idx="13">
                  <c:v>129543.28</c:v>
                </c:pt>
                <c:pt idx="14">
                  <c:v>142320.38</c:v>
                </c:pt>
                <c:pt idx="15">
                  <c:v>143952.69</c:v>
                </c:pt>
                <c:pt idx="16">
                  <c:v>146959.1</c:v>
                </c:pt>
                <c:pt idx="17">
                  <c:v>159888.72</c:v>
                </c:pt>
                <c:pt idx="18">
                  <c:v>196068.55</c:v>
                </c:pt>
                <c:pt idx="19">
                  <c:v>265659.52000000002</c:v>
                </c:pt>
                <c:pt idx="20">
                  <c:v>328722.12000000005</c:v>
                </c:pt>
                <c:pt idx="21">
                  <c:v>358024.41000000003</c:v>
                </c:pt>
                <c:pt idx="22">
                  <c:v>402416.67000000004</c:v>
                </c:pt>
                <c:pt idx="23">
                  <c:v>414877.99000000005</c:v>
                </c:pt>
                <c:pt idx="24">
                  <c:v>422290.70000000007</c:v>
                </c:pt>
                <c:pt idx="25">
                  <c:v>456685.65000000008</c:v>
                </c:pt>
                <c:pt idx="26">
                  <c:v>577433.59000000008</c:v>
                </c:pt>
                <c:pt idx="27">
                  <c:v>601233.67000000004</c:v>
                </c:pt>
                <c:pt idx="28">
                  <c:v>622938.51</c:v>
                </c:pt>
                <c:pt idx="29">
                  <c:v>658913.62</c:v>
                </c:pt>
                <c:pt idx="30">
                  <c:v>751996.52</c:v>
                </c:pt>
                <c:pt idx="31">
                  <c:v>849427.37000000011</c:v>
                </c:pt>
                <c:pt idx="32">
                  <c:v>851925.35000000009</c:v>
                </c:pt>
                <c:pt idx="33">
                  <c:v>863195.83000000007</c:v>
                </c:pt>
                <c:pt idx="34">
                  <c:v>880892.57000000007</c:v>
                </c:pt>
                <c:pt idx="35">
                  <c:v>914339.8600000001</c:v>
                </c:pt>
                <c:pt idx="36">
                  <c:v>944020.76000000013</c:v>
                </c:pt>
                <c:pt idx="37">
                  <c:v>947145.75000000012</c:v>
                </c:pt>
                <c:pt idx="38">
                  <c:v>947145.75000000012</c:v>
                </c:pt>
                <c:pt idx="39">
                  <c:v>947152.44000000006</c:v>
                </c:pt>
                <c:pt idx="40">
                  <c:v>948010.06</c:v>
                </c:pt>
                <c:pt idx="41">
                  <c:v>954259.67</c:v>
                </c:pt>
                <c:pt idx="42">
                  <c:v>958337.78</c:v>
                </c:pt>
                <c:pt idx="43">
                  <c:v>958337.78</c:v>
                </c:pt>
                <c:pt idx="44">
                  <c:v>958337.78</c:v>
                </c:pt>
                <c:pt idx="45">
                  <c:v>958337.78</c:v>
                </c:pt>
                <c:pt idx="46">
                  <c:v>958337.78</c:v>
                </c:pt>
                <c:pt idx="47">
                  <c:v>958337.78</c:v>
                </c:pt>
                <c:pt idx="48">
                  <c:v>958337.78</c:v>
                </c:pt>
                <c:pt idx="49">
                  <c:v>958731.14</c:v>
                </c:pt>
                <c:pt idx="50">
                  <c:v>959400.12</c:v>
                </c:pt>
                <c:pt idx="51">
                  <c:v>959406.80999999994</c:v>
                </c:pt>
              </c:numCache>
            </c:numRef>
          </c:val>
          <c:smooth val="1"/>
          <c:extLst>
            <c:ext xmlns:c16="http://schemas.microsoft.com/office/drawing/2014/chart" uri="{C3380CC4-5D6E-409C-BE32-E72D297353CC}">
              <c16:uniqueId val="{00000002-169C-470C-95DC-F5531EEC1E86}"/>
            </c:ext>
          </c:extLst>
        </c:ser>
        <c:dLbls>
          <c:showLegendKey val="0"/>
          <c:showVal val="0"/>
          <c:showCatName val="0"/>
          <c:showSerName val="0"/>
          <c:showPercent val="0"/>
          <c:showBubbleSize val="0"/>
        </c:dLbls>
        <c:marker val="1"/>
        <c:smooth val="0"/>
        <c:axId val="1813843231"/>
        <c:axId val="1881651743"/>
      </c:lineChart>
      <c:catAx>
        <c:axId val="181384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81651743"/>
        <c:crosses val="autoZero"/>
        <c:auto val="1"/>
        <c:lblAlgn val="ctr"/>
        <c:lblOffset val="100"/>
        <c:noMultiLvlLbl val="0"/>
      </c:catAx>
      <c:valAx>
        <c:axId val="18816517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Acres/day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13843231"/>
        <c:crosses val="autoZero"/>
        <c:crossBetween val="between"/>
      </c:valAx>
      <c:spPr>
        <a:noFill/>
        <a:ln>
          <a:noFill/>
        </a:ln>
        <a:effectLst/>
      </c:spPr>
    </c:plotArea>
    <c:legend>
      <c:legendPos val="b"/>
      <c:overlay val="0"/>
      <c:spPr>
        <a:noFill/>
        <a:ln>
          <a:solidFill>
            <a:schemeClr val="accent1"/>
          </a:solidFill>
          <a:prstDash val="sysDot"/>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86F33-4C7D-4431-9443-5C764277E49B}" type="datetimeFigureOut">
              <a:rPr lang="en-US" smtClean="0"/>
              <a:t>10/6/2023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DA053-65EF-4C95-B453-2898B59A8FC6}" type="slidenum">
              <a:rPr lang="en-US" smtClean="0"/>
              <a:t>‹#›</a:t>
            </a:fld>
            <a:endParaRPr lang="en-US"/>
          </a:p>
        </p:txBody>
      </p:sp>
    </p:spTree>
    <p:extLst>
      <p:ext uri="{BB962C8B-B14F-4D97-AF65-F5344CB8AC3E}">
        <p14:creationId xmlns:p14="http://schemas.microsoft.com/office/powerpoint/2010/main" val="198128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acknowledge Kirk Baker and Barron Henderson</a:t>
            </a:r>
          </a:p>
        </p:txBody>
      </p:sp>
      <p:sp>
        <p:nvSpPr>
          <p:cNvPr id="4" name="Slide Number Placeholder 3"/>
          <p:cNvSpPr>
            <a:spLocks noGrp="1"/>
          </p:cNvSpPr>
          <p:nvPr>
            <p:ph type="sldNum" sz="quarter" idx="5"/>
          </p:nvPr>
        </p:nvSpPr>
        <p:spPr/>
        <p:txBody>
          <a:bodyPr/>
          <a:lstStyle/>
          <a:p>
            <a:fld id="{8E772F42-E1EE-4BB0-81A0-85C2A778B937}" type="slidenum">
              <a:rPr lang="en-US" smtClean="0"/>
              <a:t>1</a:t>
            </a:fld>
            <a:endParaRPr lang="en-US"/>
          </a:p>
        </p:txBody>
      </p:sp>
    </p:spTree>
    <p:extLst>
      <p:ext uri="{BB962C8B-B14F-4D97-AF65-F5344CB8AC3E}">
        <p14:creationId xmlns:p14="http://schemas.microsoft.com/office/powerpoint/2010/main" val="346882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pattern in British Columbia where QFED and FINN have very high emissions versus SF2/BSP and CFFEPS.  FINN much lower PM versus the other datasets.</a:t>
            </a:r>
          </a:p>
          <a:p>
            <a:r>
              <a:rPr lang="en-US" dirty="0"/>
              <a:t>FINN and QFED are global datasets with EFs for a small set of biomes/landcover. In spite of this QFED is consistent with BSP.</a:t>
            </a:r>
          </a:p>
        </p:txBody>
      </p:sp>
      <p:sp>
        <p:nvSpPr>
          <p:cNvPr id="4" name="Slide Number Placeholder 3"/>
          <p:cNvSpPr>
            <a:spLocks noGrp="1"/>
          </p:cNvSpPr>
          <p:nvPr>
            <p:ph type="sldNum" sz="quarter" idx="5"/>
          </p:nvPr>
        </p:nvSpPr>
        <p:spPr/>
        <p:txBody>
          <a:bodyPr/>
          <a:lstStyle/>
          <a:p>
            <a:fld id="{8E772F42-E1EE-4BB0-81A0-85C2A778B937}" type="slidenum">
              <a:rPr lang="en-US" smtClean="0"/>
              <a:t>10</a:t>
            </a:fld>
            <a:endParaRPr lang="en-US"/>
          </a:p>
        </p:txBody>
      </p:sp>
    </p:spTree>
    <p:extLst>
      <p:ext uri="{BB962C8B-B14F-4D97-AF65-F5344CB8AC3E}">
        <p14:creationId xmlns:p14="http://schemas.microsoft.com/office/powerpoint/2010/main" val="1901415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Manitoba fire is just east of Lake Winnipeg. It peaks in mid to late July.</a:t>
            </a:r>
          </a:p>
        </p:txBody>
      </p:sp>
      <p:sp>
        <p:nvSpPr>
          <p:cNvPr id="4" name="Slide Number Placeholder 3"/>
          <p:cNvSpPr>
            <a:spLocks noGrp="1"/>
          </p:cNvSpPr>
          <p:nvPr>
            <p:ph type="sldNum" sz="quarter" idx="5"/>
          </p:nvPr>
        </p:nvSpPr>
        <p:spPr/>
        <p:txBody>
          <a:bodyPr/>
          <a:lstStyle/>
          <a:p>
            <a:fld id="{8E772F42-E1EE-4BB0-81A0-85C2A778B937}" type="slidenum">
              <a:rPr lang="en-US" smtClean="0"/>
              <a:t>11</a:t>
            </a:fld>
            <a:endParaRPr lang="en-US"/>
          </a:p>
        </p:txBody>
      </p:sp>
    </p:spTree>
    <p:extLst>
      <p:ext uri="{BB962C8B-B14F-4D97-AF65-F5344CB8AC3E}">
        <p14:creationId xmlns:p14="http://schemas.microsoft.com/office/powerpoint/2010/main" val="1864542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allocation of activity to single days can lead to very high daily emissions. The activity modeled is shown in grey and green. This is compared against a manual temporalization using the HMS detects in blue and periodic fire responder observations in orange. All methods follow a similar pattern and magnitude, indicating proper temporal allocation.</a:t>
            </a:r>
          </a:p>
        </p:txBody>
      </p:sp>
      <p:sp>
        <p:nvSpPr>
          <p:cNvPr id="4" name="Slide Number Placeholder 3"/>
          <p:cNvSpPr>
            <a:spLocks noGrp="1"/>
          </p:cNvSpPr>
          <p:nvPr>
            <p:ph type="sldNum" sz="quarter" idx="5"/>
          </p:nvPr>
        </p:nvSpPr>
        <p:spPr/>
        <p:txBody>
          <a:bodyPr/>
          <a:lstStyle/>
          <a:p>
            <a:fld id="{8E772F42-E1EE-4BB0-81A0-85C2A778B937}" type="slidenum">
              <a:rPr lang="en-US" smtClean="0"/>
              <a:t>12</a:t>
            </a:fld>
            <a:endParaRPr lang="en-US"/>
          </a:p>
        </p:txBody>
      </p:sp>
    </p:spTree>
    <p:extLst>
      <p:ext uri="{BB962C8B-B14F-4D97-AF65-F5344CB8AC3E}">
        <p14:creationId xmlns:p14="http://schemas.microsoft.com/office/powerpoint/2010/main" val="2873397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July 24</a:t>
            </a:r>
            <a:r>
              <a:rPr lang="en-US" baseline="30000" dirty="0"/>
              <a:t>th</a:t>
            </a:r>
            <a:r>
              <a:rPr lang="en-US" dirty="0"/>
              <a:t> was the peak of the fire. At this point it was under layers heavy smoke from other nearby Canadian fires and fires burning through California and Oregon.</a:t>
            </a:r>
          </a:p>
        </p:txBody>
      </p:sp>
      <p:sp>
        <p:nvSpPr>
          <p:cNvPr id="4" name="Slide Number Placeholder 3"/>
          <p:cNvSpPr>
            <a:spLocks noGrp="1"/>
          </p:cNvSpPr>
          <p:nvPr>
            <p:ph type="sldNum" sz="quarter" idx="5"/>
          </p:nvPr>
        </p:nvSpPr>
        <p:spPr/>
        <p:txBody>
          <a:bodyPr/>
          <a:lstStyle/>
          <a:p>
            <a:fld id="{8E772F42-E1EE-4BB0-81A0-85C2A778B937}" type="slidenum">
              <a:rPr lang="en-US" smtClean="0"/>
              <a:t>13</a:t>
            </a:fld>
            <a:endParaRPr lang="en-US"/>
          </a:p>
        </p:txBody>
      </p:sp>
    </p:spTree>
    <p:extLst>
      <p:ext uri="{BB962C8B-B14F-4D97-AF65-F5344CB8AC3E}">
        <p14:creationId xmlns:p14="http://schemas.microsoft.com/office/powerpoint/2010/main" val="3545436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fire on the 24</a:t>
            </a:r>
            <a:r>
              <a:rPr lang="en-US" baseline="30000" dirty="0"/>
              <a:t>th</a:t>
            </a:r>
            <a:r>
              <a:rPr lang="en-US" dirty="0"/>
              <a:t> duff was the largest single fuel type consumed, mostly in the smoldering phase. Duff consumption is sensitive to fuel moisture. The default US value was used for WFs – 75%. Duff moisture by mass can be as high as 300%.</a:t>
            </a:r>
          </a:p>
        </p:txBody>
      </p:sp>
      <p:sp>
        <p:nvSpPr>
          <p:cNvPr id="4" name="Slide Number Placeholder 3"/>
          <p:cNvSpPr>
            <a:spLocks noGrp="1"/>
          </p:cNvSpPr>
          <p:nvPr>
            <p:ph type="sldNum" sz="quarter" idx="5"/>
          </p:nvPr>
        </p:nvSpPr>
        <p:spPr/>
        <p:txBody>
          <a:bodyPr/>
          <a:lstStyle/>
          <a:p>
            <a:fld id="{8E772F42-E1EE-4BB0-81A0-85C2A778B937}" type="slidenum">
              <a:rPr lang="en-US" smtClean="0"/>
              <a:t>14</a:t>
            </a:fld>
            <a:endParaRPr lang="en-US"/>
          </a:p>
        </p:txBody>
      </p:sp>
    </p:spTree>
    <p:extLst>
      <p:ext uri="{BB962C8B-B14F-4D97-AF65-F5344CB8AC3E}">
        <p14:creationId xmlns:p14="http://schemas.microsoft.com/office/powerpoint/2010/main" val="1686657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 consumption reasonable with the 110% moisture? The loading in BSP was 14.44 kg/m2 for the dominant fuel bed. One literature value showed a mean value of 17 kg/m2 for this forest type.</a:t>
            </a:r>
          </a:p>
          <a:p>
            <a:r>
              <a:rPr lang="en-US" dirty="0"/>
              <a:t>CONSUME had the total upper duff completely consumed (this is the top layer, ~2 inches deep) and 15% of the lower layer consumed. This works out to 57% of the total available duff loading consumed by the model, towards the upper literature range.</a:t>
            </a:r>
          </a:p>
        </p:txBody>
      </p:sp>
      <p:sp>
        <p:nvSpPr>
          <p:cNvPr id="4" name="Slide Number Placeholder 3"/>
          <p:cNvSpPr>
            <a:spLocks noGrp="1"/>
          </p:cNvSpPr>
          <p:nvPr>
            <p:ph type="sldNum" sz="quarter" idx="5"/>
          </p:nvPr>
        </p:nvSpPr>
        <p:spPr/>
        <p:txBody>
          <a:bodyPr/>
          <a:lstStyle/>
          <a:p>
            <a:fld id="{8E772F42-E1EE-4BB0-81A0-85C2A778B937}" type="slidenum">
              <a:rPr lang="en-US" smtClean="0"/>
              <a:t>15</a:t>
            </a:fld>
            <a:endParaRPr lang="en-US"/>
          </a:p>
        </p:txBody>
      </p:sp>
    </p:spTree>
    <p:extLst>
      <p:ext uri="{BB962C8B-B14F-4D97-AF65-F5344CB8AC3E}">
        <p14:creationId xmlns:p14="http://schemas.microsoft.com/office/powerpoint/2010/main" val="46052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also useful to compare the EFs used to other available EFs. FORM is directly calculated from consumption as a post-processing step. It is higher than what is in BSP or SERA.</a:t>
            </a:r>
          </a:p>
          <a:p>
            <a:r>
              <a:rPr lang="en-US" dirty="0"/>
              <a:t>NOx is from BSP/Prichard-O’Neill, similar to the SERA mean for the regional forest type and below the FEPS values.</a:t>
            </a:r>
          </a:p>
        </p:txBody>
      </p:sp>
      <p:sp>
        <p:nvSpPr>
          <p:cNvPr id="4" name="Slide Number Placeholder 3"/>
          <p:cNvSpPr>
            <a:spLocks noGrp="1"/>
          </p:cNvSpPr>
          <p:nvPr>
            <p:ph type="sldNum" sz="quarter" idx="5"/>
          </p:nvPr>
        </p:nvSpPr>
        <p:spPr/>
        <p:txBody>
          <a:bodyPr/>
          <a:lstStyle/>
          <a:p>
            <a:fld id="{8E772F42-E1EE-4BB0-81A0-85C2A778B937}" type="slidenum">
              <a:rPr lang="en-US" smtClean="0"/>
              <a:t>16</a:t>
            </a:fld>
            <a:endParaRPr lang="en-US"/>
          </a:p>
        </p:txBody>
      </p:sp>
    </p:spTree>
    <p:extLst>
      <p:ext uri="{BB962C8B-B14F-4D97-AF65-F5344CB8AC3E}">
        <p14:creationId xmlns:p14="http://schemas.microsoft.com/office/powerpoint/2010/main" val="3362892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FBP was the landcover selected. These are forest types rather than just tree species. Spruce forest dominates most of the 2021 Ontario and BC fires. Jack pine more common in BC..</a:t>
            </a:r>
          </a:p>
        </p:txBody>
      </p:sp>
      <p:sp>
        <p:nvSpPr>
          <p:cNvPr id="4" name="Slide Number Placeholder 3"/>
          <p:cNvSpPr>
            <a:spLocks noGrp="1"/>
          </p:cNvSpPr>
          <p:nvPr>
            <p:ph type="sldNum" sz="quarter" idx="5"/>
          </p:nvPr>
        </p:nvSpPr>
        <p:spPr/>
        <p:txBody>
          <a:bodyPr/>
          <a:lstStyle/>
          <a:p>
            <a:fld id="{8E772F42-E1EE-4BB0-81A0-85C2A778B937}" type="slidenum">
              <a:rPr lang="en-US" smtClean="0"/>
              <a:t>24</a:t>
            </a:fld>
            <a:endParaRPr lang="en-US"/>
          </a:p>
        </p:txBody>
      </p:sp>
    </p:spTree>
    <p:extLst>
      <p:ext uri="{BB962C8B-B14F-4D97-AF65-F5344CB8AC3E}">
        <p14:creationId xmlns:p14="http://schemas.microsoft.com/office/powerpoint/2010/main" val="2021344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the FBP was mapped to FCCS fuel loading. The black spruce types have high duff loading from the lichen and moss. More direct Canada-specific loading determinations could be made.</a:t>
            </a:r>
          </a:p>
        </p:txBody>
      </p:sp>
      <p:sp>
        <p:nvSpPr>
          <p:cNvPr id="4" name="Slide Number Placeholder 3"/>
          <p:cNvSpPr>
            <a:spLocks noGrp="1"/>
          </p:cNvSpPr>
          <p:nvPr>
            <p:ph type="sldNum" sz="quarter" idx="5"/>
          </p:nvPr>
        </p:nvSpPr>
        <p:spPr/>
        <p:txBody>
          <a:bodyPr/>
          <a:lstStyle/>
          <a:p>
            <a:fld id="{8E772F42-E1EE-4BB0-81A0-85C2A778B937}" type="slidenum">
              <a:rPr lang="en-US" smtClean="0"/>
              <a:t>25</a:t>
            </a:fld>
            <a:endParaRPr lang="en-US"/>
          </a:p>
        </p:txBody>
      </p:sp>
    </p:spTree>
    <p:extLst>
      <p:ext uri="{BB962C8B-B14F-4D97-AF65-F5344CB8AC3E}">
        <p14:creationId xmlns:p14="http://schemas.microsoft.com/office/powerpoint/2010/main" val="2244787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below is from CIFCC in hectares,</a:t>
            </a:r>
          </a:p>
          <a:p>
            <a:r>
              <a:rPr lang="en-US" dirty="0"/>
              <a:t>FINN is currently used in </a:t>
            </a:r>
            <a:r>
              <a:rPr lang="en-US"/>
              <a:t>emissions platforms for Canada fires</a:t>
            </a:r>
            <a:endParaRPr lang="en-US" dirty="0"/>
          </a:p>
        </p:txBody>
      </p:sp>
      <p:sp>
        <p:nvSpPr>
          <p:cNvPr id="4" name="Slide Number Placeholder 3"/>
          <p:cNvSpPr>
            <a:spLocks noGrp="1"/>
          </p:cNvSpPr>
          <p:nvPr>
            <p:ph type="sldNum" sz="quarter" idx="5"/>
          </p:nvPr>
        </p:nvSpPr>
        <p:spPr/>
        <p:txBody>
          <a:bodyPr/>
          <a:lstStyle/>
          <a:p>
            <a:fld id="{8E772F42-E1EE-4BB0-81A0-85C2A778B937}" type="slidenum">
              <a:rPr lang="en-US" smtClean="0"/>
              <a:t>2</a:t>
            </a:fld>
            <a:endParaRPr lang="en-US"/>
          </a:p>
        </p:txBody>
      </p:sp>
    </p:spTree>
    <p:extLst>
      <p:ext uri="{BB962C8B-B14F-4D97-AF65-F5344CB8AC3E}">
        <p14:creationId xmlns:p14="http://schemas.microsoft.com/office/powerpoint/2010/main" val="12662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overview is consistent but the actual models have changed/been updated. Over US LF v2.0, CONSUME v5, and Prichard-O’Neill are now used.</a:t>
            </a:r>
          </a:p>
        </p:txBody>
      </p:sp>
      <p:sp>
        <p:nvSpPr>
          <p:cNvPr id="4" name="Slide Number Placeholder 3"/>
          <p:cNvSpPr>
            <a:spLocks noGrp="1"/>
          </p:cNvSpPr>
          <p:nvPr>
            <p:ph type="sldNum" sz="quarter" idx="5"/>
          </p:nvPr>
        </p:nvSpPr>
        <p:spPr/>
        <p:txBody>
          <a:bodyPr/>
          <a:lstStyle/>
          <a:p>
            <a:fld id="{8E772F42-E1EE-4BB0-81A0-85C2A778B937}" type="slidenum">
              <a:rPr lang="en-US" smtClean="0"/>
              <a:t>3</a:t>
            </a:fld>
            <a:endParaRPr lang="en-US"/>
          </a:p>
        </p:txBody>
      </p:sp>
    </p:spTree>
    <p:extLst>
      <p:ext uri="{BB962C8B-B14F-4D97-AF65-F5344CB8AC3E}">
        <p14:creationId xmlns:p14="http://schemas.microsoft.com/office/powerpoint/2010/main" val="2247695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runs were done with different </a:t>
            </a:r>
            <a:r>
              <a:rPr lang="en-US" dirty="0" err="1"/>
              <a:t>fuelbeds</a:t>
            </a:r>
            <a:r>
              <a:rPr lang="en-US" dirty="0"/>
              <a:t>. FBP was selected because it is consistent with Canadian methods and reflects the total forest system rather than a single tree.</a:t>
            </a:r>
          </a:p>
          <a:p>
            <a:r>
              <a:rPr lang="en-US" dirty="0"/>
              <a:t>At this time only two activity datasets were used: HMS with cropland and snow filtering; NBAC perimeters</a:t>
            </a:r>
          </a:p>
        </p:txBody>
      </p:sp>
      <p:sp>
        <p:nvSpPr>
          <p:cNvPr id="4" name="Slide Number Placeholder 3"/>
          <p:cNvSpPr>
            <a:spLocks noGrp="1"/>
          </p:cNvSpPr>
          <p:nvPr>
            <p:ph type="sldNum" sz="quarter" idx="5"/>
          </p:nvPr>
        </p:nvSpPr>
        <p:spPr/>
        <p:txBody>
          <a:bodyPr/>
          <a:lstStyle/>
          <a:p>
            <a:fld id="{8E772F42-E1EE-4BB0-81A0-85C2A778B937}" type="slidenum">
              <a:rPr lang="en-US" smtClean="0"/>
              <a:t>4</a:t>
            </a:fld>
            <a:endParaRPr lang="en-US"/>
          </a:p>
        </p:txBody>
      </p:sp>
    </p:spTree>
    <p:extLst>
      <p:ext uri="{BB962C8B-B14F-4D97-AF65-F5344CB8AC3E}">
        <p14:creationId xmlns:p14="http://schemas.microsoft.com/office/powerpoint/2010/main" val="383226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annual area by province or state is an important part of the QA process. Independently verified numbers like CIFFC in Canada and NIFC in the US help to determine if the activity produced by SF2 is reasonable before being processed for emissions.</a:t>
            </a:r>
          </a:p>
        </p:txBody>
      </p:sp>
      <p:sp>
        <p:nvSpPr>
          <p:cNvPr id="4" name="Slide Number Placeholder 3"/>
          <p:cNvSpPr>
            <a:spLocks noGrp="1"/>
          </p:cNvSpPr>
          <p:nvPr>
            <p:ph type="sldNum" sz="quarter" idx="5"/>
          </p:nvPr>
        </p:nvSpPr>
        <p:spPr/>
        <p:txBody>
          <a:bodyPr/>
          <a:lstStyle/>
          <a:p>
            <a:fld id="{8E772F42-E1EE-4BB0-81A0-85C2A778B937}" type="slidenum">
              <a:rPr lang="en-US" smtClean="0"/>
              <a:t>5</a:t>
            </a:fld>
            <a:endParaRPr lang="en-US"/>
          </a:p>
        </p:txBody>
      </p:sp>
    </p:spTree>
    <p:extLst>
      <p:ext uri="{BB962C8B-B14F-4D97-AF65-F5344CB8AC3E}">
        <p14:creationId xmlns:p14="http://schemas.microsoft.com/office/powerpoint/2010/main" val="2060927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FINN shows much higher acres burned over BC. FINN and CFFEPS show higher acres burned in most provinces.</a:t>
            </a:r>
          </a:p>
          <a:p>
            <a:r>
              <a:rPr lang="en-US" dirty="0"/>
              <a:t>Fires mostly active in July and the beginning of August. A lot of area burned in a short period of time.</a:t>
            </a:r>
          </a:p>
        </p:txBody>
      </p:sp>
      <p:sp>
        <p:nvSpPr>
          <p:cNvPr id="4" name="Slide Number Placeholder 3"/>
          <p:cNvSpPr>
            <a:spLocks noGrp="1"/>
          </p:cNvSpPr>
          <p:nvPr>
            <p:ph type="sldNum" sz="quarter" idx="5"/>
          </p:nvPr>
        </p:nvSpPr>
        <p:spPr/>
        <p:txBody>
          <a:bodyPr/>
          <a:lstStyle/>
          <a:p>
            <a:fld id="{8E772F42-E1EE-4BB0-81A0-85C2A778B937}" type="slidenum">
              <a:rPr lang="en-US" smtClean="0"/>
              <a:t>6</a:t>
            </a:fld>
            <a:endParaRPr lang="en-US"/>
          </a:p>
        </p:txBody>
      </p:sp>
    </p:spTree>
    <p:extLst>
      <p:ext uri="{BB962C8B-B14F-4D97-AF65-F5344CB8AC3E}">
        <p14:creationId xmlns:p14="http://schemas.microsoft.com/office/powerpoint/2010/main" val="1105019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Post-BSP results of Canada wildland fire nox emissions within the 12US1 domain. Each of those large clusters in Manitoba and Ontario are ~1M acres.</a:t>
            </a:r>
          </a:p>
        </p:txBody>
      </p:sp>
      <p:sp>
        <p:nvSpPr>
          <p:cNvPr id="4" name="Slide Number Placeholder 3"/>
          <p:cNvSpPr>
            <a:spLocks noGrp="1"/>
          </p:cNvSpPr>
          <p:nvPr>
            <p:ph type="sldNum" sz="quarter" idx="5"/>
          </p:nvPr>
        </p:nvSpPr>
        <p:spPr/>
        <p:txBody>
          <a:bodyPr/>
          <a:lstStyle/>
          <a:p>
            <a:fld id="{8E772F42-E1EE-4BB0-81A0-85C2A778B937}" type="slidenum">
              <a:rPr lang="en-US" smtClean="0"/>
              <a:t>7</a:t>
            </a:fld>
            <a:endParaRPr lang="en-US"/>
          </a:p>
        </p:txBody>
      </p:sp>
    </p:spTree>
    <p:extLst>
      <p:ext uri="{BB962C8B-B14F-4D97-AF65-F5344CB8AC3E}">
        <p14:creationId xmlns:p14="http://schemas.microsoft.com/office/powerpoint/2010/main" val="2101356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FINN and QFED show very high nox values over British Columbia. CFFEPS lower across the board.  SF2/BSP and QFED have good agreement outside of BC.</a:t>
            </a:r>
          </a:p>
        </p:txBody>
      </p:sp>
      <p:sp>
        <p:nvSpPr>
          <p:cNvPr id="4" name="Slide Number Placeholder 3"/>
          <p:cNvSpPr>
            <a:spLocks noGrp="1"/>
          </p:cNvSpPr>
          <p:nvPr>
            <p:ph type="sldNum" sz="quarter" idx="5"/>
          </p:nvPr>
        </p:nvSpPr>
        <p:spPr/>
        <p:txBody>
          <a:bodyPr/>
          <a:lstStyle/>
          <a:p>
            <a:fld id="{8E772F42-E1EE-4BB0-81A0-85C2A778B937}" type="slidenum">
              <a:rPr lang="en-US" smtClean="0"/>
              <a:t>8</a:t>
            </a:fld>
            <a:endParaRPr lang="en-US"/>
          </a:p>
        </p:txBody>
      </p:sp>
    </p:spTree>
    <p:extLst>
      <p:ext uri="{BB962C8B-B14F-4D97-AF65-F5344CB8AC3E}">
        <p14:creationId xmlns:p14="http://schemas.microsoft.com/office/powerpoint/2010/main" val="1616773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 in the 12US1 domain shows similar pattern to nox. The majority of the emissions are occuring in mid to late July.</a:t>
            </a:r>
          </a:p>
        </p:txBody>
      </p:sp>
      <p:sp>
        <p:nvSpPr>
          <p:cNvPr id="4" name="Slide Number Placeholder 3"/>
          <p:cNvSpPr>
            <a:spLocks noGrp="1"/>
          </p:cNvSpPr>
          <p:nvPr>
            <p:ph type="sldNum" sz="quarter" idx="5"/>
          </p:nvPr>
        </p:nvSpPr>
        <p:spPr/>
        <p:txBody>
          <a:bodyPr/>
          <a:lstStyle/>
          <a:p>
            <a:fld id="{8E772F42-E1EE-4BB0-81A0-85C2A778B937}" type="slidenum">
              <a:rPr lang="en-US" smtClean="0"/>
              <a:t>9</a:t>
            </a:fld>
            <a:endParaRPr lang="en-US"/>
          </a:p>
        </p:txBody>
      </p:sp>
    </p:spTree>
    <p:extLst>
      <p:ext uri="{BB962C8B-B14F-4D97-AF65-F5344CB8AC3E}">
        <p14:creationId xmlns:p14="http://schemas.microsoft.com/office/powerpoint/2010/main" val="1536677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FC9BDB-6841-4FEE-86A7-98ABA2BD3FBE}" type="datetimeFigureOut">
              <a:rPr lang="en-US" smtClean="0"/>
              <a:pPr/>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4A5C6-1A67-402B-9D43-A5D8CAE25FA9}" type="slidenum">
              <a:rPr lang="en-US" smtClean="0"/>
              <a:pPr/>
              <a:t>‹#›</a:t>
            </a:fld>
            <a:endParaRPr lang="en-US"/>
          </a:p>
        </p:txBody>
      </p:sp>
      <p:sp>
        <p:nvSpPr>
          <p:cNvPr id="7" name="Rectangle 26">
            <a:extLst>
              <a:ext uri="{FF2B5EF4-FFF2-40B4-BE49-F238E27FC236}">
                <a16:creationId xmlns:a16="http://schemas.microsoft.com/office/drawing/2014/main" id="{139836F3-5C52-4B6F-A1AF-195C0A9325E2}"/>
              </a:ext>
            </a:extLst>
          </p:cNvPr>
          <p:cNvSpPr>
            <a:spLocks noChangeArrowheads="1"/>
          </p:cNvSpPr>
          <p:nvPr userDrawn="1"/>
        </p:nvSpPr>
        <p:spPr bwMode="auto">
          <a:xfrm>
            <a:off x="0" y="0"/>
            <a:ext cx="9144000" cy="6858000"/>
          </a:xfrm>
          <a:prstGeom prst="rect">
            <a:avLst/>
          </a:prstGeom>
          <a:solidFill>
            <a:srgbClr val="056CB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350"/>
          </a:p>
        </p:txBody>
      </p:sp>
      <p:pic>
        <p:nvPicPr>
          <p:cNvPr id="9" name="Picture 25" descr="EPA Logo">
            <a:extLst>
              <a:ext uri="{FF2B5EF4-FFF2-40B4-BE49-F238E27FC236}">
                <a16:creationId xmlns:a16="http://schemas.microsoft.com/office/drawing/2014/main" id="{817B4A62-32FC-40C3-A0BD-7E9C257F202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71450" y="228600"/>
            <a:ext cx="1675095" cy="660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894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FC9BDB-6841-4FEE-86A7-98ABA2BD3FBE}"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1206657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FC9BDB-6841-4FEE-86A7-98ABA2BD3FBE}"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64447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FC9BDB-6841-4FEE-86A7-98ABA2BD3FBE}"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3997348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FC9BDB-6841-4FEE-86A7-98ABA2BD3FBE}"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342688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FC9BDB-6841-4FEE-86A7-98ABA2BD3FBE}"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2885047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FC9BDB-6841-4FEE-86A7-98ABA2BD3FBE}" type="datetimeFigureOut">
              <a:rPr lang="en-US" smtClean="0"/>
              <a:t>10/6/2023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2955312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FC9BDB-6841-4FEE-86A7-98ABA2BD3FBE}" type="datetimeFigureOut">
              <a:rPr lang="en-US" smtClean="0"/>
              <a:t>10/6/2023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1895679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C9BDB-6841-4FEE-86A7-98ABA2BD3FBE}" type="datetimeFigureOut">
              <a:rPr lang="en-US" smtClean="0"/>
              <a:t>10/6/2023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315543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FC9BDB-6841-4FEE-86A7-98ABA2BD3FBE}"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1724276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FC9BDB-6841-4FEE-86A7-98ABA2BD3FBE}"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6897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C9BDB-6841-4FEE-86A7-98ABA2BD3FBE}" type="datetimeFigureOut">
              <a:rPr lang="en-US" smtClean="0"/>
              <a:t>10/6/2023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4A5C6-1A67-402B-9D43-A5D8CAE25FA9}" type="slidenum">
              <a:rPr lang="en-US" smtClean="0"/>
              <a:t>‹#›</a:t>
            </a:fld>
            <a:endParaRPr lang="en-US"/>
          </a:p>
        </p:txBody>
      </p:sp>
      <p:pic>
        <p:nvPicPr>
          <p:cNvPr id="8" name="Picture 2">
            <a:extLst>
              <a:ext uri="{FF2B5EF4-FFF2-40B4-BE49-F238E27FC236}">
                <a16:creationId xmlns:a16="http://schemas.microsoft.com/office/drawing/2014/main" id="{DA8B4101-0520-4421-9D4E-E54CE9618580}"/>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4299" y="152400"/>
            <a:ext cx="1203862"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66916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gov.mb.ca/conservation_fire/Fire-Status/index.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5.xlsx"/><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AFDC-40E0-F452-A931-FF6CA572F840}"/>
              </a:ext>
            </a:extLst>
          </p:cNvPr>
          <p:cNvSpPr>
            <a:spLocks noGrp="1"/>
          </p:cNvSpPr>
          <p:nvPr>
            <p:ph type="ctrTitle"/>
          </p:nvPr>
        </p:nvSpPr>
        <p:spPr>
          <a:xfrm>
            <a:off x="793377" y="519969"/>
            <a:ext cx="7772400" cy="2387600"/>
          </a:xfrm>
        </p:spPr>
        <p:txBody>
          <a:bodyPr>
            <a:normAutofit/>
          </a:bodyPr>
          <a:lstStyle/>
          <a:p>
            <a:pPr>
              <a:lnSpc>
                <a:spcPct val="100000"/>
              </a:lnSpc>
            </a:pPr>
            <a:r>
              <a:rPr lang="en-US" sz="4400" b="1" dirty="0">
                <a:solidFill>
                  <a:schemeClr val="bg1"/>
                </a:solidFill>
              </a:rPr>
              <a:t>2021 Canada Wildland Fires:</a:t>
            </a:r>
            <a:br>
              <a:rPr lang="en-US" sz="4400" b="1" dirty="0">
                <a:solidFill>
                  <a:schemeClr val="bg1"/>
                </a:solidFill>
              </a:rPr>
            </a:br>
            <a:r>
              <a:rPr lang="en-US" sz="4400" b="1" dirty="0">
                <a:solidFill>
                  <a:schemeClr val="bg1"/>
                </a:solidFill>
              </a:rPr>
              <a:t>Applying the NEI Method </a:t>
            </a:r>
            <a:br>
              <a:rPr lang="en-US" sz="4400" b="1" dirty="0">
                <a:solidFill>
                  <a:schemeClr val="bg1"/>
                </a:solidFill>
              </a:rPr>
            </a:br>
            <a:r>
              <a:rPr lang="en-US" sz="4400" b="1" dirty="0">
                <a:solidFill>
                  <a:schemeClr val="bg1"/>
                </a:solidFill>
              </a:rPr>
              <a:t>to a Non-US Region</a:t>
            </a:r>
          </a:p>
        </p:txBody>
      </p:sp>
      <p:sp>
        <p:nvSpPr>
          <p:cNvPr id="4" name="Subtitle 3">
            <a:extLst>
              <a:ext uri="{FF2B5EF4-FFF2-40B4-BE49-F238E27FC236}">
                <a16:creationId xmlns:a16="http://schemas.microsoft.com/office/drawing/2014/main" id="{A6A28C06-C65A-96EB-E7EA-0954DC5C00E3}"/>
              </a:ext>
            </a:extLst>
          </p:cNvPr>
          <p:cNvSpPr>
            <a:spLocks noGrp="1"/>
          </p:cNvSpPr>
          <p:nvPr>
            <p:ph type="subTitle" idx="1"/>
          </p:nvPr>
        </p:nvSpPr>
        <p:spPr>
          <a:xfrm>
            <a:off x="4679577" y="3390082"/>
            <a:ext cx="4262718" cy="2278905"/>
          </a:xfrm>
        </p:spPr>
        <p:txBody>
          <a:bodyPr>
            <a:normAutofit/>
          </a:bodyPr>
          <a:lstStyle/>
          <a:p>
            <a:pPr>
              <a:lnSpc>
                <a:spcPct val="100000"/>
              </a:lnSpc>
              <a:spcBef>
                <a:spcPts val="0"/>
              </a:spcBef>
            </a:pPr>
            <a:r>
              <a:rPr lang="en-US" sz="2600" b="1" dirty="0">
                <a:solidFill>
                  <a:schemeClr val="bg1"/>
                </a:solidFill>
              </a:rPr>
              <a:t>James Beidler</a:t>
            </a:r>
            <a:r>
              <a:rPr lang="en-US" sz="2600" b="1" baseline="30000" dirty="0">
                <a:solidFill>
                  <a:schemeClr val="bg1"/>
                </a:solidFill>
              </a:rPr>
              <a:t>1</a:t>
            </a:r>
            <a:r>
              <a:rPr lang="en-US" sz="2600" b="1" dirty="0">
                <a:solidFill>
                  <a:schemeClr val="bg1"/>
                </a:solidFill>
              </a:rPr>
              <a:t>, </a:t>
            </a:r>
          </a:p>
          <a:p>
            <a:pPr>
              <a:lnSpc>
                <a:spcPct val="100000"/>
              </a:lnSpc>
              <a:spcBef>
                <a:spcPts val="0"/>
              </a:spcBef>
            </a:pPr>
            <a:r>
              <a:rPr lang="en-US" sz="2600" b="1" dirty="0">
                <a:solidFill>
                  <a:schemeClr val="bg1"/>
                </a:solidFill>
              </a:rPr>
              <a:t>Jeff Vukovich</a:t>
            </a:r>
            <a:r>
              <a:rPr lang="en-US" sz="2600" b="1" baseline="30000" dirty="0">
                <a:solidFill>
                  <a:schemeClr val="bg1"/>
                </a:solidFill>
              </a:rPr>
              <a:t>2</a:t>
            </a:r>
            <a:r>
              <a:rPr lang="en-US" sz="2600" b="1" dirty="0">
                <a:solidFill>
                  <a:schemeClr val="bg1"/>
                </a:solidFill>
              </a:rPr>
              <a:t>, and </a:t>
            </a:r>
          </a:p>
          <a:p>
            <a:pPr>
              <a:lnSpc>
                <a:spcPct val="100000"/>
              </a:lnSpc>
              <a:spcBef>
                <a:spcPts val="0"/>
              </a:spcBef>
            </a:pPr>
            <a:r>
              <a:rPr lang="en-US" sz="2600" b="1" dirty="0">
                <a:solidFill>
                  <a:schemeClr val="bg1"/>
                </a:solidFill>
              </a:rPr>
              <a:t>George Pouliot</a:t>
            </a:r>
            <a:r>
              <a:rPr lang="en-US" sz="2600" b="1" baseline="30000" dirty="0">
                <a:solidFill>
                  <a:schemeClr val="bg1"/>
                </a:solidFill>
              </a:rPr>
              <a:t>1</a:t>
            </a:r>
          </a:p>
          <a:p>
            <a:pPr>
              <a:lnSpc>
                <a:spcPct val="100000"/>
              </a:lnSpc>
              <a:spcBef>
                <a:spcPts val="0"/>
              </a:spcBef>
            </a:pPr>
            <a:endParaRPr lang="en-US" b="1" baseline="30000" dirty="0">
              <a:solidFill>
                <a:schemeClr val="bg1"/>
              </a:solidFill>
            </a:endParaRPr>
          </a:p>
          <a:p>
            <a:pPr>
              <a:lnSpc>
                <a:spcPct val="100000"/>
              </a:lnSpc>
              <a:spcBef>
                <a:spcPts val="0"/>
              </a:spcBef>
            </a:pPr>
            <a:r>
              <a:rPr lang="en-US" sz="2000" baseline="30000" dirty="0">
                <a:solidFill>
                  <a:schemeClr val="bg1"/>
                </a:solidFill>
              </a:rPr>
              <a:t>1</a:t>
            </a:r>
            <a:r>
              <a:rPr lang="en-US" sz="2000" dirty="0">
                <a:solidFill>
                  <a:schemeClr val="bg1"/>
                </a:solidFill>
              </a:rPr>
              <a:t>ORD/CEMM/AESMD/ESAB; </a:t>
            </a:r>
          </a:p>
          <a:p>
            <a:pPr>
              <a:lnSpc>
                <a:spcPct val="100000"/>
              </a:lnSpc>
              <a:spcBef>
                <a:spcPts val="0"/>
              </a:spcBef>
            </a:pPr>
            <a:r>
              <a:rPr lang="en-US" sz="2000" baseline="30000" dirty="0">
                <a:solidFill>
                  <a:schemeClr val="bg1"/>
                </a:solidFill>
              </a:rPr>
              <a:t>2</a:t>
            </a:r>
            <a:r>
              <a:rPr lang="en-US" sz="2000" dirty="0">
                <a:solidFill>
                  <a:schemeClr val="bg1"/>
                </a:solidFill>
              </a:rPr>
              <a:t> </a:t>
            </a:r>
            <a:r>
              <a:rPr lang="en-US" sz="1800" dirty="0">
                <a:solidFill>
                  <a:schemeClr val="bg1"/>
                </a:solidFill>
                <a:effectLst/>
                <a:latin typeface="Segoe UI" panose="020B0502040204020203" pitchFamily="34" charset="0"/>
              </a:rPr>
              <a:t>OAQP/AQAD/EIAG</a:t>
            </a:r>
            <a:endParaRPr lang="en-US" sz="1800" dirty="0">
              <a:solidFill>
                <a:schemeClr val="bg1"/>
              </a:solidFill>
              <a:effectLst/>
              <a:latin typeface="Arial" panose="020B0604020202020204" pitchFamily="34" charset="0"/>
            </a:endParaRPr>
          </a:p>
          <a:p>
            <a:endParaRPr lang="en-US" sz="2000" baseline="30000" dirty="0">
              <a:solidFill>
                <a:schemeClr val="bg1"/>
              </a:solidFill>
            </a:endParaRPr>
          </a:p>
          <a:p>
            <a:endParaRPr lang="en-US" baseline="30000" dirty="0">
              <a:solidFill>
                <a:schemeClr val="bg1"/>
              </a:solidFill>
            </a:endParaRPr>
          </a:p>
        </p:txBody>
      </p:sp>
      <p:pic>
        <p:nvPicPr>
          <p:cNvPr id="7170" name="Picture 2" descr="Ontario forest fires burned record area of land this summer as they  displaced First Nations in northwest | CBC News">
            <a:extLst>
              <a:ext uri="{FF2B5EF4-FFF2-40B4-BE49-F238E27FC236}">
                <a16:creationId xmlns:a16="http://schemas.microsoft.com/office/drawing/2014/main" id="{3D618838-C7D9-73E0-22DB-5C0576C947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4890" y="3100106"/>
            <a:ext cx="4572000" cy="25688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6325DF7-0C9C-37CF-B321-3F994CF5FD33}"/>
              </a:ext>
            </a:extLst>
          </p:cNvPr>
          <p:cNvSpPr txBox="1"/>
          <p:nvPr/>
        </p:nvSpPr>
        <p:spPr>
          <a:xfrm>
            <a:off x="194873" y="5924777"/>
            <a:ext cx="4377128" cy="646331"/>
          </a:xfrm>
          <a:prstGeom prst="rect">
            <a:avLst/>
          </a:prstGeom>
          <a:noFill/>
        </p:spPr>
        <p:txBody>
          <a:bodyPr wrap="square" rtlCol="0">
            <a:spAutoFit/>
          </a:bodyPr>
          <a:lstStyle/>
          <a:p>
            <a:r>
              <a:rPr lang="en-US" sz="1200" dirty="0">
                <a:solidFill>
                  <a:schemeClr val="bg1"/>
                </a:solidFill>
              </a:rPr>
              <a:t>2021 Ontario Fires</a:t>
            </a:r>
          </a:p>
          <a:p>
            <a:r>
              <a:rPr lang="en-US" sz="1200" dirty="0">
                <a:solidFill>
                  <a:schemeClr val="bg1"/>
                </a:solidFill>
              </a:rPr>
              <a:t>https://i.cbc.ca/1.6123054.1689964140!/fileImage/httpImage/image.jpg_gen/derivatives/16x9_780/ontario-forest-fire.jpg </a:t>
            </a:r>
          </a:p>
        </p:txBody>
      </p:sp>
    </p:spTree>
    <p:extLst>
      <p:ext uri="{BB962C8B-B14F-4D97-AF65-F5344CB8AC3E}">
        <p14:creationId xmlns:p14="http://schemas.microsoft.com/office/powerpoint/2010/main" val="3927296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C7550-A189-5C6B-6107-11D2B1E6BF92}"/>
              </a:ext>
            </a:extLst>
          </p:cNvPr>
          <p:cNvSpPr>
            <a:spLocks noGrp="1"/>
          </p:cNvSpPr>
          <p:nvPr>
            <p:ph type="title"/>
          </p:nvPr>
        </p:nvSpPr>
        <p:spPr>
          <a:xfrm>
            <a:off x="1309407" y="257550"/>
            <a:ext cx="6525185" cy="1325563"/>
          </a:xfrm>
        </p:spPr>
        <p:txBody>
          <a:bodyPr>
            <a:normAutofit/>
          </a:bodyPr>
          <a:lstStyle/>
          <a:p>
            <a:r>
              <a:rPr lang="en-US" sz="4000" b="1" dirty="0"/>
              <a:t>PM2.5 Comparison By Method</a:t>
            </a:r>
          </a:p>
        </p:txBody>
      </p:sp>
      <p:graphicFrame>
        <p:nvGraphicFramePr>
          <p:cNvPr id="5" name="Chart 4" descr="Comparison of PM25 emissions by province across NEI method (SF2BSP), FINN v2.5, CFFEPS, and QFED.">
            <a:extLst>
              <a:ext uri="{FF2B5EF4-FFF2-40B4-BE49-F238E27FC236}">
                <a16:creationId xmlns:a16="http://schemas.microsoft.com/office/drawing/2014/main" id="{F688CFD5-F5B5-4E8B-BC9A-B95A4D98D2D0}"/>
              </a:ext>
            </a:extLst>
          </p:cNvPr>
          <p:cNvGraphicFramePr>
            <a:graphicFrameLocks/>
          </p:cNvGraphicFramePr>
          <p:nvPr>
            <p:extLst>
              <p:ext uri="{D42A27DB-BD31-4B8C-83A1-F6EECF244321}">
                <p14:modId xmlns:p14="http://schemas.microsoft.com/office/powerpoint/2010/main" val="3948689029"/>
              </p:ext>
            </p:extLst>
          </p:nvPr>
        </p:nvGraphicFramePr>
        <p:xfrm>
          <a:off x="0" y="1809749"/>
          <a:ext cx="9143999" cy="50482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313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eospatial plot of Manitoba large fire perimeter">
            <a:extLst>
              <a:ext uri="{FF2B5EF4-FFF2-40B4-BE49-F238E27FC236}">
                <a16:creationId xmlns:a16="http://schemas.microsoft.com/office/drawing/2014/main" id="{6CEB46E3-B1EB-55C8-B253-BAFA9D0DC0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210" y="1417542"/>
            <a:ext cx="4923058" cy="4509413"/>
          </a:xfrm>
        </p:spPr>
      </p:pic>
      <p:sp>
        <p:nvSpPr>
          <p:cNvPr id="2" name="Title 1">
            <a:extLst>
              <a:ext uri="{FF2B5EF4-FFF2-40B4-BE49-F238E27FC236}">
                <a16:creationId xmlns:a16="http://schemas.microsoft.com/office/drawing/2014/main" id="{1E240EE5-5B0E-D28E-E519-E036DE2F4003}"/>
              </a:ext>
            </a:extLst>
          </p:cNvPr>
          <p:cNvSpPr>
            <a:spLocks noGrp="1"/>
          </p:cNvSpPr>
          <p:nvPr>
            <p:ph type="title"/>
          </p:nvPr>
        </p:nvSpPr>
        <p:spPr>
          <a:xfrm>
            <a:off x="1344706" y="5850"/>
            <a:ext cx="7799294" cy="830153"/>
          </a:xfrm>
        </p:spPr>
        <p:txBody>
          <a:bodyPr>
            <a:normAutofit/>
          </a:bodyPr>
          <a:lstStyle/>
          <a:p>
            <a:r>
              <a:rPr lang="en-US" sz="3800" b="1" dirty="0"/>
              <a:t>2021 Manitoba Large Fire Case Study</a:t>
            </a:r>
          </a:p>
        </p:txBody>
      </p:sp>
      <p:sp>
        <p:nvSpPr>
          <p:cNvPr id="6" name="Oval 5">
            <a:extLst>
              <a:ext uri="{FF2B5EF4-FFF2-40B4-BE49-F238E27FC236}">
                <a16:creationId xmlns:a16="http://schemas.microsoft.com/office/drawing/2014/main" id="{6F0AC3D0-8C4B-4BC8-FB98-037615D76F95}"/>
              </a:ext>
              <a:ext uri="{C183D7F6-B498-43B3-948B-1728B52AA6E4}">
                <adec:decorative xmlns:adec="http://schemas.microsoft.com/office/drawing/2017/decorative" val="1"/>
              </a:ext>
            </a:extLst>
          </p:cNvPr>
          <p:cNvSpPr/>
          <p:nvPr/>
        </p:nvSpPr>
        <p:spPr>
          <a:xfrm>
            <a:off x="1575830" y="2712719"/>
            <a:ext cx="1068758" cy="103452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a:extLst>
              <a:ext uri="{FF2B5EF4-FFF2-40B4-BE49-F238E27FC236}">
                <a16:creationId xmlns:a16="http://schemas.microsoft.com/office/drawing/2014/main" id="{A559BCB9-7DE6-26B2-90F7-113C59D1D53C}"/>
              </a:ext>
            </a:extLst>
          </p:cNvPr>
          <p:cNvSpPr txBox="1"/>
          <p:nvPr/>
        </p:nvSpPr>
        <p:spPr>
          <a:xfrm>
            <a:off x="5306020" y="1904734"/>
            <a:ext cx="3837980" cy="3416320"/>
          </a:xfrm>
          <a:prstGeom prst="rect">
            <a:avLst/>
          </a:prstGeom>
          <a:noFill/>
        </p:spPr>
        <p:txBody>
          <a:bodyPr wrap="square" rtlCol="0">
            <a:spAutoFit/>
          </a:bodyPr>
          <a:lstStyle/>
          <a:p>
            <a:r>
              <a:rPr lang="en-US" sz="2400" dirty="0"/>
              <a:t>SE Manitoba Fire</a:t>
            </a:r>
          </a:p>
          <a:p>
            <a:pPr marL="214313" indent="-214313">
              <a:buFont typeface="Arial" panose="020B0604020202020204" pitchFamily="34" charset="0"/>
              <a:buChar char="•"/>
            </a:pPr>
            <a:r>
              <a:rPr lang="en-US" sz="2400" dirty="0"/>
              <a:t>Ignites 6/28/2021</a:t>
            </a:r>
          </a:p>
          <a:p>
            <a:pPr marL="214313" indent="-214313">
              <a:buFont typeface="Arial" panose="020B0604020202020204" pitchFamily="34" charset="0"/>
              <a:buChar char="•"/>
            </a:pPr>
            <a:r>
              <a:rPr lang="en-US" sz="2400" dirty="0"/>
              <a:t>Peaks lates July</a:t>
            </a:r>
          </a:p>
          <a:p>
            <a:pPr marL="214313" indent="-214313">
              <a:buFont typeface="Arial" panose="020B0604020202020204" pitchFamily="34" charset="0"/>
              <a:buChar char="•"/>
            </a:pPr>
            <a:r>
              <a:rPr lang="en-US" sz="2400" dirty="0"/>
              <a:t>Spread slows by August</a:t>
            </a:r>
          </a:p>
          <a:p>
            <a:pPr marL="214313" indent="-214313">
              <a:buFont typeface="Arial" panose="020B0604020202020204" pitchFamily="34" charset="0"/>
              <a:buChar char="•"/>
            </a:pPr>
            <a:r>
              <a:rPr lang="en-US" sz="2400" dirty="0"/>
              <a:t>Approx 1M acres burned</a:t>
            </a:r>
          </a:p>
          <a:p>
            <a:pPr marL="214313" indent="-214313">
              <a:buFont typeface="Arial" panose="020B0604020202020204" pitchFamily="34" charset="0"/>
              <a:buChar char="•"/>
            </a:pPr>
            <a:r>
              <a:rPr lang="en-US" sz="2400" dirty="0"/>
              <a:t>Duff in boreal black spruce forests largest single contributor to fuel loading and consumption</a:t>
            </a:r>
          </a:p>
        </p:txBody>
      </p:sp>
      <p:sp>
        <p:nvSpPr>
          <p:cNvPr id="3" name="TextBox 2">
            <a:extLst>
              <a:ext uri="{FF2B5EF4-FFF2-40B4-BE49-F238E27FC236}">
                <a16:creationId xmlns:a16="http://schemas.microsoft.com/office/drawing/2014/main" id="{D7E9BA39-F986-838C-B0E0-BECF657D68BF}"/>
              </a:ext>
            </a:extLst>
          </p:cNvPr>
          <p:cNvSpPr txBox="1"/>
          <p:nvPr/>
        </p:nvSpPr>
        <p:spPr>
          <a:xfrm>
            <a:off x="45952" y="6169940"/>
            <a:ext cx="5471573" cy="338554"/>
          </a:xfrm>
          <a:prstGeom prst="rect">
            <a:avLst/>
          </a:prstGeom>
          <a:noFill/>
        </p:spPr>
        <p:txBody>
          <a:bodyPr wrap="square" rtlCol="0">
            <a:spAutoFit/>
          </a:bodyPr>
          <a:lstStyle/>
          <a:p>
            <a:r>
              <a:rPr lang="en-US" sz="1600" dirty="0"/>
              <a:t>2021 Manitoba fire within green circle</a:t>
            </a:r>
          </a:p>
        </p:txBody>
      </p:sp>
    </p:spTree>
    <p:extLst>
      <p:ext uri="{BB962C8B-B14F-4D97-AF65-F5344CB8AC3E}">
        <p14:creationId xmlns:p14="http://schemas.microsoft.com/office/powerpoint/2010/main" val="1715002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Timeseries line plot showing the agreement of the SF2 area burned against a manual recreation of the method and ground reports from Manitoba.">
            <a:extLst>
              <a:ext uri="{FF2B5EF4-FFF2-40B4-BE49-F238E27FC236}">
                <a16:creationId xmlns:a16="http://schemas.microsoft.com/office/drawing/2014/main" id="{A75CB8ED-3D96-3014-27F9-D5008B16304B}"/>
              </a:ext>
            </a:extLst>
          </p:cNvPr>
          <p:cNvGraphicFramePr>
            <a:graphicFrameLocks/>
          </p:cNvGraphicFramePr>
          <p:nvPr>
            <p:extLst>
              <p:ext uri="{D42A27DB-BD31-4B8C-83A1-F6EECF244321}">
                <p14:modId xmlns:p14="http://schemas.microsoft.com/office/powerpoint/2010/main" val="2893514934"/>
              </p:ext>
            </p:extLst>
          </p:nvPr>
        </p:nvGraphicFramePr>
        <p:xfrm>
          <a:off x="0" y="601767"/>
          <a:ext cx="9144000" cy="453500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E240EE5-5B0E-D28E-E519-E036DE2F4003}"/>
              </a:ext>
            </a:extLst>
          </p:cNvPr>
          <p:cNvSpPr>
            <a:spLocks noGrp="1"/>
          </p:cNvSpPr>
          <p:nvPr>
            <p:ph type="title"/>
          </p:nvPr>
        </p:nvSpPr>
        <p:spPr>
          <a:xfrm>
            <a:off x="1389529" y="-35480"/>
            <a:ext cx="7754472" cy="1039527"/>
          </a:xfrm>
        </p:spPr>
        <p:txBody>
          <a:bodyPr>
            <a:normAutofit fontScale="90000"/>
          </a:bodyPr>
          <a:lstStyle/>
          <a:p>
            <a:r>
              <a:rPr lang="en-US" sz="3600" b="1" dirty="0"/>
              <a:t>2021 Manitoba Large Fire Temporal Pattern</a:t>
            </a:r>
          </a:p>
        </p:txBody>
      </p:sp>
      <p:sp>
        <p:nvSpPr>
          <p:cNvPr id="7" name="TextBox 6">
            <a:extLst>
              <a:ext uri="{FF2B5EF4-FFF2-40B4-BE49-F238E27FC236}">
                <a16:creationId xmlns:a16="http://schemas.microsoft.com/office/drawing/2014/main" id="{A559BCB9-7DE6-26B2-90F7-113C59D1D53C}"/>
              </a:ext>
            </a:extLst>
          </p:cNvPr>
          <p:cNvSpPr txBox="1"/>
          <p:nvPr/>
        </p:nvSpPr>
        <p:spPr>
          <a:xfrm>
            <a:off x="595927" y="5136776"/>
            <a:ext cx="8081909" cy="1754326"/>
          </a:xfrm>
          <a:prstGeom prst="rect">
            <a:avLst/>
          </a:prstGeom>
          <a:noFill/>
        </p:spPr>
        <p:txBody>
          <a:bodyPr wrap="square" rtlCol="0">
            <a:spAutoFit/>
          </a:bodyPr>
          <a:lstStyle/>
          <a:p>
            <a:r>
              <a:rPr lang="en-US" dirty="0"/>
              <a:t>Validate Post-BSP Acres Burned</a:t>
            </a:r>
          </a:p>
          <a:p>
            <a:pPr marL="214313" indent="-214313">
              <a:buFont typeface="Arial" panose="020B0604020202020204" pitchFamily="34" charset="0"/>
              <a:buChar char="•"/>
            </a:pPr>
            <a:r>
              <a:rPr lang="en-US" dirty="0">
                <a:solidFill>
                  <a:srgbClr val="0070C0"/>
                </a:solidFill>
              </a:rPr>
              <a:t>Blue</a:t>
            </a:r>
            <a:r>
              <a:rPr lang="en-US" dirty="0"/>
              <a:t> is manual temporalization of NBAC area by fraction of total count of spatially overlapping HMS detects cumulative to the day</a:t>
            </a:r>
          </a:p>
          <a:p>
            <a:pPr marL="214313" indent="-214313">
              <a:buFont typeface="Arial" panose="020B0604020202020204" pitchFamily="34" charset="0"/>
              <a:buChar char="•"/>
            </a:pPr>
            <a:r>
              <a:rPr lang="en-US" dirty="0">
                <a:solidFill>
                  <a:schemeClr val="accent1"/>
                </a:solidFill>
              </a:rPr>
              <a:t>Orange</a:t>
            </a:r>
            <a:r>
              <a:rPr lang="en-US" dirty="0"/>
              <a:t> is from a Manitoba report of fire sizes by date/observation: </a:t>
            </a:r>
            <a:r>
              <a:rPr lang="en-US" dirty="0">
                <a:hlinkClick r:id="rId4"/>
              </a:rPr>
              <a:t>https://www.gov.mb.ca/conservation_fire/Fire-Status/index.html</a:t>
            </a:r>
            <a:endParaRPr lang="en-US" dirty="0"/>
          </a:p>
          <a:p>
            <a:pPr marL="214313" indent="-214313">
              <a:buFont typeface="Arial" panose="020B0604020202020204" pitchFamily="34" charset="0"/>
              <a:buChar char="•"/>
            </a:pPr>
            <a:r>
              <a:rPr lang="en-US" dirty="0">
                <a:solidFill>
                  <a:schemeClr val="tx2">
                    <a:lumMod val="60000"/>
                    <a:lumOff val="40000"/>
                  </a:schemeClr>
                </a:solidFill>
              </a:rPr>
              <a:t>Grey/green </a:t>
            </a:r>
            <a:r>
              <a:rPr lang="en-US" dirty="0"/>
              <a:t>is the total acres burned through the day in the inventory</a:t>
            </a:r>
          </a:p>
        </p:txBody>
      </p:sp>
    </p:spTree>
    <p:extLst>
      <p:ext uri="{BB962C8B-B14F-4D97-AF65-F5344CB8AC3E}">
        <p14:creationId xmlns:p14="http://schemas.microsoft.com/office/powerpoint/2010/main" val="2758146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0B4E5-98C3-C911-EFCC-2C0039CA2A44}"/>
              </a:ext>
            </a:extLst>
          </p:cNvPr>
          <p:cNvSpPr>
            <a:spLocks noGrp="1"/>
          </p:cNvSpPr>
          <p:nvPr>
            <p:ph type="title"/>
          </p:nvPr>
        </p:nvSpPr>
        <p:spPr>
          <a:xfrm>
            <a:off x="1664073" y="-174719"/>
            <a:ext cx="7886700" cy="1325563"/>
          </a:xfrm>
        </p:spPr>
        <p:txBody>
          <a:bodyPr>
            <a:normAutofit/>
          </a:bodyPr>
          <a:lstStyle/>
          <a:p>
            <a:r>
              <a:rPr lang="en-US" sz="4000" b="1" dirty="0"/>
              <a:t>HMS Active Smoke 2021-07-24</a:t>
            </a:r>
          </a:p>
        </p:txBody>
      </p:sp>
      <p:pic>
        <p:nvPicPr>
          <p:cNvPr id="5" name="Content Placeholder 4" descr="HMS Smoke Density with fire perimeters on 2021-07-24">
            <a:extLst>
              <a:ext uri="{FF2B5EF4-FFF2-40B4-BE49-F238E27FC236}">
                <a16:creationId xmlns:a16="http://schemas.microsoft.com/office/drawing/2014/main" id="{059652D3-C1A9-14B9-6BE1-CE4C56EE4AB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8000" y="1021976"/>
            <a:ext cx="8071223" cy="5636798"/>
          </a:xfrm>
        </p:spPr>
      </p:pic>
      <p:sp>
        <p:nvSpPr>
          <p:cNvPr id="7" name="Oval 6">
            <a:extLst>
              <a:ext uri="{FF2B5EF4-FFF2-40B4-BE49-F238E27FC236}">
                <a16:creationId xmlns:a16="http://schemas.microsoft.com/office/drawing/2014/main" id="{5061DAF1-A954-E9D3-BEC8-0F9CFC27F944}"/>
              </a:ext>
              <a:ext uri="{C183D7F6-B498-43B3-948B-1728B52AA6E4}">
                <adec:decorative xmlns:adec="http://schemas.microsoft.com/office/drawing/2017/decorative" val="1"/>
              </a:ext>
            </a:extLst>
          </p:cNvPr>
          <p:cNvSpPr/>
          <p:nvPr/>
        </p:nvSpPr>
        <p:spPr>
          <a:xfrm>
            <a:off x="4470039" y="2431622"/>
            <a:ext cx="352927" cy="3886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09143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descr="Table of consumption by fuel class and phase for Manitoba fire on 2021-07-24">
            <a:extLst>
              <a:ext uri="{FF2B5EF4-FFF2-40B4-BE49-F238E27FC236}">
                <a16:creationId xmlns:a16="http://schemas.microsoft.com/office/drawing/2014/main" id="{AD2BEF52-7C68-0C74-FB5D-C64522DAFA97}"/>
              </a:ext>
            </a:extLst>
          </p:cNvPr>
          <p:cNvGraphicFramePr>
            <a:graphicFrameLocks noGrp="1"/>
          </p:cNvGraphicFramePr>
          <p:nvPr>
            <p:extLst>
              <p:ext uri="{D42A27DB-BD31-4B8C-83A1-F6EECF244321}">
                <p14:modId xmlns:p14="http://schemas.microsoft.com/office/powerpoint/2010/main" val="3939208926"/>
              </p:ext>
            </p:extLst>
          </p:nvPr>
        </p:nvGraphicFramePr>
        <p:xfrm>
          <a:off x="0" y="471953"/>
          <a:ext cx="9144000" cy="5588376"/>
        </p:xfrm>
        <a:graphic>
          <a:graphicData uri="http://schemas.openxmlformats.org/drawingml/2006/table">
            <a:tbl>
              <a:tblPr firstRow="1"/>
              <a:tblGrid>
                <a:gridCol w="1339042">
                  <a:extLst>
                    <a:ext uri="{9D8B030D-6E8A-4147-A177-3AD203B41FA5}">
                      <a16:colId xmlns:a16="http://schemas.microsoft.com/office/drawing/2014/main" val="2591266790"/>
                    </a:ext>
                  </a:extLst>
                </a:gridCol>
                <a:gridCol w="513604">
                  <a:extLst>
                    <a:ext uri="{9D8B030D-6E8A-4147-A177-3AD203B41FA5}">
                      <a16:colId xmlns:a16="http://schemas.microsoft.com/office/drawing/2014/main" val="406665521"/>
                    </a:ext>
                  </a:extLst>
                </a:gridCol>
                <a:gridCol w="586977">
                  <a:extLst>
                    <a:ext uri="{9D8B030D-6E8A-4147-A177-3AD203B41FA5}">
                      <a16:colId xmlns:a16="http://schemas.microsoft.com/office/drawing/2014/main" val="2706291052"/>
                    </a:ext>
                  </a:extLst>
                </a:gridCol>
                <a:gridCol w="541119">
                  <a:extLst>
                    <a:ext uri="{9D8B030D-6E8A-4147-A177-3AD203B41FA5}">
                      <a16:colId xmlns:a16="http://schemas.microsoft.com/office/drawing/2014/main" val="105837453"/>
                    </a:ext>
                  </a:extLst>
                </a:gridCol>
                <a:gridCol w="495262">
                  <a:extLst>
                    <a:ext uri="{9D8B030D-6E8A-4147-A177-3AD203B41FA5}">
                      <a16:colId xmlns:a16="http://schemas.microsoft.com/office/drawing/2014/main" val="2633003511"/>
                    </a:ext>
                  </a:extLst>
                </a:gridCol>
                <a:gridCol w="586977">
                  <a:extLst>
                    <a:ext uri="{9D8B030D-6E8A-4147-A177-3AD203B41FA5}">
                      <a16:colId xmlns:a16="http://schemas.microsoft.com/office/drawing/2014/main" val="3596068373"/>
                    </a:ext>
                  </a:extLst>
                </a:gridCol>
                <a:gridCol w="586977">
                  <a:extLst>
                    <a:ext uri="{9D8B030D-6E8A-4147-A177-3AD203B41FA5}">
                      <a16:colId xmlns:a16="http://schemas.microsoft.com/office/drawing/2014/main" val="2152803802"/>
                    </a:ext>
                  </a:extLst>
                </a:gridCol>
                <a:gridCol w="541119">
                  <a:extLst>
                    <a:ext uri="{9D8B030D-6E8A-4147-A177-3AD203B41FA5}">
                      <a16:colId xmlns:a16="http://schemas.microsoft.com/office/drawing/2014/main" val="2409884305"/>
                    </a:ext>
                  </a:extLst>
                </a:gridCol>
                <a:gridCol w="586977">
                  <a:extLst>
                    <a:ext uri="{9D8B030D-6E8A-4147-A177-3AD203B41FA5}">
                      <a16:colId xmlns:a16="http://schemas.microsoft.com/office/drawing/2014/main" val="406177062"/>
                    </a:ext>
                  </a:extLst>
                </a:gridCol>
                <a:gridCol w="586977">
                  <a:extLst>
                    <a:ext uri="{9D8B030D-6E8A-4147-A177-3AD203B41FA5}">
                      <a16:colId xmlns:a16="http://schemas.microsoft.com/office/drawing/2014/main" val="3679278244"/>
                    </a:ext>
                  </a:extLst>
                </a:gridCol>
                <a:gridCol w="586977">
                  <a:extLst>
                    <a:ext uri="{9D8B030D-6E8A-4147-A177-3AD203B41FA5}">
                      <a16:colId xmlns:a16="http://schemas.microsoft.com/office/drawing/2014/main" val="2619501443"/>
                    </a:ext>
                  </a:extLst>
                </a:gridCol>
                <a:gridCol w="541119">
                  <a:extLst>
                    <a:ext uri="{9D8B030D-6E8A-4147-A177-3AD203B41FA5}">
                      <a16:colId xmlns:a16="http://schemas.microsoft.com/office/drawing/2014/main" val="2895984109"/>
                    </a:ext>
                  </a:extLst>
                </a:gridCol>
                <a:gridCol w="495262">
                  <a:extLst>
                    <a:ext uri="{9D8B030D-6E8A-4147-A177-3AD203B41FA5}">
                      <a16:colId xmlns:a16="http://schemas.microsoft.com/office/drawing/2014/main" val="12365736"/>
                    </a:ext>
                  </a:extLst>
                </a:gridCol>
                <a:gridCol w="1155611">
                  <a:extLst>
                    <a:ext uri="{9D8B030D-6E8A-4147-A177-3AD203B41FA5}">
                      <a16:colId xmlns:a16="http://schemas.microsoft.com/office/drawing/2014/main" val="3531864599"/>
                    </a:ext>
                  </a:extLst>
                </a:gridCol>
              </a:tblGrid>
              <a:tr h="199585">
                <a:tc>
                  <a:txBody>
                    <a:bodyPr/>
                    <a:lstStyle/>
                    <a:p>
                      <a:pPr algn="l" fontAlgn="b"/>
                      <a:endParaRPr lang="en-US" sz="1050" b="1" i="0" u="none" strike="noStrike" dirty="0">
                        <a:solidFill>
                          <a:srgbClr val="000000"/>
                        </a:solidFill>
                        <a:effectLst/>
                        <a:latin typeface="Calibri" panose="020F0502020204030204" pitchFamily="34" charset="0"/>
                      </a:endParaRPr>
                    </a:p>
                  </a:txBody>
                  <a:tcPr marL="7770" marR="7770" marT="7770" marB="0" anchor="b">
                    <a:lnL>
                      <a:noFill/>
                    </a:lnL>
                    <a:lnR w="6350" cap="flat" cmpd="sng" algn="ctr">
                      <a:solidFill>
                        <a:srgbClr val="000000"/>
                      </a:solidFill>
                      <a:prstDash val="solid"/>
                      <a:round/>
                      <a:headEnd type="none" w="med" len="med"/>
                      <a:tailEnd type="none" w="med" len="med"/>
                    </a:lnR>
                    <a:lnT>
                      <a:noFill/>
                    </a:lnT>
                    <a:lnB>
                      <a:noFill/>
                    </a:lnB>
                  </a:tcPr>
                </a:tc>
                <a:tc gridSpan="12">
                  <a:txBody>
                    <a:bodyPr/>
                    <a:lstStyle/>
                    <a:p>
                      <a:pPr algn="ctr" fontAlgn="b"/>
                      <a:r>
                        <a:rPr lang="en-US" sz="1050" b="1" i="0" u="none" strike="noStrike">
                          <a:solidFill>
                            <a:srgbClr val="000000"/>
                          </a:solidFill>
                          <a:effectLst/>
                          <a:latin typeface="Calibri" panose="020F0502020204030204" pitchFamily="34" charset="0"/>
                        </a:rPr>
                        <a:t>Fuel Class and Phase</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50" b="0" i="0" u="none" strike="noStrike">
                        <a:solidFill>
                          <a:srgbClr val="000000"/>
                        </a:solidFill>
                        <a:effectLst/>
                        <a:latin typeface="Calibri" panose="020F0502020204030204" pitchFamily="34" charset="0"/>
                      </a:endParaRPr>
                    </a:p>
                  </a:txBody>
                  <a:tcPr marL="7770" marR="7770" marT="777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50700141"/>
                  </a:ext>
                </a:extLst>
              </a:tr>
              <a:tr h="191602">
                <a:tc>
                  <a:txBody>
                    <a:bodyPr/>
                    <a:lstStyle/>
                    <a:p>
                      <a:pPr algn="l" fontAlgn="b"/>
                      <a:endParaRPr lang="en-US" sz="1050" b="1" i="0" u="none" strike="noStrike" dirty="0">
                        <a:solidFill>
                          <a:srgbClr val="000000"/>
                        </a:solidFill>
                        <a:effectLst/>
                        <a:latin typeface="Calibri" panose="020F0502020204030204" pitchFamily="34" charset="0"/>
                      </a:endParaRPr>
                    </a:p>
                  </a:txBody>
                  <a:tcPr marL="7770" marR="7770" marT="777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b"/>
                      <a:r>
                        <a:rPr lang="en-US" sz="1050" b="1" i="0" u="none" strike="noStrike">
                          <a:solidFill>
                            <a:srgbClr val="000000"/>
                          </a:solidFill>
                          <a:effectLst/>
                          <a:latin typeface="Calibri" panose="020F0502020204030204" pitchFamily="34" charset="0"/>
                        </a:rPr>
                        <a:t>Canopy Fuels</a:t>
                      </a:r>
                    </a:p>
                  </a:txBody>
                  <a:tcPr marL="7770" marR="7770" marT="77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50" b="1" i="0" u="none" strike="noStrike">
                          <a:solidFill>
                            <a:srgbClr val="000000"/>
                          </a:solidFill>
                          <a:effectLst/>
                          <a:latin typeface="Calibri" panose="020F0502020204030204" pitchFamily="34" charset="0"/>
                        </a:rPr>
                        <a:t>Ground Fuels</a:t>
                      </a:r>
                    </a:p>
                  </a:txBody>
                  <a:tcPr marL="7770" marR="7770" marT="77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50" b="1" i="0" u="none" strike="noStrike">
                          <a:solidFill>
                            <a:srgbClr val="000000"/>
                          </a:solidFill>
                          <a:effectLst/>
                          <a:latin typeface="Calibri" panose="020F0502020204030204" pitchFamily="34" charset="0"/>
                        </a:rPr>
                        <a:t>Litter-Lichen-Moss</a:t>
                      </a:r>
                    </a:p>
                  </a:txBody>
                  <a:tcPr marL="7770" marR="7770" marT="77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50" b="0" i="0" u="none" strike="noStrike">
                        <a:solidFill>
                          <a:srgbClr val="000000"/>
                        </a:solidFill>
                        <a:effectLst/>
                        <a:latin typeface="Calibri" panose="020F0502020204030204" pitchFamily="34" charset="0"/>
                      </a:endParaRPr>
                    </a:p>
                  </a:txBody>
                  <a:tcPr marL="7770" marR="7770" marT="777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26118103"/>
                  </a:ext>
                </a:extLst>
              </a:tr>
              <a:tr h="191602">
                <a:tc>
                  <a:txBody>
                    <a:bodyPr/>
                    <a:lstStyle/>
                    <a:p>
                      <a:pPr algn="l" fontAlgn="b"/>
                      <a:r>
                        <a:rPr lang="en-US" sz="1050" b="1" i="0" u="none" strike="noStrike" dirty="0" err="1">
                          <a:solidFill>
                            <a:srgbClr val="000000"/>
                          </a:solidFill>
                          <a:effectLst/>
                          <a:latin typeface="Calibri" panose="020F0502020204030204" pitchFamily="34" charset="0"/>
                        </a:rPr>
                        <a:t>Fuelbed</a:t>
                      </a:r>
                      <a:endParaRPr lang="en-US" sz="1050" b="1" i="0" u="none" strike="noStrike" dirty="0">
                        <a:solidFill>
                          <a:srgbClr val="000000"/>
                        </a:solidFill>
                        <a:effectLst/>
                        <a:latin typeface="Calibri" panose="020F0502020204030204" pitchFamily="34" charset="0"/>
                      </a:endParaRP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Flaming</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Residual</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Smolder</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Total</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Flaming</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Residual</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Smolder</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Total</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Flaming</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Residual</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Smolder</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Total</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7770" marR="7770" marT="777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563049"/>
                  </a:ext>
                </a:extLst>
              </a:tr>
              <a:tr h="191602">
                <a:tc>
                  <a:txBody>
                    <a:bodyPr/>
                    <a:lstStyle/>
                    <a:p>
                      <a:pPr algn="l" fontAlgn="b"/>
                      <a:r>
                        <a:rPr lang="en-US" sz="1050" b="0" i="0" u="none" strike="noStrike" dirty="0">
                          <a:solidFill>
                            <a:srgbClr val="000000"/>
                          </a:solidFill>
                          <a:effectLst/>
                          <a:latin typeface="Calibri" panose="020F0502020204030204" pitchFamily="34" charset="0"/>
                        </a:rPr>
                        <a:t>Young Lodgepole Pine</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8,266</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9,667</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9,894</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27,826</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2,149</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238</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2,387</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7770" marR="7770" marT="777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62386291"/>
                  </a:ext>
                </a:extLst>
              </a:tr>
              <a:tr h="383202">
                <a:tc>
                  <a:txBody>
                    <a:bodyPr/>
                    <a:lstStyle/>
                    <a:p>
                      <a:pPr algn="l" fontAlgn="b"/>
                      <a:r>
                        <a:rPr lang="en-US" sz="1050" b="0" i="0" u="none" strike="noStrike" dirty="0">
                          <a:solidFill>
                            <a:srgbClr val="000000"/>
                          </a:solidFill>
                          <a:effectLst/>
                          <a:latin typeface="Calibri" panose="020F0502020204030204" pitchFamily="34" charset="0"/>
                        </a:rPr>
                        <a:t>Mature Lodgepole Pine</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27,628</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152</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2,005</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29,785</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727</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1,454</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5,090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7,271</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2,611</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289</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2,900</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7770" marR="7770" marT="777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21661518"/>
                  </a:ext>
                </a:extLst>
              </a:tr>
              <a:tr h="383202">
                <a:tc>
                  <a:txBody>
                    <a:bodyPr/>
                    <a:lstStyle/>
                    <a:p>
                      <a:pPr algn="l" fontAlgn="b"/>
                      <a:r>
                        <a:rPr lang="en-US" sz="1050" b="0" i="0" u="none" strike="noStrike" dirty="0">
                          <a:solidFill>
                            <a:srgbClr val="000000"/>
                          </a:solidFill>
                          <a:effectLst/>
                          <a:latin typeface="Calibri" panose="020F0502020204030204" pitchFamily="34" charset="0"/>
                        </a:rPr>
                        <a:t>Interior Ponderosa Pine-Douglas Fir</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5,903</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1,342</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1,782</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9,026</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523</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1,046</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3,662</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5,232</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1,204</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134</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1,337</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7770" marR="7770" marT="777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92335098"/>
                  </a:ext>
                </a:extLst>
              </a:tr>
              <a:tr h="191602">
                <a:tc>
                  <a:txBody>
                    <a:bodyPr/>
                    <a:lstStyle/>
                    <a:p>
                      <a:pPr algn="l" fontAlgn="b"/>
                      <a:r>
                        <a:rPr lang="en-US" sz="1050" b="0" i="0" u="none" strike="noStrike" dirty="0">
                          <a:solidFill>
                            <a:srgbClr val="000000"/>
                          </a:solidFill>
                          <a:effectLst/>
                          <a:latin typeface="Calibri" panose="020F0502020204030204" pitchFamily="34" charset="0"/>
                        </a:rPr>
                        <a:t>Black spruce/Lichen</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2,397</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175</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328</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2,899</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15,822</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31,740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110,660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158,222</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2,148</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113</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2,261</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7770" marR="7770" marT="777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2394556"/>
                  </a:ext>
                </a:extLst>
              </a:tr>
              <a:tr h="383202">
                <a:tc>
                  <a:txBody>
                    <a:bodyPr/>
                    <a:lstStyle/>
                    <a:p>
                      <a:pPr algn="l" fontAlgn="b"/>
                      <a:r>
                        <a:rPr lang="en-US" sz="1050" b="0" i="0" u="none" strike="noStrike" dirty="0">
                          <a:solidFill>
                            <a:srgbClr val="000000"/>
                          </a:solidFill>
                          <a:effectLst/>
                          <a:latin typeface="Calibri" panose="020F0502020204030204" pitchFamily="34" charset="0"/>
                        </a:rPr>
                        <a:t>Black spruce/Feathermoss</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67,192</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4,889</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9,452</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81,534</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70,781</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227,222</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516,373</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50" b="0" i="0" u="none" strike="noStrike">
                          <a:solidFill>
                            <a:srgbClr val="000000"/>
                          </a:solidFill>
                          <a:effectLst/>
                          <a:latin typeface="Calibri" panose="020F0502020204030204" pitchFamily="34" charset="0"/>
                        </a:rPr>
                        <a:t>814,376</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35,623</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1,875</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37,498</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7770" marR="7770" marT="777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45851727"/>
                  </a:ext>
                </a:extLst>
              </a:tr>
              <a:tr h="191602">
                <a:tc>
                  <a:txBody>
                    <a:bodyPr/>
                    <a:lstStyle/>
                    <a:p>
                      <a:pPr algn="l" fontAlgn="b"/>
                      <a:r>
                        <a:rPr lang="en-US" sz="1050" b="0" i="0" u="none" strike="noStrike" dirty="0">
                          <a:solidFill>
                            <a:srgbClr val="000000"/>
                          </a:solidFill>
                          <a:effectLst/>
                          <a:latin typeface="Calibri" panose="020F0502020204030204" pitchFamily="34" charset="0"/>
                        </a:rPr>
                        <a:t>Quaking aspen</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90,866</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2,188</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8,670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101,725</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1,908</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212</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2,120</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7770" marR="7770" marT="777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4506342"/>
                  </a:ext>
                </a:extLst>
              </a:tr>
              <a:tr h="383202">
                <a:tc>
                  <a:txBody>
                    <a:bodyPr/>
                    <a:lstStyle/>
                    <a:p>
                      <a:pPr algn="l" fontAlgn="b"/>
                      <a:r>
                        <a:rPr lang="en-US" sz="1050" b="0" i="0" u="none" strike="noStrike" dirty="0">
                          <a:solidFill>
                            <a:srgbClr val="000000"/>
                          </a:solidFill>
                          <a:effectLst/>
                          <a:latin typeface="Calibri" panose="020F0502020204030204" pitchFamily="34" charset="0"/>
                        </a:rPr>
                        <a:t>Balsam fir-spruce-mixed hardwood</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165,609</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3,622</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14,218</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183,449</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1,907</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3,837</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13,327</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19,071</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50,404</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4,844</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55,248</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7770" marR="7770" marT="777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7152358"/>
                  </a:ext>
                </a:extLst>
              </a:tr>
              <a:tr h="199585">
                <a:tc>
                  <a:txBody>
                    <a:bodyPr/>
                    <a:lstStyle/>
                    <a:p>
                      <a:pPr algn="l" fontAlgn="b"/>
                      <a:r>
                        <a:rPr lang="en-US" sz="1050" b="0" i="0" u="none" strike="noStrike" dirty="0">
                          <a:solidFill>
                            <a:srgbClr val="000000"/>
                          </a:solidFill>
                          <a:effectLst/>
                          <a:latin typeface="Calibri" panose="020F0502020204030204" pitchFamily="34" charset="0"/>
                        </a:rPr>
                        <a:t>All </a:t>
                      </a:r>
                      <a:r>
                        <a:rPr lang="en-US" sz="1050" b="0" i="0" u="none" strike="noStrike" dirty="0" err="1">
                          <a:solidFill>
                            <a:srgbClr val="000000"/>
                          </a:solidFill>
                          <a:effectLst/>
                          <a:latin typeface="Calibri" panose="020F0502020204030204" pitchFamily="34" charset="0"/>
                        </a:rPr>
                        <a:t>Fuelbeds</a:t>
                      </a:r>
                      <a:endParaRPr lang="en-US" sz="1050" b="0" i="0" u="none" strike="noStrike" dirty="0">
                        <a:solidFill>
                          <a:srgbClr val="000000"/>
                        </a:solidFill>
                        <a:effectLst/>
                        <a:latin typeface="Calibri" panose="020F0502020204030204" pitchFamily="34" charset="0"/>
                      </a:endParaRP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368,131</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22,050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46,382</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436,563</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89,773</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265,324</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649,196</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1,004,294</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50" b="0" i="0" u="none" strike="noStrike">
                          <a:solidFill>
                            <a:srgbClr val="000000"/>
                          </a:solidFill>
                          <a:effectLst/>
                          <a:latin typeface="Calibri" panose="020F0502020204030204" pitchFamily="34" charset="0"/>
                        </a:rPr>
                        <a:t>96,113</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7,711</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103,825</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endParaRPr lang="en-US" sz="1050" b="0" i="0" u="none" strike="noStrike">
                        <a:solidFill>
                          <a:srgbClr val="000000"/>
                        </a:solidFill>
                        <a:effectLst/>
                        <a:latin typeface="Calibri" panose="020F0502020204030204" pitchFamily="34" charset="0"/>
                      </a:endParaRPr>
                    </a:p>
                  </a:txBody>
                  <a:tcPr marL="7770" marR="7770" marT="777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849251"/>
                  </a:ext>
                </a:extLst>
              </a:tr>
              <a:tr h="191602">
                <a:tc>
                  <a:txBody>
                    <a:bodyPr/>
                    <a:lstStyle/>
                    <a:p>
                      <a:pPr algn="l" fontAlgn="b"/>
                      <a:endParaRPr lang="en-US" sz="1050" b="1" i="0" u="none" strike="noStrike" dirty="0">
                        <a:solidFill>
                          <a:srgbClr val="000000"/>
                        </a:solidFill>
                        <a:effectLst/>
                        <a:latin typeface="Calibri" panose="020F0502020204030204" pitchFamily="34" charset="0"/>
                      </a:endParaRPr>
                    </a:p>
                  </a:txBody>
                  <a:tcPr marL="7770" marR="7770" marT="777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50" b="1" i="0" u="none" strike="noStrike">
                          <a:solidFill>
                            <a:srgbClr val="000000"/>
                          </a:solidFill>
                          <a:effectLst/>
                          <a:latin typeface="Calibri" panose="020F0502020204030204" pitchFamily="34" charset="0"/>
                        </a:rPr>
                        <a:t>Nonwoody Fuels</a:t>
                      </a:r>
                    </a:p>
                  </a:txBody>
                  <a:tcPr marL="7770" marR="7770" marT="77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50" b="1" i="0" u="none" strike="noStrike" dirty="0">
                          <a:solidFill>
                            <a:srgbClr val="000000"/>
                          </a:solidFill>
                          <a:effectLst/>
                          <a:latin typeface="Calibri" panose="020F0502020204030204" pitchFamily="34" charset="0"/>
                        </a:rPr>
                        <a:t>Shrubs</a:t>
                      </a:r>
                    </a:p>
                  </a:txBody>
                  <a:tcPr marL="7770" marR="7770" marT="77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50" b="1" i="0" u="none" strike="noStrike">
                          <a:solidFill>
                            <a:srgbClr val="000000"/>
                          </a:solidFill>
                          <a:effectLst/>
                          <a:latin typeface="Calibri" panose="020F0502020204030204" pitchFamily="34" charset="0"/>
                        </a:rPr>
                        <a:t>Woody Fuels</a:t>
                      </a:r>
                    </a:p>
                  </a:txBody>
                  <a:tcPr marL="7770" marR="7770" marT="77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50" b="1" i="0" u="none" strike="noStrike">
                          <a:solidFill>
                            <a:srgbClr val="000000"/>
                          </a:solidFill>
                          <a:effectLst/>
                          <a:latin typeface="Calibri" panose="020F0502020204030204" pitchFamily="34" charset="0"/>
                        </a:rPr>
                        <a:t>Total Consumption</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145982659"/>
                  </a:ext>
                </a:extLst>
              </a:tr>
              <a:tr h="191602">
                <a:tc>
                  <a:txBody>
                    <a:bodyPr/>
                    <a:lstStyle/>
                    <a:p>
                      <a:pPr algn="l" fontAlgn="b"/>
                      <a:r>
                        <a:rPr lang="en-US" sz="1050" b="1" i="0" u="none" strike="noStrike" dirty="0" err="1">
                          <a:solidFill>
                            <a:srgbClr val="000000"/>
                          </a:solidFill>
                          <a:effectLst/>
                          <a:latin typeface="Calibri" panose="020F0502020204030204" pitchFamily="34" charset="0"/>
                        </a:rPr>
                        <a:t>Fuelbed</a:t>
                      </a:r>
                      <a:endParaRPr lang="en-US" sz="1050" b="1" i="0" u="none" strike="noStrike" dirty="0">
                        <a:solidFill>
                          <a:srgbClr val="000000"/>
                        </a:solidFill>
                        <a:effectLst/>
                        <a:latin typeface="Calibri" panose="020F0502020204030204" pitchFamily="34" charset="0"/>
                      </a:endParaRP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Flaming</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Residual</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Smolder</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Total</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Flaming</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Residual</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Smolder</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Total</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Flaming</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Residual</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Smolder</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Total</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Calibri" panose="020F0502020204030204" pitchFamily="34" charset="0"/>
                        </a:rPr>
                        <a:t> </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576194399"/>
                  </a:ext>
                </a:extLst>
              </a:tr>
              <a:tr h="191602">
                <a:tc>
                  <a:txBody>
                    <a:bodyPr/>
                    <a:lstStyle/>
                    <a:p>
                      <a:pPr algn="l" fontAlgn="b"/>
                      <a:r>
                        <a:rPr lang="en-US" sz="1050" b="0" i="0" u="none" strike="noStrike" dirty="0">
                          <a:solidFill>
                            <a:srgbClr val="000000"/>
                          </a:solidFill>
                          <a:effectLst/>
                          <a:latin typeface="Calibri" panose="020F0502020204030204" pitchFamily="34" charset="0"/>
                        </a:rPr>
                        <a:t>Young Lodgepole Pine</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240</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27</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266</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28</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31</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66,124</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12,642</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22,368</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101,135</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131,646</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732744964"/>
                  </a:ext>
                </a:extLst>
              </a:tr>
              <a:tr h="383202">
                <a:tc>
                  <a:txBody>
                    <a:bodyPr/>
                    <a:lstStyle/>
                    <a:p>
                      <a:pPr algn="l" fontAlgn="b"/>
                      <a:r>
                        <a:rPr lang="en-US" sz="1050" b="0" i="0" u="none" strike="noStrike" dirty="0">
                          <a:solidFill>
                            <a:srgbClr val="000000"/>
                          </a:solidFill>
                          <a:effectLst/>
                          <a:latin typeface="Calibri" panose="020F0502020204030204" pitchFamily="34" charset="0"/>
                        </a:rPr>
                        <a:t>Mature Lodgepole Pine</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2,940</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327</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3,267</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17</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19</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106,892</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21,419</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34,096</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162,408</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205,650</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157854351"/>
                  </a:ext>
                </a:extLst>
              </a:tr>
              <a:tr h="383202">
                <a:tc>
                  <a:txBody>
                    <a:bodyPr/>
                    <a:lstStyle/>
                    <a:p>
                      <a:pPr algn="l" fontAlgn="b"/>
                      <a:r>
                        <a:rPr lang="en-US" sz="1050" b="0" i="0" u="none" strike="noStrike" dirty="0">
                          <a:solidFill>
                            <a:srgbClr val="000000"/>
                          </a:solidFill>
                          <a:effectLst/>
                          <a:latin typeface="Calibri" panose="020F0502020204030204" pitchFamily="34" charset="0"/>
                        </a:rPr>
                        <a:t>Interior Ponderosa Pine-Douglas Fir</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933</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104</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1,036</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2,876</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320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3,196</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5,859</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1,941</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2,387</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10,187</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30,013</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774349527"/>
                  </a:ext>
                </a:extLst>
              </a:tr>
              <a:tr h="191602">
                <a:tc>
                  <a:txBody>
                    <a:bodyPr/>
                    <a:lstStyle/>
                    <a:p>
                      <a:pPr algn="l" fontAlgn="b"/>
                      <a:r>
                        <a:rPr lang="en-US" sz="1050" b="0" i="0" u="none" strike="noStrike" dirty="0">
                          <a:solidFill>
                            <a:srgbClr val="000000"/>
                          </a:solidFill>
                          <a:effectLst/>
                          <a:latin typeface="Calibri" panose="020F0502020204030204" pitchFamily="34" charset="0"/>
                        </a:rPr>
                        <a:t>Black spruce/Lichen</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309</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34</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344</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5,837</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649</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6,485</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9,715</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3,144</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3,732</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16,591</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186,802</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704831270"/>
                  </a:ext>
                </a:extLst>
              </a:tr>
              <a:tr h="383202">
                <a:tc>
                  <a:txBody>
                    <a:bodyPr/>
                    <a:lstStyle/>
                    <a:p>
                      <a:pPr algn="l" fontAlgn="b"/>
                      <a:r>
                        <a:rPr lang="en-US" sz="1050" b="0" i="0" u="none" strike="noStrike">
                          <a:solidFill>
                            <a:srgbClr val="000000"/>
                          </a:solidFill>
                          <a:effectLst/>
                          <a:latin typeface="Calibri" panose="020F0502020204030204" pitchFamily="34" charset="0"/>
                        </a:rPr>
                        <a:t>Black spruce/Feathermoss</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553</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61</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615</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17,537</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1,949</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19,486</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26,648</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8,399</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11,103</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46,150</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999,658</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09888528"/>
                  </a:ext>
                </a:extLst>
              </a:tr>
              <a:tr h="191602">
                <a:tc>
                  <a:txBody>
                    <a:bodyPr/>
                    <a:lstStyle/>
                    <a:p>
                      <a:pPr algn="l" fontAlgn="b"/>
                      <a:r>
                        <a:rPr lang="en-US" sz="1050" b="0" i="0" u="none" strike="noStrike">
                          <a:solidFill>
                            <a:srgbClr val="000000"/>
                          </a:solidFill>
                          <a:effectLst/>
                          <a:latin typeface="Calibri" panose="020F0502020204030204" pitchFamily="34" charset="0"/>
                        </a:rPr>
                        <a:t>Quaking aspen</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8,390</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932</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9,322</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7,282</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809</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8,092</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37,447</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15,166</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17,773</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70,386</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191,644</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775737853"/>
                  </a:ext>
                </a:extLst>
              </a:tr>
              <a:tr h="391187">
                <a:tc>
                  <a:txBody>
                    <a:bodyPr/>
                    <a:lstStyle/>
                    <a:p>
                      <a:pPr algn="l" fontAlgn="b"/>
                      <a:r>
                        <a:rPr lang="en-US" sz="1050" b="0" i="0" u="none" strike="noStrike">
                          <a:solidFill>
                            <a:srgbClr val="000000"/>
                          </a:solidFill>
                          <a:effectLst/>
                          <a:latin typeface="Calibri" panose="020F0502020204030204" pitchFamily="34" charset="0"/>
                        </a:rPr>
                        <a:t>Balsam fir-spruce-mixed hardwood</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38,444</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4,272</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42,715</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43,347</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4,816</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48,163</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142,584</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76,393</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79,081</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298,057</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646,703</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73931100"/>
                  </a:ext>
                </a:extLst>
              </a:tr>
              <a:tr h="199585">
                <a:tc>
                  <a:txBody>
                    <a:bodyPr/>
                    <a:lstStyle/>
                    <a:p>
                      <a:pPr algn="l" fontAlgn="b"/>
                      <a:r>
                        <a:rPr lang="en-US" sz="1050" b="0" i="0" u="none" strike="noStrike">
                          <a:solidFill>
                            <a:srgbClr val="000000"/>
                          </a:solidFill>
                          <a:effectLst/>
                          <a:latin typeface="Calibri" panose="020F0502020204030204" pitchFamily="34" charset="0"/>
                        </a:rPr>
                        <a:t>All Fuelbeds</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55,411</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6,157</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61,567</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77,285</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0</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8,587</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85,872</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395,333</a:t>
                      </a:r>
                    </a:p>
                  </a:txBody>
                  <a:tcPr marL="7770" marR="7770" marT="77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139,116</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170,562</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a:solidFill>
                            <a:srgbClr val="000000"/>
                          </a:solidFill>
                          <a:effectLst/>
                          <a:latin typeface="Calibri" panose="020F0502020204030204" pitchFamily="34" charset="0"/>
                        </a:rPr>
                        <a:t>705,010</a:t>
                      </a:r>
                    </a:p>
                  </a:txBody>
                  <a:tcPr marL="7770" marR="7770" marT="77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050" b="0" i="0" u="none" strike="noStrike" dirty="0">
                          <a:solidFill>
                            <a:srgbClr val="000000"/>
                          </a:solidFill>
                          <a:effectLst/>
                          <a:latin typeface="Calibri" panose="020F0502020204030204" pitchFamily="34" charset="0"/>
                        </a:rPr>
                        <a:t>2,397,131 *</a:t>
                      </a:r>
                    </a:p>
                  </a:txBody>
                  <a:tcPr marL="7770" marR="7770" marT="77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31976122"/>
                  </a:ext>
                </a:extLst>
              </a:tr>
            </a:tbl>
          </a:graphicData>
        </a:graphic>
      </p:graphicFrame>
      <p:sp>
        <p:nvSpPr>
          <p:cNvPr id="2" name="Title 1">
            <a:extLst>
              <a:ext uri="{FF2B5EF4-FFF2-40B4-BE49-F238E27FC236}">
                <a16:creationId xmlns:a16="http://schemas.microsoft.com/office/drawing/2014/main" id="{67E4ED8C-5501-EE5A-3BE6-8096E1C17A34}"/>
              </a:ext>
            </a:extLst>
          </p:cNvPr>
          <p:cNvSpPr>
            <a:spLocks noGrp="1"/>
          </p:cNvSpPr>
          <p:nvPr>
            <p:ph type="title"/>
          </p:nvPr>
        </p:nvSpPr>
        <p:spPr>
          <a:xfrm>
            <a:off x="628650" y="-349252"/>
            <a:ext cx="7886700" cy="1325563"/>
          </a:xfrm>
        </p:spPr>
        <p:txBody>
          <a:bodyPr>
            <a:normAutofit/>
          </a:bodyPr>
          <a:lstStyle/>
          <a:p>
            <a:r>
              <a:rPr lang="en-US" sz="2800" b="1" dirty="0"/>
              <a:t>Manitoba Fire 7/24 Consumption 110% Duff Moisture</a:t>
            </a:r>
          </a:p>
        </p:txBody>
      </p:sp>
      <p:sp>
        <p:nvSpPr>
          <p:cNvPr id="10" name="TextBox 9">
            <a:extLst>
              <a:ext uri="{FF2B5EF4-FFF2-40B4-BE49-F238E27FC236}">
                <a16:creationId xmlns:a16="http://schemas.microsoft.com/office/drawing/2014/main" id="{9A0DB0C3-1CE5-BBFF-C137-70981CCF4B06}"/>
              </a:ext>
            </a:extLst>
          </p:cNvPr>
          <p:cNvSpPr txBox="1"/>
          <p:nvPr/>
        </p:nvSpPr>
        <p:spPr>
          <a:xfrm>
            <a:off x="0" y="6105142"/>
            <a:ext cx="7010400"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Black spruce-feathermoss duff moisture value of 110% derived from </a:t>
            </a:r>
            <a:r>
              <a:rPr lang="en-US" sz="1400" i="1" dirty="0" err="1"/>
              <a:t>Amiro</a:t>
            </a:r>
            <a:r>
              <a:rPr lang="en-US" sz="1400" i="1" dirty="0"/>
              <a:t> et al.</a:t>
            </a:r>
          </a:p>
          <a:p>
            <a:pPr marL="285750" indent="-285750">
              <a:buFont typeface="Arial" panose="020B0604020202020204" pitchFamily="34" charset="0"/>
              <a:buChar char="•"/>
            </a:pPr>
            <a:r>
              <a:rPr lang="en-US" sz="1400" dirty="0"/>
              <a:t>Total consumption reduced ~5.5% vs. 75% duff moisture</a:t>
            </a:r>
          </a:p>
          <a:p>
            <a:pPr marL="285750" indent="-285750">
              <a:buFont typeface="Arial" panose="020B0604020202020204" pitchFamily="34" charset="0"/>
              <a:buChar char="•"/>
            </a:pPr>
            <a:r>
              <a:rPr lang="en-US" sz="1400" dirty="0"/>
              <a:t>Fuel moisture is variable and dependent on local conditions!</a:t>
            </a:r>
          </a:p>
        </p:txBody>
      </p:sp>
      <p:sp>
        <p:nvSpPr>
          <p:cNvPr id="3" name="TextBox 2">
            <a:extLst>
              <a:ext uri="{FF2B5EF4-FFF2-40B4-BE49-F238E27FC236}">
                <a16:creationId xmlns:a16="http://schemas.microsoft.com/office/drawing/2014/main" id="{C92BAABE-51DD-128E-B913-04F4EF8E06D4}"/>
              </a:ext>
            </a:extLst>
          </p:cNvPr>
          <p:cNvSpPr txBox="1"/>
          <p:nvPr/>
        </p:nvSpPr>
        <p:spPr>
          <a:xfrm>
            <a:off x="6924813" y="6297630"/>
            <a:ext cx="2411506" cy="507831"/>
          </a:xfrm>
          <a:prstGeom prst="rect">
            <a:avLst/>
          </a:prstGeom>
          <a:noFill/>
          <a:ln w="6350">
            <a:noFill/>
          </a:ln>
        </p:spPr>
        <p:txBody>
          <a:bodyPr wrap="square" rtlCol="0">
            <a:spAutoFit/>
          </a:bodyPr>
          <a:lstStyle/>
          <a:p>
            <a:r>
              <a:rPr lang="en-US" sz="1350" dirty="0"/>
              <a:t>* Total for all fuel beds. Minor beds removed for slide clarity.</a:t>
            </a:r>
          </a:p>
        </p:txBody>
      </p:sp>
      <p:sp>
        <p:nvSpPr>
          <p:cNvPr id="4" name="Oval 3">
            <a:extLst>
              <a:ext uri="{FF2B5EF4-FFF2-40B4-BE49-F238E27FC236}">
                <a16:creationId xmlns:a16="http://schemas.microsoft.com/office/drawing/2014/main" id="{3003BAF1-12A9-BCD5-8B04-AB19930A2B3C}"/>
              </a:ext>
              <a:ext uri="{C183D7F6-B498-43B3-948B-1728B52AA6E4}">
                <adec:decorative xmlns:adec="http://schemas.microsoft.com/office/drawing/2017/decorative" val="1"/>
              </a:ext>
            </a:extLst>
          </p:cNvPr>
          <p:cNvSpPr/>
          <p:nvPr/>
        </p:nvSpPr>
        <p:spPr>
          <a:xfrm>
            <a:off x="8130566" y="5793272"/>
            <a:ext cx="1013434" cy="311870"/>
          </a:xfrm>
          <a:prstGeom prst="ellipse">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06701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4F6BC-5C4A-4376-D4C2-686CE8B6CDBC}"/>
              </a:ext>
            </a:extLst>
          </p:cNvPr>
          <p:cNvSpPr>
            <a:spLocks noGrp="1"/>
          </p:cNvSpPr>
          <p:nvPr>
            <p:ph type="title"/>
          </p:nvPr>
        </p:nvSpPr>
        <p:spPr>
          <a:xfrm>
            <a:off x="584918" y="-54069"/>
            <a:ext cx="8991600" cy="990600"/>
          </a:xfrm>
        </p:spPr>
        <p:txBody>
          <a:bodyPr>
            <a:noAutofit/>
          </a:bodyPr>
          <a:lstStyle/>
          <a:p>
            <a:r>
              <a:rPr lang="en-US" sz="2800" b="1" dirty="0"/>
              <a:t>Manitoba Fire (7/24) Duff Loading and Consumption</a:t>
            </a:r>
          </a:p>
        </p:txBody>
      </p:sp>
      <p:graphicFrame>
        <p:nvGraphicFramePr>
          <p:cNvPr id="5" name="Content Placeholder 4" descr="black spruce/feathermoss forest loading in model vs literature value">
            <a:extLst>
              <a:ext uri="{FF2B5EF4-FFF2-40B4-BE49-F238E27FC236}">
                <a16:creationId xmlns:a16="http://schemas.microsoft.com/office/drawing/2014/main" id="{5A0C0374-18AE-CD5B-CBF5-827E277E582C}"/>
              </a:ext>
            </a:extLst>
          </p:cNvPr>
          <p:cNvGraphicFramePr>
            <a:graphicFrameLocks noGrp="1"/>
          </p:cNvGraphicFramePr>
          <p:nvPr>
            <p:ph idx="1"/>
            <p:extLst>
              <p:ext uri="{D42A27DB-BD31-4B8C-83A1-F6EECF244321}">
                <p14:modId xmlns:p14="http://schemas.microsoft.com/office/powerpoint/2010/main" val="3303411809"/>
              </p:ext>
            </p:extLst>
          </p:nvPr>
        </p:nvGraphicFramePr>
        <p:xfrm>
          <a:off x="251460" y="846550"/>
          <a:ext cx="7543801" cy="994087"/>
        </p:xfrm>
        <a:graphic>
          <a:graphicData uri="http://schemas.openxmlformats.org/drawingml/2006/table">
            <a:tbl>
              <a:tblPr firstRow="1"/>
              <a:tblGrid>
                <a:gridCol w="2583492">
                  <a:extLst>
                    <a:ext uri="{9D8B030D-6E8A-4147-A177-3AD203B41FA5}">
                      <a16:colId xmlns:a16="http://schemas.microsoft.com/office/drawing/2014/main" val="2250528571"/>
                    </a:ext>
                  </a:extLst>
                </a:gridCol>
                <a:gridCol w="1188408">
                  <a:extLst>
                    <a:ext uri="{9D8B030D-6E8A-4147-A177-3AD203B41FA5}">
                      <a16:colId xmlns:a16="http://schemas.microsoft.com/office/drawing/2014/main" val="3514403702"/>
                    </a:ext>
                  </a:extLst>
                </a:gridCol>
                <a:gridCol w="1364085">
                  <a:extLst>
                    <a:ext uri="{9D8B030D-6E8A-4147-A177-3AD203B41FA5}">
                      <a16:colId xmlns:a16="http://schemas.microsoft.com/office/drawing/2014/main" val="4246969856"/>
                    </a:ext>
                  </a:extLst>
                </a:gridCol>
                <a:gridCol w="1219408">
                  <a:extLst>
                    <a:ext uri="{9D8B030D-6E8A-4147-A177-3AD203B41FA5}">
                      <a16:colId xmlns:a16="http://schemas.microsoft.com/office/drawing/2014/main" val="3088585231"/>
                    </a:ext>
                  </a:extLst>
                </a:gridCol>
                <a:gridCol w="1188408">
                  <a:extLst>
                    <a:ext uri="{9D8B030D-6E8A-4147-A177-3AD203B41FA5}">
                      <a16:colId xmlns:a16="http://schemas.microsoft.com/office/drawing/2014/main" val="857632642"/>
                    </a:ext>
                  </a:extLst>
                </a:gridCol>
              </a:tblGrid>
              <a:tr h="166255">
                <a:tc>
                  <a:txBody>
                    <a:bodyPr/>
                    <a:lstStyle/>
                    <a:p>
                      <a:pPr algn="l" fontAlgn="b"/>
                      <a:r>
                        <a:rPr lang="en-US" sz="1600" b="0" i="0" u="none" strike="noStrike" dirty="0">
                          <a:solidFill>
                            <a:srgbClr val="000000"/>
                          </a:solidFill>
                          <a:effectLst/>
                          <a:latin typeface="Calibri" panose="020F0502020204030204" pitchFamily="34" charset="0"/>
                        </a:rPr>
                        <a:t>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4">
                  <a:txBody>
                    <a:bodyPr/>
                    <a:lstStyle/>
                    <a:p>
                      <a:pPr algn="ctr" fontAlgn="b"/>
                      <a:r>
                        <a:rPr lang="en-US" sz="1600" b="1" i="0" u="none" strike="noStrike" dirty="0">
                          <a:solidFill>
                            <a:srgbClr val="000000"/>
                          </a:solidFill>
                          <a:effectLst/>
                          <a:latin typeface="Calibri" panose="020F0502020204030204" pitchFamily="34" charset="0"/>
                        </a:rPr>
                        <a:t>Loading kg/m2</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3005459"/>
                  </a:ext>
                </a:extLst>
              </a:tr>
              <a:tr h="372266">
                <a:tc>
                  <a:txBody>
                    <a:bodyPr/>
                    <a:lstStyle/>
                    <a:p>
                      <a:pPr algn="ctr" fontAlgn="b"/>
                      <a:r>
                        <a:rPr lang="en-US" sz="1400" b="1" i="0" u="none" strike="noStrike" dirty="0" err="1">
                          <a:solidFill>
                            <a:srgbClr val="000000"/>
                          </a:solidFill>
                          <a:effectLst/>
                          <a:latin typeface="Calibri" panose="020F0502020204030204" pitchFamily="34" charset="0"/>
                        </a:rPr>
                        <a:t>Fuelbed</a:t>
                      </a:r>
                      <a:endParaRPr lang="en-US" sz="1400" b="1" i="0" u="none" strike="noStrike" dirty="0">
                        <a:solidFill>
                          <a:srgbClr val="000000"/>
                        </a:solidFill>
                        <a:effectLst/>
                        <a:latin typeface="Calibri" panose="020F050202020403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duff lower</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duff upper</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duff total FCCS</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duff total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57889072"/>
                  </a:ext>
                </a:extLst>
              </a:tr>
              <a:tr h="372266">
                <a:tc>
                  <a:txBody>
                    <a:bodyPr/>
                    <a:lstStyle/>
                    <a:p>
                      <a:pPr algn="ctr" fontAlgn="b"/>
                      <a:r>
                        <a:rPr lang="en-US" sz="1400" b="1" i="0" u="none" strike="noStrike" dirty="0">
                          <a:solidFill>
                            <a:srgbClr val="000000"/>
                          </a:solidFill>
                          <a:effectLst/>
                          <a:latin typeface="Calibri" panose="020F0502020204030204" pitchFamily="34" charset="0"/>
                        </a:rPr>
                        <a:t>Black spruce/feathermoss forest</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7.26</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7.17</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14.44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17</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9248270"/>
                  </a:ext>
                </a:extLst>
              </a:tr>
            </a:tbl>
          </a:graphicData>
        </a:graphic>
      </p:graphicFrame>
      <p:graphicFrame>
        <p:nvGraphicFramePr>
          <p:cNvPr id="6" name="Table 5" descr="black spruce feathermoss total duff consumption by phase">
            <a:extLst>
              <a:ext uri="{FF2B5EF4-FFF2-40B4-BE49-F238E27FC236}">
                <a16:creationId xmlns:a16="http://schemas.microsoft.com/office/drawing/2014/main" id="{D398A356-EE4F-1317-6250-4E88DE258A70}"/>
              </a:ext>
            </a:extLst>
          </p:cNvPr>
          <p:cNvGraphicFramePr>
            <a:graphicFrameLocks noGrp="1"/>
          </p:cNvGraphicFramePr>
          <p:nvPr>
            <p:extLst>
              <p:ext uri="{D42A27DB-BD31-4B8C-83A1-F6EECF244321}">
                <p14:modId xmlns:p14="http://schemas.microsoft.com/office/powerpoint/2010/main" val="4232327576"/>
              </p:ext>
            </p:extLst>
          </p:nvPr>
        </p:nvGraphicFramePr>
        <p:xfrm>
          <a:off x="222782" y="2447220"/>
          <a:ext cx="8754963" cy="1371180"/>
        </p:xfrm>
        <a:graphic>
          <a:graphicData uri="http://schemas.openxmlformats.org/drawingml/2006/table">
            <a:tbl>
              <a:tblPr firstRow="1"/>
              <a:tblGrid>
                <a:gridCol w="1807383">
                  <a:extLst>
                    <a:ext uri="{9D8B030D-6E8A-4147-A177-3AD203B41FA5}">
                      <a16:colId xmlns:a16="http://schemas.microsoft.com/office/drawing/2014/main" val="811025437"/>
                    </a:ext>
                  </a:extLst>
                </a:gridCol>
                <a:gridCol w="831396">
                  <a:extLst>
                    <a:ext uri="{9D8B030D-6E8A-4147-A177-3AD203B41FA5}">
                      <a16:colId xmlns:a16="http://schemas.microsoft.com/office/drawing/2014/main" val="1540691574"/>
                    </a:ext>
                  </a:extLst>
                </a:gridCol>
                <a:gridCol w="954298">
                  <a:extLst>
                    <a:ext uri="{9D8B030D-6E8A-4147-A177-3AD203B41FA5}">
                      <a16:colId xmlns:a16="http://schemas.microsoft.com/office/drawing/2014/main" val="1933687419"/>
                    </a:ext>
                  </a:extLst>
                </a:gridCol>
                <a:gridCol w="853085">
                  <a:extLst>
                    <a:ext uri="{9D8B030D-6E8A-4147-A177-3AD203B41FA5}">
                      <a16:colId xmlns:a16="http://schemas.microsoft.com/office/drawing/2014/main" val="83117151"/>
                    </a:ext>
                  </a:extLst>
                </a:gridCol>
                <a:gridCol w="831396">
                  <a:extLst>
                    <a:ext uri="{9D8B030D-6E8A-4147-A177-3AD203B41FA5}">
                      <a16:colId xmlns:a16="http://schemas.microsoft.com/office/drawing/2014/main" val="4139252235"/>
                    </a:ext>
                  </a:extLst>
                </a:gridCol>
                <a:gridCol w="990446">
                  <a:extLst>
                    <a:ext uri="{9D8B030D-6E8A-4147-A177-3AD203B41FA5}">
                      <a16:colId xmlns:a16="http://schemas.microsoft.com/office/drawing/2014/main" val="3939936608"/>
                    </a:ext>
                  </a:extLst>
                </a:gridCol>
                <a:gridCol w="853085">
                  <a:extLst>
                    <a:ext uri="{9D8B030D-6E8A-4147-A177-3AD203B41FA5}">
                      <a16:colId xmlns:a16="http://schemas.microsoft.com/office/drawing/2014/main" val="3509817670"/>
                    </a:ext>
                  </a:extLst>
                </a:gridCol>
                <a:gridCol w="910921">
                  <a:extLst>
                    <a:ext uri="{9D8B030D-6E8A-4147-A177-3AD203B41FA5}">
                      <a16:colId xmlns:a16="http://schemas.microsoft.com/office/drawing/2014/main" val="2643713660"/>
                    </a:ext>
                  </a:extLst>
                </a:gridCol>
                <a:gridCol w="722953">
                  <a:extLst>
                    <a:ext uri="{9D8B030D-6E8A-4147-A177-3AD203B41FA5}">
                      <a16:colId xmlns:a16="http://schemas.microsoft.com/office/drawing/2014/main" val="1886641660"/>
                    </a:ext>
                  </a:extLst>
                </a:gridCol>
              </a:tblGrid>
              <a:tr h="207056">
                <a:tc>
                  <a:txBody>
                    <a:bodyPr/>
                    <a:lstStyle/>
                    <a:p>
                      <a:pPr algn="l" fontAlgn="b"/>
                      <a:r>
                        <a:rPr lang="en-US" sz="800" b="0" i="0" u="none" strike="noStrike">
                          <a:solidFill>
                            <a:srgbClr val="000000"/>
                          </a:solidFill>
                          <a:effectLst/>
                          <a:latin typeface="Calibri" panose="020F0502020204030204" pitchFamily="34" charset="0"/>
                        </a:rPr>
                        <a:t> </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8">
                  <a:txBody>
                    <a:bodyPr/>
                    <a:lstStyle/>
                    <a:p>
                      <a:pPr algn="ctr" fontAlgn="b"/>
                      <a:r>
                        <a:rPr lang="en-US" sz="1600" b="1" i="0" u="none" strike="noStrike" dirty="0">
                          <a:solidFill>
                            <a:srgbClr val="000000"/>
                          </a:solidFill>
                          <a:effectLst/>
                          <a:latin typeface="Calibri" panose="020F0502020204030204" pitchFamily="34" charset="0"/>
                        </a:rPr>
                        <a:t>Consumption (tons)</a:t>
                      </a:r>
                    </a:p>
                  </a:txBody>
                  <a:tcPr marL="5203" marR="5203" marT="5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6551621"/>
                  </a:ext>
                </a:extLst>
              </a:tr>
              <a:tr h="690214">
                <a:tc>
                  <a:txBody>
                    <a:bodyPr/>
                    <a:lstStyle/>
                    <a:p>
                      <a:pPr algn="ctr" fontAlgn="b"/>
                      <a:r>
                        <a:rPr lang="en-US" sz="1400" b="1" i="0" u="none" strike="noStrike" dirty="0" err="1">
                          <a:solidFill>
                            <a:srgbClr val="000000"/>
                          </a:solidFill>
                          <a:effectLst/>
                          <a:latin typeface="Calibri" panose="020F0502020204030204" pitchFamily="34" charset="0"/>
                        </a:rPr>
                        <a:t>Fuelbed</a:t>
                      </a:r>
                      <a:endParaRPr lang="en-US" sz="1400" b="1" i="0" u="none" strike="noStrike" dirty="0">
                        <a:solidFill>
                          <a:srgbClr val="000000"/>
                        </a:solidFill>
                        <a:effectLst/>
                        <a:latin typeface="Calibri" panose="020F0502020204030204" pitchFamily="34" charset="0"/>
                      </a:endParaRPr>
                    </a:p>
                  </a:txBody>
                  <a:tcPr marL="5203" marR="5203" marT="5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duff lower flaming</a:t>
                      </a:r>
                    </a:p>
                  </a:txBody>
                  <a:tcPr marL="5203" marR="5203" marT="5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duff lower smoldering</a:t>
                      </a:r>
                    </a:p>
                  </a:txBody>
                  <a:tcPr marL="5203" marR="5203" marT="5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duff lower residual</a:t>
                      </a:r>
                    </a:p>
                  </a:txBody>
                  <a:tcPr marL="5203" marR="5203" marT="5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duff upper flaming</a:t>
                      </a:r>
                    </a:p>
                  </a:txBody>
                  <a:tcPr marL="5203" marR="5203" marT="5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duff upper smoldering</a:t>
                      </a:r>
                    </a:p>
                  </a:txBody>
                  <a:tcPr marL="5203" marR="5203" marT="5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duff upper residual</a:t>
                      </a:r>
                    </a:p>
                  </a:txBody>
                  <a:tcPr marL="5203" marR="5203" marT="5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duff lower total</a:t>
                      </a:r>
                    </a:p>
                  </a:txBody>
                  <a:tcPr marL="5203" marR="5203" marT="5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duff upper total</a:t>
                      </a:r>
                    </a:p>
                  </a:txBody>
                  <a:tcPr marL="5203" marR="5203" marT="5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89988415"/>
                  </a:ext>
                </a:extLst>
              </a:tr>
              <a:tr h="368116">
                <a:tc>
                  <a:txBody>
                    <a:bodyPr/>
                    <a:lstStyle/>
                    <a:p>
                      <a:pPr algn="ctr" fontAlgn="b"/>
                      <a:r>
                        <a:rPr lang="en-US" sz="1400" b="1" i="0" u="none" strike="noStrike" dirty="0">
                          <a:solidFill>
                            <a:srgbClr val="000000"/>
                          </a:solidFill>
                          <a:effectLst/>
                          <a:latin typeface="Calibri" panose="020F0502020204030204" pitchFamily="34" charset="0"/>
                        </a:rPr>
                        <a:t>Black spruce/</a:t>
                      </a:r>
                    </a:p>
                    <a:p>
                      <a:pPr algn="ctr" fontAlgn="b"/>
                      <a:r>
                        <a:rPr lang="en-US" sz="1400" b="1" i="0" u="none" strike="noStrike" dirty="0">
                          <a:solidFill>
                            <a:srgbClr val="000000"/>
                          </a:solidFill>
                          <a:effectLst/>
                          <a:latin typeface="Calibri" panose="020F0502020204030204" pitchFamily="34" charset="0"/>
                        </a:rPr>
                        <a:t>feathermoss forest</a:t>
                      </a:r>
                    </a:p>
                  </a:txBody>
                  <a:tcPr marL="5203" marR="5203" marT="5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5203" marR="5203" marT="5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21,313</a:t>
                      </a:r>
                    </a:p>
                  </a:txBody>
                  <a:tcPr marL="5203" marR="5203" marT="5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85,250</a:t>
                      </a:r>
                    </a:p>
                  </a:txBody>
                  <a:tcPr marL="5203" marR="5203" marT="5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70,679</a:t>
                      </a:r>
                    </a:p>
                  </a:txBody>
                  <a:tcPr marL="5203" marR="5203" marT="5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494,753</a:t>
                      </a:r>
                    </a:p>
                  </a:txBody>
                  <a:tcPr marL="5203" marR="5203" marT="5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141,358</a:t>
                      </a:r>
                    </a:p>
                  </a:txBody>
                  <a:tcPr marL="5203" marR="5203" marT="5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106,563</a:t>
                      </a:r>
                    </a:p>
                  </a:txBody>
                  <a:tcPr marL="5203" marR="5203" marT="5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706,790</a:t>
                      </a:r>
                    </a:p>
                  </a:txBody>
                  <a:tcPr marL="5203" marR="5203" marT="5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82658042"/>
                  </a:ext>
                </a:extLst>
              </a:tr>
            </a:tbl>
          </a:graphicData>
        </a:graphic>
      </p:graphicFrame>
      <p:graphicFrame>
        <p:nvGraphicFramePr>
          <p:cNvPr id="8" name="Table 7" descr="black spruce feathermoss duff consumption total consumed versus literature range">
            <a:extLst>
              <a:ext uri="{FF2B5EF4-FFF2-40B4-BE49-F238E27FC236}">
                <a16:creationId xmlns:a16="http://schemas.microsoft.com/office/drawing/2014/main" id="{A17D079D-DBD1-3A88-9FA9-62217263F41A}"/>
              </a:ext>
            </a:extLst>
          </p:cNvPr>
          <p:cNvGraphicFramePr>
            <a:graphicFrameLocks noGrp="1"/>
          </p:cNvGraphicFramePr>
          <p:nvPr>
            <p:extLst>
              <p:ext uri="{D42A27DB-BD31-4B8C-83A1-F6EECF244321}">
                <p14:modId xmlns:p14="http://schemas.microsoft.com/office/powerpoint/2010/main" val="1937775591"/>
              </p:ext>
            </p:extLst>
          </p:nvPr>
        </p:nvGraphicFramePr>
        <p:xfrm>
          <a:off x="81812" y="4588770"/>
          <a:ext cx="8921215" cy="1243810"/>
        </p:xfrm>
        <a:graphic>
          <a:graphicData uri="http://schemas.openxmlformats.org/drawingml/2006/table">
            <a:tbl>
              <a:tblPr firstRow="1"/>
              <a:tblGrid>
                <a:gridCol w="1024125">
                  <a:extLst>
                    <a:ext uri="{9D8B030D-6E8A-4147-A177-3AD203B41FA5}">
                      <a16:colId xmlns:a16="http://schemas.microsoft.com/office/drawing/2014/main" val="2134222262"/>
                    </a:ext>
                  </a:extLst>
                </a:gridCol>
                <a:gridCol w="609600">
                  <a:extLst>
                    <a:ext uri="{9D8B030D-6E8A-4147-A177-3AD203B41FA5}">
                      <a16:colId xmlns:a16="http://schemas.microsoft.com/office/drawing/2014/main" val="215407412"/>
                    </a:ext>
                  </a:extLst>
                </a:gridCol>
                <a:gridCol w="803563">
                  <a:extLst>
                    <a:ext uri="{9D8B030D-6E8A-4147-A177-3AD203B41FA5}">
                      <a16:colId xmlns:a16="http://schemas.microsoft.com/office/drawing/2014/main" val="3564574613"/>
                    </a:ext>
                  </a:extLst>
                </a:gridCol>
                <a:gridCol w="928255">
                  <a:extLst>
                    <a:ext uri="{9D8B030D-6E8A-4147-A177-3AD203B41FA5}">
                      <a16:colId xmlns:a16="http://schemas.microsoft.com/office/drawing/2014/main" val="947859983"/>
                    </a:ext>
                  </a:extLst>
                </a:gridCol>
                <a:gridCol w="817418">
                  <a:extLst>
                    <a:ext uri="{9D8B030D-6E8A-4147-A177-3AD203B41FA5}">
                      <a16:colId xmlns:a16="http://schemas.microsoft.com/office/drawing/2014/main" val="2493141654"/>
                    </a:ext>
                  </a:extLst>
                </a:gridCol>
                <a:gridCol w="831273">
                  <a:extLst>
                    <a:ext uri="{9D8B030D-6E8A-4147-A177-3AD203B41FA5}">
                      <a16:colId xmlns:a16="http://schemas.microsoft.com/office/drawing/2014/main" val="4024839047"/>
                    </a:ext>
                  </a:extLst>
                </a:gridCol>
                <a:gridCol w="858981">
                  <a:extLst>
                    <a:ext uri="{9D8B030D-6E8A-4147-A177-3AD203B41FA5}">
                      <a16:colId xmlns:a16="http://schemas.microsoft.com/office/drawing/2014/main" val="2045022951"/>
                    </a:ext>
                  </a:extLst>
                </a:gridCol>
                <a:gridCol w="900546">
                  <a:extLst>
                    <a:ext uri="{9D8B030D-6E8A-4147-A177-3AD203B41FA5}">
                      <a16:colId xmlns:a16="http://schemas.microsoft.com/office/drawing/2014/main" val="235179609"/>
                    </a:ext>
                  </a:extLst>
                </a:gridCol>
                <a:gridCol w="665018">
                  <a:extLst>
                    <a:ext uri="{9D8B030D-6E8A-4147-A177-3AD203B41FA5}">
                      <a16:colId xmlns:a16="http://schemas.microsoft.com/office/drawing/2014/main" val="2245781290"/>
                    </a:ext>
                  </a:extLst>
                </a:gridCol>
                <a:gridCol w="498764">
                  <a:extLst>
                    <a:ext uri="{9D8B030D-6E8A-4147-A177-3AD203B41FA5}">
                      <a16:colId xmlns:a16="http://schemas.microsoft.com/office/drawing/2014/main" val="1249823756"/>
                    </a:ext>
                  </a:extLst>
                </a:gridCol>
                <a:gridCol w="983672">
                  <a:extLst>
                    <a:ext uri="{9D8B030D-6E8A-4147-A177-3AD203B41FA5}">
                      <a16:colId xmlns:a16="http://schemas.microsoft.com/office/drawing/2014/main" val="1050374295"/>
                    </a:ext>
                  </a:extLst>
                </a:gridCol>
              </a:tblGrid>
              <a:tr h="584192">
                <a:tc>
                  <a:txBody>
                    <a:bodyPr/>
                    <a:lstStyle/>
                    <a:p>
                      <a:pPr algn="ctr" fontAlgn="b"/>
                      <a:r>
                        <a:rPr lang="en-US" sz="1300" b="1" i="0" u="none" strike="noStrike" dirty="0" err="1">
                          <a:solidFill>
                            <a:srgbClr val="000000"/>
                          </a:solidFill>
                          <a:effectLst/>
                          <a:latin typeface="Calibri" panose="020F0502020204030204" pitchFamily="34" charset="0"/>
                        </a:rPr>
                        <a:t>Fuelbed</a:t>
                      </a:r>
                      <a:endParaRPr lang="en-US" sz="1300" b="1" i="0" u="none" strike="noStrike" dirty="0">
                        <a:solidFill>
                          <a:srgbClr val="000000"/>
                        </a:solidFill>
                        <a:effectLst/>
                        <a:latin typeface="Calibri" panose="020F0502020204030204" pitchFamily="34" charset="0"/>
                      </a:endParaRP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duff lower flaming</a:t>
                      </a: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duff lower smoldering</a:t>
                      </a: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duff lower residual</a:t>
                      </a: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duff upper flaming</a:t>
                      </a: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duff upper smoldering</a:t>
                      </a: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duff upper residual</a:t>
                      </a: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duff lower total</a:t>
                      </a: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duff upper total</a:t>
                      </a: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duff total</a:t>
                      </a: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duff % consumption range**</a:t>
                      </a: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26532477"/>
                  </a:ext>
                </a:extLst>
              </a:tr>
              <a:tr h="219753">
                <a:tc>
                  <a:txBody>
                    <a:bodyPr/>
                    <a:lstStyle/>
                    <a:p>
                      <a:pPr algn="ctr" fontAlgn="b"/>
                      <a:r>
                        <a:rPr lang="en-US" sz="1400" b="0" i="0" u="none" strike="noStrike" dirty="0">
                          <a:solidFill>
                            <a:srgbClr val="000000"/>
                          </a:solidFill>
                          <a:effectLst/>
                          <a:latin typeface="Calibri" panose="020F0502020204030204" pitchFamily="34" charset="0"/>
                        </a:rPr>
                        <a:t>Black spruce/</a:t>
                      </a:r>
                    </a:p>
                    <a:p>
                      <a:pPr algn="ctr" fontAlgn="b"/>
                      <a:r>
                        <a:rPr lang="en-US" sz="1400" b="0" i="0" u="none" strike="noStrike" dirty="0">
                          <a:solidFill>
                            <a:srgbClr val="000000"/>
                          </a:solidFill>
                          <a:effectLst/>
                          <a:latin typeface="Calibri" panose="020F0502020204030204" pitchFamily="34" charset="0"/>
                        </a:rPr>
                        <a:t>feathermoss forest</a:t>
                      </a: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a:t>
                      </a: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70%</a:t>
                      </a: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57%</a:t>
                      </a: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27.4-63%</a:t>
                      </a:r>
                    </a:p>
                  </a:txBody>
                  <a:tcPr marL="4685" marR="4685" marT="4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23272698"/>
                  </a:ext>
                </a:extLst>
              </a:tr>
            </a:tbl>
          </a:graphicData>
        </a:graphic>
      </p:graphicFrame>
      <p:sp>
        <p:nvSpPr>
          <p:cNvPr id="9" name="TextBox 8">
            <a:extLst>
              <a:ext uri="{FF2B5EF4-FFF2-40B4-BE49-F238E27FC236}">
                <a16:creationId xmlns:a16="http://schemas.microsoft.com/office/drawing/2014/main" id="{6B449778-34C1-E95B-4612-8872031DC16C}"/>
              </a:ext>
            </a:extLst>
          </p:cNvPr>
          <p:cNvSpPr txBox="1"/>
          <p:nvPr/>
        </p:nvSpPr>
        <p:spPr>
          <a:xfrm>
            <a:off x="4153488" y="1849886"/>
            <a:ext cx="5086350" cy="300082"/>
          </a:xfrm>
          <a:prstGeom prst="rect">
            <a:avLst/>
          </a:prstGeom>
          <a:noFill/>
        </p:spPr>
        <p:txBody>
          <a:bodyPr wrap="square" rtlCol="0">
            <a:spAutoFit/>
          </a:bodyPr>
          <a:lstStyle/>
          <a:p>
            <a:r>
              <a:rPr lang="en-US" sz="1350" dirty="0">
                <a:highlight>
                  <a:srgbClr val="00FFFF"/>
                </a:highlight>
              </a:rPr>
              <a:t>Black spruce duff loading close to literature value</a:t>
            </a:r>
          </a:p>
        </p:txBody>
      </p:sp>
      <p:sp>
        <p:nvSpPr>
          <p:cNvPr id="11" name="TextBox 10">
            <a:extLst>
              <a:ext uri="{FF2B5EF4-FFF2-40B4-BE49-F238E27FC236}">
                <a16:creationId xmlns:a16="http://schemas.microsoft.com/office/drawing/2014/main" id="{D43763B3-5352-9042-B2C1-B3578F5F79C7}"/>
              </a:ext>
            </a:extLst>
          </p:cNvPr>
          <p:cNvSpPr txBox="1"/>
          <p:nvPr/>
        </p:nvSpPr>
        <p:spPr>
          <a:xfrm>
            <a:off x="584918" y="4248645"/>
            <a:ext cx="7375357" cy="338554"/>
          </a:xfrm>
          <a:prstGeom prst="rect">
            <a:avLst/>
          </a:prstGeom>
          <a:noFill/>
          <a:ln>
            <a:solidFill>
              <a:schemeClr val="tx1"/>
            </a:solidFill>
          </a:ln>
        </p:spPr>
        <p:txBody>
          <a:bodyPr wrap="square" rtlCol="0">
            <a:spAutoFit/>
          </a:bodyPr>
          <a:lstStyle/>
          <a:p>
            <a:r>
              <a:rPr lang="en-US" sz="1600" b="1" dirty="0"/>
              <a:t>Black spruce duff consumption as a % of available fuel compared to literature range</a:t>
            </a:r>
          </a:p>
        </p:txBody>
      </p:sp>
      <p:sp>
        <p:nvSpPr>
          <p:cNvPr id="17" name="TextBox 16">
            <a:extLst>
              <a:ext uri="{FF2B5EF4-FFF2-40B4-BE49-F238E27FC236}">
                <a16:creationId xmlns:a16="http://schemas.microsoft.com/office/drawing/2014/main" id="{2DB1FAF3-7CF8-344B-49B9-74BF0DABF120}"/>
              </a:ext>
            </a:extLst>
          </p:cNvPr>
          <p:cNvSpPr txBox="1"/>
          <p:nvPr/>
        </p:nvSpPr>
        <p:spPr>
          <a:xfrm>
            <a:off x="222782" y="6341893"/>
            <a:ext cx="8639277" cy="492443"/>
          </a:xfrm>
          <a:prstGeom prst="rect">
            <a:avLst/>
          </a:prstGeom>
          <a:noFill/>
        </p:spPr>
        <p:txBody>
          <a:bodyPr wrap="square">
            <a:spAutoFit/>
          </a:bodyPr>
          <a:lstStyle/>
          <a:p>
            <a:r>
              <a:rPr lang="en-US" sz="1200" dirty="0">
                <a:solidFill>
                  <a:srgbClr val="000000"/>
                </a:solidFill>
                <a:latin typeface="Calibri" panose="020F0502020204030204" pitchFamily="34" charset="0"/>
              </a:rPr>
              <a:t>* </a:t>
            </a:r>
            <a:r>
              <a:rPr lang="en-US" sz="1300" dirty="0">
                <a:solidFill>
                  <a:srgbClr val="000000"/>
                </a:solidFill>
                <a:latin typeface="Calibri" panose="020F0502020204030204" pitchFamily="34" charset="0"/>
              </a:rPr>
              <a:t>Review of values in Hanes et al. "Mapping organic layer thickness and fuel load of the boreal forest in Alberta, Canada"</a:t>
            </a:r>
            <a:r>
              <a:rPr lang="en-US" sz="1300" dirty="0"/>
              <a:t> </a:t>
            </a:r>
          </a:p>
          <a:p>
            <a:r>
              <a:rPr lang="en-US" sz="1300" dirty="0">
                <a:solidFill>
                  <a:srgbClr val="000000"/>
                </a:solidFill>
                <a:latin typeface="Calibri" panose="020F0502020204030204" pitchFamily="34" charset="0"/>
              </a:rPr>
              <a:t>** </a:t>
            </a:r>
            <a:r>
              <a:rPr lang="en-US" sz="1300" dirty="0" err="1">
                <a:solidFill>
                  <a:srgbClr val="000000"/>
                </a:solidFill>
                <a:latin typeface="Calibri" panose="020F0502020204030204" pitchFamily="34" charset="0"/>
              </a:rPr>
              <a:t>Dyrness</a:t>
            </a:r>
            <a:r>
              <a:rPr lang="en-US" sz="1300" dirty="0">
                <a:solidFill>
                  <a:srgbClr val="000000"/>
                </a:solidFill>
                <a:latin typeface="Calibri" panose="020F0502020204030204" pitchFamily="34" charset="0"/>
              </a:rPr>
              <a:t> and Norum https://doi.org/10.1139/x83-118</a:t>
            </a:r>
            <a:r>
              <a:rPr lang="en-US" sz="1300" dirty="0"/>
              <a:t> </a:t>
            </a:r>
          </a:p>
        </p:txBody>
      </p:sp>
      <p:sp>
        <p:nvSpPr>
          <p:cNvPr id="18" name="TextBox 17">
            <a:extLst>
              <a:ext uri="{FF2B5EF4-FFF2-40B4-BE49-F238E27FC236}">
                <a16:creationId xmlns:a16="http://schemas.microsoft.com/office/drawing/2014/main" id="{6F593DBA-A53F-D87F-1BF5-88510B8A251F}"/>
              </a:ext>
            </a:extLst>
          </p:cNvPr>
          <p:cNvSpPr txBox="1"/>
          <p:nvPr/>
        </p:nvSpPr>
        <p:spPr>
          <a:xfrm>
            <a:off x="7838712" y="769365"/>
            <a:ext cx="1249868" cy="1338828"/>
          </a:xfrm>
          <a:prstGeom prst="rect">
            <a:avLst/>
          </a:prstGeom>
          <a:noFill/>
        </p:spPr>
        <p:txBody>
          <a:bodyPr wrap="square" rtlCol="0">
            <a:spAutoFit/>
          </a:bodyPr>
          <a:lstStyle/>
          <a:p>
            <a:pPr algn="ctr"/>
            <a:r>
              <a:rPr lang="en-US" sz="1350" b="1" dirty="0"/>
              <a:t>Loading and consumption reference values are highly uncertain!</a:t>
            </a:r>
          </a:p>
        </p:txBody>
      </p:sp>
      <p:sp>
        <p:nvSpPr>
          <p:cNvPr id="3" name="TextBox 2">
            <a:extLst>
              <a:ext uri="{FF2B5EF4-FFF2-40B4-BE49-F238E27FC236}">
                <a16:creationId xmlns:a16="http://schemas.microsoft.com/office/drawing/2014/main" id="{49616255-0E9F-68D1-D020-C33E9ADF9822}"/>
              </a:ext>
            </a:extLst>
          </p:cNvPr>
          <p:cNvSpPr txBox="1"/>
          <p:nvPr/>
        </p:nvSpPr>
        <p:spPr>
          <a:xfrm>
            <a:off x="5293998" y="5863266"/>
            <a:ext cx="3794582" cy="300082"/>
          </a:xfrm>
          <a:prstGeom prst="rect">
            <a:avLst/>
          </a:prstGeom>
          <a:noFill/>
        </p:spPr>
        <p:txBody>
          <a:bodyPr wrap="square" rtlCol="0">
            <a:spAutoFit/>
          </a:bodyPr>
          <a:lstStyle/>
          <a:p>
            <a:r>
              <a:rPr lang="en-US" sz="1350" b="1" dirty="0">
                <a:highlight>
                  <a:srgbClr val="00FFFF"/>
                </a:highlight>
              </a:rPr>
              <a:t>Duff consumption within range for drier conditions</a:t>
            </a:r>
          </a:p>
        </p:txBody>
      </p:sp>
      <p:sp>
        <p:nvSpPr>
          <p:cNvPr id="4" name="Oval 3">
            <a:extLst>
              <a:ext uri="{FF2B5EF4-FFF2-40B4-BE49-F238E27FC236}">
                <a16:creationId xmlns:a16="http://schemas.microsoft.com/office/drawing/2014/main" id="{8D67B51C-22C9-E65D-7E2E-742BF74829CA}"/>
              </a:ext>
              <a:ext uri="{C183D7F6-B498-43B3-948B-1728B52AA6E4}">
                <adec:decorative xmlns:adec="http://schemas.microsoft.com/office/drawing/2017/decorative" val="1"/>
              </a:ext>
            </a:extLst>
          </p:cNvPr>
          <p:cNvSpPr/>
          <p:nvPr/>
        </p:nvSpPr>
        <p:spPr>
          <a:xfrm>
            <a:off x="5576341" y="1521103"/>
            <a:ext cx="2240645" cy="374092"/>
          </a:xfrm>
          <a:prstGeom prst="ellipse">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55A056E7-D1F3-C150-FDE0-258C86693AE8}"/>
              </a:ext>
              <a:ext uri="{C183D7F6-B498-43B3-948B-1728B52AA6E4}">
                <adec:decorative xmlns:adec="http://schemas.microsoft.com/office/drawing/2017/decorative" val="1"/>
              </a:ext>
            </a:extLst>
          </p:cNvPr>
          <p:cNvSpPr/>
          <p:nvPr/>
        </p:nvSpPr>
        <p:spPr>
          <a:xfrm>
            <a:off x="7330190" y="5367841"/>
            <a:ext cx="1647555" cy="374092"/>
          </a:xfrm>
          <a:prstGeom prst="ellipse">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36403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8F13-A548-C202-665B-4FB9018E60C3}"/>
              </a:ext>
            </a:extLst>
          </p:cNvPr>
          <p:cNvSpPr>
            <a:spLocks noGrp="1"/>
          </p:cNvSpPr>
          <p:nvPr>
            <p:ph type="title"/>
          </p:nvPr>
        </p:nvSpPr>
        <p:spPr>
          <a:xfrm>
            <a:off x="2497791" y="-137266"/>
            <a:ext cx="4346762" cy="1325563"/>
          </a:xfrm>
        </p:spPr>
        <p:txBody>
          <a:bodyPr>
            <a:normAutofit/>
          </a:bodyPr>
          <a:lstStyle/>
          <a:p>
            <a:r>
              <a:rPr lang="en-US" sz="4000" b="1" dirty="0"/>
              <a:t>FORM and NOx EFs</a:t>
            </a:r>
          </a:p>
        </p:txBody>
      </p:sp>
      <p:graphicFrame>
        <p:nvGraphicFramePr>
          <p:cNvPr id="5" name="Content Placeholder 4" descr="Formaldehyde and NOX emissions factors for relevant forest classifications">
            <a:extLst>
              <a:ext uri="{FF2B5EF4-FFF2-40B4-BE49-F238E27FC236}">
                <a16:creationId xmlns:a16="http://schemas.microsoft.com/office/drawing/2014/main" id="{9F996755-E6D0-1488-49A4-CFDE71BFA53F}"/>
              </a:ext>
            </a:extLst>
          </p:cNvPr>
          <p:cNvGraphicFramePr>
            <a:graphicFrameLocks noGrp="1"/>
          </p:cNvGraphicFramePr>
          <p:nvPr>
            <p:ph idx="1"/>
            <p:extLst>
              <p:ext uri="{D42A27DB-BD31-4B8C-83A1-F6EECF244321}">
                <p14:modId xmlns:p14="http://schemas.microsoft.com/office/powerpoint/2010/main" val="97118535"/>
              </p:ext>
            </p:extLst>
          </p:nvPr>
        </p:nvGraphicFramePr>
        <p:xfrm>
          <a:off x="508000" y="1066786"/>
          <a:ext cx="8128001" cy="4356537"/>
        </p:xfrm>
        <a:graphic>
          <a:graphicData uri="http://schemas.openxmlformats.org/drawingml/2006/table">
            <a:tbl>
              <a:tblPr firstRow="1"/>
              <a:tblGrid>
                <a:gridCol w="1117890">
                  <a:extLst>
                    <a:ext uri="{9D8B030D-6E8A-4147-A177-3AD203B41FA5}">
                      <a16:colId xmlns:a16="http://schemas.microsoft.com/office/drawing/2014/main" val="304095954"/>
                    </a:ext>
                  </a:extLst>
                </a:gridCol>
                <a:gridCol w="2864596">
                  <a:extLst>
                    <a:ext uri="{9D8B030D-6E8A-4147-A177-3AD203B41FA5}">
                      <a16:colId xmlns:a16="http://schemas.microsoft.com/office/drawing/2014/main" val="2411222092"/>
                    </a:ext>
                  </a:extLst>
                </a:gridCol>
                <a:gridCol w="2305651">
                  <a:extLst>
                    <a:ext uri="{9D8B030D-6E8A-4147-A177-3AD203B41FA5}">
                      <a16:colId xmlns:a16="http://schemas.microsoft.com/office/drawing/2014/main" val="2977571562"/>
                    </a:ext>
                  </a:extLst>
                </a:gridCol>
                <a:gridCol w="1839864">
                  <a:extLst>
                    <a:ext uri="{9D8B030D-6E8A-4147-A177-3AD203B41FA5}">
                      <a16:colId xmlns:a16="http://schemas.microsoft.com/office/drawing/2014/main" val="534757582"/>
                    </a:ext>
                  </a:extLst>
                </a:gridCol>
              </a:tblGrid>
              <a:tr h="466178">
                <a:tc>
                  <a:txBody>
                    <a:bodyPr/>
                    <a:lstStyle/>
                    <a:p>
                      <a:pPr algn="l" fontAlgn="b"/>
                      <a:r>
                        <a:rPr lang="en-US" sz="1600" b="1" i="0" u="none" strike="noStrike" dirty="0">
                          <a:solidFill>
                            <a:srgbClr val="000000"/>
                          </a:solidFill>
                          <a:effectLst/>
                          <a:latin typeface="Calibri" panose="020F0502020204030204" pitchFamily="34" charset="0"/>
                        </a:rPr>
                        <a:t>Poll</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Source</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EF lb/ton consumed</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EF g/kg consumed</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3552"/>
                  </a:ext>
                </a:extLst>
              </a:tr>
              <a:tr h="413885">
                <a:tc>
                  <a:txBody>
                    <a:bodyPr/>
                    <a:lstStyle/>
                    <a:p>
                      <a:pPr algn="l" fontAlgn="b"/>
                      <a:r>
                        <a:rPr lang="en-US" sz="1600" b="1" i="0" u="none" strike="noStrike" dirty="0">
                          <a:solidFill>
                            <a:srgbClr val="000000"/>
                          </a:solidFill>
                          <a:effectLst/>
                          <a:highlight>
                            <a:srgbClr val="FFFF00"/>
                          </a:highlight>
                          <a:latin typeface="Calibri" panose="020F0502020204030204" pitchFamily="34" charset="0"/>
                        </a:rPr>
                        <a:t>FORM</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highlight>
                            <a:srgbClr val="FFFF00"/>
                          </a:highlight>
                          <a:latin typeface="Calibri" panose="020F0502020204030204" pitchFamily="34" charset="0"/>
                        </a:rPr>
                        <a:t>Urbanski 2014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highlight>
                            <a:srgbClr val="FFFF00"/>
                          </a:highlight>
                          <a:latin typeface="Calibri" panose="020F0502020204030204" pitchFamily="34" charset="0"/>
                        </a:rPr>
                        <a:t>4.475</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highlight>
                            <a:srgbClr val="FFFF00"/>
                          </a:highlight>
                          <a:latin typeface="Calibri" panose="020F0502020204030204" pitchFamily="34" charset="0"/>
                        </a:rPr>
                        <a:t>2.442</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988481"/>
                  </a:ext>
                </a:extLst>
              </a:tr>
              <a:tr h="413885">
                <a:tc>
                  <a:txBody>
                    <a:bodyPr/>
                    <a:lstStyle/>
                    <a:p>
                      <a:pPr algn="l" fontAlgn="b"/>
                      <a:r>
                        <a:rPr lang="en-US" sz="1600" b="1" i="0" u="none" strike="noStrike">
                          <a:solidFill>
                            <a:srgbClr val="000000"/>
                          </a:solidFill>
                          <a:effectLst/>
                          <a:latin typeface="Calibri" panose="020F0502020204030204" pitchFamily="34" charset="0"/>
                        </a:rPr>
                        <a:t>FORM</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dirty="0">
                          <a:solidFill>
                            <a:srgbClr val="000000"/>
                          </a:solidFill>
                          <a:effectLst/>
                          <a:latin typeface="Calibri" panose="020F0502020204030204" pitchFamily="34" charset="0"/>
                        </a:rPr>
                        <a:t>SERA Mean North &amp; West Conifer</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3.510</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1.915</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7631750"/>
                  </a:ext>
                </a:extLst>
              </a:tr>
              <a:tr h="413885">
                <a:tc>
                  <a:txBody>
                    <a:bodyPr/>
                    <a:lstStyle/>
                    <a:p>
                      <a:pPr algn="l" fontAlgn="b"/>
                      <a:r>
                        <a:rPr lang="en-US" sz="1600" b="1" i="0" u="none" strike="noStrike">
                          <a:solidFill>
                            <a:srgbClr val="000000"/>
                          </a:solidFill>
                          <a:effectLst/>
                          <a:latin typeface="Calibri" panose="020F0502020204030204" pitchFamily="34" charset="0"/>
                        </a:rPr>
                        <a:t>FORM</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BSP North Forest</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3.620</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1.975</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6771162"/>
                  </a:ext>
                </a:extLst>
              </a:tr>
              <a:tr h="579279">
                <a:tc>
                  <a:txBody>
                    <a:bodyPr/>
                    <a:lstStyle/>
                    <a:p>
                      <a:pPr algn="l" fontAlgn="b"/>
                      <a:r>
                        <a:rPr lang="en-US" sz="1600" b="1" i="0" u="none" strike="noStrike">
                          <a:solidFill>
                            <a:srgbClr val="000000"/>
                          </a:solidFill>
                          <a:effectLst/>
                          <a:latin typeface="Calibri" panose="020F0502020204030204" pitchFamily="34" charset="0"/>
                        </a:rPr>
                        <a:t>FORM</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FEPS Flaming/Residual/Smoldering</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2.360</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1.288</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111808"/>
                  </a:ext>
                </a:extLst>
              </a:tr>
              <a:tr h="413885">
                <a:tc>
                  <a:txBody>
                    <a:bodyPr/>
                    <a:lstStyle/>
                    <a:p>
                      <a:pPr algn="l" fontAlgn="b"/>
                      <a:r>
                        <a:rPr lang="en-US" sz="1600" b="1" i="0" u="none" strike="noStrike">
                          <a:solidFill>
                            <a:srgbClr val="000000"/>
                          </a:solidFill>
                          <a:effectLst/>
                          <a:latin typeface="Calibri" panose="020F0502020204030204" pitchFamily="34" charset="0"/>
                        </a:rPr>
                        <a:t>NOX</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Calibri" panose="020F0502020204030204" pitchFamily="34" charset="0"/>
                        </a:rPr>
                        <a:t>SERA Mean N&amp;W Conifer</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2.146</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1.171</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0798130"/>
                  </a:ext>
                </a:extLst>
              </a:tr>
              <a:tr h="413885">
                <a:tc>
                  <a:txBody>
                    <a:bodyPr/>
                    <a:lstStyle/>
                    <a:p>
                      <a:pPr algn="l" fontAlgn="b"/>
                      <a:r>
                        <a:rPr lang="en-US" sz="1600" b="1" i="0" u="none" strike="noStrike" dirty="0">
                          <a:solidFill>
                            <a:srgbClr val="000000"/>
                          </a:solidFill>
                          <a:effectLst/>
                          <a:highlight>
                            <a:srgbClr val="FFFF00"/>
                          </a:highlight>
                          <a:latin typeface="Calibri" panose="020F0502020204030204" pitchFamily="34" charset="0"/>
                        </a:rPr>
                        <a:t>NOX</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highlight>
                            <a:srgbClr val="FFFF00"/>
                          </a:highlight>
                          <a:latin typeface="Calibri" panose="020F0502020204030204" pitchFamily="34" charset="0"/>
                        </a:rPr>
                        <a:t>BSP North Forest</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highlight>
                            <a:srgbClr val="FFFF00"/>
                          </a:highlight>
                          <a:latin typeface="Calibri" panose="020F0502020204030204" pitchFamily="34" charset="0"/>
                        </a:rPr>
                        <a:t>1.833</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highlight>
                            <a:srgbClr val="FFFF00"/>
                          </a:highlight>
                          <a:latin typeface="Calibri" panose="020F0502020204030204" pitchFamily="34" charset="0"/>
                        </a:rPr>
                        <a:t>1</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817066"/>
                  </a:ext>
                </a:extLst>
              </a:tr>
              <a:tr h="413885">
                <a:tc>
                  <a:txBody>
                    <a:bodyPr/>
                    <a:lstStyle/>
                    <a:p>
                      <a:pPr algn="l" fontAlgn="b"/>
                      <a:r>
                        <a:rPr lang="en-US" sz="1600" b="1" i="0" u="none" strike="noStrike" dirty="0">
                          <a:solidFill>
                            <a:srgbClr val="000000"/>
                          </a:solidFill>
                          <a:effectLst/>
                          <a:highlight>
                            <a:srgbClr val="FFFF00"/>
                          </a:highlight>
                          <a:latin typeface="Calibri" panose="020F0502020204030204" pitchFamily="34" charset="0"/>
                        </a:rPr>
                        <a:t>NOX</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highlight>
                            <a:srgbClr val="FFFF00"/>
                          </a:highlight>
                          <a:latin typeface="Calibri" panose="020F0502020204030204" pitchFamily="34" charset="0"/>
                        </a:rPr>
                        <a:t>BSP Generic Duff Residual Phase</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highlight>
                            <a:srgbClr val="FFFF00"/>
                          </a:highlight>
                          <a:latin typeface="Calibri" panose="020F0502020204030204" pitchFamily="34" charset="0"/>
                        </a:rPr>
                        <a:t>1.228</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highlight>
                            <a:srgbClr val="FFFF00"/>
                          </a:highlight>
                          <a:latin typeface="Calibri" panose="020F0502020204030204" pitchFamily="34" charset="0"/>
                        </a:rPr>
                        <a:t>0.670</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6276868"/>
                  </a:ext>
                </a:extLst>
              </a:tr>
              <a:tr h="413885">
                <a:tc>
                  <a:txBody>
                    <a:bodyPr/>
                    <a:lstStyle/>
                    <a:p>
                      <a:pPr algn="l" fontAlgn="b"/>
                      <a:r>
                        <a:rPr lang="en-US" sz="1600" b="1" i="0" u="none" strike="noStrike">
                          <a:solidFill>
                            <a:srgbClr val="000000"/>
                          </a:solidFill>
                          <a:effectLst/>
                          <a:latin typeface="Calibri" panose="020F0502020204030204" pitchFamily="34" charset="0"/>
                        </a:rPr>
                        <a:t>NOX</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FEPS Flaming</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4.436</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2.420</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166823"/>
                  </a:ext>
                </a:extLst>
              </a:tr>
              <a:tr h="413885">
                <a:tc>
                  <a:txBody>
                    <a:bodyPr/>
                    <a:lstStyle/>
                    <a:p>
                      <a:pPr algn="l" fontAlgn="b"/>
                      <a:r>
                        <a:rPr lang="en-US" sz="1600" b="1" i="0" u="none" strike="noStrike">
                          <a:solidFill>
                            <a:srgbClr val="000000"/>
                          </a:solidFill>
                          <a:effectLst/>
                          <a:latin typeface="Calibri" panose="020F0502020204030204" pitchFamily="34" charset="0"/>
                        </a:rPr>
                        <a:t>NOX</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FEPS Smoldering/Residual</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1.664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0.908</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0607172"/>
                  </a:ext>
                </a:extLst>
              </a:tr>
            </a:tbl>
          </a:graphicData>
        </a:graphic>
      </p:graphicFrame>
      <p:sp>
        <p:nvSpPr>
          <p:cNvPr id="7" name="TextBox 6">
            <a:extLst>
              <a:ext uri="{FF2B5EF4-FFF2-40B4-BE49-F238E27FC236}">
                <a16:creationId xmlns:a16="http://schemas.microsoft.com/office/drawing/2014/main" id="{A4049B84-1935-F7B0-9694-FE798FB57C79}"/>
              </a:ext>
            </a:extLst>
          </p:cNvPr>
          <p:cNvSpPr txBox="1"/>
          <p:nvPr/>
        </p:nvSpPr>
        <p:spPr>
          <a:xfrm>
            <a:off x="0" y="5496296"/>
            <a:ext cx="91440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EFs used for black spruce fuel bed types in 2021 Canada BSP run are highlighted in </a:t>
            </a:r>
            <a:r>
              <a:rPr lang="en-US" dirty="0">
                <a:highlight>
                  <a:srgbClr val="FFFF00"/>
                </a:highlight>
              </a:rPr>
              <a:t>yellow</a:t>
            </a:r>
            <a:r>
              <a:rPr lang="en-US" dirty="0"/>
              <a:t>.</a:t>
            </a:r>
          </a:p>
          <a:p>
            <a:pPr marL="285750" indent="-285750">
              <a:buFont typeface="Arial" panose="020B0604020202020204" pitchFamily="34" charset="0"/>
              <a:buChar char="•"/>
            </a:pPr>
            <a:r>
              <a:rPr lang="en-US" dirty="0"/>
              <a:t>Urbanski FORM value is within range for all forest types but higher than region/forest specific values.</a:t>
            </a:r>
          </a:p>
          <a:p>
            <a:pPr marL="285750" indent="-285750">
              <a:buFont typeface="Arial" panose="020B0604020202020204" pitchFamily="34" charset="0"/>
              <a:buChar char="•"/>
            </a:pPr>
            <a:r>
              <a:rPr lang="en-US" dirty="0"/>
              <a:t>BSP NOx value similar to current SERA mean, lower than FEPS</a:t>
            </a:r>
          </a:p>
        </p:txBody>
      </p:sp>
    </p:spTree>
    <p:extLst>
      <p:ext uri="{BB962C8B-B14F-4D97-AF65-F5344CB8AC3E}">
        <p14:creationId xmlns:p14="http://schemas.microsoft.com/office/powerpoint/2010/main" val="1418812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1CAAB-D45C-BDEF-5F90-90A98C13E095}"/>
              </a:ext>
            </a:extLst>
          </p:cNvPr>
          <p:cNvSpPr>
            <a:spLocks noGrp="1"/>
          </p:cNvSpPr>
          <p:nvPr>
            <p:ph type="title"/>
          </p:nvPr>
        </p:nvSpPr>
        <p:spPr>
          <a:xfrm>
            <a:off x="3613898" y="-217840"/>
            <a:ext cx="2235574" cy="1325563"/>
          </a:xfrm>
        </p:spPr>
        <p:txBody>
          <a:bodyPr/>
          <a:lstStyle/>
          <a:p>
            <a:r>
              <a:rPr lang="en-US" b="1" dirty="0"/>
              <a:t>Results</a:t>
            </a:r>
          </a:p>
        </p:txBody>
      </p:sp>
      <p:sp>
        <p:nvSpPr>
          <p:cNvPr id="3" name="Content Placeholder 2">
            <a:extLst>
              <a:ext uri="{FF2B5EF4-FFF2-40B4-BE49-F238E27FC236}">
                <a16:creationId xmlns:a16="http://schemas.microsoft.com/office/drawing/2014/main" id="{57295EDB-05BC-2D67-F798-1CE82A28F329}"/>
              </a:ext>
            </a:extLst>
          </p:cNvPr>
          <p:cNvSpPr>
            <a:spLocks noGrp="1"/>
          </p:cNvSpPr>
          <p:nvPr>
            <p:ph idx="1"/>
          </p:nvPr>
        </p:nvSpPr>
        <p:spPr>
          <a:xfrm>
            <a:off x="361577" y="760878"/>
            <a:ext cx="8420846" cy="5792321"/>
          </a:xfrm>
        </p:spPr>
        <p:txBody>
          <a:bodyPr>
            <a:normAutofit fontScale="85000" lnSpcReduction="10000"/>
          </a:bodyPr>
          <a:lstStyle/>
          <a:p>
            <a:pPr marL="342900" lvl="1" indent="0">
              <a:buNone/>
            </a:pPr>
            <a:endParaRPr lang="en-US" sz="700" dirty="0"/>
          </a:p>
          <a:p>
            <a:pPr indent="0">
              <a:lnSpc>
                <a:spcPct val="120000"/>
              </a:lnSpc>
              <a:buNone/>
            </a:pPr>
            <a:r>
              <a:rPr lang="en-US" dirty="0"/>
              <a:t>Comparable emissions to other fire datasets over Canada except in British Columbia</a:t>
            </a:r>
          </a:p>
          <a:p>
            <a:pPr lvl="1" indent="0">
              <a:lnSpc>
                <a:spcPct val="120000"/>
              </a:lnSpc>
            </a:pPr>
            <a:r>
              <a:rPr lang="en-US" sz="2800" dirty="0"/>
              <a:t>Both FINN v2.5 and QFED have over double the PM of SF2/BSP and CFFEPS over BC</a:t>
            </a:r>
          </a:p>
          <a:p>
            <a:pPr lvl="1" indent="0">
              <a:lnSpc>
                <a:spcPct val="120000"/>
              </a:lnSpc>
            </a:pPr>
            <a:r>
              <a:rPr lang="en-US" sz="2800" dirty="0"/>
              <a:t>SF2/BSP, CFFEPS, QFED agree on PM over ON and SK</a:t>
            </a:r>
          </a:p>
          <a:p>
            <a:pPr lvl="1" indent="0">
              <a:lnSpc>
                <a:spcPct val="120000"/>
              </a:lnSpc>
              <a:buNone/>
            </a:pPr>
            <a:endParaRPr lang="en-US" sz="1400" dirty="0"/>
          </a:p>
          <a:p>
            <a:pPr indent="0">
              <a:lnSpc>
                <a:spcPct val="120000"/>
              </a:lnSpc>
              <a:buNone/>
            </a:pPr>
            <a:r>
              <a:rPr lang="en-US" dirty="0"/>
              <a:t>For the 2021 platform the current plan is to use the FBP based inventory with the 110% duff moisture</a:t>
            </a:r>
          </a:p>
          <a:p>
            <a:pPr lvl="1" indent="0">
              <a:lnSpc>
                <a:spcPct val="120000"/>
              </a:lnSpc>
            </a:pPr>
            <a:r>
              <a:rPr lang="en-US" sz="2800" dirty="0"/>
              <a:t>Comparison to CIFCC shows high agreement in area burned</a:t>
            </a:r>
          </a:p>
          <a:p>
            <a:pPr lvl="1" indent="0">
              <a:lnSpc>
                <a:spcPct val="120000"/>
              </a:lnSpc>
            </a:pPr>
            <a:r>
              <a:rPr lang="en-US" sz="2800" dirty="0"/>
              <a:t>Fuel beds, loading, combustion efficiency, and emissions factors are reasonable based on literature values</a:t>
            </a:r>
          </a:p>
          <a:p>
            <a:pPr lvl="1" indent="0">
              <a:lnSpc>
                <a:spcPct val="120000"/>
              </a:lnSpc>
            </a:pPr>
            <a:r>
              <a:rPr lang="en-US" sz="2800" dirty="0"/>
              <a:t>110% duff moisture is more realistic than defaults</a:t>
            </a:r>
          </a:p>
        </p:txBody>
      </p:sp>
    </p:spTree>
    <p:extLst>
      <p:ext uri="{BB962C8B-B14F-4D97-AF65-F5344CB8AC3E}">
        <p14:creationId xmlns:p14="http://schemas.microsoft.com/office/powerpoint/2010/main" val="594133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1CAAB-D45C-BDEF-5F90-90A98C13E095}"/>
              </a:ext>
            </a:extLst>
          </p:cNvPr>
          <p:cNvSpPr>
            <a:spLocks noGrp="1"/>
          </p:cNvSpPr>
          <p:nvPr>
            <p:ph type="title"/>
          </p:nvPr>
        </p:nvSpPr>
        <p:spPr>
          <a:xfrm>
            <a:off x="2984368" y="-241954"/>
            <a:ext cx="3593726" cy="1325563"/>
          </a:xfrm>
        </p:spPr>
        <p:txBody>
          <a:bodyPr/>
          <a:lstStyle/>
          <a:p>
            <a:r>
              <a:rPr lang="en-US" b="1" dirty="0"/>
              <a:t>Next Steps</a:t>
            </a:r>
          </a:p>
        </p:txBody>
      </p:sp>
      <p:sp>
        <p:nvSpPr>
          <p:cNvPr id="3" name="Content Placeholder 2">
            <a:extLst>
              <a:ext uri="{FF2B5EF4-FFF2-40B4-BE49-F238E27FC236}">
                <a16:creationId xmlns:a16="http://schemas.microsoft.com/office/drawing/2014/main" id="{57295EDB-05BC-2D67-F798-1CE82A28F329}"/>
              </a:ext>
            </a:extLst>
          </p:cNvPr>
          <p:cNvSpPr>
            <a:spLocks noGrp="1"/>
          </p:cNvSpPr>
          <p:nvPr>
            <p:ph idx="1"/>
          </p:nvPr>
        </p:nvSpPr>
        <p:spPr>
          <a:xfrm>
            <a:off x="401917" y="992281"/>
            <a:ext cx="8340165" cy="5748488"/>
          </a:xfrm>
        </p:spPr>
        <p:txBody>
          <a:bodyPr>
            <a:noAutofit/>
          </a:bodyPr>
          <a:lstStyle/>
          <a:p>
            <a:r>
              <a:rPr lang="en-US" sz="2400" dirty="0"/>
              <a:t>Combustion model (CONSUME) sensitive to a small change in duff moisture</a:t>
            </a:r>
          </a:p>
          <a:p>
            <a:pPr lvl="1"/>
            <a:r>
              <a:rPr lang="en-US" dirty="0"/>
              <a:t>Evaluate the sensitivity for duff moisture and other fuel moistures</a:t>
            </a:r>
          </a:p>
          <a:p>
            <a:pPr lvl="1"/>
            <a:r>
              <a:rPr lang="en-US" dirty="0"/>
              <a:t>Incorporate model meteorology (MCIP) into process to determine site and day specific fuel moistures</a:t>
            </a:r>
          </a:p>
          <a:p>
            <a:pPr lvl="1"/>
            <a:endParaRPr lang="en-US" dirty="0"/>
          </a:p>
          <a:p>
            <a:r>
              <a:rPr lang="en-US" sz="2400" dirty="0"/>
              <a:t>Formaldehyde from Urbanski HAPs differs from SERA/Prichard-O’Neill</a:t>
            </a:r>
          </a:p>
          <a:p>
            <a:pPr lvl="1"/>
            <a:r>
              <a:rPr lang="en-US" dirty="0"/>
              <a:t>Consider using BSP internal Prichard-O’Neill HAPs or SERA in future emissions modeling platforms</a:t>
            </a:r>
          </a:p>
          <a:p>
            <a:pPr lvl="1"/>
            <a:endParaRPr lang="en-US" dirty="0"/>
          </a:p>
          <a:p>
            <a:r>
              <a:rPr lang="en-US" sz="2400" dirty="0"/>
              <a:t>Investigate FINN v2.5 and QFED emissions over </a:t>
            </a:r>
            <a:r>
              <a:rPr lang="en-US" sz="2400"/>
              <a:t>British Columbia</a:t>
            </a:r>
            <a:endParaRPr lang="en-US" sz="2400" dirty="0"/>
          </a:p>
        </p:txBody>
      </p:sp>
    </p:spTree>
    <p:extLst>
      <p:ext uri="{BB962C8B-B14F-4D97-AF65-F5344CB8AC3E}">
        <p14:creationId xmlns:p14="http://schemas.microsoft.com/office/powerpoint/2010/main" val="14635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54847C2-A899-1202-6A80-76DEF48DE20E}"/>
              </a:ext>
            </a:extLst>
          </p:cNvPr>
          <p:cNvSpPr txBox="1">
            <a:spLocks/>
          </p:cNvSpPr>
          <p:nvPr/>
        </p:nvSpPr>
        <p:spPr>
          <a:xfrm>
            <a:off x="0" y="2467910"/>
            <a:ext cx="9144000" cy="3041936"/>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0" b="0" i="0" u="none" strike="noStrike" kern="1200" cap="none" spc="0" normalizeH="0" baseline="0" noProof="0" dirty="0">
                <a:ln>
                  <a:noFill/>
                </a:ln>
                <a:solidFill>
                  <a:schemeClr val="accent1">
                    <a:lumMod val="75000"/>
                  </a:schemeClr>
                </a:solidFill>
                <a:effectLst/>
                <a:uLnTx/>
                <a:uFillTx/>
                <a:latin typeface="+mn-lt"/>
                <a:ea typeface="+mn-ea"/>
                <a:cs typeface="+mn-cs"/>
              </a:rPr>
              <a:t>Contact: James Beidler Beidler.James@epa.gov</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TimesNewRomanPSM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TimesNewRomanPSM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TimesNewRomanPSM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TimesNewRomanPSM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TimesNewRomanPSM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chemeClr val="tx1"/>
              </a:solidFill>
              <a:effectLst/>
              <a:uLnTx/>
              <a:uFillTx/>
              <a:latin typeface="TimesNewRomanPSM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900" b="0" i="0" u="none" strike="noStrike" kern="1200" cap="none" spc="0" normalizeH="0" baseline="0" noProof="0" dirty="0">
              <a:ln>
                <a:noFill/>
              </a:ln>
              <a:solidFill>
                <a:schemeClr val="tx1"/>
              </a:solidFill>
              <a:effectLst/>
              <a:uLnTx/>
              <a:uFillTx/>
              <a:latin typeface="TimesNewRomanPSM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900" b="0" i="0" u="none" strike="noStrike" kern="1200" cap="none" spc="0" normalizeH="0" baseline="0" noProof="0" dirty="0">
              <a:ln>
                <a:noFill/>
              </a:ln>
              <a:solidFill>
                <a:schemeClr val="tx1"/>
              </a:solidFill>
              <a:effectLst/>
              <a:uLnTx/>
              <a:uFillTx/>
              <a:latin typeface="TimesNewRomanPSM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The views expressed in this presentation are those of the author(s) and do not necessarily represent the views or the policies of the U.S. Environmental Protection Agency</a:t>
            </a:r>
            <a:r>
              <a:rPr kumimoji="0" lang="en-US" sz="2900" b="0" i="0" u="none" strike="noStrike" kern="1200" cap="none" spc="0" normalizeH="0" baseline="0" noProof="0" dirty="0">
                <a:ln>
                  <a:noFill/>
                </a:ln>
                <a:solidFill>
                  <a:schemeClr val="tx1"/>
                </a:solidFill>
                <a:effectLst/>
                <a:uLnTx/>
                <a:uFillTx/>
                <a:latin typeface="TimesNewRomanPSMT"/>
                <a:ea typeface="+mn-ea"/>
                <a:cs typeface="+mn-cs"/>
              </a:rPr>
              <a:t>.</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3">
            <a:extLst>
              <a:ext uri="{FF2B5EF4-FFF2-40B4-BE49-F238E27FC236}">
                <a16:creationId xmlns:a16="http://schemas.microsoft.com/office/drawing/2014/main" id="{FCEDC4AB-D8B3-ABDD-A4B7-BD283F7C1F4F}"/>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dirty="0"/>
              <a:t>Questions?</a:t>
            </a:r>
          </a:p>
        </p:txBody>
      </p:sp>
    </p:spTree>
    <p:extLst>
      <p:ext uri="{BB962C8B-B14F-4D97-AF65-F5344CB8AC3E}">
        <p14:creationId xmlns:p14="http://schemas.microsoft.com/office/powerpoint/2010/main" val="2249159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F7E96-4922-918F-E7EA-4A6DD42173EF}"/>
              </a:ext>
            </a:extLst>
          </p:cNvPr>
          <p:cNvSpPr>
            <a:spLocks noGrp="1"/>
          </p:cNvSpPr>
          <p:nvPr>
            <p:ph type="title"/>
          </p:nvPr>
        </p:nvSpPr>
        <p:spPr>
          <a:xfrm>
            <a:off x="3003737" y="-151631"/>
            <a:ext cx="3136526" cy="1325563"/>
          </a:xfrm>
        </p:spPr>
        <p:txBody>
          <a:bodyPr>
            <a:normAutofit/>
          </a:bodyPr>
          <a:lstStyle/>
          <a:p>
            <a:r>
              <a:rPr lang="en-US" sz="4000" b="1" dirty="0"/>
              <a:t>Background</a:t>
            </a:r>
          </a:p>
        </p:txBody>
      </p:sp>
      <p:sp>
        <p:nvSpPr>
          <p:cNvPr id="3" name="Content Placeholder 2">
            <a:extLst>
              <a:ext uri="{FF2B5EF4-FFF2-40B4-BE49-F238E27FC236}">
                <a16:creationId xmlns:a16="http://schemas.microsoft.com/office/drawing/2014/main" id="{4AE2E792-4656-A66E-C7DD-F17F10D43A3F}"/>
              </a:ext>
            </a:extLst>
          </p:cNvPr>
          <p:cNvSpPr>
            <a:spLocks noGrp="1"/>
          </p:cNvSpPr>
          <p:nvPr>
            <p:ph idx="1"/>
          </p:nvPr>
        </p:nvSpPr>
        <p:spPr>
          <a:xfrm>
            <a:off x="357857" y="774673"/>
            <a:ext cx="8154131" cy="2560542"/>
          </a:xfrm>
        </p:spPr>
        <p:txBody>
          <a:bodyPr>
            <a:noAutofit/>
          </a:bodyPr>
          <a:lstStyle/>
          <a:p>
            <a:r>
              <a:rPr lang="en-US" sz="2000" dirty="0"/>
              <a:t>A Canada wildfire induced smoke-filled summer of 2023 has caught the attention of people across the United States</a:t>
            </a:r>
          </a:p>
          <a:p>
            <a:r>
              <a:rPr lang="en-US" sz="2000" dirty="0"/>
              <a:t>2021 was another above average fire year in Canada with regional smoke impacts from large boreal forest fires in Ontario and Manitoba</a:t>
            </a:r>
          </a:p>
          <a:p>
            <a:r>
              <a:rPr lang="en-US" sz="2000" dirty="0"/>
              <a:t>FINN v2.5 showing high area burned over Canada vs Canada Interagency Forest Fire Center (</a:t>
            </a:r>
            <a:r>
              <a:rPr lang="en-US" sz="2000" b="1" dirty="0"/>
              <a:t>CIFFC)</a:t>
            </a:r>
            <a:r>
              <a:rPr lang="en-US" sz="2000" dirty="0"/>
              <a:t> table below</a:t>
            </a:r>
          </a:p>
          <a:p>
            <a:r>
              <a:rPr lang="en-US" sz="2000" dirty="0"/>
              <a:t>The goal is to implement the NEI method for Canada wildland fires as a potential alternative to the FINN in emissions modeling platforms</a:t>
            </a:r>
          </a:p>
        </p:txBody>
      </p:sp>
      <p:graphicFrame>
        <p:nvGraphicFramePr>
          <p:cNvPr id="4" name="Chart 3" descr="Bar chart showing the Canada Wildland Fires acres burned by year from 2003-2023. 2021 is above average, 2023 is many times the average.">
            <a:extLst>
              <a:ext uri="{FF2B5EF4-FFF2-40B4-BE49-F238E27FC236}">
                <a16:creationId xmlns:a16="http://schemas.microsoft.com/office/drawing/2014/main" id="{0FEAE0D7-9712-8E03-3256-1E1A0155DE81}"/>
              </a:ext>
            </a:extLst>
          </p:cNvPr>
          <p:cNvGraphicFramePr>
            <a:graphicFrameLocks/>
          </p:cNvGraphicFramePr>
          <p:nvPr>
            <p:extLst>
              <p:ext uri="{D42A27DB-BD31-4B8C-83A1-F6EECF244321}">
                <p14:modId xmlns:p14="http://schemas.microsoft.com/office/powerpoint/2010/main" val="2223099539"/>
              </p:ext>
            </p:extLst>
          </p:nvPr>
        </p:nvGraphicFramePr>
        <p:xfrm>
          <a:off x="-128662" y="3429000"/>
          <a:ext cx="9127167" cy="36127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1852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21FD1D-6071-696D-E201-10F6CE84283E}"/>
              </a:ext>
            </a:extLst>
          </p:cNvPr>
          <p:cNvSpPr>
            <a:spLocks noGrp="1"/>
          </p:cNvSpPr>
          <p:nvPr>
            <p:ph type="title"/>
          </p:nvPr>
        </p:nvSpPr>
        <p:spPr/>
        <p:txBody>
          <a:bodyPr/>
          <a:lstStyle/>
          <a:p>
            <a:r>
              <a:rPr lang="en-US" dirty="0"/>
              <a:t>Supplemental Slides</a:t>
            </a:r>
          </a:p>
        </p:txBody>
      </p:sp>
    </p:spTree>
    <p:extLst>
      <p:ext uri="{BB962C8B-B14F-4D97-AF65-F5344CB8AC3E}">
        <p14:creationId xmlns:p14="http://schemas.microsoft.com/office/powerpoint/2010/main" val="10523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2DF67A-8EEC-2592-040F-195B6CC4B234}"/>
              </a:ext>
            </a:extLst>
          </p:cNvPr>
          <p:cNvSpPr>
            <a:spLocks noGrp="1"/>
          </p:cNvSpPr>
          <p:nvPr>
            <p:ph idx="1"/>
          </p:nvPr>
        </p:nvSpPr>
        <p:spPr>
          <a:xfrm>
            <a:off x="389965" y="1008529"/>
            <a:ext cx="8189259" cy="5593977"/>
          </a:xfrm>
        </p:spPr>
        <p:txBody>
          <a:bodyPr>
            <a:normAutofit fontScale="92500" lnSpcReduction="10000"/>
          </a:bodyPr>
          <a:lstStyle/>
          <a:p>
            <a:r>
              <a:rPr lang="en-US" dirty="0" err="1"/>
              <a:t>SmartFire</a:t>
            </a:r>
            <a:r>
              <a:rPr lang="en-US" dirty="0"/>
              <a:t> 2 (SF2) is used to aggregate the best attributes of the available wildland fire activity datasets into a single activity stream</a:t>
            </a:r>
          </a:p>
          <a:p>
            <a:pPr lvl="1"/>
            <a:r>
              <a:rPr lang="en-US" sz="2800" b="1" dirty="0"/>
              <a:t>Notable updates</a:t>
            </a:r>
            <a:r>
              <a:rPr lang="en-US" sz="2800" dirty="0"/>
              <a:t>: A Python-based version has replaced the original Java </a:t>
            </a:r>
            <a:r>
              <a:rPr lang="en-US" sz="2800" dirty="0" err="1"/>
              <a:t>SmartFire</a:t>
            </a:r>
            <a:r>
              <a:rPr lang="en-US" sz="2800" dirty="0"/>
              <a:t> 2</a:t>
            </a:r>
          </a:p>
          <a:p>
            <a:pPr lvl="1"/>
            <a:r>
              <a:rPr lang="en-US" sz="2800" dirty="0"/>
              <a:t>Applied Python-based SF2 for 2021 Canada run</a:t>
            </a:r>
          </a:p>
          <a:p>
            <a:pPr marL="342900" lvl="1" indent="0">
              <a:buNone/>
            </a:pPr>
            <a:endParaRPr lang="en-US" sz="1300" dirty="0"/>
          </a:p>
          <a:p>
            <a:r>
              <a:rPr lang="en-US" dirty="0"/>
              <a:t>BlueSky is an infrastructure for wildland fire related emissions models</a:t>
            </a:r>
          </a:p>
          <a:p>
            <a:pPr lvl="1"/>
            <a:r>
              <a:rPr lang="en-US" sz="2800" b="1" dirty="0"/>
              <a:t>Notable updates</a:t>
            </a:r>
            <a:r>
              <a:rPr lang="en-US" sz="2800" dirty="0"/>
              <a:t>: BlueSky Pipeline has replaced BlueSky Framework, SERA-derived emission factors are replacing FEPS factors</a:t>
            </a:r>
          </a:p>
          <a:p>
            <a:pPr lvl="1"/>
            <a:r>
              <a:rPr lang="en-US" sz="2800" dirty="0"/>
              <a:t>Applied BlueSky Pipeline v4.2.14, CONSUME v5.0.2, Prichard-O’Neill (SERA-derived) EFs for CAPs, Urbanski EFs for HAPs</a:t>
            </a:r>
          </a:p>
          <a:p>
            <a:pPr marL="342900" lvl="1" indent="0">
              <a:buNone/>
            </a:pPr>
            <a:endParaRPr lang="en-US" sz="1350" dirty="0"/>
          </a:p>
        </p:txBody>
      </p:sp>
      <p:sp>
        <p:nvSpPr>
          <p:cNvPr id="4" name="Title 1">
            <a:extLst>
              <a:ext uri="{FF2B5EF4-FFF2-40B4-BE49-F238E27FC236}">
                <a16:creationId xmlns:a16="http://schemas.microsoft.com/office/drawing/2014/main" id="{0E50C902-236C-3F67-0E3E-FE9FE400439F}"/>
              </a:ext>
            </a:extLst>
          </p:cNvPr>
          <p:cNvSpPr txBox="1">
            <a:spLocks noGrp="1"/>
          </p:cNvSpPr>
          <p:nvPr>
            <p:ph type="title" idx="4294967295"/>
          </p:nvPr>
        </p:nvSpPr>
        <p:spPr>
          <a:xfrm>
            <a:off x="1475815" y="-38099"/>
            <a:ext cx="5229785" cy="812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NEI Method Description</a:t>
            </a:r>
          </a:p>
        </p:txBody>
      </p:sp>
    </p:spTree>
    <p:extLst>
      <p:ext uri="{BB962C8B-B14F-4D97-AF65-F5344CB8AC3E}">
        <p14:creationId xmlns:p14="http://schemas.microsoft.com/office/powerpoint/2010/main" val="2647325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69C1A-164B-D9EB-B0A4-135947848B84}"/>
              </a:ext>
            </a:extLst>
          </p:cNvPr>
          <p:cNvSpPr>
            <a:spLocks noGrp="1"/>
          </p:cNvSpPr>
          <p:nvPr>
            <p:ph type="title"/>
          </p:nvPr>
        </p:nvSpPr>
        <p:spPr>
          <a:xfrm>
            <a:off x="628650" y="558551"/>
            <a:ext cx="7886700" cy="1325563"/>
          </a:xfrm>
        </p:spPr>
        <p:txBody>
          <a:bodyPr/>
          <a:lstStyle/>
          <a:p>
            <a:r>
              <a:rPr lang="en-US" dirty="0"/>
              <a:t>2021 Canada Wildland Fire 36US3 PM2.5</a:t>
            </a:r>
          </a:p>
        </p:txBody>
      </p:sp>
      <p:pic>
        <p:nvPicPr>
          <p:cNvPr id="5" name="Content Placeholder 4" descr="Plot of Canada wildland fire PM25 on the 36US3 gridded modeling domain. Results from NEI method.">
            <a:extLst>
              <a:ext uri="{FF2B5EF4-FFF2-40B4-BE49-F238E27FC236}">
                <a16:creationId xmlns:a16="http://schemas.microsoft.com/office/drawing/2014/main" id="{2D1DA74D-8D94-5A09-586A-BFFBF69E932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408849" y="1884114"/>
            <a:ext cx="8208662" cy="4740804"/>
          </a:xfrm>
        </p:spPr>
      </p:pic>
    </p:spTree>
    <p:extLst>
      <p:ext uri="{BB962C8B-B14F-4D97-AF65-F5344CB8AC3E}">
        <p14:creationId xmlns:p14="http://schemas.microsoft.com/office/powerpoint/2010/main" val="473168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1126B-734D-C66D-0D17-AB4C18E10718}"/>
              </a:ext>
            </a:extLst>
          </p:cNvPr>
          <p:cNvSpPr>
            <a:spLocks noGrp="1"/>
          </p:cNvSpPr>
          <p:nvPr>
            <p:ph type="title"/>
          </p:nvPr>
        </p:nvSpPr>
        <p:spPr>
          <a:xfrm>
            <a:off x="628650" y="484187"/>
            <a:ext cx="7886700" cy="1325563"/>
          </a:xfrm>
        </p:spPr>
        <p:txBody>
          <a:bodyPr/>
          <a:lstStyle/>
          <a:p>
            <a:r>
              <a:rPr lang="en-US" dirty="0"/>
              <a:t>FBP vs NFI Landcover</a:t>
            </a:r>
          </a:p>
        </p:txBody>
      </p:sp>
      <p:sp>
        <p:nvSpPr>
          <p:cNvPr id="3" name="Content Placeholder 2">
            <a:extLst>
              <a:ext uri="{FF2B5EF4-FFF2-40B4-BE49-F238E27FC236}">
                <a16:creationId xmlns:a16="http://schemas.microsoft.com/office/drawing/2014/main" id="{D16F50DB-123F-2248-E65E-F10F98DC7DA9}"/>
              </a:ext>
            </a:extLst>
          </p:cNvPr>
          <p:cNvSpPr>
            <a:spLocks noGrp="1"/>
          </p:cNvSpPr>
          <p:nvPr>
            <p:ph idx="1"/>
          </p:nvPr>
        </p:nvSpPr>
        <p:spPr>
          <a:xfrm>
            <a:off x="508001" y="1809749"/>
            <a:ext cx="8295340" cy="4564063"/>
          </a:xfrm>
        </p:spPr>
        <p:txBody>
          <a:bodyPr>
            <a:normAutofit/>
          </a:bodyPr>
          <a:lstStyle/>
          <a:p>
            <a:r>
              <a:rPr lang="en-US" sz="1800" dirty="0"/>
              <a:t>Both an </a:t>
            </a:r>
            <a:r>
              <a:rPr lang="en-US" sz="1800" b="1" dirty="0"/>
              <a:t>NFI</a:t>
            </a:r>
            <a:r>
              <a:rPr lang="en-US" sz="1800" dirty="0"/>
              <a:t> and </a:t>
            </a:r>
            <a:r>
              <a:rPr lang="en-US" sz="1800" b="1" dirty="0"/>
              <a:t>FBP</a:t>
            </a:r>
            <a:r>
              <a:rPr lang="en-US" sz="1800" dirty="0"/>
              <a:t> derived land cover were used for the identification of fuel beds</a:t>
            </a:r>
          </a:p>
          <a:p>
            <a:endParaRPr lang="en-US" sz="1800" dirty="0"/>
          </a:p>
          <a:p>
            <a:r>
              <a:rPr lang="en-US" sz="1800" dirty="0"/>
              <a:t>The </a:t>
            </a:r>
            <a:r>
              <a:rPr lang="en-US" sz="1800" b="1" dirty="0"/>
              <a:t>NFI</a:t>
            </a:r>
            <a:r>
              <a:rPr lang="en-US" sz="1800" dirty="0"/>
              <a:t> raster is a lead tree species at 30 m resolution as identified in 2019, </a:t>
            </a:r>
            <a:r>
              <a:rPr lang="en-US" sz="1800" dirty="0" err="1"/>
              <a:t>kNN</a:t>
            </a:r>
            <a:r>
              <a:rPr lang="en-US" sz="1800" dirty="0"/>
              <a:t> scaled to a 240 m resolution with croplands</a:t>
            </a:r>
          </a:p>
          <a:p>
            <a:endParaRPr lang="en-US" sz="1800" dirty="0"/>
          </a:p>
          <a:p>
            <a:r>
              <a:rPr lang="en-US" sz="1800" dirty="0"/>
              <a:t>The </a:t>
            </a:r>
            <a:r>
              <a:rPr lang="en-US" sz="1800" b="1" dirty="0"/>
              <a:t>FBP</a:t>
            </a:r>
            <a:r>
              <a:rPr lang="en-US" sz="1800" dirty="0"/>
              <a:t> is a 250 m 2011 product from an FBP model that identifies forest types rather than a single tree species</a:t>
            </a:r>
          </a:p>
          <a:p>
            <a:endParaRPr lang="en-US" sz="1800" dirty="0"/>
          </a:p>
          <a:p>
            <a:r>
              <a:rPr lang="en-US" sz="1800" dirty="0"/>
              <a:t>Ground fuels can differ across forests even with the same lead tree species!</a:t>
            </a:r>
            <a:endParaRPr lang="en-US" sz="1500" dirty="0"/>
          </a:p>
        </p:txBody>
      </p:sp>
    </p:spTree>
    <p:extLst>
      <p:ext uri="{BB962C8B-B14F-4D97-AF65-F5344CB8AC3E}">
        <p14:creationId xmlns:p14="http://schemas.microsoft.com/office/powerpoint/2010/main" val="1852102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851BA-7003-0547-5D94-44565B54551E}"/>
              </a:ext>
            </a:extLst>
          </p:cNvPr>
          <p:cNvSpPr>
            <a:spLocks noGrp="1"/>
          </p:cNvSpPr>
          <p:nvPr>
            <p:ph type="title"/>
          </p:nvPr>
        </p:nvSpPr>
        <p:spPr>
          <a:xfrm>
            <a:off x="2659156" y="0"/>
            <a:ext cx="3526491" cy="1325563"/>
          </a:xfrm>
        </p:spPr>
        <p:txBody>
          <a:bodyPr>
            <a:normAutofit/>
          </a:bodyPr>
          <a:lstStyle/>
          <a:p>
            <a:r>
              <a:rPr lang="en-US" sz="4000" b="1" dirty="0"/>
              <a:t>FBP Landcover</a:t>
            </a:r>
          </a:p>
        </p:txBody>
      </p:sp>
      <p:pic>
        <p:nvPicPr>
          <p:cNvPr id="5" name="Content Placeholder 4" descr="2011 Canada Fuel Bed Spatial Plot">
            <a:extLst>
              <a:ext uri="{FF2B5EF4-FFF2-40B4-BE49-F238E27FC236}">
                <a16:creationId xmlns:a16="http://schemas.microsoft.com/office/drawing/2014/main" id="{0827C6AC-2670-7F87-1309-66FDF65A17C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7538" y="1265064"/>
            <a:ext cx="7667812" cy="5227810"/>
          </a:xfrm>
        </p:spPr>
      </p:pic>
    </p:spTree>
    <p:extLst>
      <p:ext uri="{BB962C8B-B14F-4D97-AF65-F5344CB8AC3E}">
        <p14:creationId xmlns:p14="http://schemas.microsoft.com/office/powerpoint/2010/main" val="3765673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AFDD0-A71E-2873-D671-849D261D9A6A}"/>
              </a:ext>
            </a:extLst>
          </p:cNvPr>
          <p:cNvSpPr>
            <a:spLocks noGrp="1"/>
          </p:cNvSpPr>
          <p:nvPr>
            <p:ph type="title"/>
          </p:nvPr>
        </p:nvSpPr>
        <p:spPr>
          <a:xfrm>
            <a:off x="2282639" y="0"/>
            <a:ext cx="5005668" cy="1325563"/>
          </a:xfrm>
        </p:spPr>
        <p:txBody>
          <a:bodyPr>
            <a:normAutofit/>
          </a:bodyPr>
          <a:lstStyle/>
          <a:p>
            <a:r>
              <a:rPr lang="en-US" sz="4000" b="1" dirty="0"/>
              <a:t>FBP to FCCS Mapping</a:t>
            </a:r>
          </a:p>
        </p:txBody>
      </p:sp>
      <p:graphicFrame>
        <p:nvGraphicFramePr>
          <p:cNvPr id="5" name="Object 4" descr="Mapping of FBP fuelbeds to FCCS">
            <a:extLst>
              <a:ext uri="{FF2B5EF4-FFF2-40B4-BE49-F238E27FC236}">
                <a16:creationId xmlns:a16="http://schemas.microsoft.com/office/drawing/2014/main" id="{B97543F1-4D12-5D70-7951-6FC6A632E79E}"/>
              </a:ext>
            </a:extLst>
          </p:cNvPr>
          <p:cNvGraphicFramePr>
            <a:graphicFrameLocks noChangeAspect="1"/>
          </p:cNvGraphicFramePr>
          <p:nvPr>
            <p:extLst>
              <p:ext uri="{D42A27DB-BD31-4B8C-83A1-F6EECF244321}">
                <p14:modId xmlns:p14="http://schemas.microsoft.com/office/powerpoint/2010/main" val="2225673308"/>
              </p:ext>
            </p:extLst>
          </p:nvPr>
        </p:nvGraphicFramePr>
        <p:xfrm>
          <a:off x="520700" y="1076325"/>
          <a:ext cx="8313738" cy="5591175"/>
        </p:xfrm>
        <a:graphic>
          <a:graphicData uri="http://schemas.openxmlformats.org/presentationml/2006/ole">
            <mc:AlternateContent xmlns:mc="http://schemas.openxmlformats.org/markup-compatibility/2006">
              <mc:Choice xmlns:v="urn:schemas-microsoft-com:vml" Requires="v">
                <p:oleObj name="Worksheet" r:id="rId3" imgW="10334552" imgH="5610254" progId="Excel.Sheet.12">
                  <p:embed/>
                </p:oleObj>
              </mc:Choice>
              <mc:Fallback>
                <p:oleObj name="Worksheet" r:id="rId3" imgW="10334552" imgH="5610254" progId="Excel.Sheet.12">
                  <p:embed/>
                  <p:pic>
                    <p:nvPicPr>
                      <p:cNvPr id="5" name="Object 4" descr="Mapping of FBP fuelbeds to FCCS">
                        <a:extLst>
                          <a:ext uri="{FF2B5EF4-FFF2-40B4-BE49-F238E27FC236}">
                            <a16:creationId xmlns:a16="http://schemas.microsoft.com/office/drawing/2014/main" id="{B97543F1-4D12-5D70-7951-6FC6A632E79E}"/>
                          </a:ext>
                        </a:extLst>
                      </p:cNvPr>
                      <p:cNvPicPr/>
                      <p:nvPr/>
                    </p:nvPicPr>
                    <p:blipFill>
                      <a:blip r:embed="rId4"/>
                      <a:stretch>
                        <a:fillRect/>
                      </a:stretch>
                    </p:blipFill>
                    <p:spPr>
                      <a:xfrm>
                        <a:off x="520700" y="1076325"/>
                        <a:ext cx="8313738" cy="559117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741021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1126B-734D-C66D-0D17-AB4C18E10718}"/>
              </a:ext>
            </a:extLst>
          </p:cNvPr>
          <p:cNvSpPr>
            <a:spLocks noGrp="1"/>
          </p:cNvSpPr>
          <p:nvPr>
            <p:ph type="title"/>
          </p:nvPr>
        </p:nvSpPr>
        <p:spPr/>
        <p:txBody>
          <a:bodyPr/>
          <a:lstStyle/>
          <a:p>
            <a:r>
              <a:rPr lang="en-US" dirty="0"/>
              <a:t>FBP vs NFI</a:t>
            </a:r>
          </a:p>
        </p:txBody>
      </p:sp>
      <p:sp>
        <p:nvSpPr>
          <p:cNvPr id="3" name="Content Placeholder 2">
            <a:extLst>
              <a:ext uri="{FF2B5EF4-FFF2-40B4-BE49-F238E27FC236}">
                <a16:creationId xmlns:a16="http://schemas.microsoft.com/office/drawing/2014/main" id="{D16F50DB-123F-2248-E65E-F10F98DC7DA9}"/>
              </a:ext>
            </a:extLst>
          </p:cNvPr>
          <p:cNvSpPr>
            <a:spLocks noGrp="1"/>
          </p:cNvSpPr>
          <p:nvPr>
            <p:ph idx="1"/>
          </p:nvPr>
        </p:nvSpPr>
        <p:spPr>
          <a:xfrm>
            <a:off x="106363" y="4347658"/>
            <a:ext cx="8947990" cy="2510342"/>
          </a:xfrm>
        </p:spPr>
        <p:txBody>
          <a:bodyPr>
            <a:normAutofit fontScale="92500"/>
          </a:bodyPr>
          <a:lstStyle/>
          <a:p>
            <a:r>
              <a:rPr lang="en-US" dirty="0"/>
              <a:t>Reductions in overall fuel loading and consumption with FBP result in lower emissions versus the NFI</a:t>
            </a:r>
          </a:p>
          <a:p>
            <a:r>
              <a:rPr lang="en-US" dirty="0"/>
              <a:t>Selected FBP for further analysis </a:t>
            </a:r>
          </a:p>
          <a:p>
            <a:pPr lvl="1"/>
            <a:r>
              <a:rPr lang="en-US" dirty="0"/>
              <a:t>Pros: Detailed descriptions of forests, validated and used in Canada</a:t>
            </a:r>
          </a:p>
          <a:p>
            <a:pPr lvl="1"/>
            <a:r>
              <a:rPr lang="en-US" dirty="0"/>
              <a:t>Cons: 2011 based, limited number of fuel beds</a:t>
            </a:r>
          </a:p>
          <a:p>
            <a:r>
              <a:rPr lang="en-US" dirty="0"/>
              <a:t>Could run FBP model in the future for update land cover</a:t>
            </a:r>
          </a:p>
        </p:txBody>
      </p:sp>
      <p:graphicFrame>
        <p:nvGraphicFramePr>
          <p:cNvPr id="5" name="Object 4" descr="Emissions results of FBP fuelbeds versus NFI">
            <a:extLst>
              <a:ext uri="{FF2B5EF4-FFF2-40B4-BE49-F238E27FC236}">
                <a16:creationId xmlns:a16="http://schemas.microsoft.com/office/drawing/2014/main" id="{36814769-D715-A1A3-DA96-4792D9DF32BD}"/>
              </a:ext>
            </a:extLst>
          </p:cNvPr>
          <p:cNvGraphicFramePr>
            <a:graphicFrameLocks noChangeAspect="1"/>
          </p:cNvGraphicFramePr>
          <p:nvPr>
            <p:extLst>
              <p:ext uri="{D42A27DB-BD31-4B8C-83A1-F6EECF244321}">
                <p14:modId xmlns:p14="http://schemas.microsoft.com/office/powerpoint/2010/main" val="3759193827"/>
              </p:ext>
            </p:extLst>
          </p:nvPr>
        </p:nvGraphicFramePr>
        <p:xfrm>
          <a:off x="106363" y="1482725"/>
          <a:ext cx="8947990" cy="2568519"/>
        </p:xfrm>
        <a:graphic>
          <a:graphicData uri="http://schemas.openxmlformats.org/presentationml/2006/ole">
            <mc:AlternateContent xmlns:mc="http://schemas.openxmlformats.org/markup-compatibility/2006">
              <mc:Choice xmlns:v="urn:schemas-microsoft-com:vml" Requires="v">
                <p:oleObj name="Worksheet" r:id="rId2" imgW="10248776" imgH="2941248" progId="Excel.Sheet.12">
                  <p:embed/>
                </p:oleObj>
              </mc:Choice>
              <mc:Fallback>
                <p:oleObj name="Worksheet" r:id="rId2" imgW="10248776" imgH="2941248" progId="Excel.Sheet.12">
                  <p:embed/>
                  <p:pic>
                    <p:nvPicPr>
                      <p:cNvPr id="5" name="Object 4" descr="Emissions results of FBP fuelbeds versus NFI">
                        <a:extLst>
                          <a:ext uri="{FF2B5EF4-FFF2-40B4-BE49-F238E27FC236}">
                            <a16:creationId xmlns:a16="http://schemas.microsoft.com/office/drawing/2014/main" id="{36814769-D715-A1A3-DA96-4792D9DF32BD}"/>
                          </a:ext>
                        </a:extLst>
                      </p:cNvPr>
                      <p:cNvPicPr/>
                      <p:nvPr/>
                    </p:nvPicPr>
                    <p:blipFill>
                      <a:blip r:embed="rId3"/>
                      <a:stretch>
                        <a:fillRect/>
                      </a:stretch>
                    </p:blipFill>
                    <p:spPr>
                      <a:xfrm>
                        <a:off x="106363" y="1482725"/>
                        <a:ext cx="8947990" cy="2568519"/>
                      </a:xfrm>
                      <a:prstGeom prst="rect">
                        <a:avLst/>
                      </a:prstGeom>
                    </p:spPr>
                  </p:pic>
                </p:oleObj>
              </mc:Fallback>
            </mc:AlternateContent>
          </a:graphicData>
        </a:graphic>
      </p:graphicFrame>
    </p:spTree>
    <p:extLst>
      <p:ext uri="{BB962C8B-B14F-4D97-AF65-F5344CB8AC3E}">
        <p14:creationId xmlns:p14="http://schemas.microsoft.com/office/powerpoint/2010/main" val="272395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9F9AF-B7FF-25DE-EFFB-F956DB9029DC}"/>
              </a:ext>
            </a:extLst>
          </p:cNvPr>
          <p:cNvSpPr>
            <a:spLocks noGrp="1"/>
          </p:cNvSpPr>
          <p:nvPr>
            <p:ph type="title"/>
          </p:nvPr>
        </p:nvSpPr>
        <p:spPr>
          <a:xfrm>
            <a:off x="2807073" y="0"/>
            <a:ext cx="3096185" cy="1325563"/>
          </a:xfrm>
        </p:spPr>
        <p:txBody>
          <a:bodyPr>
            <a:normAutofit/>
          </a:bodyPr>
          <a:lstStyle/>
          <a:p>
            <a:r>
              <a:rPr lang="en-US" sz="4000" b="1" dirty="0"/>
              <a:t>NEI Method</a:t>
            </a:r>
          </a:p>
        </p:txBody>
      </p:sp>
      <p:sp>
        <p:nvSpPr>
          <p:cNvPr id="3" name="Content Placeholder 2">
            <a:extLst>
              <a:ext uri="{FF2B5EF4-FFF2-40B4-BE49-F238E27FC236}">
                <a16:creationId xmlns:a16="http://schemas.microsoft.com/office/drawing/2014/main" id="{972DF67A-8EEC-2592-040F-195B6CC4B234}"/>
              </a:ext>
            </a:extLst>
          </p:cNvPr>
          <p:cNvSpPr>
            <a:spLocks noGrp="1"/>
          </p:cNvSpPr>
          <p:nvPr>
            <p:ph idx="1"/>
          </p:nvPr>
        </p:nvSpPr>
        <p:spPr>
          <a:xfrm>
            <a:off x="576585" y="1097056"/>
            <a:ext cx="8244685" cy="2910580"/>
          </a:xfrm>
        </p:spPr>
        <p:txBody>
          <a:bodyPr/>
          <a:lstStyle/>
          <a:p>
            <a:pPr marL="0" indent="0">
              <a:buNone/>
            </a:pPr>
            <a:r>
              <a:rPr lang="en-US" sz="2400" dirty="0"/>
              <a:t>The National Emissions Inventory (NEI) US wildland fire emissions estimation method has been consistent at a high level since the 2014 NEI</a:t>
            </a:r>
          </a:p>
          <a:p>
            <a:endParaRPr lang="en-US" dirty="0"/>
          </a:p>
        </p:txBody>
      </p:sp>
      <p:pic>
        <p:nvPicPr>
          <p:cNvPr id="33" name="Picture 32" descr="Flow chart of SmartFire 2 inputs into the models used within Bluesky to get fire emissions inventory">
            <a:extLst>
              <a:ext uri="{FF2B5EF4-FFF2-40B4-BE49-F238E27FC236}">
                <a16:creationId xmlns:a16="http://schemas.microsoft.com/office/drawing/2014/main" id="{1207DEEA-A150-2C2E-338C-2064EFCA23B8}"/>
              </a:ext>
            </a:extLst>
          </p:cNvPr>
          <p:cNvPicPr>
            <a:picLocks noChangeAspect="1"/>
          </p:cNvPicPr>
          <p:nvPr/>
        </p:nvPicPr>
        <p:blipFill>
          <a:blip r:embed="rId3"/>
          <a:stretch>
            <a:fillRect/>
          </a:stretch>
        </p:blipFill>
        <p:spPr>
          <a:xfrm>
            <a:off x="576584" y="2422619"/>
            <a:ext cx="8244685" cy="4083126"/>
          </a:xfrm>
          <a:prstGeom prst="rect">
            <a:avLst/>
          </a:prstGeom>
        </p:spPr>
      </p:pic>
    </p:spTree>
    <p:extLst>
      <p:ext uri="{BB962C8B-B14F-4D97-AF65-F5344CB8AC3E}">
        <p14:creationId xmlns:p14="http://schemas.microsoft.com/office/powerpoint/2010/main" val="1497686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65A25-92EE-A644-FDA8-CDB5254D7172}"/>
              </a:ext>
            </a:extLst>
          </p:cNvPr>
          <p:cNvSpPr>
            <a:spLocks noGrp="1"/>
          </p:cNvSpPr>
          <p:nvPr>
            <p:ph type="title"/>
          </p:nvPr>
        </p:nvSpPr>
        <p:spPr>
          <a:xfrm>
            <a:off x="2802031" y="136526"/>
            <a:ext cx="3539938" cy="1325563"/>
          </a:xfrm>
        </p:spPr>
        <p:txBody>
          <a:bodyPr/>
          <a:lstStyle/>
          <a:p>
            <a:r>
              <a:rPr lang="en-US" b="1" dirty="0"/>
              <a:t>Input </a:t>
            </a:r>
            <a:r>
              <a:rPr lang="en-US" sz="4000" b="1" dirty="0"/>
              <a:t>Datasets</a:t>
            </a:r>
          </a:p>
        </p:txBody>
      </p:sp>
      <p:sp>
        <p:nvSpPr>
          <p:cNvPr id="3" name="Content Placeholder 2">
            <a:extLst>
              <a:ext uri="{FF2B5EF4-FFF2-40B4-BE49-F238E27FC236}">
                <a16:creationId xmlns:a16="http://schemas.microsoft.com/office/drawing/2014/main" id="{76C12989-5789-6062-733B-03FC11C98D7C}"/>
              </a:ext>
            </a:extLst>
          </p:cNvPr>
          <p:cNvSpPr>
            <a:spLocks noGrp="1"/>
          </p:cNvSpPr>
          <p:nvPr>
            <p:ph idx="1"/>
          </p:nvPr>
        </p:nvSpPr>
        <p:spPr>
          <a:xfrm>
            <a:off x="435536" y="1608044"/>
            <a:ext cx="8272928" cy="4911724"/>
          </a:xfrm>
        </p:spPr>
        <p:txBody>
          <a:bodyPr>
            <a:normAutofit/>
          </a:bodyPr>
          <a:lstStyle/>
          <a:p>
            <a:r>
              <a:rPr lang="en-US" sz="2400" dirty="0"/>
              <a:t>Land cover and fuel beds</a:t>
            </a:r>
          </a:p>
          <a:p>
            <a:pPr lvl="1"/>
            <a:r>
              <a:rPr lang="en-US" dirty="0"/>
              <a:t>Canada’s 2019 National Forestry Index (NFI) mapped to Fuel Characteristic Classification System (FCCS) codes was attempted first</a:t>
            </a:r>
          </a:p>
          <a:p>
            <a:pPr lvl="1"/>
            <a:r>
              <a:rPr lang="en-US" dirty="0"/>
              <a:t>Canada’s 2011 Fire Behavior Prediction (</a:t>
            </a:r>
            <a:r>
              <a:rPr lang="en-US" b="1" dirty="0"/>
              <a:t>FBP</a:t>
            </a:r>
            <a:r>
              <a:rPr lang="en-US" dirty="0"/>
              <a:t>) fuel beds were mapped to FCCS codes in a sensitivity</a:t>
            </a:r>
          </a:p>
          <a:p>
            <a:pPr marL="342900" lvl="1" indent="0">
              <a:buNone/>
            </a:pPr>
            <a:endParaRPr lang="en-US" dirty="0"/>
          </a:p>
          <a:p>
            <a:r>
              <a:rPr lang="en-US" sz="2400" dirty="0"/>
              <a:t>Activity datasets</a:t>
            </a:r>
          </a:p>
          <a:p>
            <a:pPr lvl="1"/>
            <a:r>
              <a:rPr lang="en-US" dirty="0"/>
              <a:t>NOAA’s Hazard Mapping System (</a:t>
            </a:r>
            <a:r>
              <a:rPr lang="en-US" b="1" dirty="0"/>
              <a:t>HMS</a:t>
            </a:r>
            <a:r>
              <a:rPr lang="en-US" dirty="0"/>
              <a:t>) fire 2021 satellite product with croplands and snow cover filtered out</a:t>
            </a:r>
          </a:p>
          <a:p>
            <a:pPr lvl="1"/>
            <a:r>
              <a:rPr lang="en-US" dirty="0"/>
              <a:t>Canadian Wildland Fire Information System’s (CWFIS) 2021 National Burned Area Composite (</a:t>
            </a:r>
            <a:r>
              <a:rPr lang="en-US" b="1" dirty="0"/>
              <a:t>NBAC</a:t>
            </a:r>
            <a:r>
              <a:rPr lang="en-US" dirty="0"/>
              <a:t>) wildland fire perimeters</a:t>
            </a:r>
          </a:p>
        </p:txBody>
      </p:sp>
    </p:spTree>
    <p:extLst>
      <p:ext uri="{BB962C8B-B14F-4D97-AF65-F5344CB8AC3E}">
        <p14:creationId xmlns:p14="http://schemas.microsoft.com/office/powerpoint/2010/main" val="127495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Province and national comparison of 2021 Canada wildland fires acres burned. ">
            <a:extLst>
              <a:ext uri="{FF2B5EF4-FFF2-40B4-BE49-F238E27FC236}">
                <a16:creationId xmlns:a16="http://schemas.microsoft.com/office/drawing/2014/main" id="{3883EE34-CDD8-6F44-183F-749F393AE264}"/>
              </a:ext>
            </a:extLst>
          </p:cNvPr>
          <p:cNvGraphicFramePr>
            <a:graphicFrameLocks noGrp="1"/>
          </p:cNvGraphicFramePr>
          <p:nvPr>
            <p:extLst>
              <p:ext uri="{D42A27DB-BD31-4B8C-83A1-F6EECF244321}">
                <p14:modId xmlns:p14="http://schemas.microsoft.com/office/powerpoint/2010/main" val="2408221138"/>
              </p:ext>
            </p:extLst>
          </p:nvPr>
        </p:nvGraphicFramePr>
        <p:xfrm>
          <a:off x="295835" y="2918542"/>
          <a:ext cx="8480970" cy="3748958"/>
        </p:xfrm>
        <a:graphic>
          <a:graphicData uri="http://schemas.openxmlformats.org/drawingml/2006/table">
            <a:tbl>
              <a:tblPr firstRow="1"/>
              <a:tblGrid>
                <a:gridCol w="1036504">
                  <a:extLst>
                    <a:ext uri="{9D8B030D-6E8A-4147-A177-3AD203B41FA5}">
                      <a16:colId xmlns:a16="http://schemas.microsoft.com/office/drawing/2014/main" val="1272554424"/>
                    </a:ext>
                  </a:extLst>
                </a:gridCol>
                <a:gridCol w="2094600">
                  <a:extLst>
                    <a:ext uri="{9D8B030D-6E8A-4147-A177-3AD203B41FA5}">
                      <a16:colId xmlns:a16="http://schemas.microsoft.com/office/drawing/2014/main" val="1484941246"/>
                    </a:ext>
                  </a:extLst>
                </a:gridCol>
                <a:gridCol w="1862465">
                  <a:extLst>
                    <a:ext uri="{9D8B030D-6E8A-4147-A177-3AD203B41FA5}">
                      <a16:colId xmlns:a16="http://schemas.microsoft.com/office/drawing/2014/main" val="3639115078"/>
                    </a:ext>
                  </a:extLst>
                </a:gridCol>
                <a:gridCol w="2094600">
                  <a:extLst>
                    <a:ext uri="{9D8B030D-6E8A-4147-A177-3AD203B41FA5}">
                      <a16:colId xmlns:a16="http://schemas.microsoft.com/office/drawing/2014/main" val="180823590"/>
                    </a:ext>
                  </a:extLst>
                </a:gridCol>
                <a:gridCol w="1392801">
                  <a:extLst>
                    <a:ext uri="{9D8B030D-6E8A-4147-A177-3AD203B41FA5}">
                      <a16:colId xmlns:a16="http://schemas.microsoft.com/office/drawing/2014/main" val="610062647"/>
                    </a:ext>
                  </a:extLst>
                </a:gridCol>
              </a:tblGrid>
              <a:tr h="236000">
                <a:tc>
                  <a:txBody>
                    <a:bodyPr/>
                    <a:lstStyle/>
                    <a:p>
                      <a:pPr algn="l" fontAlgn="b"/>
                      <a:r>
                        <a:rPr lang="en-US" sz="1400" b="1" i="0" u="none" strike="noStrike" dirty="0">
                          <a:solidFill>
                            <a:srgbClr val="000000"/>
                          </a:solidFill>
                          <a:effectLst/>
                          <a:latin typeface="Calibri" panose="020F0502020204030204" pitchFamily="34" charset="0"/>
                        </a:rPr>
                        <a:t>Province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2021 SF2BSP (acres)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2021 FINN (acres)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2021 CFFEPS (acres)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CIFFC (acres)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777965"/>
                  </a:ext>
                </a:extLst>
              </a:tr>
              <a:tr h="236000">
                <a:tc>
                  <a:txBody>
                    <a:bodyPr/>
                    <a:lstStyle/>
                    <a:p>
                      <a:pPr algn="l" fontAlgn="b"/>
                      <a:r>
                        <a:rPr lang="en-US" sz="1400" b="0" i="0" u="none" strike="noStrike">
                          <a:solidFill>
                            <a:srgbClr val="000000"/>
                          </a:solidFill>
                          <a:effectLst/>
                          <a:latin typeface="Calibri" panose="020F0502020204030204" pitchFamily="34" charset="0"/>
                        </a:rPr>
                        <a: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346,555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786,553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330,522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133,651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1058125"/>
                  </a:ext>
                </a:extLst>
              </a:tr>
              <a:tr h="236000">
                <a:tc>
                  <a:txBody>
                    <a:bodyPr/>
                    <a:lstStyle/>
                    <a:p>
                      <a:pPr algn="l" fontAlgn="b"/>
                      <a:r>
                        <a:rPr lang="en-US" sz="1400" b="0" i="0" u="none" strike="noStrike">
                          <a:solidFill>
                            <a:srgbClr val="000000"/>
                          </a:solidFill>
                          <a:effectLst/>
                          <a:latin typeface="Calibri" panose="020F0502020204030204" pitchFamily="34" charset="0"/>
                        </a:rPr>
                        <a:t>BC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2,329,878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7,539,243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3,010,566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2,147,929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804641"/>
                  </a:ext>
                </a:extLst>
              </a:tr>
              <a:tr h="236000">
                <a:tc>
                  <a:txBody>
                    <a:bodyPr/>
                    <a:lstStyle/>
                    <a:p>
                      <a:pPr algn="l" fontAlgn="b"/>
                      <a:r>
                        <a:rPr lang="en-US" sz="1400" b="0" i="0" u="none" strike="noStrike">
                          <a:solidFill>
                            <a:srgbClr val="000000"/>
                          </a:solidFill>
                          <a:effectLst/>
                          <a:latin typeface="Calibri" panose="020F0502020204030204" pitchFamily="34" charset="0"/>
                        </a:rPr>
                        <a:t>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2,957,721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5,042,968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5,441,957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3,130,206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137059"/>
                  </a:ext>
                </a:extLst>
              </a:tr>
              <a:tr h="236000">
                <a:tc>
                  <a:txBody>
                    <a:bodyPr/>
                    <a:lstStyle/>
                    <a:p>
                      <a:pPr algn="l" fontAlgn="b"/>
                      <a:r>
                        <a:rPr lang="en-US" sz="1400" b="0" i="0" u="none" strike="noStrike">
                          <a:solidFill>
                            <a:srgbClr val="000000"/>
                          </a:solidFill>
                          <a:effectLst/>
                          <a:latin typeface="Calibri" panose="020F0502020204030204" pitchFamily="34" charset="0"/>
                        </a:rPr>
                        <a:t>NB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9,693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17,848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10,524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9541903"/>
                  </a:ext>
                </a:extLst>
              </a:tr>
              <a:tr h="236000">
                <a:tc>
                  <a:txBody>
                    <a:bodyPr/>
                    <a:lstStyle/>
                    <a:p>
                      <a:pPr algn="l" fontAlgn="b"/>
                      <a:r>
                        <a:rPr lang="en-US" sz="1400" b="0" i="0" u="none" strike="noStrike">
                          <a:solidFill>
                            <a:srgbClr val="000000"/>
                          </a:solidFill>
                          <a:effectLst/>
                          <a:latin typeface="Calibri" panose="020F0502020204030204" pitchFamily="34" charset="0"/>
                        </a:rPr>
                        <a:t>NF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2,607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752416"/>
                  </a:ext>
                </a:extLst>
              </a:tr>
              <a:tr h="236000">
                <a:tc>
                  <a:txBody>
                    <a:bodyPr/>
                    <a:lstStyle/>
                    <a:p>
                      <a:pPr algn="l" fontAlgn="b"/>
                      <a:r>
                        <a:rPr lang="en-US" sz="1400" b="0" i="0" u="none" strike="noStrike">
                          <a:solidFill>
                            <a:srgbClr val="000000"/>
                          </a:solidFill>
                          <a:effectLst/>
                          <a:latin typeface="Calibri" panose="020F0502020204030204" pitchFamily="34" charset="0"/>
                        </a:rPr>
                        <a:t>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2,701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2,840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633970"/>
                  </a:ext>
                </a:extLst>
              </a:tr>
              <a:tr h="236000">
                <a:tc>
                  <a:txBody>
                    <a:bodyPr/>
                    <a:lstStyle/>
                    <a:p>
                      <a:pPr algn="l" fontAlgn="b"/>
                      <a:r>
                        <a:rPr lang="en-US" sz="1400" b="0" i="0" u="none" strike="noStrike">
                          <a:solidFill>
                            <a:srgbClr val="000000"/>
                          </a:solidFill>
                          <a:effectLst/>
                          <a:latin typeface="Calibri" panose="020F0502020204030204" pitchFamily="34" charset="0"/>
                        </a:rPr>
                        <a:t>NW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492,230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869,281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862,185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387,033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413489"/>
                  </a:ext>
                </a:extLst>
              </a:tr>
              <a:tr h="236000">
                <a:tc>
                  <a:txBody>
                    <a:bodyPr/>
                    <a:lstStyle/>
                    <a:p>
                      <a:pPr algn="l" fontAlgn="b"/>
                      <a:r>
                        <a:rPr lang="en-US" sz="1400" b="0" i="0" u="none" strike="noStrike">
                          <a:solidFill>
                            <a:srgbClr val="000000"/>
                          </a:solidFill>
                          <a:effectLst/>
                          <a:latin typeface="Calibri" panose="020F0502020204030204" pitchFamily="34" charset="0"/>
                        </a:rPr>
                        <a:t>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1,795,513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3,278,430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4,968,072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1,960,309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304448"/>
                  </a:ext>
                </a:extLst>
              </a:tr>
              <a:tr h="236000">
                <a:tc>
                  <a:txBody>
                    <a:bodyPr/>
                    <a:lstStyle/>
                    <a:p>
                      <a:pPr algn="l" fontAlgn="b"/>
                      <a:r>
                        <a:rPr lang="en-US" sz="1400" b="0" i="0" u="none" strike="noStrike">
                          <a:solidFill>
                            <a:srgbClr val="000000"/>
                          </a:solidFill>
                          <a:effectLst/>
                          <a:latin typeface="Calibri" panose="020F0502020204030204" pitchFamily="34" charset="0"/>
                        </a:rPr>
                        <a:t>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631335"/>
                  </a:ext>
                </a:extLst>
              </a:tr>
              <a:tr h="236000">
                <a:tc>
                  <a:txBody>
                    <a:bodyPr/>
                    <a:lstStyle/>
                    <a:p>
                      <a:pPr algn="l" fontAlgn="b"/>
                      <a:r>
                        <a:rPr lang="en-US" sz="1400" b="0" i="0" u="none" strike="noStrike">
                          <a:solidFill>
                            <a:srgbClr val="000000"/>
                          </a:solidFill>
                          <a:effectLst/>
                          <a:latin typeface="Calibri" panose="020F0502020204030204" pitchFamily="34" charset="0"/>
                        </a:rPr>
                        <a:t>QU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130,302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135,520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300,987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122,866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97228"/>
                  </a:ext>
                </a:extLst>
              </a:tr>
              <a:tr h="236000">
                <a:tc>
                  <a:txBody>
                    <a:bodyPr/>
                    <a:lstStyle/>
                    <a:p>
                      <a:pPr algn="l" fontAlgn="b"/>
                      <a:r>
                        <a:rPr lang="en-US" sz="1400" b="0" i="0" u="none" strike="noStrike">
                          <a:solidFill>
                            <a:srgbClr val="000000"/>
                          </a:solidFill>
                          <a:effectLst/>
                          <a:latin typeface="Calibri" panose="020F0502020204030204" pitchFamily="34" charset="0"/>
                        </a:rPr>
                        <a:t>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2,240,901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4,646,639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6,134,964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2,362,484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28465"/>
                  </a:ext>
                </a:extLst>
              </a:tr>
              <a:tr h="236000">
                <a:tc>
                  <a:txBody>
                    <a:bodyPr/>
                    <a:lstStyle/>
                    <a:p>
                      <a:pPr algn="l" fontAlgn="b"/>
                      <a:r>
                        <a:rPr lang="en-US" sz="1400" b="0" i="0" u="none" strike="noStrike">
                          <a:solidFill>
                            <a:srgbClr val="000000"/>
                          </a:solidFill>
                          <a:effectLst/>
                          <a:latin typeface="Calibri" panose="020F0502020204030204" pitchFamily="34" charset="0"/>
                        </a:rPr>
                        <a:t>YU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336,513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658,530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487,823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291,889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476241"/>
                  </a:ext>
                </a:extLst>
              </a:tr>
              <a:tr h="444958">
                <a:tc>
                  <a:txBody>
                    <a:bodyPr/>
                    <a:lstStyle/>
                    <a:p>
                      <a:pPr algn="l" fontAlgn="b"/>
                      <a:r>
                        <a:rPr lang="en-US" sz="1400" b="0" i="0" u="none" strike="noStrike">
                          <a:solidFill>
                            <a:srgbClr val="000000"/>
                          </a:solidFill>
                          <a:effectLst/>
                          <a:latin typeface="Calibri" panose="020F0502020204030204" pitchFamily="34" charset="0"/>
                        </a:rPr>
                        <a:t>National Parks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105,111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118878"/>
                  </a:ext>
                </a:extLst>
              </a:tr>
              <a:tr h="236000">
                <a:tc>
                  <a:txBody>
                    <a:bodyPr/>
                    <a:lstStyle/>
                    <a:p>
                      <a:pPr algn="l" fontAlgn="b"/>
                      <a:r>
                        <a:rPr lang="en-US" sz="1400" b="0" i="0" u="none" strike="noStrike">
                          <a:solidFill>
                            <a:srgbClr val="000000"/>
                          </a:solidFill>
                          <a:effectLst/>
                          <a:latin typeface="Calibri" panose="020F0502020204030204" pitchFamily="34" charset="0"/>
                        </a:rPr>
                        <a:t>National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10,645,752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22,983,997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21,556,186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10,643,821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820942"/>
                  </a:ext>
                </a:extLst>
              </a:tr>
            </a:tbl>
          </a:graphicData>
        </a:graphic>
      </p:graphicFrame>
      <p:sp>
        <p:nvSpPr>
          <p:cNvPr id="2" name="Title 1">
            <a:extLst>
              <a:ext uri="{FF2B5EF4-FFF2-40B4-BE49-F238E27FC236}">
                <a16:creationId xmlns:a16="http://schemas.microsoft.com/office/drawing/2014/main" id="{679E825C-3787-D921-9307-3DE706586A26}"/>
              </a:ext>
            </a:extLst>
          </p:cNvPr>
          <p:cNvSpPr>
            <a:spLocks noGrp="1"/>
          </p:cNvSpPr>
          <p:nvPr>
            <p:ph type="title"/>
          </p:nvPr>
        </p:nvSpPr>
        <p:spPr>
          <a:xfrm>
            <a:off x="2122170" y="-279031"/>
            <a:ext cx="6162115" cy="1325563"/>
          </a:xfrm>
        </p:spPr>
        <p:txBody>
          <a:bodyPr>
            <a:normAutofit/>
          </a:bodyPr>
          <a:lstStyle/>
          <a:p>
            <a:r>
              <a:rPr lang="en-US" sz="3600" b="1" dirty="0" err="1"/>
              <a:t>SmartFire</a:t>
            </a:r>
            <a:r>
              <a:rPr lang="en-US" sz="3600" b="1" dirty="0"/>
              <a:t> Activity Results</a:t>
            </a:r>
          </a:p>
        </p:txBody>
      </p:sp>
      <p:sp>
        <p:nvSpPr>
          <p:cNvPr id="3" name="Content Placeholder 2">
            <a:extLst>
              <a:ext uri="{FF2B5EF4-FFF2-40B4-BE49-F238E27FC236}">
                <a16:creationId xmlns:a16="http://schemas.microsoft.com/office/drawing/2014/main" id="{81DB2A31-59DB-3563-3E26-B6AAD079149B}"/>
              </a:ext>
            </a:extLst>
          </p:cNvPr>
          <p:cNvSpPr>
            <a:spLocks noGrp="1"/>
          </p:cNvSpPr>
          <p:nvPr>
            <p:ph idx="1"/>
          </p:nvPr>
        </p:nvSpPr>
        <p:spPr>
          <a:xfrm>
            <a:off x="521448" y="886483"/>
            <a:ext cx="8326717" cy="2910580"/>
          </a:xfrm>
        </p:spPr>
        <p:txBody>
          <a:bodyPr>
            <a:normAutofit/>
          </a:bodyPr>
          <a:lstStyle/>
          <a:p>
            <a:r>
              <a:rPr lang="en-US" sz="2200" dirty="0" err="1"/>
              <a:t>SmartFire</a:t>
            </a:r>
            <a:r>
              <a:rPr lang="en-US" sz="2200" dirty="0"/>
              <a:t> area burned is consistent with the 2021 Canadian Interagency Forest Fire Center (CIFFC) annual summary of situation reports</a:t>
            </a:r>
          </a:p>
          <a:p>
            <a:r>
              <a:rPr lang="en-US" sz="2200" dirty="0"/>
              <a:t>2021 Fire </a:t>
            </a:r>
            <a:r>
              <a:rPr lang="en-US" sz="2200" dirty="0" err="1"/>
              <a:t>INventory</a:t>
            </a:r>
            <a:r>
              <a:rPr lang="en-US" sz="2200" dirty="0"/>
              <a:t> from NCAR (FINN) v2.5 and aggregate area from the Canadian Forest Fire Emissions Prediction System (CFFEPS) show consistently higher acres burned versus both SF2 and CIFFC</a:t>
            </a:r>
          </a:p>
        </p:txBody>
      </p:sp>
      <p:sp>
        <p:nvSpPr>
          <p:cNvPr id="7" name="Oval 6">
            <a:extLst>
              <a:ext uri="{FF2B5EF4-FFF2-40B4-BE49-F238E27FC236}">
                <a16:creationId xmlns:a16="http://schemas.microsoft.com/office/drawing/2014/main" id="{4B1CF9E3-3527-5512-EE55-2BE21C0D0E04}"/>
              </a:ext>
              <a:ext uri="{C183D7F6-B498-43B3-948B-1728B52AA6E4}">
                <adec:decorative xmlns:adec="http://schemas.microsoft.com/office/drawing/2017/decorative" val="1"/>
              </a:ext>
            </a:extLst>
          </p:cNvPr>
          <p:cNvSpPr/>
          <p:nvPr/>
        </p:nvSpPr>
        <p:spPr>
          <a:xfrm>
            <a:off x="2454985" y="6381750"/>
            <a:ext cx="107442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a:extLst>
              <a:ext uri="{FF2B5EF4-FFF2-40B4-BE49-F238E27FC236}">
                <a16:creationId xmlns:a16="http://schemas.microsoft.com/office/drawing/2014/main" id="{BF62EE51-BFD1-E139-F875-FF5B22F4C1EB}"/>
              </a:ext>
              <a:ext uri="{C183D7F6-B498-43B3-948B-1728B52AA6E4}">
                <adec:decorative xmlns:adec="http://schemas.microsoft.com/office/drawing/2017/decorative" val="1"/>
              </a:ext>
            </a:extLst>
          </p:cNvPr>
          <p:cNvSpPr/>
          <p:nvPr/>
        </p:nvSpPr>
        <p:spPr>
          <a:xfrm>
            <a:off x="7836135" y="6408140"/>
            <a:ext cx="107442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7397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C7550-A189-5C6B-6107-11D2B1E6BF92}"/>
              </a:ext>
            </a:extLst>
          </p:cNvPr>
          <p:cNvSpPr>
            <a:spLocks noGrp="1"/>
          </p:cNvSpPr>
          <p:nvPr>
            <p:ph type="title"/>
          </p:nvPr>
        </p:nvSpPr>
        <p:spPr>
          <a:xfrm>
            <a:off x="2815478" y="-247121"/>
            <a:ext cx="4588809" cy="1325563"/>
          </a:xfrm>
        </p:spPr>
        <p:txBody>
          <a:bodyPr>
            <a:normAutofit/>
          </a:bodyPr>
          <a:lstStyle/>
          <a:p>
            <a:r>
              <a:rPr lang="en-US" sz="4000" b="1" dirty="0"/>
              <a:t>Area Comparison</a:t>
            </a:r>
          </a:p>
        </p:txBody>
      </p:sp>
      <p:graphicFrame>
        <p:nvGraphicFramePr>
          <p:cNvPr id="5" name="Chart 4" descr="Comparison of wildland fires acres burned by province. FINN drastically higher in British Columbia. SF2BSP lower than other products in Ontario and Saskatchewan.">
            <a:extLst>
              <a:ext uri="{FF2B5EF4-FFF2-40B4-BE49-F238E27FC236}">
                <a16:creationId xmlns:a16="http://schemas.microsoft.com/office/drawing/2014/main" id="{0BAD509A-665B-52A0-C170-CF8550959C23}"/>
              </a:ext>
            </a:extLst>
          </p:cNvPr>
          <p:cNvGraphicFramePr>
            <a:graphicFrameLocks/>
          </p:cNvGraphicFramePr>
          <p:nvPr>
            <p:extLst>
              <p:ext uri="{D42A27DB-BD31-4B8C-83A1-F6EECF244321}">
                <p14:modId xmlns:p14="http://schemas.microsoft.com/office/powerpoint/2010/main" val="2144964227"/>
              </p:ext>
            </p:extLst>
          </p:nvPr>
        </p:nvGraphicFramePr>
        <p:xfrm>
          <a:off x="-1" y="981456"/>
          <a:ext cx="9143999" cy="28519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descr="Comparison of wildland fires acres burned by month. Most active month in July.">
            <a:extLst>
              <a:ext uri="{FF2B5EF4-FFF2-40B4-BE49-F238E27FC236}">
                <a16:creationId xmlns:a16="http://schemas.microsoft.com/office/drawing/2014/main" id="{F1163124-AECB-421F-94D5-53E1604A676B}"/>
              </a:ext>
            </a:extLst>
          </p:cNvPr>
          <p:cNvGraphicFramePr>
            <a:graphicFrameLocks/>
          </p:cNvGraphicFramePr>
          <p:nvPr>
            <p:extLst>
              <p:ext uri="{D42A27DB-BD31-4B8C-83A1-F6EECF244321}">
                <p14:modId xmlns:p14="http://schemas.microsoft.com/office/powerpoint/2010/main" val="2657573690"/>
              </p:ext>
            </p:extLst>
          </p:nvPr>
        </p:nvGraphicFramePr>
        <p:xfrm>
          <a:off x="1" y="3918651"/>
          <a:ext cx="9144000" cy="29393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4844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69C1A-164B-D9EB-B0A4-135947848B84}"/>
              </a:ext>
            </a:extLst>
          </p:cNvPr>
          <p:cNvSpPr>
            <a:spLocks noGrp="1"/>
          </p:cNvSpPr>
          <p:nvPr>
            <p:ph type="title"/>
          </p:nvPr>
        </p:nvSpPr>
        <p:spPr>
          <a:xfrm>
            <a:off x="508002" y="316928"/>
            <a:ext cx="8192245" cy="1325563"/>
          </a:xfrm>
        </p:spPr>
        <p:txBody>
          <a:bodyPr>
            <a:normAutofit/>
          </a:bodyPr>
          <a:lstStyle/>
          <a:p>
            <a:r>
              <a:rPr lang="en-US" sz="4000" b="1" dirty="0"/>
              <a:t>2021 Canada Wildland Fire 12US1 NOx</a:t>
            </a:r>
          </a:p>
        </p:txBody>
      </p:sp>
      <p:pic>
        <p:nvPicPr>
          <p:cNvPr id="5" name="Content Placeholder 4" descr="Plot of Canada wildland fire NOX on the 12US1 gridded modeling domain. Results from NEI method.">
            <a:extLst>
              <a:ext uri="{FF2B5EF4-FFF2-40B4-BE49-F238E27FC236}">
                <a16:creationId xmlns:a16="http://schemas.microsoft.com/office/drawing/2014/main" id="{2D1DA74D-8D94-5A09-586A-BFFBF69E932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1074" y="1642491"/>
            <a:ext cx="8481852" cy="4898581"/>
          </a:xfrm>
        </p:spPr>
      </p:pic>
    </p:spTree>
    <p:extLst>
      <p:ext uri="{BB962C8B-B14F-4D97-AF65-F5344CB8AC3E}">
        <p14:creationId xmlns:p14="http://schemas.microsoft.com/office/powerpoint/2010/main" val="4101963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C7550-A189-5C6B-6107-11D2B1E6BF92}"/>
              </a:ext>
            </a:extLst>
          </p:cNvPr>
          <p:cNvSpPr>
            <a:spLocks noGrp="1"/>
          </p:cNvSpPr>
          <p:nvPr>
            <p:ph type="title"/>
          </p:nvPr>
        </p:nvSpPr>
        <p:spPr>
          <a:xfrm>
            <a:off x="1524560" y="55844"/>
            <a:ext cx="6094879" cy="1325563"/>
          </a:xfrm>
        </p:spPr>
        <p:txBody>
          <a:bodyPr>
            <a:normAutofit/>
          </a:bodyPr>
          <a:lstStyle/>
          <a:p>
            <a:r>
              <a:rPr lang="en-US" sz="4000" b="1" dirty="0"/>
              <a:t>NOx Comparison By Method</a:t>
            </a:r>
          </a:p>
        </p:txBody>
      </p:sp>
      <p:graphicFrame>
        <p:nvGraphicFramePr>
          <p:cNvPr id="4" name="Chart 3" descr="Comparison of NOX emissions by province across NEI method (SF2BSP), FINN v2.5, CFFEPS, and QFED.">
            <a:extLst>
              <a:ext uri="{FF2B5EF4-FFF2-40B4-BE49-F238E27FC236}">
                <a16:creationId xmlns:a16="http://schemas.microsoft.com/office/drawing/2014/main" id="{2A870A33-E59E-4A2D-849D-0F2103357322}"/>
              </a:ext>
            </a:extLst>
          </p:cNvPr>
          <p:cNvGraphicFramePr>
            <a:graphicFrameLocks/>
          </p:cNvGraphicFramePr>
          <p:nvPr>
            <p:extLst>
              <p:ext uri="{D42A27DB-BD31-4B8C-83A1-F6EECF244321}">
                <p14:modId xmlns:p14="http://schemas.microsoft.com/office/powerpoint/2010/main" val="1455746133"/>
              </p:ext>
            </p:extLst>
          </p:nvPr>
        </p:nvGraphicFramePr>
        <p:xfrm>
          <a:off x="1" y="1381407"/>
          <a:ext cx="9144000" cy="54765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0418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69C1A-164B-D9EB-B0A4-135947848B84}"/>
              </a:ext>
            </a:extLst>
          </p:cNvPr>
          <p:cNvSpPr>
            <a:spLocks noGrp="1"/>
          </p:cNvSpPr>
          <p:nvPr>
            <p:ph type="title"/>
          </p:nvPr>
        </p:nvSpPr>
        <p:spPr>
          <a:xfrm>
            <a:off x="628650" y="365126"/>
            <a:ext cx="8367432" cy="1325563"/>
          </a:xfrm>
        </p:spPr>
        <p:txBody>
          <a:bodyPr>
            <a:normAutofit/>
          </a:bodyPr>
          <a:lstStyle/>
          <a:p>
            <a:r>
              <a:rPr lang="en-US" sz="3800" b="1" dirty="0"/>
              <a:t>2021 Canada Wildland Fire 12US1 PM2.5</a:t>
            </a:r>
          </a:p>
        </p:txBody>
      </p:sp>
      <p:pic>
        <p:nvPicPr>
          <p:cNvPr id="5" name="Content Placeholder 4" descr="Plot of Canada wildland fire PM2.5 on the 12US1 gridded modeling domain. Results from NEI method.">
            <a:extLst>
              <a:ext uri="{FF2B5EF4-FFF2-40B4-BE49-F238E27FC236}">
                <a16:creationId xmlns:a16="http://schemas.microsoft.com/office/drawing/2014/main" id="{2D1DA74D-8D94-5A09-586A-BFFBF69E932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306865" y="1690689"/>
            <a:ext cx="8581785" cy="4956296"/>
          </a:xfrm>
        </p:spPr>
      </p:pic>
    </p:spTree>
    <p:extLst>
      <p:ext uri="{BB962C8B-B14F-4D97-AF65-F5344CB8AC3E}">
        <p14:creationId xmlns:p14="http://schemas.microsoft.com/office/powerpoint/2010/main" val="2141196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B Slides JARR Revisions 82823.potx" id="{2850C519-FEB7-4E48-B75F-66ED9AAC1DAC}" vid="{E26B68C9-91B5-45C6-9759-4B94721D95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393</TotalTime>
  <Words>2509</Words>
  <Application>Microsoft Office PowerPoint</Application>
  <PresentationFormat>On-screen Show (4:3)</PresentationFormat>
  <Paragraphs>599</Paragraphs>
  <Slides>26</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Calibri Light</vt:lpstr>
      <vt:lpstr>Segoe UI</vt:lpstr>
      <vt:lpstr>TimesNewRomanPSMT</vt:lpstr>
      <vt:lpstr>Office Theme</vt:lpstr>
      <vt:lpstr>Worksheet</vt:lpstr>
      <vt:lpstr>2021 Canada Wildland Fires: Applying the NEI Method  to a Non-US Region</vt:lpstr>
      <vt:lpstr>Background</vt:lpstr>
      <vt:lpstr>NEI Method</vt:lpstr>
      <vt:lpstr>Input Datasets</vt:lpstr>
      <vt:lpstr>SmartFire Activity Results</vt:lpstr>
      <vt:lpstr>Area Comparison</vt:lpstr>
      <vt:lpstr>2021 Canada Wildland Fire 12US1 NOx</vt:lpstr>
      <vt:lpstr>NOx Comparison By Method</vt:lpstr>
      <vt:lpstr>2021 Canada Wildland Fire 12US1 PM2.5</vt:lpstr>
      <vt:lpstr>PM2.5 Comparison By Method</vt:lpstr>
      <vt:lpstr>2021 Manitoba Large Fire Case Study</vt:lpstr>
      <vt:lpstr>2021 Manitoba Large Fire Temporal Pattern</vt:lpstr>
      <vt:lpstr>HMS Active Smoke 2021-07-24</vt:lpstr>
      <vt:lpstr>Manitoba Fire 7/24 Consumption 110% Duff Moisture</vt:lpstr>
      <vt:lpstr>Manitoba Fire (7/24) Duff Loading and Consumption</vt:lpstr>
      <vt:lpstr>FORM and NOx EFs</vt:lpstr>
      <vt:lpstr>Results</vt:lpstr>
      <vt:lpstr>Next Steps</vt:lpstr>
      <vt:lpstr>Questions?</vt:lpstr>
      <vt:lpstr>Supplemental Slides</vt:lpstr>
      <vt:lpstr>NEI Method Description</vt:lpstr>
      <vt:lpstr>2021 Canada Wildland Fire 36US3 PM2.5</vt:lpstr>
      <vt:lpstr>FBP vs NFI Landcover</vt:lpstr>
      <vt:lpstr>FBP Landcover</vt:lpstr>
      <vt:lpstr>FBP to FCCS Mapping</vt:lpstr>
      <vt:lpstr>FBP vs NFI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Line 1 Presentation Title Line 2</dc:title>
  <dc:creator>Tarpley, Keith</dc:creator>
  <cp:lastModifiedBy>Beidler, James</cp:lastModifiedBy>
  <cp:revision>24</cp:revision>
  <dcterms:created xsi:type="dcterms:W3CDTF">2021-07-19T21:03:29Z</dcterms:created>
  <dcterms:modified xsi:type="dcterms:W3CDTF">2023-10-06T15:25:44Z</dcterms:modified>
</cp:coreProperties>
</file>