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81813" cy="9296400"/>
  <p:embeddedFontLst>
    <p:embeddedFont>
      <p:font typeface="Calibri" panose="020F0502020204030204" pitchFamily="34" charset="0"/>
      <p:regular r:id="rId22"/>
      <p:bold r:id="rId23"/>
      <p:italic r:id="rId24"/>
      <p:boldItalic r:id="rId25"/>
    </p:embeddedFont>
    <p:embeddedFont>
      <p:font typeface="Helvetica Neue" panose="0200050300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xaRDTotB6hgKqC0Ob/O5I/65t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916329" y="4414838"/>
            <a:ext cx="5049156" cy="4184650"/>
          </a:xfrm>
          <a:prstGeom prst="rect">
            <a:avLst/>
          </a:prstGeom>
          <a:noFill/>
          <a:ln>
            <a:noFill/>
          </a:ln>
        </p:spPr>
        <p:txBody>
          <a:bodyPr spcFirstLastPara="1" wrap="square" lIns="92175" tIns="46900" rIns="92175" bIns="469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 name="Google Shape;5;n"/>
          <p:cNvSpPr/>
          <p:nvPr/>
        </p:nvSpPr>
        <p:spPr>
          <a:xfrm>
            <a:off x="6384119" y="8896843"/>
            <a:ext cx="404192" cy="310166"/>
          </a:xfrm>
          <a:prstGeom prst="rect">
            <a:avLst/>
          </a:prstGeom>
          <a:noFill/>
          <a:ln>
            <a:noFill/>
          </a:ln>
        </p:spPr>
        <p:txBody>
          <a:bodyPr spcFirstLastPara="1" wrap="square" lIns="92175" tIns="46900" rIns="92175" bIns="46900" anchor="ctr" anchorCtr="0">
            <a:sp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Helvetica Neue"/>
                <a:ea typeface="Helvetica Neue"/>
                <a:cs typeface="Helvetica Neue"/>
                <a:sym typeface="Helvetica Neue"/>
              </a:rPr>
              <a:t>‹#›</a:t>
            </a:fld>
            <a:endParaRPr sz="14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cluster.clou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ws.amazon.com/getting-started/launch-a-virtual-machine-B-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m8_wy1xkwA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aws.amazon.com/fsx/latest/LustreGuide/performance.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ws.amazon.com/blogs/hpc/in-the-search-for-performance-theres-more-than-one-way-to-build-a-network/" TargetMode="External"/><Relationship Id="rId5" Type="http://schemas.openxmlformats.org/officeDocument/2006/relationships/hyperlink" Target="https://docs.aws.amazon.com/AWSEC2/latest/UserGuide/provisioned-iops.html#io2-block-express" TargetMode="External"/><Relationship Id="rId4" Type="http://schemas.openxmlformats.org/officeDocument/2006/relationships/hyperlink" Target="https://docs.aws.amazon.com/AWSEC2/latest/UserGuide/ebs-volume-typ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916329" y="4414838"/>
            <a:ext cx="5049156" cy="418465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r>
              <a:rPr lang="en-US"/>
              <a:t>I’d like to thank all of my colleagues who helped collaborate on this project and are listed here. This work was funded by the EPA with the goal of enabling the CMAS Community to run CMAQ workloads on the cloud.</a:t>
            </a:r>
            <a:endParaRPr/>
          </a:p>
        </p:txBody>
      </p:sp>
      <p:sp>
        <p:nvSpPr>
          <p:cNvPr id="52" name="Google Shape;52;p1: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916329" y="4414838"/>
            <a:ext cx="5049156" cy="418465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107" name="Google Shape;107;p4: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15" name="Google Shape;115;p15:notes"/>
          <p:cNvSpPr txBox="1">
            <a:spLocks noGrp="1"/>
          </p:cNvSpPr>
          <p:nvPr>
            <p:ph type="body" idx="1"/>
          </p:nvPr>
        </p:nvSpPr>
        <p:spPr>
          <a:xfrm>
            <a:off x="916329" y="4414838"/>
            <a:ext cx="5049156" cy="4184650"/>
          </a:xfrm>
          <a:prstGeom prst="rect">
            <a:avLst/>
          </a:prstGeom>
          <a:noFill/>
          <a:ln>
            <a:noFill/>
          </a:ln>
        </p:spPr>
        <p:txBody>
          <a:bodyPr spcFirstLastPara="1" wrap="square" lIns="92175" tIns="46900" rIns="92175" bIns="469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txBox="1">
            <a:spLocks noGrp="1"/>
          </p:cNvSpPr>
          <p:nvPr>
            <p:ph type="body" idx="1"/>
          </p:nvPr>
        </p:nvSpPr>
        <p:spPr>
          <a:xfrm>
            <a:off x="916329" y="4414838"/>
            <a:ext cx="5049156" cy="418465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121" name="Google Shape;121;p16: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0341ba76b_0_31: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127" name="Google Shape;127;g290341ba76b_0_31: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3" name="Google Shape;133;p2:notes"/>
          <p:cNvSpPr txBox="1">
            <a:spLocks noGrp="1"/>
          </p:cNvSpPr>
          <p:nvPr>
            <p:ph type="body" idx="1"/>
          </p:nvPr>
        </p:nvSpPr>
        <p:spPr>
          <a:xfrm>
            <a:off x="916329" y="4414838"/>
            <a:ext cx="5049156" cy="4184650"/>
          </a:xfrm>
          <a:prstGeom prst="rect">
            <a:avLst/>
          </a:prstGeom>
          <a:noFill/>
          <a:ln>
            <a:noFill/>
          </a:ln>
        </p:spPr>
        <p:txBody>
          <a:bodyPr spcFirstLastPara="1" wrap="square" lIns="92175" tIns="46900" rIns="92175" bIns="469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txBox="1">
            <a:spLocks noGrp="1"/>
          </p:cNvSpPr>
          <p:nvPr>
            <p:ph type="body" idx="1"/>
          </p:nvPr>
        </p:nvSpPr>
        <p:spPr>
          <a:xfrm>
            <a:off x="916329" y="4414838"/>
            <a:ext cx="5049156" cy="418465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139" name="Google Shape;139;p23: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a86a1ec71_7_0: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r>
              <a:rPr lang="en-US" u="sng">
                <a:solidFill>
                  <a:schemeClr val="hlink"/>
                </a:solidFill>
                <a:hlinkClick r:id="rId3"/>
              </a:rPr>
              <a:t>https://www.pcluster.cloud/</a:t>
            </a:r>
            <a:endParaRPr/>
          </a:p>
          <a:p>
            <a:pPr marL="0" lvl="0" indent="0" algn="l" rtl="0">
              <a:spcBef>
                <a:spcPts val="360"/>
              </a:spcBef>
              <a:spcAft>
                <a:spcPts val="0"/>
              </a:spcAft>
              <a:buNone/>
            </a:pPr>
            <a:endParaRPr/>
          </a:p>
        </p:txBody>
      </p:sp>
      <p:sp>
        <p:nvSpPr>
          <p:cNvPr id="145" name="Google Shape;145;g25a86a1ec71_7_0: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2:notes"/>
          <p:cNvSpPr txBox="1">
            <a:spLocks noGrp="1"/>
          </p:cNvSpPr>
          <p:nvPr>
            <p:ph type="body" idx="1"/>
          </p:nvPr>
        </p:nvSpPr>
        <p:spPr>
          <a:xfrm>
            <a:off x="916329" y="4414838"/>
            <a:ext cx="5049156" cy="418465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153" name="Google Shape;153;p22: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071640717_0_11: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159" name="Google Shape;159;g29071640717_0_11: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3eaf3a1f8_0_99: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r>
              <a:rPr lang="en-US"/>
              <a:t>The webinar will introduce and demonstrate a method to run CMAQ on AWS HPC systems. Pre-requisite: </a:t>
            </a:r>
            <a:r>
              <a:rPr lang="en-US" u="sng">
                <a:solidFill>
                  <a:schemeClr val="hlink"/>
                </a:solidFill>
                <a:hlinkClick r:id="rId3"/>
              </a:rPr>
              <a:t>https://aws.amazon.com/getting-started/launch-a-virtual-machine-B-0/</a:t>
            </a:r>
            <a:endParaRPr/>
          </a:p>
          <a:p>
            <a:pPr marL="0" lvl="0" indent="0" algn="l" rtl="0">
              <a:spcBef>
                <a:spcPts val="360"/>
              </a:spcBef>
              <a:spcAft>
                <a:spcPts val="0"/>
              </a:spcAft>
              <a:buNone/>
            </a:pPr>
            <a:endParaRPr/>
          </a:p>
        </p:txBody>
      </p:sp>
      <p:sp>
        <p:nvSpPr>
          <p:cNvPr id="165" name="Google Shape;165;g253eaf3a1f8_0_99: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3eaf3a1f8_0_52: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r>
              <a:rPr lang="en-US"/>
              <a:t>Obtained a 4.29 x speed up when going from 16 cores on c6a.8xlarge to 96 cores on c6a.48xlarge, if scaling was linear it would be a 6x speedup. Ability to speed up is constrained by the domain size (larger, high resolution domain provides more work per core).</a:t>
            </a:r>
            <a:endParaRPr/>
          </a:p>
          <a:p>
            <a:pPr marL="0" lvl="0" indent="0" algn="l" rtl="0">
              <a:spcBef>
                <a:spcPts val="360"/>
              </a:spcBef>
              <a:spcAft>
                <a:spcPts val="0"/>
              </a:spcAft>
              <a:buNone/>
            </a:pPr>
            <a:r>
              <a:rPr lang="en-US"/>
              <a:t>Pricing spot/on-demaind c6a.2xlarge (.2879/.306), c6a.8xlarge (1.0008/1.224), c6a.48xlarge (5.5809/7.344)</a:t>
            </a:r>
            <a:endParaRPr/>
          </a:p>
        </p:txBody>
      </p:sp>
      <p:sp>
        <p:nvSpPr>
          <p:cNvPr id="58" name="Google Shape;58;g253eaf3a1f8_0_52: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3eaf3a1f8_0_94: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Clr>
                <a:schemeClr val="dk1"/>
              </a:buClr>
              <a:buSzPts val="1100"/>
              <a:buFont typeface="Arial"/>
              <a:buNone/>
            </a:pPr>
            <a:r>
              <a:rPr lang="en-US"/>
              <a:t>quote from AWS video </a:t>
            </a:r>
            <a:r>
              <a:rPr lang="en-US" b="1">
                <a:latin typeface="Arial"/>
                <a:ea typeface="Arial"/>
                <a:cs typeface="Arial"/>
                <a:sym typeface="Arial"/>
              </a:rPr>
              <a:t>Deep dive on Amazon FSx for Lustre</a:t>
            </a:r>
            <a:endParaRPr b="1">
              <a:latin typeface="Arial"/>
              <a:ea typeface="Arial"/>
              <a:cs typeface="Arial"/>
              <a:sym typeface="Arial"/>
            </a:endParaRPr>
          </a:p>
          <a:p>
            <a:pPr marL="0" lvl="0" indent="0" algn="l" rtl="0">
              <a:spcBef>
                <a:spcPts val="360"/>
              </a:spcBef>
              <a:spcAft>
                <a:spcPts val="0"/>
              </a:spcAft>
              <a:buNone/>
            </a:pPr>
            <a:r>
              <a:rPr lang="en-US"/>
              <a:t> </a:t>
            </a:r>
            <a:r>
              <a:rPr lang="en-US" u="sng">
                <a:solidFill>
                  <a:schemeClr val="hlink"/>
                </a:solidFill>
                <a:hlinkClick r:id="rId3"/>
              </a:rPr>
              <a:t>https://www.youtube.com/watch?v=m8_wy1xkwA8</a:t>
            </a:r>
            <a:endParaRPr/>
          </a:p>
          <a:p>
            <a:pPr marL="0" lvl="0" indent="0" algn="l" rtl="0">
              <a:spcBef>
                <a:spcPts val="360"/>
              </a:spcBef>
              <a:spcAft>
                <a:spcPts val="0"/>
              </a:spcAft>
              <a:buClr>
                <a:schemeClr val="dk1"/>
              </a:buClr>
              <a:buSzPts val="1100"/>
              <a:buFont typeface="Arial"/>
              <a:buNone/>
            </a:pPr>
            <a:endParaRPr/>
          </a:p>
        </p:txBody>
      </p:sp>
      <p:sp>
        <p:nvSpPr>
          <p:cNvPr id="64" name="Google Shape;64;g253eaf3a1f8_0_94: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5608d598d_0_1: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70" name="Google Shape;70;g275608d598d_0_1: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0341ba76b_0_16: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76" name="Google Shape;76;g290341ba76b_0_16: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82" name="Google Shape;82;p3:notes"/>
          <p:cNvSpPr txBox="1">
            <a:spLocks noGrp="1"/>
          </p:cNvSpPr>
          <p:nvPr>
            <p:ph type="body" idx="1"/>
          </p:nvPr>
        </p:nvSpPr>
        <p:spPr>
          <a:xfrm>
            <a:off x="916329" y="4414838"/>
            <a:ext cx="5049156" cy="4184650"/>
          </a:xfrm>
          <a:prstGeom prst="rect">
            <a:avLst/>
          </a:prstGeom>
          <a:noFill/>
          <a:ln>
            <a:noFill/>
          </a:ln>
        </p:spPr>
        <p:txBody>
          <a:bodyPr spcFirstLastPara="1" wrap="square" lIns="92175" tIns="46900" rIns="92175" bIns="469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3eaf3a1f8_0_35: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88" name="Google Shape;88;g253eaf3a1f8_0_35: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3eaf3a1f8_0_43: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endParaRPr/>
          </a:p>
        </p:txBody>
      </p:sp>
      <p:sp>
        <p:nvSpPr>
          <p:cNvPr id="95" name="Google Shape;95;g253eaf3a1f8_0_43: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3eaf3a1f8_0_61:notes"/>
          <p:cNvSpPr txBox="1">
            <a:spLocks noGrp="1"/>
          </p:cNvSpPr>
          <p:nvPr>
            <p:ph type="body" idx="1"/>
          </p:nvPr>
        </p:nvSpPr>
        <p:spPr>
          <a:xfrm>
            <a:off x="916329" y="4414838"/>
            <a:ext cx="5049300" cy="4184700"/>
          </a:xfrm>
          <a:prstGeom prst="rect">
            <a:avLst/>
          </a:prstGeom>
        </p:spPr>
        <p:txBody>
          <a:bodyPr spcFirstLastPara="1" wrap="square" lIns="92175" tIns="46900" rIns="92175" bIns="46900" anchor="t" anchorCtr="0">
            <a:noAutofit/>
          </a:bodyPr>
          <a:lstStyle/>
          <a:p>
            <a:pPr marL="0" lvl="0" indent="0" algn="l" rtl="0">
              <a:spcBef>
                <a:spcPts val="360"/>
              </a:spcBef>
              <a:spcAft>
                <a:spcPts val="0"/>
              </a:spcAft>
              <a:buNone/>
            </a:pPr>
            <a:r>
              <a:rPr lang="en-US" u="sng">
                <a:solidFill>
                  <a:schemeClr val="hlink"/>
                </a:solidFill>
                <a:hlinkClick r:id="rId3"/>
              </a:rPr>
              <a:t>https://docs.aws.amazon.com/fsx/latest/LustreGuide/performance.html</a:t>
            </a:r>
            <a:endParaRPr/>
          </a:p>
          <a:p>
            <a:pPr marL="0" lvl="0" indent="0" algn="l" rtl="0">
              <a:spcBef>
                <a:spcPts val="360"/>
              </a:spcBef>
              <a:spcAft>
                <a:spcPts val="0"/>
              </a:spcAft>
              <a:buNone/>
            </a:pPr>
            <a:r>
              <a:rPr lang="en-US" u="sng">
                <a:solidFill>
                  <a:schemeClr val="hlink"/>
                </a:solidFill>
                <a:hlinkClick r:id="rId4"/>
              </a:rPr>
              <a:t>https://docs.aws.amazon.com/AWSEC2/latest/UserGuide/ebs-volume-types.html</a:t>
            </a:r>
            <a:endParaRPr/>
          </a:p>
          <a:p>
            <a:pPr marL="0" lvl="0" indent="0" algn="l" rtl="0">
              <a:spcBef>
                <a:spcPts val="360"/>
              </a:spcBef>
              <a:spcAft>
                <a:spcPts val="0"/>
              </a:spcAft>
              <a:buNone/>
            </a:pPr>
            <a:r>
              <a:rPr lang="en-US" u="sng">
                <a:solidFill>
                  <a:schemeClr val="hlink"/>
                </a:solidFill>
                <a:hlinkClick r:id="rId5"/>
              </a:rPr>
              <a:t>https://docs.aws.amazon.com/AWSEC2/latest/UserGuide/provisioned-iops.html#io2-block-express</a:t>
            </a:r>
            <a:endParaRPr/>
          </a:p>
          <a:p>
            <a:pPr marL="0" lvl="0" indent="0" algn="l" rtl="0">
              <a:spcBef>
                <a:spcPts val="360"/>
              </a:spcBef>
              <a:spcAft>
                <a:spcPts val="0"/>
              </a:spcAft>
              <a:buNone/>
            </a:pPr>
            <a:r>
              <a:rPr lang="en-US"/>
              <a:t>Placement groups ensure that you have high throughput between ec2 instances.</a:t>
            </a:r>
            <a:endParaRPr/>
          </a:p>
          <a:p>
            <a:pPr marL="0" lvl="0" indent="0" algn="l" rtl="0">
              <a:spcBef>
                <a:spcPts val="360"/>
              </a:spcBef>
              <a:spcAft>
                <a:spcPts val="0"/>
              </a:spcAft>
              <a:buNone/>
            </a:pPr>
            <a:r>
              <a:rPr lang="en-US" u="sng">
                <a:solidFill>
                  <a:schemeClr val="hlink"/>
                </a:solidFill>
                <a:hlinkClick r:id="rId6"/>
              </a:rPr>
              <a:t>https://aws.amazon.com/blogs/hpc/in-the-search-for-performance-theres-more-than-one-way-to-build-a-network/</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01" name="Google Shape;101;g253eaf3a1f8_0_61:notes"/>
          <p:cNvSpPr>
            <a:spLocks noGrp="1" noRot="1" noChangeAspect="1"/>
          </p:cNvSpPr>
          <p:nvPr>
            <p:ph type="sldImg" idx="2"/>
          </p:nvPr>
        </p:nvSpPr>
        <p:spPr>
          <a:xfrm>
            <a:off x="1119188" y="696913"/>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25"/>
          <p:cNvSpPr/>
          <p:nvPr/>
        </p:nvSpPr>
        <p:spPr>
          <a:xfrm>
            <a:off x="8197850" y="6510338"/>
            <a:ext cx="709613" cy="2143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Helvetica Neue"/>
              <a:ea typeface="Helvetica Neue"/>
              <a:cs typeface="Helvetica Neue"/>
              <a:sym typeface="Helvetica Neue"/>
            </a:endParaRPr>
          </a:p>
        </p:txBody>
      </p:sp>
      <p:sp>
        <p:nvSpPr>
          <p:cNvPr id="14" name="Google Shape;14;p25"/>
          <p:cNvSpPr txBox="1">
            <a:spLocks noGrp="1"/>
          </p:cNvSpPr>
          <p:nvPr>
            <p:ph type="subTitle" idx="1"/>
          </p:nvPr>
        </p:nvSpPr>
        <p:spPr>
          <a:xfrm>
            <a:off x="1428750" y="3536950"/>
            <a:ext cx="6664325" cy="2039938"/>
          </a:xfrm>
          <a:prstGeom prst="rect">
            <a:avLst/>
          </a:prstGeom>
          <a:noFill/>
          <a:ln>
            <a:noFill/>
          </a:ln>
        </p:spPr>
        <p:txBody>
          <a:bodyPr spcFirstLastPara="1" wrap="square" lIns="90475" tIns="44450" rIns="90475" bIns="44450" anchor="t" anchorCtr="0">
            <a:noAutofit/>
          </a:bodyPr>
          <a:lstStyle>
            <a:lvl1pPr lvl="0" algn="ctr">
              <a:spcBef>
                <a:spcPts val="0"/>
              </a:spcBef>
              <a:spcAft>
                <a:spcPts val="0"/>
              </a:spcAft>
              <a:buSzPts val="2400"/>
              <a:buFont typeface="Helvetica Neue"/>
              <a:buNone/>
              <a:defRPr b="1"/>
            </a:lvl1pPr>
            <a:lvl2pPr lvl="1" algn="l">
              <a:spcBef>
                <a:spcPts val="0"/>
              </a:spcBef>
              <a:spcAft>
                <a:spcPts val="0"/>
              </a:spcAft>
              <a:buSzPts val="1800"/>
              <a:buChar char="–"/>
              <a:defRPr/>
            </a:lvl2pPr>
            <a:lvl3pPr lvl="2" algn="l">
              <a:spcBef>
                <a:spcPts val="0"/>
              </a:spcBef>
              <a:spcAft>
                <a:spcPts val="0"/>
              </a:spcAft>
              <a:buSzPts val="1800"/>
              <a:buChar char="•"/>
              <a:defRPr/>
            </a:lvl3pPr>
            <a:lvl4pPr lvl="3" algn="l">
              <a:spcBef>
                <a:spcPts val="0"/>
              </a:spcBef>
              <a:spcAft>
                <a:spcPts val="0"/>
              </a:spcAft>
              <a:buSzPts val="1800"/>
              <a:buChar char="–"/>
              <a:defRPr/>
            </a:lvl4pPr>
            <a:lvl5pPr lvl="4" algn="l">
              <a:spcBef>
                <a:spcPts val="0"/>
              </a:spcBef>
              <a:spcAft>
                <a:spcPts val="0"/>
              </a:spcAft>
              <a:buSzPts val="1800"/>
              <a:buChar char="»"/>
              <a:defRPr/>
            </a:lvl5pPr>
            <a:lvl6pPr lvl="5" algn="l">
              <a:spcBef>
                <a:spcPts val="0"/>
              </a:spcBef>
              <a:spcAft>
                <a:spcPts val="0"/>
              </a:spcAft>
              <a:buSzPts val="1800"/>
              <a:buChar char="»"/>
              <a:defRPr/>
            </a:lvl6pPr>
            <a:lvl7pPr lvl="6" algn="l">
              <a:spcBef>
                <a:spcPts val="0"/>
              </a:spcBef>
              <a:spcAft>
                <a:spcPts val="0"/>
              </a:spcAft>
              <a:buSzPts val="1800"/>
              <a:buChar char="»"/>
              <a:defRPr/>
            </a:lvl7pPr>
            <a:lvl8pPr lvl="7" algn="l">
              <a:spcBef>
                <a:spcPts val="0"/>
              </a:spcBef>
              <a:spcAft>
                <a:spcPts val="0"/>
              </a:spcAft>
              <a:buSzPts val="1800"/>
              <a:buChar char="»"/>
              <a:defRPr/>
            </a:lvl8pPr>
            <a:lvl9pPr lvl="8" algn="l">
              <a:spcBef>
                <a:spcPts val="0"/>
              </a:spcBef>
              <a:spcAft>
                <a:spcPts val="0"/>
              </a:spcAft>
              <a:buSzPts val="1800"/>
              <a:buChar char="»"/>
              <a:defRPr/>
            </a:lvl9pPr>
          </a:lstStyle>
          <a:p>
            <a:endParaRPr/>
          </a:p>
        </p:txBody>
      </p:sp>
      <p:sp>
        <p:nvSpPr>
          <p:cNvPr id="15" name="Google Shape;15;p25"/>
          <p:cNvSpPr txBox="1">
            <a:spLocks noGrp="1"/>
          </p:cNvSpPr>
          <p:nvPr>
            <p:ph type="ctrTitle"/>
          </p:nvPr>
        </p:nvSpPr>
        <p:spPr>
          <a:xfrm>
            <a:off x="865188" y="2057400"/>
            <a:ext cx="7772400" cy="1143000"/>
          </a:xfrm>
          <a:prstGeom prst="rect">
            <a:avLst/>
          </a:prstGeom>
          <a:noFill/>
          <a:ln>
            <a:noFill/>
          </a:ln>
        </p:spPr>
        <p:txBody>
          <a:bodyPr spcFirstLastPara="1" wrap="square" lIns="90475" tIns="44450" rIns="90475" bIns="44450" anchor="ctr" anchorCtr="1">
            <a:noAutofit/>
          </a:bodyPr>
          <a:lstStyle>
            <a:lvl1pPr lvl="0" algn="ctr">
              <a:lnSpc>
                <a:spcPct val="95000"/>
              </a:lnSpc>
              <a:spcBef>
                <a:spcPts val="0"/>
              </a:spcBef>
              <a:spcAft>
                <a:spcPts val="0"/>
              </a:spcAft>
              <a:buSzPts val="1400"/>
              <a:buNone/>
              <a:defRPr sz="3600">
                <a:solidFill>
                  <a:srgbClr val="993300"/>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pic>
        <p:nvPicPr>
          <p:cNvPr id="16" name="Google Shape;16;p25"/>
          <p:cNvPicPr preferRelativeResize="0"/>
          <p:nvPr/>
        </p:nvPicPr>
        <p:blipFill rotWithShape="1">
          <a:blip r:embed="rId2">
            <a:alphaModFix/>
          </a:blip>
          <a:srcRect/>
          <a:stretch/>
        </p:blipFill>
        <p:spPr>
          <a:xfrm>
            <a:off x="2485611" y="5814598"/>
            <a:ext cx="4784912" cy="6755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rot="5400000">
            <a:off x="2056607" y="-283368"/>
            <a:ext cx="5029200" cy="8313737"/>
          </a:xfrm>
          <a:prstGeom prst="rect">
            <a:avLst/>
          </a:prstGeom>
          <a:noFill/>
          <a:ln>
            <a:noFill/>
          </a:ln>
        </p:spPr>
        <p:txBody>
          <a:bodyPr spcFirstLastPara="1" wrap="square" lIns="90475" tIns="44450" rIns="90475" bIns="44450" anchor="t" anchorCtr="0">
            <a:noAutofit/>
          </a:bodyPr>
          <a:lstStyle>
            <a:lvl1pPr marL="457200" lvl="0" indent="-342900" algn="l">
              <a:spcBef>
                <a:spcPts val="900"/>
              </a:spcBef>
              <a:spcAft>
                <a:spcPts val="0"/>
              </a:spcAft>
              <a:buSzPts val="18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0"/>
              </a:spcBef>
              <a:spcAft>
                <a:spcPts val="0"/>
              </a:spcAft>
              <a:buSzPts val="1800"/>
              <a:buChar char="»"/>
              <a:defRPr/>
            </a:lvl6pPr>
            <a:lvl7pPr marL="3200400" lvl="6" indent="-342900" algn="l">
              <a:spcBef>
                <a:spcPts val="0"/>
              </a:spcBef>
              <a:spcAft>
                <a:spcPts val="0"/>
              </a:spcAft>
              <a:buSzPts val="1800"/>
              <a:buChar char="»"/>
              <a:defRPr/>
            </a:lvl7pPr>
            <a:lvl8pPr marL="3657600" lvl="7" indent="-342900" algn="l">
              <a:spcBef>
                <a:spcPts val="0"/>
              </a:spcBef>
              <a:spcAft>
                <a:spcPts val="0"/>
              </a:spcAft>
              <a:buSzPts val="1800"/>
              <a:buChar char="»"/>
              <a:defRPr/>
            </a:lvl8pPr>
            <a:lvl9pPr marL="4114800" lvl="8" indent="-342900" algn="l">
              <a:spcBef>
                <a:spcPts val="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rot="5400000">
            <a:off x="4508500" y="2168525"/>
            <a:ext cx="6315075" cy="2124075"/>
          </a:xfrm>
          <a:prstGeom prst="rect">
            <a:avLst/>
          </a:prstGeom>
          <a:noFill/>
          <a:ln>
            <a:noFill/>
          </a:ln>
        </p:spPr>
        <p:txBody>
          <a:bodyPr spcFirstLastPara="1" wrap="square" lIns="90475" tIns="44450" rIns="90475" bIns="4445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9" name="Google Shape;49;p35"/>
          <p:cNvSpPr txBox="1">
            <a:spLocks noGrp="1"/>
          </p:cNvSpPr>
          <p:nvPr>
            <p:ph type="body" idx="1"/>
          </p:nvPr>
        </p:nvSpPr>
        <p:spPr>
          <a:xfrm rot="5400000">
            <a:off x="181769" y="118269"/>
            <a:ext cx="6315075" cy="6224587"/>
          </a:xfrm>
          <a:prstGeom prst="rect">
            <a:avLst/>
          </a:prstGeom>
          <a:noFill/>
          <a:ln>
            <a:noFill/>
          </a:ln>
        </p:spPr>
        <p:txBody>
          <a:bodyPr spcFirstLastPara="1" wrap="square" lIns="90475" tIns="44450" rIns="90475" bIns="44450" anchor="t" anchorCtr="0">
            <a:noAutofit/>
          </a:bodyPr>
          <a:lstStyle>
            <a:lvl1pPr marL="457200" lvl="0" indent="-342900" algn="l">
              <a:spcBef>
                <a:spcPts val="900"/>
              </a:spcBef>
              <a:spcAft>
                <a:spcPts val="0"/>
              </a:spcAft>
              <a:buSzPts val="18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0"/>
              </a:spcBef>
              <a:spcAft>
                <a:spcPts val="0"/>
              </a:spcAft>
              <a:buSzPts val="1800"/>
              <a:buChar char="»"/>
              <a:defRPr/>
            </a:lvl6pPr>
            <a:lvl7pPr marL="3200400" lvl="6" indent="-342900" algn="l">
              <a:spcBef>
                <a:spcPts val="0"/>
              </a:spcBef>
              <a:spcAft>
                <a:spcPts val="0"/>
              </a:spcAft>
              <a:buSzPts val="1800"/>
              <a:buChar char="»"/>
              <a:defRPr/>
            </a:lvl7pPr>
            <a:lvl8pPr marL="3657600" lvl="7" indent="-342900" algn="l">
              <a:spcBef>
                <a:spcPts val="0"/>
              </a:spcBef>
              <a:spcAft>
                <a:spcPts val="0"/>
              </a:spcAft>
              <a:buSzPts val="1800"/>
              <a:buChar char="»"/>
              <a:defRPr/>
            </a:lvl8pPr>
            <a:lvl9pPr marL="4114800" lvl="8" indent="-342900" algn="l">
              <a:spcBef>
                <a:spcPts val="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414338" y="1358900"/>
            <a:ext cx="8313737" cy="5029200"/>
          </a:xfrm>
          <a:prstGeom prst="rect">
            <a:avLst/>
          </a:prstGeom>
          <a:noFill/>
          <a:ln>
            <a:noFill/>
          </a:ln>
        </p:spPr>
        <p:txBody>
          <a:bodyPr spcFirstLastPara="1" wrap="square" lIns="90475" tIns="44450" rIns="90475" bIns="44450" anchor="t" anchorCtr="0">
            <a:noAutofit/>
          </a:bodyPr>
          <a:lstStyle>
            <a:lvl1pPr marL="457200" lvl="0" indent="-342900" algn="l">
              <a:spcBef>
                <a:spcPts val="900"/>
              </a:spcBef>
              <a:spcAft>
                <a:spcPts val="0"/>
              </a:spcAft>
              <a:buSzPts val="18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0"/>
              </a:spcBef>
              <a:spcAft>
                <a:spcPts val="0"/>
              </a:spcAft>
              <a:buSzPts val="1800"/>
              <a:buChar char="»"/>
              <a:defRPr/>
            </a:lvl6pPr>
            <a:lvl7pPr marL="3200400" lvl="6" indent="-342900" algn="l">
              <a:spcBef>
                <a:spcPts val="0"/>
              </a:spcBef>
              <a:spcAft>
                <a:spcPts val="0"/>
              </a:spcAft>
              <a:buSzPts val="1800"/>
              <a:buChar char="»"/>
              <a:defRPr/>
            </a:lvl7pPr>
            <a:lvl8pPr marL="3657600" lvl="7" indent="-342900" algn="l">
              <a:spcBef>
                <a:spcPts val="0"/>
              </a:spcBef>
              <a:spcAft>
                <a:spcPts val="0"/>
              </a:spcAft>
              <a:buSzPts val="1800"/>
              <a:buChar char="»"/>
              <a:defRPr/>
            </a:lvl8pPr>
            <a:lvl9pPr marL="4114800" lvl="8" indent="-342900" algn="l">
              <a:spcBef>
                <a:spcPts val="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722313" y="4406900"/>
            <a:ext cx="7772400" cy="1362075"/>
          </a:xfrm>
          <a:prstGeom prst="rect">
            <a:avLst/>
          </a:prstGeom>
          <a:noFill/>
          <a:ln>
            <a:noFill/>
          </a:ln>
        </p:spPr>
        <p:txBody>
          <a:bodyPr spcFirstLastPara="1" wrap="square" lIns="90475" tIns="44450" rIns="90475" bIns="44450" anchor="t" anchorCtr="0">
            <a:noAutofit/>
          </a:bodyPr>
          <a:lstStyle>
            <a:lvl1pPr lvl="0" algn="l">
              <a:lnSpc>
                <a:spcPct val="80000"/>
              </a:lnSpc>
              <a:spcBef>
                <a:spcPts val="0"/>
              </a:spcBef>
              <a:spcAft>
                <a:spcPts val="0"/>
              </a:spcAft>
              <a:buSzPts val="1400"/>
              <a:buNone/>
              <a:defRPr sz="4000" b="1" cap="none"/>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722313" y="2906713"/>
            <a:ext cx="77724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1000"/>
              </a:spcBef>
              <a:spcAft>
                <a:spcPts val="0"/>
              </a:spcAft>
              <a:buSzPts val="2000"/>
              <a:buNone/>
              <a:defRPr sz="2000"/>
            </a:lvl1pPr>
            <a:lvl2pPr marL="914400" lvl="1" indent="-228600" algn="l">
              <a:spcBef>
                <a:spcPts val="0"/>
              </a:spcBef>
              <a:spcAft>
                <a:spcPts val="0"/>
              </a:spcAft>
              <a:buSzPts val="1800"/>
              <a:buNone/>
              <a:defRPr sz="1800"/>
            </a:lvl2pPr>
            <a:lvl3pPr marL="1371600" lvl="2" indent="-228600" algn="l">
              <a:spcBef>
                <a:spcPts val="0"/>
              </a:spcBef>
              <a:spcAft>
                <a:spcPts val="0"/>
              </a:spcAft>
              <a:buSzPts val="1600"/>
              <a:buNone/>
              <a:defRPr sz="1600"/>
            </a:lvl3pPr>
            <a:lvl4pPr marL="1828800" lvl="3" indent="-228600" algn="l">
              <a:spcBef>
                <a:spcPts val="0"/>
              </a:spcBef>
              <a:spcAft>
                <a:spcPts val="0"/>
              </a:spcAft>
              <a:buSzPts val="1400"/>
              <a:buNone/>
              <a:defRPr sz="1400"/>
            </a:lvl4pPr>
            <a:lvl5pPr marL="2286000" lvl="4" indent="-228600" algn="l">
              <a:spcBef>
                <a:spcPts val="0"/>
              </a:spcBef>
              <a:spcAft>
                <a:spcPts val="0"/>
              </a:spcAft>
              <a:buSzPts val="1400"/>
              <a:buNone/>
              <a:defRPr sz="1400"/>
            </a:lvl5pPr>
            <a:lvl6pPr marL="2743200" lvl="5" indent="-228600" algn="l">
              <a:spcBef>
                <a:spcPts val="0"/>
              </a:spcBef>
              <a:spcAft>
                <a:spcPts val="0"/>
              </a:spcAft>
              <a:buSzPts val="1400"/>
              <a:buNone/>
              <a:defRPr sz="1400"/>
            </a:lvl6pPr>
            <a:lvl7pPr marL="3200400" lvl="6" indent="-228600" algn="l">
              <a:spcBef>
                <a:spcPts val="0"/>
              </a:spcBef>
              <a:spcAft>
                <a:spcPts val="0"/>
              </a:spcAft>
              <a:buSzPts val="1400"/>
              <a:buNone/>
              <a:defRPr sz="1400"/>
            </a:lvl7pPr>
            <a:lvl8pPr marL="3657600" lvl="7" indent="-228600" algn="l">
              <a:spcBef>
                <a:spcPts val="0"/>
              </a:spcBef>
              <a:spcAft>
                <a:spcPts val="0"/>
              </a:spcAft>
              <a:buSzPts val="1400"/>
              <a:buNone/>
              <a:defRPr sz="1400"/>
            </a:lvl8pPr>
            <a:lvl9pPr marL="4114800" lvl="8" indent="-228600" algn="l">
              <a:spcBef>
                <a:spcPts val="0"/>
              </a:spcBef>
              <a:spcAft>
                <a:spcPts val="0"/>
              </a:spcAft>
              <a:buSzPts val="14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414338" y="1358900"/>
            <a:ext cx="4079875" cy="5029200"/>
          </a:xfrm>
          <a:prstGeom prst="rect">
            <a:avLst/>
          </a:prstGeom>
          <a:noFill/>
          <a:ln>
            <a:noFill/>
          </a:ln>
        </p:spPr>
        <p:txBody>
          <a:bodyPr spcFirstLastPara="1" wrap="square" lIns="90475" tIns="44450" rIns="90475" bIns="44450" anchor="t" anchorCtr="0">
            <a:noAutofit/>
          </a:bodyPr>
          <a:lstStyle>
            <a:lvl1pPr marL="457200" lvl="0" indent="-406400" algn="l">
              <a:spcBef>
                <a:spcPts val="1400"/>
              </a:spcBef>
              <a:spcAft>
                <a:spcPts val="0"/>
              </a:spcAft>
              <a:buSzPts val="2800"/>
              <a:buChar char="•"/>
              <a:defRPr sz="2800"/>
            </a:lvl1pPr>
            <a:lvl2pPr marL="914400" lvl="1" indent="-381000" algn="l">
              <a:spcBef>
                <a:spcPts val="0"/>
              </a:spcBef>
              <a:spcAft>
                <a:spcPts val="0"/>
              </a:spcAft>
              <a:buSzPts val="2400"/>
              <a:buChar char="–"/>
              <a:defRPr sz="2400"/>
            </a:lvl2pPr>
            <a:lvl3pPr marL="1371600" lvl="2" indent="-355600" algn="l">
              <a:spcBef>
                <a:spcPts val="0"/>
              </a:spcBef>
              <a:spcAft>
                <a:spcPts val="0"/>
              </a:spcAft>
              <a:buSzPts val="2000"/>
              <a:buChar char="•"/>
              <a:defRPr sz="2000"/>
            </a:lvl3pPr>
            <a:lvl4pPr marL="1828800" lvl="3" indent="-342900" algn="l">
              <a:spcBef>
                <a:spcPts val="0"/>
              </a:spcBef>
              <a:spcAft>
                <a:spcPts val="0"/>
              </a:spcAft>
              <a:buSzPts val="1800"/>
              <a:buChar char="–"/>
              <a:defRPr sz="1800"/>
            </a:lvl4pPr>
            <a:lvl5pPr marL="2286000" lvl="4" indent="-342900" algn="l">
              <a:spcBef>
                <a:spcPts val="0"/>
              </a:spcBef>
              <a:spcAft>
                <a:spcPts val="0"/>
              </a:spcAft>
              <a:buSzPts val="1800"/>
              <a:buChar char="»"/>
              <a:defRPr sz="1800"/>
            </a:lvl5pPr>
            <a:lvl6pPr marL="2743200" lvl="5" indent="-342900" algn="l">
              <a:spcBef>
                <a:spcPts val="0"/>
              </a:spcBef>
              <a:spcAft>
                <a:spcPts val="0"/>
              </a:spcAft>
              <a:buSzPts val="1800"/>
              <a:buChar char="»"/>
              <a:defRPr sz="1800"/>
            </a:lvl6pPr>
            <a:lvl7pPr marL="3200400" lvl="6" indent="-342900" algn="l">
              <a:spcBef>
                <a:spcPts val="0"/>
              </a:spcBef>
              <a:spcAft>
                <a:spcPts val="0"/>
              </a:spcAft>
              <a:buSzPts val="1800"/>
              <a:buChar char="»"/>
              <a:defRPr sz="1800"/>
            </a:lvl7pPr>
            <a:lvl8pPr marL="3657600" lvl="7" indent="-342900" algn="l">
              <a:spcBef>
                <a:spcPts val="0"/>
              </a:spcBef>
              <a:spcAft>
                <a:spcPts val="0"/>
              </a:spcAft>
              <a:buSzPts val="1800"/>
              <a:buChar char="»"/>
              <a:defRPr sz="1800"/>
            </a:lvl8pPr>
            <a:lvl9pPr marL="4114800" lvl="8" indent="-342900" algn="l">
              <a:spcBef>
                <a:spcPts val="0"/>
              </a:spcBef>
              <a:spcAft>
                <a:spcPts val="0"/>
              </a:spcAft>
              <a:buSzPts val="1800"/>
              <a:buChar char="»"/>
              <a:defRPr sz="1800"/>
            </a:lvl9pPr>
          </a:lstStyle>
          <a:p>
            <a:endParaRPr/>
          </a:p>
        </p:txBody>
      </p:sp>
      <p:sp>
        <p:nvSpPr>
          <p:cNvPr id="26" name="Google Shape;26;p28"/>
          <p:cNvSpPr txBox="1">
            <a:spLocks noGrp="1"/>
          </p:cNvSpPr>
          <p:nvPr>
            <p:ph type="body" idx="2"/>
          </p:nvPr>
        </p:nvSpPr>
        <p:spPr>
          <a:xfrm>
            <a:off x="4646613" y="1358900"/>
            <a:ext cx="4081462" cy="5029200"/>
          </a:xfrm>
          <a:prstGeom prst="rect">
            <a:avLst/>
          </a:prstGeom>
          <a:noFill/>
          <a:ln>
            <a:noFill/>
          </a:ln>
        </p:spPr>
        <p:txBody>
          <a:bodyPr spcFirstLastPara="1" wrap="square" lIns="90475" tIns="44450" rIns="90475" bIns="44450" anchor="t" anchorCtr="0">
            <a:noAutofit/>
          </a:bodyPr>
          <a:lstStyle>
            <a:lvl1pPr marL="457200" lvl="0" indent="-406400" algn="l">
              <a:spcBef>
                <a:spcPts val="1400"/>
              </a:spcBef>
              <a:spcAft>
                <a:spcPts val="0"/>
              </a:spcAft>
              <a:buSzPts val="2800"/>
              <a:buChar char="•"/>
              <a:defRPr sz="2800"/>
            </a:lvl1pPr>
            <a:lvl2pPr marL="914400" lvl="1" indent="-381000" algn="l">
              <a:spcBef>
                <a:spcPts val="0"/>
              </a:spcBef>
              <a:spcAft>
                <a:spcPts val="0"/>
              </a:spcAft>
              <a:buSzPts val="2400"/>
              <a:buChar char="–"/>
              <a:defRPr sz="2400"/>
            </a:lvl2pPr>
            <a:lvl3pPr marL="1371600" lvl="2" indent="-355600" algn="l">
              <a:spcBef>
                <a:spcPts val="0"/>
              </a:spcBef>
              <a:spcAft>
                <a:spcPts val="0"/>
              </a:spcAft>
              <a:buSzPts val="2000"/>
              <a:buChar char="•"/>
              <a:defRPr sz="2000"/>
            </a:lvl3pPr>
            <a:lvl4pPr marL="1828800" lvl="3" indent="-342900" algn="l">
              <a:spcBef>
                <a:spcPts val="0"/>
              </a:spcBef>
              <a:spcAft>
                <a:spcPts val="0"/>
              </a:spcAft>
              <a:buSzPts val="1800"/>
              <a:buChar char="–"/>
              <a:defRPr sz="1800"/>
            </a:lvl4pPr>
            <a:lvl5pPr marL="2286000" lvl="4" indent="-342900" algn="l">
              <a:spcBef>
                <a:spcPts val="0"/>
              </a:spcBef>
              <a:spcAft>
                <a:spcPts val="0"/>
              </a:spcAft>
              <a:buSzPts val="1800"/>
              <a:buChar char="»"/>
              <a:defRPr sz="1800"/>
            </a:lvl5pPr>
            <a:lvl6pPr marL="2743200" lvl="5" indent="-342900" algn="l">
              <a:spcBef>
                <a:spcPts val="0"/>
              </a:spcBef>
              <a:spcAft>
                <a:spcPts val="0"/>
              </a:spcAft>
              <a:buSzPts val="1800"/>
              <a:buChar char="»"/>
              <a:defRPr sz="1800"/>
            </a:lvl6pPr>
            <a:lvl7pPr marL="3200400" lvl="6" indent="-342900" algn="l">
              <a:spcBef>
                <a:spcPts val="0"/>
              </a:spcBef>
              <a:spcAft>
                <a:spcPts val="0"/>
              </a:spcAft>
              <a:buSzPts val="1800"/>
              <a:buChar char="»"/>
              <a:defRPr sz="1800"/>
            </a:lvl7pPr>
            <a:lvl8pPr marL="3657600" lvl="7" indent="-342900" algn="l">
              <a:spcBef>
                <a:spcPts val="0"/>
              </a:spcBef>
              <a:spcAft>
                <a:spcPts val="0"/>
              </a:spcAft>
              <a:buSzPts val="1800"/>
              <a:buChar char="»"/>
              <a:defRPr sz="1800"/>
            </a:lvl8pPr>
            <a:lvl9pPr marL="4114800" lvl="8" indent="-342900" algn="l">
              <a:spcBef>
                <a:spcPts val="0"/>
              </a:spcBef>
              <a:spcAft>
                <a:spcPts val="0"/>
              </a:spcAft>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57200" y="274638"/>
            <a:ext cx="8229600" cy="1143000"/>
          </a:xfrm>
          <a:prstGeom prst="rect">
            <a:avLst/>
          </a:prstGeom>
          <a:noFill/>
          <a:ln>
            <a:noFill/>
          </a:ln>
        </p:spPr>
        <p:txBody>
          <a:bodyPr spcFirstLastPara="1" wrap="square" lIns="90475" tIns="44450" rIns="90475" bIns="4445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457200" y="1535113"/>
            <a:ext cx="4040188" cy="639762"/>
          </a:xfrm>
          <a:prstGeom prst="rect">
            <a:avLst/>
          </a:prstGeom>
          <a:noFill/>
          <a:ln>
            <a:noFill/>
          </a:ln>
        </p:spPr>
        <p:txBody>
          <a:bodyPr spcFirstLastPara="1" wrap="square" lIns="90475" tIns="44450" rIns="90475" bIns="44450" anchor="b" anchorCtr="0">
            <a:noAutofit/>
          </a:bodyPr>
          <a:lstStyle>
            <a:lvl1pPr marL="457200" lvl="0" indent="-228600" algn="l">
              <a:spcBef>
                <a:spcPts val="1200"/>
              </a:spcBef>
              <a:spcAft>
                <a:spcPts val="0"/>
              </a:spcAft>
              <a:buSzPts val="2400"/>
              <a:buNone/>
              <a:defRPr sz="2400" b="1"/>
            </a:lvl1pPr>
            <a:lvl2pPr marL="914400" lvl="1" indent="-228600" algn="l">
              <a:spcBef>
                <a:spcPts val="0"/>
              </a:spcBef>
              <a:spcAft>
                <a:spcPts val="0"/>
              </a:spcAft>
              <a:buSzPts val="2000"/>
              <a:buNone/>
              <a:defRPr sz="2000" b="1"/>
            </a:lvl2pPr>
            <a:lvl3pPr marL="1371600" lvl="2" indent="-228600" algn="l">
              <a:spcBef>
                <a:spcPts val="0"/>
              </a:spcBef>
              <a:spcAft>
                <a:spcPts val="0"/>
              </a:spcAft>
              <a:buSzPts val="1800"/>
              <a:buNone/>
              <a:defRPr sz="1800" b="1"/>
            </a:lvl3pPr>
            <a:lvl4pPr marL="1828800" lvl="3" indent="-228600" algn="l">
              <a:spcBef>
                <a:spcPts val="0"/>
              </a:spcBef>
              <a:spcAft>
                <a:spcPts val="0"/>
              </a:spcAft>
              <a:buSzPts val="1600"/>
              <a:buNone/>
              <a:defRPr sz="1600" b="1"/>
            </a:lvl4pPr>
            <a:lvl5pPr marL="2286000" lvl="4" indent="-228600" algn="l">
              <a:spcBef>
                <a:spcPts val="0"/>
              </a:spcBef>
              <a:spcAft>
                <a:spcPts val="0"/>
              </a:spcAft>
              <a:buSzPts val="1600"/>
              <a:buNone/>
              <a:defRPr sz="1600" b="1"/>
            </a:lvl5pPr>
            <a:lvl6pPr marL="2743200" lvl="5" indent="-228600" algn="l">
              <a:spcBef>
                <a:spcPts val="0"/>
              </a:spcBef>
              <a:spcAft>
                <a:spcPts val="0"/>
              </a:spcAft>
              <a:buSzPts val="1600"/>
              <a:buNone/>
              <a:defRPr sz="1600" b="1"/>
            </a:lvl6pPr>
            <a:lvl7pPr marL="3200400" lvl="6" indent="-228600" algn="l">
              <a:spcBef>
                <a:spcPts val="0"/>
              </a:spcBef>
              <a:spcAft>
                <a:spcPts val="0"/>
              </a:spcAft>
              <a:buSzPts val="1600"/>
              <a:buNone/>
              <a:defRPr sz="1600" b="1"/>
            </a:lvl7pPr>
            <a:lvl8pPr marL="3657600" lvl="7" indent="-228600" algn="l">
              <a:spcBef>
                <a:spcPts val="0"/>
              </a:spcBef>
              <a:spcAft>
                <a:spcPts val="0"/>
              </a:spcAft>
              <a:buSzPts val="1600"/>
              <a:buNone/>
              <a:defRPr sz="1600" b="1"/>
            </a:lvl8pPr>
            <a:lvl9pPr marL="4114800" lvl="8" indent="-228600" algn="l">
              <a:spcBef>
                <a:spcPts val="0"/>
              </a:spcBef>
              <a:spcAft>
                <a:spcPts val="0"/>
              </a:spcAft>
              <a:buSzPts val="1600"/>
              <a:buNone/>
              <a:defRPr sz="1600" b="1"/>
            </a:lvl9pPr>
          </a:lstStyle>
          <a:p>
            <a:endParaRPr/>
          </a:p>
        </p:txBody>
      </p:sp>
      <p:sp>
        <p:nvSpPr>
          <p:cNvPr id="30" name="Google Shape;30;p29"/>
          <p:cNvSpPr txBox="1">
            <a:spLocks noGrp="1"/>
          </p:cNvSpPr>
          <p:nvPr>
            <p:ph type="body" idx="2"/>
          </p:nvPr>
        </p:nvSpPr>
        <p:spPr>
          <a:xfrm>
            <a:off x="457200" y="2174875"/>
            <a:ext cx="4040188" cy="3951288"/>
          </a:xfrm>
          <a:prstGeom prst="rect">
            <a:avLst/>
          </a:prstGeom>
          <a:noFill/>
          <a:ln>
            <a:noFill/>
          </a:ln>
        </p:spPr>
        <p:txBody>
          <a:bodyPr spcFirstLastPara="1" wrap="square" lIns="90475" tIns="44450" rIns="90475" bIns="44450" anchor="t" anchorCtr="0">
            <a:noAutofit/>
          </a:bodyPr>
          <a:lstStyle>
            <a:lvl1pPr marL="457200" lvl="0" indent="-381000" algn="l">
              <a:spcBef>
                <a:spcPts val="1200"/>
              </a:spcBef>
              <a:spcAft>
                <a:spcPts val="0"/>
              </a:spcAft>
              <a:buSzPts val="2400"/>
              <a:buChar char="•"/>
              <a:defRPr sz="2400"/>
            </a:lvl1pPr>
            <a:lvl2pPr marL="914400" lvl="1" indent="-355600" algn="l">
              <a:spcBef>
                <a:spcPts val="0"/>
              </a:spcBef>
              <a:spcAft>
                <a:spcPts val="0"/>
              </a:spcAft>
              <a:buSzPts val="2000"/>
              <a:buChar char="–"/>
              <a:defRPr sz="2000"/>
            </a:lvl2pPr>
            <a:lvl3pPr marL="1371600" lvl="2" indent="-342900" algn="l">
              <a:spcBef>
                <a:spcPts val="0"/>
              </a:spcBef>
              <a:spcAft>
                <a:spcPts val="0"/>
              </a:spcAft>
              <a:buSzPts val="1800"/>
              <a:buChar char="•"/>
              <a:defRPr sz="1800"/>
            </a:lvl3pPr>
            <a:lvl4pPr marL="1828800" lvl="3" indent="-330200" algn="l">
              <a:spcBef>
                <a:spcPts val="0"/>
              </a:spcBef>
              <a:spcAft>
                <a:spcPts val="0"/>
              </a:spcAft>
              <a:buSzPts val="1600"/>
              <a:buChar char="–"/>
              <a:defRPr sz="1600"/>
            </a:lvl4pPr>
            <a:lvl5pPr marL="2286000" lvl="4" indent="-330200" algn="l">
              <a:spcBef>
                <a:spcPts val="0"/>
              </a:spcBef>
              <a:spcAft>
                <a:spcPts val="0"/>
              </a:spcAft>
              <a:buSzPts val="1600"/>
              <a:buChar char="»"/>
              <a:defRPr sz="1600"/>
            </a:lvl5pPr>
            <a:lvl6pPr marL="2743200" lvl="5" indent="-330200" algn="l">
              <a:spcBef>
                <a:spcPts val="0"/>
              </a:spcBef>
              <a:spcAft>
                <a:spcPts val="0"/>
              </a:spcAft>
              <a:buSzPts val="1600"/>
              <a:buChar char="»"/>
              <a:defRPr sz="1600"/>
            </a:lvl6pPr>
            <a:lvl7pPr marL="3200400" lvl="6" indent="-330200" algn="l">
              <a:spcBef>
                <a:spcPts val="0"/>
              </a:spcBef>
              <a:spcAft>
                <a:spcPts val="0"/>
              </a:spcAft>
              <a:buSzPts val="1600"/>
              <a:buChar char="»"/>
              <a:defRPr sz="1600"/>
            </a:lvl7pPr>
            <a:lvl8pPr marL="3657600" lvl="7" indent="-330200" algn="l">
              <a:spcBef>
                <a:spcPts val="0"/>
              </a:spcBef>
              <a:spcAft>
                <a:spcPts val="0"/>
              </a:spcAft>
              <a:buSzPts val="1600"/>
              <a:buChar char="»"/>
              <a:defRPr sz="1600"/>
            </a:lvl8pPr>
            <a:lvl9pPr marL="4114800" lvl="8" indent="-330200" algn="l">
              <a:spcBef>
                <a:spcPts val="0"/>
              </a:spcBef>
              <a:spcAft>
                <a:spcPts val="0"/>
              </a:spcAft>
              <a:buSzPts val="1600"/>
              <a:buChar char="»"/>
              <a:defRPr sz="1600"/>
            </a:lvl9pPr>
          </a:lstStyle>
          <a:p>
            <a:endParaRPr/>
          </a:p>
        </p:txBody>
      </p:sp>
      <p:sp>
        <p:nvSpPr>
          <p:cNvPr id="31" name="Google Shape;31;p29"/>
          <p:cNvSpPr txBox="1">
            <a:spLocks noGrp="1"/>
          </p:cNvSpPr>
          <p:nvPr>
            <p:ph type="body" idx="3"/>
          </p:nvPr>
        </p:nvSpPr>
        <p:spPr>
          <a:xfrm>
            <a:off x="4645025" y="1535113"/>
            <a:ext cx="4041775" cy="639762"/>
          </a:xfrm>
          <a:prstGeom prst="rect">
            <a:avLst/>
          </a:prstGeom>
          <a:noFill/>
          <a:ln>
            <a:noFill/>
          </a:ln>
        </p:spPr>
        <p:txBody>
          <a:bodyPr spcFirstLastPara="1" wrap="square" lIns="90475" tIns="44450" rIns="90475" bIns="44450" anchor="b" anchorCtr="0">
            <a:noAutofit/>
          </a:bodyPr>
          <a:lstStyle>
            <a:lvl1pPr marL="457200" lvl="0" indent="-228600" algn="l">
              <a:spcBef>
                <a:spcPts val="1200"/>
              </a:spcBef>
              <a:spcAft>
                <a:spcPts val="0"/>
              </a:spcAft>
              <a:buSzPts val="2400"/>
              <a:buNone/>
              <a:defRPr sz="2400" b="1"/>
            </a:lvl1pPr>
            <a:lvl2pPr marL="914400" lvl="1" indent="-228600" algn="l">
              <a:spcBef>
                <a:spcPts val="0"/>
              </a:spcBef>
              <a:spcAft>
                <a:spcPts val="0"/>
              </a:spcAft>
              <a:buSzPts val="2000"/>
              <a:buNone/>
              <a:defRPr sz="2000" b="1"/>
            </a:lvl2pPr>
            <a:lvl3pPr marL="1371600" lvl="2" indent="-228600" algn="l">
              <a:spcBef>
                <a:spcPts val="0"/>
              </a:spcBef>
              <a:spcAft>
                <a:spcPts val="0"/>
              </a:spcAft>
              <a:buSzPts val="1800"/>
              <a:buNone/>
              <a:defRPr sz="1800" b="1"/>
            </a:lvl3pPr>
            <a:lvl4pPr marL="1828800" lvl="3" indent="-228600" algn="l">
              <a:spcBef>
                <a:spcPts val="0"/>
              </a:spcBef>
              <a:spcAft>
                <a:spcPts val="0"/>
              </a:spcAft>
              <a:buSzPts val="1600"/>
              <a:buNone/>
              <a:defRPr sz="1600" b="1"/>
            </a:lvl4pPr>
            <a:lvl5pPr marL="2286000" lvl="4" indent="-228600" algn="l">
              <a:spcBef>
                <a:spcPts val="0"/>
              </a:spcBef>
              <a:spcAft>
                <a:spcPts val="0"/>
              </a:spcAft>
              <a:buSzPts val="1600"/>
              <a:buNone/>
              <a:defRPr sz="1600" b="1"/>
            </a:lvl5pPr>
            <a:lvl6pPr marL="2743200" lvl="5" indent="-228600" algn="l">
              <a:spcBef>
                <a:spcPts val="0"/>
              </a:spcBef>
              <a:spcAft>
                <a:spcPts val="0"/>
              </a:spcAft>
              <a:buSzPts val="1600"/>
              <a:buNone/>
              <a:defRPr sz="1600" b="1"/>
            </a:lvl6pPr>
            <a:lvl7pPr marL="3200400" lvl="6" indent="-228600" algn="l">
              <a:spcBef>
                <a:spcPts val="0"/>
              </a:spcBef>
              <a:spcAft>
                <a:spcPts val="0"/>
              </a:spcAft>
              <a:buSzPts val="1600"/>
              <a:buNone/>
              <a:defRPr sz="1600" b="1"/>
            </a:lvl7pPr>
            <a:lvl8pPr marL="3657600" lvl="7" indent="-228600" algn="l">
              <a:spcBef>
                <a:spcPts val="0"/>
              </a:spcBef>
              <a:spcAft>
                <a:spcPts val="0"/>
              </a:spcAft>
              <a:buSzPts val="1600"/>
              <a:buNone/>
              <a:defRPr sz="1600" b="1"/>
            </a:lvl8pPr>
            <a:lvl9pPr marL="4114800" lvl="8" indent="-228600" algn="l">
              <a:spcBef>
                <a:spcPts val="0"/>
              </a:spcBef>
              <a:spcAft>
                <a:spcPts val="0"/>
              </a:spcAft>
              <a:buSzPts val="1600"/>
              <a:buNone/>
              <a:defRPr sz="1600" b="1"/>
            </a:lvl9pPr>
          </a:lstStyle>
          <a:p>
            <a:endParaRPr/>
          </a:p>
        </p:txBody>
      </p:sp>
      <p:sp>
        <p:nvSpPr>
          <p:cNvPr id="32" name="Google Shape;32;p29"/>
          <p:cNvSpPr txBox="1">
            <a:spLocks noGrp="1"/>
          </p:cNvSpPr>
          <p:nvPr>
            <p:ph type="body" idx="4"/>
          </p:nvPr>
        </p:nvSpPr>
        <p:spPr>
          <a:xfrm>
            <a:off x="4645025" y="2174875"/>
            <a:ext cx="4041775" cy="3951288"/>
          </a:xfrm>
          <a:prstGeom prst="rect">
            <a:avLst/>
          </a:prstGeom>
          <a:noFill/>
          <a:ln>
            <a:noFill/>
          </a:ln>
        </p:spPr>
        <p:txBody>
          <a:bodyPr spcFirstLastPara="1" wrap="square" lIns="90475" tIns="44450" rIns="90475" bIns="44450" anchor="t" anchorCtr="0">
            <a:noAutofit/>
          </a:bodyPr>
          <a:lstStyle>
            <a:lvl1pPr marL="457200" lvl="0" indent="-381000" algn="l">
              <a:spcBef>
                <a:spcPts val="1200"/>
              </a:spcBef>
              <a:spcAft>
                <a:spcPts val="0"/>
              </a:spcAft>
              <a:buSzPts val="2400"/>
              <a:buChar char="•"/>
              <a:defRPr sz="2400"/>
            </a:lvl1pPr>
            <a:lvl2pPr marL="914400" lvl="1" indent="-355600" algn="l">
              <a:spcBef>
                <a:spcPts val="0"/>
              </a:spcBef>
              <a:spcAft>
                <a:spcPts val="0"/>
              </a:spcAft>
              <a:buSzPts val="2000"/>
              <a:buChar char="–"/>
              <a:defRPr sz="2000"/>
            </a:lvl2pPr>
            <a:lvl3pPr marL="1371600" lvl="2" indent="-342900" algn="l">
              <a:spcBef>
                <a:spcPts val="0"/>
              </a:spcBef>
              <a:spcAft>
                <a:spcPts val="0"/>
              </a:spcAft>
              <a:buSzPts val="1800"/>
              <a:buChar char="•"/>
              <a:defRPr sz="1800"/>
            </a:lvl3pPr>
            <a:lvl4pPr marL="1828800" lvl="3" indent="-330200" algn="l">
              <a:spcBef>
                <a:spcPts val="0"/>
              </a:spcBef>
              <a:spcAft>
                <a:spcPts val="0"/>
              </a:spcAft>
              <a:buSzPts val="1600"/>
              <a:buChar char="–"/>
              <a:defRPr sz="1600"/>
            </a:lvl4pPr>
            <a:lvl5pPr marL="2286000" lvl="4" indent="-330200" algn="l">
              <a:spcBef>
                <a:spcPts val="0"/>
              </a:spcBef>
              <a:spcAft>
                <a:spcPts val="0"/>
              </a:spcAft>
              <a:buSzPts val="1600"/>
              <a:buChar char="»"/>
              <a:defRPr sz="1600"/>
            </a:lvl5pPr>
            <a:lvl6pPr marL="2743200" lvl="5" indent="-330200" algn="l">
              <a:spcBef>
                <a:spcPts val="0"/>
              </a:spcBef>
              <a:spcAft>
                <a:spcPts val="0"/>
              </a:spcAft>
              <a:buSzPts val="1600"/>
              <a:buChar char="»"/>
              <a:defRPr sz="1600"/>
            </a:lvl6pPr>
            <a:lvl7pPr marL="3200400" lvl="6" indent="-330200" algn="l">
              <a:spcBef>
                <a:spcPts val="0"/>
              </a:spcBef>
              <a:spcAft>
                <a:spcPts val="0"/>
              </a:spcAft>
              <a:buSzPts val="1600"/>
              <a:buChar char="»"/>
              <a:defRPr sz="1600"/>
            </a:lvl7pPr>
            <a:lvl8pPr marL="3657600" lvl="7" indent="-330200" algn="l">
              <a:spcBef>
                <a:spcPts val="0"/>
              </a:spcBef>
              <a:spcAft>
                <a:spcPts val="0"/>
              </a:spcAft>
              <a:buSzPts val="1600"/>
              <a:buChar char="»"/>
              <a:defRPr sz="1600"/>
            </a:lvl8pPr>
            <a:lvl9pPr marL="4114800" lvl="8" indent="-330200" algn="l">
              <a:spcBef>
                <a:spcPts val="0"/>
              </a:spcBef>
              <a:spcAft>
                <a:spcPts val="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457200" y="273050"/>
            <a:ext cx="3008313" cy="1162050"/>
          </a:xfrm>
          <a:prstGeom prst="rect">
            <a:avLst/>
          </a:prstGeom>
          <a:noFill/>
          <a:ln>
            <a:noFill/>
          </a:ln>
        </p:spPr>
        <p:txBody>
          <a:bodyPr spcFirstLastPara="1" wrap="square" lIns="90475" tIns="44450" rIns="90475" bIns="44450" anchor="b" anchorCtr="0">
            <a:noAutofit/>
          </a:bodyPr>
          <a:lstStyle>
            <a:lvl1pPr lvl="0" algn="l">
              <a:lnSpc>
                <a:spcPct val="80000"/>
              </a:lnSpc>
              <a:spcBef>
                <a:spcPts val="0"/>
              </a:spcBef>
              <a:spcAft>
                <a:spcPts val="0"/>
              </a:spcAft>
              <a:buSzPts val="1400"/>
              <a:buNone/>
              <a:defRPr sz="20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3575050" y="273050"/>
            <a:ext cx="5111750" cy="5853113"/>
          </a:xfrm>
          <a:prstGeom prst="rect">
            <a:avLst/>
          </a:prstGeom>
          <a:noFill/>
          <a:ln>
            <a:noFill/>
          </a:ln>
        </p:spPr>
        <p:txBody>
          <a:bodyPr spcFirstLastPara="1" wrap="square" lIns="90475" tIns="44450" rIns="90475" bIns="44450" anchor="t" anchorCtr="0">
            <a:noAutofit/>
          </a:bodyPr>
          <a:lstStyle>
            <a:lvl1pPr marL="457200" lvl="0" indent="-431800" algn="l">
              <a:spcBef>
                <a:spcPts val="1600"/>
              </a:spcBef>
              <a:spcAft>
                <a:spcPts val="0"/>
              </a:spcAft>
              <a:buSzPts val="3200"/>
              <a:buChar char="•"/>
              <a:defRPr sz="3200"/>
            </a:lvl1pPr>
            <a:lvl2pPr marL="914400" lvl="1" indent="-406400" algn="l">
              <a:spcBef>
                <a:spcPts val="0"/>
              </a:spcBef>
              <a:spcAft>
                <a:spcPts val="0"/>
              </a:spcAft>
              <a:buSzPts val="2800"/>
              <a:buChar char="–"/>
              <a:defRPr sz="2800"/>
            </a:lvl2pPr>
            <a:lvl3pPr marL="1371600" lvl="2" indent="-381000" algn="l">
              <a:spcBef>
                <a:spcPts val="0"/>
              </a:spcBef>
              <a:spcAft>
                <a:spcPts val="0"/>
              </a:spcAft>
              <a:buSzPts val="2400"/>
              <a:buChar char="•"/>
              <a:defRPr sz="2400"/>
            </a:lvl3pPr>
            <a:lvl4pPr marL="1828800" lvl="3" indent="-355600" algn="l">
              <a:spcBef>
                <a:spcPts val="0"/>
              </a:spcBef>
              <a:spcAft>
                <a:spcPts val="0"/>
              </a:spcAft>
              <a:buSzPts val="2000"/>
              <a:buChar char="–"/>
              <a:defRPr sz="2000"/>
            </a:lvl4pPr>
            <a:lvl5pPr marL="2286000" lvl="4" indent="-355600" algn="l">
              <a:spcBef>
                <a:spcPts val="0"/>
              </a:spcBef>
              <a:spcAft>
                <a:spcPts val="0"/>
              </a:spcAft>
              <a:buSzPts val="2000"/>
              <a:buChar char="»"/>
              <a:defRPr sz="2000"/>
            </a:lvl5pPr>
            <a:lvl6pPr marL="2743200" lvl="5" indent="-355600" algn="l">
              <a:spcBef>
                <a:spcPts val="0"/>
              </a:spcBef>
              <a:spcAft>
                <a:spcPts val="0"/>
              </a:spcAft>
              <a:buSzPts val="2000"/>
              <a:buChar char="»"/>
              <a:defRPr sz="2000"/>
            </a:lvl6pPr>
            <a:lvl7pPr marL="3200400" lvl="6" indent="-355600" algn="l">
              <a:spcBef>
                <a:spcPts val="0"/>
              </a:spcBef>
              <a:spcAft>
                <a:spcPts val="0"/>
              </a:spcAft>
              <a:buSzPts val="2000"/>
              <a:buChar char="»"/>
              <a:defRPr sz="2000"/>
            </a:lvl7pPr>
            <a:lvl8pPr marL="3657600" lvl="7" indent="-355600" algn="l">
              <a:spcBef>
                <a:spcPts val="0"/>
              </a:spcBef>
              <a:spcAft>
                <a:spcPts val="0"/>
              </a:spcAft>
              <a:buSzPts val="2000"/>
              <a:buChar char="»"/>
              <a:defRPr sz="2000"/>
            </a:lvl8pPr>
            <a:lvl9pPr marL="4114800" lvl="8" indent="-355600" algn="l">
              <a:spcBef>
                <a:spcPts val="0"/>
              </a:spcBef>
              <a:spcAft>
                <a:spcPts val="0"/>
              </a:spcAft>
              <a:buSzPts val="2000"/>
              <a:buChar char="»"/>
              <a:defRPr sz="2000"/>
            </a:lvl9pPr>
          </a:lstStyle>
          <a:p>
            <a:endParaRPr/>
          </a:p>
        </p:txBody>
      </p:sp>
      <p:sp>
        <p:nvSpPr>
          <p:cNvPr id="39" name="Google Shape;39;p32"/>
          <p:cNvSpPr txBox="1">
            <a:spLocks noGrp="1"/>
          </p:cNvSpPr>
          <p:nvPr>
            <p:ph type="body" idx="2"/>
          </p:nvPr>
        </p:nvSpPr>
        <p:spPr>
          <a:xfrm>
            <a:off x="457200" y="1435100"/>
            <a:ext cx="3008313" cy="4691063"/>
          </a:xfrm>
          <a:prstGeom prst="rect">
            <a:avLst/>
          </a:prstGeom>
          <a:noFill/>
          <a:ln>
            <a:noFill/>
          </a:ln>
        </p:spPr>
        <p:txBody>
          <a:bodyPr spcFirstLastPara="1" wrap="square" lIns="90475" tIns="44450" rIns="90475" bIns="44450" anchor="t" anchorCtr="0">
            <a:noAutofit/>
          </a:bodyPr>
          <a:lstStyle>
            <a:lvl1pPr marL="457200" lvl="0" indent="-228600" algn="l">
              <a:spcBef>
                <a:spcPts val="700"/>
              </a:spcBef>
              <a:spcAft>
                <a:spcPts val="0"/>
              </a:spcAft>
              <a:buSzPts val="1400"/>
              <a:buNone/>
              <a:defRPr sz="1400"/>
            </a:lvl1pPr>
            <a:lvl2pPr marL="914400" lvl="1" indent="-228600" algn="l">
              <a:spcBef>
                <a:spcPts val="0"/>
              </a:spcBef>
              <a:spcAft>
                <a:spcPts val="0"/>
              </a:spcAft>
              <a:buSzPts val="1200"/>
              <a:buNone/>
              <a:defRPr sz="1200"/>
            </a:lvl2pPr>
            <a:lvl3pPr marL="1371600" lvl="2" indent="-228600" algn="l">
              <a:spcBef>
                <a:spcPts val="0"/>
              </a:spcBef>
              <a:spcAft>
                <a:spcPts val="0"/>
              </a:spcAft>
              <a:buSzPts val="1000"/>
              <a:buNone/>
              <a:defRPr sz="1000"/>
            </a:lvl3pPr>
            <a:lvl4pPr marL="1828800" lvl="3" indent="-228600" algn="l">
              <a:spcBef>
                <a:spcPts val="0"/>
              </a:spcBef>
              <a:spcAft>
                <a:spcPts val="0"/>
              </a:spcAft>
              <a:buSzPts val="900"/>
              <a:buNone/>
              <a:defRPr sz="900"/>
            </a:lvl4pPr>
            <a:lvl5pPr marL="2286000" lvl="4" indent="-228600" algn="l">
              <a:spcBef>
                <a:spcPts val="0"/>
              </a:spcBef>
              <a:spcAft>
                <a:spcPts val="0"/>
              </a:spcAft>
              <a:buSzPts val="900"/>
              <a:buNone/>
              <a:defRPr sz="900"/>
            </a:lvl5pPr>
            <a:lvl6pPr marL="2743200" lvl="5" indent="-228600" algn="l">
              <a:spcBef>
                <a:spcPts val="0"/>
              </a:spcBef>
              <a:spcAft>
                <a:spcPts val="0"/>
              </a:spcAft>
              <a:buSzPts val="900"/>
              <a:buNone/>
              <a:defRPr sz="900"/>
            </a:lvl6pPr>
            <a:lvl7pPr marL="3200400" lvl="6" indent="-228600" algn="l">
              <a:spcBef>
                <a:spcPts val="0"/>
              </a:spcBef>
              <a:spcAft>
                <a:spcPts val="0"/>
              </a:spcAft>
              <a:buSzPts val="900"/>
              <a:buNone/>
              <a:defRPr sz="900"/>
            </a:lvl7pPr>
            <a:lvl8pPr marL="3657600" lvl="7" indent="-228600" algn="l">
              <a:spcBef>
                <a:spcPts val="0"/>
              </a:spcBef>
              <a:spcAft>
                <a:spcPts val="0"/>
              </a:spcAft>
              <a:buSzPts val="900"/>
              <a:buNone/>
              <a:defRPr sz="900"/>
            </a:lvl8pPr>
            <a:lvl9pPr marL="4114800" lvl="8" indent="-228600" algn="l">
              <a:spcBef>
                <a:spcPts val="0"/>
              </a:spcBef>
              <a:spcAft>
                <a:spcPts val="0"/>
              </a:spcAft>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1792288" y="4800600"/>
            <a:ext cx="5486400" cy="566738"/>
          </a:xfrm>
          <a:prstGeom prst="rect">
            <a:avLst/>
          </a:prstGeom>
          <a:noFill/>
          <a:ln>
            <a:noFill/>
          </a:ln>
        </p:spPr>
        <p:txBody>
          <a:bodyPr spcFirstLastPara="1" wrap="square" lIns="90475" tIns="44450" rIns="90475" bIns="44450" anchor="b" anchorCtr="0">
            <a:noAutofit/>
          </a:bodyPr>
          <a:lstStyle>
            <a:lvl1pPr lvl="0" algn="l">
              <a:lnSpc>
                <a:spcPct val="80000"/>
              </a:lnSpc>
              <a:spcBef>
                <a:spcPts val="0"/>
              </a:spcBef>
              <a:spcAft>
                <a:spcPts val="0"/>
              </a:spcAft>
              <a:buSzPts val="1400"/>
              <a:buNone/>
              <a:defRPr sz="20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2" name="Google Shape;42;p33"/>
          <p:cNvSpPr>
            <a:spLocks noGrp="1"/>
          </p:cNvSpPr>
          <p:nvPr>
            <p:ph type="pic" idx="2"/>
          </p:nvPr>
        </p:nvSpPr>
        <p:spPr>
          <a:xfrm>
            <a:off x="1792288" y="612775"/>
            <a:ext cx="5486400" cy="4114800"/>
          </a:xfrm>
          <a:prstGeom prst="rect">
            <a:avLst/>
          </a:prstGeom>
          <a:noFill/>
          <a:ln>
            <a:noFill/>
          </a:ln>
        </p:spPr>
      </p:sp>
      <p:sp>
        <p:nvSpPr>
          <p:cNvPr id="43" name="Google Shape;43;p33"/>
          <p:cNvSpPr txBox="1">
            <a:spLocks noGrp="1"/>
          </p:cNvSpPr>
          <p:nvPr>
            <p:ph type="body" idx="1"/>
          </p:nvPr>
        </p:nvSpPr>
        <p:spPr>
          <a:xfrm>
            <a:off x="1792288" y="5367338"/>
            <a:ext cx="54864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700"/>
              </a:spcBef>
              <a:spcAft>
                <a:spcPts val="0"/>
              </a:spcAft>
              <a:buSzPts val="1400"/>
              <a:buNone/>
              <a:defRPr sz="1400"/>
            </a:lvl1pPr>
            <a:lvl2pPr marL="914400" lvl="1" indent="-228600" algn="l">
              <a:spcBef>
                <a:spcPts val="0"/>
              </a:spcBef>
              <a:spcAft>
                <a:spcPts val="0"/>
              </a:spcAft>
              <a:buSzPts val="1200"/>
              <a:buNone/>
              <a:defRPr sz="1200"/>
            </a:lvl2pPr>
            <a:lvl3pPr marL="1371600" lvl="2" indent="-228600" algn="l">
              <a:spcBef>
                <a:spcPts val="0"/>
              </a:spcBef>
              <a:spcAft>
                <a:spcPts val="0"/>
              </a:spcAft>
              <a:buSzPts val="1000"/>
              <a:buNone/>
              <a:defRPr sz="1000"/>
            </a:lvl3pPr>
            <a:lvl4pPr marL="1828800" lvl="3" indent="-228600" algn="l">
              <a:spcBef>
                <a:spcPts val="0"/>
              </a:spcBef>
              <a:spcAft>
                <a:spcPts val="0"/>
              </a:spcAft>
              <a:buSzPts val="900"/>
              <a:buNone/>
              <a:defRPr sz="900"/>
            </a:lvl4pPr>
            <a:lvl5pPr marL="2286000" lvl="4" indent="-228600" algn="l">
              <a:spcBef>
                <a:spcPts val="0"/>
              </a:spcBef>
              <a:spcAft>
                <a:spcPts val="0"/>
              </a:spcAft>
              <a:buSzPts val="900"/>
              <a:buNone/>
              <a:defRPr sz="900"/>
            </a:lvl5pPr>
            <a:lvl6pPr marL="2743200" lvl="5" indent="-228600" algn="l">
              <a:spcBef>
                <a:spcPts val="0"/>
              </a:spcBef>
              <a:spcAft>
                <a:spcPts val="0"/>
              </a:spcAft>
              <a:buSzPts val="900"/>
              <a:buNone/>
              <a:defRPr sz="900"/>
            </a:lvl6pPr>
            <a:lvl7pPr marL="3200400" lvl="6" indent="-228600" algn="l">
              <a:spcBef>
                <a:spcPts val="0"/>
              </a:spcBef>
              <a:spcAft>
                <a:spcPts val="0"/>
              </a:spcAft>
              <a:buSzPts val="900"/>
              <a:buNone/>
              <a:defRPr sz="900"/>
            </a:lvl7pPr>
            <a:lvl8pPr marL="3657600" lvl="7" indent="-228600" algn="l">
              <a:spcBef>
                <a:spcPts val="0"/>
              </a:spcBef>
              <a:spcAft>
                <a:spcPts val="0"/>
              </a:spcAft>
              <a:buSzPts val="900"/>
              <a:buNone/>
              <a:defRPr sz="900"/>
            </a:lvl8pPr>
            <a:lvl9pPr marL="4114800" lvl="8" indent="-228600" algn="l">
              <a:spcBef>
                <a:spcPts val="0"/>
              </a:spcBef>
              <a:spcAft>
                <a:spcPts val="0"/>
              </a:spcAft>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Shape 6"/>
        <p:cNvGrpSpPr/>
        <p:nvPr/>
      </p:nvGrpSpPr>
      <p:grpSpPr>
        <a:xfrm>
          <a:off x="0" y="0"/>
          <a:ext cx="0" cy="0"/>
          <a:chOff x="0" y="0"/>
          <a:chExt cx="0" cy="0"/>
        </a:xfrm>
      </p:grpSpPr>
      <p:sp>
        <p:nvSpPr>
          <p:cNvPr id="7" name="Google Shape;7;p24"/>
          <p:cNvSpPr txBox="1">
            <a:spLocks noGrp="1"/>
          </p:cNvSpPr>
          <p:nvPr>
            <p:ph type="body" idx="1"/>
          </p:nvPr>
        </p:nvSpPr>
        <p:spPr>
          <a:xfrm>
            <a:off x="414338" y="1358900"/>
            <a:ext cx="8313737" cy="5029200"/>
          </a:xfrm>
          <a:prstGeom prst="rect">
            <a:avLst/>
          </a:prstGeom>
          <a:noFill/>
          <a:ln>
            <a:noFill/>
          </a:ln>
        </p:spPr>
        <p:txBody>
          <a:bodyPr spcFirstLastPara="1" wrap="square" lIns="90475" tIns="44450" rIns="90475" bIns="44450" anchor="t" anchorCtr="0">
            <a:noAutofit/>
          </a:bodyPr>
          <a:lstStyle>
            <a:lvl1pPr marL="457200" marR="0" lvl="0" indent="-381000" algn="l" rtl="0">
              <a:spcBef>
                <a:spcPts val="1200"/>
              </a:spcBef>
              <a:spcAft>
                <a:spcPts val="0"/>
              </a:spcAft>
              <a:buClr>
                <a:schemeClr val="lt1"/>
              </a:buClr>
              <a:buSzPts val="2400"/>
              <a:buFont typeface="Helvetica Neue"/>
              <a:buChar char="•"/>
              <a:defRPr sz="2400" b="0" i="0" u="none" strike="noStrike" cap="none">
                <a:solidFill>
                  <a:schemeClr val="lt1"/>
                </a:solidFill>
                <a:latin typeface="Helvetica Neue"/>
                <a:ea typeface="Helvetica Neue"/>
                <a:cs typeface="Helvetica Neue"/>
                <a:sym typeface="Helvetica Neue"/>
              </a:defRPr>
            </a:lvl1pPr>
            <a:lvl2pPr marL="914400" marR="0" lvl="1" indent="-355600" algn="l" rtl="0">
              <a:spcBef>
                <a:spcPts val="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2pPr>
            <a:lvl3pPr marL="1371600" marR="0" lvl="2" indent="-342900" algn="l" rtl="0">
              <a:spcBef>
                <a:spcPts val="0"/>
              </a:spcBef>
              <a:spcAft>
                <a:spcPts val="0"/>
              </a:spcAft>
              <a:buClr>
                <a:schemeClr val="lt1"/>
              </a:buClr>
              <a:buSzPts val="1800"/>
              <a:buFont typeface="Helvetica Neue"/>
              <a:buChar char="•"/>
              <a:defRPr sz="1800" b="0" i="0" u="none" strike="noStrike" cap="none">
                <a:solidFill>
                  <a:schemeClr val="lt1"/>
                </a:solidFill>
                <a:latin typeface="Helvetica Neue"/>
                <a:ea typeface="Helvetica Neue"/>
                <a:cs typeface="Helvetica Neue"/>
                <a:sym typeface="Helvetica Neue"/>
              </a:defRPr>
            </a:lvl3pPr>
            <a:lvl4pPr marL="1828800" marR="0" lvl="3" indent="-330200" algn="l" rtl="0">
              <a:spcBef>
                <a:spcPts val="0"/>
              </a:spcBef>
              <a:spcAft>
                <a:spcPts val="0"/>
              </a:spcAft>
              <a:buClr>
                <a:schemeClr val="lt1"/>
              </a:buClr>
              <a:buSzPts val="1600"/>
              <a:buFont typeface="Helvetica Neue"/>
              <a:buChar char="–"/>
              <a:defRPr sz="1600" b="0" i="0" u="none" strike="noStrike" cap="none">
                <a:solidFill>
                  <a:schemeClr val="lt1"/>
                </a:solidFill>
                <a:latin typeface="Helvetica Neue"/>
                <a:ea typeface="Helvetica Neue"/>
                <a:cs typeface="Helvetica Neue"/>
                <a:sym typeface="Helvetica Neue"/>
              </a:defRPr>
            </a:lvl4pPr>
            <a:lvl5pPr marL="2286000" marR="0" lvl="4" indent="-330200" algn="l" rtl="0">
              <a:spcBef>
                <a:spcPts val="0"/>
              </a:spcBef>
              <a:spcAft>
                <a:spcPts val="0"/>
              </a:spcAft>
              <a:buClr>
                <a:schemeClr val="lt1"/>
              </a:buClr>
              <a:buSzPts val="1600"/>
              <a:buFont typeface="Helvetica Neue"/>
              <a:buChar char="»"/>
              <a:defRPr sz="1600" b="0" i="0" u="none" strike="noStrike" cap="none">
                <a:solidFill>
                  <a:schemeClr val="lt1"/>
                </a:solidFill>
                <a:latin typeface="Helvetica Neue"/>
                <a:ea typeface="Helvetica Neue"/>
                <a:cs typeface="Helvetica Neue"/>
                <a:sym typeface="Helvetica Neue"/>
              </a:defRPr>
            </a:lvl5pPr>
            <a:lvl6pPr marL="2743200" marR="0" lvl="5" indent="-330200" algn="l" rtl="0">
              <a:spcBef>
                <a:spcPts val="0"/>
              </a:spcBef>
              <a:spcAft>
                <a:spcPts val="0"/>
              </a:spcAft>
              <a:buClr>
                <a:schemeClr val="lt1"/>
              </a:buClr>
              <a:buSzPts val="1600"/>
              <a:buFont typeface="Helvetica Neue"/>
              <a:buChar char="»"/>
              <a:defRPr sz="1600" b="0" i="0" u="none" strike="noStrike" cap="none">
                <a:solidFill>
                  <a:schemeClr val="lt1"/>
                </a:solidFill>
                <a:latin typeface="Helvetica Neue"/>
                <a:ea typeface="Helvetica Neue"/>
                <a:cs typeface="Helvetica Neue"/>
                <a:sym typeface="Helvetica Neue"/>
              </a:defRPr>
            </a:lvl6pPr>
            <a:lvl7pPr marL="3200400" marR="0" lvl="6" indent="-330200" algn="l" rtl="0">
              <a:spcBef>
                <a:spcPts val="0"/>
              </a:spcBef>
              <a:spcAft>
                <a:spcPts val="0"/>
              </a:spcAft>
              <a:buClr>
                <a:schemeClr val="lt1"/>
              </a:buClr>
              <a:buSzPts val="1600"/>
              <a:buFont typeface="Helvetica Neue"/>
              <a:buChar char="»"/>
              <a:defRPr sz="1600" b="0" i="0" u="none" strike="noStrike" cap="none">
                <a:solidFill>
                  <a:schemeClr val="lt1"/>
                </a:solidFill>
                <a:latin typeface="Helvetica Neue"/>
                <a:ea typeface="Helvetica Neue"/>
                <a:cs typeface="Helvetica Neue"/>
                <a:sym typeface="Helvetica Neue"/>
              </a:defRPr>
            </a:lvl7pPr>
            <a:lvl8pPr marL="3657600" marR="0" lvl="7" indent="-330200" algn="l" rtl="0">
              <a:spcBef>
                <a:spcPts val="0"/>
              </a:spcBef>
              <a:spcAft>
                <a:spcPts val="0"/>
              </a:spcAft>
              <a:buClr>
                <a:schemeClr val="lt1"/>
              </a:buClr>
              <a:buSzPts val="1600"/>
              <a:buFont typeface="Helvetica Neue"/>
              <a:buChar char="»"/>
              <a:defRPr sz="1600" b="0" i="0" u="none" strike="noStrike" cap="none">
                <a:solidFill>
                  <a:schemeClr val="lt1"/>
                </a:solidFill>
                <a:latin typeface="Helvetica Neue"/>
                <a:ea typeface="Helvetica Neue"/>
                <a:cs typeface="Helvetica Neue"/>
                <a:sym typeface="Helvetica Neue"/>
              </a:defRPr>
            </a:lvl8pPr>
            <a:lvl9pPr marL="4114800" marR="0" lvl="8" indent="-330200" algn="l" rtl="0">
              <a:spcBef>
                <a:spcPts val="0"/>
              </a:spcBef>
              <a:spcAft>
                <a:spcPts val="0"/>
              </a:spcAft>
              <a:buClr>
                <a:schemeClr val="lt1"/>
              </a:buClr>
              <a:buSzPts val="1600"/>
              <a:buFont typeface="Helvetica Neue"/>
              <a:buChar char="»"/>
              <a:defRPr sz="1600" b="0" i="0" u="none" strike="noStrike" cap="none">
                <a:solidFill>
                  <a:schemeClr val="lt1"/>
                </a:solidFill>
                <a:latin typeface="Helvetica Neue"/>
                <a:ea typeface="Helvetica Neue"/>
                <a:cs typeface="Helvetica Neue"/>
                <a:sym typeface="Helvetica Neue"/>
              </a:defRPr>
            </a:lvl9pPr>
          </a:lstStyle>
          <a:p>
            <a:endParaRPr/>
          </a:p>
        </p:txBody>
      </p:sp>
      <p:sp>
        <p:nvSpPr>
          <p:cNvPr id="8" name="Google Shape;8;p24"/>
          <p:cNvSpPr/>
          <p:nvPr/>
        </p:nvSpPr>
        <p:spPr>
          <a:xfrm>
            <a:off x="8197850" y="6510338"/>
            <a:ext cx="709613" cy="2143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Helvetica Neue"/>
              <a:ea typeface="Helvetica Neue"/>
              <a:cs typeface="Helvetica Neue"/>
              <a:sym typeface="Helvetica Neue"/>
            </a:endParaRPr>
          </a:p>
        </p:txBody>
      </p:sp>
      <p:sp>
        <p:nvSpPr>
          <p:cNvPr id="9" name="Google Shape;9;p24"/>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lvl1pPr marR="0" lvl="0"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2800" b="1" i="0" u="none" strike="noStrike" cap="none">
                <a:solidFill>
                  <a:srgbClr val="EAFD39"/>
                </a:solidFill>
                <a:latin typeface="Helvetica Neue"/>
                <a:ea typeface="Helvetica Neue"/>
                <a:cs typeface="Helvetica Neue"/>
                <a:sym typeface="Helvetica Neue"/>
              </a:defRPr>
            </a:lvl9pPr>
          </a:lstStyle>
          <a:p>
            <a:endParaRPr/>
          </a:p>
        </p:txBody>
      </p:sp>
      <p:sp>
        <p:nvSpPr>
          <p:cNvPr id="10" name="Google Shape;10;p24"/>
          <p:cNvSpPr txBox="1"/>
          <p:nvPr/>
        </p:nvSpPr>
        <p:spPr>
          <a:xfrm>
            <a:off x="8577263" y="6569075"/>
            <a:ext cx="40005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a:solidFill>
                <a:schemeClr val="lt1"/>
              </a:solidFill>
              <a:latin typeface="Helvetica Neue"/>
              <a:ea typeface="Helvetica Neue"/>
              <a:cs typeface="Helvetica Neue"/>
              <a:sym typeface="Helvetica Neue"/>
            </a:endParaRPr>
          </a:p>
        </p:txBody>
      </p:sp>
      <p:pic>
        <p:nvPicPr>
          <p:cNvPr id="11" name="Google Shape;11;p24"/>
          <p:cNvPicPr preferRelativeResize="0"/>
          <p:nvPr/>
        </p:nvPicPr>
        <p:blipFill rotWithShape="1">
          <a:blip r:embed="rId13">
            <a:alphaModFix/>
          </a:blip>
          <a:srcRect/>
          <a:stretch/>
        </p:blipFill>
        <p:spPr>
          <a:xfrm>
            <a:off x="6935236" y="73025"/>
            <a:ext cx="2139191" cy="3020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air-research/visual-environment-rich-data-interpretation-verdi-program-environmental-model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CMASCenter/modeling-in-the-cloud/wiki/Modeling-in-the-Cloud-Workgroup-Charter" TargetMode="External"/><Relationship Id="rId7" Type="http://schemas.openxmlformats.org/officeDocument/2006/relationships/hyperlink" Target="https://forum.cmascenter.org/c/cloud-computing/9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yclecloud-cmaq.readthedocs.io/en/latest/index.html" TargetMode="External"/><Relationship Id="rId5" Type="http://schemas.openxmlformats.org/officeDocument/2006/relationships/hyperlink" Target="https://pcluster-cmaq.readthedocs.io/en/latest/index.html" TargetMode="External"/><Relationship Id="rId4" Type="http://schemas.openxmlformats.org/officeDocument/2006/relationships/hyperlink" Target="https://forms.gle/gbWqHWAeNoFUeYuK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gistry.opendata.aws/cmas-data-warehou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ataverse.unc.edu/dataverse/cmascen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talog.workshops.aws/cmaq-tutorial/en-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i2T7Hi2Yjoc?feature=shar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KHx22oJSNs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ws.amazon.com/ec2/instance-types/hpc7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ws.amazon.com/ec2/nitr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405727" y="760821"/>
            <a:ext cx="8332500" cy="1384200"/>
          </a:xfrm>
          <a:prstGeom prst="rect">
            <a:avLst/>
          </a:prstGeom>
          <a:noFill/>
          <a:ln>
            <a:noFill/>
          </a:ln>
        </p:spPr>
        <p:txBody>
          <a:bodyPr spcFirstLastPara="1" wrap="square" lIns="90475" tIns="44450" rIns="90475" bIns="44450" anchor="ctr" anchorCtr="1">
            <a:normAutofit/>
          </a:bodyPr>
          <a:lstStyle/>
          <a:p>
            <a:pPr marL="0" lvl="0" indent="0" algn="ctr" rtl="0">
              <a:lnSpc>
                <a:spcPct val="95000"/>
              </a:lnSpc>
              <a:spcBef>
                <a:spcPts val="0"/>
              </a:spcBef>
              <a:spcAft>
                <a:spcPts val="0"/>
              </a:spcAft>
              <a:buNone/>
            </a:pPr>
            <a:r>
              <a:rPr lang="en-US" dirty="0">
                <a:solidFill>
                  <a:srgbClr val="FFFF00"/>
                </a:solidFill>
              </a:rPr>
              <a:t>CMAQ Modeling, Data and Analysis on the Cloud</a:t>
            </a:r>
            <a:endParaRPr b="1" dirty="0">
              <a:solidFill>
                <a:srgbClr val="FFFF00"/>
              </a:solidFill>
            </a:endParaRPr>
          </a:p>
        </p:txBody>
      </p:sp>
      <p:sp>
        <p:nvSpPr>
          <p:cNvPr id="55" name="Google Shape;55;p1"/>
          <p:cNvSpPr txBox="1">
            <a:spLocks noGrp="1"/>
          </p:cNvSpPr>
          <p:nvPr>
            <p:ph type="subTitle" idx="1"/>
          </p:nvPr>
        </p:nvSpPr>
        <p:spPr>
          <a:xfrm>
            <a:off x="-2625" y="2331850"/>
            <a:ext cx="9146700" cy="3244500"/>
          </a:xfrm>
          <a:prstGeom prst="rect">
            <a:avLst/>
          </a:prstGeom>
          <a:noFill/>
          <a:ln>
            <a:noFill/>
          </a:ln>
        </p:spPr>
        <p:txBody>
          <a:bodyPr spcFirstLastPara="1" wrap="square" lIns="90475" tIns="44450" rIns="90475" bIns="44450" anchor="t" anchorCtr="0">
            <a:normAutofit fontScale="92500" lnSpcReduction="10000"/>
          </a:bodyPr>
          <a:lstStyle/>
          <a:p>
            <a:pPr marL="0" lvl="0" indent="0" algn="ctr" rtl="0">
              <a:spcBef>
                <a:spcPts val="0"/>
              </a:spcBef>
              <a:spcAft>
                <a:spcPts val="0"/>
              </a:spcAft>
              <a:buSzPct val="100000"/>
              <a:buFont typeface="Helvetica Neue"/>
              <a:buNone/>
            </a:pPr>
            <a:endParaRPr dirty="0"/>
          </a:p>
          <a:p>
            <a:pPr marL="0" lvl="0" indent="0" algn="ctr" rtl="0">
              <a:spcBef>
                <a:spcPts val="0"/>
              </a:spcBef>
              <a:spcAft>
                <a:spcPts val="0"/>
              </a:spcAft>
              <a:buSzPct val="100000"/>
              <a:buFont typeface="Helvetica Neue"/>
              <a:buNone/>
            </a:pPr>
            <a:endParaRPr i="1" dirty="0"/>
          </a:p>
          <a:p>
            <a:pPr marL="0" lvl="0" indent="0" algn="ctr" rtl="0">
              <a:lnSpc>
                <a:spcPct val="115000"/>
              </a:lnSpc>
              <a:spcBef>
                <a:spcPts val="20"/>
              </a:spcBef>
              <a:spcAft>
                <a:spcPts val="0"/>
              </a:spcAft>
              <a:buSzPct val="100000"/>
              <a:buFont typeface="Helvetica Neue"/>
              <a:buNone/>
            </a:pPr>
            <a:r>
              <a:rPr lang="en-US" dirty="0"/>
              <a:t>Elizabeth Adams</a:t>
            </a:r>
            <a:r>
              <a:rPr lang="en-US" baseline="30000" dirty="0"/>
              <a:t>1</a:t>
            </a:r>
            <a:r>
              <a:rPr lang="en-US" b="0" dirty="0"/>
              <a:t>, Christos Efstathiou</a:t>
            </a:r>
            <a:r>
              <a:rPr lang="en-US" b="0" baseline="30000" dirty="0"/>
              <a:t>1†</a:t>
            </a:r>
            <a:r>
              <a:rPr lang="en-US" b="0" dirty="0"/>
              <a:t>, Carlie Coats</a:t>
            </a:r>
            <a:r>
              <a:rPr lang="en-US" b="0" baseline="30000" dirty="0"/>
              <a:t>1</a:t>
            </a:r>
            <a:r>
              <a:rPr lang="en-US" b="0" dirty="0"/>
              <a:t>, Robert Zelt</a:t>
            </a:r>
            <a:r>
              <a:rPr lang="en-US" b="0" baseline="30000" dirty="0"/>
              <a:t>2</a:t>
            </a:r>
            <a:r>
              <a:rPr lang="en-US" b="0" dirty="0"/>
              <a:t>, </a:t>
            </a:r>
            <a:endParaRPr b="0" dirty="0"/>
          </a:p>
          <a:p>
            <a:pPr marL="0" lvl="0" indent="0" algn="ctr" rtl="0">
              <a:lnSpc>
                <a:spcPct val="115000"/>
              </a:lnSpc>
              <a:spcBef>
                <a:spcPts val="20"/>
              </a:spcBef>
              <a:spcAft>
                <a:spcPts val="0"/>
              </a:spcAft>
              <a:buSzPct val="100000"/>
              <a:buFont typeface="Helvetica Neue"/>
              <a:buNone/>
            </a:pPr>
            <a:r>
              <a:rPr lang="en-US" b="0" dirty="0"/>
              <a:t>Mark Reed</a:t>
            </a:r>
            <a:r>
              <a:rPr lang="en-US" b="0" baseline="30000" dirty="0"/>
              <a:t>2</a:t>
            </a:r>
            <a:r>
              <a:rPr lang="en-US" b="0" dirty="0"/>
              <a:t>, John McGee</a:t>
            </a:r>
            <a:r>
              <a:rPr lang="en-US" b="0" baseline="30000" dirty="0"/>
              <a:t>2</a:t>
            </a:r>
            <a:r>
              <a:rPr lang="en-US" dirty="0"/>
              <a:t>, </a:t>
            </a:r>
            <a:r>
              <a:rPr lang="en-US" b="0" dirty="0"/>
              <a:t>Saravanan Arunachalam</a:t>
            </a:r>
            <a:r>
              <a:rPr lang="en-US" b="0" baseline="30000" dirty="0"/>
              <a:t>1</a:t>
            </a:r>
            <a:endParaRPr b="0" baseline="30000" dirty="0"/>
          </a:p>
          <a:p>
            <a:pPr marL="0" lvl="0" indent="0" algn="ctr" rtl="0">
              <a:lnSpc>
                <a:spcPct val="100000"/>
              </a:lnSpc>
              <a:spcBef>
                <a:spcPts val="20"/>
              </a:spcBef>
              <a:spcAft>
                <a:spcPts val="0"/>
              </a:spcAft>
              <a:buSzPct val="100000"/>
              <a:buFont typeface="Helvetica Neue"/>
              <a:buNone/>
            </a:pPr>
            <a:endParaRPr sz="2850" b="0" baseline="30000" dirty="0"/>
          </a:p>
          <a:p>
            <a:pPr marL="0" lvl="0" indent="0" algn="ctr" rtl="0">
              <a:lnSpc>
                <a:spcPct val="120000"/>
              </a:lnSpc>
              <a:spcBef>
                <a:spcPts val="0"/>
              </a:spcBef>
              <a:spcAft>
                <a:spcPts val="0"/>
              </a:spcAft>
              <a:buSzPct val="152478"/>
              <a:buNone/>
            </a:pPr>
            <a:r>
              <a:rPr lang="en-US" sz="1426" i="1" baseline="30000" dirty="0"/>
              <a:t>1</a:t>
            </a:r>
            <a:r>
              <a:rPr lang="en-US" sz="1426" i="1" dirty="0"/>
              <a:t>Institute for the Environment, The University of North Carolina at Chapel Hill, NC, USA</a:t>
            </a:r>
            <a:endParaRPr sz="1426" i="1" dirty="0"/>
          </a:p>
          <a:p>
            <a:pPr marL="0" lvl="0" indent="0" algn="ctr" rtl="0">
              <a:lnSpc>
                <a:spcPct val="120000"/>
              </a:lnSpc>
              <a:spcBef>
                <a:spcPts val="0"/>
              </a:spcBef>
              <a:spcAft>
                <a:spcPts val="0"/>
              </a:spcAft>
              <a:buSzPct val="154907"/>
              <a:buNone/>
            </a:pPr>
            <a:r>
              <a:rPr lang="en-US" sz="1404" b="0" baseline="30000" dirty="0"/>
              <a:t>†</a:t>
            </a:r>
            <a:r>
              <a:rPr lang="en-US" sz="1404" b="0" dirty="0"/>
              <a:t>Currently with Physicians, Scientist, and Engineers for Healthy Energy, Oakland, CA, USA</a:t>
            </a:r>
            <a:endParaRPr sz="1404" b="0" dirty="0"/>
          </a:p>
          <a:p>
            <a:pPr marL="0" lvl="0" indent="0" algn="ctr" rtl="0">
              <a:lnSpc>
                <a:spcPct val="120000"/>
              </a:lnSpc>
              <a:spcBef>
                <a:spcPts val="0"/>
              </a:spcBef>
              <a:spcAft>
                <a:spcPts val="0"/>
              </a:spcAft>
              <a:buSzPct val="152478"/>
              <a:buNone/>
            </a:pPr>
            <a:endParaRPr sz="1426" i="1" baseline="30000" dirty="0"/>
          </a:p>
          <a:p>
            <a:pPr marL="0" lvl="0" indent="0" algn="ctr" rtl="0">
              <a:lnSpc>
                <a:spcPct val="120000"/>
              </a:lnSpc>
              <a:spcBef>
                <a:spcPts val="0"/>
              </a:spcBef>
              <a:spcAft>
                <a:spcPts val="0"/>
              </a:spcAft>
              <a:buSzPct val="152478"/>
              <a:buNone/>
            </a:pPr>
            <a:r>
              <a:rPr lang="en-US" sz="1426" i="1" baseline="30000" dirty="0"/>
              <a:t>2 </a:t>
            </a:r>
            <a:r>
              <a:rPr lang="en-US" sz="1426" i="1" dirty="0"/>
              <a:t>Research Computing, Information Technology Services, The University of North Carolina at Chapel Hill, NC, USA</a:t>
            </a:r>
            <a:endParaRPr sz="1651" dirty="0"/>
          </a:p>
          <a:p>
            <a:pPr marL="0" lvl="0" indent="0" algn="ctr" rtl="0">
              <a:lnSpc>
                <a:spcPct val="120000"/>
              </a:lnSpc>
              <a:spcBef>
                <a:spcPts val="0"/>
              </a:spcBef>
              <a:spcAft>
                <a:spcPts val="0"/>
              </a:spcAft>
              <a:buSzPct val="100000"/>
              <a:buNone/>
            </a:pPr>
            <a:endParaRPr sz="2175" dirty="0"/>
          </a:p>
          <a:p>
            <a:pPr marL="0" lvl="0" indent="0" algn="ctr" rtl="0">
              <a:spcBef>
                <a:spcPts val="0"/>
              </a:spcBef>
              <a:spcAft>
                <a:spcPts val="0"/>
              </a:spcAft>
              <a:buSzPct val="100000"/>
              <a:buFont typeface="Helvetica Neue"/>
              <a:buNone/>
            </a:pPr>
            <a:r>
              <a:rPr lang="en-US" sz="2175" dirty="0"/>
              <a:t>CMAS Conference 2023</a:t>
            </a:r>
            <a:endParaRPr sz="2175" dirty="0"/>
          </a:p>
          <a:p>
            <a:pPr marL="0" lvl="0" indent="0" algn="ctr" rtl="0">
              <a:spcBef>
                <a:spcPts val="0"/>
              </a:spcBef>
              <a:spcAft>
                <a:spcPts val="0"/>
              </a:spcAft>
              <a:buSzPct val="100000"/>
              <a:buFont typeface="Helvetica Neue"/>
              <a:buNone/>
            </a:pPr>
            <a:endParaRPr sz="2175" dirty="0"/>
          </a:p>
          <a:p>
            <a:pPr marL="0" lvl="0" indent="0" algn="ctr" rtl="0">
              <a:spcBef>
                <a:spcPts val="0"/>
              </a:spcBef>
              <a:spcAft>
                <a:spcPts val="0"/>
              </a:spcAft>
              <a:buSzPct val="100000"/>
              <a:buFont typeface="Helvetica Neue"/>
              <a:buNone/>
            </a:pPr>
            <a:endParaRPr dirty="0"/>
          </a:p>
          <a:p>
            <a:pPr marL="0" lvl="0" indent="0" algn="ctr" rtl="0">
              <a:spcBef>
                <a:spcPts val="0"/>
              </a:spcBef>
              <a:spcAft>
                <a:spcPts val="0"/>
              </a:spcAft>
              <a:buSzPct val="100000"/>
              <a:buFont typeface="Helvetica Neue"/>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230950" y="189974"/>
            <a:ext cx="8701800" cy="68790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a:solidFill>
                  <a:srgbClr val="FFFF00"/>
                </a:solidFill>
                <a:latin typeface="Helvetica Neue"/>
                <a:ea typeface="Helvetica Neue"/>
                <a:cs typeface="Helvetica Neue"/>
                <a:sym typeface="Helvetica Neue"/>
              </a:rPr>
              <a:t>CMAQ Benchmark </a:t>
            </a:r>
            <a:r>
              <a:rPr lang="en-US">
                <a:solidFill>
                  <a:srgbClr val="FFFF00"/>
                </a:solidFill>
              </a:rPr>
              <a:t>Case</a:t>
            </a:r>
            <a:endParaRPr b="1">
              <a:solidFill>
                <a:srgbClr val="FFFF00"/>
              </a:solidFill>
              <a:latin typeface="Helvetica Neue"/>
              <a:ea typeface="Helvetica Neue"/>
              <a:cs typeface="Helvetica Neue"/>
              <a:sym typeface="Helvetica Neue"/>
            </a:endParaRPr>
          </a:p>
        </p:txBody>
      </p:sp>
      <p:sp>
        <p:nvSpPr>
          <p:cNvPr id="110" name="Google Shape;110;p4"/>
          <p:cNvSpPr txBox="1">
            <a:spLocks noGrp="1"/>
          </p:cNvSpPr>
          <p:nvPr>
            <p:ph type="body" idx="1"/>
          </p:nvPr>
        </p:nvSpPr>
        <p:spPr>
          <a:xfrm>
            <a:off x="318375" y="5274025"/>
            <a:ext cx="7751400" cy="1217100"/>
          </a:xfrm>
          <a:prstGeom prst="rect">
            <a:avLst/>
          </a:prstGeom>
          <a:noFill/>
          <a:ln>
            <a:noFill/>
          </a:ln>
        </p:spPr>
        <p:txBody>
          <a:bodyPr spcFirstLastPara="1" wrap="square" lIns="90475" tIns="44450" rIns="90475" bIns="44450" anchor="t" anchorCtr="0">
            <a:noAutofit/>
          </a:bodyPr>
          <a:lstStyle/>
          <a:p>
            <a:pPr marL="0" lvl="0" indent="0" algn="l" rtl="0">
              <a:spcBef>
                <a:spcPts val="800"/>
              </a:spcBef>
              <a:spcAft>
                <a:spcPts val="0"/>
              </a:spcAft>
              <a:buSzPts val="1600"/>
              <a:buNone/>
            </a:pPr>
            <a:r>
              <a:rPr lang="en-US" sz="2000">
                <a:solidFill>
                  <a:srgbClr val="FFFF00"/>
                </a:solidFill>
              </a:rPr>
              <a:t>CMAQv5.4 (cb6r5_ae7_aq)</a:t>
            </a:r>
            <a:endParaRPr sz="2000">
              <a:solidFill>
                <a:srgbClr val="FFFF00"/>
              </a:solidFill>
            </a:endParaRPr>
          </a:p>
          <a:p>
            <a:pPr marL="457200" lvl="0" indent="-330200" algn="l" rtl="0">
              <a:spcBef>
                <a:spcPts val="1000"/>
              </a:spcBef>
              <a:spcAft>
                <a:spcPts val="0"/>
              </a:spcAft>
              <a:buSzPts val="1600"/>
              <a:buChar char="●"/>
            </a:pPr>
            <a:r>
              <a:rPr lang="en-US" sz="1600"/>
              <a:t>1-day 12x12 km 12US1 (459x299x35), 85 GB</a:t>
            </a:r>
            <a:endParaRPr sz="1600"/>
          </a:p>
          <a:p>
            <a:pPr marL="914400" lvl="1" indent="-330200" algn="l" rtl="0">
              <a:spcBef>
                <a:spcPts val="0"/>
              </a:spcBef>
              <a:spcAft>
                <a:spcPts val="0"/>
              </a:spcAft>
              <a:buSzPts val="1600"/>
              <a:buChar char="○"/>
            </a:pPr>
            <a:r>
              <a:rPr lang="en-US" sz="1600"/>
              <a:t>compressed netCDF4 converted to classic netCDF3 to avoid memory leak issue</a:t>
            </a:r>
            <a:endParaRPr sz="1400"/>
          </a:p>
          <a:p>
            <a:pPr marL="0" lvl="0" indent="0" algn="l" rtl="0">
              <a:spcBef>
                <a:spcPts val="1000"/>
              </a:spcBef>
              <a:spcAft>
                <a:spcPts val="0"/>
              </a:spcAft>
              <a:buSzPts val="2000"/>
              <a:buNone/>
            </a:pPr>
            <a:endParaRPr b="1">
              <a:solidFill>
                <a:srgbClr val="FFFF00"/>
              </a:solidFill>
            </a:endParaRPr>
          </a:p>
          <a:p>
            <a:pPr marL="342900" lvl="0" indent="-241300" algn="l" rtl="0">
              <a:spcBef>
                <a:spcPts val="800"/>
              </a:spcBef>
              <a:spcAft>
                <a:spcPts val="0"/>
              </a:spcAft>
              <a:buSzPts val="1600"/>
              <a:buNone/>
            </a:pPr>
            <a:endParaRPr sz="1600"/>
          </a:p>
          <a:p>
            <a:pPr marL="0" lvl="0" indent="0" algn="l" rtl="0">
              <a:spcBef>
                <a:spcPts val="800"/>
              </a:spcBef>
              <a:spcAft>
                <a:spcPts val="0"/>
              </a:spcAft>
              <a:buSzPts val="1600"/>
              <a:buNone/>
            </a:pPr>
            <a:endParaRPr sz="1600"/>
          </a:p>
          <a:p>
            <a:pPr marL="0" lvl="0" indent="0" algn="l" rtl="0">
              <a:spcBef>
                <a:spcPts val="800"/>
              </a:spcBef>
              <a:spcAft>
                <a:spcPts val="0"/>
              </a:spcAft>
              <a:buSzPts val="1600"/>
              <a:buNone/>
            </a:pPr>
            <a:endParaRPr sz="1600"/>
          </a:p>
          <a:p>
            <a:pPr marL="457200" lvl="1" indent="0" algn="just" rtl="0">
              <a:lnSpc>
                <a:spcPct val="150000"/>
              </a:lnSpc>
              <a:spcBef>
                <a:spcPts val="0"/>
              </a:spcBef>
              <a:spcAft>
                <a:spcPts val="0"/>
              </a:spcAft>
              <a:buSzPts val="1600"/>
              <a:buNone/>
            </a:pPr>
            <a:endParaRPr sz="1600"/>
          </a:p>
        </p:txBody>
      </p:sp>
      <p:pic>
        <p:nvPicPr>
          <p:cNvPr id="111" name="Google Shape;111;p4"/>
          <p:cNvPicPr preferRelativeResize="0"/>
          <p:nvPr/>
        </p:nvPicPr>
        <p:blipFill>
          <a:blip r:embed="rId3">
            <a:alphaModFix/>
          </a:blip>
          <a:stretch>
            <a:fillRect/>
          </a:stretch>
        </p:blipFill>
        <p:spPr>
          <a:xfrm>
            <a:off x="1520550" y="826575"/>
            <a:ext cx="5547402" cy="4287900"/>
          </a:xfrm>
          <a:prstGeom prst="rect">
            <a:avLst/>
          </a:prstGeom>
          <a:noFill/>
          <a:ln>
            <a:noFill/>
          </a:ln>
        </p:spPr>
      </p:pic>
      <p:cxnSp>
        <p:nvCxnSpPr>
          <p:cNvPr id="112" name="Google Shape;112;p4"/>
          <p:cNvCxnSpPr/>
          <p:nvPr/>
        </p:nvCxnSpPr>
        <p:spPr>
          <a:xfrm rot="10800000" flipH="1">
            <a:off x="4083400" y="4303925"/>
            <a:ext cx="264600" cy="1419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a:t>AWS HPC ParallelCluster Diagram</a:t>
            </a:r>
            <a:endParaRPr/>
          </a:p>
        </p:txBody>
      </p:sp>
      <p:pic>
        <p:nvPicPr>
          <p:cNvPr id="118" name="Google Shape;118;p15"/>
          <p:cNvPicPr preferRelativeResize="0"/>
          <p:nvPr/>
        </p:nvPicPr>
        <p:blipFill>
          <a:blip r:embed="rId3">
            <a:alphaModFix/>
          </a:blip>
          <a:stretch>
            <a:fillRect/>
          </a:stretch>
        </p:blipFill>
        <p:spPr>
          <a:xfrm>
            <a:off x="152400" y="1022200"/>
            <a:ext cx="8839204" cy="5015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227013" y="73025"/>
            <a:ext cx="6614658" cy="70485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HPC Autoscaling</a:t>
            </a:r>
            <a:endParaRPr/>
          </a:p>
        </p:txBody>
      </p:sp>
      <p:sp>
        <p:nvSpPr>
          <p:cNvPr id="124" name="Google Shape;124;p16"/>
          <p:cNvSpPr txBox="1">
            <a:spLocks noGrp="1"/>
          </p:cNvSpPr>
          <p:nvPr>
            <p:ph type="body" idx="1"/>
          </p:nvPr>
        </p:nvSpPr>
        <p:spPr>
          <a:xfrm>
            <a:off x="415125" y="914400"/>
            <a:ext cx="8313600" cy="5943600"/>
          </a:xfrm>
          <a:prstGeom prst="rect">
            <a:avLst/>
          </a:prstGeom>
          <a:noFill/>
          <a:ln>
            <a:noFill/>
          </a:ln>
        </p:spPr>
        <p:txBody>
          <a:bodyPr spcFirstLastPara="1" wrap="square" lIns="90475" tIns="44450" rIns="90475" bIns="44450" anchor="t" anchorCtr="0">
            <a:noAutofit/>
          </a:bodyPr>
          <a:lstStyle/>
          <a:p>
            <a:pPr marL="457200" lvl="0" indent="-355600" algn="l" rtl="0">
              <a:spcBef>
                <a:spcPts val="0"/>
              </a:spcBef>
              <a:spcAft>
                <a:spcPts val="0"/>
              </a:spcAft>
              <a:buSzPts val="2000"/>
              <a:buChar char="•"/>
            </a:pPr>
            <a:r>
              <a:rPr lang="en-US" sz="2000"/>
              <a:t>SLURM</a:t>
            </a:r>
            <a:r>
              <a:rPr lang="en-US" sz="2000">
                <a:latin typeface="Helvetica Neue"/>
                <a:ea typeface="Helvetica Neue"/>
                <a:cs typeface="Helvetica Neue"/>
                <a:sym typeface="Helvetica Neue"/>
              </a:rPr>
              <a:t> auto-scaling </a:t>
            </a:r>
            <a:r>
              <a:rPr lang="en-US" sz="2000"/>
              <a:t>on </a:t>
            </a:r>
            <a:r>
              <a:rPr lang="en-US" sz="2000">
                <a:latin typeface="Helvetica Neue"/>
                <a:ea typeface="Helvetica Neue"/>
                <a:cs typeface="Helvetica Neue"/>
                <a:sym typeface="Helvetica Neue"/>
              </a:rPr>
              <a:t>AWS ParallelCluster and Azure CycleCloud</a:t>
            </a:r>
            <a:endParaRPr/>
          </a:p>
          <a:p>
            <a:pPr marL="914400" lvl="1" indent="-355600" algn="l" rtl="0">
              <a:spcBef>
                <a:spcPts val="0"/>
              </a:spcBef>
              <a:spcAft>
                <a:spcPts val="0"/>
              </a:spcAft>
              <a:buSzPts val="2000"/>
              <a:buChar char="–"/>
            </a:pPr>
            <a:r>
              <a:rPr lang="en-US"/>
              <a:t>submit </a:t>
            </a:r>
            <a:r>
              <a:rPr lang="en-US" sz="2000">
                <a:latin typeface="Helvetica Neue"/>
                <a:ea typeface="Helvetica Neue"/>
                <a:cs typeface="Helvetica Neue"/>
                <a:sym typeface="Helvetica Neue"/>
              </a:rPr>
              <a:t>multiple CMAQ runs (e.g. base and zero-out</a:t>
            </a:r>
            <a:r>
              <a:rPr lang="en-US" sz="2000"/>
              <a:t>)</a:t>
            </a:r>
            <a:r>
              <a:rPr lang="en-US" sz="2000">
                <a:latin typeface="Helvetica Neue"/>
                <a:ea typeface="Helvetica Neue"/>
                <a:cs typeface="Helvetica Neue"/>
                <a:sym typeface="Helvetica Neue"/>
              </a:rPr>
              <a:t> submitting jobs to the queue.</a:t>
            </a:r>
            <a:endParaRPr sz="2000">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submit CMAQ run for any number of cores (add additional VMs)</a:t>
            </a:r>
            <a:endParaRPr sz="24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t>R</a:t>
            </a:r>
            <a:r>
              <a:rPr lang="en-US" sz="2000">
                <a:latin typeface="Helvetica Neue"/>
                <a:ea typeface="Helvetica Neue"/>
                <a:cs typeface="Helvetica Neue"/>
                <a:sym typeface="Helvetica Neue"/>
              </a:rPr>
              <a:t>equired number of </a:t>
            </a:r>
            <a:r>
              <a:rPr lang="en-US" sz="2000"/>
              <a:t>compute nodes</a:t>
            </a:r>
            <a:r>
              <a:rPr lang="en-US" sz="2000">
                <a:latin typeface="Helvetica Neue"/>
                <a:ea typeface="Helvetica Neue"/>
                <a:cs typeface="Helvetica Neue"/>
                <a:sym typeface="Helvetica Neue"/>
              </a:rPr>
              <a:t> </a:t>
            </a:r>
            <a:r>
              <a:rPr lang="en-US" sz="2000"/>
              <a:t>are </a:t>
            </a:r>
            <a:r>
              <a:rPr lang="en-US" sz="2000">
                <a:latin typeface="Helvetica Neue"/>
                <a:ea typeface="Helvetica Neue"/>
                <a:cs typeface="Helvetica Neue"/>
                <a:sym typeface="Helvetica Neue"/>
              </a:rPr>
              <a:t>provisioned and ready to start the job within a few minutes. </a:t>
            </a:r>
            <a:r>
              <a:rPr lang="en-US" sz="2000"/>
              <a:t>C</a:t>
            </a:r>
            <a:r>
              <a:rPr lang="en-US" sz="2000">
                <a:latin typeface="Helvetica Neue"/>
                <a:ea typeface="Helvetica Neue"/>
                <a:cs typeface="Helvetica Neue"/>
                <a:sym typeface="Helvetica Neue"/>
              </a:rPr>
              <a:t>ompute nodes only </a:t>
            </a:r>
            <a:r>
              <a:rPr lang="en-US" sz="2000"/>
              <a:t>incur</a:t>
            </a:r>
            <a:r>
              <a:rPr lang="en-US" sz="2000">
                <a:latin typeface="Helvetica Neue"/>
                <a:ea typeface="Helvetica Neue"/>
                <a:cs typeface="Helvetica Neue"/>
                <a:sym typeface="Helvetica Neue"/>
              </a:rPr>
              <a:t> costs when </a:t>
            </a:r>
            <a:r>
              <a:rPr lang="en-US" sz="2000"/>
              <a:t>running.</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latin typeface="Helvetica Neue"/>
                <a:ea typeface="Helvetica Neue"/>
                <a:cs typeface="Helvetica Neue"/>
                <a:sym typeface="Helvetica Neue"/>
              </a:rPr>
              <a:t>If the cluster remains idle for more than a preset time, the cluster will automatically shut down the compute nodes after job completion.</a:t>
            </a:r>
            <a:endParaRPr sz="2000">
              <a:latin typeface="Helvetica Neue"/>
              <a:ea typeface="Helvetica Neue"/>
              <a:cs typeface="Helvetica Neue"/>
              <a:sym typeface="Helvetica Neue"/>
            </a:endParaRPr>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latin typeface="Helvetica Neue"/>
                <a:ea typeface="Helvetica Neue"/>
                <a:cs typeface="Helvetica Neue"/>
                <a:sym typeface="Helvetica Neue"/>
              </a:rPr>
              <a:t>The head node </a:t>
            </a:r>
            <a:r>
              <a:rPr lang="en-US" sz="2000">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remains </a:t>
            </a:r>
            <a:r>
              <a:rPr lang="en-US" sz="2000"/>
              <a:t>running</a:t>
            </a:r>
            <a:r>
              <a:rPr lang="en-US" sz="2000">
                <a:latin typeface="Helvetica Neue"/>
                <a:ea typeface="Helvetica Neue"/>
                <a:cs typeface="Helvetica Neue"/>
                <a:sym typeface="Helvetica Neue"/>
              </a:rPr>
              <a:t> and available to start jobs when the user uses sbatch to submit to the S</a:t>
            </a:r>
            <a:r>
              <a:rPr lang="en-US" sz="2000"/>
              <a:t>lurm</a:t>
            </a:r>
            <a:r>
              <a:rPr lang="en-US" sz="2000">
                <a:latin typeface="Helvetica Neue"/>
                <a:ea typeface="Helvetica Neue"/>
                <a:cs typeface="Helvetica Neue"/>
                <a:sym typeface="Helvetica Neue"/>
              </a:rPr>
              <a:t> queue.</a:t>
            </a:r>
            <a:r>
              <a:rPr lang="en-US" sz="2000"/>
              <a:t> The </a:t>
            </a:r>
            <a:r>
              <a:rPr lang="en-US" sz="2000">
                <a:solidFill>
                  <a:srgbClr val="FFFF00"/>
                </a:solidFill>
              </a:rPr>
              <a:t>Lustre file system (/fsx) accumulates charges</a:t>
            </a:r>
            <a:r>
              <a:rPr lang="en-US" sz="2000"/>
              <a:t> as long as the head node is up. To reduce costs, terminate the cluster after the workload is complete. (</a:t>
            </a:r>
            <a:r>
              <a:rPr lang="en-US" sz="2000">
                <a:solidFill>
                  <a:srgbClr val="FFFF00"/>
                </a:solidFill>
              </a:rPr>
              <a:t>cost is $384 if you leave it on for a month</a:t>
            </a:r>
            <a:r>
              <a:rPr lang="en-US" sz="2000"/>
              <a:t>)</a:t>
            </a:r>
            <a:endParaRPr sz="2000"/>
          </a:p>
          <a:p>
            <a:pPr marL="342900" lvl="0" indent="-190500" algn="l" rtl="0">
              <a:spcBef>
                <a:spcPts val="1200"/>
              </a:spcBef>
              <a:spcAft>
                <a:spcPts val="0"/>
              </a:spcAft>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90341ba76b_0_31"/>
          <p:cNvSpPr txBox="1">
            <a:spLocks noGrp="1"/>
          </p:cNvSpPr>
          <p:nvPr>
            <p:ph type="title"/>
          </p:nvPr>
        </p:nvSpPr>
        <p:spPr>
          <a:xfrm>
            <a:off x="227013" y="73025"/>
            <a:ext cx="62406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a:t>Analysis and Visualization</a:t>
            </a:r>
            <a:endParaRPr/>
          </a:p>
        </p:txBody>
      </p:sp>
      <p:sp>
        <p:nvSpPr>
          <p:cNvPr id="130" name="Google Shape;130;g290341ba76b_0_31"/>
          <p:cNvSpPr txBox="1">
            <a:spLocks noGrp="1"/>
          </p:cNvSpPr>
          <p:nvPr>
            <p:ph type="body" idx="1"/>
          </p:nvPr>
        </p:nvSpPr>
        <p:spPr>
          <a:xfrm>
            <a:off x="414338" y="1358900"/>
            <a:ext cx="8313600" cy="50292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r>
              <a:rPr lang="en-US"/>
              <a:t>Alinux2 snapshot for workshop contains</a:t>
            </a:r>
            <a:endParaRPr/>
          </a:p>
          <a:p>
            <a:pPr marL="0" lvl="0" indent="0" algn="l" rtl="0">
              <a:spcBef>
                <a:spcPts val="900"/>
              </a:spcBef>
              <a:spcAft>
                <a:spcPts val="0"/>
              </a:spcAft>
              <a:buNone/>
            </a:pPr>
            <a:endParaRPr/>
          </a:p>
          <a:p>
            <a:pPr marL="457200" lvl="0" indent="-317500" algn="l" rtl="0">
              <a:spcBef>
                <a:spcPts val="900"/>
              </a:spcBef>
              <a:spcAft>
                <a:spcPts val="0"/>
              </a:spcAft>
              <a:buSzPts val="1400"/>
              <a:buChar char="●"/>
            </a:pPr>
            <a:r>
              <a:rPr lang="en-US" sz="2000"/>
              <a:t>Jupyter Notebook script to plot CMAQ output as well as difference and percent difference daily average values.</a:t>
            </a:r>
            <a:endParaRPr sz="2000"/>
          </a:p>
          <a:p>
            <a:pPr marL="457200" lvl="0" indent="0" algn="l" rtl="0">
              <a:spcBef>
                <a:spcPts val="900"/>
              </a:spcBef>
              <a:spcAft>
                <a:spcPts val="0"/>
              </a:spcAft>
              <a:buNone/>
            </a:pPr>
            <a:endParaRPr sz="2000"/>
          </a:p>
          <a:p>
            <a:pPr marL="457200" lvl="0" indent="-317500" algn="l" rtl="0">
              <a:spcBef>
                <a:spcPts val="900"/>
              </a:spcBef>
              <a:spcAft>
                <a:spcPts val="0"/>
              </a:spcAft>
              <a:buSzPts val="1400"/>
              <a:buChar char="●"/>
            </a:pPr>
            <a:r>
              <a:rPr lang="en-US" sz="2000"/>
              <a:t>Scripts to plot output using Visualization Environment for Rich Data Interpretation (VERDI)</a:t>
            </a:r>
            <a:endParaRPr sz="2000"/>
          </a:p>
          <a:p>
            <a:pPr marL="457200" lvl="0" indent="0" algn="l" rtl="0">
              <a:spcBef>
                <a:spcPts val="900"/>
              </a:spcBef>
              <a:spcAft>
                <a:spcPts val="0"/>
              </a:spcAft>
              <a:buNone/>
            </a:pPr>
            <a:endParaRPr sz="2000"/>
          </a:p>
          <a:p>
            <a:pPr marL="0" lvl="0" indent="0" algn="l" rtl="0">
              <a:lnSpc>
                <a:spcPct val="115000"/>
              </a:lnSpc>
              <a:spcBef>
                <a:spcPts val="1400"/>
              </a:spcBef>
              <a:spcAft>
                <a:spcPts val="0"/>
              </a:spcAft>
              <a:buNone/>
            </a:pPr>
            <a:endParaRPr sz="1300" b="1" u="sng">
              <a:solidFill>
                <a:schemeClr val="hlink"/>
              </a:solidFill>
              <a:latin typeface="Arial"/>
              <a:ea typeface="Arial"/>
              <a:cs typeface="Arial"/>
              <a:sym typeface="Arial"/>
              <a:hlinkClick r:id="rId3"/>
            </a:endParaRPr>
          </a:p>
          <a:p>
            <a:pPr marL="457200" lvl="0" indent="0" algn="l" rtl="0">
              <a:spcBef>
                <a:spcPts val="900"/>
              </a:spcBef>
              <a:spcAft>
                <a:spcPts val="0"/>
              </a:spcAft>
              <a:buNone/>
            </a:pPr>
            <a:r>
              <a:rPr lang="en-US" sz="1800"/>
              <a:t>(will add these scripts to the ParallelCluster and Cycle Cloud tutorials)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179791" y="117213"/>
            <a:ext cx="7886700" cy="65760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b="1">
                <a:solidFill>
                  <a:srgbClr val="FFFF00"/>
                </a:solidFill>
                <a:latin typeface="Helvetica Neue"/>
                <a:ea typeface="Helvetica Neue"/>
                <a:cs typeface="Helvetica Neue"/>
                <a:sym typeface="Helvetica Neue"/>
              </a:rPr>
              <a:t>CMAQv5.4 on AWS: The Big Picture</a:t>
            </a:r>
            <a:endParaRPr/>
          </a:p>
        </p:txBody>
      </p:sp>
      <p:sp>
        <p:nvSpPr>
          <p:cNvPr id="136" name="Google Shape;136;p2"/>
          <p:cNvSpPr txBox="1">
            <a:spLocks noGrp="1"/>
          </p:cNvSpPr>
          <p:nvPr>
            <p:ph type="body" idx="1"/>
          </p:nvPr>
        </p:nvSpPr>
        <p:spPr>
          <a:xfrm>
            <a:off x="-125" y="774825"/>
            <a:ext cx="9144000" cy="6083100"/>
          </a:xfrm>
          <a:prstGeom prst="rect">
            <a:avLst/>
          </a:prstGeom>
          <a:noFill/>
          <a:ln>
            <a:noFill/>
          </a:ln>
        </p:spPr>
        <p:txBody>
          <a:bodyPr spcFirstLastPara="1" wrap="square" lIns="90475" tIns="44450" rIns="90475" bIns="44450" anchor="t" anchorCtr="0">
            <a:noAutofit/>
          </a:bodyPr>
          <a:lstStyle/>
          <a:p>
            <a:pPr marL="0" lvl="0" indent="0" algn="just" rtl="0">
              <a:spcBef>
                <a:spcPts val="0"/>
              </a:spcBef>
              <a:spcAft>
                <a:spcPts val="0"/>
              </a:spcAft>
              <a:buSzPts val="1600"/>
              <a:buNone/>
            </a:pPr>
            <a:r>
              <a:rPr lang="en-US" sz="2000" b="1">
                <a:solidFill>
                  <a:srgbClr val="FFFF00"/>
                </a:solidFill>
              </a:rPr>
              <a:t>Summary:</a:t>
            </a:r>
            <a:endParaRPr sz="2000"/>
          </a:p>
          <a:p>
            <a:pPr marL="0" lvl="0" indent="0" algn="l" rtl="0">
              <a:spcBef>
                <a:spcPts val="800"/>
              </a:spcBef>
              <a:spcAft>
                <a:spcPts val="0"/>
              </a:spcAft>
              <a:buNone/>
            </a:pPr>
            <a:r>
              <a:rPr lang="en-US" sz="1800"/>
              <a:t>CMAQv5.4 workloads scale on AWS High Performance Computers (HPC). AWS enables sharing of software (public snapshots and AMIs) and Data (public S3 Buckets) to allow groups to quickly start 12US1 annual workloads from pre-installed, pre-set HPC configurations.</a:t>
            </a:r>
            <a:endParaRPr sz="1800"/>
          </a:p>
          <a:p>
            <a:pPr marL="0" lvl="0" indent="0" algn="just" rtl="0">
              <a:spcBef>
                <a:spcPts val="800"/>
              </a:spcBef>
              <a:spcAft>
                <a:spcPts val="0"/>
              </a:spcAft>
              <a:buNone/>
            </a:pPr>
            <a:r>
              <a:rPr lang="en-US" sz="2000">
                <a:solidFill>
                  <a:srgbClr val="FFFF00"/>
                </a:solidFill>
              </a:rPr>
              <a:t>Single Virtual Machine (VM)</a:t>
            </a:r>
            <a:endParaRPr sz="2000">
              <a:solidFill>
                <a:srgbClr val="FFFF00"/>
              </a:solidFill>
            </a:endParaRPr>
          </a:p>
          <a:p>
            <a:pPr marL="914400" lvl="0" indent="-342900" algn="l" rtl="0">
              <a:spcBef>
                <a:spcPts val="800"/>
              </a:spcBef>
              <a:spcAft>
                <a:spcPts val="0"/>
              </a:spcAft>
              <a:buSzPts val="1800"/>
              <a:buChar char="●"/>
            </a:pPr>
            <a:r>
              <a:rPr lang="en-US" sz="1800"/>
              <a:t>2-day CMAQv5.4 12US1 Domain on 96 cores completes in </a:t>
            </a:r>
            <a:r>
              <a:rPr lang="en-US" sz="1800">
                <a:solidFill>
                  <a:srgbClr val="FFFF00"/>
                </a:solidFill>
              </a:rPr>
              <a:t>2 hours</a:t>
            </a:r>
            <a:r>
              <a:rPr lang="en-US" sz="1800"/>
              <a:t> for </a:t>
            </a:r>
            <a:r>
              <a:rPr lang="en-US" sz="1800">
                <a:solidFill>
                  <a:srgbClr val="EAFD39"/>
                </a:solidFill>
              </a:rPr>
              <a:t>$13</a:t>
            </a:r>
            <a:r>
              <a:rPr lang="en-US" sz="1800"/>
              <a:t> using c6a.48xlarge.</a:t>
            </a:r>
            <a:endParaRPr sz="1800"/>
          </a:p>
          <a:p>
            <a:pPr marL="914400" lvl="0" indent="-342900" algn="l" rtl="0">
              <a:spcBef>
                <a:spcPts val="0"/>
              </a:spcBef>
              <a:spcAft>
                <a:spcPts val="0"/>
              </a:spcAft>
              <a:buSzPts val="1800"/>
              <a:buChar char="●"/>
            </a:pPr>
            <a:r>
              <a:rPr lang="en-US" sz="1800"/>
              <a:t>note, hpc7g.16xlarge does not have enough memory to run 12US1 domain.</a:t>
            </a:r>
            <a:endParaRPr sz="1800"/>
          </a:p>
          <a:p>
            <a:pPr marL="0" lvl="0" indent="0" algn="just" rtl="0">
              <a:spcBef>
                <a:spcPts val="800"/>
              </a:spcBef>
              <a:spcAft>
                <a:spcPts val="0"/>
              </a:spcAft>
              <a:buNone/>
            </a:pPr>
            <a:r>
              <a:rPr lang="en-US" sz="2000">
                <a:solidFill>
                  <a:srgbClr val="FFFF00"/>
                </a:solidFill>
              </a:rPr>
              <a:t>Parallel Cluster (many VMs)</a:t>
            </a:r>
            <a:endParaRPr sz="2000">
              <a:solidFill>
                <a:srgbClr val="FFFF00"/>
              </a:solidFill>
            </a:endParaRPr>
          </a:p>
          <a:p>
            <a:pPr marL="914400" lvl="0" indent="-342900" algn="l" rtl="0">
              <a:spcBef>
                <a:spcPts val="800"/>
              </a:spcBef>
              <a:spcAft>
                <a:spcPts val="0"/>
              </a:spcAft>
              <a:buSzPts val="1800"/>
              <a:buChar char="●"/>
            </a:pPr>
            <a:r>
              <a:rPr lang="en-US" sz="1800"/>
              <a:t>2-day CMAQv5.4 12US1 Domain on 192 cores (2 nodes) completes in </a:t>
            </a:r>
            <a:r>
              <a:rPr lang="en-US" sz="1800">
                <a:solidFill>
                  <a:srgbClr val="FFFF00"/>
                </a:solidFill>
              </a:rPr>
              <a:t>1 hour</a:t>
            </a:r>
            <a:r>
              <a:rPr lang="en-US" sz="1800"/>
              <a:t> for </a:t>
            </a:r>
            <a:r>
              <a:rPr lang="en-US" sz="1800">
                <a:solidFill>
                  <a:srgbClr val="EAFD39"/>
                </a:solidFill>
              </a:rPr>
              <a:t>$16</a:t>
            </a:r>
            <a:r>
              <a:rPr lang="en-US" sz="1800"/>
              <a:t> using c6a.48xlarge (96 cores/node).</a:t>
            </a:r>
            <a:endParaRPr sz="1800"/>
          </a:p>
          <a:p>
            <a:pPr marL="914400" lvl="0" indent="-342900" algn="l" rtl="0">
              <a:spcBef>
                <a:spcPts val="0"/>
              </a:spcBef>
              <a:spcAft>
                <a:spcPts val="0"/>
              </a:spcAft>
              <a:buSzPts val="1800"/>
              <a:buChar char="●"/>
            </a:pPr>
            <a:r>
              <a:rPr lang="en-US" sz="1800"/>
              <a:t>2-day CMAQv5.4 12US1 Domain on 192 cores (3 nodes) completes in </a:t>
            </a:r>
            <a:r>
              <a:rPr lang="en-US" sz="1800">
                <a:solidFill>
                  <a:srgbClr val="EAFD39"/>
                </a:solidFill>
              </a:rPr>
              <a:t>1 hour</a:t>
            </a:r>
            <a:r>
              <a:rPr lang="en-US" sz="1800"/>
              <a:t> for </a:t>
            </a:r>
            <a:r>
              <a:rPr lang="en-US" sz="1800">
                <a:solidFill>
                  <a:srgbClr val="EAFD39"/>
                </a:solidFill>
              </a:rPr>
              <a:t>$4.9</a:t>
            </a:r>
            <a:r>
              <a:rPr lang="en-US" sz="1800"/>
              <a:t> using hpc7g.16xlarge (64 cores/node)</a:t>
            </a:r>
            <a:endParaRPr sz="1800"/>
          </a:p>
          <a:p>
            <a:pPr marL="0" lvl="0" indent="0" algn="l" rtl="0">
              <a:spcBef>
                <a:spcPts val="0"/>
              </a:spcBef>
              <a:spcAft>
                <a:spcPts val="0"/>
              </a:spcAft>
              <a:buClr>
                <a:schemeClr val="dk1"/>
              </a:buClr>
              <a:buSzPts val="1100"/>
              <a:buFont typeface="Arial"/>
              <a:buNone/>
            </a:pPr>
            <a:r>
              <a:rPr lang="en-US" sz="1800">
                <a:solidFill>
                  <a:srgbClr val="EAFD39"/>
                </a:solidFill>
              </a:rPr>
              <a:t>Extrapolated cost for Annual run on Parallel Cluster</a:t>
            </a:r>
            <a:endParaRPr sz="1800">
              <a:solidFill>
                <a:srgbClr val="EAFD39"/>
              </a:solidFill>
            </a:endParaRPr>
          </a:p>
          <a:p>
            <a:pPr marL="914400" lvl="0" indent="-355600" algn="l" rtl="0">
              <a:spcBef>
                <a:spcPts val="0"/>
              </a:spcBef>
              <a:spcAft>
                <a:spcPts val="0"/>
              </a:spcAft>
              <a:buSzPts val="2000"/>
              <a:buChar char="•"/>
            </a:pPr>
            <a:r>
              <a:rPr lang="en-US" sz="2000"/>
              <a:t>hpc6a.48xlarge using 1 node: $969 with 14 days to complete</a:t>
            </a:r>
            <a:endParaRPr sz="2000"/>
          </a:p>
          <a:p>
            <a:pPr marL="914400" lvl="0" indent="-355600" algn="l" rtl="0">
              <a:spcBef>
                <a:spcPts val="0"/>
              </a:spcBef>
              <a:spcAft>
                <a:spcPts val="0"/>
              </a:spcAft>
              <a:buSzPts val="2000"/>
              <a:buChar char="•"/>
            </a:pPr>
            <a:r>
              <a:rPr lang="en-US" sz="2000"/>
              <a:t>hpc6a.48xlarge using 2 node: $1149 with 8.3 days to complete</a:t>
            </a:r>
            <a:endParaRPr sz="2000"/>
          </a:p>
          <a:p>
            <a:pPr marL="914400" lvl="0" indent="-355600" algn="l" rtl="0">
              <a:spcBef>
                <a:spcPts val="0"/>
              </a:spcBef>
              <a:spcAft>
                <a:spcPts val="0"/>
              </a:spcAft>
              <a:buSzPts val="2000"/>
              <a:buChar char="•"/>
            </a:pPr>
            <a:r>
              <a:rPr lang="en-US" sz="2000"/>
              <a:t>hpc7g.16xlarge using 2 nodes: $780 with 9.6 days to complete</a:t>
            </a:r>
            <a:endParaRPr sz="2000"/>
          </a:p>
          <a:p>
            <a:pPr marL="914400" lvl="0" indent="-355600" algn="l" rtl="0">
              <a:spcBef>
                <a:spcPts val="0"/>
              </a:spcBef>
              <a:spcAft>
                <a:spcPts val="0"/>
              </a:spcAft>
              <a:buSzPts val="2000"/>
              <a:buChar char="•"/>
            </a:pPr>
            <a:r>
              <a:rPr lang="en-US" sz="2000"/>
              <a:t>hpc7g.16xlarge using 3 nodes: $898 with 7.4 days to complete</a:t>
            </a:r>
            <a:endParaRPr sz="2000"/>
          </a:p>
          <a:p>
            <a:pPr marL="0" lvl="0" indent="0" algn="l" rtl="0">
              <a:spcBef>
                <a:spcPts val="0"/>
              </a:spcBef>
              <a:spcAft>
                <a:spcPts val="0"/>
              </a:spcAft>
              <a:buNone/>
            </a:pPr>
            <a:endParaRPr sz="1600"/>
          </a:p>
          <a:p>
            <a:pPr marL="0" lvl="0" indent="0" algn="l" rtl="0">
              <a:spcBef>
                <a:spcPts val="0"/>
              </a:spcBef>
              <a:spcAft>
                <a:spcPts val="0"/>
              </a:spcAft>
              <a:buNone/>
            </a:pP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0" y="292650"/>
            <a:ext cx="7899600" cy="70500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a:t>Cloud Computing Resources</a:t>
            </a:r>
            <a:endParaRPr/>
          </a:p>
        </p:txBody>
      </p:sp>
      <p:sp>
        <p:nvSpPr>
          <p:cNvPr id="142" name="Google Shape;142;p23"/>
          <p:cNvSpPr txBox="1">
            <a:spLocks noGrp="1"/>
          </p:cNvSpPr>
          <p:nvPr>
            <p:ph type="body" idx="1"/>
          </p:nvPr>
        </p:nvSpPr>
        <p:spPr>
          <a:xfrm>
            <a:off x="53800" y="1101675"/>
            <a:ext cx="9023100" cy="57564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SzPts val="2400"/>
              <a:buNone/>
            </a:pPr>
            <a:r>
              <a:rPr lang="en-US">
                <a:solidFill>
                  <a:srgbClr val="FFFF00"/>
                </a:solidFill>
              </a:rPr>
              <a:t>Join our Cloud Computing Workgroup:</a:t>
            </a:r>
            <a:endParaRPr/>
          </a:p>
          <a:p>
            <a:pPr marL="0" lvl="1" indent="0" algn="l" rtl="0">
              <a:spcBef>
                <a:spcPts val="0"/>
              </a:spcBef>
              <a:spcAft>
                <a:spcPts val="0"/>
              </a:spcAft>
              <a:buSzPts val="1600"/>
              <a:buNone/>
            </a:pPr>
            <a:r>
              <a:rPr lang="en-US" sz="1500" u="sng">
                <a:hlinkClick r:id="rId3"/>
              </a:rPr>
              <a:t>https://github.com/CMASCenter/modeling-in-the-cloud/wiki/Modeling-in-the-Cloud-Workgroup-Charter</a:t>
            </a:r>
            <a:endParaRPr>
              <a:solidFill>
                <a:srgbClr val="FFFF00"/>
              </a:solidFill>
            </a:endParaRPr>
          </a:p>
          <a:p>
            <a:pPr marL="0" lvl="0" indent="0" algn="just" rtl="0">
              <a:spcBef>
                <a:spcPts val="1200"/>
              </a:spcBef>
              <a:spcAft>
                <a:spcPts val="0"/>
              </a:spcAft>
              <a:buSzPts val="2400"/>
              <a:buNone/>
            </a:pPr>
            <a:r>
              <a:rPr lang="en-US">
                <a:solidFill>
                  <a:srgbClr val="FFFF00"/>
                </a:solidFill>
              </a:rPr>
              <a:t>Answer our poll to help us understand your needs:</a:t>
            </a:r>
            <a:endParaRPr/>
          </a:p>
          <a:p>
            <a:pPr marL="0" lvl="0" indent="0" algn="just" rtl="0">
              <a:spcBef>
                <a:spcPts val="800"/>
              </a:spcBef>
              <a:spcAft>
                <a:spcPts val="0"/>
              </a:spcAft>
              <a:buSzPts val="1600"/>
              <a:buNone/>
            </a:pPr>
            <a:r>
              <a:rPr lang="en-US" sz="1500" u="sng">
                <a:hlinkClick r:id="rId4"/>
              </a:rPr>
              <a:t>https://forms.gle/gbWqHWAeNoFUeYuK6</a:t>
            </a:r>
            <a:endParaRPr sz="1500"/>
          </a:p>
          <a:p>
            <a:pPr marL="0" lvl="0" indent="0" algn="l" rtl="0">
              <a:spcBef>
                <a:spcPts val="1200"/>
              </a:spcBef>
              <a:spcAft>
                <a:spcPts val="0"/>
              </a:spcAft>
              <a:buClr>
                <a:schemeClr val="dk1"/>
              </a:buClr>
              <a:buSzPts val="2400"/>
              <a:buFont typeface="Arial"/>
              <a:buNone/>
            </a:pPr>
            <a:r>
              <a:rPr lang="en-US">
                <a:solidFill>
                  <a:srgbClr val="FFFF00"/>
                </a:solidFill>
              </a:rPr>
              <a:t>Please try the CMAQ on AWS and Azure tutorials!</a:t>
            </a:r>
            <a:endParaRPr>
              <a:solidFill>
                <a:srgbClr val="FFFF00"/>
              </a:solidFill>
            </a:endParaRPr>
          </a:p>
          <a:p>
            <a:pPr marL="0" lvl="0" indent="0" algn="l" rtl="0">
              <a:spcBef>
                <a:spcPts val="1200"/>
              </a:spcBef>
              <a:spcAft>
                <a:spcPts val="0"/>
              </a:spcAft>
              <a:buClr>
                <a:schemeClr val="dk1"/>
              </a:buClr>
              <a:buSzPts val="2400"/>
              <a:buFont typeface="Arial"/>
              <a:buNone/>
            </a:pPr>
            <a:r>
              <a:rPr lang="en-US" sz="1800" u="sng">
                <a:hlinkClick r:id="rId5"/>
              </a:rPr>
              <a:t>https://pcluster-cmaq.readthedocs.io/en/latest/index.html#</a:t>
            </a:r>
            <a:endParaRPr sz="1800"/>
          </a:p>
          <a:p>
            <a:pPr marL="0" lvl="0" indent="0" algn="l" rtl="0">
              <a:spcBef>
                <a:spcPts val="1200"/>
              </a:spcBef>
              <a:spcAft>
                <a:spcPts val="0"/>
              </a:spcAft>
              <a:buClr>
                <a:schemeClr val="dk1"/>
              </a:buClr>
              <a:buSzPts val="2400"/>
              <a:buFont typeface="Arial"/>
              <a:buNone/>
            </a:pPr>
            <a:r>
              <a:rPr lang="en-US" sz="1800" u="sng">
                <a:hlinkClick r:id="rId6"/>
              </a:rPr>
              <a:t>https://cyclecloud-cmaq.readthedocs.io/en/latest/index.html</a:t>
            </a:r>
            <a:endParaRPr sz="1800"/>
          </a:p>
          <a:p>
            <a:pPr marL="0" lvl="0" indent="0" algn="l" rtl="0">
              <a:spcBef>
                <a:spcPts val="1200"/>
              </a:spcBef>
              <a:spcAft>
                <a:spcPts val="0"/>
              </a:spcAft>
              <a:buClr>
                <a:schemeClr val="dk1"/>
              </a:buClr>
              <a:buSzPts val="2400"/>
              <a:buFont typeface="Arial"/>
              <a:buNone/>
            </a:pPr>
            <a:r>
              <a:rPr lang="en-US">
                <a:solidFill>
                  <a:srgbClr val="FFFF00"/>
                </a:solidFill>
              </a:rPr>
              <a:t>Please try the CMAQ on AWS Workshop!</a:t>
            </a:r>
            <a:endParaRPr>
              <a:solidFill>
                <a:srgbClr val="FFFF00"/>
              </a:solidFill>
            </a:endParaRPr>
          </a:p>
          <a:p>
            <a:pPr marL="0" lvl="0" indent="0" algn="l" rtl="0">
              <a:lnSpc>
                <a:spcPct val="115000"/>
              </a:lnSpc>
              <a:spcBef>
                <a:spcPts val="1200"/>
              </a:spcBef>
              <a:spcAft>
                <a:spcPts val="0"/>
              </a:spcAft>
              <a:buNone/>
            </a:pPr>
            <a:r>
              <a:rPr lang="en-US" sz="1800">
                <a:latin typeface="Calibri"/>
                <a:ea typeface="Calibri"/>
                <a:cs typeface="Calibri"/>
                <a:sym typeface="Calibri"/>
              </a:rPr>
              <a:t>https://catalog.workshops.aws/cmaq-tutorial/en-US</a:t>
            </a:r>
            <a:endParaRPr sz="1800">
              <a:latin typeface="Calibri"/>
              <a:ea typeface="Calibri"/>
              <a:cs typeface="Calibri"/>
              <a:sym typeface="Calibri"/>
            </a:endParaRPr>
          </a:p>
          <a:p>
            <a:pPr marL="0" lvl="0" indent="0" algn="l" rtl="0">
              <a:spcBef>
                <a:spcPts val="1200"/>
              </a:spcBef>
              <a:spcAft>
                <a:spcPts val="0"/>
              </a:spcAft>
              <a:buClr>
                <a:schemeClr val="dk1"/>
              </a:buClr>
              <a:buSzPts val="2400"/>
              <a:buFont typeface="Arial"/>
              <a:buNone/>
            </a:pPr>
            <a:endParaRPr sz="1800"/>
          </a:p>
          <a:p>
            <a:pPr marL="0" lvl="0" indent="0" algn="l" rtl="0">
              <a:spcBef>
                <a:spcPts val="1200"/>
              </a:spcBef>
              <a:spcAft>
                <a:spcPts val="0"/>
              </a:spcAft>
              <a:buClr>
                <a:schemeClr val="dk1"/>
              </a:buClr>
              <a:buSzPts val="2400"/>
              <a:buFont typeface="Arial"/>
              <a:buNone/>
            </a:pPr>
            <a:r>
              <a:rPr lang="en-US">
                <a:solidFill>
                  <a:srgbClr val="FFFF00"/>
                </a:solidFill>
              </a:rPr>
              <a:t>Need help? Create new issue on the CMAS Center Forum.</a:t>
            </a:r>
            <a:endParaRPr>
              <a:solidFill>
                <a:srgbClr val="FFFF00"/>
              </a:solidFill>
            </a:endParaRPr>
          </a:p>
          <a:p>
            <a:pPr marL="0" lvl="0" indent="0" algn="l" rtl="0">
              <a:spcBef>
                <a:spcPts val="1200"/>
              </a:spcBef>
              <a:spcAft>
                <a:spcPts val="0"/>
              </a:spcAft>
              <a:buClr>
                <a:schemeClr val="dk1"/>
              </a:buClr>
              <a:buSzPts val="2400"/>
              <a:buFont typeface="Arial"/>
              <a:buNone/>
            </a:pPr>
            <a:r>
              <a:rPr lang="en-US" u="sng">
                <a:hlinkClick r:id="rId7"/>
              </a:rPr>
              <a:t>https://forum.cmascenter.org/c/cloud-computing/95</a:t>
            </a:r>
            <a:endParaRPr/>
          </a:p>
          <a:p>
            <a:pPr marL="0" lvl="0" indent="0" algn="l" rtl="0">
              <a:spcBef>
                <a:spcPts val="1200"/>
              </a:spcBef>
              <a:spcAft>
                <a:spcPts val="0"/>
              </a:spcAft>
              <a:buClr>
                <a:schemeClr val="dk1"/>
              </a:buClr>
              <a:buSzPts val="2400"/>
              <a:buFont typeface="Arial"/>
              <a:buNone/>
            </a:pPr>
            <a:endParaRPr>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a86a1ec71_7_0"/>
          <p:cNvSpPr txBox="1">
            <a:spLocks noGrp="1"/>
          </p:cNvSpPr>
          <p:nvPr>
            <p:ph type="title"/>
          </p:nvPr>
        </p:nvSpPr>
        <p:spPr>
          <a:xfrm>
            <a:off x="88375" y="549275"/>
            <a:ext cx="72045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sz="2400"/>
              <a:t>Additional CMAS Cloud Computing Resources</a:t>
            </a:r>
            <a:endParaRPr sz="2400"/>
          </a:p>
        </p:txBody>
      </p:sp>
      <p:sp>
        <p:nvSpPr>
          <p:cNvPr id="148" name="Google Shape;148;g25a86a1ec71_7_0"/>
          <p:cNvSpPr txBox="1">
            <a:spLocks noGrp="1"/>
          </p:cNvSpPr>
          <p:nvPr>
            <p:ph type="body" idx="1"/>
          </p:nvPr>
        </p:nvSpPr>
        <p:spPr>
          <a:xfrm>
            <a:off x="27225" y="1429725"/>
            <a:ext cx="8953500" cy="6169500"/>
          </a:xfrm>
          <a:prstGeom prst="rect">
            <a:avLst/>
          </a:prstGeom>
          <a:ln>
            <a:noFill/>
          </a:ln>
        </p:spPr>
        <p:txBody>
          <a:bodyPr spcFirstLastPara="1" wrap="square" lIns="90475" tIns="44450" rIns="90475" bIns="44450" anchor="t" anchorCtr="0">
            <a:noAutofit/>
          </a:bodyPr>
          <a:lstStyle/>
          <a:p>
            <a:pPr marL="0" lvl="0" indent="0" algn="l" rtl="0">
              <a:spcBef>
                <a:spcPts val="900"/>
              </a:spcBef>
              <a:spcAft>
                <a:spcPts val="0"/>
              </a:spcAft>
              <a:buNone/>
            </a:pPr>
            <a:r>
              <a:rPr lang="en-US" sz="2000"/>
              <a:t>Webinar Recording of CMAQ on AWS Cloud </a:t>
            </a:r>
            <a:endParaRPr sz="2000"/>
          </a:p>
          <a:p>
            <a:pPr marL="0" lvl="0" indent="0" algn="l" rtl="0">
              <a:spcBef>
                <a:spcPts val="0"/>
              </a:spcBef>
              <a:spcAft>
                <a:spcPts val="0"/>
              </a:spcAft>
              <a:buClr>
                <a:schemeClr val="dk1"/>
              </a:buClr>
              <a:buSzPts val="1100"/>
              <a:buFont typeface="Arial"/>
              <a:buNone/>
            </a:pPr>
            <a:r>
              <a:rPr lang="en-US" sz="1800">
                <a:solidFill>
                  <a:srgbClr val="EAFD39"/>
                </a:solidFill>
              </a:rPr>
              <a:t>https://www.youtube.com/watch?v=mAeV1KvGwxA</a:t>
            </a:r>
            <a:endParaRPr sz="2000"/>
          </a:p>
          <a:p>
            <a:pPr marL="0" lvl="0" indent="0" algn="l" rtl="0">
              <a:lnSpc>
                <a:spcPct val="115000"/>
              </a:lnSpc>
              <a:spcBef>
                <a:spcPts val="1800"/>
              </a:spcBef>
              <a:spcAft>
                <a:spcPts val="0"/>
              </a:spcAft>
              <a:buNone/>
            </a:pPr>
            <a:r>
              <a:rPr lang="en-US">
                <a:solidFill>
                  <a:srgbClr val="EAFD39"/>
                </a:solidFill>
                <a:latin typeface="Arial"/>
                <a:ea typeface="Arial"/>
                <a:cs typeface="Arial"/>
                <a:sym typeface="Arial"/>
              </a:rPr>
              <a:t>Zoom Help Sessions</a:t>
            </a:r>
            <a:r>
              <a:rPr lang="en-US">
                <a:latin typeface="Arial"/>
                <a:ea typeface="Arial"/>
                <a:cs typeface="Arial"/>
                <a:sym typeface="Arial"/>
              </a:rPr>
              <a:t> - Provided the first Friday of each month from 2pm-3pm ET, hosted by Liz Adams of the CMAS Center</a:t>
            </a:r>
            <a:endParaRPr sz="1700">
              <a:latin typeface="Arial"/>
              <a:ea typeface="Arial"/>
              <a:cs typeface="Arial"/>
              <a:sym typeface="Arial"/>
            </a:endParaRPr>
          </a:p>
          <a:p>
            <a:pPr marL="0" lvl="0" indent="0" algn="l" rtl="0">
              <a:lnSpc>
                <a:spcPct val="115000"/>
              </a:lnSpc>
              <a:spcBef>
                <a:spcPts val="1200"/>
              </a:spcBef>
              <a:spcAft>
                <a:spcPts val="0"/>
              </a:spcAft>
              <a:buNone/>
            </a:pPr>
            <a:r>
              <a:rPr lang="en-US" sz="1700">
                <a:latin typeface="Arial"/>
                <a:ea typeface="Arial"/>
                <a:cs typeface="Arial"/>
                <a:sym typeface="Arial"/>
              </a:rPr>
              <a:t>Every month on the first Friday until December 1, 2023. 2pm - 3pm EST</a:t>
            </a:r>
            <a:endParaRPr sz="1700">
              <a:latin typeface="Arial"/>
              <a:ea typeface="Arial"/>
              <a:cs typeface="Arial"/>
              <a:sym typeface="Arial"/>
            </a:endParaRPr>
          </a:p>
          <a:p>
            <a:pPr marL="457200" lvl="0" indent="-336550" algn="l" rtl="0">
              <a:lnSpc>
                <a:spcPct val="115000"/>
              </a:lnSpc>
              <a:spcBef>
                <a:spcPts val="1200"/>
              </a:spcBef>
              <a:spcAft>
                <a:spcPts val="0"/>
              </a:spcAft>
              <a:buClr>
                <a:schemeClr val="lt1"/>
              </a:buClr>
              <a:buSzPts val="1700"/>
              <a:buFont typeface="Arial"/>
              <a:buChar char="●"/>
            </a:pPr>
            <a:r>
              <a:rPr lang="en-US" sz="1700">
                <a:latin typeface="Arial"/>
                <a:ea typeface="Arial"/>
                <a:cs typeface="Arial"/>
                <a:sym typeface="Arial"/>
              </a:rPr>
              <a:t>November 3, 2023 02:00 PM</a:t>
            </a:r>
            <a:endParaRPr sz="1700">
              <a:latin typeface="Arial"/>
              <a:ea typeface="Arial"/>
              <a:cs typeface="Arial"/>
              <a:sym typeface="Arial"/>
            </a:endParaRPr>
          </a:p>
          <a:p>
            <a:pPr marL="457200" lvl="0" indent="-336550" algn="l" rtl="0">
              <a:lnSpc>
                <a:spcPct val="115000"/>
              </a:lnSpc>
              <a:spcBef>
                <a:spcPts val="0"/>
              </a:spcBef>
              <a:spcAft>
                <a:spcPts val="0"/>
              </a:spcAft>
              <a:buClr>
                <a:schemeClr val="lt1"/>
              </a:buClr>
              <a:buSzPts val="1700"/>
              <a:buFont typeface="Arial"/>
              <a:buChar char="●"/>
            </a:pPr>
            <a:r>
              <a:rPr lang="en-US" sz="1700">
                <a:latin typeface="Arial"/>
                <a:ea typeface="Arial"/>
                <a:cs typeface="Arial"/>
                <a:sym typeface="Arial"/>
              </a:rPr>
              <a:t>December 1, 2023 02:00 PM</a:t>
            </a:r>
            <a:endParaRPr sz="2000" u="sng">
              <a:solidFill>
                <a:srgbClr val="EAFD39"/>
              </a:solidFill>
              <a:latin typeface="Arial"/>
              <a:ea typeface="Arial"/>
              <a:cs typeface="Arial"/>
              <a:sym typeface="Arial"/>
            </a:endParaRPr>
          </a:p>
          <a:p>
            <a:pPr marL="0" lvl="0" indent="0" algn="l" rtl="0">
              <a:spcBef>
                <a:spcPts val="1200"/>
              </a:spcBef>
              <a:spcAft>
                <a:spcPts val="0"/>
              </a:spcAft>
              <a:buNone/>
            </a:pPr>
            <a:endParaRPr sz="1700"/>
          </a:p>
        </p:txBody>
      </p:sp>
      <p:pic>
        <p:nvPicPr>
          <p:cNvPr id="149" name="Google Shape;149;g25a86a1ec71_7_0"/>
          <p:cNvPicPr preferRelativeResize="0"/>
          <p:nvPr/>
        </p:nvPicPr>
        <p:blipFill>
          <a:blip r:embed="rId3">
            <a:alphaModFix/>
          </a:blip>
          <a:stretch>
            <a:fillRect/>
          </a:stretch>
        </p:blipFill>
        <p:spPr>
          <a:xfrm>
            <a:off x="7292875" y="5054900"/>
            <a:ext cx="1687850" cy="1687850"/>
          </a:xfrm>
          <a:prstGeom prst="rect">
            <a:avLst/>
          </a:prstGeom>
          <a:noFill/>
          <a:ln>
            <a:noFill/>
          </a:ln>
        </p:spPr>
      </p:pic>
      <p:sp>
        <p:nvSpPr>
          <p:cNvPr id="150" name="Google Shape;150;g25a86a1ec71_7_0"/>
          <p:cNvSpPr txBox="1"/>
          <p:nvPr/>
        </p:nvSpPr>
        <p:spPr>
          <a:xfrm>
            <a:off x="7309850" y="4682750"/>
            <a:ext cx="1653900" cy="3045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900"/>
              </a:spcBef>
              <a:spcAft>
                <a:spcPts val="0"/>
              </a:spcAft>
              <a:buNone/>
            </a:pPr>
            <a:r>
              <a:rPr lang="en-US" sz="1800">
                <a:solidFill>
                  <a:srgbClr val="EAFD39"/>
                </a:solidFill>
                <a:latin typeface="Helvetica Neue"/>
                <a:ea typeface="Helvetica Neue"/>
                <a:cs typeface="Helvetica Neue"/>
                <a:sym typeface="Helvetica Neue"/>
              </a:rPr>
              <a:t>Register here:</a:t>
            </a:r>
            <a:endParaRPr sz="8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27013" y="73025"/>
            <a:ext cx="6240462" cy="70485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b="1">
                <a:solidFill>
                  <a:srgbClr val="FFFF00"/>
                </a:solidFill>
              </a:rPr>
              <a:t>Acknowledgments</a:t>
            </a:r>
            <a:endParaRPr/>
          </a:p>
        </p:txBody>
      </p:sp>
      <p:sp>
        <p:nvSpPr>
          <p:cNvPr id="156" name="Google Shape;156;p22"/>
          <p:cNvSpPr txBox="1"/>
          <p:nvPr/>
        </p:nvSpPr>
        <p:spPr>
          <a:xfrm>
            <a:off x="104633" y="712232"/>
            <a:ext cx="8911988" cy="5908129"/>
          </a:xfrm>
          <a:prstGeom prst="rect">
            <a:avLst/>
          </a:prstGeom>
          <a:noFill/>
          <a:ln>
            <a:noFill/>
          </a:ln>
        </p:spPr>
        <p:txBody>
          <a:bodyPr spcFirstLastPara="1" wrap="square" lIns="90475" tIns="44450" rIns="90475" bIns="44450" anchor="t" anchorCtr="0">
            <a:noAutofit/>
          </a:bodyPr>
          <a:lstStyle/>
          <a:p>
            <a:pPr marL="457200" marR="0" lvl="0"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The U.S. EPA, through its Office of Research and Development, partially funded and collaborated in the research described here under Contract EP-W-16-014 to the Institute for the Environment at the University of North Carolina at Chapel Hill.</a:t>
            </a:r>
            <a:endParaRPr sz="1600">
              <a:solidFill>
                <a:schemeClr val="lt1"/>
              </a:solidFill>
              <a:latin typeface="Helvetica Neue"/>
              <a:ea typeface="Helvetica Neue"/>
              <a:cs typeface="Helvetica Neue"/>
              <a:sym typeface="Helvetica Neue"/>
            </a:endParaRPr>
          </a:p>
          <a:p>
            <a:pPr marL="457200" marR="0" lvl="0"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We thank the following AWS team for their help with running and optimizing in their systems and for the AWS Open Data Warehouse:</a:t>
            </a:r>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Timothy Brown</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Tommy Johnston</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Chris Stoner</a:t>
            </a:r>
            <a:endParaRPr sz="1600">
              <a:solidFill>
                <a:schemeClr val="lt1"/>
              </a:solidFill>
              <a:latin typeface="Helvetica Neue"/>
              <a:ea typeface="Helvetica Neue"/>
              <a:cs typeface="Helvetica Neue"/>
              <a:sym typeface="Helvetica Neue"/>
            </a:endParaRPr>
          </a:p>
          <a:p>
            <a:pPr marL="457200" marR="0" lvl="0"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We thank the following staff at the EPA for several inspiring and helpful discussions and contributions to this work:</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Fahim Sidi</a:t>
            </a:r>
            <a:endParaRPr sz="1600">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Kristen Foley</a:t>
            </a:r>
            <a:endParaRPr sz="1600">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Chris Misenis</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Ed Anderson</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Tom Pierce - retired</a:t>
            </a:r>
            <a:endParaRPr sz="1600" b="0" i="0" u="none" strike="noStrike" cap="none">
              <a:solidFill>
                <a:schemeClr val="lt1"/>
              </a:solidFill>
              <a:latin typeface="Helvetica Neue"/>
              <a:ea typeface="Helvetica Neue"/>
              <a:cs typeface="Helvetica Neue"/>
              <a:sym typeface="Helvetica Neue"/>
            </a:endParaRPr>
          </a:p>
          <a:p>
            <a:pPr marL="457200" marR="0" lvl="0"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We thank the leaders of the Modeling in the Cloud Computing Workgroup:</a:t>
            </a:r>
            <a:endParaRPr sz="1600">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Zac Adelman (LADCO)</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Steve Fine (EPA) - retir</a:t>
            </a:r>
            <a:r>
              <a:rPr lang="en-US" sz="1600">
                <a:solidFill>
                  <a:schemeClr val="lt1"/>
                </a:solidFill>
                <a:latin typeface="Helvetica Neue"/>
                <a:ea typeface="Helvetica Neue"/>
                <a:cs typeface="Helvetica Neue"/>
                <a:sym typeface="Helvetica Neue"/>
              </a:rPr>
              <a:t>ed</a:t>
            </a:r>
            <a:endParaRPr sz="1600" b="0" i="0" u="none" strike="noStrike" cap="none">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b="0" i="0" u="none" strike="noStrike" cap="none">
                <a:solidFill>
                  <a:schemeClr val="lt1"/>
                </a:solidFill>
                <a:latin typeface="Helvetica Neue"/>
                <a:ea typeface="Helvetica Neue"/>
                <a:cs typeface="Helvetica Neue"/>
                <a:sym typeface="Helvetica Neue"/>
              </a:rPr>
              <a:t>Fahim Sidi (EPA)</a:t>
            </a:r>
            <a:endParaRPr sz="1600" b="0" i="0" u="none" strike="noStrike" cap="none">
              <a:solidFill>
                <a:schemeClr val="lt1"/>
              </a:solidFill>
              <a:latin typeface="Helvetica Neue"/>
              <a:ea typeface="Helvetica Neue"/>
              <a:cs typeface="Helvetica Neue"/>
              <a:sym typeface="Helvetica Neue"/>
            </a:endParaRPr>
          </a:p>
          <a:p>
            <a:pPr marL="457200" marR="0" lvl="0"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We thank the members of the UNC Institute of the Environment for their contributions:</a:t>
            </a:r>
            <a:endParaRPr sz="1600">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Manish Soni for creating the domain plots showing the extent of the CMAQv5.4 Benchmark cases using ArcGIS, testing and helping with CMAQ on AWS Workshop</a:t>
            </a:r>
            <a:endParaRPr sz="1600">
              <a:solidFill>
                <a:schemeClr val="lt1"/>
              </a:solidFill>
              <a:latin typeface="Helvetica Neue"/>
              <a:ea typeface="Helvetica Neue"/>
              <a:cs typeface="Helvetica Neue"/>
              <a:sym typeface="Helvetica Neue"/>
            </a:endParaRPr>
          </a:p>
          <a:p>
            <a:pPr marL="914400" marR="0" lvl="1" indent="-330200" algn="l" rtl="0">
              <a:spcBef>
                <a:spcPts val="0"/>
              </a:spcBef>
              <a:spcAft>
                <a:spcPts val="0"/>
              </a:spcAft>
              <a:buClr>
                <a:schemeClr val="lt1"/>
              </a:buClr>
              <a:buSzPts val="1600"/>
              <a:buFont typeface="Helvetica Neue"/>
              <a:buChar char="○"/>
            </a:pPr>
            <a:r>
              <a:rPr lang="en-US" sz="1600">
                <a:solidFill>
                  <a:schemeClr val="lt1"/>
                </a:solidFill>
                <a:latin typeface="Helvetica Neue"/>
                <a:ea typeface="Helvetica Neue"/>
                <a:cs typeface="Helvetica Neue"/>
                <a:sym typeface="Helvetica Neue"/>
              </a:rPr>
              <a:t>Erin Valentine for help with Workshop and Training.</a:t>
            </a:r>
            <a:endParaRPr sz="1600">
              <a:solidFill>
                <a:schemeClr val="lt1"/>
              </a:solidFill>
              <a:latin typeface="Helvetica Neue"/>
              <a:ea typeface="Helvetica Neue"/>
              <a:cs typeface="Helvetica Neue"/>
              <a:sym typeface="Helvetica Neue"/>
            </a:endParaRPr>
          </a:p>
          <a:p>
            <a:pPr marL="457200" marR="0" lvl="1" indent="0" algn="l" rtl="0">
              <a:spcBef>
                <a:spcPts val="0"/>
              </a:spcBef>
              <a:spcAft>
                <a:spcPts val="0"/>
              </a:spcAft>
              <a:buClr>
                <a:schemeClr val="lt1"/>
              </a:buClr>
              <a:buSzPts val="1600"/>
              <a:buFont typeface="Helvetica Neue"/>
              <a:buNone/>
            </a:pPr>
            <a:endParaRPr sz="1600" b="0"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9071640717_0_11"/>
          <p:cNvSpPr txBox="1">
            <a:spLocks noGrp="1"/>
          </p:cNvSpPr>
          <p:nvPr>
            <p:ph type="title"/>
          </p:nvPr>
        </p:nvSpPr>
        <p:spPr>
          <a:xfrm>
            <a:off x="227013" y="73025"/>
            <a:ext cx="62406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endParaRPr/>
          </a:p>
        </p:txBody>
      </p:sp>
      <p:sp>
        <p:nvSpPr>
          <p:cNvPr id="162" name="Google Shape;162;g29071640717_0_11"/>
          <p:cNvSpPr txBox="1">
            <a:spLocks noGrp="1"/>
          </p:cNvSpPr>
          <p:nvPr>
            <p:ph type="body" idx="1"/>
          </p:nvPr>
        </p:nvSpPr>
        <p:spPr>
          <a:xfrm>
            <a:off x="414338" y="1358900"/>
            <a:ext cx="8313600" cy="50292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53eaf3a1f8_0_99"/>
          <p:cNvSpPr txBox="1">
            <a:spLocks noGrp="1"/>
          </p:cNvSpPr>
          <p:nvPr>
            <p:ph type="title"/>
          </p:nvPr>
        </p:nvSpPr>
        <p:spPr>
          <a:xfrm>
            <a:off x="227013" y="73025"/>
            <a:ext cx="62406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a:t>Workshop Objectives</a:t>
            </a:r>
            <a:endParaRPr/>
          </a:p>
        </p:txBody>
      </p:sp>
      <p:sp>
        <p:nvSpPr>
          <p:cNvPr id="168" name="Google Shape;168;g253eaf3a1f8_0_99"/>
          <p:cNvSpPr txBox="1">
            <a:spLocks noGrp="1"/>
          </p:cNvSpPr>
          <p:nvPr>
            <p:ph type="body" idx="1"/>
          </p:nvPr>
        </p:nvSpPr>
        <p:spPr>
          <a:xfrm>
            <a:off x="227025" y="730350"/>
            <a:ext cx="8500800" cy="6127800"/>
          </a:xfrm>
          <a:prstGeom prst="rect">
            <a:avLst/>
          </a:prstGeom>
        </p:spPr>
        <p:txBody>
          <a:bodyPr spcFirstLastPara="1" wrap="square" lIns="90475" tIns="44450" rIns="90475" bIns="44450" anchor="t" anchorCtr="0">
            <a:noAutofit/>
          </a:bodyPr>
          <a:lstStyle/>
          <a:p>
            <a:pPr marL="3657600" lvl="0" indent="-342900" algn="l" rtl="0">
              <a:spcBef>
                <a:spcPts val="800"/>
              </a:spcBef>
              <a:spcAft>
                <a:spcPts val="0"/>
              </a:spcAft>
              <a:buSzPts val="1800"/>
              <a:buChar char="•"/>
            </a:pPr>
            <a:r>
              <a:rPr lang="en-US" sz="1800"/>
              <a:t>Work independently, but help each other. Liz Adams (CMAS), Manish Soni (CMAS) and Tim Brown (AWS) will be available to help and demonstrate the material.</a:t>
            </a:r>
            <a:endParaRPr sz="1800"/>
          </a:p>
          <a:p>
            <a:pPr marL="0" lvl="0" indent="0" algn="l" rtl="0">
              <a:spcBef>
                <a:spcPts val="800"/>
              </a:spcBef>
              <a:spcAft>
                <a:spcPts val="0"/>
              </a:spcAft>
              <a:buNone/>
            </a:pPr>
            <a:endParaRPr sz="200"/>
          </a:p>
          <a:p>
            <a:pPr marL="3657600" lvl="0" indent="-342900" algn="l" rtl="0">
              <a:spcBef>
                <a:spcPts val="800"/>
              </a:spcBef>
              <a:spcAft>
                <a:spcPts val="0"/>
              </a:spcAft>
              <a:buSzPts val="1800"/>
              <a:buFont typeface="Arial"/>
              <a:buChar char="•"/>
            </a:pPr>
            <a:r>
              <a:rPr lang="en-US" sz="1800"/>
              <a:t>Create a ParallelCluster using a cluster management file to do high performance computing (HPC) on the cloud</a:t>
            </a:r>
            <a:endParaRPr sz="1800">
              <a:solidFill>
                <a:schemeClr val="dk1"/>
              </a:solidFill>
              <a:latin typeface="Arial"/>
              <a:ea typeface="Arial"/>
              <a:cs typeface="Arial"/>
              <a:sym typeface="Arial"/>
            </a:endParaRPr>
          </a:p>
          <a:p>
            <a:pPr marL="3943350" lvl="1" indent="-285750" algn="l" rtl="0">
              <a:lnSpc>
                <a:spcPct val="100000"/>
              </a:lnSpc>
              <a:spcBef>
                <a:spcPts val="1000"/>
              </a:spcBef>
              <a:spcAft>
                <a:spcPts val="0"/>
              </a:spcAft>
              <a:buSzPts val="1600"/>
              <a:buFont typeface="Noto Sans Symbols"/>
              <a:buChar char="▪"/>
            </a:pPr>
            <a:r>
              <a:rPr lang="en-US" sz="1600"/>
              <a:t>Provide guidance for configuration settings in yaml file.</a:t>
            </a:r>
            <a:endParaRPr sz="1600"/>
          </a:p>
          <a:p>
            <a:pPr marL="3657600" lvl="0" indent="-342900" algn="l" rtl="0">
              <a:lnSpc>
                <a:spcPct val="100000"/>
              </a:lnSpc>
              <a:spcBef>
                <a:spcPts val="1000"/>
              </a:spcBef>
              <a:spcAft>
                <a:spcPts val="0"/>
              </a:spcAft>
              <a:buSzPts val="1800"/>
              <a:buFont typeface="Noto Sans Symbols"/>
              <a:buChar char="•"/>
            </a:pPr>
            <a:r>
              <a:rPr lang="en-US" sz="1800"/>
              <a:t>Review CMAS Data Warehouse on AWS</a:t>
            </a:r>
            <a:endParaRPr sz="1800"/>
          </a:p>
          <a:p>
            <a:pPr marL="3657600" lvl="0" indent="-342900" algn="l" rtl="0">
              <a:lnSpc>
                <a:spcPct val="100000"/>
              </a:lnSpc>
              <a:spcBef>
                <a:spcPts val="1000"/>
              </a:spcBef>
              <a:spcAft>
                <a:spcPts val="0"/>
              </a:spcAft>
              <a:buSzPts val="1800"/>
              <a:buFont typeface="Noto Sans Symbols"/>
              <a:buChar char="•"/>
            </a:pPr>
            <a:r>
              <a:rPr lang="en-US" sz="1800"/>
              <a:t>Run CMAQ on ParallelCluster for</a:t>
            </a:r>
            <a:endParaRPr sz="1800"/>
          </a:p>
          <a:p>
            <a:pPr marL="4114800" lvl="1" indent="-330200" algn="l" rtl="0">
              <a:lnSpc>
                <a:spcPct val="100000"/>
              </a:lnSpc>
              <a:spcBef>
                <a:spcPts val="1000"/>
              </a:spcBef>
              <a:spcAft>
                <a:spcPts val="0"/>
              </a:spcAft>
              <a:buSzPts val="1600"/>
              <a:buFont typeface="Noto Sans Symbols"/>
              <a:buChar char="▪"/>
            </a:pPr>
            <a:r>
              <a:rPr lang="en-US" sz="1600"/>
              <a:t>1 day for 12US1 domain for base case</a:t>
            </a:r>
            <a:endParaRPr sz="1600"/>
          </a:p>
          <a:p>
            <a:pPr marL="4114800" lvl="1" indent="-330200" algn="l" rtl="0">
              <a:lnSpc>
                <a:spcPct val="100000"/>
              </a:lnSpc>
              <a:spcBef>
                <a:spcPts val="1000"/>
              </a:spcBef>
              <a:spcAft>
                <a:spcPts val="0"/>
              </a:spcAft>
              <a:buSzPts val="1600"/>
              <a:buFont typeface="Noto Sans Symbols"/>
              <a:buChar char="▪"/>
            </a:pPr>
            <a:r>
              <a:rPr lang="en-US" sz="1600"/>
              <a:t>1 day for DESID (25% emission reduction of Point Source EGU Emissions in NY) case</a:t>
            </a:r>
            <a:endParaRPr sz="1600"/>
          </a:p>
          <a:p>
            <a:pPr marL="3657600" lvl="0" indent="-355600" algn="l" rtl="0">
              <a:lnSpc>
                <a:spcPct val="100000"/>
              </a:lnSpc>
              <a:spcBef>
                <a:spcPts val="1000"/>
              </a:spcBef>
              <a:spcAft>
                <a:spcPts val="0"/>
              </a:spcAft>
              <a:buSzPts val="2000"/>
              <a:buFont typeface="Arial"/>
              <a:buChar char="•"/>
            </a:pPr>
            <a:r>
              <a:rPr lang="en-US" sz="2000"/>
              <a:t>Visualize output using Jupyter Notebook and VERDI</a:t>
            </a:r>
            <a:endParaRPr sz="2000"/>
          </a:p>
          <a:p>
            <a:pPr marL="3657600" lvl="0" indent="0" algn="l" rtl="0">
              <a:lnSpc>
                <a:spcPct val="100000"/>
              </a:lnSpc>
              <a:spcBef>
                <a:spcPts val="1000"/>
              </a:spcBef>
              <a:spcAft>
                <a:spcPts val="0"/>
              </a:spcAft>
              <a:buNone/>
            </a:pPr>
            <a:endParaRPr sz="1400"/>
          </a:p>
          <a:p>
            <a:pPr marL="0" lvl="0" indent="0" algn="l" rtl="0">
              <a:spcBef>
                <a:spcPts val="360"/>
              </a:spcBef>
              <a:spcAft>
                <a:spcPts val="0"/>
              </a:spcAft>
              <a:buClr>
                <a:schemeClr val="dk1"/>
              </a:buClr>
              <a:buSzPts val="1100"/>
              <a:buFont typeface="Arial"/>
              <a:buNone/>
            </a:pPr>
            <a:r>
              <a:rPr lang="en-US" sz="1300"/>
              <a:t>https://catalog.us-east-1.prod.workshops.aws/workshops/8ce2b56a-5cbf-465d-8a65-96b006d71127/en-US</a:t>
            </a:r>
            <a:endParaRPr sz="1300"/>
          </a:p>
        </p:txBody>
      </p:sp>
      <p:pic>
        <p:nvPicPr>
          <p:cNvPr id="169" name="Google Shape;169;g253eaf3a1f8_0_99"/>
          <p:cNvPicPr preferRelativeResize="0"/>
          <p:nvPr/>
        </p:nvPicPr>
        <p:blipFill>
          <a:blip r:embed="rId3">
            <a:alphaModFix/>
          </a:blip>
          <a:stretch>
            <a:fillRect/>
          </a:stretch>
        </p:blipFill>
        <p:spPr>
          <a:xfrm>
            <a:off x="305375" y="1015525"/>
            <a:ext cx="2824876" cy="5062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253eaf3a1f8_0_52"/>
          <p:cNvSpPr txBox="1">
            <a:spLocks noGrp="1"/>
          </p:cNvSpPr>
          <p:nvPr>
            <p:ph type="title"/>
          </p:nvPr>
        </p:nvSpPr>
        <p:spPr>
          <a:xfrm>
            <a:off x="57300" y="450800"/>
            <a:ext cx="8980200" cy="564900"/>
          </a:xfrm>
          <a:prstGeom prst="rect">
            <a:avLst/>
          </a:prstGeom>
        </p:spPr>
        <p:txBody>
          <a:bodyPr spcFirstLastPara="1" wrap="square" lIns="90475" tIns="44450" rIns="90475" bIns="44450" anchor="t" anchorCtr="0">
            <a:noAutofit/>
          </a:bodyPr>
          <a:lstStyle/>
          <a:p>
            <a:pPr marL="0" lvl="0" indent="0" algn="l" rtl="0">
              <a:lnSpc>
                <a:spcPct val="100000"/>
              </a:lnSpc>
              <a:spcBef>
                <a:spcPts val="900"/>
              </a:spcBef>
              <a:spcAft>
                <a:spcPts val="0"/>
              </a:spcAft>
              <a:buNone/>
            </a:pPr>
            <a:r>
              <a:rPr lang="en-US" sz="2600">
                <a:solidFill>
                  <a:srgbClr val="EAFD3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Why the Cloud is ideal for running CMAQ!</a:t>
            </a:r>
            <a:endParaRPr sz="2600">
              <a:solidFill>
                <a:srgbClr val="EAFD39"/>
              </a:solidFill>
            </a:endParaRPr>
          </a:p>
          <a:p>
            <a:pPr marL="0" lvl="0" indent="0" algn="l" rtl="0">
              <a:lnSpc>
                <a:spcPct val="100000"/>
              </a:lnSpc>
              <a:spcBef>
                <a:spcPts val="900"/>
              </a:spcBef>
              <a:spcAft>
                <a:spcPts val="0"/>
              </a:spcAft>
              <a:buClr>
                <a:schemeClr val="dk1"/>
              </a:buClr>
              <a:buSzPts val="1100"/>
              <a:buFont typeface="Arial"/>
              <a:buNone/>
            </a:pPr>
            <a:endParaRPr sz="1900">
              <a:solidFill>
                <a:srgbClr val="EAFD39"/>
              </a:solidFill>
            </a:endParaRPr>
          </a:p>
        </p:txBody>
      </p:sp>
      <p:sp>
        <p:nvSpPr>
          <p:cNvPr id="61" name="Google Shape;61;g253eaf3a1f8_0_52"/>
          <p:cNvSpPr txBox="1">
            <a:spLocks noGrp="1"/>
          </p:cNvSpPr>
          <p:nvPr>
            <p:ph type="body" idx="1"/>
          </p:nvPr>
        </p:nvSpPr>
        <p:spPr>
          <a:xfrm>
            <a:off x="57300" y="564900"/>
            <a:ext cx="9029400" cy="6204900"/>
          </a:xfrm>
          <a:prstGeom prst="rect">
            <a:avLst/>
          </a:prstGeom>
        </p:spPr>
        <p:txBody>
          <a:bodyPr spcFirstLastPara="1" wrap="square" lIns="91425" tIns="0" rIns="91425" bIns="91425" anchor="t" anchorCtr="0">
            <a:noAutofit/>
          </a:bodyPr>
          <a:lstStyle/>
          <a:p>
            <a:pPr marL="0" lvl="0" indent="0" algn="l" rtl="0">
              <a:spcBef>
                <a:spcPts val="500"/>
              </a:spcBef>
              <a:spcAft>
                <a:spcPts val="0"/>
              </a:spcAft>
              <a:buNone/>
            </a:pPr>
            <a:endParaRPr sz="2000" dirty="0">
              <a:solidFill>
                <a:srgbClr val="EAFD39"/>
              </a:solidFill>
            </a:endParaRPr>
          </a:p>
          <a:p>
            <a:pPr marL="0" lvl="0" indent="0" algn="l" rtl="0">
              <a:spcBef>
                <a:spcPts val="500"/>
              </a:spcBef>
              <a:spcAft>
                <a:spcPts val="0"/>
              </a:spcAft>
              <a:buNone/>
            </a:pPr>
            <a:endParaRPr sz="2000" dirty="0">
              <a:solidFill>
                <a:srgbClr val="EAFD39"/>
              </a:solidFill>
            </a:endParaRPr>
          </a:p>
          <a:p>
            <a:pPr marL="0" lvl="0" indent="0" algn="l" rtl="0">
              <a:spcBef>
                <a:spcPts val="500"/>
              </a:spcBef>
              <a:spcAft>
                <a:spcPts val="0"/>
              </a:spcAft>
              <a:buNone/>
            </a:pPr>
            <a:r>
              <a:rPr lang="en-US" sz="2000" dirty="0">
                <a:solidFill>
                  <a:srgbClr val="EAFD39"/>
                </a:solidFill>
              </a:rPr>
              <a:t>Train new users</a:t>
            </a:r>
            <a:endParaRPr sz="2000" dirty="0">
              <a:solidFill>
                <a:srgbClr val="EAFD39"/>
              </a:solidFill>
            </a:endParaRPr>
          </a:p>
          <a:p>
            <a:pPr marL="914400" lvl="1" indent="-336550" algn="l" rtl="0">
              <a:spcBef>
                <a:spcPts val="500"/>
              </a:spcBef>
              <a:spcAft>
                <a:spcPts val="0"/>
              </a:spcAft>
              <a:buSzPts val="1700"/>
              <a:buChar char="○"/>
            </a:pPr>
            <a:r>
              <a:rPr lang="en-US" sz="1700" dirty="0"/>
              <a:t>S</a:t>
            </a:r>
            <a:r>
              <a:rPr lang="en-US" sz="1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oftware and input data are pre-</a:t>
            </a:r>
            <a:r>
              <a:rPr lang="en-US" sz="1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installed</a:t>
            </a:r>
            <a:r>
              <a:rPr lang="en-US" sz="1700" dirty="0"/>
              <a:t>.</a:t>
            </a:r>
            <a:endParaRPr sz="1700" dirty="0"/>
          </a:p>
          <a:p>
            <a:pPr marL="914400" lvl="1" indent="-336550" algn="l" rtl="0">
              <a:spcBef>
                <a:spcPts val="0"/>
              </a:spcBef>
              <a:spcAft>
                <a:spcPts val="0"/>
              </a:spcAft>
              <a:buSzPts val="1700"/>
              <a:buChar char="○"/>
            </a:pPr>
            <a:r>
              <a:rPr lang="en-US" sz="1700" dirty="0"/>
              <a:t>EC2 instances are provisioned within five minutes.</a:t>
            </a:r>
            <a:endParaRPr sz="1700" dirty="0"/>
          </a:p>
          <a:p>
            <a:pPr marL="914400" lvl="1" indent="-336550" algn="l" rtl="0">
              <a:spcBef>
                <a:spcPts val="0"/>
              </a:spcBef>
              <a:spcAft>
                <a:spcPts val="0"/>
              </a:spcAft>
              <a:buSzPts val="1700"/>
              <a:buChar char="○"/>
            </a:pPr>
            <a:r>
              <a:rPr lang="en-US" sz="1700" dirty="0"/>
              <a:t>Avoid wait times in queue encountered on shared system.</a:t>
            </a:r>
            <a:endParaRPr sz="1700" dirty="0"/>
          </a:p>
          <a:p>
            <a:pPr marL="914400" lvl="1" indent="-336550" algn="l" rtl="0">
              <a:spcBef>
                <a:spcPts val="0"/>
              </a:spcBef>
              <a:spcAft>
                <a:spcPts val="0"/>
              </a:spcAft>
              <a:buSzPts val="1700"/>
              <a:buChar char="○"/>
            </a:pPr>
            <a:r>
              <a:rPr lang="en-US" sz="1700" dirty="0"/>
              <a:t>Avoid costly </a:t>
            </a:r>
            <a:r>
              <a:rPr lang="en-US" sz="1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computer purchases</a:t>
            </a:r>
            <a:r>
              <a:rPr lang="en-US" sz="1700" dirty="0"/>
              <a:t>.</a:t>
            </a:r>
            <a:endParaRPr sz="1700" dirty="0"/>
          </a:p>
          <a:p>
            <a:pPr marL="914400" lvl="1" indent="-336550" algn="l" rtl="0">
              <a:spcBef>
                <a:spcPts val="0"/>
              </a:spcBef>
              <a:spcAft>
                <a:spcPts val="0"/>
              </a:spcAft>
              <a:buSzPts val="1700"/>
              <a:buChar char="○"/>
            </a:pPr>
            <a:r>
              <a:rPr lang="en-US" sz="1700" dirty="0"/>
              <a:t>Learn how to use performance metrics to improve hardware and software.</a:t>
            </a:r>
            <a:endParaRPr sz="1700" dirty="0"/>
          </a:p>
          <a:p>
            <a:pPr marL="914400" lvl="1" indent="-336550" algn="l" rtl="0">
              <a:spcBef>
                <a:spcPts val="0"/>
              </a:spcBef>
              <a:spcAft>
                <a:spcPts val="0"/>
              </a:spcAft>
              <a:buSzPts val="1700"/>
              <a:buChar char="○"/>
            </a:pPr>
            <a:r>
              <a:rPr lang="en-US" sz="1700" dirty="0"/>
              <a:t>Run CMAQ and do analysis/visualization on the cloud.</a:t>
            </a:r>
            <a:endParaRPr sz="1700" dirty="0"/>
          </a:p>
          <a:p>
            <a:pPr marL="0" lvl="0" indent="0" algn="l" rtl="0">
              <a:spcBef>
                <a:spcPts val="500"/>
              </a:spcBef>
              <a:spcAft>
                <a:spcPts val="0"/>
              </a:spcAft>
              <a:buNone/>
            </a:pPr>
            <a:r>
              <a:rPr lang="en-US" sz="2000" dirty="0">
                <a:solidFill>
                  <a:srgbClr val="EAFD39"/>
                </a:solidFill>
              </a:rPr>
              <a:t>Right size compute resource utilization/spending</a:t>
            </a:r>
            <a:r>
              <a:rPr lang="en-US" sz="2000" dirty="0"/>
              <a:t> </a:t>
            </a:r>
            <a:endParaRPr sz="2000" dirty="0"/>
          </a:p>
          <a:p>
            <a:pPr marL="914400" lvl="1" indent="-336550" algn="l" rtl="0">
              <a:spcBef>
                <a:spcPts val="500"/>
              </a:spcBef>
              <a:spcAft>
                <a:spcPts val="0"/>
              </a:spcAft>
              <a:buSzPts val="1700"/>
              <a:buChar char="○"/>
            </a:pPr>
            <a:r>
              <a:rPr lang="en-US" sz="1700" dirty="0"/>
              <a:t>B</a:t>
            </a:r>
            <a:r>
              <a:rPr lang="en-US" sz="1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ased on</a:t>
            </a:r>
            <a:r>
              <a:rPr lang="en-US" sz="1700" dirty="0"/>
              <a:t> domain size/resolution, required time to solution and budget.</a:t>
            </a:r>
            <a:endParaRPr sz="1700" dirty="0"/>
          </a:p>
          <a:p>
            <a:pPr marL="914400" lvl="1" indent="-336550" algn="l" rtl="0">
              <a:spcBef>
                <a:spcPts val="0"/>
              </a:spcBef>
              <a:spcAft>
                <a:spcPts val="0"/>
              </a:spcAft>
              <a:buSzPts val="1700"/>
              <a:buChar char="○"/>
            </a:pPr>
            <a:r>
              <a:rPr lang="en-US" sz="1700" dirty="0"/>
              <a:t>Use preconfigured CMAQ software (in the form of a snapshot specific to the Operating system and VMs or EC2 instance of different sizes in the same family </a:t>
            </a:r>
            <a:endParaRPr sz="1700" dirty="0"/>
          </a:p>
          <a:p>
            <a:pPr marL="914400" lvl="1" indent="-336550" algn="l" rtl="0">
              <a:spcBef>
                <a:spcPts val="0"/>
              </a:spcBef>
              <a:spcAft>
                <a:spcPts val="0"/>
              </a:spcAft>
              <a:buSzPts val="1700"/>
              <a:buChar char="○"/>
            </a:pPr>
            <a:r>
              <a:rPr lang="en-US" sz="1700" b="1" dirty="0">
                <a:solidFill>
                  <a:srgbClr val="FFFF00"/>
                </a:solidFill>
              </a:rPr>
              <a:t>One thread per core</a:t>
            </a:r>
            <a:r>
              <a:rPr lang="en-US" sz="1700" dirty="0"/>
              <a:t>: HPC EC2 instances have multi-threading disabled by default. This is recommended for </a:t>
            </a:r>
            <a:r>
              <a:rPr lang="en-US" sz="1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high</a:t>
            </a:r>
            <a:r>
              <a:rPr lang="en-US" sz="1700" dirty="0"/>
              <a:t> performance computing (HPC) workloads. </a:t>
            </a:r>
            <a:endParaRPr sz="1700" dirty="0"/>
          </a:p>
          <a:p>
            <a:pPr marL="914400" lvl="0" indent="0" algn="l" rtl="0">
              <a:spcBef>
                <a:spcPts val="0"/>
              </a:spcBef>
              <a:spcAft>
                <a:spcPts val="0"/>
              </a:spcAft>
              <a:buNone/>
            </a:pPr>
            <a:endParaRPr sz="1700" dirty="0"/>
          </a:p>
          <a:p>
            <a:pPr marL="0" lvl="0" indent="0" algn="l" rtl="0">
              <a:spcBef>
                <a:spcPts val="500"/>
              </a:spcBef>
              <a:spcAft>
                <a:spcPts val="0"/>
              </a:spcAft>
              <a:buNone/>
            </a:pPr>
            <a:r>
              <a:rPr lang="en-US" sz="1500" b="1" u="sng" dirty="0"/>
              <a:t>CMAQ Benchmark</a:t>
            </a:r>
            <a:r>
              <a:rPr lang="en-US" sz="1500" b="1" dirty="0"/>
              <a:t>  	| </a:t>
            </a:r>
            <a:r>
              <a:rPr lang="en-US" sz="1500" b="1" u="sng" dirty="0"/>
              <a:t>Grid Domain</a:t>
            </a:r>
            <a:r>
              <a:rPr lang="en-US" sz="1500" b="1" dirty="0"/>
              <a:t>  | </a:t>
            </a:r>
            <a:r>
              <a:rPr lang="en-US" sz="1500" b="1" u="sng" dirty="0"/>
              <a:t>EC2 (</a:t>
            </a:r>
            <a:r>
              <a:rPr lang="en-US" sz="1500" b="1"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cores</a:t>
            </a:r>
            <a:r>
              <a:rPr lang="en-US" sz="1500" b="1" u="sng" dirty="0"/>
              <a:t>)</a:t>
            </a:r>
            <a:r>
              <a:rPr lang="en-US" sz="1500" b="1" dirty="0"/>
              <a:t>   		  	|  </a:t>
            </a:r>
            <a:r>
              <a:rPr lang="en-US" sz="1500" b="1"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OnDemand</a:t>
            </a:r>
            <a:r>
              <a:rPr lang="en-US" sz="1500" b="1" u="sng" dirty="0"/>
              <a:t> Cost/core/</a:t>
            </a:r>
            <a:r>
              <a:rPr lang="en-US" sz="1500" b="1" u="sng" dirty="0" err="1"/>
              <a:t>hr</a:t>
            </a:r>
            <a:endParaRPr sz="1500" b="1" u="sng" dirty="0"/>
          </a:p>
          <a:p>
            <a:pPr marL="0" lvl="0" indent="0" algn="l" rtl="0">
              <a:spcBef>
                <a:spcPts val="500"/>
              </a:spcBef>
              <a:spcAft>
                <a:spcPts val="0"/>
              </a:spcAft>
              <a:buClr>
                <a:schemeClr val="dk1"/>
              </a:buClr>
              <a:buSzPts val="1100"/>
              <a:buFont typeface="Arial"/>
              <a:buNone/>
            </a:pPr>
            <a:r>
              <a:rPr lang="en-US" sz="1500" dirty="0"/>
              <a:t>12US1 cb6r5         	| (459x299x35)  | </a:t>
            </a:r>
            <a:r>
              <a:rPr lang="en-US" sz="1500" dirty="0">
                <a:solidFill>
                  <a:srgbClr val="FFFF00"/>
                </a:solidFill>
              </a:rPr>
              <a:t>3 x hpc7g.16xlarge </a:t>
            </a:r>
            <a:r>
              <a:rPr lang="en-US" sz="1500" dirty="0"/>
              <a:t>(</a:t>
            </a:r>
            <a:r>
              <a:rPr lang="en-US" sz="1500" dirty="0">
                <a:solidFill>
                  <a:srgbClr val="FFFF00"/>
                </a:solidFill>
              </a:rPr>
              <a:t>64</a:t>
            </a:r>
            <a:r>
              <a:rPr lang="en-US" sz="1500" dirty="0"/>
              <a:t>)</a:t>
            </a:r>
            <a:r>
              <a:rPr lang="en-US" sz="1500" dirty="0">
                <a:solidFill>
                  <a:srgbClr val="FFFF00"/>
                </a:solidFill>
              </a:rPr>
              <a:t> 		</a:t>
            </a:r>
            <a:r>
              <a:rPr lang="en-US" sz="1500" dirty="0"/>
              <a:t>|     $1.68</a:t>
            </a:r>
            <a:endParaRPr sz="1500" dirty="0"/>
          </a:p>
          <a:p>
            <a:pPr marL="0" lvl="0" indent="0" algn="l" rtl="0">
              <a:spcBef>
                <a:spcPts val="9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53eaf3a1f8_0_94"/>
          <p:cNvSpPr txBox="1">
            <a:spLocks noGrp="1"/>
          </p:cNvSpPr>
          <p:nvPr>
            <p:ph type="title"/>
          </p:nvPr>
        </p:nvSpPr>
        <p:spPr>
          <a:xfrm>
            <a:off x="50775" y="388950"/>
            <a:ext cx="7427700" cy="835200"/>
          </a:xfrm>
          <a:prstGeom prst="rect">
            <a:avLst/>
          </a:prstGeom>
        </p:spPr>
        <p:txBody>
          <a:bodyPr spcFirstLastPara="1" wrap="square" lIns="90475" tIns="44450" rIns="90475" bIns="44450" anchor="ctr" anchorCtr="0">
            <a:noAutofit/>
          </a:bodyPr>
          <a:lstStyle/>
          <a:p>
            <a:pPr marL="0" lvl="0" indent="0" algn="l" rtl="0">
              <a:lnSpc>
                <a:spcPct val="100000"/>
              </a:lnSpc>
              <a:spcBef>
                <a:spcPts val="900"/>
              </a:spcBef>
              <a:spcAft>
                <a:spcPts val="0"/>
              </a:spcAft>
              <a:buClr>
                <a:schemeClr val="dk1"/>
              </a:buClr>
              <a:buSzPts val="1100"/>
              <a:buFont typeface="Arial"/>
              <a:buNone/>
            </a:pPr>
            <a:r>
              <a:rPr lang="en-US" sz="2400">
                <a:solidFill>
                  <a:srgbClr val="EAFD39"/>
                </a:solidFill>
              </a:rPr>
              <a:t>Why the Cloud is ideal for running CMAQ! </a:t>
            </a:r>
            <a:r>
              <a:rPr lang="en-US" sz="1700">
                <a:solidFill>
                  <a:srgbClr val="EAFD39"/>
                </a:solidFill>
              </a:rPr>
              <a:t>(continued)</a:t>
            </a:r>
            <a:endParaRPr sz="1700">
              <a:solidFill>
                <a:srgbClr val="EAFD39"/>
              </a:solidFill>
            </a:endParaRPr>
          </a:p>
        </p:txBody>
      </p:sp>
      <p:sp>
        <p:nvSpPr>
          <p:cNvPr id="67" name="Google Shape;67;g253eaf3a1f8_0_94"/>
          <p:cNvSpPr txBox="1">
            <a:spLocks noGrp="1"/>
          </p:cNvSpPr>
          <p:nvPr>
            <p:ph type="body" idx="1"/>
          </p:nvPr>
        </p:nvSpPr>
        <p:spPr>
          <a:xfrm>
            <a:off x="50775" y="1087450"/>
            <a:ext cx="8985600" cy="56628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endParaRPr sz="1700" b="1">
              <a:solidFill>
                <a:srgbClr val="EAFD39"/>
              </a:solidFill>
            </a:endParaRPr>
          </a:p>
          <a:p>
            <a:pPr marL="0" lvl="0" indent="0" algn="l" rtl="0">
              <a:spcBef>
                <a:spcPts val="900"/>
              </a:spcBef>
              <a:spcAft>
                <a:spcPts val="0"/>
              </a:spcAft>
              <a:buNone/>
            </a:pPr>
            <a:r>
              <a:rPr lang="en-US" sz="1700" b="1">
                <a:solidFill>
                  <a:srgbClr val="EAFD39"/>
                </a:solidFill>
              </a:rPr>
              <a:t>“Accelerate time to results for compute-heavy workloads” *</a:t>
            </a:r>
            <a:endParaRPr sz="1700" b="1">
              <a:solidFill>
                <a:srgbClr val="EAFD39"/>
              </a:solidFill>
            </a:endParaRPr>
          </a:p>
          <a:p>
            <a:pPr marL="914400" lvl="0" indent="-311150" algn="l" rtl="0">
              <a:spcBef>
                <a:spcPts val="500"/>
              </a:spcBef>
              <a:spcAft>
                <a:spcPts val="0"/>
              </a:spcAft>
              <a:buSzPts val="1300"/>
              <a:buChar char="●"/>
            </a:pPr>
            <a:r>
              <a:rPr lang="en-US" sz="1900"/>
              <a:t>Autoscaling capability of ParallelCluster or CycleCloud (add VMs to run on more cores)</a:t>
            </a:r>
            <a:endParaRPr sz="1900"/>
          </a:p>
          <a:p>
            <a:pPr marL="1371600" lvl="1" indent="-304800" algn="l" rtl="0">
              <a:spcBef>
                <a:spcPts val="500"/>
              </a:spcBef>
              <a:spcAft>
                <a:spcPts val="0"/>
              </a:spcAft>
              <a:buSzPts val="1200"/>
              <a:buChar char="○"/>
            </a:pPr>
            <a:r>
              <a:rPr lang="en-US" sz="1400"/>
              <a:t>Expand the extent of domains and use higher resolution with access to more compute cores, or add more cores to get faster completion time.</a:t>
            </a:r>
            <a:endParaRPr sz="1400"/>
          </a:p>
          <a:p>
            <a:pPr marL="1371600" lvl="1" indent="-304800" algn="l" rtl="0">
              <a:spcBef>
                <a:spcPts val="500"/>
              </a:spcBef>
              <a:spcAft>
                <a:spcPts val="0"/>
              </a:spcAft>
              <a:buSzPts val="1200"/>
              <a:buChar char="○"/>
            </a:pPr>
            <a:r>
              <a:rPr lang="en-US" sz="1400"/>
              <a:t>Quickly obtain resources for even the most demanding simulations, such as two</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-way coupled WRF-CMAQ, CMAQ-ISAM, CMAQ-DDM3D</a:t>
            </a:r>
            <a:r>
              <a:rPr lang="en-US" sz="1400"/>
              <a:t>.</a:t>
            </a:r>
            <a:endParaRPr sz="1400"/>
          </a:p>
          <a:p>
            <a:pPr marL="914400" lvl="0" indent="-311150" algn="l" rtl="0">
              <a:spcBef>
                <a:spcPts val="500"/>
              </a:spcBef>
              <a:spcAft>
                <a:spcPts val="0"/>
              </a:spcAft>
              <a:buSzPts val="1300"/>
              <a:buChar char="●"/>
            </a:pPr>
            <a:r>
              <a:rPr lang="en-US" sz="1900"/>
              <a:t>Benchmark CMAQ on different processor types (Intel, AMD, ARM), Operating Systems, and Compilers (Intel, GCC), and </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MPI</a:t>
            </a:r>
            <a:r>
              <a:rPr lang="en-US" sz="1900"/>
              <a:t> implementations (OpenMPI, Intel MPI)</a:t>
            </a:r>
            <a:endParaRPr sz="1900"/>
          </a:p>
          <a:p>
            <a:pPr marL="1371600" lvl="1" indent="-304800" algn="l" rtl="0">
              <a:spcBef>
                <a:spcPts val="500"/>
              </a:spcBef>
              <a:spcAft>
                <a:spcPts val="0"/>
              </a:spcAft>
              <a:buSzPts val="1200"/>
              <a:buChar char="○"/>
            </a:pPr>
            <a:r>
              <a:rPr lang="en-US" sz="1400"/>
              <a:t>Quickly install and build libraries and CMAQ using csh scripts in the developer guide.</a:t>
            </a:r>
            <a:endParaRPr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1371600" lvl="1" indent="-304800" algn="l" rtl="0">
              <a:spcBef>
                <a:spcPts val="500"/>
              </a:spcBef>
              <a:spcAft>
                <a:spcPts val="0"/>
              </a:spcAft>
              <a:buSzPts val="1200"/>
              <a:buChar char="○"/>
            </a:pP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Modify run scripts to match the cores available</a:t>
            </a:r>
            <a:r>
              <a:rPr lang="en-US" sz="1400"/>
              <a:t>.</a:t>
            </a:r>
            <a:endParaRPr sz="1400"/>
          </a:p>
          <a:p>
            <a:pPr marL="1371600" lvl="1" indent="-317500" algn="l" rtl="0">
              <a:spcBef>
                <a:spcPts val="500"/>
              </a:spcBef>
              <a:spcAft>
                <a:spcPts val="0"/>
              </a:spcAft>
              <a:buSzPts val="1400"/>
              <a:buChar char="○"/>
            </a:pPr>
            <a:r>
              <a:rPr lang="en-US" sz="1400"/>
              <a:t>Newer AWS EC2 instances and Azure Virtual Machines are faster, less costly, and more energy efficient.</a:t>
            </a:r>
            <a:endParaRPr sz="1400"/>
          </a:p>
          <a:p>
            <a:pPr marL="914400" lvl="0" indent="-311150" algn="l" rtl="0">
              <a:spcBef>
                <a:spcPts val="500"/>
              </a:spcBef>
              <a:spcAft>
                <a:spcPts val="0"/>
              </a:spcAft>
              <a:buSzPts val="1300"/>
              <a:buChar char="●"/>
            </a:pPr>
            <a:r>
              <a:rPr lang="en-US" sz="1900"/>
              <a:t>Expandability of low-cost data storage</a:t>
            </a:r>
            <a:endParaRPr sz="1900"/>
          </a:p>
          <a:p>
            <a:pPr marL="1371600" lvl="1" indent="-279400" algn="l" rtl="0">
              <a:spcBef>
                <a:spcPts val="500"/>
              </a:spcBef>
              <a:spcAft>
                <a:spcPts val="0"/>
              </a:spcAft>
              <a:buSzPts val="800"/>
              <a:buChar char="○"/>
            </a:pPr>
            <a:r>
              <a:rPr lang="en-US" sz="1400"/>
              <a:t>Facilitates s</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haring data on </a:t>
            </a:r>
            <a:r>
              <a:rPr lang="en-US" sz="1400"/>
              <a:t>S3 Storage Buckets.</a:t>
            </a:r>
            <a:endParaRPr sz="1400"/>
          </a:p>
          <a:p>
            <a:pPr marL="1371600" lvl="1" indent="-292100" algn="l" rtl="0">
              <a:spcBef>
                <a:spcPts val="500"/>
              </a:spcBef>
              <a:spcAft>
                <a:spcPts val="0"/>
              </a:spcAft>
              <a:buSzPts val="1000"/>
              <a:buChar char="○"/>
            </a:pPr>
            <a:r>
              <a:rPr lang="en-US" sz="1400"/>
              <a:t>Members of the CMAS Community are encouraged to contribute and use publicly available data via the CMAS Data Warehouse on AWS.</a:t>
            </a:r>
            <a:endParaRPr sz="1400"/>
          </a:p>
          <a:p>
            <a:pPr marL="0" lvl="0" indent="0" algn="l" rtl="0">
              <a:spcBef>
                <a:spcPts val="9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75608d598d_0_1"/>
          <p:cNvSpPr txBox="1">
            <a:spLocks noGrp="1"/>
          </p:cNvSpPr>
          <p:nvPr>
            <p:ph type="title"/>
          </p:nvPr>
        </p:nvSpPr>
        <p:spPr>
          <a:xfrm>
            <a:off x="227013" y="73025"/>
            <a:ext cx="62406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a:t>CMAQ Data Warehouse on AWS</a:t>
            </a:r>
            <a:endParaRPr/>
          </a:p>
        </p:txBody>
      </p:sp>
      <p:sp>
        <p:nvSpPr>
          <p:cNvPr id="73" name="Google Shape;73;g275608d598d_0_1"/>
          <p:cNvSpPr txBox="1">
            <a:spLocks noGrp="1"/>
          </p:cNvSpPr>
          <p:nvPr>
            <p:ph type="body" idx="1"/>
          </p:nvPr>
        </p:nvSpPr>
        <p:spPr>
          <a:xfrm>
            <a:off x="414350" y="778025"/>
            <a:ext cx="8313600" cy="59010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endParaRPr/>
          </a:p>
          <a:p>
            <a:pPr marL="0" lvl="0" indent="0" algn="l" rtl="0">
              <a:spcBef>
                <a:spcPts val="900"/>
              </a:spcBef>
              <a:spcAft>
                <a:spcPts val="0"/>
              </a:spcAft>
              <a:buNone/>
            </a:pPr>
            <a:r>
              <a:rPr lang="en-US" sz="2000">
                <a:latin typeface="Arial"/>
                <a:ea typeface="Arial"/>
                <a:cs typeface="Arial"/>
                <a:sym typeface="Arial"/>
              </a:rPr>
              <a:t>CMAS Data Warehouse on AWS collects and disseminates meteorology, emissions, and air quality model input and output for Community Multiscale Air Quality (CMAQ) Model Applications. </a:t>
            </a:r>
            <a:endParaRPr sz="2000">
              <a:latin typeface="Arial"/>
              <a:ea typeface="Arial"/>
              <a:cs typeface="Arial"/>
              <a:sym typeface="Arial"/>
            </a:endParaRPr>
          </a:p>
          <a:p>
            <a:pPr marL="0" lvl="0" indent="0" algn="l" rtl="0">
              <a:spcBef>
                <a:spcPts val="900"/>
              </a:spcBef>
              <a:spcAft>
                <a:spcPts val="0"/>
              </a:spcAft>
              <a:buNone/>
            </a:pPr>
            <a:r>
              <a:rPr lang="en-US" sz="2000" u="sng">
                <a:latin typeface="Arial"/>
                <a:ea typeface="Arial"/>
                <a:cs typeface="Arial"/>
                <a:sym typeface="Arial"/>
                <a:hlinkClick r:id="rId3"/>
              </a:rPr>
              <a:t>https://registry.opendata.aws/cmas-data-warehouse/</a:t>
            </a:r>
            <a:endParaRPr sz="2000">
              <a:latin typeface="Arial"/>
              <a:ea typeface="Arial"/>
              <a:cs typeface="Arial"/>
              <a:sym typeface="Arial"/>
            </a:endParaRPr>
          </a:p>
          <a:p>
            <a:pPr marL="457200" lvl="0" indent="-355600" algn="l" rtl="0">
              <a:spcBef>
                <a:spcPts val="900"/>
              </a:spcBef>
              <a:spcAft>
                <a:spcPts val="0"/>
              </a:spcAft>
              <a:buSzPts val="2000"/>
              <a:buFont typeface="Arial"/>
              <a:buChar char="•"/>
            </a:pPr>
            <a:r>
              <a:rPr lang="en-US" sz="2000">
                <a:latin typeface="Arial"/>
                <a:ea typeface="Arial"/>
                <a:cs typeface="Arial"/>
                <a:sym typeface="Arial"/>
              </a:rPr>
              <a:t>This repository is available as part of the AWS Open Data Program, therefore egress fees are not charged to either the host or the person downloading the data. </a:t>
            </a:r>
            <a:endParaRPr sz="2000">
              <a:latin typeface="Arial"/>
              <a:ea typeface="Arial"/>
              <a:cs typeface="Arial"/>
              <a:sym typeface="Arial"/>
            </a:endParaRPr>
          </a:p>
          <a:p>
            <a:pPr marL="457200" lvl="0" indent="0" algn="l" rtl="0">
              <a:spcBef>
                <a:spcPts val="900"/>
              </a:spcBef>
              <a:spcAft>
                <a:spcPts val="0"/>
              </a:spcAft>
              <a:buNone/>
            </a:pPr>
            <a:endParaRPr sz="2000">
              <a:latin typeface="Arial"/>
              <a:ea typeface="Arial"/>
              <a:cs typeface="Arial"/>
              <a:sym typeface="Arial"/>
            </a:endParaRPr>
          </a:p>
          <a:p>
            <a:pPr marL="457200" lvl="0" indent="-355600" algn="l" rtl="0">
              <a:spcBef>
                <a:spcPts val="900"/>
              </a:spcBef>
              <a:spcAft>
                <a:spcPts val="0"/>
              </a:spcAft>
              <a:buSzPts val="2000"/>
              <a:buFont typeface="Arial"/>
              <a:buChar char="•"/>
            </a:pPr>
            <a:r>
              <a:rPr lang="en-US" sz="2000">
                <a:latin typeface="Arial"/>
                <a:ea typeface="Arial"/>
                <a:cs typeface="Arial"/>
                <a:sym typeface="Arial"/>
              </a:rPr>
              <a:t>These public S3 buckets are hosted by the CMAS Center on behalf of the U.S. EPA’s Office of Research and Development, </a:t>
            </a:r>
            <a:r>
              <a:rPr lang="en-US" sz="20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and the U.S. EPA’s Office of Air and Radiation. </a:t>
            </a:r>
            <a:endParaRPr sz="2000">
              <a:latin typeface="Arial"/>
              <a:ea typeface="Arial"/>
              <a:cs typeface="Arial"/>
              <a:sym typeface="Arial"/>
            </a:endParaRPr>
          </a:p>
          <a:p>
            <a:pPr marL="0" lvl="0" indent="0" algn="l" rtl="0">
              <a:spcBef>
                <a:spcPts val="900"/>
              </a:spcBef>
              <a:spcAft>
                <a:spcPts val="0"/>
              </a:spcAft>
              <a:buNone/>
            </a:pPr>
            <a:endParaRPr sz="2000">
              <a:latin typeface="Arial"/>
              <a:ea typeface="Arial"/>
              <a:cs typeface="Arial"/>
              <a:sym typeface="Arial"/>
            </a:endParaRPr>
          </a:p>
          <a:p>
            <a:pPr marL="457200" lvl="0" indent="-355600" algn="l" rtl="0">
              <a:spcBef>
                <a:spcPts val="900"/>
              </a:spcBef>
              <a:spcAft>
                <a:spcPts val="0"/>
              </a:spcAft>
              <a:buSzPts val="2000"/>
              <a:buFont typeface="Arial"/>
              <a:buChar char="•"/>
            </a:pPr>
            <a:r>
              <a:rPr lang="en-US" sz="2000">
                <a:latin typeface="Arial"/>
                <a:ea typeface="Arial"/>
                <a:cs typeface="Arial"/>
                <a:sym typeface="Arial"/>
              </a:rPr>
              <a:t>Metadata for the datasets in the CMAS Data Warehouse are available from the CMAS Dataverse site:</a:t>
            </a:r>
            <a:r>
              <a:rPr lang="en-US" sz="2000">
                <a:uFill>
                  <a:noFill/>
                </a:uFill>
                <a:latin typeface="Arial"/>
                <a:ea typeface="Arial"/>
                <a:cs typeface="Arial"/>
                <a:sym typeface="Arial"/>
                <a:hlinkClick r:id="rId4"/>
              </a:rPr>
              <a:t> </a:t>
            </a:r>
            <a:r>
              <a:rPr lang="en-US" sz="2000" u="sng">
                <a:latin typeface="Arial"/>
                <a:ea typeface="Arial"/>
                <a:cs typeface="Arial"/>
                <a:sym typeface="Arial"/>
                <a:hlinkClick r:id="rId4"/>
              </a:rPr>
              <a:t>https://dataverse.unc.edu/dataverse/cmascenter</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90341ba76b_0_16"/>
          <p:cNvSpPr txBox="1">
            <a:spLocks noGrp="1"/>
          </p:cNvSpPr>
          <p:nvPr>
            <p:ph type="title"/>
          </p:nvPr>
        </p:nvSpPr>
        <p:spPr>
          <a:xfrm>
            <a:off x="165150" y="436493"/>
            <a:ext cx="88137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dirty="0"/>
              <a:t>Current data available on AWS Open Data Program</a:t>
            </a:r>
            <a:endParaRPr dirty="0"/>
          </a:p>
        </p:txBody>
      </p:sp>
      <p:pic>
        <p:nvPicPr>
          <p:cNvPr id="79" name="Google Shape;79;g290341ba76b_0_16"/>
          <p:cNvPicPr preferRelativeResize="0"/>
          <p:nvPr/>
        </p:nvPicPr>
        <p:blipFill>
          <a:blip r:embed="rId3">
            <a:alphaModFix/>
          </a:blip>
          <a:stretch>
            <a:fillRect/>
          </a:stretch>
        </p:blipFill>
        <p:spPr>
          <a:xfrm>
            <a:off x="525561" y="1141493"/>
            <a:ext cx="7565327" cy="5356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70432" y="54685"/>
            <a:ext cx="7886700" cy="657600"/>
          </a:xfrm>
          <a:prstGeom prst="rect">
            <a:avLst/>
          </a:prstGeom>
          <a:noFill/>
          <a:ln>
            <a:noFill/>
          </a:ln>
        </p:spPr>
        <p:txBody>
          <a:bodyPr spcFirstLastPara="1" wrap="square" lIns="90475" tIns="44450" rIns="90475" bIns="44450" anchor="ctr" anchorCtr="0">
            <a:noAutofit/>
          </a:bodyPr>
          <a:lstStyle/>
          <a:p>
            <a:pPr marL="0" lvl="0" indent="0" algn="l" rtl="0">
              <a:lnSpc>
                <a:spcPct val="80000"/>
              </a:lnSpc>
              <a:spcBef>
                <a:spcPts val="0"/>
              </a:spcBef>
              <a:spcAft>
                <a:spcPts val="0"/>
              </a:spcAft>
              <a:buNone/>
            </a:pPr>
            <a:r>
              <a:rPr lang="en-US">
                <a:solidFill>
                  <a:srgbClr val="FFFF00"/>
                </a:solidFill>
              </a:rPr>
              <a:t>CMAQ on the Cloud</a:t>
            </a:r>
            <a:endParaRPr b="1">
              <a:solidFill>
                <a:srgbClr val="FFFF00"/>
              </a:solidFill>
              <a:latin typeface="Helvetica Neue"/>
              <a:ea typeface="Helvetica Neue"/>
              <a:cs typeface="Helvetica Neue"/>
              <a:sym typeface="Helvetica Neue"/>
            </a:endParaRPr>
          </a:p>
        </p:txBody>
      </p:sp>
      <p:sp>
        <p:nvSpPr>
          <p:cNvPr id="85" name="Google Shape;85;p3"/>
          <p:cNvSpPr txBox="1">
            <a:spLocks noGrp="1"/>
          </p:cNvSpPr>
          <p:nvPr>
            <p:ph type="body" idx="1"/>
          </p:nvPr>
        </p:nvSpPr>
        <p:spPr>
          <a:xfrm>
            <a:off x="63450" y="864575"/>
            <a:ext cx="9017100" cy="5878500"/>
          </a:xfrm>
          <a:prstGeom prst="rect">
            <a:avLst/>
          </a:prstGeom>
          <a:noFill/>
          <a:ln>
            <a:noFill/>
          </a:ln>
        </p:spPr>
        <p:txBody>
          <a:bodyPr spcFirstLastPara="1" wrap="square" lIns="90475" tIns="0" rIns="90475" bIns="44450" anchor="t" anchorCtr="0">
            <a:noAutofit/>
          </a:bodyPr>
          <a:lstStyle/>
          <a:p>
            <a:pPr marL="0" lvl="0" indent="0" algn="l" rtl="0">
              <a:spcBef>
                <a:spcPts val="0"/>
              </a:spcBef>
              <a:spcAft>
                <a:spcPts val="0"/>
              </a:spcAft>
              <a:buSzPts val="2400"/>
              <a:buNone/>
            </a:pPr>
            <a:r>
              <a:rPr lang="en-US" sz="2000" b="1" dirty="0">
                <a:solidFill>
                  <a:srgbClr val="FFFF00"/>
                </a:solidFill>
              </a:rPr>
              <a:t>Current Status of Online tutorials:</a:t>
            </a:r>
            <a:endParaRPr sz="2000" dirty="0"/>
          </a:p>
          <a:p>
            <a:pPr marL="914400" lvl="0" indent="-317500" algn="l" rtl="0">
              <a:spcBef>
                <a:spcPts val="800"/>
              </a:spcBef>
              <a:spcAft>
                <a:spcPts val="0"/>
              </a:spcAft>
              <a:buSzPts val="1400"/>
              <a:buChar char="●"/>
            </a:pPr>
            <a:r>
              <a:rPr lang="en-US" sz="2000" dirty="0"/>
              <a:t>CMAQ on AWS Tutorial</a:t>
            </a:r>
            <a:endParaRPr sz="2000" dirty="0"/>
          </a:p>
          <a:p>
            <a:pPr marL="1371600" lvl="1" indent="-323850" algn="l" rtl="0">
              <a:spcBef>
                <a:spcPts val="0"/>
              </a:spcBef>
              <a:spcAft>
                <a:spcPts val="0"/>
              </a:spcAft>
              <a:buSzPts val="1500"/>
              <a:buChar char="○"/>
            </a:pPr>
            <a:r>
              <a:rPr lang="en-US" sz="1500" dirty="0"/>
              <a:t>CMAQv5.4+ using cb6r5_ae7_aq mechanism</a:t>
            </a:r>
            <a:endParaRPr sz="1500" dirty="0"/>
          </a:p>
          <a:p>
            <a:pPr marL="1371600" lvl="1" indent="-323850" algn="l" rtl="0">
              <a:spcBef>
                <a:spcPts val="0"/>
              </a:spcBef>
              <a:spcAft>
                <a:spcPts val="0"/>
              </a:spcAft>
              <a:buSzPts val="1500"/>
              <a:buChar char="○"/>
            </a:pPr>
            <a:r>
              <a:rPr lang="en-US" sz="1500" dirty="0"/>
              <a:t>Contains Parallel Cluster YAML Configuration files and snapshots for</a:t>
            </a:r>
            <a:endParaRPr sz="1500" dirty="0"/>
          </a:p>
          <a:p>
            <a:pPr marL="1828800" lvl="2" indent="-323850" algn="l" rtl="0">
              <a:spcBef>
                <a:spcPts val="0"/>
              </a:spcBef>
              <a:spcAft>
                <a:spcPts val="0"/>
              </a:spcAft>
              <a:buSzPts val="1500"/>
              <a:buChar char="■"/>
            </a:pPr>
            <a:r>
              <a:rPr lang="en-US" sz="1500" dirty="0"/>
              <a:t>hpc6a (AMD EPYC) for Ubuntu OS</a:t>
            </a:r>
            <a:endParaRPr sz="1500" dirty="0"/>
          </a:p>
          <a:p>
            <a:pPr marL="1828800" lvl="2" indent="-323850" algn="l" rtl="0">
              <a:spcBef>
                <a:spcPts val="0"/>
              </a:spcBef>
              <a:spcAft>
                <a:spcPts val="0"/>
              </a:spcAft>
              <a:buSzPts val="1500"/>
              <a:buChar char="■"/>
            </a:pPr>
            <a:r>
              <a:rPr lang="en-US" sz="1500" dirty="0"/>
              <a:t>hpc7g (Graviton 3E) for Ubuntu OS</a:t>
            </a:r>
            <a:endParaRPr sz="1500" dirty="0"/>
          </a:p>
          <a:p>
            <a:pPr marL="0" lvl="0" indent="0" algn="l" rtl="0">
              <a:spcBef>
                <a:spcPts val="800"/>
              </a:spcBef>
              <a:spcAft>
                <a:spcPts val="0"/>
              </a:spcAft>
              <a:buSzPts val="1600"/>
              <a:buNone/>
            </a:pPr>
            <a:endParaRPr sz="2000" b="1" dirty="0">
              <a:solidFill>
                <a:srgbClr val="FFFF00"/>
              </a:solidFill>
            </a:endParaRPr>
          </a:p>
          <a:p>
            <a:pPr marL="914400" lvl="0" indent="-342900" algn="l" rtl="0">
              <a:spcBef>
                <a:spcPts val="0"/>
              </a:spcBef>
              <a:spcAft>
                <a:spcPts val="0"/>
              </a:spcAft>
              <a:buSzPts val="1800"/>
              <a:buChar char="●"/>
            </a:pPr>
            <a:r>
              <a:rPr lang="en-US" sz="2000" dirty="0"/>
              <a:t>CMAQ on Azure Tutorial</a:t>
            </a:r>
            <a:endParaRPr sz="2000" dirty="0"/>
          </a:p>
          <a:p>
            <a:pPr marL="1371600" lvl="1" indent="-330200" algn="l" rtl="0">
              <a:spcBef>
                <a:spcPts val="0"/>
              </a:spcBef>
              <a:spcAft>
                <a:spcPts val="0"/>
              </a:spcAft>
              <a:buSzPts val="1600"/>
              <a:buChar char="○"/>
            </a:pPr>
            <a:r>
              <a:rPr lang="en-US" sz="1500" dirty="0"/>
              <a:t>CMAQv5.4+ using cb6r5_ae7_aq mechanism</a:t>
            </a:r>
            <a:endParaRPr sz="1600" dirty="0"/>
          </a:p>
          <a:p>
            <a:pPr marL="1371600" lvl="1" indent="-330200" algn="l" rtl="0">
              <a:spcBef>
                <a:spcPts val="0"/>
              </a:spcBef>
              <a:spcAft>
                <a:spcPts val="0"/>
              </a:spcAft>
              <a:buSzPts val="1600"/>
              <a:buChar char="○"/>
            </a:pPr>
            <a:r>
              <a:rPr lang="en-US" sz="1600" dirty="0"/>
              <a:t>Cycle Cloud for HBv3_120 (AMD EPYC)</a:t>
            </a:r>
            <a:endParaRPr sz="1600" dirty="0"/>
          </a:p>
          <a:p>
            <a:pPr marL="1371600" lvl="1" indent="-330200" algn="l" rtl="0">
              <a:spcBef>
                <a:spcPts val="0"/>
              </a:spcBef>
              <a:spcAft>
                <a:spcPts val="0"/>
              </a:spcAft>
              <a:buSzPts val="1600"/>
              <a:buChar char="○"/>
            </a:pPr>
            <a:r>
              <a:rPr lang="en-US" sz="1600" dirty="0"/>
              <a:t>Unable to run HBv4_120 (need to update Azure HPC Image and retry)</a:t>
            </a:r>
            <a:endParaRPr sz="1600" dirty="0"/>
          </a:p>
          <a:p>
            <a:pPr marL="0" lvl="0" indent="0" algn="l" rtl="0">
              <a:spcBef>
                <a:spcPts val="0"/>
              </a:spcBef>
              <a:spcAft>
                <a:spcPts val="0"/>
              </a:spcAft>
              <a:buNone/>
            </a:pPr>
            <a:endParaRPr sz="2000" b="1" dirty="0"/>
          </a:p>
          <a:p>
            <a:pPr marL="0" lvl="0" indent="0" algn="just" rtl="0">
              <a:spcBef>
                <a:spcPts val="800"/>
              </a:spcBef>
              <a:spcAft>
                <a:spcPts val="0"/>
              </a:spcAft>
              <a:buNone/>
            </a:pPr>
            <a:r>
              <a:rPr lang="en-US" sz="2000" dirty="0">
                <a:solidFill>
                  <a:srgbClr val="FFFF00"/>
                </a:solidFill>
              </a:rPr>
              <a:t>CMAQ on AWS HPC Workshop (based on tutorial)</a:t>
            </a:r>
            <a:endParaRPr sz="2000" dirty="0">
              <a:solidFill>
                <a:srgbClr val="FFFF00"/>
              </a:solidFill>
            </a:endParaRPr>
          </a:p>
          <a:p>
            <a:pPr marL="914400" lvl="0" indent="-342900" algn="just" rtl="0">
              <a:spcBef>
                <a:spcPts val="800"/>
              </a:spcBef>
              <a:spcAft>
                <a:spcPts val="0"/>
              </a:spcAft>
              <a:buSzPts val="1800"/>
              <a:buChar char="●"/>
            </a:pPr>
            <a:r>
              <a:rPr lang="en-US" sz="1800" dirty="0"/>
              <a:t>Create </a:t>
            </a:r>
            <a:r>
              <a:rPr lang="en-US" sz="1800" dirty="0" err="1"/>
              <a:t>ParallelCluster</a:t>
            </a:r>
            <a:r>
              <a:rPr lang="en-US" sz="1800" dirty="0"/>
              <a:t> and run CMAQ using hpc7g on Alinux2</a:t>
            </a:r>
            <a:endParaRPr sz="1800" dirty="0"/>
          </a:p>
          <a:p>
            <a:pPr marL="0" lvl="0" indent="457200" algn="just" rtl="0">
              <a:spcBef>
                <a:spcPts val="800"/>
              </a:spcBef>
              <a:spcAft>
                <a:spcPts val="0"/>
              </a:spcAft>
              <a:buNone/>
            </a:pPr>
            <a:r>
              <a:rPr lang="en-US" sz="1800" u="sng" dirty="0">
                <a:solidFill>
                  <a:schemeClr val="bg1"/>
                </a:solidFill>
                <a:hlinkClick r:id="rId3">
                  <a:extLst>
                    <a:ext uri="{A12FA001-AC4F-418D-AE19-62706E023703}">
                      <ahyp:hlinkClr xmlns:ahyp="http://schemas.microsoft.com/office/drawing/2018/hyperlinkcolor" val="tx"/>
                    </a:ext>
                  </a:extLst>
                </a:hlinkClick>
              </a:rPr>
              <a:t>https://catalog.workshops.aws/cmaq-tutorial/en-US</a:t>
            </a:r>
            <a:endParaRPr sz="1800" dirty="0">
              <a:solidFill>
                <a:schemeClr val="bg1"/>
              </a:solidFill>
            </a:endParaRPr>
          </a:p>
          <a:p>
            <a:pPr marL="457200" lvl="1" indent="0" algn="just" rtl="0">
              <a:lnSpc>
                <a:spcPct val="150000"/>
              </a:lnSpc>
              <a:spcBef>
                <a:spcPts val="0"/>
              </a:spcBef>
              <a:spcAft>
                <a:spcPts val="0"/>
              </a:spcAft>
              <a:buSzPts val="1600"/>
              <a:buNone/>
            </a:pP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53eaf3a1f8_0_35"/>
          <p:cNvSpPr txBox="1">
            <a:spLocks noGrp="1"/>
          </p:cNvSpPr>
          <p:nvPr>
            <p:ph type="title"/>
          </p:nvPr>
        </p:nvSpPr>
        <p:spPr>
          <a:xfrm>
            <a:off x="76200" y="73025"/>
            <a:ext cx="68130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Clr>
                <a:schemeClr val="dk1"/>
              </a:buClr>
              <a:buSzPts val="1100"/>
              <a:buFont typeface="Arial"/>
              <a:buNone/>
            </a:pPr>
            <a:r>
              <a:rPr lang="en-US"/>
              <a:t>AWS HPC Resources</a:t>
            </a:r>
            <a:endParaRPr/>
          </a:p>
        </p:txBody>
      </p:sp>
      <p:sp>
        <p:nvSpPr>
          <p:cNvPr id="91" name="Google Shape;91;g253eaf3a1f8_0_35"/>
          <p:cNvSpPr txBox="1">
            <a:spLocks noGrp="1"/>
          </p:cNvSpPr>
          <p:nvPr>
            <p:ph type="body" idx="1"/>
          </p:nvPr>
        </p:nvSpPr>
        <p:spPr>
          <a:xfrm>
            <a:off x="174800" y="641925"/>
            <a:ext cx="8817000" cy="61722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r>
              <a:rPr lang="en-US" sz="1500"/>
              <a:t>AWS Elastic Compute Cloud (EC2) Instance Types are comprised of varying combinations of CPU, memory, storage, and networking capacity. Note: 3 instance types are optimized for HPC workloads.</a:t>
            </a: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500"/>
          </a:p>
          <a:p>
            <a:pPr marL="0" lvl="0" indent="0" algn="l" rtl="0">
              <a:spcBef>
                <a:spcPts val="900"/>
              </a:spcBef>
              <a:spcAft>
                <a:spcPts val="0"/>
              </a:spcAft>
              <a:buNone/>
            </a:pPr>
            <a:endParaRPr sz="1200"/>
          </a:p>
          <a:p>
            <a:pPr marL="0" lvl="0" indent="0" algn="l" rtl="0">
              <a:spcBef>
                <a:spcPts val="900"/>
              </a:spcBef>
              <a:spcAft>
                <a:spcPts val="0"/>
              </a:spcAft>
              <a:buNone/>
            </a:pPr>
            <a:endParaRPr sz="1800"/>
          </a:p>
          <a:p>
            <a:pPr marL="0" lvl="0" indent="0" algn="l" rtl="0">
              <a:spcBef>
                <a:spcPts val="900"/>
              </a:spcBef>
              <a:spcAft>
                <a:spcPts val="0"/>
              </a:spcAft>
              <a:buNone/>
            </a:pPr>
            <a:r>
              <a:rPr lang="en-US" sz="1800"/>
              <a:t>AWS HPC Tech Short Videos</a:t>
            </a:r>
            <a:endParaRPr sz="900"/>
          </a:p>
          <a:p>
            <a:pPr marL="0" lvl="0" indent="0" algn="l" rtl="0">
              <a:spcBef>
                <a:spcPts val="900"/>
              </a:spcBef>
              <a:spcAft>
                <a:spcPts val="0"/>
              </a:spcAft>
              <a:buNone/>
            </a:pPr>
            <a:r>
              <a:rPr lang="en-US" sz="900" u="sng">
                <a:hlinkClick r:id="rId3"/>
              </a:rPr>
              <a:t>https://youtu.be/i2T7Hi2Yjoc?feature=shared</a:t>
            </a:r>
            <a:endParaRPr sz="900"/>
          </a:p>
          <a:p>
            <a:pPr marL="0" lvl="0" indent="0" algn="l" rtl="0">
              <a:spcBef>
                <a:spcPts val="900"/>
              </a:spcBef>
              <a:spcAft>
                <a:spcPts val="0"/>
              </a:spcAft>
              <a:buClr>
                <a:schemeClr val="dk1"/>
              </a:buClr>
              <a:buSzPts val="1100"/>
              <a:buFont typeface="Arial"/>
              <a:buNone/>
            </a:pPr>
            <a:r>
              <a:rPr lang="en-US" sz="900" u="sng">
                <a:hlinkClick r:id="rId4"/>
              </a:rPr>
              <a:t>https://www.youtube.com/watch?v=KHx22oJSNso</a:t>
            </a:r>
            <a:endParaRPr sz="900"/>
          </a:p>
          <a:p>
            <a:pPr marL="0" lvl="0" indent="0" algn="l" rtl="0">
              <a:spcBef>
                <a:spcPts val="900"/>
              </a:spcBef>
              <a:spcAft>
                <a:spcPts val="0"/>
              </a:spcAft>
              <a:buClr>
                <a:schemeClr val="dk1"/>
              </a:buClr>
              <a:buSzPts val="1100"/>
              <a:buFont typeface="Arial"/>
              <a:buNone/>
            </a:pPr>
            <a:r>
              <a:rPr lang="en-US" sz="900"/>
              <a:t>* Image from above video, but was annotated to highlight resources used in webinar in yellow.</a:t>
            </a:r>
            <a:endParaRPr sz="900"/>
          </a:p>
          <a:p>
            <a:pPr marL="0" lvl="0" indent="0" algn="l" rtl="0">
              <a:spcBef>
                <a:spcPts val="900"/>
              </a:spcBef>
              <a:spcAft>
                <a:spcPts val="0"/>
              </a:spcAft>
              <a:buClr>
                <a:schemeClr val="dk1"/>
              </a:buClr>
              <a:buSzPts val="1100"/>
              <a:buFont typeface="Arial"/>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a:p>
            <a:pPr marL="0" lvl="0" indent="0" algn="l" rtl="0">
              <a:spcBef>
                <a:spcPts val="900"/>
              </a:spcBef>
              <a:spcAft>
                <a:spcPts val="0"/>
              </a:spcAft>
              <a:buNone/>
            </a:pPr>
            <a:endParaRPr sz="900"/>
          </a:p>
        </p:txBody>
      </p:sp>
      <p:pic>
        <p:nvPicPr>
          <p:cNvPr id="92" name="Google Shape;92;g253eaf3a1f8_0_35"/>
          <p:cNvPicPr preferRelativeResize="0"/>
          <p:nvPr/>
        </p:nvPicPr>
        <p:blipFill>
          <a:blip r:embed="rId5">
            <a:alphaModFix/>
          </a:blip>
          <a:stretch>
            <a:fillRect/>
          </a:stretch>
        </p:blipFill>
        <p:spPr>
          <a:xfrm>
            <a:off x="538075" y="1371225"/>
            <a:ext cx="7916677" cy="389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53eaf3a1f8_0_43"/>
          <p:cNvSpPr txBox="1">
            <a:spLocks noGrp="1"/>
          </p:cNvSpPr>
          <p:nvPr>
            <p:ph type="title"/>
          </p:nvPr>
        </p:nvSpPr>
        <p:spPr>
          <a:xfrm>
            <a:off x="109726" y="487450"/>
            <a:ext cx="68331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a:t>AWS EC2 Instance Type</a:t>
            </a:r>
            <a:endParaRPr/>
          </a:p>
        </p:txBody>
      </p:sp>
      <p:sp>
        <p:nvSpPr>
          <p:cNvPr id="98" name="Google Shape;98;g253eaf3a1f8_0_43"/>
          <p:cNvSpPr txBox="1">
            <a:spLocks noGrp="1"/>
          </p:cNvSpPr>
          <p:nvPr>
            <p:ph type="body" idx="1"/>
          </p:nvPr>
        </p:nvSpPr>
        <p:spPr>
          <a:xfrm>
            <a:off x="109725" y="1061575"/>
            <a:ext cx="8931000" cy="56328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endParaRPr dirty="0">
              <a:solidFill>
                <a:srgbClr val="EAFD39"/>
              </a:solidFill>
            </a:endParaRPr>
          </a:p>
          <a:p>
            <a:pPr marL="0" lvl="0" indent="0" algn="l" rtl="0">
              <a:spcBef>
                <a:spcPts val="900"/>
              </a:spcBef>
              <a:spcAft>
                <a:spcPts val="0"/>
              </a:spcAft>
              <a:buNone/>
            </a:pPr>
            <a:r>
              <a:rPr lang="en-US" dirty="0">
                <a:solidFill>
                  <a:srgbClr val="EAFD39"/>
                </a:solidFill>
              </a:rPr>
              <a:t>Hpc7g.16xlarge (64 </a:t>
            </a:r>
            <a:r>
              <a:rPr lang="en-US" dirty="0" err="1">
                <a:solidFill>
                  <a:srgbClr val="EAFD39"/>
                </a:solidFill>
              </a:rPr>
              <a:t>cpu</a:t>
            </a:r>
            <a:r>
              <a:rPr lang="en-US" dirty="0">
                <a:solidFill>
                  <a:srgbClr val="EAFD39"/>
                </a:solidFill>
              </a:rPr>
              <a:t>)</a:t>
            </a:r>
            <a:r>
              <a:rPr lang="en-US" dirty="0"/>
              <a:t> - AMD Graviton 3E processors (limited regions)</a:t>
            </a:r>
            <a:endParaRPr dirty="0"/>
          </a:p>
          <a:p>
            <a:pPr marL="457200" lvl="0" indent="-292100" algn="l" rtl="0">
              <a:spcBef>
                <a:spcPts val="900"/>
              </a:spcBef>
              <a:spcAft>
                <a:spcPts val="0"/>
              </a:spcAft>
              <a:buClr>
                <a:srgbClr val="FFFF00"/>
              </a:buClr>
              <a:buSzPts val="1000"/>
              <a:buChar char="●"/>
            </a:pPr>
            <a:r>
              <a:rPr lang="en-US" dirty="0">
                <a:solidFill>
                  <a:srgbClr val="FFFF00"/>
                </a:solidFill>
              </a:rPr>
              <a:t>CPU option: hyperthreading disabled</a:t>
            </a:r>
            <a:endParaRPr dirty="0">
              <a:solidFill>
                <a:srgbClr val="FFFF00"/>
              </a:solidFill>
            </a:endParaRPr>
          </a:p>
          <a:p>
            <a:pPr marL="457200" lvl="0" indent="-342900" algn="l" rtl="0">
              <a:spcBef>
                <a:spcPts val="0"/>
              </a:spcBef>
              <a:spcAft>
                <a:spcPts val="0"/>
              </a:spcAft>
              <a:buSzPts val="1800"/>
              <a:buChar char="•"/>
            </a:pPr>
            <a:r>
              <a:rPr lang="en-US" dirty="0">
                <a:solidFill>
                  <a:srgbClr val="EAFD39"/>
                </a:solidFill>
              </a:rPr>
              <a:t>On-demand pricing</a:t>
            </a:r>
            <a:r>
              <a:rPr lang="en-US" dirty="0"/>
              <a:t> </a:t>
            </a:r>
            <a:endParaRPr dirty="0"/>
          </a:p>
          <a:p>
            <a:pPr marL="0" lvl="0" indent="0" algn="l" rtl="0">
              <a:spcBef>
                <a:spcPts val="900"/>
              </a:spcBef>
              <a:spcAft>
                <a:spcPts val="0"/>
              </a:spcAft>
              <a:buNone/>
            </a:pPr>
            <a:endParaRPr sz="1600" dirty="0"/>
          </a:p>
          <a:p>
            <a:pPr marL="0" lvl="0" indent="0" algn="l" rtl="0">
              <a:spcBef>
                <a:spcPts val="900"/>
              </a:spcBef>
              <a:spcAft>
                <a:spcPts val="0"/>
              </a:spcAft>
              <a:buNone/>
            </a:pPr>
            <a:r>
              <a:rPr lang="en-US" sz="1600" u="sng" dirty="0">
                <a:solidFill>
                  <a:schemeClr val="bg1"/>
                </a:solidFill>
                <a:hlinkClick r:id="rId3">
                  <a:extLst>
                    <a:ext uri="{A12FA001-AC4F-418D-AE19-62706E023703}">
                      <ahyp:hlinkClr xmlns:ahyp="http://schemas.microsoft.com/office/drawing/2018/hyperlinkcolor" val="tx"/>
                    </a:ext>
                  </a:extLst>
                </a:hlinkClick>
              </a:rPr>
              <a:t>https://aws.amazon.com/ec2/instance-types/hpc7g/</a:t>
            </a:r>
            <a:endParaRPr sz="1600" dirty="0">
              <a:solidFill>
                <a:schemeClr val="bg1"/>
              </a:solidFill>
            </a:endParaRPr>
          </a:p>
          <a:p>
            <a:pPr marL="0" lvl="0" indent="0" algn="l" rtl="0">
              <a:spcBef>
                <a:spcPts val="900"/>
              </a:spcBef>
              <a:spcAft>
                <a:spcPts val="0"/>
              </a:spcAft>
              <a:buNone/>
            </a:pPr>
            <a:endParaRPr dirty="0"/>
          </a:p>
          <a:p>
            <a:pPr marL="0" lvl="0" indent="0" algn="l" rtl="0">
              <a:spcBef>
                <a:spcPts val="900"/>
              </a:spcBef>
              <a:spcAft>
                <a:spcPts val="0"/>
              </a:spcAft>
              <a:buNone/>
            </a:pPr>
            <a:r>
              <a:rPr lang="en-US" sz="1700" dirty="0">
                <a:latin typeface="Arial"/>
                <a:ea typeface="Arial"/>
                <a:cs typeface="Arial"/>
                <a:sym typeface="Arial"/>
              </a:rPr>
              <a:t>This instance type was chosen as it offers significant cost savings, fast performance, and high energy efficiency. </a:t>
            </a:r>
            <a:endParaRPr sz="1700" dirty="0">
              <a:latin typeface="Arial"/>
              <a:ea typeface="Arial"/>
              <a:cs typeface="Arial"/>
              <a:sym typeface="Arial"/>
            </a:endParaRPr>
          </a:p>
          <a:p>
            <a:pPr marL="0" lvl="0" indent="0" algn="l" rtl="0">
              <a:spcBef>
                <a:spcPts val="900"/>
              </a:spcBef>
              <a:spcAft>
                <a:spcPts val="0"/>
              </a:spcAft>
              <a:buNone/>
            </a:pPr>
            <a:r>
              <a:rPr lang="en-US" sz="1700" dirty="0">
                <a:latin typeface="Arial"/>
                <a:ea typeface="Arial"/>
                <a:cs typeface="Arial"/>
                <a:sym typeface="Arial"/>
              </a:rPr>
              <a:t>“Hpc7g instances are powered by AWS Graviton 3E processors and provide up to 35% higher vector instruction performance, uses </a:t>
            </a:r>
            <a:r>
              <a:rPr lang="en-US" sz="1700" u="sng" dirty="0">
                <a:latin typeface="Arial"/>
                <a:ea typeface="Arial"/>
                <a:cs typeface="Arial"/>
                <a:sym typeface="Arial"/>
                <a:hlinkClick r:id="rId4"/>
              </a:rPr>
              <a:t>AWS Nitro System</a:t>
            </a:r>
            <a:r>
              <a:rPr lang="en-US" sz="1700" dirty="0">
                <a:latin typeface="Arial"/>
                <a:ea typeface="Arial"/>
                <a:cs typeface="Arial"/>
                <a:sym typeface="Arial"/>
              </a:rPr>
              <a:t> to provide 200 Gbps network bandwidth for low-latency internode communication for tightly coupled workloads that require highly parallelized, clustered compute resources.”</a:t>
            </a:r>
            <a:endParaRPr sz="1700"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53eaf3a1f8_0_61"/>
          <p:cNvSpPr txBox="1">
            <a:spLocks noGrp="1"/>
          </p:cNvSpPr>
          <p:nvPr>
            <p:ph type="title"/>
          </p:nvPr>
        </p:nvSpPr>
        <p:spPr>
          <a:xfrm>
            <a:off x="107563" y="73025"/>
            <a:ext cx="6240600" cy="705000"/>
          </a:xfrm>
          <a:prstGeom prst="rect">
            <a:avLst/>
          </a:prstGeom>
        </p:spPr>
        <p:txBody>
          <a:bodyPr spcFirstLastPara="1" wrap="square" lIns="90475" tIns="44450" rIns="90475" bIns="44450" anchor="ctr" anchorCtr="0">
            <a:noAutofit/>
          </a:bodyPr>
          <a:lstStyle/>
          <a:p>
            <a:pPr marL="0" lvl="0" indent="0" algn="l" rtl="0">
              <a:spcBef>
                <a:spcPts val="0"/>
              </a:spcBef>
              <a:spcAft>
                <a:spcPts val="0"/>
              </a:spcAft>
              <a:buNone/>
            </a:pPr>
            <a:r>
              <a:rPr lang="en-US"/>
              <a:t>Storage Used</a:t>
            </a:r>
            <a:endParaRPr/>
          </a:p>
        </p:txBody>
      </p:sp>
      <p:sp>
        <p:nvSpPr>
          <p:cNvPr id="104" name="Google Shape;104;g253eaf3a1f8_0_61"/>
          <p:cNvSpPr txBox="1">
            <a:spLocks noGrp="1"/>
          </p:cNvSpPr>
          <p:nvPr>
            <p:ph type="body" idx="1"/>
          </p:nvPr>
        </p:nvSpPr>
        <p:spPr>
          <a:xfrm>
            <a:off x="259975" y="683900"/>
            <a:ext cx="8874900" cy="6106800"/>
          </a:xfrm>
          <a:prstGeom prst="rect">
            <a:avLst/>
          </a:prstGeom>
        </p:spPr>
        <p:txBody>
          <a:bodyPr spcFirstLastPara="1" wrap="square" lIns="90475" tIns="44450" rIns="90475" bIns="44450" anchor="t" anchorCtr="0">
            <a:noAutofit/>
          </a:bodyPr>
          <a:lstStyle/>
          <a:p>
            <a:pPr marL="0" lvl="0" indent="0" algn="l" rtl="0">
              <a:spcBef>
                <a:spcPts val="900"/>
              </a:spcBef>
              <a:spcAft>
                <a:spcPts val="0"/>
              </a:spcAft>
              <a:buNone/>
            </a:pPr>
            <a:r>
              <a:rPr lang="en-US">
                <a:solidFill>
                  <a:srgbClr val="00FF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Elastic Block Storage (EBS) </a:t>
            </a:r>
            <a:endParaRPr>
              <a:solidFill>
                <a:srgbClr val="00FF00"/>
              </a:solidFill>
            </a:endParaRPr>
          </a:p>
          <a:p>
            <a:pPr marL="0" lvl="0" indent="0" algn="l" rtl="0">
              <a:spcBef>
                <a:spcPts val="900"/>
              </a:spcBef>
              <a:spcAft>
                <a:spcPts val="0"/>
              </a:spcAft>
              <a:buNone/>
            </a:pPr>
            <a:r>
              <a:rPr lang="en-US" sz="1600"/>
              <a:t>Configure to use maximum Input/Output Operations per Second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IOPS</a:t>
            </a:r>
            <a:r>
              <a:rPr lang="en-US" sz="1600"/>
              <a:t>) and throughput.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EBS allows users to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provision performance independent of storage capacity.</a:t>
            </a:r>
            <a:endParaRPr sz="1600">
              <a:solidFill>
                <a:srgbClr val="FFFF00"/>
              </a:solidFill>
            </a:endParaRPr>
          </a:p>
          <a:p>
            <a:pPr marL="457200" lvl="0" indent="-285750" algn="l" rtl="0">
              <a:spcBef>
                <a:spcPts val="900"/>
              </a:spcBef>
              <a:spcAft>
                <a:spcPts val="0"/>
              </a:spcAft>
              <a:buSzPts val="900"/>
              <a:buChar char="●"/>
            </a:pPr>
            <a:r>
              <a:rPr lang="en-US" sz="1600">
                <a:solidFill>
                  <a:srgbClr val="FFFF00"/>
                </a:solidFill>
              </a:rPr>
              <a:t>High performance, low-latency disk.</a:t>
            </a:r>
            <a:endParaRPr sz="1600">
              <a:solidFill>
                <a:srgbClr val="FFFF00"/>
              </a:solidFill>
            </a:endParaRPr>
          </a:p>
          <a:p>
            <a:pPr marL="0" lvl="0" indent="0" algn="l" rtl="0">
              <a:spcBef>
                <a:spcPts val="900"/>
              </a:spcBef>
              <a:spcAft>
                <a:spcPts val="0"/>
              </a:spcAft>
              <a:buNone/>
            </a:pPr>
            <a:endParaRPr sz="500">
              <a:solidFill>
                <a:srgbClr val="FFFF00"/>
              </a:solidFill>
            </a:endParaRPr>
          </a:p>
          <a:p>
            <a:pPr marL="0" lvl="0" indent="0" algn="l" rtl="0">
              <a:spcBef>
                <a:spcPts val="900"/>
              </a:spcBef>
              <a:spcAft>
                <a:spcPts val="0"/>
              </a:spcAft>
              <a:buNone/>
            </a:pPr>
            <a:r>
              <a:rPr lang="en-US">
                <a:solidFill>
                  <a:srgbClr val="00FF00"/>
                </a:solidFill>
              </a:rPr>
              <a:t>Lustre/FSx (used on ParallelCluster)</a:t>
            </a:r>
            <a:endParaRPr>
              <a:solidFill>
                <a:srgbClr val="00FF00"/>
              </a:solidFill>
            </a:endParaRPr>
          </a:p>
          <a:p>
            <a:pPr marL="457200" lvl="0" indent="-292100" algn="l" rtl="0">
              <a:spcBef>
                <a:spcPts val="900"/>
              </a:spcBef>
              <a:spcAft>
                <a:spcPts val="0"/>
              </a:spcAft>
              <a:buSzPts val="1000"/>
              <a:buChar char="●"/>
            </a:pPr>
            <a:r>
              <a:rPr lang="en-US" sz="1600"/>
              <a:t>Process massive datasets at up to hundreds of gigabytes per second of throughput, millions of IOPS, and sub-millisecond latencies.</a:t>
            </a:r>
            <a:endParaRPr sz="1600" b="1"/>
          </a:p>
          <a:p>
            <a:pPr marL="457200" lvl="0" indent="-292100" algn="l" rtl="0">
              <a:spcBef>
                <a:spcPts val="0"/>
              </a:spcBef>
              <a:spcAft>
                <a:spcPts val="0"/>
              </a:spcAft>
              <a:buSzPts val="1000"/>
              <a:buChar char="●"/>
            </a:pPr>
            <a:r>
              <a:rPr lang="en-US" sz="1600"/>
              <a:t>Capable of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lazy loading</a:t>
            </a:r>
            <a:r>
              <a:rPr lang="en-US" sz="1600"/>
              <a:t> data (loading data when it is first used) from S3 bucket.</a:t>
            </a:r>
            <a:endParaRPr sz="1600"/>
          </a:p>
          <a:p>
            <a:pPr marL="0" lvl="0" indent="0" algn="l" rtl="0">
              <a:spcBef>
                <a:spcPts val="900"/>
              </a:spcBef>
              <a:spcAft>
                <a:spcPts val="0"/>
              </a:spcAft>
              <a:buNone/>
            </a:pPr>
            <a:endParaRPr sz="800">
              <a:solidFill>
                <a:srgbClr val="00FF00"/>
              </a:solidFill>
            </a:endParaRPr>
          </a:p>
          <a:p>
            <a:pPr marL="0" lvl="0" indent="0" algn="l" rtl="0">
              <a:spcBef>
                <a:spcPts val="900"/>
              </a:spcBef>
              <a:spcAft>
                <a:spcPts val="0"/>
              </a:spcAft>
              <a:buNone/>
            </a:pPr>
            <a:r>
              <a:rPr lang="en-US">
                <a:solidFill>
                  <a:srgbClr val="00FF00"/>
                </a:solidFill>
              </a:rPr>
              <a:t>Simple Storage Service (S3) (used on ParallelCluster)</a:t>
            </a:r>
            <a:endParaRPr>
              <a:solidFill>
                <a:srgbClr val="00FF00"/>
              </a:solidFill>
            </a:endParaRPr>
          </a:p>
          <a:p>
            <a:pPr marL="457200" lvl="0" indent="-330200" algn="l" rtl="0">
              <a:lnSpc>
                <a:spcPct val="115000"/>
              </a:lnSpc>
              <a:spcBef>
                <a:spcPts val="0"/>
              </a:spcBef>
              <a:spcAft>
                <a:spcPts val="0"/>
              </a:spcAft>
              <a:buSzPts val="1600"/>
              <a:buChar char="•"/>
            </a:pPr>
            <a:r>
              <a:rPr lang="en-US" sz="1600"/>
              <a:t>Archive data at the lowest cost</a:t>
            </a:r>
            <a:endParaRPr sz="1600"/>
          </a:p>
          <a:p>
            <a:pPr marL="457200" lvl="0" indent="-330200" algn="l" rtl="0">
              <a:lnSpc>
                <a:spcPct val="115000"/>
              </a:lnSpc>
              <a:spcBef>
                <a:spcPts val="0"/>
              </a:spcBef>
              <a:spcAft>
                <a:spcPts val="0"/>
              </a:spcAft>
              <a:buSzPts val="1600"/>
              <a:buFont typeface="Arial"/>
              <a:buChar char="•"/>
            </a:pPr>
            <a:r>
              <a:rPr lang="en-US" sz="1600">
                <a:latin typeface="Arial"/>
                <a:ea typeface="Arial"/>
                <a:cs typeface="Arial"/>
                <a:sym typeface="Arial"/>
              </a:rPr>
              <a:t>Run cloud-native applications by </a:t>
            </a:r>
            <a:r>
              <a:rPr lang="en-US" sz="16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lazy loading from the s3 bucket to /fsx</a:t>
            </a:r>
            <a:endParaRPr sz="1600" b="1">
              <a:solidFill>
                <a:srgbClr val="EAFD39"/>
              </a:solidFill>
            </a:endParaRPr>
          </a:p>
          <a:p>
            <a:pPr marL="0" lvl="0" indent="0" algn="l" rtl="0">
              <a:lnSpc>
                <a:spcPct val="80000"/>
              </a:lnSpc>
              <a:spcBef>
                <a:spcPts val="400"/>
              </a:spcBef>
              <a:spcAft>
                <a:spcPts val="0"/>
              </a:spcAft>
              <a:buNone/>
            </a:pPr>
            <a:endParaRPr b="1">
              <a:solidFill>
                <a:srgbClr val="EAFD39"/>
              </a:solidFill>
            </a:endParaRPr>
          </a:p>
          <a:p>
            <a:pPr marL="0" lvl="0" indent="0" algn="l" rtl="0">
              <a:lnSpc>
                <a:spcPct val="80000"/>
              </a:lnSpc>
              <a:spcBef>
                <a:spcPts val="0"/>
              </a:spcBef>
              <a:spcAft>
                <a:spcPts val="0"/>
              </a:spcAft>
              <a:buNone/>
            </a:pPr>
            <a:r>
              <a:rPr lang="en-US">
                <a:solidFill>
                  <a:srgbClr val="00FF00"/>
                </a:solidFill>
              </a:rPr>
              <a:t>Network Options used</a:t>
            </a:r>
            <a:endParaRPr>
              <a:solidFill>
                <a:srgbClr val="00FF00"/>
              </a:solidFill>
            </a:endParaRPr>
          </a:p>
          <a:p>
            <a:pPr marL="457200" lvl="0" indent="-285750" algn="l" rtl="0">
              <a:lnSpc>
                <a:spcPct val="100000"/>
              </a:lnSpc>
              <a:spcBef>
                <a:spcPts val="0"/>
              </a:spcBef>
              <a:spcAft>
                <a:spcPts val="0"/>
              </a:spcAft>
              <a:buSzPts val="900"/>
              <a:buChar char="●"/>
            </a:pPr>
            <a:r>
              <a:rPr lang="en-US" sz="1700"/>
              <a:t>E</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lastic Fabric Adapter </a:t>
            </a:r>
            <a:r>
              <a:rPr lang="en-US" sz="1700"/>
              <a:t>enabled</a:t>
            </a:r>
            <a:endParaRPr sz="1700"/>
          </a:p>
          <a:p>
            <a:pPr marL="457200" lvl="0" indent="-285750" algn="l" rtl="0">
              <a:lnSpc>
                <a:spcPct val="100000"/>
              </a:lnSpc>
              <a:spcBef>
                <a:spcPts val="0"/>
              </a:spcBef>
              <a:spcAft>
                <a:spcPts val="0"/>
              </a:spcAft>
              <a:buSzPts val="900"/>
              <a:buChar char="●"/>
            </a:pPr>
            <a:r>
              <a:rPr lang="en-US" sz="1700"/>
              <a:t>P</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lacement group enabled</a:t>
            </a:r>
            <a:endParaRPr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457200" lvl="0" indent="-285750" algn="l" rtl="0">
              <a:lnSpc>
                <a:spcPct val="100000"/>
              </a:lnSpc>
              <a:spcBef>
                <a:spcPts val="0"/>
              </a:spcBef>
              <a:spcAft>
                <a:spcPts val="0"/>
              </a:spcAft>
              <a:buSzPts val="900"/>
              <a:buChar char="●"/>
            </a:pP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50 Gbps for network bandwidth</a:t>
            </a:r>
            <a:r>
              <a:rPr lang="en-US" sz="1700"/>
              <a:t> </a:t>
            </a:r>
            <a:endParaRPr sz="1700"/>
          </a:p>
          <a:p>
            <a:pPr marL="457200" lvl="0" indent="-292100" algn="l" rtl="0">
              <a:lnSpc>
                <a:spcPct val="100000"/>
              </a:lnSpc>
              <a:spcBef>
                <a:spcPts val="0"/>
              </a:spcBef>
              <a:spcAft>
                <a:spcPts val="0"/>
              </a:spcAft>
              <a:buSzPts val="1000"/>
              <a:buChar char="●"/>
            </a:pPr>
            <a:r>
              <a:rPr lang="en-US" sz="1700"/>
              <a:t>High throughput, low-latency network</a:t>
            </a:r>
            <a:endParaRPr sz="1700"/>
          </a:p>
        </p:txBody>
      </p:sp>
    </p:spTree>
  </p:cSld>
  <p:clrMapOvr>
    <a:masterClrMapping/>
  </p:clrMapOvr>
</p:sld>
</file>

<file path=ppt/theme/theme1.xml><?xml version="1.0" encoding="utf-8"?>
<a:theme xmlns:a="http://schemas.openxmlformats.org/drawingml/2006/main" name="PARTNER_Proj">
  <a:themeElements>
    <a:clrScheme name="">
      <a:dk1>
        <a:srgbClr val="000000"/>
      </a:dk1>
      <a:lt1>
        <a:srgbClr val="FFFFFF"/>
      </a:lt1>
      <a:dk2>
        <a:srgbClr val="000000"/>
      </a:dk2>
      <a:lt2>
        <a:srgbClr val="CECECE"/>
      </a:lt2>
      <a:accent1>
        <a:srgbClr val="EBEBEB"/>
      </a:accent1>
      <a:accent2>
        <a:srgbClr val="232323"/>
      </a:accent2>
      <a:accent3>
        <a:srgbClr val="FFFFFF"/>
      </a:accent3>
      <a:accent4>
        <a:srgbClr val="000000"/>
      </a:accent4>
      <a:accent5>
        <a:srgbClr val="F3F3F3"/>
      </a:accent5>
      <a:accent6>
        <a:srgbClr val="1F1F1F"/>
      </a:accent6>
      <a:hlink>
        <a:srgbClr val="9C9C9C"/>
      </a:hlink>
      <a:folHlink>
        <a:srgbClr val="6767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2313</Words>
  <Application>Microsoft Macintosh PowerPoint</Application>
  <PresentationFormat>On-screen Show (4:3)</PresentationFormat>
  <Paragraphs>229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Helvetica Neue</vt:lpstr>
      <vt:lpstr>Noto Sans Symbols</vt:lpstr>
      <vt:lpstr>Calibri</vt:lpstr>
      <vt:lpstr>Arial</vt:lpstr>
      <vt:lpstr>PARTNER_Proj</vt:lpstr>
      <vt:lpstr>CMAQ Modeling, Data and Analysis on the Cloud</vt:lpstr>
      <vt:lpstr>Why the Cloud is ideal for running CMAQ! </vt:lpstr>
      <vt:lpstr>Why the Cloud is ideal for running CMAQ! (continued)</vt:lpstr>
      <vt:lpstr>CMAQ Data Warehouse on AWS</vt:lpstr>
      <vt:lpstr>Current data available on AWS Open Data Program</vt:lpstr>
      <vt:lpstr>CMAQ on the Cloud</vt:lpstr>
      <vt:lpstr>AWS HPC Resources</vt:lpstr>
      <vt:lpstr>AWS EC2 Instance Type</vt:lpstr>
      <vt:lpstr>Storage Used</vt:lpstr>
      <vt:lpstr>CMAQ Benchmark Case</vt:lpstr>
      <vt:lpstr>AWS HPC ParallelCluster Diagram</vt:lpstr>
      <vt:lpstr>HPC Autoscaling</vt:lpstr>
      <vt:lpstr>Analysis and Visualization</vt:lpstr>
      <vt:lpstr>CMAQv5.4 on AWS: The Big Picture</vt:lpstr>
      <vt:lpstr>Cloud Computing Resources</vt:lpstr>
      <vt:lpstr>Additional CMAS Cloud Computing Resources</vt:lpstr>
      <vt:lpstr>Acknowledgments</vt:lpstr>
      <vt:lpstr>PowerPoint Presentation</vt:lpstr>
      <vt:lpstr>Workshop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CMAQ Modeling, Data and Analysis on the Cloud</dc:title>
  <dc:creator>Jennie Leith</dc:creator>
  <cp:lastModifiedBy>Adams, Liz</cp:lastModifiedBy>
  <cp:revision>1</cp:revision>
  <dcterms:created xsi:type="dcterms:W3CDTF">2010-04-28T08:22:37Z</dcterms:created>
  <dcterms:modified xsi:type="dcterms:W3CDTF">2023-10-18T14:30:14Z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0x010100EC5C2C1633ABF449AF9FFD61BBDE58FC</vt:lpwstr>
  </property>
</Properties>
</file>