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91" r:id="rId3"/>
    <p:sldId id="292" r:id="rId4"/>
    <p:sldId id="306" r:id="rId5"/>
    <p:sldId id="305" r:id="rId6"/>
    <p:sldId id="365" r:id="rId7"/>
    <p:sldId id="294" r:id="rId8"/>
    <p:sldId id="326" r:id="rId9"/>
    <p:sldId id="367" r:id="rId10"/>
    <p:sldId id="368" r:id="rId11"/>
    <p:sldId id="308" r:id="rId12"/>
    <p:sldId id="307" r:id="rId13"/>
    <p:sldId id="363" r:id="rId14"/>
    <p:sldId id="274" r:id="rId15"/>
    <p:sldId id="275" r:id="rId16"/>
    <p:sldId id="373" r:id="rId17"/>
    <p:sldId id="327" r:id="rId18"/>
    <p:sldId id="329" r:id="rId19"/>
    <p:sldId id="293" r:id="rId20"/>
    <p:sldId id="369" r:id="rId21"/>
    <p:sldId id="370" r:id="rId22"/>
    <p:sldId id="371" r:id="rId23"/>
    <p:sldId id="372" r:id="rId24"/>
    <p:sldId id="36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/>
    <p:restoredTop sz="89556" autoAdjust="0"/>
  </p:normalViewPr>
  <p:slideViewPr>
    <p:cSldViewPr snapToGrid="0" snapToObjects="1">
      <p:cViewPr>
        <p:scale>
          <a:sx n="97" d="100"/>
          <a:sy n="97" d="100"/>
        </p:scale>
        <p:origin x="1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92C708-198F-BF49-9EDF-EE5872A213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9D12A0-4543-3145-94F0-E85DC8B355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DBD01-5687-3A49-B41E-579CE00018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C7EF9-95B3-DC4D-AAF0-6B5B8CFD66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26A69-7D2F-1148-A6C6-4250D5405F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9A01F-DBB2-8549-9A17-7B536CF5E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95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BF08B-438D-9F45-9069-026418D637E2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C61CF-F1DE-384A-A8DC-79101C77D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1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C61CF-F1DE-384A-A8DC-79101C77DB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3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C61CF-F1DE-384A-A8DC-79101C77DB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94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Primary PM</a:t>
            </a:r>
            <a:r>
              <a:rPr lang="en-CA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2.5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emissions carry the largest impact in India, with a monetary value above $1M/ton in many densely populated areas of India </a:t>
            </a:r>
          </a:p>
          <a:p>
            <a:pPr marL="228600" indent="-228600"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</a:rPr>
              <a:t>Inorganic precursors are showing larger negative disparity in air pollution health burden across the northern hemisphere.</a:t>
            </a:r>
          </a:p>
          <a:p>
            <a:pPr marL="228600" indent="-228600"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</a:rPr>
              <a:t>However, that does not mean that reducing emissions over high-income countries have negative benefits in air pollution. These results suggest that as a secondary policy endpoint, health inequality should provide benefits in those low income countries beyond the health benefits.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6934B-D5A8-2D49-9EDC-74074F9940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02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 Brute-Force (BF) approach is implemented to create the adjoint forcing terms for health inequality. Firstly, we calculate the concentration index for PM</a:t>
                </a:r>
                <a:r>
                  <a:rPr lang="en-CA" sz="1200" kern="1200" baseline="-250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2.5</a:t>
                </a:r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health burden based on mortality using the national-level household income and gridded annual average PM</a:t>
                </a:r>
                <a:r>
                  <a:rPr lang="en-CA" sz="1200" kern="1200" baseline="-250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2.5</a:t>
                </a:r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concentrations. The area between the curve and the line of equality is estimated using trapezoidal rule. Later, we perturb the average PM</a:t>
                </a:r>
                <a:r>
                  <a:rPr lang="en-CA" sz="1200" kern="1200" baseline="-250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2.5</a:t>
                </a:r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concentrations in each grid cell in the modeling domain, resulting in a change in the CI at individual grid cells which can be used as the forcing term (</a:t>
                </a:r>
                <a14:m>
                  <m:oMath xmlns:m="http://schemas.openxmlformats.org/officeDocument/2006/math">
                    <m:r>
                      <a:rPr lang="en-CA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𝜕</m:t>
                    </m:r>
                  </m:oMath>
                </a14:m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CI/</a:t>
                </a:r>
                <a14:m>
                  <m:oMath xmlns:m="http://schemas.openxmlformats.org/officeDocument/2006/math">
                    <m:r>
                      <a:rPr lang="en-CA" sz="1200" i="1" kern="12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𝜕</m:t>
                    </m:r>
                  </m:oMath>
                </a14:m>
                <a:r>
                  <a:rPr lang="en-CA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Conc</a:t>
                </a:r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). </a:t>
                </a:r>
              </a:p>
              <a:p>
                <a:endParaRPr lang="en-CA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 It should be noted that this approach only includes international level health inequality, rather than intra-national level inequalities. </a:t>
                </a:r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CA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 Brute-Force (BF) approach is implemented to create the adjoint forcing terms for health inequality. Firstly, we calculate the concentration index for PM</a:t>
                </a:r>
                <a:r>
                  <a:rPr lang="en-CA" sz="1200" kern="1200" baseline="-250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2.5</a:t>
                </a:r>
                <a:r>
                  <a:rPr lang="en-CA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health burden based on mortality using the national-level household income and gridded annual average PM</a:t>
                </a:r>
                <a:r>
                  <a:rPr lang="en-CA" sz="1200" kern="1200" baseline="-250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2.5</a:t>
                </a:r>
                <a:r>
                  <a:rPr lang="en-CA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concentrations. The area between the curve and the line of equality is estimated using trapezoidal rule. Later, we perturb the average PM</a:t>
                </a:r>
                <a:r>
                  <a:rPr lang="en-CA" sz="1200" kern="1200" baseline="-250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2.5</a:t>
                </a:r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concentrations in each grid cell in the modeling domain, resulting in a change in the CI at individual grid cells which can be used as the forcing term (</a:t>
                </a:r>
                <a:r>
                  <a:rPr lang="en-CA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𝜕</a:t>
                </a:r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CI/</a:t>
                </a:r>
                <a:r>
                  <a:rPr lang="en-CA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𝜕</a:t>
                </a:r>
                <a:r>
                  <a:rPr lang="en-CA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Conc</a:t>
                </a:r>
                <a:r>
                  <a:rPr lang="en-CA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). </a:t>
                </a:r>
                <a:endParaRPr lang="en-CA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CA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CA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 It should be noted that this approach only includes international level health inequality, rather than intra-national level inequalities. </a:t>
                </a:r>
                <a:endParaRPr lang="en-US" dirty="0" smtClean="0">
                  <a:effectLst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C61CF-F1DE-384A-A8DC-79101C77DB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99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We CI 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C61CF-F1DE-384A-A8DC-79101C77DB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49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 value is comparable but larger at the international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C61CF-F1DE-384A-A8DC-79101C77DB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05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/>
              <a:t>To monetize the benefits/disbenefits of emission</a:t>
            </a:r>
            <a:r>
              <a:rPr lang="en-US" sz="1200" dirty="0"/>
              <a:t>s reductions (as dollar per change in ton of emissions) we have two terms the first one come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C61CF-F1DE-384A-A8DC-79101C77DB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7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change in CI on the hemi scale due to 1 ton reduction at that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C61CF-F1DE-384A-A8DC-79101C77DB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99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Primary PM</a:t>
            </a:r>
            <a:r>
              <a:rPr lang="en-CA" sz="1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2.5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emissions carry the largest impact in India, with a monetary value above $1M/ton in many densely populated areas of India </a:t>
            </a:r>
          </a:p>
          <a:p>
            <a:pPr marL="228600" indent="-228600"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</a:rPr>
              <a:t>Inorganic precursors are showing larger negative disparity in air pollution health burden across the northern hemisphere.</a:t>
            </a:r>
          </a:p>
          <a:p>
            <a:pPr marL="228600" indent="-228600">
              <a:buAutoNum type="arabicPeriod"/>
            </a:pPr>
            <a:r>
              <a:rPr lang="en-CA" sz="1800" dirty="0">
                <a:effectLst/>
                <a:latin typeface="Times New Roman" panose="02020603050405020304" pitchFamily="18" charset="0"/>
              </a:rPr>
              <a:t>However, that does not mean that reducing emissions over high-income countries have negative benefits in air pollution. These results suggest that as a secondary policy endpoint, health inequality should provide benefits in those low income countries beyond the health benefits.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6934B-D5A8-2D49-9EDC-74074F9940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82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6934B-D5A8-2D49-9EDC-74074F9940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30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C61CF-F1DE-384A-A8DC-79101C77DB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52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Adjoint location specific </a:t>
            </a:r>
            <a:r>
              <a:rPr lang="en-US" dirty="0" err="1"/>
              <a:t>bpts</a:t>
            </a:r>
            <a:r>
              <a:rPr lang="en-US" dirty="0"/>
              <a:t> help in maximizing health/inequality benefits </a:t>
            </a:r>
          </a:p>
          <a:p>
            <a:r>
              <a:rPr lang="en-US" dirty="0"/>
              <a:t>Negatives increase in disparity and positives decrease in disparity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FC61CF-F1DE-384A-A8DC-79101C77DB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9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hdx.healthdata.org/gbd-results-too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hyperlink" Target="http://ghdx.healthdata.org/gbd-results-too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B4F3-4CAB-BF4A-8F8D-DB136F2E9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88" y="1741251"/>
            <a:ext cx="10993549" cy="1219963"/>
          </a:xfrm>
        </p:spPr>
        <p:txBody>
          <a:bodyPr>
            <a:noAutofit/>
          </a:bodyPr>
          <a:lstStyle/>
          <a:p>
            <a:r>
              <a:rPr lang="en-CA" sz="2800" b="1" dirty="0"/>
              <a:t>ANALYSIS OF GLOBAL ENVIRONMENTAL HEALTH Inequality using the adjoint of hemispheric </a:t>
            </a:r>
            <a:r>
              <a:rPr lang="en-CA" sz="2800" b="1" dirty="0" err="1"/>
              <a:t>cmaq</a:t>
            </a:r>
            <a:endParaRPr lang="en-CA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BD1D5-EA99-1548-8AA3-4F9B9C62D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1" y="3313810"/>
            <a:ext cx="10993546" cy="2882709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Yasar Burak Oztaner, ANAS ALHUSBAN, </a:t>
            </a:r>
            <a:r>
              <a:rPr lang="en-CA" dirty="0" err="1">
                <a:solidFill>
                  <a:schemeClr val="bg1"/>
                </a:solidFill>
              </a:rPr>
              <a:t>Shunliu</a:t>
            </a:r>
            <a:r>
              <a:rPr lang="en-CA" dirty="0">
                <a:solidFill>
                  <a:schemeClr val="bg1"/>
                </a:solidFill>
              </a:rPr>
              <a:t> Zhao, </a:t>
            </a:r>
            <a:r>
              <a:rPr lang="en-CA" b="1" u="sng" dirty="0">
                <a:solidFill>
                  <a:schemeClr val="bg1"/>
                </a:solidFill>
              </a:rPr>
              <a:t>Amir Hakami</a:t>
            </a:r>
            <a:r>
              <a:rPr lang="en-CA" b="1" dirty="0">
                <a:solidFill>
                  <a:schemeClr val="bg1"/>
                </a:solidFill>
              </a:rPr>
              <a:t>* </a:t>
            </a:r>
            <a:r>
              <a:rPr lang="en-CA" dirty="0">
                <a:solidFill>
                  <a:schemeClr val="bg1"/>
                </a:solidFill>
              </a:rPr>
              <a:t>(Carleton University)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Barron Henderson, Rohit Mathur (US EPA)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Disclaimer: The views expressed in this presentation are those of the authors and do not necessarily reflect the views or policies of the U.S. Environmental Protection Agency.</a:t>
            </a:r>
            <a:endParaRPr lang="en-CA" dirty="0">
              <a:solidFill>
                <a:schemeClr val="bg1"/>
              </a:solidFill>
            </a:endParaRPr>
          </a:p>
          <a:p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5" name="Picture 4" descr="carletonlogo.png">
            <a:extLst>
              <a:ext uri="{FF2B5EF4-FFF2-40B4-BE49-F238E27FC236}">
                <a16:creationId xmlns:a16="http://schemas.microsoft.com/office/drawing/2014/main" id="{0376C9E0-457F-E34F-8210-95D6FD0A1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4" y="654602"/>
            <a:ext cx="2592573" cy="744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26604" y="5918328"/>
            <a:ext cx="254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OCTOBER 17</a:t>
            </a:r>
            <a:r>
              <a:rPr lang="en-US" b="1" baseline="30000">
                <a:solidFill>
                  <a:schemeClr val="bg1"/>
                </a:solidFill>
              </a:rPr>
              <a:t>TH</a:t>
            </a:r>
            <a:r>
              <a:rPr lang="en-US" b="1">
                <a:solidFill>
                  <a:schemeClr val="bg1"/>
                </a:solidFill>
              </a:rPr>
              <a:t>, 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292" y="602107"/>
            <a:ext cx="3160482" cy="9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96"/>
    </mc:Choice>
    <mc:Fallback>
      <p:transition spd="slow" advTm="4539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715956"/>
            <a:ext cx="11029615" cy="5142044"/>
          </a:xfrm>
        </p:spPr>
        <p:txBody>
          <a:bodyPr>
            <a:normAutofit/>
          </a:bodyPr>
          <a:lstStyle/>
          <a:p>
            <a:r>
              <a:rPr lang="en-CA" sz="2000" dirty="0"/>
              <a:t>We designed three hypothetical emission reduction scenarios for primary PM</a:t>
            </a:r>
            <a:r>
              <a:rPr lang="en-CA" sz="2000" baseline="-25000" dirty="0"/>
              <a:t>2.5</a:t>
            </a:r>
            <a:r>
              <a:rPr lang="en-CA" sz="2000" dirty="0"/>
              <a:t> and inorganic precursor emissions.</a:t>
            </a:r>
            <a:r>
              <a:rPr lang="en-US" sz="2000" dirty="0"/>
              <a:t> </a:t>
            </a:r>
          </a:p>
          <a:p>
            <a:r>
              <a:rPr lang="en-CA" sz="2000" dirty="0"/>
              <a:t>Overall 10% domain-wide reductions in emissions. Starting with the most effective grid cells (ranking the most sensitive locations in BPTs and/or monetized CI sensitivities), we decrease up to 30% of the emissions in each grid cell until the overall 10% emission reduction target is reached. </a:t>
            </a:r>
            <a:endParaRPr lang="en-US" sz="2000" dirty="0"/>
          </a:p>
          <a:p>
            <a:pPr lvl="1"/>
            <a:r>
              <a:rPr lang="en-US" sz="2000" dirty="0"/>
              <a:t>Scenario 1:  </a:t>
            </a:r>
            <a:r>
              <a:rPr lang="en-CA" sz="2000" dirty="0"/>
              <a:t>Prioritize Health Benefits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Scenario 2:  </a:t>
            </a:r>
            <a:r>
              <a:rPr lang="en-CA" sz="2000" dirty="0"/>
              <a:t>Prioritize Equality Benefits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Scenario 3:  Combined Impact</a:t>
            </a:r>
          </a:p>
        </p:txBody>
      </p:sp>
    </p:spTree>
    <p:extLst>
      <p:ext uri="{BB962C8B-B14F-4D97-AF65-F5344CB8AC3E}">
        <p14:creationId xmlns:p14="http://schemas.microsoft.com/office/powerpoint/2010/main" val="1260708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B9032-BEFB-E842-8424-AF06C591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49869"/>
          </a:xfrm>
        </p:spPr>
        <p:txBody>
          <a:bodyPr/>
          <a:lstStyle/>
          <a:p>
            <a:pPr algn="ctr"/>
            <a:r>
              <a:rPr lang="en-US" dirty="0"/>
              <a:t>REGIONAL TOTAL BURDEN for PRIOTIZING scenarios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AF008A1-0AB9-684E-B1CE-EA357EB893BE}"/>
              </a:ext>
            </a:extLst>
          </p:cNvPr>
          <p:cNvGrpSpPr/>
          <p:nvPr/>
        </p:nvGrpSpPr>
        <p:grpSpPr>
          <a:xfrm>
            <a:off x="1580968" y="1252024"/>
            <a:ext cx="9030063" cy="5751798"/>
            <a:chOff x="1580968" y="1252024"/>
            <a:chExt cx="9030063" cy="5751798"/>
          </a:xfrm>
        </p:grpSpPr>
        <p:pic>
          <p:nvPicPr>
            <p:cNvPr id="4" name="Picture 3" descr="A graph of different colored squares&#10;&#10;Description automatically generated with medium confidence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968" y="1252025"/>
              <a:ext cx="9030063" cy="560597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B375BA-A6B0-5E46-B2B0-C30777174620}"/>
                </a:ext>
              </a:extLst>
            </p:cNvPr>
            <p:cNvSpPr txBox="1"/>
            <p:nvPr/>
          </p:nvSpPr>
          <p:spPr>
            <a:xfrm>
              <a:off x="3018201" y="1252025"/>
              <a:ext cx="16979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Combined Monetization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46D5FC-C451-A24C-BF4F-D98E058BF13F}"/>
                </a:ext>
              </a:extLst>
            </p:cNvPr>
            <p:cNvSpPr txBox="1"/>
            <p:nvPr/>
          </p:nvSpPr>
          <p:spPr>
            <a:xfrm>
              <a:off x="5637331" y="1252024"/>
              <a:ext cx="17540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Prioritize Health Benefits</a:t>
              </a:r>
              <a:endParaRPr lang="en-US" sz="12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EB43AB-C9A2-6E4C-AA3D-1D59E57DBA6B}"/>
                </a:ext>
              </a:extLst>
            </p:cNvPr>
            <p:cNvSpPr txBox="1"/>
            <p:nvPr/>
          </p:nvSpPr>
          <p:spPr>
            <a:xfrm>
              <a:off x="8296796" y="1252024"/>
              <a:ext cx="18229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Prioritize Equality Benefits</a:t>
              </a:r>
              <a:endParaRPr lang="en-US" sz="12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3C2036-4102-6544-94EC-F58374053E61}"/>
                </a:ext>
              </a:extLst>
            </p:cNvPr>
            <p:cNvSpPr/>
            <p:nvPr/>
          </p:nvSpPr>
          <p:spPr>
            <a:xfrm>
              <a:off x="2426698" y="6181130"/>
              <a:ext cx="8184333" cy="606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589C552-ED34-1548-A734-BF241A38C28E}"/>
                </a:ext>
              </a:extLst>
            </p:cNvPr>
            <p:cNvGrpSpPr/>
            <p:nvPr/>
          </p:nvGrpSpPr>
          <p:grpSpPr>
            <a:xfrm>
              <a:off x="2426698" y="5965381"/>
              <a:ext cx="2406258" cy="1038441"/>
              <a:chOff x="2424558" y="6004778"/>
              <a:chExt cx="2406258" cy="103844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D939FE-A992-B743-85FA-44B5EF349FCE}"/>
                  </a:ext>
                </a:extLst>
              </p:cNvPr>
              <p:cNvSpPr txBox="1"/>
              <p:nvPr/>
            </p:nvSpPr>
            <p:spPr>
              <a:xfrm rot="18650973">
                <a:off x="2324050" y="6235897"/>
                <a:ext cx="4780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India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97C2FC-2748-B940-BABA-A729A561B6EF}"/>
                  </a:ext>
                </a:extLst>
              </p:cNvPr>
              <p:cNvSpPr txBox="1"/>
              <p:nvPr/>
            </p:nvSpPr>
            <p:spPr>
              <a:xfrm rot="18531261">
                <a:off x="2673800" y="6242731"/>
                <a:ext cx="5469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China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AF0DB22-4EC0-3F42-B2FA-EF924E81D5E9}"/>
                  </a:ext>
                </a:extLst>
              </p:cNvPr>
              <p:cNvSpPr txBox="1"/>
              <p:nvPr/>
            </p:nvSpPr>
            <p:spPr>
              <a:xfrm rot="18754420">
                <a:off x="3063248" y="6228639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N.A.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8652D6C-9DB0-524A-8494-FBAED94800AB}"/>
                  </a:ext>
                </a:extLst>
              </p:cNvPr>
              <p:cNvSpPr txBox="1"/>
              <p:nvPr/>
            </p:nvSpPr>
            <p:spPr>
              <a:xfrm rot="18531261">
                <a:off x="3797081" y="6228334"/>
                <a:ext cx="4914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ROA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43BE057-F256-EE4E-AD20-FD809C4221AC}"/>
                  </a:ext>
                </a:extLst>
              </p:cNvPr>
              <p:cNvSpPr txBox="1"/>
              <p:nvPr/>
            </p:nvSpPr>
            <p:spPr>
              <a:xfrm rot="18409974">
                <a:off x="3044039" y="6408583"/>
                <a:ext cx="103844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C.A. &amp; Caribbean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CBCE502-CCC6-EE49-A8A4-969E3E617CA4}"/>
                  </a:ext>
                </a:extLst>
              </p:cNvPr>
              <p:cNvSpPr txBox="1"/>
              <p:nvPr/>
            </p:nvSpPr>
            <p:spPr>
              <a:xfrm rot="18531261">
                <a:off x="4258526" y="6221134"/>
                <a:ext cx="3706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EU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38C1869-B98A-C14A-B10E-3BA0B348C27D}"/>
                  </a:ext>
                </a:extLst>
              </p:cNvPr>
              <p:cNvSpPr txBox="1"/>
              <p:nvPr/>
            </p:nvSpPr>
            <p:spPr>
              <a:xfrm rot="18531261">
                <a:off x="4204017" y="6367530"/>
                <a:ext cx="976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/>
                  <a:t>N.Afr</a:t>
                </a:r>
                <a:r>
                  <a:rPr lang="en-US" sz="1200" dirty="0"/>
                  <a:t>. &amp; SSA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2CFC104-E851-844E-B336-7FEE287A5C67}"/>
                </a:ext>
              </a:extLst>
            </p:cNvPr>
            <p:cNvGrpSpPr/>
            <p:nvPr/>
          </p:nvGrpSpPr>
          <p:grpSpPr>
            <a:xfrm>
              <a:off x="5167048" y="5965381"/>
              <a:ext cx="2406258" cy="1038441"/>
              <a:chOff x="2424558" y="6004778"/>
              <a:chExt cx="2406258" cy="103844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434808-BED2-F947-9DA5-08258C6AB3C8}"/>
                  </a:ext>
                </a:extLst>
              </p:cNvPr>
              <p:cNvSpPr txBox="1"/>
              <p:nvPr/>
            </p:nvSpPr>
            <p:spPr>
              <a:xfrm rot="18650973">
                <a:off x="2324050" y="6235897"/>
                <a:ext cx="4780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India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AABBAE8-551A-3C4D-A37E-07106144982E}"/>
                  </a:ext>
                </a:extLst>
              </p:cNvPr>
              <p:cNvSpPr txBox="1"/>
              <p:nvPr/>
            </p:nvSpPr>
            <p:spPr>
              <a:xfrm rot="18531261">
                <a:off x="2673800" y="6242731"/>
                <a:ext cx="5469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China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65DB833-F2FA-DF43-A78C-011E48AE5BCA}"/>
                  </a:ext>
                </a:extLst>
              </p:cNvPr>
              <p:cNvSpPr txBox="1"/>
              <p:nvPr/>
            </p:nvSpPr>
            <p:spPr>
              <a:xfrm rot="18754420">
                <a:off x="3063248" y="6228639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N.A.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351D2B9-5383-EB4C-A1F1-C5D9E78D9D11}"/>
                  </a:ext>
                </a:extLst>
              </p:cNvPr>
              <p:cNvSpPr txBox="1"/>
              <p:nvPr/>
            </p:nvSpPr>
            <p:spPr>
              <a:xfrm rot="18531261">
                <a:off x="3797081" y="6228334"/>
                <a:ext cx="4914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ROA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B9E0EC3-CB27-D84D-B544-153DD25B72AB}"/>
                  </a:ext>
                </a:extLst>
              </p:cNvPr>
              <p:cNvSpPr txBox="1"/>
              <p:nvPr/>
            </p:nvSpPr>
            <p:spPr>
              <a:xfrm rot="18409974">
                <a:off x="3044039" y="6408583"/>
                <a:ext cx="103844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C.A. &amp; Caribbean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C3E66BA-3E0E-D646-8C9B-B9655F03167C}"/>
                  </a:ext>
                </a:extLst>
              </p:cNvPr>
              <p:cNvSpPr txBox="1"/>
              <p:nvPr/>
            </p:nvSpPr>
            <p:spPr>
              <a:xfrm rot="18531261">
                <a:off x="4258526" y="6221134"/>
                <a:ext cx="3706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EU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BCCBEC9-6B46-ED46-83EB-C21D0EB8A2F0}"/>
                  </a:ext>
                </a:extLst>
              </p:cNvPr>
              <p:cNvSpPr txBox="1"/>
              <p:nvPr/>
            </p:nvSpPr>
            <p:spPr>
              <a:xfrm rot="18531261">
                <a:off x="4204017" y="6367530"/>
                <a:ext cx="976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/>
                  <a:t>N.Afr</a:t>
                </a:r>
                <a:r>
                  <a:rPr lang="en-US" sz="1200" dirty="0"/>
                  <a:t>. &amp; SSA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6B4E0F9-24FB-304F-95D4-8280499869D3}"/>
                </a:ext>
              </a:extLst>
            </p:cNvPr>
            <p:cNvGrpSpPr/>
            <p:nvPr/>
          </p:nvGrpSpPr>
          <p:grpSpPr>
            <a:xfrm>
              <a:off x="7893061" y="5965381"/>
              <a:ext cx="2406258" cy="1038441"/>
              <a:chOff x="2424558" y="6004778"/>
              <a:chExt cx="2406258" cy="1038441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6E353C2-DCCE-3F48-AE06-61EAC379E35F}"/>
                  </a:ext>
                </a:extLst>
              </p:cNvPr>
              <p:cNvSpPr txBox="1"/>
              <p:nvPr/>
            </p:nvSpPr>
            <p:spPr>
              <a:xfrm rot="18650973">
                <a:off x="2324050" y="6235897"/>
                <a:ext cx="47801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India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20790ED-2B48-0045-8049-DAC4680A924E}"/>
                  </a:ext>
                </a:extLst>
              </p:cNvPr>
              <p:cNvSpPr txBox="1"/>
              <p:nvPr/>
            </p:nvSpPr>
            <p:spPr>
              <a:xfrm rot="18531261">
                <a:off x="2673800" y="6242731"/>
                <a:ext cx="5469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China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002E5F-D9DF-2F40-9AFA-E77B6B3DB76E}"/>
                  </a:ext>
                </a:extLst>
              </p:cNvPr>
              <p:cNvSpPr txBox="1"/>
              <p:nvPr/>
            </p:nvSpPr>
            <p:spPr>
              <a:xfrm rot="18754420">
                <a:off x="3063248" y="6228639"/>
                <a:ext cx="474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N.A.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5F5A8E-DFC6-5242-9E86-ECB8F7172312}"/>
                  </a:ext>
                </a:extLst>
              </p:cNvPr>
              <p:cNvSpPr txBox="1"/>
              <p:nvPr/>
            </p:nvSpPr>
            <p:spPr>
              <a:xfrm rot="18531261">
                <a:off x="3797081" y="6228334"/>
                <a:ext cx="4914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ROA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96640D-61BD-2F41-9E9E-AFA0B4BC0DDA}"/>
                  </a:ext>
                </a:extLst>
              </p:cNvPr>
              <p:cNvSpPr txBox="1"/>
              <p:nvPr/>
            </p:nvSpPr>
            <p:spPr>
              <a:xfrm rot="18409974">
                <a:off x="3044039" y="6408583"/>
                <a:ext cx="103844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C.A. &amp; Caribbean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3DBC261-55E4-4946-9D62-B32E0CE2B96B}"/>
                  </a:ext>
                </a:extLst>
              </p:cNvPr>
              <p:cNvSpPr txBox="1"/>
              <p:nvPr/>
            </p:nvSpPr>
            <p:spPr>
              <a:xfrm rot="18531261">
                <a:off x="4258526" y="6221134"/>
                <a:ext cx="3706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EU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73E7E83-221B-2C4C-82F0-074DFDCB214B}"/>
                  </a:ext>
                </a:extLst>
              </p:cNvPr>
              <p:cNvSpPr txBox="1"/>
              <p:nvPr/>
            </p:nvSpPr>
            <p:spPr>
              <a:xfrm rot="18531261">
                <a:off x="4204017" y="6367530"/>
                <a:ext cx="976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/>
                  <a:t>N.Afr</a:t>
                </a:r>
                <a:r>
                  <a:rPr lang="en-US" sz="1200" dirty="0"/>
                  <a:t>. &amp; SSA</a:t>
                </a:r>
              </a:p>
            </p:txBody>
          </p:sp>
        </p:grp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D5C2F1FB-A79F-3844-B7D5-698B86C80EB7}"/>
              </a:ext>
            </a:extLst>
          </p:cNvPr>
          <p:cNvSpPr/>
          <p:nvPr/>
        </p:nvSpPr>
        <p:spPr>
          <a:xfrm>
            <a:off x="2417171" y="6111205"/>
            <a:ext cx="344054" cy="53048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298484D-7A4E-2E4E-BFB9-A9D83F5D268F}"/>
              </a:ext>
            </a:extLst>
          </p:cNvPr>
          <p:cNvSpPr/>
          <p:nvPr/>
        </p:nvSpPr>
        <p:spPr>
          <a:xfrm>
            <a:off x="5140804" y="6089044"/>
            <a:ext cx="375006" cy="54678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D3F3819-8CCE-7B49-9E9F-0A6372C6660A}"/>
              </a:ext>
            </a:extLst>
          </p:cNvPr>
          <p:cNvSpPr/>
          <p:nvPr/>
        </p:nvSpPr>
        <p:spPr>
          <a:xfrm>
            <a:off x="7848994" y="6105350"/>
            <a:ext cx="400533" cy="53048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3943538-2EFE-7E45-9AAB-546932F2F128}"/>
              </a:ext>
            </a:extLst>
          </p:cNvPr>
          <p:cNvSpPr/>
          <p:nvPr/>
        </p:nvSpPr>
        <p:spPr>
          <a:xfrm>
            <a:off x="5859284" y="6129229"/>
            <a:ext cx="345334" cy="42220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08D8F0-0B03-0E42-8F5B-CB3B4AAD0966}"/>
              </a:ext>
            </a:extLst>
          </p:cNvPr>
          <p:cNvSpPr/>
          <p:nvPr/>
        </p:nvSpPr>
        <p:spPr>
          <a:xfrm>
            <a:off x="9342895" y="6129229"/>
            <a:ext cx="345334" cy="48272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F064A38-FA17-D145-BC64-7E96994248B6}"/>
              </a:ext>
            </a:extLst>
          </p:cNvPr>
          <p:cNvSpPr/>
          <p:nvPr/>
        </p:nvSpPr>
        <p:spPr>
          <a:xfrm>
            <a:off x="7006282" y="6105350"/>
            <a:ext cx="345334" cy="42220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63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52DEF-FC8D-7F43-9691-1030C315D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PM</a:t>
            </a:r>
            <a:r>
              <a:rPr lang="en-US" baseline="-25000" dirty="0"/>
              <a:t>2.5</a:t>
            </a:r>
            <a:r>
              <a:rPr lang="en-US" dirty="0"/>
              <a:t> emissions changes in prioritizing scenarios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6958" y="2391503"/>
            <a:ext cx="11854647" cy="3390318"/>
            <a:chOff x="116958" y="2391503"/>
            <a:chExt cx="11854647" cy="3390318"/>
          </a:xfrm>
        </p:grpSpPr>
        <p:pic>
          <p:nvPicPr>
            <p:cNvPr id="4" name="Picture 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790" b="66757"/>
            <a:stretch/>
          </p:blipFill>
          <p:spPr>
            <a:xfrm>
              <a:off x="7948244" y="2391503"/>
              <a:ext cx="4023361" cy="3390318"/>
            </a:xfrm>
            <a:prstGeom prst="rect">
              <a:avLst/>
            </a:prstGeom>
          </p:spPr>
        </p:pic>
        <p:pic>
          <p:nvPicPr>
            <p:cNvPr id="5" name="Picture 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41" r="48300" b="34725"/>
            <a:stretch/>
          </p:blipFill>
          <p:spPr>
            <a:xfrm>
              <a:off x="116958" y="2391503"/>
              <a:ext cx="4286229" cy="3348111"/>
            </a:xfrm>
            <a:prstGeom prst="rect">
              <a:avLst/>
            </a:prstGeom>
          </p:spPr>
        </p:pic>
        <p:pic>
          <p:nvPicPr>
            <p:cNvPr id="6" name="Picture 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441" r="49065"/>
            <a:stretch/>
          </p:blipFill>
          <p:spPr>
            <a:xfrm>
              <a:off x="4206241" y="2391504"/>
              <a:ext cx="3953021" cy="339031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50166" y="2391503"/>
              <a:ext cx="281354" cy="25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39449" y="2461843"/>
              <a:ext cx="281354" cy="25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25183" y="2461842"/>
              <a:ext cx="281354" cy="25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1904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EFC89-3E19-3D4D-80FA-EFF74BC4B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BURDEN for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8199D-1731-6D4D-98D8-4C3E7E7C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E14DBAD-AAA2-0749-9D45-6796A5D95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430701"/>
              </p:ext>
            </p:extLst>
          </p:nvPr>
        </p:nvGraphicFramePr>
        <p:xfrm>
          <a:off x="330528" y="2052750"/>
          <a:ext cx="11530940" cy="44138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0785">
                  <a:extLst>
                    <a:ext uri="{9D8B030D-6E8A-4147-A177-3AD203B41FA5}">
                      <a16:colId xmlns:a16="http://schemas.microsoft.com/office/drawing/2014/main" val="372569939"/>
                    </a:ext>
                  </a:extLst>
                </a:gridCol>
                <a:gridCol w="1463514">
                  <a:extLst>
                    <a:ext uri="{9D8B030D-6E8A-4147-A177-3AD203B41FA5}">
                      <a16:colId xmlns:a16="http://schemas.microsoft.com/office/drawing/2014/main" val="790752932"/>
                    </a:ext>
                  </a:extLst>
                </a:gridCol>
                <a:gridCol w="2201660">
                  <a:extLst>
                    <a:ext uri="{9D8B030D-6E8A-4147-A177-3AD203B41FA5}">
                      <a16:colId xmlns:a16="http://schemas.microsoft.com/office/drawing/2014/main" val="1376944190"/>
                    </a:ext>
                  </a:extLst>
                </a:gridCol>
                <a:gridCol w="2003182">
                  <a:extLst>
                    <a:ext uri="{9D8B030D-6E8A-4147-A177-3AD203B41FA5}">
                      <a16:colId xmlns:a16="http://schemas.microsoft.com/office/drawing/2014/main" val="3541489890"/>
                    </a:ext>
                  </a:extLst>
                </a:gridCol>
                <a:gridCol w="2400139">
                  <a:extLst>
                    <a:ext uri="{9D8B030D-6E8A-4147-A177-3AD203B41FA5}">
                      <a16:colId xmlns:a16="http://schemas.microsoft.com/office/drawing/2014/main" val="3521244564"/>
                    </a:ext>
                  </a:extLst>
                </a:gridCol>
                <a:gridCol w="2201660">
                  <a:extLst>
                    <a:ext uri="{9D8B030D-6E8A-4147-A177-3AD203B41FA5}">
                      <a16:colId xmlns:a16="http://schemas.microsoft.com/office/drawing/2014/main" val="1325368404"/>
                    </a:ext>
                  </a:extLst>
                </a:gridCol>
              </a:tblGrid>
              <a:tr h="812000">
                <a:tc>
                  <a:txBody>
                    <a:bodyPr/>
                    <a:lstStyle/>
                    <a:p>
                      <a:pPr algn="ctr" fontAlgn="b"/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Flat Reduction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Prioritize Health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Prioritize Equality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Combined Monetization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1767416"/>
                  </a:ext>
                </a:extLst>
              </a:tr>
              <a:tr h="408626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Total Health Benefits            ($ Billion)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PM</a:t>
                      </a:r>
                      <a:r>
                        <a:rPr lang="en-CA" sz="1800" u="none" strike="noStrike" baseline="-25000" dirty="0">
                          <a:effectLst/>
                        </a:rPr>
                        <a:t>2.5</a:t>
                      </a:r>
                      <a:endParaRPr lang="en-CA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245 (10%)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492 (20%)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204 (8.3%)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328 (13.4%)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4192680"/>
                  </a:ext>
                </a:extLst>
              </a:tr>
              <a:tr h="4086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NO</a:t>
                      </a:r>
                      <a:r>
                        <a:rPr lang="en-CA" sz="1800" u="none" strike="noStrike" baseline="-25000" dirty="0">
                          <a:effectLst/>
                        </a:rPr>
                        <a:t>X</a:t>
                      </a:r>
                      <a:endParaRPr lang="en-CA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111 (10%)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265 (23.9%)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119 (10.8%)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172 (15.5%)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8013629"/>
                  </a:ext>
                </a:extLst>
              </a:tr>
              <a:tr h="4086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SO</a:t>
                      </a:r>
                      <a:r>
                        <a:rPr lang="en-CA" sz="1800" u="none" strike="noStrike" baseline="-25000" dirty="0">
                          <a:effectLst/>
                        </a:rPr>
                        <a:t>2</a:t>
                      </a:r>
                      <a:endParaRPr lang="en-CA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 23 (10%)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 47 (19.9%)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>
                          <a:effectLst/>
                        </a:rPr>
                        <a:t> 29 (12.6%) 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 42 (18%)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23224551"/>
                  </a:ext>
                </a:extLst>
              </a:tr>
              <a:tr h="4086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NH</a:t>
                      </a:r>
                      <a:r>
                        <a:rPr lang="en-CA" sz="1800" u="none" strike="noStrike" baseline="-25000" dirty="0">
                          <a:effectLst/>
                        </a:rPr>
                        <a:t>3</a:t>
                      </a:r>
                      <a:endParaRPr lang="en-CA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 347 (10%)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 892 (25.8%)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 62 (1.8%)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 645 (18.6%)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97701"/>
                  </a:ext>
                </a:extLst>
              </a:tr>
              <a:tr h="408626">
                <a:tc rowSpan="4">
                  <a:txBody>
                    <a:bodyPr/>
                    <a:lstStyle/>
                    <a:p>
                      <a:pPr algn="ctr" fontAlgn="b"/>
                      <a:r>
                        <a:rPr lang="en-CA" sz="1800" u="none" strike="noStrike" dirty="0">
                          <a:effectLst/>
                        </a:rPr>
                        <a:t>Total Equality Benefits          ($ Billion)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PM</a:t>
                      </a:r>
                      <a:r>
                        <a:rPr lang="en-CA" sz="1800" u="none" strike="noStrike" baseline="-25000" dirty="0">
                          <a:effectLst/>
                        </a:rPr>
                        <a:t>2.5</a:t>
                      </a:r>
                      <a:endParaRPr lang="en-CA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18 (0.26%)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-214 (-3.1%)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837 (12.1%)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772 (11.1%)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92208062"/>
                  </a:ext>
                </a:extLst>
              </a:tr>
              <a:tr h="34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NO</a:t>
                      </a:r>
                      <a:r>
                        <a:rPr lang="en-CA" sz="1800" u="none" strike="noStrike" baseline="-25000" dirty="0">
                          <a:effectLst/>
                        </a:rPr>
                        <a:t>X</a:t>
                      </a:r>
                      <a:endParaRPr lang="en-CA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134 (1.9%)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425 (6.2%)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580 (8.4%)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545 (7.9%)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08287462"/>
                  </a:ext>
                </a:extLst>
              </a:tr>
              <a:tr h="4086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SO</a:t>
                      </a:r>
                      <a:r>
                        <a:rPr lang="en-CA" sz="1800" u="none" strike="noStrike" baseline="-25000" dirty="0">
                          <a:effectLst/>
                        </a:rPr>
                        <a:t>2</a:t>
                      </a:r>
                      <a:endParaRPr lang="en-CA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 14 (0.2%)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 73 (1.1%)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 112 (1.6%)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 105 (1.5%)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67301009"/>
                  </a:ext>
                </a:extLst>
              </a:tr>
              <a:tr h="4086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NH</a:t>
                      </a:r>
                      <a:r>
                        <a:rPr lang="en-CA" sz="1800" u="none" strike="noStrike" baseline="-25000" dirty="0">
                          <a:effectLst/>
                        </a:rPr>
                        <a:t>3</a:t>
                      </a:r>
                      <a:endParaRPr lang="en-CA" sz="18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>
                          <a:effectLst/>
                        </a:rPr>
                        <a:t>-195 (-2.8%)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>
                          <a:effectLst/>
                        </a:rPr>
                        <a:t>-642 (-9.3%)</a:t>
                      </a:r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269 (3.9%)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-21 (-0.3%)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490878"/>
                  </a:ext>
                </a:extLst>
              </a:tr>
              <a:tr h="399084"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Total 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697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1338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2212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800" u="none" strike="noStrike" dirty="0">
                          <a:effectLst/>
                        </a:rPr>
                        <a:t>2588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43506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408B9AA-C644-7944-8424-8DFD8F962603}"/>
              </a:ext>
            </a:extLst>
          </p:cNvPr>
          <p:cNvSpPr txBox="1"/>
          <p:nvPr/>
        </p:nvSpPr>
        <p:spPr>
          <a:xfrm>
            <a:off x="2493817" y="6466641"/>
            <a:ext cx="10378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percentages in the paratheses represent the change in total health and equality benefits due to 10 % change in total emissions. </a:t>
            </a: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A2DF91-2AFB-0945-A411-280680FE5086}"/>
              </a:ext>
            </a:extLst>
          </p:cNvPr>
          <p:cNvSpPr/>
          <p:nvPr/>
        </p:nvSpPr>
        <p:spPr>
          <a:xfrm>
            <a:off x="5576711" y="2844800"/>
            <a:ext cx="1298222" cy="41768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D7F698-1ED0-1742-80B7-8065122D1147}"/>
              </a:ext>
            </a:extLst>
          </p:cNvPr>
          <p:cNvSpPr/>
          <p:nvPr/>
        </p:nvSpPr>
        <p:spPr>
          <a:xfrm>
            <a:off x="5576711" y="4502419"/>
            <a:ext cx="1298222" cy="41768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E45275-8BF2-A345-B92A-1B1AB4BCB7B5}"/>
              </a:ext>
            </a:extLst>
          </p:cNvPr>
          <p:cNvSpPr/>
          <p:nvPr/>
        </p:nvSpPr>
        <p:spPr>
          <a:xfrm>
            <a:off x="5576711" y="5625664"/>
            <a:ext cx="1298222" cy="41768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682363-A729-C946-A3D9-FA0E0F26C010}"/>
              </a:ext>
            </a:extLst>
          </p:cNvPr>
          <p:cNvSpPr/>
          <p:nvPr/>
        </p:nvSpPr>
        <p:spPr>
          <a:xfrm>
            <a:off x="7794978" y="2844800"/>
            <a:ext cx="1298222" cy="41768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775629-8886-464A-A198-3C203F451715}"/>
              </a:ext>
            </a:extLst>
          </p:cNvPr>
          <p:cNvSpPr/>
          <p:nvPr/>
        </p:nvSpPr>
        <p:spPr>
          <a:xfrm>
            <a:off x="7794650" y="4502419"/>
            <a:ext cx="1298222" cy="41768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52363C-B900-D44E-9D4F-9317B3B5139C}"/>
              </a:ext>
            </a:extLst>
          </p:cNvPr>
          <p:cNvSpPr/>
          <p:nvPr/>
        </p:nvSpPr>
        <p:spPr>
          <a:xfrm>
            <a:off x="7799966" y="6040129"/>
            <a:ext cx="1298222" cy="417689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C139B0-484F-3A4B-B457-2C7B8E452065}"/>
              </a:ext>
            </a:extLst>
          </p:cNvPr>
          <p:cNvSpPr/>
          <p:nvPr/>
        </p:nvSpPr>
        <p:spPr>
          <a:xfrm>
            <a:off x="10137280" y="6068924"/>
            <a:ext cx="1298222" cy="417689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72A3DD-4B33-7E47-952B-70D825920687}"/>
              </a:ext>
            </a:extLst>
          </p:cNvPr>
          <p:cNvSpPr/>
          <p:nvPr/>
        </p:nvSpPr>
        <p:spPr>
          <a:xfrm>
            <a:off x="10047111" y="2841978"/>
            <a:ext cx="1298222" cy="41768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80FE5C-D6DF-834D-B2A0-9E8BBFEF3F48}"/>
              </a:ext>
            </a:extLst>
          </p:cNvPr>
          <p:cNvSpPr/>
          <p:nvPr/>
        </p:nvSpPr>
        <p:spPr>
          <a:xfrm>
            <a:off x="10084167" y="4521015"/>
            <a:ext cx="1298222" cy="41768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64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E465-F5FF-B243-9CC8-3FA936C52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CONCLUSION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1D5CB6-38F7-0F40-A72F-198BB743D9E4}"/>
              </a:ext>
            </a:extLst>
          </p:cNvPr>
          <p:cNvSpPr/>
          <p:nvPr/>
        </p:nvSpPr>
        <p:spPr>
          <a:xfrm>
            <a:off x="935182" y="1967367"/>
            <a:ext cx="10107192" cy="5445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The results show India as the country where emissions reduction are most beneficial from inequality standpoint due to PM</a:t>
            </a:r>
            <a:r>
              <a:rPr lang="en-US" baseline="-25000" dirty="0">
                <a:solidFill>
                  <a:prstClr val="black"/>
                </a:solidFill>
              </a:rPr>
              <a:t>2.5</a:t>
            </a:r>
            <a:r>
              <a:rPr lang="en-US" dirty="0">
                <a:solidFill>
                  <a:prstClr val="black"/>
                </a:solidFill>
              </a:rPr>
              <a:t> exposure.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The monetized magnitude of national inequalities is comparable to hemispheric BPT estimates.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>
                <a:solidFill>
                  <a:prstClr val="black"/>
                </a:solidFill>
              </a:rPr>
              <a:t>The scenario analysis indicates that targeted policies yield higher overall benefit than indiscriminate reduction in emissions. 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Policies that target both health and inequality yield largest benefits.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CA" dirty="0">
                <a:solidFill>
                  <a:prstClr val="black"/>
                </a:solidFill>
              </a:rPr>
              <a:t>Equality benefits could be taken into consideration in policy implementations, as a secondary policy endpoint. </a:t>
            </a:r>
            <a:endParaRPr lang="en-US" dirty="0">
              <a:solidFill>
                <a:prstClr val="black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endParaRPr lang="en-US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NB: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CA" dirty="0">
                <a:solidFill>
                  <a:prstClr val="black"/>
                </a:solidFill>
              </a:rPr>
              <a:t>This study examines international health inequality and does not consider subnational and urban level inequalities within each country.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18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D6039-F8C8-344B-A1DF-2EB8A861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8961AF6-12C7-1242-A4B3-4CCB4874186F}"/>
              </a:ext>
            </a:extLst>
          </p:cNvPr>
          <p:cNvSpPr txBox="1">
            <a:spLocks/>
          </p:cNvSpPr>
          <p:nvPr/>
        </p:nvSpPr>
        <p:spPr>
          <a:xfrm>
            <a:off x="1124465" y="2162432"/>
            <a:ext cx="9650627" cy="417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REFEFERNCES:</a:t>
            </a:r>
          </a:p>
          <a:p>
            <a:pPr lvl="1"/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Global Burden of Disease Collaborative Network. Global Burden of Disease Study 2019 (GBD 2022) Reference Life Table. Seattle, United States: Institute for Health Metrics and Evaluation (IHME), 2022.</a:t>
            </a:r>
            <a:endParaRPr lang="en-CA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CA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Burnett et al (2018). </a:t>
            </a:r>
            <a:r>
              <a:rPr lang="en-CA" sz="1200" i="1" dirty="0">
                <a:latin typeface="Arial" panose="020B0604020202020204" pitchFamily="34" charset="0"/>
                <a:cs typeface="Arial" panose="020B0604020202020204" pitchFamily="34" charset="0"/>
              </a:rPr>
              <a:t>Global Estimates of Mortality Associated with Long Term Exposure to Outdoor Fine Particulate Matter, 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PNAS,  Vol. 115, no. 38, pp.9592-9597.</a:t>
            </a:r>
          </a:p>
          <a:p>
            <a:pPr lvl="1"/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Mathur, R., Xing, J., Sarwar, G., 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</a:rPr>
              <a:t>Hogrefe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, C., 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</a:rPr>
              <a:t>Pleim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, J., 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</a:rPr>
              <a:t>Pouliot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, G et. al. (2017). Extending the 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</a:rPr>
              <a:t>Comunity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 Multiscale Air Quality (CMAQ) modeling system to hemispheric scales: overview of process considerations and initial applications. Atmospheric Chemistry and Physics, 17, 12449-12474. </a:t>
            </a:r>
          </a:p>
          <a:p>
            <a:pPr lvl="1"/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Institute for Health Metrics and Evaluation (IHME) (2015). GBD Tool. Seattle, WA: IHME, University of Washington, 2015. Available from 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http://ghdx.healthdata.org/gbd-results-tool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. (Accessed July 2, 2021)</a:t>
            </a:r>
          </a:p>
          <a:p>
            <a:pPr lvl="1"/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US EPA. (2019). Technical Support Document (TSD) of preparation of Emissions Inventories for the Version 7.1 2016 Hemispheric Emissions Modeling Platform. </a:t>
            </a:r>
          </a:p>
          <a:p>
            <a:pPr lvl="1"/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Wagstaff, A., van 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</a:rPr>
              <a:t>Doorslaer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, E., &amp; 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</a:rPr>
              <a:t>Paci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, P. (1989). Equality in the finance and delivery of health care: some tentative cross-country comparisons. Oxford review of economic policy, 5(1), 89-112. </a:t>
            </a:r>
          </a:p>
          <a:p>
            <a:pPr lvl="1"/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World Inequality 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 (WID) https://</a:t>
            </a:r>
            <a:r>
              <a:rPr lang="en-CA" sz="1200" dirty="0" err="1">
                <a:latin typeface="Arial" panose="020B0604020202020204" pitchFamily="34" charset="0"/>
                <a:cs typeface="Arial" panose="020B0604020202020204" pitchFamily="34" charset="0"/>
              </a:rPr>
              <a:t>wid.world</a:t>
            </a:r>
            <a:r>
              <a:rPr lang="en-CA" sz="1200" dirty="0">
                <a:latin typeface="Arial" panose="020B0604020202020204" pitchFamily="34" charset="0"/>
                <a:cs typeface="Arial" panose="020B0604020202020204" pitchFamily="34" charset="0"/>
              </a:rPr>
              <a:t>  (Accessed May 2021)</a:t>
            </a:r>
          </a:p>
        </p:txBody>
      </p:sp>
      <p:pic>
        <p:nvPicPr>
          <p:cNvPr id="7" name="Picture 6" descr="carletonlogo.png">
            <a:extLst>
              <a:ext uri="{FF2B5EF4-FFF2-40B4-BE49-F238E27FC236}">
                <a16:creationId xmlns:a16="http://schemas.microsoft.com/office/drawing/2014/main" id="{D8D0AEB2-2BF5-7C4C-951E-833E26F7B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6" y="6334780"/>
            <a:ext cx="1371416" cy="3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94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D6039-F8C8-344B-A1DF-2EB8A861D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9DDEF-747C-514B-39D8-D6E40F130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Barron Henderson and Dr. Rohit Mathur (EPA) for their help in the study design, implementation, and the update to Hemispheric CMAQ adjoint.</a:t>
            </a:r>
          </a:p>
          <a:p>
            <a:endParaRPr lang="en-US" dirty="0"/>
          </a:p>
          <a:p>
            <a:r>
              <a:rPr lang="en-US" dirty="0"/>
              <a:t>Digital Research Alliance of Canada for computational resources.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8961AF6-12C7-1242-A4B3-4CCB4874186F}"/>
              </a:ext>
            </a:extLst>
          </p:cNvPr>
          <p:cNvSpPr txBox="1">
            <a:spLocks/>
          </p:cNvSpPr>
          <p:nvPr/>
        </p:nvSpPr>
        <p:spPr>
          <a:xfrm>
            <a:off x="1124465" y="2162432"/>
            <a:ext cx="9650627" cy="417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arletonlogo.png">
            <a:extLst>
              <a:ext uri="{FF2B5EF4-FFF2-40B4-BE49-F238E27FC236}">
                <a16:creationId xmlns:a16="http://schemas.microsoft.com/office/drawing/2014/main" id="{D8D0AEB2-2BF5-7C4C-951E-833E26F7B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6" y="6334780"/>
            <a:ext cx="1371416" cy="3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30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E1DA-130F-BC40-9844-699DAF539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8ECEE-8CB3-C44E-B526-F68EBF1A8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MONETIZED CI SENSITIVITIES AND BPTs (Primary PM</a:t>
            </a:r>
            <a:r>
              <a:rPr lang="en-US" baseline="-25000" dirty="0">
                <a:solidFill>
                  <a:schemeClr val="tx1"/>
                </a:solidFill>
              </a:rPr>
              <a:t>2.5</a:t>
            </a:r>
            <a:r>
              <a:rPr lang="en-US" dirty="0">
                <a:solidFill>
                  <a:schemeClr val="tx1"/>
                </a:solidFill>
              </a:rPr>
              <a:t> and precursor PM</a:t>
            </a:r>
            <a:r>
              <a:rPr lang="en-US" baseline="-25000" dirty="0">
                <a:solidFill>
                  <a:schemeClr val="tx1"/>
                </a:solidFill>
              </a:rPr>
              <a:t>2.5</a:t>
            </a:r>
            <a:r>
              <a:rPr lang="en-US" dirty="0">
                <a:solidFill>
                  <a:schemeClr val="tx1"/>
                </a:solidFill>
              </a:rPr>
              <a:t> emissions).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INPUT DATA SETS FOR ESTIMATING BPTs.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COMBINED BENEFITS FOR A TON REDUCTION.</a:t>
            </a:r>
          </a:p>
          <a:p>
            <a:pPr marL="342900" indent="-342900">
              <a:buAutoNum type="arabicPeriod"/>
            </a:pPr>
            <a:r>
              <a:rPr lang="en-US" dirty="0"/>
              <a:t>EMISSIONS CHANGES IN PRIORITIZING SCENARIOS.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91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A2AD-864C-6F4A-A459-E92DCBE6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MONETIZED CI SENSITIVITIES and BPTs</a:t>
            </a:r>
            <a:br>
              <a:rPr lang="en-US" dirty="0"/>
            </a:br>
            <a:r>
              <a:rPr lang="en-US" sz="1800" dirty="0"/>
              <a:t>Primary PM2.5 and Precursor PM2.5 Emissions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19E672-07CF-F64B-ACF7-2A8A56726277}"/>
              </a:ext>
            </a:extLst>
          </p:cNvPr>
          <p:cNvGrpSpPr/>
          <p:nvPr/>
        </p:nvGrpSpPr>
        <p:grpSpPr>
          <a:xfrm>
            <a:off x="581191" y="1937047"/>
            <a:ext cx="5210009" cy="4599220"/>
            <a:chOff x="2351804" y="1848282"/>
            <a:chExt cx="4798387" cy="4188617"/>
          </a:xfrm>
        </p:grpSpPr>
        <p:pic>
          <p:nvPicPr>
            <p:cNvPr id="7" name="Picture 6" descr="Chart, radar chart&#10;&#10;Description automatically generated">
              <a:extLst>
                <a:ext uri="{FF2B5EF4-FFF2-40B4-BE49-F238E27FC236}">
                  <a16:creationId xmlns:a16="http://schemas.microsoft.com/office/drawing/2014/main" id="{73ACE03E-C945-724D-B7CC-2E44E4FC9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04" y="1848282"/>
              <a:ext cx="2403406" cy="2094773"/>
            </a:xfrm>
            <a:prstGeom prst="rect">
              <a:avLst/>
            </a:prstGeom>
          </p:spPr>
        </p:pic>
        <p:pic>
          <p:nvPicPr>
            <p:cNvPr id="8" name="Picture 7" descr="Chart, radar chart&#10;&#10;Description automatically generated">
              <a:extLst>
                <a:ext uri="{FF2B5EF4-FFF2-40B4-BE49-F238E27FC236}">
                  <a16:creationId xmlns:a16="http://schemas.microsoft.com/office/drawing/2014/main" id="{5195BBC3-46C8-0745-B119-7284AC2C8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210" y="1848283"/>
              <a:ext cx="2394981" cy="2094772"/>
            </a:xfrm>
            <a:prstGeom prst="rect">
              <a:avLst/>
            </a:prstGeom>
          </p:spPr>
        </p:pic>
        <p:pic>
          <p:nvPicPr>
            <p:cNvPr id="9" name="Picture 8" descr="Chart, diagram, radar chart&#10;&#10;Description automatically generated">
              <a:extLst>
                <a:ext uri="{FF2B5EF4-FFF2-40B4-BE49-F238E27FC236}">
                  <a16:creationId xmlns:a16="http://schemas.microsoft.com/office/drawing/2014/main" id="{92CC8138-FA0D-AD49-8D15-BA86E43D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228" y="3943055"/>
              <a:ext cx="2394982" cy="2087733"/>
            </a:xfrm>
            <a:prstGeom prst="rect">
              <a:avLst/>
            </a:prstGeom>
          </p:spPr>
        </p:pic>
        <p:pic>
          <p:nvPicPr>
            <p:cNvPr id="10" name="Picture 9" descr="Chart, radar chart&#10;&#10;Description automatically generated">
              <a:extLst>
                <a:ext uri="{FF2B5EF4-FFF2-40B4-BE49-F238E27FC236}">
                  <a16:creationId xmlns:a16="http://schemas.microsoft.com/office/drawing/2014/main" id="{1F759A28-38D4-7F43-B65B-F8B5564BE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209" y="3936944"/>
              <a:ext cx="2394981" cy="209995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300F2E-02BC-014B-A6AE-88B713C672C1}"/>
              </a:ext>
            </a:extLst>
          </p:cNvPr>
          <p:cNvGrpSpPr/>
          <p:nvPr/>
        </p:nvGrpSpPr>
        <p:grpSpPr>
          <a:xfrm>
            <a:off x="6096001" y="1993236"/>
            <a:ext cx="5317066" cy="4543031"/>
            <a:chOff x="4351682" y="570392"/>
            <a:chExt cx="6990690" cy="5916904"/>
          </a:xfrm>
        </p:grpSpPr>
        <p:pic>
          <p:nvPicPr>
            <p:cNvPr id="18" name="Picture 17" descr="A picture containing map&#10;&#10;Description automatically generated">
              <a:extLst>
                <a:ext uri="{FF2B5EF4-FFF2-40B4-BE49-F238E27FC236}">
                  <a16:creationId xmlns:a16="http://schemas.microsoft.com/office/drawing/2014/main" id="{E1C26F50-6A54-0B4B-91F4-770E23E29E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157" b="6965"/>
            <a:stretch/>
          </p:blipFill>
          <p:spPr>
            <a:xfrm>
              <a:off x="7900060" y="570392"/>
              <a:ext cx="3442312" cy="2887361"/>
            </a:xfrm>
            <a:prstGeom prst="rect">
              <a:avLst/>
            </a:prstGeom>
          </p:spPr>
        </p:pic>
        <p:pic>
          <p:nvPicPr>
            <p:cNvPr id="19" name="Picture 18" descr="Chart, radar chart&#10;&#10;Description automatically generated with medium confidence">
              <a:extLst>
                <a:ext uri="{FF2B5EF4-FFF2-40B4-BE49-F238E27FC236}">
                  <a16:creationId xmlns:a16="http://schemas.microsoft.com/office/drawing/2014/main" id="{5BD866E4-725D-194E-AC2B-13FD7FA52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8317" b="8317"/>
            <a:stretch/>
          </p:blipFill>
          <p:spPr>
            <a:xfrm>
              <a:off x="7900060" y="3523935"/>
              <a:ext cx="3415471" cy="2847329"/>
            </a:xfrm>
            <a:prstGeom prst="rect">
              <a:avLst/>
            </a:prstGeom>
          </p:spPr>
        </p:pic>
        <p:pic>
          <p:nvPicPr>
            <p:cNvPr id="20" name="Picture 19" descr="Chart&#10;&#10;Description automatically generated">
              <a:extLst>
                <a:ext uri="{FF2B5EF4-FFF2-40B4-BE49-F238E27FC236}">
                  <a16:creationId xmlns:a16="http://schemas.microsoft.com/office/drawing/2014/main" id="{E46AE926-249C-9D4E-B850-0A819FE39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8317" b="8317"/>
            <a:stretch/>
          </p:blipFill>
          <p:spPr>
            <a:xfrm>
              <a:off x="4353447" y="570392"/>
              <a:ext cx="3546613" cy="2956657"/>
            </a:xfrm>
            <a:prstGeom prst="rect">
              <a:avLst/>
            </a:prstGeom>
          </p:spPr>
        </p:pic>
        <p:pic>
          <p:nvPicPr>
            <p:cNvPr id="21" name="Picture 20" descr="Chart&#10;&#10;Description automatically generated">
              <a:extLst>
                <a:ext uri="{FF2B5EF4-FFF2-40B4-BE49-F238E27FC236}">
                  <a16:creationId xmlns:a16="http://schemas.microsoft.com/office/drawing/2014/main" id="{FDA48076-3890-4345-B848-5B81782EBF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9157" b="8317"/>
            <a:stretch/>
          </p:blipFill>
          <p:spPr>
            <a:xfrm>
              <a:off x="4351682" y="3523935"/>
              <a:ext cx="3590798" cy="2963361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90D703D-B3CA-5448-A449-0F68D82DA30C}"/>
              </a:ext>
            </a:extLst>
          </p:cNvPr>
          <p:cNvSpPr txBox="1"/>
          <p:nvPr/>
        </p:nvSpPr>
        <p:spPr>
          <a:xfrm>
            <a:off x="8709300" y="17552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BPTs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C0E1CF-AB16-6D43-817E-699A9A1528A9}"/>
              </a:ext>
            </a:extLst>
          </p:cNvPr>
          <p:cNvSpPr/>
          <p:nvPr/>
        </p:nvSpPr>
        <p:spPr>
          <a:xfrm>
            <a:off x="428978" y="1840089"/>
            <a:ext cx="5542844" cy="4871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386E10-5CB4-074C-9B20-96BCC31247AC}"/>
              </a:ext>
            </a:extLst>
          </p:cNvPr>
          <p:cNvSpPr/>
          <p:nvPr/>
        </p:nvSpPr>
        <p:spPr>
          <a:xfrm>
            <a:off x="6067964" y="1834445"/>
            <a:ext cx="5542844" cy="4871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BC7893-FAA0-0941-AD96-DEA75649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59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4DBB9-D07A-AB40-BB87-0774A27A2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BF59B6-2B47-F045-8413-BFC702FB75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1192" y="1933670"/>
                <a:ext cx="11029615" cy="4786444"/>
              </a:xfrm>
            </p:spPr>
            <p:txBody>
              <a:bodyPr anchor="t">
                <a:normAutofit fontScale="92500" lnSpcReduction="10000"/>
              </a:bodyPr>
              <a:lstStyle/>
              <a:p>
                <a:r>
                  <a:rPr lang="en-CA" dirty="0"/>
                  <a:t>The GEMM (Burnett et al, 2018) is applied to estimate long-term PM</a:t>
                </a:r>
                <a:r>
                  <a:rPr lang="en-CA" baseline="-25000" dirty="0"/>
                  <a:t>2.5</a:t>
                </a:r>
                <a:r>
                  <a:rPr lang="en-CA" dirty="0"/>
                  <a:t> exposure for the concentration curve.  </a:t>
                </a:r>
              </a:p>
              <a:p>
                <a:r>
                  <a:rPr lang="en-US" dirty="0"/>
                  <a:t>Baseline Mortality Rates (BMR) for long-term PM</a:t>
                </a:r>
                <a:r>
                  <a:rPr lang="en-US" baseline="-25000" dirty="0"/>
                  <a:t>2.5</a:t>
                </a:r>
                <a:r>
                  <a:rPr lang="en-US" dirty="0"/>
                  <a:t> exposure: </a:t>
                </a:r>
              </a:p>
              <a:p>
                <a:pPr lvl="1"/>
                <a:r>
                  <a:rPr lang="en-US" dirty="0"/>
                  <a:t>Obtained from IHME (2021, </a:t>
                </a:r>
                <a:r>
                  <a:rPr lang="en-CA" dirty="0">
                    <a:hlinkClick r:id="rId2"/>
                  </a:rPr>
                  <a:t>http://ghdx.healthdata.org/gbd-results-tool</a:t>
                </a:r>
                <a:r>
                  <a:rPr lang="en-US" dirty="0"/>
                  <a:t>)  for the year of 2016.</a:t>
                </a:r>
              </a:p>
              <a:p>
                <a:pPr lvl="1"/>
                <a:r>
                  <a:rPr lang="en-US" dirty="0"/>
                  <a:t>As described in Burnett et al (2018), NCD (Non-Communicable Diseases) + LRI  (Lower Respiratory Illness) causes mortality are included. </a:t>
                </a:r>
              </a:p>
              <a:p>
                <a:pPr lvl="1"/>
                <a:r>
                  <a:rPr lang="en-US" dirty="0"/>
                  <a:t>Only 25+ ages.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𝑉𝑆𝐿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𝑦𝑒𝑎𝑟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𝑉𝑆𝐿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𝑂𝐸𝐶𝐷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,2005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,2005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𝑂𝐸𝐶𝐷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,2005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1+%∆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+%∆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</a:rPr>
                      <m:t>          </m:t>
                    </m:r>
                  </m:oMath>
                </a14:m>
                <a:endParaRPr lang="en-CA" dirty="0"/>
              </a:p>
              <a:p>
                <a:pPr lvl="1"/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𝑉𝑆𝐿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year</m:t>
                        </m:r>
                      </m:sub>
                    </m:sSub>
                  </m:oMath>
                </a14:m>
                <a:r>
                  <a:rPr lang="en-US" dirty="0"/>
                  <a:t> is the VSL for country c;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𝑉𝑆𝐿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𝑂𝐸𝐶𝐷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,2005</m:t>
                        </m:r>
                      </m:sub>
                    </m:sSub>
                  </m:oMath>
                </a14:m>
                <a:r>
                  <a:rPr lang="en-US" dirty="0"/>
                  <a:t> is the base value;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𝑂𝐸𝐶𝐷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,2005</m:t>
                        </m:r>
                      </m:sub>
                    </m:sSub>
                  </m:oMath>
                </a14:m>
                <a:r>
                  <a:rPr lang="en-US" dirty="0"/>
                  <a:t> is the average GDP per capita of the OECD.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,2005</m:t>
                        </m:r>
                      </m:sub>
                    </m:sSub>
                  </m:oMath>
                </a14:m>
                <a:r>
                  <a:rPr lang="en-US" dirty="0"/>
                  <a:t> is GDP per capita for country c,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%∆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is the CPI and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%∆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is the income growth rate, retrieved from World Bank Database (The World Bank, 2021). Income elasticity (</a:t>
                </a:r>
                <a:r>
                  <a:rPr lang="en-US" i="1" dirty="0"/>
                  <a:t>b</a:t>
                </a:r>
                <a:r>
                  <a:rPr lang="en-US" dirty="0"/>
                  <a:t>) is 0.8 as recommended by OECD (OECD, 2014).</a:t>
                </a:r>
              </a:p>
              <a:p>
                <a:r>
                  <a:rPr lang="en-US" dirty="0"/>
                  <a:t>Income groups 	</a:t>
                </a:r>
              </a:p>
              <a:p>
                <a:pPr lvl="1"/>
                <a:r>
                  <a:rPr lang="en-CA" dirty="0"/>
                  <a:t>World Inequality Database</a:t>
                </a:r>
              </a:p>
              <a:p>
                <a:pPr lvl="1"/>
                <a:r>
                  <a:rPr lang="en-CA" dirty="0"/>
                  <a:t>Country-specific income percentiles of the population are obtained and converted to 20 bin income groups (population).</a:t>
                </a:r>
              </a:p>
              <a:p>
                <a:pPr lvl="2"/>
                <a:r>
                  <a:rPr lang="en-CA" dirty="0"/>
                  <a:t>&lt;10,000 USD</a:t>
                </a:r>
                <a:r>
                  <a:rPr lang="en-CA" baseline="-25000" dirty="0"/>
                  <a:t>2020  </a:t>
                </a:r>
                <a:r>
                  <a:rPr lang="en-CA" dirty="0"/>
                  <a:t>….. 35,000-40,000 USD</a:t>
                </a:r>
                <a:r>
                  <a:rPr lang="en-CA" baseline="-25000" dirty="0"/>
                  <a:t>2020 </a:t>
                </a:r>
                <a:r>
                  <a:rPr lang="en-CA" dirty="0"/>
                  <a:t>….. &gt; 300,000 USD</a:t>
                </a:r>
                <a:r>
                  <a:rPr lang="en-CA" baseline="-25000" dirty="0"/>
                  <a:t>2020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DCBF59B6-2B47-F045-8413-BFC702FB75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192" y="1933670"/>
                <a:ext cx="11029615" cy="4786444"/>
              </a:xfrm>
              <a:blipFill rotWithShape="0">
                <a:blip r:embed="rId3"/>
                <a:stretch>
                  <a:fillRect l="-166" t="-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680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D2F53-32BC-2547-8753-C685EAE97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5CC5B-F72B-EF45-B3E1-6BB2A2C09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0454" y="5142045"/>
            <a:ext cx="8713636" cy="1329320"/>
          </a:xfrm>
        </p:spPr>
        <p:txBody>
          <a:bodyPr>
            <a:normAutofit/>
          </a:bodyPr>
          <a:lstStyle/>
          <a:p>
            <a:r>
              <a:rPr lang="en-CA" dirty="0"/>
              <a:t>Use adjoint of Hemispheric CMAQ (H-CMAQ) to examine national-level inequalities in exposure to to PM2.5 in the Northern Hemisphere. </a:t>
            </a:r>
          </a:p>
          <a:p>
            <a:pPr lvl="1"/>
            <a:r>
              <a:rPr lang="en-CA" dirty="0"/>
              <a:t>Complements health impact analysis (presented last year at CMAS)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B1EA8C-D2EC-3280-8BC0-8546CF2D0467}"/>
              </a:ext>
            </a:extLst>
          </p:cNvPr>
          <p:cNvGrpSpPr/>
          <p:nvPr/>
        </p:nvGrpSpPr>
        <p:grpSpPr>
          <a:xfrm>
            <a:off x="2328422" y="1998483"/>
            <a:ext cx="7379616" cy="2995676"/>
            <a:chOff x="386735" y="947162"/>
            <a:chExt cx="6961924" cy="2921754"/>
          </a:xfrm>
        </p:grpSpPr>
        <p:pic>
          <p:nvPicPr>
            <p:cNvPr id="5" name="Picture 4" descr="Map&#10;&#10;Description automatically generated with low confidence">
              <a:extLst>
                <a:ext uri="{FF2B5EF4-FFF2-40B4-BE49-F238E27FC236}">
                  <a16:creationId xmlns:a16="http://schemas.microsoft.com/office/drawing/2014/main" id="{9A994731-782A-6018-F351-02C660CA2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503" b="7617"/>
            <a:stretch/>
          </p:blipFill>
          <p:spPr>
            <a:xfrm>
              <a:off x="3920763" y="993647"/>
              <a:ext cx="3427896" cy="2875269"/>
            </a:xfrm>
            <a:prstGeom prst="rect">
              <a:avLst/>
            </a:prstGeom>
          </p:spPr>
        </p:pic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592B6C0-B7A9-A253-E245-E49004A35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345" b="7778"/>
            <a:stretch/>
          </p:blipFill>
          <p:spPr>
            <a:xfrm>
              <a:off x="386735" y="947162"/>
              <a:ext cx="3483316" cy="29217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30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62"/>
    </mc:Choice>
    <mc:Fallback>
      <p:transition spd="slow" advTm="3706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162" y="1673011"/>
            <a:ext cx="3171905" cy="271272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Combined benefits for a ton reduction in primary PM</a:t>
            </a:r>
            <a:r>
              <a:rPr lang="en-US" baseline="-25000" dirty="0">
                <a:solidFill>
                  <a:srgbClr val="FFFFFF"/>
                </a:solidFill>
              </a:rPr>
              <a:t>2.5</a:t>
            </a:r>
            <a:r>
              <a:rPr lang="en-US" dirty="0">
                <a:solidFill>
                  <a:srgbClr val="FFFFFF"/>
                </a:solidFill>
              </a:rPr>
              <a:t> and PM</a:t>
            </a:r>
            <a:r>
              <a:rPr lang="en-US" baseline="-25000" dirty="0">
                <a:solidFill>
                  <a:srgbClr val="FFFFFF"/>
                </a:solidFill>
              </a:rPr>
              <a:t>2.5</a:t>
            </a:r>
            <a:r>
              <a:rPr lang="en-US" dirty="0">
                <a:solidFill>
                  <a:srgbClr val="FFFFFF"/>
                </a:solidFill>
              </a:rPr>
              <a:t> precursor emissions.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64110" y="5181600"/>
            <a:ext cx="3033249" cy="7267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b="1">
                <a:solidFill>
                  <a:srgbClr val="FFFFFF"/>
                </a:solidFill>
              </a:rPr>
              <a:t>Combined benefits are estimated by integrating the health and equality benefits.</a:t>
            </a:r>
            <a:r>
              <a:rPr lang="en-US" sz="16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8" name="Picture 7" descr="Diagram, map&#10;&#10;Description automatically generated with medium confidence"/>
          <p:cNvPicPr/>
          <p:nvPr/>
        </p:nvPicPr>
        <p:blipFill>
          <a:blip r:embed="rId2"/>
          <a:stretch>
            <a:fillRect/>
          </a:stretch>
        </p:blipFill>
        <p:spPr>
          <a:xfrm>
            <a:off x="4681265" y="664967"/>
            <a:ext cx="6527770" cy="55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8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</a:t>
            </a:r>
            <a:r>
              <a:rPr lang="en-US" baseline="-25000" dirty="0"/>
              <a:t>3</a:t>
            </a:r>
            <a:r>
              <a:rPr lang="en-US" dirty="0"/>
              <a:t> emissions changes in prioritizing scenarios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2227483"/>
            <a:ext cx="12192000" cy="3512135"/>
            <a:chOff x="0" y="2227483"/>
            <a:chExt cx="12192000" cy="3512135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2227483"/>
              <a:ext cx="12192000" cy="3512135"/>
              <a:chOff x="351693" y="2002401"/>
              <a:chExt cx="8101279" cy="2337484"/>
            </a:xfrm>
          </p:grpSpPr>
          <p:pic>
            <p:nvPicPr>
              <p:cNvPr id="5" name="Picture 4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90" t="65441"/>
              <a:stretch/>
            </p:blipFill>
            <p:spPr>
              <a:xfrm>
                <a:off x="3094892" y="2002401"/>
                <a:ext cx="2693108" cy="2337484"/>
              </a:xfrm>
              <a:prstGeom prst="rect">
                <a:avLst/>
              </a:prstGeom>
            </p:spPr>
          </p:pic>
          <p:pic>
            <p:nvPicPr>
              <p:cNvPr id="7" name="Picture 6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70" t="32837" b="33952"/>
              <a:stretch/>
            </p:blipFill>
            <p:spPr>
              <a:xfrm>
                <a:off x="351693" y="2002401"/>
                <a:ext cx="2743199" cy="233748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00" b="66352"/>
              <a:stretch/>
            </p:blipFill>
            <p:spPr>
              <a:xfrm>
                <a:off x="5788000" y="2002401"/>
                <a:ext cx="2664972" cy="2337484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299838" y="2227483"/>
              <a:ext cx="281354" cy="25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423980" y="2260412"/>
              <a:ext cx="281354" cy="25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52824" y="2354094"/>
              <a:ext cx="281354" cy="25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9781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</a:t>
            </a:r>
            <a:r>
              <a:rPr lang="en-US" baseline="-25000" dirty="0"/>
              <a:t>2</a:t>
            </a:r>
            <a:r>
              <a:rPr lang="en-US" dirty="0"/>
              <a:t> emissions changes in prioritizing scenarios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" y="2264898"/>
            <a:ext cx="12027877" cy="3545058"/>
            <a:chOff x="-1" y="2264898"/>
            <a:chExt cx="12027877" cy="3545058"/>
          </a:xfrm>
        </p:grpSpPr>
        <p:grpSp>
          <p:nvGrpSpPr>
            <p:cNvPr id="7" name="Group 6"/>
            <p:cNvGrpSpPr/>
            <p:nvPr/>
          </p:nvGrpSpPr>
          <p:grpSpPr>
            <a:xfrm>
              <a:off x="-1" y="2264898"/>
              <a:ext cx="12027877" cy="3545058"/>
              <a:chOff x="1565202" y="2307101"/>
              <a:chExt cx="8430233" cy="2409361"/>
            </a:xfrm>
          </p:grpSpPr>
          <p:pic>
            <p:nvPicPr>
              <p:cNvPr id="4" name="Picture 3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591" b="66288"/>
              <a:stretch/>
            </p:blipFill>
            <p:spPr>
              <a:xfrm>
                <a:off x="7087110" y="2307101"/>
                <a:ext cx="2908325" cy="240936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387" r="48591"/>
              <a:stretch/>
            </p:blipFill>
            <p:spPr>
              <a:xfrm>
                <a:off x="4326156" y="2307101"/>
                <a:ext cx="2908325" cy="240232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25" r="47845" b="33417"/>
              <a:stretch/>
            </p:blipFill>
            <p:spPr>
              <a:xfrm>
                <a:off x="1565202" y="2307101"/>
                <a:ext cx="2950528" cy="2405576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356110" y="2349306"/>
              <a:ext cx="281354" cy="25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295315" y="2335244"/>
              <a:ext cx="281354" cy="25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207864" y="2307115"/>
              <a:ext cx="281354" cy="25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699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</a:t>
            </a:r>
            <a:r>
              <a:rPr lang="en-US" baseline="-25000" dirty="0"/>
              <a:t>X</a:t>
            </a:r>
            <a:r>
              <a:rPr lang="en-US" dirty="0"/>
              <a:t> emissions changes in prioritizing scenarios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2303316"/>
            <a:ext cx="11929403" cy="3478506"/>
            <a:chOff x="0" y="2303316"/>
            <a:chExt cx="11929403" cy="3478506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303316"/>
              <a:ext cx="11929403" cy="3478506"/>
              <a:chOff x="844061" y="2401790"/>
              <a:chExt cx="8319697" cy="2405575"/>
            </a:xfrm>
          </p:grpSpPr>
          <p:pic>
            <p:nvPicPr>
              <p:cNvPr id="4" name="Picture 3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63" b="66091"/>
              <a:stretch/>
            </p:blipFill>
            <p:spPr>
              <a:xfrm>
                <a:off x="6372665" y="2401790"/>
                <a:ext cx="2791093" cy="2405575"/>
              </a:xfrm>
              <a:prstGeom prst="rect">
                <a:avLst/>
              </a:prstGeom>
            </p:spPr>
          </p:pic>
          <p:pic>
            <p:nvPicPr>
              <p:cNvPr id="5" name="Picture 4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63" t="33318" b="33023"/>
              <a:stretch/>
            </p:blipFill>
            <p:spPr>
              <a:xfrm>
                <a:off x="844061" y="2401790"/>
                <a:ext cx="2791093" cy="2405575"/>
              </a:xfrm>
              <a:prstGeom prst="rect">
                <a:avLst/>
              </a:prstGeom>
            </p:spPr>
          </p:pic>
          <p:pic>
            <p:nvPicPr>
              <p:cNvPr id="6" name="Picture 5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09" t="33121" b="32826"/>
              <a:stretch/>
            </p:blipFill>
            <p:spPr>
              <a:xfrm>
                <a:off x="3635154" y="2401790"/>
                <a:ext cx="2737511" cy="2405575"/>
              </a:xfrm>
              <a:prstGeom prst="rect">
                <a:avLst/>
              </a:prstGeom>
            </p:spPr>
          </p:pic>
        </p:grpSp>
        <p:sp>
          <p:nvSpPr>
            <p:cNvPr id="8" name="Rectangle 7"/>
            <p:cNvSpPr/>
            <p:nvPr/>
          </p:nvSpPr>
          <p:spPr>
            <a:xfrm>
              <a:off x="4295315" y="2335244"/>
              <a:ext cx="281354" cy="25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220563" y="2419664"/>
              <a:ext cx="281354" cy="25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9167" y="2335244"/>
              <a:ext cx="281354" cy="25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994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60A4-60F2-DB46-BC52-D6F22D8F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Adjoint Cost function (Cont.)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10B71-4689-3344-858C-94AD661CB2CA}"/>
              </a:ext>
            </a:extLst>
          </p:cNvPr>
          <p:cNvSpPr txBox="1"/>
          <p:nvPr/>
        </p:nvSpPr>
        <p:spPr>
          <a:xfrm>
            <a:off x="8885165" y="2005519"/>
            <a:ext cx="27256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A Brute-Force approach is implemented to create adjoint forcing terms for health inequality.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Perturbing</a:t>
            </a:r>
            <a:r>
              <a:rPr lang="en-CA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CA" sz="1600" dirty="0"/>
              <a:t>the average concentration in each grid cell in the modeling domain would result in a change in the Concentration Index which could be used as the objective function.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/>
              <a:t>The PM</a:t>
            </a:r>
            <a:r>
              <a:rPr lang="en-CA" sz="1600" baseline="-25000" dirty="0"/>
              <a:t>2.5</a:t>
            </a:r>
            <a:r>
              <a:rPr lang="en-CA" sz="1600" dirty="0"/>
              <a:t> Health burden is estimated using the GEMM (Burnett et al., 2018).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DBB40-BD18-F147-AFEC-5A60FB00322B}"/>
              </a:ext>
            </a:extLst>
          </p:cNvPr>
          <p:cNvSpPr txBox="1"/>
          <p:nvPr/>
        </p:nvSpPr>
        <p:spPr>
          <a:xfrm>
            <a:off x="731016" y="6108760"/>
            <a:ext cx="739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600" dirty="0"/>
              <a:t>The national-level average household income data is retrieved from World Inequality Database (</a:t>
            </a:r>
            <a:r>
              <a:rPr lang="en-US" sz="1600" dirty="0" err="1"/>
              <a:t>WID.world</a:t>
            </a:r>
            <a:r>
              <a:rPr lang="en-US" sz="1600" dirty="0"/>
              <a:t>, 2021) which provides percentiles for each country.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18A7A8-A875-284C-8775-632505D36014}"/>
              </a:ext>
            </a:extLst>
          </p:cNvPr>
          <p:cNvGrpSpPr/>
          <p:nvPr/>
        </p:nvGrpSpPr>
        <p:grpSpPr>
          <a:xfrm>
            <a:off x="662434" y="1893954"/>
            <a:ext cx="7531555" cy="3399564"/>
            <a:chOff x="380212" y="1958385"/>
            <a:chExt cx="7883255" cy="3481889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63C95616-C3BA-1348-A39B-FFE381D340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2" b="1"/>
            <a:stretch/>
          </p:blipFill>
          <p:spPr bwMode="auto">
            <a:xfrm>
              <a:off x="380212" y="1958385"/>
              <a:ext cx="7883255" cy="3481889"/>
            </a:xfrm>
            <a:prstGeom prst="rect">
              <a:avLst/>
            </a:prstGeom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C418DDD-82C8-0C4E-AB25-A3F6CA0D6D79}"/>
                    </a:ext>
                  </a:extLst>
                </p:cNvPr>
                <p:cNvSpPr txBox="1"/>
                <p:nvPr/>
              </p:nvSpPr>
              <p:spPr>
                <a:xfrm>
                  <a:off x="7234558" y="4117929"/>
                  <a:ext cx="677209" cy="55502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CA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CA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𝐶𝐼</m:t>
                            </m:r>
                          </m:num>
                          <m:den>
                            <m:r>
                              <a:rPr lang="en-CA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CA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𝐶𝑜𝑛𝑐</m:t>
                            </m:r>
                          </m:den>
                        </m:f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C418DDD-82C8-0C4E-AB25-A3F6CA0D6D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4558" y="4117929"/>
                  <a:ext cx="677209" cy="555024"/>
                </a:xfrm>
                <a:prstGeom prst="rect">
                  <a:avLst/>
                </a:prstGeom>
                <a:blipFill>
                  <a:blip r:embed="rId4"/>
                  <a:stretch>
                    <a:fillRect r="-9615"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BD930E-D63F-5048-A195-69F95AE5112E}"/>
                  </a:ext>
                </a:extLst>
              </p:cNvPr>
              <p:cNvSpPr txBox="1"/>
              <p:nvPr/>
            </p:nvSpPr>
            <p:spPr>
              <a:xfrm>
                <a:off x="951233" y="5383875"/>
                <a:ext cx="6953955" cy="54213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CA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00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CA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CA" sz="200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CA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CA" sz="2000" b="0" i="1" smtClean="0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00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CA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𝐶𝐼</m:t>
                        </m:r>
                      </m:num>
                      <m:den>
                        <m:r>
                          <a:rPr lang="en-CA" sz="200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CA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𝐸𝑚𝑖𝑠</m:t>
                        </m:r>
                      </m:den>
                    </m:f>
                    <m:r>
                      <a:rPr lang="en-CA" sz="2000" b="0" i="1" smtClean="0">
                        <a:latin typeface="Cambria Math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CA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𝐶𝐼</m:t>
                        </m:r>
                      </m:num>
                      <m:den>
                        <m:r>
                          <a:rPr lang="en-CA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CA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𝐶𝑜𝑛𝑐</m:t>
                        </m:r>
                      </m:den>
                    </m:f>
                    <m:r>
                      <a:rPr lang="en-CA" sz="2000" b="0" i="1" smtClean="0">
                        <a:latin typeface="Cambria Math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CA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𝐶𝑜𝑛𝑐</m:t>
                        </m:r>
                      </m:num>
                      <m:den>
                        <m:r>
                          <a:rPr lang="en-CA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CA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𝐸𝑚𝑖𝑠</m:t>
                        </m:r>
                      </m:den>
                    </m:f>
                    <m:r>
                      <a:rPr lang="en-CA" sz="2000" b="0" i="1" smtClean="0">
                        <a:latin typeface="Cambria Math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2000" dirty="0"/>
                  <a:t>  </a:t>
                </a:r>
                <a:r>
                  <a:rPr lang="en-CA" sz="1600" dirty="0"/>
                  <a:t>&gt;&gt;Concentration Index Sensitivities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BD930E-D63F-5048-A195-69F95AE51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233" y="5383875"/>
                <a:ext cx="6953955" cy="542136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1219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FC9B-8F16-0643-9F19-4D977B4D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89D7E72-D7FF-A146-B5AE-2360EAA374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182633"/>
              </p:ext>
            </p:extLst>
          </p:nvPr>
        </p:nvGraphicFramePr>
        <p:xfrm>
          <a:off x="581192" y="2251196"/>
          <a:ext cx="5744909" cy="3933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3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0821">
                  <a:extLst>
                    <a:ext uri="{9D8B030D-6E8A-4147-A177-3AD203B41FA5}">
                      <a16:colId xmlns:a16="http://schemas.microsoft.com/office/drawing/2014/main" val="2924489406"/>
                    </a:ext>
                  </a:extLst>
                </a:gridCol>
              </a:tblGrid>
              <a:tr h="466071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Northern Hemisphere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79">
                <a:tc>
                  <a:txBody>
                    <a:bodyPr/>
                    <a:lstStyle/>
                    <a:p>
                      <a:r>
                        <a:rPr lang="en-US" sz="1400" dirty="0"/>
                        <a:t>Study Period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2016 (Full Year) </a:t>
                      </a:r>
                    </a:p>
                    <a:p>
                      <a:pPr algn="ctr"/>
                      <a:r>
                        <a:rPr lang="en-US" sz="1400" b="0" dirty="0"/>
                        <a:t>(2 weeks of backward spin-up period)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054312"/>
                  </a:ext>
                </a:extLst>
              </a:tr>
              <a:tr h="330279">
                <a:tc>
                  <a:txBody>
                    <a:bodyPr/>
                    <a:lstStyle/>
                    <a:p>
                      <a:r>
                        <a:rPr lang="en-US" sz="1400" dirty="0"/>
                        <a:t>Meteorology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GFS initialization / WRF v3.8.1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989">
                <a:tc>
                  <a:txBody>
                    <a:bodyPr/>
                    <a:lstStyle/>
                    <a:p>
                      <a:r>
                        <a:rPr lang="en-US" sz="1400" dirty="0"/>
                        <a:t>Emissions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CA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The 2016 Hemispheric Emission modelling platform</a:t>
                      </a:r>
                    </a:p>
                    <a:p>
                      <a:pPr marL="0" algn="ctr" defTabSz="457200" rtl="0" eaLnBrk="1" latinLnBrk="0" hangingPunct="1"/>
                      <a:r>
                        <a:rPr lang="en-CA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(US EPA, 2019)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989">
                <a:tc>
                  <a:txBody>
                    <a:bodyPr/>
                    <a:lstStyle/>
                    <a:p>
                      <a:r>
                        <a:rPr lang="en-US" sz="1400" dirty="0"/>
                        <a:t>Spatial Resolution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108km - Polar Stereographic Projection</a:t>
                      </a:r>
                    </a:p>
                    <a:p>
                      <a:pPr marL="0" algn="ctr" defTabSz="457200" rtl="0" eaLnBrk="1" latinLnBrk="0" hangingPunct="1"/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(187 x 187)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183">
                <a:tc>
                  <a:txBody>
                    <a:bodyPr/>
                    <a:lstStyle/>
                    <a:p>
                      <a:r>
                        <a:rPr lang="en-US" sz="1400" dirty="0"/>
                        <a:t>CTM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CMAQ </a:t>
                      </a:r>
                      <a:r>
                        <a:rPr lang="en-US" sz="1400" baseline="0" dirty="0"/>
                        <a:t>v5.0 and its ADJOINT (revised NTR chemistry as in Mathur et al, 2017)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461">
                <a:tc>
                  <a:txBody>
                    <a:bodyPr/>
                    <a:lstStyle/>
                    <a:p>
                      <a:r>
                        <a:rPr lang="en-US" sz="1400" dirty="0"/>
                        <a:t>Objective function (Inequality index)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Concentration Index</a:t>
                      </a: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306F62A8-3F46-5143-89F2-73CCC9B1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731" y="1959512"/>
            <a:ext cx="4974077" cy="47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23"/>
    </mc:Choice>
    <mc:Fallback>
      <p:transition spd="slow" advTm="5002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2101-7357-C249-BCA2-63D6248B5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Concentration index and Lorenz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F507D-B566-4D41-B258-1A7D9D41A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819608" cy="3678303"/>
          </a:xfrm>
        </p:spPr>
        <p:txBody>
          <a:bodyPr/>
          <a:lstStyle/>
          <a:p>
            <a:r>
              <a:rPr lang="en-C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Modified Lorenz curve, a visual illustration of environmental inequality, represents a cumulative fraction of health impact due to exposure to PM</a:t>
            </a:r>
            <a:r>
              <a:rPr lang="en-CA" sz="1800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2.5</a:t>
            </a:r>
            <a:r>
              <a:rPr lang="en-C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concentration (y-axis) against a cumulative fraction of the population based on the socio-economic status (SES) groups (x-axis) starting from the lowest income group. </a:t>
            </a:r>
          </a:p>
          <a:p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45</a:t>
            </a:r>
            <a:r>
              <a:rPr lang="en-CA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line (or 1:1 line) illustrates the line of equality</a:t>
            </a:r>
            <a:r>
              <a:rPr lang="en-CA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Concentration Index is an indicator of inequality, defined as equivalent to double the area between the concentration curve and the line of equality</a:t>
            </a:r>
            <a:r>
              <a:rPr lang="en-CA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BB42472-58A6-C047-837C-15E820E736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65" y="2051839"/>
            <a:ext cx="4838065" cy="41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3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92"/>
    </mc:Choice>
    <mc:Fallback>
      <p:transition spd="slow" advTm="569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0F23-1ADE-BC4F-870B-F7DA7D74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Concentration INDEX (CI) as the Adjoint Objective Function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C7D7F395-104D-DA42-B24F-CC199ED27D3C}"/>
              </a:ext>
            </a:extLst>
          </p:cNvPr>
          <p:cNvSpPr txBox="1">
            <a:spLocks/>
          </p:cNvSpPr>
          <p:nvPr/>
        </p:nvSpPr>
        <p:spPr>
          <a:xfrm>
            <a:off x="581193" y="2180496"/>
            <a:ext cx="5717916" cy="4200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200" dirty="0"/>
              <a:t>An adjoint application requires definition of an objective (or cost) function:</a:t>
            </a:r>
          </a:p>
          <a:p>
            <a:pPr>
              <a:buFont typeface="Wingdings" pitchFamily="2" charset="2"/>
              <a:buChar char="Ø"/>
            </a:pPr>
            <a:r>
              <a:rPr lang="en-CA" sz="1600" dirty="0"/>
              <a:t>The Concentration Index </a:t>
            </a:r>
            <a:r>
              <a:rPr lang="en-US" sz="1600" dirty="0"/>
              <a:t>(</a:t>
            </a:r>
            <a:r>
              <a:rPr lang="en-CA" sz="1600" dirty="0"/>
              <a:t>Wagstaff, et al., 1989</a:t>
            </a:r>
            <a:r>
              <a:rPr lang="en-US" sz="1600" dirty="0"/>
              <a:t>) </a:t>
            </a:r>
            <a:r>
              <a:rPr lang="en-CA" sz="1600" dirty="0"/>
              <a:t>is used here as the quantitative measure of exposure inequality.</a:t>
            </a: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Concentration Index </a:t>
            </a:r>
            <a:r>
              <a:rPr lang="en-CA" sz="1600" dirty="0"/>
              <a:t>are indicators of inequality, defined as the equivalent to double the area between the Lorenz curve and the line of equality. </a:t>
            </a:r>
          </a:p>
          <a:p>
            <a:pPr>
              <a:buFont typeface="Wingdings" pitchFamily="2" charset="2"/>
              <a:buChar char="Ø"/>
            </a:pPr>
            <a:r>
              <a:rPr lang="en-CA" sz="1600" dirty="0"/>
              <a:t>Population health risk of exposure to ambient PM</a:t>
            </a:r>
            <a:r>
              <a:rPr lang="en-CA" sz="1600" baseline="-25000" dirty="0"/>
              <a:t>2.5</a:t>
            </a:r>
            <a:r>
              <a:rPr lang="en-CA" sz="1600" dirty="0"/>
              <a:t> concentrations at the hemispheric scale is evaluated using the Global Exposure Mortality Model (GEMM, Burnett et al., 2018).</a:t>
            </a:r>
          </a:p>
          <a:p>
            <a:pPr lvl="1"/>
            <a:endParaRPr lang="en-US" sz="22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200" dirty="0"/>
          </a:p>
          <a:p>
            <a:pPr lvl="1">
              <a:buFont typeface="Wingdings" charset="2"/>
              <a:buChar char="§"/>
            </a:pPr>
            <a:endParaRPr lang="en-US" sz="2000" dirty="0">
              <a:sym typeface="Wingdings"/>
            </a:endParaRPr>
          </a:p>
          <a:p>
            <a:pPr lvl="2">
              <a:buFont typeface="Wingdings" charset="2"/>
              <a:buChar char="§"/>
            </a:pPr>
            <a:endParaRPr lang="en-US" sz="2000" dirty="0">
              <a:sym typeface="Wingdings"/>
            </a:endParaRPr>
          </a:p>
          <a:p>
            <a:pPr lvl="2">
              <a:buFont typeface="Wingdings" charset="2"/>
              <a:buChar char="§"/>
            </a:pPr>
            <a:endParaRPr lang="en-US" dirty="0"/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F129D6C9-8334-A944-A829-A88DB5466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 bwMode="auto">
          <a:xfrm>
            <a:off x="6360296" y="2069429"/>
            <a:ext cx="5717915" cy="4086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941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54"/>
    </mc:Choice>
    <mc:Fallback>
      <p:transition spd="slow" advTm="3645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95881-40A3-9F44-A8E6-51C6255EA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MONETIZATION of HEALTH INEQUALITY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03CB40-F1FC-734E-8ECE-3D1DE4EA89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1192" y="3776133"/>
                <a:ext cx="11029615" cy="3081867"/>
              </a:xfrm>
            </p:spPr>
            <p:txBody>
              <a:bodyPr>
                <a:noAutofit/>
              </a:bodyPr>
              <a:lstStyle/>
              <a:p>
                <a:r>
                  <a:rPr lang="en-CA" sz="2000" dirty="0"/>
                  <a:t>Reducing PM</a:t>
                </a:r>
                <a:r>
                  <a:rPr lang="en-CA" sz="2000" baseline="-25000" dirty="0"/>
                  <a:t>2.5</a:t>
                </a:r>
                <a:r>
                  <a:rPr lang="en-CA" sz="2000" dirty="0"/>
                  <a:t> exposure is the apparent way to address air pollution health disparities, but an alternative hypothetical approach is increasing incomes to create a more equal distribution of health burden.</a:t>
                </a:r>
              </a:p>
              <a:p>
                <a:pPr lvl="1"/>
                <a:r>
                  <a:rPr lang="en-CA" sz="1800" dirty="0"/>
                  <a:t>Equivalency between the utility of emission reduction vs. income addition allows for monetization.</a:t>
                </a:r>
              </a:p>
              <a:p>
                <a:r>
                  <a:rPr lang="en-CA" sz="2000" dirty="0"/>
                  <a:t>We apply BF method to estimate the impact of income addition on CI </a:t>
                </a:r>
                <a14:m>
                  <m:oMath xmlns:m="http://schemas.openxmlformats.org/officeDocument/2006/math">
                    <m:r>
                      <a:rPr lang="en-CA" sz="2000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000" i="1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CA" sz="2000" i="1">
                            <a:latin typeface="Cambria Math" panose="02040503050406030204" pitchFamily="18" charset="0"/>
                          </a:rPr>
                          <m:t>𝐶𝐼</m:t>
                        </m:r>
                      </m:num>
                      <m:den>
                        <m:r>
                          <a:rPr lang="en-CA" sz="2000" i="1">
                            <a:latin typeface="Cambria Math" panose="02040503050406030204" pitchFamily="18" charset="0"/>
                          </a:rPr>
                          <m:t>$</m:t>
                        </m:r>
                      </m:den>
                    </m:f>
                  </m:oMath>
                </a14:m>
                <a:r>
                  <a:rPr lang="en-CA" sz="2000" dirty="0"/>
                  <a:t>).  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03CB40-F1FC-734E-8ECE-3D1DE4EA89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1192" y="3776133"/>
                <a:ext cx="11029615" cy="3081867"/>
              </a:xfrm>
              <a:blipFill>
                <a:blip r:embed="rId3"/>
                <a:stretch>
                  <a:fillRect l="-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5BFA15-ED5F-1743-AB97-3F123806D78F}"/>
                  </a:ext>
                </a:extLst>
              </p:cNvPr>
              <p:cNvSpPr txBox="1"/>
              <p:nvPr/>
            </p:nvSpPr>
            <p:spPr>
              <a:xfrm>
                <a:off x="159656" y="1515123"/>
                <a:ext cx="6952344" cy="1182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24000" lvl="1" indent="0" algn="ctr">
                  <a:buNone/>
                </a:pPr>
                <a:endParaRPr lang="en-CA" sz="2800" dirty="0"/>
              </a:p>
              <a:p>
                <a:pPr lvl="1" algn="ctr"/>
                <a14:m>
                  <m:oMath xmlns:m="http://schemas.openxmlformats.org/officeDocument/2006/math">
                    <m:f>
                      <m:fPr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$</m:t>
                        </m:r>
                      </m:num>
                      <m:den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𝐸𝑚𝑖𝑠</m:t>
                        </m:r>
                      </m:den>
                    </m:f>
                    <m:r>
                      <a:rPr lang="en-CA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𝐶𝐼</m:t>
                                </m:r>
                              </m:num>
                              <m:den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𝐸𝑚𝑖𝑠</m:t>
                                </m:r>
                              </m:den>
                            </m:f>
                          </m:e>
                        </m:d>
                      </m:num>
                      <m:den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𝐶𝐼</m:t>
                            </m:r>
                          </m:num>
                          <m:den>
                            <m: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$</m:t>
                            </m:r>
                          </m:den>
                        </m:f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CA" sz="2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5BFA15-ED5F-1743-AB97-3F123806D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56" y="1515123"/>
                <a:ext cx="6952344" cy="1182375"/>
              </a:xfrm>
              <a:prstGeom prst="rect">
                <a:avLst/>
              </a:prstGeom>
              <a:blipFill>
                <a:blip r:embed="rId4"/>
                <a:stretch>
                  <a:fillRect t="-34043" b="-10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/>
          <p:cNvSpPr/>
          <p:nvPr/>
        </p:nvSpPr>
        <p:spPr>
          <a:xfrm rot="5400000">
            <a:off x="3899738" y="1950219"/>
            <a:ext cx="352869" cy="19060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37742" y="3152566"/>
            <a:ext cx="327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 </a:t>
            </a:r>
            <a:r>
              <a:rPr lang="en-US"/>
              <a:t>Index Sensitivities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926667" y="2657393"/>
            <a:ext cx="1016000" cy="441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12000" y="2498497"/>
            <a:ext cx="4131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Minimum amount of additional income required to produce the same impact as the CI sensitivities of an emission reduction of one ton.</a:t>
            </a:r>
          </a:p>
        </p:txBody>
      </p:sp>
    </p:spTree>
    <p:extLst>
      <p:ext uri="{BB962C8B-B14F-4D97-AF65-F5344CB8AC3E}">
        <p14:creationId xmlns:p14="http://schemas.microsoft.com/office/powerpoint/2010/main" val="162186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8"/>
    </mc:Choice>
    <mc:Fallback>
      <p:transition spd="slow" advTm="7482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90D8D371-08D7-4872-B601-46D3D0C76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B6172F1-16E5-41C0-A1C5-E27BA6D19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E77FE2D-6DE2-45E3-B032-A13CCCEDD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9AE0C48-CD45-4EBE-B06B-10AD14F07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97198BC5-0524-403A-B4A3-38C750B6C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5B7B7F8-8803-411C-AC48-8690313B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911" y="638175"/>
            <a:ext cx="3682784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5530E-9E43-5343-816A-95DFB2490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>
                <a:solidFill>
                  <a:srgbClr val="FFFFFF"/>
                </a:solidFill>
              </a:rPr>
              <a:t>RESULTS: </a:t>
            </a:r>
            <a:br>
              <a:rPr lang="en-US" sz="2300" dirty="0">
                <a:solidFill>
                  <a:srgbClr val="FFFFFF"/>
                </a:solidFill>
              </a:rPr>
            </a:b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CI SENSITIVITIES – </a:t>
            </a:r>
            <a:br>
              <a:rPr lang="en-US" sz="2300" dirty="0">
                <a:solidFill>
                  <a:srgbClr val="FFFFFF"/>
                </a:solidFill>
              </a:rPr>
            </a:br>
            <a:r>
              <a:rPr lang="en-US" sz="2300" dirty="0">
                <a:solidFill>
                  <a:srgbClr val="FFFFFF"/>
                </a:solidFill>
              </a:rPr>
              <a:t>[Surface sources]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C4BEF43-535B-46CC-B76D-83EFE8520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2242" y="627940"/>
            <a:ext cx="3704425" cy="283709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F67C0B5-AF8B-420C-9F7E-33C1FA38D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2736" y="627940"/>
            <a:ext cx="3704425" cy="2847329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B41FAC8-B04A-439F-B634-1CB0944CF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0762" y="3572039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9F81DE3-06E0-49C7-AE8D-F2C6DB626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3247" y="3572038"/>
            <a:ext cx="3704425" cy="281852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432852" y="652889"/>
            <a:ext cx="7149548" cy="5737675"/>
            <a:chOff x="4432852" y="652889"/>
            <a:chExt cx="7149548" cy="5737675"/>
          </a:xfrm>
        </p:grpSpPr>
        <p:sp>
          <p:nvSpPr>
            <p:cNvPr id="3" name="Rectangle 2"/>
            <p:cNvSpPr/>
            <p:nvPr/>
          </p:nvSpPr>
          <p:spPr>
            <a:xfrm>
              <a:off x="4432852" y="652889"/>
              <a:ext cx="7149548" cy="5737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EAA381B-F5CF-0C43-97DC-EA82BBC2642A}"/>
                </a:ext>
              </a:extLst>
            </p:cNvPr>
            <p:cNvGrpSpPr/>
            <p:nvPr/>
          </p:nvGrpSpPr>
          <p:grpSpPr>
            <a:xfrm>
              <a:off x="4748438" y="666791"/>
              <a:ext cx="6440550" cy="5680756"/>
              <a:chOff x="2806518" y="1805881"/>
              <a:chExt cx="5767449" cy="4967082"/>
            </a:xfrm>
            <a:solidFill>
              <a:schemeClr val="bg1"/>
            </a:solidFill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A903B26-6B96-324D-A395-2FF722675494}"/>
                  </a:ext>
                </a:extLst>
              </p:cNvPr>
              <p:cNvGrpSpPr/>
              <p:nvPr/>
            </p:nvGrpSpPr>
            <p:grpSpPr>
              <a:xfrm>
                <a:off x="2806518" y="1837070"/>
                <a:ext cx="5767449" cy="4935893"/>
                <a:chOff x="2889646" y="1831796"/>
                <a:chExt cx="5767449" cy="4935893"/>
              </a:xfrm>
              <a:grpFill/>
            </p:grpSpPr>
            <p:pic>
              <p:nvPicPr>
                <p:cNvPr id="23" name="Picture 22" descr="Map&#10;&#10;Description automatically generated">
                  <a:extLst>
                    <a:ext uri="{FF2B5EF4-FFF2-40B4-BE49-F238E27FC236}">
                      <a16:creationId xmlns:a16="http://schemas.microsoft.com/office/drawing/2014/main" id="{ABC06F1F-5483-A24B-9BE9-052C50293B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10552" y="1896009"/>
                  <a:ext cx="2246543" cy="242151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4" name="Picture 23" descr="Diagram&#10;&#10;Description automatically generated">
                  <a:extLst>
                    <a:ext uri="{FF2B5EF4-FFF2-40B4-BE49-F238E27FC236}">
                      <a16:creationId xmlns:a16="http://schemas.microsoft.com/office/drawing/2014/main" id="{B0AC0FB7-2FA0-2544-9696-A299C43D0E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45047" y="4346170"/>
                  <a:ext cx="2265505" cy="242151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5" name="Picture 24" descr="A picture containing map&#10;&#10;Description automatically generated">
                  <a:extLst>
                    <a:ext uri="{FF2B5EF4-FFF2-40B4-BE49-F238E27FC236}">
                      <a16:creationId xmlns:a16="http://schemas.microsoft.com/office/drawing/2014/main" id="{86128FFD-B1BA-3044-BC64-8ECD4CF9DD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47704" y="4346170"/>
                  <a:ext cx="2209391" cy="2421519"/>
                </a:xfrm>
                <a:prstGeom prst="rect">
                  <a:avLst/>
                </a:prstGeom>
                <a:grpFill/>
              </p:spPr>
            </p:pic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1DBC3446-8A82-CA4B-B1D4-41712AC66681}"/>
                    </a:ext>
                  </a:extLst>
                </p:cNvPr>
                <p:cNvGrpSpPr/>
                <p:nvPr/>
              </p:nvGrpSpPr>
              <p:grpSpPr>
                <a:xfrm>
                  <a:off x="2889646" y="1992996"/>
                  <a:ext cx="1255399" cy="4706347"/>
                  <a:chOff x="7662822" y="1882583"/>
                  <a:chExt cx="1255399" cy="4706347"/>
                </a:xfrm>
                <a:grpFill/>
              </p:grpSpPr>
              <p:pic>
                <p:nvPicPr>
                  <p:cNvPr id="30" name="Picture 29" descr="Chart, radar chart&#10;&#10;Description automatically generated">
                    <a:extLst>
                      <a:ext uri="{FF2B5EF4-FFF2-40B4-BE49-F238E27FC236}">
                        <a16:creationId xmlns:a16="http://schemas.microsoft.com/office/drawing/2014/main" id="{213873FE-28A4-F347-862C-D9557915E2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515" t="6285" r="73947" b="6479"/>
                  <a:stretch/>
                </p:blipFill>
                <p:spPr>
                  <a:xfrm>
                    <a:off x="7662822" y="1882583"/>
                    <a:ext cx="1255399" cy="4706347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0FDB8B72-D633-E94E-8DBB-755DA25109DB}"/>
                      </a:ext>
                    </a:extLst>
                  </p:cNvPr>
                  <p:cNvSpPr/>
                  <p:nvPr/>
                </p:nvSpPr>
                <p:spPr>
                  <a:xfrm>
                    <a:off x="8410221" y="2935111"/>
                    <a:ext cx="508000" cy="2889956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49A40B17-9F4E-3E4D-A020-272BC0E9643A}"/>
                    </a:ext>
                  </a:extLst>
                </p:cNvPr>
                <p:cNvGrpSpPr/>
                <p:nvPr/>
              </p:nvGrpSpPr>
              <p:grpSpPr>
                <a:xfrm>
                  <a:off x="4145046" y="1831796"/>
                  <a:ext cx="2265505" cy="2421030"/>
                  <a:chOff x="3254182" y="1854671"/>
                  <a:chExt cx="2265505" cy="2421030"/>
                </a:xfrm>
                <a:grpFill/>
              </p:grpSpPr>
              <p:pic>
                <p:nvPicPr>
                  <p:cNvPr id="28" name="Picture 27" descr="Chart, radar chart&#10;&#10;Description automatically generated">
                    <a:extLst>
                      <a:ext uri="{FF2B5EF4-FFF2-40B4-BE49-F238E27FC236}">
                        <a16:creationId xmlns:a16="http://schemas.microsoft.com/office/drawing/2014/main" id="{4FCE23CF-4DAC-C54F-9E55-587AA594286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427" t="6285" b="6479"/>
                  <a:stretch/>
                </p:blipFill>
                <p:spPr>
                  <a:xfrm>
                    <a:off x="3254182" y="1854671"/>
                    <a:ext cx="2265505" cy="2421030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A79D482-A2C1-9A4B-A6DA-501EB5BBA2AD}"/>
                      </a:ext>
                    </a:extLst>
                  </p:cNvPr>
                  <p:cNvSpPr/>
                  <p:nvPr/>
                </p:nvSpPr>
                <p:spPr>
                  <a:xfrm>
                    <a:off x="3273144" y="1964761"/>
                    <a:ext cx="260278" cy="31559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4216A6-AA0E-A740-B43A-E8F7BEA923A8}"/>
                  </a:ext>
                </a:extLst>
              </p:cNvPr>
              <p:cNvSpPr txBox="1"/>
              <p:nvPr/>
            </p:nvSpPr>
            <p:spPr>
              <a:xfrm>
                <a:off x="4211019" y="1805881"/>
                <a:ext cx="1900051" cy="2539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PM</a:t>
                </a:r>
                <a:r>
                  <a:rPr lang="en-US" sz="1050" baseline="-25000" dirty="0"/>
                  <a:t>2.5</a:t>
                </a:r>
                <a:r>
                  <a:rPr lang="en-US" sz="1050" dirty="0"/>
                  <a:t> CI Surface Sensitivities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20BADF-12BE-8A4B-A49B-B1D16E81D5DD}"/>
                  </a:ext>
                </a:extLst>
              </p:cNvPr>
              <p:cNvSpPr txBox="1"/>
              <p:nvPr/>
            </p:nvSpPr>
            <p:spPr>
              <a:xfrm>
                <a:off x="6606665" y="1825195"/>
                <a:ext cx="1900051" cy="2539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NH</a:t>
                </a:r>
                <a:r>
                  <a:rPr lang="en-US" sz="1050" baseline="-25000" dirty="0"/>
                  <a:t>3</a:t>
                </a:r>
                <a:r>
                  <a:rPr lang="en-US" sz="1050" dirty="0"/>
                  <a:t> CI Surface Sensitivities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E1C9A70-EC24-AE4C-982F-69425FB475BE}"/>
                  </a:ext>
                </a:extLst>
              </p:cNvPr>
              <p:cNvSpPr txBox="1"/>
              <p:nvPr/>
            </p:nvSpPr>
            <p:spPr>
              <a:xfrm>
                <a:off x="6500669" y="4351443"/>
                <a:ext cx="1900051" cy="2539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SO</a:t>
                </a:r>
                <a:r>
                  <a:rPr lang="en-US" sz="1050" baseline="-25000" dirty="0"/>
                  <a:t>2</a:t>
                </a:r>
                <a:r>
                  <a:rPr lang="en-US" sz="1050" dirty="0"/>
                  <a:t> CI Surface Sensitivities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4D2F3A-EF87-1747-A4A7-AC3D5294B143}"/>
                  </a:ext>
                </a:extLst>
              </p:cNvPr>
              <p:cNvSpPr txBox="1"/>
              <p:nvPr/>
            </p:nvSpPr>
            <p:spPr>
              <a:xfrm>
                <a:off x="4244645" y="4326791"/>
                <a:ext cx="1900051" cy="2539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/>
                  <a:t>NO</a:t>
                </a:r>
                <a:r>
                  <a:rPr lang="en-US" sz="1050" baseline="-25000" dirty="0"/>
                  <a:t>X</a:t>
                </a:r>
                <a:r>
                  <a:rPr lang="en-US" sz="1050" dirty="0"/>
                  <a:t> CI Surface Sensitivities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2918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A2AD-864C-6F4A-A459-E92DCBE6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MONETIZED CI SENSITIVITIES and BPTs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1800" dirty="0"/>
              <a:t>Primary PM</a:t>
            </a:r>
            <a:r>
              <a:rPr lang="en-US" sz="1800" baseline="-25000" dirty="0"/>
              <a:t>2.5 </a:t>
            </a:r>
            <a:r>
              <a:rPr lang="en-US" sz="1800" dirty="0">
                <a:solidFill>
                  <a:schemeClr val="bg2"/>
                </a:solidFill>
              </a:rPr>
              <a:t>[Surface sources]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73ACE03E-C945-724D-B7CC-2E44E4FC9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0" y="1937046"/>
            <a:ext cx="5209636" cy="4591849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E46AE926-249C-9D4E-B850-0A819FE390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17" b="8317"/>
          <a:stretch/>
        </p:blipFill>
        <p:spPr>
          <a:xfrm>
            <a:off x="6124033" y="1937046"/>
            <a:ext cx="5456339" cy="45918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BC0E1CF-AB16-6D43-817E-699A9A1528A9}"/>
              </a:ext>
            </a:extLst>
          </p:cNvPr>
          <p:cNvSpPr/>
          <p:nvPr/>
        </p:nvSpPr>
        <p:spPr>
          <a:xfrm>
            <a:off x="428978" y="1840089"/>
            <a:ext cx="5542844" cy="4871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386E10-5CB4-074C-9B20-96BCC31247AC}"/>
              </a:ext>
            </a:extLst>
          </p:cNvPr>
          <p:cNvSpPr/>
          <p:nvPr/>
        </p:nvSpPr>
        <p:spPr>
          <a:xfrm>
            <a:off x="6067964" y="1834445"/>
            <a:ext cx="5542844" cy="4871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74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A2AD-864C-6F4A-A459-E92DCBE6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RESULTS</a:t>
            </a:r>
            <a:br>
              <a:rPr lang="en-US" dirty="0"/>
            </a:br>
            <a:r>
              <a:rPr lang="en-US" dirty="0"/>
              <a:t>MONETIZED CI SENSITIVITIES and BPTs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1800" dirty="0"/>
              <a:t>NH</a:t>
            </a:r>
            <a:r>
              <a:rPr lang="en-US" sz="1800" baseline="-25000" dirty="0"/>
              <a:t>3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bg2"/>
                </a:solidFill>
              </a:rPr>
              <a:t>[Surface sources]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C0E1CF-AB16-6D43-817E-699A9A1528A9}"/>
              </a:ext>
            </a:extLst>
          </p:cNvPr>
          <p:cNvSpPr/>
          <p:nvPr/>
        </p:nvSpPr>
        <p:spPr>
          <a:xfrm>
            <a:off x="428978" y="1840089"/>
            <a:ext cx="5542844" cy="4871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386E10-5CB4-074C-9B20-96BCC31247AC}"/>
              </a:ext>
            </a:extLst>
          </p:cNvPr>
          <p:cNvSpPr/>
          <p:nvPr/>
        </p:nvSpPr>
        <p:spPr>
          <a:xfrm>
            <a:off x="6067964" y="1834445"/>
            <a:ext cx="5542844" cy="48718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DD80D085-874A-FA4D-AD0E-3AE7E83AE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95" b="6965"/>
          <a:stretch/>
        </p:blipFill>
        <p:spPr>
          <a:xfrm>
            <a:off x="6124036" y="1937047"/>
            <a:ext cx="5328797" cy="4574291"/>
          </a:xfrm>
          <a:prstGeom prst="rect">
            <a:avLst/>
          </a:prstGeom>
        </p:spPr>
      </p:pic>
      <p:pic>
        <p:nvPicPr>
          <p:cNvPr id="9" name="Picture 8" descr="Chart, radar chart&#10;&#10;Description automatically generated">
            <a:extLst>
              <a:ext uri="{FF2B5EF4-FFF2-40B4-BE49-F238E27FC236}">
                <a16:creationId xmlns:a16="http://schemas.microsoft.com/office/drawing/2014/main" id="{34F35A5F-4AEA-EE4A-A9C8-13C86206A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1940815"/>
            <a:ext cx="5176141" cy="455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6788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17379</TotalTime>
  <Words>2109</Words>
  <Application>Microsoft Office PowerPoint</Application>
  <PresentationFormat>Widescreen</PresentationFormat>
  <Paragraphs>224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 Math</vt:lpstr>
      <vt:lpstr>Gill Sans MT</vt:lpstr>
      <vt:lpstr>Times New Roman</vt:lpstr>
      <vt:lpstr>Wingdings</vt:lpstr>
      <vt:lpstr>Wingdings 2</vt:lpstr>
      <vt:lpstr>Dividend</vt:lpstr>
      <vt:lpstr>ANALYSIS OF GLOBAL ENVIRONMENTAL HEALTH Inequality using the adjoint of hemispheric cmaq</vt:lpstr>
      <vt:lpstr>INTRODUCTION</vt:lpstr>
      <vt:lpstr>Methodology</vt:lpstr>
      <vt:lpstr>Concentration index and Lorenz curve</vt:lpstr>
      <vt:lpstr>Concentration INDEX (CI) as the Adjoint Objective Function</vt:lpstr>
      <vt:lpstr>MONETIZATION of HEALTH INEQUALITY</vt:lpstr>
      <vt:lpstr>RESULTS:   CI SENSITIVITIES –  [Surface sources]</vt:lpstr>
      <vt:lpstr>RESULTS MONETIZED CI SENSITIVITIES and BPTs  Primary PM2.5 [Surface sources]</vt:lpstr>
      <vt:lpstr>RESULTS MONETIZED CI SENSITIVITIES and BPTs  NH3 [Surface sources]</vt:lpstr>
      <vt:lpstr>SCENARIO Analysis</vt:lpstr>
      <vt:lpstr>REGIONAL TOTAL BURDEN for PRIOTIZING scenarios</vt:lpstr>
      <vt:lpstr>Primary PM2.5 emissions changes in prioritizing scenarios</vt:lpstr>
      <vt:lpstr>TOTAL BURDEN for Scenarios</vt:lpstr>
      <vt:lpstr>CONCLUSION</vt:lpstr>
      <vt:lpstr>THANK YOU</vt:lpstr>
      <vt:lpstr>Acknowledgements </vt:lpstr>
      <vt:lpstr>EXTRA SLIDES</vt:lpstr>
      <vt:lpstr>MONETIZED CI SENSITIVITIES and BPTs Primary PM2.5 and Precursor PM2.5 Emissions</vt:lpstr>
      <vt:lpstr>INPUT DATASET</vt:lpstr>
      <vt:lpstr>Combined benefits for a ton reduction in primary PM2.5 and PM2.5 precursor emissions. </vt:lpstr>
      <vt:lpstr>NH3 emissions changes in prioritizing scenarios</vt:lpstr>
      <vt:lpstr>SO2 emissions changes in prioritizing scenarios</vt:lpstr>
      <vt:lpstr>NOX emissions changes in prioritizing scenarios</vt:lpstr>
      <vt:lpstr>Adjoint Cost function (Cont.)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Source Attribution of Global PM2.5 Mortality Using the Adjoint of Hemispheric CMAQ</dc:title>
  <dc:creator>Burak Oztaner</dc:creator>
  <cp:lastModifiedBy>Anas Alhusban</cp:lastModifiedBy>
  <cp:revision>84</cp:revision>
  <dcterms:created xsi:type="dcterms:W3CDTF">2019-10-15T22:18:15Z</dcterms:created>
  <dcterms:modified xsi:type="dcterms:W3CDTF">2023-10-17T13:58:31Z</dcterms:modified>
</cp:coreProperties>
</file>