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26"/>
    <p:sldMasterId id="2147483673" r:id="rId27"/>
  </p:sldMasterIdLst>
  <p:notesMasterIdLst>
    <p:notesMasterId r:id="rId51"/>
  </p:notesMasterIdLst>
  <p:handoutMasterIdLst>
    <p:handoutMasterId r:id="rId52"/>
  </p:handoutMasterIdLst>
  <p:sldIdLst>
    <p:sldId id="258" r:id="rId28"/>
    <p:sldId id="295" r:id="rId29"/>
    <p:sldId id="344" r:id="rId30"/>
    <p:sldId id="298" r:id="rId31"/>
    <p:sldId id="382" r:id="rId32"/>
    <p:sldId id="256" r:id="rId33"/>
    <p:sldId id="348" r:id="rId34"/>
    <p:sldId id="372" r:id="rId35"/>
    <p:sldId id="375" r:id="rId36"/>
    <p:sldId id="366" r:id="rId37"/>
    <p:sldId id="371" r:id="rId38"/>
    <p:sldId id="365" r:id="rId39"/>
    <p:sldId id="376" r:id="rId40"/>
    <p:sldId id="260" r:id="rId41"/>
    <p:sldId id="377" r:id="rId42"/>
    <p:sldId id="381" r:id="rId43"/>
    <p:sldId id="259" r:id="rId44"/>
    <p:sldId id="257" r:id="rId45"/>
    <p:sldId id="383" r:id="rId46"/>
    <p:sldId id="364" r:id="rId47"/>
    <p:sldId id="313" r:id="rId48"/>
    <p:sldId id="299" r:id="rId49"/>
    <p:sldId id="384" r:id="rId5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AAC238-BFAE-6A40-BC6F-AA959F75705E}" name="Hogrefe, Christian" initials="HC" userId="S::Hogrefe.Christian@epa.gov::1a7e9a20-9c05-42ce-ad0e-b07275a8d8c3" providerId="AD"/>
  <p188:author id="{F69E554F-1031-EB70-9AC6-81A50637762B}" name="Bash, Jesse" initials="BJ" userId="S::bash.jesse@epa.gov::b040d482-f620-4b12-a48b-2d07de738dc9" providerId="AD"/>
  <p188:author id="{57616052-B085-7E11-A76A-3EE772D254AC}" name="Alapaty, Kiran" initials="AK" userId="S::Alapaty.Kiran@epa.gov::3b08934d-04ff-480a-82ce-70e9b57da02a" providerId="AD"/>
  <p188:author id="{3FBFDAE7-6107-B58B-8265-BDAD6B4E74BB}" name="Bin Cheng" initials="BC" userId="030c7c660a506c9a" providerId="Windows Live"/>
  <p188:author id="{C49860E9-4EC1-D54C-67CD-1B73E83D006E}" name="Alapaty, Kiran" initials="AK" userId="S::alapaty.kiran@epa.gov::3b08934d-04ff-480a-82ce-70e9b57da02a" providerId="AD"/>
  <p188:author id="{A48633FD-ABE9-A13A-60EE-701CF12D3321}" name="Nolte, Chris" initials="CGN" userId="Nolte, Chri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apaty, Kiran" initials="AK" lastIdx="2" clrIdx="0">
    <p:extLst>
      <p:ext uri="{19B8F6BF-5375-455C-9EA6-DF929625EA0E}">
        <p15:presenceInfo xmlns:p15="http://schemas.microsoft.com/office/powerpoint/2012/main" userId="S::Alapaty.Kiran@epa.gov::3b08934d-04ff-480a-82ce-70e9b57da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CB6"/>
    <a:srgbClr val="086DB6"/>
    <a:srgbClr val="0B5AA5"/>
    <a:srgbClr val="0000FF"/>
    <a:srgbClr val="0070B9"/>
    <a:srgbClr val="FF6600"/>
    <a:srgbClr val="355777"/>
    <a:srgbClr val="026CB6"/>
    <a:srgbClr val="003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306"/>
      </p:cViewPr>
      <p:guideLst>
        <p:guide orient="horz" pos="2304"/>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slide" Target="slides/slide12.xml"/><Relationship Id="rId21" Type="http://schemas.openxmlformats.org/officeDocument/2006/relationships/customXml" Target="../customXml/item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2.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customXml" Target="../customXml/item5.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2.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microsoft.com/office/2018/10/relationships/authors" Target="authors.xml"/><Relationship Id="rId20" Type="http://schemas.openxmlformats.org/officeDocument/2006/relationships/customXml" Target="../customXml/item20.xml"/><Relationship Id="rId41" Type="http://schemas.openxmlformats.org/officeDocument/2006/relationships/slide" Target="slides/slide1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paty, Kiran" userId="3b08934d-04ff-480a-82ce-70e9b57da02a" providerId="ADAL" clId="{E5AEE458-2E7A-4840-B9BF-5A4751B06D3E}"/>
    <pc:docChg chg="undo custSel addSld delSld modSld sldOrd">
      <pc:chgData name="Alapaty, Kiran" userId="3b08934d-04ff-480a-82ce-70e9b57da02a" providerId="ADAL" clId="{E5AEE458-2E7A-4840-B9BF-5A4751B06D3E}" dt="2023-10-12T15:51:27.490" v="498" actId="207"/>
      <pc:docMkLst>
        <pc:docMk/>
      </pc:docMkLst>
      <pc:sldChg chg="modSp mod">
        <pc:chgData name="Alapaty, Kiran" userId="3b08934d-04ff-480a-82ce-70e9b57da02a" providerId="ADAL" clId="{E5AEE458-2E7A-4840-B9BF-5A4751B06D3E}" dt="2023-10-12T15:33:20.017" v="402" actId="113"/>
        <pc:sldMkLst>
          <pc:docMk/>
          <pc:sldMk cId="4288629278" sldId="256"/>
        </pc:sldMkLst>
        <pc:spChg chg="mod">
          <ac:chgData name="Alapaty, Kiran" userId="3b08934d-04ff-480a-82ce-70e9b57da02a" providerId="ADAL" clId="{E5AEE458-2E7A-4840-B9BF-5A4751B06D3E}" dt="2023-10-12T15:22:09.137" v="376" actId="20577"/>
          <ac:spMkLst>
            <pc:docMk/>
            <pc:sldMk cId="4288629278" sldId="256"/>
            <ac:spMk id="5" creationId="{7AC411A7-58C3-CD73-C737-E867157C02F1}"/>
          </ac:spMkLst>
        </pc:spChg>
        <pc:spChg chg="mod">
          <ac:chgData name="Alapaty, Kiran" userId="3b08934d-04ff-480a-82ce-70e9b57da02a" providerId="ADAL" clId="{E5AEE458-2E7A-4840-B9BF-5A4751B06D3E}" dt="2023-10-12T15:32:40.741" v="401" actId="207"/>
          <ac:spMkLst>
            <pc:docMk/>
            <pc:sldMk cId="4288629278" sldId="256"/>
            <ac:spMk id="9" creationId="{D884D37A-DDDD-8478-3350-CCC6CF7DE4C9}"/>
          </ac:spMkLst>
        </pc:spChg>
        <pc:spChg chg="mod">
          <ac:chgData name="Alapaty, Kiran" userId="3b08934d-04ff-480a-82ce-70e9b57da02a" providerId="ADAL" clId="{E5AEE458-2E7A-4840-B9BF-5A4751B06D3E}" dt="2023-10-12T15:33:20.017" v="402" actId="113"/>
          <ac:spMkLst>
            <pc:docMk/>
            <pc:sldMk cId="4288629278" sldId="256"/>
            <ac:spMk id="11" creationId="{D30A509D-1302-844D-53B5-39DA032534A2}"/>
          </ac:spMkLst>
        </pc:spChg>
        <pc:spChg chg="mod">
          <ac:chgData name="Alapaty, Kiran" userId="3b08934d-04ff-480a-82ce-70e9b57da02a" providerId="ADAL" clId="{E5AEE458-2E7A-4840-B9BF-5A4751B06D3E}" dt="2023-10-12T15:22:26.588" v="378" actId="1076"/>
          <ac:spMkLst>
            <pc:docMk/>
            <pc:sldMk cId="4288629278" sldId="256"/>
            <ac:spMk id="34" creationId="{A9781118-583B-3E41-1318-5B231DA97D67}"/>
          </ac:spMkLst>
        </pc:spChg>
      </pc:sldChg>
      <pc:sldChg chg="modNotesTx">
        <pc:chgData name="Alapaty, Kiran" userId="3b08934d-04ff-480a-82ce-70e9b57da02a" providerId="ADAL" clId="{E5AEE458-2E7A-4840-B9BF-5A4751B06D3E}" dt="2023-10-11T21:42:20.597" v="325" actId="20577"/>
        <pc:sldMkLst>
          <pc:docMk/>
          <pc:sldMk cId="2468625957" sldId="257"/>
        </pc:sldMkLst>
      </pc:sldChg>
      <pc:sldChg chg="modSp mod">
        <pc:chgData name="Alapaty, Kiran" userId="3b08934d-04ff-480a-82ce-70e9b57da02a" providerId="ADAL" clId="{E5AEE458-2E7A-4840-B9BF-5A4751B06D3E}" dt="2023-10-12T14:17:44.158" v="328" actId="20577"/>
        <pc:sldMkLst>
          <pc:docMk/>
          <pc:sldMk cId="0" sldId="258"/>
        </pc:sldMkLst>
        <pc:spChg chg="mod">
          <ac:chgData name="Alapaty, Kiran" userId="3b08934d-04ff-480a-82ce-70e9b57da02a" providerId="ADAL" clId="{E5AEE458-2E7A-4840-B9BF-5A4751B06D3E}" dt="2023-10-12T14:17:44.158" v="328" actId="20577"/>
          <ac:spMkLst>
            <pc:docMk/>
            <pc:sldMk cId="0" sldId="258"/>
            <ac:spMk id="13" creationId="{00000000-0000-0000-0000-000000000000}"/>
          </ac:spMkLst>
        </pc:spChg>
      </pc:sldChg>
      <pc:sldChg chg="modSp mod">
        <pc:chgData name="Alapaty, Kiran" userId="3b08934d-04ff-480a-82ce-70e9b57da02a" providerId="ADAL" clId="{E5AEE458-2E7A-4840-B9BF-5A4751B06D3E}" dt="2023-10-12T15:35:25.647" v="414" actId="1076"/>
        <pc:sldMkLst>
          <pc:docMk/>
          <pc:sldMk cId="3663346939" sldId="348"/>
        </pc:sldMkLst>
        <pc:spChg chg="mod">
          <ac:chgData name="Alapaty, Kiran" userId="3b08934d-04ff-480a-82ce-70e9b57da02a" providerId="ADAL" clId="{E5AEE458-2E7A-4840-B9BF-5A4751B06D3E}" dt="2023-10-12T15:34:50.992" v="403" actId="1076"/>
          <ac:spMkLst>
            <pc:docMk/>
            <pc:sldMk cId="3663346939" sldId="348"/>
            <ac:spMk id="2" creationId="{4484F817-39E6-40CF-9B55-1EC3A89BC3D1}"/>
          </ac:spMkLst>
        </pc:spChg>
        <pc:spChg chg="mod">
          <ac:chgData name="Alapaty, Kiran" userId="3b08934d-04ff-480a-82ce-70e9b57da02a" providerId="ADAL" clId="{E5AEE458-2E7A-4840-B9BF-5A4751B06D3E}" dt="2023-10-12T15:35:25.647" v="414" actId="1076"/>
          <ac:spMkLst>
            <pc:docMk/>
            <pc:sldMk cId="3663346939" sldId="348"/>
            <ac:spMk id="4" creationId="{CF997AA1-CE72-84F0-46F6-EC9012DF9215}"/>
          </ac:spMkLst>
        </pc:spChg>
        <pc:spChg chg="mod">
          <ac:chgData name="Alapaty, Kiran" userId="3b08934d-04ff-480a-82ce-70e9b57da02a" providerId="ADAL" clId="{E5AEE458-2E7A-4840-B9BF-5A4751B06D3E}" dt="2023-10-12T15:23:26.695" v="393" actId="20577"/>
          <ac:spMkLst>
            <pc:docMk/>
            <pc:sldMk cId="3663346939" sldId="348"/>
            <ac:spMk id="7" creationId="{660919F8-9583-44EA-9E3B-798E18A284DD}"/>
          </ac:spMkLst>
        </pc:spChg>
      </pc:sldChg>
      <pc:sldChg chg="modSp mod">
        <pc:chgData name="Alapaty, Kiran" userId="3b08934d-04ff-480a-82ce-70e9b57da02a" providerId="ADAL" clId="{E5AEE458-2E7A-4840-B9BF-5A4751B06D3E}" dt="2023-10-12T15:51:27.490" v="498" actId="207"/>
        <pc:sldMkLst>
          <pc:docMk/>
          <pc:sldMk cId="3828875011" sldId="364"/>
        </pc:sldMkLst>
        <pc:spChg chg="mod">
          <ac:chgData name="Alapaty, Kiran" userId="3b08934d-04ff-480a-82ce-70e9b57da02a" providerId="ADAL" clId="{E5AEE458-2E7A-4840-B9BF-5A4751B06D3E}" dt="2023-10-12T15:51:27.490" v="498" actId="207"/>
          <ac:spMkLst>
            <pc:docMk/>
            <pc:sldMk cId="3828875011" sldId="364"/>
            <ac:spMk id="4" creationId="{50B34945-B6F4-D1C0-EAE9-8C00AB846872}"/>
          </ac:spMkLst>
        </pc:spChg>
      </pc:sldChg>
      <pc:sldChg chg="modSp mod">
        <pc:chgData name="Alapaty, Kiran" userId="3b08934d-04ff-480a-82ce-70e9b57da02a" providerId="ADAL" clId="{E5AEE458-2E7A-4840-B9BF-5A4751B06D3E}" dt="2023-10-12T15:31:33.377" v="400" actId="20577"/>
        <pc:sldMkLst>
          <pc:docMk/>
          <pc:sldMk cId="1366499538" sldId="382"/>
        </pc:sldMkLst>
        <pc:spChg chg="mod">
          <ac:chgData name="Alapaty, Kiran" userId="3b08934d-04ff-480a-82ce-70e9b57da02a" providerId="ADAL" clId="{E5AEE458-2E7A-4840-B9BF-5A4751B06D3E}" dt="2023-10-12T15:30:38.697" v="394" actId="1076"/>
          <ac:spMkLst>
            <pc:docMk/>
            <pc:sldMk cId="1366499538" sldId="382"/>
            <ac:spMk id="6" creationId="{112B4724-E7CE-169F-A9BD-35723958A90B}"/>
          </ac:spMkLst>
        </pc:spChg>
        <pc:spChg chg="mod">
          <ac:chgData name="Alapaty, Kiran" userId="3b08934d-04ff-480a-82ce-70e9b57da02a" providerId="ADAL" clId="{E5AEE458-2E7A-4840-B9BF-5A4751B06D3E}" dt="2023-10-12T15:31:33.377" v="400" actId="20577"/>
          <ac:spMkLst>
            <pc:docMk/>
            <pc:sldMk cId="1366499538" sldId="382"/>
            <ac:spMk id="10" creationId="{65057F77-84AB-FD43-B30E-546CBD0019B4}"/>
          </ac:spMkLst>
        </pc:spChg>
      </pc:sldChg>
      <pc:sldChg chg="addSp delSp modSp mod modNotesTx">
        <pc:chgData name="Alapaty, Kiran" userId="3b08934d-04ff-480a-82ce-70e9b57da02a" providerId="ADAL" clId="{E5AEE458-2E7A-4840-B9BF-5A4751B06D3E}" dt="2023-10-12T15:44:24.656" v="489" actId="1076"/>
        <pc:sldMkLst>
          <pc:docMk/>
          <pc:sldMk cId="3676229769" sldId="383"/>
        </pc:sldMkLst>
        <pc:spChg chg="add del mod">
          <ac:chgData name="Alapaty, Kiran" userId="3b08934d-04ff-480a-82ce-70e9b57da02a" providerId="ADAL" clId="{E5AEE458-2E7A-4840-B9BF-5A4751B06D3E}" dt="2023-10-12T15:38:35.869" v="452" actId="478"/>
          <ac:spMkLst>
            <pc:docMk/>
            <pc:sldMk cId="3676229769" sldId="383"/>
            <ac:spMk id="3" creationId="{4FD4E4D1-0F2F-E688-E410-2890F3785EC2}"/>
          </ac:spMkLst>
        </pc:spChg>
        <pc:spChg chg="mod">
          <ac:chgData name="Alapaty, Kiran" userId="3b08934d-04ff-480a-82ce-70e9b57da02a" providerId="ADAL" clId="{E5AEE458-2E7A-4840-B9BF-5A4751B06D3E}" dt="2023-10-12T15:44:24.656" v="489" actId="1076"/>
          <ac:spMkLst>
            <pc:docMk/>
            <pc:sldMk cId="3676229769" sldId="383"/>
            <ac:spMk id="4" creationId="{E7C69BD8-CB06-E1BE-1AB1-1B0FC5165542}"/>
          </ac:spMkLst>
        </pc:spChg>
        <pc:spChg chg="add del mod">
          <ac:chgData name="Alapaty, Kiran" userId="3b08934d-04ff-480a-82ce-70e9b57da02a" providerId="ADAL" clId="{E5AEE458-2E7A-4840-B9BF-5A4751B06D3E}" dt="2023-10-12T15:15:10.059" v="363" actId="767"/>
          <ac:spMkLst>
            <pc:docMk/>
            <pc:sldMk cId="3676229769" sldId="383"/>
            <ac:spMk id="6" creationId="{6A4B74EC-CF82-B13C-3EE3-430E246BB195}"/>
          </ac:spMkLst>
        </pc:spChg>
        <pc:spChg chg="add mod">
          <ac:chgData name="Alapaty, Kiran" userId="3b08934d-04ff-480a-82ce-70e9b57da02a" providerId="ADAL" clId="{E5AEE458-2E7A-4840-B9BF-5A4751B06D3E}" dt="2023-10-12T15:44:02.499" v="484" actId="1076"/>
          <ac:spMkLst>
            <pc:docMk/>
            <pc:sldMk cId="3676229769" sldId="383"/>
            <ac:spMk id="7" creationId="{F4E5C3C1-3B26-A469-D15F-1922E45CAB79}"/>
          </ac:spMkLst>
        </pc:spChg>
        <pc:picChg chg="mod">
          <ac:chgData name="Alapaty, Kiran" userId="3b08934d-04ff-480a-82ce-70e9b57da02a" providerId="ADAL" clId="{E5AEE458-2E7A-4840-B9BF-5A4751B06D3E}" dt="2023-10-12T15:44:14.541" v="488" actId="1076"/>
          <ac:picMkLst>
            <pc:docMk/>
            <pc:sldMk cId="3676229769" sldId="383"/>
            <ac:picMk id="2" creationId="{F53C07A2-83D8-D266-1E84-923DC3B97244}"/>
          </ac:picMkLst>
        </pc:picChg>
        <pc:picChg chg="mod">
          <ac:chgData name="Alapaty, Kiran" userId="3b08934d-04ff-480a-82ce-70e9b57da02a" providerId="ADAL" clId="{E5AEE458-2E7A-4840-B9BF-5A4751B06D3E}" dt="2023-10-12T15:44:08.576" v="487" actId="1035"/>
          <ac:picMkLst>
            <pc:docMk/>
            <pc:sldMk cId="3676229769" sldId="383"/>
            <ac:picMk id="5" creationId="{5144340C-3675-7388-5C91-D1FACBD5F1B0}"/>
          </ac:picMkLst>
        </pc:picChg>
      </pc:sldChg>
      <pc:sldChg chg="addSp delSp modSp add del mod ord">
        <pc:chgData name="Alapaty, Kiran" userId="3b08934d-04ff-480a-82ce-70e9b57da02a" providerId="ADAL" clId="{E5AEE458-2E7A-4840-B9BF-5A4751B06D3E}" dt="2023-10-11T21:42:40.964" v="326" actId="2696"/>
        <pc:sldMkLst>
          <pc:docMk/>
          <pc:sldMk cId="1735901920" sldId="385"/>
        </pc:sldMkLst>
        <pc:spChg chg="mod">
          <ac:chgData name="Alapaty, Kiran" userId="3b08934d-04ff-480a-82ce-70e9b57da02a" providerId="ADAL" clId="{E5AEE458-2E7A-4840-B9BF-5A4751B06D3E}" dt="2023-10-11T21:35:27.833" v="314" actId="20577"/>
          <ac:spMkLst>
            <pc:docMk/>
            <pc:sldMk cId="1735901920" sldId="385"/>
            <ac:spMk id="2" creationId="{086A4C30-CE18-4D0A-A0D6-666E5E4241CD}"/>
          </ac:spMkLst>
        </pc:spChg>
        <pc:spChg chg="add del">
          <ac:chgData name="Alapaty, Kiran" userId="3b08934d-04ff-480a-82ce-70e9b57da02a" providerId="ADAL" clId="{E5AEE458-2E7A-4840-B9BF-5A4751B06D3E}" dt="2023-10-11T21:34:08.483" v="305" actId="22"/>
          <ac:spMkLst>
            <pc:docMk/>
            <pc:sldMk cId="1735901920" sldId="385"/>
            <ac:spMk id="4" creationId="{16CDD42F-29E8-D134-D477-D1B406E13371}"/>
          </ac:spMkLst>
        </pc:spChg>
        <pc:spChg chg="add mod">
          <ac:chgData name="Alapaty, Kiran" userId="3b08934d-04ff-480a-82ce-70e9b57da02a" providerId="ADAL" clId="{E5AEE458-2E7A-4840-B9BF-5A4751B06D3E}" dt="2023-10-11T21:35:06.744" v="313" actId="1076"/>
          <ac:spMkLst>
            <pc:docMk/>
            <pc:sldMk cId="1735901920" sldId="385"/>
            <ac:spMk id="6" creationId="{808A061D-E702-96E7-0172-7611C2D023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F119CC-0E9C-4303-8FC0-FA6C67E0699C}" type="datetimeFigureOut">
              <a:rPr lang="en-US"/>
              <a:pPr>
                <a:defRPr/>
              </a:pPr>
              <a:t>10/13/2023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a:t>I am a part-time researcher .  Pretty much every coauthor has contributed to this work  and without their  valuable contributions, I could not have pulled this work  to this shape.  Thanks to all coauthors…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no  systematic patterns  in the differences except that the u-wind differences are clearly present over the ITCZ regions because easterlies dominate in the tropics. In other areas, differences in clouds and radiation can contribute to differences in the surface winds. Also, note that momentum fields at the surface are not nudged and thus  differences are directly due to formulation types used in SPM and TVM.   Since TVM  explicitly uses  surface momentum and sensible heat fluxes, and  since over the  oceans sensible heat flux is  weekly either +ve or –ve over oceans,   momentum fields can be different between SPM and TVM.   This result has direct bearing on the  precipitation intensity, in particular over the ITCZ areas.  Again,  there is only one Kz in the TVM  while Km is used in the SPM with a minimum Km value which could be another source for  u-wind differences  over the  ITCZ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10</a:t>
            </a:fld>
            <a:endParaRPr lang="en-US"/>
          </a:p>
        </p:txBody>
      </p:sp>
    </p:spTree>
    <p:extLst>
      <p:ext uri="{BB962C8B-B14F-4D97-AF65-F5344CB8AC3E}">
        <p14:creationId xmlns:p14="http://schemas.microsoft.com/office/powerpoint/2010/main" val="318238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Large reduction of total surface precip can be seen over the oceans and in particular tropical oceans where ITCZ is present. With the WRF configuration used, we know that it rains too much over the waters.  We will acquire global precip data  for further evaluation in our further analysis.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11</a:t>
            </a:fld>
            <a:endParaRPr lang="en-US"/>
          </a:p>
        </p:txBody>
      </p:sp>
    </p:spTree>
    <p:extLst>
      <p:ext uri="{BB962C8B-B14F-4D97-AF65-F5344CB8AC3E}">
        <p14:creationId xmlns:p14="http://schemas.microsoft.com/office/powerpoint/2010/main" val="394048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Top left panel is for the precip accumulated obtained from PRISM data  and both simulations (SPM &amp; TVM) overpredict surface precip  when compared to PRISM data.  Precip  in TVM  has reduced wet bias as  compared to SPM.  Right bottom panel also indicate that,  in general precip  wet bias is reduced in particular eastern coastal areas and southwestern regions.  Definitely, TVM produced better precip estimates.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12</a:t>
            </a:fld>
            <a:endParaRPr lang="en-US"/>
          </a:p>
        </p:txBody>
      </p:sp>
    </p:spTree>
    <p:extLst>
      <p:ext uri="{BB962C8B-B14F-4D97-AF65-F5344CB8AC3E}">
        <p14:creationId xmlns:p14="http://schemas.microsoft.com/office/powerpoint/2010/main" val="367237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Seasonal variation of monthly averaged  </a:t>
            </a:r>
            <a:r>
              <a:rPr lang="en-US" err="1"/>
              <a:t>sfc</a:t>
            </a:r>
            <a:r>
              <a:rPr lang="en-US"/>
              <a:t> ozone for different countries sow that at a gross level, both SPM  and TVM  produce very similar trends and magnitudes. This  confirms that on average the TVM was able to successfully simulated </a:t>
            </a:r>
            <a:r>
              <a:rPr lang="en-US" err="1"/>
              <a:t>sfc</a:t>
            </a:r>
            <a:r>
              <a:rPr lang="en-US"/>
              <a:t> ozone.  For some reason, we see  that TVM to produce noticeable improvements for China unlike for other countries. </a:t>
            </a:r>
          </a:p>
        </p:txBody>
      </p:sp>
      <p:sp>
        <p:nvSpPr>
          <p:cNvPr id="4" name="Slide Number Placeholder 3"/>
          <p:cNvSpPr>
            <a:spLocks noGrp="1"/>
          </p:cNvSpPr>
          <p:nvPr>
            <p:ph type="sldNum" sz="quarter" idx="5"/>
          </p:nvPr>
        </p:nvSpPr>
        <p:spPr/>
        <p:txBody>
          <a:bodyPr/>
          <a:lstStyle/>
          <a:p>
            <a:fld id="{025D8028-E2CA-4C3A-9377-1B793310812C}" type="slidenum">
              <a:rPr lang="en-US" smtClean="0"/>
              <a:t>13</a:t>
            </a:fld>
            <a:endParaRPr lang="en-US"/>
          </a:p>
        </p:txBody>
      </p:sp>
    </p:spTree>
    <p:extLst>
      <p:ext uri="{BB962C8B-B14F-4D97-AF65-F5344CB8AC3E}">
        <p14:creationId xmlns:p14="http://schemas.microsoft.com/office/powerpoint/2010/main" val="294696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effectLst/>
              </a:rPr>
              <a:t>Left top panel: One interesting feature is that modeled differences show dependence on latitude. </a:t>
            </a:r>
          </a:p>
          <a:p>
            <a:pPr rtl="0"/>
            <a:r>
              <a:rPr lang="en-US">
                <a:effectLst/>
              </a:rPr>
              <a:t>For tropical countries, (Mexico, India) modeled difference during winter/spring is highest and in summer difference goes to lowest and for Fall it goes to highest.</a:t>
            </a:r>
          </a:p>
          <a:p>
            <a:pPr rtl="0"/>
            <a:r>
              <a:rPr lang="en-US">
                <a:effectLst/>
              </a:rPr>
              <a:t>For midlatitude countries,  (US, China) differences go up slowly before summer and slowly come down towards end of summer and go up little bit in winter</a:t>
            </a:r>
          </a:p>
          <a:p>
            <a:pPr rtl="0"/>
            <a:r>
              <a:rPr lang="en-US"/>
              <a:t>For high latitude country,  (Canada) differences are just below zero line in from Jan  and go up starting late spring to summer and fall down early Fall. The amplitude of difference is larger for Mexico.  For MX and CA countries we found that the differences are large when </a:t>
            </a:r>
            <a:r>
              <a:rPr lang="en-US" err="1"/>
              <a:t>sfc</a:t>
            </a:r>
            <a:r>
              <a:rPr lang="en-US"/>
              <a:t> ozone  concs are at lower levels and differences are small  when </a:t>
            </a:r>
            <a:r>
              <a:rPr lang="en-US" err="1"/>
              <a:t>sfc</a:t>
            </a:r>
            <a:r>
              <a:rPr lang="en-US"/>
              <a:t> ozone concs are at high levels.   Left bottom panel:  most pronounced differences over ocean with a 130 day oscillations</a:t>
            </a:r>
          </a:p>
          <a:p>
            <a:pPr rtl="0"/>
            <a:r>
              <a:rPr lang="en-US"/>
              <a:t>Right Panel: on average  TVM produces more surface ozone over many land areas during all seasons while over oceans differences are similar across seasons. </a:t>
            </a:r>
          </a:p>
          <a:p>
            <a:endParaRPr lang="en-US"/>
          </a:p>
          <a:p>
            <a:r>
              <a:rPr lang="en-US"/>
              <a:t>It seems that Bromide over the marine environment  in TVM in general is higher than in SPM; some implications from halogen chemistry …</a:t>
            </a:r>
          </a:p>
        </p:txBody>
      </p:sp>
      <p:sp>
        <p:nvSpPr>
          <p:cNvPr id="4" name="Slide Number Placeholder 3"/>
          <p:cNvSpPr>
            <a:spLocks noGrp="1"/>
          </p:cNvSpPr>
          <p:nvPr>
            <p:ph type="sldNum" sz="quarter" idx="5"/>
          </p:nvPr>
        </p:nvSpPr>
        <p:spPr/>
        <p:txBody>
          <a:bodyPr/>
          <a:lstStyle/>
          <a:p>
            <a:fld id="{025D8028-E2CA-4C3A-9377-1B793310812C}" type="slidenum">
              <a:rPr lang="en-US" smtClean="0"/>
              <a:t>14</a:t>
            </a:fld>
            <a:endParaRPr lang="en-US"/>
          </a:p>
        </p:txBody>
      </p:sp>
    </p:spTree>
    <p:extLst>
      <p:ext uri="{BB962C8B-B14F-4D97-AF65-F5344CB8AC3E}">
        <p14:creationId xmlns:p14="http://schemas.microsoft.com/office/powerpoint/2010/main" val="1789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panel:  With SPM (red), average minimum values are well simulated while the TVM (blue)  min and max averages are positioned halfway of the observed ranges. Both, underpredict max  </a:t>
            </a:r>
            <a:r>
              <a:rPr lang="en-US" err="1"/>
              <a:t>sfc</a:t>
            </a:r>
            <a:r>
              <a:rPr lang="en-US"/>
              <a:t> ozone during  daytime hours. </a:t>
            </a:r>
          </a:p>
          <a:p>
            <a:r>
              <a:rPr lang="en-US"/>
              <a:t>Right panel:  for similar type of vegetation areas (NE US)  both the SPM and TVM overpredict  </a:t>
            </a:r>
            <a:r>
              <a:rPr lang="en-US" err="1"/>
              <a:t>sfc</a:t>
            </a:r>
            <a:r>
              <a:rPr lang="en-US"/>
              <a:t> ozone with TVM having insignificant reduction in  bias during daytime conditions while during evening and night conditions (stable PBL) TVM  has increased +ve bias.   This indicates that , in TVM, nighttime/stable PBL processes may be little overactive but since ozone formation is complex, we need to look at precursors and other diagnostics to get  insights.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15</a:t>
            </a:fld>
            <a:endParaRPr lang="en-US"/>
          </a:p>
        </p:txBody>
      </p:sp>
    </p:spTree>
    <p:extLst>
      <p:ext uri="{BB962C8B-B14F-4D97-AF65-F5344CB8AC3E}">
        <p14:creationId xmlns:p14="http://schemas.microsoft.com/office/powerpoint/2010/main" val="1647014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Difference in absolute bias: warm colors = increase in bias, cool colors = decrease in bias;  size of the circle = small circle of same color indicates lower bound  value of the range and bigger circle of same color indicates upper bound value; of the range  interestingly for the western US almost all of the sites TVM has  insignificant  increase in bias while for the eastern US bias differences, almost all sites show minor to moderate reductions in bias in TVM.  Coastal and lake areas have large reductions  in bias in TVM.</a:t>
            </a:r>
          </a:p>
          <a:p>
            <a:r>
              <a:rPr lang="en-US"/>
              <a:t>MDA8 definition:  </a:t>
            </a:r>
            <a:r>
              <a:rPr lang="en-US">
                <a:effectLst/>
              </a:rPr>
              <a:t>The daily maximum 8-hour concentration for a given calendar day is </a:t>
            </a:r>
            <a:r>
              <a:rPr lang="en-US" b="1">
                <a:effectLst/>
              </a:rPr>
              <a:t>the highest of the 24 possible 8-hour average concentrations computed for that day</a:t>
            </a:r>
            <a:r>
              <a:rPr lang="en-US">
                <a:effectLst/>
              </a:rPr>
              <a:t>. This process is repeated, yielding a daily maximum 8-hour average ozone concentration for each calendar day with ambient ozone monitoring data.</a:t>
            </a:r>
          </a:p>
          <a:p>
            <a:endParaRPr lang="en-US"/>
          </a:p>
        </p:txBody>
      </p:sp>
      <p:sp>
        <p:nvSpPr>
          <p:cNvPr id="4" name="Slide Number Placeholder 3"/>
          <p:cNvSpPr>
            <a:spLocks noGrp="1"/>
          </p:cNvSpPr>
          <p:nvPr>
            <p:ph type="sldNum" sz="quarter" idx="5"/>
          </p:nvPr>
        </p:nvSpPr>
        <p:spPr/>
        <p:txBody>
          <a:bodyPr/>
          <a:lstStyle/>
          <a:p>
            <a:fld id="{025D8028-E2CA-4C3A-9377-1B793310812C}" type="slidenum">
              <a:rPr lang="en-US" smtClean="0"/>
              <a:t>16</a:t>
            </a:fld>
            <a:endParaRPr lang="en-US"/>
          </a:p>
        </p:txBody>
      </p:sp>
    </p:spTree>
    <p:extLst>
      <p:ext uri="{BB962C8B-B14F-4D97-AF65-F5344CB8AC3E}">
        <p14:creationId xmlns:p14="http://schemas.microsoft.com/office/powerpoint/2010/main" val="1515035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we are using 108 km grid spacing  and thus comparing model estimations with measurements  may not be best methodology for coastal  areas since modeled  landuse in WRF is  water while  it is land for the  site of AQ measurements. However, to get some insights, we perform this analysis. </a:t>
            </a:r>
          </a:p>
          <a:p>
            <a:r>
              <a:rPr lang="en-US"/>
              <a:t>(top panel) Surface ozone measurements and corresponding modeled (SPM and TVM) temporal variation  during JJA (summer).  TVM performs significantly different  up to mid-July  and even after that TVM differs  little when compared to SPM.  </a:t>
            </a:r>
          </a:p>
          <a:p>
            <a:r>
              <a:rPr lang="en-US"/>
              <a:t>(bottom panel):  differences (“bias”)  are quite big and are clearly visible .</a:t>
            </a:r>
          </a:p>
          <a:p>
            <a:endParaRPr lang="en-US"/>
          </a:p>
          <a:p>
            <a:r>
              <a:rPr lang="en-US" sz="1200">
                <a:effectLst/>
                <a:latin typeface="Calibri" panose="020F0502020204030204" pitchFamily="34" charset="0"/>
                <a:ea typeface="Calibri" panose="020F0502020204030204" pitchFamily="34" charset="0"/>
              </a:rPr>
              <a:t>Again, a general note of caution against quantitatively comparing 108 km model results (from any configuration) against coastal monitors. The model (at least when using </a:t>
            </a:r>
            <a:r>
              <a:rPr lang="en-US" sz="1200" err="1">
                <a:effectLst/>
                <a:latin typeface="Calibri" panose="020F0502020204030204" pitchFamily="34" charset="0"/>
                <a:ea typeface="Calibri" panose="020F0502020204030204" pitchFamily="34" charset="0"/>
              </a:rPr>
              <a:t>PX</a:t>
            </a:r>
            <a:r>
              <a:rPr lang="en-US" sz="1200">
                <a:effectLst/>
                <a:latin typeface="Calibri" panose="020F0502020204030204" pitchFamily="34" charset="0"/>
                <a:ea typeface="Calibri" panose="020F0502020204030204" pitchFamily="34" charset="0"/>
              </a:rPr>
              <a:t> </a:t>
            </a:r>
            <a:r>
              <a:rPr lang="en-US" sz="1200" err="1">
                <a:effectLst/>
                <a:latin typeface="Calibri" panose="020F0502020204030204" pitchFamily="34" charset="0"/>
                <a:ea typeface="Calibri" panose="020F0502020204030204" pitchFamily="34" charset="0"/>
              </a:rPr>
              <a:t>LSM</a:t>
            </a:r>
            <a:r>
              <a:rPr lang="en-US" sz="1200">
                <a:effectLst/>
                <a:latin typeface="Calibri" panose="020F0502020204030204" pitchFamily="34" charset="0"/>
                <a:ea typeface="Calibri" panose="020F0502020204030204" pitchFamily="34" charset="0"/>
              </a:rPr>
              <a:t> in WRF) represents these grid cells as either being all water or all land. In this case, the model sees this grid cell as all water (with consequently much lower PBL) and yet is still being influenced by anthropogenic emissions occuring in that grid cell, so overpredictions are expected. Model modifications that increase over-water mixing or deposition will lessen the overprediction, but it’s still fundamentally a comparison between different phenomena in the model and observation data. The only way to have a meaningful comparison to such observation data is to dramatically increase model resolution to 4 km or maybe even 1 km</a:t>
            </a:r>
            <a:endParaRPr lang="en-US"/>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17</a:t>
            </a:fld>
            <a:endParaRPr lang="en-US"/>
          </a:p>
        </p:txBody>
      </p:sp>
    </p:spTree>
    <p:extLst>
      <p:ext uri="{BB962C8B-B14F-4D97-AF65-F5344CB8AC3E}">
        <p14:creationId xmlns:p14="http://schemas.microsoft.com/office/powerpoint/2010/main" val="1628618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(top panel):  TVM predicts larger friction velocity than the SPM during the first 45 days as indicated by –ve values and maximum can be over 100% at times. </a:t>
            </a:r>
          </a:p>
          <a:p>
            <a:r>
              <a:rPr lang="en-US"/>
              <a:t>(bottom panel): Similarly, TVM predicts  deeper boundary layers than the SPM and at times maximum can be over 100% deeper PBL in TVM. </a:t>
            </a:r>
          </a:p>
          <a:p>
            <a:pPr algn="l" rtl="0" eaLnBrk="0" fontAlgn="base" hangingPunct="0">
              <a:spcBef>
                <a:spcPct val="30000"/>
              </a:spcBef>
              <a:spcAft>
                <a:spcPct val="0"/>
              </a:spcAft>
            </a:pPr>
            <a:r>
              <a:rPr lang="en-US"/>
              <a:t>Thus,  significantly lower ozone in TVM is directly related to TVM formulations. </a:t>
            </a:r>
            <a:endParaRPr lang="en-US" sz="1200" kern="1200">
              <a:solidFill>
                <a:schemeClr val="tx1"/>
              </a:solidFill>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latin typeface="Arial" charset="0"/>
                <a:ea typeface="ＭＳ Ｐゴシック" pitchFamily="1" charset="-128"/>
                <a:cs typeface="+mn-cs"/>
              </a:rPr>
              <a:t>Thus, the big bias reduction in surface ozone in TVM is directly related to TVM formulations that tend to increase wind speeds and mixing over coastal grid cells. This increased mixing reduces ozone concentrations and yields closer agreement with observations at this monitor. It should be noted that while WRF </a:t>
            </a:r>
            <a:r>
              <a:rPr lang="en-US" sz="1200" kern="1200" err="1">
                <a:solidFill>
                  <a:schemeClr val="tx1"/>
                </a:solidFill>
                <a:latin typeface="Arial" charset="0"/>
                <a:ea typeface="ＭＳ Ｐゴシック" pitchFamily="1" charset="-128"/>
                <a:cs typeface="+mn-cs"/>
              </a:rPr>
              <a:t>PX</a:t>
            </a:r>
            <a:r>
              <a:rPr lang="en-US" sz="1200" kern="1200">
                <a:solidFill>
                  <a:schemeClr val="tx1"/>
                </a:solidFill>
                <a:latin typeface="Arial" charset="0"/>
                <a:ea typeface="ＭＳ Ｐゴシック" pitchFamily="1" charset="-128"/>
                <a:cs typeface="+mn-cs"/>
              </a:rPr>
              <a:t> </a:t>
            </a:r>
            <a:r>
              <a:rPr lang="en-US" sz="1200" kern="1200" err="1">
                <a:solidFill>
                  <a:schemeClr val="tx1"/>
                </a:solidFill>
                <a:latin typeface="Arial" charset="0"/>
                <a:ea typeface="ＭＳ Ｐゴシック" pitchFamily="1" charset="-128"/>
                <a:cs typeface="+mn-cs"/>
              </a:rPr>
              <a:t>LSM</a:t>
            </a:r>
            <a:r>
              <a:rPr lang="en-US" sz="1200" kern="1200">
                <a:solidFill>
                  <a:schemeClr val="tx1"/>
                </a:solidFill>
                <a:latin typeface="Arial" charset="0"/>
                <a:ea typeface="ＭＳ Ｐゴシック" pitchFamily="1" charset="-128"/>
                <a:cs typeface="+mn-cs"/>
              </a:rPr>
              <a:t> considers this grid cell as being covered by water when computing surface fluxes, the underlying fractional land use data indicates that more than 40% of the grid cell is over land and includes significant sources of anthropogenic and biogenic emissions. Therefore, this comparison is meant to illustrate how differences in mixing between SPM and TVM over coastal grid cells can affect ozone predictions, but much higher resolution modeling would be needed to have confidence in the model's characterization of the processes affecting ozone measured at this location.</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18</a:t>
            </a:fld>
            <a:endParaRPr lang="en-US"/>
          </a:p>
        </p:txBody>
      </p:sp>
    </p:spTree>
    <p:extLst>
      <p:ext uri="{BB962C8B-B14F-4D97-AF65-F5344CB8AC3E}">
        <p14:creationId xmlns:p14="http://schemas.microsoft.com/office/powerpoint/2010/main" val="2998555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633A1B-E4ED-4A2A-87DF-7B125DA7738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18220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Point (1)  When we look at the literature, we will find numerous  different stability correction functions for similarity profiles across regional and global  meteorological and air quality models as well as earth system models.  This is one source of model-2-model  outcome differences and this can be potentially avoided by  NOT using similarity functions at all…   For about half-a-century similarity functions are ruling these models.  (2)  turbulence strength is underrepresented in some of the formulations  and  thus there is a room for improvement; (3) our new 3D turbulence velocity scale  provides an opportunity to avoid these issues and  can be a source of community formulations representing turbulence effects in a best possible way in MET and AQ models.; (4)  this new velocity scale  was  evaluated and validated using  measured velocity variances and a  dry dep box model and these results were documented in Alapaty et al. 2022 which showed that there is no need to use similarity functions in PBL modeling.  But it was done using a single-point (box) model  but not a 3D MET or AQ model.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1</a:t>
            </a:fld>
            <a:endParaRPr lang="en-US"/>
          </a:p>
        </p:txBody>
      </p:sp>
    </p:spTree>
    <p:extLst>
      <p:ext uri="{BB962C8B-B14F-4D97-AF65-F5344CB8AC3E}">
        <p14:creationId xmlns:p14="http://schemas.microsoft.com/office/powerpoint/2010/main" val="553004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this is a part-time unfunded research , we picked modeling cases from on-going projects and thus some disconnect between the MET case and AQM  case study.  If these things work  well,  then we can do  rigorous &amp; consistent tests. but for  now, these are tailored for proof of concept to save resources and time expenditure.  Now, it is an exciting time to find out whether we can really avoid the  50+ year old practice of using similarity functions!!!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633A1B-E4ED-4A2A-87DF-7B125DA7738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49549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this is a part-time unfunded research , we picked modeling cases from on-going projects and thus some disconnect between the MET case and AQM  case study.  If these things work  well,  then we can do  rigorous &amp; consistent tests. but for  now, these are tailored for proof of concept to save resources and time expenditure.  Now, it is an exciting time to find out whether we can really avoid the  50+ year old practice of using similarity functions!!!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633A1B-E4ED-4A2A-87DF-7B125DA7738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54034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new velocity scale (e*) is a function of friction velocity, convection velocity, and  Obukhov length  for convective conditions in PBL; and for stable conditions it is proportional to friction velocity and for neutral conditions as well along with mean wind speed.  Thus, in that study we proved that aerodynamic resistance can be expressed without using similarity functions by using the e* and it becomes a seamless formulations for all models (box, 1D, 2D, and 3D MET and AQ models) since it does not depend on similarity functions.</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2</a:t>
            </a:fld>
            <a:endParaRPr lang="en-US"/>
          </a:p>
        </p:txBody>
      </p:sp>
    </p:spTree>
    <p:extLst>
      <p:ext uri="{BB962C8B-B14F-4D97-AF65-F5344CB8AC3E}">
        <p14:creationId xmlns:p14="http://schemas.microsoft.com/office/powerpoint/2010/main" val="126667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the best of our knowledge, no one  has used measured  velocity variances from the 3D sonic anemometer for  turbulence modeling  and thus we are the first ones to use such data that was collecting dust…. The sonic data are used to validate the parameterized e* and results are very apparent. Further we showed that the measured friction velocity can be  replaced by the product of von Karman constant and parameterized e*.   This is the key result that helped us to get rid of all similarity functions in  </a:t>
            </a:r>
            <a:r>
              <a:rPr lang="en-US" err="1"/>
              <a:t>pbl</a:t>
            </a:r>
            <a:r>
              <a:rPr lang="en-US"/>
              <a:t> modeling.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3</a:t>
            </a:fld>
            <a:endParaRPr lang="en-US"/>
          </a:p>
        </p:txBody>
      </p:sp>
    </p:spTree>
    <p:extLst>
      <p:ext uri="{BB962C8B-B14F-4D97-AF65-F5344CB8AC3E}">
        <p14:creationId xmlns:p14="http://schemas.microsoft.com/office/powerpoint/2010/main" val="223874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Notice the new formulations based on e* are totally different than those used in the ACM2 and  relatively simpler  and avoid the usage of similarity functions . Also, only a single </a:t>
            </a:r>
            <a:r>
              <a:rPr lang="en-US" err="1"/>
              <a:t>coeff</a:t>
            </a:r>
            <a:r>
              <a:rPr lang="en-US"/>
              <a:t> of eddy diff is used instead of different  Km,  </a:t>
            </a:r>
            <a:r>
              <a:rPr lang="en-US" err="1"/>
              <a:t>Kh</a:t>
            </a:r>
            <a:r>
              <a:rPr lang="en-US"/>
              <a:t>, ( and </a:t>
            </a:r>
            <a:r>
              <a:rPr lang="en-US" err="1"/>
              <a:t>Kq</a:t>
            </a:r>
            <a:r>
              <a:rPr lang="en-US"/>
              <a:t> in some models).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633A1B-E4ED-4A2A-87DF-7B125DA7738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20783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633A1B-E4ED-4A2A-87DF-7B125DA7738F}"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35607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7</a:t>
            </a:fld>
            <a:endParaRPr lang="en-US"/>
          </a:p>
        </p:txBody>
      </p:sp>
    </p:spTree>
    <p:extLst>
      <p:ext uri="{BB962C8B-B14F-4D97-AF65-F5344CB8AC3E}">
        <p14:creationId xmlns:p14="http://schemas.microsoft.com/office/powerpoint/2010/main" val="129029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this is a part-time unfunded research , we picked modeling cases from on-going projects. Now, it is an exciting time to find out whether we can really avoid the  50+ year old practice of using similarity functions!!!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8</a:t>
            </a:fld>
            <a:endParaRPr lang="en-US"/>
          </a:p>
        </p:txBody>
      </p:sp>
    </p:spTree>
    <p:extLst>
      <p:ext uri="{BB962C8B-B14F-4D97-AF65-F5344CB8AC3E}">
        <p14:creationId xmlns:p14="http://schemas.microsoft.com/office/powerpoint/2010/main" val="92885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panel) Time series  statistical measures indicate  that there is an insignificant warm bias with TVM for T2, and an insignificant reduction in Q2 bias  when compared to SPM. Also, bias differences are well within accuracy of measurements. Insignificant warm bias in TVM  time series plot on left  side indicates that the Kz  in TVM is always tiny bit higher than the </a:t>
            </a:r>
            <a:r>
              <a:rPr lang="en-US" err="1"/>
              <a:t>Kh</a:t>
            </a:r>
            <a:r>
              <a:rPr lang="en-US"/>
              <a:t> SPM.  And also, there is no Km &amp; </a:t>
            </a:r>
            <a:r>
              <a:rPr lang="en-US" err="1"/>
              <a:t>Kh</a:t>
            </a:r>
            <a:r>
              <a:rPr lang="en-US"/>
              <a:t> concept in TVM.  </a:t>
            </a:r>
          </a:p>
          <a:p>
            <a:r>
              <a:rPr lang="en-US"/>
              <a:t>(right panel)  In general, spatial difference results are very similar between the two simulations that use  (TVM) and don’t use (SPM) similarity functions with minor heterogeneous differences. With seasons, there are small differences between simulations with exception to Winter over open waters and snow covered regions.  For all seasons,  oceans have relatively cooler air temperatures in TVM.  Most likely, turbulence maybe stronger during stable conditions.  Most likely, soil moisture nudging over land may be a key player  for muted response while over water there is no surface  nudging.  Thus,  differences over water are mostly related to differences in formulations in the SPM and TVM.  Interesting to note that </a:t>
            </a:r>
            <a:r>
              <a:rPr lang="en-US" err="1"/>
              <a:t>Kzmin</a:t>
            </a:r>
            <a:r>
              <a:rPr lang="en-US"/>
              <a:t> is used in the SPM while no such thing was used  in the TVM.  </a:t>
            </a:r>
          </a:p>
        </p:txBody>
      </p:sp>
      <p:sp>
        <p:nvSpPr>
          <p:cNvPr id="4" name="Slide Number Placeholder 3"/>
          <p:cNvSpPr>
            <a:spLocks noGrp="1"/>
          </p:cNvSpPr>
          <p:nvPr>
            <p:ph type="sldNum" sz="quarter" idx="5"/>
          </p:nvPr>
        </p:nvSpPr>
        <p:spPr/>
        <p:txBody>
          <a:bodyPr/>
          <a:lstStyle/>
          <a:p>
            <a:pPr>
              <a:defRPr/>
            </a:pPr>
            <a:fld id="{91633A1B-E4ED-4A2A-87DF-7B125DA7738F}" type="slidenum">
              <a:rPr lang="en-US" smtClean="0"/>
              <a:pPr>
                <a:defRPr/>
              </a:pPr>
              <a:t>9</a:t>
            </a:fld>
            <a:endParaRPr lang="en-US"/>
          </a:p>
        </p:txBody>
      </p:sp>
    </p:spTree>
    <p:extLst>
      <p:ext uri="{BB962C8B-B14F-4D97-AF65-F5344CB8AC3E}">
        <p14:creationId xmlns:p14="http://schemas.microsoft.com/office/powerpoint/2010/main" val="2814596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86DB6"/>
        </a:solidFill>
        <a:effectLst/>
      </p:bgPr>
    </p:bg>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5916" y="6286"/>
            <a:ext cx="9929284" cy="683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D4940-8DA5-4AA2-DA5D-251AC358CD08}"/>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3" name="Footer Placeholder 2">
            <a:extLst>
              <a:ext uri="{FF2B5EF4-FFF2-40B4-BE49-F238E27FC236}">
                <a16:creationId xmlns:a16="http://schemas.microsoft.com/office/drawing/2014/main" id="{3245AC1A-BA2E-F952-8DCF-12BDC7396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F74728-A54B-EEE0-3BB0-F1F5E3F2AB49}"/>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375644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91CD-9228-7B87-8C25-8F55784DC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888CA-2CB1-97A2-F1D2-2E528C9DF4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862A9F-8CD6-C8B9-3056-736EB9934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0A34D-1EAD-A73B-0D22-1735F6627739}"/>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6" name="Footer Placeholder 5">
            <a:extLst>
              <a:ext uri="{FF2B5EF4-FFF2-40B4-BE49-F238E27FC236}">
                <a16:creationId xmlns:a16="http://schemas.microsoft.com/office/drawing/2014/main" id="{AD7D02FA-6EC3-2849-9E93-4EEA19E11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DCCE8-DAE0-CB0B-790A-22D1D29BE7BF}"/>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262726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ADFD-F4F4-8CC8-0303-1DF526661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ADDD3-F94D-54ED-E208-1418EA0DA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580A9D-F957-BFD3-7003-8B33B273C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C1ABF-8CB6-FAFB-738B-BE3F0567C1D1}"/>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6" name="Footer Placeholder 5">
            <a:extLst>
              <a:ext uri="{FF2B5EF4-FFF2-40B4-BE49-F238E27FC236}">
                <a16:creationId xmlns:a16="http://schemas.microsoft.com/office/drawing/2014/main" id="{9996A951-EC0A-A8E9-F25E-953D4F268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C2FA4-C038-40BC-9F38-CF85FADB9AA8}"/>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4015067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029B-DCAF-BD8E-C0F2-2403DE23ED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DD84BE-5CD7-D92F-7DC4-97785924EE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9E1D1-22F1-4016-017E-2B2371682C4F}"/>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5" name="Footer Placeholder 4">
            <a:extLst>
              <a:ext uri="{FF2B5EF4-FFF2-40B4-BE49-F238E27FC236}">
                <a16:creationId xmlns:a16="http://schemas.microsoft.com/office/drawing/2014/main" id="{57E99439-6A66-1BC9-751E-07321BB56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6574C-0133-8C56-7708-888B935F4F22}"/>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427484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1BB98-93CA-DA38-C7A9-C0BF93C435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FF167-EE64-193E-342C-CC99FA292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00715-5B7A-DFEF-4C9E-7440561D942E}"/>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5" name="Footer Placeholder 4">
            <a:extLst>
              <a:ext uri="{FF2B5EF4-FFF2-40B4-BE49-F238E27FC236}">
                <a16:creationId xmlns:a16="http://schemas.microsoft.com/office/drawing/2014/main" id="{5A1D7756-71E8-D6E3-BD8E-573DD5035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DBF84-B3DE-C544-BBE6-25F160CEFF99}"/>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278795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3AD7DD-8889-40EE-AB37-66A654BC2EEA}" type="slidenum">
              <a:rPr lang="en-US"/>
              <a:pPr>
                <a:defRPr/>
              </a:pPr>
              <a:t>‹#›</a:t>
            </a:fld>
            <a:endParaRPr lang="en-US"/>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600200"/>
            <a:ext cx="10160000" cy="990600"/>
          </a:xfrm>
          <a:prstGeom prst="rect">
            <a:avLst/>
          </a:prstGeom>
        </p:spPr>
        <p:txBody>
          <a:bodyPr/>
          <a:lstStyle>
            <a:lvl1pPr>
              <a:defRPr>
                <a:solidFill>
                  <a:srgbClr val="026CB6"/>
                </a:solidFill>
              </a:defRPr>
            </a:lvl1pPr>
          </a:lstStyle>
          <a:p>
            <a:r>
              <a:rPr lang="en-US"/>
              <a:t>Click to edit Master title style</a:t>
            </a:r>
          </a:p>
        </p:txBody>
      </p:sp>
      <p:sp>
        <p:nvSpPr>
          <p:cNvPr id="3" name="Content Placeholder 2"/>
          <p:cNvSpPr>
            <a:spLocks noGrp="1"/>
          </p:cNvSpPr>
          <p:nvPr>
            <p:ph idx="1"/>
          </p:nvPr>
        </p:nvSpPr>
        <p:spPr>
          <a:xfrm>
            <a:off x="914400" y="2667000"/>
            <a:ext cx="10363200" cy="3429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914400" y="6248400"/>
            <a:ext cx="1625600" cy="457200"/>
          </a:xfrm>
          <a:prstGeom prst="rect">
            <a:avLst/>
          </a:prstGeom>
        </p:spPr>
        <p:txBody>
          <a:bodyPr/>
          <a:lstStyle>
            <a:lvl1pPr>
              <a:defRPr sz="1200"/>
            </a:lvl1pPr>
          </a:lstStyle>
          <a:p>
            <a:pPr>
              <a:defRPr/>
            </a:pPr>
            <a:fld id="{2E1AC9BC-A418-4CE7-95ED-197CDAE27005}" type="datetime1">
              <a:rPr lang="en-US" smtClean="0"/>
              <a:pPr>
                <a:defRPr/>
              </a:pPr>
              <a:t>10/13/2023</a:t>
            </a:fld>
            <a:endParaRPr lang="en-US"/>
          </a:p>
        </p:txBody>
      </p:sp>
      <p:sp>
        <p:nvSpPr>
          <p:cNvPr id="6" name="Footer Placeholder 4"/>
          <p:cNvSpPr>
            <a:spLocks noGrp="1"/>
          </p:cNvSpPr>
          <p:nvPr>
            <p:ph type="ftr" sz="quarter" idx="11"/>
          </p:nvPr>
        </p:nvSpPr>
        <p:spPr>
          <a:xfrm>
            <a:off x="2540000" y="6248400"/>
            <a:ext cx="7315200" cy="457200"/>
          </a:xfrm>
          <a:prstGeom prst="rect">
            <a:avLst/>
          </a:prstGeom>
        </p:spPr>
        <p:txBody>
          <a:bodyPr/>
          <a:lstStyle>
            <a:lvl1pPr>
              <a:defRPr sz="12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BEF2A795-0D1C-4340-A163-773CC4D3E4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AD30-0188-C802-1B20-331742ACC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7D4867-6BB7-5018-2D6D-5039EF1B2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9C2B98-CB39-2261-6965-D87EEA8EAB66}"/>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5" name="Footer Placeholder 4">
            <a:extLst>
              <a:ext uri="{FF2B5EF4-FFF2-40B4-BE49-F238E27FC236}">
                <a16:creationId xmlns:a16="http://schemas.microsoft.com/office/drawing/2014/main" id="{45824B91-8280-C732-1B04-A454FF5C0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C2034-C95C-AD69-A6A9-20C2D4D78C2C}"/>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334916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0C41-C9ED-FD86-D418-9F5AFDAA8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94850-A718-D92F-EF64-AC9BD7CBF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FF0D6-5D50-D565-62C3-94386A3949CD}"/>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5" name="Footer Placeholder 4">
            <a:extLst>
              <a:ext uri="{FF2B5EF4-FFF2-40B4-BE49-F238E27FC236}">
                <a16:creationId xmlns:a16="http://schemas.microsoft.com/office/drawing/2014/main" id="{A7A66E62-A5C6-648E-8CA5-420CEE927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18506-F392-0796-DA3A-9361DEA5CE23}"/>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341514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8353-2364-8AF6-4EBA-C513948EF5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589DF8-7888-9F76-0B52-9881C57EF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B8A1B-8006-50D9-B4A3-8391B4BF3872}"/>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5" name="Footer Placeholder 4">
            <a:extLst>
              <a:ext uri="{FF2B5EF4-FFF2-40B4-BE49-F238E27FC236}">
                <a16:creationId xmlns:a16="http://schemas.microsoft.com/office/drawing/2014/main" id="{A6A68AB6-FE14-C123-6C8F-4651859CE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B4415-CFE1-51F9-DFD2-0EF62E00B7C9}"/>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101349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3D28-1D0E-40F8-0BC1-11C93C5EA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4BFF8-B07C-4B3D-BBEB-62F8E2E1D8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A6E6A4-4B9D-0C5F-5E65-B580335034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3B4DAB-C050-4B09-80AD-664B9416834E}"/>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6" name="Footer Placeholder 5">
            <a:extLst>
              <a:ext uri="{FF2B5EF4-FFF2-40B4-BE49-F238E27FC236}">
                <a16:creationId xmlns:a16="http://schemas.microsoft.com/office/drawing/2014/main" id="{BB6F238C-398C-0416-92B4-D5C658570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A76A4-72AE-F390-0A83-490ED48E9FC0}"/>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124021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BCE5-C65E-C360-8FFC-1F579FFF57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90164-AE55-41C3-FEBA-F8FAEE5F7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8123E-35CE-D620-125B-35E06ED521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12388E-82B9-0D24-A799-10246E1300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1116D6-DE33-A1FA-2773-0968545E6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3455BB-6B96-A90F-C50D-BABA0FFF5575}"/>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8" name="Footer Placeholder 7">
            <a:extLst>
              <a:ext uri="{FF2B5EF4-FFF2-40B4-BE49-F238E27FC236}">
                <a16:creationId xmlns:a16="http://schemas.microsoft.com/office/drawing/2014/main" id="{5B76494B-4E9F-5385-8F94-B7A12EED85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BE882-40F9-E308-178D-6188951F20A2}"/>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101304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9D8E-A4D4-91B9-916D-FC4F7F2A8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A3D8D4-D2BC-F2A9-86AF-82BF2A8762E3}"/>
              </a:ext>
            </a:extLst>
          </p:cNvPr>
          <p:cNvSpPr>
            <a:spLocks noGrp="1"/>
          </p:cNvSpPr>
          <p:nvPr>
            <p:ph type="dt" sz="half" idx="10"/>
          </p:nvPr>
        </p:nvSpPr>
        <p:spPr/>
        <p:txBody>
          <a:bodyPr/>
          <a:lstStyle/>
          <a:p>
            <a:fld id="{3D4C52C0-21D8-459D-92C8-70910FA63D74}" type="datetimeFigureOut">
              <a:rPr lang="en-US" smtClean="0"/>
              <a:t>10/13/2023</a:t>
            </a:fld>
            <a:endParaRPr lang="en-US"/>
          </a:p>
        </p:txBody>
      </p:sp>
      <p:sp>
        <p:nvSpPr>
          <p:cNvPr id="4" name="Footer Placeholder 3">
            <a:extLst>
              <a:ext uri="{FF2B5EF4-FFF2-40B4-BE49-F238E27FC236}">
                <a16:creationId xmlns:a16="http://schemas.microsoft.com/office/drawing/2014/main" id="{CD88FDA8-38D7-C116-9618-0EFD9C9DAF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10A6D3-8616-18A4-2BD4-0FAA71F6106E}"/>
              </a:ext>
            </a:extLst>
          </p:cNvPr>
          <p:cNvSpPr>
            <a:spLocks noGrp="1"/>
          </p:cNvSpPr>
          <p:nvPr>
            <p:ph type="sldNum" sz="quarter" idx="12"/>
          </p:nvPr>
        </p:nvSpPr>
        <p:spPr/>
        <p:txBody>
          <a:bodyPr/>
          <a:lstStyle/>
          <a:p>
            <a:fld id="{0D2D6F19-615C-4AD0-8710-83B69384C5A3}" type="slidenum">
              <a:rPr lang="en-US" smtClean="0"/>
              <a:t>‹#›</a:t>
            </a:fld>
            <a:endParaRPr lang="en-US"/>
          </a:p>
        </p:txBody>
      </p:sp>
    </p:spTree>
    <p:extLst>
      <p:ext uri="{BB962C8B-B14F-4D97-AF65-F5344CB8AC3E}">
        <p14:creationId xmlns:p14="http://schemas.microsoft.com/office/powerpoint/2010/main" val="195704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914400" cy="228600"/>
          </a:xfrm>
          <a:prstGeom prst="rect">
            <a:avLst/>
          </a:prstGeom>
          <a:solidFill>
            <a:srgbClr val="026CB6"/>
          </a:solidFill>
          <a:ln>
            <a:noFill/>
          </a:ln>
        </p:spPr>
        <p:txBody>
          <a:bodyPr wrap="none" anchor="ctr"/>
          <a:lstStyle/>
          <a:p>
            <a:endParaRPr lang="en-US" sz="2400">
              <a:solidFill>
                <a:srgbClr val="026CB6"/>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3199" y="152400"/>
            <a:ext cx="154160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2" r:id="rId3"/>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694E4C-8A75-C4BC-5088-5E0E6B802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15A3C6-20FB-5558-D331-D50A3299D0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0BA44-6A80-AAF5-9280-F78E5B817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C52C0-21D8-459D-92C8-70910FA63D74}" type="datetimeFigureOut">
              <a:rPr lang="en-US" smtClean="0"/>
              <a:t>10/13/2023</a:t>
            </a:fld>
            <a:endParaRPr lang="en-US"/>
          </a:p>
        </p:txBody>
      </p:sp>
      <p:sp>
        <p:nvSpPr>
          <p:cNvPr id="5" name="Footer Placeholder 4">
            <a:extLst>
              <a:ext uri="{FF2B5EF4-FFF2-40B4-BE49-F238E27FC236}">
                <a16:creationId xmlns:a16="http://schemas.microsoft.com/office/drawing/2014/main" id="{2F56148F-4376-5761-3606-4A25E4CD1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48B9D-E2A8-4A73-0DFB-2DCB261FD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D6F19-615C-4AD0-8710-83B69384C5A3}" type="slidenum">
              <a:rPr lang="en-US" smtClean="0"/>
              <a:t>‹#›</a:t>
            </a:fld>
            <a:endParaRPr lang="en-US"/>
          </a:p>
        </p:txBody>
      </p:sp>
    </p:spTree>
    <p:extLst>
      <p:ext uri="{BB962C8B-B14F-4D97-AF65-F5344CB8AC3E}">
        <p14:creationId xmlns:p14="http://schemas.microsoft.com/office/powerpoint/2010/main" val="34627250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20.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bwMode="auto">
          <a:xfrm>
            <a:off x="1143000" y="2551642"/>
            <a:ext cx="9906000" cy="3672946"/>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lnSpc>
                <a:spcPct val="100000"/>
              </a:lnSpc>
              <a:spcBef>
                <a:spcPts val="0"/>
              </a:spcBef>
            </a:pPr>
            <a:r>
              <a:rPr lang="en-US" b="1">
                <a:latin typeface="+mj-lt"/>
              </a:rPr>
              <a:t>Kiran Alapaty</a:t>
            </a:r>
            <a:r>
              <a:rPr lang="en-US" b="1" baseline="30000">
                <a:latin typeface="+mj-lt"/>
              </a:rPr>
              <a:t>1 </a:t>
            </a:r>
            <a:r>
              <a:rPr lang="en-US" b="1">
                <a:latin typeface="+mj-lt"/>
              </a:rPr>
              <a:t>, Jesse Bash</a:t>
            </a:r>
            <a:r>
              <a:rPr lang="en-US" b="1" baseline="30000">
                <a:latin typeface="+mj-lt"/>
              </a:rPr>
              <a:t>1 </a:t>
            </a:r>
            <a:r>
              <a:rPr lang="en-US" b="1">
                <a:latin typeface="+mj-lt"/>
              </a:rPr>
              <a:t>, Rob Gilliam</a:t>
            </a:r>
            <a:r>
              <a:rPr lang="en-US" b="1" baseline="30000">
                <a:latin typeface="+mj-lt"/>
              </a:rPr>
              <a:t>1</a:t>
            </a:r>
            <a:r>
              <a:rPr lang="en-US" b="1">
                <a:latin typeface="+mj-lt"/>
              </a:rPr>
              <a:t>, Christian Hogrefe</a:t>
            </a:r>
            <a:r>
              <a:rPr lang="en-US" b="1" baseline="30000">
                <a:latin typeface="+mj-lt"/>
              </a:rPr>
              <a:t>1</a:t>
            </a:r>
            <a:r>
              <a:rPr lang="en-US" b="1">
                <a:latin typeface="+mj-lt"/>
              </a:rPr>
              <a:t>, Barron Henderson</a:t>
            </a:r>
            <a:r>
              <a:rPr lang="en-US" b="1" baseline="30000">
                <a:latin typeface="+mj-lt"/>
              </a:rPr>
              <a:t>2</a:t>
            </a:r>
            <a:r>
              <a:rPr lang="en-US" b="1">
                <a:latin typeface="+mj-lt"/>
              </a:rPr>
              <a:t>, Daiwen Kang</a:t>
            </a:r>
            <a:r>
              <a:rPr lang="en-US" b="1" baseline="30000">
                <a:latin typeface="+mj-lt"/>
              </a:rPr>
              <a:t>1</a:t>
            </a:r>
            <a:r>
              <a:rPr lang="en-US" b="1">
                <a:latin typeface="+mj-lt"/>
              </a:rPr>
              <a:t>, Bin Cheng</a:t>
            </a:r>
            <a:r>
              <a:rPr lang="en-US" b="1" baseline="30000">
                <a:latin typeface="+mj-lt"/>
              </a:rPr>
              <a:t>3</a:t>
            </a:r>
            <a:r>
              <a:rPr lang="en-US" b="1">
                <a:latin typeface="+mj-lt"/>
              </a:rPr>
              <a:t>, Chris Nolte</a:t>
            </a:r>
            <a:r>
              <a:rPr lang="en-US" b="1" baseline="30000">
                <a:latin typeface="+mj-lt"/>
              </a:rPr>
              <a:t>1</a:t>
            </a:r>
            <a:r>
              <a:rPr lang="en-US" b="1">
                <a:latin typeface="+mj-lt"/>
              </a:rPr>
              <a:t>, Sarav Arunachalam</a:t>
            </a:r>
            <a:r>
              <a:rPr lang="en-US" b="1" baseline="30000">
                <a:latin typeface="+mj-lt"/>
              </a:rPr>
              <a:t>3</a:t>
            </a:r>
            <a:r>
              <a:rPr lang="en-US" b="1">
                <a:latin typeface="+mj-lt"/>
              </a:rPr>
              <a:t>, and Alan Vette</a:t>
            </a:r>
            <a:r>
              <a:rPr lang="en-US" b="1" baseline="30000">
                <a:latin typeface="+mj-lt"/>
              </a:rPr>
              <a:t>1</a:t>
            </a:r>
            <a:r>
              <a:rPr lang="en-US" b="1">
                <a:latin typeface="+mj-lt"/>
              </a:rPr>
              <a:t> </a:t>
            </a:r>
          </a:p>
          <a:p>
            <a:pPr algn="ctr">
              <a:lnSpc>
                <a:spcPct val="100000"/>
              </a:lnSpc>
              <a:spcBef>
                <a:spcPts val="0"/>
              </a:spcBef>
            </a:pPr>
            <a:endParaRPr lang="en-US" sz="1600" b="1">
              <a:latin typeface="+mj-lt"/>
            </a:endParaRPr>
          </a:p>
          <a:p>
            <a:pPr algn="ctr">
              <a:lnSpc>
                <a:spcPct val="100000"/>
              </a:lnSpc>
              <a:spcBef>
                <a:spcPts val="0"/>
              </a:spcBef>
            </a:pPr>
            <a:r>
              <a:rPr lang="en-US" sz="1600" b="1" baseline="30000">
                <a:latin typeface="+mj-lt"/>
              </a:rPr>
              <a:t>1</a:t>
            </a:r>
            <a:r>
              <a:rPr lang="en-US" sz="1600" b="1">
                <a:latin typeface="+mj-lt"/>
              </a:rPr>
              <a:t>Center for Environmental Measurement and Modeling, Office of Research and Development,  </a:t>
            </a:r>
            <a:endParaRPr lang="en-US" sz="1600" b="1">
              <a:latin typeface="+mj-lt"/>
              <a:cs typeface="Arial"/>
            </a:endParaRPr>
          </a:p>
          <a:p>
            <a:pPr algn="ctr">
              <a:lnSpc>
                <a:spcPct val="100000"/>
              </a:lnSpc>
              <a:spcBef>
                <a:spcPts val="0"/>
              </a:spcBef>
            </a:pPr>
            <a:r>
              <a:rPr lang="en-US" sz="1600" b="1">
                <a:latin typeface="+mj-lt"/>
              </a:rPr>
              <a:t>U.S. Environmental Protection Agency, RTP, NC</a:t>
            </a:r>
            <a:endParaRPr lang="en-US" sz="1600" b="1">
              <a:latin typeface="+mj-lt"/>
              <a:cs typeface="Arial"/>
            </a:endParaRPr>
          </a:p>
          <a:p>
            <a:pPr marL="342900" indent="-342900" algn="ctr">
              <a:lnSpc>
                <a:spcPct val="100000"/>
              </a:lnSpc>
              <a:spcBef>
                <a:spcPts val="0"/>
              </a:spcBef>
              <a:buAutoNum type="arabicPeriod"/>
            </a:pPr>
            <a:endParaRPr lang="en-US" sz="1600" b="1">
              <a:latin typeface="+mj-lt"/>
            </a:endParaRPr>
          </a:p>
          <a:p>
            <a:pPr algn="ctr">
              <a:lnSpc>
                <a:spcPct val="100000"/>
              </a:lnSpc>
              <a:spcBef>
                <a:spcPts val="0"/>
              </a:spcBef>
            </a:pPr>
            <a:r>
              <a:rPr lang="en-US" sz="1600" b="1" baseline="30000">
                <a:latin typeface="+mj-lt"/>
              </a:rPr>
              <a:t>2</a:t>
            </a:r>
            <a:r>
              <a:rPr lang="en-US" sz="1600" b="1">
                <a:latin typeface="+mj-lt"/>
              </a:rPr>
              <a:t>Office of Air Quality Planning and Standards, U.S. Environmental Protection Agency, RTP, NC</a:t>
            </a:r>
            <a:endParaRPr lang="en-US" sz="1600" b="1">
              <a:latin typeface="+mj-lt"/>
              <a:cs typeface="Arial"/>
            </a:endParaRPr>
          </a:p>
          <a:p>
            <a:pPr algn="ctr">
              <a:lnSpc>
                <a:spcPct val="100000"/>
              </a:lnSpc>
              <a:spcBef>
                <a:spcPts val="0"/>
              </a:spcBef>
            </a:pPr>
            <a:endParaRPr lang="en-US" sz="1600" b="1">
              <a:latin typeface="+mj-lt"/>
            </a:endParaRPr>
          </a:p>
          <a:p>
            <a:pPr algn="ctr">
              <a:lnSpc>
                <a:spcPct val="100000"/>
              </a:lnSpc>
              <a:spcBef>
                <a:spcPts val="0"/>
              </a:spcBef>
            </a:pPr>
            <a:r>
              <a:rPr lang="en-US" sz="1600" b="1" baseline="30000">
                <a:latin typeface="+mj-lt"/>
              </a:rPr>
              <a:t>3</a:t>
            </a:r>
            <a:r>
              <a:rPr lang="en-US" sz="1600" b="1">
                <a:latin typeface="+mj-lt"/>
              </a:rPr>
              <a:t>Institute for the Environment, The University of North Carolina at Chapel Hill, Chapel Hill, NC</a:t>
            </a:r>
            <a:endParaRPr lang="en-US" sz="1600" b="1">
              <a:latin typeface="+mj-lt"/>
              <a:cs typeface="Arial"/>
            </a:endParaRPr>
          </a:p>
          <a:p>
            <a:pPr algn="ctr">
              <a:lnSpc>
                <a:spcPct val="100000"/>
              </a:lnSpc>
              <a:spcBef>
                <a:spcPts val="0"/>
              </a:spcBef>
            </a:pPr>
            <a:endParaRPr lang="en-US" sz="1600" b="1">
              <a:latin typeface="+mj-lt"/>
              <a:cs typeface="Arial"/>
            </a:endParaRPr>
          </a:p>
          <a:p>
            <a:pPr>
              <a:lnSpc>
                <a:spcPct val="100000"/>
              </a:lnSpc>
              <a:spcBef>
                <a:spcPts val="0"/>
              </a:spcBef>
            </a:pPr>
            <a:endParaRPr lang="en-US" sz="1200" i="0">
              <a:latin typeface="+mj-lt"/>
            </a:endParaRPr>
          </a:p>
          <a:p>
            <a:pPr algn="ctr">
              <a:lnSpc>
                <a:spcPct val="100000"/>
              </a:lnSpc>
              <a:spcBef>
                <a:spcPts val="0"/>
              </a:spcBef>
            </a:pPr>
            <a:r>
              <a:rPr lang="en-US" i="0">
                <a:latin typeface="+mj-lt"/>
              </a:rPr>
              <a:t>October 16, 2023</a:t>
            </a:r>
            <a:endParaRPr lang="en-US" sz="1800"/>
          </a:p>
        </p:txBody>
      </p:sp>
      <p:sp>
        <p:nvSpPr>
          <p:cNvPr id="3076" name="Rectangle 9"/>
          <p:cNvSpPr>
            <a:spLocks noGrp="1" noChangeArrowheads="1"/>
          </p:cNvSpPr>
          <p:nvPr>
            <p:ph type="ctrTitle"/>
          </p:nvPr>
        </p:nvSpPr>
        <p:spPr bwMode="auto">
          <a:xfrm>
            <a:off x="2128101" y="999240"/>
            <a:ext cx="8382000" cy="1234337"/>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algn="ctr">
              <a:lnSpc>
                <a:spcPct val="150000"/>
              </a:lnSpc>
            </a:pPr>
            <a:r>
              <a:rPr lang="en-US">
                <a:solidFill>
                  <a:srgbClr val="FFFF00"/>
                </a:solidFill>
              </a:rPr>
              <a:t>A new paradigm for PBL modeling in meteorological and air quality models</a:t>
            </a:r>
          </a:p>
        </p:txBody>
      </p:sp>
      <p:sp>
        <p:nvSpPr>
          <p:cNvPr id="9" name="Rectangle 16"/>
          <p:cNvSpPr>
            <a:spLocks noChangeArrowheads="1"/>
          </p:cNvSpPr>
          <p:nvPr/>
        </p:nvSpPr>
        <p:spPr bwMode="auto">
          <a:xfrm>
            <a:off x="1143000"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a:solidFill>
                  <a:schemeClr val="bg1"/>
                </a:solidFill>
              </a:rPr>
              <a:t>Office of Research and Development</a:t>
            </a:r>
            <a:endParaRPr lang="en-US" sz="900"/>
          </a:p>
          <a:p>
            <a:pPr>
              <a:lnSpc>
                <a:spcPct val="90000"/>
              </a:lnSpc>
            </a:pPr>
            <a:r>
              <a:rPr lang="en-US" sz="900">
                <a:solidFill>
                  <a:schemeClr val="bg1"/>
                </a:solidFill>
              </a:rPr>
              <a:t>Center for Environmental Measurement and Modeling</a:t>
            </a:r>
          </a:p>
        </p:txBody>
      </p:sp>
      <p:sp>
        <p:nvSpPr>
          <p:cNvPr id="2" name="TextBox 1">
            <a:extLst>
              <a:ext uri="{FF2B5EF4-FFF2-40B4-BE49-F238E27FC236}">
                <a16:creationId xmlns:a16="http://schemas.microsoft.com/office/drawing/2014/main" id="{D3F0E929-1F7D-8CE0-7638-3D2AF178037A}"/>
              </a:ext>
            </a:extLst>
          </p:cNvPr>
          <p:cNvSpPr txBox="1"/>
          <p:nvPr/>
        </p:nvSpPr>
        <p:spPr>
          <a:xfrm>
            <a:off x="1121796" y="6469125"/>
            <a:ext cx="11070204" cy="279757"/>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ctr">
              <a:lnSpc>
                <a:spcPct val="110000"/>
              </a:lnSpc>
              <a:spcBef>
                <a:spcPts val="0"/>
              </a:spcBef>
              <a:buClr>
                <a:srgbClr val="33ACE3"/>
              </a:buClr>
              <a:buSzPct val="90000"/>
            </a:pPr>
            <a:r>
              <a:rPr lang="en-US" sz="1200" b="1" kern="0">
                <a:solidFill>
                  <a:schemeClr val="bg1"/>
                </a:solidFill>
                <a:cs typeface="+mn-cs"/>
              </a:rPr>
              <a:t>Disclaimer: </a:t>
            </a:r>
            <a:r>
              <a:rPr lang="en-US" sz="1200" b="1" kern="0">
                <a:solidFill>
                  <a:schemeClr val="bg1"/>
                </a:solidFill>
                <a:ea typeface="ＭＳ Ｐゴシック" charset="-128"/>
              </a:rPr>
              <a:t>The views expressed in this presentation are those of the authors and do not necessarily reflect the views or policies of the U.S. EPA.</a:t>
            </a:r>
            <a:endParaRPr lang="en-US" sz="1200" b="1" kern="0">
              <a:solidFill>
                <a:schemeClr val="bg1"/>
              </a:solidFill>
            </a:endParaRPr>
          </a:p>
        </p:txBody>
      </p:sp>
      <p:pic>
        <p:nvPicPr>
          <p:cNvPr id="6" name="Picture 5" descr="Logo, company name&#10;&#10;Description automatically generated">
            <a:extLst>
              <a:ext uri="{FF2B5EF4-FFF2-40B4-BE49-F238E27FC236}">
                <a16:creationId xmlns:a16="http://schemas.microsoft.com/office/drawing/2014/main" id="{EB0F939E-2A12-C3A4-5369-5538AFFFF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82" y="1258215"/>
            <a:ext cx="1362017" cy="1136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2926080" y="156132"/>
            <a:ext cx="6419743" cy="609600"/>
          </a:xfrm>
        </p:spPr>
        <p:style>
          <a:lnRef idx="2">
            <a:schemeClr val="dk1"/>
          </a:lnRef>
          <a:fillRef idx="1">
            <a:schemeClr val="lt1"/>
          </a:fillRef>
          <a:effectRef idx="0">
            <a:schemeClr val="dk1"/>
          </a:effectRef>
          <a:fontRef idx="minor">
            <a:schemeClr val="dk1"/>
          </a:fontRef>
        </p:style>
        <p:txBody>
          <a:bodyPr/>
          <a:lstStyle/>
          <a:p>
            <a:pPr algn="ctr"/>
            <a:r>
              <a:rPr lang="en-US"/>
              <a:t>2018 WRF modeling results</a:t>
            </a:r>
            <a:endParaRPr lang="en-US">
              <a:solidFill>
                <a:schemeClr val="tx1"/>
              </a:solidFill>
            </a:endParaRP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9</a:t>
            </a:fld>
            <a:endParaRPr lang="en-US"/>
          </a:p>
        </p:txBody>
      </p:sp>
      <p:grpSp>
        <p:nvGrpSpPr>
          <p:cNvPr id="12" name="Group 11">
            <a:extLst>
              <a:ext uri="{FF2B5EF4-FFF2-40B4-BE49-F238E27FC236}">
                <a16:creationId xmlns:a16="http://schemas.microsoft.com/office/drawing/2014/main" id="{28242FE6-EA56-66BA-64CF-BD196C63137B}"/>
              </a:ext>
            </a:extLst>
          </p:cNvPr>
          <p:cNvGrpSpPr/>
          <p:nvPr/>
        </p:nvGrpSpPr>
        <p:grpSpPr>
          <a:xfrm>
            <a:off x="348264" y="3884811"/>
            <a:ext cx="5427279" cy="2286616"/>
            <a:chOff x="406400" y="1431235"/>
            <a:chExt cx="5427279" cy="2286616"/>
          </a:xfrm>
        </p:grpSpPr>
        <p:grpSp>
          <p:nvGrpSpPr>
            <p:cNvPr id="8" name="Group 7">
              <a:extLst>
                <a:ext uri="{FF2B5EF4-FFF2-40B4-BE49-F238E27FC236}">
                  <a16:creationId xmlns:a16="http://schemas.microsoft.com/office/drawing/2014/main" id="{D811F22B-5217-6CFF-5356-41806AACB8F9}"/>
                </a:ext>
              </a:extLst>
            </p:cNvPr>
            <p:cNvGrpSpPr/>
            <p:nvPr/>
          </p:nvGrpSpPr>
          <p:grpSpPr>
            <a:xfrm>
              <a:off x="406400" y="1431235"/>
              <a:ext cx="5427279" cy="2286616"/>
              <a:chOff x="406400" y="1431235"/>
              <a:chExt cx="5427279" cy="2286616"/>
            </a:xfrm>
          </p:grpSpPr>
          <p:pic>
            <p:nvPicPr>
              <p:cNvPr id="5" name="Picture 4">
                <a:extLst>
                  <a:ext uri="{FF2B5EF4-FFF2-40B4-BE49-F238E27FC236}">
                    <a16:creationId xmlns:a16="http://schemas.microsoft.com/office/drawing/2014/main" id="{A0B02BAE-5B9A-ACA5-40BD-42931BFB6472}"/>
                  </a:ext>
                </a:extLst>
              </p:cNvPr>
              <p:cNvPicPr>
                <a:picLocks noChangeAspect="1"/>
              </p:cNvPicPr>
              <p:nvPr/>
            </p:nvPicPr>
            <p:blipFill rotWithShape="1">
              <a:blip r:embed="rId3"/>
              <a:srcRect t="10850"/>
              <a:stretch/>
            </p:blipFill>
            <p:spPr>
              <a:xfrm>
                <a:off x="406400" y="1431235"/>
                <a:ext cx="5427279" cy="2286616"/>
              </a:xfrm>
              <a:prstGeom prst="rect">
                <a:avLst/>
              </a:prstGeom>
            </p:spPr>
          </p:pic>
          <p:sp>
            <p:nvSpPr>
              <p:cNvPr id="9" name="TextBox 8">
                <a:extLst>
                  <a:ext uri="{FF2B5EF4-FFF2-40B4-BE49-F238E27FC236}">
                    <a16:creationId xmlns:a16="http://schemas.microsoft.com/office/drawing/2014/main" id="{D425D79F-E9CC-4F08-3F5B-A489BC8C7FF5}"/>
                  </a:ext>
                </a:extLst>
              </p:cNvPr>
              <p:cNvSpPr txBox="1"/>
              <p:nvPr/>
            </p:nvSpPr>
            <p:spPr>
              <a:xfrm>
                <a:off x="1560444" y="2660328"/>
                <a:ext cx="3711271" cy="584775"/>
              </a:xfrm>
              <a:prstGeom prst="rect">
                <a:avLst/>
              </a:prstGeom>
              <a:noFill/>
            </p:spPr>
            <p:txBody>
              <a:bodyPr wrap="square">
                <a:spAutoFit/>
              </a:bodyPr>
              <a:lstStyle/>
              <a:p>
                <a:pPr algn="ctr"/>
                <a:r>
                  <a:rPr lang="en-US" sz="1600" b="1" kern="0"/>
                  <a:t>2 m AGL daily water vapor mixing ration bias (g/kg) for JAS 2018</a:t>
                </a:r>
                <a:endParaRPr lang="en-US" sz="1600" b="1" kern="0">
                  <a:solidFill>
                    <a:schemeClr val="tx1"/>
                  </a:solidFill>
                </a:endParaRPr>
              </a:p>
            </p:txBody>
          </p:sp>
        </p:grpSp>
        <p:sp>
          <p:nvSpPr>
            <p:cNvPr id="4" name="TextBox 3">
              <a:extLst>
                <a:ext uri="{FF2B5EF4-FFF2-40B4-BE49-F238E27FC236}">
                  <a16:creationId xmlns:a16="http://schemas.microsoft.com/office/drawing/2014/main" id="{8602AEB6-45D0-BBBC-22BA-42E933D07281}"/>
                </a:ext>
              </a:extLst>
            </p:cNvPr>
            <p:cNvSpPr txBox="1"/>
            <p:nvPr/>
          </p:nvSpPr>
          <p:spPr>
            <a:xfrm>
              <a:off x="873271" y="2777628"/>
              <a:ext cx="51484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a:solidFill>
                    <a:srgbClr val="FF0000"/>
                  </a:solidFill>
                </a:rPr>
                <a:t>SPM</a:t>
              </a:r>
            </a:p>
            <a:p>
              <a:r>
                <a:rPr lang="en-US" sz="1200" b="1">
                  <a:solidFill>
                    <a:srgbClr val="0000FF"/>
                  </a:solidFill>
                </a:rPr>
                <a:t>TVM</a:t>
              </a:r>
            </a:p>
          </p:txBody>
        </p:sp>
      </p:grpSp>
      <p:grpSp>
        <p:nvGrpSpPr>
          <p:cNvPr id="7" name="Group 6">
            <a:extLst>
              <a:ext uri="{FF2B5EF4-FFF2-40B4-BE49-F238E27FC236}">
                <a16:creationId xmlns:a16="http://schemas.microsoft.com/office/drawing/2014/main" id="{E175A366-7366-80EA-080F-6162377EBEA0}"/>
              </a:ext>
            </a:extLst>
          </p:cNvPr>
          <p:cNvGrpSpPr/>
          <p:nvPr/>
        </p:nvGrpSpPr>
        <p:grpSpPr>
          <a:xfrm>
            <a:off x="406399" y="1228544"/>
            <a:ext cx="5427280" cy="2297467"/>
            <a:chOff x="5955751" y="1411373"/>
            <a:chExt cx="5427280" cy="2297467"/>
          </a:xfrm>
        </p:grpSpPr>
        <p:pic>
          <p:nvPicPr>
            <p:cNvPr id="19" name="Picture 18">
              <a:extLst>
                <a:ext uri="{FF2B5EF4-FFF2-40B4-BE49-F238E27FC236}">
                  <a16:creationId xmlns:a16="http://schemas.microsoft.com/office/drawing/2014/main" id="{B161821E-8709-9570-0E25-87A6202EF229}"/>
                </a:ext>
              </a:extLst>
            </p:cNvPr>
            <p:cNvPicPr>
              <a:picLocks noChangeAspect="1"/>
            </p:cNvPicPr>
            <p:nvPr/>
          </p:nvPicPr>
          <p:blipFill>
            <a:blip r:embed="rId4"/>
            <a:stretch>
              <a:fillRect/>
            </a:stretch>
          </p:blipFill>
          <p:spPr>
            <a:xfrm>
              <a:off x="5955751" y="1411373"/>
              <a:ext cx="5427280" cy="2297467"/>
            </a:xfrm>
            <a:prstGeom prst="rect">
              <a:avLst/>
            </a:prstGeom>
          </p:spPr>
        </p:pic>
        <p:sp>
          <p:nvSpPr>
            <p:cNvPr id="21" name="TextBox 20">
              <a:extLst>
                <a:ext uri="{FF2B5EF4-FFF2-40B4-BE49-F238E27FC236}">
                  <a16:creationId xmlns:a16="http://schemas.microsoft.com/office/drawing/2014/main" id="{BCB49786-8506-0348-CD32-B4B38C8BB1BA}"/>
                </a:ext>
              </a:extLst>
            </p:cNvPr>
            <p:cNvSpPr txBox="1"/>
            <p:nvPr/>
          </p:nvSpPr>
          <p:spPr>
            <a:xfrm>
              <a:off x="7273814" y="2716074"/>
              <a:ext cx="3711271" cy="584775"/>
            </a:xfrm>
            <a:prstGeom prst="rect">
              <a:avLst/>
            </a:prstGeom>
            <a:noFill/>
          </p:spPr>
          <p:txBody>
            <a:bodyPr wrap="square">
              <a:spAutoFit/>
            </a:bodyPr>
            <a:lstStyle/>
            <a:p>
              <a:pPr algn="ctr"/>
              <a:r>
                <a:rPr lang="en-US" sz="1600" b="1" kern="0"/>
                <a:t>2 m AGL daily air temperature bias (K) for JAS 2018</a:t>
              </a:r>
              <a:endParaRPr lang="en-US" sz="1600" b="1" kern="0">
                <a:solidFill>
                  <a:schemeClr val="tx1"/>
                </a:solidFill>
              </a:endParaRPr>
            </a:p>
          </p:txBody>
        </p:sp>
        <p:sp>
          <p:nvSpPr>
            <p:cNvPr id="6" name="TextBox 5">
              <a:extLst>
                <a:ext uri="{FF2B5EF4-FFF2-40B4-BE49-F238E27FC236}">
                  <a16:creationId xmlns:a16="http://schemas.microsoft.com/office/drawing/2014/main" id="{8608D286-0200-97F6-CD30-DD06351B59C6}"/>
                </a:ext>
              </a:extLst>
            </p:cNvPr>
            <p:cNvSpPr txBox="1"/>
            <p:nvPr/>
          </p:nvSpPr>
          <p:spPr>
            <a:xfrm>
              <a:off x="6417808" y="2753774"/>
              <a:ext cx="51484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a:solidFill>
                    <a:srgbClr val="FF0000"/>
                  </a:solidFill>
                </a:rPr>
                <a:t>SPM</a:t>
              </a:r>
            </a:p>
            <a:p>
              <a:r>
                <a:rPr lang="en-US" sz="1200" b="1">
                  <a:solidFill>
                    <a:srgbClr val="0000FF"/>
                  </a:solidFill>
                </a:rPr>
                <a:t>TVM</a:t>
              </a:r>
            </a:p>
          </p:txBody>
        </p:sp>
      </p:grpSp>
      <p:pic>
        <p:nvPicPr>
          <p:cNvPr id="10" name="Picture 9">
            <a:extLst>
              <a:ext uri="{FF2B5EF4-FFF2-40B4-BE49-F238E27FC236}">
                <a16:creationId xmlns:a16="http://schemas.microsoft.com/office/drawing/2014/main" id="{02E4D227-49E7-A8B0-CF69-A3A2906E0F94}"/>
              </a:ext>
            </a:extLst>
          </p:cNvPr>
          <p:cNvPicPr>
            <a:picLocks noChangeAspect="1"/>
          </p:cNvPicPr>
          <p:nvPr/>
        </p:nvPicPr>
        <p:blipFill>
          <a:blip r:embed="rId5"/>
          <a:stretch>
            <a:fillRect/>
          </a:stretch>
        </p:blipFill>
        <p:spPr>
          <a:xfrm>
            <a:off x="6096000" y="1548197"/>
            <a:ext cx="5971714" cy="5153671"/>
          </a:xfrm>
          <a:prstGeom prst="rect">
            <a:avLst/>
          </a:prstGeom>
        </p:spPr>
      </p:pic>
      <p:sp>
        <p:nvSpPr>
          <p:cNvPr id="11" name="TextBox 10">
            <a:extLst>
              <a:ext uri="{FF2B5EF4-FFF2-40B4-BE49-F238E27FC236}">
                <a16:creationId xmlns:a16="http://schemas.microsoft.com/office/drawing/2014/main" id="{48D55BF4-D4B3-33AA-65E5-7545254B0A75}"/>
              </a:ext>
            </a:extLst>
          </p:cNvPr>
          <p:cNvSpPr txBox="1"/>
          <p:nvPr/>
        </p:nvSpPr>
        <p:spPr>
          <a:xfrm>
            <a:off x="6358322" y="963422"/>
            <a:ext cx="5427278" cy="338554"/>
          </a:xfrm>
          <a:prstGeom prst="rect">
            <a:avLst/>
          </a:prstGeom>
          <a:noFill/>
        </p:spPr>
        <p:txBody>
          <a:bodyPr wrap="square">
            <a:spAutoFit/>
          </a:bodyPr>
          <a:lstStyle/>
          <a:p>
            <a:pPr algn="ctr"/>
            <a:r>
              <a:rPr lang="en-US" sz="1600" b="1" kern="0"/>
              <a:t>2 m AGL seasonal air temperature differences  (K)</a:t>
            </a:r>
            <a:endParaRPr lang="en-US" sz="1600" b="1" kern="0">
              <a:solidFill>
                <a:schemeClr val="tx1"/>
              </a:solidFill>
            </a:endParaRPr>
          </a:p>
        </p:txBody>
      </p:sp>
    </p:spTree>
    <p:extLst>
      <p:ext uri="{BB962C8B-B14F-4D97-AF65-F5344CB8AC3E}">
        <p14:creationId xmlns:p14="http://schemas.microsoft.com/office/powerpoint/2010/main" val="90224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515BF9-AE33-F5E7-70B6-9600C5C5FAAA}"/>
              </a:ext>
            </a:extLst>
          </p:cNvPr>
          <p:cNvSpPr txBox="1"/>
          <p:nvPr/>
        </p:nvSpPr>
        <p:spPr>
          <a:xfrm>
            <a:off x="508000" y="6159675"/>
            <a:ext cx="412292" cy="338554"/>
          </a:xfrm>
          <a:prstGeom prst="rect">
            <a:avLst/>
          </a:prstGeom>
          <a:noFill/>
        </p:spPr>
        <p:txBody>
          <a:bodyPr wrap="none" rtlCol="0">
            <a:spAutoFit/>
          </a:bodyPr>
          <a:lstStyle/>
          <a:p>
            <a:r>
              <a:rPr lang="en-US" sz="1600" b="1">
                <a:solidFill>
                  <a:schemeClr val="bg1"/>
                </a:solidFill>
              </a:rPr>
              <a:t>10</a:t>
            </a:r>
          </a:p>
        </p:txBody>
      </p:sp>
      <p:sp>
        <p:nvSpPr>
          <p:cNvPr id="9" name="TextBox 8">
            <a:extLst>
              <a:ext uri="{FF2B5EF4-FFF2-40B4-BE49-F238E27FC236}">
                <a16:creationId xmlns:a16="http://schemas.microsoft.com/office/drawing/2014/main" id="{02F90C4E-4D4F-4765-F01A-7B54756AC18F}"/>
              </a:ext>
            </a:extLst>
          </p:cNvPr>
          <p:cNvSpPr txBox="1"/>
          <p:nvPr/>
        </p:nvSpPr>
        <p:spPr>
          <a:xfrm>
            <a:off x="1967023" y="60112"/>
            <a:ext cx="9525730" cy="11739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400" b="1">
                <a:solidFill>
                  <a:srgbClr val="026CB6"/>
                </a:solidFill>
                <a:latin typeface="+mn-lt"/>
                <a:ea typeface="+mn-ea"/>
              </a:rPr>
              <a:t>Layer 1 horizontal wind differences (m/s) </a:t>
            </a:r>
          </a:p>
          <a:p>
            <a:pPr algn="ctr"/>
            <a:r>
              <a:rPr lang="en-US" sz="3400" b="1">
                <a:solidFill>
                  <a:srgbClr val="026CB6"/>
                </a:solidFill>
                <a:latin typeface="+mn-lt"/>
                <a:ea typeface="+mn-ea"/>
              </a:rPr>
              <a:t>(TVM-SPM)</a:t>
            </a:r>
          </a:p>
        </p:txBody>
      </p:sp>
      <p:pic>
        <p:nvPicPr>
          <p:cNvPr id="3" name="Picture 2">
            <a:extLst>
              <a:ext uri="{FF2B5EF4-FFF2-40B4-BE49-F238E27FC236}">
                <a16:creationId xmlns:a16="http://schemas.microsoft.com/office/drawing/2014/main" id="{B4EC184F-6356-EDD6-A6C6-5534EB347E95}"/>
              </a:ext>
            </a:extLst>
          </p:cNvPr>
          <p:cNvPicPr>
            <a:picLocks noChangeAspect="1"/>
          </p:cNvPicPr>
          <p:nvPr/>
        </p:nvPicPr>
        <p:blipFill rotWithShape="1">
          <a:blip r:embed="rId3"/>
          <a:srcRect t="3972"/>
          <a:stretch/>
        </p:blipFill>
        <p:spPr>
          <a:xfrm>
            <a:off x="1317196" y="1757237"/>
            <a:ext cx="4865339" cy="4195703"/>
          </a:xfrm>
          <a:prstGeom prst="rect">
            <a:avLst/>
          </a:prstGeom>
        </p:spPr>
      </p:pic>
      <p:pic>
        <p:nvPicPr>
          <p:cNvPr id="6" name="Picture 5">
            <a:extLst>
              <a:ext uri="{FF2B5EF4-FFF2-40B4-BE49-F238E27FC236}">
                <a16:creationId xmlns:a16="http://schemas.microsoft.com/office/drawing/2014/main" id="{CA0AA0E5-9599-48BC-6C29-CBE8D3E4C02E}"/>
              </a:ext>
            </a:extLst>
          </p:cNvPr>
          <p:cNvPicPr>
            <a:picLocks noChangeAspect="1"/>
          </p:cNvPicPr>
          <p:nvPr/>
        </p:nvPicPr>
        <p:blipFill rotWithShape="1">
          <a:blip r:embed="rId4"/>
          <a:srcRect t="3972"/>
          <a:stretch/>
        </p:blipFill>
        <p:spPr>
          <a:xfrm>
            <a:off x="5457996" y="1757237"/>
            <a:ext cx="4837375" cy="4195704"/>
          </a:xfrm>
          <a:prstGeom prst="rect">
            <a:avLst/>
          </a:prstGeom>
        </p:spPr>
      </p:pic>
      <p:sp>
        <p:nvSpPr>
          <p:cNvPr id="7" name="TextBox 6">
            <a:extLst>
              <a:ext uri="{FF2B5EF4-FFF2-40B4-BE49-F238E27FC236}">
                <a16:creationId xmlns:a16="http://schemas.microsoft.com/office/drawing/2014/main" id="{0B7B58E4-ADE1-3601-F1DC-91ADAF85F350}"/>
              </a:ext>
            </a:extLst>
          </p:cNvPr>
          <p:cNvSpPr txBox="1"/>
          <p:nvPr/>
        </p:nvSpPr>
        <p:spPr>
          <a:xfrm>
            <a:off x="1457558" y="1295572"/>
            <a:ext cx="3543812" cy="400110"/>
          </a:xfrm>
          <a:prstGeom prst="rect">
            <a:avLst/>
          </a:prstGeom>
          <a:noFill/>
        </p:spPr>
        <p:txBody>
          <a:bodyPr wrap="square" rtlCol="0">
            <a:spAutoFit/>
          </a:bodyPr>
          <a:lstStyle/>
          <a:p>
            <a:pPr algn="ctr"/>
            <a:r>
              <a:rPr lang="en-US" sz="2000" b="1"/>
              <a:t>Zonal Wind differences</a:t>
            </a:r>
          </a:p>
        </p:txBody>
      </p:sp>
      <p:sp>
        <p:nvSpPr>
          <p:cNvPr id="8" name="TextBox 7">
            <a:extLst>
              <a:ext uri="{FF2B5EF4-FFF2-40B4-BE49-F238E27FC236}">
                <a16:creationId xmlns:a16="http://schemas.microsoft.com/office/drawing/2014/main" id="{7F10C980-1F59-2A13-E32D-F743878B8412}"/>
              </a:ext>
            </a:extLst>
          </p:cNvPr>
          <p:cNvSpPr txBox="1"/>
          <p:nvPr/>
        </p:nvSpPr>
        <p:spPr>
          <a:xfrm>
            <a:off x="5955781" y="1295572"/>
            <a:ext cx="3841804" cy="400110"/>
          </a:xfrm>
          <a:prstGeom prst="rect">
            <a:avLst/>
          </a:prstGeom>
          <a:noFill/>
        </p:spPr>
        <p:txBody>
          <a:bodyPr wrap="square" rtlCol="0">
            <a:spAutoFit/>
          </a:bodyPr>
          <a:lstStyle/>
          <a:p>
            <a:pPr algn="ctr"/>
            <a:r>
              <a:rPr lang="en-US" sz="2000" b="1"/>
              <a:t>Meridional Wind differences</a:t>
            </a:r>
          </a:p>
        </p:txBody>
      </p:sp>
      <p:sp>
        <p:nvSpPr>
          <p:cNvPr id="2" name="TextBox 1">
            <a:extLst>
              <a:ext uri="{FF2B5EF4-FFF2-40B4-BE49-F238E27FC236}">
                <a16:creationId xmlns:a16="http://schemas.microsoft.com/office/drawing/2014/main" id="{3958CAA0-3AF6-2A1A-D228-5AF5DB4A6509}"/>
              </a:ext>
            </a:extLst>
          </p:cNvPr>
          <p:cNvSpPr txBox="1"/>
          <p:nvPr/>
        </p:nvSpPr>
        <p:spPr>
          <a:xfrm>
            <a:off x="3972337" y="6098119"/>
            <a:ext cx="3543812" cy="400110"/>
          </a:xfrm>
          <a:prstGeom prst="rect">
            <a:avLst/>
          </a:prstGeom>
          <a:noFill/>
        </p:spPr>
        <p:txBody>
          <a:bodyPr wrap="square" rtlCol="0">
            <a:spAutoFit/>
          </a:bodyPr>
          <a:lstStyle/>
          <a:p>
            <a:pPr algn="ctr"/>
            <a:r>
              <a:rPr lang="en-US" sz="2000" b="1"/>
              <a:t>1900 UTC July 04, 2018</a:t>
            </a:r>
          </a:p>
        </p:txBody>
      </p:sp>
    </p:spTree>
    <p:extLst>
      <p:ext uri="{BB962C8B-B14F-4D97-AF65-F5344CB8AC3E}">
        <p14:creationId xmlns:p14="http://schemas.microsoft.com/office/powerpoint/2010/main" val="390805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837EC9-7813-9516-4FD1-277F62C20D40}"/>
              </a:ext>
            </a:extLst>
          </p:cNvPr>
          <p:cNvSpPr txBox="1"/>
          <p:nvPr/>
        </p:nvSpPr>
        <p:spPr>
          <a:xfrm>
            <a:off x="508000" y="6159675"/>
            <a:ext cx="400944" cy="338554"/>
          </a:xfrm>
          <a:prstGeom prst="rect">
            <a:avLst/>
          </a:prstGeom>
          <a:noFill/>
        </p:spPr>
        <p:txBody>
          <a:bodyPr wrap="none" rtlCol="0">
            <a:spAutoFit/>
          </a:bodyPr>
          <a:lstStyle/>
          <a:p>
            <a:r>
              <a:rPr lang="en-US" sz="1600" b="1">
                <a:solidFill>
                  <a:schemeClr val="bg1"/>
                </a:solidFill>
              </a:rPr>
              <a:t>11</a:t>
            </a:r>
          </a:p>
        </p:txBody>
      </p:sp>
      <p:pic>
        <p:nvPicPr>
          <p:cNvPr id="3" name="Picture 2">
            <a:extLst>
              <a:ext uri="{FF2B5EF4-FFF2-40B4-BE49-F238E27FC236}">
                <a16:creationId xmlns:a16="http://schemas.microsoft.com/office/drawing/2014/main" id="{9DB03365-AF1B-FB69-ACCD-DC5A65784CD9}"/>
              </a:ext>
            </a:extLst>
          </p:cNvPr>
          <p:cNvPicPr>
            <a:picLocks noChangeAspect="1"/>
          </p:cNvPicPr>
          <p:nvPr/>
        </p:nvPicPr>
        <p:blipFill>
          <a:blip r:embed="rId3"/>
          <a:stretch>
            <a:fillRect/>
          </a:stretch>
        </p:blipFill>
        <p:spPr>
          <a:xfrm>
            <a:off x="2540000" y="801637"/>
            <a:ext cx="9144000" cy="6081143"/>
          </a:xfrm>
          <a:prstGeom prst="rect">
            <a:avLst/>
          </a:prstGeom>
        </p:spPr>
      </p:pic>
      <p:sp>
        <p:nvSpPr>
          <p:cNvPr id="2" name="Title 1">
            <a:extLst>
              <a:ext uri="{FF2B5EF4-FFF2-40B4-BE49-F238E27FC236}">
                <a16:creationId xmlns:a16="http://schemas.microsoft.com/office/drawing/2014/main" id="{10B0525B-F6F7-D226-55B2-593CA99907D4}"/>
              </a:ext>
            </a:extLst>
          </p:cNvPr>
          <p:cNvSpPr txBox="1">
            <a:spLocks/>
          </p:cNvSpPr>
          <p:nvPr/>
        </p:nvSpPr>
        <p:spPr>
          <a:xfrm>
            <a:off x="1847981" y="-8645"/>
            <a:ext cx="7976085" cy="782430"/>
          </a:xfrm>
          <a:prstGeom prst="rect">
            <a:avLst/>
          </a:prstGeom>
        </p:spPr>
        <p:style>
          <a:lnRef idx="2">
            <a:schemeClr val="dk1"/>
          </a:lnRef>
          <a:fillRef idx="1">
            <a:schemeClr val="lt1"/>
          </a:fillRef>
          <a:effectRef idx="0">
            <a:schemeClr val="dk1"/>
          </a:effectRef>
          <a:fontRef idx="minor">
            <a:schemeClr val="dk1"/>
          </a:fontRef>
        </p:style>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eaLnBrk="0" hangingPunct="0"/>
            <a:r>
              <a:rPr lang="en-US" sz="2400" dirty="0">
                <a:latin typeface="+mn-lt"/>
                <a:ea typeface="+mn-ea"/>
                <a:cs typeface="+mn-cs"/>
              </a:rPr>
              <a:t>Normalized Total surface precipitation difference (%) </a:t>
            </a:r>
          </a:p>
          <a:p>
            <a:pPr algn="ctr" eaLnBrk="0" hangingPunct="0"/>
            <a:r>
              <a:rPr lang="en-US" sz="2400" dirty="0">
                <a:latin typeface="+mn-lt"/>
                <a:ea typeface="+mn-ea"/>
                <a:cs typeface="+mn-cs"/>
              </a:rPr>
              <a:t>(TVM-SPM) for each season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9FFB912-D197-1F4D-74D1-3F56BBFA256B}"/>
                  </a:ext>
                </a:extLst>
              </p:cNvPr>
              <p:cNvSpPr txBox="1"/>
              <p:nvPr/>
            </p:nvSpPr>
            <p:spPr>
              <a:xfrm>
                <a:off x="124723" y="3219858"/>
                <a:ext cx="2415277" cy="6223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800" b="1" i="1" smtClean="0">
                              <a:latin typeface="Cambria Math" panose="02040503050406030204" pitchFamily="18" charset="0"/>
                            </a:rPr>
                          </m:ctrlPr>
                        </m:dPr>
                        <m:e>
                          <m:d>
                            <m:dPr>
                              <m:begChr m:val="{"/>
                              <m:endChr m:val="}"/>
                              <m:ctrlPr>
                                <a:rPr lang="en-US" sz="1800" b="1" i="1">
                                  <a:latin typeface="Cambria Math" panose="02040503050406030204" pitchFamily="18" charset="0"/>
                                </a:rPr>
                              </m:ctrlPr>
                            </m:dPr>
                            <m:e>
                              <m:f>
                                <m:fPr>
                                  <m:ctrlPr>
                                    <a:rPr lang="en-US" sz="1800" b="1" i="1">
                                      <a:latin typeface="Cambria Math" panose="02040503050406030204" pitchFamily="18" charset="0"/>
                                    </a:rPr>
                                  </m:ctrlPr>
                                </m:fPr>
                                <m:num>
                                  <m:r>
                                    <a:rPr lang="en-US" sz="1800" b="1" i="1" smtClean="0">
                                      <a:latin typeface="Cambria Math" panose="02040503050406030204" pitchFamily="18" charset="0"/>
                                    </a:rPr>
                                    <m:t>𝑻𝑽</m:t>
                                  </m:r>
                                  <m:r>
                                    <a:rPr lang="en-US" sz="1800" b="1" i="1">
                                      <a:latin typeface="Cambria Math" panose="02040503050406030204" pitchFamily="18" charset="0"/>
                                    </a:rPr>
                                    <m:t>𝑴</m:t>
                                  </m:r>
                                  <m:r>
                                    <a:rPr lang="en-US" sz="1800" b="1" i="1">
                                      <a:latin typeface="Cambria Math" panose="02040503050406030204" pitchFamily="18" charset="0"/>
                                    </a:rPr>
                                    <m:t>−</m:t>
                                  </m:r>
                                  <m:r>
                                    <a:rPr lang="en-US" sz="1800" b="1" i="1" smtClean="0">
                                      <a:latin typeface="Cambria Math" panose="02040503050406030204" pitchFamily="18" charset="0"/>
                                    </a:rPr>
                                    <m:t>𝑺𝑷</m:t>
                                  </m:r>
                                  <m:r>
                                    <a:rPr lang="en-US" sz="1800" b="1" i="1">
                                      <a:latin typeface="Cambria Math" panose="02040503050406030204" pitchFamily="18" charset="0"/>
                                    </a:rPr>
                                    <m:t>𝑴</m:t>
                                  </m:r>
                                </m:num>
                                <m:den>
                                  <m:r>
                                    <a:rPr lang="en-US" sz="1800" b="1" i="1">
                                      <a:latin typeface="Cambria Math" panose="02040503050406030204" pitchFamily="18" charset="0"/>
                                    </a:rPr>
                                    <m:t>𝑺𝑷𝑴</m:t>
                                  </m:r>
                                </m:den>
                              </m:f>
                            </m:e>
                          </m:d>
                          <m:r>
                            <a:rPr lang="en-US" sz="1800" b="1" i="1">
                              <a:latin typeface="Cambria Math" panose="02040503050406030204" pitchFamily="18" charset="0"/>
                            </a:rPr>
                            <m:t>∗</m:t>
                          </m:r>
                          <m:r>
                            <a:rPr lang="en-US" sz="1800" b="1" i="1">
                              <a:latin typeface="Cambria Math" panose="02040503050406030204" pitchFamily="18" charset="0"/>
                            </a:rPr>
                            <m:t>𝟏𝟎𝟎</m:t>
                          </m:r>
                        </m:e>
                      </m:d>
                    </m:oMath>
                  </m:oMathPara>
                </a14:m>
                <a:endParaRPr lang="en-US" sz="1800" b="1" dirty="0"/>
              </a:p>
            </p:txBody>
          </p:sp>
        </mc:Choice>
        <mc:Fallback xmlns="">
          <p:sp>
            <p:nvSpPr>
              <p:cNvPr id="4" name="TextBox 3">
                <a:extLst>
                  <a:ext uri="{FF2B5EF4-FFF2-40B4-BE49-F238E27FC236}">
                    <a16:creationId xmlns:a16="http://schemas.microsoft.com/office/drawing/2014/main" id="{B9FFB912-D197-1F4D-74D1-3F56BBFA256B}"/>
                  </a:ext>
                </a:extLst>
              </p:cNvPr>
              <p:cNvSpPr txBox="1">
                <a:spLocks noRot="1" noChangeAspect="1" noMove="1" noResize="1" noEditPoints="1" noAdjustHandles="1" noChangeArrowheads="1" noChangeShapeType="1" noTextEdit="1"/>
              </p:cNvSpPr>
              <p:nvPr/>
            </p:nvSpPr>
            <p:spPr>
              <a:xfrm>
                <a:off x="124723" y="3219858"/>
                <a:ext cx="2415277" cy="62235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910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837EC9-7813-9516-4FD1-277F62C20D40}"/>
              </a:ext>
            </a:extLst>
          </p:cNvPr>
          <p:cNvSpPr txBox="1"/>
          <p:nvPr/>
        </p:nvSpPr>
        <p:spPr>
          <a:xfrm>
            <a:off x="486603" y="6114821"/>
            <a:ext cx="412292" cy="338554"/>
          </a:xfrm>
          <a:prstGeom prst="rect">
            <a:avLst/>
          </a:prstGeom>
          <a:noFill/>
        </p:spPr>
        <p:txBody>
          <a:bodyPr wrap="none" rtlCol="0">
            <a:spAutoFit/>
          </a:bodyPr>
          <a:lstStyle/>
          <a:p>
            <a:r>
              <a:rPr lang="en-US" sz="1600" b="1">
                <a:solidFill>
                  <a:schemeClr val="bg1"/>
                </a:solidFill>
              </a:rPr>
              <a:t>12</a:t>
            </a:r>
          </a:p>
        </p:txBody>
      </p:sp>
      <p:sp>
        <p:nvSpPr>
          <p:cNvPr id="14" name="Title 1">
            <a:extLst>
              <a:ext uri="{FF2B5EF4-FFF2-40B4-BE49-F238E27FC236}">
                <a16:creationId xmlns:a16="http://schemas.microsoft.com/office/drawing/2014/main" id="{04BAA0E6-B478-C499-DF14-9A6AC3751B36}"/>
              </a:ext>
            </a:extLst>
          </p:cNvPr>
          <p:cNvSpPr txBox="1">
            <a:spLocks/>
          </p:cNvSpPr>
          <p:nvPr/>
        </p:nvSpPr>
        <p:spPr>
          <a:xfrm>
            <a:off x="1775738" y="61010"/>
            <a:ext cx="9403796" cy="60960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400" kern="0">
                <a:solidFill>
                  <a:srgbClr val="0B5AA5"/>
                </a:solidFill>
              </a:rPr>
              <a:t>Total surface precipitation for USA for July 2018</a:t>
            </a:r>
          </a:p>
        </p:txBody>
      </p:sp>
      <p:pic>
        <p:nvPicPr>
          <p:cNvPr id="3" name="Picture 2">
            <a:extLst>
              <a:ext uri="{FF2B5EF4-FFF2-40B4-BE49-F238E27FC236}">
                <a16:creationId xmlns:a16="http://schemas.microsoft.com/office/drawing/2014/main" id="{CD2D74E4-598D-BC56-E075-5ECAEC8966A6}"/>
              </a:ext>
            </a:extLst>
          </p:cNvPr>
          <p:cNvPicPr>
            <a:picLocks noChangeAspect="1"/>
          </p:cNvPicPr>
          <p:nvPr/>
        </p:nvPicPr>
        <p:blipFill>
          <a:blip r:embed="rId3"/>
          <a:stretch>
            <a:fillRect/>
          </a:stretch>
        </p:blipFill>
        <p:spPr>
          <a:xfrm>
            <a:off x="2158273" y="678411"/>
            <a:ext cx="8409012" cy="5774964"/>
          </a:xfrm>
          <a:prstGeom prst="rect">
            <a:avLst/>
          </a:prstGeom>
        </p:spPr>
      </p:pic>
      <p:pic>
        <p:nvPicPr>
          <p:cNvPr id="15" name="Picture 14">
            <a:extLst>
              <a:ext uri="{FF2B5EF4-FFF2-40B4-BE49-F238E27FC236}">
                <a16:creationId xmlns:a16="http://schemas.microsoft.com/office/drawing/2014/main" id="{6558764D-77A6-4CA2-0AE9-8E374B97EE5F}"/>
              </a:ext>
            </a:extLst>
          </p:cNvPr>
          <p:cNvPicPr>
            <a:picLocks noChangeAspect="1"/>
          </p:cNvPicPr>
          <p:nvPr/>
        </p:nvPicPr>
        <p:blipFill>
          <a:blip r:embed="rId4"/>
          <a:stretch>
            <a:fillRect/>
          </a:stretch>
        </p:blipFill>
        <p:spPr>
          <a:xfrm>
            <a:off x="1141450" y="968041"/>
            <a:ext cx="831450" cy="5774964"/>
          </a:xfrm>
          <a:prstGeom prst="rect">
            <a:avLst/>
          </a:prstGeom>
        </p:spPr>
      </p:pic>
      <p:pic>
        <p:nvPicPr>
          <p:cNvPr id="18" name="Picture 17">
            <a:extLst>
              <a:ext uri="{FF2B5EF4-FFF2-40B4-BE49-F238E27FC236}">
                <a16:creationId xmlns:a16="http://schemas.microsoft.com/office/drawing/2014/main" id="{52FA37E8-55F0-651F-FB50-969C384801D3}"/>
              </a:ext>
            </a:extLst>
          </p:cNvPr>
          <p:cNvPicPr>
            <a:picLocks noChangeAspect="1"/>
          </p:cNvPicPr>
          <p:nvPr/>
        </p:nvPicPr>
        <p:blipFill>
          <a:blip r:embed="rId5"/>
          <a:stretch>
            <a:fillRect/>
          </a:stretch>
        </p:blipFill>
        <p:spPr>
          <a:xfrm>
            <a:off x="10640103" y="547665"/>
            <a:ext cx="914528" cy="6239746"/>
          </a:xfrm>
          <a:prstGeom prst="rect">
            <a:avLst/>
          </a:prstGeom>
        </p:spPr>
      </p:pic>
    </p:spTree>
    <p:extLst>
      <p:ext uri="{BB962C8B-B14F-4D97-AF65-F5344CB8AC3E}">
        <p14:creationId xmlns:p14="http://schemas.microsoft.com/office/powerpoint/2010/main" val="156556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2E19FA-FEB6-C2D0-3381-2DF6C1CB095A}"/>
              </a:ext>
            </a:extLst>
          </p:cNvPr>
          <p:cNvSpPr txBox="1"/>
          <p:nvPr/>
        </p:nvSpPr>
        <p:spPr>
          <a:xfrm>
            <a:off x="508000" y="6159675"/>
            <a:ext cx="412292" cy="338554"/>
          </a:xfrm>
          <a:prstGeom prst="rect">
            <a:avLst/>
          </a:prstGeom>
          <a:noFill/>
        </p:spPr>
        <p:txBody>
          <a:bodyPr wrap="none" rtlCol="0">
            <a:spAutoFit/>
          </a:bodyPr>
          <a:lstStyle/>
          <a:p>
            <a:r>
              <a:rPr lang="en-US" sz="1600" b="1">
                <a:solidFill>
                  <a:schemeClr val="bg1"/>
                </a:solidFill>
              </a:rPr>
              <a:t>13</a:t>
            </a:r>
          </a:p>
        </p:txBody>
      </p:sp>
      <p:grpSp>
        <p:nvGrpSpPr>
          <p:cNvPr id="5" name="Group 4">
            <a:extLst>
              <a:ext uri="{FF2B5EF4-FFF2-40B4-BE49-F238E27FC236}">
                <a16:creationId xmlns:a16="http://schemas.microsoft.com/office/drawing/2014/main" id="{6530CD24-4A57-65BD-88FE-63E7B8C42BD8}"/>
              </a:ext>
            </a:extLst>
          </p:cNvPr>
          <p:cNvGrpSpPr/>
          <p:nvPr/>
        </p:nvGrpSpPr>
        <p:grpSpPr>
          <a:xfrm>
            <a:off x="2334371" y="548640"/>
            <a:ext cx="9324230" cy="6149340"/>
            <a:chOff x="1564750" y="448145"/>
            <a:chExt cx="9614783" cy="6409855"/>
          </a:xfrm>
        </p:grpSpPr>
        <p:pic>
          <p:nvPicPr>
            <p:cNvPr id="1026" name="Picture 2">
              <a:extLst>
                <a:ext uri="{FF2B5EF4-FFF2-40B4-BE49-F238E27FC236}">
                  <a16:creationId xmlns:a16="http://schemas.microsoft.com/office/drawing/2014/main" id="{5300CB8A-BD3F-3DE5-21C7-73E2E7303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750" y="448145"/>
              <a:ext cx="9614783" cy="6409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2F35DF-1BD9-8EFC-D758-78F9C0A6BD8F}"/>
                </a:ext>
              </a:extLst>
            </p:cNvPr>
            <p:cNvSpPr txBox="1"/>
            <p:nvPr/>
          </p:nvSpPr>
          <p:spPr>
            <a:xfrm>
              <a:off x="5701086" y="694387"/>
              <a:ext cx="583096"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a:solidFill>
                    <a:srgbClr val="FF0000"/>
                  </a:solidFill>
                </a:rPr>
                <a:t>SPM</a:t>
              </a:r>
              <a:endParaRPr lang="en-US" sz="1200" b="1">
                <a:solidFill>
                  <a:srgbClr val="0000FF"/>
                </a:solidFill>
              </a:endParaRPr>
            </a:p>
          </p:txBody>
        </p:sp>
        <p:sp>
          <p:nvSpPr>
            <p:cNvPr id="4" name="TextBox 3">
              <a:extLst>
                <a:ext uri="{FF2B5EF4-FFF2-40B4-BE49-F238E27FC236}">
                  <a16:creationId xmlns:a16="http://schemas.microsoft.com/office/drawing/2014/main" id="{EA48E91A-6006-8325-CB3A-476FADE0BAAA}"/>
                </a:ext>
              </a:extLst>
            </p:cNvPr>
            <p:cNvSpPr txBox="1"/>
            <p:nvPr/>
          </p:nvSpPr>
          <p:spPr>
            <a:xfrm>
              <a:off x="6928640" y="694387"/>
              <a:ext cx="569110"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a:solidFill>
                    <a:srgbClr val="0000FF"/>
                  </a:solidFill>
                </a:rPr>
                <a:t>TVM</a:t>
              </a:r>
            </a:p>
          </p:txBody>
        </p:sp>
      </p:grpSp>
      <p:sp>
        <p:nvSpPr>
          <p:cNvPr id="2" name="Title 1">
            <a:extLst>
              <a:ext uri="{FF2B5EF4-FFF2-40B4-BE49-F238E27FC236}">
                <a16:creationId xmlns:a16="http://schemas.microsoft.com/office/drawing/2014/main" id="{E0FA13E1-1128-A517-1D24-0E80A9864B80}"/>
              </a:ext>
            </a:extLst>
          </p:cNvPr>
          <p:cNvSpPr txBox="1">
            <a:spLocks/>
          </p:cNvSpPr>
          <p:nvPr/>
        </p:nvSpPr>
        <p:spPr>
          <a:xfrm>
            <a:off x="3663362" y="47412"/>
            <a:ext cx="6360250" cy="619345"/>
          </a:xfrm>
          <a:prstGeom prst="rect">
            <a:avLst/>
          </a:prstGeom>
        </p:spPr>
        <p:style>
          <a:lnRef idx="2">
            <a:schemeClr val="dk1"/>
          </a:lnRef>
          <a:fillRef idx="1">
            <a:schemeClr val="lt1"/>
          </a:fillRef>
          <a:effectRef idx="0">
            <a:schemeClr val="dk1"/>
          </a:effectRef>
          <a:fontRef idx="minor">
            <a:schemeClr val="dk1"/>
          </a:fontRef>
        </p:style>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kern="0"/>
              <a:t>2018 CMAQ modeling results</a:t>
            </a:r>
          </a:p>
        </p:txBody>
      </p:sp>
      <p:sp>
        <p:nvSpPr>
          <p:cNvPr id="6" name="Title 1">
            <a:extLst>
              <a:ext uri="{FF2B5EF4-FFF2-40B4-BE49-F238E27FC236}">
                <a16:creationId xmlns:a16="http://schemas.microsoft.com/office/drawing/2014/main" id="{71606EF1-0E1E-44C8-C8AC-98581E1D0D22}"/>
              </a:ext>
            </a:extLst>
          </p:cNvPr>
          <p:cNvSpPr txBox="1">
            <a:spLocks/>
          </p:cNvSpPr>
          <p:nvPr/>
        </p:nvSpPr>
        <p:spPr>
          <a:xfrm>
            <a:off x="84098" y="1966010"/>
            <a:ext cx="2034261" cy="2064970"/>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sz="2400" kern="0">
                <a:solidFill>
                  <a:schemeClr val="tx1"/>
                </a:solidFill>
              </a:rPr>
              <a:t>Monthly Averaged surface ozone conc variation</a:t>
            </a:r>
          </a:p>
        </p:txBody>
      </p:sp>
    </p:spTree>
    <p:extLst>
      <p:ext uri="{BB962C8B-B14F-4D97-AF65-F5344CB8AC3E}">
        <p14:creationId xmlns:p14="http://schemas.microsoft.com/office/powerpoint/2010/main" val="261179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2E19FA-FEB6-C2D0-3381-2DF6C1CB095A}"/>
              </a:ext>
            </a:extLst>
          </p:cNvPr>
          <p:cNvSpPr txBox="1"/>
          <p:nvPr/>
        </p:nvSpPr>
        <p:spPr>
          <a:xfrm>
            <a:off x="195881" y="6156682"/>
            <a:ext cx="412292" cy="338554"/>
          </a:xfrm>
          <a:prstGeom prst="rect">
            <a:avLst/>
          </a:prstGeom>
          <a:noFill/>
        </p:spPr>
        <p:txBody>
          <a:bodyPr wrap="none" rtlCol="0">
            <a:spAutoFit/>
          </a:bodyPr>
          <a:lstStyle/>
          <a:p>
            <a:r>
              <a:rPr lang="en-US" sz="1600" b="1">
                <a:solidFill>
                  <a:schemeClr val="bg1"/>
                </a:solidFill>
              </a:rPr>
              <a:t>14</a:t>
            </a:r>
          </a:p>
        </p:txBody>
      </p:sp>
      <p:pic>
        <p:nvPicPr>
          <p:cNvPr id="10" name="Picture 9">
            <a:extLst>
              <a:ext uri="{FF2B5EF4-FFF2-40B4-BE49-F238E27FC236}">
                <a16:creationId xmlns:a16="http://schemas.microsoft.com/office/drawing/2014/main" id="{15277292-DA97-A887-BDDE-2DF0115E6AC7}"/>
              </a:ext>
            </a:extLst>
          </p:cNvPr>
          <p:cNvPicPr>
            <a:picLocks noChangeAspect="1"/>
          </p:cNvPicPr>
          <p:nvPr/>
        </p:nvPicPr>
        <p:blipFill>
          <a:blip r:embed="rId3"/>
          <a:stretch>
            <a:fillRect/>
          </a:stretch>
        </p:blipFill>
        <p:spPr>
          <a:xfrm>
            <a:off x="6459883" y="1784236"/>
            <a:ext cx="5725106" cy="4862774"/>
          </a:xfrm>
          <a:prstGeom prst="rect">
            <a:avLst/>
          </a:prstGeom>
        </p:spPr>
      </p:pic>
      <p:grpSp>
        <p:nvGrpSpPr>
          <p:cNvPr id="11" name="Group 10">
            <a:extLst>
              <a:ext uri="{FF2B5EF4-FFF2-40B4-BE49-F238E27FC236}">
                <a16:creationId xmlns:a16="http://schemas.microsoft.com/office/drawing/2014/main" id="{4050A869-D796-CE16-6156-1C3277F7F644}"/>
              </a:ext>
            </a:extLst>
          </p:cNvPr>
          <p:cNvGrpSpPr/>
          <p:nvPr/>
        </p:nvGrpSpPr>
        <p:grpSpPr>
          <a:xfrm>
            <a:off x="1201479" y="903770"/>
            <a:ext cx="5137160" cy="3058309"/>
            <a:chOff x="820433" y="387066"/>
            <a:chExt cx="5518206" cy="3596278"/>
          </a:xfrm>
        </p:grpSpPr>
        <p:grpSp>
          <p:nvGrpSpPr>
            <p:cNvPr id="3" name="Group 2">
              <a:extLst>
                <a:ext uri="{FF2B5EF4-FFF2-40B4-BE49-F238E27FC236}">
                  <a16:creationId xmlns:a16="http://schemas.microsoft.com/office/drawing/2014/main" id="{55F00903-9C6B-E313-1E59-BE7AD60A6B7B}"/>
                </a:ext>
              </a:extLst>
            </p:cNvPr>
            <p:cNvGrpSpPr/>
            <p:nvPr/>
          </p:nvGrpSpPr>
          <p:grpSpPr>
            <a:xfrm>
              <a:off x="820433" y="387066"/>
              <a:ext cx="5518206" cy="3596278"/>
              <a:chOff x="850790" y="1465625"/>
              <a:chExt cx="5518206" cy="3596278"/>
            </a:xfrm>
          </p:grpSpPr>
          <p:pic>
            <p:nvPicPr>
              <p:cNvPr id="4" name="Picture 3">
                <a:extLst>
                  <a:ext uri="{FF2B5EF4-FFF2-40B4-BE49-F238E27FC236}">
                    <a16:creationId xmlns:a16="http://schemas.microsoft.com/office/drawing/2014/main" id="{77A95DD5-8AF6-ADD5-2D46-51F0006ABB99}"/>
                  </a:ext>
                </a:extLst>
              </p:cNvPr>
              <p:cNvPicPr>
                <a:picLocks noChangeAspect="1"/>
              </p:cNvPicPr>
              <p:nvPr/>
            </p:nvPicPr>
            <p:blipFill rotWithShape="1">
              <a:blip r:embed="rId4"/>
              <a:srcRect l="3234"/>
              <a:stretch/>
            </p:blipFill>
            <p:spPr>
              <a:xfrm>
                <a:off x="850790" y="1465625"/>
                <a:ext cx="5518206" cy="3596278"/>
              </a:xfrm>
              <a:prstGeom prst="rect">
                <a:avLst/>
              </a:prstGeom>
            </p:spPr>
          </p:pic>
          <p:cxnSp>
            <p:nvCxnSpPr>
              <p:cNvPr id="8" name="Straight Connector 7">
                <a:extLst>
                  <a:ext uri="{FF2B5EF4-FFF2-40B4-BE49-F238E27FC236}">
                    <a16:creationId xmlns:a16="http://schemas.microsoft.com/office/drawing/2014/main" id="{AD13B757-5CED-07D8-B68F-5CA5860FBA03}"/>
                  </a:ext>
                </a:extLst>
              </p:cNvPr>
              <p:cNvCxnSpPr/>
              <p:nvPr/>
            </p:nvCxnSpPr>
            <p:spPr bwMode="auto">
              <a:xfrm>
                <a:off x="1033670" y="3442912"/>
                <a:ext cx="5239909"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6" name="Picture 5">
              <a:extLst>
                <a:ext uri="{FF2B5EF4-FFF2-40B4-BE49-F238E27FC236}">
                  <a16:creationId xmlns:a16="http://schemas.microsoft.com/office/drawing/2014/main" id="{C0715B48-CB34-9797-064C-F5D70238B391}"/>
                </a:ext>
              </a:extLst>
            </p:cNvPr>
            <p:cNvPicPr>
              <a:picLocks noChangeAspect="1"/>
            </p:cNvPicPr>
            <p:nvPr/>
          </p:nvPicPr>
          <p:blipFill>
            <a:blip r:embed="rId5"/>
            <a:stretch>
              <a:fillRect/>
            </a:stretch>
          </p:blipFill>
          <p:spPr>
            <a:xfrm>
              <a:off x="2762332" y="2751420"/>
              <a:ext cx="860935" cy="678814"/>
            </a:xfrm>
            <a:prstGeom prst="rect">
              <a:avLst/>
            </a:prstGeom>
          </p:spPr>
        </p:pic>
      </p:grpSp>
      <p:grpSp>
        <p:nvGrpSpPr>
          <p:cNvPr id="7" name="Group 6">
            <a:extLst>
              <a:ext uri="{FF2B5EF4-FFF2-40B4-BE49-F238E27FC236}">
                <a16:creationId xmlns:a16="http://schemas.microsoft.com/office/drawing/2014/main" id="{DFBE78DE-7908-42CF-AD89-C8CBCF3B91C4}"/>
              </a:ext>
            </a:extLst>
          </p:cNvPr>
          <p:cNvGrpSpPr/>
          <p:nvPr/>
        </p:nvGrpSpPr>
        <p:grpSpPr>
          <a:xfrm>
            <a:off x="1201478" y="3820874"/>
            <a:ext cx="5158839" cy="2963556"/>
            <a:chOff x="6276230" y="1255433"/>
            <a:chExt cx="5224069" cy="3596279"/>
          </a:xfrm>
        </p:grpSpPr>
        <p:grpSp>
          <p:nvGrpSpPr>
            <p:cNvPr id="5" name="Group 4">
              <a:extLst>
                <a:ext uri="{FF2B5EF4-FFF2-40B4-BE49-F238E27FC236}">
                  <a16:creationId xmlns:a16="http://schemas.microsoft.com/office/drawing/2014/main" id="{039DE605-745E-0B90-A315-55F020F3B49C}"/>
                </a:ext>
              </a:extLst>
            </p:cNvPr>
            <p:cNvGrpSpPr/>
            <p:nvPr/>
          </p:nvGrpSpPr>
          <p:grpSpPr>
            <a:xfrm>
              <a:off x="6276230" y="1255433"/>
              <a:ext cx="5224069" cy="3596279"/>
              <a:chOff x="6456459" y="1465624"/>
              <a:chExt cx="5224069" cy="3596279"/>
            </a:xfrm>
          </p:grpSpPr>
          <p:pic>
            <p:nvPicPr>
              <p:cNvPr id="13" name="Picture 12">
                <a:extLst>
                  <a:ext uri="{FF2B5EF4-FFF2-40B4-BE49-F238E27FC236}">
                    <a16:creationId xmlns:a16="http://schemas.microsoft.com/office/drawing/2014/main" id="{F5A6C1D7-E0F9-4659-0CDF-AFE284A36111}"/>
                  </a:ext>
                </a:extLst>
              </p:cNvPr>
              <p:cNvPicPr>
                <a:picLocks noChangeAspect="1"/>
              </p:cNvPicPr>
              <p:nvPr/>
            </p:nvPicPr>
            <p:blipFill>
              <a:blip r:embed="rId6"/>
              <a:stretch>
                <a:fillRect/>
              </a:stretch>
            </p:blipFill>
            <p:spPr>
              <a:xfrm>
                <a:off x="6456459" y="1465624"/>
                <a:ext cx="5224069" cy="3596279"/>
              </a:xfrm>
              <a:prstGeom prst="rect">
                <a:avLst/>
              </a:prstGeom>
            </p:spPr>
          </p:pic>
          <p:pic>
            <p:nvPicPr>
              <p:cNvPr id="19" name="Picture 18">
                <a:extLst>
                  <a:ext uri="{FF2B5EF4-FFF2-40B4-BE49-F238E27FC236}">
                    <a16:creationId xmlns:a16="http://schemas.microsoft.com/office/drawing/2014/main" id="{9D63E6FC-3B8B-62AB-86A2-4A8A6358E630}"/>
                  </a:ext>
                </a:extLst>
              </p:cNvPr>
              <p:cNvPicPr>
                <a:picLocks noChangeAspect="1"/>
              </p:cNvPicPr>
              <p:nvPr/>
            </p:nvPicPr>
            <p:blipFill>
              <a:blip r:embed="rId7"/>
              <a:stretch>
                <a:fillRect/>
              </a:stretch>
            </p:blipFill>
            <p:spPr>
              <a:xfrm>
                <a:off x="8427080" y="4137237"/>
                <a:ext cx="1314633" cy="714475"/>
              </a:xfrm>
              <a:prstGeom prst="rect">
                <a:avLst/>
              </a:prstGeom>
            </p:spPr>
          </p:pic>
        </p:grpSp>
        <p:cxnSp>
          <p:nvCxnSpPr>
            <p:cNvPr id="17" name="Straight Connector 16">
              <a:extLst>
                <a:ext uri="{FF2B5EF4-FFF2-40B4-BE49-F238E27FC236}">
                  <a16:creationId xmlns:a16="http://schemas.microsoft.com/office/drawing/2014/main" id="{FC467FF2-95B1-5C31-8EFA-20073935A692}"/>
                </a:ext>
              </a:extLst>
            </p:cNvPr>
            <p:cNvCxnSpPr/>
            <p:nvPr/>
          </p:nvCxnSpPr>
          <p:spPr bwMode="auto">
            <a:xfrm>
              <a:off x="6531996" y="2060711"/>
              <a:ext cx="4968303"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a:extLst>
              <a:ext uri="{FF2B5EF4-FFF2-40B4-BE49-F238E27FC236}">
                <a16:creationId xmlns:a16="http://schemas.microsoft.com/office/drawing/2014/main" id="{E0FA13E1-1128-A517-1D24-0E80A9864B80}"/>
              </a:ext>
            </a:extLst>
          </p:cNvPr>
          <p:cNvSpPr txBox="1">
            <a:spLocks/>
          </p:cNvSpPr>
          <p:nvPr/>
        </p:nvSpPr>
        <p:spPr>
          <a:xfrm>
            <a:off x="1956274" y="451394"/>
            <a:ext cx="4139726" cy="387066"/>
          </a:xfrm>
          <a:prstGeom prst="rect">
            <a:avLst/>
          </a:prstGeom>
        </p:spPr>
        <p:style>
          <a:lnRef idx="2">
            <a:schemeClr val="dk1"/>
          </a:lnRef>
          <a:fillRef idx="1">
            <a:schemeClr val="lt1"/>
          </a:fillRef>
          <a:effectRef idx="0">
            <a:schemeClr val="dk1"/>
          </a:effectRef>
          <a:fontRef idx="minor">
            <a:schemeClr val="dk1"/>
          </a:fontRef>
        </p:style>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sz="2000" kern="0"/>
              <a:t>2018 CMAQ modeling results…</a:t>
            </a:r>
          </a:p>
        </p:txBody>
      </p:sp>
      <p:sp>
        <p:nvSpPr>
          <p:cNvPr id="9" name="TextBox 8">
            <a:extLst>
              <a:ext uri="{FF2B5EF4-FFF2-40B4-BE49-F238E27FC236}">
                <a16:creationId xmlns:a16="http://schemas.microsoft.com/office/drawing/2014/main" id="{8B2FD45D-3C71-DD64-4C48-DEFD8FA6F9A2}"/>
              </a:ext>
            </a:extLst>
          </p:cNvPr>
          <p:cNvSpPr txBox="1"/>
          <p:nvPr/>
        </p:nvSpPr>
        <p:spPr>
          <a:xfrm>
            <a:off x="6459883" y="757604"/>
            <a:ext cx="5489050" cy="830997"/>
          </a:xfrm>
          <a:prstGeom prst="rect">
            <a:avLst/>
          </a:prstGeom>
          <a:noFill/>
        </p:spPr>
        <p:txBody>
          <a:bodyPr wrap="square" rtlCol="0">
            <a:spAutoFit/>
          </a:bodyPr>
          <a:lstStyle/>
          <a:p>
            <a:pPr algn="ctr"/>
            <a:r>
              <a:rPr lang="en-US" b="1">
                <a:solidFill>
                  <a:srgbClr val="0B5AA5"/>
                </a:solidFill>
              </a:rPr>
              <a:t>Surface ozone differences (ppb)</a:t>
            </a:r>
          </a:p>
          <a:p>
            <a:pPr algn="ctr"/>
            <a:r>
              <a:rPr lang="en-US" b="1">
                <a:solidFill>
                  <a:srgbClr val="0B5AA5"/>
                </a:solidFill>
              </a:rPr>
              <a:t>(TVM-SPM) for each season</a:t>
            </a:r>
          </a:p>
        </p:txBody>
      </p:sp>
      <p:sp>
        <p:nvSpPr>
          <p:cNvPr id="14" name="TextBox 13">
            <a:extLst>
              <a:ext uri="{FF2B5EF4-FFF2-40B4-BE49-F238E27FC236}">
                <a16:creationId xmlns:a16="http://schemas.microsoft.com/office/drawing/2014/main" id="{AA638627-5124-5B51-FBCC-53FAA5B9B4C9}"/>
              </a:ext>
            </a:extLst>
          </p:cNvPr>
          <p:cNvSpPr txBox="1"/>
          <p:nvPr/>
        </p:nvSpPr>
        <p:spPr>
          <a:xfrm rot="16200000">
            <a:off x="-2199632" y="3305026"/>
            <a:ext cx="5361353" cy="369332"/>
          </a:xfrm>
          <a:prstGeom prst="rect">
            <a:avLst/>
          </a:prstGeom>
          <a:noFill/>
        </p:spPr>
        <p:txBody>
          <a:bodyPr wrap="square" rtlCol="0">
            <a:spAutoFit/>
          </a:bodyPr>
          <a:lstStyle/>
          <a:p>
            <a:pPr algn="ctr"/>
            <a:r>
              <a:rPr lang="en-US" sz="1800" b="1"/>
              <a:t>Surface ozone differences (ppb) (TVM-SPM)</a:t>
            </a:r>
          </a:p>
        </p:txBody>
      </p:sp>
      <p:sp>
        <p:nvSpPr>
          <p:cNvPr id="15" name="Rectangle 14">
            <a:extLst>
              <a:ext uri="{FF2B5EF4-FFF2-40B4-BE49-F238E27FC236}">
                <a16:creationId xmlns:a16="http://schemas.microsoft.com/office/drawing/2014/main" id="{AB8F1ACB-8458-9985-1D7B-4DB952B433EE}"/>
              </a:ext>
            </a:extLst>
          </p:cNvPr>
          <p:cNvSpPr/>
          <p:nvPr/>
        </p:nvSpPr>
        <p:spPr bwMode="auto">
          <a:xfrm>
            <a:off x="6348638" y="221061"/>
            <a:ext cx="89567" cy="6426300"/>
          </a:xfrm>
          <a:prstGeom prst="rect">
            <a:avLst/>
          </a:prstGeom>
          <a:solidFill>
            <a:schemeClr val="accent1"/>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10795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877BFA7-8744-DBAC-0110-226865024007}"/>
              </a:ext>
            </a:extLst>
          </p:cNvPr>
          <p:cNvSpPr txBox="1"/>
          <p:nvPr/>
        </p:nvSpPr>
        <p:spPr>
          <a:xfrm>
            <a:off x="87641" y="6159675"/>
            <a:ext cx="412292" cy="338554"/>
          </a:xfrm>
          <a:prstGeom prst="rect">
            <a:avLst/>
          </a:prstGeom>
          <a:noFill/>
        </p:spPr>
        <p:txBody>
          <a:bodyPr wrap="none" rtlCol="0">
            <a:spAutoFit/>
          </a:bodyPr>
          <a:lstStyle/>
          <a:p>
            <a:r>
              <a:rPr lang="en-US" sz="1600" b="1">
                <a:solidFill>
                  <a:schemeClr val="bg1"/>
                </a:solidFill>
              </a:rPr>
              <a:t>15</a:t>
            </a:r>
          </a:p>
        </p:txBody>
      </p:sp>
      <p:sp>
        <p:nvSpPr>
          <p:cNvPr id="3" name="TextBox 2">
            <a:extLst>
              <a:ext uri="{FF2B5EF4-FFF2-40B4-BE49-F238E27FC236}">
                <a16:creationId xmlns:a16="http://schemas.microsoft.com/office/drawing/2014/main" id="{31DA04E4-7DF7-55E2-2C5B-12EF324EF75A}"/>
              </a:ext>
            </a:extLst>
          </p:cNvPr>
          <p:cNvSpPr txBox="1"/>
          <p:nvPr/>
        </p:nvSpPr>
        <p:spPr>
          <a:xfrm>
            <a:off x="2463793" y="-6199"/>
            <a:ext cx="8704479" cy="523220"/>
          </a:xfrm>
          <a:prstGeom prst="rect">
            <a:avLst/>
          </a:prstGeom>
          <a:noFill/>
        </p:spPr>
        <p:txBody>
          <a:bodyPr wrap="square" rtlCol="0">
            <a:spAutoFit/>
          </a:bodyPr>
          <a:lstStyle/>
          <a:p>
            <a:pPr algn="ctr"/>
            <a:r>
              <a:rPr lang="en-US" sz="2800" b="1">
                <a:solidFill>
                  <a:srgbClr val="0B5AA5"/>
                </a:solidFill>
              </a:rPr>
              <a:t>Diurnal variation of yearly averages for each hour</a:t>
            </a:r>
          </a:p>
        </p:txBody>
      </p:sp>
      <p:pic>
        <p:nvPicPr>
          <p:cNvPr id="16" name="Picture 15">
            <a:extLst>
              <a:ext uri="{FF2B5EF4-FFF2-40B4-BE49-F238E27FC236}">
                <a16:creationId xmlns:a16="http://schemas.microsoft.com/office/drawing/2014/main" id="{154F8F14-490C-8037-1B63-7F9323003687}"/>
              </a:ext>
            </a:extLst>
          </p:cNvPr>
          <p:cNvPicPr>
            <a:picLocks noChangeAspect="1"/>
          </p:cNvPicPr>
          <p:nvPr/>
        </p:nvPicPr>
        <p:blipFill>
          <a:blip r:embed="rId3"/>
          <a:stretch>
            <a:fillRect/>
          </a:stretch>
        </p:blipFill>
        <p:spPr>
          <a:xfrm>
            <a:off x="572654" y="762787"/>
            <a:ext cx="11296073" cy="5735442"/>
          </a:xfrm>
          <a:prstGeom prst="rect">
            <a:avLst/>
          </a:prstGeom>
        </p:spPr>
      </p:pic>
      <p:pic>
        <p:nvPicPr>
          <p:cNvPr id="4" name="Picture 3">
            <a:extLst>
              <a:ext uri="{FF2B5EF4-FFF2-40B4-BE49-F238E27FC236}">
                <a16:creationId xmlns:a16="http://schemas.microsoft.com/office/drawing/2014/main" id="{7773CDD6-D008-2C31-AFEF-3103E277B4EC}"/>
              </a:ext>
            </a:extLst>
          </p:cNvPr>
          <p:cNvPicPr>
            <a:picLocks noChangeAspect="1"/>
          </p:cNvPicPr>
          <p:nvPr/>
        </p:nvPicPr>
        <p:blipFill>
          <a:blip r:embed="rId4"/>
          <a:stretch>
            <a:fillRect/>
          </a:stretch>
        </p:blipFill>
        <p:spPr>
          <a:xfrm>
            <a:off x="1837077" y="1259448"/>
            <a:ext cx="3400900" cy="238158"/>
          </a:xfrm>
          <a:prstGeom prst="rect">
            <a:avLst/>
          </a:prstGeom>
        </p:spPr>
      </p:pic>
    </p:spTree>
    <p:extLst>
      <p:ext uri="{BB962C8B-B14F-4D97-AF65-F5344CB8AC3E}">
        <p14:creationId xmlns:p14="http://schemas.microsoft.com/office/powerpoint/2010/main" val="2266739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59FE-AF08-B081-7193-691C5C4E5348}"/>
              </a:ext>
            </a:extLst>
          </p:cNvPr>
          <p:cNvSpPr>
            <a:spLocks noGrp="1"/>
          </p:cNvSpPr>
          <p:nvPr>
            <p:ph type="title"/>
          </p:nvPr>
        </p:nvSpPr>
        <p:spPr>
          <a:xfrm>
            <a:off x="1731288" y="328899"/>
            <a:ext cx="9885749" cy="1135987"/>
          </a:xfrm>
        </p:spPr>
        <p:txBody>
          <a:bodyPr lIns="91440" tIns="45720" rIns="91440" bIns="45720" anchor="t"/>
          <a:lstStyle/>
          <a:p>
            <a:pPr algn="ctr"/>
            <a:r>
              <a:rPr lang="en-US"/>
              <a:t>JJA bias differences (</a:t>
            </a:r>
            <a:r>
              <a:rPr lang="en-US" sz="2800" i="1"/>
              <a:t>TVM bias minus SPM bias</a:t>
            </a:r>
            <a:r>
              <a:rPr lang="en-US"/>
              <a:t>) for MDA8 Ozone</a:t>
            </a:r>
          </a:p>
        </p:txBody>
      </p:sp>
      <p:sp>
        <p:nvSpPr>
          <p:cNvPr id="3" name="TextBox 2">
            <a:extLst>
              <a:ext uri="{FF2B5EF4-FFF2-40B4-BE49-F238E27FC236}">
                <a16:creationId xmlns:a16="http://schemas.microsoft.com/office/drawing/2014/main" id="{2FC2C32F-A5AF-5BC0-7F72-08C662E27E2B}"/>
              </a:ext>
            </a:extLst>
          </p:cNvPr>
          <p:cNvSpPr txBox="1"/>
          <p:nvPr/>
        </p:nvSpPr>
        <p:spPr>
          <a:xfrm>
            <a:off x="508000" y="6159675"/>
            <a:ext cx="412292" cy="338554"/>
          </a:xfrm>
          <a:prstGeom prst="rect">
            <a:avLst/>
          </a:prstGeom>
          <a:noFill/>
        </p:spPr>
        <p:txBody>
          <a:bodyPr wrap="none" rtlCol="0">
            <a:spAutoFit/>
          </a:bodyPr>
          <a:lstStyle/>
          <a:p>
            <a:r>
              <a:rPr lang="en-US" sz="1600" b="1">
                <a:solidFill>
                  <a:schemeClr val="bg1"/>
                </a:solidFill>
              </a:rPr>
              <a:t>16</a:t>
            </a:r>
          </a:p>
        </p:txBody>
      </p:sp>
      <p:pic>
        <p:nvPicPr>
          <p:cNvPr id="1026" name="Picture 2">
            <a:extLst>
              <a:ext uri="{FF2B5EF4-FFF2-40B4-BE49-F238E27FC236}">
                <a16:creationId xmlns:a16="http://schemas.microsoft.com/office/drawing/2014/main" id="{327B1305-A3EF-2E8D-EC67-8C20C41599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60"/>
          <a:stretch/>
        </p:blipFill>
        <p:spPr bwMode="auto">
          <a:xfrm>
            <a:off x="849086" y="1527417"/>
            <a:ext cx="10916816" cy="500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66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877BFA7-8744-DBAC-0110-226865024007}"/>
              </a:ext>
            </a:extLst>
          </p:cNvPr>
          <p:cNvSpPr txBox="1"/>
          <p:nvPr/>
        </p:nvSpPr>
        <p:spPr>
          <a:xfrm>
            <a:off x="87641" y="6159675"/>
            <a:ext cx="412292" cy="338554"/>
          </a:xfrm>
          <a:prstGeom prst="rect">
            <a:avLst/>
          </a:prstGeom>
          <a:noFill/>
        </p:spPr>
        <p:txBody>
          <a:bodyPr wrap="none" rtlCol="0">
            <a:spAutoFit/>
          </a:bodyPr>
          <a:lstStyle/>
          <a:p>
            <a:r>
              <a:rPr lang="en-US" sz="1600" b="1">
                <a:solidFill>
                  <a:schemeClr val="bg1"/>
                </a:solidFill>
              </a:rPr>
              <a:t>17</a:t>
            </a:r>
          </a:p>
        </p:txBody>
      </p:sp>
      <p:sp>
        <p:nvSpPr>
          <p:cNvPr id="3" name="TextBox 2">
            <a:extLst>
              <a:ext uri="{FF2B5EF4-FFF2-40B4-BE49-F238E27FC236}">
                <a16:creationId xmlns:a16="http://schemas.microsoft.com/office/drawing/2014/main" id="{31DA04E4-7DF7-55E2-2C5B-12EF324EF75A}"/>
              </a:ext>
            </a:extLst>
          </p:cNvPr>
          <p:cNvSpPr txBox="1"/>
          <p:nvPr/>
        </p:nvSpPr>
        <p:spPr>
          <a:xfrm>
            <a:off x="2736917" y="98763"/>
            <a:ext cx="4936091" cy="523220"/>
          </a:xfrm>
          <a:prstGeom prst="rect">
            <a:avLst/>
          </a:prstGeom>
          <a:noFill/>
        </p:spPr>
        <p:txBody>
          <a:bodyPr wrap="square" rtlCol="0">
            <a:spAutoFit/>
          </a:bodyPr>
          <a:lstStyle/>
          <a:p>
            <a:pPr algn="ctr"/>
            <a:r>
              <a:rPr lang="en-US" sz="2800" b="1">
                <a:solidFill>
                  <a:srgbClr val="0B5AA5"/>
                </a:solidFill>
              </a:rPr>
              <a:t>New Haven county, CT</a:t>
            </a:r>
          </a:p>
        </p:txBody>
      </p:sp>
      <p:sp>
        <p:nvSpPr>
          <p:cNvPr id="4" name="TextBox 3">
            <a:extLst>
              <a:ext uri="{FF2B5EF4-FFF2-40B4-BE49-F238E27FC236}">
                <a16:creationId xmlns:a16="http://schemas.microsoft.com/office/drawing/2014/main" id="{BBD35B22-63F1-F73C-B906-17292EA1039C}"/>
              </a:ext>
            </a:extLst>
          </p:cNvPr>
          <p:cNvSpPr txBox="1"/>
          <p:nvPr/>
        </p:nvSpPr>
        <p:spPr>
          <a:xfrm>
            <a:off x="2204180" y="1071020"/>
            <a:ext cx="2116360" cy="400110"/>
          </a:xfrm>
          <a:prstGeom prst="rect">
            <a:avLst/>
          </a:prstGeom>
          <a:noFill/>
        </p:spPr>
        <p:txBody>
          <a:bodyPr wrap="square" rtlCol="0">
            <a:spAutoFit/>
          </a:bodyPr>
          <a:lstStyle/>
          <a:p>
            <a:pPr algn="ctr"/>
            <a:r>
              <a:rPr lang="en-US" sz="2000" b="1"/>
              <a:t>Western US</a:t>
            </a:r>
          </a:p>
        </p:txBody>
      </p:sp>
      <p:pic>
        <p:nvPicPr>
          <p:cNvPr id="6" name="Picture 2">
            <a:extLst>
              <a:ext uri="{FF2B5EF4-FFF2-40B4-BE49-F238E27FC236}">
                <a16:creationId xmlns:a16="http://schemas.microsoft.com/office/drawing/2014/main" id="{9F706D73-0329-711B-3E2A-DF638B89B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144" y="621983"/>
            <a:ext cx="9067800" cy="536257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7EFE1F4D-3EE3-CAA0-DDA6-400A4FE87E9A}"/>
              </a:ext>
            </a:extLst>
          </p:cNvPr>
          <p:cNvCxnSpPr>
            <a:cxnSpLocks/>
          </p:cNvCxnSpPr>
          <p:nvPr/>
        </p:nvCxnSpPr>
        <p:spPr>
          <a:xfrm>
            <a:off x="1989056" y="2130458"/>
            <a:ext cx="7394974" cy="0"/>
          </a:xfrm>
          <a:prstGeom prst="line">
            <a:avLst/>
          </a:prstGeom>
          <a:ln w="254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480DCB-D501-396F-11BE-84A81D2E7B81}"/>
              </a:ext>
            </a:extLst>
          </p:cNvPr>
          <p:cNvSpPr txBox="1"/>
          <p:nvPr/>
        </p:nvSpPr>
        <p:spPr>
          <a:xfrm>
            <a:off x="2196229" y="969026"/>
            <a:ext cx="3521437" cy="461665"/>
          </a:xfrm>
          <a:prstGeom prst="rect">
            <a:avLst/>
          </a:prstGeom>
          <a:solidFill>
            <a:schemeClr val="bg1"/>
          </a:solidFill>
        </p:spPr>
        <p:txBody>
          <a:bodyPr wrap="square" rtlCol="0">
            <a:spAutoFit/>
          </a:bodyPr>
          <a:lstStyle/>
          <a:p>
            <a:r>
              <a:rPr lang="en-US" sz="800" b="1"/>
              <a:t>AQS Daily</a:t>
            </a:r>
          </a:p>
          <a:p>
            <a:r>
              <a:rPr lang="en-US" sz="800" b="1"/>
              <a:t>SPM</a:t>
            </a:r>
            <a:endParaRPr lang="en-US" sz="1050" b="1"/>
          </a:p>
          <a:p>
            <a:r>
              <a:rPr lang="en-US" sz="800" b="1"/>
              <a:t>TVM</a:t>
            </a:r>
          </a:p>
        </p:txBody>
      </p:sp>
    </p:spTree>
    <p:extLst>
      <p:ext uri="{BB962C8B-B14F-4D97-AF65-F5344CB8AC3E}">
        <p14:creationId xmlns:p14="http://schemas.microsoft.com/office/powerpoint/2010/main" val="246862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877BFA7-8744-DBAC-0110-226865024007}"/>
              </a:ext>
            </a:extLst>
          </p:cNvPr>
          <p:cNvSpPr txBox="1"/>
          <p:nvPr/>
        </p:nvSpPr>
        <p:spPr>
          <a:xfrm>
            <a:off x="87641" y="6159675"/>
            <a:ext cx="412292" cy="338554"/>
          </a:xfrm>
          <a:prstGeom prst="rect">
            <a:avLst/>
          </a:prstGeom>
          <a:noFill/>
        </p:spPr>
        <p:txBody>
          <a:bodyPr wrap="none" rtlCol="0">
            <a:spAutoFit/>
          </a:bodyPr>
          <a:lstStyle/>
          <a:p>
            <a:r>
              <a:rPr lang="en-US" sz="1600" b="1">
                <a:solidFill>
                  <a:schemeClr val="bg1"/>
                </a:solidFill>
              </a:rPr>
              <a:t>18</a:t>
            </a:r>
          </a:p>
        </p:txBody>
      </p:sp>
      <p:pic>
        <p:nvPicPr>
          <p:cNvPr id="2" name="Picture 1">
            <a:extLst>
              <a:ext uri="{FF2B5EF4-FFF2-40B4-BE49-F238E27FC236}">
                <a16:creationId xmlns:a16="http://schemas.microsoft.com/office/drawing/2014/main" id="{F53C07A2-83D8-D266-1E84-923DC3B97244}"/>
              </a:ext>
            </a:extLst>
          </p:cNvPr>
          <p:cNvPicPr>
            <a:picLocks noChangeAspect="1"/>
          </p:cNvPicPr>
          <p:nvPr/>
        </p:nvPicPr>
        <p:blipFill>
          <a:blip r:embed="rId3"/>
          <a:stretch>
            <a:fillRect/>
          </a:stretch>
        </p:blipFill>
        <p:spPr>
          <a:xfrm>
            <a:off x="1815312" y="900288"/>
            <a:ext cx="9856258" cy="3056204"/>
          </a:xfrm>
          <a:prstGeom prst="rect">
            <a:avLst/>
          </a:prstGeom>
        </p:spPr>
      </p:pic>
      <p:sp>
        <p:nvSpPr>
          <p:cNvPr id="4" name="TextBox 3">
            <a:extLst>
              <a:ext uri="{FF2B5EF4-FFF2-40B4-BE49-F238E27FC236}">
                <a16:creationId xmlns:a16="http://schemas.microsoft.com/office/drawing/2014/main" id="{E7C69BD8-CB06-E1BE-1AB1-1B0FC5165542}"/>
              </a:ext>
            </a:extLst>
          </p:cNvPr>
          <p:cNvSpPr txBox="1"/>
          <p:nvPr/>
        </p:nvSpPr>
        <p:spPr>
          <a:xfrm>
            <a:off x="4815464" y="1191318"/>
            <a:ext cx="3473042" cy="369332"/>
          </a:xfrm>
          <a:prstGeom prst="rect">
            <a:avLst/>
          </a:prstGeom>
          <a:noFill/>
        </p:spPr>
        <p:txBody>
          <a:bodyPr wrap="square" rtlCol="0">
            <a:spAutoFit/>
          </a:bodyPr>
          <a:lstStyle/>
          <a:p>
            <a:pPr algn="ctr"/>
            <a:r>
              <a:rPr lang="en-US" sz="1800" b="1">
                <a:solidFill>
                  <a:srgbClr val="0B5AA5"/>
                </a:solidFill>
              </a:rPr>
              <a:t>New Haven county, CT</a:t>
            </a:r>
          </a:p>
        </p:txBody>
      </p:sp>
      <p:pic>
        <p:nvPicPr>
          <p:cNvPr id="5" name="Picture 4">
            <a:extLst>
              <a:ext uri="{FF2B5EF4-FFF2-40B4-BE49-F238E27FC236}">
                <a16:creationId xmlns:a16="http://schemas.microsoft.com/office/drawing/2014/main" id="{5144340C-3675-7388-5C91-D1FACBD5F1B0}"/>
              </a:ext>
            </a:extLst>
          </p:cNvPr>
          <p:cNvPicPr>
            <a:picLocks noChangeAspect="1"/>
          </p:cNvPicPr>
          <p:nvPr/>
        </p:nvPicPr>
        <p:blipFill>
          <a:blip r:embed="rId4"/>
          <a:stretch>
            <a:fillRect/>
          </a:stretch>
        </p:blipFill>
        <p:spPr>
          <a:xfrm>
            <a:off x="1815312" y="3781928"/>
            <a:ext cx="9856258" cy="306288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E5C3C1-3B26-A469-D15F-1922E45CAB79}"/>
                  </a:ext>
                </a:extLst>
              </p:cNvPr>
              <p:cNvSpPr txBox="1"/>
              <p:nvPr/>
            </p:nvSpPr>
            <p:spPr>
              <a:xfrm>
                <a:off x="5309132" y="119370"/>
                <a:ext cx="2686248"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1" i="1" smtClean="0">
                              <a:latin typeface="Cambria Math" panose="02040503050406030204" pitchFamily="18" charset="0"/>
                            </a:rPr>
                          </m:ctrlPr>
                        </m:dPr>
                        <m:e>
                          <m:d>
                            <m:dPr>
                              <m:begChr m:val="{"/>
                              <m:endChr m:val="}"/>
                              <m:ctrlPr>
                                <a:rPr lang="en-US" sz="2000" b="1" i="1">
                                  <a:latin typeface="Cambria Math" panose="02040503050406030204" pitchFamily="18" charset="0"/>
                                </a:rPr>
                              </m:ctrlPr>
                            </m:dPr>
                            <m:e>
                              <m:f>
                                <m:fPr>
                                  <m:ctrlPr>
                                    <a:rPr lang="en-US" sz="2000" b="1" i="1">
                                      <a:latin typeface="Cambria Math" panose="02040503050406030204" pitchFamily="18" charset="0"/>
                                    </a:rPr>
                                  </m:ctrlPr>
                                </m:fPr>
                                <m:num>
                                  <m:r>
                                    <a:rPr lang="en-US" sz="2000" b="1" i="1">
                                      <a:latin typeface="Cambria Math" panose="02040503050406030204" pitchFamily="18" charset="0"/>
                                    </a:rPr>
                                    <m:t>𝑺𝑷𝑴</m:t>
                                  </m:r>
                                  <m:r>
                                    <a:rPr lang="en-US" sz="2000" b="1" i="1">
                                      <a:latin typeface="Cambria Math" panose="02040503050406030204" pitchFamily="18" charset="0"/>
                                    </a:rPr>
                                    <m:t>−</m:t>
                                  </m:r>
                                  <m:r>
                                    <a:rPr lang="en-US" sz="2000" b="1" i="1">
                                      <a:latin typeface="Cambria Math" panose="02040503050406030204" pitchFamily="18" charset="0"/>
                                    </a:rPr>
                                    <m:t>𝑻𝑽𝑴</m:t>
                                  </m:r>
                                </m:num>
                                <m:den>
                                  <m:r>
                                    <a:rPr lang="en-US" sz="2000" b="1" i="1">
                                      <a:latin typeface="Cambria Math" panose="02040503050406030204" pitchFamily="18" charset="0"/>
                                    </a:rPr>
                                    <m:t>𝑺𝑷𝑴</m:t>
                                  </m:r>
                                </m:den>
                              </m:f>
                            </m:e>
                          </m:d>
                          <m:r>
                            <a:rPr lang="en-US" sz="2000" b="1" i="1">
                              <a:latin typeface="Cambria Math" panose="02040503050406030204" pitchFamily="18" charset="0"/>
                            </a:rPr>
                            <m:t>∗</m:t>
                          </m:r>
                          <m:r>
                            <a:rPr lang="en-US" sz="2000" b="1" i="1">
                              <a:latin typeface="Cambria Math" panose="02040503050406030204" pitchFamily="18" charset="0"/>
                            </a:rPr>
                            <m:t>𝟏𝟎𝟎</m:t>
                          </m:r>
                        </m:e>
                      </m:d>
                    </m:oMath>
                  </m:oMathPara>
                </a14:m>
                <a:endParaRPr lang="en-US" sz="2000" b="1" dirty="0"/>
              </a:p>
            </p:txBody>
          </p:sp>
        </mc:Choice>
        <mc:Fallback xmlns="">
          <p:sp>
            <p:nvSpPr>
              <p:cNvPr id="7" name="TextBox 6">
                <a:extLst>
                  <a:ext uri="{FF2B5EF4-FFF2-40B4-BE49-F238E27FC236}">
                    <a16:creationId xmlns:a16="http://schemas.microsoft.com/office/drawing/2014/main" id="{F4E5C3C1-3B26-A469-D15F-1922E45CAB79}"/>
                  </a:ext>
                </a:extLst>
              </p:cNvPr>
              <p:cNvSpPr txBox="1">
                <a:spLocks noRot="1" noChangeAspect="1" noMove="1" noResize="1" noEditPoints="1" noAdjustHandles="1" noChangeArrowheads="1" noChangeShapeType="1" noTextEdit="1"/>
              </p:cNvSpPr>
              <p:nvPr/>
            </p:nvSpPr>
            <p:spPr>
              <a:xfrm>
                <a:off x="5309132" y="119370"/>
                <a:ext cx="2686248" cy="6915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622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800600" y="19050"/>
            <a:ext cx="2819400" cy="685800"/>
          </a:xfrm>
        </p:spPr>
        <p:txBody>
          <a:bodyPr/>
          <a:lstStyle/>
          <a:p>
            <a:r>
              <a:rPr lang="en-US"/>
              <a:t>Background</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495300" y="914360"/>
                <a:ext cx="11430000" cy="4473917"/>
              </a:xfrm>
              <a:prstGeom prst="rect">
                <a:avLst/>
              </a:prstGeom>
            </p:spPr>
            <p:txBody>
              <a:bodyPr wrap="square" lIns="91440" tIns="45720" rIns="91440" bIns="45720" anchor="t">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342900" lvl="1" indent="-342900">
                  <a:spcAft>
                    <a:spcPts val="300"/>
                  </a:spcAft>
                  <a:buSzPct val="90000"/>
                  <a:buFont typeface="Wingdings" panose="05000000000000000000" pitchFamily="2" charset="2"/>
                  <a:buChar char="Ø"/>
                </a:pPr>
                <a:r>
                  <a:rPr lang="en-US" b="1">
                    <a:solidFill>
                      <a:srgbClr val="FF0000"/>
                    </a:solidFill>
                  </a:rPr>
                  <a:t>Similarity functions </a:t>
                </a:r>
                <a:r>
                  <a:rPr lang="en-US" b="1"/>
                  <a:t>are used in regional and global meteorological and air quality models to help represent surface and mixed layer processes in the PBL in a best possible way. For horizontal wind speed, for example: </a:t>
                </a:r>
              </a:p>
              <a:p>
                <a:pPr marL="0" lvl="1" indent="0">
                  <a:spcAft>
                    <a:spcPts val="300"/>
                  </a:spcAft>
                  <a:buSzPct val="90000"/>
                  <a:buNone/>
                </a:pPr>
                <a14:m>
                  <m:oMathPara xmlns:m="http://schemas.openxmlformats.org/officeDocument/2006/math">
                    <m:oMathParaPr>
                      <m:jc m:val="centerGroup"/>
                    </m:oMathParaPr>
                    <m:oMath xmlns:m="http://schemas.openxmlformats.org/officeDocument/2006/math">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𝑼</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2400" b="1" i="1">
                              <a:solidFill>
                                <a:srgbClr val="000000"/>
                              </a:solidFill>
                              <a:latin typeface="Cambria Math" panose="02040503050406030204" pitchFamily="18" charset="0"/>
                            </a:rPr>
                          </m:ctrlPr>
                        </m:fPr>
                        <m:num>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𝒖</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b>
                          </m:sSub>
                        </m:num>
                        <m:den>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𝒌</m:t>
                          </m:r>
                        </m:den>
                      </m:f>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2400" b="1" i="1">
                              <a:solidFill>
                                <a:srgbClr val="000000"/>
                              </a:solidFill>
                              <a:latin typeface="Cambria Math" panose="02040503050406030204" pitchFamily="18" charset="0"/>
                            </a:rPr>
                          </m:ctrlPr>
                        </m:dPr>
                        <m:e>
                          <m:func>
                            <m:funcPr>
                              <m:ctrlPr>
                                <a:rPr lang="en-US" sz="2400" b="1" i="1">
                                  <a:solidFill>
                                    <a:srgbClr val="000000"/>
                                  </a:solidFill>
                                  <a:latin typeface="Cambria Math" panose="02040503050406030204" pitchFamily="18" charset="0"/>
                                </a:rPr>
                              </m:ctrlPr>
                            </m:funcPr>
                            <m:fNa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𝒍𝒏</m:t>
                              </m:r>
                            </m:fName>
                            <m:e>
                              <m:d>
                                <m:dPr>
                                  <m:ctrlPr>
                                    <a:rPr lang="en-US" sz="2400" b="1" i="1">
                                      <a:solidFill>
                                        <a:srgbClr val="000000"/>
                                      </a:solidFill>
                                      <a:latin typeface="Cambria Math" panose="02040503050406030204" pitchFamily="18" charset="0"/>
                                    </a:rPr>
                                  </m:ctrlPr>
                                </m:dPr>
                                <m:e>
                                  <m:f>
                                    <m:fPr>
                                      <m:ctrlPr>
                                        <a:rPr lang="en-US" sz="2400" b="1"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𝒅</m:t>
                                          </m:r>
                                        </m:sub>
                                      </m:sSub>
                                    </m:num>
                                    <m:den>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sub>
                                      </m:sSub>
                                    </m:den>
                                  </m:f>
                                </m:e>
                              </m:d>
                            </m:e>
                          </m:func>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400"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𝝍</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sub>
                          </m:sSub>
                        </m:e>
                      </m:d>
                    </m:oMath>
                  </m:oMathPara>
                </a14:m>
                <a:endParaRPr lang="en-US" b="1"/>
              </a:p>
              <a:p>
                <a:pPr marL="342900" lvl="1" indent="-342900">
                  <a:spcAft>
                    <a:spcPts val="300"/>
                  </a:spcAft>
                  <a:buSzPct val="90000"/>
                  <a:buFont typeface="Wingdings" panose="05000000000000000000" pitchFamily="2" charset="2"/>
                  <a:buChar char="Ø"/>
                </a:pPr>
                <a:r>
                  <a:rPr lang="en-US" b="1"/>
                  <a:t>However, different similarity functions used in models contribute to differences among different models (</a:t>
                </a:r>
                <a:r>
                  <a:rPr lang="en-US" b="1" i="1">
                    <a:solidFill>
                      <a:schemeClr val="bg2">
                        <a:lumMod val="75000"/>
                      </a:schemeClr>
                    </a:solidFill>
                  </a:rPr>
                  <a:t>e.g., Liu et al. 2006; regional &amp; global meteorological and air quality models, &amp; earth system models</a:t>
                </a:r>
                <a:r>
                  <a:rPr lang="en-US" b="1"/>
                  <a:t>)</a:t>
                </a:r>
              </a:p>
              <a:p>
                <a:pPr marL="0" lvl="1" indent="0">
                  <a:spcAft>
                    <a:spcPts val="300"/>
                  </a:spcAft>
                  <a:buSzPct val="90000"/>
                  <a:buNone/>
                </a:pPr>
                <a:endParaRPr lang="en-US" sz="1600" b="1">
                  <a:cs typeface="Arial"/>
                </a:endParaRPr>
              </a:p>
              <a:p>
                <a:pPr marL="342900" lvl="1" indent="-342900">
                  <a:spcAft>
                    <a:spcPts val="300"/>
                  </a:spcAft>
                  <a:buSzPct val="90000"/>
                  <a:buFont typeface="Wingdings" panose="05000000000000000000" pitchFamily="2" charset="2"/>
                  <a:buChar char="Ø"/>
                </a:pPr>
                <a:r>
                  <a:rPr lang="en-US" b="1"/>
                  <a:t>For the past 50+ years, there is no viable alternative to unify MET and AQ models. One </a:t>
                </a:r>
                <a:r>
                  <a:rPr lang="en-US" b="1" u="sng"/>
                  <a:t>MUST</a:t>
                </a:r>
                <a:r>
                  <a:rPr lang="en-US" b="1"/>
                  <a:t> use these similarity functions or models will fail.</a:t>
                </a:r>
                <a:endParaRPr lang="en-US" sz="1200" b="1"/>
              </a:p>
            </p:txBody>
          </p:sp>
        </mc:Choice>
        <mc:Fallback xmlns="">
          <p:sp>
            <p:nvSpPr>
              <p:cNvPr id="6" name="Content Placeholder 2">
                <a:extLst>
                  <a:ext uri="{FF2B5EF4-FFF2-40B4-BE49-F238E27FC236}">
                    <a16:creationId xmlns:a16="http://schemas.microsoft.com/office/drawing/2014/main" id="{E73F22BD-2E62-4487-A46F-3ABFA9C0432F}"/>
                  </a:ext>
                </a:extLst>
              </p:cNvPr>
              <p:cNvSpPr txBox="1">
                <a:spLocks noRot="1" noChangeAspect="1" noMove="1" noResize="1" noEditPoints="1" noAdjustHandles="1" noChangeArrowheads="1" noChangeShapeType="1" noTextEdit="1"/>
              </p:cNvSpPr>
              <p:nvPr/>
            </p:nvSpPr>
            <p:spPr>
              <a:xfrm>
                <a:off x="495300" y="914360"/>
                <a:ext cx="11430000" cy="4473917"/>
              </a:xfrm>
              <a:prstGeom prst="rect">
                <a:avLst/>
              </a:prstGeom>
              <a:blipFill>
                <a:blip r:embed="rId3"/>
                <a:stretch>
                  <a:fillRect l="-533" t="-954" r="-107" b="-2180"/>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56C2A2D-D499-2ED4-C0C4-7A68F9AA2034}"/>
              </a:ext>
            </a:extLst>
          </p:cNvPr>
          <p:cNvSpPr/>
          <p:nvPr/>
        </p:nvSpPr>
        <p:spPr bwMode="auto">
          <a:xfrm>
            <a:off x="7450372" y="2186609"/>
            <a:ext cx="667910" cy="62815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1" charset="-128"/>
            </a:endParaRPr>
          </a:p>
        </p:txBody>
      </p:sp>
    </p:spTree>
    <p:extLst>
      <p:ext uri="{BB962C8B-B14F-4D97-AF65-F5344CB8AC3E}">
        <p14:creationId xmlns:p14="http://schemas.microsoft.com/office/powerpoint/2010/main" val="29131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880667" y="-35859"/>
            <a:ext cx="2637367" cy="685800"/>
          </a:xfrm>
        </p:spPr>
        <p:txBody>
          <a:bodyPr/>
          <a:lstStyle/>
          <a:p>
            <a:r>
              <a:rPr lang="en-US" dirty="0"/>
              <a:t>SUMMARY</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19</a:t>
            </a:fld>
            <a:endParaRPr lang="en-US"/>
          </a:p>
        </p:txBody>
      </p:sp>
      <p:sp>
        <p:nvSpPr>
          <p:cNvPr id="4" name="Content Placeholder 2">
            <a:extLst>
              <a:ext uri="{FF2B5EF4-FFF2-40B4-BE49-F238E27FC236}">
                <a16:creationId xmlns:a16="http://schemas.microsoft.com/office/drawing/2014/main" id="{50B34945-B6F4-D1C0-EAE9-8C00AB846872}"/>
              </a:ext>
            </a:extLst>
          </p:cNvPr>
          <p:cNvSpPr txBox="1">
            <a:spLocks/>
          </p:cNvSpPr>
          <p:nvPr/>
        </p:nvSpPr>
        <p:spPr>
          <a:xfrm>
            <a:off x="2060617" y="438474"/>
            <a:ext cx="9421301" cy="6204776"/>
          </a:xfrm>
          <a:prstGeom prst="rect">
            <a:avLst/>
          </a:prstGeom>
        </p:spPr>
        <p:txBody>
          <a:bodyPr wrap="square" lIns="91440" tIns="45720" rIns="91440" bIns="45720" anchor="t">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buNone/>
            </a:pPr>
            <a:r>
              <a:rPr lang="en-US" b="1" dirty="0"/>
              <a:t>Preliminary results from WRF and CMAQ models’ coarse grid simulations indicate that: </a:t>
            </a:r>
          </a:p>
          <a:p>
            <a:pPr marL="0" indent="0">
              <a:buNone/>
            </a:pPr>
            <a:endParaRPr lang="en-US" sz="1100" b="1" dirty="0"/>
          </a:p>
          <a:p>
            <a:pPr>
              <a:buFont typeface="Wingdings" panose="05000000000000000000" pitchFamily="2" charset="2"/>
              <a:buChar char="Ø"/>
            </a:pPr>
            <a:r>
              <a:rPr lang="en-US" b="1" dirty="0"/>
              <a:t> </a:t>
            </a:r>
            <a:r>
              <a:rPr lang="en-US" b="1" dirty="0">
                <a:cs typeface="Arial"/>
              </a:rPr>
              <a:t> </a:t>
            </a:r>
            <a:r>
              <a:rPr lang="en-US" b="1" dirty="0"/>
              <a:t>For the first time in the history, both the WRF and CMAQ 	models </a:t>
            </a:r>
            <a:r>
              <a:rPr lang="en-US" b="1" u="sng" dirty="0">
                <a:solidFill>
                  <a:srgbClr val="056CB6"/>
                </a:solidFill>
              </a:rPr>
              <a:t>didn’t use</a:t>
            </a:r>
            <a:r>
              <a:rPr lang="en-US" b="1" dirty="0">
                <a:solidFill>
                  <a:srgbClr val="056CB6"/>
                </a:solidFill>
              </a:rPr>
              <a:t> </a:t>
            </a:r>
            <a:r>
              <a:rPr lang="en-US" b="1" dirty="0"/>
              <a:t>similarity functions and yet 	successfully produced TVM results comparable to that 	with SPM. </a:t>
            </a:r>
          </a:p>
          <a:p>
            <a:pPr>
              <a:buFont typeface="Wingdings" panose="05000000000000000000" pitchFamily="2" charset="2"/>
              <a:buChar char="Ø"/>
            </a:pPr>
            <a:r>
              <a:rPr lang="en-US" b="1" dirty="0"/>
              <a:t>The new 3-D velocity scale seems to be functional in WRF 	and CMAQ models at hemispheric scales over 	different landuse and weather/climate regimes.</a:t>
            </a:r>
            <a:endParaRPr lang="en-US" sz="1000" b="1" dirty="0"/>
          </a:p>
          <a:p>
            <a:pPr>
              <a:buFont typeface="Wingdings" panose="05000000000000000000" pitchFamily="2" charset="2"/>
              <a:buChar char="Ø"/>
            </a:pPr>
            <a:r>
              <a:rPr lang="en-US" b="1" dirty="0"/>
              <a:t> New PBL scaling (TVM) seems to produce better meteorology 	with a mix in ozone trends.</a:t>
            </a:r>
            <a:endParaRPr lang="en-US" b="1" dirty="0">
              <a:cs typeface="Arial"/>
            </a:endParaRPr>
          </a:p>
          <a:p>
            <a:pPr>
              <a:buFont typeface="Wingdings" panose="05000000000000000000" pitchFamily="2" charset="2"/>
              <a:buChar char="Ø"/>
            </a:pPr>
            <a:r>
              <a:rPr lang="en-US" b="1" dirty="0">
                <a:cs typeface="Arial"/>
              </a:rPr>
              <a:t> Next, we plan to introduce an advanced particle deposition 	science in the TVM (Cheng et al., 2022).</a:t>
            </a:r>
          </a:p>
          <a:p>
            <a:pPr>
              <a:buFont typeface="Wingdings" panose="05000000000000000000" pitchFamily="2" charset="2"/>
              <a:buChar char="Ø"/>
            </a:pPr>
            <a:r>
              <a:rPr lang="en-US" b="1" dirty="0">
                <a:cs typeface="Arial"/>
              </a:rPr>
              <a:t> Finally, analysis of other chemical species and diagnostic 	evaluation will be performed. </a:t>
            </a:r>
            <a:endParaRPr lang="en-US" b="1" dirty="0"/>
          </a:p>
        </p:txBody>
      </p:sp>
    </p:spTree>
    <p:extLst>
      <p:ext uri="{BB962C8B-B14F-4D97-AF65-F5344CB8AC3E}">
        <p14:creationId xmlns:p14="http://schemas.microsoft.com/office/powerpoint/2010/main" val="382887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4E078-4047-4F4D-8F8D-E932E3DC7FBB}"/>
              </a:ext>
            </a:extLst>
          </p:cNvPr>
          <p:cNvSpPr>
            <a:spLocks noGrp="1"/>
          </p:cNvSpPr>
          <p:nvPr>
            <p:ph idx="1"/>
          </p:nvPr>
        </p:nvSpPr>
        <p:spPr>
          <a:xfrm>
            <a:off x="914400" y="1531951"/>
            <a:ext cx="10363200" cy="3429000"/>
          </a:xfrm>
        </p:spPr>
        <p:txBody>
          <a:bodyPr/>
          <a:lstStyle/>
          <a:p>
            <a:pPr marL="0" indent="0" algn="ctr">
              <a:buNone/>
            </a:pPr>
            <a:r>
              <a:rPr lang="en-US" sz="4400" b="1">
                <a:latin typeface="+mn-lt"/>
              </a:rPr>
              <a:t>Thank you for </a:t>
            </a:r>
          </a:p>
          <a:p>
            <a:pPr marL="0" indent="0" algn="ctr">
              <a:buNone/>
            </a:pPr>
            <a:r>
              <a:rPr lang="en-US" sz="4400" b="1"/>
              <a:t>watching and l</a:t>
            </a:r>
            <a:r>
              <a:rPr lang="en-US" sz="4400" b="1">
                <a:latin typeface="+mn-lt"/>
              </a:rPr>
              <a:t>istening!</a:t>
            </a:r>
          </a:p>
          <a:p>
            <a:pPr marL="0" indent="0" algn="ctr">
              <a:buNone/>
            </a:pPr>
            <a:endParaRPr lang="en-US" sz="4400" b="1">
              <a:latin typeface="+mn-lt"/>
            </a:endParaRPr>
          </a:p>
          <a:p>
            <a:pPr marL="0" indent="0" algn="ctr">
              <a:buNone/>
            </a:pPr>
            <a:r>
              <a:rPr lang="en-US" sz="4000" b="1">
                <a:latin typeface="+mn-lt"/>
              </a:rPr>
              <a:t>Questions/Comments?</a:t>
            </a:r>
          </a:p>
        </p:txBody>
      </p:sp>
      <p:sp>
        <p:nvSpPr>
          <p:cNvPr id="4" name="Slide Number Placeholder 3">
            <a:extLst>
              <a:ext uri="{FF2B5EF4-FFF2-40B4-BE49-F238E27FC236}">
                <a16:creationId xmlns:a16="http://schemas.microsoft.com/office/drawing/2014/main" id="{77520DC4-74A6-4FC7-8485-03BD90D5DF9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F2A795-0D1C-4340-A163-773CC4D3E4EC}" type="slidenum">
              <a:rPr kumimoji="0" lang="en-US" sz="1000" b="1" i="0" u="none" strike="noStrike" kern="1200" cap="none" spc="0" normalizeH="0" baseline="0" noProof="0" smtClean="0">
                <a:ln>
                  <a:noFill/>
                </a:ln>
                <a:solidFill>
                  <a:srgbClr val="FFFFFF"/>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000" b="1" i="0" u="none" strike="noStrike" kern="1200" cap="none" spc="0" normalizeH="0" baseline="0" noProof="0">
              <a:ln>
                <a:noFill/>
              </a:ln>
              <a:solidFill>
                <a:srgbClr val="FFFFFF"/>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362065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2800928" y="968060"/>
            <a:ext cx="5588000" cy="582426"/>
          </a:xfrm>
        </p:spPr>
        <p:txBody>
          <a:bodyPr/>
          <a:lstStyle/>
          <a:p>
            <a:r>
              <a:rPr lang="en-US"/>
              <a:t>Extra slides…</a:t>
            </a:r>
          </a:p>
        </p:txBody>
      </p:sp>
    </p:spTree>
    <p:extLst>
      <p:ext uri="{BB962C8B-B14F-4D97-AF65-F5344CB8AC3E}">
        <p14:creationId xmlns:p14="http://schemas.microsoft.com/office/powerpoint/2010/main" val="126375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038600" y="127550"/>
            <a:ext cx="5588000" cy="582426"/>
          </a:xfrm>
        </p:spPr>
        <p:txBody>
          <a:bodyPr/>
          <a:lstStyle/>
          <a:p>
            <a:r>
              <a:rPr lang="en-US"/>
              <a:t>Modeling configurations: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F2A795-0D1C-4340-A163-773CC4D3E4EC}" type="slidenum">
              <a:rPr kumimoji="0" lang="en-US" sz="1000" b="1" i="0" u="none" strike="noStrike" kern="1200" cap="none" spc="0" normalizeH="0" baseline="0" noProof="0" smtClean="0">
                <a:ln>
                  <a:noFill/>
                </a:ln>
                <a:solidFill>
                  <a:srgbClr val="FFFFFF"/>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000" b="1" i="0" u="none" strike="noStrike" kern="1200" cap="none" spc="0" normalizeH="0" baseline="0" noProof="0">
              <a:ln>
                <a:noFill/>
              </a:ln>
              <a:solidFill>
                <a:srgbClr val="FFFFFF"/>
              </a:solidFill>
              <a:effectLst/>
              <a:uLnTx/>
              <a:uFillTx/>
              <a:latin typeface="Arial" charset="0"/>
              <a:ea typeface="ＭＳ Ｐゴシック" pitchFamily="1" charset="-128"/>
              <a:cs typeface="+mn-cs"/>
            </a:endParaRPr>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381000" y="1752600"/>
            <a:ext cx="492760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EPA standard retrospective model setup  (KF and ACM2 with </a:t>
            </a:r>
            <a:r>
              <a:rPr kumimoji="0" lang="en-US" sz="2400" b="1" i="0" u="none" strike="noStrike" kern="1200" cap="none" spc="0" normalizeH="0" baseline="0" noProof="0" err="1">
                <a:ln>
                  <a:noFill/>
                </a:ln>
                <a:solidFill>
                  <a:srgbClr val="000000"/>
                </a:solidFill>
                <a:effectLst/>
                <a:uLnTx/>
                <a:uFillTx/>
                <a:latin typeface="Arial"/>
                <a:ea typeface="ＭＳ Ｐゴシック"/>
                <a:cs typeface="+mn-cs"/>
              </a:rPr>
              <a:t>PX</a:t>
            </a: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a:t>
            </a:r>
          </a:p>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June 20 to August 1, 2018</a:t>
            </a:r>
          </a:p>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FDDA and Soil moisture nudge</a:t>
            </a:r>
          </a:p>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12 km grids CONUS</a:t>
            </a:r>
          </a:p>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Two simulations: </a:t>
            </a:r>
          </a:p>
          <a:p>
            <a:pPr marL="0" marR="0" lvl="0" indent="0" algn="l" defTabSz="914400" rtl="0" eaLnBrk="1" fontAlgn="base" latinLnBrk="0" hangingPunct="1">
              <a:lnSpc>
                <a:spcPct val="100000"/>
              </a:lnSpc>
              <a:spcBef>
                <a:spcPct val="20000"/>
              </a:spcBef>
              <a:spcAft>
                <a:spcPct val="0"/>
              </a:spcAft>
              <a:buClr>
                <a:srgbClr val="355777"/>
              </a:buClr>
              <a:buSzPct val="90000"/>
              <a:buFont typeface="Times" pitchFamily="1" charset="0"/>
              <a:buNone/>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(i) ACM2 and (ii) e</a:t>
            </a:r>
            <a:r>
              <a:rPr kumimoji="0" lang="en-US" sz="2400" b="1" i="0" u="none" strike="noStrike" kern="1200" cap="none" spc="0" normalizeH="0" baseline="-25000" noProof="0">
                <a:ln>
                  <a:noFill/>
                </a:ln>
                <a:solidFill>
                  <a:srgbClr val="000000"/>
                </a:solidFill>
                <a:effectLst/>
                <a:uLnTx/>
                <a:uFillTx/>
                <a:latin typeface="Arial"/>
                <a:ea typeface="ＭＳ Ｐゴシック"/>
                <a:cs typeface="+mn-cs"/>
              </a:rPr>
              <a:t>*</a:t>
            </a: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 ACM2</a:t>
            </a:r>
            <a:endParaRPr kumimoji="0" lang="en-US" sz="2400" b="1" i="0" u="none" strike="noStrike" kern="1200" cap="none" spc="0" normalizeH="0" baseline="0" noProof="0">
              <a:ln>
                <a:noFill/>
              </a:ln>
              <a:solidFill>
                <a:srgbClr val="0070C0"/>
              </a:solidFill>
              <a:effectLst/>
              <a:uLnTx/>
              <a:uFillTx/>
              <a:latin typeface="Arial"/>
              <a:ea typeface="ＭＳ Ｐゴシック"/>
              <a:cs typeface="+mn-cs"/>
            </a:endParaRPr>
          </a:p>
        </p:txBody>
      </p:sp>
      <p:sp>
        <p:nvSpPr>
          <p:cNvPr id="4" name="Content Placeholder 2">
            <a:extLst>
              <a:ext uri="{FF2B5EF4-FFF2-40B4-BE49-F238E27FC236}">
                <a16:creationId xmlns:a16="http://schemas.microsoft.com/office/drawing/2014/main" id="{91102B79-0BAB-2D92-C5D2-65B75BDD8DCF}"/>
              </a:ext>
            </a:extLst>
          </p:cNvPr>
          <p:cNvSpPr txBox="1">
            <a:spLocks/>
          </p:cNvSpPr>
          <p:nvPr/>
        </p:nvSpPr>
        <p:spPr>
          <a:xfrm>
            <a:off x="6070600" y="1830611"/>
            <a:ext cx="492760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CB6r5, AERO7, ACM2</a:t>
            </a:r>
          </a:p>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Entire year 2018 (</a:t>
            </a:r>
            <a:r>
              <a:rPr kumimoji="0" lang="en-US" sz="2400" b="1" i="1" u="none" strike="noStrike" kern="1200" cap="none" spc="0" normalizeH="0" baseline="0" noProof="0">
                <a:ln>
                  <a:noFill/>
                </a:ln>
                <a:solidFill>
                  <a:srgbClr val="000000">
                    <a:lumMod val="65000"/>
                    <a:lumOff val="35000"/>
                  </a:srgbClr>
                </a:solidFill>
                <a:effectLst/>
                <a:uLnTx/>
                <a:uFillTx/>
                <a:latin typeface="Arial"/>
                <a:ea typeface="ＭＳ Ｐゴシック"/>
                <a:cs typeface="+mn-cs"/>
              </a:rPr>
              <a:t>2 weeks spin up into 2017 December</a:t>
            </a: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a:t>
            </a:r>
          </a:p>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108 km grids hemispheric</a:t>
            </a:r>
          </a:p>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EQUATES emissions</a:t>
            </a:r>
            <a:endParaRPr kumimoji="0" lang="en-US" sz="2400" b="1" i="0" u="none" strike="noStrike" kern="1200" cap="none" spc="0" normalizeH="0" baseline="0" noProof="0">
              <a:ln>
                <a:noFill/>
              </a:ln>
              <a:solidFill>
                <a:srgbClr val="000000"/>
              </a:solidFill>
              <a:effectLst/>
              <a:highlight>
                <a:srgbClr val="FFFF00"/>
              </a:highlight>
              <a:uLnTx/>
              <a:uFillTx/>
              <a:latin typeface="Arial"/>
              <a:ea typeface="ＭＳ Ｐゴシック"/>
              <a:cs typeface="+mn-cs"/>
            </a:endParaRPr>
          </a:p>
          <a:p>
            <a:pPr marL="168275" marR="0" lvl="0" indent="-168275" algn="l" defTabSz="914400" rtl="0" eaLnBrk="1" fontAlgn="base" latinLnBrk="0" hangingPunct="1">
              <a:lnSpc>
                <a:spcPct val="100000"/>
              </a:lnSpc>
              <a:spcBef>
                <a:spcPct val="20000"/>
              </a:spcBef>
              <a:spcAft>
                <a:spcPct val="0"/>
              </a:spcAft>
              <a:buClr>
                <a:srgbClr val="355777"/>
              </a:buClr>
              <a:buSzPct val="90000"/>
              <a:buFont typeface="Times" pitchFamily="1" charset="0"/>
              <a:buChar char="•"/>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Two simulations:</a:t>
            </a:r>
          </a:p>
          <a:p>
            <a:pPr marL="0" marR="0" lvl="0" indent="0" algn="l" defTabSz="914400" rtl="0" eaLnBrk="1" fontAlgn="base" latinLnBrk="0" hangingPunct="1">
              <a:lnSpc>
                <a:spcPct val="100000"/>
              </a:lnSpc>
              <a:spcBef>
                <a:spcPct val="20000"/>
              </a:spcBef>
              <a:spcAft>
                <a:spcPct val="0"/>
              </a:spcAft>
              <a:buClr>
                <a:srgbClr val="355777"/>
              </a:buClr>
              <a:buSzPct val="90000"/>
              <a:buFont typeface="Times" pitchFamily="1" charset="0"/>
              <a:buNone/>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mn-cs"/>
              </a:rPr>
              <a:t>(i) STAGE and (ii) TV-STAGE</a:t>
            </a:r>
          </a:p>
        </p:txBody>
      </p:sp>
      <p:sp>
        <p:nvSpPr>
          <p:cNvPr id="9" name="TextBox 8">
            <a:extLst>
              <a:ext uri="{FF2B5EF4-FFF2-40B4-BE49-F238E27FC236}">
                <a16:creationId xmlns:a16="http://schemas.microsoft.com/office/drawing/2014/main" id="{50B0F79A-2C50-0017-3083-AE5D31D5173A}"/>
              </a:ext>
            </a:extLst>
          </p:cNvPr>
          <p:cNvSpPr txBox="1"/>
          <p:nvPr/>
        </p:nvSpPr>
        <p:spPr>
          <a:xfrm>
            <a:off x="437333" y="1127473"/>
            <a:ext cx="28956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a:ea typeface="ＭＳ Ｐゴシック"/>
                <a:cs typeface="+mn-cs"/>
              </a:rPr>
              <a:t>WRF model v4.3.3</a:t>
            </a:r>
          </a:p>
        </p:txBody>
      </p:sp>
      <p:sp>
        <p:nvSpPr>
          <p:cNvPr id="10" name="TextBox 9">
            <a:extLst>
              <a:ext uri="{FF2B5EF4-FFF2-40B4-BE49-F238E27FC236}">
                <a16:creationId xmlns:a16="http://schemas.microsoft.com/office/drawing/2014/main" id="{8C06BDB2-903C-4411-C087-70D49C129850}"/>
              </a:ext>
            </a:extLst>
          </p:cNvPr>
          <p:cNvSpPr txBox="1"/>
          <p:nvPr/>
        </p:nvSpPr>
        <p:spPr>
          <a:xfrm>
            <a:off x="6102036" y="1185122"/>
            <a:ext cx="29718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a:ea typeface="ＭＳ Ｐゴシック"/>
                <a:cs typeface="+mn-cs"/>
              </a:rPr>
              <a:t>CMAQ model v5.4</a:t>
            </a:r>
          </a:p>
        </p:txBody>
      </p:sp>
    </p:spTree>
    <p:extLst>
      <p:ext uri="{BB962C8B-B14F-4D97-AF65-F5344CB8AC3E}">
        <p14:creationId xmlns:p14="http://schemas.microsoft.com/office/powerpoint/2010/main" val="188969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84CBB3F7-EC28-2C1C-4842-E2A48C0DEB39}"/>
                  </a:ext>
                </a:extLst>
              </p:cNvPr>
              <p:cNvSpPr>
                <a:spLocks noGrp="1"/>
              </p:cNvSpPr>
              <p:nvPr>
                <p:ph type="title"/>
              </p:nvPr>
            </p:nvSpPr>
            <p:spPr>
              <a:xfrm>
                <a:off x="1873289" y="110386"/>
                <a:ext cx="9951767" cy="2037538"/>
              </a:xfrm>
            </p:spPr>
            <p:style>
              <a:lnRef idx="2">
                <a:schemeClr val="dk1"/>
              </a:lnRef>
              <a:fillRef idx="1">
                <a:schemeClr val="lt1"/>
              </a:fillRef>
              <a:effectRef idx="0">
                <a:schemeClr val="dk1"/>
              </a:effectRef>
              <a:fontRef idx="minor">
                <a:schemeClr val="dk1"/>
              </a:fontRef>
            </p:style>
            <p:txBody>
              <a:bodyPr/>
              <a:lstStyle/>
              <a:p>
                <a:r>
                  <a:rPr lang="en-US" sz="2800"/>
                  <a:t>To alleviate these issues, a 3-D velocity scale (</a:t>
                </a:r>
                <a14:m>
                  <m:oMath xmlns:m="http://schemas.openxmlformats.org/officeDocument/2006/math">
                    <m:sSub>
                      <m:sSubPr>
                        <m:ctrlPr>
                          <a:rPr lang="en-US" sz="2800" b="1" i="1" smtClean="0">
                            <a:solidFill>
                              <a:schemeClr val="tx1"/>
                            </a:solidFill>
                            <a:latin typeface="Cambria Math" panose="02040503050406030204" pitchFamily="18" charset="0"/>
                          </a:rPr>
                        </m:ctrlPr>
                      </m:sSubPr>
                      <m:e>
                        <m:r>
                          <a:rPr lang="en-US" sz="2800" b="1">
                            <a:solidFill>
                              <a:schemeClr val="tx1"/>
                            </a:solidFill>
                            <a:latin typeface="Cambria Math" panose="02040503050406030204" pitchFamily="18" charset="0"/>
                          </a:rPr>
                          <m:t>𝒆</m:t>
                        </m:r>
                      </m:e>
                      <m:sub>
                        <m:r>
                          <a:rPr lang="en-US" sz="2800" b="1">
                            <a:solidFill>
                              <a:schemeClr val="tx1"/>
                            </a:solidFill>
                            <a:latin typeface="Cambria Math" panose="02040503050406030204" pitchFamily="18" charset="0"/>
                          </a:rPr>
                          <m:t>∗</m:t>
                        </m:r>
                      </m:sub>
                    </m:sSub>
                  </m:oMath>
                </a14:m>
                <a:r>
                  <a:rPr lang="en-US" sz="2800">
                    <a:solidFill>
                      <a:schemeClr val="tx1"/>
                    </a:solidFill>
                  </a:rPr>
                  <a:t> </a:t>
                </a:r>
                <a:r>
                  <a:rPr lang="en-US" sz="2800"/>
                  <a:t>) has been developed that does not depend on the usage of similarity functions</a:t>
                </a:r>
                <a:endParaRPr lang="en-US" sz="2800" b="1"/>
              </a:p>
            </p:txBody>
          </p:sp>
        </mc:Choice>
        <mc:Fallback xmlns="">
          <p:sp>
            <p:nvSpPr>
              <p:cNvPr id="10" name="Title 1">
                <a:extLst>
                  <a:ext uri="{FF2B5EF4-FFF2-40B4-BE49-F238E27FC236}">
                    <a16:creationId xmlns:a16="http://schemas.microsoft.com/office/drawing/2014/main" id="{84CBB3F7-EC28-2C1C-4842-E2A48C0DEB39}"/>
                  </a:ext>
                </a:extLst>
              </p:cNvPr>
              <p:cNvSpPr>
                <a:spLocks noGrp="1" noRot="1" noChangeAspect="1" noMove="1" noResize="1" noEditPoints="1" noAdjustHandles="1" noChangeArrowheads="1" noChangeShapeType="1" noTextEdit="1"/>
              </p:cNvSpPr>
              <p:nvPr>
                <p:ph type="title"/>
              </p:nvPr>
            </p:nvSpPr>
            <p:spPr>
              <a:xfrm>
                <a:off x="1873289" y="110386"/>
                <a:ext cx="9951767" cy="2037538"/>
              </a:xfrm>
              <a:blipFill>
                <a:blip r:embed="rId3"/>
                <a:stretch>
                  <a:fillRect l="-1100" t="-23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8AB00D4-91CC-439F-A104-30CDB2D3BCA4}"/>
                  </a:ext>
                </a:extLst>
              </p:cNvPr>
              <p:cNvSpPr txBox="1"/>
              <p:nvPr/>
            </p:nvSpPr>
            <p:spPr>
              <a:xfrm>
                <a:off x="657239" y="2167395"/>
                <a:ext cx="11037127" cy="1077218"/>
              </a:xfrm>
              <a:prstGeom prst="rect">
                <a:avLst/>
              </a:prstGeom>
              <a:noFill/>
            </p:spPr>
            <p:txBody>
              <a:bodyPr wrap="square">
                <a:spAutoFit/>
              </a:bodyPr>
              <a:lstStyle/>
              <a:p>
                <a:r>
                  <a:rPr lang="en-US" sz="3200" b="1">
                    <a:solidFill>
                      <a:srgbClr val="086DB6"/>
                    </a:solidFill>
                  </a:rPr>
                  <a:t>In Alapaty et al., 2022; Cheng et al., 2022, </a:t>
                </a:r>
                <a14:m>
                  <m:oMath xmlns:m="http://schemas.openxmlformats.org/officeDocument/2006/math">
                    <m:sSub>
                      <m:sSubPr>
                        <m:ctrlPr>
                          <a:rPr lang="en-US" sz="3200" b="1" i="1" smtClean="0">
                            <a:solidFill>
                              <a:schemeClr val="tx1"/>
                            </a:solidFill>
                            <a:latin typeface="Cambria Math" panose="02040503050406030204" pitchFamily="18" charset="0"/>
                          </a:rPr>
                        </m:ctrlPr>
                      </m:sSubPr>
                      <m:e>
                        <m:r>
                          <a:rPr lang="en-US" sz="3200" b="1">
                            <a:solidFill>
                              <a:schemeClr val="tx1"/>
                            </a:solidFill>
                            <a:latin typeface="Cambria Math" panose="02040503050406030204" pitchFamily="18" charset="0"/>
                          </a:rPr>
                          <m:t>𝒆</m:t>
                        </m:r>
                      </m:e>
                      <m:sub>
                        <m:r>
                          <a:rPr lang="en-US" sz="3200" b="1">
                            <a:solidFill>
                              <a:schemeClr val="tx1"/>
                            </a:solidFill>
                            <a:latin typeface="Cambria Math" panose="02040503050406030204" pitchFamily="18" charset="0"/>
                          </a:rPr>
                          <m:t>∗</m:t>
                        </m:r>
                      </m:sub>
                    </m:sSub>
                    <m:r>
                      <a:rPr lang="en-US" sz="3200" b="1">
                        <a:solidFill>
                          <a:schemeClr val="tx1"/>
                        </a:solidFill>
                        <a:latin typeface="Cambria Math" panose="02040503050406030204" pitchFamily="18" charset="0"/>
                      </a:rPr>
                      <m:t> </m:t>
                    </m:r>
                  </m:oMath>
                </a14:m>
                <a:r>
                  <a:rPr lang="en-US" sz="3200" b="1">
                    <a:solidFill>
                      <a:srgbClr val="086DB6"/>
                    </a:solidFill>
                  </a:rPr>
                  <a:t>was estimated as:</a:t>
                </a:r>
              </a:p>
            </p:txBody>
          </p:sp>
        </mc:Choice>
        <mc:Fallback xmlns="">
          <p:sp>
            <p:nvSpPr>
              <p:cNvPr id="40" name="TextBox 39">
                <a:extLst>
                  <a:ext uri="{FF2B5EF4-FFF2-40B4-BE49-F238E27FC236}">
                    <a16:creationId xmlns:a16="http://schemas.microsoft.com/office/drawing/2014/main" id="{88AB00D4-91CC-439F-A104-30CDB2D3BCA4}"/>
                  </a:ext>
                </a:extLst>
              </p:cNvPr>
              <p:cNvSpPr txBox="1">
                <a:spLocks noRot="1" noChangeAspect="1" noMove="1" noResize="1" noEditPoints="1" noAdjustHandles="1" noChangeArrowheads="1" noChangeShapeType="1" noTextEdit="1"/>
              </p:cNvSpPr>
              <p:nvPr/>
            </p:nvSpPr>
            <p:spPr>
              <a:xfrm>
                <a:off x="657239" y="2167395"/>
                <a:ext cx="11037127" cy="1077218"/>
              </a:xfrm>
              <a:prstGeom prst="rect">
                <a:avLst/>
              </a:prstGeom>
              <a:blipFill>
                <a:blip r:embed="rId4"/>
                <a:stretch>
                  <a:fillRect l="-1436" t="-7386" b="-18182"/>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C095FD88-BC35-49E4-B9AF-ED840C2D51DF}"/>
              </a:ext>
            </a:extLst>
          </p:cNvPr>
          <p:cNvPicPr>
            <a:picLocks noChangeAspect="1"/>
          </p:cNvPicPr>
          <p:nvPr/>
        </p:nvPicPr>
        <p:blipFill>
          <a:blip r:embed="rId5"/>
          <a:stretch>
            <a:fillRect/>
          </a:stretch>
        </p:blipFill>
        <p:spPr>
          <a:xfrm>
            <a:off x="657239" y="3270918"/>
            <a:ext cx="11300058" cy="2664998"/>
          </a:xfrm>
          <a:prstGeom prst="rect">
            <a:avLst/>
          </a:prstGeom>
        </p:spPr>
      </p:pic>
      <p:pic>
        <p:nvPicPr>
          <p:cNvPr id="4" name="Picture 3">
            <a:extLst>
              <a:ext uri="{FF2B5EF4-FFF2-40B4-BE49-F238E27FC236}">
                <a16:creationId xmlns:a16="http://schemas.microsoft.com/office/drawing/2014/main" id="{95AE69A5-EDEC-5544-BF9A-F0705B3D707F}"/>
              </a:ext>
            </a:extLst>
          </p:cNvPr>
          <p:cNvPicPr>
            <a:picLocks noChangeAspect="1"/>
          </p:cNvPicPr>
          <p:nvPr/>
        </p:nvPicPr>
        <p:blipFill>
          <a:blip r:embed="rId6"/>
          <a:stretch>
            <a:fillRect/>
          </a:stretch>
        </p:blipFill>
        <p:spPr>
          <a:xfrm>
            <a:off x="8464447" y="5658954"/>
            <a:ext cx="3200400" cy="762000"/>
          </a:xfrm>
          <a:prstGeom prst="rect">
            <a:avLst/>
          </a:prstGeom>
          <a:ln>
            <a:solidFill>
              <a:schemeClr val="accent1">
                <a:lumMod val="50000"/>
              </a:schemeClr>
            </a:solidFill>
          </a:ln>
        </p:spPr>
        <p:style>
          <a:lnRef idx="2">
            <a:schemeClr val="dk1"/>
          </a:lnRef>
          <a:fillRef idx="1">
            <a:schemeClr val="lt1"/>
          </a:fillRef>
          <a:effectRef idx="0">
            <a:schemeClr val="dk1"/>
          </a:effectRef>
          <a:fontRef idx="minor">
            <a:schemeClr val="dk1"/>
          </a:fontRef>
        </p:style>
      </p:pic>
      <p:cxnSp>
        <p:nvCxnSpPr>
          <p:cNvPr id="9" name="Straight Arrow Connector 8">
            <a:extLst>
              <a:ext uri="{FF2B5EF4-FFF2-40B4-BE49-F238E27FC236}">
                <a16:creationId xmlns:a16="http://schemas.microsoft.com/office/drawing/2014/main" id="{477E4B5D-525E-0BF9-AAF0-0B027CC600A1}"/>
              </a:ext>
            </a:extLst>
          </p:cNvPr>
          <p:cNvCxnSpPr/>
          <p:nvPr/>
        </p:nvCxnSpPr>
        <p:spPr bwMode="auto">
          <a:xfrm>
            <a:off x="6428509" y="5658954"/>
            <a:ext cx="1981065" cy="464559"/>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A8009847-6670-E83A-AB37-46E9F63D1EF6}"/>
              </a:ext>
            </a:extLst>
          </p:cNvPr>
          <p:cNvSpPr txBox="1"/>
          <p:nvPr/>
        </p:nvSpPr>
        <p:spPr>
          <a:xfrm>
            <a:off x="508000" y="6159675"/>
            <a:ext cx="298480" cy="338554"/>
          </a:xfrm>
          <a:prstGeom prst="rect">
            <a:avLst/>
          </a:prstGeom>
          <a:noFill/>
        </p:spPr>
        <p:txBody>
          <a:bodyPr wrap="none" rtlCol="0">
            <a:spAutoFit/>
          </a:bodyPr>
          <a:lstStyle/>
          <a:p>
            <a:r>
              <a:rPr lang="en-US" sz="1600" b="1">
                <a:solidFill>
                  <a:schemeClr val="bg1"/>
                </a:solidFill>
              </a:rPr>
              <a:t>2</a:t>
            </a:r>
          </a:p>
        </p:txBody>
      </p:sp>
      <p:pic>
        <p:nvPicPr>
          <p:cNvPr id="5" name="Picture 4">
            <a:extLst>
              <a:ext uri="{FF2B5EF4-FFF2-40B4-BE49-F238E27FC236}">
                <a16:creationId xmlns:a16="http://schemas.microsoft.com/office/drawing/2014/main" id="{2CB4A1C4-9C56-457C-CD13-78A97FFEBE4A}"/>
              </a:ext>
            </a:extLst>
          </p:cNvPr>
          <p:cNvPicPr>
            <a:picLocks noChangeAspect="1"/>
          </p:cNvPicPr>
          <p:nvPr/>
        </p:nvPicPr>
        <p:blipFill>
          <a:blip r:embed="rId7"/>
          <a:stretch>
            <a:fillRect/>
          </a:stretch>
        </p:blipFill>
        <p:spPr>
          <a:xfrm>
            <a:off x="6007384" y="989470"/>
            <a:ext cx="4141839" cy="886633"/>
          </a:xfrm>
          <a:prstGeom prst="rect">
            <a:avLst/>
          </a:prstGeom>
        </p:spPr>
      </p:pic>
    </p:spTree>
    <p:extLst>
      <p:ext uri="{BB962C8B-B14F-4D97-AF65-F5344CB8AC3E}">
        <p14:creationId xmlns:p14="http://schemas.microsoft.com/office/powerpoint/2010/main" val="54281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3</a:t>
            </a:fld>
            <a:endParaRPr lang="en-US"/>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1830969" y="-52645"/>
            <a:ext cx="10199180" cy="1200329"/>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indent="0" algn="ctr">
              <a:spcBef>
                <a:spcPts val="0"/>
              </a:spcBef>
              <a:spcAft>
                <a:spcPts val="0"/>
              </a:spcAft>
              <a:buNone/>
            </a:pPr>
            <a:r>
              <a:rPr lang="en-US" b="1">
                <a:effectLst/>
                <a:ea typeface="Calibri" panose="020F0502020204030204" pitchFamily="34" charset="0"/>
                <a:cs typeface="Times New Roman" panose="02020603050405020304" pitchFamily="18" charset="0"/>
              </a:rPr>
              <a:t>Validation of </a:t>
            </a:r>
            <a:r>
              <a:rPr lang="en-US" b="1" i="1">
                <a:effectLst/>
                <a:ea typeface="Calibri" panose="020F0502020204030204" pitchFamily="34" charset="0"/>
                <a:cs typeface="Times New Roman" panose="02020603050405020304" pitchFamily="18" charset="0"/>
              </a:rPr>
              <a:t>e</a:t>
            </a:r>
            <a:r>
              <a:rPr lang="en-US" b="1" i="1" baseline="-25000">
                <a:effectLst/>
                <a:ea typeface="Calibri" panose="020F0502020204030204" pitchFamily="34" charset="0"/>
                <a:cs typeface="Times New Roman" panose="02020603050405020304" pitchFamily="18" charset="0"/>
              </a:rPr>
              <a:t>*</a:t>
            </a:r>
            <a:r>
              <a:rPr lang="en-US" b="1">
                <a:effectLst/>
                <a:ea typeface="Calibri" panose="020F0502020204030204" pitchFamily="34" charset="0"/>
                <a:cs typeface="Times New Roman" panose="02020603050405020304" pitchFamily="18" charset="0"/>
              </a:rPr>
              <a:t> Estimation Using 3-D Sonic Anemometer Micrometeorological variance Data </a:t>
            </a:r>
            <a:r>
              <a:rPr lang="en-US" b="1"/>
              <a:t>(1991-2000) at Harvard Forest site</a:t>
            </a:r>
          </a:p>
          <a:p>
            <a:pPr marL="0" indent="0" algn="ctr">
              <a:spcBef>
                <a:spcPts val="0"/>
              </a:spcBef>
              <a:spcAft>
                <a:spcPts val="0"/>
              </a:spcAft>
              <a:buNone/>
            </a:pPr>
            <a:r>
              <a:rPr lang="en-US" b="1">
                <a:effectLst/>
                <a:highlight>
                  <a:srgbClr val="FFFF00"/>
                </a:highlight>
                <a:ea typeface="Calibri" panose="020F0502020204030204" pitchFamily="34" charset="0"/>
                <a:cs typeface="Times New Roman" panose="02020603050405020304" pitchFamily="18" charset="0"/>
              </a:rPr>
              <a:t>Alapaty et al., 2022</a:t>
            </a:r>
            <a:endParaRPr lang="en-US">
              <a:effectLst/>
              <a:highlight>
                <a:srgbClr val="FFFF00"/>
              </a:highlight>
              <a:ea typeface="Calibri" panose="020F0502020204030204" pitchFamily="34" charset="0"/>
              <a:cs typeface="Times New Roman" panose="02020603050405020304" pitchFamily="18" charset="0"/>
            </a:endParaRPr>
          </a:p>
        </p:txBody>
      </p:sp>
      <p:pic>
        <p:nvPicPr>
          <p:cNvPr id="5" name="Picture 4" descr="Chart, scatter chart&#10;&#10;Description automatically generated">
            <a:extLst>
              <a:ext uri="{FF2B5EF4-FFF2-40B4-BE49-F238E27FC236}">
                <a16:creationId xmlns:a16="http://schemas.microsoft.com/office/drawing/2014/main" id="{08084390-070D-4A7D-A27F-F310AA8F4DE6}"/>
              </a:ext>
            </a:extLst>
          </p:cNvPr>
          <p:cNvPicPr>
            <a:picLocks noChangeAspect="1"/>
          </p:cNvPicPr>
          <p:nvPr/>
        </p:nvPicPr>
        <p:blipFill>
          <a:blip r:embed="rId3"/>
          <a:stretch>
            <a:fillRect/>
          </a:stretch>
        </p:blipFill>
        <p:spPr>
          <a:xfrm>
            <a:off x="1575788" y="1230041"/>
            <a:ext cx="4637154" cy="4114800"/>
          </a:xfrm>
          <a:prstGeom prst="rect">
            <a:avLst/>
          </a:prstGeom>
          <a:ln>
            <a:solidFill>
              <a:schemeClr val="tx1"/>
            </a:solidFill>
          </a:ln>
        </p:spPr>
      </p:pic>
      <p:pic>
        <p:nvPicPr>
          <p:cNvPr id="9" name="Picture 8">
            <a:extLst>
              <a:ext uri="{FF2B5EF4-FFF2-40B4-BE49-F238E27FC236}">
                <a16:creationId xmlns:a16="http://schemas.microsoft.com/office/drawing/2014/main" id="{164A7201-2830-4586-BA88-A61B7AE752F5}"/>
              </a:ext>
            </a:extLst>
          </p:cNvPr>
          <p:cNvPicPr>
            <a:picLocks noChangeAspect="1"/>
          </p:cNvPicPr>
          <p:nvPr/>
        </p:nvPicPr>
        <p:blipFill>
          <a:blip r:embed="rId4"/>
          <a:stretch>
            <a:fillRect/>
          </a:stretch>
        </p:blipFill>
        <p:spPr>
          <a:xfrm>
            <a:off x="2267220" y="5918967"/>
            <a:ext cx="2855373" cy="611242"/>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pic>
      <p:pic>
        <p:nvPicPr>
          <p:cNvPr id="11" name="Picture 10">
            <a:extLst>
              <a:ext uri="{FF2B5EF4-FFF2-40B4-BE49-F238E27FC236}">
                <a16:creationId xmlns:a16="http://schemas.microsoft.com/office/drawing/2014/main" id="{AF48F33D-56A3-42F1-84F5-6A5F95FDCD10}"/>
              </a:ext>
            </a:extLst>
          </p:cNvPr>
          <p:cNvPicPr>
            <a:picLocks noChangeAspect="1"/>
          </p:cNvPicPr>
          <p:nvPr/>
        </p:nvPicPr>
        <p:blipFill>
          <a:blip r:embed="rId5"/>
          <a:stretch>
            <a:fillRect/>
          </a:stretch>
        </p:blipFill>
        <p:spPr>
          <a:xfrm rot="16200000">
            <a:off x="-1033297" y="3081508"/>
            <a:ext cx="4324572" cy="628682"/>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39EF610-0383-49B4-AD30-348FD7C3912E}"/>
                  </a:ext>
                </a:extLst>
              </p:cNvPr>
              <p:cNvSpPr txBox="1"/>
              <p:nvPr/>
            </p:nvSpPr>
            <p:spPr>
              <a:xfrm rot="16200000">
                <a:off x="-916072" y="2989832"/>
                <a:ext cx="2751010" cy="461665"/>
              </a:xfrm>
              <a:prstGeom prst="rect">
                <a:avLst/>
              </a:prstGeom>
              <a:noFill/>
            </p:spPr>
            <p:txBody>
              <a:bodyPr wrap="none" rtlCol="0">
                <a:spAutoFit/>
              </a:bodyPr>
              <a:lstStyle/>
              <a:p>
                <a:r>
                  <a:rPr lang="en-US" b="1"/>
                  <a:t>Parameterized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oMath>
                </a14:m>
                <a:r>
                  <a:rPr kumimoji="0" lang="en-US" sz="2400" b="1" i="0" u="none" strike="noStrike" kern="1200" cap="none" spc="0" normalizeH="0" baseline="0" noProof="0">
                    <a:ln>
                      <a:noFill/>
                    </a:ln>
                    <a:solidFill>
                      <a:schemeClr val="tx1"/>
                    </a:solidFill>
                    <a:effectLst/>
                    <a:uLnTx/>
                    <a:uFillTx/>
                    <a:latin typeface="Arial"/>
                    <a:ea typeface="ＭＳ Ｐゴシック"/>
                  </a:rPr>
                  <a:t> </a:t>
                </a:r>
                <a:endParaRPr lang="en-US" b="1"/>
              </a:p>
            </p:txBody>
          </p:sp>
        </mc:Choice>
        <mc:Fallback xmlns="">
          <p:sp>
            <p:nvSpPr>
              <p:cNvPr id="12" name="TextBox 11">
                <a:extLst>
                  <a:ext uri="{FF2B5EF4-FFF2-40B4-BE49-F238E27FC236}">
                    <a16:creationId xmlns:a16="http://schemas.microsoft.com/office/drawing/2014/main" id="{F39EF610-0383-49B4-AD30-348FD7C3912E}"/>
                  </a:ext>
                </a:extLst>
              </p:cNvPr>
              <p:cNvSpPr txBox="1">
                <a:spLocks noRot="1" noChangeAspect="1" noMove="1" noResize="1" noEditPoints="1" noAdjustHandles="1" noChangeArrowheads="1" noChangeShapeType="1" noTextEdit="1"/>
              </p:cNvSpPr>
              <p:nvPr/>
            </p:nvSpPr>
            <p:spPr>
              <a:xfrm rot="16200000">
                <a:off x="-916072" y="2989832"/>
                <a:ext cx="2751010" cy="461665"/>
              </a:xfrm>
              <a:prstGeom prst="rect">
                <a:avLst/>
              </a:prstGeom>
              <a:blipFill>
                <a:blip r:embed="rId6"/>
                <a:stretch>
                  <a:fillRect l="-9333" r="-30667" b="-3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3667A8-417A-49FA-9AE3-95783932F0AD}"/>
                  </a:ext>
                </a:extLst>
              </p:cNvPr>
              <p:cNvSpPr txBox="1"/>
              <p:nvPr/>
            </p:nvSpPr>
            <p:spPr>
              <a:xfrm>
                <a:off x="2267220" y="5397126"/>
                <a:ext cx="3254289" cy="461665"/>
              </a:xfrm>
              <a:prstGeom prst="rect">
                <a:avLst/>
              </a:prstGeom>
              <a:noFill/>
            </p:spPr>
            <p:txBody>
              <a:bodyPr wrap="none" rtlCol="0">
                <a:spAutoFit/>
              </a:bodyPr>
              <a:lstStyle/>
              <a:p>
                <a:r>
                  <a:rPr lang="en-US" b="1"/>
                  <a:t>Measured </a:t>
                </a:r>
                <a14:m>
                  <m:oMath xmlns:m="http://schemas.openxmlformats.org/officeDocument/2006/math">
                    <m:sSub>
                      <m:sSubPr>
                        <m:ctrlPr>
                          <a:rPr lang="en-US" b="1" i="1">
                            <a:latin typeface="Cambria Math" panose="02040503050406030204" pitchFamily="18" charset="0"/>
                          </a:rPr>
                        </m:ctrlPr>
                      </m:sSubPr>
                      <m:e>
                        <m:r>
                          <a:rPr lang="en-US" b="1">
                            <a:latin typeface="Cambria Math" panose="02040503050406030204" pitchFamily="18" charset="0"/>
                          </a:rPr>
                          <m:t>𝐞</m:t>
                        </m:r>
                      </m:e>
                      <m:sub>
                        <m:r>
                          <a:rPr lang="en-US" b="1">
                            <a:latin typeface="Cambria Math" panose="02040503050406030204" pitchFamily="18" charset="0"/>
                          </a:rPr>
                          <m:t>∗</m:t>
                        </m:r>
                      </m:sub>
                    </m:sSub>
                  </m:oMath>
                </a14:m>
                <a:r>
                  <a:rPr lang="en-US" b="1">
                    <a:latin typeface="Arial"/>
                    <a:ea typeface="ＭＳ Ｐゴシック"/>
                  </a:rPr>
                  <a:t> </a:t>
                </a:r>
                <a14:m>
                  <m:oMath xmlns:m="http://schemas.openxmlformats.org/officeDocument/2006/math">
                    <m:sSub>
                      <m:sSubPr>
                        <m:ctrlP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ctrlPr>
                      </m:sSubPr>
                      <m:e>
                        <m:r>
                          <a:rPr kumimoji="0" lang="en-US" sz="2400" b="1" i="1" u="none" strike="noStrike" kern="1200" cap="none" spc="0" normalizeH="0" baseline="0" noProof="0" smtClean="0">
                            <a:ln>
                              <a:noFill/>
                            </a:ln>
                            <a:solidFill>
                              <a:schemeClr val="tx1"/>
                            </a:solidFill>
                            <a:effectLst/>
                            <a:uLnTx/>
                            <a:uFillTx/>
                            <a:latin typeface="Cambria Math" panose="02040503050406030204" pitchFamily="18" charset="0"/>
                          </a:rPr>
                          <m:t> ( </m:t>
                        </m:r>
                        <m:r>
                          <a:rPr kumimoji="0" lang="en-US" sz="2400" b="1" i="0" u="none" strike="noStrike" kern="1200" cap="none" spc="0" normalizeH="0" baseline="0" noProof="0" smtClean="0">
                            <a:ln>
                              <a:noFill/>
                            </a:ln>
                            <a:solidFill>
                              <a:schemeClr val="tx1"/>
                            </a:solidFill>
                            <a:effectLst/>
                            <a:uLnTx/>
                            <a:uFillTx/>
                            <a:latin typeface="Cambria Math" panose="02040503050406030204" pitchFamily="18" charset="0"/>
                          </a:rPr>
                          <m:t>𝐞</m:t>
                        </m:r>
                      </m:e>
                      <m:sub>
                        <m:r>
                          <a:rPr kumimoji="0" lang="en-US" sz="2400" b="1" i="0" u="none" strike="noStrike" kern="1200" cap="none" spc="0" normalizeH="0" baseline="0" noProof="0">
                            <a:ln>
                              <a:noFill/>
                            </a:ln>
                            <a:solidFill>
                              <a:schemeClr val="tx1"/>
                            </a:solidFill>
                            <a:effectLst/>
                            <a:uLnTx/>
                            <a:uFillTx/>
                            <a:latin typeface="Cambria Math" panose="02040503050406030204" pitchFamily="18" charset="0"/>
                          </a:rPr>
                          <m:t>∗</m:t>
                        </m:r>
                      </m:sub>
                    </m:sSub>
                    <m:r>
                      <a:rPr kumimoji="0" lang="en-US" sz="2400" b="1" i="1" u="none" strike="noStrike" kern="1200" cap="none" spc="0" normalizeH="0" baseline="-25000" noProof="0" smtClean="0">
                        <a:ln>
                          <a:noFill/>
                        </a:ln>
                        <a:solidFill>
                          <a:schemeClr val="tx1"/>
                        </a:solidFill>
                        <a:effectLst/>
                        <a:uLnTx/>
                        <a:uFillTx/>
                        <a:latin typeface="Cambria Math" panose="02040503050406030204" pitchFamily="18" charset="0"/>
                      </a:rPr>
                      <m:t>𝒐𝒃𝒔</m:t>
                    </m:r>
                  </m:oMath>
                </a14:m>
                <a:r>
                  <a:rPr kumimoji="0" lang="en-US" sz="2400" b="1" i="0" u="none" strike="noStrike" kern="1200" cap="none" spc="0" normalizeH="0" baseline="0" noProof="0">
                    <a:ln>
                      <a:noFill/>
                    </a:ln>
                    <a:solidFill>
                      <a:schemeClr val="tx1"/>
                    </a:solidFill>
                    <a:effectLst/>
                    <a:uLnTx/>
                    <a:uFillTx/>
                    <a:latin typeface="Arial"/>
                    <a:ea typeface="ＭＳ Ｐゴシック"/>
                  </a:rPr>
                  <a:t> )</a:t>
                </a:r>
                <a:endParaRPr lang="en-US" b="1"/>
              </a:p>
            </p:txBody>
          </p:sp>
        </mc:Choice>
        <mc:Fallback xmlns="">
          <p:sp>
            <p:nvSpPr>
              <p:cNvPr id="13" name="TextBox 12">
                <a:extLst>
                  <a:ext uri="{FF2B5EF4-FFF2-40B4-BE49-F238E27FC236}">
                    <a16:creationId xmlns:a16="http://schemas.microsoft.com/office/drawing/2014/main" id="{B63667A8-417A-49FA-9AE3-95783932F0AD}"/>
                  </a:ext>
                </a:extLst>
              </p:cNvPr>
              <p:cNvSpPr txBox="1">
                <a:spLocks noRot="1" noChangeAspect="1" noMove="1" noResize="1" noEditPoints="1" noAdjustHandles="1" noChangeArrowheads="1" noChangeShapeType="1" noTextEdit="1"/>
              </p:cNvSpPr>
              <p:nvPr/>
            </p:nvSpPr>
            <p:spPr>
              <a:xfrm>
                <a:off x="2267220" y="5397126"/>
                <a:ext cx="3254289" cy="461665"/>
              </a:xfrm>
              <a:prstGeom prst="rect">
                <a:avLst/>
              </a:prstGeom>
              <a:blipFill>
                <a:blip r:embed="rId7"/>
                <a:stretch>
                  <a:fillRect l="-2996" t="-9211" b="-3026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08CDFB3-92EF-B8BF-54BE-73BBCC0EDDD8}"/>
              </a:ext>
            </a:extLst>
          </p:cNvPr>
          <p:cNvPicPr>
            <a:picLocks noChangeAspect="1"/>
          </p:cNvPicPr>
          <p:nvPr/>
        </p:nvPicPr>
        <p:blipFill>
          <a:blip r:embed="rId8"/>
          <a:stretch>
            <a:fillRect/>
          </a:stretch>
        </p:blipFill>
        <p:spPr>
          <a:xfrm>
            <a:off x="6716392" y="1215005"/>
            <a:ext cx="4644103" cy="4114800"/>
          </a:xfrm>
          <a:prstGeom prst="rect">
            <a:avLst/>
          </a:prstGeom>
          <a:ln>
            <a:solidFill>
              <a:schemeClr val="tx1"/>
            </a:solid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5A8133D-5C5C-873B-977D-F5279706E506}"/>
                  </a:ext>
                </a:extLst>
              </p:cNvPr>
              <p:cNvSpPr txBox="1"/>
              <p:nvPr/>
            </p:nvSpPr>
            <p:spPr>
              <a:xfrm>
                <a:off x="6651449" y="5397126"/>
                <a:ext cx="504991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1" fontAlgn="auto" hangingPunct="1">
                  <a:spcBef>
                    <a:spcPts val="0"/>
                  </a:spcBef>
                  <a:spcAft>
                    <a:spcPts val="0"/>
                  </a:spcAft>
                  <a:defRPr/>
                </a:pPr>
                <a:r>
                  <a:rPr lang="en-US" sz="2000" b="1"/>
                  <a:t>Sonic anemometer measured friction velocity </a:t>
                </a:r>
                <a14:m>
                  <m:oMath xmlns:m="http://schemas.openxmlformats.org/officeDocument/2006/math">
                    <m:sSub>
                      <m:sSubPr>
                        <m:ctrlPr>
                          <a:rPr lang="en-US" sz="2000" b="1" i="1" smtClean="0">
                            <a:highlight>
                              <a:srgbClr val="FFFF00"/>
                            </a:highlight>
                            <a:latin typeface="Cambria Math" panose="02040503050406030204" pitchFamily="18" charset="0"/>
                          </a:rPr>
                        </m:ctrlPr>
                      </m:sSubPr>
                      <m:e>
                        <m:r>
                          <a:rPr lang="en-US" sz="2000" b="1" i="1" smtClean="0">
                            <a:highlight>
                              <a:srgbClr val="FFFF00"/>
                            </a:highlight>
                            <a:latin typeface="Cambria Math" panose="02040503050406030204" pitchFamily="18" charset="0"/>
                          </a:rPr>
                          <m:t>𝒖</m:t>
                        </m:r>
                      </m:e>
                      <m:sub>
                        <m:r>
                          <a:rPr lang="en-US" sz="2000" b="1">
                            <a:highlight>
                              <a:srgbClr val="FFFF00"/>
                            </a:highlight>
                            <a:latin typeface="Cambria Math" panose="02040503050406030204" pitchFamily="18" charset="0"/>
                          </a:rPr>
                          <m:t>∗</m:t>
                        </m:r>
                        <m:r>
                          <a:rPr lang="en-US" sz="2000" b="1" i="0" smtClean="0">
                            <a:highlight>
                              <a:srgbClr val="FFFF00"/>
                            </a:highlight>
                            <a:latin typeface="Cambria Math" panose="02040503050406030204" pitchFamily="18" charset="0"/>
                          </a:rPr>
                          <m:t>𝐜</m:t>
                        </m:r>
                      </m:sub>
                    </m:sSub>
                  </m:oMath>
                </a14:m>
                <a:r>
                  <a:rPr lang="en-US" sz="2000" b="1" kern="1200">
                    <a:solidFill>
                      <a:schemeClr val="tx1"/>
                    </a:solidFill>
                    <a:effectLst/>
                    <a:highlight>
                      <a:srgbClr val="FFFF00"/>
                    </a:highlight>
                  </a:rPr>
                  <a:t> can be approximated as the product of </a:t>
                </a:r>
                <a14:m>
                  <m:oMath xmlns:m="http://schemas.openxmlformats.org/officeDocument/2006/math">
                    <m:sSub>
                      <m:sSubPr>
                        <m:ctrlPr>
                          <a:rPr lang="en-US" sz="2000" b="1" i="1">
                            <a:highlight>
                              <a:srgbClr val="FFFF00"/>
                            </a:highlight>
                            <a:latin typeface="Cambria Math" panose="02040503050406030204" pitchFamily="18" charset="0"/>
                          </a:rPr>
                        </m:ctrlPr>
                      </m:sSubPr>
                      <m:e>
                        <m:r>
                          <a:rPr lang="en-US" sz="2000" b="1" i="1">
                            <a:highlight>
                              <a:srgbClr val="FFFF00"/>
                            </a:highlight>
                            <a:latin typeface="Cambria Math" panose="02040503050406030204" pitchFamily="18" charset="0"/>
                          </a:rPr>
                          <m:t>𝒆</m:t>
                        </m:r>
                      </m:e>
                      <m:sub>
                        <m:r>
                          <a:rPr lang="en-US" sz="2000" b="1" i="1">
                            <a:highlight>
                              <a:srgbClr val="FFFF00"/>
                            </a:highlight>
                            <a:latin typeface="Cambria Math" panose="02040503050406030204" pitchFamily="18" charset="0"/>
                          </a:rPr>
                          <m:t>∗</m:t>
                        </m:r>
                      </m:sub>
                    </m:sSub>
                  </m:oMath>
                </a14:m>
                <a:r>
                  <a:rPr lang="en-US" sz="2000" b="1" kern="1200">
                    <a:solidFill>
                      <a:schemeClr val="tx1"/>
                    </a:solidFill>
                    <a:effectLst/>
                    <a:highlight>
                      <a:srgbClr val="FFFF00"/>
                    </a:highlight>
                  </a:rPr>
                  <a:t> and </a:t>
                </a:r>
                <a:r>
                  <a:rPr lang="en-US" sz="2000" b="1" i="1">
                    <a:solidFill>
                      <a:schemeClr val="tx1"/>
                    </a:solidFill>
                    <a:highlight>
                      <a:srgbClr val="FFFF00"/>
                    </a:highlight>
                  </a:rPr>
                  <a:t>k</a:t>
                </a:r>
                <a:r>
                  <a:rPr lang="en-US" sz="1050" b="1" i="1">
                    <a:solidFill>
                      <a:schemeClr val="bg1"/>
                    </a:solidFill>
                  </a:rPr>
                  <a:t>.</a:t>
                </a:r>
                <a:r>
                  <a:rPr lang="en-US" sz="2000" b="1" kern="1200">
                    <a:solidFill>
                      <a:schemeClr val="tx1"/>
                    </a:solidFill>
                    <a:effectLst/>
                    <a:latin typeface="+mn-lt"/>
                    <a:ea typeface="+mn-ea"/>
                  </a:rPr>
                  <a:t>, von Karman constant </a:t>
                </a:r>
                <a:endParaRPr lang="en-US" sz="1050" b="1" i="1">
                  <a:solidFill>
                    <a:schemeClr val="bg1"/>
                  </a:solidFill>
                  <a:latin typeface="+mn-lt"/>
                  <a:ea typeface="+mn-ea"/>
                </a:endParaRPr>
              </a:p>
            </p:txBody>
          </p:sp>
        </mc:Choice>
        <mc:Fallback xmlns="">
          <p:sp>
            <p:nvSpPr>
              <p:cNvPr id="4" name="TextBox 3">
                <a:extLst>
                  <a:ext uri="{FF2B5EF4-FFF2-40B4-BE49-F238E27FC236}">
                    <a16:creationId xmlns:a16="http://schemas.microsoft.com/office/drawing/2014/main" id="{D5A8133D-5C5C-873B-977D-F5279706E506}"/>
                  </a:ext>
                </a:extLst>
              </p:cNvPr>
              <p:cNvSpPr txBox="1">
                <a:spLocks noRot="1" noChangeAspect="1" noMove="1" noResize="1" noEditPoints="1" noAdjustHandles="1" noChangeArrowheads="1" noChangeShapeType="1" noTextEdit="1"/>
              </p:cNvSpPr>
              <p:nvPr/>
            </p:nvSpPr>
            <p:spPr>
              <a:xfrm>
                <a:off x="6651449" y="5397126"/>
                <a:ext cx="5049913" cy="1323439"/>
              </a:xfrm>
              <a:prstGeom prst="rect">
                <a:avLst/>
              </a:prstGeom>
              <a:blipFill>
                <a:blip r:embed="rId9"/>
                <a:stretch>
                  <a:fillRect l="-960" t="-905" r="-720" b="-6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6E3EFD48-22B0-4546-CE17-1A2BCC276E90}"/>
                  </a:ext>
                </a:extLst>
              </p:cNvPr>
              <p:cNvSpPr>
                <a:spLocks noGrp="1"/>
              </p:cNvSpPr>
              <p:nvPr>
                <p:ph type="title"/>
              </p:nvPr>
            </p:nvSpPr>
            <p:spPr>
              <a:xfrm>
                <a:off x="7620000" y="1215005"/>
                <a:ext cx="2252892" cy="830997"/>
              </a:xfrm>
            </p:spPr>
            <p:txBody>
              <a:bodyPr/>
              <a:lstStyle/>
              <a:p>
                <a:pPr lvl="0" eaLnBrk="0" hangingPunct="0">
                  <a:defRPr/>
                </a:pPr>
                <a14:m>
                  <m:oMath xmlns:m="http://schemas.openxmlformats.org/officeDocument/2006/math">
                    <m:sSub>
                      <m:sSubPr>
                        <m:ctrlPr>
                          <a:rPr lang="en-US" i="1" smtClean="0">
                            <a:solidFill>
                              <a:srgbClr val="0070B9"/>
                            </a:solidFill>
                            <a:latin typeface="Cambria Math" panose="02040503050406030204" pitchFamily="18" charset="0"/>
                          </a:rPr>
                        </m:ctrlPr>
                      </m:sSubPr>
                      <m:e>
                        <m:r>
                          <a:rPr lang="en-US">
                            <a:solidFill>
                              <a:srgbClr val="0070B9"/>
                            </a:solidFill>
                            <a:latin typeface="Cambria Math" panose="02040503050406030204" pitchFamily="18" charset="0"/>
                          </a:rPr>
                          <m:t>𝐮</m:t>
                        </m:r>
                      </m:e>
                      <m:sub>
                        <m:r>
                          <a:rPr lang="en-US">
                            <a:solidFill>
                              <a:srgbClr val="0070B9"/>
                            </a:solidFill>
                            <a:latin typeface="Cambria Math" panose="02040503050406030204" pitchFamily="18" charset="0"/>
                          </a:rPr>
                          <m:t>∗</m:t>
                        </m:r>
                        <m:r>
                          <a:rPr lang="en-US">
                            <a:solidFill>
                              <a:srgbClr val="0070B9"/>
                            </a:solidFill>
                            <a:latin typeface="Cambria Math" panose="02040503050406030204" pitchFamily="18" charset="0"/>
                          </a:rPr>
                          <m:t>𝐜</m:t>
                        </m:r>
                      </m:sub>
                    </m:sSub>
                  </m:oMath>
                </a14:m>
                <a:r>
                  <a:rPr lang="en-US"/>
                  <a:t> ≈ </a:t>
                </a:r>
                <a14:m>
                  <m:oMath xmlns:m="http://schemas.openxmlformats.org/officeDocument/2006/math">
                    <m:sSub>
                      <m:sSubPr>
                        <m:ctrlPr>
                          <a:rPr lang="en-US" sz="3600" i="1" kern="1200">
                            <a:solidFill>
                              <a:srgbClr val="0070B9"/>
                            </a:solidFill>
                            <a:latin typeface="Cambria Math" panose="02040503050406030204" pitchFamily="18" charset="0"/>
                          </a:rPr>
                        </m:ctrlPr>
                      </m:sSubPr>
                      <m:e>
                        <m:r>
                          <a:rPr lang="en-US" sz="3600" b="1" i="1" kern="1200" smtClean="0">
                            <a:solidFill>
                              <a:srgbClr val="0070B9"/>
                            </a:solidFill>
                            <a:latin typeface="Cambria Math" panose="02040503050406030204" pitchFamily="18" charset="0"/>
                          </a:rPr>
                          <m:t>𝒌</m:t>
                        </m:r>
                        <m:r>
                          <a:rPr lang="en-US" sz="3600" b="1" i="0" kern="1200" smtClean="0">
                            <a:solidFill>
                              <a:srgbClr val="0070B9"/>
                            </a:solidFill>
                            <a:latin typeface="Cambria Math" panose="02040503050406030204" pitchFamily="18" charset="0"/>
                          </a:rPr>
                          <m:t> </m:t>
                        </m:r>
                        <m:r>
                          <a:rPr lang="en-US" sz="3600" kern="1200">
                            <a:solidFill>
                              <a:srgbClr val="0070B9"/>
                            </a:solidFill>
                            <a:latin typeface="Cambria Math" panose="02040503050406030204" pitchFamily="18" charset="0"/>
                          </a:rPr>
                          <m:t>𝐞</m:t>
                        </m:r>
                      </m:e>
                      <m:sub>
                        <m:r>
                          <a:rPr lang="en-US" sz="3600" kern="1200">
                            <a:solidFill>
                              <a:srgbClr val="0070B9"/>
                            </a:solidFill>
                            <a:latin typeface="Cambria Math" panose="02040503050406030204" pitchFamily="18" charset="0"/>
                          </a:rPr>
                          <m:t>∗</m:t>
                        </m:r>
                      </m:sub>
                    </m:sSub>
                  </m:oMath>
                </a14:m>
                <a:r>
                  <a:rPr lang="en-US" sz="3600" kern="1200">
                    <a:solidFill>
                      <a:srgbClr val="0070B9"/>
                    </a:solidFill>
                  </a:rPr>
                  <a:t>  </a:t>
                </a:r>
                <a:endParaRPr lang="en-US"/>
              </a:p>
            </p:txBody>
          </p:sp>
        </mc:Choice>
        <mc:Fallback xmlns="">
          <p:sp>
            <p:nvSpPr>
              <p:cNvPr id="7" name="Title 1">
                <a:extLst>
                  <a:ext uri="{FF2B5EF4-FFF2-40B4-BE49-F238E27FC236}">
                    <a16:creationId xmlns:a16="http://schemas.microsoft.com/office/drawing/2014/main" id="{6E3EFD48-22B0-4546-CE17-1A2BCC276E90}"/>
                  </a:ext>
                </a:extLst>
              </p:cNvPr>
              <p:cNvSpPr>
                <a:spLocks noGrp="1" noRot="1" noChangeAspect="1" noMove="1" noResize="1" noEditPoints="1" noAdjustHandles="1" noChangeArrowheads="1" noChangeShapeType="1" noTextEdit="1"/>
              </p:cNvSpPr>
              <p:nvPr>
                <p:ph type="title"/>
              </p:nvPr>
            </p:nvSpPr>
            <p:spPr>
              <a:xfrm>
                <a:off x="7620000" y="1215005"/>
                <a:ext cx="2252892" cy="830997"/>
              </a:xfrm>
              <a:blipFill>
                <a:blip r:embed="rId10"/>
                <a:stretch>
                  <a:fillRect t="-7299" b="-2190"/>
                </a:stretch>
              </a:blipFill>
            </p:spPr>
            <p:txBody>
              <a:bodyPr/>
              <a:lstStyle/>
              <a:p>
                <a:r>
                  <a:rPr lang="en-US">
                    <a:noFill/>
                  </a:rPr>
                  <a:t> </a:t>
                </a:r>
              </a:p>
            </p:txBody>
          </p:sp>
        </mc:Fallback>
      </mc:AlternateContent>
    </p:spTree>
    <p:extLst>
      <p:ext uri="{BB962C8B-B14F-4D97-AF65-F5344CB8AC3E}">
        <p14:creationId xmlns:p14="http://schemas.microsoft.com/office/powerpoint/2010/main" val="55839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97921BB-B9D0-6F09-1286-2CAAA2989B1C}"/>
                  </a:ext>
                </a:extLst>
              </p:cNvPr>
              <p:cNvSpPr txBox="1"/>
              <p:nvPr/>
            </p:nvSpPr>
            <p:spPr>
              <a:xfrm>
                <a:off x="1847654" y="179012"/>
                <a:ext cx="9663433" cy="830997"/>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𝑴𝒆𝒂𝒔𝒖𝒓𝒆𝒎𝒆𝒏𝒕𝒔</m:t>
                      </m:r>
                      <m:r>
                        <a:rPr lang="en-US" sz="2400" b="1" i="1" smtClean="0">
                          <a:latin typeface="Cambria Math" panose="02040503050406030204" pitchFamily="18" charset="0"/>
                        </a:rPr>
                        <m:t> </m:t>
                      </m:r>
                      <m:r>
                        <a:rPr lang="en-US" sz="2400" b="1" i="1" smtClean="0">
                          <a:latin typeface="Cambria Math" panose="02040503050406030204" pitchFamily="18" charset="0"/>
                        </a:rPr>
                        <m:t>𝒂𝒏𝒅</m:t>
                      </m:r>
                      <m:r>
                        <a:rPr lang="en-US" sz="2400" b="1" i="1" smtClean="0">
                          <a:latin typeface="Cambria Math" panose="02040503050406030204" pitchFamily="18" charset="0"/>
                        </a:rPr>
                        <m:t> </m:t>
                      </m:r>
                      <m:r>
                        <a:rPr lang="en-US" sz="2400" b="1" i="1" smtClean="0">
                          <a:latin typeface="Cambria Math" panose="02040503050406030204" pitchFamily="18" charset="0"/>
                        </a:rPr>
                        <m:t>𝒂</m:t>
                      </m:r>
                      <m:r>
                        <a:rPr lang="en-US" sz="2400" b="1" i="1" smtClean="0">
                          <a:latin typeface="Cambria Math" panose="02040503050406030204" pitchFamily="18" charset="0"/>
                        </a:rPr>
                        <m:t> </m:t>
                      </m:r>
                      <m:r>
                        <a:rPr lang="en-US" sz="2400" b="1" i="1" smtClean="0">
                          <a:latin typeface="Cambria Math" panose="02040503050406030204" pitchFamily="18" charset="0"/>
                        </a:rPr>
                        <m:t>𝒃𝒐𝒙</m:t>
                      </m:r>
                      <m:r>
                        <a:rPr lang="en-US" sz="2400" b="1" i="1" smtClean="0">
                          <a:latin typeface="Cambria Math" panose="02040503050406030204" pitchFamily="18" charset="0"/>
                        </a:rPr>
                        <m:t> </m:t>
                      </m:r>
                      <m:r>
                        <a:rPr lang="en-US" sz="2400" b="1" i="1" smtClean="0">
                          <a:latin typeface="Cambria Math" panose="02040503050406030204" pitchFamily="18" charset="0"/>
                        </a:rPr>
                        <m:t>𝒎𝒐𝒅𝒆𝒍</m:t>
                      </m:r>
                      <m:r>
                        <a:rPr lang="en-US" sz="2400" b="1" i="1" smtClean="0">
                          <a:latin typeface="Cambria Math" panose="02040503050406030204" pitchFamily="18" charset="0"/>
                        </a:rPr>
                        <m:t> </m:t>
                      </m:r>
                      <m:r>
                        <a:rPr lang="en-US" sz="2400" b="1" i="1" smtClean="0">
                          <a:latin typeface="Cambria Math" panose="02040503050406030204" pitchFamily="18" charset="0"/>
                        </a:rPr>
                        <m:t>𝒘𝒂𝒔</m:t>
                      </m:r>
                      <m:r>
                        <a:rPr lang="en-US" sz="2400" b="1" i="1" smtClean="0">
                          <a:latin typeface="Cambria Math" panose="02040503050406030204" pitchFamily="18" charset="0"/>
                        </a:rPr>
                        <m:t> </m:t>
                      </m:r>
                      <m:r>
                        <a:rPr lang="en-US" sz="2400" b="1" i="1" smtClean="0">
                          <a:latin typeface="Cambria Math" panose="02040503050406030204" pitchFamily="18" charset="0"/>
                        </a:rPr>
                        <m:t>𝒖𝒔𝒆𝒅</m:t>
                      </m:r>
                      <m:r>
                        <a:rPr lang="en-US" sz="2400" b="1" i="1" smtClean="0">
                          <a:latin typeface="Cambria Math" panose="02040503050406030204" pitchFamily="18" charset="0"/>
                        </a:rPr>
                        <m:t> </m:t>
                      </m:r>
                    </m:oMath>
                  </m:oMathPara>
                </a14:m>
                <a:endParaRPr lang="en-US" sz="2400" b="1"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𝒕𝒐</m:t>
                      </m:r>
                      <m:r>
                        <a:rPr lang="en-US" sz="2400" b="1" i="1" smtClean="0">
                          <a:latin typeface="Cambria Math" panose="02040503050406030204" pitchFamily="18" charset="0"/>
                        </a:rPr>
                        <m:t> </m:t>
                      </m:r>
                      <m:r>
                        <a:rPr lang="en-US" sz="2400" b="1" i="1" smtClean="0">
                          <a:latin typeface="Cambria Math" panose="02040503050406030204" pitchFamily="18" charset="0"/>
                        </a:rPr>
                        <m:t>𝒗𝒂𝒍𝒊𝒅𝒂𝒕𝒆</m:t>
                      </m:r>
                      <m:r>
                        <a:rPr lang="en-US" sz="2400" b="1" i="1" smtClean="0">
                          <a:latin typeface="Cambria Math" panose="02040503050406030204" pitchFamily="18" charset="0"/>
                        </a:rPr>
                        <m:t> </m:t>
                      </m:r>
                      <m:r>
                        <a:rPr lang="en-US" sz="2400" b="1" i="1" smtClean="0">
                          <a:latin typeface="Cambria Math" panose="02040503050406030204" pitchFamily="18" charset="0"/>
                        </a:rPr>
                        <m:t>𝒕𝒉𝒆</m:t>
                      </m:r>
                      <m:r>
                        <a:rPr lang="en-US" sz="2400" b="1"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a:latin typeface="Cambria Math" panose="02040503050406030204" pitchFamily="18" charset="0"/>
                            </a:rPr>
                            <m:t>∗</m:t>
                          </m:r>
                        </m:sub>
                      </m:sSub>
                      <m:r>
                        <a:rPr lang="en-US" b="1" i="1" smtClean="0">
                          <a:latin typeface="Cambria Math" panose="02040503050406030204" pitchFamily="18" charset="0"/>
                        </a:rPr>
                        <m:t> (</m:t>
                      </m:r>
                      <m:r>
                        <a:rPr lang="en-US" b="1" i="1" smtClean="0">
                          <a:latin typeface="Cambria Math" panose="02040503050406030204" pitchFamily="18" charset="0"/>
                        </a:rPr>
                        <m:t>𝒕𝒉𝒆</m:t>
                      </m:r>
                      <m:r>
                        <a:rPr lang="en-US" b="1" i="1" smtClean="0">
                          <a:latin typeface="Cambria Math" panose="02040503050406030204" pitchFamily="18" charset="0"/>
                        </a:rPr>
                        <m:t> </m:t>
                      </m:r>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𝑫</m:t>
                      </m:r>
                      <m:r>
                        <a:rPr lang="en-US" b="1" i="1" smtClean="0">
                          <a:latin typeface="Cambria Math" panose="02040503050406030204" pitchFamily="18" charset="0"/>
                        </a:rPr>
                        <m:t> </m:t>
                      </m:r>
                      <m:r>
                        <a:rPr lang="en-US" b="1" i="1" smtClean="0">
                          <a:latin typeface="Cambria Math" panose="02040503050406030204" pitchFamily="18" charset="0"/>
                        </a:rPr>
                        <m:t>𝒗𝒆𝒍𝒐𝒄𝒊𝒕𝒚</m:t>
                      </m:r>
                      <m:r>
                        <a:rPr lang="en-US" b="1" i="1" smtClean="0">
                          <a:latin typeface="Cambria Math" panose="02040503050406030204" pitchFamily="18" charset="0"/>
                        </a:rPr>
                        <m:t> </m:t>
                      </m:r>
                      <m:r>
                        <a:rPr lang="en-US" b="1" i="1" smtClean="0">
                          <a:latin typeface="Cambria Math" panose="02040503050406030204" pitchFamily="18" charset="0"/>
                        </a:rPr>
                        <m:t>𝒔𝒄𝒂𝒍𝒆</m:t>
                      </m:r>
                      <m:r>
                        <a:rPr lang="en-US" b="1" i="1" smtClean="0">
                          <a:latin typeface="Cambria Math" panose="02040503050406030204" pitchFamily="18" charset="0"/>
                        </a:rPr>
                        <m:t>)</m:t>
                      </m:r>
                      <m:r>
                        <a:rPr lang="en-US" sz="2400" b="1" i="1" smtClean="0">
                          <a:latin typeface="Cambria Math" panose="02040503050406030204" pitchFamily="18" charset="0"/>
                        </a:rPr>
                        <m:t> </m:t>
                      </m:r>
                    </m:oMath>
                  </m:oMathPara>
                </a14:m>
                <a:endParaRPr lang="en-US" sz="2400" b="1" i="1">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397921BB-B9D0-6F09-1286-2CAAA2989B1C}"/>
                  </a:ext>
                </a:extLst>
              </p:cNvPr>
              <p:cNvSpPr txBox="1">
                <a:spLocks noRot="1" noChangeAspect="1" noMove="1" noResize="1" noEditPoints="1" noAdjustHandles="1" noChangeArrowheads="1" noChangeShapeType="1" noTextEdit="1"/>
              </p:cNvSpPr>
              <p:nvPr/>
            </p:nvSpPr>
            <p:spPr>
              <a:xfrm>
                <a:off x="1847654" y="179012"/>
                <a:ext cx="9663433" cy="83099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112B4724-E7CE-169F-A9BD-35723958A90B}"/>
                  </a:ext>
                </a:extLst>
              </p:cNvPr>
              <p:cNvSpPr>
                <a:spLocks noGrp="1"/>
              </p:cNvSpPr>
              <p:nvPr>
                <p:ph type="title"/>
              </p:nvPr>
            </p:nvSpPr>
            <p:spPr>
              <a:xfrm>
                <a:off x="1605374" y="1010009"/>
                <a:ext cx="9389533" cy="1367722"/>
              </a:xfrm>
            </p:spPr>
            <p:txBody>
              <a:bodyPr/>
              <a:lstStyle/>
              <a:p>
                <a:pPr algn="ctr"/>
                <a:r>
                  <a:rPr lang="en-US"/>
                  <a:t>How </a:t>
                </a:r>
                <a14:m>
                  <m:oMath xmlns:m="http://schemas.openxmlformats.org/officeDocument/2006/math">
                    <m:sSub>
                      <m:sSubPr>
                        <m:ctrlPr>
                          <a:rPr lang="en-US" sz="3600" b="1" i="1" smtClean="0">
                            <a:solidFill>
                              <a:schemeClr val="tx1"/>
                            </a:solidFill>
                            <a:latin typeface="Cambria Math" panose="02040503050406030204" pitchFamily="18" charset="0"/>
                          </a:rPr>
                        </m:ctrlPr>
                      </m:sSubPr>
                      <m:e>
                        <m:r>
                          <a:rPr lang="en-US" sz="3600" b="1">
                            <a:solidFill>
                              <a:schemeClr val="tx1"/>
                            </a:solidFill>
                            <a:latin typeface="Cambria Math" panose="02040503050406030204" pitchFamily="18" charset="0"/>
                          </a:rPr>
                          <m:t>𝒆</m:t>
                        </m:r>
                      </m:e>
                      <m:sub>
                        <m:r>
                          <a:rPr lang="en-US" sz="3600" b="1">
                            <a:solidFill>
                              <a:schemeClr val="tx1"/>
                            </a:solidFill>
                            <a:latin typeface="Cambria Math" panose="02040503050406030204" pitchFamily="18" charset="0"/>
                          </a:rPr>
                          <m:t>∗</m:t>
                        </m:r>
                      </m:sub>
                    </m:sSub>
                  </m:oMath>
                </a14:m>
                <a:r>
                  <a:rPr lang="en-US">
                    <a:solidFill>
                      <a:schemeClr val="tx1"/>
                    </a:solidFill>
                  </a:rPr>
                  <a:t> </a:t>
                </a:r>
                <a:r>
                  <a:rPr lang="en-US"/>
                  <a:t>dodges similarity functions </a:t>
                </a:r>
                <a:br>
                  <a:rPr lang="en-US"/>
                </a:br>
                <a:r>
                  <a:rPr lang="en-US"/>
                  <a:t>in 3-D MET and AQ models?</a:t>
                </a:r>
                <a:br>
                  <a:rPr lang="en-US"/>
                </a:br>
                <a:endParaRPr lang="en-US"/>
              </a:p>
            </p:txBody>
          </p:sp>
        </mc:Choice>
        <mc:Fallback xmlns="">
          <p:sp>
            <p:nvSpPr>
              <p:cNvPr id="6" name="Title 1">
                <a:extLst>
                  <a:ext uri="{FF2B5EF4-FFF2-40B4-BE49-F238E27FC236}">
                    <a16:creationId xmlns:a16="http://schemas.microsoft.com/office/drawing/2014/main" id="{112B4724-E7CE-169F-A9BD-35723958A90B}"/>
                  </a:ext>
                </a:extLst>
              </p:cNvPr>
              <p:cNvSpPr>
                <a:spLocks noGrp="1" noRot="1" noChangeAspect="1" noMove="1" noResize="1" noEditPoints="1" noAdjustHandles="1" noChangeArrowheads="1" noChangeShapeType="1" noTextEdit="1"/>
              </p:cNvSpPr>
              <p:nvPr>
                <p:ph type="title"/>
              </p:nvPr>
            </p:nvSpPr>
            <p:spPr>
              <a:xfrm>
                <a:off x="1605374" y="1010009"/>
                <a:ext cx="9389533" cy="1367722"/>
              </a:xfrm>
              <a:blipFill>
                <a:blip r:embed="rId3"/>
                <a:stretch>
                  <a:fillRect t="-5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517C67F-8C0A-6F6D-874F-B492AD4A54AA}"/>
                  </a:ext>
                </a:extLst>
              </p:cNvPr>
              <p:cNvSpPr txBox="1">
                <a:spLocks/>
              </p:cNvSpPr>
              <p:nvPr/>
            </p:nvSpPr>
            <p:spPr>
              <a:xfrm>
                <a:off x="686566" y="2670141"/>
                <a:ext cx="10896600" cy="1638077"/>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a:t>Alapaty et al. (2022) showed and validated that the traditional surface windspeed equation:</a:t>
                </a:r>
                <a14:m>
                  <m:oMath xmlns:m="http://schemas.openxmlformats.org/officeDocument/2006/math">
                    <m:r>
                      <a:rPr lang="en-US" b="1"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n-US"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𝑼</m:t>
                    </m:r>
                    <m:r>
                      <a:rPr lang="en-US"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b="1" i="1">
                            <a:solidFill>
                              <a:srgbClr val="000000"/>
                            </a:solidFill>
                            <a:latin typeface="Cambria Math" panose="02040503050406030204" pitchFamily="18" charset="0"/>
                          </a:rPr>
                        </m:ctrlPr>
                      </m:fPr>
                      <m:num>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𝒖</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b>
                        </m:sSub>
                      </m:num>
                      <m:den>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𝒌</m:t>
                        </m:r>
                      </m:den>
                    </m:f>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b="1" i="1">
                            <a:solidFill>
                              <a:srgbClr val="000000"/>
                            </a:solidFill>
                            <a:latin typeface="Cambria Math" panose="02040503050406030204" pitchFamily="18" charset="0"/>
                          </a:rPr>
                        </m:ctrlPr>
                      </m:dPr>
                      <m:e>
                        <m:func>
                          <m:funcPr>
                            <m:ctrlPr>
                              <a:rPr lang="en-US" b="1" i="1">
                                <a:solidFill>
                                  <a:srgbClr val="000000"/>
                                </a:solidFill>
                                <a:latin typeface="Cambria Math" panose="02040503050406030204" pitchFamily="18" charset="0"/>
                              </a:rPr>
                            </m:ctrlPr>
                          </m:funcPr>
                          <m:fNa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𝒍𝒏</m:t>
                            </m:r>
                          </m:fName>
                          <m:e>
                            <m:d>
                              <m:dPr>
                                <m:ctrlPr>
                                  <a:rPr lang="en-US" b="1" i="1">
                                    <a:solidFill>
                                      <a:srgbClr val="000000"/>
                                    </a:solidFill>
                                    <a:latin typeface="Cambria Math" panose="02040503050406030204" pitchFamily="18" charset="0"/>
                                  </a:rPr>
                                </m:ctrlPr>
                              </m:dPr>
                              <m:e>
                                <m:f>
                                  <m:fPr>
                                    <m:ctrlPr>
                                      <a:rPr lang="en-US" b="1" i="1">
                                        <a:solidFill>
                                          <a:srgbClr val="000000"/>
                                        </a:solidFill>
                                        <a:latin typeface="Cambria Math" panose="02040503050406030204" pitchFamily="18" charset="0"/>
                                      </a:rPr>
                                    </m:ctrlPr>
                                  </m:fPr>
                                  <m:num>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𝒅</m:t>
                                        </m:r>
                                      </m:sub>
                                    </m:sSub>
                                  </m:num>
                                  <m:den>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𝒛</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sub>
                                    </m:sSub>
                                  </m:den>
                                </m:f>
                              </m:e>
                            </m:d>
                          </m:e>
                        </m:func>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𝝍</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sub>
                        </m:sSub>
                      </m:e>
                    </m:d>
                  </m:oMath>
                </a14:m>
                <a:endParaRPr lang="en-US" b="1"/>
              </a:p>
              <a:p>
                <a:pPr marL="0" lvl="1" indent="0">
                  <a:buSzPct val="90000"/>
                  <a:buNone/>
                </a:pPr>
                <a:r>
                  <a:rPr lang="en-US" b="1"/>
                  <a:t>can be  written as </a:t>
                </a:r>
                <a14:m>
                  <m:oMath xmlns:m="http://schemas.openxmlformats.org/officeDocument/2006/math">
                    <m:r>
                      <a:rPr lang="en-US" sz="20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𝑼</m:t>
                    </m:r>
                    <m:r>
                      <a:rPr lang="en-US" sz="2000" b="1" i="1" kern="120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b="1" i="1" kern="1200">
                            <a:solidFill>
                              <a:srgbClr val="000000"/>
                            </a:solidFill>
                            <a:effectLst/>
                            <a:latin typeface="Cambria Math" panose="02040503050406030204" pitchFamily="18" charset="0"/>
                          </a:rPr>
                        </m:ctrlPr>
                      </m:sSubPr>
                      <m:e>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𝒆</m:t>
                        </m:r>
                      </m:e>
                      <m:sub>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𝐥𝐧</m:t>
                    </m:r>
                    <m:d>
                      <m:dPr>
                        <m:begChr m:val="["/>
                        <m:endChr m:val="]"/>
                        <m:ctrlPr>
                          <a:rPr lang="en-US" sz="2000" b="1" i="1" kern="1200">
                            <a:solidFill>
                              <a:srgbClr val="000000"/>
                            </a:solidFill>
                            <a:effectLst/>
                            <a:latin typeface="Cambria Math" panose="02040503050406030204" pitchFamily="18" charset="0"/>
                          </a:rPr>
                        </m:ctrlPr>
                      </m:dPr>
                      <m:e>
                        <m:f>
                          <m:fPr>
                            <m:ctrlPr>
                              <a:rPr lang="en-US" sz="2000" b="1" i="1" kern="1200">
                                <a:solidFill>
                                  <a:srgbClr val="000000"/>
                                </a:solidFill>
                                <a:effectLst/>
                                <a:latin typeface="Cambria Math" panose="02040503050406030204" pitchFamily="18" charset="0"/>
                              </a:rPr>
                            </m:ctrlPr>
                          </m:fPr>
                          <m:num>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𝒛</m:t>
                            </m:r>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b="1" i="1" kern="1200">
                                    <a:solidFill>
                                      <a:srgbClr val="000000"/>
                                    </a:solidFill>
                                    <a:effectLst/>
                                    <a:latin typeface="Cambria Math" panose="02040503050406030204" pitchFamily="18" charset="0"/>
                                  </a:rPr>
                                </m:ctrlPr>
                              </m:sSubPr>
                              <m:e>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𝒛</m:t>
                                </m:r>
                              </m:e>
                              <m:sub>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sub>
                            </m:sSub>
                          </m:num>
                          <m:den>
                            <m:sSub>
                              <m:sSubPr>
                                <m:ctrlPr>
                                  <a:rPr lang="en-US" sz="2000" b="1" i="1" kern="1200">
                                    <a:solidFill>
                                      <a:srgbClr val="000000"/>
                                    </a:solidFill>
                                    <a:effectLst/>
                                    <a:latin typeface="Cambria Math" panose="02040503050406030204" pitchFamily="18" charset="0"/>
                                  </a:rPr>
                                </m:ctrlPr>
                              </m:sSubPr>
                              <m:e>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𝒛</m:t>
                                </m:r>
                              </m:e>
                              <m:sub>
                                <m:r>
                                  <a:rPr lang="en-US" sz="2000" b="1" i="1" kern="12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sub>
                            </m:sSub>
                          </m:den>
                        </m:f>
                      </m:e>
                    </m:d>
                  </m:oMath>
                </a14:m>
                <a:r>
                  <a:rPr lang="en-US" b="1"/>
                  <a:t> where </a:t>
                </a:r>
                <a:r>
                  <a:rPr lang="en-US" b="1" u="sng">
                    <a:solidFill>
                      <a:srgbClr val="086DB6"/>
                    </a:solidFill>
                  </a:rPr>
                  <a:t>no similarity function </a:t>
                </a:r>
                <a:r>
                  <a:rPr lang="en-US" b="1"/>
                  <a:t>(</a:t>
                </a:r>
                <a14:m>
                  <m:oMath xmlns:m="http://schemas.openxmlformats.org/officeDocument/2006/math">
                    <m:sSub>
                      <m:sSubPr>
                        <m:ctrlPr>
                          <a:rPr lang="en-US" sz="2400" b="1" i="1" smtClean="0">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𝝍</m:t>
                        </m:r>
                      </m:e>
                      <m:sub>
                        <m: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𝒎</m:t>
                        </m:r>
                      </m:sub>
                    </m:sSub>
                  </m:oMath>
                </a14:m>
                <a:r>
                  <a:rPr lang="en-US" b="1"/>
                  <a:t>) is used.</a:t>
                </a:r>
              </a:p>
            </p:txBody>
          </p:sp>
        </mc:Choice>
        <mc:Fallback xmlns="">
          <p:sp>
            <p:nvSpPr>
              <p:cNvPr id="9" name="Content Placeholder 2">
                <a:extLst>
                  <a:ext uri="{FF2B5EF4-FFF2-40B4-BE49-F238E27FC236}">
                    <a16:creationId xmlns:a16="http://schemas.microsoft.com/office/drawing/2014/main" id="{0517C67F-8C0A-6F6D-874F-B492AD4A54AA}"/>
                  </a:ext>
                </a:extLst>
              </p:cNvPr>
              <p:cNvSpPr txBox="1">
                <a:spLocks noRot="1" noChangeAspect="1" noMove="1" noResize="1" noEditPoints="1" noAdjustHandles="1" noChangeArrowheads="1" noChangeShapeType="1" noTextEdit="1"/>
              </p:cNvSpPr>
              <p:nvPr/>
            </p:nvSpPr>
            <p:spPr>
              <a:xfrm>
                <a:off x="686566" y="2670141"/>
                <a:ext cx="10896600" cy="1638077"/>
              </a:xfrm>
              <a:prstGeom prst="rect">
                <a:avLst/>
              </a:prstGeom>
              <a:blipFill>
                <a:blip r:embed="rId4"/>
                <a:stretch>
                  <a:fillRect l="-895" t="-2602" b="-18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F54FE6A-8315-E324-9FA5-79456BED85CA}"/>
              </a:ext>
            </a:extLst>
          </p:cNvPr>
          <p:cNvPicPr>
            <a:picLocks noChangeAspect="1"/>
          </p:cNvPicPr>
          <p:nvPr/>
        </p:nvPicPr>
        <p:blipFill rotWithShape="1">
          <a:blip r:embed="rId5"/>
          <a:srcRect b="18592"/>
          <a:stretch/>
        </p:blipFill>
        <p:spPr>
          <a:xfrm>
            <a:off x="608834" y="4265333"/>
            <a:ext cx="10974332" cy="252447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5057F77-84AB-FD43-B30E-546CBD0019B4}"/>
                  </a:ext>
                </a:extLst>
              </p:cNvPr>
              <p:cNvSpPr txBox="1"/>
              <p:nvPr/>
            </p:nvSpPr>
            <p:spPr>
              <a:xfrm>
                <a:off x="3362037" y="2116121"/>
                <a:ext cx="5107709"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a:solidFill>
                      <a:prstClr val="black"/>
                    </a:solidFill>
                    <a:latin typeface="Calibri" panose="020F0502020204030204"/>
                  </a:rPr>
                  <a:t>New</a:t>
                </a:r>
                <a14:m>
                  <m:oMath xmlns:m="http://schemas.openxmlformats.org/officeDocument/2006/math">
                    <m:r>
                      <a:rPr kumimoji="0" lang="en-US" sz="2800" b="1" i="0" u="sng"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sng"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𝐬𝐮𝐫𝐟𝐚𝐜𝐞</m:t>
                    </m:r>
                    <m:r>
                      <a:rPr kumimoji="0" lang="en-US" sz="2800" b="1" i="0" u="sng"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sng"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𝐥𝐚𝐲𝐞𝐫</m:t>
                    </m:r>
                    <m:r>
                      <a:rPr kumimoji="0" lang="en-US" sz="2800" b="1" i="0" u="sng"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sng"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𝐦𝐨𝐝𝐞𝐥𝐢𝐧𝐠</m:t>
                    </m:r>
                    <m:r>
                      <a:rPr kumimoji="0" lang="en-US" sz="2800" b="1" i="0" u="sng"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800" b="1" i="0" u="sng" strike="noStrike" kern="1200" cap="none" spc="0" normalizeH="0" baseline="0" noProof="0">
                    <a:ln>
                      <a:noFill/>
                    </a:ln>
                    <a:solidFill>
                      <a:prstClr val="black"/>
                    </a:solidFill>
                    <a:effectLst/>
                    <a:uLnTx/>
                    <a:uFillTx/>
                    <a:latin typeface="Calibri" panose="020F0502020204030204"/>
                    <a:ea typeface="+mn-ea"/>
                    <a:cs typeface="+mn-cs"/>
                  </a:rPr>
                  <a:t> </a:t>
                </a:r>
              </a:p>
            </p:txBody>
          </p:sp>
        </mc:Choice>
        <mc:Fallback xmlns="">
          <p:sp>
            <p:nvSpPr>
              <p:cNvPr id="10" name="TextBox 9">
                <a:extLst>
                  <a:ext uri="{FF2B5EF4-FFF2-40B4-BE49-F238E27FC236}">
                    <a16:creationId xmlns:a16="http://schemas.microsoft.com/office/drawing/2014/main" id="{65057F77-84AB-FD43-B30E-546CBD0019B4}"/>
                  </a:ext>
                </a:extLst>
              </p:cNvPr>
              <p:cNvSpPr txBox="1">
                <a:spLocks noRot="1" noChangeAspect="1" noMove="1" noResize="1" noEditPoints="1" noAdjustHandles="1" noChangeArrowheads="1" noChangeShapeType="1" noTextEdit="1"/>
              </p:cNvSpPr>
              <p:nvPr/>
            </p:nvSpPr>
            <p:spPr>
              <a:xfrm>
                <a:off x="3362037" y="2116121"/>
                <a:ext cx="5107709" cy="523220"/>
              </a:xfrm>
              <a:prstGeom prst="rect">
                <a:avLst/>
              </a:prstGeom>
              <a:blipFill>
                <a:blip r:embed="rId6"/>
                <a:stretch>
                  <a:fillRect/>
                </a:stretch>
              </a:blipFill>
            </p:spPr>
            <p:txBody>
              <a:bodyPr/>
              <a:lstStyle/>
              <a:p>
                <a:r>
                  <a:rPr lang="en-US">
                    <a:noFill/>
                  </a:rPr>
                  <a:t> </a:t>
                </a:r>
              </a:p>
            </p:txBody>
          </p:sp>
        </mc:Fallback>
      </mc:AlternateContent>
      <p:sp>
        <p:nvSpPr>
          <p:cNvPr id="7" name="Slide Number Placeholder 2">
            <a:extLst>
              <a:ext uri="{FF2B5EF4-FFF2-40B4-BE49-F238E27FC236}">
                <a16:creationId xmlns:a16="http://schemas.microsoft.com/office/drawing/2014/main" id="{817A3526-A978-940B-26EC-A7716F08C345}"/>
              </a:ext>
            </a:extLst>
          </p:cNvPr>
          <p:cNvSpPr>
            <a:spLocks noGrp="1"/>
          </p:cNvSpPr>
          <p:nvPr>
            <p:ph type="sldNum" sz="quarter" idx="12"/>
          </p:nvPr>
        </p:nvSpPr>
        <p:spPr>
          <a:xfrm>
            <a:off x="83126" y="6239597"/>
            <a:ext cx="498765" cy="228600"/>
          </a:xfrm>
        </p:spPr>
        <p:txBody>
          <a:bodyPr/>
          <a:lstStyle/>
          <a:p>
            <a:pPr>
              <a:defRPr/>
            </a:pPr>
            <a:fld id="{BEF2A795-0D1C-4340-A163-773CC4D3E4EC}" type="slidenum">
              <a:rPr lang="en-US" smtClean="0"/>
              <a:pPr>
                <a:defRPr/>
              </a:pPr>
              <a:t>4</a:t>
            </a:fld>
            <a:endParaRPr lang="en-US"/>
          </a:p>
        </p:txBody>
      </p:sp>
    </p:spTree>
    <p:extLst>
      <p:ext uri="{BB962C8B-B14F-4D97-AF65-F5344CB8AC3E}">
        <p14:creationId xmlns:p14="http://schemas.microsoft.com/office/powerpoint/2010/main" val="136649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91FC7F-948C-C2A3-047A-37D9682FA48D}"/>
                  </a:ext>
                </a:extLst>
              </p:cNvPr>
              <p:cNvSpPr txBox="1"/>
              <p:nvPr/>
            </p:nvSpPr>
            <p:spPr>
              <a:xfrm>
                <a:off x="8634201" y="1965266"/>
                <a:ext cx="2888858" cy="6967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𝒄𝒐𝒏𝒗</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Sup>
                                    <m:sSub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𝒆</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ub>
                                    <m:sup>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sup>
                                  </m:sSubSup>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num>
                                <m:den>
                                  <m:sSubSup>
                                    <m:sSub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𝒆</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ub>
                                    <m:sup>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sup>
                                  </m:sSubSup>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sSubSup>
                                    <m:sSubSup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𝒖</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up>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bSup>
                                </m:den>
                              </m:f>
                            </m:e>
                          </m:d>
                        </m:e>
                        <m:sup>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p>
                      </m:sSup>
                    </m:oMath>
                  </m:oMathPara>
                </a14:m>
                <a:endParaRPr kumimoji="0" lang="en-US" sz="1800" b="1" i="0" u="none" strike="noStrike" kern="1200" cap="none" spc="0" normalizeH="0" baseline="0" noProof="0">
                  <a:ln>
                    <a:noFill/>
                  </a:ln>
                  <a:solidFill>
                    <a:prstClr val="black"/>
                  </a:solidFill>
                  <a:effectLst/>
                  <a:uLnTx/>
                  <a:uFillTx/>
                  <a:latin typeface="Calibri" panose="020F0502020204030204"/>
                  <a:ea typeface="ＭＳ Ｐゴシック" pitchFamily="1" charset="-128"/>
                  <a:cs typeface="+mn-cs"/>
                </a:endParaRPr>
              </a:p>
            </p:txBody>
          </p:sp>
        </mc:Choice>
        <mc:Fallback xmlns="">
          <p:sp>
            <p:nvSpPr>
              <p:cNvPr id="4" name="TextBox 3">
                <a:extLst>
                  <a:ext uri="{FF2B5EF4-FFF2-40B4-BE49-F238E27FC236}">
                    <a16:creationId xmlns:a16="http://schemas.microsoft.com/office/drawing/2014/main" id="{E391FC7F-948C-C2A3-047A-37D9682FA48D}"/>
                  </a:ext>
                </a:extLst>
              </p:cNvPr>
              <p:cNvSpPr txBox="1">
                <a:spLocks noRot="1" noChangeAspect="1" noMove="1" noResize="1" noEditPoints="1" noAdjustHandles="1" noChangeArrowheads="1" noChangeShapeType="1" noTextEdit="1"/>
              </p:cNvSpPr>
              <p:nvPr/>
            </p:nvSpPr>
            <p:spPr>
              <a:xfrm>
                <a:off x="8634201" y="1965266"/>
                <a:ext cx="2888858" cy="6967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9ED5618-E143-5980-6B28-F2750C8C340C}"/>
                  </a:ext>
                </a:extLst>
              </p:cNvPr>
              <p:cNvSpPr txBox="1"/>
              <p:nvPr/>
            </p:nvSpPr>
            <p:spPr>
              <a:xfrm>
                <a:off x="803811" y="1965266"/>
                <a:ext cx="3479576" cy="69326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𝑐𝑜𝑛𝑣</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sup>
                                  </m:sSup>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den>
                                      </m:f>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−1/3</m:t>
                                      </m:r>
                                    </m:sup>
                                  </m:sSup>
                                </m:e>
                              </m:d>
                            </m:e>
                          </m:d>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p>
                      </m:sSup>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pitchFamily="1" charset="-128"/>
                  <a:cs typeface="+mn-cs"/>
                </a:endParaRPr>
              </a:p>
            </p:txBody>
          </p:sp>
        </mc:Choice>
        <mc:Fallback xmlns="">
          <p:sp>
            <p:nvSpPr>
              <p:cNvPr id="7" name="TextBox 6">
                <a:extLst>
                  <a:ext uri="{FF2B5EF4-FFF2-40B4-BE49-F238E27FC236}">
                    <a16:creationId xmlns:a16="http://schemas.microsoft.com/office/drawing/2014/main" id="{99ED5618-E143-5980-6B28-F2750C8C340C}"/>
                  </a:ext>
                </a:extLst>
              </p:cNvPr>
              <p:cNvSpPr txBox="1">
                <a:spLocks noRot="1" noChangeAspect="1" noMove="1" noResize="1" noEditPoints="1" noAdjustHandles="1" noChangeArrowheads="1" noChangeShapeType="1" noTextEdit="1"/>
              </p:cNvSpPr>
              <p:nvPr/>
            </p:nvSpPr>
            <p:spPr>
              <a:xfrm>
                <a:off x="803811" y="1965266"/>
                <a:ext cx="3479576" cy="693267"/>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6E7C101-2FF7-3F9E-9880-7753DBBFD362}"/>
              </a:ext>
            </a:extLst>
          </p:cNvPr>
          <p:cNvSpPr txBox="1"/>
          <p:nvPr/>
        </p:nvSpPr>
        <p:spPr>
          <a:xfrm>
            <a:off x="2134947" y="879601"/>
            <a:ext cx="143634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72C4"/>
                </a:solidFill>
                <a:effectLst/>
                <a:uLnTx/>
                <a:uFillTx/>
                <a:latin typeface="Calibri" panose="020F0502020204030204"/>
                <a:ea typeface="+mn-ea"/>
                <a:cs typeface="+mn-cs"/>
              </a:rPr>
              <a:t>ACM2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84D37A-DDDD-8478-3350-CCC6CF7DE4C9}"/>
                  </a:ext>
                </a:extLst>
              </p:cNvPr>
              <p:cNvSpPr txBox="1"/>
              <p:nvPr/>
            </p:nvSpPr>
            <p:spPr>
              <a:xfrm>
                <a:off x="8969008" y="873426"/>
                <a:ext cx="199266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𝒆</m:t>
                        </m:r>
                      </m:e>
                      <m:sub>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sub>
                    </m:sSub>
                  </m:oMath>
                </a14:m>
                <a:r>
                  <a:rPr kumimoji="0" lang="en-US" sz="3200" b="1" i="0" u="none" strike="noStrike" kern="1200" cap="none" spc="0" normalizeH="0" baseline="0" noProof="0">
                    <a:ln>
                      <a:noFill/>
                    </a:ln>
                    <a:solidFill>
                      <a:srgbClr val="4472C4"/>
                    </a:solidFill>
                    <a:effectLst/>
                    <a:uLnTx/>
                    <a:uFillTx/>
                    <a:latin typeface="Calibri" panose="020F0502020204030204"/>
                    <a:ea typeface="+mn-ea"/>
                    <a:cs typeface="+mn-cs"/>
                  </a:rPr>
                  <a:t>ACM2</a:t>
                </a: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D884D37A-DDDD-8478-3350-CCC6CF7DE4C9}"/>
                  </a:ext>
                </a:extLst>
              </p:cNvPr>
              <p:cNvSpPr txBox="1">
                <a:spLocks noRot="1" noChangeAspect="1" noMove="1" noResize="1" noEditPoints="1" noAdjustHandles="1" noChangeArrowheads="1" noChangeShapeType="1" noTextEdit="1"/>
              </p:cNvSpPr>
              <p:nvPr/>
            </p:nvSpPr>
            <p:spPr>
              <a:xfrm>
                <a:off x="8969008" y="873426"/>
                <a:ext cx="1992668" cy="584775"/>
              </a:xfrm>
              <a:prstGeom prst="rect">
                <a:avLst/>
              </a:prstGeom>
              <a:blipFill>
                <a:blip r:embed="rId5"/>
                <a:stretch>
                  <a:fillRect t="-11224" b="-3265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4D1A477-672A-4751-1FCA-10B1EDA1798E}"/>
              </a:ext>
            </a:extLst>
          </p:cNvPr>
          <p:cNvSpPr txBox="1"/>
          <p:nvPr/>
        </p:nvSpPr>
        <p:spPr>
          <a:xfrm>
            <a:off x="4612796" y="1993337"/>
            <a:ext cx="377358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Convection fraction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30A509D-1302-844D-53B5-39DA032534A2}"/>
                  </a:ext>
                </a:extLst>
              </p:cNvPr>
              <p:cNvSpPr txBox="1"/>
              <p:nvPr/>
            </p:nvSpPr>
            <p:spPr>
              <a:xfrm>
                <a:off x="8669259" y="3803180"/>
                <a:ext cx="3165535" cy="826701"/>
              </a:xfrm>
              <a:prstGeom prst="rect">
                <a:avLst/>
              </a:prstGeom>
              <a:noFill/>
            </p:spPr>
            <p:txBody>
              <a:bodyPr wrap="square" lIns="0" tIns="0" rIns="0" bIns="0" rtlCol="0">
                <a:spAutoFit/>
              </a:bodyPr>
              <a:lstStyle/>
              <a:p>
                <a:pPr lvl="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sSub>
                        <m:sSubPr>
                          <m:ctrlPr>
                            <a:rPr kumimoji="0" lang="en-US" sz="180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sSub>
                            <m:sSubPr>
                              <m:ctrlPr>
                                <a:rPr lang="en-US" sz="1800" i="1">
                                  <a:solidFill>
                                    <a:prstClr val="black"/>
                                  </a:solidFill>
                                  <a:latin typeface="Cambria Math" panose="02040503050406030204" pitchFamily="18" charset="0"/>
                                </a:rPr>
                              </m:ctrlPr>
                            </m:sSubPr>
                            <m:e>
                              <m:r>
                                <a:rPr lang="en-US" sz="1800" b="0" i="1">
                                  <a:solidFill>
                                    <a:prstClr val="black"/>
                                  </a:solidFill>
                                  <a:latin typeface="Cambria Math" panose="02040503050406030204" pitchFamily="18" charset="0"/>
                                </a:rPr>
                                <m:t>𝐾</m:t>
                              </m:r>
                            </m:e>
                            <m:sub>
                              <m:r>
                                <a:rPr lang="en-US" sz="1800" b="0" i="1" smtClean="0">
                                  <a:solidFill>
                                    <a:prstClr val="black"/>
                                  </a:solidFill>
                                  <a:latin typeface="Cambria Math" panose="02040503050406030204" pitchFamily="18" charset="0"/>
                                </a:rPr>
                                <m:t>𝑧</m:t>
                              </m:r>
                              <m:r>
                                <a:rPr lang="en-US" sz="1800" b="0" i="1">
                                  <a:solidFill>
                                    <a:prstClr val="black"/>
                                  </a:solidFill>
                                  <a:latin typeface="Cambria Math" panose="02040503050406030204" pitchFamily="18" charset="0"/>
                                </a:rPr>
                                <m:t> </m:t>
                              </m:r>
                            </m:sub>
                          </m:sSub>
                          <m:r>
                            <a:rPr lang="en-US" sz="1800" b="0" i="1" smtClean="0">
                              <a:solidFill>
                                <a:prstClr val="black"/>
                              </a:solidFill>
                              <a:latin typeface="Cambria Math" panose="02040503050406030204" pitchFamily="18"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𝐾</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sub>
                      </m:sSub>
                      <m:sSub>
                        <m:sSubPr>
                          <m:ctrlPr>
                            <a:rPr kumimoji="0" lang="en-US" sz="180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𝐾</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rPr>
                            <m:t>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rPr>
                            <m:t> </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𝒆</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ub>
                      </m:sSub>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𝒛</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sub>
                      </m:sSub>
                      <m:sSup>
                        <m:sSup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𝒛</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sub>
                                  </m:sSub>
                                </m:num>
                                <m:den>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𝒉</m:t>
                                  </m:r>
                                </m:den>
                              </m:f>
                            </m:e>
                          </m:d>
                        </m:e>
                        <m:sup>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p>
                      </m:sSup>
                    </m:oMath>
                  </m:oMathPara>
                </a14:m>
                <a:endParaRPr kumimoji="0" lang="en-US" sz="1800" b="1" i="0" u="none" strike="noStrike" kern="1200" cap="none" spc="0" normalizeH="0" baseline="0" noProof="0">
                  <a:ln>
                    <a:noFill/>
                  </a:ln>
                  <a:solidFill>
                    <a:prstClr val="black"/>
                  </a:solidFill>
                  <a:effectLst/>
                  <a:uLnTx/>
                  <a:uFillTx/>
                  <a:latin typeface="Calibri" panose="020F0502020204030204"/>
                  <a:ea typeface="ＭＳ Ｐゴシック" pitchFamily="1" charset="-128"/>
                  <a:cs typeface="+mn-cs"/>
                </a:endParaRPr>
              </a:p>
            </p:txBody>
          </p:sp>
        </mc:Choice>
        <mc:Fallback xmlns="">
          <p:sp>
            <p:nvSpPr>
              <p:cNvPr id="11" name="TextBox 10">
                <a:extLst>
                  <a:ext uri="{FF2B5EF4-FFF2-40B4-BE49-F238E27FC236}">
                    <a16:creationId xmlns:a16="http://schemas.microsoft.com/office/drawing/2014/main" id="{D30A509D-1302-844D-53B5-39DA032534A2}"/>
                  </a:ext>
                </a:extLst>
              </p:cNvPr>
              <p:cNvSpPr txBox="1">
                <a:spLocks noRot="1" noChangeAspect="1" noMove="1" noResize="1" noEditPoints="1" noAdjustHandles="1" noChangeArrowheads="1" noChangeShapeType="1" noTextEdit="1"/>
              </p:cNvSpPr>
              <p:nvPr/>
            </p:nvSpPr>
            <p:spPr>
              <a:xfrm>
                <a:off x="8669259" y="3803180"/>
                <a:ext cx="3165535" cy="8267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9E123C4-A5FA-31A8-B32A-A6E535772316}"/>
                  </a:ext>
                </a:extLst>
              </p:cNvPr>
              <p:cNvSpPr txBox="1"/>
              <p:nvPr/>
            </p:nvSpPr>
            <p:spPr>
              <a:xfrm>
                <a:off x="945453" y="3386768"/>
                <a:ext cx="2888858" cy="71417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num>
                        <m:den>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𝜑</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𝑠</m:t>
                                  </m:r>
                                </m:sub>
                              </m:sSub>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𝐿</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den>
                      </m:f>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den>
                              </m:f>
                            </m:e>
                          </m:d>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pitchFamily="1" charset="-128"/>
                  <a:cs typeface="+mn-cs"/>
                </a:endParaRPr>
              </a:p>
            </p:txBody>
          </p:sp>
        </mc:Choice>
        <mc:Fallback xmlns="">
          <p:sp>
            <p:nvSpPr>
              <p:cNvPr id="14" name="TextBox 13">
                <a:extLst>
                  <a:ext uri="{FF2B5EF4-FFF2-40B4-BE49-F238E27FC236}">
                    <a16:creationId xmlns:a16="http://schemas.microsoft.com/office/drawing/2014/main" id="{69E123C4-A5FA-31A8-B32A-A6E535772316}"/>
                  </a:ext>
                </a:extLst>
              </p:cNvPr>
              <p:cNvSpPr txBox="1">
                <a:spLocks noRot="1" noChangeAspect="1" noMove="1" noResize="1" noEditPoints="1" noAdjustHandles="1" noChangeArrowheads="1" noChangeShapeType="1" noTextEdit="1"/>
              </p:cNvSpPr>
              <p:nvPr/>
            </p:nvSpPr>
            <p:spPr>
              <a:xfrm>
                <a:off x="945453" y="3386768"/>
                <a:ext cx="2888858" cy="714170"/>
              </a:xfrm>
              <a:prstGeom prst="rect">
                <a:avLst/>
              </a:prstGeom>
              <a:blipFill>
                <a:blip r:embed="rId7"/>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03E4C272-9D69-5F66-4D13-B3E73E7A9A02}"/>
              </a:ext>
            </a:extLst>
          </p:cNvPr>
          <p:cNvSpPr txBox="1"/>
          <p:nvPr/>
        </p:nvSpPr>
        <p:spPr>
          <a:xfrm>
            <a:off x="4516837" y="3982077"/>
            <a:ext cx="3911151"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Coeff. Eddy Diffusivity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EACA443-7558-EE01-B141-81D0E7F6E381}"/>
                  </a:ext>
                </a:extLst>
              </p:cNvPr>
              <p:cNvSpPr txBox="1"/>
              <p:nvPr/>
            </p:nvSpPr>
            <p:spPr>
              <a:xfrm>
                <a:off x="895553" y="4566852"/>
                <a:ext cx="2888858" cy="71417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num>
                        <m:den>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𝜑</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𝑠</m:t>
                                  </m:r>
                                </m:sub>
                              </m:sSub>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𝐿</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den>
                      </m:f>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sub>
                                  </m:sSub>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den>
                              </m:f>
                            </m:e>
                          </m:d>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pitchFamily="1" charset="-128"/>
                  <a:cs typeface="+mn-cs"/>
                </a:endParaRPr>
              </a:p>
            </p:txBody>
          </p:sp>
        </mc:Choice>
        <mc:Fallback xmlns="">
          <p:sp>
            <p:nvSpPr>
              <p:cNvPr id="18" name="TextBox 17">
                <a:extLst>
                  <a:ext uri="{FF2B5EF4-FFF2-40B4-BE49-F238E27FC236}">
                    <a16:creationId xmlns:a16="http://schemas.microsoft.com/office/drawing/2014/main" id="{9EACA443-7558-EE01-B141-81D0E7F6E381}"/>
                  </a:ext>
                </a:extLst>
              </p:cNvPr>
              <p:cNvSpPr txBox="1">
                <a:spLocks noRot="1" noChangeAspect="1" noMove="1" noResize="1" noEditPoints="1" noAdjustHandles="1" noChangeArrowheads="1" noChangeShapeType="1" noTextEdit="1"/>
              </p:cNvSpPr>
              <p:nvPr/>
            </p:nvSpPr>
            <p:spPr>
              <a:xfrm>
                <a:off x="895553" y="4566852"/>
                <a:ext cx="2888858" cy="7141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25C7E92-C095-F604-D7E0-FD673576DD6F}"/>
                  </a:ext>
                </a:extLst>
              </p:cNvPr>
              <p:cNvSpPr txBox="1"/>
              <p:nvPr/>
            </p:nvSpPr>
            <p:spPr>
              <a:xfrm>
                <a:off x="3437613" y="2791297"/>
                <a:ext cx="1304844" cy="255454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600" b="0" i="0" u="none" strike="noStrike" kern="1200" cap="none" spc="0" normalizeH="0" baseline="0" noProof="0">
                  <a:ln>
                    <a:noFill/>
                  </a:ln>
                  <a:solidFill>
                    <a:prstClr val="black"/>
                  </a:solidFill>
                  <a:effectLst/>
                  <a:uLnTx/>
                  <a:uFillTx/>
                  <a:latin typeface="Calibri" panose="020F0502020204030204"/>
                  <a:ea typeface="ＭＳ Ｐゴシック" pitchFamily="1" charset="-128"/>
                  <a:cs typeface="+mn-cs"/>
                </a:endParaRPr>
              </a:p>
            </p:txBody>
          </p:sp>
        </mc:Choice>
        <mc:Fallback xmlns="">
          <p:sp>
            <p:nvSpPr>
              <p:cNvPr id="19" name="TextBox 18">
                <a:extLst>
                  <a:ext uri="{FF2B5EF4-FFF2-40B4-BE49-F238E27FC236}">
                    <a16:creationId xmlns:a16="http://schemas.microsoft.com/office/drawing/2014/main" id="{625C7E92-C095-F604-D7E0-FD673576DD6F}"/>
                  </a:ext>
                </a:extLst>
              </p:cNvPr>
              <p:cNvSpPr txBox="1">
                <a:spLocks noRot="1" noChangeAspect="1" noMove="1" noResize="1" noEditPoints="1" noAdjustHandles="1" noChangeArrowheads="1" noChangeShapeType="1" noTextEdit="1"/>
              </p:cNvSpPr>
              <p:nvPr/>
            </p:nvSpPr>
            <p:spPr>
              <a:xfrm>
                <a:off x="3437613" y="2791297"/>
                <a:ext cx="1304844" cy="2554545"/>
              </a:xfrm>
              <a:prstGeom prst="rect">
                <a:avLst/>
              </a:prstGeom>
              <a:blipFill>
                <a:blip r:embed="rId9"/>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4EC497BF-A5A1-C8AF-EA95-B9C0EC81FEDD}"/>
              </a:ext>
            </a:extLst>
          </p:cNvPr>
          <p:cNvSpPr txBox="1"/>
          <p:nvPr/>
        </p:nvSpPr>
        <p:spPr>
          <a:xfrm>
            <a:off x="4907988" y="5757632"/>
            <a:ext cx="303451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Vertical Mixing</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1FB636B-BB02-1440-A192-5ABB8ED15AEB}"/>
                  </a:ext>
                </a:extLst>
              </p:cNvPr>
              <p:cNvSpPr txBox="1"/>
              <p:nvPr/>
            </p:nvSpPr>
            <p:spPr>
              <a:xfrm>
                <a:off x="8584301" y="5767158"/>
                <a:ext cx="2888858" cy="6223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𝒖</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𝒌</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𝒇</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𝒄𝒐𝒏𝒗</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𝒆</m:t>
                                  </m:r>
                                </m:e>
                                <m:sub>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sub>
                              </m:sSub>
                            </m:num>
                            <m:den>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𝒉</m:t>
                              </m:r>
                            </m:den>
                          </m:f>
                        </m:e>
                      </m:d>
                    </m:oMath>
                  </m:oMathPara>
                </a14:m>
                <a:endParaRPr kumimoji="0" lang="en-US" sz="1800" b="1" i="0" u="none" strike="noStrike" kern="1200" cap="none" spc="0" normalizeH="0" baseline="0" noProof="0">
                  <a:ln>
                    <a:noFill/>
                  </a:ln>
                  <a:solidFill>
                    <a:prstClr val="black"/>
                  </a:solidFill>
                  <a:effectLst/>
                  <a:uLnTx/>
                  <a:uFillTx/>
                  <a:latin typeface="Calibri" panose="020F0502020204030204"/>
                  <a:ea typeface="ＭＳ Ｐゴシック" pitchFamily="1" charset="-128"/>
                  <a:cs typeface="+mn-cs"/>
                </a:endParaRPr>
              </a:p>
            </p:txBody>
          </p:sp>
        </mc:Choice>
        <mc:Fallback xmlns="">
          <p:sp>
            <p:nvSpPr>
              <p:cNvPr id="21" name="TextBox 20">
                <a:extLst>
                  <a:ext uri="{FF2B5EF4-FFF2-40B4-BE49-F238E27FC236}">
                    <a16:creationId xmlns:a16="http://schemas.microsoft.com/office/drawing/2014/main" id="{11FB636B-BB02-1440-A192-5ABB8ED15AEB}"/>
                  </a:ext>
                </a:extLst>
              </p:cNvPr>
              <p:cNvSpPr txBox="1">
                <a:spLocks noRot="1" noChangeAspect="1" noMove="1" noResize="1" noEditPoints="1" noAdjustHandles="1" noChangeArrowheads="1" noChangeShapeType="1" noTextEdit="1"/>
              </p:cNvSpPr>
              <p:nvPr/>
            </p:nvSpPr>
            <p:spPr>
              <a:xfrm>
                <a:off x="8584301" y="5767158"/>
                <a:ext cx="2888858" cy="62235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8B0ADD2-D1FB-1E64-1D31-1D4A8992261B}"/>
                  </a:ext>
                </a:extLst>
              </p:cNvPr>
              <p:cNvSpPr txBox="1"/>
              <p:nvPr/>
            </p:nvSpPr>
            <p:spPr>
              <a:xfrm>
                <a:off x="1130221" y="5838638"/>
                <a:ext cx="2888858" cy="57676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𝑐𝑜𝑛𝑣</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1.5</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pitchFamily="1" charset="-128"/>
                  <a:cs typeface="+mn-cs"/>
                </a:endParaRPr>
              </a:p>
            </p:txBody>
          </p:sp>
        </mc:Choice>
        <mc:Fallback xmlns="">
          <p:sp>
            <p:nvSpPr>
              <p:cNvPr id="24" name="TextBox 23">
                <a:extLst>
                  <a:ext uri="{FF2B5EF4-FFF2-40B4-BE49-F238E27FC236}">
                    <a16:creationId xmlns:a16="http://schemas.microsoft.com/office/drawing/2014/main" id="{58B0ADD2-D1FB-1E64-1D31-1D4A8992261B}"/>
                  </a:ext>
                </a:extLst>
              </p:cNvPr>
              <p:cNvSpPr txBox="1">
                <a:spLocks noRot="1" noChangeAspect="1" noMove="1" noResize="1" noEditPoints="1" noAdjustHandles="1" noChangeArrowheads="1" noChangeShapeType="1" noTextEdit="1"/>
              </p:cNvSpPr>
              <p:nvPr/>
            </p:nvSpPr>
            <p:spPr>
              <a:xfrm>
                <a:off x="1130221" y="5838638"/>
                <a:ext cx="2888858" cy="57676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C411A7-58C3-CD73-C737-E867157C02F1}"/>
                  </a:ext>
                </a:extLst>
              </p:cNvPr>
              <p:cNvSpPr txBox="1"/>
              <p:nvPr/>
            </p:nvSpPr>
            <p:spPr>
              <a:xfrm>
                <a:off x="4019079" y="802454"/>
                <a:ext cx="4228994" cy="58477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a:ln>
                      <a:noFill/>
                    </a:ln>
                    <a:solidFill>
                      <a:prstClr val="black"/>
                    </a:solidFill>
                    <a:effectLst/>
                    <a:uLnTx/>
                    <a:uFillTx/>
                    <a:ea typeface="+mn-ea"/>
                    <a:cs typeface="+mn-cs"/>
                  </a:rPr>
                  <a:t>New</a:t>
                </a:r>
                <a14:m>
                  <m:oMath xmlns:m="http://schemas.openxmlformats.org/officeDocument/2006/math">
                    <m:r>
                      <a:rPr kumimoji="0" lang="en-US"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𝐏𝐁𝐋</m:t>
                    </m:r>
                    <m:r>
                      <a:rPr kumimoji="0" lang="en-US"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𝐦𝐨𝐝𝐞𝐥𝐢𝐧𝐠</m:t>
                    </m:r>
                    <m:r>
                      <a:rPr kumimoji="0" lang="en-US" sz="32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3200" b="1" i="0" u="none" strike="noStrike" kern="1200" cap="none" spc="0" normalizeH="0" baseline="0" noProof="0">
                    <a:ln>
                      <a:noFill/>
                    </a:ln>
                    <a:solidFill>
                      <a:prstClr val="black"/>
                    </a:solidFill>
                    <a:effectLst/>
                    <a:uLnTx/>
                    <a:uFillTx/>
                    <a:latin typeface="Calibri" panose="020F0502020204030204"/>
                    <a:ea typeface="+mn-ea"/>
                    <a:cs typeface="+mn-cs"/>
                  </a:rPr>
                  <a:t> </a:t>
                </a:r>
              </a:p>
            </p:txBody>
          </p:sp>
        </mc:Choice>
        <mc:Fallback xmlns="">
          <p:sp>
            <p:nvSpPr>
              <p:cNvPr id="5" name="TextBox 4">
                <a:extLst>
                  <a:ext uri="{FF2B5EF4-FFF2-40B4-BE49-F238E27FC236}">
                    <a16:creationId xmlns:a16="http://schemas.microsoft.com/office/drawing/2014/main" id="{7AC411A7-58C3-CD73-C737-E867157C02F1}"/>
                  </a:ext>
                </a:extLst>
              </p:cNvPr>
              <p:cNvSpPr txBox="1">
                <a:spLocks noRot="1" noChangeAspect="1" noMove="1" noResize="1" noEditPoints="1" noAdjustHandles="1" noChangeArrowheads="1" noChangeShapeType="1" noTextEdit="1"/>
              </p:cNvSpPr>
              <p:nvPr/>
            </p:nvSpPr>
            <p:spPr>
              <a:xfrm>
                <a:off x="4019079" y="802454"/>
                <a:ext cx="4228994" cy="584775"/>
              </a:xfrm>
              <a:prstGeom prst="rect">
                <a:avLst/>
              </a:prstGeom>
              <a:blipFill>
                <a:blip r:embed="rId12"/>
                <a:stretch>
                  <a:fillRect l="-3448" t="-11224" b="-3265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CC8C67C6-F927-E65B-F721-9C1E7BB54E82}"/>
              </a:ext>
            </a:extLst>
          </p:cNvPr>
          <p:cNvSpPr txBox="1"/>
          <p:nvPr/>
        </p:nvSpPr>
        <p:spPr>
          <a:xfrm>
            <a:off x="339180" y="6246122"/>
            <a:ext cx="29848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charset="0"/>
                <a:ea typeface="ＭＳ Ｐゴシック" pitchFamily="1" charset="-128"/>
                <a:cs typeface="+mn-cs"/>
              </a:rPr>
              <a:t>5</a:t>
            </a:r>
          </a:p>
        </p:txBody>
      </p:sp>
      <p:sp>
        <p:nvSpPr>
          <p:cNvPr id="12" name="TextBox 11">
            <a:extLst>
              <a:ext uri="{FF2B5EF4-FFF2-40B4-BE49-F238E27FC236}">
                <a16:creationId xmlns:a16="http://schemas.microsoft.com/office/drawing/2014/main" id="{FD9FCF49-1440-776F-A715-5CF69B8ED867}"/>
              </a:ext>
            </a:extLst>
          </p:cNvPr>
          <p:cNvSpPr txBox="1"/>
          <p:nvPr/>
        </p:nvSpPr>
        <p:spPr>
          <a:xfrm>
            <a:off x="8584301" y="4761012"/>
            <a:ext cx="342493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No minimum</a:t>
            </a:r>
            <a:r>
              <a:rPr kumimoji="0" lang="en-US" sz="2400" b="1" i="0" u="none" strike="noStrike" kern="1200" cap="none" spc="0" normalizeH="0" noProof="0">
                <a:ln>
                  <a:noFill/>
                </a:ln>
                <a:solidFill>
                  <a:prstClr val="black"/>
                </a:solidFill>
                <a:effectLst/>
                <a:uLnTx/>
                <a:uFillTx/>
                <a:latin typeface="Calibri" panose="020F0502020204030204"/>
                <a:ea typeface="+mn-ea"/>
                <a:cs typeface="+mn-cs"/>
              </a:rPr>
              <a:t> </a:t>
            </a:r>
            <a:r>
              <a:rPr kumimoji="0" lang="en-US" sz="2400" b="1" i="1" u="none" strike="noStrike" kern="1200" cap="none" spc="0" normalizeH="0" noProof="0">
                <a:ln>
                  <a:noFill/>
                </a:ln>
                <a:solidFill>
                  <a:prstClr val="black"/>
                </a:solidFill>
                <a:effectLst/>
                <a:uLnTx/>
                <a:uFillTx/>
                <a:latin typeface="Calibri" panose="020F0502020204030204"/>
                <a:ea typeface="+mn-ea"/>
                <a:cs typeface="+mn-cs"/>
              </a:rPr>
              <a:t>K</a:t>
            </a:r>
            <a:r>
              <a:rPr kumimoji="0" lang="en-US" sz="1600" b="1" i="1" u="none" strike="noStrike" kern="1200" cap="none" spc="0" normalizeH="0" noProof="0">
                <a:ln>
                  <a:noFill/>
                </a:ln>
                <a:solidFill>
                  <a:prstClr val="black"/>
                </a:solidFill>
                <a:effectLst/>
                <a:uLnTx/>
                <a:uFillTx/>
                <a:latin typeface="Calibri" panose="020F0502020204030204"/>
                <a:ea typeface="+mn-ea"/>
                <a:cs typeface="+mn-cs"/>
              </a:rPr>
              <a:t>z</a:t>
            </a:r>
            <a:r>
              <a:rPr kumimoji="0" lang="en-US" sz="2400" b="1" i="0" u="none" strike="noStrike" kern="1200" cap="none" spc="0" normalizeH="0" noProof="0">
                <a:ln>
                  <a:noFill/>
                </a:ln>
                <a:solidFill>
                  <a:prstClr val="black"/>
                </a:solidFill>
                <a:effectLst/>
                <a:uLnTx/>
                <a:uFillTx/>
                <a:latin typeface="Calibri" panose="020F0502020204030204"/>
                <a:ea typeface="+mn-ea"/>
                <a:cs typeface="+mn-cs"/>
              </a:rPr>
              <a:t> i</a:t>
            </a:r>
            <a:r>
              <a:rPr lang="en-US" b="1">
                <a:solidFill>
                  <a:prstClr val="black"/>
                </a:solidFill>
                <a:latin typeface="Calibri" panose="020F0502020204030204"/>
                <a:ea typeface="+mn-ea"/>
              </a:rPr>
              <a:t>s used </a:t>
            </a:r>
            <a:endParaRPr lang="en-US"/>
          </a:p>
        </p:txBody>
      </p:sp>
      <p:cxnSp>
        <p:nvCxnSpPr>
          <p:cNvPr id="16" name="Straight Connector 15">
            <a:extLst>
              <a:ext uri="{FF2B5EF4-FFF2-40B4-BE49-F238E27FC236}">
                <a16:creationId xmlns:a16="http://schemas.microsoft.com/office/drawing/2014/main" id="{BF1022BE-0EFF-C7BB-3F71-C90744338E7A}"/>
              </a:ext>
            </a:extLst>
          </p:cNvPr>
          <p:cNvCxnSpPr/>
          <p:nvPr/>
        </p:nvCxnSpPr>
        <p:spPr>
          <a:xfrm flipV="1">
            <a:off x="488420" y="2872509"/>
            <a:ext cx="11223289" cy="110836"/>
          </a:xfrm>
          <a:prstGeom prst="line">
            <a:avLst/>
          </a:prstGeom>
          <a:ln w="76200">
            <a:solidFill>
              <a:srgbClr val="056CB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5AFD0D-B5AF-2C57-7C3B-65197470DA54}"/>
              </a:ext>
            </a:extLst>
          </p:cNvPr>
          <p:cNvCxnSpPr/>
          <p:nvPr/>
        </p:nvCxnSpPr>
        <p:spPr>
          <a:xfrm flipV="1">
            <a:off x="484355" y="5425986"/>
            <a:ext cx="11223289" cy="110836"/>
          </a:xfrm>
          <a:prstGeom prst="line">
            <a:avLst/>
          </a:prstGeom>
          <a:ln w="76200">
            <a:solidFill>
              <a:srgbClr val="056CB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9781118-583B-3E41-1318-5B231DA97D67}"/>
                  </a:ext>
                </a:extLst>
              </p:cNvPr>
              <p:cNvSpPr txBox="1"/>
              <p:nvPr/>
            </p:nvSpPr>
            <p:spPr>
              <a:xfrm>
                <a:off x="2328858" y="198976"/>
                <a:ext cx="9325470" cy="400110"/>
              </a:xfrm>
              <a:prstGeom prst="rect">
                <a:avLst/>
              </a:prstGeom>
              <a:noFill/>
            </p:spPr>
            <p:txBody>
              <a:bodyPr wrap="square">
                <a:spAutoFit/>
              </a:bodyPr>
              <a:lstStyle/>
              <a:p>
                <a:r>
                  <a:rPr kumimoji="0" lang="en-US" sz="2000" b="1" i="1" u="none" strike="noStrike" kern="0" cap="none" spc="0" normalizeH="0" baseline="0" noProof="0">
                    <a:ln>
                      <a:noFill/>
                    </a:ln>
                    <a:solidFill>
                      <a:srgbClr val="026CB6"/>
                    </a:solidFill>
                    <a:effectLst/>
                    <a:uLnTx/>
                    <a:uFillTx/>
                    <a:latin typeface="Arial"/>
                    <a:ea typeface="ＭＳ Ｐゴシック"/>
                    <a:cs typeface="+mj-cs"/>
                  </a:rPr>
                  <a:t>How </a:t>
                </a:r>
                <a14:m>
                  <m:oMath xmlns:m="http://schemas.openxmlformats.org/officeDocument/2006/math">
                    <m:sSub>
                      <m:sSubPr>
                        <m:ctrlPr>
                          <a:rPr kumimoji="0" lang="en-US" sz="2000" b="1" i="1" u="none" strike="noStrike" kern="0" cap="none" spc="0" normalizeH="0" baseline="0" noProof="0" smtClean="0">
                            <a:ln>
                              <a:noFill/>
                            </a:ln>
                            <a:solidFill>
                              <a:srgbClr val="000000"/>
                            </a:solidFill>
                            <a:effectLst/>
                            <a:uLnTx/>
                            <a:uFillTx/>
                            <a:latin typeface="Cambria Math" panose="02040503050406030204" pitchFamily="18" charset="0"/>
                            <a:cs typeface="+mj-cs"/>
                          </a:rPr>
                        </m:ctrlPr>
                      </m:sSubPr>
                      <m:e>
                        <m:r>
                          <a:rPr kumimoji="0" lang="en-US" sz="2000" b="1" i="1" u="none" strike="noStrike" kern="0" cap="none" spc="0" normalizeH="0" baseline="0" noProof="0">
                            <a:ln>
                              <a:noFill/>
                            </a:ln>
                            <a:solidFill>
                              <a:srgbClr val="000000"/>
                            </a:solidFill>
                            <a:effectLst/>
                            <a:uLnTx/>
                            <a:uFillTx/>
                            <a:latin typeface="Cambria Math" panose="02040503050406030204" pitchFamily="18" charset="0"/>
                            <a:cs typeface="+mj-cs"/>
                          </a:rPr>
                          <m:t>𝒆</m:t>
                        </m:r>
                      </m:e>
                      <m:sub>
                        <m:r>
                          <a:rPr kumimoji="0" lang="en-US" sz="2000" b="1" i="1" u="none" strike="noStrike" kern="0" cap="none" spc="0" normalizeH="0" baseline="0" noProof="0">
                            <a:ln>
                              <a:noFill/>
                            </a:ln>
                            <a:solidFill>
                              <a:srgbClr val="000000"/>
                            </a:solidFill>
                            <a:effectLst/>
                            <a:uLnTx/>
                            <a:uFillTx/>
                            <a:latin typeface="Cambria Math" panose="02040503050406030204" pitchFamily="18" charset="0"/>
                            <a:cs typeface="+mj-cs"/>
                          </a:rPr>
                          <m:t>∗</m:t>
                        </m:r>
                      </m:sub>
                    </m:sSub>
                  </m:oMath>
                </a14:m>
                <a:r>
                  <a:rPr kumimoji="0" lang="en-US" sz="2000" b="1" i="1" u="none" strike="noStrike" kern="0" cap="none" spc="0" normalizeH="0" baseline="0" noProof="0">
                    <a:ln>
                      <a:noFill/>
                    </a:ln>
                    <a:solidFill>
                      <a:srgbClr val="000000"/>
                    </a:solidFill>
                    <a:effectLst/>
                    <a:uLnTx/>
                    <a:uFillTx/>
                    <a:latin typeface="Arial"/>
                    <a:ea typeface="ＭＳ Ｐゴシック"/>
                    <a:cs typeface="+mj-cs"/>
                  </a:rPr>
                  <a:t> </a:t>
                </a:r>
                <a:r>
                  <a:rPr kumimoji="0" lang="en-US" sz="2000" b="1" i="1" u="none" strike="noStrike" kern="0" cap="none" spc="0" normalizeH="0" baseline="0" noProof="0">
                    <a:ln>
                      <a:noFill/>
                    </a:ln>
                    <a:solidFill>
                      <a:srgbClr val="026CB6"/>
                    </a:solidFill>
                    <a:effectLst/>
                    <a:uLnTx/>
                    <a:uFillTx/>
                    <a:latin typeface="Arial"/>
                    <a:ea typeface="ＭＳ Ｐゴシック"/>
                    <a:cs typeface="+mj-cs"/>
                  </a:rPr>
                  <a:t>dodges similarity functions in 3-D MET and AQ models…</a:t>
                </a:r>
                <a:endParaRPr lang="en-US" sz="2000" i="1"/>
              </a:p>
            </p:txBody>
          </p:sp>
        </mc:Choice>
        <mc:Fallback xmlns="">
          <p:sp>
            <p:nvSpPr>
              <p:cNvPr id="34" name="TextBox 33">
                <a:extLst>
                  <a:ext uri="{FF2B5EF4-FFF2-40B4-BE49-F238E27FC236}">
                    <a16:creationId xmlns:a16="http://schemas.microsoft.com/office/drawing/2014/main" id="{A9781118-583B-3E41-1318-5B231DA97D67}"/>
                  </a:ext>
                </a:extLst>
              </p:cNvPr>
              <p:cNvSpPr txBox="1">
                <a:spLocks noRot="1" noChangeAspect="1" noMove="1" noResize="1" noEditPoints="1" noAdjustHandles="1" noChangeArrowheads="1" noChangeShapeType="1" noTextEdit="1"/>
              </p:cNvSpPr>
              <p:nvPr/>
            </p:nvSpPr>
            <p:spPr>
              <a:xfrm>
                <a:off x="2328858" y="198976"/>
                <a:ext cx="9325470" cy="400110"/>
              </a:xfrm>
              <a:prstGeom prst="rect">
                <a:avLst/>
              </a:prstGeom>
              <a:blipFill>
                <a:blip r:embed="rId13"/>
                <a:stretch>
                  <a:fillRect l="-654" t="-7692" b="-2923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D73ACAD-A867-4195-1B26-4FE41751706A}"/>
              </a:ext>
            </a:extLst>
          </p:cNvPr>
          <p:cNvPicPr>
            <a:picLocks noChangeAspect="1"/>
          </p:cNvPicPr>
          <p:nvPr/>
        </p:nvPicPr>
        <p:blipFill>
          <a:blip r:embed="rId14"/>
          <a:stretch>
            <a:fillRect/>
          </a:stretch>
        </p:blipFill>
        <p:spPr>
          <a:xfrm>
            <a:off x="196640" y="90853"/>
            <a:ext cx="1867161" cy="838317"/>
          </a:xfrm>
          <a:prstGeom prst="rect">
            <a:avLst/>
          </a:prstGeom>
        </p:spPr>
      </p:pic>
    </p:spTree>
    <p:extLst>
      <p:ext uri="{BB962C8B-B14F-4D97-AF65-F5344CB8AC3E}">
        <p14:creationId xmlns:p14="http://schemas.microsoft.com/office/powerpoint/2010/main" val="428862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F817-39E6-40CF-9B55-1EC3A89BC3D1}"/>
              </a:ext>
            </a:extLst>
          </p:cNvPr>
          <p:cNvSpPr>
            <a:spLocks noGrp="1"/>
          </p:cNvSpPr>
          <p:nvPr>
            <p:ph type="title"/>
          </p:nvPr>
        </p:nvSpPr>
        <p:spPr>
          <a:xfrm>
            <a:off x="950026" y="977327"/>
            <a:ext cx="10224957" cy="685800"/>
          </a:xfrm>
        </p:spPr>
        <p:txBody>
          <a:bodyPr/>
          <a:lstStyle/>
          <a:p>
            <a:r>
              <a:rPr lang="en-US" b="1"/>
              <a:t>In CMAQ: TV-STAGE Resistance Formulations</a:t>
            </a:r>
          </a:p>
        </p:txBody>
      </p:sp>
      <p:sp>
        <p:nvSpPr>
          <p:cNvPr id="7" name="TextBox 6">
            <a:extLst>
              <a:ext uri="{FF2B5EF4-FFF2-40B4-BE49-F238E27FC236}">
                <a16:creationId xmlns:a16="http://schemas.microsoft.com/office/drawing/2014/main" id="{660919F8-9583-44EA-9E3B-798E18A284DD}"/>
              </a:ext>
            </a:extLst>
          </p:cNvPr>
          <p:cNvSpPr txBox="1"/>
          <p:nvPr/>
        </p:nvSpPr>
        <p:spPr>
          <a:xfrm>
            <a:off x="673951" y="1645439"/>
            <a:ext cx="10224958"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charset="0"/>
                <a:ea typeface="ＭＳ Ｐゴシック" pitchFamily="1" charset="-128"/>
                <a:cs typeface="+mn-cs"/>
              </a:rPr>
              <a:t>New aerodynamic resistance (R</a:t>
            </a:r>
            <a:r>
              <a:rPr kumimoji="0" lang="en-US" sz="2200" b="1" i="0" u="none" strike="noStrike" kern="1200" cap="none" spc="0" normalizeH="0" baseline="-25000" noProof="0">
                <a:ln>
                  <a:noFill/>
                </a:ln>
                <a:solidFill>
                  <a:srgbClr val="000000"/>
                </a:solidFill>
                <a:effectLst/>
                <a:uLnTx/>
                <a:uFillTx/>
                <a:latin typeface="Arial" charset="0"/>
                <a:ea typeface="ＭＳ Ｐゴシック" pitchFamily="1" charset="-128"/>
                <a:cs typeface="+mn-cs"/>
              </a:rPr>
              <a:t>a</a:t>
            </a:r>
            <a:r>
              <a:rPr kumimoji="0" lang="en-US" sz="2200" b="1" i="0" u="none" strike="noStrike" kern="1200" cap="none" spc="0" normalizeH="0" baseline="0" noProof="0">
                <a:ln>
                  <a:noFill/>
                </a:ln>
                <a:solidFill>
                  <a:srgbClr val="000000"/>
                </a:solidFill>
                <a:effectLst/>
                <a:uLnTx/>
                <a:uFillTx/>
                <a:latin typeface="Arial" charset="0"/>
                <a:ea typeface="ＭＳ Ｐゴシック" pitchFamily="1" charset="-128"/>
                <a:cs typeface="+mn-cs"/>
              </a:rPr>
              <a:t>) for different stability regimes in PBL for </a:t>
            </a:r>
            <a:r>
              <a:rPr kumimoji="0" lang="en-US" sz="2200" b="1" i="0" u="sng" strike="noStrike" kern="1200" cap="none" spc="0" normalizeH="0" baseline="0" noProof="0">
                <a:ln>
                  <a:noFill/>
                </a:ln>
                <a:solidFill>
                  <a:srgbClr val="000000"/>
                </a:solidFill>
                <a:effectLst/>
                <a:uLnTx/>
                <a:uFillTx/>
                <a:latin typeface="Arial" charset="0"/>
                <a:ea typeface="ＭＳ Ｐゴシック" pitchFamily="1" charset="-128"/>
                <a:cs typeface="+mn-cs"/>
              </a:rPr>
              <a:t>0-D, 1-D, 3-D MET and AQ models (seamless)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0813DF-37B3-4CC0-833A-2F62732DED27}"/>
                  </a:ext>
                </a:extLst>
              </p:cNvPr>
              <p:cNvSpPr txBox="1"/>
              <p:nvPr/>
            </p:nvSpPr>
            <p:spPr>
              <a:xfrm>
                <a:off x="3548530" y="2558122"/>
                <a:ext cx="4116325" cy="9142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𝑹</m:t>
                          </m:r>
                        </m:e>
                        <m:sub>
                          <m:r>
                            <a:rPr kumimoji="0" 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𝒂</m:t>
                          </m:r>
                        </m:sub>
                      </m:sSub>
                      <m:r>
                        <a:rPr kumimoji="0" lang="en-US" sz="2400" b="1" i="0" u="none" strike="noStrike" kern="1200" cap="none" spc="0" normalizeH="0" baseline="0" noProof="0">
                          <a:ln>
                            <a:noFill/>
                          </a:ln>
                          <a:solidFill>
                            <a:srgbClr val="000000"/>
                          </a:solidFill>
                          <a:effectLst/>
                          <a:uLnTx/>
                          <a:uFillTx/>
                          <a:latin typeface="Cambria Math" panose="02040503050406030204" pitchFamily="18" charset="0"/>
                          <a:cs typeface="+mn-cs"/>
                        </a:rPr>
                        <m:t>= </m:t>
                      </m:r>
                      <m:f>
                        <m:fPr>
                          <m:ctrlPr>
                            <a:rPr kumimoji="0" lang="en-US" sz="2400" b="1" i="1" u="none" strike="noStrike" kern="1200" cap="none" spc="0" normalizeH="0" baseline="0" noProof="0">
                              <a:ln>
                                <a:noFill/>
                              </a:ln>
                              <a:solidFill>
                                <a:srgbClr val="836967"/>
                              </a:solidFill>
                              <a:effectLst/>
                              <a:uLnTx/>
                              <a:uFillTx/>
                              <a:latin typeface="Cambria Math" panose="02040503050406030204" pitchFamily="18" charset="0"/>
                              <a:cs typeface="+mn-cs"/>
                            </a:rPr>
                          </m:ctrlPr>
                        </m:fPr>
                        <m:num>
                          <m:r>
                            <a:rPr kumimoji="0" lang="en-US" sz="2400" b="1" i="0" u="none" strike="noStrike" kern="1200" cap="none" spc="0" normalizeH="0" baseline="0" noProof="0">
                              <a:ln>
                                <a:noFill/>
                              </a:ln>
                              <a:solidFill>
                                <a:srgbClr val="000000"/>
                              </a:solidFill>
                              <a:effectLst/>
                              <a:uLnTx/>
                              <a:uFillTx/>
                              <a:latin typeface="Cambria Math" panose="02040503050406030204" pitchFamily="18" charset="0"/>
                              <a:cs typeface="+mn-cs"/>
                            </a:rPr>
                            <m:t>𝟏</m:t>
                          </m:r>
                        </m:num>
                        <m:den>
                          <m:sSup>
                            <m:sSup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pPr>
                            <m:e>
                              <m:r>
                                <a:rPr kumimoji="0" 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𝒌</m:t>
                              </m:r>
                            </m:e>
                            <m:sup>
                              <m:r>
                                <a:rPr kumimoji="0" lang="en-US" sz="2400" b="1" i="0" u="none" strike="noStrike" kern="1200" cap="none" spc="0" normalizeH="0" baseline="0" noProof="0">
                                  <a:ln>
                                    <a:noFill/>
                                  </a:ln>
                                  <a:solidFill>
                                    <a:srgbClr val="FF0000"/>
                                  </a:solidFill>
                                  <a:effectLst/>
                                  <a:uLnTx/>
                                  <a:uFillTx/>
                                  <a:latin typeface="Cambria Math" panose="02040503050406030204" pitchFamily="18" charset="0"/>
                                  <a:cs typeface="+mn-cs"/>
                                </a:rPr>
                                <m:t>𝟐</m:t>
                              </m:r>
                            </m:sup>
                          </m:sSup>
                          <m:sSub>
                            <m:sSubPr>
                              <m:ctrlPr>
                                <a:rPr kumimoji="0" 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FF0000"/>
                                  </a:solidFill>
                                  <a:effectLst/>
                                  <a:uLnTx/>
                                  <a:uFillTx/>
                                  <a:latin typeface="Cambria Math" panose="02040503050406030204" pitchFamily="18" charset="0"/>
                                  <a:cs typeface="+mn-cs"/>
                                </a:rPr>
                                <m:t>𝒆</m:t>
                              </m:r>
                            </m:e>
                            <m:sub>
                              <m:r>
                                <a:rPr kumimoji="0" lang="en-US" sz="2400" b="1" i="0" u="none" strike="noStrike" kern="1200" cap="none" spc="0" normalizeH="0" baseline="0" noProof="0">
                                  <a:ln>
                                    <a:noFill/>
                                  </a:ln>
                                  <a:solidFill>
                                    <a:srgbClr val="FF0000"/>
                                  </a:solidFill>
                                  <a:effectLst/>
                                  <a:uLnTx/>
                                  <a:uFillTx/>
                                  <a:latin typeface="Cambria Math" panose="02040503050406030204" pitchFamily="18" charset="0"/>
                                  <a:cs typeface="+mn-cs"/>
                                </a:rPr>
                                <m:t>∗</m:t>
                              </m:r>
                            </m:sub>
                          </m:sSub>
                        </m:den>
                      </m:f>
                      <m:r>
                        <a:rPr kumimoji="0" lang="en-US" sz="2400" b="1" i="0" u="none" strike="noStrike" kern="1200" cap="none" spc="0" normalizeH="0" baseline="0" noProof="0">
                          <a:ln>
                            <a:noFill/>
                          </a:ln>
                          <a:solidFill>
                            <a:srgbClr val="000000"/>
                          </a:solidFill>
                          <a:effectLst/>
                          <a:uLnTx/>
                          <a:uFillTx/>
                          <a:latin typeface="Cambria Math" panose="02040503050406030204" pitchFamily="18" charset="0"/>
                          <a:cs typeface="+mn-cs"/>
                        </a:rPr>
                        <m:t> </m:t>
                      </m:r>
                      <m:r>
                        <a:rPr kumimoji="0" lang="en-US" sz="2400" b="1" i="0" u="none" strike="noStrike" kern="1200" cap="none" spc="0" normalizeH="0" baseline="0" noProof="0">
                          <a:ln>
                            <a:noFill/>
                          </a:ln>
                          <a:solidFill>
                            <a:srgbClr val="000000"/>
                          </a:solidFill>
                          <a:effectLst/>
                          <a:uLnTx/>
                          <a:uFillTx/>
                          <a:latin typeface="Cambria Math" panose="02040503050406030204" pitchFamily="18" charset="0"/>
                          <a:cs typeface="+mn-cs"/>
                        </a:rPr>
                        <m:t>𝐥𝐧</m:t>
                      </m:r>
                      <m:d>
                        <m:dPr>
                          <m:begChr m:val="["/>
                          <m:endChr m:val="]"/>
                          <m:ctrlPr>
                            <a:rPr kumimoji="0" lang="en-US" sz="2400" b="1" i="1" u="none" strike="noStrike" kern="1200" cap="none" spc="0" normalizeH="0" baseline="0" noProof="0">
                              <a:ln>
                                <a:noFill/>
                              </a:ln>
                              <a:solidFill>
                                <a:srgbClr val="836967"/>
                              </a:solidFill>
                              <a:effectLst/>
                              <a:uLnTx/>
                              <a:uFillTx/>
                              <a:latin typeface="Cambria Math" panose="02040503050406030204" pitchFamily="18" charset="0"/>
                              <a:cs typeface="+mn-cs"/>
                            </a:rPr>
                          </m:ctrlPr>
                        </m:dPr>
                        <m:e>
                          <m:f>
                            <m:fPr>
                              <m:ctrlPr>
                                <a:rPr kumimoji="0" lang="en-US" sz="2400" b="1" i="1" u="none" strike="noStrike" kern="1200" cap="none" spc="0" normalizeH="0" baseline="0" noProof="0">
                                  <a:ln>
                                    <a:noFill/>
                                  </a:ln>
                                  <a:solidFill>
                                    <a:srgbClr val="836967"/>
                                  </a:solidFill>
                                  <a:effectLst/>
                                  <a:uLnTx/>
                                  <a:uFillTx/>
                                  <a:latin typeface="Cambria Math" panose="02040503050406030204" pitchFamily="18" charset="0"/>
                                  <a:cs typeface="+mn-cs"/>
                                </a:rPr>
                              </m:ctrlPr>
                            </m:fPr>
                            <m:num>
                              <m:r>
                                <a:rPr kumimoji="0" 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𝒛</m:t>
                              </m:r>
                            </m:num>
                            <m:den>
                              <m:sSub>
                                <m:sSubPr>
                                  <m:ctrlPr>
                                    <a:rPr kumimoji="0" lang="en-US" sz="2400" b="1" i="1" u="none" strike="noStrike" kern="1200" cap="none" spc="0" normalizeH="0" baseline="0" noProof="0">
                                      <a:ln>
                                        <a:noFill/>
                                      </a:ln>
                                      <a:solidFill>
                                        <a:srgbClr val="836967"/>
                                      </a:solidFill>
                                      <a:effectLst/>
                                      <a:uLnTx/>
                                      <a:uFillTx/>
                                      <a:latin typeface="Cambria Math" panose="02040503050406030204" pitchFamily="18" charset="0"/>
                                      <a:cs typeface="+mn-cs"/>
                                    </a:rPr>
                                  </m:ctrlPr>
                                </m:sSubPr>
                                <m:e>
                                  <m:r>
                                    <a:rPr kumimoji="0" lang="en-US" sz="2400" b="1" i="1" u="none" strike="noStrike" kern="1200" cap="none" spc="0" normalizeH="0" baseline="0" noProof="0">
                                      <a:ln>
                                        <a:noFill/>
                                      </a:ln>
                                      <a:solidFill>
                                        <a:srgbClr val="000000"/>
                                      </a:solidFill>
                                      <a:effectLst/>
                                      <a:uLnTx/>
                                      <a:uFillTx/>
                                      <a:latin typeface="Cambria Math" panose="02040503050406030204" pitchFamily="18" charset="0"/>
                                      <a:cs typeface="+mn-cs"/>
                                    </a:rPr>
                                    <m:t>𝒛</m:t>
                                  </m:r>
                                </m:e>
                                <m:sub>
                                  <m:r>
                                    <a:rPr kumimoji="0" lang="en-US" sz="2400" b="1" i="0" u="none" strike="noStrike" kern="1200" cap="none" spc="0" normalizeH="0" baseline="0" noProof="0">
                                      <a:ln>
                                        <a:noFill/>
                                      </a:ln>
                                      <a:solidFill>
                                        <a:srgbClr val="000000"/>
                                      </a:solidFill>
                                      <a:effectLst/>
                                      <a:uLnTx/>
                                      <a:uFillTx/>
                                      <a:latin typeface="Cambria Math" panose="02040503050406030204" pitchFamily="18" charset="0"/>
                                      <a:cs typeface="+mn-cs"/>
                                    </a:rPr>
                                    <m:t>𝟎</m:t>
                                  </m:r>
                                </m:sub>
                              </m:sSub>
                            </m:den>
                          </m:f>
                        </m:e>
                      </m:d>
                    </m:oMath>
                  </m:oMathPara>
                </a14:m>
                <a:endParaRPr kumimoji="0" lang="en-US" sz="2400" b="1" i="0" u="none" strike="noStrike" kern="1200" cap="none" spc="0" normalizeH="0" baseline="0" noProof="0">
                  <a:ln>
                    <a:noFill/>
                  </a:ln>
                  <a:solidFill>
                    <a:srgbClr val="000000"/>
                  </a:solidFill>
                  <a:effectLst/>
                  <a:uLnTx/>
                  <a:uFillTx/>
                  <a:latin typeface="Arial"/>
                  <a:ea typeface="ＭＳ Ｐゴシック"/>
                  <a:cs typeface="+mn-cs"/>
                </a:endParaRPr>
              </a:p>
            </p:txBody>
          </p:sp>
        </mc:Choice>
        <mc:Fallback xmlns="">
          <p:sp>
            <p:nvSpPr>
              <p:cNvPr id="8" name="TextBox 7">
                <a:extLst>
                  <a:ext uri="{FF2B5EF4-FFF2-40B4-BE49-F238E27FC236}">
                    <a16:creationId xmlns:a16="http://schemas.microsoft.com/office/drawing/2014/main" id="{6B0813DF-37B3-4CC0-833A-2F62732DED27}"/>
                  </a:ext>
                </a:extLst>
              </p:cNvPr>
              <p:cNvSpPr txBox="1">
                <a:spLocks noRot="1" noChangeAspect="1" noMove="1" noResize="1" noEditPoints="1" noAdjustHandles="1" noChangeArrowheads="1" noChangeShapeType="1" noTextEdit="1"/>
              </p:cNvSpPr>
              <p:nvPr/>
            </p:nvSpPr>
            <p:spPr>
              <a:xfrm>
                <a:off x="3548530" y="2558122"/>
                <a:ext cx="4116325" cy="9142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39B8BC-291B-461E-8D55-3728F2DD3D4B}"/>
                  </a:ext>
                </a:extLst>
              </p:cNvPr>
              <p:cNvSpPr txBox="1"/>
              <p:nvPr/>
            </p:nvSpPr>
            <p:spPr>
              <a:xfrm>
                <a:off x="342901" y="4128541"/>
                <a:ext cx="4724400" cy="9246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e>
                        <m: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𝒃𝒍𝒇</m:t>
                          </m:r>
                        </m:sub>
                      </m:s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𝒗</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𝒍</m:t>
                                  </m:r>
                                </m:e>
                                <m: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𝒍𝒆𝒂𝒇</m:t>
                                  </m:r>
                                </m:sub>
                              </m:s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b>
                                <m:sSub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𝒌𝒆</m:t>
                                  </m:r>
                                </m:e>
                                <m:sub>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b>
                              </m:s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𝒗</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𝑳𝑨𝑰</m:t>
                                  </m:r>
                                </m:e>
                                <m: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e>
                            <m: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𝟑</m:t>
                              </m:r>
                            </m:sup>
                          </m:sSup>
                        </m:num>
                        <m:den>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𝑫</m:t>
                          </m:r>
                          <m:sSub>
                            <m:sSub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𝒌𝒆</m:t>
                              </m:r>
                            </m:e>
                            <m:sub>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b>
                          </m:sSub>
                        </m:den>
                      </m:f>
                    </m:oMath>
                  </m:oMathPara>
                </a14:m>
                <a:endParaRPr kumimoji="0" lang="en-US" sz="2400" b="0" i="0" u="none" strike="noStrike" kern="1200" cap="none" spc="0" normalizeH="0" baseline="0" noProof="0">
                  <a:ln>
                    <a:noFill/>
                  </a:ln>
                  <a:solidFill>
                    <a:srgbClr val="000000"/>
                  </a:solidFill>
                  <a:effectLst/>
                  <a:uLnTx/>
                  <a:uFillTx/>
                  <a:latin typeface="Arial"/>
                  <a:ea typeface="ＭＳ Ｐゴシック"/>
                  <a:cs typeface="+mn-cs"/>
                </a:endParaRPr>
              </a:p>
            </p:txBody>
          </p:sp>
        </mc:Choice>
        <mc:Fallback xmlns="">
          <p:sp>
            <p:nvSpPr>
              <p:cNvPr id="10" name="TextBox 9">
                <a:extLst>
                  <a:ext uri="{FF2B5EF4-FFF2-40B4-BE49-F238E27FC236}">
                    <a16:creationId xmlns:a16="http://schemas.microsoft.com/office/drawing/2014/main" id="{3639B8BC-291B-461E-8D55-3728F2DD3D4B}"/>
                  </a:ext>
                </a:extLst>
              </p:cNvPr>
              <p:cNvSpPr txBox="1">
                <a:spLocks noRot="1" noChangeAspect="1" noMove="1" noResize="1" noEditPoints="1" noAdjustHandles="1" noChangeArrowheads="1" noChangeShapeType="1" noTextEdit="1"/>
              </p:cNvSpPr>
              <p:nvPr/>
            </p:nvSpPr>
            <p:spPr>
              <a:xfrm>
                <a:off x="342901" y="4128541"/>
                <a:ext cx="4724400" cy="9246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ECA6C4-184F-4255-8201-B96F75450FCA}"/>
                  </a:ext>
                </a:extLst>
              </p:cNvPr>
              <p:cNvSpPr txBox="1"/>
              <p:nvPr/>
            </p:nvSpPr>
            <p:spPr>
              <a:xfrm>
                <a:off x="5428608" y="4003860"/>
                <a:ext cx="6160168" cy="13235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e>
                        <m: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𝒃𝒔𝒐𝒊𝒍</m:t>
                          </m:r>
                        </m:sub>
                      </m:s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f>
                            <m:f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𝒗</m:t>
                              </m:r>
                            </m:num>
                            <m:den>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𝑫</m:t>
                              </m:r>
                            </m:den>
                          </m:f>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𝒍𝒐𝒈</m:t>
                          </m:r>
                          <m:d>
                            <m:dPr>
                              <m:begChr m:val="{"/>
                              <m:endChr m:val="}"/>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f>
                                <m:f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𝟏𝟎</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𝑫</m:t>
                                  </m:r>
                                </m:num>
                                <m:den>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𝒌</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unc>
                                    <m:func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𝒆𝒙𝒑</m:t>
                                      </m:r>
                                    </m:fName>
                                    <m:e>
                                      <m:d>
                                        <m:d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𝑳𝑨𝑰</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𝟎</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e>
                                      </m:d>
                                    </m:e>
                                  </m:func>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b>
                                    <m:sSub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𝒌𝒆</m:t>
                                      </m:r>
                                    </m:e>
                                    <m:sub>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b>
                                  </m:sSub>
                                </m:den>
                              </m:f>
                            </m:e>
                          </m:d>
                        </m:num>
                        <m:den>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𝒌</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unc>
                            <m:func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𝒆𝒙𝒑</m:t>
                              </m:r>
                            </m:fName>
                            <m:e>
                              <m:d>
                                <m:d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𝑳𝑨𝑰</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𝟎</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e>
                              </m:d>
                            </m:e>
                          </m:func>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b>
                            <m:sSub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𝒌𝒆</m:t>
                              </m:r>
                            </m:e>
                            <m:sub>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b>
                          </m:sSub>
                        </m:den>
                      </m:f>
                    </m:oMath>
                  </m:oMathPara>
                </a14:m>
                <a:endParaRPr kumimoji="0" lang="en-US" sz="2400" b="0" i="0" u="none" strike="noStrike" kern="1200" cap="none" spc="0" normalizeH="0" baseline="0" noProof="0">
                  <a:ln>
                    <a:noFill/>
                  </a:ln>
                  <a:solidFill>
                    <a:srgbClr val="000000"/>
                  </a:solidFill>
                  <a:effectLst/>
                  <a:uLnTx/>
                  <a:uFillTx/>
                  <a:latin typeface="Arial"/>
                  <a:ea typeface="ＭＳ Ｐゴシック"/>
                  <a:cs typeface="+mn-cs"/>
                </a:endParaRPr>
              </a:p>
            </p:txBody>
          </p:sp>
        </mc:Choice>
        <mc:Fallback xmlns="">
          <p:sp>
            <p:nvSpPr>
              <p:cNvPr id="14" name="TextBox 13">
                <a:extLst>
                  <a:ext uri="{FF2B5EF4-FFF2-40B4-BE49-F238E27FC236}">
                    <a16:creationId xmlns:a16="http://schemas.microsoft.com/office/drawing/2014/main" id="{C1ECA6C4-184F-4255-8201-B96F75450FCA}"/>
                  </a:ext>
                </a:extLst>
              </p:cNvPr>
              <p:cNvSpPr txBox="1">
                <a:spLocks noRot="1" noChangeAspect="1" noMove="1" noResize="1" noEditPoints="1" noAdjustHandles="1" noChangeArrowheads="1" noChangeShapeType="1" noTextEdit="1"/>
              </p:cNvSpPr>
              <p:nvPr/>
            </p:nvSpPr>
            <p:spPr>
              <a:xfrm>
                <a:off x="5428608" y="4003860"/>
                <a:ext cx="6160168" cy="13235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2F803A7-C1BD-4C57-B1A2-1A954ABF0E69}"/>
                  </a:ext>
                </a:extLst>
              </p:cNvPr>
              <p:cNvSpPr txBox="1"/>
              <p:nvPr/>
            </p:nvSpPr>
            <p:spPr>
              <a:xfrm>
                <a:off x="1730823" y="5861395"/>
                <a:ext cx="6777869" cy="844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e>
                        <m: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𝒊𝒏𝒄</m:t>
                          </m:r>
                        </m:sub>
                      </m:s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b>
                        <m:sSub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e>
                        <m:sub>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𝒂</m:t>
                          </m:r>
                        </m:sub>
                      </m:sSub>
                      <m:d>
                        <m:d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𝒆</m:t>
                              </m:r>
                            </m:e>
                            <m: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𝟎</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𝑳𝑨𝑰</m:t>
                              </m:r>
                            </m:sup>
                          </m:s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e>
                      </m:d>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𝑼</m:t>
                          </m:r>
                        </m:num>
                        <m:den>
                          <m:sSubSup>
                            <m:sSubSup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sSup>
                                <m:sSupPr>
                                  <m:ctrlPr>
                                    <a:rPr kumimoji="0" lang="en-US" sz="2400" b="1" i="1" u="none" strike="noStrike" kern="1200" cap="none" spc="0" normalizeH="0" baseline="0" noProof="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𝒌</m:t>
                                  </m:r>
                                </m:e>
                                <m:sup>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𝒆</m:t>
                              </m:r>
                            </m:e>
                            <m:sub>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b>
                            <m:sup>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den>
                      </m:f>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d>
                        <m:d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kumimoji="0" lang="en-US" sz="2400" b="1"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𝒆</m:t>
                              </m:r>
                            </m:e>
                            <m: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𝟎</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𝑳𝑨𝑰</m:t>
                              </m:r>
                            </m:sup>
                          </m:sSup>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e>
                      </m:d>
                    </m:oMath>
                  </m:oMathPara>
                </a14:m>
                <a:endParaRPr kumimoji="0" lang="en-US" sz="2400" b="1" i="0" u="none" strike="noStrike" kern="1200" cap="none" spc="0" normalizeH="0" baseline="0" noProof="0">
                  <a:ln>
                    <a:noFill/>
                  </a:ln>
                  <a:solidFill>
                    <a:srgbClr val="000000"/>
                  </a:solidFill>
                  <a:effectLst/>
                  <a:uLnTx/>
                  <a:uFillTx/>
                  <a:latin typeface="Arial"/>
                  <a:ea typeface="ＭＳ Ｐゴシック"/>
                  <a:cs typeface="+mn-cs"/>
                </a:endParaRPr>
              </a:p>
            </p:txBody>
          </p:sp>
        </mc:Choice>
        <mc:Fallback xmlns="">
          <p:sp>
            <p:nvSpPr>
              <p:cNvPr id="15" name="TextBox 14">
                <a:extLst>
                  <a:ext uri="{FF2B5EF4-FFF2-40B4-BE49-F238E27FC236}">
                    <a16:creationId xmlns:a16="http://schemas.microsoft.com/office/drawing/2014/main" id="{22F803A7-C1BD-4C57-B1A2-1A954ABF0E69}"/>
                  </a:ext>
                </a:extLst>
              </p:cNvPr>
              <p:cNvSpPr txBox="1">
                <a:spLocks noRot="1" noChangeAspect="1" noMove="1" noResize="1" noEditPoints="1" noAdjustHandles="1" noChangeArrowheads="1" noChangeShapeType="1" noTextEdit="1"/>
              </p:cNvSpPr>
              <p:nvPr/>
            </p:nvSpPr>
            <p:spPr>
              <a:xfrm>
                <a:off x="1730823" y="5861395"/>
                <a:ext cx="6777869" cy="844205"/>
              </a:xfrm>
              <a:prstGeom prst="rect">
                <a:avLst/>
              </a:prstGeom>
              <a:blipFill>
                <a:blip r:embed="rId6"/>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D7EA268-3068-4AF5-877C-86FFE3B64282}"/>
              </a:ext>
            </a:extLst>
          </p:cNvPr>
          <p:cNvSpPr txBox="1"/>
          <p:nvPr/>
        </p:nvSpPr>
        <p:spPr>
          <a:xfrm>
            <a:off x="157005" y="3509484"/>
            <a:ext cx="11811000"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charset="0"/>
                <a:ea typeface="ＭＳ Ｐゴシック" pitchFamily="1" charset="-128"/>
                <a:cs typeface="+mn-cs"/>
              </a:rPr>
              <a:t>Revised leaf boundary layer resistance (</a:t>
            </a:r>
            <a:r>
              <a:rPr kumimoji="0" lang="en-US" sz="2200" b="1" i="0" u="none" strike="noStrike" kern="1200" cap="none" spc="0" normalizeH="0" baseline="0" noProof="0" err="1">
                <a:ln>
                  <a:noFill/>
                </a:ln>
                <a:solidFill>
                  <a:srgbClr val="000000"/>
                </a:solidFill>
                <a:effectLst/>
                <a:uLnTx/>
                <a:uFillTx/>
                <a:latin typeface="Arial" charset="0"/>
                <a:ea typeface="ＭＳ Ｐゴシック" pitchFamily="1" charset="-128"/>
                <a:cs typeface="+mn-cs"/>
              </a:rPr>
              <a:t>R</a:t>
            </a:r>
            <a:r>
              <a:rPr kumimoji="0" lang="en-US" sz="2200" b="1" i="0" u="none" strike="noStrike" kern="1200" cap="none" spc="0" normalizeH="0" baseline="-25000" noProof="0" err="1">
                <a:ln>
                  <a:noFill/>
                </a:ln>
                <a:solidFill>
                  <a:srgbClr val="000000"/>
                </a:solidFill>
                <a:effectLst/>
                <a:uLnTx/>
                <a:uFillTx/>
                <a:latin typeface="Arial" charset="0"/>
                <a:ea typeface="ＭＳ Ｐゴシック" pitchFamily="1" charset="-128"/>
                <a:cs typeface="+mn-cs"/>
              </a:rPr>
              <a:t>blf</a:t>
            </a:r>
            <a:r>
              <a:rPr kumimoji="0" lang="en-US" sz="2200" b="1" i="0" u="none" strike="noStrike" kern="1200" cap="none" spc="0" normalizeH="0" baseline="0" noProof="0">
                <a:ln>
                  <a:noFill/>
                </a:ln>
                <a:solidFill>
                  <a:srgbClr val="000000"/>
                </a:solidFill>
                <a:effectLst/>
                <a:uLnTx/>
                <a:uFillTx/>
                <a:latin typeface="Arial" charset="0"/>
                <a:ea typeface="ＭＳ Ｐゴシック" pitchFamily="1" charset="-128"/>
                <a:cs typeface="+mn-cs"/>
              </a:rPr>
              <a:t>) &amp; soil boundary layer resistance (</a:t>
            </a:r>
            <a:r>
              <a:rPr kumimoji="0" lang="en-US" sz="2200" b="1" i="0" u="none" strike="noStrike" kern="1200" cap="none" spc="0" normalizeH="0" baseline="0" noProof="0" err="1">
                <a:ln>
                  <a:noFill/>
                </a:ln>
                <a:solidFill>
                  <a:srgbClr val="000000"/>
                </a:solidFill>
                <a:effectLst/>
                <a:uLnTx/>
                <a:uFillTx/>
                <a:latin typeface="Arial" charset="0"/>
                <a:ea typeface="ＭＳ Ｐゴシック" pitchFamily="1" charset="-128"/>
                <a:cs typeface="+mn-cs"/>
              </a:rPr>
              <a:t>R</a:t>
            </a:r>
            <a:r>
              <a:rPr kumimoji="0" lang="en-US" sz="2200" b="1" i="0" u="none" strike="noStrike" kern="1200" cap="none" spc="0" normalizeH="0" baseline="-25000" noProof="0" err="1">
                <a:ln>
                  <a:noFill/>
                </a:ln>
                <a:solidFill>
                  <a:srgbClr val="000000"/>
                </a:solidFill>
                <a:effectLst/>
                <a:uLnTx/>
                <a:uFillTx/>
                <a:latin typeface="Arial" charset="0"/>
                <a:ea typeface="ＭＳ Ｐゴシック" pitchFamily="1" charset="-128"/>
                <a:cs typeface="+mn-cs"/>
              </a:rPr>
              <a:t>bsoil</a:t>
            </a:r>
            <a:r>
              <a:rPr kumimoji="0" lang="en-US" sz="2200" b="1" i="0" u="none" strike="noStrike" kern="1200" cap="none" spc="0" normalizeH="0" baseline="0" noProof="0">
                <a:ln>
                  <a:noFill/>
                </a:ln>
                <a:solidFill>
                  <a:srgbClr val="000000"/>
                </a:solidFill>
                <a:effectLst/>
                <a:uLnTx/>
                <a:uFillTx/>
                <a:latin typeface="Arial" charset="0"/>
                <a:ea typeface="ＭＳ Ｐゴシック" pitchFamily="1" charset="-128"/>
                <a:cs typeface="+mn-cs"/>
              </a:rPr>
              <a:t>)</a:t>
            </a:r>
          </a:p>
        </p:txBody>
      </p:sp>
      <p:sp>
        <p:nvSpPr>
          <p:cNvPr id="23" name="TextBox 22">
            <a:extLst>
              <a:ext uri="{FF2B5EF4-FFF2-40B4-BE49-F238E27FC236}">
                <a16:creationId xmlns:a16="http://schemas.microsoft.com/office/drawing/2014/main" id="{C377E3E9-A7D2-415D-B247-8D305816BFAC}"/>
              </a:ext>
            </a:extLst>
          </p:cNvPr>
          <p:cNvSpPr txBox="1"/>
          <p:nvPr/>
        </p:nvSpPr>
        <p:spPr>
          <a:xfrm>
            <a:off x="786520" y="5360138"/>
            <a:ext cx="9640346"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charset="0"/>
                <a:ea typeface="ＭＳ Ｐゴシック" pitchFamily="1" charset="-128"/>
                <a:cs typeface="+mn-cs"/>
              </a:rPr>
              <a:t>New in-canopy aerodynamic resistance (</a:t>
            </a:r>
            <a:r>
              <a:rPr kumimoji="0" lang="en-US" sz="2200" b="1" i="0" u="none" strike="noStrike" kern="1200" cap="none" spc="0" normalizeH="0" baseline="0" noProof="0" err="1">
                <a:ln>
                  <a:noFill/>
                </a:ln>
                <a:solidFill>
                  <a:srgbClr val="000000"/>
                </a:solidFill>
                <a:effectLst/>
                <a:uLnTx/>
                <a:uFillTx/>
                <a:latin typeface="Arial" charset="0"/>
                <a:ea typeface="ＭＳ Ｐゴシック" pitchFamily="1" charset="-128"/>
                <a:cs typeface="+mn-cs"/>
              </a:rPr>
              <a:t>R</a:t>
            </a:r>
            <a:r>
              <a:rPr kumimoji="0" lang="en-US" sz="2200" b="1" i="0" u="none" strike="noStrike" kern="1200" cap="none" spc="0" normalizeH="0" baseline="-25000" noProof="0" err="1">
                <a:ln>
                  <a:noFill/>
                </a:ln>
                <a:solidFill>
                  <a:srgbClr val="000000"/>
                </a:solidFill>
                <a:effectLst/>
                <a:uLnTx/>
                <a:uFillTx/>
                <a:latin typeface="Arial" charset="0"/>
                <a:ea typeface="ＭＳ Ｐゴシック" pitchFamily="1" charset="-128"/>
                <a:cs typeface="+mn-cs"/>
              </a:rPr>
              <a:t>inc</a:t>
            </a:r>
            <a:r>
              <a:rPr kumimoji="0" lang="en-US" sz="2200" b="1" i="0" u="none" strike="noStrike" kern="1200" cap="none" spc="0" normalizeH="0" baseline="0" noProof="0">
                <a:ln>
                  <a:noFill/>
                </a:ln>
                <a:solidFill>
                  <a:srgbClr val="000000"/>
                </a:solidFill>
                <a:effectLst/>
                <a:uLnTx/>
                <a:uFillTx/>
                <a:latin typeface="Arial" charset="0"/>
                <a:ea typeface="ＭＳ Ｐゴシック" pitchFamily="1" charset="-128"/>
                <a:cs typeface="+mn-cs"/>
              </a:rPr>
              <a:t>)</a:t>
            </a:r>
          </a:p>
        </p:txBody>
      </p:sp>
      <p:sp>
        <p:nvSpPr>
          <p:cNvPr id="3" name="TextBox 2">
            <a:extLst>
              <a:ext uri="{FF2B5EF4-FFF2-40B4-BE49-F238E27FC236}">
                <a16:creationId xmlns:a16="http://schemas.microsoft.com/office/drawing/2014/main" id="{475E83D1-16FD-4AB5-B8A5-118D0FCB431C}"/>
              </a:ext>
            </a:extLst>
          </p:cNvPr>
          <p:cNvSpPr txBox="1"/>
          <p:nvPr/>
        </p:nvSpPr>
        <p:spPr>
          <a:xfrm>
            <a:off x="508000" y="6159675"/>
            <a:ext cx="29848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ＭＳ Ｐゴシック" pitchFamily="1" charset="-128"/>
                <a:cs typeface="+mn-cs"/>
              </a:rPr>
              <a:t>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F997AA1-CE72-84F0-46F6-EC9012DF9215}"/>
                  </a:ext>
                </a:extLst>
              </p:cNvPr>
              <p:cNvSpPr txBox="1"/>
              <p:nvPr/>
            </p:nvSpPr>
            <p:spPr>
              <a:xfrm>
                <a:off x="1890117" y="225574"/>
                <a:ext cx="9008792" cy="400110"/>
              </a:xfrm>
              <a:prstGeom prst="rect">
                <a:avLst/>
              </a:prstGeom>
              <a:noFill/>
            </p:spPr>
            <p:txBody>
              <a:bodyPr wrap="square">
                <a:spAutoFit/>
              </a:bodyPr>
              <a:lstStyle/>
              <a:p>
                <a:r>
                  <a:rPr kumimoji="0" lang="en-US" sz="2000" b="1" i="1" u="none" strike="noStrike" kern="0" cap="none" spc="0" normalizeH="0" baseline="0" noProof="0">
                    <a:ln>
                      <a:noFill/>
                    </a:ln>
                    <a:solidFill>
                      <a:srgbClr val="026CB6"/>
                    </a:solidFill>
                    <a:effectLst/>
                    <a:uLnTx/>
                    <a:uFillTx/>
                    <a:latin typeface="Arial"/>
                    <a:ea typeface="ＭＳ Ｐゴシック"/>
                    <a:cs typeface="+mj-cs"/>
                  </a:rPr>
                  <a:t>How </a:t>
                </a:r>
                <a14:m>
                  <m:oMath xmlns:m="http://schemas.openxmlformats.org/officeDocument/2006/math">
                    <m:sSub>
                      <m:sSubPr>
                        <m:ctrlPr>
                          <a:rPr kumimoji="0" lang="en-US" sz="2000" b="1" i="1" u="none" strike="noStrike" kern="0" cap="none" spc="0" normalizeH="0" baseline="0" noProof="0" smtClean="0">
                            <a:ln>
                              <a:noFill/>
                            </a:ln>
                            <a:solidFill>
                              <a:srgbClr val="000000"/>
                            </a:solidFill>
                            <a:effectLst/>
                            <a:uLnTx/>
                            <a:uFillTx/>
                            <a:latin typeface="Cambria Math" panose="02040503050406030204" pitchFamily="18" charset="0"/>
                            <a:cs typeface="+mj-cs"/>
                          </a:rPr>
                        </m:ctrlPr>
                      </m:sSubPr>
                      <m:e>
                        <m:r>
                          <a:rPr kumimoji="0" lang="en-US" sz="2000" b="1" i="1" u="none" strike="noStrike" kern="0" cap="none" spc="0" normalizeH="0" baseline="0" noProof="0">
                            <a:ln>
                              <a:noFill/>
                            </a:ln>
                            <a:solidFill>
                              <a:srgbClr val="000000"/>
                            </a:solidFill>
                            <a:effectLst/>
                            <a:uLnTx/>
                            <a:uFillTx/>
                            <a:latin typeface="Cambria Math" panose="02040503050406030204" pitchFamily="18" charset="0"/>
                            <a:cs typeface="+mj-cs"/>
                          </a:rPr>
                          <m:t>𝒆</m:t>
                        </m:r>
                      </m:e>
                      <m:sub>
                        <m:r>
                          <a:rPr kumimoji="0" lang="en-US" sz="2000" b="1" i="1" u="none" strike="noStrike" kern="0" cap="none" spc="0" normalizeH="0" baseline="0" noProof="0">
                            <a:ln>
                              <a:noFill/>
                            </a:ln>
                            <a:solidFill>
                              <a:srgbClr val="000000"/>
                            </a:solidFill>
                            <a:effectLst/>
                            <a:uLnTx/>
                            <a:uFillTx/>
                            <a:latin typeface="Cambria Math" panose="02040503050406030204" pitchFamily="18" charset="0"/>
                            <a:cs typeface="+mj-cs"/>
                          </a:rPr>
                          <m:t>∗</m:t>
                        </m:r>
                      </m:sub>
                    </m:sSub>
                  </m:oMath>
                </a14:m>
                <a:r>
                  <a:rPr kumimoji="0" lang="en-US" sz="2000" b="1" i="1" u="none" strike="noStrike" kern="0" cap="none" spc="0" normalizeH="0" baseline="0" noProof="0">
                    <a:ln>
                      <a:noFill/>
                    </a:ln>
                    <a:solidFill>
                      <a:srgbClr val="000000"/>
                    </a:solidFill>
                    <a:effectLst/>
                    <a:uLnTx/>
                    <a:uFillTx/>
                    <a:latin typeface="Arial"/>
                    <a:ea typeface="ＭＳ Ｐゴシック"/>
                    <a:cs typeface="+mj-cs"/>
                  </a:rPr>
                  <a:t> </a:t>
                </a:r>
                <a:r>
                  <a:rPr kumimoji="0" lang="en-US" sz="2000" b="1" i="1" u="none" strike="noStrike" kern="0" cap="none" spc="0" normalizeH="0" baseline="0" noProof="0">
                    <a:ln>
                      <a:noFill/>
                    </a:ln>
                    <a:solidFill>
                      <a:srgbClr val="026CB6"/>
                    </a:solidFill>
                    <a:effectLst/>
                    <a:uLnTx/>
                    <a:uFillTx/>
                    <a:latin typeface="Arial"/>
                    <a:ea typeface="ＭＳ Ｐゴシック"/>
                    <a:cs typeface="+mj-cs"/>
                  </a:rPr>
                  <a:t>dodges similarity functions in 3-D MET and AQ models…</a:t>
                </a:r>
                <a:endParaRPr lang="en-US" i="1"/>
              </a:p>
            </p:txBody>
          </p:sp>
        </mc:Choice>
        <mc:Fallback xmlns="">
          <p:sp>
            <p:nvSpPr>
              <p:cNvPr id="4" name="TextBox 3">
                <a:extLst>
                  <a:ext uri="{FF2B5EF4-FFF2-40B4-BE49-F238E27FC236}">
                    <a16:creationId xmlns:a16="http://schemas.microsoft.com/office/drawing/2014/main" id="{CF997AA1-CE72-84F0-46F6-EC9012DF9215}"/>
                  </a:ext>
                </a:extLst>
              </p:cNvPr>
              <p:cNvSpPr txBox="1">
                <a:spLocks noRot="1" noChangeAspect="1" noMove="1" noResize="1" noEditPoints="1" noAdjustHandles="1" noChangeArrowheads="1" noChangeShapeType="1" noTextEdit="1"/>
              </p:cNvSpPr>
              <p:nvPr/>
            </p:nvSpPr>
            <p:spPr>
              <a:xfrm>
                <a:off x="1890117" y="225574"/>
                <a:ext cx="9008792" cy="400110"/>
              </a:xfrm>
              <a:prstGeom prst="rect">
                <a:avLst/>
              </a:prstGeom>
              <a:blipFill>
                <a:blip r:embed="rId7"/>
                <a:stretch>
                  <a:fillRect l="-677"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366334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3602566" y="129909"/>
            <a:ext cx="4986867" cy="1072358"/>
          </a:xfrm>
        </p:spPr>
        <p:txBody>
          <a:bodyPr/>
          <a:lstStyle/>
          <a:p>
            <a:pPr algn="ctr"/>
            <a:r>
              <a:rPr lang="en-US" dirty="0"/>
              <a:t>What we want to do . . . </a:t>
            </a:r>
            <a:br>
              <a:rPr lang="en-US" dirty="0"/>
            </a:br>
            <a:r>
              <a:rPr lang="en-US" dirty="0"/>
              <a:t>(objectives)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7</a:t>
            </a:fld>
            <a:endParaRPr lang="en-US"/>
          </a:p>
        </p:txBody>
      </p:sp>
      <p:sp>
        <p:nvSpPr>
          <p:cNvPr id="11" name="Content Placeholder 2">
            <a:extLst>
              <a:ext uri="{FF2B5EF4-FFF2-40B4-BE49-F238E27FC236}">
                <a16:creationId xmlns:a16="http://schemas.microsoft.com/office/drawing/2014/main" id="{E2C2674B-EC17-450E-BD04-D81553B74E90}"/>
              </a:ext>
            </a:extLst>
          </p:cNvPr>
          <p:cNvSpPr txBox="1">
            <a:spLocks/>
          </p:cNvSpPr>
          <p:nvPr/>
        </p:nvSpPr>
        <p:spPr>
          <a:xfrm>
            <a:off x="706965" y="1266451"/>
            <a:ext cx="10896600" cy="2086725"/>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0" lvl="1" indent="0">
              <a:buSzPct val="90000"/>
              <a:buNone/>
            </a:pPr>
            <a:r>
              <a:rPr lang="en-US" b="1"/>
              <a:t>Using WRF model (MET model) and the CMAQ model (AQ model):</a:t>
            </a:r>
          </a:p>
          <a:p>
            <a:pPr marL="457200" lvl="1" indent="-457200">
              <a:buSzPct val="90000"/>
              <a:buAutoNum type="arabicParenBoth"/>
            </a:pPr>
            <a:r>
              <a:rPr lang="en-US" b="1"/>
              <a:t>Is it possible to perform model simulations without using similarity functions in PBL formulations (and dry deposition)?</a:t>
            </a:r>
          </a:p>
          <a:p>
            <a:pPr marL="457200" lvl="1" indent="-457200">
              <a:buSzPct val="90000"/>
              <a:buAutoNum type="arabicParenBoth"/>
            </a:pPr>
            <a:r>
              <a:rPr lang="en-US" b="1"/>
              <a:t>If so, then what is the performance of such models that do not use similarity functions? </a:t>
            </a:r>
          </a:p>
        </p:txBody>
      </p:sp>
      <p:sp>
        <p:nvSpPr>
          <p:cNvPr id="4" name="Title 1">
            <a:extLst>
              <a:ext uri="{FF2B5EF4-FFF2-40B4-BE49-F238E27FC236}">
                <a16:creationId xmlns:a16="http://schemas.microsoft.com/office/drawing/2014/main" id="{D7B895A6-2844-B8E8-1631-8162904E1061}"/>
              </a:ext>
            </a:extLst>
          </p:cNvPr>
          <p:cNvSpPr txBox="1">
            <a:spLocks/>
          </p:cNvSpPr>
          <p:nvPr/>
        </p:nvSpPr>
        <p:spPr>
          <a:xfrm>
            <a:off x="3379942" y="3531858"/>
            <a:ext cx="6095752" cy="1072358"/>
          </a:xfrm>
          <a:prstGeom prst="rect">
            <a:avLst/>
          </a:prstGeom>
        </p:spPr>
        <p:txBody>
          <a:bodyPr/>
          <a:lstStyle>
            <a:lvl1pPr algn="l" rtl="0" eaLnBrk="1" fontAlgn="base" hangingPunct="1">
              <a:spcBef>
                <a:spcPct val="0"/>
              </a:spcBef>
              <a:spcAft>
                <a:spcPct val="0"/>
              </a:spcAft>
              <a:defRPr sz="3400" b="1">
                <a:solidFill>
                  <a:srgbClr val="026CB6"/>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lgn="ctr"/>
            <a:r>
              <a:rPr lang="en-US" dirty="0"/>
              <a:t>How we want to do . . . </a:t>
            </a:r>
            <a:br>
              <a:rPr lang="en-US" dirty="0"/>
            </a:br>
            <a:r>
              <a:rPr lang="en-US" dirty="0"/>
              <a:t>(methodology)</a:t>
            </a:r>
          </a:p>
        </p:txBody>
      </p:sp>
      <p:sp>
        <p:nvSpPr>
          <p:cNvPr id="5" name="Content Placeholder 2">
            <a:extLst>
              <a:ext uri="{FF2B5EF4-FFF2-40B4-BE49-F238E27FC236}">
                <a16:creationId xmlns:a16="http://schemas.microsoft.com/office/drawing/2014/main" id="{DE68AB3C-0321-9C36-3D96-7C9FD3A0DD13}"/>
              </a:ext>
            </a:extLst>
          </p:cNvPr>
          <p:cNvSpPr txBox="1">
            <a:spLocks/>
          </p:cNvSpPr>
          <p:nvPr/>
        </p:nvSpPr>
        <p:spPr>
          <a:xfrm>
            <a:off x="2060943" y="4792756"/>
            <a:ext cx="8070112" cy="1791260"/>
          </a:xfrm>
          <a:prstGeom prst="rect">
            <a:avLst/>
          </a:prstGeom>
        </p:spPr>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marL="741362" lvl="2" indent="-457200">
              <a:buFontTx/>
              <a:buAutoNum type="arabicParenBoth"/>
            </a:pPr>
            <a:r>
              <a:rPr lang="en-US" b="1"/>
              <a:t>Develop and test new surface layer formulations.</a:t>
            </a:r>
          </a:p>
          <a:p>
            <a:pPr marL="741362" lvl="2" indent="-457200">
              <a:buFontTx/>
              <a:buAutoNum type="arabicParenBoth"/>
            </a:pPr>
            <a:r>
              <a:rPr lang="en-US" b="1"/>
              <a:t>Develop and test new PBL formulations that use</a:t>
            </a:r>
            <a:endParaRPr lang="en-US" sz="1400" b="1"/>
          </a:p>
          <a:p>
            <a:pPr marL="568325" lvl="3" indent="0">
              <a:buNone/>
            </a:pPr>
            <a:r>
              <a:rPr lang="en-US" b="1"/>
              <a:t>  the 3-D velocity scale in WRF and CMAQ</a:t>
            </a:r>
          </a:p>
          <a:p>
            <a:pPr marL="568325" lvl="3" indent="0">
              <a:buNone/>
            </a:pPr>
            <a:r>
              <a:rPr lang="en-US" b="1"/>
              <a:t>  models instead of similarity functions.</a:t>
            </a:r>
          </a:p>
        </p:txBody>
      </p:sp>
    </p:spTree>
    <p:extLst>
      <p:ext uri="{BB962C8B-B14F-4D97-AF65-F5344CB8AC3E}">
        <p14:creationId xmlns:p14="http://schemas.microsoft.com/office/powerpoint/2010/main" val="45776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4C30-CE18-4D0A-A0D6-666E5E4241CD}"/>
              </a:ext>
            </a:extLst>
          </p:cNvPr>
          <p:cNvSpPr>
            <a:spLocks noGrp="1"/>
          </p:cNvSpPr>
          <p:nvPr>
            <p:ph type="title"/>
          </p:nvPr>
        </p:nvSpPr>
        <p:spPr>
          <a:xfrm>
            <a:off x="4038600" y="127550"/>
            <a:ext cx="5588000" cy="582426"/>
          </a:xfrm>
        </p:spPr>
        <p:txBody>
          <a:bodyPr/>
          <a:lstStyle/>
          <a:p>
            <a:r>
              <a:rPr lang="en-US"/>
              <a:t>Models and Simulations</a:t>
            </a:r>
          </a:p>
        </p:txBody>
      </p:sp>
      <p:sp>
        <p:nvSpPr>
          <p:cNvPr id="3" name="Slide Number Placeholder 2">
            <a:extLst>
              <a:ext uri="{FF2B5EF4-FFF2-40B4-BE49-F238E27FC236}">
                <a16:creationId xmlns:a16="http://schemas.microsoft.com/office/drawing/2014/main" id="{94A28119-D82C-4FDC-9902-B832C5213D1E}"/>
              </a:ext>
            </a:extLst>
          </p:cNvPr>
          <p:cNvSpPr>
            <a:spLocks noGrp="1"/>
          </p:cNvSpPr>
          <p:nvPr>
            <p:ph type="sldNum" sz="quarter" idx="12"/>
          </p:nvPr>
        </p:nvSpPr>
        <p:spPr/>
        <p:txBody>
          <a:bodyPr/>
          <a:lstStyle/>
          <a:p>
            <a:pPr>
              <a:defRPr/>
            </a:pPr>
            <a:fld id="{BEF2A795-0D1C-4340-A163-773CC4D3E4EC}" type="slidenum">
              <a:rPr lang="en-US" smtClean="0"/>
              <a:pPr>
                <a:defRPr/>
              </a:pPr>
              <a:t>8</a:t>
            </a:fld>
            <a:endParaRPr lang="en-US"/>
          </a:p>
        </p:txBody>
      </p:sp>
      <p:sp>
        <p:nvSpPr>
          <p:cNvPr id="6" name="Content Placeholder 2">
            <a:extLst>
              <a:ext uri="{FF2B5EF4-FFF2-40B4-BE49-F238E27FC236}">
                <a16:creationId xmlns:a16="http://schemas.microsoft.com/office/drawing/2014/main" id="{E73F22BD-2E62-4487-A46F-3ABFA9C0432F}"/>
              </a:ext>
            </a:extLst>
          </p:cNvPr>
          <p:cNvSpPr txBox="1">
            <a:spLocks/>
          </p:cNvSpPr>
          <p:nvPr/>
        </p:nvSpPr>
        <p:spPr>
          <a:xfrm>
            <a:off x="636104" y="1621707"/>
            <a:ext cx="5852159"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a:t>Entire year 2018 </a:t>
            </a:r>
            <a:r>
              <a:rPr lang="en-US" b="1" i="1">
                <a:solidFill>
                  <a:schemeClr val="tx1">
                    <a:lumMod val="65000"/>
                    <a:lumOff val="35000"/>
                  </a:schemeClr>
                </a:solidFill>
              </a:rPr>
              <a:t>(2 weeks spin up into 2017 December)</a:t>
            </a:r>
          </a:p>
          <a:p>
            <a:r>
              <a:rPr lang="en-US" b="1"/>
              <a:t>108 km grid, N. Hemisphere</a:t>
            </a:r>
          </a:p>
          <a:p>
            <a:r>
              <a:rPr lang="en-US" b="1"/>
              <a:t>Two simulations: </a:t>
            </a:r>
          </a:p>
          <a:p>
            <a:pPr marL="514350" indent="-514350">
              <a:buAutoNum type="romanLcParenBoth"/>
            </a:pPr>
            <a:r>
              <a:rPr lang="en-US" b="1"/>
              <a:t>SPM (Similarity Profile Method)</a:t>
            </a:r>
          </a:p>
          <a:p>
            <a:pPr marL="514350" indent="-514350">
              <a:buAutoNum type="romanLcParenBoth"/>
            </a:pPr>
            <a:r>
              <a:rPr lang="en-US" b="1"/>
              <a:t>TVM (Turbulence Velocity Method)</a:t>
            </a:r>
          </a:p>
          <a:p>
            <a:pPr marL="0" indent="0">
              <a:buNone/>
            </a:pPr>
            <a:r>
              <a:rPr lang="en-US" b="1">
                <a:solidFill>
                  <a:srgbClr val="0070C0"/>
                </a:solidFill>
              </a:rPr>
              <a:t>In the TVM, because it uses the 3-D turbulence velocity scale, there is no need to use similarity profiles in: surface layer, PBL, dry deposition schemes.  </a:t>
            </a:r>
          </a:p>
        </p:txBody>
      </p:sp>
      <p:sp>
        <p:nvSpPr>
          <p:cNvPr id="9" name="TextBox 8">
            <a:extLst>
              <a:ext uri="{FF2B5EF4-FFF2-40B4-BE49-F238E27FC236}">
                <a16:creationId xmlns:a16="http://schemas.microsoft.com/office/drawing/2014/main" id="{50B0F79A-2C50-0017-3083-AE5D31D5173A}"/>
              </a:ext>
            </a:extLst>
          </p:cNvPr>
          <p:cNvSpPr txBox="1"/>
          <p:nvPr/>
        </p:nvSpPr>
        <p:spPr>
          <a:xfrm>
            <a:off x="508122" y="1019193"/>
            <a:ext cx="28956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t>WRF model v4.3.3</a:t>
            </a:r>
          </a:p>
        </p:txBody>
      </p:sp>
      <p:sp>
        <p:nvSpPr>
          <p:cNvPr id="10" name="TextBox 9">
            <a:extLst>
              <a:ext uri="{FF2B5EF4-FFF2-40B4-BE49-F238E27FC236}">
                <a16:creationId xmlns:a16="http://schemas.microsoft.com/office/drawing/2014/main" id="{8C06BDB2-903C-4411-C087-70D49C129850}"/>
              </a:ext>
            </a:extLst>
          </p:cNvPr>
          <p:cNvSpPr txBox="1"/>
          <p:nvPr/>
        </p:nvSpPr>
        <p:spPr>
          <a:xfrm>
            <a:off x="3642893" y="1019192"/>
            <a:ext cx="29718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t>CMAQ model v5.4</a:t>
            </a:r>
          </a:p>
        </p:txBody>
      </p:sp>
      <p:sp>
        <p:nvSpPr>
          <p:cNvPr id="4" name="TextBox 3">
            <a:extLst>
              <a:ext uri="{FF2B5EF4-FFF2-40B4-BE49-F238E27FC236}">
                <a16:creationId xmlns:a16="http://schemas.microsoft.com/office/drawing/2014/main" id="{1F230256-892E-BC65-2499-E200498D51B2}"/>
              </a:ext>
            </a:extLst>
          </p:cNvPr>
          <p:cNvSpPr txBox="1"/>
          <p:nvPr/>
        </p:nvSpPr>
        <p:spPr>
          <a:xfrm>
            <a:off x="8139746" y="899030"/>
            <a:ext cx="266116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t>Modeling domain</a:t>
            </a:r>
          </a:p>
        </p:txBody>
      </p:sp>
      <p:pic>
        <p:nvPicPr>
          <p:cNvPr id="7" name="Picture 6">
            <a:extLst>
              <a:ext uri="{FF2B5EF4-FFF2-40B4-BE49-F238E27FC236}">
                <a16:creationId xmlns:a16="http://schemas.microsoft.com/office/drawing/2014/main" id="{33823B77-A67C-9CF8-5D3B-08AF2385BAD2}"/>
              </a:ext>
            </a:extLst>
          </p:cNvPr>
          <p:cNvPicPr>
            <a:picLocks noChangeAspect="1"/>
          </p:cNvPicPr>
          <p:nvPr/>
        </p:nvPicPr>
        <p:blipFill>
          <a:blip r:embed="rId3"/>
          <a:stretch>
            <a:fillRect/>
          </a:stretch>
        </p:blipFill>
        <p:spPr>
          <a:xfrm>
            <a:off x="6832600" y="1545130"/>
            <a:ext cx="4822279" cy="4677467"/>
          </a:xfrm>
          <a:prstGeom prst="rect">
            <a:avLst/>
          </a:prstGeom>
        </p:spPr>
      </p:pic>
    </p:spTree>
    <p:extLst>
      <p:ext uri="{BB962C8B-B14F-4D97-AF65-F5344CB8AC3E}">
        <p14:creationId xmlns:p14="http://schemas.microsoft.com/office/powerpoint/2010/main" val="78506889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ED_template_16_9.potx" id="{190C1147-29E3-462F-A102-0065B9B61066}" vid="{7B0EA3D8-847C-439C-82EF-8C5724B80D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7C28AFA-895D-4E10-BA1F-19B83523B28A}">
  <ds:schemaRefs>
    <ds:schemaRef ds:uri="ESRI.ArcGIS.Mapping.OfficeIntegration.PowerPointInfo"/>
  </ds:schemaRefs>
</ds:datastoreItem>
</file>

<file path=customXml/itemProps10.xml><?xml version="1.0" encoding="utf-8"?>
<ds:datastoreItem xmlns:ds="http://schemas.openxmlformats.org/officeDocument/2006/customXml" ds:itemID="{0B9613FA-9688-4A77-8D9A-532A3EE33B0C}">
  <ds:schemaRefs>
    <ds:schemaRef ds:uri="ESRI.ArcGIS.Mapping.OfficeIntegration.PowerPointInfo"/>
  </ds:schemaRefs>
</ds:datastoreItem>
</file>

<file path=customXml/itemProps11.xml><?xml version="1.0" encoding="utf-8"?>
<ds:datastoreItem xmlns:ds="http://schemas.openxmlformats.org/officeDocument/2006/customXml" ds:itemID="{8117788D-F14A-4773-87D6-3D948F452505}">
  <ds:schemaRefs>
    <ds:schemaRef ds:uri="ESRI.ArcGIS.Mapping.OfficeIntegration.PowerPointInfo"/>
  </ds:schemaRefs>
</ds:datastoreItem>
</file>

<file path=customXml/itemProps12.xml><?xml version="1.0" encoding="utf-8"?>
<ds:datastoreItem xmlns:ds="http://schemas.openxmlformats.org/officeDocument/2006/customXml" ds:itemID="{C8762CED-1B33-4458-8131-CA0876478F2D}">
  <ds:schemaRefs>
    <ds:schemaRef ds:uri="ESRI.ArcGIS.Mapping.OfficeIntegration.PowerPointInfo"/>
  </ds:schemaRefs>
</ds:datastoreItem>
</file>

<file path=customXml/itemProps13.xml><?xml version="1.0" encoding="utf-8"?>
<ds:datastoreItem xmlns:ds="http://schemas.openxmlformats.org/officeDocument/2006/customXml" ds:itemID="{E21D92C8-5C3B-4C31-ACC2-4B7287C8258D}">
  <ds:schemaRefs>
    <ds:schemaRef ds:uri="ESRI.ArcGIS.Mapping.OfficeIntegration.PowerPointInfo"/>
  </ds:schemaRefs>
</ds:datastoreItem>
</file>

<file path=customXml/itemProps14.xml><?xml version="1.0" encoding="utf-8"?>
<ds:datastoreItem xmlns:ds="http://schemas.openxmlformats.org/officeDocument/2006/customXml" ds:itemID="{A3D59DFF-EB58-47BC-ADCB-B05F30BEB172}">
  <ds:schemaRefs>
    <ds:schemaRef ds:uri="ESRI.ArcGIS.Mapping.OfficeIntegration.PowerPointInfo"/>
  </ds:schemaRefs>
</ds:datastoreItem>
</file>

<file path=customXml/itemProps15.xml><?xml version="1.0" encoding="utf-8"?>
<ds:datastoreItem xmlns:ds="http://schemas.openxmlformats.org/officeDocument/2006/customXml" ds:itemID="{62CD433A-09D3-48DA-859B-3E2098C758BB}">
  <ds:schemaRefs>
    <ds:schemaRef ds:uri="ESRI.ArcGIS.Mapping.OfficeIntegration.PowerPointInfo"/>
  </ds:schemaRefs>
</ds:datastoreItem>
</file>

<file path=customXml/itemProps16.xml><?xml version="1.0" encoding="utf-8"?>
<ds:datastoreItem xmlns:ds="http://schemas.openxmlformats.org/officeDocument/2006/customXml" ds:itemID="{B4902F36-7215-47F8-ACB5-406E4B579ADF}">
  <ds:schemaRefs>
    <ds:schemaRef ds:uri="ESRI.ArcGIS.Mapping.OfficeIntegration.PowerPointInfo"/>
  </ds:schemaRefs>
</ds:datastoreItem>
</file>

<file path=customXml/itemProps17.xml><?xml version="1.0" encoding="utf-8"?>
<ds:datastoreItem xmlns:ds="http://schemas.openxmlformats.org/officeDocument/2006/customXml" ds:itemID="{2686B096-4565-4B33-B6E4-683797200D90}">
  <ds:schemaRefs>
    <ds:schemaRef ds:uri="ESRI.ArcGIS.Mapping.OfficeIntegration.PowerPointInfo"/>
  </ds:schemaRefs>
</ds:datastoreItem>
</file>

<file path=customXml/itemProps18.xml><?xml version="1.0" encoding="utf-8"?>
<ds:datastoreItem xmlns:ds="http://schemas.openxmlformats.org/officeDocument/2006/customXml" ds:itemID="{15F4D969-9D3F-44CC-889B-824024543C0E}">
  <ds:schemaRefs>
    <ds:schemaRef ds:uri="ESRI.ArcGIS.Mapping.OfficeIntegration.PowerPointInfo"/>
  </ds:schemaRefs>
</ds:datastoreItem>
</file>

<file path=customXml/itemProps19.xml><?xml version="1.0" encoding="utf-8"?>
<ds:datastoreItem xmlns:ds="http://schemas.openxmlformats.org/officeDocument/2006/customXml" ds:itemID="{7CE61A7F-6DD6-4650-9344-306106E14D25}">
  <ds:schemaRefs>
    <ds:schemaRef ds:uri="ESRI.ArcGIS.Mapping.OfficeIntegration.PowerPointInfo"/>
  </ds:schemaRefs>
</ds:datastoreItem>
</file>

<file path=customXml/itemProps2.xml><?xml version="1.0" encoding="utf-8"?>
<ds:datastoreItem xmlns:ds="http://schemas.openxmlformats.org/officeDocument/2006/customXml" ds:itemID="{85A3F190-CE8B-4FE9-8F84-C908545F1F8E}">
  <ds:schemaRefs>
    <ds:schemaRef ds:uri="ESRI.ArcGIS.Mapping.OfficeIntegration.PowerPointInfo"/>
  </ds:schemaRefs>
</ds:datastoreItem>
</file>

<file path=customXml/itemProps20.xml><?xml version="1.0" encoding="utf-8"?>
<ds:datastoreItem xmlns:ds="http://schemas.openxmlformats.org/officeDocument/2006/customXml" ds:itemID="{91BFE1E2-FB2E-41C5-8178-3B6C00DB7CBA}">
  <ds:schemaRefs>
    <ds:schemaRef ds:uri="ESRI.ArcGIS.Mapping.OfficeIntegration.PowerPointInfo"/>
  </ds:schemaRefs>
</ds:datastoreItem>
</file>

<file path=customXml/itemProps21.xml><?xml version="1.0" encoding="utf-8"?>
<ds:datastoreItem xmlns:ds="http://schemas.openxmlformats.org/officeDocument/2006/customXml" ds:itemID="{269FAE97-1D02-40A9-B7FB-2F513924AE76}">
  <ds:schemaRefs>
    <ds:schemaRef ds:uri="ESRI.ArcGIS.Mapping.OfficeIntegration.PowerPointInfo"/>
  </ds:schemaRefs>
</ds:datastoreItem>
</file>

<file path=customXml/itemProps22.xml><?xml version="1.0" encoding="utf-8"?>
<ds:datastoreItem xmlns:ds="http://schemas.openxmlformats.org/officeDocument/2006/customXml" ds:itemID="{6964D8DE-D10A-40D4-93DA-1F4FD490CC6D}">
  <ds:schemaRefs>
    <ds:schemaRef ds:uri="ESRI.ArcGIS.Mapping.OfficeIntegration.PowerPointInfo"/>
  </ds:schemaRefs>
</ds:datastoreItem>
</file>

<file path=customXml/itemProps23.xml><?xml version="1.0" encoding="utf-8"?>
<ds:datastoreItem xmlns:ds="http://schemas.openxmlformats.org/officeDocument/2006/customXml" ds:itemID="{286C687D-6B46-4C75-BAC6-3F5F84F3101B}">
  <ds:schemaRefs>
    <ds:schemaRef ds:uri="ESRI.ArcGIS.Mapping.OfficeIntegration.PowerPointInfo"/>
  </ds:schemaRefs>
</ds:datastoreItem>
</file>

<file path=customXml/itemProps24.xml><?xml version="1.0" encoding="utf-8"?>
<ds:datastoreItem xmlns:ds="http://schemas.openxmlformats.org/officeDocument/2006/customXml" ds:itemID="{3DE89C88-B08D-481B-80FC-1DD98D463B65}">
  <ds:schemaRefs>
    <ds:schemaRef ds:uri="ESRI.ArcGIS.Mapping.OfficeIntegration.PowerPointInfo"/>
  </ds:schemaRefs>
</ds:datastoreItem>
</file>

<file path=customXml/itemProps25.xml><?xml version="1.0" encoding="utf-8"?>
<ds:datastoreItem xmlns:ds="http://schemas.openxmlformats.org/officeDocument/2006/customXml" ds:itemID="{86F4EC5D-D43D-4CAF-8799-F9F470B89329}">
  <ds:schemaRefs>
    <ds:schemaRef ds:uri="ESRI.ArcGIS.Mapping.OfficeIntegration.PowerPointInfo"/>
  </ds:schemaRefs>
</ds:datastoreItem>
</file>

<file path=customXml/itemProps3.xml><?xml version="1.0" encoding="utf-8"?>
<ds:datastoreItem xmlns:ds="http://schemas.openxmlformats.org/officeDocument/2006/customXml" ds:itemID="{0854CADB-34C7-4500-BFAF-2E4256F47259}">
  <ds:schemaRefs>
    <ds:schemaRef ds:uri="ESRI.ArcGIS.Mapping.OfficeIntegration.PowerPointInfo"/>
  </ds:schemaRefs>
</ds:datastoreItem>
</file>

<file path=customXml/itemProps4.xml><?xml version="1.0" encoding="utf-8"?>
<ds:datastoreItem xmlns:ds="http://schemas.openxmlformats.org/officeDocument/2006/customXml" ds:itemID="{90912B68-DFE9-4972-9A85-1264E81837D7}">
  <ds:schemaRefs>
    <ds:schemaRef ds:uri="ESRI.ArcGIS.Mapping.OfficeIntegration.PowerPointInfo"/>
  </ds:schemaRefs>
</ds:datastoreItem>
</file>

<file path=customXml/itemProps5.xml><?xml version="1.0" encoding="utf-8"?>
<ds:datastoreItem xmlns:ds="http://schemas.openxmlformats.org/officeDocument/2006/customXml" ds:itemID="{D6C46832-383F-4DC2-AB71-E5C73C140F21}">
  <ds:schemaRefs>
    <ds:schemaRef ds:uri="ESRI.ArcGIS.Mapping.OfficeIntegration.PowerPointInfo"/>
  </ds:schemaRefs>
</ds:datastoreItem>
</file>

<file path=customXml/itemProps6.xml><?xml version="1.0" encoding="utf-8"?>
<ds:datastoreItem xmlns:ds="http://schemas.openxmlformats.org/officeDocument/2006/customXml" ds:itemID="{E1920281-8677-4C4B-ADF6-888C7750592E}">
  <ds:schemaRefs>
    <ds:schemaRef ds:uri="ESRI.ArcGIS.Mapping.OfficeIntegration.PowerPointInfo"/>
  </ds:schemaRefs>
</ds:datastoreItem>
</file>

<file path=customXml/itemProps7.xml><?xml version="1.0" encoding="utf-8"?>
<ds:datastoreItem xmlns:ds="http://schemas.openxmlformats.org/officeDocument/2006/customXml" ds:itemID="{47FA3F01-770D-4C96-BF78-8880C17E0187}">
  <ds:schemaRefs>
    <ds:schemaRef ds:uri="ESRI.ArcGIS.Mapping.OfficeIntegration.PowerPointInfo"/>
  </ds:schemaRefs>
</ds:datastoreItem>
</file>

<file path=customXml/itemProps8.xml><?xml version="1.0" encoding="utf-8"?>
<ds:datastoreItem xmlns:ds="http://schemas.openxmlformats.org/officeDocument/2006/customXml" ds:itemID="{BC77AF86-DA64-417A-977C-18AE38842797}">
  <ds:schemaRefs>
    <ds:schemaRef ds:uri="ESRI.ArcGIS.Mapping.OfficeIntegration.PowerPointInfo"/>
  </ds:schemaRefs>
</ds:datastoreItem>
</file>

<file path=customXml/itemProps9.xml><?xml version="1.0" encoding="utf-8"?>
<ds:datastoreItem xmlns:ds="http://schemas.openxmlformats.org/officeDocument/2006/customXml" ds:itemID="{9013E6BC-1A51-4BF2-A9B0-4ECCBD21035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ppt_CED_template_16_9</Template>
  <TotalTime>20</TotalTime>
  <Words>3459</Words>
  <Application>Microsoft Office PowerPoint</Application>
  <PresentationFormat>Widescreen</PresentationFormat>
  <Paragraphs>217</Paragraphs>
  <Slides>23</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Cambria Math</vt:lpstr>
      <vt:lpstr>Times</vt:lpstr>
      <vt:lpstr>Times New Roman</vt:lpstr>
      <vt:lpstr>Wingdings</vt:lpstr>
      <vt:lpstr>Blank Presentation</vt:lpstr>
      <vt:lpstr>Office Theme</vt:lpstr>
      <vt:lpstr>A new paradigm for PBL modeling in meteorological and air quality models</vt:lpstr>
      <vt:lpstr>Background</vt:lpstr>
      <vt:lpstr>To alleviate these issues, a 3-D velocity scale (e_∗ ) has been developed that does not depend on the usage of similarity functions</vt:lpstr>
      <vt:lpstr>u_(∗c) ≈ 〖k e〗_∗  </vt:lpstr>
      <vt:lpstr>How e_∗ dodges similarity functions  in 3-D MET and AQ models? </vt:lpstr>
      <vt:lpstr>PowerPoint Presentation</vt:lpstr>
      <vt:lpstr>In CMAQ: TV-STAGE Resistance Formulations</vt:lpstr>
      <vt:lpstr>What we want to do . . .  (objectives)</vt:lpstr>
      <vt:lpstr>Models and Simulations</vt:lpstr>
      <vt:lpstr>2018 WRF modeling results</vt:lpstr>
      <vt:lpstr>PowerPoint Presentation</vt:lpstr>
      <vt:lpstr>PowerPoint Presentation</vt:lpstr>
      <vt:lpstr>PowerPoint Presentation</vt:lpstr>
      <vt:lpstr>PowerPoint Presentation</vt:lpstr>
      <vt:lpstr>PowerPoint Presentation</vt:lpstr>
      <vt:lpstr>PowerPoint Presentation</vt:lpstr>
      <vt:lpstr>JJA bias differences (TVM bias minus SPM bias) for MDA8 Ozone</vt:lpstr>
      <vt:lpstr>PowerPoint Presentation</vt:lpstr>
      <vt:lpstr>PowerPoint Presentation</vt:lpstr>
      <vt:lpstr>SUMMARY</vt:lpstr>
      <vt:lpstr>PowerPoint Presentation</vt:lpstr>
      <vt:lpstr>Extra slides…</vt:lpstr>
      <vt:lpstr>Modeling configurations:</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Kiran Alapaty</dc:creator>
  <cp:lastModifiedBy>Alapaty, Kiran</cp:lastModifiedBy>
  <cp:revision>4</cp:revision>
  <cp:lastPrinted>2006-09-22T17:41:18Z</cp:lastPrinted>
  <dcterms:created xsi:type="dcterms:W3CDTF">2017-12-05T14:12:30Z</dcterms:created>
  <dcterms:modified xsi:type="dcterms:W3CDTF">2023-10-13T20:33:08Z</dcterms:modified>
</cp:coreProperties>
</file>