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301" r:id="rId6"/>
    <p:sldId id="308" r:id="rId7"/>
    <p:sldId id="306" r:id="rId8"/>
    <p:sldId id="327" r:id="rId9"/>
    <p:sldId id="326" r:id="rId10"/>
    <p:sldId id="304" r:id="rId11"/>
    <p:sldId id="343" r:id="rId12"/>
    <p:sldId id="312" r:id="rId13"/>
    <p:sldId id="322" r:id="rId14"/>
    <p:sldId id="319" r:id="rId15"/>
    <p:sldId id="320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8A912-80C1-47C0-9884-68BEA75187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3C02-747A-4376-AA16-139F56CE4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9E5-7BDB-4162-B9C2-5CA869F09B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6951-ACEF-4171-A965-E71DF97F5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A04A7-5825-4799-B768-FF3CBC71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B17D7-6E8C-4C81-8DAE-49001C60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6D36-CBE2-4D56-A697-F05DB775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83CB0-571D-44CD-B77D-B3122444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7D08-34F1-4BC5-BD5E-D1B292E4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03E5D-DDA1-4CEF-8037-2BE58A67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E2CC-F618-4B75-BC3C-F9A8ABC3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53622-E4BD-4763-A501-CFB5B093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29E1-1130-4563-AEDB-847EBE5B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3EEAB-A9C2-49BE-AC8A-133C98C2A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C7719-24E8-4EAD-B3B3-E1823199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D6521-7271-47C8-A695-8BA093EC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FE9A8-02D3-41C9-A72F-7C24F4FD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AC86C-8D08-467C-8D3F-1C041D16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1605-C2F7-4D71-B847-0490644A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D20F-758E-403C-990F-0D3C599A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D6520-295C-4F2B-89B1-C0AC0A2C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1C49-40A6-45BE-99D6-AB3DF48A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F872-C75F-4833-ADE7-EA63F471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A3BF-4162-41FD-A724-55ACCB8E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B09C-16CD-44C6-AE18-83FA39DF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D0E4-1FAC-418D-BAE6-83BEDE8A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B6B8-0F41-4151-8E9E-26A87B17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66C68-0B75-409D-8257-0B772A07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EF0A-5A2E-4115-8E7F-960ACD7B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C123-04DD-4BBA-B978-4BF1A3F2D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AEC1E-CAF9-4AD3-8C50-70AC20D7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8182D-E625-4003-8170-278046C1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E898-06B6-4908-AF11-6744849C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60896-6F6E-41BD-812B-F19233EB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AFC-294A-489F-B8AD-FAEFF652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A4400-9940-46AF-AA56-F2B9B646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A39C2-A3CB-4334-A41B-91766408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9479C-FE69-4432-A560-D4DB919D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5DCA7-FEDD-4585-B291-E38063080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9324F-96A6-425C-9FFC-1BD32C16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DB1B0-0189-42E1-8114-EFE37A4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C242-8A6C-4BC1-8702-045375A7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7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8071-D0DA-4D20-8B3D-41F280BC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B0AA0-799F-4C21-9852-051263E3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ACF20-5B7F-43F5-99FC-0BABF95A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12EE2-C59B-4C9B-B470-242D7401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AAF63-1BCC-4C9A-9CF3-277F6234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75DC7-B1F0-45E0-9327-01277613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4B4D3-77B1-4C6A-AB6D-23D8B4AA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D9F2-FFA3-42AF-ABF3-7F1D6132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4E43-1FD6-4BA4-8870-F43B29C4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92111-2C41-4BB7-A7D2-8BF7FBE59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90C32-3ACA-41BE-89EA-23F52FE4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154E0-7B11-46D0-A0CC-46300A6D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48E84-4273-41AB-AE91-FD9A81CC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F999-1AC3-4D84-84C3-7B4930EB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40C57-FB0D-4159-9166-EB96035A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C6746-380D-4FFC-B272-31E52EB9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6DCF6-702F-4A9A-BC26-3257B190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4BCA2-ED35-42A2-A7B0-B757F92D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A2D36-8C4C-49CC-AC1A-9D932D82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09175-DA48-4B62-BD97-E7B6E1A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7A687-8EA9-45FB-ACC0-A1822261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76A4-CE6E-41CF-AADF-F7B8D9765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B9C1-583F-4F91-8BB5-79612D5C611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F0E0-9DF0-44CB-9F41-2AA665FE3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FF73-1673-4DC2-A739-D5DCE38C6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507D-0784-4353-B744-A95C11F4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10962247.2022.21265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4763"/>
            <a:ext cx="12192000" cy="1323976"/>
          </a:xfrm>
          <a:prstGeom prst="rect">
            <a:avLst/>
          </a:prstGeom>
          <a:solidFill>
            <a:srgbClr val="050403"/>
          </a:solidFill>
          <a:ln w="9525" cap="flat" cmpd="sng" algn="ctr">
            <a:solidFill>
              <a:srgbClr val="0504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10000"/>
                </a:srgbClr>
              </a:solidFill>
              <a:latin typeface="Garamond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9310" y="0"/>
            <a:ext cx="34395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Park Service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Department of the Interior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Air Resources Division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369594" y="1896069"/>
            <a:ext cx="945281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PSRawlinsonOT" pitchFamily="50" charset="0"/>
              </a:defRPr>
            </a:lvl9pPr>
          </a:lstStyle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Source Apportionment Modeling to Support Regional Haze Rule Planning in the Western U.S.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820779" y="3429000"/>
            <a:ext cx="8797089" cy="20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0" hangingPunct="0">
              <a:buClr>
                <a:srgbClr val="784700"/>
              </a:buClr>
              <a:buNone/>
              <a:defRPr/>
            </a:pPr>
            <a:r>
              <a:rPr lang="en-US" sz="2000" dirty="0">
                <a:effectLst/>
              </a:rPr>
              <a:t>Michael Barna, National Park Service, Air Resources Division, Fort Collins, CO</a:t>
            </a:r>
          </a:p>
          <a:p>
            <a:pPr marL="0" indent="0" eaLnBrk="0" hangingPunct="0">
              <a:buClr>
                <a:srgbClr val="784700"/>
              </a:buClr>
              <a:buNone/>
              <a:defRPr/>
            </a:pPr>
            <a:r>
              <a:rPr lang="en-US" sz="2000" dirty="0">
                <a:effectLst/>
              </a:rPr>
              <a:t>Ralph Morris, Ramboll, Novato, CA</a:t>
            </a:r>
          </a:p>
          <a:p>
            <a:pPr marL="0" indent="0" eaLnBrk="0" hangingPunct="0">
              <a:buClr>
                <a:srgbClr val="784700"/>
              </a:buClr>
              <a:buNone/>
              <a:defRPr/>
            </a:pPr>
            <a:r>
              <a:rPr lang="en-US" sz="2000" dirty="0">
                <a:effectLst/>
              </a:rPr>
              <a:t>Tom Moore, Regional Air Quality Council, Denver, CO</a:t>
            </a:r>
          </a:p>
          <a:p>
            <a:pPr marL="0" indent="0" eaLnBrk="0" hangingPunct="0">
              <a:buClr>
                <a:srgbClr val="784700"/>
              </a:buClr>
              <a:buNone/>
              <a:defRPr/>
            </a:pPr>
            <a:r>
              <a:rPr lang="en-US" sz="2000" dirty="0">
                <a:effectLst/>
              </a:rPr>
              <a:t>Gail </a:t>
            </a:r>
            <a:r>
              <a:rPr lang="en-US" sz="2000" dirty="0" err="1">
                <a:effectLst/>
              </a:rPr>
              <a:t>Tonnesen</a:t>
            </a:r>
            <a:r>
              <a:rPr lang="en-US" sz="2000" dirty="0">
                <a:effectLst/>
              </a:rPr>
              <a:t>, U.S. Environmental Protection Agency, Region 8, Denver, CO</a:t>
            </a:r>
          </a:p>
          <a:p>
            <a:pPr marL="0" indent="0" eaLnBrk="0" hangingPunct="0">
              <a:buClr>
                <a:srgbClr val="784700"/>
              </a:buClr>
              <a:buNone/>
              <a:defRPr/>
            </a:pPr>
            <a:r>
              <a:rPr lang="en-US" sz="2000" dirty="0">
                <a:effectLst/>
              </a:rPr>
              <a:t>Kevin Briggs, Colorado Department of Public Health and Environment, Denver, CO</a:t>
            </a:r>
          </a:p>
          <a:p>
            <a:pPr eaLnBrk="0" hangingPunct="0">
              <a:buClr>
                <a:srgbClr val="784700"/>
              </a:buCl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3320" name="Picture 9" descr="C:\Users\KDGonzalez\AppData\Local\Temp\Temp1_ah_black_gif[1].zip\ah_large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106" y="94253"/>
            <a:ext cx="793190" cy="103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411" y="5719466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CMAS Conference 2023</a:t>
            </a:r>
          </a:p>
          <a:p>
            <a:r>
              <a:rPr lang="en-US" i="1" dirty="0"/>
              <a:t>Chapel Hill, NC</a:t>
            </a:r>
          </a:p>
          <a:p>
            <a:r>
              <a:rPr lang="en-US" i="1" dirty="0"/>
              <a:t>October 16-18,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3527" y="6485930"/>
            <a:ext cx="322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208275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0CBEE57E-F512-4825-B903-BECF04C68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3099"/>
            <a:ext cx="5486400" cy="4114800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BC050EE-2013-44E0-B923-75FF7949E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3" y="2713099"/>
            <a:ext cx="5486400" cy="4114800"/>
          </a:xfrm>
          <a:prstGeom prst="rect">
            <a:avLst/>
          </a:prstGeo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6FFC63E-806D-4D62-997F-C9EBA99D7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2" y="1741"/>
            <a:ext cx="5547146" cy="246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90622" cy="222926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Bryce</a:t>
            </a:r>
            <a:br>
              <a:rPr lang="en-US" sz="3600" dirty="0">
                <a:latin typeface="Bahnschrift SemiBold" panose="020B0502040204020203" pitchFamily="34" charset="0"/>
              </a:rPr>
            </a:br>
            <a:r>
              <a:rPr lang="en-US" sz="3600" dirty="0">
                <a:latin typeface="Bahnschrift SemiBold" panose="020B0502040204020203" pitchFamily="34" charset="0"/>
              </a:rPr>
              <a:t>Canyon</a:t>
            </a:r>
            <a:br>
              <a:rPr lang="en-US" sz="3600" dirty="0">
                <a:latin typeface="Bahnschrift SemiBold" panose="020B0502040204020203" pitchFamily="34" charset="0"/>
              </a:rPr>
            </a:br>
            <a:r>
              <a:rPr lang="en-US" sz="3600" dirty="0">
                <a:latin typeface="Bahnschrift SemiBold" panose="020B0502040204020203" pitchFamily="34" charset="0"/>
              </a:rPr>
              <a:t>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EC258016-266A-4815-8E7B-225ECC75A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69" y="91440"/>
            <a:ext cx="2891440" cy="22860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42642A-B1B4-4850-8888-3663D2A2128A}"/>
              </a:ext>
            </a:extLst>
          </p:cNvPr>
          <p:cNvCxnSpPr>
            <a:cxnSpLocks/>
          </p:cNvCxnSpPr>
          <p:nvPr/>
        </p:nvCxnSpPr>
        <p:spPr>
          <a:xfrm flipH="1">
            <a:off x="3136994" y="1968964"/>
            <a:ext cx="1001167" cy="68746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A2B67-A78C-4C6C-84D2-322CF07E5BE2}"/>
              </a:ext>
            </a:extLst>
          </p:cNvPr>
          <p:cNvCxnSpPr>
            <a:cxnSpLocks/>
          </p:cNvCxnSpPr>
          <p:nvPr/>
        </p:nvCxnSpPr>
        <p:spPr>
          <a:xfrm>
            <a:off x="4154847" y="1757082"/>
            <a:ext cx="4684354" cy="9560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9E376C-697C-49DF-AA5D-B7D4662444C4}"/>
              </a:ext>
            </a:extLst>
          </p:cNvPr>
          <p:cNvSpPr/>
          <p:nvPr/>
        </p:nvSpPr>
        <p:spPr>
          <a:xfrm>
            <a:off x="9807984" y="1069196"/>
            <a:ext cx="122856" cy="132157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040460-6314-4D72-99A3-91403202B247}"/>
              </a:ext>
            </a:extLst>
          </p:cNvPr>
          <p:cNvSpPr txBox="1"/>
          <p:nvPr/>
        </p:nvSpPr>
        <p:spPr>
          <a:xfrm>
            <a:off x="3537460" y="91440"/>
            <a:ext cx="123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268B8-058D-4559-B96B-315C7C59E4BA}"/>
              </a:ext>
            </a:extLst>
          </p:cNvPr>
          <p:cNvSpPr txBox="1"/>
          <p:nvPr/>
        </p:nvSpPr>
        <p:spPr>
          <a:xfrm>
            <a:off x="1308193" y="3059668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 Sulfate Extinction (Mm-1)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D6906-788F-4211-916D-C2EDB0DA22C5}"/>
              </a:ext>
            </a:extLst>
          </p:cNvPr>
          <p:cNvSpPr txBox="1"/>
          <p:nvPr/>
        </p:nvSpPr>
        <p:spPr>
          <a:xfrm>
            <a:off x="6891590" y="3059668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 Nitrate Extinction (Mm-1)</a:t>
            </a:r>
          </a:p>
        </p:txBody>
      </p:sp>
    </p:spTree>
    <p:extLst>
      <p:ext uri="{BB962C8B-B14F-4D97-AF65-F5344CB8AC3E}">
        <p14:creationId xmlns:p14="http://schemas.microsoft.com/office/powerpoint/2010/main" val="363038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Area of influence/weighted emission potential (AOI/WEP)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1110730"/>
            <a:ext cx="8178377" cy="535371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Two ingredients to start with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Back trajectories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Emission inventories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Area of influence (AOI) – which upwind areas are impacting each CIA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Weighted emission potential (WEP) – overlay emissions inventory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A different tool that doesn’t rely on the air quality model, but more qualitative in nature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Result is a ranked list of emission sources that are estimated to impact each CIA</a:t>
            </a: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3F8D9-81E5-15EE-AC4C-ECB1D43CD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682" y="997527"/>
            <a:ext cx="3284652" cy="2858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277F0-8464-C67E-AB47-3910E1CF0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57" y="3978143"/>
            <a:ext cx="3284652" cy="2715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8FA9BB-8FE5-5310-265F-5D40AA299F11}"/>
              </a:ext>
            </a:extLst>
          </p:cNvPr>
          <p:cNvSpPr txBox="1"/>
          <p:nvPr/>
        </p:nvSpPr>
        <p:spPr>
          <a:xfrm>
            <a:off x="9911406" y="3130875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2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Can further refine AOI / WEP by emission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E7D81-C0C4-4179-91E3-858237189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64"/>
          <a:stretch/>
        </p:blipFill>
        <p:spPr>
          <a:xfrm>
            <a:off x="0" y="1177254"/>
            <a:ext cx="6400800" cy="5107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37E8E4-D0F1-C0ED-B7AA-9467F6565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74" y="1405854"/>
            <a:ext cx="5315299" cy="46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6100F5-422E-4A9D-B4A1-3CF3B894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For the 2</a:t>
            </a:r>
            <a:r>
              <a:rPr lang="en-US" baseline="30000" dirty="0">
                <a:latin typeface="Bahnschrift SemiBold" panose="020B0502040204020203" pitchFamily="34" charset="0"/>
              </a:rPr>
              <a:t>nd</a:t>
            </a:r>
            <a:r>
              <a:rPr lang="en-US" dirty="0">
                <a:latin typeface="Bahnschrift SemiBold" panose="020B0502040204020203" pitchFamily="34" charset="0"/>
              </a:rPr>
              <a:t> round of RHR SIPS, focus on sulfate and nitrate contributions on 20% most impaired days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Continued big reductions are forecast for both NOx and SO2 emissions (42% and 15%, respectively) from 2014-2018 to 2028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Significant amount of variability in the source apportionment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Sometimes the US Anthropogenic contribution is not the largest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How useful are these source apportionment results anyway?  May want to add other techniques (e.g., WEP/AOI)</a:t>
            </a: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9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063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6100F5-422E-4A9D-B4A1-3CF3B894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10730"/>
            <a:ext cx="7761828" cy="5608907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Western Regional Air Partnership (WRAP) used </a:t>
            </a:r>
            <a:r>
              <a:rPr lang="en-US" dirty="0" err="1">
                <a:latin typeface="Bahnschrift SemiBold" panose="020B0502040204020203" pitchFamily="34" charset="0"/>
              </a:rPr>
              <a:t>CAMx</a:t>
            </a:r>
            <a:r>
              <a:rPr lang="en-US" dirty="0">
                <a:latin typeface="Bahnschrift SemiBold" panose="020B0502040204020203" pitchFamily="34" charset="0"/>
              </a:rPr>
              <a:t> source apportionment modeling to support the 2</a:t>
            </a:r>
            <a:r>
              <a:rPr lang="en-US" baseline="30000" dirty="0">
                <a:latin typeface="Bahnschrift SemiBold" panose="020B0502040204020203" pitchFamily="34" charset="0"/>
              </a:rPr>
              <a:t>nd</a:t>
            </a:r>
            <a:r>
              <a:rPr lang="en-US" dirty="0">
                <a:latin typeface="Bahnschrift SemiBold" panose="020B0502040204020203" pitchFamily="34" charset="0"/>
              </a:rPr>
              <a:t> round of Regional Haze Rule (RHR) State Implementation Plans (SIPs)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2</a:t>
            </a:r>
            <a:r>
              <a:rPr lang="en-US" baseline="30000" dirty="0">
                <a:latin typeface="Bahnschrift SemiBold" panose="020B0502040204020203" pitchFamily="34" charset="0"/>
              </a:rPr>
              <a:t>nd</a:t>
            </a:r>
            <a:r>
              <a:rPr lang="en-US" dirty="0">
                <a:latin typeface="Bahnschrift SemiBold" panose="020B0502040204020203" pitchFamily="34" charset="0"/>
              </a:rPr>
              <a:t> round of RHR SIPs vs. the 1</a:t>
            </a:r>
            <a:r>
              <a:rPr lang="en-US" baseline="30000" dirty="0">
                <a:latin typeface="Bahnschrift SemiBold" panose="020B0502040204020203" pitchFamily="34" charset="0"/>
              </a:rPr>
              <a:t>st</a:t>
            </a:r>
            <a:r>
              <a:rPr lang="en-US" dirty="0">
                <a:latin typeface="Bahnschrift SemiBold" panose="020B0502040204020203" pitchFamily="34" charset="0"/>
              </a:rPr>
              <a:t> round: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‘Impaired’ v. ‘worst’ (to minimize the role of fires)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Isolate the impact of US anthropogenic SO2 and NOx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Account for international contributions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Some changes in the emission source mix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Significant reductions in SO2 and NOx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Coal fired EGU emissions decreasing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Oil and gas emissions increasing</a:t>
            </a:r>
          </a:p>
          <a:p>
            <a:endParaRPr lang="en-US" dirty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A00E6-B312-A7F3-6732-6AB1199D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59" y="1097762"/>
            <a:ext cx="4056743" cy="5366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09CC6-DD68-9F0E-15CE-A117D3AEF252}"/>
              </a:ext>
            </a:extLst>
          </p:cNvPr>
          <p:cNvSpPr txBox="1"/>
          <p:nvPr/>
        </p:nvSpPr>
        <p:spPr>
          <a:xfrm>
            <a:off x="5918976" y="6354617"/>
            <a:ext cx="640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Barna et al., 2022, JAWMA,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linkMacSystemFont"/>
              </a:rPr>
              <a:t>DOI: </a:t>
            </a:r>
            <a:r>
              <a:rPr lang="en-US" sz="1600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10.1080/10962247.2022.2126556</a:t>
            </a:r>
            <a:endParaRPr lang="en-US" sz="16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2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SO2 emissions:  ‘current’ (2014-2018) v. future (2028)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DC836C3-8524-47DE-A51F-3D72DBB25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8" y="997527"/>
            <a:ext cx="10766844" cy="5832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EAC4-40AD-935E-AAC2-26AE44CA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89" y="1665377"/>
            <a:ext cx="4834143" cy="206560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Bahnschrift SemiBold" panose="020B0502040204020203" pitchFamily="34" charset="0"/>
              </a:rPr>
              <a:t>Reductions, but not as much as NOx</a:t>
            </a:r>
          </a:p>
          <a:p>
            <a:pPr lvl="1"/>
            <a:r>
              <a:rPr lang="en-US" sz="1600" dirty="0">
                <a:latin typeface="Bahnschrift SemiBold" panose="020B0502040204020203" pitchFamily="34" charset="0"/>
              </a:rPr>
              <a:t>Current:  316k tons SO2</a:t>
            </a:r>
          </a:p>
          <a:p>
            <a:pPr lvl="1"/>
            <a:r>
              <a:rPr lang="en-US" sz="1600" dirty="0">
                <a:latin typeface="Bahnschrift SemiBold" panose="020B0502040204020203" pitchFamily="34" charset="0"/>
              </a:rPr>
              <a:t>2028:  268k tons SO2</a:t>
            </a:r>
          </a:p>
          <a:p>
            <a:r>
              <a:rPr lang="en-US" sz="1800" dirty="0">
                <a:latin typeface="Bahnschrift SemiBold" panose="020B0502040204020203" pitchFamily="34" charset="0"/>
              </a:rPr>
              <a:t>EGU SO2 continues to decline</a:t>
            </a:r>
          </a:p>
          <a:p>
            <a:endParaRPr lang="en-US" sz="1800" dirty="0">
              <a:latin typeface="Bahnschrift SemiBold" panose="020B0502040204020203" pitchFamily="34" charset="0"/>
            </a:endParaRPr>
          </a:p>
          <a:p>
            <a:endParaRPr lang="en-US" sz="1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5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NOx emissions:  ‘current’ (2014-2018) v. future (2028)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FD3C19F-6B96-414A-9E6B-3CE01D8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5" y="997527"/>
            <a:ext cx="10766845" cy="5832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069A-7764-6191-BF7F-32B6BA47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688" y="1708484"/>
            <a:ext cx="6241491" cy="215966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Bahnschrift SemiBold" panose="020B0502040204020203" pitchFamily="34" charset="0"/>
              </a:rPr>
              <a:t>Significant reduction</a:t>
            </a:r>
          </a:p>
          <a:p>
            <a:pPr lvl="1"/>
            <a:r>
              <a:rPr lang="en-US" sz="1600" dirty="0">
                <a:latin typeface="Bahnschrift SemiBold" panose="020B0502040204020203" pitchFamily="34" charset="0"/>
              </a:rPr>
              <a:t>Current:  2.4M tons NOx</a:t>
            </a:r>
          </a:p>
          <a:p>
            <a:pPr lvl="1"/>
            <a:r>
              <a:rPr lang="en-US" sz="1600" dirty="0">
                <a:latin typeface="Bahnschrift SemiBold" panose="020B0502040204020203" pitchFamily="34" charset="0"/>
              </a:rPr>
              <a:t>2028:  1.4M tons NOx</a:t>
            </a:r>
          </a:p>
          <a:p>
            <a:r>
              <a:rPr lang="en-US" sz="1800" dirty="0">
                <a:latin typeface="Bahnschrift SemiBold" panose="020B0502040204020203" pitchFamily="34" charset="0"/>
              </a:rPr>
              <a:t>Most sectors are going down, especially </a:t>
            </a:r>
            <a:r>
              <a:rPr lang="en-US" sz="1800" dirty="0" err="1">
                <a:latin typeface="Bahnschrift SemiBold" panose="020B0502040204020203" pitchFamily="34" charset="0"/>
              </a:rPr>
              <a:t>onroad</a:t>
            </a:r>
            <a:r>
              <a:rPr lang="en-US" sz="1800" dirty="0">
                <a:latin typeface="Bahnschrift SemiBold" panose="020B0502040204020203" pitchFamily="34" charset="0"/>
              </a:rPr>
              <a:t> mobile</a:t>
            </a:r>
          </a:p>
          <a:p>
            <a:r>
              <a:rPr lang="en-US" sz="1800" dirty="0">
                <a:latin typeface="Bahnschrift SemiBold" panose="020B0502040204020203" pitchFamily="34" charset="0"/>
              </a:rPr>
              <a:t>Oil &amp; gas contribution can be significant </a:t>
            </a:r>
          </a:p>
          <a:p>
            <a:endParaRPr lang="en-US" sz="1800" dirty="0">
              <a:latin typeface="Bahnschrift SemiBold" panose="020B0502040204020203" pitchFamily="34" charset="0"/>
            </a:endParaRPr>
          </a:p>
          <a:p>
            <a:endParaRPr lang="en-US" sz="1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0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063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Steps in developing a </a:t>
            </a:r>
            <a:r>
              <a:rPr lang="en-US" sz="3600" dirty="0" err="1">
                <a:latin typeface="Bahnschrift SemiBold" panose="020B0502040204020203" pitchFamily="34" charset="0"/>
              </a:rPr>
              <a:t>CAMx</a:t>
            </a:r>
            <a:r>
              <a:rPr lang="en-US" sz="3600" dirty="0">
                <a:latin typeface="Bahnschrift SemiBold" panose="020B0502040204020203" pitchFamily="34" charset="0"/>
              </a:rPr>
              <a:t> source apportionment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6100F5-422E-4A9D-B4A1-3CF3B894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Decide on the ‘current year’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Is it representative with regard to meteorology and air quality?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WRAP considered 2014, 2015, 2016;  chose 2014 as ‘most typical’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Evaluate the performance of this 2014 base case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Is the model’s skill adequate?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Smooth out the year-to-year emissions variability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Average emissions for 2014-2018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This ‘representative baseline’ is our estimate of current year visibility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Project the emissions to the future year of 2028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Emissions will change between the representative baseline and 2028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How does visibility respond to these (typically lower) future emissions?</a:t>
            </a: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Source apportionment with </a:t>
            </a:r>
            <a:r>
              <a:rPr lang="en-US" sz="3600" dirty="0" err="1">
                <a:latin typeface="Bahnschrift SemiBold" panose="020B0502040204020203" pitchFamily="34" charset="0"/>
              </a:rPr>
              <a:t>CAMx</a:t>
            </a:r>
            <a:r>
              <a:rPr lang="en-US" sz="3600" dirty="0">
                <a:latin typeface="Bahnschrift SemiBold" panose="020B0502040204020203" pitchFamily="34" charset="0"/>
              </a:rPr>
              <a:t> PSAT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6100F5-422E-4A9D-B4A1-3CF3B894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Regional air quality models like </a:t>
            </a:r>
            <a:r>
              <a:rPr lang="en-US" dirty="0" err="1">
                <a:latin typeface="Bahnschrift SemiBold" panose="020B0502040204020203" pitchFamily="34" charset="0"/>
              </a:rPr>
              <a:t>CAMx</a:t>
            </a:r>
            <a:r>
              <a:rPr lang="en-US" dirty="0">
                <a:latin typeface="Bahnschrift SemiBold" panose="020B0502040204020203" pitchFamily="34" charset="0"/>
              </a:rPr>
              <a:t> can ‘tag’ emissions and follow their evolution as they are transported and transformed in the atmosphere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PSAT:  ‘particulate source apportionment technology’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Emissions can be tagged with respect to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Region (e.g., an individual state)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Sector (e.g., mobile or oil &amp; gas)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The result is an hourly estimate of which emissions are responsible for downwind pollutant impacts for each grid cell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Specifically, look at particulate sulfate and nitrate concentrations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The aim is to identify which emissions could be reduced to improve visibility at western Class I areas</a:t>
            </a:r>
          </a:p>
          <a:p>
            <a:endParaRPr lang="en-US" dirty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0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‘High level’ and ‘low level’ source apportionment runs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6100F5-422E-4A9D-B4A1-3CF3B894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10731"/>
            <a:ext cx="6247854" cy="506819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High level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look at broad categories of emissions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US anthropogenic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International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Natural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Wildfire</a:t>
            </a:r>
          </a:p>
          <a:p>
            <a:r>
              <a:rPr lang="en-US" dirty="0">
                <a:latin typeface="Bahnschrift SemiBold" panose="020B0502040204020203" pitchFamily="34" charset="0"/>
              </a:rPr>
              <a:t>Low level</a:t>
            </a:r>
          </a:p>
          <a:p>
            <a:pPr lvl="1"/>
            <a:r>
              <a:rPr lang="en-US" dirty="0">
                <a:latin typeface="Bahnschrift SemiBold" panose="020B0502040204020203" pitchFamily="34" charset="0"/>
              </a:rPr>
              <a:t>refine the US anthropogenic category to examine SO2 and NOx emissions by sector and state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EGU point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Non-EGU point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O&amp;G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Mobile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Other anthropogenic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Fires</a:t>
            </a: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ACF3F-2889-886D-51BF-9E68E6BC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79" y="1833992"/>
            <a:ext cx="5427120" cy="40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154"/>
            <a:ext cx="12192000" cy="99752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High level source apportionment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A map of the united states with different colored circles&#10;&#10;Description automatically generated">
            <a:extLst>
              <a:ext uri="{FF2B5EF4-FFF2-40B4-BE49-F238E27FC236}">
                <a16:creationId xmlns:a16="http://schemas.microsoft.com/office/drawing/2014/main" id="{ED41F53C-D1E8-56A7-80C5-972EBDADF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98" y="2049972"/>
            <a:ext cx="5733826" cy="4778188"/>
          </a:xfrm>
          <a:prstGeom prst="rect">
            <a:avLst/>
          </a:prstGeom>
        </p:spPr>
      </p:pic>
      <p:pic>
        <p:nvPicPr>
          <p:cNvPr id="4" name="Picture 3" descr="A map of the united states with a map of different colored circles&#10;&#10;Description automatically generated">
            <a:extLst>
              <a:ext uri="{FF2B5EF4-FFF2-40B4-BE49-F238E27FC236}">
                <a16:creationId xmlns:a16="http://schemas.microsoft.com/office/drawing/2014/main" id="{4ADB7341-973D-ECE8-C945-D20A82956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" y="2049972"/>
            <a:ext cx="5733826" cy="4778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D9CF1-7238-40D0-750C-211C7396D874}"/>
              </a:ext>
            </a:extLst>
          </p:cNvPr>
          <p:cNvSpPr txBox="1"/>
          <p:nvPr/>
        </p:nvSpPr>
        <p:spPr>
          <a:xfrm>
            <a:off x="2135605" y="1395663"/>
            <a:ext cx="1365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Sulfate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E8B5B-8156-C5A2-5775-E99DA108880C}"/>
              </a:ext>
            </a:extLst>
          </p:cNvPr>
          <p:cNvSpPr txBox="1"/>
          <p:nvPr/>
        </p:nvSpPr>
        <p:spPr>
          <a:xfrm>
            <a:off x="8034152" y="1395663"/>
            <a:ext cx="137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Nitrate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1E6A44-EDCC-EA9D-5E13-C160262F5759}"/>
              </a:ext>
            </a:extLst>
          </p:cNvPr>
          <p:cNvSpPr/>
          <p:nvPr/>
        </p:nvSpPr>
        <p:spPr>
          <a:xfrm>
            <a:off x="3615489" y="6184233"/>
            <a:ext cx="643689" cy="174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6B3F28-958B-EDCA-5D87-226DA81CD1D5}"/>
              </a:ext>
            </a:extLst>
          </p:cNvPr>
          <p:cNvSpPr/>
          <p:nvPr/>
        </p:nvSpPr>
        <p:spPr>
          <a:xfrm>
            <a:off x="9349315" y="6178236"/>
            <a:ext cx="643689" cy="174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90622" cy="2229267"/>
          </a:xfrm>
          <a:solidFill>
            <a:schemeClr val="tx2">
              <a:lumMod val="20000"/>
              <a:lumOff val="80000"/>
            </a:schemeClr>
          </a:solidFill>
          <a:ln w="412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Rocky Mountain</a:t>
            </a:r>
            <a:br>
              <a:rPr lang="en-US" sz="3600" dirty="0">
                <a:latin typeface="Bahnschrift SemiBold" panose="020B0502040204020203" pitchFamily="34" charset="0"/>
              </a:rPr>
            </a:br>
            <a:r>
              <a:rPr lang="en-US" sz="3600" dirty="0">
                <a:latin typeface="Bahnschrift SemiBold" panose="020B0502040204020203" pitchFamily="34" charset="0"/>
              </a:rPr>
              <a:t>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44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9EBB050-B400-42D5-B9C0-21BEE8D95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2" y="0"/>
            <a:ext cx="5554979" cy="2468880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D2DFB7D3-A0EC-4F78-A6DA-2ED2E4BC9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9" y="2713099"/>
            <a:ext cx="5486401" cy="4114800"/>
          </a:xfrm>
          <a:prstGeom prst="rect">
            <a:avLst/>
          </a:prstGeom>
        </p:spPr>
      </p:pic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0AD7BC23-6394-468C-A43D-FB9B00D59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3099"/>
            <a:ext cx="5486401" cy="4114800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EC258016-266A-4815-8E7B-225ECC75A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69" y="91440"/>
            <a:ext cx="2891440" cy="22860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42642A-B1B4-4850-8888-3663D2A2128A}"/>
              </a:ext>
            </a:extLst>
          </p:cNvPr>
          <p:cNvCxnSpPr/>
          <p:nvPr/>
        </p:nvCxnSpPr>
        <p:spPr>
          <a:xfrm flipH="1">
            <a:off x="3136993" y="1902219"/>
            <a:ext cx="987819" cy="7542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A2B67-A78C-4C6C-84D2-322CF07E5BE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138161" y="1503387"/>
            <a:ext cx="4701040" cy="120971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9E376C-697C-49DF-AA5D-B7D4662444C4}"/>
              </a:ext>
            </a:extLst>
          </p:cNvPr>
          <p:cNvSpPr/>
          <p:nvPr/>
        </p:nvSpPr>
        <p:spPr>
          <a:xfrm>
            <a:off x="10124737" y="949106"/>
            <a:ext cx="122856" cy="132157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040460-6314-4D72-99A3-91403202B247}"/>
              </a:ext>
            </a:extLst>
          </p:cNvPr>
          <p:cNvSpPr txBox="1"/>
          <p:nvPr/>
        </p:nvSpPr>
        <p:spPr>
          <a:xfrm>
            <a:off x="3537460" y="91440"/>
            <a:ext cx="123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268B8-058D-4559-B96B-315C7C59E4BA}"/>
              </a:ext>
            </a:extLst>
          </p:cNvPr>
          <p:cNvSpPr txBox="1"/>
          <p:nvPr/>
        </p:nvSpPr>
        <p:spPr>
          <a:xfrm>
            <a:off x="1308193" y="3059668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 Sulfate Extinction (Mm-1)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D6906-788F-4211-916D-C2EDB0DA22C5}"/>
              </a:ext>
            </a:extLst>
          </p:cNvPr>
          <p:cNvSpPr txBox="1"/>
          <p:nvPr/>
        </p:nvSpPr>
        <p:spPr>
          <a:xfrm>
            <a:off x="6891590" y="3059668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Anthro Nitrate Extinction (Mm-1)</a:t>
            </a:r>
          </a:p>
        </p:txBody>
      </p:sp>
    </p:spTree>
    <p:extLst>
      <p:ext uri="{BB962C8B-B14F-4D97-AF65-F5344CB8AC3E}">
        <p14:creationId xmlns:p14="http://schemas.microsoft.com/office/powerpoint/2010/main" val="7055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97124C7F8DC48B1969C3636B11016" ma:contentTypeVersion="4" ma:contentTypeDescription="Create a new document." ma:contentTypeScope="" ma:versionID="4421be71d420bc60021c9e984d16269c">
  <xsd:schema xmlns:xsd="http://www.w3.org/2001/XMLSchema" xmlns:xs="http://www.w3.org/2001/XMLSchema" xmlns:p="http://schemas.microsoft.com/office/2006/metadata/properties" xmlns:ns3="21648b88-5b8f-4aea-a7fb-7c10276eb62b" targetNamespace="http://schemas.microsoft.com/office/2006/metadata/properties" ma:root="true" ma:fieldsID="211c204fd0ac0a0b6b8d1bda9500d93d" ns3:_="">
    <xsd:import namespace="21648b88-5b8f-4aea-a7fb-7c10276eb6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48b88-5b8f-4aea-a7fb-7c10276eb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8CF35-6746-4865-9B05-40CEA2A7BB34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1648b88-5b8f-4aea-a7fb-7c10276eb6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651D5D-44BA-4E21-A7AC-04A5D43AF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48b88-5b8f-4aea-a7fb-7c10276eb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F6ACE8-5ABD-4734-BC35-C724D89DC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10676</TotalTime>
  <Words>830</Words>
  <Application>Microsoft Office PowerPoint</Application>
  <PresentationFormat>Widescreen</PresentationFormat>
  <Paragraphs>135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 SemiBold</vt:lpstr>
      <vt:lpstr>BlinkMacSystemFont</vt:lpstr>
      <vt:lpstr>Calibri</vt:lpstr>
      <vt:lpstr>Calibri Light</vt:lpstr>
      <vt:lpstr>Garamond</vt:lpstr>
      <vt:lpstr>Wingdings</vt:lpstr>
      <vt:lpstr>Office Theme</vt:lpstr>
      <vt:lpstr>PowerPoint Presentation</vt:lpstr>
      <vt:lpstr>Introduction</vt:lpstr>
      <vt:lpstr>SO2 emissions:  ‘current’ (2014-2018) v. future (2028)</vt:lpstr>
      <vt:lpstr>NOx emissions:  ‘current’ (2014-2018) v. future (2028)</vt:lpstr>
      <vt:lpstr>Steps in developing a CAMx source apportionment</vt:lpstr>
      <vt:lpstr>Source apportionment with CAMx PSAT</vt:lpstr>
      <vt:lpstr>‘High level’ and ‘low level’ source apportionment runs</vt:lpstr>
      <vt:lpstr>High level source apportionment</vt:lpstr>
      <vt:lpstr>Rocky Mountain NP</vt:lpstr>
      <vt:lpstr>Bryce Canyon NP</vt:lpstr>
      <vt:lpstr>Area of influence/weighted emission potential (AOI/WEP)</vt:lpstr>
      <vt:lpstr>Can further refine AOI / WEP by emission sector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Barna,Mike</dc:creator>
  <cp:lastModifiedBy>Barna,Mike</cp:lastModifiedBy>
  <cp:revision>45</cp:revision>
  <dcterms:created xsi:type="dcterms:W3CDTF">2021-09-23T16:09:55Z</dcterms:created>
  <dcterms:modified xsi:type="dcterms:W3CDTF">2023-10-16T14:39:11Z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0x010100E9D97124C7F8DC48B1969C3636B11016</vt:lpwstr>
  </property>
</Properties>
</file>