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9" r:id="rId4"/>
    <p:sldId id="258" r:id="rId5"/>
    <p:sldId id="267" r:id="rId6"/>
    <p:sldId id="260" r:id="rId7"/>
    <p:sldId id="262" r:id="rId8"/>
    <p:sldId id="286" r:id="rId9"/>
    <p:sldId id="268" r:id="rId10"/>
    <p:sldId id="263" r:id="rId11"/>
    <p:sldId id="287" r:id="rId12"/>
    <p:sldId id="264" r:id="rId13"/>
    <p:sldId id="289" r:id="rId14"/>
    <p:sldId id="269" r:id="rId15"/>
    <p:sldId id="265" r:id="rId16"/>
    <p:sldId id="285" r:id="rId17"/>
    <p:sldId id="271" r:id="rId18"/>
    <p:sldId id="288" r:id="rId19"/>
    <p:sldId id="272" r:id="rId20"/>
    <p:sldId id="278" r:id="rId21"/>
    <p:sldId id="281" r:id="rId22"/>
    <p:sldId id="28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25F74A-85CB-93DA-FBDF-096BEAE10D00}" name="Capps,Shannon" initials="C" userId="Capps,Shannon" providerId="None"/>
  <p188:author id="{CD99EE93-0A15-3439-7071-8CCEC7220517}" name="Liu,Ed" initials="Li" userId="S::el662@drexel.edu::fc857395-b609-4eb3-8a8a-8e2ec266ed64" providerId="AD"/>
  <p188:author id="{776E3DEC-3E3E-DC05-A598-C689D25096F7}" name="Capps,Shannon" initials="C" userId="S::sc3623@drexel.edu::805b9d1a-42f7-473a-baea-2bf2777739f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DDECFC-8974-9841-A161-7840E4DD98BE}" v="19" dt="2023-10-13T21:19:03.857"/>
    <p1510:client id="{583D9B7F-7E13-41DA-9F47-09D6293B864E}" v="15" dt="2023-10-13T21:27:55.8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/>
    <p:restoredTop sz="84779"/>
  </p:normalViewPr>
  <p:slideViewPr>
    <p:cSldViewPr snapToGrid="0">
      <p:cViewPr>
        <p:scale>
          <a:sx n="105" d="100"/>
          <a:sy n="105" d="100"/>
        </p:scale>
        <p:origin x="744" y="-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D8BE76-5ACB-734E-8383-665E6C8E8758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54FAE-0E22-3245-89F5-E54CB1E65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5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2: instead of a real value perturbation, this perturbs the concentration in the hyperdual space. </a:t>
            </a:r>
          </a:p>
          <a:p>
            <a:r>
              <a:rPr lang="en-US" dirty="0"/>
              <a:t>Point 3: Due to some special mathematical properties,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54FAE-0E22-3245-89F5-E54CB1E651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0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54FAE-0E22-3245-89F5-E54CB1E651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9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columns are ignored for this figure</a:t>
            </a:r>
          </a:p>
          <a:p>
            <a:r>
              <a:rPr lang="en-US" dirty="0"/>
              <a:t>- The hybrid method in general agrees with the second-order calculations with e12</a:t>
            </a:r>
          </a:p>
          <a:p>
            <a:r>
              <a:rPr lang="en-US" dirty="0"/>
              <a:t>- There are definitely outliers in this case: can be attributed to subtractive cancellation or truncation errors</a:t>
            </a:r>
          </a:p>
          <a:p>
            <a:r>
              <a:rPr lang="en-US" dirty="0"/>
              <a:t>- abs() &gt; 0.5</a:t>
            </a:r>
          </a:p>
          <a:p>
            <a:endParaRPr lang="en-US" dirty="0"/>
          </a:p>
          <a:p>
            <a:r>
              <a:rPr lang="en-US" dirty="0"/>
              <a:t>remove row col information </a:t>
            </a:r>
            <a:r>
              <a:rPr lang="en-US" dirty="0" err="1"/>
              <a:t>herer</a:t>
            </a:r>
            <a:endParaRPr lang="en-US" dirty="0"/>
          </a:p>
          <a:p>
            <a:endParaRPr lang="en-US" dirty="0"/>
          </a:p>
          <a:p>
            <a:r>
              <a:rPr lang="en-US" dirty="0"/>
              <a:t>Add DDM slide 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AA676-061B-4287-B0FE-4F4D3C68B2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1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lot of stuff are not included for the better </a:t>
            </a:r>
            <a:r>
              <a:rPr lang="en-US" dirty="0" err="1"/>
              <a:t>viewign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54FAE-0E22-3245-89F5-E54CB1E651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83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VCP emissions generated are </a:t>
            </a:r>
            <a:r>
              <a:rPr lang="en-US" dirty="0" err="1"/>
              <a:t>premerged</a:t>
            </a:r>
            <a:r>
              <a:rPr lang="en-US" dirty="0"/>
              <a:t> – need to be separated out from the gridded emission prior to being perturbed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54FAE-0E22-3245-89F5-E54CB1E651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34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Doesn’t include biogenic ones (calculated online), only from gridded emissions.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54FAE-0E22-3245-89F5-E54CB1E651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5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the model configuration. </a:t>
            </a:r>
          </a:p>
          <a:p>
            <a:r>
              <a:rPr lang="en-US" dirty="0"/>
              <a:t>Main content is the  local time (12 </a:t>
            </a:r>
            <a:r>
              <a:rPr lang="en-US" dirty="0" err="1"/>
              <a:t>hr</a:t>
            </a:r>
            <a:r>
              <a:rPr lang="en-US" dirty="0"/>
              <a:t>) Jan 2</a:t>
            </a:r>
            <a:r>
              <a:rPr lang="en-US" baseline="30000" dirty="0"/>
              <a:t>nd, 2019</a:t>
            </a:r>
          </a:p>
          <a:p>
            <a:endParaRPr lang="en-US" baseline="0" dirty="0"/>
          </a:p>
          <a:p>
            <a:r>
              <a:rPr lang="en-US" baseline="0" dirty="0"/>
              <a:t>Proof of concept model configuration</a:t>
            </a:r>
          </a:p>
          <a:p>
            <a:endParaRPr lang="en-US" baseline="0" dirty="0"/>
          </a:p>
          <a:p>
            <a:r>
              <a:rPr lang="en-US" baseline="0" dirty="0"/>
              <a:t>Chemical mechanism cb6r3_ae7_aq, aero7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54FAE-0E22-3245-89F5-E54CB1E651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8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the first-order sensitivities</a:t>
            </a:r>
          </a:p>
          <a:p>
            <a:r>
              <a:rPr lang="en-US" dirty="0"/>
              <a:t>These sensitivities are </a:t>
            </a:r>
            <a:r>
              <a:rPr lang="en-US" dirty="0" err="1"/>
              <a:t>seminormalized</a:t>
            </a:r>
            <a:r>
              <a:rPr lang="en-US" dirty="0"/>
              <a:t>, represents the amount of AMTNO3J</a:t>
            </a:r>
          </a:p>
          <a:p>
            <a:r>
              <a:rPr lang="en-US" dirty="0"/>
              <a:t>Large cities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54FAE-0E22-3245-89F5-E54CB1E651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96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ammonium ANH4J ANH4I have negative</a:t>
            </a:r>
          </a:p>
          <a:p>
            <a:r>
              <a:rPr lang="en-US" dirty="0"/>
              <a:t>More VCP -&gt; More monoterpene -&gt; more nitrate forming AMTNO3J -&gt; Less nitrate available for ammonium -&gt; Net negative effect in terms of dPM2.5 / </a:t>
            </a:r>
            <a:r>
              <a:rPr lang="en-US" dirty="0" err="1"/>
              <a:t>dVCP</a:t>
            </a:r>
            <a:endParaRPr lang="en-US" dirty="0"/>
          </a:p>
          <a:p>
            <a:endParaRPr lang="en-US" dirty="0"/>
          </a:p>
          <a:p>
            <a:r>
              <a:rPr lang="en-US" dirty="0"/>
              <a:t>In parts of eastern US, there is enough nitrate available for both AMTNO3J and ammonium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54FAE-0E22-3245-89F5-E54CB1E651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9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AMTNO3 to VCP -&gt; mostly linear, the second-order is small</a:t>
            </a:r>
          </a:p>
          <a:p>
            <a:r>
              <a:rPr lang="en-US" dirty="0"/>
              <a:t>AMTNO3 to NOx -&gt; pretty </a:t>
            </a:r>
            <a:r>
              <a:rPr lang="en-US" dirty="0" err="1"/>
              <a:t>unlinear</a:t>
            </a:r>
            <a:r>
              <a:rPr lang="en-US" dirty="0"/>
              <a:t>, especially for southeastern US</a:t>
            </a:r>
          </a:p>
          <a:p>
            <a:r>
              <a:rPr lang="en-US" dirty="0"/>
              <a:t>Second-order sensitivities negative -&gt; the relationship between numerator and denominator will be concaving down.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54FAE-0E22-3245-89F5-E54CB1E651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42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Synergistic effect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Negative: reducing </a:t>
            </a:r>
            <a:r>
              <a:rPr lang="en-US" dirty="0" err="1"/>
              <a:t>Nox</a:t>
            </a:r>
            <a:r>
              <a:rPr lang="en-US" dirty="0"/>
              <a:t> will lead to an increase in first-order sensitivity of AMTNO3 with respect to VCP</a:t>
            </a:r>
          </a:p>
          <a:p>
            <a:r>
              <a:rPr lang="en-US" dirty="0" err="1"/>
              <a:t>Positve</a:t>
            </a:r>
            <a:r>
              <a:rPr lang="en-US" dirty="0"/>
              <a:t>: reducing NOx will lead to a decrease first-order sensitivity of PM2.5 with respect to VCP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54FAE-0E22-3245-89F5-E54CB1E651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80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C84F1-556E-F372-920B-B184432596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4987BC-7B1A-A313-6161-EB585DD4B2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613FE-61C3-1813-292C-580F4559C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4932B-2A32-5745-9822-0FD07AC7D991}" type="datetime1">
              <a:rPr lang="en-US" smtClean="0"/>
              <a:t>10/16/23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49BA3-B430-1805-8649-8ADDA56AD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17C0B-A1CD-B50D-1DE9-1796018A9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052F-FFDC-A341-B7D5-D1FE69837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05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EEF58-323A-2D9A-94A8-AD8FFD357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98EA90-4C24-E566-E1C7-83A3EAE85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4CBAE-4F5B-C9D5-02CC-826F4C44B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01C9-CBB5-9D4B-8A19-7384BDE09878}" type="datetime1">
              <a:rPr lang="en-US" smtClean="0"/>
              <a:t>10/16/23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83277-065A-B8C1-BCEF-F82E0D7B1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B48A1-E8C5-69CD-478B-107CDB037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052F-FFDC-A341-B7D5-D1FE69837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88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D5379A-521B-46EE-2CE6-7CC5318D4C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1F52B5-7360-3A09-8E36-2AE1C388A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20D8E-CB2C-4C70-E60D-A5302127E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6182-A8C6-D442-BE6F-964A6EB85557}" type="datetime1">
              <a:rPr lang="en-US" smtClean="0"/>
              <a:t>10/16/23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B4CBD-3ED9-8345-DB73-160E83772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7AD20-8896-949E-2357-69135FE9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052F-FFDC-A341-B7D5-D1FE69837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8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A056D-5864-4620-3425-948C1D034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EED6D-AC58-79EA-C009-F3F6047E9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102F3-C123-B3E9-59E0-A9A665728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9471E-54B0-6E4C-B302-DE147894E8FB}" type="datetime1">
              <a:rPr lang="en-US" smtClean="0"/>
              <a:t>10/16/23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2526D-73A8-BA69-C8D4-065CA975A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919AE-1958-5AC8-A689-533E3282D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052F-FFDC-A341-B7D5-D1FE69837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76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634F9-CD3E-C3C1-18FD-309E78677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1CCD1-BD84-CF4F-40F3-4AF855AF6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6205C-A612-42E6-95BE-C821B03CE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8D34-FD98-8242-93F5-5CE7EA9F0066}" type="datetime1">
              <a:rPr lang="en-US" smtClean="0"/>
              <a:t>10/16/23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4788A-B83C-966E-7EB9-D6D687095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A703E-ADF1-DD83-5E2C-F1CEC05A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052F-FFDC-A341-B7D5-D1FE69837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68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87F44-8CB6-9AA3-DA24-1523EC8B6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E1D8C-CE48-4AE4-A897-DB9DDDAEFE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6A13D-7A12-EDF3-8D1A-9868C63943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D854C-AD23-697F-9D6F-12D01212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C9BD1-C00F-6646-B516-2019DF1B8592}" type="datetime1">
              <a:rPr lang="en-US" smtClean="0"/>
              <a:t>10/16/23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10768B-28C6-E34F-6C77-A0BB343CA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4A3DF7-B9AE-E876-5C6D-897195906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052F-FFDC-A341-B7D5-D1FE69837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8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3D5BF-4806-5664-0270-D21C96665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CBFA31-4036-B13F-BE94-4C57A2B6B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E1DB11-B8AB-B372-D814-EF69EDB1C6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195459-F2D3-DCEB-F7DE-7F1A777D2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69EBAA-8E25-7B44-810B-8585B0E2AD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F6EE9B-E99F-88A7-6DB0-7D0278D3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0146C-4C49-6B49-A697-14F16497A686}" type="datetime1">
              <a:rPr lang="en-US" smtClean="0"/>
              <a:t>10/16/23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B41579-1883-3A95-2C3E-CE5B6965A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2BF4B1-54B6-02C3-341B-2FEC8D41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052F-FFDC-A341-B7D5-D1FE69837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7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F9877-C84C-3988-E026-B553A6DB8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95DD15-F550-A845-3A45-FD6BC743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565CC-AD1E-F64B-B92A-8B6457038049}" type="datetime1">
              <a:rPr lang="en-US" smtClean="0"/>
              <a:t>10/16/23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D06C2C-CAE3-7388-4622-82B07641A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E5650E-6E0D-E8F1-946A-E9D59FD7E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052F-FFDC-A341-B7D5-D1FE69837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30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9562-7DFA-4F53-8042-4129ABEF2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5B84-9CA5-4649-B464-D42E1A50CC84}" type="datetime1">
              <a:rPr lang="en-US" smtClean="0"/>
              <a:t>10/16/23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BD1AB4-9B97-207D-44FC-352A80939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5B900-A32F-03A5-7B2B-E60CDCD83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052F-FFDC-A341-B7D5-D1FE69837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44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2593A-A65B-2BBD-59D9-75B54D51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E9927-F7E7-AC56-C6FF-2F6214680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91B209-E99E-1364-8850-CA2710B30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B33CF7-E231-9EA3-158A-153D156E4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56BA-D6F6-F84F-BAF2-81F1C7563569}" type="datetime1">
              <a:rPr lang="en-US" smtClean="0"/>
              <a:t>10/16/23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66AC7-DC56-FC32-394C-E310EC129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29BFCF-BE5A-32F6-51D3-07048CDAA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052F-FFDC-A341-B7D5-D1FE69837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314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5A701-2283-268A-3C01-C8A24B081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1BA933-43C2-04AD-4CD9-1131D759E4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920D2E-41A7-ABB2-7F7C-9D133F82A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075189-5E1D-D3B5-0460-23839E8D6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DEEB6-248E-7449-B098-0B1A3A7FB390}" type="datetime1">
              <a:rPr lang="en-US" smtClean="0"/>
              <a:t>10/16/23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EDFEB-F5C5-5B4F-83AE-AA58EC14A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D69BB-AE91-C0F1-5A62-0460BBA39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052F-FFDC-A341-B7D5-D1FE69837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67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918AEB-799D-51C1-CCDC-202973B7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58D6D-0D69-2DD5-D108-408F580D8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ABFEC-97AC-812F-123A-F41D279727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CFED7-08D3-FB42-A86F-6E9EB2BF4D47}" type="datetime1">
              <a:rPr lang="en-US" smtClean="0"/>
              <a:t>10/16/23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B2599-F87F-8FB3-F0A1-5E89EFD3B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DA26C-3BE9-54DE-B5D9-F6255D003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C052F-FFDC-A341-B7D5-D1FE69837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06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10" Type="http://schemas.openxmlformats.org/officeDocument/2006/relationships/image" Target="../media/image24.png"/><Relationship Id="rId4" Type="http://schemas.openxmlformats.org/officeDocument/2006/relationships/image" Target="../media/image14.emf"/><Relationship Id="rId9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6.png"/><Relationship Id="rId7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Relationship Id="rId9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A9841-D596-2848-6C6A-25AAE00FDF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9809" y="929278"/>
            <a:ext cx="9952382" cy="23876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Application of the hyperdual-step method in CMAQ for the assessment </a:t>
            </a:r>
            <a:b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aerosol formation </a:t>
            </a:r>
            <a:b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volatile chemical products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F9CAA4-0113-0D0A-8E5A-1FE05C57FD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Jiachen (Ed) Liu, Shannon Capps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Drexel University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nd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CMAS Conference, Chapel Hill, NC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C5946-151D-6397-C5DE-80236EA8E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052F-FFDC-A341-B7D5-D1FE69837AB7}" type="slidenum">
              <a:rPr lang="en-US" smtClean="0"/>
              <a:t>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D0433C-9F82-EAD7-F9FA-D2708FEFF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844" y="5863295"/>
            <a:ext cx="2545492" cy="648511"/>
          </a:xfrm>
          <a:prstGeom prst="rect">
            <a:avLst/>
          </a:prstGeom>
        </p:spPr>
      </p:pic>
      <p:pic>
        <p:nvPicPr>
          <p:cNvPr id="3074" name="Picture 2" descr="NSF_Official_logo_High_Res_1200ppi">
            <a:extLst>
              <a:ext uri="{FF2B5EF4-FFF2-40B4-BE49-F238E27FC236}">
                <a16:creationId xmlns:a16="http://schemas.microsoft.com/office/drawing/2014/main" id="{82B8F077-7015-13DE-4591-F2A21EDA3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875" y="5542960"/>
            <a:ext cx="1289179" cy="128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551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84EC3-5DA6-2413-E5CD-BE0C4A285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052F-FFDC-A341-B7D5-D1FE69837AB7}" type="slidenum">
              <a:rPr lang="en-US" b="1" smtClean="0"/>
              <a:t>10</a:t>
            </a:fld>
            <a:endParaRPr lang="en-US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3127F9-E45B-EA41-D33C-467AE56B1B94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Probing aerosol contributions </a:t>
            </a:r>
          </a:p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VCPs and NOx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F45D63-AB24-021D-5BDA-FDF8094DA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92" y="1670383"/>
            <a:ext cx="5315763" cy="3989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E3F25A-B57C-E1B7-A30C-8BF1528D0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552" y="1670383"/>
            <a:ext cx="5315763" cy="39897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4137A7-5160-F7FD-4935-4478216FE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0618" y="1300387"/>
            <a:ext cx="1783442" cy="10228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DC882E-952B-D9D4-130E-60ED9F7905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2712" y="1285661"/>
            <a:ext cx="1783442" cy="10228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3D8584C-9493-F1C9-D80F-F43053DE6DFF}"/>
              </a:ext>
            </a:extLst>
          </p:cNvPr>
          <p:cNvSpPr txBox="1"/>
          <p:nvPr/>
        </p:nvSpPr>
        <p:spPr>
          <a:xfrm>
            <a:off x="2016087" y="5372947"/>
            <a:ext cx="8760769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nighttime formation of accumulation-mode monoterpene nitrate aerosols (AMTNO3J) depends on both monoterpenes from VCP and NO</a:t>
            </a:r>
            <a:r>
              <a:rPr lang="en-US" sz="23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emissions.</a:t>
            </a:r>
          </a:p>
        </p:txBody>
      </p:sp>
    </p:spTree>
    <p:extLst>
      <p:ext uri="{BB962C8B-B14F-4D97-AF65-F5344CB8AC3E}">
        <p14:creationId xmlns:p14="http://schemas.microsoft.com/office/powerpoint/2010/main" val="4156016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DA128-0E7D-6D2B-6EAE-0A34E29AE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Probing aerosol contributions </a:t>
            </a:r>
            <a:b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VCPs and NOx </a:t>
            </a:r>
            <a:b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DE1FD00-A8B9-F5DD-90A8-0544E6E98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54259" y="1749670"/>
            <a:ext cx="5375087" cy="4034231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B7A75C-91C8-D789-DC72-C47C084B3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27" y="1730236"/>
            <a:ext cx="5428034" cy="40739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EBA1CF-743B-36E6-B23C-416EB08B6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348" y="1260431"/>
            <a:ext cx="1842773" cy="1056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C2B7FE-DA25-9F2B-FB9E-B3FD62880C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3227" y="1201793"/>
            <a:ext cx="1842773" cy="10568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E25A81C-AA31-5627-23C1-ABA6B14CE5F6}"/>
              </a:ext>
            </a:extLst>
          </p:cNvPr>
          <p:cNvSpPr txBox="1"/>
          <p:nvPr/>
        </p:nvSpPr>
        <p:spPr>
          <a:xfrm>
            <a:off x="562654" y="5339939"/>
            <a:ext cx="10707601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parts of the central US, VCPs react with nitrate to form AMTNO3J, leading to less ammonium nitrate formation, which leads to a slightly negative sensitivity of PM</a:t>
            </a:r>
            <a:r>
              <a:rPr lang="en-US" sz="23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2.5</a:t>
            </a: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concentration to VCP emissions.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DEE6D-4512-B78C-6321-17E9B4C66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052F-FFDC-A341-B7D5-D1FE69837AB7}" type="slidenum">
              <a:rPr lang="en-US" b="1" smtClean="0"/>
              <a:t>11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19068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197F3-39F9-5E95-C42B-B5B8E3603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052F-FFDC-A341-B7D5-D1FE69837AB7}" type="slidenum">
              <a:rPr lang="en-US" smtClean="0"/>
              <a:t>12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121474-B296-07F4-FB85-FAA324F210BE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Probing the nonlinearity of aerosol contributions of VCPs and NOx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C7692A-B880-F6AA-9CB4-EB1E30D484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22" b="11843"/>
          <a:stretch/>
        </p:blipFill>
        <p:spPr>
          <a:xfrm>
            <a:off x="1571725" y="1438056"/>
            <a:ext cx="4524275" cy="26396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39314FB-C6E4-2CF2-B4D3-79B5D56015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48" b="13716"/>
          <a:stretch/>
        </p:blipFill>
        <p:spPr>
          <a:xfrm>
            <a:off x="7517938" y="1314033"/>
            <a:ext cx="4524275" cy="26396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3C8BC17-E153-1B0D-B59C-7EB0F4870F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15" b="12459"/>
          <a:stretch/>
        </p:blipFill>
        <p:spPr>
          <a:xfrm>
            <a:off x="7517937" y="4077703"/>
            <a:ext cx="4568841" cy="25864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89400B-F49B-1A63-CB73-95FB4C0C25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0206" y="4814559"/>
            <a:ext cx="1452687" cy="8331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FF34F9-44D1-2090-EFEC-ED72402FC4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102" y="2312125"/>
            <a:ext cx="1452688" cy="8331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4C34FB-0EC2-06A7-7076-722173A373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0206" y="2312125"/>
            <a:ext cx="1452688" cy="833159"/>
          </a:xfrm>
          <a:prstGeom prst="rect">
            <a:avLst/>
          </a:prstGeom>
        </p:spPr>
      </p:pic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5A809B18-71A5-7864-1C8A-5CC89AC656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/>
          <a:srcRect t="11977" b="11854"/>
          <a:stretch/>
        </p:blipFill>
        <p:spPr>
          <a:xfrm>
            <a:off x="1571725" y="4113591"/>
            <a:ext cx="4524275" cy="2586447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1FEAD6-8DF0-D4B0-95A9-4975708A82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040" y="4802705"/>
            <a:ext cx="1452687" cy="83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75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856ED-A3FC-9770-BF9F-B63C29B78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Probing the nonlinearity of aerosol contributions of VCPs and NOx </a:t>
            </a:r>
            <a:b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313DF-6E34-0F80-2C4B-9A36A5BD2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052F-FFDC-A341-B7D5-D1FE69837AB7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1EF089-1331-0393-5735-D87DA3DC2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16" y="4560116"/>
            <a:ext cx="1507306" cy="8644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1F4ABE-A66D-ED85-C572-521B87042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143" y="4689015"/>
            <a:ext cx="1507306" cy="864484"/>
          </a:xfrm>
          <a:prstGeom prst="rect">
            <a:avLst/>
          </a:prstGeom>
        </p:spPr>
      </p:pic>
      <p:pic>
        <p:nvPicPr>
          <p:cNvPr id="9" name="Content Placeholder 11">
            <a:extLst>
              <a:ext uri="{FF2B5EF4-FFF2-40B4-BE49-F238E27FC236}">
                <a16:creationId xmlns:a16="http://schemas.microsoft.com/office/drawing/2014/main" id="{4F7B78B2-7BC5-FD1F-4A88-A665117443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7" t="3271" r="-3707" b="12788"/>
          <a:stretch/>
        </p:blipFill>
        <p:spPr>
          <a:xfrm>
            <a:off x="7669514" y="1161048"/>
            <a:ext cx="4520035" cy="28477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FE4BCD-E536-33A9-1939-9B839B596E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574" b="11318"/>
          <a:stretch/>
        </p:blipFill>
        <p:spPr>
          <a:xfrm>
            <a:off x="1529486" y="1428163"/>
            <a:ext cx="4564560" cy="2675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EE6256-0136-F1AB-7FCD-18046BF35B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49" y="2133479"/>
            <a:ext cx="1507305" cy="8644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E7523B-E9B7-733C-80C7-C7D826118B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0206" y="2231035"/>
            <a:ext cx="1507305" cy="864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B5F35C-4FEC-1CF3-AE3C-F20EDDA8F9F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140" b="12989"/>
          <a:stretch/>
        </p:blipFill>
        <p:spPr>
          <a:xfrm>
            <a:off x="7487967" y="4059902"/>
            <a:ext cx="4609522" cy="25902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AED25B-8B93-E6EF-0F22-A073EF86995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637" b="15482"/>
          <a:stretch/>
        </p:blipFill>
        <p:spPr>
          <a:xfrm>
            <a:off x="1568825" y="4071385"/>
            <a:ext cx="4510933" cy="246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73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1C4CC-46AC-5192-4288-3EFE80A82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052F-FFDC-A341-B7D5-D1FE69837AB7}" type="slidenum">
              <a:rPr lang="en-US" smtClean="0"/>
              <a:t>14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8986798-15CC-40D0-5452-E0A0441C508C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Probing the interdependence of </a:t>
            </a:r>
          </a:p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aerosol contributions of VCPs and NOx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FC2B4B-20D1-C9B4-26C8-2362A051C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446" y="1502228"/>
            <a:ext cx="2035036" cy="11671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4624A-3C42-07B7-EE51-75BD0A3C9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673" y="2224821"/>
            <a:ext cx="5233010" cy="39275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CBA3B1-C588-86C1-8FE9-5CCF3FA218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877" b="12627"/>
          <a:stretch/>
        </p:blipFill>
        <p:spPr>
          <a:xfrm>
            <a:off x="838200" y="2686389"/>
            <a:ext cx="5233010" cy="30044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F13CA7-08A9-60FD-715C-DCA37A49FA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5143" y="1502230"/>
            <a:ext cx="2035034" cy="116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04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59E5B-2E5F-ABF8-7E92-B59B85F88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have developed an augmented version of CMAQ which can compute first- and second-order sensitivities to machine precision. </a:t>
            </a:r>
          </a:p>
          <a:p>
            <a:pPr>
              <a:lnSpc>
                <a:spcPct val="100000"/>
              </a:lnSpc>
            </a:pP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plan to run monthly simulations across different seasons. </a:t>
            </a:r>
          </a:p>
          <a:p>
            <a:pPr>
              <a:lnSpc>
                <a:spcPct val="100000"/>
              </a:lnSpc>
            </a:pP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also plan to evaluate the health-related impact of VCP emissions based on the calculated sensitivities.</a:t>
            </a:r>
          </a:p>
          <a:p>
            <a:endParaRPr lang="en-US" sz="2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5B7E6-B366-B919-36DF-F8C6172CF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052F-FFDC-A341-B7D5-D1FE69837AB7}" type="slidenum">
              <a:rPr lang="en-US" smtClean="0"/>
              <a:t>15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2B0991-AFA0-754D-EA8E-6497F87E3419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Conclusions &amp;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1002555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CD5FC-E848-E5D8-9B0F-E9E866F04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4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B8F37-BCAB-C534-D8B1-AC3909E6C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Funding: NSF CAREER award (1944669) to Shannon Capps</a:t>
            </a:r>
          </a:p>
          <a:p>
            <a:r>
              <a:rPr lang="en-US" dirty="0"/>
              <a:t>High-performance computing: Cheyenne (doi:10.5065/D6RX99HX) and Derecho: HPE Cray EX System (https://</a:t>
            </a:r>
            <a:r>
              <a:rPr lang="en-US" dirty="0" err="1"/>
              <a:t>doi.org</a:t>
            </a:r>
            <a:r>
              <a:rPr lang="en-US" dirty="0"/>
              <a:t>/10.5065/qx9a-pg09) provided by NCAR's Computational and Information Systems Laboratory, sponsored by the National Science Foundation.</a:t>
            </a:r>
          </a:p>
          <a:p>
            <a:r>
              <a:rPr lang="en-US" dirty="0"/>
              <a:t>Emissions Data: Dr. Kristen Foley provided the requisite pre-merged files for the VCP emissions analysis for EQUATES. </a:t>
            </a:r>
          </a:p>
          <a:p>
            <a:r>
              <a:rPr lang="en-US" dirty="0"/>
              <a:t>Debugging: CMAS Forum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BB8CA-ECF9-C3FD-95F7-6BA7738F4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052F-FFDC-A341-B7D5-D1FE69837AB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03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9E68B-A1D8-5BCC-974B-353A9734E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83DD8-FE83-6215-34CA-3D5DCEA50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Autofit/>
          </a:bodyPr>
          <a:lstStyle/>
          <a:p>
            <a:r>
              <a:rPr lang="en-US" sz="1800" b="0" i="0" dirty="0">
                <a:solidFill>
                  <a:srgbClr val="1B1B1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Foley, K. M., </a:t>
            </a:r>
            <a:r>
              <a:rPr lang="en-US" sz="1800" b="0" i="0" dirty="0" err="1">
                <a:solidFill>
                  <a:srgbClr val="1B1B1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Pouliot</a:t>
            </a:r>
            <a:r>
              <a:rPr lang="en-US" sz="1800" b="0" i="0" dirty="0">
                <a:solidFill>
                  <a:srgbClr val="1B1B1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G. A., </a:t>
            </a:r>
            <a:r>
              <a:rPr lang="en-US" sz="1800" b="0" i="0" dirty="0" err="1">
                <a:solidFill>
                  <a:srgbClr val="1B1B1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Eyth</a:t>
            </a:r>
            <a:r>
              <a:rPr lang="en-US" sz="1800" b="0" i="0" dirty="0">
                <a:solidFill>
                  <a:srgbClr val="1B1B1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A., Aldridge, M. F., Allen, C., Appel, K. W., Bash, J. O., Beardsley, M., </a:t>
            </a:r>
            <a:r>
              <a:rPr lang="en-US" sz="1800" b="0" i="0" dirty="0" err="1">
                <a:solidFill>
                  <a:srgbClr val="1B1B1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Beidler</a:t>
            </a:r>
            <a:r>
              <a:rPr lang="en-US" sz="1800" b="0" i="0" dirty="0">
                <a:solidFill>
                  <a:srgbClr val="1B1B1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J., Choi, D., Farkas, C., Gilliam, R. C., Godfrey, J., Henderson, B. H., </a:t>
            </a:r>
            <a:r>
              <a:rPr lang="en-US" sz="1800" b="0" i="0" dirty="0" err="1">
                <a:solidFill>
                  <a:srgbClr val="1B1B1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Hogrefe</a:t>
            </a:r>
            <a:r>
              <a:rPr lang="en-US" sz="1800" b="0" i="0" dirty="0">
                <a:solidFill>
                  <a:srgbClr val="1B1B1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C., </a:t>
            </a:r>
            <a:r>
              <a:rPr lang="en-US" sz="1800" b="0" i="0" dirty="0" err="1">
                <a:solidFill>
                  <a:srgbClr val="1B1B1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Koplitz</a:t>
            </a:r>
            <a:r>
              <a:rPr lang="en-US" sz="1800" b="0" i="0" dirty="0">
                <a:solidFill>
                  <a:srgbClr val="1B1B1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S. N., Mason, R., Mathur, R., </a:t>
            </a:r>
            <a:r>
              <a:rPr lang="en-US" sz="1800" b="0" i="0" dirty="0" err="1">
                <a:solidFill>
                  <a:srgbClr val="1B1B1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Misenis</a:t>
            </a:r>
            <a:r>
              <a:rPr lang="en-US" sz="1800" b="0" i="0" dirty="0">
                <a:solidFill>
                  <a:srgbClr val="1B1B1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C., </a:t>
            </a:r>
            <a:r>
              <a:rPr lang="en-US" sz="1800" b="0" i="0" dirty="0" err="1">
                <a:solidFill>
                  <a:srgbClr val="1B1B1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Possiel</a:t>
            </a:r>
            <a:r>
              <a:rPr lang="en-US" sz="1800" b="0" i="0" dirty="0">
                <a:solidFill>
                  <a:srgbClr val="1B1B1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N., Pye, H. O. T., Reynolds, L., Roark, M., Roberts, S., </a:t>
            </a:r>
            <a:r>
              <a:rPr lang="en-US" sz="1800" b="0" i="0" dirty="0" err="1">
                <a:solidFill>
                  <a:srgbClr val="1B1B1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Schwede</a:t>
            </a:r>
            <a:r>
              <a:rPr lang="en-US" sz="1800" b="0" i="0" dirty="0">
                <a:solidFill>
                  <a:srgbClr val="1B1B1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D. B., Seltzer, K. M., Sonntag, D., </a:t>
            </a:r>
            <a:r>
              <a:rPr lang="en-US" sz="1800" b="0" i="0" dirty="0" err="1">
                <a:solidFill>
                  <a:srgbClr val="1B1B1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Talgo</a:t>
            </a:r>
            <a:r>
              <a:rPr lang="en-US" sz="1800" b="0" i="0" dirty="0">
                <a:solidFill>
                  <a:srgbClr val="1B1B1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K., Toro, C., </a:t>
            </a:r>
            <a:r>
              <a:rPr lang="en-US" sz="1800" b="0" i="0" dirty="0" err="1">
                <a:solidFill>
                  <a:srgbClr val="1B1B1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Vukovich</a:t>
            </a:r>
            <a:r>
              <a:rPr lang="en-US" sz="1800" b="0" i="0" dirty="0">
                <a:solidFill>
                  <a:srgbClr val="1B1B1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J., Xing, J., and Adams, E. (2023). 2002-2017 Anthropogenic Emissions Data for Air Quality Modeling over the United States. Data in Brief. 109022. </a:t>
            </a:r>
          </a:p>
          <a:p>
            <a:r>
              <a:rPr lang="en-US" sz="1800" b="0" i="0" dirty="0">
                <a:solidFill>
                  <a:srgbClr val="46464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Liu, J., Chen, E., and Capps, S. L.: The first application of a numerically-exact, higher-order sensitivity analysis approach for atmospheric modelling: implementation of the hyperdual-step method in the Community Multiscale Air Quality Model (CMAQ) version 5.3.2, </a:t>
            </a:r>
            <a:r>
              <a:rPr lang="en-US" sz="1800" dirty="0" err="1">
                <a:solidFill>
                  <a:srgbClr val="4646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Geosci</a:t>
            </a:r>
            <a:r>
              <a:rPr lang="en-US" sz="1800" dirty="0">
                <a:solidFill>
                  <a:srgbClr val="4646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Model Dev. Discuss.</a:t>
            </a:r>
            <a:r>
              <a:rPr lang="en-US" sz="1800" b="0" i="0" dirty="0">
                <a:solidFill>
                  <a:srgbClr val="46464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[preprint], (2023).</a:t>
            </a:r>
            <a:endParaRPr lang="en-US" sz="1800" b="0" i="0" dirty="0">
              <a:solidFill>
                <a:srgbClr val="1A448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b="0" i="0" dirty="0"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Pye, H.O.T., Ward-</a:t>
            </a:r>
            <a:r>
              <a:rPr lang="en-US" sz="1800" b="0" i="0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Caviness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C.K., Murphy, B.N., Appel, K.W., Seltzer, K. M. Secondary organic aerosol association with cardiorespiratory disease mortality in the United States. </a:t>
            </a:r>
            <a:r>
              <a:rPr lang="en-US" sz="1800" b="0" i="1" dirty="0"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 </a:t>
            </a:r>
            <a:r>
              <a:rPr lang="en-US" sz="1800" b="0" i="1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en-US" sz="1800" b="1" i="0" dirty="0"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7215 (2021). </a:t>
            </a:r>
          </a:p>
          <a:p>
            <a:r>
              <a:rPr lang="en-US" sz="1800" b="0" i="0" dirty="0"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Qin, M. et al. Criteria pollutant impacts of volatile chemical products informed by near-field modelling. </a:t>
            </a:r>
            <a:r>
              <a:rPr lang="en-US" sz="1800" b="0" i="1" dirty="0"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Nat. Sustain.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en-US" sz="1800" b="1" i="0" dirty="0"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129–137 (2021).</a:t>
            </a:r>
            <a:endParaRPr lang="en-US" sz="1800" b="0" i="0" dirty="0">
              <a:solidFill>
                <a:srgbClr val="1A448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b="0" i="0" dirty="0">
                <a:solidFill>
                  <a:srgbClr val="1B1B1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Seltzer, K. M., Pennington, E., Rao, V., Murphy, B. N., Strum, M., Isaacs, K. K., and Pye, H. O. T. (2021) Reactive Organic Carbon Emissions from Volatile Chemical Products, Atmos. Chem. Phys., 21, 5079-5100</a:t>
            </a:r>
            <a:r>
              <a:rPr lang="en-US" sz="1800" dirty="0">
                <a:solidFill>
                  <a:srgbClr val="1B1B1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A57C0-6982-57E9-AF73-536AF5A72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052F-FFDC-A341-B7D5-D1FE69837AB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67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91B6D-E69E-2B4E-ABBA-D015063BD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Physical Meaning of Second-Order Derivatives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AE7A7-597C-C347-A67C-AB2DD6F03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E6E3-0EB9-4659-BAB4-93F73962D3E0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D48D81-C17F-F147-9CE6-B65CFFE4A9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9" t="11391" r="6885" b="7272"/>
          <a:stretch/>
        </p:blipFill>
        <p:spPr>
          <a:xfrm>
            <a:off x="838200" y="1657514"/>
            <a:ext cx="9734938" cy="37996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735044-87EF-EE4D-85B2-5997B0BAF956}"/>
              </a:ext>
            </a:extLst>
          </p:cNvPr>
          <p:cNvSpPr/>
          <p:nvPr/>
        </p:nvSpPr>
        <p:spPr>
          <a:xfrm>
            <a:off x="2113358" y="5848217"/>
            <a:ext cx="287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Helvetica" pitchFamily="2" charset="0"/>
              </a:rPr>
              <a:t>Underestimate the effect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AB5653-6C0A-8A46-B4F5-20C588EE5CE1}"/>
              </a:ext>
            </a:extLst>
          </p:cNvPr>
          <p:cNvSpPr/>
          <p:nvPr/>
        </p:nvSpPr>
        <p:spPr>
          <a:xfrm>
            <a:off x="6982377" y="5894685"/>
            <a:ext cx="2800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Helvetica" pitchFamily="2" charset="0"/>
              </a:rPr>
              <a:t>Overestimate the effect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B35389-8D60-0449-8F8A-E618F1521216}"/>
              </a:ext>
            </a:extLst>
          </p:cNvPr>
          <p:cNvSpPr/>
          <p:nvPr/>
        </p:nvSpPr>
        <p:spPr>
          <a:xfrm>
            <a:off x="57538" y="5244147"/>
            <a:ext cx="20558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Helvetica" pitchFamily="2" charset="0"/>
              </a:rPr>
              <a:t>If we only consider the first-order sensitivity of a reduction of </a:t>
            </a:r>
            <a:r>
              <a:rPr lang="en-US" i="1" dirty="0" err="1">
                <a:latin typeface="Helvetica" pitchFamily="2" charset="0"/>
              </a:rPr>
              <a:t>demominator</a:t>
            </a:r>
            <a:r>
              <a:rPr lang="en-US" i="1" dirty="0">
                <a:latin typeface="Helvetica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0471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67C5F-0FE1-F45D-7BEB-C9018575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702B9-BEFB-5540-D9E8-E8936AFFC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D8E35-49F7-38CA-92BC-DAA6BC5DA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052F-FFDC-A341-B7D5-D1FE69837AB7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18B4D240-33F4-EA1E-2703-8BAD9AB1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040" y="365125"/>
            <a:ext cx="6879920" cy="475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C2BD7B-6E99-795C-8892-933DEB766D4C}"/>
              </a:ext>
            </a:extLst>
          </p:cNvPr>
          <p:cNvSpPr txBox="1"/>
          <p:nvPr/>
        </p:nvSpPr>
        <p:spPr>
          <a:xfrm>
            <a:off x="4372303" y="5354379"/>
            <a:ext cx="3447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12US1 domain over CONUS: 299 rows x 459 columns x 35 layers</a:t>
            </a:r>
          </a:p>
        </p:txBody>
      </p:sp>
    </p:spTree>
    <p:extLst>
      <p:ext uri="{BB962C8B-B14F-4D97-AF65-F5344CB8AC3E}">
        <p14:creationId xmlns:p14="http://schemas.microsoft.com/office/powerpoint/2010/main" val="4257628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BCD78-FBE7-7097-244D-30FF6CA1D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1E68B-ED75-ED6C-38C4-89DB2A855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055087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Volatile chemical products (VCPs), such as personal care products and coatings, have become a major concern for human health due to direct VOC exposure and secondary organic aerosol (SOA) formation. (McDonald et al., 2018). </a:t>
            </a:r>
          </a:p>
          <a:p>
            <a:pPr>
              <a:lnSpc>
                <a:spcPct val="100000"/>
              </a:lnSpc>
            </a:pP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Pye et al. (2021a) found that VCPs contribute to one-half of emitted VOCs in 33 industrialized cities. </a:t>
            </a:r>
          </a:p>
          <a:p>
            <a:pPr>
              <a:lnSpc>
                <a:spcPct val="100000"/>
              </a:lnSpc>
            </a:pP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focus on further reducing the PM</a:t>
            </a:r>
            <a:r>
              <a:rPr lang="en-US" sz="23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2.5</a:t>
            </a: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concentrations in the U.S. requires a deeper understanding of VCP emissions and SOA contributions to PM</a:t>
            </a:r>
            <a:r>
              <a:rPr lang="en-US" sz="23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2.5</a:t>
            </a: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(Qin et al., 2021).</a:t>
            </a:r>
          </a:p>
          <a:p>
            <a:endParaRPr lang="en-US" sz="2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0E6D5-C12C-DE30-3BA6-B9F7EBB2D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052F-FFDC-A341-B7D5-D1FE69837AB7}" type="slidenum">
              <a:rPr lang="en-US" b="1" smtClean="0"/>
              <a:t>2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70269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EB646-7034-3E47-BCA7-79334BCA1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Hyperdual Numbers and the Hyperdual-Step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83D35-83A5-E444-9445-FCFCA5D0A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Let’s name the input variable as x</a:t>
            </a:r>
            <a:r>
              <a:rPr lang="en-US" sz="2400" baseline="-25000" dirty="0"/>
              <a:t>0</a:t>
            </a:r>
            <a:r>
              <a:rPr lang="en-US" sz="2400" dirty="0"/>
              <a:t> and the output variable as f(x</a:t>
            </a:r>
            <a:r>
              <a:rPr lang="en-US" sz="2400" baseline="-25000" dirty="0"/>
              <a:t>0</a:t>
            </a:r>
            <a:r>
              <a:rPr lang="en-US" sz="2400" dirty="0"/>
              <a:t>)</a:t>
            </a:r>
          </a:p>
          <a:p>
            <a:r>
              <a:rPr lang="en-US" sz="2400" dirty="0"/>
              <a:t>Then, we perturb the input variable with a hyperdual number: </a:t>
            </a:r>
            <a:r>
              <a:rPr lang="en-US" sz="2400" i="1" dirty="0" err="1"/>
              <a:t>H</a:t>
            </a:r>
            <a:r>
              <a:rPr lang="en-US" sz="2400" i="1" baseline="-25000" dirty="0" err="1"/>
              <a:t>h</a:t>
            </a:r>
            <a:r>
              <a:rPr lang="en-US" sz="2400" i="1" dirty="0"/>
              <a:t>= </a:t>
            </a:r>
            <a:r>
              <a:rPr lang="en-US" sz="2400" dirty="0"/>
              <a:t>h</a:t>
            </a:r>
            <a:r>
              <a:rPr lang="en-US" sz="2400" baseline="-25000" dirty="0"/>
              <a:t>1</a:t>
            </a:r>
            <a:r>
              <a:rPr lang="en-US" sz="2400" dirty="0">
                <a:sym typeface="Symbol" pitchFamily="2" charset="2"/>
              </a:rPr>
              <a:t></a:t>
            </a:r>
            <a:r>
              <a:rPr lang="en-US" sz="2400" baseline="-25000" dirty="0"/>
              <a:t>1 </a:t>
            </a:r>
            <a:r>
              <a:rPr lang="en-US" sz="2400" dirty="0"/>
              <a:t>+ h</a:t>
            </a:r>
            <a:r>
              <a:rPr lang="en-US" sz="2400" baseline="-25000" dirty="0"/>
              <a:t>2</a:t>
            </a:r>
            <a:r>
              <a:rPr lang="en-US" sz="2400" dirty="0">
                <a:sym typeface="Symbol" pitchFamily="2" charset="2"/>
              </a:rPr>
              <a:t></a:t>
            </a:r>
            <a:r>
              <a:rPr lang="en-US" sz="2400" baseline="-25000" dirty="0"/>
              <a:t>2 </a:t>
            </a:r>
          </a:p>
          <a:p>
            <a:r>
              <a:rPr lang="en-US" sz="2400" dirty="0"/>
              <a:t>Expand the equation with Taylor Expansion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176E2-6297-BA49-8D01-077D5A08F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E6E3-0EB9-4659-BAB4-93F73962D3E0}" type="slidenum">
              <a:rPr lang="en-US" b="1" smtClean="0">
                <a:solidFill>
                  <a:schemeClr val="tx1"/>
                </a:solidFill>
              </a:rPr>
              <a:t>20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563B4B-2F71-6645-97D6-C78C9900C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181" y="2322992"/>
            <a:ext cx="262711" cy="330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C56B72-BE51-F248-BCA6-F8A0EDA28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8488" y="2362181"/>
            <a:ext cx="263212" cy="2705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A1E246-7FF2-8AAC-A831-CBD7B62F6010}"/>
              </a:ext>
            </a:extLst>
          </p:cNvPr>
          <p:cNvSpPr txBox="1"/>
          <p:nvPr/>
        </p:nvSpPr>
        <p:spPr>
          <a:xfrm>
            <a:off x="838200" y="6385023"/>
            <a:ext cx="1623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Fike</a:t>
            </a:r>
            <a:r>
              <a:rPr lang="en-US" sz="1400" dirty="0"/>
              <a:t> &amp; Alonso, 2011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E9F79C-4FD2-D57D-A942-2FFEAC29C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3871914"/>
            <a:ext cx="9882104" cy="118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55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EB646-7034-3E47-BCA7-79334BCA1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Hyperdual Numbers and the Hyperdual-Step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83D35-83A5-E444-9445-FCFCA5D0A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176E2-6297-BA49-8D01-077D5A08F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E6E3-0EB9-4659-BAB4-93F73962D3E0}" type="slidenum">
              <a:rPr lang="en-US" b="1" smtClean="0">
                <a:solidFill>
                  <a:schemeClr val="tx1"/>
                </a:solidFill>
              </a:rPr>
              <a:t>21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685FFF-6F69-7FD2-56C0-7477D31AA6DF}"/>
              </a:ext>
            </a:extLst>
          </p:cNvPr>
          <p:cNvSpPr txBox="1"/>
          <p:nvPr/>
        </p:nvSpPr>
        <p:spPr>
          <a:xfrm>
            <a:off x="838200" y="6385023"/>
            <a:ext cx="1623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Fike</a:t>
            </a:r>
            <a:r>
              <a:rPr lang="en-US" sz="1400" dirty="0"/>
              <a:t> &amp; Alonso, 2011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7E92EC-BE99-9280-0D30-E5F9851FD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348" y="3429000"/>
            <a:ext cx="6693304" cy="1183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6802BD-7564-3698-54BE-253830610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869" y="2035334"/>
            <a:ext cx="9882104" cy="11839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EB26F29-0761-5DB5-AC75-5729A5BDBD24}"/>
              </a:ext>
            </a:extLst>
          </p:cNvPr>
          <p:cNvSpPr/>
          <p:nvPr/>
        </p:nvSpPr>
        <p:spPr>
          <a:xfrm>
            <a:off x="5590903" y="2627313"/>
            <a:ext cx="1584960" cy="4800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669E1F-E159-D3B3-C987-A547861AA4EB}"/>
              </a:ext>
            </a:extLst>
          </p:cNvPr>
          <p:cNvSpPr/>
          <p:nvPr/>
        </p:nvSpPr>
        <p:spPr>
          <a:xfrm>
            <a:off x="8190438" y="2627313"/>
            <a:ext cx="1584960" cy="4800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0E8FF422-3D43-39E7-850E-5D6E522EF326}"/>
              </a:ext>
            </a:extLst>
          </p:cNvPr>
          <p:cNvSpPr/>
          <p:nvPr/>
        </p:nvSpPr>
        <p:spPr>
          <a:xfrm>
            <a:off x="1262743" y="5068389"/>
            <a:ext cx="1079863" cy="60089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04A26F7-8A10-1B4E-3B10-DDA0EB447626}"/>
              </a:ext>
            </a:extLst>
          </p:cNvPr>
          <p:cNvCxnSpPr/>
          <p:nvPr/>
        </p:nvCxnSpPr>
        <p:spPr>
          <a:xfrm flipV="1">
            <a:off x="4725606" y="3563778"/>
            <a:ext cx="609600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90E3A3C-6B44-91C0-2787-DB45B3D4C764}"/>
              </a:ext>
            </a:extLst>
          </p:cNvPr>
          <p:cNvCxnSpPr/>
          <p:nvPr/>
        </p:nvCxnSpPr>
        <p:spPr>
          <a:xfrm flipV="1">
            <a:off x="6701864" y="3544095"/>
            <a:ext cx="609600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F6B310A-70DF-50C0-D246-E41E6AF2A831}"/>
              </a:ext>
            </a:extLst>
          </p:cNvPr>
          <p:cNvCxnSpPr/>
          <p:nvPr/>
        </p:nvCxnSpPr>
        <p:spPr>
          <a:xfrm flipV="1">
            <a:off x="4642287" y="4088367"/>
            <a:ext cx="609600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FB5D55A-A7F2-EAAF-1FC7-552A45C65E16}"/>
              </a:ext>
            </a:extLst>
          </p:cNvPr>
          <p:cNvCxnSpPr/>
          <p:nvPr/>
        </p:nvCxnSpPr>
        <p:spPr>
          <a:xfrm flipV="1">
            <a:off x="5848921" y="4088367"/>
            <a:ext cx="609600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C938D0D-60A1-BBFC-9789-4EB5BB5D5977}"/>
              </a:ext>
            </a:extLst>
          </p:cNvPr>
          <p:cNvCxnSpPr/>
          <p:nvPr/>
        </p:nvCxnSpPr>
        <p:spPr>
          <a:xfrm flipV="1">
            <a:off x="7285337" y="4047163"/>
            <a:ext cx="609600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9758728-AEF5-EEF8-376B-69686E0C8287}"/>
              </a:ext>
            </a:extLst>
          </p:cNvPr>
          <p:cNvCxnSpPr/>
          <p:nvPr/>
        </p:nvCxnSpPr>
        <p:spPr>
          <a:xfrm flipV="1">
            <a:off x="8267038" y="4051066"/>
            <a:ext cx="609600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13525237-3759-A53C-D66B-DE045DC11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637" y="5068389"/>
            <a:ext cx="6274567" cy="76155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9927A38-A32A-3398-0C7B-85641C4B5A7D}"/>
              </a:ext>
            </a:extLst>
          </p:cNvPr>
          <p:cNvCxnSpPr/>
          <p:nvPr/>
        </p:nvCxnSpPr>
        <p:spPr>
          <a:xfrm flipV="1">
            <a:off x="10382860" y="2678307"/>
            <a:ext cx="609600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13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198F3-9979-6F4C-B3DA-F89D63090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Hyperdual Numbers and the Hyperdual-Step Method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D68AB-EB9C-B344-ADA0-6CA9462E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E6E3-0EB9-4659-BAB4-93F73962D3E0}" type="slidenum">
              <a:rPr lang="en-US" b="1" smtClean="0">
                <a:solidFill>
                  <a:schemeClr val="tx1"/>
                </a:solidFill>
              </a:rPr>
              <a:t>22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686FB-93C1-B64C-9A90-2D81F0DF7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1604010"/>
            <a:ext cx="483107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sz="2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first-order and second-order sensitivities are separated into different terms. </a:t>
            </a:r>
          </a:p>
          <a:p>
            <a:pPr>
              <a:lnSpc>
                <a:spcPct val="100000"/>
              </a:lnSpc>
            </a:pP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Both the first- and second-order sensitivities here are </a:t>
            </a:r>
            <a:r>
              <a:rPr lang="en-US" sz="23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exact</a:t>
            </a: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All higher-order terms are 0 because of the definition of hyperdual numbers. </a:t>
            </a:r>
            <a:endParaRPr lang="en-US" sz="23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B9BD90-182A-06DF-C667-76C20E239389}"/>
              </a:ext>
            </a:extLst>
          </p:cNvPr>
          <p:cNvSpPr txBox="1"/>
          <p:nvPr/>
        </p:nvSpPr>
        <p:spPr>
          <a:xfrm>
            <a:off x="838200" y="6385023"/>
            <a:ext cx="1623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Fike</a:t>
            </a:r>
            <a:r>
              <a:rPr lang="en-US" sz="1400" dirty="0"/>
              <a:t> &amp; Alonso, 2011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75FC73-E81F-F80E-1BDE-1E754504F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979" y="2659503"/>
            <a:ext cx="3241221" cy="232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76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23FB6-D342-7811-D203-659ADDF46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Estimated VCP emissions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E41E5-BA7D-A761-8201-EFB5737A9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2215"/>
            <a:ext cx="6278526" cy="487077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Seltzer et al. (2021) developed a new framework, </a:t>
            </a:r>
            <a:r>
              <a:rPr lang="en-US" sz="23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VCPy</a:t>
            </a: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to estimate the VCP emissions in CONUS. </a:t>
            </a:r>
          </a:p>
          <a:p>
            <a:pPr>
              <a:lnSpc>
                <a:spcPct val="100000"/>
              </a:lnSpc>
            </a:pP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average per-capita emissions from VCPs are 9.5 kg per-person per-year. </a:t>
            </a:r>
          </a:p>
          <a:p>
            <a:pPr>
              <a:lnSpc>
                <a:spcPct val="100000"/>
              </a:lnSpc>
            </a:pP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VCPs are a dominant source of emissions of VOCs in certain locations. </a:t>
            </a:r>
          </a:p>
          <a:p>
            <a:pPr>
              <a:lnSpc>
                <a:spcPct val="100000"/>
              </a:lnSpc>
            </a:pP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nationwide total is broadly consistent with the USEPA’s 2017 National Emission Inventory (NEI); however, county-level and categorical estimates can be different.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33146-AAF4-3284-8BB3-1DA2ACDF8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052F-FFDC-A341-B7D5-D1FE69837AB7}" type="slidenum">
              <a:rPr lang="en-US" b="1" smtClean="0"/>
              <a:t>3</a:t>
            </a:fld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74A223-51C7-8B4C-8041-7E3EBA4596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5" b="12776"/>
          <a:stretch/>
        </p:blipFill>
        <p:spPr>
          <a:xfrm>
            <a:off x="6904221" y="1172215"/>
            <a:ext cx="5287779" cy="39259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34D0F9-DF00-53FF-8B7F-328A105A9931}"/>
              </a:ext>
            </a:extLst>
          </p:cNvPr>
          <p:cNvSpPr txBox="1"/>
          <p:nvPr/>
        </p:nvSpPr>
        <p:spPr>
          <a:xfrm>
            <a:off x="7367830" y="5098127"/>
            <a:ext cx="4543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Helvetica" pitchFamily="2" charset="0"/>
              </a:rPr>
              <a:t>county-level per capita VCP emissions from </a:t>
            </a:r>
            <a:r>
              <a:rPr lang="en-US" sz="1800" dirty="0">
                <a:latin typeface="Helvetica" pitchFamily="2" charset="0"/>
              </a:rPr>
              <a:t>Seltzer et al. (2021)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030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06D5-E2FB-5A0A-429A-8B71ACB56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EQUATES modeling 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70E79-1B90-4567-229B-4F35FD0C4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0367"/>
            <a:ext cx="5814848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300" i="0" dirty="0">
                <a:solidFill>
                  <a:srgbClr val="1B1B1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EQUATES</a:t>
            </a:r>
            <a:r>
              <a:rPr lang="en-US" sz="2300" b="1" i="0" dirty="0">
                <a:solidFill>
                  <a:srgbClr val="1B1B1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300" i="0" dirty="0">
                <a:solidFill>
                  <a:srgbClr val="1B1B1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provides a unified set of modeled meteorology, emissions, air quality and pollutant deposition from year 2002 to 2019 (Foley et al., 2023).</a:t>
            </a:r>
          </a:p>
          <a:p>
            <a:pPr>
              <a:lnSpc>
                <a:spcPct val="100000"/>
              </a:lnSpc>
            </a:pPr>
            <a:r>
              <a:rPr lang="en-US" sz="2300" i="0" dirty="0">
                <a:solidFill>
                  <a:srgbClr val="1B1B1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EQUATES emissions were developed using consistent input data and methods.</a:t>
            </a:r>
          </a:p>
          <a:p>
            <a:pPr>
              <a:lnSpc>
                <a:spcPct val="100000"/>
              </a:lnSpc>
            </a:pPr>
            <a:r>
              <a:rPr lang="en-US" sz="2300" dirty="0">
                <a:solidFill>
                  <a:srgbClr val="1B1B1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Importantly for this work, EQUATES includes VCP emissions following Seltzer et al. (2021).</a:t>
            </a:r>
            <a:endParaRPr lang="en-US" sz="2300" i="0" dirty="0">
              <a:solidFill>
                <a:srgbClr val="1B1B1B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DA043-C344-717C-5B5D-CF9DE1020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052F-FFDC-A341-B7D5-D1FE69837AB7}" type="slidenum">
              <a:rPr lang="en-US" b="1" smtClean="0"/>
              <a:t>4</a:t>
            </a:fld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3FB502-1326-C82B-C048-1B52C5E375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02" r="26101"/>
          <a:stretch/>
        </p:blipFill>
        <p:spPr>
          <a:xfrm>
            <a:off x="6675668" y="1844896"/>
            <a:ext cx="4988095" cy="37668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1315C5-68A7-B602-1EC9-84481B958943}"/>
              </a:ext>
            </a:extLst>
          </p:cNvPr>
          <p:cNvSpPr txBox="1"/>
          <p:nvPr/>
        </p:nvSpPr>
        <p:spPr>
          <a:xfrm>
            <a:off x="7676720" y="5728151"/>
            <a:ext cx="3987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Helvetica" pitchFamily="2" charset="0"/>
              </a:rPr>
              <a:t>annual NO</a:t>
            </a:r>
            <a:r>
              <a:rPr lang="en-US" sz="1600" baseline="-25000" dirty="0">
                <a:latin typeface="Helvetica" pitchFamily="2" charset="0"/>
              </a:rPr>
              <a:t>x</a:t>
            </a:r>
            <a:r>
              <a:rPr lang="en-US" sz="1600" dirty="0">
                <a:latin typeface="Helvetica" pitchFamily="2" charset="0"/>
              </a:rPr>
              <a:t> emissions from 2002 to 2019 from Foley et al.,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083117-C9F2-AE44-7EC1-B4E6D5DC39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57" t="30840" r="2113" b="36244"/>
          <a:stretch/>
        </p:blipFill>
        <p:spPr>
          <a:xfrm>
            <a:off x="9670241" y="842553"/>
            <a:ext cx="2480796" cy="200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09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B377C-1031-C686-4B6B-1150F70E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3946"/>
            <a:ext cx="5374875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3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Fike</a:t>
            </a: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Alonso (2011) developed the hyperdual-step method to compute first- and second-order derivatives. </a:t>
            </a:r>
          </a:p>
          <a:p>
            <a:pPr>
              <a:lnSpc>
                <a:spcPct val="100000"/>
              </a:lnSpc>
            </a:pP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method is an operator-overloading approach similar to the finite-difference approach for computing sensitivities. </a:t>
            </a:r>
          </a:p>
          <a:p>
            <a:pPr>
              <a:lnSpc>
                <a:spcPct val="100000"/>
              </a:lnSpc>
            </a:pP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computed sensitivities are numerically-exact, free from subtractive cancellation and truncation errors.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D1AE3-14E1-C95E-F763-0AEF53B5C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052F-FFDC-A341-B7D5-D1FE69837AB7}" type="slidenum">
              <a:rPr lang="en-US" b="1" smtClean="0"/>
              <a:t>5</a:t>
            </a:fld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7BA2CA-05B3-B114-2145-422957678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2606" y="2028743"/>
            <a:ext cx="1715342" cy="5717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0948EA-AA26-5F1B-7BD6-8496F3124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501" y="1998911"/>
            <a:ext cx="1727200" cy="6223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07BD5E8-C87F-7060-B4CB-37ADACCA72D6}"/>
              </a:ext>
            </a:extLst>
          </p:cNvPr>
          <p:cNvCxnSpPr>
            <a:cxnSpLocks/>
          </p:cNvCxnSpPr>
          <p:nvPr/>
        </p:nvCxnSpPr>
        <p:spPr>
          <a:xfrm>
            <a:off x="8043802" y="2310061"/>
            <a:ext cx="1842974" cy="0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F8F4ED78-CC20-C53A-C903-D00182666A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148" y="3200934"/>
            <a:ext cx="5257800" cy="990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82ED976-C3CF-BC74-9A48-F1480672AF0E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Sensitivity analysis with the </a:t>
            </a:r>
          </a:p>
          <a:p>
            <a:r>
              <a:rPr lang="en-US" sz="4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hyperdual</a:t>
            </a: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-step method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D9D2DC-CD34-8A85-B212-12A16D0B9210}"/>
              </a:ext>
            </a:extLst>
          </p:cNvPr>
          <p:cNvSpPr txBox="1"/>
          <p:nvPr/>
        </p:nvSpPr>
        <p:spPr>
          <a:xfrm>
            <a:off x="6213075" y="4234045"/>
            <a:ext cx="5374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Helvetica" pitchFamily="2" charset="0"/>
              </a:rPr>
              <a:t>example of </a:t>
            </a:r>
            <a:r>
              <a:rPr lang="en-US" sz="1600" dirty="0" err="1">
                <a:latin typeface="Helvetica" pitchFamily="2" charset="0"/>
              </a:rPr>
              <a:t>hyperdual</a:t>
            </a:r>
            <a:r>
              <a:rPr lang="en-US" sz="1600" dirty="0">
                <a:latin typeface="Helvetica" pitchFamily="2" charset="0"/>
              </a:rPr>
              <a:t> CMAQ as described </a:t>
            </a:r>
          </a:p>
          <a:p>
            <a:pPr algn="r"/>
            <a:r>
              <a:rPr lang="en-US" sz="1600" dirty="0">
                <a:latin typeface="Helvetica" pitchFamily="2" charset="0"/>
              </a:rPr>
              <a:t>in Liu et al., GMDD, 2023</a:t>
            </a:r>
          </a:p>
        </p:txBody>
      </p:sp>
    </p:spTree>
    <p:extLst>
      <p:ext uri="{BB962C8B-B14F-4D97-AF65-F5344CB8AC3E}">
        <p14:creationId xmlns:p14="http://schemas.microsoft.com/office/powerpoint/2010/main" val="3659274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F844C-88F5-4317-B5AD-5B81536E0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78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Sensitivity analysis with CMAQ-</a:t>
            </a:r>
            <a:r>
              <a:rPr lang="en-US" sz="4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</a:t>
            </a:r>
            <a:endParaRPr lang="en-US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C75DA-374A-33F9-992E-D86255661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052F-FFDC-A341-B7D5-D1FE69837AB7}" type="slidenum">
              <a:rPr lang="en-US" b="1" smtClean="0"/>
              <a:t>6</a:t>
            </a:fld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734659-AFB8-CC5A-34BF-AECD075CC641}"/>
              </a:ext>
            </a:extLst>
          </p:cNvPr>
          <p:cNvSpPr/>
          <p:nvPr/>
        </p:nvSpPr>
        <p:spPr>
          <a:xfrm>
            <a:off x="470775" y="3130168"/>
            <a:ext cx="917842" cy="36714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NOx</a:t>
            </a:r>
            <a:endParaRPr lang="en-US" baseline="-250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A20C834-F462-97A2-E3A6-F96C21F7BAE3}"/>
              </a:ext>
            </a:extLst>
          </p:cNvPr>
          <p:cNvCxnSpPr>
            <a:cxnSpLocks/>
            <a:stCxn id="5" idx="3"/>
            <a:endCxn id="10" idx="1"/>
          </p:cNvCxnSpPr>
          <p:nvPr/>
        </p:nvCxnSpPr>
        <p:spPr>
          <a:xfrm>
            <a:off x="1388617" y="3313741"/>
            <a:ext cx="301429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62BBBBF-B747-6995-5FEA-4A2A1DF9C351}"/>
              </a:ext>
            </a:extLst>
          </p:cNvPr>
          <p:cNvSpPr/>
          <p:nvPr/>
        </p:nvSpPr>
        <p:spPr>
          <a:xfrm>
            <a:off x="1632458" y="2170663"/>
            <a:ext cx="2420983" cy="2151018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DABA66-8ABF-74D7-DA09-23B88CF02BD0}"/>
              </a:ext>
            </a:extLst>
          </p:cNvPr>
          <p:cNvSpPr/>
          <p:nvPr/>
        </p:nvSpPr>
        <p:spPr>
          <a:xfrm>
            <a:off x="1850173" y="2344835"/>
            <a:ext cx="1933302" cy="7108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Physicochemical Processes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8939A7-0398-66FB-BD5D-575262240622}"/>
              </a:ext>
            </a:extLst>
          </p:cNvPr>
          <p:cNvSpPr/>
          <p:nvPr/>
        </p:nvSpPr>
        <p:spPr>
          <a:xfrm>
            <a:off x="1876298" y="3462286"/>
            <a:ext cx="1933302" cy="7108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Atmospheric Transport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C81A7C-94C0-06AD-CE0F-E136D3B6C5FF}"/>
              </a:ext>
            </a:extLst>
          </p:cNvPr>
          <p:cNvSpPr/>
          <p:nvPr/>
        </p:nvSpPr>
        <p:spPr>
          <a:xfrm>
            <a:off x="4402913" y="3130168"/>
            <a:ext cx="917842" cy="36714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ANO3J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B1BEC20-F7BA-879D-D0BE-0891AAC72812}"/>
              </a:ext>
            </a:extLst>
          </p:cNvPr>
          <p:cNvSpPr/>
          <p:nvPr/>
        </p:nvSpPr>
        <p:spPr>
          <a:xfrm>
            <a:off x="6238426" y="3096581"/>
            <a:ext cx="917842" cy="36714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NOx</a:t>
            </a:r>
            <a:endParaRPr lang="en-US" baseline="-2500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F5ED962-B464-DA03-BE0B-F612CCA6B4D2}"/>
              </a:ext>
            </a:extLst>
          </p:cNvPr>
          <p:cNvCxnSpPr>
            <a:cxnSpLocks/>
            <a:stCxn id="33" idx="3"/>
            <a:endCxn id="38" idx="1"/>
          </p:cNvCxnSpPr>
          <p:nvPr/>
        </p:nvCxnSpPr>
        <p:spPr>
          <a:xfrm>
            <a:off x="7156268" y="3280154"/>
            <a:ext cx="301429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724C0D82-A515-5861-3D50-B2DE63A8A018}"/>
              </a:ext>
            </a:extLst>
          </p:cNvPr>
          <p:cNvSpPr/>
          <p:nvPr/>
        </p:nvSpPr>
        <p:spPr>
          <a:xfrm>
            <a:off x="7400109" y="2137076"/>
            <a:ext cx="2420983" cy="2151018"/>
          </a:xfrm>
          <a:prstGeom prst="rect">
            <a:avLst/>
          </a:prstGeom>
          <a:noFill/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8F4F90F-598E-7D3E-1A79-BE3D04F17310}"/>
              </a:ext>
            </a:extLst>
          </p:cNvPr>
          <p:cNvSpPr/>
          <p:nvPr/>
        </p:nvSpPr>
        <p:spPr>
          <a:xfrm>
            <a:off x="7617824" y="2311248"/>
            <a:ext cx="1933302" cy="71085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Physicochemical Processes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54A8B3C-1AD4-9EAA-F805-20CF306BFAC0}"/>
              </a:ext>
            </a:extLst>
          </p:cNvPr>
          <p:cNvSpPr/>
          <p:nvPr/>
        </p:nvSpPr>
        <p:spPr>
          <a:xfrm>
            <a:off x="7643949" y="3428699"/>
            <a:ext cx="1933302" cy="71085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Atmospheric Transport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70682E3-7547-7C95-5419-6E31F48696EA}"/>
              </a:ext>
            </a:extLst>
          </p:cNvPr>
          <p:cNvSpPr/>
          <p:nvPr/>
        </p:nvSpPr>
        <p:spPr>
          <a:xfrm>
            <a:off x="10170564" y="3096581"/>
            <a:ext cx="917842" cy="36714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ANO3J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818A405-B62E-2B2C-49B2-E54D8BB0C89F}"/>
              </a:ext>
            </a:extLst>
          </p:cNvPr>
          <p:cNvSpPr/>
          <p:nvPr/>
        </p:nvSpPr>
        <p:spPr>
          <a:xfrm>
            <a:off x="5890132" y="4011269"/>
            <a:ext cx="1283602" cy="376187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NOx, </a:t>
            </a:r>
            <a:r>
              <a:rPr lang="el-GR" dirty="0"/>
              <a:t>ϵ</a:t>
            </a:r>
            <a:r>
              <a:rPr lang="en-US" baseline="-25000" dirty="0"/>
              <a:t>1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AFCB714-FAC2-CB51-857A-AE8FADFE8379}"/>
              </a:ext>
            </a:extLst>
          </p:cNvPr>
          <p:cNvSpPr/>
          <p:nvPr/>
        </p:nvSpPr>
        <p:spPr>
          <a:xfrm>
            <a:off x="5890132" y="4387456"/>
            <a:ext cx="1283602" cy="367146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VCP, </a:t>
            </a:r>
            <a:r>
              <a:rPr lang="el-GR" dirty="0"/>
              <a:t>ϵ</a:t>
            </a:r>
            <a:r>
              <a:rPr lang="en-US" baseline="-25000" dirty="0"/>
              <a:t>2</a:t>
            </a:r>
          </a:p>
        </p:txBody>
      </p: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B43CAB93-28F1-6487-D6E6-3EC3E19B5C43}"/>
              </a:ext>
            </a:extLst>
          </p:cNvPr>
          <p:cNvCxnSpPr>
            <a:cxnSpLocks/>
          </p:cNvCxnSpPr>
          <p:nvPr/>
        </p:nvCxnSpPr>
        <p:spPr>
          <a:xfrm flipV="1">
            <a:off x="7172755" y="3293880"/>
            <a:ext cx="104258" cy="1089056"/>
          </a:xfrm>
          <a:prstGeom prst="bentConnector2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056783FE-CE56-ADAE-AB38-EE17FAFFC5C3}"/>
              </a:ext>
            </a:extLst>
          </p:cNvPr>
          <p:cNvSpPr/>
          <p:nvPr/>
        </p:nvSpPr>
        <p:spPr>
          <a:xfrm>
            <a:off x="10142588" y="4149588"/>
            <a:ext cx="1283602" cy="376187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AAVB, </a:t>
            </a:r>
            <a:r>
              <a:rPr lang="el-GR" dirty="0"/>
              <a:t>ϵ</a:t>
            </a:r>
            <a:r>
              <a:rPr lang="en-US" baseline="-25000" dirty="0"/>
              <a:t>1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2DC21AA-24F4-1829-6092-45AF04F8F06A}"/>
              </a:ext>
            </a:extLst>
          </p:cNvPr>
          <p:cNvSpPr/>
          <p:nvPr/>
        </p:nvSpPr>
        <p:spPr>
          <a:xfrm>
            <a:off x="10142588" y="4525775"/>
            <a:ext cx="1283602" cy="367146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AAVB, </a:t>
            </a:r>
            <a:r>
              <a:rPr lang="el-GR" dirty="0"/>
              <a:t>ϵ</a:t>
            </a:r>
            <a:r>
              <a:rPr lang="en-US" baseline="-25000" dirty="0"/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39217E4-AA36-5CE5-D469-F15B5F2A4041}"/>
              </a:ext>
            </a:extLst>
          </p:cNvPr>
          <p:cNvSpPr/>
          <p:nvPr/>
        </p:nvSpPr>
        <p:spPr>
          <a:xfrm>
            <a:off x="10142587" y="4901963"/>
            <a:ext cx="1283603" cy="376187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AAVB, </a:t>
            </a:r>
            <a:r>
              <a:rPr lang="el-GR" dirty="0"/>
              <a:t>ϵ</a:t>
            </a:r>
            <a:r>
              <a:rPr lang="en-US" baseline="-25000" dirty="0"/>
              <a:t>12</a:t>
            </a:r>
          </a:p>
        </p:txBody>
      </p:sp>
      <p:cxnSp>
        <p:nvCxnSpPr>
          <p:cNvPr id="46" name="Elbow Connector 45">
            <a:extLst>
              <a:ext uri="{FF2B5EF4-FFF2-40B4-BE49-F238E27FC236}">
                <a16:creationId xmlns:a16="http://schemas.microsoft.com/office/drawing/2014/main" id="{4ADB65C3-7555-4FE9-B45C-720DEC6E2329}"/>
              </a:ext>
            </a:extLst>
          </p:cNvPr>
          <p:cNvCxnSpPr>
            <a:cxnSpLocks/>
            <a:endCxn id="44" idx="1"/>
          </p:cNvCxnSpPr>
          <p:nvPr/>
        </p:nvCxnSpPr>
        <p:spPr>
          <a:xfrm rot="16200000" flipH="1">
            <a:off x="9327952" y="3894712"/>
            <a:ext cx="1410344" cy="218927"/>
          </a:xfrm>
          <a:prstGeom prst="bentConnector2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965FCE5F-7854-E2C7-7C1C-15E62DF59117}"/>
              </a:ext>
            </a:extLst>
          </p:cNvPr>
          <p:cNvSpPr/>
          <p:nvPr/>
        </p:nvSpPr>
        <p:spPr>
          <a:xfrm>
            <a:off x="2293554" y="1241220"/>
            <a:ext cx="1098789" cy="7108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CMAQ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D16C887-449D-CB33-07CB-9CE0CD66813C}"/>
              </a:ext>
            </a:extLst>
          </p:cNvPr>
          <p:cNvSpPr/>
          <p:nvPr/>
        </p:nvSpPr>
        <p:spPr>
          <a:xfrm>
            <a:off x="7935047" y="1209385"/>
            <a:ext cx="1351105" cy="71085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CMAQ-</a:t>
            </a:r>
            <a:r>
              <a:rPr lang="en-US" dirty="0" err="1"/>
              <a:t>hyd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D0D6A37-4565-FC11-E0BD-48E40E09DF8C}"/>
              </a:ext>
            </a:extLst>
          </p:cNvPr>
          <p:cNvSpPr txBox="1"/>
          <p:nvPr/>
        </p:nvSpPr>
        <p:spPr>
          <a:xfrm>
            <a:off x="241728" y="5390392"/>
            <a:ext cx="9740472" cy="11541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CMAQ-</a:t>
            </a:r>
            <a:r>
              <a:rPr lang="en-US" sz="23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</a:t>
            </a: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v.5.3.2 has been modified to propagate sensitivities from emissions to concentrations through </a:t>
            </a:r>
            <a:r>
              <a:rPr lang="en-US" sz="23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hyperdual</a:t>
            </a: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numbers (Liu et al., GMDD, 2023).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661544-4A2F-61C7-F24D-89CDDABEA2C3}"/>
              </a:ext>
            </a:extLst>
          </p:cNvPr>
          <p:cNvSpPr/>
          <p:nvPr/>
        </p:nvSpPr>
        <p:spPr>
          <a:xfrm>
            <a:off x="5912406" y="4283292"/>
            <a:ext cx="1272275" cy="743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2D4B95-31AE-460A-0347-9161CA1F4054}"/>
              </a:ext>
            </a:extLst>
          </p:cNvPr>
          <p:cNvSpPr txBox="1"/>
          <p:nvPr/>
        </p:nvSpPr>
        <p:spPr>
          <a:xfrm>
            <a:off x="284917" y="1411979"/>
            <a:ext cx="1289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emissions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911A48-7387-330A-BFCD-1AE6261F1B9E}"/>
              </a:ext>
            </a:extLst>
          </p:cNvPr>
          <p:cNvSpPr txBox="1"/>
          <p:nvPr/>
        </p:nvSpPr>
        <p:spPr>
          <a:xfrm>
            <a:off x="6053729" y="1374061"/>
            <a:ext cx="1289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emissions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74D70D-F4F3-51BD-FFCC-7195BA65C343}"/>
              </a:ext>
            </a:extLst>
          </p:cNvPr>
          <p:cNvSpPr/>
          <p:nvPr/>
        </p:nvSpPr>
        <p:spPr>
          <a:xfrm>
            <a:off x="469601" y="3519520"/>
            <a:ext cx="917842" cy="36714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VCPs</a:t>
            </a:r>
            <a:endParaRPr lang="en-US" baseline="-25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B10384-97C3-7C67-0DF0-4D3440BC7E56}"/>
              </a:ext>
            </a:extLst>
          </p:cNvPr>
          <p:cNvSpPr/>
          <p:nvPr/>
        </p:nvSpPr>
        <p:spPr>
          <a:xfrm>
            <a:off x="469601" y="2740816"/>
            <a:ext cx="917842" cy="36714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VOCs</a:t>
            </a:r>
            <a:endParaRPr lang="en-US" baseline="-25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C0A2607-44B0-50E3-E948-59FCC7E004A1}"/>
              </a:ext>
            </a:extLst>
          </p:cNvPr>
          <p:cNvSpPr/>
          <p:nvPr/>
        </p:nvSpPr>
        <p:spPr>
          <a:xfrm>
            <a:off x="6238426" y="3488528"/>
            <a:ext cx="917842" cy="36714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VCPs</a:t>
            </a:r>
            <a:endParaRPr lang="en-US" baseline="-250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F319FB-ECEE-289D-9554-1E2109CDEA13}"/>
              </a:ext>
            </a:extLst>
          </p:cNvPr>
          <p:cNvSpPr/>
          <p:nvPr/>
        </p:nvSpPr>
        <p:spPr>
          <a:xfrm>
            <a:off x="6238426" y="2709824"/>
            <a:ext cx="917842" cy="36714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VOCs</a:t>
            </a:r>
            <a:endParaRPr lang="en-US" baseline="-25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4918DE-74DA-075D-0296-9412EB672346}"/>
              </a:ext>
            </a:extLst>
          </p:cNvPr>
          <p:cNvSpPr txBox="1"/>
          <p:nvPr/>
        </p:nvSpPr>
        <p:spPr>
          <a:xfrm>
            <a:off x="4053441" y="1411979"/>
            <a:ext cx="1652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concentrations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5DB2CC-89E8-D975-D237-36713380BD27}"/>
              </a:ext>
            </a:extLst>
          </p:cNvPr>
          <p:cNvSpPr txBox="1"/>
          <p:nvPr/>
        </p:nvSpPr>
        <p:spPr>
          <a:xfrm>
            <a:off x="9803403" y="1392909"/>
            <a:ext cx="1652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concentrations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DBF3282-2759-3698-F356-C305BDF9F177}"/>
              </a:ext>
            </a:extLst>
          </p:cNvPr>
          <p:cNvSpPr/>
          <p:nvPr/>
        </p:nvSpPr>
        <p:spPr>
          <a:xfrm>
            <a:off x="4402913" y="3519520"/>
            <a:ext cx="917842" cy="36714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AAVB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02EC3C-8113-E40A-6164-D77A62975657}"/>
              </a:ext>
            </a:extLst>
          </p:cNvPr>
          <p:cNvSpPr/>
          <p:nvPr/>
        </p:nvSpPr>
        <p:spPr>
          <a:xfrm>
            <a:off x="4401452" y="2734513"/>
            <a:ext cx="917842" cy="36714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ANO3I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D41DCE-3417-07B7-EAF6-2C5206AC6B2E}"/>
              </a:ext>
            </a:extLst>
          </p:cNvPr>
          <p:cNvSpPr/>
          <p:nvPr/>
        </p:nvSpPr>
        <p:spPr>
          <a:xfrm>
            <a:off x="10167500" y="3489395"/>
            <a:ext cx="917842" cy="36714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AAVB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3ABE322-7E74-E5C8-BC9E-C9B66F2D9BF6}"/>
              </a:ext>
            </a:extLst>
          </p:cNvPr>
          <p:cNvSpPr/>
          <p:nvPr/>
        </p:nvSpPr>
        <p:spPr>
          <a:xfrm>
            <a:off x="10166039" y="2704388"/>
            <a:ext cx="917842" cy="36714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ANO3I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C46DBE-9724-0416-F53A-FB7E3C73B5C4}"/>
              </a:ext>
            </a:extLst>
          </p:cNvPr>
          <p:cNvSpPr txBox="1"/>
          <p:nvPr/>
        </p:nvSpPr>
        <p:spPr>
          <a:xfrm>
            <a:off x="9923660" y="5901085"/>
            <a:ext cx="1652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sensitivities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5B45CAB-5A83-A06F-324D-B8236F875DEC}"/>
              </a:ext>
            </a:extLst>
          </p:cNvPr>
          <p:cNvSpPr/>
          <p:nvPr/>
        </p:nvSpPr>
        <p:spPr>
          <a:xfrm>
            <a:off x="10477840" y="4365376"/>
            <a:ext cx="1283602" cy="376187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ANO3J, </a:t>
            </a:r>
            <a:r>
              <a:rPr lang="el-GR" dirty="0"/>
              <a:t>ϵ</a:t>
            </a:r>
            <a:r>
              <a:rPr lang="en-US" baseline="-25000" dirty="0"/>
              <a:t>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FCD752F-6FF4-245F-741A-A79C1F18443D}"/>
              </a:ext>
            </a:extLst>
          </p:cNvPr>
          <p:cNvSpPr/>
          <p:nvPr/>
        </p:nvSpPr>
        <p:spPr>
          <a:xfrm>
            <a:off x="10477840" y="4741563"/>
            <a:ext cx="1283602" cy="367146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ANO3J, </a:t>
            </a:r>
            <a:r>
              <a:rPr lang="el-GR" dirty="0"/>
              <a:t>ϵ</a:t>
            </a:r>
            <a:r>
              <a:rPr lang="en-US" baseline="-25000" dirty="0"/>
              <a:t>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75F337A-B1E9-1940-ADB2-EBF76430880E}"/>
              </a:ext>
            </a:extLst>
          </p:cNvPr>
          <p:cNvSpPr/>
          <p:nvPr/>
        </p:nvSpPr>
        <p:spPr>
          <a:xfrm>
            <a:off x="10477839" y="5117751"/>
            <a:ext cx="1283603" cy="376187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ANO3J, </a:t>
            </a:r>
            <a:r>
              <a:rPr lang="el-GR" dirty="0"/>
              <a:t>ϵ</a:t>
            </a:r>
            <a:r>
              <a:rPr lang="en-US" baseline="-25000" dirty="0"/>
              <a:t>12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BCE2930-60D1-658D-418C-C54C13AC55C8}"/>
              </a:ext>
            </a:extLst>
          </p:cNvPr>
          <p:cNvSpPr/>
          <p:nvPr/>
        </p:nvSpPr>
        <p:spPr>
          <a:xfrm>
            <a:off x="10777857" y="4597143"/>
            <a:ext cx="1283602" cy="376187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ANO3I, </a:t>
            </a:r>
            <a:r>
              <a:rPr lang="el-GR" dirty="0"/>
              <a:t>ϵ</a:t>
            </a:r>
            <a:r>
              <a:rPr lang="en-US" baseline="-25000" dirty="0"/>
              <a:t>1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4440744-F1E0-15B5-B7A5-A6F0851F3CE8}"/>
              </a:ext>
            </a:extLst>
          </p:cNvPr>
          <p:cNvSpPr/>
          <p:nvPr/>
        </p:nvSpPr>
        <p:spPr>
          <a:xfrm>
            <a:off x="10777857" y="4973330"/>
            <a:ext cx="1283602" cy="367146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ANO3I, </a:t>
            </a:r>
            <a:r>
              <a:rPr lang="el-GR" dirty="0"/>
              <a:t>ϵ</a:t>
            </a:r>
            <a:r>
              <a:rPr lang="en-US" baseline="-25000" dirty="0"/>
              <a:t>2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CEF8D82-BED5-B7EB-49F4-8541BA3E9EDB}"/>
              </a:ext>
            </a:extLst>
          </p:cNvPr>
          <p:cNvSpPr/>
          <p:nvPr/>
        </p:nvSpPr>
        <p:spPr>
          <a:xfrm>
            <a:off x="10777856" y="5349518"/>
            <a:ext cx="1283603" cy="376187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ANO3I, </a:t>
            </a:r>
            <a:r>
              <a:rPr lang="el-GR" dirty="0"/>
              <a:t>ϵ</a:t>
            </a:r>
            <a:r>
              <a:rPr lang="en-US" baseline="-25000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272610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DA4B99D7-604D-B92A-9189-22198480098A}"/>
              </a:ext>
            </a:extLst>
          </p:cNvPr>
          <p:cNvSpPr/>
          <p:nvPr/>
        </p:nvSpPr>
        <p:spPr>
          <a:xfrm>
            <a:off x="3811958" y="3289260"/>
            <a:ext cx="1251693" cy="71349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F9D95-F472-9E7D-AE68-FC7C39FE6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843" y="4581225"/>
            <a:ext cx="10974012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VCP emissions were separated from the merged gridded emissions using date-specific files.</a:t>
            </a:r>
          </a:p>
          <a:p>
            <a:pPr>
              <a:lnSpc>
                <a:spcPct val="100000"/>
              </a:lnSpc>
            </a:pP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Using CMAQ-</a:t>
            </a:r>
            <a:r>
              <a:rPr lang="en-US" sz="23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</a:t>
            </a: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the VCP emissions are perturbed in </a:t>
            </a:r>
            <a:r>
              <a:rPr lang="en-US" sz="23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hyperdual</a:t>
            </a: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space to obtain first- and second-order sensitivities of all modeled concentrations with respect to total VCP emissions.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FF0B1A-1A31-2ED8-88A5-4DC4116C5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052F-FFDC-A341-B7D5-D1FE69837AB7}" type="slidenum">
              <a:rPr lang="en-US" b="1" smtClean="0"/>
              <a:t>7</a:t>
            </a:fld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EC2C459-5DE0-1A65-77E4-4A5196C1F93C}"/>
              </a:ext>
            </a:extLst>
          </p:cNvPr>
          <p:cNvSpPr/>
          <p:nvPr/>
        </p:nvSpPr>
        <p:spPr>
          <a:xfrm>
            <a:off x="1866021" y="2466300"/>
            <a:ext cx="1645920" cy="822960"/>
          </a:xfrm>
          <a:prstGeom prst="roundRect">
            <a:avLst>
              <a:gd name="adj" fmla="val 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non-VCP gridded emissions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A447A70-01B6-71D3-71C5-01E72C49A601}"/>
              </a:ext>
            </a:extLst>
          </p:cNvPr>
          <p:cNvSpPr/>
          <p:nvPr/>
        </p:nvSpPr>
        <p:spPr>
          <a:xfrm>
            <a:off x="1866021" y="3378641"/>
            <a:ext cx="1645920" cy="640080"/>
          </a:xfrm>
          <a:prstGeom prst="roundRect">
            <a:avLst>
              <a:gd name="adj" fmla="val 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gridded VCP emissions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C54F0B-5960-C8E7-634C-F6DDF2AFB35D}"/>
              </a:ext>
            </a:extLst>
          </p:cNvPr>
          <p:cNvSpPr/>
          <p:nvPr/>
        </p:nvSpPr>
        <p:spPr>
          <a:xfrm>
            <a:off x="5157861" y="2526064"/>
            <a:ext cx="1098789" cy="71085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CMAQ-</a:t>
            </a:r>
            <a:r>
              <a:rPr lang="en-US" dirty="0" err="1"/>
              <a:t>hyd</a:t>
            </a:r>
            <a:endParaRPr lang="en-US" dirty="0"/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196BD803-F723-CA83-F9A1-E68D3248EF7E}"/>
              </a:ext>
            </a:extLst>
          </p:cNvPr>
          <p:cNvCxnSpPr>
            <a:cxnSpLocks/>
            <a:stCxn id="13" idx="3"/>
            <a:endCxn id="21" idx="1"/>
          </p:cNvCxnSpPr>
          <p:nvPr/>
        </p:nvCxnSpPr>
        <p:spPr>
          <a:xfrm>
            <a:off x="6256650" y="2881490"/>
            <a:ext cx="1070348" cy="201704"/>
          </a:xfrm>
          <a:prstGeom prst="bentConnector3">
            <a:avLst>
              <a:gd name="adj1" fmla="val 50000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1D5CF77-71D1-88DE-F48C-E930917D6009}"/>
              </a:ext>
            </a:extLst>
          </p:cNvPr>
          <p:cNvSpPr/>
          <p:nvPr/>
        </p:nvSpPr>
        <p:spPr>
          <a:xfrm>
            <a:off x="7326998" y="2523434"/>
            <a:ext cx="1283602" cy="376187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, </a:t>
            </a:r>
            <a:r>
              <a:rPr lang="el-GR" dirty="0"/>
              <a:t>ϵ</a:t>
            </a:r>
            <a:r>
              <a:rPr lang="en-US" baseline="-25000" dirty="0"/>
              <a:t>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BEB0F15-8B2B-7E4E-3F77-9C5F76577473}"/>
              </a:ext>
            </a:extLst>
          </p:cNvPr>
          <p:cNvSpPr/>
          <p:nvPr/>
        </p:nvSpPr>
        <p:spPr>
          <a:xfrm>
            <a:off x="7326998" y="2899621"/>
            <a:ext cx="1283602" cy="367146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, </a:t>
            </a:r>
            <a:r>
              <a:rPr lang="el-GR" dirty="0"/>
              <a:t>ϵ</a:t>
            </a:r>
            <a:r>
              <a:rPr lang="en-US" baseline="-25000" dirty="0"/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A3A9B7-FF1C-6F2F-FAA9-2E70B27E76AF}"/>
              </a:ext>
            </a:extLst>
          </p:cNvPr>
          <p:cNvSpPr/>
          <p:nvPr/>
        </p:nvSpPr>
        <p:spPr>
          <a:xfrm>
            <a:off x="7326997" y="3275809"/>
            <a:ext cx="1283603" cy="376187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, </a:t>
            </a:r>
            <a:r>
              <a:rPr lang="el-GR" dirty="0"/>
              <a:t>ϵ</a:t>
            </a:r>
            <a:r>
              <a:rPr lang="en-US" baseline="-25000" dirty="0"/>
              <a:t>12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AE07CC7-9AD5-933A-9FC6-76C9BC78CA87}"/>
              </a:ext>
            </a:extLst>
          </p:cNvPr>
          <p:cNvSpPr/>
          <p:nvPr/>
        </p:nvSpPr>
        <p:spPr>
          <a:xfrm>
            <a:off x="7316525" y="1738483"/>
            <a:ext cx="917842" cy="36714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CONC</a:t>
            </a: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A410C50F-FE63-CB55-37F7-D112D12793DF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3511941" y="2906777"/>
            <a:ext cx="148299" cy="791904"/>
          </a:xfrm>
          <a:prstGeom prst="bent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79">
            <a:extLst>
              <a:ext uri="{FF2B5EF4-FFF2-40B4-BE49-F238E27FC236}">
                <a16:creationId xmlns:a16="http://schemas.microsoft.com/office/drawing/2014/main" id="{5188A2A1-A559-DE0A-EA08-C85BB9FB97A3}"/>
              </a:ext>
            </a:extLst>
          </p:cNvPr>
          <p:cNvCxnSpPr>
            <a:cxnSpLocks/>
            <a:stCxn id="13" idx="3"/>
            <a:endCxn id="38" idx="1"/>
          </p:cNvCxnSpPr>
          <p:nvPr/>
        </p:nvCxnSpPr>
        <p:spPr>
          <a:xfrm flipV="1">
            <a:off x="6256650" y="1922056"/>
            <a:ext cx="1059875" cy="959434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08EC35C0-2488-7047-6ABD-8CCF6CA7DDCD}"/>
              </a:ext>
            </a:extLst>
          </p:cNvPr>
          <p:cNvCxnSpPr>
            <a:cxnSpLocks/>
            <a:stCxn id="6" idx="3"/>
            <a:endCxn id="13" idx="1"/>
          </p:cNvCxnSpPr>
          <p:nvPr/>
        </p:nvCxnSpPr>
        <p:spPr>
          <a:xfrm>
            <a:off x="3511941" y="2877780"/>
            <a:ext cx="1645920" cy="371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D53951FA-CBE0-FC12-D049-8550B4B6E519}"/>
              </a:ext>
            </a:extLst>
          </p:cNvPr>
          <p:cNvSpPr/>
          <p:nvPr/>
        </p:nvSpPr>
        <p:spPr>
          <a:xfrm>
            <a:off x="1866021" y="1738483"/>
            <a:ext cx="1645920" cy="640080"/>
          </a:xfrm>
          <a:prstGeom prst="roundRect">
            <a:avLst>
              <a:gd name="adj" fmla="val 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point source emissions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FEF8CEAC-4D5E-3889-0B07-1DE2FF7C1578}"/>
              </a:ext>
            </a:extLst>
          </p:cNvPr>
          <p:cNvSpPr/>
          <p:nvPr/>
        </p:nvSpPr>
        <p:spPr>
          <a:xfrm>
            <a:off x="3785142" y="3289260"/>
            <a:ext cx="1283602" cy="376187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VCP, </a:t>
            </a:r>
            <a:r>
              <a:rPr lang="el-GR" dirty="0"/>
              <a:t>ϵ</a:t>
            </a:r>
            <a:r>
              <a:rPr lang="en-US" baseline="-25000" dirty="0"/>
              <a:t>1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10B0F963-9256-5609-DE6B-36B7BBFDBF3E}"/>
              </a:ext>
            </a:extLst>
          </p:cNvPr>
          <p:cNvSpPr/>
          <p:nvPr/>
        </p:nvSpPr>
        <p:spPr>
          <a:xfrm>
            <a:off x="3785142" y="3665447"/>
            <a:ext cx="1283602" cy="367146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VCP, </a:t>
            </a:r>
            <a:r>
              <a:rPr lang="el-GR" dirty="0"/>
              <a:t>ϵ</a:t>
            </a:r>
            <a:r>
              <a:rPr lang="en-US" baseline="-25000" dirty="0"/>
              <a:t>2</a:t>
            </a:r>
          </a:p>
        </p:txBody>
      </p:sp>
      <p:cxnSp>
        <p:nvCxnSpPr>
          <p:cNvPr id="97" name="Elbow Connector 96">
            <a:extLst>
              <a:ext uri="{FF2B5EF4-FFF2-40B4-BE49-F238E27FC236}">
                <a16:creationId xmlns:a16="http://schemas.microsoft.com/office/drawing/2014/main" id="{1BC9F267-DA19-3C89-D8B2-424AD9533E15}"/>
              </a:ext>
            </a:extLst>
          </p:cNvPr>
          <p:cNvCxnSpPr>
            <a:cxnSpLocks/>
            <a:stCxn id="41" idx="3"/>
          </p:cNvCxnSpPr>
          <p:nvPr/>
        </p:nvCxnSpPr>
        <p:spPr>
          <a:xfrm flipV="1">
            <a:off x="5063651" y="3069932"/>
            <a:ext cx="560930" cy="576077"/>
          </a:xfrm>
          <a:prstGeom prst="bentConnector2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Elbow Connector 102">
            <a:extLst>
              <a:ext uri="{FF2B5EF4-FFF2-40B4-BE49-F238E27FC236}">
                <a16:creationId xmlns:a16="http://schemas.microsoft.com/office/drawing/2014/main" id="{8F9681DE-943C-ED8C-861E-BFFCB09EA9F4}"/>
              </a:ext>
            </a:extLst>
          </p:cNvPr>
          <p:cNvCxnSpPr>
            <a:cxnSpLocks/>
            <a:stCxn id="91" idx="3"/>
          </p:cNvCxnSpPr>
          <p:nvPr/>
        </p:nvCxnSpPr>
        <p:spPr>
          <a:xfrm>
            <a:off x="3511941" y="2058523"/>
            <a:ext cx="152950" cy="870902"/>
          </a:xfrm>
          <a:prstGeom prst="bentConnector2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4BFD85AA-D9D5-8B11-CEA1-9CDCF07E33D3}"/>
              </a:ext>
            </a:extLst>
          </p:cNvPr>
          <p:cNvSpPr txBox="1">
            <a:spLocks/>
          </p:cNvSpPr>
          <p:nvPr/>
        </p:nvSpPr>
        <p:spPr>
          <a:xfrm>
            <a:off x="477843" y="60805"/>
            <a:ext cx="113538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Modeling VCP contributions with CMAQ-</a:t>
            </a:r>
            <a:r>
              <a:rPr lang="en-US" sz="4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</a:t>
            </a:r>
            <a:endParaRPr lang="en-US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77E395-ECF0-30CA-3326-6A98CBD36C97}"/>
              </a:ext>
            </a:extLst>
          </p:cNvPr>
          <p:cNvSpPr txBox="1"/>
          <p:nvPr/>
        </p:nvSpPr>
        <p:spPr>
          <a:xfrm>
            <a:off x="1007936" y="1176784"/>
            <a:ext cx="33620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70C0"/>
                </a:solidFill>
              </a:rPr>
              <a:t>EQUATES emissions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5EF0EC-AC4F-DAC4-06F7-049520CD4906}"/>
              </a:ext>
            </a:extLst>
          </p:cNvPr>
          <p:cNvSpPr/>
          <p:nvPr/>
        </p:nvSpPr>
        <p:spPr>
          <a:xfrm>
            <a:off x="7595412" y="2762858"/>
            <a:ext cx="1283602" cy="376187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AAVB, </a:t>
            </a:r>
            <a:r>
              <a:rPr lang="el-GR" dirty="0"/>
              <a:t>ϵ</a:t>
            </a:r>
            <a:r>
              <a:rPr lang="en-US" baseline="-25000" dirty="0"/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DDB04F-A372-8760-4EED-83689D585B63}"/>
              </a:ext>
            </a:extLst>
          </p:cNvPr>
          <p:cNvSpPr/>
          <p:nvPr/>
        </p:nvSpPr>
        <p:spPr>
          <a:xfrm>
            <a:off x="7595412" y="3139045"/>
            <a:ext cx="1283602" cy="367146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AAVB, </a:t>
            </a:r>
            <a:r>
              <a:rPr lang="el-GR" dirty="0"/>
              <a:t>ϵ</a:t>
            </a:r>
            <a:r>
              <a:rPr lang="en-US" baseline="-25000" dirty="0"/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48D462-D436-725E-8CF5-7AFC9411EDC9}"/>
              </a:ext>
            </a:extLst>
          </p:cNvPr>
          <p:cNvSpPr/>
          <p:nvPr/>
        </p:nvSpPr>
        <p:spPr>
          <a:xfrm>
            <a:off x="7595411" y="3515233"/>
            <a:ext cx="1283603" cy="376187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AAVB, </a:t>
            </a:r>
            <a:r>
              <a:rPr lang="el-GR" dirty="0"/>
              <a:t>ϵ</a:t>
            </a:r>
            <a:r>
              <a:rPr lang="en-US" baseline="-25000" dirty="0"/>
              <a:t>12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8F1472-EDCC-CFBF-DE6E-44452F091C8A}"/>
              </a:ext>
            </a:extLst>
          </p:cNvPr>
          <p:cNvSpPr/>
          <p:nvPr/>
        </p:nvSpPr>
        <p:spPr>
          <a:xfrm>
            <a:off x="7930664" y="2978646"/>
            <a:ext cx="1283602" cy="376187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ANO3J, </a:t>
            </a:r>
            <a:r>
              <a:rPr lang="el-GR" dirty="0"/>
              <a:t>ϵ</a:t>
            </a:r>
            <a:r>
              <a:rPr lang="en-US" baseline="-25000" dirty="0"/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C18F39-638F-D787-9A11-A11EC1DF2034}"/>
              </a:ext>
            </a:extLst>
          </p:cNvPr>
          <p:cNvSpPr/>
          <p:nvPr/>
        </p:nvSpPr>
        <p:spPr>
          <a:xfrm>
            <a:off x="7930664" y="3354833"/>
            <a:ext cx="1283602" cy="367146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ANO3J, </a:t>
            </a:r>
            <a:r>
              <a:rPr lang="el-GR" dirty="0"/>
              <a:t>ϵ</a:t>
            </a:r>
            <a:r>
              <a:rPr lang="en-US" baseline="-25000" dirty="0"/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A4C830-F662-21B8-1B36-66F4990ACBC3}"/>
              </a:ext>
            </a:extLst>
          </p:cNvPr>
          <p:cNvSpPr/>
          <p:nvPr/>
        </p:nvSpPr>
        <p:spPr>
          <a:xfrm>
            <a:off x="7930663" y="3731021"/>
            <a:ext cx="1283603" cy="376187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ANO3J, </a:t>
            </a:r>
            <a:r>
              <a:rPr lang="el-GR" dirty="0"/>
              <a:t>ϵ</a:t>
            </a:r>
            <a:r>
              <a:rPr lang="en-US" baseline="-25000" dirty="0"/>
              <a:t>12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CE1CD5-4A10-AECE-FC60-B0B24132DAEA}"/>
              </a:ext>
            </a:extLst>
          </p:cNvPr>
          <p:cNvSpPr/>
          <p:nvPr/>
        </p:nvSpPr>
        <p:spPr>
          <a:xfrm>
            <a:off x="8230681" y="3210413"/>
            <a:ext cx="1283602" cy="376187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ANO3I, </a:t>
            </a:r>
            <a:r>
              <a:rPr lang="el-GR" dirty="0"/>
              <a:t>ϵ</a:t>
            </a:r>
            <a:r>
              <a:rPr lang="en-US" baseline="-25000" dirty="0"/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F41CF3-8818-AE3D-D456-2A9854194441}"/>
              </a:ext>
            </a:extLst>
          </p:cNvPr>
          <p:cNvSpPr/>
          <p:nvPr/>
        </p:nvSpPr>
        <p:spPr>
          <a:xfrm>
            <a:off x="8230681" y="3586600"/>
            <a:ext cx="1283602" cy="367146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ANO3I, </a:t>
            </a:r>
            <a:r>
              <a:rPr lang="el-GR" dirty="0"/>
              <a:t>ϵ</a:t>
            </a:r>
            <a:r>
              <a:rPr lang="en-US" baseline="-25000" dirty="0"/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B72AC68-C562-B4EC-623B-BA3D6DB0AC26}"/>
              </a:ext>
            </a:extLst>
          </p:cNvPr>
          <p:cNvSpPr/>
          <p:nvPr/>
        </p:nvSpPr>
        <p:spPr>
          <a:xfrm>
            <a:off x="8230680" y="3962788"/>
            <a:ext cx="1283603" cy="376187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ANO3I, </a:t>
            </a:r>
            <a:r>
              <a:rPr lang="el-GR" dirty="0"/>
              <a:t>ϵ</a:t>
            </a:r>
            <a:r>
              <a:rPr lang="en-US" baseline="-25000" dirty="0"/>
              <a:t>12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39E2C8D-3D88-1C01-DBF2-94CAC23C4A25}"/>
              </a:ext>
            </a:extLst>
          </p:cNvPr>
          <p:cNvSpPr txBox="1"/>
          <p:nvPr/>
        </p:nvSpPr>
        <p:spPr>
          <a:xfrm>
            <a:off x="7028444" y="1302342"/>
            <a:ext cx="1652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concentrations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9ECFD36-D34E-A11D-D16B-1585A6A57C34}"/>
              </a:ext>
            </a:extLst>
          </p:cNvPr>
          <p:cNvSpPr txBox="1"/>
          <p:nvPr/>
        </p:nvSpPr>
        <p:spPr>
          <a:xfrm>
            <a:off x="7034480" y="2191958"/>
            <a:ext cx="1652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sensitivities</a:t>
            </a:r>
          </a:p>
        </p:txBody>
      </p:sp>
    </p:spTree>
    <p:extLst>
      <p:ext uri="{BB962C8B-B14F-4D97-AF65-F5344CB8AC3E}">
        <p14:creationId xmlns:p14="http://schemas.microsoft.com/office/powerpoint/2010/main" val="2087775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6C7BB-9095-180E-F23D-CD3A49FC8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89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Verifying VCP emissions separation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6E1B8-9DFB-F0DA-7E33-C12B5A287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052F-FFDC-A341-B7D5-D1FE69837AB7}" type="slidenum">
              <a:rPr lang="en-US" b="1" smtClean="0"/>
              <a:t>8</a:t>
            </a:fld>
            <a:endParaRPr lang="en-US" b="1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2F29C07-1AAF-2EF7-0E35-590FF4660312}"/>
              </a:ext>
            </a:extLst>
          </p:cNvPr>
          <p:cNvSpPr/>
          <p:nvPr/>
        </p:nvSpPr>
        <p:spPr>
          <a:xfrm>
            <a:off x="10580850" y="4897261"/>
            <a:ext cx="1611150" cy="96972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non-VCP gridded emissions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E4374C2-2B8E-5712-388C-7550AEC29A79}"/>
              </a:ext>
            </a:extLst>
          </p:cNvPr>
          <p:cNvSpPr/>
          <p:nvPr/>
        </p:nvSpPr>
        <p:spPr>
          <a:xfrm>
            <a:off x="10548224" y="2020218"/>
            <a:ext cx="1611151" cy="96972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VCP gridded emissions (</a:t>
            </a:r>
            <a:r>
              <a:rPr lang="en-US" dirty="0" err="1"/>
              <a:t>np_solvents</a:t>
            </a:r>
            <a:r>
              <a:rPr lang="en-US" dirty="0"/>
              <a:t>)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4608ED5-020D-401E-022D-9FAC9E04D0BB}"/>
              </a:ext>
            </a:extLst>
          </p:cNvPr>
          <p:cNvSpPr/>
          <p:nvPr/>
        </p:nvSpPr>
        <p:spPr>
          <a:xfrm>
            <a:off x="25299" y="3581080"/>
            <a:ext cx="1611151" cy="96972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EQUATES gridded emissions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A394FC-7830-56D9-39DB-83098A1B8F21}"/>
              </a:ext>
            </a:extLst>
          </p:cNvPr>
          <p:cNvSpPr txBox="1"/>
          <p:nvPr/>
        </p:nvSpPr>
        <p:spPr>
          <a:xfrm>
            <a:off x="838200" y="1289025"/>
            <a:ext cx="4566313" cy="1746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300" dirty="0">
                <a:solidFill>
                  <a:srgbClr val="1B1B1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 daily gridded CONUS monoterpene emissions in kilograms on Jan 2</a:t>
            </a:r>
            <a:r>
              <a:rPr lang="en-US" sz="2300" baseline="30000" dirty="0">
                <a:solidFill>
                  <a:srgbClr val="1B1B1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nd</a:t>
            </a:r>
            <a:r>
              <a:rPr lang="en-US" sz="2300" dirty="0">
                <a:solidFill>
                  <a:srgbClr val="1B1B1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2019</a:t>
            </a:r>
          </a:p>
          <a:p>
            <a:pPr>
              <a:lnSpc>
                <a:spcPct val="120000"/>
              </a:lnSpc>
            </a:pPr>
            <a:endParaRPr lang="en-US" sz="2300" i="0" dirty="0">
              <a:solidFill>
                <a:srgbClr val="1B1B1B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FA0653-6700-75EF-A4A9-CB70D0221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029" y="2721352"/>
            <a:ext cx="4387271" cy="2632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C8159E-4256-FB79-25BD-073FBF937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700" y="1188900"/>
            <a:ext cx="4387271" cy="26323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302B05-85D1-CB96-7F8E-199BC560B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065943"/>
            <a:ext cx="4387271" cy="263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22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02DEA37-7664-4A19-FFDA-A6CAF2347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0" y="1065229"/>
            <a:ext cx="4491935" cy="2695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EF219C-3C6C-AC98-9A64-A476C5581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Proof-of-concept CMAQ-</a:t>
            </a:r>
            <a:r>
              <a:rPr lang="en-US" sz="4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</a:t>
            </a: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configuration with VCP emissions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B07DA-F9B8-C0BE-6598-77FE684F1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003275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 configuration</a:t>
            </a:r>
          </a:p>
          <a:p>
            <a:pPr lvl="1">
              <a:lnSpc>
                <a:spcPct val="100000"/>
              </a:lnSpc>
            </a:pP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7:00 PM EST on Jan. 1</a:t>
            </a:r>
            <a:r>
              <a:rPr lang="en-US" sz="19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 </a:t>
            </a: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2019 to      7:00 AM EST on Jan. 2</a:t>
            </a:r>
            <a:r>
              <a:rPr lang="en-US" sz="19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nd</a:t>
            </a: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2019</a:t>
            </a:r>
          </a:p>
          <a:p>
            <a:pPr lvl="1">
              <a:lnSpc>
                <a:spcPct val="100000"/>
              </a:lnSpc>
            </a:pP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Domain: 12US1 grid</a:t>
            </a:r>
          </a:p>
          <a:p>
            <a:pPr lvl="1">
              <a:lnSpc>
                <a:spcPct val="100000"/>
              </a:lnSpc>
            </a:pP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Chemical mechanism: cb6r3_ae7_aq </a:t>
            </a:r>
          </a:p>
          <a:p>
            <a:pPr lvl="1">
              <a:lnSpc>
                <a:spcPct val="100000"/>
              </a:lnSpc>
            </a:pP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Aerosol module: aero7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concentrations of PM</a:t>
            </a:r>
            <a:r>
              <a:rPr lang="en-US" sz="23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2.5</a:t>
            </a: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are nearly identical with the </a:t>
            </a:r>
            <a:r>
              <a:rPr lang="en-US" sz="23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hyperdual</a:t>
            </a: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implementation.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2B9CF-78C6-37A1-260F-82341B73C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052F-FFDC-A341-B7D5-D1FE69837AB7}" type="slidenum">
              <a:rPr lang="en-US" smtClean="0"/>
              <a:t>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CE9E80-6DB8-EE7D-2BAA-B0BA2DFC7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899" y="3760390"/>
            <a:ext cx="4491935" cy="26951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DC9C01-560C-FC26-7B6A-FD9F57B4D887}"/>
              </a:ext>
            </a:extLst>
          </p:cNvPr>
          <p:cNvSpPr txBox="1"/>
          <p:nvPr/>
        </p:nvSpPr>
        <p:spPr>
          <a:xfrm rot="16200000">
            <a:off x="10627850" y="3049579"/>
            <a:ext cx="15340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PM</a:t>
            </a:r>
            <a:r>
              <a:rPr lang="en-US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2.5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064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6190</TotalTime>
  <Words>1762</Words>
  <Application>Microsoft Macintosh PowerPoint</Application>
  <PresentationFormat>Widescreen</PresentationFormat>
  <Paragraphs>208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Helvetica</vt:lpstr>
      <vt:lpstr>Verdana</vt:lpstr>
      <vt:lpstr>Office Theme</vt:lpstr>
      <vt:lpstr>Application of the hyperdual-step method in CMAQ for the assessment  of aerosol formation  from volatile chemical products</vt:lpstr>
      <vt:lpstr>Motivation</vt:lpstr>
      <vt:lpstr>Estimated VCP emissions </vt:lpstr>
      <vt:lpstr>EQUATES modeling platform</vt:lpstr>
      <vt:lpstr>PowerPoint Presentation</vt:lpstr>
      <vt:lpstr>Sensitivity analysis with CMAQ-hyd</vt:lpstr>
      <vt:lpstr>PowerPoint Presentation</vt:lpstr>
      <vt:lpstr>Verifying VCP emissions separation</vt:lpstr>
      <vt:lpstr>Proof-of-concept CMAQ-hyd configuration with VCP emissions</vt:lpstr>
      <vt:lpstr>PowerPoint Presentation</vt:lpstr>
      <vt:lpstr>Probing aerosol contributions  of VCPs and NOx  </vt:lpstr>
      <vt:lpstr>PowerPoint Presentation</vt:lpstr>
      <vt:lpstr>Probing the nonlinearity of aerosol contributions of VCPs and NOx  </vt:lpstr>
      <vt:lpstr>PowerPoint Presentation</vt:lpstr>
      <vt:lpstr>PowerPoint Presentation</vt:lpstr>
      <vt:lpstr>Acknowledgements</vt:lpstr>
      <vt:lpstr>References</vt:lpstr>
      <vt:lpstr>The Physical Meaning of Second-Order Derivatives</vt:lpstr>
      <vt:lpstr>PowerPoint Presentation</vt:lpstr>
      <vt:lpstr>Hyperdual Numbers and the Hyperdual-Step Method</vt:lpstr>
      <vt:lpstr>Hyperdual Numbers and the Hyperdual-Step Method</vt:lpstr>
      <vt:lpstr>Hyperdual Numbers and the Hyperdual-Step Method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 of the hyperdual-step method to CMAQ for the assessment of aerosol formation from volatile chemical products</dc:title>
  <dc:creator>Liu,Ed</dc:creator>
  <cp:lastModifiedBy>Liu,Ed</cp:lastModifiedBy>
  <cp:revision>101</cp:revision>
  <dcterms:created xsi:type="dcterms:W3CDTF">2023-10-10T18:35:55Z</dcterms:created>
  <dcterms:modified xsi:type="dcterms:W3CDTF">2023-10-16T16:39:05Z</dcterms:modified>
</cp:coreProperties>
</file>