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0" r:id="rId4"/>
  </p:sldMasterIdLst>
  <p:notesMasterIdLst>
    <p:notesMasterId r:id="rId26"/>
  </p:notesMasterIdLst>
  <p:handoutMasterIdLst>
    <p:handoutMasterId r:id="rId27"/>
  </p:handoutMasterIdLst>
  <p:sldIdLst>
    <p:sldId id="493" r:id="rId5"/>
    <p:sldId id="589" r:id="rId6"/>
    <p:sldId id="607" r:id="rId7"/>
    <p:sldId id="608" r:id="rId8"/>
    <p:sldId id="609" r:id="rId9"/>
    <p:sldId id="610" r:id="rId10"/>
    <p:sldId id="612" r:id="rId11"/>
    <p:sldId id="613" r:id="rId12"/>
    <p:sldId id="614" r:id="rId13"/>
    <p:sldId id="615" r:id="rId14"/>
    <p:sldId id="617" r:id="rId15"/>
    <p:sldId id="619" r:id="rId16"/>
    <p:sldId id="622" r:id="rId17"/>
    <p:sldId id="623" r:id="rId18"/>
    <p:sldId id="595" r:id="rId19"/>
    <p:sldId id="586" r:id="rId20"/>
    <p:sldId id="260" r:id="rId21"/>
    <p:sldId id="625" r:id="rId22"/>
    <p:sldId id="626" r:id="rId23"/>
    <p:sldId id="621" r:id="rId24"/>
    <p:sldId id="624" r:id="rId25"/>
  </p:sldIdLst>
  <p:sldSz cx="9144000" cy="6858000" type="screen4x3"/>
  <p:notesSz cx="6881813" cy="92964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Helvetica" pitchFamily="2" charset="0"/>
        <a:ea typeface="ＭＳ Ｐゴシック" panose="020B0600070205080204" pitchFamily="34" charset="-128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Helvetica" pitchFamily="2" charset="0"/>
        <a:ea typeface="ＭＳ Ｐゴシック" panose="020B0600070205080204" pitchFamily="34" charset="-128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Helvetica" pitchFamily="2" charset="0"/>
        <a:ea typeface="ＭＳ Ｐゴシック" panose="020B0600070205080204" pitchFamily="34" charset="-128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Helvetica" pitchFamily="2" charset="0"/>
        <a:ea typeface="ＭＳ Ｐゴシック" panose="020B0600070205080204" pitchFamily="34" charset="-128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Helvetica" pitchFamily="2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Helvetica" pitchFamily="2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Helvetica" pitchFamily="2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Helvetica" pitchFamily="2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Helvetica" pitchFamily="2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90"/>
    <p:restoredTop sz="86210" autoAdjust="0"/>
  </p:normalViewPr>
  <p:slideViewPr>
    <p:cSldViewPr snapToGrid="0">
      <p:cViewPr varScale="1">
        <p:scale>
          <a:sx n="117" d="100"/>
          <a:sy n="117" d="100"/>
        </p:scale>
        <p:origin x="1875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63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2" y="0"/>
      </p:cViewPr>
      <p:guideLst/>
    </p:cSldViewPr>
  </p:notesViewPr>
  <p:gridSpacing cx="72237" cy="72237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7E8503B8-9DF2-1943-A3AC-D8AA86BD9E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4120" y="8896844"/>
            <a:ext cx="404191" cy="310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191" tIns="46903" rIns="92191" bIns="46903" anchor="ctr">
            <a:spAutoFit/>
          </a:bodyPr>
          <a:lstStyle>
            <a:lvl1pPr defTabSz="928688" eaLnBrk="0" hangingPunct="0"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defTabSz="928688" eaLnBrk="0" hangingPunct="0"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defTabSz="928688" eaLnBrk="0" hangingPunct="0"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defTabSz="928688" eaLnBrk="0" hangingPunct="0"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defTabSz="928688" eaLnBrk="0" hangingPunct="0"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B951A594-76B7-A744-BBE2-901B8653AE0C}" type="slidenum">
              <a:rPr lang="en-US" altLang="en-US" sz="1400"/>
              <a:pPr algn="r"/>
              <a:t>‹#›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E16C4C9C-BE6B-1543-8954-F9C730193A6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6329" y="4414838"/>
            <a:ext cx="5049156" cy="4184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191" tIns="46903" rIns="92191" bIns="469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notes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3F04202A-F0BE-E44D-BD1D-8C75664BA0B1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9188" y="696913"/>
            <a:ext cx="4646612" cy="34861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66B3FCA3-A00F-3B42-81CD-8485399029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4119" y="8896843"/>
            <a:ext cx="404192" cy="310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191" tIns="46903" rIns="92191" bIns="46903" anchor="ctr">
            <a:spAutoFit/>
          </a:bodyPr>
          <a:lstStyle>
            <a:lvl1pPr defTabSz="928688" eaLnBrk="0" hangingPunct="0"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defTabSz="928688" eaLnBrk="0" hangingPunct="0"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defTabSz="928688" eaLnBrk="0" hangingPunct="0"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defTabSz="928688" eaLnBrk="0" hangingPunct="0"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defTabSz="928688" eaLnBrk="0" hangingPunct="0"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58C134F7-74B6-FA42-B1C7-2F9DEB662D5C}" type="slidenum">
              <a:rPr lang="en-US" altLang="en-US" sz="1400"/>
              <a:pPr algn="r"/>
              <a:t>‹#›</a:t>
            </a:fld>
            <a:endParaRPr lang="en-US" altLang="en-US" sz="14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112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-107" charset="0"/>
        <a:ea typeface="ＭＳ Ｐゴシック" pitchFamily="-107" charset="-128"/>
        <a:cs typeface="ＭＳ Ｐゴシック" pitchFamily="-107" charset="-128"/>
      </a:defRPr>
    </a:lvl1pPr>
    <a:lvl2pPr marL="455613" algn="l" defTabSz="9112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-107" charset="0"/>
        <a:ea typeface="ＭＳ Ｐゴシック" pitchFamily="-107" charset="-128"/>
        <a:cs typeface="+mn-cs"/>
      </a:defRPr>
    </a:lvl2pPr>
    <a:lvl3pPr marL="911225" algn="l" defTabSz="9112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-107" charset="0"/>
        <a:ea typeface="ＭＳ Ｐゴシック" pitchFamily="-107" charset="-128"/>
        <a:cs typeface="+mn-cs"/>
      </a:defRPr>
    </a:lvl3pPr>
    <a:lvl4pPr marL="1366838" algn="l" defTabSz="9112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-107" charset="0"/>
        <a:ea typeface="ＭＳ Ｐゴシック" pitchFamily="-107" charset="-128"/>
        <a:cs typeface="+mn-cs"/>
      </a:defRPr>
    </a:lvl4pPr>
    <a:lvl5pPr marL="1822450" algn="l" defTabSz="9112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-107" charset="0"/>
        <a:ea typeface="ＭＳ Ｐゴシック" pitchFamily="-10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267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A95F6170-EF6D-3748-AFAF-C2A5C0B8F5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7850" y="6510338"/>
            <a:ext cx="709613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2803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428750" y="3536950"/>
            <a:ext cx="6664325" cy="2039938"/>
          </a:xfrm>
        </p:spPr>
        <p:txBody>
          <a:bodyPr/>
          <a:lstStyle>
            <a:lvl1pPr marL="0" indent="0" algn="ctr">
              <a:spcBef>
                <a:spcPct val="0"/>
              </a:spcBef>
              <a:buFont typeface="Helvetica CY" pitchFamily="-107" charset="-52"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2803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865188" y="2057400"/>
            <a:ext cx="7772400" cy="1143000"/>
          </a:xfrm>
        </p:spPr>
        <p:txBody>
          <a:bodyPr anchorCtr="1"/>
          <a:lstStyle>
            <a:lvl1pPr algn="ctr">
              <a:lnSpc>
                <a:spcPct val="95000"/>
              </a:lnSpc>
              <a:defRPr sz="360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32448F-56AA-F34D-B520-58EE5047CC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85611" y="5814598"/>
            <a:ext cx="4784912" cy="675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349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30081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04000" y="73025"/>
            <a:ext cx="2124075" cy="63150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7013" y="73025"/>
            <a:ext cx="6224587" cy="63150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46238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53575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00150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4338" y="1358900"/>
            <a:ext cx="4079875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358900"/>
            <a:ext cx="4081462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21847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58120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57726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8205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209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057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4211D16-2747-C843-B96B-E9359570A8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14338" y="1358900"/>
            <a:ext cx="8313737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927F146-4E86-5443-A34E-D4DB1E9FAC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7850" y="6510338"/>
            <a:ext cx="709613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20254BA-EB71-9F49-BFDC-B2ED25CF9E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27013" y="73025"/>
            <a:ext cx="6240462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  <a:endParaRPr lang="en-US" altLang="en-US"/>
          </a:p>
        </p:txBody>
      </p:sp>
      <p:sp>
        <p:nvSpPr>
          <p:cNvPr id="427191" name="Text Box 183">
            <a:extLst>
              <a:ext uri="{FF2B5EF4-FFF2-40B4-BE49-F238E27FC236}">
                <a16:creationId xmlns:a16="http://schemas.microsoft.com/office/drawing/2014/main" id="{67C1F28C-DCBA-C64C-80E5-4435D3D3BA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7263" y="6569075"/>
            <a:ext cx="40005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algn="l"/>
            <a:fld id="{0F871323-C789-814F-9993-C39C4400BBAD}" type="slidenum">
              <a:rPr lang="en-US" altLang="en-US" sz="1400">
                <a:solidFill>
                  <a:schemeClr val="bg1"/>
                </a:solidFill>
              </a:rPr>
              <a:pPr algn="l"/>
              <a:t>‹#›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FEDA45-2B30-2046-88D6-35B1EA8E0F5C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6935236" y="73025"/>
            <a:ext cx="2139191" cy="30200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  <p:sldLayoutId id="2147483921" r:id="rId2"/>
    <p:sldLayoutId id="2147483922" r:id="rId3"/>
    <p:sldLayoutId id="2147483923" r:id="rId4"/>
    <p:sldLayoutId id="2147483924" r:id="rId5"/>
    <p:sldLayoutId id="2147483925" r:id="rId6"/>
    <p:sldLayoutId id="2147483926" r:id="rId7"/>
    <p:sldLayoutId id="2147483927" r:id="rId8"/>
    <p:sldLayoutId id="2147483928" r:id="rId9"/>
    <p:sldLayoutId id="2147483929" r:id="rId10"/>
    <p:sldLayoutId id="2147483930" r:id="rId11"/>
  </p:sldLayoutIdLst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EAFD39"/>
          </a:solidFill>
          <a:latin typeface="+mj-lt"/>
          <a:ea typeface="ＭＳ Ｐゴシック" pitchFamily="-107" charset="-128"/>
          <a:cs typeface="ＭＳ Ｐゴシック" pitchFamily="-107" charset="-128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EAFD39"/>
          </a:solidFill>
          <a:latin typeface="Helvetica" pitchFamily="-107" charset="0"/>
          <a:ea typeface="ＭＳ Ｐゴシック" pitchFamily="-107" charset="-128"/>
          <a:cs typeface="ＭＳ Ｐゴシック" pitchFamily="-107" charset="-128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EAFD39"/>
          </a:solidFill>
          <a:latin typeface="Helvetica" pitchFamily="-107" charset="0"/>
          <a:ea typeface="ＭＳ Ｐゴシック" pitchFamily="-107" charset="-128"/>
          <a:cs typeface="ＭＳ Ｐゴシック" pitchFamily="-107" charset="-128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EAFD39"/>
          </a:solidFill>
          <a:latin typeface="Helvetica" pitchFamily="-107" charset="0"/>
          <a:ea typeface="ＭＳ Ｐゴシック" pitchFamily="-107" charset="-128"/>
          <a:cs typeface="ＭＳ Ｐゴシック" pitchFamily="-107" charset="-128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EAFD39"/>
          </a:solidFill>
          <a:latin typeface="Helvetica" pitchFamily="-107" charset="0"/>
          <a:ea typeface="ＭＳ Ｐゴシック" pitchFamily="-107" charset="-128"/>
          <a:cs typeface="ＭＳ Ｐゴシック" pitchFamily="-107" charset="-128"/>
        </a:defRPr>
      </a:lvl5pPr>
      <a:lvl6pPr marL="4572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EAFD39"/>
          </a:solidFill>
          <a:latin typeface="Helvetica" pitchFamily="-107" charset="0"/>
        </a:defRPr>
      </a:lvl6pPr>
      <a:lvl7pPr marL="9144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EAFD39"/>
          </a:solidFill>
          <a:latin typeface="Helvetica" pitchFamily="-107" charset="0"/>
        </a:defRPr>
      </a:lvl7pPr>
      <a:lvl8pPr marL="13716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EAFD39"/>
          </a:solidFill>
          <a:latin typeface="Helvetica" pitchFamily="-107" charset="0"/>
        </a:defRPr>
      </a:lvl8pPr>
      <a:lvl9pPr marL="18288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EAFD39"/>
          </a:solidFill>
          <a:latin typeface="Helvetica" pitchFamily="-107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chemeClr val="bg1"/>
        </a:buClr>
        <a:buFont typeface="Helvetica CY" pitchFamily="2" charset="0"/>
        <a:buChar char="•"/>
        <a:defRPr sz="2400">
          <a:solidFill>
            <a:schemeClr val="bg1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chemeClr val="bg1"/>
        </a:buClr>
        <a:buFont typeface="Helvetica CY" pitchFamily="2" charset="0"/>
        <a:buChar char="–"/>
        <a:defRPr sz="2000">
          <a:solidFill>
            <a:schemeClr val="bg1"/>
          </a:solidFill>
          <a:latin typeface="+mn-lt"/>
          <a:ea typeface="ＭＳ Ｐゴシック" pitchFamily="-107" charset="-128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chemeClr val="bg1"/>
        </a:buClr>
        <a:buFont typeface="Helvetica CY" pitchFamily="2" charset="0"/>
        <a:buChar char="•"/>
        <a:defRPr>
          <a:solidFill>
            <a:schemeClr val="bg1"/>
          </a:solidFill>
          <a:latin typeface="+mn-lt"/>
          <a:ea typeface="ＭＳ Ｐゴシック" pitchFamily="-107" charset="-128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chemeClr val="bg1"/>
        </a:buClr>
        <a:buFont typeface="Helvetica CY" pitchFamily="2" charset="0"/>
        <a:buChar char="–"/>
        <a:defRPr sz="1600">
          <a:solidFill>
            <a:schemeClr val="bg1"/>
          </a:solidFill>
          <a:latin typeface="+mn-lt"/>
          <a:ea typeface="ＭＳ Ｐゴシック" pitchFamily="-107" charset="-128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chemeClr val="bg1"/>
        </a:buClr>
        <a:buFont typeface="Helvetica CY" pitchFamily="2" charset="0"/>
        <a:buChar char="»"/>
        <a:defRPr sz="1600">
          <a:solidFill>
            <a:schemeClr val="bg1"/>
          </a:solidFill>
          <a:latin typeface="+mn-lt"/>
          <a:ea typeface="ＭＳ Ｐゴシック" pitchFamily="-107" charset="-128"/>
        </a:defRPr>
      </a:lvl5pPr>
      <a:lvl6pPr marL="2514600" indent="-228600" algn="l" rtl="0" eaLnBrk="0" fontAlgn="base" hangingPunct="0">
        <a:spcBef>
          <a:spcPct val="0"/>
        </a:spcBef>
        <a:spcAft>
          <a:spcPct val="0"/>
        </a:spcAft>
        <a:buClr>
          <a:schemeClr val="bg1"/>
        </a:buClr>
        <a:buFont typeface="Helvetica CY" pitchFamily="-107" charset="-52"/>
        <a:buChar char="»"/>
        <a:defRPr sz="1600">
          <a:solidFill>
            <a:schemeClr val="bg1"/>
          </a:solidFill>
          <a:latin typeface="+mn-lt"/>
          <a:ea typeface="ＭＳ Ｐゴシック" pitchFamily="-107" charset="-128"/>
        </a:defRPr>
      </a:lvl6pPr>
      <a:lvl7pPr marL="2971800" indent="-228600" algn="l" rtl="0" eaLnBrk="0" fontAlgn="base" hangingPunct="0">
        <a:spcBef>
          <a:spcPct val="0"/>
        </a:spcBef>
        <a:spcAft>
          <a:spcPct val="0"/>
        </a:spcAft>
        <a:buClr>
          <a:schemeClr val="bg1"/>
        </a:buClr>
        <a:buFont typeface="Helvetica CY" pitchFamily="-107" charset="-52"/>
        <a:buChar char="»"/>
        <a:defRPr sz="1600">
          <a:solidFill>
            <a:schemeClr val="bg1"/>
          </a:solidFill>
          <a:latin typeface="+mn-lt"/>
          <a:ea typeface="ＭＳ Ｐゴシック" pitchFamily="-107" charset="-128"/>
        </a:defRPr>
      </a:lvl7pPr>
      <a:lvl8pPr marL="3429000" indent="-228600" algn="l" rtl="0" eaLnBrk="0" fontAlgn="base" hangingPunct="0">
        <a:spcBef>
          <a:spcPct val="0"/>
        </a:spcBef>
        <a:spcAft>
          <a:spcPct val="0"/>
        </a:spcAft>
        <a:buClr>
          <a:schemeClr val="bg1"/>
        </a:buClr>
        <a:buFont typeface="Helvetica CY" pitchFamily="-107" charset="-52"/>
        <a:buChar char="»"/>
        <a:defRPr sz="1600">
          <a:solidFill>
            <a:schemeClr val="bg1"/>
          </a:solidFill>
          <a:latin typeface="+mn-lt"/>
          <a:ea typeface="ＭＳ Ｐゴシック" pitchFamily="-107" charset="-128"/>
        </a:defRPr>
      </a:lvl8pPr>
      <a:lvl9pPr marL="3886200" indent="-228600" algn="l" rtl="0" eaLnBrk="0" fontAlgn="base" hangingPunct="0">
        <a:spcBef>
          <a:spcPct val="0"/>
        </a:spcBef>
        <a:spcAft>
          <a:spcPct val="0"/>
        </a:spcAft>
        <a:buClr>
          <a:schemeClr val="bg1"/>
        </a:buClr>
        <a:buFont typeface="Helvetica CY" pitchFamily="-107" charset="-52"/>
        <a:buChar char="»"/>
        <a:defRPr sz="1600">
          <a:solidFill>
            <a:schemeClr val="bg1"/>
          </a:solidFill>
          <a:latin typeface="+mn-lt"/>
          <a:ea typeface="ＭＳ Ｐゴシック" pitchFamily="-107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2.pn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64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4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8B7A0-B5E7-415E-BC5C-5BA88E0BA3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18197"/>
            <a:ext cx="6858000" cy="1384196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Evaluation of an Advanced Aerosol Dry Deposition Model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A6D3D0-39D9-4FB9-921A-314BDDBA5E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8668" y="1919250"/>
            <a:ext cx="7076292" cy="3070803"/>
          </a:xfrm>
        </p:spPr>
        <p:txBody>
          <a:bodyPr>
            <a:normAutofit fontScale="92500" lnSpcReduction="20000"/>
          </a:bodyPr>
          <a:lstStyle/>
          <a:p>
            <a:endParaRPr lang="en-US" dirty="0"/>
          </a:p>
          <a:p>
            <a:endParaRPr lang="en-US" i="1" dirty="0"/>
          </a:p>
          <a:p>
            <a:r>
              <a:rPr lang="en-CA" dirty="0"/>
              <a:t>Bin Cheng</a:t>
            </a:r>
            <a:r>
              <a:rPr lang="en-CA" baseline="30000" dirty="0"/>
              <a:t>1</a:t>
            </a:r>
            <a:r>
              <a:rPr lang="en-CA" dirty="0"/>
              <a:t>, Kiran Alapaty</a:t>
            </a:r>
            <a:r>
              <a:rPr lang="en-CA" baseline="30000" dirty="0"/>
              <a:t>2</a:t>
            </a:r>
            <a:r>
              <a:rPr lang="en-CA" dirty="0"/>
              <a:t>, Qian Shu</a:t>
            </a:r>
            <a:r>
              <a:rPr lang="en-CA" baseline="30000" dirty="0"/>
              <a:t>2</a:t>
            </a:r>
            <a:r>
              <a:rPr lang="en-CA" dirty="0"/>
              <a:t>, and Saravanan Arunachalam</a:t>
            </a:r>
            <a:r>
              <a:rPr lang="en-CA" baseline="30000" dirty="0"/>
              <a:t>1</a:t>
            </a:r>
          </a:p>
          <a:p>
            <a:endParaRPr lang="en-CA" sz="2850" baseline="30000" dirty="0"/>
          </a:p>
          <a:p>
            <a:r>
              <a:rPr lang="en-CA" sz="1700" i="1" baseline="30000" dirty="0"/>
              <a:t>1</a:t>
            </a:r>
            <a:r>
              <a:rPr lang="en-CA" sz="1700" i="1" dirty="0"/>
              <a:t>Institute for the Environment, The University of North Carolina at Chapel Hill, Chapel Hill, NC</a:t>
            </a:r>
          </a:p>
          <a:p>
            <a:r>
              <a:rPr lang="en-CA" sz="1700" i="1" baseline="30000" dirty="0"/>
              <a:t>2</a:t>
            </a:r>
            <a:r>
              <a:rPr lang="en-CA" sz="1700" i="1" dirty="0"/>
              <a:t>U.S. Environmental Protection Agency, Research Triangle Park, NC</a:t>
            </a:r>
          </a:p>
          <a:p>
            <a:r>
              <a:rPr lang="en-CA" sz="2175" i="1" dirty="0"/>
              <a:t> </a:t>
            </a:r>
          </a:p>
          <a:p>
            <a:r>
              <a:rPr lang="en-US" sz="1900" dirty="0"/>
              <a:t>Presented at</a:t>
            </a:r>
          </a:p>
          <a:p>
            <a:r>
              <a:rPr lang="en-US" sz="1900" dirty="0"/>
              <a:t>The 21</a:t>
            </a:r>
            <a:r>
              <a:rPr lang="en-US" sz="1900" baseline="30000" dirty="0"/>
              <a:t>st</a:t>
            </a:r>
            <a:r>
              <a:rPr lang="en-US" sz="1900" dirty="0"/>
              <a:t> Annual CMAS Conference, Chapel Hill, NC</a:t>
            </a:r>
          </a:p>
          <a:p>
            <a:r>
              <a:rPr lang="en-US" sz="2200" dirty="0"/>
              <a:t>October 17-19, 2022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7C371198-14C7-4A9E-36CF-B77C660AF9F4}"/>
              </a:ext>
            </a:extLst>
          </p:cNvPr>
          <p:cNvSpPr txBox="1"/>
          <p:nvPr/>
        </p:nvSpPr>
        <p:spPr>
          <a:xfrm>
            <a:off x="1039040" y="4990053"/>
            <a:ext cx="7722996" cy="61298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SzPct val="90000"/>
            </a:pPr>
            <a:r>
              <a:rPr lang="en-US" sz="1600" kern="0" dirty="0">
                <a:solidFill>
                  <a:schemeClr val="bg1"/>
                </a:solidFill>
                <a:cs typeface="+mn-cs"/>
              </a:rPr>
              <a:t>Disclaimer:</a:t>
            </a:r>
            <a:r>
              <a:rPr lang="en-US" sz="1600" b="0" kern="0" dirty="0">
                <a:solidFill>
                  <a:schemeClr val="bg1"/>
                </a:solidFill>
                <a:cs typeface="+mn-cs"/>
              </a:rPr>
              <a:t> </a:t>
            </a:r>
            <a:r>
              <a:rPr lang="en-US" sz="1600" b="0" kern="0" dirty="0">
                <a:solidFill>
                  <a:schemeClr val="bg1"/>
                </a:solidFill>
                <a:ea typeface="ＭＳ Ｐゴシック" charset="-128"/>
              </a:rPr>
              <a:t>The views expressed in this presentation are those of the authors and do not necessarily reflect the views or policies of the U.S. EPA.</a:t>
            </a:r>
            <a:endParaRPr lang="en-US" sz="1600" b="0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2612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065A9-A0E9-44BA-868C-416214C13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682" y="0"/>
            <a:ext cx="6240462" cy="704850"/>
          </a:xfrm>
        </p:spPr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Results and Discussion 1 of 3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F187CB-6D89-4556-A6C1-5CE7940307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131" y="1026390"/>
            <a:ext cx="8313737" cy="50292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</a:pPr>
            <a:endParaRPr lang="en-US" sz="2800" b="1" dirty="0">
              <a:solidFill>
                <a:srgbClr val="FFFF00"/>
              </a:solidFill>
              <a:latin typeface="+mj-lt"/>
            </a:endParaRPr>
          </a:p>
          <a:p>
            <a:pPr>
              <a:lnSpc>
                <a:spcPct val="80000"/>
              </a:lnSpc>
              <a:spcBef>
                <a:spcPct val="0"/>
              </a:spcBef>
            </a:pPr>
            <a:endParaRPr lang="en-US" sz="2800" b="1" dirty="0">
              <a:solidFill>
                <a:srgbClr val="FFFF00"/>
              </a:solidFill>
              <a:latin typeface="+mj-lt"/>
            </a:endParaRPr>
          </a:p>
          <a:p>
            <a:endParaRPr lang="en-US" dirty="0"/>
          </a:p>
        </p:txBody>
      </p:sp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C4DE5AEE-DD77-CC7B-8735-7E6CAE44D4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682" y="685181"/>
            <a:ext cx="3840480" cy="3053718"/>
          </a:xfrm>
          <a:prstGeom prst="rect">
            <a:avLst/>
          </a:prstGeom>
          <a:ln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D698A90-28C2-577F-EC27-82CC68634DC7}"/>
                  </a:ext>
                </a:extLst>
              </p:cNvPr>
              <p:cNvSpPr txBox="1"/>
              <p:nvPr/>
            </p:nvSpPr>
            <p:spPr>
              <a:xfrm>
                <a:off x="4186215" y="498326"/>
                <a:ext cx="4911132" cy="3447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 algn="l">
                  <a:spcAft>
                    <a:spcPts val="1200"/>
                  </a:spcAft>
                  <a:buFont typeface="Wingdings" panose="05000000000000000000" pitchFamily="2" charset="2"/>
                  <a:buChar char="§"/>
                </a:pPr>
                <a:r>
                  <a:rPr lang="en-US" altLang="zh-CN" sz="1800" dirty="0">
                    <a:solidFill>
                      <a:schemeClr val="bg1"/>
                    </a:solidFill>
                    <a:latin typeface="+mn-lt"/>
                    <a:ea typeface="DengXian" panose="02010600030101010101" pitchFamily="2" charset="-122"/>
                  </a:rPr>
                  <a:t>The</a:t>
                </a:r>
                <a:r>
                  <a:rPr lang="en-US" sz="1800" dirty="0">
                    <a:solidFill>
                      <a:schemeClr val="bg1"/>
                    </a:solidFill>
                    <a:latin typeface="+mn-lt"/>
                    <a:ea typeface="DengXian" panose="02010600030101010101" pitchFamily="2" charset="-12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1800" b="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∗</m:t>
                        </m:r>
                      </m:sub>
                    </m:sSub>
                    <m:r>
                      <a:rPr lang="en-US" sz="18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1800" dirty="0">
                    <a:solidFill>
                      <a:schemeClr val="bg1"/>
                    </a:solidFill>
                    <a:latin typeface="+mn-lt"/>
                    <a:ea typeface="DengXian" panose="02010600030101010101" pitchFamily="2" charset="-122"/>
                  </a:rPr>
                  <a:t>includes the contribution by the surface sensible heat flux to the turbulence, showing a variability like heat flux during daytime </a:t>
                </a:r>
              </a:p>
              <a:p>
                <a:pPr marL="342900" indent="-342900" algn="l">
                  <a:spcAft>
                    <a:spcPts val="1200"/>
                  </a:spcAft>
                  <a:buFont typeface="Wingdings" panose="05000000000000000000" pitchFamily="2" charset="2"/>
                  <a:buChar char="§"/>
                </a:pPr>
                <a:r>
                  <a:rPr lang="en-US" sz="1800" i="1" dirty="0">
                    <a:solidFill>
                      <a:schemeClr val="bg1"/>
                    </a:solidFill>
                    <a:latin typeface="+mn-lt"/>
                  </a:rPr>
                  <a:t>I</a:t>
                </a:r>
                <a:r>
                  <a:rPr lang="en-US" sz="1800" i="1" baseline="-25000" dirty="0">
                    <a:solidFill>
                      <a:schemeClr val="bg1"/>
                    </a:solidFill>
                    <a:latin typeface="+mn-lt"/>
                  </a:rPr>
                  <a:t>t</a:t>
                </a:r>
                <a:r>
                  <a:rPr lang="en-US" sz="1800" dirty="0">
                    <a:solidFill>
                      <a:schemeClr val="bg1"/>
                    </a:solidFill>
                    <a:latin typeface="+mn-lt"/>
                  </a:rPr>
                  <a:t> varies from 0 to about 1, usage of </a:t>
                </a:r>
                <a:r>
                  <a:rPr lang="en-US" sz="1800" i="1" dirty="0">
                    <a:solidFill>
                      <a:schemeClr val="bg1"/>
                    </a:solidFill>
                    <a:latin typeface="+mn-lt"/>
                  </a:rPr>
                  <a:t>I</a:t>
                </a:r>
                <a:r>
                  <a:rPr lang="en-US" sz="1800" i="1" baseline="-25000" dirty="0">
                    <a:solidFill>
                      <a:schemeClr val="bg1"/>
                    </a:solidFill>
                    <a:latin typeface="+mn-lt"/>
                  </a:rPr>
                  <a:t>t</a:t>
                </a:r>
                <a:r>
                  <a:rPr lang="en-US" sz="1800" dirty="0">
                    <a:solidFill>
                      <a:schemeClr val="bg1"/>
                    </a:solidFill>
                    <a:latin typeface="+mn-lt"/>
                  </a:rPr>
                  <a:t> in equations for V</a:t>
                </a:r>
                <a:r>
                  <a:rPr lang="en-US" sz="1800" baseline="-25000" dirty="0">
                    <a:solidFill>
                      <a:schemeClr val="bg1"/>
                    </a:solidFill>
                    <a:latin typeface="+mn-lt"/>
                  </a:rPr>
                  <a:t>g</a:t>
                </a:r>
                <a:r>
                  <a:rPr lang="en-US" sz="1800" dirty="0">
                    <a:solidFill>
                      <a:schemeClr val="bg1"/>
                    </a:solidFill>
                    <a:latin typeface="+mn-lt"/>
                  </a:rPr>
                  <a:t> &amp; St not only introduce diurnal variability but also an increase in magnitudes of such estimations</a:t>
                </a:r>
              </a:p>
              <a:p>
                <a:pPr marL="342900" indent="-342900" algn="l">
                  <a:spcAft>
                    <a:spcPts val="1200"/>
                  </a:spcAft>
                  <a:buFont typeface="Wingdings" panose="05000000000000000000" pitchFamily="2" charset="2"/>
                  <a:buChar char="§"/>
                </a:pPr>
                <a:r>
                  <a:rPr lang="en-US" sz="1800" dirty="0">
                    <a:solidFill>
                      <a:schemeClr val="bg1"/>
                    </a:solidFill>
                    <a:latin typeface="+mn-lt"/>
                  </a:rPr>
                  <a:t>The measured wind speeds (U) are higher during nighttime than during daytime reflecting trends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1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</m:oMath>
                </a14:m>
                <a:r>
                  <a:rPr lang="en-US" sz="1800" dirty="0">
                    <a:solidFill>
                      <a:schemeClr val="bg1"/>
                    </a:solidFill>
                    <a:latin typeface="+mn-lt"/>
                  </a:rPr>
                  <a:t> during nighttime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D698A90-28C2-577F-EC27-82CC68634D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6215" y="498326"/>
                <a:ext cx="4911132" cy="3447098"/>
              </a:xfrm>
              <a:prstGeom prst="rect">
                <a:avLst/>
              </a:prstGeom>
              <a:blipFill>
                <a:blip r:embed="rId3"/>
                <a:stretch>
                  <a:fillRect l="-870" t="-1062" r="-124" b="-1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D5C7AB19-3949-EB46-5684-E3F2C94CD1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682" y="3806890"/>
            <a:ext cx="3840480" cy="2942038"/>
          </a:xfrm>
          <a:prstGeom prst="rect">
            <a:avLst/>
          </a:prstGeom>
          <a:ln>
            <a:solidFill>
              <a:schemeClr val="tx1"/>
            </a:solidFill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84AC21F-06C6-25A9-705A-7CC8DA902A91}"/>
                  </a:ext>
                </a:extLst>
              </p:cNvPr>
              <p:cNvSpPr txBox="1"/>
              <p:nvPr/>
            </p:nvSpPr>
            <p:spPr>
              <a:xfrm>
                <a:off x="4151530" y="3945424"/>
                <a:ext cx="4945817" cy="28931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 algn="l">
                  <a:spcAft>
                    <a:spcPts val="1200"/>
                  </a:spcAft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∗</m:t>
                        </m:r>
                      </m:sub>
                    </m:sSub>
                  </m:oMath>
                </a14:m>
                <a:r>
                  <a:rPr lang="en-US" altLang="zh-CN" sz="1800" dirty="0">
                    <a:solidFill>
                      <a:schemeClr val="bg1"/>
                    </a:solidFill>
                    <a:latin typeface="+mn-lt"/>
                    <a:ea typeface="DengXian" panose="02010600030101010101" pitchFamily="2" charset="-122"/>
                  </a:rPr>
                  <a:t> confined between 0.2 and 0.3, thus, the usage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∗</m:t>
                        </m:r>
                      </m:sub>
                    </m:sSub>
                  </m:oMath>
                </a14:m>
                <a:r>
                  <a:rPr lang="en-US" altLang="zh-CN" sz="1800" dirty="0">
                    <a:solidFill>
                      <a:schemeClr val="bg1"/>
                    </a:solidFill>
                    <a:latin typeface="+mn-lt"/>
                    <a:ea typeface="DengXian" panose="02010600030101010101" pitchFamily="2" charset="-122"/>
                  </a:rPr>
                  <a:t> without a stability function underrepresents turbulence in formulations</a:t>
                </a:r>
              </a:p>
              <a:p>
                <a:pPr marL="342900" indent="-342900" algn="l">
                  <a:spcAft>
                    <a:spcPts val="1200"/>
                  </a:spcAft>
                  <a:buFont typeface="Wingdings" panose="05000000000000000000" pitchFamily="2" charset="2"/>
                  <a:buChar char="§"/>
                </a:pPr>
                <a:r>
                  <a:rPr lang="en-US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The advantage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∗</m:t>
                        </m:r>
                      </m:sub>
                    </m:sSub>
                  </m:oMath>
                </a14:m>
                <a:r>
                  <a:rPr lang="en-US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is that it includes buoyancy and shear forces &amp; thus responsible for large diurnal variation </a:t>
                </a:r>
              </a:p>
              <a:p>
                <a:pPr marL="342900" indent="-342900" algn="l">
                  <a:spcAft>
                    <a:spcPts val="1200"/>
                  </a:spcAft>
                  <a:buFont typeface="Wingdings" panose="05000000000000000000" pitchFamily="2" charset="2"/>
                  <a:buChar char="§"/>
                </a:pPr>
                <a:r>
                  <a:rPr lang="en-US" sz="1800" dirty="0">
                    <a:solidFill>
                      <a:schemeClr val="bg1"/>
                    </a:solidFill>
                    <a:latin typeface="+mn-lt"/>
                  </a:rPr>
                  <a:t>Part-1 (</a:t>
                </a:r>
                <a:r>
                  <a:rPr lang="en-US" sz="1800" dirty="0" err="1">
                    <a:solidFill>
                      <a:schemeClr val="bg1"/>
                    </a:solidFill>
                    <a:latin typeface="+mn-lt"/>
                  </a:rPr>
                  <a:t>Alapty</a:t>
                </a:r>
                <a:r>
                  <a:rPr lang="en-US" sz="1800" dirty="0">
                    <a:solidFill>
                      <a:schemeClr val="bg1"/>
                    </a:solidFill>
                    <a:latin typeface="+mn-lt"/>
                  </a:rPr>
                  <a:t>) talk proved that the product of </a:t>
                </a:r>
                <a:r>
                  <a:rPr lang="en-US" sz="1800" i="1" dirty="0">
                    <a:solidFill>
                      <a:schemeClr val="bg1"/>
                    </a:solidFill>
                    <a:latin typeface="+mn-lt"/>
                  </a:rPr>
                  <a:t>k</a:t>
                </a:r>
                <a:r>
                  <a:rPr lang="en-US" sz="1800" dirty="0">
                    <a:solidFill>
                      <a:schemeClr val="bg1"/>
                    </a:solidFill>
                    <a:latin typeface="+mn-lt"/>
                  </a:rPr>
                  <a:t> &amp;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</m:oMath>
                </a14:m>
                <a:r>
                  <a:rPr lang="en-US" sz="1800" dirty="0">
                    <a:solidFill>
                      <a:schemeClr val="bg1"/>
                    </a:solidFill>
                    <a:latin typeface="+mn-lt"/>
                  </a:rPr>
                  <a:t> can successfully replace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</m:oMath>
                </a14:m>
                <a:r>
                  <a:rPr lang="en-US" sz="1800" dirty="0">
                    <a:solidFill>
                      <a:schemeClr val="bg1"/>
                    </a:solidFill>
                    <a:latin typeface="+mn-lt"/>
                  </a:rPr>
                  <a:t> measured by 3-D sonic anemometer</a:t>
                </a: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84AC21F-06C6-25A9-705A-7CC8DA902A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1530" y="3945424"/>
                <a:ext cx="4945817" cy="2893100"/>
              </a:xfrm>
              <a:prstGeom prst="rect">
                <a:avLst/>
              </a:prstGeom>
              <a:blipFill>
                <a:blip r:embed="rId5"/>
                <a:stretch>
                  <a:fillRect l="-740" t="-1053" r="-123" b="-2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881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065A9-A0E9-44BA-868C-416214C13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Results and Discussion 2 of 3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F187CB-6D89-4556-A6C1-5CE7940307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131" y="1026390"/>
            <a:ext cx="8313737" cy="50292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</a:pPr>
            <a:endParaRPr lang="en-US" sz="2800" b="1" dirty="0">
              <a:solidFill>
                <a:srgbClr val="FFFF00"/>
              </a:solidFill>
              <a:latin typeface="+mj-lt"/>
            </a:endParaRPr>
          </a:p>
          <a:p>
            <a:pPr>
              <a:lnSpc>
                <a:spcPct val="80000"/>
              </a:lnSpc>
              <a:spcBef>
                <a:spcPct val="0"/>
              </a:spcBef>
            </a:pPr>
            <a:endParaRPr lang="en-US" sz="2800" b="1" dirty="0">
              <a:solidFill>
                <a:srgbClr val="FFFF00"/>
              </a:solidFill>
              <a:latin typeface="+mj-lt"/>
            </a:endParaRP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274B98-1B07-F14D-6214-65222B709568}"/>
              </a:ext>
            </a:extLst>
          </p:cNvPr>
          <p:cNvSpPr txBox="1"/>
          <p:nvPr/>
        </p:nvSpPr>
        <p:spPr>
          <a:xfrm>
            <a:off x="3910335" y="535900"/>
            <a:ext cx="5346440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altLang="zh-CN" sz="1800" dirty="0">
                <a:solidFill>
                  <a:schemeClr val="bg1"/>
                </a:solidFill>
                <a:latin typeface="+mn-lt"/>
                <a:ea typeface="DengXian" panose="02010600030101010101" pitchFamily="2" charset="-122"/>
              </a:rPr>
              <a:t>For the chosen particle diameter, sedimentation velocity is constant &amp; is independent of time </a:t>
            </a:r>
          </a:p>
          <a:p>
            <a:pPr marL="342900" indent="-342900" algn="l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bg1"/>
                </a:solidFill>
                <a:latin typeface="+mn-lt"/>
              </a:rPr>
              <a:t>With the usage of </a:t>
            </a:r>
            <a:r>
              <a:rPr lang="en-US" sz="1800" i="1" dirty="0">
                <a:solidFill>
                  <a:schemeClr val="bg1"/>
                </a:solidFill>
                <a:latin typeface="+mn-lt"/>
              </a:rPr>
              <a:t>I</a:t>
            </a:r>
            <a:r>
              <a:rPr lang="en-US" sz="1800" i="1" baseline="-25000" dirty="0">
                <a:solidFill>
                  <a:schemeClr val="bg1"/>
                </a:solidFill>
                <a:latin typeface="+mn-lt"/>
              </a:rPr>
              <a:t>t</a:t>
            </a:r>
            <a:r>
              <a:rPr lang="en-US" sz="1800" dirty="0">
                <a:solidFill>
                  <a:schemeClr val="bg1"/>
                </a:solidFill>
                <a:latin typeface="+mn-lt"/>
              </a:rPr>
              <a:t>, turbulence effects are reflected in the effective sedimentation velocity estimation, showing a diurnal variation </a:t>
            </a:r>
          </a:p>
          <a:p>
            <a:pPr marL="342900" indent="-342900" algn="l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bg1"/>
                </a:solidFill>
                <a:latin typeface="+mn-lt"/>
              </a:rPr>
              <a:t>The maximum median </a:t>
            </a:r>
            <a:r>
              <a:rPr lang="en-US" sz="1800" dirty="0" err="1">
                <a:solidFill>
                  <a:schemeClr val="bg1"/>
                </a:solidFill>
                <a:latin typeface="+mn-lt"/>
              </a:rPr>
              <a:t>V</a:t>
            </a:r>
            <a:r>
              <a:rPr lang="en-US" sz="1800" baseline="-25000" dirty="0" err="1">
                <a:solidFill>
                  <a:schemeClr val="bg1"/>
                </a:solidFill>
                <a:latin typeface="+mn-lt"/>
              </a:rPr>
              <a:t>ge</a:t>
            </a:r>
            <a:r>
              <a:rPr lang="en-US" sz="1800" dirty="0">
                <a:solidFill>
                  <a:schemeClr val="bg1"/>
                </a:solidFill>
                <a:latin typeface="+mn-lt"/>
              </a:rPr>
              <a:t> is about 2 times of V</a:t>
            </a:r>
            <a:r>
              <a:rPr lang="en-US" sz="1800" baseline="-25000" dirty="0">
                <a:solidFill>
                  <a:schemeClr val="bg1"/>
                </a:solidFill>
                <a:latin typeface="+mn-lt"/>
              </a:rPr>
              <a:t>g</a:t>
            </a:r>
            <a:r>
              <a:rPr lang="en-US" sz="1800" dirty="0">
                <a:solidFill>
                  <a:schemeClr val="bg1"/>
                </a:solidFill>
                <a:latin typeface="+mn-lt"/>
              </a:rPr>
              <a:t> &amp; for all days of simulation </a:t>
            </a:r>
            <a:r>
              <a:rPr lang="en-US" sz="1800" dirty="0" err="1">
                <a:solidFill>
                  <a:schemeClr val="bg1"/>
                </a:solidFill>
                <a:latin typeface="+mn-lt"/>
              </a:rPr>
              <a:t>V</a:t>
            </a:r>
            <a:r>
              <a:rPr lang="en-US" sz="1800" baseline="-25000" dirty="0" err="1">
                <a:solidFill>
                  <a:schemeClr val="bg1"/>
                </a:solidFill>
                <a:latin typeface="+mn-lt"/>
              </a:rPr>
              <a:t>ge</a:t>
            </a:r>
            <a:r>
              <a:rPr lang="en-US" sz="1800" dirty="0">
                <a:solidFill>
                  <a:schemeClr val="bg1"/>
                </a:solidFill>
                <a:latin typeface="+mn-lt"/>
              </a:rPr>
              <a:t> has been always higher than V</a:t>
            </a:r>
            <a:r>
              <a:rPr lang="en-US" sz="1800" baseline="-25000" dirty="0">
                <a:solidFill>
                  <a:schemeClr val="bg1"/>
                </a:solidFill>
                <a:latin typeface="+mn-lt"/>
              </a:rPr>
              <a:t>g</a:t>
            </a:r>
            <a:r>
              <a:rPr lang="en-US" sz="1800" dirty="0">
                <a:solidFill>
                  <a:schemeClr val="bg1"/>
                </a:solidFill>
                <a:latin typeface="+mn-lt"/>
              </a:rPr>
              <a:t> irrespective of PBL stability regimes</a:t>
            </a:r>
          </a:p>
        </p:txBody>
      </p:sp>
      <p:pic>
        <p:nvPicPr>
          <p:cNvPr id="6" name="Picture 5" descr="Chart, line chart&#10;&#10;Description automatically generated">
            <a:extLst>
              <a:ext uri="{FF2B5EF4-FFF2-40B4-BE49-F238E27FC236}">
                <a16:creationId xmlns:a16="http://schemas.microsoft.com/office/drawing/2014/main" id="{08AFF4FE-98DC-3195-D527-33E658CD80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55" y="653133"/>
            <a:ext cx="3840480" cy="288785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 descr="Chart, line chart&#10;&#10;Description automatically generated">
            <a:extLst>
              <a:ext uri="{FF2B5EF4-FFF2-40B4-BE49-F238E27FC236}">
                <a16:creationId xmlns:a16="http://schemas.microsoft.com/office/drawing/2014/main" id="{8E649080-82A2-8702-7A00-CAA8478A4A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55" y="3637740"/>
            <a:ext cx="3840480" cy="2957871"/>
          </a:xfrm>
          <a:prstGeom prst="rect">
            <a:avLst/>
          </a:prstGeom>
          <a:ln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3231688-FB7C-A823-AAC3-7399E757A01D}"/>
                  </a:ext>
                </a:extLst>
              </p:cNvPr>
              <p:cNvSpPr txBox="1"/>
              <p:nvPr/>
            </p:nvSpPr>
            <p:spPr>
              <a:xfrm>
                <a:off x="3936398" y="3429000"/>
                <a:ext cx="5294314" cy="3447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 algn="l">
                  <a:spcAft>
                    <a:spcPts val="1200"/>
                  </a:spcAft>
                  <a:buFont typeface="Wingdings" panose="05000000000000000000" pitchFamily="2" charset="2"/>
                  <a:buChar char="§"/>
                </a:pPr>
                <a:r>
                  <a:rPr lang="en-US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Variability for the St is solely dictated by the variation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∗</m:t>
                        </m:r>
                      </m:sub>
                    </m:sSub>
                    <m:r>
                      <a:rPr lang="en-US" sz="18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</m:oMath>
                </a14:m>
                <a:r>
                  <a:rPr lang="en-US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other parameters are constant</a:t>
                </a:r>
                <a:endParaRPr lang="en-US" altLang="zh-CN" sz="1800" dirty="0">
                  <a:solidFill>
                    <a:schemeClr val="bg1"/>
                  </a:solidFill>
                  <a:latin typeface="+mn-lt"/>
                  <a:ea typeface="DengXian" panose="02010600030101010101" pitchFamily="2" charset="-122"/>
                </a:endParaRPr>
              </a:p>
              <a:p>
                <a:pPr marL="342900" indent="-342900" algn="l">
                  <a:spcAft>
                    <a:spcPts val="1200"/>
                  </a:spcAft>
                  <a:buFont typeface="Wingdings" panose="05000000000000000000" pitchFamily="2" charset="2"/>
                  <a:buChar char="§"/>
                </a:pPr>
                <a:r>
                  <a:rPr lang="en-US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The St</a:t>
                </a:r>
                <a:r>
                  <a:rPr lang="en-US" sz="1800" baseline="-250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e</a:t>
                </a:r>
                <a:r>
                  <a:rPr lang="en-US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estimation is controlled by both the </a:t>
                </a:r>
                <a:r>
                  <a:rPr lang="en-US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V</a:t>
                </a:r>
                <a:r>
                  <a:rPr lang="en-US" sz="1800" baseline="-250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ge</a:t>
                </a:r>
                <a:r>
                  <a:rPr lang="en-US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∗</m:t>
                        </m:r>
                      </m:sub>
                    </m:sSub>
                  </m:oMath>
                </a14:m>
                <a:r>
                  <a:rPr lang="en-US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&amp; thus the net impact of these parameters has introduced increased diurnal variability accounting for diurnally varying turbulence</a:t>
                </a:r>
              </a:p>
              <a:p>
                <a:pPr marL="342900" indent="-342900" algn="l">
                  <a:spcAft>
                    <a:spcPts val="1200"/>
                  </a:spcAft>
                  <a:buFont typeface="Wingdings" panose="05000000000000000000" pitchFamily="2" charset="2"/>
                  <a:buChar char="§"/>
                </a:pPr>
                <a:r>
                  <a:rPr lang="en-US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The St</a:t>
                </a:r>
                <a:r>
                  <a:rPr lang="en-US" sz="1800" baseline="-250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e</a:t>
                </a:r>
                <a:r>
                  <a:rPr lang="en-US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is always higher than St for all PBL conditions &amp; since R</a:t>
                </a:r>
                <a:r>
                  <a:rPr lang="en-US" sz="1800" baseline="-250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b</a:t>
                </a:r>
                <a:r>
                  <a:rPr lang="en-US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estimation depends on the magnitude of Stokes number, its magnitude will also be affected</a:t>
                </a:r>
                <a:endParaRPr lang="en-US" sz="1800" dirty="0">
                  <a:solidFill>
                    <a:schemeClr val="bg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3231688-FB7C-A823-AAC3-7399E757A0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6398" y="3429000"/>
                <a:ext cx="5294314" cy="3447098"/>
              </a:xfrm>
              <a:prstGeom prst="rect">
                <a:avLst/>
              </a:prstGeom>
              <a:blipFill>
                <a:blip r:embed="rId4"/>
                <a:stretch>
                  <a:fillRect l="-806" t="-1062" b="-17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24799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065A9-A0E9-44BA-868C-416214C13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Results and Discussion 3 of 3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F187CB-6D89-4556-A6C1-5CE7940307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131" y="1026390"/>
            <a:ext cx="8313737" cy="50292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</a:pPr>
            <a:endParaRPr lang="en-US" sz="2800" b="1" dirty="0">
              <a:solidFill>
                <a:srgbClr val="FFFF00"/>
              </a:solidFill>
              <a:latin typeface="+mj-lt"/>
            </a:endParaRPr>
          </a:p>
          <a:p>
            <a:pPr>
              <a:lnSpc>
                <a:spcPct val="80000"/>
              </a:lnSpc>
              <a:spcBef>
                <a:spcPct val="0"/>
              </a:spcBef>
            </a:pPr>
            <a:endParaRPr lang="en-US" sz="2800" b="1" dirty="0">
              <a:solidFill>
                <a:srgbClr val="FFFF00"/>
              </a:solidFill>
              <a:latin typeface="+mj-lt"/>
            </a:endParaRP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03340E-CFEC-69F8-77DF-BD19E81C0864}"/>
              </a:ext>
            </a:extLst>
          </p:cNvPr>
          <p:cNvSpPr txBox="1"/>
          <p:nvPr/>
        </p:nvSpPr>
        <p:spPr>
          <a:xfrm>
            <a:off x="3959873" y="576230"/>
            <a:ext cx="4925053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bg1"/>
                </a:solidFill>
                <a:latin typeface="+mn-lt"/>
              </a:rPr>
              <a:t>For nighttime (SBL), </a:t>
            </a:r>
            <a:r>
              <a:rPr lang="en-US" sz="1800" dirty="0" err="1">
                <a:solidFill>
                  <a:schemeClr val="bg1"/>
                </a:solidFill>
                <a:latin typeface="+mn-lt"/>
              </a:rPr>
              <a:t>W</a:t>
            </a:r>
            <a:r>
              <a:rPr lang="en-US" sz="1800" baseline="-25000" dirty="0" err="1">
                <a:solidFill>
                  <a:schemeClr val="bg1"/>
                </a:solidFill>
                <a:latin typeface="+mn-lt"/>
              </a:rPr>
              <a:t>f</a:t>
            </a:r>
            <a:r>
              <a:rPr lang="en-US" sz="1800" dirty="0">
                <a:solidFill>
                  <a:schemeClr val="bg1"/>
                </a:solidFill>
                <a:latin typeface="+mn-lt"/>
              </a:rPr>
              <a:t> is not applicable (set to zero) while T</a:t>
            </a:r>
            <a:r>
              <a:rPr lang="en-US" sz="1800" baseline="-25000" dirty="0">
                <a:solidFill>
                  <a:schemeClr val="bg1"/>
                </a:solidFill>
                <a:latin typeface="+mn-lt"/>
              </a:rPr>
              <a:t>f</a:t>
            </a:r>
            <a:r>
              <a:rPr lang="en-US" sz="1800" dirty="0">
                <a:solidFill>
                  <a:schemeClr val="bg1"/>
                </a:solidFill>
                <a:latin typeface="+mn-lt"/>
              </a:rPr>
              <a:t> is non-zero by design, thus, during nighttime, R</a:t>
            </a:r>
            <a:r>
              <a:rPr lang="en-US" sz="1800" baseline="-25000" dirty="0">
                <a:solidFill>
                  <a:schemeClr val="bg1"/>
                </a:solidFill>
                <a:latin typeface="+mn-lt"/>
              </a:rPr>
              <a:t>b</a:t>
            </a:r>
            <a:r>
              <a:rPr lang="en-US" sz="1800" dirty="0">
                <a:solidFill>
                  <a:schemeClr val="bg1"/>
                </a:solidFill>
                <a:latin typeface="+mn-lt"/>
              </a:rPr>
              <a:t> estimations using T</a:t>
            </a:r>
            <a:r>
              <a:rPr lang="en-US" sz="1800" baseline="-25000" dirty="0">
                <a:solidFill>
                  <a:schemeClr val="bg1"/>
                </a:solidFill>
                <a:latin typeface="+mn-lt"/>
              </a:rPr>
              <a:t>f</a:t>
            </a:r>
            <a:r>
              <a:rPr lang="en-US" sz="1800" dirty="0">
                <a:solidFill>
                  <a:schemeClr val="bg1"/>
                </a:solidFill>
                <a:latin typeface="+mn-lt"/>
              </a:rPr>
              <a:t> will be lower as compared to using </a:t>
            </a:r>
            <a:r>
              <a:rPr lang="en-US" sz="1800" dirty="0" err="1">
                <a:solidFill>
                  <a:schemeClr val="bg1"/>
                </a:solidFill>
                <a:latin typeface="+mn-lt"/>
              </a:rPr>
              <a:t>W</a:t>
            </a:r>
            <a:r>
              <a:rPr lang="en-US" sz="1800" baseline="-25000" dirty="0" err="1">
                <a:solidFill>
                  <a:schemeClr val="bg1"/>
                </a:solidFill>
                <a:latin typeface="+mn-lt"/>
              </a:rPr>
              <a:t>f</a:t>
            </a:r>
            <a:endParaRPr lang="en-US" altLang="zh-CN" sz="1800" dirty="0">
              <a:solidFill>
                <a:schemeClr val="bg1"/>
              </a:solidFill>
              <a:latin typeface="+mn-lt"/>
              <a:ea typeface="DengXian" panose="02010600030101010101" pitchFamily="2" charset="-122"/>
            </a:endParaRPr>
          </a:p>
          <a:p>
            <a:pPr marL="342900" indent="-342900" algn="l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800" dirty="0" err="1">
                <a:solidFill>
                  <a:schemeClr val="bg1"/>
                </a:solidFill>
                <a:latin typeface="+mn-lt"/>
              </a:rPr>
              <a:t>T</a:t>
            </a:r>
            <a:r>
              <a:rPr lang="en-US" sz="1800" baseline="-25000" dirty="0" err="1">
                <a:solidFill>
                  <a:schemeClr val="bg1"/>
                </a:solidFill>
                <a:latin typeface="+mn-lt"/>
              </a:rPr>
              <a:t>f</a:t>
            </a:r>
            <a:r>
              <a:rPr lang="en-US" sz="1800" dirty="0">
                <a:solidFill>
                  <a:schemeClr val="bg1"/>
                </a:solidFill>
                <a:latin typeface="+mn-lt"/>
              </a:rPr>
              <a:t> is always higher than </a:t>
            </a:r>
            <a:r>
              <a:rPr lang="en-US" sz="1800" dirty="0" err="1">
                <a:solidFill>
                  <a:schemeClr val="bg1"/>
                </a:solidFill>
                <a:latin typeface="+mn-lt"/>
              </a:rPr>
              <a:t>W</a:t>
            </a:r>
            <a:r>
              <a:rPr lang="en-US" sz="1800" baseline="-25000" dirty="0" err="1">
                <a:solidFill>
                  <a:schemeClr val="bg1"/>
                </a:solidFill>
                <a:latin typeface="+mn-lt"/>
              </a:rPr>
              <a:t>f</a:t>
            </a:r>
            <a:r>
              <a:rPr lang="en-US" sz="1800" dirty="0">
                <a:solidFill>
                  <a:schemeClr val="bg1"/>
                </a:solidFill>
                <a:latin typeface="+mn-lt"/>
              </a:rPr>
              <a:t> and thus turbulence effects are stronger in formulations where T</a:t>
            </a:r>
            <a:r>
              <a:rPr lang="en-US" sz="1800" baseline="-25000" dirty="0">
                <a:solidFill>
                  <a:schemeClr val="bg1"/>
                </a:solidFill>
                <a:latin typeface="+mn-lt"/>
              </a:rPr>
              <a:t>f</a:t>
            </a:r>
            <a:r>
              <a:rPr lang="en-US" sz="1800" dirty="0">
                <a:solidFill>
                  <a:schemeClr val="bg1"/>
                </a:solidFill>
                <a:latin typeface="+mn-lt"/>
              </a:rPr>
              <a:t> is used as compared to that with </a:t>
            </a:r>
            <a:r>
              <a:rPr lang="en-US" sz="1800" dirty="0" err="1">
                <a:solidFill>
                  <a:schemeClr val="bg1"/>
                </a:solidFill>
                <a:latin typeface="+mn-lt"/>
              </a:rPr>
              <a:t>W</a:t>
            </a:r>
            <a:r>
              <a:rPr lang="en-US" sz="1800" baseline="-25000" dirty="0" err="1">
                <a:solidFill>
                  <a:schemeClr val="bg1"/>
                </a:solidFill>
                <a:latin typeface="+mn-lt"/>
              </a:rPr>
              <a:t>f</a:t>
            </a:r>
            <a:r>
              <a:rPr lang="en-US" sz="1800" dirty="0">
                <a:solidFill>
                  <a:schemeClr val="bg1"/>
                </a:solidFill>
                <a:latin typeface="+mn-lt"/>
              </a:rPr>
              <a:t> </a:t>
            </a:r>
          </a:p>
        </p:txBody>
      </p:sp>
      <p:pic>
        <p:nvPicPr>
          <p:cNvPr id="6" name="Picture 5" descr="Chart, line chart&#10;&#10;Description automatically generated">
            <a:extLst>
              <a:ext uri="{FF2B5EF4-FFF2-40B4-BE49-F238E27FC236}">
                <a16:creationId xmlns:a16="http://schemas.microsoft.com/office/drawing/2014/main" id="{E985325C-119E-6396-613C-A3E30F1478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93" y="648080"/>
            <a:ext cx="3840480" cy="305871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 descr="Chart, line chart&#10;&#10;Description automatically generated">
            <a:extLst>
              <a:ext uri="{FF2B5EF4-FFF2-40B4-BE49-F238E27FC236}">
                <a16:creationId xmlns:a16="http://schemas.microsoft.com/office/drawing/2014/main" id="{2937AD9B-3956-0E6D-70AB-66C12A63FD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93" y="3837874"/>
            <a:ext cx="3840480" cy="289369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08CE2C8-38F6-A41F-A222-BB349DF28D19}"/>
              </a:ext>
            </a:extLst>
          </p:cNvPr>
          <p:cNvSpPr txBox="1"/>
          <p:nvPr/>
        </p:nvSpPr>
        <p:spPr>
          <a:xfrm>
            <a:off x="3959873" y="3026949"/>
            <a:ext cx="5015204" cy="384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bg1"/>
                </a:solidFill>
                <a:latin typeface="+mn-lt"/>
              </a:rPr>
              <a:t>Median </a:t>
            </a:r>
            <a:r>
              <a:rPr lang="en-US" sz="1800" dirty="0" err="1">
                <a:solidFill>
                  <a:schemeClr val="bg1"/>
                </a:solidFill>
                <a:latin typeface="+mn-lt"/>
              </a:rPr>
              <a:t>V</a:t>
            </a:r>
            <a:r>
              <a:rPr lang="en-US" sz="1800" baseline="-25000" dirty="0" err="1">
                <a:solidFill>
                  <a:schemeClr val="bg1"/>
                </a:solidFill>
                <a:latin typeface="+mn-lt"/>
              </a:rPr>
              <a:t>d</a:t>
            </a:r>
            <a:r>
              <a:rPr lang="en-US" sz="1800" dirty="0">
                <a:solidFill>
                  <a:schemeClr val="bg1"/>
                </a:solidFill>
                <a:latin typeface="+mn-lt"/>
              </a:rPr>
              <a:t> for OBS ranges from about 0.2 to 1 cm s</a:t>
            </a:r>
            <a:r>
              <a:rPr lang="en-US" sz="1800" baseline="30000" dirty="0">
                <a:solidFill>
                  <a:schemeClr val="bg1"/>
                </a:solidFill>
                <a:latin typeface="+mn-lt"/>
              </a:rPr>
              <a:t>-1</a:t>
            </a:r>
            <a:r>
              <a:rPr lang="en-US" sz="1800" dirty="0">
                <a:solidFill>
                  <a:schemeClr val="bg1"/>
                </a:solidFill>
                <a:latin typeface="+mn-lt"/>
              </a:rPr>
              <a:t> with maximum occurring at time interval 1000 to 1400 LT, &amp; measured </a:t>
            </a:r>
            <a:r>
              <a:rPr lang="en-US" sz="1800" dirty="0" err="1">
                <a:solidFill>
                  <a:schemeClr val="bg1"/>
                </a:solidFill>
                <a:latin typeface="+mn-lt"/>
              </a:rPr>
              <a:t>V</a:t>
            </a:r>
            <a:r>
              <a:rPr lang="en-US" sz="1800" baseline="-25000" dirty="0" err="1">
                <a:solidFill>
                  <a:schemeClr val="bg1"/>
                </a:solidFill>
                <a:latin typeface="+mn-lt"/>
              </a:rPr>
              <a:t>d</a:t>
            </a:r>
            <a:r>
              <a:rPr lang="en-US" sz="1800" dirty="0">
                <a:solidFill>
                  <a:schemeClr val="bg1"/>
                </a:solidFill>
                <a:latin typeface="+mn-lt"/>
              </a:rPr>
              <a:t> values were significantly higher during daytime than nighttime due to convective conditions in PBL</a:t>
            </a:r>
            <a:endParaRPr lang="en-US" altLang="zh-CN" sz="1800" dirty="0">
              <a:solidFill>
                <a:schemeClr val="bg1"/>
              </a:solidFill>
              <a:latin typeface="+mn-lt"/>
              <a:ea typeface="DengXian" panose="02010600030101010101" pitchFamily="2" charset="-122"/>
            </a:endParaRPr>
          </a:p>
          <a:p>
            <a:pPr marL="342900" indent="-342900" algn="l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bg1"/>
                </a:solidFill>
                <a:latin typeface="+mn-lt"/>
              </a:rPr>
              <a:t>All schemes underestimated </a:t>
            </a:r>
            <a:r>
              <a:rPr lang="en-US" sz="1800" dirty="0" err="1">
                <a:solidFill>
                  <a:schemeClr val="bg1"/>
                </a:solidFill>
                <a:latin typeface="+mn-lt"/>
              </a:rPr>
              <a:t>V</a:t>
            </a:r>
            <a:r>
              <a:rPr lang="en-US" sz="1800" baseline="-25000" dirty="0" err="1">
                <a:solidFill>
                  <a:schemeClr val="bg1"/>
                </a:solidFill>
                <a:latin typeface="+mn-lt"/>
              </a:rPr>
              <a:t>d</a:t>
            </a:r>
            <a:r>
              <a:rPr lang="en-US" sz="1800" dirty="0">
                <a:solidFill>
                  <a:schemeClr val="bg1"/>
                </a:solidFill>
                <a:latin typeface="+mn-lt"/>
              </a:rPr>
              <a:t> when compared to corresponding measured values, both Z01-B and C01-E didn’t capture strong diurnal variation found in measured </a:t>
            </a:r>
            <a:r>
              <a:rPr lang="en-US" sz="1800" dirty="0" err="1">
                <a:solidFill>
                  <a:schemeClr val="bg1"/>
                </a:solidFill>
                <a:latin typeface="+mn-lt"/>
              </a:rPr>
              <a:t>V</a:t>
            </a:r>
            <a:r>
              <a:rPr lang="en-US" sz="1800" baseline="-25000" dirty="0" err="1">
                <a:solidFill>
                  <a:schemeClr val="bg1"/>
                </a:solidFill>
                <a:latin typeface="+mn-lt"/>
              </a:rPr>
              <a:t>d</a:t>
            </a:r>
            <a:r>
              <a:rPr lang="en-US" sz="1800" dirty="0">
                <a:solidFill>
                  <a:schemeClr val="bg1"/>
                </a:solidFill>
                <a:latin typeface="+mn-lt"/>
              </a:rPr>
              <a:t> while C01-ETF predicted relatively stronger diurnal variation with higher deposition velocities during daytime </a:t>
            </a:r>
          </a:p>
        </p:txBody>
      </p:sp>
    </p:spTree>
    <p:extLst>
      <p:ext uri="{BB962C8B-B14F-4D97-AF65-F5344CB8AC3E}">
        <p14:creationId xmlns:p14="http://schemas.microsoft.com/office/powerpoint/2010/main" val="4684157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065A9-A0E9-44BA-868C-416214C13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CMAQ Scheme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F187CB-6D89-4556-A6C1-5CE7940307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131" y="1026390"/>
            <a:ext cx="8313737" cy="50292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</a:pPr>
            <a:endParaRPr lang="en-US" sz="2800" b="1" dirty="0">
              <a:solidFill>
                <a:srgbClr val="FFFF00"/>
              </a:solidFill>
              <a:latin typeface="+mj-lt"/>
            </a:endParaRPr>
          </a:p>
          <a:p>
            <a:pPr>
              <a:lnSpc>
                <a:spcPct val="80000"/>
              </a:lnSpc>
              <a:spcBef>
                <a:spcPct val="0"/>
              </a:spcBef>
            </a:pPr>
            <a:endParaRPr lang="en-US" sz="2800" b="1" dirty="0">
              <a:solidFill>
                <a:srgbClr val="FFFF00"/>
              </a:solidFill>
              <a:latin typeface="+mj-lt"/>
            </a:endParaRP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9A310A-5A59-64F5-CD76-628FD2F61523}"/>
              </a:ext>
            </a:extLst>
          </p:cNvPr>
          <p:cNvSpPr txBox="1"/>
          <p:nvPr/>
        </p:nvSpPr>
        <p:spPr>
          <a:xfrm>
            <a:off x="162001" y="667811"/>
            <a:ext cx="3954993" cy="4565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lnSpc>
                <a:spcPct val="150000"/>
              </a:lnSpc>
              <a:spcBef>
                <a:spcPct val="20000"/>
              </a:spcBef>
              <a:buClr>
                <a:srgbClr val="355777"/>
              </a:buClr>
              <a:buSzPct val="90000"/>
            </a:pPr>
            <a:r>
              <a:rPr lang="en-U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S21-B scheme (</a:t>
            </a:r>
            <a:r>
              <a:rPr lang="en-US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Pleim</a:t>
            </a:r>
            <a:r>
              <a:rPr lang="en-U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 &amp; Ran, 2011)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800794-B737-91DE-1F58-E562AA2E01C7}"/>
              </a:ext>
            </a:extLst>
          </p:cNvPr>
          <p:cNvSpPr txBox="1"/>
          <p:nvPr/>
        </p:nvSpPr>
        <p:spPr>
          <a:xfrm>
            <a:off x="5326452" y="713341"/>
            <a:ext cx="3127678" cy="45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  <a:buClr>
                <a:srgbClr val="355777"/>
              </a:buClr>
              <a:buSzPct val="90000"/>
            </a:pPr>
            <a:r>
              <a:rPr lang="en-US" sz="1800" b="1" dirty="0">
                <a:solidFill>
                  <a:schemeClr val="bg1"/>
                </a:solidFill>
                <a:latin typeface="+mn-lt"/>
              </a:rPr>
              <a:t>C21-ETF </a:t>
            </a:r>
            <a:r>
              <a:rPr lang="en-U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scheme (S &amp; M)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2CA73B5-C0DF-49C5-0111-8A497F9F1AAA}"/>
                  </a:ext>
                </a:extLst>
              </p:cNvPr>
              <p:cNvSpPr txBox="1"/>
              <p:nvPr/>
            </p:nvSpPr>
            <p:spPr>
              <a:xfrm>
                <a:off x="-339438" y="1218244"/>
                <a:ext cx="4537952" cy="8888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sub>
                      </m:sSub>
                      <m:r>
                        <a:rPr lang="en-US" sz="18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18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8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𝟗𝟓</m:t>
                      </m:r>
                      <m:f>
                        <m:f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1800" b="1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𝐥𝐧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sz="1800" b="1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b="1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𝒁</m:t>
                                          </m:r>
                                        </m:e>
                                        <m:sub>
                                          <m:r>
                                            <a:rPr lang="en-US" sz="1800" b="1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𝑹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sz="1800" b="1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b="1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𝒁</m:t>
                                          </m:r>
                                        </m:e>
                                        <m:sub>
                                          <m:r>
                                            <a:rPr lang="en-US" sz="1800" b="1" i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𝟎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  <m:r>
                                <a:rPr lang="en-US" sz="1800" b="1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𝜳</m:t>
                                  </m:r>
                                </m:e>
                                <m:sub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𝑯</m:t>
                                  </m:r>
                                </m:sub>
                              </m:sSub>
                            </m:e>
                          </m:func>
                        </m:num>
                        <m:den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sz="1800" b="1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⋆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2CA73B5-C0DF-49C5-0111-8A497F9F1A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39438" y="1218244"/>
                <a:ext cx="4537952" cy="8888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9C34D22-4AA0-CD6A-9FEB-7F34E4E48620}"/>
                  </a:ext>
                </a:extLst>
              </p:cNvPr>
              <p:cNvSpPr txBox="1"/>
              <p:nvPr/>
            </p:nvSpPr>
            <p:spPr>
              <a:xfrm>
                <a:off x="-301882" y="2356038"/>
                <a:ext cx="5024622" cy="10457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sub>
                      </m:sSub>
                      <m:r>
                        <a:rPr lang="en-US" sz="18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eqArrPr>
                                    <m:e>
                                      <m:d>
                                        <m:dPr>
                                          <m:ctrlPr>
                                            <a:rPr lang="en-US" sz="1800" b="1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800" b="1" i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  <m:r>
                                            <a:rPr lang="en-US" sz="1800" b="1" i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1800" b="1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800" b="1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𝒇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800" b="1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𝒗𝒆𝒈</m:t>
                                              </m:r>
                                            </m:sub>
                                          </m:sSub>
                                          <m:d>
                                            <m:dPr>
                                              <m:ctrlPr>
                                                <a:rPr lang="en-US" sz="1800" b="1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1800" b="1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𝒎𝒂𝒙</m:t>
                                              </m:r>
                                              <m:d>
                                                <m:dPr>
                                                  <m:ctrlPr>
                                                    <a:rPr lang="en-US" sz="1800" b="1" i="1">
                                                      <a:solidFill>
                                                        <a:schemeClr val="bg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sz="1800" b="1" i="1">
                                                      <a:solidFill>
                                                        <a:schemeClr val="bg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𝑳𝑨𝑰</m:t>
                                                  </m:r>
                                                  <m:r>
                                                    <a:rPr lang="en-US" sz="1800" b="1" i="0">
                                                      <a:solidFill>
                                                        <a:schemeClr val="bg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−</m:t>
                                                  </m:r>
                                                  <m:r>
                                                    <a:rPr lang="en-US" sz="1800" b="1" i="0">
                                                      <a:solidFill>
                                                        <a:schemeClr val="bg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𝟏</m:t>
                                                  </m:r>
                                                  <m:r>
                                                    <a:rPr lang="en-US" sz="1800" b="1" i="0">
                                                      <a:solidFill>
                                                        <a:schemeClr val="bg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,</m:t>
                                                  </m:r>
                                                  <m:r>
                                                    <a:rPr lang="en-US" sz="1800" b="1" i="0">
                                                      <a:solidFill>
                                                        <a:schemeClr val="bg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𝟎</m:t>
                                                  </m:r>
                                                </m:e>
                                              </m:d>
                                            </m:e>
                                          </m:d>
                                        </m:e>
                                      </m:d>
                                      <m:r>
                                        <a:rPr lang="en-US" sz="1800" b="1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  <m:e>
                                      <m:d>
                                        <m:dPr>
                                          <m:ctrlPr>
                                            <a:rPr lang="en-US" sz="1800" b="1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800" b="1" i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  <m:r>
                                            <a:rPr lang="en-US" sz="1800" b="1" i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1800" b="1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800" b="1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𝑾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800" b="1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𝒇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  <m:r>
                                        <a:rPr lang="en-US" sz="1800" b="1" i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∙</m:t>
                                      </m:r>
                                      <m:sSub>
                                        <m:sSubPr>
                                          <m:ctrlPr>
                                            <a:rPr lang="en-US" sz="1800" b="1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b="1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𝒖</m:t>
                                          </m:r>
                                        </m:e>
                                        <m:sub>
                                          <m:r>
                                            <a:rPr lang="en-US" sz="1800" b="1" i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⋆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endChr m:val=""/>
                                          <m:ctrlPr>
                                            <a:rPr lang="en-US" sz="1800" b="1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1800" b="1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800" b="1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𝑬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800" b="1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𝑩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1800" b="1" i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1800" b="1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800" b="1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𝑬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800" b="1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𝑰𝑴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eqAr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18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8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9C34D22-4AA0-CD6A-9FEB-7F34E4E486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01882" y="2356038"/>
                <a:ext cx="5024622" cy="10457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591244B-8B75-365E-F357-A14C6475DCD7}"/>
                  </a:ext>
                </a:extLst>
              </p:cNvPr>
              <p:cNvSpPr txBox="1"/>
              <p:nvPr/>
            </p:nvSpPr>
            <p:spPr>
              <a:xfrm>
                <a:off x="1260762" y="3957773"/>
                <a:ext cx="2301402" cy="5691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𝑾</m:t>
                        </m:r>
                      </m:e>
                      <m:sub>
                        <m:r>
                          <a:rPr lang="en-US" sz="1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𝒇</m:t>
                        </m:r>
                      </m:sub>
                    </m:sSub>
                    <m:r>
                      <a:rPr lang="en-US" sz="18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18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18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𝟐𝟒</m:t>
                    </m:r>
                    <m:f>
                      <m:fPr>
                        <m:ctrlPr>
                          <a:rPr lang="en-US" sz="1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𝒘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∗</m:t>
                            </m:r>
                          </m:sub>
                          <m:sup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∗</m:t>
                            </m:r>
                          </m:sub>
                          <m:sup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bSup>
                      </m:den>
                    </m:f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endParaRPr lang="en-US" sz="180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591244B-8B75-365E-F357-A14C6475DC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0762" y="3957773"/>
                <a:ext cx="2301402" cy="56919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41968B7-1B05-A27A-1C6E-55909558A734}"/>
                  </a:ext>
                </a:extLst>
              </p:cNvPr>
              <p:cNvSpPr txBox="1"/>
              <p:nvPr/>
            </p:nvSpPr>
            <p:spPr>
              <a:xfrm>
                <a:off x="193962" y="5242050"/>
                <a:ext cx="3712317" cy="6567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</m:sub>
                      </m:sSub>
                      <m:r>
                        <a:rPr lang="en-US" sz="18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𝒈</m:t>
                              </m:r>
                            </m:sub>
                          </m:sSub>
                        </m:num>
                        <m:den>
                          <m:r>
                            <a:rPr lang="en-US" sz="18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18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en-US" sz="1800" b="1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𝑹</m:t>
                                      </m:r>
                                    </m:e>
                                    <m:sub>
                                      <m:r>
                                        <a:rPr lang="en-US" sz="1800" b="1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𝒂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1" i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𝑹</m:t>
                                      </m:r>
                                    </m:e>
                                    <m:sub>
                                      <m: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𝒃</m:t>
                                      </m:r>
                                    </m:sub>
                                  </m:sSub>
                                </m:e>
                              </m:d>
                              <m:sSub>
                                <m:sSubPr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𝑽</m:t>
                                  </m:r>
                                </m:e>
                                <m:sub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𝒈</m:t>
                                  </m:r>
                                </m:sub>
                              </m:sSub>
                            </m:sup>
                          </m:sSup>
                        </m:den>
                      </m:f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41968B7-1B05-A27A-1C6E-55909558A7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962" y="5242050"/>
                <a:ext cx="3712317" cy="65678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DDCE6FE-4778-D0CD-98B2-4E1445922FDA}"/>
                  </a:ext>
                </a:extLst>
              </p:cNvPr>
              <p:cNvSpPr txBox="1"/>
              <p:nvPr/>
            </p:nvSpPr>
            <p:spPr>
              <a:xfrm>
                <a:off x="5514299" y="1218244"/>
                <a:ext cx="2858310" cy="8888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sub>
                      </m:sSub>
                      <m:r>
                        <a:rPr lang="en-US" sz="18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18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8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𝟗𝟓</m:t>
                      </m:r>
                      <m:f>
                        <m:f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1800" b="1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𝐥𝐧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sz="1800" b="1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b="1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𝒁</m:t>
                                          </m:r>
                                        </m:e>
                                        <m:sub>
                                          <m:r>
                                            <a:rPr lang="en-US" sz="1800" b="1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𝑹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sz="1800" b="1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b="1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𝒁</m:t>
                                          </m:r>
                                        </m:e>
                                        <m:sub>
                                          <m:r>
                                            <a:rPr lang="en-US" sz="1800" b="1" i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𝟎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</m:func>
                        </m:num>
                        <m:den>
                          <m:sSup>
                            <m:sSupPr>
                              <m:ctrlPr>
                                <a:rPr lang="en-US" sz="1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𝜿</m:t>
                              </m:r>
                            </m:e>
                            <m:sup>
                              <m:r>
                                <a:rPr lang="en-US" sz="1800" b="1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b>
                              <m:r>
                                <a:rPr lang="en-US" sz="1800" b="1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⋆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DDCE6FE-4778-D0CD-98B2-4E1445922F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4299" y="1218244"/>
                <a:ext cx="2858310" cy="8888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A486F24-8804-0CF1-C8B2-3023C81AE970}"/>
                  </a:ext>
                </a:extLst>
              </p:cNvPr>
              <p:cNvSpPr txBox="1"/>
              <p:nvPr/>
            </p:nvSpPr>
            <p:spPr>
              <a:xfrm>
                <a:off x="4431519" y="2383777"/>
                <a:ext cx="5024622" cy="10457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sub>
                      </m:sSub>
                      <m:r>
                        <a:rPr lang="en-US" sz="18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eqArrPr>
                                    <m:e>
                                      <m:d>
                                        <m:dPr>
                                          <m:ctrlPr>
                                            <a:rPr lang="en-US" sz="1800" b="1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800" b="1" i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  <m:r>
                                            <a:rPr lang="en-US" sz="1800" b="1" i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1800" b="1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800" b="1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𝒇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800" b="1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𝒗𝒆𝒈</m:t>
                                              </m:r>
                                            </m:sub>
                                          </m:sSub>
                                          <m:d>
                                            <m:dPr>
                                              <m:ctrlPr>
                                                <a:rPr lang="en-US" sz="1800" b="1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1800" b="1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𝒎𝒂𝒙</m:t>
                                              </m:r>
                                              <m:d>
                                                <m:dPr>
                                                  <m:ctrlPr>
                                                    <a:rPr lang="en-US" sz="1800" b="1" i="1">
                                                      <a:solidFill>
                                                        <a:schemeClr val="bg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sz="1800" b="1" i="1">
                                                      <a:solidFill>
                                                        <a:schemeClr val="bg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𝑳𝑨𝑰</m:t>
                                                  </m:r>
                                                  <m:r>
                                                    <a:rPr lang="en-US" sz="1800" b="1" i="0">
                                                      <a:solidFill>
                                                        <a:schemeClr val="bg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−</m:t>
                                                  </m:r>
                                                  <m:r>
                                                    <a:rPr lang="en-US" sz="1800" b="1" i="0">
                                                      <a:solidFill>
                                                        <a:schemeClr val="bg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𝟏</m:t>
                                                  </m:r>
                                                  <m:r>
                                                    <a:rPr lang="en-US" sz="1800" b="1" i="0">
                                                      <a:solidFill>
                                                        <a:schemeClr val="bg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,</m:t>
                                                  </m:r>
                                                  <m:r>
                                                    <a:rPr lang="en-US" sz="1800" b="1" i="0">
                                                      <a:solidFill>
                                                        <a:schemeClr val="bg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𝟎</m:t>
                                                  </m:r>
                                                </m:e>
                                              </m:d>
                                            </m:e>
                                          </m:d>
                                        </m:e>
                                      </m:d>
                                      <m:r>
                                        <a:rPr lang="en-US" sz="1800" b="1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  <m:e>
                                      <m:d>
                                        <m:dPr>
                                          <m:ctrlPr>
                                            <a:rPr lang="en-US" sz="1800" b="1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800" b="1" i="0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  <m:r>
                                            <a:rPr lang="en-US" sz="1800" b="1" i="0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1800" b="1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800" b="1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𝑻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800" b="1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𝒇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  <m:r>
                                        <a:rPr lang="en-US" sz="1800" b="1" i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∙</m:t>
                                      </m:r>
                                      <m:sSub>
                                        <m:sSubPr>
                                          <m:ctrlPr>
                                            <a:rPr lang="en-US" sz="1800" b="1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b="1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𝒌𝒆</m:t>
                                          </m:r>
                                        </m:e>
                                        <m:sub>
                                          <m:r>
                                            <a:rPr lang="en-US" sz="1800" b="1" i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⋆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endChr m:val=""/>
                                          <m:ctrlPr>
                                            <a:rPr lang="en-US" sz="1800" b="1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1800" b="1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800" b="1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𝑬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800" b="1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𝑩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1800" b="1" i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1800" b="1" i="1" smtClean="0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800" b="1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𝑬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800" b="1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𝑰𝑴𝒆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eqAr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18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8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A486F24-8804-0CF1-C8B2-3023C81AE9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1519" y="2383777"/>
                <a:ext cx="5024622" cy="10457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5FF337F-2E5B-F108-BB11-96BB6AFD54C8}"/>
                  </a:ext>
                </a:extLst>
              </p:cNvPr>
              <p:cNvSpPr txBox="1"/>
              <p:nvPr/>
            </p:nvSpPr>
            <p:spPr>
              <a:xfrm>
                <a:off x="4431143" y="5286644"/>
                <a:ext cx="4591249" cy="6567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</m:sub>
                      </m:sSub>
                      <m:r>
                        <a:rPr lang="en-US" sz="18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en-US" sz="1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𝒈𝒆</m:t>
                              </m:r>
                            </m:sub>
                          </m:sSub>
                        </m:num>
                        <m:den>
                          <m:r>
                            <a:rPr lang="en-US" sz="18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18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en-US" sz="1800" b="1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𝑹</m:t>
                                      </m:r>
                                    </m:e>
                                    <m:sub>
                                      <m: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𝒂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1" i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𝑹</m:t>
                                      </m:r>
                                    </m:e>
                                    <m:sub>
                                      <m: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𝒃</m:t>
                                      </m:r>
                                    </m:sub>
                                  </m:sSub>
                                </m:e>
                              </m:d>
                              <m:sSub>
                                <m:sSubPr>
                                  <m:ctrlPr>
                                    <a:rPr lang="en-US" sz="18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𝑽</m:t>
                                  </m:r>
                                </m:e>
                                <m:sub>
                                  <m:r>
                                    <a:rPr lang="en-US" sz="18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𝒈𝒆</m:t>
                                  </m:r>
                                </m:sub>
                              </m:sSub>
                            </m:sup>
                          </m:sSup>
                        </m:den>
                      </m:f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5FF337F-2E5B-F108-BB11-96BB6AFD54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1143" y="5286644"/>
                <a:ext cx="4591249" cy="65678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2DD77B3-482C-5812-623C-7103B3779AE9}"/>
                  </a:ext>
                </a:extLst>
              </p:cNvPr>
              <p:cNvSpPr txBox="1"/>
              <p:nvPr/>
            </p:nvSpPr>
            <p:spPr>
              <a:xfrm>
                <a:off x="3236615" y="4862741"/>
                <a:ext cx="2066225" cy="46166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𝑰𝑵</m:t>
                          </m:r>
                        </m:sub>
                      </m:sSub>
                      <m:r>
                        <a:rPr lang="en-US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 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2DD77B3-482C-5812-623C-7103B3779A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6615" y="4862741"/>
                <a:ext cx="2066225" cy="461665"/>
              </a:xfrm>
              <a:prstGeom prst="rect">
                <a:avLst/>
              </a:prstGeom>
              <a:blipFill>
                <a:blip r:embed="rId9"/>
                <a:stretch>
                  <a:fillRect b="-2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3CC09B9-7998-76B9-738F-3D7E6DD19AE8}"/>
                  </a:ext>
                </a:extLst>
              </p:cNvPr>
              <p:cNvSpPr txBox="1"/>
              <p:nvPr/>
            </p:nvSpPr>
            <p:spPr>
              <a:xfrm>
                <a:off x="4189887" y="3654453"/>
                <a:ext cx="5384612" cy="13352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  <m:sub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</m:sub>
                      </m:sSub>
                      <m:r>
                        <a:rPr lang="en-US" sz="18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𝝈</m:t>
                              </m:r>
                            </m:e>
                            <m:sub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sub>
                            <m:sup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bSup>
                          <m:r>
                            <a:rPr lang="en-US" sz="1800" b="1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𝝈</m:t>
                              </m:r>
                            </m:e>
                            <m:sub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sub>
                            <m:sup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𝝈</m:t>
                              </m:r>
                            </m:e>
                            <m:sub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sub>
                            <m:sup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bSup>
                        </m:den>
                      </m:f>
                      <m:r>
                        <a:rPr lang="en-US" sz="18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1800" b="1" i="0" dirty="0">
                  <a:solidFill>
                    <a:schemeClr val="bg1"/>
                  </a:solidFill>
                  <a:latin typeface="+mn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𝟑𝟐</m:t>
                              </m:r>
                              <m:sSubSup>
                                <m:sSubSupPr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𝒖</m:t>
                                  </m:r>
                                </m:e>
                                <m:sub>
                                  <m:r>
                                    <a:rPr lang="en-US" sz="1800" b="1" i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b>
                                <m:sup>
                                  <m:r>
                                    <a:rPr 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bSup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𝟒𝟒</m:t>
                              </m:r>
                              <m:sSubSup>
                                <m:sSubSupPr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</m:e>
                                <m:sub>
                                  <m:r>
                                    <a:rPr lang="en-US" sz="1800" b="1" i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b>
                                <m:sup>
                                  <m:r>
                                    <a:rPr 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bSup>
                            </m:e>
                          </m:d>
                          <m:r>
                            <a:rPr lang="en-US" sz="1800" b="1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 </m:t>
                          </m:r>
                          <m:d>
                            <m:d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𝟖</m:t>
                              </m:r>
                              <m:sSubSup>
                                <m:sSubSupPr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𝒖</m:t>
                                  </m:r>
                                </m:e>
                                <m:sub>
                                  <m:r>
                                    <a:rPr lang="en-US" sz="1800" b="1" i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b>
                                <m:sup>
                                  <m:r>
                                    <a:rPr 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bSup>
                              <m:sSup>
                                <m:sSupPr>
                                  <m:ctrlPr>
                                    <a:rPr 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(−</m:t>
                                  </m:r>
                                  <m:r>
                                    <a:rPr 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  <m:r>
                                    <a:rPr 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𝑳</m:t>
                                  </m:r>
                                  <m:r>
                                    <a:rPr 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𝟐𝟖</m:t>
                          </m:r>
                          <m:sSubSup>
                            <m:sSubSup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sz="1800" b="1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  <m:sup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n-US" sz="200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3CC09B9-7998-76B9-738F-3D7E6DD19A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9887" y="3654453"/>
                <a:ext cx="5384612" cy="133523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372A9C8-76FE-B932-590D-F2D2EF01BA7A}"/>
              </a:ext>
            </a:extLst>
          </p:cNvPr>
          <p:cNvCxnSpPr/>
          <p:nvPr/>
        </p:nvCxnSpPr>
        <p:spPr bwMode="auto">
          <a:xfrm flipH="1">
            <a:off x="4503914" y="595431"/>
            <a:ext cx="26625" cy="6118043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9399717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065A9-A0E9-44BA-868C-416214C13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Simulation Results from S21 and C21 Formulations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F187CB-6D89-4556-A6C1-5CE7940307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131" y="1026390"/>
            <a:ext cx="8313737" cy="50292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</a:pPr>
            <a:endParaRPr lang="en-US" sz="2800" b="1" dirty="0">
              <a:solidFill>
                <a:srgbClr val="FFFF00"/>
              </a:solidFill>
              <a:latin typeface="+mj-lt"/>
            </a:endParaRPr>
          </a:p>
          <a:p>
            <a:pPr>
              <a:lnSpc>
                <a:spcPct val="80000"/>
              </a:lnSpc>
              <a:spcBef>
                <a:spcPct val="0"/>
              </a:spcBef>
            </a:pPr>
            <a:endParaRPr lang="en-US" sz="2800" b="1" dirty="0">
              <a:solidFill>
                <a:srgbClr val="FFFF00"/>
              </a:solidFill>
              <a:latin typeface="+mj-lt"/>
            </a:endParaRPr>
          </a:p>
          <a:p>
            <a:endParaRPr lang="en-US" dirty="0"/>
          </a:p>
        </p:txBody>
      </p:sp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923101C5-E186-FDC8-E211-8089470A0B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947355"/>
            <a:ext cx="4663440" cy="351378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C9C90D4-5AF9-88B4-6229-6A47464192AE}"/>
              </a:ext>
            </a:extLst>
          </p:cNvPr>
          <p:cNvSpPr txBox="1"/>
          <p:nvPr/>
        </p:nvSpPr>
        <p:spPr>
          <a:xfrm>
            <a:off x="294640" y="4879109"/>
            <a:ext cx="44196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D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iurnal variation 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of median dry deposition velocity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568CEE-F812-6E7F-D791-EA51B5C70F2B}"/>
              </a:ext>
            </a:extLst>
          </p:cNvPr>
          <p:cNvSpPr txBox="1"/>
          <p:nvPr/>
        </p:nvSpPr>
        <p:spPr>
          <a:xfrm>
            <a:off x="5012531" y="856910"/>
            <a:ext cx="3902868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bg1"/>
                </a:solidFill>
              </a:rPr>
              <a:t>The C21 scheme (i.e., C21-ETFS and C21-ETFM) performed better than all other 3 schemes (i.e., C01-ETF, S21-BS, and S21-BM)</a:t>
            </a:r>
          </a:p>
          <a:p>
            <a:pPr marL="342900" indent="-342900" algn="l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bg1"/>
                </a:solidFill>
              </a:rPr>
              <a:t>The minor differences between simulated </a:t>
            </a:r>
            <a:r>
              <a:rPr lang="en-US" sz="1800" dirty="0" err="1">
                <a:solidFill>
                  <a:schemeClr val="bg1"/>
                </a:solidFill>
              </a:rPr>
              <a:t>V</a:t>
            </a:r>
            <a:r>
              <a:rPr lang="en-US" sz="1800" baseline="-25000" dirty="0" err="1">
                <a:solidFill>
                  <a:schemeClr val="bg1"/>
                </a:solidFill>
              </a:rPr>
              <a:t>d</a:t>
            </a:r>
            <a:r>
              <a:rPr lang="en-US" sz="1800" dirty="0">
                <a:solidFill>
                  <a:schemeClr val="bg1"/>
                </a:solidFill>
              </a:rPr>
              <a:t> for sectional and modal approaches of S21 and C21 schemes can be attributed to the type of representation of aerosol size distribution methodologies used </a:t>
            </a:r>
          </a:p>
          <a:p>
            <a:pPr marL="342900" indent="-342900" algn="l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bg1"/>
                </a:solidFill>
              </a:rPr>
              <a:t>All schemes underestimated </a:t>
            </a:r>
            <a:r>
              <a:rPr lang="en-US" sz="1800" dirty="0" err="1">
                <a:solidFill>
                  <a:schemeClr val="bg1"/>
                </a:solidFill>
              </a:rPr>
              <a:t>V</a:t>
            </a:r>
            <a:r>
              <a:rPr lang="en-US" sz="1800" baseline="-25000" dirty="0" err="1">
                <a:solidFill>
                  <a:schemeClr val="bg1"/>
                </a:solidFill>
              </a:rPr>
              <a:t>d</a:t>
            </a:r>
            <a:r>
              <a:rPr lang="en-US" sz="1800" dirty="0">
                <a:solidFill>
                  <a:schemeClr val="bg1"/>
                </a:solidFill>
              </a:rPr>
              <a:t> during nighttime while C21 schemes performed marginally better than other schemes</a:t>
            </a:r>
          </a:p>
        </p:txBody>
      </p:sp>
    </p:spTree>
    <p:extLst>
      <p:ext uri="{BB962C8B-B14F-4D97-AF65-F5344CB8AC3E}">
        <p14:creationId xmlns:p14="http://schemas.microsoft.com/office/powerpoint/2010/main" val="24662547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FBEB8-E806-FD4E-A786-77B11DDF7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  <a:latin typeface="+mn-lt"/>
              </a:rPr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AD0EA6-C3CD-5440-93A5-280EBF407A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971" y="969939"/>
            <a:ext cx="8654600" cy="50292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Introduced three turbulence parameters: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(1) a new turbulence velocity scale in the place of friction velocity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(2) intensity of turbulence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(3) a new turbulence factor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Introduction of three turbulence parameters into the Zhang and CMAQ schemes significantly improved the model performance and predicted stronger diurnal variation of </a:t>
            </a:r>
            <a:r>
              <a:rPr lang="en-US" dirty="0" err="1"/>
              <a:t>V</a:t>
            </a:r>
            <a:r>
              <a:rPr lang="en-US" baseline="-25000" dirty="0" err="1"/>
              <a:t>d</a:t>
            </a:r>
            <a:r>
              <a:rPr lang="en-US" dirty="0"/>
              <a:t> though it is still underpredicted when compared to measured </a:t>
            </a:r>
            <a:r>
              <a:rPr lang="en-US" dirty="0" err="1"/>
              <a:t>V</a:t>
            </a:r>
            <a:r>
              <a:rPr lang="en-US" baseline="-25000" dirty="0" err="1"/>
              <a:t>d</a:t>
            </a:r>
            <a:r>
              <a:rPr lang="en-US" dirty="0"/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These three parameters either introduced or added more diurnal variability to processes and subprocesses during daytime due to the strong diurnal variability of these three turbulence parameters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Better quality and comprehensive meteorological and particle measurements are still needed in the future to further validate the fidelity of the new schemes used in this research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8036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065A9-A0E9-44BA-868C-416214C13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Selected References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F187CB-6D89-4556-A6C1-5CE7940307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131" y="1026390"/>
            <a:ext cx="8313737" cy="50292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</a:pPr>
            <a:endParaRPr lang="en-US" sz="2800" b="1" dirty="0">
              <a:solidFill>
                <a:srgbClr val="FFFF00"/>
              </a:solidFill>
              <a:latin typeface="+mj-lt"/>
            </a:endParaRPr>
          </a:p>
          <a:p>
            <a:pPr>
              <a:lnSpc>
                <a:spcPct val="80000"/>
              </a:lnSpc>
              <a:spcBef>
                <a:spcPct val="0"/>
              </a:spcBef>
            </a:pPr>
            <a:endParaRPr lang="en-US" sz="2800" b="1" dirty="0">
              <a:solidFill>
                <a:srgbClr val="FFFF00"/>
              </a:solidFill>
              <a:latin typeface="+mj-lt"/>
            </a:endParaRPr>
          </a:p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7C7D1B-B2D1-F83B-E73C-1CB78FFE3503}"/>
              </a:ext>
            </a:extLst>
          </p:cNvPr>
          <p:cNvSpPr txBox="1">
            <a:spLocks/>
          </p:cNvSpPr>
          <p:nvPr/>
        </p:nvSpPr>
        <p:spPr>
          <a:xfrm>
            <a:off x="227013" y="690979"/>
            <a:ext cx="8853055" cy="285001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168275" indent="-1682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SzPct val="90000"/>
              <a:buFont typeface="Times" pitchFamily="1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8788" indent="-1746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742950" indent="-1682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SzPct val="90000"/>
              <a:buFont typeface="Times" pitchFamily="1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027113" indent="-1698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13176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5pPr>
            <a:lvl6pPr marL="17748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6pPr>
            <a:lvl7pPr marL="22320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7pPr>
            <a:lvl8pPr marL="26892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8pPr>
            <a:lvl9pPr marL="31464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sz="1400" dirty="0">
                <a:solidFill>
                  <a:schemeClr val="bg1"/>
                </a:solidFill>
                <a:ea typeface="DengXian" panose="02010600030101010101" pitchFamily="2" charset="-122"/>
                <a:cs typeface="Times New Roman" panose="02020603050405020304" pitchFamily="18" charset="0"/>
              </a:rPr>
              <a:t>1. </a:t>
            </a:r>
            <a:r>
              <a:rPr lang="en-US" sz="1400" b="1" dirty="0">
                <a:solidFill>
                  <a:schemeClr val="bg1"/>
                </a:solidFill>
                <a:ea typeface="DengXian" panose="02010600030101010101" pitchFamily="2" charset="-122"/>
                <a:cs typeface="Times New Roman" panose="02020603050405020304" pitchFamily="18" charset="0"/>
              </a:rPr>
              <a:t>Wu</a:t>
            </a:r>
            <a:r>
              <a:rPr lang="en-US" sz="1400" dirty="0">
                <a:solidFill>
                  <a:schemeClr val="bg1"/>
                </a:solidFill>
                <a:ea typeface="DengXian" panose="02010600030101010101" pitchFamily="2" charset="-122"/>
                <a:cs typeface="Times New Roman" panose="02020603050405020304" pitchFamily="18" charset="0"/>
              </a:rPr>
              <a:t>, Z., </a:t>
            </a:r>
            <a:r>
              <a:rPr lang="en-US" sz="1400" dirty="0" err="1">
                <a:solidFill>
                  <a:schemeClr val="bg1"/>
                </a:solidFill>
                <a:ea typeface="DengXian" panose="02010600030101010101" pitchFamily="2" charset="-122"/>
                <a:cs typeface="Times New Roman" panose="02020603050405020304" pitchFamily="18" charset="0"/>
              </a:rPr>
              <a:t>Schwede</a:t>
            </a:r>
            <a:r>
              <a:rPr lang="en-US" sz="1400" dirty="0">
                <a:solidFill>
                  <a:schemeClr val="bg1"/>
                </a:solidFill>
                <a:ea typeface="DengXian" panose="02010600030101010101" pitchFamily="2" charset="-122"/>
                <a:cs typeface="Times New Roman" panose="02020603050405020304" pitchFamily="18" charset="0"/>
              </a:rPr>
              <a:t>, D. B., Vet, R., Walker, J. T., Shaw, M., </a:t>
            </a:r>
            <a:r>
              <a:rPr lang="en-US" sz="1400" dirty="0" err="1">
                <a:solidFill>
                  <a:schemeClr val="bg1"/>
                </a:solidFill>
                <a:ea typeface="DengXian" panose="02010600030101010101" pitchFamily="2" charset="-122"/>
                <a:cs typeface="Times New Roman" panose="02020603050405020304" pitchFamily="18" charset="0"/>
              </a:rPr>
              <a:t>Staebler</a:t>
            </a:r>
            <a:r>
              <a:rPr lang="en-US" sz="1400" dirty="0">
                <a:solidFill>
                  <a:schemeClr val="bg1"/>
                </a:solidFill>
                <a:ea typeface="DengXian" panose="02010600030101010101" pitchFamily="2" charset="-122"/>
                <a:cs typeface="Times New Roman" panose="02020603050405020304" pitchFamily="18" charset="0"/>
              </a:rPr>
              <a:t>, R., and Zhang, L.: Evaluation and intercomparison of five North American dry deposition algorithms at a mixed forest site, Adv. Model Earth Syst., 10, 1571–1586, doi:10.1029/2017MS001231, 2018.</a:t>
            </a:r>
          </a:p>
          <a:p>
            <a:pPr marL="0" indent="0">
              <a:buNone/>
            </a:pPr>
            <a:r>
              <a:rPr lang="en-US" sz="1400" dirty="0">
                <a:solidFill>
                  <a:schemeClr val="bg1"/>
                </a:solidFill>
                <a:ea typeface="DengXian" panose="02010600030101010101" pitchFamily="2" charset="-122"/>
                <a:cs typeface="Times New Roman" panose="02020603050405020304" pitchFamily="18" charset="0"/>
              </a:rPr>
              <a:t>2. </a:t>
            </a:r>
            <a:r>
              <a:rPr lang="en-US" sz="1400" b="1" dirty="0">
                <a:solidFill>
                  <a:schemeClr val="bg1"/>
                </a:solidFill>
                <a:ea typeface="DengXian" panose="02010600030101010101" pitchFamily="2" charset="-122"/>
                <a:cs typeface="Times New Roman" panose="02020603050405020304" pitchFamily="18" charset="0"/>
              </a:rPr>
              <a:t>He</a:t>
            </a:r>
            <a:r>
              <a:rPr lang="en-US" sz="1400" dirty="0">
                <a:solidFill>
                  <a:schemeClr val="bg1"/>
                </a:solidFill>
                <a:ea typeface="DengXian" panose="02010600030101010101" pitchFamily="2" charset="-122"/>
                <a:cs typeface="Times New Roman" panose="02020603050405020304" pitchFamily="18" charset="0"/>
              </a:rPr>
              <a:t>, J. and </a:t>
            </a:r>
            <a:r>
              <a:rPr lang="en-US" sz="1400" dirty="0" err="1">
                <a:solidFill>
                  <a:schemeClr val="bg1"/>
                </a:solidFill>
                <a:ea typeface="DengXian" panose="02010600030101010101" pitchFamily="2" charset="-122"/>
                <a:cs typeface="Times New Roman" panose="02020603050405020304" pitchFamily="18" charset="0"/>
              </a:rPr>
              <a:t>Alapaty</a:t>
            </a:r>
            <a:r>
              <a:rPr lang="en-US" sz="1400" dirty="0">
                <a:solidFill>
                  <a:schemeClr val="bg1"/>
                </a:solidFill>
                <a:ea typeface="DengXian" panose="02010600030101010101" pitchFamily="2" charset="-122"/>
                <a:cs typeface="Times New Roman" panose="02020603050405020304" pitchFamily="18" charset="0"/>
              </a:rPr>
              <a:t>, K.: Precipitation partitioning in multiscale atmospheric simulations: impacts of stability restoration methods, J. </a:t>
            </a:r>
            <a:r>
              <a:rPr lang="en-US" sz="1400" dirty="0" err="1">
                <a:solidFill>
                  <a:schemeClr val="bg1"/>
                </a:solidFill>
                <a:ea typeface="DengXian" panose="02010600030101010101" pitchFamily="2" charset="-122"/>
                <a:cs typeface="Times New Roman" panose="02020603050405020304" pitchFamily="18" charset="0"/>
              </a:rPr>
              <a:t>Geophys</a:t>
            </a:r>
            <a:r>
              <a:rPr lang="en-US" sz="1400" dirty="0">
                <a:solidFill>
                  <a:schemeClr val="bg1"/>
                </a:solidFill>
                <a:ea typeface="DengXian" panose="02010600030101010101" pitchFamily="2" charset="-122"/>
                <a:cs typeface="Times New Roman" panose="02020603050405020304" pitchFamily="18" charset="0"/>
              </a:rPr>
              <a:t>. Res.: Atmos., 123, 185-10, doi.org/10.1029/2018JD028710, 2018.</a:t>
            </a:r>
          </a:p>
          <a:p>
            <a:pPr marL="0" indent="0">
              <a:buNone/>
            </a:pPr>
            <a:r>
              <a:rPr lang="en-US" sz="1400" dirty="0">
                <a:solidFill>
                  <a:schemeClr val="bg1"/>
                </a:solidFill>
                <a:ea typeface="DengXian" panose="02010600030101010101" pitchFamily="2" charset="-122"/>
                <a:cs typeface="Times New Roman" panose="02020603050405020304" pitchFamily="18" charset="0"/>
              </a:rPr>
              <a:t>3. </a:t>
            </a:r>
            <a:r>
              <a:rPr lang="en-US" sz="1400" b="1" dirty="0">
                <a:solidFill>
                  <a:schemeClr val="bg1"/>
                </a:solidFill>
                <a:ea typeface="DengXian" panose="02010600030101010101" pitchFamily="2" charset="-122"/>
                <a:cs typeface="Times New Roman" panose="02020603050405020304" pitchFamily="18" charset="0"/>
              </a:rPr>
              <a:t>Shu</a:t>
            </a:r>
            <a:r>
              <a:rPr lang="en-US" sz="1400" dirty="0">
                <a:solidFill>
                  <a:schemeClr val="bg1"/>
                </a:solidFill>
                <a:ea typeface="DengXian" panose="02010600030101010101" pitchFamily="2" charset="-122"/>
                <a:cs typeface="Times New Roman" panose="02020603050405020304" pitchFamily="18" charset="0"/>
              </a:rPr>
              <a:t>, Q., Murphy, B., </a:t>
            </a:r>
            <a:r>
              <a:rPr lang="en-US" sz="1400" dirty="0" err="1">
                <a:solidFill>
                  <a:schemeClr val="bg1"/>
                </a:solidFill>
                <a:ea typeface="DengXian" panose="02010600030101010101" pitchFamily="2" charset="-122"/>
                <a:cs typeface="Times New Roman" panose="02020603050405020304" pitchFamily="18" charset="0"/>
              </a:rPr>
              <a:t>Schwede</a:t>
            </a:r>
            <a:r>
              <a:rPr lang="en-US" sz="1400" dirty="0">
                <a:solidFill>
                  <a:schemeClr val="bg1"/>
                </a:solidFill>
                <a:ea typeface="DengXian" panose="02010600030101010101" pitchFamily="2" charset="-122"/>
                <a:cs typeface="Times New Roman" panose="02020603050405020304" pitchFamily="18" charset="0"/>
              </a:rPr>
              <a:t>, D., Henderson, B. H., Pye, H. O. T., Appel, K. W., Khan, T. R., &amp; </a:t>
            </a:r>
            <a:r>
              <a:rPr lang="en-US" sz="1400" dirty="0" err="1">
                <a:solidFill>
                  <a:schemeClr val="bg1"/>
                </a:solidFill>
                <a:ea typeface="DengXian" panose="02010600030101010101" pitchFamily="2" charset="-122"/>
                <a:cs typeface="Times New Roman" panose="02020603050405020304" pitchFamily="18" charset="0"/>
              </a:rPr>
              <a:t>Perlinger</a:t>
            </a:r>
            <a:r>
              <a:rPr lang="en-US" sz="1400" dirty="0">
                <a:solidFill>
                  <a:schemeClr val="bg1"/>
                </a:solidFill>
                <a:ea typeface="DengXian" panose="02010600030101010101" pitchFamily="2" charset="-122"/>
                <a:cs typeface="Times New Roman" panose="02020603050405020304" pitchFamily="18" charset="0"/>
              </a:rPr>
              <a:t>, J. A. (2022), Improving the particle dry deposition scheme in the CMAQ photochemical modeling system. Atmospheric Environment. 289: 119343.</a:t>
            </a:r>
          </a:p>
          <a:p>
            <a:pPr marL="0" indent="0">
              <a:buNone/>
            </a:pPr>
            <a:r>
              <a:rPr lang="en-US" sz="1400" dirty="0">
                <a:solidFill>
                  <a:schemeClr val="bg1"/>
                </a:solidFill>
                <a:ea typeface="DengXian" panose="02010600030101010101" pitchFamily="2" charset="-122"/>
                <a:cs typeface="Times New Roman" panose="02020603050405020304" pitchFamily="18" charset="0"/>
              </a:rPr>
              <a:t>4. </a:t>
            </a:r>
            <a:r>
              <a:rPr lang="en-US" sz="1400" b="1" dirty="0">
                <a:solidFill>
                  <a:schemeClr val="bg1"/>
                </a:solidFill>
                <a:ea typeface="DengXian" panose="02010600030101010101" pitchFamily="2" charset="-122"/>
                <a:cs typeface="Times New Roman" panose="02020603050405020304" pitchFamily="18" charset="0"/>
              </a:rPr>
              <a:t>Wesely</a:t>
            </a:r>
            <a:r>
              <a:rPr lang="en-US" sz="1400" dirty="0">
                <a:solidFill>
                  <a:schemeClr val="bg1"/>
                </a:solidFill>
                <a:ea typeface="DengXian" panose="02010600030101010101" pitchFamily="2" charset="-122"/>
                <a:cs typeface="Times New Roman" panose="02020603050405020304" pitchFamily="18" charset="0"/>
              </a:rPr>
              <a:t>, M. L., Cook, D., &amp; Hart, R. L. (1983). Fluxes of gases and particles above a deciduous forest in wintertime. Boundary-Layer Meteorology, 27(3), 237−255. </a:t>
            </a:r>
          </a:p>
          <a:p>
            <a:pPr marL="0" indent="0">
              <a:buNone/>
            </a:pPr>
            <a:r>
              <a:rPr lang="en-US" sz="1400" dirty="0">
                <a:solidFill>
                  <a:schemeClr val="bg1"/>
                </a:solidFill>
                <a:ea typeface="DengXian" panose="02010600030101010101" pitchFamily="2" charset="-122"/>
                <a:cs typeface="Times New Roman" panose="02020603050405020304" pitchFamily="18" charset="0"/>
              </a:rPr>
              <a:t>5. </a:t>
            </a:r>
            <a:r>
              <a:rPr lang="en-US" sz="1400" b="1" dirty="0">
                <a:solidFill>
                  <a:schemeClr val="bg1"/>
                </a:solidFill>
                <a:ea typeface="DengXian" panose="02010600030101010101" pitchFamily="2" charset="-122"/>
                <a:cs typeface="Times New Roman" panose="02020603050405020304" pitchFamily="18" charset="0"/>
              </a:rPr>
              <a:t>Wesely</a:t>
            </a:r>
            <a:r>
              <a:rPr lang="en-US" sz="1400" dirty="0">
                <a:solidFill>
                  <a:schemeClr val="bg1"/>
                </a:solidFill>
                <a:ea typeface="DengXian" panose="02010600030101010101" pitchFamily="2" charset="-122"/>
                <a:cs typeface="Times New Roman" panose="02020603050405020304" pitchFamily="18" charset="0"/>
              </a:rPr>
              <a:t>, M. L., Cook, D. R., &amp; Hart, R. L. (1985), Measurements and parameterization of particulate sulfur dry deposition over grass. Journal of Geophysical Research: Atmospheres, 90(D1), 2131−2143.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49416FB-3149-7933-356D-447956F3DCB6}"/>
              </a:ext>
            </a:extLst>
          </p:cNvPr>
          <p:cNvSpPr txBox="1">
            <a:spLocks/>
          </p:cNvSpPr>
          <p:nvPr/>
        </p:nvSpPr>
        <p:spPr bwMode="auto">
          <a:xfrm>
            <a:off x="227013" y="3497532"/>
            <a:ext cx="6240462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EAFD39"/>
                </a:solidFill>
                <a:latin typeface="+mj-lt"/>
                <a:ea typeface="ＭＳ Ｐゴシック" pitchFamily="-107" charset="-128"/>
                <a:cs typeface="ＭＳ Ｐゴシック" pitchFamily="-107" charset="-128"/>
              </a:defRPr>
            </a:lvl1pPr>
            <a:lvl2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EAFD39"/>
                </a:solidFill>
                <a:latin typeface="Helvetica" pitchFamily="-107" charset="0"/>
                <a:ea typeface="ＭＳ Ｐゴシック" pitchFamily="-107" charset="-128"/>
                <a:cs typeface="ＭＳ Ｐゴシック" pitchFamily="-107" charset="-128"/>
              </a:defRPr>
            </a:lvl2pPr>
            <a:lvl3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EAFD39"/>
                </a:solidFill>
                <a:latin typeface="Helvetica" pitchFamily="-107" charset="0"/>
                <a:ea typeface="ＭＳ Ｐゴシック" pitchFamily="-107" charset="-128"/>
                <a:cs typeface="ＭＳ Ｐゴシック" pitchFamily="-107" charset="-128"/>
              </a:defRPr>
            </a:lvl3pPr>
            <a:lvl4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EAFD39"/>
                </a:solidFill>
                <a:latin typeface="Helvetica" pitchFamily="-107" charset="0"/>
                <a:ea typeface="ＭＳ Ｐゴシック" pitchFamily="-107" charset="-128"/>
                <a:cs typeface="ＭＳ Ｐゴシック" pitchFamily="-107" charset="-128"/>
              </a:defRPr>
            </a:lvl4pPr>
            <a:lvl5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EAFD39"/>
                </a:solidFill>
                <a:latin typeface="Helvetica" pitchFamily="-107" charset="0"/>
                <a:ea typeface="ＭＳ Ｐゴシック" pitchFamily="-107" charset="-128"/>
                <a:cs typeface="ＭＳ Ｐゴシック" pitchFamily="-107" charset="-128"/>
              </a:defRPr>
            </a:lvl5pPr>
            <a:lvl6pPr marL="457200"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EAFD39"/>
                </a:solidFill>
                <a:latin typeface="Helvetica" pitchFamily="-107" charset="0"/>
              </a:defRPr>
            </a:lvl6pPr>
            <a:lvl7pPr marL="914400"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EAFD39"/>
                </a:solidFill>
                <a:latin typeface="Helvetica" pitchFamily="-107" charset="0"/>
              </a:defRPr>
            </a:lvl7pPr>
            <a:lvl8pPr marL="1371600"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EAFD39"/>
                </a:solidFill>
                <a:latin typeface="Helvetica" pitchFamily="-107" charset="0"/>
              </a:defRPr>
            </a:lvl8pPr>
            <a:lvl9pPr marL="1828800"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EAFD39"/>
                </a:solidFill>
                <a:latin typeface="Helvetica" pitchFamily="-107" charset="0"/>
              </a:defRPr>
            </a:lvl9pPr>
          </a:lstStyle>
          <a:p>
            <a:r>
              <a:rPr lang="en-US" kern="0" dirty="0">
                <a:solidFill>
                  <a:srgbClr val="FFFF00"/>
                </a:solidFill>
              </a:rPr>
              <a:t>Acknowledgments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D902C3CF-06A0-D196-0410-2B9A01724DCB}"/>
              </a:ext>
            </a:extLst>
          </p:cNvPr>
          <p:cNvSpPr txBox="1">
            <a:spLocks/>
          </p:cNvSpPr>
          <p:nvPr/>
        </p:nvSpPr>
        <p:spPr bwMode="auto">
          <a:xfrm>
            <a:off x="227013" y="4158944"/>
            <a:ext cx="8313737" cy="2626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Helvetica CY" pitchFamily="2" charset="0"/>
              <a:buChar char="•"/>
              <a:defRPr sz="2400">
                <a:solidFill>
                  <a:schemeClr val="bg1"/>
                </a:solidFill>
                <a:latin typeface="+mn-lt"/>
                <a:ea typeface="ＭＳ Ｐゴシック" pitchFamily="-107" charset="-128"/>
                <a:cs typeface="ＭＳ Ｐゴシック" pitchFamily="-107" charset="-128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Font typeface="Helvetica CY" pitchFamily="2" charset="0"/>
              <a:buChar char="–"/>
              <a:defRPr sz="2000">
                <a:solidFill>
                  <a:schemeClr val="bg1"/>
                </a:solidFill>
                <a:latin typeface="+mn-lt"/>
                <a:ea typeface="ＭＳ Ｐゴシック" pitchFamily="-107" charset="-128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Font typeface="Helvetica CY" pitchFamily="2" charset="0"/>
              <a:buChar char="•"/>
              <a:defRPr>
                <a:solidFill>
                  <a:schemeClr val="bg1"/>
                </a:solidFill>
                <a:latin typeface="+mn-lt"/>
                <a:ea typeface="ＭＳ Ｐゴシック" pitchFamily="-107" charset="-128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Font typeface="Helvetica CY" pitchFamily="2" charset="0"/>
              <a:buChar char="–"/>
              <a:defRPr sz="1600">
                <a:solidFill>
                  <a:schemeClr val="bg1"/>
                </a:solidFill>
                <a:latin typeface="+mn-lt"/>
                <a:ea typeface="ＭＳ Ｐゴシック" pitchFamily="-107" charset="-128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Font typeface="Helvetica CY" pitchFamily="2" charset="0"/>
              <a:buChar char="»"/>
              <a:defRPr sz="1600">
                <a:solidFill>
                  <a:schemeClr val="bg1"/>
                </a:solidFill>
                <a:latin typeface="+mn-lt"/>
                <a:ea typeface="ＭＳ Ｐゴシック" pitchFamily="-107" charset="-128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Font typeface="Helvetica CY" pitchFamily="-107" charset="-52"/>
              <a:buChar char="»"/>
              <a:defRPr sz="1600">
                <a:solidFill>
                  <a:schemeClr val="bg1"/>
                </a:solidFill>
                <a:latin typeface="+mn-lt"/>
                <a:ea typeface="ＭＳ Ｐゴシック" pitchFamily="-107" charset="-128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Font typeface="Helvetica CY" pitchFamily="-107" charset="-52"/>
              <a:buChar char="»"/>
              <a:defRPr sz="1600">
                <a:solidFill>
                  <a:schemeClr val="bg1"/>
                </a:solidFill>
                <a:latin typeface="+mn-lt"/>
                <a:ea typeface="ＭＳ Ｐゴシック" pitchFamily="-107" charset="-128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Font typeface="Helvetica CY" pitchFamily="-107" charset="-52"/>
              <a:buChar char="»"/>
              <a:defRPr sz="1600">
                <a:solidFill>
                  <a:schemeClr val="bg1"/>
                </a:solidFill>
                <a:latin typeface="+mn-lt"/>
                <a:ea typeface="ＭＳ Ｐゴシック" pitchFamily="-107" charset="-128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Font typeface="Helvetica CY" pitchFamily="-107" charset="-52"/>
              <a:buChar char="»"/>
              <a:defRPr sz="1600">
                <a:solidFill>
                  <a:schemeClr val="bg1"/>
                </a:solidFill>
                <a:latin typeface="+mn-lt"/>
                <a:ea typeface="ＭＳ Ｐゴシック" pitchFamily="-107" charset="-128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kern="0" dirty="0">
                <a:latin typeface="+mj-lt"/>
              </a:rPr>
              <a:t>This work has been benefitted by the reviews provided by: Drs. Christian </a:t>
            </a:r>
            <a:r>
              <a:rPr lang="en-US" sz="2000" kern="0" dirty="0" err="1">
                <a:latin typeface="+mj-lt"/>
              </a:rPr>
              <a:t>Hogrefe</a:t>
            </a:r>
            <a:r>
              <a:rPr lang="en-US" sz="2000" kern="0" dirty="0">
                <a:latin typeface="+mj-lt"/>
              </a:rPr>
              <a:t>, </a:t>
            </a:r>
            <a:r>
              <a:rPr lang="en-US" sz="2000" kern="0" dirty="0" err="1">
                <a:latin typeface="+mj-lt"/>
              </a:rPr>
              <a:t>Zhiyong</a:t>
            </a:r>
            <a:r>
              <a:rPr lang="en-US" sz="2000" kern="0" dirty="0">
                <a:latin typeface="+mj-lt"/>
              </a:rPr>
              <a:t> Wu, Ben Murphy, and Sergey </a:t>
            </a:r>
            <a:r>
              <a:rPr lang="en-US" sz="2000" kern="0" dirty="0" err="1">
                <a:latin typeface="+mj-lt"/>
              </a:rPr>
              <a:t>Napelenok</a:t>
            </a:r>
            <a:endParaRPr lang="en-US" sz="2000" kern="0" dirty="0">
              <a:latin typeface="+mj-lt"/>
            </a:endParaRPr>
          </a:p>
          <a:p>
            <a:pPr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kern="0" dirty="0">
                <a:latin typeface="+mj-lt"/>
              </a:rPr>
              <a:t>Our sincere appreciation goes to AQMEII4 Dry Deposition modeling group for sharing data and general group discussions</a:t>
            </a:r>
          </a:p>
          <a:p>
            <a:pPr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kern="0" dirty="0">
                <a:latin typeface="+mj-lt"/>
              </a:rPr>
              <a:t>Inspired by papers published by Drs. Jesse Bash, John Walker, Christian </a:t>
            </a:r>
            <a:r>
              <a:rPr lang="en-US" sz="2000" kern="0" dirty="0" err="1">
                <a:latin typeface="+mj-lt"/>
              </a:rPr>
              <a:t>Hogrefe</a:t>
            </a:r>
            <a:r>
              <a:rPr lang="en-US" sz="2000" kern="0" dirty="0">
                <a:latin typeface="+mj-lt"/>
              </a:rPr>
              <a:t>, Jon </a:t>
            </a:r>
            <a:r>
              <a:rPr lang="en-US" sz="2000" kern="0" dirty="0" err="1">
                <a:latin typeface="+mj-lt"/>
              </a:rPr>
              <a:t>Pleim</a:t>
            </a:r>
            <a:r>
              <a:rPr lang="en-US" sz="2000" kern="0" dirty="0">
                <a:latin typeface="+mj-lt"/>
              </a:rPr>
              <a:t>, Qian Shu, Rick Saylor (NOAA), and Donna </a:t>
            </a:r>
            <a:r>
              <a:rPr lang="en-US" sz="2000" kern="0" dirty="0" err="1">
                <a:latin typeface="+mj-lt"/>
              </a:rPr>
              <a:t>Schwede</a:t>
            </a:r>
            <a:r>
              <a:rPr lang="en-US" sz="2000" kern="0" dirty="0">
                <a:latin typeface="+mj-lt"/>
              </a:rPr>
              <a:t> and many other papers from the literature</a:t>
            </a:r>
          </a:p>
          <a:p>
            <a:pPr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kern="0" dirty="0">
                <a:latin typeface="+mj-lt"/>
              </a:rPr>
              <a:t>Our sincere gratitude goes to Mr. John M. Southerland, Jr. for supporting this research</a:t>
            </a:r>
          </a:p>
          <a:p>
            <a:pPr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2000" kern="0" dirty="0">
              <a:latin typeface="+mj-lt"/>
            </a:endParaRPr>
          </a:p>
          <a:p>
            <a:endParaRPr lang="en-US" sz="2000" kern="0" dirty="0"/>
          </a:p>
        </p:txBody>
      </p:sp>
    </p:spTree>
    <p:extLst>
      <p:ext uri="{BB962C8B-B14F-4D97-AF65-F5344CB8AC3E}">
        <p14:creationId xmlns:p14="http://schemas.microsoft.com/office/powerpoint/2010/main" val="39747816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3D4419A-2F6A-4F67-8E52-663406760E09}"/>
              </a:ext>
            </a:extLst>
          </p:cNvPr>
          <p:cNvSpPr/>
          <p:nvPr/>
        </p:nvSpPr>
        <p:spPr>
          <a:xfrm>
            <a:off x="3113422" y="2639628"/>
            <a:ext cx="3075838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en-US" sz="2800" b="1" kern="0" dirty="0">
                <a:solidFill>
                  <a:srgbClr val="FFFF00"/>
                </a:solidFill>
                <a:latin typeface="+mj-lt"/>
                <a:ea typeface="ＭＳ Ｐゴシック" pitchFamily="-107" charset="-128"/>
              </a:rPr>
              <a:t>Thank you!</a:t>
            </a:r>
          </a:p>
          <a:p>
            <a:pPr eaLnBrk="0" hangingPunct="0">
              <a:lnSpc>
                <a:spcPct val="80000"/>
              </a:lnSpc>
            </a:pPr>
            <a:r>
              <a:rPr lang="en-US" sz="2800" b="1" kern="0" dirty="0">
                <a:solidFill>
                  <a:srgbClr val="FFFF00"/>
                </a:solidFill>
                <a:latin typeface="+mj-lt"/>
                <a:ea typeface="ＭＳ Ｐゴシック" pitchFamily="-107" charset="-128"/>
              </a:rPr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42213483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03C1E-1EE6-2E1F-562B-D5364A87C7D0}"/>
              </a:ext>
            </a:extLst>
          </p:cNvPr>
          <p:cNvSpPr txBox="1">
            <a:spLocks/>
          </p:cNvSpPr>
          <p:nvPr/>
        </p:nvSpPr>
        <p:spPr>
          <a:xfrm>
            <a:off x="227012" y="73025"/>
            <a:ext cx="6732587" cy="70485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EAFD39"/>
                </a:solidFill>
                <a:latin typeface="+mj-lt"/>
                <a:ea typeface="ＭＳ Ｐゴシック" pitchFamily="-107" charset="-128"/>
                <a:cs typeface="ＭＳ Ｐゴシック" pitchFamily="-107" charset="-128"/>
              </a:defRPr>
            </a:lvl1pPr>
            <a:lvl2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EAFD39"/>
                </a:solidFill>
                <a:latin typeface="Helvetica" pitchFamily="-107" charset="0"/>
                <a:ea typeface="ＭＳ Ｐゴシック" pitchFamily="-107" charset="-128"/>
                <a:cs typeface="ＭＳ Ｐゴシック" pitchFamily="-107" charset="-128"/>
              </a:defRPr>
            </a:lvl2pPr>
            <a:lvl3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EAFD39"/>
                </a:solidFill>
                <a:latin typeface="Helvetica" pitchFamily="-107" charset="0"/>
                <a:ea typeface="ＭＳ Ｐゴシック" pitchFamily="-107" charset="-128"/>
                <a:cs typeface="ＭＳ Ｐゴシック" pitchFamily="-107" charset="-128"/>
              </a:defRPr>
            </a:lvl3pPr>
            <a:lvl4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EAFD39"/>
                </a:solidFill>
                <a:latin typeface="Helvetica" pitchFamily="-107" charset="0"/>
                <a:ea typeface="ＭＳ Ｐゴシック" pitchFamily="-107" charset="-128"/>
                <a:cs typeface="ＭＳ Ｐゴシック" pitchFamily="-107" charset="-128"/>
              </a:defRPr>
            </a:lvl4pPr>
            <a:lvl5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EAFD39"/>
                </a:solidFill>
                <a:latin typeface="Helvetica" pitchFamily="-107" charset="0"/>
                <a:ea typeface="ＭＳ Ｐゴシック" pitchFamily="-107" charset="-128"/>
                <a:cs typeface="ＭＳ Ｐゴシック" pitchFamily="-107" charset="-128"/>
              </a:defRPr>
            </a:lvl5pPr>
            <a:lvl6pPr marL="457200"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EAFD39"/>
                </a:solidFill>
                <a:latin typeface="Helvetica" pitchFamily="-107" charset="0"/>
              </a:defRPr>
            </a:lvl6pPr>
            <a:lvl7pPr marL="914400"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EAFD39"/>
                </a:solidFill>
                <a:latin typeface="Helvetica" pitchFamily="-107" charset="0"/>
              </a:defRPr>
            </a:lvl7pPr>
            <a:lvl8pPr marL="1371600"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EAFD39"/>
                </a:solidFill>
                <a:latin typeface="Helvetica" pitchFamily="-107" charset="0"/>
              </a:defRPr>
            </a:lvl8pPr>
            <a:lvl9pPr marL="1828800"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EAFD39"/>
                </a:solidFill>
                <a:latin typeface="Helvetica" pitchFamily="-107" charset="0"/>
              </a:defRPr>
            </a:lvl9pPr>
          </a:lstStyle>
          <a:p>
            <a:r>
              <a:rPr lang="en-US" kern="0" dirty="0">
                <a:solidFill>
                  <a:srgbClr val="FFFF00"/>
                </a:solidFill>
              </a:rPr>
              <a:t>Equations used to represent several processes in each of the schemes    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A87E36-4677-714F-24C6-B89D06ACAB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" y="1863724"/>
            <a:ext cx="9052560" cy="2770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99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2E6AA4CF-3460-8AFE-85E2-6894294EFB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891" y="108585"/>
            <a:ext cx="4113011" cy="329184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 descr="Chart&#10;&#10;Description automatically generated">
            <a:extLst>
              <a:ext uri="{FF2B5EF4-FFF2-40B4-BE49-F238E27FC236}">
                <a16:creationId xmlns:a16="http://schemas.microsoft.com/office/drawing/2014/main" id="{FFAFE778-3134-2132-25F7-83270CED2E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328" y="3474721"/>
            <a:ext cx="4087524" cy="329184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 descr="Chart&#10;&#10;Description automatically generated">
            <a:extLst>
              <a:ext uri="{FF2B5EF4-FFF2-40B4-BE49-F238E27FC236}">
                <a16:creationId xmlns:a16="http://schemas.microsoft.com/office/drawing/2014/main" id="{14C06255-C1D7-4C45-AE37-793BA920DC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6184" y="3503296"/>
            <a:ext cx="4130936" cy="3291840"/>
          </a:xfrm>
          <a:prstGeom prst="rect">
            <a:avLst/>
          </a:prstGeom>
          <a:ln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E5E28DF-41E9-F30D-0CDC-E721A9362E9E}"/>
                  </a:ext>
                </a:extLst>
              </p:cNvPr>
              <p:cNvSpPr txBox="1"/>
              <p:nvPr/>
            </p:nvSpPr>
            <p:spPr>
              <a:xfrm>
                <a:off x="1291984" y="2286000"/>
                <a:ext cx="2066225" cy="461665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𝝈</m:t>
                      </m:r>
                      <m:r>
                        <a:rPr lang="en-US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 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𝟎𝟏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E5E28DF-41E9-F30D-0CDC-E721A9362E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1984" y="2286000"/>
                <a:ext cx="2066225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36D2BD9-ED43-EE2C-CF4A-03BD14CA337C}"/>
                  </a:ext>
                </a:extLst>
              </p:cNvPr>
              <p:cNvSpPr txBox="1"/>
              <p:nvPr/>
            </p:nvSpPr>
            <p:spPr>
              <a:xfrm>
                <a:off x="1173977" y="5638800"/>
                <a:ext cx="2066225" cy="461665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𝝈</m:t>
                      </m:r>
                      <m:r>
                        <a:rPr lang="en-US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 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𝟕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36D2BD9-ED43-EE2C-CF4A-03BD14CA33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3977" y="5638800"/>
                <a:ext cx="2066225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C4D5DED-C5C3-B669-AB49-7251891E5094}"/>
                  </a:ext>
                </a:extLst>
              </p:cNvPr>
              <p:cNvSpPr txBox="1"/>
              <p:nvPr/>
            </p:nvSpPr>
            <p:spPr>
              <a:xfrm>
                <a:off x="6016384" y="5638799"/>
                <a:ext cx="2066225" cy="461665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𝝈</m:t>
                      </m:r>
                      <m:r>
                        <a:rPr lang="en-US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 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C4D5DED-C5C3-B669-AB49-7251891E50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6384" y="5638799"/>
                <a:ext cx="2066225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1705F2AB-9FAE-1E59-2593-3BB86EC17A30}"/>
              </a:ext>
            </a:extLst>
          </p:cNvPr>
          <p:cNvSpPr txBox="1"/>
          <p:nvPr/>
        </p:nvSpPr>
        <p:spPr>
          <a:xfrm>
            <a:off x="4035187" y="508397"/>
            <a:ext cx="5047456" cy="2708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 eaLnBrk="0" hangingPunct="0">
              <a:spcBef>
                <a:spcPct val="50000"/>
              </a:spcBef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bg1"/>
                </a:solidFill>
                <a:latin typeface="+mn-lt"/>
                <a:ea typeface="ＭＳ Ｐゴシック" pitchFamily="-107" charset="-128"/>
              </a:rPr>
              <a:t>The comparison of simulated </a:t>
            </a:r>
            <a:r>
              <a:rPr lang="en-US" sz="2000" dirty="0" err="1">
                <a:solidFill>
                  <a:schemeClr val="bg1"/>
                </a:solidFill>
                <a:latin typeface="+mn-lt"/>
                <a:ea typeface="ＭＳ Ｐゴシック" pitchFamily="-107" charset="-128"/>
              </a:rPr>
              <a:t>V</a:t>
            </a:r>
            <a:r>
              <a:rPr lang="en-US" sz="2000" baseline="-25000" dirty="0" err="1">
                <a:solidFill>
                  <a:schemeClr val="bg1"/>
                </a:solidFill>
                <a:latin typeface="+mn-lt"/>
                <a:ea typeface="ＭＳ Ｐゴシック" pitchFamily="-107" charset="-128"/>
              </a:rPr>
              <a:t>d</a:t>
            </a:r>
            <a:r>
              <a:rPr lang="en-US" sz="2000" dirty="0">
                <a:solidFill>
                  <a:schemeClr val="bg1"/>
                </a:solidFill>
                <a:latin typeface="+mn-lt"/>
                <a:ea typeface="ＭＳ Ｐゴシック" pitchFamily="-107" charset="-128"/>
              </a:rPr>
              <a:t> across schemes is not </a:t>
            </a:r>
            <a:r>
              <a:rPr lang="el-GR" sz="2000" dirty="0">
                <a:solidFill>
                  <a:schemeClr val="bg1"/>
                </a:solidFill>
                <a:latin typeface="Grandview" panose="020B0502040204020203" pitchFamily="34" charset="0"/>
                <a:ea typeface="ＭＳ Ｐゴシック" pitchFamily="-107" charset="-128"/>
              </a:rPr>
              <a:t>σ</a:t>
            </a:r>
            <a:r>
              <a:rPr lang="en-US" sz="2000" dirty="0">
                <a:solidFill>
                  <a:schemeClr val="bg1"/>
                </a:solidFill>
                <a:latin typeface="+mn-lt"/>
                <a:ea typeface="ＭＳ Ｐゴシック" pitchFamily="-107" charset="-128"/>
              </a:rPr>
              <a:t>-dependent because all schemes exhibit consistent patterns as </a:t>
            </a:r>
            <a:r>
              <a:rPr lang="el-GR" sz="2000" dirty="0">
                <a:solidFill>
                  <a:schemeClr val="bg1"/>
                </a:solidFill>
                <a:latin typeface="Grandview" panose="020B0502040204020203" pitchFamily="34" charset="0"/>
                <a:ea typeface="ＭＳ Ｐゴシック" pitchFamily="-107" charset="-128"/>
              </a:rPr>
              <a:t>σ</a:t>
            </a:r>
            <a:r>
              <a:rPr lang="en-US" sz="2000" dirty="0">
                <a:solidFill>
                  <a:schemeClr val="bg1"/>
                </a:solidFill>
                <a:latin typeface="+mn-lt"/>
                <a:ea typeface="ＭＳ Ｐゴシック" pitchFamily="-107" charset="-128"/>
              </a:rPr>
              <a:t> changes</a:t>
            </a:r>
          </a:p>
          <a:p>
            <a:pPr marL="342900" indent="-342900" algn="l" eaLnBrk="0" hangingPunct="0">
              <a:spcBef>
                <a:spcPct val="50000"/>
              </a:spcBef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bg1"/>
                </a:solidFill>
                <a:latin typeface="+mn-lt"/>
                <a:ea typeface="ＭＳ Ｐゴシック" pitchFamily="-107" charset="-128"/>
              </a:rPr>
              <a:t>When sigma is increased from 1.01 to 2.5, the </a:t>
            </a:r>
            <a:r>
              <a:rPr lang="en-US" sz="2000" dirty="0" err="1">
                <a:solidFill>
                  <a:schemeClr val="bg1"/>
                </a:solidFill>
                <a:latin typeface="+mn-lt"/>
                <a:ea typeface="ＭＳ Ｐゴシック" pitchFamily="-107" charset="-128"/>
              </a:rPr>
              <a:t>V</a:t>
            </a:r>
            <a:r>
              <a:rPr lang="en-US" sz="2000" baseline="-25000" dirty="0" err="1">
                <a:solidFill>
                  <a:schemeClr val="bg1"/>
                </a:solidFill>
                <a:latin typeface="+mn-lt"/>
                <a:ea typeface="ＭＳ Ｐゴシック" pitchFamily="-107" charset="-128"/>
              </a:rPr>
              <a:t>d</a:t>
            </a:r>
            <a:r>
              <a:rPr lang="en-US" sz="2000" dirty="0">
                <a:solidFill>
                  <a:schemeClr val="bg1"/>
                </a:solidFill>
                <a:latin typeface="+mn-lt"/>
                <a:ea typeface="ＭＳ Ｐゴシック" pitchFamily="-107" charset="-128"/>
              </a:rPr>
              <a:t> trends for all schemes shift to the left, bringing the minimum </a:t>
            </a:r>
            <a:r>
              <a:rPr lang="en-US" sz="2000" dirty="0" err="1">
                <a:solidFill>
                  <a:schemeClr val="bg1"/>
                </a:solidFill>
                <a:latin typeface="+mn-lt"/>
                <a:ea typeface="ＭＳ Ｐゴシック" pitchFamily="-107" charset="-128"/>
              </a:rPr>
              <a:t>V</a:t>
            </a:r>
            <a:r>
              <a:rPr lang="en-US" sz="2000" baseline="-25000" dirty="0" err="1">
                <a:solidFill>
                  <a:schemeClr val="bg1"/>
                </a:solidFill>
                <a:latin typeface="+mn-lt"/>
                <a:ea typeface="ＭＳ Ｐゴシック" pitchFamily="-107" charset="-128"/>
              </a:rPr>
              <a:t>d</a:t>
            </a:r>
            <a:r>
              <a:rPr lang="en-US" sz="2000" dirty="0">
                <a:solidFill>
                  <a:schemeClr val="bg1"/>
                </a:solidFill>
                <a:latin typeface="+mn-lt"/>
                <a:ea typeface="ＭＳ Ｐゴシック" pitchFamily="-107" charset="-128"/>
              </a:rPr>
              <a:t> from 2 to 0.1 microns</a:t>
            </a:r>
          </a:p>
        </p:txBody>
      </p:sp>
    </p:spTree>
    <p:extLst>
      <p:ext uri="{BB962C8B-B14F-4D97-AF65-F5344CB8AC3E}">
        <p14:creationId xmlns:p14="http://schemas.microsoft.com/office/powerpoint/2010/main" val="1868969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CEA78-1D27-4D9E-A132-4FCE289A7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957" y="189985"/>
            <a:ext cx="7886700" cy="657520"/>
          </a:xfrm>
        </p:spPr>
        <p:txBody>
          <a:bodyPr/>
          <a:lstStyle/>
          <a:p>
            <a:r>
              <a:rPr lang="en-US" b="1" dirty="0">
                <a:solidFill>
                  <a:srgbClr val="FFFF00"/>
                </a:solidFill>
                <a:latin typeface="+mn-lt"/>
              </a:rPr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1D7AB4-2EAD-46EF-96D9-81F1CD88C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321" y="1046087"/>
            <a:ext cx="8740048" cy="5913513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1800" dirty="0">
                <a:cs typeface="Calibri" panose="020F0502020204030204" pitchFamily="34" charset="0"/>
              </a:rPr>
              <a:t>Aerosols (particles) have substantial influences on the air quality, radiative balance of the earth, climate, &amp; ecosystem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>
                <a:cs typeface="Calibri" panose="020F0502020204030204" pitchFamily="34" charset="0"/>
              </a:rPr>
              <a:t>More turbulent conditions may lead to higher particle deposition fluxes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>
                <a:cs typeface="Calibri" panose="020F0502020204030204" pitchFamily="34" charset="0"/>
              </a:rPr>
              <a:t>Friction velocity (u</a:t>
            </a:r>
            <a:r>
              <a:rPr lang="en-US" sz="1800" baseline="-25000" dirty="0">
                <a:cs typeface="Calibri" panose="020F0502020204030204" pitchFamily="34" charset="0"/>
              </a:rPr>
              <a:t>*</a:t>
            </a:r>
            <a:r>
              <a:rPr lang="en-US" sz="1800" dirty="0">
                <a:cs typeface="Calibri" panose="020F0502020204030204" pitchFamily="34" charset="0"/>
              </a:rPr>
              <a:t>) parameter by itself is not adequate to represent strong turbulence effects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>
                <a:cs typeface="Calibri" panose="020F0502020204030204" pitchFamily="34" charset="0"/>
              </a:rPr>
              <a:t>Improved estimation of aerosol dry deposition is much needed via efforts (e.g., development &amp; refinement of formulations as well as making needed comprehensive long-term measurements) (Wu et al., 2018)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>
                <a:cs typeface="Calibri" panose="020F0502020204030204" pitchFamily="34" charset="0"/>
              </a:rPr>
              <a:t>Particle dry deposition is controlled by various processes including Brownian diffusion, gravitational settling, interception, and impaction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>
                <a:cs typeface="Calibri" panose="020F0502020204030204" pitchFamily="34" charset="0"/>
              </a:rPr>
              <a:t>Essential resistances included in a particle dry deposition model are aerodynamic resistance (R</a:t>
            </a:r>
            <a:r>
              <a:rPr lang="en-US" sz="1800" baseline="-25000" dirty="0">
                <a:cs typeface="Calibri" panose="020F0502020204030204" pitchFamily="34" charset="0"/>
              </a:rPr>
              <a:t>a</a:t>
            </a:r>
            <a:r>
              <a:rPr lang="en-US" sz="1800" dirty="0">
                <a:cs typeface="Calibri" panose="020F0502020204030204" pitchFamily="34" charset="0"/>
              </a:rPr>
              <a:t>) and surface resistance (R</a:t>
            </a:r>
            <a:r>
              <a:rPr lang="en-US" sz="1800" baseline="-25000" dirty="0">
                <a:cs typeface="Calibri" panose="020F0502020204030204" pitchFamily="34" charset="0"/>
              </a:rPr>
              <a:t>b</a:t>
            </a:r>
            <a:r>
              <a:rPr lang="en-US" sz="1800" dirty="0">
                <a:cs typeface="Calibri" panose="020F0502020204030204" pitchFamily="34" charset="0"/>
              </a:rPr>
              <a:t>), both strongly influenced by the strength of the atmospheric turbulence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>
                <a:cs typeface="Calibri" panose="020F0502020204030204" pitchFamily="34" charset="0"/>
              </a:rPr>
              <a:t>Empirical formulations are used to enhance turbulence effects on particle deposition; rigorous evaluations are needed and there are opportunities for improving the representation of turbulence effects on particle deposition</a:t>
            </a:r>
          </a:p>
        </p:txBody>
      </p:sp>
    </p:spTree>
    <p:extLst>
      <p:ext uri="{BB962C8B-B14F-4D97-AF65-F5344CB8AC3E}">
        <p14:creationId xmlns:p14="http://schemas.microsoft.com/office/powerpoint/2010/main" val="33914092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065A9-A0E9-44BA-868C-416214C13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Results and Discussions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F187CB-6D89-4556-A6C1-5CE7940307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131" y="1026390"/>
            <a:ext cx="8313737" cy="50292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</a:pPr>
            <a:endParaRPr lang="en-US" sz="2800" b="1" dirty="0">
              <a:solidFill>
                <a:srgbClr val="FFFF00"/>
              </a:solidFill>
              <a:latin typeface="+mj-lt"/>
            </a:endParaRPr>
          </a:p>
          <a:p>
            <a:pPr>
              <a:lnSpc>
                <a:spcPct val="80000"/>
              </a:lnSpc>
              <a:spcBef>
                <a:spcPct val="0"/>
              </a:spcBef>
            </a:pPr>
            <a:endParaRPr lang="en-US" sz="2800" b="1" dirty="0">
              <a:solidFill>
                <a:srgbClr val="FFFF00"/>
              </a:solidFill>
              <a:latin typeface="+mj-lt"/>
            </a:endParaRP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007B5C4-B363-8BD9-E1DB-45DC1011B1E5}"/>
                  </a:ext>
                </a:extLst>
              </p:cNvPr>
              <p:cNvSpPr txBox="1"/>
              <p:nvPr/>
            </p:nvSpPr>
            <p:spPr>
              <a:xfrm>
                <a:off x="378691" y="4628847"/>
                <a:ext cx="8714509" cy="13542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 algn="l">
                  <a:spcAft>
                    <a:spcPts val="1200"/>
                  </a:spcAft>
                  <a:buFont typeface="Wingdings" panose="05000000000000000000" pitchFamily="2" charset="2"/>
                  <a:buChar char="§"/>
                </a:pPr>
                <a:r>
                  <a:rPr lang="en-US" sz="1800" dirty="0">
                    <a:solidFill>
                      <a:schemeClr val="bg1"/>
                    </a:solidFill>
                    <a:latin typeface="+mn-lt"/>
                  </a:rPr>
                  <a:t>Introduction of T</a:t>
                </a:r>
                <a:r>
                  <a:rPr lang="en-US" sz="1800" baseline="-25000" dirty="0">
                    <a:solidFill>
                      <a:schemeClr val="bg1"/>
                    </a:solidFill>
                    <a:latin typeface="+mn-lt"/>
                  </a:rPr>
                  <a:t>f</a:t>
                </a:r>
                <a:r>
                  <a:rPr lang="en-US" sz="1800" dirty="0">
                    <a:solidFill>
                      <a:schemeClr val="bg1"/>
                    </a:solidFill>
                    <a:latin typeface="+mn-lt"/>
                  </a:rPr>
                  <a:t> &amp;</a:t>
                </a:r>
                <a:r>
                  <a:rPr lang="en-US" sz="1800" dirty="0">
                    <a:solidFill>
                      <a:schemeClr val="bg1"/>
                    </a:solidFill>
                    <a:effectLst/>
                    <a:latin typeface="+mn-lt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1800" b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</m:oMath>
                </a14:m>
                <a:r>
                  <a:rPr lang="en-US" sz="1800" dirty="0">
                    <a:solidFill>
                      <a:schemeClr val="bg1"/>
                    </a:solidFill>
                    <a:latin typeface="+mn-lt"/>
                  </a:rPr>
                  <a:t> into the Z01 scheme has increased boundary layer conductance in C01-ETF and resulted in the better model performance of estimating </a:t>
                </a:r>
                <a:r>
                  <a:rPr lang="en-US" sz="1800" dirty="0" err="1">
                    <a:solidFill>
                      <a:schemeClr val="bg1"/>
                    </a:solidFill>
                    <a:latin typeface="+mn-lt"/>
                  </a:rPr>
                  <a:t>V</a:t>
                </a:r>
                <a:r>
                  <a:rPr lang="en-US" sz="1800" baseline="-25000" dirty="0" err="1">
                    <a:solidFill>
                      <a:schemeClr val="bg1"/>
                    </a:solidFill>
                    <a:latin typeface="+mn-lt"/>
                  </a:rPr>
                  <a:t>d</a:t>
                </a:r>
                <a:endParaRPr lang="en-US" sz="1800" baseline="-25000" dirty="0">
                  <a:solidFill>
                    <a:schemeClr val="bg1"/>
                  </a:solidFill>
                  <a:latin typeface="+mn-lt"/>
                </a:endParaRPr>
              </a:p>
              <a:p>
                <a:pPr marL="342900" indent="-342900" algn="l">
                  <a:spcAft>
                    <a:spcPts val="1200"/>
                  </a:spcAft>
                  <a:buFont typeface="Wingdings" panose="05000000000000000000" pitchFamily="2" charset="2"/>
                  <a:buChar char="§"/>
                </a:pPr>
                <a:r>
                  <a:rPr lang="en-US" altLang="zh-CN" sz="1800" dirty="0">
                    <a:solidFill>
                      <a:schemeClr val="bg1"/>
                    </a:solidFill>
                    <a:latin typeface="+mn-lt"/>
                  </a:rPr>
                  <a:t>R</a:t>
                </a:r>
                <a:r>
                  <a:rPr lang="en-US" altLang="zh-CN" sz="1800" baseline="-25000" dirty="0">
                    <a:solidFill>
                      <a:schemeClr val="bg1"/>
                    </a:solidFill>
                    <a:latin typeface="+mn-lt"/>
                  </a:rPr>
                  <a:t>b</a:t>
                </a:r>
                <a:r>
                  <a:rPr lang="en-US" altLang="zh-CN" sz="1800" dirty="0">
                    <a:solidFill>
                      <a:schemeClr val="bg1"/>
                    </a:solidFill>
                    <a:latin typeface="+mn-lt"/>
                  </a:rPr>
                  <a:t> is the driving force for the </a:t>
                </a:r>
                <a:r>
                  <a:rPr lang="en-US" sz="1800" dirty="0" err="1">
                    <a:solidFill>
                      <a:schemeClr val="bg1"/>
                    </a:solidFill>
                    <a:latin typeface="+mn-lt"/>
                  </a:rPr>
                  <a:t>V</a:t>
                </a:r>
                <a:r>
                  <a:rPr lang="en-US" sz="1800" baseline="-25000" dirty="0" err="1">
                    <a:solidFill>
                      <a:schemeClr val="bg1"/>
                    </a:solidFill>
                    <a:latin typeface="+mn-lt"/>
                  </a:rPr>
                  <a:t>d</a:t>
                </a:r>
                <a:endParaRPr lang="en-US" altLang="zh-CN" sz="1800" baseline="-25000" dirty="0">
                  <a:solidFill>
                    <a:schemeClr val="bg1"/>
                  </a:solidFill>
                  <a:latin typeface="+mn-lt"/>
                  <a:ea typeface="DengXia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007B5C4-B363-8BD9-E1DB-45DC1011B1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691" y="4628847"/>
                <a:ext cx="8714509" cy="1354217"/>
              </a:xfrm>
              <a:prstGeom prst="rect">
                <a:avLst/>
              </a:prstGeom>
              <a:blipFill>
                <a:blip r:embed="rId2"/>
                <a:stretch>
                  <a:fillRect l="-420" t="-2252" b="-63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748929A5-8E10-034E-853B-B96069DC0D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38" y="874936"/>
            <a:ext cx="4389120" cy="329469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 descr="Chart, line chart&#10;&#10;Description automatically generated">
            <a:extLst>
              <a:ext uri="{FF2B5EF4-FFF2-40B4-BE49-F238E27FC236}">
                <a16:creationId xmlns:a16="http://schemas.microsoft.com/office/drawing/2014/main" id="{2493E879-AB95-D090-701F-1DD1A83218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4808" y="874936"/>
            <a:ext cx="4389120" cy="330040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082903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F187CB-6D89-4556-A6C1-5CE7940307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131" y="1026390"/>
            <a:ext cx="8313737" cy="50292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</a:pPr>
            <a:endParaRPr lang="en-US" sz="2800" b="1" dirty="0">
              <a:solidFill>
                <a:srgbClr val="FFFF00"/>
              </a:solidFill>
              <a:latin typeface="+mj-lt"/>
            </a:endParaRPr>
          </a:p>
          <a:p>
            <a:pPr>
              <a:lnSpc>
                <a:spcPct val="80000"/>
              </a:lnSpc>
              <a:spcBef>
                <a:spcPct val="0"/>
              </a:spcBef>
            </a:pPr>
            <a:endParaRPr lang="en-US" sz="2800" b="1" dirty="0">
              <a:solidFill>
                <a:srgbClr val="FFFF00"/>
              </a:solidFill>
              <a:latin typeface="+mj-lt"/>
            </a:endParaRPr>
          </a:p>
          <a:p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C261755-871E-40CE-785D-9A6BB1DC5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013" y="73025"/>
            <a:ext cx="6240462" cy="704850"/>
          </a:xfrm>
        </p:spPr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Simulation Results from S21 and C21 Formulations</a:t>
            </a:r>
          </a:p>
        </p:txBody>
      </p:sp>
      <p:pic>
        <p:nvPicPr>
          <p:cNvPr id="6" name="Picture 5" descr="Chart, line chart&#10;&#10;Description automatically generated">
            <a:extLst>
              <a:ext uri="{FF2B5EF4-FFF2-40B4-BE49-F238E27FC236}">
                <a16:creationId xmlns:a16="http://schemas.microsoft.com/office/drawing/2014/main" id="{2ABC71C1-1691-B46F-A942-AF721A7D29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28" y="1101005"/>
            <a:ext cx="4389120" cy="328231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5FAA364-EAB5-8698-B519-810678FCB55F}"/>
              </a:ext>
            </a:extLst>
          </p:cNvPr>
          <p:cNvSpPr txBox="1"/>
          <p:nvPr/>
        </p:nvSpPr>
        <p:spPr>
          <a:xfrm>
            <a:off x="117048" y="4706447"/>
            <a:ext cx="8839200" cy="1908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bg1"/>
                </a:solidFill>
              </a:rPr>
              <a:t>Since contribution by V</a:t>
            </a:r>
            <a:r>
              <a:rPr lang="en-US" sz="1800" baseline="-25000" dirty="0">
                <a:solidFill>
                  <a:schemeClr val="bg1"/>
                </a:solidFill>
              </a:rPr>
              <a:t>g</a:t>
            </a:r>
            <a:r>
              <a:rPr lang="en-US" sz="1800" dirty="0">
                <a:solidFill>
                  <a:schemeClr val="bg1"/>
                </a:solidFill>
              </a:rPr>
              <a:t> is smaller compared to other terms in </a:t>
            </a:r>
            <a:r>
              <a:rPr lang="en-US" sz="1800" dirty="0" err="1">
                <a:solidFill>
                  <a:schemeClr val="bg1"/>
                </a:solidFill>
              </a:rPr>
              <a:t>V</a:t>
            </a:r>
            <a:r>
              <a:rPr lang="en-US" sz="1800" baseline="-25000" dirty="0" err="1">
                <a:solidFill>
                  <a:schemeClr val="bg1"/>
                </a:solidFill>
              </a:rPr>
              <a:t>d</a:t>
            </a:r>
            <a:r>
              <a:rPr lang="en-US" sz="1800" dirty="0">
                <a:solidFill>
                  <a:schemeClr val="bg1"/>
                </a:solidFill>
              </a:rPr>
              <a:t> estimation, total conductance magnitude and its temporal variation is very similar to that in </a:t>
            </a:r>
            <a:r>
              <a:rPr lang="en-US" sz="1800" dirty="0" err="1">
                <a:solidFill>
                  <a:schemeClr val="bg1"/>
                </a:solidFill>
              </a:rPr>
              <a:t>V</a:t>
            </a:r>
            <a:r>
              <a:rPr lang="en-US" sz="1800" baseline="-25000" dirty="0" err="1">
                <a:solidFill>
                  <a:schemeClr val="bg1"/>
                </a:solidFill>
              </a:rPr>
              <a:t>d</a:t>
            </a:r>
            <a:endParaRPr lang="en-US" sz="1800" dirty="0">
              <a:solidFill>
                <a:schemeClr val="bg1"/>
              </a:solidFill>
            </a:endParaRPr>
          </a:p>
          <a:p>
            <a:pPr marL="342900" indent="-342900" algn="l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bg1"/>
                </a:solidFill>
              </a:rPr>
              <a:t>The median 1/R</a:t>
            </a:r>
            <a:r>
              <a:rPr lang="en-US" sz="1800" baseline="-25000" dirty="0">
                <a:solidFill>
                  <a:schemeClr val="bg1"/>
                </a:solidFill>
              </a:rPr>
              <a:t>a</a:t>
            </a:r>
            <a:r>
              <a:rPr lang="en-US" sz="1800" dirty="0">
                <a:solidFill>
                  <a:schemeClr val="bg1"/>
                </a:solidFill>
              </a:rPr>
              <a:t> for Z01 scheme is higher than other schemes and this is because S21 used a different stability function – which is a source of differences and can be avoided by using our new R</a:t>
            </a:r>
            <a:r>
              <a:rPr lang="en-US" sz="1800" baseline="-25000" dirty="0">
                <a:solidFill>
                  <a:schemeClr val="bg1"/>
                </a:solidFill>
              </a:rPr>
              <a:t>a</a:t>
            </a:r>
            <a:r>
              <a:rPr lang="en-US" sz="1800" dirty="0">
                <a:solidFill>
                  <a:schemeClr val="bg1"/>
                </a:solidFill>
              </a:rPr>
              <a:t> formulation, that is one of the objectives of the research</a:t>
            </a:r>
            <a:endParaRPr lang="en-US" altLang="zh-CN" sz="1800" baseline="-25000" dirty="0">
              <a:solidFill>
                <a:schemeClr val="bg1"/>
              </a:solidFill>
              <a:latin typeface="+mn-lt"/>
              <a:ea typeface="DengXian" panose="02010600030101010101" pitchFamily="2" charset="-122"/>
            </a:endParaRPr>
          </a:p>
        </p:txBody>
      </p:sp>
      <p:pic>
        <p:nvPicPr>
          <p:cNvPr id="8" name="Picture 7" descr="Chart, line chart&#10;&#10;Description automatically generated">
            <a:extLst>
              <a:ext uri="{FF2B5EF4-FFF2-40B4-BE49-F238E27FC236}">
                <a16:creationId xmlns:a16="http://schemas.microsoft.com/office/drawing/2014/main" id="{99E21CA2-246D-5F5C-F2B1-559D4711DB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014" y="1110674"/>
            <a:ext cx="4389120" cy="330040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73424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81FAC-B3DE-9D49-AF6B-E615FB26B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  <a:latin typeface="+mn-lt"/>
              </a:rPr>
              <a:t>Problem Statement &amp;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CB88A7-7738-740C-DC93-7ACB32BF0D2A}"/>
              </a:ext>
            </a:extLst>
          </p:cNvPr>
          <p:cNvSpPr txBox="1">
            <a:spLocks/>
          </p:cNvSpPr>
          <p:nvPr/>
        </p:nvSpPr>
        <p:spPr>
          <a:xfrm>
            <a:off x="201976" y="847505"/>
            <a:ext cx="8207733" cy="480225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Helvetica CY" pitchFamily="2" charset="0"/>
              <a:buChar char="•"/>
              <a:defRPr sz="2400">
                <a:solidFill>
                  <a:schemeClr val="bg1"/>
                </a:solidFill>
                <a:latin typeface="+mn-lt"/>
                <a:ea typeface="ＭＳ Ｐゴシック" pitchFamily="-107" charset="-128"/>
                <a:cs typeface="ＭＳ Ｐゴシック" pitchFamily="-107" charset="-128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Font typeface="Helvetica CY" pitchFamily="2" charset="0"/>
              <a:buChar char="–"/>
              <a:defRPr sz="2000">
                <a:solidFill>
                  <a:schemeClr val="bg1"/>
                </a:solidFill>
                <a:latin typeface="+mn-lt"/>
                <a:ea typeface="ＭＳ Ｐゴシック" pitchFamily="-107" charset="-128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Font typeface="Helvetica CY" pitchFamily="2" charset="0"/>
              <a:buChar char="•"/>
              <a:defRPr>
                <a:solidFill>
                  <a:schemeClr val="bg1"/>
                </a:solidFill>
                <a:latin typeface="+mn-lt"/>
                <a:ea typeface="ＭＳ Ｐゴシック" pitchFamily="-107" charset="-128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Font typeface="Helvetica CY" pitchFamily="2" charset="0"/>
              <a:buChar char="–"/>
              <a:defRPr sz="1600">
                <a:solidFill>
                  <a:schemeClr val="bg1"/>
                </a:solidFill>
                <a:latin typeface="+mn-lt"/>
                <a:ea typeface="ＭＳ Ｐゴシック" pitchFamily="-107" charset="-128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Font typeface="Helvetica CY" pitchFamily="2" charset="0"/>
              <a:buChar char="»"/>
              <a:defRPr sz="1600">
                <a:solidFill>
                  <a:schemeClr val="bg1"/>
                </a:solidFill>
                <a:latin typeface="+mn-lt"/>
                <a:ea typeface="ＭＳ Ｐゴシック" pitchFamily="-107" charset="-128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Font typeface="Helvetica CY" pitchFamily="-107" charset="-52"/>
              <a:buChar char="»"/>
              <a:defRPr sz="1600">
                <a:solidFill>
                  <a:schemeClr val="bg1"/>
                </a:solidFill>
                <a:latin typeface="+mn-lt"/>
                <a:ea typeface="ＭＳ Ｐゴシック" pitchFamily="-107" charset="-128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Font typeface="Helvetica CY" pitchFamily="-107" charset="-52"/>
              <a:buChar char="»"/>
              <a:defRPr sz="1600">
                <a:solidFill>
                  <a:schemeClr val="bg1"/>
                </a:solidFill>
                <a:latin typeface="+mn-lt"/>
                <a:ea typeface="ＭＳ Ｐゴシック" pitchFamily="-107" charset="-128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Font typeface="Helvetica CY" pitchFamily="-107" charset="-52"/>
              <a:buChar char="»"/>
              <a:defRPr sz="1600">
                <a:solidFill>
                  <a:schemeClr val="bg1"/>
                </a:solidFill>
                <a:latin typeface="+mn-lt"/>
                <a:ea typeface="ＭＳ Ｐゴシック" pitchFamily="-107" charset="-128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Font typeface="Helvetica CY" pitchFamily="-107" charset="-52"/>
              <a:buChar char="»"/>
              <a:defRPr sz="1600">
                <a:solidFill>
                  <a:schemeClr val="bg1"/>
                </a:solidFill>
                <a:latin typeface="+mn-lt"/>
                <a:ea typeface="ＭＳ Ｐゴシック" pitchFamily="-107" charset="-128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Some issues…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kern="0" dirty="0">
                <a:cs typeface="Calibri" panose="020F0502020204030204" pitchFamily="34" charset="0"/>
              </a:rPr>
              <a:t>Large uncertainties exist in the modeling of particle dry deposition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kern="0" dirty="0">
                <a:cs typeface="Calibri" panose="020F0502020204030204" pitchFamily="34" charset="0"/>
              </a:rPr>
              <a:t>Turbulence is under-represented in some of the resistances’ formulations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kern="0" dirty="0">
                <a:cs typeface="Calibri" panose="020F0502020204030204" pitchFamily="34" charset="0"/>
              </a:rPr>
              <a:t>None of the deposition schemes for particles utilize the three-dimensional (3-D) turbulence (i.e., variances of velocity fluctuations) to represent effects of turbulence on deposition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OBJECTIVES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kern="0" dirty="0">
                <a:cs typeface="Calibri" panose="020F0502020204030204" pitchFamily="34" charset="0"/>
              </a:rPr>
              <a:t>Identify particle deposition formulations and related sub-formulations and improve turbulence representations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kern="0" dirty="0">
                <a:cs typeface="Calibri" panose="020F0502020204030204" pitchFamily="34" charset="0"/>
              </a:rPr>
              <a:t>Evaluate the performance of these new formulations using available measurements and a single-point model</a:t>
            </a:r>
          </a:p>
        </p:txBody>
      </p:sp>
    </p:spTree>
    <p:extLst>
      <p:ext uri="{BB962C8B-B14F-4D97-AF65-F5344CB8AC3E}">
        <p14:creationId xmlns:p14="http://schemas.microsoft.com/office/powerpoint/2010/main" val="250233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065A9-A0E9-44BA-868C-416214C13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Introducing New Turbulence Parameters for Particle Deposition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F187CB-6D89-4556-A6C1-5CE7940307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131" y="1026390"/>
            <a:ext cx="8313737" cy="50292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</a:pPr>
            <a:endParaRPr lang="en-US" sz="2800" b="1" dirty="0">
              <a:solidFill>
                <a:srgbClr val="FFFF00"/>
              </a:solidFill>
              <a:latin typeface="+mj-lt"/>
            </a:endParaRPr>
          </a:p>
          <a:p>
            <a:pPr>
              <a:lnSpc>
                <a:spcPct val="80000"/>
              </a:lnSpc>
              <a:spcBef>
                <a:spcPct val="0"/>
              </a:spcBef>
            </a:pPr>
            <a:endParaRPr lang="en-US" sz="2800" b="1" dirty="0">
              <a:solidFill>
                <a:srgbClr val="FFFF00"/>
              </a:solidFill>
              <a:latin typeface="+mj-lt"/>
            </a:endParaRPr>
          </a:p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710187-634D-3387-38A6-0F0512CD396B}"/>
              </a:ext>
            </a:extLst>
          </p:cNvPr>
          <p:cNvSpPr txBox="1">
            <a:spLocks/>
          </p:cNvSpPr>
          <p:nvPr/>
        </p:nvSpPr>
        <p:spPr bwMode="auto">
          <a:xfrm>
            <a:off x="91750" y="802410"/>
            <a:ext cx="8960498" cy="591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Helvetica CY" pitchFamily="2" charset="0"/>
              <a:buChar char="•"/>
              <a:defRPr sz="2400">
                <a:solidFill>
                  <a:schemeClr val="bg1"/>
                </a:solidFill>
                <a:latin typeface="+mn-lt"/>
                <a:ea typeface="ＭＳ Ｐゴシック" pitchFamily="-107" charset="-128"/>
                <a:cs typeface="ＭＳ Ｐゴシック" pitchFamily="-107" charset="-128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Font typeface="Helvetica CY" pitchFamily="2" charset="0"/>
              <a:buChar char="–"/>
              <a:defRPr sz="2000">
                <a:solidFill>
                  <a:schemeClr val="bg1"/>
                </a:solidFill>
                <a:latin typeface="+mn-lt"/>
                <a:ea typeface="ＭＳ Ｐゴシック" pitchFamily="-107" charset="-128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Font typeface="Helvetica CY" pitchFamily="2" charset="0"/>
              <a:buChar char="•"/>
              <a:defRPr>
                <a:solidFill>
                  <a:schemeClr val="bg1"/>
                </a:solidFill>
                <a:latin typeface="+mn-lt"/>
                <a:ea typeface="ＭＳ Ｐゴシック" pitchFamily="-107" charset="-128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Font typeface="Helvetica CY" pitchFamily="2" charset="0"/>
              <a:buChar char="–"/>
              <a:defRPr sz="1600">
                <a:solidFill>
                  <a:schemeClr val="bg1"/>
                </a:solidFill>
                <a:latin typeface="+mn-lt"/>
                <a:ea typeface="ＭＳ Ｐゴシック" pitchFamily="-107" charset="-128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Font typeface="Helvetica CY" pitchFamily="2" charset="0"/>
              <a:buChar char="»"/>
              <a:defRPr sz="1600">
                <a:solidFill>
                  <a:schemeClr val="bg1"/>
                </a:solidFill>
                <a:latin typeface="+mn-lt"/>
                <a:ea typeface="ＭＳ Ｐゴシック" pitchFamily="-107" charset="-128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Font typeface="Helvetica CY" pitchFamily="-107" charset="-52"/>
              <a:buChar char="»"/>
              <a:defRPr sz="1600">
                <a:solidFill>
                  <a:schemeClr val="bg1"/>
                </a:solidFill>
                <a:latin typeface="+mn-lt"/>
                <a:ea typeface="ＭＳ Ｐゴシック" pitchFamily="-107" charset="-128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Font typeface="Helvetica CY" pitchFamily="-107" charset="-52"/>
              <a:buChar char="»"/>
              <a:defRPr sz="1600">
                <a:solidFill>
                  <a:schemeClr val="bg1"/>
                </a:solidFill>
                <a:latin typeface="+mn-lt"/>
                <a:ea typeface="ＭＳ Ｐゴシック" pitchFamily="-107" charset="-128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Font typeface="Helvetica CY" pitchFamily="-107" charset="-52"/>
              <a:buChar char="»"/>
              <a:defRPr sz="1600">
                <a:solidFill>
                  <a:schemeClr val="bg1"/>
                </a:solidFill>
                <a:latin typeface="+mn-lt"/>
                <a:ea typeface="ＭＳ Ｐゴシック" pitchFamily="-107" charset="-128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Font typeface="Helvetica CY" pitchFamily="-107" charset="-52"/>
              <a:buChar char="»"/>
              <a:defRPr sz="1600">
                <a:solidFill>
                  <a:schemeClr val="bg1"/>
                </a:solidFill>
                <a:latin typeface="+mn-lt"/>
                <a:ea typeface="ＭＳ Ｐゴシック" pitchFamily="-107" charset="-128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800" kern="0" dirty="0">
                <a:cs typeface="Calibri" panose="020F0502020204030204" pitchFamily="34" charset="0"/>
              </a:rPr>
              <a:t>Wesely et al. (1985) introduced a convection factor (</a:t>
            </a:r>
            <a:r>
              <a:rPr lang="en-US" sz="1800" kern="0" dirty="0" err="1">
                <a:cs typeface="Calibri" panose="020F0502020204030204" pitchFamily="34" charset="0"/>
              </a:rPr>
              <a:t>W</a:t>
            </a:r>
            <a:r>
              <a:rPr lang="en-US" sz="1800" kern="0" baseline="-25000" dirty="0" err="1">
                <a:cs typeface="Calibri" panose="020F0502020204030204" pitchFamily="34" charset="0"/>
              </a:rPr>
              <a:t>f</a:t>
            </a:r>
            <a:r>
              <a:rPr lang="en-US" sz="1800" kern="0" dirty="0">
                <a:cs typeface="Calibri" panose="020F0502020204030204" pitchFamily="34" charset="0"/>
              </a:rPr>
              <a:t>) to increase </a:t>
            </a:r>
            <a:r>
              <a:rPr lang="en-US" sz="1800" kern="0" dirty="0" err="1">
                <a:cs typeface="Calibri" panose="020F0502020204030204" pitchFamily="34" charset="0"/>
              </a:rPr>
              <a:t>V</a:t>
            </a:r>
            <a:r>
              <a:rPr lang="en-US" sz="1800" kern="0" baseline="-25000" dirty="0" err="1">
                <a:cs typeface="Calibri" panose="020F0502020204030204" pitchFamily="34" charset="0"/>
              </a:rPr>
              <a:t>d</a:t>
            </a:r>
            <a:r>
              <a:rPr lang="en-US" sz="1800" kern="0" dirty="0">
                <a:cs typeface="Calibri" panose="020F0502020204030204" pitchFamily="34" charset="0"/>
              </a:rPr>
              <a:t> via R</a:t>
            </a:r>
            <a:r>
              <a:rPr lang="en-US" sz="1800" kern="0" baseline="-25000" dirty="0">
                <a:cs typeface="Calibri" panose="020F0502020204030204" pitchFamily="34" charset="0"/>
              </a:rPr>
              <a:t>b</a:t>
            </a:r>
            <a:r>
              <a:rPr lang="en-US" sz="1800" kern="0" dirty="0">
                <a:cs typeface="Calibri" panose="020F0502020204030204" pitchFamily="34" charset="0"/>
              </a:rPr>
              <a:t> term to match with measurements since u</a:t>
            </a:r>
            <a:r>
              <a:rPr lang="en-US" sz="1800" kern="0" baseline="-25000" dirty="0">
                <a:cs typeface="Calibri" panose="020F0502020204030204" pitchFamily="34" charset="0"/>
              </a:rPr>
              <a:t>*</a:t>
            </a:r>
            <a:r>
              <a:rPr lang="en-US" sz="1800" kern="0" dirty="0">
                <a:cs typeface="Calibri" panose="020F0502020204030204" pitchFamily="34" charset="0"/>
              </a:rPr>
              <a:t> alone can’t represent strong convection impacts on particle deposition as turbulence is underrepresented in R</a:t>
            </a:r>
            <a:r>
              <a:rPr lang="en-US" sz="1800" kern="0" baseline="-25000" dirty="0">
                <a:cs typeface="Calibri" panose="020F0502020204030204" pitchFamily="34" charset="0"/>
              </a:rPr>
              <a:t>b</a:t>
            </a:r>
            <a:endParaRPr lang="en-US" sz="1400" kern="0" dirty="0">
              <a:cs typeface="Calibri" panose="020F0502020204030204" pitchFamily="34" charset="0"/>
            </a:endParaRPr>
          </a:p>
          <a:p>
            <a:pPr lvl="1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400" kern="0" dirty="0">
                <a:cs typeface="Calibri" panose="020F0502020204030204" pitchFamily="34" charset="0"/>
              </a:rPr>
              <a:t>Convection factor (</a:t>
            </a:r>
            <a:r>
              <a:rPr lang="en-US" sz="1400" kern="0" dirty="0" err="1">
                <a:cs typeface="Calibri" panose="020F0502020204030204" pitchFamily="34" charset="0"/>
              </a:rPr>
              <a:t>W</a:t>
            </a:r>
            <a:r>
              <a:rPr lang="en-US" sz="1400" kern="0" baseline="-25000" dirty="0" err="1">
                <a:cs typeface="Calibri" panose="020F0502020204030204" pitchFamily="34" charset="0"/>
              </a:rPr>
              <a:t>f</a:t>
            </a:r>
            <a:r>
              <a:rPr lang="en-US" sz="1400" kern="0" dirty="0">
                <a:cs typeface="Calibri" panose="020F0502020204030204" pitchFamily="34" charset="0"/>
              </a:rPr>
              <a:t>) was written as: 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800" kern="0" dirty="0" err="1">
                <a:cs typeface="Calibri" panose="020F0502020204030204" pitchFamily="34" charset="0"/>
              </a:rPr>
              <a:t>W</a:t>
            </a:r>
            <a:r>
              <a:rPr lang="en-US" sz="1800" kern="0" baseline="-25000" dirty="0" err="1">
                <a:cs typeface="Calibri" panose="020F0502020204030204" pitchFamily="34" charset="0"/>
              </a:rPr>
              <a:t>f</a:t>
            </a:r>
            <a:r>
              <a:rPr lang="en-US" sz="1800" kern="0" dirty="0">
                <a:cs typeface="Calibri" panose="020F0502020204030204" pitchFamily="34" charset="0"/>
              </a:rPr>
              <a:t> was not validated by any measurements or intercompared with similar factor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800" kern="0" dirty="0">
                <a:cs typeface="Calibri" panose="020F0502020204030204" pitchFamily="34" charset="0"/>
              </a:rPr>
              <a:t>We propose another factor, turbulence factor, </a:t>
            </a:r>
            <a:r>
              <a:rPr lang="en-US" sz="1800" kern="0" dirty="0" err="1">
                <a:cs typeface="Calibri" panose="020F0502020204030204" pitchFamily="34" charset="0"/>
              </a:rPr>
              <a:t>T</a:t>
            </a:r>
            <a:r>
              <a:rPr lang="en-US" sz="1800" kern="0" baseline="-25000" dirty="0" err="1">
                <a:cs typeface="Calibri" panose="020F0502020204030204" pitchFamily="34" charset="0"/>
              </a:rPr>
              <a:t>f</a:t>
            </a:r>
            <a:r>
              <a:rPr lang="en-US" sz="1800" kern="0" dirty="0">
                <a:cs typeface="Calibri" panose="020F0502020204030204" pitchFamily="34" charset="0"/>
              </a:rPr>
              <a:t> , based on a new turbulence velocity scale</a:t>
            </a:r>
          </a:p>
          <a:p>
            <a:pPr marR="0" lvl="0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ＭＳ Ｐゴシック" pitchFamily="1" charset="-128"/>
                <a:cs typeface="+mn-cs"/>
              </a:rPr>
              <a:t>Wesely et al. (1985) stated that convective motions in the PBL have nonlinear influence on particulate sulfate deposition velocity</a:t>
            </a:r>
          </a:p>
          <a:p>
            <a:pPr marR="0" lvl="0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ＭＳ Ｐゴシック" pitchFamily="1" charset="-128"/>
                <a:cs typeface="+mn-cs"/>
              </a:rPr>
              <a:t>There seems to be a physical connection between convective velocity in the PBL and the friction velocity in the surface layer influencing particle deposition velocity </a:t>
            </a:r>
          </a:p>
          <a:p>
            <a:pPr marR="0" lvl="0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ＭＳ Ｐゴシック" pitchFamily="1" charset="-128"/>
                <a:cs typeface="+mn-cs"/>
              </a:rPr>
              <a:t>Wesely et al. (1983) suggested that this connection might lead to rapid multidirectional flow around surface elements and thus a connection between buoyancy and horizontal flows. </a:t>
            </a:r>
          </a:p>
          <a:p>
            <a:pPr marR="0" lvl="0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ＭＳ Ｐゴシック" pitchFamily="1" charset="-128"/>
                <a:cs typeface="+mn-cs"/>
              </a:rPr>
              <a:t>They also stated that </a:t>
            </a:r>
            <a:r>
              <a:rPr kumimoji="0" lang="en-US" sz="1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ＭＳ Ｐゴシック" pitchFamily="1" charset="-128"/>
                <a:cs typeface="+mn-cs"/>
              </a:rPr>
              <a:t>σ</a:t>
            </a:r>
            <a:r>
              <a:rPr kumimoji="0" lang="en-US" sz="1800" i="0" u="none" strike="noStrike" kern="1200" cap="none" spc="0" normalizeH="0" baseline="-25000" noProof="0" dirty="0" err="1">
                <a:ln>
                  <a:noFill/>
                </a:ln>
                <a:effectLst/>
                <a:uLnTx/>
                <a:uFillTx/>
                <a:ea typeface="ＭＳ Ｐゴシック" pitchFamily="1" charset="-128"/>
                <a:cs typeface="+mn-cs"/>
              </a:rPr>
              <a:t>v</a:t>
            </a: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ＭＳ Ｐゴシック" pitchFamily="1" charset="-128"/>
                <a:cs typeface="+mn-cs"/>
              </a:rPr>
              <a:t> is </a:t>
            </a:r>
            <a:r>
              <a:rPr kumimoji="0" lang="en-US" sz="1800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ＭＳ Ｐゴシック" pitchFamily="1" charset="-128"/>
                <a:cs typeface="+mn-cs"/>
              </a:rPr>
              <a:t>more strongly </a:t>
            </a: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ＭＳ Ｐゴシック" pitchFamily="1" charset="-128"/>
                <a:cs typeface="+mn-cs"/>
              </a:rPr>
              <a:t>correlated to enhanced particle deposition than </a:t>
            </a:r>
            <a:r>
              <a:rPr kumimoji="0" lang="en-US" sz="1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ＭＳ Ｐゴシック" pitchFamily="1" charset="-128"/>
                <a:cs typeface="+mn-cs"/>
              </a:rPr>
              <a:t>σ</a:t>
            </a:r>
            <a:r>
              <a:rPr kumimoji="0" lang="en-US" sz="1800" i="0" u="none" strike="noStrike" kern="1200" cap="none" spc="0" normalizeH="0" baseline="-25000" noProof="0" dirty="0" err="1">
                <a:ln>
                  <a:noFill/>
                </a:ln>
                <a:effectLst/>
                <a:uLnTx/>
                <a:uFillTx/>
                <a:ea typeface="ＭＳ Ｐゴシック" pitchFamily="1" charset="-128"/>
                <a:cs typeface="+mn-cs"/>
              </a:rPr>
              <a:t>u</a:t>
            </a: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ＭＳ Ｐゴシック" pitchFamily="1" charset="-128"/>
                <a:cs typeface="+mn-cs"/>
              </a:rPr>
              <a:t>  </a:t>
            </a:r>
          </a:p>
          <a:p>
            <a:pPr marR="0" lvl="0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ＭＳ Ｐゴシック" pitchFamily="1" charset="-128"/>
                <a:cs typeface="+mn-cs"/>
              </a:rPr>
              <a:t>Accordingly, we gave more weight to the </a:t>
            </a:r>
            <a:r>
              <a:rPr kumimoji="0" lang="en-US" sz="1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ＭＳ Ｐゴシック" pitchFamily="1" charset="-128"/>
                <a:cs typeface="+mn-cs"/>
              </a:rPr>
              <a:t>σ</a:t>
            </a:r>
            <a:r>
              <a:rPr kumimoji="0" lang="en-US" sz="1800" i="0" u="none" strike="noStrike" kern="1200" cap="none" spc="0" normalizeH="0" baseline="-25000" noProof="0" dirty="0" err="1">
                <a:ln>
                  <a:noFill/>
                </a:ln>
                <a:effectLst/>
                <a:uLnTx/>
                <a:uFillTx/>
                <a:ea typeface="ＭＳ Ｐゴシック" pitchFamily="1" charset="-128"/>
                <a:cs typeface="+mn-cs"/>
              </a:rPr>
              <a:t>v</a:t>
            </a: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ＭＳ Ｐゴシック" pitchFamily="1" charset="-128"/>
                <a:cs typeface="+mn-cs"/>
              </a:rPr>
              <a:t> coefficient than </a:t>
            </a:r>
            <a:r>
              <a:rPr kumimoji="0" lang="en-US" sz="1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ＭＳ Ｐゴシック" pitchFamily="1" charset="-128"/>
                <a:cs typeface="+mn-cs"/>
              </a:rPr>
              <a:t>σ</a:t>
            </a:r>
            <a:r>
              <a:rPr kumimoji="0" lang="en-US" sz="1800" i="0" u="none" strike="noStrike" kern="1200" cap="none" spc="0" normalizeH="0" baseline="-25000" noProof="0" dirty="0" err="1">
                <a:ln>
                  <a:noFill/>
                </a:ln>
                <a:effectLst/>
                <a:uLnTx/>
                <a:uFillTx/>
                <a:ea typeface="ＭＳ Ｐゴシック" pitchFamily="1" charset="-128"/>
                <a:cs typeface="+mn-cs"/>
              </a:rPr>
              <a:t>u</a:t>
            </a: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ＭＳ Ｐゴシック" pitchFamily="1" charset="-128"/>
                <a:cs typeface="+mn-cs"/>
              </a:rPr>
              <a:t> coefficient in the development of a new turbulence factor</a:t>
            </a:r>
            <a:endParaRPr kumimoji="0" lang="en-US" sz="1800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ea typeface="ＭＳ Ｐゴシック" pitchFamily="1" charset="-128"/>
              <a:cs typeface="+mn-cs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1800" kern="0" dirty="0"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D5DB3DB-7D3C-D937-DC4C-DC1220D2CE01}"/>
                  </a:ext>
                </a:extLst>
              </p:cNvPr>
              <p:cNvSpPr txBox="1"/>
              <p:nvPr/>
            </p:nvSpPr>
            <p:spPr>
              <a:xfrm>
                <a:off x="3807125" y="1646215"/>
                <a:ext cx="2229307" cy="7005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b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</m:sub>
                      </m:sSub>
                      <m:r>
                        <a:rPr lang="en-US" sz="18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𝟐𝟒</m:t>
                      </m:r>
                      <m:f>
                        <m:f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  <m:sub>
                              <m:r>
                                <a:rPr lang="en-US" sz="18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  <m:sup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sz="18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  <m:sup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n-US" sz="2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D5DB3DB-7D3C-D937-DC4C-DC1220D2CE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7125" y="1646215"/>
                <a:ext cx="2229307" cy="70051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0212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065A9-A0E9-44BA-868C-416214C13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New Turbulence Parameters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F187CB-6D89-4556-A6C1-5CE7940307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131" y="1026390"/>
            <a:ext cx="8313737" cy="50292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</a:pPr>
            <a:endParaRPr lang="en-US" sz="2800" b="1" dirty="0">
              <a:solidFill>
                <a:srgbClr val="FFFF00"/>
              </a:solidFill>
              <a:latin typeface="+mj-lt"/>
            </a:endParaRPr>
          </a:p>
          <a:p>
            <a:pPr>
              <a:lnSpc>
                <a:spcPct val="80000"/>
              </a:lnSpc>
              <a:spcBef>
                <a:spcPct val="0"/>
              </a:spcBef>
            </a:pPr>
            <a:endParaRPr lang="en-US" sz="2800" b="1" dirty="0">
              <a:solidFill>
                <a:srgbClr val="FFFF00"/>
              </a:solidFill>
              <a:latin typeface="+mj-lt"/>
            </a:endParaRPr>
          </a:p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710187-634D-3387-38A6-0F0512CD396B}"/>
              </a:ext>
            </a:extLst>
          </p:cNvPr>
          <p:cNvSpPr txBox="1">
            <a:spLocks/>
          </p:cNvSpPr>
          <p:nvPr/>
        </p:nvSpPr>
        <p:spPr bwMode="auto">
          <a:xfrm>
            <a:off x="415131" y="2846130"/>
            <a:ext cx="3413342" cy="513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Helvetica CY" pitchFamily="2" charset="0"/>
              <a:buChar char="•"/>
              <a:defRPr sz="2400">
                <a:solidFill>
                  <a:schemeClr val="bg1"/>
                </a:solidFill>
                <a:latin typeface="+mn-lt"/>
                <a:ea typeface="ＭＳ Ｐゴシック" pitchFamily="-107" charset="-128"/>
                <a:cs typeface="ＭＳ Ｐゴシック" pitchFamily="-107" charset="-128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Font typeface="Helvetica CY" pitchFamily="2" charset="0"/>
              <a:buChar char="–"/>
              <a:defRPr sz="2000">
                <a:solidFill>
                  <a:schemeClr val="bg1"/>
                </a:solidFill>
                <a:latin typeface="+mn-lt"/>
                <a:ea typeface="ＭＳ Ｐゴシック" pitchFamily="-107" charset="-128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Font typeface="Helvetica CY" pitchFamily="2" charset="0"/>
              <a:buChar char="•"/>
              <a:defRPr>
                <a:solidFill>
                  <a:schemeClr val="bg1"/>
                </a:solidFill>
                <a:latin typeface="+mn-lt"/>
                <a:ea typeface="ＭＳ Ｐゴシック" pitchFamily="-107" charset="-128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Font typeface="Helvetica CY" pitchFamily="2" charset="0"/>
              <a:buChar char="–"/>
              <a:defRPr sz="1600">
                <a:solidFill>
                  <a:schemeClr val="bg1"/>
                </a:solidFill>
                <a:latin typeface="+mn-lt"/>
                <a:ea typeface="ＭＳ Ｐゴシック" pitchFamily="-107" charset="-128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Font typeface="Helvetica CY" pitchFamily="2" charset="0"/>
              <a:buChar char="»"/>
              <a:defRPr sz="1600">
                <a:solidFill>
                  <a:schemeClr val="bg1"/>
                </a:solidFill>
                <a:latin typeface="+mn-lt"/>
                <a:ea typeface="ＭＳ Ｐゴシック" pitchFamily="-107" charset="-128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Font typeface="Helvetica CY" pitchFamily="-107" charset="-52"/>
              <a:buChar char="»"/>
              <a:defRPr sz="1600">
                <a:solidFill>
                  <a:schemeClr val="bg1"/>
                </a:solidFill>
                <a:latin typeface="+mn-lt"/>
                <a:ea typeface="ＭＳ Ｐゴシック" pitchFamily="-107" charset="-128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Font typeface="Helvetica CY" pitchFamily="-107" charset="-52"/>
              <a:buChar char="»"/>
              <a:defRPr sz="1600">
                <a:solidFill>
                  <a:schemeClr val="bg1"/>
                </a:solidFill>
                <a:latin typeface="+mn-lt"/>
                <a:ea typeface="ＭＳ Ｐゴシック" pitchFamily="-107" charset="-128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Font typeface="Helvetica CY" pitchFamily="-107" charset="-52"/>
              <a:buChar char="»"/>
              <a:defRPr sz="1600">
                <a:solidFill>
                  <a:schemeClr val="bg1"/>
                </a:solidFill>
                <a:latin typeface="+mn-lt"/>
                <a:ea typeface="ＭＳ Ｐゴシック" pitchFamily="-107" charset="-128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Font typeface="Helvetica CY" pitchFamily="-107" charset="-52"/>
              <a:buChar char="»"/>
              <a:defRPr sz="1600">
                <a:solidFill>
                  <a:schemeClr val="bg1"/>
                </a:solidFill>
                <a:latin typeface="+mn-lt"/>
                <a:ea typeface="ＭＳ Ｐゴシック" pitchFamily="-107" charset="-128"/>
              </a:defRPr>
            </a:lvl9pPr>
          </a:lstStyle>
          <a:p>
            <a:pPr algn="just">
              <a:buFont typeface="Wingdings" panose="05000000000000000000" pitchFamily="2" charset="2"/>
              <a:buChar char="§"/>
            </a:pPr>
            <a:r>
              <a:rPr lang="en-US" sz="1800" kern="0" dirty="0">
                <a:cs typeface="Calibri" panose="020F0502020204030204" pitchFamily="34" charset="0"/>
              </a:rPr>
              <a:t>Then, Turbulence Factor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A7DBFF1-68B5-CD66-C543-DBFA6D4808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737" y="914245"/>
            <a:ext cx="7925312" cy="164382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07CB7B4-4409-B43B-5877-752EB5BE2068}"/>
                  </a:ext>
                </a:extLst>
              </p:cNvPr>
              <p:cNvSpPr txBox="1"/>
              <p:nvPr/>
            </p:nvSpPr>
            <p:spPr>
              <a:xfrm>
                <a:off x="3006373" y="2641750"/>
                <a:ext cx="2743200" cy="7183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  <m:sub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</m:sub>
                      </m:sSub>
                      <m:r>
                        <a:rPr lang="en-US" sz="18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𝝈</m:t>
                              </m:r>
                            </m:e>
                            <m:sub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sub>
                            <m:sup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bSup>
                          <m:r>
                            <a:rPr lang="en-US" sz="1800" b="1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𝝈</m:t>
                              </m:r>
                            </m:e>
                            <m:sub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sub>
                            <m:sup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𝝈</m:t>
                              </m:r>
                            </m:e>
                            <m:sub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sub>
                            <m:sup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07CB7B4-4409-B43B-5877-752EB5BE20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6373" y="2641750"/>
                <a:ext cx="2743200" cy="71833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C2A96988-095F-D4A2-CB69-DA563C76BE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27" y="3601903"/>
            <a:ext cx="5378754" cy="11887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4BAB80B-B2E4-0D12-C853-EFEC321AFA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2590" y="3601903"/>
            <a:ext cx="3431782" cy="11887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1627FEC-BD54-C063-163F-8148FF89960D}"/>
                  </a:ext>
                </a:extLst>
              </p:cNvPr>
              <p:cNvSpPr txBox="1"/>
              <p:nvPr/>
            </p:nvSpPr>
            <p:spPr>
              <a:xfrm>
                <a:off x="-53103" y="5298888"/>
                <a:ext cx="7763151" cy="6367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sub>
                    </m:sSub>
                    <m:r>
                      <a:rPr lang="en-US" sz="20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𝝈</m:t>
                            </m:r>
                          </m:e>
                          <m:sub>
                            <m:r>
                              <a:rPr lang="en-US" sz="2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sub>
                          <m:sup>
                            <m:r>
                              <a:rPr lang="en-US" sz="2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bSup>
                        <m:r>
                          <a:rPr lang="en-US" sz="20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𝝈</m:t>
                            </m:r>
                          </m:e>
                          <m:sub>
                            <m:r>
                              <a:rPr lang="en-US" sz="2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</m:sub>
                          <m:sup>
                            <m:r>
                              <a:rPr lang="en-US" sz="2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𝝈</m:t>
                            </m:r>
                          </m:e>
                          <m:sub>
                            <m:r>
                              <a:rPr lang="en-US" sz="2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𝒖</m:t>
                            </m:r>
                          </m:sub>
                          <m:sup>
                            <m:r>
                              <a:rPr lang="en-US" sz="2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bSup>
                      </m:den>
                    </m:f>
                    <m:r>
                      <a:rPr lang="en-US" sz="20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  <m:r>
                              <a:rPr lang="en-US" sz="2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2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𝟑𝟐</m:t>
                            </m:r>
                            <m:sSubSup>
                              <m:sSubSupPr>
                                <m:ctrlPr>
                                  <a:rPr lang="en-US" sz="20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0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e>
                              <m:sub>
                                <m:r>
                                  <a:rPr lang="en-US" sz="2000" b="1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b>
                              <m:sup>
                                <m:r>
                                  <a:rPr lang="en-US" sz="20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bSup>
                            <m:r>
                              <a:rPr lang="en-US" sz="2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sz="2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2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𝟒𝟒</m:t>
                            </m:r>
                            <m:sSubSup>
                              <m:sSubSupPr>
                                <m:ctrlPr>
                                  <a:rPr lang="en-US" sz="20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0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𝒘</m:t>
                                </m:r>
                              </m:e>
                              <m:sub>
                                <m:r>
                                  <a:rPr lang="en-US" sz="2000" b="1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b>
                              <m:sup>
                                <m:r>
                                  <a:rPr lang="en-US" sz="20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bSup>
                          </m:e>
                        </m:d>
                        <m:r>
                          <a:rPr lang="en-US" sz="20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 </m:t>
                        </m:r>
                        <m:d>
                          <m:dPr>
                            <m:ctrlP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2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2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𝟖</m:t>
                            </m:r>
                            <m:sSubSup>
                              <m:sSubSupPr>
                                <m:ctrlPr>
                                  <a:rPr lang="en-US" sz="20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0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e>
                              <m:sub>
                                <m:r>
                                  <a:rPr lang="en-US" sz="2000" b="1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b>
                              <m:sup>
                                <m:r>
                                  <a:rPr lang="en-US" sz="20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bSup>
                            <m:sSup>
                              <m:sSupPr>
                                <m:ctrlPr>
                                  <a:rPr lang="en-US" sz="20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(−</m:t>
                                </m:r>
                                <m:r>
                                  <a:rPr lang="en-US" sz="20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𝒛</m:t>
                                </m:r>
                                <m:r>
                                  <a:rPr lang="en-US" sz="20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sz="20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𝑳</m:t>
                                </m:r>
                                <m:r>
                                  <a:rPr lang="en-US" sz="20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sz="20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sz="20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sz="20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sup>
                            </m:sSup>
                          </m:e>
                        </m:d>
                      </m:num>
                      <m:den>
                        <m:r>
                          <a:rPr lang="en-US" sz="2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𝟐𝟖</m:t>
                        </m:r>
                        <m:sSubSup>
                          <m:sSubSupPr>
                            <m:ctrlP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sz="2000" b="1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b>
                          <m:sup>
                            <m:r>
                              <a:rPr lang="en-US" sz="2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bSup>
                      </m:den>
                    </m:f>
                  </m:oMath>
                </a14:m>
                <a:r>
                  <a:rPr lang="en-US" sz="20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1800" dirty="0">
                    <a:solidFill>
                      <a:schemeClr val="bg1"/>
                    </a:solidFill>
                  </a:rPr>
                  <a:t>to replace </a:t>
                </a:r>
                <a:r>
                  <a:rPr lang="en-US" sz="1800" dirty="0" err="1">
                    <a:solidFill>
                      <a:schemeClr val="bg1"/>
                    </a:solidFill>
                  </a:rPr>
                  <a:t>W</a:t>
                </a:r>
                <a:r>
                  <a:rPr lang="en-US" sz="1800" baseline="-25000" dirty="0" err="1">
                    <a:solidFill>
                      <a:schemeClr val="bg1"/>
                    </a:solidFill>
                  </a:rPr>
                  <a:t>f</a:t>
                </a:r>
                <a:endParaRPr lang="en-US" sz="2000" baseline="-25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1627FEC-BD54-C063-163F-8148FF8996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3103" y="5298888"/>
                <a:ext cx="7763151" cy="63671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452E60C3-9A98-EEC7-6D2B-53535B05759C}"/>
              </a:ext>
            </a:extLst>
          </p:cNvPr>
          <p:cNvSpPr txBox="1"/>
          <p:nvPr/>
        </p:nvSpPr>
        <p:spPr>
          <a:xfrm>
            <a:off x="5754813" y="2148100"/>
            <a:ext cx="26582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(He and </a:t>
            </a:r>
            <a:r>
              <a:rPr lang="en-US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Alapaty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2018)</a:t>
            </a:r>
          </a:p>
        </p:txBody>
      </p:sp>
    </p:spTree>
    <p:extLst>
      <p:ext uri="{BB962C8B-B14F-4D97-AF65-F5344CB8AC3E}">
        <p14:creationId xmlns:p14="http://schemas.microsoft.com/office/powerpoint/2010/main" val="1519063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065A9-A0E9-44BA-868C-416214C13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012" y="73025"/>
            <a:ext cx="6894223" cy="704850"/>
          </a:xfrm>
        </p:spPr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Introducing Effective Sedimentation Velocity &amp; Effective Stokes Number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6FB893F-9827-9A6F-1EFA-007126DF0D3C}"/>
                  </a:ext>
                </a:extLst>
              </p:cNvPr>
              <p:cNvSpPr txBox="1"/>
              <p:nvPr/>
            </p:nvSpPr>
            <p:spPr>
              <a:xfrm>
                <a:off x="-470243" y="3332065"/>
                <a:ext cx="6281736" cy="7378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en-US" sz="1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8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18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𝑔𝑒</m:t>
                              </m:r>
                            </m:sub>
                          </m:sSub>
                          <m:r>
                            <a:rPr lang="en-US" sz="1800" b="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18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endChr m:val=""/>
                                  <m:ctrlP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0" i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1+ </m:t>
                                  </m:r>
                                  <m:r>
                                    <a:rPr lang="en-US" sz="1800" b="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18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sz="18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sSub>
                                <m:sSubPr>
                                  <m:ctrlP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  <m:r>
                                    <a:rPr lang="en-US" sz="1800" b="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n-US" sz="1800" b="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800" b="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sz="1800" b="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  <m:sup>
                                  <m:r>
                                    <a:rPr lang="en-US" sz="1800" b="0" i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en-US" sz="1800" b="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18 </m:t>
                              </m:r>
                              <m:r>
                                <a:rPr lang="en-US" sz="18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den>
                          </m:f>
                        </m:e>
                      </m:d>
                      <m:r>
                        <a:rPr lang="en-US" sz="1800" b="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1+ </m:t>
                          </m:r>
                          <m:sSub>
                            <m:sSubPr>
                              <m:ctrlPr>
                                <a:rPr lang="en-US" sz="18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1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800" dirty="0">
                  <a:solidFill>
                    <a:schemeClr val="bg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6FB893F-9827-9A6F-1EFA-007126DF0D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70243" y="3332065"/>
                <a:ext cx="6281736" cy="73789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BB4B880-0828-F57D-150A-2B9F37CA189C}"/>
                  </a:ext>
                </a:extLst>
              </p:cNvPr>
              <p:cNvSpPr txBox="1"/>
              <p:nvPr/>
            </p:nvSpPr>
            <p:spPr>
              <a:xfrm>
                <a:off x="2782294" y="804606"/>
                <a:ext cx="2303564" cy="7378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𝒈</m:t>
                          </m:r>
                        </m:sub>
                      </m:sSub>
                      <m:r>
                        <a:rPr lang="en-US" sz="18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=</m:t>
                      </m:r>
                      <m:d>
                        <m:d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𝒈</m:t>
                              </m:r>
                              <m:sSub>
                                <m:sSubPr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𝑪</m:t>
                                  </m:r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𝝆</m:t>
                                  </m:r>
                                </m:e>
                                <m:sub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𝒑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𝒅</m:t>
                                  </m:r>
                                </m:e>
                                <m:sub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𝒑</m:t>
                                  </m:r>
                                </m:sub>
                                <m:sup>
                                  <m:r>
                                    <a:rPr lang="en-US" sz="1800" b="1" i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en-US" sz="1800" b="1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𝟏𝟖</m:t>
                              </m:r>
                              <m:r>
                                <a:rPr lang="en-US" sz="1800" b="1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𝝁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BB4B880-0828-F57D-150A-2B9F37CA18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2294" y="804606"/>
                <a:ext cx="2303564" cy="73789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6D256A85-4C8E-5F90-8708-3CA95028D5FF}"/>
              </a:ext>
            </a:extLst>
          </p:cNvPr>
          <p:cNvSpPr txBox="1"/>
          <p:nvPr/>
        </p:nvSpPr>
        <p:spPr>
          <a:xfrm>
            <a:off x="-164433" y="972457"/>
            <a:ext cx="35806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Sedimentation velocity</a:t>
            </a:r>
            <a:r>
              <a:rPr lang="en-US" sz="1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endParaRPr lang="en-US" sz="18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F1ADDEF-F05E-4C12-203C-78DA1B53A3F7}"/>
                  </a:ext>
                </a:extLst>
              </p:cNvPr>
              <p:cNvSpPr txBox="1"/>
              <p:nvPr/>
            </p:nvSpPr>
            <p:spPr>
              <a:xfrm>
                <a:off x="173549" y="2875502"/>
                <a:ext cx="7657375" cy="3956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 algn="l">
                  <a:buFont typeface="Wingdings" panose="05000000000000000000" pitchFamily="2" charset="2"/>
                  <a:buChar char="§"/>
                </a:pPr>
                <a:r>
                  <a:rPr lang="en-US" sz="1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To include turbulence effects, we propose effective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8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8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</m:oMath>
                </a14:m>
                <a:r>
                  <a:rPr lang="en-US" sz="1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 as,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8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8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𝑔𝑒</m:t>
                        </m:r>
                      </m:sub>
                    </m:sSub>
                  </m:oMath>
                </a14:m>
                <a:endParaRPr lang="en-US" sz="1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F1ADDEF-F05E-4C12-203C-78DA1B53A3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549" y="2875502"/>
                <a:ext cx="7657375" cy="395621"/>
              </a:xfrm>
              <a:prstGeom prst="rect">
                <a:avLst/>
              </a:prstGeom>
              <a:blipFill>
                <a:blip r:embed="rId4"/>
                <a:stretch>
                  <a:fillRect l="-557" t="-10769" b="-2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 descr="A red moon in the sky&#10;&#10;Description automatically generated with low confidence">
            <a:extLst>
              <a:ext uri="{FF2B5EF4-FFF2-40B4-BE49-F238E27FC236}">
                <a16:creationId xmlns:a16="http://schemas.microsoft.com/office/drawing/2014/main" id="{37E227D4-1349-1959-2D03-33BF42ADC17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75" r="26125"/>
          <a:stretch/>
        </p:blipFill>
        <p:spPr>
          <a:xfrm>
            <a:off x="5165846" y="861467"/>
            <a:ext cx="457200" cy="18923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1" name="Picture 10" descr="A red moon in the sky&#10;&#10;Description automatically generated with low confidence">
            <a:extLst>
              <a:ext uri="{FF2B5EF4-FFF2-40B4-BE49-F238E27FC236}">
                <a16:creationId xmlns:a16="http://schemas.microsoft.com/office/drawing/2014/main" id="{78BF6291-7753-4EBF-61B4-3DABC2323E6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75" r="26125"/>
          <a:stretch/>
        </p:blipFill>
        <p:spPr>
          <a:xfrm>
            <a:off x="7387769" y="862183"/>
            <a:ext cx="457200" cy="18923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2" name="Arrow: Curved Left 11">
            <a:extLst>
              <a:ext uri="{FF2B5EF4-FFF2-40B4-BE49-F238E27FC236}">
                <a16:creationId xmlns:a16="http://schemas.microsoft.com/office/drawing/2014/main" id="{2EC0EE18-7628-98A7-880F-C0F24A02222B}"/>
              </a:ext>
            </a:extLst>
          </p:cNvPr>
          <p:cNvSpPr/>
          <p:nvPr/>
        </p:nvSpPr>
        <p:spPr bwMode="auto">
          <a:xfrm rot="11205642">
            <a:off x="7016249" y="2369709"/>
            <a:ext cx="152400" cy="304800"/>
          </a:xfrm>
          <a:prstGeom prst="curved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3" name="Arrow: Curved Left 12">
            <a:extLst>
              <a:ext uri="{FF2B5EF4-FFF2-40B4-BE49-F238E27FC236}">
                <a16:creationId xmlns:a16="http://schemas.microsoft.com/office/drawing/2014/main" id="{176FCDA7-199F-0325-3F77-79045A697A69}"/>
              </a:ext>
            </a:extLst>
          </p:cNvPr>
          <p:cNvSpPr/>
          <p:nvPr/>
        </p:nvSpPr>
        <p:spPr bwMode="auto">
          <a:xfrm rot="20055375">
            <a:off x="7967945" y="2354197"/>
            <a:ext cx="152400" cy="304800"/>
          </a:xfrm>
          <a:prstGeom prst="curved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4" name="Arrow: Curved Left 13">
            <a:extLst>
              <a:ext uri="{FF2B5EF4-FFF2-40B4-BE49-F238E27FC236}">
                <a16:creationId xmlns:a16="http://schemas.microsoft.com/office/drawing/2014/main" id="{6131DAE2-A1C4-1991-5A48-A358DE07D8B4}"/>
              </a:ext>
            </a:extLst>
          </p:cNvPr>
          <p:cNvSpPr/>
          <p:nvPr/>
        </p:nvSpPr>
        <p:spPr bwMode="auto">
          <a:xfrm rot="20055375">
            <a:off x="8046447" y="1377925"/>
            <a:ext cx="283053" cy="557901"/>
          </a:xfrm>
          <a:prstGeom prst="curved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5" name="Arrow: Curved Left 14">
            <a:extLst>
              <a:ext uri="{FF2B5EF4-FFF2-40B4-BE49-F238E27FC236}">
                <a16:creationId xmlns:a16="http://schemas.microsoft.com/office/drawing/2014/main" id="{BD7EDC7E-0F7A-E0F3-BBCB-E2BF6EF260BD}"/>
              </a:ext>
            </a:extLst>
          </p:cNvPr>
          <p:cNvSpPr/>
          <p:nvPr/>
        </p:nvSpPr>
        <p:spPr bwMode="auto">
          <a:xfrm rot="11805065">
            <a:off x="7035845" y="1528667"/>
            <a:ext cx="211671" cy="557901"/>
          </a:xfrm>
          <a:prstGeom prst="curved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6" name="Arrow: Curved Left 15">
            <a:extLst>
              <a:ext uri="{FF2B5EF4-FFF2-40B4-BE49-F238E27FC236}">
                <a16:creationId xmlns:a16="http://schemas.microsoft.com/office/drawing/2014/main" id="{BD073374-CDB6-9D3B-58BE-E8B2AC057D3F}"/>
              </a:ext>
            </a:extLst>
          </p:cNvPr>
          <p:cNvSpPr/>
          <p:nvPr/>
        </p:nvSpPr>
        <p:spPr bwMode="auto">
          <a:xfrm rot="11805065">
            <a:off x="6430564" y="1154386"/>
            <a:ext cx="598118" cy="1187691"/>
          </a:xfrm>
          <a:prstGeom prst="curved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7" name="Arrow: Curved Left 16">
            <a:extLst>
              <a:ext uri="{FF2B5EF4-FFF2-40B4-BE49-F238E27FC236}">
                <a16:creationId xmlns:a16="http://schemas.microsoft.com/office/drawing/2014/main" id="{DBE9CA5A-1713-7ED9-E2DF-4AAA374389FF}"/>
              </a:ext>
            </a:extLst>
          </p:cNvPr>
          <p:cNvSpPr/>
          <p:nvPr/>
        </p:nvSpPr>
        <p:spPr bwMode="auto">
          <a:xfrm rot="21173514">
            <a:off x="8073887" y="1139655"/>
            <a:ext cx="598118" cy="1583190"/>
          </a:xfrm>
          <a:prstGeom prst="curved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8" name="Arrow: Curved Left 17">
            <a:extLst>
              <a:ext uri="{FF2B5EF4-FFF2-40B4-BE49-F238E27FC236}">
                <a16:creationId xmlns:a16="http://schemas.microsoft.com/office/drawing/2014/main" id="{8B181180-3E14-61B5-878E-2D6FCED799E3}"/>
              </a:ext>
            </a:extLst>
          </p:cNvPr>
          <p:cNvSpPr/>
          <p:nvPr/>
        </p:nvSpPr>
        <p:spPr bwMode="auto">
          <a:xfrm rot="11805065">
            <a:off x="6339641" y="381962"/>
            <a:ext cx="598118" cy="2265156"/>
          </a:xfrm>
          <a:prstGeom prst="curved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9" name="Arrow: Curved Left 18">
            <a:extLst>
              <a:ext uri="{FF2B5EF4-FFF2-40B4-BE49-F238E27FC236}">
                <a16:creationId xmlns:a16="http://schemas.microsoft.com/office/drawing/2014/main" id="{D054497E-04DF-264A-5BBC-100706F8993A}"/>
              </a:ext>
            </a:extLst>
          </p:cNvPr>
          <p:cNvSpPr/>
          <p:nvPr/>
        </p:nvSpPr>
        <p:spPr bwMode="auto">
          <a:xfrm rot="21287923">
            <a:off x="8326736" y="615083"/>
            <a:ext cx="598118" cy="2300990"/>
          </a:xfrm>
          <a:prstGeom prst="curved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8992F9A-6274-2DE9-340F-AC6C4E8F8615}"/>
                  </a:ext>
                </a:extLst>
              </p:cNvPr>
              <p:cNvSpPr txBox="1"/>
              <p:nvPr/>
            </p:nvSpPr>
            <p:spPr>
              <a:xfrm>
                <a:off x="4376144" y="3524318"/>
                <a:ext cx="445979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Intensity of turbulence:</a:t>
                </a:r>
                <a:r>
                  <a:rPr lang="en-US" sz="18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18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1800" b="0" i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sz="1800" b="0" i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b>
                        </m:sSub>
                      </m:num>
                      <m:den>
                        <m:r>
                          <a:rPr lang="en-US" sz="18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den>
                    </m:f>
                  </m:oMath>
                </a14:m>
                <a:endParaRPr lang="en-US" sz="1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8992F9A-6274-2DE9-340F-AC6C4E8F86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6144" y="3524318"/>
                <a:ext cx="4459798" cy="461665"/>
              </a:xfrm>
              <a:prstGeom prst="rect">
                <a:avLst/>
              </a:prstGeom>
              <a:blipFill>
                <a:blip r:embed="rId6"/>
                <a:stretch>
                  <a:fillRect t="-1316" b="-13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80CE5958-69B8-467B-19DD-CA8558794188}"/>
              </a:ext>
            </a:extLst>
          </p:cNvPr>
          <p:cNvSpPr txBox="1"/>
          <p:nvPr/>
        </p:nvSpPr>
        <p:spPr>
          <a:xfrm>
            <a:off x="173549" y="2117872"/>
            <a:ext cx="51801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Downdraft of eddies will bring particles down faster, which is not modeled in the V</a:t>
            </a:r>
            <a:r>
              <a:rPr lang="en-US" sz="1800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endParaRPr lang="en-US" sz="1800" baseline="-250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AD06F7-1EDA-EC3F-5BB2-101A52A02614}"/>
              </a:ext>
            </a:extLst>
          </p:cNvPr>
          <p:cNvSpPr txBox="1"/>
          <p:nvPr/>
        </p:nvSpPr>
        <p:spPr>
          <a:xfrm>
            <a:off x="459276" y="1437141"/>
            <a:ext cx="40401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a.k.a. gravitational settling velocity, </a:t>
            </a:r>
          </a:p>
          <a:p>
            <a:pPr algn="l"/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terminal velocity, </a:t>
            </a:r>
            <a:r>
              <a:rPr lang="en-US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etc</a:t>
            </a:r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…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57E5B8EA-8E26-1DC5-B6BB-276D1CE31A64}"/>
              </a:ext>
            </a:extLst>
          </p:cNvPr>
          <p:cNvSpPr/>
          <p:nvPr/>
        </p:nvSpPr>
        <p:spPr bwMode="auto">
          <a:xfrm>
            <a:off x="5759321" y="1578954"/>
            <a:ext cx="427173" cy="338554"/>
          </a:xfrm>
          <a:prstGeom prst="rightArrow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med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pitchFamily="-107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510AB66-1A27-35C2-868C-8D039CBE3F7B}"/>
              </a:ext>
            </a:extLst>
          </p:cNvPr>
          <p:cNvSpPr txBox="1"/>
          <p:nvPr/>
        </p:nvSpPr>
        <p:spPr>
          <a:xfrm>
            <a:off x="138075" y="4206124"/>
            <a:ext cx="83137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Stokes number is defined as ratio of particle response time scale &amp; time scale of flow, thus, St number is good for neutral conditions</a:t>
            </a:r>
            <a:r>
              <a:rPr lang="en-US" sz="1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E554C1B-3A31-5EE3-0F3D-5A729881A87C}"/>
                  </a:ext>
                </a:extLst>
              </p:cNvPr>
              <p:cNvSpPr txBox="1"/>
              <p:nvPr/>
            </p:nvSpPr>
            <p:spPr>
              <a:xfrm>
                <a:off x="469512" y="4850342"/>
                <a:ext cx="3497250" cy="8652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800" dirty="0">
                    <a:solidFill>
                      <a:schemeClr val="bg1"/>
                    </a:solidFill>
                    <a:latin typeface="+mn-lt"/>
                  </a:rPr>
                  <a:t>Smooth surfaces:</a:t>
                </a:r>
                <a14:m>
                  <m:oMath xmlns:m="http://schemas.openxmlformats.org/officeDocument/2006/math">
                    <m:r>
                      <a:rPr lang="en-US" sz="18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𝑆𝑡</m:t>
                    </m:r>
                    <m:r>
                      <a:rPr 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1800" b="0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  <m:r>
                              <a:rPr lang="en-US" sz="1800" b="0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  <m:sSubSup>
                          <m:sSubSup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1800" b="0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⋆</m:t>
                            </m:r>
                          </m:sub>
                          <m:sup>
                            <m:r>
                              <a:rPr lang="en-US" sz="1800" b="0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en-US" sz="18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sz="18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𝜈</m:t>
                        </m:r>
                      </m:den>
                    </m:f>
                  </m:oMath>
                </a14:m>
                <a:endParaRPr lang="en-US" sz="1800" dirty="0">
                  <a:solidFill>
                    <a:schemeClr val="bg1"/>
                  </a:solidFill>
                  <a:latin typeface="+mn-lt"/>
                </a:endParaRPr>
              </a:p>
              <a:p>
                <a:endParaRPr lang="en-US" sz="1800" dirty="0">
                  <a:solidFill>
                    <a:schemeClr val="bg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E554C1B-3A31-5EE3-0F3D-5A729881A8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512" y="4850342"/>
                <a:ext cx="3497250" cy="86523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C5E5DA0-3A3E-12A5-2ECD-C0E2DE34D2A2}"/>
                  </a:ext>
                </a:extLst>
              </p:cNvPr>
              <p:cNvSpPr txBox="1"/>
              <p:nvPr/>
            </p:nvSpPr>
            <p:spPr>
              <a:xfrm>
                <a:off x="4714029" y="4873327"/>
                <a:ext cx="3413305" cy="8213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800" dirty="0">
                    <a:solidFill>
                      <a:schemeClr val="bg1"/>
                    </a:solidFill>
                    <a:latin typeface="+mn-lt"/>
                  </a:rPr>
                  <a:t>Vegetated surfaces: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𝑆𝑡</m:t>
                    </m:r>
                    <m:r>
                      <a:rPr lang="en-US" sz="1800" b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1800" b="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𝑔</m:t>
                            </m:r>
                            <m:r>
                              <a:rPr lang="en-US" sz="1800" b="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sub>
                        </m:sSub>
                        <m:sSub>
                          <m:sSubPr>
                            <m:ctrlPr>
                              <a:rPr lang="en-US" sz="1800" i="1" smtClean="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1800" b="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⋆</m:t>
                            </m:r>
                          </m:sub>
                        </m:sSub>
                      </m:num>
                      <m:den>
                        <m:r>
                          <a:rPr lang="en-US" sz="1800" b="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𝑔𝐴</m:t>
                        </m:r>
                      </m:den>
                    </m:f>
                    <m:r>
                      <a:rPr lang="en-US" sz="18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16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endParaRPr lang="en-US" sz="1600" dirty="0">
                  <a:solidFill>
                    <a:schemeClr val="bg1"/>
                  </a:solidFill>
                  <a:latin typeface="+mn-lt"/>
                </a:endParaRPr>
              </a:p>
              <a:p>
                <a:r>
                  <a:rPr lang="en-US" sz="1800" dirty="0">
                    <a:solidFill>
                      <a:schemeClr val="bg1"/>
                    </a:solidFill>
                    <a:latin typeface="+mn-lt"/>
                  </a:rPr>
                  <a:t> 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C5E5DA0-3A3E-12A5-2ECD-C0E2DE34D2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4029" y="4873327"/>
                <a:ext cx="3413305" cy="82137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DED2886-3150-C0FA-EDDC-6A40DF58494C}"/>
                  </a:ext>
                </a:extLst>
              </p:cNvPr>
              <p:cNvSpPr txBox="1"/>
              <p:nvPr/>
            </p:nvSpPr>
            <p:spPr>
              <a:xfrm>
                <a:off x="122878" y="5397477"/>
                <a:ext cx="831373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l">
                  <a:buFont typeface="Wingdings" panose="05000000000000000000" pitchFamily="2" charset="2"/>
                  <a:buChar char="§"/>
                </a:pPr>
                <a:r>
                  <a:rPr lang="en-US" sz="1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We define effective St number that is good for all PBL conditions; by using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800" b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⋆</m:t>
                        </m:r>
                      </m:sub>
                    </m:sSub>
                  </m:oMath>
                </a14:m>
                <a:r>
                  <a:rPr lang="en-US" sz="1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 = </a:t>
                </a:r>
                <a:r>
                  <a:rPr lang="en-US" sz="1800" i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k</a:t>
                </a:r>
                <a:r>
                  <a:rPr lang="en-US" sz="1800" dirty="0">
                    <a:solidFill>
                      <a:schemeClr val="bg1"/>
                    </a:solidFill>
                    <a:latin typeface="+mn-lt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1800" b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⋆</m:t>
                        </m:r>
                      </m:sub>
                    </m:sSub>
                  </m:oMath>
                </a14:m>
                <a:r>
                  <a:rPr lang="en-US" sz="1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,</a:t>
                </a:r>
                <a:r>
                  <a:rPr lang="en-US" sz="1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Effective Stokes Number (St</a:t>
                </a:r>
                <a:r>
                  <a:rPr lang="en-US" sz="1800" baseline="-250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e</a:t>
                </a:r>
                <a:r>
                  <a:rPr lang="en-US" sz="1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) is written as:</a:t>
                </a:r>
                <a:r>
                  <a:rPr lang="en-US" sz="1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 </a:t>
                </a:r>
                <a:endParaRPr lang="en-US" sz="1800" dirty="0">
                  <a:solidFill>
                    <a:schemeClr val="bg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DED2886-3150-C0FA-EDDC-6A40DF5849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878" y="5397477"/>
                <a:ext cx="8313737" cy="646331"/>
              </a:xfrm>
              <a:prstGeom prst="rect">
                <a:avLst/>
              </a:prstGeom>
              <a:blipFill>
                <a:blip r:embed="rId9"/>
                <a:stretch>
                  <a:fillRect l="-513" t="-5660" b="-18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7E467C0-EA3A-0992-2F1D-EC5CDD551F8F}"/>
                  </a:ext>
                </a:extLst>
              </p:cNvPr>
              <p:cNvSpPr txBox="1"/>
              <p:nvPr/>
            </p:nvSpPr>
            <p:spPr>
              <a:xfrm>
                <a:off x="-688214" y="6069266"/>
                <a:ext cx="6205536" cy="5882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𝑆𝑡</m:t>
                        </m:r>
                      </m:e>
                      <m:sub>
                        <m:r>
                          <a:rPr lang="en-US" sz="18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sz="1800" b="0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1800" b="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𝑔𝑒</m:t>
                            </m:r>
                            <m:r>
                              <a:rPr lang="en-US" sz="1800" b="0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  <m:sSubSup>
                          <m:sSubSup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sSup>
                              <m:sSupPr>
                                <m:ctrlP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b="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p>
                                <m:r>
                                  <a:rPr lang="en-US" sz="1800" b="0" i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1800" b="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sz="1800" b="0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⋆</m:t>
                            </m:r>
                          </m:sub>
                          <m:sup>
                            <m:r>
                              <a:rPr lang="en-US" sz="1800" b="0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en-US" sz="18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sz="18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𝜈</m:t>
                        </m:r>
                      </m:den>
                    </m:f>
                    <m:r>
                      <a:rPr lang="en-US" sz="1800" b="0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1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1+</m:t>
                            </m:r>
                            <m:sSub>
                              <m:sSubPr>
                                <m:ctrlPr>
                                  <a:rPr lang="en-US" sz="1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sz="1800" b="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1800" b="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sub>
                        </m:sSub>
                        <m:sSubSup>
                          <m:sSubSupPr>
                            <m:ctrlPr>
                              <a:rPr lang="en-US" sz="1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sSup>
                              <m:sSupPr>
                                <m:ctrlPr>
                                  <a:rPr lang="en-US" sz="1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b="0" i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800" b="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p>
                                <m:r>
                                  <a:rPr lang="en-US" sz="1800" b="0" i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1800" b="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sz="1800" b="0" i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⋆</m:t>
                            </m:r>
                          </m:sub>
                          <m:sup>
                            <m:r>
                              <a:rPr lang="en-US" sz="1800" b="0" i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en-US" sz="18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sz="18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𝜈</m:t>
                        </m:r>
                      </m:den>
                    </m:f>
                  </m:oMath>
                </a14:m>
                <a:r>
                  <a:rPr lang="en-US" sz="1800" dirty="0">
                    <a:solidFill>
                      <a:schemeClr val="bg1"/>
                    </a:solidFill>
                    <a:latin typeface="+mn-lt"/>
                  </a:rPr>
                  <a:t>  </a:t>
                </a:r>
                <a:r>
                  <a:rPr lang="en-US" sz="1800" dirty="0">
                    <a:solidFill>
                      <a:schemeClr val="bg1"/>
                    </a:solidFill>
                  </a:rPr>
                  <a:t>Smooth</a:t>
                </a:r>
                <a:endParaRPr lang="en-US" sz="1800" dirty="0">
                  <a:solidFill>
                    <a:schemeClr val="bg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7E467C0-EA3A-0992-2F1D-EC5CDD551F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88214" y="6069266"/>
                <a:ext cx="6205536" cy="58823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C16ED34-6A0C-F4E4-4057-510004DA0559}"/>
                  </a:ext>
                </a:extLst>
              </p:cNvPr>
              <p:cNvSpPr txBox="1"/>
              <p:nvPr/>
            </p:nvSpPr>
            <p:spPr>
              <a:xfrm>
                <a:off x="4572000" y="6043808"/>
                <a:ext cx="4256636" cy="6020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𝑆𝑡</m:t>
                        </m:r>
                      </m:e>
                      <m:sub>
                        <m:r>
                          <a:rPr lang="en-US" sz="2000" b="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𝑒</m:t>
                        </m:r>
                      </m:sub>
                    </m:sSub>
                    <m:r>
                      <a:rPr lang="en-US" sz="2000" b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000" b="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𝑔𝑒</m:t>
                            </m:r>
                            <m:r>
                              <a:rPr lang="en-US" sz="2000" b="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sub>
                        </m:sSub>
                        <m:r>
                          <a:rPr lang="en-US" sz="2000" b="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000" b="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⋆</m:t>
                            </m:r>
                          </m:sub>
                        </m:sSub>
                      </m:num>
                      <m:den>
                        <m:r>
                          <a:rPr lang="en-US" sz="2000" b="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𝑔𝐴</m:t>
                        </m:r>
                      </m:den>
                    </m:f>
                    <m:r>
                      <a:rPr lang="en-US" sz="2000" b="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(1+</m:t>
                            </m:r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sz="2000" b="0" i="1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sz="2000" b="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  <m:r>
                              <a:rPr lang="en-US" sz="2000" b="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000" b="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𝑔</m:t>
                            </m:r>
                            <m:r>
                              <a:rPr lang="en-US" sz="2000" b="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000" b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⋆</m:t>
                            </m:r>
                          </m:sub>
                        </m:sSub>
                      </m:num>
                      <m:den>
                        <m:r>
                          <a:rPr lang="en-US" sz="2000" b="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𝑔𝐴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US" sz="1800" dirty="0">
                    <a:solidFill>
                      <a:schemeClr val="bg1"/>
                    </a:solidFill>
                  </a:rPr>
                  <a:t>Vegetated</a:t>
                </a:r>
                <a:endParaRPr lang="en-US" sz="2000" dirty="0">
                  <a:solidFill>
                    <a:schemeClr val="bg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C16ED34-6A0C-F4E4-4057-510004DA05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6043808"/>
                <a:ext cx="4256636" cy="60202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10817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065A9-A0E9-44BA-868C-416214C13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The Z01 and New C01 Schemes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F187CB-6D89-4556-A6C1-5CE7940307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131" y="1026390"/>
            <a:ext cx="8313737" cy="50292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</a:pPr>
            <a:endParaRPr lang="en-US" sz="2800" b="1" dirty="0">
              <a:solidFill>
                <a:srgbClr val="FFFF00"/>
              </a:solidFill>
              <a:latin typeface="+mj-lt"/>
            </a:endParaRPr>
          </a:p>
          <a:p>
            <a:pPr>
              <a:lnSpc>
                <a:spcPct val="80000"/>
              </a:lnSpc>
              <a:spcBef>
                <a:spcPct val="0"/>
              </a:spcBef>
            </a:pPr>
            <a:endParaRPr lang="en-US" sz="2800" b="1" dirty="0">
              <a:solidFill>
                <a:srgbClr val="FFFF00"/>
              </a:solidFill>
              <a:latin typeface="+mj-lt"/>
            </a:endParaRP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E49BAE-2CDC-36EB-4D37-ACA6DC49A8DB}"/>
              </a:ext>
            </a:extLst>
          </p:cNvPr>
          <p:cNvSpPr txBox="1"/>
          <p:nvPr/>
        </p:nvSpPr>
        <p:spPr>
          <a:xfrm>
            <a:off x="-49149" y="645249"/>
            <a:ext cx="4743606" cy="4565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lnSpc>
                <a:spcPct val="150000"/>
              </a:lnSpc>
              <a:spcBef>
                <a:spcPct val="20000"/>
              </a:spcBef>
              <a:buClr>
                <a:srgbClr val="355777"/>
              </a:buClr>
              <a:buSzPct val="90000"/>
            </a:pPr>
            <a:r>
              <a:rPr lang="en-U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Zhang et al. 2001 scheme = Z01-B (</a:t>
            </a:r>
            <a:r>
              <a:rPr lang="en-US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CAMx</a:t>
            </a:r>
            <a:r>
              <a:rPr lang="en-U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845FB6-DB03-BA10-5B6A-6116B86D40BD}"/>
              </a:ext>
            </a:extLst>
          </p:cNvPr>
          <p:cNvSpPr txBox="1"/>
          <p:nvPr/>
        </p:nvSpPr>
        <p:spPr>
          <a:xfrm>
            <a:off x="5193491" y="719643"/>
            <a:ext cx="3397084" cy="4565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lnSpc>
                <a:spcPct val="150000"/>
              </a:lnSpc>
              <a:spcBef>
                <a:spcPct val="20000"/>
              </a:spcBef>
              <a:buClr>
                <a:srgbClr val="355777"/>
              </a:buClr>
              <a:buSzPct val="90000"/>
            </a:pPr>
            <a:r>
              <a:rPr lang="en-U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Proposed New scheme = C01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37EB2B9-D197-5EAC-62CA-38438177CDF7}"/>
                  </a:ext>
                </a:extLst>
              </p:cNvPr>
              <p:cNvSpPr txBox="1"/>
              <p:nvPr/>
            </p:nvSpPr>
            <p:spPr>
              <a:xfrm>
                <a:off x="4694457" y="1289478"/>
                <a:ext cx="4214029" cy="7087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sub>
                      </m:sSub>
                      <m:r>
                        <a:rPr lang="en-US" sz="18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sSup>
                            <m:sSupPr>
                              <m:ctrlPr>
                                <a:rPr lang="en-US" sz="1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18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𝒆</m:t>
                                  </m:r>
                                </m:e>
                                <m:sub>
                                  <m:r>
                                    <a:rPr lang="en-US" sz="1800" b="1" i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b>
                              </m:sSub>
                              <m:r>
                                <a:rPr lang="en-US" sz="1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  <m:sup>
                              <m:r>
                                <a:rPr lang="en-US" sz="1800" b="1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𝒍𝒏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e>
                                <m:sub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e>
                                <m:sub>
                                  <m:r>
                                    <a:rPr lang="en-US" sz="1800" b="1" i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37EB2B9-D197-5EAC-62CA-38438177CD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4457" y="1289478"/>
                <a:ext cx="4214029" cy="7087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C63D1C8-0909-7D7A-EA20-CE1D7ABED8ED}"/>
                  </a:ext>
                </a:extLst>
              </p:cNvPr>
              <p:cNvSpPr txBox="1"/>
              <p:nvPr/>
            </p:nvSpPr>
            <p:spPr>
              <a:xfrm>
                <a:off x="-391875" y="2269990"/>
                <a:ext cx="5029200" cy="6594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sub>
                      </m:sSub>
                      <m:r>
                        <a:rPr lang="en-US" sz="18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𝜺</m:t>
                              </m:r>
                            </m:e>
                            <m:sub>
                              <m:r>
                                <a:rPr lang="en-US" sz="1800" b="1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sz="1800" b="1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⋆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𝑬</m:t>
                                  </m:r>
                                </m:e>
                                <m:sub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𝑩</m:t>
                                  </m:r>
                                </m:sub>
                              </m:sSub>
                              <m:r>
                                <a:rPr lang="en-US" sz="1800" b="1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𝑬</m:t>
                                  </m:r>
                                </m:e>
                                <m:sub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𝑰𝑴</m:t>
                                  </m:r>
                                </m:sub>
                              </m:sSub>
                              <m:r>
                                <a:rPr lang="en-US" sz="1800" b="1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𝑬</m:t>
                                  </m:r>
                                </m:e>
                                <m:sub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𝑰𝑵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US" sz="1800" b="1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C63D1C8-0909-7D7A-EA20-CE1D7ABED8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91875" y="2269990"/>
                <a:ext cx="5029200" cy="65941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2FE7EC7-F33C-B21C-CE44-1ED78E337664}"/>
                  </a:ext>
                </a:extLst>
              </p:cNvPr>
              <p:cNvSpPr txBox="1"/>
              <p:nvPr/>
            </p:nvSpPr>
            <p:spPr>
              <a:xfrm>
                <a:off x="3746101" y="1928089"/>
                <a:ext cx="5638800" cy="6594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sub>
                      </m:sSub>
                      <m:r>
                        <a:rPr lang="en-US" sz="18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𝛆</m:t>
                                  </m:r>
                                </m:e>
                                <m:sub>
                                  <m:r>
                                    <a:rPr lang="en-US" sz="1800" b="1" i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  <m:r>
                                <a:rPr lang="en-US" sz="1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𝒌𝒆</m:t>
                              </m:r>
                            </m:e>
                            <m:sub>
                              <m:r>
                                <a:rPr lang="en-US" sz="1800" b="1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⋆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𝑬</m:t>
                                  </m:r>
                                </m:e>
                                <m:sub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𝑩</m:t>
                                  </m:r>
                                </m:sub>
                              </m:sSub>
                              <m:r>
                                <a:rPr lang="en-US" sz="1800" b="1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18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𝑬</m:t>
                                  </m:r>
                                </m:e>
                                <m:sub>
                                  <m:r>
                                    <a:rPr lang="en-US" sz="18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𝑰𝑴𝒆</m:t>
                                  </m:r>
                                </m:sub>
                              </m:sSub>
                              <m:r>
                                <a:rPr lang="en-US" sz="1800" b="1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𝑬</m:t>
                                  </m:r>
                                </m:e>
                                <m:sub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𝑰𝑵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US" sz="1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US" sz="1800" b="1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𝟏𝐞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2FE7EC7-F33C-B21C-CE44-1ED78E3376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6101" y="1928089"/>
                <a:ext cx="5638800" cy="65941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F9CD0C8-3F0D-D116-4735-50CA6A6207F9}"/>
                  </a:ext>
                </a:extLst>
              </p:cNvPr>
              <p:cNvSpPr txBox="1"/>
              <p:nvPr/>
            </p:nvSpPr>
            <p:spPr>
              <a:xfrm>
                <a:off x="3969505" y="2751833"/>
                <a:ext cx="5736378" cy="7166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sub>
                      </m:sSub>
                      <m:r>
                        <a:rPr lang="en-US" sz="18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sSub>
                            <m:sSubPr>
                              <m:ctrlPr>
                                <a:rPr lang="en-US" sz="1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sz="18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1" i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US" sz="1800" b="1" i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1800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𝑻</m:t>
                                      </m:r>
                                    </m:e>
                                    <m:sub>
                                      <m:r>
                                        <a:rPr lang="en-US" sz="1800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𝒇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1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𝒌𝒆</m:t>
                              </m:r>
                            </m:e>
                            <m:sub>
                              <m:r>
                                <a:rPr lang="en-US" sz="1800" b="1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⋆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𝑬</m:t>
                                  </m:r>
                                </m:e>
                                <m:sub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𝑩</m:t>
                                  </m:r>
                                </m:sub>
                              </m:sSub>
                              <m:r>
                                <a:rPr lang="en-US" sz="1800" b="1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18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𝑬</m:t>
                                  </m:r>
                                </m:e>
                                <m:sub>
                                  <m:r>
                                    <a:rPr lang="en-US" sz="18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𝑰𝑴𝒆</m:t>
                                  </m:r>
                                </m:sub>
                              </m:sSub>
                              <m:r>
                                <a:rPr lang="en-US" sz="1800" b="1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𝑬</m:t>
                                  </m:r>
                                </m:e>
                                <m:sub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𝑰𝑵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US" sz="1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US" sz="1800" b="1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𝟏𝐞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F9CD0C8-3F0D-D116-4735-50CA6A6207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9505" y="2751833"/>
                <a:ext cx="5736378" cy="71660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Left Brace 11">
            <a:extLst>
              <a:ext uri="{FF2B5EF4-FFF2-40B4-BE49-F238E27FC236}">
                <a16:creationId xmlns:a16="http://schemas.microsoft.com/office/drawing/2014/main" id="{49ED746A-ED83-05CF-7F70-108BCFE33F00}"/>
              </a:ext>
            </a:extLst>
          </p:cNvPr>
          <p:cNvSpPr/>
          <p:nvPr/>
        </p:nvSpPr>
        <p:spPr bwMode="auto">
          <a:xfrm>
            <a:off x="737718" y="3992080"/>
            <a:ext cx="409074" cy="1839530"/>
          </a:xfrm>
          <a:prstGeom prst="leftBrac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+mn-lt"/>
              <a:ea typeface="ＭＳ Ｐゴシック" pitchFamily="1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A1F796B-D95A-E164-282C-FA5B97725D34}"/>
                  </a:ext>
                </a:extLst>
              </p:cNvPr>
              <p:cNvSpPr txBox="1"/>
              <p:nvPr/>
            </p:nvSpPr>
            <p:spPr>
              <a:xfrm>
                <a:off x="191727" y="6055590"/>
                <a:ext cx="3448765" cy="6594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</m:sub>
                      </m:sSub>
                      <m:r>
                        <a:rPr lang="en-US" sz="18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𝒈</m:t>
                          </m:r>
                        </m:sub>
                      </m:sSub>
                      <m:r>
                        <a:rPr lang="en-US" sz="18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sub>
                          </m:sSub>
                          <m:r>
                            <a:rPr lang="en-US" sz="18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A1F796B-D95A-E164-282C-FA5B97725D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727" y="6055590"/>
                <a:ext cx="3448765" cy="65941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EAE1307-A545-9E35-1434-FAF1755E0D3F}"/>
                  </a:ext>
                </a:extLst>
              </p:cNvPr>
              <p:cNvSpPr txBox="1"/>
              <p:nvPr/>
            </p:nvSpPr>
            <p:spPr>
              <a:xfrm>
                <a:off x="4653257" y="6021550"/>
                <a:ext cx="4489157" cy="6594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</m:sub>
                      </m:sSub>
                      <m:r>
                        <a:rPr lang="en-US" sz="18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sz="1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𝒈</m:t>
                          </m:r>
                          <m:r>
                            <a:rPr lang="en-US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sub>
                      </m:sSub>
                      <m:r>
                        <a:rPr lang="en-US" sz="18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sub>
                          </m:sSub>
                          <m:r>
                            <a:rPr lang="en-US" sz="18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EAE1307-A545-9E35-1434-FAF1755E0D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3257" y="6021550"/>
                <a:ext cx="4489157" cy="65941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08081F4-66BC-4AB4-379C-4381D076FA3E}"/>
                  </a:ext>
                </a:extLst>
              </p:cNvPr>
              <p:cNvSpPr txBox="1"/>
              <p:nvPr/>
            </p:nvSpPr>
            <p:spPr>
              <a:xfrm>
                <a:off x="86120" y="3310078"/>
                <a:ext cx="3659981" cy="4274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sz="18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18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US" sz="18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𝑺</m:t>
                                  </m:r>
                                </m:e>
                                <m:sub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</m:sub>
                              </m:sSub>
                            </m:e>
                          </m:rad>
                        </m:sup>
                      </m:sSup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08081F4-66BC-4AB4-379C-4381D076FA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20" y="3310078"/>
                <a:ext cx="3659981" cy="427425"/>
              </a:xfrm>
              <a:prstGeom prst="rect">
                <a:avLst/>
              </a:prstGeom>
              <a:blipFill>
                <a:blip r:embed="rId9"/>
                <a:stretch>
                  <a:fillRect b="-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6476B8B-ACE2-9694-4947-B40A1E15B028}"/>
                  </a:ext>
                </a:extLst>
              </p:cNvPr>
              <p:cNvSpPr txBox="1"/>
              <p:nvPr/>
            </p:nvSpPr>
            <p:spPr>
              <a:xfrm>
                <a:off x="701674" y="3915177"/>
                <a:ext cx="2295525" cy="3858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sub>
                      </m:sSub>
                      <m:r>
                        <a:rPr lang="en-US" sz="18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  </m:t>
                      </m:r>
                      <m:sSubSup>
                        <m:sSubSup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sub>
                        <m:sup>
                          <m:r>
                            <a:rPr lang="en-US" sz="18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𝜸</m:t>
                          </m:r>
                        </m:sup>
                      </m:sSubSup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6476B8B-ACE2-9694-4947-B40A1E15B0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674" y="3915177"/>
                <a:ext cx="2295525" cy="38581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7D8AFEA-8A93-CA24-912B-431E82B9D6B2}"/>
                  </a:ext>
                </a:extLst>
              </p:cNvPr>
              <p:cNvSpPr txBox="1"/>
              <p:nvPr/>
            </p:nvSpPr>
            <p:spPr>
              <a:xfrm>
                <a:off x="640425" y="4377891"/>
                <a:ext cx="3160168" cy="7764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𝑰𝑴</m:t>
                          </m:r>
                        </m:sub>
                      </m:sSub>
                      <m:r>
                        <a:rPr lang="en-US" sz="18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  </m:t>
                      </m:r>
                      <m:sSup>
                        <m:sSup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𝑺</m:t>
                                      </m:r>
                                    </m:e>
                                    <m:sub>
                                      <m: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𝒕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𝜶</m:t>
                                  </m:r>
                                  <m:r>
                                    <a:rPr lang="en-US" sz="1800" b="1" i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𝑺</m:t>
                                      </m:r>
                                    </m:e>
                                    <m:sub>
                                      <m: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𝒕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18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7D8AFEA-8A93-CA24-912B-431E82B9D6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425" y="4377891"/>
                <a:ext cx="3160168" cy="77643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5DE200A-0B4A-974B-9892-183065B51AAA}"/>
                  </a:ext>
                </a:extLst>
              </p:cNvPr>
              <p:cNvSpPr txBox="1"/>
              <p:nvPr/>
            </p:nvSpPr>
            <p:spPr>
              <a:xfrm>
                <a:off x="666456" y="5171874"/>
                <a:ext cx="2831385" cy="7764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𝑰𝑵</m:t>
                          </m:r>
                        </m:sub>
                      </m:sSub>
                      <m:r>
                        <a:rPr lang="en-US" sz="18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  </m:t>
                      </m:r>
                      <m:f>
                        <m:f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18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sSup>
                        <m:sSup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𝒅</m:t>
                                      </m:r>
                                    </m:e>
                                    <m:sub>
                                      <m: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𝒑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𝑨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18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5DE200A-0B4A-974B-9892-183065B51A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456" y="5171874"/>
                <a:ext cx="2831385" cy="77643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Left Brace 18">
            <a:extLst>
              <a:ext uri="{FF2B5EF4-FFF2-40B4-BE49-F238E27FC236}">
                <a16:creationId xmlns:a16="http://schemas.microsoft.com/office/drawing/2014/main" id="{E2FF162B-FBF3-40DE-40DF-958DB995C86A}"/>
              </a:ext>
            </a:extLst>
          </p:cNvPr>
          <p:cNvSpPr/>
          <p:nvPr/>
        </p:nvSpPr>
        <p:spPr bwMode="auto">
          <a:xfrm>
            <a:off x="4588540" y="2010462"/>
            <a:ext cx="261938" cy="1457977"/>
          </a:xfrm>
          <a:prstGeom prst="leftBrac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+mn-lt"/>
              <a:ea typeface="ＭＳ Ｐゴシック" pitchFamily="1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F7E7698-0BD3-7192-54EF-CCFB16C31D54}"/>
                  </a:ext>
                </a:extLst>
              </p:cNvPr>
              <p:cNvSpPr txBox="1"/>
              <p:nvPr/>
            </p:nvSpPr>
            <p:spPr>
              <a:xfrm>
                <a:off x="5632606" y="3567175"/>
                <a:ext cx="2518855" cy="4274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𝑹</m:t>
                        </m:r>
                      </m:e>
                      <m:sub>
                        <m:r>
                          <a:rPr lang="en-US" sz="1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𝒆</m:t>
                        </m:r>
                      </m:sub>
                    </m:sSub>
                    <m:r>
                      <a:rPr lang="en-US" sz="18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</m:t>
                    </m:r>
                    <m:sSup>
                      <m:sSupPr>
                        <m:ctrlPr>
                          <a:rPr lang="en-US" sz="1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𝒆</m:t>
                        </m:r>
                      </m:e>
                      <m:sup>
                        <m:r>
                          <a:rPr lang="en-US" sz="1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n-US" sz="1800" b="1" i="1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𝑺</m:t>
                                </m:r>
                              </m:e>
                              <m:sub>
                                <m:r>
                                  <a:rPr lang="en-US" sz="1800" b="1" i="1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𝒕𝒆</m:t>
                                </m:r>
                              </m:sub>
                            </m:sSub>
                          </m:e>
                        </m:rad>
                      </m:sup>
                    </m:sSup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endParaRPr lang="en-US" sz="180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F7E7698-0BD3-7192-54EF-CCFB16C31D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2606" y="3567175"/>
                <a:ext cx="2518855" cy="427425"/>
              </a:xfrm>
              <a:prstGeom prst="rect">
                <a:avLst/>
              </a:prstGeom>
              <a:blipFill>
                <a:blip r:embed="rId13"/>
                <a:stretch>
                  <a:fillRect b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0804411-06CD-A5FC-B90A-5F094967271F}"/>
                  </a:ext>
                </a:extLst>
              </p:cNvPr>
              <p:cNvSpPr txBox="1"/>
              <p:nvPr/>
            </p:nvSpPr>
            <p:spPr>
              <a:xfrm>
                <a:off x="5622632" y="4527980"/>
                <a:ext cx="2831385" cy="6438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𝑬</m:t>
                        </m:r>
                      </m:e>
                      <m:sub>
                        <m:r>
                          <a:rPr lang="en-US" sz="1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𝑰𝑴𝒆</m:t>
                        </m:r>
                      </m:sub>
                    </m:sSub>
                    <m:r>
                      <a:rPr lang="en-US" sz="18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 </m:t>
                    </m:r>
                    <m:sSup>
                      <m:sSupPr>
                        <m:ctrlPr>
                          <a:rPr lang="en-US" sz="1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1800" b="1" i="1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𝑺</m:t>
                                    </m:r>
                                  </m:e>
                                  <m:sub>
                                    <m:r>
                                      <a:rPr lang="en-US" sz="1800" b="1" i="1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𝒕𝒆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𝜶</m:t>
                                </m:r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1800" b="1" i="1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𝑺</m:t>
                                    </m:r>
                                  </m:e>
                                  <m:sub>
                                    <m:r>
                                      <a:rPr lang="en-US" sz="1800" b="1" i="1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𝒕𝒆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r>
                          <a:rPr lang="en-US" sz="1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endParaRPr lang="en-US" sz="180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0804411-06CD-A5FC-B90A-5F09496727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2632" y="4527980"/>
                <a:ext cx="2831385" cy="64389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574A764-6323-31F7-8D48-7DEF7AD11FB1}"/>
                  </a:ext>
                </a:extLst>
              </p:cNvPr>
              <p:cNvSpPr txBox="1"/>
              <p:nvPr/>
            </p:nvSpPr>
            <p:spPr>
              <a:xfrm>
                <a:off x="5675742" y="4086674"/>
                <a:ext cx="2295525" cy="3858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sub>
                      </m:sSub>
                      <m:r>
                        <a:rPr lang="en-US" sz="18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  </m:t>
                      </m:r>
                      <m:sSubSup>
                        <m:sSubSup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sub>
                        <m:sup>
                          <m:r>
                            <a:rPr lang="en-US" sz="18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𝜸</m:t>
                          </m:r>
                        </m:sup>
                      </m:sSubSup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574A764-6323-31F7-8D48-7DEF7AD11F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5742" y="4086674"/>
                <a:ext cx="2295525" cy="38581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BCBB474-B6B2-90DA-E2D6-B161CDFCB5FC}"/>
                  </a:ext>
                </a:extLst>
              </p:cNvPr>
              <p:cNvSpPr txBox="1"/>
              <p:nvPr/>
            </p:nvSpPr>
            <p:spPr>
              <a:xfrm>
                <a:off x="5632606" y="5142535"/>
                <a:ext cx="2831385" cy="7764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𝑰𝑵</m:t>
                          </m:r>
                        </m:sub>
                      </m:sSub>
                      <m:r>
                        <a:rPr lang="en-US" sz="18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  </m:t>
                      </m:r>
                      <m:f>
                        <m:f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18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sSup>
                        <m:sSup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𝒅</m:t>
                                      </m:r>
                                    </m:e>
                                    <m:sub>
                                      <m: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𝒑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𝑨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18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BCBB474-B6B2-90DA-E2D6-B161CDFCB5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2606" y="5142535"/>
                <a:ext cx="2831385" cy="77643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Left Brace 23">
            <a:extLst>
              <a:ext uri="{FF2B5EF4-FFF2-40B4-BE49-F238E27FC236}">
                <a16:creationId xmlns:a16="http://schemas.microsoft.com/office/drawing/2014/main" id="{2FE6A9B4-7AF9-A509-3A15-F1E6E145CAA3}"/>
              </a:ext>
            </a:extLst>
          </p:cNvPr>
          <p:cNvSpPr/>
          <p:nvPr/>
        </p:nvSpPr>
        <p:spPr bwMode="auto">
          <a:xfrm>
            <a:off x="5734302" y="4108082"/>
            <a:ext cx="409074" cy="1723528"/>
          </a:xfrm>
          <a:prstGeom prst="leftBrac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+mn-lt"/>
              <a:ea typeface="ＭＳ Ｐゴシック" pitchFamily="1" charset="-128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38A459C-3F47-10F0-DFCE-2DECECBB3452}"/>
              </a:ext>
            </a:extLst>
          </p:cNvPr>
          <p:cNvCxnSpPr/>
          <p:nvPr/>
        </p:nvCxnSpPr>
        <p:spPr bwMode="auto">
          <a:xfrm flipH="1">
            <a:off x="4571999" y="666932"/>
            <a:ext cx="26625" cy="6118043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F1E9DCA-BCF8-83DB-CA06-0C72C0F525D5}"/>
                  </a:ext>
                </a:extLst>
              </p:cNvPr>
              <p:cNvSpPr txBox="1"/>
              <p:nvPr/>
            </p:nvSpPr>
            <p:spPr>
              <a:xfrm>
                <a:off x="-848922" y="1244198"/>
                <a:ext cx="6138862" cy="7146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sub>
                      </m:sSub>
                      <m:r>
                        <a:rPr lang="en-US" sz="18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𝒌𝒖</m:t>
                              </m:r>
                            </m:e>
                            <m:sub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∗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𝐥𝐧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𝒛</m:t>
                                      </m:r>
                                    </m:e>
                                    <m:sub>
                                      <m: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𝒓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𝒛</m:t>
                                      </m:r>
                                    </m:e>
                                    <m:sub>
                                      <m: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𝟎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 </m:t>
                          </m:r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𝜳</m:t>
                              </m:r>
                            </m:e>
                            <m:sub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𝑯</m:t>
                              </m:r>
                            </m:sub>
                          </m:sSub>
                        </m:e>
                      </m:d>
                      <m:r>
                        <a:rPr lang="en-US" sz="18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1800" dirty="0">
                  <a:solidFill>
                    <a:schemeClr val="bg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F1E9DCA-BCF8-83DB-CA06-0C72C0F525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848922" y="1244198"/>
                <a:ext cx="6138862" cy="714683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B88A4C09-8BE3-83E0-35F3-258619116881}"/>
              </a:ext>
            </a:extLst>
          </p:cNvPr>
          <p:cNvSpPr txBox="1"/>
          <p:nvPr/>
        </p:nvSpPr>
        <p:spPr>
          <a:xfrm>
            <a:off x="7827169" y="2679574"/>
            <a:ext cx="14526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  <a:latin typeface="+mn-lt"/>
              </a:rPr>
              <a:t>C01-ETF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4D9B058-4780-676E-2AAB-1833AA8BFAB6}"/>
              </a:ext>
            </a:extLst>
          </p:cNvPr>
          <p:cNvSpPr txBox="1"/>
          <p:nvPr/>
        </p:nvSpPr>
        <p:spPr>
          <a:xfrm>
            <a:off x="7812694" y="1858886"/>
            <a:ext cx="14526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  <a:latin typeface="+mn-lt"/>
              </a:rPr>
              <a:t>C01-E</a:t>
            </a:r>
          </a:p>
        </p:txBody>
      </p:sp>
    </p:spTree>
    <p:extLst>
      <p:ext uri="{BB962C8B-B14F-4D97-AF65-F5344CB8AC3E}">
        <p14:creationId xmlns:p14="http://schemas.microsoft.com/office/powerpoint/2010/main" val="7828679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065A9-A0E9-44BA-868C-416214C13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52555"/>
            <a:ext cx="6755678" cy="704850"/>
          </a:xfrm>
        </p:spPr>
        <p:txBody>
          <a:bodyPr/>
          <a:lstStyle/>
          <a:p>
            <a:r>
              <a:rPr lang="fr-FR" b="1" dirty="0">
                <a:solidFill>
                  <a:srgbClr val="FFFF00"/>
                </a:solidFill>
              </a:rPr>
              <a:t>Single-Point </a:t>
            </a:r>
            <a:r>
              <a:rPr lang="fr-FR" b="1" dirty="0" err="1">
                <a:solidFill>
                  <a:srgbClr val="FFFF00"/>
                </a:solidFill>
              </a:rPr>
              <a:t>Particle</a:t>
            </a:r>
            <a:r>
              <a:rPr lang="fr-FR" b="1" dirty="0">
                <a:solidFill>
                  <a:srgbClr val="FFFF00"/>
                </a:solidFill>
              </a:rPr>
              <a:t> Dry </a:t>
            </a:r>
            <a:r>
              <a:rPr lang="fr-FR" b="1" dirty="0" err="1">
                <a:solidFill>
                  <a:srgbClr val="FFFF00"/>
                </a:solidFill>
              </a:rPr>
              <a:t>Deposition</a:t>
            </a:r>
            <a:r>
              <a:rPr lang="fr-FR" b="1" dirty="0">
                <a:solidFill>
                  <a:srgbClr val="FFFF00"/>
                </a:solidFill>
              </a:rPr>
              <a:t> Model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F187CB-6D89-4556-A6C1-5CE7940307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131" y="1026390"/>
            <a:ext cx="8313737" cy="50292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</a:pPr>
            <a:endParaRPr lang="en-US" sz="2800" b="1" dirty="0">
              <a:solidFill>
                <a:srgbClr val="FFFF00"/>
              </a:solidFill>
              <a:latin typeface="+mj-lt"/>
            </a:endParaRPr>
          </a:p>
          <a:p>
            <a:pPr>
              <a:lnSpc>
                <a:spcPct val="80000"/>
              </a:lnSpc>
              <a:spcBef>
                <a:spcPct val="0"/>
              </a:spcBef>
            </a:pPr>
            <a:endParaRPr lang="en-US" sz="2800" b="1" dirty="0">
              <a:solidFill>
                <a:srgbClr val="FFFF00"/>
              </a:solidFill>
              <a:latin typeface="+mj-lt"/>
            </a:endParaRPr>
          </a:p>
          <a:p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DEE5AD2-77B7-3C75-2B2A-79546146343D}"/>
              </a:ext>
            </a:extLst>
          </p:cNvPr>
          <p:cNvSpPr txBox="1">
            <a:spLocks/>
          </p:cNvSpPr>
          <p:nvPr/>
        </p:nvSpPr>
        <p:spPr bwMode="auto">
          <a:xfrm>
            <a:off x="228600" y="1145915"/>
            <a:ext cx="8739909" cy="5331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Helvetica CY" pitchFamily="2" charset="0"/>
              <a:buChar char="•"/>
              <a:defRPr sz="2400">
                <a:solidFill>
                  <a:schemeClr val="bg1"/>
                </a:solidFill>
                <a:latin typeface="+mn-lt"/>
                <a:ea typeface="ＭＳ Ｐゴシック" pitchFamily="-107" charset="-128"/>
                <a:cs typeface="ＭＳ Ｐゴシック" pitchFamily="-107" charset="-128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Font typeface="Helvetica CY" pitchFamily="2" charset="0"/>
              <a:buChar char="–"/>
              <a:defRPr sz="2000">
                <a:solidFill>
                  <a:schemeClr val="bg1"/>
                </a:solidFill>
                <a:latin typeface="+mn-lt"/>
                <a:ea typeface="ＭＳ Ｐゴシック" pitchFamily="-107" charset="-128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Font typeface="Helvetica CY" pitchFamily="2" charset="0"/>
              <a:buChar char="•"/>
              <a:defRPr>
                <a:solidFill>
                  <a:schemeClr val="bg1"/>
                </a:solidFill>
                <a:latin typeface="+mn-lt"/>
                <a:ea typeface="ＭＳ Ｐゴシック" pitchFamily="-107" charset="-128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Font typeface="Helvetica CY" pitchFamily="2" charset="0"/>
              <a:buChar char="–"/>
              <a:defRPr sz="1600">
                <a:solidFill>
                  <a:schemeClr val="bg1"/>
                </a:solidFill>
                <a:latin typeface="+mn-lt"/>
                <a:ea typeface="ＭＳ Ｐゴシック" pitchFamily="-107" charset="-128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Font typeface="Helvetica CY" pitchFamily="2" charset="0"/>
              <a:buChar char="»"/>
              <a:defRPr sz="1600">
                <a:solidFill>
                  <a:schemeClr val="bg1"/>
                </a:solidFill>
                <a:latin typeface="+mn-lt"/>
                <a:ea typeface="ＭＳ Ｐゴシック" pitchFamily="-107" charset="-128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Font typeface="Helvetica CY" pitchFamily="-107" charset="-52"/>
              <a:buChar char="»"/>
              <a:defRPr sz="1600">
                <a:solidFill>
                  <a:schemeClr val="bg1"/>
                </a:solidFill>
                <a:latin typeface="+mn-lt"/>
                <a:ea typeface="ＭＳ Ｐゴシック" pitchFamily="-107" charset="-128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Font typeface="Helvetica CY" pitchFamily="-107" charset="-52"/>
              <a:buChar char="»"/>
              <a:defRPr sz="1600">
                <a:solidFill>
                  <a:schemeClr val="bg1"/>
                </a:solidFill>
                <a:latin typeface="+mn-lt"/>
                <a:ea typeface="ＭＳ Ｐゴシック" pitchFamily="-107" charset="-128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Font typeface="Helvetica CY" pitchFamily="-107" charset="-52"/>
              <a:buChar char="»"/>
              <a:defRPr sz="1600">
                <a:solidFill>
                  <a:schemeClr val="bg1"/>
                </a:solidFill>
                <a:latin typeface="+mn-lt"/>
                <a:ea typeface="ＭＳ Ｐゴシック" pitchFamily="-107" charset="-128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Font typeface="Helvetica CY" pitchFamily="-107" charset="-52"/>
              <a:buChar char="»"/>
              <a:defRPr sz="1600">
                <a:solidFill>
                  <a:schemeClr val="bg1"/>
                </a:solidFill>
                <a:latin typeface="+mn-lt"/>
                <a:ea typeface="ＭＳ Ｐゴシック" pitchFamily="-107" charset="-128"/>
              </a:defRPr>
            </a:lvl9pPr>
          </a:lstStyle>
          <a:p>
            <a:pPr marL="342900" lvl="1" indent="-342900">
              <a:spcBef>
                <a:spcPts val="1200"/>
              </a:spcBef>
              <a:buSzPct val="90000"/>
              <a:buFont typeface="Wingdings" panose="05000000000000000000" pitchFamily="2" charset="2"/>
              <a:buChar char="§"/>
            </a:pPr>
            <a:r>
              <a:rPr lang="en-US" kern="1200" dirty="0">
                <a:cs typeface="+mn-cs"/>
              </a:rPr>
              <a:t>Numerical model used in this study is the same single-point model (</a:t>
            </a:r>
            <a:r>
              <a:rPr lang="en-US" i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DepoBoxToolv1.0</a:t>
            </a:r>
            <a:r>
              <a:rPr lang="en-US" kern="1200" dirty="0">
                <a:cs typeface="+mn-cs"/>
              </a:rPr>
              <a:t>) that was used by Shu et al. (2022) to test different particle dry deposition schemes for different land use</a:t>
            </a:r>
          </a:p>
          <a:p>
            <a:pPr marL="342900" lvl="1" indent="-342900">
              <a:spcBef>
                <a:spcPts val="1200"/>
              </a:spcBef>
              <a:buSzPct val="90000"/>
              <a:buFont typeface="Wingdings" panose="05000000000000000000" pitchFamily="2" charset="2"/>
              <a:buChar char="§"/>
            </a:pPr>
            <a:r>
              <a:rPr lang="en-US" kern="1200" dirty="0">
                <a:cs typeface="+mn-cs"/>
              </a:rPr>
              <a:t>DepoBoxToolv1.0 was configured as an open-source Python tool, which can be easily modified to incorporate updates on the dry deposition schemes</a:t>
            </a:r>
          </a:p>
          <a:p>
            <a:pPr marL="911225" lvl="3" indent="-3429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kern="1200" dirty="0">
                <a:cs typeface="+mn-cs"/>
              </a:rPr>
              <a:t>Models.py: all the deposition schemes </a:t>
            </a:r>
          </a:p>
          <a:p>
            <a:pPr marL="911225" lvl="3" indent="-3429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kern="1200" dirty="0">
                <a:cs typeface="+mn-cs"/>
              </a:rPr>
              <a:t>functions.py: basic functions</a:t>
            </a:r>
          </a:p>
          <a:p>
            <a:pPr marL="911225" lvl="3" indent="-3429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kern="1200" dirty="0">
                <a:cs typeface="+mn-cs"/>
              </a:rPr>
              <a:t>eval_luc.py: land category definition and parameterization </a:t>
            </a:r>
          </a:p>
          <a:p>
            <a:pPr marL="342900" lvl="1" indent="-342900">
              <a:spcBef>
                <a:spcPts val="1200"/>
              </a:spcBef>
              <a:buSzPct val="90000"/>
              <a:buFont typeface="Wingdings" panose="05000000000000000000" pitchFamily="2" charset="2"/>
              <a:buChar char="§"/>
            </a:pPr>
            <a:r>
              <a:rPr lang="en-US" kern="1200" dirty="0">
                <a:cs typeface="+mn-cs"/>
              </a:rPr>
              <a:t>The source code and required model inputs can be downloaded from the GitHub source (https://github.com/shumarkq/DepoboxTool/tree/master) &amp; </a:t>
            </a:r>
            <a:r>
              <a:rPr lang="en-US" kern="1200" dirty="0" err="1">
                <a:cs typeface="+mn-cs"/>
              </a:rPr>
              <a:t>Zenodo</a:t>
            </a:r>
            <a:r>
              <a:rPr lang="en-US" kern="1200" dirty="0">
                <a:cs typeface="+mn-cs"/>
              </a:rPr>
              <a:t> open data repository (http://doi.org/10.5281/zenodo.4749636)</a:t>
            </a:r>
          </a:p>
        </p:txBody>
      </p:sp>
    </p:spTree>
    <p:extLst>
      <p:ext uri="{BB962C8B-B14F-4D97-AF65-F5344CB8AC3E}">
        <p14:creationId xmlns:p14="http://schemas.microsoft.com/office/powerpoint/2010/main" val="28395325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065A9-A0E9-44BA-868C-416214C13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Measurements and Numerical Simulations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F187CB-6D89-4556-A6C1-5CE7940307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131" y="1026390"/>
            <a:ext cx="8313737" cy="50292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</a:pPr>
            <a:endParaRPr lang="en-US" sz="2800" b="1" dirty="0">
              <a:solidFill>
                <a:srgbClr val="FFFF00"/>
              </a:solidFill>
              <a:latin typeface="+mj-lt"/>
            </a:endParaRPr>
          </a:p>
          <a:p>
            <a:pPr>
              <a:lnSpc>
                <a:spcPct val="80000"/>
              </a:lnSpc>
              <a:spcBef>
                <a:spcPct val="0"/>
              </a:spcBef>
            </a:pPr>
            <a:endParaRPr lang="en-US" sz="2800" b="1" dirty="0">
              <a:solidFill>
                <a:srgbClr val="FFFF00"/>
              </a:solidFill>
              <a:latin typeface="+mj-lt"/>
            </a:endParaRPr>
          </a:p>
          <a:p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38750A6-8F59-6448-D0C5-5AB7B92D7BD9}"/>
              </a:ext>
            </a:extLst>
          </p:cNvPr>
          <p:cNvSpPr txBox="1">
            <a:spLocks/>
          </p:cNvSpPr>
          <p:nvPr/>
        </p:nvSpPr>
        <p:spPr bwMode="auto">
          <a:xfrm>
            <a:off x="228600" y="911485"/>
            <a:ext cx="8693727" cy="5717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Helvetica CY" pitchFamily="2" charset="0"/>
              <a:buChar char="•"/>
              <a:defRPr sz="2400">
                <a:solidFill>
                  <a:schemeClr val="bg1"/>
                </a:solidFill>
                <a:latin typeface="+mn-lt"/>
                <a:ea typeface="ＭＳ Ｐゴシック" pitchFamily="-107" charset="-128"/>
                <a:cs typeface="ＭＳ Ｐゴシック" pitchFamily="-107" charset="-128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Font typeface="Helvetica CY" pitchFamily="2" charset="0"/>
              <a:buChar char="–"/>
              <a:defRPr sz="2000">
                <a:solidFill>
                  <a:schemeClr val="bg1"/>
                </a:solidFill>
                <a:latin typeface="+mn-lt"/>
                <a:ea typeface="ＭＳ Ｐゴシック" pitchFamily="-107" charset="-128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Font typeface="Helvetica CY" pitchFamily="2" charset="0"/>
              <a:buChar char="•"/>
              <a:defRPr>
                <a:solidFill>
                  <a:schemeClr val="bg1"/>
                </a:solidFill>
                <a:latin typeface="+mn-lt"/>
                <a:ea typeface="ＭＳ Ｐゴシック" pitchFamily="-107" charset="-128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Font typeface="Helvetica CY" pitchFamily="2" charset="0"/>
              <a:buChar char="–"/>
              <a:defRPr sz="1600">
                <a:solidFill>
                  <a:schemeClr val="bg1"/>
                </a:solidFill>
                <a:latin typeface="+mn-lt"/>
                <a:ea typeface="ＭＳ Ｐゴシック" pitchFamily="-107" charset="-128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Font typeface="Helvetica CY" pitchFamily="2" charset="0"/>
              <a:buChar char="»"/>
              <a:defRPr sz="1600">
                <a:solidFill>
                  <a:schemeClr val="bg1"/>
                </a:solidFill>
                <a:latin typeface="+mn-lt"/>
                <a:ea typeface="ＭＳ Ｐゴシック" pitchFamily="-107" charset="-128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Font typeface="Helvetica CY" pitchFamily="-107" charset="-52"/>
              <a:buChar char="»"/>
              <a:defRPr sz="1600">
                <a:solidFill>
                  <a:schemeClr val="bg1"/>
                </a:solidFill>
                <a:latin typeface="+mn-lt"/>
                <a:ea typeface="ＭＳ Ｐゴシック" pitchFamily="-107" charset="-128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Font typeface="Helvetica CY" pitchFamily="-107" charset="-52"/>
              <a:buChar char="»"/>
              <a:defRPr sz="1600">
                <a:solidFill>
                  <a:schemeClr val="bg1"/>
                </a:solidFill>
                <a:latin typeface="+mn-lt"/>
                <a:ea typeface="ＭＳ Ｐゴシック" pitchFamily="-107" charset="-128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Font typeface="Helvetica CY" pitchFamily="-107" charset="-52"/>
              <a:buChar char="»"/>
              <a:defRPr sz="1600">
                <a:solidFill>
                  <a:schemeClr val="bg1"/>
                </a:solidFill>
                <a:latin typeface="+mn-lt"/>
                <a:ea typeface="ＭＳ Ｐゴシック" pitchFamily="-107" charset="-128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Font typeface="Helvetica CY" pitchFamily="-107" charset="-52"/>
              <a:buChar char="»"/>
              <a:defRPr sz="1600">
                <a:solidFill>
                  <a:schemeClr val="bg1"/>
                </a:solidFill>
                <a:latin typeface="+mn-lt"/>
                <a:ea typeface="ＭＳ Ｐゴシック" pitchFamily="-107" charset="-128"/>
              </a:defRPr>
            </a:lvl9pPr>
          </a:lstStyle>
          <a:p>
            <a:pPr marL="342900" lvl="1" indent="-342900">
              <a:spcBef>
                <a:spcPts val="1200"/>
              </a:spcBef>
              <a:buSzPct val="90000"/>
              <a:buFont typeface="Wingdings" panose="05000000000000000000" pitchFamily="2" charset="2"/>
              <a:buChar char="§"/>
            </a:pPr>
            <a:r>
              <a:rPr lang="en-US" kern="1200" dirty="0">
                <a:cs typeface="+mn-cs"/>
              </a:rPr>
              <a:t>A field experiment at an alpine forest site in the foothills of Mt. Asama in central Japan was conducted on July 2-8, 2009 (5.5 days -132 data points)</a:t>
            </a:r>
          </a:p>
          <a:p>
            <a:pPr marL="342900" lvl="1" indent="-342900">
              <a:spcBef>
                <a:spcPts val="1200"/>
              </a:spcBef>
              <a:buSzPct val="90000"/>
              <a:buFont typeface="Wingdings" panose="05000000000000000000" pitchFamily="2" charset="2"/>
              <a:buChar char="§"/>
            </a:pPr>
            <a:r>
              <a:rPr lang="en-US" kern="1200" dirty="0">
                <a:cs typeface="+mn-cs"/>
              </a:rPr>
              <a:t>PM</a:t>
            </a:r>
            <a:r>
              <a:rPr lang="en-US" kern="1200" baseline="-25000" dirty="0">
                <a:cs typeface="+mn-cs"/>
              </a:rPr>
              <a:t>2.5</a:t>
            </a:r>
            <a:r>
              <a:rPr lang="en-US" kern="1200" dirty="0">
                <a:cs typeface="+mn-cs"/>
              </a:rPr>
              <a:t> sulfate fluxes were estimated as the product of four-hour averaged</a:t>
            </a:r>
            <a:r>
              <a:rPr lang="en-US" kern="1200" dirty="0">
                <a:solidFill>
                  <a:srgbClr val="FF0000"/>
                </a:solidFill>
                <a:cs typeface="+mn-cs"/>
              </a:rPr>
              <a:t> </a:t>
            </a:r>
            <a:r>
              <a:rPr lang="en-US" kern="1200" dirty="0">
                <a:cs typeface="+mn-cs"/>
              </a:rPr>
              <a:t>transfer velocity between two measurement heights (21 &amp; 27 m) and conc. difference at these heights</a:t>
            </a:r>
          </a:p>
          <a:p>
            <a:pPr marL="342900" lvl="1" indent="-342900">
              <a:spcBef>
                <a:spcPts val="1200"/>
              </a:spcBef>
              <a:buSzPct val="90000"/>
              <a:buFont typeface="Wingdings" panose="05000000000000000000" pitchFamily="2" charset="2"/>
              <a:buChar char="§"/>
            </a:pPr>
            <a:r>
              <a:rPr lang="en-US" kern="1200" dirty="0">
                <a:cs typeface="+mn-cs"/>
              </a:rPr>
              <a:t>Sulfate particle density was set as ρ = 1500 kg m</a:t>
            </a:r>
            <a:r>
              <a:rPr lang="en-US" kern="1200" baseline="30000" dirty="0">
                <a:cs typeface="+mn-cs"/>
              </a:rPr>
              <a:t>-3</a:t>
            </a:r>
            <a:r>
              <a:rPr lang="en-US" kern="1200" dirty="0">
                <a:cs typeface="+mn-cs"/>
              </a:rPr>
              <a:t>, and the PSD was characterized by </a:t>
            </a:r>
            <a:r>
              <a:rPr lang="en-US" kern="1200" dirty="0" err="1">
                <a:cs typeface="+mn-cs"/>
              </a:rPr>
              <a:t>d</a:t>
            </a:r>
            <a:r>
              <a:rPr lang="en-US" kern="1200" baseline="-25000" dirty="0" err="1">
                <a:cs typeface="+mn-cs"/>
              </a:rPr>
              <a:t>pg</a:t>
            </a:r>
            <a:r>
              <a:rPr lang="en-US" kern="1200" dirty="0">
                <a:cs typeface="+mn-cs"/>
              </a:rPr>
              <a:t> = 0.48 </a:t>
            </a:r>
            <a:r>
              <a:rPr lang="en-US" kern="1200" dirty="0" err="1">
                <a:cs typeface="+mn-cs"/>
              </a:rPr>
              <a:t>μm</a:t>
            </a:r>
            <a:r>
              <a:rPr lang="en-US" kern="1200" dirty="0">
                <a:cs typeface="+mn-cs"/>
              </a:rPr>
              <a:t>, and geometric standard deviation (𝜎</a:t>
            </a:r>
            <a:r>
              <a:rPr lang="en-US" kern="1200" baseline="-25000" dirty="0">
                <a:cs typeface="+mn-cs"/>
              </a:rPr>
              <a:t>g</a:t>
            </a:r>
            <a:r>
              <a:rPr lang="en-US" kern="1200" dirty="0">
                <a:cs typeface="+mn-cs"/>
              </a:rPr>
              <a:t>) = 1.7 </a:t>
            </a:r>
          </a:p>
          <a:p>
            <a:pPr marL="342900" lvl="1" indent="-342900">
              <a:spcBef>
                <a:spcPts val="1200"/>
              </a:spcBef>
              <a:buSzPct val="90000"/>
              <a:buFont typeface="Wingdings" panose="05000000000000000000" pitchFamily="2" charset="2"/>
              <a:buChar char="§"/>
            </a:pPr>
            <a:r>
              <a:rPr lang="en-US" kern="1200" dirty="0">
                <a:cs typeface="+mn-cs"/>
              </a:rPr>
              <a:t>The PSD was assumed to be discrete size bins for 100 bins  </a:t>
            </a:r>
          </a:p>
          <a:p>
            <a:pPr marL="342900" lvl="1" indent="-342900">
              <a:spcBef>
                <a:spcPts val="1200"/>
              </a:spcBef>
              <a:buSzPct val="90000"/>
              <a:buFont typeface="Wingdings" panose="05000000000000000000" pitchFamily="2" charset="2"/>
              <a:buChar char="§"/>
            </a:pPr>
            <a:r>
              <a:rPr lang="en-US" kern="1200" dirty="0">
                <a:cs typeface="+mn-cs"/>
              </a:rPr>
              <a:t>Model simulations were performed for 132 hours (5.5 days)  </a:t>
            </a:r>
          </a:p>
          <a:p>
            <a:pPr marL="342900" lvl="1" indent="-342900">
              <a:spcBef>
                <a:spcPts val="1200"/>
              </a:spcBef>
              <a:buSzPct val="90000"/>
              <a:buFont typeface="Wingdings" panose="05000000000000000000" pitchFamily="2" charset="2"/>
              <a:buChar char="§"/>
            </a:pPr>
            <a:r>
              <a:rPr lang="en-US" kern="1200" dirty="0">
                <a:cs typeface="+mn-cs"/>
              </a:rPr>
              <a:t>Results are shown in chunks of four-hour intervals </a:t>
            </a:r>
          </a:p>
          <a:p>
            <a:pPr marL="0" lvl="1" indent="0">
              <a:spcBef>
                <a:spcPts val="1200"/>
              </a:spcBef>
              <a:buSzPct val="90000"/>
              <a:buNone/>
            </a:pPr>
            <a:r>
              <a:rPr lang="en-US" kern="1200" dirty="0">
                <a:cs typeface="+mn-cs"/>
              </a:rPr>
              <a:t>	(hourly values are also analyzed)</a:t>
            </a:r>
          </a:p>
        </p:txBody>
      </p:sp>
    </p:spTree>
    <p:extLst>
      <p:ext uri="{BB962C8B-B14F-4D97-AF65-F5344CB8AC3E}">
        <p14:creationId xmlns:p14="http://schemas.microsoft.com/office/powerpoint/2010/main" val="1969088227"/>
      </p:ext>
    </p:extLst>
  </p:cSld>
  <p:clrMapOvr>
    <a:masterClrMapping/>
  </p:clrMapOvr>
</p:sld>
</file>

<file path=ppt/theme/theme1.xml><?xml version="1.0" encoding="utf-8"?>
<a:theme xmlns:a="http://schemas.openxmlformats.org/drawingml/2006/main" name="PARTNER_Proj">
  <a:themeElements>
    <a:clrScheme name="">
      <a:dk1>
        <a:srgbClr val="000000"/>
      </a:dk1>
      <a:lt1>
        <a:srgbClr val="FFFFFF"/>
      </a:lt1>
      <a:dk2>
        <a:srgbClr val="000000"/>
      </a:dk2>
      <a:lt2>
        <a:srgbClr val="CECECE"/>
      </a:lt2>
      <a:accent1>
        <a:srgbClr val="EBEBEB"/>
      </a:accent1>
      <a:accent2>
        <a:srgbClr val="232323"/>
      </a:accent2>
      <a:accent3>
        <a:srgbClr val="FFFFFF"/>
      </a:accent3>
      <a:accent4>
        <a:srgbClr val="000000"/>
      </a:accent4>
      <a:accent5>
        <a:srgbClr val="F3F3F3"/>
      </a:accent5>
      <a:accent6>
        <a:srgbClr val="1F1F1F"/>
      </a:accent6>
      <a:hlink>
        <a:srgbClr val="9C9C9C"/>
      </a:hlink>
      <a:folHlink>
        <a:srgbClr val="676767"/>
      </a:folHlink>
    </a:clrScheme>
    <a:fontScheme name="PARTNER_Proj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med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" pitchFamily="-107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med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" pitchFamily="-107" charset="0"/>
          </a:defRPr>
        </a:defPPr>
      </a:lstStyle>
    </a:lnDef>
  </a:objectDefaults>
  <a:extraClrSchemeLst>
    <a:extraClrScheme>
      <a:clrScheme name="PARTNER_Proj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TNER_Proj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TNER_Proj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TNER_Proj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TNER_Proj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TNER_Proj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TNER_Proj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D20FBDBFA63144CA76F5BDEE7C36FC8" ma:contentTypeVersion="10" ma:contentTypeDescription="Create a new document." ma:contentTypeScope="" ma:versionID="aa71860bedd9dd2c13e13bb3f2a8b212">
  <xsd:schema xmlns:xsd="http://www.w3.org/2001/XMLSchema" xmlns:xs="http://www.w3.org/2001/XMLSchema" xmlns:p="http://schemas.microsoft.com/office/2006/metadata/properties" xmlns:ns2="2c0c4379-1960-48de-9cfa-c4323a181f50" xmlns:ns3="df9c731d-f0d1-4238-9138-6d9ef791df1f" targetNamespace="http://schemas.microsoft.com/office/2006/metadata/properties" ma:root="true" ma:fieldsID="d7ef78874f5b3c3ce798d0593ab2c814" ns2:_="" ns3:_="">
    <xsd:import namespace="2c0c4379-1960-48de-9cfa-c4323a181f50"/>
    <xsd:import namespace="df9c731d-f0d1-4238-9138-6d9ef791df1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0c4379-1960-48de-9cfa-c4323a181f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9c731d-f0d1-4238-9138-6d9ef791df1f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4BFCAF3-1B35-440F-AC6A-0995E398EA5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0c4379-1960-48de-9cfa-c4323a181f50"/>
    <ds:schemaRef ds:uri="df9c731d-f0d1-4238-9138-6d9ef791df1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00AEF0C-20A5-46AA-929D-9C1D9DDDEEF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A153EB7-2CED-48D6-9A65-6ADB8192797B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neilyoung:Applications:Microsoft Office X:Templates:My Templates:PARTNER_Proj.pot</Template>
  <TotalTime>49997</TotalTime>
  <Pages>11</Pages>
  <Words>2356</Words>
  <Application>Microsoft Office PowerPoint</Application>
  <PresentationFormat>On-screen Show (4:3)</PresentationFormat>
  <Paragraphs>179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Helvetica CY</vt:lpstr>
      <vt:lpstr>Arial</vt:lpstr>
      <vt:lpstr>Cambria Math</vt:lpstr>
      <vt:lpstr>Grandview</vt:lpstr>
      <vt:lpstr>Helvetica</vt:lpstr>
      <vt:lpstr>Times</vt:lpstr>
      <vt:lpstr>Wingdings</vt:lpstr>
      <vt:lpstr>PARTNER_Proj</vt:lpstr>
      <vt:lpstr>Evaluation of an Advanced Aerosol Dry Deposition Model</vt:lpstr>
      <vt:lpstr>Introduction</vt:lpstr>
      <vt:lpstr>Problem Statement &amp; Objectives</vt:lpstr>
      <vt:lpstr>Introducing New Turbulence Parameters for Particle Deposition</vt:lpstr>
      <vt:lpstr>New Turbulence Parameters</vt:lpstr>
      <vt:lpstr>Introducing Effective Sedimentation Velocity &amp; Effective Stokes Number</vt:lpstr>
      <vt:lpstr>The Z01 and New C01 Schemes</vt:lpstr>
      <vt:lpstr>Single-Point Particle Dry Deposition Model</vt:lpstr>
      <vt:lpstr>Measurements and Numerical Simulations</vt:lpstr>
      <vt:lpstr>Results and Discussion 1 of 3</vt:lpstr>
      <vt:lpstr>Results and Discussion 2 of 3</vt:lpstr>
      <vt:lpstr>Results and Discussion 3 of 3</vt:lpstr>
      <vt:lpstr>CMAQ Scheme</vt:lpstr>
      <vt:lpstr>Simulation Results from S21 and C21 Formulations</vt:lpstr>
      <vt:lpstr>Summary</vt:lpstr>
      <vt:lpstr>Selected References</vt:lpstr>
      <vt:lpstr>PowerPoint Presentation</vt:lpstr>
      <vt:lpstr>PowerPoint Presentation</vt:lpstr>
      <vt:lpstr>PowerPoint Presentation</vt:lpstr>
      <vt:lpstr>Results and Discussions</vt:lpstr>
      <vt:lpstr>Simulation Results from S21 and C21 Formulations</vt:lpstr>
    </vt:vector>
  </TitlesOfParts>
  <Manager/>
  <Company>뿿촰뿿첐ˡაÔ뿿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TITLE (in words) (Project #)</dc:title>
  <dc:subject>Project Overview</dc:subject>
  <dc:creator>Jennie Leith</dc:creator>
  <cp:keywords/>
  <dc:description/>
  <cp:lastModifiedBy>Cheng, Bin</cp:lastModifiedBy>
  <cp:revision>776</cp:revision>
  <cp:lastPrinted>2019-04-05T03:19:00Z</cp:lastPrinted>
  <dcterms:created xsi:type="dcterms:W3CDTF">2010-04-28T08:22:37Z</dcterms:created>
  <dcterms:modified xsi:type="dcterms:W3CDTF">2022-10-15T00:51:26Z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0x0101004D20FBDBFA63144CA76F5BDEE7C36FC8</vt:lpwstr>
  </property>
</Properties>
</file>