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2"/>
  </p:sldMasterIdLst>
  <p:notesMasterIdLst>
    <p:notesMasterId r:id="rId41"/>
  </p:notesMasterIdLst>
  <p:sldIdLst>
    <p:sldId id="256" r:id="rId3"/>
    <p:sldId id="264" r:id="rId4"/>
    <p:sldId id="569" r:id="rId5"/>
    <p:sldId id="581" r:id="rId6"/>
    <p:sldId id="572" r:id="rId7"/>
    <p:sldId id="556" r:id="rId8"/>
    <p:sldId id="564" r:id="rId9"/>
    <p:sldId id="557" r:id="rId10"/>
    <p:sldId id="582" r:id="rId11"/>
    <p:sldId id="558" r:id="rId12"/>
    <p:sldId id="596" r:id="rId13"/>
    <p:sldId id="602" r:id="rId14"/>
    <p:sldId id="598" r:id="rId15"/>
    <p:sldId id="575" r:id="rId16"/>
    <p:sldId id="605" r:id="rId17"/>
    <p:sldId id="606" r:id="rId18"/>
    <p:sldId id="608" r:id="rId19"/>
    <p:sldId id="609" r:id="rId20"/>
    <p:sldId id="561" r:id="rId21"/>
    <p:sldId id="579" r:id="rId22"/>
    <p:sldId id="612" r:id="rId23"/>
    <p:sldId id="592" r:id="rId24"/>
    <p:sldId id="578" r:id="rId25"/>
    <p:sldId id="601" r:id="rId26"/>
    <p:sldId id="603" r:id="rId27"/>
    <p:sldId id="604" r:id="rId28"/>
    <p:sldId id="577" r:id="rId29"/>
    <p:sldId id="586" r:id="rId30"/>
    <p:sldId id="587" r:id="rId31"/>
    <p:sldId id="588" r:id="rId32"/>
    <p:sldId id="560" r:id="rId33"/>
    <p:sldId id="591" r:id="rId34"/>
    <p:sldId id="610" r:id="rId35"/>
    <p:sldId id="576" r:id="rId36"/>
    <p:sldId id="567" r:id="rId37"/>
    <p:sldId id="607" r:id="rId38"/>
    <p:sldId id="611" r:id="rId39"/>
    <p:sldId id="58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94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8" autoAdjust="0"/>
    <p:restoredTop sz="86759" autoAdjust="0"/>
  </p:normalViewPr>
  <p:slideViewPr>
    <p:cSldViewPr snapToGrid="0" snapToObjects="1">
      <p:cViewPr varScale="1">
        <p:scale>
          <a:sx n="88" d="100"/>
          <a:sy n="88"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683564264707747E-2"/>
          <c:y val="0.10813411078717201"/>
          <c:w val="0.60489288313742207"/>
          <c:h val="0.80345882785060041"/>
        </c:manualLayout>
      </c:layout>
      <c:barChart>
        <c:barDir val="col"/>
        <c:grouping val="stacked"/>
        <c:varyColors val="0"/>
        <c:ser>
          <c:idx val="0"/>
          <c:order val="0"/>
          <c:tx>
            <c:strRef>
              <c:f>forPresentation!$E$217</c:f>
              <c:strCache>
                <c:ptCount val="1"/>
                <c:pt idx="0">
                  <c:v>airports</c:v>
                </c:pt>
              </c:strCache>
            </c:strRef>
          </c:tx>
          <c:spPr>
            <a:solidFill>
              <a:srgbClr val="00B0F0"/>
            </a:solidFill>
            <a:ln>
              <a:noFill/>
            </a:ln>
            <a:effectLst/>
          </c:spPr>
          <c:invertIfNegative val="0"/>
          <c:cat>
            <c:strRef>
              <c:f>forPresentation!$F$215:$H$215</c:f>
              <c:strCache>
                <c:ptCount val="3"/>
                <c:pt idx="0">
                  <c:v>2015</c:v>
                </c:pt>
                <c:pt idx="1">
                  <c:v>2050-Ref</c:v>
                </c:pt>
                <c:pt idx="2">
                  <c:v>2050-80x50</c:v>
                </c:pt>
              </c:strCache>
            </c:strRef>
          </c:cat>
          <c:val>
            <c:numRef>
              <c:f>forPresentation!$F$217:$H$217</c:f>
              <c:numCache>
                <c:formatCode>General</c:formatCode>
                <c:ptCount val="3"/>
                <c:pt idx="0">
                  <c:v>123.10319231032061</c:v>
                </c:pt>
                <c:pt idx="1">
                  <c:v>145.37312032041302</c:v>
                </c:pt>
                <c:pt idx="2">
                  <c:v>125.61528205267807</c:v>
                </c:pt>
              </c:numCache>
            </c:numRef>
          </c:val>
          <c:extLst>
            <c:ext xmlns:c16="http://schemas.microsoft.com/office/drawing/2014/chart" uri="{C3380CC4-5D6E-409C-BE32-E72D297353CC}">
              <c16:uniqueId val="{00000000-6C52-4295-A772-978226EF921B}"/>
            </c:ext>
          </c:extLst>
        </c:ser>
        <c:ser>
          <c:idx val="1"/>
          <c:order val="1"/>
          <c:tx>
            <c:strRef>
              <c:f>forPresentation!$E$218</c:f>
              <c:strCache>
                <c:ptCount val="1"/>
                <c:pt idx="0">
                  <c:v>nonpt</c:v>
                </c:pt>
              </c:strCache>
            </c:strRef>
          </c:tx>
          <c:spPr>
            <a:solidFill>
              <a:schemeClr val="accent6"/>
            </a:solidFill>
            <a:ln>
              <a:noFill/>
            </a:ln>
            <a:effectLst/>
          </c:spPr>
          <c:invertIfNegative val="0"/>
          <c:cat>
            <c:strRef>
              <c:f>forPresentation!$F$215:$H$215</c:f>
              <c:strCache>
                <c:ptCount val="3"/>
                <c:pt idx="0">
                  <c:v>2015</c:v>
                </c:pt>
                <c:pt idx="1">
                  <c:v>2050-Ref</c:v>
                </c:pt>
                <c:pt idx="2">
                  <c:v>2050-80x50</c:v>
                </c:pt>
              </c:strCache>
            </c:strRef>
          </c:cat>
          <c:val>
            <c:numRef>
              <c:f>forPresentation!$F$218:$H$218</c:f>
              <c:numCache>
                <c:formatCode>General</c:formatCode>
                <c:ptCount val="3"/>
                <c:pt idx="0">
                  <c:v>406.08999811400548</c:v>
                </c:pt>
                <c:pt idx="1">
                  <c:v>307.95308387833978</c:v>
                </c:pt>
                <c:pt idx="2">
                  <c:v>229.6184857117544</c:v>
                </c:pt>
              </c:numCache>
            </c:numRef>
          </c:val>
          <c:extLst>
            <c:ext xmlns:c16="http://schemas.microsoft.com/office/drawing/2014/chart" uri="{C3380CC4-5D6E-409C-BE32-E72D297353CC}">
              <c16:uniqueId val="{00000001-6C52-4295-A772-978226EF921B}"/>
            </c:ext>
          </c:extLst>
        </c:ser>
        <c:ser>
          <c:idx val="2"/>
          <c:order val="2"/>
          <c:tx>
            <c:strRef>
              <c:f>forPresentation!$E$219</c:f>
              <c:strCache>
                <c:ptCount val="1"/>
                <c:pt idx="0">
                  <c:v>oilgas</c:v>
                </c:pt>
              </c:strCache>
            </c:strRef>
          </c:tx>
          <c:spPr>
            <a:solidFill>
              <a:schemeClr val="accent2">
                <a:lumMod val="60000"/>
                <a:lumOff val="40000"/>
              </a:schemeClr>
            </a:solidFill>
            <a:ln>
              <a:noFill/>
            </a:ln>
            <a:effectLst/>
          </c:spPr>
          <c:invertIfNegative val="0"/>
          <c:cat>
            <c:strRef>
              <c:f>forPresentation!$F$215:$H$215</c:f>
              <c:strCache>
                <c:ptCount val="3"/>
                <c:pt idx="0">
                  <c:v>2015</c:v>
                </c:pt>
                <c:pt idx="1">
                  <c:v>2050-Ref</c:v>
                </c:pt>
                <c:pt idx="2">
                  <c:v>2050-80x50</c:v>
                </c:pt>
              </c:strCache>
            </c:strRef>
          </c:cat>
          <c:val>
            <c:numRef>
              <c:f>forPresentation!$F$219:$H$219</c:f>
              <c:numCache>
                <c:formatCode>General</c:formatCode>
                <c:ptCount val="3"/>
                <c:pt idx="0">
                  <c:v>1274.8675010772172</c:v>
                </c:pt>
                <c:pt idx="1">
                  <c:v>1347.4106536584659</c:v>
                </c:pt>
                <c:pt idx="2">
                  <c:v>1086.5108740285314</c:v>
                </c:pt>
              </c:numCache>
            </c:numRef>
          </c:val>
          <c:extLst>
            <c:ext xmlns:c16="http://schemas.microsoft.com/office/drawing/2014/chart" uri="{C3380CC4-5D6E-409C-BE32-E72D297353CC}">
              <c16:uniqueId val="{00000002-6C52-4295-A772-978226EF921B}"/>
            </c:ext>
          </c:extLst>
        </c:ser>
        <c:ser>
          <c:idx val="3"/>
          <c:order val="3"/>
          <c:tx>
            <c:strRef>
              <c:f>forPresentation!$E$220</c:f>
              <c:strCache>
                <c:ptCount val="1"/>
                <c:pt idx="0">
                  <c:v>onroad_diesel</c:v>
                </c:pt>
              </c:strCache>
            </c:strRef>
          </c:tx>
          <c:spPr>
            <a:solidFill>
              <a:srgbClr val="C00000"/>
            </a:solidFill>
            <a:ln>
              <a:noFill/>
            </a:ln>
            <a:effectLst/>
          </c:spPr>
          <c:invertIfNegative val="0"/>
          <c:cat>
            <c:strRef>
              <c:f>forPresentation!$F$215:$H$215</c:f>
              <c:strCache>
                <c:ptCount val="3"/>
                <c:pt idx="0">
                  <c:v>2015</c:v>
                </c:pt>
                <c:pt idx="1">
                  <c:v>2050-Ref</c:v>
                </c:pt>
                <c:pt idx="2">
                  <c:v>2050-80x50</c:v>
                </c:pt>
              </c:strCache>
            </c:strRef>
          </c:cat>
          <c:val>
            <c:numRef>
              <c:f>forPresentation!$F$220:$H$220</c:f>
              <c:numCache>
                <c:formatCode>General</c:formatCode>
                <c:ptCount val="3"/>
                <c:pt idx="0">
                  <c:v>2317.9520807342433</c:v>
                </c:pt>
                <c:pt idx="1">
                  <c:v>469.06729524276113</c:v>
                </c:pt>
                <c:pt idx="2">
                  <c:v>439.32156784964968</c:v>
                </c:pt>
              </c:numCache>
            </c:numRef>
          </c:val>
          <c:extLst>
            <c:ext xmlns:c16="http://schemas.microsoft.com/office/drawing/2014/chart" uri="{C3380CC4-5D6E-409C-BE32-E72D297353CC}">
              <c16:uniqueId val="{00000003-6C52-4295-A772-978226EF921B}"/>
            </c:ext>
          </c:extLst>
        </c:ser>
        <c:ser>
          <c:idx val="4"/>
          <c:order val="4"/>
          <c:tx>
            <c:strRef>
              <c:f>forPresentation!$E$221</c:f>
              <c:strCache>
                <c:ptCount val="1"/>
                <c:pt idx="0">
                  <c:v>onroad_gas</c:v>
                </c:pt>
              </c:strCache>
            </c:strRef>
          </c:tx>
          <c:spPr>
            <a:solidFill>
              <a:srgbClr val="FF0000"/>
            </a:solidFill>
            <a:ln>
              <a:noFill/>
            </a:ln>
            <a:effectLst/>
          </c:spPr>
          <c:invertIfNegative val="0"/>
          <c:cat>
            <c:strRef>
              <c:f>forPresentation!$F$215:$H$215</c:f>
              <c:strCache>
                <c:ptCount val="3"/>
                <c:pt idx="0">
                  <c:v>2015</c:v>
                </c:pt>
                <c:pt idx="1">
                  <c:v>2050-Ref</c:v>
                </c:pt>
                <c:pt idx="2">
                  <c:v>2050-80x50</c:v>
                </c:pt>
              </c:strCache>
            </c:strRef>
          </c:cat>
          <c:val>
            <c:numRef>
              <c:f>forPresentation!$F$221:$H$221</c:f>
              <c:numCache>
                <c:formatCode>General</c:formatCode>
                <c:ptCount val="3"/>
                <c:pt idx="0">
                  <c:v>1332.831625121506</c:v>
                </c:pt>
                <c:pt idx="1">
                  <c:v>131.95136617586479</c:v>
                </c:pt>
                <c:pt idx="2">
                  <c:v>119.28434807313548</c:v>
                </c:pt>
              </c:numCache>
            </c:numRef>
          </c:val>
          <c:extLst>
            <c:ext xmlns:c16="http://schemas.microsoft.com/office/drawing/2014/chart" uri="{C3380CC4-5D6E-409C-BE32-E72D297353CC}">
              <c16:uniqueId val="{00000004-6C52-4295-A772-978226EF921B}"/>
            </c:ext>
          </c:extLst>
        </c:ser>
        <c:ser>
          <c:idx val="5"/>
          <c:order val="5"/>
          <c:tx>
            <c:strRef>
              <c:f>forPresentation!$E$222</c:f>
              <c:strCache>
                <c:ptCount val="1"/>
                <c:pt idx="0">
                  <c:v>pt_cmv_c1c2_12</c:v>
                </c:pt>
              </c:strCache>
            </c:strRef>
          </c:tx>
          <c:spPr>
            <a:solidFill>
              <a:srgbClr val="07ED5F"/>
            </a:solidFill>
            <a:ln>
              <a:noFill/>
            </a:ln>
            <a:effectLst/>
          </c:spPr>
          <c:invertIfNegative val="0"/>
          <c:cat>
            <c:strRef>
              <c:f>forPresentation!$F$215:$H$215</c:f>
              <c:strCache>
                <c:ptCount val="3"/>
                <c:pt idx="0">
                  <c:v>2015</c:v>
                </c:pt>
                <c:pt idx="1">
                  <c:v>2050-Ref</c:v>
                </c:pt>
                <c:pt idx="2">
                  <c:v>2050-80x50</c:v>
                </c:pt>
              </c:strCache>
            </c:strRef>
          </c:cat>
          <c:val>
            <c:numRef>
              <c:f>forPresentation!$F$222:$H$222</c:f>
              <c:numCache>
                <c:formatCode>General</c:formatCode>
                <c:ptCount val="3"/>
                <c:pt idx="0">
                  <c:v>171.36700151958792</c:v>
                </c:pt>
                <c:pt idx="1">
                  <c:v>21.565489446314654</c:v>
                </c:pt>
                <c:pt idx="2">
                  <c:v>10.215499873834585</c:v>
                </c:pt>
              </c:numCache>
            </c:numRef>
          </c:val>
          <c:extLst>
            <c:ext xmlns:c16="http://schemas.microsoft.com/office/drawing/2014/chart" uri="{C3380CC4-5D6E-409C-BE32-E72D297353CC}">
              <c16:uniqueId val="{00000005-6C52-4295-A772-978226EF921B}"/>
            </c:ext>
          </c:extLst>
        </c:ser>
        <c:ser>
          <c:idx val="6"/>
          <c:order val="6"/>
          <c:tx>
            <c:strRef>
              <c:f>forPresentation!$E$223</c:f>
              <c:strCache>
                <c:ptCount val="1"/>
                <c:pt idx="0">
                  <c:v>pt_cmv_c3_12</c:v>
                </c:pt>
              </c:strCache>
            </c:strRef>
          </c:tx>
          <c:spPr>
            <a:solidFill>
              <a:schemeClr val="accent1">
                <a:lumMod val="60000"/>
              </a:schemeClr>
            </a:solidFill>
            <a:ln>
              <a:noFill/>
            </a:ln>
            <a:effectLst/>
          </c:spPr>
          <c:invertIfNegative val="0"/>
          <c:cat>
            <c:strRef>
              <c:f>forPresentation!$F$215:$H$215</c:f>
              <c:strCache>
                <c:ptCount val="3"/>
                <c:pt idx="0">
                  <c:v>2015</c:v>
                </c:pt>
                <c:pt idx="1">
                  <c:v>2050-Ref</c:v>
                </c:pt>
                <c:pt idx="2">
                  <c:v>2050-80x50</c:v>
                </c:pt>
              </c:strCache>
            </c:strRef>
          </c:cat>
          <c:val>
            <c:numRef>
              <c:f>forPresentation!$F$223:$H$223</c:f>
              <c:numCache>
                <c:formatCode>General</c:formatCode>
                <c:ptCount val="3"/>
                <c:pt idx="0">
                  <c:v>118.11582671702163</c:v>
                </c:pt>
                <c:pt idx="1">
                  <c:v>101.70087961035485</c:v>
                </c:pt>
                <c:pt idx="2">
                  <c:v>83.125650083678295</c:v>
                </c:pt>
              </c:numCache>
            </c:numRef>
          </c:val>
          <c:extLst>
            <c:ext xmlns:c16="http://schemas.microsoft.com/office/drawing/2014/chart" uri="{C3380CC4-5D6E-409C-BE32-E72D297353CC}">
              <c16:uniqueId val="{00000006-6C52-4295-A772-978226EF921B}"/>
            </c:ext>
          </c:extLst>
        </c:ser>
        <c:ser>
          <c:idx val="7"/>
          <c:order val="7"/>
          <c:tx>
            <c:strRef>
              <c:f>forPresentation!$E$224</c:f>
              <c:strCache>
                <c:ptCount val="1"/>
                <c:pt idx="0">
                  <c:v>ptegu</c:v>
                </c:pt>
              </c:strCache>
            </c:strRef>
          </c:tx>
          <c:spPr>
            <a:solidFill>
              <a:srgbClr val="0070C0"/>
            </a:solidFill>
            <a:ln>
              <a:noFill/>
            </a:ln>
            <a:effectLst/>
          </c:spPr>
          <c:invertIfNegative val="0"/>
          <c:cat>
            <c:strRef>
              <c:f>forPresentation!$F$215:$H$215</c:f>
              <c:strCache>
                <c:ptCount val="3"/>
                <c:pt idx="0">
                  <c:v>2015</c:v>
                </c:pt>
                <c:pt idx="1">
                  <c:v>2050-Ref</c:v>
                </c:pt>
                <c:pt idx="2">
                  <c:v>2050-80x50</c:v>
                </c:pt>
              </c:strCache>
            </c:strRef>
          </c:cat>
          <c:val>
            <c:numRef>
              <c:f>forPresentation!$F$224:$H$224</c:f>
              <c:numCache>
                <c:formatCode>General</c:formatCode>
                <c:ptCount val="3"/>
                <c:pt idx="0">
                  <c:v>1470.6985666837404</c:v>
                </c:pt>
                <c:pt idx="1">
                  <c:v>386.77816811149881</c:v>
                </c:pt>
                <c:pt idx="2">
                  <c:v>181.21117298948462</c:v>
                </c:pt>
              </c:numCache>
            </c:numRef>
          </c:val>
          <c:extLst>
            <c:ext xmlns:c16="http://schemas.microsoft.com/office/drawing/2014/chart" uri="{C3380CC4-5D6E-409C-BE32-E72D297353CC}">
              <c16:uniqueId val="{00000007-6C52-4295-A772-978226EF921B}"/>
            </c:ext>
          </c:extLst>
        </c:ser>
        <c:ser>
          <c:idx val="8"/>
          <c:order val="8"/>
          <c:tx>
            <c:strRef>
              <c:f>forPresentation!$E$225</c:f>
              <c:strCache>
                <c:ptCount val="1"/>
                <c:pt idx="0">
                  <c:v>ptnonipm</c:v>
                </c:pt>
              </c:strCache>
            </c:strRef>
          </c:tx>
          <c:spPr>
            <a:solidFill>
              <a:srgbClr val="CC99FF"/>
            </a:solidFill>
            <a:ln>
              <a:noFill/>
            </a:ln>
            <a:effectLst/>
          </c:spPr>
          <c:invertIfNegative val="0"/>
          <c:cat>
            <c:strRef>
              <c:f>forPresentation!$F$215:$H$215</c:f>
              <c:strCache>
                <c:ptCount val="3"/>
                <c:pt idx="0">
                  <c:v>2015</c:v>
                </c:pt>
                <c:pt idx="1">
                  <c:v>2050-Ref</c:v>
                </c:pt>
                <c:pt idx="2">
                  <c:v>2050-80x50</c:v>
                </c:pt>
              </c:strCache>
            </c:strRef>
          </c:cat>
          <c:val>
            <c:numRef>
              <c:f>forPresentation!$F$225:$H$225</c:f>
              <c:numCache>
                <c:formatCode>General</c:formatCode>
                <c:ptCount val="3"/>
                <c:pt idx="0">
                  <c:v>2407.9905762199305</c:v>
                </c:pt>
                <c:pt idx="1">
                  <c:v>2466.7183662522234</c:v>
                </c:pt>
                <c:pt idx="2">
                  <c:v>2174.7124133083094</c:v>
                </c:pt>
              </c:numCache>
            </c:numRef>
          </c:val>
          <c:extLst>
            <c:ext xmlns:c16="http://schemas.microsoft.com/office/drawing/2014/chart" uri="{C3380CC4-5D6E-409C-BE32-E72D297353CC}">
              <c16:uniqueId val="{00000008-6C52-4295-A772-978226EF921B}"/>
            </c:ext>
          </c:extLst>
        </c:ser>
        <c:ser>
          <c:idx val="9"/>
          <c:order val="9"/>
          <c:tx>
            <c:strRef>
              <c:f>forPresentation!$E$226</c:f>
              <c:strCache>
                <c:ptCount val="1"/>
                <c:pt idx="0">
                  <c:v>rail</c:v>
                </c:pt>
              </c:strCache>
            </c:strRef>
          </c:tx>
          <c:spPr>
            <a:solidFill>
              <a:schemeClr val="accent4">
                <a:lumMod val="60000"/>
              </a:schemeClr>
            </a:solidFill>
            <a:ln>
              <a:noFill/>
            </a:ln>
            <a:effectLst/>
          </c:spPr>
          <c:invertIfNegative val="0"/>
          <c:cat>
            <c:strRef>
              <c:f>forPresentation!$F$215:$H$215</c:f>
              <c:strCache>
                <c:ptCount val="3"/>
                <c:pt idx="0">
                  <c:v>2015</c:v>
                </c:pt>
                <c:pt idx="1">
                  <c:v>2050-Ref</c:v>
                </c:pt>
                <c:pt idx="2">
                  <c:v>2050-80x50</c:v>
                </c:pt>
              </c:strCache>
            </c:strRef>
          </c:cat>
          <c:val>
            <c:numRef>
              <c:f>forPresentation!$F$226:$H$226</c:f>
              <c:numCache>
                <c:formatCode>General</c:formatCode>
                <c:ptCount val="3"/>
                <c:pt idx="0">
                  <c:v>575.13514886631117</c:v>
                </c:pt>
                <c:pt idx="1">
                  <c:v>99.25344871085025</c:v>
                </c:pt>
                <c:pt idx="2">
                  <c:v>88.264753509733666</c:v>
                </c:pt>
              </c:numCache>
            </c:numRef>
          </c:val>
          <c:extLst>
            <c:ext xmlns:c16="http://schemas.microsoft.com/office/drawing/2014/chart" uri="{C3380CC4-5D6E-409C-BE32-E72D297353CC}">
              <c16:uniqueId val="{00000009-6C52-4295-A772-978226EF921B}"/>
            </c:ext>
          </c:extLst>
        </c:ser>
        <c:ser>
          <c:idx val="10"/>
          <c:order val="10"/>
          <c:tx>
            <c:strRef>
              <c:f>forPresentation!$E$227</c:f>
              <c:strCache>
                <c:ptCount val="1"/>
                <c:pt idx="0">
                  <c:v>rwc</c:v>
                </c:pt>
              </c:strCache>
            </c:strRef>
          </c:tx>
          <c:spPr>
            <a:solidFill>
              <a:schemeClr val="accent2">
                <a:lumMod val="75000"/>
              </a:schemeClr>
            </a:solidFill>
            <a:ln>
              <a:noFill/>
            </a:ln>
            <a:effectLst/>
          </c:spPr>
          <c:invertIfNegative val="0"/>
          <c:cat>
            <c:strRef>
              <c:f>forPresentation!$F$215:$H$215</c:f>
              <c:strCache>
                <c:ptCount val="3"/>
                <c:pt idx="0">
                  <c:v>2015</c:v>
                </c:pt>
                <c:pt idx="1">
                  <c:v>2050-Ref</c:v>
                </c:pt>
                <c:pt idx="2">
                  <c:v>2050-80x50</c:v>
                </c:pt>
              </c:strCache>
            </c:strRef>
          </c:cat>
          <c:val>
            <c:numRef>
              <c:f>forPresentation!$F$227:$H$227</c:f>
              <c:numCache>
                <c:formatCode>General</c:formatCode>
                <c:ptCount val="3"/>
                <c:pt idx="0">
                  <c:v>27.58065708032251</c:v>
                </c:pt>
                <c:pt idx="1">
                  <c:v>16.547699171416937</c:v>
                </c:pt>
                <c:pt idx="2">
                  <c:v>16.420197185965019</c:v>
                </c:pt>
              </c:numCache>
            </c:numRef>
          </c:val>
          <c:extLst>
            <c:ext xmlns:c16="http://schemas.microsoft.com/office/drawing/2014/chart" uri="{C3380CC4-5D6E-409C-BE32-E72D297353CC}">
              <c16:uniqueId val="{0000000A-6C52-4295-A772-978226EF921B}"/>
            </c:ext>
          </c:extLst>
        </c:ser>
        <c:dLbls>
          <c:showLegendKey val="0"/>
          <c:showVal val="0"/>
          <c:showCatName val="0"/>
          <c:showSerName val="0"/>
          <c:showPercent val="0"/>
          <c:showBubbleSize val="0"/>
        </c:dLbls>
        <c:gapWidth val="150"/>
        <c:overlap val="100"/>
        <c:axId val="319815247"/>
        <c:axId val="1"/>
      </c:barChart>
      <c:catAx>
        <c:axId val="319815247"/>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19815247"/>
        <c:crosses val="autoZero"/>
        <c:crossBetween val="between"/>
      </c:valAx>
      <c:spPr>
        <a:noFill/>
        <a:ln>
          <a:solidFill>
            <a:sysClr val="windowText" lastClr="000000"/>
          </a:solidFill>
        </a:ln>
        <a:effectLst/>
      </c:spPr>
    </c:plotArea>
    <c:legend>
      <c:legendPos val="b"/>
      <c:layout>
        <c:manualLayout>
          <c:xMode val="edge"/>
          <c:yMode val="edge"/>
          <c:x val="0.71671476549302304"/>
          <c:y val="0.12463481452127018"/>
          <c:w val="0.23272623180166996"/>
          <c:h val="0.8024787929955146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787521039857868"/>
          <c:y val="0.10813409772249623"/>
          <c:w val="0.60489288313742207"/>
          <c:h val="0.80345882785060041"/>
        </c:manualLayout>
      </c:layout>
      <c:barChart>
        <c:barDir val="col"/>
        <c:grouping val="stacked"/>
        <c:varyColors val="0"/>
        <c:ser>
          <c:idx val="0"/>
          <c:order val="0"/>
          <c:tx>
            <c:strRef>
              <c:f>forPresentation!$E$253</c:f>
              <c:strCache>
                <c:ptCount val="1"/>
                <c:pt idx="0">
                  <c:v>airports</c:v>
                </c:pt>
              </c:strCache>
            </c:strRef>
          </c:tx>
          <c:spPr>
            <a:solidFill>
              <a:srgbClr val="00B0F0"/>
            </a:solidFill>
            <a:ln w="25400">
              <a:noFill/>
            </a:ln>
          </c:spPr>
          <c:invertIfNegative val="0"/>
          <c:cat>
            <c:strRef>
              <c:f>forPresentation!$F$215:$H$215</c:f>
              <c:strCache>
                <c:ptCount val="3"/>
                <c:pt idx="0">
                  <c:v>2015</c:v>
                </c:pt>
                <c:pt idx="1">
                  <c:v>2050-Ref</c:v>
                </c:pt>
                <c:pt idx="2">
                  <c:v>2050-80x50</c:v>
                </c:pt>
              </c:strCache>
            </c:strRef>
          </c:cat>
          <c:val>
            <c:numRef>
              <c:f>forPresentation!$F$253:$H$253</c:f>
              <c:numCache>
                <c:formatCode>General</c:formatCode>
                <c:ptCount val="3"/>
                <c:pt idx="0">
                  <c:v>53.253858163525592</c:v>
                </c:pt>
                <c:pt idx="1">
                  <c:v>63.318454428844973</c:v>
                </c:pt>
                <c:pt idx="2">
                  <c:v>56.259576130240163</c:v>
                </c:pt>
              </c:numCache>
            </c:numRef>
          </c:val>
          <c:extLst>
            <c:ext xmlns:c16="http://schemas.microsoft.com/office/drawing/2014/chart" uri="{C3380CC4-5D6E-409C-BE32-E72D297353CC}">
              <c16:uniqueId val="{00000000-7473-4D09-8EB2-96F7C1269951}"/>
            </c:ext>
          </c:extLst>
        </c:ser>
        <c:ser>
          <c:idx val="1"/>
          <c:order val="1"/>
          <c:tx>
            <c:strRef>
              <c:f>forPresentation!$E$254</c:f>
              <c:strCache>
                <c:ptCount val="1"/>
                <c:pt idx="0">
                  <c:v>nonpt</c:v>
                </c:pt>
              </c:strCache>
            </c:strRef>
          </c:tx>
          <c:spPr>
            <a:solidFill>
              <a:srgbClr val="70AD47"/>
            </a:solidFill>
            <a:ln w="25400">
              <a:noFill/>
            </a:ln>
          </c:spPr>
          <c:invertIfNegative val="0"/>
          <c:cat>
            <c:strRef>
              <c:f>forPresentation!$F$215:$H$215</c:f>
              <c:strCache>
                <c:ptCount val="3"/>
                <c:pt idx="0">
                  <c:v>2015</c:v>
                </c:pt>
                <c:pt idx="1">
                  <c:v>2050-Ref</c:v>
                </c:pt>
                <c:pt idx="2">
                  <c:v>2050-80x50</c:v>
                </c:pt>
              </c:strCache>
            </c:strRef>
          </c:cat>
          <c:val>
            <c:numRef>
              <c:f>forPresentation!$F$254:$H$254</c:f>
              <c:numCache>
                <c:formatCode>General</c:formatCode>
                <c:ptCount val="3"/>
                <c:pt idx="0">
                  <c:v>23.794968536080017</c:v>
                </c:pt>
                <c:pt idx="1">
                  <c:v>19.402367300376362</c:v>
                </c:pt>
                <c:pt idx="2">
                  <c:v>14.487811767050344</c:v>
                </c:pt>
              </c:numCache>
            </c:numRef>
          </c:val>
          <c:extLst>
            <c:ext xmlns:c16="http://schemas.microsoft.com/office/drawing/2014/chart" uri="{C3380CC4-5D6E-409C-BE32-E72D297353CC}">
              <c16:uniqueId val="{00000001-7473-4D09-8EB2-96F7C1269951}"/>
            </c:ext>
          </c:extLst>
        </c:ser>
        <c:ser>
          <c:idx val="2"/>
          <c:order val="2"/>
          <c:tx>
            <c:strRef>
              <c:f>forPresentation!$E$255</c:f>
              <c:strCache>
                <c:ptCount val="1"/>
                <c:pt idx="0">
                  <c:v>oilgas</c:v>
                </c:pt>
              </c:strCache>
            </c:strRef>
          </c:tx>
          <c:spPr>
            <a:solidFill>
              <a:schemeClr val="accent2">
                <a:lumMod val="60000"/>
                <a:lumOff val="40000"/>
              </a:schemeClr>
            </a:solidFill>
            <a:ln>
              <a:noFill/>
            </a:ln>
            <a:effectLst/>
          </c:spPr>
          <c:invertIfNegative val="0"/>
          <c:cat>
            <c:strRef>
              <c:f>forPresentation!$F$215:$H$215</c:f>
              <c:strCache>
                <c:ptCount val="3"/>
                <c:pt idx="0">
                  <c:v>2015</c:v>
                </c:pt>
                <c:pt idx="1">
                  <c:v>2050-Ref</c:v>
                </c:pt>
                <c:pt idx="2">
                  <c:v>2050-80x50</c:v>
                </c:pt>
              </c:strCache>
            </c:strRef>
          </c:cat>
          <c:val>
            <c:numRef>
              <c:f>forPresentation!$F$255:$H$255</c:f>
              <c:numCache>
                <c:formatCode>General</c:formatCode>
                <c:ptCount val="3"/>
                <c:pt idx="0">
                  <c:v>48991.271664357722</c:v>
                </c:pt>
                <c:pt idx="1">
                  <c:v>29976.836818899352</c:v>
                </c:pt>
                <c:pt idx="2">
                  <c:v>28091.597247819169</c:v>
                </c:pt>
              </c:numCache>
            </c:numRef>
          </c:val>
          <c:extLst>
            <c:ext xmlns:c16="http://schemas.microsoft.com/office/drawing/2014/chart" uri="{C3380CC4-5D6E-409C-BE32-E72D297353CC}">
              <c16:uniqueId val="{00000002-7473-4D09-8EB2-96F7C1269951}"/>
            </c:ext>
          </c:extLst>
        </c:ser>
        <c:ser>
          <c:idx val="3"/>
          <c:order val="3"/>
          <c:tx>
            <c:strRef>
              <c:f>forPresentation!$E$256</c:f>
              <c:strCache>
                <c:ptCount val="1"/>
                <c:pt idx="0">
                  <c:v>onroad_diesel</c:v>
                </c:pt>
              </c:strCache>
            </c:strRef>
          </c:tx>
          <c:spPr>
            <a:solidFill>
              <a:srgbClr val="C00000"/>
            </a:solidFill>
            <a:ln w="25400">
              <a:noFill/>
            </a:ln>
          </c:spPr>
          <c:invertIfNegative val="0"/>
          <c:cat>
            <c:strRef>
              <c:f>forPresentation!$F$215:$H$215</c:f>
              <c:strCache>
                <c:ptCount val="3"/>
                <c:pt idx="0">
                  <c:v>2015</c:v>
                </c:pt>
                <c:pt idx="1">
                  <c:v>2050-Ref</c:v>
                </c:pt>
                <c:pt idx="2">
                  <c:v>2050-80x50</c:v>
                </c:pt>
              </c:strCache>
            </c:strRef>
          </c:cat>
          <c:val>
            <c:numRef>
              <c:f>forPresentation!$F$256:$H$256</c:f>
              <c:numCache>
                <c:formatCode>General</c:formatCode>
                <c:ptCount val="3"/>
                <c:pt idx="0">
                  <c:v>213.93773061913069</c:v>
                </c:pt>
                <c:pt idx="1">
                  <c:v>24.837869764172272</c:v>
                </c:pt>
                <c:pt idx="2">
                  <c:v>23.186573584823559</c:v>
                </c:pt>
              </c:numCache>
            </c:numRef>
          </c:val>
          <c:extLst>
            <c:ext xmlns:c16="http://schemas.microsoft.com/office/drawing/2014/chart" uri="{C3380CC4-5D6E-409C-BE32-E72D297353CC}">
              <c16:uniqueId val="{00000003-7473-4D09-8EB2-96F7C1269951}"/>
            </c:ext>
          </c:extLst>
        </c:ser>
        <c:ser>
          <c:idx val="4"/>
          <c:order val="4"/>
          <c:tx>
            <c:strRef>
              <c:f>forPresentation!$E$257</c:f>
              <c:strCache>
                <c:ptCount val="1"/>
                <c:pt idx="0">
                  <c:v>onroad_gas</c:v>
                </c:pt>
              </c:strCache>
            </c:strRef>
          </c:tx>
          <c:spPr>
            <a:solidFill>
              <a:srgbClr val="FF0000"/>
            </a:solidFill>
            <a:ln w="25400">
              <a:noFill/>
            </a:ln>
          </c:spPr>
          <c:invertIfNegative val="0"/>
          <c:cat>
            <c:strRef>
              <c:f>forPresentation!$F$215:$H$215</c:f>
              <c:strCache>
                <c:ptCount val="3"/>
                <c:pt idx="0">
                  <c:v>2015</c:v>
                </c:pt>
                <c:pt idx="1">
                  <c:v>2050-Ref</c:v>
                </c:pt>
                <c:pt idx="2">
                  <c:v>2050-80x50</c:v>
                </c:pt>
              </c:strCache>
            </c:strRef>
          </c:cat>
          <c:val>
            <c:numRef>
              <c:f>forPresentation!$F$257:$H$257</c:f>
              <c:numCache>
                <c:formatCode>General</c:formatCode>
                <c:ptCount val="3"/>
                <c:pt idx="0">
                  <c:v>1105.083826894202</c:v>
                </c:pt>
                <c:pt idx="1">
                  <c:v>440.2517250514386</c:v>
                </c:pt>
                <c:pt idx="2">
                  <c:v>398.14167166483099</c:v>
                </c:pt>
              </c:numCache>
            </c:numRef>
          </c:val>
          <c:extLst>
            <c:ext xmlns:c16="http://schemas.microsoft.com/office/drawing/2014/chart" uri="{C3380CC4-5D6E-409C-BE32-E72D297353CC}">
              <c16:uniqueId val="{00000004-7473-4D09-8EB2-96F7C1269951}"/>
            </c:ext>
          </c:extLst>
        </c:ser>
        <c:ser>
          <c:idx val="5"/>
          <c:order val="5"/>
          <c:tx>
            <c:strRef>
              <c:f>forPresentation!$E$258</c:f>
              <c:strCache>
                <c:ptCount val="1"/>
                <c:pt idx="0">
                  <c:v>pt_cmv_c1c2_12</c:v>
                </c:pt>
              </c:strCache>
            </c:strRef>
          </c:tx>
          <c:spPr>
            <a:solidFill>
              <a:srgbClr val="07ED5F"/>
            </a:solidFill>
            <a:ln w="25400">
              <a:noFill/>
            </a:ln>
          </c:spPr>
          <c:invertIfNegative val="0"/>
          <c:cat>
            <c:strRef>
              <c:f>forPresentation!$F$215:$H$215</c:f>
              <c:strCache>
                <c:ptCount val="3"/>
                <c:pt idx="0">
                  <c:v>2015</c:v>
                </c:pt>
                <c:pt idx="1">
                  <c:v>2050-Ref</c:v>
                </c:pt>
                <c:pt idx="2">
                  <c:v>2050-80x50</c:v>
                </c:pt>
              </c:strCache>
            </c:strRef>
          </c:cat>
          <c:val>
            <c:numRef>
              <c:f>forPresentation!$F$258:$H$258</c:f>
              <c:numCache>
                <c:formatCode>General</c:formatCode>
                <c:ptCount val="3"/>
                <c:pt idx="0">
                  <c:v>6.5531590192663653</c:v>
                </c:pt>
                <c:pt idx="1">
                  <c:v>0.73478430173597709</c:v>
                </c:pt>
                <c:pt idx="2">
                  <c:v>0.34806473789933118</c:v>
                </c:pt>
              </c:numCache>
            </c:numRef>
          </c:val>
          <c:extLst>
            <c:ext xmlns:c16="http://schemas.microsoft.com/office/drawing/2014/chart" uri="{C3380CC4-5D6E-409C-BE32-E72D297353CC}">
              <c16:uniqueId val="{00000005-7473-4D09-8EB2-96F7C1269951}"/>
            </c:ext>
          </c:extLst>
        </c:ser>
        <c:ser>
          <c:idx val="6"/>
          <c:order val="6"/>
          <c:tx>
            <c:strRef>
              <c:f>forPresentation!$E$259</c:f>
              <c:strCache>
                <c:ptCount val="1"/>
                <c:pt idx="0">
                  <c:v>pt_cmv_c3_12</c:v>
                </c:pt>
              </c:strCache>
            </c:strRef>
          </c:tx>
          <c:spPr>
            <a:solidFill>
              <a:schemeClr val="accent1">
                <a:lumMod val="60000"/>
              </a:schemeClr>
            </a:solidFill>
            <a:ln>
              <a:noFill/>
            </a:ln>
            <a:effectLst/>
          </c:spPr>
          <c:invertIfNegative val="0"/>
          <c:cat>
            <c:strRef>
              <c:f>forPresentation!$F$215:$H$215</c:f>
              <c:strCache>
                <c:ptCount val="3"/>
                <c:pt idx="0">
                  <c:v>2015</c:v>
                </c:pt>
                <c:pt idx="1">
                  <c:v>2050-Ref</c:v>
                </c:pt>
                <c:pt idx="2">
                  <c:v>2050-80x50</c:v>
                </c:pt>
              </c:strCache>
            </c:strRef>
          </c:cat>
          <c:val>
            <c:numRef>
              <c:f>forPresentation!$F$259:$H$259</c:f>
              <c:numCache>
                <c:formatCode>General</c:formatCode>
                <c:ptCount val="3"/>
                <c:pt idx="0">
                  <c:v>8.9510437911612204</c:v>
                </c:pt>
                <c:pt idx="1">
                  <c:v>27.855018224211644</c:v>
                </c:pt>
                <c:pt idx="2">
                  <c:v>22.767429707284599</c:v>
                </c:pt>
              </c:numCache>
            </c:numRef>
          </c:val>
          <c:extLst>
            <c:ext xmlns:c16="http://schemas.microsoft.com/office/drawing/2014/chart" uri="{C3380CC4-5D6E-409C-BE32-E72D297353CC}">
              <c16:uniqueId val="{00000006-7473-4D09-8EB2-96F7C1269951}"/>
            </c:ext>
          </c:extLst>
        </c:ser>
        <c:ser>
          <c:idx val="7"/>
          <c:order val="7"/>
          <c:tx>
            <c:strRef>
              <c:f>forPresentation!$E$260</c:f>
              <c:strCache>
                <c:ptCount val="1"/>
                <c:pt idx="0">
                  <c:v>ptegu</c:v>
                </c:pt>
              </c:strCache>
            </c:strRef>
          </c:tx>
          <c:spPr>
            <a:solidFill>
              <a:srgbClr val="0070C0"/>
            </a:solidFill>
            <a:ln w="25400">
              <a:noFill/>
            </a:ln>
          </c:spPr>
          <c:invertIfNegative val="0"/>
          <c:cat>
            <c:strRef>
              <c:f>forPresentation!$F$215:$H$215</c:f>
              <c:strCache>
                <c:ptCount val="3"/>
                <c:pt idx="0">
                  <c:v>2015</c:v>
                </c:pt>
                <c:pt idx="1">
                  <c:v>2050-Ref</c:v>
                </c:pt>
                <c:pt idx="2">
                  <c:v>2050-80x50</c:v>
                </c:pt>
              </c:strCache>
            </c:strRef>
          </c:cat>
          <c:val>
            <c:numRef>
              <c:f>forPresentation!$F$260:$H$260</c:f>
              <c:numCache>
                <c:formatCode>General</c:formatCode>
                <c:ptCount val="3"/>
                <c:pt idx="0">
                  <c:v>33.887247674456567</c:v>
                </c:pt>
                <c:pt idx="1">
                  <c:v>20.231534698819367</c:v>
                </c:pt>
                <c:pt idx="2">
                  <c:v>18.089241761578958</c:v>
                </c:pt>
              </c:numCache>
            </c:numRef>
          </c:val>
          <c:extLst>
            <c:ext xmlns:c16="http://schemas.microsoft.com/office/drawing/2014/chart" uri="{C3380CC4-5D6E-409C-BE32-E72D297353CC}">
              <c16:uniqueId val="{00000007-7473-4D09-8EB2-96F7C1269951}"/>
            </c:ext>
          </c:extLst>
        </c:ser>
        <c:ser>
          <c:idx val="8"/>
          <c:order val="8"/>
          <c:tx>
            <c:strRef>
              <c:f>forPresentation!$E$261</c:f>
              <c:strCache>
                <c:ptCount val="1"/>
                <c:pt idx="0">
                  <c:v>ptnonipm</c:v>
                </c:pt>
              </c:strCache>
            </c:strRef>
          </c:tx>
          <c:spPr>
            <a:solidFill>
              <a:srgbClr val="CC99FF"/>
            </a:solidFill>
            <a:ln w="25400">
              <a:noFill/>
            </a:ln>
          </c:spPr>
          <c:invertIfNegative val="0"/>
          <c:cat>
            <c:strRef>
              <c:f>forPresentation!$F$215:$H$215</c:f>
              <c:strCache>
                <c:ptCount val="3"/>
                <c:pt idx="0">
                  <c:v>2015</c:v>
                </c:pt>
                <c:pt idx="1">
                  <c:v>2050-Ref</c:v>
                </c:pt>
                <c:pt idx="2">
                  <c:v>2050-80x50</c:v>
                </c:pt>
              </c:strCache>
            </c:strRef>
          </c:cat>
          <c:val>
            <c:numRef>
              <c:f>forPresentation!$F$261:$H$261</c:f>
              <c:numCache>
                <c:formatCode>General</c:formatCode>
                <c:ptCount val="3"/>
                <c:pt idx="0">
                  <c:v>4842.6007134602996</c:v>
                </c:pt>
                <c:pt idx="1">
                  <c:v>4608.1516627612709</c:v>
                </c:pt>
                <c:pt idx="2">
                  <c:v>4346.341971514571</c:v>
                </c:pt>
              </c:numCache>
            </c:numRef>
          </c:val>
          <c:extLst>
            <c:ext xmlns:c16="http://schemas.microsoft.com/office/drawing/2014/chart" uri="{C3380CC4-5D6E-409C-BE32-E72D297353CC}">
              <c16:uniqueId val="{00000008-7473-4D09-8EB2-96F7C1269951}"/>
            </c:ext>
          </c:extLst>
        </c:ser>
        <c:ser>
          <c:idx val="9"/>
          <c:order val="9"/>
          <c:tx>
            <c:strRef>
              <c:f>forPresentation!$E$262</c:f>
              <c:strCache>
                <c:ptCount val="1"/>
                <c:pt idx="0">
                  <c:v>rail</c:v>
                </c:pt>
              </c:strCache>
            </c:strRef>
          </c:tx>
          <c:spPr>
            <a:solidFill>
              <a:schemeClr val="accent4">
                <a:lumMod val="60000"/>
              </a:schemeClr>
            </a:solidFill>
            <a:ln>
              <a:noFill/>
            </a:ln>
            <a:effectLst/>
          </c:spPr>
          <c:invertIfNegative val="0"/>
          <c:cat>
            <c:strRef>
              <c:f>forPresentation!$F$215:$H$215</c:f>
              <c:strCache>
                <c:ptCount val="3"/>
                <c:pt idx="0">
                  <c:v>2015</c:v>
                </c:pt>
                <c:pt idx="1">
                  <c:v>2050-Ref</c:v>
                </c:pt>
                <c:pt idx="2">
                  <c:v>2050-80x50</c:v>
                </c:pt>
              </c:strCache>
            </c:strRef>
          </c:cat>
          <c:val>
            <c:numRef>
              <c:f>forPresentation!$F$262:$H$262</c:f>
              <c:numCache>
                <c:formatCode>General</c:formatCode>
                <c:ptCount val="3"/>
                <c:pt idx="0">
                  <c:v>26.062961594510973</c:v>
                </c:pt>
                <c:pt idx="1">
                  <c:v>3.8216600443418725</c:v>
                </c:pt>
                <c:pt idx="2">
                  <c:v>3.3953997298410981</c:v>
                </c:pt>
              </c:numCache>
            </c:numRef>
          </c:val>
          <c:extLst>
            <c:ext xmlns:c16="http://schemas.microsoft.com/office/drawing/2014/chart" uri="{C3380CC4-5D6E-409C-BE32-E72D297353CC}">
              <c16:uniqueId val="{00000009-7473-4D09-8EB2-96F7C1269951}"/>
            </c:ext>
          </c:extLst>
        </c:ser>
        <c:ser>
          <c:idx val="10"/>
          <c:order val="10"/>
          <c:tx>
            <c:strRef>
              <c:f>forPresentation!$E$263</c:f>
              <c:strCache>
                <c:ptCount val="1"/>
                <c:pt idx="0">
                  <c:v>rwc</c:v>
                </c:pt>
              </c:strCache>
            </c:strRef>
          </c:tx>
          <c:spPr>
            <a:solidFill>
              <a:schemeClr val="accent2">
                <a:lumMod val="75000"/>
              </a:schemeClr>
            </a:solidFill>
            <a:ln>
              <a:noFill/>
            </a:ln>
            <a:effectLst/>
          </c:spPr>
          <c:invertIfNegative val="0"/>
          <c:cat>
            <c:strRef>
              <c:f>forPresentation!$F$215:$H$215</c:f>
              <c:strCache>
                <c:ptCount val="3"/>
                <c:pt idx="0">
                  <c:v>2015</c:v>
                </c:pt>
                <c:pt idx="1">
                  <c:v>2050-Ref</c:v>
                </c:pt>
                <c:pt idx="2">
                  <c:v>2050-80x50</c:v>
                </c:pt>
              </c:strCache>
            </c:strRef>
          </c:cat>
          <c:val>
            <c:numRef>
              <c:f>forPresentation!$F$263:$H$263</c:f>
              <c:numCache>
                <c:formatCode>General</c:formatCode>
                <c:ptCount val="3"/>
                <c:pt idx="0">
                  <c:v>243.31754949877521</c:v>
                </c:pt>
                <c:pt idx="1">
                  <c:v>145.17265784451413</c:v>
                </c:pt>
                <c:pt idx="2">
                  <c:v>144.24657659298188</c:v>
                </c:pt>
              </c:numCache>
            </c:numRef>
          </c:val>
          <c:extLst>
            <c:ext xmlns:c16="http://schemas.microsoft.com/office/drawing/2014/chart" uri="{C3380CC4-5D6E-409C-BE32-E72D297353CC}">
              <c16:uniqueId val="{0000000A-7473-4D09-8EB2-96F7C1269951}"/>
            </c:ext>
          </c:extLst>
        </c:ser>
        <c:dLbls>
          <c:showLegendKey val="0"/>
          <c:showVal val="0"/>
          <c:showCatName val="0"/>
          <c:showSerName val="0"/>
          <c:showPercent val="0"/>
          <c:showBubbleSize val="0"/>
        </c:dLbls>
        <c:gapWidth val="150"/>
        <c:overlap val="100"/>
        <c:axId val="319811919"/>
        <c:axId val="1"/>
      </c:barChart>
      <c:catAx>
        <c:axId val="319811919"/>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19811919"/>
        <c:crosses val="autoZero"/>
        <c:crossBetween val="between"/>
      </c:valAx>
      <c:spPr>
        <a:noFill/>
        <a:ln>
          <a:solidFill>
            <a:sysClr val="windowText" lastClr="000000"/>
          </a:solidFill>
        </a:ln>
        <a:effectLst/>
      </c:spPr>
    </c:plotArea>
    <c:plotVisOnly val="1"/>
    <c:dispBlanksAs val="gap"/>
    <c:showDLblsOverMax val="0"/>
  </c:chart>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11450376287919"/>
          <c:y val="0.1167645348593568"/>
          <c:w val="0.60489288313742207"/>
          <c:h val="0.80345882785060041"/>
        </c:manualLayout>
      </c:layout>
      <c:barChart>
        <c:barDir val="col"/>
        <c:grouping val="stacked"/>
        <c:varyColors val="0"/>
        <c:ser>
          <c:idx val="0"/>
          <c:order val="0"/>
          <c:tx>
            <c:strRef>
              <c:f>forPresentation!$E$229</c:f>
              <c:strCache>
                <c:ptCount val="1"/>
                <c:pt idx="0">
                  <c:v>airports</c:v>
                </c:pt>
              </c:strCache>
            </c:strRef>
          </c:tx>
          <c:spPr>
            <a:solidFill>
              <a:srgbClr val="00B0F0"/>
            </a:solidFill>
            <a:ln w="25400">
              <a:noFill/>
            </a:ln>
          </c:spPr>
          <c:invertIfNegative val="0"/>
          <c:cat>
            <c:strRef>
              <c:f>forPresentation!$F$215:$H$215</c:f>
              <c:strCache>
                <c:ptCount val="3"/>
                <c:pt idx="0">
                  <c:v>2015</c:v>
                </c:pt>
                <c:pt idx="1">
                  <c:v>2050-Ref</c:v>
                </c:pt>
                <c:pt idx="2">
                  <c:v>2050-80x50</c:v>
                </c:pt>
              </c:strCache>
            </c:strRef>
          </c:cat>
          <c:val>
            <c:numRef>
              <c:f>forPresentation!$F$229:$H$229</c:f>
              <c:numCache>
                <c:formatCode>General</c:formatCode>
                <c:ptCount val="3"/>
                <c:pt idx="0">
                  <c:v>8.5829035082477283</c:v>
                </c:pt>
                <c:pt idx="1">
                  <c:v>10.050632717440902</c:v>
                </c:pt>
                <c:pt idx="2">
                  <c:v>8.3795784439610657</c:v>
                </c:pt>
              </c:numCache>
            </c:numRef>
          </c:val>
          <c:extLst>
            <c:ext xmlns:c16="http://schemas.microsoft.com/office/drawing/2014/chart" uri="{C3380CC4-5D6E-409C-BE32-E72D297353CC}">
              <c16:uniqueId val="{00000000-29DB-4909-9100-1EACE2B8471A}"/>
            </c:ext>
          </c:extLst>
        </c:ser>
        <c:ser>
          <c:idx val="1"/>
          <c:order val="1"/>
          <c:tx>
            <c:strRef>
              <c:f>forPresentation!$E$230</c:f>
              <c:strCache>
                <c:ptCount val="1"/>
                <c:pt idx="0">
                  <c:v>nonpt</c:v>
                </c:pt>
              </c:strCache>
            </c:strRef>
          </c:tx>
          <c:spPr>
            <a:solidFill>
              <a:srgbClr val="70AD47"/>
            </a:solidFill>
            <a:ln w="25400">
              <a:noFill/>
            </a:ln>
          </c:spPr>
          <c:invertIfNegative val="0"/>
          <c:cat>
            <c:strRef>
              <c:f>forPresentation!$F$215:$H$215</c:f>
              <c:strCache>
                <c:ptCount val="3"/>
                <c:pt idx="0">
                  <c:v>2015</c:v>
                </c:pt>
                <c:pt idx="1">
                  <c:v>2050-Ref</c:v>
                </c:pt>
                <c:pt idx="2">
                  <c:v>2050-80x50</c:v>
                </c:pt>
              </c:strCache>
            </c:strRef>
          </c:cat>
          <c:val>
            <c:numRef>
              <c:f>forPresentation!$F$230:$H$230</c:f>
              <c:numCache>
                <c:formatCode>General</c:formatCode>
                <c:ptCount val="3"/>
                <c:pt idx="0">
                  <c:v>30.701075369596794</c:v>
                </c:pt>
                <c:pt idx="1">
                  <c:v>30.099430927658965</c:v>
                </c:pt>
                <c:pt idx="2">
                  <c:v>30.196835900748376</c:v>
                </c:pt>
              </c:numCache>
            </c:numRef>
          </c:val>
          <c:extLst>
            <c:ext xmlns:c16="http://schemas.microsoft.com/office/drawing/2014/chart" uri="{C3380CC4-5D6E-409C-BE32-E72D297353CC}">
              <c16:uniqueId val="{00000001-29DB-4909-9100-1EACE2B8471A}"/>
            </c:ext>
          </c:extLst>
        </c:ser>
        <c:ser>
          <c:idx val="2"/>
          <c:order val="2"/>
          <c:tx>
            <c:strRef>
              <c:f>forPresentation!$E$231</c:f>
              <c:strCache>
                <c:ptCount val="1"/>
                <c:pt idx="0">
                  <c:v>oilgas</c:v>
                </c:pt>
              </c:strCache>
            </c:strRef>
          </c:tx>
          <c:spPr>
            <a:solidFill>
              <a:schemeClr val="accent2">
                <a:lumMod val="60000"/>
                <a:lumOff val="40000"/>
              </a:schemeClr>
            </a:solidFill>
            <a:ln>
              <a:noFill/>
            </a:ln>
            <a:effectLst/>
          </c:spPr>
          <c:invertIfNegative val="0"/>
          <c:cat>
            <c:strRef>
              <c:f>forPresentation!$F$215:$H$215</c:f>
              <c:strCache>
                <c:ptCount val="3"/>
                <c:pt idx="0">
                  <c:v>2015</c:v>
                </c:pt>
                <c:pt idx="1">
                  <c:v>2050-Ref</c:v>
                </c:pt>
                <c:pt idx="2">
                  <c:v>2050-80x50</c:v>
                </c:pt>
              </c:strCache>
            </c:strRef>
          </c:cat>
          <c:val>
            <c:numRef>
              <c:f>forPresentation!$F$231:$H$231</c:f>
              <c:numCache>
                <c:formatCode>General</c:formatCode>
                <c:ptCount val="3"/>
                <c:pt idx="0">
                  <c:v>57.185995183819301</c:v>
                </c:pt>
                <c:pt idx="1">
                  <c:v>54.332740330323197</c:v>
                </c:pt>
                <c:pt idx="2">
                  <c:v>45.874969346051579</c:v>
                </c:pt>
              </c:numCache>
            </c:numRef>
          </c:val>
          <c:extLst>
            <c:ext xmlns:c16="http://schemas.microsoft.com/office/drawing/2014/chart" uri="{C3380CC4-5D6E-409C-BE32-E72D297353CC}">
              <c16:uniqueId val="{00000002-29DB-4909-9100-1EACE2B8471A}"/>
            </c:ext>
          </c:extLst>
        </c:ser>
        <c:ser>
          <c:idx val="3"/>
          <c:order val="3"/>
          <c:tx>
            <c:strRef>
              <c:f>forPresentation!$E$232</c:f>
              <c:strCache>
                <c:ptCount val="1"/>
                <c:pt idx="0">
                  <c:v>onroad_diesel</c:v>
                </c:pt>
              </c:strCache>
            </c:strRef>
          </c:tx>
          <c:spPr>
            <a:solidFill>
              <a:srgbClr val="C00000"/>
            </a:solidFill>
            <a:ln w="25400">
              <a:noFill/>
            </a:ln>
          </c:spPr>
          <c:invertIfNegative val="0"/>
          <c:cat>
            <c:strRef>
              <c:f>forPresentation!$F$215:$H$215</c:f>
              <c:strCache>
                <c:ptCount val="3"/>
                <c:pt idx="0">
                  <c:v>2015</c:v>
                </c:pt>
                <c:pt idx="1">
                  <c:v>2050-Ref</c:v>
                </c:pt>
                <c:pt idx="2">
                  <c:v>2050-80x50</c:v>
                </c:pt>
              </c:strCache>
            </c:strRef>
          </c:cat>
          <c:val>
            <c:numRef>
              <c:f>forPresentation!$F$232:$H$232</c:f>
              <c:numCache>
                <c:formatCode>General</c:formatCode>
                <c:ptCount val="3"/>
                <c:pt idx="0">
                  <c:v>74.48544216567808</c:v>
                </c:pt>
                <c:pt idx="1">
                  <c:v>6.5499881782706701</c:v>
                </c:pt>
                <c:pt idx="2">
                  <c:v>6.6307039113732662</c:v>
                </c:pt>
              </c:numCache>
            </c:numRef>
          </c:val>
          <c:extLst>
            <c:ext xmlns:c16="http://schemas.microsoft.com/office/drawing/2014/chart" uri="{C3380CC4-5D6E-409C-BE32-E72D297353CC}">
              <c16:uniqueId val="{00000003-29DB-4909-9100-1EACE2B8471A}"/>
            </c:ext>
          </c:extLst>
        </c:ser>
        <c:ser>
          <c:idx val="4"/>
          <c:order val="4"/>
          <c:tx>
            <c:strRef>
              <c:f>forPresentation!$E$233</c:f>
              <c:strCache>
                <c:ptCount val="1"/>
                <c:pt idx="0">
                  <c:v>onroad_gas</c:v>
                </c:pt>
              </c:strCache>
            </c:strRef>
          </c:tx>
          <c:spPr>
            <a:solidFill>
              <a:srgbClr val="FF0000"/>
            </a:solidFill>
            <a:ln w="25400">
              <a:noFill/>
            </a:ln>
          </c:spPr>
          <c:invertIfNegative val="0"/>
          <c:cat>
            <c:strRef>
              <c:f>forPresentation!$F$215:$H$215</c:f>
              <c:strCache>
                <c:ptCount val="3"/>
                <c:pt idx="0">
                  <c:v>2015</c:v>
                </c:pt>
                <c:pt idx="1">
                  <c:v>2050-Ref</c:v>
                </c:pt>
                <c:pt idx="2">
                  <c:v>2050-80x50</c:v>
                </c:pt>
              </c:strCache>
            </c:strRef>
          </c:cat>
          <c:val>
            <c:numRef>
              <c:f>forPresentation!$F$233:$H$233</c:f>
              <c:numCache>
                <c:formatCode>General</c:formatCode>
                <c:ptCount val="3"/>
                <c:pt idx="0">
                  <c:v>31.989045336391808</c:v>
                </c:pt>
                <c:pt idx="1">
                  <c:v>27.535522916735289</c:v>
                </c:pt>
                <c:pt idx="2">
                  <c:v>26.556305693250856</c:v>
                </c:pt>
              </c:numCache>
            </c:numRef>
          </c:val>
          <c:extLst>
            <c:ext xmlns:c16="http://schemas.microsoft.com/office/drawing/2014/chart" uri="{C3380CC4-5D6E-409C-BE32-E72D297353CC}">
              <c16:uniqueId val="{00000004-29DB-4909-9100-1EACE2B8471A}"/>
            </c:ext>
          </c:extLst>
        </c:ser>
        <c:ser>
          <c:idx val="5"/>
          <c:order val="5"/>
          <c:tx>
            <c:strRef>
              <c:f>forPresentation!$E$234</c:f>
              <c:strCache>
                <c:ptCount val="1"/>
                <c:pt idx="0">
                  <c:v>pt_cmv_c1c2_12</c:v>
                </c:pt>
              </c:strCache>
            </c:strRef>
          </c:tx>
          <c:spPr>
            <a:solidFill>
              <a:srgbClr val="07ED5F"/>
            </a:solidFill>
            <a:ln w="25400">
              <a:noFill/>
            </a:ln>
          </c:spPr>
          <c:invertIfNegative val="0"/>
          <c:cat>
            <c:strRef>
              <c:f>forPresentation!$F$215:$H$215</c:f>
              <c:strCache>
                <c:ptCount val="3"/>
                <c:pt idx="0">
                  <c:v>2015</c:v>
                </c:pt>
                <c:pt idx="1">
                  <c:v>2050-Ref</c:v>
                </c:pt>
                <c:pt idx="2">
                  <c:v>2050-80x50</c:v>
                </c:pt>
              </c:strCache>
            </c:strRef>
          </c:cat>
          <c:val>
            <c:numRef>
              <c:f>forPresentation!$F$234:$H$234</c:f>
              <c:numCache>
                <c:formatCode>General</c:formatCode>
                <c:ptCount val="3"/>
                <c:pt idx="0">
                  <c:v>4.4119518946046012</c:v>
                </c:pt>
                <c:pt idx="1">
                  <c:v>0.57954144352601922</c:v>
                </c:pt>
                <c:pt idx="2">
                  <c:v>0.27452716501935609</c:v>
                </c:pt>
              </c:numCache>
            </c:numRef>
          </c:val>
          <c:extLst>
            <c:ext xmlns:c16="http://schemas.microsoft.com/office/drawing/2014/chart" uri="{C3380CC4-5D6E-409C-BE32-E72D297353CC}">
              <c16:uniqueId val="{00000005-29DB-4909-9100-1EACE2B8471A}"/>
            </c:ext>
          </c:extLst>
        </c:ser>
        <c:ser>
          <c:idx val="6"/>
          <c:order val="6"/>
          <c:tx>
            <c:strRef>
              <c:f>forPresentation!$E$235</c:f>
              <c:strCache>
                <c:ptCount val="1"/>
                <c:pt idx="0">
                  <c:v>pt_cmv_c3_12</c:v>
                </c:pt>
              </c:strCache>
            </c:strRef>
          </c:tx>
          <c:spPr>
            <a:solidFill>
              <a:schemeClr val="accent1">
                <a:lumMod val="60000"/>
              </a:schemeClr>
            </a:solidFill>
            <a:ln>
              <a:noFill/>
            </a:ln>
            <a:effectLst/>
          </c:spPr>
          <c:invertIfNegative val="0"/>
          <c:cat>
            <c:strRef>
              <c:f>forPresentation!$F$215:$H$215</c:f>
              <c:strCache>
                <c:ptCount val="3"/>
                <c:pt idx="0">
                  <c:v>2015</c:v>
                </c:pt>
                <c:pt idx="1">
                  <c:v>2050-Ref</c:v>
                </c:pt>
                <c:pt idx="2">
                  <c:v>2050-80x50</c:v>
                </c:pt>
              </c:strCache>
            </c:strRef>
          </c:cat>
          <c:val>
            <c:numRef>
              <c:f>forPresentation!$F$235:$H$235</c:f>
              <c:numCache>
                <c:formatCode>General</c:formatCode>
                <c:ptCount val="3"/>
                <c:pt idx="0">
                  <c:v>2.1886876729387419</c:v>
                </c:pt>
                <c:pt idx="1">
                  <c:v>6.5715213448343155</c:v>
                </c:pt>
                <c:pt idx="2">
                  <c:v>5.3712637907298069</c:v>
                </c:pt>
              </c:numCache>
            </c:numRef>
          </c:val>
          <c:extLst>
            <c:ext xmlns:c16="http://schemas.microsoft.com/office/drawing/2014/chart" uri="{C3380CC4-5D6E-409C-BE32-E72D297353CC}">
              <c16:uniqueId val="{00000006-29DB-4909-9100-1EACE2B8471A}"/>
            </c:ext>
          </c:extLst>
        </c:ser>
        <c:ser>
          <c:idx val="7"/>
          <c:order val="7"/>
          <c:tx>
            <c:strRef>
              <c:f>forPresentation!$E$236</c:f>
              <c:strCache>
                <c:ptCount val="1"/>
                <c:pt idx="0">
                  <c:v>ptegu</c:v>
                </c:pt>
              </c:strCache>
            </c:strRef>
          </c:tx>
          <c:spPr>
            <a:solidFill>
              <a:srgbClr val="0070C0"/>
            </a:solidFill>
            <a:ln w="25400">
              <a:noFill/>
            </a:ln>
          </c:spPr>
          <c:invertIfNegative val="0"/>
          <c:cat>
            <c:strRef>
              <c:f>forPresentation!$F$215:$H$215</c:f>
              <c:strCache>
                <c:ptCount val="3"/>
                <c:pt idx="0">
                  <c:v>2015</c:v>
                </c:pt>
                <c:pt idx="1">
                  <c:v>2050-Ref</c:v>
                </c:pt>
                <c:pt idx="2">
                  <c:v>2050-80x50</c:v>
                </c:pt>
              </c:strCache>
            </c:strRef>
          </c:cat>
          <c:val>
            <c:numRef>
              <c:f>forPresentation!$F$236:$H$236</c:f>
              <c:numCache>
                <c:formatCode>General</c:formatCode>
                <c:ptCount val="3"/>
                <c:pt idx="0">
                  <c:v>133.54545193911824</c:v>
                </c:pt>
                <c:pt idx="1">
                  <c:v>63.380295834949408</c:v>
                </c:pt>
                <c:pt idx="2">
                  <c:v>92.915712818957005</c:v>
                </c:pt>
              </c:numCache>
            </c:numRef>
          </c:val>
          <c:extLst>
            <c:ext xmlns:c16="http://schemas.microsoft.com/office/drawing/2014/chart" uri="{C3380CC4-5D6E-409C-BE32-E72D297353CC}">
              <c16:uniqueId val="{00000007-29DB-4909-9100-1EACE2B8471A}"/>
            </c:ext>
          </c:extLst>
        </c:ser>
        <c:ser>
          <c:idx val="8"/>
          <c:order val="8"/>
          <c:tx>
            <c:strRef>
              <c:f>forPresentation!$E$237</c:f>
              <c:strCache>
                <c:ptCount val="1"/>
                <c:pt idx="0">
                  <c:v>ptnonipm</c:v>
                </c:pt>
              </c:strCache>
            </c:strRef>
          </c:tx>
          <c:spPr>
            <a:solidFill>
              <a:srgbClr val="CC99FF"/>
            </a:solidFill>
            <a:ln w="25400">
              <a:noFill/>
            </a:ln>
          </c:spPr>
          <c:invertIfNegative val="0"/>
          <c:cat>
            <c:strRef>
              <c:f>forPresentation!$F$215:$H$215</c:f>
              <c:strCache>
                <c:ptCount val="3"/>
                <c:pt idx="0">
                  <c:v>2015</c:v>
                </c:pt>
                <c:pt idx="1">
                  <c:v>2050-Ref</c:v>
                </c:pt>
                <c:pt idx="2">
                  <c:v>2050-80x50</c:v>
                </c:pt>
              </c:strCache>
            </c:strRef>
          </c:cat>
          <c:val>
            <c:numRef>
              <c:f>forPresentation!$F$237:$H$237</c:f>
              <c:numCache>
                <c:formatCode>General</c:formatCode>
                <c:ptCount val="3"/>
                <c:pt idx="0">
                  <c:v>772.80308916188585</c:v>
                </c:pt>
                <c:pt idx="1">
                  <c:v>775.74133348000873</c:v>
                </c:pt>
                <c:pt idx="2">
                  <c:v>976.00409757813532</c:v>
                </c:pt>
              </c:numCache>
            </c:numRef>
          </c:val>
          <c:extLst>
            <c:ext xmlns:c16="http://schemas.microsoft.com/office/drawing/2014/chart" uri="{C3380CC4-5D6E-409C-BE32-E72D297353CC}">
              <c16:uniqueId val="{00000008-29DB-4909-9100-1EACE2B8471A}"/>
            </c:ext>
          </c:extLst>
        </c:ser>
        <c:ser>
          <c:idx val="9"/>
          <c:order val="9"/>
          <c:tx>
            <c:strRef>
              <c:f>forPresentation!$E$238</c:f>
              <c:strCache>
                <c:ptCount val="1"/>
                <c:pt idx="0">
                  <c:v>rail</c:v>
                </c:pt>
              </c:strCache>
            </c:strRef>
          </c:tx>
          <c:spPr>
            <a:solidFill>
              <a:schemeClr val="accent4">
                <a:lumMod val="60000"/>
              </a:schemeClr>
            </a:solidFill>
            <a:ln>
              <a:noFill/>
            </a:ln>
            <a:effectLst/>
          </c:spPr>
          <c:invertIfNegative val="0"/>
          <c:cat>
            <c:strRef>
              <c:f>forPresentation!$F$215:$H$215</c:f>
              <c:strCache>
                <c:ptCount val="3"/>
                <c:pt idx="0">
                  <c:v>2015</c:v>
                </c:pt>
                <c:pt idx="1">
                  <c:v>2050-Ref</c:v>
                </c:pt>
                <c:pt idx="2">
                  <c:v>2050-80x50</c:v>
                </c:pt>
              </c:strCache>
            </c:strRef>
          </c:cat>
          <c:val>
            <c:numRef>
              <c:f>forPresentation!$F$238:$H$238</c:f>
              <c:numCache>
                <c:formatCode>General</c:formatCode>
                <c:ptCount val="3"/>
                <c:pt idx="0">
                  <c:v>15.792608098763369</c:v>
                </c:pt>
                <c:pt idx="1">
                  <c:v>1.6400346286182967</c:v>
                </c:pt>
                <c:pt idx="2">
                  <c:v>1.4579064407531586</c:v>
                </c:pt>
              </c:numCache>
            </c:numRef>
          </c:val>
          <c:extLst>
            <c:ext xmlns:c16="http://schemas.microsoft.com/office/drawing/2014/chart" uri="{C3380CC4-5D6E-409C-BE32-E72D297353CC}">
              <c16:uniqueId val="{00000009-29DB-4909-9100-1EACE2B8471A}"/>
            </c:ext>
          </c:extLst>
        </c:ser>
        <c:ser>
          <c:idx val="10"/>
          <c:order val="10"/>
          <c:tx>
            <c:strRef>
              <c:f>forPresentation!$E$239</c:f>
              <c:strCache>
                <c:ptCount val="1"/>
                <c:pt idx="0">
                  <c:v>rwc</c:v>
                </c:pt>
              </c:strCache>
            </c:strRef>
          </c:tx>
          <c:spPr>
            <a:solidFill>
              <a:schemeClr val="accent2">
                <a:lumMod val="75000"/>
              </a:schemeClr>
            </a:solidFill>
            <a:ln>
              <a:noFill/>
            </a:ln>
            <a:effectLst/>
          </c:spPr>
          <c:invertIfNegative val="0"/>
          <c:cat>
            <c:strRef>
              <c:f>forPresentation!$F$215:$H$215</c:f>
              <c:strCache>
                <c:ptCount val="3"/>
                <c:pt idx="0">
                  <c:v>2015</c:v>
                </c:pt>
                <c:pt idx="1">
                  <c:v>2050-Ref</c:v>
                </c:pt>
                <c:pt idx="2">
                  <c:v>2050-80x50</c:v>
                </c:pt>
              </c:strCache>
            </c:strRef>
          </c:cat>
          <c:val>
            <c:numRef>
              <c:f>forPresentation!$F$239:$H$239</c:f>
              <c:numCache>
                <c:formatCode>General</c:formatCode>
                <c:ptCount val="3"/>
                <c:pt idx="0">
                  <c:v>314.24376494385393</c:v>
                </c:pt>
                <c:pt idx="1">
                  <c:v>150.280213828288</c:v>
                </c:pt>
                <c:pt idx="2">
                  <c:v>149.55246481121245</c:v>
                </c:pt>
              </c:numCache>
            </c:numRef>
          </c:val>
          <c:extLst>
            <c:ext xmlns:c16="http://schemas.microsoft.com/office/drawing/2014/chart" uri="{C3380CC4-5D6E-409C-BE32-E72D297353CC}">
              <c16:uniqueId val="{0000000A-29DB-4909-9100-1EACE2B8471A}"/>
            </c:ext>
          </c:extLst>
        </c:ser>
        <c:dLbls>
          <c:showLegendKey val="0"/>
          <c:showVal val="0"/>
          <c:showCatName val="0"/>
          <c:showSerName val="0"/>
          <c:showPercent val="0"/>
          <c:showBubbleSize val="0"/>
        </c:dLbls>
        <c:gapWidth val="150"/>
        <c:overlap val="100"/>
        <c:axId val="319811503"/>
        <c:axId val="1"/>
      </c:barChart>
      <c:catAx>
        <c:axId val="319811503"/>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19811503"/>
        <c:crosses val="autoZero"/>
        <c:crossBetween val="between"/>
      </c:valAx>
      <c:spPr>
        <a:noFill/>
        <a:ln>
          <a:solidFill>
            <a:sysClr val="windowText" lastClr="000000"/>
          </a:solidFill>
        </a:ln>
        <a:effectLst/>
      </c:spPr>
    </c:plotArea>
    <c:plotVisOnly val="1"/>
    <c:dispBlanksAs val="gap"/>
    <c:showDLblsOverMax val="0"/>
  </c:chart>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683567901528495E-2"/>
          <c:y val="0.10525106660800719"/>
          <c:w val="0.60489288313742207"/>
          <c:h val="0.80345882785060041"/>
        </c:manualLayout>
      </c:layout>
      <c:barChart>
        <c:barDir val="col"/>
        <c:grouping val="stacked"/>
        <c:varyColors val="0"/>
        <c:ser>
          <c:idx val="0"/>
          <c:order val="0"/>
          <c:tx>
            <c:strRef>
              <c:f>forPresentation!$E$241</c:f>
              <c:strCache>
                <c:ptCount val="1"/>
                <c:pt idx="0">
                  <c:v>airports</c:v>
                </c:pt>
              </c:strCache>
            </c:strRef>
          </c:tx>
          <c:spPr>
            <a:solidFill>
              <a:srgbClr val="00B0F0"/>
            </a:solidFill>
            <a:ln w="25400">
              <a:noFill/>
            </a:ln>
          </c:spPr>
          <c:invertIfNegative val="0"/>
          <c:cat>
            <c:strRef>
              <c:f>forPresentation!$F$215:$H$215</c:f>
              <c:strCache>
                <c:ptCount val="3"/>
                <c:pt idx="0">
                  <c:v>2015</c:v>
                </c:pt>
                <c:pt idx="1">
                  <c:v>2050-Ref</c:v>
                </c:pt>
                <c:pt idx="2">
                  <c:v>2050-80x50</c:v>
                </c:pt>
              </c:strCache>
            </c:strRef>
          </c:cat>
          <c:val>
            <c:numRef>
              <c:f>forPresentation!$F$241:$H$241</c:f>
              <c:numCache>
                <c:formatCode>General</c:formatCode>
                <c:ptCount val="3"/>
                <c:pt idx="0">
                  <c:v>15.033393425296879</c:v>
                </c:pt>
                <c:pt idx="1">
                  <c:v>17.70642992377288</c:v>
                </c:pt>
                <c:pt idx="2">
                  <c:v>15.132737209917183</c:v>
                </c:pt>
              </c:numCache>
            </c:numRef>
          </c:val>
          <c:extLst>
            <c:ext xmlns:c16="http://schemas.microsoft.com/office/drawing/2014/chart" uri="{C3380CC4-5D6E-409C-BE32-E72D297353CC}">
              <c16:uniqueId val="{00000000-B47A-4F32-A0CA-022FF374B877}"/>
            </c:ext>
          </c:extLst>
        </c:ser>
        <c:ser>
          <c:idx val="1"/>
          <c:order val="1"/>
          <c:tx>
            <c:strRef>
              <c:f>forPresentation!$E$242</c:f>
              <c:strCache>
                <c:ptCount val="1"/>
                <c:pt idx="0">
                  <c:v>nonpt</c:v>
                </c:pt>
              </c:strCache>
            </c:strRef>
          </c:tx>
          <c:spPr>
            <a:solidFill>
              <a:srgbClr val="70AD47"/>
            </a:solidFill>
            <a:ln w="25400">
              <a:noFill/>
            </a:ln>
          </c:spPr>
          <c:invertIfNegative val="0"/>
          <c:cat>
            <c:strRef>
              <c:f>forPresentation!$F$215:$H$215</c:f>
              <c:strCache>
                <c:ptCount val="3"/>
                <c:pt idx="0">
                  <c:v>2015</c:v>
                </c:pt>
                <c:pt idx="1">
                  <c:v>2050-Ref</c:v>
                </c:pt>
                <c:pt idx="2">
                  <c:v>2050-80x50</c:v>
                </c:pt>
              </c:strCache>
            </c:strRef>
          </c:cat>
          <c:val>
            <c:numRef>
              <c:f>forPresentation!$F$242:$H$242</c:f>
              <c:numCache>
                <c:formatCode>General</c:formatCode>
                <c:ptCount val="3"/>
                <c:pt idx="0">
                  <c:v>87.921549480014761</c:v>
                </c:pt>
                <c:pt idx="1">
                  <c:v>30.496509446562605</c:v>
                </c:pt>
                <c:pt idx="2">
                  <c:v>26.547554209295601</c:v>
                </c:pt>
              </c:numCache>
            </c:numRef>
          </c:val>
          <c:extLst>
            <c:ext xmlns:c16="http://schemas.microsoft.com/office/drawing/2014/chart" uri="{C3380CC4-5D6E-409C-BE32-E72D297353CC}">
              <c16:uniqueId val="{00000001-B47A-4F32-A0CA-022FF374B877}"/>
            </c:ext>
          </c:extLst>
        </c:ser>
        <c:ser>
          <c:idx val="2"/>
          <c:order val="2"/>
          <c:tx>
            <c:strRef>
              <c:f>forPresentation!$E$243</c:f>
              <c:strCache>
                <c:ptCount val="1"/>
                <c:pt idx="0">
                  <c:v>oilgas</c:v>
                </c:pt>
              </c:strCache>
            </c:strRef>
          </c:tx>
          <c:spPr>
            <a:solidFill>
              <a:schemeClr val="accent2">
                <a:lumMod val="60000"/>
                <a:lumOff val="40000"/>
              </a:schemeClr>
            </a:solidFill>
            <a:ln>
              <a:noFill/>
            </a:ln>
            <a:effectLst/>
          </c:spPr>
          <c:invertIfNegative val="0"/>
          <c:cat>
            <c:strRef>
              <c:f>forPresentation!$F$215:$H$215</c:f>
              <c:strCache>
                <c:ptCount val="3"/>
                <c:pt idx="0">
                  <c:v>2015</c:v>
                </c:pt>
                <c:pt idx="1">
                  <c:v>2050-Ref</c:v>
                </c:pt>
                <c:pt idx="2">
                  <c:v>2050-80x50</c:v>
                </c:pt>
              </c:strCache>
            </c:strRef>
          </c:cat>
          <c:val>
            <c:numRef>
              <c:f>forPresentation!$F$243:$H$243</c:f>
              <c:numCache>
                <c:formatCode>General</c:formatCode>
                <c:ptCount val="3"/>
                <c:pt idx="0">
                  <c:v>467.95660084430153</c:v>
                </c:pt>
                <c:pt idx="1">
                  <c:v>482.06411620028217</c:v>
                </c:pt>
                <c:pt idx="2">
                  <c:v>394.0410330800043</c:v>
                </c:pt>
              </c:numCache>
            </c:numRef>
          </c:val>
          <c:extLst>
            <c:ext xmlns:c16="http://schemas.microsoft.com/office/drawing/2014/chart" uri="{C3380CC4-5D6E-409C-BE32-E72D297353CC}">
              <c16:uniqueId val="{00000002-B47A-4F32-A0CA-022FF374B877}"/>
            </c:ext>
          </c:extLst>
        </c:ser>
        <c:ser>
          <c:idx val="3"/>
          <c:order val="3"/>
          <c:tx>
            <c:strRef>
              <c:f>forPresentation!$E$244</c:f>
              <c:strCache>
                <c:ptCount val="1"/>
                <c:pt idx="0">
                  <c:v>onroad_diesel</c:v>
                </c:pt>
              </c:strCache>
            </c:strRef>
          </c:tx>
          <c:spPr>
            <a:solidFill>
              <a:srgbClr val="C00000"/>
            </a:solidFill>
            <a:ln w="25400">
              <a:noFill/>
            </a:ln>
          </c:spPr>
          <c:invertIfNegative val="0"/>
          <c:cat>
            <c:strRef>
              <c:f>forPresentation!$F$215:$H$215</c:f>
              <c:strCache>
                <c:ptCount val="3"/>
                <c:pt idx="0">
                  <c:v>2015</c:v>
                </c:pt>
                <c:pt idx="1">
                  <c:v>2050-Ref</c:v>
                </c:pt>
                <c:pt idx="2">
                  <c:v>2050-80x50</c:v>
                </c:pt>
              </c:strCache>
            </c:strRef>
          </c:cat>
          <c:val>
            <c:numRef>
              <c:f>forPresentation!$F$244:$H$244</c:f>
              <c:numCache>
                <c:formatCode>General</c:formatCode>
                <c:ptCount val="3"/>
                <c:pt idx="0">
                  <c:v>1.8834647121592554</c:v>
                </c:pt>
                <c:pt idx="1">
                  <c:v>0.73982202206142056</c:v>
                </c:pt>
                <c:pt idx="2">
                  <c:v>0.69150948276787383</c:v>
                </c:pt>
              </c:numCache>
            </c:numRef>
          </c:val>
          <c:extLst>
            <c:ext xmlns:c16="http://schemas.microsoft.com/office/drawing/2014/chart" uri="{C3380CC4-5D6E-409C-BE32-E72D297353CC}">
              <c16:uniqueId val="{00000003-B47A-4F32-A0CA-022FF374B877}"/>
            </c:ext>
          </c:extLst>
        </c:ser>
        <c:ser>
          <c:idx val="4"/>
          <c:order val="4"/>
          <c:tx>
            <c:strRef>
              <c:f>forPresentation!$E$245</c:f>
              <c:strCache>
                <c:ptCount val="1"/>
                <c:pt idx="0">
                  <c:v>onroad_gas</c:v>
                </c:pt>
              </c:strCache>
            </c:strRef>
          </c:tx>
          <c:spPr>
            <a:solidFill>
              <a:srgbClr val="FF0000"/>
            </a:solidFill>
            <a:ln w="25400">
              <a:noFill/>
            </a:ln>
          </c:spPr>
          <c:invertIfNegative val="0"/>
          <c:cat>
            <c:strRef>
              <c:f>forPresentation!$F$215:$H$215</c:f>
              <c:strCache>
                <c:ptCount val="3"/>
                <c:pt idx="0">
                  <c:v>2015</c:v>
                </c:pt>
                <c:pt idx="1">
                  <c:v>2050-Ref</c:v>
                </c:pt>
                <c:pt idx="2">
                  <c:v>2050-80x50</c:v>
                </c:pt>
              </c:strCache>
            </c:strRef>
          </c:cat>
          <c:val>
            <c:numRef>
              <c:f>forPresentation!$F$245:$H$245</c:f>
              <c:numCache>
                <c:formatCode>General</c:formatCode>
                <c:ptCount val="3"/>
                <c:pt idx="0">
                  <c:v>24.085024435628554</c:v>
                </c:pt>
                <c:pt idx="1">
                  <c:v>4.8195404027069531</c:v>
                </c:pt>
                <c:pt idx="2">
                  <c:v>4.3198596486977241</c:v>
                </c:pt>
              </c:numCache>
            </c:numRef>
          </c:val>
          <c:extLst>
            <c:ext xmlns:c16="http://schemas.microsoft.com/office/drawing/2014/chart" uri="{C3380CC4-5D6E-409C-BE32-E72D297353CC}">
              <c16:uniqueId val="{00000004-B47A-4F32-A0CA-022FF374B877}"/>
            </c:ext>
          </c:extLst>
        </c:ser>
        <c:ser>
          <c:idx val="5"/>
          <c:order val="5"/>
          <c:tx>
            <c:strRef>
              <c:f>forPresentation!$E$246</c:f>
              <c:strCache>
                <c:ptCount val="1"/>
                <c:pt idx="0">
                  <c:v>pt_cmv_c1c2_12</c:v>
                </c:pt>
              </c:strCache>
            </c:strRef>
          </c:tx>
          <c:spPr>
            <a:solidFill>
              <a:srgbClr val="07ED5F"/>
            </a:solidFill>
            <a:ln w="25400">
              <a:noFill/>
            </a:ln>
          </c:spPr>
          <c:invertIfNegative val="0"/>
          <c:cat>
            <c:strRef>
              <c:f>forPresentation!$F$215:$H$215</c:f>
              <c:strCache>
                <c:ptCount val="3"/>
                <c:pt idx="0">
                  <c:v>2015</c:v>
                </c:pt>
                <c:pt idx="1">
                  <c:v>2050-Ref</c:v>
                </c:pt>
                <c:pt idx="2">
                  <c:v>2050-80x50</c:v>
                </c:pt>
              </c:strCache>
            </c:strRef>
          </c:cat>
          <c:val>
            <c:numRef>
              <c:f>forPresentation!$F$246:$H$246</c:f>
              <c:numCache>
                <c:formatCode>General</c:formatCode>
                <c:ptCount val="3"/>
                <c:pt idx="0">
                  <c:v>0.6369266760094362</c:v>
                </c:pt>
                <c:pt idx="1">
                  <c:v>0.98929470917400331</c:v>
                </c:pt>
                <c:pt idx="2">
                  <c:v>0.46862660597904637</c:v>
                </c:pt>
              </c:numCache>
            </c:numRef>
          </c:val>
          <c:extLst>
            <c:ext xmlns:c16="http://schemas.microsoft.com/office/drawing/2014/chart" uri="{C3380CC4-5D6E-409C-BE32-E72D297353CC}">
              <c16:uniqueId val="{00000005-B47A-4F32-A0CA-022FF374B877}"/>
            </c:ext>
          </c:extLst>
        </c:ser>
        <c:ser>
          <c:idx val="6"/>
          <c:order val="6"/>
          <c:tx>
            <c:strRef>
              <c:f>forPresentation!$E$247</c:f>
              <c:strCache>
                <c:ptCount val="1"/>
                <c:pt idx="0">
                  <c:v>pt_cmv_c3_12</c:v>
                </c:pt>
              </c:strCache>
            </c:strRef>
          </c:tx>
          <c:spPr>
            <a:solidFill>
              <a:schemeClr val="accent1">
                <a:lumMod val="60000"/>
              </a:schemeClr>
            </a:solidFill>
            <a:ln>
              <a:noFill/>
            </a:ln>
            <a:effectLst/>
          </c:spPr>
          <c:invertIfNegative val="0"/>
          <c:cat>
            <c:strRef>
              <c:f>forPresentation!$F$215:$H$215</c:f>
              <c:strCache>
                <c:ptCount val="3"/>
                <c:pt idx="0">
                  <c:v>2015</c:v>
                </c:pt>
                <c:pt idx="1">
                  <c:v>2050-Ref</c:v>
                </c:pt>
                <c:pt idx="2">
                  <c:v>2050-80x50</c:v>
                </c:pt>
              </c:strCache>
            </c:strRef>
          </c:cat>
          <c:val>
            <c:numRef>
              <c:f>forPresentation!$F$247:$H$247</c:f>
              <c:numCache>
                <c:formatCode>General</c:formatCode>
                <c:ptCount val="3"/>
                <c:pt idx="0">
                  <c:v>5.1813160050927074</c:v>
                </c:pt>
                <c:pt idx="1">
                  <c:v>21.333302679881015</c:v>
                </c:pt>
                <c:pt idx="2">
                  <c:v>17.436888164803644</c:v>
                </c:pt>
              </c:numCache>
            </c:numRef>
          </c:val>
          <c:extLst>
            <c:ext xmlns:c16="http://schemas.microsoft.com/office/drawing/2014/chart" uri="{C3380CC4-5D6E-409C-BE32-E72D297353CC}">
              <c16:uniqueId val="{00000006-B47A-4F32-A0CA-022FF374B877}"/>
            </c:ext>
          </c:extLst>
        </c:ser>
        <c:ser>
          <c:idx val="7"/>
          <c:order val="7"/>
          <c:tx>
            <c:strRef>
              <c:f>forPresentation!$E$248</c:f>
              <c:strCache>
                <c:ptCount val="1"/>
                <c:pt idx="0">
                  <c:v>ptegu</c:v>
                </c:pt>
              </c:strCache>
            </c:strRef>
          </c:tx>
          <c:spPr>
            <a:solidFill>
              <a:srgbClr val="0070C0"/>
            </a:solidFill>
            <a:ln w="25400">
              <a:noFill/>
            </a:ln>
          </c:spPr>
          <c:invertIfNegative val="0"/>
          <c:cat>
            <c:strRef>
              <c:f>forPresentation!$F$215:$H$215</c:f>
              <c:strCache>
                <c:ptCount val="3"/>
                <c:pt idx="0">
                  <c:v>2015</c:v>
                </c:pt>
                <c:pt idx="1">
                  <c:v>2050-Ref</c:v>
                </c:pt>
                <c:pt idx="2">
                  <c:v>2050-80x50</c:v>
                </c:pt>
              </c:strCache>
            </c:strRef>
          </c:cat>
          <c:val>
            <c:numRef>
              <c:f>forPresentation!$F$248:$H$248</c:f>
              <c:numCache>
                <c:formatCode>General</c:formatCode>
                <c:ptCount val="3"/>
                <c:pt idx="0">
                  <c:v>1574.5116528310391</c:v>
                </c:pt>
                <c:pt idx="1">
                  <c:v>236.28283797620225</c:v>
                </c:pt>
                <c:pt idx="2">
                  <c:v>61.226071110700971</c:v>
                </c:pt>
              </c:numCache>
            </c:numRef>
          </c:val>
          <c:extLst>
            <c:ext xmlns:c16="http://schemas.microsoft.com/office/drawing/2014/chart" uri="{C3380CC4-5D6E-409C-BE32-E72D297353CC}">
              <c16:uniqueId val="{00000007-B47A-4F32-A0CA-022FF374B877}"/>
            </c:ext>
          </c:extLst>
        </c:ser>
        <c:ser>
          <c:idx val="8"/>
          <c:order val="8"/>
          <c:tx>
            <c:strRef>
              <c:f>forPresentation!$E$249</c:f>
              <c:strCache>
                <c:ptCount val="1"/>
                <c:pt idx="0">
                  <c:v>ptnonipm</c:v>
                </c:pt>
              </c:strCache>
            </c:strRef>
          </c:tx>
          <c:spPr>
            <a:solidFill>
              <a:srgbClr val="CC99FF"/>
            </a:solidFill>
            <a:ln w="25400">
              <a:noFill/>
            </a:ln>
          </c:spPr>
          <c:invertIfNegative val="0"/>
          <c:cat>
            <c:strRef>
              <c:f>forPresentation!$F$215:$H$215</c:f>
              <c:strCache>
                <c:ptCount val="3"/>
                <c:pt idx="0">
                  <c:v>2015</c:v>
                </c:pt>
                <c:pt idx="1">
                  <c:v>2050-Ref</c:v>
                </c:pt>
                <c:pt idx="2">
                  <c:v>2050-80x50</c:v>
                </c:pt>
              </c:strCache>
            </c:strRef>
          </c:cat>
          <c:val>
            <c:numRef>
              <c:f>forPresentation!$F$249:$H$249</c:f>
              <c:numCache>
                <c:formatCode>General</c:formatCode>
                <c:ptCount val="3"/>
                <c:pt idx="0">
                  <c:v>812.01897474118596</c:v>
                </c:pt>
                <c:pt idx="1">
                  <c:v>975.38334002433828</c:v>
                </c:pt>
                <c:pt idx="2">
                  <c:v>1080.790425694194</c:v>
                </c:pt>
              </c:numCache>
            </c:numRef>
          </c:val>
          <c:extLst>
            <c:ext xmlns:c16="http://schemas.microsoft.com/office/drawing/2014/chart" uri="{C3380CC4-5D6E-409C-BE32-E72D297353CC}">
              <c16:uniqueId val="{00000008-B47A-4F32-A0CA-022FF374B877}"/>
            </c:ext>
          </c:extLst>
        </c:ser>
        <c:ser>
          <c:idx val="9"/>
          <c:order val="9"/>
          <c:tx>
            <c:strRef>
              <c:f>forPresentation!$E$250</c:f>
              <c:strCache>
                <c:ptCount val="1"/>
                <c:pt idx="0">
                  <c:v>rail</c:v>
                </c:pt>
              </c:strCache>
            </c:strRef>
          </c:tx>
          <c:spPr>
            <a:solidFill>
              <a:schemeClr val="accent4">
                <a:lumMod val="60000"/>
              </a:schemeClr>
            </a:solidFill>
            <a:ln>
              <a:noFill/>
            </a:ln>
            <a:effectLst/>
          </c:spPr>
          <c:invertIfNegative val="0"/>
          <c:cat>
            <c:strRef>
              <c:f>forPresentation!$F$215:$H$215</c:f>
              <c:strCache>
                <c:ptCount val="3"/>
                <c:pt idx="0">
                  <c:v>2015</c:v>
                </c:pt>
                <c:pt idx="1">
                  <c:v>2050-Ref</c:v>
                </c:pt>
                <c:pt idx="2">
                  <c:v>2050-80x50</c:v>
                </c:pt>
              </c:strCache>
            </c:strRef>
          </c:cat>
          <c:val>
            <c:numRef>
              <c:f>forPresentation!$F$250:$H$250</c:f>
              <c:numCache>
                <c:formatCode>General</c:formatCode>
                <c:ptCount val="3"/>
                <c:pt idx="0">
                  <c:v>0.45636268479334458</c:v>
                </c:pt>
                <c:pt idx="1">
                  <c:v>0.35526341085393809</c:v>
                </c:pt>
                <c:pt idx="2">
                  <c:v>0.31949861991054607</c:v>
                </c:pt>
              </c:numCache>
            </c:numRef>
          </c:val>
          <c:extLst>
            <c:ext xmlns:c16="http://schemas.microsoft.com/office/drawing/2014/chart" uri="{C3380CC4-5D6E-409C-BE32-E72D297353CC}">
              <c16:uniqueId val="{00000009-B47A-4F32-A0CA-022FF374B877}"/>
            </c:ext>
          </c:extLst>
        </c:ser>
        <c:ser>
          <c:idx val="10"/>
          <c:order val="10"/>
          <c:tx>
            <c:strRef>
              <c:f>forPresentation!$E$251</c:f>
              <c:strCache>
                <c:ptCount val="1"/>
                <c:pt idx="0">
                  <c:v>rwc</c:v>
                </c:pt>
              </c:strCache>
            </c:strRef>
          </c:tx>
          <c:spPr>
            <a:solidFill>
              <a:schemeClr val="accent2">
                <a:lumMod val="75000"/>
              </a:schemeClr>
            </a:solidFill>
            <a:ln>
              <a:noFill/>
            </a:ln>
            <a:effectLst/>
          </c:spPr>
          <c:invertIfNegative val="0"/>
          <c:cat>
            <c:strRef>
              <c:f>forPresentation!$F$215:$H$215</c:f>
              <c:strCache>
                <c:ptCount val="3"/>
                <c:pt idx="0">
                  <c:v>2015</c:v>
                </c:pt>
                <c:pt idx="1">
                  <c:v>2050-Ref</c:v>
                </c:pt>
                <c:pt idx="2">
                  <c:v>2050-80x50</c:v>
                </c:pt>
              </c:strCache>
            </c:strRef>
          </c:cat>
          <c:val>
            <c:numRef>
              <c:f>forPresentation!$F$251:$H$251</c:f>
              <c:numCache>
                <c:formatCode>General</c:formatCode>
                <c:ptCount val="3"/>
                <c:pt idx="0">
                  <c:v>8.1223197549562194</c:v>
                </c:pt>
                <c:pt idx="1">
                  <c:v>4.957581171056705</c:v>
                </c:pt>
                <c:pt idx="2">
                  <c:v>4.9371654902034789</c:v>
                </c:pt>
              </c:numCache>
            </c:numRef>
          </c:val>
          <c:extLst>
            <c:ext xmlns:c16="http://schemas.microsoft.com/office/drawing/2014/chart" uri="{C3380CC4-5D6E-409C-BE32-E72D297353CC}">
              <c16:uniqueId val="{0000000A-B47A-4F32-A0CA-022FF374B877}"/>
            </c:ext>
          </c:extLst>
        </c:ser>
        <c:dLbls>
          <c:showLegendKey val="0"/>
          <c:showVal val="0"/>
          <c:showCatName val="0"/>
          <c:showSerName val="0"/>
          <c:showPercent val="0"/>
          <c:showBubbleSize val="0"/>
        </c:dLbls>
        <c:gapWidth val="150"/>
        <c:overlap val="100"/>
        <c:axId val="319806095"/>
        <c:axId val="1"/>
      </c:barChart>
      <c:catAx>
        <c:axId val="319806095"/>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19806095"/>
        <c:crosses val="autoZero"/>
        <c:crossBetween val="between"/>
      </c:valAx>
      <c:spPr>
        <a:noFill/>
        <a:ln>
          <a:solidFill>
            <a:sysClr val="windowText" lastClr="000000"/>
          </a:solidFill>
        </a:ln>
        <a:effectLst/>
      </c:spPr>
    </c:plotArea>
    <c:legend>
      <c:legendPos val="b"/>
      <c:layout>
        <c:manualLayout>
          <c:xMode val="edge"/>
          <c:yMode val="edge"/>
          <c:x val="0.71671469856467018"/>
          <c:y val="0.12463481452127018"/>
          <c:w val="0.23272616190970008"/>
          <c:h val="0.80247879299551461"/>
        </c:manualLayout>
      </c:layout>
      <c:overlay val="0"/>
      <c:spPr>
        <a:noFill/>
        <a:ln w="25400">
          <a:noFill/>
        </a:ln>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r>
              <a:rPr lang="en-US" sz="1800" b="1" dirty="0"/>
              <a:t>GCAM Annual</a:t>
            </a:r>
          </a:p>
        </c:rich>
      </c:tx>
      <c:layout>
        <c:manualLayout>
          <c:xMode val="edge"/>
          <c:yMode val="edge"/>
          <c:x val="0.28575743167232215"/>
          <c:y val="3.8764904589262239E-2"/>
        </c:manualLayout>
      </c:layout>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797934135466923"/>
          <c:y val="0.12737781365468523"/>
          <c:w val="0.58708573928258967"/>
          <c:h val="0.75271471274424029"/>
        </c:manualLayout>
      </c:layout>
      <c:barChart>
        <c:barDir val="col"/>
        <c:grouping val="stacked"/>
        <c:varyColors val="0"/>
        <c:ser>
          <c:idx val="0"/>
          <c:order val="0"/>
          <c:tx>
            <c:strRef>
              <c:f>Sheet1!$A$16</c:f>
              <c:strCache>
                <c:ptCount val="1"/>
                <c:pt idx="0">
                  <c:v>ptegu</c:v>
                </c:pt>
              </c:strCache>
            </c:strRef>
          </c:tx>
          <c:spPr>
            <a:solidFill>
              <a:schemeClr val="accent4"/>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Sheet1!$B$38:$I$38</c:f>
              <c:numCache>
                <c:formatCode>0</c:formatCode>
                <c:ptCount val="8"/>
                <c:pt idx="0">
                  <c:v>0</c:v>
                </c:pt>
                <c:pt idx="1">
                  <c:v>2.4370769295501304E-2</c:v>
                </c:pt>
                <c:pt idx="2">
                  <c:v>-25.41005390391058</c:v>
                </c:pt>
                <c:pt idx="3">
                  <c:v>-313.19788443432998</c:v>
                </c:pt>
                <c:pt idx="4">
                  <c:v>-454.20607837678585</c:v>
                </c:pt>
                <c:pt idx="5">
                  <c:v>-487.32946668011414</c:v>
                </c:pt>
                <c:pt idx="6">
                  <c:v>-461.93295339565532</c:v>
                </c:pt>
                <c:pt idx="7">
                  <c:v>-423.13465294631089</c:v>
                </c:pt>
              </c:numCache>
            </c:numRef>
          </c:val>
          <c:extLst>
            <c:ext xmlns:c16="http://schemas.microsoft.com/office/drawing/2014/chart" uri="{C3380CC4-5D6E-409C-BE32-E72D297353CC}">
              <c16:uniqueId val="{00000000-50A3-4D8A-AE6D-C38ECAA785F5}"/>
            </c:ext>
          </c:extLst>
        </c:ser>
        <c:ser>
          <c:idx val="1"/>
          <c:order val="1"/>
          <c:tx>
            <c:strRef>
              <c:f>Sheet1!$A$17</c:f>
              <c:strCache>
                <c:ptCount val="1"/>
                <c:pt idx="0">
                  <c:v>ptnonipm</c:v>
                </c:pt>
              </c:strCache>
            </c:strRef>
          </c:tx>
          <c:spPr>
            <a:solidFill>
              <a:srgbClr val="CC99FF"/>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Sheet1!$B$39:$I$39</c:f>
              <c:numCache>
                <c:formatCode>0</c:formatCode>
                <c:ptCount val="8"/>
                <c:pt idx="0">
                  <c:v>0</c:v>
                </c:pt>
                <c:pt idx="1">
                  <c:v>8.4485940851664054E-4</c:v>
                </c:pt>
                <c:pt idx="2">
                  <c:v>-52.563279512479085</c:v>
                </c:pt>
                <c:pt idx="3">
                  <c:v>-207.94321428677745</c:v>
                </c:pt>
                <c:pt idx="4">
                  <c:v>-335.28080504996035</c:v>
                </c:pt>
                <c:pt idx="5">
                  <c:v>-539.2870627160022</c:v>
                </c:pt>
                <c:pt idx="6">
                  <c:v>-855.00605048758212</c:v>
                </c:pt>
                <c:pt idx="7">
                  <c:v>-1105.2829709652522</c:v>
                </c:pt>
              </c:numCache>
            </c:numRef>
          </c:val>
          <c:extLst>
            <c:ext xmlns:c16="http://schemas.microsoft.com/office/drawing/2014/chart" uri="{C3380CC4-5D6E-409C-BE32-E72D297353CC}">
              <c16:uniqueId val="{00000001-50A3-4D8A-AE6D-C38ECAA785F5}"/>
            </c:ext>
          </c:extLst>
        </c:ser>
        <c:ser>
          <c:idx val="2"/>
          <c:order val="2"/>
          <c:tx>
            <c:strRef>
              <c:f>Sheet1!$A$18</c:f>
              <c:strCache>
                <c:ptCount val="1"/>
                <c:pt idx="0">
                  <c:v>oilgas</c:v>
                </c:pt>
              </c:strCache>
            </c:strRef>
          </c:tx>
          <c:spPr>
            <a:solidFill>
              <a:srgbClr val="C00000"/>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Sheet1!$B$40:$I$40</c:f>
              <c:numCache>
                <c:formatCode>0</c:formatCode>
                <c:ptCount val="8"/>
                <c:pt idx="0">
                  <c:v>0</c:v>
                </c:pt>
                <c:pt idx="1">
                  <c:v>-9.1735349883492745E-5</c:v>
                </c:pt>
                <c:pt idx="2">
                  <c:v>-4.3789875387743677</c:v>
                </c:pt>
                <c:pt idx="3">
                  <c:v>-19.881274885778453</c:v>
                </c:pt>
                <c:pt idx="4">
                  <c:v>-45.946425570079214</c:v>
                </c:pt>
                <c:pt idx="5">
                  <c:v>-90.424134779709618</c:v>
                </c:pt>
                <c:pt idx="6">
                  <c:v>-139.84176847327734</c:v>
                </c:pt>
                <c:pt idx="7">
                  <c:v>-185.22126496640249</c:v>
                </c:pt>
              </c:numCache>
            </c:numRef>
          </c:val>
          <c:extLst>
            <c:ext xmlns:c16="http://schemas.microsoft.com/office/drawing/2014/chart" uri="{C3380CC4-5D6E-409C-BE32-E72D297353CC}">
              <c16:uniqueId val="{00000002-50A3-4D8A-AE6D-C38ECAA785F5}"/>
            </c:ext>
          </c:extLst>
        </c:ser>
        <c:ser>
          <c:idx val="3"/>
          <c:order val="3"/>
          <c:tx>
            <c:strRef>
              <c:f>Sheet1!$A$19</c:f>
              <c:strCache>
                <c:ptCount val="1"/>
                <c:pt idx="0">
                  <c:v>nonpt</c:v>
                </c:pt>
              </c:strCache>
            </c:strRef>
          </c:tx>
          <c:spPr>
            <a:solidFill>
              <a:schemeClr val="accent2"/>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Sheet1!$B$41:$I$41</c:f>
              <c:numCache>
                <c:formatCode>0</c:formatCode>
                <c:ptCount val="8"/>
                <c:pt idx="0">
                  <c:v>0</c:v>
                </c:pt>
                <c:pt idx="1">
                  <c:v>-4.0649784676816125E-3</c:v>
                </c:pt>
                <c:pt idx="2">
                  <c:v>1.2212832182697184</c:v>
                </c:pt>
                <c:pt idx="3">
                  <c:v>-25.278500405652267</c:v>
                </c:pt>
                <c:pt idx="4">
                  <c:v>-69.612871470509333</c:v>
                </c:pt>
                <c:pt idx="5">
                  <c:v>-147.05691230119197</c:v>
                </c:pt>
                <c:pt idx="6">
                  <c:v>-212.98515885836457</c:v>
                </c:pt>
                <c:pt idx="7">
                  <c:v>-282.4044809735783</c:v>
                </c:pt>
              </c:numCache>
            </c:numRef>
          </c:val>
          <c:extLst>
            <c:ext xmlns:c16="http://schemas.microsoft.com/office/drawing/2014/chart" uri="{C3380CC4-5D6E-409C-BE32-E72D297353CC}">
              <c16:uniqueId val="{00000003-50A3-4D8A-AE6D-C38ECAA785F5}"/>
            </c:ext>
          </c:extLst>
        </c:ser>
        <c:ser>
          <c:idx val="4"/>
          <c:order val="4"/>
          <c:tx>
            <c:strRef>
              <c:f>Sheet1!$A$20</c:f>
              <c:strCache>
                <c:ptCount val="1"/>
                <c:pt idx="0">
                  <c:v>rwc</c:v>
                </c:pt>
              </c:strCache>
            </c:strRef>
          </c:tx>
          <c:spPr>
            <a:solidFill>
              <a:schemeClr val="accent4">
                <a:lumMod val="50000"/>
              </a:schemeClr>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Sheet1!$B$42:$I$42</c:f>
              <c:numCache>
                <c:formatCode>0</c:formatCode>
                <c:ptCount val="8"/>
                <c:pt idx="0">
                  <c:v>0</c:v>
                </c:pt>
                <c:pt idx="1">
                  <c:v>-2.1086087989630187E-4</c:v>
                </c:pt>
                <c:pt idx="2">
                  <c:v>0.38417499783411202</c:v>
                </c:pt>
                <c:pt idx="3">
                  <c:v>-0.68691669009480449</c:v>
                </c:pt>
                <c:pt idx="4">
                  <c:v>-5.5512730625196554</c:v>
                </c:pt>
                <c:pt idx="5">
                  <c:v>-11.062122287676459</c:v>
                </c:pt>
                <c:pt idx="6">
                  <c:v>-16.085160774620164</c:v>
                </c:pt>
                <c:pt idx="7">
                  <c:v>-21.724167449862136</c:v>
                </c:pt>
              </c:numCache>
            </c:numRef>
          </c:val>
          <c:extLst>
            <c:ext xmlns:c16="http://schemas.microsoft.com/office/drawing/2014/chart" uri="{C3380CC4-5D6E-409C-BE32-E72D297353CC}">
              <c16:uniqueId val="{00000004-50A3-4D8A-AE6D-C38ECAA785F5}"/>
            </c:ext>
          </c:extLst>
        </c:ser>
        <c:ser>
          <c:idx val="5"/>
          <c:order val="5"/>
          <c:tx>
            <c:strRef>
              <c:f>Sheet1!$A$21</c:f>
              <c:strCache>
                <c:ptCount val="1"/>
                <c:pt idx="0">
                  <c:v>onroad_gas</c:v>
                </c:pt>
              </c:strCache>
            </c:strRef>
          </c:tx>
          <c:spPr>
            <a:solidFill>
              <a:srgbClr val="7030A0"/>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Sheet1!$B$43:$I$43</c:f>
              <c:numCache>
                <c:formatCode>0</c:formatCode>
                <c:ptCount val="8"/>
                <c:pt idx="0">
                  <c:v>0</c:v>
                </c:pt>
                <c:pt idx="1">
                  <c:v>7.6808956919194316E-6</c:v>
                </c:pt>
                <c:pt idx="2">
                  <c:v>-1.1617149244148095</c:v>
                </c:pt>
                <c:pt idx="3">
                  <c:v>-5.7070741741112556</c:v>
                </c:pt>
                <c:pt idx="4">
                  <c:v>-15.35315527047112</c:v>
                </c:pt>
                <c:pt idx="5">
                  <c:v>-33.396186153455517</c:v>
                </c:pt>
                <c:pt idx="6">
                  <c:v>-56.83889104908539</c:v>
                </c:pt>
                <c:pt idx="7">
                  <c:v>-82.649360470259367</c:v>
                </c:pt>
              </c:numCache>
            </c:numRef>
          </c:val>
          <c:extLst>
            <c:ext xmlns:c16="http://schemas.microsoft.com/office/drawing/2014/chart" uri="{C3380CC4-5D6E-409C-BE32-E72D297353CC}">
              <c16:uniqueId val="{00000005-50A3-4D8A-AE6D-C38ECAA785F5}"/>
            </c:ext>
          </c:extLst>
        </c:ser>
        <c:ser>
          <c:idx val="6"/>
          <c:order val="6"/>
          <c:tx>
            <c:strRef>
              <c:f>Sheet1!$A$22</c:f>
              <c:strCache>
                <c:ptCount val="1"/>
                <c:pt idx="0">
                  <c:v>onroad_diesel</c:v>
                </c:pt>
              </c:strCache>
            </c:strRef>
          </c:tx>
          <c:spPr>
            <a:solidFill>
              <a:srgbClr val="002060"/>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Sheet1!$B$44:$I$44</c:f>
              <c:numCache>
                <c:formatCode>0</c:formatCode>
                <c:ptCount val="8"/>
                <c:pt idx="0">
                  <c:v>0</c:v>
                </c:pt>
                <c:pt idx="1">
                  <c:v>4.738147254101932E-5</c:v>
                </c:pt>
                <c:pt idx="2">
                  <c:v>-3.7402348831046766</c:v>
                </c:pt>
                <c:pt idx="3">
                  <c:v>-20.272843257064324</c:v>
                </c:pt>
                <c:pt idx="4">
                  <c:v>-59.480234388413919</c:v>
                </c:pt>
                <c:pt idx="5">
                  <c:v>-159.07385104548825</c:v>
                </c:pt>
                <c:pt idx="6">
                  <c:v>-300.05855291514877</c:v>
                </c:pt>
                <c:pt idx="7">
                  <c:v>-463.85854739372638</c:v>
                </c:pt>
              </c:numCache>
            </c:numRef>
          </c:val>
          <c:extLst>
            <c:ext xmlns:c16="http://schemas.microsoft.com/office/drawing/2014/chart" uri="{C3380CC4-5D6E-409C-BE32-E72D297353CC}">
              <c16:uniqueId val="{00000006-50A3-4D8A-AE6D-C38ECAA785F5}"/>
            </c:ext>
          </c:extLst>
        </c:ser>
        <c:ser>
          <c:idx val="7"/>
          <c:order val="7"/>
          <c:tx>
            <c:strRef>
              <c:f>Sheet1!$A$23</c:f>
              <c:strCache>
                <c:ptCount val="1"/>
                <c:pt idx="0">
                  <c:v>pt_cmv_c1c2_12</c:v>
                </c:pt>
              </c:strCache>
            </c:strRef>
          </c:tx>
          <c:spPr>
            <a:solidFill>
              <a:schemeClr val="accent5">
                <a:lumMod val="75000"/>
              </a:schemeClr>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Sheet1!$B$45:$I$45</c:f>
              <c:numCache>
                <c:formatCode>0</c:formatCode>
                <c:ptCount val="8"/>
                <c:pt idx="0">
                  <c:v>0</c:v>
                </c:pt>
                <c:pt idx="1">
                  <c:v>1.2345871999741576E-4</c:v>
                </c:pt>
                <c:pt idx="2">
                  <c:v>-50.102701722731894</c:v>
                </c:pt>
                <c:pt idx="3">
                  <c:v>-80.089264612181012</c:v>
                </c:pt>
                <c:pt idx="4">
                  <c:v>-81.925022574173866</c:v>
                </c:pt>
                <c:pt idx="5">
                  <c:v>-66.243902710881059</c:v>
                </c:pt>
                <c:pt idx="6">
                  <c:v>-76.716071823731752</c:v>
                </c:pt>
                <c:pt idx="7">
                  <c:v>-87.401911772223599</c:v>
                </c:pt>
              </c:numCache>
            </c:numRef>
          </c:val>
          <c:extLst>
            <c:ext xmlns:c16="http://schemas.microsoft.com/office/drawing/2014/chart" uri="{C3380CC4-5D6E-409C-BE32-E72D297353CC}">
              <c16:uniqueId val="{00000007-50A3-4D8A-AE6D-C38ECAA785F5}"/>
            </c:ext>
          </c:extLst>
        </c:ser>
        <c:ser>
          <c:idx val="8"/>
          <c:order val="8"/>
          <c:tx>
            <c:strRef>
              <c:f>Sheet1!$A$24</c:f>
              <c:strCache>
                <c:ptCount val="1"/>
                <c:pt idx="0">
                  <c:v>rail</c:v>
                </c:pt>
              </c:strCache>
            </c:strRef>
          </c:tx>
          <c:spPr>
            <a:solidFill>
              <a:srgbClr val="00B050"/>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Sheet1!$B$46:$I$46</c:f>
              <c:numCache>
                <c:formatCode>0</c:formatCode>
                <c:ptCount val="8"/>
                <c:pt idx="0">
                  <c:v>0</c:v>
                </c:pt>
                <c:pt idx="1">
                  <c:v>1.3459205104027205E-4</c:v>
                </c:pt>
                <c:pt idx="2">
                  <c:v>-24.691859301625641</c:v>
                </c:pt>
                <c:pt idx="3">
                  <c:v>-64.000228169613592</c:v>
                </c:pt>
                <c:pt idx="4">
                  <c:v>-89.379432915832467</c:v>
                </c:pt>
                <c:pt idx="5">
                  <c:v>-117.26825857172585</c:v>
                </c:pt>
                <c:pt idx="6">
                  <c:v>-128.18394839403885</c:v>
                </c:pt>
                <c:pt idx="7">
                  <c:v>-137.26134249423092</c:v>
                </c:pt>
              </c:numCache>
            </c:numRef>
          </c:val>
          <c:extLst>
            <c:ext xmlns:c16="http://schemas.microsoft.com/office/drawing/2014/chart" uri="{C3380CC4-5D6E-409C-BE32-E72D297353CC}">
              <c16:uniqueId val="{00000008-50A3-4D8A-AE6D-C38ECAA785F5}"/>
            </c:ext>
          </c:extLst>
        </c:ser>
        <c:dLbls>
          <c:showLegendKey val="0"/>
          <c:showVal val="0"/>
          <c:showCatName val="0"/>
          <c:showSerName val="0"/>
          <c:showPercent val="0"/>
          <c:showBubbleSize val="0"/>
        </c:dLbls>
        <c:gapWidth val="20"/>
        <c:overlap val="100"/>
        <c:axId val="2108632991"/>
        <c:axId val="2108633823"/>
      </c:barChart>
      <c:catAx>
        <c:axId val="2108632991"/>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08633823"/>
        <c:crosses val="autoZero"/>
        <c:auto val="1"/>
        <c:lblAlgn val="ctr"/>
        <c:lblOffset val="100"/>
        <c:noMultiLvlLbl val="0"/>
      </c:catAx>
      <c:valAx>
        <c:axId val="21086338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08632991"/>
        <c:crosses val="autoZero"/>
        <c:crossBetween val="between"/>
      </c:valAx>
      <c:spPr>
        <a:noFill/>
        <a:ln>
          <a:noFill/>
        </a:ln>
        <a:effectLst/>
      </c:spPr>
    </c:plotArea>
    <c:plotVisOnly val="1"/>
    <c:dispBlanksAs val="gap"/>
    <c:showDLblsOverMax val="0"/>
    <c:extLst/>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r>
              <a:rPr lang="en-US" sz="1800" b="1" dirty="0"/>
              <a:t>GCAM Annual</a:t>
            </a:r>
          </a:p>
        </c:rich>
      </c:tx>
      <c:layout>
        <c:manualLayout>
          <c:xMode val="edge"/>
          <c:yMode val="edge"/>
          <c:x val="0.28575743167232215"/>
          <c:y val="3.8764904589262239E-2"/>
        </c:manualLayout>
      </c:layout>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797934135466923"/>
          <c:y val="0.12737781365468523"/>
          <c:w val="0.58708573928258967"/>
          <c:h val="0.75271471274424029"/>
        </c:manualLayout>
      </c:layout>
      <c:barChart>
        <c:barDir val="col"/>
        <c:grouping val="stacked"/>
        <c:varyColors val="0"/>
        <c:ser>
          <c:idx val="0"/>
          <c:order val="0"/>
          <c:tx>
            <c:strRef>
              <c:f>Sheet1!$A$16</c:f>
              <c:strCache>
                <c:ptCount val="1"/>
                <c:pt idx="0">
                  <c:v>ptegu</c:v>
                </c:pt>
              </c:strCache>
            </c:strRef>
          </c:tx>
          <c:spPr>
            <a:solidFill>
              <a:schemeClr val="accent4"/>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Sheet1!$B$38:$I$38</c:f>
              <c:numCache>
                <c:formatCode>0</c:formatCode>
                <c:ptCount val="8"/>
                <c:pt idx="0">
                  <c:v>0</c:v>
                </c:pt>
                <c:pt idx="1">
                  <c:v>2.4370769295501304E-2</c:v>
                </c:pt>
                <c:pt idx="2">
                  <c:v>-25.41005390391058</c:v>
                </c:pt>
                <c:pt idx="3">
                  <c:v>-313.19788443432998</c:v>
                </c:pt>
                <c:pt idx="4">
                  <c:v>-454.20607837678585</c:v>
                </c:pt>
                <c:pt idx="5">
                  <c:v>-487.32946668011414</c:v>
                </c:pt>
                <c:pt idx="6">
                  <c:v>-461.93295339565532</c:v>
                </c:pt>
                <c:pt idx="7">
                  <c:v>-423.13465294631089</c:v>
                </c:pt>
              </c:numCache>
            </c:numRef>
          </c:val>
          <c:extLst>
            <c:ext xmlns:c16="http://schemas.microsoft.com/office/drawing/2014/chart" uri="{C3380CC4-5D6E-409C-BE32-E72D297353CC}">
              <c16:uniqueId val="{00000000-50A3-4D8A-AE6D-C38ECAA785F5}"/>
            </c:ext>
          </c:extLst>
        </c:ser>
        <c:ser>
          <c:idx val="1"/>
          <c:order val="1"/>
          <c:tx>
            <c:strRef>
              <c:f>Sheet1!$A$17</c:f>
              <c:strCache>
                <c:ptCount val="1"/>
                <c:pt idx="0">
                  <c:v>ptnonipm</c:v>
                </c:pt>
              </c:strCache>
            </c:strRef>
          </c:tx>
          <c:spPr>
            <a:solidFill>
              <a:srgbClr val="CC99FF"/>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Sheet1!$B$39:$I$39</c:f>
              <c:numCache>
                <c:formatCode>0</c:formatCode>
                <c:ptCount val="8"/>
                <c:pt idx="0">
                  <c:v>0</c:v>
                </c:pt>
                <c:pt idx="1">
                  <c:v>8.4485940851664054E-4</c:v>
                </c:pt>
                <c:pt idx="2">
                  <c:v>-52.563279512479085</c:v>
                </c:pt>
                <c:pt idx="3">
                  <c:v>-207.94321428677745</c:v>
                </c:pt>
                <c:pt idx="4">
                  <c:v>-335.28080504996035</c:v>
                </c:pt>
                <c:pt idx="5">
                  <c:v>-539.2870627160022</c:v>
                </c:pt>
                <c:pt idx="6">
                  <c:v>-855.00605048758212</c:v>
                </c:pt>
                <c:pt idx="7">
                  <c:v>-1105.2829709652522</c:v>
                </c:pt>
              </c:numCache>
            </c:numRef>
          </c:val>
          <c:extLst>
            <c:ext xmlns:c16="http://schemas.microsoft.com/office/drawing/2014/chart" uri="{C3380CC4-5D6E-409C-BE32-E72D297353CC}">
              <c16:uniqueId val="{00000001-50A3-4D8A-AE6D-C38ECAA785F5}"/>
            </c:ext>
          </c:extLst>
        </c:ser>
        <c:ser>
          <c:idx val="2"/>
          <c:order val="2"/>
          <c:tx>
            <c:strRef>
              <c:f>Sheet1!$A$18</c:f>
              <c:strCache>
                <c:ptCount val="1"/>
                <c:pt idx="0">
                  <c:v>oilgas</c:v>
                </c:pt>
              </c:strCache>
            </c:strRef>
          </c:tx>
          <c:spPr>
            <a:solidFill>
              <a:srgbClr val="C00000"/>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Sheet1!$B$40:$I$40</c:f>
              <c:numCache>
                <c:formatCode>0</c:formatCode>
                <c:ptCount val="8"/>
                <c:pt idx="0">
                  <c:v>0</c:v>
                </c:pt>
                <c:pt idx="1">
                  <c:v>-9.1735349883492745E-5</c:v>
                </c:pt>
                <c:pt idx="2">
                  <c:v>-4.3789875387743677</c:v>
                </c:pt>
                <c:pt idx="3">
                  <c:v>-19.881274885778453</c:v>
                </c:pt>
                <c:pt idx="4">
                  <c:v>-45.946425570079214</c:v>
                </c:pt>
                <c:pt idx="5">
                  <c:v>-90.424134779709618</c:v>
                </c:pt>
                <c:pt idx="6">
                  <c:v>-139.84176847327734</c:v>
                </c:pt>
                <c:pt idx="7">
                  <c:v>-185.22126496640249</c:v>
                </c:pt>
              </c:numCache>
            </c:numRef>
          </c:val>
          <c:extLst>
            <c:ext xmlns:c16="http://schemas.microsoft.com/office/drawing/2014/chart" uri="{C3380CC4-5D6E-409C-BE32-E72D297353CC}">
              <c16:uniqueId val="{00000002-50A3-4D8A-AE6D-C38ECAA785F5}"/>
            </c:ext>
          </c:extLst>
        </c:ser>
        <c:ser>
          <c:idx val="3"/>
          <c:order val="3"/>
          <c:tx>
            <c:strRef>
              <c:f>Sheet1!$A$19</c:f>
              <c:strCache>
                <c:ptCount val="1"/>
                <c:pt idx="0">
                  <c:v>nonpt</c:v>
                </c:pt>
              </c:strCache>
            </c:strRef>
          </c:tx>
          <c:spPr>
            <a:solidFill>
              <a:schemeClr val="accent2"/>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Sheet1!$B$41:$I$41</c:f>
              <c:numCache>
                <c:formatCode>0</c:formatCode>
                <c:ptCount val="8"/>
                <c:pt idx="0">
                  <c:v>0</c:v>
                </c:pt>
                <c:pt idx="1">
                  <c:v>-4.0649784676816125E-3</c:v>
                </c:pt>
                <c:pt idx="2">
                  <c:v>1.2212832182697184</c:v>
                </c:pt>
                <c:pt idx="3">
                  <c:v>-25.278500405652267</c:v>
                </c:pt>
                <c:pt idx="4">
                  <c:v>-69.612871470509333</c:v>
                </c:pt>
                <c:pt idx="5">
                  <c:v>-147.05691230119197</c:v>
                </c:pt>
                <c:pt idx="6">
                  <c:v>-212.98515885836457</c:v>
                </c:pt>
                <c:pt idx="7">
                  <c:v>-282.4044809735783</c:v>
                </c:pt>
              </c:numCache>
            </c:numRef>
          </c:val>
          <c:extLst>
            <c:ext xmlns:c16="http://schemas.microsoft.com/office/drawing/2014/chart" uri="{C3380CC4-5D6E-409C-BE32-E72D297353CC}">
              <c16:uniqueId val="{00000003-50A3-4D8A-AE6D-C38ECAA785F5}"/>
            </c:ext>
          </c:extLst>
        </c:ser>
        <c:ser>
          <c:idx val="4"/>
          <c:order val="4"/>
          <c:tx>
            <c:strRef>
              <c:f>Sheet1!$A$20</c:f>
              <c:strCache>
                <c:ptCount val="1"/>
                <c:pt idx="0">
                  <c:v>rwc</c:v>
                </c:pt>
              </c:strCache>
            </c:strRef>
          </c:tx>
          <c:spPr>
            <a:solidFill>
              <a:schemeClr val="accent4">
                <a:lumMod val="50000"/>
              </a:schemeClr>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Sheet1!$B$42:$I$42</c:f>
              <c:numCache>
                <c:formatCode>0</c:formatCode>
                <c:ptCount val="8"/>
                <c:pt idx="0">
                  <c:v>0</c:v>
                </c:pt>
                <c:pt idx="1">
                  <c:v>-2.1086087989630187E-4</c:v>
                </c:pt>
                <c:pt idx="2">
                  <c:v>0.38417499783411202</c:v>
                </c:pt>
                <c:pt idx="3">
                  <c:v>-0.68691669009480449</c:v>
                </c:pt>
                <c:pt idx="4">
                  <c:v>-5.5512730625196554</c:v>
                </c:pt>
                <c:pt idx="5">
                  <c:v>-11.062122287676459</c:v>
                </c:pt>
                <c:pt idx="6">
                  <c:v>-16.085160774620164</c:v>
                </c:pt>
                <c:pt idx="7">
                  <c:v>-21.724167449862136</c:v>
                </c:pt>
              </c:numCache>
            </c:numRef>
          </c:val>
          <c:extLst>
            <c:ext xmlns:c16="http://schemas.microsoft.com/office/drawing/2014/chart" uri="{C3380CC4-5D6E-409C-BE32-E72D297353CC}">
              <c16:uniqueId val="{00000004-50A3-4D8A-AE6D-C38ECAA785F5}"/>
            </c:ext>
          </c:extLst>
        </c:ser>
        <c:ser>
          <c:idx val="5"/>
          <c:order val="5"/>
          <c:tx>
            <c:strRef>
              <c:f>Sheet1!$A$21</c:f>
              <c:strCache>
                <c:ptCount val="1"/>
                <c:pt idx="0">
                  <c:v>onroad_gas</c:v>
                </c:pt>
              </c:strCache>
            </c:strRef>
          </c:tx>
          <c:spPr>
            <a:solidFill>
              <a:srgbClr val="7030A0"/>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Sheet1!$B$43:$I$43</c:f>
              <c:numCache>
                <c:formatCode>0</c:formatCode>
                <c:ptCount val="8"/>
                <c:pt idx="0">
                  <c:v>0</c:v>
                </c:pt>
                <c:pt idx="1">
                  <c:v>7.6808956919194316E-6</c:v>
                </c:pt>
                <c:pt idx="2">
                  <c:v>-1.1617149244148095</c:v>
                </c:pt>
                <c:pt idx="3">
                  <c:v>-5.7070741741112556</c:v>
                </c:pt>
                <c:pt idx="4">
                  <c:v>-15.35315527047112</c:v>
                </c:pt>
                <c:pt idx="5">
                  <c:v>-33.396186153455517</c:v>
                </c:pt>
                <c:pt idx="6">
                  <c:v>-56.83889104908539</c:v>
                </c:pt>
                <c:pt idx="7">
                  <c:v>-82.649360470259367</c:v>
                </c:pt>
              </c:numCache>
            </c:numRef>
          </c:val>
          <c:extLst>
            <c:ext xmlns:c16="http://schemas.microsoft.com/office/drawing/2014/chart" uri="{C3380CC4-5D6E-409C-BE32-E72D297353CC}">
              <c16:uniqueId val="{00000005-50A3-4D8A-AE6D-C38ECAA785F5}"/>
            </c:ext>
          </c:extLst>
        </c:ser>
        <c:ser>
          <c:idx val="6"/>
          <c:order val="6"/>
          <c:tx>
            <c:strRef>
              <c:f>Sheet1!$A$22</c:f>
              <c:strCache>
                <c:ptCount val="1"/>
                <c:pt idx="0">
                  <c:v>onroad_diesel</c:v>
                </c:pt>
              </c:strCache>
            </c:strRef>
          </c:tx>
          <c:spPr>
            <a:solidFill>
              <a:srgbClr val="002060"/>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Sheet1!$B$44:$I$44</c:f>
              <c:numCache>
                <c:formatCode>0</c:formatCode>
                <c:ptCount val="8"/>
                <c:pt idx="0">
                  <c:v>0</c:v>
                </c:pt>
                <c:pt idx="1">
                  <c:v>4.738147254101932E-5</c:v>
                </c:pt>
                <c:pt idx="2">
                  <c:v>-3.7402348831046766</c:v>
                </c:pt>
                <c:pt idx="3">
                  <c:v>-20.272843257064324</c:v>
                </c:pt>
                <c:pt idx="4">
                  <c:v>-59.480234388413919</c:v>
                </c:pt>
                <c:pt idx="5">
                  <c:v>-159.07385104548825</c:v>
                </c:pt>
                <c:pt idx="6">
                  <c:v>-300.05855291514877</c:v>
                </c:pt>
                <c:pt idx="7">
                  <c:v>-463.85854739372638</c:v>
                </c:pt>
              </c:numCache>
            </c:numRef>
          </c:val>
          <c:extLst>
            <c:ext xmlns:c16="http://schemas.microsoft.com/office/drawing/2014/chart" uri="{C3380CC4-5D6E-409C-BE32-E72D297353CC}">
              <c16:uniqueId val="{00000006-50A3-4D8A-AE6D-C38ECAA785F5}"/>
            </c:ext>
          </c:extLst>
        </c:ser>
        <c:ser>
          <c:idx val="7"/>
          <c:order val="7"/>
          <c:tx>
            <c:strRef>
              <c:f>Sheet1!$A$23</c:f>
              <c:strCache>
                <c:ptCount val="1"/>
                <c:pt idx="0">
                  <c:v>pt_cmv_c1c2_12</c:v>
                </c:pt>
              </c:strCache>
            </c:strRef>
          </c:tx>
          <c:spPr>
            <a:solidFill>
              <a:schemeClr val="accent5">
                <a:lumMod val="75000"/>
              </a:schemeClr>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Sheet1!$B$45:$I$45</c:f>
              <c:numCache>
                <c:formatCode>0</c:formatCode>
                <c:ptCount val="8"/>
                <c:pt idx="0">
                  <c:v>0</c:v>
                </c:pt>
                <c:pt idx="1">
                  <c:v>1.2345871999741576E-4</c:v>
                </c:pt>
                <c:pt idx="2">
                  <c:v>-50.102701722731894</c:v>
                </c:pt>
                <c:pt idx="3">
                  <c:v>-80.089264612181012</c:v>
                </c:pt>
                <c:pt idx="4">
                  <c:v>-81.925022574173866</c:v>
                </c:pt>
                <c:pt idx="5">
                  <c:v>-66.243902710881059</c:v>
                </c:pt>
                <c:pt idx="6">
                  <c:v>-76.716071823731752</c:v>
                </c:pt>
                <c:pt idx="7">
                  <c:v>-87.401911772223599</c:v>
                </c:pt>
              </c:numCache>
            </c:numRef>
          </c:val>
          <c:extLst>
            <c:ext xmlns:c16="http://schemas.microsoft.com/office/drawing/2014/chart" uri="{C3380CC4-5D6E-409C-BE32-E72D297353CC}">
              <c16:uniqueId val="{00000007-50A3-4D8A-AE6D-C38ECAA785F5}"/>
            </c:ext>
          </c:extLst>
        </c:ser>
        <c:ser>
          <c:idx val="8"/>
          <c:order val="8"/>
          <c:tx>
            <c:strRef>
              <c:f>Sheet1!$A$24</c:f>
              <c:strCache>
                <c:ptCount val="1"/>
                <c:pt idx="0">
                  <c:v>rail</c:v>
                </c:pt>
              </c:strCache>
            </c:strRef>
          </c:tx>
          <c:spPr>
            <a:solidFill>
              <a:srgbClr val="00B050"/>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Sheet1!$B$46:$I$46</c:f>
              <c:numCache>
                <c:formatCode>0</c:formatCode>
                <c:ptCount val="8"/>
                <c:pt idx="0">
                  <c:v>0</c:v>
                </c:pt>
                <c:pt idx="1">
                  <c:v>1.3459205104027205E-4</c:v>
                </c:pt>
                <c:pt idx="2">
                  <c:v>-24.691859301625641</c:v>
                </c:pt>
                <c:pt idx="3">
                  <c:v>-64.000228169613592</c:v>
                </c:pt>
                <c:pt idx="4">
                  <c:v>-89.379432915832467</c:v>
                </c:pt>
                <c:pt idx="5">
                  <c:v>-117.26825857172585</c:v>
                </c:pt>
                <c:pt idx="6">
                  <c:v>-128.18394839403885</c:v>
                </c:pt>
                <c:pt idx="7">
                  <c:v>-137.26134249423092</c:v>
                </c:pt>
              </c:numCache>
            </c:numRef>
          </c:val>
          <c:extLst>
            <c:ext xmlns:c16="http://schemas.microsoft.com/office/drawing/2014/chart" uri="{C3380CC4-5D6E-409C-BE32-E72D297353CC}">
              <c16:uniqueId val="{00000008-50A3-4D8A-AE6D-C38ECAA785F5}"/>
            </c:ext>
          </c:extLst>
        </c:ser>
        <c:dLbls>
          <c:showLegendKey val="0"/>
          <c:showVal val="0"/>
          <c:showCatName val="0"/>
          <c:showSerName val="0"/>
          <c:showPercent val="0"/>
          <c:showBubbleSize val="0"/>
        </c:dLbls>
        <c:gapWidth val="20"/>
        <c:overlap val="100"/>
        <c:axId val="2108632991"/>
        <c:axId val="2108633823"/>
      </c:barChart>
      <c:catAx>
        <c:axId val="2108632991"/>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08633823"/>
        <c:crosses val="autoZero"/>
        <c:auto val="1"/>
        <c:lblAlgn val="ctr"/>
        <c:lblOffset val="100"/>
        <c:noMultiLvlLbl val="0"/>
      </c:catAx>
      <c:valAx>
        <c:axId val="21086338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08632991"/>
        <c:crosses val="autoZero"/>
        <c:crossBetween val="between"/>
      </c:valAx>
      <c:spPr>
        <a:noFill/>
        <a:ln>
          <a:noFill/>
        </a:ln>
        <a:effectLst/>
      </c:spPr>
    </c:plotArea>
    <c:plotVisOnly val="1"/>
    <c:dispBlanksAs val="gap"/>
    <c:showDLblsOverMax val="0"/>
    <c:extLst/>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r>
              <a:rPr lang="en-US" sz="1800" b="1" dirty="0"/>
              <a:t>GCAM Annual</a:t>
            </a:r>
          </a:p>
        </c:rich>
      </c:tx>
      <c:layout>
        <c:manualLayout>
          <c:xMode val="edge"/>
          <c:yMode val="edge"/>
          <c:x val="0.28575743167232215"/>
          <c:y val="3.8764904589262239E-2"/>
        </c:manualLayout>
      </c:layout>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797934135466923"/>
          <c:y val="0.12737781365468523"/>
          <c:w val="0.58708573928258967"/>
          <c:h val="0.75271471274424029"/>
        </c:manualLayout>
      </c:layout>
      <c:barChart>
        <c:barDir val="col"/>
        <c:grouping val="stacked"/>
        <c:varyColors val="0"/>
        <c:ser>
          <c:idx val="0"/>
          <c:order val="0"/>
          <c:tx>
            <c:strRef>
              <c:f>Sheet1!$A$16</c:f>
              <c:strCache>
                <c:ptCount val="1"/>
                <c:pt idx="0">
                  <c:v>ptegu</c:v>
                </c:pt>
              </c:strCache>
            </c:strRef>
          </c:tx>
          <c:spPr>
            <a:solidFill>
              <a:schemeClr val="accent4"/>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Sheet1!$B$38:$I$38</c:f>
              <c:numCache>
                <c:formatCode>0</c:formatCode>
                <c:ptCount val="8"/>
                <c:pt idx="0">
                  <c:v>0</c:v>
                </c:pt>
                <c:pt idx="1">
                  <c:v>2.4370769295501304E-2</c:v>
                </c:pt>
                <c:pt idx="2">
                  <c:v>-25.41005390391058</c:v>
                </c:pt>
                <c:pt idx="3">
                  <c:v>-313.19788443432998</c:v>
                </c:pt>
                <c:pt idx="4">
                  <c:v>-454.20607837678585</c:v>
                </c:pt>
                <c:pt idx="5">
                  <c:v>-487.32946668011414</c:v>
                </c:pt>
                <c:pt idx="6">
                  <c:v>-461.93295339565532</c:v>
                </c:pt>
                <c:pt idx="7">
                  <c:v>-423.13465294631089</c:v>
                </c:pt>
              </c:numCache>
            </c:numRef>
          </c:val>
          <c:extLst>
            <c:ext xmlns:c16="http://schemas.microsoft.com/office/drawing/2014/chart" uri="{C3380CC4-5D6E-409C-BE32-E72D297353CC}">
              <c16:uniqueId val="{00000000-50A3-4D8A-AE6D-C38ECAA785F5}"/>
            </c:ext>
          </c:extLst>
        </c:ser>
        <c:ser>
          <c:idx val="1"/>
          <c:order val="1"/>
          <c:tx>
            <c:strRef>
              <c:f>Sheet1!$A$17</c:f>
              <c:strCache>
                <c:ptCount val="1"/>
                <c:pt idx="0">
                  <c:v>ptnonipm</c:v>
                </c:pt>
              </c:strCache>
            </c:strRef>
          </c:tx>
          <c:spPr>
            <a:solidFill>
              <a:srgbClr val="CC99FF"/>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Sheet1!$B$39:$I$39</c:f>
              <c:numCache>
                <c:formatCode>0</c:formatCode>
                <c:ptCount val="8"/>
                <c:pt idx="0">
                  <c:v>0</c:v>
                </c:pt>
                <c:pt idx="1">
                  <c:v>8.4485940851664054E-4</c:v>
                </c:pt>
                <c:pt idx="2">
                  <c:v>-52.563279512479085</c:v>
                </c:pt>
                <c:pt idx="3">
                  <c:v>-207.94321428677745</c:v>
                </c:pt>
                <c:pt idx="4">
                  <c:v>-335.28080504996035</c:v>
                </c:pt>
                <c:pt idx="5">
                  <c:v>-539.2870627160022</c:v>
                </c:pt>
                <c:pt idx="6">
                  <c:v>-855.00605048758212</c:v>
                </c:pt>
                <c:pt idx="7">
                  <c:v>-1105.2829709652522</c:v>
                </c:pt>
              </c:numCache>
            </c:numRef>
          </c:val>
          <c:extLst>
            <c:ext xmlns:c16="http://schemas.microsoft.com/office/drawing/2014/chart" uri="{C3380CC4-5D6E-409C-BE32-E72D297353CC}">
              <c16:uniqueId val="{00000001-50A3-4D8A-AE6D-C38ECAA785F5}"/>
            </c:ext>
          </c:extLst>
        </c:ser>
        <c:ser>
          <c:idx val="2"/>
          <c:order val="2"/>
          <c:tx>
            <c:strRef>
              <c:f>Sheet1!$A$18</c:f>
              <c:strCache>
                <c:ptCount val="1"/>
                <c:pt idx="0">
                  <c:v>oilgas</c:v>
                </c:pt>
              </c:strCache>
            </c:strRef>
          </c:tx>
          <c:spPr>
            <a:solidFill>
              <a:srgbClr val="C00000"/>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Sheet1!$B$40:$I$40</c:f>
              <c:numCache>
                <c:formatCode>0</c:formatCode>
                <c:ptCount val="8"/>
                <c:pt idx="0">
                  <c:v>0</c:v>
                </c:pt>
                <c:pt idx="1">
                  <c:v>-9.1735349883492745E-5</c:v>
                </c:pt>
                <c:pt idx="2">
                  <c:v>-4.3789875387743677</c:v>
                </c:pt>
                <c:pt idx="3">
                  <c:v>-19.881274885778453</c:v>
                </c:pt>
                <c:pt idx="4">
                  <c:v>-45.946425570079214</c:v>
                </c:pt>
                <c:pt idx="5">
                  <c:v>-90.424134779709618</c:v>
                </c:pt>
                <c:pt idx="6">
                  <c:v>-139.84176847327734</c:v>
                </c:pt>
                <c:pt idx="7">
                  <c:v>-185.22126496640249</c:v>
                </c:pt>
              </c:numCache>
            </c:numRef>
          </c:val>
          <c:extLst>
            <c:ext xmlns:c16="http://schemas.microsoft.com/office/drawing/2014/chart" uri="{C3380CC4-5D6E-409C-BE32-E72D297353CC}">
              <c16:uniqueId val="{00000002-50A3-4D8A-AE6D-C38ECAA785F5}"/>
            </c:ext>
          </c:extLst>
        </c:ser>
        <c:ser>
          <c:idx val="3"/>
          <c:order val="3"/>
          <c:tx>
            <c:strRef>
              <c:f>Sheet1!$A$19</c:f>
              <c:strCache>
                <c:ptCount val="1"/>
                <c:pt idx="0">
                  <c:v>nonpt</c:v>
                </c:pt>
              </c:strCache>
            </c:strRef>
          </c:tx>
          <c:spPr>
            <a:solidFill>
              <a:schemeClr val="accent2"/>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Sheet1!$B$41:$I$41</c:f>
              <c:numCache>
                <c:formatCode>0</c:formatCode>
                <c:ptCount val="8"/>
                <c:pt idx="0">
                  <c:v>0</c:v>
                </c:pt>
                <c:pt idx="1">
                  <c:v>-4.0649784676816125E-3</c:v>
                </c:pt>
                <c:pt idx="2">
                  <c:v>1.2212832182697184</c:v>
                </c:pt>
                <c:pt idx="3">
                  <c:v>-25.278500405652267</c:v>
                </c:pt>
                <c:pt idx="4">
                  <c:v>-69.612871470509333</c:v>
                </c:pt>
                <c:pt idx="5">
                  <c:v>-147.05691230119197</c:v>
                </c:pt>
                <c:pt idx="6">
                  <c:v>-212.98515885836457</c:v>
                </c:pt>
                <c:pt idx="7">
                  <c:v>-282.4044809735783</c:v>
                </c:pt>
              </c:numCache>
            </c:numRef>
          </c:val>
          <c:extLst>
            <c:ext xmlns:c16="http://schemas.microsoft.com/office/drawing/2014/chart" uri="{C3380CC4-5D6E-409C-BE32-E72D297353CC}">
              <c16:uniqueId val="{00000003-50A3-4D8A-AE6D-C38ECAA785F5}"/>
            </c:ext>
          </c:extLst>
        </c:ser>
        <c:ser>
          <c:idx val="4"/>
          <c:order val="4"/>
          <c:tx>
            <c:strRef>
              <c:f>Sheet1!$A$20</c:f>
              <c:strCache>
                <c:ptCount val="1"/>
                <c:pt idx="0">
                  <c:v>rwc</c:v>
                </c:pt>
              </c:strCache>
            </c:strRef>
          </c:tx>
          <c:spPr>
            <a:solidFill>
              <a:schemeClr val="accent4">
                <a:lumMod val="50000"/>
              </a:schemeClr>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Sheet1!$B$42:$I$42</c:f>
              <c:numCache>
                <c:formatCode>0</c:formatCode>
                <c:ptCount val="8"/>
                <c:pt idx="0">
                  <c:v>0</c:v>
                </c:pt>
                <c:pt idx="1">
                  <c:v>-2.1086087989630187E-4</c:v>
                </c:pt>
                <c:pt idx="2">
                  <c:v>0.38417499783411202</c:v>
                </c:pt>
                <c:pt idx="3">
                  <c:v>-0.68691669009480449</c:v>
                </c:pt>
                <c:pt idx="4">
                  <c:v>-5.5512730625196554</c:v>
                </c:pt>
                <c:pt idx="5">
                  <c:v>-11.062122287676459</c:v>
                </c:pt>
                <c:pt idx="6">
                  <c:v>-16.085160774620164</c:v>
                </c:pt>
                <c:pt idx="7">
                  <c:v>-21.724167449862136</c:v>
                </c:pt>
              </c:numCache>
            </c:numRef>
          </c:val>
          <c:extLst>
            <c:ext xmlns:c16="http://schemas.microsoft.com/office/drawing/2014/chart" uri="{C3380CC4-5D6E-409C-BE32-E72D297353CC}">
              <c16:uniqueId val="{00000004-50A3-4D8A-AE6D-C38ECAA785F5}"/>
            </c:ext>
          </c:extLst>
        </c:ser>
        <c:ser>
          <c:idx val="5"/>
          <c:order val="5"/>
          <c:tx>
            <c:strRef>
              <c:f>Sheet1!$A$21</c:f>
              <c:strCache>
                <c:ptCount val="1"/>
                <c:pt idx="0">
                  <c:v>onroad_gas</c:v>
                </c:pt>
              </c:strCache>
            </c:strRef>
          </c:tx>
          <c:spPr>
            <a:solidFill>
              <a:srgbClr val="7030A0"/>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Sheet1!$B$43:$I$43</c:f>
              <c:numCache>
                <c:formatCode>0</c:formatCode>
                <c:ptCount val="8"/>
                <c:pt idx="0">
                  <c:v>0</c:v>
                </c:pt>
                <c:pt idx="1">
                  <c:v>7.6808956919194316E-6</c:v>
                </c:pt>
                <c:pt idx="2">
                  <c:v>-1.1617149244148095</c:v>
                </c:pt>
                <c:pt idx="3">
                  <c:v>-5.7070741741112556</c:v>
                </c:pt>
                <c:pt idx="4">
                  <c:v>-15.35315527047112</c:v>
                </c:pt>
                <c:pt idx="5">
                  <c:v>-33.396186153455517</c:v>
                </c:pt>
                <c:pt idx="6">
                  <c:v>-56.83889104908539</c:v>
                </c:pt>
                <c:pt idx="7">
                  <c:v>-82.649360470259367</c:v>
                </c:pt>
              </c:numCache>
            </c:numRef>
          </c:val>
          <c:extLst>
            <c:ext xmlns:c16="http://schemas.microsoft.com/office/drawing/2014/chart" uri="{C3380CC4-5D6E-409C-BE32-E72D297353CC}">
              <c16:uniqueId val="{00000005-50A3-4D8A-AE6D-C38ECAA785F5}"/>
            </c:ext>
          </c:extLst>
        </c:ser>
        <c:ser>
          <c:idx val="6"/>
          <c:order val="6"/>
          <c:tx>
            <c:strRef>
              <c:f>Sheet1!$A$22</c:f>
              <c:strCache>
                <c:ptCount val="1"/>
                <c:pt idx="0">
                  <c:v>onroad_diesel</c:v>
                </c:pt>
              </c:strCache>
            </c:strRef>
          </c:tx>
          <c:spPr>
            <a:solidFill>
              <a:srgbClr val="002060"/>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Sheet1!$B$44:$I$44</c:f>
              <c:numCache>
                <c:formatCode>0</c:formatCode>
                <c:ptCount val="8"/>
                <c:pt idx="0">
                  <c:v>0</c:v>
                </c:pt>
                <c:pt idx="1">
                  <c:v>4.738147254101932E-5</c:v>
                </c:pt>
                <c:pt idx="2">
                  <c:v>-3.7402348831046766</c:v>
                </c:pt>
                <c:pt idx="3">
                  <c:v>-20.272843257064324</c:v>
                </c:pt>
                <c:pt idx="4">
                  <c:v>-59.480234388413919</c:v>
                </c:pt>
                <c:pt idx="5">
                  <c:v>-159.07385104548825</c:v>
                </c:pt>
                <c:pt idx="6">
                  <c:v>-300.05855291514877</c:v>
                </c:pt>
                <c:pt idx="7">
                  <c:v>-463.85854739372638</c:v>
                </c:pt>
              </c:numCache>
            </c:numRef>
          </c:val>
          <c:extLst>
            <c:ext xmlns:c16="http://schemas.microsoft.com/office/drawing/2014/chart" uri="{C3380CC4-5D6E-409C-BE32-E72D297353CC}">
              <c16:uniqueId val="{00000006-50A3-4D8A-AE6D-C38ECAA785F5}"/>
            </c:ext>
          </c:extLst>
        </c:ser>
        <c:ser>
          <c:idx val="7"/>
          <c:order val="7"/>
          <c:tx>
            <c:strRef>
              <c:f>Sheet1!$A$23</c:f>
              <c:strCache>
                <c:ptCount val="1"/>
                <c:pt idx="0">
                  <c:v>pt_cmv_c1c2_12</c:v>
                </c:pt>
              </c:strCache>
            </c:strRef>
          </c:tx>
          <c:spPr>
            <a:solidFill>
              <a:schemeClr val="accent5">
                <a:lumMod val="75000"/>
              </a:schemeClr>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Sheet1!$B$45:$I$45</c:f>
              <c:numCache>
                <c:formatCode>0</c:formatCode>
                <c:ptCount val="8"/>
                <c:pt idx="0">
                  <c:v>0</c:v>
                </c:pt>
                <c:pt idx="1">
                  <c:v>1.2345871999741576E-4</c:v>
                </c:pt>
                <c:pt idx="2">
                  <c:v>-50.102701722731894</c:v>
                </c:pt>
                <c:pt idx="3">
                  <c:v>-80.089264612181012</c:v>
                </c:pt>
                <c:pt idx="4">
                  <c:v>-81.925022574173866</c:v>
                </c:pt>
                <c:pt idx="5">
                  <c:v>-66.243902710881059</c:v>
                </c:pt>
                <c:pt idx="6">
                  <c:v>-76.716071823731752</c:v>
                </c:pt>
                <c:pt idx="7">
                  <c:v>-87.401911772223599</c:v>
                </c:pt>
              </c:numCache>
            </c:numRef>
          </c:val>
          <c:extLst>
            <c:ext xmlns:c16="http://schemas.microsoft.com/office/drawing/2014/chart" uri="{C3380CC4-5D6E-409C-BE32-E72D297353CC}">
              <c16:uniqueId val="{00000007-50A3-4D8A-AE6D-C38ECAA785F5}"/>
            </c:ext>
          </c:extLst>
        </c:ser>
        <c:ser>
          <c:idx val="8"/>
          <c:order val="8"/>
          <c:tx>
            <c:strRef>
              <c:f>Sheet1!$A$24</c:f>
              <c:strCache>
                <c:ptCount val="1"/>
                <c:pt idx="0">
                  <c:v>rail</c:v>
                </c:pt>
              </c:strCache>
            </c:strRef>
          </c:tx>
          <c:spPr>
            <a:solidFill>
              <a:srgbClr val="00B050"/>
            </a:solidFill>
            <a:ln>
              <a:noFill/>
            </a:ln>
            <a:effectLst/>
          </c:spPr>
          <c:invertIfNegative val="0"/>
          <c:cat>
            <c:numRef>
              <c:f>Sheet1!$B$15:$I$15</c:f>
              <c:numCache>
                <c:formatCode>General</c:formatCode>
                <c:ptCount val="8"/>
                <c:pt idx="0">
                  <c:v>2015</c:v>
                </c:pt>
                <c:pt idx="1">
                  <c:v>2020</c:v>
                </c:pt>
                <c:pt idx="2">
                  <c:v>2025</c:v>
                </c:pt>
                <c:pt idx="3">
                  <c:v>2030</c:v>
                </c:pt>
                <c:pt idx="4">
                  <c:v>2035</c:v>
                </c:pt>
                <c:pt idx="5">
                  <c:v>2040</c:v>
                </c:pt>
                <c:pt idx="6">
                  <c:v>2045</c:v>
                </c:pt>
                <c:pt idx="7">
                  <c:v>2050</c:v>
                </c:pt>
              </c:numCache>
            </c:numRef>
          </c:cat>
          <c:val>
            <c:numRef>
              <c:f>Sheet1!$B$46:$I$46</c:f>
              <c:numCache>
                <c:formatCode>0</c:formatCode>
                <c:ptCount val="8"/>
                <c:pt idx="0">
                  <c:v>0</c:v>
                </c:pt>
                <c:pt idx="1">
                  <c:v>1.3459205104027205E-4</c:v>
                </c:pt>
                <c:pt idx="2">
                  <c:v>-24.691859301625641</c:v>
                </c:pt>
                <c:pt idx="3">
                  <c:v>-64.000228169613592</c:v>
                </c:pt>
                <c:pt idx="4">
                  <c:v>-89.379432915832467</c:v>
                </c:pt>
                <c:pt idx="5">
                  <c:v>-117.26825857172585</c:v>
                </c:pt>
                <c:pt idx="6">
                  <c:v>-128.18394839403885</c:v>
                </c:pt>
                <c:pt idx="7">
                  <c:v>-137.26134249423092</c:v>
                </c:pt>
              </c:numCache>
            </c:numRef>
          </c:val>
          <c:extLst>
            <c:ext xmlns:c16="http://schemas.microsoft.com/office/drawing/2014/chart" uri="{C3380CC4-5D6E-409C-BE32-E72D297353CC}">
              <c16:uniqueId val="{00000008-50A3-4D8A-AE6D-C38ECAA785F5}"/>
            </c:ext>
          </c:extLst>
        </c:ser>
        <c:dLbls>
          <c:showLegendKey val="0"/>
          <c:showVal val="0"/>
          <c:showCatName val="0"/>
          <c:showSerName val="0"/>
          <c:showPercent val="0"/>
          <c:showBubbleSize val="0"/>
        </c:dLbls>
        <c:gapWidth val="20"/>
        <c:overlap val="100"/>
        <c:axId val="2108632991"/>
        <c:axId val="2108633823"/>
      </c:barChart>
      <c:catAx>
        <c:axId val="2108632991"/>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08633823"/>
        <c:crosses val="autoZero"/>
        <c:auto val="1"/>
        <c:lblAlgn val="ctr"/>
        <c:lblOffset val="100"/>
        <c:noMultiLvlLbl val="0"/>
      </c:catAx>
      <c:valAx>
        <c:axId val="21086338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08632991"/>
        <c:crosses val="autoZero"/>
        <c:crossBetween val="between"/>
      </c:valAx>
      <c:spPr>
        <a:noFill/>
        <a:ln>
          <a:noFill/>
        </a:ln>
        <a:effectLst/>
      </c:spPr>
    </c:plotArea>
    <c:plotVisOnly val="1"/>
    <c:dispBlanksAs val="gap"/>
    <c:showDLblsOverMax val="0"/>
    <c:extLst/>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0.21645</cdr:x>
      <cdr:y>0.02215</cdr:y>
    </cdr:from>
    <cdr:to>
      <cdr:x>0.55184</cdr:x>
      <cdr:y>0.10599</cdr:y>
    </cdr:to>
    <cdr:sp macro="" textlink="">
      <cdr:nvSpPr>
        <cdr:cNvPr id="2" name="TextBox 13">
          <a:extLst xmlns:a="http://schemas.openxmlformats.org/drawingml/2006/main">
            <a:ext uri="{FF2B5EF4-FFF2-40B4-BE49-F238E27FC236}">
              <a16:creationId xmlns:a16="http://schemas.microsoft.com/office/drawing/2014/main" id="{4DF32D46-E9D8-40BB-AD68-C713417435E5}"/>
            </a:ext>
          </a:extLst>
        </cdr:cNvPr>
        <cdr:cNvSpPr txBox="1"/>
      </cdr:nvSpPr>
      <cdr:spPr>
        <a:xfrm xmlns:a="http://schemas.openxmlformats.org/drawingml/2006/main">
          <a:off x="1348420" y="97580"/>
          <a:ext cx="208943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NO</a:t>
          </a:r>
          <a:r>
            <a:rPr lang="en-US" baseline="-25000" dirty="0"/>
            <a:t>x  </a:t>
          </a:r>
          <a:r>
            <a:rPr lang="en-US" dirty="0"/>
            <a:t>Emissions (kT)                     </a:t>
          </a:r>
        </a:p>
      </cdr:txBody>
    </cdr:sp>
  </cdr:relSizeAnchor>
</c:userShapes>
</file>

<file path=ppt/drawings/drawing2.xml><?xml version="1.0" encoding="utf-8"?>
<c:userShapes xmlns:c="http://schemas.openxmlformats.org/drawingml/2006/chart">
  <cdr:relSizeAnchor xmlns:cdr="http://schemas.openxmlformats.org/drawingml/2006/chartDrawing">
    <cdr:from>
      <cdr:x>0.35575</cdr:x>
      <cdr:y>0.01581</cdr:y>
    </cdr:from>
    <cdr:to>
      <cdr:x>0.69012</cdr:x>
      <cdr:y>0.09965</cdr:y>
    </cdr:to>
    <cdr:sp macro="" textlink="">
      <cdr:nvSpPr>
        <cdr:cNvPr id="2" name="TextBox 13">
          <a:extLst xmlns:a="http://schemas.openxmlformats.org/drawingml/2006/main">
            <a:ext uri="{FF2B5EF4-FFF2-40B4-BE49-F238E27FC236}">
              <a16:creationId xmlns:a16="http://schemas.microsoft.com/office/drawing/2014/main" id="{61835B72-697E-435B-B24C-F84CDD05EA65}"/>
            </a:ext>
          </a:extLst>
        </cdr:cNvPr>
        <cdr:cNvSpPr txBox="1"/>
      </cdr:nvSpPr>
      <cdr:spPr>
        <a:xfrm xmlns:a="http://schemas.openxmlformats.org/drawingml/2006/main">
          <a:off x="2223037" y="69628"/>
          <a:ext cx="208943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VOC</a:t>
          </a:r>
          <a:r>
            <a:rPr lang="en-US" sz="1800" baseline="-25000" dirty="0"/>
            <a:t>  </a:t>
          </a:r>
          <a:r>
            <a:rPr lang="en-US" sz="1800" dirty="0"/>
            <a:t>Emissions (kT)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6CB1B2-A772-4FE1-8734-FD393749C453}" type="datetimeFigureOut">
              <a:rPr lang="en-US" smtClean="0"/>
              <a:t>10/16/2022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1786DB-46C2-4715-879D-703947BEFF1A}" type="slidenum">
              <a:rPr lang="en-US" smtClean="0"/>
              <a:t>‹#›</a:t>
            </a:fld>
            <a:endParaRPr lang="en-US" dirty="0"/>
          </a:p>
        </p:txBody>
      </p:sp>
    </p:spTree>
    <p:extLst>
      <p:ext uri="{BB962C8B-B14F-4D97-AF65-F5344CB8AC3E}">
        <p14:creationId xmlns:p14="http://schemas.microsoft.com/office/powerpoint/2010/main" val="649839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am presenting results from ongoing research on modeling the air quality impacts of future energy scenarios as the companion talk to the one that you just heard by Dr. Loughlin..  0:19</a:t>
            </a:r>
          </a:p>
          <a:p>
            <a:endParaRPr lang="en-US" dirty="0"/>
          </a:p>
        </p:txBody>
      </p:sp>
      <p:sp>
        <p:nvSpPr>
          <p:cNvPr id="4" name="Slide Number Placeholder 3"/>
          <p:cNvSpPr>
            <a:spLocks noGrp="1"/>
          </p:cNvSpPr>
          <p:nvPr>
            <p:ph type="sldNum" sz="quarter" idx="5"/>
          </p:nvPr>
        </p:nvSpPr>
        <p:spPr/>
        <p:txBody>
          <a:bodyPr/>
          <a:lstStyle/>
          <a:p>
            <a:fld id="{281786DB-46C2-4715-879D-703947BEFF1A}" type="slidenum">
              <a:rPr lang="en-US" smtClean="0"/>
              <a:t>1</a:t>
            </a:fld>
            <a:endParaRPr lang="en-US" dirty="0"/>
          </a:p>
        </p:txBody>
      </p:sp>
    </p:spTree>
    <p:extLst>
      <p:ext uri="{BB962C8B-B14F-4D97-AF65-F5344CB8AC3E}">
        <p14:creationId xmlns:p14="http://schemas.microsoft.com/office/powerpoint/2010/main" val="3271691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inputs to CMAQ are from 2015, except for the emissions control files for the two 2050 simulations. That is, we do not change the meteorology. All non-anthropogenic and non-US sector emissions are static. 0:45</a:t>
            </a:r>
          </a:p>
        </p:txBody>
      </p:sp>
      <p:sp>
        <p:nvSpPr>
          <p:cNvPr id="4" name="Slide Number Placeholder 3"/>
          <p:cNvSpPr>
            <a:spLocks noGrp="1"/>
          </p:cNvSpPr>
          <p:nvPr>
            <p:ph type="sldNum" sz="quarter" idx="5"/>
          </p:nvPr>
        </p:nvSpPr>
        <p:spPr/>
        <p:txBody>
          <a:bodyPr/>
          <a:lstStyle/>
          <a:p>
            <a:fld id="{EFB3C97D-FA1F-4BF1-8F2E-E2445B7BCCAA}" type="slidenum">
              <a:rPr lang="en-US" smtClean="0"/>
              <a:t>10</a:t>
            </a:fld>
            <a:endParaRPr lang="en-US" dirty="0"/>
          </a:p>
        </p:txBody>
      </p:sp>
    </p:spTree>
    <p:extLst>
      <p:ext uri="{BB962C8B-B14F-4D97-AF65-F5344CB8AC3E}">
        <p14:creationId xmlns:p14="http://schemas.microsoft.com/office/powerpoint/2010/main" val="876247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map on the right shows the NAAs, and the one on the left the base year MDA8 values averaged over the warm months. It illustrates why the co-benefits of GHG mitigation might be useful to some airsheds.  Many of the areas with NAA designations (right map) show up in warm colors in the base year CMAQ simulation (left map) as having some of the highest 5-mo avg MDA8. The highest value of 62 ppb is in Southern CA, which has an extreme NAA designation. As Dan said in the previous talk, some 100 million Americans live in these NAAs, some which show moderate to extreme exceedances despite dramatic controls in emissions of the standard air pollutants  SOx and NOx. </a:t>
            </a:r>
          </a:p>
        </p:txBody>
      </p:sp>
      <p:sp>
        <p:nvSpPr>
          <p:cNvPr id="4" name="Slide Number Placeholder 3"/>
          <p:cNvSpPr>
            <a:spLocks noGrp="1"/>
          </p:cNvSpPr>
          <p:nvPr>
            <p:ph type="sldNum" sz="quarter" idx="5"/>
          </p:nvPr>
        </p:nvSpPr>
        <p:spPr/>
        <p:txBody>
          <a:bodyPr/>
          <a:lstStyle/>
          <a:p>
            <a:fld id="{281786DB-46C2-4715-879D-703947BEFF1A}" type="slidenum">
              <a:rPr lang="en-US" smtClean="0"/>
              <a:t>11</a:t>
            </a:fld>
            <a:endParaRPr lang="en-US" dirty="0"/>
          </a:p>
        </p:txBody>
      </p:sp>
    </p:spTree>
    <p:extLst>
      <p:ext uri="{BB962C8B-B14F-4D97-AF65-F5344CB8AC3E}">
        <p14:creationId xmlns:p14="http://schemas.microsoft.com/office/powerpoint/2010/main" val="3353057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GCAM emissions had the effect of reducing MDA8 substantially in the ref50 case. The maximum co-benefit is in an area that is not designated NAA, as the deep decarbonization scenario is a total across all sectors, i.e., not targeted toward specific sectors or regions. However, the regions in the OH valley with marginal NAA designations do show MDA8 co-benefits, as do some of the areas of extreme nonattainment in California.</a:t>
            </a:r>
          </a:p>
        </p:txBody>
      </p:sp>
      <p:sp>
        <p:nvSpPr>
          <p:cNvPr id="4" name="Slide Number Placeholder 3"/>
          <p:cNvSpPr>
            <a:spLocks noGrp="1"/>
          </p:cNvSpPr>
          <p:nvPr>
            <p:ph type="sldNum" sz="quarter" idx="5"/>
          </p:nvPr>
        </p:nvSpPr>
        <p:spPr/>
        <p:txBody>
          <a:bodyPr/>
          <a:lstStyle/>
          <a:p>
            <a:fld id="{281786DB-46C2-4715-879D-703947BEFF1A}" type="slidenum">
              <a:rPr lang="en-US" smtClean="0"/>
              <a:t>12</a:t>
            </a:fld>
            <a:endParaRPr lang="en-US" dirty="0"/>
          </a:p>
        </p:txBody>
      </p:sp>
    </p:spTree>
    <p:extLst>
      <p:ext uri="{BB962C8B-B14F-4D97-AF65-F5344CB8AC3E}">
        <p14:creationId xmlns:p14="http://schemas.microsoft.com/office/powerpoint/2010/main" val="1344253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spatial patterns show that the onroad mobile sources and point sources are major contributors of NOx, and that there are no disbenefits for NOx. The greatest co-benefits are from sources in TX, ND, NM, and WV/PA. The deeper decarbonization reduces the small NOx increases in TX and the Four Corner states to 0 or negative relative to base year. The source of these positive values in the ref50 case is most likely sources in airports and non-</a:t>
            </a:r>
            <a:r>
              <a:rPr lang="en-US" dirty="0" err="1"/>
              <a:t>egu</a:t>
            </a:r>
            <a:r>
              <a:rPr lang="en-US" dirty="0"/>
              <a:t> point sources (buildings and industry), with smaller contributions from oil and gas sources in TX and ND. The max co-benefit occurs in northwest NM. The positive differences ref50-base year at this location turned negative in the 80x50 scenario, and thus this was the largest diff in 80x50 – ref50. </a:t>
            </a:r>
          </a:p>
        </p:txBody>
      </p:sp>
      <p:sp>
        <p:nvSpPr>
          <p:cNvPr id="4" name="Slide Number Placeholder 3"/>
          <p:cNvSpPr>
            <a:spLocks noGrp="1"/>
          </p:cNvSpPr>
          <p:nvPr>
            <p:ph type="sldNum" sz="quarter" idx="5"/>
          </p:nvPr>
        </p:nvSpPr>
        <p:spPr/>
        <p:txBody>
          <a:bodyPr/>
          <a:lstStyle/>
          <a:p>
            <a:fld id="{281786DB-46C2-4715-879D-703947BEFF1A}" type="slidenum">
              <a:rPr lang="en-US" smtClean="0"/>
              <a:t>13</a:t>
            </a:fld>
            <a:endParaRPr lang="en-US" dirty="0"/>
          </a:p>
        </p:txBody>
      </p:sp>
    </p:spTree>
    <p:extLst>
      <p:ext uri="{BB962C8B-B14F-4D97-AF65-F5344CB8AC3E}">
        <p14:creationId xmlns:p14="http://schemas.microsoft.com/office/powerpoint/2010/main" val="2435215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NOx is a major driver of ozone production and is emitted by several anthropogenic sectors targeted in the GCAM scenarios. GCAM uses a single aggregated oilgas sector while CMAQ disaggregates them into non-point and point oil and gas “streams” (sectors) via the stream family definitions in DESID. It drives much of the VOC emissions, which decline by about 20000 kT in the 2050 scenarios relative to 2015. Although most sector emissions of NOx are lower in both scenarios in 2050, ptnonipm NOx emissions grow slightly over time in the ref50 scenario, likely due to industrial growth but also grow in the oilgas sector due to increased conversion to liquid fuel. However, NOx concentrations are mostly reduced in both future scenarios over most of the domain, consistent with the overall emissions trends in the left-hand plot.1:20</a:t>
            </a:r>
          </a:p>
        </p:txBody>
      </p:sp>
      <p:sp>
        <p:nvSpPr>
          <p:cNvPr id="4" name="Slide Number Placeholder 3"/>
          <p:cNvSpPr>
            <a:spLocks noGrp="1"/>
          </p:cNvSpPr>
          <p:nvPr>
            <p:ph type="sldNum" sz="quarter" idx="5"/>
          </p:nvPr>
        </p:nvSpPr>
        <p:spPr/>
        <p:txBody>
          <a:bodyPr/>
          <a:lstStyle/>
          <a:p>
            <a:fld id="{EFB3C97D-FA1F-4BF1-8F2E-E2445B7BCCAA}" type="slidenum">
              <a:rPr lang="en-US" smtClean="0"/>
              <a:t>14</a:t>
            </a:fld>
            <a:endParaRPr lang="en-US" dirty="0"/>
          </a:p>
        </p:txBody>
      </p:sp>
    </p:spTree>
    <p:extLst>
      <p:ext uri="{BB962C8B-B14F-4D97-AF65-F5344CB8AC3E}">
        <p14:creationId xmlns:p14="http://schemas.microsoft.com/office/powerpoint/2010/main" val="2924535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large max value for annual average is due to major wildfires in the west, shown in the high conc locations. Pattern of NAAs over CA resembles that for MDA8 ozone. </a:t>
            </a:r>
          </a:p>
        </p:txBody>
      </p:sp>
      <p:sp>
        <p:nvSpPr>
          <p:cNvPr id="4" name="Slide Number Placeholder 3"/>
          <p:cNvSpPr>
            <a:spLocks noGrp="1"/>
          </p:cNvSpPr>
          <p:nvPr>
            <p:ph type="sldNum" sz="quarter" idx="5"/>
          </p:nvPr>
        </p:nvSpPr>
        <p:spPr/>
        <p:txBody>
          <a:bodyPr/>
          <a:lstStyle/>
          <a:p>
            <a:fld id="{281786DB-46C2-4715-879D-703947BEFF1A}" type="slidenum">
              <a:rPr lang="en-US" smtClean="0"/>
              <a:t>15</a:t>
            </a:fld>
            <a:endParaRPr lang="en-US" dirty="0"/>
          </a:p>
        </p:txBody>
      </p:sp>
    </p:spTree>
    <p:extLst>
      <p:ext uri="{BB962C8B-B14F-4D97-AF65-F5344CB8AC3E}">
        <p14:creationId xmlns:p14="http://schemas.microsoft.com/office/powerpoint/2010/main" val="3473666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high PM concentrations in the base year May – September are from wildfires that burned for several weeks beginning in the end of August in California, as well as others in WA, ID and MT. The GCAM emissions had the effect of already reducing PM2.5 substantially in the ref50 case, and the co-benefits are therefore not large. The spatial patterns of differences from base year are nearly identical in the two 2050 scenarios, and the co-benefits are commensurately small. The positive differences are mainly due to SO2 increases in 80x50 over the reference case due to increased coal use with carbon capture in the pt_egu sector in CA and increases in SO2 and PM2.5 due to fuel switching in a dozen states in the ptnonipm (industry) sector. It must be emphasized that this is a hypothetical scenario in demonstration of this projection method and should not be interpreted as a probable future.</a:t>
            </a:r>
          </a:p>
        </p:txBody>
      </p:sp>
      <p:sp>
        <p:nvSpPr>
          <p:cNvPr id="4" name="Slide Number Placeholder 3"/>
          <p:cNvSpPr>
            <a:spLocks noGrp="1"/>
          </p:cNvSpPr>
          <p:nvPr>
            <p:ph type="sldNum" sz="quarter" idx="5"/>
          </p:nvPr>
        </p:nvSpPr>
        <p:spPr/>
        <p:txBody>
          <a:bodyPr/>
          <a:lstStyle/>
          <a:p>
            <a:fld id="{281786DB-46C2-4715-879D-703947BEFF1A}" type="slidenum">
              <a:rPr lang="en-US" smtClean="0"/>
              <a:t>16</a:t>
            </a:fld>
            <a:endParaRPr lang="en-US" dirty="0"/>
          </a:p>
        </p:txBody>
      </p:sp>
    </p:spTree>
    <p:extLst>
      <p:ext uri="{BB962C8B-B14F-4D97-AF65-F5344CB8AC3E}">
        <p14:creationId xmlns:p14="http://schemas.microsoft.com/office/powerpoint/2010/main" val="2341060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PM concentration disbenefit is mainly due to SO2 and primary PM2.5 emissions increases in the ptnonipm and pt_egu sectors. Technology switching to carbon capture and storage available in 2050 increases fossil-fuel use in these sectors in a few hot spots in the states shown here with a positive percent change. However, the concentrations also include transport and atmospheric transformation as much as to emissions, so the hot spots do not always occur in the states where these sources show an increase, e.g., NJ at the PA border.</a:t>
            </a:r>
          </a:p>
        </p:txBody>
      </p:sp>
      <p:sp>
        <p:nvSpPr>
          <p:cNvPr id="4" name="Slide Number Placeholder 3"/>
          <p:cNvSpPr>
            <a:spLocks noGrp="1"/>
          </p:cNvSpPr>
          <p:nvPr>
            <p:ph type="sldNum" sz="quarter" idx="5"/>
          </p:nvPr>
        </p:nvSpPr>
        <p:spPr/>
        <p:txBody>
          <a:bodyPr/>
          <a:lstStyle/>
          <a:p>
            <a:fld id="{281786DB-46C2-4715-879D-703947BEFF1A}" type="slidenum">
              <a:rPr lang="en-US" smtClean="0"/>
              <a:t>17</a:t>
            </a:fld>
            <a:endParaRPr lang="en-US" dirty="0"/>
          </a:p>
        </p:txBody>
      </p:sp>
    </p:spTree>
    <p:extLst>
      <p:ext uri="{BB962C8B-B14F-4D97-AF65-F5344CB8AC3E}">
        <p14:creationId xmlns:p14="http://schemas.microsoft.com/office/powerpoint/2010/main" val="2825538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the PM concentration difference is from SO2 and primary PM2.5 emissions increases in the ptnonipm sector. PM2.5 increases in the 80x50 scenario a total of ~200 </a:t>
            </a:r>
            <a:r>
              <a:rPr lang="en-US"/>
              <a:t>kT compared to ref50 mostly </a:t>
            </a:r>
            <a:r>
              <a:rPr lang="en-US" dirty="0"/>
              <a:t>from industry (180 kT ) and the power sector (27 kT). SO2 also increases in ptnonipm in the 80x50 scenario by 96 kT over the base year (additional 72 kT over ref50 in 2050). The ref50 scenario sees increases in all sectors (88 kT total) except the power sector, which declines </a:t>
            </a:r>
            <a:r>
              <a:rPr lang="en-US"/>
              <a:t>by 85% </a:t>
            </a:r>
            <a:r>
              <a:rPr lang="en-US" dirty="0"/>
              <a:t>(1200 </a:t>
            </a:r>
            <a:r>
              <a:rPr lang="en-US"/>
              <a:t>kT). </a:t>
            </a:r>
            <a:endParaRPr lang="en-US" dirty="0"/>
          </a:p>
        </p:txBody>
      </p:sp>
      <p:sp>
        <p:nvSpPr>
          <p:cNvPr id="4" name="Slide Number Placeholder 3"/>
          <p:cNvSpPr>
            <a:spLocks noGrp="1"/>
          </p:cNvSpPr>
          <p:nvPr>
            <p:ph type="sldNum" sz="quarter" idx="5"/>
          </p:nvPr>
        </p:nvSpPr>
        <p:spPr/>
        <p:txBody>
          <a:bodyPr/>
          <a:lstStyle/>
          <a:p>
            <a:fld id="{281786DB-46C2-4715-879D-703947BEFF1A}" type="slidenum">
              <a:rPr lang="en-US" smtClean="0"/>
              <a:t>18</a:t>
            </a:fld>
            <a:endParaRPr lang="en-US" dirty="0"/>
          </a:p>
        </p:txBody>
      </p:sp>
    </p:spTree>
    <p:extLst>
      <p:ext uri="{BB962C8B-B14F-4D97-AF65-F5344CB8AC3E}">
        <p14:creationId xmlns:p14="http://schemas.microsoft.com/office/powerpoint/2010/main" val="3830267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will next extend this work to do annual simulations. Not all pollutants appear to have a co-benefit from the 80% CO2 reduction strategy. Technology switching involving CCS could lead to greater use of fossil fuels in this scenario and increase emissions of SOx and PM2.5. We will investigate this issue further. We will also examine the AQ impacts of more targeted CO2 emission reduction scenarios, such as RPS and various levels of vehicle electrification in various onroad mobile sectors. 0:52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EFB3C97D-FA1F-4BF1-8F2E-E2445B7BCCAA}" type="slidenum">
              <a:rPr lang="en-US" smtClean="0"/>
              <a:t>19</a:t>
            </a:fld>
            <a:endParaRPr lang="en-US" dirty="0"/>
          </a:p>
        </p:txBody>
      </p:sp>
    </p:spTree>
    <p:extLst>
      <p:ext uri="{BB962C8B-B14F-4D97-AF65-F5344CB8AC3E}">
        <p14:creationId xmlns:p14="http://schemas.microsoft.com/office/powerpoint/2010/main" val="2163348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Slide 2: This work is motivated by the fact that air quality management demonstrating compliance with the NAAQS for criteria air pollutants, ozone, PM and NOx have found that adopting comprehensive greenhouse gas mitigation targets, such as renewable electricity and energy efficient buildings provide air quality co-benefits to meeting the NAAQS in conjunction with more standard air pollution control  measures. The Global Change Analysis Model provides a means to this end. It is a technology-rich human-earth system model to simulate energy supply, demand and impacts in which technologies are allowed to compete for market share based on their relative prices, subject to additional modeled constraints. While GCAM is primarily used to examine scenarios for reducing emissions of CO</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in later versions, CH</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4</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N</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1800" dirty="0">
                <a:effectLst/>
                <a:latin typeface="Calibri" panose="020F0502020204030204" pitchFamily="34" charset="0"/>
                <a:ea typeface="Calibri" panose="020F0502020204030204" pitchFamily="34" charset="0"/>
                <a:cs typeface="Times New Roman" panose="02020603050405020304" pitchFamily="18" charset="0"/>
              </a:rPr>
              <a:t>O), the model also produces scenario-, region-, technology- and pollutant-specific emissions of air pollutants co-emitted with GHGs. Our research objective then is to link the GCAM to a comprehensive air quality model, to quantify the air quality co-benefits of specific GHG reduction scenarios. In this application we run GCAM-USA described next. 1:20</a:t>
            </a:r>
          </a:p>
          <a:p>
            <a:endParaRPr lang="en-US" dirty="0"/>
          </a:p>
        </p:txBody>
      </p:sp>
      <p:sp>
        <p:nvSpPr>
          <p:cNvPr id="4" name="Slide Number Placeholder 3"/>
          <p:cNvSpPr>
            <a:spLocks noGrp="1"/>
          </p:cNvSpPr>
          <p:nvPr>
            <p:ph type="sldNum" sz="quarter" idx="5"/>
          </p:nvPr>
        </p:nvSpPr>
        <p:spPr/>
        <p:txBody>
          <a:bodyPr/>
          <a:lstStyle/>
          <a:p>
            <a:fld id="{281786DB-46C2-4715-879D-703947BEFF1A}" type="slidenum">
              <a:rPr lang="en-US" smtClean="0"/>
              <a:t>2</a:t>
            </a:fld>
            <a:endParaRPr lang="en-US" dirty="0"/>
          </a:p>
        </p:txBody>
      </p:sp>
    </p:spTree>
    <p:extLst>
      <p:ext uri="{BB962C8B-B14F-4D97-AF65-F5344CB8AC3E}">
        <p14:creationId xmlns:p14="http://schemas.microsoft.com/office/powerpoint/2010/main" val="3276185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0:24</a:t>
            </a:r>
          </a:p>
          <a:p>
            <a:endParaRPr lang="en-US" dirty="0"/>
          </a:p>
        </p:txBody>
      </p:sp>
      <p:sp>
        <p:nvSpPr>
          <p:cNvPr id="4" name="Slide Number Placeholder 3"/>
          <p:cNvSpPr>
            <a:spLocks noGrp="1"/>
          </p:cNvSpPr>
          <p:nvPr>
            <p:ph type="sldNum" sz="quarter" idx="5"/>
          </p:nvPr>
        </p:nvSpPr>
        <p:spPr/>
        <p:txBody>
          <a:bodyPr/>
          <a:lstStyle/>
          <a:p>
            <a:fld id="{281786DB-46C2-4715-879D-703947BEFF1A}" type="slidenum">
              <a:rPr lang="en-US" smtClean="0"/>
              <a:t>20</a:t>
            </a:fld>
            <a:endParaRPr lang="en-US" dirty="0"/>
          </a:p>
        </p:txBody>
      </p:sp>
    </p:spTree>
    <p:extLst>
      <p:ext uri="{BB962C8B-B14F-4D97-AF65-F5344CB8AC3E}">
        <p14:creationId xmlns:p14="http://schemas.microsoft.com/office/powerpoint/2010/main" val="1215870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1786DB-46C2-4715-879D-703947BEFF1A}" type="slidenum">
              <a:rPr lang="en-US" smtClean="0"/>
              <a:t>23</a:t>
            </a:fld>
            <a:endParaRPr lang="en-US" dirty="0"/>
          </a:p>
        </p:txBody>
      </p:sp>
    </p:spTree>
    <p:extLst>
      <p:ext uri="{BB962C8B-B14F-4D97-AF65-F5344CB8AC3E}">
        <p14:creationId xmlns:p14="http://schemas.microsoft.com/office/powerpoint/2010/main" val="1155107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Corrections to DESID made little if any difference in the estimated benefits for MDA8 episode averages (policy – ref case). Maximum benefits in NOx and VOC are not collocated with those for MDA8. </a:t>
            </a:r>
          </a:p>
        </p:txBody>
      </p:sp>
      <p:sp>
        <p:nvSpPr>
          <p:cNvPr id="4" name="Slide Number Placeholder 3"/>
          <p:cNvSpPr>
            <a:spLocks noGrp="1"/>
          </p:cNvSpPr>
          <p:nvPr>
            <p:ph type="sldNum" sz="quarter" idx="5"/>
          </p:nvPr>
        </p:nvSpPr>
        <p:spPr/>
        <p:txBody>
          <a:bodyPr/>
          <a:lstStyle/>
          <a:p>
            <a:fld id="{281786DB-46C2-4715-879D-703947BEFF1A}" type="slidenum">
              <a:rPr lang="en-US" smtClean="0"/>
              <a:t>24</a:t>
            </a:fld>
            <a:endParaRPr lang="en-US" dirty="0"/>
          </a:p>
        </p:txBody>
      </p:sp>
    </p:spTree>
    <p:extLst>
      <p:ext uri="{BB962C8B-B14F-4D97-AF65-F5344CB8AC3E}">
        <p14:creationId xmlns:p14="http://schemas.microsoft.com/office/powerpoint/2010/main" val="3339448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Corrections to DESID made little if any difference in the estimated benefits for MDA8 episode averages (policy – ref case) </a:t>
            </a:r>
          </a:p>
        </p:txBody>
      </p:sp>
      <p:sp>
        <p:nvSpPr>
          <p:cNvPr id="4" name="Slide Number Placeholder 3"/>
          <p:cNvSpPr>
            <a:spLocks noGrp="1"/>
          </p:cNvSpPr>
          <p:nvPr>
            <p:ph type="sldNum" sz="quarter" idx="5"/>
          </p:nvPr>
        </p:nvSpPr>
        <p:spPr/>
        <p:txBody>
          <a:bodyPr/>
          <a:lstStyle/>
          <a:p>
            <a:fld id="{281786DB-46C2-4715-879D-703947BEFF1A}" type="slidenum">
              <a:rPr lang="en-US" smtClean="0"/>
              <a:t>25</a:t>
            </a:fld>
            <a:endParaRPr lang="en-US" dirty="0"/>
          </a:p>
        </p:txBody>
      </p:sp>
    </p:spTree>
    <p:extLst>
      <p:ext uri="{BB962C8B-B14F-4D97-AF65-F5344CB8AC3E}">
        <p14:creationId xmlns:p14="http://schemas.microsoft.com/office/powerpoint/2010/main" val="3994265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Corrections to DESID made little if any difference in the estimated benefits for MDA8 episode averages (policy – ref case) </a:t>
            </a:r>
          </a:p>
        </p:txBody>
      </p:sp>
      <p:sp>
        <p:nvSpPr>
          <p:cNvPr id="4" name="Slide Number Placeholder 3"/>
          <p:cNvSpPr>
            <a:spLocks noGrp="1"/>
          </p:cNvSpPr>
          <p:nvPr>
            <p:ph type="sldNum" sz="quarter" idx="5"/>
          </p:nvPr>
        </p:nvSpPr>
        <p:spPr/>
        <p:txBody>
          <a:bodyPr/>
          <a:lstStyle/>
          <a:p>
            <a:fld id="{281786DB-46C2-4715-879D-703947BEFF1A}" type="slidenum">
              <a:rPr lang="en-US" smtClean="0"/>
              <a:t>26</a:t>
            </a:fld>
            <a:endParaRPr lang="en-US" dirty="0"/>
          </a:p>
        </p:txBody>
      </p:sp>
    </p:spTree>
    <p:extLst>
      <p:ext uri="{BB962C8B-B14F-4D97-AF65-F5344CB8AC3E}">
        <p14:creationId xmlns:p14="http://schemas.microsoft.com/office/powerpoint/2010/main" val="3374106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Emission differences in the table are negative numbers for all sectors (ref50 NO</a:t>
            </a:r>
            <a:r>
              <a:rPr lang="en-US" baseline="-25000" dirty="0"/>
              <a:t>x</a:t>
            </a:r>
            <a:r>
              <a:rPr lang="en-US" dirty="0"/>
              <a:t> emissions in 2050 are greater than in the 80% CO</a:t>
            </a:r>
            <a:r>
              <a:rPr lang="en-US" baseline="-25000" dirty="0"/>
              <a:t>2</a:t>
            </a:r>
            <a:r>
              <a:rPr lang="en-US" dirty="0"/>
              <a:t> reduction scenario).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1786DB-46C2-4715-879D-703947BEF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366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1786DB-46C2-4715-879D-703947BEF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292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comparing results for a full base year run among the seasons. The seasonal emissions totals also include a 41% reduction due to a correction in the conversion from mol/s to kT/h. However, this does not change the % difference from average and the conclusions regarding intra-seasonal variability still apply. Note that the 2050 simulations will carry the same seasonal swings because the scaling is applied uniformly in all seasons to the base year emissions.</a:t>
            </a:r>
          </a:p>
        </p:txBody>
      </p:sp>
      <p:sp>
        <p:nvSpPr>
          <p:cNvPr id="4" name="Slide Number Placeholder 3"/>
          <p:cNvSpPr>
            <a:spLocks noGrp="1"/>
          </p:cNvSpPr>
          <p:nvPr>
            <p:ph type="sldNum" sz="quarter" idx="5"/>
          </p:nvPr>
        </p:nvSpPr>
        <p:spPr/>
        <p:txBody>
          <a:bodyPr/>
          <a:lstStyle/>
          <a:p>
            <a:fld id="{281786DB-46C2-4715-879D-703947BEFF1A}" type="slidenum">
              <a:rPr lang="en-US" smtClean="0"/>
              <a:t>30</a:t>
            </a:fld>
            <a:endParaRPr lang="en-US" dirty="0"/>
          </a:p>
        </p:txBody>
      </p:sp>
    </p:spTree>
    <p:extLst>
      <p:ext uri="{BB962C8B-B14F-4D97-AF65-F5344CB8AC3E}">
        <p14:creationId xmlns:p14="http://schemas.microsoft.com/office/powerpoint/2010/main" val="2425862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summarize,  NOx emissions grow in ptnonipm in the ref50 scenario but both NOx and VOC emissions are much lower in every sector and state in the 80x50 scenario than in the ref50 scenario. The differences between GCAM and CMAQ are small in 2050 for these NOx emissions reductions. Given the different models, base year emissions and their aggregation, and the different summing period, this result is encouraging and lends support to the scaling approach. It shows a co-benefit for ozone in a simulation averaged MDA8 reduction of 18.4 ppb compared to a reference case average of 10.6 ppb. This modeling approach has not previously been used but efforts to link GCAM to WRF-Chem are ongoing at Northeastern University, led by Y. Zhang, and this same approach is underway at UT-San Antonio, led by co-author K. Brown. 0:56</a:t>
            </a:r>
          </a:p>
        </p:txBody>
      </p:sp>
      <p:sp>
        <p:nvSpPr>
          <p:cNvPr id="4" name="Slide Number Placeholder 3"/>
          <p:cNvSpPr>
            <a:spLocks noGrp="1"/>
          </p:cNvSpPr>
          <p:nvPr>
            <p:ph type="sldNum" sz="quarter" idx="5"/>
          </p:nvPr>
        </p:nvSpPr>
        <p:spPr/>
        <p:txBody>
          <a:bodyPr/>
          <a:lstStyle/>
          <a:p>
            <a:fld id="{281786DB-46C2-4715-879D-703947BEFF1A}" type="slidenum">
              <a:rPr lang="en-US" smtClean="0"/>
              <a:t>31</a:t>
            </a:fld>
            <a:endParaRPr lang="en-US" dirty="0"/>
          </a:p>
        </p:txBody>
      </p:sp>
    </p:spTree>
    <p:extLst>
      <p:ext uri="{BB962C8B-B14F-4D97-AF65-F5344CB8AC3E}">
        <p14:creationId xmlns:p14="http://schemas.microsoft.com/office/powerpoint/2010/main" val="510108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comparing results for a full base year run among the seasons. The seasonal emissions totals also include a 41% reduction due to a correction in the conversion from mol/s to kT/h. However, this does not change the % difference from average and the conclusions regarding intra-seasonal variability still apply. Note that the 2050 simulations will carry the same seasonal swings because the scaling is applied uniformly in all seasons to the base year emissions.</a:t>
            </a:r>
          </a:p>
        </p:txBody>
      </p:sp>
      <p:sp>
        <p:nvSpPr>
          <p:cNvPr id="4" name="Slide Number Placeholder 3"/>
          <p:cNvSpPr>
            <a:spLocks noGrp="1"/>
          </p:cNvSpPr>
          <p:nvPr>
            <p:ph type="sldNum" sz="quarter" idx="5"/>
          </p:nvPr>
        </p:nvSpPr>
        <p:spPr/>
        <p:txBody>
          <a:bodyPr/>
          <a:lstStyle/>
          <a:p>
            <a:fld id="{281786DB-46C2-4715-879D-703947BEFF1A}" type="slidenum">
              <a:rPr lang="en-US" smtClean="0"/>
              <a:t>32</a:t>
            </a:fld>
            <a:endParaRPr lang="en-US" dirty="0"/>
          </a:p>
        </p:txBody>
      </p:sp>
    </p:spTree>
    <p:extLst>
      <p:ext uri="{BB962C8B-B14F-4D97-AF65-F5344CB8AC3E}">
        <p14:creationId xmlns:p14="http://schemas.microsoft.com/office/powerpoint/2010/main" val="2090985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work we have the main ingredients to meet out research objective, namely the energy system model and the air quality simulation model. The challenge is how best to translate the annual emissions of air pollutants from GCAM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efficiently</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the spatial and temporal scale needed for CMAQ simulations to examine hourly air pollutant concentrations and assess the impacts of the driving energy scenario. 0:33</a:t>
            </a:r>
          </a:p>
        </p:txBody>
      </p:sp>
      <p:sp>
        <p:nvSpPr>
          <p:cNvPr id="4" name="Slide Number Placeholder 3"/>
          <p:cNvSpPr>
            <a:spLocks noGrp="1"/>
          </p:cNvSpPr>
          <p:nvPr>
            <p:ph type="sldNum" sz="quarter" idx="5"/>
          </p:nvPr>
        </p:nvSpPr>
        <p:spPr/>
        <p:txBody>
          <a:bodyPr/>
          <a:lstStyle/>
          <a:p>
            <a:fld id="{EFB3C97D-FA1F-4BF1-8F2E-E2445B7BCCAA}" type="slidenum">
              <a:rPr lang="en-US" smtClean="0"/>
              <a:t>3</a:t>
            </a:fld>
            <a:endParaRPr lang="en-US" dirty="0"/>
          </a:p>
        </p:txBody>
      </p:sp>
    </p:spTree>
    <p:extLst>
      <p:ext uri="{BB962C8B-B14F-4D97-AF65-F5344CB8AC3E}">
        <p14:creationId xmlns:p14="http://schemas.microsoft.com/office/powerpoint/2010/main" val="1189212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spatial patterns suggest that the greatest reductions in NOx and VOC are from the same sources in TX, ND, NM, and WV/PA, but the larger reductions in NOx compared to VOC also indicate that ozone formation in these areas may be NOx-limited. </a:t>
            </a:r>
          </a:p>
        </p:txBody>
      </p:sp>
      <p:sp>
        <p:nvSpPr>
          <p:cNvPr id="4" name="Slide Number Placeholder 3"/>
          <p:cNvSpPr>
            <a:spLocks noGrp="1"/>
          </p:cNvSpPr>
          <p:nvPr>
            <p:ph type="sldNum" sz="quarter" idx="5"/>
          </p:nvPr>
        </p:nvSpPr>
        <p:spPr/>
        <p:txBody>
          <a:bodyPr/>
          <a:lstStyle/>
          <a:p>
            <a:fld id="{281786DB-46C2-4715-879D-703947BEFF1A}" type="slidenum">
              <a:rPr lang="en-US" smtClean="0"/>
              <a:t>33</a:t>
            </a:fld>
            <a:endParaRPr lang="en-US" dirty="0"/>
          </a:p>
        </p:txBody>
      </p:sp>
    </p:spTree>
    <p:extLst>
      <p:ext uri="{BB962C8B-B14F-4D97-AF65-F5344CB8AC3E}">
        <p14:creationId xmlns:p14="http://schemas.microsoft.com/office/powerpoint/2010/main" val="3023971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Emission differences in the table are all negative numbers (ref50 NO</a:t>
            </a:r>
            <a:r>
              <a:rPr lang="en-US" baseline="-25000" dirty="0"/>
              <a:t>x</a:t>
            </a:r>
            <a:r>
              <a:rPr lang="en-US" dirty="0"/>
              <a:t> emissions in 2050 are greater than in the 80% CO</a:t>
            </a:r>
            <a:r>
              <a:rPr lang="en-US" baseline="-25000" dirty="0"/>
              <a:t>2</a:t>
            </a:r>
            <a:r>
              <a:rPr lang="en-US" dirty="0"/>
              <a:t> reduction scenario).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1786DB-46C2-4715-879D-703947BEF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774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GCAM is an open-source model developed  by PNNL and version 5.4 documentation is available in the link at the bottom. It is a technology-rich model that simulates the co-evolution of the systems shown in the middle through time but is primarily energy-, land use- and water-focused. While it is often run to 2100 and beyond globally, here we run GCAM v5.2 for the US to 2050, which is more relevant for decarbonization goals and AQ planning. GCAM-USA models 31 global regions, 50 US states and the District of Columbia. In the CMAQ analyses we exclude AK and HI. GCAM evaluates the endpoints shown at the right for various scenario assumptions on the left on  population and economic growth, resource availability, climate change, technology development, behavior and preferences, and policies either in place or emerging. It can be used to test the efficacy of existing mitigation policies or their combinations, and their cost-effectiveness. Relevant to this research, it evaluates the climate endpoints of global mean temperature and GHG emissions, and environmental endpoints of air pollutant emissions, water use, and health. Later versions of GCAM include controls on all GHGs listed here, this version only employs CO</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1800" dirty="0">
                <a:effectLst/>
                <a:latin typeface="Calibri" panose="020F0502020204030204" pitchFamily="34" charset="0"/>
                <a:ea typeface="Calibri" panose="020F0502020204030204" pitchFamily="34" charset="0"/>
                <a:cs typeface="Times New Roman" panose="02020603050405020304" pitchFamily="18" charset="0"/>
              </a:rPr>
              <a:t> mitigation strategies</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Also, this presentation focuses on ozone impacts, and therefore on the precursor emissions, NO</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x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VOC. 1:28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EFB3C97D-FA1F-4BF1-8F2E-E2445B7BCCAA}" type="slidenum">
              <a:rPr lang="en-US" smtClean="0"/>
              <a:t>35</a:t>
            </a:fld>
            <a:endParaRPr lang="en-US" dirty="0"/>
          </a:p>
        </p:txBody>
      </p:sp>
    </p:spTree>
    <p:extLst>
      <p:ext uri="{BB962C8B-B14F-4D97-AF65-F5344CB8AC3E}">
        <p14:creationId xmlns:p14="http://schemas.microsoft.com/office/powerpoint/2010/main" val="30143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corrections to the GCAM emissions had the effect of reducing MDA8 substantially in the ref50 case, and the co-benefits are therefore not as large as were seen in the previous study using GCAM v5.2</a:t>
            </a:r>
          </a:p>
        </p:txBody>
      </p:sp>
      <p:sp>
        <p:nvSpPr>
          <p:cNvPr id="4" name="Slide Number Placeholder 3"/>
          <p:cNvSpPr>
            <a:spLocks noGrp="1"/>
          </p:cNvSpPr>
          <p:nvPr>
            <p:ph type="sldNum" sz="quarter" idx="5"/>
          </p:nvPr>
        </p:nvSpPr>
        <p:spPr/>
        <p:txBody>
          <a:bodyPr/>
          <a:lstStyle/>
          <a:p>
            <a:fld id="{281786DB-46C2-4715-879D-703947BEFF1A}" type="slidenum">
              <a:rPr lang="en-US" smtClean="0"/>
              <a:t>36</a:t>
            </a:fld>
            <a:endParaRPr lang="en-US" dirty="0"/>
          </a:p>
        </p:txBody>
      </p:sp>
    </p:spTree>
    <p:extLst>
      <p:ext uri="{BB962C8B-B14F-4D97-AF65-F5344CB8AC3E}">
        <p14:creationId xmlns:p14="http://schemas.microsoft.com/office/powerpoint/2010/main" val="987046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spatial patterns show that there are significant reductions over most of the domain, and the deeper decarbonization further reduces VOC in northwest ND, where the maximum co-benefit occurs. There are increases in VOC in the Southeast. As the state-level VOC emissions show no increases in any sectors these positive differences are attributable to secondary production, and we are investigating the responsible species. However, these future increases in VOC do not have an impact on MDA8, which suggests that ozone production is NOx-limited in these southeastern states.</a:t>
            </a:r>
          </a:p>
        </p:txBody>
      </p:sp>
      <p:sp>
        <p:nvSpPr>
          <p:cNvPr id="4" name="Slide Number Placeholder 3"/>
          <p:cNvSpPr>
            <a:spLocks noGrp="1"/>
          </p:cNvSpPr>
          <p:nvPr>
            <p:ph type="sldNum" sz="quarter" idx="5"/>
          </p:nvPr>
        </p:nvSpPr>
        <p:spPr/>
        <p:txBody>
          <a:bodyPr/>
          <a:lstStyle/>
          <a:p>
            <a:fld id="{281786DB-46C2-4715-879D-703947BEFF1A}" type="slidenum">
              <a:rPr lang="en-US" smtClean="0"/>
              <a:t>37</a:t>
            </a:fld>
            <a:endParaRPr lang="en-US" dirty="0"/>
          </a:p>
        </p:txBody>
      </p:sp>
    </p:spTree>
    <p:extLst>
      <p:ext uri="{BB962C8B-B14F-4D97-AF65-F5344CB8AC3E}">
        <p14:creationId xmlns:p14="http://schemas.microsoft.com/office/powerpoint/2010/main" val="41796703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zoom to the locations referenced to see the impact of technology-switching on PM concentration diffs in the 80x50 case.</a:t>
            </a:r>
          </a:p>
        </p:txBody>
      </p:sp>
      <p:sp>
        <p:nvSpPr>
          <p:cNvPr id="4" name="Slide Number Placeholder 3"/>
          <p:cNvSpPr>
            <a:spLocks noGrp="1"/>
          </p:cNvSpPr>
          <p:nvPr>
            <p:ph type="sldNum" sz="quarter" idx="5"/>
          </p:nvPr>
        </p:nvSpPr>
        <p:spPr/>
        <p:txBody>
          <a:bodyPr/>
          <a:lstStyle/>
          <a:p>
            <a:fld id="{281786DB-46C2-4715-879D-703947BEFF1A}" type="slidenum">
              <a:rPr lang="en-US" smtClean="0"/>
              <a:t>38</a:t>
            </a:fld>
            <a:endParaRPr lang="en-US" dirty="0"/>
          </a:p>
        </p:txBody>
      </p:sp>
    </p:spTree>
    <p:extLst>
      <p:ext uri="{BB962C8B-B14F-4D97-AF65-F5344CB8AC3E}">
        <p14:creationId xmlns:p14="http://schemas.microsoft.com/office/powerpoint/2010/main" val="529462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recent development of the DESID module in CMAQ helps us meet this challenge. For each energy scenario in GCAM, we use GCAM output to develop state-, sector- and pollutant-specific growth factors of emissions and then use them to scale the emissions in CMAQ-DESID from a base year of 2015 to the respective 2050 scenario. So, what is DESID? 0:27</a:t>
            </a:r>
          </a:p>
        </p:txBody>
      </p:sp>
      <p:sp>
        <p:nvSpPr>
          <p:cNvPr id="4" name="Slide Number Placeholder 3"/>
          <p:cNvSpPr>
            <a:spLocks noGrp="1"/>
          </p:cNvSpPr>
          <p:nvPr>
            <p:ph type="sldNum" sz="quarter" idx="5"/>
          </p:nvPr>
        </p:nvSpPr>
        <p:spPr/>
        <p:txBody>
          <a:bodyPr/>
          <a:lstStyle/>
          <a:p>
            <a:fld id="{EFB3C97D-FA1F-4BF1-8F2E-E2445B7BCCAA}" type="slidenum">
              <a:rPr lang="en-US" smtClean="0"/>
              <a:t>4</a:t>
            </a:fld>
            <a:endParaRPr lang="en-US" dirty="0"/>
          </a:p>
        </p:txBody>
      </p:sp>
    </p:spTree>
    <p:extLst>
      <p:ext uri="{BB962C8B-B14F-4D97-AF65-F5344CB8AC3E}">
        <p14:creationId xmlns:p14="http://schemas.microsoft.com/office/powerpoint/2010/main" val="4222180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Detailed Emission Scaling, Isolation and Diagnostic module in CMAQ was developed by Murphy et al. and published in GMD last year. Its primary purpose is scaling emissions at the region, sector and pollutant level, without the overhead of processing emissions over the whole domain for multiple sectors to examine the impacts of a particular emissions change scenario. It is an efficient way to ingest the emissions projections into the future from a model like GCAM and analyze the air quality impacts. It allows sectors to be kept separate in the scaling, important for understanding the relative AQ impacts of various sectors. 0:45</a:t>
            </a:r>
            <a:endParaRPr lang="en-US" dirty="0"/>
          </a:p>
        </p:txBody>
      </p:sp>
      <p:sp>
        <p:nvSpPr>
          <p:cNvPr id="4" name="Slide Number Placeholder 3"/>
          <p:cNvSpPr>
            <a:spLocks noGrp="1"/>
          </p:cNvSpPr>
          <p:nvPr>
            <p:ph type="sldNum" sz="quarter" idx="5"/>
          </p:nvPr>
        </p:nvSpPr>
        <p:spPr/>
        <p:txBody>
          <a:bodyPr/>
          <a:lstStyle/>
          <a:p>
            <a:fld id="{281786DB-46C2-4715-879D-703947BEFF1A}" type="slidenum">
              <a:rPr lang="en-US" smtClean="0"/>
              <a:t>5</a:t>
            </a:fld>
            <a:endParaRPr lang="en-US" dirty="0"/>
          </a:p>
        </p:txBody>
      </p:sp>
    </p:spTree>
    <p:extLst>
      <p:ext uri="{BB962C8B-B14F-4D97-AF65-F5344CB8AC3E}">
        <p14:creationId xmlns:p14="http://schemas.microsoft.com/office/powerpoint/2010/main" val="4035952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initial application of this system, we are simulating two energy scenarios in GCAM, a reference scenario that continues current energy legislation to 2050, labeled ref50, and a mitigation policy that reduces CO</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1800" dirty="0">
                <a:effectLst/>
                <a:latin typeface="Calibri" panose="020F0502020204030204" pitchFamily="34" charset="0"/>
                <a:ea typeface="Calibri" panose="020F0502020204030204" pitchFamily="34" charset="0"/>
                <a:cs typeface="Times New Roman" panose="02020603050405020304" pitchFamily="18" charset="0"/>
              </a:rPr>
              <a:t> by a total of 80% by 2050 relative to the 2010 reference year, labeled 80x50. We use these to scale 2015 emissions developed for the EPA Air Quality Time Series project (Foley et al., 2022). Several GCAM sectors had to be aggregated to the existing sectors in EQUATES. Oil and gas scaling for conversion processes (gas-, coal- and biomass-to-liquid) uses USA-average scaling factors in every state due to large uncertainties in state-specific values. 0:58</a:t>
            </a:r>
          </a:p>
          <a:p>
            <a:pPr marL="0" marR="0">
              <a:lnSpc>
                <a:spcPct val="107000"/>
              </a:lnSpc>
              <a:spcBef>
                <a:spcPts val="0"/>
              </a:spcBef>
              <a:spcAft>
                <a:spcPts val="800"/>
              </a:spcAft>
            </a:pPr>
            <a:r>
              <a:rPr lang="en-US" sz="1800" dirty="0">
                <a:effectLst/>
                <a:latin typeface="Calibri" panose="020F0502020204030204" pitchFamily="34" charset="0"/>
                <a:cs typeface="Times New Roman" panose="02020603050405020304" pitchFamily="18" charset="0"/>
              </a:rPr>
              <a:t>ref50 scenario does not include explicit representation of air, climate and energy policies but DOES include (1) </a:t>
            </a:r>
            <a:r>
              <a:rPr lang="en-US" sz="3600" dirty="0"/>
              <a:t>Regional Greenhouse Gas Initiative (RGGI); (2) Sec 177 ZEV targets; (3) LDV near-term GHG emission rule; (4) Tier 3 standards to reduce air pollution from on-road mobile sources; (5) Various NSPSs and (6) Production and Investment Tax Credits (PTC and ITC) for renewable energy production. This has the effect of respectively reducing the levelized cost of production per GJ ~ for wind ($4.81), geothermal ($8.71) and for biomass ($4.62) technologies, and a 12-30%  credit for capital costs of a renewable energy project, modeled in GCAM v5.4 as a reduction in the fixed charge rate. Does NOT include IRA, state-level CO2 reduction targets or COVID-19 impacts on energy demands.</a:t>
            </a:r>
          </a:p>
          <a:p>
            <a:pPr marL="0" marR="0">
              <a:lnSpc>
                <a:spcPct val="107000"/>
              </a:lnSpc>
              <a:spcBef>
                <a:spcPts val="0"/>
              </a:spcBef>
              <a:spcAft>
                <a:spcPts val="800"/>
              </a:spcAft>
            </a:pPr>
            <a:endParaRPr lang="en-US" sz="3600" dirty="0"/>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FB3C97D-FA1F-4BF1-8F2E-E2445B7BCCAA}" type="slidenum">
              <a:rPr lang="en-US" smtClean="0"/>
              <a:t>6</a:t>
            </a:fld>
            <a:endParaRPr lang="en-US" dirty="0"/>
          </a:p>
        </p:txBody>
      </p:sp>
    </p:spTree>
    <p:extLst>
      <p:ext uri="{BB962C8B-B14F-4D97-AF65-F5344CB8AC3E}">
        <p14:creationId xmlns:p14="http://schemas.microsoft.com/office/powerpoint/2010/main" val="1062649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Many GCAM source categories relevant for tracking energy flow are collapsed into single EQUATES emission streams. These mappings mostly follow what is recommended by OAQPS for mapping emissions into nonpt and ptnonipm source categories. Several GCAM industrial categories have been mapped to ptnonipm. All residential and commercial energy use except residential wood combustion are mapped to nonpt, as well as regional biomass production for biofuel and bioenergy feedstock. Also, many vehicle classes of light-duty vehicles tracked separately in GCAM are mapped to onroad_gas in EQUATES. In the EQUATES emissions inputs both this category and onroad_diesel are disaggregated between California and the rest of CONUS. 0:59</a:t>
            </a:r>
          </a:p>
          <a:p>
            <a:endParaRPr lang="en-US" dirty="0"/>
          </a:p>
        </p:txBody>
      </p:sp>
      <p:sp>
        <p:nvSpPr>
          <p:cNvPr id="4" name="Slide Number Placeholder 3"/>
          <p:cNvSpPr>
            <a:spLocks noGrp="1"/>
          </p:cNvSpPr>
          <p:nvPr>
            <p:ph type="sldNum" sz="quarter" idx="5"/>
          </p:nvPr>
        </p:nvSpPr>
        <p:spPr/>
        <p:txBody>
          <a:bodyPr/>
          <a:lstStyle/>
          <a:p>
            <a:fld id="{EFB3C97D-FA1F-4BF1-8F2E-E2445B7BCCAA}" type="slidenum">
              <a:rPr lang="en-US" smtClean="0"/>
              <a:t>7</a:t>
            </a:fld>
            <a:endParaRPr lang="en-US" dirty="0"/>
          </a:p>
        </p:txBody>
      </p:sp>
    </p:spTree>
    <p:extLst>
      <p:ext uri="{BB962C8B-B14F-4D97-AF65-F5344CB8AC3E}">
        <p14:creationId xmlns:p14="http://schemas.microsoft.com/office/powerpoint/2010/main" val="3793074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We developed a bridge script in R to transform the GCAM output into scaling factors written to the emission control file read by the DESID module. The scaling factor is just the ratio of 2050 emissions to 2015, calculated for each pollutant and aggregate emission sector for each state and the District of Columbia. The chemical family definition in DESID is used to apply the scaling factor calculated from GCAM for VOC and PM2.5 to all their respective constituents. PMC isn’t output directly by GCAM but is derived as the difference of PM</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10</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PM</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2.5</a:t>
            </a:r>
            <a:r>
              <a:rPr lang="en-US" sz="1800" dirty="0">
                <a:effectLst/>
                <a:latin typeface="Calibri" panose="020F0502020204030204" pitchFamily="34" charset="0"/>
                <a:ea typeface="Calibri" panose="020F0502020204030204" pitchFamily="34" charset="0"/>
                <a:cs typeface="Times New Roman" panose="02020603050405020304" pitchFamily="18" charset="0"/>
              </a:rPr>
              <a:t> with a floor value of 0. Due to differences in methods of estimating BC, OC and PM</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2.5</a:t>
            </a:r>
            <a:r>
              <a:rPr lang="en-US" sz="1800" dirty="0">
                <a:effectLst/>
                <a:latin typeface="Calibri" panose="020F0502020204030204" pitchFamily="34" charset="0"/>
                <a:ea typeface="Calibri" panose="020F0502020204030204" pitchFamily="34" charset="0"/>
                <a:cs typeface="Times New Roman" panose="02020603050405020304" pitchFamily="18" charset="0"/>
              </a:rPr>
              <a:t> emissions in GCAM, CMAQ inputs for elemental and organic carbon emissions use the same scaling as PM</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2.5</a:t>
            </a:r>
            <a:r>
              <a:rPr lang="en-US" sz="1800" dirty="0">
                <a:effectLst/>
                <a:latin typeface="Calibri" panose="020F0502020204030204" pitchFamily="34" charset="0"/>
                <a:ea typeface="Calibri" panose="020F0502020204030204" pitchFamily="34" charset="0"/>
                <a:cs typeface="Times New Roman" panose="02020603050405020304" pitchFamily="18" charset="0"/>
              </a:rPr>
              <a:t> (using DESID’s chemical family name definitions). 1:07</a:t>
            </a:r>
          </a:p>
          <a:p>
            <a:endParaRPr lang="en-US" dirty="0"/>
          </a:p>
        </p:txBody>
      </p:sp>
      <p:sp>
        <p:nvSpPr>
          <p:cNvPr id="4" name="Slide Number Placeholder 3"/>
          <p:cNvSpPr>
            <a:spLocks noGrp="1"/>
          </p:cNvSpPr>
          <p:nvPr>
            <p:ph type="sldNum" sz="quarter" idx="5"/>
          </p:nvPr>
        </p:nvSpPr>
        <p:spPr/>
        <p:txBody>
          <a:bodyPr/>
          <a:lstStyle/>
          <a:p>
            <a:fld id="{EFB3C97D-FA1F-4BF1-8F2E-E2445B7BCCAA}" type="slidenum">
              <a:rPr lang="en-US" smtClean="0"/>
              <a:t>8</a:t>
            </a:fld>
            <a:endParaRPr lang="en-US" dirty="0"/>
          </a:p>
        </p:txBody>
      </p:sp>
    </p:spTree>
    <p:extLst>
      <p:ext uri="{BB962C8B-B14F-4D97-AF65-F5344CB8AC3E}">
        <p14:creationId xmlns:p14="http://schemas.microsoft.com/office/powerpoint/2010/main" val="2452870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Groups of states can be specified under the region family name definition, and EVERYWHERE can be used for whole-domain application of a rule. ‘m’, ‘a’ and ‘o’ are, respectively, multiply, add and overwrite operations to be used with the specified scaling factor. ‘o’ is used in this study for domestic and international shipping, by first applying national-average scale factors everywhere to handle offshore sources, then overwriting in each state the</a:t>
            </a:r>
            <a:r>
              <a:rPr lang="en-US" sz="1800" dirty="0">
                <a:effectLst/>
                <a:latin typeface="Calibri" panose="020F0502020204030204" pitchFamily="34" charset="0"/>
                <a:cs typeface="Times New Roman" panose="02020603050405020304" pitchFamily="18" charset="0"/>
              </a:rPr>
              <a:t> </a:t>
            </a:r>
            <a:r>
              <a:rPr lang="en-US" dirty="0"/>
              <a:t>state-specific ones for the onshore sources.</a:t>
            </a:r>
          </a:p>
        </p:txBody>
      </p:sp>
      <p:sp>
        <p:nvSpPr>
          <p:cNvPr id="4" name="Slide Number Placeholder 3"/>
          <p:cNvSpPr>
            <a:spLocks noGrp="1"/>
          </p:cNvSpPr>
          <p:nvPr>
            <p:ph type="sldNum" sz="quarter" idx="5"/>
          </p:nvPr>
        </p:nvSpPr>
        <p:spPr/>
        <p:txBody>
          <a:bodyPr/>
          <a:lstStyle/>
          <a:p>
            <a:fld id="{EFB3C97D-FA1F-4BF1-8F2E-E2445B7BCCAA}" type="slidenum">
              <a:rPr lang="en-US" smtClean="0"/>
              <a:t>9</a:t>
            </a:fld>
            <a:endParaRPr lang="en-US" dirty="0"/>
          </a:p>
        </p:txBody>
      </p:sp>
    </p:spTree>
    <p:extLst>
      <p:ext uri="{BB962C8B-B14F-4D97-AF65-F5344CB8AC3E}">
        <p14:creationId xmlns:p14="http://schemas.microsoft.com/office/powerpoint/2010/main" val="38336943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3F4BD8-3B0C-F847-BE98-5BD98E0E571A}"/>
              </a:ext>
            </a:extLst>
          </p:cNvPr>
          <p:cNvPicPr>
            <a:picLocks noChangeAspect="1"/>
          </p:cNvPicPr>
          <p:nvPr userDrawn="1"/>
        </p:nvPicPr>
        <p:blipFill>
          <a:blip r:embed="rId2"/>
          <a:stretch>
            <a:fillRect/>
          </a:stretch>
        </p:blipFill>
        <p:spPr>
          <a:xfrm>
            <a:off x="0" y="5557"/>
            <a:ext cx="12192000" cy="6845870"/>
          </a:xfrm>
          <a:prstGeom prst="rect">
            <a:avLst/>
          </a:prstGeom>
        </p:spPr>
      </p:pic>
      <p:sp>
        <p:nvSpPr>
          <p:cNvPr id="2" name="Title 1">
            <a:extLst>
              <a:ext uri="{FF2B5EF4-FFF2-40B4-BE49-F238E27FC236}">
                <a16:creationId xmlns:a16="http://schemas.microsoft.com/office/drawing/2014/main" id="{7BD74531-806C-954B-BA72-BACD7EF5F6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655E4B-61F1-EF4C-9B2F-C6AC4D9A7F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a:extLst>
              <a:ext uri="{FF2B5EF4-FFF2-40B4-BE49-F238E27FC236}">
                <a16:creationId xmlns:a16="http://schemas.microsoft.com/office/drawing/2014/main" id="{2F63B8AB-CB5C-AD49-BD6D-824E137507AF}"/>
              </a:ext>
            </a:extLst>
          </p:cNvPr>
          <p:cNvPicPr>
            <a:picLocks noChangeAspect="1"/>
          </p:cNvPicPr>
          <p:nvPr userDrawn="1"/>
        </p:nvPicPr>
        <p:blipFill>
          <a:blip r:embed="rId3"/>
          <a:stretch>
            <a:fillRect/>
          </a:stretch>
        </p:blipFill>
        <p:spPr>
          <a:xfrm>
            <a:off x="10070832" y="262749"/>
            <a:ext cx="1720115" cy="606707"/>
          </a:xfrm>
          <a:prstGeom prst="rect">
            <a:avLst/>
          </a:prstGeom>
        </p:spPr>
      </p:pic>
    </p:spTree>
    <p:extLst>
      <p:ext uri="{BB962C8B-B14F-4D97-AF65-F5344CB8AC3E}">
        <p14:creationId xmlns:p14="http://schemas.microsoft.com/office/powerpoint/2010/main" val="716741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BDFCEA-5941-F648-93F9-FB3C43505AB2}"/>
              </a:ext>
            </a:extLst>
          </p:cNvPr>
          <p:cNvPicPr>
            <a:picLocks noChangeAspect="1"/>
          </p:cNvPicPr>
          <p:nvPr userDrawn="1"/>
        </p:nvPicPr>
        <p:blipFill>
          <a:blip r:embed="rId2"/>
          <a:stretch>
            <a:fillRect/>
          </a:stretch>
        </p:blipFill>
        <p:spPr>
          <a:xfrm>
            <a:off x="0" y="0"/>
            <a:ext cx="12213603" cy="6858000"/>
          </a:xfrm>
          <a:prstGeom prst="rect">
            <a:avLst/>
          </a:prstGeom>
        </p:spPr>
      </p:pic>
      <p:sp>
        <p:nvSpPr>
          <p:cNvPr id="2" name="Title 1">
            <a:extLst>
              <a:ext uri="{FF2B5EF4-FFF2-40B4-BE49-F238E27FC236}">
                <a16:creationId xmlns:a16="http://schemas.microsoft.com/office/drawing/2014/main" id="{CD463EEF-3D13-9C47-8C3E-E737BCF21E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ED78D3-D604-184B-8FBC-4247540C5F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F22EC-0E2A-D941-BFF1-E5C2AAEECC8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B565B96-A44A-BF42-9011-6627A77789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076543-C031-AD47-BDCE-4DCC474DDB27}"/>
              </a:ext>
            </a:extLst>
          </p:cNvPr>
          <p:cNvSpPr>
            <a:spLocks noGrp="1"/>
          </p:cNvSpPr>
          <p:nvPr>
            <p:ph type="sldNum" sz="quarter" idx="12"/>
          </p:nvPr>
        </p:nvSpPr>
        <p:spPr/>
        <p:txBody>
          <a:bodyPr/>
          <a:lstStyle/>
          <a:p>
            <a:fld id="{8D9C3B4F-4B7B-9A4F-9F3C-3A4901A33979}" type="slidenum">
              <a:rPr lang="en-US" smtClean="0"/>
              <a:t>‹#›</a:t>
            </a:fld>
            <a:endParaRPr lang="en-US" dirty="0"/>
          </a:p>
        </p:txBody>
      </p:sp>
    </p:spTree>
    <p:extLst>
      <p:ext uri="{BB962C8B-B14F-4D97-AF65-F5344CB8AC3E}">
        <p14:creationId xmlns:p14="http://schemas.microsoft.com/office/powerpoint/2010/main" val="169156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A4555C-AFA3-724F-9A39-E4AE290220AB}"/>
              </a:ext>
            </a:extLst>
          </p:cNvPr>
          <p:cNvPicPr>
            <a:picLocks noChangeAspect="1"/>
          </p:cNvPicPr>
          <p:nvPr userDrawn="1"/>
        </p:nvPicPr>
        <p:blipFill>
          <a:blip r:embed="rId2"/>
          <a:stretch>
            <a:fillRect/>
          </a:stretch>
        </p:blipFill>
        <p:spPr>
          <a:xfrm>
            <a:off x="0" y="0"/>
            <a:ext cx="12213603" cy="6858000"/>
          </a:xfrm>
          <a:prstGeom prst="rect">
            <a:avLst/>
          </a:prstGeom>
        </p:spPr>
      </p:pic>
      <p:sp>
        <p:nvSpPr>
          <p:cNvPr id="2" name="Vertical Title 1">
            <a:extLst>
              <a:ext uri="{FF2B5EF4-FFF2-40B4-BE49-F238E27FC236}">
                <a16:creationId xmlns:a16="http://schemas.microsoft.com/office/drawing/2014/main" id="{FE66A9C8-C6ED-2E45-BE97-0827984A23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4E3A35-A859-9D4D-B8AA-4C7F942C28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F7D102-0EAC-8843-B8E8-710E67B95EA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F8E110C-580C-B44B-8862-98AFF17C48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345A76-0C8C-D54F-A0BB-DA0F6838B2DC}"/>
              </a:ext>
            </a:extLst>
          </p:cNvPr>
          <p:cNvSpPr>
            <a:spLocks noGrp="1"/>
          </p:cNvSpPr>
          <p:nvPr>
            <p:ph type="sldNum" sz="quarter" idx="12"/>
          </p:nvPr>
        </p:nvSpPr>
        <p:spPr/>
        <p:txBody>
          <a:bodyPr/>
          <a:lstStyle/>
          <a:p>
            <a:fld id="{8D9C3B4F-4B7B-9A4F-9F3C-3A4901A33979}" type="slidenum">
              <a:rPr lang="en-US" smtClean="0"/>
              <a:t>‹#›</a:t>
            </a:fld>
            <a:endParaRPr lang="en-US" dirty="0"/>
          </a:p>
        </p:txBody>
      </p:sp>
    </p:spTree>
    <p:extLst>
      <p:ext uri="{BB962C8B-B14F-4D97-AF65-F5344CB8AC3E}">
        <p14:creationId xmlns:p14="http://schemas.microsoft.com/office/powerpoint/2010/main" val="1384249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A820A6-B377-6244-9FBF-4C325C95E1CC}"/>
              </a:ext>
            </a:extLst>
          </p:cNvPr>
          <p:cNvPicPr>
            <a:picLocks noChangeAspect="1"/>
          </p:cNvPicPr>
          <p:nvPr userDrawn="1"/>
        </p:nvPicPr>
        <p:blipFill>
          <a:blip r:embed="rId2"/>
          <a:stretch>
            <a:fillRect/>
          </a:stretch>
        </p:blipFill>
        <p:spPr>
          <a:xfrm>
            <a:off x="0" y="0"/>
            <a:ext cx="12213603" cy="6858000"/>
          </a:xfrm>
          <a:prstGeom prst="rect">
            <a:avLst/>
          </a:prstGeom>
        </p:spPr>
      </p:pic>
      <p:sp>
        <p:nvSpPr>
          <p:cNvPr id="2" name="Title 1">
            <a:extLst>
              <a:ext uri="{FF2B5EF4-FFF2-40B4-BE49-F238E27FC236}">
                <a16:creationId xmlns:a16="http://schemas.microsoft.com/office/drawing/2014/main" id="{A702A74D-ABC9-DA43-B9E5-273F903F2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DB64E6-AD2A-2943-A9A1-E2D88AA3E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10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71FD5A-6B7F-524B-9ED1-5A8C30B82C3B}"/>
              </a:ext>
            </a:extLst>
          </p:cNvPr>
          <p:cNvPicPr>
            <a:picLocks noChangeAspect="1"/>
          </p:cNvPicPr>
          <p:nvPr userDrawn="1"/>
        </p:nvPicPr>
        <p:blipFill>
          <a:blip r:embed="rId2"/>
          <a:stretch>
            <a:fillRect/>
          </a:stretch>
        </p:blipFill>
        <p:spPr>
          <a:xfrm rot="10800000">
            <a:off x="0" y="0"/>
            <a:ext cx="12213603" cy="6858000"/>
          </a:xfrm>
          <a:prstGeom prst="rect">
            <a:avLst/>
          </a:prstGeom>
        </p:spPr>
      </p:pic>
      <p:sp>
        <p:nvSpPr>
          <p:cNvPr id="2" name="Title 1">
            <a:extLst>
              <a:ext uri="{FF2B5EF4-FFF2-40B4-BE49-F238E27FC236}">
                <a16:creationId xmlns:a16="http://schemas.microsoft.com/office/drawing/2014/main" id="{23E42182-9BCC-EA43-8F60-B2D72BC8A2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1D92C2-FFA6-5F45-8B64-DE2D66449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BCCFE-C477-0D43-AD60-E853E721FD8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6821D9C-B28F-7449-90BE-DDD501CE00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674F31-C832-F343-A511-B32610000789}"/>
              </a:ext>
            </a:extLst>
          </p:cNvPr>
          <p:cNvSpPr>
            <a:spLocks noGrp="1"/>
          </p:cNvSpPr>
          <p:nvPr>
            <p:ph type="sldNum" sz="quarter" idx="12"/>
          </p:nvPr>
        </p:nvSpPr>
        <p:spPr/>
        <p:txBody>
          <a:bodyPr/>
          <a:lstStyle/>
          <a:p>
            <a:fld id="{8D9C3B4F-4B7B-9A4F-9F3C-3A4901A33979}" type="slidenum">
              <a:rPr lang="en-US" smtClean="0"/>
              <a:t>‹#›</a:t>
            </a:fld>
            <a:endParaRPr lang="en-US" dirty="0"/>
          </a:p>
        </p:txBody>
      </p:sp>
    </p:spTree>
    <p:extLst>
      <p:ext uri="{BB962C8B-B14F-4D97-AF65-F5344CB8AC3E}">
        <p14:creationId xmlns:p14="http://schemas.microsoft.com/office/powerpoint/2010/main" val="2263477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631D77-1A94-8B40-AEEA-DBA79C39B96B}"/>
              </a:ext>
            </a:extLst>
          </p:cNvPr>
          <p:cNvPicPr>
            <a:picLocks noChangeAspect="1"/>
          </p:cNvPicPr>
          <p:nvPr userDrawn="1"/>
        </p:nvPicPr>
        <p:blipFill>
          <a:blip r:embed="rId2"/>
          <a:stretch>
            <a:fillRect/>
          </a:stretch>
        </p:blipFill>
        <p:spPr>
          <a:xfrm>
            <a:off x="0" y="0"/>
            <a:ext cx="12213603" cy="6858000"/>
          </a:xfrm>
          <a:prstGeom prst="rect">
            <a:avLst/>
          </a:prstGeom>
        </p:spPr>
      </p:pic>
      <p:sp>
        <p:nvSpPr>
          <p:cNvPr id="2" name="Title 1">
            <a:extLst>
              <a:ext uri="{FF2B5EF4-FFF2-40B4-BE49-F238E27FC236}">
                <a16:creationId xmlns:a16="http://schemas.microsoft.com/office/drawing/2014/main" id="{CD6DF934-BE9E-674B-89BB-9F85225D2C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A19420-E610-9442-BD7A-322F6D60DB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DE696A-8D11-5A47-AC31-DFCA6D35F4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9525E7-D225-DF49-BDC0-7D7F25BEA39F}"/>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9E3173F0-5FE9-804A-A7C5-2440A827582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9B1D08-A637-4442-836E-58D664E3361D}"/>
              </a:ext>
            </a:extLst>
          </p:cNvPr>
          <p:cNvSpPr>
            <a:spLocks noGrp="1"/>
          </p:cNvSpPr>
          <p:nvPr>
            <p:ph type="sldNum" sz="quarter" idx="12"/>
          </p:nvPr>
        </p:nvSpPr>
        <p:spPr/>
        <p:txBody>
          <a:bodyPr/>
          <a:lstStyle/>
          <a:p>
            <a:fld id="{8D9C3B4F-4B7B-9A4F-9F3C-3A4901A33979}" type="slidenum">
              <a:rPr lang="en-US" smtClean="0"/>
              <a:t>‹#›</a:t>
            </a:fld>
            <a:endParaRPr lang="en-US" dirty="0"/>
          </a:p>
        </p:txBody>
      </p:sp>
    </p:spTree>
    <p:extLst>
      <p:ext uri="{BB962C8B-B14F-4D97-AF65-F5344CB8AC3E}">
        <p14:creationId xmlns:p14="http://schemas.microsoft.com/office/powerpoint/2010/main" val="2259944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1076B7-FF70-0E40-B5ED-6C26709AEAE3}"/>
              </a:ext>
            </a:extLst>
          </p:cNvPr>
          <p:cNvPicPr>
            <a:picLocks noChangeAspect="1"/>
          </p:cNvPicPr>
          <p:nvPr userDrawn="1"/>
        </p:nvPicPr>
        <p:blipFill>
          <a:blip r:embed="rId2"/>
          <a:stretch>
            <a:fillRect/>
          </a:stretch>
        </p:blipFill>
        <p:spPr>
          <a:xfrm>
            <a:off x="0" y="0"/>
            <a:ext cx="12213603" cy="6858000"/>
          </a:xfrm>
          <a:prstGeom prst="rect">
            <a:avLst/>
          </a:prstGeom>
        </p:spPr>
      </p:pic>
      <p:sp>
        <p:nvSpPr>
          <p:cNvPr id="2" name="Title 1">
            <a:extLst>
              <a:ext uri="{FF2B5EF4-FFF2-40B4-BE49-F238E27FC236}">
                <a16:creationId xmlns:a16="http://schemas.microsoft.com/office/drawing/2014/main" id="{AC652A70-6D81-9147-A6B2-0133A152E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DF13A5-8058-CF4D-98C7-9A9A5F36C4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A25D36-FF3E-7449-A928-4F9C0EB236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BD1356-A70C-BE47-82F0-A52F31D298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4ED689-3D40-284F-BC42-54A139A2D0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923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826202-0F66-4C4E-B1C8-8D1EF92010A9}"/>
              </a:ext>
            </a:extLst>
          </p:cNvPr>
          <p:cNvPicPr>
            <a:picLocks noChangeAspect="1"/>
          </p:cNvPicPr>
          <p:nvPr userDrawn="1"/>
        </p:nvPicPr>
        <p:blipFill>
          <a:blip r:embed="rId2"/>
          <a:stretch>
            <a:fillRect/>
          </a:stretch>
        </p:blipFill>
        <p:spPr>
          <a:xfrm>
            <a:off x="0" y="0"/>
            <a:ext cx="12213603" cy="6858000"/>
          </a:xfrm>
          <a:prstGeom prst="rect">
            <a:avLst/>
          </a:prstGeom>
        </p:spPr>
      </p:pic>
      <p:sp>
        <p:nvSpPr>
          <p:cNvPr id="2" name="Title 1">
            <a:extLst>
              <a:ext uri="{FF2B5EF4-FFF2-40B4-BE49-F238E27FC236}">
                <a16:creationId xmlns:a16="http://schemas.microsoft.com/office/drawing/2014/main" id="{6ABDD63C-2253-704C-A0A5-B596C23F95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53528A-694A-BF41-8F48-95BB5315FA6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F37CE9E9-76B2-C148-AA8C-53536E9E7EE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F719A9D-6B82-024B-BD5C-CE72B4854134}"/>
              </a:ext>
            </a:extLst>
          </p:cNvPr>
          <p:cNvSpPr>
            <a:spLocks noGrp="1"/>
          </p:cNvSpPr>
          <p:nvPr>
            <p:ph type="sldNum" sz="quarter" idx="12"/>
          </p:nvPr>
        </p:nvSpPr>
        <p:spPr/>
        <p:txBody>
          <a:bodyPr/>
          <a:lstStyle/>
          <a:p>
            <a:fld id="{8D9C3B4F-4B7B-9A4F-9F3C-3A4901A33979}" type="slidenum">
              <a:rPr lang="en-US" smtClean="0"/>
              <a:t>‹#›</a:t>
            </a:fld>
            <a:endParaRPr lang="en-US" dirty="0"/>
          </a:p>
        </p:txBody>
      </p:sp>
    </p:spTree>
    <p:extLst>
      <p:ext uri="{BB962C8B-B14F-4D97-AF65-F5344CB8AC3E}">
        <p14:creationId xmlns:p14="http://schemas.microsoft.com/office/powerpoint/2010/main" val="4143085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64E484-5D7F-0143-8D15-DB44A7DE0630}"/>
              </a:ext>
            </a:extLst>
          </p:cNvPr>
          <p:cNvPicPr>
            <a:picLocks noChangeAspect="1"/>
          </p:cNvPicPr>
          <p:nvPr userDrawn="1"/>
        </p:nvPicPr>
        <p:blipFill>
          <a:blip r:embed="rId2"/>
          <a:stretch>
            <a:fillRect/>
          </a:stretch>
        </p:blipFill>
        <p:spPr>
          <a:xfrm>
            <a:off x="-1" y="0"/>
            <a:ext cx="12213603" cy="6858000"/>
          </a:xfrm>
          <a:prstGeom prst="rect">
            <a:avLst/>
          </a:prstGeom>
        </p:spPr>
      </p:pic>
      <p:sp>
        <p:nvSpPr>
          <p:cNvPr id="2" name="Date Placeholder 1">
            <a:extLst>
              <a:ext uri="{FF2B5EF4-FFF2-40B4-BE49-F238E27FC236}">
                <a16:creationId xmlns:a16="http://schemas.microsoft.com/office/drawing/2014/main" id="{E9D688B0-8B0F-E44F-A305-E971E4584E6E}"/>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5D677BA4-34DD-F949-8D9E-F6E1B58C7DA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4011E4A-8C69-084D-88A1-ECB23714C5C9}"/>
              </a:ext>
            </a:extLst>
          </p:cNvPr>
          <p:cNvSpPr>
            <a:spLocks noGrp="1"/>
          </p:cNvSpPr>
          <p:nvPr>
            <p:ph type="sldNum" sz="quarter" idx="12"/>
          </p:nvPr>
        </p:nvSpPr>
        <p:spPr/>
        <p:txBody>
          <a:bodyPr/>
          <a:lstStyle/>
          <a:p>
            <a:fld id="{8D9C3B4F-4B7B-9A4F-9F3C-3A4901A33979}" type="slidenum">
              <a:rPr lang="en-US" smtClean="0"/>
              <a:t>‹#›</a:t>
            </a:fld>
            <a:endParaRPr lang="en-US" dirty="0"/>
          </a:p>
        </p:txBody>
      </p:sp>
    </p:spTree>
    <p:extLst>
      <p:ext uri="{BB962C8B-B14F-4D97-AF65-F5344CB8AC3E}">
        <p14:creationId xmlns:p14="http://schemas.microsoft.com/office/powerpoint/2010/main" val="960392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A2901F2-6CE1-A041-84EC-333CC1DFC91B}"/>
              </a:ext>
            </a:extLst>
          </p:cNvPr>
          <p:cNvPicPr>
            <a:picLocks noChangeAspect="1"/>
          </p:cNvPicPr>
          <p:nvPr userDrawn="1"/>
        </p:nvPicPr>
        <p:blipFill>
          <a:blip r:embed="rId2"/>
          <a:stretch>
            <a:fillRect/>
          </a:stretch>
        </p:blipFill>
        <p:spPr>
          <a:xfrm>
            <a:off x="0" y="0"/>
            <a:ext cx="12213603" cy="6858000"/>
          </a:xfrm>
          <a:prstGeom prst="rect">
            <a:avLst/>
          </a:prstGeom>
        </p:spPr>
      </p:pic>
      <p:sp>
        <p:nvSpPr>
          <p:cNvPr id="2" name="Title 1">
            <a:extLst>
              <a:ext uri="{FF2B5EF4-FFF2-40B4-BE49-F238E27FC236}">
                <a16:creationId xmlns:a16="http://schemas.microsoft.com/office/drawing/2014/main" id="{54259204-7483-294D-961C-819A95A40D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719F59-5E26-D149-A6B0-563EE15099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90CE9E-9E35-834D-B166-84F84B318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418D6C-4313-0A46-B8E2-DD56394B320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7A92945-F5A7-4644-B576-E5EAF28EEDA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4FDBDCE-4783-4941-9BCF-7833A952E9F3}"/>
              </a:ext>
            </a:extLst>
          </p:cNvPr>
          <p:cNvSpPr>
            <a:spLocks noGrp="1"/>
          </p:cNvSpPr>
          <p:nvPr>
            <p:ph type="sldNum" sz="quarter" idx="12"/>
          </p:nvPr>
        </p:nvSpPr>
        <p:spPr/>
        <p:txBody>
          <a:bodyPr/>
          <a:lstStyle/>
          <a:p>
            <a:fld id="{8D9C3B4F-4B7B-9A4F-9F3C-3A4901A33979}" type="slidenum">
              <a:rPr lang="en-US" smtClean="0"/>
              <a:t>‹#›</a:t>
            </a:fld>
            <a:endParaRPr lang="en-US" dirty="0"/>
          </a:p>
        </p:txBody>
      </p:sp>
    </p:spTree>
    <p:extLst>
      <p:ext uri="{BB962C8B-B14F-4D97-AF65-F5344CB8AC3E}">
        <p14:creationId xmlns:p14="http://schemas.microsoft.com/office/powerpoint/2010/main" val="2725794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C63F8A-8D36-A640-A4E6-82496FA47BEF}"/>
              </a:ext>
            </a:extLst>
          </p:cNvPr>
          <p:cNvPicPr>
            <a:picLocks noChangeAspect="1"/>
          </p:cNvPicPr>
          <p:nvPr userDrawn="1"/>
        </p:nvPicPr>
        <p:blipFill>
          <a:blip r:embed="rId2"/>
          <a:stretch>
            <a:fillRect/>
          </a:stretch>
        </p:blipFill>
        <p:spPr>
          <a:xfrm>
            <a:off x="0" y="0"/>
            <a:ext cx="12213603" cy="6858000"/>
          </a:xfrm>
          <a:prstGeom prst="rect">
            <a:avLst/>
          </a:prstGeom>
        </p:spPr>
      </p:pic>
      <p:sp>
        <p:nvSpPr>
          <p:cNvPr id="2" name="Title 1">
            <a:extLst>
              <a:ext uri="{FF2B5EF4-FFF2-40B4-BE49-F238E27FC236}">
                <a16:creationId xmlns:a16="http://schemas.microsoft.com/office/drawing/2014/main" id="{B5401600-E6B4-984A-B2A7-329622914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25A47C-6047-3A4D-B702-B2FAA41ED2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8D86539-2168-C047-AAE5-42B1BC666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5AF43B-FE1D-7247-A1EC-1682FB3AEB8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13D83DA-5F27-A24B-87B2-C611D580E92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C985125-34C8-B444-B874-9ABE0F9D2EDD}"/>
              </a:ext>
            </a:extLst>
          </p:cNvPr>
          <p:cNvSpPr>
            <a:spLocks noGrp="1"/>
          </p:cNvSpPr>
          <p:nvPr>
            <p:ph type="sldNum" sz="quarter" idx="12"/>
          </p:nvPr>
        </p:nvSpPr>
        <p:spPr/>
        <p:txBody>
          <a:bodyPr/>
          <a:lstStyle/>
          <a:p>
            <a:fld id="{8D9C3B4F-4B7B-9A4F-9F3C-3A4901A33979}" type="slidenum">
              <a:rPr lang="en-US" smtClean="0"/>
              <a:t>‹#›</a:t>
            </a:fld>
            <a:endParaRPr lang="en-US" dirty="0"/>
          </a:p>
        </p:txBody>
      </p:sp>
    </p:spTree>
    <p:extLst>
      <p:ext uri="{BB962C8B-B14F-4D97-AF65-F5344CB8AC3E}">
        <p14:creationId xmlns:p14="http://schemas.microsoft.com/office/powerpoint/2010/main" val="3609775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9B5DF8-78FD-5841-BD28-013B751C26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CEF579-F39A-5544-9409-0394F3A99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6CAFEA-DB91-8848-88FE-0F2D2FFA0D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2B4B3497-91C7-1048-BCE6-DC58EBE319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064A5EE-3E3D-B348-A4A0-7369138FC5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9C3B4F-4B7B-9A4F-9F3C-3A4901A33979}" type="slidenum">
              <a:rPr lang="en-US" smtClean="0"/>
              <a:t>‹#›</a:t>
            </a:fld>
            <a:endParaRPr lang="en-US" dirty="0"/>
          </a:p>
        </p:txBody>
      </p:sp>
    </p:spTree>
    <p:extLst>
      <p:ext uri="{BB962C8B-B14F-4D97-AF65-F5344CB8AC3E}">
        <p14:creationId xmlns:p14="http://schemas.microsoft.com/office/powerpoint/2010/main" val="884944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051D0-171E-054B-B2EA-F57272D6D919}"/>
              </a:ext>
            </a:extLst>
          </p:cNvPr>
          <p:cNvSpPr>
            <a:spLocks noGrp="1"/>
          </p:cNvSpPr>
          <p:nvPr>
            <p:ph type="ctrTitle"/>
          </p:nvPr>
        </p:nvSpPr>
        <p:spPr>
          <a:xfrm>
            <a:off x="0" y="905118"/>
            <a:ext cx="6196821" cy="2837790"/>
          </a:xfrm>
        </p:spPr>
        <p:txBody>
          <a:bodyPr>
            <a:noAutofit/>
          </a:bodyPr>
          <a:lstStyle/>
          <a:p>
            <a:pPr marL="0" marR="0" algn="l">
              <a:lnSpc>
                <a:spcPct val="107000"/>
              </a:lnSpc>
              <a:spcBef>
                <a:spcPts val="0"/>
              </a:spcBef>
              <a:spcAft>
                <a:spcPts val="0"/>
              </a:spcAft>
            </a:pPr>
            <a:r>
              <a:rPr lang="en-US" sz="3200" b="1" dirty="0">
                <a:solidFill>
                  <a:srgbClr val="444444"/>
                </a:solidFill>
                <a:effectLst/>
                <a:latin typeface="Helvetica" panose="020B0604020202020204" pitchFamily="34" charset="0"/>
                <a:ea typeface="Times New Roman" panose="02020603050405020304" pitchFamily="18" charset="0"/>
                <a:cs typeface="Times New Roman" panose="02020603050405020304" pitchFamily="18" charset="0"/>
              </a:rPr>
              <a:t>Examining the </a:t>
            </a:r>
            <a:br>
              <a:rPr lang="en-US" sz="3200" b="1" dirty="0">
                <a:solidFill>
                  <a:srgbClr val="444444"/>
                </a:solidFill>
                <a:effectLst/>
                <a:latin typeface="Helvetica" panose="020B0604020202020204" pitchFamily="34" charset="0"/>
                <a:ea typeface="Times New Roman" panose="02020603050405020304" pitchFamily="18" charset="0"/>
                <a:cs typeface="Times New Roman" panose="02020603050405020304" pitchFamily="18" charset="0"/>
              </a:rPr>
            </a:br>
            <a:r>
              <a:rPr lang="en-US" sz="3200" b="1" dirty="0">
                <a:solidFill>
                  <a:srgbClr val="444444"/>
                </a:solidFill>
                <a:effectLst/>
                <a:latin typeface="Helvetica" panose="020B0604020202020204" pitchFamily="34" charset="0"/>
                <a:ea typeface="Times New Roman" panose="02020603050405020304" pitchFamily="18" charset="0"/>
                <a:cs typeface="Times New Roman" panose="02020603050405020304" pitchFamily="18" charset="0"/>
              </a:rPr>
              <a:t>Air Quality Co-benefits of </a:t>
            </a:r>
            <a:br>
              <a:rPr lang="en-US" sz="3200" b="1" dirty="0">
                <a:solidFill>
                  <a:srgbClr val="444444"/>
                </a:solidFill>
                <a:effectLst/>
                <a:latin typeface="Helvetica" panose="020B0604020202020204" pitchFamily="34" charset="0"/>
                <a:ea typeface="Times New Roman" panose="02020603050405020304" pitchFamily="18" charset="0"/>
                <a:cs typeface="Times New Roman" panose="02020603050405020304" pitchFamily="18" charset="0"/>
              </a:rPr>
            </a:br>
            <a:r>
              <a:rPr lang="en-US" sz="3200" b="1" dirty="0">
                <a:solidFill>
                  <a:srgbClr val="444444"/>
                </a:solidFill>
                <a:effectLst/>
                <a:latin typeface="Helvetica" panose="020B0604020202020204" pitchFamily="34" charset="0"/>
                <a:ea typeface="Times New Roman" panose="02020603050405020304" pitchFamily="18" charset="0"/>
                <a:cs typeface="Times New Roman" panose="02020603050405020304" pitchFamily="18" charset="0"/>
              </a:rPr>
              <a:t>Two Alternative Future </a:t>
            </a:r>
            <a:br>
              <a:rPr lang="en-US" sz="3200" b="1" dirty="0">
                <a:solidFill>
                  <a:srgbClr val="444444"/>
                </a:solidFill>
                <a:effectLst/>
                <a:latin typeface="Helvetica" panose="020B0604020202020204" pitchFamily="34" charset="0"/>
                <a:ea typeface="Times New Roman" panose="02020603050405020304" pitchFamily="18" charset="0"/>
                <a:cs typeface="Times New Roman" panose="02020603050405020304" pitchFamily="18" charset="0"/>
              </a:rPr>
            </a:br>
            <a:r>
              <a:rPr lang="en-US" sz="3200" b="1" dirty="0">
                <a:solidFill>
                  <a:srgbClr val="444444"/>
                </a:solidFill>
                <a:effectLst/>
                <a:latin typeface="Helvetica" panose="020B0604020202020204" pitchFamily="34" charset="0"/>
                <a:ea typeface="Times New Roman" panose="02020603050405020304" pitchFamily="18" charset="0"/>
                <a:cs typeface="Times New Roman" panose="02020603050405020304" pitchFamily="18" charset="0"/>
              </a:rPr>
              <a:t>Emission Scenarios Modeled in GCAM-USA version 5.4</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D5E30B20-1770-D646-A1B3-C3B11BF4CC5C}"/>
              </a:ext>
            </a:extLst>
          </p:cNvPr>
          <p:cNvSpPr>
            <a:spLocks noGrp="1"/>
          </p:cNvSpPr>
          <p:nvPr>
            <p:ph type="subTitle" idx="1"/>
          </p:nvPr>
        </p:nvSpPr>
        <p:spPr>
          <a:xfrm>
            <a:off x="0" y="3630367"/>
            <a:ext cx="7662550" cy="2479675"/>
          </a:xfrm>
        </p:spPr>
        <p:txBody>
          <a:bodyPr>
            <a:normAutofit fontScale="25000" lnSpcReduction="20000"/>
          </a:bodyPr>
          <a:lstStyle/>
          <a:p>
            <a:pPr marL="0" marR="0" algn="l">
              <a:lnSpc>
                <a:spcPct val="120000"/>
              </a:lnSpc>
              <a:spcBef>
                <a:spcPts val="600"/>
              </a:spcBef>
              <a:spcAft>
                <a:spcPts val="300"/>
              </a:spcAft>
            </a:pPr>
            <a:endParaRPr lang="en-US" sz="4800" dirty="0">
              <a:latin typeface="Helvetica" panose="020B0604020202020204" pitchFamily="34" charset="0"/>
              <a:cs typeface="Helvetica" panose="020B0604020202020204" pitchFamily="34" charset="0"/>
            </a:endParaRPr>
          </a:p>
          <a:p>
            <a:pPr marL="0" marR="0" algn="l">
              <a:lnSpc>
                <a:spcPct val="120000"/>
              </a:lnSpc>
              <a:spcBef>
                <a:spcPts val="0"/>
              </a:spcBef>
              <a:spcAft>
                <a:spcPts val="100"/>
              </a:spcAft>
            </a:pPr>
            <a:r>
              <a:rPr lang="en-US" sz="8800" dirty="0">
                <a:latin typeface="Helvetica" panose="020B0604020202020204" pitchFamily="34" charset="0"/>
                <a:cs typeface="Helvetica" panose="020B0604020202020204" pitchFamily="34" charset="0"/>
              </a:rPr>
              <a:t>U. </a:t>
            </a:r>
            <a:r>
              <a:rPr lang="en-US" sz="8800" dirty="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Shankar</a:t>
            </a:r>
            <a:r>
              <a:rPr lang="en-US" sz="8800" baseline="30000" dirty="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1</a:t>
            </a:r>
            <a:r>
              <a:rPr lang="en-US" sz="8800" dirty="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 B. Murphy</a:t>
            </a:r>
            <a:r>
              <a:rPr lang="en-US" sz="8800" baseline="30000" dirty="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1</a:t>
            </a:r>
            <a:r>
              <a:rPr lang="en-US" sz="8800" dirty="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 M. Weber</a:t>
            </a:r>
            <a:r>
              <a:rPr lang="en-US" sz="8800" baseline="30000" dirty="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2</a:t>
            </a:r>
            <a:r>
              <a:rPr lang="en-US" sz="8800" dirty="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 Y. Ou</a:t>
            </a:r>
            <a:r>
              <a:rPr lang="en-US" sz="8800" baseline="30000" dirty="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2</a:t>
            </a:r>
            <a:r>
              <a:rPr lang="en-US" sz="8800" dirty="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 S. J. Smith</a:t>
            </a:r>
            <a:r>
              <a:rPr lang="en-US" sz="8800" baseline="30000" dirty="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2</a:t>
            </a:r>
            <a:r>
              <a:rPr lang="en-US" sz="8800" dirty="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 </a:t>
            </a:r>
            <a:br>
              <a:rPr lang="en-US" sz="8800" dirty="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br>
            <a:r>
              <a:rPr lang="en-US" sz="8800" dirty="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D. H. Loughlin</a:t>
            </a:r>
            <a:r>
              <a:rPr lang="en-US" sz="8800" baseline="30000" dirty="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1</a:t>
            </a:r>
            <a:r>
              <a:rPr lang="en-US" sz="8800" dirty="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 and C. G. Nolte</a:t>
            </a:r>
            <a:r>
              <a:rPr lang="en-US" sz="8800" baseline="30000" dirty="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1</a:t>
            </a:r>
          </a:p>
          <a:p>
            <a:pPr marL="0" marR="0">
              <a:lnSpc>
                <a:spcPct val="120000"/>
              </a:lnSpc>
              <a:spcBef>
                <a:spcPts val="0"/>
              </a:spcBef>
              <a:spcAft>
                <a:spcPts val="600"/>
              </a:spcAft>
            </a:pPr>
            <a:endParaRPr lang="en-US" sz="5600" dirty="0">
              <a:effectLst/>
              <a:latin typeface="Helvetica" panose="020B0604020202020204" pitchFamily="34" charset="0"/>
              <a:ea typeface="Calibri" panose="020F0502020204030204" pitchFamily="34" charset="0"/>
              <a:cs typeface="Helvetica" panose="020B0604020202020204" pitchFamily="34" charset="0"/>
            </a:endParaRPr>
          </a:p>
          <a:p>
            <a:pPr marL="0" marR="0" algn="l">
              <a:lnSpc>
                <a:spcPct val="120000"/>
              </a:lnSpc>
              <a:spcBef>
                <a:spcPts val="0"/>
              </a:spcBef>
            </a:pPr>
            <a:r>
              <a:rPr lang="en-US" sz="5600" baseline="30000" dirty="0">
                <a:solidFill>
                  <a:srgbClr val="444444"/>
                </a:solidFill>
                <a:latin typeface="Helvetica" panose="020B0604020202020204" pitchFamily="34" charset="0"/>
                <a:ea typeface="Times New Roman" panose="02020603050405020304" pitchFamily="18" charset="0"/>
                <a:cs typeface="Helvetica" panose="020B0604020202020204" pitchFamily="34" charset="0"/>
              </a:rPr>
              <a:t>1</a:t>
            </a:r>
            <a:r>
              <a:rPr lang="en-US" sz="5600" dirty="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Office of Research and Development, U.S. Environmental Protection Agency, RTP, NC, USA</a:t>
            </a:r>
            <a:endParaRPr lang="en-US" sz="5600" dirty="0">
              <a:effectLst/>
              <a:latin typeface="Helvetica" panose="020B0604020202020204" pitchFamily="34" charset="0"/>
              <a:ea typeface="Calibri" panose="020F0502020204030204" pitchFamily="34" charset="0"/>
              <a:cs typeface="Helvetica" panose="020B0604020202020204" pitchFamily="34" charset="0"/>
            </a:endParaRPr>
          </a:p>
          <a:p>
            <a:pPr marL="57150" indent="-57150" algn="l">
              <a:lnSpc>
                <a:spcPct val="120000"/>
              </a:lnSpc>
              <a:spcBef>
                <a:spcPts val="0"/>
              </a:spcBef>
            </a:pPr>
            <a:r>
              <a:rPr lang="en-US" sz="5600" baseline="30000" dirty="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2</a:t>
            </a:r>
            <a:r>
              <a:rPr lang="en-US" sz="5600" dirty="0">
                <a:solidFill>
                  <a:srgbClr val="444444"/>
                </a:solidFill>
                <a:effectLst/>
                <a:latin typeface="Helvetica" panose="020B0604020202020204" pitchFamily="34" charset="0"/>
                <a:ea typeface="Times New Roman" panose="02020603050405020304" pitchFamily="18" charset="0"/>
              </a:rPr>
              <a:t>Joint Global Change Research Institute, Pacific Northwest National Laboratory, College Park, MD, USA</a:t>
            </a:r>
            <a:endParaRPr lang="en-US" sz="5600" dirty="0">
              <a:latin typeface="Helvetica" panose="020B0604020202020204" pitchFamily="34" charset="0"/>
              <a:cs typeface="Helvetica" panose="020B0604020202020204" pitchFamily="34" charset="0"/>
            </a:endParaRPr>
          </a:p>
          <a:p>
            <a:pPr>
              <a:lnSpc>
                <a:spcPct val="120000"/>
              </a:lnSpc>
              <a:spcBef>
                <a:spcPts val="0"/>
              </a:spcBef>
            </a:pPr>
            <a:r>
              <a:rPr lang="en-US" sz="5600" dirty="0">
                <a:latin typeface="Helvetica" panose="020B0604020202020204" pitchFamily="34" charset="0"/>
                <a:cs typeface="Helvetica" panose="020B0604020202020204" pitchFamily="34" charset="0"/>
              </a:rPr>
              <a:t>21</a:t>
            </a:r>
            <a:r>
              <a:rPr lang="en-US" sz="5600" baseline="30000" dirty="0">
                <a:latin typeface="Helvetica" panose="020B0604020202020204" pitchFamily="34" charset="0"/>
                <a:cs typeface="Helvetica" panose="020B0604020202020204" pitchFamily="34" charset="0"/>
              </a:rPr>
              <a:t>st</a:t>
            </a:r>
            <a:r>
              <a:rPr lang="en-US" sz="5600" dirty="0">
                <a:latin typeface="Helvetica" panose="020B0604020202020204" pitchFamily="34" charset="0"/>
                <a:cs typeface="Helvetica" panose="020B0604020202020204" pitchFamily="34" charset="0"/>
              </a:rPr>
              <a:t> Annual CMAS Conference</a:t>
            </a:r>
          </a:p>
          <a:p>
            <a:pPr>
              <a:lnSpc>
                <a:spcPct val="120000"/>
              </a:lnSpc>
              <a:spcBef>
                <a:spcPts val="0"/>
              </a:spcBef>
            </a:pPr>
            <a:r>
              <a:rPr lang="en-US" sz="5600" dirty="0">
                <a:latin typeface="Helvetica" panose="020B0604020202020204" pitchFamily="34" charset="0"/>
                <a:cs typeface="Helvetica" panose="020B0604020202020204" pitchFamily="34" charset="0"/>
              </a:rPr>
              <a:t>October 17-19, 2022</a:t>
            </a:r>
          </a:p>
          <a:p>
            <a:pPr>
              <a:lnSpc>
                <a:spcPct val="120000"/>
              </a:lnSpc>
              <a:spcBef>
                <a:spcPts val="0"/>
              </a:spcBef>
            </a:pPr>
            <a:r>
              <a:rPr lang="en-US" sz="5600" dirty="0">
                <a:latin typeface="Helvetica" panose="020B0604020202020204" pitchFamily="34" charset="0"/>
                <a:cs typeface="Helvetica" panose="020B0604020202020204" pitchFamily="34" charset="0"/>
              </a:rPr>
              <a:t>Chapel Hill NC </a:t>
            </a:r>
          </a:p>
          <a:p>
            <a:endParaRPr lang="en-US" dirty="0"/>
          </a:p>
        </p:txBody>
      </p:sp>
      <p:sp>
        <p:nvSpPr>
          <p:cNvPr id="7" name="Rectangle 6">
            <a:extLst>
              <a:ext uri="{FF2B5EF4-FFF2-40B4-BE49-F238E27FC236}">
                <a16:creationId xmlns:a16="http://schemas.microsoft.com/office/drawing/2014/main" id="{F4ADAA0F-577A-4B05-A704-63E42D98E80C}"/>
              </a:ext>
            </a:extLst>
          </p:cNvPr>
          <p:cNvSpPr>
            <a:spLocks noChangeArrowheads="1"/>
          </p:cNvSpPr>
          <p:nvPr/>
        </p:nvSpPr>
        <p:spPr bwMode="auto">
          <a:xfrm>
            <a:off x="139148" y="6473110"/>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Tree>
    <p:extLst>
      <p:ext uri="{BB962C8B-B14F-4D97-AF65-F5344CB8AC3E}">
        <p14:creationId xmlns:p14="http://schemas.microsoft.com/office/powerpoint/2010/main" val="489680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953C5-A9DF-4440-8686-675DCF8EDF9B}"/>
              </a:ext>
            </a:extLst>
          </p:cNvPr>
          <p:cNvSpPr>
            <a:spLocks noGrp="1"/>
          </p:cNvSpPr>
          <p:nvPr>
            <p:ph type="title"/>
          </p:nvPr>
        </p:nvSpPr>
        <p:spPr>
          <a:xfrm>
            <a:off x="838199" y="443054"/>
            <a:ext cx="10515600" cy="1143699"/>
          </a:xfrm>
        </p:spPr>
        <p:txBody>
          <a:bodyPr>
            <a:normAutofit fontScale="90000"/>
          </a:bodyPr>
          <a:lstStyle/>
          <a:p>
            <a:pPr algn="ctr"/>
            <a:br>
              <a:rPr lang="en-US" dirty="0"/>
            </a:br>
            <a:r>
              <a:rPr lang="en-US" sz="4900" dirty="0"/>
              <a:t>Methods: CMAQ v5.3.2 Simulations</a:t>
            </a:r>
            <a:br>
              <a:rPr lang="en-US" sz="4400" dirty="0"/>
            </a:br>
            <a:endParaRPr lang="en-US" dirty="0"/>
          </a:p>
        </p:txBody>
      </p:sp>
      <p:sp>
        <p:nvSpPr>
          <p:cNvPr id="3" name="Content Placeholder 2">
            <a:extLst>
              <a:ext uri="{FF2B5EF4-FFF2-40B4-BE49-F238E27FC236}">
                <a16:creationId xmlns:a16="http://schemas.microsoft.com/office/drawing/2014/main" id="{FB0DF3D6-C750-423B-B780-146DCA4C69E6}"/>
              </a:ext>
            </a:extLst>
          </p:cNvPr>
          <p:cNvSpPr>
            <a:spLocks noGrp="1"/>
          </p:cNvSpPr>
          <p:nvPr>
            <p:ph idx="1"/>
          </p:nvPr>
        </p:nvSpPr>
        <p:spPr>
          <a:xfrm>
            <a:off x="437321" y="1485153"/>
            <a:ext cx="11317357" cy="4554403"/>
          </a:xfrm>
        </p:spPr>
        <p:txBody>
          <a:bodyPr>
            <a:normAutofit lnSpcReduction="10000"/>
          </a:bodyPr>
          <a:lstStyle/>
          <a:p>
            <a:r>
              <a:rPr lang="en-US" sz="2600" dirty="0"/>
              <a:t>All inputs (met, icbc, emissions and surface) </a:t>
            </a:r>
            <a:r>
              <a:rPr lang="en-US" sz="2600" b="1" dirty="0"/>
              <a:t>except the Emiss_Ctrl files</a:t>
            </a:r>
            <a:r>
              <a:rPr lang="en-US" sz="2600" dirty="0"/>
              <a:t> for the 2050 scenarios are from the EQUATES 2015_12US1 (CONUS 12-km resolution)</a:t>
            </a:r>
          </a:p>
          <a:p>
            <a:pPr marL="463550" lvl="1">
              <a:tabLst>
                <a:tab pos="396875" algn="l"/>
              </a:tabLst>
            </a:pPr>
            <a:r>
              <a:rPr lang="en-US" dirty="0"/>
              <a:t>cb6r3_ae7_aq chemical mechanism</a:t>
            </a:r>
          </a:p>
          <a:p>
            <a:pPr marL="463550" lvl="1">
              <a:tabLst>
                <a:tab pos="396875" algn="l"/>
              </a:tabLst>
            </a:pPr>
            <a:r>
              <a:rPr lang="en-US" dirty="0"/>
              <a:t>STAGE dry deposition scheme</a:t>
            </a:r>
          </a:p>
          <a:p>
            <a:pPr marL="463550" lvl="1">
              <a:tabLst>
                <a:tab pos="396875" algn="l"/>
              </a:tabLst>
            </a:pPr>
            <a:r>
              <a:rPr lang="en-US" dirty="0"/>
              <a:t>Wildfire (WF) and Rx fire emissions, also Canadian and Mexican WFs are for 2015 (static)</a:t>
            </a:r>
          </a:p>
          <a:p>
            <a:pPr marL="463550" lvl="1">
              <a:tabLst>
                <a:tab pos="396875" algn="l"/>
              </a:tabLst>
            </a:pPr>
            <a:r>
              <a:rPr lang="en-US" dirty="0"/>
              <a:t>Inline biogenic, sea spray, and lightning NO</a:t>
            </a:r>
            <a:r>
              <a:rPr lang="en-US" baseline="-25000" dirty="0"/>
              <a:t>x</a:t>
            </a:r>
          </a:p>
          <a:p>
            <a:r>
              <a:rPr lang="en-US" sz="2600" dirty="0"/>
              <a:t>NH</a:t>
            </a:r>
            <a:r>
              <a:rPr lang="en-US" sz="2600" baseline="-25000" dirty="0"/>
              <a:t>3</a:t>
            </a:r>
            <a:r>
              <a:rPr lang="en-US" sz="2600" dirty="0"/>
              <a:t> bi-directional flux model and MOSAIC (with land use-specific deposition velocities)</a:t>
            </a:r>
          </a:p>
          <a:p>
            <a:pPr marL="457200" lvl="1"/>
            <a:r>
              <a:rPr lang="en-US" sz="2400" dirty="0"/>
              <a:t>Fertilizer application </a:t>
            </a:r>
            <a:r>
              <a:rPr lang="en-US" dirty="0"/>
              <a:t>emissions are </a:t>
            </a:r>
            <a:r>
              <a:rPr lang="en-US" dirty="0">
                <a:effectLst/>
                <a:ea typeface="Calibri" panose="020F0502020204030204" pitchFamily="34" charset="0"/>
              </a:rPr>
              <a:t>from EPIC modeling of 2015 for all simulations</a:t>
            </a:r>
          </a:p>
          <a:p>
            <a:pPr marL="457200" lvl="1"/>
            <a:r>
              <a:rPr lang="en-US" sz="2600" b="1" dirty="0"/>
              <a:t>baseyr, ref50 and 80x50 annual simulations were performed</a:t>
            </a:r>
          </a:p>
          <a:p>
            <a:pPr marL="688975" lvl="2">
              <a:tabLst>
                <a:tab pos="457200" algn="l"/>
              </a:tabLst>
            </a:pPr>
            <a:r>
              <a:rPr lang="en-US" dirty="0"/>
              <a:t>Results are presented for the period May-September for the sake of brevity</a:t>
            </a:r>
          </a:p>
        </p:txBody>
      </p:sp>
      <p:sp>
        <p:nvSpPr>
          <p:cNvPr id="4" name="Slide Number Placeholder 3">
            <a:extLst>
              <a:ext uri="{FF2B5EF4-FFF2-40B4-BE49-F238E27FC236}">
                <a16:creationId xmlns:a16="http://schemas.microsoft.com/office/drawing/2014/main" id="{C0F5156A-B54B-490F-A3AA-D06362320778}"/>
              </a:ext>
            </a:extLst>
          </p:cNvPr>
          <p:cNvSpPr>
            <a:spLocks noGrp="1"/>
          </p:cNvSpPr>
          <p:nvPr>
            <p:ph type="sldNum" sz="quarter" idx="12"/>
          </p:nvPr>
        </p:nvSpPr>
        <p:spPr>
          <a:xfrm>
            <a:off x="9309652" y="64638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solidFill>
                  <a:schemeClr val="tx1"/>
                </a:solidFill>
              </a:rPr>
              <a:pPr/>
              <a:t>10</a:t>
            </a:fld>
            <a:endParaRPr lang="en-US" dirty="0">
              <a:solidFill>
                <a:schemeClr val="tx1"/>
              </a:solidFill>
            </a:endParaRPr>
          </a:p>
        </p:txBody>
      </p:sp>
      <p:sp>
        <p:nvSpPr>
          <p:cNvPr id="6" name="Rectangle 5">
            <a:extLst>
              <a:ext uri="{FF2B5EF4-FFF2-40B4-BE49-F238E27FC236}">
                <a16:creationId xmlns:a16="http://schemas.microsoft.com/office/drawing/2014/main" id="{A0E0DBB6-851D-4ED2-8355-2829EAC18D11}"/>
              </a:ext>
            </a:extLst>
          </p:cNvPr>
          <p:cNvSpPr>
            <a:spLocks noChangeArrowheads="1"/>
          </p:cNvSpPr>
          <p:nvPr/>
        </p:nvSpPr>
        <p:spPr bwMode="auto">
          <a:xfrm>
            <a:off x="139148" y="6473110"/>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Tree>
    <p:extLst>
      <p:ext uri="{BB962C8B-B14F-4D97-AF65-F5344CB8AC3E}">
        <p14:creationId xmlns:p14="http://schemas.microsoft.com/office/powerpoint/2010/main" val="2864902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08A17C-DDB7-49A5-AC3D-FF32ED84768C}"/>
              </a:ext>
            </a:extLst>
          </p:cNvPr>
          <p:cNvSpPr>
            <a:spLocks noGrp="1"/>
          </p:cNvSpPr>
          <p:nvPr>
            <p:ph type="sldNum" sz="quarter" idx="12"/>
          </p:nvPr>
        </p:nvSpPr>
        <p:spPr>
          <a:xfrm>
            <a:off x="9309652" y="64614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solidFill>
                  <a:schemeClr val="tx1"/>
                </a:solidFill>
              </a:rPr>
              <a:pPr/>
              <a:t>11</a:t>
            </a:fld>
            <a:endParaRPr lang="en-US" dirty="0">
              <a:solidFill>
                <a:schemeClr val="tx1"/>
              </a:solidFill>
            </a:endParaRPr>
          </a:p>
        </p:txBody>
      </p:sp>
      <p:sp>
        <p:nvSpPr>
          <p:cNvPr id="2" name="Title 1">
            <a:extLst>
              <a:ext uri="{FF2B5EF4-FFF2-40B4-BE49-F238E27FC236}">
                <a16:creationId xmlns:a16="http://schemas.microsoft.com/office/drawing/2014/main" id="{AF13BC1C-8758-4A31-AA2B-C7DCC1761126}"/>
              </a:ext>
            </a:extLst>
          </p:cNvPr>
          <p:cNvSpPr>
            <a:spLocks noGrp="1"/>
          </p:cNvSpPr>
          <p:nvPr>
            <p:ph type="title"/>
          </p:nvPr>
        </p:nvSpPr>
        <p:spPr>
          <a:xfrm>
            <a:off x="139148" y="122061"/>
            <a:ext cx="11913704" cy="659035"/>
          </a:xfrm>
        </p:spPr>
        <p:txBody>
          <a:bodyPr>
            <a:normAutofit fontScale="90000"/>
          </a:bodyPr>
          <a:lstStyle/>
          <a:p>
            <a:pPr algn="ctr"/>
            <a:r>
              <a:rPr lang="en-US" dirty="0"/>
              <a:t>2015 CMAQ May-Sept Avg MDA8* and NAA Designations</a:t>
            </a:r>
          </a:p>
        </p:txBody>
      </p:sp>
      <p:sp>
        <p:nvSpPr>
          <p:cNvPr id="19" name="TextBox 18">
            <a:extLst>
              <a:ext uri="{FF2B5EF4-FFF2-40B4-BE49-F238E27FC236}">
                <a16:creationId xmlns:a16="http://schemas.microsoft.com/office/drawing/2014/main" id="{F0EA294E-C682-48B4-A43B-B5CD00676263}"/>
              </a:ext>
            </a:extLst>
          </p:cNvPr>
          <p:cNvSpPr txBox="1"/>
          <p:nvPr/>
        </p:nvSpPr>
        <p:spPr>
          <a:xfrm>
            <a:off x="-8852" y="2523169"/>
            <a:ext cx="829073" cy="1200329"/>
          </a:xfrm>
          <a:prstGeom prst="rect">
            <a:avLst/>
          </a:prstGeom>
          <a:noFill/>
        </p:spPr>
        <p:txBody>
          <a:bodyPr wrap="none" rtlCol="0">
            <a:spAutoFit/>
          </a:bodyPr>
          <a:lstStyle/>
          <a:p>
            <a:pPr algn="ctr"/>
            <a:r>
              <a:rPr lang="en-US" b="1" dirty="0"/>
              <a:t>Avg</a:t>
            </a:r>
          </a:p>
          <a:p>
            <a:pPr algn="ctr"/>
            <a:r>
              <a:rPr lang="en-US" b="1" dirty="0"/>
              <a:t>MDA8</a:t>
            </a:r>
          </a:p>
          <a:p>
            <a:pPr algn="ctr"/>
            <a:r>
              <a:rPr lang="en-US" b="1" dirty="0"/>
              <a:t>19 - 62</a:t>
            </a:r>
          </a:p>
          <a:p>
            <a:pPr algn="ctr"/>
            <a:r>
              <a:rPr lang="en-US" b="1" dirty="0"/>
              <a:t>ppb</a:t>
            </a:r>
          </a:p>
        </p:txBody>
      </p:sp>
      <p:sp>
        <p:nvSpPr>
          <p:cNvPr id="24" name="TextBox 23">
            <a:extLst>
              <a:ext uri="{FF2B5EF4-FFF2-40B4-BE49-F238E27FC236}">
                <a16:creationId xmlns:a16="http://schemas.microsoft.com/office/drawing/2014/main" id="{80FA1436-7A80-4043-BB76-EBEC81CE9C6B}"/>
              </a:ext>
            </a:extLst>
          </p:cNvPr>
          <p:cNvSpPr txBox="1"/>
          <p:nvPr/>
        </p:nvSpPr>
        <p:spPr>
          <a:xfrm>
            <a:off x="6800559" y="4972427"/>
            <a:ext cx="3193759" cy="723275"/>
          </a:xfrm>
          <a:prstGeom prst="rect">
            <a:avLst/>
          </a:prstGeom>
          <a:noFill/>
        </p:spPr>
        <p:txBody>
          <a:bodyPr wrap="none" rtlCol="0">
            <a:spAutoFit/>
          </a:bodyPr>
          <a:lstStyle/>
          <a:p>
            <a:r>
              <a:rPr lang="en-US" dirty="0"/>
              <a:t>2015 MDA8 Standard = 70 ppbV</a:t>
            </a:r>
            <a:endParaRPr lang="en-US" i="1" dirty="0"/>
          </a:p>
          <a:p>
            <a:pPr>
              <a:spcBef>
                <a:spcPts val="600"/>
              </a:spcBef>
            </a:pPr>
            <a:r>
              <a:rPr lang="en-US" i="1" dirty="0"/>
              <a:t>Map Source: EPA Green Book</a:t>
            </a:r>
          </a:p>
        </p:txBody>
      </p:sp>
      <p:pic>
        <p:nvPicPr>
          <p:cNvPr id="26" name="Picture 25" descr="Chart, surface chart&#10;&#10;Description automatically generated">
            <a:extLst>
              <a:ext uri="{FF2B5EF4-FFF2-40B4-BE49-F238E27FC236}">
                <a16:creationId xmlns:a16="http://schemas.microsoft.com/office/drawing/2014/main" id="{DCCD0433-FD30-48FF-9C71-92903AFC3C05}"/>
              </a:ext>
            </a:extLst>
          </p:cNvPr>
          <p:cNvPicPr>
            <a:picLocks/>
          </p:cNvPicPr>
          <p:nvPr/>
        </p:nvPicPr>
        <p:blipFill rotWithShape="1">
          <a:blip r:embed="rId3"/>
          <a:srcRect l="9833" t="13976" r="7167" b="20000"/>
          <a:stretch/>
        </p:blipFill>
        <p:spPr>
          <a:xfrm>
            <a:off x="859170" y="1666389"/>
            <a:ext cx="5351130" cy="3105636"/>
          </a:xfrm>
          <a:prstGeom prst="rect">
            <a:avLst/>
          </a:prstGeom>
        </p:spPr>
      </p:pic>
      <p:pic>
        <p:nvPicPr>
          <p:cNvPr id="5" name="Picture 4" descr="Diagram&#10;&#10;Description automatically generated">
            <a:extLst>
              <a:ext uri="{FF2B5EF4-FFF2-40B4-BE49-F238E27FC236}">
                <a16:creationId xmlns:a16="http://schemas.microsoft.com/office/drawing/2014/main" id="{16302CCD-9131-47AC-A8F5-302642C22B62}"/>
              </a:ext>
            </a:extLst>
          </p:cNvPr>
          <p:cNvPicPr>
            <a:picLocks noChangeAspect="1"/>
          </p:cNvPicPr>
          <p:nvPr/>
        </p:nvPicPr>
        <p:blipFill rotWithShape="1">
          <a:blip r:embed="rId4"/>
          <a:srcRect b="11871"/>
          <a:stretch/>
        </p:blipFill>
        <p:spPr>
          <a:xfrm>
            <a:off x="6800559" y="1562407"/>
            <a:ext cx="4391316" cy="3209618"/>
          </a:xfrm>
          <a:prstGeom prst="rect">
            <a:avLst/>
          </a:prstGeom>
        </p:spPr>
      </p:pic>
      <p:sp>
        <p:nvSpPr>
          <p:cNvPr id="6" name="TextBox 5">
            <a:extLst>
              <a:ext uri="{FF2B5EF4-FFF2-40B4-BE49-F238E27FC236}">
                <a16:creationId xmlns:a16="http://schemas.microsoft.com/office/drawing/2014/main" id="{E5CE3BFA-F24A-4DC3-AA8A-B7F81B7CB882}"/>
              </a:ext>
            </a:extLst>
          </p:cNvPr>
          <p:cNvSpPr txBox="1"/>
          <p:nvPr/>
        </p:nvSpPr>
        <p:spPr>
          <a:xfrm>
            <a:off x="1352550" y="5110926"/>
            <a:ext cx="3648076" cy="369332"/>
          </a:xfrm>
          <a:prstGeom prst="rect">
            <a:avLst/>
          </a:prstGeom>
          <a:noFill/>
        </p:spPr>
        <p:txBody>
          <a:bodyPr wrap="square" rtlCol="0">
            <a:spAutoFit/>
          </a:bodyPr>
          <a:lstStyle/>
          <a:p>
            <a:r>
              <a:rPr lang="en-US" dirty="0"/>
              <a:t>*Maximum Daily 8-hr Average Ozone</a:t>
            </a:r>
          </a:p>
        </p:txBody>
      </p:sp>
      <p:sp>
        <p:nvSpPr>
          <p:cNvPr id="11" name="Rectangle 10">
            <a:extLst>
              <a:ext uri="{FF2B5EF4-FFF2-40B4-BE49-F238E27FC236}">
                <a16:creationId xmlns:a16="http://schemas.microsoft.com/office/drawing/2014/main" id="{96133F60-000B-4B91-8089-4007052F05A0}"/>
              </a:ext>
            </a:extLst>
          </p:cNvPr>
          <p:cNvSpPr>
            <a:spLocks noChangeArrowheads="1"/>
          </p:cNvSpPr>
          <p:nvPr/>
        </p:nvSpPr>
        <p:spPr bwMode="auto">
          <a:xfrm>
            <a:off x="139148" y="6473110"/>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Tree>
    <p:extLst>
      <p:ext uri="{BB962C8B-B14F-4D97-AF65-F5344CB8AC3E}">
        <p14:creationId xmlns:p14="http://schemas.microsoft.com/office/powerpoint/2010/main" val="2187296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08A17C-DDB7-49A5-AC3D-FF32ED84768C}"/>
              </a:ext>
            </a:extLst>
          </p:cNvPr>
          <p:cNvSpPr>
            <a:spLocks noGrp="1"/>
          </p:cNvSpPr>
          <p:nvPr>
            <p:ph type="sldNum" sz="quarter" idx="12"/>
          </p:nvPr>
        </p:nvSpPr>
        <p:spPr>
          <a:xfrm>
            <a:off x="9309652" y="64670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solidFill>
                  <a:schemeClr val="tx1"/>
                </a:solidFill>
              </a:rPr>
              <a:pPr/>
              <a:t>12</a:t>
            </a:fld>
            <a:endParaRPr lang="en-US" dirty="0">
              <a:solidFill>
                <a:schemeClr val="tx1"/>
              </a:solidFill>
            </a:endParaRPr>
          </a:p>
        </p:txBody>
      </p:sp>
      <p:sp>
        <p:nvSpPr>
          <p:cNvPr id="2" name="Title 1">
            <a:extLst>
              <a:ext uri="{FF2B5EF4-FFF2-40B4-BE49-F238E27FC236}">
                <a16:creationId xmlns:a16="http://schemas.microsoft.com/office/drawing/2014/main" id="{AF13BC1C-8758-4A31-AA2B-C7DCC1761126}"/>
              </a:ext>
            </a:extLst>
          </p:cNvPr>
          <p:cNvSpPr>
            <a:spLocks noGrp="1"/>
          </p:cNvSpPr>
          <p:nvPr>
            <p:ph type="title"/>
          </p:nvPr>
        </p:nvSpPr>
        <p:spPr>
          <a:xfrm>
            <a:off x="359664" y="17877"/>
            <a:ext cx="11472672" cy="659035"/>
          </a:xfrm>
        </p:spPr>
        <p:txBody>
          <a:bodyPr>
            <a:normAutofit fontScale="90000"/>
          </a:bodyPr>
          <a:lstStyle/>
          <a:p>
            <a:pPr algn="ctr"/>
            <a:r>
              <a:rPr lang="en-US" dirty="0"/>
              <a:t>Base Year May-Sept Avg MDA8 and Differences in 2050</a:t>
            </a:r>
          </a:p>
        </p:txBody>
      </p:sp>
      <p:sp>
        <p:nvSpPr>
          <p:cNvPr id="13" name="TextBox 12">
            <a:extLst>
              <a:ext uri="{FF2B5EF4-FFF2-40B4-BE49-F238E27FC236}">
                <a16:creationId xmlns:a16="http://schemas.microsoft.com/office/drawing/2014/main" id="{58B09E20-83E4-46B3-8AC8-F7862C670399}"/>
              </a:ext>
            </a:extLst>
          </p:cNvPr>
          <p:cNvSpPr txBox="1"/>
          <p:nvPr/>
        </p:nvSpPr>
        <p:spPr>
          <a:xfrm>
            <a:off x="10440688" y="1588448"/>
            <a:ext cx="1737433" cy="646331"/>
          </a:xfrm>
          <a:prstGeom prst="rect">
            <a:avLst/>
          </a:prstGeom>
          <a:noFill/>
        </p:spPr>
        <p:txBody>
          <a:bodyPr wrap="square" rtlCol="0">
            <a:spAutoFit/>
          </a:bodyPr>
          <a:lstStyle/>
          <a:p>
            <a:r>
              <a:rPr lang="en-US" b="1" dirty="0"/>
              <a:t>ref50 – baseyr </a:t>
            </a:r>
          </a:p>
          <a:p>
            <a:r>
              <a:rPr lang="en-US" b="1" dirty="0"/>
              <a:t>min = -11.3 ppb</a:t>
            </a:r>
          </a:p>
        </p:txBody>
      </p:sp>
      <p:sp>
        <p:nvSpPr>
          <p:cNvPr id="19" name="TextBox 18">
            <a:extLst>
              <a:ext uri="{FF2B5EF4-FFF2-40B4-BE49-F238E27FC236}">
                <a16:creationId xmlns:a16="http://schemas.microsoft.com/office/drawing/2014/main" id="{F0EA294E-C682-48B4-A43B-B5CD00676263}"/>
              </a:ext>
            </a:extLst>
          </p:cNvPr>
          <p:cNvSpPr txBox="1"/>
          <p:nvPr/>
        </p:nvSpPr>
        <p:spPr>
          <a:xfrm>
            <a:off x="-8851" y="1386992"/>
            <a:ext cx="829073" cy="1200329"/>
          </a:xfrm>
          <a:prstGeom prst="rect">
            <a:avLst/>
          </a:prstGeom>
          <a:noFill/>
        </p:spPr>
        <p:txBody>
          <a:bodyPr wrap="none" rtlCol="0">
            <a:spAutoFit/>
          </a:bodyPr>
          <a:lstStyle/>
          <a:p>
            <a:pPr algn="ctr"/>
            <a:r>
              <a:rPr lang="en-US" b="1" dirty="0"/>
              <a:t>Avg</a:t>
            </a:r>
          </a:p>
          <a:p>
            <a:pPr algn="ctr"/>
            <a:r>
              <a:rPr lang="en-US" b="1" dirty="0"/>
              <a:t>MDA8</a:t>
            </a:r>
          </a:p>
          <a:p>
            <a:pPr algn="ctr"/>
            <a:r>
              <a:rPr lang="en-US" b="1" dirty="0"/>
              <a:t>19 - 62</a:t>
            </a:r>
          </a:p>
          <a:p>
            <a:pPr algn="ctr"/>
            <a:r>
              <a:rPr lang="en-US" b="1" dirty="0"/>
              <a:t>ppb</a:t>
            </a:r>
          </a:p>
        </p:txBody>
      </p:sp>
      <p:sp>
        <p:nvSpPr>
          <p:cNvPr id="12" name="TextBox 11">
            <a:extLst>
              <a:ext uri="{FF2B5EF4-FFF2-40B4-BE49-F238E27FC236}">
                <a16:creationId xmlns:a16="http://schemas.microsoft.com/office/drawing/2014/main" id="{B596F9C8-3E46-4E4C-BE71-BD5FE8C39271}"/>
              </a:ext>
            </a:extLst>
          </p:cNvPr>
          <p:cNvSpPr txBox="1"/>
          <p:nvPr/>
        </p:nvSpPr>
        <p:spPr>
          <a:xfrm>
            <a:off x="10408883" y="4041268"/>
            <a:ext cx="1737434" cy="646331"/>
          </a:xfrm>
          <a:prstGeom prst="rect">
            <a:avLst/>
          </a:prstGeom>
          <a:noFill/>
        </p:spPr>
        <p:txBody>
          <a:bodyPr wrap="square" rtlCol="0">
            <a:spAutoFit/>
          </a:bodyPr>
          <a:lstStyle/>
          <a:p>
            <a:r>
              <a:rPr lang="en-US" b="1" dirty="0"/>
              <a:t>80x50 – baseyr </a:t>
            </a:r>
          </a:p>
          <a:p>
            <a:r>
              <a:rPr lang="en-US" b="1" dirty="0"/>
              <a:t>min = -13.4 ppb</a:t>
            </a:r>
          </a:p>
        </p:txBody>
      </p:sp>
      <p:pic>
        <p:nvPicPr>
          <p:cNvPr id="17" name="Picture 16" descr="Chart, surface chart&#10;&#10;Description automatically generated">
            <a:extLst>
              <a:ext uri="{FF2B5EF4-FFF2-40B4-BE49-F238E27FC236}">
                <a16:creationId xmlns:a16="http://schemas.microsoft.com/office/drawing/2014/main" id="{0A962359-289C-4BA6-83D5-121C48AB5819}"/>
              </a:ext>
            </a:extLst>
          </p:cNvPr>
          <p:cNvPicPr>
            <a:picLocks/>
          </p:cNvPicPr>
          <p:nvPr/>
        </p:nvPicPr>
        <p:blipFill rotWithShape="1">
          <a:blip r:embed="rId3"/>
          <a:srcRect l="15653" t="13854" r="2916" b="21104"/>
          <a:stretch/>
        </p:blipFill>
        <p:spPr>
          <a:xfrm>
            <a:off x="5900467" y="690256"/>
            <a:ext cx="4489704" cy="2532888"/>
          </a:xfrm>
          <a:prstGeom prst="rect">
            <a:avLst/>
          </a:prstGeom>
        </p:spPr>
      </p:pic>
      <p:pic>
        <p:nvPicPr>
          <p:cNvPr id="21" name="Picture 20" descr="Chart, surface chart&#10;&#10;Description automatically generated">
            <a:extLst>
              <a:ext uri="{FF2B5EF4-FFF2-40B4-BE49-F238E27FC236}">
                <a16:creationId xmlns:a16="http://schemas.microsoft.com/office/drawing/2014/main" id="{60606594-0184-491B-B16E-362E471BFC76}"/>
              </a:ext>
            </a:extLst>
          </p:cNvPr>
          <p:cNvPicPr>
            <a:picLocks/>
          </p:cNvPicPr>
          <p:nvPr/>
        </p:nvPicPr>
        <p:blipFill rotWithShape="1">
          <a:blip r:embed="rId4"/>
          <a:srcRect l="15206" t="14174" r="3132" b="20165"/>
          <a:stretch/>
        </p:blipFill>
        <p:spPr>
          <a:xfrm>
            <a:off x="5883420" y="3223144"/>
            <a:ext cx="4489704" cy="2532888"/>
          </a:xfrm>
          <a:prstGeom prst="rect">
            <a:avLst/>
          </a:prstGeom>
        </p:spPr>
      </p:pic>
      <p:pic>
        <p:nvPicPr>
          <p:cNvPr id="8" name="Picture 7" descr="Chart&#10;&#10;Description automatically generated">
            <a:extLst>
              <a:ext uri="{FF2B5EF4-FFF2-40B4-BE49-F238E27FC236}">
                <a16:creationId xmlns:a16="http://schemas.microsoft.com/office/drawing/2014/main" id="{9100DD9E-F0F3-4293-9EF3-7C9D51298C79}"/>
              </a:ext>
            </a:extLst>
          </p:cNvPr>
          <p:cNvPicPr>
            <a:picLocks noChangeAspect="1"/>
          </p:cNvPicPr>
          <p:nvPr/>
        </p:nvPicPr>
        <p:blipFill rotWithShape="1">
          <a:blip r:embed="rId5"/>
          <a:srcRect l="9777" t="14107" r="5999" b="21035"/>
          <a:stretch/>
        </p:blipFill>
        <p:spPr>
          <a:xfrm>
            <a:off x="837269" y="3242919"/>
            <a:ext cx="4813356" cy="2532888"/>
          </a:xfrm>
          <a:prstGeom prst="rect">
            <a:avLst/>
          </a:prstGeom>
        </p:spPr>
      </p:pic>
      <p:cxnSp>
        <p:nvCxnSpPr>
          <p:cNvPr id="9" name="Straight Arrow Connector 8">
            <a:extLst>
              <a:ext uri="{FF2B5EF4-FFF2-40B4-BE49-F238E27FC236}">
                <a16:creationId xmlns:a16="http://schemas.microsoft.com/office/drawing/2014/main" id="{8290EB8A-003F-407C-AC96-0E44607D2F1A}"/>
              </a:ext>
            </a:extLst>
          </p:cNvPr>
          <p:cNvCxnSpPr>
            <a:cxnSpLocks/>
          </p:cNvCxnSpPr>
          <p:nvPr/>
        </p:nvCxnSpPr>
        <p:spPr>
          <a:xfrm flipH="1">
            <a:off x="2897585" y="4732204"/>
            <a:ext cx="202532" cy="188061"/>
          </a:xfrm>
          <a:prstGeom prst="straightConnector1">
            <a:avLst/>
          </a:prstGeom>
          <a:ln>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32D13AE-9DB3-43BA-AF8D-526A30619715}"/>
              </a:ext>
            </a:extLst>
          </p:cNvPr>
          <p:cNvSpPr txBox="1"/>
          <p:nvPr/>
        </p:nvSpPr>
        <p:spPr>
          <a:xfrm>
            <a:off x="-14215" y="3929586"/>
            <a:ext cx="973343" cy="923330"/>
          </a:xfrm>
          <a:prstGeom prst="rect">
            <a:avLst/>
          </a:prstGeom>
          <a:noFill/>
        </p:spPr>
        <p:txBody>
          <a:bodyPr wrap="square" rtlCol="0">
            <a:spAutoFit/>
          </a:bodyPr>
          <a:lstStyle/>
          <a:p>
            <a:pPr algn="ctr"/>
            <a:r>
              <a:rPr lang="en-US" b="1" dirty="0"/>
              <a:t>Max</a:t>
            </a:r>
          </a:p>
          <a:p>
            <a:pPr algn="ctr"/>
            <a:r>
              <a:rPr lang="en-US" b="1" dirty="0"/>
              <a:t>Co-ben</a:t>
            </a:r>
          </a:p>
          <a:p>
            <a:pPr algn="ctr"/>
            <a:r>
              <a:rPr lang="en-US" b="1" dirty="0"/>
              <a:t>-2.8 ppb</a:t>
            </a:r>
          </a:p>
        </p:txBody>
      </p:sp>
      <p:pic>
        <p:nvPicPr>
          <p:cNvPr id="20" name="Picture 19" descr="Chart, surface chart&#10;&#10;Description automatically generated">
            <a:extLst>
              <a:ext uri="{FF2B5EF4-FFF2-40B4-BE49-F238E27FC236}">
                <a16:creationId xmlns:a16="http://schemas.microsoft.com/office/drawing/2014/main" id="{692A4711-E875-46B7-B88C-B2F6EB22C759}"/>
              </a:ext>
            </a:extLst>
          </p:cNvPr>
          <p:cNvPicPr>
            <a:picLocks/>
          </p:cNvPicPr>
          <p:nvPr/>
        </p:nvPicPr>
        <p:blipFill rotWithShape="1">
          <a:blip r:embed="rId6"/>
          <a:srcRect l="9833" t="13976" r="7167" b="20000"/>
          <a:stretch/>
        </p:blipFill>
        <p:spPr>
          <a:xfrm>
            <a:off x="850782" y="710031"/>
            <a:ext cx="4736592" cy="2532888"/>
          </a:xfrm>
          <a:prstGeom prst="rect">
            <a:avLst/>
          </a:prstGeom>
        </p:spPr>
      </p:pic>
      <p:sp>
        <p:nvSpPr>
          <p:cNvPr id="15" name="Rectangle 14">
            <a:extLst>
              <a:ext uri="{FF2B5EF4-FFF2-40B4-BE49-F238E27FC236}">
                <a16:creationId xmlns:a16="http://schemas.microsoft.com/office/drawing/2014/main" id="{B116E32B-A58F-48EC-8193-E41DE1216D7F}"/>
              </a:ext>
            </a:extLst>
          </p:cNvPr>
          <p:cNvSpPr>
            <a:spLocks noChangeArrowheads="1"/>
          </p:cNvSpPr>
          <p:nvPr/>
        </p:nvSpPr>
        <p:spPr bwMode="auto">
          <a:xfrm>
            <a:off x="139148" y="6473110"/>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
        <p:nvSpPr>
          <p:cNvPr id="3" name="TextBox 2">
            <a:extLst>
              <a:ext uri="{FF2B5EF4-FFF2-40B4-BE49-F238E27FC236}">
                <a16:creationId xmlns:a16="http://schemas.microsoft.com/office/drawing/2014/main" id="{78EF64D7-F2F7-4F32-A6F1-788B5D67AB26}"/>
              </a:ext>
            </a:extLst>
          </p:cNvPr>
          <p:cNvSpPr txBox="1"/>
          <p:nvPr/>
        </p:nvSpPr>
        <p:spPr>
          <a:xfrm>
            <a:off x="578739" y="5695298"/>
            <a:ext cx="5962638" cy="646331"/>
          </a:xfrm>
          <a:prstGeom prst="rect">
            <a:avLst/>
          </a:prstGeom>
          <a:noFill/>
        </p:spPr>
        <p:txBody>
          <a:bodyPr wrap="square" rtlCol="0">
            <a:spAutoFit/>
          </a:bodyPr>
          <a:lstStyle/>
          <a:p>
            <a:pPr algn="ctr"/>
            <a:r>
              <a:rPr lang="en-US" dirty="0"/>
              <a:t>Co-benefit (co-ben) is the concentration difference </a:t>
            </a:r>
          </a:p>
          <a:p>
            <a:pPr algn="ctr"/>
            <a:r>
              <a:rPr lang="en-US" dirty="0"/>
              <a:t>80x50 – ref50</a:t>
            </a:r>
          </a:p>
        </p:txBody>
      </p:sp>
    </p:spTree>
    <p:extLst>
      <p:ext uri="{BB962C8B-B14F-4D97-AF65-F5344CB8AC3E}">
        <p14:creationId xmlns:p14="http://schemas.microsoft.com/office/powerpoint/2010/main" val="1540650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08A17C-DDB7-49A5-AC3D-FF32ED84768C}"/>
              </a:ext>
            </a:extLst>
          </p:cNvPr>
          <p:cNvSpPr>
            <a:spLocks noGrp="1"/>
          </p:cNvSpPr>
          <p:nvPr>
            <p:ph type="sldNum" sz="quarter" idx="12"/>
          </p:nvPr>
        </p:nvSpPr>
        <p:spPr>
          <a:xfrm>
            <a:off x="9309652" y="646318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solidFill>
                  <a:schemeClr val="tx1"/>
                </a:solidFill>
              </a:rPr>
              <a:pPr/>
              <a:t>13</a:t>
            </a:fld>
            <a:endParaRPr lang="en-US" dirty="0">
              <a:solidFill>
                <a:schemeClr val="tx1"/>
              </a:solidFill>
            </a:endParaRPr>
          </a:p>
        </p:txBody>
      </p:sp>
      <p:sp>
        <p:nvSpPr>
          <p:cNvPr id="2" name="Title 1">
            <a:extLst>
              <a:ext uri="{FF2B5EF4-FFF2-40B4-BE49-F238E27FC236}">
                <a16:creationId xmlns:a16="http://schemas.microsoft.com/office/drawing/2014/main" id="{AF13BC1C-8758-4A31-AA2B-C7DCC1761126}"/>
              </a:ext>
            </a:extLst>
          </p:cNvPr>
          <p:cNvSpPr>
            <a:spLocks noGrp="1"/>
          </p:cNvSpPr>
          <p:nvPr>
            <p:ph type="title"/>
          </p:nvPr>
        </p:nvSpPr>
        <p:spPr>
          <a:xfrm>
            <a:off x="139148" y="17877"/>
            <a:ext cx="11913704" cy="659035"/>
          </a:xfrm>
        </p:spPr>
        <p:txBody>
          <a:bodyPr>
            <a:normAutofit fontScale="90000"/>
          </a:bodyPr>
          <a:lstStyle/>
          <a:p>
            <a:pPr algn="ctr"/>
            <a:r>
              <a:rPr lang="en-US" dirty="0"/>
              <a:t>Base Year May-Sept Avg NO</a:t>
            </a:r>
            <a:r>
              <a:rPr lang="en-US" baseline="-25000" dirty="0"/>
              <a:t>x</a:t>
            </a:r>
            <a:r>
              <a:rPr lang="en-US" dirty="0"/>
              <a:t> and Differences in 2050</a:t>
            </a:r>
          </a:p>
        </p:txBody>
      </p:sp>
      <p:sp>
        <p:nvSpPr>
          <p:cNvPr id="19" name="TextBox 18">
            <a:extLst>
              <a:ext uri="{FF2B5EF4-FFF2-40B4-BE49-F238E27FC236}">
                <a16:creationId xmlns:a16="http://schemas.microsoft.com/office/drawing/2014/main" id="{F0EA294E-C682-48B4-A43B-B5CD00676263}"/>
              </a:ext>
            </a:extLst>
          </p:cNvPr>
          <p:cNvSpPr txBox="1"/>
          <p:nvPr/>
        </p:nvSpPr>
        <p:spPr>
          <a:xfrm>
            <a:off x="32129" y="1488618"/>
            <a:ext cx="712054" cy="1200329"/>
          </a:xfrm>
          <a:prstGeom prst="rect">
            <a:avLst/>
          </a:prstGeom>
          <a:noFill/>
        </p:spPr>
        <p:txBody>
          <a:bodyPr wrap="none" rtlCol="0">
            <a:spAutoFit/>
          </a:bodyPr>
          <a:lstStyle/>
          <a:p>
            <a:pPr algn="ctr"/>
            <a:r>
              <a:rPr lang="en-US" b="1" dirty="0"/>
              <a:t>Avg</a:t>
            </a:r>
          </a:p>
          <a:p>
            <a:pPr algn="ctr"/>
            <a:r>
              <a:rPr lang="en-US" b="1" dirty="0"/>
              <a:t>NO</a:t>
            </a:r>
            <a:r>
              <a:rPr lang="en-US" b="1" baseline="-25000" dirty="0"/>
              <a:t>x</a:t>
            </a:r>
          </a:p>
          <a:p>
            <a:pPr algn="ctr"/>
            <a:r>
              <a:rPr lang="en-US" b="1" dirty="0"/>
              <a:t>0 - 50</a:t>
            </a:r>
          </a:p>
          <a:p>
            <a:pPr algn="ctr"/>
            <a:r>
              <a:rPr lang="en-US" b="1" dirty="0"/>
              <a:t>ppbV</a:t>
            </a:r>
          </a:p>
        </p:txBody>
      </p:sp>
      <p:sp>
        <p:nvSpPr>
          <p:cNvPr id="14" name="TextBox 13">
            <a:extLst>
              <a:ext uri="{FF2B5EF4-FFF2-40B4-BE49-F238E27FC236}">
                <a16:creationId xmlns:a16="http://schemas.microsoft.com/office/drawing/2014/main" id="{E32D13AE-9DB3-43BA-AF8D-526A30619715}"/>
              </a:ext>
            </a:extLst>
          </p:cNvPr>
          <p:cNvSpPr txBox="1"/>
          <p:nvPr/>
        </p:nvSpPr>
        <p:spPr>
          <a:xfrm>
            <a:off x="-81772" y="4041268"/>
            <a:ext cx="1109599" cy="923330"/>
          </a:xfrm>
          <a:prstGeom prst="rect">
            <a:avLst/>
          </a:prstGeom>
          <a:noFill/>
        </p:spPr>
        <p:txBody>
          <a:bodyPr wrap="none" rtlCol="0">
            <a:spAutoFit/>
          </a:bodyPr>
          <a:lstStyle/>
          <a:p>
            <a:pPr algn="ctr"/>
            <a:r>
              <a:rPr lang="en-US" b="1" dirty="0"/>
              <a:t>Max NO</a:t>
            </a:r>
            <a:r>
              <a:rPr lang="en-US" b="1" baseline="-25000" dirty="0"/>
              <a:t>x</a:t>
            </a:r>
          </a:p>
          <a:p>
            <a:pPr algn="ctr"/>
            <a:r>
              <a:rPr lang="en-US" b="1" dirty="0"/>
              <a:t>Co-ben</a:t>
            </a:r>
          </a:p>
          <a:p>
            <a:pPr algn="ctr"/>
            <a:r>
              <a:rPr lang="en-US" b="1" dirty="0"/>
              <a:t>-3.5 ppbV</a:t>
            </a:r>
          </a:p>
        </p:txBody>
      </p:sp>
      <p:cxnSp>
        <p:nvCxnSpPr>
          <p:cNvPr id="26" name="Straight Arrow Connector 25">
            <a:extLst>
              <a:ext uri="{FF2B5EF4-FFF2-40B4-BE49-F238E27FC236}">
                <a16:creationId xmlns:a16="http://schemas.microsoft.com/office/drawing/2014/main" id="{5DBD7280-A96E-4745-AC60-DB91469239EA}"/>
              </a:ext>
            </a:extLst>
          </p:cNvPr>
          <p:cNvCxnSpPr>
            <a:cxnSpLocks/>
          </p:cNvCxnSpPr>
          <p:nvPr/>
        </p:nvCxnSpPr>
        <p:spPr>
          <a:xfrm flipH="1">
            <a:off x="2898048" y="4776537"/>
            <a:ext cx="202532" cy="188061"/>
          </a:xfrm>
          <a:prstGeom prst="straightConnector1">
            <a:avLst/>
          </a:prstGeom>
          <a:ln>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A15FAD1-4095-4710-B0CD-7A50795A6534}"/>
              </a:ext>
            </a:extLst>
          </p:cNvPr>
          <p:cNvCxnSpPr>
            <a:cxnSpLocks/>
          </p:cNvCxnSpPr>
          <p:nvPr/>
        </p:nvCxnSpPr>
        <p:spPr>
          <a:xfrm flipH="1">
            <a:off x="2059822" y="4607065"/>
            <a:ext cx="202532" cy="188061"/>
          </a:xfrm>
          <a:prstGeom prst="straightConnector1">
            <a:avLst/>
          </a:prstGeom>
          <a:ln>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6" name="Picture 5" descr="Chart&#10;&#10;Description automatically generated with medium confidence">
            <a:extLst>
              <a:ext uri="{FF2B5EF4-FFF2-40B4-BE49-F238E27FC236}">
                <a16:creationId xmlns:a16="http://schemas.microsoft.com/office/drawing/2014/main" id="{5D1FEC97-FADC-4798-8218-71984A706423}"/>
              </a:ext>
            </a:extLst>
          </p:cNvPr>
          <p:cNvPicPr>
            <a:picLocks/>
          </p:cNvPicPr>
          <p:nvPr/>
        </p:nvPicPr>
        <p:blipFill rotWithShape="1">
          <a:blip r:embed="rId3"/>
          <a:srcRect l="9781" t="14389" r="7363" b="19461"/>
          <a:stretch/>
        </p:blipFill>
        <p:spPr>
          <a:xfrm>
            <a:off x="939992" y="676912"/>
            <a:ext cx="4736592" cy="2532889"/>
          </a:xfrm>
          <a:prstGeom prst="rect">
            <a:avLst/>
          </a:prstGeom>
        </p:spPr>
      </p:pic>
      <p:pic>
        <p:nvPicPr>
          <p:cNvPr id="8" name="Picture 7" descr="Chart&#10;&#10;Description automatically generated">
            <a:extLst>
              <a:ext uri="{FF2B5EF4-FFF2-40B4-BE49-F238E27FC236}">
                <a16:creationId xmlns:a16="http://schemas.microsoft.com/office/drawing/2014/main" id="{E87FA2E6-84FF-4F82-B08D-D64E7051FA30}"/>
              </a:ext>
            </a:extLst>
          </p:cNvPr>
          <p:cNvPicPr>
            <a:picLocks/>
          </p:cNvPicPr>
          <p:nvPr/>
        </p:nvPicPr>
        <p:blipFill rotWithShape="1">
          <a:blip r:embed="rId4"/>
          <a:srcRect l="9687" t="13781" r="4453" b="21831"/>
          <a:stretch/>
        </p:blipFill>
        <p:spPr>
          <a:xfrm>
            <a:off x="928845" y="3231766"/>
            <a:ext cx="4901184" cy="2532889"/>
          </a:xfrm>
          <a:prstGeom prst="rect">
            <a:avLst/>
          </a:prstGeom>
        </p:spPr>
      </p:pic>
      <p:sp>
        <p:nvSpPr>
          <p:cNvPr id="17" name="Rectangle 16">
            <a:extLst>
              <a:ext uri="{FF2B5EF4-FFF2-40B4-BE49-F238E27FC236}">
                <a16:creationId xmlns:a16="http://schemas.microsoft.com/office/drawing/2014/main" id="{81DCDB4B-ADB2-41F5-A8BF-FB3F86CA12E9}"/>
              </a:ext>
            </a:extLst>
          </p:cNvPr>
          <p:cNvSpPr>
            <a:spLocks noChangeArrowheads="1"/>
          </p:cNvSpPr>
          <p:nvPr/>
        </p:nvSpPr>
        <p:spPr bwMode="auto">
          <a:xfrm>
            <a:off x="139148" y="6473110"/>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
        <p:nvSpPr>
          <p:cNvPr id="20" name="TextBox 19">
            <a:extLst>
              <a:ext uri="{FF2B5EF4-FFF2-40B4-BE49-F238E27FC236}">
                <a16:creationId xmlns:a16="http://schemas.microsoft.com/office/drawing/2014/main" id="{D9307466-62EF-46B5-BA08-30928C485FEA}"/>
              </a:ext>
            </a:extLst>
          </p:cNvPr>
          <p:cNvSpPr txBox="1"/>
          <p:nvPr/>
        </p:nvSpPr>
        <p:spPr>
          <a:xfrm>
            <a:off x="10360287" y="1642155"/>
            <a:ext cx="1831713" cy="646331"/>
          </a:xfrm>
          <a:prstGeom prst="rect">
            <a:avLst/>
          </a:prstGeom>
          <a:noFill/>
        </p:spPr>
        <p:txBody>
          <a:bodyPr wrap="square" rtlCol="0">
            <a:spAutoFit/>
          </a:bodyPr>
          <a:lstStyle/>
          <a:p>
            <a:pPr algn="ctr"/>
            <a:r>
              <a:rPr lang="en-US" b="1" dirty="0"/>
              <a:t>ref50 – baseyr</a:t>
            </a:r>
          </a:p>
          <a:p>
            <a:pPr algn="ctr"/>
            <a:r>
              <a:rPr lang="en-US" b="1" dirty="0"/>
              <a:t>min = -22.1 ppb</a:t>
            </a:r>
          </a:p>
        </p:txBody>
      </p:sp>
      <p:pic>
        <p:nvPicPr>
          <p:cNvPr id="11" name="Picture 10" descr="A picture containing chart&#10;&#10;Description automatically generated">
            <a:extLst>
              <a:ext uri="{FF2B5EF4-FFF2-40B4-BE49-F238E27FC236}">
                <a16:creationId xmlns:a16="http://schemas.microsoft.com/office/drawing/2014/main" id="{B31FCBEA-D4E3-4B80-9069-8025926D71B0}"/>
              </a:ext>
            </a:extLst>
          </p:cNvPr>
          <p:cNvPicPr>
            <a:picLocks/>
          </p:cNvPicPr>
          <p:nvPr/>
        </p:nvPicPr>
        <p:blipFill rotWithShape="1">
          <a:blip r:embed="rId5"/>
          <a:srcRect l="15667" t="14706" r="2667" b="20213"/>
          <a:stretch/>
        </p:blipFill>
        <p:spPr>
          <a:xfrm>
            <a:off x="5872393" y="702615"/>
            <a:ext cx="4663440" cy="2529151"/>
          </a:xfrm>
          <a:prstGeom prst="rect">
            <a:avLst/>
          </a:prstGeom>
        </p:spPr>
      </p:pic>
      <p:pic>
        <p:nvPicPr>
          <p:cNvPr id="13" name="Picture 12" descr="Map&#10;&#10;Description automatically generated with medium confidence">
            <a:extLst>
              <a:ext uri="{FF2B5EF4-FFF2-40B4-BE49-F238E27FC236}">
                <a16:creationId xmlns:a16="http://schemas.microsoft.com/office/drawing/2014/main" id="{D5019F31-B576-481E-94D8-24B2089928EF}"/>
              </a:ext>
            </a:extLst>
          </p:cNvPr>
          <p:cNvPicPr>
            <a:picLocks/>
          </p:cNvPicPr>
          <p:nvPr/>
        </p:nvPicPr>
        <p:blipFill rotWithShape="1">
          <a:blip r:embed="rId6"/>
          <a:srcRect l="15645" t="14429" r="623" b="20808"/>
          <a:stretch/>
        </p:blipFill>
        <p:spPr>
          <a:xfrm>
            <a:off x="5895914" y="3253729"/>
            <a:ext cx="4754880" cy="2529152"/>
          </a:xfrm>
          <a:prstGeom prst="rect">
            <a:avLst/>
          </a:prstGeom>
        </p:spPr>
      </p:pic>
      <p:sp>
        <p:nvSpPr>
          <p:cNvPr id="21" name="TextBox 20">
            <a:extLst>
              <a:ext uri="{FF2B5EF4-FFF2-40B4-BE49-F238E27FC236}">
                <a16:creationId xmlns:a16="http://schemas.microsoft.com/office/drawing/2014/main" id="{54B6D8F6-A953-48B3-86D6-5CCE5D2A0F2C}"/>
              </a:ext>
            </a:extLst>
          </p:cNvPr>
          <p:cNvSpPr txBox="1"/>
          <p:nvPr/>
        </p:nvSpPr>
        <p:spPr>
          <a:xfrm>
            <a:off x="10454567" y="3960734"/>
            <a:ext cx="1737433" cy="646331"/>
          </a:xfrm>
          <a:prstGeom prst="rect">
            <a:avLst/>
          </a:prstGeom>
          <a:noFill/>
        </p:spPr>
        <p:txBody>
          <a:bodyPr wrap="square" rtlCol="0">
            <a:spAutoFit/>
          </a:bodyPr>
          <a:lstStyle/>
          <a:p>
            <a:pPr algn="ctr"/>
            <a:r>
              <a:rPr lang="en-US" b="1" dirty="0"/>
              <a:t>80x50 – baseyr </a:t>
            </a:r>
          </a:p>
          <a:p>
            <a:pPr algn="ctr"/>
            <a:r>
              <a:rPr lang="en-US" b="1" dirty="0"/>
              <a:t>min = -23.7 ppb</a:t>
            </a:r>
          </a:p>
        </p:txBody>
      </p:sp>
    </p:spTree>
    <p:extLst>
      <p:ext uri="{BB962C8B-B14F-4D97-AF65-F5344CB8AC3E}">
        <p14:creationId xmlns:p14="http://schemas.microsoft.com/office/powerpoint/2010/main" val="149120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08A17C-DDB7-49A5-AC3D-FF32ED84768C}"/>
              </a:ext>
            </a:extLst>
          </p:cNvPr>
          <p:cNvSpPr>
            <a:spLocks noGrp="1"/>
          </p:cNvSpPr>
          <p:nvPr>
            <p:ph type="sldNum" sz="quarter" idx="12"/>
          </p:nvPr>
        </p:nvSpPr>
        <p:spPr>
          <a:xfrm>
            <a:off x="9285515" y="645826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solidFill>
                  <a:schemeClr val="tx1"/>
                </a:solidFill>
              </a:rPr>
              <a:pPr/>
              <a:t>14</a:t>
            </a:fld>
            <a:endParaRPr lang="en-US" dirty="0">
              <a:solidFill>
                <a:schemeClr val="tx1"/>
              </a:solidFill>
            </a:endParaRPr>
          </a:p>
        </p:txBody>
      </p:sp>
      <p:sp>
        <p:nvSpPr>
          <p:cNvPr id="2" name="Title 1">
            <a:extLst>
              <a:ext uri="{FF2B5EF4-FFF2-40B4-BE49-F238E27FC236}">
                <a16:creationId xmlns:a16="http://schemas.microsoft.com/office/drawing/2014/main" id="{AF13BC1C-8758-4A31-AA2B-C7DCC1761126}"/>
              </a:ext>
            </a:extLst>
          </p:cNvPr>
          <p:cNvSpPr>
            <a:spLocks noGrp="1"/>
          </p:cNvSpPr>
          <p:nvPr>
            <p:ph type="title"/>
          </p:nvPr>
        </p:nvSpPr>
        <p:spPr>
          <a:xfrm>
            <a:off x="460207" y="30293"/>
            <a:ext cx="11271585" cy="659035"/>
          </a:xfrm>
        </p:spPr>
        <p:txBody>
          <a:bodyPr>
            <a:normAutofit fontScale="90000"/>
          </a:bodyPr>
          <a:lstStyle/>
          <a:p>
            <a:pPr algn="ctr"/>
            <a:r>
              <a:rPr lang="en-US" dirty="0"/>
              <a:t>Total Sectoral NO</a:t>
            </a:r>
            <a:r>
              <a:rPr lang="en-US" baseline="-25000" dirty="0"/>
              <a:t>x</a:t>
            </a:r>
            <a:r>
              <a:rPr lang="en-US" dirty="0"/>
              <a:t> and VOC Emissions (kT) in GCAM</a:t>
            </a:r>
          </a:p>
        </p:txBody>
      </p:sp>
      <p:sp>
        <p:nvSpPr>
          <p:cNvPr id="14" name="Rectangle 13">
            <a:extLst>
              <a:ext uri="{FF2B5EF4-FFF2-40B4-BE49-F238E27FC236}">
                <a16:creationId xmlns:a16="http://schemas.microsoft.com/office/drawing/2014/main" id="{4B54719E-0C00-471C-9071-67B1575E419F}"/>
              </a:ext>
            </a:extLst>
          </p:cNvPr>
          <p:cNvSpPr>
            <a:spLocks noChangeArrowheads="1"/>
          </p:cNvSpPr>
          <p:nvPr/>
        </p:nvSpPr>
        <p:spPr bwMode="auto">
          <a:xfrm>
            <a:off x="139148" y="6473110"/>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
        <p:nvSpPr>
          <p:cNvPr id="5" name="Content Placeholder 4">
            <a:extLst>
              <a:ext uri="{FF2B5EF4-FFF2-40B4-BE49-F238E27FC236}">
                <a16:creationId xmlns:a16="http://schemas.microsoft.com/office/drawing/2014/main" id="{BBADD0A3-DCCA-460E-90EB-2F69AAC1D0A8}"/>
              </a:ext>
            </a:extLst>
          </p:cNvPr>
          <p:cNvSpPr>
            <a:spLocks noGrp="1"/>
          </p:cNvSpPr>
          <p:nvPr>
            <p:ph idx="1"/>
          </p:nvPr>
        </p:nvSpPr>
        <p:spPr>
          <a:xfrm>
            <a:off x="838200" y="1892345"/>
            <a:ext cx="10515600" cy="4351338"/>
          </a:xfrm>
        </p:spPr>
        <p:txBody>
          <a:bodyPr/>
          <a:lstStyle/>
          <a:p>
            <a:endParaRPr lang="en-US" dirty="0"/>
          </a:p>
          <a:p>
            <a:endParaRPr lang="en-US" dirty="0"/>
          </a:p>
        </p:txBody>
      </p:sp>
      <p:graphicFrame>
        <p:nvGraphicFramePr>
          <p:cNvPr id="16" name="Chart 15">
            <a:extLst>
              <a:ext uri="{FF2B5EF4-FFF2-40B4-BE49-F238E27FC236}">
                <a16:creationId xmlns:a16="http://schemas.microsoft.com/office/drawing/2014/main" id="{DC5391DE-8398-40D2-AF38-536A854A6526}"/>
              </a:ext>
            </a:extLst>
          </p:cNvPr>
          <p:cNvGraphicFramePr>
            <a:graphicFrameLocks/>
          </p:cNvGraphicFramePr>
          <p:nvPr>
            <p:extLst>
              <p:ext uri="{D42A27DB-BD31-4B8C-83A1-F6EECF244321}">
                <p14:modId xmlns:p14="http://schemas.microsoft.com/office/powerpoint/2010/main" val="353198161"/>
              </p:ext>
            </p:extLst>
          </p:nvPr>
        </p:nvGraphicFramePr>
        <p:xfrm>
          <a:off x="838200" y="984516"/>
          <a:ext cx="6229804" cy="44050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FDE11A57-8274-4C37-85E6-99CBCCE178EE}"/>
              </a:ext>
            </a:extLst>
          </p:cNvPr>
          <p:cNvGraphicFramePr>
            <a:graphicFrameLocks/>
          </p:cNvGraphicFramePr>
          <p:nvPr>
            <p:extLst>
              <p:ext uri="{D42A27DB-BD31-4B8C-83A1-F6EECF244321}">
                <p14:modId xmlns:p14="http://schemas.microsoft.com/office/powerpoint/2010/main" val="3525017923"/>
              </p:ext>
            </p:extLst>
          </p:nvPr>
        </p:nvGraphicFramePr>
        <p:xfrm>
          <a:off x="5943146" y="1014425"/>
          <a:ext cx="6248854" cy="44050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79252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08A17C-DDB7-49A5-AC3D-FF32ED84768C}"/>
              </a:ext>
            </a:extLst>
          </p:cNvPr>
          <p:cNvSpPr>
            <a:spLocks noGrp="1"/>
          </p:cNvSpPr>
          <p:nvPr>
            <p:ph type="sldNum" sz="quarter" idx="12"/>
          </p:nvPr>
        </p:nvSpPr>
        <p:spPr>
          <a:xfrm>
            <a:off x="9309652" y="64593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solidFill>
                  <a:schemeClr val="tx1"/>
                </a:solidFill>
              </a:rPr>
              <a:pPr/>
              <a:t>15</a:t>
            </a:fld>
            <a:endParaRPr lang="en-US" dirty="0">
              <a:solidFill>
                <a:schemeClr val="tx1"/>
              </a:solidFill>
            </a:endParaRPr>
          </a:p>
        </p:txBody>
      </p:sp>
      <p:sp>
        <p:nvSpPr>
          <p:cNvPr id="2" name="Title 1">
            <a:extLst>
              <a:ext uri="{FF2B5EF4-FFF2-40B4-BE49-F238E27FC236}">
                <a16:creationId xmlns:a16="http://schemas.microsoft.com/office/drawing/2014/main" id="{AF13BC1C-8758-4A31-AA2B-C7DCC1761126}"/>
              </a:ext>
            </a:extLst>
          </p:cNvPr>
          <p:cNvSpPr>
            <a:spLocks noGrp="1"/>
          </p:cNvSpPr>
          <p:nvPr>
            <p:ph type="title"/>
          </p:nvPr>
        </p:nvSpPr>
        <p:spPr>
          <a:xfrm>
            <a:off x="359664" y="122061"/>
            <a:ext cx="11472672" cy="659035"/>
          </a:xfrm>
        </p:spPr>
        <p:txBody>
          <a:bodyPr>
            <a:normAutofit fontScale="90000"/>
          </a:bodyPr>
          <a:lstStyle/>
          <a:p>
            <a:pPr algn="ctr"/>
            <a:r>
              <a:rPr lang="en-US" dirty="0"/>
              <a:t>2015 CMAQ Annual Avg PM</a:t>
            </a:r>
            <a:r>
              <a:rPr lang="en-US" baseline="-25000" dirty="0"/>
              <a:t>2.5</a:t>
            </a:r>
            <a:r>
              <a:rPr lang="en-US" dirty="0"/>
              <a:t> and NAA Designations</a:t>
            </a:r>
          </a:p>
        </p:txBody>
      </p:sp>
      <p:sp>
        <p:nvSpPr>
          <p:cNvPr id="19" name="TextBox 18">
            <a:extLst>
              <a:ext uri="{FF2B5EF4-FFF2-40B4-BE49-F238E27FC236}">
                <a16:creationId xmlns:a16="http://schemas.microsoft.com/office/drawing/2014/main" id="{F0EA294E-C682-48B4-A43B-B5CD00676263}"/>
              </a:ext>
            </a:extLst>
          </p:cNvPr>
          <p:cNvSpPr txBox="1"/>
          <p:nvPr/>
        </p:nvSpPr>
        <p:spPr>
          <a:xfrm>
            <a:off x="1009650" y="4999333"/>
            <a:ext cx="4583714" cy="369332"/>
          </a:xfrm>
          <a:prstGeom prst="rect">
            <a:avLst/>
          </a:prstGeom>
          <a:noFill/>
        </p:spPr>
        <p:txBody>
          <a:bodyPr wrap="square" rtlCol="0">
            <a:spAutoFit/>
          </a:bodyPr>
          <a:lstStyle/>
          <a:p>
            <a:pPr algn="ctr"/>
            <a:r>
              <a:rPr lang="en-US" b="1" dirty="0"/>
              <a:t>CMAQ 2015 Average PM</a:t>
            </a:r>
            <a:r>
              <a:rPr lang="en-US" b="1" baseline="-25000" dirty="0"/>
              <a:t>2.5</a:t>
            </a:r>
            <a:r>
              <a:rPr lang="en-US" b="1" dirty="0"/>
              <a:t>: 1 – 80 </a:t>
            </a:r>
            <a:r>
              <a:rPr lang="en-US" b="1" dirty="0">
                <a:latin typeface="Symbol" panose="05050102010706020507" pitchFamily="18" charset="2"/>
              </a:rPr>
              <a:t>m</a:t>
            </a:r>
            <a:r>
              <a:rPr lang="en-US" b="1" dirty="0"/>
              <a:t>g/m</a:t>
            </a:r>
            <a:r>
              <a:rPr lang="en-US" b="1" baseline="30000" dirty="0"/>
              <a:t>3</a:t>
            </a:r>
          </a:p>
        </p:txBody>
      </p:sp>
      <p:sp>
        <p:nvSpPr>
          <p:cNvPr id="24" name="TextBox 23">
            <a:extLst>
              <a:ext uri="{FF2B5EF4-FFF2-40B4-BE49-F238E27FC236}">
                <a16:creationId xmlns:a16="http://schemas.microsoft.com/office/drawing/2014/main" id="{80FA1436-7A80-4043-BB76-EBEC81CE9C6B}"/>
              </a:ext>
            </a:extLst>
          </p:cNvPr>
          <p:cNvSpPr txBox="1"/>
          <p:nvPr/>
        </p:nvSpPr>
        <p:spPr>
          <a:xfrm>
            <a:off x="6546323" y="4972427"/>
            <a:ext cx="4237250" cy="969496"/>
          </a:xfrm>
          <a:prstGeom prst="rect">
            <a:avLst/>
          </a:prstGeom>
          <a:noFill/>
        </p:spPr>
        <p:txBody>
          <a:bodyPr wrap="none" rtlCol="0">
            <a:spAutoFit/>
          </a:bodyPr>
          <a:lstStyle/>
          <a:p>
            <a:r>
              <a:rPr lang="en-US" dirty="0"/>
              <a:t>2012 Annual Primary Standard</a:t>
            </a:r>
            <a:r>
              <a:rPr lang="en-US" baseline="30000" dirty="0"/>
              <a:t>‡</a:t>
            </a:r>
            <a:r>
              <a:rPr lang="en-US" dirty="0"/>
              <a:t> = 12 </a:t>
            </a:r>
            <a:r>
              <a:rPr lang="en-US" dirty="0">
                <a:latin typeface="Symbol" panose="05050102010706020507" pitchFamily="18" charset="2"/>
              </a:rPr>
              <a:t>m</a:t>
            </a:r>
            <a:r>
              <a:rPr lang="en-US" dirty="0"/>
              <a:t>g/m</a:t>
            </a:r>
            <a:r>
              <a:rPr lang="en-US" baseline="30000" dirty="0"/>
              <a:t>3</a:t>
            </a:r>
            <a:endParaRPr lang="en-US" dirty="0"/>
          </a:p>
          <a:p>
            <a:r>
              <a:rPr lang="en-US" baseline="30000" dirty="0"/>
              <a:t>‡</a:t>
            </a:r>
            <a:r>
              <a:rPr lang="en-US" sz="1600" dirty="0"/>
              <a:t>Annual average over three years</a:t>
            </a:r>
            <a:endParaRPr lang="en-US" i="1" dirty="0"/>
          </a:p>
          <a:p>
            <a:pPr>
              <a:spcBef>
                <a:spcPts val="600"/>
              </a:spcBef>
            </a:pPr>
            <a:r>
              <a:rPr lang="en-US" i="1" dirty="0"/>
              <a:t>Map Source: EPA Green Book</a:t>
            </a:r>
          </a:p>
        </p:txBody>
      </p:sp>
      <p:pic>
        <p:nvPicPr>
          <p:cNvPr id="9" name="Picture 8" descr="Map&#10;&#10;Description automatically generated">
            <a:extLst>
              <a:ext uri="{FF2B5EF4-FFF2-40B4-BE49-F238E27FC236}">
                <a16:creationId xmlns:a16="http://schemas.microsoft.com/office/drawing/2014/main" id="{E5BE15EF-0D66-4A00-98D1-D56D16A04F30}"/>
              </a:ext>
            </a:extLst>
          </p:cNvPr>
          <p:cNvPicPr>
            <a:picLocks noChangeAspect="1"/>
          </p:cNvPicPr>
          <p:nvPr/>
        </p:nvPicPr>
        <p:blipFill rotWithShape="1">
          <a:blip r:embed="rId3"/>
          <a:srcRect t="1780" b="45706"/>
          <a:stretch/>
        </p:blipFill>
        <p:spPr>
          <a:xfrm>
            <a:off x="6437168" y="1370989"/>
            <a:ext cx="5299364" cy="3601438"/>
          </a:xfrm>
          <a:prstGeom prst="rect">
            <a:avLst/>
          </a:prstGeom>
        </p:spPr>
      </p:pic>
      <p:pic>
        <p:nvPicPr>
          <p:cNvPr id="12" name="Picture 11" descr="Map&#10;&#10;Description automatically generated">
            <a:extLst>
              <a:ext uri="{FF2B5EF4-FFF2-40B4-BE49-F238E27FC236}">
                <a16:creationId xmlns:a16="http://schemas.microsoft.com/office/drawing/2014/main" id="{0D3066FD-D508-4AE3-A88A-B5CCB0D5F526}"/>
              </a:ext>
            </a:extLst>
          </p:cNvPr>
          <p:cNvPicPr>
            <a:picLocks noChangeAspect="1"/>
          </p:cNvPicPr>
          <p:nvPr/>
        </p:nvPicPr>
        <p:blipFill rotWithShape="1">
          <a:blip r:embed="rId4"/>
          <a:srcRect l="9833" t="14617" r="7273" b="19717"/>
          <a:stretch/>
        </p:blipFill>
        <p:spPr>
          <a:xfrm>
            <a:off x="866115" y="1617228"/>
            <a:ext cx="5814846" cy="3108960"/>
          </a:xfrm>
          <a:prstGeom prst="rect">
            <a:avLst/>
          </a:prstGeom>
        </p:spPr>
      </p:pic>
      <p:sp>
        <p:nvSpPr>
          <p:cNvPr id="11" name="Rectangle 10">
            <a:extLst>
              <a:ext uri="{FF2B5EF4-FFF2-40B4-BE49-F238E27FC236}">
                <a16:creationId xmlns:a16="http://schemas.microsoft.com/office/drawing/2014/main" id="{BB55A895-423F-47BA-897C-904D1B58D5DD}"/>
              </a:ext>
            </a:extLst>
          </p:cNvPr>
          <p:cNvSpPr>
            <a:spLocks noChangeArrowheads="1"/>
          </p:cNvSpPr>
          <p:nvPr/>
        </p:nvSpPr>
        <p:spPr bwMode="auto">
          <a:xfrm>
            <a:off x="139148" y="6462224"/>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Tree>
    <p:extLst>
      <p:ext uri="{BB962C8B-B14F-4D97-AF65-F5344CB8AC3E}">
        <p14:creationId xmlns:p14="http://schemas.microsoft.com/office/powerpoint/2010/main" val="35863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08A17C-DDB7-49A5-AC3D-FF32ED84768C}"/>
              </a:ext>
            </a:extLst>
          </p:cNvPr>
          <p:cNvSpPr>
            <a:spLocks noGrp="1"/>
          </p:cNvSpPr>
          <p:nvPr>
            <p:ph type="sldNum" sz="quarter" idx="12"/>
          </p:nvPr>
        </p:nvSpPr>
        <p:spPr>
          <a:xfrm>
            <a:off x="9309652" y="64700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solidFill>
                  <a:schemeClr val="tx1"/>
                </a:solidFill>
              </a:rPr>
              <a:pPr/>
              <a:t>16</a:t>
            </a:fld>
            <a:endParaRPr lang="en-US" dirty="0">
              <a:solidFill>
                <a:schemeClr val="tx1"/>
              </a:solidFill>
            </a:endParaRPr>
          </a:p>
        </p:txBody>
      </p:sp>
      <p:sp>
        <p:nvSpPr>
          <p:cNvPr id="2" name="Title 1">
            <a:extLst>
              <a:ext uri="{FF2B5EF4-FFF2-40B4-BE49-F238E27FC236}">
                <a16:creationId xmlns:a16="http://schemas.microsoft.com/office/drawing/2014/main" id="{AF13BC1C-8758-4A31-AA2B-C7DCC1761126}"/>
              </a:ext>
            </a:extLst>
          </p:cNvPr>
          <p:cNvSpPr>
            <a:spLocks noGrp="1"/>
          </p:cNvSpPr>
          <p:nvPr>
            <p:ph type="title"/>
          </p:nvPr>
        </p:nvSpPr>
        <p:spPr>
          <a:xfrm>
            <a:off x="359664" y="17877"/>
            <a:ext cx="11472672" cy="659035"/>
          </a:xfrm>
        </p:spPr>
        <p:txBody>
          <a:bodyPr>
            <a:normAutofit fontScale="90000"/>
          </a:bodyPr>
          <a:lstStyle/>
          <a:p>
            <a:pPr algn="ctr"/>
            <a:r>
              <a:rPr lang="en-US" dirty="0"/>
              <a:t>Base Year May-Sept Avg PM</a:t>
            </a:r>
            <a:r>
              <a:rPr lang="en-US" baseline="-25000" dirty="0"/>
              <a:t>2.5</a:t>
            </a:r>
            <a:r>
              <a:rPr lang="en-US" dirty="0"/>
              <a:t> and Differences in 2050</a:t>
            </a:r>
          </a:p>
        </p:txBody>
      </p:sp>
      <p:sp>
        <p:nvSpPr>
          <p:cNvPr id="13" name="TextBox 12">
            <a:extLst>
              <a:ext uri="{FF2B5EF4-FFF2-40B4-BE49-F238E27FC236}">
                <a16:creationId xmlns:a16="http://schemas.microsoft.com/office/drawing/2014/main" id="{58B09E20-83E4-46B3-8AC8-F7862C670399}"/>
              </a:ext>
            </a:extLst>
          </p:cNvPr>
          <p:cNvSpPr txBox="1"/>
          <p:nvPr/>
        </p:nvSpPr>
        <p:spPr>
          <a:xfrm>
            <a:off x="10521874" y="1557510"/>
            <a:ext cx="1718552" cy="646331"/>
          </a:xfrm>
          <a:prstGeom prst="rect">
            <a:avLst/>
          </a:prstGeom>
          <a:noFill/>
        </p:spPr>
        <p:txBody>
          <a:bodyPr wrap="square" rtlCol="0">
            <a:spAutoFit/>
          </a:bodyPr>
          <a:lstStyle/>
          <a:p>
            <a:pPr algn="ctr"/>
            <a:r>
              <a:rPr lang="en-US" b="1" dirty="0"/>
              <a:t>ref50 – baseyr</a:t>
            </a:r>
          </a:p>
          <a:p>
            <a:pPr algn="ctr"/>
            <a:r>
              <a:rPr lang="en-US" b="1" dirty="0"/>
              <a:t>min -3.0 </a:t>
            </a:r>
            <a:r>
              <a:rPr lang="en-US" b="1" dirty="0">
                <a:latin typeface="Symbol" panose="05050102010706020507" pitchFamily="18" charset="2"/>
              </a:rPr>
              <a:t>m</a:t>
            </a:r>
            <a:r>
              <a:rPr lang="en-US" b="1" dirty="0"/>
              <a:t>g/m</a:t>
            </a:r>
            <a:r>
              <a:rPr lang="en-US" b="1" baseline="30000" dirty="0"/>
              <a:t>3</a:t>
            </a:r>
          </a:p>
        </p:txBody>
      </p:sp>
      <p:sp>
        <p:nvSpPr>
          <p:cNvPr id="16" name="TextBox 15">
            <a:extLst>
              <a:ext uri="{FF2B5EF4-FFF2-40B4-BE49-F238E27FC236}">
                <a16:creationId xmlns:a16="http://schemas.microsoft.com/office/drawing/2014/main" id="{F9E0BF19-6836-46EC-A597-99590813DA1A}"/>
              </a:ext>
            </a:extLst>
          </p:cNvPr>
          <p:cNvSpPr txBox="1"/>
          <p:nvPr/>
        </p:nvSpPr>
        <p:spPr>
          <a:xfrm>
            <a:off x="113407" y="1280512"/>
            <a:ext cx="829074" cy="1200329"/>
          </a:xfrm>
          <a:prstGeom prst="rect">
            <a:avLst/>
          </a:prstGeom>
          <a:noFill/>
        </p:spPr>
        <p:txBody>
          <a:bodyPr wrap="none" rtlCol="0">
            <a:spAutoFit/>
          </a:bodyPr>
          <a:lstStyle/>
          <a:p>
            <a:pPr algn="ctr"/>
            <a:r>
              <a:rPr lang="en-US" b="1" dirty="0"/>
              <a:t>Avg</a:t>
            </a:r>
          </a:p>
          <a:p>
            <a:pPr algn="ctr"/>
            <a:r>
              <a:rPr lang="en-US" b="1" dirty="0"/>
              <a:t>PM</a:t>
            </a:r>
            <a:r>
              <a:rPr lang="en-US" b="1" baseline="-25000" dirty="0"/>
              <a:t>2.5</a:t>
            </a:r>
          </a:p>
          <a:p>
            <a:pPr algn="ctr"/>
            <a:r>
              <a:rPr lang="en-US" b="1" dirty="0"/>
              <a:t>1 - 147</a:t>
            </a:r>
          </a:p>
          <a:p>
            <a:pPr algn="ctr"/>
            <a:r>
              <a:rPr lang="en-US" b="1" dirty="0">
                <a:latin typeface="Symbol" panose="05050102010706020507" pitchFamily="18" charset="2"/>
              </a:rPr>
              <a:t>m</a:t>
            </a:r>
            <a:r>
              <a:rPr lang="en-US" b="1" dirty="0"/>
              <a:t>g/m</a:t>
            </a:r>
            <a:r>
              <a:rPr lang="en-US" b="1" baseline="30000" dirty="0"/>
              <a:t>3</a:t>
            </a:r>
          </a:p>
        </p:txBody>
      </p:sp>
      <p:pic>
        <p:nvPicPr>
          <p:cNvPr id="22" name="Picture 21" descr="Chart&#10;&#10;Description automatically generated">
            <a:extLst>
              <a:ext uri="{FF2B5EF4-FFF2-40B4-BE49-F238E27FC236}">
                <a16:creationId xmlns:a16="http://schemas.microsoft.com/office/drawing/2014/main" id="{29657C70-2769-4B18-8BD6-250555830DB2}"/>
              </a:ext>
            </a:extLst>
          </p:cNvPr>
          <p:cNvPicPr>
            <a:picLocks/>
          </p:cNvPicPr>
          <p:nvPr/>
        </p:nvPicPr>
        <p:blipFill rotWithShape="1">
          <a:blip r:embed="rId3"/>
          <a:srcRect l="9945" t="13988" r="7225" b="19930"/>
          <a:stretch/>
        </p:blipFill>
        <p:spPr>
          <a:xfrm>
            <a:off x="1113931" y="622817"/>
            <a:ext cx="4733730" cy="2532888"/>
          </a:xfrm>
          <a:prstGeom prst="rect">
            <a:avLst/>
          </a:prstGeom>
        </p:spPr>
      </p:pic>
      <p:sp>
        <p:nvSpPr>
          <p:cNvPr id="31" name="TextBox 30">
            <a:extLst>
              <a:ext uri="{FF2B5EF4-FFF2-40B4-BE49-F238E27FC236}">
                <a16:creationId xmlns:a16="http://schemas.microsoft.com/office/drawing/2014/main" id="{E8962EC8-89AC-4138-98AC-EFA77313B0BF}"/>
              </a:ext>
            </a:extLst>
          </p:cNvPr>
          <p:cNvSpPr txBox="1"/>
          <p:nvPr/>
        </p:nvSpPr>
        <p:spPr>
          <a:xfrm>
            <a:off x="96576" y="3828636"/>
            <a:ext cx="862737" cy="1200329"/>
          </a:xfrm>
          <a:prstGeom prst="rect">
            <a:avLst/>
          </a:prstGeom>
          <a:noFill/>
        </p:spPr>
        <p:txBody>
          <a:bodyPr wrap="none" rtlCol="0">
            <a:spAutoFit/>
          </a:bodyPr>
          <a:lstStyle/>
          <a:p>
            <a:pPr algn="ctr"/>
            <a:r>
              <a:rPr lang="en-US" b="1" dirty="0"/>
              <a:t>Max</a:t>
            </a:r>
          </a:p>
          <a:p>
            <a:pPr algn="ctr"/>
            <a:r>
              <a:rPr lang="en-US" b="1" dirty="0"/>
              <a:t>Co-ben</a:t>
            </a:r>
            <a:endParaRPr lang="en-US" b="1" baseline="-25000" dirty="0"/>
          </a:p>
          <a:p>
            <a:pPr algn="ctr"/>
            <a:r>
              <a:rPr lang="en-US" b="1" dirty="0"/>
              <a:t>-0.35</a:t>
            </a:r>
          </a:p>
          <a:p>
            <a:pPr algn="ctr"/>
            <a:r>
              <a:rPr lang="en-US" b="1" dirty="0">
                <a:latin typeface="Symbol" panose="05050102010706020507" pitchFamily="18" charset="2"/>
              </a:rPr>
              <a:t>m</a:t>
            </a:r>
            <a:r>
              <a:rPr lang="en-US" b="1" dirty="0"/>
              <a:t>g/m</a:t>
            </a:r>
            <a:r>
              <a:rPr lang="en-US" b="1" baseline="30000" dirty="0"/>
              <a:t>3</a:t>
            </a:r>
          </a:p>
        </p:txBody>
      </p:sp>
      <p:sp>
        <p:nvSpPr>
          <p:cNvPr id="14" name="Rectangle 13">
            <a:extLst>
              <a:ext uri="{FF2B5EF4-FFF2-40B4-BE49-F238E27FC236}">
                <a16:creationId xmlns:a16="http://schemas.microsoft.com/office/drawing/2014/main" id="{44701FD8-1DF3-4676-9987-7EBC71A47790}"/>
              </a:ext>
            </a:extLst>
          </p:cNvPr>
          <p:cNvSpPr>
            <a:spLocks noChangeArrowheads="1"/>
          </p:cNvSpPr>
          <p:nvPr/>
        </p:nvSpPr>
        <p:spPr bwMode="auto">
          <a:xfrm>
            <a:off x="139148" y="6473110"/>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pic>
        <p:nvPicPr>
          <p:cNvPr id="5" name="Picture 4" descr="Chart, surface chart&#10;&#10;Description automatically generated">
            <a:extLst>
              <a:ext uri="{FF2B5EF4-FFF2-40B4-BE49-F238E27FC236}">
                <a16:creationId xmlns:a16="http://schemas.microsoft.com/office/drawing/2014/main" id="{6C212C48-E553-44D6-839E-3CA204060A20}"/>
              </a:ext>
            </a:extLst>
          </p:cNvPr>
          <p:cNvPicPr>
            <a:picLocks/>
          </p:cNvPicPr>
          <p:nvPr/>
        </p:nvPicPr>
        <p:blipFill rotWithShape="1">
          <a:blip r:embed="rId4"/>
          <a:srcRect l="15684" t="14101" r="4441" b="21511"/>
          <a:stretch/>
        </p:blipFill>
        <p:spPr>
          <a:xfrm>
            <a:off x="6064285" y="622817"/>
            <a:ext cx="4489704" cy="2532889"/>
          </a:xfrm>
          <a:prstGeom prst="rect">
            <a:avLst/>
          </a:prstGeom>
        </p:spPr>
      </p:pic>
      <p:pic>
        <p:nvPicPr>
          <p:cNvPr id="7" name="Picture 6" descr="Chart, diagram, surface chart&#10;&#10;Description automatically generated">
            <a:extLst>
              <a:ext uri="{FF2B5EF4-FFF2-40B4-BE49-F238E27FC236}">
                <a16:creationId xmlns:a16="http://schemas.microsoft.com/office/drawing/2014/main" id="{8B5CD5C8-EE11-40B2-A8D2-C5C1D1DBBC8C}"/>
              </a:ext>
            </a:extLst>
          </p:cNvPr>
          <p:cNvPicPr>
            <a:picLocks/>
          </p:cNvPicPr>
          <p:nvPr/>
        </p:nvPicPr>
        <p:blipFill rotWithShape="1">
          <a:blip r:embed="rId5"/>
          <a:srcRect l="15672" t="14276" r="4444" b="20865"/>
          <a:stretch/>
        </p:blipFill>
        <p:spPr>
          <a:xfrm>
            <a:off x="6059054" y="3162358"/>
            <a:ext cx="4489704" cy="2532888"/>
          </a:xfrm>
          <a:prstGeom prst="rect">
            <a:avLst/>
          </a:prstGeom>
        </p:spPr>
      </p:pic>
      <p:sp>
        <p:nvSpPr>
          <p:cNvPr id="18" name="TextBox 17">
            <a:extLst>
              <a:ext uri="{FF2B5EF4-FFF2-40B4-BE49-F238E27FC236}">
                <a16:creationId xmlns:a16="http://schemas.microsoft.com/office/drawing/2014/main" id="{A934CB76-9E48-4FAB-B90B-B91C46DC72C6}"/>
              </a:ext>
            </a:extLst>
          </p:cNvPr>
          <p:cNvSpPr txBox="1"/>
          <p:nvPr/>
        </p:nvSpPr>
        <p:spPr>
          <a:xfrm>
            <a:off x="10553989" y="4105634"/>
            <a:ext cx="1686437" cy="646331"/>
          </a:xfrm>
          <a:prstGeom prst="rect">
            <a:avLst/>
          </a:prstGeom>
          <a:noFill/>
        </p:spPr>
        <p:txBody>
          <a:bodyPr wrap="square" rtlCol="0">
            <a:spAutoFit/>
          </a:bodyPr>
          <a:lstStyle/>
          <a:p>
            <a:pPr algn="ctr"/>
            <a:r>
              <a:rPr lang="en-US" b="1" dirty="0"/>
              <a:t>80x50 – baseyr</a:t>
            </a:r>
          </a:p>
          <a:p>
            <a:pPr algn="ctr"/>
            <a:r>
              <a:rPr lang="en-US" b="1" dirty="0"/>
              <a:t>min -2.9 </a:t>
            </a:r>
            <a:r>
              <a:rPr lang="en-US" b="1" dirty="0">
                <a:latin typeface="Symbol" panose="05050102010706020507" pitchFamily="18" charset="2"/>
              </a:rPr>
              <a:t>m</a:t>
            </a:r>
            <a:r>
              <a:rPr lang="en-US" b="1" dirty="0"/>
              <a:t>g/m</a:t>
            </a:r>
            <a:r>
              <a:rPr lang="en-US" b="1" baseline="30000" dirty="0"/>
              <a:t>3</a:t>
            </a:r>
          </a:p>
        </p:txBody>
      </p:sp>
      <p:pic>
        <p:nvPicPr>
          <p:cNvPr id="9" name="Picture 8" descr="Chart&#10;&#10;Description automatically generated">
            <a:extLst>
              <a:ext uri="{FF2B5EF4-FFF2-40B4-BE49-F238E27FC236}">
                <a16:creationId xmlns:a16="http://schemas.microsoft.com/office/drawing/2014/main" id="{0A1B3317-1DFE-4B68-A328-C7A50BC4E564}"/>
              </a:ext>
            </a:extLst>
          </p:cNvPr>
          <p:cNvPicPr>
            <a:picLocks/>
          </p:cNvPicPr>
          <p:nvPr/>
        </p:nvPicPr>
        <p:blipFill rotWithShape="1">
          <a:blip r:embed="rId6"/>
          <a:srcRect l="9726" t="14454" r="4666" b="20210"/>
          <a:stretch/>
        </p:blipFill>
        <p:spPr>
          <a:xfrm>
            <a:off x="1084365" y="3162358"/>
            <a:ext cx="4892040" cy="2532888"/>
          </a:xfrm>
          <a:prstGeom prst="rect">
            <a:avLst/>
          </a:prstGeom>
        </p:spPr>
      </p:pic>
    </p:spTree>
    <p:extLst>
      <p:ext uri="{BB962C8B-B14F-4D97-AF65-F5344CB8AC3E}">
        <p14:creationId xmlns:p14="http://schemas.microsoft.com/office/powerpoint/2010/main" val="3748194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08A17C-DDB7-49A5-AC3D-FF32ED84768C}"/>
              </a:ext>
            </a:extLst>
          </p:cNvPr>
          <p:cNvSpPr>
            <a:spLocks noGrp="1"/>
          </p:cNvSpPr>
          <p:nvPr>
            <p:ph type="sldNum" sz="quarter" idx="12"/>
          </p:nvPr>
        </p:nvSpPr>
        <p:spPr>
          <a:xfrm>
            <a:off x="9309652" y="646279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solidFill>
                  <a:schemeClr val="tx1"/>
                </a:solidFill>
              </a:rPr>
              <a:pPr/>
              <a:t>17</a:t>
            </a:fld>
            <a:endParaRPr lang="en-US" dirty="0">
              <a:solidFill>
                <a:schemeClr val="tx1"/>
              </a:solidFill>
            </a:endParaRPr>
          </a:p>
        </p:txBody>
      </p:sp>
      <p:sp>
        <p:nvSpPr>
          <p:cNvPr id="2" name="Title 1">
            <a:extLst>
              <a:ext uri="{FF2B5EF4-FFF2-40B4-BE49-F238E27FC236}">
                <a16:creationId xmlns:a16="http://schemas.microsoft.com/office/drawing/2014/main" id="{AF13BC1C-8758-4A31-AA2B-C7DCC1761126}"/>
              </a:ext>
            </a:extLst>
          </p:cNvPr>
          <p:cNvSpPr>
            <a:spLocks noGrp="1"/>
          </p:cNvSpPr>
          <p:nvPr>
            <p:ph type="title"/>
          </p:nvPr>
        </p:nvSpPr>
        <p:spPr>
          <a:xfrm>
            <a:off x="0" y="17877"/>
            <a:ext cx="12192000" cy="659035"/>
          </a:xfrm>
        </p:spPr>
        <p:txBody>
          <a:bodyPr>
            <a:normAutofit fontScale="90000"/>
          </a:bodyPr>
          <a:lstStyle/>
          <a:p>
            <a:pPr algn="ctr"/>
            <a:r>
              <a:rPr lang="en-US" dirty="0"/>
              <a:t>Where Do PM</a:t>
            </a:r>
            <a:r>
              <a:rPr lang="en-US" baseline="-25000" dirty="0"/>
              <a:t>2.5</a:t>
            </a:r>
            <a:r>
              <a:rPr lang="en-US" dirty="0"/>
              <a:t> and SO</a:t>
            </a:r>
            <a:r>
              <a:rPr lang="en-US" baseline="-25000" dirty="0"/>
              <a:t>2 </a:t>
            </a:r>
            <a:r>
              <a:rPr lang="en-US" dirty="0"/>
              <a:t>Emissions Increase in 2050 and…</a:t>
            </a:r>
          </a:p>
        </p:txBody>
      </p:sp>
      <p:sp>
        <p:nvSpPr>
          <p:cNvPr id="22" name="Rectangle 21">
            <a:extLst>
              <a:ext uri="{FF2B5EF4-FFF2-40B4-BE49-F238E27FC236}">
                <a16:creationId xmlns:a16="http://schemas.microsoft.com/office/drawing/2014/main" id="{84BDEF8D-BC65-4305-A7BE-8EEDEEEAB673}"/>
              </a:ext>
            </a:extLst>
          </p:cNvPr>
          <p:cNvSpPr>
            <a:spLocks noChangeArrowheads="1"/>
          </p:cNvSpPr>
          <p:nvPr/>
        </p:nvSpPr>
        <p:spPr bwMode="auto">
          <a:xfrm>
            <a:off x="139148" y="6473110"/>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pic>
        <p:nvPicPr>
          <p:cNvPr id="17" name="Picture 16" descr="Chart, waterfall chart&#10;&#10;Description automatically generated">
            <a:extLst>
              <a:ext uri="{FF2B5EF4-FFF2-40B4-BE49-F238E27FC236}">
                <a16:creationId xmlns:a16="http://schemas.microsoft.com/office/drawing/2014/main" id="{AC13757D-3477-47B8-8611-4E15E43B66A8}"/>
              </a:ext>
            </a:extLst>
          </p:cNvPr>
          <p:cNvPicPr>
            <a:picLocks noChangeAspect="1"/>
          </p:cNvPicPr>
          <p:nvPr/>
        </p:nvPicPr>
        <p:blipFill rotWithShape="1">
          <a:blip r:embed="rId3"/>
          <a:srcRect l="920" t="2921" r="881" b="1751"/>
          <a:stretch/>
        </p:blipFill>
        <p:spPr>
          <a:xfrm>
            <a:off x="521594" y="1524000"/>
            <a:ext cx="5235262" cy="2622997"/>
          </a:xfrm>
          <a:prstGeom prst="rect">
            <a:avLst/>
          </a:prstGeom>
        </p:spPr>
      </p:pic>
      <p:pic>
        <p:nvPicPr>
          <p:cNvPr id="29" name="Picture 28" descr="Chart&#10;&#10;Description automatically generated">
            <a:extLst>
              <a:ext uri="{FF2B5EF4-FFF2-40B4-BE49-F238E27FC236}">
                <a16:creationId xmlns:a16="http://schemas.microsoft.com/office/drawing/2014/main" id="{5F979F2A-7D32-4C00-9341-D590A492AB1F}"/>
              </a:ext>
            </a:extLst>
          </p:cNvPr>
          <p:cNvPicPr>
            <a:picLocks noChangeAspect="1"/>
          </p:cNvPicPr>
          <p:nvPr/>
        </p:nvPicPr>
        <p:blipFill rotWithShape="1">
          <a:blip r:embed="rId4"/>
          <a:srcRect l="368" t="3504" r="1364" b="1740"/>
          <a:stretch/>
        </p:blipFill>
        <p:spPr>
          <a:xfrm>
            <a:off x="6246254" y="1524000"/>
            <a:ext cx="5473223" cy="2622997"/>
          </a:xfrm>
          <a:prstGeom prst="rect">
            <a:avLst/>
          </a:prstGeom>
        </p:spPr>
      </p:pic>
      <p:pic>
        <p:nvPicPr>
          <p:cNvPr id="31" name="Picture 30" descr="Chart, bar chart&#10;&#10;Description automatically generated">
            <a:extLst>
              <a:ext uri="{FF2B5EF4-FFF2-40B4-BE49-F238E27FC236}">
                <a16:creationId xmlns:a16="http://schemas.microsoft.com/office/drawing/2014/main" id="{0B5DB9D9-7DD9-4AFF-A5C7-4DA375645E29}"/>
              </a:ext>
            </a:extLst>
          </p:cNvPr>
          <p:cNvPicPr>
            <a:picLocks noChangeAspect="1"/>
          </p:cNvPicPr>
          <p:nvPr/>
        </p:nvPicPr>
        <p:blipFill rotWithShape="1">
          <a:blip r:embed="rId5"/>
          <a:srcRect l="29649" t="87037" r="30162" b="3434"/>
          <a:stretch/>
        </p:blipFill>
        <p:spPr>
          <a:xfrm>
            <a:off x="4962525" y="4648200"/>
            <a:ext cx="2238375" cy="313687"/>
          </a:xfrm>
          <a:prstGeom prst="rect">
            <a:avLst/>
          </a:prstGeom>
        </p:spPr>
      </p:pic>
    </p:spTree>
    <p:extLst>
      <p:ext uri="{BB962C8B-B14F-4D97-AF65-F5344CB8AC3E}">
        <p14:creationId xmlns:p14="http://schemas.microsoft.com/office/powerpoint/2010/main" val="4201476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74F9432B-0022-4DFD-9FFC-B55B6D4CF101}"/>
              </a:ext>
            </a:extLst>
          </p:cNvPr>
          <p:cNvGraphicFramePr>
            <a:graphicFrameLocks/>
          </p:cNvGraphicFramePr>
          <p:nvPr>
            <p:extLst>
              <p:ext uri="{D42A27DB-BD31-4B8C-83A1-F6EECF244321}">
                <p14:modId xmlns:p14="http://schemas.microsoft.com/office/powerpoint/2010/main" val="3171397052"/>
              </p:ext>
            </p:extLst>
          </p:nvPr>
        </p:nvGraphicFramePr>
        <p:xfrm>
          <a:off x="5962196" y="1026802"/>
          <a:ext cx="6229804" cy="4414611"/>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8008A17C-DDB7-49A5-AC3D-FF32ED84768C}"/>
              </a:ext>
            </a:extLst>
          </p:cNvPr>
          <p:cNvSpPr>
            <a:spLocks noGrp="1"/>
          </p:cNvSpPr>
          <p:nvPr>
            <p:ph type="sldNum" sz="quarter" idx="12"/>
          </p:nvPr>
        </p:nvSpPr>
        <p:spPr>
          <a:xfrm>
            <a:off x="9309652" y="64706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solidFill>
                  <a:schemeClr val="tx1"/>
                </a:solidFill>
              </a:rPr>
              <a:pPr/>
              <a:t>18</a:t>
            </a:fld>
            <a:endParaRPr lang="en-US" dirty="0">
              <a:solidFill>
                <a:schemeClr val="tx1"/>
              </a:solidFill>
            </a:endParaRPr>
          </a:p>
        </p:txBody>
      </p:sp>
      <p:sp>
        <p:nvSpPr>
          <p:cNvPr id="2" name="Title 1">
            <a:extLst>
              <a:ext uri="{FF2B5EF4-FFF2-40B4-BE49-F238E27FC236}">
                <a16:creationId xmlns:a16="http://schemas.microsoft.com/office/drawing/2014/main" id="{AF13BC1C-8758-4A31-AA2B-C7DCC1761126}"/>
              </a:ext>
            </a:extLst>
          </p:cNvPr>
          <p:cNvSpPr>
            <a:spLocks noGrp="1"/>
          </p:cNvSpPr>
          <p:nvPr>
            <p:ph type="title"/>
          </p:nvPr>
        </p:nvSpPr>
        <p:spPr>
          <a:xfrm>
            <a:off x="0" y="17877"/>
            <a:ext cx="12192000" cy="659035"/>
          </a:xfrm>
        </p:spPr>
        <p:txBody>
          <a:bodyPr>
            <a:normAutofit fontScale="90000"/>
          </a:bodyPr>
          <a:lstStyle/>
          <a:p>
            <a:pPr algn="ctr"/>
            <a:r>
              <a:rPr lang="en-US" dirty="0"/>
              <a:t>…In Which Sectors?</a:t>
            </a:r>
          </a:p>
        </p:txBody>
      </p:sp>
      <p:sp>
        <p:nvSpPr>
          <p:cNvPr id="13" name="Rectangle 12">
            <a:extLst>
              <a:ext uri="{FF2B5EF4-FFF2-40B4-BE49-F238E27FC236}">
                <a16:creationId xmlns:a16="http://schemas.microsoft.com/office/drawing/2014/main" id="{3332C472-041E-4278-9634-B115D0BEF201}"/>
              </a:ext>
            </a:extLst>
          </p:cNvPr>
          <p:cNvSpPr>
            <a:spLocks noChangeArrowheads="1"/>
          </p:cNvSpPr>
          <p:nvPr/>
        </p:nvSpPr>
        <p:spPr bwMode="auto">
          <a:xfrm>
            <a:off x="139148" y="6473110"/>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graphicFrame>
        <p:nvGraphicFramePr>
          <p:cNvPr id="10" name="Chart 9">
            <a:extLst>
              <a:ext uri="{FF2B5EF4-FFF2-40B4-BE49-F238E27FC236}">
                <a16:creationId xmlns:a16="http://schemas.microsoft.com/office/drawing/2014/main" id="{EE6A9FA0-6E25-424D-AE09-163D3938334C}"/>
              </a:ext>
            </a:extLst>
          </p:cNvPr>
          <p:cNvGraphicFramePr>
            <a:graphicFrameLocks/>
          </p:cNvGraphicFramePr>
          <p:nvPr>
            <p:extLst>
              <p:ext uri="{D42A27DB-BD31-4B8C-83A1-F6EECF244321}">
                <p14:modId xmlns:p14="http://schemas.microsoft.com/office/powerpoint/2010/main" val="2937358379"/>
              </p:ext>
            </p:extLst>
          </p:nvPr>
        </p:nvGraphicFramePr>
        <p:xfrm>
          <a:off x="889239" y="1015958"/>
          <a:ext cx="6258379" cy="4405086"/>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4DF32D46-E9D8-40BB-AD68-C713417435E5}"/>
              </a:ext>
            </a:extLst>
          </p:cNvPr>
          <p:cNvSpPr txBox="1"/>
          <p:nvPr/>
        </p:nvSpPr>
        <p:spPr>
          <a:xfrm>
            <a:off x="2212020" y="1079334"/>
            <a:ext cx="2089438" cy="369332"/>
          </a:xfrm>
          <a:prstGeom prst="rect">
            <a:avLst/>
          </a:prstGeom>
          <a:noFill/>
        </p:spPr>
        <p:txBody>
          <a:bodyPr wrap="square" rtlCol="0">
            <a:spAutoFit/>
          </a:bodyPr>
          <a:lstStyle/>
          <a:p>
            <a:r>
              <a:rPr lang="en-US" dirty="0"/>
              <a:t>SO</a:t>
            </a:r>
            <a:r>
              <a:rPr lang="en-US" baseline="-25000" dirty="0"/>
              <a:t>2  </a:t>
            </a:r>
            <a:r>
              <a:rPr lang="en-US" dirty="0"/>
              <a:t>Emissions (kT)                     </a:t>
            </a:r>
          </a:p>
        </p:txBody>
      </p:sp>
      <p:sp>
        <p:nvSpPr>
          <p:cNvPr id="15" name="TextBox 14">
            <a:extLst>
              <a:ext uri="{FF2B5EF4-FFF2-40B4-BE49-F238E27FC236}">
                <a16:creationId xmlns:a16="http://schemas.microsoft.com/office/drawing/2014/main" id="{92825A6A-9981-4AF0-A751-2E5906A43748}"/>
              </a:ext>
            </a:extLst>
          </p:cNvPr>
          <p:cNvSpPr txBox="1"/>
          <p:nvPr/>
        </p:nvSpPr>
        <p:spPr>
          <a:xfrm>
            <a:off x="7905373" y="1127135"/>
            <a:ext cx="2074607" cy="369332"/>
          </a:xfrm>
          <a:prstGeom prst="rect">
            <a:avLst/>
          </a:prstGeom>
          <a:noFill/>
        </p:spPr>
        <p:txBody>
          <a:bodyPr wrap="none" rtlCol="0">
            <a:spAutoFit/>
          </a:bodyPr>
          <a:lstStyle/>
          <a:p>
            <a:r>
              <a:rPr lang="en-US" dirty="0"/>
              <a:t>PM</a:t>
            </a:r>
            <a:r>
              <a:rPr lang="en-US" baseline="-25000" dirty="0"/>
              <a:t>2.5</a:t>
            </a:r>
            <a:r>
              <a:rPr lang="en-US" dirty="0"/>
              <a:t> Emissions (kT)</a:t>
            </a:r>
            <a:endParaRPr lang="en-US" baseline="-25000" dirty="0"/>
          </a:p>
        </p:txBody>
      </p:sp>
    </p:spTree>
    <p:extLst>
      <p:ext uri="{BB962C8B-B14F-4D97-AF65-F5344CB8AC3E}">
        <p14:creationId xmlns:p14="http://schemas.microsoft.com/office/powerpoint/2010/main" val="1743131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81C0-56C2-4BB4-B045-54132BC23662}"/>
              </a:ext>
            </a:extLst>
          </p:cNvPr>
          <p:cNvSpPr>
            <a:spLocks noGrp="1"/>
          </p:cNvSpPr>
          <p:nvPr>
            <p:ph type="title"/>
          </p:nvPr>
        </p:nvSpPr>
        <p:spPr>
          <a:xfrm>
            <a:off x="838199" y="22088"/>
            <a:ext cx="10515600" cy="652826"/>
          </a:xfrm>
        </p:spPr>
        <p:txBody>
          <a:bodyPr>
            <a:noAutofit/>
          </a:bodyPr>
          <a:lstStyle/>
          <a:p>
            <a:pPr algn="ctr"/>
            <a:r>
              <a:rPr lang="en-US" dirty="0"/>
              <a:t>Conclusions and Next Steps</a:t>
            </a:r>
          </a:p>
        </p:txBody>
      </p:sp>
      <p:sp>
        <p:nvSpPr>
          <p:cNvPr id="3" name="Content Placeholder 2">
            <a:extLst>
              <a:ext uri="{FF2B5EF4-FFF2-40B4-BE49-F238E27FC236}">
                <a16:creationId xmlns:a16="http://schemas.microsoft.com/office/drawing/2014/main" id="{27285D51-7F95-40EE-9483-5C806E85F255}"/>
              </a:ext>
            </a:extLst>
          </p:cNvPr>
          <p:cNvSpPr>
            <a:spLocks noGrp="1"/>
          </p:cNvSpPr>
          <p:nvPr>
            <p:ph idx="1"/>
          </p:nvPr>
        </p:nvSpPr>
        <p:spPr>
          <a:xfrm>
            <a:off x="248478" y="725791"/>
            <a:ext cx="11695043" cy="5684370"/>
          </a:xfrm>
        </p:spPr>
        <p:txBody>
          <a:bodyPr>
            <a:normAutofit fontScale="92500" lnSpcReduction="10000"/>
          </a:bodyPr>
          <a:lstStyle/>
          <a:p>
            <a:r>
              <a:rPr lang="en-US" dirty="0"/>
              <a:t>For both ozone and PM</a:t>
            </a:r>
            <a:r>
              <a:rPr lang="en-US" baseline="-25000" dirty="0"/>
              <a:t>2.5 </a:t>
            </a:r>
            <a:r>
              <a:rPr lang="en-US" dirty="0"/>
              <a:t>this demonstration application shows that</a:t>
            </a:r>
          </a:p>
          <a:p>
            <a:pPr marL="457200" lvl="1"/>
            <a:r>
              <a:rPr lang="en-US" dirty="0"/>
              <a:t>the continuation of current policy on GHG mitigation significantly reduces O</a:t>
            </a:r>
            <a:r>
              <a:rPr lang="en-US" baseline="-25000" dirty="0"/>
              <a:t>3</a:t>
            </a:r>
            <a:r>
              <a:rPr lang="en-US" dirty="0"/>
              <a:t>, PM</a:t>
            </a:r>
            <a:r>
              <a:rPr lang="en-US" baseline="-25000" dirty="0"/>
              <a:t>2.5</a:t>
            </a:r>
            <a:r>
              <a:rPr lang="en-US" dirty="0"/>
              <a:t> and NO</a:t>
            </a:r>
            <a:r>
              <a:rPr lang="en-US" baseline="-25000" dirty="0"/>
              <a:t>x </a:t>
            </a:r>
            <a:r>
              <a:rPr lang="en-US" dirty="0"/>
              <a:t>by 2050 relative to the base year domain-wide, but especially in the eastern US.</a:t>
            </a:r>
          </a:p>
          <a:p>
            <a:pPr marL="457200" lvl="1"/>
            <a:r>
              <a:rPr lang="en-US" dirty="0"/>
              <a:t>The 80x50 scenario results in additional co-benefits with a max value of 3 ppbV for MDA8 and </a:t>
            </a:r>
            <a:br>
              <a:rPr lang="en-US" dirty="0"/>
            </a:br>
            <a:r>
              <a:rPr lang="en-US" dirty="0"/>
              <a:t>0.4 </a:t>
            </a:r>
            <a:r>
              <a:rPr lang="en-US" dirty="0">
                <a:latin typeface="Symbol" panose="05050102010706020507" pitchFamily="18" charset="2"/>
              </a:rPr>
              <a:t>m</a:t>
            </a:r>
            <a:r>
              <a:rPr lang="en-US" dirty="0"/>
              <a:t>g/m</a:t>
            </a:r>
            <a:r>
              <a:rPr lang="en-US" baseline="30000" dirty="0"/>
              <a:t>3</a:t>
            </a:r>
            <a:r>
              <a:rPr lang="en-US" dirty="0"/>
              <a:t> for PM</a:t>
            </a:r>
            <a:r>
              <a:rPr lang="en-US" baseline="-25000" dirty="0"/>
              <a:t>2.5</a:t>
            </a:r>
            <a:r>
              <a:rPr lang="en-US" dirty="0"/>
              <a:t> averaged over May-September.  </a:t>
            </a:r>
          </a:p>
          <a:p>
            <a:r>
              <a:rPr lang="en-US" dirty="0"/>
              <a:t>Many marginal-to-severe NAAs benefit from these CO</a:t>
            </a:r>
            <a:r>
              <a:rPr lang="en-US" baseline="-25000" dirty="0"/>
              <a:t>2</a:t>
            </a:r>
            <a:r>
              <a:rPr lang="en-US" dirty="0"/>
              <a:t> reductions.</a:t>
            </a:r>
          </a:p>
          <a:p>
            <a:r>
              <a:rPr lang="en-US" dirty="0"/>
              <a:t>ptnonipm emissions of PM</a:t>
            </a:r>
            <a:r>
              <a:rPr lang="en-US" baseline="-25000" dirty="0"/>
              <a:t>2.5</a:t>
            </a:r>
            <a:r>
              <a:rPr lang="en-US" dirty="0"/>
              <a:t> and SO</a:t>
            </a:r>
            <a:r>
              <a:rPr lang="en-US" baseline="-25000" dirty="0"/>
              <a:t>2</a:t>
            </a:r>
            <a:r>
              <a:rPr lang="en-US" dirty="0"/>
              <a:t> increase in the 80x50 scenario relative to the base year and to ref50 due to an increase in fossil fuel use with CCS technology. </a:t>
            </a:r>
          </a:p>
          <a:p>
            <a:pPr marL="457200" lvl="1"/>
            <a:r>
              <a:rPr lang="en-US" dirty="0"/>
              <a:t>PM</a:t>
            </a:r>
            <a:r>
              <a:rPr lang="en-US" baseline="-25000" dirty="0"/>
              <a:t>2.5  </a:t>
            </a:r>
            <a:r>
              <a:rPr lang="en-US" dirty="0"/>
              <a:t>concentrations increase in a dozen states but exceed 1 </a:t>
            </a:r>
            <a:r>
              <a:rPr lang="en-US" dirty="0">
                <a:latin typeface="Symbol" panose="05050102010706020507" pitchFamily="18" charset="2"/>
              </a:rPr>
              <a:t>m</a:t>
            </a:r>
            <a:r>
              <a:rPr lang="en-US" dirty="0"/>
              <a:t>g/m</a:t>
            </a:r>
            <a:r>
              <a:rPr lang="en-US" baseline="30000" dirty="0"/>
              <a:t>3</a:t>
            </a:r>
            <a:r>
              <a:rPr lang="en-US" dirty="0"/>
              <a:t> only in isolated locations. </a:t>
            </a:r>
          </a:p>
          <a:p>
            <a:pPr marL="457200" lvl="1"/>
            <a:r>
              <a:rPr lang="en-US" dirty="0"/>
              <a:t>More realistic alternatives to this demonstration 80x50 scenario could include regional and state-level policy constraints targeting various sectors, e.g., a 100% shift to ZEVs in the HDV sector, adoption of a Renewable Portfolio Standard, increased energy efficiency in buildings.</a:t>
            </a:r>
          </a:p>
          <a:p>
            <a:r>
              <a:rPr lang="en-US" dirty="0"/>
              <a:t>Future work will examine the effect of</a:t>
            </a:r>
          </a:p>
          <a:p>
            <a:pPr marL="457200" lvl="1"/>
            <a:r>
              <a:rPr lang="en-US" dirty="0"/>
              <a:t>these more targeted CO</a:t>
            </a:r>
            <a:r>
              <a:rPr lang="en-US" baseline="-25000" dirty="0"/>
              <a:t>2 </a:t>
            </a:r>
            <a:r>
              <a:rPr lang="en-US" dirty="0"/>
              <a:t>reductions in GCAM, particularly in the NAAs</a:t>
            </a:r>
          </a:p>
          <a:p>
            <a:pPr marL="457200" lvl="1"/>
            <a:r>
              <a:rPr lang="en-US" dirty="0"/>
              <a:t>better matching with DESID emission streams to capture some of the detail in the GCAM source categories</a:t>
            </a:r>
          </a:p>
        </p:txBody>
      </p:sp>
      <p:sp>
        <p:nvSpPr>
          <p:cNvPr id="4" name="Slide Number Placeholder 3">
            <a:extLst>
              <a:ext uri="{FF2B5EF4-FFF2-40B4-BE49-F238E27FC236}">
                <a16:creationId xmlns:a16="http://schemas.microsoft.com/office/drawing/2014/main" id="{9A961454-F513-4F69-81FD-22D1780A24A4}"/>
              </a:ext>
            </a:extLst>
          </p:cNvPr>
          <p:cNvSpPr>
            <a:spLocks noGrp="1"/>
          </p:cNvSpPr>
          <p:nvPr>
            <p:ph type="sldNum" sz="quarter" idx="12"/>
          </p:nvPr>
        </p:nvSpPr>
        <p:spPr>
          <a:xfrm>
            <a:off x="9309652" y="64670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solidFill>
                  <a:schemeClr val="tx1"/>
                </a:solidFill>
              </a:rPr>
              <a:pPr/>
              <a:t>19</a:t>
            </a:fld>
            <a:endParaRPr lang="en-US" dirty="0">
              <a:solidFill>
                <a:schemeClr val="tx1"/>
              </a:solidFill>
            </a:endParaRPr>
          </a:p>
        </p:txBody>
      </p:sp>
      <p:sp>
        <p:nvSpPr>
          <p:cNvPr id="6" name="Rectangle 5">
            <a:extLst>
              <a:ext uri="{FF2B5EF4-FFF2-40B4-BE49-F238E27FC236}">
                <a16:creationId xmlns:a16="http://schemas.microsoft.com/office/drawing/2014/main" id="{F10AFF65-0A22-4CA6-9B74-1118FBA20C8C}"/>
              </a:ext>
            </a:extLst>
          </p:cNvPr>
          <p:cNvSpPr>
            <a:spLocks noChangeArrowheads="1"/>
          </p:cNvSpPr>
          <p:nvPr/>
        </p:nvSpPr>
        <p:spPr bwMode="auto">
          <a:xfrm>
            <a:off x="139148" y="6473110"/>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Tree>
    <p:extLst>
      <p:ext uri="{BB962C8B-B14F-4D97-AF65-F5344CB8AC3E}">
        <p14:creationId xmlns:p14="http://schemas.microsoft.com/office/powerpoint/2010/main" val="4254359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067E-697C-4E8F-B44E-948758647E7F}"/>
              </a:ext>
            </a:extLst>
          </p:cNvPr>
          <p:cNvSpPr>
            <a:spLocks noGrp="1"/>
          </p:cNvSpPr>
          <p:nvPr>
            <p:ph type="title"/>
          </p:nvPr>
        </p:nvSpPr>
        <p:spPr>
          <a:xfrm>
            <a:off x="278296" y="77949"/>
            <a:ext cx="11635407" cy="956780"/>
          </a:xfrm>
        </p:spPr>
        <p:txBody>
          <a:bodyPr>
            <a:normAutofit/>
          </a:bodyPr>
          <a:lstStyle/>
          <a:p>
            <a:pPr algn="ctr"/>
            <a:r>
              <a:rPr lang="en-US" sz="4900" dirty="0"/>
              <a:t>Motivation</a:t>
            </a:r>
            <a:endParaRPr lang="en-US" sz="4000" dirty="0"/>
          </a:p>
        </p:txBody>
      </p:sp>
      <p:sp>
        <p:nvSpPr>
          <p:cNvPr id="3" name="Content Placeholder 2">
            <a:extLst>
              <a:ext uri="{FF2B5EF4-FFF2-40B4-BE49-F238E27FC236}">
                <a16:creationId xmlns:a16="http://schemas.microsoft.com/office/drawing/2014/main" id="{D1C4142C-B61D-42E6-BF33-8E8C6BA9509C}"/>
              </a:ext>
            </a:extLst>
          </p:cNvPr>
          <p:cNvSpPr>
            <a:spLocks noGrp="1"/>
          </p:cNvSpPr>
          <p:nvPr>
            <p:ph idx="1"/>
          </p:nvPr>
        </p:nvSpPr>
        <p:spPr>
          <a:xfrm>
            <a:off x="139147" y="999353"/>
            <a:ext cx="11913704" cy="4859293"/>
          </a:xfrm>
        </p:spPr>
        <p:txBody>
          <a:bodyPr>
            <a:normAutofit fontScale="92500" lnSpcReduction="10000"/>
          </a:bodyPr>
          <a:lstStyle/>
          <a:p>
            <a:r>
              <a:rPr lang="en-US" dirty="0"/>
              <a:t>State and regional air quality (AQ) managers must demonstrate compliance with the NAAQS for O</a:t>
            </a:r>
            <a:r>
              <a:rPr lang="en-US" baseline="-25000" dirty="0"/>
              <a:t>3</a:t>
            </a:r>
            <a:r>
              <a:rPr lang="en-US" dirty="0"/>
              <a:t>, PM, NO</a:t>
            </a:r>
            <a:r>
              <a:rPr lang="en-US" baseline="-25000" dirty="0"/>
              <a:t>x</a:t>
            </a:r>
            <a:r>
              <a:rPr lang="en-US" dirty="0"/>
              <a:t>, etc., on an ongoing basis</a:t>
            </a:r>
          </a:p>
          <a:p>
            <a:r>
              <a:rPr lang="en-US" dirty="0"/>
              <a:t>Many states have adopted comprehensive greenhouse gas (GHG) mitigation targets to reduce the impacts of climate change</a:t>
            </a:r>
          </a:p>
          <a:p>
            <a:pPr marL="457200" lvl="1"/>
            <a:r>
              <a:rPr lang="en-US" dirty="0"/>
              <a:t>Options such as renewable electricity and energy efficiency are seen to offer co-benefits in reducing the emissions of air pollutants such as NO</a:t>
            </a:r>
            <a:r>
              <a:rPr lang="en-US" baseline="-25000" dirty="0"/>
              <a:t>x</a:t>
            </a:r>
            <a:r>
              <a:rPr lang="en-US" dirty="0"/>
              <a:t> and SO</a:t>
            </a:r>
            <a:r>
              <a:rPr lang="en-US" baseline="-25000" dirty="0"/>
              <a:t>x</a:t>
            </a:r>
            <a:r>
              <a:rPr lang="en-US" dirty="0"/>
              <a:t> co-emitted with GHGs</a:t>
            </a:r>
          </a:p>
          <a:p>
            <a:r>
              <a:rPr lang="en-US" dirty="0"/>
              <a:t>The Global Change Analysis Model (GCAM) can produce scenario-, state-, technology- and pollutant-specific air pollutant emission projections </a:t>
            </a:r>
          </a:p>
          <a:p>
            <a:r>
              <a:rPr lang="en-US" dirty="0"/>
              <a:t>Research objective:</a:t>
            </a:r>
          </a:p>
          <a:p>
            <a:pPr marL="0" indent="-457200">
              <a:buNone/>
            </a:pPr>
            <a:r>
              <a:rPr lang="en-US" sz="4000" dirty="0"/>
              <a:t>Link GCAM to a comprehensive air quality model and quantify the co-benefits of GHG mitigation strategies to air quality.</a:t>
            </a:r>
          </a:p>
        </p:txBody>
      </p:sp>
      <p:sp>
        <p:nvSpPr>
          <p:cNvPr id="4" name="Slide Number Placeholder 3">
            <a:extLst>
              <a:ext uri="{FF2B5EF4-FFF2-40B4-BE49-F238E27FC236}">
                <a16:creationId xmlns:a16="http://schemas.microsoft.com/office/drawing/2014/main" id="{25E33CDE-3D4A-485B-A101-D429CF887ABF}"/>
              </a:ext>
            </a:extLst>
          </p:cNvPr>
          <p:cNvSpPr>
            <a:spLocks noGrp="1"/>
          </p:cNvSpPr>
          <p:nvPr>
            <p:ph type="sldNum" sz="quarter" idx="12"/>
          </p:nvPr>
        </p:nvSpPr>
        <p:spPr>
          <a:xfrm>
            <a:off x="9309651" y="64826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5E4FA5-996F-40E1-A226-0B44AF656609}" type="slidenum">
              <a:rPr lang="en-US" smtClean="0">
                <a:solidFill>
                  <a:schemeClr val="tx1"/>
                </a:solidFill>
              </a:rPr>
              <a:t>2</a:t>
            </a:fld>
            <a:endParaRPr lang="en-US" dirty="0">
              <a:solidFill>
                <a:schemeClr val="tx1"/>
              </a:solidFill>
            </a:endParaRPr>
          </a:p>
        </p:txBody>
      </p:sp>
      <p:sp>
        <p:nvSpPr>
          <p:cNvPr id="5" name="Rectangle 4">
            <a:extLst>
              <a:ext uri="{FF2B5EF4-FFF2-40B4-BE49-F238E27FC236}">
                <a16:creationId xmlns:a16="http://schemas.microsoft.com/office/drawing/2014/main" id="{46AD9A0C-287A-434A-AD4C-2FDEEB60FD48}"/>
              </a:ext>
            </a:extLst>
          </p:cNvPr>
          <p:cNvSpPr>
            <a:spLocks noChangeArrowheads="1"/>
          </p:cNvSpPr>
          <p:nvPr/>
        </p:nvSpPr>
        <p:spPr bwMode="auto">
          <a:xfrm>
            <a:off x="139148" y="6473110"/>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Tree>
    <p:extLst>
      <p:ext uri="{BB962C8B-B14F-4D97-AF65-F5344CB8AC3E}">
        <p14:creationId xmlns:p14="http://schemas.microsoft.com/office/powerpoint/2010/main" val="9569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27604-094F-4DD7-854C-21B92273A1E0}"/>
              </a:ext>
            </a:extLst>
          </p:cNvPr>
          <p:cNvSpPr>
            <a:spLocks noGrp="1"/>
          </p:cNvSpPr>
          <p:nvPr>
            <p:ph type="title"/>
          </p:nvPr>
        </p:nvSpPr>
        <p:spPr>
          <a:xfrm>
            <a:off x="838200" y="111625"/>
            <a:ext cx="10515600" cy="1138823"/>
          </a:xfrm>
        </p:spPr>
        <p:txBody>
          <a:bodyPr/>
          <a:lstStyle/>
          <a:p>
            <a:pPr algn="ctr"/>
            <a:r>
              <a:rPr lang="en-US" dirty="0"/>
              <a:t>Acknowledgments</a:t>
            </a:r>
          </a:p>
        </p:txBody>
      </p:sp>
      <p:sp>
        <p:nvSpPr>
          <p:cNvPr id="3" name="Content Placeholder 2">
            <a:extLst>
              <a:ext uri="{FF2B5EF4-FFF2-40B4-BE49-F238E27FC236}">
                <a16:creationId xmlns:a16="http://schemas.microsoft.com/office/drawing/2014/main" id="{F709740C-82A0-4C45-9FAE-A3602301B670}"/>
              </a:ext>
            </a:extLst>
          </p:cNvPr>
          <p:cNvSpPr>
            <a:spLocks noGrp="1"/>
          </p:cNvSpPr>
          <p:nvPr>
            <p:ph idx="1"/>
          </p:nvPr>
        </p:nvSpPr>
        <p:spPr>
          <a:xfrm>
            <a:off x="569259" y="1822012"/>
            <a:ext cx="11053482" cy="3372288"/>
          </a:xfrm>
        </p:spPr>
        <p:txBody>
          <a:bodyPr>
            <a:normAutofit lnSpcReduction="10000"/>
          </a:bodyPr>
          <a:lstStyle/>
          <a:p>
            <a:r>
              <a:rPr lang="en-US" dirty="0"/>
              <a:t>Dr. Kristen Brown (UT-San Antonio) for providing the template for the bridge R code</a:t>
            </a:r>
          </a:p>
          <a:p>
            <a:r>
              <a:rPr lang="en-US" dirty="0"/>
              <a:t>George Pouliot, Jesse Bash, Kristen Foley and Wyat Appel (EPA ORD) for clarification on various aspects of the CMAQ base year model simulation</a:t>
            </a:r>
          </a:p>
          <a:p>
            <a:pPr marL="0" indent="0">
              <a:buNone/>
            </a:pPr>
            <a:endParaRPr lang="en-US" dirty="0"/>
          </a:p>
          <a:p>
            <a:pPr marL="0" indent="0">
              <a:buNone/>
            </a:pPr>
            <a:r>
              <a:rPr lang="en-US" dirty="0"/>
              <a:t>Disclaimer: </a:t>
            </a:r>
            <a:r>
              <a:rPr lang="en-US" dirty="0">
                <a:effectLst/>
                <a:latin typeface="Calibri" panose="020F0502020204030204" pitchFamily="34" charset="0"/>
                <a:ea typeface="Calibri" panose="020F0502020204030204" pitchFamily="34" charset="0"/>
              </a:rPr>
              <a:t>This presentation represents the views of the authors and does not necessarily represent the views or policies of the U.S. Environmental Protection Agency</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D1C5A48E-3F6D-4339-AC79-EE95074BE407}"/>
              </a:ext>
            </a:extLst>
          </p:cNvPr>
          <p:cNvSpPr>
            <a:spLocks noGrp="1"/>
          </p:cNvSpPr>
          <p:nvPr>
            <p:ph type="sldNum" sz="quarter" idx="12"/>
          </p:nvPr>
        </p:nvSpPr>
        <p:spPr>
          <a:xfrm>
            <a:off x="9300127" y="64878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solidFill>
                  <a:schemeClr val="tx1"/>
                </a:solidFill>
              </a:rPr>
              <a:pPr/>
              <a:t>20</a:t>
            </a:fld>
            <a:endParaRPr lang="en-US" dirty="0">
              <a:solidFill>
                <a:schemeClr val="tx1"/>
              </a:solidFill>
            </a:endParaRPr>
          </a:p>
        </p:txBody>
      </p:sp>
      <p:sp>
        <p:nvSpPr>
          <p:cNvPr id="6" name="Rectangle 5">
            <a:extLst>
              <a:ext uri="{FF2B5EF4-FFF2-40B4-BE49-F238E27FC236}">
                <a16:creationId xmlns:a16="http://schemas.microsoft.com/office/drawing/2014/main" id="{1C51D8A0-1D74-4EFC-A869-FCB0BF691D24}"/>
              </a:ext>
            </a:extLst>
          </p:cNvPr>
          <p:cNvSpPr>
            <a:spLocks noChangeArrowheads="1"/>
          </p:cNvSpPr>
          <p:nvPr/>
        </p:nvSpPr>
        <p:spPr bwMode="auto">
          <a:xfrm>
            <a:off x="139148" y="6473110"/>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Tree>
    <p:extLst>
      <p:ext uri="{BB962C8B-B14F-4D97-AF65-F5344CB8AC3E}">
        <p14:creationId xmlns:p14="http://schemas.microsoft.com/office/powerpoint/2010/main" val="3259823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E30FC-8502-4D04-AE9C-8FFA33937221}"/>
              </a:ext>
            </a:extLst>
          </p:cNvPr>
          <p:cNvSpPr>
            <a:spLocks noGrp="1"/>
          </p:cNvSpPr>
          <p:nvPr>
            <p:ph type="title"/>
          </p:nvPr>
        </p:nvSpPr>
        <p:spPr>
          <a:xfrm>
            <a:off x="962025" y="2365375"/>
            <a:ext cx="10515600" cy="1325563"/>
          </a:xfrm>
        </p:spPr>
        <p:txBody>
          <a:bodyPr/>
          <a:lstStyle/>
          <a:p>
            <a:pPr algn="ctr"/>
            <a:r>
              <a:rPr lang="en-US" dirty="0"/>
              <a:t>Additional Slides</a:t>
            </a:r>
          </a:p>
        </p:txBody>
      </p:sp>
    </p:spTree>
    <p:extLst>
      <p:ext uri="{BB962C8B-B14F-4D97-AF65-F5344CB8AC3E}">
        <p14:creationId xmlns:p14="http://schemas.microsoft.com/office/powerpoint/2010/main" val="4015272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5A63D-0A38-4E4D-992A-2FD293816AF1}"/>
              </a:ext>
            </a:extLst>
          </p:cNvPr>
          <p:cNvSpPr>
            <a:spLocks noGrp="1"/>
          </p:cNvSpPr>
          <p:nvPr>
            <p:ph type="title"/>
          </p:nvPr>
        </p:nvSpPr>
        <p:spPr>
          <a:xfrm>
            <a:off x="838200" y="119515"/>
            <a:ext cx="10515600" cy="365126"/>
          </a:xfrm>
        </p:spPr>
        <p:txBody>
          <a:bodyPr>
            <a:normAutofit fontScale="90000"/>
          </a:bodyPr>
          <a:lstStyle/>
          <a:p>
            <a:pPr algn="ctr"/>
            <a:r>
              <a:rPr lang="en-US" dirty="0"/>
              <a:t>Updated DL Plots</a:t>
            </a:r>
          </a:p>
        </p:txBody>
      </p:sp>
      <p:sp>
        <p:nvSpPr>
          <p:cNvPr id="3" name="Slide Number Placeholder 2">
            <a:extLst>
              <a:ext uri="{FF2B5EF4-FFF2-40B4-BE49-F238E27FC236}">
                <a16:creationId xmlns:a16="http://schemas.microsoft.com/office/drawing/2014/main" id="{51F7A061-8A13-4DD4-B1AC-45E26DA708BA}"/>
              </a:ext>
            </a:extLst>
          </p:cNvPr>
          <p:cNvSpPr>
            <a:spLocks noGrp="1"/>
          </p:cNvSpPr>
          <p:nvPr>
            <p:ph type="sldNum" sz="quarter" idx="12"/>
          </p:nvPr>
        </p:nvSpPr>
        <p:spPr/>
        <p:txBody>
          <a:bodyPr/>
          <a:lstStyle/>
          <a:p>
            <a:fld id="{8D9C3B4F-4B7B-9A4F-9F3C-3A4901A33979}" type="slidenum">
              <a:rPr lang="en-US" smtClean="0"/>
              <a:t>22</a:t>
            </a:fld>
            <a:endParaRPr lang="en-US" dirty="0"/>
          </a:p>
        </p:txBody>
      </p:sp>
      <p:pic>
        <p:nvPicPr>
          <p:cNvPr id="4" name="Picture 3">
            <a:extLst>
              <a:ext uri="{FF2B5EF4-FFF2-40B4-BE49-F238E27FC236}">
                <a16:creationId xmlns:a16="http://schemas.microsoft.com/office/drawing/2014/main" id="{3C251065-AC38-423D-9B36-5A1D8A03536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41343" y="858128"/>
            <a:ext cx="8707900" cy="5498221"/>
          </a:xfrm>
          <a:prstGeom prst="rect">
            <a:avLst/>
          </a:prstGeom>
          <a:noFill/>
          <a:ln>
            <a:noFill/>
          </a:ln>
        </p:spPr>
      </p:pic>
    </p:spTree>
    <p:extLst>
      <p:ext uri="{BB962C8B-B14F-4D97-AF65-F5344CB8AC3E}">
        <p14:creationId xmlns:p14="http://schemas.microsoft.com/office/powerpoint/2010/main" val="3741212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F573F-B869-49B3-B6EA-78290762B289}"/>
              </a:ext>
            </a:extLst>
          </p:cNvPr>
          <p:cNvSpPr>
            <a:spLocks noGrp="1"/>
          </p:cNvSpPr>
          <p:nvPr>
            <p:ph type="title"/>
          </p:nvPr>
        </p:nvSpPr>
        <p:spPr/>
        <p:txBody>
          <a:bodyPr/>
          <a:lstStyle/>
          <a:p>
            <a:pPr algn="ctr"/>
            <a:r>
              <a:rPr lang="en-US" dirty="0"/>
              <a:t>PT_CMV_C1C2 NO</a:t>
            </a:r>
            <a:r>
              <a:rPr lang="en-US" baseline="-25000" dirty="0"/>
              <a:t>x</a:t>
            </a:r>
            <a:r>
              <a:rPr lang="en-US" dirty="0"/>
              <a:t> Ratios 80x50/baseyr  </a:t>
            </a:r>
          </a:p>
        </p:txBody>
      </p:sp>
      <p:pic>
        <p:nvPicPr>
          <p:cNvPr id="4" name="Picture 3" descr="Chart&#10;&#10;Description automatically generated">
            <a:extLst>
              <a:ext uri="{FF2B5EF4-FFF2-40B4-BE49-F238E27FC236}">
                <a16:creationId xmlns:a16="http://schemas.microsoft.com/office/drawing/2014/main" id="{389044AD-C813-4BF4-8C9D-787553B93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5425"/>
            <a:ext cx="6226195" cy="4083740"/>
          </a:xfrm>
          <a:prstGeom prst="rect">
            <a:avLst/>
          </a:prstGeom>
        </p:spPr>
      </p:pic>
      <p:pic>
        <p:nvPicPr>
          <p:cNvPr id="6" name="Picture 5" descr="Diagram&#10;&#10;Description automatically generated">
            <a:extLst>
              <a:ext uri="{FF2B5EF4-FFF2-40B4-BE49-F238E27FC236}">
                <a16:creationId xmlns:a16="http://schemas.microsoft.com/office/drawing/2014/main" id="{43EA74D4-AFCA-4A22-BE48-90CD6479D98F}"/>
              </a:ext>
            </a:extLst>
          </p:cNvPr>
          <p:cNvPicPr>
            <a:picLocks noChangeAspect="1"/>
          </p:cNvPicPr>
          <p:nvPr/>
        </p:nvPicPr>
        <p:blipFill rotWithShape="1">
          <a:blip r:embed="rId4">
            <a:extLst>
              <a:ext uri="{28A0092B-C50C-407E-A947-70E740481C1C}">
                <a14:useLocalDpi xmlns:a14="http://schemas.microsoft.com/office/drawing/2010/main" val="0"/>
              </a:ext>
            </a:extLst>
          </a:blip>
          <a:srcRect l="6028"/>
          <a:stretch/>
        </p:blipFill>
        <p:spPr>
          <a:xfrm>
            <a:off x="5974403" y="1495425"/>
            <a:ext cx="5723975" cy="4083740"/>
          </a:xfrm>
          <a:prstGeom prst="rect">
            <a:avLst/>
          </a:prstGeom>
        </p:spPr>
      </p:pic>
      <p:sp>
        <p:nvSpPr>
          <p:cNvPr id="7" name="TextBox 6">
            <a:extLst>
              <a:ext uri="{FF2B5EF4-FFF2-40B4-BE49-F238E27FC236}">
                <a16:creationId xmlns:a16="http://schemas.microsoft.com/office/drawing/2014/main" id="{006A9A61-7234-4379-BF78-941791868CE6}"/>
              </a:ext>
            </a:extLst>
          </p:cNvPr>
          <p:cNvSpPr txBox="1"/>
          <p:nvPr/>
        </p:nvSpPr>
        <p:spPr>
          <a:xfrm>
            <a:off x="1934817" y="5579165"/>
            <a:ext cx="18950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Original Scaling </a:t>
            </a:r>
          </a:p>
        </p:txBody>
      </p:sp>
      <p:sp>
        <p:nvSpPr>
          <p:cNvPr id="10" name="TextBox 9">
            <a:extLst>
              <a:ext uri="{FF2B5EF4-FFF2-40B4-BE49-F238E27FC236}">
                <a16:creationId xmlns:a16="http://schemas.microsoft.com/office/drawing/2014/main" id="{82EB9F56-A00E-498F-A922-F53F1EA3F4ED}"/>
              </a:ext>
            </a:extLst>
          </p:cNvPr>
          <p:cNvSpPr txBox="1"/>
          <p:nvPr/>
        </p:nvSpPr>
        <p:spPr>
          <a:xfrm>
            <a:off x="7600121" y="5579165"/>
            <a:ext cx="18950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Updated Scaling </a:t>
            </a:r>
          </a:p>
        </p:txBody>
      </p:sp>
      <p:sp>
        <p:nvSpPr>
          <p:cNvPr id="8" name="Rectangle 7">
            <a:extLst>
              <a:ext uri="{FF2B5EF4-FFF2-40B4-BE49-F238E27FC236}">
                <a16:creationId xmlns:a16="http://schemas.microsoft.com/office/drawing/2014/main" id="{F0843025-C2DA-4CAE-9665-9DD6FCDFC69E}"/>
              </a:ext>
            </a:extLst>
          </p:cNvPr>
          <p:cNvSpPr>
            <a:spLocks noChangeArrowheads="1"/>
          </p:cNvSpPr>
          <p:nvPr/>
        </p:nvSpPr>
        <p:spPr bwMode="auto">
          <a:xfrm>
            <a:off x="405685" y="6301660"/>
            <a:ext cx="5643562"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
        <p:nvSpPr>
          <p:cNvPr id="3" name="Slide Number Placeholder 2">
            <a:extLst>
              <a:ext uri="{FF2B5EF4-FFF2-40B4-BE49-F238E27FC236}">
                <a16:creationId xmlns:a16="http://schemas.microsoft.com/office/drawing/2014/main" id="{416F4A9C-7181-46B4-A548-558A3F082CB5}"/>
              </a:ext>
            </a:extLst>
          </p:cNvPr>
          <p:cNvSpPr>
            <a:spLocks noGrp="1"/>
          </p:cNvSpPr>
          <p:nvPr>
            <p:ph type="sldNum" sz="quarter" idx="12"/>
          </p:nvPr>
        </p:nvSpPr>
        <p:spPr/>
        <p:txBody>
          <a:bodyPr/>
          <a:lstStyle/>
          <a:p>
            <a:fld id="{8D9C3B4F-4B7B-9A4F-9F3C-3A4901A33979}" type="slidenum">
              <a:rPr lang="en-US" smtClean="0"/>
              <a:t>23</a:t>
            </a:fld>
            <a:endParaRPr lang="en-US" dirty="0"/>
          </a:p>
        </p:txBody>
      </p:sp>
    </p:spTree>
    <p:extLst>
      <p:ext uri="{BB962C8B-B14F-4D97-AF65-F5344CB8AC3E}">
        <p14:creationId xmlns:p14="http://schemas.microsoft.com/office/powerpoint/2010/main" val="3962812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08A17C-DDB7-49A5-AC3D-FF32ED84768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pPr/>
              <a:t>24</a:t>
            </a:fld>
            <a:endParaRPr lang="en-US" dirty="0"/>
          </a:p>
        </p:txBody>
      </p:sp>
      <p:sp>
        <p:nvSpPr>
          <p:cNvPr id="12" name="TextBox 11">
            <a:extLst>
              <a:ext uri="{FF2B5EF4-FFF2-40B4-BE49-F238E27FC236}">
                <a16:creationId xmlns:a16="http://schemas.microsoft.com/office/drawing/2014/main" id="{C4A9AC8B-609C-42F1-8819-AC42E81DF1CA}"/>
              </a:ext>
            </a:extLst>
          </p:cNvPr>
          <p:cNvSpPr txBox="1"/>
          <p:nvPr/>
        </p:nvSpPr>
        <p:spPr>
          <a:xfrm>
            <a:off x="-53230" y="1671410"/>
            <a:ext cx="1425741" cy="1323439"/>
          </a:xfrm>
          <a:prstGeom prst="rect">
            <a:avLst/>
          </a:prstGeom>
          <a:noFill/>
        </p:spPr>
        <p:txBody>
          <a:bodyPr wrap="square" rtlCol="0">
            <a:spAutoFit/>
          </a:bodyPr>
          <a:lstStyle/>
          <a:p>
            <a:pPr algn="ctr"/>
            <a:r>
              <a:rPr lang="en-US" sz="2000" b="1" dirty="0"/>
              <a:t>MDA8 max:</a:t>
            </a:r>
          </a:p>
          <a:p>
            <a:pPr algn="ctr"/>
            <a:r>
              <a:rPr lang="en-US" sz="2000" b="1" dirty="0"/>
              <a:t>-2.8 ppb</a:t>
            </a:r>
          </a:p>
          <a:p>
            <a:pPr algn="ctr"/>
            <a:r>
              <a:rPr lang="en-US" sz="2000" b="1" dirty="0"/>
              <a:t>(-2.2 ppb in WV)</a:t>
            </a:r>
          </a:p>
        </p:txBody>
      </p:sp>
      <p:sp>
        <p:nvSpPr>
          <p:cNvPr id="2" name="Title 1">
            <a:extLst>
              <a:ext uri="{FF2B5EF4-FFF2-40B4-BE49-F238E27FC236}">
                <a16:creationId xmlns:a16="http://schemas.microsoft.com/office/drawing/2014/main" id="{AF13BC1C-8758-4A31-AA2B-C7DCC1761126}"/>
              </a:ext>
            </a:extLst>
          </p:cNvPr>
          <p:cNvSpPr>
            <a:spLocks noGrp="1"/>
          </p:cNvSpPr>
          <p:nvPr>
            <p:ph type="title"/>
          </p:nvPr>
        </p:nvSpPr>
        <p:spPr>
          <a:xfrm>
            <a:off x="180744" y="42991"/>
            <a:ext cx="11852976" cy="659035"/>
          </a:xfrm>
        </p:spPr>
        <p:txBody>
          <a:bodyPr>
            <a:normAutofit fontScale="90000"/>
          </a:bodyPr>
          <a:lstStyle/>
          <a:p>
            <a:pPr algn="ctr"/>
            <a:r>
              <a:rPr lang="en-US" dirty="0"/>
              <a:t>Avg O</a:t>
            </a:r>
            <a:r>
              <a:rPr lang="en-US" baseline="-25000" dirty="0"/>
              <a:t>3</a:t>
            </a:r>
            <a:r>
              <a:rPr lang="en-US" dirty="0"/>
              <a:t> and Precursor Co-Benefits May-September</a:t>
            </a:r>
          </a:p>
        </p:txBody>
      </p:sp>
      <p:sp>
        <p:nvSpPr>
          <p:cNvPr id="13" name="TextBox 12">
            <a:extLst>
              <a:ext uri="{FF2B5EF4-FFF2-40B4-BE49-F238E27FC236}">
                <a16:creationId xmlns:a16="http://schemas.microsoft.com/office/drawing/2014/main" id="{58B09E20-83E4-46B3-8AC8-F7862C670399}"/>
              </a:ext>
            </a:extLst>
          </p:cNvPr>
          <p:cNvSpPr txBox="1"/>
          <p:nvPr/>
        </p:nvSpPr>
        <p:spPr>
          <a:xfrm>
            <a:off x="10815127" y="1673633"/>
            <a:ext cx="1253725" cy="707886"/>
          </a:xfrm>
          <a:prstGeom prst="rect">
            <a:avLst/>
          </a:prstGeom>
          <a:noFill/>
        </p:spPr>
        <p:txBody>
          <a:bodyPr wrap="square" rtlCol="0">
            <a:spAutoFit/>
          </a:bodyPr>
          <a:lstStyle/>
          <a:p>
            <a:r>
              <a:rPr lang="en-US" sz="2000" b="1" dirty="0"/>
              <a:t>NO</a:t>
            </a:r>
            <a:r>
              <a:rPr lang="en-US" sz="2000" b="1" baseline="-25000" dirty="0"/>
              <a:t>x</a:t>
            </a:r>
            <a:r>
              <a:rPr lang="en-US" sz="2000" b="1" dirty="0"/>
              <a:t> max:</a:t>
            </a:r>
          </a:p>
          <a:p>
            <a:r>
              <a:rPr lang="en-US" sz="2000" b="1" dirty="0"/>
              <a:t>-3.5 ppb</a:t>
            </a:r>
          </a:p>
        </p:txBody>
      </p:sp>
      <p:sp>
        <p:nvSpPr>
          <p:cNvPr id="16" name="TextBox 15">
            <a:extLst>
              <a:ext uri="{FF2B5EF4-FFF2-40B4-BE49-F238E27FC236}">
                <a16:creationId xmlns:a16="http://schemas.microsoft.com/office/drawing/2014/main" id="{1EDC10B0-7E70-4346-A009-6D7FADB16F8F}"/>
              </a:ext>
            </a:extLst>
          </p:cNvPr>
          <p:cNvSpPr txBox="1"/>
          <p:nvPr/>
        </p:nvSpPr>
        <p:spPr>
          <a:xfrm>
            <a:off x="8610600" y="4141355"/>
            <a:ext cx="1253725" cy="707886"/>
          </a:xfrm>
          <a:prstGeom prst="rect">
            <a:avLst/>
          </a:prstGeom>
          <a:noFill/>
        </p:spPr>
        <p:txBody>
          <a:bodyPr wrap="square" rtlCol="0">
            <a:spAutoFit/>
          </a:bodyPr>
          <a:lstStyle/>
          <a:p>
            <a:r>
              <a:rPr lang="en-US" sz="2000" b="1" dirty="0"/>
              <a:t>VOC max:</a:t>
            </a:r>
          </a:p>
          <a:p>
            <a:r>
              <a:rPr lang="en-US" sz="2000" b="1" dirty="0"/>
              <a:t>-18.6 ppb</a:t>
            </a:r>
          </a:p>
        </p:txBody>
      </p:sp>
      <p:sp>
        <p:nvSpPr>
          <p:cNvPr id="10" name="Rectangle 9">
            <a:extLst>
              <a:ext uri="{FF2B5EF4-FFF2-40B4-BE49-F238E27FC236}">
                <a16:creationId xmlns:a16="http://schemas.microsoft.com/office/drawing/2014/main" id="{1D14DAB4-C1F5-41C2-8993-7081805C0117}"/>
              </a:ext>
            </a:extLst>
          </p:cNvPr>
          <p:cNvSpPr>
            <a:spLocks noChangeArrowheads="1"/>
          </p:cNvSpPr>
          <p:nvPr/>
        </p:nvSpPr>
        <p:spPr bwMode="auto">
          <a:xfrm>
            <a:off x="405685" y="6301660"/>
            <a:ext cx="5643562"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cxnSp>
        <p:nvCxnSpPr>
          <p:cNvPr id="17" name="Straight Arrow Connector 16">
            <a:extLst>
              <a:ext uri="{FF2B5EF4-FFF2-40B4-BE49-F238E27FC236}">
                <a16:creationId xmlns:a16="http://schemas.microsoft.com/office/drawing/2014/main" id="{ED4B2331-1FB8-40F8-9730-5EB8358E55C4}"/>
              </a:ext>
            </a:extLst>
          </p:cNvPr>
          <p:cNvCxnSpPr>
            <a:cxnSpLocks/>
          </p:cNvCxnSpPr>
          <p:nvPr/>
        </p:nvCxnSpPr>
        <p:spPr>
          <a:xfrm flipH="1">
            <a:off x="3314650" y="2289345"/>
            <a:ext cx="202532" cy="94030"/>
          </a:xfrm>
          <a:prstGeom prst="straightConnector1">
            <a:avLst/>
          </a:prstGeom>
          <a:ln>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C49FE89-BBB6-4F52-BBDB-41C4965EFF43}"/>
              </a:ext>
            </a:extLst>
          </p:cNvPr>
          <p:cNvCxnSpPr>
            <a:cxnSpLocks/>
          </p:cNvCxnSpPr>
          <p:nvPr/>
        </p:nvCxnSpPr>
        <p:spPr>
          <a:xfrm flipH="1">
            <a:off x="7031193" y="2162119"/>
            <a:ext cx="202532" cy="94030"/>
          </a:xfrm>
          <a:prstGeom prst="straightConnector1">
            <a:avLst/>
          </a:prstGeom>
          <a:ln>
            <a:solidFill>
              <a:srgbClr val="FFFF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E5C7BCC-23B0-4428-81CB-B3D71B33CE2F}"/>
              </a:ext>
            </a:extLst>
          </p:cNvPr>
          <p:cNvCxnSpPr>
            <a:cxnSpLocks/>
          </p:cNvCxnSpPr>
          <p:nvPr/>
        </p:nvCxnSpPr>
        <p:spPr>
          <a:xfrm flipH="1">
            <a:off x="5234890" y="3987899"/>
            <a:ext cx="202532" cy="94030"/>
          </a:xfrm>
          <a:prstGeom prst="straightConnector1">
            <a:avLst/>
          </a:prstGeom>
          <a:ln>
            <a:solidFill>
              <a:srgbClr val="FFFF0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6" name="Picture 5" descr="Diagram&#10;&#10;Description automatically generated with medium confidence">
            <a:extLst>
              <a:ext uri="{FF2B5EF4-FFF2-40B4-BE49-F238E27FC236}">
                <a16:creationId xmlns:a16="http://schemas.microsoft.com/office/drawing/2014/main" id="{88EA1412-6ECD-48CC-8840-F49099F926D6}"/>
              </a:ext>
            </a:extLst>
          </p:cNvPr>
          <p:cNvPicPr>
            <a:picLocks noChangeAspect="1"/>
          </p:cNvPicPr>
          <p:nvPr/>
        </p:nvPicPr>
        <p:blipFill rotWithShape="1">
          <a:blip r:embed="rId3"/>
          <a:srcRect l="10282" t="14351" r="5578" b="19663"/>
          <a:stretch/>
        </p:blipFill>
        <p:spPr>
          <a:xfrm>
            <a:off x="1298609" y="777011"/>
            <a:ext cx="4808623" cy="2532888"/>
          </a:xfrm>
          <a:prstGeom prst="rect">
            <a:avLst/>
          </a:prstGeom>
        </p:spPr>
      </p:pic>
      <p:cxnSp>
        <p:nvCxnSpPr>
          <p:cNvPr id="18" name="Straight Arrow Connector 17">
            <a:extLst>
              <a:ext uri="{FF2B5EF4-FFF2-40B4-BE49-F238E27FC236}">
                <a16:creationId xmlns:a16="http://schemas.microsoft.com/office/drawing/2014/main" id="{972B43D9-F9AD-4727-9480-33158AB7024D}"/>
              </a:ext>
            </a:extLst>
          </p:cNvPr>
          <p:cNvCxnSpPr>
            <a:cxnSpLocks/>
          </p:cNvCxnSpPr>
          <p:nvPr/>
        </p:nvCxnSpPr>
        <p:spPr>
          <a:xfrm flipH="1">
            <a:off x="3314650" y="2256149"/>
            <a:ext cx="202532" cy="94030"/>
          </a:xfrm>
          <a:prstGeom prst="straightConnector1">
            <a:avLst/>
          </a:prstGeom>
          <a:ln>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11" name="Picture 10" descr="Diagram&#10;&#10;Description automatically generated with low confidence">
            <a:extLst>
              <a:ext uri="{FF2B5EF4-FFF2-40B4-BE49-F238E27FC236}">
                <a16:creationId xmlns:a16="http://schemas.microsoft.com/office/drawing/2014/main" id="{3DFC5582-3526-4C47-BB8B-472E44EDFE9C}"/>
              </a:ext>
            </a:extLst>
          </p:cNvPr>
          <p:cNvPicPr>
            <a:picLocks/>
          </p:cNvPicPr>
          <p:nvPr/>
        </p:nvPicPr>
        <p:blipFill rotWithShape="1">
          <a:blip r:embed="rId4"/>
          <a:srcRect l="15814" t="15228" r="4827" b="19088"/>
          <a:stretch/>
        </p:blipFill>
        <p:spPr>
          <a:xfrm>
            <a:off x="6243831" y="786549"/>
            <a:ext cx="4489704" cy="2532888"/>
          </a:xfrm>
          <a:prstGeom prst="rect">
            <a:avLst/>
          </a:prstGeom>
        </p:spPr>
      </p:pic>
      <p:cxnSp>
        <p:nvCxnSpPr>
          <p:cNvPr id="19" name="Straight Arrow Connector 18">
            <a:extLst>
              <a:ext uri="{FF2B5EF4-FFF2-40B4-BE49-F238E27FC236}">
                <a16:creationId xmlns:a16="http://schemas.microsoft.com/office/drawing/2014/main" id="{7867E1F0-6F74-4AE0-BA47-9FF35CB143E2}"/>
              </a:ext>
            </a:extLst>
          </p:cNvPr>
          <p:cNvCxnSpPr>
            <a:cxnSpLocks/>
          </p:cNvCxnSpPr>
          <p:nvPr/>
        </p:nvCxnSpPr>
        <p:spPr>
          <a:xfrm flipH="1">
            <a:off x="7071989" y="2141830"/>
            <a:ext cx="202532" cy="94030"/>
          </a:xfrm>
          <a:prstGeom prst="straightConnector1">
            <a:avLst/>
          </a:prstGeom>
          <a:ln>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15" name="Picture 14" descr="Chart&#10;&#10;Description automatically generated">
            <a:extLst>
              <a:ext uri="{FF2B5EF4-FFF2-40B4-BE49-F238E27FC236}">
                <a16:creationId xmlns:a16="http://schemas.microsoft.com/office/drawing/2014/main" id="{CEF3B886-469E-429D-8463-3ABD62D56779}"/>
              </a:ext>
            </a:extLst>
          </p:cNvPr>
          <p:cNvPicPr>
            <a:picLocks noChangeAspect="1"/>
          </p:cNvPicPr>
          <p:nvPr/>
        </p:nvPicPr>
        <p:blipFill rotWithShape="1">
          <a:blip r:embed="rId5"/>
          <a:srcRect l="10106" t="13891" r="5088" b="20090"/>
          <a:stretch/>
        </p:blipFill>
        <p:spPr>
          <a:xfrm>
            <a:off x="3715112" y="3385958"/>
            <a:ext cx="4846633" cy="2546763"/>
          </a:xfrm>
          <a:prstGeom prst="rect">
            <a:avLst/>
          </a:prstGeom>
        </p:spPr>
      </p:pic>
      <p:cxnSp>
        <p:nvCxnSpPr>
          <p:cNvPr id="23" name="Straight Arrow Connector 22">
            <a:extLst>
              <a:ext uri="{FF2B5EF4-FFF2-40B4-BE49-F238E27FC236}">
                <a16:creationId xmlns:a16="http://schemas.microsoft.com/office/drawing/2014/main" id="{E20C2C33-A20C-44BC-A038-14849D092990}"/>
              </a:ext>
            </a:extLst>
          </p:cNvPr>
          <p:cNvCxnSpPr>
            <a:cxnSpLocks/>
          </p:cNvCxnSpPr>
          <p:nvPr/>
        </p:nvCxnSpPr>
        <p:spPr>
          <a:xfrm flipH="1">
            <a:off x="5186035" y="4016605"/>
            <a:ext cx="202532" cy="94030"/>
          </a:xfrm>
          <a:prstGeom prst="straightConnector1">
            <a:avLst/>
          </a:prstGeom>
          <a:ln>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15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08A17C-DDB7-49A5-AC3D-FF32ED84768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pPr/>
              <a:t>25</a:t>
            </a:fld>
            <a:endParaRPr lang="en-US" dirty="0"/>
          </a:p>
        </p:txBody>
      </p:sp>
      <p:sp>
        <p:nvSpPr>
          <p:cNvPr id="2" name="Title 1">
            <a:extLst>
              <a:ext uri="{FF2B5EF4-FFF2-40B4-BE49-F238E27FC236}">
                <a16:creationId xmlns:a16="http://schemas.microsoft.com/office/drawing/2014/main" id="{AF13BC1C-8758-4A31-AA2B-C7DCC1761126}"/>
              </a:ext>
            </a:extLst>
          </p:cNvPr>
          <p:cNvSpPr>
            <a:spLocks noGrp="1"/>
          </p:cNvSpPr>
          <p:nvPr>
            <p:ph type="title"/>
          </p:nvPr>
        </p:nvSpPr>
        <p:spPr>
          <a:xfrm>
            <a:off x="359664" y="17877"/>
            <a:ext cx="11472672" cy="659035"/>
          </a:xfrm>
        </p:spPr>
        <p:txBody>
          <a:bodyPr>
            <a:normAutofit fontScale="90000"/>
          </a:bodyPr>
          <a:lstStyle/>
          <a:p>
            <a:pPr algn="ctr"/>
            <a:r>
              <a:rPr lang="en-US" dirty="0"/>
              <a:t>Avg Ratios NOx and VOC from Onroad Gas May-Sept</a:t>
            </a:r>
          </a:p>
        </p:txBody>
      </p:sp>
      <p:sp>
        <p:nvSpPr>
          <p:cNvPr id="10" name="Rectangle 9">
            <a:extLst>
              <a:ext uri="{FF2B5EF4-FFF2-40B4-BE49-F238E27FC236}">
                <a16:creationId xmlns:a16="http://schemas.microsoft.com/office/drawing/2014/main" id="{1D14DAB4-C1F5-41C2-8993-7081805C0117}"/>
              </a:ext>
            </a:extLst>
          </p:cNvPr>
          <p:cNvSpPr>
            <a:spLocks noChangeArrowheads="1"/>
          </p:cNvSpPr>
          <p:nvPr/>
        </p:nvSpPr>
        <p:spPr bwMode="auto">
          <a:xfrm>
            <a:off x="405685" y="6301660"/>
            <a:ext cx="5643562"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
        <p:nvSpPr>
          <p:cNvPr id="19" name="TextBox 18">
            <a:extLst>
              <a:ext uri="{FF2B5EF4-FFF2-40B4-BE49-F238E27FC236}">
                <a16:creationId xmlns:a16="http://schemas.microsoft.com/office/drawing/2014/main" id="{F0EA294E-C682-48B4-A43B-B5CD00676263}"/>
              </a:ext>
            </a:extLst>
          </p:cNvPr>
          <p:cNvSpPr txBox="1"/>
          <p:nvPr/>
        </p:nvSpPr>
        <p:spPr>
          <a:xfrm>
            <a:off x="44524" y="1322399"/>
            <a:ext cx="890564" cy="1200329"/>
          </a:xfrm>
          <a:prstGeom prst="rect">
            <a:avLst/>
          </a:prstGeom>
          <a:noFill/>
        </p:spPr>
        <p:txBody>
          <a:bodyPr wrap="none" rtlCol="0">
            <a:spAutoFit/>
          </a:bodyPr>
          <a:lstStyle/>
          <a:p>
            <a:pPr algn="ctr"/>
            <a:r>
              <a:rPr lang="en-US" b="1" dirty="0"/>
              <a:t>Avg</a:t>
            </a:r>
          </a:p>
          <a:p>
            <a:pPr algn="ctr"/>
            <a:r>
              <a:rPr lang="en-US" b="1" dirty="0"/>
              <a:t>NOx</a:t>
            </a:r>
          </a:p>
          <a:p>
            <a:pPr algn="ctr"/>
            <a:r>
              <a:rPr lang="en-US" b="1" dirty="0"/>
              <a:t>ref50 / </a:t>
            </a:r>
          </a:p>
          <a:p>
            <a:pPr algn="ctr"/>
            <a:r>
              <a:rPr lang="en-US" b="1" dirty="0"/>
              <a:t>by</a:t>
            </a:r>
          </a:p>
        </p:txBody>
      </p:sp>
      <p:sp>
        <p:nvSpPr>
          <p:cNvPr id="14" name="TextBox 13">
            <a:extLst>
              <a:ext uri="{FF2B5EF4-FFF2-40B4-BE49-F238E27FC236}">
                <a16:creationId xmlns:a16="http://schemas.microsoft.com/office/drawing/2014/main" id="{E32D13AE-9DB3-43BA-AF8D-526A30619715}"/>
              </a:ext>
            </a:extLst>
          </p:cNvPr>
          <p:cNvSpPr txBox="1"/>
          <p:nvPr/>
        </p:nvSpPr>
        <p:spPr>
          <a:xfrm>
            <a:off x="98374" y="3926144"/>
            <a:ext cx="963725" cy="1200329"/>
          </a:xfrm>
          <a:prstGeom prst="rect">
            <a:avLst/>
          </a:prstGeom>
          <a:noFill/>
        </p:spPr>
        <p:txBody>
          <a:bodyPr wrap="none" rtlCol="0">
            <a:spAutoFit/>
          </a:bodyPr>
          <a:lstStyle/>
          <a:p>
            <a:pPr algn="ctr"/>
            <a:r>
              <a:rPr lang="en-US" b="1" dirty="0"/>
              <a:t>Avg</a:t>
            </a:r>
          </a:p>
          <a:p>
            <a:pPr algn="ctr"/>
            <a:r>
              <a:rPr lang="en-US" b="1" dirty="0"/>
              <a:t>NOx</a:t>
            </a:r>
          </a:p>
          <a:p>
            <a:pPr algn="ctr"/>
            <a:r>
              <a:rPr lang="en-US" b="1" dirty="0"/>
              <a:t>80x50 / </a:t>
            </a:r>
          </a:p>
          <a:p>
            <a:pPr algn="ctr"/>
            <a:r>
              <a:rPr lang="en-US" b="1" dirty="0"/>
              <a:t>by</a:t>
            </a:r>
          </a:p>
        </p:txBody>
      </p:sp>
      <p:sp>
        <p:nvSpPr>
          <p:cNvPr id="23" name="TextBox 22">
            <a:extLst>
              <a:ext uri="{FF2B5EF4-FFF2-40B4-BE49-F238E27FC236}">
                <a16:creationId xmlns:a16="http://schemas.microsoft.com/office/drawing/2014/main" id="{EB543C94-65A1-4CCC-8F1F-8ADE4A244049}"/>
              </a:ext>
            </a:extLst>
          </p:cNvPr>
          <p:cNvSpPr txBox="1"/>
          <p:nvPr/>
        </p:nvSpPr>
        <p:spPr>
          <a:xfrm>
            <a:off x="10972517" y="1343191"/>
            <a:ext cx="890565" cy="1200329"/>
          </a:xfrm>
          <a:prstGeom prst="rect">
            <a:avLst/>
          </a:prstGeom>
          <a:noFill/>
        </p:spPr>
        <p:txBody>
          <a:bodyPr wrap="none" rtlCol="0">
            <a:spAutoFit/>
          </a:bodyPr>
          <a:lstStyle/>
          <a:p>
            <a:pPr algn="ctr"/>
            <a:r>
              <a:rPr lang="en-US" b="1" dirty="0"/>
              <a:t>Avg</a:t>
            </a:r>
          </a:p>
          <a:p>
            <a:pPr algn="ctr"/>
            <a:r>
              <a:rPr lang="en-US" b="1" dirty="0"/>
              <a:t>VOC</a:t>
            </a:r>
          </a:p>
          <a:p>
            <a:pPr algn="ctr"/>
            <a:r>
              <a:rPr lang="en-US" b="1" dirty="0"/>
              <a:t>ref50 / </a:t>
            </a:r>
          </a:p>
          <a:p>
            <a:pPr algn="ctr"/>
            <a:r>
              <a:rPr lang="en-US" b="1" dirty="0"/>
              <a:t>by</a:t>
            </a:r>
          </a:p>
        </p:txBody>
      </p:sp>
      <p:sp>
        <p:nvSpPr>
          <p:cNvPr id="25" name="TextBox 24">
            <a:extLst>
              <a:ext uri="{FF2B5EF4-FFF2-40B4-BE49-F238E27FC236}">
                <a16:creationId xmlns:a16="http://schemas.microsoft.com/office/drawing/2014/main" id="{141F136A-989F-45F7-A498-143DC65BD7F8}"/>
              </a:ext>
            </a:extLst>
          </p:cNvPr>
          <p:cNvSpPr txBox="1"/>
          <p:nvPr/>
        </p:nvSpPr>
        <p:spPr>
          <a:xfrm>
            <a:off x="11066581" y="3878311"/>
            <a:ext cx="963725" cy="1200329"/>
          </a:xfrm>
          <a:prstGeom prst="rect">
            <a:avLst/>
          </a:prstGeom>
          <a:noFill/>
        </p:spPr>
        <p:txBody>
          <a:bodyPr wrap="none" rtlCol="0">
            <a:spAutoFit/>
          </a:bodyPr>
          <a:lstStyle/>
          <a:p>
            <a:pPr algn="ctr"/>
            <a:r>
              <a:rPr lang="en-US" b="1" dirty="0"/>
              <a:t>Avg</a:t>
            </a:r>
          </a:p>
          <a:p>
            <a:pPr algn="ctr"/>
            <a:r>
              <a:rPr lang="en-US" b="1" dirty="0"/>
              <a:t>VOC</a:t>
            </a:r>
          </a:p>
          <a:p>
            <a:pPr algn="ctr"/>
            <a:r>
              <a:rPr lang="en-US" b="1" dirty="0"/>
              <a:t>80x50 / </a:t>
            </a:r>
          </a:p>
          <a:p>
            <a:pPr algn="ctr"/>
            <a:r>
              <a:rPr lang="en-US" b="1" dirty="0"/>
              <a:t>by</a:t>
            </a:r>
          </a:p>
        </p:txBody>
      </p:sp>
      <p:pic>
        <p:nvPicPr>
          <p:cNvPr id="20" name="Picture 19" descr="A picture containing diagram&#10;&#10;Description automatically generated">
            <a:extLst>
              <a:ext uri="{FF2B5EF4-FFF2-40B4-BE49-F238E27FC236}">
                <a16:creationId xmlns:a16="http://schemas.microsoft.com/office/drawing/2014/main" id="{95F1B0A8-7EBF-4227-B416-A1D420909688}"/>
              </a:ext>
            </a:extLst>
          </p:cNvPr>
          <p:cNvPicPr>
            <a:picLocks noChangeAspect="1"/>
          </p:cNvPicPr>
          <p:nvPr/>
        </p:nvPicPr>
        <p:blipFill rotWithShape="1">
          <a:blip r:embed="rId3"/>
          <a:srcRect l="9758" t="14667" r="5282" b="19511"/>
          <a:stretch/>
        </p:blipFill>
        <p:spPr>
          <a:xfrm>
            <a:off x="983681" y="663758"/>
            <a:ext cx="4855464" cy="2532888"/>
          </a:xfrm>
          <a:prstGeom prst="rect">
            <a:avLst/>
          </a:prstGeom>
        </p:spPr>
      </p:pic>
      <p:pic>
        <p:nvPicPr>
          <p:cNvPr id="22" name="Picture 21" descr="A picture containing chart&#10;&#10;Description automatically generated">
            <a:extLst>
              <a:ext uri="{FF2B5EF4-FFF2-40B4-BE49-F238E27FC236}">
                <a16:creationId xmlns:a16="http://schemas.microsoft.com/office/drawing/2014/main" id="{3FF022C4-0A4F-4E31-9DB9-EC931F5B0911}"/>
              </a:ext>
            </a:extLst>
          </p:cNvPr>
          <p:cNvPicPr>
            <a:picLocks/>
          </p:cNvPicPr>
          <p:nvPr/>
        </p:nvPicPr>
        <p:blipFill rotWithShape="1">
          <a:blip r:embed="rId4"/>
          <a:srcRect l="15684" t="14425" r="5107" b="20239"/>
          <a:stretch/>
        </p:blipFill>
        <p:spPr>
          <a:xfrm>
            <a:off x="6096001" y="650602"/>
            <a:ext cx="4489704" cy="2532889"/>
          </a:xfrm>
          <a:prstGeom prst="rect">
            <a:avLst/>
          </a:prstGeom>
        </p:spPr>
      </p:pic>
      <p:pic>
        <p:nvPicPr>
          <p:cNvPr id="28" name="Picture 27" descr="A picture containing chart&#10;&#10;Description automatically generated">
            <a:extLst>
              <a:ext uri="{FF2B5EF4-FFF2-40B4-BE49-F238E27FC236}">
                <a16:creationId xmlns:a16="http://schemas.microsoft.com/office/drawing/2014/main" id="{9124740E-37F6-4A9C-9633-8E37398417FA}"/>
              </a:ext>
            </a:extLst>
          </p:cNvPr>
          <p:cNvPicPr>
            <a:picLocks noChangeAspect="1"/>
          </p:cNvPicPr>
          <p:nvPr/>
        </p:nvPicPr>
        <p:blipFill rotWithShape="1">
          <a:blip r:embed="rId5"/>
          <a:srcRect l="10445" t="14426" r="4596" b="19589"/>
          <a:stretch/>
        </p:blipFill>
        <p:spPr>
          <a:xfrm>
            <a:off x="1000098" y="3259864"/>
            <a:ext cx="4855464" cy="2532888"/>
          </a:xfrm>
          <a:prstGeom prst="rect">
            <a:avLst/>
          </a:prstGeom>
        </p:spPr>
      </p:pic>
      <p:pic>
        <p:nvPicPr>
          <p:cNvPr id="30" name="Picture 29" descr="A picture containing map&#10;&#10;Description automatically generated">
            <a:extLst>
              <a:ext uri="{FF2B5EF4-FFF2-40B4-BE49-F238E27FC236}">
                <a16:creationId xmlns:a16="http://schemas.microsoft.com/office/drawing/2014/main" id="{5D447918-722C-4356-BCA4-4176F789F463}"/>
              </a:ext>
            </a:extLst>
          </p:cNvPr>
          <p:cNvPicPr>
            <a:picLocks/>
          </p:cNvPicPr>
          <p:nvPr/>
        </p:nvPicPr>
        <p:blipFill rotWithShape="1">
          <a:blip r:embed="rId6"/>
          <a:srcRect l="15778" t="14150" r="4596" b="20514"/>
          <a:stretch/>
        </p:blipFill>
        <p:spPr>
          <a:xfrm>
            <a:off x="6137236" y="3223298"/>
            <a:ext cx="4489704" cy="2532888"/>
          </a:xfrm>
          <a:prstGeom prst="rect">
            <a:avLst/>
          </a:prstGeom>
        </p:spPr>
      </p:pic>
    </p:spTree>
    <p:extLst>
      <p:ext uri="{BB962C8B-B14F-4D97-AF65-F5344CB8AC3E}">
        <p14:creationId xmlns:p14="http://schemas.microsoft.com/office/powerpoint/2010/main" val="4147065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08A17C-DDB7-49A5-AC3D-FF32ED84768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pPr/>
              <a:t>26</a:t>
            </a:fld>
            <a:endParaRPr lang="en-US" dirty="0"/>
          </a:p>
        </p:txBody>
      </p:sp>
      <p:sp>
        <p:nvSpPr>
          <p:cNvPr id="2" name="Title 1">
            <a:extLst>
              <a:ext uri="{FF2B5EF4-FFF2-40B4-BE49-F238E27FC236}">
                <a16:creationId xmlns:a16="http://schemas.microsoft.com/office/drawing/2014/main" id="{AF13BC1C-8758-4A31-AA2B-C7DCC1761126}"/>
              </a:ext>
            </a:extLst>
          </p:cNvPr>
          <p:cNvSpPr>
            <a:spLocks noGrp="1"/>
          </p:cNvSpPr>
          <p:nvPr>
            <p:ph type="title"/>
          </p:nvPr>
        </p:nvSpPr>
        <p:spPr>
          <a:xfrm>
            <a:off x="359664" y="17877"/>
            <a:ext cx="11472672" cy="659035"/>
          </a:xfrm>
        </p:spPr>
        <p:txBody>
          <a:bodyPr>
            <a:normAutofit fontScale="90000"/>
          </a:bodyPr>
          <a:lstStyle/>
          <a:p>
            <a:pPr algn="ctr"/>
            <a:r>
              <a:rPr lang="en-US" dirty="0"/>
              <a:t>Avg Ratios NOx and VOC from PT_EGU May-Sept</a:t>
            </a:r>
          </a:p>
        </p:txBody>
      </p:sp>
      <p:sp>
        <p:nvSpPr>
          <p:cNvPr id="10" name="Rectangle 9">
            <a:extLst>
              <a:ext uri="{FF2B5EF4-FFF2-40B4-BE49-F238E27FC236}">
                <a16:creationId xmlns:a16="http://schemas.microsoft.com/office/drawing/2014/main" id="{1D14DAB4-C1F5-41C2-8993-7081805C0117}"/>
              </a:ext>
            </a:extLst>
          </p:cNvPr>
          <p:cNvSpPr>
            <a:spLocks noChangeArrowheads="1"/>
          </p:cNvSpPr>
          <p:nvPr/>
        </p:nvSpPr>
        <p:spPr bwMode="auto">
          <a:xfrm>
            <a:off x="405685" y="6301660"/>
            <a:ext cx="5643562"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
        <p:nvSpPr>
          <p:cNvPr id="19" name="TextBox 18">
            <a:extLst>
              <a:ext uri="{FF2B5EF4-FFF2-40B4-BE49-F238E27FC236}">
                <a16:creationId xmlns:a16="http://schemas.microsoft.com/office/drawing/2014/main" id="{F0EA294E-C682-48B4-A43B-B5CD00676263}"/>
              </a:ext>
            </a:extLst>
          </p:cNvPr>
          <p:cNvSpPr txBox="1"/>
          <p:nvPr/>
        </p:nvSpPr>
        <p:spPr>
          <a:xfrm>
            <a:off x="44524" y="1322399"/>
            <a:ext cx="890564" cy="1200329"/>
          </a:xfrm>
          <a:prstGeom prst="rect">
            <a:avLst/>
          </a:prstGeom>
          <a:noFill/>
        </p:spPr>
        <p:txBody>
          <a:bodyPr wrap="none" rtlCol="0">
            <a:spAutoFit/>
          </a:bodyPr>
          <a:lstStyle/>
          <a:p>
            <a:pPr algn="ctr"/>
            <a:r>
              <a:rPr lang="en-US" b="1" dirty="0"/>
              <a:t>Avg</a:t>
            </a:r>
          </a:p>
          <a:p>
            <a:pPr algn="ctr"/>
            <a:r>
              <a:rPr lang="en-US" b="1" dirty="0"/>
              <a:t>NOx</a:t>
            </a:r>
          </a:p>
          <a:p>
            <a:pPr algn="ctr"/>
            <a:r>
              <a:rPr lang="en-US" b="1" dirty="0"/>
              <a:t>ref50 / </a:t>
            </a:r>
          </a:p>
          <a:p>
            <a:pPr algn="ctr"/>
            <a:r>
              <a:rPr lang="en-US" b="1" dirty="0"/>
              <a:t>by</a:t>
            </a:r>
          </a:p>
        </p:txBody>
      </p:sp>
      <p:sp>
        <p:nvSpPr>
          <p:cNvPr id="14" name="TextBox 13">
            <a:extLst>
              <a:ext uri="{FF2B5EF4-FFF2-40B4-BE49-F238E27FC236}">
                <a16:creationId xmlns:a16="http://schemas.microsoft.com/office/drawing/2014/main" id="{E32D13AE-9DB3-43BA-AF8D-526A30619715}"/>
              </a:ext>
            </a:extLst>
          </p:cNvPr>
          <p:cNvSpPr txBox="1"/>
          <p:nvPr/>
        </p:nvSpPr>
        <p:spPr>
          <a:xfrm>
            <a:off x="98374" y="3926144"/>
            <a:ext cx="963725" cy="1200329"/>
          </a:xfrm>
          <a:prstGeom prst="rect">
            <a:avLst/>
          </a:prstGeom>
          <a:noFill/>
        </p:spPr>
        <p:txBody>
          <a:bodyPr wrap="none" rtlCol="0">
            <a:spAutoFit/>
          </a:bodyPr>
          <a:lstStyle/>
          <a:p>
            <a:pPr algn="ctr"/>
            <a:r>
              <a:rPr lang="en-US" b="1" dirty="0"/>
              <a:t>Avg</a:t>
            </a:r>
          </a:p>
          <a:p>
            <a:pPr algn="ctr"/>
            <a:r>
              <a:rPr lang="en-US" b="1" dirty="0"/>
              <a:t>NOx</a:t>
            </a:r>
          </a:p>
          <a:p>
            <a:pPr algn="ctr"/>
            <a:r>
              <a:rPr lang="en-US" b="1" dirty="0"/>
              <a:t>80x50 / </a:t>
            </a:r>
          </a:p>
          <a:p>
            <a:pPr algn="ctr"/>
            <a:r>
              <a:rPr lang="en-US" b="1" dirty="0"/>
              <a:t>by</a:t>
            </a:r>
          </a:p>
        </p:txBody>
      </p:sp>
      <p:sp>
        <p:nvSpPr>
          <p:cNvPr id="23" name="TextBox 22">
            <a:extLst>
              <a:ext uri="{FF2B5EF4-FFF2-40B4-BE49-F238E27FC236}">
                <a16:creationId xmlns:a16="http://schemas.microsoft.com/office/drawing/2014/main" id="{EB543C94-65A1-4CCC-8F1F-8ADE4A244049}"/>
              </a:ext>
            </a:extLst>
          </p:cNvPr>
          <p:cNvSpPr txBox="1"/>
          <p:nvPr/>
        </p:nvSpPr>
        <p:spPr>
          <a:xfrm>
            <a:off x="10972517" y="1343191"/>
            <a:ext cx="890565" cy="1200329"/>
          </a:xfrm>
          <a:prstGeom prst="rect">
            <a:avLst/>
          </a:prstGeom>
          <a:noFill/>
        </p:spPr>
        <p:txBody>
          <a:bodyPr wrap="none" rtlCol="0">
            <a:spAutoFit/>
          </a:bodyPr>
          <a:lstStyle/>
          <a:p>
            <a:pPr algn="ctr"/>
            <a:r>
              <a:rPr lang="en-US" b="1" dirty="0"/>
              <a:t>Avg</a:t>
            </a:r>
          </a:p>
          <a:p>
            <a:pPr algn="ctr"/>
            <a:r>
              <a:rPr lang="en-US" b="1" dirty="0"/>
              <a:t>VOC</a:t>
            </a:r>
          </a:p>
          <a:p>
            <a:pPr algn="ctr"/>
            <a:r>
              <a:rPr lang="en-US" b="1" dirty="0"/>
              <a:t>ref50 / </a:t>
            </a:r>
          </a:p>
          <a:p>
            <a:pPr algn="ctr"/>
            <a:r>
              <a:rPr lang="en-US" b="1" dirty="0"/>
              <a:t>by</a:t>
            </a:r>
          </a:p>
        </p:txBody>
      </p:sp>
      <p:sp>
        <p:nvSpPr>
          <p:cNvPr id="25" name="TextBox 24">
            <a:extLst>
              <a:ext uri="{FF2B5EF4-FFF2-40B4-BE49-F238E27FC236}">
                <a16:creationId xmlns:a16="http://schemas.microsoft.com/office/drawing/2014/main" id="{141F136A-989F-45F7-A498-143DC65BD7F8}"/>
              </a:ext>
            </a:extLst>
          </p:cNvPr>
          <p:cNvSpPr txBox="1"/>
          <p:nvPr/>
        </p:nvSpPr>
        <p:spPr>
          <a:xfrm>
            <a:off x="11066581" y="3878311"/>
            <a:ext cx="963725" cy="1200329"/>
          </a:xfrm>
          <a:prstGeom prst="rect">
            <a:avLst/>
          </a:prstGeom>
          <a:noFill/>
        </p:spPr>
        <p:txBody>
          <a:bodyPr wrap="none" rtlCol="0">
            <a:spAutoFit/>
          </a:bodyPr>
          <a:lstStyle/>
          <a:p>
            <a:pPr algn="ctr"/>
            <a:r>
              <a:rPr lang="en-US" b="1" dirty="0"/>
              <a:t>Avg</a:t>
            </a:r>
          </a:p>
          <a:p>
            <a:pPr algn="ctr"/>
            <a:r>
              <a:rPr lang="en-US" b="1" dirty="0"/>
              <a:t>VOC</a:t>
            </a:r>
          </a:p>
          <a:p>
            <a:pPr algn="ctr"/>
            <a:r>
              <a:rPr lang="en-US" b="1" dirty="0"/>
              <a:t>80x50 / </a:t>
            </a:r>
          </a:p>
          <a:p>
            <a:pPr algn="ctr"/>
            <a:r>
              <a:rPr lang="en-US" b="1" dirty="0"/>
              <a:t>by</a:t>
            </a:r>
          </a:p>
        </p:txBody>
      </p:sp>
      <p:pic>
        <p:nvPicPr>
          <p:cNvPr id="20" name="Picture 19" descr="Chart&#10;&#10;Description automatically generated with medium confidence">
            <a:extLst>
              <a:ext uri="{FF2B5EF4-FFF2-40B4-BE49-F238E27FC236}">
                <a16:creationId xmlns:a16="http://schemas.microsoft.com/office/drawing/2014/main" id="{20AFDEC2-249E-470D-BAC7-1F3FE71FE4E1}"/>
              </a:ext>
            </a:extLst>
          </p:cNvPr>
          <p:cNvPicPr>
            <a:picLocks/>
          </p:cNvPicPr>
          <p:nvPr/>
        </p:nvPicPr>
        <p:blipFill rotWithShape="1">
          <a:blip r:embed="rId3"/>
          <a:srcRect l="10069" t="14823" r="4915" b="18316"/>
          <a:stretch/>
        </p:blipFill>
        <p:spPr>
          <a:xfrm>
            <a:off x="983681" y="720323"/>
            <a:ext cx="4855464" cy="2532888"/>
          </a:xfrm>
          <a:prstGeom prst="rect">
            <a:avLst/>
          </a:prstGeom>
        </p:spPr>
      </p:pic>
      <p:pic>
        <p:nvPicPr>
          <p:cNvPr id="22" name="Picture 21" descr="Chart&#10;&#10;Description automatically generated">
            <a:extLst>
              <a:ext uri="{FF2B5EF4-FFF2-40B4-BE49-F238E27FC236}">
                <a16:creationId xmlns:a16="http://schemas.microsoft.com/office/drawing/2014/main" id="{4B390A1E-BD83-4227-BF36-FCF62E734191}"/>
              </a:ext>
            </a:extLst>
          </p:cNvPr>
          <p:cNvPicPr>
            <a:picLocks noChangeAspect="1"/>
          </p:cNvPicPr>
          <p:nvPr/>
        </p:nvPicPr>
        <p:blipFill rotWithShape="1">
          <a:blip r:embed="rId4"/>
          <a:srcRect l="10000" t="14779" r="5040" b="19724"/>
          <a:stretch/>
        </p:blipFill>
        <p:spPr>
          <a:xfrm>
            <a:off x="983681" y="3259864"/>
            <a:ext cx="4855464" cy="2532888"/>
          </a:xfrm>
          <a:prstGeom prst="rect">
            <a:avLst/>
          </a:prstGeom>
        </p:spPr>
      </p:pic>
      <p:pic>
        <p:nvPicPr>
          <p:cNvPr id="26" name="Picture 25" descr="Chart&#10;&#10;Description automatically generated">
            <a:extLst>
              <a:ext uri="{FF2B5EF4-FFF2-40B4-BE49-F238E27FC236}">
                <a16:creationId xmlns:a16="http://schemas.microsoft.com/office/drawing/2014/main" id="{E1AAF60E-8E2B-4EDF-B353-51689EAB2DAF}"/>
              </a:ext>
            </a:extLst>
          </p:cNvPr>
          <p:cNvPicPr>
            <a:picLocks/>
          </p:cNvPicPr>
          <p:nvPr/>
        </p:nvPicPr>
        <p:blipFill rotWithShape="1">
          <a:blip r:embed="rId5"/>
          <a:srcRect l="15040" t="14445" r="4833" b="19896"/>
          <a:stretch/>
        </p:blipFill>
        <p:spPr>
          <a:xfrm>
            <a:off x="6097289" y="676911"/>
            <a:ext cx="4489704" cy="2532888"/>
          </a:xfrm>
          <a:prstGeom prst="rect">
            <a:avLst/>
          </a:prstGeom>
        </p:spPr>
      </p:pic>
      <p:pic>
        <p:nvPicPr>
          <p:cNvPr id="28" name="Picture 27" descr="Chart&#10;&#10;Description automatically generated">
            <a:extLst>
              <a:ext uri="{FF2B5EF4-FFF2-40B4-BE49-F238E27FC236}">
                <a16:creationId xmlns:a16="http://schemas.microsoft.com/office/drawing/2014/main" id="{75CF0DC0-3DBE-4419-B35D-5B94A4047441}"/>
              </a:ext>
            </a:extLst>
          </p:cNvPr>
          <p:cNvPicPr>
            <a:picLocks/>
          </p:cNvPicPr>
          <p:nvPr/>
        </p:nvPicPr>
        <p:blipFill rotWithShape="1">
          <a:blip r:embed="rId6"/>
          <a:srcRect l="15333" t="14127" r="5177" b="20536"/>
          <a:stretch/>
        </p:blipFill>
        <p:spPr>
          <a:xfrm>
            <a:off x="6097289" y="3253211"/>
            <a:ext cx="4489704" cy="2532889"/>
          </a:xfrm>
          <a:prstGeom prst="rect">
            <a:avLst/>
          </a:prstGeom>
        </p:spPr>
      </p:pic>
    </p:spTree>
    <p:extLst>
      <p:ext uri="{BB962C8B-B14F-4D97-AF65-F5344CB8AC3E}">
        <p14:creationId xmlns:p14="http://schemas.microsoft.com/office/powerpoint/2010/main" val="1480534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F1D52E29-F30A-4228-B3DE-E6E1BAFC5227}"/>
              </a:ext>
            </a:extLst>
          </p:cNvPr>
          <p:cNvGraphicFramePr>
            <a:graphicFrameLocks/>
          </p:cNvGraphicFramePr>
          <p:nvPr/>
        </p:nvGraphicFramePr>
        <p:xfrm>
          <a:off x="454486" y="1233441"/>
          <a:ext cx="5545959" cy="4259007"/>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68364D48-6A8B-4C97-90AA-8500663A909A}"/>
              </a:ext>
            </a:extLst>
          </p:cNvPr>
          <p:cNvPicPr>
            <a:picLocks noChangeAspect="1"/>
          </p:cNvPicPr>
          <p:nvPr/>
        </p:nvPicPr>
        <p:blipFill rotWithShape="1">
          <a:blip r:embed="rId4"/>
          <a:srcRect t="9593" r="60325" b="26321"/>
          <a:stretch/>
        </p:blipFill>
        <p:spPr>
          <a:xfrm>
            <a:off x="4465167" y="1667471"/>
            <a:ext cx="1712496" cy="3142066"/>
          </a:xfrm>
          <a:prstGeom prst="rect">
            <a:avLst/>
          </a:prstGeom>
        </p:spPr>
      </p:pic>
      <p:sp>
        <p:nvSpPr>
          <p:cNvPr id="7" name="TextBox 6">
            <a:extLst>
              <a:ext uri="{FF2B5EF4-FFF2-40B4-BE49-F238E27FC236}">
                <a16:creationId xmlns:a16="http://schemas.microsoft.com/office/drawing/2014/main" id="{ED066B47-2F5D-456A-8ED5-37FB4BE9D51C}"/>
              </a:ext>
            </a:extLst>
          </p:cNvPr>
          <p:cNvSpPr txBox="1"/>
          <p:nvPr/>
        </p:nvSpPr>
        <p:spPr>
          <a:xfrm>
            <a:off x="4435144" y="1362406"/>
            <a:ext cx="16501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CMAQ (43-day)</a:t>
            </a:r>
          </a:p>
        </p:txBody>
      </p:sp>
      <p:sp>
        <p:nvSpPr>
          <p:cNvPr id="9" name="TextBox 8">
            <a:extLst>
              <a:ext uri="{FF2B5EF4-FFF2-40B4-BE49-F238E27FC236}">
                <a16:creationId xmlns:a16="http://schemas.microsoft.com/office/drawing/2014/main" id="{B3BB835A-A439-4089-BC89-7E7E8D5E3103}"/>
              </a:ext>
            </a:extLst>
          </p:cNvPr>
          <p:cNvSpPr txBox="1"/>
          <p:nvPr/>
        </p:nvSpPr>
        <p:spPr>
          <a:xfrm>
            <a:off x="8386039" y="1077715"/>
            <a:ext cx="23662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80x50 minus ref50 (%) </a:t>
            </a:r>
          </a:p>
        </p:txBody>
      </p:sp>
      <p:pic>
        <p:nvPicPr>
          <p:cNvPr id="14" name="Picture 13">
            <a:extLst>
              <a:ext uri="{FF2B5EF4-FFF2-40B4-BE49-F238E27FC236}">
                <a16:creationId xmlns:a16="http://schemas.microsoft.com/office/drawing/2014/main" id="{28754799-C716-4C08-9915-76A1A27F06A7}"/>
              </a:ext>
            </a:extLst>
          </p:cNvPr>
          <p:cNvPicPr>
            <a:picLocks noChangeAspect="1"/>
          </p:cNvPicPr>
          <p:nvPr/>
        </p:nvPicPr>
        <p:blipFill rotWithShape="1">
          <a:blip r:embed="rId5"/>
          <a:srcRect l="76944" t="20863" r="2100" b="10608"/>
          <a:stretch/>
        </p:blipFill>
        <p:spPr>
          <a:xfrm>
            <a:off x="6439697" y="1735294"/>
            <a:ext cx="1616681" cy="3286004"/>
          </a:xfrm>
          <a:prstGeom prst="rect">
            <a:avLst/>
          </a:prstGeom>
        </p:spPr>
      </p:pic>
      <p:sp>
        <p:nvSpPr>
          <p:cNvPr id="16" name="TextBox 15">
            <a:extLst>
              <a:ext uri="{FF2B5EF4-FFF2-40B4-BE49-F238E27FC236}">
                <a16:creationId xmlns:a16="http://schemas.microsoft.com/office/drawing/2014/main" id="{520595B6-047D-4925-A8D3-666D8ECCF11D}"/>
              </a:ext>
            </a:extLst>
          </p:cNvPr>
          <p:cNvSpPr txBox="1"/>
          <p:nvPr/>
        </p:nvSpPr>
        <p:spPr>
          <a:xfrm>
            <a:off x="8495630" y="1383758"/>
            <a:ext cx="7954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GCAM</a:t>
            </a:r>
          </a:p>
        </p:txBody>
      </p:sp>
      <p:sp>
        <p:nvSpPr>
          <p:cNvPr id="17" name="TextBox 16">
            <a:extLst>
              <a:ext uri="{FF2B5EF4-FFF2-40B4-BE49-F238E27FC236}">
                <a16:creationId xmlns:a16="http://schemas.microsoft.com/office/drawing/2014/main" id="{EA6D877D-91F7-44C3-8640-2A6CBF9BDA42}"/>
              </a:ext>
            </a:extLst>
          </p:cNvPr>
          <p:cNvSpPr txBox="1"/>
          <p:nvPr/>
        </p:nvSpPr>
        <p:spPr>
          <a:xfrm>
            <a:off x="9659542" y="1362406"/>
            <a:ext cx="8034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CMAQ</a:t>
            </a:r>
          </a:p>
        </p:txBody>
      </p:sp>
      <p:sp>
        <p:nvSpPr>
          <p:cNvPr id="18" name="TextBox 17">
            <a:extLst>
              <a:ext uri="{FF2B5EF4-FFF2-40B4-BE49-F238E27FC236}">
                <a16:creationId xmlns:a16="http://schemas.microsoft.com/office/drawing/2014/main" id="{55B60245-AA5A-4130-9DD3-AAA7487A112D}"/>
              </a:ext>
            </a:extLst>
          </p:cNvPr>
          <p:cNvSpPr txBox="1"/>
          <p:nvPr/>
        </p:nvSpPr>
        <p:spPr>
          <a:xfrm>
            <a:off x="238539" y="5288340"/>
            <a:ext cx="11714922" cy="138499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GCAM growth factors are state-level; unavailable for offshore pt_cmv_c1c2 sources.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Use of a national-average scaling factor for all offshore sources and state-level factors onshore in a 3-day test run cut the GCAM-CMAQ discrepancy in this sector by about a half.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A 6-week test for PT_EGU with DESID updates also showed a reduced discrepancy in that sector</a:t>
            </a:r>
          </a:p>
        </p:txBody>
      </p:sp>
      <p:graphicFrame>
        <p:nvGraphicFramePr>
          <p:cNvPr id="19" name="Table 18">
            <a:extLst>
              <a:ext uri="{FF2B5EF4-FFF2-40B4-BE49-F238E27FC236}">
                <a16:creationId xmlns:a16="http://schemas.microsoft.com/office/drawing/2014/main" id="{02E367F7-920C-4369-9B6B-82C29F253078}"/>
              </a:ext>
            </a:extLst>
          </p:cNvPr>
          <p:cNvGraphicFramePr>
            <a:graphicFrameLocks noGrp="1"/>
          </p:cNvGraphicFramePr>
          <p:nvPr/>
        </p:nvGraphicFramePr>
        <p:xfrm>
          <a:off x="8495630" y="1677870"/>
          <a:ext cx="1967402" cy="3370148"/>
        </p:xfrm>
        <a:graphic>
          <a:graphicData uri="http://schemas.openxmlformats.org/drawingml/2006/table">
            <a:tbl>
              <a:tblPr/>
              <a:tblGrid>
                <a:gridCol w="983701">
                  <a:extLst>
                    <a:ext uri="{9D8B030D-6E8A-4147-A177-3AD203B41FA5}">
                      <a16:colId xmlns:a16="http://schemas.microsoft.com/office/drawing/2014/main" val="2943206181"/>
                    </a:ext>
                  </a:extLst>
                </a:gridCol>
                <a:gridCol w="983701">
                  <a:extLst>
                    <a:ext uri="{9D8B030D-6E8A-4147-A177-3AD203B41FA5}">
                      <a16:colId xmlns:a16="http://schemas.microsoft.com/office/drawing/2014/main" val="2159718560"/>
                    </a:ext>
                  </a:extLst>
                </a:gridCol>
              </a:tblGrid>
              <a:tr h="347472">
                <a:tc>
                  <a:txBody>
                    <a:bodyPr/>
                    <a:lstStyle/>
                    <a:p>
                      <a:pPr algn="ctr" fontAlgn="b"/>
                      <a:r>
                        <a:rPr lang="en-US" sz="1400" b="1" i="0" u="none" strike="noStrike" dirty="0">
                          <a:solidFill>
                            <a:srgbClr val="000000"/>
                          </a:solidFill>
                          <a:effectLst/>
                          <a:highlight>
                            <a:srgbClr val="FFFF00"/>
                          </a:highlight>
                          <a:latin typeface="Calibri" panose="020F0502020204030204" pitchFamily="34" charset="0"/>
                        </a:rPr>
                        <a:t>-73.7</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FF0000"/>
                          </a:solidFill>
                          <a:effectLst/>
                          <a:highlight>
                            <a:srgbClr val="FFFF00"/>
                          </a:highlight>
                          <a:latin typeface="Calibri" panose="020F0502020204030204" pitchFamily="34" charset="0"/>
                        </a:rPr>
                        <a:t>-72.7</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179386401"/>
                  </a:ext>
                </a:extLst>
              </a:tr>
              <a:tr h="358988">
                <a:tc>
                  <a:txBody>
                    <a:bodyPr/>
                    <a:lstStyle/>
                    <a:p>
                      <a:pPr algn="ctr" fontAlgn="b"/>
                      <a:r>
                        <a:rPr lang="en-US" sz="1400" b="1" i="0" u="none" strike="noStrike" dirty="0">
                          <a:solidFill>
                            <a:srgbClr val="000000"/>
                          </a:solidFill>
                          <a:effectLst/>
                          <a:latin typeface="Calibri" panose="020F0502020204030204" pitchFamily="34" charset="0"/>
                        </a:rPr>
                        <a:t>-79.2</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-78.2</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43546754"/>
                  </a:ext>
                </a:extLst>
              </a:tr>
              <a:tr h="344557">
                <a:tc>
                  <a:txBody>
                    <a:bodyPr/>
                    <a:lstStyle/>
                    <a:p>
                      <a:pPr algn="ctr" fontAlgn="ctr"/>
                      <a:r>
                        <a:rPr lang="en-US" sz="1400" b="1" i="0" u="none" strike="noStrike" dirty="0">
                          <a:solidFill>
                            <a:srgbClr val="000000"/>
                          </a:solidFill>
                          <a:effectLst/>
                          <a:latin typeface="Calibri" panose="020F0502020204030204" pitchFamily="34" charset="0"/>
                        </a:rPr>
                        <a:t>-49.5</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-49.5</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240026733"/>
                  </a:ext>
                </a:extLst>
              </a:tr>
              <a:tr h="318052">
                <a:tc>
                  <a:txBody>
                    <a:bodyPr/>
                    <a:lstStyle/>
                    <a:p>
                      <a:pPr algn="ctr" fontAlgn="ctr"/>
                      <a:r>
                        <a:rPr lang="en-US" sz="1400" b="1" i="0" u="none" strike="noStrike" dirty="0">
                          <a:solidFill>
                            <a:srgbClr val="000000"/>
                          </a:solidFill>
                          <a:effectLst/>
                          <a:latin typeface="Calibri" panose="020F0502020204030204" pitchFamily="34" charset="0"/>
                        </a:rPr>
                        <a:t>-49.5</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-49.5</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4010119591"/>
                  </a:ext>
                </a:extLst>
              </a:tr>
              <a:tr h="344555">
                <a:tc>
                  <a:txBody>
                    <a:bodyPr/>
                    <a:lstStyle/>
                    <a:p>
                      <a:pPr algn="ctr" fontAlgn="b"/>
                      <a:r>
                        <a:rPr lang="en-US" sz="1400" b="1" i="0" u="none" strike="noStrike" dirty="0">
                          <a:solidFill>
                            <a:srgbClr val="000000"/>
                          </a:solidFill>
                          <a:effectLst/>
                          <a:latin typeface="Calibri" panose="020F0502020204030204" pitchFamily="34" charset="0"/>
                        </a:rPr>
                        <a:t>-60.8</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-61.6</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3245767171"/>
                  </a:ext>
                </a:extLst>
              </a:tr>
              <a:tr h="318054">
                <a:tc>
                  <a:txBody>
                    <a:bodyPr/>
                    <a:lstStyle/>
                    <a:p>
                      <a:pPr algn="ctr" fontAlgn="b"/>
                      <a:r>
                        <a:rPr lang="en-US" sz="1400" b="1" i="0" u="none" strike="noStrike" dirty="0">
                          <a:solidFill>
                            <a:srgbClr val="000000"/>
                          </a:solidFill>
                          <a:effectLst/>
                          <a:latin typeface="Calibri" panose="020F0502020204030204" pitchFamily="34" charset="0"/>
                        </a:rPr>
                        <a:t>-85.5</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-84.1</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591974130"/>
                  </a:ext>
                </a:extLst>
              </a:tr>
              <a:tr h="318052">
                <a:tc>
                  <a:txBody>
                    <a:bodyPr/>
                    <a:lstStyle/>
                    <a:p>
                      <a:pPr algn="ctr" fontAlgn="b"/>
                      <a:r>
                        <a:rPr lang="en-US" sz="1400" b="1" i="0" u="none" strike="noStrike" dirty="0">
                          <a:solidFill>
                            <a:srgbClr val="000000"/>
                          </a:solidFill>
                          <a:effectLst/>
                          <a:latin typeface="Calibri" panose="020F0502020204030204" pitchFamily="34" charset="0"/>
                        </a:rPr>
                        <a:t>-48.1</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-43.9</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786925242"/>
                  </a:ext>
                </a:extLst>
              </a:tr>
              <a:tr h="304800">
                <a:tc>
                  <a:txBody>
                    <a:bodyPr/>
                    <a:lstStyle/>
                    <a:p>
                      <a:pPr algn="ctr" fontAlgn="b"/>
                      <a:r>
                        <a:rPr lang="en-US" sz="1400" b="1" i="0" u="none" strike="noStrike" dirty="0">
                          <a:solidFill>
                            <a:srgbClr val="000000"/>
                          </a:solidFill>
                          <a:effectLst/>
                          <a:latin typeface="Calibri" panose="020F0502020204030204" pitchFamily="34" charset="0"/>
                        </a:rPr>
                        <a:t>-50.0</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-48.7</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4056706371"/>
                  </a:ext>
                </a:extLst>
              </a:tr>
              <a:tr h="371061">
                <a:tc>
                  <a:txBody>
                    <a:bodyPr/>
                    <a:lstStyle/>
                    <a:p>
                      <a:pPr algn="ctr" fontAlgn="b"/>
                      <a:r>
                        <a:rPr lang="en-US" sz="1400" b="1" i="0" u="none" strike="noStrike" dirty="0">
                          <a:solidFill>
                            <a:srgbClr val="000000"/>
                          </a:solidFill>
                          <a:effectLst/>
                          <a:highlight>
                            <a:srgbClr val="FFFF00"/>
                          </a:highlight>
                          <a:latin typeface="Calibri" panose="020F0502020204030204" pitchFamily="34" charset="0"/>
                        </a:rPr>
                        <a:t>-88.2</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FF0000"/>
                          </a:solidFill>
                          <a:effectLst/>
                          <a:highlight>
                            <a:srgbClr val="FFFF00"/>
                          </a:highlight>
                          <a:latin typeface="Calibri" panose="020F0502020204030204" pitchFamily="34" charset="0"/>
                        </a:rPr>
                        <a:t>-66.7</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657714996"/>
                  </a:ext>
                </a:extLst>
              </a:tr>
              <a:tr h="344557">
                <a:tc>
                  <a:txBody>
                    <a:bodyPr/>
                    <a:lstStyle/>
                    <a:p>
                      <a:pPr algn="ctr" fontAlgn="b"/>
                      <a:r>
                        <a:rPr lang="en-US" sz="1400" b="1" i="0" u="none" strike="noStrike" dirty="0">
                          <a:solidFill>
                            <a:srgbClr val="000000"/>
                          </a:solidFill>
                          <a:effectLst/>
                          <a:latin typeface="Calibri" panose="020F0502020204030204" pitchFamily="34" charset="0"/>
                        </a:rPr>
                        <a:t>-55.1</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-53.2</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089784509"/>
                  </a:ext>
                </a:extLst>
              </a:tr>
            </a:tbl>
          </a:graphicData>
        </a:graphic>
      </p:graphicFrame>
      <p:sp>
        <p:nvSpPr>
          <p:cNvPr id="20" name="Title 3">
            <a:extLst>
              <a:ext uri="{FF2B5EF4-FFF2-40B4-BE49-F238E27FC236}">
                <a16:creationId xmlns:a16="http://schemas.microsoft.com/office/drawing/2014/main" id="{86DEDA46-923E-43DB-A8CD-43F293E123AB}"/>
              </a:ext>
            </a:extLst>
          </p:cNvPr>
          <p:cNvSpPr>
            <a:spLocks noGrp="1"/>
          </p:cNvSpPr>
          <p:nvPr>
            <p:ph type="title"/>
          </p:nvPr>
        </p:nvSpPr>
        <p:spPr>
          <a:xfrm>
            <a:off x="655267" y="164873"/>
            <a:ext cx="10934475" cy="854391"/>
          </a:xfrm>
        </p:spPr>
        <p:txBody>
          <a:bodyPr>
            <a:normAutofit fontScale="90000"/>
          </a:bodyPr>
          <a:lstStyle/>
          <a:p>
            <a:r>
              <a:rPr lang="en-US" dirty="0"/>
              <a:t>Sector NO</a:t>
            </a:r>
            <a:r>
              <a:rPr lang="en-US" baseline="-25000" dirty="0"/>
              <a:t>x</a:t>
            </a:r>
            <a:r>
              <a:rPr lang="en-US" dirty="0"/>
              <a:t> Emissions Reductions (kT): 80x50 – ref50</a:t>
            </a:r>
          </a:p>
        </p:txBody>
      </p:sp>
      <p:sp>
        <p:nvSpPr>
          <p:cNvPr id="2" name="Slide Number Placeholder 1">
            <a:extLst>
              <a:ext uri="{FF2B5EF4-FFF2-40B4-BE49-F238E27FC236}">
                <a16:creationId xmlns:a16="http://schemas.microsoft.com/office/drawing/2014/main" id="{0F0837A9-73F5-41E2-B340-731C43717BC6}"/>
              </a:ext>
            </a:extLst>
          </p:cNvPr>
          <p:cNvSpPr>
            <a:spLocks noGrp="1"/>
          </p:cNvSpPr>
          <p:nvPr>
            <p:ph type="sldNum" sz="quarter" idx="12"/>
          </p:nvPr>
        </p:nvSpPr>
        <p:spPr/>
        <p:txBody>
          <a:bodyPr/>
          <a:lstStyle/>
          <a:p>
            <a:fld id="{8D9C3B4F-4B7B-9A4F-9F3C-3A4901A33979}" type="slidenum">
              <a:rPr lang="en-US" smtClean="0"/>
              <a:t>27</a:t>
            </a:fld>
            <a:endParaRPr lang="en-US" dirty="0"/>
          </a:p>
        </p:txBody>
      </p:sp>
    </p:spTree>
    <p:extLst>
      <p:ext uri="{BB962C8B-B14F-4D97-AF65-F5344CB8AC3E}">
        <p14:creationId xmlns:p14="http://schemas.microsoft.com/office/powerpoint/2010/main" val="738897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020F8-F727-445D-852C-E1D43A5B25EF}"/>
              </a:ext>
            </a:extLst>
          </p:cNvPr>
          <p:cNvSpPr>
            <a:spLocks noGrp="1"/>
          </p:cNvSpPr>
          <p:nvPr>
            <p:ph type="title"/>
          </p:nvPr>
        </p:nvSpPr>
        <p:spPr>
          <a:xfrm>
            <a:off x="838200" y="100083"/>
            <a:ext cx="10515600" cy="801066"/>
          </a:xfrm>
        </p:spPr>
        <p:txBody>
          <a:bodyPr/>
          <a:lstStyle/>
          <a:p>
            <a:pPr algn="ctr"/>
            <a:r>
              <a:rPr lang="en-US" dirty="0"/>
              <a:t>PT_EGU NOx Emission Ratios in the Northeast </a:t>
            </a:r>
          </a:p>
        </p:txBody>
      </p:sp>
      <p:sp>
        <p:nvSpPr>
          <p:cNvPr id="11" name="TextBox 10">
            <a:extLst>
              <a:ext uri="{FF2B5EF4-FFF2-40B4-BE49-F238E27FC236}">
                <a16:creationId xmlns:a16="http://schemas.microsoft.com/office/drawing/2014/main" id="{FCD17AC0-AEE7-4A43-BED1-CB53C151AD8F}"/>
              </a:ext>
            </a:extLst>
          </p:cNvPr>
          <p:cNvSpPr txBox="1"/>
          <p:nvPr/>
        </p:nvSpPr>
        <p:spPr>
          <a:xfrm>
            <a:off x="5656953" y="873560"/>
            <a:ext cx="2559803" cy="369332"/>
          </a:xfrm>
          <a:prstGeom prst="rect">
            <a:avLst/>
          </a:prstGeom>
          <a:noFill/>
        </p:spPr>
        <p:txBody>
          <a:bodyPr wrap="none" rtlCol="0">
            <a:spAutoFit/>
          </a:bodyPr>
          <a:lstStyle/>
          <a:p>
            <a:r>
              <a:rPr lang="en-US" dirty="0"/>
              <a:t>80x50 Old DESID / baseyr</a:t>
            </a:r>
          </a:p>
        </p:txBody>
      </p:sp>
      <p:sp>
        <p:nvSpPr>
          <p:cNvPr id="12" name="TextBox 11">
            <a:extLst>
              <a:ext uri="{FF2B5EF4-FFF2-40B4-BE49-F238E27FC236}">
                <a16:creationId xmlns:a16="http://schemas.microsoft.com/office/drawing/2014/main" id="{AA2534ED-4B3C-491D-A4DF-293C86C5DCBC}"/>
              </a:ext>
            </a:extLst>
          </p:cNvPr>
          <p:cNvSpPr txBox="1"/>
          <p:nvPr/>
        </p:nvSpPr>
        <p:spPr>
          <a:xfrm>
            <a:off x="8505376" y="872725"/>
            <a:ext cx="2661241" cy="369332"/>
          </a:xfrm>
          <a:prstGeom prst="rect">
            <a:avLst/>
          </a:prstGeom>
          <a:noFill/>
        </p:spPr>
        <p:txBody>
          <a:bodyPr wrap="none" rtlCol="0">
            <a:spAutoFit/>
          </a:bodyPr>
          <a:lstStyle/>
          <a:p>
            <a:r>
              <a:rPr lang="en-US" dirty="0"/>
              <a:t>80x50 New DESID / baseyr</a:t>
            </a:r>
          </a:p>
        </p:txBody>
      </p:sp>
      <p:pic>
        <p:nvPicPr>
          <p:cNvPr id="8" name="Picture 7">
            <a:extLst>
              <a:ext uri="{FF2B5EF4-FFF2-40B4-BE49-F238E27FC236}">
                <a16:creationId xmlns:a16="http://schemas.microsoft.com/office/drawing/2014/main" id="{FA4EC0B3-A21E-48CA-90AC-A849BB427FAE}"/>
              </a:ext>
            </a:extLst>
          </p:cNvPr>
          <p:cNvPicPr>
            <a:picLocks noChangeAspect="1"/>
          </p:cNvPicPr>
          <p:nvPr/>
        </p:nvPicPr>
        <p:blipFill rotWithShape="1">
          <a:blip r:embed="rId2">
            <a:extLst>
              <a:ext uri="{28A0092B-C50C-407E-A947-70E740481C1C}">
                <a14:useLocalDpi xmlns:a14="http://schemas.microsoft.com/office/drawing/2010/main" val="0"/>
              </a:ext>
            </a:extLst>
          </a:blip>
          <a:srcRect l="9677" t="10362" r="16613"/>
          <a:stretch/>
        </p:blipFill>
        <p:spPr>
          <a:xfrm>
            <a:off x="5318161" y="1514382"/>
            <a:ext cx="2898595" cy="3291840"/>
          </a:xfrm>
          <a:prstGeom prst="rect">
            <a:avLst/>
          </a:prstGeom>
        </p:spPr>
      </p:pic>
      <p:pic>
        <p:nvPicPr>
          <p:cNvPr id="9" name="Picture 8">
            <a:extLst>
              <a:ext uri="{FF2B5EF4-FFF2-40B4-BE49-F238E27FC236}">
                <a16:creationId xmlns:a16="http://schemas.microsoft.com/office/drawing/2014/main" id="{CDF4CA9B-7C0B-4EEC-98A6-09BA43B026FF}"/>
              </a:ext>
            </a:extLst>
          </p:cNvPr>
          <p:cNvPicPr>
            <a:picLocks/>
          </p:cNvPicPr>
          <p:nvPr/>
        </p:nvPicPr>
        <p:blipFill rotWithShape="1">
          <a:blip r:embed="rId3">
            <a:extLst>
              <a:ext uri="{28A0092B-C50C-407E-A947-70E740481C1C}">
                <a14:useLocalDpi xmlns:a14="http://schemas.microsoft.com/office/drawing/2010/main" val="0"/>
              </a:ext>
            </a:extLst>
          </a:blip>
          <a:srcRect l="10000" t="9704" r="13387"/>
          <a:stretch/>
        </p:blipFill>
        <p:spPr>
          <a:xfrm>
            <a:off x="8386672" y="1502859"/>
            <a:ext cx="2898648" cy="3291840"/>
          </a:xfrm>
          <a:prstGeom prst="rect">
            <a:avLst/>
          </a:prstGeom>
        </p:spPr>
      </p:pic>
      <p:sp>
        <p:nvSpPr>
          <p:cNvPr id="15" name="Content Placeholder 2">
            <a:extLst>
              <a:ext uri="{FF2B5EF4-FFF2-40B4-BE49-F238E27FC236}">
                <a16:creationId xmlns:a16="http://schemas.microsoft.com/office/drawing/2014/main" id="{8D103ED1-6A2B-4958-864A-9586F38ECF39}"/>
              </a:ext>
            </a:extLst>
          </p:cNvPr>
          <p:cNvSpPr>
            <a:spLocks noGrp="1"/>
          </p:cNvSpPr>
          <p:nvPr>
            <p:ph idx="1"/>
          </p:nvPr>
        </p:nvSpPr>
        <p:spPr>
          <a:xfrm>
            <a:off x="377759" y="1502859"/>
            <a:ext cx="4533454" cy="3832884"/>
          </a:xfrm>
        </p:spPr>
        <p:txBody>
          <a:bodyPr>
            <a:noAutofit/>
          </a:bodyPr>
          <a:lstStyle/>
          <a:p>
            <a:pPr>
              <a:spcBef>
                <a:spcPts val="600"/>
              </a:spcBef>
            </a:pPr>
            <a:r>
              <a:rPr lang="en-US" sz="2400" dirty="0"/>
              <a:t>The DESID scaling algorithm was corrected and tested extensively</a:t>
            </a:r>
          </a:p>
          <a:p>
            <a:pPr>
              <a:spcBef>
                <a:spcPts val="600"/>
              </a:spcBef>
            </a:pPr>
            <a:r>
              <a:rPr lang="en-US" sz="2400" dirty="0"/>
              <a:t>Border cells at 8 UTC show a reduction in the emissions with the new code, which is of the correct magnitude</a:t>
            </a:r>
          </a:p>
          <a:p>
            <a:pPr>
              <a:spcBef>
                <a:spcPts val="600"/>
              </a:spcBef>
            </a:pPr>
            <a:r>
              <a:rPr lang="en-US" sz="2400" dirty="0"/>
              <a:t>The updates have been verified at multiple locations and times and found to perform correctly </a:t>
            </a:r>
          </a:p>
        </p:txBody>
      </p:sp>
      <p:sp>
        <p:nvSpPr>
          <p:cNvPr id="10" name="Rectangle 9">
            <a:extLst>
              <a:ext uri="{FF2B5EF4-FFF2-40B4-BE49-F238E27FC236}">
                <a16:creationId xmlns:a16="http://schemas.microsoft.com/office/drawing/2014/main" id="{2245DAB1-BDF4-4E0E-8A75-15F69790EDE2}"/>
              </a:ext>
            </a:extLst>
          </p:cNvPr>
          <p:cNvSpPr>
            <a:spLocks noChangeArrowheads="1"/>
          </p:cNvSpPr>
          <p:nvPr/>
        </p:nvSpPr>
        <p:spPr bwMode="auto">
          <a:xfrm>
            <a:off x="405685" y="6301660"/>
            <a:ext cx="5643562"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Tree>
    <p:extLst>
      <p:ext uri="{BB962C8B-B14F-4D97-AF65-F5344CB8AC3E}">
        <p14:creationId xmlns:p14="http://schemas.microsoft.com/office/powerpoint/2010/main" val="2185759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F1D52E29-F30A-4228-B3DE-E6E1BAFC5227}"/>
              </a:ext>
            </a:extLst>
          </p:cNvPr>
          <p:cNvGraphicFramePr>
            <a:graphicFrameLocks/>
          </p:cNvGraphicFramePr>
          <p:nvPr/>
        </p:nvGraphicFramePr>
        <p:xfrm>
          <a:off x="454486" y="1233441"/>
          <a:ext cx="5545959" cy="4259007"/>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68364D48-6A8B-4C97-90AA-8500663A909A}"/>
              </a:ext>
            </a:extLst>
          </p:cNvPr>
          <p:cNvPicPr>
            <a:picLocks noChangeAspect="1"/>
          </p:cNvPicPr>
          <p:nvPr/>
        </p:nvPicPr>
        <p:blipFill rotWithShape="1">
          <a:blip r:embed="rId4"/>
          <a:srcRect t="9593" r="60325" b="26321"/>
          <a:stretch/>
        </p:blipFill>
        <p:spPr>
          <a:xfrm>
            <a:off x="4465167" y="1667471"/>
            <a:ext cx="1712496" cy="3142066"/>
          </a:xfrm>
          <a:prstGeom prst="rect">
            <a:avLst/>
          </a:prstGeom>
        </p:spPr>
      </p:pic>
      <p:sp>
        <p:nvSpPr>
          <p:cNvPr id="7" name="TextBox 6">
            <a:extLst>
              <a:ext uri="{FF2B5EF4-FFF2-40B4-BE49-F238E27FC236}">
                <a16:creationId xmlns:a16="http://schemas.microsoft.com/office/drawing/2014/main" id="{ED066B47-2F5D-456A-8ED5-37FB4BE9D51C}"/>
              </a:ext>
            </a:extLst>
          </p:cNvPr>
          <p:cNvSpPr txBox="1"/>
          <p:nvPr/>
        </p:nvSpPr>
        <p:spPr>
          <a:xfrm>
            <a:off x="4435144" y="1362406"/>
            <a:ext cx="16501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CMAQ (43-day)</a:t>
            </a:r>
          </a:p>
        </p:txBody>
      </p:sp>
      <p:sp>
        <p:nvSpPr>
          <p:cNvPr id="9" name="TextBox 8">
            <a:extLst>
              <a:ext uri="{FF2B5EF4-FFF2-40B4-BE49-F238E27FC236}">
                <a16:creationId xmlns:a16="http://schemas.microsoft.com/office/drawing/2014/main" id="{B3BB835A-A439-4089-BC89-7E7E8D5E3103}"/>
              </a:ext>
            </a:extLst>
          </p:cNvPr>
          <p:cNvSpPr txBox="1"/>
          <p:nvPr/>
        </p:nvSpPr>
        <p:spPr>
          <a:xfrm>
            <a:off x="8386039" y="1077715"/>
            <a:ext cx="23662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80x50 minus ref50 (%) </a:t>
            </a:r>
          </a:p>
        </p:txBody>
      </p:sp>
      <p:pic>
        <p:nvPicPr>
          <p:cNvPr id="14" name="Picture 13">
            <a:extLst>
              <a:ext uri="{FF2B5EF4-FFF2-40B4-BE49-F238E27FC236}">
                <a16:creationId xmlns:a16="http://schemas.microsoft.com/office/drawing/2014/main" id="{28754799-C716-4C08-9915-76A1A27F06A7}"/>
              </a:ext>
            </a:extLst>
          </p:cNvPr>
          <p:cNvPicPr>
            <a:picLocks noChangeAspect="1"/>
          </p:cNvPicPr>
          <p:nvPr/>
        </p:nvPicPr>
        <p:blipFill rotWithShape="1">
          <a:blip r:embed="rId5"/>
          <a:srcRect l="76944" t="20863" r="2100" b="10608"/>
          <a:stretch/>
        </p:blipFill>
        <p:spPr>
          <a:xfrm>
            <a:off x="6439697" y="1735294"/>
            <a:ext cx="1616681" cy="3286004"/>
          </a:xfrm>
          <a:prstGeom prst="rect">
            <a:avLst/>
          </a:prstGeom>
        </p:spPr>
      </p:pic>
      <p:sp>
        <p:nvSpPr>
          <p:cNvPr id="16" name="TextBox 15">
            <a:extLst>
              <a:ext uri="{FF2B5EF4-FFF2-40B4-BE49-F238E27FC236}">
                <a16:creationId xmlns:a16="http://schemas.microsoft.com/office/drawing/2014/main" id="{520595B6-047D-4925-A8D3-666D8ECCF11D}"/>
              </a:ext>
            </a:extLst>
          </p:cNvPr>
          <p:cNvSpPr txBox="1"/>
          <p:nvPr/>
        </p:nvSpPr>
        <p:spPr>
          <a:xfrm>
            <a:off x="8495630" y="1383758"/>
            <a:ext cx="7954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GCAM</a:t>
            </a:r>
          </a:p>
        </p:txBody>
      </p:sp>
      <p:sp>
        <p:nvSpPr>
          <p:cNvPr id="17" name="TextBox 16">
            <a:extLst>
              <a:ext uri="{FF2B5EF4-FFF2-40B4-BE49-F238E27FC236}">
                <a16:creationId xmlns:a16="http://schemas.microsoft.com/office/drawing/2014/main" id="{EA6D877D-91F7-44C3-8640-2A6CBF9BDA42}"/>
              </a:ext>
            </a:extLst>
          </p:cNvPr>
          <p:cNvSpPr txBox="1"/>
          <p:nvPr/>
        </p:nvSpPr>
        <p:spPr>
          <a:xfrm>
            <a:off x="9659542" y="1362406"/>
            <a:ext cx="8034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CMAQ</a:t>
            </a:r>
          </a:p>
        </p:txBody>
      </p:sp>
      <p:sp>
        <p:nvSpPr>
          <p:cNvPr id="18" name="TextBox 17">
            <a:extLst>
              <a:ext uri="{FF2B5EF4-FFF2-40B4-BE49-F238E27FC236}">
                <a16:creationId xmlns:a16="http://schemas.microsoft.com/office/drawing/2014/main" id="{55B60245-AA5A-4130-9DD3-AAA7487A112D}"/>
              </a:ext>
            </a:extLst>
          </p:cNvPr>
          <p:cNvSpPr txBox="1"/>
          <p:nvPr/>
        </p:nvSpPr>
        <p:spPr>
          <a:xfrm>
            <a:off x="0" y="5288340"/>
            <a:ext cx="12192000" cy="1384995"/>
          </a:xfrm>
          <a:prstGeom prst="rect">
            <a:avLst/>
          </a:prstGeom>
          <a:noFill/>
        </p:spPr>
        <p:txBody>
          <a:bodyPr wrap="square" rtlCol="0">
            <a:spAutoFit/>
          </a:bodyPr>
          <a:lstStyle/>
          <a:p>
            <a:pPr marL="236538" marR="0" lvl="0" indent="-2365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Results for all sectors have been updated with results from the 6-week simulations with DESID updates</a:t>
            </a:r>
          </a:p>
          <a:p>
            <a:pPr marL="236538" marR="0" lvl="0" indent="-2365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GCAM-CMAQ discrepancy in domestic shipping (80x50-ref50) is reduced from 54% to 24%</a:t>
            </a:r>
          </a:p>
          <a:p>
            <a:pPr marL="574675" marR="0" lvl="1" indent="-342900" algn="l" defTabSz="914400" rtl="0" eaLnBrk="1" fontAlgn="auto" latinLnBrk="0" hangingPunct="1">
              <a:lnSpc>
                <a:spcPct val="100000"/>
              </a:lnSpc>
              <a:spcBef>
                <a:spcPts val="0"/>
              </a:spcBef>
              <a:spcAft>
                <a:spcPts val="0"/>
              </a:spcAft>
              <a:buClrTx/>
              <a:buSzPct val="75000"/>
              <a:buFont typeface="Courier New" panose="02070309020205020404" pitchFamily="49" charset="0"/>
              <a:buChar char="o"/>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Discrepancy is reduced from 16.2% to 5.5% in ref50/baseyr and from 24.0% to 7.8% in 80x50/baseyr</a:t>
            </a:r>
          </a:p>
          <a:p>
            <a:pPr marL="574675" marR="0" lvl="1" indent="-342900" algn="l" defTabSz="914400" rtl="0" eaLnBrk="1" fontAlgn="auto" latinLnBrk="0" hangingPunct="1">
              <a:lnSpc>
                <a:spcPct val="100000"/>
              </a:lnSpc>
              <a:spcBef>
                <a:spcPts val="0"/>
              </a:spcBef>
              <a:spcAft>
                <a:spcPts val="0"/>
              </a:spcAft>
              <a:buClrTx/>
              <a:buSzPct val="75000"/>
              <a:buFont typeface="Courier New" panose="02070309020205020404" pitchFamily="49" charset="0"/>
              <a:buChar char="o"/>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Investigated whether intra-annual variability in emissions could be a source of the remaining discrepancy</a:t>
            </a:r>
          </a:p>
        </p:txBody>
      </p:sp>
      <p:graphicFrame>
        <p:nvGraphicFramePr>
          <p:cNvPr id="19" name="Table 18">
            <a:extLst>
              <a:ext uri="{FF2B5EF4-FFF2-40B4-BE49-F238E27FC236}">
                <a16:creationId xmlns:a16="http://schemas.microsoft.com/office/drawing/2014/main" id="{02E367F7-920C-4369-9B6B-82C29F253078}"/>
              </a:ext>
            </a:extLst>
          </p:cNvPr>
          <p:cNvGraphicFramePr>
            <a:graphicFrameLocks noGrp="1"/>
          </p:cNvGraphicFramePr>
          <p:nvPr/>
        </p:nvGraphicFramePr>
        <p:xfrm>
          <a:off x="8495630" y="1667471"/>
          <a:ext cx="1967402" cy="3370148"/>
        </p:xfrm>
        <a:graphic>
          <a:graphicData uri="http://schemas.openxmlformats.org/drawingml/2006/table">
            <a:tbl>
              <a:tblPr/>
              <a:tblGrid>
                <a:gridCol w="983701">
                  <a:extLst>
                    <a:ext uri="{9D8B030D-6E8A-4147-A177-3AD203B41FA5}">
                      <a16:colId xmlns:a16="http://schemas.microsoft.com/office/drawing/2014/main" val="2943206181"/>
                    </a:ext>
                  </a:extLst>
                </a:gridCol>
                <a:gridCol w="983701">
                  <a:extLst>
                    <a:ext uri="{9D8B030D-6E8A-4147-A177-3AD203B41FA5}">
                      <a16:colId xmlns:a16="http://schemas.microsoft.com/office/drawing/2014/main" val="2159718560"/>
                    </a:ext>
                  </a:extLst>
                </a:gridCol>
              </a:tblGrid>
              <a:tr h="347472">
                <a:tc>
                  <a:txBody>
                    <a:bodyPr/>
                    <a:lstStyle/>
                    <a:p>
                      <a:pPr algn="ctr" fontAlgn="b"/>
                      <a:r>
                        <a:rPr lang="en-US" sz="1400" b="1" i="0" u="none" strike="noStrike" dirty="0">
                          <a:solidFill>
                            <a:srgbClr val="000000"/>
                          </a:solidFill>
                          <a:effectLst/>
                          <a:highlight>
                            <a:srgbClr val="FFFF00"/>
                          </a:highlight>
                          <a:latin typeface="Calibri" panose="020F0502020204030204" pitchFamily="34" charset="0"/>
                        </a:rPr>
                        <a:t>-73.7</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FF0000"/>
                          </a:solidFill>
                          <a:effectLst/>
                          <a:highlight>
                            <a:srgbClr val="FFFF00"/>
                          </a:highlight>
                          <a:latin typeface="Calibri" panose="020F0502020204030204" pitchFamily="34" charset="0"/>
                        </a:rPr>
                        <a:t>-72.7</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179386401"/>
                  </a:ext>
                </a:extLst>
              </a:tr>
              <a:tr h="358988">
                <a:tc>
                  <a:txBody>
                    <a:bodyPr/>
                    <a:lstStyle/>
                    <a:p>
                      <a:pPr algn="ctr" fontAlgn="b"/>
                      <a:r>
                        <a:rPr lang="en-US" sz="1400" b="1" i="0" u="none" strike="noStrike" dirty="0">
                          <a:solidFill>
                            <a:srgbClr val="000000"/>
                          </a:solidFill>
                          <a:effectLst/>
                          <a:latin typeface="Calibri" panose="020F0502020204030204" pitchFamily="34" charset="0"/>
                        </a:rPr>
                        <a:t>-79.2</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-79.2</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43546754"/>
                  </a:ext>
                </a:extLst>
              </a:tr>
              <a:tr h="344557">
                <a:tc>
                  <a:txBody>
                    <a:bodyPr/>
                    <a:lstStyle/>
                    <a:p>
                      <a:pPr algn="ctr" fontAlgn="ctr"/>
                      <a:r>
                        <a:rPr lang="en-US" sz="1400" b="1" i="0" u="none" strike="noStrike" dirty="0">
                          <a:solidFill>
                            <a:srgbClr val="000000"/>
                          </a:solidFill>
                          <a:effectLst/>
                          <a:latin typeface="Calibri" panose="020F0502020204030204" pitchFamily="34" charset="0"/>
                        </a:rPr>
                        <a:t>-49.5</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-49.5</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240026733"/>
                  </a:ext>
                </a:extLst>
              </a:tr>
              <a:tr h="318052">
                <a:tc>
                  <a:txBody>
                    <a:bodyPr/>
                    <a:lstStyle/>
                    <a:p>
                      <a:pPr algn="ctr" fontAlgn="ctr"/>
                      <a:r>
                        <a:rPr lang="en-US" sz="1400" b="1" i="0" u="none" strike="noStrike" dirty="0">
                          <a:solidFill>
                            <a:srgbClr val="000000"/>
                          </a:solidFill>
                          <a:effectLst/>
                          <a:latin typeface="Calibri" panose="020F0502020204030204" pitchFamily="34" charset="0"/>
                        </a:rPr>
                        <a:t>-49.5</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-49.5</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4010119591"/>
                  </a:ext>
                </a:extLst>
              </a:tr>
              <a:tr h="344555">
                <a:tc>
                  <a:txBody>
                    <a:bodyPr/>
                    <a:lstStyle/>
                    <a:p>
                      <a:pPr algn="ctr" fontAlgn="b"/>
                      <a:r>
                        <a:rPr lang="en-US" sz="1400" b="1" i="0" u="none" strike="noStrike" dirty="0">
                          <a:solidFill>
                            <a:srgbClr val="000000"/>
                          </a:solidFill>
                          <a:effectLst/>
                          <a:latin typeface="Calibri" panose="020F0502020204030204" pitchFamily="34" charset="0"/>
                        </a:rPr>
                        <a:t>-60.8</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-62.3</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3245767171"/>
                  </a:ext>
                </a:extLst>
              </a:tr>
              <a:tr h="318054">
                <a:tc>
                  <a:txBody>
                    <a:bodyPr/>
                    <a:lstStyle/>
                    <a:p>
                      <a:pPr algn="ctr" fontAlgn="b"/>
                      <a:r>
                        <a:rPr lang="en-US" sz="1400" b="1" i="0" u="none" strike="noStrike" dirty="0">
                          <a:solidFill>
                            <a:srgbClr val="000000"/>
                          </a:solidFill>
                          <a:effectLst/>
                          <a:latin typeface="Calibri" panose="020F0502020204030204" pitchFamily="34" charset="0"/>
                        </a:rPr>
                        <a:t>-85.5</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-85.5</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591974130"/>
                  </a:ext>
                </a:extLst>
              </a:tr>
              <a:tr h="318052">
                <a:tc>
                  <a:txBody>
                    <a:bodyPr/>
                    <a:lstStyle/>
                    <a:p>
                      <a:pPr algn="ctr" fontAlgn="b"/>
                      <a:r>
                        <a:rPr lang="en-US" sz="1400" b="1" i="0" u="none" strike="noStrike" dirty="0">
                          <a:solidFill>
                            <a:srgbClr val="000000"/>
                          </a:solidFill>
                          <a:effectLst/>
                          <a:latin typeface="Calibri" panose="020F0502020204030204" pitchFamily="34" charset="0"/>
                        </a:rPr>
                        <a:t>-48.1</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-48.0</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786925242"/>
                  </a:ext>
                </a:extLst>
              </a:tr>
              <a:tr h="304800">
                <a:tc>
                  <a:txBody>
                    <a:bodyPr/>
                    <a:lstStyle/>
                    <a:p>
                      <a:pPr algn="ctr" fontAlgn="b"/>
                      <a:r>
                        <a:rPr lang="en-US" sz="1400" b="1" i="0" u="none" strike="noStrike" dirty="0">
                          <a:solidFill>
                            <a:srgbClr val="000000"/>
                          </a:solidFill>
                          <a:effectLst/>
                          <a:latin typeface="Calibri" panose="020F0502020204030204" pitchFamily="34" charset="0"/>
                        </a:rPr>
                        <a:t>-50.0</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-50.0</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4056706371"/>
                  </a:ext>
                </a:extLst>
              </a:tr>
              <a:tr h="371061">
                <a:tc>
                  <a:txBody>
                    <a:bodyPr/>
                    <a:lstStyle/>
                    <a:p>
                      <a:pPr algn="ctr" fontAlgn="b"/>
                      <a:r>
                        <a:rPr lang="en-US" sz="1400" b="1" i="0" u="none" strike="noStrike" dirty="0">
                          <a:solidFill>
                            <a:srgbClr val="000000"/>
                          </a:solidFill>
                          <a:effectLst/>
                          <a:highlight>
                            <a:srgbClr val="FFFF00"/>
                          </a:highlight>
                          <a:latin typeface="Calibri" panose="020F0502020204030204" pitchFamily="34" charset="0"/>
                        </a:rPr>
                        <a:t>-88.2</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FF0000"/>
                          </a:solidFill>
                          <a:effectLst/>
                          <a:highlight>
                            <a:srgbClr val="FFFF00"/>
                          </a:highlight>
                          <a:latin typeface="Calibri" panose="020F0502020204030204" pitchFamily="34" charset="0"/>
                        </a:rPr>
                        <a:t>-64.5</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657714996"/>
                  </a:ext>
                </a:extLst>
              </a:tr>
              <a:tr h="344557">
                <a:tc>
                  <a:txBody>
                    <a:bodyPr/>
                    <a:lstStyle/>
                    <a:p>
                      <a:pPr algn="ctr" fontAlgn="b"/>
                      <a:r>
                        <a:rPr lang="en-US" sz="1400" b="1" i="0" u="none" strike="noStrike" dirty="0">
                          <a:solidFill>
                            <a:srgbClr val="000000"/>
                          </a:solidFill>
                          <a:effectLst/>
                          <a:latin typeface="Calibri" panose="020F0502020204030204" pitchFamily="34" charset="0"/>
                        </a:rPr>
                        <a:t>-55.1</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-55.5</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089784509"/>
                  </a:ext>
                </a:extLst>
              </a:tr>
            </a:tbl>
          </a:graphicData>
        </a:graphic>
      </p:graphicFrame>
      <p:sp>
        <p:nvSpPr>
          <p:cNvPr id="15" name="Title 3">
            <a:extLst>
              <a:ext uri="{FF2B5EF4-FFF2-40B4-BE49-F238E27FC236}">
                <a16:creationId xmlns:a16="http://schemas.microsoft.com/office/drawing/2014/main" id="{BDA5DCBD-049E-4824-AACC-75857960C83E}"/>
              </a:ext>
            </a:extLst>
          </p:cNvPr>
          <p:cNvSpPr>
            <a:spLocks noGrp="1"/>
          </p:cNvSpPr>
          <p:nvPr>
            <p:ph type="title"/>
          </p:nvPr>
        </p:nvSpPr>
        <p:spPr>
          <a:xfrm>
            <a:off x="655267" y="164873"/>
            <a:ext cx="10934475" cy="854391"/>
          </a:xfrm>
        </p:spPr>
        <p:txBody>
          <a:bodyPr>
            <a:normAutofit fontScale="90000"/>
          </a:bodyPr>
          <a:lstStyle/>
          <a:p>
            <a:r>
              <a:rPr lang="en-US" dirty="0"/>
              <a:t>Sector NO</a:t>
            </a:r>
            <a:r>
              <a:rPr lang="en-US" baseline="-25000" dirty="0"/>
              <a:t>x</a:t>
            </a:r>
            <a:r>
              <a:rPr lang="en-US" dirty="0"/>
              <a:t> Emissions Reductions (kT): 80x50 – ref50</a:t>
            </a:r>
          </a:p>
        </p:txBody>
      </p:sp>
      <p:sp>
        <p:nvSpPr>
          <p:cNvPr id="2" name="Slide Number Placeholder 1">
            <a:extLst>
              <a:ext uri="{FF2B5EF4-FFF2-40B4-BE49-F238E27FC236}">
                <a16:creationId xmlns:a16="http://schemas.microsoft.com/office/drawing/2014/main" id="{853EBC39-E69C-4E9B-A66C-1AEFE2872F7C}"/>
              </a:ext>
            </a:extLst>
          </p:cNvPr>
          <p:cNvSpPr>
            <a:spLocks noGrp="1"/>
          </p:cNvSpPr>
          <p:nvPr>
            <p:ph type="sldNum" sz="quarter" idx="12"/>
          </p:nvPr>
        </p:nvSpPr>
        <p:spPr/>
        <p:txBody>
          <a:bodyPr/>
          <a:lstStyle/>
          <a:p>
            <a:fld id="{8D9C3B4F-4B7B-9A4F-9F3C-3A4901A33979}" type="slidenum">
              <a:rPr lang="en-US" smtClean="0"/>
              <a:t>29</a:t>
            </a:fld>
            <a:endParaRPr lang="en-US" dirty="0"/>
          </a:p>
        </p:txBody>
      </p:sp>
    </p:spTree>
    <p:extLst>
      <p:ext uri="{BB962C8B-B14F-4D97-AF65-F5344CB8AC3E}">
        <p14:creationId xmlns:p14="http://schemas.microsoft.com/office/powerpoint/2010/main" val="3580190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57A1A-880E-4B7C-A6CA-6F02FBCEF75E}"/>
              </a:ext>
            </a:extLst>
          </p:cNvPr>
          <p:cNvSpPr>
            <a:spLocks noGrp="1"/>
          </p:cNvSpPr>
          <p:nvPr>
            <p:ph type="title"/>
          </p:nvPr>
        </p:nvSpPr>
        <p:spPr>
          <a:xfrm>
            <a:off x="0" y="8628"/>
            <a:ext cx="12192000" cy="1034795"/>
          </a:xfrm>
        </p:spPr>
        <p:txBody>
          <a:bodyPr>
            <a:normAutofit fontScale="90000"/>
          </a:bodyPr>
          <a:lstStyle/>
          <a:p>
            <a:pPr algn="ctr"/>
            <a:r>
              <a:rPr lang="en-US" dirty="0"/>
              <a:t>Estimating air quality impacts of future energy scenarios</a:t>
            </a:r>
          </a:p>
        </p:txBody>
      </p:sp>
      <p:sp>
        <p:nvSpPr>
          <p:cNvPr id="3" name="Slide Number Placeholder 2">
            <a:extLst>
              <a:ext uri="{FF2B5EF4-FFF2-40B4-BE49-F238E27FC236}">
                <a16:creationId xmlns:a16="http://schemas.microsoft.com/office/drawing/2014/main" id="{210925F3-D33D-4044-9156-21C06B65458D}"/>
              </a:ext>
            </a:extLst>
          </p:cNvPr>
          <p:cNvSpPr>
            <a:spLocks noGrp="1"/>
          </p:cNvSpPr>
          <p:nvPr>
            <p:ph type="sldNum" sz="quarter" idx="12"/>
          </p:nvPr>
        </p:nvSpPr>
        <p:spPr>
          <a:xfrm>
            <a:off x="931545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solidFill>
                  <a:schemeClr val="tx1"/>
                </a:solidFill>
              </a:rPr>
              <a:pPr/>
              <a:t>3</a:t>
            </a:fld>
            <a:endParaRPr lang="en-US" dirty="0">
              <a:solidFill>
                <a:schemeClr val="tx1"/>
              </a:solidFill>
            </a:endParaRPr>
          </a:p>
        </p:txBody>
      </p:sp>
      <p:pic>
        <p:nvPicPr>
          <p:cNvPr id="59" name="Picture 58">
            <a:extLst>
              <a:ext uri="{FF2B5EF4-FFF2-40B4-BE49-F238E27FC236}">
                <a16:creationId xmlns:a16="http://schemas.microsoft.com/office/drawing/2014/main" id="{40452F1D-B507-4ABB-A361-7017E1469CE9}"/>
              </a:ext>
            </a:extLst>
          </p:cNvPr>
          <p:cNvPicPr>
            <a:picLocks noChangeAspect="1"/>
          </p:cNvPicPr>
          <p:nvPr/>
        </p:nvPicPr>
        <p:blipFill>
          <a:blip r:embed="rId3"/>
          <a:stretch>
            <a:fillRect/>
          </a:stretch>
        </p:blipFill>
        <p:spPr>
          <a:xfrm>
            <a:off x="0" y="1259200"/>
            <a:ext cx="6407441" cy="3242845"/>
          </a:xfrm>
          <a:prstGeom prst="rect">
            <a:avLst/>
          </a:prstGeom>
        </p:spPr>
      </p:pic>
      <p:sp>
        <p:nvSpPr>
          <p:cNvPr id="9" name="TextBox 8">
            <a:extLst>
              <a:ext uri="{FF2B5EF4-FFF2-40B4-BE49-F238E27FC236}">
                <a16:creationId xmlns:a16="http://schemas.microsoft.com/office/drawing/2014/main" id="{30894B5A-9DC1-4740-BC02-21207AECB4CA}"/>
              </a:ext>
            </a:extLst>
          </p:cNvPr>
          <p:cNvSpPr txBox="1"/>
          <p:nvPr/>
        </p:nvSpPr>
        <p:spPr>
          <a:xfrm>
            <a:off x="2393900" y="918207"/>
            <a:ext cx="1591461" cy="461665"/>
          </a:xfrm>
          <a:prstGeom prst="rect">
            <a:avLst/>
          </a:prstGeom>
          <a:noFill/>
        </p:spPr>
        <p:txBody>
          <a:bodyPr wrap="none" rtlCol="0">
            <a:spAutoFit/>
          </a:bodyPr>
          <a:lstStyle/>
          <a:p>
            <a:r>
              <a:rPr lang="en-US" sz="2400" dirty="0"/>
              <a:t>GCAM-USA</a:t>
            </a:r>
          </a:p>
        </p:txBody>
      </p:sp>
      <p:sp>
        <p:nvSpPr>
          <p:cNvPr id="4" name="Cylinder 3">
            <a:extLst>
              <a:ext uri="{FF2B5EF4-FFF2-40B4-BE49-F238E27FC236}">
                <a16:creationId xmlns:a16="http://schemas.microsoft.com/office/drawing/2014/main" id="{A11AEF65-AE67-4AF9-BE12-36131456F7A6}"/>
              </a:ext>
            </a:extLst>
          </p:cNvPr>
          <p:cNvSpPr/>
          <p:nvPr/>
        </p:nvSpPr>
        <p:spPr>
          <a:xfrm>
            <a:off x="7360667" y="2141061"/>
            <a:ext cx="1525003" cy="1314870"/>
          </a:xfrm>
          <a:prstGeom prst="can">
            <a:avLst>
              <a:gd name="adj" fmla="val 14254"/>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CMAQ</a:t>
            </a:r>
          </a:p>
        </p:txBody>
      </p:sp>
      <p:sp>
        <p:nvSpPr>
          <p:cNvPr id="12" name="TextBox 11">
            <a:extLst>
              <a:ext uri="{FF2B5EF4-FFF2-40B4-BE49-F238E27FC236}">
                <a16:creationId xmlns:a16="http://schemas.microsoft.com/office/drawing/2014/main" id="{36B722BF-40B7-4E10-AA93-0A9C0C93C0C8}"/>
              </a:ext>
            </a:extLst>
          </p:cNvPr>
          <p:cNvSpPr txBox="1"/>
          <p:nvPr/>
        </p:nvSpPr>
        <p:spPr>
          <a:xfrm>
            <a:off x="10524041" y="2283032"/>
            <a:ext cx="1724833" cy="1200329"/>
          </a:xfrm>
          <a:prstGeom prst="rect">
            <a:avLst/>
          </a:prstGeom>
          <a:noFill/>
        </p:spPr>
        <p:txBody>
          <a:bodyPr wrap="square" rtlCol="0">
            <a:spAutoFit/>
          </a:bodyPr>
          <a:lstStyle/>
          <a:p>
            <a:r>
              <a:rPr lang="en-US" sz="2400" dirty="0"/>
              <a:t>Air quality</a:t>
            </a:r>
          </a:p>
          <a:p>
            <a:r>
              <a:rPr lang="en-US" sz="2400" dirty="0"/>
              <a:t>assessment, decisions</a:t>
            </a:r>
          </a:p>
        </p:txBody>
      </p:sp>
      <p:sp>
        <p:nvSpPr>
          <p:cNvPr id="13" name="TextBox 12">
            <a:extLst>
              <a:ext uri="{FF2B5EF4-FFF2-40B4-BE49-F238E27FC236}">
                <a16:creationId xmlns:a16="http://schemas.microsoft.com/office/drawing/2014/main" id="{99B3AD02-5B31-4FC1-B30A-D4C774F814FA}"/>
              </a:ext>
            </a:extLst>
          </p:cNvPr>
          <p:cNvSpPr txBox="1"/>
          <p:nvPr/>
        </p:nvSpPr>
        <p:spPr>
          <a:xfrm>
            <a:off x="91048" y="4455994"/>
            <a:ext cx="11522826" cy="1077218"/>
          </a:xfrm>
          <a:prstGeom prst="rect">
            <a:avLst/>
          </a:prstGeom>
          <a:noFill/>
        </p:spPr>
        <p:txBody>
          <a:bodyPr wrap="square" rtlCol="0">
            <a:spAutoFit/>
          </a:bodyPr>
          <a:lstStyle/>
          <a:p>
            <a:r>
              <a:rPr lang="en-US" sz="3200" dirty="0"/>
              <a:t>Challenge:  </a:t>
            </a:r>
          </a:p>
          <a:p>
            <a:pPr marL="228600" indent="-228600">
              <a:buFont typeface="Arial" panose="020B0604020202020204" pitchFamily="34" charset="0"/>
              <a:buChar char="•"/>
            </a:pPr>
            <a:r>
              <a:rPr lang="en-US" sz="3200" dirty="0"/>
              <a:t>Translating GCAM-projected emissions into hourly CMAQ inputs</a:t>
            </a:r>
          </a:p>
        </p:txBody>
      </p:sp>
      <p:sp>
        <p:nvSpPr>
          <p:cNvPr id="15" name="Arrow: Right 14">
            <a:extLst>
              <a:ext uri="{FF2B5EF4-FFF2-40B4-BE49-F238E27FC236}">
                <a16:creationId xmlns:a16="http://schemas.microsoft.com/office/drawing/2014/main" id="{AE2DEFD5-6734-42CE-82A0-B9C462207897}"/>
              </a:ext>
            </a:extLst>
          </p:cNvPr>
          <p:cNvSpPr/>
          <p:nvPr/>
        </p:nvSpPr>
        <p:spPr>
          <a:xfrm>
            <a:off x="8898262" y="2579492"/>
            <a:ext cx="1625779" cy="610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just"/>
            <a:r>
              <a:rPr lang="en-US" sz="1600" dirty="0"/>
              <a:t> Concentrations</a:t>
            </a:r>
            <a:r>
              <a:rPr lang="en-US" dirty="0"/>
              <a:t>       </a:t>
            </a:r>
          </a:p>
        </p:txBody>
      </p:sp>
      <p:sp>
        <p:nvSpPr>
          <p:cNvPr id="16" name="TextBox 15">
            <a:extLst>
              <a:ext uri="{FF2B5EF4-FFF2-40B4-BE49-F238E27FC236}">
                <a16:creationId xmlns:a16="http://schemas.microsoft.com/office/drawing/2014/main" id="{2122B1E5-2622-4266-A4EC-E50FDB4B6AF5}"/>
              </a:ext>
            </a:extLst>
          </p:cNvPr>
          <p:cNvSpPr txBox="1"/>
          <p:nvPr/>
        </p:nvSpPr>
        <p:spPr>
          <a:xfrm>
            <a:off x="7224748" y="824231"/>
            <a:ext cx="3255981" cy="4708981"/>
          </a:xfrm>
          <a:prstGeom prst="rect">
            <a:avLst/>
          </a:prstGeom>
          <a:solidFill>
            <a:schemeClr val="bg1"/>
          </a:solidFill>
        </p:spPr>
        <p:txBody>
          <a:bodyPr wrap="square" rtlCol="0">
            <a:spAutoFit/>
          </a:bodyPr>
          <a:lstStyle/>
          <a:p>
            <a:r>
              <a:rPr lang="en-US" sz="2000" dirty="0"/>
              <a:t>Developer:  PNNL</a:t>
            </a:r>
          </a:p>
          <a:p>
            <a:r>
              <a:rPr lang="en-US" sz="2000" b="1" dirty="0"/>
              <a:t>Availability:</a:t>
            </a:r>
            <a:r>
              <a:rPr lang="en-US" sz="2000" dirty="0"/>
              <a:t> Open Source, free</a:t>
            </a:r>
          </a:p>
          <a:p>
            <a:r>
              <a:rPr lang="en-US" sz="2000" b="1" dirty="0"/>
              <a:t>Platforms:</a:t>
            </a:r>
            <a:r>
              <a:rPr lang="en-US" sz="2000" dirty="0"/>
              <a:t>  Windows, Mac, Linux</a:t>
            </a:r>
          </a:p>
          <a:p>
            <a:r>
              <a:rPr lang="en-US" sz="2000" b="1" dirty="0"/>
              <a:t>Run-time:</a:t>
            </a:r>
            <a:r>
              <a:rPr lang="en-US" sz="2000" dirty="0"/>
              <a:t> 1-5 hours</a:t>
            </a:r>
          </a:p>
          <a:p>
            <a:r>
              <a:rPr lang="en-US" sz="2000" b="1" dirty="0"/>
              <a:t>Spatial coverage: </a:t>
            </a:r>
            <a:r>
              <a:rPr lang="en-US" sz="2000" dirty="0"/>
              <a:t>global</a:t>
            </a:r>
          </a:p>
          <a:p>
            <a:r>
              <a:rPr lang="en-US" sz="2000" dirty="0"/>
              <a:t>Spatial resolution: 31 global </a:t>
            </a:r>
          </a:p>
          <a:p>
            <a:r>
              <a:rPr lang="en-US" sz="2000" dirty="0"/>
              <a:t>regions + 50 US states + DC</a:t>
            </a:r>
          </a:p>
          <a:p>
            <a:r>
              <a:rPr lang="en-US" sz="2000" dirty="0"/>
              <a:t>Temporal range: 2010 - 2100</a:t>
            </a:r>
          </a:p>
          <a:p>
            <a:r>
              <a:rPr lang="en-US" sz="2000" dirty="0"/>
              <a:t>Temporal resolution: 5-years</a:t>
            </a:r>
          </a:p>
          <a:p>
            <a:r>
              <a:rPr lang="en-US" sz="2000" dirty="0"/>
              <a:t>Emissions: </a:t>
            </a:r>
          </a:p>
          <a:p>
            <a:r>
              <a:rPr lang="en-US" sz="2000" dirty="0"/>
              <a:t>GHGs: CO</a:t>
            </a:r>
            <a:r>
              <a:rPr lang="en-US" sz="2000" baseline="-25000" dirty="0"/>
              <a:t>2</a:t>
            </a:r>
            <a:r>
              <a:rPr lang="en-US" sz="2000" dirty="0"/>
              <a:t>, CH</a:t>
            </a:r>
            <a:r>
              <a:rPr lang="en-US" sz="2000" baseline="-25000" dirty="0"/>
              <a:t>4</a:t>
            </a:r>
            <a:r>
              <a:rPr lang="en-US" sz="2000" dirty="0"/>
              <a:t>, N</a:t>
            </a:r>
            <a:r>
              <a:rPr lang="en-US" sz="2000" baseline="-25000" dirty="0"/>
              <a:t>2</a:t>
            </a:r>
            <a:r>
              <a:rPr lang="en-US" sz="2000" dirty="0"/>
              <a:t>O</a:t>
            </a:r>
          </a:p>
          <a:p>
            <a:r>
              <a:rPr lang="en-US" sz="2000" dirty="0"/>
              <a:t>Air pollutants: NO</a:t>
            </a:r>
            <a:r>
              <a:rPr lang="en-US" sz="2000" baseline="-25000" dirty="0"/>
              <a:t>x</a:t>
            </a:r>
            <a:r>
              <a:rPr lang="en-US" sz="2000" dirty="0"/>
              <a:t>, SO</a:t>
            </a:r>
            <a:r>
              <a:rPr lang="en-US" sz="2000" baseline="-25000" dirty="0"/>
              <a:t>2</a:t>
            </a:r>
            <a:r>
              <a:rPr lang="en-US" sz="2000" dirty="0"/>
              <a:t>, VOC, PM, CO, NH</a:t>
            </a:r>
            <a:r>
              <a:rPr lang="en-US" sz="2000" baseline="-25000" dirty="0"/>
              <a:t>3</a:t>
            </a:r>
          </a:p>
        </p:txBody>
      </p:sp>
      <p:sp>
        <p:nvSpPr>
          <p:cNvPr id="19" name="Arrow: Right 18">
            <a:extLst>
              <a:ext uri="{FF2B5EF4-FFF2-40B4-BE49-F238E27FC236}">
                <a16:creationId xmlns:a16="http://schemas.microsoft.com/office/drawing/2014/main" id="{C1D406C2-E276-44D4-8F29-EAEE4F7E9699}"/>
              </a:ext>
            </a:extLst>
          </p:cNvPr>
          <p:cNvSpPr/>
          <p:nvPr/>
        </p:nvSpPr>
        <p:spPr>
          <a:xfrm>
            <a:off x="6332830" y="2597651"/>
            <a:ext cx="1027838" cy="565941"/>
          </a:xfrm>
          <a:prstGeom prst="rightArrow">
            <a:avLst>
              <a:gd name="adj1" fmla="val 50000"/>
              <a:gd name="adj2" fmla="val 48077"/>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just"/>
            <a:r>
              <a:rPr lang="en-US" sz="1400" dirty="0"/>
              <a:t>Emissions</a:t>
            </a:r>
          </a:p>
        </p:txBody>
      </p:sp>
      <p:sp>
        <p:nvSpPr>
          <p:cNvPr id="20" name="Rectangle 19">
            <a:extLst>
              <a:ext uri="{FF2B5EF4-FFF2-40B4-BE49-F238E27FC236}">
                <a16:creationId xmlns:a16="http://schemas.microsoft.com/office/drawing/2014/main" id="{E6542D2B-AB43-448C-A3E5-A0C1A753CF72}"/>
              </a:ext>
            </a:extLst>
          </p:cNvPr>
          <p:cNvSpPr>
            <a:spLocks noChangeArrowheads="1"/>
          </p:cNvSpPr>
          <p:nvPr/>
        </p:nvSpPr>
        <p:spPr bwMode="auto">
          <a:xfrm>
            <a:off x="139148" y="6473110"/>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Tree>
    <p:extLst>
      <p:ext uri="{BB962C8B-B14F-4D97-AF65-F5344CB8AC3E}">
        <p14:creationId xmlns:p14="http://schemas.microsoft.com/office/powerpoint/2010/main" val="165071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par>
                          <p:cTn id="11" fill="hold">
                            <p:stCondLst>
                              <p:cond delay="0"/>
                            </p:stCondLst>
                            <p:childTnLst>
                              <p:par>
                                <p:cTn id="12" presetID="2" presetClass="entr" presetSubtype="4"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2" grpId="0"/>
      <p:bldP spid="13" grpId="0"/>
      <p:bldP spid="15" grpId="0" animBg="1"/>
      <p:bldP spid="16"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D9DE-0966-4AE7-A11F-DA560C29C111}"/>
              </a:ext>
            </a:extLst>
          </p:cNvPr>
          <p:cNvSpPr>
            <a:spLocks noGrp="1"/>
          </p:cNvSpPr>
          <p:nvPr>
            <p:ph type="title"/>
          </p:nvPr>
        </p:nvSpPr>
        <p:spPr>
          <a:xfrm>
            <a:off x="838200" y="197251"/>
            <a:ext cx="10975258" cy="955679"/>
          </a:xfrm>
        </p:spPr>
        <p:txBody>
          <a:bodyPr>
            <a:normAutofit fontScale="90000"/>
          </a:bodyPr>
          <a:lstStyle/>
          <a:p>
            <a:r>
              <a:rPr lang="en-US" dirty="0"/>
              <a:t>Corrected PT_CMV_C1C2 Seasonal Domain Sum NO</a:t>
            </a:r>
            <a:r>
              <a:rPr lang="en-US" baseline="-25000" dirty="0"/>
              <a:t>x</a:t>
            </a:r>
          </a:p>
        </p:txBody>
      </p:sp>
      <p:graphicFrame>
        <p:nvGraphicFramePr>
          <p:cNvPr id="3" name="Table 2">
            <a:extLst>
              <a:ext uri="{FF2B5EF4-FFF2-40B4-BE49-F238E27FC236}">
                <a16:creationId xmlns:a16="http://schemas.microsoft.com/office/drawing/2014/main" id="{BB3E7966-099E-4542-8117-FC230FDDAB88}"/>
              </a:ext>
            </a:extLst>
          </p:cNvPr>
          <p:cNvGraphicFramePr>
            <a:graphicFrameLocks noGrp="1"/>
          </p:cNvGraphicFramePr>
          <p:nvPr>
            <p:extLst>
              <p:ext uri="{D42A27DB-BD31-4B8C-83A1-F6EECF244321}">
                <p14:modId xmlns:p14="http://schemas.microsoft.com/office/powerpoint/2010/main" val="216829433"/>
              </p:ext>
            </p:extLst>
          </p:nvPr>
        </p:nvGraphicFramePr>
        <p:xfrm>
          <a:off x="2552130" y="1197610"/>
          <a:ext cx="6591870" cy="3875963"/>
        </p:xfrm>
        <a:graphic>
          <a:graphicData uri="http://schemas.openxmlformats.org/drawingml/2006/table">
            <a:tbl>
              <a:tblPr>
                <a:tableStyleId>{5C22544A-7EE6-4342-B048-85BDC9FD1C3A}</a:tableStyleId>
              </a:tblPr>
              <a:tblGrid>
                <a:gridCol w="1775090">
                  <a:extLst>
                    <a:ext uri="{9D8B030D-6E8A-4147-A177-3AD203B41FA5}">
                      <a16:colId xmlns:a16="http://schemas.microsoft.com/office/drawing/2014/main" val="3053144735"/>
                    </a:ext>
                  </a:extLst>
                </a:gridCol>
                <a:gridCol w="2625653">
                  <a:extLst>
                    <a:ext uri="{9D8B030D-6E8A-4147-A177-3AD203B41FA5}">
                      <a16:colId xmlns:a16="http://schemas.microsoft.com/office/drawing/2014/main" val="1417736215"/>
                    </a:ext>
                  </a:extLst>
                </a:gridCol>
                <a:gridCol w="2191127">
                  <a:extLst>
                    <a:ext uri="{9D8B030D-6E8A-4147-A177-3AD203B41FA5}">
                      <a16:colId xmlns:a16="http://schemas.microsoft.com/office/drawing/2014/main" val="3143601635"/>
                    </a:ext>
                  </a:extLst>
                </a:gridCol>
              </a:tblGrid>
              <a:tr h="553709">
                <a:tc>
                  <a:txBody>
                    <a:bodyPr/>
                    <a:lstStyle/>
                    <a:p>
                      <a:pPr algn="ctr" fontAlgn="b"/>
                      <a:r>
                        <a:rPr lang="en-US" sz="2000" u="none" strike="noStrike" dirty="0">
                          <a:effectLst/>
                          <a:latin typeface="+mn-lt"/>
                        </a:rPr>
                        <a:t>Season</a:t>
                      </a:r>
                      <a:endParaRPr lang="en-US" sz="2000" b="0" i="0" u="none" strike="noStrike" dirty="0">
                        <a:solidFill>
                          <a:srgbClr val="000000"/>
                        </a:solidFill>
                        <a:effectLst/>
                        <a:latin typeface="+mn-lt"/>
                      </a:endParaRPr>
                    </a:p>
                  </a:txBody>
                  <a:tcPr marL="9525" marR="9525" marT="9525" marB="0" anchor="b">
                    <a:solidFill>
                      <a:schemeClr val="bg2"/>
                    </a:solidFill>
                  </a:tcPr>
                </a:tc>
                <a:tc>
                  <a:txBody>
                    <a:bodyPr/>
                    <a:lstStyle/>
                    <a:p>
                      <a:pPr algn="ctr" fontAlgn="b"/>
                      <a:r>
                        <a:rPr lang="en-US" sz="2000" u="none" strike="noStrike" dirty="0">
                          <a:effectLst/>
                          <a:latin typeface="+mn-lt"/>
                        </a:rPr>
                        <a:t>Baseyr Emissions (kT)</a:t>
                      </a:r>
                      <a:endParaRPr lang="en-US" sz="2000" b="0" i="0" u="none" strike="noStrike" dirty="0">
                        <a:solidFill>
                          <a:srgbClr val="000000"/>
                        </a:solidFill>
                        <a:effectLst/>
                        <a:latin typeface="+mn-lt"/>
                      </a:endParaRPr>
                    </a:p>
                  </a:txBody>
                  <a:tcPr marL="9525" marR="9525" marT="9525" marB="0" anchor="b">
                    <a:solidFill>
                      <a:schemeClr val="bg2"/>
                    </a:solidFill>
                  </a:tcPr>
                </a:tc>
                <a:tc>
                  <a:txBody>
                    <a:bodyPr/>
                    <a:lstStyle/>
                    <a:p>
                      <a:pPr algn="ctr" fontAlgn="b"/>
                      <a:r>
                        <a:rPr lang="en-US" sz="2000" u="none" strike="noStrike" dirty="0">
                          <a:effectLst/>
                          <a:latin typeface="+mn-lt"/>
                        </a:rPr>
                        <a:t>%</a:t>
                      </a:r>
                      <a:r>
                        <a:rPr lang="en-US" sz="2000" u="none" strike="noStrike" dirty="0">
                          <a:effectLst/>
                          <a:latin typeface="Symbol" panose="05050102010706020507" pitchFamily="18" charset="2"/>
                        </a:rPr>
                        <a:t>D</a:t>
                      </a:r>
                      <a:r>
                        <a:rPr lang="en-US" sz="2000" u="none" strike="noStrike" dirty="0">
                          <a:effectLst/>
                          <a:latin typeface="+mn-lt"/>
                        </a:rPr>
                        <a:t> from avg</a:t>
                      </a:r>
                      <a:endParaRPr lang="en-US" sz="2000" b="0" i="0" u="none" strike="noStrike" dirty="0">
                        <a:solidFill>
                          <a:srgbClr val="000000"/>
                        </a:solidFill>
                        <a:effectLst/>
                        <a:latin typeface="+mn-lt"/>
                      </a:endParaRPr>
                    </a:p>
                  </a:txBody>
                  <a:tcPr marL="9525" marR="9525" marT="9525" marB="0" anchor="b">
                    <a:solidFill>
                      <a:schemeClr val="bg2"/>
                    </a:solidFill>
                  </a:tcPr>
                </a:tc>
                <a:extLst>
                  <a:ext uri="{0D108BD9-81ED-4DB2-BD59-A6C34878D82A}">
                    <a16:rowId xmlns:a16="http://schemas.microsoft.com/office/drawing/2014/main" val="4075941542"/>
                  </a:ext>
                </a:extLst>
              </a:tr>
              <a:tr h="553709">
                <a:tc>
                  <a:txBody>
                    <a:bodyPr/>
                    <a:lstStyle/>
                    <a:p>
                      <a:pPr algn="ctr" fontAlgn="b"/>
                      <a:r>
                        <a:rPr lang="en-US" sz="2000" u="none" strike="noStrike" dirty="0">
                          <a:effectLst/>
                          <a:latin typeface="+mn-lt"/>
                        </a:rPr>
                        <a:t>winter</a:t>
                      </a:r>
                      <a:endParaRPr lang="en-US" sz="2000" b="0" i="0" u="none" strike="noStrike" dirty="0">
                        <a:solidFill>
                          <a:srgbClr val="000000"/>
                        </a:solidFill>
                        <a:effectLst/>
                        <a:latin typeface="+mn-lt"/>
                      </a:endParaRPr>
                    </a:p>
                  </a:txBody>
                  <a:tcPr marL="9525" marR="9525" marT="9525" marB="0" anchor="b">
                    <a:solidFill>
                      <a:schemeClr val="bg2"/>
                    </a:solidFill>
                  </a:tcPr>
                </a:tc>
                <a:tc>
                  <a:txBody>
                    <a:bodyPr/>
                    <a:lstStyle/>
                    <a:p>
                      <a:pPr algn="ctr" fontAlgn="b"/>
                      <a:r>
                        <a:rPr lang="en-US" sz="2000" b="0" i="0" u="none" strike="noStrike" dirty="0">
                          <a:solidFill>
                            <a:srgbClr val="000000"/>
                          </a:solidFill>
                          <a:effectLst/>
                          <a:latin typeface="Calibri" panose="020F0502020204030204" pitchFamily="34" charset="0"/>
                        </a:rPr>
                        <a:t>30.0</a:t>
                      </a:r>
                    </a:p>
                  </a:txBody>
                  <a:tcPr marL="9525" marR="9525" marT="9525" marB="0" anchor="b">
                    <a:solidFill>
                      <a:schemeClr val="bg2"/>
                    </a:solidFill>
                  </a:tcPr>
                </a:tc>
                <a:tc>
                  <a:txBody>
                    <a:bodyPr/>
                    <a:lstStyle/>
                    <a:p>
                      <a:pPr algn="ctr" fontAlgn="b"/>
                      <a:r>
                        <a:rPr lang="en-US" sz="2000" u="none" strike="noStrike" dirty="0">
                          <a:effectLst/>
                          <a:latin typeface="+mn-lt"/>
                        </a:rPr>
                        <a:t>-15.6</a:t>
                      </a:r>
                      <a:endParaRPr lang="en-US" sz="2000" b="0" i="0" u="none" strike="noStrike" dirty="0">
                        <a:solidFill>
                          <a:srgbClr val="000000"/>
                        </a:solidFill>
                        <a:effectLst/>
                        <a:latin typeface="+mn-lt"/>
                      </a:endParaRPr>
                    </a:p>
                  </a:txBody>
                  <a:tcPr marL="9525" marR="9525" marT="9525" marB="0" anchor="b">
                    <a:solidFill>
                      <a:schemeClr val="bg2"/>
                    </a:solidFill>
                  </a:tcPr>
                </a:tc>
                <a:extLst>
                  <a:ext uri="{0D108BD9-81ED-4DB2-BD59-A6C34878D82A}">
                    <a16:rowId xmlns:a16="http://schemas.microsoft.com/office/drawing/2014/main" val="1318138354"/>
                  </a:ext>
                </a:extLst>
              </a:tr>
              <a:tr h="553709">
                <a:tc>
                  <a:txBody>
                    <a:bodyPr/>
                    <a:lstStyle/>
                    <a:p>
                      <a:pPr algn="ctr" fontAlgn="b"/>
                      <a:r>
                        <a:rPr lang="en-US" sz="2000" u="none" strike="noStrike" dirty="0">
                          <a:effectLst/>
                          <a:latin typeface="+mn-lt"/>
                        </a:rPr>
                        <a:t>spring</a:t>
                      </a:r>
                      <a:endParaRPr lang="en-US" sz="2000" b="0" i="0" u="none" strike="noStrike" dirty="0">
                        <a:solidFill>
                          <a:srgbClr val="000000"/>
                        </a:solidFill>
                        <a:effectLst/>
                        <a:latin typeface="+mn-lt"/>
                      </a:endParaRPr>
                    </a:p>
                  </a:txBody>
                  <a:tcPr marL="9525" marR="9525" marT="9525" marB="0" anchor="b">
                    <a:solidFill>
                      <a:schemeClr val="bg2"/>
                    </a:solidFill>
                  </a:tcPr>
                </a:tc>
                <a:tc>
                  <a:txBody>
                    <a:bodyPr/>
                    <a:lstStyle/>
                    <a:p>
                      <a:pPr algn="ctr" fontAlgn="b"/>
                      <a:r>
                        <a:rPr lang="en-US" sz="2000" b="0" i="0" u="none" strike="noStrike" dirty="0">
                          <a:solidFill>
                            <a:srgbClr val="000000"/>
                          </a:solidFill>
                          <a:effectLst/>
                          <a:latin typeface="Calibri" panose="020F0502020204030204" pitchFamily="34" charset="0"/>
                        </a:rPr>
                        <a:t>37.0</a:t>
                      </a:r>
                    </a:p>
                  </a:txBody>
                  <a:tcPr marL="9525" marR="9525" marT="9525" marB="0" anchor="b">
                    <a:solidFill>
                      <a:schemeClr val="bg2"/>
                    </a:solidFill>
                  </a:tcPr>
                </a:tc>
                <a:tc>
                  <a:txBody>
                    <a:bodyPr/>
                    <a:lstStyle/>
                    <a:p>
                      <a:pPr algn="ctr" fontAlgn="b"/>
                      <a:r>
                        <a:rPr lang="en-US" sz="2000" u="none" strike="noStrike" dirty="0">
                          <a:effectLst/>
                          <a:latin typeface="+mn-lt"/>
                        </a:rPr>
                        <a:t>3.8</a:t>
                      </a:r>
                      <a:endParaRPr lang="en-US" sz="2000" b="0" i="0" u="none" strike="noStrike" dirty="0">
                        <a:solidFill>
                          <a:srgbClr val="000000"/>
                        </a:solidFill>
                        <a:effectLst/>
                        <a:latin typeface="+mn-lt"/>
                      </a:endParaRPr>
                    </a:p>
                  </a:txBody>
                  <a:tcPr marL="9525" marR="9525" marT="9525" marB="0" anchor="b">
                    <a:solidFill>
                      <a:schemeClr val="bg2"/>
                    </a:solidFill>
                  </a:tcPr>
                </a:tc>
                <a:extLst>
                  <a:ext uri="{0D108BD9-81ED-4DB2-BD59-A6C34878D82A}">
                    <a16:rowId xmlns:a16="http://schemas.microsoft.com/office/drawing/2014/main" val="2938550507"/>
                  </a:ext>
                </a:extLst>
              </a:tr>
              <a:tr h="553709">
                <a:tc>
                  <a:txBody>
                    <a:bodyPr/>
                    <a:lstStyle/>
                    <a:p>
                      <a:pPr algn="ctr" fontAlgn="b"/>
                      <a:r>
                        <a:rPr lang="en-US" sz="2000" u="none" strike="noStrike">
                          <a:effectLst/>
                          <a:latin typeface="+mn-lt"/>
                        </a:rPr>
                        <a:t>summer</a:t>
                      </a:r>
                      <a:endParaRPr lang="en-US" sz="2000" b="0" i="0" u="none" strike="noStrike">
                        <a:solidFill>
                          <a:srgbClr val="000000"/>
                        </a:solidFill>
                        <a:effectLst/>
                        <a:latin typeface="+mn-lt"/>
                      </a:endParaRPr>
                    </a:p>
                  </a:txBody>
                  <a:tcPr marL="9525" marR="9525" marT="9525" marB="0" anchor="b">
                    <a:solidFill>
                      <a:schemeClr val="bg2"/>
                    </a:solidFill>
                  </a:tcPr>
                </a:tc>
                <a:tc>
                  <a:txBody>
                    <a:bodyPr/>
                    <a:lstStyle/>
                    <a:p>
                      <a:pPr algn="ctr" fontAlgn="b"/>
                      <a:r>
                        <a:rPr lang="en-US" sz="2000" b="0" i="0" u="none" strike="noStrike" dirty="0">
                          <a:solidFill>
                            <a:srgbClr val="000000"/>
                          </a:solidFill>
                          <a:effectLst/>
                          <a:latin typeface="Calibri" panose="020F0502020204030204" pitchFamily="34" charset="0"/>
                        </a:rPr>
                        <a:t>39.6</a:t>
                      </a:r>
                    </a:p>
                  </a:txBody>
                  <a:tcPr marL="9525" marR="9525" marT="9525" marB="0" anchor="b">
                    <a:solidFill>
                      <a:schemeClr val="bg2"/>
                    </a:solidFill>
                  </a:tcPr>
                </a:tc>
                <a:tc>
                  <a:txBody>
                    <a:bodyPr/>
                    <a:lstStyle/>
                    <a:p>
                      <a:pPr algn="ctr" fontAlgn="b"/>
                      <a:r>
                        <a:rPr lang="en-US" sz="2000" u="none" strike="noStrike" dirty="0">
                          <a:effectLst/>
                          <a:latin typeface="+mn-lt"/>
                        </a:rPr>
                        <a:t>11.1</a:t>
                      </a:r>
                      <a:endParaRPr lang="en-US" sz="2000" b="0" i="0" u="none" strike="noStrike" dirty="0">
                        <a:solidFill>
                          <a:srgbClr val="000000"/>
                        </a:solidFill>
                        <a:effectLst/>
                        <a:latin typeface="+mn-lt"/>
                      </a:endParaRPr>
                    </a:p>
                  </a:txBody>
                  <a:tcPr marL="9525" marR="9525" marT="9525" marB="0" anchor="b">
                    <a:solidFill>
                      <a:schemeClr val="bg2"/>
                    </a:solidFill>
                  </a:tcPr>
                </a:tc>
                <a:extLst>
                  <a:ext uri="{0D108BD9-81ED-4DB2-BD59-A6C34878D82A}">
                    <a16:rowId xmlns:a16="http://schemas.microsoft.com/office/drawing/2014/main" val="2151125956"/>
                  </a:ext>
                </a:extLst>
              </a:tr>
              <a:tr h="553709">
                <a:tc>
                  <a:txBody>
                    <a:bodyPr/>
                    <a:lstStyle/>
                    <a:p>
                      <a:pPr algn="ctr" fontAlgn="b"/>
                      <a:r>
                        <a:rPr lang="en-US" sz="2000" u="none" strike="noStrike">
                          <a:effectLst/>
                          <a:latin typeface="+mn-lt"/>
                        </a:rPr>
                        <a:t>autumn</a:t>
                      </a:r>
                      <a:endParaRPr lang="en-US" sz="2000" b="0" i="0" u="none" strike="noStrike">
                        <a:solidFill>
                          <a:srgbClr val="000000"/>
                        </a:solidFill>
                        <a:effectLst/>
                        <a:latin typeface="+mn-lt"/>
                      </a:endParaRPr>
                    </a:p>
                  </a:txBody>
                  <a:tcPr marL="9525" marR="9525" marT="9525" marB="0" anchor="b">
                    <a:solidFill>
                      <a:schemeClr val="bg2"/>
                    </a:solidFill>
                  </a:tcPr>
                </a:tc>
                <a:tc>
                  <a:txBody>
                    <a:bodyPr/>
                    <a:lstStyle/>
                    <a:p>
                      <a:pPr algn="ctr" fontAlgn="b"/>
                      <a:r>
                        <a:rPr lang="en-US" sz="2000" b="0" i="0" u="none" strike="noStrike" dirty="0">
                          <a:solidFill>
                            <a:srgbClr val="000000"/>
                          </a:solidFill>
                          <a:effectLst/>
                          <a:latin typeface="Calibri" panose="020F0502020204030204" pitchFamily="34" charset="0"/>
                        </a:rPr>
                        <a:t>35.9</a:t>
                      </a:r>
                    </a:p>
                  </a:txBody>
                  <a:tcPr marL="9525" marR="9525" marT="9525" marB="0" anchor="b">
                    <a:solidFill>
                      <a:schemeClr val="bg2"/>
                    </a:solidFill>
                  </a:tcPr>
                </a:tc>
                <a:tc>
                  <a:txBody>
                    <a:bodyPr/>
                    <a:lstStyle/>
                    <a:p>
                      <a:pPr algn="ctr" fontAlgn="b"/>
                      <a:r>
                        <a:rPr lang="en-US" sz="2000" u="none" strike="noStrike" dirty="0">
                          <a:effectLst/>
                          <a:latin typeface="+mn-lt"/>
                        </a:rPr>
                        <a:t>0.8</a:t>
                      </a:r>
                      <a:endParaRPr lang="en-US" sz="2000" b="0" i="0" u="none" strike="noStrike" dirty="0">
                        <a:solidFill>
                          <a:srgbClr val="000000"/>
                        </a:solidFill>
                        <a:effectLst/>
                        <a:latin typeface="+mn-lt"/>
                      </a:endParaRPr>
                    </a:p>
                  </a:txBody>
                  <a:tcPr marL="9525" marR="9525" marT="9525" marB="0" anchor="b">
                    <a:solidFill>
                      <a:schemeClr val="bg2"/>
                    </a:solidFill>
                  </a:tcPr>
                </a:tc>
                <a:extLst>
                  <a:ext uri="{0D108BD9-81ED-4DB2-BD59-A6C34878D82A}">
                    <a16:rowId xmlns:a16="http://schemas.microsoft.com/office/drawing/2014/main" val="468728859"/>
                  </a:ext>
                </a:extLst>
              </a:tr>
              <a:tr h="553709">
                <a:tc>
                  <a:txBody>
                    <a:bodyPr/>
                    <a:lstStyle/>
                    <a:p>
                      <a:pPr algn="ctr" fontAlgn="b"/>
                      <a:endParaRPr lang="en-US" sz="2000" b="0" i="0" u="none" strike="noStrike">
                        <a:solidFill>
                          <a:srgbClr val="000000"/>
                        </a:solidFill>
                        <a:effectLst/>
                        <a:latin typeface="+mn-lt"/>
                      </a:endParaRPr>
                    </a:p>
                  </a:txBody>
                  <a:tcPr marL="9525" marR="9525" marT="9525" marB="0" anchor="b">
                    <a:solidFill>
                      <a:schemeClr val="bg2"/>
                    </a:solidFill>
                  </a:tcPr>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bg2"/>
                    </a:solidFill>
                  </a:tcPr>
                </a:tc>
                <a:tc>
                  <a:txBody>
                    <a:bodyPr/>
                    <a:lstStyle/>
                    <a:p>
                      <a:pPr algn="ctr" fontAlgn="b"/>
                      <a:endParaRPr lang="en-US" sz="2000" b="0" i="0" u="none" strike="noStrike" dirty="0">
                        <a:solidFill>
                          <a:srgbClr val="000000"/>
                        </a:solidFill>
                        <a:effectLst/>
                        <a:latin typeface="+mn-lt"/>
                      </a:endParaRPr>
                    </a:p>
                  </a:txBody>
                  <a:tcPr marL="9525" marR="9525" marT="9525" marB="0" anchor="b">
                    <a:solidFill>
                      <a:schemeClr val="bg2"/>
                    </a:solidFill>
                  </a:tcPr>
                </a:tc>
                <a:extLst>
                  <a:ext uri="{0D108BD9-81ED-4DB2-BD59-A6C34878D82A}">
                    <a16:rowId xmlns:a16="http://schemas.microsoft.com/office/drawing/2014/main" val="3168718064"/>
                  </a:ext>
                </a:extLst>
              </a:tr>
              <a:tr h="553709">
                <a:tc>
                  <a:txBody>
                    <a:bodyPr/>
                    <a:lstStyle/>
                    <a:p>
                      <a:pPr algn="ctr" fontAlgn="b"/>
                      <a:r>
                        <a:rPr lang="en-US" sz="2000" u="none" strike="noStrike" dirty="0">
                          <a:effectLst/>
                          <a:latin typeface="+mn-lt"/>
                        </a:rPr>
                        <a:t>Average</a:t>
                      </a:r>
                      <a:endParaRPr lang="en-US" sz="2000" b="0" i="0" u="none" strike="noStrike" dirty="0">
                        <a:solidFill>
                          <a:srgbClr val="000000"/>
                        </a:solidFill>
                        <a:effectLst/>
                        <a:latin typeface="+mn-lt"/>
                      </a:endParaRPr>
                    </a:p>
                  </a:txBody>
                  <a:tcPr marL="9525" marR="9525" marT="9525" marB="0" anchor="b">
                    <a:solidFill>
                      <a:schemeClr val="bg2"/>
                    </a:solidFill>
                  </a:tcPr>
                </a:tc>
                <a:tc>
                  <a:txBody>
                    <a:bodyPr/>
                    <a:lstStyle/>
                    <a:p>
                      <a:pPr algn="ctr" fontAlgn="b"/>
                      <a:r>
                        <a:rPr lang="en-US" sz="2000" b="0" i="0" u="none" strike="noStrike" dirty="0">
                          <a:solidFill>
                            <a:srgbClr val="000000"/>
                          </a:solidFill>
                          <a:effectLst/>
                          <a:latin typeface="Calibri" panose="020F0502020204030204" pitchFamily="34" charset="0"/>
                        </a:rPr>
                        <a:t>35.6</a:t>
                      </a:r>
                    </a:p>
                  </a:txBody>
                  <a:tcPr marL="9525" marR="9525" marT="9525" marB="0" anchor="b">
                    <a:solidFill>
                      <a:schemeClr val="bg2"/>
                    </a:solidFill>
                  </a:tcPr>
                </a:tc>
                <a:tc>
                  <a:txBody>
                    <a:bodyPr/>
                    <a:lstStyle/>
                    <a:p>
                      <a:pPr algn="ctr" fontAlgn="b"/>
                      <a:endParaRPr lang="en-US" sz="2000" b="0" i="0" u="none" strike="noStrike" dirty="0">
                        <a:solidFill>
                          <a:srgbClr val="000000"/>
                        </a:solidFill>
                        <a:effectLst/>
                        <a:latin typeface="+mn-lt"/>
                      </a:endParaRPr>
                    </a:p>
                  </a:txBody>
                  <a:tcPr marL="9525" marR="9525" marT="9525" marB="0" anchor="b">
                    <a:solidFill>
                      <a:schemeClr val="bg2"/>
                    </a:solidFill>
                  </a:tcPr>
                </a:tc>
                <a:extLst>
                  <a:ext uri="{0D108BD9-81ED-4DB2-BD59-A6C34878D82A}">
                    <a16:rowId xmlns:a16="http://schemas.microsoft.com/office/drawing/2014/main" val="4231702785"/>
                  </a:ext>
                </a:extLst>
              </a:tr>
            </a:tbl>
          </a:graphicData>
        </a:graphic>
      </p:graphicFrame>
      <p:sp>
        <p:nvSpPr>
          <p:cNvPr id="6" name="Rectangle 5">
            <a:extLst>
              <a:ext uri="{FF2B5EF4-FFF2-40B4-BE49-F238E27FC236}">
                <a16:creationId xmlns:a16="http://schemas.microsoft.com/office/drawing/2014/main" id="{E0B2CA4A-8B59-47C8-A720-FB3B518711EA}"/>
              </a:ext>
            </a:extLst>
          </p:cNvPr>
          <p:cNvSpPr>
            <a:spLocks noChangeArrowheads="1"/>
          </p:cNvSpPr>
          <p:nvPr/>
        </p:nvSpPr>
        <p:spPr bwMode="auto">
          <a:xfrm>
            <a:off x="405685" y="6301660"/>
            <a:ext cx="5643562"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
        <p:nvSpPr>
          <p:cNvPr id="7" name="TextBox 6">
            <a:extLst>
              <a:ext uri="{FF2B5EF4-FFF2-40B4-BE49-F238E27FC236}">
                <a16:creationId xmlns:a16="http://schemas.microsoft.com/office/drawing/2014/main" id="{11CDCC48-8DFA-4582-9A8F-3331BCD25E4D}"/>
              </a:ext>
            </a:extLst>
          </p:cNvPr>
          <p:cNvSpPr txBox="1"/>
          <p:nvPr/>
        </p:nvSpPr>
        <p:spPr>
          <a:xfrm>
            <a:off x="405685" y="5118253"/>
            <a:ext cx="11407773" cy="830997"/>
          </a:xfrm>
          <a:prstGeom prst="rect">
            <a:avLst/>
          </a:prstGeom>
          <a:noFill/>
        </p:spPr>
        <p:txBody>
          <a:bodyPr wrap="square" rtlCol="0">
            <a:spAutoFit/>
          </a:bodyPr>
          <a:lstStyle/>
          <a:p>
            <a:r>
              <a:rPr lang="en-US" sz="2400" dirty="0"/>
              <a:t>The inter-seasonal emissions variability is large enough to account for the GCAM vs. CMAQ discrepancy in this sector in 2050. Summertime emissions &gt; 11% above average.</a:t>
            </a:r>
          </a:p>
        </p:txBody>
      </p:sp>
    </p:spTree>
    <p:extLst>
      <p:ext uri="{BB962C8B-B14F-4D97-AF65-F5344CB8AC3E}">
        <p14:creationId xmlns:p14="http://schemas.microsoft.com/office/powerpoint/2010/main" val="521183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81C0-56C2-4BB4-B045-54132BC23662}"/>
              </a:ext>
            </a:extLst>
          </p:cNvPr>
          <p:cNvSpPr>
            <a:spLocks noGrp="1"/>
          </p:cNvSpPr>
          <p:nvPr>
            <p:ph type="title"/>
          </p:nvPr>
        </p:nvSpPr>
        <p:spPr>
          <a:xfrm>
            <a:off x="838200" y="28975"/>
            <a:ext cx="10515600" cy="765575"/>
          </a:xfrm>
        </p:spPr>
        <p:txBody>
          <a:bodyPr/>
          <a:lstStyle/>
          <a:p>
            <a:pPr algn="ctr"/>
            <a:r>
              <a:rPr lang="en-US" dirty="0"/>
              <a:t>Preliminary Findings</a:t>
            </a:r>
          </a:p>
        </p:txBody>
      </p:sp>
      <p:sp>
        <p:nvSpPr>
          <p:cNvPr id="3" name="Content Placeholder 2">
            <a:extLst>
              <a:ext uri="{FF2B5EF4-FFF2-40B4-BE49-F238E27FC236}">
                <a16:creationId xmlns:a16="http://schemas.microsoft.com/office/drawing/2014/main" id="{27285D51-7F95-40EE-9483-5C806E85F255}"/>
              </a:ext>
            </a:extLst>
          </p:cNvPr>
          <p:cNvSpPr>
            <a:spLocks noGrp="1"/>
          </p:cNvSpPr>
          <p:nvPr>
            <p:ph idx="1"/>
          </p:nvPr>
        </p:nvSpPr>
        <p:spPr>
          <a:xfrm>
            <a:off x="146050" y="865387"/>
            <a:ext cx="11899900" cy="5127225"/>
          </a:xfrm>
        </p:spPr>
        <p:txBody>
          <a:bodyPr>
            <a:normAutofit fontScale="92500" lnSpcReduction="20000"/>
          </a:bodyPr>
          <a:lstStyle/>
          <a:p>
            <a:r>
              <a:rPr lang="en-US" dirty="0"/>
              <a:t>NO</a:t>
            </a:r>
            <a:r>
              <a:rPr lang="en-US" baseline="-25000" dirty="0"/>
              <a:t>x</a:t>
            </a:r>
            <a:r>
              <a:rPr lang="en-US" dirty="0"/>
              <a:t> emissions for 2050 were lower in 80x50 than in ref50 (all sectors, both models)</a:t>
            </a:r>
          </a:p>
          <a:p>
            <a:r>
              <a:rPr lang="en-US" dirty="0"/>
              <a:t>NO</a:t>
            </a:r>
            <a:r>
              <a:rPr lang="en-US" baseline="-25000" dirty="0"/>
              <a:t>x</a:t>
            </a:r>
            <a:r>
              <a:rPr lang="en-US" dirty="0"/>
              <a:t> and VOC emissions were greater in ref50 in 2050 than in 2015 for </a:t>
            </a:r>
          </a:p>
          <a:p>
            <a:pPr marL="457200" lvl="1"/>
            <a:r>
              <a:rPr lang="en-US" b="1" dirty="0"/>
              <a:t>ptnonipm</a:t>
            </a:r>
            <a:r>
              <a:rPr lang="en-US" dirty="0"/>
              <a:t> in every state</a:t>
            </a:r>
          </a:p>
          <a:p>
            <a:pPr marL="457200" lvl="1"/>
            <a:r>
              <a:rPr lang="en-US" b="1" dirty="0"/>
              <a:t>ptegu</a:t>
            </a:r>
            <a:r>
              <a:rPr lang="en-US" dirty="0"/>
              <a:t> in VT</a:t>
            </a:r>
          </a:p>
          <a:p>
            <a:pPr marL="457200" lvl="1"/>
            <a:r>
              <a:rPr lang="en-US" b="1" dirty="0"/>
              <a:t>rwc</a:t>
            </a:r>
            <a:r>
              <a:rPr lang="en-US" dirty="0"/>
              <a:t> in CA, CO and the New England states</a:t>
            </a:r>
          </a:p>
          <a:p>
            <a:r>
              <a:rPr lang="en-US" dirty="0"/>
              <a:t>Differences between GCAM and CMAQ in the 80x50 – ref50 sector NO</a:t>
            </a:r>
            <a:r>
              <a:rPr lang="en-US" baseline="-25000" dirty="0"/>
              <a:t>x</a:t>
            </a:r>
            <a:r>
              <a:rPr lang="en-US" dirty="0"/>
              <a:t> emissions were relatively small (up to 6% in ptegu) given differences in:</a:t>
            </a:r>
          </a:p>
          <a:p>
            <a:pPr marL="457200" lvl="1"/>
            <a:r>
              <a:rPr lang="en-US" dirty="0"/>
              <a:t>model formulations </a:t>
            </a:r>
          </a:p>
          <a:p>
            <a:pPr marL="457200" lvl="1"/>
            <a:r>
              <a:rPr lang="en-US" dirty="0"/>
              <a:t>base year emissions and the aggregation of their source categories</a:t>
            </a:r>
          </a:p>
          <a:p>
            <a:pPr marL="457200" lvl="1"/>
            <a:r>
              <a:rPr lang="en-US" dirty="0"/>
              <a:t>aggregation periods for the results (annual in GCAM vs. 43 days in CMAQ) and intra-annual variability in emissions</a:t>
            </a:r>
          </a:p>
          <a:p>
            <a:pPr marL="0"/>
            <a:r>
              <a:rPr lang="en-US" dirty="0"/>
              <a:t>This lent support to the scaled emissions approach</a:t>
            </a:r>
          </a:p>
          <a:p>
            <a:r>
              <a:rPr lang="en-US" dirty="0"/>
              <a:t>Ozone air quality showed </a:t>
            </a:r>
            <a:r>
              <a:rPr lang="en-US" i="1" dirty="0"/>
              <a:t>improvement</a:t>
            </a:r>
            <a:r>
              <a:rPr lang="en-US" dirty="0"/>
              <a:t> over the base year </a:t>
            </a:r>
          </a:p>
          <a:p>
            <a:pPr marL="517525" lvl="1"/>
            <a:r>
              <a:rPr lang="en-US" dirty="0"/>
              <a:t>max decrease in average MDA8 of 18.4 ppb in 80x50 compared to 10.6 ppb in ref50</a:t>
            </a:r>
          </a:p>
          <a:p>
            <a:pPr marL="517525" lvl="1"/>
            <a:r>
              <a:rPr lang="en-US" dirty="0"/>
              <a:t>mostly over the eastern US, agrees well with spatial pattern of NO</a:t>
            </a:r>
            <a:r>
              <a:rPr lang="en-US" baseline="-25000" dirty="0"/>
              <a:t>x </a:t>
            </a:r>
            <a:r>
              <a:rPr lang="en-US" dirty="0"/>
              <a:t>rather than VOC decreases</a:t>
            </a:r>
          </a:p>
          <a:p>
            <a:pPr marL="228600" lvl="1" indent="0">
              <a:buNone/>
            </a:pPr>
            <a:endParaRPr lang="en-US" dirty="0"/>
          </a:p>
        </p:txBody>
      </p:sp>
      <p:sp>
        <p:nvSpPr>
          <p:cNvPr id="4" name="Slide Number Placeholder 3">
            <a:extLst>
              <a:ext uri="{FF2B5EF4-FFF2-40B4-BE49-F238E27FC236}">
                <a16:creationId xmlns:a16="http://schemas.microsoft.com/office/drawing/2014/main" id="{9A961454-F513-4F69-81FD-22D1780A24A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pPr/>
              <a:t>31</a:t>
            </a:fld>
            <a:endParaRPr lang="en-US" dirty="0"/>
          </a:p>
        </p:txBody>
      </p:sp>
      <p:sp>
        <p:nvSpPr>
          <p:cNvPr id="5" name="Rectangle 4">
            <a:extLst>
              <a:ext uri="{FF2B5EF4-FFF2-40B4-BE49-F238E27FC236}">
                <a16:creationId xmlns:a16="http://schemas.microsoft.com/office/drawing/2014/main" id="{5C7CE82E-3DE9-4D31-B6C0-9084018E8093}"/>
              </a:ext>
            </a:extLst>
          </p:cNvPr>
          <p:cNvSpPr>
            <a:spLocks noChangeArrowheads="1"/>
          </p:cNvSpPr>
          <p:nvPr/>
        </p:nvSpPr>
        <p:spPr bwMode="auto">
          <a:xfrm>
            <a:off x="405685" y="6301660"/>
            <a:ext cx="5643562"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Tree>
    <p:extLst>
      <p:ext uri="{BB962C8B-B14F-4D97-AF65-F5344CB8AC3E}">
        <p14:creationId xmlns:p14="http://schemas.microsoft.com/office/powerpoint/2010/main" val="3029148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D9DE-0966-4AE7-A11F-DA560C29C111}"/>
              </a:ext>
            </a:extLst>
          </p:cNvPr>
          <p:cNvSpPr>
            <a:spLocks noGrp="1"/>
          </p:cNvSpPr>
          <p:nvPr>
            <p:ph type="title"/>
          </p:nvPr>
        </p:nvSpPr>
        <p:spPr>
          <a:xfrm>
            <a:off x="271874" y="78500"/>
            <a:ext cx="11649835" cy="693411"/>
          </a:xfrm>
        </p:spPr>
        <p:txBody>
          <a:bodyPr>
            <a:normAutofit fontScale="90000"/>
          </a:bodyPr>
          <a:lstStyle/>
          <a:p>
            <a:r>
              <a:rPr lang="en-US" dirty="0"/>
              <a:t>Final Corrected CMAQ Domain Sum of NO</a:t>
            </a:r>
            <a:r>
              <a:rPr lang="en-US" baseline="-25000" dirty="0"/>
              <a:t>x </a:t>
            </a:r>
            <a:r>
              <a:rPr lang="en-US" dirty="0"/>
              <a:t>– All Sectors</a:t>
            </a:r>
          </a:p>
        </p:txBody>
      </p:sp>
      <p:sp>
        <p:nvSpPr>
          <p:cNvPr id="6" name="Rectangle 5">
            <a:extLst>
              <a:ext uri="{FF2B5EF4-FFF2-40B4-BE49-F238E27FC236}">
                <a16:creationId xmlns:a16="http://schemas.microsoft.com/office/drawing/2014/main" id="{E0B2CA4A-8B59-47C8-A720-FB3B518711EA}"/>
              </a:ext>
            </a:extLst>
          </p:cNvPr>
          <p:cNvSpPr>
            <a:spLocks noChangeArrowheads="1"/>
          </p:cNvSpPr>
          <p:nvPr/>
        </p:nvSpPr>
        <p:spPr bwMode="auto">
          <a:xfrm>
            <a:off x="405685" y="6301660"/>
            <a:ext cx="5643562"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graphicFrame>
        <p:nvGraphicFramePr>
          <p:cNvPr id="9" name="Table 8">
            <a:extLst>
              <a:ext uri="{FF2B5EF4-FFF2-40B4-BE49-F238E27FC236}">
                <a16:creationId xmlns:a16="http://schemas.microsoft.com/office/drawing/2014/main" id="{C484D77C-6C70-4BC9-9E99-3A61F3B752A7}"/>
              </a:ext>
            </a:extLst>
          </p:cNvPr>
          <p:cNvGraphicFramePr>
            <a:graphicFrameLocks noGrp="1"/>
          </p:cNvGraphicFramePr>
          <p:nvPr>
            <p:extLst>
              <p:ext uri="{D42A27DB-BD31-4B8C-83A1-F6EECF244321}">
                <p14:modId xmlns:p14="http://schemas.microsoft.com/office/powerpoint/2010/main" val="3061421648"/>
              </p:ext>
            </p:extLst>
          </p:nvPr>
        </p:nvGraphicFramePr>
        <p:xfrm>
          <a:off x="204176" y="839904"/>
          <a:ext cx="11783647" cy="5178192"/>
        </p:xfrm>
        <a:graphic>
          <a:graphicData uri="http://schemas.openxmlformats.org/drawingml/2006/table">
            <a:tbl>
              <a:tblPr/>
              <a:tblGrid>
                <a:gridCol w="1397699">
                  <a:extLst>
                    <a:ext uri="{9D8B030D-6E8A-4147-A177-3AD203B41FA5}">
                      <a16:colId xmlns:a16="http://schemas.microsoft.com/office/drawing/2014/main" val="419813295"/>
                    </a:ext>
                  </a:extLst>
                </a:gridCol>
                <a:gridCol w="1468871">
                  <a:extLst>
                    <a:ext uri="{9D8B030D-6E8A-4147-A177-3AD203B41FA5}">
                      <a16:colId xmlns:a16="http://schemas.microsoft.com/office/drawing/2014/main" val="3078859769"/>
                    </a:ext>
                  </a:extLst>
                </a:gridCol>
                <a:gridCol w="1555845">
                  <a:extLst>
                    <a:ext uri="{9D8B030D-6E8A-4147-A177-3AD203B41FA5}">
                      <a16:colId xmlns:a16="http://schemas.microsoft.com/office/drawing/2014/main" val="3212390212"/>
                    </a:ext>
                  </a:extLst>
                </a:gridCol>
                <a:gridCol w="1479461">
                  <a:extLst>
                    <a:ext uri="{9D8B030D-6E8A-4147-A177-3AD203B41FA5}">
                      <a16:colId xmlns:a16="http://schemas.microsoft.com/office/drawing/2014/main" val="1730673443"/>
                    </a:ext>
                  </a:extLst>
                </a:gridCol>
                <a:gridCol w="349880">
                  <a:extLst>
                    <a:ext uri="{9D8B030D-6E8A-4147-A177-3AD203B41FA5}">
                      <a16:colId xmlns:a16="http://schemas.microsoft.com/office/drawing/2014/main" val="3409068689"/>
                    </a:ext>
                  </a:extLst>
                </a:gridCol>
                <a:gridCol w="2064153">
                  <a:extLst>
                    <a:ext uri="{9D8B030D-6E8A-4147-A177-3AD203B41FA5}">
                      <a16:colId xmlns:a16="http://schemas.microsoft.com/office/drawing/2014/main" val="2172378486"/>
                    </a:ext>
                  </a:extLst>
                </a:gridCol>
                <a:gridCol w="271732">
                  <a:extLst>
                    <a:ext uri="{9D8B030D-6E8A-4147-A177-3AD203B41FA5}">
                      <a16:colId xmlns:a16="http://schemas.microsoft.com/office/drawing/2014/main" val="2895460195"/>
                    </a:ext>
                  </a:extLst>
                </a:gridCol>
                <a:gridCol w="884182">
                  <a:extLst>
                    <a:ext uri="{9D8B030D-6E8A-4147-A177-3AD203B41FA5}">
                      <a16:colId xmlns:a16="http://schemas.microsoft.com/office/drawing/2014/main" val="2876722696"/>
                    </a:ext>
                  </a:extLst>
                </a:gridCol>
                <a:gridCol w="1155912">
                  <a:extLst>
                    <a:ext uri="{9D8B030D-6E8A-4147-A177-3AD203B41FA5}">
                      <a16:colId xmlns:a16="http://schemas.microsoft.com/office/drawing/2014/main" val="144621755"/>
                    </a:ext>
                  </a:extLst>
                </a:gridCol>
                <a:gridCol w="1155912">
                  <a:extLst>
                    <a:ext uri="{9D8B030D-6E8A-4147-A177-3AD203B41FA5}">
                      <a16:colId xmlns:a16="http://schemas.microsoft.com/office/drawing/2014/main" val="3248078824"/>
                    </a:ext>
                  </a:extLst>
                </a:gridCol>
              </a:tblGrid>
              <a:tr h="342509">
                <a:tc>
                  <a:txBody>
                    <a:bodyPr/>
                    <a:lstStyle/>
                    <a:p>
                      <a:pPr algn="ctr" fontAlgn="b"/>
                      <a:r>
                        <a:rPr lang="en-US" sz="1800" b="1" i="0" u="none" strike="noStrike" dirty="0">
                          <a:solidFill>
                            <a:srgbClr val="000000"/>
                          </a:solidFill>
                          <a:effectLst/>
                          <a:latin typeface="Calibri" panose="020F0502020204030204" pitchFamily="34" charset="0"/>
                        </a:rPr>
                        <a:t>Stream</a:t>
                      </a:r>
                    </a:p>
                  </a:txBody>
                  <a:tcPr marL="9525" marR="9525" marT="9525" marB="0" anchor="ctr">
                    <a:lnL>
                      <a:noFill/>
                    </a:lnL>
                    <a:lnR>
                      <a:noFill/>
                    </a:lnR>
                    <a:lnT>
                      <a:noFill/>
                    </a:lnT>
                    <a:lnB>
                      <a:noFill/>
                    </a:lnB>
                  </a:tcPr>
                </a:tc>
                <a:tc>
                  <a:txBody>
                    <a:bodyPr/>
                    <a:lstStyle/>
                    <a:p>
                      <a:pPr algn="ctr" fontAlgn="b"/>
                      <a:r>
                        <a:rPr lang="en-US" sz="1800" b="1" i="0" u="none" strike="noStrike">
                          <a:solidFill>
                            <a:srgbClr val="000000"/>
                          </a:solidFill>
                          <a:effectLst/>
                          <a:latin typeface="Calibri" panose="020F0502020204030204" pitchFamily="34" charset="0"/>
                        </a:rPr>
                        <a:t>GCAM54 (kT)</a:t>
                      </a:r>
                    </a:p>
                  </a:txBody>
                  <a:tcPr marL="9525" marR="9525" marT="9525" marB="0" anchor="ctr">
                    <a:lnL>
                      <a:noFill/>
                    </a:lnL>
                    <a:lnR>
                      <a:noFill/>
                    </a:lnR>
                    <a:lnT>
                      <a:noFill/>
                    </a:lnT>
                    <a:lnB>
                      <a:noFill/>
                    </a:lnB>
                  </a:tcPr>
                </a:tc>
                <a:tc>
                  <a:txBody>
                    <a:bodyPr/>
                    <a:lstStyle/>
                    <a:p>
                      <a:pPr algn="ctr" fontAlgn="b"/>
                      <a:r>
                        <a:rPr lang="en-US" sz="1800" b="1" i="0" u="none" strike="noStrike" dirty="0">
                          <a:solidFill>
                            <a:srgbClr val="000000"/>
                          </a:solidFill>
                          <a:effectLst/>
                          <a:latin typeface="Calibri" panose="020F0502020204030204" pitchFamily="34" charset="0"/>
                        </a:rPr>
                        <a:t>CMAQcorr (kT)</a:t>
                      </a:r>
                    </a:p>
                  </a:txBody>
                  <a:tcPr marL="9525" marR="9525" marT="9525" marB="0" anchor="ctr">
                    <a:lnL>
                      <a:noFill/>
                    </a:lnL>
                    <a:lnR>
                      <a:noFill/>
                    </a:lnR>
                    <a:lnT>
                      <a:noFill/>
                    </a:lnT>
                    <a:lnB>
                      <a:noFill/>
                    </a:lnB>
                  </a:tcPr>
                </a:tc>
                <a:tc gridSpan="2">
                  <a:txBody>
                    <a:bodyPr/>
                    <a:lstStyle/>
                    <a:p>
                      <a:pPr algn="ctr" fontAlgn="b"/>
                      <a:r>
                        <a:rPr lang="en-US" sz="1800" b="1" i="0" u="none" strike="noStrike" dirty="0">
                          <a:solidFill>
                            <a:srgbClr val="000000"/>
                          </a:solidFill>
                          <a:effectLst/>
                          <a:latin typeface="Calibri" panose="020F0502020204030204" pitchFamily="34" charset="0"/>
                        </a:rPr>
                        <a:t>CMAQ Aggrg (kT)</a:t>
                      </a:r>
                    </a:p>
                  </a:txBody>
                  <a:tcPr marL="9525" marR="9525" marT="9525" marB="0" anchor="ctr">
                    <a:lnL>
                      <a:noFill/>
                    </a:lnL>
                    <a:lnR>
                      <a:noFill/>
                    </a:lnR>
                    <a:lnT>
                      <a:noFill/>
                    </a:lnT>
                    <a:lnB>
                      <a:noFill/>
                    </a:lnB>
                  </a:tcPr>
                </a:tc>
                <a:tc hMerge="1">
                  <a:txBody>
                    <a:bodyPr/>
                    <a:lstStyle/>
                    <a:p>
                      <a:endParaRPr lang="en-US"/>
                    </a:p>
                  </a:txBody>
                  <a:tcPr/>
                </a:tc>
                <a:tc gridSpan="2">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hMerge="1">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3684456078"/>
                  </a:ext>
                </a:extLst>
              </a:tr>
              <a:tr h="275549">
                <a:tc>
                  <a:txBody>
                    <a:bodyPr/>
                    <a:lstStyle/>
                    <a:p>
                      <a:pPr algn="ctr" fontAlgn="b"/>
                      <a:r>
                        <a:rPr lang="en-US" sz="1700" b="0" i="0" u="none" strike="noStrike" dirty="0">
                          <a:solidFill>
                            <a:srgbClr val="000000"/>
                          </a:solidFill>
                          <a:effectLst/>
                          <a:latin typeface="Calibri" panose="020F0502020204030204" pitchFamily="34" charset="0"/>
                        </a:rPr>
                        <a:t>ptegu</a:t>
                      </a:r>
                    </a:p>
                  </a:txBody>
                  <a:tcPr marL="9525" marR="9525" marT="9525" marB="0" anchor="b">
                    <a:lnL>
                      <a:noFill/>
                    </a:lnL>
                    <a:lnR>
                      <a:noFill/>
                    </a:lnR>
                    <a:lnT>
                      <a:noFill/>
                    </a:lnT>
                    <a:lnB>
                      <a:noFill/>
                    </a:lnB>
                  </a:tcPr>
                </a:tc>
                <a:tc>
                  <a:txBody>
                    <a:bodyPr/>
                    <a:lstStyle/>
                    <a:p>
                      <a:pPr algn="ctr" fontAlgn="b"/>
                      <a:r>
                        <a:rPr lang="en-US" sz="1700" b="0" i="0" u="none" strike="noStrike" dirty="0">
                          <a:solidFill>
                            <a:srgbClr val="000000"/>
                          </a:solidFill>
                          <a:effectLst/>
                          <a:latin typeface="Calibri" panose="020F0502020204030204" pitchFamily="34" charset="0"/>
                        </a:rPr>
                        <a:t>1393.7</a:t>
                      </a:r>
                    </a:p>
                  </a:txBody>
                  <a:tcPr marL="9525" marR="9525" marT="9525" marB="0" anchor="b">
                    <a:lnL>
                      <a:noFill/>
                    </a:lnL>
                    <a:lnR>
                      <a:noFill/>
                    </a:lnR>
                    <a:lnT>
                      <a:noFill/>
                    </a:lnT>
                    <a:lnB>
                      <a:noFill/>
                    </a:lnB>
                  </a:tcPr>
                </a:tc>
                <a:tc>
                  <a:txBody>
                    <a:bodyPr/>
                    <a:lstStyle/>
                    <a:p>
                      <a:pPr algn="ctr" fontAlgn="b"/>
                      <a:r>
                        <a:rPr lang="en-US" sz="1700" b="0" i="0" u="none" strike="noStrike" dirty="0">
                          <a:solidFill>
                            <a:srgbClr val="000000"/>
                          </a:solidFill>
                          <a:effectLst/>
                          <a:latin typeface="Calibri" panose="020F0502020204030204" pitchFamily="34" charset="0"/>
                        </a:rPr>
                        <a:t>1348.9</a:t>
                      </a:r>
                    </a:p>
                  </a:txBody>
                  <a:tcPr marL="9525" marR="9525" marT="9525" marB="0" anchor="b">
                    <a:lnL>
                      <a:noFill/>
                    </a:lnL>
                    <a:lnR>
                      <a:noFill/>
                    </a:lnR>
                    <a:lnT>
                      <a:noFill/>
                    </a:lnT>
                    <a:lnB>
                      <a:noFill/>
                    </a:lnB>
                  </a:tcPr>
                </a:tc>
                <a:tc>
                  <a:txBody>
                    <a:bodyPr/>
                    <a:lstStyle/>
                    <a:p>
                      <a:pPr algn="ctr"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2">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379893527"/>
                  </a:ext>
                </a:extLst>
              </a:tr>
              <a:tr h="275549">
                <a:tc>
                  <a:txBody>
                    <a:bodyPr/>
                    <a:lstStyle/>
                    <a:p>
                      <a:pPr algn="ctr" fontAlgn="b"/>
                      <a:r>
                        <a:rPr lang="en-US" sz="1700" b="0" i="0" u="none" strike="noStrike" dirty="0">
                          <a:solidFill>
                            <a:srgbClr val="000000"/>
                          </a:solidFill>
                          <a:effectLst/>
                          <a:latin typeface="Calibri" panose="020F0502020204030204" pitchFamily="34" charset="0"/>
                        </a:rPr>
                        <a:t>ptnonipm</a:t>
                      </a:r>
                    </a:p>
                  </a:txBody>
                  <a:tcPr marL="9525" marR="9525" marT="9525" marB="0" anchor="ctr">
                    <a:lnL>
                      <a:noFill/>
                    </a:lnL>
                    <a:lnR>
                      <a:noFill/>
                    </a:lnR>
                    <a:lnT>
                      <a:noFill/>
                    </a:lnT>
                    <a:lnB>
                      <a:noFill/>
                    </a:lnB>
                  </a:tcPr>
                </a:tc>
                <a:tc>
                  <a:txBody>
                    <a:bodyPr/>
                    <a:lstStyle/>
                    <a:p>
                      <a:pPr algn="ctr" fontAlgn="b"/>
                      <a:r>
                        <a:rPr lang="en-US" sz="1700" b="0" i="0" u="none" strike="noStrike" dirty="0">
                          <a:solidFill>
                            <a:srgbClr val="000000"/>
                          </a:solidFill>
                          <a:effectLst/>
                          <a:latin typeface="Calibri" panose="020F0502020204030204" pitchFamily="34" charset="0"/>
                        </a:rPr>
                        <a:t>2333.4</a:t>
                      </a:r>
                    </a:p>
                  </a:txBody>
                  <a:tcPr marL="9525" marR="9525" marT="9525" marB="0" anchor="ctr">
                    <a:lnL>
                      <a:noFill/>
                    </a:lnL>
                    <a:lnR>
                      <a:noFill/>
                    </a:lnR>
                    <a:lnT>
                      <a:noFill/>
                    </a:lnT>
                    <a:lnB>
                      <a:noFill/>
                    </a:lnB>
                  </a:tcPr>
                </a:tc>
                <a:tc>
                  <a:txBody>
                    <a:bodyPr/>
                    <a:lstStyle/>
                    <a:p>
                      <a:pPr algn="ctr" fontAlgn="b"/>
                      <a:r>
                        <a:rPr lang="en-US" sz="1700" b="0" i="0" u="none" strike="noStrike" dirty="0">
                          <a:solidFill>
                            <a:srgbClr val="000000"/>
                          </a:solidFill>
                          <a:effectLst/>
                          <a:latin typeface="Calibri" panose="020F0502020204030204" pitchFamily="34" charset="0"/>
                        </a:rPr>
                        <a:t>864.7</a:t>
                      </a:r>
                    </a:p>
                  </a:txBody>
                  <a:tcPr marL="9525" marR="9525" marT="9525" marB="0" anchor="ctr">
                    <a:lnL>
                      <a:noFill/>
                    </a:lnL>
                    <a:lnR>
                      <a:noFill/>
                    </a:lnR>
                    <a:lnT>
                      <a:noFill/>
                    </a:lnT>
                    <a:lnB>
                      <a:noFill/>
                    </a:lnB>
                  </a:tcPr>
                </a:tc>
                <a:tc>
                  <a:txBody>
                    <a:bodyPr/>
                    <a:lstStyle/>
                    <a:p>
                      <a:pPr algn="ctr" fontAlgn="b"/>
                      <a:r>
                        <a:rPr lang="en-US" sz="1700" b="0" i="0" u="none" strike="noStrike" dirty="0">
                          <a:solidFill>
                            <a:srgbClr val="000000"/>
                          </a:solidFill>
                          <a:effectLst/>
                          <a:latin typeface="Calibri" panose="020F0502020204030204" pitchFamily="34" charset="0"/>
                        </a:rPr>
                        <a:t>1966.7</a:t>
                      </a:r>
                    </a:p>
                  </a:txBody>
                  <a:tcPr marL="9525" marR="9525" marT="9525" marB="0" anchor="ctr">
                    <a:lnL>
                      <a:noFill/>
                    </a:lnL>
                    <a:lnR>
                      <a:noFill/>
                    </a:lnR>
                    <a:lnT>
                      <a:noFill/>
                    </a:lnT>
                    <a:lnB>
                      <a:noFill/>
                    </a:lnB>
                  </a:tcPr>
                </a:tc>
                <a:tc>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gridSpan="5">
                  <a:txBody>
                    <a:bodyPr/>
                    <a:lstStyle/>
                    <a:p>
                      <a:pPr algn="l" fontAlgn="b"/>
                      <a:r>
                        <a:rPr lang="en-US" sz="1700" b="0" i="0" u="none" strike="noStrike" dirty="0">
                          <a:solidFill>
                            <a:srgbClr val="000000"/>
                          </a:solidFill>
                          <a:effectLst/>
                          <a:latin typeface="Calibri" panose="020F0502020204030204" pitchFamily="34" charset="0"/>
                        </a:rPr>
                        <a:t>if ptnonipm and nonroad are aggregated</a:t>
                      </a:r>
                    </a:p>
                  </a:txBody>
                  <a:tcPr marL="9525" marR="9525" marT="9525"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40892551"/>
                  </a:ext>
                </a:extLst>
              </a:tr>
              <a:tr h="275549">
                <a:tc>
                  <a:txBody>
                    <a:bodyPr/>
                    <a:lstStyle/>
                    <a:p>
                      <a:pPr algn="ctr" fontAlgn="b"/>
                      <a:r>
                        <a:rPr lang="en-US" sz="1700" b="0" i="0" u="none" strike="noStrike" dirty="0">
                          <a:solidFill>
                            <a:srgbClr val="000000"/>
                          </a:solidFill>
                          <a:effectLst/>
                          <a:latin typeface="Calibri" panose="020F0502020204030204" pitchFamily="34" charset="0"/>
                        </a:rPr>
                        <a:t>nonroad_gas</a:t>
                      </a:r>
                    </a:p>
                  </a:txBody>
                  <a:tcPr marL="9525" marR="9525" marT="9525" marB="0" anchor="ctr">
                    <a:lnL>
                      <a:noFill/>
                    </a:lnL>
                    <a:lnR>
                      <a:noFill/>
                    </a:lnR>
                    <a:lnT>
                      <a:noFill/>
                    </a:lnT>
                    <a:lnB>
                      <a:noFill/>
                    </a:lnB>
                  </a:tcPr>
                </a:tc>
                <a:tc>
                  <a:txBody>
                    <a:bodyPr/>
                    <a:lstStyle/>
                    <a:p>
                      <a:pPr algn="ctr" fontAlgn="b"/>
                      <a:endParaRPr lang="en-US" sz="17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b"/>
                      <a:r>
                        <a:rPr lang="en-US" sz="1700" b="0" i="0" u="none" strike="noStrike" dirty="0">
                          <a:solidFill>
                            <a:srgbClr val="000000"/>
                          </a:solidFill>
                          <a:effectLst/>
                          <a:latin typeface="Calibri" panose="020F0502020204030204" pitchFamily="34" charset="0"/>
                        </a:rPr>
                        <a:t>227.1</a:t>
                      </a:r>
                    </a:p>
                  </a:txBody>
                  <a:tcPr marL="9525" marR="9525" marT="9525" marB="0" anchor="ctr">
                    <a:lnL>
                      <a:noFill/>
                    </a:lnL>
                    <a:lnR>
                      <a:noFill/>
                    </a:lnR>
                    <a:lnT>
                      <a:noFill/>
                    </a:lnT>
                    <a:lnB>
                      <a:noFill/>
                    </a:lnB>
                  </a:tcPr>
                </a:tc>
                <a:tc>
                  <a:txBody>
                    <a:bodyPr/>
                    <a:lstStyle/>
                    <a:p>
                      <a:pPr algn="ctr" fontAlgn="b"/>
                      <a:r>
                        <a:rPr lang="en-US" sz="1700" b="0" i="0" u="none" strike="noStrike" dirty="0">
                          <a:solidFill>
                            <a:srgbClr val="000000"/>
                          </a:solidFill>
                          <a:effectLst/>
                          <a:latin typeface="Calibri" panose="020F0502020204030204" pitchFamily="34" charset="0"/>
                        </a:rPr>
                        <a:t>1101.9</a:t>
                      </a:r>
                    </a:p>
                  </a:txBody>
                  <a:tcPr marL="9525" marR="9525" marT="9525" marB="0" anchor="ctr">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gridSpan="5">
                  <a:txBody>
                    <a:bodyPr/>
                    <a:lstStyle/>
                    <a:p>
                      <a:pPr algn="l" fontAlgn="b"/>
                      <a:r>
                        <a:rPr lang="en-US" sz="1700" b="0" i="0" u="none" strike="noStrike" dirty="0">
                          <a:solidFill>
                            <a:srgbClr val="000000"/>
                          </a:solidFill>
                          <a:effectLst/>
                          <a:latin typeface="Calibri" panose="020F0502020204030204" pitchFamily="34" charset="0"/>
                        </a:rPr>
                        <a:t>if nonroad gas and diesel are aggregated</a:t>
                      </a:r>
                    </a:p>
                  </a:txBody>
                  <a:tcPr marL="9525" marR="9525" marT="9525"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8395045"/>
                  </a:ext>
                </a:extLst>
              </a:tr>
              <a:tr h="275549">
                <a:tc>
                  <a:txBody>
                    <a:bodyPr/>
                    <a:lstStyle/>
                    <a:p>
                      <a:pPr algn="ctr" fontAlgn="b"/>
                      <a:r>
                        <a:rPr lang="en-US" sz="1700" b="0" i="0" u="none" strike="noStrike" dirty="0">
                          <a:solidFill>
                            <a:srgbClr val="000000"/>
                          </a:solidFill>
                          <a:effectLst/>
                          <a:latin typeface="Calibri" panose="020F0502020204030204" pitchFamily="34" charset="0"/>
                        </a:rPr>
                        <a:t>nonroad_diesel</a:t>
                      </a:r>
                    </a:p>
                  </a:txBody>
                  <a:tcPr marL="9525" marR="9525" marT="9525" marB="0" anchor="b">
                    <a:lnL>
                      <a:noFill/>
                    </a:lnL>
                    <a:lnR>
                      <a:noFill/>
                    </a:lnR>
                    <a:lnT>
                      <a:noFill/>
                    </a:lnT>
                    <a:lnB>
                      <a:noFill/>
                    </a:lnB>
                  </a:tcPr>
                </a:tc>
                <a:tc>
                  <a:txBody>
                    <a:bodyPr/>
                    <a:lstStyle/>
                    <a:p>
                      <a:pPr algn="ctr"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700" b="0" i="0" u="none" strike="noStrike" dirty="0">
                          <a:solidFill>
                            <a:srgbClr val="000000"/>
                          </a:solidFill>
                          <a:effectLst/>
                          <a:latin typeface="Calibri" panose="020F0502020204030204" pitchFamily="34" charset="0"/>
                        </a:rPr>
                        <a:t>874.9</a:t>
                      </a:r>
                    </a:p>
                  </a:txBody>
                  <a:tcPr marL="9525" marR="9525" marT="9525" marB="0" anchor="b">
                    <a:lnL>
                      <a:noFill/>
                    </a:lnL>
                    <a:lnR>
                      <a:noFill/>
                    </a:lnR>
                    <a:lnT>
                      <a:noFill/>
                    </a:lnT>
                    <a:lnB>
                      <a:noFill/>
                    </a:lnB>
                  </a:tcPr>
                </a:tc>
                <a:tc>
                  <a:txBody>
                    <a:bodyPr/>
                    <a:lstStyle/>
                    <a:p>
                      <a:pPr algn="ctr"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2">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699715457"/>
                  </a:ext>
                </a:extLst>
              </a:tr>
              <a:tr h="275549">
                <a:tc>
                  <a:txBody>
                    <a:bodyPr/>
                    <a:lstStyle/>
                    <a:p>
                      <a:pPr algn="ctr" fontAlgn="b"/>
                      <a:r>
                        <a:rPr lang="en-US" sz="1700" b="0" i="0" u="none" strike="noStrike" dirty="0">
                          <a:solidFill>
                            <a:srgbClr val="000000"/>
                          </a:solidFill>
                          <a:effectLst/>
                          <a:latin typeface="Calibri" panose="020F0502020204030204" pitchFamily="34" charset="0"/>
                        </a:rPr>
                        <a:t>oilgas</a:t>
                      </a:r>
                    </a:p>
                  </a:txBody>
                  <a:tcPr marL="9525" marR="9525" marT="9525" marB="0" anchor="b">
                    <a:lnL>
                      <a:noFill/>
                    </a:lnL>
                    <a:lnR>
                      <a:noFill/>
                    </a:lnR>
                    <a:lnT>
                      <a:noFill/>
                    </a:lnT>
                    <a:lnB>
                      <a:noFill/>
                    </a:lnB>
                  </a:tcPr>
                </a:tc>
                <a:tc>
                  <a:txBody>
                    <a:bodyPr/>
                    <a:lstStyle/>
                    <a:p>
                      <a:pPr algn="ctr" fontAlgn="b"/>
                      <a:r>
                        <a:rPr lang="en-US" sz="1700" b="0" i="0" u="none" strike="noStrike">
                          <a:solidFill>
                            <a:srgbClr val="000000"/>
                          </a:solidFill>
                          <a:effectLst/>
                          <a:latin typeface="Calibri" panose="020F0502020204030204" pitchFamily="34" charset="0"/>
                        </a:rPr>
                        <a:t>375.4</a:t>
                      </a:r>
                    </a:p>
                  </a:txBody>
                  <a:tcPr marL="9525" marR="9525" marT="9525" marB="0" anchor="b">
                    <a:lnL>
                      <a:noFill/>
                    </a:lnL>
                    <a:lnR>
                      <a:noFill/>
                    </a:lnR>
                    <a:lnT>
                      <a:noFill/>
                    </a:lnT>
                    <a:lnB>
                      <a:noFill/>
                    </a:lnB>
                  </a:tcPr>
                </a:tc>
                <a:tc>
                  <a:txBody>
                    <a:bodyPr/>
                    <a:lstStyle/>
                    <a:p>
                      <a:pPr algn="ctr" fontAlgn="b"/>
                      <a:r>
                        <a:rPr lang="en-US" sz="1700" b="0" i="0" u="none" strike="noStrike" dirty="0">
                          <a:solidFill>
                            <a:srgbClr val="000000"/>
                          </a:solidFill>
                          <a:effectLst/>
                          <a:latin typeface="Calibri" panose="020F0502020204030204" pitchFamily="34" charset="0"/>
                        </a:rPr>
                        <a:t>998.4</a:t>
                      </a:r>
                    </a:p>
                  </a:txBody>
                  <a:tcPr marL="9525" marR="9525" marT="9525" marB="0" anchor="b">
                    <a:lnL>
                      <a:noFill/>
                    </a:lnL>
                    <a:lnR>
                      <a:noFill/>
                    </a:lnR>
                    <a:lnT>
                      <a:noFill/>
                    </a:lnT>
                    <a:lnB>
                      <a:noFill/>
                    </a:lnB>
                  </a:tcPr>
                </a:tc>
                <a:tc>
                  <a:txBody>
                    <a:bodyPr/>
                    <a:lstStyle/>
                    <a:p>
                      <a:pPr algn="ctr"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2">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892453034"/>
                  </a:ext>
                </a:extLst>
              </a:tr>
              <a:tr h="275549">
                <a:tc>
                  <a:txBody>
                    <a:bodyPr/>
                    <a:lstStyle/>
                    <a:p>
                      <a:pPr algn="ctr" fontAlgn="b"/>
                      <a:r>
                        <a:rPr lang="en-US" sz="1700" b="0" i="0" u="none" strike="noStrike" dirty="0">
                          <a:solidFill>
                            <a:srgbClr val="000000"/>
                          </a:solidFill>
                          <a:effectLst/>
                          <a:latin typeface="Calibri" panose="020F0502020204030204" pitchFamily="34" charset="0"/>
                        </a:rPr>
                        <a:t>nonpt</a:t>
                      </a:r>
                    </a:p>
                  </a:txBody>
                  <a:tcPr marL="9525" marR="9525" marT="9525" marB="0" anchor="b">
                    <a:lnL>
                      <a:noFill/>
                    </a:lnL>
                    <a:lnR>
                      <a:noFill/>
                    </a:lnR>
                    <a:lnT>
                      <a:noFill/>
                    </a:lnT>
                    <a:lnB>
                      <a:noFill/>
                    </a:lnB>
                  </a:tcPr>
                </a:tc>
                <a:tc>
                  <a:txBody>
                    <a:bodyPr/>
                    <a:lstStyle/>
                    <a:p>
                      <a:pPr algn="ctr" fontAlgn="b"/>
                      <a:r>
                        <a:rPr lang="en-US" sz="1700" b="0" i="0" u="none" strike="noStrike">
                          <a:solidFill>
                            <a:srgbClr val="000000"/>
                          </a:solidFill>
                          <a:effectLst/>
                          <a:latin typeface="Calibri" panose="020F0502020204030204" pitchFamily="34" charset="0"/>
                        </a:rPr>
                        <a:t>100.9</a:t>
                      </a:r>
                    </a:p>
                  </a:txBody>
                  <a:tcPr marL="9525" marR="9525" marT="9525" marB="0" anchor="b">
                    <a:lnL>
                      <a:noFill/>
                    </a:lnL>
                    <a:lnR>
                      <a:noFill/>
                    </a:lnR>
                    <a:lnT>
                      <a:noFill/>
                    </a:lnT>
                    <a:lnB>
                      <a:noFill/>
                    </a:lnB>
                  </a:tcPr>
                </a:tc>
                <a:tc>
                  <a:txBody>
                    <a:bodyPr/>
                    <a:lstStyle/>
                    <a:p>
                      <a:pPr algn="ctr" fontAlgn="b"/>
                      <a:r>
                        <a:rPr lang="en-US" sz="1700" b="0" i="0" u="none" strike="noStrike" dirty="0">
                          <a:solidFill>
                            <a:srgbClr val="000000"/>
                          </a:solidFill>
                          <a:effectLst/>
                          <a:latin typeface="Calibri" panose="020F0502020204030204" pitchFamily="34" charset="0"/>
                        </a:rPr>
                        <a:t>665.2</a:t>
                      </a:r>
                    </a:p>
                  </a:txBody>
                  <a:tcPr marL="9525" marR="9525" marT="9525" marB="0" anchor="b">
                    <a:lnL>
                      <a:noFill/>
                    </a:lnL>
                    <a:lnR>
                      <a:noFill/>
                    </a:lnR>
                    <a:lnT>
                      <a:noFill/>
                    </a:lnT>
                    <a:lnB>
                      <a:noFill/>
                    </a:lnB>
                  </a:tcPr>
                </a:tc>
                <a:tc>
                  <a:txBody>
                    <a:bodyPr/>
                    <a:lstStyle/>
                    <a:p>
                      <a:pPr algn="ctr"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2">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674758360"/>
                  </a:ext>
                </a:extLst>
              </a:tr>
              <a:tr h="275549">
                <a:tc>
                  <a:txBody>
                    <a:bodyPr/>
                    <a:lstStyle/>
                    <a:p>
                      <a:pPr algn="ctr" fontAlgn="b"/>
                      <a:r>
                        <a:rPr lang="en-US" sz="1700" b="0" i="0" u="none" strike="noStrike" dirty="0">
                          <a:solidFill>
                            <a:srgbClr val="000000"/>
                          </a:solidFill>
                          <a:effectLst/>
                          <a:latin typeface="Calibri" panose="020F0502020204030204" pitchFamily="34" charset="0"/>
                        </a:rPr>
                        <a:t>rwc</a:t>
                      </a:r>
                    </a:p>
                  </a:txBody>
                  <a:tcPr marL="9525" marR="9525" marT="9525" marB="0" anchor="b">
                    <a:lnL>
                      <a:noFill/>
                    </a:lnL>
                    <a:lnR>
                      <a:noFill/>
                    </a:lnR>
                    <a:lnT>
                      <a:noFill/>
                    </a:lnT>
                    <a:lnB>
                      <a:noFill/>
                    </a:lnB>
                  </a:tcPr>
                </a:tc>
                <a:tc>
                  <a:txBody>
                    <a:bodyPr/>
                    <a:lstStyle/>
                    <a:p>
                      <a:pPr algn="ctr" fontAlgn="b"/>
                      <a:r>
                        <a:rPr lang="en-US" sz="1700" b="0" i="0" u="none" strike="noStrike">
                          <a:solidFill>
                            <a:srgbClr val="000000"/>
                          </a:solidFill>
                          <a:effectLst/>
                          <a:latin typeface="Calibri" panose="020F0502020204030204" pitchFamily="34" charset="0"/>
                        </a:rPr>
                        <a:t>26.9</a:t>
                      </a:r>
                    </a:p>
                  </a:txBody>
                  <a:tcPr marL="9525" marR="9525" marT="9525" marB="0" anchor="b">
                    <a:lnL>
                      <a:noFill/>
                    </a:lnL>
                    <a:lnR>
                      <a:noFill/>
                    </a:lnR>
                    <a:lnT>
                      <a:noFill/>
                    </a:lnT>
                    <a:lnB>
                      <a:noFill/>
                    </a:lnB>
                  </a:tcPr>
                </a:tc>
                <a:tc>
                  <a:txBody>
                    <a:bodyPr/>
                    <a:lstStyle/>
                    <a:p>
                      <a:pPr algn="ctr" fontAlgn="b"/>
                      <a:r>
                        <a:rPr lang="en-US" sz="1700" b="0" i="0" u="none" strike="noStrike" dirty="0">
                          <a:solidFill>
                            <a:srgbClr val="000000"/>
                          </a:solidFill>
                          <a:effectLst/>
                          <a:latin typeface="Calibri" panose="020F0502020204030204" pitchFamily="34" charset="0"/>
                        </a:rPr>
                        <a:t>37.5</a:t>
                      </a:r>
                    </a:p>
                  </a:txBody>
                  <a:tcPr marL="9525" marR="9525" marT="9525" marB="0" anchor="b">
                    <a:lnL>
                      <a:noFill/>
                    </a:lnL>
                    <a:lnR>
                      <a:noFill/>
                    </a:lnR>
                    <a:lnT>
                      <a:noFill/>
                    </a:lnT>
                    <a:lnB>
                      <a:noFill/>
                    </a:lnB>
                  </a:tcPr>
                </a:tc>
                <a:tc>
                  <a:txBody>
                    <a:bodyPr/>
                    <a:lstStyle/>
                    <a:p>
                      <a:pPr algn="ctr"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2">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180337503"/>
                  </a:ext>
                </a:extLst>
              </a:tr>
              <a:tr h="275549">
                <a:tc>
                  <a:txBody>
                    <a:bodyPr/>
                    <a:lstStyle/>
                    <a:p>
                      <a:pPr algn="ctr" fontAlgn="b"/>
                      <a:r>
                        <a:rPr lang="en-US" sz="1700" b="0" i="0" u="none" strike="noStrike" dirty="0">
                          <a:solidFill>
                            <a:srgbClr val="000000"/>
                          </a:solidFill>
                          <a:effectLst/>
                          <a:latin typeface="Calibri" panose="020F0502020204030204" pitchFamily="34" charset="0"/>
                        </a:rPr>
                        <a:t>onroad_gas</a:t>
                      </a:r>
                    </a:p>
                  </a:txBody>
                  <a:tcPr marL="9525" marR="9525" marT="9525" marB="0" anchor="b">
                    <a:lnL>
                      <a:noFill/>
                    </a:lnL>
                    <a:lnR>
                      <a:noFill/>
                    </a:lnR>
                    <a:lnT>
                      <a:noFill/>
                    </a:lnT>
                    <a:lnB>
                      <a:noFill/>
                    </a:lnB>
                  </a:tcPr>
                </a:tc>
                <a:tc>
                  <a:txBody>
                    <a:bodyPr/>
                    <a:lstStyle/>
                    <a:p>
                      <a:pPr algn="ctr" fontAlgn="b"/>
                      <a:r>
                        <a:rPr lang="en-US" sz="1700" b="0" i="0" u="none" strike="noStrike">
                          <a:solidFill>
                            <a:srgbClr val="000000"/>
                          </a:solidFill>
                          <a:effectLst/>
                          <a:latin typeface="Calibri" panose="020F0502020204030204" pitchFamily="34" charset="0"/>
                        </a:rPr>
                        <a:t>1185.9</a:t>
                      </a:r>
                    </a:p>
                  </a:txBody>
                  <a:tcPr marL="9525" marR="9525" marT="9525" marB="0" anchor="b">
                    <a:lnL>
                      <a:noFill/>
                    </a:lnL>
                    <a:lnR>
                      <a:noFill/>
                    </a:lnR>
                    <a:lnT>
                      <a:noFill/>
                    </a:lnT>
                    <a:lnB>
                      <a:noFill/>
                    </a:lnB>
                  </a:tcPr>
                </a:tc>
                <a:tc>
                  <a:txBody>
                    <a:bodyPr/>
                    <a:lstStyle/>
                    <a:p>
                      <a:pPr algn="ctr" fontAlgn="b"/>
                      <a:r>
                        <a:rPr lang="en-US" sz="1700" b="0" i="0" u="none" strike="noStrike" dirty="0">
                          <a:solidFill>
                            <a:srgbClr val="000000"/>
                          </a:solidFill>
                          <a:effectLst/>
                          <a:latin typeface="Calibri" panose="020F0502020204030204" pitchFamily="34" charset="0"/>
                        </a:rPr>
                        <a:t>1748.5</a:t>
                      </a:r>
                    </a:p>
                  </a:txBody>
                  <a:tcPr marL="9525" marR="9525" marT="9525" marB="0" anchor="b">
                    <a:lnL>
                      <a:noFill/>
                    </a:lnL>
                    <a:lnR>
                      <a:noFill/>
                    </a:lnR>
                    <a:lnT>
                      <a:noFill/>
                    </a:lnT>
                    <a:lnB>
                      <a:noFill/>
                    </a:lnB>
                  </a:tcPr>
                </a:tc>
                <a:tc>
                  <a:txBody>
                    <a:bodyPr/>
                    <a:lstStyle/>
                    <a:p>
                      <a:pPr algn="ctr"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2">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69674390"/>
                  </a:ext>
                </a:extLst>
              </a:tr>
              <a:tr h="275549">
                <a:tc>
                  <a:txBody>
                    <a:bodyPr/>
                    <a:lstStyle/>
                    <a:p>
                      <a:pPr algn="ctr" fontAlgn="b"/>
                      <a:r>
                        <a:rPr lang="en-US" sz="1700" b="0" i="0" u="none" strike="noStrike" dirty="0">
                          <a:solidFill>
                            <a:srgbClr val="000000"/>
                          </a:solidFill>
                          <a:effectLst/>
                          <a:latin typeface="Calibri" panose="020F0502020204030204" pitchFamily="34" charset="0"/>
                        </a:rPr>
                        <a:t>onroad_diesel</a:t>
                      </a:r>
                    </a:p>
                  </a:txBody>
                  <a:tcPr marL="9525" marR="9525" marT="9525" marB="0" anchor="b">
                    <a:lnL>
                      <a:noFill/>
                    </a:lnL>
                    <a:lnR>
                      <a:noFill/>
                    </a:lnR>
                    <a:lnT>
                      <a:noFill/>
                    </a:lnT>
                    <a:lnB>
                      <a:noFill/>
                    </a:lnB>
                  </a:tcPr>
                </a:tc>
                <a:tc>
                  <a:txBody>
                    <a:bodyPr/>
                    <a:lstStyle/>
                    <a:p>
                      <a:pPr algn="ctr" fontAlgn="b"/>
                      <a:r>
                        <a:rPr lang="en-US" sz="1700" b="0" i="0" u="none" strike="noStrike" dirty="0">
                          <a:solidFill>
                            <a:srgbClr val="000000"/>
                          </a:solidFill>
                          <a:effectLst/>
                          <a:latin typeface="Calibri" panose="020F0502020204030204" pitchFamily="34" charset="0"/>
                        </a:rPr>
                        <a:t>2068.1</a:t>
                      </a:r>
                    </a:p>
                  </a:txBody>
                  <a:tcPr marL="9525" marR="9525" marT="9525" marB="0" anchor="b">
                    <a:lnL>
                      <a:noFill/>
                    </a:lnL>
                    <a:lnR>
                      <a:noFill/>
                    </a:lnR>
                    <a:lnT>
                      <a:noFill/>
                    </a:lnT>
                    <a:lnB>
                      <a:noFill/>
                    </a:lnB>
                  </a:tcPr>
                </a:tc>
                <a:tc>
                  <a:txBody>
                    <a:bodyPr/>
                    <a:lstStyle/>
                    <a:p>
                      <a:pPr algn="ctr" fontAlgn="b"/>
                      <a:r>
                        <a:rPr lang="en-US" sz="1700" b="0" i="0" u="none" strike="noStrike" dirty="0">
                          <a:solidFill>
                            <a:srgbClr val="000000"/>
                          </a:solidFill>
                          <a:effectLst/>
                          <a:latin typeface="Calibri" panose="020F0502020204030204" pitchFamily="34" charset="0"/>
                        </a:rPr>
                        <a:t>2155.9</a:t>
                      </a:r>
                    </a:p>
                  </a:txBody>
                  <a:tcPr marL="9525" marR="9525" marT="9525" marB="0" anchor="b">
                    <a:lnL>
                      <a:noFill/>
                    </a:lnL>
                    <a:lnR>
                      <a:noFill/>
                    </a:lnR>
                    <a:lnT>
                      <a:noFill/>
                    </a:lnT>
                    <a:lnB>
                      <a:noFill/>
                    </a:lnB>
                  </a:tcPr>
                </a:tc>
                <a:tc>
                  <a:txBody>
                    <a:bodyPr/>
                    <a:lstStyle/>
                    <a:p>
                      <a:pPr algn="ctr"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2">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84083888"/>
                  </a:ext>
                </a:extLst>
              </a:tr>
              <a:tr h="275549">
                <a:tc>
                  <a:txBody>
                    <a:bodyPr/>
                    <a:lstStyle/>
                    <a:p>
                      <a:pPr algn="ctr" fontAlgn="b"/>
                      <a:r>
                        <a:rPr lang="en-US" sz="1700" b="0" i="0" u="none" strike="noStrike" dirty="0">
                          <a:solidFill>
                            <a:srgbClr val="000000"/>
                          </a:solidFill>
                          <a:effectLst/>
                          <a:latin typeface="Calibri" panose="020F0502020204030204" pitchFamily="34" charset="0"/>
                        </a:rPr>
                        <a:t>rail</a:t>
                      </a:r>
                    </a:p>
                  </a:txBody>
                  <a:tcPr marL="9525" marR="9525" marT="9525" marB="0" anchor="b">
                    <a:lnL>
                      <a:noFill/>
                    </a:lnL>
                    <a:lnR>
                      <a:noFill/>
                    </a:lnR>
                    <a:lnT>
                      <a:noFill/>
                    </a:lnT>
                    <a:lnB>
                      <a:noFill/>
                    </a:lnB>
                  </a:tcPr>
                </a:tc>
                <a:tc>
                  <a:txBody>
                    <a:bodyPr/>
                    <a:lstStyle/>
                    <a:p>
                      <a:pPr algn="ctr" fontAlgn="b"/>
                      <a:r>
                        <a:rPr lang="en-US" sz="1700" b="0" i="0" u="none" strike="noStrike">
                          <a:solidFill>
                            <a:srgbClr val="000000"/>
                          </a:solidFill>
                          <a:effectLst/>
                          <a:latin typeface="Calibri" panose="020F0502020204030204" pitchFamily="34" charset="0"/>
                        </a:rPr>
                        <a:t>649.3</a:t>
                      </a:r>
                    </a:p>
                  </a:txBody>
                  <a:tcPr marL="9525" marR="9525" marT="9525" marB="0" anchor="b">
                    <a:lnL>
                      <a:noFill/>
                    </a:lnL>
                    <a:lnR>
                      <a:noFill/>
                    </a:lnR>
                    <a:lnT>
                      <a:noFill/>
                    </a:lnT>
                    <a:lnB>
                      <a:noFill/>
                    </a:lnB>
                  </a:tcPr>
                </a:tc>
                <a:tc>
                  <a:txBody>
                    <a:bodyPr/>
                    <a:lstStyle/>
                    <a:p>
                      <a:pPr algn="ctr" fontAlgn="b"/>
                      <a:r>
                        <a:rPr lang="en-US" sz="1700" b="0" i="0" u="none" strike="noStrike" dirty="0">
                          <a:solidFill>
                            <a:srgbClr val="000000"/>
                          </a:solidFill>
                          <a:effectLst/>
                          <a:latin typeface="Calibri" panose="020F0502020204030204" pitchFamily="34" charset="0"/>
                        </a:rPr>
                        <a:t>546.3</a:t>
                      </a:r>
                    </a:p>
                  </a:txBody>
                  <a:tcPr marL="9525" marR="9525" marT="9525" marB="0" anchor="b">
                    <a:lnL>
                      <a:noFill/>
                    </a:lnL>
                    <a:lnR>
                      <a:noFill/>
                    </a:lnR>
                    <a:lnT>
                      <a:noFill/>
                    </a:lnT>
                    <a:lnB>
                      <a:noFill/>
                    </a:lnB>
                  </a:tcPr>
                </a:tc>
                <a:tc>
                  <a:txBody>
                    <a:bodyPr/>
                    <a:lstStyle/>
                    <a:p>
                      <a:pPr algn="ctr"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2">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661681718"/>
                  </a:ext>
                </a:extLst>
              </a:tr>
              <a:tr h="275549">
                <a:tc>
                  <a:txBody>
                    <a:bodyPr/>
                    <a:lstStyle/>
                    <a:p>
                      <a:pPr algn="ctr" fontAlgn="b"/>
                      <a:r>
                        <a:rPr lang="en-US" sz="1700" b="0" i="0" u="none" strike="noStrike" dirty="0">
                          <a:solidFill>
                            <a:srgbClr val="000000"/>
                          </a:solidFill>
                          <a:effectLst/>
                          <a:latin typeface="Calibri" panose="020F0502020204030204" pitchFamily="34" charset="0"/>
                        </a:rPr>
                        <a:t>airports</a:t>
                      </a:r>
                    </a:p>
                  </a:txBody>
                  <a:tcPr marL="9525" marR="9525" marT="9525" marB="0" anchor="b">
                    <a:lnL>
                      <a:noFill/>
                    </a:lnL>
                    <a:lnR>
                      <a:noFill/>
                    </a:lnR>
                    <a:lnT>
                      <a:noFill/>
                    </a:lnT>
                    <a:lnB>
                      <a:noFill/>
                    </a:lnB>
                  </a:tcPr>
                </a:tc>
                <a:tc>
                  <a:txBody>
                    <a:bodyPr/>
                    <a:lstStyle/>
                    <a:p>
                      <a:pPr algn="ctr" fontAlgn="b"/>
                      <a:r>
                        <a:rPr lang="en-US" sz="1700" b="0" i="0" u="none" strike="noStrike">
                          <a:solidFill>
                            <a:srgbClr val="000000"/>
                          </a:solidFill>
                          <a:effectLst/>
                          <a:latin typeface="Calibri" panose="020F0502020204030204" pitchFamily="34" charset="0"/>
                        </a:rPr>
                        <a:t>563.8</a:t>
                      </a:r>
                    </a:p>
                  </a:txBody>
                  <a:tcPr marL="9525" marR="9525" marT="9525" marB="0" anchor="b">
                    <a:lnL>
                      <a:noFill/>
                    </a:lnL>
                    <a:lnR>
                      <a:noFill/>
                    </a:lnR>
                    <a:lnT>
                      <a:noFill/>
                    </a:lnT>
                    <a:lnB>
                      <a:noFill/>
                    </a:lnB>
                  </a:tcPr>
                </a:tc>
                <a:tc>
                  <a:txBody>
                    <a:bodyPr/>
                    <a:lstStyle/>
                    <a:p>
                      <a:pPr algn="ctr" fontAlgn="b"/>
                      <a:r>
                        <a:rPr lang="en-US" sz="1700" b="0" i="0" u="none" strike="noStrike" dirty="0">
                          <a:solidFill>
                            <a:srgbClr val="000000"/>
                          </a:solidFill>
                          <a:effectLst/>
                          <a:latin typeface="Calibri" panose="020F0502020204030204" pitchFamily="34" charset="0"/>
                        </a:rPr>
                        <a:t>112.8</a:t>
                      </a:r>
                    </a:p>
                  </a:txBody>
                  <a:tcPr marL="9525" marR="9525" marT="9525" marB="0" anchor="b">
                    <a:lnL>
                      <a:noFill/>
                    </a:lnL>
                    <a:lnR>
                      <a:noFill/>
                    </a:lnR>
                    <a:lnT>
                      <a:noFill/>
                    </a:lnT>
                    <a:lnB>
                      <a:noFill/>
                    </a:lnB>
                  </a:tcPr>
                </a:tc>
                <a:tc>
                  <a:txBody>
                    <a:bodyPr/>
                    <a:lstStyle/>
                    <a:p>
                      <a:pPr algn="ctr"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2">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179909277"/>
                  </a:ext>
                </a:extLst>
              </a:tr>
              <a:tr h="275549">
                <a:tc>
                  <a:txBody>
                    <a:bodyPr/>
                    <a:lstStyle/>
                    <a:p>
                      <a:pPr algn="ctr" fontAlgn="b"/>
                      <a:r>
                        <a:rPr lang="en-US" sz="1700" b="0" i="0" u="none" strike="noStrike" dirty="0">
                          <a:solidFill>
                            <a:srgbClr val="000000"/>
                          </a:solidFill>
                          <a:effectLst/>
                          <a:latin typeface="Calibri" panose="020F0502020204030204" pitchFamily="34" charset="0"/>
                        </a:rPr>
                        <a:t>pt_cmv_c1c2</a:t>
                      </a:r>
                    </a:p>
                  </a:txBody>
                  <a:tcPr marL="9525" marR="9525" marT="9525" marB="0" anchor="b">
                    <a:lnL>
                      <a:noFill/>
                    </a:lnL>
                    <a:lnR>
                      <a:noFill/>
                    </a:lnR>
                    <a:lnT>
                      <a:noFill/>
                    </a:lnT>
                    <a:lnB>
                      <a:noFill/>
                    </a:lnB>
                  </a:tcPr>
                </a:tc>
                <a:tc>
                  <a:txBody>
                    <a:bodyPr/>
                    <a:lstStyle/>
                    <a:p>
                      <a:pPr algn="ctr" fontAlgn="b"/>
                      <a:r>
                        <a:rPr lang="en-US" sz="1700" b="0" i="0" u="none" strike="noStrike">
                          <a:solidFill>
                            <a:srgbClr val="000000"/>
                          </a:solidFill>
                          <a:effectLst/>
                          <a:latin typeface="Calibri" panose="020F0502020204030204" pitchFamily="34" charset="0"/>
                        </a:rPr>
                        <a:t>848.4</a:t>
                      </a:r>
                    </a:p>
                  </a:txBody>
                  <a:tcPr marL="9525" marR="9525" marT="9525" marB="0" anchor="b">
                    <a:lnL>
                      <a:noFill/>
                    </a:lnL>
                    <a:lnR>
                      <a:noFill/>
                    </a:lnR>
                    <a:lnT>
                      <a:noFill/>
                    </a:lnT>
                    <a:lnB>
                      <a:noFill/>
                    </a:lnB>
                  </a:tcPr>
                </a:tc>
                <a:tc>
                  <a:txBody>
                    <a:bodyPr/>
                    <a:lstStyle/>
                    <a:p>
                      <a:pPr algn="ctr" fontAlgn="b"/>
                      <a:r>
                        <a:rPr lang="en-US" sz="1700" b="0" i="0" u="none" strike="noStrike" dirty="0">
                          <a:solidFill>
                            <a:srgbClr val="000000"/>
                          </a:solidFill>
                          <a:effectLst/>
                          <a:latin typeface="Calibri" panose="020F0502020204030204" pitchFamily="34" charset="0"/>
                        </a:rPr>
                        <a:t>210.8</a:t>
                      </a:r>
                    </a:p>
                  </a:txBody>
                  <a:tcPr marL="9525" marR="9525" marT="9525" marB="0" anchor="b">
                    <a:lnL>
                      <a:noFill/>
                    </a:lnL>
                    <a:lnR>
                      <a:noFill/>
                    </a:lnR>
                    <a:lnT>
                      <a:noFill/>
                    </a:lnT>
                    <a:lnB>
                      <a:noFill/>
                    </a:lnB>
                  </a:tcPr>
                </a:tc>
                <a:tc>
                  <a:txBody>
                    <a:bodyPr/>
                    <a:lstStyle/>
                    <a:p>
                      <a:pPr algn="ctr"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2">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719723899"/>
                  </a:ext>
                </a:extLst>
              </a:tr>
              <a:tr h="130320">
                <a:tc>
                  <a:txBody>
                    <a:bodyPr/>
                    <a:lstStyle/>
                    <a:p>
                      <a:pPr algn="ctr" fontAlgn="b"/>
                      <a:r>
                        <a:rPr lang="en-US" sz="1700" b="0" i="0" u="none" strike="noStrike" dirty="0">
                          <a:solidFill>
                            <a:srgbClr val="000000"/>
                          </a:solidFill>
                          <a:effectLst/>
                          <a:latin typeface="Calibri" panose="020F0502020204030204" pitchFamily="34" charset="0"/>
                        </a:rPr>
                        <a:t>pt_cmv_c3</a:t>
                      </a:r>
                    </a:p>
                  </a:txBody>
                  <a:tcPr marL="9525" marR="9525" marT="9525" marB="0" anchor="b">
                    <a:lnL>
                      <a:noFill/>
                    </a:lnL>
                    <a:lnR>
                      <a:noFill/>
                    </a:lnR>
                    <a:lnT>
                      <a:noFill/>
                    </a:lnT>
                    <a:lnB>
                      <a:noFill/>
                    </a:lnB>
                  </a:tcPr>
                </a:tc>
                <a:tc>
                  <a:txBody>
                    <a:bodyPr/>
                    <a:lstStyle/>
                    <a:p>
                      <a:pPr algn="ctr" fontAlgn="b"/>
                      <a:r>
                        <a:rPr lang="en-US" sz="1700" b="0" i="0" u="none" strike="noStrike">
                          <a:solidFill>
                            <a:srgbClr val="000000"/>
                          </a:solidFill>
                          <a:effectLst/>
                          <a:latin typeface="Calibri" panose="020F0502020204030204" pitchFamily="34" charset="0"/>
                        </a:rPr>
                        <a:t>1599.2</a:t>
                      </a:r>
                    </a:p>
                  </a:txBody>
                  <a:tcPr marL="9525" marR="9525" marT="9525" marB="0" anchor="b">
                    <a:lnL>
                      <a:noFill/>
                    </a:lnL>
                    <a:lnR>
                      <a:noFill/>
                    </a:lnR>
                    <a:lnT>
                      <a:noFill/>
                    </a:lnT>
                    <a:lnB>
                      <a:noFill/>
                    </a:lnB>
                  </a:tcPr>
                </a:tc>
                <a:tc>
                  <a:txBody>
                    <a:bodyPr/>
                    <a:lstStyle/>
                    <a:p>
                      <a:pPr algn="ctr" fontAlgn="b"/>
                      <a:r>
                        <a:rPr lang="en-US" sz="1700" b="0" i="0" u="none" strike="noStrike" dirty="0">
                          <a:solidFill>
                            <a:srgbClr val="000000"/>
                          </a:solidFill>
                          <a:effectLst/>
                          <a:latin typeface="Calibri" panose="020F0502020204030204" pitchFamily="34" charset="0"/>
                        </a:rPr>
                        <a:t>634.7</a:t>
                      </a:r>
                    </a:p>
                  </a:txBody>
                  <a:tcPr marL="9525" marR="9525" marT="9525" marB="0" anchor="b">
                    <a:lnL>
                      <a:noFill/>
                    </a:lnL>
                    <a:lnR>
                      <a:noFill/>
                    </a:lnR>
                    <a:lnT>
                      <a:noFill/>
                    </a:lnT>
                    <a:lnB>
                      <a:noFill/>
                    </a:lnB>
                  </a:tcPr>
                </a:tc>
                <a:tc>
                  <a:txBody>
                    <a:bodyPr/>
                    <a:lstStyle/>
                    <a:p>
                      <a:pPr algn="ctr"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2">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44151412"/>
                  </a:ext>
                </a:extLst>
              </a:tr>
              <a:tr h="1260490">
                <a:tc gridSpan="10">
                  <a:txBody>
                    <a:bodyPr/>
                    <a:lstStyle/>
                    <a:p>
                      <a:pPr algn="l" fontAlgn="b"/>
                      <a:r>
                        <a:rPr lang="en-US" sz="2000" b="0" i="0" u="none" strike="noStrike" dirty="0">
                          <a:solidFill>
                            <a:srgbClr val="000000"/>
                          </a:solidFill>
                          <a:effectLst/>
                          <a:latin typeface="Calibri" panose="020F0502020204030204" pitchFamily="34" charset="0"/>
                        </a:rPr>
                        <a:t>Post-processed CMAQ emissions previously used 30 g/mol and 46 g/mol respectively for NO and NO</a:t>
                      </a:r>
                      <a:r>
                        <a:rPr lang="en-US" sz="2000" b="0" i="0" u="none" strike="noStrike" baseline="-25000" dirty="0">
                          <a:solidFill>
                            <a:srgbClr val="000000"/>
                          </a:solidFill>
                          <a:effectLst/>
                          <a:latin typeface="Calibri" panose="020F0502020204030204" pitchFamily="34" charset="0"/>
                        </a:rPr>
                        <a:t>2</a:t>
                      </a:r>
                      <a:r>
                        <a:rPr lang="en-US" sz="2000" b="0" i="0" u="none" strike="noStrike" dirty="0">
                          <a:solidFill>
                            <a:srgbClr val="000000"/>
                          </a:solidFill>
                          <a:effectLst/>
                          <a:latin typeface="Calibri" panose="020F0502020204030204" pitchFamily="34" charset="0"/>
                        </a:rPr>
                        <a:t> molecular weights to convert NO</a:t>
                      </a:r>
                      <a:r>
                        <a:rPr lang="en-US" sz="2000" b="0" i="0" u="none" strike="noStrike" baseline="-25000" dirty="0">
                          <a:solidFill>
                            <a:srgbClr val="000000"/>
                          </a:solidFill>
                          <a:effectLst/>
                          <a:latin typeface="Calibri" panose="020F0502020204030204" pitchFamily="34" charset="0"/>
                        </a:rPr>
                        <a:t>x</a:t>
                      </a:r>
                      <a:r>
                        <a:rPr lang="en-US" sz="2000" b="0" i="0" u="none" strike="noStrike" dirty="0">
                          <a:solidFill>
                            <a:srgbClr val="000000"/>
                          </a:solidFill>
                          <a:effectLst/>
                          <a:latin typeface="Calibri" panose="020F0502020204030204" pitchFamily="34" charset="0"/>
                        </a:rPr>
                        <a:t> emissions from mol/s to kTonne/hr. CMAQcorr applies a multiplier of 1.48 to make them consistent with NEI QA reports, which use only the NO</a:t>
                      </a:r>
                      <a:r>
                        <a:rPr lang="en-US" sz="2000" b="0" i="0" u="none" strike="noStrike" baseline="-25000" dirty="0">
                          <a:solidFill>
                            <a:srgbClr val="000000"/>
                          </a:solidFill>
                          <a:effectLst/>
                          <a:latin typeface="Calibri" panose="020F0502020204030204" pitchFamily="34" charset="0"/>
                        </a:rPr>
                        <a:t>2</a:t>
                      </a:r>
                      <a:r>
                        <a:rPr lang="en-US" sz="2000" b="0" i="0" u="none" strike="noStrike" dirty="0">
                          <a:solidFill>
                            <a:srgbClr val="000000"/>
                          </a:solidFill>
                          <a:effectLst/>
                          <a:latin typeface="Calibri" panose="020F0502020204030204" pitchFamily="34" charset="0"/>
                        </a:rPr>
                        <a:t> molecular weight in the conversion to mass units. </a:t>
                      </a:r>
                      <a:br>
                        <a:rPr lang="en-US" sz="2000" b="0" i="0" u="none" strike="noStrike" dirty="0">
                          <a:solidFill>
                            <a:srgbClr val="000000"/>
                          </a:solidFill>
                          <a:effectLst/>
                          <a:latin typeface="Calibri" panose="020F0502020204030204" pitchFamily="34" charset="0"/>
                        </a:rPr>
                      </a:br>
                      <a:r>
                        <a:rPr lang="en-US" sz="2000" b="0" i="0" u="none" strike="noStrike" dirty="0">
                          <a:solidFill>
                            <a:srgbClr val="000000"/>
                          </a:solidFill>
                          <a:effectLst/>
                          <a:latin typeface="Calibri" panose="020F0502020204030204" pitchFamily="34" charset="0"/>
                        </a:rPr>
                        <a:t>CMAQ Aggrg shows the emissions totals when aggregated as noted. </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64433578"/>
                  </a:ext>
                </a:extLst>
              </a:tr>
            </a:tbl>
          </a:graphicData>
        </a:graphic>
      </p:graphicFrame>
    </p:spTree>
    <p:extLst>
      <p:ext uri="{BB962C8B-B14F-4D97-AF65-F5344CB8AC3E}">
        <p14:creationId xmlns:p14="http://schemas.microsoft.com/office/powerpoint/2010/main" val="2125950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08A17C-DDB7-49A5-AC3D-FF32ED84768C}"/>
              </a:ext>
            </a:extLst>
          </p:cNvPr>
          <p:cNvSpPr>
            <a:spLocks noGrp="1"/>
          </p:cNvSpPr>
          <p:nvPr>
            <p:ph type="sldNum" sz="quarter" idx="12"/>
          </p:nvPr>
        </p:nvSpPr>
        <p:spPr>
          <a:xfrm>
            <a:off x="9309652" y="646318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solidFill>
                  <a:schemeClr val="tx1"/>
                </a:solidFill>
              </a:rPr>
              <a:pPr/>
              <a:t>33</a:t>
            </a:fld>
            <a:endParaRPr lang="en-US" dirty="0">
              <a:solidFill>
                <a:schemeClr val="tx1"/>
              </a:solidFill>
            </a:endParaRPr>
          </a:p>
        </p:txBody>
      </p:sp>
      <p:sp>
        <p:nvSpPr>
          <p:cNvPr id="2" name="Title 1">
            <a:extLst>
              <a:ext uri="{FF2B5EF4-FFF2-40B4-BE49-F238E27FC236}">
                <a16:creationId xmlns:a16="http://schemas.microsoft.com/office/drawing/2014/main" id="{AF13BC1C-8758-4A31-AA2B-C7DCC1761126}"/>
              </a:ext>
            </a:extLst>
          </p:cNvPr>
          <p:cNvSpPr>
            <a:spLocks noGrp="1"/>
          </p:cNvSpPr>
          <p:nvPr>
            <p:ph type="title"/>
          </p:nvPr>
        </p:nvSpPr>
        <p:spPr>
          <a:xfrm>
            <a:off x="359664" y="17877"/>
            <a:ext cx="11472672" cy="659035"/>
          </a:xfrm>
        </p:spPr>
        <p:txBody>
          <a:bodyPr>
            <a:normAutofit fontScale="90000"/>
          </a:bodyPr>
          <a:lstStyle/>
          <a:p>
            <a:pPr algn="ctr"/>
            <a:r>
              <a:rPr lang="en-US" dirty="0"/>
              <a:t>Avg Base Year NOx and VOC and Co-benefits May-Sept</a:t>
            </a:r>
          </a:p>
        </p:txBody>
      </p:sp>
      <p:sp>
        <p:nvSpPr>
          <p:cNvPr id="19" name="TextBox 18">
            <a:extLst>
              <a:ext uri="{FF2B5EF4-FFF2-40B4-BE49-F238E27FC236}">
                <a16:creationId xmlns:a16="http://schemas.microsoft.com/office/drawing/2014/main" id="{F0EA294E-C682-48B4-A43B-B5CD00676263}"/>
              </a:ext>
            </a:extLst>
          </p:cNvPr>
          <p:cNvSpPr txBox="1"/>
          <p:nvPr/>
        </p:nvSpPr>
        <p:spPr>
          <a:xfrm>
            <a:off x="32129" y="1488618"/>
            <a:ext cx="712054" cy="1200329"/>
          </a:xfrm>
          <a:prstGeom prst="rect">
            <a:avLst/>
          </a:prstGeom>
          <a:noFill/>
        </p:spPr>
        <p:txBody>
          <a:bodyPr wrap="none" rtlCol="0">
            <a:spAutoFit/>
          </a:bodyPr>
          <a:lstStyle/>
          <a:p>
            <a:pPr algn="ctr"/>
            <a:r>
              <a:rPr lang="en-US" b="1" dirty="0"/>
              <a:t>Avg</a:t>
            </a:r>
          </a:p>
          <a:p>
            <a:pPr algn="ctr"/>
            <a:r>
              <a:rPr lang="en-US" b="1" dirty="0"/>
              <a:t>NOx</a:t>
            </a:r>
          </a:p>
          <a:p>
            <a:pPr algn="ctr"/>
            <a:r>
              <a:rPr lang="en-US" b="1" dirty="0"/>
              <a:t>0 - 50</a:t>
            </a:r>
          </a:p>
          <a:p>
            <a:pPr algn="ctr"/>
            <a:r>
              <a:rPr lang="en-US" b="1" dirty="0"/>
              <a:t>ppbV</a:t>
            </a:r>
          </a:p>
        </p:txBody>
      </p:sp>
      <p:sp>
        <p:nvSpPr>
          <p:cNvPr id="14" name="TextBox 13">
            <a:extLst>
              <a:ext uri="{FF2B5EF4-FFF2-40B4-BE49-F238E27FC236}">
                <a16:creationId xmlns:a16="http://schemas.microsoft.com/office/drawing/2014/main" id="{E32D13AE-9DB3-43BA-AF8D-526A30619715}"/>
              </a:ext>
            </a:extLst>
          </p:cNvPr>
          <p:cNvSpPr txBox="1"/>
          <p:nvPr/>
        </p:nvSpPr>
        <p:spPr>
          <a:xfrm>
            <a:off x="-57788" y="4084565"/>
            <a:ext cx="1109599" cy="923330"/>
          </a:xfrm>
          <a:prstGeom prst="rect">
            <a:avLst/>
          </a:prstGeom>
          <a:noFill/>
        </p:spPr>
        <p:txBody>
          <a:bodyPr wrap="none" rtlCol="0">
            <a:spAutoFit/>
          </a:bodyPr>
          <a:lstStyle/>
          <a:p>
            <a:pPr algn="ctr"/>
            <a:r>
              <a:rPr lang="en-US" b="1" dirty="0"/>
              <a:t>Max NOx</a:t>
            </a:r>
          </a:p>
          <a:p>
            <a:pPr algn="ctr"/>
            <a:r>
              <a:rPr lang="en-US" b="1" dirty="0"/>
              <a:t>Co-ben</a:t>
            </a:r>
          </a:p>
          <a:p>
            <a:pPr algn="ctr"/>
            <a:r>
              <a:rPr lang="en-US" b="1" dirty="0"/>
              <a:t>-3.5 ppbV</a:t>
            </a:r>
          </a:p>
        </p:txBody>
      </p:sp>
      <p:cxnSp>
        <p:nvCxnSpPr>
          <p:cNvPr id="26" name="Straight Arrow Connector 25">
            <a:extLst>
              <a:ext uri="{FF2B5EF4-FFF2-40B4-BE49-F238E27FC236}">
                <a16:creationId xmlns:a16="http://schemas.microsoft.com/office/drawing/2014/main" id="{5DBD7280-A96E-4745-AC60-DB91469239EA}"/>
              </a:ext>
            </a:extLst>
          </p:cNvPr>
          <p:cNvCxnSpPr>
            <a:cxnSpLocks/>
          </p:cNvCxnSpPr>
          <p:nvPr/>
        </p:nvCxnSpPr>
        <p:spPr>
          <a:xfrm flipH="1">
            <a:off x="2898048" y="4776537"/>
            <a:ext cx="202532" cy="188061"/>
          </a:xfrm>
          <a:prstGeom prst="straightConnector1">
            <a:avLst/>
          </a:prstGeom>
          <a:ln>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A15FAD1-4095-4710-B0CD-7A50795A6534}"/>
              </a:ext>
            </a:extLst>
          </p:cNvPr>
          <p:cNvCxnSpPr>
            <a:cxnSpLocks/>
          </p:cNvCxnSpPr>
          <p:nvPr/>
        </p:nvCxnSpPr>
        <p:spPr>
          <a:xfrm flipH="1">
            <a:off x="2059822" y="4607065"/>
            <a:ext cx="202532" cy="188061"/>
          </a:xfrm>
          <a:prstGeom prst="straightConnector1">
            <a:avLst/>
          </a:prstGeom>
          <a:ln>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6" name="Picture 5" descr="Chart&#10;&#10;Description automatically generated with medium confidence">
            <a:extLst>
              <a:ext uri="{FF2B5EF4-FFF2-40B4-BE49-F238E27FC236}">
                <a16:creationId xmlns:a16="http://schemas.microsoft.com/office/drawing/2014/main" id="{5D1FEC97-FADC-4798-8218-71984A706423}"/>
              </a:ext>
            </a:extLst>
          </p:cNvPr>
          <p:cNvPicPr>
            <a:picLocks/>
          </p:cNvPicPr>
          <p:nvPr/>
        </p:nvPicPr>
        <p:blipFill rotWithShape="1">
          <a:blip r:embed="rId3"/>
          <a:srcRect l="9781" t="14389" r="7363" b="19461"/>
          <a:stretch/>
        </p:blipFill>
        <p:spPr>
          <a:xfrm>
            <a:off x="939992" y="676912"/>
            <a:ext cx="4855464" cy="2532889"/>
          </a:xfrm>
          <a:prstGeom prst="rect">
            <a:avLst/>
          </a:prstGeom>
        </p:spPr>
      </p:pic>
      <p:pic>
        <p:nvPicPr>
          <p:cNvPr id="8" name="Picture 7" descr="Chart&#10;&#10;Description automatically generated">
            <a:extLst>
              <a:ext uri="{FF2B5EF4-FFF2-40B4-BE49-F238E27FC236}">
                <a16:creationId xmlns:a16="http://schemas.microsoft.com/office/drawing/2014/main" id="{E87FA2E6-84FF-4F82-B08D-D64E7051FA30}"/>
              </a:ext>
            </a:extLst>
          </p:cNvPr>
          <p:cNvPicPr>
            <a:picLocks/>
          </p:cNvPicPr>
          <p:nvPr/>
        </p:nvPicPr>
        <p:blipFill rotWithShape="1">
          <a:blip r:embed="rId4"/>
          <a:srcRect l="9687" t="13781" r="4453" b="21831"/>
          <a:stretch/>
        </p:blipFill>
        <p:spPr>
          <a:xfrm>
            <a:off x="999953" y="3231766"/>
            <a:ext cx="4855464" cy="2532889"/>
          </a:xfrm>
          <a:prstGeom prst="rect">
            <a:avLst/>
          </a:prstGeom>
        </p:spPr>
      </p:pic>
      <p:pic>
        <p:nvPicPr>
          <p:cNvPr id="18" name="Picture 17" descr="Diagram&#10;&#10;Description automatically generated with low confidence">
            <a:extLst>
              <a:ext uri="{FF2B5EF4-FFF2-40B4-BE49-F238E27FC236}">
                <a16:creationId xmlns:a16="http://schemas.microsoft.com/office/drawing/2014/main" id="{E4853F54-EBBF-45FA-9F3F-AA7ECDF9C1D7}"/>
              </a:ext>
            </a:extLst>
          </p:cNvPr>
          <p:cNvPicPr>
            <a:picLocks noChangeAspect="1"/>
          </p:cNvPicPr>
          <p:nvPr/>
        </p:nvPicPr>
        <p:blipFill rotWithShape="1">
          <a:blip r:embed="rId5"/>
          <a:srcRect l="15040" t="14246" r="2919" b="20737"/>
          <a:stretch/>
        </p:blipFill>
        <p:spPr>
          <a:xfrm>
            <a:off x="6125430" y="3245382"/>
            <a:ext cx="4663440" cy="2519273"/>
          </a:xfrm>
          <a:prstGeom prst="rect">
            <a:avLst/>
          </a:prstGeom>
        </p:spPr>
      </p:pic>
      <p:sp>
        <p:nvSpPr>
          <p:cNvPr id="23" name="TextBox 22">
            <a:extLst>
              <a:ext uri="{FF2B5EF4-FFF2-40B4-BE49-F238E27FC236}">
                <a16:creationId xmlns:a16="http://schemas.microsoft.com/office/drawing/2014/main" id="{EB543C94-65A1-4CCC-8F1F-8ADE4A244049}"/>
              </a:ext>
            </a:extLst>
          </p:cNvPr>
          <p:cNvSpPr txBox="1"/>
          <p:nvPr/>
        </p:nvSpPr>
        <p:spPr>
          <a:xfrm>
            <a:off x="11003263" y="1343191"/>
            <a:ext cx="829073" cy="1200329"/>
          </a:xfrm>
          <a:prstGeom prst="rect">
            <a:avLst/>
          </a:prstGeom>
          <a:noFill/>
        </p:spPr>
        <p:txBody>
          <a:bodyPr wrap="none" rtlCol="0">
            <a:spAutoFit/>
          </a:bodyPr>
          <a:lstStyle/>
          <a:p>
            <a:pPr algn="ctr"/>
            <a:r>
              <a:rPr lang="en-US" b="1" dirty="0"/>
              <a:t>Avg</a:t>
            </a:r>
          </a:p>
          <a:p>
            <a:pPr algn="ctr"/>
            <a:r>
              <a:rPr lang="en-US" b="1" dirty="0"/>
              <a:t>VOC</a:t>
            </a:r>
          </a:p>
          <a:p>
            <a:pPr algn="ctr"/>
            <a:r>
              <a:rPr lang="en-US" b="1" dirty="0"/>
              <a:t>2 - 675</a:t>
            </a:r>
          </a:p>
          <a:p>
            <a:pPr algn="ctr"/>
            <a:r>
              <a:rPr lang="en-US" b="1" dirty="0"/>
              <a:t>ppbC</a:t>
            </a:r>
          </a:p>
        </p:txBody>
      </p:sp>
      <p:sp>
        <p:nvSpPr>
          <p:cNvPr id="25" name="TextBox 24">
            <a:extLst>
              <a:ext uri="{FF2B5EF4-FFF2-40B4-BE49-F238E27FC236}">
                <a16:creationId xmlns:a16="http://schemas.microsoft.com/office/drawing/2014/main" id="{141F136A-989F-45F7-A498-143DC65BD7F8}"/>
              </a:ext>
            </a:extLst>
          </p:cNvPr>
          <p:cNvSpPr txBox="1"/>
          <p:nvPr/>
        </p:nvSpPr>
        <p:spPr>
          <a:xfrm>
            <a:off x="11003263" y="3878311"/>
            <a:ext cx="1090363" cy="923330"/>
          </a:xfrm>
          <a:prstGeom prst="rect">
            <a:avLst/>
          </a:prstGeom>
          <a:noFill/>
        </p:spPr>
        <p:txBody>
          <a:bodyPr wrap="none" rtlCol="0">
            <a:spAutoFit/>
          </a:bodyPr>
          <a:lstStyle/>
          <a:p>
            <a:pPr algn="ctr"/>
            <a:r>
              <a:rPr lang="en-US" b="1" dirty="0"/>
              <a:t>Max VOC</a:t>
            </a:r>
          </a:p>
          <a:p>
            <a:pPr algn="ctr"/>
            <a:r>
              <a:rPr lang="en-US" b="1" dirty="0"/>
              <a:t>decrease</a:t>
            </a:r>
          </a:p>
          <a:p>
            <a:pPr algn="ctr"/>
            <a:r>
              <a:rPr lang="en-US" b="1" dirty="0"/>
              <a:t>-18.6 ppb</a:t>
            </a:r>
          </a:p>
        </p:txBody>
      </p:sp>
      <p:pic>
        <p:nvPicPr>
          <p:cNvPr id="5" name="Picture 4" descr="Chart&#10;&#10;Description automatically generated with low confidence">
            <a:extLst>
              <a:ext uri="{FF2B5EF4-FFF2-40B4-BE49-F238E27FC236}">
                <a16:creationId xmlns:a16="http://schemas.microsoft.com/office/drawing/2014/main" id="{7E73E047-2850-4CC3-9937-15246A220F7B}"/>
              </a:ext>
            </a:extLst>
          </p:cNvPr>
          <p:cNvPicPr>
            <a:picLocks/>
          </p:cNvPicPr>
          <p:nvPr/>
        </p:nvPicPr>
        <p:blipFill rotWithShape="1">
          <a:blip r:embed="rId6"/>
          <a:srcRect l="15581" t="14461" r="5999" b="20040"/>
          <a:stretch/>
        </p:blipFill>
        <p:spPr>
          <a:xfrm>
            <a:off x="6125430" y="687894"/>
            <a:ext cx="4435654" cy="2532888"/>
          </a:xfrm>
          <a:prstGeom prst="rect">
            <a:avLst/>
          </a:prstGeom>
        </p:spPr>
      </p:pic>
      <p:cxnSp>
        <p:nvCxnSpPr>
          <p:cNvPr id="15" name="Straight Arrow Connector 14">
            <a:extLst>
              <a:ext uri="{FF2B5EF4-FFF2-40B4-BE49-F238E27FC236}">
                <a16:creationId xmlns:a16="http://schemas.microsoft.com/office/drawing/2014/main" id="{D16B2C75-F355-4408-A756-D994E3EB6694}"/>
              </a:ext>
            </a:extLst>
          </p:cNvPr>
          <p:cNvCxnSpPr>
            <a:cxnSpLocks/>
          </p:cNvCxnSpPr>
          <p:nvPr/>
        </p:nvCxnSpPr>
        <p:spPr>
          <a:xfrm flipH="1">
            <a:off x="2176792" y="4629030"/>
            <a:ext cx="202532" cy="188061"/>
          </a:xfrm>
          <a:prstGeom prst="straightConnector1">
            <a:avLst/>
          </a:prstGeom>
          <a:ln>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93B7FA7-6053-4E72-B0B2-2F28C8DEF804}"/>
              </a:ext>
            </a:extLst>
          </p:cNvPr>
          <p:cNvCxnSpPr>
            <a:cxnSpLocks/>
          </p:cNvCxnSpPr>
          <p:nvPr/>
        </p:nvCxnSpPr>
        <p:spPr>
          <a:xfrm flipH="1">
            <a:off x="7306299" y="3896504"/>
            <a:ext cx="202532" cy="188061"/>
          </a:xfrm>
          <a:prstGeom prst="straightConnector1">
            <a:avLst/>
          </a:prstGeom>
          <a:ln>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1DCDB4B-ADB2-41F5-A8BF-FB3F86CA12E9}"/>
              </a:ext>
            </a:extLst>
          </p:cNvPr>
          <p:cNvSpPr>
            <a:spLocks noChangeArrowheads="1"/>
          </p:cNvSpPr>
          <p:nvPr/>
        </p:nvSpPr>
        <p:spPr bwMode="auto">
          <a:xfrm>
            <a:off x="139148" y="6473110"/>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Tree>
    <p:extLst>
      <p:ext uri="{BB962C8B-B14F-4D97-AF65-F5344CB8AC3E}">
        <p14:creationId xmlns:p14="http://schemas.microsoft.com/office/powerpoint/2010/main" val="1398589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77F0F5-E23E-4DCC-9275-1458C92016A4}"/>
              </a:ext>
            </a:extLst>
          </p:cNvPr>
          <p:cNvSpPr>
            <a:spLocks noGrp="1"/>
          </p:cNvSpPr>
          <p:nvPr>
            <p:ph type="title"/>
          </p:nvPr>
        </p:nvSpPr>
        <p:spPr>
          <a:xfrm>
            <a:off x="655267" y="164873"/>
            <a:ext cx="10934475" cy="854391"/>
          </a:xfrm>
        </p:spPr>
        <p:txBody>
          <a:bodyPr>
            <a:normAutofit fontScale="90000"/>
          </a:bodyPr>
          <a:lstStyle/>
          <a:p>
            <a:r>
              <a:rPr lang="en-US" dirty="0"/>
              <a:t>Sector NO</a:t>
            </a:r>
            <a:r>
              <a:rPr lang="en-US" baseline="-25000" dirty="0"/>
              <a:t>x</a:t>
            </a:r>
            <a:r>
              <a:rPr lang="en-US" dirty="0"/>
              <a:t> Emissions Reductions (kT): 80x50 – ref50</a:t>
            </a:r>
          </a:p>
        </p:txBody>
      </p:sp>
      <p:graphicFrame>
        <p:nvGraphicFramePr>
          <p:cNvPr id="5" name="Chart 4">
            <a:extLst>
              <a:ext uri="{FF2B5EF4-FFF2-40B4-BE49-F238E27FC236}">
                <a16:creationId xmlns:a16="http://schemas.microsoft.com/office/drawing/2014/main" id="{F1D52E29-F30A-4228-B3DE-E6E1BAFC5227}"/>
              </a:ext>
            </a:extLst>
          </p:cNvPr>
          <p:cNvGraphicFramePr>
            <a:graphicFrameLocks/>
          </p:cNvGraphicFramePr>
          <p:nvPr/>
        </p:nvGraphicFramePr>
        <p:xfrm>
          <a:off x="454486" y="1233441"/>
          <a:ext cx="5545959" cy="4259007"/>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68364D48-6A8B-4C97-90AA-8500663A909A}"/>
              </a:ext>
            </a:extLst>
          </p:cNvPr>
          <p:cNvPicPr>
            <a:picLocks noChangeAspect="1"/>
          </p:cNvPicPr>
          <p:nvPr/>
        </p:nvPicPr>
        <p:blipFill rotWithShape="1">
          <a:blip r:embed="rId4"/>
          <a:srcRect t="9593" r="60325" b="26321"/>
          <a:stretch/>
        </p:blipFill>
        <p:spPr>
          <a:xfrm>
            <a:off x="4465167" y="1667471"/>
            <a:ext cx="1712496" cy="3142066"/>
          </a:xfrm>
          <a:prstGeom prst="rect">
            <a:avLst/>
          </a:prstGeom>
        </p:spPr>
      </p:pic>
      <p:sp>
        <p:nvSpPr>
          <p:cNvPr id="7" name="TextBox 6">
            <a:extLst>
              <a:ext uri="{FF2B5EF4-FFF2-40B4-BE49-F238E27FC236}">
                <a16:creationId xmlns:a16="http://schemas.microsoft.com/office/drawing/2014/main" id="{ED066B47-2F5D-456A-8ED5-37FB4BE9D51C}"/>
              </a:ext>
            </a:extLst>
          </p:cNvPr>
          <p:cNvSpPr txBox="1"/>
          <p:nvPr/>
        </p:nvSpPr>
        <p:spPr>
          <a:xfrm>
            <a:off x="4435144" y="1362406"/>
            <a:ext cx="16501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CMAQ (annual)</a:t>
            </a:r>
          </a:p>
        </p:txBody>
      </p:sp>
      <p:sp>
        <p:nvSpPr>
          <p:cNvPr id="9" name="TextBox 8">
            <a:extLst>
              <a:ext uri="{FF2B5EF4-FFF2-40B4-BE49-F238E27FC236}">
                <a16:creationId xmlns:a16="http://schemas.microsoft.com/office/drawing/2014/main" id="{B3BB835A-A439-4089-BC89-7E7E8D5E3103}"/>
              </a:ext>
            </a:extLst>
          </p:cNvPr>
          <p:cNvSpPr txBox="1"/>
          <p:nvPr/>
        </p:nvSpPr>
        <p:spPr>
          <a:xfrm>
            <a:off x="8386039" y="1077715"/>
            <a:ext cx="23662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80x50 minus ref50 (%) </a:t>
            </a:r>
          </a:p>
        </p:txBody>
      </p:sp>
      <p:pic>
        <p:nvPicPr>
          <p:cNvPr id="14" name="Picture 13">
            <a:extLst>
              <a:ext uri="{FF2B5EF4-FFF2-40B4-BE49-F238E27FC236}">
                <a16:creationId xmlns:a16="http://schemas.microsoft.com/office/drawing/2014/main" id="{28754799-C716-4C08-9915-76A1A27F06A7}"/>
              </a:ext>
            </a:extLst>
          </p:cNvPr>
          <p:cNvPicPr>
            <a:picLocks noChangeAspect="1"/>
          </p:cNvPicPr>
          <p:nvPr/>
        </p:nvPicPr>
        <p:blipFill rotWithShape="1">
          <a:blip r:embed="rId5"/>
          <a:srcRect l="76944" t="20863" r="2100" b="10608"/>
          <a:stretch/>
        </p:blipFill>
        <p:spPr>
          <a:xfrm>
            <a:off x="6439697" y="1735294"/>
            <a:ext cx="1616681" cy="3286004"/>
          </a:xfrm>
          <a:prstGeom prst="rect">
            <a:avLst/>
          </a:prstGeom>
        </p:spPr>
      </p:pic>
      <p:sp>
        <p:nvSpPr>
          <p:cNvPr id="16" name="TextBox 15">
            <a:extLst>
              <a:ext uri="{FF2B5EF4-FFF2-40B4-BE49-F238E27FC236}">
                <a16:creationId xmlns:a16="http://schemas.microsoft.com/office/drawing/2014/main" id="{520595B6-047D-4925-A8D3-666D8ECCF11D}"/>
              </a:ext>
            </a:extLst>
          </p:cNvPr>
          <p:cNvSpPr txBox="1"/>
          <p:nvPr/>
        </p:nvSpPr>
        <p:spPr>
          <a:xfrm>
            <a:off x="8495630" y="1383758"/>
            <a:ext cx="7954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GCAM</a:t>
            </a:r>
          </a:p>
        </p:txBody>
      </p:sp>
      <p:sp>
        <p:nvSpPr>
          <p:cNvPr id="17" name="TextBox 16">
            <a:extLst>
              <a:ext uri="{FF2B5EF4-FFF2-40B4-BE49-F238E27FC236}">
                <a16:creationId xmlns:a16="http://schemas.microsoft.com/office/drawing/2014/main" id="{EA6D877D-91F7-44C3-8640-2A6CBF9BDA42}"/>
              </a:ext>
            </a:extLst>
          </p:cNvPr>
          <p:cNvSpPr txBox="1"/>
          <p:nvPr/>
        </p:nvSpPr>
        <p:spPr>
          <a:xfrm>
            <a:off x="9659542" y="1362406"/>
            <a:ext cx="8034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CMAQ</a:t>
            </a:r>
          </a:p>
        </p:txBody>
      </p:sp>
      <p:sp>
        <p:nvSpPr>
          <p:cNvPr id="18" name="TextBox 17">
            <a:extLst>
              <a:ext uri="{FF2B5EF4-FFF2-40B4-BE49-F238E27FC236}">
                <a16:creationId xmlns:a16="http://schemas.microsoft.com/office/drawing/2014/main" id="{55B60245-AA5A-4130-9DD3-AAA7487A112D}"/>
              </a:ext>
            </a:extLst>
          </p:cNvPr>
          <p:cNvSpPr txBox="1"/>
          <p:nvPr/>
        </p:nvSpPr>
        <p:spPr>
          <a:xfrm>
            <a:off x="212036" y="5364440"/>
            <a:ext cx="11820938" cy="138499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Some discrepancies between CMAQ and GCAM in 2050 NOx emissions reduction (%) are expected due to the different aggregation periods for emissions in the models.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However, the pt_cmv_c1c2 (domestic shipping) discrepancy is much greater. ptegu and onroad_gas discrepancies are also larger than ideal given their bigger emissions fractions. </a:t>
            </a:r>
          </a:p>
        </p:txBody>
      </p:sp>
      <p:graphicFrame>
        <p:nvGraphicFramePr>
          <p:cNvPr id="19" name="Table 18">
            <a:extLst>
              <a:ext uri="{FF2B5EF4-FFF2-40B4-BE49-F238E27FC236}">
                <a16:creationId xmlns:a16="http://schemas.microsoft.com/office/drawing/2014/main" id="{02E367F7-920C-4369-9B6B-82C29F253078}"/>
              </a:ext>
            </a:extLst>
          </p:cNvPr>
          <p:cNvGraphicFramePr>
            <a:graphicFrameLocks noGrp="1"/>
          </p:cNvGraphicFramePr>
          <p:nvPr/>
        </p:nvGraphicFramePr>
        <p:xfrm>
          <a:off x="8495630" y="1677870"/>
          <a:ext cx="1967402" cy="3370148"/>
        </p:xfrm>
        <a:graphic>
          <a:graphicData uri="http://schemas.openxmlformats.org/drawingml/2006/table">
            <a:tbl>
              <a:tblPr/>
              <a:tblGrid>
                <a:gridCol w="983701">
                  <a:extLst>
                    <a:ext uri="{9D8B030D-6E8A-4147-A177-3AD203B41FA5}">
                      <a16:colId xmlns:a16="http://schemas.microsoft.com/office/drawing/2014/main" val="2943206181"/>
                    </a:ext>
                  </a:extLst>
                </a:gridCol>
                <a:gridCol w="983701">
                  <a:extLst>
                    <a:ext uri="{9D8B030D-6E8A-4147-A177-3AD203B41FA5}">
                      <a16:colId xmlns:a16="http://schemas.microsoft.com/office/drawing/2014/main" val="2159718560"/>
                    </a:ext>
                  </a:extLst>
                </a:gridCol>
              </a:tblGrid>
              <a:tr h="347472">
                <a:tc>
                  <a:txBody>
                    <a:bodyPr/>
                    <a:lstStyle/>
                    <a:p>
                      <a:pPr algn="ctr" fontAlgn="b"/>
                      <a:r>
                        <a:rPr lang="en-US" sz="1400" b="1" i="0" u="none" strike="noStrike" dirty="0">
                          <a:solidFill>
                            <a:srgbClr val="000000"/>
                          </a:solidFill>
                          <a:effectLst/>
                          <a:highlight>
                            <a:srgbClr val="FFFF00"/>
                          </a:highlight>
                          <a:latin typeface="Calibri" panose="020F0502020204030204" pitchFamily="34" charset="0"/>
                        </a:rPr>
                        <a:t>-73.7</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highlight>
                            <a:srgbClr val="FFFF00"/>
                          </a:highlight>
                          <a:latin typeface="Calibri" panose="020F0502020204030204" pitchFamily="34" charset="0"/>
                        </a:rPr>
                        <a:t>-68.6</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179386401"/>
                  </a:ext>
                </a:extLst>
              </a:tr>
              <a:tr h="358988">
                <a:tc>
                  <a:txBody>
                    <a:bodyPr/>
                    <a:lstStyle/>
                    <a:p>
                      <a:pPr algn="ctr" fontAlgn="b"/>
                      <a:r>
                        <a:rPr lang="en-US" sz="1400" b="1" i="0" u="none" strike="noStrike" dirty="0">
                          <a:solidFill>
                            <a:srgbClr val="000000"/>
                          </a:solidFill>
                          <a:effectLst/>
                          <a:latin typeface="Calibri" panose="020F0502020204030204" pitchFamily="34" charset="0"/>
                        </a:rPr>
                        <a:t>-79.2</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-78.2</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43546754"/>
                  </a:ext>
                </a:extLst>
              </a:tr>
              <a:tr h="344557">
                <a:tc>
                  <a:txBody>
                    <a:bodyPr/>
                    <a:lstStyle/>
                    <a:p>
                      <a:pPr algn="ctr" fontAlgn="ctr"/>
                      <a:r>
                        <a:rPr lang="en-US" sz="1400" b="1" i="0" u="none" strike="noStrike" dirty="0">
                          <a:solidFill>
                            <a:srgbClr val="000000"/>
                          </a:solidFill>
                          <a:effectLst/>
                          <a:latin typeface="Calibri" panose="020F0502020204030204" pitchFamily="34" charset="0"/>
                        </a:rPr>
                        <a:t>-49.5</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-49.5</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240026733"/>
                  </a:ext>
                </a:extLst>
              </a:tr>
              <a:tr h="318052">
                <a:tc>
                  <a:txBody>
                    <a:bodyPr/>
                    <a:lstStyle/>
                    <a:p>
                      <a:pPr algn="ctr" fontAlgn="ctr"/>
                      <a:r>
                        <a:rPr lang="en-US" sz="1400" b="1" i="0" u="none" strike="noStrike" dirty="0">
                          <a:solidFill>
                            <a:srgbClr val="000000"/>
                          </a:solidFill>
                          <a:effectLst/>
                          <a:latin typeface="Calibri" panose="020F0502020204030204" pitchFamily="34" charset="0"/>
                        </a:rPr>
                        <a:t>-49.5</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-49.5</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4010119591"/>
                  </a:ext>
                </a:extLst>
              </a:tr>
              <a:tr h="344555">
                <a:tc>
                  <a:txBody>
                    <a:bodyPr/>
                    <a:lstStyle/>
                    <a:p>
                      <a:pPr algn="ctr" fontAlgn="b"/>
                      <a:r>
                        <a:rPr lang="en-US" sz="1400" b="1" i="0" u="none" strike="noStrike" dirty="0">
                          <a:solidFill>
                            <a:srgbClr val="000000"/>
                          </a:solidFill>
                          <a:effectLst/>
                          <a:latin typeface="Calibri" panose="020F0502020204030204" pitchFamily="34" charset="0"/>
                        </a:rPr>
                        <a:t>-60.8</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-61.6</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3245767171"/>
                  </a:ext>
                </a:extLst>
              </a:tr>
              <a:tr h="318054">
                <a:tc>
                  <a:txBody>
                    <a:bodyPr/>
                    <a:lstStyle/>
                    <a:p>
                      <a:pPr algn="ctr" fontAlgn="b"/>
                      <a:r>
                        <a:rPr lang="en-US" sz="1400" b="1" i="0" u="none" strike="noStrike" dirty="0">
                          <a:solidFill>
                            <a:srgbClr val="000000"/>
                          </a:solidFill>
                          <a:effectLst/>
                          <a:latin typeface="Calibri" panose="020F0502020204030204" pitchFamily="34" charset="0"/>
                        </a:rPr>
                        <a:t>-85.5</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-84.1</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591974130"/>
                  </a:ext>
                </a:extLst>
              </a:tr>
              <a:tr h="318052">
                <a:tc>
                  <a:txBody>
                    <a:bodyPr/>
                    <a:lstStyle/>
                    <a:p>
                      <a:pPr algn="ctr" fontAlgn="b"/>
                      <a:r>
                        <a:rPr lang="en-US" sz="1400" b="1" i="0" u="none" strike="noStrike" dirty="0">
                          <a:solidFill>
                            <a:srgbClr val="000000"/>
                          </a:solidFill>
                          <a:effectLst/>
                          <a:latin typeface="Calibri" panose="020F0502020204030204" pitchFamily="34" charset="0"/>
                        </a:rPr>
                        <a:t>-48.1</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-43.9</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786925242"/>
                  </a:ext>
                </a:extLst>
              </a:tr>
              <a:tr h="304800">
                <a:tc>
                  <a:txBody>
                    <a:bodyPr/>
                    <a:lstStyle/>
                    <a:p>
                      <a:pPr algn="ctr" fontAlgn="b"/>
                      <a:r>
                        <a:rPr lang="en-US" sz="1400" b="1" i="0" u="none" strike="noStrike" dirty="0">
                          <a:solidFill>
                            <a:srgbClr val="000000"/>
                          </a:solidFill>
                          <a:effectLst/>
                          <a:latin typeface="Calibri" panose="020F0502020204030204" pitchFamily="34" charset="0"/>
                        </a:rPr>
                        <a:t>-50.0</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-48.7</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4056706371"/>
                  </a:ext>
                </a:extLst>
              </a:tr>
              <a:tr h="371061">
                <a:tc>
                  <a:txBody>
                    <a:bodyPr/>
                    <a:lstStyle/>
                    <a:p>
                      <a:pPr algn="ctr" fontAlgn="b"/>
                      <a:r>
                        <a:rPr lang="en-US" sz="1400" b="1" i="0" u="none" strike="noStrike" dirty="0">
                          <a:solidFill>
                            <a:srgbClr val="000000"/>
                          </a:solidFill>
                          <a:effectLst/>
                          <a:highlight>
                            <a:srgbClr val="FFFF00"/>
                          </a:highlight>
                          <a:latin typeface="Calibri" panose="020F0502020204030204" pitchFamily="34" charset="0"/>
                        </a:rPr>
                        <a:t>-88.2</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highlight>
                            <a:srgbClr val="FFFF00"/>
                          </a:highlight>
                          <a:latin typeface="Calibri" panose="020F0502020204030204" pitchFamily="34" charset="0"/>
                        </a:rPr>
                        <a:t>-34.1</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657714996"/>
                  </a:ext>
                </a:extLst>
              </a:tr>
              <a:tr h="344557">
                <a:tc>
                  <a:txBody>
                    <a:bodyPr/>
                    <a:lstStyle/>
                    <a:p>
                      <a:pPr algn="ctr" fontAlgn="b"/>
                      <a:r>
                        <a:rPr lang="en-US" sz="1400" b="1" i="0" u="none" strike="noStrike" dirty="0">
                          <a:solidFill>
                            <a:srgbClr val="000000"/>
                          </a:solidFill>
                          <a:effectLst/>
                          <a:latin typeface="Calibri" panose="020F0502020204030204" pitchFamily="34" charset="0"/>
                        </a:rPr>
                        <a:t>-55.1</a:t>
                      </a:r>
                    </a:p>
                  </a:txBody>
                  <a:tcPr marL="9525" marR="9525" marT="9525"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-53.2</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089784509"/>
                  </a:ext>
                </a:extLst>
              </a:tr>
            </a:tbl>
          </a:graphicData>
        </a:graphic>
      </p:graphicFrame>
      <p:sp>
        <p:nvSpPr>
          <p:cNvPr id="2" name="Slide Number Placeholder 1">
            <a:extLst>
              <a:ext uri="{FF2B5EF4-FFF2-40B4-BE49-F238E27FC236}">
                <a16:creationId xmlns:a16="http://schemas.microsoft.com/office/drawing/2014/main" id="{9C887CE1-701A-4BBD-90CD-1D8C30092888}"/>
              </a:ext>
            </a:extLst>
          </p:cNvPr>
          <p:cNvSpPr>
            <a:spLocks noGrp="1"/>
          </p:cNvSpPr>
          <p:nvPr>
            <p:ph type="sldNum" sz="quarter" idx="12"/>
          </p:nvPr>
        </p:nvSpPr>
        <p:spPr/>
        <p:txBody>
          <a:bodyPr/>
          <a:lstStyle/>
          <a:p>
            <a:fld id="{8D9C3B4F-4B7B-9A4F-9F3C-3A4901A33979}" type="slidenum">
              <a:rPr lang="en-US" smtClean="0"/>
              <a:t>34</a:t>
            </a:fld>
            <a:endParaRPr lang="en-US" dirty="0"/>
          </a:p>
        </p:txBody>
      </p:sp>
    </p:spTree>
    <p:extLst>
      <p:ext uri="{BB962C8B-B14F-4D97-AF65-F5344CB8AC3E}">
        <p14:creationId xmlns:p14="http://schemas.microsoft.com/office/powerpoint/2010/main" val="1989110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57A1A-880E-4B7C-A6CA-6F02FBCEF75E}"/>
              </a:ext>
            </a:extLst>
          </p:cNvPr>
          <p:cNvSpPr>
            <a:spLocks noGrp="1"/>
          </p:cNvSpPr>
          <p:nvPr>
            <p:ph type="title"/>
          </p:nvPr>
        </p:nvSpPr>
        <p:spPr>
          <a:xfrm>
            <a:off x="578126" y="48919"/>
            <a:ext cx="11035748" cy="1016774"/>
          </a:xfrm>
        </p:spPr>
        <p:txBody>
          <a:bodyPr>
            <a:normAutofit/>
          </a:bodyPr>
          <a:lstStyle/>
          <a:p>
            <a:pPr algn="ctr"/>
            <a:r>
              <a:rPr lang="en-US" dirty="0"/>
              <a:t>GCAM-USA</a:t>
            </a:r>
          </a:p>
        </p:txBody>
      </p:sp>
      <p:sp>
        <p:nvSpPr>
          <p:cNvPr id="3" name="Slide Number Placeholder 2">
            <a:extLst>
              <a:ext uri="{FF2B5EF4-FFF2-40B4-BE49-F238E27FC236}">
                <a16:creationId xmlns:a16="http://schemas.microsoft.com/office/drawing/2014/main" id="{210925F3-D33D-4044-9156-21C06B65458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pPr/>
              <a:t>35</a:t>
            </a:fld>
            <a:endParaRPr lang="en-US" dirty="0"/>
          </a:p>
        </p:txBody>
      </p:sp>
      <p:sp>
        <p:nvSpPr>
          <p:cNvPr id="58" name="TextBox 57">
            <a:extLst>
              <a:ext uri="{FF2B5EF4-FFF2-40B4-BE49-F238E27FC236}">
                <a16:creationId xmlns:a16="http://schemas.microsoft.com/office/drawing/2014/main" id="{B8DF8391-8EA5-43FA-B252-0C8B396BCC75}"/>
              </a:ext>
            </a:extLst>
          </p:cNvPr>
          <p:cNvSpPr txBox="1"/>
          <p:nvPr/>
        </p:nvSpPr>
        <p:spPr>
          <a:xfrm>
            <a:off x="1509516" y="5476906"/>
            <a:ext cx="5916985" cy="369332"/>
          </a:xfrm>
          <a:prstGeom prst="rect">
            <a:avLst/>
          </a:prstGeom>
          <a:noFill/>
        </p:spPr>
        <p:txBody>
          <a:bodyPr wrap="square">
            <a:spAutoFit/>
          </a:bodyPr>
          <a:lstStyle/>
          <a:p>
            <a:r>
              <a:rPr lang="en-US" dirty="0"/>
              <a:t>GCAM 5.4 Documentation: </a:t>
            </a:r>
            <a:r>
              <a:rPr lang="en-US" i="1" dirty="0"/>
              <a:t>https://jgcri.github.io/gcam-doc/</a:t>
            </a:r>
            <a:endParaRPr lang="en-US" dirty="0"/>
          </a:p>
        </p:txBody>
      </p:sp>
      <p:pic>
        <p:nvPicPr>
          <p:cNvPr id="59" name="Picture 58">
            <a:extLst>
              <a:ext uri="{FF2B5EF4-FFF2-40B4-BE49-F238E27FC236}">
                <a16:creationId xmlns:a16="http://schemas.microsoft.com/office/drawing/2014/main" id="{40452F1D-B507-4ABB-A361-7017E1469CE9}"/>
              </a:ext>
            </a:extLst>
          </p:cNvPr>
          <p:cNvPicPr>
            <a:picLocks noChangeAspect="1"/>
          </p:cNvPicPr>
          <p:nvPr/>
        </p:nvPicPr>
        <p:blipFill>
          <a:blip r:embed="rId3"/>
          <a:stretch>
            <a:fillRect/>
          </a:stretch>
        </p:blipFill>
        <p:spPr>
          <a:xfrm>
            <a:off x="0" y="1307267"/>
            <a:ext cx="8936019" cy="3974852"/>
          </a:xfrm>
          <a:prstGeom prst="rect">
            <a:avLst/>
          </a:prstGeom>
        </p:spPr>
      </p:pic>
      <p:sp>
        <p:nvSpPr>
          <p:cNvPr id="11" name="TextBox 10">
            <a:extLst>
              <a:ext uri="{FF2B5EF4-FFF2-40B4-BE49-F238E27FC236}">
                <a16:creationId xmlns:a16="http://schemas.microsoft.com/office/drawing/2014/main" id="{3A11C211-F315-46BC-BF47-E82AC3CF67CE}"/>
              </a:ext>
            </a:extLst>
          </p:cNvPr>
          <p:cNvSpPr txBox="1"/>
          <p:nvPr/>
        </p:nvSpPr>
        <p:spPr>
          <a:xfrm>
            <a:off x="8936019" y="952591"/>
            <a:ext cx="3255981" cy="4708981"/>
          </a:xfrm>
          <a:prstGeom prst="rect">
            <a:avLst/>
          </a:prstGeom>
          <a:solidFill>
            <a:schemeClr val="bg1"/>
          </a:solidFill>
        </p:spPr>
        <p:txBody>
          <a:bodyPr wrap="square" rtlCol="0">
            <a:spAutoFit/>
          </a:bodyPr>
          <a:lstStyle/>
          <a:p>
            <a:r>
              <a:rPr lang="en-US" sz="2000" dirty="0"/>
              <a:t>Developer:  PNNL</a:t>
            </a:r>
          </a:p>
          <a:p>
            <a:r>
              <a:rPr lang="en-US" sz="2000" b="1" dirty="0"/>
              <a:t>Availability:</a:t>
            </a:r>
            <a:r>
              <a:rPr lang="en-US" sz="2000" dirty="0"/>
              <a:t> Open Source, free</a:t>
            </a:r>
          </a:p>
          <a:p>
            <a:r>
              <a:rPr lang="en-US" sz="2000" b="1" dirty="0"/>
              <a:t>Platforms:</a:t>
            </a:r>
            <a:r>
              <a:rPr lang="en-US" sz="2000" dirty="0"/>
              <a:t>  Windows, Mac, Linux</a:t>
            </a:r>
          </a:p>
          <a:p>
            <a:r>
              <a:rPr lang="en-US" sz="2000" b="1" dirty="0"/>
              <a:t>Run-time:</a:t>
            </a:r>
            <a:r>
              <a:rPr lang="en-US" sz="2000" dirty="0"/>
              <a:t> 1-5 hours</a:t>
            </a:r>
          </a:p>
          <a:p>
            <a:r>
              <a:rPr lang="en-US" sz="2000" b="1" dirty="0"/>
              <a:t>Spatial coverage: </a:t>
            </a:r>
            <a:r>
              <a:rPr lang="en-US" sz="2000" dirty="0"/>
              <a:t>global</a:t>
            </a:r>
          </a:p>
          <a:p>
            <a:r>
              <a:rPr lang="en-US" sz="2000" dirty="0"/>
              <a:t>Spatial resolution: 31 global </a:t>
            </a:r>
          </a:p>
          <a:p>
            <a:r>
              <a:rPr lang="en-US" sz="2000" dirty="0"/>
              <a:t>regions + 50 US states</a:t>
            </a:r>
          </a:p>
          <a:p>
            <a:r>
              <a:rPr lang="en-US" sz="2000" dirty="0"/>
              <a:t>Temporal range: 2010 - 2100</a:t>
            </a:r>
          </a:p>
          <a:p>
            <a:r>
              <a:rPr lang="en-US" sz="2000" dirty="0"/>
              <a:t>Temporal resolution: 5-years</a:t>
            </a:r>
          </a:p>
          <a:p>
            <a:r>
              <a:rPr lang="en-US" sz="2000" dirty="0"/>
              <a:t>Emissions: </a:t>
            </a:r>
          </a:p>
          <a:p>
            <a:r>
              <a:rPr lang="en-US" sz="2000" dirty="0"/>
              <a:t>GHGs: CO</a:t>
            </a:r>
            <a:r>
              <a:rPr lang="en-US" sz="2000" baseline="-25000" dirty="0"/>
              <a:t>2</a:t>
            </a:r>
            <a:r>
              <a:rPr lang="en-US" sz="2000" dirty="0"/>
              <a:t>, CH</a:t>
            </a:r>
            <a:r>
              <a:rPr lang="en-US" sz="2000" baseline="-25000" dirty="0"/>
              <a:t>4</a:t>
            </a:r>
            <a:r>
              <a:rPr lang="en-US" sz="2000" dirty="0"/>
              <a:t>, N</a:t>
            </a:r>
            <a:r>
              <a:rPr lang="en-US" sz="2000" baseline="-25000" dirty="0"/>
              <a:t>2</a:t>
            </a:r>
            <a:r>
              <a:rPr lang="en-US" sz="2000" dirty="0"/>
              <a:t>O</a:t>
            </a:r>
          </a:p>
          <a:p>
            <a:r>
              <a:rPr lang="en-US" sz="2000" dirty="0"/>
              <a:t>Air pollutants: NO</a:t>
            </a:r>
            <a:r>
              <a:rPr lang="en-US" sz="2000" baseline="-25000" dirty="0"/>
              <a:t>x</a:t>
            </a:r>
            <a:r>
              <a:rPr lang="en-US" sz="2000" dirty="0"/>
              <a:t>, SO</a:t>
            </a:r>
            <a:r>
              <a:rPr lang="en-US" sz="2000" baseline="-25000" dirty="0"/>
              <a:t>2</a:t>
            </a:r>
            <a:r>
              <a:rPr lang="en-US" sz="2000" dirty="0"/>
              <a:t>, VOC, PM, CO, NH</a:t>
            </a:r>
            <a:r>
              <a:rPr lang="en-US" sz="2000" baseline="-25000" dirty="0"/>
              <a:t>3</a:t>
            </a:r>
          </a:p>
        </p:txBody>
      </p:sp>
      <p:sp>
        <p:nvSpPr>
          <p:cNvPr id="8" name="Rectangle 7">
            <a:extLst>
              <a:ext uri="{FF2B5EF4-FFF2-40B4-BE49-F238E27FC236}">
                <a16:creationId xmlns:a16="http://schemas.microsoft.com/office/drawing/2014/main" id="{D05FAD48-FEC1-4938-8F4A-1C7E2A5ABCDD}"/>
              </a:ext>
            </a:extLst>
          </p:cNvPr>
          <p:cNvSpPr>
            <a:spLocks noChangeArrowheads="1"/>
          </p:cNvSpPr>
          <p:nvPr/>
        </p:nvSpPr>
        <p:spPr bwMode="auto">
          <a:xfrm>
            <a:off x="405685" y="6301660"/>
            <a:ext cx="5643562"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Tree>
    <p:extLst>
      <p:ext uri="{BB962C8B-B14F-4D97-AF65-F5344CB8AC3E}">
        <p14:creationId xmlns:p14="http://schemas.microsoft.com/office/powerpoint/2010/main" val="3087001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08A17C-DDB7-49A5-AC3D-FF32ED84768C}"/>
              </a:ext>
            </a:extLst>
          </p:cNvPr>
          <p:cNvSpPr>
            <a:spLocks noGrp="1"/>
          </p:cNvSpPr>
          <p:nvPr>
            <p:ph type="sldNum" sz="quarter" idx="12"/>
          </p:nvPr>
        </p:nvSpPr>
        <p:spPr>
          <a:xfrm>
            <a:off x="9309652" y="64670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solidFill>
                  <a:schemeClr val="tx1"/>
                </a:solidFill>
              </a:rPr>
              <a:pPr/>
              <a:t>36</a:t>
            </a:fld>
            <a:endParaRPr lang="en-US" dirty="0">
              <a:solidFill>
                <a:schemeClr val="tx1"/>
              </a:solidFill>
            </a:endParaRPr>
          </a:p>
        </p:txBody>
      </p:sp>
      <p:sp>
        <p:nvSpPr>
          <p:cNvPr id="2" name="Title 1">
            <a:extLst>
              <a:ext uri="{FF2B5EF4-FFF2-40B4-BE49-F238E27FC236}">
                <a16:creationId xmlns:a16="http://schemas.microsoft.com/office/drawing/2014/main" id="{AF13BC1C-8758-4A31-AA2B-C7DCC1761126}"/>
              </a:ext>
            </a:extLst>
          </p:cNvPr>
          <p:cNvSpPr>
            <a:spLocks noGrp="1"/>
          </p:cNvSpPr>
          <p:nvPr>
            <p:ph type="title"/>
          </p:nvPr>
        </p:nvSpPr>
        <p:spPr>
          <a:xfrm>
            <a:off x="139148" y="8739"/>
            <a:ext cx="11913704" cy="659035"/>
          </a:xfrm>
        </p:spPr>
        <p:txBody>
          <a:bodyPr>
            <a:normAutofit fontScale="90000"/>
          </a:bodyPr>
          <a:lstStyle/>
          <a:p>
            <a:pPr algn="ctr"/>
            <a:r>
              <a:rPr lang="en-US" dirty="0"/>
              <a:t>May-Sept Avg SO</a:t>
            </a:r>
            <a:r>
              <a:rPr lang="en-US" baseline="-25000" dirty="0"/>
              <a:t>4 </a:t>
            </a:r>
            <a:r>
              <a:rPr lang="en-US" dirty="0"/>
              <a:t>and NO</a:t>
            </a:r>
            <a:r>
              <a:rPr lang="en-US" baseline="-25000" dirty="0"/>
              <a:t>3 </a:t>
            </a:r>
            <a:r>
              <a:rPr lang="en-US" dirty="0"/>
              <a:t>Differences in 2050 from 2015</a:t>
            </a:r>
          </a:p>
        </p:txBody>
      </p:sp>
      <p:sp>
        <p:nvSpPr>
          <p:cNvPr id="13" name="TextBox 12">
            <a:extLst>
              <a:ext uri="{FF2B5EF4-FFF2-40B4-BE49-F238E27FC236}">
                <a16:creationId xmlns:a16="http://schemas.microsoft.com/office/drawing/2014/main" id="{58B09E20-83E4-46B3-8AC8-F7862C670399}"/>
              </a:ext>
            </a:extLst>
          </p:cNvPr>
          <p:cNvSpPr txBox="1"/>
          <p:nvPr/>
        </p:nvSpPr>
        <p:spPr>
          <a:xfrm>
            <a:off x="10679373" y="1560494"/>
            <a:ext cx="1715487" cy="646331"/>
          </a:xfrm>
          <a:prstGeom prst="rect">
            <a:avLst/>
          </a:prstGeom>
          <a:noFill/>
        </p:spPr>
        <p:txBody>
          <a:bodyPr wrap="square" rtlCol="0">
            <a:spAutoFit/>
          </a:bodyPr>
          <a:lstStyle/>
          <a:p>
            <a:r>
              <a:rPr lang="en-US" b="1" dirty="0"/>
              <a:t>ref50 – baseyr </a:t>
            </a:r>
          </a:p>
          <a:p>
            <a:r>
              <a:rPr lang="en-US" b="1" dirty="0"/>
              <a:t>min -0.9 </a:t>
            </a:r>
            <a:r>
              <a:rPr lang="en-US" b="1" dirty="0">
                <a:latin typeface="Symbol" panose="05050102010706020507" pitchFamily="18" charset="2"/>
              </a:rPr>
              <a:t>m</a:t>
            </a:r>
            <a:r>
              <a:rPr lang="en-US" b="1" dirty="0"/>
              <a:t>g/m</a:t>
            </a:r>
            <a:r>
              <a:rPr lang="en-US" b="1" baseline="30000" dirty="0"/>
              <a:t>3</a:t>
            </a:r>
          </a:p>
        </p:txBody>
      </p:sp>
      <p:sp>
        <p:nvSpPr>
          <p:cNvPr id="12" name="TextBox 11">
            <a:extLst>
              <a:ext uri="{FF2B5EF4-FFF2-40B4-BE49-F238E27FC236}">
                <a16:creationId xmlns:a16="http://schemas.microsoft.com/office/drawing/2014/main" id="{B596F9C8-3E46-4E4C-BE71-BD5FE8C39271}"/>
              </a:ext>
            </a:extLst>
          </p:cNvPr>
          <p:cNvSpPr txBox="1"/>
          <p:nvPr/>
        </p:nvSpPr>
        <p:spPr>
          <a:xfrm>
            <a:off x="10679372" y="4030200"/>
            <a:ext cx="1715487" cy="646331"/>
          </a:xfrm>
          <a:prstGeom prst="rect">
            <a:avLst/>
          </a:prstGeom>
          <a:noFill/>
        </p:spPr>
        <p:txBody>
          <a:bodyPr wrap="square" rtlCol="0">
            <a:spAutoFit/>
          </a:bodyPr>
          <a:lstStyle/>
          <a:p>
            <a:r>
              <a:rPr lang="en-US" b="1" dirty="0"/>
              <a:t>80x50 – baseyr</a:t>
            </a:r>
          </a:p>
          <a:p>
            <a:r>
              <a:rPr lang="en-US" b="1" dirty="0"/>
              <a:t>min -1.0 </a:t>
            </a:r>
            <a:r>
              <a:rPr lang="en-US" b="1" dirty="0">
                <a:latin typeface="Symbol" panose="05050102010706020507" pitchFamily="18" charset="2"/>
              </a:rPr>
              <a:t>m</a:t>
            </a:r>
            <a:r>
              <a:rPr lang="en-US" b="1" dirty="0"/>
              <a:t>g/m</a:t>
            </a:r>
            <a:r>
              <a:rPr lang="en-US" b="1" baseline="30000" dirty="0"/>
              <a:t>3</a:t>
            </a:r>
            <a:endParaRPr lang="en-US" b="1" dirty="0"/>
          </a:p>
        </p:txBody>
      </p:sp>
      <p:pic>
        <p:nvPicPr>
          <p:cNvPr id="6" name="Picture 5" descr="Diagram&#10;&#10;Description automatically generated with medium confidence">
            <a:extLst>
              <a:ext uri="{FF2B5EF4-FFF2-40B4-BE49-F238E27FC236}">
                <a16:creationId xmlns:a16="http://schemas.microsoft.com/office/drawing/2014/main" id="{A1C9A979-9463-461B-86BE-9D4B4EAFA6AC}"/>
              </a:ext>
            </a:extLst>
          </p:cNvPr>
          <p:cNvPicPr>
            <a:picLocks/>
          </p:cNvPicPr>
          <p:nvPr/>
        </p:nvPicPr>
        <p:blipFill rotWithShape="1">
          <a:blip r:embed="rId3"/>
          <a:srcRect l="9950" t="14234" r="6000" b="21066"/>
          <a:stretch/>
        </p:blipFill>
        <p:spPr>
          <a:xfrm>
            <a:off x="1507019" y="735462"/>
            <a:ext cx="4663440" cy="2532888"/>
          </a:xfrm>
          <a:prstGeom prst="rect">
            <a:avLst/>
          </a:prstGeom>
        </p:spPr>
      </p:pic>
      <p:pic>
        <p:nvPicPr>
          <p:cNvPr id="9" name="Picture 8" descr="Diagram&#10;&#10;Description automatically generated with low confidence">
            <a:extLst>
              <a:ext uri="{FF2B5EF4-FFF2-40B4-BE49-F238E27FC236}">
                <a16:creationId xmlns:a16="http://schemas.microsoft.com/office/drawing/2014/main" id="{EC0A05DE-97B5-4888-85AB-2525E28301CE}"/>
              </a:ext>
            </a:extLst>
          </p:cNvPr>
          <p:cNvPicPr>
            <a:picLocks/>
          </p:cNvPicPr>
          <p:nvPr/>
        </p:nvPicPr>
        <p:blipFill rotWithShape="1">
          <a:blip r:embed="rId4"/>
          <a:srcRect l="10251" t="14299" r="6000" b="20525"/>
          <a:stretch/>
        </p:blipFill>
        <p:spPr>
          <a:xfrm>
            <a:off x="1462182" y="3284993"/>
            <a:ext cx="4663440" cy="2532889"/>
          </a:xfrm>
          <a:prstGeom prst="rect">
            <a:avLst/>
          </a:prstGeom>
        </p:spPr>
      </p:pic>
      <p:sp>
        <p:nvSpPr>
          <p:cNvPr id="16" name="TextBox 15">
            <a:extLst>
              <a:ext uri="{FF2B5EF4-FFF2-40B4-BE49-F238E27FC236}">
                <a16:creationId xmlns:a16="http://schemas.microsoft.com/office/drawing/2014/main" id="{F9E0BF19-6836-46EC-A597-99590813DA1A}"/>
              </a:ext>
            </a:extLst>
          </p:cNvPr>
          <p:cNvSpPr txBox="1"/>
          <p:nvPr/>
        </p:nvSpPr>
        <p:spPr>
          <a:xfrm>
            <a:off x="0" y="1465178"/>
            <a:ext cx="1638300" cy="646331"/>
          </a:xfrm>
          <a:prstGeom prst="rect">
            <a:avLst/>
          </a:prstGeom>
          <a:noFill/>
        </p:spPr>
        <p:txBody>
          <a:bodyPr wrap="square" rtlCol="0">
            <a:spAutoFit/>
          </a:bodyPr>
          <a:lstStyle/>
          <a:p>
            <a:r>
              <a:rPr lang="en-US" b="1" dirty="0"/>
              <a:t>ref50-baseyr</a:t>
            </a:r>
          </a:p>
          <a:p>
            <a:r>
              <a:rPr lang="en-US" b="1" dirty="0"/>
              <a:t>min -1.4 </a:t>
            </a:r>
            <a:r>
              <a:rPr lang="en-US" sz="1800" b="1" dirty="0">
                <a:latin typeface="Symbol" panose="05050102010706020507" pitchFamily="18" charset="2"/>
              </a:rPr>
              <a:t>m</a:t>
            </a:r>
            <a:r>
              <a:rPr lang="en-US" b="1" dirty="0"/>
              <a:t>g/m</a:t>
            </a:r>
            <a:r>
              <a:rPr lang="en-US" b="1" baseline="30000" dirty="0"/>
              <a:t>3</a:t>
            </a:r>
          </a:p>
        </p:txBody>
      </p:sp>
      <p:pic>
        <p:nvPicPr>
          <p:cNvPr id="14" name="Picture 13" descr="Chart, diagram&#10;&#10;Description automatically generated">
            <a:extLst>
              <a:ext uri="{FF2B5EF4-FFF2-40B4-BE49-F238E27FC236}">
                <a16:creationId xmlns:a16="http://schemas.microsoft.com/office/drawing/2014/main" id="{6887FDF4-D81D-46F5-9C30-5074C5924047}"/>
              </a:ext>
            </a:extLst>
          </p:cNvPr>
          <p:cNvPicPr>
            <a:picLocks noChangeAspect="1"/>
          </p:cNvPicPr>
          <p:nvPr/>
        </p:nvPicPr>
        <p:blipFill rotWithShape="1">
          <a:blip r:embed="rId5"/>
          <a:srcRect l="15584" t="14534" r="5855" b="20449"/>
          <a:stretch/>
        </p:blipFill>
        <p:spPr>
          <a:xfrm>
            <a:off x="6215295" y="753084"/>
            <a:ext cx="4480560" cy="2527729"/>
          </a:xfrm>
          <a:prstGeom prst="rect">
            <a:avLst/>
          </a:prstGeom>
        </p:spPr>
      </p:pic>
      <p:pic>
        <p:nvPicPr>
          <p:cNvPr id="19" name="Picture 18" descr="Chart, diagram, surface chart&#10;&#10;Description automatically generated">
            <a:extLst>
              <a:ext uri="{FF2B5EF4-FFF2-40B4-BE49-F238E27FC236}">
                <a16:creationId xmlns:a16="http://schemas.microsoft.com/office/drawing/2014/main" id="{E68208CB-4871-40BF-8948-E6C3CDEB8437}"/>
              </a:ext>
            </a:extLst>
          </p:cNvPr>
          <p:cNvPicPr>
            <a:picLocks noChangeAspect="1"/>
          </p:cNvPicPr>
          <p:nvPr/>
        </p:nvPicPr>
        <p:blipFill rotWithShape="1">
          <a:blip r:embed="rId6"/>
          <a:srcRect l="15441" t="14682" r="5565" b="20302"/>
          <a:stretch/>
        </p:blipFill>
        <p:spPr>
          <a:xfrm>
            <a:off x="6215295" y="3244335"/>
            <a:ext cx="4480560" cy="2513833"/>
          </a:xfrm>
          <a:prstGeom prst="rect">
            <a:avLst/>
          </a:prstGeom>
        </p:spPr>
      </p:pic>
      <p:sp>
        <p:nvSpPr>
          <p:cNvPr id="20" name="TextBox 19">
            <a:extLst>
              <a:ext uri="{FF2B5EF4-FFF2-40B4-BE49-F238E27FC236}">
                <a16:creationId xmlns:a16="http://schemas.microsoft.com/office/drawing/2014/main" id="{07780285-2655-47E6-AEEF-ADC45AB72E04}"/>
              </a:ext>
            </a:extLst>
          </p:cNvPr>
          <p:cNvSpPr txBox="1"/>
          <p:nvPr/>
        </p:nvSpPr>
        <p:spPr>
          <a:xfrm>
            <a:off x="3196927" y="5676887"/>
            <a:ext cx="521297" cy="369332"/>
          </a:xfrm>
          <a:prstGeom prst="rect">
            <a:avLst/>
          </a:prstGeom>
          <a:noFill/>
        </p:spPr>
        <p:txBody>
          <a:bodyPr wrap="none" rtlCol="0">
            <a:spAutoFit/>
          </a:bodyPr>
          <a:lstStyle/>
          <a:p>
            <a:r>
              <a:rPr lang="en-US" dirty="0"/>
              <a:t>SO</a:t>
            </a:r>
            <a:r>
              <a:rPr lang="en-US" baseline="-25000" dirty="0"/>
              <a:t>4</a:t>
            </a:r>
          </a:p>
        </p:txBody>
      </p:sp>
      <p:sp>
        <p:nvSpPr>
          <p:cNvPr id="21" name="TextBox 20">
            <a:extLst>
              <a:ext uri="{FF2B5EF4-FFF2-40B4-BE49-F238E27FC236}">
                <a16:creationId xmlns:a16="http://schemas.microsoft.com/office/drawing/2014/main" id="{3C6925A6-37A9-4C0E-9516-10245C4CD613}"/>
              </a:ext>
            </a:extLst>
          </p:cNvPr>
          <p:cNvSpPr txBox="1"/>
          <p:nvPr/>
        </p:nvSpPr>
        <p:spPr>
          <a:xfrm>
            <a:off x="7668455" y="5637157"/>
            <a:ext cx="564578" cy="369332"/>
          </a:xfrm>
          <a:prstGeom prst="rect">
            <a:avLst/>
          </a:prstGeom>
          <a:noFill/>
        </p:spPr>
        <p:txBody>
          <a:bodyPr wrap="none" rtlCol="0">
            <a:spAutoFit/>
          </a:bodyPr>
          <a:lstStyle/>
          <a:p>
            <a:r>
              <a:rPr lang="en-US" dirty="0"/>
              <a:t>NO</a:t>
            </a:r>
            <a:r>
              <a:rPr lang="en-US" baseline="-25000" dirty="0"/>
              <a:t>3</a:t>
            </a:r>
          </a:p>
        </p:txBody>
      </p:sp>
      <p:sp>
        <p:nvSpPr>
          <p:cNvPr id="17" name="Rectangle 16">
            <a:extLst>
              <a:ext uri="{FF2B5EF4-FFF2-40B4-BE49-F238E27FC236}">
                <a16:creationId xmlns:a16="http://schemas.microsoft.com/office/drawing/2014/main" id="{32C30695-F3E8-427C-9880-A2B1C72F2FFA}"/>
              </a:ext>
            </a:extLst>
          </p:cNvPr>
          <p:cNvSpPr>
            <a:spLocks noChangeArrowheads="1"/>
          </p:cNvSpPr>
          <p:nvPr/>
        </p:nvSpPr>
        <p:spPr bwMode="auto">
          <a:xfrm>
            <a:off x="139148" y="6473110"/>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
        <p:nvSpPr>
          <p:cNvPr id="18" name="TextBox 17">
            <a:extLst>
              <a:ext uri="{FF2B5EF4-FFF2-40B4-BE49-F238E27FC236}">
                <a16:creationId xmlns:a16="http://schemas.microsoft.com/office/drawing/2014/main" id="{9A01F23F-0EC3-42DA-BB27-7D2F2DDFD15E}"/>
              </a:ext>
            </a:extLst>
          </p:cNvPr>
          <p:cNvSpPr txBox="1"/>
          <p:nvPr/>
        </p:nvSpPr>
        <p:spPr>
          <a:xfrm>
            <a:off x="0" y="4035084"/>
            <a:ext cx="1638300" cy="646331"/>
          </a:xfrm>
          <a:prstGeom prst="rect">
            <a:avLst/>
          </a:prstGeom>
          <a:noFill/>
        </p:spPr>
        <p:txBody>
          <a:bodyPr wrap="square" rtlCol="0">
            <a:spAutoFit/>
          </a:bodyPr>
          <a:lstStyle/>
          <a:p>
            <a:r>
              <a:rPr lang="en-US" b="1" dirty="0"/>
              <a:t>80x50-baseyr</a:t>
            </a:r>
          </a:p>
          <a:p>
            <a:r>
              <a:rPr lang="en-US" b="1" dirty="0"/>
              <a:t>min -1.4 </a:t>
            </a:r>
            <a:r>
              <a:rPr lang="en-US" sz="1800" b="1" dirty="0">
                <a:latin typeface="Symbol" panose="05050102010706020507" pitchFamily="18" charset="2"/>
              </a:rPr>
              <a:t>m</a:t>
            </a:r>
            <a:r>
              <a:rPr lang="en-US" b="1" dirty="0"/>
              <a:t>g/m</a:t>
            </a:r>
            <a:r>
              <a:rPr lang="en-US" b="1" baseline="30000" dirty="0"/>
              <a:t>3</a:t>
            </a:r>
          </a:p>
        </p:txBody>
      </p:sp>
    </p:spTree>
    <p:extLst>
      <p:ext uri="{BB962C8B-B14F-4D97-AF65-F5344CB8AC3E}">
        <p14:creationId xmlns:p14="http://schemas.microsoft.com/office/powerpoint/2010/main" val="1259785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08A17C-DDB7-49A5-AC3D-FF32ED84768C}"/>
              </a:ext>
            </a:extLst>
          </p:cNvPr>
          <p:cNvSpPr>
            <a:spLocks noGrp="1"/>
          </p:cNvSpPr>
          <p:nvPr>
            <p:ph type="sldNum" sz="quarter" idx="12"/>
          </p:nvPr>
        </p:nvSpPr>
        <p:spPr>
          <a:xfrm>
            <a:off x="9309652" y="646318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solidFill>
                  <a:schemeClr val="tx1"/>
                </a:solidFill>
              </a:rPr>
              <a:pPr/>
              <a:t>37</a:t>
            </a:fld>
            <a:endParaRPr lang="en-US" dirty="0">
              <a:solidFill>
                <a:schemeClr val="tx1"/>
              </a:solidFill>
            </a:endParaRPr>
          </a:p>
        </p:txBody>
      </p:sp>
      <p:sp>
        <p:nvSpPr>
          <p:cNvPr id="2" name="Title 1">
            <a:extLst>
              <a:ext uri="{FF2B5EF4-FFF2-40B4-BE49-F238E27FC236}">
                <a16:creationId xmlns:a16="http://schemas.microsoft.com/office/drawing/2014/main" id="{AF13BC1C-8758-4A31-AA2B-C7DCC1761126}"/>
              </a:ext>
            </a:extLst>
          </p:cNvPr>
          <p:cNvSpPr>
            <a:spLocks noGrp="1"/>
          </p:cNvSpPr>
          <p:nvPr>
            <p:ph type="title"/>
          </p:nvPr>
        </p:nvSpPr>
        <p:spPr>
          <a:xfrm>
            <a:off x="359664" y="17877"/>
            <a:ext cx="11472672" cy="659035"/>
          </a:xfrm>
        </p:spPr>
        <p:txBody>
          <a:bodyPr>
            <a:normAutofit fontScale="90000"/>
          </a:bodyPr>
          <a:lstStyle/>
          <a:p>
            <a:pPr algn="ctr"/>
            <a:r>
              <a:rPr lang="en-US" dirty="0"/>
              <a:t>Avg Base Year VOC and Co-benefits May-Sept</a:t>
            </a:r>
          </a:p>
        </p:txBody>
      </p:sp>
      <p:sp>
        <p:nvSpPr>
          <p:cNvPr id="19" name="TextBox 18">
            <a:extLst>
              <a:ext uri="{FF2B5EF4-FFF2-40B4-BE49-F238E27FC236}">
                <a16:creationId xmlns:a16="http://schemas.microsoft.com/office/drawing/2014/main" id="{F0EA294E-C682-48B4-A43B-B5CD00676263}"/>
              </a:ext>
            </a:extLst>
          </p:cNvPr>
          <p:cNvSpPr txBox="1"/>
          <p:nvPr/>
        </p:nvSpPr>
        <p:spPr>
          <a:xfrm>
            <a:off x="65377" y="1485640"/>
            <a:ext cx="723276" cy="1200329"/>
          </a:xfrm>
          <a:prstGeom prst="rect">
            <a:avLst/>
          </a:prstGeom>
          <a:noFill/>
        </p:spPr>
        <p:txBody>
          <a:bodyPr wrap="none" rtlCol="0">
            <a:spAutoFit/>
          </a:bodyPr>
          <a:lstStyle/>
          <a:p>
            <a:pPr algn="ctr"/>
            <a:r>
              <a:rPr lang="en-US" b="1" dirty="0"/>
              <a:t>Avg</a:t>
            </a:r>
          </a:p>
          <a:p>
            <a:pPr algn="ctr"/>
            <a:r>
              <a:rPr lang="en-US" b="1" dirty="0"/>
              <a:t>VOC</a:t>
            </a:r>
          </a:p>
          <a:p>
            <a:pPr algn="ctr"/>
            <a:r>
              <a:rPr lang="en-US" b="1" dirty="0"/>
              <a:t>2-675</a:t>
            </a:r>
          </a:p>
          <a:p>
            <a:pPr algn="ctr"/>
            <a:r>
              <a:rPr lang="en-US" b="1" dirty="0"/>
              <a:t>ppbC</a:t>
            </a:r>
          </a:p>
        </p:txBody>
      </p:sp>
      <p:sp>
        <p:nvSpPr>
          <p:cNvPr id="14" name="TextBox 13">
            <a:extLst>
              <a:ext uri="{FF2B5EF4-FFF2-40B4-BE49-F238E27FC236}">
                <a16:creationId xmlns:a16="http://schemas.microsoft.com/office/drawing/2014/main" id="{E32D13AE-9DB3-43BA-AF8D-526A30619715}"/>
              </a:ext>
            </a:extLst>
          </p:cNvPr>
          <p:cNvSpPr txBox="1"/>
          <p:nvPr/>
        </p:nvSpPr>
        <p:spPr>
          <a:xfrm>
            <a:off x="-79796" y="3947237"/>
            <a:ext cx="1066126" cy="923330"/>
          </a:xfrm>
          <a:prstGeom prst="rect">
            <a:avLst/>
          </a:prstGeom>
          <a:noFill/>
        </p:spPr>
        <p:txBody>
          <a:bodyPr wrap="none" rtlCol="0">
            <a:spAutoFit/>
          </a:bodyPr>
          <a:lstStyle/>
          <a:p>
            <a:pPr algn="ctr"/>
            <a:r>
              <a:rPr lang="en-US" b="1" dirty="0"/>
              <a:t>Max VOC</a:t>
            </a:r>
          </a:p>
          <a:p>
            <a:pPr algn="ctr"/>
            <a:r>
              <a:rPr lang="en-US" b="1" dirty="0"/>
              <a:t>Co-ben</a:t>
            </a:r>
          </a:p>
          <a:p>
            <a:pPr algn="ctr"/>
            <a:r>
              <a:rPr lang="en-US" b="1" dirty="0"/>
              <a:t>-19 ppbC</a:t>
            </a:r>
          </a:p>
        </p:txBody>
      </p:sp>
      <p:cxnSp>
        <p:nvCxnSpPr>
          <p:cNvPr id="26" name="Straight Arrow Connector 25">
            <a:extLst>
              <a:ext uri="{FF2B5EF4-FFF2-40B4-BE49-F238E27FC236}">
                <a16:creationId xmlns:a16="http://schemas.microsoft.com/office/drawing/2014/main" id="{5DBD7280-A96E-4745-AC60-DB91469239EA}"/>
              </a:ext>
            </a:extLst>
          </p:cNvPr>
          <p:cNvCxnSpPr>
            <a:cxnSpLocks/>
          </p:cNvCxnSpPr>
          <p:nvPr/>
        </p:nvCxnSpPr>
        <p:spPr>
          <a:xfrm flipH="1">
            <a:off x="2898048" y="4776537"/>
            <a:ext cx="202532" cy="188061"/>
          </a:xfrm>
          <a:prstGeom prst="straightConnector1">
            <a:avLst/>
          </a:prstGeom>
          <a:ln>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A15FAD1-4095-4710-B0CD-7A50795A6534}"/>
              </a:ext>
            </a:extLst>
          </p:cNvPr>
          <p:cNvCxnSpPr>
            <a:cxnSpLocks/>
          </p:cNvCxnSpPr>
          <p:nvPr/>
        </p:nvCxnSpPr>
        <p:spPr>
          <a:xfrm flipH="1">
            <a:off x="2059822" y="4607065"/>
            <a:ext cx="202532" cy="188061"/>
          </a:xfrm>
          <a:prstGeom prst="straightConnector1">
            <a:avLst/>
          </a:prstGeom>
          <a:ln>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16B2C75-F355-4408-A756-D994E3EB6694}"/>
              </a:ext>
            </a:extLst>
          </p:cNvPr>
          <p:cNvCxnSpPr>
            <a:cxnSpLocks/>
          </p:cNvCxnSpPr>
          <p:nvPr/>
        </p:nvCxnSpPr>
        <p:spPr>
          <a:xfrm flipH="1">
            <a:off x="2088753" y="4618092"/>
            <a:ext cx="202532" cy="188061"/>
          </a:xfrm>
          <a:prstGeom prst="straightConnector1">
            <a:avLst/>
          </a:prstGeom>
          <a:ln>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1DCDB4B-ADB2-41F5-A8BF-FB3F86CA12E9}"/>
              </a:ext>
            </a:extLst>
          </p:cNvPr>
          <p:cNvSpPr>
            <a:spLocks noChangeArrowheads="1"/>
          </p:cNvSpPr>
          <p:nvPr/>
        </p:nvSpPr>
        <p:spPr bwMode="auto">
          <a:xfrm>
            <a:off x="139148" y="6473110"/>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
        <p:nvSpPr>
          <p:cNvPr id="20" name="TextBox 19">
            <a:extLst>
              <a:ext uri="{FF2B5EF4-FFF2-40B4-BE49-F238E27FC236}">
                <a16:creationId xmlns:a16="http://schemas.microsoft.com/office/drawing/2014/main" id="{D9307466-62EF-46B5-BA08-30928C485FEA}"/>
              </a:ext>
            </a:extLst>
          </p:cNvPr>
          <p:cNvSpPr txBox="1"/>
          <p:nvPr/>
        </p:nvSpPr>
        <p:spPr>
          <a:xfrm>
            <a:off x="10454567" y="1631173"/>
            <a:ext cx="1831713" cy="646331"/>
          </a:xfrm>
          <a:prstGeom prst="rect">
            <a:avLst/>
          </a:prstGeom>
          <a:noFill/>
        </p:spPr>
        <p:txBody>
          <a:bodyPr wrap="square" rtlCol="0">
            <a:spAutoFit/>
          </a:bodyPr>
          <a:lstStyle/>
          <a:p>
            <a:pPr algn="ctr"/>
            <a:r>
              <a:rPr lang="en-US" b="1" dirty="0"/>
              <a:t>ref50 – baseyr</a:t>
            </a:r>
          </a:p>
          <a:p>
            <a:pPr algn="ctr"/>
            <a:r>
              <a:rPr lang="en-US" b="1" dirty="0"/>
              <a:t>min = -187 ppb</a:t>
            </a:r>
          </a:p>
        </p:txBody>
      </p:sp>
      <p:pic>
        <p:nvPicPr>
          <p:cNvPr id="18" name="Picture 17" descr="Chart&#10;&#10;Description automatically generated with low confidence">
            <a:extLst>
              <a:ext uri="{FF2B5EF4-FFF2-40B4-BE49-F238E27FC236}">
                <a16:creationId xmlns:a16="http://schemas.microsoft.com/office/drawing/2014/main" id="{6C6614E6-97DD-4EE8-AC20-27620FCA64AD}"/>
              </a:ext>
            </a:extLst>
          </p:cNvPr>
          <p:cNvPicPr>
            <a:picLocks/>
          </p:cNvPicPr>
          <p:nvPr/>
        </p:nvPicPr>
        <p:blipFill rotWithShape="1">
          <a:blip r:embed="rId3"/>
          <a:srcRect l="9937" t="14461" r="5999" b="20040"/>
          <a:stretch/>
        </p:blipFill>
        <p:spPr>
          <a:xfrm>
            <a:off x="963658" y="720841"/>
            <a:ext cx="4736592" cy="2532888"/>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1FD72C8A-FDB2-4CAB-A6AE-0C5EFFF3818E}"/>
              </a:ext>
            </a:extLst>
          </p:cNvPr>
          <p:cNvPicPr>
            <a:picLocks noChangeAspect="1"/>
          </p:cNvPicPr>
          <p:nvPr/>
        </p:nvPicPr>
        <p:blipFill rotWithShape="1">
          <a:blip r:embed="rId4"/>
          <a:srcRect l="15644" t="14808" r="1156" b="19790"/>
          <a:stretch/>
        </p:blipFill>
        <p:spPr>
          <a:xfrm>
            <a:off x="5895914" y="724577"/>
            <a:ext cx="4754880" cy="2529152"/>
          </a:xfrm>
          <a:prstGeom prst="rect">
            <a:avLst/>
          </a:prstGeom>
        </p:spPr>
      </p:pic>
      <p:pic>
        <p:nvPicPr>
          <p:cNvPr id="9" name="Picture 8" descr="A picture containing map&#10;&#10;Description automatically generated">
            <a:extLst>
              <a:ext uri="{FF2B5EF4-FFF2-40B4-BE49-F238E27FC236}">
                <a16:creationId xmlns:a16="http://schemas.microsoft.com/office/drawing/2014/main" id="{051056E6-3881-440F-AC6E-DB625403EEC5}"/>
              </a:ext>
            </a:extLst>
          </p:cNvPr>
          <p:cNvPicPr>
            <a:picLocks noChangeAspect="1"/>
          </p:cNvPicPr>
          <p:nvPr/>
        </p:nvPicPr>
        <p:blipFill rotWithShape="1">
          <a:blip r:embed="rId5"/>
          <a:srcRect l="15498" t="14408" r="1302" b="20670"/>
          <a:stretch/>
        </p:blipFill>
        <p:spPr>
          <a:xfrm>
            <a:off x="5895914" y="3253729"/>
            <a:ext cx="4754880" cy="2529152"/>
          </a:xfrm>
          <a:prstGeom prst="rect">
            <a:avLst/>
          </a:prstGeom>
        </p:spPr>
      </p:pic>
      <p:sp>
        <p:nvSpPr>
          <p:cNvPr id="21" name="TextBox 20">
            <a:extLst>
              <a:ext uri="{FF2B5EF4-FFF2-40B4-BE49-F238E27FC236}">
                <a16:creationId xmlns:a16="http://schemas.microsoft.com/office/drawing/2014/main" id="{54B6D8F6-A953-48B3-86D6-5CCE5D2A0F2C}"/>
              </a:ext>
            </a:extLst>
          </p:cNvPr>
          <p:cNvSpPr txBox="1"/>
          <p:nvPr/>
        </p:nvSpPr>
        <p:spPr>
          <a:xfrm>
            <a:off x="10548847" y="3960734"/>
            <a:ext cx="1737433" cy="646331"/>
          </a:xfrm>
          <a:prstGeom prst="rect">
            <a:avLst/>
          </a:prstGeom>
          <a:noFill/>
        </p:spPr>
        <p:txBody>
          <a:bodyPr wrap="square" rtlCol="0">
            <a:spAutoFit/>
          </a:bodyPr>
          <a:lstStyle/>
          <a:p>
            <a:pPr algn="ctr"/>
            <a:r>
              <a:rPr lang="en-US" b="1" dirty="0"/>
              <a:t>80x50 – baseyr </a:t>
            </a:r>
          </a:p>
          <a:p>
            <a:pPr algn="ctr"/>
            <a:r>
              <a:rPr lang="en-US" b="1" dirty="0"/>
              <a:t>min = -206 ppb</a:t>
            </a:r>
          </a:p>
        </p:txBody>
      </p:sp>
      <p:pic>
        <p:nvPicPr>
          <p:cNvPr id="29" name="Picture 28" descr="Diagram&#10;&#10;Description automatically generated with low confidence">
            <a:extLst>
              <a:ext uri="{FF2B5EF4-FFF2-40B4-BE49-F238E27FC236}">
                <a16:creationId xmlns:a16="http://schemas.microsoft.com/office/drawing/2014/main" id="{EED24829-9A53-4494-9507-7333F223DB2C}"/>
              </a:ext>
            </a:extLst>
          </p:cNvPr>
          <p:cNvPicPr>
            <a:picLocks noChangeAspect="1"/>
          </p:cNvPicPr>
          <p:nvPr/>
        </p:nvPicPr>
        <p:blipFill rotWithShape="1">
          <a:blip r:embed="rId6"/>
          <a:srcRect l="9623" t="14246" r="2919" b="20737"/>
          <a:stretch/>
        </p:blipFill>
        <p:spPr>
          <a:xfrm>
            <a:off x="897308" y="3263608"/>
            <a:ext cx="4937760" cy="2502259"/>
          </a:xfrm>
          <a:prstGeom prst="rect">
            <a:avLst/>
          </a:prstGeom>
        </p:spPr>
      </p:pic>
    </p:spTree>
    <p:extLst>
      <p:ext uri="{BB962C8B-B14F-4D97-AF65-F5344CB8AC3E}">
        <p14:creationId xmlns:p14="http://schemas.microsoft.com/office/powerpoint/2010/main" val="4141501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08A17C-DDB7-49A5-AC3D-FF32ED84768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pPr/>
              <a:t>38</a:t>
            </a:fld>
            <a:endParaRPr lang="en-US" dirty="0"/>
          </a:p>
        </p:txBody>
      </p:sp>
      <p:sp>
        <p:nvSpPr>
          <p:cNvPr id="12" name="TextBox 11">
            <a:extLst>
              <a:ext uri="{FF2B5EF4-FFF2-40B4-BE49-F238E27FC236}">
                <a16:creationId xmlns:a16="http://schemas.microsoft.com/office/drawing/2014/main" id="{C4A9AC8B-609C-42F1-8819-AC42E81DF1CA}"/>
              </a:ext>
            </a:extLst>
          </p:cNvPr>
          <p:cNvSpPr txBox="1"/>
          <p:nvPr/>
        </p:nvSpPr>
        <p:spPr>
          <a:xfrm>
            <a:off x="817121" y="1474710"/>
            <a:ext cx="3343894" cy="461665"/>
          </a:xfrm>
          <a:prstGeom prst="rect">
            <a:avLst/>
          </a:prstGeom>
          <a:noFill/>
        </p:spPr>
        <p:txBody>
          <a:bodyPr wrap="square" rtlCol="0">
            <a:spAutoFit/>
          </a:bodyPr>
          <a:lstStyle/>
          <a:p>
            <a:pPr algn="ctr"/>
            <a:r>
              <a:rPr lang="en-US" sz="2400" b="1" dirty="0"/>
              <a:t>Average PM</a:t>
            </a:r>
            <a:r>
              <a:rPr lang="en-US" sz="2400" b="1" baseline="-25000" dirty="0"/>
              <a:t>2.5</a:t>
            </a:r>
            <a:r>
              <a:rPr lang="en-US" sz="2400" b="1" dirty="0"/>
              <a:t>: baseyr </a:t>
            </a:r>
          </a:p>
        </p:txBody>
      </p:sp>
      <p:sp>
        <p:nvSpPr>
          <p:cNvPr id="2" name="Title 1">
            <a:extLst>
              <a:ext uri="{FF2B5EF4-FFF2-40B4-BE49-F238E27FC236}">
                <a16:creationId xmlns:a16="http://schemas.microsoft.com/office/drawing/2014/main" id="{AF13BC1C-8758-4A31-AA2B-C7DCC1761126}"/>
              </a:ext>
            </a:extLst>
          </p:cNvPr>
          <p:cNvSpPr>
            <a:spLocks noGrp="1"/>
          </p:cNvSpPr>
          <p:nvPr>
            <p:ph type="title"/>
          </p:nvPr>
        </p:nvSpPr>
        <p:spPr>
          <a:xfrm>
            <a:off x="838200" y="-12879"/>
            <a:ext cx="10515600" cy="659035"/>
          </a:xfrm>
        </p:spPr>
        <p:txBody>
          <a:bodyPr>
            <a:normAutofit fontScale="90000"/>
          </a:bodyPr>
          <a:lstStyle/>
          <a:p>
            <a:pPr algn="ctr"/>
            <a:r>
              <a:rPr lang="en-US" dirty="0"/>
              <a:t>Average PM</a:t>
            </a:r>
            <a:r>
              <a:rPr lang="en-US" baseline="-25000" dirty="0"/>
              <a:t>2.5</a:t>
            </a:r>
            <a:r>
              <a:rPr lang="en-US" dirty="0"/>
              <a:t> and Differences from Base Year</a:t>
            </a:r>
          </a:p>
        </p:txBody>
      </p:sp>
      <p:sp>
        <p:nvSpPr>
          <p:cNvPr id="13" name="TextBox 12">
            <a:extLst>
              <a:ext uri="{FF2B5EF4-FFF2-40B4-BE49-F238E27FC236}">
                <a16:creationId xmlns:a16="http://schemas.microsoft.com/office/drawing/2014/main" id="{58B09E20-83E4-46B3-8AC8-F7862C670399}"/>
              </a:ext>
            </a:extLst>
          </p:cNvPr>
          <p:cNvSpPr txBox="1"/>
          <p:nvPr/>
        </p:nvSpPr>
        <p:spPr>
          <a:xfrm>
            <a:off x="10059063" y="1582432"/>
            <a:ext cx="2047109" cy="1015663"/>
          </a:xfrm>
          <a:prstGeom prst="rect">
            <a:avLst/>
          </a:prstGeom>
          <a:noFill/>
        </p:spPr>
        <p:txBody>
          <a:bodyPr wrap="square" rtlCol="0">
            <a:spAutoFit/>
          </a:bodyPr>
          <a:lstStyle/>
          <a:p>
            <a:r>
              <a:rPr lang="en-US" sz="2000" b="1" dirty="0"/>
              <a:t>ref50 – baseyr min = -2.3 µg m</a:t>
            </a:r>
            <a:r>
              <a:rPr lang="en-US" sz="2000" b="1" baseline="30000" dirty="0"/>
              <a:t>-3</a:t>
            </a:r>
          </a:p>
          <a:p>
            <a:r>
              <a:rPr lang="en-US" sz="2000" b="1" dirty="0"/>
              <a:t>max =  1.8 µg m</a:t>
            </a:r>
            <a:r>
              <a:rPr lang="en-US" sz="2000" b="1" baseline="30000" dirty="0"/>
              <a:t>-3</a:t>
            </a:r>
            <a:endParaRPr lang="en-US" sz="2000" b="1" dirty="0"/>
          </a:p>
        </p:txBody>
      </p:sp>
      <p:sp>
        <p:nvSpPr>
          <p:cNvPr id="16" name="TextBox 15">
            <a:extLst>
              <a:ext uri="{FF2B5EF4-FFF2-40B4-BE49-F238E27FC236}">
                <a16:creationId xmlns:a16="http://schemas.microsoft.com/office/drawing/2014/main" id="{1EDC10B0-7E70-4346-A009-6D7FADB16F8F}"/>
              </a:ext>
            </a:extLst>
          </p:cNvPr>
          <p:cNvSpPr txBox="1"/>
          <p:nvPr/>
        </p:nvSpPr>
        <p:spPr>
          <a:xfrm>
            <a:off x="9992114" y="4038085"/>
            <a:ext cx="2132937" cy="1015663"/>
          </a:xfrm>
          <a:prstGeom prst="rect">
            <a:avLst/>
          </a:prstGeom>
          <a:noFill/>
        </p:spPr>
        <p:txBody>
          <a:bodyPr wrap="square" rtlCol="0">
            <a:spAutoFit/>
          </a:bodyPr>
          <a:lstStyle/>
          <a:p>
            <a:r>
              <a:rPr lang="en-US" sz="2000" b="1" dirty="0"/>
              <a:t>80x50 – baseyr min = -12.2 µg m</a:t>
            </a:r>
            <a:r>
              <a:rPr lang="en-US" sz="2000" b="1" baseline="30000" dirty="0"/>
              <a:t>-3 </a:t>
            </a:r>
            <a:r>
              <a:rPr lang="en-US" sz="2000" b="1" dirty="0"/>
              <a:t>max =   5.7 µg m</a:t>
            </a:r>
            <a:r>
              <a:rPr lang="en-US" sz="2000" b="1" baseline="30000" dirty="0"/>
              <a:t>-3</a:t>
            </a:r>
            <a:endParaRPr lang="en-US" sz="2000" b="1" dirty="0"/>
          </a:p>
        </p:txBody>
      </p:sp>
      <p:pic>
        <p:nvPicPr>
          <p:cNvPr id="18" name="Picture 17" descr="Map&#10;&#10;Description automatically generated">
            <a:extLst>
              <a:ext uri="{FF2B5EF4-FFF2-40B4-BE49-F238E27FC236}">
                <a16:creationId xmlns:a16="http://schemas.microsoft.com/office/drawing/2014/main" id="{BDF41749-A907-485F-A516-12B4F87B9CA7}"/>
              </a:ext>
            </a:extLst>
          </p:cNvPr>
          <p:cNvPicPr>
            <a:picLocks noChangeAspect="1"/>
          </p:cNvPicPr>
          <p:nvPr/>
        </p:nvPicPr>
        <p:blipFill rotWithShape="1">
          <a:blip r:embed="rId3">
            <a:extLst>
              <a:ext uri="{28A0092B-C50C-407E-A947-70E740481C1C}">
                <a14:useLocalDpi xmlns:a14="http://schemas.microsoft.com/office/drawing/2010/main" val="0"/>
              </a:ext>
            </a:extLst>
          </a:blip>
          <a:srcRect l="9787" t="9936" r="6934" b="4071"/>
          <a:stretch/>
        </p:blipFill>
        <p:spPr>
          <a:xfrm>
            <a:off x="405685" y="1948056"/>
            <a:ext cx="4489704" cy="3063385"/>
          </a:xfrm>
          <a:prstGeom prst="rect">
            <a:avLst/>
          </a:prstGeom>
        </p:spPr>
      </p:pic>
      <p:pic>
        <p:nvPicPr>
          <p:cNvPr id="20" name="Picture 19" descr="Diagram&#10;&#10;Description automatically generated with medium confidence">
            <a:extLst>
              <a:ext uri="{FF2B5EF4-FFF2-40B4-BE49-F238E27FC236}">
                <a16:creationId xmlns:a16="http://schemas.microsoft.com/office/drawing/2014/main" id="{9108630D-F322-423F-99B2-3E932717FF8E}"/>
              </a:ext>
            </a:extLst>
          </p:cNvPr>
          <p:cNvPicPr>
            <a:picLocks noChangeAspect="1"/>
          </p:cNvPicPr>
          <p:nvPr/>
        </p:nvPicPr>
        <p:blipFill rotWithShape="1">
          <a:blip r:embed="rId4">
            <a:extLst>
              <a:ext uri="{28A0092B-C50C-407E-A947-70E740481C1C}">
                <a14:useLocalDpi xmlns:a14="http://schemas.microsoft.com/office/drawing/2010/main" val="0"/>
              </a:ext>
            </a:extLst>
          </a:blip>
          <a:srcRect l="15675" t="14237" r="4473" b="17852"/>
          <a:stretch/>
        </p:blipFill>
        <p:spPr>
          <a:xfrm>
            <a:off x="5458431" y="751075"/>
            <a:ext cx="4589986" cy="2563626"/>
          </a:xfrm>
          <a:prstGeom prst="rect">
            <a:avLst/>
          </a:prstGeom>
        </p:spPr>
      </p:pic>
      <p:pic>
        <p:nvPicPr>
          <p:cNvPr id="22" name="Picture 21">
            <a:extLst>
              <a:ext uri="{FF2B5EF4-FFF2-40B4-BE49-F238E27FC236}">
                <a16:creationId xmlns:a16="http://schemas.microsoft.com/office/drawing/2014/main" id="{D0C07F51-FF2A-4743-B51A-081B4B75866F}"/>
              </a:ext>
            </a:extLst>
          </p:cNvPr>
          <p:cNvPicPr>
            <a:picLocks/>
          </p:cNvPicPr>
          <p:nvPr/>
        </p:nvPicPr>
        <p:blipFill rotWithShape="1">
          <a:blip r:embed="rId5">
            <a:extLst>
              <a:ext uri="{28A0092B-C50C-407E-A947-70E740481C1C}">
                <a14:useLocalDpi xmlns:a14="http://schemas.microsoft.com/office/drawing/2010/main" val="0"/>
              </a:ext>
            </a:extLst>
          </a:blip>
          <a:srcRect l="15160" t="14237" r="4877" b="17078"/>
          <a:stretch/>
        </p:blipFill>
        <p:spPr>
          <a:xfrm>
            <a:off x="5447784" y="3336327"/>
            <a:ext cx="4589987" cy="2560320"/>
          </a:xfrm>
          <a:prstGeom prst="rect">
            <a:avLst/>
          </a:prstGeom>
        </p:spPr>
      </p:pic>
      <p:sp>
        <p:nvSpPr>
          <p:cNvPr id="23" name="TextBox 22">
            <a:extLst>
              <a:ext uri="{FF2B5EF4-FFF2-40B4-BE49-F238E27FC236}">
                <a16:creationId xmlns:a16="http://schemas.microsoft.com/office/drawing/2014/main" id="{F5079784-65AF-45F6-94DE-B2FCF4AD6470}"/>
              </a:ext>
            </a:extLst>
          </p:cNvPr>
          <p:cNvSpPr txBox="1"/>
          <p:nvPr/>
        </p:nvSpPr>
        <p:spPr>
          <a:xfrm>
            <a:off x="144379" y="5871320"/>
            <a:ext cx="11961793" cy="1015663"/>
          </a:xfrm>
          <a:prstGeom prst="rect">
            <a:avLst/>
          </a:prstGeom>
          <a:noFill/>
        </p:spPr>
        <p:txBody>
          <a:bodyPr wrap="square" rtlCol="0">
            <a:spAutoFit/>
          </a:bodyPr>
          <a:lstStyle/>
          <a:p>
            <a:r>
              <a:rPr lang="en-US" sz="2000" dirty="0"/>
              <a:t>Although max average (positive) concentration differences from baseyr are much greater in the 80x50 scenario than in ref50, the average over the whole domain is a large AQ </a:t>
            </a:r>
            <a:r>
              <a:rPr lang="en-US" sz="2000" b="1" dirty="0"/>
              <a:t>benefit</a:t>
            </a:r>
            <a:r>
              <a:rPr lang="en-US" sz="2000" dirty="0"/>
              <a:t>, especially in the eastern US.</a:t>
            </a:r>
            <a:r>
              <a:rPr lang="en-US" sz="2000" b="1" dirty="0"/>
              <a:t> </a:t>
            </a:r>
            <a:r>
              <a:rPr lang="en-US" sz="2000" dirty="0"/>
              <a:t>Max differences are in border grid cells in UT/AZ, AZ/NM and OR/WA, and may change since the DESID updates. </a:t>
            </a:r>
            <a:r>
              <a:rPr lang="en-US" sz="2000" b="1" dirty="0"/>
              <a:t> </a:t>
            </a:r>
          </a:p>
        </p:txBody>
      </p:sp>
    </p:spTree>
    <p:extLst>
      <p:ext uri="{BB962C8B-B14F-4D97-AF65-F5344CB8AC3E}">
        <p14:creationId xmlns:p14="http://schemas.microsoft.com/office/powerpoint/2010/main" val="4086445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ylinder 3">
            <a:extLst>
              <a:ext uri="{FF2B5EF4-FFF2-40B4-BE49-F238E27FC236}">
                <a16:creationId xmlns:a16="http://schemas.microsoft.com/office/drawing/2014/main" id="{A11AEF65-AE67-4AF9-BE12-36131456F7A6}"/>
              </a:ext>
            </a:extLst>
          </p:cNvPr>
          <p:cNvSpPr/>
          <p:nvPr/>
        </p:nvSpPr>
        <p:spPr>
          <a:xfrm>
            <a:off x="7360667" y="2141061"/>
            <a:ext cx="1525003" cy="1314870"/>
          </a:xfrm>
          <a:prstGeom prst="can">
            <a:avLst>
              <a:gd name="adj" fmla="val 14254"/>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CMAQ</a:t>
            </a:r>
          </a:p>
        </p:txBody>
      </p:sp>
      <p:sp>
        <p:nvSpPr>
          <p:cNvPr id="2" name="Title 1">
            <a:extLst>
              <a:ext uri="{FF2B5EF4-FFF2-40B4-BE49-F238E27FC236}">
                <a16:creationId xmlns:a16="http://schemas.microsoft.com/office/drawing/2014/main" id="{81457A1A-880E-4B7C-A6CA-6F02FBCEF75E}"/>
              </a:ext>
            </a:extLst>
          </p:cNvPr>
          <p:cNvSpPr>
            <a:spLocks noGrp="1"/>
          </p:cNvSpPr>
          <p:nvPr>
            <p:ph type="title"/>
          </p:nvPr>
        </p:nvSpPr>
        <p:spPr>
          <a:xfrm>
            <a:off x="139148" y="8628"/>
            <a:ext cx="11913704" cy="1034795"/>
          </a:xfrm>
        </p:spPr>
        <p:txBody>
          <a:bodyPr>
            <a:normAutofit fontScale="90000"/>
          </a:bodyPr>
          <a:lstStyle/>
          <a:p>
            <a:pPr algn="ctr"/>
            <a:r>
              <a:rPr lang="en-US" dirty="0"/>
              <a:t>Estimating air quality impacts of future energy scenarios</a:t>
            </a:r>
          </a:p>
        </p:txBody>
      </p:sp>
      <p:sp>
        <p:nvSpPr>
          <p:cNvPr id="3" name="Slide Number Placeholder 2">
            <a:extLst>
              <a:ext uri="{FF2B5EF4-FFF2-40B4-BE49-F238E27FC236}">
                <a16:creationId xmlns:a16="http://schemas.microsoft.com/office/drawing/2014/main" id="{210925F3-D33D-4044-9156-21C06B65458D}"/>
              </a:ext>
            </a:extLst>
          </p:cNvPr>
          <p:cNvSpPr>
            <a:spLocks noGrp="1"/>
          </p:cNvSpPr>
          <p:nvPr>
            <p:ph type="sldNum" sz="quarter" idx="12"/>
          </p:nvPr>
        </p:nvSpPr>
        <p:spPr>
          <a:xfrm>
            <a:off x="9309652" y="64706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solidFill>
                  <a:schemeClr val="tx1"/>
                </a:solidFill>
              </a:rPr>
              <a:pPr/>
              <a:t>4</a:t>
            </a:fld>
            <a:endParaRPr lang="en-US" dirty="0">
              <a:solidFill>
                <a:schemeClr val="tx1"/>
              </a:solidFill>
            </a:endParaRPr>
          </a:p>
        </p:txBody>
      </p:sp>
      <p:pic>
        <p:nvPicPr>
          <p:cNvPr id="59" name="Picture 58">
            <a:extLst>
              <a:ext uri="{FF2B5EF4-FFF2-40B4-BE49-F238E27FC236}">
                <a16:creationId xmlns:a16="http://schemas.microsoft.com/office/drawing/2014/main" id="{40452F1D-B507-4ABB-A361-7017E1469CE9}"/>
              </a:ext>
            </a:extLst>
          </p:cNvPr>
          <p:cNvPicPr>
            <a:picLocks noChangeAspect="1"/>
          </p:cNvPicPr>
          <p:nvPr/>
        </p:nvPicPr>
        <p:blipFill>
          <a:blip r:embed="rId3"/>
          <a:stretch>
            <a:fillRect/>
          </a:stretch>
        </p:blipFill>
        <p:spPr>
          <a:xfrm>
            <a:off x="0" y="1259200"/>
            <a:ext cx="6407441" cy="3242845"/>
          </a:xfrm>
          <a:prstGeom prst="rect">
            <a:avLst/>
          </a:prstGeom>
        </p:spPr>
      </p:pic>
      <p:sp>
        <p:nvSpPr>
          <p:cNvPr id="9" name="TextBox 8">
            <a:extLst>
              <a:ext uri="{FF2B5EF4-FFF2-40B4-BE49-F238E27FC236}">
                <a16:creationId xmlns:a16="http://schemas.microsoft.com/office/drawing/2014/main" id="{30894B5A-9DC1-4740-BC02-21207AECB4CA}"/>
              </a:ext>
            </a:extLst>
          </p:cNvPr>
          <p:cNvSpPr txBox="1"/>
          <p:nvPr/>
        </p:nvSpPr>
        <p:spPr>
          <a:xfrm>
            <a:off x="2393900" y="918207"/>
            <a:ext cx="1591461" cy="461665"/>
          </a:xfrm>
          <a:prstGeom prst="rect">
            <a:avLst/>
          </a:prstGeom>
          <a:noFill/>
        </p:spPr>
        <p:txBody>
          <a:bodyPr wrap="none" rtlCol="0">
            <a:spAutoFit/>
          </a:bodyPr>
          <a:lstStyle/>
          <a:p>
            <a:r>
              <a:rPr lang="en-US" sz="2400" dirty="0"/>
              <a:t>GCAM-USA</a:t>
            </a:r>
          </a:p>
        </p:txBody>
      </p:sp>
      <p:sp>
        <p:nvSpPr>
          <p:cNvPr id="10" name="Arrow: Right 9">
            <a:extLst>
              <a:ext uri="{FF2B5EF4-FFF2-40B4-BE49-F238E27FC236}">
                <a16:creationId xmlns:a16="http://schemas.microsoft.com/office/drawing/2014/main" id="{86C5FD9D-C4FD-48DE-B2B1-3825A2DE526A}"/>
              </a:ext>
            </a:extLst>
          </p:cNvPr>
          <p:cNvSpPr/>
          <p:nvPr/>
        </p:nvSpPr>
        <p:spPr>
          <a:xfrm>
            <a:off x="8898262" y="2579492"/>
            <a:ext cx="1625779" cy="610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just"/>
            <a:r>
              <a:rPr lang="en-US" sz="1600" dirty="0"/>
              <a:t> Concentrations</a:t>
            </a:r>
            <a:r>
              <a:rPr lang="en-US" dirty="0"/>
              <a:t>       </a:t>
            </a:r>
          </a:p>
        </p:txBody>
      </p:sp>
      <p:sp>
        <p:nvSpPr>
          <p:cNvPr id="12" name="TextBox 11">
            <a:extLst>
              <a:ext uri="{FF2B5EF4-FFF2-40B4-BE49-F238E27FC236}">
                <a16:creationId xmlns:a16="http://schemas.microsoft.com/office/drawing/2014/main" id="{36B722BF-40B7-4E10-AA93-0A9C0C93C0C8}"/>
              </a:ext>
            </a:extLst>
          </p:cNvPr>
          <p:cNvSpPr txBox="1"/>
          <p:nvPr/>
        </p:nvSpPr>
        <p:spPr>
          <a:xfrm>
            <a:off x="10524041" y="2177987"/>
            <a:ext cx="1724833" cy="1200329"/>
          </a:xfrm>
          <a:prstGeom prst="rect">
            <a:avLst/>
          </a:prstGeom>
          <a:noFill/>
        </p:spPr>
        <p:txBody>
          <a:bodyPr wrap="square" rtlCol="0">
            <a:spAutoFit/>
          </a:bodyPr>
          <a:lstStyle/>
          <a:p>
            <a:r>
              <a:rPr lang="en-US" sz="2400" dirty="0"/>
              <a:t>Air quality</a:t>
            </a:r>
          </a:p>
          <a:p>
            <a:r>
              <a:rPr lang="en-US" sz="2400" dirty="0"/>
              <a:t>assessment, decisions</a:t>
            </a:r>
          </a:p>
        </p:txBody>
      </p:sp>
      <p:sp>
        <p:nvSpPr>
          <p:cNvPr id="13" name="TextBox 12">
            <a:extLst>
              <a:ext uri="{FF2B5EF4-FFF2-40B4-BE49-F238E27FC236}">
                <a16:creationId xmlns:a16="http://schemas.microsoft.com/office/drawing/2014/main" id="{99B3AD02-5B31-4FC1-B30A-D4C774F814FA}"/>
              </a:ext>
            </a:extLst>
          </p:cNvPr>
          <p:cNvSpPr txBox="1"/>
          <p:nvPr/>
        </p:nvSpPr>
        <p:spPr>
          <a:xfrm>
            <a:off x="101600" y="4440732"/>
            <a:ext cx="11992429" cy="1077218"/>
          </a:xfrm>
          <a:prstGeom prst="rect">
            <a:avLst/>
          </a:prstGeom>
          <a:noFill/>
        </p:spPr>
        <p:txBody>
          <a:bodyPr wrap="square" rtlCol="0">
            <a:spAutoFit/>
          </a:bodyPr>
          <a:lstStyle/>
          <a:p>
            <a:r>
              <a:rPr lang="en-US" sz="3200" dirty="0"/>
              <a:t>Approach:  </a:t>
            </a:r>
          </a:p>
          <a:p>
            <a:pPr marL="228600" indent="-228600">
              <a:buFont typeface="Arial" panose="020B0604020202020204" pitchFamily="34" charset="0"/>
              <a:buChar char="•"/>
            </a:pPr>
            <a:r>
              <a:rPr lang="en-US" sz="3200" dirty="0"/>
              <a:t>Develop state-, sector- and pollutant-specific growth factors in GCAM</a:t>
            </a:r>
          </a:p>
        </p:txBody>
      </p:sp>
      <p:sp>
        <p:nvSpPr>
          <p:cNvPr id="15" name="TextBox 14">
            <a:extLst>
              <a:ext uri="{FF2B5EF4-FFF2-40B4-BE49-F238E27FC236}">
                <a16:creationId xmlns:a16="http://schemas.microsoft.com/office/drawing/2014/main" id="{68C11214-EFED-45CE-88D9-531443F3D1FC}"/>
              </a:ext>
            </a:extLst>
          </p:cNvPr>
          <p:cNvSpPr txBox="1"/>
          <p:nvPr/>
        </p:nvSpPr>
        <p:spPr>
          <a:xfrm rot="16200000">
            <a:off x="6954913" y="2638004"/>
            <a:ext cx="1012939" cy="400110"/>
          </a:xfrm>
          <a:prstGeom prst="rect">
            <a:avLst/>
          </a:prstGeom>
          <a:solidFill>
            <a:schemeClr val="accent4"/>
          </a:solidFill>
          <a:ln>
            <a:solidFill>
              <a:schemeClr val="tx1"/>
            </a:solidFill>
          </a:ln>
        </p:spPr>
        <p:txBody>
          <a:bodyPr wrap="square" rtlCol="0">
            <a:spAutoFit/>
          </a:bodyPr>
          <a:lstStyle/>
          <a:p>
            <a:pPr algn="ctr"/>
            <a:r>
              <a:rPr lang="en-US" sz="2000" dirty="0"/>
              <a:t>DESID</a:t>
            </a:r>
          </a:p>
        </p:txBody>
      </p:sp>
      <p:sp>
        <p:nvSpPr>
          <p:cNvPr id="16" name="Arrow: Right 15">
            <a:extLst>
              <a:ext uri="{FF2B5EF4-FFF2-40B4-BE49-F238E27FC236}">
                <a16:creationId xmlns:a16="http://schemas.microsoft.com/office/drawing/2014/main" id="{EEC534E3-6FA7-4AD9-AB98-03D5416BFCEC}"/>
              </a:ext>
            </a:extLst>
          </p:cNvPr>
          <p:cNvSpPr/>
          <p:nvPr/>
        </p:nvSpPr>
        <p:spPr>
          <a:xfrm>
            <a:off x="6332830" y="2597651"/>
            <a:ext cx="1027838" cy="565941"/>
          </a:xfrm>
          <a:prstGeom prst="rightArrow">
            <a:avLst>
              <a:gd name="adj1" fmla="val 50000"/>
              <a:gd name="adj2" fmla="val 48077"/>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just"/>
            <a:r>
              <a:rPr lang="en-US" sz="1400" dirty="0"/>
              <a:t>Emissions</a:t>
            </a:r>
          </a:p>
        </p:txBody>
      </p:sp>
      <p:sp>
        <p:nvSpPr>
          <p:cNvPr id="7" name="TextBox 6">
            <a:extLst>
              <a:ext uri="{FF2B5EF4-FFF2-40B4-BE49-F238E27FC236}">
                <a16:creationId xmlns:a16="http://schemas.microsoft.com/office/drawing/2014/main" id="{7CA94207-F3E2-4817-9397-A2762C6C739D}"/>
              </a:ext>
            </a:extLst>
          </p:cNvPr>
          <p:cNvSpPr txBox="1"/>
          <p:nvPr/>
        </p:nvSpPr>
        <p:spPr>
          <a:xfrm>
            <a:off x="97971" y="5403398"/>
            <a:ext cx="11623103" cy="584775"/>
          </a:xfrm>
          <a:prstGeom prst="rect">
            <a:avLst/>
          </a:prstGeom>
          <a:noFill/>
        </p:spPr>
        <p:txBody>
          <a:bodyPr wrap="square" rtlCol="0">
            <a:spAutoFit/>
          </a:bodyPr>
          <a:lstStyle/>
          <a:p>
            <a:pPr marL="228600" indent="-228600">
              <a:buFont typeface="Arial" panose="020B0604020202020204" pitchFamily="34" charset="0"/>
              <a:buChar char="•"/>
            </a:pPr>
            <a:r>
              <a:rPr lang="en-US" sz="3200" dirty="0"/>
              <a:t>Use in CMAQ’s DESID module to estimate future emissions</a:t>
            </a:r>
          </a:p>
        </p:txBody>
      </p:sp>
      <p:sp>
        <p:nvSpPr>
          <p:cNvPr id="18" name="Rectangle 17">
            <a:extLst>
              <a:ext uri="{FF2B5EF4-FFF2-40B4-BE49-F238E27FC236}">
                <a16:creationId xmlns:a16="http://schemas.microsoft.com/office/drawing/2014/main" id="{4252AA91-0B2D-4BF1-AB97-7340D12D3AA0}"/>
              </a:ext>
            </a:extLst>
          </p:cNvPr>
          <p:cNvSpPr>
            <a:spLocks noChangeArrowheads="1"/>
          </p:cNvSpPr>
          <p:nvPr/>
        </p:nvSpPr>
        <p:spPr bwMode="auto">
          <a:xfrm>
            <a:off x="139148" y="6473110"/>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Tree>
    <p:extLst>
      <p:ext uri="{BB962C8B-B14F-4D97-AF65-F5344CB8AC3E}">
        <p14:creationId xmlns:p14="http://schemas.microsoft.com/office/powerpoint/2010/main" val="204738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B7783-7783-44E7-8B4A-671F819F347F}"/>
              </a:ext>
            </a:extLst>
          </p:cNvPr>
          <p:cNvSpPr>
            <a:spLocks noGrp="1"/>
          </p:cNvSpPr>
          <p:nvPr>
            <p:ph type="title"/>
          </p:nvPr>
        </p:nvSpPr>
        <p:spPr>
          <a:xfrm>
            <a:off x="278295" y="136525"/>
            <a:ext cx="11635408" cy="1135684"/>
          </a:xfrm>
        </p:spPr>
        <p:txBody>
          <a:bodyPr>
            <a:normAutofit/>
          </a:bodyPr>
          <a:lstStyle/>
          <a:p>
            <a:pPr algn="ctr"/>
            <a:r>
              <a:rPr lang="en-US" dirty="0"/>
              <a:t>CMAQ DESID* Module</a:t>
            </a:r>
          </a:p>
        </p:txBody>
      </p:sp>
      <p:sp>
        <p:nvSpPr>
          <p:cNvPr id="3" name="Content Placeholder 2">
            <a:extLst>
              <a:ext uri="{FF2B5EF4-FFF2-40B4-BE49-F238E27FC236}">
                <a16:creationId xmlns:a16="http://schemas.microsoft.com/office/drawing/2014/main" id="{FBDB6546-4045-46E3-973C-BD58B00BF1F7}"/>
              </a:ext>
            </a:extLst>
          </p:cNvPr>
          <p:cNvSpPr>
            <a:spLocks noGrp="1"/>
          </p:cNvSpPr>
          <p:nvPr>
            <p:ph idx="1"/>
          </p:nvPr>
        </p:nvSpPr>
        <p:spPr>
          <a:xfrm>
            <a:off x="365408" y="1374698"/>
            <a:ext cx="11461181" cy="4622384"/>
          </a:xfrm>
        </p:spPr>
        <p:txBody>
          <a:bodyPr>
            <a:normAutofit/>
          </a:bodyPr>
          <a:lstStyle/>
          <a:p>
            <a:pPr marL="344488" lvl="1"/>
            <a:r>
              <a:rPr lang="en-US" sz="2800" dirty="0"/>
              <a:t>DESID: Detailed Emission Scaling, Isolation and Diagnostic module </a:t>
            </a:r>
          </a:p>
          <a:p>
            <a:pPr marL="344488" lvl="1"/>
            <a:r>
              <a:rPr lang="en-US" sz="2800" dirty="0"/>
              <a:t>Allows user to scale emissions from a baseline value in CMAQ by region, sector, and pollutant</a:t>
            </a:r>
            <a:endParaRPr lang="en-US" sz="2400" dirty="0"/>
          </a:p>
          <a:p>
            <a:pPr marL="344488" lvl="1"/>
            <a:r>
              <a:rPr lang="en-US" sz="2800" dirty="0"/>
              <a:t>Advantages</a:t>
            </a:r>
            <a:endParaRPr lang="en-US" sz="2400" dirty="0"/>
          </a:p>
          <a:p>
            <a:pPr marL="569913" lvl="2"/>
            <a:r>
              <a:rPr lang="en-US" sz="2400" dirty="0"/>
              <a:t>Avoids overhead in reprocessing sectoral emissions for each future scenario in SMOKE</a:t>
            </a:r>
          </a:p>
          <a:p>
            <a:pPr marL="569913" lvl="2"/>
            <a:r>
              <a:rPr lang="en-US" sz="2400" dirty="0"/>
              <a:t>A flexible and efficient way to analyze the potential impacts of longer-term energy production and consumption choices</a:t>
            </a:r>
            <a:endParaRPr lang="en-US" dirty="0"/>
          </a:p>
          <a:p>
            <a:pPr marL="0" indent="0">
              <a:lnSpc>
                <a:spcPct val="110000"/>
              </a:lnSpc>
              <a:spcBef>
                <a:spcPts val="300"/>
              </a:spcBef>
              <a:buNone/>
            </a:pPr>
            <a:endParaRPr lang="en-US" dirty="0"/>
          </a:p>
          <a:p>
            <a:pPr marL="0" indent="0">
              <a:lnSpc>
                <a:spcPct val="110000"/>
              </a:lnSpc>
              <a:spcBef>
                <a:spcPts val="300"/>
              </a:spcBef>
              <a:buNone/>
            </a:pPr>
            <a:r>
              <a:rPr lang="en-US" dirty="0"/>
              <a:t>* </a:t>
            </a:r>
            <a:r>
              <a:rPr lang="en-US" sz="2400" dirty="0"/>
              <a:t>Murphy, B. et al., GMD, 2021</a:t>
            </a:r>
            <a:endParaRPr lang="en-US" sz="2000" dirty="0"/>
          </a:p>
        </p:txBody>
      </p:sp>
      <p:sp>
        <p:nvSpPr>
          <p:cNvPr id="4" name="Slide Number Placeholder 3">
            <a:extLst>
              <a:ext uri="{FF2B5EF4-FFF2-40B4-BE49-F238E27FC236}">
                <a16:creationId xmlns:a16="http://schemas.microsoft.com/office/drawing/2014/main" id="{9E4697EF-6C42-4E19-B723-898A75A78425}"/>
              </a:ext>
            </a:extLst>
          </p:cNvPr>
          <p:cNvSpPr>
            <a:spLocks noGrp="1"/>
          </p:cNvSpPr>
          <p:nvPr>
            <p:ph type="sldNum" sz="quarter" idx="12"/>
          </p:nvPr>
        </p:nvSpPr>
        <p:spPr>
          <a:xfrm>
            <a:off x="9309652" y="647311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solidFill>
                  <a:schemeClr val="tx1"/>
                </a:solidFill>
              </a:rPr>
              <a:pPr/>
              <a:t>5</a:t>
            </a:fld>
            <a:endParaRPr lang="en-US" dirty="0">
              <a:solidFill>
                <a:schemeClr val="tx1"/>
              </a:solidFill>
            </a:endParaRPr>
          </a:p>
        </p:txBody>
      </p:sp>
      <p:sp>
        <p:nvSpPr>
          <p:cNvPr id="6" name="Rectangle 5">
            <a:extLst>
              <a:ext uri="{FF2B5EF4-FFF2-40B4-BE49-F238E27FC236}">
                <a16:creationId xmlns:a16="http://schemas.microsoft.com/office/drawing/2014/main" id="{61BF518D-7378-4C5A-96F1-C85FD98EA948}"/>
              </a:ext>
            </a:extLst>
          </p:cNvPr>
          <p:cNvSpPr>
            <a:spLocks noChangeArrowheads="1"/>
          </p:cNvSpPr>
          <p:nvPr/>
        </p:nvSpPr>
        <p:spPr bwMode="auto">
          <a:xfrm>
            <a:off x="139148" y="6473110"/>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Tree>
    <p:extLst>
      <p:ext uri="{BB962C8B-B14F-4D97-AF65-F5344CB8AC3E}">
        <p14:creationId xmlns:p14="http://schemas.microsoft.com/office/powerpoint/2010/main" val="2445763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953C5-A9DF-4440-8686-675DCF8EDF9B}"/>
              </a:ext>
            </a:extLst>
          </p:cNvPr>
          <p:cNvSpPr>
            <a:spLocks noGrp="1"/>
          </p:cNvSpPr>
          <p:nvPr>
            <p:ph type="title"/>
          </p:nvPr>
        </p:nvSpPr>
        <p:spPr>
          <a:xfrm>
            <a:off x="838200" y="136526"/>
            <a:ext cx="10611678" cy="1162187"/>
          </a:xfrm>
        </p:spPr>
        <p:txBody>
          <a:bodyPr>
            <a:normAutofit fontScale="90000"/>
          </a:bodyPr>
          <a:lstStyle/>
          <a:p>
            <a:pPr algn="ctr"/>
            <a:br>
              <a:rPr lang="en-US" dirty="0"/>
            </a:br>
            <a:r>
              <a:rPr lang="en-US" sz="4900" dirty="0"/>
              <a:t>Illustrative Application</a:t>
            </a:r>
            <a:br>
              <a:rPr lang="en-US" sz="4400" dirty="0"/>
            </a:br>
            <a:endParaRPr lang="en-US" dirty="0"/>
          </a:p>
        </p:txBody>
      </p:sp>
      <p:sp>
        <p:nvSpPr>
          <p:cNvPr id="3" name="Content Placeholder 2">
            <a:extLst>
              <a:ext uri="{FF2B5EF4-FFF2-40B4-BE49-F238E27FC236}">
                <a16:creationId xmlns:a16="http://schemas.microsoft.com/office/drawing/2014/main" id="{FB0DF3D6-C750-423B-B780-146DCA4C69E6}"/>
              </a:ext>
            </a:extLst>
          </p:cNvPr>
          <p:cNvSpPr>
            <a:spLocks noGrp="1"/>
          </p:cNvSpPr>
          <p:nvPr>
            <p:ph idx="1"/>
          </p:nvPr>
        </p:nvSpPr>
        <p:spPr>
          <a:xfrm>
            <a:off x="139148" y="1193846"/>
            <a:ext cx="11925835" cy="4671522"/>
          </a:xfrm>
        </p:spPr>
        <p:txBody>
          <a:bodyPr>
            <a:normAutofit/>
          </a:bodyPr>
          <a:lstStyle/>
          <a:p>
            <a:pPr marL="344488"/>
            <a:r>
              <a:rPr lang="en-US" dirty="0"/>
              <a:t>Two energy scenarios were run in GCAM-USA v5.4</a:t>
            </a:r>
          </a:p>
          <a:p>
            <a:pPr marL="569913" lvl="1"/>
            <a:r>
              <a:rPr lang="en-US" b="1" dirty="0"/>
              <a:t>ref50:</a:t>
            </a:r>
            <a:r>
              <a:rPr lang="en-US" dirty="0"/>
              <a:t> a reference case that reflects continuing current legislation through 2050 </a:t>
            </a:r>
          </a:p>
          <a:p>
            <a:pPr marL="569913" lvl="1"/>
            <a:r>
              <a:rPr lang="en-US" b="1" dirty="0"/>
              <a:t>80x50:</a:t>
            </a:r>
            <a:r>
              <a:rPr lang="en-US" dirty="0"/>
              <a:t> a mitigation scenario requiring an 80% reduction 2010-2050 in total CO</a:t>
            </a:r>
            <a:r>
              <a:rPr lang="en-US" baseline="-25000" dirty="0"/>
              <a:t>2</a:t>
            </a:r>
            <a:r>
              <a:rPr lang="en-US" dirty="0"/>
              <a:t> emissions </a:t>
            </a:r>
          </a:p>
          <a:p>
            <a:pPr marL="344488"/>
            <a:r>
              <a:rPr lang="en-US" dirty="0"/>
              <a:t>Emissions for the CMAQ 2015 base year (</a:t>
            </a:r>
            <a:r>
              <a:rPr lang="en-US" b="1" dirty="0"/>
              <a:t>baseyr)</a:t>
            </a:r>
            <a:r>
              <a:rPr lang="en-US" dirty="0"/>
              <a:t> are from </a:t>
            </a:r>
            <a:r>
              <a:rPr lang="en-US" dirty="0">
                <a:effectLst/>
                <a:ea typeface="Times New Roman" panose="02020603050405020304" pitchFamily="18" charset="0"/>
              </a:rPr>
              <a:t>EQUATES*</a:t>
            </a:r>
          </a:p>
          <a:p>
            <a:pPr marL="344488"/>
            <a:r>
              <a:rPr lang="en-US" dirty="0"/>
              <a:t>GCAM emissions were aggregated to the existing EQUATES categories</a:t>
            </a:r>
          </a:p>
          <a:p>
            <a:pPr marL="569913" lvl="1"/>
            <a:r>
              <a:rPr lang="en-US" dirty="0"/>
              <a:t>Most GCAM emission categories map directly to EQUATES emission sectors</a:t>
            </a:r>
          </a:p>
          <a:p>
            <a:pPr marL="569913" lvl="1"/>
            <a:r>
              <a:rPr lang="en-US" dirty="0"/>
              <a:t>Growth factors for oil and gas operations are national averages, applied to all states in an aggregated ‘oilgas’ sector</a:t>
            </a:r>
          </a:p>
          <a:p>
            <a:pPr marL="801688" lvl="2"/>
            <a:r>
              <a:rPr lang="en-US" sz="2200" dirty="0"/>
              <a:t>Include refinery and pipeline emissions</a:t>
            </a:r>
          </a:p>
          <a:p>
            <a:pPr marL="119063" lvl="1" indent="-119063">
              <a:lnSpc>
                <a:spcPct val="110000"/>
              </a:lnSpc>
              <a:spcBef>
                <a:spcPts val="1000"/>
              </a:spcBef>
              <a:buNone/>
            </a:pPr>
            <a:r>
              <a:rPr lang="en-US" sz="2000" dirty="0"/>
              <a:t>*</a:t>
            </a:r>
            <a:r>
              <a:rPr lang="en-US" sz="2000" b="1" dirty="0"/>
              <a:t>E</a:t>
            </a:r>
            <a:r>
              <a:rPr lang="en-US" sz="2000" dirty="0"/>
              <a:t>PA’s Air </a:t>
            </a:r>
            <a:r>
              <a:rPr lang="en-US" sz="2000" b="1" dirty="0"/>
              <a:t>Qua</a:t>
            </a:r>
            <a:r>
              <a:rPr lang="en-US" sz="2000" dirty="0"/>
              <a:t>lity </a:t>
            </a:r>
            <a:r>
              <a:rPr lang="en-US" sz="2000" b="1" dirty="0"/>
              <a:t>T</a:t>
            </a:r>
            <a:r>
              <a:rPr lang="en-US" sz="2000" dirty="0"/>
              <a:t>im</a:t>
            </a:r>
            <a:r>
              <a:rPr lang="en-US" sz="2000" b="1" dirty="0"/>
              <a:t>e</a:t>
            </a:r>
            <a:r>
              <a:rPr lang="en-US" sz="2000" dirty="0"/>
              <a:t> </a:t>
            </a:r>
            <a:r>
              <a:rPr lang="en-US" sz="2000" b="1" dirty="0"/>
              <a:t>S</a:t>
            </a:r>
            <a:r>
              <a:rPr lang="en-US" sz="2000" dirty="0"/>
              <a:t>eries Project, </a:t>
            </a:r>
            <a:r>
              <a:rPr lang="en-US" sz="2000" dirty="0">
                <a:effectLst/>
                <a:ea typeface="Calibri" panose="020F0502020204030204" pitchFamily="34" charset="0"/>
              </a:rPr>
              <a:t>Foley et al., Presentation #2588, 20</a:t>
            </a:r>
            <a:r>
              <a:rPr lang="en-US" sz="2000" baseline="30000" dirty="0">
                <a:effectLst/>
                <a:ea typeface="Calibri" panose="020F0502020204030204" pitchFamily="34" charset="0"/>
              </a:rPr>
              <a:t>th</a:t>
            </a:r>
            <a:r>
              <a:rPr lang="en-US" sz="2000" dirty="0">
                <a:effectLst/>
                <a:ea typeface="Calibri" panose="020F0502020204030204" pitchFamily="34" charset="0"/>
              </a:rPr>
              <a:t> Annual CMAS Conference. Also see https://www.epa.gov/cmaq/equates.</a:t>
            </a:r>
            <a:endParaRPr lang="en-US" sz="2000" dirty="0"/>
          </a:p>
        </p:txBody>
      </p:sp>
      <p:sp>
        <p:nvSpPr>
          <p:cNvPr id="4" name="Slide Number Placeholder 3">
            <a:extLst>
              <a:ext uri="{FF2B5EF4-FFF2-40B4-BE49-F238E27FC236}">
                <a16:creationId xmlns:a16="http://schemas.microsoft.com/office/drawing/2014/main" id="{C0F5156A-B54B-490F-A3AA-D06362320778}"/>
              </a:ext>
            </a:extLst>
          </p:cNvPr>
          <p:cNvSpPr>
            <a:spLocks noGrp="1"/>
          </p:cNvSpPr>
          <p:nvPr>
            <p:ph type="sldNum" sz="quarter" idx="12"/>
          </p:nvPr>
        </p:nvSpPr>
        <p:spPr>
          <a:xfrm>
            <a:off x="9315717" y="64670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solidFill>
                  <a:schemeClr val="tx1"/>
                </a:solidFill>
              </a:rPr>
              <a:pPr/>
              <a:t>6</a:t>
            </a:fld>
            <a:endParaRPr lang="en-US" dirty="0">
              <a:solidFill>
                <a:schemeClr val="tx1"/>
              </a:solidFill>
            </a:endParaRPr>
          </a:p>
        </p:txBody>
      </p:sp>
      <p:sp>
        <p:nvSpPr>
          <p:cNvPr id="6" name="Rectangle 5">
            <a:extLst>
              <a:ext uri="{FF2B5EF4-FFF2-40B4-BE49-F238E27FC236}">
                <a16:creationId xmlns:a16="http://schemas.microsoft.com/office/drawing/2014/main" id="{14BEE687-9E05-4AB1-B04A-63381AB65ADE}"/>
              </a:ext>
            </a:extLst>
          </p:cNvPr>
          <p:cNvSpPr>
            <a:spLocks noChangeArrowheads="1"/>
          </p:cNvSpPr>
          <p:nvPr/>
        </p:nvSpPr>
        <p:spPr bwMode="auto">
          <a:xfrm>
            <a:off x="139148" y="6473110"/>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Tree>
    <p:extLst>
      <p:ext uri="{BB962C8B-B14F-4D97-AF65-F5344CB8AC3E}">
        <p14:creationId xmlns:p14="http://schemas.microsoft.com/office/powerpoint/2010/main" val="3106672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7C0F-D9C2-4AE1-8E7C-3C15C815008C}"/>
              </a:ext>
            </a:extLst>
          </p:cNvPr>
          <p:cNvSpPr>
            <a:spLocks noGrp="1"/>
          </p:cNvSpPr>
          <p:nvPr>
            <p:ph type="title"/>
          </p:nvPr>
        </p:nvSpPr>
        <p:spPr>
          <a:xfrm>
            <a:off x="838200" y="33255"/>
            <a:ext cx="10280373" cy="595324"/>
          </a:xfrm>
        </p:spPr>
        <p:txBody>
          <a:bodyPr>
            <a:noAutofit/>
          </a:bodyPr>
          <a:lstStyle/>
          <a:p>
            <a:pPr algn="ctr"/>
            <a:r>
              <a:rPr lang="en-US" dirty="0"/>
              <a:t>GCAM-to-CMAQ Sector Mapping</a:t>
            </a:r>
          </a:p>
        </p:txBody>
      </p:sp>
      <p:graphicFrame>
        <p:nvGraphicFramePr>
          <p:cNvPr id="5" name="Content Placeholder 4">
            <a:extLst>
              <a:ext uri="{FF2B5EF4-FFF2-40B4-BE49-F238E27FC236}">
                <a16:creationId xmlns:a16="http://schemas.microsoft.com/office/drawing/2014/main" id="{6F4A7B1D-39B4-4902-B629-CE4926DDA7D5}"/>
              </a:ext>
            </a:extLst>
          </p:cNvPr>
          <p:cNvGraphicFramePr>
            <a:graphicFrameLocks noGrp="1"/>
          </p:cNvGraphicFramePr>
          <p:nvPr>
            <p:ph idx="1"/>
            <p:extLst>
              <p:ext uri="{D42A27DB-BD31-4B8C-83A1-F6EECF244321}">
                <p14:modId xmlns:p14="http://schemas.microsoft.com/office/powerpoint/2010/main" val="3795709086"/>
              </p:ext>
            </p:extLst>
          </p:nvPr>
        </p:nvGraphicFramePr>
        <p:xfrm>
          <a:off x="610829" y="621026"/>
          <a:ext cx="10970341" cy="5626537"/>
        </p:xfrm>
        <a:graphic>
          <a:graphicData uri="http://schemas.openxmlformats.org/drawingml/2006/table">
            <a:tbl>
              <a:tblPr firstRow="1" firstCol="1" bandRow="1">
                <a:tableStyleId>{5C22544A-7EE6-4342-B048-85BDC9FD1C3A}</a:tableStyleId>
              </a:tblPr>
              <a:tblGrid>
                <a:gridCol w="8075557">
                  <a:extLst>
                    <a:ext uri="{9D8B030D-6E8A-4147-A177-3AD203B41FA5}">
                      <a16:colId xmlns:a16="http://schemas.microsoft.com/office/drawing/2014/main" val="1393957468"/>
                    </a:ext>
                  </a:extLst>
                </a:gridCol>
                <a:gridCol w="395728">
                  <a:extLst>
                    <a:ext uri="{9D8B030D-6E8A-4147-A177-3AD203B41FA5}">
                      <a16:colId xmlns:a16="http://schemas.microsoft.com/office/drawing/2014/main" val="3628903904"/>
                    </a:ext>
                  </a:extLst>
                </a:gridCol>
                <a:gridCol w="2499056">
                  <a:extLst>
                    <a:ext uri="{9D8B030D-6E8A-4147-A177-3AD203B41FA5}">
                      <a16:colId xmlns:a16="http://schemas.microsoft.com/office/drawing/2014/main" val="2906465357"/>
                    </a:ext>
                  </a:extLst>
                </a:gridCol>
              </a:tblGrid>
              <a:tr h="380279">
                <a:tc>
                  <a:txBody>
                    <a:bodyPr/>
                    <a:lstStyle/>
                    <a:p>
                      <a:pPr marL="0" marR="0" algn="ctr">
                        <a:lnSpc>
                          <a:spcPct val="107000"/>
                        </a:lnSpc>
                        <a:spcBef>
                          <a:spcPts val="0"/>
                        </a:spcBef>
                        <a:spcAft>
                          <a:spcPts val="0"/>
                        </a:spcAft>
                      </a:pPr>
                      <a:r>
                        <a:rPr lang="en-US" sz="1800" dirty="0">
                          <a:effectLst/>
                        </a:rPr>
                        <a:t>GCAM Source Sector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5394B5"/>
                    </a:solidFill>
                  </a:tcPr>
                </a:tc>
                <a:tc>
                  <a:txBody>
                    <a:bodyPr/>
                    <a:lstStyle/>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0000"/>
                        </a:lnSpc>
                        <a:spcBef>
                          <a:spcPts val="1200"/>
                        </a:spcBef>
                        <a:spcAft>
                          <a:spcPts val="0"/>
                        </a:spcAft>
                      </a:pPr>
                      <a:r>
                        <a:rPr lang="en-US" sz="1800" dirty="0">
                          <a:effectLst/>
                        </a:rPr>
                        <a:t>CMAQ Emissions Stream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5394B5"/>
                    </a:solidFill>
                  </a:tcPr>
                </a:tc>
                <a:extLst>
                  <a:ext uri="{0D108BD9-81ED-4DB2-BD59-A6C34878D82A}">
                    <a16:rowId xmlns:a16="http://schemas.microsoft.com/office/drawing/2014/main" val="670231188"/>
                  </a:ext>
                </a:extLst>
              </a:tr>
              <a:tr h="307030">
                <a:tc>
                  <a:txBody>
                    <a:bodyPr/>
                    <a:lstStyle/>
                    <a:p>
                      <a:pPr marL="0" marR="0" lvl="0" indent="0">
                        <a:lnSpc>
                          <a:spcPct val="107000"/>
                        </a:lnSpc>
                        <a:spcBef>
                          <a:spcPts val="0"/>
                        </a:spcBef>
                        <a:spcAft>
                          <a:spcPts val="0"/>
                        </a:spcAft>
                        <a:buSzPts val="800"/>
                        <a:buFont typeface="Courier New" panose="02070309020205020404" pitchFamily="49" charset="0"/>
                        <a:buNone/>
                      </a:pPr>
                      <a:r>
                        <a:rPr lang="en-US" sz="2000" dirty="0">
                          <a:effectLst/>
                          <a:latin typeface="+mn-lt"/>
                        </a:rPr>
                        <a:t>Electricity generation from all non-biomass fuels</a:t>
                      </a:r>
                    </a:p>
                  </a:txBody>
                  <a:tcPr marL="68580" marR="68580" marT="0" marB="0">
                    <a:solidFill>
                      <a:srgbClr val="5394B5"/>
                    </a:solidFill>
                  </a:tcPr>
                </a:tc>
                <a:tc>
                  <a:txBody>
                    <a:bodyPr/>
                    <a:lstStyle/>
                    <a:p>
                      <a:pPr marL="0" marR="0" lvl="0" indent="0">
                        <a:lnSpc>
                          <a:spcPct val="107000"/>
                        </a:lnSpc>
                        <a:spcBef>
                          <a:spcPts val="0"/>
                        </a:spcBef>
                        <a:spcAft>
                          <a:spcPts val="0"/>
                        </a:spcAft>
                        <a:buSzPts val="800"/>
                        <a:buFont typeface="Courier New" panose="02070309020205020404" pitchFamily="49" charset="0"/>
                        <a:buNone/>
                      </a:pP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0"/>
                        </a:spcAft>
                      </a:pPr>
                      <a:r>
                        <a:rPr lang="en-US" sz="2000" b="1" i="0" baseline="0" dirty="0">
                          <a:solidFill>
                            <a:schemeClr val="bg1"/>
                          </a:solidFill>
                          <a:effectLst/>
                          <a:latin typeface="+mn-lt"/>
                        </a:rPr>
                        <a:t> ptegu</a:t>
                      </a:r>
                      <a:endParaRPr lang="en-US" sz="2000" b="1" i="0" baseline="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nchorCtr="1">
                    <a:solidFill>
                      <a:srgbClr val="5394B5"/>
                    </a:solidFill>
                  </a:tcPr>
                </a:tc>
                <a:extLst>
                  <a:ext uri="{0D108BD9-81ED-4DB2-BD59-A6C34878D82A}">
                    <a16:rowId xmlns:a16="http://schemas.microsoft.com/office/drawing/2014/main" val="918696807"/>
                  </a:ext>
                </a:extLst>
              </a:tr>
              <a:tr h="1049237">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000" dirty="0">
                          <a:effectLst/>
                          <a:latin typeface="+mn-lt"/>
                        </a:rPr>
                        <a:t>Electricity generation from biomass</a:t>
                      </a:r>
                      <a:endParaRPr lang="en-US" sz="20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2000" dirty="0">
                          <a:effectLst/>
                          <a:latin typeface="+mn-lt"/>
                        </a:rPr>
                        <a:t>Industrial energy use and feedstocks </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2000" dirty="0">
                          <a:effectLst/>
                          <a:latin typeface="+mn-lt"/>
                        </a:rPr>
                        <a:t>Cement, fertilizer, and H</a:t>
                      </a:r>
                      <a:r>
                        <a:rPr lang="en-US" sz="2000" baseline="-25000" dirty="0">
                          <a:effectLst/>
                          <a:latin typeface="+mn-lt"/>
                        </a:rPr>
                        <a:t>2</a:t>
                      </a:r>
                      <a:r>
                        <a:rPr lang="en-US" sz="2000" dirty="0">
                          <a:effectLst/>
                          <a:latin typeface="+mn-lt"/>
                        </a:rPr>
                        <a:t> production</a:t>
                      </a:r>
                    </a:p>
                  </a:txBody>
                  <a:tcPr marL="68580" marR="68580" marT="0" marB="0">
                    <a:solidFill>
                      <a:srgbClr val="5394B5"/>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0"/>
                        </a:spcAft>
                      </a:pPr>
                      <a:r>
                        <a:rPr lang="en-US" sz="2000" b="1" i="0" baseline="0" dirty="0">
                          <a:solidFill>
                            <a:schemeClr val="bg1"/>
                          </a:solidFill>
                          <a:effectLst/>
                          <a:latin typeface="+mn-lt"/>
                        </a:rPr>
                        <a:t> ptnonipm</a:t>
                      </a:r>
                      <a:endParaRPr lang="en-US" sz="2000" b="1" i="0" baseline="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nchorCtr="1">
                    <a:solidFill>
                      <a:srgbClr val="5394B5"/>
                    </a:solidFill>
                  </a:tcPr>
                </a:tc>
                <a:extLst>
                  <a:ext uri="{0D108BD9-81ED-4DB2-BD59-A6C34878D82A}">
                    <a16:rowId xmlns:a16="http://schemas.microsoft.com/office/drawing/2014/main" val="3175279492"/>
                  </a:ext>
                </a:extLst>
              </a:tr>
              <a:tr h="620486">
                <a:tc>
                  <a:txBody>
                    <a:bodyPr/>
                    <a:lstStyle/>
                    <a:p>
                      <a:pPr marL="0" marR="0">
                        <a:lnSpc>
                          <a:spcPct val="107000"/>
                        </a:lnSpc>
                        <a:spcBef>
                          <a:spcPts val="0"/>
                        </a:spcBef>
                        <a:spcAft>
                          <a:spcPts val="0"/>
                        </a:spcAft>
                      </a:pPr>
                      <a:r>
                        <a:rPr lang="en-US" sz="2000" dirty="0">
                          <a:effectLst/>
                          <a:latin typeface="+mn-lt"/>
                        </a:rPr>
                        <a:t>Unconventional oil production, oil refining, gas pipelines</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2000" b="1" dirty="0">
                          <a:effectLst/>
                          <a:latin typeface="+mn-lt"/>
                        </a:rPr>
                        <a:t>Gasification, coal-to-liquids, and biomass-to-liquids </a:t>
                      </a:r>
                    </a:p>
                  </a:txBody>
                  <a:tcPr marL="68580" marR="68580" marT="0" marB="0">
                    <a:solidFill>
                      <a:srgbClr val="5394B5"/>
                    </a:solidFill>
                  </a:tcPr>
                </a:tc>
                <a:tc>
                  <a:txBody>
                    <a:bodyPr/>
                    <a:lstStyle/>
                    <a:p>
                      <a:pPr marL="0" marR="0">
                        <a:lnSpc>
                          <a:spcPct val="107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0"/>
                        </a:spcAft>
                      </a:pPr>
                      <a:r>
                        <a:rPr lang="en-US" sz="2000" b="1" i="0" baseline="0" dirty="0">
                          <a:solidFill>
                            <a:schemeClr val="bg1"/>
                          </a:solidFill>
                          <a:effectLst/>
                          <a:latin typeface="+mn-lt"/>
                        </a:rPr>
                        <a:t> oilgas </a:t>
                      </a:r>
                      <a:endParaRPr lang="en-US" sz="2000" b="1" i="0" baseline="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nchorCtr="1">
                    <a:solidFill>
                      <a:srgbClr val="5394B5"/>
                    </a:solidFill>
                  </a:tcPr>
                </a:tc>
                <a:extLst>
                  <a:ext uri="{0D108BD9-81ED-4DB2-BD59-A6C34878D82A}">
                    <a16:rowId xmlns:a16="http://schemas.microsoft.com/office/drawing/2014/main" val="3674624773"/>
                  </a:ext>
                </a:extLst>
              </a:tr>
              <a:tr h="61769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000" dirty="0">
                          <a:effectLst/>
                          <a:latin typeface="+mn-lt"/>
                        </a:rPr>
                        <a:t>All commercial and residential sectors except residential wood heating </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2000" dirty="0">
                          <a:effectLst/>
                          <a:latin typeface="+mn-lt"/>
                        </a:rPr>
                        <a:t>Regional biomass production for bioenergy and biofuels</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solidFill>
                      <a:srgbClr val="5394B5"/>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0"/>
                        </a:spcAft>
                      </a:pPr>
                      <a:r>
                        <a:rPr lang="en-US" sz="2000" b="1" i="0" baseline="0" dirty="0">
                          <a:solidFill>
                            <a:schemeClr val="bg1"/>
                          </a:solidFill>
                          <a:effectLst/>
                          <a:latin typeface="+mn-lt"/>
                        </a:rPr>
                        <a:t> nonpt </a:t>
                      </a:r>
                      <a:endParaRPr lang="en-US" sz="2000" b="1" i="0" baseline="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nchorCtr="1">
                    <a:solidFill>
                      <a:srgbClr val="5394B5"/>
                    </a:solidFill>
                  </a:tcPr>
                </a:tc>
                <a:extLst>
                  <a:ext uri="{0D108BD9-81ED-4DB2-BD59-A6C34878D82A}">
                    <a16:rowId xmlns:a16="http://schemas.microsoft.com/office/drawing/2014/main" val="3580537959"/>
                  </a:ext>
                </a:extLst>
              </a:tr>
              <a:tr h="424569">
                <a:tc>
                  <a:txBody>
                    <a:bodyPr/>
                    <a:lstStyle/>
                    <a:p>
                      <a:pPr marL="0" marR="0">
                        <a:lnSpc>
                          <a:spcPct val="100000"/>
                        </a:lnSpc>
                        <a:spcBef>
                          <a:spcPts val="0"/>
                        </a:spcBef>
                        <a:spcAft>
                          <a:spcPts val="0"/>
                        </a:spcAft>
                      </a:pPr>
                      <a:r>
                        <a:rPr lang="en-US" sz="2000" dirty="0">
                          <a:effectLst/>
                          <a:latin typeface="+mn-lt"/>
                        </a:rPr>
                        <a:t>Residential  wood heating</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solidFill>
                      <a:srgbClr val="5394B5"/>
                    </a:solidFill>
                  </a:tcPr>
                </a:tc>
                <a:tc>
                  <a:txBody>
                    <a:bodyPr/>
                    <a:lstStyle/>
                    <a:p>
                      <a:pPr marL="0" marR="0">
                        <a:lnSpc>
                          <a:spcPct val="107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0"/>
                        </a:spcAft>
                      </a:pPr>
                      <a:r>
                        <a:rPr lang="en-US" sz="2000" b="1" i="0" baseline="0" dirty="0">
                          <a:solidFill>
                            <a:schemeClr val="bg1"/>
                          </a:solidFill>
                          <a:effectLst/>
                          <a:latin typeface="+mn-lt"/>
                        </a:rPr>
                        <a:t> rwc</a:t>
                      </a:r>
                      <a:endParaRPr lang="en-US" sz="2000" b="1" i="0" baseline="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nchorCtr="1">
                    <a:solidFill>
                      <a:srgbClr val="5394B5"/>
                    </a:solidFill>
                  </a:tcPr>
                </a:tc>
                <a:extLst>
                  <a:ext uri="{0D108BD9-81ED-4DB2-BD59-A6C34878D82A}">
                    <a16:rowId xmlns:a16="http://schemas.microsoft.com/office/drawing/2014/main" val="3353921096"/>
                  </a:ext>
                </a:extLst>
              </a:tr>
              <a:tr h="416744">
                <a:tc>
                  <a:txBody>
                    <a:bodyPr/>
                    <a:lstStyle/>
                    <a:p>
                      <a:pPr marL="0" marR="0">
                        <a:lnSpc>
                          <a:spcPct val="107000"/>
                        </a:lnSpc>
                        <a:spcBef>
                          <a:spcPts val="0"/>
                        </a:spcBef>
                        <a:spcAft>
                          <a:spcPts val="0"/>
                        </a:spcAft>
                      </a:pPr>
                      <a:r>
                        <a:rPr lang="en-US" sz="2000" dirty="0">
                          <a:effectLst/>
                          <a:latin typeface="+mn-lt"/>
                        </a:rPr>
                        <a:t>Onroad heavy-duty freight vehicle</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solidFill>
                      <a:srgbClr val="5394B5"/>
                    </a:solidFill>
                  </a:tcPr>
                </a:tc>
                <a:tc>
                  <a:txBody>
                    <a:bodyPr/>
                    <a:lstStyle/>
                    <a:p>
                      <a:pPr marL="0" marR="0">
                        <a:lnSpc>
                          <a:spcPct val="107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0"/>
                        </a:spcAft>
                      </a:pPr>
                      <a:r>
                        <a:rPr lang="en-US" sz="2000" b="1" i="0" baseline="0" dirty="0">
                          <a:solidFill>
                            <a:schemeClr val="bg1"/>
                          </a:solidFill>
                          <a:effectLst/>
                          <a:latin typeface="+mn-lt"/>
                        </a:rPr>
                        <a:t> onroad_diesel </a:t>
                      </a:r>
                      <a:endParaRPr lang="en-US" sz="2000" b="1" i="0" baseline="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nchorCtr="1">
                    <a:solidFill>
                      <a:srgbClr val="5394B5"/>
                    </a:solidFill>
                  </a:tcPr>
                </a:tc>
                <a:extLst>
                  <a:ext uri="{0D108BD9-81ED-4DB2-BD59-A6C34878D82A}">
                    <a16:rowId xmlns:a16="http://schemas.microsoft.com/office/drawing/2014/main" val="1686409264"/>
                  </a:ext>
                </a:extLst>
              </a:tr>
              <a:tr h="399380">
                <a:tc>
                  <a:txBody>
                    <a:bodyPr/>
                    <a:lstStyle/>
                    <a:p>
                      <a:pPr marL="0" marR="0">
                        <a:lnSpc>
                          <a:spcPct val="107000"/>
                        </a:lnSpc>
                        <a:spcBef>
                          <a:spcPts val="0"/>
                        </a:spcBef>
                        <a:spcAft>
                          <a:spcPts val="0"/>
                        </a:spcAft>
                      </a:pPr>
                      <a:r>
                        <a:rPr lang="en-US" sz="2000" dirty="0">
                          <a:effectLst/>
                          <a:latin typeface="+mn-lt"/>
                        </a:rPr>
                        <a:t>Onroad light-duty vehicles and buses</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solidFill>
                      <a:srgbClr val="5394B5"/>
                    </a:solidFill>
                  </a:tcPr>
                </a:tc>
                <a:tc>
                  <a:txBody>
                    <a:bodyPr/>
                    <a:lstStyle/>
                    <a:p>
                      <a:pPr marL="0" marR="0">
                        <a:lnSpc>
                          <a:spcPct val="107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0"/>
                        </a:spcAft>
                      </a:pPr>
                      <a:r>
                        <a:rPr lang="en-US" sz="2000" b="1" i="0" baseline="0" dirty="0">
                          <a:solidFill>
                            <a:schemeClr val="bg1"/>
                          </a:solidFill>
                          <a:effectLst/>
                          <a:latin typeface="+mn-lt"/>
                        </a:rPr>
                        <a:t>onroad_gas</a:t>
                      </a:r>
                      <a:endParaRPr lang="en-US" sz="2000" b="1" i="0" baseline="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nchorCtr="1">
                    <a:solidFill>
                      <a:srgbClr val="5394B5"/>
                    </a:solidFill>
                  </a:tcPr>
                </a:tc>
                <a:extLst>
                  <a:ext uri="{0D108BD9-81ED-4DB2-BD59-A6C34878D82A}">
                    <a16:rowId xmlns:a16="http://schemas.microsoft.com/office/drawing/2014/main" val="4292708734"/>
                  </a:ext>
                </a:extLst>
              </a:tr>
              <a:tr h="434108">
                <a:tc>
                  <a:txBody>
                    <a:bodyPr/>
                    <a:lstStyle/>
                    <a:p>
                      <a:pPr marL="0" marR="0">
                        <a:lnSpc>
                          <a:spcPct val="107000"/>
                        </a:lnSpc>
                        <a:spcBef>
                          <a:spcPts val="0"/>
                        </a:spcBef>
                        <a:spcAft>
                          <a:spcPts val="0"/>
                        </a:spcAft>
                      </a:pPr>
                      <a:r>
                        <a:rPr lang="en-US" sz="2000" dirty="0">
                          <a:effectLst/>
                          <a:latin typeface="+mn-lt"/>
                        </a:rPr>
                        <a:t>Domestic and international aviation</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solidFill>
                      <a:srgbClr val="5394B5"/>
                    </a:solidFill>
                  </a:tcPr>
                </a:tc>
                <a:tc>
                  <a:txBody>
                    <a:bodyPr/>
                    <a:lstStyle/>
                    <a:p>
                      <a:pPr marL="0" marR="0">
                        <a:lnSpc>
                          <a:spcPct val="107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0"/>
                        </a:spcAft>
                      </a:pPr>
                      <a:r>
                        <a:rPr lang="en-US" sz="2000" b="1" i="0" baseline="0" dirty="0">
                          <a:solidFill>
                            <a:schemeClr val="bg1"/>
                          </a:solidFill>
                          <a:effectLst/>
                          <a:latin typeface="+mn-lt"/>
                        </a:rPr>
                        <a:t> airports</a:t>
                      </a:r>
                      <a:endParaRPr lang="en-US" sz="2000" b="1" i="0" baseline="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nchorCtr="1">
                    <a:solidFill>
                      <a:srgbClr val="5394B5"/>
                    </a:solidFill>
                  </a:tcPr>
                </a:tc>
                <a:extLst>
                  <a:ext uri="{0D108BD9-81ED-4DB2-BD59-A6C34878D82A}">
                    <a16:rowId xmlns:a16="http://schemas.microsoft.com/office/drawing/2014/main" val="2332704589"/>
                  </a:ext>
                </a:extLst>
              </a:tr>
              <a:tr h="301835">
                <a:tc>
                  <a:txBody>
                    <a:bodyPr/>
                    <a:lstStyle/>
                    <a:p>
                      <a:pPr marL="0" marR="0">
                        <a:lnSpc>
                          <a:spcPct val="107000"/>
                        </a:lnSpc>
                        <a:spcBef>
                          <a:spcPts val="0"/>
                        </a:spcBef>
                        <a:spcAft>
                          <a:spcPts val="0"/>
                        </a:spcAft>
                      </a:pPr>
                      <a:r>
                        <a:rPr lang="en-US" sz="2000" dirty="0">
                          <a:effectLst/>
                          <a:latin typeface="+mn-lt"/>
                        </a:rPr>
                        <a:t>Nonroad passenger and freight rail transport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solidFill>
                      <a:srgbClr val="5394B5"/>
                    </a:solidFill>
                  </a:tcPr>
                </a:tc>
                <a:tc>
                  <a:txBody>
                    <a:bodyPr/>
                    <a:lstStyle/>
                    <a:p>
                      <a:pPr marL="0" marR="0">
                        <a:lnSpc>
                          <a:spcPct val="107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0"/>
                        </a:spcAft>
                      </a:pPr>
                      <a:r>
                        <a:rPr lang="en-US" sz="2000" b="1" i="0" baseline="0" dirty="0">
                          <a:solidFill>
                            <a:schemeClr val="bg1"/>
                          </a:solidFill>
                          <a:effectLst/>
                          <a:latin typeface="+mn-lt"/>
                        </a:rPr>
                        <a:t> rail </a:t>
                      </a:r>
                      <a:endParaRPr lang="en-US" sz="2000" b="1" i="0" baseline="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nchorCtr="1">
                    <a:solidFill>
                      <a:srgbClr val="5394B5"/>
                    </a:solidFill>
                  </a:tcPr>
                </a:tc>
                <a:extLst>
                  <a:ext uri="{0D108BD9-81ED-4DB2-BD59-A6C34878D82A}">
                    <a16:rowId xmlns:a16="http://schemas.microsoft.com/office/drawing/2014/main" val="2549307325"/>
                  </a:ext>
                </a:extLst>
              </a:tr>
              <a:tr h="307030">
                <a:tc>
                  <a:txBody>
                    <a:bodyPr/>
                    <a:lstStyle/>
                    <a:p>
                      <a:pPr marL="0" marR="0">
                        <a:lnSpc>
                          <a:spcPct val="107000"/>
                        </a:lnSpc>
                        <a:spcBef>
                          <a:spcPts val="0"/>
                        </a:spcBef>
                        <a:spcAft>
                          <a:spcPts val="0"/>
                        </a:spcAft>
                      </a:pPr>
                      <a:r>
                        <a:rPr lang="en-US" sz="2000" dirty="0">
                          <a:effectLst/>
                          <a:latin typeface="+mn-lt"/>
                        </a:rPr>
                        <a:t>Domestic shipping</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solidFill>
                      <a:srgbClr val="5394B5"/>
                    </a:solidFill>
                  </a:tcPr>
                </a:tc>
                <a:tc>
                  <a:txBody>
                    <a:bodyPr/>
                    <a:lstStyle/>
                    <a:p>
                      <a:pPr marL="0" marR="0">
                        <a:lnSpc>
                          <a:spcPct val="107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0"/>
                        </a:spcAft>
                      </a:pPr>
                      <a:r>
                        <a:rPr lang="en-US" sz="2000" b="1" i="0" baseline="0" dirty="0">
                          <a:solidFill>
                            <a:schemeClr val="bg1"/>
                          </a:solidFill>
                          <a:effectLst/>
                          <a:latin typeface="+mn-lt"/>
                        </a:rPr>
                        <a:t>pt_cmv_c1c2_12  </a:t>
                      </a:r>
                      <a:endParaRPr lang="en-US" sz="2000" b="1" i="0" baseline="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nchorCtr="1">
                    <a:solidFill>
                      <a:srgbClr val="5394B5"/>
                    </a:solidFill>
                  </a:tcPr>
                </a:tc>
                <a:extLst>
                  <a:ext uri="{0D108BD9-81ED-4DB2-BD59-A6C34878D82A}">
                    <a16:rowId xmlns:a16="http://schemas.microsoft.com/office/drawing/2014/main" val="2755524835"/>
                  </a:ext>
                </a:extLst>
              </a:tr>
              <a:tr h="307030">
                <a:tc>
                  <a:txBody>
                    <a:bodyPr/>
                    <a:lstStyle/>
                    <a:p>
                      <a:pPr marL="0" marR="0">
                        <a:lnSpc>
                          <a:spcPct val="107000"/>
                        </a:lnSpc>
                        <a:spcBef>
                          <a:spcPts val="0"/>
                        </a:spcBef>
                        <a:spcAft>
                          <a:spcPts val="0"/>
                        </a:spcAft>
                      </a:pPr>
                      <a:r>
                        <a:rPr lang="en-US" sz="2000" dirty="0">
                          <a:effectLst/>
                          <a:latin typeface="+mn-lt"/>
                        </a:rPr>
                        <a:t>International shipping</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solidFill>
                      <a:srgbClr val="5394B5"/>
                    </a:solidFill>
                  </a:tcPr>
                </a:tc>
                <a:tc>
                  <a:txBody>
                    <a:bodyPr/>
                    <a:lstStyle/>
                    <a:p>
                      <a:pPr marL="0" marR="0">
                        <a:lnSpc>
                          <a:spcPct val="107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0"/>
                        </a:spcAft>
                      </a:pPr>
                      <a:r>
                        <a:rPr lang="en-US" sz="2000" b="1" i="0" baseline="0" dirty="0">
                          <a:solidFill>
                            <a:schemeClr val="bg1"/>
                          </a:solidFill>
                          <a:effectLst/>
                          <a:latin typeface="+mn-lt"/>
                        </a:rPr>
                        <a:t>pt_cmv_c3_12</a:t>
                      </a:r>
                      <a:endParaRPr lang="en-US" sz="2000" b="1" i="0" baseline="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nchorCtr="1">
                    <a:solidFill>
                      <a:srgbClr val="5394B5"/>
                    </a:solidFill>
                  </a:tcPr>
                </a:tc>
                <a:extLst>
                  <a:ext uri="{0D108BD9-81ED-4DB2-BD59-A6C34878D82A}">
                    <a16:rowId xmlns:a16="http://schemas.microsoft.com/office/drawing/2014/main" val="2319720621"/>
                  </a:ext>
                </a:extLst>
              </a:tr>
            </a:tbl>
          </a:graphicData>
        </a:graphic>
      </p:graphicFrame>
      <p:sp>
        <p:nvSpPr>
          <p:cNvPr id="4" name="Slide Number Placeholder 3">
            <a:extLst>
              <a:ext uri="{FF2B5EF4-FFF2-40B4-BE49-F238E27FC236}">
                <a16:creationId xmlns:a16="http://schemas.microsoft.com/office/drawing/2014/main" id="{40B233B5-FCE5-4136-BF37-36DFEA1916B5}"/>
              </a:ext>
            </a:extLst>
          </p:cNvPr>
          <p:cNvSpPr>
            <a:spLocks noGrp="1"/>
          </p:cNvSpPr>
          <p:nvPr>
            <p:ph type="sldNum" sz="quarter" idx="12"/>
          </p:nvPr>
        </p:nvSpPr>
        <p:spPr>
          <a:xfrm>
            <a:off x="9309652" y="645962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solidFill>
                  <a:schemeClr val="tx1"/>
                </a:solidFill>
              </a:rPr>
              <a:pPr/>
              <a:t>7</a:t>
            </a:fld>
            <a:endParaRPr lang="en-US" dirty="0">
              <a:solidFill>
                <a:schemeClr val="tx1"/>
              </a:solidFill>
            </a:endParaRPr>
          </a:p>
        </p:txBody>
      </p:sp>
      <p:cxnSp>
        <p:nvCxnSpPr>
          <p:cNvPr id="6" name="Straight Arrow Connector 5">
            <a:extLst>
              <a:ext uri="{FF2B5EF4-FFF2-40B4-BE49-F238E27FC236}">
                <a16:creationId xmlns:a16="http://schemas.microsoft.com/office/drawing/2014/main" id="{668FF10B-BF09-4261-AFF8-AB055084C0C0}"/>
              </a:ext>
            </a:extLst>
          </p:cNvPr>
          <p:cNvCxnSpPr>
            <a:cxnSpLocks/>
          </p:cNvCxnSpPr>
          <p:nvPr/>
        </p:nvCxnSpPr>
        <p:spPr>
          <a:xfrm>
            <a:off x="8679621" y="1146875"/>
            <a:ext cx="431565" cy="0"/>
          </a:xfrm>
          <a:prstGeom prst="straightConnector1">
            <a:avLst/>
          </a:prstGeom>
          <a:ln w="38100">
            <a:solidFill>
              <a:srgbClr val="5394B5"/>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47886AE-5F91-4088-B015-1A06E8096D64}"/>
              </a:ext>
            </a:extLst>
          </p:cNvPr>
          <p:cNvCxnSpPr>
            <a:cxnSpLocks/>
          </p:cNvCxnSpPr>
          <p:nvPr/>
        </p:nvCxnSpPr>
        <p:spPr>
          <a:xfrm>
            <a:off x="8668769" y="1833359"/>
            <a:ext cx="431565" cy="0"/>
          </a:xfrm>
          <a:prstGeom prst="straightConnector1">
            <a:avLst/>
          </a:prstGeom>
          <a:ln w="38100">
            <a:solidFill>
              <a:srgbClr val="5394B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7F3C420-2B1E-41C0-8E19-BE5639DDCC78}"/>
              </a:ext>
            </a:extLst>
          </p:cNvPr>
          <p:cNvCxnSpPr>
            <a:cxnSpLocks/>
          </p:cNvCxnSpPr>
          <p:nvPr/>
        </p:nvCxnSpPr>
        <p:spPr>
          <a:xfrm>
            <a:off x="8679623" y="2685287"/>
            <a:ext cx="431565" cy="0"/>
          </a:xfrm>
          <a:prstGeom prst="straightConnector1">
            <a:avLst/>
          </a:prstGeom>
          <a:ln w="38100">
            <a:solidFill>
              <a:srgbClr val="5394B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819AFFD-1F1C-4503-A149-5907C09A6DCF}"/>
              </a:ext>
            </a:extLst>
          </p:cNvPr>
          <p:cNvCxnSpPr>
            <a:cxnSpLocks/>
          </p:cNvCxnSpPr>
          <p:nvPr/>
        </p:nvCxnSpPr>
        <p:spPr>
          <a:xfrm>
            <a:off x="8693069" y="3283894"/>
            <a:ext cx="431565" cy="0"/>
          </a:xfrm>
          <a:prstGeom prst="straightConnector1">
            <a:avLst/>
          </a:prstGeom>
          <a:ln w="38100">
            <a:solidFill>
              <a:srgbClr val="5394B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BB1B82A-618C-41E9-ADD1-CC2E72D5A2AC}"/>
              </a:ext>
            </a:extLst>
          </p:cNvPr>
          <p:cNvCxnSpPr>
            <a:cxnSpLocks/>
          </p:cNvCxnSpPr>
          <p:nvPr/>
        </p:nvCxnSpPr>
        <p:spPr>
          <a:xfrm>
            <a:off x="8668770" y="3830739"/>
            <a:ext cx="431565" cy="0"/>
          </a:xfrm>
          <a:prstGeom prst="straightConnector1">
            <a:avLst/>
          </a:prstGeom>
          <a:ln w="38100">
            <a:solidFill>
              <a:srgbClr val="5394B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F48E4C6-0889-4085-BED9-46ADBF029D9B}"/>
              </a:ext>
            </a:extLst>
          </p:cNvPr>
          <p:cNvCxnSpPr>
            <a:cxnSpLocks/>
          </p:cNvCxnSpPr>
          <p:nvPr/>
        </p:nvCxnSpPr>
        <p:spPr>
          <a:xfrm>
            <a:off x="8693068" y="4284124"/>
            <a:ext cx="431565" cy="0"/>
          </a:xfrm>
          <a:prstGeom prst="straightConnector1">
            <a:avLst/>
          </a:prstGeom>
          <a:ln w="38100">
            <a:solidFill>
              <a:srgbClr val="5394B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B56BB48-FD4D-48AF-B389-2C68C5CFB69A}"/>
              </a:ext>
            </a:extLst>
          </p:cNvPr>
          <p:cNvCxnSpPr>
            <a:cxnSpLocks/>
          </p:cNvCxnSpPr>
          <p:nvPr/>
        </p:nvCxnSpPr>
        <p:spPr>
          <a:xfrm>
            <a:off x="8680612" y="4664108"/>
            <a:ext cx="431565" cy="0"/>
          </a:xfrm>
          <a:prstGeom prst="straightConnector1">
            <a:avLst/>
          </a:prstGeom>
          <a:ln w="38100">
            <a:solidFill>
              <a:srgbClr val="5394B5"/>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2542489-28DE-4DEF-B8AF-C72A82F8367F}"/>
              </a:ext>
            </a:extLst>
          </p:cNvPr>
          <p:cNvCxnSpPr>
            <a:cxnSpLocks/>
          </p:cNvCxnSpPr>
          <p:nvPr/>
        </p:nvCxnSpPr>
        <p:spPr>
          <a:xfrm>
            <a:off x="8701879" y="5098076"/>
            <a:ext cx="431565" cy="0"/>
          </a:xfrm>
          <a:prstGeom prst="straightConnector1">
            <a:avLst/>
          </a:prstGeom>
          <a:ln w="38100">
            <a:solidFill>
              <a:srgbClr val="5394B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6370E15-D8B0-44D4-8DC1-85B0892C0194}"/>
              </a:ext>
            </a:extLst>
          </p:cNvPr>
          <p:cNvCxnSpPr>
            <a:cxnSpLocks/>
          </p:cNvCxnSpPr>
          <p:nvPr/>
        </p:nvCxnSpPr>
        <p:spPr>
          <a:xfrm>
            <a:off x="8679620" y="5451465"/>
            <a:ext cx="431565" cy="0"/>
          </a:xfrm>
          <a:prstGeom prst="straightConnector1">
            <a:avLst/>
          </a:prstGeom>
          <a:ln w="38100">
            <a:solidFill>
              <a:srgbClr val="5394B5"/>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133A831-9A2C-4922-B1EE-425CE25195BB}"/>
              </a:ext>
            </a:extLst>
          </p:cNvPr>
          <p:cNvCxnSpPr>
            <a:cxnSpLocks/>
          </p:cNvCxnSpPr>
          <p:nvPr/>
        </p:nvCxnSpPr>
        <p:spPr>
          <a:xfrm>
            <a:off x="8680612" y="5797324"/>
            <a:ext cx="431565" cy="0"/>
          </a:xfrm>
          <a:prstGeom prst="straightConnector1">
            <a:avLst/>
          </a:prstGeom>
          <a:ln w="38100">
            <a:solidFill>
              <a:srgbClr val="5394B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9431BC7-8D8B-4BD6-8F22-C79B263FD60E}"/>
              </a:ext>
            </a:extLst>
          </p:cNvPr>
          <p:cNvCxnSpPr>
            <a:cxnSpLocks/>
          </p:cNvCxnSpPr>
          <p:nvPr/>
        </p:nvCxnSpPr>
        <p:spPr>
          <a:xfrm>
            <a:off x="8679621" y="6082030"/>
            <a:ext cx="431565" cy="0"/>
          </a:xfrm>
          <a:prstGeom prst="straightConnector1">
            <a:avLst/>
          </a:prstGeom>
          <a:ln w="38100">
            <a:solidFill>
              <a:srgbClr val="5394B5"/>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BD87BEC-D4C7-475F-BC06-33A0D736265A}"/>
              </a:ext>
            </a:extLst>
          </p:cNvPr>
          <p:cNvSpPr>
            <a:spLocks noChangeArrowheads="1"/>
          </p:cNvSpPr>
          <p:nvPr/>
        </p:nvSpPr>
        <p:spPr bwMode="auto">
          <a:xfrm>
            <a:off x="139148" y="6473110"/>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Tree>
    <p:extLst>
      <p:ext uri="{BB962C8B-B14F-4D97-AF65-F5344CB8AC3E}">
        <p14:creationId xmlns:p14="http://schemas.microsoft.com/office/powerpoint/2010/main" val="2445352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953C5-A9DF-4440-8686-675DCF8EDF9B}"/>
              </a:ext>
            </a:extLst>
          </p:cNvPr>
          <p:cNvSpPr>
            <a:spLocks noGrp="1"/>
          </p:cNvSpPr>
          <p:nvPr>
            <p:ph type="title"/>
          </p:nvPr>
        </p:nvSpPr>
        <p:spPr>
          <a:xfrm>
            <a:off x="838200" y="138788"/>
            <a:ext cx="10515600" cy="823595"/>
          </a:xfrm>
        </p:spPr>
        <p:txBody>
          <a:bodyPr>
            <a:normAutofit fontScale="90000"/>
          </a:bodyPr>
          <a:lstStyle/>
          <a:p>
            <a:pPr algn="ctr"/>
            <a:br>
              <a:rPr lang="en-US" dirty="0"/>
            </a:br>
            <a:r>
              <a:rPr lang="en-US" sz="4900" dirty="0"/>
              <a:t>Methods: Bridging GCAM and CMAQ</a:t>
            </a:r>
            <a:br>
              <a:rPr lang="en-US" sz="4400" dirty="0"/>
            </a:br>
            <a:endParaRPr lang="en-US" dirty="0"/>
          </a:p>
        </p:txBody>
      </p:sp>
      <p:sp>
        <p:nvSpPr>
          <p:cNvPr id="3" name="Content Placeholder 2">
            <a:extLst>
              <a:ext uri="{FF2B5EF4-FFF2-40B4-BE49-F238E27FC236}">
                <a16:creationId xmlns:a16="http://schemas.microsoft.com/office/drawing/2014/main" id="{FB0DF3D6-C750-423B-B780-146DCA4C69E6}"/>
              </a:ext>
            </a:extLst>
          </p:cNvPr>
          <p:cNvSpPr>
            <a:spLocks noGrp="1"/>
          </p:cNvSpPr>
          <p:nvPr>
            <p:ph idx="1"/>
          </p:nvPr>
        </p:nvSpPr>
        <p:spPr>
          <a:xfrm>
            <a:off x="195943" y="1171575"/>
            <a:ext cx="11800114" cy="4514850"/>
          </a:xfrm>
        </p:spPr>
        <p:txBody>
          <a:bodyPr>
            <a:normAutofit lnSpcReduction="10000"/>
          </a:bodyPr>
          <a:lstStyle/>
          <a:p>
            <a:pPr marL="344488"/>
            <a:r>
              <a:rPr lang="en-US" dirty="0"/>
              <a:t>An R script was developed to link GCAM v5.4 outputs to DESID </a:t>
            </a:r>
          </a:p>
          <a:p>
            <a:pPr marL="569913" lvl="1"/>
            <a:r>
              <a:rPr lang="en-US" dirty="0"/>
              <a:t>Calculates scale factors (SF)* for each 2050 scenario from GCAM emissions outputs</a:t>
            </a:r>
          </a:p>
          <a:p>
            <a:pPr marL="1027113" lvl="2"/>
            <a:r>
              <a:rPr lang="en-US" dirty="0"/>
              <a:t>*SF = GCAM future-year (FY) emissions ÷ GCAM base-year (BY) emissions</a:t>
            </a:r>
          </a:p>
          <a:p>
            <a:pPr marL="569913" lvl="1"/>
            <a:r>
              <a:rPr lang="en-US" dirty="0"/>
              <a:t>Generates the CMAQ Emissions Control name list file (.nml) including these factors in emission scaling “rules” for each emissions stream, region and pollutant</a:t>
            </a:r>
          </a:p>
          <a:p>
            <a:pPr marL="112713"/>
            <a:r>
              <a:rPr lang="en-US" dirty="0"/>
              <a:t>DESID calculates CMAQ emissions for the future scenario:</a:t>
            </a:r>
          </a:p>
          <a:p>
            <a:pPr marL="569913" lvl="1"/>
            <a:r>
              <a:rPr lang="en-US" dirty="0"/>
              <a:t>CMAQ Emissions</a:t>
            </a:r>
            <a:r>
              <a:rPr lang="en-US" baseline="-25000" dirty="0"/>
              <a:t>FY  </a:t>
            </a:r>
            <a:r>
              <a:rPr lang="en-US" dirty="0"/>
              <a:t>= SF x CMAQ Emissions</a:t>
            </a:r>
            <a:r>
              <a:rPr lang="en-US" baseline="-25000" dirty="0"/>
              <a:t>BY</a:t>
            </a:r>
            <a:endParaRPr lang="en-US" dirty="0"/>
          </a:p>
          <a:p>
            <a:r>
              <a:rPr lang="en-US" dirty="0"/>
              <a:t>CMAQ emission surrogate species from R Script:</a:t>
            </a:r>
          </a:p>
          <a:p>
            <a:pPr marL="571500" lvl="1"/>
            <a:r>
              <a:rPr lang="en-US" dirty="0"/>
              <a:t>CO, NO</a:t>
            </a:r>
            <a:r>
              <a:rPr lang="en-US" baseline="-25000" dirty="0"/>
              <a:t>X</a:t>
            </a:r>
            <a:r>
              <a:rPr lang="en-US" dirty="0"/>
              <a:t>, VOC, NH</a:t>
            </a:r>
            <a:r>
              <a:rPr lang="en-US" baseline="-25000" dirty="0"/>
              <a:t>3</a:t>
            </a:r>
            <a:r>
              <a:rPr lang="en-US" dirty="0"/>
              <a:t>, SO</a:t>
            </a:r>
            <a:r>
              <a:rPr lang="en-US" baseline="-25000" dirty="0"/>
              <a:t>2</a:t>
            </a:r>
            <a:r>
              <a:rPr lang="en-US" dirty="0"/>
              <a:t>, PM</a:t>
            </a:r>
            <a:r>
              <a:rPr lang="en-US" baseline="-25000" dirty="0"/>
              <a:t>2.5</a:t>
            </a:r>
            <a:r>
              <a:rPr lang="en-US" dirty="0"/>
              <a:t> and PMC</a:t>
            </a:r>
          </a:p>
          <a:p>
            <a:pPr marL="571500" lvl="1"/>
            <a:r>
              <a:rPr lang="en-US" dirty="0"/>
              <a:t>VOC, PM</a:t>
            </a:r>
            <a:r>
              <a:rPr lang="en-US" baseline="-25000" dirty="0"/>
              <a:t>2.5</a:t>
            </a:r>
            <a:r>
              <a:rPr lang="en-US" dirty="0"/>
              <a:t> emissions further speciated under chemical family names in the .nml file:</a:t>
            </a:r>
          </a:p>
          <a:p>
            <a:pPr marL="1028700" lvl="2"/>
            <a:r>
              <a:rPr lang="en-US" dirty="0"/>
              <a:t>20 VOC species (for the cb6r3_ae7_aq mechanism in CMAQ)</a:t>
            </a:r>
          </a:p>
          <a:p>
            <a:pPr marL="1028700" lvl="2"/>
            <a:r>
              <a:rPr lang="en-US" dirty="0"/>
              <a:t>18 primary PM</a:t>
            </a:r>
            <a:r>
              <a:rPr lang="en-US" baseline="-25000" dirty="0"/>
              <a:t>2.5</a:t>
            </a:r>
            <a:r>
              <a:rPr lang="en-US" dirty="0"/>
              <a:t> components (consistent with default aerosol composition specified in the base year)</a:t>
            </a:r>
          </a:p>
        </p:txBody>
      </p:sp>
      <p:sp>
        <p:nvSpPr>
          <p:cNvPr id="4" name="Slide Number Placeholder 3">
            <a:extLst>
              <a:ext uri="{FF2B5EF4-FFF2-40B4-BE49-F238E27FC236}">
                <a16:creationId xmlns:a16="http://schemas.microsoft.com/office/drawing/2014/main" id="{C0F5156A-B54B-490F-A3AA-D06362320778}"/>
              </a:ext>
            </a:extLst>
          </p:cNvPr>
          <p:cNvSpPr>
            <a:spLocks noGrp="1"/>
          </p:cNvSpPr>
          <p:nvPr>
            <p:ph type="sldNum" sz="quarter" idx="12"/>
          </p:nvPr>
        </p:nvSpPr>
        <p:spPr>
          <a:xfrm>
            <a:off x="9309652" y="64638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solidFill>
                  <a:schemeClr val="tx1"/>
                </a:solidFill>
              </a:rPr>
              <a:pPr/>
              <a:t>8</a:t>
            </a:fld>
            <a:endParaRPr lang="en-US" dirty="0">
              <a:solidFill>
                <a:schemeClr val="tx1"/>
              </a:solidFill>
            </a:endParaRPr>
          </a:p>
        </p:txBody>
      </p:sp>
      <p:sp>
        <p:nvSpPr>
          <p:cNvPr id="6" name="Rectangle 5">
            <a:extLst>
              <a:ext uri="{FF2B5EF4-FFF2-40B4-BE49-F238E27FC236}">
                <a16:creationId xmlns:a16="http://schemas.microsoft.com/office/drawing/2014/main" id="{19DA6262-34CF-4F09-8BDD-7385D73FB2B2}"/>
              </a:ext>
            </a:extLst>
          </p:cNvPr>
          <p:cNvSpPr>
            <a:spLocks noChangeArrowheads="1"/>
          </p:cNvSpPr>
          <p:nvPr/>
        </p:nvSpPr>
        <p:spPr bwMode="auto">
          <a:xfrm>
            <a:off x="139148" y="6473110"/>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Tree>
    <p:extLst>
      <p:ext uri="{BB962C8B-B14F-4D97-AF65-F5344CB8AC3E}">
        <p14:creationId xmlns:p14="http://schemas.microsoft.com/office/powerpoint/2010/main" val="3943218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953C5-A9DF-4440-8686-675DCF8EDF9B}"/>
              </a:ext>
            </a:extLst>
          </p:cNvPr>
          <p:cNvSpPr>
            <a:spLocks noGrp="1"/>
          </p:cNvSpPr>
          <p:nvPr>
            <p:ph type="title"/>
          </p:nvPr>
        </p:nvSpPr>
        <p:spPr>
          <a:xfrm>
            <a:off x="648872" y="174406"/>
            <a:ext cx="10894255" cy="1154868"/>
          </a:xfrm>
        </p:spPr>
        <p:txBody>
          <a:bodyPr>
            <a:normAutofit fontScale="90000"/>
          </a:bodyPr>
          <a:lstStyle/>
          <a:p>
            <a:pPr algn="ctr"/>
            <a:br>
              <a:rPr lang="en-US" dirty="0"/>
            </a:br>
            <a:r>
              <a:rPr lang="en-US" sz="4900" dirty="0"/>
              <a:t>CMAQ Emission Control Name List File Sample</a:t>
            </a:r>
            <a:br>
              <a:rPr lang="en-US" sz="4400" dirty="0"/>
            </a:br>
            <a:endParaRPr lang="en-US" dirty="0"/>
          </a:p>
        </p:txBody>
      </p:sp>
      <p:sp>
        <p:nvSpPr>
          <p:cNvPr id="3" name="Content Placeholder 2">
            <a:extLst>
              <a:ext uri="{FF2B5EF4-FFF2-40B4-BE49-F238E27FC236}">
                <a16:creationId xmlns:a16="http://schemas.microsoft.com/office/drawing/2014/main" id="{FB0DF3D6-C750-423B-B780-146DCA4C69E6}"/>
              </a:ext>
            </a:extLst>
          </p:cNvPr>
          <p:cNvSpPr>
            <a:spLocks noGrp="1"/>
          </p:cNvSpPr>
          <p:nvPr>
            <p:ph idx="1"/>
          </p:nvPr>
        </p:nvSpPr>
        <p:spPr>
          <a:xfrm>
            <a:off x="0" y="1438910"/>
            <a:ext cx="12192000" cy="4667250"/>
          </a:xfrm>
        </p:spPr>
        <p:txBody>
          <a:bodyPr>
            <a:normAutofit lnSpcReduction="10000"/>
          </a:bodyPr>
          <a:lstStyle/>
          <a:p>
            <a:pPr marL="115888" indent="0">
              <a:buNone/>
            </a:pPr>
            <a:r>
              <a:rPr lang="en-US" sz="2000" dirty="0"/>
              <a:t> EM_NML=</a:t>
            </a:r>
          </a:p>
          <a:p>
            <a:pPr marL="115888" indent="0">
              <a:buNone/>
            </a:pPr>
            <a:r>
              <a:rPr lang="en-US" sz="2000" dirty="0"/>
              <a:t> ! Region    | Stream Label  |Emission | CMAQ-        |Phase/|Scale  |Basis |Op</a:t>
            </a:r>
          </a:p>
          <a:p>
            <a:pPr marL="115888" indent="0">
              <a:buNone/>
            </a:pPr>
            <a:r>
              <a:rPr lang="en-US" sz="2000" dirty="0"/>
              <a:t> !  Label      |                          |Surrogate| Species       |Mode  |Factor|          | </a:t>
            </a:r>
          </a:p>
          <a:p>
            <a:pPr marL="115888" indent="0">
              <a:buNone/>
            </a:pPr>
            <a:r>
              <a:rPr lang="en-US" sz="2000" dirty="0"/>
              <a:t>   '</a:t>
            </a:r>
            <a:r>
              <a:rPr lang="en-US" sz="2000" dirty="0" err="1"/>
              <a:t>TN','pt_egu</a:t>
            </a:r>
            <a:r>
              <a:rPr lang="en-US" sz="2000" dirty="0"/>
              <a:t>', 'NOX', 'NOX', 'GAS', 0.5356,'UNIT','m',</a:t>
            </a:r>
          </a:p>
          <a:p>
            <a:pPr marL="115888" indent="0">
              <a:buNone/>
            </a:pPr>
            <a:r>
              <a:rPr lang="en-US" sz="2000" dirty="0"/>
              <a:t>   '</a:t>
            </a:r>
            <a:r>
              <a:rPr lang="en-US" sz="2000" dirty="0" err="1"/>
              <a:t>TX','pt_egu</a:t>
            </a:r>
            <a:r>
              <a:rPr lang="en-US" sz="2000" dirty="0"/>
              <a:t>', 'NOX', 'NOX', 'GAS', 0.7104,'UNIT','m',</a:t>
            </a:r>
          </a:p>
          <a:p>
            <a:pPr marL="115888" indent="0">
              <a:buNone/>
            </a:pPr>
            <a:r>
              <a:rPr lang="en-US" sz="2000" dirty="0"/>
              <a:t>   '</a:t>
            </a:r>
            <a:r>
              <a:rPr lang="en-US" sz="2000" dirty="0" err="1"/>
              <a:t>UT','pt_egu</a:t>
            </a:r>
            <a:r>
              <a:rPr lang="en-US" sz="2000" dirty="0"/>
              <a:t>', 'NOX', 'NOX', 'GAS', 0.6831,'UNIT','m',</a:t>
            </a:r>
          </a:p>
          <a:p>
            <a:pPr marL="115888" indent="0">
              <a:buNone/>
            </a:pPr>
            <a:r>
              <a:rPr lang="en-US" sz="2000" dirty="0"/>
              <a:t>   '</a:t>
            </a:r>
            <a:r>
              <a:rPr lang="en-US" sz="2000" dirty="0" err="1"/>
              <a:t>VA','pt_egu</a:t>
            </a:r>
            <a:r>
              <a:rPr lang="en-US" sz="2000" dirty="0"/>
              <a:t>', 'NOX', 'NOX', 'GAS', 0.193,'UNIT','m',</a:t>
            </a:r>
          </a:p>
          <a:p>
            <a:pPr marL="115888" indent="0">
              <a:buNone/>
            </a:pPr>
            <a:r>
              <a:rPr lang="en-US" sz="2000" dirty="0"/>
              <a:t>   '</a:t>
            </a:r>
            <a:r>
              <a:rPr lang="en-US" sz="2000" dirty="0" err="1"/>
              <a:t>VT','pt_egu</a:t>
            </a:r>
            <a:r>
              <a:rPr lang="en-US" sz="2000" dirty="0"/>
              <a:t>', 'NOX', 'NOX', 'GAS', 1.495,'UNIT','m',</a:t>
            </a:r>
          </a:p>
          <a:p>
            <a:pPr marL="115888" indent="0">
              <a:buNone/>
            </a:pPr>
            <a:r>
              <a:rPr lang="en-US" sz="2000" dirty="0"/>
              <a:t>   '</a:t>
            </a:r>
            <a:r>
              <a:rPr lang="en-US" sz="2000" dirty="0" err="1"/>
              <a:t>WA','pt_egu</a:t>
            </a:r>
            <a:r>
              <a:rPr lang="en-US" sz="2000" dirty="0"/>
              <a:t>', 'NOX', 'NOX', 'GAS', 0.436,'UNIT','m',</a:t>
            </a:r>
          </a:p>
          <a:p>
            <a:pPr marL="115888" indent="0">
              <a:buNone/>
            </a:pPr>
            <a:r>
              <a:rPr lang="en-US" sz="2000" dirty="0"/>
              <a:t>   '</a:t>
            </a:r>
            <a:r>
              <a:rPr lang="en-US" sz="2000" dirty="0" err="1"/>
              <a:t>WI','pt_egu</a:t>
            </a:r>
            <a:r>
              <a:rPr lang="en-US" sz="2000" dirty="0"/>
              <a:t>', 'NOX', 'NOX', 'GAS', 0.5088,'UNIT','m',</a:t>
            </a:r>
          </a:p>
          <a:p>
            <a:pPr marL="115888" indent="0">
              <a:buNone/>
            </a:pPr>
            <a:r>
              <a:rPr lang="en-US" sz="2000" dirty="0"/>
              <a:t>   '</a:t>
            </a:r>
            <a:r>
              <a:rPr lang="en-US" sz="2000" dirty="0" err="1"/>
              <a:t>WV','pt_egu</a:t>
            </a:r>
            <a:r>
              <a:rPr lang="en-US" sz="2000" dirty="0"/>
              <a:t>', 'NOX', 'NOX', 'GAS', 0.5041,'UNIT','m',</a:t>
            </a:r>
          </a:p>
          <a:p>
            <a:pPr marL="115888" indent="0">
              <a:buNone/>
            </a:pPr>
            <a:r>
              <a:rPr lang="en-US" sz="2000" dirty="0"/>
              <a:t>   '</a:t>
            </a:r>
            <a:r>
              <a:rPr lang="en-US" sz="2000" dirty="0" err="1"/>
              <a:t>WY','pt_egu</a:t>
            </a:r>
            <a:r>
              <a:rPr lang="en-US" sz="2000" dirty="0"/>
              <a:t>', 'NOX', 'NOX', 'GAS', 0.6896,'UNIT','m',</a:t>
            </a:r>
          </a:p>
        </p:txBody>
      </p:sp>
      <p:sp>
        <p:nvSpPr>
          <p:cNvPr id="4" name="Slide Number Placeholder 3">
            <a:extLst>
              <a:ext uri="{FF2B5EF4-FFF2-40B4-BE49-F238E27FC236}">
                <a16:creationId xmlns:a16="http://schemas.microsoft.com/office/drawing/2014/main" id="{C0F5156A-B54B-490F-A3AA-D06362320778}"/>
              </a:ext>
            </a:extLst>
          </p:cNvPr>
          <p:cNvSpPr>
            <a:spLocks noGrp="1"/>
          </p:cNvSpPr>
          <p:nvPr>
            <p:ph type="sldNum" sz="quarter" idx="12"/>
          </p:nvPr>
        </p:nvSpPr>
        <p:spPr>
          <a:xfrm>
            <a:off x="9309652" y="64638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5D9F-2B6B-476D-911D-84858F91F747}" type="slidenum">
              <a:rPr lang="en-US" smtClean="0">
                <a:solidFill>
                  <a:schemeClr val="tx1"/>
                </a:solidFill>
              </a:rPr>
              <a:pPr/>
              <a:t>9</a:t>
            </a:fld>
            <a:endParaRPr lang="en-US" dirty="0">
              <a:solidFill>
                <a:schemeClr val="tx1"/>
              </a:solidFill>
            </a:endParaRPr>
          </a:p>
        </p:txBody>
      </p:sp>
      <p:sp>
        <p:nvSpPr>
          <p:cNvPr id="6" name="Rectangle 5">
            <a:extLst>
              <a:ext uri="{FF2B5EF4-FFF2-40B4-BE49-F238E27FC236}">
                <a16:creationId xmlns:a16="http://schemas.microsoft.com/office/drawing/2014/main" id="{00FC9444-AA53-43F9-9B56-9F5AF7C52252}"/>
              </a:ext>
            </a:extLst>
          </p:cNvPr>
          <p:cNvSpPr>
            <a:spLocks noChangeArrowheads="1"/>
          </p:cNvSpPr>
          <p:nvPr/>
        </p:nvSpPr>
        <p:spPr bwMode="auto">
          <a:xfrm>
            <a:off x="139148" y="6473110"/>
            <a:ext cx="3318428"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00" b="1" dirty="0"/>
              <a:t>Office of Research and Development</a:t>
            </a:r>
          </a:p>
          <a:p>
            <a:pPr>
              <a:lnSpc>
                <a:spcPct val="90000"/>
              </a:lnSpc>
            </a:pPr>
            <a:r>
              <a:rPr lang="en-US" sz="1100" dirty="0"/>
              <a:t>Health and Environmental Effects Assessment Division</a:t>
            </a:r>
          </a:p>
        </p:txBody>
      </p:sp>
    </p:spTree>
    <p:extLst>
      <p:ext uri="{BB962C8B-B14F-4D97-AF65-F5344CB8AC3E}">
        <p14:creationId xmlns:p14="http://schemas.microsoft.com/office/powerpoint/2010/main" val="3693758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A3650B-DC6A-4F89-B772-55653071F519}" vid="{ACA8147E-9C85-42D2-B9E1-C47C029DEC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3DAE0920-49C0-4BEB-8059-D7BF55C35AD5}">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18720</TotalTime>
  <Words>6438</Words>
  <Application>Microsoft Office PowerPoint</Application>
  <PresentationFormat>Widescreen</PresentationFormat>
  <Paragraphs>650</Paragraphs>
  <Slides>38</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Courier New</vt:lpstr>
      <vt:lpstr>Helvetica</vt:lpstr>
      <vt:lpstr>Symbol</vt:lpstr>
      <vt:lpstr>Office Theme</vt:lpstr>
      <vt:lpstr>Examining the  Air Quality Co-benefits of  Two Alternative Future  Emission Scenarios Modeled in GCAM-USA version 5.4</vt:lpstr>
      <vt:lpstr>Motivation</vt:lpstr>
      <vt:lpstr>Estimating air quality impacts of future energy scenarios</vt:lpstr>
      <vt:lpstr>Estimating air quality impacts of future energy scenarios</vt:lpstr>
      <vt:lpstr>CMAQ DESID* Module</vt:lpstr>
      <vt:lpstr> Illustrative Application </vt:lpstr>
      <vt:lpstr>GCAM-to-CMAQ Sector Mapping</vt:lpstr>
      <vt:lpstr> Methods: Bridging GCAM and CMAQ </vt:lpstr>
      <vt:lpstr> CMAQ Emission Control Name List File Sample </vt:lpstr>
      <vt:lpstr> Methods: CMAQ v5.3.2 Simulations </vt:lpstr>
      <vt:lpstr>2015 CMAQ May-Sept Avg MDA8* and NAA Designations</vt:lpstr>
      <vt:lpstr>Base Year May-Sept Avg MDA8 and Differences in 2050</vt:lpstr>
      <vt:lpstr>Base Year May-Sept Avg NOx and Differences in 2050</vt:lpstr>
      <vt:lpstr>Total Sectoral NOx and VOC Emissions (kT) in GCAM</vt:lpstr>
      <vt:lpstr>2015 CMAQ Annual Avg PM2.5 and NAA Designations</vt:lpstr>
      <vt:lpstr>Base Year May-Sept Avg PM2.5 and Differences in 2050</vt:lpstr>
      <vt:lpstr>Where Do PM2.5 and SO2 Emissions Increase in 2050 and…</vt:lpstr>
      <vt:lpstr>…In Which Sectors?</vt:lpstr>
      <vt:lpstr>Conclusions and Next Steps</vt:lpstr>
      <vt:lpstr>Acknowledgments</vt:lpstr>
      <vt:lpstr>Additional Slides</vt:lpstr>
      <vt:lpstr>Updated DL Plots</vt:lpstr>
      <vt:lpstr>PT_CMV_C1C2 NOx Ratios 80x50/baseyr  </vt:lpstr>
      <vt:lpstr>Avg O3 and Precursor Co-Benefits May-September</vt:lpstr>
      <vt:lpstr>Avg Ratios NOx and VOC from Onroad Gas May-Sept</vt:lpstr>
      <vt:lpstr>Avg Ratios NOx and VOC from PT_EGU May-Sept</vt:lpstr>
      <vt:lpstr>Sector NOx Emissions Reductions (kT): 80x50 – ref50</vt:lpstr>
      <vt:lpstr>PT_EGU NOx Emission Ratios in the Northeast </vt:lpstr>
      <vt:lpstr>Sector NOx Emissions Reductions (kT): 80x50 – ref50</vt:lpstr>
      <vt:lpstr>Corrected PT_CMV_C1C2 Seasonal Domain Sum NOx</vt:lpstr>
      <vt:lpstr>Preliminary Findings</vt:lpstr>
      <vt:lpstr>Final Corrected CMAQ Domain Sum of NOx – All Sectors</vt:lpstr>
      <vt:lpstr>Avg Base Year NOx and VOC and Co-benefits May-Sept</vt:lpstr>
      <vt:lpstr>Sector NOx Emissions Reductions (kT): 80x50 – ref50</vt:lpstr>
      <vt:lpstr>GCAM-USA</vt:lpstr>
      <vt:lpstr>May-Sept Avg SO4 and NO3 Differences in 2050 from 2015</vt:lpstr>
      <vt:lpstr>Avg Base Year VOC and Co-benefits May-Sept</vt:lpstr>
      <vt:lpstr>Average PM2.5 and Differences from Base Year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Shankar, Uma</dc:creator>
  <cp:lastModifiedBy>Shankar, Uma</cp:lastModifiedBy>
  <cp:revision>123</cp:revision>
  <dcterms:created xsi:type="dcterms:W3CDTF">2021-10-25T19:47:52Z</dcterms:created>
  <dcterms:modified xsi:type="dcterms:W3CDTF">2022-10-17T03:23:04Z</dcterms:modified>
</cp:coreProperties>
</file>