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1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omments/modernComment_14B_97C1426D.xml" ContentType="application/vnd.ms-powerpoint.comment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omments/modernComment_12C_EAB2EF55.xml" ContentType="application/vnd.ms-powerpoint.comments+xml"/>
  <Override PartName="/ppt/notesSlides/notesSlide18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69" r:id="rId2"/>
    <p:sldId id="270" r:id="rId3"/>
    <p:sldId id="294" r:id="rId4"/>
    <p:sldId id="329" r:id="rId5"/>
    <p:sldId id="293" r:id="rId6"/>
    <p:sldId id="316" r:id="rId7"/>
    <p:sldId id="318" r:id="rId8"/>
    <p:sldId id="308" r:id="rId9"/>
    <p:sldId id="276" r:id="rId10"/>
    <p:sldId id="324" r:id="rId11"/>
    <p:sldId id="309" r:id="rId12"/>
    <p:sldId id="323" r:id="rId13"/>
    <p:sldId id="325" r:id="rId14"/>
    <p:sldId id="330" r:id="rId15"/>
    <p:sldId id="331" r:id="rId16"/>
    <p:sldId id="327" r:id="rId17"/>
    <p:sldId id="328" r:id="rId18"/>
    <p:sldId id="313" r:id="rId19"/>
    <p:sldId id="266" r:id="rId20"/>
    <p:sldId id="300" r:id="rId21"/>
    <p:sldId id="33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21A7119-542F-262E-EC20-B2F31F565F8A}" name="Jeff Houk" initials="JH" userId="S::jhouk@sonomatech.com::64fe4261-e1e6-4605-8a19-f60d4ee00196" providerId="AD"/>
  <p188:author id="{C7D7C21F-9D86-542C-6D57-EBD26F325706}" name="Joey Huang" initials="JH" userId="S::jhuang@sonomatech.com::5524912e-fbf9-44da-bbbb-4120f29f8fb7" providerId="AD"/>
  <p188:author id="{9D4EB2B6-8097-1DF0-A435-F3138A2B4D8F}" name="Kenneth Craig" initials="KC" userId="5cafa7b07915697b" providerId="Windows Live"/>
  <p188:author id="{826761DE-6C52-C75D-F4E2-A4B201064933}" name="Eric Sussman" initials="ES" userId="S::esussman@sonomatech.com::beec0201-388c-4c36-b0a2-0709cdd0baf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89" autoAdjust="0"/>
    <p:restoredTop sz="82491" autoAdjust="0"/>
  </p:normalViewPr>
  <p:slideViewPr>
    <p:cSldViewPr snapToGrid="0">
      <p:cViewPr varScale="1">
        <p:scale>
          <a:sx n="56" d="100"/>
          <a:sy n="56" d="100"/>
        </p:scale>
        <p:origin x="112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leserv1\shares\STIShare\ProjectDocs\922029%20ICCT%20MOVES%20Support%202022-23\CMAS%202022%20conference\reduction_dat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leserv1\shares\STIShare\ProjectDocs\922029%20ICCT%20MOVES%20Support%202022-23\CMAS%202022%20conference\reduction_data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ZEV population fraction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BAU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Sheet1!$A$2:$A$17</c:f>
              <c:numCache>
                <c:formatCode>General</c:formatCode>
                <c:ptCount val="16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  <c:pt idx="4">
                  <c:v>2029</c:v>
                </c:pt>
                <c:pt idx="5">
                  <c:v>2030</c:v>
                </c:pt>
                <c:pt idx="6">
                  <c:v>2031</c:v>
                </c:pt>
                <c:pt idx="7">
                  <c:v>2032</c:v>
                </c:pt>
                <c:pt idx="8">
                  <c:v>2033</c:v>
                </c:pt>
                <c:pt idx="9">
                  <c:v>2034</c:v>
                </c:pt>
                <c:pt idx="10">
                  <c:v>2035</c:v>
                </c:pt>
                <c:pt idx="11">
                  <c:v>2036</c:v>
                </c:pt>
                <c:pt idx="12">
                  <c:v>2037</c:v>
                </c:pt>
                <c:pt idx="13">
                  <c:v>2038</c:v>
                </c:pt>
                <c:pt idx="14">
                  <c:v>2039</c:v>
                </c:pt>
                <c:pt idx="15">
                  <c:v>2040</c:v>
                </c:pt>
              </c:numCache>
            </c:numRef>
          </c:cat>
          <c:val>
            <c:numRef>
              <c:f>Sheet1!$B$2:$B$17</c:f>
              <c:numCache>
                <c:formatCode>0.000</c:formatCode>
                <c:ptCount val="16"/>
                <c:pt idx="0">
                  <c:v>2.6784653307675235E-2</c:v>
                </c:pt>
                <c:pt idx="1">
                  <c:v>3.1213332994790365E-2</c:v>
                </c:pt>
                <c:pt idx="2">
                  <c:v>3.6102541570219929E-2</c:v>
                </c:pt>
                <c:pt idx="3">
                  <c:v>4.166159960728872E-2</c:v>
                </c:pt>
                <c:pt idx="4">
                  <c:v>4.7204205283258936E-2</c:v>
                </c:pt>
                <c:pt idx="5">
                  <c:v>5.3456235945988362E-2</c:v>
                </c:pt>
                <c:pt idx="6">
                  <c:v>5.9708799625573607E-2</c:v>
                </c:pt>
                <c:pt idx="7">
                  <c:v>6.5969424972974172E-2</c:v>
                </c:pt>
                <c:pt idx="8">
                  <c:v>7.2666719859621462E-2</c:v>
                </c:pt>
                <c:pt idx="9">
                  <c:v>7.8462838725009823E-2</c:v>
                </c:pt>
                <c:pt idx="10">
                  <c:v>8.4747371433661914E-2</c:v>
                </c:pt>
                <c:pt idx="11">
                  <c:v>9.1032535744792115E-2</c:v>
                </c:pt>
                <c:pt idx="12">
                  <c:v>9.730606675342246E-2</c:v>
                </c:pt>
                <c:pt idx="13">
                  <c:v>0.10356803514728762</c:v>
                </c:pt>
                <c:pt idx="14">
                  <c:v>0.10981851104258422</c:v>
                </c:pt>
                <c:pt idx="15">
                  <c:v>0.1160575639897357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4F4-4211-B796-9B7E5CF6909B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ACC2 started from 2026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Sheet1!$A$2:$A$17</c:f>
              <c:numCache>
                <c:formatCode>General</c:formatCode>
                <c:ptCount val="16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  <c:pt idx="4">
                  <c:v>2029</c:v>
                </c:pt>
                <c:pt idx="5">
                  <c:v>2030</c:v>
                </c:pt>
                <c:pt idx="6">
                  <c:v>2031</c:v>
                </c:pt>
                <c:pt idx="7">
                  <c:v>2032</c:v>
                </c:pt>
                <c:pt idx="8">
                  <c:v>2033</c:v>
                </c:pt>
                <c:pt idx="9">
                  <c:v>2034</c:v>
                </c:pt>
                <c:pt idx="10">
                  <c:v>2035</c:v>
                </c:pt>
                <c:pt idx="11">
                  <c:v>2036</c:v>
                </c:pt>
                <c:pt idx="12">
                  <c:v>2037</c:v>
                </c:pt>
                <c:pt idx="13">
                  <c:v>2038</c:v>
                </c:pt>
                <c:pt idx="14">
                  <c:v>2039</c:v>
                </c:pt>
                <c:pt idx="15">
                  <c:v>2040</c:v>
                </c:pt>
              </c:numCache>
            </c:numRef>
          </c:cat>
          <c:val>
            <c:numRef>
              <c:f>Sheet1!$C$2:$C$17</c:f>
              <c:numCache>
                <c:formatCode>0.000</c:formatCode>
                <c:ptCount val="16"/>
                <c:pt idx="0">
                  <c:v>2.6784653307675235E-2</c:v>
                </c:pt>
                <c:pt idx="1">
                  <c:v>3.7619439871583421E-2</c:v>
                </c:pt>
                <c:pt idx="2">
                  <c:v>5.2030231582356201E-2</c:v>
                </c:pt>
                <c:pt idx="3">
                  <c:v>7.0276267630071873E-2</c:v>
                </c:pt>
                <c:pt idx="4">
                  <c:v>9.1332750472766788E-2</c:v>
                </c:pt>
                <c:pt idx="5">
                  <c:v>0.11632990814108587</c:v>
                </c:pt>
                <c:pt idx="6">
                  <c:v>0.14835168587236897</c:v>
                </c:pt>
                <c:pt idx="7">
                  <c:v>0.18296981306871074</c:v>
                </c:pt>
                <c:pt idx="8">
                  <c:v>0.22135503578479662</c:v>
                </c:pt>
                <c:pt idx="9">
                  <c:v>0.25973632645213052</c:v>
                </c:pt>
                <c:pt idx="10">
                  <c:v>0.30221119093846854</c:v>
                </c:pt>
                <c:pt idx="11">
                  <c:v>0.34464667907784396</c:v>
                </c:pt>
                <c:pt idx="12">
                  <c:v>0.38700244271086953</c:v>
                </c:pt>
                <c:pt idx="13">
                  <c:v>0.42927896626960999</c:v>
                </c:pt>
                <c:pt idx="14">
                  <c:v>0.47147673026930731</c:v>
                </c:pt>
                <c:pt idx="15">
                  <c:v>0.51359621134788724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4F4-4211-B796-9B7E5CF6909B}"/>
            </c:ext>
          </c:extLst>
        </c:ser>
        <c:ser>
          <c:idx val="3"/>
          <c:order val="2"/>
          <c:tx>
            <c:strRef>
              <c:f>Sheet1!$D$1</c:f>
              <c:strCache>
                <c:ptCount val="1"/>
                <c:pt idx="0">
                  <c:v>ACC2 started from 2027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Sheet1!$A$2:$A$17</c:f>
              <c:numCache>
                <c:formatCode>General</c:formatCode>
                <c:ptCount val="16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  <c:pt idx="4">
                  <c:v>2029</c:v>
                </c:pt>
                <c:pt idx="5">
                  <c:v>2030</c:v>
                </c:pt>
                <c:pt idx="6">
                  <c:v>2031</c:v>
                </c:pt>
                <c:pt idx="7">
                  <c:v>2032</c:v>
                </c:pt>
                <c:pt idx="8">
                  <c:v>2033</c:v>
                </c:pt>
                <c:pt idx="9">
                  <c:v>2034</c:v>
                </c:pt>
                <c:pt idx="10">
                  <c:v>2035</c:v>
                </c:pt>
                <c:pt idx="11">
                  <c:v>2036</c:v>
                </c:pt>
                <c:pt idx="12">
                  <c:v>2037</c:v>
                </c:pt>
                <c:pt idx="13">
                  <c:v>2038</c:v>
                </c:pt>
                <c:pt idx="14">
                  <c:v>2039</c:v>
                </c:pt>
                <c:pt idx="15">
                  <c:v>2040</c:v>
                </c:pt>
              </c:numCache>
            </c:numRef>
          </c:cat>
          <c:val>
            <c:numRef>
              <c:f>Sheet1!$D$2:$D$17</c:f>
              <c:numCache>
                <c:formatCode>General</c:formatCode>
                <c:ptCount val="16"/>
                <c:pt idx="0">
                  <c:v>2.6784653307675235E-2</c:v>
                </c:pt>
                <c:pt idx="1">
                  <c:v>3.1213332994790365E-2</c:v>
                </c:pt>
                <c:pt idx="2">
                  <c:v>4.5637393894332252E-2</c:v>
                </c:pt>
                <c:pt idx="3">
                  <c:v>6.3856837490759932E-2</c:v>
                </c:pt>
                <c:pt idx="4">
                  <c:v>8.4966286933074897E-2</c:v>
                </c:pt>
                <c:pt idx="5">
                  <c:v>0.10997655023710257</c:v>
                </c:pt>
                <c:pt idx="6">
                  <c:v>0.14201239535125426</c:v>
                </c:pt>
                <c:pt idx="7">
                  <c:v>0.17664452777307704</c:v>
                </c:pt>
                <c:pt idx="8">
                  <c:v>0.21500167898330763</c:v>
                </c:pt>
                <c:pt idx="9">
                  <c:v>0.25343886677591881</c:v>
                </c:pt>
                <c:pt idx="10">
                  <c:v>0.2959275524675074</c:v>
                </c:pt>
                <c:pt idx="11">
                  <c:v>0.33837581951735146</c:v>
                </c:pt>
                <c:pt idx="12">
                  <c:v>0.38074431018990285</c:v>
                </c:pt>
                <c:pt idx="13">
                  <c:v>0.42303350923241123</c:v>
                </c:pt>
                <c:pt idx="14">
                  <c:v>0.46524389747275469</c:v>
                </c:pt>
                <c:pt idx="15">
                  <c:v>0.50737595185897288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4F4-4211-B796-9B7E5CF690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48352384"/>
        <c:axId val="1448347392"/>
      </c:lineChart>
      <c:catAx>
        <c:axId val="1448352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8347392"/>
        <c:crosses val="autoZero"/>
        <c:auto val="1"/>
        <c:lblAlgn val="ctr"/>
        <c:lblOffset val="100"/>
        <c:noMultiLvlLbl val="0"/>
      </c:catAx>
      <c:valAx>
        <c:axId val="1448347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8352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baseline="0" dirty="0">
                <a:effectLst/>
              </a:rPr>
              <a:t>Well-to-Wheel + grid NOx </a:t>
            </a:r>
          </a:p>
          <a:p>
            <a:pPr>
              <a:defRPr/>
            </a:pPr>
            <a:r>
              <a:rPr lang="en-US" sz="1800" b="1" i="0" baseline="0" dirty="0">
                <a:effectLst/>
              </a:rPr>
              <a:t>emission reduction</a:t>
            </a:r>
            <a:endParaRPr lang="en-US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Sheet3!$B$1</c:f>
              <c:strCache>
                <c:ptCount val="1"/>
                <c:pt idx="0">
                  <c:v>CT reduction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Sheet3!$A$2:$A$16</c:f>
              <c:numCache>
                <c:formatCode>General</c:formatCode>
                <c:ptCount val="15"/>
                <c:pt idx="0">
                  <c:v>2026</c:v>
                </c:pt>
                <c:pt idx="1">
                  <c:v>2027</c:v>
                </c:pt>
                <c:pt idx="2">
                  <c:v>2028</c:v>
                </c:pt>
                <c:pt idx="3">
                  <c:v>2029</c:v>
                </c:pt>
                <c:pt idx="4">
                  <c:v>2030</c:v>
                </c:pt>
                <c:pt idx="5">
                  <c:v>2031</c:v>
                </c:pt>
                <c:pt idx="6">
                  <c:v>2032</c:v>
                </c:pt>
                <c:pt idx="7">
                  <c:v>2033</c:v>
                </c:pt>
                <c:pt idx="8">
                  <c:v>2034</c:v>
                </c:pt>
                <c:pt idx="9">
                  <c:v>2035</c:v>
                </c:pt>
                <c:pt idx="10">
                  <c:v>2036</c:v>
                </c:pt>
                <c:pt idx="11">
                  <c:v>2037</c:v>
                </c:pt>
                <c:pt idx="12">
                  <c:v>2038</c:v>
                </c:pt>
                <c:pt idx="13">
                  <c:v>2039</c:v>
                </c:pt>
                <c:pt idx="14">
                  <c:v>2040</c:v>
                </c:pt>
              </c:numCache>
            </c:numRef>
          </c:cat>
          <c:val>
            <c:numRef>
              <c:f>Sheet3!$B$2:$B$16</c:f>
              <c:numCache>
                <c:formatCode>0%</c:formatCode>
                <c:ptCount val="15"/>
                <c:pt idx="0">
                  <c:v>2.4913322833347742E-3</c:v>
                </c:pt>
                <c:pt idx="1">
                  <c:v>9.8577103466190733E-4</c:v>
                </c:pt>
                <c:pt idx="2">
                  <c:v>3.9303441074249688E-3</c:v>
                </c:pt>
                <c:pt idx="3">
                  <c:v>7.2234372067076806E-3</c:v>
                </c:pt>
                <c:pt idx="4">
                  <c:v>8.8667684494663918E-3</c:v>
                </c:pt>
                <c:pt idx="5">
                  <c:v>1.795291374075017E-2</c:v>
                </c:pt>
                <c:pt idx="6">
                  <c:v>3.0642267744210427E-2</c:v>
                </c:pt>
                <c:pt idx="7">
                  <c:v>4.6602763195716934E-2</c:v>
                </c:pt>
                <c:pt idx="8">
                  <c:v>6.9111192222359077E-2</c:v>
                </c:pt>
                <c:pt idx="9">
                  <c:v>9.5650216331260043E-2</c:v>
                </c:pt>
                <c:pt idx="10">
                  <c:v>0.14274663830935755</c:v>
                </c:pt>
                <c:pt idx="11">
                  <c:v>0.1984803124419629</c:v>
                </c:pt>
                <c:pt idx="12">
                  <c:v>0.26270572690617999</c:v>
                </c:pt>
                <c:pt idx="13">
                  <c:v>0.33575087407510168</c:v>
                </c:pt>
                <c:pt idx="14">
                  <c:v>0.4166219560120662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60-4C77-B4A1-B33FC293461C}"/>
            </c:ext>
          </c:extLst>
        </c:ser>
        <c:ser>
          <c:idx val="2"/>
          <c:order val="1"/>
          <c:tx>
            <c:strRef>
              <c:f>Sheet3!$C$1</c:f>
              <c:strCache>
                <c:ptCount val="1"/>
                <c:pt idx="0">
                  <c:v>OR reduction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Sheet3!$A$2:$A$16</c:f>
              <c:numCache>
                <c:formatCode>General</c:formatCode>
                <c:ptCount val="15"/>
                <c:pt idx="0">
                  <c:v>2026</c:v>
                </c:pt>
                <c:pt idx="1">
                  <c:v>2027</c:v>
                </c:pt>
                <c:pt idx="2">
                  <c:v>2028</c:v>
                </c:pt>
                <c:pt idx="3">
                  <c:v>2029</c:v>
                </c:pt>
                <c:pt idx="4">
                  <c:v>2030</c:v>
                </c:pt>
                <c:pt idx="5">
                  <c:v>2031</c:v>
                </c:pt>
                <c:pt idx="6">
                  <c:v>2032</c:v>
                </c:pt>
                <c:pt idx="7">
                  <c:v>2033</c:v>
                </c:pt>
                <c:pt idx="8">
                  <c:v>2034</c:v>
                </c:pt>
                <c:pt idx="9">
                  <c:v>2035</c:v>
                </c:pt>
                <c:pt idx="10">
                  <c:v>2036</c:v>
                </c:pt>
                <c:pt idx="11">
                  <c:v>2037</c:v>
                </c:pt>
                <c:pt idx="12">
                  <c:v>2038</c:v>
                </c:pt>
                <c:pt idx="13">
                  <c:v>2039</c:v>
                </c:pt>
                <c:pt idx="14">
                  <c:v>2040</c:v>
                </c:pt>
              </c:numCache>
            </c:numRef>
          </c:cat>
          <c:val>
            <c:numRef>
              <c:f>Sheet3!$C$2:$C$16</c:f>
              <c:numCache>
                <c:formatCode>0%</c:formatCode>
                <c:ptCount val="15"/>
                <c:pt idx="0">
                  <c:v>2.156066225652553E-3</c:v>
                </c:pt>
                <c:pt idx="1">
                  <c:v>-2.3518283353920525E-3</c:v>
                </c:pt>
                <c:pt idx="2">
                  <c:v>2.9391645078667341E-3</c:v>
                </c:pt>
                <c:pt idx="3">
                  <c:v>1.1469745407842041E-2</c:v>
                </c:pt>
                <c:pt idx="4">
                  <c:v>2.4141980786735722E-2</c:v>
                </c:pt>
                <c:pt idx="5">
                  <c:v>3.7812730476852296E-2</c:v>
                </c:pt>
                <c:pt idx="6">
                  <c:v>5.5000387450637817E-2</c:v>
                </c:pt>
                <c:pt idx="7">
                  <c:v>7.567222384878787E-2</c:v>
                </c:pt>
                <c:pt idx="8">
                  <c:v>0.10115870944431196</c:v>
                </c:pt>
                <c:pt idx="9">
                  <c:v>0.13033520688936237</c:v>
                </c:pt>
                <c:pt idx="10">
                  <c:v>0.17141044478732115</c:v>
                </c:pt>
                <c:pt idx="11">
                  <c:v>0.21924060810773258</c:v>
                </c:pt>
                <c:pt idx="12">
                  <c:v>0.2747246382361766</c:v>
                </c:pt>
                <c:pt idx="13">
                  <c:v>0.33989783717243843</c:v>
                </c:pt>
                <c:pt idx="14">
                  <c:v>0.41662195601206625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F60-4C77-B4A1-B33FC29346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67831823"/>
        <c:axId val="1367828911"/>
      </c:barChart>
      <c:catAx>
        <c:axId val="13678318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67828911"/>
        <c:crosses val="autoZero"/>
        <c:auto val="1"/>
        <c:lblAlgn val="ctr"/>
        <c:lblOffset val="100"/>
        <c:noMultiLvlLbl val="0"/>
      </c:catAx>
      <c:valAx>
        <c:axId val="1367828911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100"/>
                  <a:t>Reduction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678318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5041076115485563"/>
          <c:y val="0.24131889763779527"/>
          <c:w val="0.38251181102362203"/>
          <c:h val="7.81255468066491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baseline="0" dirty="0">
                <a:effectLst/>
              </a:rPr>
              <a:t>Well-to-Wheel + grid </a:t>
            </a:r>
            <a:r>
              <a:rPr lang="en-US" sz="1800" b="1" i="0" baseline="0" dirty="0" err="1">
                <a:effectLst/>
              </a:rPr>
              <a:t>PM</a:t>
            </a:r>
            <a:r>
              <a:rPr lang="en-US" sz="1800" b="1" i="0" baseline="-25000" dirty="0" err="1">
                <a:effectLst/>
              </a:rPr>
              <a:t>2.5</a:t>
            </a:r>
            <a:r>
              <a:rPr lang="en-US" sz="1800" b="1" i="0" baseline="0" dirty="0">
                <a:effectLst/>
              </a:rPr>
              <a:t> </a:t>
            </a:r>
          </a:p>
          <a:p>
            <a:pPr>
              <a:defRPr/>
            </a:pPr>
            <a:r>
              <a:rPr lang="en-US" sz="1800" b="1" i="0" baseline="0" dirty="0">
                <a:effectLst/>
              </a:rPr>
              <a:t>emission reduction</a:t>
            </a:r>
            <a:endParaRPr lang="en-US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Sheet3!$B$1</c:f>
              <c:strCache>
                <c:ptCount val="1"/>
                <c:pt idx="0">
                  <c:v>CT reduction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Sheet3!$A$2:$A$16</c:f>
              <c:numCache>
                <c:formatCode>General</c:formatCode>
                <c:ptCount val="15"/>
                <c:pt idx="0">
                  <c:v>2026</c:v>
                </c:pt>
                <c:pt idx="1">
                  <c:v>2027</c:v>
                </c:pt>
                <c:pt idx="2">
                  <c:v>2028</c:v>
                </c:pt>
                <c:pt idx="3">
                  <c:v>2029</c:v>
                </c:pt>
                <c:pt idx="4">
                  <c:v>2030</c:v>
                </c:pt>
                <c:pt idx="5">
                  <c:v>2031</c:v>
                </c:pt>
                <c:pt idx="6">
                  <c:v>2032</c:v>
                </c:pt>
                <c:pt idx="7">
                  <c:v>2033</c:v>
                </c:pt>
                <c:pt idx="8">
                  <c:v>2034</c:v>
                </c:pt>
                <c:pt idx="9">
                  <c:v>2035</c:v>
                </c:pt>
                <c:pt idx="10">
                  <c:v>2036</c:v>
                </c:pt>
                <c:pt idx="11">
                  <c:v>2037</c:v>
                </c:pt>
                <c:pt idx="12">
                  <c:v>2038</c:v>
                </c:pt>
                <c:pt idx="13">
                  <c:v>2039</c:v>
                </c:pt>
                <c:pt idx="14">
                  <c:v>2040</c:v>
                </c:pt>
              </c:numCache>
            </c:numRef>
          </c:cat>
          <c:val>
            <c:numRef>
              <c:f>Sheet3!$D$2:$D$16</c:f>
              <c:numCache>
                <c:formatCode>0%</c:formatCode>
                <c:ptCount val="15"/>
                <c:pt idx="0">
                  <c:v>7.7897301085711563E-4</c:v>
                </c:pt>
                <c:pt idx="1">
                  <c:v>2.3752397336214912E-3</c:v>
                </c:pt>
                <c:pt idx="2">
                  <c:v>4.1839999511964071E-3</c:v>
                </c:pt>
                <c:pt idx="3">
                  <c:v>6.3159093966183308E-3</c:v>
                </c:pt>
                <c:pt idx="4">
                  <c:v>8.637088861523803E-3</c:v>
                </c:pt>
                <c:pt idx="5">
                  <c:v>1.2750972732525734E-2</c:v>
                </c:pt>
                <c:pt idx="6">
                  <c:v>1.8719292274344792E-2</c:v>
                </c:pt>
                <c:pt idx="7">
                  <c:v>2.6504634412608957E-2</c:v>
                </c:pt>
                <c:pt idx="8">
                  <c:v>3.7613438305058713E-2</c:v>
                </c:pt>
                <c:pt idx="9">
                  <c:v>5.0773855211965833E-2</c:v>
                </c:pt>
                <c:pt idx="10">
                  <c:v>6.8459302022374144E-2</c:v>
                </c:pt>
                <c:pt idx="11">
                  <c:v>8.8633314193571122E-2</c:v>
                </c:pt>
                <c:pt idx="12">
                  <c:v>0.11187530997092363</c:v>
                </c:pt>
                <c:pt idx="13">
                  <c:v>0.13736446571517008</c:v>
                </c:pt>
                <c:pt idx="14">
                  <c:v>0.16554703230097509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30-4561-8AF4-77E2FE3FAA8C}"/>
            </c:ext>
          </c:extLst>
        </c:ser>
        <c:ser>
          <c:idx val="2"/>
          <c:order val="1"/>
          <c:tx>
            <c:strRef>
              <c:f>Sheet3!$C$1</c:f>
              <c:strCache>
                <c:ptCount val="1"/>
                <c:pt idx="0">
                  <c:v>OR reduction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Sheet3!$A$2:$A$16</c:f>
              <c:numCache>
                <c:formatCode>General</c:formatCode>
                <c:ptCount val="15"/>
                <c:pt idx="0">
                  <c:v>2026</c:v>
                </c:pt>
                <c:pt idx="1">
                  <c:v>2027</c:v>
                </c:pt>
                <c:pt idx="2">
                  <c:v>2028</c:v>
                </c:pt>
                <c:pt idx="3">
                  <c:v>2029</c:v>
                </c:pt>
                <c:pt idx="4">
                  <c:v>2030</c:v>
                </c:pt>
                <c:pt idx="5">
                  <c:v>2031</c:v>
                </c:pt>
                <c:pt idx="6">
                  <c:v>2032</c:v>
                </c:pt>
                <c:pt idx="7">
                  <c:v>2033</c:v>
                </c:pt>
                <c:pt idx="8">
                  <c:v>2034</c:v>
                </c:pt>
                <c:pt idx="9">
                  <c:v>2035</c:v>
                </c:pt>
                <c:pt idx="10">
                  <c:v>2036</c:v>
                </c:pt>
                <c:pt idx="11">
                  <c:v>2037</c:v>
                </c:pt>
                <c:pt idx="12">
                  <c:v>2038</c:v>
                </c:pt>
                <c:pt idx="13">
                  <c:v>2039</c:v>
                </c:pt>
                <c:pt idx="14">
                  <c:v>2040</c:v>
                </c:pt>
              </c:numCache>
            </c:numRef>
          </c:cat>
          <c:val>
            <c:numRef>
              <c:f>Sheet3!$E$2:$E$16</c:f>
              <c:numCache>
                <c:formatCode>0%</c:formatCode>
                <c:ptCount val="15"/>
                <c:pt idx="0">
                  <c:v>-1.2826617960728349E-3</c:v>
                </c:pt>
                <c:pt idx="1">
                  <c:v>-1.6303341373348388E-3</c:v>
                </c:pt>
                <c:pt idx="2">
                  <c:v>-7.8865764590427755E-4</c:v>
                </c:pt>
                <c:pt idx="3">
                  <c:v>2.2699835024353439E-3</c:v>
                </c:pt>
                <c:pt idx="4">
                  <c:v>8.7497613153126319E-3</c:v>
                </c:pt>
                <c:pt idx="5">
                  <c:v>1.2959340674921193E-2</c:v>
                </c:pt>
                <c:pt idx="6">
                  <c:v>1.9107246664946377E-2</c:v>
                </c:pt>
                <c:pt idx="7">
                  <c:v>2.7409429639571364E-2</c:v>
                </c:pt>
                <c:pt idx="8">
                  <c:v>3.8875509987330407E-2</c:v>
                </c:pt>
                <c:pt idx="9">
                  <c:v>5.2957051518309331E-2</c:v>
                </c:pt>
                <c:pt idx="10">
                  <c:v>7.0274915427415013E-2</c:v>
                </c:pt>
                <c:pt idx="11">
                  <c:v>8.9984395226956476E-2</c:v>
                </c:pt>
                <c:pt idx="12">
                  <c:v>0.11272490471387851</c:v>
                </c:pt>
                <c:pt idx="13">
                  <c:v>0.13774044835537175</c:v>
                </c:pt>
                <c:pt idx="14">
                  <c:v>0.16554703230097514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330-4561-8AF4-77E2FE3FAA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67831823"/>
        <c:axId val="1367828911"/>
      </c:barChart>
      <c:catAx>
        <c:axId val="13678318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5400000" spcFirstLastPara="1" vertOverflow="ellipsis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67828911"/>
        <c:crosses val="autoZero"/>
        <c:auto val="1"/>
        <c:lblAlgn val="ctr"/>
        <c:lblOffset val="100"/>
        <c:noMultiLvlLbl val="0"/>
      </c:catAx>
      <c:valAx>
        <c:axId val="1367828911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100"/>
                  <a:t>Reduction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678318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5041081935719194"/>
          <c:y val="0.17780752163252578"/>
          <c:w val="0.38251181102362203"/>
          <c:h val="7.81255468066491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modernComment_12C_EAB2EF55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8F6FD1E4-4050-41C2-8C0B-C07D7E806541}" authorId="{F21A7119-542F-262E-EC20-B2F31F565F8A}" status="resolved" created="2022-10-11T15:05:51.293" complete="100000">
    <pc:sldMkLst xmlns:pc="http://schemas.microsoft.com/office/powerpoint/2013/main/command">
      <pc:docMk/>
      <pc:sldMk cId="3937595221" sldId="300"/>
    </pc:sldMkLst>
    <p188:txBody>
      <a:bodyPr/>
      <a:lstStyle/>
      <a:p>
        <a:r>
          <a:rPr lang="en-US"/>
          <a:t>Edited the note at the bottom of the slide</a:t>
        </a:r>
      </a:p>
    </p188:txBody>
  </p188:cm>
</p188:cmLst>
</file>

<file path=ppt/comments/modernComment_14B_97C1426D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9F6A937D-0108-4CD1-ACC1-1FFA94532FF5}" authorId="{9D4EB2B6-8097-1DF0-A435-F3138A2B4D8F}" status="resolved" created="2022-10-12T17:34:44.275" complete="100000">
    <pc:sldMkLst xmlns:pc="http://schemas.microsoft.com/office/powerpoint/2013/main/command">
      <pc:docMk/>
      <pc:sldMk cId="2546025069" sldId="331"/>
    </pc:sldMkLst>
    <p188:txBody>
      <a:bodyPr/>
      <a:lstStyle/>
      <a:p>
        <a:r>
          <a:rPr lang="en-US"/>
          <a:t>What are the units?
Is this showing the decrease in PM concentration due to ACC2, compared to BAU scenario? For what year?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242A8A-3C88-4E59-A508-B5DDB9A16B4D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10D79E-A2F5-41D0-AA10-B63F7AD2E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296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GHG phase 2 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DE2EAE-A618-4B03-80FB-1BE9467A12D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4628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DE2EAE-A618-4B03-80FB-1BE9467A12D4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221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DE2EAE-A618-4B03-80FB-1BE9467A12D4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1754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10D79E-A2F5-41D0-AA10-B63F7AD2ED4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3617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Only 7% interest shown</a:t>
            </a:r>
          </a:p>
          <a:p>
            <a:pPr marL="171450" indent="-171450">
              <a:buFontTx/>
              <a:buChar char="-"/>
            </a:pPr>
            <a:r>
              <a:rPr lang="en-US" dirty="0"/>
              <a:t>Dollars are </a:t>
            </a:r>
            <a:r>
              <a:rPr lang="en-US"/>
              <a:t>2017 dollars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DE2EAE-A618-4B03-80FB-1BE9467A12D4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7968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Only 7% interest shown</a:t>
            </a:r>
          </a:p>
          <a:p>
            <a:pPr marL="171450" indent="-171450">
              <a:buFontTx/>
              <a:buChar char="-"/>
            </a:pPr>
            <a:r>
              <a:rPr lang="en-US" dirty="0"/>
              <a:t>Dollars are 2017 dollars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DE2EAE-A618-4B03-80FB-1BE9467A12D4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4952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DE2EAE-A618-4B03-80FB-1BE9467A12D4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8353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DE2EAE-A618-4B03-80FB-1BE9467A12D4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9521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DE2EAE-A618-4B03-80FB-1BE9467A12D4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2743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Only 7% interest shown</a:t>
            </a:r>
          </a:p>
          <a:p>
            <a:pPr marL="171450" indent="-171450">
              <a:buFontTx/>
              <a:buChar char="-"/>
            </a:pPr>
            <a:r>
              <a:rPr lang="en-US" dirty="0"/>
              <a:t>Dollars are </a:t>
            </a:r>
            <a:r>
              <a:rPr lang="en-US"/>
              <a:t>2017 dollars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DE2EAE-A618-4B03-80FB-1BE9467A12D4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427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DE2EAE-A618-4B03-80FB-1BE9467A12D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5565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DE2EAE-A618-4B03-80FB-1BE9467A12D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6112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DE2EAE-A618-4B03-80FB-1BE9467A12D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9076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DE2EAE-A618-4B03-80FB-1BE9467A12D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8813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DE2EAE-A618-4B03-80FB-1BE9467A12D4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8922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DE2EAE-A618-4B03-80FB-1BE9467A12D4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264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10D79E-A2F5-41D0-AA10-B63F7AD2ED4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9995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Should we only show 2030 and 2050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Tank to wheel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DE2EAE-A618-4B03-80FB-1BE9467A12D4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509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1638D-E0CA-0D2C-DCB0-C84959191F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ECB218-6E12-A918-6279-B35D50F2F9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9A409-5AF7-D525-E650-C6801F909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4103A-33AB-477F-849C-A4DC94D249E7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F40DCD-4514-C282-6D7D-3BBD1DDC3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E2887B-8D84-A136-5F8C-6D5B75C1A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F2437-CE5A-46CD-8E7B-2E37A57ED9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113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0FD63-A4E9-D274-FD66-CFD5FDE52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9A033D-EC80-ECD0-12C0-72921A1F9E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1D3D0A-0E06-A1ED-7FAB-9A33C25FB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4103A-33AB-477F-849C-A4DC94D249E7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10DDC0-4FE4-30E9-A801-1CE329564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A0772E-437A-9C8B-63E4-AE9B0BFDC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F2437-CE5A-46CD-8E7B-2E37A57ED9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556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5045A7-DBB9-E2CB-63E3-5150C2E826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DE9A17-6848-1233-D800-36B70013A9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7E6A17-FE8B-7F8C-EE05-242F1B401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4103A-33AB-477F-849C-A4DC94D249E7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7BEFEF-E568-2837-3113-E336E4753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883BE8-280D-8804-0D44-92AAAEA9C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F2437-CE5A-46CD-8E7B-2E37A57ED9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2324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69" y="401392"/>
            <a:ext cx="3521869" cy="6680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0C5788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338262"/>
          </a:xfrm>
        </p:spPr>
        <p:txBody>
          <a:bodyPr>
            <a:normAutofit/>
          </a:bodyPr>
          <a:lstStyle>
            <a:lvl1pPr marL="0" indent="0" algn="ctr">
              <a:buNone/>
              <a:defRPr sz="2600" baseline="0">
                <a:solidFill>
                  <a:srgbClr val="0C5788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Subtitle, if Desired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1026373" y="5424187"/>
            <a:ext cx="7054637" cy="1106154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800" baseline="0">
                <a:solidFill>
                  <a:srgbClr val="0C5788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1030605" y="6569392"/>
            <a:ext cx="2343150" cy="25209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4925495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e-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00125" y="365125"/>
            <a:ext cx="10261600" cy="1325563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rgbClr val="0C5788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Add Slide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solidFill>
                  <a:srgbClr val="0C5788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DADFA7F5-40CC-4FC0-89A8-DE9E694DC4C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1536700" y="1812925"/>
            <a:ext cx="9817100" cy="4351338"/>
          </a:xfrm>
        </p:spPr>
        <p:txBody>
          <a:bodyPr/>
          <a:lstStyle>
            <a:lvl1pPr marL="292100" indent="-292100">
              <a:lnSpc>
                <a:spcPct val="100000"/>
              </a:lnSpc>
              <a:defRPr>
                <a:solidFill>
                  <a:srgbClr val="0C5788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631825" indent="-292100">
              <a:lnSpc>
                <a:spcPct val="100000"/>
              </a:lnSpc>
              <a:spcBef>
                <a:spcPts val="600"/>
              </a:spcBef>
              <a:buFont typeface="Segoe UI Light" panose="020B0502040204020203" pitchFamily="34" charset="0"/>
              <a:buChar char="‒"/>
              <a:defRPr>
                <a:solidFill>
                  <a:srgbClr val="0C5788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854075" indent="-228600">
              <a:lnSpc>
                <a:spcPct val="100000"/>
              </a:lnSpc>
              <a:spcBef>
                <a:spcPts val="600"/>
              </a:spcBef>
              <a:defRPr>
                <a:solidFill>
                  <a:srgbClr val="0C5788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085850" indent="-228600">
              <a:lnSpc>
                <a:spcPct val="100000"/>
              </a:lnSpc>
              <a:spcBef>
                <a:spcPts val="600"/>
              </a:spcBef>
              <a:defRPr>
                <a:solidFill>
                  <a:srgbClr val="0C5788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1316038" indent="-228600">
              <a:lnSpc>
                <a:spcPct val="100000"/>
              </a:lnSpc>
              <a:spcBef>
                <a:spcPts val="600"/>
              </a:spcBef>
              <a:defRPr>
                <a:solidFill>
                  <a:srgbClr val="0C5788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add content in bullets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24315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816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-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02030" y="365125"/>
            <a:ext cx="10199370" cy="1325563"/>
          </a:xfrm>
        </p:spPr>
        <p:txBody>
          <a:bodyPr/>
          <a:lstStyle>
            <a:lvl1pPr>
              <a:defRPr>
                <a:solidFill>
                  <a:srgbClr val="0C5788"/>
                </a:solidFill>
              </a:defRPr>
            </a:lvl1pPr>
          </a:lstStyle>
          <a:p>
            <a:r>
              <a:rPr lang="en-US" dirty="0"/>
              <a:t>Click to Add Slide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solidFill>
                  <a:srgbClr val="0C5788"/>
                </a:solidFill>
              </a:defRPr>
            </a:lvl1pPr>
          </a:lstStyle>
          <a:p>
            <a:fld id="{DADFA7F5-40CC-4FC0-89A8-DE9E694DC4C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4523555" y="1809750"/>
            <a:ext cx="3415665" cy="4367213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rgbClr val="0C5788"/>
                </a:solidFill>
              </a:defRPr>
            </a:lvl1pPr>
            <a:lvl2pPr marL="749300" indent="-292100">
              <a:lnSpc>
                <a:spcPct val="100000"/>
              </a:lnSpc>
              <a:spcBef>
                <a:spcPts val="600"/>
              </a:spcBef>
              <a:buFont typeface="Segoe UI Light" panose="020B0502040204020203" pitchFamily="34" charset="0"/>
              <a:buChar char="‒"/>
              <a:defRPr>
                <a:solidFill>
                  <a:srgbClr val="0C5788"/>
                </a:solidFill>
              </a:defRPr>
            </a:lvl2pPr>
            <a:lvl3pPr>
              <a:lnSpc>
                <a:spcPct val="100000"/>
              </a:lnSpc>
              <a:spcBef>
                <a:spcPts val="600"/>
              </a:spcBef>
              <a:defRPr>
                <a:solidFill>
                  <a:srgbClr val="0C5788"/>
                </a:solidFill>
              </a:defRPr>
            </a:lvl3pPr>
            <a:lvl4pPr>
              <a:lnSpc>
                <a:spcPct val="100000"/>
              </a:lnSpc>
              <a:spcBef>
                <a:spcPts val="600"/>
              </a:spcBef>
              <a:defRPr>
                <a:solidFill>
                  <a:srgbClr val="0C5788"/>
                </a:solidFill>
              </a:defRPr>
            </a:lvl4pPr>
            <a:lvl5pPr>
              <a:lnSpc>
                <a:spcPct val="100000"/>
              </a:lnSpc>
              <a:spcBef>
                <a:spcPts val="600"/>
              </a:spcBef>
              <a:defRPr>
                <a:solidFill>
                  <a:srgbClr val="0C5788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16" hasCustomPrompt="1"/>
          </p:nvPr>
        </p:nvSpPr>
        <p:spPr>
          <a:xfrm>
            <a:off x="8355648" y="1809750"/>
            <a:ext cx="3415665" cy="4367213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rgbClr val="0C5788"/>
                </a:solidFill>
              </a:defRPr>
            </a:lvl1pPr>
            <a:lvl2pPr marL="749300" indent="-292100">
              <a:lnSpc>
                <a:spcPct val="100000"/>
              </a:lnSpc>
              <a:spcBef>
                <a:spcPts val="600"/>
              </a:spcBef>
              <a:buFont typeface="Segoe UI Light" panose="020B0502040204020203" pitchFamily="34" charset="0"/>
              <a:buChar char="‒"/>
              <a:defRPr>
                <a:solidFill>
                  <a:srgbClr val="0C5788"/>
                </a:solidFill>
              </a:defRPr>
            </a:lvl2pPr>
            <a:lvl3pPr>
              <a:lnSpc>
                <a:spcPct val="100000"/>
              </a:lnSpc>
              <a:spcBef>
                <a:spcPts val="600"/>
              </a:spcBef>
              <a:defRPr>
                <a:solidFill>
                  <a:srgbClr val="0C5788"/>
                </a:solidFill>
              </a:defRPr>
            </a:lvl3pPr>
            <a:lvl4pPr>
              <a:lnSpc>
                <a:spcPct val="100000"/>
              </a:lnSpc>
              <a:spcBef>
                <a:spcPts val="600"/>
              </a:spcBef>
              <a:defRPr>
                <a:solidFill>
                  <a:srgbClr val="0C5788"/>
                </a:solidFill>
              </a:defRPr>
            </a:lvl4pPr>
            <a:lvl5pPr>
              <a:lnSpc>
                <a:spcPct val="100000"/>
              </a:lnSpc>
              <a:spcBef>
                <a:spcPts val="600"/>
              </a:spcBef>
              <a:defRPr>
                <a:solidFill>
                  <a:srgbClr val="0C5788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17" hasCustomPrompt="1"/>
          </p:nvPr>
        </p:nvSpPr>
        <p:spPr>
          <a:xfrm>
            <a:off x="722207" y="1808325"/>
            <a:ext cx="3415665" cy="4367213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rgbClr val="0C5788"/>
                </a:solidFill>
              </a:defRPr>
            </a:lvl1pPr>
            <a:lvl2pPr marL="749300" indent="-292100">
              <a:lnSpc>
                <a:spcPct val="100000"/>
              </a:lnSpc>
              <a:spcBef>
                <a:spcPts val="600"/>
              </a:spcBef>
              <a:buFont typeface="Segoe UI Light" panose="020B0502040204020203" pitchFamily="34" charset="0"/>
              <a:buChar char="‒"/>
              <a:defRPr>
                <a:solidFill>
                  <a:srgbClr val="0C5788"/>
                </a:solidFill>
              </a:defRPr>
            </a:lvl2pPr>
            <a:lvl3pPr>
              <a:lnSpc>
                <a:spcPct val="100000"/>
              </a:lnSpc>
              <a:spcBef>
                <a:spcPts val="600"/>
              </a:spcBef>
              <a:defRPr>
                <a:solidFill>
                  <a:srgbClr val="0C5788"/>
                </a:solidFill>
              </a:defRPr>
            </a:lvl3pPr>
            <a:lvl4pPr>
              <a:lnSpc>
                <a:spcPct val="100000"/>
              </a:lnSpc>
              <a:spcBef>
                <a:spcPts val="600"/>
              </a:spcBef>
              <a:defRPr>
                <a:solidFill>
                  <a:srgbClr val="0C5788"/>
                </a:solidFill>
              </a:defRPr>
            </a:lvl4pPr>
            <a:lvl5pPr>
              <a:lnSpc>
                <a:spcPct val="100000"/>
              </a:lnSpc>
              <a:spcBef>
                <a:spcPts val="600"/>
              </a:spcBef>
              <a:defRPr>
                <a:solidFill>
                  <a:srgbClr val="0C5788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973852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-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02030" y="365125"/>
            <a:ext cx="10199370" cy="1325563"/>
          </a:xfrm>
        </p:spPr>
        <p:txBody>
          <a:bodyPr/>
          <a:lstStyle>
            <a:lvl1pPr>
              <a:defRPr>
                <a:solidFill>
                  <a:srgbClr val="0C5788"/>
                </a:solidFill>
              </a:defRPr>
            </a:lvl1pPr>
          </a:lstStyle>
          <a:p>
            <a:r>
              <a:rPr lang="en-US" dirty="0"/>
              <a:t>Click to Add Slide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83630" y="1825625"/>
            <a:ext cx="5170170" cy="4351338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rgbClr val="0C5788"/>
                </a:solidFill>
              </a:defRPr>
            </a:lvl1pPr>
            <a:lvl2pPr marL="631825" indent="-292100">
              <a:lnSpc>
                <a:spcPct val="100000"/>
              </a:lnSpc>
              <a:spcBef>
                <a:spcPts val="600"/>
              </a:spcBef>
              <a:buFont typeface="Segoe UI Light" panose="020B0502040204020203" pitchFamily="34" charset="0"/>
              <a:buChar char="‒"/>
              <a:defRPr>
                <a:solidFill>
                  <a:srgbClr val="0C5788"/>
                </a:solidFill>
              </a:defRPr>
            </a:lvl2pPr>
            <a:lvl3pPr marL="854075" indent="-228600">
              <a:lnSpc>
                <a:spcPct val="100000"/>
              </a:lnSpc>
              <a:spcBef>
                <a:spcPts val="600"/>
              </a:spcBef>
              <a:defRPr>
                <a:solidFill>
                  <a:srgbClr val="0C5788"/>
                </a:solidFill>
              </a:defRPr>
            </a:lvl3pPr>
            <a:lvl4pPr marL="1085850" indent="-228600">
              <a:lnSpc>
                <a:spcPct val="100000"/>
              </a:lnSpc>
              <a:spcBef>
                <a:spcPts val="600"/>
              </a:spcBef>
              <a:defRPr>
                <a:solidFill>
                  <a:srgbClr val="0C5788"/>
                </a:solidFill>
              </a:defRPr>
            </a:lvl4pPr>
            <a:lvl5pPr marL="1316038" indent="-228600">
              <a:lnSpc>
                <a:spcPct val="100000"/>
              </a:lnSpc>
              <a:spcBef>
                <a:spcPts val="600"/>
              </a:spcBef>
              <a:defRPr>
                <a:solidFill>
                  <a:srgbClr val="0C5788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solidFill>
                  <a:srgbClr val="0C5788"/>
                </a:solidFill>
              </a:defRPr>
            </a:lvl1pPr>
          </a:lstStyle>
          <a:p>
            <a:fld id="{DADFA7F5-40CC-4FC0-89A8-DE9E694DC4C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13" hasCustomPrompt="1"/>
          </p:nvPr>
        </p:nvSpPr>
        <p:spPr>
          <a:xfrm>
            <a:off x="1073469" y="1825625"/>
            <a:ext cx="4889500" cy="4351338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rgbClr val="0C5788"/>
                </a:solidFill>
              </a:defRPr>
            </a:lvl1pPr>
            <a:lvl2pPr marL="631825" indent="-292100">
              <a:lnSpc>
                <a:spcPct val="100000"/>
              </a:lnSpc>
              <a:spcBef>
                <a:spcPts val="600"/>
              </a:spcBef>
              <a:buFont typeface="Segoe UI Light" panose="020B0502040204020203" pitchFamily="34" charset="0"/>
              <a:buChar char="‒"/>
              <a:defRPr>
                <a:solidFill>
                  <a:srgbClr val="0C5788"/>
                </a:solidFill>
              </a:defRPr>
            </a:lvl2pPr>
            <a:lvl3pPr marL="854075" indent="-228600">
              <a:lnSpc>
                <a:spcPct val="100000"/>
              </a:lnSpc>
              <a:spcBef>
                <a:spcPts val="600"/>
              </a:spcBef>
              <a:defRPr>
                <a:solidFill>
                  <a:srgbClr val="0C5788"/>
                </a:solidFill>
              </a:defRPr>
            </a:lvl3pPr>
            <a:lvl4pPr marL="1085850" indent="-228600">
              <a:lnSpc>
                <a:spcPct val="100000"/>
              </a:lnSpc>
              <a:spcBef>
                <a:spcPts val="600"/>
              </a:spcBef>
              <a:defRPr>
                <a:solidFill>
                  <a:srgbClr val="0C5788"/>
                </a:solidFill>
              </a:defRPr>
            </a:lvl4pPr>
            <a:lvl5pPr marL="1316038" indent="-228600">
              <a:lnSpc>
                <a:spcPct val="100000"/>
              </a:lnSpc>
              <a:spcBef>
                <a:spcPts val="600"/>
              </a:spcBef>
              <a:defRPr>
                <a:solidFill>
                  <a:srgbClr val="0C5788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357536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with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353300" y="987425"/>
            <a:ext cx="4002088" cy="4873625"/>
          </a:xfrm>
        </p:spPr>
        <p:txBody>
          <a:bodyPr/>
          <a:lstStyle>
            <a:lvl1pPr marL="0" indent="0">
              <a:buNone/>
              <a:defRPr sz="3200">
                <a:solidFill>
                  <a:srgbClr val="0C5788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019175" y="987425"/>
            <a:ext cx="5438775" cy="4956174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>
                <a:solidFill>
                  <a:srgbClr val="0C5788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solidFill>
                  <a:srgbClr val="0C5788"/>
                </a:solidFill>
              </a:defRPr>
            </a:lvl1pPr>
          </a:lstStyle>
          <a:p>
            <a:fld id="{DADFA7F5-40CC-4FC0-89A8-DE9E694DC4C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7355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44">
          <p15:clr>
            <a:srgbClr val="FBAE40"/>
          </p15:clr>
        </p15:guide>
        <p15:guide id="2" pos="739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85DBE-62E3-1083-CBA6-164747B74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422B12-97AF-4BDE-6DDA-C99E507A76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F7D2A7-8C9D-0586-3B82-3DDC3BDAA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4103A-33AB-477F-849C-A4DC94D249E7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F48997-96C7-D86C-C0EE-36B68487F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714B0A-5A6D-9496-CFE1-F2C0C1F77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F2437-CE5A-46CD-8E7B-2E37A57ED9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01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12B78-26E6-9491-B54A-FAE216F16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5C7A71-6791-C1CC-199E-6D3953E10E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A6543E-FEAD-6113-25AC-799677F43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4103A-33AB-477F-849C-A4DC94D249E7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98D996-A743-BCBC-937D-60BA3B6DB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851D51-A4F0-EBE5-F5C4-244832579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F2437-CE5A-46CD-8E7B-2E37A57ED9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865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C80F7-CFC9-3F08-3473-EDC4FB4D8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A1805C-B5EF-BF0B-B8B5-63B08891C7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90E642-E2A5-72EB-97AA-7F662A1433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47257C-5867-7B23-4A60-E46341678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4103A-33AB-477F-849C-A4DC94D249E7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2FC3ED-A901-F3BC-0EEF-385FF6BBA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CDD81D-28DC-09BA-C9E9-04221DFA5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F2437-CE5A-46CD-8E7B-2E37A57ED9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368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4CFBA-8B86-7F21-59A7-BA1ACA7FB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B4631F-5F09-8673-09DE-B8258211F3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AE1F42-5342-430B-1D15-6E32ADF5A5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0B2B71-C8A0-B85B-9293-B3552E3697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E295D2-D960-7BD4-1D27-D8C6FAD15A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8429590-6BE7-2037-DD04-41F120061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4103A-33AB-477F-849C-A4DC94D249E7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857151-AAD5-1A88-17E9-EBFA1C3D4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AC4742-9BD9-10BB-344D-A14E6D8B0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F2437-CE5A-46CD-8E7B-2E37A57ED9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987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749AF-8357-CCC3-1822-F0FB39242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02C2F5-98CF-E9B5-68A1-911039A4D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4103A-33AB-477F-849C-A4DC94D249E7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0D8321-AC20-AA8E-664E-02B309751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AF40B0-211D-EF40-E21B-410B669EB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F2437-CE5A-46CD-8E7B-2E37A57ED9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041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29C137-78D4-1FF6-E99E-5242C8770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4103A-33AB-477F-849C-A4DC94D249E7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5F2CCC-F760-F73A-E183-5F1C1CB18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F70623-61B0-2684-C339-B605C47EE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F2437-CE5A-46CD-8E7B-2E37A57ED9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212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334F4-7F07-199E-0B59-3BF7DB132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EE6322-ADFB-E361-2C69-F521E5DCAC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A86155-F824-9DB8-9D4B-BED865070D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790768-5DF3-0F40-2C66-93D6BCE13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4103A-33AB-477F-849C-A4DC94D249E7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18787B-205E-EB0C-01FC-E77EEC981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88C882-AB68-4F95-D7D5-10F468D2A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F2437-CE5A-46CD-8E7B-2E37A57ED9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21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87DDE-A1EF-58C6-34BA-923B73EF8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200EC39-3C47-505E-DD99-515814337A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AA9D1D-7428-F274-90E9-158E3FFD7A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BBB462-9249-A993-1C5B-DF08894E9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4103A-33AB-477F-849C-A4DC94D249E7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B183E9-7DEF-6ECC-EB4F-5137164D5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688706-3FE1-4E65-8341-895F60E88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F2437-CE5A-46CD-8E7B-2E37A57ED9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956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065E1B-597D-42F4-CC90-73FCC3E72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B718F4-D010-2676-F489-7D8AC418DE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373F5A-BF25-DC42-8D22-B8F809A7AE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24103A-33AB-477F-849C-A4DC94D249E7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8CA8E-1FEC-AA13-3FD7-2CADBD504B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03587F-AD89-0EAC-BBDF-74C7E78D44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F2437-CE5A-46CD-8E7B-2E37A57ED9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36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4B_97C1426D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2C_EAB2EF5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8045" y="1968487"/>
            <a:ext cx="9192704" cy="2387600"/>
          </a:xfrm>
        </p:spPr>
        <p:txBody>
          <a:bodyPr>
            <a:noAutofit/>
          </a:bodyPr>
          <a:lstStyle/>
          <a:p>
            <a:pPr algn="l"/>
            <a:r>
              <a:rPr lang="en-US" sz="4000" b="1" dirty="0">
                <a:effectLst/>
                <a:latin typeface="Segoe UI" panose="020B0502040204020203" pitchFamily="34" charset="0"/>
                <a:ea typeface="PMingLiU" panose="02020500000000000000" pitchFamily="18" charset="-120"/>
              </a:rPr>
              <a:t>Public health effects from the adoption of California’s Advanced Clean Cars II regulation in Oregon and Connecticut in 2040</a:t>
            </a:r>
            <a:endParaRPr lang="en-US" sz="8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008681" y="4584062"/>
            <a:ext cx="8715182" cy="1972275"/>
          </a:xfrm>
        </p:spPr>
        <p:txBody>
          <a:bodyPr anchor="b"/>
          <a:lstStyle/>
          <a:p>
            <a:pPr>
              <a:spcBef>
                <a:spcPts val="1200"/>
              </a:spcBef>
            </a:pPr>
            <a:r>
              <a:rPr lang="en-US" dirty="0"/>
              <a:t>By Jiaoyan (Joey) Huang, </a:t>
            </a:r>
            <a:r>
              <a:rPr lang="en-US" altLang="zh-TW" dirty="0"/>
              <a:t>Eric Sussman, </a:t>
            </a:r>
            <a:r>
              <a:rPr lang="en-US" dirty="0"/>
              <a:t>Jeff Houk, Shih-Ying Chang</a:t>
            </a:r>
            <a:endParaRPr lang="en-US" baseline="30000" dirty="0"/>
          </a:p>
          <a:p>
            <a:pPr>
              <a:spcBef>
                <a:spcPts val="1200"/>
              </a:spcBef>
            </a:pPr>
            <a:r>
              <a:rPr lang="en-US" dirty="0"/>
              <a:t>Sonoma Technology, Petaluma, CA, USA</a:t>
            </a:r>
          </a:p>
          <a:p>
            <a:r>
              <a:rPr lang="en-US" dirty="0"/>
              <a:t>For 21st Annual CMAS Conference</a:t>
            </a:r>
          </a:p>
          <a:p>
            <a:r>
              <a:rPr lang="en-US" dirty="0"/>
              <a:t>October 17 - 19, 2022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023709" y="6591300"/>
            <a:ext cx="1125447" cy="203233"/>
          </a:xfrm>
          <a:prstGeom prst="rect">
            <a:avLst/>
          </a:prstGeom>
        </p:spPr>
        <p:txBody>
          <a:bodyPr anchor="b"/>
          <a:lstStyle>
            <a:lvl1pPr algn="l" defTabSz="1306220" rtl="0" eaLnBrk="1" latinLnBrk="0" hangingPunct="1">
              <a:spcBef>
                <a:spcPct val="0"/>
              </a:spcBef>
              <a:buNone/>
              <a:defRPr sz="2900" b="1" kern="1200">
                <a:solidFill>
                  <a:schemeClr val="tx1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pPr>
              <a:spcBef>
                <a:spcPts val="600"/>
              </a:spcBef>
            </a:pPr>
            <a:r>
              <a:rPr lang="en-US" sz="900" b="0" dirty="0">
                <a:solidFill>
                  <a:srgbClr val="0C5788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STI-7615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95ABFDC-3C25-48F2-A1E6-CF9D131F13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398" r="49878"/>
          <a:stretch/>
        </p:blipFill>
        <p:spPr>
          <a:xfrm>
            <a:off x="9604290" y="2348849"/>
            <a:ext cx="2587710" cy="181422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C41E63A-B5FB-45C2-B950-68115E27BB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993" t="50323"/>
          <a:stretch/>
        </p:blipFill>
        <p:spPr>
          <a:xfrm>
            <a:off x="9610236" y="4190213"/>
            <a:ext cx="2581764" cy="1816964"/>
          </a:xfrm>
          <a:prstGeom prst="rect">
            <a:avLst/>
          </a:prstGeom>
        </p:spPr>
      </p:pic>
      <p:pic>
        <p:nvPicPr>
          <p:cNvPr id="11" name="Picture 10" descr="A row of cars parked on the side of a road&#10;&#10;Description automatically generated with medium confidence">
            <a:extLst>
              <a:ext uri="{FF2B5EF4-FFF2-40B4-BE49-F238E27FC236}">
                <a16:creationId xmlns:a16="http://schemas.microsoft.com/office/drawing/2014/main" id="{DC51FDB3-9D71-4612-F10F-2C22CC5F0A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432" y="590614"/>
            <a:ext cx="2435664" cy="162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9155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19856-CF6E-4D68-AA56-A270E2E1A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Segoe UI" panose="020B0502040204020203" pitchFamily="34" charset="0"/>
                <a:cs typeface="Segoe UI" panose="020B0502040204020203" pitchFamily="34" charset="0"/>
              </a:rPr>
              <a:t>Results – EV penetration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4725AF7-11F7-4AD0-B400-8B72E1BE7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A7F5-40CC-4FC0-89A8-DE9E694DC4C4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9D9A8D54-2E53-4FCC-A93D-240D684E9B17}"/>
              </a:ext>
            </a:extLst>
          </p:cNvPr>
          <p:cNvSpPr txBox="1">
            <a:spLocks/>
          </p:cNvSpPr>
          <p:nvPr/>
        </p:nvSpPr>
        <p:spPr>
          <a:xfrm>
            <a:off x="1002030" y="1946700"/>
            <a:ext cx="4236014" cy="2200168"/>
          </a:xfrm>
          <a:prstGeom prst="rect">
            <a:avLst/>
          </a:prstGeom>
        </p:spPr>
        <p:txBody>
          <a:bodyPr/>
          <a:lstStyle>
            <a:lvl1pPr marL="292100" indent="-2921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C5788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631825" indent="-2921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Segoe UI" panose="020B0502040204020203" pitchFamily="34" charset="0"/>
              <a:buChar char="‒"/>
              <a:defRPr sz="2400" kern="1200">
                <a:solidFill>
                  <a:srgbClr val="0C5788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C5788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144588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C5788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1376363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C5788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6A78AB68-7F7B-0A35-4CE4-A665FB8248C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8111939"/>
              </p:ext>
            </p:extLst>
          </p:nvPr>
        </p:nvGraphicFramePr>
        <p:xfrm>
          <a:off x="6337331" y="1690689"/>
          <a:ext cx="5287600" cy="35611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9AD87BFA-9997-38FA-184F-2EF23B699F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400" y="1567544"/>
            <a:ext cx="5287600" cy="36843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BFEE9E5-F3B5-1476-06B1-C2C5419E16CD}"/>
              </a:ext>
            </a:extLst>
          </p:cNvPr>
          <p:cNvSpPr txBox="1"/>
          <p:nvPr/>
        </p:nvSpPr>
        <p:spPr>
          <a:xfrm>
            <a:off x="1352550" y="5710019"/>
            <a:ext cx="1000125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ZEV fraction in light duty vehicle fleet </a:t>
            </a:r>
            <a:r>
              <a:rPr lang="en-US" altLang="zh-TW" sz="2800" dirty="0">
                <a:solidFill>
                  <a:srgbClr val="FF0000"/>
                </a:solidFill>
              </a:rPr>
              <a:t>is 40% higher than </a:t>
            </a:r>
            <a:r>
              <a:rPr lang="en-US" altLang="zh-TW" sz="2800" dirty="0" err="1">
                <a:solidFill>
                  <a:srgbClr val="FF0000"/>
                </a:solidFill>
              </a:rPr>
              <a:t>BAU</a:t>
            </a:r>
            <a:r>
              <a:rPr lang="en-US" altLang="zh-TW" sz="2800" dirty="0">
                <a:solidFill>
                  <a:srgbClr val="FF0000"/>
                </a:solidFill>
              </a:rPr>
              <a:t> scenario due to the ACC II.</a:t>
            </a:r>
          </a:p>
        </p:txBody>
      </p:sp>
    </p:spTree>
    <p:extLst>
      <p:ext uri="{BB962C8B-B14F-4D97-AF65-F5344CB8AC3E}">
        <p14:creationId xmlns:p14="http://schemas.microsoft.com/office/powerpoint/2010/main" val="40717237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19856-CF6E-4D68-AA56-A270E2E1A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Segoe UI" panose="020B0502040204020203" pitchFamily="34" charset="0"/>
                <a:cs typeface="Segoe UI" panose="020B0502040204020203" pitchFamily="34" charset="0"/>
              </a:rPr>
              <a:t>Results – 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NOx</a:t>
            </a:r>
            <a:r>
              <a:rPr lang="en-US" altLang="zh-TW" dirty="0">
                <a:latin typeface="Segoe UI" panose="020B0502040204020203" pitchFamily="34" charset="0"/>
                <a:cs typeface="Segoe UI" panose="020B0502040204020203" pitchFamily="34" charset="0"/>
              </a:rPr>
              <a:t> Emissions Reductions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4725AF7-11F7-4AD0-B400-8B72E1BE7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53130" y="6310312"/>
            <a:ext cx="2743200" cy="365125"/>
          </a:xfrm>
        </p:spPr>
        <p:txBody>
          <a:bodyPr/>
          <a:lstStyle/>
          <a:p>
            <a:fld id="{DADFA7F5-40CC-4FC0-89A8-DE9E694DC4C4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9D9A8D54-2E53-4FCC-A93D-240D684E9B17}"/>
              </a:ext>
            </a:extLst>
          </p:cNvPr>
          <p:cNvSpPr txBox="1">
            <a:spLocks/>
          </p:cNvSpPr>
          <p:nvPr/>
        </p:nvSpPr>
        <p:spPr>
          <a:xfrm>
            <a:off x="1002030" y="1946700"/>
            <a:ext cx="4236014" cy="2200168"/>
          </a:xfrm>
          <a:prstGeom prst="rect">
            <a:avLst/>
          </a:prstGeom>
        </p:spPr>
        <p:txBody>
          <a:bodyPr/>
          <a:lstStyle>
            <a:lvl1pPr marL="292100" indent="-2921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C5788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631825" indent="-2921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Segoe UI" panose="020B0502040204020203" pitchFamily="34" charset="0"/>
              <a:buChar char="‒"/>
              <a:defRPr sz="2400" kern="1200">
                <a:solidFill>
                  <a:srgbClr val="0C5788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C5788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144588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C5788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1376363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C5788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C89A56E3-D054-D90F-7315-76A3D15149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7203359"/>
              </p:ext>
            </p:extLst>
          </p:nvPr>
        </p:nvGraphicFramePr>
        <p:xfrm>
          <a:off x="590904" y="2396495"/>
          <a:ext cx="5505096" cy="30022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35032">
                  <a:extLst>
                    <a:ext uri="{9D8B030D-6E8A-4147-A177-3AD203B41FA5}">
                      <a16:colId xmlns:a16="http://schemas.microsoft.com/office/drawing/2014/main" val="197831096"/>
                    </a:ext>
                  </a:extLst>
                </a:gridCol>
                <a:gridCol w="1835032">
                  <a:extLst>
                    <a:ext uri="{9D8B030D-6E8A-4147-A177-3AD203B41FA5}">
                      <a16:colId xmlns:a16="http://schemas.microsoft.com/office/drawing/2014/main" val="1203504252"/>
                    </a:ext>
                  </a:extLst>
                </a:gridCol>
                <a:gridCol w="1835032">
                  <a:extLst>
                    <a:ext uri="{9D8B030D-6E8A-4147-A177-3AD203B41FA5}">
                      <a16:colId xmlns:a16="http://schemas.microsoft.com/office/drawing/2014/main" val="2601009229"/>
                    </a:ext>
                  </a:extLst>
                </a:gridCol>
              </a:tblGrid>
              <a:tr h="190500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2400" b="1" dirty="0"/>
                        <a:t>NO</a:t>
                      </a:r>
                      <a:r>
                        <a:rPr lang="en-US" sz="2400" b="1" baseline="-25000" dirty="0"/>
                        <a:t>x</a:t>
                      </a:r>
                      <a:r>
                        <a:rPr lang="en-US" altLang="zh-TW" sz="2400" b="1" dirty="0"/>
                        <a:t> Emissions Reductions (tons)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32384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Year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dirty="0">
                          <a:effectLst/>
                          <a:latin typeface="+mn-lt"/>
                          <a:ea typeface="PMingLiU" panose="02020500000000000000" pitchFamily="18" charset="-120"/>
                        </a:rPr>
                        <a:t>Connecticut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u="none" strike="noStrike" dirty="0">
                          <a:effectLst/>
                          <a:latin typeface="+mn-lt"/>
                        </a:rPr>
                        <a:t>Oregon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735175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2020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0023655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2025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6963699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2030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5836607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2035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5518646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2040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835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2766687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2,619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6,341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7759168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107C5F91-712C-5F29-9FE9-D3CFE751A6C8}"/>
              </a:ext>
            </a:extLst>
          </p:cNvPr>
          <p:cNvSpPr txBox="1"/>
          <p:nvPr/>
        </p:nvSpPr>
        <p:spPr>
          <a:xfrm>
            <a:off x="901109" y="5846543"/>
            <a:ext cx="981651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NOx emission reduction is approximately 42% due to ACC II adoption in 2040</a:t>
            </a:r>
          </a:p>
          <a:p>
            <a:r>
              <a:rPr lang="en-US" sz="2400" dirty="0">
                <a:solidFill>
                  <a:srgbClr val="FF0000"/>
                </a:solidFill>
              </a:rPr>
              <a:t>Larger reductions are seen in OR than in CT because of the </a:t>
            </a:r>
            <a:r>
              <a:rPr lang="en-US" sz="2400" dirty="0" err="1">
                <a:solidFill>
                  <a:srgbClr val="FF0000"/>
                </a:solidFill>
              </a:rPr>
              <a:t>EGU</a:t>
            </a:r>
            <a:r>
              <a:rPr lang="en-US" sz="2400" dirty="0">
                <a:solidFill>
                  <a:srgbClr val="FF0000"/>
                </a:solidFill>
              </a:rPr>
              <a:t> mix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D649F0C1-56E7-C00D-4EF0-70DB8D6428F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4950718"/>
              </p:ext>
            </p:extLst>
          </p:nvPr>
        </p:nvGraphicFramePr>
        <p:xfrm>
          <a:off x="6495696" y="2392730"/>
          <a:ext cx="5105400" cy="32155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797553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19856-CF6E-4D68-AA56-A270E2E1A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Segoe UI" panose="020B0502040204020203" pitchFamily="34" charset="0"/>
                <a:cs typeface="Segoe UI" panose="020B0502040204020203" pitchFamily="34" charset="0"/>
              </a:rPr>
              <a:t>Results – </a:t>
            </a:r>
            <a:r>
              <a:rPr lang="en-US" altLang="zh-TW" dirty="0" err="1">
                <a:latin typeface="Segoe UI" panose="020B0502040204020203" pitchFamily="34" charset="0"/>
                <a:cs typeface="Segoe UI" panose="020B0502040204020203" pitchFamily="34" charset="0"/>
              </a:rPr>
              <a:t>PM2.5</a:t>
            </a:r>
            <a:r>
              <a:rPr lang="en-US" altLang="zh-TW" dirty="0">
                <a:latin typeface="Segoe UI" panose="020B0502040204020203" pitchFamily="34" charset="0"/>
                <a:cs typeface="Segoe UI" panose="020B0502040204020203" pitchFamily="34" charset="0"/>
              </a:rPr>
              <a:t> Emissions Reductions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4725AF7-11F7-4AD0-B400-8B72E1BE7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A7F5-40CC-4FC0-89A8-DE9E694DC4C4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9D9A8D54-2E53-4FCC-A93D-240D684E9B17}"/>
              </a:ext>
            </a:extLst>
          </p:cNvPr>
          <p:cNvSpPr txBox="1">
            <a:spLocks/>
          </p:cNvSpPr>
          <p:nvPr/>
        </p:nvSpPr>
        <p:spPr>
          <a:xfrm>
            <a:off x="1002030" y="1946700"/>
            <a:ext cx="4236014" cy="2200168"/>
          </a:xfrm>
          <a:prstGeom prst="rect">
            <a:avLst/>
          </a:prstGeom>
        </p:spPr>
        <p:txBody>
          <a:bodyPr/>
          <a:lstStyle>
            <a:lvl1pPr marL="292100" indent="-2921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C5788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631825" indent="-2921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Segoe UI" panose="020B0502040204020203" pitchFamily="34" charset="0"/>
              <a:buChar char="‒"/>
              <a:defRPr sz="2400" kern="1200">
                <a:solidFill>
                  <a:srgbClr val="0C5788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C5788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144588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C5788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1376363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C5788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C89A56E3-D054-D90F-7315-76A3D15149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1629523"/>
              </p:ext>
            </p:extLst>
          </p:nvPr>
        </p:nvGraphicFramePr>
        <p:xfrm>
          <a:off x="746848" y="2449658"/>
          <a:ext cx="5505096" cy="30022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35032">
                  <a:extLst>
                    <a:ext uri="{9D8B030D-6E8A-4147-A177-3AD203B41FA5}">
                      <a16:colId xmlns:a16="http://schemas.microsoft.com/office/drawing/2014/main" val="197831096"/>
                    </a:ext>
                  </a:extLst>
                </a:gridCol>
                <a:gridCol w="1835032">
                  <a:extLst>
                    <a:ext uri="{9D8B030D-6E8A-4147-A177-3AD203B41FA5}">
                      <a16:colId xmlns:a16="http://schemas.microsoft.com/office/drawing/2014/main" val="1203504252"/>
                    </a:ext>
                  </a:extLst>
                </a:gridCol>
                <a:gridCol w="1835032">
                  <a:extLst>
                    <a:ext uri="{9D8B030D-6E8A-4147-A177-3AD203B41FA5}">
                      <a16:colId xmlns:a16="http://schemas.microsoft.com/office/drawing/2014/main" val="2601009229"/>
                    </a:ext>
                  </a:extLst>
                </a:gridCol>
              </a:tblGrid>
              <a:tr h="190500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altLang="zh-TW" sz="24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PM</a:t>
                      </a:r>
                      <a:r>
                        <a:rPr lang="en-US" altLang="zh-TW" sz="2400" b="1" kern="1200" baseline="-250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2.5</a:t>
                      </a:r>
                      <a:r>
                        <a:rPr lang="en-US" altLang="zh-TW" sz="2400" b="1" dirty="0"/>
                        <a:t> Emissions Reductions (tons)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32384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Year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dirty="0">
                          <a:effectLst/>
                          <a:latin typeface="+mn-lt"/>
                          <a:ea typeface="PMingLiU" panose="02020500000000000000" pitchFamily="18" charset="-120"/>
                        </a:rPr>
                        <a:t>Connecticut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u="none" strike="noStrike" dirty="0">
                          <a:effectLst/>
                          <a:latin typeface="+mn-lt"/>
                        </a:rPr>
                        <a:t>Oregon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735175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2020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2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0023655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2025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6963699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2030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2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5836607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2035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2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5518646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2040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2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2766687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7759168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90A6DE7-231A-B25E-AA6C-83E4B094DDFE}"/>
              </a:ext>
            </a:extLst>
          </p:cNvPr>
          <p:cNvSpPr txBox="1"/>
          <p:nvPr/>
        </p:nvSpPr>
        <p:spPr>
          <a:xfrm>
            <a:off x="746848" y="5954896"/>
            <a:ext cx="86894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PM</a:t>
            </a:r>
            <a:r>
              <a:rPr lang="en-US" sz="2400" baseline="-25000" dirty="0" err="1">
                <a:solidFill>
                  <a:srgbClr val="FF0000"/>
                </a:solidFill>
              </a:rPr>
              <a:t>2.5</a:t>
            </a:r>
            <a:r>
              <a:rPr lang="en-US" sz="2400" dirty="0">
                <a:solidFill>
                  <a:srgbClr val="FF0000"/>
                </a:solidFill>
              </a:rPr>
              <a:t> emission reduction is 17% due to ACC II adoption in 2040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D3C5BB3B-2379-4D90-ACD7-379235572E8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6860065"/>
              </p:ext>
            </p:extLst>
          </p:nvPr>
        </p:nvGraphicFramePr>
        <p:xfrm>
          <a:off x="6361814" y="2447170"/>
          <a:ext cx="5505096" cy="3399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520461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125" y="365125"/>
            <a:ext cx="10261600" cy="1325563"/>
          </a:xfrm>
        </p:spPr>
        <p:txBody>
          <a:bodyPr anchor="ctr">
            <a:normAutofit fontScale="90000"/>
          </a:bodyPr>
          <a:lstStyle/>
          <a:p>
            <a:r>
              <a:rPr lang="en-US" altLang="zh-TW" dirty="0">
                <a:ea typeface="+mj-ea"/>
              </a:rPr>
              <a:t>CO-Benefits Risk Assessment (COBRA) Screening Model</a:t>
            </a:r>
            <a:endParaRPr lang="en-US" dirty="0">
              <a:ea typeface="+mj-ea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148013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DADFA7F5-40CC-4FC0-89A8-DE9E694DC4C4}" type="slidenum">
              <a:rPr lang="en-US" smtClean="0"/>
              <a:pPr>
                <a:spcAft>
                  <a:spcPts val="600"/>
                </a:spcAft>
              </a:pPr>
              <a:t>13</a:t>
            </a:fld>
            <a:endParaRPr lang="en-US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1D04B19A-361B-2205-6F2C-C68DA5E06924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1000125" y="1960650"/>
            <a:ext cx="5852738" cy="4351338"/>
          </a:xfrm>
        </p:spPr>
        <p:txBody>
          <a:bodyPr>
            <a:noAutofit/>
          </a:bodyPr>
          <a:lstStyle/>
          <a:p>
            <a:r>
              <a:rPr lang="en-US" sz="2400" dirty="0">
                <a:ea typeface="PMingLiU" panose="02020500000000000000" pitchFamily="18" charset="-120"/>
              </a:rPr>
              <a:t>EPA screening model used to quantify how changes in air emissions from policy decisions affect human health</a:t>
            </a:r>
          </a:p>
          <a:p>
            <a:r>
              <a:rPr lang="en-US" sz="2400" dirty="0">
                <a:effectLst/>
                <a:latin typeface="Segoe UI" panose="020B0502040204020203" pitchFamily="34" charset="0"/>
                <a:ea typeface="PMingLiU" panose="02020500000000000000" pitchFamily="18" charset="-120"/>
              </a:rPr>
              <a:t>User inputs emissions estimates from various </a:t>
            </a:r>
            <a:r>
              <a:rPr lang="en-US" sz="2400" dirty="0">
                <a:ea typeface="PMingLiU" panose="02020500000000000000" pitchFamily="18" charset="-120"/>
              </a:rPr>
              <a:t>industries/sectors</a:t>
            </a:r>
            <a:r>
              <a:rPr lang="en-US" sz="2400" dirty="0">
                <a:effectLst/>
                <a:latin typeface="Segoe UI" panose="020B0502040204020203" pitchFamily="34" charset="0"/>
                <a:ea typeface="PMingLiU" panose="02020500000000000000" pitchFamily="18" charset="-120"/>
              </a:rPr>
              <a:t> for a baseline scenario and a sensitivity case study for the following pollutants:</a:t>
            </a:r>
          </a:p>
          <a:p>
            <a:pPr lvl="1"/>
            <a:r>
              <a:rPr lang="en-US" sz="1800" dirty="0" err="1">
                <a:ea typeface="PMingLiU" panose="02020500000000000000" pitchFamily="18" charset="-120"/>
              </a:rPr>
              <a:t>PM</a:t>
            </a:r>
            <a:r>
              <a:rPr lang="en-US" sz="1800" baseline="-25000" dirty="0" err="1">
                <a:ea typeface="PMingLiU" panose="02020500000000000000" pitchFamily="18" charset="-120"/>
              </a:rPr>
              <a:t>2.5</a:t>
            </a:r>
            <a:r>
              <a:rPr lang="en-US" sz="1800" dirty="0">
                <a:ea typeface="PMingLiU" panose="02020500000000000000" pitchFamily="18" charset="-120"/>
              </a:rPr>
              <a:t>,</a:t>
            </a:r>
            <a:r>
              <a:rPr lang="en-US" sz="1800" baseline="-25000" dirty="0">
                <a:ea typeface="PMingLiU" panose="02020500000000000000" pitchFamily="18" charset="-120"/>
              </a:rPr>
              <a:t>  </a:t>
            </a:r>
            <a:r>
              <a:rPr lang="en-US" sz="1800" dirty="0">
                <a:ea typeface="PMingLiU" panose="02020500000000000000" pitchFamily="18" charset="-120"/>
              </a:rPr>
              <a:t>NO</a:t>
            </a:r>
            <a:r>
              <a:rPr lang="en-US" sz="1800" baseline="-25000" dirty="0">
                <a:ea typeface="PMingLiU" panose="02020500000000000000" pitchFamily="18" charset="-120"/>
              </a:rPr>
              <a:t>x</a:t>
            </a:r>
            <a:r>
              <a:rPr lang="en-US" sz="1800" dirty="0">
                <a:ea typeface="PMingLiU" panose="02020500000000000000" pitchFamily="18" charset="-120"/>
              </a:rPr>
              <a:t>,</a:t>
            </a:r>
            <a:r>
              <a:rPr lang="en-US" sz="1800" baseline="-25000" dirty="0">
                <a:ea typeface="PMingLiU" panose="02020500000000000000" pitchFamily="18" charset="-120"/>
              </a:rPr>
              <a:t>  </a:t>
            </a:r>
            <a:r>
              <a:rPr lang="en-US" sz="1800" dirty="0" err="1">
                <a:effectLst/>
                <a:latin typeface="Segoe UI" panose="020B0502040204020203" pitchFamily="34" charset="0"/>
                <a:ea typeface="PMingLiU" panose="02020500000000000000" pitchFamily="18" charset="-120"/>
              </a:rPr>
              <a:t>NH</a:t>
            </a:r>
            <a:r>
              <a:rPr lang="en-US" sz="1800" baseline="-25000" dirty="0" err="1">
                <a:effectLst/>
                <a:latin typeface="Segoe UI" panose="020B0502040204020203" pitchFamily="34" charset="0"/>
                <a:ea typeface="PMingLiU" panose="02020500000000000000" pitchFamily="18" charset="-120"/>
              </a:rPr>
              <a:t>3</a:t>
            </a:r>
            <a:r>
              <a:rPr lang="en-US" sz="1800" dirty="0">
                <a:effectLst/>
                <a:latin typeface="Segoe UI" panose="020B0502040204020203" pitchFamily="34" charset="0"/>
                <a:ea typeface="PMingLiU" panose="02020500000000000000" pitchFamily="18" charset="-120"/>
              </a:rPr>
              <a:t>,  </a:t>
            </a:r>
            <a:r>
              <a:rPr lang="en-US" sz="1800" dirty="0" err="1">
                <a:ea typeface="PMingLiU" panose="02020500000000000000" pitchFamily="18" charset="-120"/>
              </a:rPr>
              <a:t>SO</a:t>
            </a:r>
            <a:r>
              <a:rPr lang="en-US" sz="1800" baseline="-25000" dirty="0" err="1">
                <a:ea typeface="PMingLiU" panose="02020500000000000000" pitchFamily="18" charset="-120"/>
              </a:rPr>
              <a:t>2</a:t>
            </a:r>
            <a:r>
              <a:rPr lang="en-US" sz="1800" dirty="0">
                <a:ea typeface="PMingLiU" panose="02020500000000000000" pitchFamily="18" charset="-120"/>
              </a:rPr>
              <a:t>,</a:t>
            </a:r>
            <a:r>
              <a:rPr lang="en-US" sz="1800" baseline="-25000" dirty="0">
                <a:ea typeface="PMingLiU" panose="02020500000000000000" pitchFamily="18" charset="-120"/>
              </a:rPr>
              <a:t> </a:t>
            </a:r>
            <a:r>
              <a:rPr lang="en-US" sz="1800" dirty="0">
                <a:ea typeface="PMingLiU" panose="02020500000000000000" pitchFamily="18" charset="-120"/>
              </a:rPr>
              <a:t>VOC, </a:t>
            </a:r>
            <a:r>
              <a:rPr lang="en-US" sz="1800" dirty="0">
                <a:effectLst/>
                <a:latin typeface="Segoe UI" panose="020B0502040204020203" pitchFamily="34" charset="0"/>
                <a:ea typeface="PMingLiU" panose="02020500000000000000" pitchFamily="18" charset="-120"/>
              </a:rPr>
              <a:t>SOA</a:t>
            </a:r>
          </a:p>
          <a:p>
            <a:r>
              <a:rPr lang="en-US" sz="2400" dirty="0">
                <a:effectLst/>
                <a:latin typeface="Segoe UI" panose="020B0502040204020203" pitchFamily="34" charset="0"/>
                <a:ea typeface="PMingLiU" panose="02020500000000000000" pitchFamily="18" charset="-120"/>
              </a:rPr>
              <a:t>Model outputs the change in various air pollution related health incidence rates, as well as their associated economic costs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2CD2932-F8F4-38E2-34F6-92A7699783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6370" y="3348916"/>
            <a:ext cx="4189994" cy="2490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stimating the Public Health Benefits of Clean Energy: Using EPA's COBRA  Web Edition and Public Health Benefits per kWh Value">
            <a:extLst>
              <a:ext uri="{FF2B5EF4-FFF2-40B4-BE49-F238E27FC236}">
                <a16:creationId xmlns:a16="http://schemas.microsoft.com/office/drawing/2014/main" id="{56B20032-6CBA-9CB3-C79E-CB015F753C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6370" y="1960650"/>
            <a:ext cx="4086225" cy="111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B7EDDBE-98FA-68B9-70AA-BA803B459480}"/>
              </a:ext>
            </a:extLst>
          </p:cNvPr>
          <p:cNvSpPr txBox="1"/>
          <p:nvPr/>
        </p:nvSpPr>
        <p:spPr>
          <a:xfrm>
            <a:off x="7383328" y="5969655"/>
            <a:ext cx="38085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https://www.epa.gov/sites/default/files/2017-10/documents/cobra_training_eic_2017.pdf</a:t>
            </a:r>
          </a:p>
        </p:txBody>
      </p:sp>
    </p:spTree>
    <p:extLst>
      <p:ext uri="{BB962C8B-B14F-4D97-AF65-F5344CB8AC3E}">
        <p14:creationId xmlns:p14="http://schemas.microsoft.com/office/powerpoint/2010/main" val="22614105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5200" y="5918"/>
            <a:ext cx="10261600" cy="1325563"/>
          </a:xfrm>
        </p:spPr>
        <p:txBody>
          <a:bodyPr anchor="ctr">
            <a:normAutofit/>
          </a:bodyPr>
          <a:lstStyle/>
          <a:p>
            <a:r>
              <a:rPr lang="en-US" altLang="zh-TW" dirty="0"/>
              <a:t>Methods – COBRA Input Data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148013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DADFA7F5-40CC-4FC0-89A8-DE9E694DC4C4}" type="slidenum">
              <a:rPr lang="en-US" smtClean="0"/>
              <a:pPr>
                <a:spcAft>
                  <a:spcPts val="600"/>
                </a:spcAft>
              </a:pPr>
              <a:t>14</a:t>
            </a:fld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B3175FF-F8ED-45DC-2617-8512052A9C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1885624"/>
              </p:ext>
            </p:extLst>
          </p:nvPr>
        </p:nvGraphicFramePr>
        <p:xfrm>
          <a:off x="641445" y="1250800"/>
          <a:ext cx="10261600" cy="54205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08240">
                  <a:extLst>
                    <a:ext uri="{9D8B030D-6E8A-4147-A177-3AD203B41FA5}">
                      <a16:colId xmlns:a16="http://schemas.microsoft.com/office/drawing/2014/main" val="349868307"/>
                    </a:ext>
                  </a:extLst>
                </a:gridCol>
                <a:gridCol w="3326680">
                  <a:extLst>
                    <a:ext uri="{9D8B030D-6E8A-4147-A177-3AD203B41FA5}">
                      <a16:colId xmlns:a16="http://schemas.microsoft.com/office/drawing/2014/main" val="2269656657"/>
                    </a:ext>
                  </a:extLst>
                </a:gridCol>
                <a:gridCol w="3326680">
                  <a:extLst>
                    <a:ext uri="{9D8B030D-6E8A-4147-A177-3AD203B41FA5}">
                      <a16:colId xmlns:a16="http://schemas.microsoft.com/office/drawing/2014/main" val="381977360"/>
                    </a:ext>
                  </a:extLst>
                </a:gridCol>
              </a:tblGrid>
              <a:tr h="402664"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kern="6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COBRA Input</a:t>
                      </a:r>
                      <a:endParaRPr lang="en-US" sz="1800" kern="600" dirty="0">
                        <a:effectLst/>
                        <a:latin typeface="Segoe UI" panose="020B0502040204020203" pitchFamily="34" charset="0"/>
                        <a:ea typeface="Meiryo UI" panose="020B0604030504040204" pitchFamily="34" charset="-128"/>
                        <a:cs typeface="Segoe UI" panose="020B0502040204020203" pitchFamily="34" charset="0"/>
                      </a:endParaRPr>
                    </a:p>
                  </a:txBody>
                  <a:tcPr marL="110265" marR="1102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b="1" dirty="0">
                          <a:effectLst/>
                          <a:latin typeface="Segoe UI" panose="020B0502040204020203" pitchFamily="34" charset="0"/>
                          <a:ea typeface="PMingLiU" panose="02020500000000000000" pitchFamily="18" charset="-120"/>
                          <a:cs typeface="Segoe UI" panose="020B0502040204020203" pitchFamily="34" charset="0"/>
                        </a:rPr>
                        <a:t>Data</a:t>
                      </a:r>
                      <a:endParaRPr lang="en-US" sz="1800" kern="600" dirty="0">
                        <a:effectLst/>
                        <a:latin typeface="Segoe UI" panose="020B0502040204020203" pitchFamily="34" charset="0"/>
                        <a:ea typeface="Meiryo UI" panose="020B0604030504040204" pitchFamily="34" charset="-128"/>
                        <a:cs typeface="Segoe UI" panose="020B0502040204020203" pitchFamily="34" charset="0"/>
                      </a:endParaRPr>
                    </a:p>
                  </a:txBody>
                  <a:tcPr marL="110265" marR="1102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kern="600" dirty="0">
                          <a:effectLst/>
                          <a:latin typeface="Segoe UI" panose="020B0502040204020203" pitchFamily="34" charset="0"/>
                          <a:ea typeface="Meiryo UI" panose="020B0604030504040204" pitchFamily="34" charset="-128"/>
                          <a:cs typeface="Segoe UI" panose="020B0502040204020203" pitchFamily="34" charset="0"/>
                        </a:rPr>
                        <a:t>Scaling Factor (2040/2028)</a:t>
                      </a:r>
                    </a:p>
                  </a:txBody>
                  <a:tcPr marL="110265" marR="110265" marT="0" marB="0" anchor="ctr"/>
                </a:tc>
                <a:extLst>
                  <a:ext uri="{0D108BD9-81ED-4DB2-BD59-A6C34878D82A}">
                    <a16:rowId xmlns:a16="http://schemas.microsoft.com/office/drawing/2014/main" val="4134699488"/>
                  </a:ext>
                </a:extLst>
              </a:tr>
              <a:tr h="555711"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kern="6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Baseline Incidence File</a:t>
                      </a:r>
                      <a:endParaRPr lang="en-US" sz="1600" kern="600" dirty="0">
                        <a:effectLst/>
                        <a:latin typeface="Segoe UI" panose="020B0502040204020203" pitchFamily="34" charset="0"/>
                        <a:ea typeface="Meiryo UI" panose="020B0604030504040204" pitchFamily="34" charset="-128"/>
                        <a:cs typeface="Segoe UI" panose="020B0502040204020203" pitchFamily="34" charset="0"/>
                      </a:endParaRPr>
                    </a:p>
                  </a:txBody>
                  <a:tcPr marL="110265" marR="1102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kern="600" dirty="0">
                          <a:effectLst/>
                          <a:latin typeface="Segoe UI" panose="020B0502040204020203" pitchFamily="34" charset="0"/>
                          <a:ea typeface="Meiryo UI" panose="020B0604030504040204" pitchFamily="34" charset="-128"/>
                          <a:cs typeface="Segoe UI" panose="020B0502040204020203" pitchFamily="34" charset="0"/>
                        </a:rPr>
                        <a:t>Default</a:t>
                      </a:r>
                    </a:p>
                  </a:txBody>
                  <a:tcPr marL="110265" marR="1102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kern="600" dirty="0">
                          <a:effectLst/>
                          <a:latin typeface="Segoe UI" panose="020B0502040204020203" pitchFamily="34" charset="0"/>
                          <a:ea typeface="Meiryo UI" panose="020B0604030504040204" pitchFamily="34" charset="-128"/>
                          <a:cs typeface="Segoe UI" panose="020B0502040204020203" pitchFamily="34" charset="0"/>
                        </a:rPr>
                        <a:t>--</a:t>
                      </a:r>
                    </a:p>
                  </a:txBody>
                  <a:tcPr marL="110265" marR="110265" marT="0" marB="0" anchor="ctr"/>
                </a:tc>
                <a:extLst>
                  <a:ext uri="{0D108BD9-81ED-4DB2-BD59-A6C34878D82A}">
                    <a16:rowId xmlns:a16="http://schemas.microsoft.com/office/drawing/2014/main" val="520452945"/>
                  </a:ext>
                </a:extLst>
              </a:tr>
              <a:tr h="810248"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kern="600" dirty="0">
                          <a:effectLst/>
                          <a:latin typeface="Segoe UI" panose="020B0502040204020203" pitchFamily="34" charset="0"/>
                          <a:ea typeface="Meiryo UI" panose="020B0604030504040204" pitchFamily="34" charset="-128"/>
                          <a:cs typeface="Segoe UI" panose="020B0502040204020203" pitchFamily="34" charset="0"/>
                        </a:rPr>
                        <a:t>Modeled Year</a:t>
                      </a:r>
                    </a:p>
                  </a:txBody>
                  <a:tcPr marL="110265" marR="1102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kern="600" dirty="0"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2028</a:t>
                      </a:r>
                    </a:p>
                  </a:txBody>
                  <a:tcPr marL="110265" marR="1102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kern="600" dirty="0"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--</a:t>
                      </a:r>
                    </a:p>
                  </a:txBody>
                  <a:tcPr marL="110265" marR="110265" marT="0" marB="0" anchor="ctr"/>
                </a:tc>
                <a:extLst>
                  <a:ext uri="{0D108BD9-81ED-4DB2-BD59-A6C34878D82A}">
                    <a16:rowId xmlns:a16="http://schemas.microsoft.com/office/drawing/2014/main" val="3322760296"/>
                  </a:ext>
                </a:extLst>
              </a:tr>
              <a:tr h="810248"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b="1" kern="600" dirty="0">
                          <a:effectLst/>
                          <a:latin typeface="Segoe UI" panose="020B0502040204020203" pitchFamily="34" charset="0"/>
                          <a:ea typeface="Meiryo UI" panose="020B0604030504040204" pitchFamily="34" charset="-128"/>
                          <a:cs typeface="Segoe UI" panose="020B0502040204020203" pitchFamily="34" charset="0"/>
                        </a:rPr>
                        <a:t>Population File</a:t>
                      </a:r>
                    </a:p>
                  </a:txBody>
                  <a:tcPr marL="110265" marR="1102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kern="600" dirty="0"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2028 default data scaled to 2040</a:t>
                      </a:r>
                    </a:p>
                  </a:txBody>
                  <a:tcPr marL="110265" marR="1102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kern="600" dirty="0"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U.S. Census projection data</a:t>
                      </a:r>
                    </a:p>
                  </a:txBody>
                  <a:tcPr marL="110265" marR="110265" marT="0" marB="0" anchor="ctr"/>
                </a:tc>
                <a:extLst>
                  <a:ext uri="{0D108BD9-81ED-4DB2-BD59-A6C34878D82A}">
                    <a16:rowId xmlns:a16="http://schemas.microsoft.com/office/drawing/2014/main" val="3139813236"/>
                  </a:ext>
                </a:extLst>
              </a:tr>
              <a:tr h="418874"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kern="600" dirty="0">
                          <a:effectLst/>
                          <a:latin typeface="Segoe UI" panose="020B0502040204020203" pitchFamily="34" charset="0"/>
                          <a:ea typeface="Meiryo UI" panose="020B0604030504040204" pitchFamily="34" charset="-128"/>
                          <a:cs typeface="Segoe UI" panose="020B0502040204020203" pitchFamily="34" charset="0"/>
                        </a:rPr>
                        <a:t>Baseline Emission </a:t>
                      </a:r>
                    </a:p>
                  </a:txBody>
                  <a:tcPr marL="110265" marR="1102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kern="600" dirty="0"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2028 default data with scaled electricity generation and highway vehicle emissions to 2040 levels</a:t>
                      </a:r>
                    </a:p>
                  </a:txBody>
                  <a:tcPr marL="110265" marR="1102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kern="600" dirty="0"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Electricity generation: </a:t>
                      </a:r>
                      <a:r>
                        <a:rPr lang="en-US" sz="1600" kern="600" dirty="0">
                          <a:effectLst/>
                          <a:latin typeface="Segoe UI" panose="020B0502040204020203" pitchFamily="34" charset="0"/>
                          <a:ea typeface="PMingLiU" panose="02020500000000000000" pitchFamily="18" charset="-120"/>
                        </a:rPr>
                        <a:t>Energy Information Administration (EIA)</a:t>
                      </a:r>
                      <a:r>
                        <a:rPr lang="en-US" sz="1600" kern="600" dirty="0"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projection data </a:t>
                      </a:r>
                    </a:p>
                    <a:p>
                      <a:pPr marL="0" marR="0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kern="600" dirty="0"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Highway Vehicles: </a:t>
                      </a:r>
                      <a:r>
                        <a:rPr lang="en-US" sz="1600" kern="600" dirty="0" err="1"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MOVES3</a:t>
                      </a:r>
                      <a:r>
                        <a:rPr lang="en-US" sz="1600" kern="600" dirty="0"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national scale default data</a:t>
                      </a:r>
                    </a:p>
                  </a:txBody>
                  <a:tcPr marL="110265" marR="110265" marT="0" marB="0" anchor="ctr"/>
                </a:tc>
                <a:extLst>
                  <a:ext uri="{0D108BD9-81ED-4DB2-BD59-A6C34878D82A}">
                    <a16:rowId xmlns:a16="http://schemas.microsoft.com/office/drawing/2014/main" val="3763449161"/>
                  </a:ext>
                </a:extLst>
              </a:tr>
              <a:tr h="418874"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kern="600" dirty="0">
                          <a:effectLst/>
                          <a:latin typeface="Segoe UI" panose="020B0502040204020203" pitchFamily="34" charset="0"/>
                          <a:ea typeface="Meiryo UI" panose="020B0604030504040204" pitchFamily="34" charset="-128"/>
                          <a:cs typeface="Segoe UI" panose="020B0502040204020203" pitchFamily="34" charset="0"/>
                        </a:rPr>
                        <a:t>Sensitivity Emission File</a:t>
                      </a:r>
                    </a:p>
                  </a:txBody>
                  <a:tcPr marL="110265" marR="110265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600" dirty="0"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2028 default data with replacement electricity generation (from GREET) and highway vehicle (from </a:t>
                      </a:r>
                      <a:r>
                        <a:rPr lang="en-US" sz="1600" kern="600" dirty="0" err="1"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MOVES3</a:t>
                      </a:r>
                      <a:r>
                        <a:rPr lang="en-US" sz="1600" kern="600" dirty="0"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) emissions</a:t>
                      </a:r>
                    </a:p>
                  </a:txBody>
                  <a:tcPr marL="110265" marR="1102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kern="600" dirty="0"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--</a:t>
                      </a:r>
                    </a:p>
                  </a:txBody>
                  <a:tcPr marL="110265" marR="110265" marT="0" marB="0" anchor="ctr"/>
                </a:tc>
                <a:extLst>
                  <a:ext uri="{0D108BD9-81ED-4DB2-BD59-A6C34878D82A}">
                    <a16:rowId xmlns:a16="http://schemas.microsoft.com/office/drawing/2014/main" val="838194367"/>
                  </a:ext>
                </a:extLst>
              </a:tr>
              <a:tr h="418874"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kern="600" dirty="0">
                          <a:effectLst/>
                          <a:latin typeface="Segoe UI" panose="020B0502040204020203" pitchFamily="34" charset="0"/>
                          <a:ea typeface="Meiryo UI" panose="020B0604030504040204" pitchFamily="34" charset="-128"/>
                          <a:cs typeface="Segoe UI" panose="020B0502040204020203" pitchFamily="34" charset="0"/>
                        </a:rPr>
                        <a:t>Discount Rate</a:t>
                      </a:r>
                    </a:p>
                  </a:txBody>
                  <a:tcPr marL="110265" marR="1102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kern="600" dirty="0"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Both 3 and 7%</a:t>
                      </a:r>
                    </a:p>
                  </a:txBody>
                  <a:tcPr marL="110265" marR="1102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kern="600" dirty="0"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--</a:t>
                      </a:r>
                    </a:p>
                  </a:txBody>
                  <a:tcPr marL="110265" marR="110265" marT="0" marB="0" anchor="ctr"/>
                </a:tc>
                <a:extLst>
                  <a:ext uri="{0D108BD9-81ED-4DB2-BD59-A6C34878D82A}">
                    <a16:rowId xmlns:a16="http://schemas.microsoft.com/office/drawing/2014/main" val="7951095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29468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470" y="301562"/>
            <a:ext cx="10956330" cy="132556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zh-TW" dirty="0">
                <a:latin typeface="Segoe UI" panose="020B0502040204020203" pitchFamily="34" charset="0"/>
                <a:cs typeface="Segoe UI" panose="020B0502040204020203" pitchFamily="34" charset="0"/>
              </a:rPr>
              <a:t>Results – COBRA, Modeled </a:t>
            </a:r>
            <a:r>
              <a:rPr lang="en-US" altLang="zh-TW" dirty="0" err="1">
                <a:latin typeface="Segoe UI" panose="020B0502040204020203" pitchFamily="34" charset="0"/>
                <a:cs typeface="Segoe UI" panose="020B0502040204020203" pitchFamily="34" charset="0"/>
              </a:rPr>
              <a:t>PM</a:t>
            </a:r>
            <a:r>
              <a:rPr lang="en-US" altLang="zh-TW" baseline="-25000" dirty="0" err="1">
                <a:latin typeface="Segoe UI" panose="020B0502040204020203" pitchFamily="34" charset="0"/>
                <a:cs typeface="Segoe UI" panose="020B0502040204020203" pitchFamily="34" charset="0"/>
              </a:rPr>
              <a:t>2.5</a:t>
            </a:r>
            <a:r>
              <a:rPr lang="en-US" altLang="zh-TW" dirty="0">
                <a:latin typeface="Segoe UI" panose="020B0502040204020203" pitchFamily="34" charset="0"/>
                <a:cs typeface="Segoe UI" panose="020B0502040204020203" pitchFamily="34" charset="0"/>
              </a:rPr>
              <a:t> Concentration Decrease (µg/</a:t>
            </a:r>
            <a:r>
              <a:rPr lang="en-US" altLang="zh-TW" dirty="0" err="1">
                <a:latin typeface="Segoe UI" panose="020B0502040204020203" pitchFamily="34" charset="0"/>
                <a:cs typeface="Segoe UI" panose="020B0502040204020203" pitchFamily="34" charset="0"/>
              </a:rPr>
              <a:t>m3</a:t>
            </a:r>
            <a:r>
              <a:rPr lang="en-US" altLang="zh-TW" dirty="0">
                <a:latin typeface="Segoe UI" panose="020B0502040204020203" pitchFamily="34" charset="0"/>
                <a:cs typeface="Segoe UI" panose="020B0502040204020203" pitchFamily="34" charset="0"/>
              </a:rPr>
              <a:t>) from EV penetration from </a:t>
            </a:r>
            <a:r>
              <a:rPr lang="en-US" altLang="zh-TW" dirty="0" err="1">
                <a:latin typeface="Segoe UI" panose="020B0502040204020203" pitchFamily="34" charset="0"/>
                <a:cs typeface="Segoe UI" panose="020B0502040204020203" pitchFamily="34" charset="0"/>
              </a:rPr>
              <a:t>BAU</a:t>
            </a:r>
            <a:r>
              <a:rPr lang="en-US" altLang="zh-TW" dirty="0">
                <a:latin typeface="Segoe UI" panose="020B0502040204020203" pitchFamily="34" charset="0"/>
                <a:cs typeface="Segoe UI" panose="020B0502040204020203" pitchFamily="34" charset="0"/>
              </a:rPr>
              <a:t> in 2040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A7F5-40CC-4FC0-89A8-DE9E694DC4C4}" type="slidenum">
              <a:rPr lang="en-US" smtClean="0"/>
              <a:pPr/>
              <a:t>15</a:t>
            </a:fld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897995D-B9C6-092B-1533-B8D6593E8743}"/>
              </a:ext>
            </a:extLst>
          </p:cNvPr>
          <p:cNvGrpSpPr/>
          <p:nvPr/>
        </p:nvGrpSpPr>
        <p:grpSpPr>
          <a:xfrm>
            <a:off x="6381538" y="2389227"/>
            <a:ext cx="5665150" cy="3810191"/>
            <a:chOff x="5082579" y="1979124"/>
            <a:chExt cx="6417463" cy="416796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A56186E-D50A-0DD1-D0FC-820C91F99A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89100" b="75510"/>
            <a:stretch/>
          </p:blipFill>
          <p:spPr>
            <a:xfrm>
              <a:off x="10324215" y="3122123"/>
              <a:ext cx="1175827" cy="1881964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272F719-46A3-10F8-DDF8-9D8C1E6ACD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10415"/>
            <a:stretch/>
          </p:blipFill>
          <p:spPr>
            <a:xfrm>
              <a:off x="5082579" y="1979124"/>
              <a:ext cx="5241636" cy="4167963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B031025-4360-A935-1A7A-ED90D9926281}"/>
              </a:ext>
            </a:extLst>
          </p:cNvPr>
          <p:cNvGrpSpPr/>
          <p:nvPr/>
        </p:nvGrpSpPr>
        <p:grpSpPr>
          <a:xfrm>
            <a:off x="273423" y="2389226"/>
            <a:ext cx="5822577" cy="3810191"/>
            <a:chOff x="360917" y="1398522"/>
            <a:chExt cx="8121176" cy="543211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85FE6EE-E171-7252-8855-354FD4F4E2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11222"/>
            <a:stretch/>
          </p:blipFill>
          <p:spPr>
            <a:xfrm>
              <a:off x="360917" y="1398522"/>
              <a:ext cx="6870813" cy="5432111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26B4252-265B-7341-5EC1-EE0B304039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89403" t="3113" b="77509"/>
            <a:stretch/>
          </p:blipFill>
          <p:spPr>
            <a:xfrm>
              <a:off x="7231730" y="3312160"/>
              <a:ext cx="1250363" cy="1604836"/>
            </a:xfrm>
            <a:prstGeom prst="rect">
              <a:avLst/>
            </a:prstGeom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09957EAA-B75D-098D-1361-8CA394A262F7}"/>
              </a:ext>
            </a:extLst>
          </p:cNvPr>
          <p:cNvSpPr txBox="1"/>
          <p:nvPr/>
        </p:nvSpPr>
        <p:spPr>
          <a:xfrm>
            <a:off x="1708926" y="6199417"/>
            <a:ext cx="20551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  <a:tabLst>
                <a:tab pos="904875" algn="l"/>
              </a:tabLst>
            </a:pPr>
            <a:r>
              <a:rPr lang="en-US" dirty="0"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Connecticut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228C661-527E-A797-9D78-75751C5BEEC5}"/>
              </a:ext>
            </a:extLst>
          </p:cNvPr>
          <p:cNvSpPr txBox="1"/>
          <p:nvPr/>
        </p:nvSpPr>
        <p:spPr>
          <a:xfrm>
            <a:off x="7667566" y="6199417"/>
            <a:ext cx="20551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  <a:tabLst>
                <a:tab pos="904875" algn="l"/>
              </a:tabLst>
            </a:pPr>
            <a:r>
              <a:rPr lang="en-US" dirty="0"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Oregon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6025069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470" y="72960"/>
            <a:ext cx="10807342" cy="132556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zh-TW" dirty="0">
                <a:latin typeface="Segoe UI" panose="020B0502040204020203" pitchFamily="34" charset="0"/>
                <a:cs typeface="Segoe UI" panose="020B0502040204020203" pitchFamily="34" charset="0"/>
              </a:rPr>
              <a:t>Results – COBRA, Connecticut 2040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A7F5-40CC-4FC0-89A8-DE9E694DC4C4}" type="slidenum">
              <a:rPr lang="en-US" smtClean="0"/>
              <a:pPr/>
              <a:t>16</a:t>
            </a:fld>
            <a:endParaRPr lang="en-US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8D7EC0E2-3E1C-242F-E3DD-A0EE585D35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387011"/>
              </p:ext>
            </p:extLst>
          </p:nvPr>
        </p:nvGraphicFramePr>
        <p:xfrm>
          <a:off x="2883308" y="5081052"/>
          <a:ext cx="5914390" cy="853440"/>
        </p:xfrm>
        <a:graphic>
          <a:graphicData uri="http://schemas.openxmlformats.org/drawingml/2006/table">
            <a:tbl>
              <a:tblPr/>
              <a:tblGrid>
                <a:gridCol w="960755">
                  <a:extLst>
                    <a:ext uri="{9D8B030D-6E8A-4147-A177-3AD203B41FA5}">
                      <a16:colId xmlns:a16="http://schemas.microsoft.com/office/drawing/2014/main" val="3893172782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389325064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119389431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150162599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658462007"/>
                    </a:ext>
                  </a:extLst>
                </a:gridCol>
                <a:gridCol w="991235">
                  <a:extLst>
                    <a:ext uri="{9D8B030D-6E8A-4147-A177-3AD203B41FA5}">
                      <a16:colId xmlns:a16="http://schemas.microsoft.com/office/drawing/2014/main" val="83890096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</a:rPr>
                        <a:t>Analysis Year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8B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</a:rPr>
                        <a:t>In-State Benefit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8B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</a:rPr>
                        <a:t>Out-Of-State Benefit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8B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</a:rPr>
                        <a:t>In-State Burden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8B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</a:rPr>
                        <a:t>Out-Of-State Burden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8B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</a:rPr>
                        <a:t>Net Benefit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8B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1180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</a:rPr>
                        <a:t>2040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</a:rPr>
                        <a:t>15.58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</a:rPr>
                        <a:t>10.01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</a:rPr>
                        <a:t>25.60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9669749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AF4CD764-49A2-111B-D2E6-8E8E10097612}"/>
              </a:ext>
            </a:extLst>
          </p:cNvPr>
          <p:cNvSpPr txBox="1"/>
          <p:nvPr/>
        </p:nvSpPr>
        <p:spPr>
          <a:xfrm>
            <a:off x="2793641" y="4563579"/>
            <a:ext cx="60937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904875" algn="l"/>
              </a:tabLst>
            </a:pPr>
            <a:r>
              <a:rPr lang="en-US" sz="1600" dirty="0"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Annual COBRA-estimated economic values of CT adopting ACC II, in millions of US dollars 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340F18F-543F-D97F-A01E-26D17CEB0473}"/>
              </a:ext>
            </a:extLst>
          </p:cNvPr>
          <p:cNvSpPr txBox="1"/>
          <p:nvPr/>
        </p:nvSpPr>
        <p:spPr>
          <a:xfrm>
            <a:off x="0" y="6356350"/>
            <a:ext cx="1120481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904875" algn="l"/>
              </a:tabLst>
            </a:pPr>
            <a:r>
              <a:rPr lang="en-US" sz="1400" dirty="0"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Top five states that are most impacted by CT</a:t>
            </a:r>
            <a:r>
              <a:rPr lang="en-US" sz="1400" dirty="0">
                <a:latin typeface="Segoe UI" panose="020B0502040204020203" pitchFamily="34" charset="0"/>
                <a:ea typeface="Times New Roman" panose="02020603050405020304" pitchFamily="18" charset="0"/>
              </a:rPr>
              <a:t>’</a:t>
            </a:r>
            <a:r>
              <a:rPr lang="en-US" sz="1400" dirty="0"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s adoption of ACC II: New York, Massachusetts, Rhode Island, New Jersey, New Hampshire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D64EFCC-A01D-734F-0044-37CE40D85B75}"/>
              </a:ext>
            </a:extLst>
          </p:cNvPr>
          <p:cNvGrpSpPr/>
          <p:nvPr/>
        </p:nvGrpSpPr>
        <p:grpSpPr>
          <a:xfrm>
            <a:off x="1318436" y="1398522"/>
            <a:ext cx="4389120" cy="2743200"/>
            <a:chOff x="185202" y="1398522"/>
            <a:chExt cx="5539824" cy="3455812"/>
          </a:xfrm>
        </p:grpSpPr>
        <p:pic>
          <p:nvPicPr>
            <p:cNvPr id="6" name="Picture 5" descr="Chart&#10;&#10;Description automatically generated">
              <a:extLst>
                <a:ext uri="{FF2B5EF4-FFF2-40B4-BE49-F238E27FC236}">
                  <a16:creationId xmlns:a16="http://schemas.microsoft.com/office/drawing/2014/main" id="{8EEB5267-784A-3DB0-4B59-77981F7F59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44" t="26976" r="33864" b="29794"/>
            <a:stretch/>
          </p:blipFill>
          <p:spPr>
            <a:xfrm>
              <a:off x="307803" y="1398522"/>
              <a:ext cx="5417223" cy="3339381"/>
            </a:xfrm>
            <a:prstGeom prst="rect">
              <a:avLst/>
            </a:prstGeom>
          </p:spPr>
        </p:pic>
        <p:pic>
          <p:nvPicPr>
            <p:cNvPr id="17" name="Picture 16" descr="Chart&#10;&#10;Description automatically generated">
              <a:extLst>
                <a:ext uri="{FF2B5EF4-FFF2-40B4-BE49-F238E27FC236}">
                  <a16:creationId xmlns:a16="http://schemas.microsoft.com/office/drawing/2014/main" id="{34712825-30CA-F7DD-2E31-063810DBB8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186" t="12466" r="2044" b="69921"/>
            <a:stretch/>
          </p:blipFill>
          <p:spPr>
            <a:xfrm>
              <a:off x="185202" y="3908674"/>
              <a:ext cx="1861962" cy="945660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61ED84C-60D1-41DD-29C9-C811B7FB6685}"/>
              </a:ext>
            </a:extLst>
          </p:cNvPr>
          <p:cNvGrpSpPr/>
          <p:nvPr/>
        </p:nvGrpSpPr>
        <p:grpSpPr>
          <a:xfrm>
            <a:off x="6093724" y="1310025"/>
            <a:ext cx="4389120" cy="2743200"/>
            <a:chOff x="5422026" y="1481367"/>
            <a:chExt cx="6270484" cy="3495422"/>
          </a:xfrm>
        </p:grpSpPr>
        <p:pic>
          <p:nvPicPr>
            <p:cNvPr id="14" name="Picture 13" descr="Chart&#10;&#10;Description automatically generated">
              <a:extLst>
                <a:ext uri="{FF2B5EF4-FFF2-40B4-BE49-F238E27FC236}">
                  <a16:creationId xmlns:a16="http://schemas.microsoft.com/office/drawing/2014/main" id="{B168D627-ED8F-ECF7-EE61-A6B5875B86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57" t="30143" r="43505" b="33238"/>
            <a:stretch/>
          </p:blipFill>
          <p:spPr>
            <a:xfrm>
              <a:off x="6275288" y="1481367"/>
              <a:ext cx="5417222" cy="3495422"/>
            </a:xfrm>
            <a:prstGeom prst="rect">
              <a:avLst/>
            </a:prstGeom>
          </p:spPr>
        </p:pic>
        <p:pic>
          <p:nvPicPr>
            <p:cNvPr id="19" name="Picture 18" descr="Chart&#10;&#10;Description automatically generated">
              <a:extLst>
                <a:ext uri="{FF2B5EF4-FFF2-40B4-BE49-F238E27FC236}">
                  <a16:creationId xmlns:a16="http://schemas.microsoft.com/office/drawing/2014/main" id="{A22A457E-4568-ECA8-6AB4-29586C5830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324" t="12671" r="1811" b="71112"/>
            <a:stretch/>
          </p:blipFill>
          <p:spPr>
            <a:xfrm>
              <a:off x="5422026" y="4123440"/>
              <a:ext cx="2599441" cy="8395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367758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470" y="72960"/>
            <a:ext cx="9026946" cy="132556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zh-TW" dirty="0">
                <a:latin typeface="Segoe UI" panose="020B0502040204020203" pitchFamily="34" charset="0"/>
                <a:cs typeface="Segoe UI" panose="020B0502040204020203" pitchFamily="34" charset="0"/>
              </a:rPr>
              <a:t>Results – COBRA, Oregon 2040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A7F5-40CC-4FC0-89A8-DE9E694DC4C4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4CD764-49A2-111B-D2E6-8E8E10097612}"/>
              </a:ext>
            </a:extLst>
          </p:cNvPr>
          <p:cNvSpPr txBox="1"/>
          <p:nvPr/>
        </p:nvSpPr>
        <p:spPr>
          <a:xfrm>
            <a:off x="2194560" y="4424523"/>
            <a:ext cx="60937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904875" algn="l"/>
              </a:tabLst>
            </a:pPr>
            <a:r>
              <a:rPr lang="en-US" sz="1600" dirty="0"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Annual COBRA-estimated economic values of </a:t>
            </a:r>
            <a:r>
              <a:rPr lang="en-US" sz="1600" dirty="0">
                <a:latin typeface="Segoe UI" panose="020B0502040204020203" pitchFamily="34" charset="0"/>
                <a:ea typeface="Times New Roman" panose="02020603050405020304" pitchFamily="18" charset="0"/>
              </a:rPr>
              <a:t>OR</a:t>
            </a:r>
            <a:r>
              <a:rPr lang="en-US" sz="1600" dirty="0"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adopting ACC II, in </a:t>
            </a:r>
            <a:r>
              <a:rPr lang="en-US" sz="1600" dirty="0">
                <a:latin typeface="Segoe UI" panose="020B0502040204020203" pitchFamily="34" charset="0"/>
                <a:ea typeface="Times New Roman" panose="02020603050405020304" pitchFamily="18" charset="0"/>
              </a:rPr>
              <a:t>million</a:t>
            </a:r>
            <a:r>
              <a:rPr lang="en-US" sz="1600" dirty="0"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s of US dollars 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340F18F-543F-D97F-A01E-26D17CEB0473}"/>
              </a:ext>
            </a:extLst>
          </p:cNvPr>
          <p:cNvSpPr txBox="1"/>
          <p:nvPr/>
        </p:nvSpPr>
        <p:spPr>
          <a:xfrm>
            <a:off x="0" y="6356350"/>
            <a:ext cx="1120481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904875" algn="l"/>
              </a:tabLst>
            </a:pPr>
            <a:r>
              <a:rPr lang="en-US" sz="1400" dirty="0"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Top five states that are most impacted by </a:t>
            </a:r>
            <a:r>
              <a:rPr lang="en-US" sz="1400" dirty="0">
                <a:latin typeface="Segoe UI" panose="020B0502040204020203" pitchFamily="34" charset="0"/>
                <a:ea typeface="Times New Roman" panose="02020603050405020304" pitchFamily="18" charset="0"/>
              </a:rPr>
              <a:t>OR’</a:t>
            </a:r>
            <a:r>
              <a:rPr lang="en-US" sz="1400" dirty="0"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s adoption of ACC II: Washington, California, Idaho, Nevada, Montana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344E468-870A-F696-7306-414906C8D4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5702906"/>
              </p:ext>
            </p:extLst>
          </p:nvPr>
        </p:nvGraphicFramePr>
        <p:xfrm>
          <a:off x="2284227" y="4964233"/>
          <a:ext cx="5914390" cy="853440"/>
        </p:xfrm>
        <a:graphic>
          <a:graphicData uri="http://schemas.openxmlformats.org/drawingml/2006/table">
            <a:tbl>
              <a:tblPr/>
              <a:tblGrid>
                <a:gridCol w="960755">
                  <a:extLst>
                    <a:ext uri="{9D8B030D-6E8A-4147-A177-3AD203B41FA5}">
                      <a16:colId xmlns:a16="http://schemas.microsoft.com/office/drawing/2014/main" val="1472038839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1905483028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1150528575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966988018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4255541070"/>
                    </a:ext>
                  </a:extLst>
                </a:gridCol>
                <a:gridCol w="991235">
                  <a:extLst>
                    <a:ext uri="{9D8B030D-6E8A-4147-A177-3AD203B41FA5}">
                      <a16:colId xmlns:a16="http://schemas.microsoft.com/office/drawing/2014/main" val="130984387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</a:rPr>
                        <a:t>Analysis Year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8B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</a:rPr>
                        <a:t>In-State Benefit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8B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</a:rPr>
                        <a:t>Out-Of-State Benefit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8B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</a:rPr>
                        <a:t>In-State Burden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8B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</a:rPr>
                        <a:t>Out-Of-State Burden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8B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</a:rPr>
                        <a:t>Net Benefit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8B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2362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</a:rPr>
                        <a:t>2040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</a:rPr>
                        <a:t>8.60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</a:rPr>
                        <a:t>4.21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</a:rPr>
                        <a:t>12.81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877958"/>
                  </a:ext>
                </a:extLst>
              </a:tr>
            </a:tbl>
          </a:graphicData>
        </a:graphic>
      </p:graphicFrame>
      <p:grpSp>
        <p:nvGrpSpPr>
          <p:cNvPr id="9" name="Group 8">
            <a:extLst>
              <a:ext uri="{FF2B5EF4-FFF2-40B4-BE49-F238E27FC236}">
                <a16:creationId xmlns:a16="http://schemas.microsoft.com/office/drawing/2014/main" id="{A790259A-FF84-8625-643B-B34C47975355}"/>
              </a:ext>
            </a:extLst>
          </p:cNvPr>
          <p:cNvGrpSpPr/>
          <p:nvPr/>
        </p:nvGrpSpPr>
        <p:grpSpPr>
          <a:xfrm>
            <a:off x="852302" y="1398523"/>
            <a:ext cx="4389120" cy="2743200"/>
            <a:chOff x="68240" y="1206670"/>
            <a:chExt cx="5619694" cy="3592233"/>
          </a:xfrm>
        </p:grpSpPr>
        <p:pic>
          <p:nvPicPr>
            <p:cNvPr id="8" name="Picture 7" descr="Chart&#10;&#10;Description automatically generated">
              <a:extLst>
                <a:ext uri="{FF2B5EF4-FFF2-40B4-BE49-F238E27FC236}">
                  <a16:creationId xmlns:a16="http://schemas.microsoft.com/office/drawing/2014/main" id="{234DCB1D-95AB-DED7-93F3-11F9559D1C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47" t="26784" r="33938" b="30895"/>
            <a:stretch/>
          </p:blipFill>
          <p:spPr>
            <a:xfrm>
              <a:off x="89667" y="1206670"/>
              <a:ext cx="5598267" cy="3424697"/>
            </a:xfrm>
            <a:prstGeom prst="rect">
              <a:avLst/>
            </a:prstGeom>
          </p:spPr>
        </p:pic>
        <p:pic>
          <p:nvPicPr>
            <p:cNvPr id="7" name="Picture 6" descr="Chart&#10;&#10;Description automatically generated">
              <a:extLst>
                <a:ext uri="{FF2B5EF4-FFF2-40B4-BE49-F238E27FC236}">
                  <a16:creationId xmlns:a16="http://schemas.microsoft.com/office/drawing/2014/main" id="{96B070EB-52F7-2136-A602-1390FA6DD6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303" t="12074" r="1974" b="70716"/>
            <a:stretch/>
          </p:blipFill>
          <p:spPr>
            <a:xfrm>
              <a:off x="68240" y="3875976"/>
              <a:ext cx="1856095" cy="922927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8EA6805-97D0-220D-E5B0-28F9F46BF57F}"/>
              </a:ext>
            </a:extLst>
          </p:cNvPr>
          <p:cNvGrpSpPr/>
          <p:nvPr/>
        </p:nvGrpSpPr>
        <p:grpSpPr>
          <a:xfrm>
            <a:off x="5354427" y="1398523"/>
            <a:ext cx="4389120" cy="2743200"/>
            <a:chOff x="5354427" y="1398523"/>
            <a:chExt cx="6333681" cy="3507329"/>
          </a:xfrm>
        </p:grpSpPr>
        <p:pic>
          <p:nvPicPr>
            <p:cNvPr id="12" name="Picture 11" descr="Chart&#10;&#10;Description automatically generated">
              <a:extLst>
                <a:ext uri="{FF2B5EF4-FFF2-40B4-BE49-F238E27FC236}">
                  <a16:creationId xmlns:a16="http://schemas.microsoft.com/office/drawing/2014/main" id="{A597B607-F673-5439-2FD6-065E428918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629" t="30678" r="43865" b="33769"/>
            <a:stretch/>
          </p:blipFill>
          <p:spPr>
            <a:xfrm>
              <a:off x="6093724" y="1398523"/>
              <a:ext cx="5594384" cy="3507329"/>
            </a:xfrm>
            <a:prstGeom prst="rect">
              <a:avLst/>
            </a:prstGeom>
          </p:spPr>
        </p:pic>
        <p:pic>
          <p:nvPicPr>
            <p:cNvPr id="13" name="Picture 12" descr="Chart&#10;&#10;Description automatically generated">
              <a:extLst>
                <a:ext uri="{FF2B5EF4-FFF2-40B4-BE49-F238E27FC236}">
                  <a16:creationId xmlns:a16="http://schemas.microsoft.com/office/drawing/2014/main" id="{BC93486A-4825-9BB3-982B-C6A17BF536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131" t="12467" r="2260" b="71103"/>
            <a:stretch/>
          </p:blipFill>
          <p:spPr>
            <a:xfrm>
              <a:off x="5354427" y="4055704"/>
              <a:ext cx="2579471" cy="8501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954084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0B4BA-E01E-4FD1-BDF1-6CAADF106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zh-TW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Conclusions</a:t>
            </a:r>
            <a:endParaRPr lang="en-US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E9B4F3-9472-4217-99C9-9FF200E1F09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965431" y="2438400"/>
            <a:ext cx="6586489" cy="3785419"/>
          </a:xfrm>
        </p:spPr>
        <p:txBody>
          <a:bodyPr vert="horz" lIns="91440" tIns="45720" rIns="91440" bIns="45720" rtlCol="0">
            <a:noAutofit/>
          </a:bodyPr>
          <a:lstStyle/>
          <a:p>
            <a:pPr indent="-228600"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</a:t>
            </a:r>
            <a:r>
              <a:rPr lang="en-US" sz="2400" baseline="-25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emission reduction (for </a:t>
            </a:r>
            <a:r>
              <a:rPr lang="en-US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RegClass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20, 30, 41) is approximately 42% and </a:t>
            </a:r>
            <a:r>
              <a:rPr lang="en-US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PM</a:t>
            </a:r>
            <a:r>
              <a:rPr lang="en-US" sz="2400" baseline="-25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2.5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emission reduction (for </a:t>
            </a:r>
            <a:r>
              <a:rPr lang="en-US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RegClass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20, 30, 41) is 17% due to ACC II adoption in 2040</a:t>
            </a:r>
          </a:p>
          <a:p>
            <a:pPr indent="-228600"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ZEV fraction in light duty vehicle fleet is slightly higher than 50%</a:t>
            </a:r>
            <a:r>
              <a:rPr lang="en-US" altLang="zh-TW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2040 which is 40% higher than </a:t>
            </a:r>
            <a:r>
              <a:rPr lang="en-US" altLang="zh-TW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BAU</a:t>
            </a:r>
            <a:r>
              <a:rPr lang="en-US" altLang="zh-TW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scenario.</a:t>
            </a:r>
          </a:p>
          <a:p>
            <a:pPr indent="-228600">
              <a:lnSpc>
                <a:spcPct val="90000"/>
              </a:lnSpc>
            </a:pPr>
            <a:r>
              <a:rPr lang="en-US" alt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Significant economic benefit for adopting ACC II for both the state (CT: $</a:t>
            </a:r>
            <a:r>
              <a:rPr lang="en-US" altLang="en-US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16M</a:t>
            </a:r>
            <a:r>
              <a:rPr lang="en-US" alt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OR: $</a:t>
            </a:r>
            <a:r>
              <a:rPr lang="en-US" altLang="en-US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9M</a:t>
            </a:r>
            <a:r>
              <a:rPr lang="en-US" alt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and their neighbors (CT: $</a:t>
            </a:r>
            <a:r>
              <a:rPr lang="en-US" altLang="en-US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10M</a:t>
            </a:r>
            <a:r>
              <a:rPr lang="en-US" alt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OR: $</a:t>
            </a:r>
            <a:r>
              <a:rPr lang="en-US" altLang="en-US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4M</a:t>
            </a:r>
            <a:r>
              <a:rPr lang="en-US" alt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</a:t>
            </a:r>
          </a:p>
          <a:p>
            <a:pPr marL="0" marR="0" lvl="0" indent="-228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indent="-228600">
              <a:lnSpc>
                <a:spcPct val="90000"/>
              </a:lnSpc>
            </a:pPr>
            <a:endParaRPr lang="en-US" altLang="zh-TW" sz="24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>
              <a:lnSpc>
                <a:spcPct val="90000"/>
              </a:lnSpc>
            </a:pPr>
            <a:endParaRPr lang="en-US" altLang="zh-TW" sz="24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 descr="Cars parked in a line">
            <a:extLst>
              <a:ext uri="{FF2B5EF4-FFF2-40B4-BE49-F238E27FC236}">
                <a16:creationId xmlns:a16="http://schemas.microsoft.com/office/drawing/2014/main" id="{CC00FDA0-03C8-23D9-F290-EEE2FA6765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474" r="15830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B100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9D0564F-7931-4157-841B-462BD8BB3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67042" y="6356350"/>
            <a:ext cx="1186758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DADFA7F5-40CC-4FC0-89A8-DE9E694DC4C4}" type="slidenum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>
                <a:spcAft>
                  <a:spcPts val="600"/>
                </a:spcAft>
                <a:defRPr/>
              </a:pPr>
              <a:t>18</a:t>
            </a:fld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31529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6498" y="4396878"/>
            <a:ext cx="2530979" cy="136619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000" dirty="0"/>
              <a:t>Joey Huang</a:t>
            </a:r>
          </a:p>
          <a:p>
            <a:pPr>
              <a:spcBef>
                <a:spcPts val="0"/>
              </a:spcBef>
            </a:pPr>
            <a:r>
              <a:rPr lang="en-US" sz="1600" dirty="0"/>
              <a:t>Air Quality Scientist </a:t>
            </a:r>
          </a:p>
          <a:p>
            <a:pPr>
              <a:spcBef>
                <a:spcPts val="0"/>
              </a:spcBef>
            </a:pPr>
            <a:r>
              <a:rPr lang="en-US" sz="1600" dirty="0"/>
              <a:t>jhuang@sonomatech.com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578279" y="4307967"/>
            <a:ext cx="322457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C5788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Shih-</a:t>
            </a:r>
            <a:r>
              <a:rPr lang="en-US" altLang="zh-TW" sz="2000" dirty="0">
                <a:solidFill>
                  <a:srgbClr val="0C5788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Ying Chang</a:t>
            </a:r>
            <a:endParaRPr lang="en-US" sz="2000" dirty="0">
              <a:solidFill>
                <a:srgbClr val="0C5788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ts val="0"/>
              </a:spcBef>
            </a:pPr>
            <a:r>
              <a:rPr lang="en-US" sz="1600" dirty="0">
                <a:solidFill>
                  <a:srgbClr val="0C578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Air Quality Scientist </a:t>
            </a:r>
          </a:p>
          <a:p>
            <a:r>
              <a:rPr lang="en-US" sz="1600" dirty="0">
                <a:solidFill>
                  <a:srgbClr val="0C5788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cchang@sonomatech.com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56" y="401392"/>
            <a:ext cx="3521869" cy="66806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" y="6226629"/>
            <a:ext cx="12191999" cy="631371"/>
          </a:xfrm>
          <a:prstGeom prst="rect">
            <a:avLst/>
          </a:prstGeom>
          <a:solidFill>
            <a:srgbClr val="0C57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6034" y="6357648"/>
            <a:ext cx="5655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SonomaTech.com   707-665-9900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A7F5-40CC-4FC0-89A8-DE9E694DC4C4}" type="slidenum">
              <a:rPr lang="en-US" smtClean="0">
                <a:solidFill>
                  <a:schemeClr val="bg1"/>
                </a:solidFill>
              </a:rPr>
              <a:pPr/>
              <a:t>19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7B92B45-2457-49CC-9404-A9A160A862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3300" y="1461521"/>
            <a:ext cx="2009775" cy="280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3C6F6937-ED82-4915-812B-D15768FF5EC0}"/>
              </a:ext>
            </a:extLst>
          </p:cNvPr>
          <p:cNvSpPr txBox="1">
            <a:spLocks/>
          </p:cNvSpPr>
          <p:nvPr/>
        </p:nvSpPr>
        <p:spPr>
          <a:xfrm>
            <a:off x="7008209" y="4307967"/>
            <a:ext cx="2530979" cy="13661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800" kern="1200">
                <a:solidFill>
                  <a:srgbClr val="0C5788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Segoe UI" panose="020B0502040204020203" pitchFamily="34" charset="0"/>
              <a:buNone/>
              <a:defRPr sz="1400" kern="1200">
                <a:solidFill>
                  <a:srgbClr val="0C5788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200" kern="1200">
                <a:solidFill>
                  <a:srgbClr val="0C5788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>
                <a:solidFill>
                  <a:srgbClr val="0C5788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>
                <a:solidFill>
                  <a:srgbClr val="0C5788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Jeff Houk</a:t>
            </a:r>
          </a:p>
          <a:p>
            <a:r>
              <a:rPr lang="en-US" sz="1600" dirty="0"/>
              <a:t>Transportation / Air Quality Analyst and Emissions Modeler</a:t>
            </a:r>
          </a:p>
          <a:p>
            <a:r>
              <a:rPr lang="en-US" sz="1600" dirty="0"/>
              <a:t>jhouk@sonomatech.com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41D343F7-6DA3-48A3-BA72-65848BB1F0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0326" y="1461521"/>
            <a:ext cx="2009775" cy="280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Placeholder 7">
            <a:extLst>
              <a:ext uri="{FF2B5EF4-FFF2-40B4-BE49-F238E27FC236}">
                <a16:creationId xmlns:a16="http://schemas.microsoft.com/office/drawing/2014/main" id="{FFC39941-7188-481C-959E-8C1D2C09274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" r="2222"/>
          <a:stretch/>
        </p:blipFill>
        <p:spPr>
          <a:xfrm>
            <a:off x="1026498" y="1522658"/>
            <a:ext cx="1965960" cy="2743200"/>
          </a:xfrm>
          <a:prstGeom prst="rect">
            <a:avLst/>
          </a:prstGeom>
        </p:spPr>
      </p:pic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101D27E5-52C9-F939-ECD6-87774DF58CD4}"/>
              </a:ext>
            </a:extLst>
          </p:cNvPr>
          <p:cNvSpPr txBox="1">
            <a:spLocks/>
          </p:cNvSpPr>
          <p:nvPr/>
        </p:nvSpPr>
        <p:spPr>
          <a:xfrm>
            <a:off x="4017353" y="4347378"/>
            <a:ext cx="2643796" cy="13661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800" kern="1200">
                <a:solidFill>
                  <a:srgbClr val="0C5788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Eric Sussman</a:t>
            </a:r>
            <a:br>
              <a:rPr lang="en-US" sz="2000" dirty="0"/>
            </a:br>
            <a:r>
              <a:rPr lang="en-US" sz="1600" dirty="0"/>
              <a:t>Air Quality Engineer</a:t>
            </a:r>
          </a:p>
          <a:p>
            <a:r>
              <a:rPr lang="en-US" sz="1600" dirty="0"/>
              <a:t>esussman@sonomatech.com</a:t>
            </a:r>
          </a:p>
          <a:p>
            <a:endParaRPr lang="en-US" sz="1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1F172C-CF5F-472E-76F2-201D2F8A1C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17353" y="1484559"/>
            <a:ext cx="2009775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4500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Outline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A7F5-40CC-4FC0-89A8-DE9E694DC4C4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3"/>
          </p:nvPr>
        </p:nvSpPr>
        <p:spPr>
          <a:xfrm>
            <a:off x="1000125" y="1338559"/>
            <a:ext cx="8601076" cy="4351338"/>
          </a:xfrm>
        </p:spPr>
        <p:txBody>
          <a:bodyPr>
            <a:noAutofit/>
          </a:bodyPr>
          <a:lstStyle/>
          <a:p>
            <a:pPr lvl="1"/>
            <a:r>
              <a:rPr lang="en-US" sz="2800" dirty="0"/>
              <a:t>California zero emission vehicle regulations</a:t>
            </a:r>
          </a:p>
          <a:p>
            <a:pPr lvl="2"/>
            <a:r>
              <a:rPr lang="en-US" dirty="0"/>
              <a:t>Advanced Clean Trucks and Fleets: STI and ICCT previous work</a:t>
            </a:r>
          </a:p>
          <a:p>
            <a:pPr lvl="2"/>
            <a:r>
              <a:rPr lang="en-US" altLang="zh-TW" dirty="0"/>
              <a:t>GHG</a:t>
            </a:r>
            <a:r>
              <a:rPr lang="zh-TW" altLang="en-US" dirty="0"/>
              <a:t> </a:t>
            </a:r>
            <a:r>
              <a:rPr lang="en-US" altLang="zh-TW" dirty="0"/>
              <a:t>phase 2</a:t>
            </a:r>
            <a:endParaRPr lang="en-US" dirty="0"/>
          </a:p>
          <a:p>
            <a:pPr lvl="2"/>
            <a:r>
              <a:rPr lang="en-US" dirty="0"/>
              <a:t>Advanced Clean Cars II</a:t>
            </a:r>
          </a:p>
          <a:p>
            <a:pPr lvl="1"/>
            <a:r>
              <a:rPr lang="en-US" sz="2800" dirty="0"/>
              <a:t>Motivations for this project</a:t>
            </a:r>
          </a:p>
          <a:p>
            <a:pPr lvl="1"/>
            <a:r>
              <a:rPr lang="en-US" sz="2800" dirty="0"/>
              <a:t>Methods</a:t>
            </a:r>
          </a:p>
          <a:p>
            <a:pPr lvl="2"/>
            <a:r>
              <a:rPr lang="en-US" dirty="0" err="1"/>
              <a:t>MOtor</a:t>
            </a:r>
            <a:r>
              <a:rPr lang="en-US" dirty="0"/>
              <a:t> Vehicle Emission Simulator (MOVES)</a:t>
            </a:r>
          </a:p>
          <a:p>
            <a:pPr lvl="2"/>
            <a:r>
              <a:rPr lang="en-US" dirty="0"/>
              <a:t>CO-Benefits Risk Assessment (COBRA)</a:t>
            </a:r>
          </a:p>
          <a:p>
            <a:pPr lvl="1"/>
            <a:r>
              <a:rPr lang="en-US" sz="2800" dirty="0"/>
              <a:t>Results</a:t>
            </a:r>
          </a:p>
          <a:p>
            <a:pPr lvl="2"/>
            <a:r>
              <a:rPr lang="en-US" dirty="0"/>
              <a:t>Electric vehicle penetration</a:t>
            </a:r>
          </a:p>
          <a:p>
            <a:pPr lvl="2"/>
            <a:r>
              <a:rPr lang="en-US" dirty="0"/>
              <a:t>Emission reductions</a:t>
            </a:r>
          </a:p>
          <a:p>
            <a:pPr lvl="2"/>
            <a:r>
              <a:rPr lang="en-US" dirty="0"/>
              <a:t>Co-benefits</a:t>
            </a:r>
          </a:p>
          <a:p>
            <a:pPr lvl="1"/>
            <a:r>
              <a:rPr lang="en-US" sz="2800" dirty="0"/>
              <a:t>Conclusions</a:t>
            </a:r>
            <a:endParaRPr lang="en-US" sz="2000" dirty="0"/>
          </a:p>
        </p:txBody>
      </p:sp>
      <p:pic>
        <p:nvPicPr>
          <p:cNvPr id="6" name="Picture 5" descr="A picture containing sky, car, person, hand&#10;&#10;Description automatically generated">
            <a:extLst>
              <a:ext uri="{FF2B5EF4-FFF2-40B4-BE49-F238E27FC236}">
                <a16:creationId xmlns:a16="http://schemas.microsoft.com/office/drawing/2014/main" id="{2D94A3B4-4C4D-B914-5EFF-09C08381CB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5568" y="2613097"/>
            <a:ext cx="4231266" cy="2820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829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125" y="365125"/>
            <a:ext cx="10261600" cy="1325563"/>
          </a:xfrm>
        </p:spPr>
        <p:txBody>
          <a:bodyPr anchor="ctr">
            <a:noAutofit/>
          </a:bodyPr>
          <a:lstStyle/>
          <a:p>
            <a:r>
              <a:rPr lang="en-US" altLang="zh-TW" sz="3200" dirty="0"/>
              <a:t>Methods – 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148013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DADFA7F5-40CC-4FC0-89A8-DE9E694DC4C4}" type="slidenum">
              <a:rPr lang="en-US" smtClean="0"/>
              <a:pPr>
                <a:spcAft>
                  <a:spcPts val="600"/>
                </a:spcAft>
              </a:pPr>
              <a:t>20</a:t>
            </a:fld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CDB942F-ED2E-4215-BDE8-515C610A509F}"/>
              </a:ext>
            </a:extLst>
          </p:cNvPr>
          <p:cNvGraphicFramePr>
            <a:graphicFrameLocks noGrp="1"/>
          </p:cNvGraphicFramePr>
          <p:nvPr/>
        </p:nvGraphicFramePr>
        <p:xfrm>
          <a:off x="5536862" y="2072866"/>
          <a:ext cx="6510285" cy="35178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66229">
                  <a:extLst>
                    <a:ext uri="{9D8B030D-6E8A-4147-A177-3AD203B41FA5}">
                      <a16:colId xmlns:a16="http://schemas.microsoft.com/office/drawing/2014/main" val="4149413745"/>
                    </a:ext>
                  </a:extLst>
                </a:gridCol>
                <a:gridCol w="1542370">
                  <a:extLst>
                    <a:ext uri="{9D8B030D-6E8A-4147-A177-3AD203B41FA5}">
                      <a16:colId xmlns:a16="http://schemas.microsoft.com/office/drawing/2014/main" val="817936009"/>
                    </a:ext>
                  </a:extLst>
                </a:gridCol>
                <a:gridCol w="1316208">
                  <a:extLst>
                    <a:ext uri="{9D8B030D-6E8A-4147-A177-3AD203B41FA5}">
                      <a16:colId xmlns:a16="http://schemas.microsoft.com/office/drawing/2014/main" val="1380626466"/>
                    </a:ext>
                  </a:extLst>
                </a:gridCol>
                <a:gridCol w="1415525">
                  <a:extLst>
                    <a:ext uri="{9D8B030D-6E8A-4147-A177-3AD203B41FA5}">
                      <a16:colId xmlns:a16="http://schemas.microsoft.com/office/drawing/2014/main" val="981824310"/>
                    </a:ext>
                  </a:extLst>
                </a:gridCol>
                <a:gridCol w="1269953">
                  <a:extLst>
                    <a:ext uri="{9D8B030D-6E8A-4147-A177-3AD203B41FA5}">
                      <a16:colId xmlns:a16="http://schemas.microsoft.com/office/drawing/2014/main" val="4110238577"/>
                    </a:ext>
                  </a:extLst>
                </a:gridCol>
              </a:tblGrid>
              <a:tr h="167091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kern="600" dirty="0">
                          <a:effectLst/>
                        </a:rPr>
                        <a:t> </a:t>
                      </a:r>
                      <a:endParaRPr lang="en-US" sz="1600" kern="600" dirty="0">
                        <a:effectLst/>
                        <a:latin typeface="Segoe UI" panose="020B0502040204020203" pitchFamily="34" charset="0"/>
                        <a:ea typeface="Meiryo UI" panose="020B0604030504040204" pitchFamily="34" charset="-128"/>
                      </a:endParaRPr>
                    </a:p>
                  </a:txBody>
                  <a:tcPr marL="154045" marR="1540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kern="600" dirty="0">
                          <a:effectLst/>
                        </a:rPr>
                        <a:t>NPCC Mix (CT, MA, ME, NY, RI, VT)</a:t>
                      </a:r>
                      <a:endParaRPr lang="en-US" sz="1600" kern="600" dirty="0">
                        <a:effectLst/>
                        <a:latin typeface="Segoe UI" panose="020B0502040204020203" pitchFamily="34" charset="0"/>
                        <a:ea typeface="Meiryo UI" panose="020B0604030504040204" pitchFamily="34" charset="-128"/>
                      </a:endParaRPr>
                    </a:p>
                  </a:txBody>
                  <a:tcPr marL="154045" marR="1540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kern="600" dirty="0">
                          <a:effectLst/>
                        </a:rPr>
                        <a:t>RFC Mix (DC, MD, NJ, PA)</a:t>
                      </a:r>
                      <a:endParaRPr lang="en-US" sz="1600" kern="600" dirty="0">
                        <a:effectLst/>
                        <a:latin typeface="Segoe UI" panose="020B0502040204020203" pitchFamily="34" charset="0"/>
                        <a:ea typeface="Meiryo UI" panose="020B0604030504040204" pitchFamily="34" charset="-128"/>
                      </a:endParaRPr>
                    </a:p>
                  </a:txBody>
                  <a:tcPr marL="154045" marR="1540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kern="600" dirty="0">
                          <a:effectLst/>
                        </a:rPr>
                        <a:t>SERC Mix (NC)</a:t>
                      </a:r>
                      <a:endParaRPr lang="en-US" sz="1600" kern="600" dirty="0">
                        <a:effectLst/>
                        <a:latin typeface="Segoe UI" panose="020B0502040204020203" pitchFamily="34" charset="0"/>
                        <a:ea typeface="Meiryo UI" panose="020B0604030504040204" pitchFamily="34" charset="-128"/>
                      </a:endParaRPr>
                    </a:p>
                  </a:txBody>
                  <a:tcPr marL="154045" marR="1540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kern="600" dirty="0">
                          <a:effectLst/>
                        </a:rPr>
                        <a:t>WECC Mix (CO, OR, WA)</a:t>
                      </a:r>
                      <a:endParaRPr lang="en-US" sz="1600" kern="600" dirty="0">
                        <a:effectLst/>
                        <a:latin typeface="Segoe UI" panose="020B0502040204020203" pitchFamily="34" charset="0"/>
                        <a:ea typeface="Meiryo UI" panose="020B0604030504040204" pitchFamily="34" charset="-128"/>
                      </a:endParaRPr>
                    </a:p>
                  </a:txBody>
                  <a:tcPr marL="154045" marR="154045" marT="0" marB="0" anchor="ctr"/>
                </a:tc>
                <a:extLst>
                  <a:ext uri="{0D108BD9-81ED-4DB2-BD59-A6C34878D82A}">
                    <a16:rowId xmlns:a16="http://schemas.microsoft.com/office/drawing/2014/main" val="3693897806"/>
                  </a:ext>
                </a:extLst>
              </a:tr>
              <a:tr h="38695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kern="600" dirty="0">
                          <a:effectLst/>
                        </a:rPr>
                        <a:t>NO</a:t>
                      </a:r>
                      <a:r>
                        <a:rPr lang="en-US" sz="1600" kern="600" baseline="-25000" dirty="0">
                          <a:effectLst/>
                        </a:rPr>
                        <a:t>x</a:t>
                      </a:r>
                      <a:endParaRPr lang="en-US" sz="1600" kern="600" dirty="0">
                        <a:effectLst/>
                        <a:latin typeface="Segoe UI" panose="020B0502040204020203" pitchFamily="34" charset="0"/>
                        <a:ea typeface="Meiryo UI" panose="020B0604030504040204" pitchFamily="34" charset="-128"/>
                      </a:endParaRPr>
                    </a:p>
                  </a:txBody>
                  <a:tcPr marL="154045" marR="154045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kern="600" dirty="0">
                          <a:effectLst/>
                        </a:rPr>
                        <a:t>19.370</a:t>
                      </a:r>
                      <a:endParaRPr lang="en-US" sz="1600" kern="600" dirty="0">
                        <a:effectLst/>
                        <a:latin typeface="Segoe UI" panose="020B0502040204020203" pitchFamily="34" charset="0"/>
                        <a:ea typeface="Meiryo UI" panose="020B0604030504040204" pitchFamily="34" charset="-128"/>
                      </a:endParaRPr>
                    </a:p>
                  </a:txBody>
                  <a:tcPr marL="154045" marR="154045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kern="600" dirty="0">
                          <a:effectLst/>
                        </a:rPr>
                        <a:t>45.157</a:t>
                      </a:r>
                      <a:endParaRPr lang="en-US" sz="1600" kern="600" dirty="0">
                        <a:effectLst/>
                        <a:latin typeface="Segoe UI" panose="020B0502040204020203" pitchFamily="34" charset="0"/>
                        <a:ea typeface="Meiryo UI" panose="020B0604030504040204" pitchFamily="34" charset="-128"/>
                      </a:endParaRPr>
                    </a:p>
                  </a:txBody>
                  <a:tcPr marL="154045" marR="154045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kern="600" dirty="0">
                          <a:effectLst/>
                        </a:rPr>
                        <a:t>50.017</a:t>
                      </a:r>
                      <a:endParaRPr lang="en-US" sz="1600" kern="600" dirty="0">
                        <a:effectLst/>
                        <a:latin typeface="Segoe UI" panose="020B0502040204020203" pitchFamily="34" charset="0"/>
                        <a:ea typeface="Meiryo UI" panose="020B0604030504040204" pitchFamily="34" charset="-128"/>
                      </a:endParaRPr>
                    </a:p>
                  </a:txBody>
                  <a:tcPr marL="154045" marR="154045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kern="600" dirty="0">
                          <a:effectLst/>
                        </a:rPr>
                        <a:t>39.549</a:t>
                      </a:r>
                      <a:endParaRPr lang="en-US" sz="1600" kern="600" dirty="0">
                        <a:effectLst/>
                        <a:latin typeface="Segoe UI" panose="020B0502040204020203" pitchFamily="34" charset="0"/>
                        <a:ea typeface="Meiryo UI" panose="020B0604030504040204" pitchFamily="34" charset="-128"/>
                      </a:endParaRPr>
                    </a:p>
                  </a:txBody>
                  <a:tcPr marL="154045" marR="154045" marT="0" marB="0" anchor="ctr"/>
                </a:tc>
                <a:extLst>
                  <a:ext uri="{0D108BD9-81ED-4DB2-BD59-A6C34878D82A}">
                    <a16:rowId xmlns:a16="http://schemas.microsoft.com/office/drawing/2014/main" val="324823803"/>
                  </a:ext>
                </a:extLst>
              </a:tr>
              <a:tr h="38695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kern="600" dirty="0">
                          <a:effectLst/>
                        </a:rPr>
                        <a:t>PM</a:t>
                      </a:r>
                      <a:r>
                        <a:rPr lang="en-US" sz="1600" kern="600" baseline="-25000" dirty="0">
                          <a:effectLst/>
                        </a:rPr>
                        <a:t>2.5</a:t>
                      </a:r>
                      <a:endParaRPr lang="en-US" sz="1600" kern="600" dirty="0">
                        <a:effectLst/>
                        <a:latin typeface="Segoe UI" panose="020B0502040204020203" pitchFamily="34" charset="0"/>
                        <a:ea typeface="Meiryo UI" panose="020B0604030504040204" pitchFamily="34" charset="-128"/>
                      </a:endParaRPr>
                    </a:p>
                  </a:txBody>
                  <a:tcPr marL="154045" marR="154045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kern="600" dirty="0">
                          <a:effectLst/>
                        </a:rPr>
                        <a:t>2.180</a:t>
                      </a:r>
                      <a:endParaRPr lang="en-US" sz="1600" kern="600" dirty="0">
                        <a:effectLst/>
                        <a:latin typeface="Segoe UI" panose="020B0502040204020203" pitchFamily="34" charset="0"/>
                        <a:ea typeface="Meiryo UI" panose="020B0604030504040204" pitchFamily="34" charset="-128"/>
                      </a:endParaRPr>
                    </a:p>
                  </a:txBody>
                  <a:tcPr marL="154045" marR="154045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kern="600" dirty="0">
                          <a:effectLst/>
                        </a:rPr>
                        <a:t>5.985</a:t>
                      </a:r>
                      <a:endParaRPr lang="en-US" sz="1600" kern="600" dirty="0">
                        <a:effectLst/>
                        <a:latin typeface="Segoe UI" panose="020B0502040204020203" pitchFamily="34" charset="0"/>
                        <a:ea typeface="Meiryo UI" panose="020B0604030504040204" pitchFamily="34" charset="-128"/>
                      </a:endParaRPr>
                    </a:p>
                  </a:txBody>
                  <a:tcPr marL="154045" marR="154045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kern="600" dirty="0">
                          <a:effectLst/>
                        </a:rPr>
                        <a:t>5.147</a:t>
                      </a:r>
                      <a:endParaRPr lang="en-US" sz="1600" kern="600" dirty="0">
                        <a:effectLst/>
                        <a:latin typeface="Segoe UI" panose="020B0502040204020203" pitchFamily="34" charset="0"/>
                        <a:ea typeface="Meiryo UI" panose="020B0604030504040204" pitchFamily="34" charset="-128"/>
                      </a:endParaRPr>
                    </a:p>
                  </a:txBody>
                  <a:tcPr marL="154045" marR="154045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kern="600" dirty="0">
                          <a:effectLst/>
                        </a:rPr>
                        <a:t>3.988</a:t>
                      </a:r>
                      <a:endParaRPr lang="en-US" sz="1600" kern="600" dirty="0">
                        <a:effectLst/>
                        <a:latin typeface="Segoe UI" panose="020B0502040204020203" pitchFamily="34" charset="0"/>
                        <a:ea typeface="Meiryo UI" panose="020B0604030504040204" pitchFamily="34" charset="-128"/>
                      </a:endParaRPr>
                    </a:p>
                  </a:txBody>
                  <a:tcPr marL="154045" marR="154045" marT="0" marB="0" anchor="ctr"/>
                </a:tc>
                <a:extLst>
                  <a:ext uri="{0D108BD9-81ED-4DB2-BD59-A6C34878D82A}">
                    <a16:rowId xmlns:a16="http://schemas.microsoft.com/office/drawing/2014/main" val="3869577654"/>
                  </a:ext>
                </a:extLst>
              </a:tr>
              <a:tr h="38695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kern="600" dirty="0">
                          <a:effectLst/>
                        </a:rPr>
                        <a:t>CH</a:t>
                      </a:r>
                      <a:r>
                        <a:rPr lang="en-US" sz="1600" kern="600" baseline="-25000" dirty="0">
                          <a:effectLst/>
                        </a:rPr>
                        <a:t>4</a:t>
                      </a:r>
                      <a:endParaRPr lang="en-US" sz="1600" kern="600" dirty="0">
                        <a:effectLst/>
                        <a:latin typeface="Segoe UI" panose="020B0502040204020203" pitchFamily="34" charset="0"/>
                        <a:ea typeface="Meiryo UI" panose="020B0604030504040204" pitchFamily="34" charset="-128"/>
                      </a:endParaRPr>
                    </a:p>
                  </a:txBody>
                  <a:tcPr marL="154045" marR="154045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kern="600" dirty="0">
                          <a:effectLst/>
                        </a:rPr>
                        <a:t>3.787</a:t>
                      </a:r>
                      <a:endParaRPr lang="en-US" sz="1600" kern="600" dirty="0">
                        <a:effectLst/>
                        <a:latin typeface="Segoe UI" panose="020B0502040204020203" pitchFamily="34" charset="0"/>
                        <a:ea typeface="Meiryo UI" panose="020B0604030504040204" pitchFamily="34" charset="-128"/>
                      </a:endParaRPr>
                    </a:p>
                  </a:txBody>
                  <a:tcPr marL="154045" marR="154045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kern="600" dirty="0">
                          <a:effectLst/>
                        </a:rPr>
                        <a:t>9.491</a:t>
                      </a:r>
                      <a:endParaRPr lang="en-US" sz="1600" kern="600" dirty="0">
                        <a:effectLst/>
                        <a:latin typeface="Segoe UI" panose="020B0502040204020203" pitchFamily="34" charset="0"/>
                        <a:ea typeface="Meiryo UI" panose="020B0604030504040204" pitchFamily="34" charset="-128"/>
                      </a:endParaRPr>
                    </a:p>
                  </a:txBody>
                  <a:tcPr marL="154045" marR="154045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kern="600" dirty="0">
                          <a:effectLst/>
                        </a:rPr>
                        <a:t>8.497</a:t>
                      </a:r>
                      <a:endParaRPr lang="en-US" sz="1600" kern="600" dirty="0">
                        <a:effectLst/>
                        <a:latin typeface="Segoe UI" panose="020B0502040204020203" pitchFamily="34" charset="0"/>
                        <a:ea typeface="Meiryo UI" panose="020B0604030504040204" pitchFamily="34" charset="-128"/>
                      </a:endParaRPr>
                    </a:p>
                  </a:txBody>
                  <a:tcPr marL="154045" marR="154045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kern="600" dirty="0">
                          <a:effectLst/>
                        </a:rPr>
                        <a:t>6.273</a:t>
                      </a:r>
                      <a:endParaRPr lang="en-US" sz="1600" kern="600" dirty="0">
                        <a:effectLst/>
                        <a:latin typeface="Segoe UI" panose="020B0502040204020203" pitchFamily="34" charset="0"/>
                        <a:ea typeface="Meiryo UI" panose="020B0604030504040204" pitchFamily="34" charset="-128"/>
                      </a:endParaRPr>
                    </a:p>
                  </a:txBody>
                  <a:tcPr marL="154045" marR="154045" marT="0" marB="0" anchor="ctr"/>
                </a:tc>
                <a:extLst>
                  <a:ext uri="{0D108BD9-81ED-4DB2-BD59-A6C34878D82A}">
                    <a16:rowId xmlns:a16="http://schemas.microsoft.com/office/drawing/2014/main" val="2380564445"/>
                  </a:ext>
                </a:extLst>
              </a:tr>
              <a:tr h="29918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kern="600" dirty="0">
                          <a:effectLst/>
                        </a:rPr>
                        <a:t>N</a:t>
                      </a:r>
                      <a:r>
                        <a:rPr lang="en-US" sz="1600" kern="600" baseline="-25000" dirty="0">
                          <a:effectLst/>
                        </a:rPr>
                        <a:t>2</a:t>
                      </a:r>
                      <a:r>
                        <a:rPr lang="en-US" sz="1600" kern="600" dirty="0">
                          <a:effectLst/>
                        </a:rPr>
                        <a:t>O</a:t>
                      </a:r>
                      <a:endParaRPr lang="en-US" sz="1600" kern="600" dirty="0">
                        <a:effectLst/>
                        <a:latin typeface="Segoe UI" panose="020B0502040204020203" pitchFamily="34" charset="0"/>
                        <a:ea typeface="Meiryo UI" panose="020B0604030504040204" pitchFamily="34" charset="-128"/>
                      </a:endParaRPr>
                    </a:p>
                  </a:txBody>
                  <a:tcPr marL="154045" marR="154045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kern="600" dirty="0">
                          <a:effectLst/>
                        </a:rPr>
                        <a:t>0.177</a:t>
                      </a:r>
                      <a:endParaRPr lang="en-US" sz="1600" kern="600" dirty="0">
                        <a:effectLst/>
                        <a:latin typeface="Segoe UI" panose="020B0502040204020203" pitchFamily="34" charset="0"/>
                        <a:ea typeface="Meiryo UI" panose="020B0604030504040204" pitchFamily="34" charset="-128"/>
                      </a:endParaRPr>
                    </a:p>
                  </a:txBody>
                  <a:tcPr marL="154045" marR="154045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kern="600" dirty="0">
                          <a:effectLst/>
                        </a:rPr>
                        <a:t>1.510</a:t>
                      </a:r>
                      <a:endParaRPr lang="en-US" sz="1600" kern="600" dirty="0">
                        <a:effectLst/>
                        <a:latin typeface="Segoe UI" panose="020B0502040204020203" pitchFamily="34" charset="0"/>
                        <a:ea typeface="Meiryo UI" panose="020B0604030504040204" pitchFamily="34" charset="-128"/>
                      </a:endParaRPr>
                    </a:p>
                  </a:txBody>
                  <a:tcPr marL="154045" marR="154045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kern="600" dirty="0">
                          <a:effectLst/>
                        </a:rPr>
                        <a:t>1.325</a:t>
                      </a:r>
                      <a:endParaRPr lang="en-US" sz="1600" kern="600" dirty="0">
                        <a:effectLst/>
                        <a:latin typeface="Segoe UI" panose="020B0502040204020203" pitchFamily="34" charset="0"/>
                        <a:ea typeface="Meiryo UI" panose="020B0604030504040204" pitchFamily="34" charset="-128"/>
                      </a:endParaRPr>
                    </a:p>
                  </a:txBody>
                  <a:tcPr marL="154045" marR="154045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kern="600" dirty="0">
                          <a:effectLst/>
                        </a:rPr>
                        <a:t>0.936</a:t>
                      </a:r>
                      <a:endParaRPr lang="en-US" sz="1600" kern="600" dirty="0">
                        <a:effectLst/>
                        <a:latin typeface="Segoe UI" panose="020B0502040204020203" pitchFamily="34" charset="0"/>
                        <a:ea typeface="Meiryo UI" panose="020B0604030504040204" pitchFamily="34" charset="-128"/>
                      </a:endParaRPr>
                    </a:p>
                  </a:txBody>
                  <a:tcPr marL="154045" marR="154045" marT="0" marB="0" anchor="ctr"/>
                </a:tc>
                <a:extLst>
                  <a:ext uri="{0D108BD9-81ED-4DB2-BD59-A6C34878D82A}">
                    <a16:rowId xmlns:a16="http://schemas.microsoft.com/office/drawing/2014/main" val="675232593"/>
                  </a:ext>
                </a:extLst>
              </a:tr>
              <a:tr h="38695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kern="600" dirty="0">
                          <a:effectLst/>
                        </a:rPr>
                        <a:t>CO</a:t>
                      </a:r>
                      <a:r>
                        <a:rPr lang="en-US" sz="1600" kern="600" baseline="-25000" dirty="0">
                          <a:effectLst/>
                        </a:rPr>
                        <a:t>2</a:t>
                      </a:r>
                      <a:r>
                        <a:rPr lang="en-US" sz="1600" kern="600" dirty="0">
                          <a:effectLst/>
                        </a:rPr>
                        <a:t> </a:t>
                      </a:r>
                      <a:endParaRPr lang="en-US" sz="1600" kern="600" dirty="0">
                        <a:effectLst/>
                        <a:latin typeface="Segoe UI" panose="020B0502040204020203" pitchFamily="34" charset="0"/>
                        <a:ea typeface="Meiryo UI" panose="020B0604030504040204" pitchFamily="34" charset="-128"/>
                      </a:endParaRPr>
                    </a:p>
                  </a:txBody>
                  <a:tcPr marL="154045" marR="154045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kern="600" dirty="0">
                          <a:effectLst/>
                        </a:rPr>
                        <a:t>51,233</a:t>
                      </a:r>
                      <a:endParaRPr lang="en-US" sz="1600" kern="600" dirty="0">
                        <a:effectLst/>
                        <a:latin typeface="Segoe UI" panose="020B0502040204020203" pitchFamily="34" charset="0"/>
                        <a:ea typeface="Meiryo UI" panose="020B0604030504040204" pitchFamily="34" charset="-128"/>
                      </a:endParaRPr>
                    </a:p>
                  </a:txBody>
                  <a:tcPr marL="154045" marR="154045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kern="600" dirty="0">
                          <a:effectLst/>
                        </a:rPr>
                        <a:t>106,161</a:t>
                      </a:r>
                      <a:endParaRPr lang="en-US" sz="1600" kern="600" dirty="0">
                        <a:effectLst/>
                        <a:latin typeface="Segoe UI" panose="020B0502040204020203" pitchFamily="34" charset="0"/>
                        <a:ea typeface="Meiryo UI" panose="020B0604030504040204" pitchFamily="34" charset="-128"/>
                      </a:endParaRPr>
                    </a:p>
                  </a:txBody>
                  <a:tcPr marL="154045" marR="154045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kern="600" dirty="0">
                          <a:effectLst/>
                        </a:rPr>
                        <a:t>94,078</a:t>
                      </a:r>
                      <a:endParaRPr lang="en-US" sz="1600" kern="600" dirty="0">
                        <a:effectLst/>
                        <a:latin typeface="Segoe UI" panose="020B0502040204020203" pitchFamily="34" charset="0"/>
                        <a:ea typeface="Meiryo UI" panose="020B0604030504040204" pitchFamily="34" charset="-128"/>
                      </a:endParaRPr>
                    </a:p>
                  </a:txBody>
                  <a:tcPr marL="154045" marR="154045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kern="600" dirty="0">
                          <a:effectLst/>
                        </a:rPr>
                        <a:t>68,252</a:t>
                      </a:r>
                      <a:endParaRPr lang="en-US" sz="1600" kern="600" dirty="0">
                        <a:effectLst/>
                        <a:latin typeface="Segoe UI" panose="020B0502040204020203" pitchFamily="34" charset="0"/>
                        <a:ea typeface="Meiryo UI" panose="020B0604030504040204" pitchFamily="34" charset="-128"/>
                      </a:endParaRPr>
                    </a:p>
                  </a:txBody>
                  <a:tcPr marL="154045" marR="154045" marT="0" marB="0" anchor="ctr"/>
                </a:tc>
                <a:extLst>
                  <a:ext uri="{0D108BD9-81ED-4DB2-BD59-A6C34878D82A}">
                    <a16:rowId xmlns:a16="http://schemas.microsoft.com/office/drawing/2014/main" val="227774307"/>
                  </a:ext>
                </a:extLst>
              </a:tr>
            </a:tbl>
          </a:graphicData>
        </a:graphic>
      </p:graphicFrame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3190DFE4-5406-4E37-B40A-154EE70C0DBC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311756" y="2072866"/>
            <a:ext cx="4933950" cy="3517900"/>
          </a:xfrm>
          <a:prstGeom prst="rect">
            <a:avLst/>
          </a:prstGeom>
          <a:effectLst>
            <a:outerShdw blurRad="190500">
              <a:scrgbClr r="0" g="0" b="0">
                <a:alpha val="70000"/>
              </a:sc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08B728D-AB54-44F8-A148-BAB56F8C2BDA}"/>
              </a:ext>
            </a:extLst>
          </p:cNvPr>
          <p:cNvSpPr txBox="1"/>
          <p:nvPr/>
        </p:nvSpPr>
        <p:spPr>
          <a:xfrm>
            <a:off x="1126671" y="5976257"/>
            <a:ext cx="9323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These 2020 values used as a baseline for all calendar years, and state-provided grid renewable energy projections were used to adjust the rates for future years.</a:t>
            </a:r>
          </a:p>
        </p:txBody>
      </p:sp>
    </p:spTree>
    <p:extLst>
      <p:ext uri="{BB962C8B-B14F-4D97-AF65-F5344CB8AC3E}">
        <p14:creationId xmlns:p14="http://schemas.microsoft.com/office/powerpoint/2010/main" val="3937595221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470" y="72960"/>
            <a:ext cx="10160660" cy="132556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zh-TW" sz="4000" dirty="0"/>
              <a:t>Results – COBRA, Population Map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A7F5-40CC-4FC0-89A8-DE9E694DC4C4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9957EAA-B75D-098D-1361-8CA394A262F7}"/>
              </a:ext>
            </a:extLst>
          </p:cNvPr>
          <p:cNvSpPr txBox="1"/>
          <p:nvPr/>
        </p:nvSpPr>
        <p:spPr>
          <a:xfrm>
            <a:off x="1708926" y="5676905"/>
            <a:ext cx="20551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  <a:tabLst>
                <a:tab pos="904875" algn="l"/>
              </a:tabLst>
            </a:pPr>
            <a:r>
              <a:rPr lang="en-US" dirty="0"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Connecticut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228C661-527E-A797-9D78-75751C5BEEC5}"/>
              </a:ext>
            </a:extLst>
          </p:cNvPr>
          <p:cNvSpPr txBox="1"/>
          <p:nvPr/>
        </p:nvSpPr>
        <p:spPr>
          <a:xfrm>
            <a:off x="7667566" y="5676905"/>
            <a:ext cx="20551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  <a:tabLst>
                <a:tab pos="904875" algn="l"/>
              </a:tabLst>
            </a:pPr>
            <a:r>
              <a:rPr lang="en-US" dirty="0"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Oregon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256EC63-69A0-CC40-A2E0-927037CC9C99}"/>
              </a:ext>
            </a:extLst>
          </p:cNvPr>
          <p:cNvGrpSpPr/>
          <p:nvPr/>
        </p:nvGrpSpPr>
        <p:grpSpPr>
          <a:xfrm>
            <a:off x="259248" y="1730506"/>
            <a:ext cx="6142400" cy="3946399"/>
            <a:chOff x="397471" y="1646325"/>
            <a:chExt cx="6142400" cy="394639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4724582-9DBB-22CB-971B-E2CBCC5816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10177"/>
            <a:stretch/>
          </p:blipFill>
          <p:spPr>
            <a:xfrm>
              <a:off x="397471" y="1646325"/>
              <a:ext cx="5104752" cy="3946399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036B499-3C9D-1413-3FBA-C92AB189DE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89482" b="76472"/>
            <a:stretch/>
          </p:blipFill>
          <p:spPr>
            <a:xfrm>
              <a:off x="5477800" y="2794627"/>
              <a:ext cx="1062071" cy="1649793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68258F0-7F43-D964-6622-822A7606015F}"/>
              </a:ext>
            </a:extLst>
          </p:cNvPr>
          <p:cNvGrpSpPr/>
          <p:nvPr/>
        </p:nvGrpSpPr>
        <p:grpSpPr>
          <a:xfrm>
            <a:off x="6401648" y="1932683"/>
            <a:ext cx="5548569" cy="3589166"/>
            <a:chOff x="6433366" y="2082853"/>
            <a:chExt cx="5548569" cy="3589166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2EDC71A-ADD8-9BF1-7B29-BFC9BEC3E5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11386"/>
            <a:stretch/>
          </p:blipFill>
          <p:spPr>
            <a:xfrm>
              <a:off x="6433366" y="2082853"/>
              <a:ext cx="4523505" cy="3589166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61A31E9B-D307-02CA-3E9D-BF86CC6A6B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90323" b="78705"/>
            <a:stretch/>
          </p:blipFill>
          <p:spPr>
            <a:xfrm>
              <a:off x="10915646" y="3052539"/>
              <a:ext cx="1066289" cy="16497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23165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124" y="365125"/>
            <a:ext cx="10610851" cy="1325563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dirty="0"/>
              <a:t>California Governor’s Executive Order </a:t>
            </a:r>
            <a:br>
              <a:rPr lang="en-US" dirty="0"/>
            </a:br>
            <a:r>
              <a:rPr lang="en-US" dirty="0"/>
              <a:t>N-79-20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002496" y="6356350"/>
            <a:ext cx="2743200" cy="365125"/>
          </a:xfrm>
        </p:spPr>
        <p:txBody>
          <a:bodyPr/>
          <a:lstStyle/>
          <a:p>
            <a:fld id="{DADFA7F5-40CC-4FC0-89A8-DE9E694DC4C4}" type="slidenum">
              <a:rPr lang="en-US" sz="1600" smtClean="0"/>
              <a:pPr/>
              <a:t>3</a:t>
            </a:fld>
            <a:endParaRPr lang="en-US" sz="1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604592-526E-4A01-51F0-275FC91AAE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24" y="1690688"/>
            <a:ext cx="7524750" cy="49434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F1809D9-349D-2EC1-DE15-93A5F26F233F}"/>
              </a:ext>
            </a:extLst>
          </p:cNvPr>
          <p:cNvSpPr txBox="1"/>
          <p:nvPr/>
        </p:nvSpPr>
        <p:spPr>
          <a:xfrm>
            <a:off x="8572499" y="2260957"/>
            <a:ext cx="32726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Advanced Clean Cars (ACC)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E96A65C-44D9-0FB0-B4AC-3EEC3C9541F7}"/>
              </a:ext>
            </a:extLst>
          </p:cNvPr>
          <p:cNvSpPr txBox="1"/>
          <p:nvPr/>
        </p:nvSpPr>
        <p:spPr>
          <a:xfrm>
            <a:off x="8572499" y="3365487"/>
            <a:ext cx="33989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Advanced Clean Fleets (ACF)</a:t>
            </a:r>
            <a:br>
              <a:rPr lang="en-US" sz="2000" b="1" dirty="0"/>
            </a:br>
            <a:endParaRPr lang="en-US" sz="20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A24125B-38A2-8FFB-EE94-9EF5DD03B826}"/>
              </a:ext>
            </a:extLst>
          </p:cNvPr>
          <p:cNvSpPr txBox="1"/>
          <p:nvPr/>
        </p:nvSpPr>
        <p:spPr>
          <a:xfrm>
            <a:off x="8572499" y="4377683"/>
            <a:ext cx="327263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/>
              <a:t>Advanced Clean Trucks (ACT)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245D94-9924-6C5B-2D52-E5D79CA8A231}"/>
              </a:ext>
            </a:extLst>
          </p:cNvPr>
          <p:cNvSpPr txBox="1"/>
          <p:nvPr/>
        </p:nvSpPr>
        <p:spPr>
          <a:xfrm>
            <a:off x="-61653" y="6579281"/>
            <a:ext cx="609777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0" i="1" dirty="0">
                <a:solidFill>
                  <a:srgbClr val="0F1419"/>
                </a:solidFill>
                <a:effectLst/>
                <a:latin typeface="TwitterChirp"/>
              </a:rPr>
              <a:t>Source: The Office of the California Governor 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3673606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124" y="365125"/>
            <a:ext cx="10610851" cy="1325563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dirty="0"/>
              <a:t>STI and ICCT’s Heavy-Duty Vehicle Analysis (ACT and Low-NO</a:t>
            </a:r>
            <a:r>
              <a:rPr lang="en-US" baseline="-25000" dirty="0"/>
              <a:t>x</a:t>
            </a:r>
            <a:r>
              <a:rPr lang="en-US" dirty="0"/>
              <a:t> Omnibus adoption)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002496" y="6356350"/>
            <a:ext cx="2743200" cy="365125"/>
          </a:xfrm>
        </p:spPr>
        <p:txBody>
          <a:bodyPr/>
          <a:lstStyle/>
          <a:p>
            <a:fld id="{DADFA7F5-40CC-4FC0-89A8-DE9E694DC4C4}" type="slidenum">
              <a:rPr lang="en-US" sz="1600" smtClean="0"/>
              <a:pPr/>
              <a:t>4</a:t>
            </a:fld>
            <a:endParaRPr lang="en-US" sz="1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E99C77-9962-52C0-F040-60850D73E39B}"/>
              </a:ext>
            </a:extLst>
          </p:cNvPr>
          <p:cNvSpPr txBox="1"/>
          <p:nvPr/>
        </p:nvSpPr>
        <p:spPr>
          <a:xfrm>
            <a:off x="0" y="6123543"/>
            <a:ext cx="82502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https://theicct.org/benefits-ca-multi-state-reg-data/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B3E716A-13F6-5882-31F3-FA765FDBA483}"/>
              </a:ext>
            </a:extLst>
          </p:cNvPr>
          <p:cNvSpPr txBox="1"/>
          <p:nvPr/>
        </p:nvSpPr>
        <p:spPr>
          <a:xfrm>
            <a:off x="0" y="6492875"/>
            <a:ext cx="60977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https://www.youtube.com/watch?v=Qmwm4-zdGfw&amp;t=1s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E860321-D98C-D86A-CAE1-354F525784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1908" y="1690687"/>
            <a:ext cx="8395618" cy="4285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508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124" y="365125"/>
            <a:ext cx="8002371" cy="1325563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dirty="0"/>
              <a:t>California Regulation –  </a:t>
            </a:r>
            <a:r>
              <a:rPr lang="en-US" sz="4400" dirty="0"/>
              <a:t>Advanced Clean Cars II (ACC II)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002496" y="6356350"/>
            <a:ext cx="2743200" cy="365125"/>
          </a:xfrm>
        </p:spPr>
        <p:txBody>
          <a:bodyPr/>
          <a:lstStyle/>
          <a:p>
            <a:fld id="{DADFA7F5-40CC-4FC0-89A8-DE9E694DC4C4}" type="slidenum">
              <a:rPr lang="en-US" sz="1600" smtClean="0"/>
              <a:pPr/>
              <a:t>5</a:t>
            </a:fld>
            <a:endParaRPr lang="en-US" sz="1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3"/>
          </p:nvPr>
        </p:nvSpPr>
        <p:spPr>
          <a:xfrm>
            <a:off x="285681" y="2198134"/>
            <a:ext cx="5852738" cy="4351338"/>
          </a:xfrm>
        </p:spPr>
        <p:txBody>
          <a:bodyPr>
            <a:noAutofit/>
          </a:bodyPr>
          <a:lstStyle/>
          <a:p>
            <a:r>
              <a:rPr lang="en-US" sz="2400" dirty="0">
                <a:ea typeface="PMingLiU" panose="02020500000000000000" pitchFamily="18" charset="-120"/>
              </a:rPr>
              <a:t>Zero emission</a:t>
            </a:r>
            <a:r>
              <a:rPr lang="en-US" sz="2400" dirty="0">
                <a:effectLst/>
                <a:latin typeface="Segoe UI" panose="020B0502040204020203" pitchFamily="34" charset="0"/>
                <a:ea typeface="PMingLiU" panose="02020500000000000000" pitchFamily="18" charset="-120"/>
              </a:rPr>
              <a:t> vehicle (ZEVs) and </a:t>
            </a:r>
            <a:r>
              <a:rPr lang="en-US" sz="2400" dirty="0">
                <a:ea typeface="PMingLiU" panose="02020500000000000000" pitchFamily="18" charset="-120"/>
              </a:rPr>
              <a:t>Plug-in Electric Vehicles (PHEVs) will be 35% of light-duty vehicle </a:t>
            </a:r>
            <a:r>
              <a:rPr lang="en-US" sz="2400" dirty="0">
                <a:effectLst/>
                <a:latin typeface="Segoe UI" panose="020B0502040204020203" pitchFamily="34" charset="0"/>
                <a:ea typeface="PMingLiU" panose="02020500000000000000" pitchFamily="18" charset="-120"/>
              </a:rPr>
              <a:t>(</a:t>
            </a:r>
            <a:r>
              <a:rPr lang="en-US" sz="2400" dirty="0" err="1">
                <a:effectLst/>
                <a:latin typeface="Segoe UI" panose="020B0502040204020203" pitchFamily="34" charset="0"/>
                <a:ea typeface="PMingLiU" panose="02020500000000000000" pitchFamily="18" charset="-120"/>
              </a:rPr>
              <a:t>LDV</a:t>
            </a:r>
            <a:r>
              <a:rPr lang="en-US" sz="2400" dirty="0">
                <a:effectLst/>
                <a:latin typeface="Segoe UI" panose="020B0502040204020203" pitchFamily="34" charset="0"/>
                <a:ea typeface="PMingLiU" panose="02020500000000000000" pitchFamily="18" charset="-120"/>
              </a:rPr>
              <a:t>) sales in 2026. </a:t>
            </a:r>
          </a:p>
          <a:p>
            <a:r>
              <a:rPr lang="en-US" sz="2400" dirty="0">
                <a:ea typeface="PMingLiU" panose="02020500000000000000" pitchFamily="18" charset="-120"/>
              </a:rPr>
              <a:t>ZEVs</a:t>
            </a:r>
            <a:r>
              <a:rPr lang="en-US" sz="2400" dirty="0">
                <a:effectLst/>
                <a:latin typeface="Segoe UI" panose="020B0502040204020203" pitchFamily="34" charset="0"/>
                <a:ea typeface="PMingLiU" panose="02020500000000000000" pitchFamily="18" charset="-120"/>
              </a:rPr>
              <a:t> and PHEVs will be 100% of </a:t>
            </a:r>
            <a:r>
              <a:rPr lang="en-US" sz="2400" dirty="0" err="1">
                <a:effectLst/>
                <a:latin typeface="Segoe UI" panose="020B0502040204020203" pitchFamily="34" charset="0"/>
                <a:ea typeface="PMingLiU" panose="02020500000000000000" pitchFamily="18" charset="-120"/>
              </a:rPr>
              <a:t>LDV</a:t>
            </a:r>
            <a:r>
              <a:rPr lang="en-US" sz="2400" dirty="0">
                <a:effectLst/>
                <a:latin typeface="Segoe UI" panose="020B0502040204020203" pitchFamily="34" charset="0"/>
                <a:ea typeface="PMingLiU" panose="02020500000000000000" pitchFamily="18" charset="-120"/>
              </a:rPr>
              <a:t> sales in 2035. </a:t>
            </a:r>
          </a:p>
          <a:p>
            <a:r>
              <a:rPr lang="en-US" sz="2400" dirty="0">
                <a:ea typeface="PMingLiU" panose="02020500000000000000" pitchFamily="18" charset="-120"/>
              </a:rPr>
              <a:t>Low-emission Vehicle Regulations to include increasingly stringent standards for gasoline cars and heavier passenger trucks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F8EB5B8-75D0-9B05-DD07-ADEC16F9E9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3679" y="2171701"/>
            <a:ext cx="5741351" cy="4000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99573A0-6C4A-7756-5CA0-1A6D7478C6E4}"/>
              </a:ext>
            </a:extLst>
          </p:cNvPr>
          <p:cNvSpPr txBox="1"/>
          <p:nvPr/>
        </p:nvSpPr>
        <p:spPr>
          <a:xfrm>
            <a:off x="6934200" y="2171701"/>
            <a:ext cx="4638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ACC II ZEV and PHEV % of new sale in California</a:t>
            </a:r>
          </a:p>
        </p:txBody>
      </p:sp>
    </p:spTree>
    <p:extLst>
      <p:ext uri="{BB962C8B-B14F-4D97-AF65-F5344CB8AC3E}">
        <p14:creationId xmlns:p14="http://schemas.microsoft.com/office/powerpoint/2010/main" val="27320576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125" y="365125"/>
            <a:ext cx="10261600" cy="1325563"/>
          </a:xfrm>
        </p:spPr>
        <p:txBody>
          <a:bodyPr anchor="ctr">
            <a:normAutofit/>
          </a:bodyPr>
          <a:lstStyle/>
          <a:p>
            <a:r>
              <a:rPr lang="en-US" altLang="zh-TW" dirty="0"/>
              <a:t>Motivation for this Project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148013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DADFA7F5-40CC-4FC0-89A8-DE9E694DC4C4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57EE6A1A-F697-4827-BD02-99015946FB58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1000125" y="1847850"/>
            <a:ext cx="10261600" cy="4351338"/>
          </a:xfrm>
        </p:spPr>
        <p:txBody>
          <a:bodyPr>
            <a:normAutofit/>
          </a:bodyPr>
          <a:lstStyle/>
          <a:p>
            <a:r>
              <a:rPr lang="en-US" altLang="zh-TW" sz="3600" dirty="0">
                <a:ea typeface="PMingLiU" panose="02020500000000000000" pitchFamily="18" charset="-120"/>
              </a:rPr>
              <a:t>Understand how California ACC II regulation impacts EV penetration and on-road emission reduction in OR and CT in 2030 and 2040</a:t>
            </a:r>
          </a:p>
          <a:p>
            <a:r>
              <a:rPr lang="en-US" sz="3600" dirty="0">
                <a:ea typeface="PMingLiU" panose="02020500000000000000" pitchFamily="18" charset="-120"/>
              </a:rPr>
              <a:t>Investigate the health benefits from on-road emission reduction due to adoption of ACC II regulation in OR and CT</a:t>
            </a:r>
          </a:p>
        </p:txBody>
      </p:sp>
    </p:spTree>
    <p:extLst>
      <p:ext uri="{BB962C8B-B14F-4D97-AF65-F5344CB8AC3E}">
        <p14:creationId xmlns:p14="http://schemas.microsoft.com/office/powerpoint/2010/main" val="37599604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125" y="365125"/>
            <a:ext cx="10261600" cy="1325563"/>
          </a:xfrm>
        </p:spPr>
        <p:txBody>
          <a:bodyPr anchor="ctr">
            <a:normAutofit/>
          </a:bodyPr>
          <a:lstStyle/>
          <a:p>
            <a:r>
              <a:rPr lang="en-US" altLang="zh-TW" dirty="0"/>
              <a:t>Methods – Scenarios and States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148013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DADFA7F5-40CC-4FC0-89A8-DE9E694DC4C4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35A85112-23E7-430D-B7FA-A7C256D5A5AB}"/>
              </a:ext>
            </a:extLst>
          </p:cNvPr>
          <p:cNvGraphicFramePr>
            <a:graphicFrameLocks noGrp="1"/>
          </p:cNvGraphicFramePr>
          <p:nvPr>
            <p:ph sz="half" idx="13"/>
            <p:extLst>
              <p:ext uri="{D42A27DB-BD31-4B8C-83A1-F6EECF244321}">
                <p14:modId xmlns:p14="http://schemas.microsoft.com/office/powerpoint/2010/main" val="657247371"/>
              </p:ext>
            </p:extLst>
          </p:nvPr>
        </p:nvGraphicFramePr>
        <p:xfrm>
          <a:off x="659477" y="1691640"/>
          <a:ext cx="10532400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70529">
                  <a:extLst>
                    <a:ext uri="{9D8B030D-6E8A-4147-A177-3AD203B41FA5}">
                      <a16:colId xmlns:a16="http://schemas.microsoft.com/office/drawing/2014/main" val="4188369791"/>
                    </a:ext>
                  </a:extLst>
                </a:gridCol>
                <a:gridCol w="7361871">
                  <a:extLst>
                    <a:ext uri="{9D8B030D-6E8A-4147-A177-3AD203B41FA5}">
                      <a16:colId xmlns:a16="http://schemas.microsoft.com/office/drawing/2014/main" val="31702065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Scenarios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35448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2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BAU</a:t>
                      </a:r>
                      <a:endParaRPr lang="en-US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Business as Usual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77286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TW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ACC II</a:t>
                      </a:r>
                      <a:endParaRPr lang="en-US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ZEVs and PHEVs: 100% of </a:t>
                      </a:r>
                      <a:r>
                        <a:rPr lang="en-US" sz="2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light duty vehicles 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 2035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913724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84BB8EF-B13C-C163-1244-B0850F1C05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9258152"/>
              </p:ext>
            </p:extLst>
          </p:nvPr>
        </p:nvGraphicFramePr>
        <p:xfrm>
          <a:off x="659477" y="3911682"/>
          <a:ext cx="10532399" cy="26543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05791">
                  <a:extLst>
                    <a:ext uri="{9D8B030D-6E8A-4147-A177-3AD203B41FA5}">
                      <a16:colId xmlns:a16="http://schemas.microsoft.com/office/drawing/2014/main" val="349868307"/>
                    </a:ext>
                  </a:extLst>
                </a:gridCol>
                <a:gridCol w="3751087">
                  <a:extLst>
                    <a:ext uri="{9D8B030D-6E8A-4147-A177-3AD203B41FA5}">
                      <a16:colId xmlns:a16="http://schemas.microsoft.com/office/drawing/2014/main" val="2269656657"/>
                    </a:ext>
                  </a:extLst>
                </a:gridCol>
                <a:gridCol w="3575521">
                  <a:extLst>
                    <a:ext uri="{9D8B030D-6E8A-4147-A177-3AD203B41FA5}">
                      <a16:colId xmlns:a16="http://schemas.microsoft.com/office/drawing/2014/main" val="2230467111"/>
                    </a:ext>
                  </a:extLst>
                </a:gridCol>
              </a:tblGrid>
              <a:tr h="167524"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2400" kern="600" dirty="0">
                        <a:effectLst/>
                        <a:latin typeface="Segoe UI" panose="020B0502040204020203" pitchFamily="34" charset="0"/>
                        <a:ea typeface="Meiryo UI" panose="020B0604030504040204" pitchFamily="34" charset="-128"/>
                      </a:endParaRPr>
                    </a:p>
                  </a:txBody>
                  <a:tcPr marL="110265" marR="11026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b="1" dirty="0">
                          <a:effectLst/>
                          <a:latin typeface="Segoe UI" panose="020B0502040204020203" pitchFamily="34" charset="0"/>
                          <a:ea typeface="PMingLiU" panose="02020500000000000000" pitchFamily="18" charset="-120"/>
                        </a:rPr>
                        <a:t>Oregon</a:t>
                      </a:r>
                      <a:endParaRPr lang="en-US" sz="2400" kern="600" dirty="0">
                        <a:effectLst/>
                        <a:latin typeface="Segoe UI" panose="020B0502040204020203" pitchFamily="34" charset="0"/>
                        <a:ea typeface="Meiryo UI" panose="020B0604030504040204" pitchFamily="34" charset="-128"/>
                      </a:endParaRPr>
                    </a:p>
                  </a:txBody>
                  <a:tcPr marL="110265" marR="11026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b="1" dirty="0">
                          <a:effectLst/>
                          <a:latin typeface="Segoe UI" panose="020B0502040204020203" pitchFamily="34" charset="0"/>
                          <a:ea typeface="PMingLiU" panose="02020500000000000000" pitchFamily="18" charset="-120"/>
                        </a:rPr>
                        <a:t>Connecticut</a:t>
                      </a:r>
                      <a:endParaRPr lang="en-US" sz="2400" kern="600" dirty="0">
                        <a:effectLst/>
                        <a:latin typeface="Segoe UI" panose="020B0502040204020203" pitchFamily="34" charset="0"/>
                        <a:ea typeface="Meiryo UI" panose="020B0604030504040204" pitchFamily="34" charset="-128"/>
                      </a:endParaRPr>
                    </a:p>
                  </a:txBody>
                  <a:tcPr marL="110265" marR="110265" marT="0" marB="0" anchor="ctr"/>
                </a:tc>
                <a:extLst>
                  <a:ext uri="{0D108BD9-81ED-4DB2-BD59-A6C34878D82A}">
                    <a16:rowId xmlns:a16="http://schemas.microsoft.com/office/drawing/2014/main" val="4134699488"/>
                  </a:ext>
                </a:extLst>
              </a:tr>
              <a:tr h="334792"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kern="600" dirty="0">
                          <a:effectLst/>
                        </a:rPr>
                        <a:t>State total </a:t>
                      </a:r>
                      <a:r>
                        <a:rPr lang="en-US" sz="2400" kern="600" dirty="0" err="1">
                          <a:effectLst/>
                        </a:rPr>
                        <a:t>VMT</a:t>
                      </a:r>
                      <a:endParaRPr lang="en-US" sz="2400" kern="600" dirty="0">
                        <a:effectLst/>
                        <a:latin typeface="Segoe UI" panose="020B0502040204020203" pitchFamily="34" charset="0"/>
                        <a:ea typeface="Meiryo UI" panose="020B0604030504040204" pitchFamily="34" charset="-128"/>
                      </a:endParaRPr>
                    </a:p>
                  </a:txBody>
                  <a:tcPr marL="110265" marR="11026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3.68 x 10</a:t>
                      </a:r>
                      <a:r>
                        <a:rPr lang="en-US" sz="24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  <a:r>
                        <a:rPr lang="en-US" sz="2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[Rank 29]</a:t>
                      </a:r>
                      <a:endParaRPr lang="en-US" sz="24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2.97 x 10</a:t>
                      </a:r>
                      <a:r>
                        <a:rPr lang="en-US" sz="24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  <a:r>
                        <a:rPr lang="en-US" sz="2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[Rank 34]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20452945"/>
                  </a:ext>
                </a:extLst>
              </a:tr>
              <a:tr h="85610"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kern="600" dirty="0">
                          <a:effectLst/>
                        </a:rPr>
                        <a:t>State total </a:t>
                      </a:r>
                      <a:r>
                        <a:rPr lang="en-US" sz="2400" kern="600" dirty="0" err="1">
                          <a:effectLst/>
                        </a:rPr>
                        <a:t>VPOP</a:t>
                      </a:r>
                      <a:endParaRPr lang="en-US" sz="2400" kern="600" dirty="0">
                        <a:effectLst/>
                        <a:latin typeface="Segoe UI" panose="020B0502040204020203" pitchFamily="34" charset="0"/>
                        <a:ea typeface="Meiryo UI" panose="020B0604030504040204" pitchFamily="34" charset="-128"/>
                      </a:endParaRPr>
                    </a:p>
                  </a:txBody>
                  <a:tcPr marL="110265" marR="11026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3.93 x 10</a:t>
                      </a:r>
                      <a:r>
                        <a:rPr lang="en-US" sz="24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3.04 x 10</a:t>
                      </a:r>
                      <a:r>
                        <a:rPr lang="en-US" sz="24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39813236"/>
                  </a:ext>
                </a:extLst>
              </a:tr>
              <a:tr h="314121"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kern="600" dirty="0">
                          <a:effectLst/>
                        </a:rPr>
                        <a:t>State </a:t>
                      </a:r>
                      <a:r>
                        <a:rPr lang="en-US" sz="2400" kern="600" dirty="0" err="1">
                          <a:effectLst/>
                        </a:rPr>
                        <a:t>LDV</a:t>
                      </a:r>
                      <a:r>
                        <a:rPr lang="en-US" sz="2400" kern="600" dirty="0">
                          <a:effectLst/>
                        </a:rPr>
                        <a:t> </a:t>
                      </a:r>
                      <a:r>
                        <a:rPr lang="en-US" sz="2400" kern="600" dirty="0" err="1">
                          <a:effectLst/>
                        </a:rPr>
                        <a:t>VMT</a:t>
                      </a:r>
                      <a:endParaRPr lang="en-US" sz="2400" kern="600" dirty="0">
                        <a:effectLst/>
                        <a:latin typeface="Segoe UI" panose="020B0502040204020203" pitchFamily="34" charset="0"/>
                        <a:ea typeface="Meiryo UI" panose="020B0604030504040204" pitchFamily="34" charset="-128"/>
                      </a:endParaRPr>
                    </a:p>
                  </a:txBody>
                  <a:tcPr marL="110265" marR="11026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3.10 x 10</a:t>
                      </a:r>
                      <a:r>
                        <a:rPr lang="en-US" sz="24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2.88 x 10</a:t>
                      </a:r>
                      <a:r>
                        <a:rPr lang="en-US" sz="24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63449161"/>
                  </a:ext>
                </a:extLst>
              </a:tr>
              <a:tr h="314121"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kern="600" dirty="0">
                          <a:effectLst/>
                        </a:rPr>
                        <a:t>State </a:t>
                      </a:r>
                      <a:r>
                        <a:rPr lang="en-US" sz="2400" kern="600" dirty="0" err="1">
                          <a:effectLst/>
                        </a:rPr>
                        <a:t>LDV</a:t>
                      </a:r>
                      <a:r>
                        <a:rPr lang="en-US" sz="2400" kern="600" dirty="0">
                          <a:effectLst/>
                        </a:rPr>
                        <a:t> </a:t>
                      </a:r>
                      <a:r>
                        <a:rPr lang="en-US" sz="2400" kern="600" dirty="0" err="1">
                          <a:effectLst/>
                        </a:rPr>
                        <a:t>VPOP</a:t>
                      </a:r>
                      <a:endParaRPr lang="en-US" sz="2400" kern="600" dirty="0">
                        <a:effectLst/>
                        <a:latin typeface="Segoe UI" panose="020B0502040204020203" pitchFamily="34" charset="0"/>
                        <a:ea typeface="Meiryo UI" panose="020B0604030504040204" pitchFamily="34" charset="-128"/>
                      </a:endParaRPr>
                    </a:p>
                  </a:txBody>
                  <a:tcPr marL="110265" marR="11026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3.33 x 10</a:t>
                      </a:r>
                      <a:r>
                        <a:rPr lang="en-US" sz="24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2.85 x 10</a:t>
                      </a:r>
                      <a:r>
                        <a:rPr lang="en-US" sz="24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0799546"/>
                  </a:ext>
                </a:extLst>
              </a:tr>
              <a:tr h="251078"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b="1" kern="6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Population</a:t>
                      </a:r>
                    </a:p>
                  </a:txBody>
                  <a:tcPr marL="110265" marR="11026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4.24 x 10</a:t>
                      </a:r>
                      <a:r>
                        <a:rPr lang="en-US" sz="24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[Rank 27]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3.61 x 10</a:t>
                      </a:r>
                      <a:r>
                        <a:rPr lang="en-US" sz="24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</a:t>
                      </a:r>
                      <a:r>
                        <a:rPr lang="en-US" sz="2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[Rank 29]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53105849"/>
                  </a:ext>
                </a:extLst>
              </a:tr>
              <a:tr h="251078"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b="1" kern="6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Population density</a:t>
                      </a:r>
                    </a:p>
                  </a:txBody>
                  <a:tcPr marL="110265" marR="11026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44/</a:t>
                      </a:r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</a:t>
                      </a:r>
                      <a:r>
                        <a:rPr lang="en-US" sz="2400" b="0" i="0" u="none" strike="noStrike" baseline="300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745/</a:t>
                      </a:r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</a:t>
                      </a:r>
                      <a:r>
                        <a:rPr lang="en-US" sz="2400" b="0" i="0" u="none" strike="noStrike" baseline="300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24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134267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65168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125" y="365125"/>
            <a:ext cx="10261600" cy="1325563"/>
          </a:xfrm>
        </p:spPr>
        <p:txBody>
          <a:bodyPr anchor="ctr">
            <a:normAutofit/>
          </a:bodyPr>
          <a:lstStyle/>
          <a:p>
            <a:r>
              <a:rPr lang="en-US" altLang="zh-TW" dirty="0"/>
              <a:t>Methods – Modeling Workflow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148013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DADFA7F5-40CC-4FC0-89A8-DE9E694DC4C4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869EEBFE-AF03-21B7-1B67-EE973276CF95}"/>
              </a:ext>
            </a:extLst>
          </p:cNvPr>
          <p:cNvSpPr/>
          <p:nvPr/>
        </p:nvSpPr>
        <p:spPr>
          <a:xfrm>
            <a:off x="64775" y="2424222"/>
            <a:ext cx="2908897" cy="3705853"/>
          </a:xfrm>
          <a:custGeom>
            <a:avLst/>
            <a:gdLst>
              <a:gd name="connsiteX0" fmla="*/ 0 w 2908897"/>
              <a:gd name="connsiteY0" fmla="*/ 290890 h 3705853"/>
              <a:gd name="connsiteX1" fmla="*/ 290890 w 2908897"/>
              <a:gd name="connsiteY1" fmla="*/ 0 h 3705853"/>
              <a:gd name="connsiteX2" fmla="*/ 2618007 w 2908897"/>
              <a:gd name="connsiteY2" fmla="*/ 0 h 3705853"/>
              <a:gd name="connsiteX3" fmla="*/ 2908897 w 2908897"/>
              <a:gd name="connsiteY3" fmla="*/ 290890 h 3705853"/>
              <a:gd name="connsiteX4" fmla="*/ 2908897 w 2908897"/>
              <a:gd name="connsiteY4" fmla="*/ 3414963 h 3705853"/>
              <a:gd name="connsiteX5" fmla="*/ 2618007 w 2908897"/>
              <a:gd name="connsiteY5" fmla="*/ 3705853 h 3705853"/>
              <a:gd name="connsiteX6" fmla="*/ 290890 w 2908897"/>
              <a:gd name="connsiteY6" fmla="*/ 3705853 h 3705853"/>
              <a:gd name="connsiteX7" fmla="*/ 0 w 2908897"/>
              <a:gd name="connsiteY7" fmla="*/ 3414963 h 3705853"/>
              <a:gd name="connsiteX8" fmla="*/ 0 w 2908897"/>
              <a:gd name="connsiteY8" fmla="*/ 290890 h 3705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08897" h="3705853">
                <a:moveTo>
                  <a:pt x="0" y="290890"/>
                </a:moveTo>
                <a:cubicBezTo>
                  <a:pt x="0" y="130236"/>
                  <a:pt x="130236" y="0"/>
                  <a:pt x="290890" y="0"/>
                </a:cubicBezTo>
                <a:lnTo>
                  <a:pt x="2618007" y="0"/>
                </a:lnTo>
                <a:cubicBezTo>
                  <a:pt x="2778661" y="0"/>
                  <a:pt x="2908897" y="130236"/>
                  <a:pt x="2908897" y="290890"/>
                </a:cubicBezTo>
                <a:lnTo>
                  <a:pt x="2908897" y="3414963"/>
                </a:lnTo>
                <a:cubicBezTo>
                  <a:pt x="2908897" y="3575617"/>
                  <a:pt x="2778661" y="3705853"/>
                  <a:pt x="2618007" y="3705853"/>
                </a:cubicBezTo>
                <a:lnTo>
                  <a:pt x="290890" y="3705853"/>
                </a:lnTo>
                <a:cubicBezTo>
                  <a:pt x="130236" y="3705853"/>
                  <a:pt x="0" y="3575617"/>
                  <a:pt x="0" y="3414963"/>
                </a:cubicBezTo>
                <a:lnTo>
                  <a:pt x="0" y="290890"/>
                </a:lnTo>
                <a:close/>
              </a:path>
            </a:pathLst>
          </a:cu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3350" tIns="133350" rIns="133350" bIns="2727448" numCol="1" spcCol="1270" anchor="ctr" anchorCtr="0">
            <a:noAutofit/>
          </a:bodyPr>
          <a:lstStyle/>
          <a:p>
            <a:pPr marL="0" lvl="0" indent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500" kern="1200" dirty="0"/>
              <a:t>MOVES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F8AD2747-4C9C-D8DE-72A4-2003FF6BCA93}"/>
              </a:ext>
            </a:extLst>
          </p:cNvPr>
          <p:cNvSpPr/>
          <p:nvPr/>
        </p:nvSpPr>
        <p:spPr>
          <a:xfrm>
            <a:off x="355665" y="3536294"/>
            <a:ext cx="2327118" cy="728051"/>
          </a:xfrm>
          <a:custGeom>
            <a:avLst/>
            <a:gdLst>
              <a:gd name="connsiteX0" fmla="*/ 0 w 2327118"/>
              <a:gd name="connsiteY0" fmla="*/ 72805 h 728051"/>
              <a:gd name="connsiteX1" fmla="*/ 72805 w 2327118"/>
              <a:gd name="connsiteY1" fmla="*/ 0 h 728051"/>
              <a:gd name="connsiteX2" fmla="*/ 2254313 w 2327118"/>
              <a:gd name="connsiteY2" fmla="*/ 0 h 728051"/>
              <a:gd name="connsiteX3" fmla="*/ 2327118 w 2327118"/>
              <a:gd name="connsiteY3" fmla="*/ 72805 h 728051"/>
              <a:gd name="connsiteX4" fmla="*/ 2327118 w 2327118"/>
              <a:gd name="connsiteY4" fmla="*/ 655246 h 728051"/>
              <a:gd name="connsiteX5" fmla="*/ 2254313 w 2327118"/>
              <a:gd name="connsiteY5" fmla="*/ 728051 h 728051"/>
              <a:gd name="connsiteX6" fmla="*/ 72805 w 2327118"/>
              <a:gd name="connsiteY6" fmla="*/ 728051 h 728051"/>
              <a:gd name="connsiteX7" fmla="*/ 0 w 2327118"/>
              <a:gd name="connsiteY7" fmla="*/ 655246 h 728051"/>
              <a:gd name="connsiteX8" fmla="*/ 0 w 2327118"/>
              <a:gd name="connsiteY8" fmla="*/ 72805 h 728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27118" h="728051">
                <a:moveTo>
                  <a:pt x="0" y="72805"/>
                </a:moveTo>
                <a:cubicBezTo>
                  <a:pt x="0" y="32596"/>
                  <a:pt x="32596" y="0"/>
                  <a:pt x="72805" y="0"/>
                </a:cubicBezTo>
                <a:lnTo>
                  <a:pt x="2254313" y="0"/>
                </a:lnTo>
                <a:cubicBezTo>
                  <a:pt x="2294522" y="0"/>
                  <a:pt x="2327118" y="32596"/>
                  <a:pt x="2327118" y="72805"/>
                </a:cubicBezTo>
                <a:lnTo>
                  <a:pt x="2327118" y="655246"/>
                </a:lnTo>
                <a:cubicBezTo>
                  <a:pt x="2327118" y="695455"/>
                  <a:pt x="2294522" y="728051"/>
                  <a:pt x="2254313" y="728051"/>
                </a:cubicBezTo>
                <a:lnTo>
                  <a:pt x="72805" y="728051"/>
                </a:lnTo>
                <a:cubicBezTo>
                  <a:pt x="32596" y="728051"/>
                  <a:pt x="0" y="695455"/>
                  <a:pt x="0" y="655246"/>
                </a:cubicBezTo>
                <a:lnTo>
                  <a:pt x="0" y="72805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7044" tIns="55614" rIns="67044" bIns="55614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800" b="1" kern="1200" dirty="0"/>
              <a:t>MOVES default data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07700874-C981-CD95-6139-F6FEC6A4BEDF}"/>
              </a:ext>
            </a:extLst>
          </p:cNvPr>
          <p:cNvSpPr/>
          <p:nvPr/>
        </p:nvSpPr>
        <p:spPr>
          <a:xfrm>
            <a:off x="355665" y="4376354"/>
            <a:ext cx="2327118" cy="728051"/>
          </a:xfrm>
          <a:custGeom>
            <a:avLst/>
            <a:gdLst>
              <a:gd name="connsiteX0" fmla="*/ 0 w 2327118"/>
              <a:gd name="connsiteY0" fmla="*/ 72805 h 728051"/>
              <a:gd name="connsiteX1" fmla="*/ 72805 w 2327118"/>
              <a:gd name="connsiteY1" fmla="*/ 0 h 728051"/>
              <a:gd name="connsiteX2" fmla="*/ 2254313 w 2327118"/>
              <a:gd name="connsiteY2" fmla="*/ 0 h 728051"/>
              <a:gd name="connsiteX3" fmla="*/ 2327118 w 2327118"/>
              <a:gd name="connsiteY3" fmla="*/ 72805 h 728051"/>
              <a:gd name="connsiteX4" fmla="*/ 2327118 w 2327118"/>
              <a:gd name="connsiteY4" fmla="*/ 655246 h 728051"/>
              <a:gd name="connsiteX5" fmla="*/ 2254313 w 2327118"/>
              <a:gd name="connsiteY5" fmla="*/ 728051 h 728051"/>
              <a:gd name="connsiteX6" fmla="*/ 72805 w 2327118"/>
              <a:gd name="connsiteY6" fmla="*/ 728051 h 728051"/>
              <a:gd name="connsiteX7" fmla="*/ 0 w 2327118"/>
              <a:gd name="connsiteY7" fmla="*/ 655246 h 728051"/>
              <a:gd name="connsiteX8" fmla="*/ 0 w 2327118"/>
              <a:gd name="connsiteY8" fmla="*/ 72805 h 728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27118" h="728051">
                <a:moveTo>
                  <a:pt x="0" y="72805"/>
                </a:moveTo>
                <a:cubicBezTo>
                  <a:pt x="0" y="32596"/>
                  <a:pt x="32596" y="0"/>
                  <a:pt x="72805" y="0"/>
                </a:cubicBezTo>
                <a:lnTo>
                  <a:pt x="2254313" y="0"/>
                </a:lnTo>
                <a:cubicBezTo>
                  <a:pt x="2294522" y="0"/>
                  <a:pt x="2327118" y="32596"/>
                  <a:pt x="2327118" y="72805"/>
                </a:cubicBezTo>
                <a:lnTo>
                  <a:pt x="2327118" y="655246"/>
                </a:lnTo>
                <a:cubicBezTo>
                  <a:pt x="2327118" y="695455"/>
                  <a:pt x="2294522" y="728051"/>
                  <a:pt x="2254313" y="728051"/>
                </a:cubicBezTo>
                <a:lnTo>
                  <a:pt x="72805" y="728051"/>
                </a:lnTo>
                <a:cubicBezTo>
                  <a:pt x="32596" y="728051"/>
                  <a:pt x="0" y="695455"/>
                  <a:pt x="0" y="655246"/>
                </a:cubicBezTo>
                <a:lnTo>
                  <a:pt x="0" y="72805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7044" tIns="55614" rIns="67044" bIns="55614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altLang="zh-TW" sz="1800" b="1" kern="1200" dirty="0"/>
              <a:t>State</a:t>
            </a:r>
            <a:r>
              <a:rPr lang="en-US" sz="1800" b="1" kern="1200" dirty="0"/>
              <a:t> data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86D825F-CA73-068C-D252-3890159CFEE7}"/>
              </a:ext>
            </a:extLst>
          </p:cNvPr>
          <p:cNvSpPr/>
          <p:nvPr/>
        </p:nvSpPr>
        <p:spPr>
          <a:xfrm>
            <a:off x="355665" y="5216413"/>
            <a:ext cx="2327118" cy="728051"/>
          </a:xfrm>
          <a:custGeom>
            <a:avLst/>
            <a:gdLst>
              <a:gd name="connsiteX0" fmla="*/ 0 w 2327118"/>
              <a:gd name="connsiteY0" fmla="*/ 72805 h 728051"/>
              <a:gd name="connsiteX1" fmla="*/ 72805 w 2327118"/>
              <a:gd name="connsiteY1" fmla="*/ 0 h 728051"/>
              <a:gd name="connsiteX2" fmla="*/ 2254313 w 2327118"/>
              <a:gd name="connsiteY2" fmla="*/ 0 h 728051"/>
              <a:gd name="connsiteX3" fmla="*/ 2327118 w 2327118"/>
              <a:gd name="connsiteY3" fmla="*/ 72805 h 728051"/>
              <a:gd name="connsiteX4" fmla="*/ 2327118 w 2327118"/>
              <a:gd name="connsiteY4" fmla="*/ 655246 h 728051"/>
              <a:gd name="connsiteX5" fmla="*/ 2254313 w 2327118"/>
              <a:gd name="connsiteY5" fmla="*/ 728051 h 728051"/>
              <a:gd name="connsiteX6" fmla="*/ 72805 w 2327118"/>
              <a:gd name="connsiteY6" fmla="*/ 728051 h 728051"/>
              <a:gd name="connsiteX7" fmla="*/ 0 w 2327118"/>
              <a:gd name="connsiteY7" fmla="*/ 655246 h 728051"/>
              <a:gd name="connsiteX8" fmla="*/ 0 w 2327118"/>
              <a:gd name="connsiteY8" fmla="*/ 72805 h 728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27118" h="728051">
                <a:moveTo>
                  <a:pt x="0" y="72805"/>
                </a:moveTo>
                <a:cubicBezTo>
                  <a:pt x="0" y="32596"/>
                  <a:pt x="32596" y="0"/>
                  <a:pt x="72805" y="0"/>
                </a:cubicBezTo>
                <a:lnTo>
                  <a:pt x="2254313" y="0"/>
                </a:lnTo>
                <a:cubicBezTo>
                  <a:pt x="2294522" y="0"/>
                  <a:pt x="2327118" y="32596"/>
                  <a:pt x="2327118" y="72805"/>
                </a:cubicBezTo>
                <a:lnTo>
                  <a:pt x="2327118" y="655246"/>
                </a:lnTo>
                <a:cubicBezTo>
                  <a:pt x="2327118" y="695455"/>
                  <a:pt x="2294522" y="728051"/>
                  <a:pt x="2254313" y="728051"/>
                </a:cubicBezTo>
                <a:lnTo>
                  <a:pt x="72805" y="728051"/>
                </a:lnTo>
                <a:cubicBezTo>
                  <a:pt x="32596" y="728051"/>
                  <a:pt x="0" y="695455"/>
                  <a:pt x="0" y="655246"/>
                </a:cubicBezTo>
                <a:lnTo>
                  <a:pt x="0" y="72805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7044" tIns="55614" rIns="67044" bIns="55614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800" b="1" kern="1200" dirty="0"/>
              <a:t>EQUATES 2017 data</a:t>
            </a:r>
            <a:endParaRPr lang="en-US" sz="1800" kern="120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C2E8CA6E-0D41-F3D7-B489-0B0C7DBEFE0C}"/>
              </a:ext>
            </a:extLst>
          </p:cNvPr>
          <p:cNvSpPr/>
          <p:nvPr/>
        </p:nvSpPr>
        <p:spPr>
          <a:xfrm>
            <a:off x="3119119" y="2411418"/>
            <a:ext cx="2908897" cy="3705853"/>
          </a:xfrm>
          <a:custGeom>
            <a:avLst/>
            <a:gdLst>
              <a:gd name="connsiteX0" fmla="*/ 0 w 2908897"/>
              <a:gd name="connsiteY0" fmla="*/ 290890 h 3705853"/>
              <a:gd name="connsiteX1" fmla="*/ 290890 w 2908897"/>
              <a:gd name="connsiteY1" fmla="*/ 0 h 3705853"/>
              <a:gd name="connsiteX2" fmla="*/ 2618007 w 2908897"/>
              <a:gd name="connsiteY2" fmla="*/ 0 h 3705853"/>
              <a:gd name="connsiteX3" fmla="*/ 2908897 w 2908897"/>
              <a:gd name="connsiteY3" fmla="*/ 290890 h 3705853"/>
              <a:gd name="connsiteX4" fmla="*/ 2908897 w 2908897"/>
              <a:gd name="connsiteY4" fmla="*/ 3414963 h 3705853"/>
              <a:gd name="connsiteX5" fmla="*/ 2618007 w 2908897"/>
              <a:gd name="connsiteY5" fmla="*/ 3705853 h 3705853"/>
              <a:gd name="connsiteX6" fmla="*/ 290890 w 2908897"/>
              <a:gd name="connsiteY6" fmla="*/ 3705853 h 3705853"/>
              <a:gd name="connsiteX7" fmla="*/ 0 w 2908897"/>
              <a:gd name="connsiteY7" fmla="*/ 3414963 h 3705853"/>
              <a:gd name="connsiteX8" fmla="*/ 0 w 2908897"/>
              <a:gd name="connsiteY8" fmla="*/ 290890 h 3705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08897" h="3705853">
                <a:moveTo>
                  <a:pt x="0" y="290890"/>
                </a:moveTo>
                <a:cubicBezTo>
                  <a:pt x="0" y="130236"/>
                  <a:pt x="130236" y="0"/>
                  <a:pt x="290890" y="0"/>
                </a:cubicBezTo>
                <a:lnTo>
                  <a:pt x="2618007" y="0"/>
                </a:lnTo>
                <a:cubicBezTo>
                  <a:pt x="2778661" y="0"/>
                  <a:pt x="2908897" y="130236"/>
                  <a:pt x="2908897" y="290890"/>
                </a:cubicBezTo>
                <a:lnTo>
                  <a:pt x="2908897" y="3414963"/>
                </a:lnTo>
                <a:cubicBezTo>
                  <a:pt x="2908897" y="3575617"/>
                  <a:pt x="2778661" y="3705853"/>
                  <a:pt x="2618007" y="3705853"/>
                </a:cubicBezTo>
                <a:lnTo>
                  <a:pt x="290890" y="3705853"/>
                </a:lnTo>
                <a:cubicBezTo>
                  <a:pt x="130236" y="3705853"/>
                  <a:pt x="0" y="3575617"/>
                  <a:pt x="0" y="3414963"/>
                </a:cubicBezTo>
                <a:lnTo>
                  <a:pt x="0" y="290890"/>
                </a:lnTo>
                <a:close/>
              </a:path>
            </a:pathLst>
          </a:cu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3350" tIns="133350" rIns="133350" bIns="2727448" numCol="1" spcCol="1270" anchor="ctr" anchorCtr="0">
            <a:noAutofit/>
          </a:bodyPr>
          <a:lstStyle/>
          <a:p>
            <a:pPr marL="0" lvl="0" indent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500" kern="1200"/>
              <a:t>Post Process</a:t>
            </a:r>
            <a:endParaRPr lang="en-US" sz="3500" kern="1200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4503DA9-743D-6C4A-9F6E-06D61E8B210C}"/>
              </a:ext>
            </a:extLst>
          </p:cNvPr>
          <p:cNvSpPr/>
          <p:nvPr/>
        </p:nvSpPr>
        <p:spPr>
          <a:xfrm>
            <a:off x="6173457" y="2411417"/>
            <a:ext cx="2908897" cy="3705853"/>
          </a:xfrm>
          <a:custGeom>
            <a:avLst/>
            <a:gdLst>
              <a:gd name="connsiteX0" fmla="*/ 0 w 2908897"/>
              <a:gd name="connsiteY0" fmla="*/ 290890 h 3705853"/>
              <a:gd name="connsiteX1" fmla="*/ 290890 w 2908897"/>
              <a:gd name="connsiteY1" fmla="*/ 0 h 3705853"/>
              <a:gd name="connsiteX2" fmla="*/ 2618007 w 2908897"/>
              <a:gd name="connsiteY2" fmla="*/ 0 h 3705853"/>
              <a:gd name="connsiteX3" fmla="*/ 2908897 w 2908897"/>
              <a:gd name="connsiteY3" fmla="*/ 290890 h 3705853"/>
              <a:gd name="connsiteX4" fmla="*/ 2908897 w 2908897"/>
              <a:gd name="connsiteY4" fmla="*/ 3414963 h 3705853"/>
              <a:gd name="connsiteX5" fmla="*/ 2618007 w 2908897"/>
              <a:gd name="connsiteY5" fmla="*/ 3705853 h 3705853"/>
              <a:gd name="connsiteX6" fmla="*/ 290890 w 2908897"/>
              <a:gd name="connsiteY6" fmla="*/ 3705853 h 3705853"/>
              <a:gd name="connsiteX7" fmla="*/ 0 w 2908897"/>
              <a:gd name="connsiteY7" fmla="*/ 3414963 h 3705853"/>
              <a:gd name="connsiteX8" fmla="*/ 0 w 2908897"/>
              <a:gd name="connsiteY8" fmla="*/ 290890 h 3705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08897" h="3705853">
                <a:moveTo>
                  <a:pt x="0" y="290890"/>
                </a:moveTo>
                <a:cubicBezTo>
                  <a:pt x="0" y="130236"/>
                  <a:pt x="130236" y="0"/>
                  <a:pt x="290890" y="0"/>
                </a:cubicBezTo>
                <a:lnTo>
                  <a:pt x="2618007" y="0"/>
                </a:lnTo>
                <a:cubicBezTo>
                  <a:pt x="2778661" y="0"/>
                  <a:pt x="2908897" y="130236"/>
                  <a:pt x="2908897" y="290890"/>
                </a:cubicBezTo>
                <a:lnTo>
                  <a:pt x="2908897" y="3414963"/>
                </a:lnTo>
                <a:cubicBezTo>
                  <a:pt x="2908897" y="3575617"/>
                  <a:pt x="2778661" y="3705853"/>
                  <a:pt x="2618007" y="3705853"/>
                </a:cubicBezTo>
                <a:lnTo>
                  <a:pt x="290890" y="3705853"/>
                </a:lnTo>
                <a:cubicBezTo>
                  <a:pt x="130236" y="3705853"/>
                  <a:pt x="0" y="3575617"/>
                  <a:pt x="0" y="3414963"/>
                </a:cubicBezTo>
                <a:lnTo>
                  <a:pt x="0" y="290890"/>
                </a:lnTo>
                <a:close/>
              </a:path>
            </a:pathLst>
          </a:cu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3350" tIns="133350" rIns="133350" bIns="2727448" numCol="1" spcCol="1270" anchor="ctr" anchorCtr="0">
            <a:noAutofit/>
          </a:bodyPr>
          <a:lstStyle/>
          <a:p>
            <a:pPr marL="0" lvl="0" indent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500" kern="1200" dirty="0"/>
              <a:t>Well-to-Wheel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B6997088-5D58-9C49-EC28-55FCA6E6D3B7}"/>
              </a:ext>
            </a:extLst>
          </p:cNvPr>
          <p:cNvSpPr/>
          <p:nvPr/>
        </p:nvSpPr>
        <p:spPr>
          <a:xfrm>
            <a:off x="6464346" y="3535660"/>
            <a:ext cx="2327118" cy="2408804"/>
          </a:xfrm>
          <a:custGeom>
            <a:avLst/>
            <a:gdLst>
              <a:gd name="connsiteX0" fmla="*/ 0 w 2327118"/>
              <a:gd name="connsiteY0" fmla="*/ 232712 h 2408804"/>
              <a:gd name="connsiteX1" fmla="*/ 232712 w 2327118"/>
              <a:gd name="connsiteY1" fmla="*/ 0 h 2408804"/>
              <a:gd name="connsiteX2" fmla="*/ 2094406 w 2327118"/>
              <a:gd name="connsiteY2" fmla="*/ 0 h 2408804"/>
              <a:gd name="connsiteX3" fmla="*/ 2327118 w 2327118"/>
              <a:gd name="connsiteY3" fmla="*/ 232712 h 2408804"/>
              <a:gd name="connsiteX4" fmla="*/ 2327118 w 2327118"/>
              <a:gd name="connsiteY4" fmla="*/ 2176092 h 2408804"/>
              <a:gd name="connsiteX5" fmla="*/ 2094406 w 2327118"/>
              <a:gd name="connsiteY5" fmla="*/ 2408804 h 2408804"/>
              <a:gd name="connsiteX6" fmla="*/ 232712 w 2327118"/>
              <a:gd name="connsiteY6" fmla="*/ 2408804 h 2408804"/>
              <a:gd name="connsiteX7" fmla="*/ 0 w 2327118"/>
              <a:gd name="connsiteY7" fmla="*/ 2176092 h 2408804"/>
              <a:gd name="connsiteX8" fmla="*/ 0 w 2327118"/>
              <a:gd name="connsiteY8" fmla="*/ 232712 h 2408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27118" h="2408804">
                <a:moveTo>
                  <a:pt x="0" y="232712"/>
                </a:moveTo>
                <a:cubicBezTo>
                  <a:pt x="0" y="104189"/>
                  <a:pt x="104189" y="0"/>
                  <a:pt x="232712" y="0"/>
                </a:cubicBezTo>
                <a:lnTo>
                  <a:pt x="2094406" y="0"/>
                </a:lnTo>
                <a:cubicBezTo>
                  <a:pt x="2222929" y="0"/>
                  <a:pt x="2327118" y="104189"/>
                  <a:pt x="2327118" y="232712"/>
                </a:cubicBezTo>
                <a:lnTo>
                  <a:pt x="2327118" y="2176092"/>
                </a:lnTo>
                <a:cubicBezTo>
                  <a:pt x="2327118" y="2304615"/>
                  <a:pt x="2222929" y="2408804"/>
                  <a:pt x="2094406" y="2408804"/>
                </a:cubicBezTo>
                <a:lnTo>
                  <a:pt x="232712" y="2408804"/>
                </a:lnTo>
                <a:cubicBezTo>
                  <a:pt x="104189" y="2408804"/>
                  <a:pt x="0" y="2304615"/>
                  <a:pt x="0" y="2176092"/>
                </a:cubicBezTo>
                <a:lnTo>
                  <a:pt x="0" y="23271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3879" tIns="102449" rIns="113879" bIns="102449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800" b="1" kern="1200" dirty="0"/>
              <a:t>GREET emission factors by region</a:t>
            </a:r>
          </a:p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b="1" dirty="0"/>
          </a:p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800" b="1" kern="1200" dirty="0"/>
              <a:t>State renewable energy projections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C572911-26EB-B695-7CB1-6D3FC67F2338}"/>
              </a:ext>
            </a:extLst>
          </p:cNvPr>
          <p:cNvGrpSpPr/>
          <p:nvPr/>
        </p:nvGrpSpPr>
        <p:grpSpPr>
          <a:xfrm>
            <a:off x="9227795" y="2411416"/>
            <a:ext cx="2908897" cy="3705853"/>
            <a:chOff x="6255248" y="2434855"/>
            <a:chExt cx="2908897" cy="3705853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E52B5EE-F904-5BE5-DCE6-461F59EBE95F}"/>
                </a:ext>
              </a:extLst>
            </p:cNvPr>
            <p:cNvSpPr/>
            <p:nvPr/>
          </p:nvSpPr>
          <p:spPr>
            <a:xfrm>
              <a:off x="6255248" y="2434855"/>
              <a:ext cx="2908897" cy="3705853"/>
            </a:xfrm>
            <a:custGeom>
              <a:avLst/>
              <a:gdLst>
                <a:gd name="connsiteX0" fmla="*/ 0 w 2908897"/>
                <a:gd name="connsiteY0" fmla="*/ 290890 h 3705853"/>
                <a:gd name="connsiteX1" fmla="*/ 290890 w 2908897"/>
                <a:gd name="connsiteY1" fmla="*/ 0 h 3705853"/>
                <a:gd name="connsiteX2" fmla="*/ 2618007 w 2908897"/>
                <a:gd name="connsiteY2" fmla="*/ 0 h 3705853"/>
                <a:gd name="connsiteX3" fmla="*/ 2908897 w 2908897"/>
                <a:gd name="connsiteY3" fmla="*/ 290890 h 3705853"/>
                <a:gd name="connsiteX4" fmla="*/ 2908897 w 2908897"/>
                <a:gd name="connsiteY4" fmla="*/ 3414963 h 3705853"/>
                <a:gd name="connsiteX5" fmla="*/ 2618007 w 2908897"/>
                <a:gd name="connsiteY5" fmla="*/ 3705853 h 3705853"/>
                <a:gd name="connsiteX6" fmla="*/ 290890 w 2908897"/>
                <a:gd name="connsiteY6" fmla="*/ 3705853 h 3705853"/>
                <a:gd name="connsiteX7" fmla="*/ 0 w 2908897"/>
                <a:gd name="connsiteY7" fmla="*/ 3414963 h 3705853"/>
                <a:gd name="connsiteX8" fmla="*/ 0 w 2908897"/>
                <a:gd name="connsiteY8" fmla="*/ 290890 h 3705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08897" h="3705853">
                  <a:moveTo>
                    <a:pt x="0" y="290890"/>
                  </a:moveTo>
                  <a:cubicBezTo>
                    <a:pt x="0" y="130236"/>
                    <a:pt x="130236" y="0"/>
                    <a:pt x="290890" y="0"/>
                  </a:cubicBezTo>
                  <a:lnTo>
                    <a:pt x="2618007" y="0"/>
                  </a:lnTo>
                  <a:cubicBezTo>
                    <a:pt x="2778661" y="0"/>
                    <a:pt x="2908897" y="130236"/>
                    <a:pt x="2908897" y="290890"/>
                  </a:cubicBezTo>
                  <a:lnTo>
                    <a:pt x="2908897" y="3414963"/>
                  </a:lnTo>
                  <a:cubicBezTo>
                    <a:pt x="2908897" y="3575617"/>
                    <a:pt x="2778661" y="3705853"/>
                    <a:pt x="2618007" y="3705853"/>
                  </a:cubicBezTo>
                  <a:lnTo>
                    <a:pt x="290890" y="3705853"/>
                  </a:lnTo>
                  <a:cubicBezTo>
                    <a:pt x="130236" y="3705853"/>
                    <a:pt x="0" y="3575617"/>
                    <a:pt x="0" y="3414963"/>
                  </a:cubicBezTo>
                  <a:lnTo>
                    <a:pt x="0" y="290890"/>
                  </a:lnTo>
                  <a:close/>
                </a:path>
              </a:pathLst>
            </a:cu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3350" tIns="133350" rIns="133350" bIns="2727448" numCol="1" spcCol="1270" anchor="ctr" anchorCtr="0">
              <a:noAutofit/>
            </a:bodyPr>
            <a:lstStyle/>
            <a:p>
              <a:pPr marL="0" lvl="0" indent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altLang="zh-TW" sz="3500" kern="1200" dirty="0"/>
                <a:t>COBRA</a:t>
              </a:r>
              <a:endParaRPr lang="en-US" sz="3500" kern="1200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3267FA52-9CAB-61DE-8656-B8F7181D27BB}"/>
                </a:ext>
              </a:extLst>
            </p:cNvPr>
            <p:cNvSpPr/>
            <p:nvPr/>
          </p:nvSpPr>
          <p:spPr>
            <a:xfrm>
              <a:off x="6546137" y="3559099"/>
              <a:ext cx="2327118" cy="728685"/>
            </a:xfrm>
            <a:custGeom>
              <a:avLst/>
              <a:gdLst>
                <a:gd name="connsiteX0" fmla="*/ 0 w 2327118"/>
                <a:gd name="connsiteY0" fmla="*/ 232712 h 2408804"/>
                <a:gd name="connsiteX1" fmla="*/ 232712 w 2327118"/>
                <a:gd name="connsiteY1" fmla="*/ 0 h 2408804"/>
                <a:gd name="connsiteX2" fmla="*/ 2094406 w 2327118"/>
                <a:gd name="connsiteY2" fmla="*/ 0 h 2408804"/>
                <a:gd name="connsiteX3" fmla="*/ 2327118 w 2327118"/>
                <a:gd name="connsiteY3" fmla="*/ 232712 h 2408804"/>
                <a:gd name="connsiteX4" fmla="*/ 2327118 w 2327118"/>
                <a:gd name="connsiteY4" fmla="*/ 2176092 h 2408804"/>
                <a:gd name="connsiteX5" fmla="*/ 2094406 w 2327118"/>
                <a:gd name="connsiteY5" fmla="*/ 2408804 h 2408804"/>
                <a:gd name="connsiteX6" fmla="*/ 232712 w 2327118"/>
                <a:gd name="connsiteY6" fmla="*/ 2408804 h 2408804"/>
                <a:gd name="connsiteX7" fmla="*/ 0 w 2327118"/>
                <a:gd name="connsiteY7" fmla="*/ 2176092 h 2408804"/>
                <a:gd name="connsiteX8" fmla="*/ 0 w 2327118"/>
                <a:gd name="connsiteY8" fmla="*/ 232712 h 2408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27118" h="2408804">
                  <a:moveTo>
                    <a:pt x="0" y="232712"/>
                  </a:moveTo>
                  <a:cubicBezTo>
                    <a:pt x="0" y="104189"/>
                    <a:pt x="104189" y="0"/>
                    <a:pt x="232712" y="0"/>
                  </a:cubicBezTo>
                  <a:lnTo>
                    <a:pt x="2094406" y="0"/>
                  </a:lnTo>
                  <a:cubicBezTo>
                    <a:pt x="2222929" y="0"/>
                    <a:pt x="2327118" y="104189"/>
                    <a:pt x="2327118" y="232712"/>
                  </a:cubicBezTo>
                  <a:lnTo>
                    <a:pt x="2327118" y="2176092"/>
                  </a:lnTo>
                  <a:cubicBezTo>
                    <a:pt x="2327118" y="2304615"/>
                    <a:pt x="2222929" y="2408804"/>
                    <a:pt x="2094406" y="2408804"/>
                  </a:cubicBezTo>
                  <a:lnTo>
                    <a:pt x="232712" y="2408804"/>
                  </a:lnTo>
                  <a:cubicBezTo>
                    <a:pt x="104189" y="2408804"/>
                    <a:pt x="0" y="2304615"/>
                    <a:pt x="0" y="2176092"/>
                  </a:cubicBezTo>
                  <a:lnTo>
                    <a:pt x="0" y="23271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3879" tIns="102449" rIns="113879" bIns="102449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800" b="1" kern="1200" dirty="0"/>
                <a:t>County level emission changes</a:t>
              </a:r>
            </a:p>
          </p:txBody>
        </p:sp>
      </p:grp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B96EA71-D797-3A5F-3BB2-4BE70EE87E42}"/>
              </a:ext>
            </a:extLst>
          </p:cNvPr>
          <p:cNvSpPr/>
          <p:nvPr/>
        </p:nvSpPr>
        <p:spPr>
          <a:xfrm>
            <a:off x="3410002" y="3535978"/>
            <a:ext cx="2327118" cy="1098792"/>
          </a:xfrm>
          <a:custGeom>
            <a:avLst/>
            <a:gdLst>
              <a:gd name="connsiteX0" fmla="*/ 0 w 2327118"/>
              <a:gd name="connsiteY0" fmla="*/ 72805 h 728051"/>
              <a:gd name="connsiteX1" fmla="*/ 72805 w 2327118"/>
              <a:gd name="connsiteY1" fmla="*/ 0 h 728051"/>
              <a:gd name="connsiteX2" fmla="*/ 2254313 w 2327118"/>
              <a:gd name="connsiteY2" fmla="*/ 0 h 728051"/>
              <a:gd name="connsiteX3" fmla="*/ 2327118 w 2327118"/>
              <a:gd name="connsiteY3" fmla="*/ 72805 h 728051"/>
              <a:gd name="connsiteX4" fmla="*/ 2327118 w 2327118"/>
              <a:gd name="connsiteY4" fmla="*/ 655246 h 728051"/>
              <a:gd name="connsiteX5" fmla="*/ 2254313 w 2327118"/>
              <a:gd name="connsiteY5" fmla="*/ 728051 h 728051"/>
              <a:gd name="connsiteX6" fmla="*/ 72805 w 2327118"/>
              <a:gd name="connsiteY6" fmla="*/ 728051 h 728051"/>
              <a:gd name="connsiteX7" fmla="*/ 0 w 2327118"/>
              <a:gd name="connsiteY7" fmla="*/ 655246 h 728051"/>
              <a:gd name="connsiteX8" fmla="*/ 0 w 2327118"/>
              <a:gd name="connsiteY8" fmla="*/ 72805 h 728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27118" h="728051">
                <a:moveTo>
                  <a:pt x="0" y="72805"/>
                </a:moveTo>
                <a:cubicBezTo>
                  <a:pt x="0" y="32596"/>
                  <a:pt x="32596" y="0"/>
                  <a:pt x="72805" y="0"/>
                </a:cubicBezTo>
                <a:lnTo>
                  <a:pt x="2254313" y="0"/>
                </a:lnTo>
                <a:cubicBezTo>
                  <a:pt x="2294522" y="0"/>
                  <a:pt x="2327118" y="32596"/>
                  <a:pt x="2327118" y="72805"/>
                </a:cubicBezTo>
                <a:lnTo>
                  <a:pt x="2327118" y="655246"/>
                </a:lnTo>
                <a:cubicBezTo>
                  <a:pt x="2327118" y="695455"/>
                  <a:pt x="2294522" y="728051"/>
                  <a:pt x="2254313" y="728051"/>
                </a:cubicBezTo>
                <a:lnTo>
                  <a:pt x="72805" y="728051"/>
                </a:lnTo>
                <a:cubicBezTo>
                  <a:pt x="32596" y="728051"/>
                  <a:pt x="0" y="695455"/>
                  <a:pt x="0" y="655246"/>
                </a:cubicBezTo>
                <a:lnTo>
                  <a:pt x="0" y="72805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7044" tIns="55614" rIns="67044" bIns="55614" numCol="1" spcCol="1270" anchor="ctr" anchorCtr="0">
            <a:noAutofit/>
          </a:bodyPr>
          <a:lstStyle/>
          <a:p>
            <a:pPr lvl="0" algn="ctr"/>
            <a:r>
              <a:rPr lang="en-US" b="1" dirty="0"/>
              <a:t>CARB AC</a:t>
            </a:r>
            <a:r>
              <a:rPr lang="en-US" altLang="zh-TW" b="1" dirty="0"/>
              <a:t>C</a:t>
            </a:r>
            <a:r>
              <a:rPr lang="zh-TW" altLang="en-US" b="1" dirty="0"/>
              <a:t> </a:t>
            </a:r>
            <a:r>
              <a:rPr lang="en-US" altLang="zh-TW" b="1" dirty="0"/>
              <a:t>II</a:t>
            </a:r>
            <a:r>
              <a:rPr lang="en-US" b="1" dirty="0"/>
              <a:t> EV table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DCAC3B8-FACF-6645-E873-130AF269F953}"/>
              </a:ext>
            </a:extLst>
          </p:cNvPr>
          <p:cNvSpPr/>
          <p:nvPr/>
        </p:nvSpPr>
        <p:spPr>
          <a:xfrm>
            <a:off x="3410002" y="4740379"/>
            <a:ext cx="2327118" cy="1098792"/>
          </a:xfrm>
          <a:custGeom>
            <a:avLst/>
            <a:gdLst>
              <a:gd name="connsiteX0" fmla="*/ 0 w 2327118"/>
              <a:gd name="connsiteY0" fmla="*/ 72805 h 728051"/>
              <a:gd name="connsiteX1" fmla="*/ 72805 w 2327118"/>
              <a:gd name="connsiteY1" fmla="*/ 0 h 728051"/>
              <a:gd name="connsiteX2" fmla="*/ 2254313 w 2327118"/>
              <a:gd name="connsiteY2" fmla="*/ 0 h 728051"/>
              <a:gd name="connsiteX3" fmla="*/ 2327118 w 2327118"/>
              <a:gd name="connsiteY3" fmla="*/ 72805 h 728051"/>
              <a:gd name="connsiteX4" fmla="*/ 2327118 w 2327118"/>
              <a:gd name="connsiteY4" fmla="*/ 655246 h 728051"/>
              <a:gd name="connsiteX5" fmla="*/ 2254313 w 2327118"/>
              <a:gd name="connsiteY5" fmla="*/ 728051 h 728051"/>
              <a:gd name="connsiteX6" fmla="*/ 72805 w 2327118"/>
              <a:gd name="connsiteY6" fmla="*/ 728051 h 728051"/>
              <a:gd name="connsiteX7" fmla="*/ 0 w 2327118"/>
              <a:gd name="connsiteY7" fmla="*/ 655246 h 728051"/>
              <a:gd name="connsiteX8" fmla="*/ 0 w 2327118"/>
              <a:gd name="connsiteY8" fmla="*/ 72805 h 728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27118" h="728051">
                <a:moveTo>
                  <a:pt x="0" y="72805"/>
                </a:moveTo>
                <a:cubicBezTo>
                  <a:pt x="0" y="32596"/>
                  <a:pt x="32596" y="0"/>
                  <a:pt x="72805" y="0"/>
                </a:cubicBezTo>
                <a:lnTo>
                  <a:pt x="2254313" y="0"/>
                </a:lnTo>
                <a:cubicBezTo>
                  <a:pt x="2294522" y="0"/>
                  <a:pt x="2327118" y="32596"/>
                  <a:pt x="2327118" y="72805"/>
                </a:cubicBezTo>
                <a:lnTo>
                  <a:pt x="2327118" y="655246"/>
                </a:lnTo>
                <a:cubicBezTo>
                  <a:pt x="2327118" y="695455"/>
                  <a:pt x="2294522" y="728051"/>
                  <a:pt x="2254313" y="728051"/>
                </a:cubicBezTo>
                <a:lnTo>
                  <a:pt x="72805" y="728051"/>
                </a:lnTo>
                <a:cubicBezTo>
                  <a:pt x="32596" y="728051"/>
                  <a:pt x="0" y="695455"/>
                  <a:pt x="0" y="655246"/>
                </a:cubicBezTo>
                <a:lnTo>
                  <a:pt x="0" y="72805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7044" tIns="55614" rIns="67044" bIns="55614" numCol="1" spcCol="1270" anchor="ctr" anchorCtr="0">
            <a:noAutofit/>
          </a:bodyPr>
          <a:lstStyle/>
          <a:p>
            <a:pPr lvl="0" algn="ctr"/>
            <a:r>
              <a:rPr lang="en-US" b="1" dirty="0"/>
              <a:t>CARB AC</a:t>
            </a:r>
            <a:r>
              <a:rPr lang="en-US" altLang="zh-TW" b="1" dirty="0"/>
              <a:t>C</a:t>
            </a:r>
            <a:r>
              <a:rPr lang="zh-TW" altLang="en-US" b="1" dirty="0"/>
              <a:t> </a:t>
            </a:r>
            <a:r>
              <a:rPr lang="en-US" altLang="zh-TW" b="1" dirty="0"/>
              <a:t>II</a:t>
            </a:r>
            <a:r>
              <a:rPr lang="en-US" b="1" dirty="0"/>
              <a:t> emission reduction table</a:t>
            </a: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E0072FD2-7ED3-7E92-923F-019C43CFC2E2}"/>
              </a:ext>
            </a:extLst>
          </p:cNvPr>
          <p:cNvSpPr/>
          <p:nvPr/>
        </p:nvSpPr>
        <p:spPr>
          <a:xfrm>
            <a:off x="9509217" y="4376354"/>
            <a:ext cx="2327118" cy="735084"/>
          </a:xfrm>
          <a:custGeom>
            <a:avLst/>
            <a:gdLst>
              <a:gd name="connsiteX0" fmla="*/ 0 w 2327118"/>
              <a:gd name="connsiteY0" fmla="*/ 232712 h 2408804"/>
              <a:gd name="connsiteX1" fmla="*/ 232712 w 2327118"/>
              <a:gd name="connsiteY1" fmla="*/ 0 h 2408804"/>
              <a:gd name="connsiteX2" fmla="*/ 2094406 w 2327118"/>
              <a:gd name="connsiteY2" fmla="*/ 0 h 2408804"/>
              <a:gd name="connsiteX3" fmla="*/ 2327118 w 2327118"/>
              <a:gd name="connsiteY3" fmla="*/ 232712 h 2408804"/>
              <a:gd name="connsiteX4" fmla="*/ 2327118 w 2327118"/>
              <a:gd name="connsiteY4" fmla="*/ 2176092 h 2408804"/>
              <a:gd name="connsiteX5" fmla="*/ 2094406 w 2327118"/>
              <a:gd name="connsiteY5" fmla="*/ 2408804 h 2408804"/>
              <a:gd name="connsiteX6" fmla="*/ 232712 w 2327118"/>
              <a:gd name="connsiteY6" fmla="*/ 2408804 h 2408804"/>
              <a:gd name="connsiteX7" fmla="*/ 0 w 2327118"/>
              <a:gd name="connsiteY7" fmla="*/ 2176092 h 2408804"/>
              <a:gd name="connsiteX8" fmla="*/ 0 w 2327118"/>
              <a:gd name="connsiteY8" fmla="*/ 232712 h 2408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27118" h="2408804">
                <a:moveTo>
                  <a:pt x="0" y="232712"/>
                </a:moveTo>
                <a:cubicBezTo>
                  <a:pt x="0" y="104189"/>
                  <a:pt x="104189" y="0"/>
                  <a:pt x="232712" y="0"/>
                </a:cubicBezTo>
                <a:lnTo>
                  <a:pt x="2094406" y="0"/>
                </a:lnTo>
                <a:cubicBezTo>
                  <a:pt x="2222929" y="0"/>
                  <a:pt x="2327118" y="104189"/>
                  <a:pt x="2327118" y="232712"/>
                </a:cubicBezTo>
                <a:lnTo>
                  <a:pt x="2327118" y="2176092"/>
                </a:lnTo>
                <a:cubicBezTo>
                  <a:pt x="2327118" y="2304615"/>
                  <a:pt x="2222929" y="2408804"/>
                  <a:pt x="2094406" y="2408804"/>
                </a:cubicBezTo>
                <a:lnTo>
                  <a:pt x="232712" y="2408804"/>
                </a:lnTo>
                <a:cubicBezTo>
                  <a:pt x="104189" y="2408804"/>
                  <a:pt x="0" y="2304615"/>
                  <a:pt x="0" y="2176092"/>
                </a:cubicBezTo>
                <a:lnTo>
                  <a:pt x="0" y="23271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3879" tIns="102449" rIns="113879" bIns="102449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800" b="1" kern="1200" dirty="0"/>
              <a:t>Downwind state impacts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8F4FFC15-E883-C66B-FBEA-F3659B875531}"/>
              </a:ext>
            </a:extLst>
          </p:cNvPr>
          <p:cNvSpPr/>
          <p:nvPr/>
        </p:nvSpPr>
        <p:spPr>
          <a:xfrm>
            <a:off x="9509217" y="5209380"/>
            <a:ext cx="2327118" cy="735084"/>
          </a:xfrm>
          <a:custGeom>
            <a:avLst/>
            <a:gdLst>
              <a:gd name="connsiteX0" fmla="*/ 0 w 2327118"/>
              <a:gd name="connsiteY0" fmla="*/ 232712 h 2408804"/>
              <a:gd name="connsiteX1" fmla="*/ 232712 w 2327118"/>
              <a:gd name="connsiteY1" fmla="*/ 0 h 2408804"/>
              <a:gd name="connsiteX2" fmla="*/ 2094406 w 2327118"/>
              <a:gd name="connsiteY2" fmla="*/ 0 h 2408804"/>
              <a:gd name="connsiteX3" fmla="*/ 2327118 w 2327118"/>
              <a:gd name="connsiteY3" fmla="*/ 232712 h 2408804"/>
              <a:gd name="connsiteX4" fmla="*/ 2327118 w 2327118"/>
              <a:gd name="connsiteY4" fmla="*/ 2176092 h 2408804"/>
              <a:gd name="connsiteX5" fmla="*/ 2094406 w 2327118"/>
              <a:gd name="connsiteY5" fmla="*/ 2408804 h 2408804"/>
              <a:gd name="connsiteX6" fmla="*/ 232712 w 2327118"/>
              <a:gd name="connsiteY6" fmla="*/ 2408804 h 2408804"/>
              <a:gd name="connsiteX7" fmla="*/ 0 w 2327118"/>
              <a:gd name="connsiteY7" fmla="*/ 2176092 h 2408804"/>
              <a:gd name="connsiteX8" fmla="*/ 0 w 2327118"/>
              <a:gd name="connsiteY8" fmla="*/ 232712 h 2408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27118" h="2408804">
                <a:moveTo>
                  <a:pt x="0" y="232712"/>
                </a:moveTo>
                <a:cubicBezTo>
                  <a:pt x="0" y="104189"/>
                  <a:pt x="104189" y="0"/>
                  <a:pt x="232712" y="0"/>
                </a:cubicBezTo>
                <a:lnTo>
                  <a:pt x="2094406" y="0"/>
                </a:lnTo>
                <a:cubicBezTo>
                  <a:pt x="2222929" y="0"/>
                  <a:pt x="2327118" y="104189"/>
                  <a:pt x="2327118" y="232712"/>
                </a:cubicBezTo>
                <a:lnTo>
                  <a:pt x="2327118" y="2176092"/>
                </a:lnTo>
                <a:cubicBezTo>
                  <a:pt x="2327118" y="2304615"/>
                  <a:pt x="2222929" y="2408804"/>
                  <a:pt x="2094406" y="2408804"/>
                </a:cubicBezTo>
                <a:lnTo>
                  <a:pt x="232712" y="2408804"/>
                </a:lnTo>
                <a:cubicBezTo>
                  <a:pt x="104189" y="2408804"/>
                  <a:pt x="0" y="2304615"/>
                  <a:pt x="0" y="2176092"/>
                </a:cubicBezTo>
                <a:lnTo>
                  <a:pt x="0" y="23271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3879" tIns="102449" rIns="113879" bIns="102449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800" b="1" kern="1200" dirty="0"/>
              <a:t>Social cost </a:t>
            </a:r>
            <a:r>
              <a:rPr lang="en-US" b="1" dirty="0"/>
              <a:t>(dollar)</a:t>
            </a:r>
            <a:endParaRPr lang="en-US" sz="1800" b="1" kern="1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8AD76F-03A3-0679-A274-0F0FA337B79C}"/>
              </a:ext>
            </a:extLst>
          </p:cNvPr>
          <p:cNvSpPr txBox="1"/>
          <p:nvPr/>
        </p:nvSpPr>
        <p:spPr>
          <a:xfrm>
            <a:off x="355665" y="6261428"/>
            <a:ext cx="1959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MOVES 3.0.3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835FD88-1E67-7FFB-3C5A-4BE4EB7EB1D3}"/>
              </a:ext>
            </a:extLst>
          </p:cNvPr>
          <p:cNvSpPr txBox="1"/>
          <p:nvPr/>
        </p:nvSpPr>
        <p:spPr>
          <a:xfrm>
            <a:off x="9428781" y="6204241"/>
            <a:ext cx="1959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COBRA 4.1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31993C9F-E369-4957-90E2-813F7C5D394C}"/>
              </a:ext>
            </a:extLst>
          </p:cNvPr>
          <p:cNvSpPr/>
          <p:nvPr/>
        </p:nvSpPr>
        <p:spPr>
          <a:xfrm>
            <a:off x="2694975" y="3081160"/>
            <a:ext cx="727219" cy="4772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4614C2AD-1E6B-4C9E-B953-C2C308E77640}"/>
              </a:ext>
            </a:extLst>
          </p:cNvPr>
          <p:cNvSpPr/>
          <p:nvPr/>
        </p:nvSpPr>
        <p:spPr>
          <a:xfrm>
            <a:off x="5781710" y="3085650"/>
            <a:ext cx="727219" cy="4772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D5B70273-0664-4845-9A03-5356A7111583}"/>
              </a:ext>
            </a:extLst>
          </p:cNvPr>
          <p:cNvSpPr/>
          <p:nvPr/>
        </p:nvSpPr>
        <p:spPr>
          <a:xfrm>
            <a:off x="8891574" y="3081160"/>
            <a:ext cx="727219" cy="4772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3779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125" y="365125"/>
            <a:ext cx="10261600" cy="1325563"/>
          </a:xfrm>
        </p:spPr>
        <p:txBody>
          <a:bodyPr anchor="ctr">
            <a:normAutofit/>
          </a:bodyPr>
          <a:lstStyle/>
          <a:p>
            <a:r>
              <a:rPr lang="en-US" altLang="zh-TW" dirty="0"/>
              <a:t>Methods – MOVES3 Input Data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148013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DADFA7F5-40CC-4FC0-89A8-DE9E694DC4C4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FC7068CE-BB26-4564-B7EB-FA8DAF4687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2824706"/>
              </p:ext>
            </p:extLst>
          </p:nvPr>
        </p:nvGraphicFramePr>
        <p:xfrm>
          <a:off x="930274" y="2092057"/>
          <a:ext cx="10261600" cy="44633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97547">
                  <a:extLst>
                    <a:ext uri="{9D8B030D-6E8A-4147-A177-3AD203B41FA5}">
                      <a16:colId xmlns:a16="http://schemas.microsoft.com/office/drawing/2014/main" val="349868307"/>
                    </a:ext>
                  </a:extLst>
                </a:gridCol>
                <a:gridCol w="3180462">
                  <a:extLst>
                    <a:ext uri="{9D8B030D-6E8A-4147-A177-3AD203B41FA5}">
                      <a16:colId xmlns:a16="http://schemas.microsoft.com/office/drawing/2014/main" val="2269656657"/>
                    </a:ext>
                  </a:extLst>
                </a:gridCol>
                <a:gridCol w="3483591">
                  <a:extLst>
                    <a:ext uri="{9D8B030D-6E8A-4147-A177-3AD203B41FA5}">
                      <a16:colId xmlns:a16="http://schemas.microsoft.com/office/drawing/2014/main" val="2230467111"/>
                    </a:ext>
                  </a:extLst>
                </a:gridCol>
              </a:tblGrid>
              <a:tr h="259285"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kern="600" dirty="0">
                          <a:effectLst/>
                        </a:rPr>
                        <a:t>MOVES3 Input</a:t>
                      </a:r>
                      <a:endParaRPr lang="en-US" sz="1800" kern="600" dirty="0">
                        <a:effectLst/>
                        <a:latin typeface="Segoe UI" panose="020B0502040204020203" pitchFamily="34" charset="0"/>
                        <a:ea typeface="Meiryo UI" panose="020B0604030504040204" pitchFamily="34" charset="-128"/>
                      </a:endParaRPr>
                    </a:p>
                  </a:txBody>
                  <a:tcPr marL="110265" marR="1102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b="1" dirty="0">
                          <a:effectLst/>
                          <a:latin typeface="Segoe UI" panose="020B0502040204020203" pitchFamily="34" charset="0"/>
                          <a:ea typeface="PMingLiU" panose="02020500000000000000" pitchFamily="18" charset="-120"/>
                        </a:rPr>
                        <a:t>Oregon</a:t>
                      </a:r>
                      <a:endParaRPr lang="en-US" sz="1800" kern="600" dirty="0">
                        <a:effectLst/>
                        <a:latin typeface="Segoe UI" panose="020B0502040204020203" pitchFamily="34" charset="0"/>
                        <a:ea typeface="Meiryo UI" panose="020B0604030504040204" pitchFamily="34" charset="-128"/>
                      </a:endParaRPr>
                    </a:p>
                  </a:txBody>
                  <a:tcPr marL="110265" marR="1102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b="1" dirty="0">
                          <a:effectLst/>
                          <a:latin typeface="Segoe UI" panose="020B0502040204020203" pitchFamily="34" charset="0"/>
                          <a:ea typeface="PMingLiU" panose="02020500000000000000" pitchFamily="18" charset="-120"/>
                        </a:rPr>
                        <a:t>Connecticut</a:t>
                      </a:r>
                      <a:endParaRPr lang="en-US" sz="1800" kern="600" dirty="0">
                        <a:effectLst/>
                        <a:latin typeface="Segoe UI" panose="020B0502040204020203" pitchFamily="34" charset="0"/>
                        <a:ea typeface="Meiryo UI" panose="020B0604030504040204" pitchFamily="34" charset="-128"/>
                      </a:endParaRPr>
                    </a:p>
                  </a:txBody>
                  <a:tcPr marL="110265" marR="110265" marT="0" marB="0" anchor="ctr"/>
                </a:tc>
                <a:extLst>
                  <a:ext uri="{0D108BD9-81ED-4DB2-BD59-A6C34878D82A}">
                    <a16:rowId xmlns:a16="http://schemas.microsoft.com/office/drawing/2014/main" val="4134699488"/>
                  </a:ext>
                </a:extLst>
              </a:tr>
              <a:tr h="555711"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kern="600" dirty="0">
                          <a:effectLst/>
                        </a:rPr>
                        <a:t>VMT, VPOP </a:t>
                      </a:r>
                      <a:endParaRPr lang="en-US" sz="1800" kern="600" dirty="0">
                        <a:effectLst/>
                        <a:latin typeface="Segoe UI" panose="020B0502040204020203" pitchFamily="34" charset="0"/>
                        <a:ea typeface="Meiryo UI" panose="020B0604030504040204" pitchFamily="34" charset="-128"/>
                      </a:endParaRPr>
                    </a:p>
                  </a:txBody>
                  <a:tcPr marL="110265" marR="1102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kern="6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EQUATES </a:t>
                      </a:r>
                      <a:r>
                        <a:rPr lang="en-US" sz="1600" kern="600" dirty="0">
                          <a:effectLst/>
                        </a:rPr>
                        <a:t>2017, grown to future years (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2030 and 2040) </a:t>
                      </a:r>
                      <a:r>
                        <a:rPr lang="en-US" sz="1600" kern="600" dirty="0">
                          <a:effectLst/>
                        </a:rPr>
                        <a:t>using growth rates developed by OR</a:t>
                      </a:r>
                      <a:endParaRPr lang="en-US" sz="1800" kern="600" dirty="0">
                        <a:effectLst/>
                        <a:latin typeface="Segoe UI" panose="020B0502040204020203" pitchFamily="34" charset="0"/>
                        <a:ea typeface="Meiryo UI" panose="020B0604030504040204" pitchFamily="34" charset="-128"/>
                      </a:endParaRPr>
                    </a:p>
                  </a:txBody>
                  <a:tcPr marL="110265" marR="1102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kern="6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EQUATES </a:t>
                      </a:r>
                      <a:r>
                        <a:rPr lang="en-US" sz="1600" kern="600" dirty="0">
                          <a:effectLst/>
                        </a:rPr>
                        <a:t>2017, grown to future years (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2030 and 2040) </a:t>
                      </a:r>
                      <a:r>
                        <a:rPr lang="en-US" sz="1600" kern="600" dirty="0">
                          <a:effectLst/>
                        </a:rPr>
                        <a:t>using growth rates developed by CT</a:t>
                      </a:r>
                      <a:endParaRPr lang="en-US" sz="1800" kern="600" dirty="0">
                        <a:effectLst/>
                        <a:latin typeface="Segoe UI" panose="020B0502040204020203" pitchFamily="34" charset="0"/>
                        <a:ea typeface="Meiryo UI" panose="020B0604030504040204" pitchFamily="34" charset="-128"/>
                      </a:endParaRPr>
                    </a:p>
                  </a:txBody>
                  <a:tcPr marL="110265" marR="110265" marT="0" marB="0" anchor="ctr"/>
                </a:tc>
                <a:extLst>
                  <a:ext uri="{0D108BD9-81ED-4DB2-BD59-A6C34878D82A}">
                    <a16:rowId xmlns:a16="http://schemas.microsoft.com/office/drawing/2014/main" val="520452945"/>
                  </a:ext>
                </a:extLst>
              </a:tr>
              <a:tr h="810248"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kern="600" dirty="0">
                          <a:effectLst/>
                        </a:rPr>
                        <a:t>Fuel supply, fuel usage fractions, inspection/maintenance program parameters, VMT month, day, hour fractions</a:t>
                      </a:r>
                      <a:endParaRPr lang="en-US" sz="1800" kern="600" dirty="0">
                        <a:effectLst/>
                        <a:latin typeface="Segoe UI" panose="020B0502040204020203" pitchFamily="34" charset="0"/>
                        <a:ea typeface="Meiryo UI" panose="020B0604030504040204" pitchFamily="34" charset="-128"/>
                      </a:endParaRPr>
                    </a:p>
                  </a:txBody>
                  <a:tcPr marL="110265" marR="1102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altLang="zh-TW" sz="1600" kern="6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 state data in 2020 </a:t>
                      </a:r>
                      <a:endParaRPr lang="en-US" sz="1600" kern="6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0265" marR="1102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altLang="zh-TW" sz="1600" kern="6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CT state data in 2020 </a:t>
                      </a:r>
                      <a:endParaRPr lang="en-US" sz="1600" kern="6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0265" marR="110265" marT="0" marB="0" anchor="ctr"/>
                </a:tc>
                <a:extLst>
                  <a:ext uri="{0D108BD9-81ED-4DB2-BD59-A6C34878D82A}">
                    <a16:rowId xmlns:a16="http://schemas.microsoft.com/office/drawing/2014/main" val="3139813236"/>
                  </a:ext>
                </a:extLst>
              </a:tr>
              <a:tr h="418874"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kern="600" dirty="0">
                          <a:effectLst/>
                        </a:rPr>
                        <a:t>Road type VMT distribution, vehicle age distribution</a:t>
                      </a:r>
                      <a:endParaRPr lang="en-US" sz="1800" kern="600" dirty="0">
                        <a:effectLst/>
                        <a:latin typeface="Segoe UI" panose="020B0502040204020203" pitchFamily="34" charset="0"/>
                        <a:ea typeface="Meiryo UI" panose="020B0604030504040204" pitchFamily="34" charset="-128"/>
                      </a:endParaRPr>
                    </a:p>
                  </a:txBody>
                  <a:tcPr marL="110265" marR="1102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altLang="zh-TW" sz="1600" kern="6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 state data in 2020 </a:t>
                      </a:r>
                      <a:endParaRPr lang="en-US" sz="1600" kern="6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0265" marR="1102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altLang="zh-TW" sz="1600" kern="6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CT state data in 2020 </a:t>
                      </a:r>
                      <a:endParaRPr lang="en-US" sz="1600" kern="6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0265" marR="110265" marT="0" marB="0" anchor="ctr"/>
                </a:tc>
                <a:extLst>
                  <a:ext uri="{0D108BD9-81ED-4DB2-BD59-A6C34878D82A}">
                    <a16:rowId xmlns:a16="http://schemas.microsoft.com/office/drawing/2014/main" val="3763449161"/>
                  </a:ext>
                </a:extLst>
              </a:tr>
              <a:tr h="418874"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kern="600" dirty="0">
                          <a:effectLst/>
                        </a:rPr>
                        <a:t>Vehicle technology distribution, speed distribution</a:t>
                      </a:r>
                      <a:endParaRPr lang="en-US" sz="1800" kern="600" dirty="0">
                        <a:effectLst/>
                        <a:latin typeface="Segoe UI" panose="020B0502040204020203" pitchFamily="34" charset="0"/>
                        <a:ea typeface="Meiryo UI" panose="020B0604030504040204" pitchFamily="34" charset="-128"/>
                      </a:endParaRPr>
                    </a:p>
                  </a:txBody>
                  <a:tcPr marL="110265" marR="1102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altLang="zh-TW" sz="1600" kern="6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 state data in 2020 </a:t>
                      </a:r>
                      <a:endParaRPr lang="en-US" sz="1600" kern="6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0265" marR="1102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altLang="zh-TW" sz="1600" kern="6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CT state data in 2020 </a:t>
                      </a:r>
                      <a:endParaRPr lang="en-US" sz="1600" kern="6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0265" marR="110265" marT="0" marB="0" anchor="ctr"/>
                </a:tc>
                <a:extLst>
                  <a:ext uri="{0D108BD9-81ED-4DB2-BD59-A6C34878D82A}">
                    <a16:rowId xmlns:a16="http://schemas.microsoft.com/office/drawing/2014/main" val="420799546"/>
                  </a:ext>
                </a:extLst>
              </a:tr>
              <a:tr h="418874"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kern="600" dirty="0">
                          <a:effectLst/>
                        </a:rPr>
                        <a:t>Meteorology, retrofit program data</a:t>
                      </a:r>
                      <a:endParaRPr lang="en-US" sz="1800" kern="600" dirty="0">
                        <a:effectLst/>
                        <a:latin typeface="Segoe UI" panose="020B0502040204020203" pitchFamily="34" charset="0"/>
                        <a:ea typeface="Meiryo UI" panose="020B0604030504040204" pitchFamily="34" charset="-128"/>
                      </a:endParaRPr>
                    </a:p>
                  </a:txBody>
                  <a:tcPr marL="110265" marR="1102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altLang="zh-TW" sz="1600" kern="6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 state data in 2020 </a:t>
                      </a:r>
                      <a:endParaRPr lang="en-US" sz="1600" kern="6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0265" marR="1102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altLang="zh-TW" sz="1600" kern="6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CT state data in 2020 </a:t>
                      </a:r>
                      <a:endParaRPr lang="en-US" sz="1600" kern="6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0265" marR="110265" marT="0" marB="0" anchor="ctr"/>
                </a:tc>
                <a:extLst>
                  <a:ext uri="{0D108BD9-81ED-4DB2-BD59-A6C34878D82A}">
                    <a16:rowId xmlns:a16="http://schemas.microsoft.com/office/drawing/2014/main" val="795109521"/>
                  </a:ext>
                </a:extLst>
              </a:tr>
              <a:tr h="418874"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kern="600" dirty="0">
                          <a:effectLst/>
                          <a:latin typeface="+mn-lt"/>
                          <a:ea typeface="Meiryo UI" panose="020B0604030504040204" pitchFamily="34" charset="-128"/>
                        </a:rPr>
                        <a:t>LEV</a:t>
                      </a:r>
                    </a:p>
                  </a:txBody>
                  <a:tcPr marL="110265" marR="110265" marT="0" marB="0" anchor="ctr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altLang="zh-TW" sz="1600" kern="6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EQUATES 2017</a:t>
                      </a:r>
                      <a:endParaRPr lang="en-US" sz="1600" kern="6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0265" marR="110265" marT="0" marB="0" anchor="ctr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altLang="zh-TW" sz="1600" kern="6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EQUATES 2017</a:t>
                      </a:r>
                      <a:endParaRPr lang="en-US" sz="1600" kern="6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0265" marR="110265" marT="0" marB="0" anchor="ctr"/>
                </a:tc>
                <a:extLst>
                  <a:ext uri="{0D108BD9-81ED-4DB2-BD59-A6C34878D82A}">
                    <a16:rowId xmlns:a16="http://schemas.microsoft.com/office/drawing/2014/main" val="3180703538"/>
                  </a:ext>
                </a:extLst>
              </a:tr>
              <a:tr h="418874"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kern="600" dirty="0" err="1">
                          <a:effectLst/>
                          <a:latin typeface="+mn-lt"/>
                          <a:ea typeface="Meiryo UI" panose="020B0604030504040204" pitchFamily="34" charset="-128"/>
                        </a:rPr>
                        <a:t>NLEV</a:t>
                      </a:r>
                      <a:endParaRPr lang="en-US" sz="1600" kern="600" dirty="0">
                        <a:effectLst/>
                        <a:latin typeface="+mn-lt"/>
                        <a:ea typeface="Meiryo UI" panose="020B0604030504040204" pitchFamily="34" charset="-128"/>
                      </a:endParaRPr>
                    </a:p>
                  </a:txBody>
                  <a:tcPr marL="110265" marR="110265" marT="0" marB="0" anchor="ctr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kern="6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110265" marR="110265" marT="0" marB="0" anchor="ctr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altLang="zh-TW" sz="1600" kern="6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EQUATES 2017</a:t>
                      </a:r>
                      <a:endParaRPr lang="en-US" sz="1600" kern="6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0265" marR="110265" marT="0" marB="0" anchor="ctr"/>
                </a:tc>
                <a:extLst>
                  <a:ext uri="{0D108BD9-81ED-4DB2-BD59-A6C34878D82A}">
                    <a16:rowId xmlns:a16="http://schemas.microsoft.com/office/drawing/2014/main" val="1750816354"/>
                  </a:ext>
                </a:extLst>
              </a:tr>
            </a:tbl>
          </a:graphicData>
        </a:graphic>
      </p:graphicFrame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E2CAEF90-EA2A-4D2E-9BC6-215B771D6554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1000126" y="1480456"/>
            <a:ext cx="9817100" cy="8106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/>
              <a:t>County-Level Run | EQUATES 2017 Representative Counties in Each State</a:t>
            </a:r>
          </a:p>
        </p:txBody>
      </p:sp>
    </p:spTree>
    <p:extLst>
      <p:ext uri="{BB962C8B-B14F-4D97-AF65-F5344CB8AC3E}">
        <p14:creationId xmlns:p14="http://schemas.microsoft.com/office/powerpoint/2010/main" val="12866408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2736</TotalTime>
  <Words>1430</Words>
  <Application>Microsoft Office PowerPoint</Application>
  <PresentationFormat>Widescreen</PresentationFormat>
  <Paragraphs>325</Paragraphs>
  <Slides>21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TwitterChirp</vt:lpstr>
      <vt:lpstr>Arial</vt:lpstr>
      <vt:lpstr>Calibri</vt:lpstr>
      <vt:lpstr>Calibri Light</vt:lpstr>
      <vt:lpstr>Segoe UI</vt:lpstr>
      <vt:lpstr>Segoe UI Light</vt:lpstr>
      <vt:lpstr>Times New Roman</vt:lpstr>
      <vt:lpstr>Office Theme</vt:lpstr>
      <vt:lpstr>Public health effects from the adoption of California’s Advanced Clean Cars II regulation in Oregon and Connecticut in 2040</vt:lpstr>
      <vt:lpstr>Outline</vt:lpstr>
      <vt:lpstr>California Governor’s Executive Order  N-79-20</vt:lpstr>
      <vt:lpstr>STI and ICCT’s Heavy-Duty Vehicle Analysis (ACT and Low-NOx Omnibus adoption)</vt:lpstr>
      <vt:lpstr>California Regulation –  Advanced Clean Cars II (ACC II)</vt:lpstr>
      <vt:lpstr>Motivation for this Project</vt:lpstr>
      <vt:lpstr>Methods – Scenarios and States</vt:lpstr>
      <vt:lpstr>Methods – Modeling Workflow</vt:lpstr>
      <vt:lpstr>Methods – MOVES3 Input Data</vt:lpstr>
      <vt:lpstr>Results – EV penetration</vt:lpstr>
      <vt:lpstr>Results – NOx Emissions Reductions</vt:lpstr>
      <vt:lpstr>Results – PM2.5 Emissions Reductions</vt:lpstr>
      <vt:lpstr>CO-Benefits Risk Assessment (COBRA) Screening Model</vt:lpstr>
      <vt:lpstr>Methods – COBRA Input Data</vt:lpstr>
      <vt:lpstr>Results – COBRA, Modeled PM2.5 Concentration Decrease (µg/m3) from EV penetration from BAU in 2040</vt:lpstr>
      <vt:lpstr>Results – COBRA, Connecticut 2040</vt:lpstr>
      <vt:lpstr>Results – COBRA, Oregon 2040</vt:lpstr>
      <vt:lpstr>Conclusions</vt:lpstr>
      <vt:lpstr>PowerPoint Presentation</vt:lpstr>
      <vt:lpstr>Methods – </vt:lpstr>
      <vt:lpstr>Results – COBRA, Population Map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Benefits from Low-NOx Omnibus and Advanced Clean Trucks (ACT) Adoption in 13 States and D.C. from 2020 to 2050</dc:title>
  <dc:creator>Joey Huang</dc:creator>
  <cp:lastModifiedBy>Joey Huang</cp:lastModifiedBy>
  <cp:revision>62</cp:revision>
  <dcterms:created xsi:type="dcterms:W3CDTF">2022-08-29T14:39:55Z</dcterms:created>
  <dcterms:modified xsi:type="dcterms:W3CDTF">2022-10-17T15:16:44Z</dcterms:modified>
</cp:coreProperties>
</file>