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7"/>
  </p:sldMasterIdLst>
  <p:notesMasterIdLst>
    <p:notesMasterId r:id="rId63"/>
  </p:notesMasterIdLst>
  <p:sldIdLst>
    <p:sldId id="256" r:id="rId38"/>
    <p:sldId id="272" r:id="rId39"/>
    <p:sldId id="258" r:id="rId40"/>
    <p:sldId id="388" r:id="rId41"/>
    <p:sldId id="382" r:id="rId42"/>
    <p:sldId id="389" r:id="rId43"/>
    <p:sldId id="390" r:id="rId44"/>
    <p:sldId id="271" r:id="rId45"/>
    <p:sldId id="273" r:id="rId46"/>
    <p:sldId id="329" r:id="rId47"/>
    <p:sldId id="277" r:id="rId48"/>
    <p:sldId id="333" r:id="rId49"/>
    <p:sldId id="384" r:id="rId50"/>
    <p:sldId id="391" r:id="rId51"/>
    <p:sldId id="274" r:id="rId52"/>
    <p:sldId id="392" r:id="rId53"/>
    <p:sldId id="393" r:id="rId54"/>
    <p:sldId id="395" r:id="rId55"/>
    <p:sldId id="396" r:id="rId56"/>
    <p:sldId id="385" r:id="rId57"/>
    <p:sldId id="386" r:id="rId58"/>
    <p:sldId id="326" r:id="rId59"/>
    <p:sldId id="394" r:id="rId60"/>
    <p:sldId id="383" r:id="rId61"/>
    <p:sldId id="376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00C5"/>
    <a:srgbClr val="0070FF"/>
    <a:srgbClr val="FFAA00"/>
    <a:srgbClr val="00C5FF"/>
    <a:srgbClr val="00FF00"/>
    <a:srgbClr val="FFFF00"/>
    <a:srgbClr val="8C8C8C"/>
    <a:srgbClr val="FFF2CC"/>
    <a:srgbClr val="DFE0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27" autoAdjust="0"/>
    <p:restoredTop sz="92009" autoAdjust="0"/>
  </p:normalViewPr>
  <p:slideViewPr>
    <p:cSldViewPr snapToGrid="0">
      <p:cViewPr varScale="1">
        <p:scale>
          <a:sx n="77" d="100"/>
          <a:sy n="77" d="100"/>
        </p:scale>
        <p:origin x="112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slide" Target="slides/slide2.xml"/><Relationship Id="rId21" Type="http://schemas.openxmlformats.org/officeDocument/2006/relationships/customXml" Target="../customXml/item21.xml"/><Relationship Id="rId34" Type="http://schemas.openxmlformats.org/officeDocument/2006/relationships/customXml" Target="../customXml/item34.xml"/><Relationship Id="rId42" Type="http://schemas.openxmlformats.org/officeDocument/2006/relationships/slide" Target="slides/slide5.xml"/><Relationship Id="rId47" Type="http://schemas.openxmlformats.org/officeDocument/2006/relationships/slide" Target="slides/slide10.xml"/><Relationship Id="rId50" Type="http://schemas.openxmlformats.org/officeDocument/2006/relationships/slide" Target="slides/slide13.xml"/><Relationship Id="rId55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customXml" Target="../customXml/item29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customXml" Target="../customXml/item32.xml"/><Relationship Id="rId37" Type="http://schemas.openxmlformats.org/officeDocument/2006/relationships/slideMaster" Target="slideMasters/slideMaster1.xml"/><Relationship Id="rId40" Type="http://schemas.openxmlformats.org/officeDocument/2006/relationships/slide" Target="slides/slide3.xml"/><Relationship Id="rId45" Type="http://schemas.openxmlformats.org/officeDocument/2006/relationships/slide" Target="slides/slide8.xml"/><Relationship Id="rId53" Type="http://schemas.openxmlformats.org/officeDocument/2006/relationships/slide" Target="slides/slide16.xml"/><Relationship Id="rId58" Type="http://schemas.openxmlformats.org/officeDocument/2006/relationships/slide" Target="slides/slide21.xml"/><Relationship Id="rId66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slide" Target="slides/slide12.xml"/><Relationship Id="rId57" Type="http://schemas.openxmlformats.org/officeDocument/2006/relationships/slide" Target="slides/slide20.xml"/><Relationship Id="rId61" Type="http://schemas.openxmlformats.org/officeDocument/2006/relationships/slide" Target="slides/slide24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customXml" Target="../customXml/item31.xml"/><Relationship Id="rId44" Type="http://schemas.openxmlformats.org/officeDocument/2006/relationships/slide" Target="slides/slide7.xml"/><Relationship Id="rId52" Type="http://schemas.openxmlformats.org/officeDocument/2006/relationships/slide" Target="slides/slide15.xml"/><Relationship Id="rId60" Type="http://schemas.openxmlformats.org/officeDocument/2006/relationships/slide" Target="slides/slide23.xml"/><Relationship Id="rId65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slide" Target="slides/slide6.xml"/><Relationship Id="rId48" Type="http://schemas.openxmlformats.org/officeDocument/2006/relationships/slide" Target="slides/slide11.xml"/><Relationship Id="rId56" Type="http://schemas.openxmlformats.org/officeDocument/2006/relationships/slide" Target="slides/slide19.xml"/><Relationship Id="rId64" Type="http://schemas.openxmlformats.org/officeDocument/2006/relationships/presProps" Target="presProps.xml"/><Relationship Id="rId8" Type="http://schemas.openxmlformats.org/officeDocument/2006/relationships/customXml" Target="../customXml/item8.xml"/><Relationship Id="rId51" Type="http://schemas.openxmlformats.org/officeDocument/2006/relationships/slide" Target="slides/slide14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slide" Target="slides/slide1.xml"/><Relationship Id="rId46" Type="http://schemas.openxmlformats.org/officeDocument/2006/relationships/slide" Target="slides/slide9.xml"/><Relationship Id="rId59" Type="http://schemas.openxmlformats.org/officeDocument/2006/relationships/slide" Target="slides/slide22.xml"/><Relationship Id="rId67" Type="http://schemas.openxmlformats.org/officeDocument/2006/relationships/tableStyles" Target="tableStyles.xml"/><Relationship Id="rId20" Type="http://schemas.openxmlformats.org/officeDocument/2006/relationships/customXml" Target="../customXml/item20.xml"/><Relationship Id="rId41" Type="http://schemas.openxmlformats.org/officeDocument/2006/relationships/slide" Target="slides/slide4.xml"/><Relationship Id="rId54" Type="http://schemas.openxmlformats.org/officeDocument/2006/relationships/slide" Target="slides/slide17.xml"/><Relationship Id="rId62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1E4807-9704-4FF0-A697-4800FB5A1EF1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866AF-FE5B-4BD2-8216-1C570D893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102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image-feature/hurricane-florence-as-it-was-making-landfall-0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866AF-FE5B-4BD2-8216-1C570D8939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61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2013= 400ppm</a:t>
            </a:r>
          </a:p>
          <a:p>
            <a:r>
              <a:rPr lang="en-US" dirty="0"/>
              <a:t>In 2019 maximum was 414.7ppm (3.5 higher than 2018)</a:t>
            </a:r>
          </a:p>
          <a:p>
            <a:r>
              <a:rPr lang="en-US" dirty="0"/>
              <a:t>At the current rate (2.2ppm/year) by 2040 we will have 459ppm</a:t>
            </a:r>
          </a:p>
          <a:p>
            <a:r>
              <a:rPr lang="en-US" dirty="0"/>
              <a:t>RCP2.6 </a:t>
            </a:r>
            <a:r>
              <a:rPr lang="en-US" sz="1300" dirty="0"/>
              <a:t>The CO₂ concentration reaches 440 ppm by 2040 then slowly declines to 420 ppm by 2100</a:t>
            </a:r>
          </a:p>
          <a:p>
            <a:r>
              <a:rPr lang="en-US" dirty="0">
                <a:effectLst/>
              </a:rPr>
              <a:t>June 2018:    410.79 ppm</a:t>
            </a:r>
          </a:p>
          <a:p>
            <a:r>
              <a:rPr lang="en-US" sz="1200" dirty="0"/>
              <a:t>RCP4.5  650 ppm</a:t>
            </a:r>
          </a:p>
          <a:p>
            <a:r>
              <a:rPr lang="en-US" sz="1200" dirty="0"/>
              <a:t>RCP 8.5 1370 ppm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49755-2CC8-470E-B6E0-84C6FB2E30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833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PRISM=Parameter-elevation Regressions on Independent Slopes Model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Defined, RFA was based on 1000 simulations resulting in dissimilarity test D</a:t>
            </a:r>
            <a:r>
              <a:rPr lang="en-US" baseline="-25000" dirty="0"/>
              <a:t>(</a:t>
            </a:r>
            <a:r>
              <a:rPr lang="en-US" baseline="-25000" dirty="0" err="1"/>
              <a:t>i</a:t>
            </a:r>
            <a:r>
              <a:rPr lang="en-US" baseline="-25000" dirty="0"/>
              <a:t>)</a:t>
            </a:r>
            <a:r>
              <a:rPr lang="en-US" dirty="0"/>
              <a:t> &lt; |3|and heterogeneity test H</a:t>
            </a:r>
            <a:r>
              <a:rPr lang="en-US" baseline="-25000" dirty="0"/>
              <a:t>(</a:t>
            </a:r>
            <a:r>
              <a:rPr lang="en-US" baseline="-25000" dirty="0" err="1"/>
              <a:t>i</a:t>
            </a:r>
            <a:r>
              <a:rPr lang="en-US" baseline="-25000" dirty="0"/>
              <a:t>)</a:t>
            </a:r>
            <a:r>
              <a:rPr lang="en-US" dirty="0"/>
              <a:t>&lt; |2|.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866AF-FE5B-4BD2-8216-1C570D8939A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643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Photo:</a:t>
            </a:r>
          </a:p>
          <a:p>
            <a:r>
              <a:rPr lang="en-US" dirty="0">
                <a:hlinkClick r:id="rId3"/>
              </a:rPr>
              <a:t>https://www.nasa.gov/image-feature/hurricane-florence-as-it-was-making-landfall-0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866AF-FE5B-4BD2-8216-1C570D8939A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46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866AF-FE5B-4BD2-8216-1C570D8939A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84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866AF-FE5B-4BD2-8216-1C570D8939A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575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866AF-FE5B-4BD2-8216-1C570D8939A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2247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866AF-FE5B-4BD2-8216-1C570D8939A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165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866AF-FE5B-4BD2-8216-1C570D8939A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770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North Carolina Sea-Level Rise Assessment Report March 2010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coast.noaa.gov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/#/layer/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vul-soc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/3/-8697884.147642963/4079244.2421634467/11/satellite/45/0.8/2050/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interHigh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midAccretion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866AF-FE5B-4BD2-8216-1C570D8939A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747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Extra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866AF-FE5B-4BD2-8216-1C570D8939A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356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866AF-FE5B-4BD2-8216-1C570D8939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3806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Harvey 24h intensity= 19.2 mm/h =461mm</a:t>
            </a:r>
          </a:p>
          <a:p>
            <a:r>
              <a:rPr lang="en-US" dirty="0"/>
              <a:t>Florence 10.1 per hour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49755-2CC8-470E-B6E0-84C6FB2E303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413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866AF-FE5B-4BD2-8216-1C570D8939A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432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866AF-FE5B-4BD2-8216-1C570D8939A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135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866AF-FE5B-4BD2-8216-1C570D8939A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574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Extreme precipitation results in major floods and erosive runoff affecting human health, ecosystems, agriculture, infrastructures, and the economy.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49755-2CC8-470E-B6E0-84C6FB2E303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129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i="1" dirty="0"/>
              <a:t>Used in the design of urban storm-water systems, farm-terrace and drainage systems, highway and railway culverts, municipal storm-sewer systems, and other engineering works that must care for storm runoff.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i="1" dirty="0"/>
              <a:t>EXPLAIN IDF CURVES WELL, EXPLAIN WILMINGTON, NC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49755-2CC8-470E-B6E0-84C6FB2E303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853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9CC91F-60CF-4CE8-9DEF-68DD32E6051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173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CONUS=contiguous U.S.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866AF-FE5B-4BD2-8216-1C570D8939A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30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38000">
              <a:schemeClr val="bg1"/>
            </a:gs>
            <a:gs pos="0">
              <a:schemeClr val="bg1"/>
            </a:gs>
            <a:gs pos="100000">
              <a:srgbClr val="DFE0E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70991"/>
            <a:ext cx="9144000" cy="203897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45B3-3DF6-4317-9DB0-04F5F3CC988F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CB710-0265-4668-9FC1-C9C0EDA73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2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5" userDrawn="1">
          <p15:clr>
            <a:srgbClr val="FBAE40"/>
          </p15:clr>
        </p15:guide>
        <p15:guide id="2" pos="1272" userDrawn="1">
          <p15:clr>
            <a:srgbClr val="FBAE40"/>
          </p15:clr>
        </p15:guide>
        <p15:guide id="3" orient="horz" pos="781" userDrawn="1">
          <p15:clr>
            <a:srgbClr val="FBAE40"/>
          </p15:clr>
        </p15:guide>
        <p15:guide id="4" pos="194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>
          <a:xfrm>
            <a:off x="2242196" y="337167"/>
            <a:ext cx="9959248" cy="914400"/>
          </a:xfrm>
          <a:custGeom>
            <a:avLst/>
            <a:gdLst>
              <a:gd name="connsiteX0" fmla="*/ 9959248 w 9959248"/>
              <a:gd name="connsiteY0" fmla="*/ 0 h 914400"/>
              <a:gd name="connsiteX1" fmla="*/ 0 w 9959248"/>
              <a:gd name="connsiteY1" fmla="*/ 0 h 914400"/>
              <a:gd name="connsiteX2" fmla="*/ 914400 w 9959248"/>
              <a:gd name="connsiteY2" fmla="*/ 914400 h 914400"/>
              <a:gd name="connsiteX3" fmla="*/ 9959248 w 9959248"/>
              <a:gd name="connsiteY3" fmla="*/ 914400 h 914400"/>
              <a:gd name="connsiteX4" fmla="*/ 9959248 w 9959248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59248" h="914400">
                <a:moveTo>
                  <a:pt x="9959248" y="0"/>
                </a:moveTo>
                <a:lnTo>
                  <a:pt x="0" y="0"/>
                </a:lnTo>
                <a:lnTo>
                  <a:pt x="914400" y="914400"/>
                </a:lnTo>
                <a:lnTo>
                  <a:pt x="9959248" y="914400"/>
                </a:lnTo>
                <a:lnTo>
                  <a:pt x="99592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dist="63500" dir="18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45B3-3DF6-4317-9DB0-04F5F3CC988F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CB710-0265-4668-9FC1-C9C0EDA73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14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45B3-3DF6-4317-9DB0-04F5F3CC988F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CB710-0265-4668-9FC1-C9C0EDA73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37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>
            <a:off x="2242196" y="337167"/>
            <a:ext cx="9959248" cy="914400"/>
          </a:xfrm>
          <a:custGeom>
            <a:avLst/>
            <a:gdLst>
              <a:gd name="connsiteX0" fmla="*/ 9959248 w 9959248"/>
              <a:gd name="connsiteY0" fmla="*/ 0 h 914400"/>
              <a:gd name="connsiteX1" fmla="*/ 0 w 9959248"/>
              <a:gd name="connsiteY1" fmla="*/ 0 h 914400"/>
              <a:gd name="connsiteX2" fmla="*/ 914400 w 9959248"/>
              <a:gd name="connsiteY2" fmla="*/ 914400 h 914400"/>
              <a:gd name="connsiteX3" fmla="*/ 9959248 w 9959248"/>
              <a:gd name="connsiteY3" fmla="*/ 914400 h 914400"/>
              <a:gd name="connsiteX4" fmla="*/ 9959248 w 9959248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59248" h="914400">
                <a:moveTo>
                  <a:pt x="9959248" y="0"/>
                </a:moveTo>
                <a:lnTo>
                  <a:pt x="0" y="0"/>
                </a:lnTo>
                <a:lnTo>
                  <a:pt x="914400" y="914400"/>
                </a:lnTo>
                <a:lnTo>
                  <a:pt x="9959248" y="914400"/>
                </a:lnTo>
                <a:lnTo>
                  <a:pt x="99592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dist="63500" dir="18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45B3-3DF6-4317-9DB0-04F5F3CC988F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CB710-0265-4668-9FC1-C9C0EDA73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88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>
            <a:off x="2242196" y="337167"/>
            <a:ext cx="9959248" cy="914400"/>
          </a:xfrm>
          <a:custGeom>
            <a:avLst/>
            <a:gdLst>
              <a:gd name="connsiteX0" fmla="*/ 9959248 w 9959248"/>
              <a:gd name="connsiteY0" fmla="*/ 0 h 914400"/>
              <a:gd name="connsiteX1" fmla="*/ 0 w 9959248"/>
              <a:gd name="connsiteY1" fmla="*/ 0 h 914400"/>
              <a:gd name="connsiteX2" fmla="*/ 914400 w 9959248"/>
              <a:gd name="connsiteY2" fmla="*/ 914400 h 914400"/>
              <a:gd name="connsiteX3" fmla="*/ 9959248 w 9959248"/>
              <a:gd name="connsiteY3" fmla="*/ 914400 h 914400"/>
              <a:gd name="connsiteX4" fmla="*/ 9959248 w 9959248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59248" h="914400">
                <a:moveTo>
                  <a:pt x="9959248" y="0"/>
                </a:moveTo>
                <a:lnTo>
                  <a:pt x="0" y="0"/>
                </a:lnTo>
                <a:lnTo>
                  <a:pt x="914400" y="914400"/>
                </a:lnTo>
                <a:lnTo>
                  <a:pt x="9959248" y="914400"/>
                </a:lnTo>
                <a:lnTo>
                  <a:pt x="99592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dist="63500" dir="18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2102" y="351873"/>
            <a:ext cx="8869897" cy="8673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45B3-3DF6-4317-9DB0-04F5F3CC988F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CB710-0265-4668-9FC1-C9C0EDA73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13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>
          <a:xfrm>
            <a:off x="2242196" y="337167"/>
            <a:ext cx="9959248" cy="914400"/>
          </a:xfrm>
          <a:custGeom>
            <a:avLst/>
            <a:gdLst>
              <a:gd name="connsiteX0" fmla="*/ 9959248 w 9959248"/>
              <a:gd name="connsiteY0" fmla="*/ 0 h 914400"/>
              <a:gd name="connsiteX1" fmla="*/ 0 w 9959248"/>
              <a:gd name="connsiteY1" fmla="*/ 0 h 914400"/>
              <a:gd name="connsiteX2" fmla="*/ 914400 w 9959248"/>
              <a:gd name="connsiteY2" fmla="*/ 914400 h 914400"/>
              <a:gd name="connsiteX3" fmla="*/ 9959248 w 9959248"/>
              <a:gd name="connsiteY3" fmla="*/ 914400 h 914400"/>
              <a:gd name="connsiteX4" fmla="*/ 9959248 w 9959248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59248" h="914400">
                <a:moveTo>
                  <a:pt x="9959248" y="0"/>
                </a:moveTo>
                <a:lnTo>
                  <a:pt x="0" y="0"/>
                </a:lnTo>
                <a:lnTo>
                  <a:pt x="914400" y="914400"/>
                </a:lnTo>
                <a:lnTo>
                  <a:pt x="9959248" y="914400"/>
                </a:lnTo>
                <a:lnTo>
                  <a:pt x="99592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dist="63500" dir="18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45B3-3DF6-4317-9DB0-04F5F3CC988F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CB710-0265-4668-9FC1-C9C0EDA73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1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45B3-3DF6-4317-9DB0-04F5F3CC988F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CB710-0265-4668-9FC1-C9C0EDA73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79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>
          <a:xfrm>
            <a:off x="2242196" y="337167"/>
            <a:ext cx="9959248" cy="914400"/>
          </a:xfrm>
          <a:custGeom>
            <a:avLst/>
            <a:gdLst>
              <a:gd name="connsiteX0" fmla="*/ 9959248 w 9959248"/>
              <a:gd name="connsiteY0" fmla="*/ 0 h 914400"/>
              <a:gd name="connsiteX1" fmla="*/ 0 w 9959248"/>
              <a:gd name="connsiteY1" fmla="*/ 0 h 914400"/>
              <a:gd name="connsiteX2" fmla="*/ 914400 w 9959248"/>
              <a:gd name="connsiteY2" fmla="*/ 914400 h 914400"/>
              <a:gd name="connsiteX3" fmla="*/ 9959248 w 9959248"/>
              <a:gd name="connsiteY3" fmla="*/ 914400 h 914400"/>
              <a:gd name="connsiteX4" fmla="*/ 9959248 w 9959248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59248" h="914400">
                <a:moveTo>
                  <a:pt x="9959248" y="0"/>
                </a:moveTo>
                <a:lnTo>
                  <a:pt x="0" y="0"/>
                </a:lnTo>
                <a:lnTo>
                  <a:pt x="914400" y="914400"/>
                </a:lnTo>
                <a:lnTo>
                  <a:pt x="9959248" y="914400"/>
                </a:lnTo>
                <a:lnTo>
                  <a:pt x="99592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dist="63500" dir="18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417983"/>
            <a:ext cx="6172200" cy="44430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45B3-3DF6-4317-9DB0-04F5F3CC988F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CB710-0265-4668-9FC1-C9C0EDA73F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3322104" y="338622"/>
            <a:ext cx="8869896" cy="895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2112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>
          <a:xfrm>
            <a:off x="2242196" y="337167"/>
            <a:ext cx="9959248" cy="914400"/>
          </a:xfrm>
          <a:custGeom>
            <a:avLst/>
            <a:gdLst>
              <a:gd name="connsiteX0" fmla="*/ 9959248 w 9959248"/>
              <a:gd name="connsiteY0" fmla="*/ 0 h 914400"/>
              <a:gd name="connsiteX1" fmla="*/ 0 w 9959248"/>
              <a:gd name="connsiteY1" fmla="*/ 0 h 914400"/>
              <a:gd name="connsiteX2" fmla="*/ 914400 w 9959248"/>
              <a:gd name="connsiteY2" fmla="*/ 914400 h 914400"/>
              <a:gd name="connsiteX3" fmla="*/ 9959248 w 9959248"/>
              <a:gd name="connsiteY3" fmla="*/ 914400 h 914400"/>
              <a:gd name="connsiteX4" fmla="*/ 9959248 w 9959248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59248" h="914400">
                <a:moveTo>
                  <a:pt x="9959248" y="0"/>
                </a:moveTo>
                <a:lnTo>
                  <a:pt x="0" y="0"/>
                </a:lnTo>
                <a:lnTo>
                  <a:pt x="914400" y="914400"/>
                </a:lnTo>
                <a:lnTo>
                  <a:pt x="9959248" y="914400"/>
                </a:lnTo>
                <a:lnTo>
                  <a:pt x="99592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dist="63500" dir="18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497496"/>
            <a:ext cx="6172200" cy="43635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45B3-3DF6-4317-9DB0-04F5F3CC988F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CB710-0265-4668-9FC1-C9C0EDA73F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22104" y="338622"/>
            <a:ext cx="8869896" cy="895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1109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000">
              <a:schemeClr val="bg1"/>
            </a:gs>
            <a:gs pos="0">
              <a:schemeClr val="bg1"/>
            </a:gs>
            <a:gs pos="100000">
              <a:srgbClr val="DFE0E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721" y="1500731"/>
            <a:ext cx="11257453" cy="4676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583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845B3-3DF6-4317-9DB0-04F5F3CC988F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22103" y="6356350"/>
            <a:ext cx="5556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621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CB710-0265-4668-9FC1-C9C0EDA73F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/>
          <p:cNvSpPr/>
          <p:nvPr userDrawn="1"/>
        </p:nvSpPr>
        <p:spPr>
          <a:xfrm>
            <a:off x="0" y="337167"/>
            <a:ext cx="2963007" cy="923192"/>
          </a:xfrm>
          <a:custGeom>
            <a:avLst/>
            <a:gdLst>
              <a:gd name="connsiteX0" fmla="*/ 0 w 2963007"/>
              <a:gd name="connsiteY0" fmla="*/ 0 h 923192"/>
              <a:gd name="connsiteX1" fmla="*/ 2039815 w 2963007"/>
              <a:gd name="connsiteY1" fmla="*/ 0 h 923192"/>
              <a:gd name="connsiteX2" fmla="*/ 2963007 w 2963007"/>
              <a:gd name="connsiteY2" fmla="*/ 923192 h 923192"/>
              <a:gd name="connsiteX3" fmla="*/ 0 w 2963007"/>
              <a:gd name="connsiteY3" fmla="*/ 923192 h 923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3007" h="923192">
                <a:moveTo>
                  <a:pt x="0" y="0"/>
                </a:moveTo>
                <a:lnTo>
                  <a:pt x="2039815" y="0"/>
                </a:lnTo>
                <a:lnTo>
                  <a:pt x="2963007" y="923192"/>
                </a:lnTo>
                <a:lnTo>
                  <a:pt x="0" y="923192"/>
                </a:lnTo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dist="63500" dir="18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21" y="577539"/>
            <a:ext cx="1412377" cy="43365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22104" y="338622"/>
            <a:ext cx="8869896" cy="895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850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lacecoasts" TargetMode="External"/><Relationship Id="rId2" Type="http://schemas.openxmlformats.org/officeDocument/2006/relationships/hyperlink" Target="mailto:jalowska.anna@epa.gov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icrwatersheds.org/" TargetMode="Externa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ctrTitle"/>
          </p:nvPr>
        </p:nvSpPr>
        <p:spPr>
          <a:xfrm>
            <a:off x="1524000" y="1638961"/>
            <a:ext cx="9144000" cy="3209316"/>
          </a:xfrm>
        </p:spPr>
        <p:txBody>
          <a:bodyPr>
            <a:noAutofit/>
          </a:bodyPr>
          <a:lstStyle/>
          <a:p>
            <a:r>
              <a:rPr lang="en-US" sz="4200" dirty="0"/>
              <a:t>Intensification of Extreme Precipitation in Eastern North Carolina </a:t>
            </a:r>
            <a:br>
              <a:rPr lang="en-US" sz="4200" dirty="0"/>
            </a:br>
            <a:r>
              <a:rPr lang="en-US" sz="4200" dirty="0"/>
              <a:t>Projected in Dynamically Downscaled CESM and CM3 Models </a:t>
            </a:r>
            <a:br>
              <a:rPr lang="en-US" sz="4200" dirty="0"/>
            </a:br>
            <a:r>
              <a:rPr lang="en-US" sz="4200" dirty="0"/>
              <a:t>Under Future Scenarios (2025-2100) Using WRF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1524000" y="5008808"/>
            <a:ext cx="9144000" cy="1655762"/>
          </a:xfrm>
        </p:spPr>
        <p:txBody>
          <a:bodyPr>
            <a:normAutofit fontScale="62500" lnSpcReduction="20000"/>
          </a:bodyPr>
          <a:lstStyle/>
          <a:p>
            <a:r>
              <a:rPr lang="pl-PL" sz="3100" b="1" dirty="0"/>
              <a:t>A. M. Jalowska</a:t>
            </a:r>
            <a:r>
              <a:rPr lang="en-US" sz="3100" b="1" baseline="30000" dirty="0"/>
              <a:t>1</a:t>
            </a:r>
            <a:r>
              <a:rPr lang="pl-PL" sz="3100" b="1" dirty="0"/>
              <a:t>, J. H. Bowden</a:t>
            </a:r>
            <a:r>
              <a:rPr lang="en-US" sz="3100" b="1" baseline="30000" dirty="0"/>
              <a:t> 2</a:t>
            </a:r>
            <a:r>
              <a:rPr lang="pl-PL" sz="3100" b="1" dirty="0"/>
              <a:t>, T. L. Spero</a:t>
            </a:r>
            <a:r>
              <a:rPr lang="en-US" sz="3100" b="1" baseline="30000" dirty="0"/>
              <a:t> 1</a:t>
            </a:r>
            <a:endParaRPr lang="en-US" sz="3100" b="1" dirty="0"/>
          </a:p>
          <a:p>
            <a:r>
              <a:rPr lang="en-US" b="1" baseline="30000" dirty="0"/>
              <a:t>1 </a:t>
            </a:r>
            <a:r>
              <a:rPr lang="en-US" sz="2300" dirty="0"/>
              <a:t>Atmospheric Dynamics &amp; Meteorology Branch | Atmospheric &amp; Environmental Systems Modeling Division | Center for Environmental Measurement and Modeling | Office of Research and Development | U.S. EPA</a:t>
            </a:r>
          </a:p>
          <a:p>
            <a:r>
              <a:rPr lang="en-US" sz="2300" b="1" baseline="30000" dirty="0"/>
              <a:t>2</a:t>
            </a:r>
            <a:r>
              <a:rPr lang="en-US" sz="2300" dirty="0"/>
              <a:t> North Carolina State University</a:t>
            </a:r>
          </a:p>
          <a:p>
            <a:r>
              <a:rPr lang="en-US" sz="2300" i="1" dirty="0"/>
              <a:t>18th Annual CMAS Conference, Chapel Hill, NC</a:t>
            </a:r>
          </a:p>
          <a:p>
            <a:r>
              <a:rPr lang="en-US" sz="2300" i="1" dirty="0"/>
              <a:t>Oct 23, 2019 at 2:20 PM</a:t>
            </a:r>
          </a:p>
        </p:txBody>
      </p:sp>
    </p:spTree>
    <p:extLst>
      <p:ext uri="{BB962C8B-B14F-4D97-AF65-F5344CB8AC3E}">
        <p14:creationId xmlns:p14="http://schemas.microsoft.com/office/powerpoint/2010/main" val="2940101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D5A805-621A-7748-8AE0-E56437BF9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IDF curves and stationarity assumption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2B8DDA9-8598-6D48-A86B-B286E4E66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557" y="1448308"/>
            <a:ext cx="4620638" cy="4894125"/>
          </a:xfrm>
        </p:spPr>
        <p:txBody>
          <a:bodyPr>
            <a:normAutofit/>
          </a:bodyPr>
          <a:lstStyle/>
          <a:p>
            <a:endParaRPr lang="en-US" altLang="en-US" sz="2400" dirty="0"/>
          </a:p>
          <a:p>
            <a:pPr>
              <a:spcBef>
                <a:spcPts val="1200"/>
              </a:spcBef>
            </a:pPr>
            <a:r>
              <a:rPr lang="en-US" sz="2400" dirty="0"/>
              <a:t>Major source of IDF curves in the US is Atlas 14 maintained by NOAA.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Probability distributions are calculated based on the assumption of the stationary nature of climate, however climate is changing.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Limitations imposed by data spatial and temporal availability.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FDC35E-0CC9-4542-A4DF-2005674B74A0}"/>
              </a:ext>
            </a:extLst>
          </p:cNvPr>
          <p:cNvGrpSpPr/>
          <p:nvPr/>
        </p:nvGrpSpPr>
        <p:grpSpPr>
          <a:xfrm>
            <a:off x="5179982" y="1643974"/>
            <a:ext cx="6804495" cy="4464996"/>
            <a:chOff x="5209165" y="1789889"/>
            <a:chExt cx="6804495" cy="44649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D5A2F8D-059F-4BDF-B4C1-1C41425007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1" t="1652" r="992" b="1625"/>
            <a:stretch/>
          </p:blipFill>
          <p:spPr>
            <a:xfrm>
              <a:off x="5535038" y="1789889"/>
              <a:ext cx="6478622" cy="4464996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EDAD115-33D6-44FE-9323-3BFB32F1EF85}"/>
                </a:ext>
              </a:extLst>
            </p:cNvPr>
            <p:cNvSpPr/>
            <p:nvPr/>
          </p:nvSpPr>
          <p:spPr>
            <a:xfrm>
              <a:off x="5277250" y="1789889"/>
              <a:ext cx="243192" cy="44649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72A769E-3B3B-4A09-86DC-3E9AC36FCC73}"/>
                </a:ext>
              </a:extLst>
            </p:cNvPr>
            <p:cNvSpPr txBox="1"/>
            <p:nvPr/>
          </p:nvSpPr>
          <p:spPr>
            <a:xfrm rot="16200000">
              <a:off x="4740639" y="3733071"/>
              <a:ext cx="12756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8C8C8C"/>
                  </a:solidFill>
                  <a:latin typeface="+mj-lt"/>
                </a:rPr>
                <a:t>Rainfall (mm)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4384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3A77E-66B3-4C44-B902-48BF7C410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Modeled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B2579E-1430-164C-A833-0D1265B28C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8982" y="1367050"/>
                <a:ext cx="11851681" cy="3370321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Simulations from two Global Climate Models (GCMs):</a:t>
                </a:r>
              </a:p>
              <a:p>
                <a:pPr marL="749300" indent="-290513">
                  <a:buFont typeface="Wingdings" pitchFamily="2" charset="2"/>
                  <a:buChar char="Ø"/>
                </a:pPr>
                <a:r>
                  <a:rPr lang="en-US" dirty="0"/>
                  <a:t> </a:t>
                </a:r>
                <a:r>
                  <a:rPr lang="en-US" b="1" dirty="0">
                    <a:solidFill>
                      <a:srgbClr val="CC0099"/>
                    </a:solidFill>
                  </a:rPr>
                  <a:t>CESM</a:t>
                </a:r>
                <a:r>
                  <a:rPr lang="en-US" b="1" dirty="0">
                    <a:solidFill>
                      <a:srgbClr val="355777"/>
                    </a:solidFill>
                  </a:rPr>
                  <a:t> </a:t>
                </a:r>
                <a:r>
                  <a:rPr lang="en-US" dirty="0"/>
                  <a:t>(The National Center for Atmospheric Research/Department of Energy (NCAR/DOE) Community Earth System Model, at grid spacing of ~1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749300" indent="-290513">
                  <a:buFont typeface="Wingdings" pitchFamily="2" charset="2"/>
                  <a:buChar char="Ø"/>
                </a:pPr>
                <a:r>
                  <a:rPr lang="en-US" b="1" dirty="0"/>
                  <a:t> </a:t>
                </a:r>
                <a:r>
                  <a:rPr lang="en-US" b="1" dirty="0">
                    <a:solidFill>
                      <a:srgbClr val="CC0099"/>
                    </a:solidFill>
                  </a:rPr>
                  <a:t>CM3 </a:t>
                </a:r>
                <a:r>
                  <a:rPr lang="en-US" dirty="0"/>
                  <a:t>(The Geophysical Fluid Dynamics Laboratory Coupled Model, at grid spacing of ~2.5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GCMs were dynamically downscaled to a </a:t>
                </a:r>
                <a:r>
                  <a:rPr lang="en-US" b="1" dirty="0">
                    <a:solidFill>
                      <a:srgbClr val="CC0099"/>
                    </a:solidFill>
                  </a:rPr>
                  <a:t>36-km</a:t>
                </a:r>
                <a:r>
                  <a:rPr lang="en-US" dirty="0"/>
                  <a:t> grid over the CONUS using the Weather Research and Forecasting (</a:t>
                </a:r>
                <a:r>
                  <a:rPr lang="en-US" b="1" dirty="0">
                    <a:solidFill>
                      <a:srgbClr val="CC0099"/>
                    </a:solidFill>
                  </a:rPr>
                  <a:t>WRF</a:t>
                </a:r>
                <a:r>
                  <a:rPr lang="en-US" dirty="0"/>
                  <a:t>) .</a:t>
                </a:r>
              </a:p>
              <a:p>
                <a:r>
                  <a:rPr lang="en-US" dirty="0"/>
                  <a:t>Continuous hourly data for CONUS, for 76-year future period (2025-2100).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B2579E-1430-164C-A833-0D1265B28C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8982" y="1367050"/>
                <a:ext cx="11851681" cy="3370321"/>
              </a:xfrm>
              <a:blipFill>
                <a:blip r:embed="rId3"/>
                <a:stretch>
                  <a:fillRect l="-772" t="-3617" r="-1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http://site.extension.uga.edu/climate/files/2015/09/nested-models.jpg">
            <a:extLst>
              <a:ext uri="{FF2B5EF4-FFF2-40B4-BE49-F238E27FC236}">
                <a16:creationId xmlns:a16="http://schemas.microsoft.com/office/drawing/2014/main" id="{175B08C7-7250-4455-9DC7-63799A8F4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82" y="4870565"/>
            <a:ext cx="295275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DDEB48-1456-464A-BA04-CDC4380B4184}"/>
              </a:ext>
            </a:extLst>
          </p:cNvPr>
          <p:cNvSpPr/>
          <p:nvPr/>
        </p:nvSpPr>
        <p:spPr>
          <a:xfrm>
            <a:off x="3322104" y="4523467"/>
            <a:ext cx="87985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Downscaled projections inherited GCM biases (cold/dry biases).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Previous research showed that </a:t>
            </a:r>
            <a:r>
              <a:rPr lang="en-US" sz="2600" dirty="0">
                <a:solidFill>
                  <a:srgbClr val="CC0099"/>
                </a:solidFill>
              </a:rPr>
              <a:t>36 km </a:t>
            </a:r>
            <a:r>
              <a:rPr lang="en-US" sz="2600" dirty="0"/>
              <a:t>grid spacing is not sufficient to produce sub-daily IDF curves (</a:t>
            </a:r>
            <a:r>
              <a:rPr lang="en-US" sz="2600" i="1" dirty="0"/>
              <a:t>Jalowska &amp; Spero, in review</a:t>
            </a:r>
            <a:r>
              <a:rPr lang="en-US" sz="26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775602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25DB5-1F65-4436-90C3-63D1244AC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154" y="339107"/>
            <a:ext cx="9035846" cy="906369"/>
          </a:xfrm>
        </p:spPr>
        <p:txBody>
          <a:bodyPr>
            <a:normAutofit/>
          </a:bodyPr>
          <a:lstStyle/>
          <a:p>
            <a:r>
              <a:rPr lang="en-US" dirty="0"/>
              <a:t>Representative Concentration Pathways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F9A649-0406-45EE-8457-3D2AD5421C42}"/>
              </a:ext>
            </a:extLst>
          </p:cNvPr>
          <p:cNvSpPr/>
          <p:nvPr/>
        </p:nvSpPr>
        <p:spPr>
          <a:xfrm>
            <a:off x="204281" y="4268548"/>
            <a:ext cx="62854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101FF"/>
                </a:solidFill>
              </a:rPr>
              <a:t>CESM RCP8.5 &amp; CM3 RCP8.5</a:t>
            </a:r>
          </a:p>
          <a:p>
            <a:r>
              <a:rPr lang="en-US" sz="2400" dirty="0"/>
              <a:t>-   High GHG emission pathway scenario. </a:t>
            </a:r>
          </a:p>
          <a:p>
            <a:pPr marL="342891" indent="-342891">
              <a:buFontTx/>
              <a:buChar char="-"/>
            </a:pPr>
            <a:r>
              <a:rPr lang="en-US" sz="2400" dirty="0"/>
              <a:t>No global emissions reduction.</a:t>
            </a:r>
          </a:p>
          <a:p>
            <a:pPr marL="342891" indent="-342891">
              <a:buFontTx/>
              <a:buChar char="-"/>
            </a:pPr>
            <a:r>
              <a:rPr lang="en-US" sz="2400" dirty="0"/>
              <a:t>Reaching 940 ppm in 2100.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103FEA-43B8-45D1-9FAB-A1B865078B90}"/>
              </a:ext>
            </a:extLst>
          </p:cNvPr>
          <p:cNvSpPr/>
          <p:nvPr/>
        </p:nvSpPr>
        <p:spPr>
          <a:xfrm>
            <a:off x="204281" y="1602850"/>
            <a:ext cx="66148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CESM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RCP4.5 </a:t>
            </a:r>
          </a:p>
          <a:p>
            <a:pPr marL="342891" indent="-342891">
              <a:buFontTx/>
              <a:buChar char="-"/>
            </a:pPr>
            <a:r>
              <a:rPr lang="en-US" sz="2400" dirty="0"/>
              <a:t>Moderate global emission reduction.</a:t>
            </a:r>
          </a:p>
          <a:p>
            <a:pPr marL="342891" indent="-342891">
              <a:buFontTx/>
              <a:buChar char="-"/>
            </a:pPr>
            <a:r>
              <a:rPr lang="en-US" sz="2400" dirty="0"/>
              <a:t>Assumes some mitigation strategies and technologies.</a:t>
            </a:r>
          </a:p>
          <a:p>
            <a:pPr marL="342891" indent="-342891">
              <a:buFontTx/>
              <a:buChar char="-"/>
            </a:pPr>
            <a:r>
              <a:rPr lang="en-US" sz="2400" dirty="0"/>
              <a:t>CO</a:t>
            </a:r>
            <a:r>
              <a:rPr lang="en-US" sz="2400" baseline="-25000" dirty="0"/>
              <a:t>2</a:t>
            </a:r>
            <a:r>
              <a:rPr lang="en-US" sz="2400" dirty="0"/>
              <a:t> concentration rising until 2040.</a:t>
            </a:r>
          </a:p>
          <a:p>
            <a:pPr marL="342891" indent="-342891">
              <a:buFontTx/>
              <a:buChar char="-"/>
            </a:pPr>
            <a:r>
              <a:rPr lang="en-US" sz="2400" dirty="0"/>
              <a:t>CO</a:t>
            </a:r>
            <a:r>
              <a:rPr lang="en-US" sz="2400" baseline="-25000" dirty="0"/>
              <a:t>2 </a:t>
            </a:r>
            <a:r>
              <a:rPr lang="en-US" sz="2400" dirty="0"/>
              <a:t>concentration reaches 540 ppm by 2100.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EE8D860-2DE2-4CCA-BF22-8929C30D78CD}"/>
              </a:ext>
            </a:extLst>
          </p:cNvPr>
          <p:cNvGrpSpPr/>
          <p:nvPr/>
        </p:nvGrpSpPr>
        <p:grpSpPr>
          <a:xfrm>
            <a:off x="6651523" y="1283436"/>
            <a:ext cx="4730952" cy="5255476"/>
            <a:chOff x="5061503" y="906809"/>
            <a:chExt cx="3669561" cy="402659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4183E63-1A01-448C-8863-5880015A5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1503" y="906809"/>
              <a:ext cx="3669561" cy="402659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F40378B-32C6-4321-92DE-AD123733F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83359" y="1132668"/>
              <a:ext cx="1078706" cy="807244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F630E-D7A7-46DB-947D-63505287D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2FFBC6-6475-4312-B6A5-6DF177C37C9F}"/>
              </a:ext>
            </a:extLst>
          </p:cNvPr>
          <p:cNvSpPr/>
          <p:nvPr/>
        </p:nvSpPr>
        <p:spPr>
          <a:xfrm>
            <a:off x="8231270" y="6394310"/>
            <a:ext cx="21403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3B3B39"/>
                </a:solidFill>
                <a:latin typeface="Source Sans Pro"/>
              </a:rPr>
              <a:t>van Vuuren et al. (2011)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901095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D4694-08F1-904B-95F1-EB4A18D45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E8A76-E050-8C4E-A327-837EB34EA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8055" y="1500731"/>
            <a:ext cx="4980120" cy="4676232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Processed PRISM 4km gridded observational data for three hurricanes: Floyd 1999, Matthew 201l and Florence 2018.</a:t>
            </a:r>
          </a:p>
          <a:p>
            <a:pPr>
              <a:spcBef>
                <a:spcPts val="1200"/>
              </a:spcBef>
            </a:pPr>
            <a:r>
              <a:rPr lang="en-US" dirty="0"/>
              <a:t>Re-gridded (aggregated) the data to 36km WRF domain.</a:t>
            </a:r>
          </a:p>
          <a:p>
            <a:pPr>
              <a:spcBef>
                <a:spcPts val="1200"/>
              </a:spcBef>
            </a:pPr>
            <a:r>
              <a:rPr lang="en-US" dirty="0"/>
              <a:t>Subset for the ENC watersheds.</a:t>
            </a:r>
          </a:p>
          <a:p>
            <a:pPr>
              <a:spcBef>
                <a:spcPts val="1200"/>
              </a:spcBef>
            </a:pPr>
            <a:r>
              <a:rPr lang="en-US" dirty="0"/>
              <a:t>Regional Frequency Analysis (RFA) allows us to develop the IDF curves for the regions with the same probability distribution. </a:t>
            </a:r>
          </a:p>
          <a:p>
            <a:pPr>
              <a:spcBef>
                <a:spcPts val="1200"/>
              </a:spcBef>
            </a:pPr>
            <a:r>
              <a:rPr lang="en-US" dirty="0"/>
              <a:t>Defined 8 regions for RFA based on the US climate divisions: Mountains, Northern, Central and Southern Piedmont and 4 Coastal Plain regions, using each grid cell as a “station”.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14FB8B-BEF0-4B36-B1E1-9A780C65A8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23" t="7980"/>
          <a:stretch/>
        </p:blipFill>
        <p:spPr>
          <a:xfrm>
            <a:off x="2496283" y="1391061"/>
            <a:ext cx="4054159" cy="51424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68AC75-3A63-414B-94D2-E04B7CD5B1DA}"/>
              </a:ext>
            </a:extLst>
          </p:cNvPr>
          <p:cNvGrpSpPr/>
          <p:nvPr/>
        </p:nvGrpSpPr>
        <p:grpSpPr>
          <a:xfrm>
            <a:off x="33389" y="1391061"/>
            <a:ext cx="2491037" cy="1791831"/>
            <a:chOff x="7164528" y="800896"/>
            <a:chExt cx="3293704" cy="236943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4960D5E-0A16-4892-8F71-D42C86BB2F98}"/>
                </a:ext>
              </a:extLst>
            </p:cNvPr>
            <p:cNvSpPr/>
            <p:nvPr/>
          </p:nvSpPr>
          <p:spPr>
            <a:xfrm>
              <a:off x="7164528" y="800896"/>
              <a:ext cx="3253331" cy="2357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56FBC61-9FF8-40D5-A94B-F8FA2F9B4F82}"/>
                </a:ext>
              </a:extLst>
            </p:cNvPr>
            <p:cNvGrpSpPr/>
            <p:nvPr/>
          </p:nvGrpSpPr>
          <p:grpSpPr>
            <a:xfrm>
              <a:off x="7236606" y="883086"/>
              <a:ext cx="609024" cy="2185901"/>
              <a:chOff x="5336073" y="1008344"/>
              <a:chExt cx="609024" cy="2272912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DF638B0-2043-4285-8E75-A04D413E9E4B}"/>
                  </a:ext>
                </a:extLst>
              </p:cNvPr>
              <p:cNvSpPr/>
              <p:nvPr/>
            </p:nvSpPr>
            <p:spPr>
              <a:xfrm>
                <a:off x="5337544" y="1008344"/>
                <a:ext cx="607552" cy="256930"/>
              </a:xfrm>
              <a:prstGeom prst="rect">
                <a:avLst/>
              </a:prstGeom>
              <a:solidFill>
                <a:srgbClr val="E1E1E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9DA8A23-6BDC-4E31-BC7E-2DAD0624CC85}"/>
                  </a:ext>
                </a:extLst>
              </p:cNvPr>
              <p:cNvSpPr/>
              <p:nvPr/>
            </p:nvSpPr>
            <p:spPr>
              <a:xfrm>
                <a:off x="5337544" y="1295943"/>
                <a:ext cx="607553" cy="256930"/>
              </a:xfrm>
              <a:prstGeom prst="rect">
                <a:avLst/>
              </a:prstGeom>
              <a:solidFill>
                <a:srgbClr val="E1E1E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CF4478E-C0A8-41CC-84E1-77BF7B1A9F5D}"/>
                  </a:ext>
                </a:extLst>
              </p:cNvPr>
              <p:cNvSpPr/>
              <p:nvPr/>
            </p:nvSpPr>
            <p:spPr>
              <a:xfrm>
                <a:off x="5336073" y="1583540"/>
                <a:ext cx="607553" cy="256930"/>
              </a:xfrm>
              <a:prstGeom prst="rect">
                <a:avLst/>
              </a:prstGeom>
              <a:solidFill>
                <a:srgbClr val="E1E1E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5009B65-DB66-4590-ACA8-177D276F04ED}"/>
                  </a:ext>
                </a:extLst>
              </p:cNvPr>
              <p:cNvSpPr/>
              <p:nvPr/>
            </p:nvSpPr>
            <p:spPr>
              <a:xfrm>
                <a:off x="5336073" y="1871142"/>
                <a:ext cx="607553" cy="256930"/>
              </a:xfrm>
              <a:prstGeom prst="rect">
                <a:avLst/>
              </a:prstGeom>
              <a:solidFill>
                <a:srgbClr val="E1E1E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92B459D-BA65-4EFE-AF60-24AF9B278441}"/>
                  </a:ext>
                </a:extLst>
              </p:cNvPr>
              <p:cNvSpPr/>
              <p:nvPr/>
            </p:nvSpPr>
            <p:spPr>
              <a:xfrm>
                <a:off x="5337544" y="2161530"/>
                <a:ext cx="607553" cy="256930"/>
              </a:xfrm>
              <a:prstGeom prst="rect">
                <a:avLst/>
              </a:prstGeom>
              <a:solidFill>
                <a:srgbClr val="FFFFBE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2C11A16-2002-4101-89D1-9D5267F5EF7D}"/>
                  </a:ext>
                </a:extLst>
              </p:cNvPr>
              <p:cNvSpPr/>
              <p:nvPr/>
            </p:nvSpPr>
            <p:spPr>
              <a:xfrm>
                <a:off x="5337544" y="2449129"/>
                <a:ext cx="607553" cy="256930"/>
              </a:xfrm>
              <a:prstGeom prst="rect">
                <a:avLst/>
              </a:prstGeom>
              <a:solidFill>
                <a:srgbClr val="D3FFBE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1D37320-6983-40FC-A40A-46A9A78AE3DF}"/>
                  </a:ext>
                </a:extLst>
              </p:cNvPr>
              <p:cNvSpPr/>
              <p:nvPr/>
            </p:nvSpPr>
            <p:spPr>
              <a:xfrm>
                <a:off x="5336073" y="2736726"/>
                <a:ext cx="607553" cy="256930"/>
              </a:xfrm>
              <a:prstGeom prst="rect">
                <a:avLst/>
              </a:prstGeom>
              <a:solidFill>
                <a:srgbClr val="D3FFBE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84079A5-4056-48DF-B68B-EA358885F78E}"/>
                  </a:ext>
                </a:extLst>
              </p:cNvPr>
              <p:cNvSpPr/>
              <p:nvPr/>
            </p:nvSpPr>
            <p:spPr>
              <a:xfrm>
                <a:off x="5336073" y="3024326"/>
                <a:ext cx="607553" cy="256930"/>
              </a:xfrm>
              <a:prstGeom prst="rect">
                <a:avLst/>
              </a:prstGeom>
              <a:solidFill>
                <a:srgbClr val="FFD37F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C92D84-9896-41BD-B2C9-BE2C3CAFD644}"/>
                </a:ext>
              </a:extLst>
            </p:cNvPr>
            <p:cNvSpPr txBox="1"/>
            <p:nvPr/>
          </p:nvSpPr>
          <p:spPr>
            <a:xfrm>
              <a:off x="7866390" y="850491"/>
              <a:ext cx="2591842" cy="2319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Central Mountain</a:t>
              </a:r>
            </a:p>
            <a:p>
              <a:r>
                <a:rPr lang="en-US" sz="1350" dirty="0"/>
                <a:t>Northern Mountains</a:t>
              </a:r>
            </a:p>
            <a:p>
              <a:r>
                <a:rPr lang="en-US" sz="1350" dirty="0"/>
                <a:t>Southwestern Mountains</a:t>
              </a:r>
            </a:p>
            <a:p>
              <a:r>
                <a:rPr lang="en-US" sz="1350" dirty="0"/>
                <a:t>Western Piedmont</a:t>
              </a:r>
            </a:p>
            <a:p>
              <a:r>
                <a:rPr lang="en-US" sz="1350" dirty="0"/>
                <a:t>Eastern Piedmont</a:t>
              </a:r>
            </a:p>
            <a:p>
              <a:r>
                <a:rPr lang="en-US" sz="1350" dirty="0"/>
                <a:t>Tidewater</a:t>
              </a:r>
            </a:p>
            <a:p>
              <a:r>
                <a:rPr lang="en-US" sz="1350" dirty="0"/>
                <a:t>Northern Coastal Plain</a:t>
              </a:r>
            </a:p>
            <a:p>
              <a:r>
                <a:rPr lang="en-US" sz="1350" dirty="0"/>
                <a:t>Central Coastal Plain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3074C45-C3FC-4BC8-9E59-24BCC085362B}"/>
              </a:ext>
            </a:extLst>
          </p:cNvPr>
          <p:cNvGrpSpPr/>
          <p:nvPr/>
        </p:nvGrpSpPr>
        <p:grpSpPr>
          <a:xfrm>
            <a:off x="33389" y="3106251"/>
            <a:ext cx="2460256" cy="1745618"/>
            <a:chOff x="7164528" y="850490"/>
            <a:chExt cx="3253331" cy="230832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531049-DB64-4AD3-A2EE-90F401A34562}"/>
                </a:ext>
              </a:extLst>
            </p:cNvPr>
            <p:cNvSpPr/>
            <p:nvPr/>
          </p:nvSpPr>
          <p:spPr>
            <a:xfrm>
              <a:off x="7164528" y="921958"/>
              <a:ext cx="3253331" cy="22368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7493FC0-956A-4941-B3BA-A1DC01102072}"/>
                </a:ext>
              </a:extLst>
            </p:cNvPr>
            <p:cNvGrpSpPr/>
            <p:nvPr/>
          </p:nvGrpSpPr>
          <p:grpSpPr>
            <a:xfrm>
              <a:off x="7258838" y="921958"/>
              <a:ext cx="609024" cy="2196623"/>
              <a:chOff x="5358305" y="1048764"/>
              <a:chExt cx="609024" cy="228406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5C92E26-0D7B-4AAE-BB12-BABB341BF944}"/>
                  </a:ext>
                </a:extLst>
              </p:cNvPr>
              <p:cNvSpPr/>
              <p:nvPr/>
            </p:nvSpPr>
            <p:spPr>
              <a:xfrm>
                <a:off x="5359776" y="1048764"/>
                <a:ext cx="607553" cy="256930"/>
              </a:xfrm>
              <a:prstGeom prst="rect">
                <a:avLst/>
              </a:prstGeom>
              <a:solidFill>
                <a:srgbClr val="BEE8FF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B4F8666-15BE-4162-8E1A-74B5BE8A0191}"/>
                  </a:ext>
                </a:extLst>
              </p:cNvPr>
              <p:cNvSpPr/>
              <p:nvPr/>
            </p:nvSpPr>
            <p:spPr>
              <a:xfrm>
                <a:off x="5359776" y="1336363"/>
                <a:ext cx="607553" cy="256930"/>
              </a:xfrm>
              <a:prstGeom prst="rect">
                <a:avLst/>
              </a:prstGeom>
              <a:solidFill>
                <a:srgbClr val="BEE8FF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71AF583-71F4-4E10-9724-58F2D7EB61AC}"/>
                  </a:ext>
                </a:extLst>
              </p:cNvPr>
              <p:cNvSpPr/>
              <p:nvPr/>
            </p:nvSpPr>
            <p:spPr>
              <a:xfrm>
                <a:off x="5359776" y="1623962"/>
                <a:ext cx="607553" cy="256930"/>
              </a:xfrm>
              <a:prstGeom prst="rect">
                <a:avLst/>
              </a:prstGeom>
              <a:solidFill>
                <a:srgbClr val="BEE8FF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BD06120-65A2-44D9-8C11-F7C47CFB9E8D}"/>
                  </a:ext>
                </a:extLst>
              </p:cNvPr>
              <p:cNvSpPr/>
              <p:nvPr/>
            </p:nvSpPr>
            <p:spPr>
              <a:xfrm>
                <a:off x="5358305" y="1922709"/>
                <a:ext cx="607553" cy="256930"/>
              </a:xfrm>
              <a:prstGeom prst="rect">
                <a:avLst/>
              </a:prstGeom>
              <a:solidFill>
                <a:srgbClr val="FFBEE8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221BCED-8C94-458D-8234-E6C43C646773}"/>
                  </a:ext>
                </a:extLst>
              </p:cNvPr>
              <p:cNvSpPr/>
              <p:nvPr/>
            </p:nvSpPr>
            <p:spPr>
              <a:xfrm>
                <a:off x="5359776" y="2213097"/>
                <a:ext cx="607553" cy="256930"/>
              </a:xfrm>
              <a:prstGeom prst="rect">
                <a:avLst/>
              </a:prstGeom>
              <a:solidFill>
                <a:srgbClr val="D79E9E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8C4EB82-65EC-4F3C-A0D4-AADDDA2FF5B4}"/>
                  </a:ext>
                </a:extLst>
              </p:cNvPr>
              <p:cNvSpPr/>
              <p:nvPr/>
            </p:nvSpPr>
            <p:spPr>
              <a:xfrm>
                <a:off x="5359776" y="2500696"/>
                <a:ext cx="607553" cy="256930"/>
              </a:xfrm>
              <a:prstGeom prst="rect">
                <a:avLst/>
              </a:prstGeom>
              <a:solidFill>
                <a:srgbClr val="D79E9E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8F11676-90C8-4A48-AF3E-A01CF3E26DE9}"/>
                  </a:ext>
                </a:extLst>
              </p:cNvPr>
              <p:cNvSpPr/>
              <p:nvPr/>
            </p:nvSpPr>
            <p:spPr>
              <a:xfrm>
                <a:off x="5358305" y="2788295"/>
                <a:ext cx="607553" cy="256930"/>
              </a:xfrm>
              <a:prstGeom prst="rect">
                <a:avLst/>
              </a:prstGeom>
              <a:solidFill>
                <a:srgbClr val="D79E9E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93D8E37-8C37-470A-BA5E-3069ECF0FCB4}"/>
                  </a:ext>
                </a:extLst>
              </p:cNvPr>
              <p:cNvSpPr/>
              <p:nvPr/>
            </p:nvSpPr>
            <p:spPr>
              <a:xfrm>
                <a:off x="5358305" y="3075894"/>
                <a:ext cx="607553" cy="256930"/>
              </a:xfrm>
              <a:prstGeom prst="rect">
                <a:avLst/>
              </a:prstGeom>
              <a:solidFill>
                <a:srgbClr val="D79E9E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0F9827-C77C-4D13-A7E3-6398A5568D69}"/>
                </a:ext>
              </a:extLst>
            </p:cNvPr>
            <p:cNvSpPr txBox="1"/>
            <p:nvPr/>
          </p:nvSpPr>
          <p:spPr>
            <a:xfrm>
              <a:off x="7866391" y="850490"/>
              <a:ext cx="2293641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/>
                <a:t>Northern Piedmont</a:t>
              </a:r>
            </a:p>
            <a:p>
              <a:r>
                <a:rPr lang="en-US" sz="1300" dirty="0"/>
                <a:t>Central Piedmont</a:t>
              </a:r>
            </a:p>
            <a:p>
              <a:r>
                <a:rPr lang="en-US" sz="1300" dirty="0"/>
                <a:t>Southern Piedmont</a:t>
              </a:r>
            </a:p>
            <a:p>
              <a:r>
                <a:rPr lang="en-US" sz="1300" dirty="0"/>
                <a:t>Southern Coastal Plain</a:t>
              </a:r>
            </a:p>
            <a:p>
              <a:r>
                <a:rPr lang="en-US" sz="1300" dirty="0"/>
                <a:t>Central</a:t>
              </a:r>
            </a:p>
            <a:p>
              <a:r>
                <a:rPr lang="en-US" sz="1300" dirty="0"/>
                <a:t>North Central</a:t>
              </a:r>
            </a:p>
            <a:p>
              <a:r>
                <a:rPr lang="en-US" sz="1300" dirty="0"/>
                <a:t>Northeast</a:t>
              </a:r>
            </a:p>
            <a:p>
              <a:r>
                <a:rPr lang="en-US" sz="1300" dirty="0"/>
                <a:t>Southern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377742C-499D-4442-8337-5694EFEE1B0C}"/>
              </a:ext>
            </a:extLst>
          </p:cNvPr>
          <p:cNvSpPr/>
          <p:nvPr/>
        </p:nvSpPr>
        <p:spPr>
          <a:xfrm>
            <a:off x="26524" y="4851436"/>
            <a:ext cx="2491037" cy="16776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3BAEE7-72DE-4D46-BA9B-751C49FF6B53}"/>
              </a:ext>
            </a:extLst>
          </p:cNvPr>
          <p:cNvSpPr txBox="1"/>
          <p:nvPr/>
        </p:nvSpPr>
        <p:spPr>
          <a:xfrm>
            <a:off x="33389" y="4930412"/>
            <a:ext cx="1156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RFA regions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221FACB-121A-4412-8BE6-D5F93E3CE1D6}"/>
              </a:ext>
            </a:extLst>
          </p:cNvPr>
          <p:cNvSpPr/>
          <p:nvPr/>
        </p:nvSpPr>
        <p:spPr>
          <a:xfrm>
            <a:off x="104709" y="5294969"/>
            <a:ext cx="165370" cy="17197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878B7AE-918F-4C1D-B4FA-7367B737E8A4}"/>
              </a:ext>
            </a:extLst>
          </p:cNvPr>
          <p:cNvSpPr/>
          <p:nvPr/>
        </p:nvSpPr>
        <p:spPr>
          <a:xfrm>
            <a:off x="104709" y="5526690"/>
            <a:ext cx="165370" cy="171970"/>
          </a:xfrm>
          <a:prstGeom prst="ellipse">
            <a:avLst/>
          </a:prstGeom>
          <a:solidFill>
            <a:srgbClr val="FFFF0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25DF51E-B097-4CE6-8634-19C54EF245B6}"/>
              </a:ext>
            </a:extLst>
          </p:cNvPr>
          <p:cNvSpPr/>
          <p:nvPr/>
        </p:nvSpPr>
        <p:spPr>
          <a:xfrm>
            <a:off x="106524" y="5766280"/>
            <a:ext cx="165370" cy="171970"/>
          </a:xfrm>
          <a:prstGeom prst="ellipse">
            <a:avLst/>
          </a:prstGeom>
          <a:solidFill>
            <a:srgbClr val="00FF0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D3F3552-5E5A-41F1-BAD4-531DB9B89592}"/>
              </a:ext>
            </a:extLst>
          </p:cNvPr>
          <p:cNvSpPr/>
          <p:nvPr/>
        </p:nvSpPr>
        <p:spPr>
          <a:xfrm>
            <a:off x="104709" y="5994812"/>
            <a:ext cx="165370" cy="171970"/>
          </a:xfrm>
          <a:prstGeom prst="ellipse">
            <a:avLst/>
          </a:prstGeom>
          <a:solidFill>
            <a:srgbClr val="00C5FF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588C98F-97B8-4717-BD65-BDA706CAD3AD}"/>
              </a:ext>
            </a:extLst>
          </p:cNvPr>
          <p:cNvSpPr/>
          <p:nvPr/>
        </p:nvSpPr>
        <p:spPr>
          <a:xfrm>
            <a:off x="710392" y="5284164"/>
            <a:ext cx="165370" cy="171970"/>
          </a:xfrm>
          <a:prstGeom prst="ellipse">
            <a:avLst/>
          </a:prstGeom>
          <a:solidFill>
            <a:srgbClr val="FFAA0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9E78397-BC6C-4485-B86E-DEB5BCC613BC}"/>
              </a:ext>
            </a:extLst>
          </p:cNvPr>
          <p:cNvSpPr/>
          <p:nvPr/>
        </p:nvSpPr>
        <p:spPr>
          <a:xfrm>
            <a:off x="710392" y="5518523"/>
            <a:ext cx="165370" cy="171970"/>
          </a:xfrm>
          <a:prstGeom prst="ellipse">
            <a:avLst/>
          </a:prstGeom>
          <a:solidFill>
            <a:srgbClr val="0070FF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C48FE78-2440-4E2A-ABD1-51C6E9801100}"/>
              </a:ext>
            </a:extLst>
          </p:cNvPr>
          <p:cNvSpPr/>
          <p:nvPr/>
        </p:nvSpPr>
        <p:spPr>
          <a:xfrm>
            <a:off x="710392" y="5766280"/>
            <a:ext cx="165370" cy="171970"/>
          </a:xfrm>
          <a:prstGeom prst="ellipse">
            <a:avLst/>
          </a:prstGeom>
          <a:solidFill>
            <a:srgbClr val="FF00C5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089A940-A5C2-4CFD-BE6E-17CAC249B615}"/>
              </a:ext>
            </a:extLst>
          </p:cNvPr>
          <p:cNvSpPr/>
          <p:nvPr/>
        </p:nvSpPr>
        <p:spPr>
          <a:xfrm>
            <a:off x="710392" y="5994812"/>
            <a:ext cx="165370" cy="171970"/>
          </a:xfrm>
          <a:prstGeom prst="ellipse">
            <a:avLst/>
          </a:prstGeom>
          <a:solidFill>
            <a:srgbClr val="FF000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BE4C55C-0D27-4716-B3F5-9FB4F009D312}"/>
              </a:ext>
            </a:extLst>
          </p:cNvPr>
          <p:cNvSpPr txBox="1"/>
          <p:nvPr/>
        </p:nvSpPr>
        <p:spPr>
          <a:xfrm>
            <a:off x="274177" y="5211350"/>
            <a:ext cx="3113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  <a:p>
            <a:r>
              <a:rPr lang="en-US" sz="1600" dirty="0"/>
              <a:t>B</a:t>
            </a:r>
          </a:p>
          <a:p>
            <a:r>
              <a:rPr lang="en-US" sz="1600" dirty="0"/>
              <a:t>C</a:t>
            </a:r>
          </a:p>
          <a:p>
            <a:r>
              <a:rPr lang="en-US" sz="1600" dirty="0"/>
              <a:t>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B06F446-F8BD-415E-A00F-EAF77D058B11}"/>
              </a:ext>
            </a:extLst>
          </p:cNvPr>
          <p:cNvSpPr txBox="1"/>
          <p:nvPr/>
        </p:nvSpPr>
        <p:spPr>
          <a:xfrm>
            <a:off x="885229" y="5205988"/>
            <a:ext cx="3145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</a:t>
            </a:r>
          </a:p>
          <a:p>
            <a:r>
              <a:rPr lang="en-US" sz="1600" dirty="0"/>
              <a:t>F</a:t>
            </a:r>
          </a:p>
          <a:p>
            <a:r>
              <a:rPr lang="en-US" sz="1600" dirty="0"/>
              <a:t>G</a:t>
            </a:r>
          </a:p>
          <a:p>
            <a:r>
              <a:rPr lang="en-US" sz="1600" dirty="0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124462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D4694-08F1-904B-95F1-EB4A18D45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E8A76-E050-8C4E-A327-837EB34EA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261" y="3888800"/>
            <a:ext cx="7597301" cy="2594042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Calculated relative change in IDF curves between these two periods for two durations: </a:t>
            </a:r>
          </a:p>
          <a:p>
            <a:pPr marL="690563" indent="-233363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b="1" dirty="0">
                <a:solidFill>
                  <a:srgbClr val="CC0099"/>
                </a:solidFill>
              </a:rPr>
              <a:t>72-hour</a:t>
            </a:r>
            <a:r>
              <a:rPr lang="en-US" dirty="0"/>
              <a:t> (Matthew) </a:t>
            </a:r>
          </a:p>
          <a:p>
            <a:pPr marL="690563" indent="-233363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b="1" dirty="0">
                <a:solidFill>
                  <a:srgbClr val="CC0099"/>
                </a:solidFill>
              </a:rPr>
              <a:t>96-hour</a:t>
            </a:r>
            <a:r>
              <a:rPr lang="en-US" dirty="0"/>
              <a:t> (Floyd and Florence)</a:t>
            </a:r>
          </a:p>
          <a:p>
            <a:pPr>
              <a:spcBef>
                <a:spcPts val="1200"/>
              </a:spcBef>
            </a:pPr>
            <a:r>
              <a:rPr lang="en-US" dirty="0"/>
              <a:t>Applied developed ratios to rainfall amount and distribution of three hurricanes </a:t>
            </a:r>
            <a:br>
              <a:rPr lang="en-US" dirty="0"/>
            </a:br>
            <a:r>
              <a:rPr lang="en-US" dirty="0"/>
              <a:t>(a “design storm” approach).</a:t>
            </a:r>
          </a:p>
          <a:p>
            <a:endParaRPr lang="en-US" dirty="0"/>
          </a:p>
        </p:txBody>
      </p:sp>
      <p:pic>
        <p:nvPicPr>
          <p:cNvPr id="2050" name="Picture 2" descr="Hurricane Florence as it was making landfall">
            <a:extLst>
              <a:ext uri="{FF2B5EF4-FFF2-40B4-BE49-F238E27FC236}">
                <a16:creationId xmlns:a16="http://schemas.microsoft.com/office/drawing/2014/main" id="{931F5385-DA10-4824-A685-354F28B8C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84" y="1336393"/>
            <a:ext cx="3858087" cy="219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7A2C97-449F-4CF5-8AAC-BC33F97374AF}"/>
              </a:ext>
            </a:extLst>
          </p:cNvPr>
          <p:cNvSpPr txBox="1"/>
          <p:nvPr/>
        </p:nvSpPr>
        <p:spPr>
          <a:xfrm>
            <a:off x="246985" y="3475584"/>
            <a:ext cx="3997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Florence on Sept. 14, 2018 Photo credit: NASA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F8AD485-F705-4786-A783-70C1CA29BB4B}"/>
              </a:ext>
            </a:extLst>
          </p:cNvPr>
          <p:cNvSpPr txBox="1">
            <a:spLocks/>
          </p:cNvSpPr>
          <p:nvPr/>
        </p:nvSpPr>
        <p:spPr>
          <a:xfrm>
            <a:off x="4983804" y="1528628"/>
            <a:ext cx="6961211" cy="198305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dirty="0"/>
              <a:t>Developed IDF using RFA for three realizations: </a:t>
            </a:r>
          </a:p>
          <a:p>
            <a:pPr marL="690563" indent="-233363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b="1" dirty="0"/>
              <a:t> </a:t>
            </a:r>
            <a:r>
              <a:rPr lang="en-US" b="1" dirty="0">
                <a:solidFill>
                  <a:srgbClr val="CC0099"/>
                </a:solidFill>
              </a:rPr>
              <a:t>CESM 4.5 </a:t>
            </a:r>
          </a:p>
          <a:p>
            <a:pPr marL="690563" indent="-233363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b="1" dirty="0"/>
              <a:t> </a:t>
            </a:r>
            <a:r>
              <a:rPr lang="en-US" b="1" dirty="0">
                <a:solidFill>
                  <a:srgbClr val="CC0099"/>
                </a:solidFill>
              </a:rPr>
              <a:t>CESM</a:t>
            </a:r>
            <a:r>
              <a:rPr lang="en-US" b="1" dirty="0"/>
              <a:t> </a:t>
            </a:r>
            <a:r>
              <a:rPr lang="en-US" b="1" dirty="0">
                <a:solidFill>
                  <a:srgbClr val="CC0099"/>
                </a:solidFill>
              </a:rPr>
              <a:t>8.5</a:t>
            </a:r>
          </a:p>
          <a:p>
            <a:pPr marL="690563" indent="-233363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b="1" dirty="0"/>
              <a:t> </a:t>
            </a:r>
            <a:r>
              <a:rPr lang="en-US" b="1" dirty="0">
                <a:solidFill>
                  <a:srgbClr val="CC0099"/>
                </a:solidFill>
              </a:rPr>
              <a:t>CM3</a:t>
            </a:r>
            <a:r>
              <a:rPr lang="en-US" b="1" dirty="0"/>
              <a:t> </a:t>
            </a:r>
            <a:r>
              <a:rPr lang="en-US" b="1" dirty="0">
                <a:solidFill>
                  <a:srgbClr val="CC0099"/>
                </a:solidFill>
              </a:rPr>
              <a:t>8.5</a:t>
            </a:r>
          </a:p>
          <a:p>
            <a:pPr>
              <a:spcBef>
                <a:spcPts val="1200"/>
              </a:spcBef>
            </a:pPr>
            <a:r>
              <a:rPr lang="en-US" dirty="0"/>
              <a:t>For two 30-year periods: </a:t>
            </a:r>
            <a:r>
              <a:rPr lang="en-US" b="1" dirty="0">
                <a:solidFill>
                  <a:srgbClr val="CC0099"/>
                </a:solidFill>
              </a:rPr>
              <a:t>2025-2054</a:t>
            </a:r>
            <a:r>
              <a:rPr lang="en-US" dirty="0"/>
              <a:t> and </a:t>
            </a:r>
            <a:r>
              <a:rPr lang="en-US" b="1" dirty="0">
                <a:solidFill>
                  <a:srgbClr val="CC0099"/>
                </a:solidFill>
              </a:rPr>
              <a:t>2070-2099.</a:t>
            </a:r>
          </a:p>
          <a:p>
            <a:pPr>
              <a:spcBef>
                <a:spcPts val="1200"/>
              </a:spcBef>
            </a:pPr>
            <a:endParaRPr lang="en-US" dirty="0"/>
          </a:p>
        </p:txBody>
      </p:sp>
      <p:pic>
        <p:nvPicPr>
          <p:cNvPr id="2054" name="Picture 6" descr="matthew_narrated_v106.5800_print.jpg (1024×576)">
            <a:extLst>
              <a:ext uri="{FF2B5EF4-FFF2-40B4-BE49-F238E27FC236}">
                <a16:creationId xmlns:a16="http://schemas.microsoft.com/office/drawing/2014/main" id="{9702823A-7A5B-43A6-8DEE-4A211DE1A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650" y="3644426"/>
            <a:ext cx="4810089" cy="270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64547B-7789-4EEB-8AB1-D37760327A40}"/>
              </a:ext>
            </a:extLst>
          </p:cNvPr>
          <p:cNvSpPr txBox="1"/>
          <p:nvPr/>
        </p:nvSpPr>
        <p:spPr>
          <a:xfrm>
            <a:off x="7227650" y="6350101"/>
            <a:ext cx="48930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3D model of Matthew over Carolinas. Photo credit: NASA</a:t>
            </a:r>
          </a:p>
        </p:txBody>
      </p:sp>
    </p:spTree>
    <p:extLst>
      <p:ext uri="{BB962C8B-B14F-4D97-AF65-F5344CB8AC3E}">
        <p14:creationId xmlns:p14="http://schemas.microsoft.com/office/powerpoint/2010/main" val="206934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32578-7632-47E1-B37F-EEB9BE1CF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Observational data PRISM 4 km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AACA67-0B0A-4D91-83F7-17A651030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7125" y="1844297"/>
            <a:ext cx="4045058" cy="4332665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0FBF684-5377-4A6B-BB97-4A3057CFD63B}"/>
              </a:ext>
            </a:extLst>
          </p:cNvPr>
          <p:cNvGrpSpPr/>
          <p:nvPr/>
        </p:nvGrpSpPr>
        <p:grpSpPr>
          <a:xfrm>
            <a:off x="0" y="2528864"/>
            <a:ext cx="12184086" cy="3135897"/>
            <a:chOff x="3876" y="1277994"/>
            <a:chExt cx="12184086" cy="313589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A7CA011-E28E-40F4-9E5D-6869D47CD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76" y="1277994"/>
              <a:ext cx="4430910" cy="310640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6C4E41C-B890-48AA-ACAC-5BA34FABF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63" t="8076" r="9565"/>
            <a:stretch/>
          </p:blipFill>
          <p:spPr>
            <a:xfrm>
              <a:off x="3880545" y="1283551"/>
              <a:ext cx="4430910" cy="309507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670D6CE-A5A4-4280-95CF-552426833A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63" t="7739" r="9844"/>
            <a:stretch/>
          </p:blipFill>
          <p:spPr>
            <a:xfrm>
              <a:off x="7757052" y="1281692"/>
              <a:ext cx="4430910" cy="3132199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1231B5C-7301-4B40-AD04-7067C5431A9C}"/>
              </a:ext>
            </a:extLst>
          </p:cNvPr>
          <p:cNvSpPr/>
          <p:nvPr/>
        </p:nvSpPr>
        <p:spPr>
          <a:xfrm>
            <a:off x="6780099" y="6030771"/>
            <a:ext cx="54039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C0099"/>
                </a:solidFill>
              </a:rPr>
              <a:t>Start of the pink scale indicates the 1000-year rainfall or more (as of current NOAA Atlas 14)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7B9068-C43D-4EE5-A3CC-CC6CBF7DC910}"/>
              </a:ext>
            </a:extLst>
          </p:cNvPr>
          <p:cNvSpPr/>
          <p:nvPr/>
        </p:nvSpPr>
        <p:spPr>
          <a:xfrm>
            <a:off x="7906951" y="1318241"/>
            <a:ext cx="425720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/>
              <a:t>Hurricane Florence (2018)</a:t>
            </a:r>
            <a:br>
              <a:rPr lang="en-US" b="1" dirty="0"/>
            </a:br>
            <a:r>
              <a:rPr lang="en-US" b="1" dirty="0"/>
              <a:t>Total 96h rainfall</a:t>
            </a:r>
            <a:r>
              <a:rPr lang="en-US" dirty="0"/>
              <a:t> </a:t>
            </a:r>
          </a:p>
          <a:p>
            <a:r>
              <a:rPr lang="en-US" dirty="0"/>
              <a:t>max = 913 mm</a:t>
            </a:r>
          </a:p>
          <a:p>
            <a:r>
              <a:rPr lang="en-US" dirty="0"/>
              <a:t>total = 31,548 tons of water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55B7F9-FDB0-4F2D-B2DA-EF177B263BD0}"/>
              </a:ext>
            </a:extLst>
          </p:cNvPr>
          <p:cNvSpPr/>
          <p:nvPr/>
        </p:nvSpPr>
        <p:spPr>
          <a:xfrm>
            <a:off x="4007097" y="1309284"/>
            <a:ext cx="3868054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/>
              <a:t>Hurricane Matthew  (2016)</a:t>
            </a:r>
            <a:br>
              <a:rPr lang="en-US" b="1" dirty="0"/>
            </a:br>
            <a:r>
              <a:rPr lang="en-US" b="1" dirty="0"/>
              <a:t>Total 72h rainfall</a:t>
            </a:r>
            <a:r>
              <a:rPr lang="en-US" dirty="0"/>
              <a:t> </a:t>
            </a:r>
          </a:p>
          <a:p>
            <a:r>
              <a:rPr lang="en-US" dirty="0"/>
              <a:t>max = 507 mm</a:t>
            </a:r>
          </a:p>
          <a:p>
            <a:r>
              <a:rPr lang="en-US" dirty="0"/>
              <a:t>total = 23,683 tons of water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BC14FA-4F23-43C0-ADCC-54B3258E402A}"/>
              </a:ext>
            </a:extLst>
          </p:cNvPr>
          <p:cNvSpPr/>
          <p:nvPr/>
        </p:nvSpPr>
        <p:spPr>
          <a:xfrm>
            <a:off x="0" y="1320231"/>
            <a:ext cx="397529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/>
              <a:t>Hurricane Floyd (1999)</a:t>
            </a:r>
            <a:br>
              <a:rPr lang="en-US" b="1" dirty="0"/>
            </a:br>
            <a:r>
              <a:rPr lang="en-US" b="1" dirty="0"/>
              <a:t>Total 96h rainfall</a:t>
            </a:r>
            <a:r>
              <a:rPr lang="en-US" dirty="0"/>
              <a:t> </a:t>
            </a:r>
          </a:p>
          <a:p>
            <a:r>
              <a:rPr lang="en-US" dirty="0"/>
              <a:t>max = 611 mm</a:t>
            </a:r>
          </a:p>
          <a:p>
            <a:r>
              <a:rPr lang="en-US" dirty="0"/>
              <a:t>total = 22,842 tons of water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EF871D-FB36-49AD-8AAC-47538B6C40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970034" y="2955714"/>
            <a:ext cx="917931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C3431E-AA7A-4440-9095-CB1B1AA51954}"/>
              </a:ext>
            </a:extLst>
          </p:cNvPr>
          <p:cNvSpPr txBox="1"/>
          <p:nvPr/>
        </p:nvSpPr>
        <p:spPr>
          <a:xfrm>
            <a:off x="-1" y="5661439"/>
            <a:ext cx="67801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Total rainfall (mm)</a:t>
            </a:r>
          </a:p>
        </p:txBody>
      </p:sp>
    </p:spTree>
    <p:extLst>
      <p:ext uri="{BB962C8B-B14F-4D97-AF65-F5344CB8AC3E}">
        <p14:creationId xmlns:p14="http://schemas.microsoft.com/office/powerpoint/2010/main" val="3323002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63253D6-B1FB-4F4A-8FD7-A6E8AF38F883}"/>
              </a:ext>
            </a:extLst>
          </p:cNvPr>
          <p:cNvSpPr/>
          <p:nvPr/>
        </p:nvSpPr>
        <p:spPr>
          <a:xfrm>
            <a:off x="0" y="1318241"/>
            <a:ext cx="12192000" cy="1175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32578-7632-47E1-B37F-EEB9BE1CF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Observational data PRISM 36 km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AACA67-0B0A-4D91-83F7-17A651030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7125" y="1844297"/>
            <a:ext cx="4045058" cy="4332665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231B5C-7301-4B40-AD04-7067C5431A9C}"/>
              </a:ext>
            </a:extLst>
          </p:cNvPr>
          <p:cNvSpPr/>
          <p:nvPr/>
        </p:nvSpPr>
        <p:spPr>
          <a:xfrm>
            <a:off x="6894221" y="5592809"/>
            <a:ext cx="52159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Re-gridding reduced total amount of rainfall by 5% and maximum rainfall by ~20%.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7B9068-C43D-4EE5-A3CC-CC6CBF7DC910}"/>
              </a:ext>
            </a:extLst>
          </p:cNvPr>
          <p:cNvSpPr/>
          <p:nvPr/>
        </p:nvSpPr>
        <p:spPr>
          <a:xfrm>
            <a:off x="8017054" y="1318241"/>
            <a:ext cx="4056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Hurricane Florence (2018)</a:t>
            </a:r>
          </a:p>
          <a:p>
            <a:r>
              <a:rPr lang="en-US" b="1" dirty="0"/>
              <a:t>Total 96h rainfall</a:t>
            </a:r>
            <a:r>
              <a:rPr lang="en-US" dirty="0"/>
              <a:t> </a:t>
            </a:r>
          </a:p>
          <a:p>
            <a:r>
              <a:rPr lang="en-US" dirty="0"/>
              <a:t>max = 685 mm</a:t>
            </a:r>
          </a:p>
          <a:p>
            <a:r>
              <a:rPr lang="en-US" dirty="0"/>
              <a:t>total = 30,109 tons of water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55B7F9-FDB0-4F2D-B2DA-EF177B263BD0}"/>
              </a:ext>
            </a:extLst>
          </p:cNvPr>
          <p:cNvSpPr/>
          <p:nvPr/>
        </p:nvSpPr>
        <p:spPr>
          <a:xfrm>
            <a:off x="4007097" y="1309284"/>
            <a:ext cx="38680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Hurricane Matthew (2016)</a:t>
            </a:r>
          </a:p>
          <a:p>
            <a:r>
              <a:rPr lang="en-US" b="1" dirty="0"/>
              <a:t>Total 72h rainfall</a:t>
            </a:r>
            <a:r>
              <a:rPr lang="en-US" dirty="0"/>
              <a:t> </a:t>
            </a:r>
          </a:p>
          <a:p>
            <a:r>
              <a:rPr lang="en-US" dirty="0"/>
              <a:t>max = 375 mm</a:t>
            </a:r>
          </a:p>
          <a:p>
            <a:r>
              <a:rPr lang="en-US" dirty="0"/>
              <a:t>total = 22,426 tons of water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BC14FA-4F23-43C0-ADCC-54B3258E402A}"/>
              </a:ext>
            </a:extLst>
          </p:cNvPr>
          <p:cNvSpPr/>
          <p:nvPr/>
        </p:nvSpPr>
        <p:spPr>
          <a:xfrm>
            <a:off x="0" y="1320231"/>
            <a:ext cx="39752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Hurricane Floyd (1999)</a:t>
            </a:r>
            <a:br>
              <a:rPr lang="en-US" b="1" dirty="0"/>
            </a:br>
            <a:r>
              <a:rPr lang="en-US" b="1" dirty="0"/>
              <a:t>Total 96h rainfall</a:t>
            </a:r>
            <a:r>
              <a:rPr lang="en-US" dirty="0"/>
              <a:t> </a:t>
            </a:r>
          </a:p>
          <a:p>
            <a:r>
              <a:rPr lang="en-US" dirty="0"/>
              <a:t>max = 499 mm</a:t>
            </a:r>
          </a:p>
          <a:p>
            <a:r>
              <a:rPr lang="en-US" dirty="0"/>
              <a:t>total = 21,921 tons of water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EF871D-FB36-49AD-8AAC-47538B6C4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970034" y="2955714"/>
            <a:ext cx="917931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6965F5-2370-4BB9-B77C-F002867114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82" r="8307"/>
          <a:stretch/>
        </p:blipFill>
        <p:spPr>
          <a:xfrm>
            <a:off x="7997125" y="2509613"/>
            <a:ext cx="4209605" cy="30655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4E8C04-88C1-403D-B58A-BB0D9E3318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908" r="8579"/>
          <a:stretch/>
        </p:blipFill>
        <p:spPr>
          <a:xfrm>
            <a:off x="4001953" y="2509613"/>
            <a:ext cx="4045059" cy="29469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AD00AC1-DAFC-4A6D-B8C6-C61D86E309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560" r="9427"/>
          <a:stretch/>
        </p:blipFill>
        <p:spPr>
          <a:xfrm>
            <a:off x="-2583" y="2518570"/>
            <a:ext cx="4055650" cy="28451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E603997-F8E8-4FD2-8931-91E0D7CF6D18}"/>
              </a:ext>
            </a:extLst>
          </p:cNvPr>
          <p:cNvSpPr txBox="1"/>
          <p:nvPr/>
        </p:nvSpPr>
        <p:spPr>
          <a:xfrm>
            <a:off x="-1" y="5661439"/>
            <a:ext cx="67801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Total rainfall (mm)</a:t>
            </a:r>
          </a:p>
        </p:txBody>
      </p:sp>
    </p:spTree>
    <p:extLst>
      <p:ext uri="{BB962C8B-B14F-4D97-AF65-F5344CB8AC3E}">
        <p14:creationId xmlns:p14="http://schemas.microsoft.com/office/powerpoint/2010/main" val="3171462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63253D6-B1FB-4F4A-8FD7-A6E8AF38F883}"/>
              </a:ext>
            </a:extLst>
          </p:cNvPr>
          <p:cNvSpPr/>
          <p:nvPr/>
        </p:nvSpPr>
        <p:spPr>
          <a:xfrm>
            <a:off x="0" y="1318241"/>
            <a:ext cx="12192000" cy="1175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32578-7632-47E1-B37F-EEB9BE1CF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CESM RCP 4.5 36 km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AACA67-0B0A-4D91-83F7-17A651030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7125" y="1844297"/>
            <a:ext cx="4045058" cy="4332665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231B5C-7301-4B40-AD04-7067C5431A9C}"/>
              </a:ext>
            </a:extLst>
          </p:cNvPr>
          <p:cNvSpPr/>
          <p:nvPr/>
        </p:nvSpPr>
        <p:spPr>
          <a:xfrm>
            <a:off x="6858000" y="5786432"/>
            <a:ext cx="54482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maximum rainfall increased by </a:t>
            </a:r>
            <a:br>
              <a:rPr lang="en-US" sz="2400" dirty="0"/>
            </a:br>
            <a:r>
              <a:rPr lang="en-US" sz="2400" dirty="0"/>
              <a:t>46%-71%, total precipitation by 17%-34%.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7B9068-C43D-4EE5-A3CC-CC6CBF7DC910}"/>
              </a:ext>
            </a:extLst>
          </p:cNvPr>
          <p:cNvSpPr/>
          <p:nvPr/>
        </p:nvSpPr>
        <p:spPr>
          <a:xfrm>
            <a:off x="8017054" y="1318241"/>
            <a:ext cx="4056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Hurricane Florence “2100”</a:t>
            </a:r>
            <a:r>
              <a:rPr lang="en-US" dirty="0"/>
              <a:t> </a:t>
            </a:r>
            <a:br>
              <a:rPr lang="en-US" dirty="0"/>
            </a:br>
            <a:r>
              <a:rPr lang="en-US" b="1" dirty="0"/>
              <a:t>Total 96h rainfall</a:t>
            </a:r>
            <a:endParaRPr lang="en-US" dirty="0"/>
          </a:p>
          <a:p>
            <a:r>
              <a:rPr lang="en-US" dirty="0"/>
              <a:t>max = 1564 mm</a:t>
            </a:r>
          </a:p>
          <a:p>
            <a:r>
              <a:rPr lang="en-US" dirty="0"/>
              <a:t>total = 42,425 tons of water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55B7F9-FDB0-4F2D-B2DA-EF177B263BD0}"/>
              </a:ext>
            </a:extLst>
          </p:cNvPr>
          <p:cNvSpPr/>
          <p:nvPr/>
        </p:nvSpPr>
        <p:spPr>
          <a:xfrm>
            <a:off x="4007097" y="1309284"/>
            <a:ext cx="38680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Hurricane Matthew “2100”</a:t>
            </a:r>
          </a:p>
          <a:p>
            <a:r>
              <a:rPr lang="en-US" b="1" dirty="0"/>
              <a:t>Total 72h rainfall</a:t>
            </a:r>
            <a:r>
              <a:rPr lang="en-US" dirty="0"/>
              <a:t> </a:t>
            </a:r>
          </a:p>
          <a:p>
            <a:r>
              <a:rPr lang="en-US" dirty="0"/>
              <a:t>max = 742 mm</a:t>
            </a:r>
          </a:p>
          <a:p>
            <a:r>
              <a:rPr lang="en-US" dirty="0"/>
              <a:t>total = 27,612 tons of water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BC14FA-4F23-43C0-ADCC-54B3258E402A}"/>
              </a:ext>
            </a:extLst>
          </p:cNvPr>
          <p:cNvSpPr/>
          <p:nvPr/>
        </p:nvSpPr>
        <p:spPr>
          <a:xfrm>
            <a:off x="0" y="1320231"/>
            <a:ext cx="39752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Hurricane Floyd “2100”</a:t>
            </a:r>
          </a:p>
          <a:p>
            <a:r>
              <a:rPr lang="en-US" b="1" dirty="0"/>
              <a:t>Total 96h rainfall</a:t>
            </a:r>
            <a:r>
              <a:rPr lang="en-US" dirty="0"/>
              <a:t> </a:t>
            </a:r>
          </a:p>
          <a:p>
            <a:r>
              <a:rPr lang="en-US" dirty="0"/>
              <a:t>max = 952 mm</a:t>
            </a:r>
          </a:p>
          <a:p>
            <a:r>
              <a:rPr lang="en-US" dirty="0"/>
              <a:t>total = 27,382 tons of water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EF871D-FB36-49AD-8AAC-47538B6C4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970034" y="2955714"/>
            <a:ext cx="917931" cy="6858000"/>
          </a:xfrm>
          <a:prstGeom prst="rect">
            <a:avLst/>
          </a:prstGeom>
        </p:spPr>
      </p:pic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E411C72A-FBE8-4FBA-9838-5E3AD236E7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9" t="7207" r="9190" b="3983"/>
          <a:stretch/>
        </p:blipFill>
        <p:spPr>
          <a:xfrm>
            <a:off x="8029996" y="2518570"/>
            <a:ext cx="4162003" cy="28805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E4D867-49FA-42C7-806D-22FBEAA98B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2" t="7673" r="10387" b="1170"/>
          <a:stretch/>
        </p:blipFill>
        <p:spPr>
          <a:xfrm>
            <a:off x="4007097" y="2509613"/>
            <a:ext cx="4040752" cy="28894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B712E1-8EED-45AC-AC76-6BF3F8D242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24" t="6473" r="9758" b="4483"/>
          <a:stretch/>
        </p:blipFill>
        <p:spPr>
          <a:xfrm>
            <a:off x="0" y="2518569"/>
            <a:ext cx="3971260" cy="280590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6A304ED-7961-488C-9651-FD64527AEA0E}"/>
              </a:ext>
            </a:extLst>
          </p:cNvPr>
          <p:cNvSpPr txBox="1"/>
          <p:nvPr/>
        </p:nvSpPr>
        <p:spPr>
          <a:xfrm>
            <a:off x="-1" y="5661439"/>
            <a:ext cx="67801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Total rainfall (mm)</a:t>
            </a:r>
          </a:p>
        </p:txBody>
      </p:sp>
    </p:spTree>
    <p:extLst>
      <p:ext uri="{BB962C8B-B14F-4D97-AF65-F5344CB8AC3E}">
        <p14:creationId xmlns:p14="http://schemas.microsoft.com/office/powerpoint/2010/main" val="416457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63253D6-B1FB-4F4A-8FD7-A6E8AF38F883}"/>
              </a:ext>
            </a:extLst>
          </p:cNvPr>
          <p:cNvSpPr/>
          <p:nvPr/>
        </p:nvSpPr>
        <p:spPr>
          <a:xfrm>
            <a:off x="0" y="1318241"/>
            <a:ext cx="12192000" cy="1175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32578-7632-47E1-B37F-EEB9BE1CF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CESM RCP 8.5 36 km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AACA67-0B0A-4D91-83F7-17A651030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7125" y="1844297"/>
            <a:ext cx="4045058" cy="4332665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231B5C-7301-4B40-AD04-7067C5431A9C}"/>
              </a:ext>
            </a:extLst>
          </p:cNvPr>
          <p:cNvSpPr/>
          <p:nvPr/>
        </p:nvSpPr>
        <p:spPr>
          <a:xfrm>
            <a:off x="6858000" y="5786432"/>
            <a:ext cx="54482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maximum rainfall increased by </a:t>
            </a:r>
            <a:br>
              <a:rPr lang="en-US" sz="2400" dirty="0"/>
            </a:br>
            <a:r>
              <a:rPr lang="en-US" sz="2400" dirty="0"/>
              <a:t>23%-41%, total precipitation by 23%-34%.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7B9068-C43D-4EE5-A3CC-CC6CBF7DC910}"/>
              </a:ext>
            </a:extLst>
          </p:cNvPr>
          <p:cNvSpPr/>
          <p:nvPr/>
        </p:nvSpPr>
        <p:spPr>
          <a:xfrm>
            <a:off x="8017054" y="1318241"/>
            <a:ext cx="4056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Hurricane Florence “2100”</a:t>
            </a:r>
            <a:r>
              <a:rPr lang="en-US" dirty="0"/>
              <a:t> </a:t>
            </a:r>
            <a:br>
              <a:rPr lang="en-US" dirty="0"/>
            </a:br>
            <a:r>
              <a:rPr lang="en-US" b="1" dirty="0"/>
              <a:t>Total 96h rainfall</a:t>
            </a:r>
            <a:endParaRPr lang="en-US" dirty="0"/>
          </a:p>
          <a:p>
            <a:r>
              <a:rPr lang="en-US" dirty="0"/>
              <a:t>max = 1163 mm</a:t>
            </a:r>
          </a:p>
          <a:p>
            <a:r>
              <a:rPr lang="en-US" dirty="0"/>
              <a:t>total = 42,292 tons of water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55B7F9-FDB0-4F2D-B2DA-EF177B263BD0}"/>
              </a:ext>
            </a:extLst>
          </p:cNvPr>
          <p:cNvSpPr/>
          <p:nvPr/>
        </p:nvSpPr>
        <p:spPr>
          <a:xfrm>
            <a:off x="4007097" y="1309284"/>
            <a:ext cx="38680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Hurricane Matthew “2100”</a:t>
            </a:r>
          </a:p>
          <a:p>
            <a:r>
              <a:rPr lang="en-US" b="1" dirty="0"/>
              <a:t>Total 72h rainfall</a:t>
            </a:r>
            <a:r>
              <a:rPr lang="en-US" dirty="0"/>
              <a:t> </a:t>
            </a:r>
          </a:p>
          <a:p>
            <a:r>
              <a:rPr lang="en-US" dirty="0"/>
              <a:t>max = 715 mm</a:t>
            </a:r>
          </a:p>
          <a:p>
            <a:r>
              <a:rPr lang="en-US" dirty="0"/>
              <a:t>total = 30,406 tons of water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BC14FA-4F23-43C0-ADCC-54B3258E402A}"/>
              </a:ext>
            </a:extLst>
          </p:cNvPr>
          <p:cNvSpPr/>
          <p:nvPr/>
        </p:nvSpPr>
        <p:spPr>
          <a:xfrm>
            <a:off x="0" y="1320231"/>
            <a:ext cx="39752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Hurricane Floyd “2100”</a:t>
            </a:r>
          </a:p>
          <a:p>
            <a:r>
              <a:rPr lang="en-US" b="1" dirty="0"/>
              <a:t>Total 96h rainfall</a:t>
            </a:r>
            <a:r>
              <a:rPr lang="en-US" dirty="0"/>
              <a:t> </a:t>
            </a:r>
          </a:p>
          <a:p>
            <a:r>
              <a:rPr lang="en-US" dirty="0"/>
              <a:t>max = 754 mm</a:t>
            </a:r>
          </a:p>
          <a:p>
            <a:r>
              <a:rPr lang="en-US" dirty="0"/>
              <a:t>total = 28,069 tons of water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EF871D-FB36-49AD-8AAC-47538B6C4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970034" y="2955714"/>
            <a:ext cx="917931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6A304ED-7961-488C-9651-FD64527AEA0E}"/>
              </a:ext>
            </a:extLst>
          </p:cNvPr>
          <p:cNvSpPr txBox="1"/>
          <p:nvPr/>
        </p:nvSpPr>
        <p:spPr>
          <a:xfrm>
            <a:off x="-1" y="5661439"/>
            <a:ext cx="67801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Total rainfall (mm)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DC00FAC-728E-43BF-AFB9-28A3366B24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49" r="9343"/>
          <a:stretch/>
        </p:blipFill>
        <p:spPr>
          <a:xfrm>
            <a:off x="8135072" y="2502558"/>
            <a:ext cx="4056928" cy="28484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519B45-172A-41DF-B7D9-98CA8C90BA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140" r="9246" b="2239"/>
          <a:stretch/>
        </p:blipFill>
        <p:spPr>
          <a:xfrm>
            <a:off x="4061350" y="2493601"/>
            <a:ext cx="4073722" cy="28523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44D9-605A-41B9-86DE-45C571D34F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952" r="8977" b="2049"/>
          <a:stretch/>
        </p:blipFill>
        <p:spPr>
          <a:xfrm>
            <a:off x="1890" y="2502558"/>
            <a:ext cx="4049007" cy="284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01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63253D6-B1FB-4F4A-8FD7-A6E8AF38F883}"/>
              </a:ext>
            </a:extLst>
          </p:cNvPr>
          <p:cNvSpPr/>
          <p:nvPr/>
        </p:nvSpPr>
        <p:spPr>
          <a:xfrm>
            <a:off x="0" y="1318241"/>
            <a:ext cx="12192000" cy="1175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32578-7632-47E1-B37F-EEB9BE1CF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CM3 RCP 8.5 36 km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AACA67-0B0A-4D91-83F7-17A651030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7125" y="1844297"/>
            <a:ext cx="4045058" cy="4332665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231B5C-7301-4B40-AD04-7067C5431A9C}"/>
              </a:ext>
            </a:extLst>
          </p:cNvPr>
          <p:cNvSpPr/>
          <p:nvPr/>
        </p:nvSpPr>
        <p:spPr>
          <a:xfrm>
            <a:off x="6858000" y="5786432"/>
            <a:ext cx="54482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maximum rainfall increased up to 30%, total precipitation up to 28%.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7B9068-C43D-4EE5-A3CC-CC6CBF7DC910}"/>
              </a:ext>
            </a:extLst>
          </p:cNvPr>
          <p:cNvSpPr/>
          <p:nvPr/>
        </p:nvSpPr>
        <p:spPr>
          <a:xfrm>
            <a:off x="8017054" y="1318241"/>
            <a:ext cx="4056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Hurricane Florence “2100”</a:t>
            </a:r>
            <a:r>
              <a:rPr lang="en-US" dirty="0"/>
              <a:t> </a:t>
            </a:r>
            <a:br>
              <a:rPr lang="en-US" dirty="0"/>
            </a:br>
            <a:r>
              <a:rPr lang="en-US" b="1" dirty="0"/>
              <a:t>Total 96h rainfall</a:t>
            </a:r>
            <a:endParaRPr lang="en-US" dirty="0"/>
          </a:p>
          <a:p>
            <a:r>
              <a:rPr lang="en-US" dirty="0"/>
              <a:t>max = 944 mm</a:t>
            </a:r>
          </a:p>
          <a:p>
            <a:r>
              <a:rPr lang="en-US" dirty="0"/>
              <a:t>total = 38,527 tons of water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55B7F9-FDB0-4F2D-B2DA-EF177B263BD0}"/>
              </a:ext>
            </a:extLst>
          </p:cNvPr>
          <p:cNvSpPr/>
          <p:nvPr/>
        </p:nvSpPr>
        <p:spPr>
          <a:xfrm>
            <a:off x="4007097" y="1309284"/>
            <a:ext cx="38680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Hurricane Matthew “2100”</a:t>
            </a:r>
          </a:p>
          <a:p>
            <a:r>
              <a:rPr lang="en-US" b="1" dirty="0"/>
              <a:t>Total 72h rainfall</a:t>
            </a:r>
            <a:r>
              <a:rPr lang="en-US" dirty="0"/>
              <a:t> </a:t>
            </a:r>
          </a:p>
          <a:p>
            <a:r>
              <a:rPr lang="en-US" dirty="0"/>
              <a:t>max = 666 mm</a:t>
            </a:r>
          </a:p>
          <a:p>
            <a:r>
              <a:rPr lang="en-US" dirty="0"/>
              <a:t>total = 30,063 tons of water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BC14FA-4F23-43C0-ADCC-54B3258E402A}"/>
              </a:ext>
            </a:extLst>
          </p:cNvPr>
          <p:cNvSpPr/>
          <p:nvPr/>
        </p:nvSpPr>
        <p:spPr>
          <a:xfrm>
            <a:off x="0" y="1320231"/>
            <a:ext cx="39752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Hurricane Floyd “2100”</a:t>
            </a:r>
          </a:p>
          <a:p>
            <a:r>
              <a:rPr lang="en-US" b="1" dirty="0"/>
              <a:t>Total 96h rainfall</a:t>
            </a:r>
            <a:r>
              <a:rPr lang="en-US" dirty="0"/>
              <a:t> </a:t>
            </a:r>
          </a:p>
          <a:p>
            <a:r>
              <a:rPr lang="en-US" dirty="0"/>
              <a:t>max = 793 mm</a:t>
            </a:r>
          </a:p>
          <a:p>
            <a:r>
              <a:rPr lang="en-US" dirty="0"/>
              <a:t>total = 29,293 tons of water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EF871D-FB36-49AD-8AAC-47538B6C4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970034" y="2955714"/>
            <a:ext cx="917931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6A304ED-7961-488C-9651-FD64527AEA0E}"/>
              </a:ext>
            </a:extLst>
          </p:cNvPr>
          <p:cNvSpPr txBox="1"/>
          <p:nvPr/>
        </p:nvSpPr>
        <p:spPr>
          <a:xfrm>
            <a:off x="-1" y="5661439"/>
            <a:ext cx="67801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Total rainfall (mm)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776FCA-DA76-4634-A945-DD1ACEB28F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9" t="7740" r="9171" b="538"/>
          <a:stretch/>
        </p:blipFill>
        <p:spPr>
          <a:xfrm>
            <a:off x="8146942" y="2503162"/>
            <a:ext cx="4045058" cy="28003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5D52AA9-09CC-408A-A0A4-ADE4076DAA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6" t="7488" r="9303" b="1953"/>
          <a:stretch/>
        </p:blipFill>
        <p:spPr>
          <a:xfrm>
            <a:off x="4038896" y="2490228"/>
            <a:ext cx="4045058" cy="28581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16DFCFA-DB9C-4609-B16B-4A64ECC7B5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4" t="7529" r="9094" b="1412"/>
          <a:stretch/>
        </p:blipFill>
        <p:spPr>
          <a:xfrm>
            <a:off x="0" y="2497665"/>
            <a:ext cx="4007097" cy="283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24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FA410-AD6D-45F7-9BF8-B73B25913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04484-96CD-49A5-9B82-6AE539833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views expressed in this presentation are those of the authors and do not necessarily represent the views or policies of the U.S. Environmental Protection Agency. </a:t>
            </a:r>
          </a:p>
          <a:p>
            <a:pPr marL="0" indent="0" algn="ctr">
              <a:lnSpc>
                <a:spcPct val="110000"/>
              </a:lnSpc>
              <a:buNone/>
            </a:pPr>
            <a:endParaRPr lang="en-US" altLang="en-US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The first author was supported in part by an appointment to the ORISE participant research program supported by an interagency agreement between EPA and DOE.</a:t>
            </a:r>
          </a:p>
          <a:p>
            <a:pPr marL="0" indent="0" algn="ctr">
              <a:buNone/>
            </a:pPr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rgbClr val="CC0099"/>
                </a:solidFill>
              </a:rPr>
              <a:t>Authors</a:t>
            </a:r>
            <a:r>
              <a:rPr lang="es-ES" sz="3600" dirty="0">
                <a:solidFill>
                  <a:srgbClr val="CC0099"/>
                </a:solidFill>
              </a:rPr>
              <a:t> </a:t>
            </a:r>
            <a:r>
              <a:rPr lang="en-US" sz="3600" dirty="0">
                <a:solidFill>
                  <a:srgbClr val="CC0099"/>
                </a:solidFill>
              </a:rPr>
              <a:t>would</a:t>
            </a:r>
            <a:r>
              <a:rPr lang="es-ES" sz="3600" dirty="0">
                <a:solidFill>
                  <a:srgbClr val="CC0099"/>
                </a:solidFill>
              </a:rPr>
              <a:t> </a:t>
            </a:r>
            <a:r>
              <a:rPr lang="en-GB" sz="3600" dirty="0">
                <a:solidFill>
                  <a:srgbClr val="CC0099"/>
                </a:solidFill>
              </a:rPr>
              <a:t>like</a:t>
            </a:r>
            <a:r>
              <a:rPr lang="es-ES" sz="3600" dirty="0">
                <a:solidFill>
                  <a:srgbClr val="CC0099"/>
                </a:solidFill>
              </a:rPr>
              <a:t> </a:t>
            </a:r>
            <a:r>
              <a:rPr lang="en-US" sz="3600" dirty="0">
                <a:solidFill>
                  <a:srgbClr val="CC0099"/>
                </a:solidFill>
              </a:rPr>
              <a:t>to</a:t>
            </a:r>
            <a:r>
              <a:rPr lang="es-ES" sz="3600" dirty="0">
                <a:solidFill>
                  <a:srgbClr val="CC0099"/>
                </a:solidFill>
              </a:rPr>
              <a:t> </a:t>
            </a:r>
            <a:r>
              <a:rPr lang="en-US" sz="3600" dirty="0">
                <a:solidFill>
                  <a:srgbClr val="CC0099"/>
                </a:solidFill>
              </a:rPr>
              <a:t>thank</a:t>
            </a:r>
            <a:r>
              <a:rPr lang="es-ES" sz="3600" dirty="0">
                <a:solidFill>
                  <a:srgbClr val="CC0099"/>
                </a:solidFill>
              </a:rPr>
              <a:t> Brian Eder, Ana Torres-Vazquez (USEPA) &amp; Geneva Gray, Barbara Doll and Daniel Line (NCSU).</a:t>
            </a:r>
            <a:endParaRPr lang="en-US" sz="3600" dirty="0">
              <a:solidFill>
                <a:srgbClr val="CC0099"/>
              </a:solidFill>
            </a:endParaRPr>
          </a:p>
          <a:p>
            <a:pPr marL="0" indent="0" algn="ctr">
              <a:buNone/>
            </a:pPr>
            <a:endParaRPr lang="en-US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110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A256A-0BB3-5040-B1A2-E942C9A92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Back to the Future …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6F7C4B-95CE-4298-8CBF-A5CC9E0013C3}"/>
              </a:ext>
            </a:extLst>
          </p:cNvPr>
          <p:cNvGrpSpPr/>
          <p:nvPr/>
        </p:nvGrpSpPr>
        <p:grpSpPr>
          <a:xfrm>
            <a:off x="7505466" y="3220727"/>
            <a:ext cx="4510395" cy="3340494"/>
            <a:chOff x="154983" y="3429885"/>
            <a:chExt cx="4510395" cy="33404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BB6AE02-D225-0A45-810A-6C5B4487D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261"/>
            <a:stretch/>
          </p:blipFill>
          <p:spPr>
            <a:xfrm>
              <a:off x="154983" y="3800475"/>
              <a:ext cx="4510395" cy="2969904"/>
            </a:xfrm>
            <a:prstGeom prst="rect">
              <a:avLst/>
            </a:prstGeom>
            <a:effectLst>
              <a:outerShdw blurRad="381000" dir="276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1217313-8C7F-6644-A239-8B137B3585D7}"/>
                </a:ext>
              </a:extLst>
            </p:cNvPr>
            <p:cNvSpPr txBox="1"/>
            <p:nvPr/>
          </p:nvSpPr>
          <p:spPr>
            <a:xfrm>
              <a:off x="154983" y="3429885"/>
              <a:ext cx="451039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FLOYD “2100” CESM 8.5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6D47877-B0EF-EF49-86A2-8977BAD49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39" y="4813066"/>
            <a:ext cx="3017965" cy="162215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558521-2523-4146-835F-137E2E8C0C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16662" y="2365620"/>
            <a:ext cx="4588275" cy="3208151"/>
          </a:xfrm>
          <a:prstGeom prst="rect">
            <a:avLst/>
          </a:prstGeom>
          <a:effectLst>
            <a:outerShdw blurRad="3810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3E0AED-DBF1-614F-9B3B-7C0CADA80F35}"/>
              </a:ext>
            </a:extLst>
          </p:cNvPr>
          <p:cNvSpPr txBox="1"/>
          <p:nvPr/>
        </p:nvSpPr>
        <p:spPr>
          <a:xfrm>
            <a:off x="3716662" y="2203303"/>
            <a:ext cx="458827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FLOYD “2100” CESM 4.5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119E211-969E-4DC2-B045-453B417C5477}"/>
              </a:ext>
            </a:extLst>
          </p:cNvPr>
          <p:cNvGrpSpPr/>
          <p:nvPr/>
        </p:nvGrpSpPr>
        <p:grpSpPr>
          <a:xfrm>
            <a:off x="176139" y="1291945"/>
            <a:ext cx="4396353" cy="3314532"/>
            <a:chOff x="7485680" y="1031787"/>
            <a:chExt cx="4396353" cy="331453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9E6FE42-4471-444C-93B5-828B672F2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85680" y="1233856"/>
              <a:ext cx="4396353" cy="3112463"/>
            </a:xfrm>
            <a:prstGeom prst="rect">
              <a:avLst/>
            </a:prstGeom>
            <a:effectLst>
              <a:outerShdw blurRad="3429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6C64B1A-817B-8444-90AC-A3D973FCD964}"/>
                </a:ext>
              </a:extLst>
            </p:cNvPr>
            <p:cNvSpPr txBox="1"/>
            <p:nvPr/>
          </p:nvSpPr>
          <p:spPr>
            <a:xfrm>
              <a:off x="7485680" y="1031787"/>
              <a:ext cx="439635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FLORENCE,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2181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A256A-0BB3-5040-B1A2-E942C9A92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Back to the Future …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DACC79-22BA-5D49-9DB0-946416F91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79" y="1596360"/>
            <a:ext cx="5656687" cy="4848589"/>
          </a:xfrm>
          <a:prstGeom prst="rect">
            <a:avLst/>
          </a:prstGeom>
          <a:effectLst>
            <a:outerShdw blurRad="304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73868C0-CF2C-DB43-BCCF-D86237C52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800599"/>
            <a:ext cx="5878021" cy="1830644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dirty="0"/>
              <a:t>A simulated Florence “2100” (maximum rainfall = </a:t>
            </a:r>
            <a:r>
              <a:rPr lang="en-US" b="1" dirty="0">
                <a:solidFill>
                  <a:srgbClr val="CC0099"/>
                </a:solidFill>
              </a:rPr>
              <a:t>1564</a:t>
            </a:r>
            <a:r>
              <a:rPr lang="en-US" dirty="0"/>
              <a:t> mm) also already happened! </a:t>
            </a:r>
          </a:p>
          <a:p>
            <a:pPr marL="0" indent="0" algn="ctr">
              <a:buNone/>
            </a:pPr>
            <a:r>
              <a:rPr lang="en-US" dirty="0"/>
              <a:t>Florence “2100” maximum corresponds to 2017 hurricane </a:t>
            </a:r>
            <a:r>
              <a:rPr lang="en-US" b="1" dirty="0">
                <a:solidFill>
                  <a:srgbClr val="CC0099"/>
                </a:solidFill>
              </a:rPr>
              <a:t>Harvey</a:t>
            </a:r>
            <a:r>
              <a:rPr lang="en-US" dirty="0"/>
              <a:t> maximum rainfall of </a:t>
            </a:r>
            <a:r>
              <a:rPr lang="en-US" b="1" dirty="0">
                <a:solidFill>
                  <a:srgbClr val="CC0099"/>
                </a:solidFill>
              </a:rPr>
              <a:t>1539</a:t>
            </a:r>
            <a:r>
              <a:rPr lang="en-US" dirty="0"/>
              <a:t> mm.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BAB70F-2635-4D6B-9566-F6B753F2232E}"/>
              </a:ext>
            </a:extLst>
          </p:cNvPr>
          <p:cNvGrpSpPr/>
          <p:nvPr/>
        </p:nvGrpSpPr>
        <p:grpSpPr>
          <a:xfrm>
            <a:off x="6515100" y="1363218"/>
            <a:ext cx="4798768" cy="3437381"/>
            <a:chOff x="6670380" y="1596360"/>
            <a:chExt cx="4224388" cy="3135352"/>
          </a:xfrm>
        </p:grpSpPr>
        <p:pic>
          <p:nvPicPr>
            <p:cNvPr id="12" name="Content Placeholder 5">
              <a:extLst>
                <a:ext uri="{FF2B5EF4-FFF2-40B4-BE49-F238E27FC236}">
                  <a16:creationId xmlns:a16="http://schemas.microsoft.com/office/drawing/2014/main" id="{B3A6E652-B406-8A4C-A708-3A940F2A7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70380" y="1781026"/>
              <a:ext cx="4224388" cy="295068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6689742-3FF9-446D-88EE-3C9F5E315AD6}"/>
                </a:ext>
              </a:extLst>
            </p:cNvPr>
            <p:cNvSpPr txBox="1"/>
            <p:nvPr/>
          </p:nvSpPr>
          <p:spPr>
            <a:xfrm>
              <a:off x="6670380" y="1596360"/>
              <a:ext cx="422438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FLORENCE “2100” CESM 4.5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4039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EE056-C49A-4EB1-A488-12C34367F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E2EFE-DC4A-453B-B75B-436FBAB3B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721" y="1500731"/>
            <a:ext cx="6475903" cy="4676232"/>
          </a:xfrm>
        </p:spPr>
        <p:txBody>
          <a:bodyPr>
            <a:normAutofit fontScale="92500"/>
          </a:bodyPr>
          <a:lstStyle/>
          <a:p>
            <a:pPr marL="137160" lvl="1" indent="0">
              <a:spcBef>
                <a:spcPts val="1200"/>
              </a:spcBef>
              <a:buNone/>
            </a:pPr>
            <a:r>
              <a:rPr lang="en-US" dirty="0"/>
              <a:t>Our research suggests that in the future, ENC watersheds will experience:</a:t>
            </a:r>
          </a:p>
          <a:p>
            <a:pPr marL="480060" lvl="1" indent="-342900">
              <a:spcBef>
                <a:spcPts val="1200"/>
              </a:spcBef>
            </a:pPr>
            <a:r>
              <a:rPr lang="en-US" dirty="0"/>
              <a:t>A decrease in 2 to 10-year precipitation intensities.</a:t>
            </a:r>
          </a:p>
          <a:p>
            <a:pPr marL="480060" lvl="1" indent="-342900">
              <a:spcBef>
                <a:spcPts val="1200"/>
              </a:spcBef>
            </a:pPr>
            <a:r>
              <a:rPr lang="en-US" dirty="0"/>
              <a:t>An increase in 200-year and longer rainfall events.</a:t>
            </a:r>
          </a:p>
          <a:p>
            <a:pPr marL="480060" lvl="1" indent="-342900">
              <a:spcBef>
                <a:spcPts val="1200"/>
              </a:spcBef>
            </a:pPr>
            <a:r>
              <a:rPr lang="en-US" dirty="0"/>
              <a:t>A spatial “concentration” of storm precipitation.</a:t>
            </a:r>
          </a:p>
          <a:p>
            <a:pPr marL="480060" lvl="1" indent="-342900">
              <a:spcBef>
                <a:spcPts val="1200"/>
              </a:spcBef>
            </a:pPr>
            <a:r>
              <a:rPr lang="pl-PL" dirty="0"/>
              <a:t>CESM</a:t>
            </a:r>
            <a:r>
              <a:rPr lang="en-US" dirty="0"/>
              <a:t> RCP 4.5 projected greatest change in long maximum rain events but smaller changes in total precipitation.</a:t>
            </a:r>
          </a:p>
          <a:p>
            <a:pPr marL="480060" lvl="1" indent="-342900">
              <a:spcBef>
                <a:spcPts val="1200"/>
              </a:spcBef>
            </a:pPr>
            <a:r>
              <a:rPr lang="pl-PL" dirty="0"/>
              <a:t>CESM</a:t>
            </a:r>
            <a:r>
              <a:rPr lang="en-US" dirty="0"/>
              <a:t> RCP 8.5 projected greatest change in total precipitation per hurricane.</a:t>
            </a:r>
          </a:p>
          <a:p>
            <a:pPr marL="480060" lvl="1" indent="-342900">
              <a:spcBef>
                <a:spcPts val="1200"/>
              </a:spcBef>
            </a:pPr>
            <a:r>
              <a:rPr lang="pl-PL" dirty="0"/>
              <a:t>CM</a:t>
            </a:r>
            <a:r>
              <a:rPr lang="en-US" dirty="0"/>
              <a:t>3 RCP 8.5 show most variability in future changes of extreme rainfall.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8F1612-53F5-AD4F-AE72-48B7DCF53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8074" y="1331039"/>
            <a:ext cx="4418477" cy="27080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7A9D97-F270-7D4B-99E1-133F6ACE5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8074" y="4136321"/>
            <a:ext cx="4382637" cy="252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37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B3ADB6-AF19-49E1-B999-A5A412662A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70991"/>
            <a:ext cx="9144000" cy="1003852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6E6742C-B901-4D43-9333-78796D1703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90317"/>
            <a:ext cx="9144000" cy="158908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Follow up questions:</a:t>
            </a:r>
          </a:p>
          <a:p>
            <a:r>
              <a:rPr lang="en-US" dirty="0">
                <a:hlinkClick r:id="rId2"/>
              </a:rPr>
              <a:t>jalowska.anna@epa.gov</a:t>
            </a:r>
            <a:endParaRPr lang="en-US" dirty="0"/>
          </a:p>
          <a:p>
            <a:endParaRPr lang="en-US" b="1" dirty="0">
              <a:hlinkClick r:id="rId3"/>
            </a:endParaRPr>
          </a:p>
          <a:p>
            <a:r>
              <a:rPr lang="en-US" b="1" dirty="0">
                <a:hlinkClick r:id="rId3"/>
              </a:rPr>
              <a:t>@</a:t>
            </a:r>
            <a:r>
              <a:rPr lang="en-US" dirty="0" err="1">
                <a:hlinkClick r:id="rId3"/>
              </a:rPr>
              <a:t>lacecoasts</a:t>
            </a:r>
            <a:endParaRPr lang="en-US" dirty="0"/>
          </a:p>
        </p:txBody>
      </p:sp>
      <p:pic>
        <p:nvPicPr>
          <p:cNvPr id="3078" name="Picture 6" descr="Image result for twitter">
            <a:extLst>
              <a:ext uri="{FF2B5EF4-FFF2-40B4-BE49-F238E27FC236}">
                <a16:creationId xmlns:a16="http://schemas.microsoft.com/office/drawing/2014/main" id="{D706C907-DA8D-4325-A6CC-2C181B4D7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260" y="3547959"/>
            <a:ext cx="746919" cy="74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33330" y="4730426"/>
            <a:ext cx="9213573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6860" marR="274955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Calibri" panose="020F0502020204030204" pitchFamily="34" charset="0"/>
              </a:rPr>
              <a:t>CALL FOR PAPERS</a:t>
            </a:r>
            <a:endParaRPr lang="en-US" dirty="0"/>
          </a:p>
          <a:p>
            <a:pPr marL="274320" marR="274320" algn="ctr" fontAlgn="base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latin typeface="Calibri" panose="020F0502020204030204" pitchFamily="34" charset="0"/>
              </a:rPr>
              <a:t>7th </a:t>
            </a:r>
            <a:r>
              <a:rPr lang="en-US" b="1" dirty="0">
                <a:latin typeface="Calibri" panose="020F0502020204030204" pitchFamily="34" charset="0"/>
              </a:rPr>
              <a:t>Interagency Conference on Research in the </a:t>
            </a:r>
            <a:r>
              <a:rPr lang="en-US" b="1" dirty="0" smtClean="0">
                <a:latin typeface="Calibri" panose="020F0502020204030204" pitchFamily="34" charset="0"/>
              </a:rPr>
              <a:t>Watersheds</a:t>
            </a:r>
          </a:p>
          <a:p>
            <a:pPr marL="274320" marR="274320" algn="ctr" fontAlgn="base"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ICRW7: </a:t>
            </a:r>
            <a:r>
              <a:rPr lang="en-US" b="1" i="1" dirty="0"/>
              <a:t>Enhancing Landscapes for Sustainable Intensification and Watershed </a:t>
            </a:r>
            <a:r>
              <a:rPr lang="en-US" b="1" i="1" dirty="0" smtClean="0"/>
              <a:t>Resiliency</a:t>
            </a:r>
            <a:endParaRPr lang="en-US" b="1" dirty="0"/>
          </a:p>
          <a:p>
            <a:pPr marL="274320" marR="274320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1600" b="1" i="1" dirty="0">
                <a:latin typeface="Calibri" panose="020F0502020204030204" pitchFamily="34" charset="0"/>
              </a:rPr>
              <a:t>March 30 – April 2, 2020 in Tifton, </a:t>
            </a:r>
            <a:r>
              <a:rPr lang="en-US" sz="1600" b="1" i="1" dirty="0" smtClean="0">
                <a:latin typeface="Calibri" panose="020F0502020204030204" pitchFamily="34" charset="0"/>
              </a:rPr>
              <a:t>Georgia</a:t>
            </a:r>
          </a:p>
          <a:p>
            <a:pPr marL="274320" marR="274320" algn="ctr" fontAlgn="base">
              <a:spcBef>
                <a:spcPts val="0"/>
              </a:spcBef>
              <a:spcAft>
                <a:spcPts val="0"/>
              </a:spcAft>
            </a:pPr>
            <a:r>
              <a:rPr lang="en-US" b="1" i="1" u="sng" dirty="0">
                <a:hlinkClick r:id="rId5"/>
              </a:rPr>
              <a:t>https://www.icrwatersheds.org/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274320" marR="274320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Deadline: November 1, 2019</a:t>
            </a:r>
            <a:endParaRPr lang="en-US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10153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7F715-B4D2-AF43-B23B-CF7490720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options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98835BE-D399-574C-BAE9-F64B7AE3FF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69440"/>
              </p:ext>
            </p:extLst>
          </p:nvPr>
        </p:nvGraphicFramePr>
        <p:xfrm>
          <a:off x="4267200" y="11951906"/>
          <a:ext cx="6400800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4049062778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150986448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2000" dirty="0">
                          <a:latin typeface="Eras Demi ITC" panose="020B0805030504020804" pitchFamily="34" charset="0"/>
                        </a:rPr>
                        <a:t>WRF Model</a:t>
                      </a:r>
                      <a:r>
                        <a:rPr lang="en-US" sz="2000" baseline="0" dirty="0">
                          <a:latin typeface="Eras Demi ITC" panose="020B0805030504020804" pitchFamily="34" charset="0"/>
                        </a:rPr>
                        <a:t> Options</a:t>
                      </a:r>
                      <a:endParaRPr lang="en-US" sz="2000" dirty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6390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760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Shortwave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Radiation</a:t>
                      </a:r>
                      <a:endParaRPr lang="en-US" sz="20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RRTMG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824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Longwave Radiation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RRTMG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421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Microphysics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WSM6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845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Convection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Eras Medium ITC" panose="020B0602030504020804" pitchFamily="34" charset="0"/>
                        </a:rPr>
                        <a:t>Kain</a:t>
                      </a:r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-Fritsch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with</a:t>
                      </a:r>
                      <a:br>
                        <a:rPr lang="en-US" sz="2000" baseline="0" dirty="0">
                          <a:latin typeface="Eras Medium ITC" panose="020B0602030504020804" pitchFamily="34" charset="0"/>
                        </a:rPr>
                      </a:b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Radiative Feedbacks</a:t>
                      </a:r>
                      <a:endParaRPr lang="en-US" sz="20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015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PBL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WSU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671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Land-Surface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Noah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882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Nudging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Spectral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Nudging</a:t>
                      </a:r>
                      <a:br>
                        <a:rPr lang="en-US" sz="2000" baseline="0" dirty="0">
                          <a:latin typeface="Eras Medium ITC" panose="020B0602030504020804" pitchFamily="34" charset="0"/>
                        </a:rPr>
                      </a:b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toward GCM</a:t>
                      </a:r>
                      <a:endParaRPr lang="en-US" sz="20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553402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57E169F-1595-6F4F-966B-21C858211F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69440"/>
              </p:ext>
            </p:extLst>
          </p:nvPr>
        </p:nvGraphicFramePr>
        <p:xfrm>
          <a:off x="4419600" y="12104306"/>
          <a:ext cx="6400800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4049062778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150986448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2000" dirty="0">
                          <a:latin typeface="Eras Demi ITC" panose="020B0805030504020804" pitchFamily="34" charset="0"/>
                        </a:rPr>
                        <a:t>WRF Model</a:t>
                      </a:r>
                      <a:r>
                        <a:rPr lang="en-US" sz="2000" baseline="0" dirty="0">
                          <a:latin typeface="Eras Demi ITC" panose="020B0805030504020804" pitchFamily="34" charset="0"/>
                        </a:rPr>
                        <a:t> Options</a:t>
                      </a:r>
                      <a:endParaRPr lang="en-US" sz="2000" dirty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6390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760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Shortwave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Radiation</a:t>
                      </a:r>
                      <a:endParaRPr lang="en-US" sz="20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RRTMG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824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Longwave Radiation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RRTMG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421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Microphysics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WSM6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845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Convection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Eras Medium ITC" panose="020B0602030504020804" pitchFamily="34" charset="0"/>
                        </a:rPr>
                        <a:t>Kain</a:t>
                      </a:r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-Fritsch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with</a:t>
                      </a:r>
                      <a:br>
                        <a:rPr lang="en-US" sz="2000" baseline="0" dirty="0">
                          <a:latin typeface="Eras Medium ITC" panose="020B0602030504020804" pitchFamily="34" charset="0"/>
                        </a:rPr>
                      </a:b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Radiative Feedbacks</a:t>
                      </a:r>
                      <a:endParaRPr lang="en-US" sz="20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015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PBL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WSU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671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Land-Surface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Noah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882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Nudging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Spectral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Nudging</a:t>
                      </a:r>
                      <a:br>
                        <a:rPr lang="en-US" sz="2000" baseline="0" dirty="0">
                          <a:latin typeface="Eras Medium ITC" panose="020B0602030504020804" pitchFamily="34" charset="0"/>
                        </a:rPr>
                      </a:b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toward GCM</a:t>
                      </a:r>
                      <a:endParaRPr lang="en-US" sz="20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5534021"/>
                  </a:ext>
                </a:extLst>
              </a:tr>
            </a:tbl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C976E2D-C8EB-734F-9F45-E94E5701D6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6248908"/>
              </p:ext>
            </p:extLst>
          </p:nvPr>
        </p:nvGraphicFramePr>
        <p:xfrm>
          <a:off x="198012" y="1455071"/>
          <a:ext cx="4907496" cy="469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5951">
                  <a:extLst>
                    <a:ext uri="{9D8B030D-6E8A-4147-A177-3AD203B41FA5}">
                      <a16:colId xmlns:a16="http://schemas.microsoft.com/office/drawing/2014/main" val="4049062778"/>
                    </a:ext>
                  </a:extLst>
                </a:gridCol>
                <a:gridCol w="2761545">
                  <a:extLst>
                    <a:ext uri="{9D8B030D-6E8A-4147-A177-3AD203B41FA5}">
                      <a16:colId xmlns:a16="http://schemas.microsoft.com/office/drawing/2014/main" val="1509864489"/>
                    </a:ext>
                  </a:extLst>
                </a:gridCol>
              </a:tblGrid>
              <a:tr h="309250">
                <a:tc gridSpan="2">
                  <a:txBody>
                    <a:bodyPr/>
                    <a:lstStyle/>
                    <a:p>
                      <a:r>
                        <a:rPr lang="en-US" sz="2000" dirty="0">
                          <a:latin typeface="Eras Demi ITC" panose="020B0805030504020804" pitchFamily="34" charset="0"/>
                        </a:rPr>
                        <a:t>WRF Model</a:t>
                      </a:r>
                      <a:r>
                        <a:rPr lang="en-US" sz="2000" baseline="0" dirty="0">
                          <a:latin typeface="Eras Demi ITC" panose="020B0805030504020804" pitchFamily="34" charset="0"/>
                        </a:rPr>
                        <a:t> Options</a:t>
                      </a:r>
                      <a:endParaRPr lang="en-US" sz="2000" dirty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6390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760889"/>
                  </a:ext>
                </a:extLst>
              </a:tr>
              <a:tr h="30925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Shortwave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Radiation</a:t>
                      </a:r>
                      <a:endParaRPr lang="en-US" sz="20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RRTMG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824064"/>
                  </a:ext>
                </a:extLst>
              </a:tr>
              <a:tr h="30925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Longwave Radiation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RRTMG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421895"/>
                  </a:ext>
                </a:extLst>
              </a:tr>
              <a:tr h="30925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Microphysics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WSM6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845876"/>
                  </a:ext>
                </a:extLst>
              </a:tr>
              <a:tr h="547135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Convection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Eras Medium ITC" panose="020B0602030504020804" pitchFamily="34" charset="0"/>
                        </a:rPr>
                        <a:t>Kain</a:t>
                      </a:r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-Fritsch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with</a:t>
                      </a:r>
                      <a:br>
                        <a:rPr lang="en-US" sz="2000" baseline="0" dirty="0">
                          <a:latin typeface="Eras Medium ITC" panose="020B0602030504020804" pitchFamily="34" charset="0"/>
                        </a:rPr>
                      </a:b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Radiative Feedbacks</a:t>
                      </a:r>
                      <a:endParaRPr lang="en-US" sz="20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015441"/>
                  </a:ext>
                </a:extLst>
              </a:tr>
              <a:tr h="30925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PBL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WSU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671093"/>
                  </a:ext>
                </a:extLst>
              </a:tr>
              <a:tr h="30925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Land-Surface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Noah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882642"/>
                  </a:ext>
                </a:extLst>
              </a:tr>
              <a:tr h="547135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Nudging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Spectral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Nudging</a:t>
                      </a:r>
                      <a:br>
                        <a:rPr lang="en-US" sz="2000" baseline="0" dirty="0">
                          <a:latin typeface="Eras Medium ITC" panose="020B0602030504020804" pitchFamily="34" charset="0"/>
                        </a:rPr>
                      </a:b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toward GCM</a:t>
                      </a:r>
                      <a:endParaRPr lang="en-US" sz="20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553402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C0FBF46-B8BD-114E-B0AC-37D4CE95F7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450783"/>
              </p:ext>
            </p:extLst>
          </p:nvPr>
        </p:nvGraphicFramePr>
        <p:xfrm>
          <a:off x="975360" y="15937985"/>
          <a:ext cx="9692640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1840">
                  <a:extLst>
                    <a:ext uri="{9D8B030D-6E8A-4147-A177-3AD203B41FA5}">
                      <a16:colId xmlns:a16="http://schemas.microsoft.com/office/drawing/2014/main" val="4049062778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1509864489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34176456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Demi ITC" panose="020B0805030504020804" pitchFamily="34" charset="0"/>
                        </a:rPr>
                        <a:t>NCAR/DOE</a:t>
                      </a:r>
                      <a:r>
                        <a:rPr lang="en-US" sz="2000" baseline="0" dirty="0">
                          <a:latin typeface="Eras Demi ITC" panose="020B0805030504020804" pitchFamily="34" charset="0"/>
                        </a:rPr>
                        <a:t> CESM</a:t>
                      </a:r>
                      <a:endParaRPr lang="en-US" sz="2000" dirty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Demi ITC" panose="020B0805030504020804" pitchFamily="34" charset="0"/>
                        </a:rPr>
                        <a:t>GFDL</a:t>
                      </a:r>
                      <a:r>
                        <a:rPr lang="en-US" sz="2000" baseline="0" dirty="0">
                          <a:latin typeface="Eras Demi ITC" panose="020B0805030504020804" pitchFamily="34" charset="0"/>
                        </a:rPr>
                        <a:t> CM3</a:t>
                      </a:r>
                      <a:endParaRPr lang="en-US" sz="2000" dirty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760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GCM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</a:t>
                      </a:r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0.875 x 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2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x 2.5</a:t>
                      </a:r>
                      <a:endParaRPr lang="en-US" sz="20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824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WRF Domain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36-km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108-36-km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, two-way</a:t>
                      </a:r>
                      <a:endParaRPr lang="en-US" sz="20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421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WRF Version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3.4.1 + mods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to K-F </a:t>
                      </a:r>
                      <a:r>
                        <a:rPr lang="en-US" sz="2000" baseline="0" dirty="0" err="1">
                          <a:latin typeface="Eras Medium ITC" panose="020B0602030504020804" pitchFamily="34" charset="0"/>
                        </a:rPr>
                        <a:t>CuPa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/>
                      </a:r>
                      <a:br>
                        <a:rPr lang="en-US" sz="2000" baseline="0" dirty="0">
                          <a:latin typeface="Eras Medium ITC" panose="020B0602030504020804" pitchFamily="34" charset="0"/>
                        </a:rPr>
                      </a:b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(Herwehe et al., </a:t>
                      </a:r>
                      <a:r>
                        <a:rPr lang="en-US" sz="1800" i="1" baseline="0" dirty="0">
                          <a:latin typeface="Eras Medium ITC" panose="020B0602030504020804" pitchFamily="34" charset="0"/>
                        </a:rPr>
                        <a:t>JGR-A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, 2014)</a:t>
                      </a:r>
                      <a:endParaRPr lang="en-US" sz="18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845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Scenarios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RCP4.5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and </a:t>
                      </a:r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RCP8.5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RCP8.5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015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Radiative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Forcing</a:t>
                      </a:r>
                      <a:endParaRPr lang="en-US" sz="20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Following the RCPs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671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Lake Temperatures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Imported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from </a:t>
                      </a:r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CLM</a:t>
                      </a:r>
                      <a:br>
                        <a:rPr lang="en-US" sz="2000" dirty="0">
                          <a:latin typeface="Eras Medium ITC" panose="020B0602030504020804" pitchFamily="34" charset="0"/>
                        </a:rPr>
                      </a:br>
                      <a:r>
                        <a:rPr lang="en-US" sz="1800" dirty="0">
                          <a:latin typeface="Eras Medium ITC" panose="020B0602030504020804" pitchFamily="34" charset="0"/>
                        </a:rPr>
                        <a:t>(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Spero et al., </a:t>
                      </a:r>
                      <a:r>
                        <a:rPr lang="en-US" sz="1800" i="1" baseline="0" dirty="0">
                          <a:latin typeface="Eras Medium ITC" panose="020B0602030504020804" pitchFamily="34" charset="0"/>
                        </a:rPr>
                        <a:t>J. Climate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, 2016)</a:t>
                      </a:r>
                      <a:endParaRPr lang="en-US" sz="18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Modeled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with </a:t>
                      </a:r>
                      <a:r>
                        <a:rPr lang="en-US" sz="2000" dirty="0" err="1">
                          <a:latin typeface="Eras Medium ITC" panose="020B0602030504020804" pitchFamily="34" charset="0"/>
                        </a:rPr>
                        <a:t>FLake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</a:t>
                      </a:r>
                      <a:br>
                        <a:rPr lang="en-US" sz="2000" baseline="0" dirty="0">
                          <a:latin typeface="Eras Medium ITC" panose="020B0602030504020804" pitchFamily="34" charset="0"/>
                        </a:rPr>
                      </a:b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(Mallard et al., </a:t>
                      </a:r>
                      <a:r>
                        <a:rPr lang="en-US" sz="1800" i="1" baseline="0" dirty="0">
                          <a:latin typeface="Eras Medium ITC" panose="020B0602030504020804" pitchFamily="34" charset="0"/>
                        </a:rPr>
                        <a:t>JGR-A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, 2014)</a:t>
                      </a:r>
                      <a:endParaRPr lang="en-US" sz="18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88264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4042169-CD13-2F4F-B041-2F710CB4A0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450783"/>
              </p:ext>
            </p:extLst>
          </p:nvPr>
        </p:nvGraphicFramePr>
        <p:xfrm>
          <a:off x="1127760" y="16090385"/>
          <a:ext cx="9692640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1840">
                  <a:extLst>
                    <a:ext uri="{9D8B030D-6E8A-4147-A177-3AD203B41FA5}">
                      <a16:colId xmlns:a16="http://schemas.microsoft.com/office/drawing/2014/main" val="4049062778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1509864489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34176456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Demi ITC" panose="020B0805030504020804" pitchFamily="34" charset="0"/>
                        </a:rPr>
                        <a:t>NCAR/DOE</a:t>
                      </a:r>
                      <a:r>
                        <a:rPr lang="en-US" sz="2000" baseline="0" dirty="0">
                          <a:latin typeface="Eras Demi ITC" panose="020B0805030504020804" pitchFamily="34" charset="0"/>
                        </a:rPr>
                        <a:t> CESM</a:t>
                      </a:r>
                      <a:endParaRPr lang="en-US" sz="2000" dirty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Demi ITC" panose="020B0805030504020804" pitchFamily="34" charset="0"/>
                        </a:rPr>
                        <a:t>GFDL</a:t>
                      </a:r>
                      <a:r>
                        <a:rPr lang="en-US" sz="2000" baseline="0" dirty="0">
                          <a:latin typeface="Eras Demi ITC" panose="020B0805030504020804" pitchFamily="34" charset="0"/>
                        </a:rPr>
                        <a:t> CM3</a:t>
                      </a:r>
                      <a:endParaRPr lang="en-US" sz="2000" dirty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760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GCM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</a:t>
                      </a:r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0.875 x 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2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x 2.5</a:t>
                      </a:r>
                      <a:endParaRPr lang="en-US" sz="20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824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WRF Domain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36-km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108-36-km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, two-way</a:t>
                      </a:r>
                      <a:endParaRPr lang="en-US" sz="20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421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WRF Version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3.4.1 + mods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to K-F </a:t>
                      </a:r>
                      <a:r>
                        <a:rPr lang="en-US" sz="2000" baseline="0" dirty="0" err="1">
                          <a:latin typeface="Eras Medium ITC" panose="020B0602030504020804" pitchFamily="34" charset="0"/>
                        </a:rPr>
                        <a:t>CuPa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/>
                      </a:r>
                      <a:br>
                        <a:rPr lang="en-US" sz="2000" baseline="0" dirty="0">
                          <a:latin typeface="Eras Medium ITC" panose="020B0602030504020804" pitchFamily="34" charset="0"/>
                        </a:rPr>
                      </a:b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(Herwehe et al., </a:t>
                      </a:r>
                      <a:r>
                        <a:rPr lang="en-US" sz="1800" i="1" baseline="0" dirty="0">
                          <a:latin typeface="Eras Medium ITC" panose="020B0602030504020804" pitchFamily="34" charset="0"/>
                        </a:rPr>
                        <a:t>JGR-A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, 2014)</a:t>
                      </a:r>
                      <a:endParaRPr lang="en-US" sz="18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845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Scenarios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RCP4.5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and </a:t>
                      </a:r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RCP8.5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RCP8.5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015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Radiative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Forcing</a:t>
                      </a:r>
                      <a:endParaRPr lang="en-US" sz="20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Following the RCPs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671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Lake Temperatures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Imported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from </a:t>
                      </a:r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CLM</a:t>
                      </a:r>
                      <a:br>
                        <a:rPr lang="en-US" sz="2000" dirty="0">
                          <a:latin typeface="Eras Medium ITC" panose="020B0602030504020804" pitchFamily="34" charset="0"/>
                        </a:rPr>
                      </a:br>
                      <a:r>
                        <a:rPr lang="en-US" sz="1800" dirty="0">
                          <a:latin typeface="Eras Medium ITC" panose="020B0602030504020804" pitchFamily="34" charset="0"/>
                        </a:rPr>
                        <a:t>(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Spero et al., </a:t>
                      </a:r>
                      <a:r>
                        <a:rPr lang="en-US" sz="1800" i="1" baseline="0" dirty="0">
                          <a:latin typeface="Eras Medium ITC" panose="020B0602030504020804" pitchFamily="34" charset="0"/>
                        </a:rPr>
                        <a:t>J. Climate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, 2016)</a:t>
                      </a:r>
                      <a:endParaRPr lang="en-US" sz="18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Modeled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with </a:t>
                      </a:r>
                      <a:r>
                        <a:rPr lang="en-US" sz="2000" dirty="0" err="1">
                          <a:latin typeface="Eras Medium ITC" panose="020B0602030504020804" pitchFamily="34" charset="0"/>
                        </a:rPr>
                        <a:t>FLake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</a:t>
                      </a:r>
                      <a:br>
                        <a:rPr lang="en-US" sz="2000" baseline="0" dirty="0">
                          <a:latin typeface="Eras Medium ITC" panose="020B0602030504020804" pitchFamily="34" charset="0"/>
                        </a:rPr>
                      </a:b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(Mallard et al., </a:t>
                      </a:r>
                      <a:r>
                        <a:rPr lang="en-US" sz="1800" i="1" baseline="0" dirty="0">
                          <a:latin typeface="Eras Medium ITC" panose="020B0602030504020804" pitchFamily="34" charset="0"/>
                        </a:rPr>
                        <a:t>JGR-A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, 2014)</a:t>
                      </a:r>
                      <a:endParaRPr lang="en-US" sz="18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882642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6808D58-BFE7-9C4A-BC7A-B52CBC558B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450783"/>
              </p:ext>
            </p:extLst>
          </p:nvPr>
        </p:nvGraphicFramePr>
        <p:xfrm>
          <a:off x="1280160" y="16242785"/>
          <a:ext cx="9692640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1840">
                  <a:extLst>
                    <a:ext uri="{9D8B030D-6E8A-4147-A177-3AD203B41FA5}">
                      <a16:colId xmlns:a16="http://schemas.microsoft.com/office/drawing/2014/main" val="4049062778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1509864489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34176456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Demi ITC" panose="020B0805030504020804" pitchFamily="34" charset="0"/>
                        </a:rPr>
                        <a:t>NCAR/DOE</a:t>
                      </a:r>
                      <a:r>
                        <a:rPr lang="en-US" sz="2000" baseline="0" dirty="0">
                          <a:latin typeface="Eras Demi ITC" panose="020B0805030504020804" pitchFamily="34" charset="0"/>
                        </a:rPr>
                        <a:t> CESM</a:t>
                      </a:r>
                      <a:endParaRPr lang="en-US" sz="2000" dirty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Demi ITC" panose="020B0805030504020804" pitchFamily="34" charset="0"/>
                        </a:rPr>
                        <a:t>GFDL</a:t>
                      </a:r>
                      <a:r>
                        <a:rPr lang="en-US" sz="2000" baseline="0" dirty="0">
                          <a:latin typeface="Eras Demi ITC" panose="020B0805030504020804" pitchFamily="34" charset="0"/>
                        </a:rPr>
                        <a:t> CM3</a:t>
                      </a:r>
                      <a:endParaRPr lang="en-US" sz="2000" dirty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760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GCM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</a:t>
                      </a:r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0.875 x 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2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x 2.5</a:t>
                      </a:r>
                      <a:endParaRPr lang="en-US" sz="20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824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WRF Domain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36-km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108-36-km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, two-way</a:t>
                      </a:r>
                      <a:endParaRPr lang="en-US" sz="20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421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WRF Version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3.4.1 + mods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to K-F </a:t>
                      </a:r>
                      <a:r>
                        <a:rPr lang="en-US" sz="2000" baseline="0" dirty="0" err="1">
                          <a:latin typeface="Eras Medium ITC" panose="020B0602030504020804" pitchFamily="34" charset="0"/>
                        </a:rPr>
                        <a:t>CuPa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/>
                      </a:r>
                      <a:br>
                        <a:rPr lang="en-US" sz="2000" baseline="0" dirty="0">
                          <a:latin typeface="Eras Medium ITC" panose="020B0602030504020804" pitchFamily="34" charset="0"/>
                        </a:rPr>
                      </a:b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(Herwehe et al., </a:t>
                      </a:r>
                      <a:r>
                        <a:rPr lang="en-US" sz="1800" i="1" baseline="0" dirty="0">
                          <a:latin typeface="Eras Medium ITC" panose="020B0602030504020804" pitchFamily="34" charset="0"/>
                        </a:rPr>
                        <a:t>JGR-A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, 2014)</a:t>
                      </a:r>
                      <a:endParaRPr lang="en-US" sz="18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845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Scenarios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RCP4.5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and </a:t>
                      </a:r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RCP8.5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RCP8.5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015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Radiative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Forcing</a:t>
                      </a:r>
                      <a:endParaRPr lang="en-US" sz="20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Following the RCPs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671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Lake Temperatures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Imported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from </a:t>
                      </a:r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CLM</a:t>
                      </a:r>
                      <a:br>
                        <a:rPr lang="en-US" sz="2000" dirty="0">
                          <a:latin typeface="Eras Medium ITC" panose="020B0602030504020804" pitchFamily="34" charset="0"/>
                        </a:rPr>
                      </a:br>
                      <a:r>
                        <a:rPr lang="en-US" sz="1800" dirty="0">
                          <a:latin typeface="Eras Medium ITC" panose="020B0602030504020804" pitchFamily="34" charset="0"/>
                        </a:rPr>
                        <a:t>(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Spero et al., </a:t>
                      </a:r>
                      <a:r>
                        <a:rPr lang="en-US" sz="1800" i="1" baseline="0" dirty="0">
                          <a:latin typeface="Eras Medium ITC" panose="020B0602030504020804" pitchFamily="34" charset="0"/>
                        </a:rPr>
                        <a:t>J. Climate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, 2016)</a:t>
                      </a:r>
                      <a:endParaRPr lang="en-US" sz="18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Modeled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with </a:t>
                      </a:r>
                      <a:r>
                        <a:rPr lang="en-US" sz="2000" dirty="0" err="1">
                          <a:latin typeface="Eras Medium ITC" panose="020B0602030504020804" pitchFamily="34" charset="0"/>
                        </a:rPr>
                        <a:t>FLake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</a:t>
                      </a:r>
                      <a:br>
                        <a:rPr lang="en-US" sz="2000" baseline="0" dirty="0">
                          <a:latin typeface="Eras Medium ITC" panose="020B0602030504020804" pitchFamily="34" charset="0"/>
                        </a:rPr>
                      </a:b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(Mallard et al., </a:t>
                      </a:r>
                      <a:r>
                        <a:rPr lang="en-US" sz="1800" i="1" baseline="0" dirty="0">
                          <a:latin typeface="Eras Medium ITC" panose="020B0602030504020804" pitchFamily="34" charset="0"/>
                        </a:rPr>
                        <a:t>JGR-A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, 2014)</a:t>
                      </a:r>
                      <a:endParaRPr lang="en-US" sz="18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88264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30E914B-960C-EF41-99A3-27122F96B6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640019"/>
              </p:ext>
            </p:extLst>
          </p:nvPr>
        </p:nvGraphicFramePr>
        <p:xfrm>
          <a:off x="1432560" y="16395185"/>
          <a:ext cx="9692640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1840">
                  <a:extLst>
                    <a:ext uri="{9D8B030D-6E8A-4147-A177-3AD203B41FA5}">
                      <a16:colId xmlns:a16="http://schemas.microsoft.com/office/drawing/2014/main" val="4049062778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1509864489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34176456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Demi ITC" panose="020B0805030504020804" pitchFamily="34" charset="0"/>
                        </a:rPr>
                        <a:t>NCAR/DOE</a:t>
                      </a:r>
                      <a:r>
                        <a:rPr lang="en-US" sz="2000" baseline="0" dirty="0">
                          <a:latin typeface="Eras Demi ITC" panose="020B0805030504020804" pitchFamily="34" charset="0"/>
                        </a:rPr>
                        <a:t> CESM</a:t>
                      </a:r>
                      <a:endParaRPr lang="en-US" sz="2000" dirty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Demi ITC" panose="020B0805030504020804" pitchFamily="34" charset="0"/>
                        </a:rPr>
                        <a:t>GFDL</a:t>
                      </a:r>
                      <a:r>
                        <a:rPr lang="en-US" sz="2000" baseline="0" dirty="0">
                          <a:latin typeface="Eras Demi ITC" panose="020B0805030504020804" pitchFamily="34" charset="0"/>
                        </a:rPr>
                        <a:t> CM3</a:t>
                      </a:r>
                      <a:endParaRPr lang="en-US" sz="2000" dirty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760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GCM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</a:t>
                      </a:r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0.875 x 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2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x 2.5</a:t>
                      </a:r>
                      <a:endParaRPr lang="en-US" sz="20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824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WRF Domain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36-km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108-36-km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, two-way</a:t>
                      </a:r>
                      <a:endParaRPr lang="en-US" sz="20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421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WRF Version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3.4.1 + mods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to K-F </a:t>
                      </a:r>
                      <a:r>
                        <a:rPr lang="en-US" sz="2000" baseline="0" dirty="0" err="1">
                          <a:latin typeface="Eras Medium ITC" panose="020B0602030504020804" pitchFamily="34" charset="0"/>
                        </a:rPr>
                        <a:t>CuPa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/>
                      </a:r>
                      <a:br>
                        <a:rPr lang="en-US" sz="2000" baseline="0" dirty="0">
                          <a:latin typeface="Eras Medium ITC" panose="020B0602030504020804" pitchFamily="34" charset="0"/>
                        </a:rPr>
                      </a:b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(Herwehe et al., </a:t>
                      </a:r>
                      <a:r>
                        <a:rPr lang="en-US" sz="1800" i="1" baseline="0" dirty="0">
                          <a:latin typeface="Eras Medium ITC" panose="020B0602030504020804" pitchFamily="34" charset="0"/>
                        </a:rPr>
                        <a:t>JGR-A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, 2014)</a:t>
                      </a:r>
                      <a:endParaRPr lang="en-US" sz="18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845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Scenarios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RCP4.5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and </a:t>
                      </a:r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RCP8.5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RCP8.5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015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Radiative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Forcing</a:t>
                      </a:r>
                      <a:endParaRPr lang="en-US" sz="20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Following the RCPs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671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Lake Temperatures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Imported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from </a:t>
                      </a:r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CLM</a:t>
                      </a:r>
                      <a:br>
                        <a:rPr lang="en-US" sz="2000" dirty="0">
                          <a:latin typeface="Eras Medium ITC" panose="020B0602030504020804" pitchFamily="34" charset="0"/>
                        </a:rPr>
                      </a:br>
                      <a:r>
                        <a:rPr lang="en-US" sz="1800" dirty="0">
                          <a:latin typeface="Eras Medium ITC" panose="020B0602030504020804" pitchFamily="34" charset="0"/>
                        </a:rPr>
                        <a:t>(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Spero et al., </a:t>
                      </a:r>
                      <a:r>
                        <a:rPr lang="en-US" sz="1800" i="1" baseline="0" dirty="0">
                          <a:latin typeface="Eras Medium ITC" panose="020B0602030504020804" pitchFamily="34" charset="0"/>
                        </a:rPr>
                        <a:t>J. Climate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, 2016)</a:t>
                      </a:r>
                      <a:endParaRPr lang="en-US" sz="18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Modeled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with </a:t>
                      </a:r>
                      <a:r>
                        <a:rPr lang="en-US" sz="2000" dirty="0" err="1">
                          <a:latin typeface="Eras Medium ITC" panose="020B0602030504020804" pitchFamily="34" charset="0"/>
                        </a:rPr>
                        <a:t>FLake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</a:t>
                      </a:r>
                      <a:br>
                        <a:rPr lang="en-US" sz="2000" baseline="0" dirty="0">
                          <a:latin typeface="Eras Medium ITC" panose="020B0602030504020804" pitchFamily="34" charset="0"/>
                        </a:rPr>
                      </a:b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(Mallard et al., </a:t>
                      </a:r>
                      <a:r>
                        <a:rPr lang="en-US" sz="1800" i="1" baseline="0" dirty="0">
                          <a:latin typeface="Eras Medium ITC" panose="020B0602030504020804" pitchFamily="34" charset="0"/>
                        </a:rPr>
                        <a:t>JGR-A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, 2014)</a:t>
                      </a:r>
                      <a:endParaRPr lang="en-US" sz="18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882642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9874467-D9A0-1747-830B-C5A98B28C6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767321"/>
              </p:ext>
            </p:extLst>
          </p:nvPr>
        </p:nvGraphicFramePr>
        <p:xfrm>
          <a:off x="1584960" y="16547585"/>
          <a:ext cx="9692640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1840">
                  <a:extLst>
                    <a:ext uri="{9D8B030D-6E8A-4147-A177-3AD203B41FA5}">
                      <a16:colId xmlns:a16="http://schemas.microsoft.com/office/drawing/2014/main" val="4049062778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1509864489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34176456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Demi ITC" panose="020B0805030504020804" pitchFamily="34" charset="0"/>
                        </a:rPr>
                        <a:t>NCAR/DOE</a:t>
                      </a:r>
                      <a:r>
                        <a:rPr lang="en-US" sz="2000" baseline="0" dirty="0">
                          <a:latin typeface="Eras Demi ITC" panose="020B0805030504020804" pitchFamily="34" charset="0"/>
                        </a:rPr>
                        <a:t> CESM</a:t>
                      </a:r>
                      <a:endParaRPr lang="en-US" sz="2000" dirty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Demi ITC" panose="020B0805030504020804" pitchFamily="34" charset="0"/>
                        </a:rPr>
                        <a:t>GFDL</a:t>
                      </a:r>
                      <a:r>
                        <a:rPr lang="en-US" sz="2000" baseline="0" dirty="0">
                          <a:latin typeface="Eras Demi ITC" panose="020B0805030504020804" pitchFamily="34" charset="0"/>
                        </a:rPr>
                        <a:t> CM3</a:t>
                      </a:r>
                      <a:endParaRPr lang="en-US" sz="2000" dirty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760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GCM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</a:t>
                      </a:r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0.875 x 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2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x 2.5</a:t>
                      </a:r>
                      <a:endParaRPr lang="en-US" sz="20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824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WRF Domain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36-km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108-36-km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, two-way</a:t>
                      </a:r>
                      <a:endParaRPr lang="en-US" sz="20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421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WRF Version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3.4.1 + mods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to K-F </a:t>
                      </a:r>
                      <a:r>
                        <a:rPr lang="en-US" sz="2000" baseline="0" dirty="0" err="1">
                          <a:latin typeface="Eras Medium ITC" panose="020B0602030504020804" pitchFamily="34" charset="0"/>
                        </a:rPr>
                        <a:t>CuPa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/>
                      </a:r>
                      <a:br>
                        <a:rPr lang="en-US" sz="2000" baseline="0" dirty="0">
                          <a:latin typeface="Eras Medium ITC" panose="020B0602030504020804" pitchFamily="34" charset="0"/>
                        </a:rPr>
                      </a:b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(Herwehe et al., </a:t>
                      </a:r>
                      <a:r>
                        <a:rPr lang="en-US" sz="1800" i="1" baseline="0" dirty="0">
                          <a:latin typeface="Eras Medium ITC" panose="020B0602030504020804" pitchFamily="34" charset="0"/>
                        </a:rPr>
                        <a:t>JGR-A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, 2014)</a:t>
                      </a:r>
                      <a:endParaRPr lang="en-US" sz="18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845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Scenarios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RCP4.5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and </a:t>
                      </a:r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RCP8.5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RCP8.5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015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Radiative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Forcing</a:t>
                      </a:r>
                      <a:endParaRPr lang="en-US" sz="20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Following the RCPs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671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Lake Temperatures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Imported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from </a:t>
                      </a:r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CLM</a:t>
                      </a:r>
                      <a:br>
                        <a:rPr lang="en-US" sz="2000" dirty="0">
                          <a:latin typeface="Eras Medium ITC" panose="020B0602030504020804" pitchFamily="34" charset="0"/>
                        </a:rPr>
                      </a:br>
                      <a:r>
                        <a:rPr lang="en-US" sz="1800" dirty="0">
                          <a:latin typeface="Eras Medium ITC" panose="020B0602030504020804" pitchFamily="34" charset="0"/>
                        </a:rPr>
                        <a:t>(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Spero et al., </a:t>
                      </a:r>
                      <a:r>
                        <a:rPr lang="en-US" sz="1800" i="1" baseline="0" dirty="0">
                          <a:latin typeface="Eras Medium ITC" panose="020B0602030504020804" pitchFamily="34" charset="0"/>
                        </a:rPr>
                        <a:t>J. Climate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, 2016)</a:t>
                      </a:r>
                      <a:endParaRPr lang="en-US" sz="18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Modeled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with </a:t>
                      </a:r>
                      <a:r>
                        <a:rPr lang="en-US" sz="2000" dirty="0" err="1">
                          <a:latin typeface="Eras Medium ITC" panose="020B0602030504020804" pitchFamily="34" charset="0"/>
                        </a:rPr>
                        <a:t>FLake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</a:t>
                      </a:r>
                      <a:br>
                        <a:rPr lang="en-US" sz="2000" baseline="0" dirty="0">
                          <a:latin typeface="Eras Medium ITC" panose="020B0602030504020804" pitchFamily="34" charset="0"/>
                        </a:rPr>
                      </a:b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(Mallard et al., </a:t>
                      </a:r>
                      <a:r>
                        <a:rPr lang="en-US" sz="1800" i="1" baseline="0" dirty="0">
                          <a:latin typeface="Eras Medium ITC" panose="020B0602030504020804" pitchFamily="34" charset="0"/>
                        </a:rPr>
                        <a:t>JGR-A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, 2014)</a:t>
                      </a:r>
                      <a:endParaRPr lang="en-US" sz="18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882642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AA24293-0BFB-9541-9C01-6D1C1CBDD6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767321"/>
              </p:ext>
            </p:extLst>
          </p:nvPr>
        </p:nvGraphicFramePr>
        <p:xfrm>
          <a:off x="1737360" y="16699985"/>
          <a:ext cx="9692640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1840">
                  <a:extLst>
                    <a:ext uri="{9D8B030D-6E8A-4147-A177-3AD203B41FA5}">
                      <a16:colId xmlns:a16="http://schemas.microsoft.com/office/drawing/2014/main" val="4049062778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1509864489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34176456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Demi ITC" panose="020B0805030504020804" pitchFamily="34" charset="0"/>
                        </a:rPr>
                        <a:t>NCAR/DOE</a:t>
                      </a:r>
                      <a:r>
                        <a:rPr lang="en-US" sz="2000" baseline="0" dirty="0">
                          <a:latin typeface="Eras Demi ITC" panose="020B0805030504020804" pitchFamily="34" charset="0"/>
                        </a:rPr>
                        <a:t> CESM</a:t>
                      </a:r>
                      <a:endParaRPr lang="en-US" sz="2000" dirty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Demi ITC" panose="020B0805030504020804" pitchFamily="34" charset="0"/>
                        </a:rPr>
                        <a:t>GFDL</a:t>
                      </a:r>
                      <a:r>
                        <a:rPr lang="en-US" sz="2000" baseline="0" dirty="0">
                          <a:latin typeface="Eras Demi ITC" panose="020B0805030504020804" pitchFamily="34" charset="0"/>
                        </a:rPr>
                        <a:t> CM3</a:t>
                      </a:r>
                      <a:endParaRPr lang="en-US" sz="2000" dirty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760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GCM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</a:t>
                      </a:r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0.875 x 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2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x 2.5</a:t>
                      </a:r>
                      <a:endParaRPr lang="en-US" sz="20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824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WRF Domain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36-km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108-36-km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, two-way</a:t>
                      </a:r>
                      <a:endParaRPr lang="en-US" sz="20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421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WRF Version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3.4.1 + mods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to K-F </a:t>
                      </a:r>
                      <a:r>
                        <a:rPr lang="en-US" sz="2000" baseline="0" dirty="0" err="1">
                          <a:latin typeface="Eras Medium ITC" panose="020B0602030504020804" pitchFamily="34" charset="0"/>
                        </a:rPr>
                        <a:t>CuPa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/>
                      </a:r>
                      <a:br>
                        <a:rPr lang="en-US" sz="2000" baseline="0" dirty="0">
                          <a:latin typeface="Eras Medium ITC" panose="020B0602030504020804" pitchFamily="34" charset="0"/>
                        </a:rPr>
                      </a:b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(Herwehe et al., </a:t>
                      </a:r>
                      <a:r>
                        <a:rPr lang="en-US" sz="1800" i="1" baseline="0" dirty="0">
                          <a:latin typeface="Eras Medium ITC" panose="020B0602030504020804" pitchFamily="34" charset="0"/>
                        </a:rPr>
                        <a:t>JGR-A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, 2014)</a:t>
                      </a:r>
                      <a:endParaRPr lang="en-US" sz="18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845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Scenarios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RCP4.5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and </a:t>
                      </a:r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RCP8.5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RCP8.5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015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Radiative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Forcing</a:t>
                      </a:r>
                      <a:endParaRPr lang="en-US" sz="20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Following the RCPs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671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Lake Temperatures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Imported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from </a:t>
                      </a:r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CLM</a:t>
                      </a:r>
                      <a:br>
                        <a:rPr lang="en-US" sz="2000" dirty="0">
                          <a:latin typeface="Eras Medium ITC" panose="020B0602030504020804" pitchFamily="34" charset="0"/>
                        </a:rPr>
                      </a:br>
                      <a:r>
                        <a:rPr lang="en-US" sz="1800" dirty="0">
                          <a:latin typeface="Eras Medium ITC" panose="020B0602030504020804" pitchFamily="34" charset="0"/>
                        </a:rPr>
                        <a:t>(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Spero et al., </a:t>
                      </a:r>
                      <a:r>
                        <a:rPr lang="en-US" sz="1800" i="1" baseline="0" dirty="0">
                          <a:latin typeface="Eras Medium ITC" panose="020B0602030504020804" pitchFamily="34" charset="0"/>
                        </a:rPr>
                        <a:t>J. Climate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, 2016)</a:t>
                      </a:r>
                      <a:endParaRPr lang="en-US" sz="18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Modeled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with </a:t>
                      </a:r>
                      <a:r>
                        <a:rPr lang="en-US" sz="2000" dirty="0" err="1">
                          <a:latin typeface="Eras Medium ITC" panose="020B0602030504020804" pitchFamily="34" charset="0"/>
                        </a:rPr>
                        <a:t>FLake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</a:t>
                      </a:r>
                      <a:br>
                        <a:rPr lang="en-US" sz="2000" baseline="0" dirty="0">
                          <a:latin typeface="Eras Medium ITC" panose="020B0602030504020804" pitchFamily="34" charset="0"/>
                        </a:rPr>
                      </a:b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(Mallard et al., </a:t>
                      </a:r>
                      <a:r>
                        <a:rPr lang="en-US" sz="1800" i="1" baseline="0" dirty="0">
                          <a:latin typeface="Eras Medium ITC" panose="020B0602030504020804" pitchFamily="34" charset="0"/>
                        </a:rPr>
                        <a:t>JGR-A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, 2014)</a:t>
                      </a:r>
                      <a:endParaRPr lang="en-US" sz="18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882642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E30490F-2758-1342-8FAF-9F20FCCCAE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767321"/>
              </p:ext>
            </p:extLst>
          </p:nvPr>
        </p:nvGraphicFramePr>
        <p:xfrm>
          <a:off x="1889760" y="16852385"/>
          <a:ext cx="9692640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1840">
                  <a:extLst>
                    <a:ext uri="{9D8B030D-6E8A-4147-A177-3AD203B41FA5}">
                      <a16:colId xmlns:a16="http://schemas.microsoft.com/office/drawing/2014/main" val="4049062778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1509864489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34176456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Demi ITC" panose="020B0805030504020804" pitchFamily="34" charset="0"/>
                        </a:rPr>
                        <a:t>NCAR/DOE</a:t>
                      </a:r>
                      <a:r>
                        <a:rPr lang="en-US" sz="2000" baseline="0" dirty="0">
                          <a:latin typeface="Eras Demi ITC" panose="020B0805030504020804" pitchFamily="34" charset="0"/>
                        </a:rPr>
                        <a:t> CESM</a:t>
                      </a:r>
                      <a:endParaRPr lang="en-US" sz="2000" dirty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Demi ITC" panose="020B0805030504020804" pitchFamily="34" charset="0"/>
                        </a:rPr>
                        <a:t>GFDL</a:t>
                      </a:r>
                      <a:r>
                        <a:rPr lang="en-US" sz="2000" baseline="0" dirty="0">
                          <a:latin typeface="Eras Demi ITC" panose="020B0805030504020804" pitchFamily="34" charset="0"/>
                        </a:rPr>
                        <a:t> CM3</a:t>
                      </a:r>
                      <a:endParaRPr lang="en-US" sz="2000" dirty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760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GCM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</a:t>
                      </a:r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0.875 x 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2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x 2.5</a:t>
                      </a:r>
                      <a:endParaRPr lang="en-US" sz="20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824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WRF Domain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36-km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108-36-km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, two-way</a:t>
                      </a:r>
                      <a:endParaRPr lang="en-US" sz="20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421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WRF Version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3.4.1 + mods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to K-F </a:t>
                      </a:r>
                      <a:r>
                        <a:rPr lang="en-US" sz="2000" baseline="0" dirty="0" err="1">
                          <a:latin typeface="Eras Medium ITC" panose="020B0602030504020804" pitchFamily="34" charset="0"/>
                        </a:rPr>
                        <a:t>CuPa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/>
                      </a:r>
                      <a:br>
                        <a:rPr lang="en-US" sz="2000" baseline="0" dirty="0">
                          <a:latin typeface="Eras Medium ITC" panose="020B0602030504020804" pitchFamily="34" charset="0"/>
                        </a:rPr>
                      </a:b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(Herwehe et al., </a:t>
                      </a:r>
                      <a:r>
                        <a:rPr lang="en-US" sz="1800" i="1" baseline="0" dirty="0">
                          <a:latin typeface="Eras Medium ITC" panose="020B0602030504020804" pitchFamily="34" charset="0"/>
                        </a:rPr>
                        <a:t>JGR-A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, 2014)</a:t>
                      </a:r>
                      <a:endParaRPr lang="en-US" sz="18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845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Scenarios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RCP4.5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and </a:t>
                      </a:r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RCP8.5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RCP8.5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015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Radiative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Forcing</a:t>
                      </a:r>
                      <a:endParaRPr lang="en-US" sz="20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Following the RCPs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671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Lake Temperatures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Imported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from </a:t>
                      </a:r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CLM</a:t>
                      </a:r>
                      <a:br>
                        <a:rPr lang="en-US" sz="2000" dirty="0">
                          <a:latin typeface="Eras Medium ITC" panose="020B0602030504020804" pitchFamily="34" charset="0"/>
                        </a:rPr>
                      </a:br>
                      <a:r>
                        <a:rPr lang="en-US" sz="1800" dirty="0">
                          <a:latin typeface="Eras Medium ITC" panose="020B0602030504020804" pitchFamily="34" charset="0"/>
                        </a:rPr>
                        <a:t>(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Spero et al., </a:t>
                      </a:r>
                      <a:r>
                        <a:rPr lang="en-US" sz="1800" i="1" baseline="0" dirty="0">
                          <a:latin typeface="Eras Medium ITC" panose="020B0602030504020804" pitchFamily="34" charset="0"/>
                        </a:rPr>
                        <a:t>J. Climate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, 2016)</a:t>
                      </a:r>
                      <a:endParaRPr lang="en-US" sz="18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Modeled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with </a:t>
                      </a:r>
                      <a:r>
                        <a:rPr lang="en-US" sz="2000" dirty="0" err="1">
                          <a:latin typeface="Eras Medium ITC" panose="020B0602030504020804" pitchFamily="34" charset="0"/>
                        </a:rPr>
                        <a:t>FLake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</a:t>
                      </a:r>
                      <a:br>
                        <a:rPr lang="en-US" sz="2000" baseline="0" dirty="0">
                          <a:latin typeface="Eras Medium ITC" panose="020B0602030504020804" pitchFamily="34" charset="0"/>
                        </a:rPr>
                      </a:b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(Mallard et al., </a:t>
                      </a:r>
                      <a:r>
                        <a:rPr lang="en-US" sz="1800" i="1" baseline="0" dirty="0">
                          <a:latin typeface="Eras Medium ITC" panose="020B0602030504020804" pitchFamily="34" charset="0"/>
                        </a:rPr>
                        <a:t>JGR-A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, 2014)</a:t>
                      </a:r>
                      <a:endParaRPr lang="en-US" sz="18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882642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59B74D4-6C84-FA41-B50F-7936A25A4D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767321"/>
              </p:ext>
            </p:extLst>
          </p:nvPr>
        </p:nvGraphicFramePr>
        <p:xfrm>
          <a:off x="2042160" y="17004785"/>
          <a:ext cx="9692640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1840">
                  <a:extLst>
                    <a:ext uri="{9D8B030D-6E8A-4147-A177-3AD203B41FA5}">
                      <a16:colId xmlns:a16="http://schemas.microsoft.com/office/drawing/2014/main" val="4049062778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1509864489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34176456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Demi ITC" panose="020B0805030504020804" pitchFamily="34" charset="0"/>
                        </a:rPr>
                        <a:t>NCAR/DOE</a:t>
                      </a:r>
                      <a:r>
                        <a:rPr lang="en-US" sz="2000" baseline="0" dirty="0">
                          <a:latin typeface="Eras Demi ITC" panose="020B0805030504020804" pitchFamily="34" charset="0"/>
                        </a:rPr>
                        <a:t> CESM</a:t>
                      </a:r>
                      <a:endParaRPr lang="en-US" sz="2000" dirty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Demi ITC" panose="020B0805030504020804" pitchFamily="34" charset="0"/>
                        </a:rPr>
                        <a:t>GFDL</a:t>
                      </a:r>
                      <a:r>
                        <a:rPr lang="en-US" sz="2000" baseline="0" dirty="0">
                          <a:latin typeface="Eras Demi ITC" panose="020B0805030504020804" pitchFamily="34" charset="0"/>
                        </a:rPr>
                        <a:t> CM3</a:t>
                      </a:r>
                      <a:endParaRPr lang="en-US" sz="2000" dirty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760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GCM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</a:t>
                      </a:r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0.875 x 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2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x 2.5</a:t>
                      </a:r>
                      <a:endParaRPr lang="en-US" sz="20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824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WRF Domain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36-km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108-36-km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, two-way</a:t>
                      </a:r>
                      <a:endParaRPr lang="en-US" sz="20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421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WRF Version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3.4.1 + mods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to K-F </a:t>
                      </a:r>
                      <a:r>
                        <a:rPr lang="en-US" sz="2000" baseline="0" dirty="0" err="1">
                          <a:latin typeface="Eras Medium ITC" panose="020B0602030504020804" pitchFamily="34" charset="0"/>
                        </a:rPr>
                        <a:t>CuPa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/>
                      </a:r>
                      <a:br>
                        <a:rPr lang="en-US" sz="2000" baseline="0" dirty="0">
                          <a:latin typeface="Eras Medium ITC" panose="020B0602030504020804" pitchFamily="34" charset="0"/>
                        </a:rPr>
                      </a:b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(Herwehe et al., </a:t>
                      </a:r>
                      <a:r>
                        <a:rPr lang="en-US" sz="1800" i="1" baseline="0" dirty="0">
                          <a:latin typeface="Eras Medium ITC" panose="020B0602030504020804" pitchFamily="34" charset="0"/>
                        </a:rPr>
                        <a:t>JGR-A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, 2014)</a:t>
                      </a:r>
                      <a:endParaRPr lang="en-US" sz="18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845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Scenarios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RCP4.5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and </a:t>
                      </a:r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RCP8.5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RCP8.5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015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Radiative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Forcing</a:t>
                      </a:r>
                      <a:endParaRPr lang="en-US" sz="20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Following the RCPs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671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Lake Temperatures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Imported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from </a:t>
                      </a:r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CLM</a:t>
                      </a:r>
                      <a:br>
                        <a:rPr lang="en-US" sz="2000" dirty="0">
                          <a:latin typeface="Eras Medium ITC" panose="020B0602030504020804" pitchFamily="34" charset="0"/>
                        </a:rPr>
                      </a:br>
                      <a:r>
                        <a:rPr lang="en-US" sz="1800" dirty="0">
                          <a:latin typeface="Eras Medium ITC" panose="020B0602030504020804" pitchFamily="34" charset="0"/>
                        </a:rPr>
                        <a:t>(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Spero et al., </a:t>
                      </a:r>
                      <a:r>
                        <a:rPr lang="en-US" sz="1800" i="1" baseline="0" dirty="0">
                          <a:latin typeface="Eras Medium ITC" panose="020B0602030504020804" pitchFamily="34" charset="0"/>
                        </a:rPr>
                        <a:t>J. Climate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, 2016)</a:t>
                      </a:r>
                      <a:endParaRPr lang="en-US" sz="18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Modeled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with </a:t>
                      </a:r>
                      <a:r>
                        <a:rPr lang="en-US" sz="2000" dirty="0" err="1">
                          <a:latin typeface="Eras Medium ITC" panose="020B0602030504020804" pitchFamily="34" charset="0"/>
                        </a:rPr>
                        <a:t>FLake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</a:t>
                      </a:r>
                      <a:br>
                        <a:rPr lang="en-US" sz="2000" baseline="0" dirty="0">
                          <a:latin typeface="Eras Medium ITC" panose="020B0602030504020804" pitchFamily="34" charset="0"/>
                        </a:rPr>
                      </a:b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(Mallard et al., </a:t>
                      </a:r>
                      <a:r>
                        <a:rPr lang="en-US" sz="1800" i="1" baseline="0" dirty="0">
                          <a:latin typeface="Eras Medium ITC" panose="020B0602030504020804" pitchFamily="34" charset="0"/>
                        </a:rPr>
                        <a:t>JGR-A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, 2014)</a:t>
                      </a:r>
                      <a:endParaRPr lang="en-US" sz="18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882642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56D5E4D-14CD-344E-A9CA-92FD262A3D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767321"/>
              </p:ext>
            </p:extLst>
          </p:nvPr>
        </p:nvGraphicFramePr>
        <p:xfrm>
          <a:off x="2194560" y="17157185"/>
          <a:ext cx="9692640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1840">
                  <a:extLst>
                    <a:ext uri="{9D8B030D-6E8A-4147-A177-3AD203B41FA5}">
                      <a16:colId xmlns:a16="http://schemas.microsoft.com/office/drawing/2014/main" val="4049062778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1509864489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34176456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Demi ITC" panose="020B0805030504020804" pitchFamily="34" charset="0"/>
                        </a:rPr>
                        <a:t>NCAR/DOE</a:t>
                      </a:r>
                      <a:r>
                        <a:rPr lang="en-US" sz="2000" baseline="0" dirty="0">
                          <a:latin typeface="Eras Demi ITC" panose="020B0805030504020804" pitchFamily="34" charset="0"/>
                        </a:rPr>
                        <a:t> CESM</a:t>
                      </a:r>
                      <a:endParaRPr lang="en-US" sz="2000" dirty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Demi ITC" panose="020B0805030504020804" pitchFamily="34" charset="0"/>
                        </a:rPr>
                        <a:t>GFDL</a:t>
                      </a:r>
                      <a:r>
                        <a:rPr lang="en-US" sz="2000" baseline="0" dirty="0">
                          <a:latin typeface="Eras Demi ITC" panose="020B0805030504020804" pitchFamily="34" charset="0"/>
                        </a:rPr>
                        <a:t> CM3</a:t>
                      </a:r>
                      <a:endParaRPr lang="en-US" sz="2000" dirty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760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GCM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</a:t>
                      </a:r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0.875 x 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2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x 2.5</a:t>
                      </a:r>
                      <a:endParaRPr lang="en-US" sz="20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824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WRF Domain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36-km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108-36-km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, two-way</a:t>
                      </a:r>
                      <a:endParaRPr lang="en-US" sz="20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421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WRF Version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3.4.1 + mods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to K-F </a:t>
                      </a:r>
                      <a:r>
                        <a:rPr lang="en-US" sz="2000" baseline="0" dirty="0" err="1">
                          <a:latin typeface="Eras Medium ITC" panose="020B0602030504020804" pitchFamily="34" charset="0"/>
                        </a:rPr>
                        <a:t>CuPa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/>
                      </a:r>
                      <a:br>
                        <a:rPr lang="en-US" sz="2000" baseline="0" dirty="0">
                          <a:latin typeface="Eras Medium ITC" panose="020B0602030504020804" pitchFamily="34" charset="0"/>
                        </a:rPr>
                      </a:b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(Herwehe et al., </a:t>
                      </a:r>
                      <a:r>
                        <a:rPr lang="en-US" sz="1800" i="1" baseline="0" dirty="0">
                          <a:latin typeface="Eras Medium ITC" panose="020B0602030504020804" pitchFamily="34" charset="0"/>
                        </a:rPr>
                        <a:t>JGR-A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, 2014)</a:t>
                      </a:r>
                      <a:endParaRPr lang="en-US" sz="18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845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Scenarios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RCP4.5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and </a:t>
                      </a:r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RCP8.5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RCP8.5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015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Radiative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Forcing</a:t>
                      </a:r>
                      <a:endParaRPr lang="en-US" sz="20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Following the RCPs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671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Lake Temperatures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Imported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from </a:t>
                      </a:r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CLM</a:t>
                      </a:r>
                      <a:br>
                        <a:rPr lang="en-US" sz="2000" dirty="0">
                          <a:latin typeface="Eras Medium ITC" panose="020B0602030504020804" pitchFamily="34" charset="0"/>
                        </a:rPr>
                      </a:br>
                      <a:r>
                        <a:rPr lang="en-US" sz="1800" dirty="0">
                          <a:latin typeface="Eras Medium ITC" panose="020B0602030504020804" pitchFamily="34" charset="0"/>
                        </a:rPr>
                        <a:t>(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Spero et al., </a:t>
                      </a:r>
                      <a:r>
                        <a:rPr lang="en-US" sz="1800" i="1" baseline="0" dirty="0">
                          <a:latin typeface="Eras Medium ITC" panose="020B0602030504020804" pitchFamily="34" charset="0"/>
                        </a:rPr>
                        <a:t>J. Climate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, 2016)</a:t>
                      </a:r>
                      <a:endParaRPr lang="en-US" sz="18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Modeled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with </a:t>
                      </a:r>
                      <a:r>
                        <a:rPr lang="en-US" sz="2000" dirty="0" err="1">
                          <a:latin typeface="Eras Medium ITC" panose="020B0602030504020804" pitchFamily="34" charset="0"/>
                        </a:rPr>
                        <a:t>FLake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</a:t>
                      </a:r>
                      <a:br>
                        <a:rPr lang="en-US" sz="2000" baseline="0" dirty="0">
                          <a:latin typeface="Eras Medium ITC" panose="020B0602030504020804" pitchFamily="34" charset="0"/>
                        </a:rPr>
                      </a:b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(Mallard et al., </a:t>
                      </a:r>
                      <a:r>
                        <a:rPr lang="en-US" sz="1800" i="1" baseline="0" dirty="0">
                          <a:latin typeface="Eras Medium ITC" panose="020B0602030504020804" pitchFamily="34" charset="0"/>
                        </a:rPr>
                        <a:t>JGR-A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, 2014)</a:t>
                      </a:r>
                      <a:endParaRPr lang="en-US" sz="18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882642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070CDE9E-CA35-2242-B815-161C3A830A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767321"/>
              </p:ext>
            </p:extLst>
          </p:nvPr>
        </p:nvGraphicFramePr>
        <p:xfrm>
          <a:off x="2346960" y="17309585"/>
          <a:ext cx="9692640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1840">
                  <a:extLst>
                    <a:ext uri="{9D8B030D-6E8A-4147-A177-3AD203B41FA5}">
                      <a16:colId xmlns:a16="http://schemas.microsoft.com/office/drawing/2014/main" val="4049062778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1509864489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34176456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Demi ITC" panose="020B0805030504020804" pitchFamily="34" charset="0"/>
                        </a:rPr>
                        <a:t>NCAR/DOE</a:t>
                      </a:r>
                      <a:r>
                        <a:rPr lang="en-US" sz="2000" baseline="0" dirty="0">
                          <a:latin typeface="Eras Demi ITC" panose="020B0805030504020804" pitchFamily="34" charset="0"/>
                        </a:rPr>
                        <a:t> CESM</a:t>
                      </a:r>
                      <a:endParaRPr lang="en-US" sz="2000" dirty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Demi ITC" panose="020B0805030504020804" pitchFamily="34" charset="0"/>
                        </a:rPr>
                        <a:t>GFDL</a:t>
                      </a:r>
                      <a:r>
                        <a:rPr lang="en-US" sz="2000" baseline="0" dirty="0">
                          <a:latin typeface="Eras Demi ITC" panose="020B0805030504020804" pitchFamily="34" charset="0"/>
                        </a:rPr>
                        <a:t> CM3</a:t>
                      </a:r>
                      <a:endParaRPr lang="en-US" sz="2000" dirty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760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GCM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</a:t>
                      </a:r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0.875 x 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2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x 2.5</a:t>
                      </a:r>
                      <a:endParaRPr lang="en-US" sz="20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824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WRF Domain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36-km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108-36-km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, two-way</a:t>
                      </a:r>
                      <a:endParaRPr lang="en-US" sz="20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421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WRF Version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3.4.1 + mods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to K-F </a:t>
                      </a:r>
                      <a:r>
                        <a:rPr lang="en-US" sz="2000" baseline="0" dirty="0" err="1">
                          <a:latin typeface="Eras Medium ITC" panose="020B0602030504020804" pitchFamily="34" charset="0"/>
                        </a:rPr>
                        <a:t>CuPa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/>
                      </a:r>
                      <a:br>
                        <a:rPr lang="en-US" sz="2000" baseline="0" dirty="0">
                          <a:latin typeface="Eras Medium ITC" panose="020B0602030504020804" pitchFamily="34" charset="0"/>
                        </a:rPr>
                      </a:b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(Herwehe et al., </a:t>
                      </a:r>
                      <a:r>
                        <a:rPr lang="en-US" sz="1800" i="1" baseline="0" dirty="0">
                          <a:latin typeface="Eras Medium ITC" panose="020B0602030504020804" pitchFamily="34" charset="0"/>
                        </a:rPr>
                        <a:t>JGR-A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, 2014)</a:t>
                      </a:r>
                      <a:endParaRPr lang="en-US" sz="18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845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Scenarios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RCP4.5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and </a:t>
                      </a:r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RCP8.5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RCP8.5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015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Radiative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Forcing</a:t>
                      </a:r>
                      <a:endParaRPr lang="en-US" sz="20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Following the RCPs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671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Lake Temperatures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Imported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from </a:t>
                      </a:r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CLM</a:t>
                      </a:r>
                      <a:br>
                        <a:rPr lang="en-US" sz="2000" dirty="0">
                          <a:latin typeface="Eras Medium ITC" panose="020B0602030504020804" pitchFamily="34" charset="0"/>
                        </a:rPr>
                      </a:br>
                      <a:r>
                        <a:rPr lang="en-US" sz="1800" dirty="0">
                          <a:latin typeface="Eras Medium ITC" panose="020B0602030504020804" pitchFamily="34" charset="0"/>
                        </a:rPr>
                        <a:t>(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Spero et al., </a:t>
                      </a:r>
                      <a:r>
                        <a:rPr lang="en-US" sz="1800" i="1" baseline="0" dirty="0">
                          <a:latin typeface="Eras Medium ITC" panose="020B0602030504020804" pitchFamily="34" charset="0"/>
                        </a:rPr>
                        <a:t>J. Climate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, 2016)</a:t>
                      </a:r>
                      <a:endParaRPr lang="en-US" sz="18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Eras Medium ITC" panose="020B0602030504020804" pitchFamily="34" charset="0"/>
                        </a:rPr>
                        <a:t>Modeled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with </a:t>
                      </a:r>
                      <a:r>
                        <a:rPr lang="en-US" sz="2000" dirty="0" err="1">
                          <a:latin typeface="Eras Medium ITC" panose="020B0602030504020804" pitchFamily="34" charset="0"/>
                        </a:rPr>
                        <a:t>FLake</a:t>
                      </a:r>
                      <a:r>
                        <a:rPr lang="en-US" sz="2000" baseline="0" dirty="0">
                          <a:latin typeface="Eras Medium ITC" panose="020B0602030504020804" pitchFamily="34" charset="0"/>
                        </a:rPr>
                        <a:t> </a:t>
                      </a:r>
                      <a:br>
                        <a:rPr lang="en-US" sz="2000" baseline="0" dirty="0">
                          <a:latin typeface="Eras Medium ITC" panose="020B0602030504020804" pitchFamily="34" charset="0"/>
                        </a:rPr>
                      </a:b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(Mallard et al., </a:t>
                      </a:r>
                      <a:r>
                        <a:rPr lang="en-US" sz="1800" i="1" baseline="0" dirty="0">
                          <a:latin typeface="Eras Medium ITC" panose="020B0602030504020804" pitchFamily="34" charset="0"/>
                        </a:rPr>
                        <a:t>JGR-A</a:t>
                      </a:r>
                      <a:r>
                        <a:rPr lang="en-US" sz="1800" baseline="0" dirty="0">
                          <a:latin typeface="Eras Medium ITC" panose="020B0602030504020804" pitchFamily="34" charset="0"/>
                        </a:rPr>
                        <a:t>, 2014)</a:t>
                      </a:r>
                      <a:endParaRPr lang="en-US" sz="180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882642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5C0BE90F-5F3B-9F43-9CBB-7C4731BDE6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275310"/>
              </p:ext>
            </p:extLst>
          </p:nvPr>
        </p:nvGraphicFramePr>
        <p:xfrm>
          <a:off x="2499360" y="17461985"/>
          <a:ext cx="9692640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1840">
                  <a:extLst>
                    <a:ext uri="{9D8B030D-6E8A-4147-A177-3AD203B41FA5}">
                      <a16:colId xmlns:a16="http://schemas.microsoft.com/office/drawing/2014/main" val="4049062778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1509864489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34176456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noProof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Demi ITC" panose="020B0805030504020804" pitchFamily="34" charset="0"/>
                        </a:rPr>
                        <a:t>NCAR/DOE</a:t>
                      </a:r>
                      <a:r>
                        <a:rPr lang="en-US" sz="2000" baseline="0" noProof="0">
                          <a:latin typeface="Eras Demi ITC" panose="020B0805030504020804" pitchFamily="34" charset="0"/>
                        </a:rPr>
                        <a:t> CESM</a:t>
                      </a:r>
                      <a:endParaRPr lang="en-US" sz="2000" noProof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Demi ITC" panose="020B0805030504020804" pitchFamily="34" charset="0"/>
                        </a:rPr>
                        <a:t>GFDL</a:t>
                      </a:r>
                      <a:r>
                        <a:rPr lang="en-US" sz="2000" baseline="0" noProof="0">
                          <a:latin typeface="Eras Demi ITC" panose="020B0805030504020804" pitchFamily="34" charset="0"/>
                        </a:rPr>
                        <a:t> CM3</a:t>
                      </a:r>
                      <a:endParaRPr lang="en-US" sz="2000" noProof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760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GCM</a:t>
                      </a:r>
                      <a:r>
                        <a:rPr lang="en-US" sz="2000" baseline="0" noProof="0">
                          <a:latin typeface="Eras Medium ITC" panose="020B0602030504020804" pitchFamily="34" charset="0"/>
                        </a:rPr>
                        <a:t> </a:t>
                      </a:r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0.875 x 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2</a:t>
                      </a:r>
                      <a:r>
                        <a:rPr lang="en-US" sz="2000" baseline="0" noProof="0">
                          <a:latin typeface="Eras Medium ITC" panose="020B0602030504020804" pitchFamily="34" charset="0"/>
                        </a:rPr>
                        <a:t> x 2.5</a:t>
                      </a:r>
                      <a:endParaRPr lang="en-US" sz="2000" noProof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824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WRF Domain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36-km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108-36-km</a:t>
                      </a:r>
                      <a:r>
                        <a:rPr lang="en-US" sz="2000" baseline="0" noProof="0">
                          <a:latin typeface="Eras Medium ITC" panose="020B0602030504020804" pitchFamily="34" charset="0"/>
                        </a:rPr>
                        <a:t>, two-way</a:t>
                      </a:r>
                      <a:endParaRPr lang="en-US" sz="2000" noProof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421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WRF Version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3.4.1 + mods</a:t>
                      </a:r>
                      <a:r>
                        <a:rPr lang="en-US" sz="2000" baseline="0" noProof="0">
                          <a:latin typeface="Eras Medium ITC" panose="020B0602030504020804" pitchFamily="34" charset="0"/>
                        </a:rPr>
                        <a:t> to K-F CuPa</a:t>
                      </a:r>
                      <a:br>
                        <a:rPr lang="en-US" sz="2000" baseline="0" noProof="0">
                          <a:latin typeface="Eras Medium ITC" panose="020B0602030504020804" pitchFamily="34" charset="0"/>
                        </a:rPr>
                      </a:br>
                      <a:r>
                        <a:rPr lang="en-US" sz="1800" baseline="0" noProof="0">
                          <a:latin typeface="Eras Medium ITC" panose="020B0602030504020804" pitchFamily="34" charset="0"/>
                        </a:rPr>
                        <a:t>(Herwehe et al., </a:t>
                      </a:r>
                      <a:r>
                        <a:rPr lang="en-US" sz="1800" i="1" baseline="0" noProof="0">
                          <a:latin typeface="Eras Medium ITC" panose="020B0602030504020804" pitchFamily="34" charset="0"/>
                        </a:rPr>
                        <a:t>JGR-A</a:t>
                      </a:r>
                      <a:r>
                        <a:rPr lang="en-US" sz="1800" baseline="0" noProof="0">
                          <a:latin typeface="Eras Medium ITC" panose="020B0602030504020804" pitchFamily="34" charset="0"/>
                        </a:rPr>
                        <a:t>, 2014)</a:t>
                      </a:r>
                      <a:endParaRPr lang="en-US" sz="1800" noProof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845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Scenarios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RCP4.5</a:t>
                      </a:r>
                      <a:r>
                        <a:rPr lang="en-US" sz="2000" baseline="0" noProof="0">
                          <a:latin typeface="Eras Medium ITC" panose="020B0602030504020804" pitchFamily="34" charset="0"/>
                        </a:rPr>
                        <a:t> and </a:t>
                      </a:r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RCP8.5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RCP8.5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015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Radiative</a:t>
                      </a:r>
                      <a:r>
                        <a:rPr lang="en-US" sz="2000" baseline="0" noProof="0">
                          <a:latin typeface="Eras Medium ITC" panose="020B0602030504020804" pitchFamily="34" charset="0"/>
                        </a:rPr>
                        <a:t> Forcing</a:t>
                      </a:r>
                      <a:endParaRPr lang="en-US" sz="2000" noProof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Following the RCPs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671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Lake Temperatures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Imported</a:t>
                      </a:r>
                      <a:r>
                        <a:rPr lang="en-US" sz="2000" baseline="0" noProof="0">
                          <a:latin typeface="Eras Medium ITC" panose="020B0602030504020804" pitchFamily="34" charset="0"/>
                        </a:rPr>
                        <a:t> from </a:t>
                      </a:r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CLM</a:t>
                      </a:r>
                      <a:br>
                        <a:rPr lang="en-US" sz="2000" noProof="0">
                          <a:latin typeface="Eras Medium ITC" panose="020B0602030504020804" pitchFamily="34" charset="0"/>
                        </a:rPr>
                      </a:br>
                      <a:r>
                        <a:rPr lang="en-US" sz="1800" noProof="0">
                          <a:latin typeface="Eras Medium ITC" panose="020B0602030504020804" pitchFamily="34" charset="0"/>
                        </a:rPr>
                        <a:t>(</a:t>
                      </a:r>
                      <a:r>
                        <a:rPr lang="en-US" sz="1800" baseline="0" noProof="0">
                          <a:latin typeface="Eras Medium ITC" panose="020B0602030504020804" pitchFamily="34" charset="0"/>
                        </a:rPr>
                        <a:t>Spero et al., </a:t>
                      </a:r>
                      <a:r>
                        <a:rPr lang="en-US" sz="1800" i="1" baseline="0" noProof="0">
                          <a:latin typeface="Eras Medium ITC" panose="020B0602030504020804" pitchFamily="34" charset="0"/>
                        </a:rPr>
                        <a:t>J. Climate</a:t>
                      </a:r>
                      <a:r>
                        <a:rPr lang="en-US" sz="1800" baseline="0" noProof="0">
                          <a:latin typeface="Eras Medium ITC" panose="020B0602030504020804" pitchFamily="34" charset="0"/>
                        </a:rPr>
                        <a:t>, 2016)</a:t>
                      </a:r>
                      <a:endParaRPr lang="en-US" sz="1800" noProof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 dirty="0">
                          <a:latin typeface="Eras Medium ITC" panose="020B0602030504020804" pitchFamily="34" charset="0"/>
                        </a:rPr>
                        <a:t>Modeled</a:t>
                      </a:r>
                      <a:r>
                        <a:rPr lang="en-US" sz="2000" baseline="0" noProof="0" dirty="0">
                          <a:latin typeface="Eras Medium ITC" panose="020B0602030504020804" pitchFamily="34" charset="0"/>
                        </a:rPr>
                        <a:t> with </a:t>
                      </a:r>
                      <a:r>
                        <a:rPr lang="en-US" sz="2000" noProof="0" dirty="0" err="1">
                          <a:latin typeface="Eras Medium ITC" panose="020B0602030504020804" pitchFamily="34" charset="0"/>
                        </a:rPr>
                        <a:t>FLake</a:t>
                      </a:r>
                      <a:r>
                        <a:rPr lang="en-US" sz="2000" baseline="0" noProof="0" dirty="0">
                          <a:latin typeface="Eras Medium ITC" panose="020B0602030504020804" pitchFamily="34" charset="0"/>
                        </a:rPr>
                        <a:t> </a:t>
                      </a:r>
                      <a:br>
                        <a:rPr lang="en-US" sz="2000" baseline="0" noProof="0" dirty="0">
                          <a:latin typeface="Eras Medium ITC" panose="020B0602030504020804" pitchFamily="34" charset="0"/>
                        </a:rPr>
                      </a:br>
                      <a:r>
                        <a:rPr lang="en-US" sz="1800" baseline="0" noProof="0" dirty="0">
                          <a:latin typeface="Eras Medium ITC" panose="020B0602030504020804" pitchFamily="34" charset="0"/>
                        </a:rPr>
                        <a:t>(Mallard et al., </a:t>
                      </a:r>
                      <a:r>
                        <a:rPr lang="en-US" sz="1800" i="1" baseline="0" noProof="0" dirty="0">
                          <a:latin typeface="Eras Medium ITC" panose="020B0602030504020804" pitchFamily="34" charset="0"/>
                        </a:rPr>
                        <a:t>JGR-A</a:t>
                      </a:r>
                      <a:r>
                        <a:rPr lang="en-US" sz="1800" baseline="0" noProof="0" dirty="0">
                          <a:latin typeface="Eras Medium ITC" panose="020B0602030504020804" pitchFamily="34" charset="0"/>
                        </a:rPr>
                        <a:t>, 2014)</a:t>
                      </a:r>
                      <a:endParaRPr lang="en-US" sz="1800" noProof="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882642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198AF9A8-65C0-3B4A-999F-BF384AAD41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275310"/>
              </p:ext>
            </p:extLst>
          </p:nvPr>
        </p:nvGraphicFramePr>
        <p:xfrm>
          <a:off x="2651760" y="17614385"/>
          <a:ext cx="9692640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1840">
                  <a:extLst>
                    <a:ext uri="{9D8B030D-6E8A-4147-A177-3AD203B41FA5}">
                      <a16:colId xmlns:a16="http://schemas.microsoft.com/office/drawing/2014/main" val="4049062778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1509864489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34176456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noProof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Demi ITC" panose="020B0805030504020804" pitchFamily="34" charset="0"/>
                        </a:rPr>
                        <a:t>NCAR/DOE</a:t>
                      </a:r>
                      <a:r>
                        <a:rPr lang="en-US" sz="2000" baseline="0" noProof="0">
                          <a:latin typeface="Eras Demi ITC" panose="020B0805030504020804" pitchFamily="34" charset="0"/>
                        </a:rPr>
                        <a:t> CESM</a:t>
                      </a:r>
                      <a:endParaRPr lang="en-US" sz="2000" noProof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Demi ITC" panose="020B0805030504020804" pitchFamily="34" charset="0"/>
                        </a:rPr>
                        <a:t>GFDL</a:t>
                      </a:r>
                      <a:r>
                        <a:rPr lang="en-US" sz="2000" baseline="0" noProof="0">
                          <a:latin typeface="Eras Demi ITC" panose="020B0805030504020804" pitchFamily="34" charset="0"/>
                        </a:rPr>
                        <a:t> CM3</a:t>
                      </a:r>
                      <a:endParaRPr lang="en-US" sz="2000" noProof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760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GCM</a:t>
                      </a:r>
                      <a:r>
                        <a:rPr lang="en-US" sz="2000" baseline="0" noProof="0">
                          <a:latin typeface="Eras Medium ITC" panose="020B0602030504020804" pitchFamily="34" charset="0"/>
                        </a:rPr>
                        <a:t> </a:t>
                      </a:r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0.875 x 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2</a:t>
                      </a:r>
                      <a:r>
                        <a:rPr lang="en-US" sz="2000" baseline="0" noProof="0">
                          <a:latin typeface="Eras Medium ITC" panose="020B0602030504020804" pitchFamily="34" charset="0"/>
                        </a:rPr>
                        <a:t> x 2.5</a:t>
                      </a:r>
                      <a:endParaRPr lang="en-US" sz="2000" noProof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824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WRF Domain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36-km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108-36-km</a:t>
                      </a:r>
                      <a:r>
                        <a:rPr lang="en-US" sz="2000" baseline="0" noProof="0">
                          <a:latin typeface="Eras Medium ITC" panose="020B0602030504020804" pitchFamily="34" charset="0"/>
                        </a:rPr>
                        <a:t>, two-way</a:t>
                      </a:r>
                      <a:endParaRPr lang="en-US" sz="2000" noProof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421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WRF Version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3.4.1 + mods</a:t>
                      </a:r>
                      <a:r>
                        <a:rPr lang="en-US" sz="2000" baseline="0" noProof="0">
                          <a:latin typeface="Eras Medium ITC" panose="020B0602030504020804" pitchFamily="34" charset="0"/>
                        </a:rPr>
                        <a:t> to K-F CuPa</a:t>
                      </a:r>
                      <a:br>
                        <a:rPr lang="en-US" sz="2000" baseline="0" noProof="0">
                          <a:latin typeface="Eras Medium ITC" panose="020B0602030504020804" pitchFamily="34" charset="0"/>
                        </a:rPr>
                      </a:br>
                      <a:r>
                        <a:rPr lang="en-US" sz="1800" baseline="0" noProof="0">
                          <a:latin typeface="Eras Medium ITC" panose="020B0602030504020804" pitchFamily="34" charset="0"/>
                        </a:rPr>
                        <a:t>(Herwehe et al., </a:t>
                      </a:r>
                      <a:r>
                        <a:rPr lang="en-US" sz="1800" i="1" baseline="0" noProof="0">
                          <a:latin typeface="Eras Medium ITC" panose="020B0602030504020804" pitchFamily="34" charset="0"/>
                        </a:rPr>
                        <a:t>JGR-A</a:t>
                      </a:r>
                      <a:r>
                        <a:rPr lang="en-US" sz="1800" baseline="0" noProof="0">
                          <a:latin typeface="Eras Medium ITC" panose="020B0602030504020804" pitchFamily="34" charset="0"/>
                        </a:rPr>
                        <a:t>, 2014)</a:t>
                      </a:r>
                      <a:endParaRPr lang="en-US" sz="1800" noProof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845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Scenarios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RCP4.5</a:t>
                      </a:r>
                      <a:r>
                        <a:rPr lang="en-US" sz="2000" baseline="0" noProof="0">
                          <a:latin typeface="Eras Medium ITC" panose="020B0602030504020804" pitchFamily="34" charset="0"/>
                        </a:rPr>
                        <a:t> and </a:t>
                      </a:r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RCP8.5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RCP8.5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015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Radiative</a:t>
                      </a:r>
                      <a:r>
                        <a:rPr lang="en-US" sz="2000" baseline="0" noProof="0">
                          <a:latin typeface="Eras Medium ITC" panose="020B0602030504020804" pitchFamily="34" charset="0"/>
                        </a:rPr>
                        <a:t> Forcing</a:t>
                      </a:r>
                      <a:endParaRPr lang="en-US" sz="2000" noProof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Following the RCPs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671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Lake Temperatures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Imported</a:t>
                      </a:r>
                      <a:r>
                        <a:rPr lang="en-US" sz="2000" baseline="0" noProof="0">
                          <a:latin typeface="Eras Medium ITC" panose="020B0602030504020804" pitchFamily="34" charset="0"/>
                        </a:rPr>
                        <a:t> from </a:t>
                      </a:r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CLM</a:t>
                      </a:r>
                      <a:br>
                        <a:rPr lang="en-US" sz="2000" noProof="0">
                          <a:latin typeface="Eras Medium ITC" panose="020B0602030504020804" pitchFamily="34" charset="0"/>
                        </a:rPr>
                      </a:br>
                      <a:r>
                        <a:rPr lang="en-US" sz="1800" noProof="0">
                          <a:latin typeface="Eras Medium ITC" panose="020B0602030504020804" pitchFamily="34" charset="0"/>
                        </a:rPr>
                        <a:t>(</a:t>
                      </a:r>
                      <a:r>
                        <a:rPr lang="en-US" sz="1800" baseline="0" noProof="0">
                          <a:latin typeface="Eras Medium ITC" panose="020B0602030504020804" pitchFamily="34" charset="0"/>
                        </a:rPr>
                        <a:t>Spero et al., </a:t>
                      </a:r>
                      <a:r>
                        <a:rPr lang="en-US" sz="1800" i="1" baseline="0" noProof="0">
                          <a:latin typeface="Eras Medium ITC" panose="020B0602030504020804" pitchFamily="34" charset="0"/>
                        </a:rPr>
                        <a:t>J. Climate</a:t>
                      </a:r>
                      <a:r>
                        <a:rPr lang="en-US" sz="1800" baseline="0" noProof="0">
                          <a:latin typeface="Eras Medium ITC" panose="020B0602030504020804" pitchFamily="34" charset="0"/>
                        </a:rPr>
                        <a:t>, 2016)</a:t>
                      </a:r>
                      <a:endParaRPr lang="en-US" sz="1800" noProof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 dirty="0">
                          <a:latin typeface="Eras Medium ITC" panose="020B0602030504020804" pitchFamily="34" charset="0"/>
                        </a:rPr>
                        <a:t>Modeled</a:t>
                      </a:r>
                      <a:r>
                        <a:rPr lang="en-US" sz="2000" baseline="0" noProof="0" dirty="0">
                          <a:latin typeface="Eras Medium ITC" panose="020B0602030504020804" pitchFamily="34" charset="0"/>
                        </a:rPr>
                        <a:t> with </a:t>
                      </a:r>
                      <a:r>
                        <a:rPr lang="en-US" sz="2000" noProof="0" dirty="0" err="1">
                          <a:latin typeface="Eras Medium ITC" panose="020B0602030504020804" pitchFamily="34" charset="0"/>
                        </a:rPr>
                        <a:t>FLake</a:t>
                      </a:r>
                      <a:r>
                        <a:rPr lang="en-US" sz="2000" baseline="0" noProof="0" dirty="0">
                          <a:latin typeface="Eras Medium ITC" panose="020B0602030504020804" pitchFamily="34" charset="0"/>
                        </a:rPr>
                        <a:t> </a:t>
                      </a:r>
                      <a:br>
                        <a:rPr lang="en-US" sz="2000" baseline="0" noProof="0" dirty="0">
                          <a:latin typeface="Eras Medium ITC" panose="020B0602030504020804" pitchFamily="34" charset="0"/>
                        </a:rPr>
                      </a:br>
                      <a:r>
                        <a:rPr lang="en-US" sz="1800" baseline="0" noProof="0" dirty="0">
                          <a:latin typeface="Eras Medium ITC" panose="020B0602030504020804" pitchFamily="34" charset="0"/>
                        </a:rPr>
                        <a:t>(Mallard et al., </a:t>
                      </a:r>
                      <a:r>
                        <a:rPr lang="en-US" sz="1800" i="1" baseline="0" noProof="0" dirty="0">
                          <a:latin typeface="Eras Medium ITC" panose="020B0602030504020804" pitchFamily="34" charset="0"/>
                        </a:rPr>
                        <a:t>JGR-A</a:t>
                      </a:r>
                      <a:r>
                        <a:rPr lang="en-US" sz="1800" baseline="0" noProof="0" dirty="0">
                          <a:latin typeface="Eras Medium ITC" panose="020B0602030504020804" pitchFamily="34" charset="0"/>
                        </a:rPr>
                        <a:t>, 2014)</a:t>
                      </a:r>
                      <a:endParaRPr lang="en-US" sz="1800" noProof="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882642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39191E5-B318-8948-9948-6BAE07500C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275310"/>
              </p:ext>
            </p:extLst>
          </p:nvPr>
        </p:nvGraphicFramePr>
        <p:xfrm>
          <a:off x="2804160" y="17766785"/>
          <a:ext cx="9692640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1840">
                  <a:extLst>
                    <a:ext uri="{9D8B030D-6E8A-4147-A177-3AD203B41FA5}">
                      <a16:colId xmlns:a16="http://schemas.microsoft.com/office/drawing/2014/main" val="4049062778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1509864489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34176456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noProof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Demi ITC" panose="020B0805030504020804" pitchFamily="34" charset="0"/>
                        </a:rPr>
                        <a:t>NCAR/DOE</a:t>
                      </a:r>
                      <a:r>
                        <a:rPr lang="en-US" sz="2000" baseline="0" noProof="0">
                          <a:latin typeface="Eras Demi ITC" panose="020B0805030504020804" pitchFamily="34" charset="0"/>
                        </a:rPr>
                        <a:t> CESM</a:t>
                      </a:r>
                      <a:endParaRPr lang="en-US" sz="2000" noProof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Demi ITC" panose="020B0805030504020804" pitchFamily="34" charset="0"/>
                        </a:rPr>
                        <a:t>GFDL</a:t>
                      </a:r>
                      <a:r>
                        <a:rPr lang="en-US" sz="2000" baseline="0" noProof="0">
                          <a:latin typeface="Eras Demi ITC" panose="020B0805030504020804" pitchFamily="34" charset="0"/>
                        </a:rPr>
                        <a:t> CM3</a:t>
                      </a:r>
                      <a:endParaRPr lang="en-US" sz="2000" noProof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760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GCM</a:t>
                      </a:r>
                      <a:r>
                        <a:rPr lang="en-US" sz="2000" baseline="0" noProof="0">
                          <a:latin typeface="Eras Medium ITC" panose="020B0602030504020804" pitchFamily="34" charset="0"/>
                        </a:rPr>
                        <a:t> </a:t>
                      </a:r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0.875 x 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2</a:t>
                      </a:r>
                      <a:r>
                        <a:rPr lang="en-US" sz="2000" baseline="0" noProof="0">
                          <a:latin typeface="Eras Medium ITC" panose="020B0602030504020804" pitchFamily="34" charset="0"/>
                        </a:rPr>
                        <a:t> x 2.5</a:t>
                      </a:r>
                      <a:endParaRPr lang="en-US" sz="2000" noProof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824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WRF Domain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36-km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108-36-km</a:t>
                      </a:r>
                      <a:r>
                        <a:rPr lang="en-US" sz="2000" baseline="0" noProof="0">
                          <a:latin typeface="Eras Medium ITC" panose="020B0602030504020804" pitchFamily="34" charset="0"/>
                        </a:rPr>
                        <a:t>, two-way</a:t>
                      </a:r>
                      <a:endParaRPr lang="en-US" sz="2000" noProof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421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WRF Version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3.4.1 + mods</a:t>
                      </a:r>
                      <a:r>
                        <a:rPr lang="en-US" sz="2000" baseline="0" noProof="0">
                          <a:latin typeface="Eras Medium ITC" panose="020B0602030504020804" pitchFamily="34" charset="0"/>
                        </a:rPr>
                        <a:t> to K-F CuPa</a:t>
                      </a:r>
                      <a:br>
                        <a:rPr lang="en-US" sz="2000" baseline="0" noProof="0">
                          <a:latin typeface="Eras Medium ITC" panose="020B0602030504020804" pitchFamily="34" charset="0"/>
                        </a:rPr>
                      </a:br>
                      <a:r>
                        <a:rPr lang="en-US" sz="1800" baseline="0" noProof="0">
                          <a:latin typeface="Eras Medium ITC" panose="020B0602030504020804" pitchFamily="34" charset="0"/>
                        </a:rPr>
                        <a:t>(Herwehe et al., </a:t>
                      </a:r>
                      <a:r>
                        <a:rPr lang="en-US" sz="1800" i="1" baseline="0" noProof="0">
                          <a:latin typeface="Eras Medium ITC" panose="020B0602030504020804" pitchFamily="34" charset="0"/>
                        </a:rPr>
                        <a:t>JGR-A</a:t>
                      </a:r>
                      <a:r>
                        <a:rPr lang="en-US" sz="1800" baseline="0" noProof="0">
                          <a:latin typeface="Eras Medium ITC" panose="020B0602030504020804" pitchFamily="34" charset="0"/>
                        </a:rPr>
                        <a:t>, 2014)</a:t>
                      </a:r>
                      <a:endParaRPr lang="en-US" sz="1800" noProof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845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Scenarios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RCP4.5</a:t>
                      </a:r>
                      <a:r>
                        <a:rPr lang="en-US" sz="2000" baseline="0" noProof="0">
                          <a:latin typeface="Eras Medium ITC" panose="020B0602030504020804" pitchFamily="34" charset="0"/>
                        </a:rPr>
                        <a:t> and </a:t>
                      </a:r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RCP8.5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RCP8.5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015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Radiative</a:t>
                      </a:r>
                      <a:r>
                        <a:rPr lang="en-US" sz="2000" baseline="0" noProof="0">
                          <a:latin typeface="Eras Medium ITC" panose="020B0602030504020804" pitchFamily="34" charset="0"/>
                        </a:rPr>
                        <a:t> Forcing</a:t>
                      </a:r>
                      <a:endParaRPr lang="en-US" sz="2000" noProof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Following the RCPs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671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Lake Temperatures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Imported</a:t>
                      </a:r>
                      <a:r>
                        <a:rPr lang="en-US" sz="2000" baseline="0" noProof="0">
                          <a:latin typeface="Eras Medium ITC" panose="020B0602030504020804" pitchFamily="34" charset="0"/>
                        </a:rPr>
                        <a:t> from </a:t>
                      </a:r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CLM</a:t>
                      </a:r>
                      <a:br>
                        <a:rPr lang="en-US" sz="2000" noProof="0">
                          <a:latin typeface="Eras Medium ITC" panose="020B0602030504020804" pitchFamily="34" charset="0"/>
                        </a:rPr>
                      </a:br>
                      <a:r>
                        <a:rPr lang="en-US" sz="1800" noProof="0">
                          <a:latin typeface="Eras Medium ITC" panose="020B0602030504020804" pitchFamily="34" charset="0"/>
                        </a:rPr>
                        <a:t>(</a:t>
                      </a:r>
                      <a:r>
                        <a:rPr lang="en-US" sz="1800" baseline="0" noProof="0">
                          <a:latin typeface="Eras Medium ITC" panose="020B0602030504020804" pitchFamily="34" charset="0"/>
                        </a:rPr>
                        <a:t>Spero et al., </a:t>
                      </a:r>
                      <a:r>
                        <a:rPr lang="en-US" sz="1800" i="1" baseline="0" noProof="0">
                          <a:latin typeface="Eras Medium ITC" panose="020B0602030504020804" pitchFamily="34" charset="0"/>
                        </a:rPr>
                        <a:t>J. Climate</a:t>
                      </a:r>
                      <a:r>
                        <a:rPr lang="en-US" sz="1800" baseline="0" noProof="0">
                          <a:latin typeface="Eras Medium ITC" panose="020B0602030504020804" pitchFamily="34" charset="0"/>
                        </a:rPr>
                        <a:t>, 2016)</a:t>
                      </a:r>
                      <a:endParaRPr lang="en-US" sz="1800" noProof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 dirty="0">
                          <a:latin typeface="Eras Medium ITC" panose="020B0602030504020804" pitchFamily="34" charset="0"/>
                        </a:rPr>
                        <a:t>Modeled</a:t>
                      </a:r>
                      <a:r>
                        <a:rPr lang="en-US" sz="2000" baseline="0" noProof="0" dirty="0">
                          <a:latin typeface="Eras Medium ITC" panose="020B0602030504020804" pitchFamily="34" charset="0"/>
                        </a:rPr>
                        <a:t> with </a:t>
                      </a:r>
                      <a:r>
                        <a:rPr lang="en-US" sz="2000" noProof="0" dirty="0" err="1">
                          <a:latin typeface="Eras Medium ITC" panose="020B0602030504020804" pitchFamily="34" charset="0"/>
                        </a:rPr>
                        <a:t>FLake</a:t>
                      </a:r>
                      <a:r>
                        <a:rPr lang="en-US" sz="2000" baseline="0" noProof="0" dirty="0">
                          <a:latin typeface="Eras Medium ITC" panose="020B0602030504020804" pitchFamily="34" charset="0"/>
                        </a:rPr>
                        <a:t> </a:t>
                      </a:r>
                      <a:br>
                        <a:rPr lang="en-US" sz="2000" baseline="0" noProof="0" dirty="0">
                          <a:latin typeface="Eras Medium ITC" panose="020B0602030504020804" pitchFamily="34" charset="0"/>
                        </a:rPr>
                      </a:br>
                      <a:r>
                        <a:rPr lang="en-US" sz="1800" baseline="0" noProof="0" dirty="0">
                          <a:latin typeface="Eras Medium ITC" panose="020B0602030504020804" pitchFamily="34" charset="0"/>
                        </a:rPr>
                        <a:t>(Mallard et al., </a:t>
                      </a:r>
                      <a:r>
                        <a:rPr lang="en-US" sz="1800" i="1" baseline="0" noProof="0" dirty="0">
                          <a:latin typeface="Eras Medium ITC" panose="020B0602030504020804" pitchFamily="34" charset="0"/>
                        </a:rPr>
                        <a:t>JGR-A</a:t>
                      </a:r>
                      <a:r>
                        <a:rPr lang="en-US" sz="1800" baseline="0" noProof="0" dirty="0">
                          <a:latin typeface="Eras Medium ITC" panose="020B0602030504020804" pitchFamily="34" charset="0"/>
                        </a:rPr>
                        <a:t>, 2014)</a:t>
                      </a:r>
                      <a:endParaRPr lang="en-US" sz="1800" noProof="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882642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4399E09F-8BFC-EB40-9F98-B8F3236F51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665579"/>
              </p:ext>
            </p:extLst>
          </p:nvPr>
        </p:nvGraphicFramePr>
        <p:xfrm>
          <a:off x="5197575" y="1440415"/>
          <a:ext cx="6842025" cy="569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3707">
                  <a:extLst>
                    <a:ext uri="{9D8B030D-6E8A-4147-A177-3AD203B41FA5}">
                      <a16:colId xmlns:a16="http://schemas.microsoft.com/office/drawing/2014/main" val="3902419921"/>
                    </a:ext>
                  </a:extLst>
                </a:gridCol>
                <a:gridCol w="2259159">
                  <a:extLst>
                    <a:ext uri="{9D8B030D-6E8A-4147-A177-3AD203B41FA5}">
                      <a16:colId xmlns:a16="http://schemas.microsoft.com/office/drawing/2014/main" val="99669168"/>
                    </a:ext>
                  </a:extLst>
                </a:gridCol>
                <a:gridCol w="2259159">
                  <a:extLst>
                    <a:ext uri="{9D8B030D-6E8A-4147-A177-3AD203B41FA5}">
                      <a16:colId xmlns:a16="http://schemas.microsoft.com/office/drawing/2014/main" val="41559410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noProof="0" dirty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Demi ITC" panose="020B0805030504020804" pitchFamily="34" charset="0"/>
                        </a:rPr>
                        <a:t>NCAR/DOE</a:t>
                      </a:r>
                      <a:r>
                        <a:rPr lang="en-US" sz="2000" baseline="0" noProof="0">
                          <a:latin typeface="Eras Demi ITC" panose="020B0805030504020804" pitchFamily="34" charset="0"/>
                        </a:rPr>
                        <a:t> CESM</a:t>
                      </a:r>
                      <a:endParaRPr lang="en-US" sz="2000" noProof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Demi ITC" panose="020B0805030504020804" pitchFamily="34" charset="0"/>
                        </a:rPr>
                        <a:t>GFDL</a:t>
                      </a:r>
                      <a:r>
                        <a:rPr lang="en-US" sz="2000" baseline="0" noProof="0">
                          <a:latin typeface="Eras Demi ITC" panose="020B0805030504020804" pitchFamily="34" charset="0"/>
                        </a:rPr>
                        <a:t> CM3</a:t>
                      </a:r>
                      <a:endParaRPr lang="en-US" sz="2000" noProof="0">
                        <a:latin typeface="Eras Demi ITC" panose="020B0805030504020804" pitchFamily="34" charset="0"/>
                      </a:endParaRPr>
                    </a:p>
                  </a:txBody>
                  <a:tcPr>
                    <a:solidFill>
                      <a:srgbClr val="5D7E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497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GCM</a:t>
                      </a:r>
                      <a:r>
                        <a:rPr lang="en-US" sz="2000" baseline="0" noProof="0">
                          <a:latin typeface="Eras Medium ITC" panose="020B0602030504020804" pitchFamily="34" charset="0"/>
                        </a:rPr>
                        <a:t> </a:t>
                      </a:r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0.875 x 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2</a:t>
                      </a:r>
                      <a:r>
                        <a:rPr lang="en-US" sz="2000" baseline="0" noProof="0">
                          <a:latin typeface="Eras Medium ITC" panose="020B0602030504020804" pitchFamily="34" charset="0"/>
                        </a:rPr>
                        <a:t> x 2.5</a:t>
                      </a:r>
                      <a:endParaRPr lang="en-US" sz="2000" noProof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916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WRF Domain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36-km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108-36-km</a:t>
                      </a:r>
                      <a:r>
                        <a:rPr lang="en-US" sz="2000" baseline="0" noProof="0">
                          <a:latin typeface="Eras Medium ITC" panose="020B0602030504020804" pitchFamily="34" charset="0"/>
                        </a:rPr>
                        <a:t>, two-way</a:t>
                      </a:r>
                      <a:endParaRPr lang="en-US" sz="2000" noProof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749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WRF Version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3.4.1 + mods</a:t>
                      </a:r>
                      <a:r>
                        <a:rPr lang="en-US" sz="2000" baseline="0" noProof="0">
                          <a:latin typeface="Eras Medium ITC" panose="020B0602030504020804" pitchFamily="34" charset="0"/>
                        </a:rPr>
                        <a:t> to K-F CuPa</a:t>
                      </a:r>
                      <a:br>
                        <a:rPr lang="en-US" sz="2000" baseline="0" noProof="0">
                          <a:latin typeface="Eras Medium ITC" panose="020B0602030504020804" pitchFamily="34" charset="0"/>
                        </a:rPr>
                      </a:br>
                      <a:r>
                        <a:rPr lang="en-US" sz="1800" baseline="0" noProof="0">
                          <a:latin typeface="Eras Medium ITC" panose="020B0602030504020804" pitchFamily="34" charset="0"/>
                        </a:rPr>
                        <a:t>(Herwehe et al., </a:t>
                      </a:r>
                      <a:r>
                        <a:rPr lang="en-US" sz="1800" i="1" baseline="0" noProof="0">
                          <a:latin typeface="Eras Medium ITC" panose="020B0602030504020804" pitchFamily="34" charset="0"/>
                        </a:rPr>
                        <a:t>JGR-A</a:t>
                      </a:r>
                      <a:r>
                        <a:rPr lang="en-US" sz="1800" baseline="0" noProof="0">
                          <a:latin typeface="Eras Medium ITC" panose="020B0602030504020804" pitchFamily="34" charset="0"/>
                        </a:rPr>
                        <a:t>, 2014)</a:t>
                      </a:r>
                      <a:endParaRPr lang="en-US" sz="1800" noProof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821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Scenarios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RCP4.5</a:t>
                      </a:r>
                      <a:r>
                        <a:rPr lang="en-US" sz="2000" baseline="0" noProof="0">
                          <a:latin typeface="Eras Medium ITC" panose="020B0602030504020804" pitchFamily="34" charset="0"/>
                        </a:rPr>
                        <a:t> and </a:t>
                      </a:r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RCP8.5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RCP8.5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2553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Radiative</a:t>
                      </a:r>
                      <a:r>
                        <a:rPr lang="en-US" sz="2000" baseline="0" noProof="0">
                          <a:latin typeface="Eras Medium ITC" panose="020B0602030504020804" pitchFamily="34" charset="0"/>
                        </a:rPr>
                        <a:t> Forcing</a:t>
                      </a:r>
                      <a:endParaRPr lang="en-US" sz="2000" noProof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Following the RCPs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8418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Lake Temperatures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Imported</a:t>
                      </a:r>
                      <a:r>
                        <a:rPr lang="en-US" sz="2000" baseline="0" noProof="0">
                          <a:latin typeface="Eras Medium ITC" panose="020B0602030504020804" pitchFamily="34" charset="0"/>
                        </a:rPr>
                        <a:t> from </a:t>
                      </a:r>
                      <a:r>
                        <a:rPr lang="en-US" sz="2000" noProof="0">
                          <a:latin typeface="Eras Medium ITC" panose="020B0602030504020804" pitchFamily="34" charset="0"/>
                        </a:rPr>
                        <a:t>CLM</a:t>
                      </a:r>
                      <a:br>
                        <a:rPr lang="en-US" sz="2000" noProof="0">
                          <a:latin typeface="Eras Medium ITC" panose="020B0602030504020804" pitchFamily="34" charset="0"/>
                        </a:rPr>
                      </a:br>
                      <a:r>
                        <a:rPr lang="en-US" sz="1800" noProof="0">
                          <a:latin typeface="Eras Medium ITC" panose="020B0602030504020804" pitchFamily="34" charset="0"/>
                        </a:rPr>
                        <a:t>(</a:t>
                      </a:r>
                      <a:r>
                        <a:rPr lang="en-US" sz="1800" baseline="0" noProof="0">
                          <a:latin typeface="Eras Medium ITC" panose="020B0602030504020804" pitchFamily="34" charset="0"/>
                        </a:rPr>
                        <a:t>Spero et al., </a:t>
                      </a:r>
                      <a:r>
                        <a:rPr lang="en-US" sz="1800" i="1" baseline="0" noProof="0">
                          <a:latin typeface="Eras Medium ITC" panose="020B0602030504020804" pitchFamily="34" charset="0"/>
                        </a:rPr>
                        <a:t>J. Climate</a:t>
                      </a:r>
                      <a:r>
                        <a:rPr lang="en-US" sz="1800" baseline="0" noProof="0">
                          <a:latin typeface="Eras Medium ITC" panose="020B0602030504020804" pitchFamily="34" charset="0"/>
                        </a:rPr>
                        <a:t>, 2016)</a:t>
                      </a:r>
                      <a:endParaRPr lang="en-US" sz="1800" noProof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noProof="0" dirty="0">
                          <a:latin typeface="Eras Medium ITC" panose="020B0602030504020804" pitchFamily="34" charset="0"/>
                        </a:rPr>
                        <a:t>Modeled</a:t>
                      </a:r>
                      <a:r>
                        <a:rPr lang="en-US" sz="2000" baseline="0" noProof="0" dirty="0">
                          <a:latin typeface="Eras Medium ITC" panose="020B0602030504020804" pitchFamily="34" charset="0"/>
                        </a:rPr>
                        <a:t> with </a:t>
                      </a:r>
                      <a:r>
                        <a:rPr lang="en-US" sz="2000" noProof="0" dirty="0" err="1">
                          <a:latin typeface="Eras Medium ITC" panose="020B0602030504020804" pitchFamily="34" charset="0"/>
                        </a:rPr>
                        <a:t>FLake</a:t>
                      </a:r>
                      <a:r>
                        <a:rPr lang="en-US" sz="2000" baseline="0" noProof="0" dirty="0">
                          <a:latin typeface="Eras Medium ITC" panose="020B0602030504020804" pitchFamily="34" charset="0"/>
                        </a:rPr>
                        <a:t> </a:t>
                      </a:r>
                      <a:br>
                        <a:rPr lang="en-US" sz="2000" baseline="0" noProof="0" dirty="0">
                          <a:latin typeface="Eras Medium ITC" panose="020B0602030504020804" pitchFamily="34" charset="0"/>
                        </a:rPr>
                      </a:br>
                      <a:r>
                        <a:rPr lang="en-US" sz="1800" baseline="0" noProof="0" dirty="0">
                          <a:latin typeface="Eras Medium ITC" panose="020B0602030504020804" pitchFamily="34" charset="0"/>
                        </a:rPr>
                        <a:t>(Mallard et al., </a:t>
                      </a:r>
                      <a:r>
                        <a:rPr lang="en-US" sz="1800" i="1" baseline="0" noProof="0" dirty="0">
                          <a:latin typeface="Eras Medium ITC" panose="020B0602030504020804" pitchFamily="34" charset="0"/>
                        </a:rPr>
                        <a:t>JGR-A</a:t>
                      </a:r>
                      <a:r>
                        <a:rPr lang="en-US" sz="1800" baseline="0" noProof="0" dirty="0">
                          <a:latin typeface="Eras Medium ITC" panose="020B0602030504020804" pitchFamily="34" charset="0"/>
                        </a:rPr>
                        <a:t>, 2014)</a:t>
                      </a:r>
                      <a:endParaRPr lang="en-US" sz="1800" noProof="0" dirty="0">
                        <a:latin typeface="Eras Medium ITC" panose="020B06020305040208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680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8658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AD6172D-589B-4FC3-8390-DA28289EB5B6}"/>
              </a:ext>
            </a:extLst>
          </p:cNvPr>
          <p:cNvSpPr/>
          <p:nvPr/>
        </p:nvSpPr>
        <p:spPr>
          <a:xfrm>
            <a:off x="2923264" y="4442807"/>
            <a:ext cx="4413281" cy="5809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8B844C-008D-4911-A53F-A51757E14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3264" y="296933"/>
            <a:ext cx="9268736" cy="895235"/>
          </a:xfrm>
        </p:spPr>
        <p:txBody>
          <a:bodyPr>
            <a:normAutofit/>
          </a:bodyPr>
          <a:lstStyle/>
          <a:p>
            <a:r>
              <a:rPr lang="en-US" dirty="0"/>
              <a:t>IDF curves and stationarity assumption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3B1717-FF8A-427F-872B-631883689B77}"/>
              </a:ext>
            </a:extLst>
          </p:cNvPr>
          <p:cNvSpPr/>
          <p:nvPr/>
        </p:nvSpPr>
        <p:spPr>
          <a:xfrm>
            <a:off x="8412895" y="1336307"/>
            <a:ext cx="3656523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IDF curves for </a:t>
            </a:r>
            <a:r>
              <a:rPr lang="en-US" alt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Wilmington, NC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6A610B5-F8A2-478C-B6D8-71E56D9803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339546"/>
              </p:ext>
            </p:extLst>
          </p:nvPr>
        </p:nvGraphicFramePr>
        <p:xfrm>
          <a:off x="8211070" y="2192070"/>
          <a:ext cx="3906636" cy="39231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0217">
                  <a:extLst>
                    <a:ext uri="{9D8B030D-6E8A-4147-A177-3AD203B41FA5}">
                      <a16:colId xmlns:a16="http://schemas.microsoft.com/office/drawing/2014/main" val="1506405294"/>
                    </a:ext>
                  </a:extLst>
                </a:gridCol>
                <a:gridCol w="1378286">
                  <a:extLst>
                    <a:ext uri="{9D8B030D-6E8A-4147-A177-3AD203B41FA5}">
                      <a16:colId xmlns:a16="http://schemas.microsoft.com/office/drawing/2014/main" val="662381261"/>
                    </a:ext>
                  </a:extLst>
                </a:gridCol>
                <a:gridCol w="1408133">
                  <a:extLst>
                    <a:ext uri="{9D8B030D-6E8A-4147-A177-3AD203B41FA5}">
                      <a16:colId xmlns:a16="http://schemas.microsoft.com/office/drawing/2014/main" val="2069316408"/>
                    </a:ext>
                  </a:extLst>
                </a:gridCol>
              </a:tblGrid>
              <a:tr h="12090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Probability of 24h rainfall for Florence (241 mm)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 for 24h  25 year rain</a:t>
                      </a:r>
                    </a:p>
                    <a:p>
                      <a:pPr algn="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(mm)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8211564"/>
                  </a:ext>
                </a:extLst>
              </a:tr>
              <a:tr h="314960">
                <a:tc gridSpan="3"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NOAA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5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5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120157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rgbClr val="0101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Atlas 1961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rgbClr val="0101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25-year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solidFill>
                            <a:srgbClr val="0101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5131398"/>
                  </a:ext>
                </a:extLst>
              </a:tr>
              <a:tr h="330784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rgbClr val="0101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Atlas 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solidFill>
                            <a:srgbClr val="0101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25-year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solidFill>
                            <a:srgbClr val="0101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9763627"/>
                  </a:ext>
                </a:extLst>
              </a:tr>
              <a:tr h="343567">
                <a:tc gridSpan="3"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Our Study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5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641665"/>
                  </a:ext>
                </a:extLst>
              </a:tr>
              <a:tr h="343567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rgbClr val="0101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1952-2013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rgbClr val="0101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25-year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solidFill>
                            <a:srgbClr val="0101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241</a:t>
                      </a:r>
                      <a:endParaRPr lang="en-US" sz="1500" b="1" dirty="0">
                        <a:solidFill>
                          <a:srgbClr val="0101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4053472"/>
                  </a:ext>
                </a:extLst>
              </a:tr>
              <a:tr h="343567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1950-1971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50-year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6212729"/>
                  </a:ext>
                </a:extLst>
              </a:tr>
              <a:tr h="343567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1972-1993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1000-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586045"/>
                  </a:ext>
                </a:extLst>
              </a:tr>
              <a:tr h="343567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1994-2013</a:t>
                      </a:r>
                      <a:endParaRPr lang="en-US" sz="1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10-year</a:t>
                      </a:r>
                      <a:endParaRPr lang="en-US" sz="1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346</a:t>
                      </a:r>
                      <a:endParaRPr lang="en-US" sz="15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056375"/>
                  </a:ext>
                </a:extLst>
              </a:tr>
            </a:tbl>
          </a:graphicData>
        </a:graphic>
      </p:graphicFrame>
      <p:sp>
        <p:nvSpPr>
          <p:cNvPr id="30" name="Rectangle 29">
            <a:extLst>
              <a:ext uri="{FF2B5EF4-FFF2-40B4-BE49-F238E27FC236}">
                <a16:creationId xmlns:a16="http://schemas.microsoft.com/office/drawing/2014/main" id="{59CFA655-BF87-40CE-91A2-09DAC64C7F0A}"/>
              </a:ext>
            </a:extLst>
          </p:cNvPr>
          <p:cNvSpPr/>
          <p:nvPr/>
        </p:nvSpPr>
        <p:spPr>
          <a:xfrm>
            <a:off x="3179443" y="6474608"/>
            <a:ext cx="60959" cy="195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523D9-F660-430C-92EF-F832643C7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2C605-4958-CF43-AA48-80339EFDB0A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B7AC2F-DCB3-4F43-942D-38C74BB841AE}"/>
              </a:ext>
            </a:extLst>
          </p:cNvPr>
          <p:cNvSpPr/>
          <p:nvPr/>
        </p:nvSpPr>
        <p:spPr>
          <a:xfrm>
            <a:off x="2954903" y="4453227"/>
            <a:ext cx="4912584" cy="51687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7CF456-2F38-4CF3-8592-7F0DD59B3648}"/>
              </a:ext>
            </a:extLst>
          </p:cNvPr>
          <p:cNvGrpSpPr/>
          <p:nvPr/>
        </p:nvGrpSpPr>
        <p:grpSpPr>
          <a:xfrm>
            <a:off x="132734" y="1192168"/>
            <a:ext cx="7985173" cy="5573241"/>
            <a:chOff x="5331" y="755505"/>
            <a:chExt cx="6083100" cy="431855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7276C48-60FF-41C4-B753-4F51CAC72D71}"/>
                </a:ext>
              </a:extLst>
            </p:cNvPr>
            <p:cNvGrpSpPr/>
            <p:nvPr/>
          </p:nvGrpSpPr>
          <p:grpSpPr>
            <a:xfrm>
              <a:off x="5331" y="755505"/>
              <a:ext cx="6083100" cy="4318552"/>
              <a:chOff x="5331" y="755505"/>
              <a:chExt cx="6083100" cy="4318552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57AF3712-2945-4E4E-9D2A-1BD4796AC188}"/>
                  </a:ext>
                </a:extLst>
              </p:cNvPr>
              <p:cNvGrpSpPr/>
              <p:nvPr/>
            </p:nvGrpSpPr>
            <p:grpSpPr>
              <a:xfrm>
                <a:off x="5331" y="755505"/>
                <a:ext cx="6083100" cy="4318552"/>
                <a:chOff x="5331" y="755505"/>
                <a:chExt cx="6083100" cy="4318552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CC900E27-269E-4248-9BE8-8278C05DE0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331" y="788694"/>
                  <a:ext cx="6083100" cy="4138913"/>
                </a:xfrm>
                <a:prstGeom prst="rect">
                  <a:avLst/>
                </a:prstGeom>
              </p:spPr>
            </p:pic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39A76723-5BD2-44A5-95EA-BDDA7B2493DA}"/>
                    </a:ext>
                  </a:extLst>
                </p:cNvPr>
                <p:cNvGrpSpPr/>
                <p:nvPr/>
              </p:nvGrpSpPr>
              <p:grpSpPr>
                <a:xfrm>
                  <a:off x="2216177" y="2970588"/>
                  <a:ext cx="2365070" cy="1957019"/>
                  <a:chOff x="2176050" y="2880567"/>
                  <a:chExt cx="2365070" cy="1957019"/>
                </a:xfrm>
              </p:grpSpPr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16D64EFD-647E-4B16-8C9D-D05EBD8519EF}"/>
                      </a:ext>
                    </a:extLst>
                  </p:cNvPr>
                  <p:cNvGrpSpPr/>
                  <p:nvPr/>
                </p:nvGrpSpPr>
                <p:grpSpPr>
                  <a:xfrm>
                    <a:off x="2176050" y="2880567"/>
                    <a:ext cx="2365070" cy="1061209"/>
                    <a:chOff x="2155954" y="2949171"/>
                    <a:chExt cx="2365070" cy="1061209"/>
                  </a:xfrm>
                </p:grpSpPr>
                <p:sp>
                  <p:nvSpPr>
                    <p:cNvPr id="14" name="TextBox 13">
                      <a:extLst>
                        <a:ext uri="{FF2B5EF4-FFF2-40B4-BE49-F238E27FC236}">
                          <a16:creationId xmlns:a16="http://schemas.microsoft.com/office/drawing/2014/main" id="{12DACFD9-2B61-4041-AC9B-96A4AD4740F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55954" y="2949171"/>
                      <a:ext cx="2365070" cy="34624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Hurricanes                </a:t>
                      </a:r>
                    </a:p>
                  </p:txBody>
                </p:sp>
                <p:sp>
                  <p:nvSpPr>
                    <p:cNvPr id="8" name="TextBox 7">
                      <a:extLst>
                        <a:ext uri="{FF2B5EF4-FFF2-40B4-BE49-F238E27FC236}">
                          <a16:creationId xmlns:a16="http://schemas.microsoft.com/office/drawing/2014/main" id="{77A95ED9-6AD1-43FD-BB83-C9E72E53CC9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55954" y="3664131"/>
                      <a:ext cx="2325397" cy="34624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               </a:t>
                      </a:r>
                    </a:p>
                  </p:txBody>
                </p:sp>
              </p:grp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3DEE1E72-874F-4548-B060-AA869B454FD4}"/>
                      </a:ext>
                    </a:extLst>
                  </p:cNvPr>
                  <p:cNvSpPr/>
                  <p:nvPr/>
                </p:nvSpPr>
                <p:spPr>
                  <a:xfrm>
                    <a:off x="2347793" y="4689735"/>
                    <a:ext cx="34289" cy="762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/>
                  </a:p>
                </p:txBody>
              </p:sp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67FDBE91-A744-4B99-B7F4-4AFA390AB45E}"/>
                      </a:ext>
                    </a:extLst>
                  </p:cNvPr>
                  <p:cNvSpPr/>
                  <p:nvPr/>
                </p:nvSpPr>
                <p:spPr>
                  <a:xfrm>
                    <a:off x="3223250" y="4641643"/>
                    <a:ext cx="1143000" cy="19594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/>
                  </a:p>
                </p:txBody>
              </p:sp>
            </p:grp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9729B23D-A6D6-4A2E-A145-D7B8832C8D45}"/>
                    </a:ext>
                  </a:extLst>
                </p:cNvPr>
                <p:cNvSpPr txBox="1"/>
                <p:nvPr/>
              </p:nvSpPr>
              <p:spPr>
                <a:xfrm>
                  <a:off x="850138" y="2842520"/>
                  <a:ext cx="656671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(64 years)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25BEEED-AD30-433A-8F01-6DDB9EEB3617}"/>
                    </a:ext>
                  </a:extLst>
                </p:cNvPr>
                <p:cNvSpPr txBox="1"/>
                <p:nvPr/>
              </p:nvSpPr>
              <p:spPr>
                <a:xfrm>
                  <a:off x="840191" y="763320"/>
                  <a:ext cx="656671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(22 years)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8780C44-D1BC-48A5-AFCC-EDD572748CF4}"/>
                    </a:ext>
                  </a:extLst>
                </p:cNvPr>
                <p:cNvSpPr txBox="1"/>
                <p:nvPr/>
              </p:nvSpPr>
              <p:spPr>
                <a:xfrm>
                  <a:off x="2868437" y="755505"/>
                  <a:ext cx="656671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(22 years)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7F874FE-DBA9-4499-BE88-46FF7B7D804F}"/>
                    </a:ext>
                  </a:extLst>
                </p:cNvPr>
                <p:cNvSpPr txBox="1"/>
                <p:nvPr/>
              </p:nvSpPr>
              <p:spPr>
                <a:xfrm>
                  <a:off x="4904498" y="759401"/>
                  <a:ext cx="656671" cy="2077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(20 years)</a:t>
                  </a:r>
                </a:p>
              </p:txBody>
            </p:sp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E94F2B1F-5CF3-4E5C-944E-703ED53766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242260" y="4046386"/>
                  <a:ext cx="3366278" cy="1027671"/>
                </a:xfrm>
                <a:prstGeom prst="rect">
                  <a:avLst/>
                </a:prstGeom>
              </p:spPr>
            </p:pic>
          </p:grp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E8D2BB2-4209-4D01-A7E8-D15CE4A77C0B}"/>
                  </a:ext>
                </a:extLst>
              </p:cNvPr>
              <p:cNvSpPr/>
              <p:nvPr/>
            </p:nvSpPr>
            <p:spPr>
              <a:xfrm>
                <a:off x="2179896" y="3316487"/>
                <a:ext cx="3309961" cy="435698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3EEAC9D-8538-434E-BC06-9F66CF6C12B5}"/>
                </a:ext>
              </a:extLst>
            </p:cNvPr>
            <p:cNvCxnSpPr>
              <a:cxnSpLocks/>
            </p:cNvCxnSpPr>
            <p:nvPr/>
          </p:nvCxnSpPr>
          <p:spPr>
            <a:xfrm>
              <a:off x="3997690" y="3533749"/>
              <a:ext cx="40888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76E8E3B-D901-40FA-A021-D7CE42E9C43E}"/>
                </a:ext>
              </a:extLst>
            </p:cNvPr>
            <p:cNvCxnSpPr>
              <a:cxnSpLocks/>
            </p:cNvCxnSpPr>
            <p:nvPr/>
          </p:nvCxnSpPr>
          <p:spPr>
            <a:xfrm>
              <a:off x="2299798" y="3519313"/>
              <a:ext cx="522207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32538A5-F35F-4719-BEB1-F3AAA7F8C88B}"/>
                </a:ext>
              </a:extLst>
            </p:cNvPr>
            <p:cNvSpPr txBox="1"/>
            <p:nvPr/>
          </p:nvSpPr>
          <p:spPr>
            <a:xfrm>
              <a:off x="2754626" y="3330086"/>
              <a:ext cx="1011335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Matthew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1A77AA1-89DF-4086-B62C-D76D9B432CE8}"/>
                </a:ext>
              </a:extLst>
            </p:cNvPr>
            <p:cNvSpPr txBox="1"/>
            <p:nvPr/>
          </p:nvSpPr>
          <p:spPr>
            <a:xfrm>
              <a:off x="4443790" y="3350680"/>
              <a:ext cx="103778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Florence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433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84048C0F-EAE8-4745-9B60-CB5A02618D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17" t="33746" r="11434" b="47443"/>
          <a:stretch/>
        </p:blipFill>
        <p:spPr>
          <a:xfrm flipH="1">
            <a:off x="4251469" y="4205381"/>
            <a:ext cx="1610313" cy="6974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E9F7BE-30A4-46D0-8B21-10ACC8AE6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 flooding in ENC Watersheds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E2481D3-0B5C-D647-A77C-194DD4D9D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339" y="1839735"/>
            <a:ext cx="5818291" cy="395256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3" name="Right Arrow 22">
            <a:extLst>
              <a:ext uri="{FF2B5EF4-FFF2-40B4-BE49-F238E27FC236}">
                <a16:creationId xmlns:a16="http://schemas.microsoft.com/office/drawing/2014/main" id="{032F4914-767F-BE4E-9738-40906EC723C1}"/>
              </a:ext>
            </a:extLst>
          </p:cNvPr>
          <p:cNvSpPr/>
          <p:nvPr/>
        </p:nvSpPr>
        <p:spPr>
          <a:xfrm rot="1427234">
            <a:off x="48285" y="3966360"/>
            <a:ext cx="1658827" cy="619433"/>
          </a:xfrm>
          <a:prstGeom prst="rightArrow">
            <a:avLst/>
          </a:prstGeom>
          <a:solidFill>
            <a:srgbClr val="DCB48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26AFB257-7F62-554E-B195-1C27560F5224}"/>
              </a:ext>
            </a:extLst>
          </p:cNvPr>
          <p:cNvSpPr/>
          <p:nvPr/>
        </p:nvSpPr>
        <p:spPr>
          <a:xfrm>
            <a:off x="2626436" y="2385635"/>
            <a:ext cx="334647" cy="1275902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6211DCEA-D940-4C4B-BA3C-7D2811DEB5AF}"/>
              </a:ext>
            </a:extLst>
          </p:cNvPr>
          <p:cNvSpPr/>
          <p:nvPr/>
        </p:nvSpPr>
        <p:spPr>
          <a:xfrm rot="11013195">
            <a:off x="2203315" y="1933248"/>
            <a:ext cx="1452404" cy="905163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60A994D9-9552-5E4A-B1B0-549A57A96C29}"/>
              </a:ext>
            </a:extLst>
          </p:cNvPr>
          <p:cNvSpPr/>
          <p:nvPr/>
        </p:nvSpPr>
        <p:spPr>
          <a:xfrm>
            <a:off x="432425" y="2197510"/>
            <a:ext cx="281809" cy="685038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118D049D-F766-A54A-8BDC-072FD87F6168}"/>
              </a:ext>
            </a:extLst>
          </p:cNvPr>
          <p:cNvSpPr/>
          <p:nvPr/>
        </p:nvSpPr>
        <p:spPr>
          <a:xfrm>
            <a:off x="926154" y="2418271"/>
            <a:ext cx="281809" cy="685038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5140D736-A1B2-3049-B5F1-041F2B348DC2}"/>
              </a:ext>
            </a:extLst>
          </p:cNvPr>
          <p:cNvSpPr/>
          <p:nvPr/>
        </p:nvSpPr>
        <p:spPr>
          <a:xfrm>
            <a:off x="1419884" y="2760790"/>
            <a:ext cx="281809" cy="685038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1B21A914-BCFD-B546-A0EA-5C9EEA3D31F5}"/>
              </a:ext>
            </a:extLst>
          </p:cNvPr>
          <p:cNvSpPr/>
          <p:nvPr/>
        </p:nvSpPr>
        <p:spPr>
          <a:xfrm>
            <a:off x="256768" y="1702184"/>
            <a:ext cx="897842" cy="705847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A359BDF3-690E-FB42-8485-9F842A85E53B}"/>
              </a:ext>
            </a:extLst>
          </p:cNvPr>
          <p:cNvSpPr/>
          <p:nvPr/>
        </p:nvSpPr>
        <p:spPr>
          <a:xfrm>
            <a:off x="717517" y="1919037"/>
            <a:ext cx="897842" cy="705847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id="{4AB219BE-4A86-0647-90EE-7BE6ED181D97}"/>
              </a:ext>
            </a:extLst>
          </p:cNvPr>
          <p:cNvSpPr/>
          <p:nvPr/>
        </p:nvSpPr>
        <p:spPr>
          <a:xfrm>
            <a:off x="1196733" y="2247220"/>
            <a:ext cx="897842" cy="705847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A02870F-2D06-F341-B600-AF9EDEAED84F}"/>
              </a:ext>
            </a:extLst>
          </p:cNvPr>
          <p:cNvSpPr txBox="1"/>
          <p:nvPr/>
        </p:nvSpPr>
        <p:spPr>
          <a:xfrm>
            <a:off x="3073315" y="2837998"/>
            <a:ext cx="963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PLUVIAL</a:t>
            </a:r>
          </a:p>
          <a:p>
            <a:r>
              <a:rPr lang="en-US" dirty="0"/>
              <a:t>(FLASH)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F1CAD2-5B57-D142-8173-2D522F6F3455}"/>
              </a:ext>
            </a:extLst>
          </p:cNvPr>
          <p:cNvSpPr txBox="1"/>
          <p:nvPr/>
        </p:nvSpPr>
        <p:spPr>
          <a:xfrm>
            <a:off x="116285" y="4518874"/>
            <a:ext cx="950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>
                  <a:solidFill>
                    <a:srgbClr val="DDB586"/>
                  </a:solidFill>
                </a:ln>
              </a:rPr>
              <a:t>FLUVIAL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EAD884-9EC0-9340-BA10-2279066FA061}"/>
              </a:ext>
            </a:extLst>
          </p:cNvPr>
          <p:cNvGrpSpPr/>
          <p:nvPr/>
        </p:nvGrpSpPr>
        <p:grpSpPr>
          <a:xfrm>
            <a:off x="4036912" y="4809219"/>
            <a:ext cx="1714909" cy="983084"/>
            <a:chOff x="4036912" y="4442617"/>
            <a:chExt cx="1714909" cy="983084"/>
          </a:xfrm>
          <a:solidFill>
            <a:srgbClr val="0070C0"/>
          </a:solidFill>
        </p:grpSpPr>
        <p:sp>
          <p:nvSpPr>
            <p:cNvPr id="25" name="Left Arrow 24">
              <a:extLst>
                <a:ext uri="{FF2B5EF4-FFF2-40B4-BE49-F238E27FC236}">
                  <a16:creationId xmlns:a16="http://schemas.microsoft.com/office/drawing/2014/main" id="{638C442E-10B5-494C-B9E0-703C6F9133EC}"/>
                </a:ext>
              </a:extLst>
            </p:cNvPr>
            <p:cNvSpPr/>
            <p:nvPr/>
          </p:nvSpPr>
          <p:spPr>
            <a:xfrm>
              <a:off x="4036912" y="4442617"/>
              <a:ext cx="1679219" cy="613752"/>
            </a:xfrm>
            <a:prstGeom prst="leftArrow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78E29F8-AE66-644A-8DB5-C9E5E158C6EF}"/>
                </a:ext>
              </a:extLst>
            </p:cNvPr>
            <p:cNvSpPr txBox="1"/>
            <p:nvPr/>
          </p:nvSpPr>
          <p:spPr>
            <a:xfrm>
              <a:off x="4195626" y="5056369"/>
              <a:ext cx="15561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n>
                    <a:solidFill>
                      <a:schemeClr val="accent5">
                        <a:lumMod val="50000"/>
                      </a:schemeClr>
                    </a:solidFill>
                  </a:ln>
                  <a:solidFill>
                    <a:sysClr val="windowText" lastClr="000000"/>
                  </a:solidFill>
                </a:rPr>
                <a:t>STORM SURGE</a:t>
              </a: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17823624-3DB3-6047-84C8-A1B1C6262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0506" y="3500367"/>
            <a:ext cx="2107497" cy="210749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6BDE123-6E6C-AD40-BF04-DC9EB289121F}"/>
              </a:ext>
            </a:extLst>
          </p:cNvPr>
          <p:cNvSpPr txBox="1"/>
          <p:nvPr/>
        </p:nvSpPr>
        <p:spPr>
          <a:xfrm>
            <a:off x="2313727" y="5088471"/>
            <a:ext cx="1183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>
                  <a:solidFill>
                    <a:srgbClr val="197DF7"/>
                  </a:solidFill>
                </a:ln>
              </a:rPr>
              <a:t>FLOODING</a:t>
            </a:r>
          </a:p>
        </p:txBody>
      </p:sp>
      <p:sp>
        <p:nvSpPr>
          <p:cNvPr id="41" name="Up Arrow 40">
            <a:extLst>
              <a:ext uri="{FF2B5EF4-FFF2-40B4-BE49-F238E27FC236}">
                <a16:creationId xmlns:a16="http://schemas.microsoft.com/office/drawing/2014/main" id="{3A4301DE-C071-1949-ADFE-0E0CC1371244}"/>
              </a:ext>
            </a:extLst>
          </p:cNvPr>
          <p:cNvSpPr/>
          <p:nvPr/>
        </p:nvSpPr>
        <p:spPr>
          <a:xfrm>
            <a:off x="2176661" y="5607864"/>
            <a:ext cx="896654" cy="374482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ADEC232-56AD-B543-9ACE-F0F7650DCC98}"/>
              </a:ext>
            </a:extLst>
          </p:cNvPr>
          <p:cNvSpPr txBox="1"/>
          <p:nvPr/>
        </p:nvSpPr>
        <p:spPr>
          <a:xfrm>
            <a:off x="1444003" y="6132407"/>
            <a:ext cx="2238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Preexisting conditions</a:t>
            </a:r>
          </a:p>
        </p:txBody>
      </p:sp>
    </p:spTree>
    <p:extLst>
      <p:ext uri="{BB962C8B-B14F-4D97-AF65-F5344CB8AC3E}">
        <p14:creationId xmlns:p14="http://schemas.microsoft.com/office/powerpoint/2010/main" val="772437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84048C0F-EAE8-4745-9B60-CB5A02618D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17" t="33746" r="11434" b="47443"/>
          <a:stretch/>
        </p:blipFill>
        <p:spPr>
          <a:xfrm flipH="1">
            <a:off x="4251469" y="4205381"/>
            <a:ext cx="1610313" cy="6974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E9F7BE-30A4-46D0-8B21-10ACC8AE6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 flooding in ENC Watersheds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E2481D3-0B5C-D647-A77C-194DD4D9D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339" y="1839735"/>
            <a:ext cx="5818291" cy="395256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3" name="Right Arrow 22">
            <a:extLst>
              <a:ext uri="{FF2B5EF4-FFF2-40B4-BE49-F238E27FC236}">
                <a16:creationId xmlns:a16="http://schemas.microsoft.com/office/drawing/2014/main" id="{032F4914-767F-BE4E-9738-40906EC723C1}"/>
              </a:ext>
            </a:extLst>
          </p:cNvPr>
          <p:cNvSpPr/>
          <p:nvPr/>
        </p:nvSpPr>
        <p:spPr>
          <a:xfrm rot="1427234">
            <a:off x="48285" y="3966360"/>
            <a:ext cx="1658827" cy="619433"/>
          </a:xfrm>
          <a:prstGeom prst="rightArrow">
            <a:avLst/>
          </a:prstGeom>
          <a:solidFill>
            <a:srgbClr val="DCB48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26AFB257-7F62-554E-B195-1C27560F5224}"/>
              </a:ext>
            </a:extLst>
          </p:cNvPr>
          <p:cNvSpPr/>
          <p:nvPr/>
        </p:nvSpPr>
        <p:spPr>
          <a:xfrm>
            <a:off x="2626436" y="2385635"/>
            <a:ext cx="334647" cy="1275902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6211DCEA-D940-4C4B-BA3C-7D2811DEB5AF}"/>
              </a:ext>
            </a:extLst>
          </p:cNvPr>
          <p:cNvSpPr/>
          <p:nvPr/>
        </p:nvSpPr>
        <p:spPr>
          <a:xfrm rot="11013195">
            <a:off x="2203315" y="1933248"/>
            <a:ext cx="1452404" cy="905163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60A994D9-9552-5E4A-B1B0-549A57A96C29}"/>
              </a:ext>
            </a:extLst>
          </p:cNvPr>
          <p:cNvSpPr/>
          <p:nvPr/>
        </p:nvSpPr>
        <p:spPr>
          <a:xfrm>
            <a:off x="432425" y="2197510"/>
            <a:ext cx="281809" cy="685038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118D049D-F766-A54A-8BDC-072FD87F6168}"/>
              </a:ext>
            </a:extLst>
          </p:cNvPr>
          <p:cNvSpPr/>
          <p:nvPr/>
        </p:nvSpPr>
        <p:spPr>
          <a:xfrm>
            <a:off x="926154" y="2418271"/>
            <a:ext cx="281809" cy="685038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5140D736-A1B2-3049-B5F1-041F2B348DC2}"/>
              </a:ext>
            </a:extLst>
          </p:cNvPr>
          <p:cNvSpPr/>
          <p:nvPr/>
        </p:nvSpPr>
        <p:spPr>
          <a:xfrm>
            <a:off x="1419884" y="2760790"/>
            <a:ext cx="281809" cy="685038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1B21A914-BCFD-B546-A0EA-5C9EEA3D31F5}"/>
              </a:ext>
            </a:extLst>
          </p:cNvPr>
          <p:cNvSpPr/>
          <p:nvPr/>
        </p:nvSpPr>
        <p:spPr>
          <a:xfrm>
            <a:off x="256768" y="1702184"/>
            <a:ext cx="897842" cy="705847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A359BDF3-690E-FB42-8485-9F842A85E53B}"/>
              </a:ext>
            </a:extLst>
          </p:cNvPr>
          <p:cNvSpPr/>
          <p:nvPr/>
        </p:nvSpPr>
        <p:spPr>
          <a:xfrm>
            <a:off x="717517" y="1919037"/>
            <a:ext cx="897842" cy="705847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id="{4AB219BE-4A86-0647-90EE-7BE6ED181D97}"/>
              </a:ext>
            </a:extLst>
          </p:cNvPr>
          <p:cNvSpPr/>
          <p:nvPr/>
        </p:nvSpPr>
        <p:spPr>
          <a:xfrm>
            <a:off x="1196733" y="2247220"/>
            <a:ext cx="897842" cy="705847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A02870F-2D06-F341-B600-AF9EDEAED84F}"/>
              </a:ext>
            </a:extLst>
          </p:cNvPr>
          <p:cNvSpPr txBox="1"/>
          <p:nvPr/>
        </p:nvSpPr>
        <p:spPr>
          <a:xfrm>
            <a:off x="3073315" y="2837998"/>
            <a:ext cx="963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PLUVIAL</a:t>
            </a:r>
          </a:p>
          <a:p>
            <a:r>
              <a:rPr lang="en-US" dirty="0"/>
              <a:t>(FLASH)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F1CAD2-5B57-D142-8173-2D522F6F3455}"/>
              </a:ext>
            </a:extLst>
          </p:cNvPr>
          <p:cNvSpPr txBox="1"/>
          <p:nvPr/>
        </p:nvSpPr>
        <p:spPr>
          <a:xfrm>
            <a:off x="116285" y="4518874"/>
            <a:ext cx="950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>
                  <a:solidFill>
                    <a:srgbClr val="DDB586"/>
                  </a:solidFill>
                </a:ln>
              </a:rPr>
              <a:t>FLUVIAL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EAD884-9EC0-9340-BA10-2279066FA061}"/>
              </a:ext>
            </a:extLst>
          </p:cNvPr>
          <p:cNvGrpSpPr/>
          <p:nvPr/>
        </p:nvGrpSpPr>
        <p:grpSpPr>
          <a:xfrm>
            <a:off x="4036912" y="4809219"/>
            <a:ext cx="1714909" cy="983084"/>
            <a:chOff x="4036912" y="4442617"/>
            <a:chExt cx="1714909" cy="983084"/>
          </a:xfrm>
          <a:solidFill>
            <a:srgbClr val="0070C0"/>
          </a:solidFill>
        </p:grpSpPr>
        <p:sp>
          <p:nvSpPr>
            <p:cNvPr id="25" name="Left Arrow 24">
              <a:extLst>
                <a:ext uri="{FF2B5EF4-FFF2-40B4-BE49-F238E27FC236}">
                  <a16:creationId xmlns:a16="http://schemas.microsoft.com/office/drawing/2014/main" id="{638C442E-10B5-494C-B9E0-703C6F9133EC}"/>
                </a:ext>
              </a:extLst>
            </p:cNvPr>
            <p:cNvSpPr/>
            <p:nvPr/>
          </p:nvSpPr>
          <p:spPr>
            <a:xfrm>
              <a:off x="4036912" y="4442617"/>
              <a:ext cx="1679219" cy="613752"/>
            </a:xfrm>
            <a:prstGeom prst="leftArrow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78E29F8-AE66-644A-8DB5-C9E5E158C6EF}"/>
                </a:ext>
              </a:extLst>
            </p:cNvPr>
            <p:cNvSpPr txBox="1"/>
            <p:nvPr/>
          </p:nvSpPr>
          <p:spPr>
            <a:xfrm>
              <a:off x="4195626" y="5056369"/>
              <a:ext cx="15561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n>
                    <a:solidFill>
                      <a:schemeClr val="accent5">
                        <a:lumMod val="50000"/>
                      </a:schemeClr>
                    </a:solidFill>
                  </a:ln>
                  <a:solidFill>
                    <a:sysClr val="windowText" lastClr="000000"/>
                  </a:solidFill>
                </a:rPr>
                <a:t>STORM SURGE</a:t>
              </a: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17823624-3DB3-6047-84C8-A1B1C6262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0506" y="3500367"/>
            <a:ext cx="2107497" cy="210749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6BDE123-6E6C-AD40-BF04-DC9EB289121F}"/>
              </a:ext>
            </a:extLst>
          </p:cNvPr>
          <p:cNvSpPr txBox="1"/>
          <p:nvPr/>
        </p:nvSpPr>
        <p:spPr>
          <a:xfrm>
            <a:off x="2313727" y="5088471"/>
            <a:ext cx="1183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>
                  <a:solidFill>
                    <a:srgbClr val="197DF7"/>
                  </a:solidFill>
                </a:ln>
              </a:rPr>
              <a:t>FLOODING</a:t>
            </a:r>
          </a:p>
        </p:txBody>
      </p:sp>
      <p:sp>
        <p:nvSpPr>
          <p:cNvPr id="41" name="Up Arrow 40">
            <a:extLst>
              <a:ext uri="{FF2B5EF4-FFF2-40B4-BE49-F238E27FC236}">
                <a16:creationId xmlns:a16="http://schemas.microsoft.com/office/drawing/2014/main" id="{3A4301DE-C071-1949-ADFE-0E0CC1371244}"/>
              </a:ext>
            </a:extLst>
          </p:cNvPr>
          <p:cNvSpPr/>
          <p:nvPr/>
        </p:nvSpPr>
        <p:spPr>
          <a:xfrm>
            <a:off x="2176661" y="5607864"/>
            <a:ext cx="896654" cy="374482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ADEC232-56AD-B543-9ACE-F0F7650DCC98}"/>
              </a:ext>
            </a:extLst>
          </p:cNvPr>
          <p:cNvSpPr txBox="1"/>
          <p:nvPr/>
        </p:nvSpPr>
        <p:spPr>
          <a:xfrm>
            <a:off x="1444003" y="6132407"/>
            <a:ext cx="2238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Preexisting conditions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934B9C8-3835-4C80-AD3E-E8DC7ED92160}"/>
              </a:ext>
            </a:extLst>
          </p:cNvPr>
          <p:cNvSpPr/>
          <p:nvPr/>
        </p:nvSpPr>
        <p:spPr>
          <a:xfrm>
            <a:off x="8356060" y="3500367"/>
            <a:ext cx="155642" cy="157766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80F02F8-6A85-41F0-945A-96B44D51F257}"/>
              </a:ext>
            </a:extLst>
          </p:cNvPr>
          <p:cNvSpPr/>
          <p:nvPr/>
        </p:nvSpPr>
        <p:spPr>
          <a:xfrm>
            <a:off x="8734090" y="4093544"/>
            <a:ext cx="155642" cy="157766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3E59E2-3F14-45DE-ACA9-EAA36D941DCD}"/>
              </a:ext>
            </a:extLst>
          </p:cNvPr>
          <p:cNvSpPr txBox="1"/>
          <p:nvPr/>
        </p:nvSpPr>
        <p:spPr>
          <a:xfrm>
            <a:off x="7100588" y="3268949"/>
            <a:ext cx="1255472" cy="369332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Raleigh, NC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7A06C68-D944-431D-BB4A-E91A32E88D49}"/>
              </a:ext>
            </a:extLst>
          </p:cNvPr>
          <p:cNvSpPr txBox="1"/>
          <p:nvPr/>
        </p:nvSpPr>
        <p:spPr>
          <a:xfrm>
            <a:off x="6965074" y="3987761"/>
            <a:ext cx="1661737" cy="369332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Wilmington, NC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4BBF7C5-2194-4F66-B910-5C16C912C391}"/>
              </a:ext>
            </a:extLst>
          </p:cNvPr>
          <p:cNvSpPr/>
          <p:nvPr/>
        </p:nvSpPr>
        <p:spPr>
          <a:xfrm>
            <a:off x="169216" y="1425844"/>
            <a:ext cx="4026410" cy="2235693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31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B679079-54C6-5D42-BA31-23DEC06FE967}"/>
              </a:ext>
            </a:extLst>
          </p:cNvPr>
          <p:cNvGrpSpPr/>
          <p:nvPr/>
        </p:nvGrpSpPr>
        <p:grpSpPr>
          <a:xfrm>
            <a:off x="0" y="1258347"/>
            <a:ext cx="4680955" cy="4436132"/>
            <a:chOff x="72074" y="1366337"/>
            <a:chExt cx="4680955" cy="44361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E74D4F2-4E80-CF4C-BC65-6888E7D2E297}"/>
                </a:ext>
              </a:extLst>
            </p:cNvPr>
            <p:cNvSpPr/>
            <p:nvPr/>
          </p:nvSpPr>
          <p:spPr>
            <a:xfrm>
              <a:off x="72074" y="4540585"/>
              <a:ext cx="4680955" cy="126188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2000" dirty="0"/>
                <a:t>Flooded street in Greene County. (Photo: Dave Saville, FEMA News).</a:t>
              </a:r>
            </a:p>
            <a:p>
              <a:r>
                <a:rPr lang="en-US" i="1" dirty="0"/>
                <a:t>https://www.ecu.edu/renci/StormsToLife/index.html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8D5B544-5E88-C94C-8CB0-772DD4A84C10}"/>
                </a:ext>
              </a:extLst>
            </p:cNvPr>
            <p:cNvGrpSpPr/>
            <p:nvPr/>
          </p:nvGrpSpPr>
          <p:grpSpPr>
            <a:xfrm>
              <a:off x="72074" y="1366337"/>
              <a:ext cx="4680955" cy="3117173"/>
              <a:chOff x="72074" y="1366337"/>
              <a:chExt cx="4680955" cy="311717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384B264-7CAC-CC47-A8DD-EF047F901E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074" y="1366337"/>
                <a:ext cx="4680955" cy="3117173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E8F3A7-F314-1544-9838-81EC404FA8EA}"/>
                  </a:ext>
                </a:extLst>
              </p:cNvPr>
              <p:cNvSpPr txBox="1"/>
              <p:nvPr/>
            </p:nvSpPr>
            <p:spPr>
              <a:xfrm>
                <a:off x="72074" y="1412241"/>
                <a:ext cx="468095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Hurricane </a:t>
                </a:r>
                <a:r>
                  <a:rPr lang="en-US" sz="2200" dirty="0">
                    <a:solidFill>
                      <a:schemeClr val="bg1"/>
                    </a:solidFill>
                  </a:rPr>
                  <a:t>Floyd, </a:t>
                </a:r>
                <a:r>
                  <a:rPr lang="en-US" sz="2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September</a:t>
                </a:r>
                <a:r>
                  <a:rPr lang="en-US" sz="2200" dirty="0">
                    <a:solidFill>
                      <a:schemeClr val="bg1"/>
                    </a:solidFill>
                  </a:rPr>
                  <a:t> 16</a:t>
                </a:r>
                <a:r>
                  <a:rPr lang="en-US" sz="2200" baseline="30000" dirty="0">
                    <a:solidFill>
                      <a:schemeClr val="bg1"/>
                    </a:solidFill>
                  </a:rPr>
                  <a:t>th</a:t>
                </a:r>
                <a:r>
                  <a:rPr lang="en-US" sz="2200" dirty="0">
                    <a:solidFill>
                      <a:schemeClr val="bg1"/>
                    </a:solidFill>
                  </a:rPr>
                  <a:t> 1999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AE9F7BE-30A4-46D0-8B21-10ACC8AE6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 flooding in ENC Watersheds</a:t>
            </a:r>
          </a:p>
        </p:txBody>
      </p:sp>
    </p:spTree>
    <p:extLst>
      <p:ext uri="{BB962C8B-B14F-4D97-AF65-F5344CB8AC3E}">
        <p14:creationId xmlns:p14="http://schemas.microsoft.com/office/powerpoint/2010/main" val="277244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B679079-54C6-5D42-BA31-23DEC06FE967}"/>
              </a:ext>
            </a:extLst>
          </p:cNvPr>
          <p:cNvGrpSpPr/>
          <p:nvPr/>
        </p:nvGrpSpPr>
        <p:grpSpPr>
          <a:xfrm>
            <a:off x="0" y="1258347"/>
            <a:ext cx="4680955" cy="4436132"/>
            <a:chOff x="72074" y="1366337"/>
            <a:chExt cx="4680955" cy="44361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E74D4F2-4E80-CF4C-BC65-6888E7D2E297}"/>
                </a:ext>
              </a:extLst>
            </p:cNvPr>
            <p:cNvSpPr/>
            <p:nvPr/>
          </p:nvSpPr>
          <p:spPr>
            <a:xfrm>
              <a:off x="72074" y="4540585"/>
              <a:ext cx="4680955" cy="126188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2000" dirty="0"/>
                <a:t>Flooded street in Greene County. (Photo: Dave Saville, FEMA News).</a:t>
              </a:r>
            </a:p>
            <a:p>
              <a:r>
                <a:rPr lang="en-US" i="1" dirty="0"/>
                <a:t>https://www.ecu.edu/renci/StormsToLife/index.html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8D5B544-5E88-C94C-8CB0-772DD4A84C10}"/>
                </a:ext>
              </a:extLst>
            </p:cNvPr>
            <p:cNvGrpSpPr/>
            <p:nvPr/>
          </p:nvGrpSpPr>
          <p:grpSpPr>
            <a:xfrm>
              <a:off x="72074" y="1366337"/>
              <a:ext cx="4680955" cy="3117173"/>
              <a:chOff x="72074" y="1366337"/>
              <a:chExt cx="4680955" cy="311717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384B264-7CAC-CC47-A8DD-EF047F901E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074" y="1366337"/>
                <a:ext cx="4680955" cy="3117173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E8F3A7-F314-1544-9838-81EC404FA8EA}"/>
                  </a:ext>
                </a:extLst>
              </p:cNvPr>
              <p:cNvSpPr txBox="1"/>
              <p:nvPr/>
            </p:nvSpPr>
            <p:spPr>
              <a:xfrm>
                <a:off x="72074" y="1412241"/>
                <a:ext cx="468095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Hurricane </a:t>
                </a:r>
                <a:r>
                  <a:rPr lang="en-US" sz="2200" dirty="0">
                    <a:solidFill>
                      <a:schemeClr val="bg1"/>
                    </a:solidFill>
                  </a:rPr>
                  <a:t>Floyd, </a:t>
                </a:r>
                <a:r>
                  <a:rPr lang="en-US" sz="2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September</a:t>
                </a:r>
                <a:r>
                  <a:rPr lang="en-US" sz="2200" dirty="0">
                    <a:solidFill>
                      <a:schemeClr val="bg1"/>
                    </a:solidFill>
                  </a:rPr>
                  <a:t> 16</a:t>
                </a:r>
                <a:r>
                  <a:rPr lang="en-US" sz="2200" baseline="30000" dirty="0">
                    <a:solidFill>
                      <a:schemeClr val="bg1"/>
                    </a:solidFill>
                  </a:rPr>
                  <a:t>th</a:t>
                </a:r>
                <a:r>
                  <a:rPr lang="en-US" sz="2200" dirty="0">
                    <a:solidFill>
                      <a:schemeClr val="bg1"/>
                    </a:solidFill>
                  </a:rPr>
                  <a:t> 1999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AA82EFF-097C-3E49-9773-8598A3F1D28B}"/>
              </a:ext>
            </a:extLst>
          </p:cNvPr>
          <p:cNvGrpSpPr/>
          <p:nvPr/>
        </p:nvGrpSpPr>
        <p:grpSpPr>
          <a:xfrm>
            <a:off x="3168849" y="1849114"/>
            <a:ext cx="4846185" cy="4287937"/>
            <a:chOff x="3967316" y="2249521"/>
            <a:chExt cx="4846185" cy="428793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AFF0F55-948F-4C40-A8BC-92065574BE64}"/>
                </a:ext>
              </a:extLst>
            </p:cNvPr>
            <p:cNvSpPr/>
            <p:nvPr/>
          </p:nvSpPr>
          <p:spPr>
            <a:xfrm>
              <a:off x="3967316" y="5521795"/>
              <a:ext cx="4846185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2000" dirty="0">
                  <a:cs typeface="Arial" panose="020B0604020202020204" pitchFamily="34" charset="0"/>
                </a:rPr>
                <a:t>I-40 intersection with Highway 242 in Benson NC on Saturday, Oct. 8, 2016.</a:t>
              </a:r>
            </a:p>
            <a:p>
              <a:r>
                <a:rPr lang="en-US" sz="2000" dirty="0">
                  <a:cs typeface="Arial" panose="020B0604020202020204" pitchFamily="34" charset="0"/>
                </a:rPr>
                <a:t>(Photo: Chris Seward )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22D7E83-1F89-F245-B0E6-1825D970A803}"/>
                </a:ext>
              </a:extLst>
            </p:cNvPr>
            <p:cNvGrpSpPr/>
            <p:nvPr/>
          </p:nvGrpSpPr>
          <p:grpSpPr>
            <a:xfrm>
              <a:off x="3967316" y="2249521"/>
              <a:ext cx="4846185" cy="3241497"/>
              <a:chOff x="5353664" y="2127450"/>
              <a:chExt cx="4846185" cy="3241497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2B8CC03C-1EAA-A44E-8504-E105D1B336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8310" t="-643" r="7626" b="643"/>
              <a:stretch/>
            </p:blipFill>
            <p:spPr>
              <a:xfrm>
                <a:off x="5353664" y="2127450"/>
                <a:ext cx="4846185" cy="3241497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A8A1525-3FC8-9A4C-8B41-78DF8DBF1B00}"/>
                  </a:ext>
                </a:extLst>
              </p:cNvPr>
              <p:cNvSpPr/>
              <p:nvPr/>
            </p:nvSpPr>
            <p:spPr>
              <a:xfrm>
                <a:off x="5353664" y="2184525"/>
                <a:ext cx="4846185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Hurricane Matthew October 8</a:t>
                </a:r>
                <a:r>
                  <a:rPr lang="en-US" sz="2200" baseline="30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 </a:t>
                </a:r>
                <a:r>
                  <a:rPr lang="en-US" sz="2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2016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AE9F7BE-30A4-46D0-8B21-10ACC8AE6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 flooding in ENC Watersheds</a:t>
            </a:r>
          </a:p>
        </p:txBody>
      </p:sp>
    </p:spTree>
    <p:extLst>
      <p:ext uri="{BB962C8B-B14F-4D97-AF65-F5344CB8AC3E}">
        <p14:creationId xmlns:p14="http://schemas.microsoft.com/office/powerpoint/2010/main" val="54265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B679079-54C6-5D42-BA31-23DEC06FE967}"/>
              </a:ext>
            </a:extLst>
          </p:cNvPr>
          <p:cNvGrpSpPr/>
          <p:nvPr/>
        </p:nvGrpSpPr>
        <p:grpSpPr>
          <a:xfrm>
            <a:off x="0" y="1258347"/>
            <a:ext cx="4680955" cy="4436132"/>
            <a:chOff x="72074" y="1366337"/>
            <a:chExt cx="4680955" cy="44361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E74D4F2-4E80-CF4C-BC65-6888E7D2E297}"/>
                </a:ext>
              </a:extLst>
            </p:cNvPr>
            <p:cNvSpPr/>
            <p:nvPr/>
          </p:nvSpPr>
          <p:spPr>
            <a:xfrm>
              <a:off x="72074" y="4540585"/>
              <a:ext cx="4680955" cy="126188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2000" dirty="0"/>
                <a:t>Flooded street in Greene County. (Photo: Dave Saville, FEMA News).</a:t>
              </a:r>
            </a:p>
            <a:p>
              <a:r>
                <a:rPr lang="en-US" i="1" dirty="0"/>
                <a:t>https://www.ecu.edu/renci/StormsToLife/index.html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8D5B544-5E88-C94C-8CB0-772DD4A84C10}"/>
                </a:ext>
              </a:extLst>
            </p:cNvPr>
            <p:cNvGrpSpPr/>
            <p:nvPr/>
          </p:nvGrpSpPr>
          <p:grpSpPr>
            <a:xfrm>
              <a:off x="72074" y="1366337"/>
              <a:ext cx="4680955" cy="3117173"/>
              <a:chOff x="72074" y="1366337"/>
              <a:chExt cx="4680955" cy="311717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384B264-7CAC-CC47-A8DD-EF047F901E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074" y="1366337"/>
                <a:ext cx="4680955" cy="3117173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E8F3A7-F314-1544-9838-81EC404FA8EA}"/>
                  </a:ext>
                </a:extLst>
              </p:cNvPr>
              <p:cNvSpPr txBox="1"/>
              <p:nvPr/>
            </p:nvSpPr>
            <p:spPr>
              <a:xfrm>
                <a:off x="72074" y="1412241"/>
                <a:ext cx="468095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Hurricane </a:t>
                </a:r>
                <a:r>
                  <a:rPr lang="en-US" sz="2200" dirty="0">
                    <a:solidFill>
                      <a:schemeClr val="bg1"/>
                    </a:solidFill>
                  </a:rPr>
                  <a:t>Floyd, </a:t>
                </a:r>
                <a:r>
                  <a:rPr lang="en-US" sz="2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September</a:t>
                </a:r>
                <a:r>
                  <a:rPr lang="en-US" sz="2200" dirty="0">
                    <a:solidFill>
                      <a:schemeClr val="bg1"/>
                    </a:solidFill>
                  </a:rPr>
                  <a:t> 16</a:t>
                </a:r>
                <a:r>
                  <a:rPr lang="en-US" sz="2200" baseline="30000" dirty="0">
                    <a:solidFill>
                      <a:schemeClr val="bg1"/>
                    </a:solidFill>
                  </a:rPr>
                  <a:t>th</a:t>
                </a:r>
                <a:r>
                  <a:rPr lang="en-US" sz="2200" dirty="0">
                    <a:solidFill>
                      <a:schemeClr val="bg1"/>
                    </a:solidFill>
                  </a:rPr>
                  <a:t> 1999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AA82EFF-097C-3E49-9773-8598A3F1D28B}"/>
              </a:ext>
            </a:extLst>
          </p:cNvPr>
          <p:cNvGrpSpPr/>
          <p:nvPr/>
        </p:nvGrpSpPr>
        <p:grpSpPr>
          <a:xfrm>
            <a:off x="3168849" y="1849114"/>
            <a:ext cx="4846185" cy="4287937"/>
            <a:chOff x="3967316" y="2249521"/>
            <a:chExt cx="4846185" cy="428793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AFF0F55-948F-4C40-A8BC-92065574BE64}"/>
                </a:ext>
              </a:extLst>
            </p:cNvPr>
            <p:cNvSpPr/>
            <p:nvPr/>
          </p:nvSpPr>
          <p:spPr>
            <a:xfrm>
              <a:off x="3967316" y="5521795"/>
              <a:ext cx="4846185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2000" dirty="0">
                  <a:cs typeface="Arial" panose="020B0604020202020204" pitchFamily="34" charset="0"/>
                </a:rPr>
                <a:t>I-40 intersection with Highway 242 in Benson NC on Saturday, Oct. 8, 2016.</a:t>
              </a:r>
            </a:p>
            <a:p>
              <a:r>
                <a:rPr lang="en-US" sz="2000" dirty="0">
                  <a:cs typeface="Arial" panose="020B0604020202020204" pitchFamily="34" charset="0"/>
                </a:rPr>
                <a:t>(Photo: Chris Seward )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22D7E83-1F89-F245-B0E6-1825D970A803}"/>
                </a:ext>
              </a:extLst>
            </p:cNvPr>
            <p:cNvGrpSpPr/>
            <p:nvPr/>
          </p:nvGrpSpPr>
          <p:grpSpPr>
            <a:xfrm>
              <a:off x="3967316" y="2249521"/>
              <a:ext cx="4846185" cy="3241497"/>
              <a:chOff x="5353664" y="2127450"/>
              <a:chExt cx="4846185" cy="3241497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2B8CC03C-1EAA-A44E-8504-E105D1B336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8310" t="-643" r="7626" b="643"/>
              <a:stretch/>
            </p:blipFill>
            <p:spPr>
              <a:xfrm>
                <a:off x="5353664" y="2127450"/>
                <a:ext cx="4846185" cy="3241497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A8A1525-3FC8-9A4C-8B41-78DF8DBF1B00}"/>
                  </a:ext>
                </a:extLst>
              </p:cNvPr>
              <p:cNvSpPr/>
              <p:nvPr/>
            </p:nvSpPr>
            <p:spPr>
              <a:xfrm>
                <a:off x="5353664" y="2184525"/>
                <a:ext cx="4846185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Hurricane Matthew October 8</a:t>
                </a:r>
                <a:r>
                  <a:rPr lang="en-US" sz="2200" baseline="30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 </a:t>
                </a:r>
                <a:r>
                  <a:rPr lang="en-US" sz="2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2016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AE9F7BE-30A4-46D0-8B21-10ACC8AE6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Hurricane flooding in ENC Watersheds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64C5E8D-8041-334E-AEBC-882DC2158B7A}"/>
              </a:ext>
            </a:extLst>
          </p:cNvPr>
          <p:cNvGrpSpPr/>
          <p:nvPr/>
        </p:nvGrpSpPr>
        <p:grpSpPr>
          <a:xfrm>
            <a:off x="7125775" y="2364861"/>
            <a:ext cx="4859747" cy="4356966"/>
            <a:chOff x="83928" y="1575765"/>
            <a:chExt cx="8825601" cy="813171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05180EB-C9A3-304D-9395-0DADFA020FA5}"/>
                </a:ext>
              </a:extLst>
            </p:cNvPr>
            <p:cNvGrpSpPr/>
            <p:nvPr/>
          </p:nvGrpSpPr>
          <p:grpSpPr>
            <a:xfrm>
              <a:off x="83928" y="1575765"/>
              <a:ext cx="8825601" cy="8131715"/>
              <a:chOff x="150673" y="1698162"/>
              <a:chExt cx="8825601" cy="8131715"/>
            </a:xfrm>
          </p:grpSpPr>
          <p:pic>
            <p:nvPicPr>
              <p:cNvPr id="11" name="Picture 2" descr="A North Carolina Highway Patrol drone captured this image of the I-40 on September 17, 2018.">
                <a:extLst>
                  <a:ext uri="{FF2B5EF4-FFF2-40B4-BE49-F238E27FC236}">
                    <a16:creationId xmlns:a16="http://schemas.microsoft.com/office/drawing/2014/main" id="{E7419367-577D-334E-A229-913CD6AE20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673" y="1698162"/>
                <a:ext cx="8825601" cy="4960917"/>
              </a:xfrm>
              <a:prstGeom prst="rect">
                <a:avLst/>
              </a:prstGeom>
              <a:noFill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CB43E31-A132-E149-9764-D163C1D2E458}"/>
                  </a:ext>
                </a:extLst>
              </p:cNvPr>
              <p:cNvSpPr/>
              <p:nvPr/>
            </p:nvSpPr>
            <p:spPr>
              <a:xfrm>
                <a:off x="150673" y="6785423"/>
                <a:ext cx="8825601" cy="30444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cs typeface="Arial" panose="020B0604020202020204" pitchFamily="34" charset="0"/>
                  </a:rPr>
                  <a:t>A North Carolina Highway Patrol drone captured this image of the I-40 (</a:t>
                </a:r>
                <a:r>
                  <a:rPr lang="en-US" sz="2000" dirty="0"/>
                  <a:t>Pender County in Eastern North Carolina</a:t>
                </a:r>
                <a:r>
                  <a:rPr lang="en-US" sz="2000" dirty="0">
                    <a:cs typeface="Arial" panose="020B0604020202020204" pitchFamily="34" charset="0"/>
                  </a:rPr>
                  <a:t>). H</a:t>
                </a:r>
                <a:r>
                  <a:rPr lang="en-US" sz="2000" dirty="0"/>
                  <a:t>ighway constructed in 1980’, probably using NOAA Atlas 1961.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A731EE3-7459-E643-9E4F-775AB23FD2AB}"/>
                </a:ext>
              </a:extLst>
            </p:cNvPr>
            <p:cNvSpPr txBox="1"/>
            <p:nvPr/>
          </p:nvSpPr>
          <p:spPr>
            <a:xfrm>
              <a:off x="83930" y="1604487"/>
              <a:ext cx="8825599" cy="804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Hurricane Florence, September 14</a:t>
              </a:r>
              <a:r>
                <a:rPr lang="en-US" sz="22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th</a:t>
              </a:r>
              <a:r>
                <a:rPr lang="en-US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612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27FFF1-F853-9F47-95FC-896909ADF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742" y="1151835"/>
            <a:ext cx="4301445" cy="2552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02DF7F-9A6F-41FF-99CF-DC1405F7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Extreme Precipitation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5BC70-777C-42AF-A471-E4C8DAE57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722" y="1500731"/>
            <a:ext cx="5616812" cy="467623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defRPr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A warming climate leads to fewer but more intense precipitation events.</a:t>
            </a:r>
          </a:p>
          <a:p>
            <a:pPr>
              <a:lnSpc>
                <a:spcPct val="110000"/>
              </a:lnSpc>
              <a:defRPr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Between 1895 and 2010, the extreme precipitation frequency index in the Southeast increased by 11% (</a:t>
            </a:r>
            <a:r>
              <a:rPr lang="en-US" i="1" dirty="0"/>
              <a:t>Kunkel et al., 2013</a:t>
            </a:r>
            <a:r>
              <a:rPr lang="en-US" dirty="0"/>
              <a:t>)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10000"/>
              </a:lnSpc>
              <a:defRPr/>
            </a:pPr>
            <a:r>
              <a:rPr lang="en-US" dirty="0"/>
              <a:t>Recent climate research suggests that the magnitude of extreme precipitation in the U.S. will continue to increase throughout the twenty-first century.</a:t>
            </a:r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defRPr/>
            </a:pPr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827AC6-29DC-3447-8CF7-79C28A9F7658}"/>
              </a:ext>
            </a:extLst>
          </p:cNvPr>
          <p:cNvSpPr txBox="1"/>
          <p:nvPr/>
        </p:nvSpPr>
        <p:spPr>
          <a:xfrm>
            <a:off x="6544050" y="3622418"/>
            <a:ext cx="53971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What should we prepare for?</a:t>
            </a:r>
          </a:p>
          <a:p>
            <a:pPr algn="ctr"/>
            <a:endParaRPr lang="en-US" sz="3200" dirty="0">
              <a:solidFill>
                <a:srgbClr val="FF0000"/>
              </a:solidFill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How to design infrastructure?</a:t>
            </a:r>
          </a:p>
          <a:p>
            <a:pPr algn="ctr"/>
            <a:endParaRPr lang="en-US" sz="3200" dirty="0">
              <a:solidFill>
                <a:srgbClr val="FF0000"/>
              </a:solidFill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Adaptation and Resilience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for “2100” Hurricanes</a:t>
            </a:r>
          </a:p>
        </p:txBody>
      </p:sp>
    </p:spTree>
    <p:extLst>
      <p:ext uri="{BB962C8B-B14F-4D97-AF65-F5344CB8AC3E}">
        <p14:creationId xmlns:p14="http://schemas.microsoft.com/office/powerpoint/2010/main" val="3458927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D39F0-8D73-4F88-A750-D0B0DC655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are IDF Curves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6A37B-9ECF-4511-8F91-6AD1426AF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643" y="1707073"/>
            <a:ext cx="6238300" cy="446431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altLang="en-US" sz="2400" dirty="0"/>
              <a:t>IDF curves graphically represent the probability that an extreme event of particular </a:t>
            </a:r>
            <a:r>
              <a:rPr lang="en-US" altLang="en-US" sz="2400" b="1" dirty="0"/>
              <a:t>INTENSITY</a:t>
            </a:r>
            <a:r>
              <a:rPr lang="en-US" altLang="en-US" sz="2400" dirty="0"/>
              <a:t> at particular </a:t>
            </a:r>
            <a:r>
              <a:rPr lang="en-US" altLang="en-US" sz="2400" b="1" dirty="0"/>
              <a:t>DURATION</a:t>
            </a:r>
            <a:r>
              <a:rPr lang="en-US" altLang="en-US" sz="2400" dirty="0"/>
              <a:t> will occur.</a:t>
            </a:r>
          </a:p>
          <a:p>
            <a:pPr>
              <a:spcBef>
                <a:spcPts val="1200"/>
              </a:spcBef>
            </a:pPr>
            <a:r>
              <a:rPr lang="en-US" altLang="en-US" sz="2400" dirty="0"/>
              <a:t>At least 20-30 years of precipitation data.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Annual Maximum Series (AMS).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Fitting probability functions.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Calculating probability distributions.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0F4DFB9-8B34-4875-92FF-45A4A9E61C3B}"/>
              </a:ext>
            </a:extLst>
          </p:cNvPr>
          <p:cNvGrpSpPr/>
          <p:nvPr/>
        </p:nvGrpSpPr>
        <p:grpSpPr>
          <a:xfrm>
            <a:off x="5615412" y="5380152"/>
            <a:ext cx="4656805" cy="1337742"/>
            <a:chOff x="48047" y="5520258"/>
            <a:chExt cx="4656805" cy="133774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E5A0580-A9C7-4087-861C-AD3E0995C69C}"/>
                </a:ext>
              </a:extLst>
            </p:cNvPr>
            <p:cNvSpPr/>
            <p:nvPr/>
          </p:nvSpPr>
          <p:spPr>
            <a:xfrm>
              <a:off x="48047" y="5520258"/>
              <a:ext cx="4635219" cy="13377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762FF11-CFB1-471F-9C21-884189A66DC1}"/>
                </a:ext>
              </a:extLst>
            </p:cNvPr>
            <p:cNvSpPr txBox="1"/>
            <p:nvPr/>
          </p:nvSpPr>
          <p:spPr>
            <a:xfrm>
              <a:off x="3056034" y="5677112"/>
              <a:ext cx="139955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Hurricanes               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487F00E-C762-4A1B-BF42-8D531628D240}"/>
                </a:ext>
              </a:extLst>
            </p:cNvPr>
            <p:cNvSpPr txBox="1"/>
            <p:nvPr/>
          </p:nvSpPr>
          <p:spPr>
            <a:xfrm>
              <a:off x="48047" y="5655729"/>
              <a:ext cx="130409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Frequency                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4087722-0371-4A39-93BB-5C111A106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47" y="5973034"/>
              <a:ext cx="2948574" cy="884966"/>
            </a:xfrm>
            <a:prstGeom prst="rect">
              <a:avLst/>
            </a:prstGeom>
          </p:spPr>
        </p:pic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E89B0C6-2622-4A3B-9F78-142865EA78A5}"/>
                </a:ext>
              </a:extLst>
            </p:cNvPr>
            <p:cNvCxnSpPr>
              <a:cxnSpLocks/>
            </p:cNvCxnSpPr>
            <p:nvPr/>
          </p:nvCxnSpPr>
          <p:spPr>
            <a:xfrm>
              <a:off x="3240544" y="6571099"/>
              <a:ext cx="3481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BAE9F4A-DAE2-47E1-97F6-89D32A96D9B0}"/>
                </a:ext>
              </a:extLst>
            </p:cNvPr>
            <p:cNvCxnSpPr>
              <a:cxnSpLocks/>
            </p:cNvCxnSpPr>
            <p:nvPr/>
          </p:nvCxnSpPr>
          <p:spPr>
            <a:xfrm>
              <a:off x="3221692" y="6171383"/>
              <a:ext cx="367047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202542C-DBB6-42D8-BF01-5A07CC5E3695}"/>
                </a:ext>
              </a:extLst>
            </p:cNvPr>
            <p:cNvSpPr txBox="1"/>
            <p:nvPr/>
          </p:nvSpPr>
          <p:spPr>
            <a:xfrm>
              <a:off x="3648152" y="5957515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Matthew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1752F7B-C62E-48A2-9F18-41DD60C7E775}"/>
                </a:ext>
              </a:extLst>
            </p:cNvPr>
            <p:cNvSpPr txBox="1"/>
            <p:nvPr/>
          </p:nvSpPr>
          <p:spPr>
            <a:xfrm>
              <a:off x="3616739" y="6386433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Florence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A45E8A7-30F0-4D8A-A467-65350D550A13}"/>
              </a:ext>
            </a:extLst>
          </p:cNvPr>
          <p:cNvGrpSpPr/>
          <p:nvPr/>
        </p:nvGrpSpPr>
        <p:grpSpPr>
          <a:xfrm>
            <a:off x="132604" y="1384227"/>
            <a:ext cx="5506039" cy="5387079"/>
            <a:chOff x="48047" y="1337741"/>
            <a:chExt cx="4611504" cy="446356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3C12635-39F3-4BD8-9943-E2EF7F6C31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0447" r="65209"/>
            <a:stretch/>
          </p:blipFill>
          <p:spPr>
            <a:xfrm>
              <a:off x="48047" y="1381996"/>
              <a:ext cx="4592047" cy="4375051"/>
            </a:xfrm>
            <a:prstGeom prst="rect">
              <a:avLst/>
            </a:prstGeom>
          </p:spPr>
        </p:pic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9AD3F2EF-2DCC-4A3F-993D-3270AB7A7D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047" y="2574676"/>
              <a:ext cx="4592047" cy="3226626"/>
              <a:chOff x="1208959" y="24439690"/>
              <a:chExt cx="6794676" cy="4774356"/>
            </a:xfrm>
          </p:grpSpPr>
          <p:sp>
            <p:nvSpPr>
              <p:cNvPr id="8" name="TextBox 42">
                <a:extLst>
                  <a:ext uri="{FF2B5EF4-FFF2-40B4-BE49-F238E27FC236}">
                    <a16:creationId xmlns:a16="http://schemas.microsoft.com/office/drawing/2014/main" id="{E4F49A82-6F63-402D-8E96-4AB5C16ECD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283688" y="25751602"/>
                <a:ext cx="2623819" cy="5009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1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1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1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1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1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1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1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1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1" charset="-128"/>
                  </a:defRPr>
                </a:lvl9pPr>
              </a:lstStyle>
              <a:p>
                <a:r>
                  <a:rPr lang="en-US" altLang="en-US" sz="1600" b="1" dirty="0">
                    <a:solidFill>
                      <a:srgbClr val="636363"/>
                    </a:solidFill>
                  </a:rPr>
                  <a:t>Intensity (mm/h)</a:t>
                </a:r>
              </a:p>
            </p:txBody>
          </p:sp>
          <p:sp>
            <p:nvSpPr>
              <p:cNvPr id="9" name="TextBox 43">
                <a:extLst>
                  <a:ext uri="{FF2B5EF4-FFF2-40B4-BE49-F238E27FC236}">
                    <a16:creationId xmlns:a16="http://schemas.microsoft.com/office/drawing/2014/main" id="{E2E2586A-60B2-4E03-80AF-CBA22794AF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08959" y="28713096"/>
                <a:ext cx="6794676" cy="5009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1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1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1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1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1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1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1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1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1" charset="-128"/>
                  </a:defRPr>
                </a:lvl9pPr>
              </a:lstStyle>
              <a:p>
                <a:pPr algn="ctr"/>
                <a:r>
                  <a:rPr lang="en-US" altLang="en-US" sz="1600" b="1" dirty="0">
                    <a:solidFill>
                      <a:srgbClr val="636363"/>
                    </a:solidFill>
                  </a:rPr>
                  <a:t>Duration (hours)</a:t>
                </a:r>
              </a:p>
            </p:txBody>
          </p:sp>
          <p:sp>
            <p:nvSpPr>
              <p:cNvPr id="10" name="TextBox 44">
                <a:extLst>
                  <a:ext uri="{FF2B5EF4-FFF2-40B4-BE49-F238E27FC236}">
                    <a16:creationId xmlns:a16="http://schemas.microsoft.com/office/drawing/2014/main" id="{2CB7C564-7081-49EA-9472-B4FF413A45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07696" y="24439690"/>
                <a:ext cx="1805492" cy="5009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1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1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1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1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1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1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1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1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 W3" pitchFamily="1" charset="-128"/>
                  </a:defRPr>
                </a:lvl9pPr>
              </a:lstStyle>
              <a:p>
                <a:r>
                  <a:rPr lang="en-US" altLang="en-US" sz="1600" b="1" dirty="0">
                    <a:solidFill>
                      <a:srgbClr val="636363"/>
                    </a:solidFill>
                  </a:rPr>
                  <a:t>Frequency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801880A-C2FC-41F8-93BC-4C2399EB8981}"/>
                </a:ext>
              </a:extLst>
            </p:cNvPr>
            <p:cNvSpPr/>
            <p:nvPr/>
          </p:nvSpPr>
          <p:spPr>
            <a:xfrm>
              <a:off x="50553" y="1337741"/>
              <a:ext cx="4608998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IDF curves for Wilmington, NC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7906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3D8C05E6-7612-41F0-A275-21A24D8C3188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0CAD1CCF-050E-4873-966F-2B5BCBE96211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A042472F-1AF9-40AA-B6C3-49E170512DDF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3F27020D-FFC7-41DE-A8FA-97AB93F9ECC6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9514FB6C-7D6D-49FD-BBA5-8EBE08A41F63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8DA0A062-62B7-4100-A11D-233932C9CD16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12398F2B-D404-4DD8-A84A-31151476FE86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28C1D0EA-8B46-491A-9255-70636F868C86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E5B3CC11-ABA0-4421-B740-331C62F55B0B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E76B2EB4-BFE4-418E-9815-A7597A95A791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027040EC-C570-4A6A-9E09-B30FBAAE6703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8D9B0BA3-3800-4486-ACED-82C60D882B48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44E03DF4-CAE4-4CDC-8571-8C65397C43F3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8543F998-5944-48CC-9538-0D8F2B53C72E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7142F69B-67DE-4BDC-B74D-52230651D3E1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A9E53E8E-58DE-4D57-8E0F-3AB97389C30B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55481583-6FB0-4E63-945F-5215E90C78F5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B93D089B-E4BA-4E53-A536-56934BA0B46F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D2B85D89-E052-47F0-8F8D-69DF9197F513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6D6356F4-EE53-483C-9290-29189320F79F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791230C6-7378-4985-966A-B12B8B6B87A6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E18D2FB1-C8A2-45D6-B229-DA80DA3F0C05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2CF0BF49-C647-4725-BEC5-5E0277B31DD3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6C657E16-3154-4F4D-B957-AE334E84F4DF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DBA203BD-ED35-4581-B7D4-645B0D6529F9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583A65AE-3995-40FA-B4EC-2930871349C1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91045209-0419-4E52-AD23-EB89E373531B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C89ECCEC-729D-446A-A609-8FACD29C2404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DF5D4F8E-AA8A-4067-A773-9749903467E7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E03BAD3A-88D3-4AA1-A6BC-39A7B0FDFA9C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494B0CE3-E69D-4C4F-A930-9E699FC84B57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4B36E344-EAC8-4390-B3B3-0B7BAFD1F20D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4FA9A73C-0830-4347-862F-570F743B7CEB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2840AF8C-CF84-4179-B570-B0E69A0A3425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D6CE6E5D-41D8-4C2B-A770-367CFD3C4258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76B6C59C-0FEE-4D21-BBA5-63806081D5DF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2860</TotalTime>
  <Words>2452</Words>
  <Application>Microsoft Office PowerPoint</Application>
  <PresentationFormat>Widescreen</PresentationFormat>
  <Paragraphs>636</Paragraphs>
  <Slides>25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Eras Demi ITC</vt:lpstr>
      <vt:lpstr>Eras Medium ITC</vt:lpstr>
      <vt:lpstr>Source Sans Pro</vt:lpstr>
      <vt:lpstr>Wingdings</vt:lpstr>
      <vt:lpstr>ヒラギノ角ゴ Pro W3</vt:lpstr>
      <vt:lpstr>Office Theme</vt:lpstr>
      <vt:lpstr>Intensification of Extreme Precipitation in Eastern North Carolina  Projected in Dynamically Downscaled CESM and CM3 Models  Under Future Scenarios (2025-2100) Using WRF</vt:lpstr>
      <vt:lpstr>Acknowledgments</vt:lpstr>
      <vt:lpstr>Hurricane flooding in ENC Watersheds</vt:lpstr>
      <vt:lpstr>Hurricane flooding in ENC Watersheds</vt:lpstr>
      <vt:lpstr>Hurricane flooding in ENC Watersheds</vt:lpstr>
      <vt:lpstr>Hurricane flooding in ENC Watersheds</vt:lpstr>
      <vt:lpstr>Hurricane flooding in ENC Watersheds</vt:lpstr>
      <vt:lpstr>Future Extreme Precipitation </vt:lpstr>
      <vt:lpstr>What are IDF Curves ?</vt:lpstr>
      <vt:lpstr>IDF curves and stationarity assumption</vt:lpstr>
      <vt:lpstr>Modeled Data</vt:lpstr>
      <vt:lpstr>Representative Concentration Pathways</vt:lpstr>
      <vt:lpstr>Methodology</vt:lpstr>
      <vt:lpstr>Methodology</vt:lpstr>
      <vt:lpstr>Observational data PRISM 4 km</vt:lpstr>
      <vt:lpstr>Observational data PRISM 36 km</vt:lpstr>
      <vt:lpstr>CESM RCP 4.5 36 km</vt:lpstr>
      <vt:lpstr>CESM RCP 8.5 36 km</vt:lpstr>
      <vt:lpstr>CM3 RCP 8.5 36 km</vt:lpstr>
      <vt:lpstr>Back to the Future …</vt:lpstr>
      <vt:lpstr>Back to the Future …</vt:lpstr>
      <vt:lpstr>Conclusions</vt:lpstr>
      <vt:lpstr>Thank you</vt:lpstr>
      <vt:lpstr>Modeling options</vt:lpstr>
      <vt:lpstr>IDF curves and stationarity assumption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Tarpley, Keith</dc:creator>
  <cp:lastModifiedBy>Anna Jalowska</cp:lastModifiedBy>
  <cp:revision>95</cp:revision>
  <dcterms:created xsi:type="dcterms:W3CDTF">2016-06-28T14:09:22Z</dcterms:created>
  <dcterms:modified xsi:type="dcterms:W3CDTF">2019-10-22T14:19:02Z</dcterms:modified>
</cp:coreProperties>
</file>