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7"/>
  </p:sldMasterIdLst>
  <p:notesMasterIdLst>
    <p:notesMasterId r:id="rId61"/>
  </p:notesMasterIdLst>
  <p:sldIdLst>
    <p:sldId id="256" r:id="rId38"/>
    <p:sldId id="388" r:id="rId39"/>
    <p:sldId id="403" r:id="rId40"/>
    <p:sldId id="404" r:id="rId41"/>
    <p:sldId id="262" r:id="rId42"/>
    <p:sldId id="405" r:id="rId43"/>
    <p:sldId id="392" r:id="rId44"/>
    <p:sldId id="390" r:id="rId45"/>
    <p:sldId id="385" r:id="rId46"/>
    <p:sldId id="386" r:id="rId47"/>
    <p:sldId id="393" r:id="rId48"/>
    <p:sldId id="395" r:id="rId49"/>
    <p:sldId id="396" r:id="rId50"/>
    <p:sldId id="397" r:id="rId51"/>
    <p:sldId id="398" r:id="rId52"/>
    <p:sldId id="399" r:id="rId53"/>
    <p:sldId id="400" r:id="rId54"/>
    <p:sldId id="406" r:id="rId55"/>
    <p:sldId id="273" r:id="rId56"/>
    <p:sldId id="402" r:id="rId57"/>
    <p:sldId id="387" r:id="rId58"/>
    <p:sldId id="401" r:id="rId59"/>
    <p:sldId id="394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CC0099"/>
    <a:srgbClr val="FF00C5"/>
    <a:srgbClr val="0070FF"/>
    <a:srgbClr val="FFAA00"/>
    <a:srgbClr val="00C5FF"/>
    <a:srgbClr val="00FF00"/>
    <a:srgbClr val="FFFF00"/>
    <a:srgbClr val="8C8C8C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 autoAdjust="0"/>
    <p:restoredTop sz="92009" autoAdjust="0"/>
  </p:normalViewPr>
  <p:slideViewPr>
    <p:cSldViewPr snapToGrid="0">
      <p:cViewPr>
        <p:scale>
          <a:sx n="70" d="100"/>
          <a:sy n="70" d="100"/>
        </p:scale>
        <p:origin x="600" y="-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2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63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Master" Target="slideMasters/slideMaster1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slide" Target="slides/slide2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12.xml"/><Relationship Id="rId57" Type="http://schemas.openxmlformats.org/officeDocument/2006/relationships/slide" Target="slides/slide20.xml"/><Relationship Id="rId61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slide" Target="slides/slide23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slide" Target="slides/slide19.xml"/><Relationship Id="rId64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14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E4807-9704-4FF0-A697-4800FB5A1EF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66AF-FE5B-4BD2-8216-1C570D893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0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866AF-FE5B-4BD2-8216-1C570D8939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8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6192F-3AE0-41EA-A1A2-7563DE17F7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24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866AF-FE5B-4BD2-8216-1C570D8939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5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1" dirty="0"/>
              <a:t>Used in the design of urban storm-water systems, farm-terrace and drainage systems, highway and railway culverts, municipal storm-sewer systems, and other engineering works that must care for storm runoff.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1" dirty="0"/>
              <a:t>EXPLAIN IDF CURVES WELL, EXPLAIN WILMINGTON, NC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49755-2CC8-470E-B6E0-84C6FB2E303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5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38000">
              <a:schemeClr val="bg1"/>
            </a:gs>
            <a:gs pos="0">
              <a:schemeClr val="bg1"/>
            </a:gs>
            <a:gs pos="100000">
              <a:srgbClr val="DFE0E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70991"/>
            <a:ext cx="9144000" cy="203897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45B3-3DF6-4317-9DB0-04F5F3CC988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2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5" userDrawn="1">
          <p15:clr>
            <a:srgbClr val="FBAE40"/>
          </p15:clr>
        </p15:guide>
        <p15:guide id="2" pos="1272" userDrawn="1">
          <p15:clr>
            <a:srgbClr val="FBAE40"/>
          </p15:clr>
        </p15:guide>
        <p15:guide id="3" orient="horz" pos="781" userDrawn="1">
          <p15:clr>
            <a:srgbClr val="FBAE40"/>
          </p15:clr>
        </p15:guide>
        <p15:guide id="4" pos="194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2242196" y="337167"/>
            <a:ext cx="9959248" cy="914400"/>
          </a:xfrm>
          <a:custGeom>
            <a:avLst/>
            <a:gdLst>
              <a:gd name="connsiteX0" fmla="*/ 9959248 w 9959248"/>
              <a:gd name="connsiteY0" fmla="*/ 0 h 914400"/>
              <a:gd name="connsiteX1" fmla="*/ 0 w 9959248"/>
              <a:gd name="connsiteY1" fmla="*/ 0 h 914400"/>
              <a:gd name="connsiteX2" fmla="*/ 914400 w 9959248"/>
              <a:gd name="connsiteY2" fmla="*/ 914400 h 914400"/>
              <a:gd name="connsiteX3" fmla="*/ 9959248 w 9959248"/>
              <a:gd name="connsiteY3" fmla="*/ 914400 h 914400"/>
              <a:gd name="connsiteX4" fmla="*/ 9959248 w 9959248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248" h="914400">
                <a:moveTo>
                  <a:pt x="9959248" y="0"/>
                </a:moveTo>
                <a:lnTo>
                  <a:pt x="0" y="0"/>
                </a:lnTo>
                <a:lnTo>
                  <a:pt x="914400" y="914400"/>
                </a:lnTo>
                <a:lnTo>
                  <a:pt x="9959248" y="914400"/>
                </a:lnTo>
                <a:lnTo>
                  <a:pt x="9959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45B3-3DF6-4317-9DB0-04F5F3CC988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45B3-3DF6-4317-9DB0-04F5F3CC988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3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2242196" y="337167"/>
            <a:ext cx="9959248" cy="914400"/>
          </a:xfrm>
          <a:custGeom>
            <a:avLst/>
            <a:gdLst>
              <a:gd name="connsiteX0" fmla="*/ 9959248 w 9959248"/>
              <a:gd name="connsiteY0" fmla="*/ 0 h 914400"/>
              <a:gd name="connsiteX1" fmla="*/ 0 w 9959248"/>
              <a:gd name="connsiteY1" fmla="*/ 0 h 914400"/>
              <a:gd name="connsiteX2" fmla="*/ 914400 w 9959248"/>
              <a:gd name="connsiteY2" fmla="*/ 914400 h 914400"/>
              <a:gd name="connsiteX3" fmla="*/ 9959248 w 9959248"/>
              <a:gd name="connsiteY3" fmla="*/ 914400 h 914400"/>
              <a:gd name="connsiteX4" fmla="*/ 9959248 w 9959248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248" h="914400">
                <a:moveTo>
                  <a:pt x="9959248" y="0"/>
                </a:moveTo>
                <a:lnTo>
                  <a:pt x="0" y="0"/>
                </a:lnTo>
                <a:lnTo>
                  <a:pt x="914400" y="914400"/>
                </a:lnTo>
                <a:lnTo>
                  <a:pt x="9959248" y="914400"/>
                </a:lnTo>
                <a:lnTo>
                  <a:pt x="9959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45B3-3DF6-4317-9DB0-04F5F3CC988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8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2242196" y="337167"/>
            <a:ext cx="9959248" cy="914400"/>
          </a:xfrm>
          <a:custGeom>
            <a:avLst/>
            <a:gdLst>
              <a:gd name="connsiteX0" fmla="*/ 9959248 w 9959248"/>
              <a:gd name="connsiteY0" fmla="*/ 0 h 914400"/>
              <a:gd name="connsiteX1" fmla="*/ 0 w 9959248"/>
              <a:gd name="connsiteY1" fmla="*/ 0 h 914400"/>
              <a:gd name="connsiteX2" fmla="*/ 914400 w 9959248"/>
              <a:gd name="connsiteY2" fmla="*/ 914400 h 914400"/>
              <a:gd name="connsiteX3" fmla="*/ 9959248 w 9959248"/>
              <a:gd name="connsiteY3" fmla="*/ 914400 h 914400"/>
              <a:gd name="connsiteX4" fmla="*/ 9959248 w 9959248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248" h="914400">
                <a:moveTo>
                  <a:pt x="9959248" y="0"/>
                </a:moveTo>
                <a:lnTo>
                  <a:pt x="0" y="0"/>
                </a:lnTo>
                <a:lnTo>
                  <a:pt x="914400" y="914400"/>
                </a:lnTo>
                <a:lnTo>
                  <a:pt x="9959248" y="914400"/>
                </a:lnTo>
                <a:lnTo>
                  <a:pt x="9959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102" y="351873"/>
            <a:ext cx="8869897" cy="8673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45B3-3DF6-4317-9DB0-04F5F3CC988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1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2242196" y="337167"/>
            <a:ext cx="9959248" cy="914400"/>
          </a:xfrm>
          <a:custGeom>
            <a:avLst/>
            <a:gdLst>
              <a:gd name="connsiteX0" fmla="*/ 9959248 w 9959248"/>
              <a:gd name="connsiteY0" fmla="*/ 0 h 914400"/>
              <a:gd name="connsiteX1" fmla="*/ 0 w 9959248"/>
              <a:gd name="connsiteY1" fmla="*/ 0 h 914400"/>
              <a:gd name="connsiteX2" fmla="*/ 914400 w 9959248"/>
              <a:gd name="connsiteY2" fmla="*/ 914400 h 914400"/>
              <a:gd name="connsiteX3" fmla="*/ 9959248 w 9959248"/>
              <a:gd name="connsiteY3" fmla="*/ 914400 h 914400"/>
              <a:gd name="connsiteX4" fmla="*/ 9959248 w 9959248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248" h="914400">
                <a:moveTo>
                  <a:pt x="9959248" y="0"/>
                </a:moveTo>
                <a:lnTo>
                  <a:pt x="0" y="0"/>
                </a:lnTo>
                <a:lnTo>
                  <a:pt x="914400" y="914400"/>
                </a:lnTo>
                <a:lnTo>
                  <a:pt x="9959248" y="914400"/>
                </a:lnTo>
                <a:lnTo>
                  <a:pt x="9959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45B3-3DF6-4317-9DB0-04F5F3CC988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45B3-3DF6-4317-9DB0-04F5F3CC988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7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2242196" y="337167"/>
            <a:ext cx="9959248" cy="914400"/>
          </a:xfrm>
          <a:custGeom>
            <a:avLst/>
            <a:gdLst>
              <a:gd name="connsiteX0" fmla="*/ 9959248 w 9959248"/>
              <a:gd name="connsiteY0" fmla="*/ 0 h 914400"/>
              <a:gd name="connsiteX1" fmla="*/ 0 w 9959248"/>
              <a:gd name="connsiteY1" fmla="*/ 0 h 914400"/>
              <a:gd name="connsiteX2" fmla="*/ 914400 w 9959248"/>
              <a:gd name="connsiteY2" fmla="*/ 914400 h 914400"/>
              <a:gd name="connsiteX3" fmla="*/ 9959248 w 9959248"/>
              <a:gd name="connsiteY3" fmla="*/ 914400 h 914400"/>
              <a:gd name="connsiteX4" fmla="*/ 9959248 w 9959248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248" h="914400">
                <a:moveTo>
                  <a:pt x="9959248" y="0"/>
                </a:moveTo>
                <a:lnTo>
                  <a:pt x="0" y="0"/>
                </a:lnTo>
                <a:lnTo>
                  <a:pt x="914400" y="914400"/>
                </a:lnTo>
                <a:lnTo>
                  <a:pt x="9959248" y="914400"/>
                </a:lnTo>
                <a:lnTo>
                  <a:pt x="9959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17983"/>
            <a:ext cx="6172200" cy="44430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45B3-3DF6-4317-9DB0-04F5F3CC988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322104" y="338622"/>
            <a:ext cx="8869896" cy="895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211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2242196" y="337167"/>
            <a:ext cx="9959248" cy="914400"/>
          </a:xfrm>
          <a:custGeom>
            <a:avLst/>
            <a:gdLst>
              <a:gd name="connsiteX0" fmla="*/ 9959248 w 9959248"/>
              <a:gd name="connsiteY0" fmla="*/ 0 h 914400"/>
              <a:gd name="connsiteX1" fmla="*/ 0 w 9959248"/>
              <a:gd name="connsiteY1" fmla="*/ 0 h 914400"/>
              <a:gd name="connsiteX2" fmla="*/ 914400 w 9959248"/>
              <a:gd name="connsiteY2" fmla="*/ 914400 h 914400"/>
              <a:gd name="connsiteX3" fmla="*/ 9959248 w 9959248"/>
              <a:gd name="connsiteY3" fmla="*/ 914400 h 914400"/>
              <a:gd name="connsiteX4" fmla="*/ 9959248 w 9959248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248" h="914400">
                <a:moveTo>
                  <a:pt x="9959248" y="0"/>
                </a:moveTo>
                <a:lnTo>
                  <a:pt x="0" y="0"/>
                </a:lnTo>
                <a:lnTo>
                  <a:pt x="914400" y="914400"/>
                </a:lnTo>
                <a:lnTo>
                  <a:pt x="9959248" y="914400"/>
                </a:lnTo>
                <a:lnTo>
                  <a:pt x="9959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97496"/>
            <a:ext cx="6172200" cy="43635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845B3-3DF6-4317-9DB0-04F5F3CC988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22104" y="338622"/>
            <a:ext cx="8869896" cy="895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110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bg1"/>
            </a:gs>
            <a:gs pos="0">
              <a:schemeClr val="bg1"/>
            </a:gs>
            <a:gs pos="100000">
              <a:srgbClr val="DFE0E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721" y="1500731"/>
            <a:ext cx="11257453" cy="4676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583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845B3-3DF6-4317-9DB0-04F5F3CC988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2103" y="6356350"/>
            <a:ext cx="55568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621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337167"/>
            <a:ext cx="2963007" cy="923192"/>
          </a:xfrm>
          <a:custGeom>
            <a:avLst/>
            <a:gdLst>
              <a:gd name="connsiteX0" fmla="*/ 0 w 2963007"/>
              <a:gd name="connsiteY0" fmla="*/ 0 h 923192"/>
              <a:gd name="connsiteX1" fmla="*/ 2039815 w 2963007"/>
              <a:gd name="connsiteY1" fmla="*/ 0 h 923192"/>
              <a:gd name="connsiteX2" fmla="*/ 2963007 w 2963007"/>
              <a:gd name="connsiteY2" fmla="*/ 923192 h 923192"/>
              <a:gd name="connsiteX3" fmla="*/ 0 w 2963007"/>
              <a:gd name="connsiteY3" fmla="*/ 923192 h 9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3007" h="923192">
                <a:moveTo>
                  <a:pt x="0" y="0"/>
                </a:moveTo>
                <a:lnTo>
                  <a:pt x="2039815" y="0"/>
                </a:lnTo>
                <a:lnTo>
                  <a:pt x="2963007" y="923192"/>
                </a:lnTo>
                <a:lnTo>
                  <a:pt x="0" y="923192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1" y="577539"/>
            <a:ext cx="1412377" cy="4336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22104" y="338622"/>
            <a:ext cx="8869896" cy="895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85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tiff"/><Relationship Id="rId4" Type="http://schemas.openxmlformats.org/officeDocument/2006/relationships/image" Target="../media/image2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o.int/pages/prog/wcp/wcdmp/meeting/documents/Catalogue_Hazards_Extreme_Events_WMO_091117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683895" y="816267"/>
            <a:ext cx="10824210" cy="1773607"/>
          </a:xfrm>
        </p:spPr>
        <p:txBody>
          <a:bodyPr>
            <a:noAutofit/>
          </a:bodyPr>
          <a:lstStyle/>
          <a:p>
            <a:r>
              <a:rPr lang="en-US" sz="4200" dirty="0">
                <a:latin typeface="+mn-lt"/>
              </a:rPr>
              <a:t>Comparing Extreme Weather Events Generated by 36-km and 12-km WRF Simulations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825818" y="2791388"/>
            <a:ext cx="10540365" cy="3037912"/>
          </a:xfrm>
        </p:spPr>
        <p:txBody>
          <a:bodyPr>
            <a:normAutofit fontScale="92500"/>
          </a:bodyPr>
          <a:lstStyle/>
          <a:p>
            <a:r>
              <a:rPr lang="en-US" sz="2600" b="1" dirty="0"/>
              <a:t>T. L. Spero</a:t>
            </a:r>
            <a:r>
              <a:rPr lang="en-US" sz="2600" b="1" baseline="30000" dirty="0"/>
              <a:t>1</a:t>
            </a:r>
            <a:r>
              <a:rPr lang="pl-PL" sz="2600" b="1" dirty="0"/>
              <a:t>, J. H. Bowden</a:t>
            </a:r>
            <a:r>
              <a:rPr lang="en-US" sz="2600" b="1" baseline="30000" dirty="0"/>
              <a:t>2</a:t>
            </a:r>
            <a:r>
              <a:rPr lang="pl-PL" sz="2600" b="1" dirty="0"/>
              <a:t>, </a:t>
            </a:r>
            <a:r>
              <a:rPr lang="en-US" sz="2600" b="1" dirty="0"/>
              <a:t>A. M. Jalowska</a:t>
            </a:r>
            <a:r>
              <a:rPr lang="en-US" sz="2600" b="1" baseline="30000" dirty="0"/>
              <a:t>1</a:t>
            </a:r>
            <a:r>
              <a:rPr lang="en-US" sz="2600" b="1" dirty="0"/>
              <a:t>, M. S. Mallard</a:t>
            </a:r>
            <a:r>
              <a:rPr lang="en-US" sz="2600" b="1" baseline="30000" dirty="0"/>
              <a:t>1</a:t>
            </a:r>
            <a:r>
              <a:rPr lang="pl-PL" sz="2600" b="1" dirty="0"/>
              <a:t>, </a:t>
            </a:r>
            <a:r>
              <a:rPr lang="en-US" sz="2600" b="1" dirty="0"/>
              <a:t>and G. M. Gray</a:t>
            </a:r>
            <a:r>
              <a:rPr lang="en-US" sz="2600" b="1" baseline="30000" dirty="0"/>
              <a:t>1,2</a:t>
            </a:r>
            <a:endParaRPr lang="en-US" sz="2600" b="1" dirty="0"/>
          </a:p>
          <a:p>
            <a:r>
              <a:rPr lang="en-US" sz="2200" baseline="30000" dirty="0"/>
              <a:t>1</a:t>
            </a:r>
            <a:r>
              <a:rPr lang="en-US" sz="2200" dirty="0"/>
              <a:t>Atmospheric &amp; Environmental Systems Modeling Division</a:t>
            </a:r>
            <a:br>
              <a:rPr lang="en-US" sz="2200" dirty="0"/>
            </a:br>
            <a:r>
              <a:rPr lang="en-US" sz="2200" dirty="0"/>
              <a:t>Center for Environmental Measurement &amp; Modeling</a:t>
            </a:r>
            <a:br>
              <a:rPr lang="en-US" sz="2200" dirty="0"/>
            </a:br>
            <a:r>
              <a:rPr lang="en-US" sz="2200" dirty="0"/>
              <a:t>Office of Research and Development</a:t>
            </a:r>
            <a:br>
              <a:rPr lang="en-US" sz="2200" dirty="0"/>
            </a:br>
            <a:r>
              <a:rPr lang="en-US" sz="2200" dirty="0"/>
              <a:t>U.S. Environmental Protection Agency</a:t>
            </a:r>
          </a:p>
          <a:p>
            <a:r>
              <a:rPr lang="en-US" sz="2200" b="1" baseline="30000" dirty="0"/>
              <a:t>2</a:t>
            </a:r>
            <a:r>
              <a:rPr lang="en-US" sz="2200" dirty="0"/>
              <a:t>North Carolina State University</a:t>
            </a:r>
          </a:p>
          <a:p>
            <a:r>
              <a:rPr lang="en-US" sz="2600" i="1" dirty="0"/>
              <a:t>18th Annual CMAS Conference, Chapel Hill, NC</a:t>
            </a:r>
          </a:p>
          <a:p>
            <a:r>
              <a:rPr lang="en-US" sz="2600" i="1" dirty="0"/>
              <a:t>22 October 2019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A37E60-530E-45E5-BA01-B6E141F577B7}"/>
              </a:ext>
            </a:extLst>
          </p:cNvPr>
          <p:cNvSpPr/>
          <p:nvPr/>
        </p:nvSpPr>
        <p:spPr>
          <a:xfrm>
            <a:off x="0" y="5935528"/>
            <a:ext cx="12192000" cy="51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views expressed in this presentation are those of the authors and do not necessarily represent the views or policies of the U.S. EPA. </a:t>
            </a:r>
          </a:p>
          <a:p>
            <a:pPr algn="ctr"/>
            <a:r>
              <a:rPr lang="en-US" altLang="en-US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3</a:t>
            </a:r>
            <a:r>
              <a:rPr lang="en-US" altLang="en-US" sz="1200" baseline="30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altLang="en-US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5</a:t>
            </a:r>
            <a:r>
              <a:rPr lang="en-US" altLang="en-US" sz="1200" baseline="30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authors were supported in part by an appointment to the ORISE participant research program supported by an interagency agreement between EPA and DOE.</a:t>
            </a:r>
          </a:p>
        </p:txBody>
      </p:sp>
    </p:spTree>
    <p:extLst>
      <p:ext uri="{BB962C8B-B14F-4D97-AF65-F5344CB8AC3E}">
        <p14:creationId xmlns:p14="http://schemas.microsoft.com/office/powerpoint/2010/main" val="294010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68A6-8CA5-4E81-88BE-B5F27C34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WRF Modeling Domains for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EB3DE-D033-4D73-B722-0DBE2BD16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12" y="2247900"/>
            <a:ext cx="3810000" cy="381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F3994D-3603-47A0-844E-5ABE2EB94411}"/>
              </a:ext>
            </a:extLst>
          </p:cNvPr>
          <p:cNvSpPr txBox="1"/>
          <p:nvPr/>
        </p:nvSpPr>
        <p:spPr>
          <a:xfrm>
            <a:off x="1748843" y="1694089"/>
            <a:ext cx="3787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Cropped 36-km (55 x 55)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A7397C-7D3A-46DF-A7AD-89EF1B2BB841}"/>
              </a:ext>
            </a:extLst>
          </p:cNvPr>
          <p:cNvSpPr txBox="1"/>
          <p:nvPr/>
        </p:nvSpPr>
        <p:spPr>
          <a:xfrm>
            <a:off x="7357304" y="1694089"/>
            <a:ext cx="2826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12-km (163 x 163)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4B5AA-85E4-40E8-8F47-FACDD2176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68" y="221730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2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89CB9-92D9-4E2E-A924-AD5FFC64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WRF Model Options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1EC5FD-E78F-42BB-A897-E89CA94C7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241587"/>
              </p:ext>
            </p:extLst>
          </p:nvPr>
        </p:nvGraphicFramePr>
        <p:xfrm>
          <a:off x="2032000" y="1576916"/>
          <a:ext cx="81280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5538914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124283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09953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Option Used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464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Longwave &amp; Shortwave Radiation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RRTMG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69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Microphysics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WSM6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567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Subgrid Convection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Kain-Fritsch + radiative feedbacks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MSKF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493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PBL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YSU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20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Land-Surface Model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NOAH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307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Land Use Classification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NLCD-MODIS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445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Nudging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i="1" dirty="0"/>
                        <a:t>Spectral nudging </a:t>
                      </a:r>
                      <a:r>
                        <a:rPr lang="en-US" sz="2000" dirty="0"/>
                        <a:t>above PBL only</a:t>
                      </a:r>
                    </a:p>
                    <a:p>
                      <a:pPr marL="4572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potential temperature</a:t>
                      </a:r>
                    </a:p>
                    <a:p>
                      <a:pPr marL="4572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horizontal wind components</a:t>
                      </a:r>
                    </a:p>
                    <a:p>
                      <a:pPr marL="4572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geopotential</a:t>
                      </a:r>
                    </a:p>
                    <a:p>
                      <a:pPr marL="4572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water vapor mixing ratio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783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018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CD3D-F227-45C6-95A3-B1C2B720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Average Precipitation (mm)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94F33-05ED-4F6E-BAA6-086D55F48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" y="1394460"/>
            <a:ext cx="3714750" cy="495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7634D5-D00C-475A-8086-5327E89EF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1394460"/>
            <a:ext cx="371475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0644EE-8E91-494A-8CB1-B7EDEBD5A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70" y="1394460"/>
            <a:ext cx="3714750" cy="4953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FADB4C-9BBE-4231-96A6-BF4D4BC2EB67}"/>
              </a:ext>
            </a:extLst>
          </p:cNvPr>
          <p:cNvSpPr txBox="1"/>
          <p:nvPr/>
        </p:nvSpPr>
        <p:spPr>
          <a:xfrm>
            <a:off x="1569241" y="1554479"/>
            <a:ext cx="1018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D0392C-0C95-4298-A3CE-7183F5981B32}"/>
              </a:ext>
            </a:extLst>
          </p:cNvPr>
          <p:cNvSpPr txBox="1"/>
          <p:nvPr/>
        </p:nvSpPr>
        <p:spPr>
          <a:xfrm>
            <a:off x="5271094" y="1554479"/>
            <a:ext cx="1649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36-km WRF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DA2F8-131A-481B-824D-E29A26605584}"/>
              </a:ext>
            </a:extLst>
          </p:cNvPr>
          <p:cNvSpPr txBox="1"/>
          <p:nvPr/>
        </p:nvSpPr>
        <p:spPr>
          <a:xfrm>
            <a:off x="8746284" y="1554479"/>
            <a:ext cx="2734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12-km WRF (KF-rad)</a:t>
            </a:r>
          </a:p>
        </p:txBody>
      </p:sp>
    </p:spTree>
    <p:extLst>
      <p:ext uri="{BB962C8B-B14F-4D97-AF65-F5344CB8AC3E}">
        <p14:creationId xmlns:p14="http://schemas.microsoft.com/office/powerpoint/2010/main" val="2314315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CD3D-F227-45C6-95A3-B1C2B720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Average Precipitation (mm)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94F33-05ED-4F6E-BAA6-086D55F48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" y="1394460"/>
            <a:ext cx="3714750" cy="495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7634D5-D00C-475A-8086-5327E89EF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1394460"/>
            <a:ext cx="371475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9E904E-A39B-4C35-9977-BC96367E4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70" y="1394460"/>
            <a:ext cx="3714750" cy="4953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DFEC45-2956-46F5-BE41-8645E8A37E89}"/>
              </a:ext>
            </a:extLst>
          </p:cNvPr>
          <p:cNvSpPr txBox="1"/>
          <p:nvPr/>
        </p:nvSpPr>
        <p:spPr>
          <a:xfrm>
            <a:off x="1569241" y="1554479"/>
            <a:ext cx="1018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4DE677-F427-4D2B-9B41-1059582A9ACA}"/>
              </a:ext>
            </a:extLst>
          </p:cNvPr>
          <p:cNvSpPr txBox="1"/>
          <p:nvPr/>
        </p:nvSpPr>
        <p:spPr>
          <a:xfrm>
            <a:off x="5271094" y="1554479"/>
            <a:ext cx="1649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36-km WRF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9D43F0-1FB7-41C0-A10E-84C74971B666}"/>
              </a:ext>
            </a:extLst>
          </p:cNvPr>
          <p:cNvSpPr txBox="1"/>
          <p:nvPr/>
        </p:nvSpPr>
        <p:spPr>
          <a:xfrm>
            <a:off x="8795816" y="1554479"/>
            <a:ext cx="263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12-km WRF (MSKF)</a:t>
            </a:r>
          </a:p>
        </p:txBody>
      </p:sp>
    </p:spTree>
    <p:extLst>
      <p:ext uri="{BB962C8B-B14F-4D97-AF65-F5344CB8AC3E}">
        <p14:creationId xmlns:p14="http://schemas.microsoft.com/office/powerpoint/2010/main" val="420906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CD3D-F227-45C6-95A3-B1C2B720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Average Max Temperature (°C)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1EE1B9-FF36-479C-B66C-AEBF0ED2E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2" y="1394460"/>
            <a:ext cx="3714750" cy="495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A0E616-FA31-4B93-8730-CF98D1A0B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2" y="1394460"/>
            <a:ext cx="3714750" cy="4953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A6074B-5404-4833-A6CF-FB0F1C669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70" y="1394460"/>
            <a:ext cx="3714750" cy="4953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DFEC45-2956-46F5-BE41-8645E8A37E89}"/>
              </a:ext>
            </a:extLst>
          </p:cNvPr>
          <p:cNvSpPr txBox="1"/>
          <p:nvPr/>
        </p:nvSpPr>
        <p:spPr>
          <a:xfrm>
            <a:off x="1569241" y="1554479"/>
            <a:ext cx="1018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4DE677-F427-4D2B-9B41-1059582A9ACA}"/>
              </a:ext>
            </a:extLst>
          </p:cNvPr>
          <p:cNvSpPr txBox="1"/>
          <p:nvPr/>
        </p:nvSpPr>
        <p:spPr>
          <a:xfrm>
            <a:off x="5271094" y="1554479"/>
            <a:ext cx="1649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36-km WRF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9D43F0-1FB7-41C0-A10E-84C74971B666}"/>
              </a:ext>
            </a:extLst>
          </p:cNvPr>
          <p:cNvSpPr txBox="1"/>
          <p:nvPr/>
        </p:nvSpPr>
        <p:spPr>
          <a:xfrm>
            <a:off x="8795816" y="1554479"/>
            <a:ext cx="263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12-km WRF (MSKF)</a:t>
            </a:r>
          </a:p>
        </p:txBody>
      </p:sp>
    </p:spTree>
    <p:extLst>
      <p:ext uri="{BB962C8B-B14F-4D97-AF65-F5344CB8AC3E}">
        <p14:creationId xmlns:p14="http://schemas.microsoft.com/office/powerpoint/2010/main" val="1886576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CD3D-F227-45C6-95A3-B1C2B720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Average Min Temperature (°C)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85928-39DB-438E-A57B-9E36BAB8A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2" y="1394460"/>
            <a:ext cx="3714750" cy="495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794B08-895E-4A3F-A9F4-A63F99D66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2" y="1394460"/>
            <a:ext cx="3714750" cy="4953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2E6621-91B1-467A-88BD-4A06BADAF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70" y="1394460"/>
            <a:ext cx="3714750" cy="4953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DFEC45-2956-46F5-BE41-8645E8A37E89}"/>
              </a:ext>
            </a:extLst>
          </p:cNvPr>
          <p:cNvSpPr txBox="1"/>
          <p:nvPr/>
        </p:nvSpPr>
        <p:spPr>
          <a:xfrm>
            <a:off x="1569241" y="1554479"/>
            <a:ext cx="1018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4DE677-F427-4D2B-9B41-1059582A9ACA}"/>
              </a:ext>
            </a:extLst>
          </p:cNvPr>
          <p:cNvSpPr txBox="1"/>
          <p:nvPr/>
        </p:nvSpPr>
        <p:spPr>
          <a:xfrm>
            <a:off x="5271094" y="1554479"/>
            <a:ext cx="1649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36-km WRF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9D43F0-1FB7-41C0-A10E-84C74971B666}"/>
              </a:ext>
            </a:extLst>
          </p:cNvPr>
          <p:cNvSpPr txBox="1"/>
          <p:nvPr/>
        </p:nvSpPr>
        <p:spPr>
          <a:xfrm>
            <a:off x="8795816" y="1554479"/>
            <a:ext cx="263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12-km WRF (MSKF)</a:t>
            </a:r>
          </a:p>
        </p:txBody>
      </p:sp>
    </p:spTree>
    <p:extLst>
      <p:ext uri="{BB962C8B-B14F-4D97-AF65-F5344CB8AC3E}">
        <p14:creationId xmlns:p14="http://schemas.microsoft.com/office/powerpoint/2010/main" val="373847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CD3D-F227-45C6-95A3-B1C2B720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July Average Max Temperature (°C)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C9E7F-F4A1-442B-B904-12DDA5FF3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9" y="1394460"/>
            <a:ext cx="3714750" cy="495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D43E4F-7624-4CB6-B9AB-CF691DD67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62" y="1394460"/>
            <a:ext cx="3714750" cy="4953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394CEF-4A0B-4C83-BD10-C66EF8219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70" y="1394460"/>
            <a:ext cx="3714750" cy="4953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DFEC45-2956-46F5-BE41-8645E8A37E89}"/>
              </a:ext>
            </a:extLst>
          </p:cNvPr>
          <p:cNvSpPr txBox="1"/>
          <p:nvPr/>
        </p:nvSpPr>
        <p:spPr>
          <a:xfrm>
            <a:off x="1569241" y="1554479"/>
            <a:ext cx="1018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4DE677-F427-4D2B-9B41-1059582A9ACA}"/>
              </a:ext>
            </a:extLst>
          </p:cNvPr>
          <p:cNvSpPr txBox="1"/>
          <p:nvPr/>
        </p:nvSpPr>
        <p:spPr>
          <a:xfrm>
            <a:off x="5271094" y="1554479"/>
            <a:ext cx="1649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36-km WRF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9D43F0-1FB7-41C0-A10E-84C74971B666}"/>
              </a:ext>
            </a:extLst>
          </p:cNvPr>
          <p:cNvSpPr txBox="1"/>
          <p:nvPr/>
        </p:nvSpPr>
        <p:spPr>
          <a:xfrm>
            <a:off x="8795816" y="1554479"/>
            <a:ext cx="263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12-km WRF (MSKF)</a:t>
            </a:r>
          </a:p>
        </p:txBody>
      </p:sp>
    </p:spTree>
    <p:extLst>
      <p:ext uri="{BB962C8B-B14F-4D97-AF65-F5344CB8AC3E}">
        <p14:creationId xmlns:p14="http://schemas.microsoft.com/office/powerpoint/2010/main" val="1239245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CD3D-F227-45C6-95A3-B1C2B720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July Average Min Temperature (°C)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2AC29-9388-4B02-AC52-436392335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1394460"/>
            <a:ext cx="3714750" cy="495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12E2BB-79D0-4497-A698-8A4609D64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88" y="1394460"/>
            <a:ext cx="3714750" cy="4953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B52D42-96B6-441D-ABCC-B33C6A2DF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70" y="1394460"/>
            <a:ext cx="3714750" cy="4953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DFEC45-2956-46F5-BE41-8645E8A37E89}"/>
              </a:ext>
            </a:extLst>
          </p:cNvPr>
          <p:cNvSpPr txBox="1"/>
          <p:nvPr/>
        </p:nvSpPr>
        <p:spPr>
          <a:xfrm>
            <a:off x="1569241" y="1554479"/>
            <a:ext cx="1018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4DE677-F427-4D2B-9B41-1059582A9ACA}"/>
              </a:ext>
            </a:extLst>
          </p:cNvPr>
          <p:cNvSpPr txBox="1"/>
          <p:nvPr/>
        </p:nvSpPr>
        <p:spPr>
          <a:xfrm>
            <a:off x="5271094" y="1554479"/>
            <a:ext cx="1649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36-km WRF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9D43F0-1FB7-41C0-A10E-84C74971B666}"/>
              </a:ext>
            </a:extLst>
          </p:cNvPr>
          <p:cNvSpPr txBox="1"/>
          <p:nvPr/>
        </p:nvSpPr>
        <p:spPr>
          <a:xfrm>
            <a:off x="8795816" y="1554479"/>
            <a:ext cx="263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12-km WRF (MSKF)</a:t>
            </a:r>
          </a:p>
        </p:txBody>
      </p:sp>
    </p:spTree>
    <p:extLst>
      <p:ext uri="{BB962C8B-B14F-4D97-AF65-F5344CB8AC3E}">
        <p14:creationId xmlns:p14="http://schemas.microsoft.com/office/powerpoint/2010/main" val="2150079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0BD56D-08E0-4477-A684-D4ED93CBA16D}"/>
              </a:ext>
            </a:extLst>
          </p:cNvPr>
          <p:cNvSpPr/>
          <p:nvPr/>
        </p:nvSpPr>
        <p:spPr>
          <a:xfrm>
            <a:off x="206829" y="1500731"/>
            <a:ext cx="11729503" cy="5018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0B919-2215-4369-BF8C-DA2D5536C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a water application…</a:t>
            </a:r>
          </a:p>
        </p:txBody>
      </p:sp>
      <p:pic>
        <p:nvPicPr>
          <p:cNvPr id="1028" name="Picture 4" descr="Image result for flooding pictures">
            <a:extLst>
              <a:ext uri="{FF2B5EF4-FFF2-40B4-BE49-F238E27FC236}">
                <a16:creationId xmlns:a16="http://schemas.microsoft.com/office/drawing/2014/main" id="{15459BB6-FBCF-4E4B-BC56-5BC5FDCEA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6" y="1872379"/>
            <a:ext cx="3143250" cy="209169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looding pictures">
            <a:extLst>
              <a:ext uri="{FF2B5EF4-FFF2-40B4-BE49-F238E27FC236}">
                <a16:creationId xmlns:a16="http://schemas.microsoft.com/office/drawing/2014/main" id="{FD1A90EE-FA30-4DE9-AC3F-66BC6462C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392" y="1872379"/>
            <a:ext cx="3143250" cy="209169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looding pictures">
            <a:extLst>
              <a:ext uri="{FF2B5EF4-FFF2-40B4-BE49-F238E27FC236}">
                <a16:creationId xmlns:a16="http://schemas.microsoft.com/office/drawing/2014/main" id="{CC81D624-9954-476C-9A7D-6280BDC26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393" y="4202670"/>
            <a:ext cx="3416427" cy="199872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looding pictures">
            <a:extLst>
              <a:ext uri="{FF2B5EF4-FFF2-40B4-BE49-F238E27FC236}">
                <a16:creationId xmlns:a16="http://schemas.microsoft.com/office/drawing/2014/main" id="{0E610418-B36C-482A-A109-F97E4CFA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6" y="4134139"/>
            <a:ext cx="3143250" cy="209169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flooding pictures">
            <a:extLst>
              <a:ext uri="{FF2B5EF4-FFF2-40B4-BE49-F238E27FC236}">
                <a16:creationId xmlns:a16="http://schemas.microsoft.com/office/drawing/2014/main" id="{22E9F65C-068D-4B0D-A4C0-9BE9296F0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30" y="2239252"/>
            <a:ext cx="3166110" cy="20802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offutt flooding">
            <a:extLst>
              <a:ext uri="{FF2B5EF4-FFF2-40B4-BE49-F238E27FC236}">
                <a16:creationId xmlns:a16="http://schemas.microsoft.com/office/drawing/2014/main" id="{7F84314D-2ECC-49BF-85B3-EBCD70E6E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760" y="3954116"/>
            <a:ext cx="4543425" cy="227171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flooding pictures">
            <a:extLst>
              <a:ext uri="{FF2B5EF4-FFF2-40B4-BE49-F238E27FC236}">
                <a16:creationId xmlns:a16="http://schemas.microsoft.com/office/drawing/2014/main" id="{4C061250-D7D5-4289-8BEB-C26FFAAD7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48" y="1872379"/>
            <a:ext cx="3143250" cy="209169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B175A-8EA4-4DBA-8B7C-DB3858B7B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21" y="2045022"/>
            <a:ext cx="11179921" cy="4180807"/>
          </a:xfrm>
          <a:solidFill>
            <a:srgbClr val="AFABAB">
              <a:alpha val="40000"/>
            </a:srgbClr>
          </a:solidFill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 rain events (intense thunderstorms, tropical cyclones, stalled fronts) can have tremendous impacts on human health, the environment, and the economy.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Excess water can lead to decreased water quality (runoff, contamination), increased disease in people and animals (through multiplying and spreading pathogens, increase in mosquitoes, etc.), and increased property damage.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 must be designed to handle intense precipitation!</a:t>
            </a:r>
          </a:p>
        </p:txBody>
      </p:sp>
    </p:spTree>
    <p:extLst>
      <p:ext uri="{BB962C8B-B14F-4D97-AF65-F5344CB8AC3E}">
        <p14:creationId xmlns:p14="http://schemas.microsoft.com/office/powerpoint/2010/main" val="569700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D39F0-8D73-4F88-A750-D0B0DC65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IDF Curves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6A37B-9ECF-4511-8F91-6AD1426A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643" y="1707073"/>
            <a:ext cx="6238300" cy="446431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en-US" sz="2400" dirty="0"/>
              <a:t>IDF curves graphically represent the probability that an extreme event of particular </a:t>
            </a:r>
            <a:r>
              <a:rPr lang="en-US" altLang="en-US" sz="2400" b="1" dirty="0"/>
              <a:t>INTENSITY</a:t>
            </a:r>
            <a:r>
              <a:rPr lang="en-US" altLang="en-US" sz="2400" dirty="0"/>
              <a:t> at particular </a:t>
            </a:r>
            <a:r>
              <a:rPr lang="en-US" altLang="en-US" sz="2400" b="1" dirty="0"/>
              <a:t>DURATION</a:t>
            </a:r>
            <a:r>
              <a:rPr lang="en-US" altLang="en-US" sz="2400" dirty="0"/>
              <a:t> will occur.</a:t>
            </a:r>
          </a:p>
          <a:p>
            <a:pPr>
              <a:spcBef>
                <a:spcPts val="1200"/>
              </a:spcBef>
            </a:pPr>
            <a:r>
              <a:rPr lang="en-US" altLang="en-US" sz="2400" dirty="0"/>
              <a:t>At least 20-30 years of precipitation data.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Annual Maximum Series (AMS).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Fitting probability functions.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Calculating probability distributions.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0F4DFB9-8B34-4875-92FF-45A4A9E61C3B}"/>
              </a:ext>
            </a:extLst>
          </p:cNvPr>
          <p:cNvGrpSpPr/>
          <p:nvPr/>
        </p:nvGrpSpPr>
        <p:grpSpPr>
          <a:xfrm>
            <a:off x="5615412" y="5380152"/>
            <a:ext cx="4656805" cy="1337742"/>
            <a:chOff x="48047" y="5520258"/>
            <a:chExt cx="4656805" cy="13377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5A0580-A9C7-4087-861C-AD3E0995C69C}"/>
                </a:ext>
              </a:extLst>
            </p:cNvPr>
            <p:cNvSpPr/>
            <p:nvPr/>
          </p:nvSpPr>
          <p:spPr>
            <a:xfrm>
              <a:off x="48047" y="5520258"/>
              <a:ext cx="4635219" cy="1337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62FF11-CFB1-471F-9C21-884189A66DC1}"/>
                </a:ext>
              </a:extLst>
            </p:cNvPr>
            <p:cNvSpPr txBox="1"/>
            <p:nvPr/>
          </p:nvSpPr>
          <p:spPr>
            <a:xfrm>
              <a:off x="3056034" y="5677112"/>
              <a:ext cx="139955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Hurricanes              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87F00E-C762-4A1B-BF42-8D531628D240}"/>
                </a:ext>
              </a:extLst>
            </p:cNvPr>
            <p:cNvSpPr txBox="1"/>
            <p:nvPr/>
          </p:nvSpPr>
          <p:spPr>
            <a:xfrm>
              <a:off x="48047" y="5655729"/>
              <a:ext cx="130409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Frequency               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087722-0371-4A39-93BB-5C111A106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47" y="5973034"/>
              <a:ext cx="2948574" cy="884966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E89B0C6-2622-4A3B-9F78-142865EA78A5}"/>
                </a:ext>
              </a:extLst>
            </p:cNvPr>
            <p:cNvCxnSpPr>
              <a:cxnSpLocks/>
            </p:cNvCxnSpPr>
            <p:nvPr/>
          </p:nvCxnSpPr>
          <p:spPr>
            <a:xfrm>
              <a:off x="3240544" y="6571099"/>
              <a:ext cx="3481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BAE9F4A-DAE2-47E1-97F6-89D32A96D9B0}"/>
                </a:ext>
              </a:extLst>
            </p:cNvPr>
            <p:cNvCxnSpPr>
              <a:cxnSpLocks/>
            </p:cNvCxnSpPr>
            <p:nvPr/>
          </p:nvCxnSpPr>
          <p:spPr>
            <a:xfrm>
              <a:off x="3221692" y="6171383"/>
              <a:ext cx="367047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202542C-DBB6-42D8-BF01-5A07CC5E3695}"/>
                </a:ext>
              </a:extLst>
            </p:cNvPr>
            <p:cNvSpPr txBox="1"/>
            <p:nvPr/>
          </p:nvSpPr>
          <p:spPr>
            <a:xfrm>
              <a:off x="3648152" y="5957515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Matthew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1752F7B-C62E-48A2-9F18-41DD60C7E775}"/>
                </a:ext>
              </a:extLst>
            </p:cNvPr>
            <p:cNvSpPr txBox="1"/>
            <p:nvPr/>
          </p:nvSpPr>
          <p:spPr>
            <a:xfrm>
              <a:off x="3616739" y="6386433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Florence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A45E8A7-30F0-4D8A-A467-65350D550A13}"/>
              </a:ext>
            </a:extLst>
          </p:cNvPr>
          <p:cNvGrpSpPr/>
          <p:nvPr/>
        </p:nvGrpSpPr>
        <p:grpSpPr>
          <a:xfrm>
            <a:off x="132604" y="1384227"/>
            <a:ext cx="5506039" cy="5387079"/>
            <a:chOff x="48047" y="1337741"/>
            <a:chExt cx="4611504" cy="446356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3C12635-39F3-4BD8-9943-E2EF7F6C31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0447" r="65209"/>
            <a:stretch/>
          </p:blipFill>
          <p:spPr>
            <a:xfrm>
              <a:off x="48047" y="1381996"/>
              <a:ext cx="4592047" cy="4375051"/>
            </a:xfrm>
            <a:prstGeom prst="rect">
              <a:avLst/>
            </a:prstGeom>
          </p:spPr>
        </p:pic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9AD3F2EF-2DCC-4A3F-993D-3270AB7A7D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47" y="2574676"/>
              <a:ext cx="4592047" cy="3226626"/>
              <a:chOff x="1208959" y="24439690"/>
              <a:chExt cx="6794676" cy="4774356"/>
            </a:xfrm>
          </p:grpSpPr>
          <p:sp>
            <p:nvSpPr>
              <p:cNvPr id="8" name="TextBox 42">
                <a:extLst>
                  <a:ext uri="{FF2B5EF4-FFF2-40B4-BE49-F238E27FC236}">
                    <a16:creationId xmlns:a16="http://schemas.microsoft.com/office/drawing/2014/main" id="{E4F49A82-6F63-402D-8E96-4AB5C16ECD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283688" y="25751602"/>
                <a:ext cx="2623819" cy="5009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9pPr>
              </a:lstStyle>
              <a:p>
                <a:r>
                  <a:rPr lang="en-US" altLang="en-US" sz="1600" b="1" dirty="0">
                    <a:solidFill>
                      <a:srgbClr val="636363"/>
                    </a:solidFill>
                  </a:rPr>
                  <a:t>Intensity (mm/h)</a:t>
                </a:r>
              </a:p>
            </p:txBody>
          </p:sp>
          <p:sp>
            <p:nvSpPr>
              <p:cNvPr id="9" name="TextBox 43">
                <a:extLst>
                  <a:ext uri="{FF2B5EF4-FFF2-40B4-BE49-F238E27FC236}">
                    <a16:creationId xmlns:a16="http://schemas.microsoft.com/office/drawing/2014/main" id="{E2E2586A-60B2-4E03-80AF-CBA22794AF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08959" y="28713096"/>
                <a:ext cx="6794676" cy="5009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9pPr>
              </a:lstStyle>
              <a:p>
                <a:pPr algn="ctr"/>
                <a:r>
                  <a:rPr lang="en-US" altLang="en-US" sz="1600" b="1" dirty="0">
                    <a:solidFill>
                      <a:srgbClr val="636363"/>
                    </a:solidFill>
                  </a:rPr>
                  <a:t>Duration (hours)</a:t>
                </a:r>
              </a:p>
            </p:txBody>
          </p:sp>
          <p:sp>
            <p:nvSpPr>
              <p:cNvPr id="10" name="TextBox 44">
                <a:extLst>
                  <a:ext uri="{FF2B5EF4-FFF2-40B4-BE49-F238E27FC236}">
                    <a16:creationId xmlns:a16="http://schemas.microsoft.com/office/drawing/2014/main" id="{2CB7C564-7081-49EA-9472-B4FF413A45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7696" y="24439690"/>
                <a:ext cx="1805492" cy="5009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9pPr>
              </a:lstStyle>
              <a:p>
                <a:r>
                  <a:rPr lang="en-US" altLang="en-US" sz="1600" b="1" dirty="0">
                    <a:solidFill>
                      <a:srgbClr val="636363"/>
                    </a:solidFill>
                  </a:rPr>
                  <a:t>Frequency</a:t>
                </a: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01880A-C2FC-41F8-93BC-4C2399EB8981}"/>
                </a:ext>
              </a:extLst>
            </p:cNvPr>
            <p:cNvSpPr/>
            <p:nvPr/>
          </p:nvSpPr>
          <p:spPr>
            <a:xfrm>
              <a:off x="50553" y="1337741"/>
              <a:ext cx="460899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IDF curves for Wilmington, NC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90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8844-2C2D-4966-8F77-18C4BFC1A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extreme weather events?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3C18F-994F-4731-9BA7-82600D959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1500731"/>
            <a:ext cx="11821886" cy="4676232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IPCC</a:t>
            </a:r>
            <a:r>
              <a:rPr lang="en-US" dirty="0"/>
              <a:t>: “The occurrence of a value of a weather or climate variable above (or below) a threshold value near the upper (or lower) ends of the range of observed values of the variable.”</a:t>
            </a:r>
          </a:p>
          <a:p>
            <a:endParaRPr lang="en-US" dirty="0"/>
          </a:p>
          <a:p>
            <a:r>
              <a:rPr lang="en-US" b="1" dirty="0"/>
              <a:t>NWS</a:t>
            </a:r>
            <a:r>
              <a:rPr lang="en-US" dirty="0"/>
              <a:t>: “Extreme events are defined as lying in the outermost </a:t>
            </a:r>
            <a:br>
              <a:rPr lang="en-US" dirty="0"/>
            </a:br>
            <a:r>
              <a:rPr lang="en-US" dirty="0"/>
              <a:t>(“most unusual”) 10 percent of a place’s history.”</a:t>
            </a:r>
          </a:p>
          <a:p>
            <a:endParaRPr lang="en-US" dirty="0"/>
          </a:p>
          <a:p>
            <a:r>
              <a:rPr lang="en-US" b="1" dirty="0"/>
              <a:t>WMO</a:t>
            </a:r>
            <a:r>
              <a:rPr lang="en-US" dirty="0"/>
              <a:t>:  60 categories of extreme events ranging from acute events to prolonged events in Weather, Climate, and Water (53); Geophysical (1); and Space Weather (6). (</a:t>
            </a:r>
            <a:r>
              <a:rPr lang="en-US" dirty="0">
                <a:hlinkClick r:id="rId2"/>
              </a:rPr>
              <a:t>http://www.wmo.int/pages/prog/wcp/wcdmp/meeting/documents/Catalogue_Hazards_Extreme_Events_WMO_091117.pdf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0977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9D44-847A-4A41-B923-7DA0585F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Analysis for Selected Cities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64346-7B15-44F3-87C4-868215894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84300"/>
            <a:ext cx="5334000" cy="5334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6604289-F048-4AB3-AA70-D40D19ADFC2C}"/>
              </a:ext>
            </a:extLst>
          </p:cNvPr>
          <p:cNvSpPr/>
          <p:nvPr/>
        </p:nvSpPr>
        <p:spPr>
          <a:xfrm>
            <a:off x="7674502" y="3531755"/>
            <a:ext cx="165100" cy="1651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C0C56C-BEC2-4D14-A689-B3898D322681}"/>
              </a:ext>
            </a:extLst>
          </p:cNvPr>
          <p:cNvSpPr/>
          <p:nvPr/>
        </p:nvSpPr>
        <p:spPr>
          <a:xfrm>
            <a:off x="7397411" y="3161145"/>
            <a:ext cx="165100" cy="1651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CBFEC8-31EC-4B81-A3CD-CE94A8237F21}"/>
              </a:ext>
            </a:extLst>
          </p:cNvPr>
          <p:cNvSpPr/>
          <p:nvPr/>
        </p:nvSpPr>
        <p:spPr>
          <a:xfrm>
            <a:off x="6096000" y="2440708"/>
            <a:ext cx="165100" cy="1651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181CA5-C1DF-475C-8D7B-1709D796B540}"/>
              </a:ext>
            </a:extLst>
          </p:cNvPr>
          <p:cNvSpPr/>
          <p:nvPr/>
        </p:nvSpPr>
        <p:spPr>
          <a:xfrm>
            <a:off x="6178550" y="3770745"/>
            <a:ext cx="165100" cy="1651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713C258-63EC-4970-ADA3-E05785E25730}"/>
              </a:ext>
            </a:extLst>
          </p:cNvPr>
          <p:cNvSpPr/>
          <p:nvPr/>
        </p:nvSpPr>
        <p:spPr>
          <a:xfrm>
            <a:off x="4931641" y="5052291"/>
            <a:ext cx="165100" cy="1651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3114F-0C1B-42BB-9CFA-4EAB7749CBA7}"/>
              </a:ext>
            </a:extLst>
          </p:cNvPr>
          <p:cNvSpPr txBox="1"/>
          <p:nvPr/>
        </p:nvSpPr>
        <p:spPr>
          <a:xfrm>
            <a:off x="4655889" y="2153926"/>
            <a:ext cx="154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Cincinnati, OH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CAC02-5011-4DBC-80B5-C8A6D028B68C}"/>
              </a:ext>
            </a:extLst>
          </p:cNvPr>
          <p:cNvSpPr txBox="1"/>
          <p:nvPr/>
        </p:nvSpPr>
        <p:spPr>
          <a:xfrm>
            <a:off x="6178550" y="305966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Raleigh, NC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22097D-FFFD-411B-8368-FD9EA48E6926}"/>
              </a:ext>
            </a:extLst>
          </p:cNvPr>
          <p:cNvSpPr txBox="1"/>
          <p:nvPr/>
        </p:nvSpPr>
        <p:spPr>
          <a:xfrm>
            <a:off x="6910859" y="3645600"/>
            <a:ext cx="169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Wilmington, NC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74307-AF32-46AD-B1AF-30003E554D8F}"/>
              </a:ext>
            </a:extLst>
          </p:cNvPr>
          <p:cNvSpPr txBox="1"/>
          <p:nvPr/>
        </p:nvSpPr>
        <p:spPr>
          <a:xfrm>
            <a:off x="5704019" y="3901623"/>
            <a:ext cx="127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Atlanta, GA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7E360D-BBEE-44B1-BD2A-30FC675123A4}"/>
              </a:ext>
            </a:extLst>
          </p:cNvPr>
          <p:cNvSpPr txBox="1"/>
          <p:nvPr/>
        </p:nvSpPr>
        <p:spPr>
          <a:xfrm>
            <a:off x="4134971" y="5367835"/>
            <a:ext cx="176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New Orleans, LA</a:t>
            </a:r>
          </a:p>
        </p:txBody>
      </p:sp>
    </p:spTree>
    <p:extLst>
      <p:ext uri="{BB962C8B-B14F-4D97-AF65-F5344CB8AC3E}">
        <p14:creationId xmlns:p14="http://schemas.microsoft.com/office/powerpoint/2010/main" val="3894157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02F675-13B1-495C-94BC-B47F67C6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IDF Curves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304D6E-7B8D-4863-B64A-423FBAA272FB}"/>
              </a:ext>
            </a:extLst>
          </p:cNvPr>
          <p:cNvGrpSpPr/>
          <p:nvPr/>
        </p:nvGrpSpPr>
        <p:grpSpPr>
          <a:xfrm>
            <a:off x="2667000" y="1530016"/>
            <a:ext cx="6858000" cy="5116362"/>
            <a:chOff x="3070860" y="1403016"/>
            <a:chExt cx="6858000" cy="51163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DD009C-F547-430E-858F-EE4435B1D00E}"/>
                </a:ext>
              </a:extLst>
            </p:cNvPr>
            <p:cNvGrpSpPr/>
            <p:nvPr/>
          </p:nvGrpSpPr>
          <p:grpSpPr>
            <a:xfrm>
              <a:off x="3070860" y="1403016"/>
              <a:ext cx="6858000" cy="5116362"/>
              <a:chOff x="4564380" y="1373447"/>
              <a:chExt cx="6858000" cy="511636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412F294-2D18-47FA-8955-E0313F949C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691"/>
              <a:stretch/>
            </p:blipFill>
            <p:spPr>
              <a:xfrm>
                <a:off x="4564380" y="2885549"/>
                <a:ext cx="6858000" cy="360426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1C4D2A4-E2BC-4ACD-BBF0-D0C7EFD783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6376"/>
              <a:stretch/>
            </p:blipFill>
            <p:spPr>
              <a:xfrm>
                <a:off x="4564380" y="1373447"/>
                <a:ext cx="6858000" cy="1512102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62083-68FF-4CC3-80C2-00627003F184}"/>
                </a:ext>
              </a:extLst>
            </p:cNvPr>
            <p:cNvSpPr txBox="1"/>
            <p:nvPr/>
          </p:nvSpPr>
          <p:spPr>
            <a:xfrm rot="16200000">
              <a:off x="2491740" y="3491752"/>
              <a:ext cx="217399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Precipitation Intensity (mm/h)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929D1EF-B6EB-475B-82D9-A2639A19568C}"/>
              </a:ext>
            </a:extLst>
          </p:cNvPr>
          <p:cNvSpPr txBox="1"/>
          <p:nvPr/>
        </p:nvSpPr>
        <p:spPr>
          <a:xfrm>
            <a:off x="10080171" y="5873047"/>
            <a:ext cx="1810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Jalowska &amp; Spero</a:t>
            </a:r>
            <a:br>
              <a:rPr lang="en-US" dirty="0"/>
            </a:br>
            <a:r>
              <a:rPr lang="en-US" dirty="0"/>
              <a:t>(in review)</a:t>
            </a:r>
          </a:p>
        </p:txBody>
      </p:sp>
    </p:spTree>
    <p:extLst>
      <p:ext uri="{BB962C8B-B14F-4D97-AF65-F5344CB8AC3E}">
        <p14:creationId xmlns:p14="http://schemas.microsoft.com/office/powerpoint/2010/main" val="2108144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FA006-EBB0-4DDE-B982-D46CDACD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Annual Maximum Series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2354F8-DD7E-47BF-824E-CC398A0C0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99" y="1332355"/>
            <a:ext cx="10681202" cy="536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84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B57BF-4EEA-4676-AFDC-53E17EF8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E28D5-3E26-4956-8510-C06B70026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i="1" dirty="0"/>
              <a:t>Some</a:t>
            </a:r>
            <a:r>
              <a:rPr lang="en-US" dirty="0"/>
              <a:t> extreme events can be modeled with WRF by dynamical downscaling</a:t>
            </a:r>
          </a:p>
          <a:p>
            <a:pPr>
              <a:spcBef>
                <a:spcPts val="1800"/>
              </a:spcBef>
            </a:pPr>
            <a:r>
              <a:rPr lang="en-US" dirty="0"/>
              <a:t>Increasing resolution </a:t>
            </a:r>
            <a:r>
              <a:rPr lang="en-US" i="1" dirty="0"/>
              <a:t>can sometimes improve </a:t>
            </a:r>
            <a:r>
              <a:rPr lang="en-US" dirty="0"/>
              <a:t>simulation of extreme events</a:t>
            </a:r>
          </a:p>
          <a:p>
            <a:pPr lvl="1"/>
            <a:r>
              <a:rPr lang="en-US" dirty="0"/>
              <a:t>High-intensity, short-duration precipitation cannot be captured at 36-km</a:t>
            </a:r>
          </a:p>
          <a:p>
            <a:pPr lvl="1"/>
            <a:r>
              <a:rPr lang="en-US" dirty="0"/>
              <a:t>Decreasing grid spacing to 12-km is usually in the right direction</a:t>
            </a:r>
          </a:p>
          <a:p>
            <a:pPr>
              <a:spcBef>
                <a:spcPts val="1800"/>
              </a:spcBef>
            </a:pPr>
            <a:r>
              <a:rPr lang="en-US" dirty="0"/>
              <a:t>But increasing resolution does not guarantee an improved simulation!</a:t>
            </a:r>
          </a:p>
          <a:p>
            <a:pPr lvl="1"/>
            <a:r>
              <a:rPr lang="en-US" dirty="0"/>
              <a:t>Need appropriate model options (physics and nudging)</a:t>
            </a:r>
          </a:p>
          <a:p>
            <a:pPr lvl="1"/>
            <a:r>
              <a:rPr lang="en-US" dirty="0"/>
              <a:t>Improvements may be incremental…is it worth it?  (Point of diminishing returns)</a:t>
            </a:r>
          </a:p>
          <a:p>
            <a:pPr>
              <a:spcBef>
                <a:spcPts val="1800"/>
              </a:spcBef>
            </a:pPr>
            <a:r>
              <a:rPr lang="en-US" dirty="0"/>
              <a:t>Higher resolution is required for some mesoscale interactions</a:t>
            </a:r>
          </a:p>
          <a:p>
            <a:pPr lvl="1"/>
            <a:r>
              <a:rPr lang="en-US" dirty="0"/>
              <a:t>In steep and complex terrain</a:t>
            </a:r>
          </a:p>
          <a:p>
            <a:pPr lvl="1"/>
            <a:r>
              <a:rPr lang="en-US" dirty="0"/>
              <a:t>Land/water boundaries and coastal flows</a:t>
            </a:r>
          </a:p>
          <a:p>
            <a:pPr lvl="1"/>
            <a:r>
              <a:rPr lang="en-US" dirty="0"/>
              <a:t>Urban/suburban interactions</a:t>
            </a:r>
          </a:p>
        </p:txBody>
      </p:sp>
    </p:spTree>
    <p:extLst>
      <p:ext uri="{BB962C8B-B14F-4D97-AF65-F5344CB8AC3E}">
        <p14:creationId xmlns:p14="http://schemas.microsoft.com/office/powerpoint/2010/main" val="58731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BF4C5F-1DC0-4CD0-A32B-9D867993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Extreme events are costly in many ways!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5C4AC3-644B-433D-BCC1-180AE8762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76" y="1310058"/>
            <a:ext cx="6982049" cy="53291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BBFCE4-7261-408E-A2E9-5DDB04AE1EE8}"/>
              </a:ext>
            </a:extLst>
          </p:cNvPr>
          <p:cNvSpPr txBox="1"/>
          <p:nvPr/>
        </p:nvSpPr>
        <p:spPr>
          <a:xfrm>
            <a:off x="9896307" y="6267242"/>
            <a:ext cx="229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ncdc.noaa.gov/billions</a:t>
            </a:r>
          </a:p>
        </p:txBody>
      </p:sp>
    </p:spTree>
    <p:extLst>
      <p:ext uri="{BB962C8B-B14F-4D97-AF65-F5344CB8AC3E}">
        <p14:creationId xmlns:p14="http://schemas.microsoft.com/office/powerpoint/2010/main" val="278792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C44EA-B3AA-4BA9-9D1E-FFD47251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 events come in many forms!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6ACDA-543E-421D-BF07-CE3493D3A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311" y="1364486"/>
            <a:ext cx="8735378" cy="5272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F462E2-3310-4BB4-B765-F0C815DC786D}"/>
              </a:ext>
            </a:extLst>
          </p:cNvPr>
          <p:cNvSpPr txBox="1"/>
          <p:nvPr/>
        </p:nvSpPr>
        <p:spPr>
          <a:xfrm>
            <a:off x="9896307" y="6267242"/>
            <a:ext cx="229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ncdc.noaa.gov/billions</a:t>
            </a:r>
          </a:p>
        </p:txBody>
      </p:sp>
    </p:spTree>
    <p:extLst>
      <p:ext uri="{BB962C8B-B14F-4D97-AF65-F5344CB8AC3E}">
        <p14:creationId xmlns:p14="http://schemas.microsoft.com/office/powerpoint/2010/main" val="128724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6B98F887-69E2-42C6-8C27-732C175B8D39}"/>
              </a:ext>
            </a:extLst>
          </p:cNvPr>
          <p:cNvGrpSpPr/>
          <p:nvPr/>
        </p:nvGrpSpPr>
        <p:grpSpPr>
          <a:xfrm>
            <a:off x="5397906" y="4230075"/>
            <a:ext cx="4343400" cy="2371725"/>
            <a:chOff x="5724621" y="4247789"/>
            <a:chExt cx="4343400" cy="237172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2881065-15F1-47D8-B68A-BAE304F80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621" y="4247789"/>
              <a:ext cx="4343400" cy="237172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703EC0-05C4-4216-A7B9-A1A81D0AAF65}"/>
                </a:ext>
              </a:extLst>
            </p:cNvPr>
            <p:cNvSpPr txBox="1"/>
            <p:nvPr/>
          </p:nvSpPr>
          <p:spPr>
            <a:xfrm>
              <a:off x="5724621" y="5894084"/>
              <a:ext cx="948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</a:rPr>
                <a:t>February</a:t>
              </a:r>
            </a:p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</a:rPr>
                <a:t>Winds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DDE9AE5-F13F-43CD-87A6-38DC445BD117}"/>
              </a:ext>
            </a:extLst>
          </p:cNvPr>
          <p:cNvGrpSpPr/>
          <p:nvPr/>
        </p:nvGrpSpPr>
        <p:grpSpPr>
          <a:xfrm>
            <a:off x="141473" y="4636697"/>
            <a:ext cx="3046109" cy="1965103"/>
            <a:chOff x="141473" y="2520361"/>
            <a:chExt cx="3046109" cy="1965103"/>
          </a:xfrm>
        </p:grpSpPr>
        <p:pic>
          <p:nvPicPr>
            <p:cNvPr id="1026" name="Picture 2" descr="16cf6882391ff4d2d2f1">
              <a:extLst>
                <a:ext uri="{FF2B5EF4-FFF2-40B4-BE49-F238E27FC236}">
                  <a16:creationId xmlns:a16="http://schemas.microsoft.com/office/drawing/2014/main" id="{6A77AB9D-F0F9-43D0-B24D-E0A454BAB0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825"/>
            <a:stretch/>
          </p:blipFill>
          <p:spPr bwMode="auto">
            <a:xfrm>
              <a:off x="141473" y="2520361"/>
              <a:ext cx="3046109" cy="196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10C3F4-8255-484B-BA7A-D3A86D259504}"/>
                </a:ext>
              </a:extLst>
            </p:cNvPr>
            <p:cNvSpPr txBox="1"/>
            <p:nvPr/>
          </p:nvSpPr>
          <p:spPr>
            <a:xfrm>
              <a:off x="141473" y="3671819"/>
              <a:ext cx="171739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</a:rPr>
                <a:t>Cat 5 </a:t>
              </a:r>
            </a:p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</a:rPr>
                <a:t>Hurricane Dorian</a:t>
              </a:r>
            </a:p>
            <a:p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2 Sept 2019 (NOAA)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95C94BD-CF72-45C2-9D87-5D089F2C84D5}"/>
              </a:ext>
            </a:extLst>
          </p:cNvPr>
          <p:cNvGrpSpPr/>
          <p:nvPr/>
        </p:nvGrpSpPr>
        <p:grpSpPr>
          <a:xfrm>
            <a:off x="141473" y="2335874"/>
            <a:ext cx="3901440" cy="2194560"/>
            <a:chOff x="176525" y="312764"/>
            <a:chExt cx="3901440" cy="219456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8EB1480-98FA-4672-8F14-35FBF717A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25" y="312764"/>
              <a:ext cx="3901440" cy="21945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51B23A-4673-4088-9F85-9D7C2E8B06AE}"/>
                </a:ext>
              </a:extLst>
            </p:cNvPr>
            <p:cNvSpPr txBox="1"/>
            <p:nvPr/>
          </p:nvSpPr>
          <p:spPr>
            <a:xfrm>
              <a:off x="191370" y="1953326"/>
              <a:ext cx="248337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Omaha Ice Dam and Flood</a:t>
              </a:r>
            </a:p>
            <a:p>
              <a:r>
                <a:rPr lang="en-US" sz="1400" b="1" dirty="0">
                  <a:solidFill>
                    <a:schemeClr val="bg1"/>
                  </a:solidFill>
                </a:rPr>
                <a:t>17 Mar 2019 (AP)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E006CCE-AF5A-4333-A379-7657DEA12287}"/>
              </a:ext>
            </a:extLst>
          </p:cNvPr>
          <p:cNvGrpSpPr/>
          <p:nvPr/>
        </p:nvGrpSpPr>
        <p:grpSpPr>
          <a:xfrm>
            <a:off x="2864612" y="4340269"/>
            <a:ext cx="3413760" cy="2276951"/>
            <a:chOff x="3507144" y="4412007"/>
            <a:chExt cx="3413760" cy="22769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82A4B42-FE6F-4DFC-91BD-78C9E0D95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7144" y="4412007"/>
              <a:ext cx="3413760" cy="227695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4F8680-25DE-4F7A-9319-A4A0AE1D5C8B}"/>
                </a:ext>
              </a:extLst>
            </p:cNvPr>
            <p:cNvSpPr txBox="1"/>
            <p:nvPr/>
          </p:nvSpPr>
          <p:spPr>
            <a:xfrm>
              <a:off x="3507144" y="6134960"/>
              <a:ext cx="336912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</a:rPr>
                <a:t>Anchorage, AK hits 90F for first time </a:t>
              </a:r>
            </a:p>
            <a:p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5 Jul 2019 (NY Times)</a:t>
              </a:r>
            </a:p>
          </p:txBody>
        </p: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4CA9611D-1FCE-4FAA-B00F-76FCEB084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Extreme events are occurring more often!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ADEFEDD-8586-4D1D-934F-B01A36EA8593}"/>
              </a:ext>
            </a:extLst>
          </p:cNvPr>
          <p:cNvGrpSpPr/>
          <p:nvPr/>
        </p:nvGrpSpPr>
        <p:grpSpPr>
          <a:xfrm>
            <a:off x="9051783" y="4325345"/>
            <a:ext cx="3044190" cy="2286000"/>
            <a:chOff x="8234035" y="2214694"/>
            <a:chExt cx="3044190" cy="22860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5AFD9B1-05E4-4CBF-BF46-EA4FD17CA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4035" y="2214694"/>
              <a:ext cx="3044190" cy="22860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B5481E6-2AE8-49FD-A3BD-2E25B41E4681}"/>
                </a:ext>
              </a:extLst>
            </p:cNvPr>
            <p:cNvSpPr txBox="1"/>
            <p:nvPr/>
          </p:nvSpPr>
          <p:spPr>
            <a:xfrm>
              <a:off x="9505367" y="3946696"/>
              <a:ext cx="177285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</a:rPr>
                <a:t>Amazon Wildfires</a:t>
              </a:r>
            </a:p>
            <a:p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22 Aug 2019 (NASA)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5FA8571-2682-4553-9DC7-53749E77F45A}"/>
              </a:ext>
            </a:extLst>
          </p:cNvPr>
          <p:cNvGrpSpPr/>
          <p:nvPr/>
        </p:nvGrpSpPr>
        <p:grpSpPr>
          <a:xfrm>
            <a:off x="4078521" y="2634913"/>
            <a:ext cx="3228975" cy="1808226"/>
            <a:chOff x="2937938" y="716310"/>
            <a:chExt cx="3228975" cy="18082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63040C6-5679-44DF-9BE8-19AFFE55D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938" y="716310"/>
              <a:ext cx="3228975" cy="180822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C3F251-D4FD-4BB1-854E-C76F6ADE6CDF}"/>
                </a:ext>
              </a:extLst>
            </p:cNvPr>
            <p:cNvSpPr txBox="1"/>
            <p:nvPr/>
          </p:nvSpPr>
          <p:spPr>
            <a:xfrm>
              <a:off x="2937944" y="1958460"/>
              <a:ext cx="261020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</a:rPr>
                <a:t>I-40 after Hurricane Florence</a:t>
              </a:r>
            </a:p>
            <a:p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18 Sept 2018 (AP)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63903C4-8ADF-414B-86CC-E000DC5B525D}"/>
              </a:ext>
            </a:extLst>
          </p:cNvPr>
          <p:cNvGrpSpPr/>
          <p:nvPr/>
        </p:nvGrpSpPr>
        <p:grpSpPr>
          <a:xfrm>
            <a:off x="2519325" y="1251537"/>
            <a:ext cx="3143250" cy="1760220"/>
            <a:chOff x="5745092" y="697158"/>
            <a:chExt cx="3143250" cy="17602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9B4AA0-6CAC-468B-8C01-CEE40504D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092" y="697158"/>
              <a:ext cx="3143250" cy="176022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4DF950-2638-4C74-8947-DE15510F9FD1}"/>
                </a:ext>
              </a:extLst>
            </p:cNvPr>
            <p:cNvSpPr txBox="1"/>
            <p:nvPr/>
          </p:nvSpPr>
          <p:spPr>
            <a:xfrm>
              <a:off x="5745092" y="1903380"/>
              <a:ext cx="263335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</a:rPr>
                <a:t>Mile-Wide Alabama Tornado</a:t>
              </a:r>
            </a:p>
            <a:p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3 Mar 2019 (CNN)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6B80ED6-F96D-4DD7-BB59-31B6CE53B120}"/>
              </a:ext>
            </a:extLst>
          </p:cNvPr>
          <p:cNvGrpSpPr/>
          <p:nvPr/>
        </p:nvGrpSpPr>
        <p:grpSpPr>
          <a:xfrm>
            <a:off x="6204393" y="1889532"/>
            <a:ext cx="2571750" cy="1928813"/>
            <a:chOff x="9413241" y="4783855"/>
            <a:chExt cx="2571750" cy="192881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56626CD-EC43-4406-BFC1-783B941BB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3241" y="4783855"/>
              <a:ext cx="2571750" cy="192881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DCA6E7-BB0B-4756-ACB0-8F0DA7D2D3D5}"/>
                </a:ext>
              </a:extLst>
            </p:cNvPr>
            <p:cNvSpPr txBox="1"/>
            <p:nvPr/>
          </p:nvSpPr>
          <p:spPr>
            <a:xfrm>
              <a:off x="9841134" y="6113514"/>
              <a:ext cx="214385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</a:rPr>
                <a:t>Houston Fireworks Fog</a:t>
              </a:r>
            </a:p>
            <a:p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1 Jan 2019 (ABC13)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D49F0C3-C3C5-42B4-B132-E8E821B3B7CF}"/>
              </a:ext>
            </a:extLst>
          </p:cNvPr>
          <p:cNvGrpSpPr/>
          <p:nvPr/>
        </p:nvGrpSpPr>
        <p:grpSpPr>
          <a:xfrm>
            <a:off x="7989950" y="1215023"/>
            <a:ext cx="3702368" cy="2080260"/>
            <a:chOff x="8448085" y="338859"/>
            <a:chExt cx="3702368" cy="208026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742B682-20A6-4ED9-AEAC-063FC37DA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8085" y="338859"/>
              <a:ext cx="3702368" cy="208026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59B445-DBC1-46FC-9295-A8E0CC9B6F0A}"/>
                </a:ext>
              </a:extLst>
            </p:cNvPr>
            <p:cNvSpPr txBox="1"/>
            <p:nvPr/>
          </p:nvSpPr>
          <p:spPr>
            <a:xfrm>
              <a:off x="8866697" y="1605474"/>
              <a:ext cx="286514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</a:rPr>
                <a:t>Record-Breaking Cold</a:t>
              </a:r>
            </a:p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</a:rPr>
                <a:t>in Hawai’i</a:t>
              </a:r>
            </a:p>
            <a:p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10 Feb 2019 (The Weather Channel)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F32F63B-697F-410A-8410-29D617B2CDD9}"/>
              </a:ext>
            </a:extLst>
          </p:cNvPr>
          <p:cNvGrpSpPr/>
          <p:nvPr/>
        </p:nvGrpSpPr>
        <p:grpSpPr>
          <a:xfrm>
            <a:off x="8900927" y="3281857"/>
            <a:ext cx="3149600" cy="1772920"/>
            <a:chOff x="5888947" y="2404201"/>
            <a:chExt cx="3149600" cy="177292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1718CF-F592-49F7-A54C-349342E78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947" y="2404201"/>
              <a:ext cx="3149600" cy="177292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F2F5A2-D7FB-417C-A1E3-2573C5FC3687}"/>
                </a:ext>
              </a:extLst>
            </p:cNvPr>
            <p:cNvSpPr txBox="1"/>
            <p:nvPr/>
          </p:nvSpPr>
          <p:spPr>
            <a:xfrm>
              <a:off x="6609676" y="3623123"/>
              <a:ext cx="242887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</a:rPr>
                <a:t>Largest Hail in Colorado</a:t>
              </a:r>
            </a:p>
            <a:p>
              <a:pPr algn="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13 Aug 2019 (CO Climate Ctr)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850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25B28-70AB-4ECA-B711-19202D5A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simulate extreme events?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E9A2C-65BA-4121-AC65-83CE899CA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What extreme events can we simulate with WRF?</a:t>
            </a:r>
          </a:p>
          <a:p>
            <a:endParaRPr lang="en-US" dirty="0"/>
          </a:p>
          <a:p>
            <a:r>
              <a:rPr lang="en-US" dirty="0"/>
              <a:t>How important is horizontal grid spacing?</a:t>
            </a:r>
          </a:p>
          <a:p>
            <a:endParaRPr lang="en-US" dirty="0"/>
          </a:p>
          <a:p>
            <a:r>
              <a:rPr lang="en-US" dirty="0"/>
              <a:t>Can we characterize/quantify potential changes to extreme events?</a:t>
            </a:r>
          </a:p>
        </p:txBody>
      </p:sp>
    </p:spTree>
    <p:extLst>
      <p:ext uri="{BB962C8B-B14F-4D97-AF65-F5344CB8AC3E}">
        <p14:creationId xmlns:p14="http://schemas.microsoft.com/office/powerpoint/2010/main" val="65205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DA257-2C56-4261-82C3-05C0BB4B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“dynamical downscaling”?</a:t>
            </a:r>
          </a:p>
        </p:txBody>
      </p:sp>
      <p:pic>
        <p:nvPicPr>
          <p:cNvPr id="4" name="Picture 3" descr="modele_on_glob_sample">
            <a:extLst>
              <a:ext uri="{FF2B5EF4-FFF2-40B4-BE49-F238E27FC236}">
                <a16:creationId xmlns:a16="http://schemas.microsoft.com/office/drawing/2014/main" id="{AE019F4D-3DBA-4BF6-9988-17944167C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8002" t="11580" r="17922" b="10492"/>
          <a:stretch/>
        </p:blipFill>
        <p:spPr bwMode="auto">
          <a:xfrm>
            <a:off x="2437942" y="4085469"/>
            <a:ext cx="2565400" cy="250888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9B86261-C845-4E35-8471-B6A441E8BACF}"/>
              </a:ext>
            </a:extLst>
          </p:cNvPr>
          <p:cNvGrpSpPr>
            <a:grpSpLocks/>
          </p:cNvGrpSpPr>
          <p:nvPr/>
        </p:nvGrpSpPr>
        <p:grpSpPr bwMode="auto">
          <a:xfrm>
            <a:off x="2845929" y="4598496"/>
            <a:ext cx="1939925" cy="1282700"/>
            <a:chOff x="3420" y="558"/>
            <a:chExt cx="1222" cy="808"/>
          </a:xfrm>
        </p:grpSpPr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D6586EDD-B597-4659-A973-143D283AE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" y="582"/>
              <a:ext cx="63" cy="765"/>
            </a:xfrm>
            <a:custGeom>
              <a:avLst/>
              <a:gdLst>
                <a:gd name="T0" fmla="*/ 60 w 63"/>
                <a:gd name="T1" fmla="*/ 765 h 765"/>
                <a:gd name="T2" fmla="*/ 12 w 63"/>
                <a:gd name="T3" fmla="*/ 528 h 765"/>
                <a:gd name="T4" fmla="*/ 9 w 63"/>
                <a:gd name="T5" fmla="*/ 252 h 765"/>
                <a:gd name="T6" fmla="*/ 63 w 63"/>
                <a:gd name="T7" fmla="*/ 0 h 7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765"/>
                <a:gd name="T14" fmla="*/ 63 w 63"/>
                <a:gd name="T15" fmla="*/ 765 h 7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765">
                  <a:moveTo>
                    <a:pt x="60" y="765"/>
                  </a:moveTo>
                  <a:cubicBezTo>
                    <a:pt x="40" y="689"/>
                    <a:pt x="20" y="613"/>
                    <a:pt x="12" y="528"/>
                  </a:cubicBezTo>
                  <a:cubicBezTo>
                    <a:pt x="4" y="443"/>
                    <a:pt x="0" y="340"/>
                    <a:pt x="9" y="252"/>
                  </a:cubicBezTo>
                  <a:cubicBezTo>
                    <a:pt x="18" y="164"/>
                    <a:pt x="40" y="82"/>
                    <a:pt x="63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B573D3BD-0B10-4481-86FA-4383A3BF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603"/>
              <a:ext cx="64" cy="741"/>
            </a:xfrm>
            <a:custGeom>
              <a:avLst/>
              <a:gdLst>
                <a:gd name="T0" fmla="*/ 3 w 64"/>
                <a:gd name="T1" fmla="*/ 741 h 741"/>
                <a:gd name="T2" fmla="*/ 52 w 64"/>
                <a:gd name="T3" fmla="*/ 525 h 741"/>
                <a:gd name="T4" fmla="*/ 55 w 64"/>
                <a:gd name="T5" fmla="*/ 249 h 741"/>
                <a:gd name="T6" fmla="*/ 0 w 64"/>
                <a:gd name="T7" fmla="*/ 0 h 7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741"/>
                <a:gd name="T14" fmla="*/ 64 w 64"/>
                <a:gd name="T15" fmla="*/ 741 h 7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741">
                  <a:moveTo>
                    <a:pt x="3" y="741"/>
                  </a:moveTo>
                  <a:cubicBezTo>
                    <a:pt x="11" y="705"/>
                    <a:pt x="43" y="607"/>
                    <a:pt x="52" y="525"/>
                  </a:cubicBezTo>
                  <a:cubicBezTo>
                    <a:pt x="61" y="443"/>
                    <a:pt x="64" y="336"/>
                    <a:pt x="55" y="249"/>
                  </a:cubicBezTo>
                  <a:cubicBezTo>
                    <a:pt x="46" y="162"/>
                    <a:pt x="11" y="52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EB4CDD3E-8BDF-49DD-AF65-59F6A3DCB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558"/>
              <a:ext cx="1092" cy="45"/>
            </a:xfrm>
            <a:custGeom>
              <a:avLst/>
              <a:gdLst>
                <a:gd name="T0" fmla="*/ 0 w 1092"/>
                <a:gd name="T1" fmla="*/ 24 h 45"/>
                <a:gd name="T2" fmla="*/ 207 w 1092"/>
                <a:gd name="T3" fmla="*/ 6 h 45"/>
                <a:gd name="T4" fmla="*/ 435 w 1092"/>
                <a:gd name="T5" fmla="*/ 0 h 45"/>
                <a:gd name="T6" fmla="*/ 657 w 1092"/>
                <a:gd name="T7" fmla="*/ 3 h 45"/>
                <a:gd name="T8" fmla="*/ 873 w 1092"/>
                <a:gd name="T9" fmla="*/ 15 h 45"/>
                <a:gd name="T10" fmla="*/ 1092 w 1092"/>
                <a:gd name="T11" fmla="*/ 45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2"/>
                <a:gd name="T19" fmla="*/ 0 h 45"/>
                <a:gd name="T20" fmla="*/ 1092 w 1092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2" h="45">
                  <a:moveTo>
                    <a:pt x="0" y="24"/>
                  </a:moveTo>
                  <a:cubicBezTo>
                    <a:pt x="67" y="17"/>
                    <a:pt x="135" y="10"/>
                    <a:pt x="207" y="6"/>
                  </a:cubicBezTo>
                  <a:cubicBezTo>
                    <a:pt x="279" y="2"/>
                    <a:pt x="360" y="0"/>
                    <a:pt x="435" y="0"/>
                  </a:cubicBezTo>
                  <a:cubicBezTo>
                    <a:pt x="510" y="0"/>
                    <a:pt x="584" y="0"/>
                    <a:pt x="657" y="3"/>
                  </a:cubicBezTo>
                  <a:cubicBezTo>
                    <a:pt x="730" y="6"/>
                    <a:pt x="801" y="8"/>
                    <a:pt x="873" y="15"/>
                  </a:cubicBezTo>
                  <a:cubicBezTo>
                    <a:pt x="945" y="22"/>
                    <a:pt x="1047" y="39"/>
                    <a:pt x="1092" y="4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EBD6D8DA-E8CE-4419-B7C4-C79F98915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1344"/>
              <a:ext cx="1100" cy="22"/>
            </a:xfrm>
            <a:custGeom>
              <a:avLst/>
              <a:gdLst>
                <a:gd name="T0" fmla="*/ 0 w 1100"/>
                <a:gd name="T1" fmla="*/ 0 h 22"/>
                <a:gd name="T2" fmla="*/ 215 w 1100"/>
                <a:gd name="T3" fmla="*/ 15 h 22"/>
                <a:gd name="T4" fmla="*/ 434 w 1100"/>
                <a:gd name="T5" fmla="*/ 21 h 22"/>
                <a:gd name="T6" fmla="*/ 653 w 1100"/>
                <a:gd name="T7" fmla="*/ 21 h 22"/>
                <a:gd name="T8" fmla="*/ 875 w 1100"/>
                <a:gd name="T9" fmla="*/ 15 h 22"/>
                <a:gd name="T10" fmla="*/ 1100 w 1100"/>
                <a:gd name="T11" fmla="*/ 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0"/>
                <a:gd name="T19" fmla="*/ 0 h 22"/>
                <a:gd name="T20" fmla="*/ 1100 w 1100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0" h="22">
                  <a:moveTo>
                    <a:pt x="0" y="0"/>
                  </a:moveTo>
                  <a:cubicBezTo>
                    <a:pt x="36" y="2"/>
                    <a:pt x="143" y="12"/>
                    <a:pt x="215" y="15"/>
                  </a:cubicBezTo>
                  <a:cubicBezTo>
                    <a:pt x="287" y="18"/>
                    <a:pt x="361" y="20"/>
                    <a:pt x="434" y="21"/>
                  </a:cubicBezTo>
                  <a:cubicBezTo>
                    <a:pt x="507" y="22"/>
                    <a:pt x="580" y="22"/>
                    <a:pt x="653" y="21"/>
                  </a:cubicBezTo>
                  <a:cubicBezTo>
                    <a:pt x="726" y="20"/>
                    <a:pt x="801" y="18"/>
                    <a:pt x="875" y="15"/>
                  </a:cubicBezTo>
                  <a:cubicBezTo>
                    <a:pt x="949" y="12"/>
                    <a:pt x="1053" y="5"/>
                    <a:pt x="1100" y="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Line 34">
            <a:extLst>
              <a:ext uri="{FF2B5EF4-FFF2-40B4-BE49-F238E27FC236}">
                <a16:creationId xmlns:a16="http://schemas.microsoft.com/office/drawing/2014/main" id="{0ACEBCD1-FC2F-4EA8-9DF2-B08041A2B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0703" y="5846271"/>
            <a:ext cx="4121888" cy="512529"/>
          </a:xfrm>
          <a:prstGeom prst="lin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35">
            <a:extLst>
              <a:ext uri="{FF2B5EF4-FFF2-40B4-BE49-F238E27FC236}">
                <a16:creationId xmlns:a16="http://schemas.microsoft.com/office/drawing/2014/main" id="{A83454DE-4808-41E8-9A57-4A6E5559E2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41178" y="4091987"/>
            <a:ext cx="4121888" cy="544609"/>
          </a:xfrm>
          <a:prstGeom prst="lin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36">
            <a:extLst>
              <a:ext uri="{FF2B5EF4-FFF2-40B4-BE49-F238E27FC236}">
                <a16:creationId xmlns:a16="http://schemas.microsoft.com/office/drawing/2014/main" id="{D8F72F20-E2AE-4206-9A3E-F24633B455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9491" y="4082981"/>
            <a:ext cx="5980042" cy="582191"/>
          </a:xfrm>
          <a:prstGeom prst="lin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39">
            <a:extLst>
              <a:ext uri="{FF2B5EF4-FFF2-40B4-BE49-F238E27FC236}">
                <a16:creationId xmlns:a16="http://schemas.microsoft.com/office/drawing/2014/main" id="{C0AB3745-541B-4A0F-9FA4-5E0613A1B9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9490" y="5836746"/>
            <a:ext cx="6074514" cy="522054"/>
          </a:xfrm>
          <a:prstGeom prst="lin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41">
            <a:extLst>
              <a:ext uri="{FF2B5EF4-FFF2-40B4-BE49-F238E27FC236}">
                <a16:creationId xmlns:a16="http://schemas.microsoft.com/office/drawing/2014/main" id="{FAF476A2-D6D7-4B76-A424-CF6034F4E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728" y="6050377"/>
            <a:ext cx="6014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i="1" dirty="0"/>
              <a:t>GCM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20D14D-F253-4CE8-9E7E-14A700852A6D}"/>
              </a:ext>
            </a:extLst>
          </p:cNvPr>
          <p:cNvGrpSpPr/>
          <p:nvPr/>
        </p:nvGrpSpPr>
        <p:grpSpPr>
          <a:xfrm>
            <a:off x="2377255" y="1459519"/>
            <a:ext cx="7839452" cy="2332450"/>
            <a:chOff x="2176274" y="316526"/>
            <a:chExt cx="7839452" cy="2332450"/>
          </a:xfrm>
        </p:grpSpPr>
        <p:grpSp>
          <p:nvGrpSpPr>
            <p:cNvPr id="18" name="Group 7">
              <a:extLst>
                <a:ext uri="{FF2B5EF4-FFF2-40B4-BE49-F238E27FC236}">
                  <a16:creationId xmlns:a16="http://schemas.microsoft.com/office/drawing/2014/main" id="{B1A6E77D-3CD3-4C0E-A0B6-EB7E7F2B066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503783" y="596935"/>
              <a:ext cx="2879722" cy="1022350"/>
              <a:chOff x="2268" y="3368"/>
              <a:chExt cx="1228" cy="644"/>
            </a:xfrm>
          </p:grpSpPr>
          <p:sp>
            <p:nvSpPr>
              <p:cNvPr id="24" name="Line 8">
                <a:extLst>
                  <a:ext uri="{FF2B5EF4-FFF2-40B4-BE49-F238E27FC236}">
                    <a16:creationId xmlns:a16="http://schemas.microsoft.com/office/drawing/2014/main" id="{B1C0C6E3-1BC5-4F14-BDC6-1EE860198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8" y="3850"/>
                <a:ext cx="122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Maiandra GD" panose="020E0502030308020204" pitchFamily="34" charset="0"/>
                </a:endParaRPr>
              </a:p>
            </p:txBody>
          </p:sp>
          <p:sp>
            <p:nvSpPr>
              <p:cNvPr id="25" name="Line 9">
                <a:extLst>
                  <a:ext uri="{FF2B5EF4-FFF2-40B4-BE49-F238E27FC236}">
                    <a16:creationId xmlns:a16="http://schemas.microsoft.com/office/drawing/2014/main" id="{FCAF3C23-3788-4BFE-A1A2-A861FF99F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2" y="349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Maiandra GD" panose="020E0502030308020204" pitchFamily="34" charset="0"/>
                </a:endParaRPr>
              </a:p>
            </p:txBody>
          </p:sp>
          <p:sp>
            <p:nvSpPr>
              <p:cNvPr id="26" name="Line 10">
                <a:extLst>
                  <a:ext uri="{FF2B5EF4-FFF2-40B4-BE49-F238E27FC236}">
                    <a16:creationId xmlns:a16="http://schemas.microsoft.com/office/drawing/2014/main" id="{0ADB79D3-9BEB-4889-ACEE-D2C1012170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50" y="3385"/>
                <a:ext cx="0" cy="6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Maiandra GD" panose="020E0502030308020204" pitchFamily="34" charset="0"/>
                </a:endParaRPr>
              </a:p>
            </p:txBody>
          </p:sp>
          <p:sp>
            <p:nvSpPr>
              <p:cNvPr id="27" name="Line 11">
                <a:extLst>
                  <a:ext uri="{FF2B5EF4-FFF2-40B4-BE49-F238E27FC236}">
                    <a16:creationId xmlns:a16="http://schemas.microsoft.com/office/drawing/2014/main" id="{8BA29047-1CC1-4047-889C-94936C309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7" y="3385"/>
                <a:ext cx="0" cy="6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Maiandra GD" panose="020E0502030308020204" pitchFamily="34" charset="0"/>
                </a:endParaRPr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98DA0D85-73A9-414E-BB72-7B41EE3C2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5" y="3368"/>
                <a:ext cx="1221" cy="379"/>
              </a:xfrm>
              <a:custGeom>
                <a:avLst/>
                <a:gdLst/>
                <a:ahLst/>
                <a:cxnLst>
                  <a:cxn ang="0">
                    <a:pos x="0" y="365"/>
                  </a:cxn>
                  <a:cxn ang="0">
                    <a:pos x="102" y="285"/>
                  </a:cxn>
                  <a:cxn ang="0">
                    <a:pos x="177" y="12"/>
                  </a:cxn>
                  <a:cxn ang="0">
                    <a:pos x="248" y="241"/>
                  </a:cxn>
                  <a:cxn ang="0">
                    <a:pos x="335" y="350"/>
                  </a:cxn>
                  <a:cxn ang="0">
                    <a:pos x="473" y="356"/>
                  </a:cxn>
                  <a:cxn ang="0">
                    <a:pos x="547" y="212"/>
                  </a:cxn>
                  <a:cxn ang="0">
                    <a:pos x="597" y="4"/>
                  </a:cxn>
                  <a:cxn ang="0">
                    <a:pos x="649" y="190"/>
                  </a:cxn>
                  <a:cxn ang="0">
                    <a:pos x="741" y="348"/>
                  </a:cxn>
                  <a:cxn ang="0">
                    <a:pos x="885" y="344"/>
                  </a:cxn>
                  <a:cxn ang="0">
                    <a:pos x="945" y="260"/>
                  </a:cxn>
                  <a:cxn ang="0">
                    <a:pos x="985" y="168"/>
                  </a:cxn>
                  <a:cxn ang="0">
                    <a:pos x="1021" y="28"/>
                  </a:cxn>
                  <a:cxn ang="0">
                    <a:pos x="1085" y="204"/>
                  </a:cxn>
                  <a:cxn ang="0">
                    <a:pos x="1174" y="336"/>
                  </a:cxn>
                  <a:cxn ang="0">
                    <a:pos x="1221" y="352"/>
                  </a:cxn>
                </a:cxnLst>
                <a:rect l="0" t="0" r="r" b="b"/>
                <a:pathLst>
                  <a:path w="1221" h="379">
                    <a:moveTo>
                      <a:pt x="0" y="365"/>
                    </a:moveTo>
                    <a:cubicBezTo>
                      <a:pt x="36" y="349"/>
                      <a:pt x="73" y="344"/>
                      <a:pt x="102" y="285"/>
                    </a:cubicBezTo>
                    <a:cubicBezTo>
                      <a:pt x="131" y="226"/>
                      <a:pt x="153" y="19"/>
                      <a:pt x="177" y="12"/>
                    </a:cubicBezTo>
                    <a:cubicBezTo>
                      <a:pt x="201" y="5"/>
                      <a:pt x="222" y="185"/>
                      <a:pt x="248" y="241"/>
                    </a:cubicBezTo>
                    <a:cubicBezTo>
                      <a:pt x="274" y="297"/>
                      <a:pt x="298" y="331"/>
                      <a:pt x="335" y="350"/>
                    </a:cubicBezTo>
                    <a:cubicBezTo>
                      <a:pt x="372" y="369"/>
                      <a:pt x="438" y="379"/>
                      <a:pt x="473" y="356"/>
                    </a:cubicBezTo>
                    <a:cubicBezTo>
                      <a:pt x="508" y="333"/>
                      <a:pt x="526" y="271"/>
                      <a:pt x="547" y="212"/>
                    </a:cubicBezTo>
                    <a:cubicBezTo>
                      <a:pt x="568" y="153"/>
                      <a:pt x="580" y="8"/>
                      <a:pt x="597" y="4"/>
                    </a:cubicBezTo>
                    <a:cubicBezTo>
                      <a:pt x="614" y="0"/>
                      <a:pt x="625" y="133"/>
                      <a:pt x="649" y="190"/>
                    </a:cubicBezTo>
                    <a:cubicBezTo>
                      <a:pt x="673" y="247"/>
                      <a:pt x="702" y="322"/>
                      <a:pt x="741" y="348"/>
                    </a:cubicBezTo>
                    <a:cubicBezTo>
                      <a:pt x="780" y="374"/>
                      <a:pt x="851" y="359"/>
                      <a:pt x="885" y="344"/>
                    </a:cubicBezTo>
                    <a:cubicBezTo>
                      <a:pt x="919" y="329"/>
                      <a:pt x="928" y="289"/>
                      <a:pt x="945" y="260"/>
                    </a:cubicBezTo>
                    <a:cubicBezTo>
                      <a:pt x="962" y="231"/>
                      <a:pt x="972" y="207"/>
                      <a:pt x="985" y="168"/>
                    </a:cubicBezTo>
                    <a:cubicBezTo>
                      <a:pt x="998" y="129"/>
                      <a:pt x="1004" y="22"/>
                      <a:pt x="1021" y="28"/>
                    </a:cubicBezTo>
                    <a:cubicBezTo>
                      <a:pt x="1038" y="34"/>
                      <a:pt x="1059" y="153"/>
                      <a:pt x="1085" y="204"/>
                    </a:cubicBezTo>
                    <a:cubicBezTo>
                      <a:pt x="1111" y="255"/>
                      <a:pt x="1151" y="311"/>
                      <a:pt x="1174" y="336"/>
                    </a:cubicBezTo>
                    <a:cubicBezTo>
                      <a:pt x="1197" y="361"/>
                      <a:pt x="1211" y="349"/>
                      <a:pt x="1221" y="352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Maiandra GD" panose="020E0502030308020204" pitchFamily="34" charset="0"/>
                </a:endParaRP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EA1D0275-93B3-40EF-A688-84FCE8430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3" y="3385"/>
                <a:ext cx="0" cy="6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Maiandra GD" panose="020E0502030308020204" pitchFamily="34" charset="0"/>
                </a:endParaRPr>
              </a:p>
            </p:txBody>
          </p:sp>
        </p:grpSp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36C09D44-24C7-4291-8767-E9BFD79E3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274" y="316526"/>
              <a:ext cx="2367503" cy="168592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 w="57150" cmpd="thickThin">
              <a:solidFill>
                <a:schemeClr val="bg2"/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/>
              <a:r>
                <a:rPr lang="en-US" sz="1600" i="1" dirty="0">
                  <a:solidFill>
                    <a:schemeClr val="accent2">
                      <a:lumMod val="75000"/>
                    </a:schemeClr>
                  </a:solidFill>
                </a:rPr>
                <a:t>Global Climate</a:t>
              </a:r>
            </a:p>
            <a:p>
              <a:pPr algn="l"/>
              <a:endParaRPr lang="en-US" sz="1200" dirty="0"/>
            </a:p>
            <a:p>
              <a:pPr algn="l"/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- </a:t>
              </a:r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</a:rPr>
                <a:t>Comprehensive science</a:t>
              </a:r>
            </a:p>
            <a:p>
              <a:pPr algn="l"/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</a:rPr>
                <a:t>- Emissions scenarios</a:t>
              </a:r>
            </a:p>
            <a:p>
              <a:pPr algn="l"/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</a:rPr>
                <a:t>- Multi-century data</a:t>
              </a:r>
            </a:p>
            <a:p>
              <a:pPr algn="l"/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</a:rPr>
                <a:t>- Coarse resolution</a:t>
              </a:r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170214C4-5C97-4C84-9D01-2079F1CB4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9383" y="316526"/>
              <a:ext cx="2616343" cy="1905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 w="57150" cmpd="thickThin">
              <a:solidFill>
                <a:schemeClr val="bg2"/>
              </a:solidFill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l"/>
              <a:r>
                <a:rPr lang="en-US" sz="1600" i="1" dirty="0">
                  <a:solidFill>
                    <a:schemeClr val="accent2">
                      <a:lumMod val="75000"/>
                    </a:schemeClr>
                  </a:solidFill>
                </a:rPr>
                <a:t>Regional (National or </a:t>
              </a:r>
              <a:br>
                <a:rPr lang="en-US" sz="1600" i="1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en-US" sz="1600" i="1" dirty="0">
                  <a:solidFill>
                    <a:schemeClr val="accent2">
                      <a:lumMod val="75000"/>
                    </a:schemeClr>
                  </a:solidFill>
                </a:rPr>
                <a:t>Local) Impacts of</a:t>
              </a:r>
              <a:br>
                <a:rPr lang="en-US" sz="1600" i="1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en-US" sz="1600" i="1" dirty="0">
                  <a:solidFill>
                    <a:schemeClr val="accent2">
                      <a:lumMod val="75000"/>
                    </a:schemeClr>
                  </a:solidFill>
                </a:rPr>
                <a:t>Climate Change</a:t>
              </a:r>
            </a:p>
            <a:p>
              <a:pPr algn="l"/>
              <a:endParaRPr lang="en-US" sz="1200" dirty="0"/>
            </a:p>
            <a:p>
              <a:pPr marL="112713" indent="-112713"/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-	</a:t>
              </a:r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</a:rPr>
                <a:t>Effects on human health,</a:t>
              </a:r>
              <a:br>
                <a:rPr lang="en-US" sz="1400" dirty="0">
                  <a:solidFill>
                    <a:schemeClr val="accent3">
                      <a:lumMod val="50000"/>
                    </a:schemeClr>
                  </a:solidFill>
                </a:rPr>
              </a:br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</a:rPr>
                <a:t>air quality, and ecosystems</a:t>
              </a:r>
            </a:p>
            <a:p>
              <a:pPr marL="112713" indent="-112713" algn="l"/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</a:rPr>
                <a:t>- Frequency and intensity of</a:t>
              </a:r>
              <a:br>
                <a:rPr lang="en-US" sz="1400" dirty="0">
                  <a:solidFill>
                    <a:schemeClr val="accent3">
                      <a:lumMod val="50000"/>
                    </a:schemeClr>
                  </a:solidFill>
                </a:rPr>
              </a:br>
              <a:r>
                <a:rPr lang="en-US" sz="1400" dirty="0">
                  <a:solidFill>
                    <a:schemeClr val="accent3">
                      <a:lumMod val="50000"/>
                    </a:schemeClr>
                  </a:solidFill>
                </a:rPr>
                <a:t>extreme events</a:t>
              </a:r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A5D512AF-DCF6-43EA-9EAF-681AA2919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8286" y="1611347"/>
              <a:ext cx="27043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85000"/>
                    </a:schemeClr>
                  </a:solidFill>
                </a:rPr>
                <a:t>Dynamical Downscaling</a:t>
              </a:r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3AFD6441-EF07-4418-8168-8DD06477D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6961" y="2064201"/>
              <a:ext cx="22461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accent2">
                      <a:lumMod val="75000"/>
                    </a:schemeClr>
                  </a:solidFill>
                </a:rPr>
                <a:t>Large, well-established </a:t>
              </a:r>
              <a:br>
                <a:rPr lang="en-US" sz="1600" b="1" i="1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en-US" sz="1600" b="1" i="1" dirty="0">
                  <a:solidFill>
                    <a:schemeClr val="accent2">
                      <a:lumMod val="75000"/>
                    </a:schemeClr>
                  </a:solidFill>
                </a:rPr>
                <a:t>(external) programs</a:t>
              </a:r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8BA28EDA-F27D-44DA-9768-2CC96D960D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1348" y="2265814"/>
              <a:ext cx="140929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i="1" dirty="0">
                  <a:solidFill>
                    <a:schemeClr val="accent2">
                      <a:lumMod val="75000"/>
                    </a:schemeClr>
                  </a:solidFill>
                </a:rPr>
                <a:t>EPA’s interests</a:t>
              </a:r>
            </a:p>
          </p:txBody>
        </p:sp>
      </p:grpSp>
      <p:pic>
        <p:nvPicPr>
          <p:cNvPr id="6" name="Picture 30" descr="wrf_on_its_grid_sample">
            <a:extLst>
              <a:ext uri="{FF2B5EF4-FFF2-40B4-BE49-F238E27FC236}">
                <a16:creationId xmlns:a16="http://schemas.microsoft.com/office/drawing/2014/main" id="{8DD5D447-115A-4B78-A34F-809321AC1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0380" t="12088" r="10754" b="12402"/>
          <a:stretch/>
        </p:blipFill>
        <p:spPr bwMode="auto">
          <a:xfrm>
            <a:off x="7063066" y="4068038"/>
            <a:ext cx="3690938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2">
            <a:extLst>
              <a:ext uri="{FF2B5EF4-FFF2-40B4-BE49-F238E27FC236}">
                <a16:creationId xmlns:a16="http://schemas.microsoft.com/office/drawing/2014/main" id="{86BBAC3A-9911-4322-8B53-AFAA2AF39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3491" y="6013417"/>
            <a:ext cx="5839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i="1" dirty="0"/>
              <a:t>RCM</a:t>
            </a:r>
          </a:p>
        </p:txBody>
      </p:sp>
    </p:spTree>
    <p:extLst>
      <p:ext uri="{BB962C8B-B14F-4D97-AF65-F5344CB8AC3E}">
        <p14:creationId xmlns:p14="http://schemas.microsoft.com/office/powerpoint/2010/main" val="115003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B7DB-C37B-4D91-B16E-08866ACB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WRF Modeling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BE820-A5FB-4EB0-AA8D-54D3007DF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WRFv3.9 with a “dynamical downscaling” configuration</a:t>
            </a:r>
          </a:p>
          <a:p>
            <a:pPr lvl="1"/>
            <a:r>
              <a:rPr lang="en-US" dirty="0"/>
              <a:t>Long, continuous simulation</a:t>
            </a:r>
          </a:p>
          <a:p>
            <a:pPr lvl="1"/>
            <a:r>
              <a:rPr lang="en-US" dirty="0"/>
              <a:t>Options differ from most EPA retrospective applications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No additional observations </a:t>
            </a:r>
            <a:r>
              <a:rPr lang="en-US" dirty="0"/>
              <a:t>included (emulates regional climate scenario)</a:t>
            </a:r>
          </a:p>
          <a:p>
            <a:r>
              <a:rPr lang="en-US" dirty="0"/>
              <a:t>Historical (verifiable) case:  </a:t>
            </a:r>
            <a:r>
              <a:rPr lang="en-US" b="1" dirty="0">
                <a:solidFill>
                  <a:srgbClr val="C00000"/>
                </a:solidFill>
              </a:rPr>
              <a:t>1988—2010 (23-year period)</a:t>
            </a:r>
          </a:p>
          <a:p>
            <a:r>
              <a:rPr lang="en-US" dirty="0"/>
              <a:t>Forcing data from ERA-Interim (0.75° x 0.75°)</a:t>
            </a:r>
          </a:p>
          <a:p>
            <a:pPr lvl="1"/>
            <a:r>
              <a:rPr lang="en-US" dirty="0"/>
              <a:t>Initial conditions</a:t>
            </a:r>
          </a:p>
          <a:p>
            <a:pPr lvl="1"/>
            <a:r>
              <a:rPr lang="en-US" dirty="0"/>
              <a:t>Lateral boundary conditions</a:t>
            </a:r>
          </a:p>
          <a:p>
            <a:pPr lvl="1"/>
            <a:r>
              <a:rPr lang="en-US" dirty="0"/>
              <a:t>Surface fields</a:t>
            </a:r>
          </a:p>
          <a:p>
            <a:pPr lvl="1"/>
            <a:r>
              <a:rPr lang="en-US" dirty="0"/>
              <a:t>Large-scale nudging</a:t>
            </a:r>
          </a:p>
        </p:txBody>
      </p:sp>
    </p:spTree>
    <p:extLst>
      <p:ext uri="{BB962C8B-B14F-4D97-AF65-F5344CB8AC3E}">
        <p14:creationId xmlns:p14="http://schemas.microsoft.com/office/powerpoint/2010/main" val="235869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68A6-8CA5-4E81-88BE-B5F27C34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WRF Modeling Domains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EB3DE-D033-4D73-B722-0DBE2BD16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02" y="2247900"/>
            <a:ext cx="3810000" cy="381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2510FA-3082-45D6-B5B4-1B88A284D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8" y="2247900"/>
            <a:ext cx="5715000" cy="381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EC02E8-AE9B-41F1-9B0D-CC72A39D8EC4}"/>
              </a:ext>
            </a:extLst>
          </p:cNvPr>
          <p:cNvSpPr txBox="1"/>
          <p:nvPr/>
        </p:nvSpPr>
        <p:spPr>
          <a:xfrm>
            <a:off x="3216686" y="6150046"/>
            <a:ext cx="5758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34 hybrid sigma-pressure layers up to 50 </a:t>
            </a:r>
            <a:r>
              <a:rPr lang="en-US" sz="2400" dirty="0" err="1"/>
              <a:t>hPa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3994D-3603-47A0-844E-5ABE2EB94411}"/>
              </a:ext>
            </a:extLst>
          </p:cNvPr>
          <p:cNvSpPr txBox="1"/>
          <p:nvPr/>
        </p:nvSpPr>
        <p:spPr>
          <a:xfrm>
            <a:off x="2229260" y="1694089"/>
            <a:ext cx="2826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36-km (210 x 140)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A7397C-7D3A-46DF-A7AD-89EF1B2BB841}"/>
              </a:ext>
            </a:extLst>
          </p:cNvPr>
          <p:cNvSpPr txBox="1"/>
          <p:nvPr/>
        </p:nvSpPr>
        <p:spPr>
          <a:xfrm>
            <a:off x="7963094" y="1694089"/>
            <a:ext cx="2826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12-km (163 x 163)</a:t>
            </a:r>
          </a:p>
        </p:txBody>
      </p:sp>
    </p:spTree>
    <p:extLst>
      <p:ext uri="{BB962C8B-B14F-4D97-AF65-F5344CB8AC3E}">
        <p14:creationId xmlns:p14="http://schemas.microsoft.com/office/powerpoint/2010/main" val="768189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03BAD3A-88D3-4AA1-A6BC-39A7B0FDFA9C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76B6C59C-0FEE-4D21-BBA5-63806081D5D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0CAD1CCF-050E-4873-966F-2B5BCBE96211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A042472F-1AF9-40AA-B6C3-49E170512DDF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3F27020D-FFC7-41DE-A8FA-97AB93F9ECC6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9514FB6C-7D6D-49FD-BBA5-8EBE08A41F63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8DA0A062-62B7-4100-A11D-233932C9CD16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12398F2B-D404-4DD8-A84A-31151476FE86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28C1D0EA-8B46-491A-9255-70636F868C86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E5B3CC11-ABA0-4421-B740-331C62F55B0B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E76B2EB4-BFE4-418E-9815-A7597A95A79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3D8C05E6-7612-41F0-A275-21A24D8C3188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027040EC-C570-4A6A-9E09-B30FBAAE6703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44E03DF4-CAE4-4CDC-8571-8C65397C43F3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8543F998-5944-48CC-9538-0D8F2B53C72E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7142F69B-67DE-4BDC-B74D-52230651D3E1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A9E53E8E-58DE-4D57-8E0F-3AB97389C30B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55481583-6FB0-4E63-945F-5215E90C78F5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B93D089B-E4BA-4E53-A536-56934BA0B46F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D2B85D89-E052-47F0-8F8D-69DF9197F513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6D6356F4-EE53-483C-9290-29189320F79F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791230C6-7378-4985-966A-B12B8B6B87A6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D9B0BA3-3800-4486-ACED-82C60D882B48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E18D2FB1-C8A2-45D6-B229-DA80DA3F0C05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6C657E16-3154-4F4D-B957-AE334E84F4DF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DBA203BD-ED35-4581-B7D4-645B0D6529F9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583A65AE-3995-40FA-B4EC-2930871349C1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91045209-0419-4E52-AD23-EB89E373531B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C89ECCEC-729D-446A-A609-8FACD29C2404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DF5D4F8E-AA8A-4067-A773-9749903467E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CF0BF49-C647-4725-BEC5-5E0277B31DD3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94B0CE3-E69D-4C4F-A930-9E699FC84B57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4B36E344-EAC8-4390-B3B3-0B7BAFD1F20D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4FA9A73C-0830-4347-862F-570F743B7CEB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2840AF8C-CF84-4179-B570-B0E69A0A342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D6CE6E5D-41D8-4C2B-A770-367CFD3C425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2513</TotalTime>
  <Words>932</Words>
  <Application>Microsoft Office PowerPoint</Application>
  <PresentationFormat>Widescreen</PresentationFormat>
  <Paragraphs>178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Maiandra GD</vt:lpstr>
      <vt:lpstr>Office Theme</vt:lpstr>
      <vt:lpstr>Comparing Extreme Weather Events Generated by 36-km and 12-km WRF Simulations</vt:lpstr>
      <vt:lpstr>What are extreme weather events?</vt:lpstr>
      <vt:lpstr>Extreme events are costly in many ways!</vt:lpstr>
      <vt:lpstr>Extreme events come in many forms!</vt:lpstr>
      <vt:lpstr>Extreme events are occurring more often!</vt:lpstr>
      <vt:lpstr>Can we simulate extreme events?</vt:lpstr>
      <vt:lpstr>What is “dynamical downscaling”?</vt:lpstr>
      <vt:lpstr>WRF Modeling Setup</vt:lpstr>
      <vt:lpstr>WRF Modeling Domains</vt:lpstr>
      <vt:lpstr>WRF Modeling Domains for Analysis</vt:lpstr>
      <vt:lpstr>WRF Model Options</vt:lpstr>
      <vt:lpstr>Annual Average Precipitation (mm)</vt:lpstr>
      <vt:lpstr>Annual Average Precipitation (mm)</vt:lpstr>
      <vt:lpstr>January Average Max Temperature (°C)</vt:lpstr>
      <vt:lpstr>January Average Min Temperature (°C)</vt:lpstr>
      <vt:lpstr>July Average Max Temperature (°C)</vt:lpstr>
      <vt:lpstr>July Average Min Temperature (°C)</vt:lpstr>
      <vt:lpstr>Examining a water application…</vt:lpstr>
      <vt:lpstr>What are IDF Curves ?</vt:lpstr>
      <vt:lpstr>Additional Analysis for Selected Cities</vt:lpstr>
      <vt:lpstr>Precipitation IDF Curves</vt:lpstr>
      <vt:lpstr>Precipitation Annual Maximum Series</vt:lpstr>
      <vt:lpstr>Preliminary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Tarpley, Keith</dc:creator>
  <cp:lastModifiedBy>Tanya Spero</cp:lastModifiedBy>
  <cp:revision>142</cp:revision>
  <dcterms:created xsi:type="dcterms:W3CDTF">2016-06-28T14:09:22Z</dcterms:created>
  <dcterms:modified xsi:type="dcterms:W3CDTF">2019-10-22T14:22:13Z</dcterms:modified>
</cp:coreProperties>
</file>