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0" r:id="rId3"/>
    <p:sldId id="259" r:id="rId4"/>
    <p:sldId id="271" r:id="rId5"/>
    <p:sldId id="272" r:id="rId6"/>
    <p:sldId id="273" r:id="rId7"/>
    <p:sldId id="260" r:id="rId8"/>
    <p:sldId id="1495" r:id="rId9"/>
    <p:sldId id="261" r:id="rId10"/>
    <p:sldId id="1488" r:id="rId11"/>
    <p:sldId id="1489" r:id="rId12"/>
    <p:sldId id="1491" r:id="rId13"/>
    <p:sldId id="1496" r:id="rId14"/>
    <p:sldId id="1493" r:id="rId15"/>
    <p:sldId id="1494" r:id="rId16"/>
    <p:sldId id="274" r:id="rId17"/>
    <p:sldId id="1487" r:id="rId18"/>
    <p:sldId id="1497"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a:srgbClr val="AEA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86765" autoAdjust="0"/>
  </p:normalViewPr>
  <p:slideViewPr>
    <p:cSldViewPr snapToGrid="0">
      <p:cViewPr varScale="1">
        <p:scale>
          <a:sx n="53" d="100"/>
          <a:sy n="53" d="100"/>
        </p:scale>
        <p:origin x="1617"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8E761-7E96-402D-A8CF-18313300D3C7}" type="datetimeFigureOut">
              <a:rPr lang="zh-CN" altLang="en-US" smtClean="0"/>
              <a:t>2019/10/22</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1F80E-BF17-4283-B305-FC43957A171D}" type="slidenum">
              <a:rPr lang="zh-CN" altLang="en-US" smtClean="0"/>
              <a:t>‹#›</a:t>
            </a:fld>
            <a:endParaRPr lang="zh-CN" altLang="en-US"/>
          </a:p>
        </p:txBody>
      </p:sp>
    </p:spTree>
    <p:extLst>
      <p:ext uri="{BB962C8B-B14F-4D97-AF65-F5344CB8AC3E}">
        <p14:creationId xmlns:p14="http://schemas.microsoft.com/office/powerpoint/2010/main" val="3452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CPP first proposed in 2014. Supply and demand sides</a:t>
            </a:r>
            <a:endParaRPr lang="zh-CN" altLang="en-US"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2</a:t>
            </a:fld>
            <a:endParaRPr lang="zh-CN" altLang="en-US"/>
          </a:p>
        </p:txBody>
      </p:sp>
    </p:spTree>
    <p:extLst>
      <p:ext uri="{BB962C8B-B14F-4D97-AF65-F5344CB8AC3E}">
        <p14:creationId xmlns:p14="http://schemas.microsoft.com/office/powerpoint/2010/main" val="253395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CO2 elevation: </a:t>
            </a:r>
            <a:r>
              <a:rPr lang="en-US" altLang="zh-CN" sz="1200" kern="1200" dirty="0">
                <a:solidFill>
                  <a:schemeClr val="tx1"/>
                </a:solidFill>
                <a:effectLst/>
                <a:latin typeface="+mn-lt"/>
                <a:ea typeface="+mn-ea"/>
                <a:cs typeface="+mn-cs"/>
              </a:rPr>
              <a:t>the direct interactions of carbon assimilation with the </a:t>
            </a:r>
            <a:r>
              <a:rPr lang="en-US" altLang="zh-CN" sz="1200" kern="1200" dirty="0" err="1">
                <a:solidFill>
                  <a:schemeClr val="tx1"/>
                </a:solidFill>
                <a:effectLst/>
                <a:latin typeface="+mn-lt"/>
                <a:ea typeface="+mn-ea"/>
                <a:cs typeface="+mn-cs"/>
              </a:rPr>
              <a:t>chloroplastic</a:t>
            </a:r>
            <a:r>
              <a:rPr lang="en-US" altLang="zh-CN" sz="1200" kern="1200" dirty="0">
                <a:solidFill>
                  <a:schemeClr val="tx1"/>
                </a:solidFill>
                <a:effectLst/>
                <a:latin typeface="+mn-lt"/>
                <a:ea typeface="+mn-ea"/>
                <a:cs typeface="+mn-cs"/>
              </a:rPr>
              <a:t> biochemistry of isoprene precursors</a:t>
            </a:r>
            <a:endParaRPr lang="en-US" altLang="zh-CN"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3</a:t>
            </a:fld>
            <a:endParaRPr lang="zh-CN" altLang="en-US"/>
          </a:p>
        </p:txBody>
      </p:sp>
    </p:spTree>
    <p:extLst>
      <p:ext uri="{BB962C8B-B14F-4D97-AF65-F5344CB8AC3E}">
        <p14:creationId xmlns:p14="http://schemas.microsoft.com/office/powerpoint/2010/main" val="11943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CPP elimination: CPP is permanently voided and is not replaced by other controls on power sector CO</a:t>
            </a:r>
            <a:r>
              <a:rPr lang="en-US" altLang="zh-CN" baseline="-25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emissions</a:t>
            </a:r>
            <a:endParaRPr lang="zh-CN" altLang="en-US" dirty="0">
              <a:latin typeface="Arial" panose="020B0604020202020204" pitchFamily="34" charset="0"/>
              <a:cs typeface="Arial" panose="020B0604020202020204" pitchFamily="34" charset="0"/>
            </a:endParaRPr>
          </a:p>
          <a:p>
            <a:r>
              <a:rPr lang="en-US" altLang="zh-CN" dirty="0"/>
              <a:t>Explain how PTC/ITC make impacts</a:t>
            </a:r>
            <a:endParaRPr lang="zh-CN" altLang="en-US"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4</a:t>
            </a:fld>
            <a:endParaRPr lang="zh-CN" altLang="en-US"/>
          </a:p>
        </p:txBody>
      </p:sp>
    </p:spTree>
    <p:extLst>
      <p:ext uri="{BB962C8B-B14F-4D97-AF65-F5344CB8AC3E}">
        <p14:creationId xmlns:p14="http://schemas.microsoft.com/office/powerpoint/2010/main" val="307882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EIA: Energy Information Administration</a:t>
            </a:r>
            <a:endParaRPr lang="zh-CN" altLang="en-US" dirty="0">
              <a:latin typeface="Arial" panose="020B0604020202020204" pitchFamily="34" charset="0"/>
              <a:cs typeface="Arial" panose="020B0604020202020204" pitchFamily="34" charset="0"/>
            </a:endParaRPr>
          </a:p>
          <a:p>
            <a:endParaRPr lang="zh-CN" altLang="en-US"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5</a:t>
            </a:fld>
            <a:endParaRPr lang="zh-CN" altLang="en-US"/>
          </a:p>
        </p:txBody>
      </p:sp>
    </p:spTree>
    <p:extLst>
      <p:ext uri="{BB962C8B-B14F-4D97-AF65-F5344CB8AC3E}">
        <p14:creationId xmlns:p14="http://schemas.microsoft.com/office/powerpoint/2010/main" val="51183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Compute-intensive</a:t>
            </a:r>
            <a:endParaRPr lang="zh-CN" altLang="en-US" dirty="0">
              <a:latin typeface="Arial" panose="020B0604020202020204" pitchFamily="34" charset="0"/>
              <a:cs typeface="Arial" panose="020B0604020202020204" pitchFamily="34" charset="0"/>
            </a:endParaRPr>
          </a:p>
          <a:p>
            <a:endParaRPr lang="zh-CN" altLang="en-US"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6</a:t>
            </a:fld>
            <a:endParaRPr lang="zh-CN" altLang="en-US"/>
          </a:p>
        </p:txBody>
      </p:sp>
    </p:spTree>
    <p:extLst>
      <p:ext uri="{BB962C8B-B14F-4D97-AF65-F5344CB8AC3E}">
        <p14:creationId xmlns:p14="http://schemas.microsoft.com/office/powerpoint/2010/main" val="140242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heterogeneous</a:t>
            </a:r>
            <a:endParaRPr lang="zh-CN" altLang="en-US"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10</a:t>
            </a:fld>
            <a:endParaRPr lang="zh-CN" altLang="en-US"/>
          </a:p>
        </p:txBody>
      </p:sp>
    </p:spTree>
    <p:extLst>
      <p:ext uri="{BB962C8B-B14F-4D97-AF65-F5344CB8AC3E}">
        <p14:creationId xmlns:p14="http://schemas.microsoft.com/office/powerpoint/2010/main" val="244480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C0189C3-F6EB-4C8D-B531-9A466760B1C2}"/>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A7E5D775-37F1-411F-A5A0-DC5CD1B7516A}"/>
              </a:ext>
            </a:extLst>
          </p:cNvPr>
          <p:cNvSpPr>
            <a:spLocks noGrp="1" noChangeArrowheads="1"/>
          </p:cNvSpPr>
          <p:nvPr>
            <p:ph type="body" idx="1"/>
          </p:nvPr>
        </p:nvSpPr>
        <p:spPr>
          <a:noFill/>
        </p:spPr>
        <p:txBody>
          <a:bodyPr/>
          <a:lstStyle/>
          <a:p>
            <a:endParaRPr lang="en-US" altLang="zh-CN"/>
          </a:p>
        </p:txBody>
      </p:sp>
      <p:sp>
        <p:nvSpPr>
          <p:cNvPr id="92164" name="Slide Number Placeholder 3">
            <a:extLst>
              <a:ext uri="{FF2B5EF4-FFF2-40B4-BE49-F238E27FC236}">
                <a16:creationId xmlns:a16="http://schemas.microsoft.com/office/drawing/2014/main" id="{8E97125A-00BE-4B73-A14A-EA6B4D2E2CA2}"/>
              </a:ext>
            </a:extLst>
          </p:cNvPr>
          <p:cNvSpPr>
            <a:spLocks noGrp="1"/>
          </p:cNvSpPr>
          <p:nvPr>
            <p:ph type="sldNum" sz="quarter" idx="5"/>
          </p:nvPr>
        </p:nvSpPr>
        <p:spPr>
          <a:noFill/>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F43CFCAB-B503-4DCD-8A0E-391030577136}" type="slidenum">
              <a:rPr lang="zh-CN" altLang="en-US" sz="1200" smtClean="0">
                <a:latin typeface="Times New Roman" panose="02020603050405020304" pitchFamily="18" charset="0"/>
              </a:rPr>
              <a:pPr/>
              <a:t>17</a:t>
            </a:fld>
            <a:endParaRPr lang="zh-CN" altLang="en-US" sz="12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C0189C3-F6EB-4C8D-B531-9A466760B1C2}"/>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A7E5D775-37F1-411F-A5A0-DC5CD1B7516A}"/>
              </a:ext>
            </a:extLst>
          </p:cNvPr>
          <p:cNvSpPr>
            <a:spLocks noGrp="1" noChangeArrowheads="1"/>
          </p:cNvSpPr>
          <p:nvPr>
            <p:ph type="body" idx="1"/>
          </p:nvPr>
        </p:nvSpPr>
        <p:spPr>
          <a:noFill/>
        </p:spPr>
        <p:txBody>
          <a:bodyPr/>
          <a:lstStyle/>
          <a:p>
            <a:endParaRPr lang="en-US" altLang="zh-CN"/>
          </a:p>
        </p:txBody>
      </p:sp>
      <p:sp>
        <p:nvSpPr>
          <p:cNvPr id="92164" name="Slide Number Placeholder 3">
            <a:extLst>
              <a:ext uri="{FF2B5EF4-FFF2-40B4-BE49-F238E27FC236}">
                <a16:creationId xmlns:a16="http://schemas.microsoft.com/office/drawing/2014/main" id="{8E97125A-00BE-4B73-A14A-EA6B4D2E2CA2}"/>
              </a:ext>
            </a:extLst>
          </p:cNvPr>
          <p:cNvSpPr>
            <a:spLocks noGrp="1"/>
          </p:cNvSpPr>
          <p:nvPr>
            <p:ph type="sldNum" sz="quarter" idx="5"/>
          </p:nvPr>
        </p:nvSpPr>
        <p:spPr>
          <a:noFill/>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F43CFCAB-B503-4DCD-8A0E-391030577136}" type="slidenum">
              <a:rPr lang="zh-CN" altLang="en-US" sz="1200" smtClean="0">
                <a:latin typeface="Times New Roman" panose="02020603050405020304" pitchFamily="18" charset="0"/>
              </a:rPr>
              <a:pPr/>
              <a:t>18</a:t>
            </a:fld>
            <a:endParaRPr lang="zh-CN" altLang="en-US" sz="1200">
              <a:latin typeface="Times New Roman" panose="02020603050405020304" pitchFamily="18" charset="0"/>
            </a:endParaRPr>
          </a:p>
        </p:txBody>
      </p:sp>
    </p:spTree>
    <p:extLst>
      <p:ext uri="{BB962C8B-B14F-4D97-AF65-F5344CB8AC3E}">
        <p14:creationId xmlns:p14="http://schemas.microsoft.com/office/powerpoint/2010/main" val="378919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EC41F80E-BF17-4283-B305-FC43957A171D}" type="slidenum">
              <a:rPr lang="zh-CN" altLang="en-US" smtClean="0"/>
              <a:t>19</a:t>
            </a:fld>
            <a:endParaRPr lang="zh-CN" altLang="en-US"/>
          </a:p>
        </p:txBody>
      </p:sp>
    </p:spTree>
    <p:extLst>
      <p:ext uri="{BB962C8B-B14F-4D97-AF65-F5344CB8AC3E}">
        <p14:creationId xmlns:p14="http://schemas.microsoft.com/office/powerpoint/2010/main" val="145955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299359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186204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385571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16218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244881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408402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29170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16300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188912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377124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6BB5EA33-1B1B-4B78-A16B-54C88B365FB7}" type="datetimeFigureOut">
              <a:rPr lang="zh-CN" altLang="en-US" smtClean="0"/>
              <a:t>2019/10/22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28894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5EA33-1B1B-4B78-A16B-54C88B365FB7}" type="datetimeFigureOut">
              <a:rPr lang="zh-CN" altLang="en-US" smtClean="0"/>
              <a:t>2019/10/22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37CD8-21F5-4DA9-987F-0F9A16B21927}" type="slidenum">
              <a:rPr lang="zh-CN" altLang="en-US" smtClean="0"/>
              <a:t>‹#›</a:t>
            </a:fld>
            <a:endParaRPr lang="zh-CN" altLang="en-US"/>
          </a:p>
        </p:txBody>
      </p:sp>
    </p:spTree>
    <p:extLst>
      <p:ext uri="{BB962C8B-B14F-4D97-AF65-F5344CB8AC3E}">
        <p14:creationId xmlns:p14="http://schemas.microsoft.com/office/powerpoint/2010/main" val="119770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2CC9-817D-4DCA-89A2-CD1E994193C0}"/>
              </a:ext>
            </a:extLst>
          </p:cNvPr>
          <p:cNvSpPr>
            <a:spLocks noGrp="1"/>
          </p:cNvSpPr>
          <p:nvPr>
            <p:ph type="ctrTitle"/>
          </p:nvPr>
        </p:nvSpPr>
        <p:spPr>
          <a:xfrm>
            <a:off x="373591" y="443620"/>
            <a:ext cx="8525967" cy="2075320"/>
          </a:xfrm>
        </p:spPr>
        <p:txBody>
          <a:bodyPr>
            <a:noAutofit/>
          </a:bodyPr>
          <a:lstStyle/>
          <a:p>
            <a:pPr algn="l"/>
            <a:r>
              <a:rPr lang="en-US" altLang="zh-CN" sz="4800" dirty="0">
                <a:solidFill>
                  <a:schemeClr val="accent2"/>
                </a:solidFill>
                <a:latin typeface="Britannic Bold" panose="020B0903060703020204" pitchFamily="34" charset="0"/>
              </a:rPr>
              <a:t>Relaxed Energy Policy, Climate Change, and Attainability of U.S. Ozone Standards</a:t>
            </a:r>
            <a:endParaRPr lang="zh-CN" altLang="en-US" sz="4800" dirty="0">
              <a:solidFill>
                <a:schemeClr val="accent2"/>
              </a:solidFill>
              <a:latin typeface="Britannic Bold" panose="020B0903060703020204" pitchFamily="34" charset="0"/>
            </a:endParaRPr>
          </a:p>
        </p:txBody>
      </p:sp>
      <p:sp>
        <p:nvSpPr>
          <p:cNvPr id="3" name="Subtitle 2">
            <a:extLst>
              <a:ext uri="{FF2B5EF4-FFF2-40B4-BE49-F238E27FC236}">
                <a16:creationId xmlns:a16="http://schemas.microsoft.com/office/drawing/2014/main" id="{30C5B1BA-FF83-4510-9067-AD5E2F0A6CA2}"/>
              </a:ext>
            </a:extLst>
          </p:cNvPr>
          <p:cNvSpPr>
            <a:spLocks noGrp="1"/>
          </p:cNvSpPr>
          <p:nvPr>
            <p:ph type="subTitle" idx="1"/>
          </p:nvPr>
        </p:nvSpPr>
        <p:spPr>
          <a:xfrm>
            <a:off x="905345" y="3047948"/>
            <a:ext cx="7265785" cy="1472587"/>
          </a:xfrm>
        </p:spPr>
        <p:txBody>
          <a:bodyPr>
            <a:normAutofit fontScale="92500" lnSpcReduction="10000"/>
          </a:bodyPr>
          <a:lstStyle/>
          <a:p>
            <a:pPr algn="l"/>
            <a:r>
              <a:rPr lang="en-US" altLang="zh-CN" i="1" dirty="0"/>
              <a:t>Huizhong Shen, Yilin Chen, </a:t>
            </a:r>
            <a:r>
              <a:rPr lang="en-US" altLang="zh-CN" i="1" dirty="0" err="1"/>
              <a:t>Yufei</a:t>
            </a:r>
            <a:r>
              <a:rPr lang="en-US" altLang="zh-CN" i="1" dirty="0"/>
              <a:t> Li, Armistead Russell, </a:t>
            </a:r>
            <a:r>
              <a:rPr lang="en-US" altLang="zh-CN" i="1" dirty="0" err="1"/>
              <a:t>Yongtao</a:t>
            </a:r>
            <a:r>
              <a:rPr lang="en-US" altLang="zh-CN" i="1" dirty="0"/>
              <a:t> Hu, Lucas R.F. </a:t>
            </a:r>
            <a:r>
              <a:rPr lang="en-US" altLang="zh-CN" i="1" dirty="0" err="1"/>
              <a:t>Henneman</a:t>
            </a:r>
            <a:r>
              <a:rPr lang="en-US" altLang="zh-CN" i="1" dirty="0"/>
              <a:t>, Mehmet </a:t>
            </a:r>
            <a:r>
              <a:rPr lang="en-US" altLang="zh-CN" i="1" dirty="0" err="1"/>
              <a:t>Talât</a:t>
            </a:r>
            <a:r>
              <a:rPr lang="en-US" altLang="zh-CN" i="1" dirty="0"/>
              <a:t> </a:t>
            </a:r>
            <a:r>
              <a:rPr lang="en-US" altLang="zh-CN" i="1" dirty="0" err="1"/>
              <a:t>Odman</a:t>
            </a:r>
            <a:r>
              <a:rPr lang="en-US" altLang="zh-CN" i="1" dirty="0"/>
              <a:t>, </a:t>
            </a:r>
            <a:r>
              <a:rPr lang="en-US" altLang="zh-CN" i="1" dirty="0" err="1"/>
              <a:t>Jhih-Shyang</a:t>
            </a:r>
            <a:r>
              <a:rPr lang="en-US" altLang="zh-CN" i="1" dirty="0"/>
              <a:t> Shih, Dallas </a:t>
            </a:r>
            <a:r>
              <a:rPr lang="en-US" altLang="zh-CN" i="1" dirty="0" err="1"/>
              <a:t>Burtraw</a:t>
            </a:r>
            <a:r>
              <a:rPr lang="en-US" altLang="zh-CN" i="1" dirty="0"/>
              <a:t>, Shuai Shao, </a:t>
            </a:r>
            <a:r>
              <a:rPr lang="en-US" altLang="zh-CN" i="1" dirty="0" err="1"/>
              <a:t>Haofei</a:t>
            </a:r>
            <a:r>
              <a:rPr lang="en-US" altLang="zh-CN" i="1" dirty="0"/>
              <a:t> Yu, </a:t>
            </a:r>
            <a:r>
              <a:rPr lang="en-US" altLang="zh-CN" i="1" dirty="0" err="1"/>
              <a:t>Momei</a:t>
            </a:r>
            <a:r>
              <a:rPr lang="en-US" altLang="zh-CN" i="1" dirty="0"/>
              <a:t> Qin, </a:t>
            </a:r>
            <a:r>
              <a:rPr lang="en-US" altLang="zh-CN" i="1" dirty="0" err="1"/>
              <a:t>Zhihong</a:t>
            </a:r>
            <a:r>
              <a:rPr lang="en-US" altLang="zh-CN" i="1" dirty="0"/>
              <a:t> Chen, </a:t>
            </a:r>
            <a:r>
              <a:rPr lang="en-US" altLang="zh-CN" i="1" dirty="0" err="1"/>
              <a:t>Abiola</a:t>
            </a:r>
            <a:r>
              <a:rPr lang="en-US" altLang="zh-CN" i="1" dirty="0"/>
              <a:t> S. Lawal, Gertrude K. </a:t>
            </a:r>
            <a:r>
              <a:rPr lang="en-US" altLang="zh-CN" i="1" dirty="0" err="1"/>
              <a:t>Pavur</a:t>
            </a:r>
            <a:r>
              <a:rPr lang="en-US" altLang="zh-CN" i="1" dirty="0"/>
              <a:t>, Marilyn A. Brown, Charles T. Driscoll</a:t>
            </a:r>
            <a:endParaRPr lang="zh-CN" altLang="en-US" i="1" dirty="0"/>
          </a:p>
        </p:txBody>
      </p:sp>
      <p:sp>
        <p:nvSpPr>
          <p:cNvPr id="4" name="Subtitle 2">
            <a:extLst>
              <a:ext uri="{FF2B5EF4-FFF2-40B4-BE49-F238E27FC236}">
                <a16:creationId xmlns:a16="http://schemas.microsoft.com/office/drawing/2014/main" id="{9A96E878-0163-4C32-933E-F3F2C5AABC03}"/>
              </a:ext>
            </a:extLst>
          </p:cNvPr>
          <p:cNvSpPr txBox="1">
            <a:spLocks/>
          </p:cNvSpPr>
          <p:nvPr/>
        </p:nvSpPr>
        <p:spPr>
          <a:xfrm>
            <a:off x="5827608" y="4823867"/>
            <a:ext cx="3012448" cy="549996"/>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dirty="0"/>
              <a:t>Speaker: Huizhong Shen</a:t>
            </a:r>
            <a:endParaRPr lang="zh-CN" altLang="en-US" dirty="0"/>
          </a:p>
        </p:txBody>
      </p:sp>
      <p:graphicFrame>
        <p:nvGraphicFramePr>
          <p:cNvPr id="5" name="Object 2">
            <a:extLst>
              <a:ext uri="{FF2B5EF4-FFF2-40B4-BE49-F238E27FC236}">
                <a16:creationId xmlns:a16="http://schemas.microsoft.com/office/drawing/2014/main" id="{E8B8D78B-B32B-4BAB-AB68-1FE77DEB0914}"/>
              </a:ext>
            </a:extLst>
          </p:cNvPr>
          <p:cNvGraphicFramePr>
            <a:graphicFrameLocks noChangeAspect="1"/>
          </p:cNvGraphicFramePr>
          <p:nvPr>
            <p:extLst>
              <p:ext uri="{D42A27DB-BD31-4B8C-83A1-F6EECF244321}">
                <p14:modId xmlns:p14="http://schemas.microsoft.com/office/powerpoint/2010/main" val="708676960"/>
              </p:ext>
            </p:extLst>
          </p:nvPr>
        </p:nvGraphicFramePr>
        <p:xfrm>
          <a:off x="101991" y="5050822"/>
          <a:ext cx="2462213" cy="823912"/>
        </p:xfrm>
        <a:graphic>
          <a:graphicData uri="http://schemas.openxmlformats.org/presentationml/2006/ole">
            <mc:AlternateContent xmlns:mc="http://schemas.openxmlformats.org/markup-compatibility/2006">
              <mc:Choice xmlns:v="urn:schemas-microsoft-com:vml" Requires="v">
                <p:oleObj spid="_x0000_s2125" name="Picture" r:id="rId3" imgW="3042350" imgH="1018436" progId="Word.Picture.8">
                  <p:embed/>
                </p:oleObj>
              </mc:Choice>
              <mc:Fallback>
                <p:oleObj name="Picture" r:id="rId3" imgW="3042350" imgH="1018436" progId="Word.Picture.8">
                  <p:embed/>
                  <p:pic>
                    <p:nvPicPr>
                      <p:cNvPr id="1746951" name="Object 2">
                        <a:extLst>
                          <a:ext uri="{FF2B5EF4-FFF2-40B4-BE49-F238E27FC236}">
                            <a16:creationId xmlns:a16="http://schemas.microsoft.com/office/drawing/2014/main" id="{D59B2554-AA35-4F15-BCFF-5F8F8C2B1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1" y="5050822"/>
                        <a:ext cx="2462213" cy="823912"/>
                      </a:xfrm>
                      <a:prstGeom prst="rect">
                        <a:avLst/>
                      </a:prstGeom>
                      <a:gradFill rotWithShape="1">
                        <a:gsLst>
                          <a:gs pos="0">
                            <a:schemeClr val="bg1">
                              <a:alpha val="39000"/>
                            </a:schemeClr>
                          </a:gs>
                          <a:gs pos="100000">
                            <a:srgbClr val="767676">
                              <a:alpha val="4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3">
            <a:extLst>
              <a:ext uri="{FF2B5EF4-FFF2-40B4-BE49-F238E27FC236}">
                <a16:creationId xmlns:a16="http://schemas.microsoft.com/office/drawing/2014/main" id="{8216423D-8203-421D-AFB5-D30E792BDA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081" y="5991533"/>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DA359499-39BB-4E7C-9CA5-35B9098C24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3591" y="6047818"/>
            <a:ext cx="234473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lose up of a logo&#10;&#10;Description automatically generated">
            <a:extLst>
              <a:ext uri="{FF2B5EF4-FFF2-40B4-BE49-F238E27FC236}">
                <a16:creationId xmlns:a16="http://schemas.microsoft.com/office/drawing/2014/main" id="{4D87845E-53C0-4FD0-8065-5596EF2BBEA1}"/>
              </a:ext>
            </a:extLst>
          </p:cNvPr>
          <p:cNvPicPr>
            <a:picLocks noChangeAspect="1"/>
          </p:cNvPicPr>
          <p:nvPr/>
        </p:nvPicPr>
        <p:blipFill rotWithShape="1">
          <a:blip r:embed="rId7">
            <a:extLst>
              <a:ext uri="{28A0092B-C50C-407E-A947-70E740481C1C}">
                <a14:useLocalDpi xmlns:a14="http://schemas.microsoft.com/office/drawing/2010/main" val="0"/>
              </a:ext>
            </a:extLst>
          </a:blip>
          <a:srcRect t="21215" b="17546"/>
          <a:stretch/>
        </p:blipFill>
        <p:spPr>
          <a:xfrm>
            <a:off x="4913100" y="6056766"/>
            <a:ext cx="2344738" cy="751439"/>
          </a:xfrm>
          <a:prstGeom prst="rect">
            <a:avLst/>
          </a:prstGeom>
        </p:spPr>
      </p:pic>
      <p:pic>
        <p:nvPicPr>
          <p:cNvPr id="11" name="Picture 10">
            <a:extLst>
              <a:ext uri="{FF2B5EF4-FFF2-40B4-BE49-F238E27FC236}">
                <a16:creationId xmlns:a16="http://schemas.microsoft.com/office/drawing/2014/main" id="{5BD04EF1-5C49-4532-8096-72D581ECA9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110" y="5715617"/>
            <a:ext cx="1620570" cy="1020059"/>
          </a:xfrm>
          <a:prstGeom prst="rect">
            <a:avLst/>
          </a:prstGeom>
        </p:spPr>
      </p:pic>
    </p:spTree>
    <p:extLst>
      <p:ext uri="{BB962C8B-B14F-4D97-AF65-F5344CB8AC3E}">
        <p14:creationId xmlns:p14="http://schemas.microsoft.com/office/powerpoint/2010/main" val="325176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9AA0B-A992-4E96-B42A-67D7730308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zh-CN" sz="2800" dirty="0">
                <a:solidFill>
                  <a:schemeClr val="bg1"/>
                </a:solidFill>
              </a:rPr>
              <a:t>EP Relaxation, Climate Change, and Ground-level O</a:t>
            </a:r>
            <a:r>
              <a:rPr lang="en-US" altLang="zh-CN" sz="2800" baseline="-25000" dirty="0">
                <a:solidFill>
                  <a:schemeClr val="bg1"/>
                </a:solidFill>
              </a:rPr>
              <a:t>3</a:t>
            </a:r>
            <a:endParaRPr lang="en-US" altLang="zh-CN" sz="2800" kern="1200" baseline="-250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05FB7DF4-F21B-47E8-94C7-6FDF6CA1E286}"/>
              </a:ext>
            </a:extLst>
          </p:cNvPr>
          <p:cNvSpPr>
            <a:spLocks noGrp="1"/>
          </p:cNvSpPr>
          <p:nvPr>
            <p:ph idx="1"/>
          </p:nvPr>
        </p:nvSpPr>
        <p:spPr>
          <a:xfrm>
            <a:off x="628650" y="1762254"/>
            <a:ext cx="7886700" cy="4351338"/>
          </a:xfrm>
        </p:spPr>
        <p:txBody>
          <a:bodyPr/>
          <a:lstStyle/>
          <a:p>
            <a:r>
              <a:rPr lang="en-US" altLang="zh-CN" dirty="0"/>
              <a:t>County profile:</a:t>
            </a:r>
          </a:p>
          <a:p>
            <a:pPr lvl="1"/>
            <a:r>
              <a:rPr lang="en-US" altLang="zh-CN" dirty="0"/>
              <a:t>O</a:t>
            </a:r>
            <a:r>
              <a:rPr lang="en-US" altLang="zh-CN" baseline="-25000" dirty="0"/>
              <a:t>3</a:t>
            </a:r>
            <a:r>
              <a:rPr lang="en-US" altLang="zh-CN" dirty="0"/>
              <a:t> design value (as isopleths): Annual fourth-highest daily maximum 8-hr O</a:t>
            </a:r>
            <a:r>
              <a:rPr lang="en-US" altLang="zh-CN" baseline="-25000" dirty="0"/>
              <a:t>3</a:t>
            </a:r>
            <a:r>
              <a:rPr lang="en-US" altLang="zh-CN" dirty="0"/>
              <a:t> concentration, averaged over each period.</a:t>
            </a:r>
          </a:p>
        </p:txBody>
      </p:sp>
      <p:pic>
        <p:nvPicPr>
          <p:cNvPr id="8" name="Content Placeholder 5" descr="A picture containing sky, hanging&#10;&#10;Description generated with very high confidence">
            <a:extLst>
              <a:ext uri="{FF2B5EF4-FFF2-40B4-BE49-F238E27FC236}">
                <a16:creationId xmlns:a16="http://schemas.microsoft.com/office/drawing/2014/main" id="{DD668DA0-2869-48DE-AA0F-B888F2378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871" y="4048519"/>
            <a:ext cx="2860817" cy="2448000"/>
          </a:xfrm>
          <a:prstGeom prst="rect">
            <a:avLst/>
          </a:prstGeom>
        </p:spPr>
      </p:pic>
      <p:pic>
        <p:nvPicPr>
          <p:cNvPr id="9" name="Picture 8" descr="A picture containing sky&#10;&#10;Description generated with very high confidence">
            <a:extLst>
              <a:ext uri="{FF2B5EF4-FFF2-40B4-BE49-F238E27FC236}">
                <a16:creationId xmlns:a16="http://schemas.microsoft.com/office/drawing/2014/main" id="{2B789B9F-F484-41A4-8CE6-B6BA25B0B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58" y="4050146"/>
            <a:ext cx="2858916" cy="2446373"/>
          </a:xfrm>
          <a:prstGeom prst="rect">
            <a:avLst/>
          </a:prstGeom>
        </p:spPr>
      </p:pic>
      <p:pic>
        <p:nvPicPr>
          <p:cNvPr id="10" name="Picture 9" descr="A picture containing sky&#10;&#10;Description generated with high confidence">
            <a:extLst>
              <a:ext uri="{FF2B5EF4-FFF2-40B4-BE49-F238E27FC236}">
                <a16:creationId xmlns:a16="http://schemas.microsoft.com/office/drawing/2014/main" id="{2F58FF15-86A4-43C1-8FB5-5B2D52E7C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3714" y="4050146"/>
            <a:ext cx="2858916" cy="2446373"/>
          </a:xfrm>
          <a:prstGeom prst="rect">
            <a:avLst/>
          </a:prstGeom>
        </p:spPr>
      </p:pic>
      <p:sp>
        <p:nvSpPr>
          <p:cNvPr id="11" name="Title 1">
            <a:extLst>
              <a:ext uri="{FF2B5EF4-FFF2-40B4-BE49-F238E27FC236}">
                <a16:creationId xmlns:a16="http://schemas.microsoft.com/office/drawing/2014/main" id="{70EB1E27-BD53-460A-8E23-57AF9B863197}"/>
              </a:ext>
            </a:extLst>
          </p:cNvPr>
          <p:cNvSpPr txBox="1">
            <a:spLocks/>
          </p:cNvSpPr>
          <p:nvPr/>
        </p:nvSpPr>
        <p:spPr>
          <a:xfrm>
            <a:off x="918739" y="3751452"/>
            <a:ext cx="1360554" cy="41867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500" b="1" dirty="0">
                <a:latin typeface="Arial" panose="020B0604020202020204" pitchFamily="34" charset="0"/>
                <a:cs typeface="Arial" panose="020B0604020202020204" pitchFamily="34" charset="0"/>
              </a:rPr>
              <a:t>Los Angeles</a:t>
            </a:r>
            <a:endParaRPr lang="zh-CN" altLang="en-US" sz="1500" b="1" baseline="-250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31B43C0-A205-4344-8B07-84AC4DEAC14A}"/>
              </a:ext>
            </a:extLst>
          </p:cNvPr>
          <p:cNvSpPr txBox="1">
            <a:spLocks/>
          </p:cNvSpPr>
          <p:nvPr/>
        </p:nvSpPr>
        <p:spPr>
          <a:xfrm>
            <a:off x="3855511" y="3751452"/>
            <a:ext cx="1360554" cy="41867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500" b="1" dirty="0">
                <a:latin typeface="Arial" panose="020B0604020202020204" pitchFamily="34" charset="0"/>
                <a:cs typeface="Arial" panose="020B0604020202020204" pitchFamily="34" charset="0"/>
              </a:rPr>
              <a:t>New York</a:t>
            </a:r>
            <a:endParaRPr lang="zh-CN" altLang="en-US" sz="1500" b="1" baseline="-25000"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0D4C10C1-0CC3-44C5-B159-1244F6ECD168}"/>
              </a:ext>
            </a:extLst>
          </p:cNvPr>
          <p:cNvSpPr txBox="1">
            <a:spLocks/>
          </p:cNvSpPr>
          <p:nvPr/>
        </p:nvSpPr>
        <p:spPr>
          <a:xfrm>
            <a:off x="6792283" y="3751452"/>
            <a:ext cx="1455164" cy="418679"/>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500" b="1" dirty="0">
                <a:latin typeface="Arial" panose="020B0604020202020204" pitchFamily="34" charset="0"/>
                <a:cs typeface="Arial" panose="020B0604020202020204" pitchFamily="34" charset="0"/>
              </a:rPr>
              <a:t>Fulton, Atlanta</a:t>
            </a:r>
            <a:endParaRPr lang="zh-CN" altLang="en-US" sz="1500" b="1" baseline="-250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BBD54729-EF8A-4117-8162-4E25753BA980}"/>
              </a:ext>
            </a:extLst>
          </p:cNvPr>
          <p:cNvSpPr txBox="1">
            <a:spLocks/>
          </p:cNvSpPr>
          <p:nvPr/>
        </p:nvSpPr>
        <p:spPr>
          <a:xfrm>
            <a:off x="8390726" y="4640851"/>
            <a:ext cx="777288" cy="207884"/>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200" dirty="0">
                <a:latin typeface="Arial" panose="020B0604020202020204" pitchFamily="34" charset="0"/>
                <a:cs typeface="Arial" panose="020B0604020202020204" pitchFamily="34" charset="0"/>
              </a:rPr>
              <a:t>O</a:t>
            </a:r>
            <a:r>
              <a:rPr lang="en-US" altLang="zh-CN" sz="1200" baseline="-25000" dirty="0">
                <a:latin typeface="Arial" panose="020B0604020202020204" pitchFamily="34" charset="0"/>
                <a:cs typeface="Arial" panose="020B0604020202020204" pitchFamily="34" charset="0"/>
              </a:rPr>
              <a:t>3</a:t>
            </a:r>
            <a:r>
              <a:rPr lang="en-US" altLang="zh-CN" sz="1200" dirty="0">
                <a:latin typeface="Arial" panose="020B0604020202020204" pitchFamily="34" charset="0"/>
                <a:cs typeface="Arial" panose="020B0604020202020204" pitchFamily="34" charset="0"/>
              </a:rPr>
              <a:t>, ppb</a:t>
            </a:r>
            <a:endParaRPr lang="zh-CN" altLang="en-US" sz="1200" baseline="-25000"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AFE79000-4192-4FB0-9EC6-01757E614B40}"/>
              </a:ext>
            </a:extLst>
          </p:cNvPr>
          <p:cNvSpPr txBox="1">
            <a:spLocks/>
          </p:cNvSpPr>
          <p:nvPr/>
        </p:nvSpPr>
        <p:spPr>
          <a:xfrm>
            <a:off x="2443283" y="4640852"/>
            <a:ext cx="777288" cy="207884"/>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200" dirty="0">
                <a:latin typeface="Arial" panose="020B0604020202020204" pitchFamily="34" charset="0"/>
                <a:cs typeface="Arial" panose="020B0604020202020204" pitchFamily="34" charset="0"/>
              </a:rPr>
              <a:t>O</a:t>
            </a:r>
            <a:r>
              <a:rPr lang="en-US" altLang="zh-CN" sz="1200" baseline="-25000" dirty="0">
                <a:latin typeface="Arial" panose="020B0604020202020204" pitchFamily="34" charset="0"/>
                <a:cs typeface="Arial" panose="020B0604020202020204" pitchFamily="34" charset="0"/>
              </a:rPr>
              <a:t>3</a:t>
            </a:r>
            <a:r>
              <a:rPr lang="en-US" altLang="zh-CN" sz="1200" dirty="0">
                <a:latin typeface="Arial" panose="020B0604020202020204" pitchFamily="34" charset="0"/>
                <a:cs typeface="Arial" panose="020B0604020202020204" pitchFamily="34" charset="0"/>
              </a:rPr>
              <a:t>, ppb</a:t>
            </a:r>
            <a:endParaRPr lang="zh-CN" altLang="en-US" sz="1200" baseline="-25000" dirty="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C811956C-3960-4ABB-BEE2-8A676575C50C}"/>
              </a:ext>
            </a:extLst>
          </p:cNvPr>
          <p:cNvSpPr txBox="1">
            <a:spLocks/>
          </p:cNvSpPr>
          <p:nvPr/>
        </p:nvSpPr>
        <p:spPr>
          <a:xfrm>
            <a:off x="5417004" y="4640852"/>
            <a:ext cx="777288" cy="207884"/>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200" dirty="0">
                <a:latin typeface="Arial" panose="020B0604020202020204" pitchFamily="34" charset="0"/>
                <a:cs typeface="Arial" panose="020B0604020202020204" pitchFamily="34" charset="0"/>
              </a:rPr>
              <a:t>O</a:t>
            </a:r>
            <a:r>
              <a:rPr lang="en-US" altLang="zh-CN" sz="1200" baseline="-25000" dirty="0">
                <a:latin typeface="Arial" panose="020B0604020202020204" pitchFamily="34" charset="0"/>
                <a:cs typeface="Arial" panose="020B0604020202020204" pitchFamily="34" charset="0"/>
              </a:rPr>
              <a:t>3</a:t>
            </a:r>
            <a:r>
              <a:rPr lang="en-US" altLang="zh-CN" sz="1200" dirty="0">
                <a:latin typeface="Arial" panose="020B0604020202020204" pitchFamily="34" charset="0"/>
                <a:cs typeface="Arial" panose="020B0604020202020204" pitchFamily="34" charset="0"/>
              </a:rPr>
              <a:t>, ppb</a:t>
            </a:r>
            <a:endParaRPr lang="zh-CN" altLang="en-US" sz="1200" baseline="-25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FEA497B-F2D9-4A36-B7A9-21307F306E5C}"/>
              </a:ext>
            </a:extLst>
          </p:cNvPr>
          <p:cNvGrpSpPr/>
          <p:nvPr/>
        </p:nvGrpSpPr>
        <p:grpSpPr>
          <a:xfrm>
            <a:off x="5566497" y="6464969"/>
            <a:ext cx="3352191" cy="418679"/>
            <a:chOff x="5822219" y="2108714"/>
            <a:chExt cx="3352191" cy="418679"/>
          </a:xfrm>
        </p:grpSpPr>
        <p:grpSp>
          <p:nvGrpSpPr>
            <p:cNvPr id="17" name="Group 16">
              <a:extLst>
                <a:ext uri="{FF2B5EF4-FFF2-40B4-BE49-F238E27FC236}">
                  <a16:creationId xmlns:a16="http://schemas.microsoft.com/office/drawing/2014/main" id="{B18B1EBD-E8DA-4AAD-A827-71FA57D340EA}"/>
                </a:ext>
              </a:extLst>
            </p:cNvPr>
            <p:cNvGrpSpPr/>
            <p:nvPr/>
          </p:nvGrpSpPr>
          <p:grpSpPr>
            <a:xfrm>
              <a:off x="7381629" y="2108714"/>
              <a:ext cx="1792781" cy="418679"/>
              <a:chOff x="9904400" y="2460584"/>
              <a:chExt cx="2390374" cy="558238"/>
            </a:xfrm>
          </p:grpSpPr>
          <p:cxnSp>
            <p:nvCxnSpPr>
              <p:cNvPr id="18" name="Straight Connector 17">
                <a:extLst>
                  <a:ext uri="{FF2B5EF4-FFF2-40B4-BE49-F238E27FC236}">
                    <a16:creationId xmlns:a16="http://schemas.microsoft.com/office/drawing/2014/main" id="{1FD4654B-600B-4AEB-8550-010C4F2773E7}"/>
                  </a:ext>
                </a:extLst>
              </p:cNvPr>
              <p:cNvCxnSpPr/>
              <p:nvPr/>
            </p:nvCxnSpPr>
            <p:spPr>
              <a:xfrm>
                <a:off x="9904400" y="2739703"/>
                <a:ext cx="5763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06230D3-D1C9-4E41-A988-4CB043F9FD23}"/>
                  </a:ext>
                </a:extLst>
              </p:cNvPr>
              <p:cNvSpPr txBox="1">
                <a:spLocks/>
              </p:cNvSpPr>
              <p:nvPr/>
            </p:nvSpPr>
            <p:spPr>
              <a:xfrm>
                <a:off x="10480702" y="2460584"/>
                <a:ext cx="1814072" cy="5582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dirty="0">
                    <a:latin typeface="Arial" panose="020B0604020202020204" pitchFamily="34" charset="0"/>
                    <a:cs typeface="Arial" panose="020B0604020202020204" pitchFamily="34" charset="0"/>
                  </a:rPr>
                  <a:t>EP-CONT</a:t>
                </a:r>
                <a:endParaRPr lang="zh-CN" altLang="en-US" sz="1500" baseline="-25000"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22193F2A-D158-434E-A60A-B77C7A39A4FC}"/>
                </a:ext>
              </a:extLst>
            </p:cNvPr>
            <p:cNvGrpSpPr/>
            <p:nvPr/>
          </p:nvGrpSpPr>
          <p:grpSpPr>
            <a:xfrm>
              <a:off x="5822219" y="2108714"/>
              <a:ext cx="1792781" cy="418679"/>
              <a:chOff x="9904399" y="2092483"/>
              <a:chExt cx="2390375" cy="558238"/>
            </a:xfrm>
          </p:grpSpPr>
          <p:cxnSp>
            <p:nvCxnSpPr>
              <p:cNvPr id="21" name="Straight Connector 20">
                <a:extLst>
                  <a:ext uri="{FF2B5EF4-FFF2-40B4-BE49-F238E27FC236}">
                    <a16:creationId xmlns:a16="http://schemas.microsoft.com/office/drawing/2014/main" id="{BAEC94B5-42A3-4909-9C01-D68916ACEE24}"/>
                  </a:ext>
                </a:extLst>
              </p:cNvPr>
              <p:cNvCxnSpPr/>
              <p:nvPr/>
            </p:nvCxnSpPr>
            <p:spPr>
              <a:xfrm>
                <a:off x="9904399" y="2371602"/>
                <a:ext cx="5763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48154DA3-B870-4874-9D2B-AB5438FA84DF}"/>
                  </a:ext>
                </a:extLst>
              </p:cNvPr>
              <p:cNvSpPr txBox="1">
                <a:spLocks/>
              </p:cNvSpPr>
              <p:nvPr/>
            </p:nvSpPr>
            <p:spPr>
              <a:xfrm>
                <a:off x="10480702" y="2092483"/>
                <a:ext cx="1814072" cy="5582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dirty="0">
                    <a:latin typeface="Arial" panose="020B0604020202020204" pitchFamily="34" charset="0"/>
                    <a:cs typeface="Arial" panose="020B0604020202020204" pitchFamily="34" charset="0"/>
                  </a:rPr>
                  <a:t>EP-RELX</a:t>
                </a:r>
                <a:endParaRPr lang="zh-CN" altLang="en-US" sz="1500" baseline="-25000" dirty="0">
                  <a:latin typeface="Arial" panose="020B0604020202020204" pitchFamily="34" charset="0"/>
                  <a:cs typeface="Arial" panose="020B0604020202020204" pitchFamily="34" charset="0"/>
                </a:endParaRPr>
              </a:p>
            </p:txBody>
          </p:sp>
        </p:grpSp>
      </p:grpSp>
      <p:grpSp>
        <p:nvGrpSpPr>
          <p:cNvPr id="28" name="Group 27">
            <a:extLst>
              <a:ext uri="{FF2B5EF4-FFF2-40B4-BE49-F238E27FC236}">
                <a16:creationId xmlns:a16="http://schemas.microsoft.com/office/drawing/2014/main" id="{9A0AFF7A-2E38-4461-86C4-85E60ED033F4}"/>
              </a:ext>
            </a:extLst>
          </p:cNvPr>
          <p:cNvGrpSpPr/>
          <p:nvPr/>
        </p:nvGrpSpPr>
        <p:grpSpPr>
          <a:xfrm>
            <a:off x="878447" y="3241902"/>
            <a:ext cx="7491515" cy="584776"/>
            <a:chOff x="806043" y="3195683"/>
            <a:chExt cx="7491515" cy="584776"/>
          </a:xfrm>
        </p:grpSpPr>
        <p:sp>
          <p:nvSpPr>
            <p:cNvPr id="23" name="TextBox 158">
              <a:extLst>
                <a:ext uri="{FF2B5EF4-FFF2-40B4-BE49-F238E27FC236}">
                  <a16:creationId xmlns:a16="http://schemas.microsoft.com/office/drawing/2014/main" id="{7709343F-4844-43BE-A63F-6DF2CBC1944B}"/>
                </a:ext>
              </a:extLst>
            </p:cNvPr>
            <p:cNvSpPr txBox="1">
              <a:spLocks noChangeArrowheads="1"/>
            </p:cNvSpPr>
            <p:nvPr/>
          </p:nvSpPr>
          <p:spPr bwMode="auto">
            <a:xfrm>
              <a:off x="806043" y="3195683"/>
              <a:ext cx="2025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600" dirty="0">
                  <a:solidFill>
                    <a:srgbClr val="000000"/>
                  </a:solidFill>
                  <a:latin typeface="Arial" panose="020B0604020202020204" pitchFamily="34" charset="0"/>
                  <a:ea typeface="宋体" panose="02010600030101010101" pitchFamily="2" charset="-122"/>
                  <a:cs typeface="Arial" panose="020B0604020202020204" pitchFamily="34" charset="0"/>
                </a:rPr>
                <a:t>More sensitive to climate change</a:t>
              </a:r>
              <a:endParaRPr lang="zh-CN" altLang="en-US" sz="16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4" name="TextBox 158">
              <a:extLst>
                <a:ext uri="{FF2B5EF4-FFF2-40B4-BE49-F238E27FC236}">
                  <a16:creationId xmlns:a16="http://schemas.microsoft.com/office/drawing/2014/main" id="{43CB9171-F317-4E36-AE31-F99B53F8767B}"/>
                </a:ext>
              </a:extLst>
            </p:cNvPr>
            <p:cNvSpPr txBox="1">
              <a:spLocks noChangeArrowheads="1"/>
            </p:cNvSpPr>
            <p:nvPr/>
          </p:nvSpPr>
          <p:spPr bwMode="auto">
            <a:xfrm>
              <a:off x="6271674" y="3195684"/>
              <a:ext cx="2025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600" dirty="0">
                  <a:solidFill>
                    <a:srgbClr val="000000"/>
                  </a:solidFill>
                  <a:latin typeface="Arial" panose="020B0604020202020204" pitchFamily="34" charset="0"/>
                  <a:ea typeface="宋体" panose="02010600030101010101" pitchFamily="2" charset="-122"/>
                  <a:cs typeface="Arial" panose="020B0604020202020204" pitchFamily="34" charset="0"/>
                </a:rPr>
                <a:t>More sensitive to EP relaxation</a:t>
              </a:r>
              <a:endParaRPr lang="zh-CN" altLang="en-US" sz="16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cxnSp>
          <p:nvCxnSpPr>
            <p:cNvPr id="25" name="Straight Connector 24">
              <a:extLst>
                <a:ext uri="{FF2B5EF4-FFF2-40B4-BE49-F238E27FC236}">
                  <a16:creationId xmlns:a16="http://schemas.microsoft.com/office/drawing/2014/main" id="{7D7E6F4D-DD4F-401E-A1B6-76B71074952C}"/>
                </a:ext>
              </a:extLst>
            </p:cNvPr>
            <p:cNvCxnSpPr>
              <a:cxnSpLocks/>
            </p:cNvCxnSpPr>
            <p:nvPr/>
          </p:nvCxnSpPr>
          <p:spPr>
            <a:xfrm>
              <a:off x="2912753" y="3508624"/>
              <a:ext cx="1368795" cy="0"/>
            </a:xfrm>
            <a:prstGeom prst="line">
              <a:avLst/>
            </a:prstGeom>
            <a:ln w="34925">
              <a:solidFill>
                <a:schemeClr val="tx1"/>
              </a:solidFill>
              <a:headEnd type="stealth" w="lg" len="lg"/>
              <a:tailEnd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FEA2BA-463A-4759-B00E-B24A1675D10C}"/>
                </a:ext>
              </a:extLst>
            </p:cNvPr>
            <p:cNvCxnSpPr>
              <a:cxnSpLocks/>
            </p:cNvCxnSpPr>
            <p:nvPr/>
          </p:nvCxnSpPr>
          <p:spPr>
            <a:xfrm flipH="1">
              <a:off x="4902879" y="3508624"/>
              <a:ext cx="1368795" cy="0"/>
            </a:xfrm>
            <a:prstGeom prst="line">
              <a:avLst/>
            </a:prstGeom>
            <a:ln w="34925">
              <a:solidFill>
                <a:schemeClr val="tx1"/>
              </a:solidFill>
              <a:headEnd type="stealth" w="lg" len="lg"/>
              <a:tailEnd w="lg" len="med"/>
            </a:ln>
          </p:spPr>
          <p:style>
            <a:lnRef idx="1">
              <a:schemeClr val="accent1"/>
            </a:lnRef>
            <a:fillRef idx="0">
              <a:schemeClr val="accent1"/>
            </a:fillRef>
            <a:effectRef idx="0">
              <a:schemeClr val="accent1"/>
            </a:effectRef>
            <a:fontRef idx="minor">
              <a:schemeClr val="tx1"/>
            </a:fontRef>
          </p:style>
        </p:cxnSp>
      </p:grpSp>
      <p:sp>
        <p:nvSpPr>
          <p:cNvPr id="29" name="TextBox 158">
            <a:extLst>
              <a:ext uri="{FF2B5EF4-FFF2-40B4-BE49-F238E27FC236}">
                <a16:creationId xmlns:a16="http://schemas.microsoft.com/office/drawing/2014/main" id="{A12A6063-D3F4-45B4-9005-94EDFD7889E0}"/>
              </a:ext>
            </a:extLst>
          </p:cNvPr>
          <p:cNvSpPr txBox="1">
            <a:spLocks noChangeArrowheads="1"/>
          </p:cNvSpPr>
          <p:nvPr/>
        </p:nvSpPr>
        <p:spPr bwMode="auto">
          <a:xfrm>
            <a:off x="254445" y="4393600"/>
            <a:ext cx="202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dirty="0">
                <a:solidFill>
                  <a:schemeClr val="bg1"/>
                </a:solidFill>
                <a:latin typeface="Arial" panose="020B0604020202020204" pitchFamily="34" charset="0"/>
                <a:ea typeface="宋体" panose="02010600030101010101" pitchFamily="2" charset="-122"/>
                <a:cs typeface="Arial" panose="020B0604020202020204" pitchFamily="34" charset="0"/>
              </a:rPr>
              <a:t>EP-RELX 2050</a:t>
            </a:r>
            <a:endParaRPr lang="zh-CN" altLang="en-US" sz="12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30" name="TextBox 158">
            <a:extLst>
              <a:ext uri="{FF2B5EF4-FFF2-40B4-BE49-F238E27FC236}">
                <a16:creationId xmlns:a16="http://schemas.microsoft.com/office/drawing/2014/main" id="{2EFCACC6-3C25-46BB-82CF-E6823BCEAE86}"/>
              </a:ext>
            </a:extLst>
          </p:cNvPr>
          <p:cNvSpPr txBox="1">
            <a:spLocks noChangeArrowheads="1"/>
          </p:cNvSpPr>
          <p:nvPr/>
        </p:nvSpPr>
        <p:spPr bwMode="auto">
          <a:xfrm>
            <a:off x="254445" y="5596190"/>
            <a:ext cx="202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dirty="0">
                <a:solidFill>
                  <a:schemeClr val="bg1"/>
                </a:solidFill>
                <a:latin typeface="Arial" panose="020B0604020202020204" pitchFamily="34" charset="0"/>
                <a:ea typeface="宋体" panose="02010600030101010101" pitchFamily="2" charset="-122"/>
                <a:cs typeface="Arial" panose="020B0604020202020204" pitchFamily="34" charset="0"/>
              </a:rPr>
              <a:t>EP-CONT 2050</a:t>
            </a:r>
            <a:endParaRPr lang="zh-CN" altLang="en-US" sz="12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90414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9AA0B-A992-4E96-B42A-67D7730308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zh-CN" sz="2800" dirty="0">
                <a:solidFill>
                  <a:schemeClr val="bg1"/>
                </a:solidFill>
              </a:rPr>
              <a:t>EP Relaxation, Climate Change, and Ground-level O</a:t>
            </a:r>
            <a:r>
              <a:rPr lang="en-US" altLang="zh-CN" sz="2800" baseline="-25000" dirty="0">
                <a:solidFill>
                  <a:schemeClr val="bg1"/>
                </a:solidFill>
              </a:rPr>
              <a:t>3</a:t>
            </a:r>
            <a:endParaRPr lang="en-US" altLang="zh-CN" sz="2800" kern="1200" baseline="-250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05FB7DF4-F21B-47E8-94C7-6FDF6CA1E286}"/>
              </a:ext>
            </a:extLst>
          </p:cNvPr>
          <p:cNvSpPr>
            <a:spLocks noGrp="1"/>
          </p:cNvSpPr>
          <p:nvPr>
            <p:ph idx="1"/>
          </p:nvPr>
        </p:nvSpPr>
        <p:spPr/>
        <p:txBody>
          <a:bodyPr/>
          <a:lstStyle/>
          <a:p>
            <a:r>
              <a:rPr lang="en-US" altLang="zh-CN" dirty="0"/>
              <a:t>Isopleths of number of non-attainment counties that exceed 0.070-ppm standard (NNA</a:t>
            </a:r>
            <a:r>
              <a:rPr lang="en-US" altLang="zh-CN" baseline="-25000" dirty="0"/>
              <a:t>70</a:t>
            </a:r>
            <a:r>
              <a:rPr lang="en-US" altLang="zh-CN" dirty="0"/>
              <a:t>).</a:t>
            </a:r>
            <a:endParaRPr lang="zh-CN" altLang="en-US" dirty="0"/>
          </a:p>
        </p:txBody>
      </p:sp>
      <p:pic>
        <p:nvPicPr>
          <p:cNvPr id="5" name="Picture 4" descr="A picture containing cake, looking&#10;&#10;Description automatically generated">
            <a:extLst>
              <a:ext uri="{FF2B5EF4-FFF2-40B4-BE49-F238E27FC236}">
                <a16:creationId xmlns:a16="http://schemas.microsoft.com/office/drawing/2014/main" id="{F05EE136-0338-4DD8-96EA-E5D147CC4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01" y="3082233"/>
            <a:ext cx="8601591" cy="3600000"/>
          </a:xfrm>
          <a:prstGeom prst="rect">
            <a:avLst/>
          </a:prstGeom>
        </p:spPr>
      </p:pic>
      <p:sp>
        <p:nvSpPr>
          <p:cNvPr id="3" name="TextBox 2">
            <a:extLst>
              <a:ext uri="{FF2B5EF4-FFF2-40B4-BE49-F238E27FC236}">
                <a16:creationId xmlns:a16="http://schemas.microsoft.com/office/drawing/2014/main" id="{602D8EE0-2CBB-4AA3-AA6C-8F15F0B3DF36}"/>
              </a:ext>
            </a:extLst>
          </p:cNvPr>
          <p:cNvSpPr txBox="1"/>
          <p:nvPr/>
        </p:nvSpPr>
        <p:spPr>
          <a:xfrm rot="16352479">
            <a:off x="7790846" y="3917869"/>
            <a:ext cx="1386114"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∆T=2.0 °C</a:t>
            </a:r>
            <a:endParaRPr lang="zh-CN" alt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5793AA-55FF-4F14-92A1-A62E2FABB0D2}"/>
              </a:ext>
            </a:extLst>
          </p:cNvPr>
          <p:cNvSpPr txBox="1"/>
          <p:nvPr/>
        </p:nvSpPr>
        <p:spPr>
          <a:xfrm rot="16372860">
            <a:off x="3589323" y="3918495"/>
            <a:ext cx="1386114"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∆T=1.4 °C</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64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9AA0B-A992-4E96-B42A-67D7730308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zh-CN" sz="2800" dirty="0">
                <a:solidFill>
                  <a:schemeClr val="bg1"/>
                </a:solidFill>
              </a:rPr>
              <a:t>EP Relaxation, Climate Change, and Ground-level O</a:t>
            </a:r>
            <a:r>
              <a:rPr lang="en-US" altLang="zh-CN" sz="2800" baseline="-25000" dirty="0">
                <a:solidFill>
                  <a:schemeClr val="bg1"/>
                </a:solidFill>
              </a:rPr>
              <a:t>3</a:t>
            </a:r>
            <a:endParaRPr lang="en-US" altLang="zh-CN" sz="2800" kern="1200" baseline="-250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05FB7DF4-F21B-47E8-94C7-6FDF6CA1E286}"/>
              </a:ext>
            </a:extLst>
          </p:cNvPr>
          <p:cNvSpPr>
            <a:spLocks noGrp="1"/>
          </p:cNvSpPr>
          <p:nvPr>
            <p:ph idx="1"/>
          </p:nvPr>
        </p:nvSpPr>
        <p:spPr/>
        <p:txBody>
          <a:bodyPr/>
          <a:lstStyle/>
          <a:p>
            <a:r>
              <a:rPr lang="en-US" altLang="zh-CN" dirty="0"/>
              <a:t>Isopleths of NNA</a:t>
            </a:r>
            <a:r>
              <a:rPr lang="en-US" altLang="zh-CN" baseline="-25000" dirty="0"/>
              <a:t>60</a:t>
            </a:r>
          </a:p>
          <a:p>
            <a:pPr lvl="1"/>
            <a:r>
              <a:rPr lang="en-US" altLang="zh-CN" dirty="0"/>
              <a:t>Synergistic effect</a:t>
            </a:r>
            <a:endParaRPr lang="zh-CN" altLang="en-US" dirty="0"/>
          </a:p>
          <a:p>
            <a:endParaRPr lang="zh-CN" altLang="en-US" dirty="0"/>
          </a:p>
        </p:txBody>
      </p:sp>
      <p:pic>
        <p:nvPicPr>
          <p:cNvPr id="5" name="Picture 4">
            <a:extLst>
              <a:ext uri="{FF2B5EF4-FFF2-40B4-BE49-F238E27FC236}">
                <a16:creationId xmlns:a16="http://schemas.microsoft.com/office/drawing/2014/main" id="{968D0FCE-6BBF-4274-878C-29E31E92E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83" y="3068603"/>
            <a:ext cx="8540297" cy="3600000"/>
          </a:xfrm>
          <a:prstGeom prst="rect">
            <a:avLst/>
          </a:prstGeom>
        </p:spPr>
      </p:pic>
    </p:spTree>
    <p:extLst>
      <p:ext uri="{BB962C8B-B14F-4D97-AF65-F5344CB8AC3E}">
        <p14:creationId xmlns:p14="http://schemas.microsoft.com/office/powerpoint/2010/main" val="358333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DBA5CF8-C629-482A-AFF8-12E2420D547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Impacts of EP Relaxation on Anthropogenic Emissions</a:t>
            </a:r>
          </a:p>
        </p:txBody>
      </p:sp>
      <p:sp>
        <p:nvSpPr>
          <p:cNvPr id="3" name="Rectangle 2">
            <a:extLst>
              <a:ext uri="{FF2B5EF4-FFF2-40B4-BE49-F238E27FC236}">
                <a16:creationId xmlns:a16="http://schemas.microsoft.com/office/drawing/2014/main" id="{D2AA7CB7-3506-4E91-884C-FA21CFCAA50F}"/>
              </a:ext>
            </a:extLst>
          </p:cNvPr>
          <p:cNvSpPr/>
          <p:nvPr/>
        </p:nvSpPr>
        <p:spPr>
          <a:xfrm>
            <a:off x="2074545" y="4080510"/>
            <a:ext cx="432435" cy="156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Content Placeholder 3">
            <a:extLst>
              <a:ext uri="{FF2B5EF4-FFF2-40B4-BE49-F238E27FC236}">
                <a16:creationId xmlns:a16="http://schemas.microsoft.com/office/drawing/2014/main" id="{750FA51B-2733-46F4-A785-9FFE4AD4D7B6}"/>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Sensitivity tests: results hold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8" name="Picture 7" descr="SI-01">
            <a:extLst>
              <a:ext uri="{FF2B5EF4-FFF2-40B4-BE49-F238E27FC236}">
                <a16:creationId xmlns:a16="http://schemas.microsoft.com/office/drawing/2014/main" id="{57AD6E76-B980-4EDB-9EE3-3B524D22E22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251" y="2533894"/>
            <a:ext cx="5995035" cy="4122420"/>
          </a:xfrm>
          <a:prstGeom prst="rect">
            <a:avLst/>
          </a:prstGeom>
          <a:noFill/>
          <a:ln>
            <a:noFill/>
          </a:ln>
        </p:spPr>
      </p:pic>
      <p:sp>
        <p:nvSpPr>
          <p:cNvPr id="10" name="Content Placeholder 3">
            <a:extLst>
              <a:ext uri="{FF2B5EF4-FFF2-40B4-BE49-F238E27FC236}">
                <a16:creationId xmlns:a16="http://schemas.microsoft.com/office/drawing/2014/main" id="{931FFF5E-7506-4513-B9D6-61242AD2E082}"/>
              </a:ext>
            </a:extLst>
          </p:cNvPr>
          <p:cNvSpPr txBox="1">
            <a:spLocks/>
          </p:cNvSpPr>
          <p:nvPr/>
        </p:nvSpPr>
        <p:spPr>
          <a:xfrm>
            <a:off x="202058" y="2682998"/>
            <a:ext cx="2581058" cy="34077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buFont typeface="Wingdings" panose="05000000000000000000" pitchFamily="2" charset="2"/>
              <a:buChar char="ü"/>
            </a:pPr>
            <a:r>
              <a:rPr lang="en-US" altLang="zh-CN" sz="1800" dirty="0"/>
              <a:t>High economic growth (A, B)</a:t>
            </a:r>
            <a:endParaRPr lang="zh-CN" altLang="zh-CN" sz="1800" dirty="0"/>
          </a:p>
          <a:p>
            <a:pPr fontAlgn="t">
              <a:buFont typeface="Wingdings" panose="05000000000000000000" pitchFamily="2" charset="2"/>
              <a:buChar char="ü"/>
            </a:pPr>
            <a:r>
              <a:rPr lang="en-US" altLang="zh-CN" sz="1800" dirty="0"/>
              <a:t>Low economic growth (C, D)</a:t>
            </a:r>
            <a:endParaRPr lang="zh-CN" altLang="zh-CN" sz="1800" dirty="0"/>
          </a:p>
          <a:p>
            <a:pPr fontAlgn="t">
              <a:buFont typeface="Wingdings" panose="05000000000000000000" pitchFamily="2" charset="2"/>
              <a:buChar char="ü"/>
            </a:pPr>
            <a:r>
              <a:rPr lang="en-US" altLang="zh-CN" sz="1800" dirty="0"/>
              <a:t>High oil price (E, F)</a:t>
            </a:r>
            <a:endParaRPr lang="zh-CN" altLang="zh-CN" sz="1800" dirty="0"/>
          </a:p>
          <a:p>
            <a:pPr fontAlgn="t">
              <a:buFont typeface="Wingdings" panose="05000000000000000000" pitchFamily="2" charset="2"/>
              <a:buChar char="ü"/>
            </a:pPr>
            <a:r>
              <a:rPr lang="en-US" altLang="zh-CN" sz="1800" dirty="0"/>
              <a:t>Low oil price (G, H)</a:t>
            </a:r>
            <a:endParaRPr lang="zh-CN" altLang="zh-CN" sz="1800" dirty="0"/>
          </a:p>
          <a:p>
            <a:pPr fontAlgn="t">
              <a:buFont typeface="Wingdings" panose="05000000000000000000" pitchFamily="2" charset="2"/>
              <a:buChar char="ü"/>
            </a:pPr>
            <a:r>
              <a:rPr lang="en-US" altLang="zh-CN" sz="1800" dirty="0"/>
              <a:t>High oil and gas resource and technology (I, J)</a:t>
            </a:r>
            <a:endParaRPr lang="zh-CN" altLang="zh-CN" sz="1800" dirty="0"/>
          </a:p>
          <a:p>
            <a:pPr fontAlgn="t">
              <a:buFont typeface="Wingdings" panose="05000000000000000000" pitchFamily="2" charset="2"/>
              <a:buChar char="ü"/>
            </a:pPr>
            <a:r>
              <a:rPr lang="en-US" altLang="zh-CN" sz="1800" dirty="0"/>
              <a:t>Low oil and gas resource and technology (K, L)</a:t>
            </a:r>
            <a:endParaRPr lang="zh-CN" altLang="zh-CN" sz="1800" dirty="0"/>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0083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9AA0B-A992-4E96-B42A-67D7730308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zh-CN" sz="2800" dirty="0">
                <a:solidFill>
                  <a:schemeClr val="bg1"/>
                </a:solidFill>
              </a:rPr>
              <a:t>EP Relaxation, Climate Change, and Ground-level O</a:t>
            </a:r>
            <a:r>
              <a:rPr lang="en-US" altLang="zh-CN" sz="2800" baseline="-25000" dirty="0">
                <a:solidFill>
                  <a:schemeClr val="bg1"/>
                </a:solidFill>
              </a:rPr>
              <a:t>3</a:t>
            </a:r>
            <a:endParaRPr lang="en-US" altLang="zh-CN" sz="2800" kern="1200" baseline="-250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05FB7DF4-F21B-47E8-94C7-6FDF6CA1E286}"/>
              </a:ext>
            </a:extLst>
          </p:cNvPr>
          <p:cNvSpPr>
            <a:spLocks noGrp="1"/>
          </p:cNvSpPr>
          <p:nvPr>
            <p:ph idx="1"/>
          </p:nvPr>
        </p:nvSpPr>
        <p:spPr>
          <a:xfrm>
            <a:off x="628650" y="1825625"/>
            <a:ext cx="4522698" cy="4351338"/>
          </a:xfrm>
        </p:spPr>
        <p:txBody>
          <a:bodyPr/>
          <a:lstStyle/>
          <a:p>
            <a:r>
              <a:rPr lang="en-US" altLang="zh-CN" dirty="0"/>
              <a:t>Isopleths of NNA</a:t>
            </a:r>
            <a:r>
              <a:rPr lang="en-US" altLang="zh-CN" baseline="-25000" dirty="0"/>
              <a:t>60</a:t>
            </a:r>
            <a:endParaRPr lang="zh-CN" altLang="en-US" dirty="0"/>
          </a:p>
          <a:p>
            <a:pPr lvl="1"/>
            <a:r>
              <a:rPr lang="en-US" altLang="zh-CN" dirty="0"/>
              <a:t>O</a:t>
            </a:r>
            <a:r>
              <a:rPr lang="en-US" altLang="zh-CN" baseline="-25000" dirty="0"/>
              <a:t>3</a:t>
            </a:r>
            <a:r>
              <a:rPr lang="en-US" altLang="zh-CN" dirty="0"/>
              <a:t> level change due to climate change</a:t>
            </a:r>
          </a:p>
          <a:p>
            <a:pPr lvl="2"/>
            <a:r>
              <a:rPr lang="en-US" altLang="zh-CN" dirty="0"/>
              <a:t>Leveraging effect</a:t>
            </a:r>
          </a:p>
          <a:p>
            <a:pPr lvl="1"/>
            <a:r>
              <a:rPr lang="en-US" altLang="zh-CN" dirty="0"/>
              <a:t>O</a:t>
            </a:r>
            <a:r>
              <a:rPr lang="en-US" altLang="zh-CN" baseline="-25000" dirty="0"/>
              <a:t>3</a:t>
            </a:r>
            <a:r>
              <a:rPr lang="en-US" altLang="zh-CN" dirty="0"/>
              <a:t> production efficiency (OPE) increases by 11% due to the RCP8.5 climate change.</a:t>
            </a:r>
            <a:endParaRPr lang="zh-CN" altLang="en-US" dirty="0"/>
          </a:p>
          <a:p>
            <a:pPr lvl="2"/>
            <a:endParaRPr lang="zh-CN" altLang="en-US" dirty="0"/>
          </a:p>
        </p:txBody>
      </p:sp>
      <p:pic>
        <p:nvPicPr>
          <p:cNvPr id="5" name="Picture 4">
            <a:extLst>
              <a:ext uri="{FF2B5EF4-FFF2-40B4-BE49-F238E27FC236}">
                <a16:creationId xmlns:a16="http://schemas.microsoft.com/office/drawing/2014/main" id="{58CCCF68-CBF5-4376-8431-6CEBA4FEB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348" y="2325529"/>
            <a:ext cx="3630440" cy="4055155"/>
          </a:xfrm>
          <a:prstGeom prst="rect">
            <a:avLst/>
          </a:prstGeom>
        </p:spPr>
      </p:pic>
      <p:graphicFrame>
        <p:nvGraphicFramePr>
          <p:cNvPr id="6" name="Object 5">
            <a:extLst>
              <a:ext uri="{FF2B5EF4-FFF2-40B4-BE49-F238E27FC236}">
                <a16:creationId xmlns:a16="http://schemas.microsoft.com/office/drawing/2014/main" id="{60A28C45-436E-4E68-BB4E-8F6FA88E5FA1}"/>
              </a:ext>
            </a:extLst>
          </p:cNvPr>
          <p:cNvGraphicFramePr>
            <a:graphicFrameLocks noChangeAspect="1"/>
          </p:cNvGraphicFramePr>
          <p:nvPr>
            <p:extLst>
              <p:ext uri="{D42A27DB-BD31-4B8C-83A1-F6EECF244321}">
                <p14:modId xmlns:p14="http://schemas.microsoft.com/office/powerpoint/2010/main" val="2548039336"/>
              </p:ext>
            </p:extLst>
          </p:nvPr>
        </p:nvGraphicFramePr>
        <p:xfrm>
          <a:off x="1617987" y="4670170"/>
          <a:ext cx="2544025" cy="928113"/>
        </p:xfrm>
        <a:graphic>
          <a:graphicData uri="http://schemas.openxmlformats.org/presentationml/2006/ole">
            <mc:AlternateContent xmlns:mc="http://schemas.openxmlformats.org/markup-compatibility/2006">
              <mc:Choice xmlns:v="urn:schemas-microsoft-com:vml" Requires="v">
                <p:oleObj spid="_x0000_s3094" name="Equation" r:id="rId4" imgW="1447172" imgH="533169" progId="Equation.DSMT4">
                  <p:embed/>
                </p:oleObj>
              </mc:Choice>
              <mc:Fallback>
                <p:oleObj name="Equation" r:id="rId4" imgW="1447172" imgH="53316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987" y="4670170"/>
                        <a:ext cx="2544025" cy="928113"/>
                      </a:xfrm>
                      <a:prstGeom prst="rect">
                        <a:avLst/>
                      </a:prstGeom>
                      <a:noFill/>
                    </p:spPr>
                  </p:pic>
                </p:oleObj>
              </mc:Fallback>
            </mc:AlternateContent>
          </a:graphicData>
        </a:graphic>
      </p:graphicFrame>
      <p:sp>
        <p:nvSpPr>
          <p:cNvPr id="8" name="Content Placeholder 3">
            <a:extLst>
              <a:ext uri="{FF2B5EF4-FFF2-40B4-BE49-F238E27FC236}">
                <a16:creationId xmlns:a16="http://schemas.microsoft.com/office/drawing/2014/main" id="{0EB4CE81-9859-4B1D-A7E9-663B47192882}"/>
              </a:ext>
            </a:extLst>
          </p:cNvPr>
          <p:cNvSpPr txBox="1">
            <a:spLocks/>
          </p:cNvSpPr>
          <p:nvPr/>
        </p:nvSpPr>
        <p:spPr>
          <a:xfrm>
            <a:off x="936547" y="5694630"/>
            <a:ext cx="4522698" cy="1242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2" indent="0">
              <a:buNone/>
            </a:pPr>
            <a:r>
              <a:rPr lang="en-US" altLang="zh-CN" sz="1800" i="1" dirty="0"/>
              <a:t>S</a:t>
            </a:r>
            <a:r>
              <a:rPr lang="en-US" altLang="zh-CN" sz="1800" i="1" baseline="-25000" dirty="0"/>
              <a:t>O3,NOx</a:t>
            </a:r>
            <a:r>
              <a:rPr lang="en-US" altLang="zh-CN" sz="1800" dirty="0"/>
              <a:t>: sensitivity of O</a:t>
            </a:r>
            <a:r>
              <a:rPr lang="en-US" altLang="zh-CN" sz="1800" baseline="-25000" dirty="0"/>
              <a:t>3</a:t>
            </a:r>
            <a:r>
              <a:rPr lang="en-US" altLang="zh-CN" sz="1800" dirty="0"/>
              <a:t> to NOx emissions;</a:t>
            </a:r>
          </a:p>
          <a:p>
            <a:pPr marL="180975" lvl="2" indent="0">
              <a:buNone/>
            </a:pPr>
            <a:r>
              <a:rPr lang="en-US" altLang="zh-CN" sz="1800" i="1" dirty="0"/>
              <a:t>S</a:t>
            </a:r>
            <a:r>
              <a:rPr lang="en-US" altLang="zh-CN" sz="1800" i="1" baseline="-25000" dirty="0"/>
              <a:t>NO2,NOx</a:t>
            </a:r>
            <a:r>
              <a:rPr lang="en-US" altLang="zh-CN" sz="1800" dirty="0"/>
              <a:t>: sensitivity of NO</a:t>
            </a:r>
            <a:r>
              <a:rPr lang="en-US" altLang="zh-CN" sz="1800" baseline="-25000" dirty="0"/>
              <a:t>2</a:t>
            </a:r>
            <a:r>
              <a:rPr lang="en-US" altLang="zh-CN" sz="1800" dirty="0"/>
              <a:t> to NOx emission;</a:t>
            </a:r>
          </a:p>
          <a:p>
            <a:pPr marL="180975" lvl="2" indent="0">
              <a:buNone/>
            </a:pPr>
            <a:r>
              <a:rPr lang="en-US" altLang="zh-CN" sz="1800" i="1" dirty="0" err="1"/>
              <a:t>S</a:t>
            </a:r>
            <a:r>
              <a:rPr lang="en-US" altLang="zh-CN" sz="1800" i="1" baseline="-25000" dirty="0" err="1"/>
              <a:t>NOz,NOx</a:t>
            </a:r>
            <a:r>
              <a:rPr lang="en-US" altLang="zh-CN" sz="1800" dirty="0"/>
              <a:t>: sensitivity of </a:t>
            </a:r>
            <a:r>
              <a:rPr lang="en-US" altLang="zh-CN" sz="1800" dirty="0" err="1"/>
              <a:t>NOz</a:t>
            </a:r>
            <a:r>
              <a:rPr lang="en-US" altLang="zh-CN" sz="1800" dirty="0"/>
              <a:t> to NOx emissions.</a:t>
            </a:r>
            <a:endParaRPr lang="zh-CN" altLang="en-US" sz="1800" dirty="0"/>
          </a:p>
        </p:txBody>
      </p:sp>
      <p:sp>
        <p:nvSpPr>
          <p:cNvPr id="9" name="Content Placeholder 3">
            <a:extLst>
              <a:ext uri="{FF2B5EF4-FFF2-40B4-BE49-F238E27FC236}">
                <a16:creationId xmlns:a16="http://schemas.microsoft.com/office/drawing/2014/main" id="{1A7BA579-9439-4C7D-A128-58F435EB4249}"/>
              </a:ext>
            </a:extLst>
          </p:cNvPr>
          <p:cNvSpPr txBox="1">
            <a:spLocks/>
          </p:cNvSpPr>
          <p:nvPr/>
        </p:nvSpPr>
        <p:spPr>
          <a:xfrm>
            <a:off x="5983331" y="5987456"/>
            <a:ext cx="919818" cy="379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2" indent="0">
              <a:buNone/>
            </a:pPr>
            <a:r>
              <a:rPr lang="en-US" altLang="zh-CN" sz="1200" dirty="0">
                <a:latin typeface="Arial" panose="020B0604020202020204" pitchFamily="34" charset="0"/>
                <a:cs typeface="Arial" panose="020B0604020202020204" pitchFamily="34" charset="0"/>
              </a:rPr>
              <a:t>or DVs.</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68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9AA0B-A992-4E96-B42A-67D7730308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zh-CN" sz="2800">
                <a:solidFill>
                  <a:schemeClr val="bg1"/>
                </a:solidFill>
              </a:rPr>
              <a:t>EP Relaxation, Climate Change, and Ground-level O</a:t>
            </a:r>
            <a:r>
              <a:rPr lang="en-US" altLang="zh-CN" sz="2800" baseline="-25000">
                <a:solidFill>
                  <a:schemeClr val="bg1"/>
                </a:solidFill>
              </a:rPr>
              <a:t>3</a:t>
            </a:r>
            <a:endParaRPr lang="en-US" altLang="zh-CN" sz="2800" kern="1200" baseline="-250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05FB7DF4-F21B-47E8-94C7-6FDF6CA1E286}"/>
              </a:ext>
            </a:extLst>
          </p:cNvPr>
          <p:cNvSpPr>
            <a:spLocks noGrp="1"/>
          </p:cNvSpPr>
          <p:nvPr>
            <p:ph idx="1"/>
          </p:nvPr>
        </p:nvSpPr>
        <p:spPr>
          <a:xfrm>
            <a:off x="628650" y="1825625"/>
            <a:ext cx="7886700" cy="4351338"/>
          </a:xfrm>
        </p:spPr>
        <p:txBody>
          <a:bodyPr/>
          <a:lstStyle/>
          <a:p>
            <a:r>
              <a:rPr lang="en-US" altLang="zh-CN" dirty="0"/>
              <a:t>The continuing decline in ground-level O</a:t>
            </a:r>
            <a:r>
              <a:rPr lang="en-US" altLang="zh-CN" baseline="-25000" dirty="0"/>
              <a:t>3</a:t>
            </a:r>
            <a:r>
              <a:rPr lang="en-US" altLang="zh-CN" dirty="0"/>
              <a:t> may be reversed by relaxed EPs and climate change.</a:t>
            </a:r>
            <a:endParaRPr lang="zh-CN" altLang="en-US" dirty="0"/>
          </a:p>
          <a:p>
            <a:endParaRPr lang="zh-CN" altLang="en-US" dirty="0"/>
          </a:p>
        </p:txBody>
      </p:sp>
      <p:pic>
        <p:nvPicPr>
          <p:cNvPr id="7" name="Picture 6">
            <a:extLst>
              <a:ext uri="{FF2B5EF4-FFF2-40B4-BE49-F238E27FC236}">
                <a16:creationId xmlns:a16="http://schemas.microsoft.com/office/drawing/2014/main" id="{AA5AE662-2559-4F0D-9FCC-64095524CC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2567" y="3859468"/>
            <a:ext cx="8317855" cy="2216510"/>
          </a:xfrm>
          <a:prstGeom prst="rect">
            <a:avLst/>
          </a:prstGeom>
          <a:noFill/>
          <a:ln>
            <a:noFill/>
          </a:ln>
        </p:spPr>
      </p:pic>
      <p:sp>
        <p:nvSpPr>
          <p:cNvPr id="6" name="Content Placeholder 3">
            <a:extLst>
              <a:ext uri="{FF2B5EF4-FFF2-40B4-BE49-F238E27FC236}">
                <a16:creationId xmlns:a16="http://schemas.microsoft.com/office/drawing/2014/main" id="{C4B607B9-97AC-4704-9FF9-191A9188D5CF}"/>
              </a:ext>
            </a:extLst>
          </p:cNvPr>
          <p:cNvSpPr txBox="1">
            <a:spLocks/>
          </p:cNvSpPr>
          <p:nvPr/>
        </p:nvSpPr>
        <p:spPr>
          <a:xfrm>
            <a:off x="5821256" y="3281962"/>
            <a:ext cx="2860177" cy="893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t>Additional nonattainment counties at </a:t>
            </a:r>
            <a:r>
              <a:rPr lang="en-US" altLang="zh-CN" sz="2000" i="1" dirty="0"/>
              <a:t>P4</a:t>
            </a:r>
            <a:endParaRPr lang="zh-CN" altLang="en-US" sz="2000" i="1" dirty="0"/>
          </a:p>
        </p:txBody>
      </p:sp>
      <p:sp>
        <p:nvSpPr>
          <p:cNvPr id="8" name="Content Placeholder 3">
            <a:extLst>
              <a:ext uri="{FF2B5EF4-FFF2-40B4-BE49-F238E27FC236}">
                <a16:creationId xmlns:a16="http://schemas.microsoft.com/office/drawing/2014/main" id="{5DE7E78D-B704-4D85-97EC-5963DFA1DB71}"/>
              </a:ext>
            </a:extLst>
          </p:cNvPr>
          <p:cNvSpPr txBox="1">
            <a:spLocks/>
          </p:cNvSpPr>
          <p:nvPr/>
        </p:nvSpPr>
        <p:spPr>
          <a:xfrm>
            <a:off x="3070391" y="3281962"/>
            <a:ext cx="2317415" cy="658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t>Nonattainment counties at </a:t>
            </a:r>
            <a:r>
              <a:rPr lang="en-US" altLang="zh-CN" sz="2000" i="1" dirty="0"/>
              <a:t>P1</a:t>
            </a:r>
            <a:endParaRPr lang="zh-CN" altLang="en-US" sz="2000" i="1" dirty="0"/>
          </a:p>
        </p:txBody>
      </p:sp>
    </p:spTree>
    <p:extLst>
      <p:ext uri="{BB962C8B-B14F-4D97-AF65-F5344CB8AC3E}">
        <p14:creationId xmlns:p14="http://schemas.microsoft.com/office/powerpoint/2010/main" val="147061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F5A3D1-1E77-4435-8097-3CE60FA056CE}"/>
              </a:ext>
            </a:extLst>
          </p:cNvPr>
          <p:cNvSpPr>
            <a:spLocks noGrp="1"/>
          </p:cNvSpPr>
          <p:nvPr>
            <p:ph idx="1"/>
          </p:nvPr>
        </p:nvSpPr>
        <p:spPr>
          <a:xfrm>
            <a:off x="660764" y="3882763"/>
            <a:ext cx="8225639" cy="1764515"/>
          </a:xfrm>
        </p:spPr>
        <p:txBody>
          <a:bodyPr>
            <a:normAutofit/>
          </a:bodyPr>
          <a:lstStyle/>
          <a:p>
            <a:r>
              <a:rPr lang="en-US" altLang="zh-CN" dirty="0"/>
              <a:t>Relaxed energy policies coupled with climate change will undermine efforts to attain U.S. O</a:t>
            </a:r>
            <a:r>
              <a:rPr lang="en-US" altLang="zh-CN" baseline="-25000" dirty="0"/>
              <a:t>3</a:t>
            </a:r>
            <a:r>
              <a:rPr lang="en-US" altLang="zh-CN" dirty="0"/>
              <a:t> standards.</a:t>
            </a:r>
          </a:p>
        </p:txBody>
      </p:sp>
      <p:sp>
        <p:nvSpPr>
          <p:cNvPr id="8" name="Title 1">
            <a:extLst>
              <a:ext uri="{FF2B5EF4-FFF2-40B4-BE49-F238E27FC236}">
                <a16:creationId xmlns:a16="http://schemas.microsoft.com/office/drawing/2014/main" id="{859EA83B-3763-426A-9E0F-0BADD3328AFC}"/>
              </a:ext>
            </a:extLst>
          </p:cNvPr>
          <p:cNvSpPr txBox="1">
            <a:spLocks/>
          </p:cNvSpPr>
          <p:nvPr/>
        </p:nvSpPr>
        <p:spPr>
          <a:xfrm>
            <a:off x="628650" y="365127"/>
            <a:ext cx="7886700" cy="709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Helvetica" panose="020B0604020202020204" pitchFamily="34" charset="0"/>
                <a:cs typeface="Helvetica" panose="020B0604020202020204" pitchFamily="34" charset="0"/>
              </a:rPr>
              <a:t>Conclusions</a:t>
            </a:r>
          </a:p>
        </p:txBody>
      </p:sp>
      <p:grpSp>
        <p:nvGrpSpPr>
          <p:cNvPr id="3" name="Group 2">
            <a:extLst>
              <a:ext uri="{FF2B5EF4-FFF2-40B4-BE49-F238E27FC236}">
                <a16:creationId xmlns:a16="http://schemas.microsoft.com/office/drawing/2014/main" id="{2182D39B-0320-4773-8678-E0CB90133041}"/>
              </a:ext>
            </a:extLst>
          </p:cNvPr>
          <p:cNvGrpSpPr/>
          <p:nvPr/>
        </p:nvGrpSpPr>
        <p:grpSpPr>
          <a:xfrm>
            <a:off x="1481748" y="1200333"/>
            <a:ext cx="5849297" cy="2507380"/>
            <a:chOff x="1182995" y="1408557"/>
            <a:chExt cx="5849297" cy="2507380"/>
          </a:xfrm>
        </p:grpSpPr>
        <p:grpSp>
          <p:nvGrpSpPr>
            <p:cNvPr id="5" name="Group 4">
              <a:extLst>
                <a:ext uri="{FF2B5EF4-FFF2-40B4-BE49-F238E27FC236}">
                  <a16:creationId xmlns:a16="http://schemas.microsoft.com/office/drawing/2014/main" id="{CD143739-0F42-44A6-8FD2-E59F521BB18E}"/>
                </a:ext>
              </a:extLst>
            </p:cNvPr>
            <p:cNvGrpSpPr/>
            <p:nvPr/>
          </p:nvGrpSpPr>
          <p:grpSpPr>
            <a:xfrm>
              <a:off x="3115217" y="1481368"/>
              <a:ext cx="1147161" cy="363516"/>
              <a:chOff x="1204181" y="5435340"/>
              <a:chExt cx="1147161" cy="363516"/>
            </a:xfrm>
          </p:grpSpPr>
          <p:sp>
            <p:nvSpPr>
              <p:cNvPr id="6" name="Content Placeholder 17">
                <a:extLst>
                  <a:ext uri="{FF2B5EF4-FFF2-40B4-BE49-F238E27FC236}">
                    <a16:creationId xmlns:a16="http://schemas.microsoft.com/office/drawing/2014/main" id="{BEA1FC55-226B-40EA-915F-BAC6920B1388}"/>
                  </a:ext>
                </a:extLst>
              </p:cNvPr>
              <p:cNvSpPr txBox="1">
                <a:spLocks/>
              </p:cNvSpPr>
              <p:nvPr/>
            </p:nvSpPr>
            <p:spPr bwMode="auto">
              <a:xfrm>
                <a:off x="1204181" y="5435340"/>
                <a:ext cx="1147161" cy="36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Climate</a:t>
                </a:r>
                <a:endParaRPr lang="en-US" altLang="zh-CN" sz="2000" dirty="0">
                  <a:latin typeface="Segoe UI" panose="020B0502040204020203" pitchFamily="34" charset="0"/>
                  <a:ea typeface="宋体" panose="02010600030101010101" pitchFamily="2" charset="-122"/>
                  <a:cs typeface="Segoe UI" panose="020B0502040204020203" pitchFamily="34" charset="0"/>
                </a:endParaRPr>
              </a:p>
            </p:txBody>
          </p:sp>
          <p:sp>
            <p:nvSpPr>
              <p:cNvPr id="7" name="Rounded Rectangle 1">
                <a:extLst>
                  <a:ext uri="{FF2B5EF4-FFF2-40B4-BE49-F238E27FC236}">
                    <a16:creationId xmlns:a16="http://schemas.microsoft.com/office/drawing/2014/main" id="{5EA333E8-B49F-4E72-B0AC-E35A230EE10A}"/>
                  </a:ext>
                </a:extLst>
              </p:cNvPr>
              <p:cNvSpPr/>
              <p:nvPr/>
            </p:nvSpPr>
            <p:spPr bwMode="auto">
              <a:xfrm>
                <a:off x="1267553" y="5466318"/>
                <a:ext cx="1004935" cy="3325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cxnSp>
          <p:nvCxnSpPr>
            <p:cNvPr id="9" name="Straight Arrow Connector 5">
              <a:extLst>
                <a:ext uri="{FF2B5EF4-FFF2-40B4-BE49-F238E27FC236}">
                  <a16:creationId xmlns:a16="http://schemas.microsoft.com/office/drawing/2014/main" id="{91589C96-A1B6-4E0E-B680-3BD8C158F1F0}"/>
                </a:ext>
              </a:extLst>
            </p:cNvPr>
            <p:cNvCxnSpPr>
              <a:cxnSpLocks/>
            </p:cNvCxnSpPr>
            <p:nvPr/>
          </p:nvCxnSpPr>
          <p:spPr bwMode="auto">
            <a:xfrm>
              <a:off x="4438621" y="1606191"/>
              <a:ext cx="1081042" cy="0"/>
            </a:xfrm>
            <a:prstGeom prst="straightConnector1">
              <a:avLst/>
            </a:prstGeom>
            <a:ln>
              <a:solidFill>
                <a:schemeClr val="tx1"/>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99DE2FC8-C5F2-490D-AA32-0271F63A58F1}"/>
                </a:ext>
              </a:extLst>
            </p:cNvPr>
            <p:cNvGrpSpPr/>
            <p:nvPr/>
          </p:nvGrpSpPr>
          <p:grpSpPr>
            <a:xfrm>
              <a:off x="1182995" y="2268787"/>
              <a:ext cx="1098786" cy="780696"/>
              <a:chOff x="510168" y="5444393"/>
              <a:chExt cx="2513689" cy="780696"/>
            </a:xfrm>
          </p:grpSpPr>
          <p:sp>
            <p:nvSpPr>
              <p:cNvPr id="11" name="Content Placeholder 17">
                <a:extLst>
                  <a:ext uri="{FF2B5EF4-FFF2-40B4-BE49-F238E27FC236}">
                    <a16:creationId xmlns:a16="http://schemas.microsoft.com/office/drawing/2014/main" id="{0881C97A-7F5B-4C10-B0AD-9B3FC464993C}"/>
                  </a:ext>
                </a:extLst>
              </p:cNvPr>
              <p:cNvSpPr txBox="1">
                <a:spLocks/>
              </p:cNvSpPr>
              <p:nvPr/>
            </p:nvSpPr>
            <p:spPr bwMode="auto">
              <a:xfrm>
                <a:off x="510168" y="5444393"/>
                <a:ext cx="2513687" cy="78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Energy policy</a:t>
                </a:r>
                <a:endParaRPr lang="en-US" altLang="zh-CN" sz="2000" dirty="0">
                  <a:latin typeface="Segoe UI" panose="020B0502040204020203" pitchFamily="34" charset="0"/>
                  <a:ea typeface="宋体" panose="02010600030101010101" pitchFamily="2" charset="-122"/>
                  <a:cs typeface="Segoe UI" panose="020B0502040204020203" pitchFamily="34" charset="0"/>
                </a:endParaRPr>
              </a:p>
            </p:txBody>
          </p:sp>
          <p:sp>
            <p:nvSpPr>
              <p:cNvPr id="12" name="Rounded Rectangle 1">
                <a:extLst>
                  <a:ext uri="{FF2B5EF4-FFF2-40B4-BE49-F238E27FC236}">
                    <a16:creationId xmlns:a16="http://schemas.microsoft.com/office/drawing/2014/main" id="{D83D1213-9223-470E-807A-7B5877AEC089}"/>
                  </a:ext>
                </a:extLst>
              </p:cNvPr>
              <p:cNvSpPr/>
              <p:nvPr/>
            </p:nvSpPr>
            <p:spPr bwMode="auto">
              <a:xfrm>
                <a:off x="555435" y="5462499"/>
                <a:ext cx="2468422" cy="7029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grpSp>
          <p:nvGrpSpPr>
            <p:cNvPr id="13" name="Group 12">
              <a:extLst>
                <a:ext uri="{FF2B5EF4-FFF2-40B4-BE49-F238E27FC236}">
                  <a16:creationId xmlns:a16="http://schemas.microsoft.com/office/drawing/2014/main" id="{EE2ADD69-F3C6-4427-BAC4-12A878354988}"/>
                </a:ext>
              </a:extLst>
            </p:cNvPr>
            <p:cNvGrpSpPr/>
            <p:nvPr/>
          </p:nvGrpSpPr>
          <p:grpSpPr>
            <a:xfrm>
              <a:off x="3036662" y="3126188"/>
              <a:ext cx="1438169" cy="789749"/>
              <a:chOff x="546950" y="5462499"/>
              <a:chExt cx="1460784" cy="789749"/>
            </a:xfrm>
          </p:grpSpPr>
          <p:sp>
            <p:nvSpPr>
              <p:cNvPr id="14" name="Content Placeholder 17">
                <a:extLst>
                  <a:ext uri="{FF2B5EF4-FFF2-40B4-BE49-F238E27FC236}">
                    <a16:creationId xmlns:a16="http://schemas.microsoft.com/office/drawing/2014/main" id="{AA86B3B0-6E4C-44D7-984F-45E1D7DD5F20}"/>
                  </a:ext>
                </a:extLst>
              </p:cNvPr>
              <p:cNvSpPr txBox="1">
                <a:spLocks/>
              </p:cNvSpPr>
              <p:nvPr/>
            </p:nvSpPr>
            <p:spPr bwMode="auto">
              <a:xfrm>
                <a:off x="546950" y="5471552"/>
                <a:ext cx="1460784" cy="78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Non-GHGs emission</a:t>
                </a:r>
                <a:endParaRPr lang="en-US" altLang="zh-CN" sz="2000" dirty="0">
                  <a:latin typeface="Segoe UI" panose="020B0502040204020203" pitchFamily="34" charset="0"/>
                  <a:ea typeface="宋体" panose="02010600030101010101" pitchFamily="2" charset="-122"/>
                  <a:cs typeface="Segoe UI" panose="020B0502040204020203" pitchFamily="34" charset="0"/>
                </a:endParaRPr>
              </a:p>
            </p:txBody>
          </p:sp>
          <p:sp>
            <p:nvSpPr>
              <p:cNvPr id="15" name="Rounded Rectangle 1">
                <a:extLst>
                  <a:ext uri="{FF2B5EF4-FFF2-40B4-BE49-F238E27FC236}">
                    <a16:creationId xmlns:a16="http://schemas.microsoft.com/office/drawing/2014/main" id="{80C43A1A-E7B5-4094-B5F2-BBA5A589AEAB}"/>
                  </a:ext>
                </a:extLst>
              </p:cNvPr>
              <p:cNvSpPr/>
              <p:nvPr/>
            </p:nvSpPr>
            <p:spPr bwMode="auto">
              <a:xfrm>
                <a:off x="555435" y="5462499"/>
                <a:ext cx="1415519" cy="7029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sp>
          <p:nvSpPr>
            <p:cNvPr id="17" name="Content Placeholder 17">
              <a:extLst>
                <a:ext uri="{FF2B5EF4-FFF2-40B4-BE49-F238E27FC236}">
                  <a16:creationId xmlns:a16="http://schemas.microsoft.com/office/drawing/2014/main" id="{838EF9B1-E7D2-4DB0-81B2-18C0C1F1E8DB}"/>
                </a:ext>
              </a:extLst>
            </p:cNvPr>
            <p:cNvSpPr txBox="1">
              <a:spLocks/>
            </p:cNvSpPr>
            <p:nvPr/>
          </p:nvSpPr>
          <p:spPr bwMode="auto">
            <a:xfrm>
              <a:off x="5713116" y="2453302"/>
              <a:ext cx="1319176" cy="37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Health</a:t>
              </a:r>
              <a:endParaRPr lang="en-US" altLang="zh-CN" sz="2000" dirty="0">
                <a:latin typeface="Segoe UI" panose="020B0502040204020203" pitchFamily="34" charset="0"/>
                <a:ea typeface="宋体" panose="02010600030101010101" pitchFamily="2" charset="-122"/>
                <a:cs typeface="Segoe UI" panose="020B0502040204020203" pitchFamily="34" charset="0"/>
              </a:endParaRPr>
            </a:p>
          </p:txBody>
        </p:sp>
        <p:cxnSp>
          <p:nvCxnSpPr>
            <p:cNvPr id="25" name="Straight Arrow Connector 5">
              <a:extLst>
                <a:ext uri="{FF2B5EF4-FFF2-40B4-BE49-F238E27FC236}">
                  <a16:creationId xmlns:a16="http://schemas.microsoft.com/office/drawing/2014/main" id="{9AF3302E-F112-4F8D-AE3B-72B592048965}"/>
                </a:ext>
              </a:extLst>
            </p:cNvPr>
            <p:cNvCxnSpPr>
              <a:cxnSpLocks/>
            </p:cNvCxnSpPr>
            <p:nvPr/>
          </p:nvCxnSpPr>
          <p:spPr bwMode="auto">
            <a:xfrm>
              <a:off x="4572000" y="3411219"/>
              <a:ext cx="987892" cy="0"/>
            </a:xfrm>
            <a:prstGeom prst="straightConnector1">
              <a:avLst/>
            </a:prstGeom>
            <a:ln>
              <a:solidFill>
                <a:schemeClr val="tx1"/>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26" name="Straight Arrow Connector 5">
              <a:extLst>
                <a:ext uri="{FF2B5EF4-FFF2-40B4-BE49-F238E27FC236}">
                  <a16:creationId xmlns:a16="http://schemas.microsoft.com/office/drawing/2014/main" id="{B33AFE90-8F14-40F6-B099-8986A38368E5}"/>
                </a:ext>
              </a:extLst>
            </p:cNvPr>
            <p:cNvCxnSpPr>
              <a:cxnSpLocks/>
            </p:cNvCxnSpPr>
            <p:nvPr/>
          </p:nvCxnSpPr>
          <p:spPr bwMode="auto">
            <a:xfrm flipV="1">
              <a:off x="2428711" y="1924603"/>
              <a:ext cx="616305" cy="380733"/>
            </a:xfrm>
            <a:prstGeom prst="straightConnector1">
              <a:avLst/>
            </a:prstGeom>
            <a:ln>
              <a:solidFill>
                <a:schemeClr val="tx1"/>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27" name="Straight Arrow Connector 5">
              <a:extLst>
                <a:ext uri="{FF2B5EF4-FFF2-40B4-BE49-F238E27FC236}">
                  <a16:creationId xmlns:a16="http://schemas.microsoft.com/office/drawing/2014/main" id="{08712ED7-BC39-4A4A-8FAD-6D5DF1354599}"/>
                </a:ext>
              </a:extLst>
            </p:cNvPr>
            <p:cNvCxnSpPr>
              <a:cxnSpLocks/>
            </p:cNvCxnSpPr>
            <p:nvPr/>
          </p:nvCxnSpPr>
          <p:spPr bwMode="auto">
            <a:xfrm>
              <a:off x="2428711" y="3031712"/>
              <a:ext cx="607951" cy="278071"/>
            </a:xfrm>
            <a:prstGeom prst="straightConnector1">
              <a:avLst/>
            </a:prstGeom>
            <a:ln>
              <a:solidFill>
                <a:schemeClr val="tx1"/>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28" name="Straight Arrow Connector 5">
              <a:extLst>
                <a:ext uri="{FF2B5EF4-FFF2-40B4-BE49-F238E27FC236}">
                  <a16:creationId xmlns:a16="http://schemas.microsoft.com/office/drawing/2014/main" id="{A06DE4C1-6EDA-4485-9EC1-B730C69852D6}"/>
                </a:ext>
              </a:extLst>
            </p:cNvPr>
            <p:cNvCxnSpPr>
              <a:cxnSpLocks/>
            </p:cNvCxnSpPr>
            <p:nvPr/>
          </p:nvCxnSpPr>
          <p:spPr bwMode="auto">
            <a:xfrm>
              <a:off x="3629173" y="2045496"/>
              <a:ext cx="0" cy="902146"/>
            </a:xfrm>
            <a:prstGeom prst="straightConnector1">
              <a:avLst/>
            </a:prstGeom>
            <a:ln>
              <a:solidFill>
                <a:srgbClr val="FF00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30" name="Straight Arrow Connector 5">
              <a:extLst>
                <a:ext uri="{FF2B5EF4-FFF2-40B4-BE49-F238E27FC236}">
                  <a16:creationId xmlns:a16="http://schemas.microsoft.com/office/drawing/2014/main" id="{707A87BC-7CDA-4267-96FC-60C2AD21F9FE}"/>
                </a:ext>
              </a:extLst>
            </p:cNvPr>
            <p:cNvCxnSpPr>
              <a:cxnSpLocks/>
            </p:cNvCxnSpPr>
            <p:nvPr/>
          </p:nvCxnSpPr>
          <p:spPr bwMode="auto">
            <a:xfrm flipV="1">
              <a:off x="3812417" y="2045496"/>
              <a:ext cx="0" cy="899093"/>
            </a:xfrm>
            <a:prstGeom prst="straightConnector1">
              <a:avLst/>
            </a:prstGeom>
            <a:ln>
              <a:solidFill>
                <a:srgbClr val="FF00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33" name="Straight Arrow Connector 5">
              <a:extLst>
                <a:ext uri="{FF2B5EF4-FFF2-40B4-BE49-F238E27FC236}">
                  <a16:creationId xmlns:a16="http://schemas.microsoft.com/office/drawing/2014/main" id="{ABCBA30E-DC7E-4EEA-9E28-8B233A2D28ED}"/>
                </a:ext>
              </a:extLst>
            </p:cNvPr>
            <p:cNvCxnSpPr>
              <a:cxnSpLocks/>
            </p:cNvCxnSpPr>
            <p:nvPr/>
          </p:nvCxnSpPr>
          <p:spPr bwMode="auto">
            <a:xfrm>
              <a:off x="4438621" y="1758591"/>
              <a:ext cx="1081042" cy="0"/>
            </a:xfrm>
            <a:prstGeom prst="straightConnector1">
              <a:avLst/>
            </a:prstGeom>
            <a:ln>
              <a:solidFill>
                <a:srgbClr val="FF00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34" name="Straight Arrow Connector 5">
              <a:extLst>
                <a:ext uri="{FF2B5EF4-FFF2-40B4-BE49-F238E27FC236}">
                  <a16:creationId xmlns:a16="http://schemas.microsoft.com/office/drawing/2014/main" id="{8A9E4113-1E8C-4081-A03C-88C79D7263FB}"/>
                </a:ext>
              </a:extLst>
            </p:cNvPr>
            <p:cNvCxnSpPr>
              <a:cxnSpLocks/>
            </p:cNvCxnSpPr>
            <p:nvPr/>
          </p:nvCxnSpPr>
          <p:spPr bwMode="auto">
            <a:xfrm>
              <a:off x="4572000" y="3563619"/>
              <a:ext cx="987892" cy="0"/>
            </a:xfrm>
            <a:prstGeom prst="straightConnector1">
              <a:avLst/>
            </a:prstGeom>
            <a:ln>
              <a:solidFill>
                <a:srgbClr val="FF00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
          <p:nvSpPr>
            <p:cNvPr id="36" name="Rectangle: Rounded Corners 35">
              <a:extLst>
                <a:ext uri="{FF2B5EF4-FFF2-40B4-BE49-F238E27FC236}">
                  <a16:creationId xmlns:a16="http://schemas.microsoft.com/office/drawing/2014/main" id="{759303C8-4B6B-427F-909C-4CDE527BED4D}"/>
                </a:ext>
              </a:extLst>
            </p:cNvPr>
            <p:cNvSpPr/>
            <p:nvPr/>
          </p:nvSpPr>
          <p:spPr>
            <a:xfrm>
              <a:off x="5706048" y="1408557"/>
              <a:ext cx="1326244" cy="2420542"/>
            </a:xfrm>
            <a:prstGeom prst="roundRect">
              <a:avLst/>
            </a:prstGeom>
            <a:noFill/>
            <a:ln w="254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Content Placeholder 3">
            <a:extLst>
              <a:ext uri="{FF2B5EF4-FFF2-40B4-BE49-F238E27FC236}">
                <a16:creationId xmlns:a16="http://schemas.microsoft.com/office/drawing/2014/main" id="{48194664-B382-4534-9838-88272AC07E1A}"/>
              </a:ext>
            </a:extLst>
          </p:cNvPr>
          <p:cNvSpPr txBox="1">
            <a:spLocks/>
          </p:cNvSpPr>
          <p:nvPr/>
        </p:nvSpPr>
        <p:spPr>
          <a:xfrm>
            <a:off x="3612619" y="6265322"/>
            <a:ext cx="5812324" cy="51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pPr>
            <a:r>
              <a:rPr lang="en-US" altLang="zh-CN" sz="1800" dirty="0"/>
              <a:t>(</a:t>
            </a:r>
            <a:r>
              <a:rPr lang="en-US" altLang="zh-CN" sz="1800" b="1" i="1" dirty="0"/>
              <a:t>One Earth</a:t>
            </a:r>
            <a:r>
              <a:rPr lang="en-US" altLang="zh-CN" sz="1800" dirty="0"/>
              <a:t>, in press. DOI: 10.1016/j.oneear.2019.09.006)</a:t>
            </a:r>
            <a:endParaRPr lang="zh-CN" altLang="en-US" sz="1800" dirty="0"/>
          </a:p>
        </p:txBody>
      </p:sp>
      <p:sp>
        <p:nvSpPr>
          <p:cNvPr id="35" name="Content Placeholder 3">
            <a:extLst>
              <a:ext uri="{FF2B5EF4-FFF2-40B4-BE49-F238E27FC236}">
                <a16:creationId xmlns:a16="http://schemas.microsoft.com/office/drawing/2014/main" id="{84C505D2-3F33-4A99-B455-1620E1AC31DC}"/>
              </a:ext>
            </a:extLst>
          </p:cNvPr>
          <p:cNvSpPr txBox="1">
            <a:spLocks/>
          </p:cNvSpPr>
          <p:nvPr/>
        </p:nvSpPr>
        <p:spPr>
          <a:xfrm>
            <a:off x="660764" y="4909422"/>
            <a:ext cx="5858017" cy="1764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There are synergistic effects between changes in emissions and climate on O</a:t>
            </a:r>
            <a:r>
              <a:rPr lang="en-US" altLang="zh-CN" baseline="-25000" dirty="0"/>
              <a:t>3</a:t>
            </a:r>
            <a:r>
              <a:rPr lang="en-US" altLang="zh-CN" dirty="0"/>
              <a:t> compliance (33–69% more NNA).</a:t>
            </a:r>
            <a:endParaRPr lang="zh-CN" altLang="en-US" dirty="0"/>
          </a:p>
        </p:txBody>
      </p:sp>
      <p:pic>
        <p:nvPicPr>
          <p:cNvPr id="32" name="Picture 31">
            <a:extLst>
              <a:ext uri="{FF2B5EF4-FFF2-40B4-BE49-F238E27FC236}">
                <a16:creationId xmlns:a16="http://schemas.microsoft.com/office/drawing/2014/main" id="{96B32F09-9395-461A-82C7-F328C42FC8AA}"/>
              </a:ext>
            </a:extLst>
          </p:cNvPr>
          <p:cNvPicPr>
            <a:picLocks noChangeAspect="1"/>
          </p:cNvPicPr>
          <p:nvPr/>
        </p:nvPicPr>
        <p:blipFill>
          <a:blip r:embed="rId2"/>
          <a:stretch>
            <a:fillRect/>
          </a:stretch>
        </p:blipFill>
        <p:spPr>
          <a:xfrm>
            <a:off x="6468229" y="5083245"/>
            <a:ext cx="2428593" cy="1098083"/>
          </a:xfrm>
          <a:prstGeom prst="rect">
            <a:avLst/>
          </a:prstGeom>
        </p:spPr>
      </p:pic>
    </p:spTree>
    <p:extLst>
      <p:ext uri="{BB962C8B-B14F-4D97-AF65-F5344CB8AC3E}">
        <p14:creationId xmlns:p14="http://schemas.microsoft.com/office/powerpoint/2010/main" val="99370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5E9A42-6250-4C0D-BEF4-D609FB0C57A8}"/>
              </a:ext>
            </a:extLst>
          </p:cNvPr>
          <p:cNvSpPr txBox="1">
            <a:spLocks noChangeArrowheads="1"/>
          </p:cNvSpPr>
          <p:nvPr/>
        </p:nvSpPr>
        <p:spPr bwMode="auto">
          <a:xfrm>
            <a:off x="811213" y="585788"/>
            <a:ext cx="7688262"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defRPr/>
            </a:pPr>
            <a:r>
              <a:rPr lang="en-US" altLang="zh-CN" b="1" dirty="0">
                <a:latin typeface="Arial" panose="020B0604020202020204" pitchFamily="34" charset="0"/>
                <a:ea typeface="宋体" panose="02010600030101010101" pitchFamily="2" charset="-122"/>
                <a:cs typeface="Arial" panose="020B0604020202020204" pitchFamily="34" charset="0"/>
              </a:rPr>
              <a:t>Acknowledgement</a:t>
            </a:r>
          </a:p>
          <a:p>
            <a:pPr lvl="1">
              <a:defRPr/>
            </a:pPr>
            <a:r>
              <a:rPr lang="en-US" altLang="zh-CN" dirty="0">
                <a:latin typeface="Arial" panose="020B0604020202020204" pitchFamily="34" charset="0"/>
                <a:ea typeface="宋体" panose="02010600030101010101" pitchFamily="2" charset="-122"/>
                <a:cs typeface="Arial" panose="020B0604020202020204" pitchFamily="34" charset="0"/>
              </a:rPr>
              <a:t>EPA grant number R835880</a:t>
            </a:r>
          </a:p>
          <a:p>
            <a:pPr lvl="1">
              <a:defRPr/>
            </a:pPr>
            <a:endParaRPr lang="en-US" altLang="zh-CN" dirty="0">
              <a:latin typeface="Arial" panose="020B0604020202020204" pitchFamily="34" charset="0"/>
              <a:ea typeface="宋体" panose="02010600030101010101" pitchFamily="2" charset="-122"/>
              <a:cs typeface="Arial" panose="020B0604020202020204" pitchFamily="34" charset="0"/>
            </a:endParaRPr>
          </a:p>
          <a:p>
            <a:pPr marL="457200" lvl="1" indent="0">
              <a:buFontTx/>
              <a:buNone/>
              <a:defRPr/>
            </a:pPr>
            <a:endParaRPr lang="en-US" altLang="zh-CN" dirty="0">
              <a:latin typeface="Arial" panose="020B0604020202020204" pitchFamily="34" charset="0"/>
              <a:ea typeface="宋体" panose="02010600030101010101" pitchFamily="2" charset="-122"/>
              <a:cs typeface="Arial" panose="020B0604020202020204" pitchFamily="34" charset="0"/>
            </a:endParaRPr>
          </a:p>
          <a:p>
            <a:pPr marL="457200" lvl="1" indent="0">
              <a:buFontTx/>
              <a:buNone/>
              <a:defRPr/>
            </a:pPr>
            <a:endParaRPr lang="en-US" altLang="zh-CN" dirty="0">
              <a:latin typeface="Arial" panose="020B0604020202020204" pitchFamily="34" charset="0"/>
              <a:ea typeface="宋体" panose="02010600030101010101" pitchFamily="2" charset="-122"/>
              <a:cs typeface="Arial" panose="020B0604020202020204" pitchFamily="34" charset="0"/>
            </a:endParaRPr>
          </a:p>
          <a:p>
            <a:pPr>
              <a:buFontTx/>
              <a:buNone/>
              <a:defRPr/>
            </a:pPr>
            <a:r>
              <a:rPr lang="en-US" altLang="zh-CN" sz="4000" b="1" dirty="0">
                <a:latin typeface="Arial" panose="020B0604020202020204" pitchFamily="34" charset="0"/>
                <a:ea typeface="宋体" panose="02010600030101010101" pitchFamily="2" charset="-122"/>
                <a:cs typeface="Arial" panose="020B0604020202020204" pitchFamily="34" charset="0"/>
              </a:rPr>
              <a:t>                Thank you</a:t>
            </a:r>
          </a:p>
          <a:p>
            <a:pPr lvl="2">
              <a:defRPr/>
            </a:pPr>
            <a:endParaRPr lang="en-US" altLang="en-US" sz="2000" dirty="0">
              <a:latin typeface="Arial" panose="020B0604020202020204" pitchFamily="34" charset="0"/>
              <a:cs typeface="Arial" panose="020B0604020202020204" pitchFamily="34" charset="0"/>
            </a:endParaRPr>
          </a:p>
        </p:txBody>
      </p:sp>
      <p:pic>
        <p:nvPicPr>
          <p:cNvPr id="91139" name="Picture 10" descr="Starblock">
            <a:extLst>
              <a:ext uri="{FF2B5EF4-FFF2-40B4-BE49-F238E27FC236}">
                <a16:creationId xmlns:a16="http://schemas.microsoft.com/office/drawing/2014/main" id="{069A2436-0601-4637-B9CC-846B45E8C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5468938"/>
            <a:ext cx="2316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4">
            <a:extLst>
              <a:ext uri="{FF2B5EF4-FFF2-40B4-BE49-F238E27FC236}">
                <a16:creationId xmlns:a16="http://schemas.microsoft.com/office/drawing/2014/main" id="{C0BD372B-8240-44E6-980E-501E34FBD2DD}"/>
              </a:ext>
            </a:extLst>
          </p:cNvPr>
          <p:cNvSpPr>
            <a:spLocks noChangeArrowheads="1"/>
          </p:cNvSpPr>
          <p:nvPr/>
        </p:nvSpPr>
        <p:spPr bwMode="auto">
          <a:xfrm>
            <a:off x="7605713" y="6138863"/>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2400">
                <a:solidFill>
                  <a:schemeClr val="tx1"/>
                </a:solidFill>
                <a:latin typeface="Book Antiqua" panose="02040602050305030304" pitchFamily="18" charset="0"/>
              </a:defRPr>
            </a:lvl1pPr>
            <a:lvl2pPr>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lvl="1">
              <a:spcBef>
                <a:spcPct val="0"/>
              </a:spcBef>
              <a:buFontTx/>
              <a:buNone/>
            </a:pPr>
            <a:r>
              <a:rPr lang="en-US" altLang="zh-CN" sz="1400">
                <a:latin typeface="Arial" panose="020B0604020202020204" pitchFamily="34" charset="0"/>
                <a:ea typeface="宋体" panose="02010600030101010101" pitchFamily="2" charset="-122"/>
                <a:cs typeface="Arial" panose="020B0604020202020204" pitchFamily="34" charset="0"/>
              </a:rPr>
              <a:t>R835880</a:t>
            </a:r>
          </a:p>
        </p:txBody>
      </p:sp>
      <p:sp>
        <p:nvSpPr>
          <p:cNvPr id="91141" name="Rectangle 5">
            <a:extLst>
              <a:ext uri="{FF2B5EF4-FFF2-40B4-BE49-F238E27FC236}">
                <a16:creationId xmlns:a16="http://schemas.microsoft.com/office/drawing/2014/main" id="{AFAC24B7-2898-4E80-9AEE-3DB3A9DCBD85}"/>
              </a:ext>
            </a:extLst>
          </p:cNvPr>
          <p:cNvSpPr>
            <a:spLocks noChangeArrowheads="1"/>
          </p:cNvSpPr>
          <p:nvPr/>
        </p:nvSpPr>
        <p:spPr bwMode="auto">
          <a:xfrm>
            <a:off x="82550" y="56483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ko-KR" sz="1200">
                <a:ea typeface="굴림" panose="020B0600000101010101" pitchFamily="34" charset="-127"/>
              </a:rPr>
              <a:t>This presentation was made possible in part by USEPA. Its contents are solely the responsibility of the grantee and do not necessarily represent the official views of the funding sources and those sources do not endorse the purchase of any commercial products or services mentioned in the publication. </a:t>
            </a:r>
            <a:endParaRPr lang="en-US" altLang="zh-CN" sz="1200">
              <a:ea typeface="宋体" panose="02010600030101010101" pitchFamily="2" charset="-122"/>
            </a:endParaRPr>
          </a:p>
        </p:txBody>
      </p:sp>
      <p:pic>
        <p:nvPicPr>
          <p:cNvPr id="91142" name="Picture 7" descr="A close up of a sign&#10;&#10;Description generated with very high confidence">
            <a:extLst>
              <a:ext uri="{FF2B5EF4-FFF2-40B4-BE49-F238E27FC236}">
                <a16:creationId xmlns:a16="http://schemas.microsoft.com/office/drawing/2014/main" id="{6EC0FB3B-1A68-4F9F-8514-298D04137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363" y="5468938"/>
            <a:ext cx="11541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5E9A42-6250-4C0D-BEF4-D609FB0C57A8}"/>
              </a:ext>
            </a:extLst>
          </p:cNvPr>
          <p:cNvSpPr txBox="1">
            <a:spLocks noChangeArrowheads="1"/>
          </p:cNvSpPr>
          <p:nvPr/>
        </p:nvSpPr>
        <p:spPr bwMode="auto">
          <a:xfrm>
            <a:off x="1861415" y="1427761"/>
            <a:ext cx="7907274"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nSpc>
                <a:spcPct val="150000"/>
              </a:lnSpc>
              <a:buNone/>
              <a:defRPr/>
            </a:pPr>
            <a:r>
              <a:rPr lang="en-US" altLang="zh-CN" dirty="0">
                <a:latin typeface="Arial" panose="020B0604020202020204" pitchFamily="34" charset="0"/>
                <a:ea typeface="宋体" panose="02010600030101010101" pitchFamily="2" charset="-122"/>
                <a:cs typeface="Arial" panose="020B0604020202020204" pitchFamily="34" charset="0"/>
              </a:rPr>
              <a:t>Questions about air quality modeling:</a:t>
            </a:r>
          </a:p>
          <a:p>
            <a:pPr>
              <a:lnSpc>
                <a:spcPct val="150000"/>
              </a:lnSpc>
              <a:buNone/>
              <a:defRPr/>
            </a:pPr>
            <a:r>
              <a:rPr lang="en-US" altLang="zh-CN" b="1" dirty="0">
                <a:latin typeface="Arial" panose="020B0604020202020204" pitchFamily="34" charset="0"/>
                <a:ea typeface="宋体" panose="02010600030101010101" pitchFamily="2" charset="-122"/>
                <a:cs typeface="Arial" panose="020B0604020202020204" pitchFamily="34" charset="0"/>
              </a:rPr>
              <a:t>hshen73@gatech.edu</a:t>
            </a:r>
          </a:p>
          <a:p>
            <a:pPr>
              <a:lnSpc>
                <a:spcPct val="150000"/>
              </a:lnSpc>
              <a:buNone/>
              <a:defRPr/>
            </a:pPr>
            <a:r>
              <a:rPr lang="en-US" altLang="zh-CN" dirty="0">
                <a:latin typeface="Arial" panose="020B0604020202020204" pitchFamily="34" charset="0"/>
                <a:ea typeface="宋体" panose="02010600030101010101" pitchFamily="2" charset="-122"/>
                <a:cs typeface="Arial" panose="020B0604020202020204" pitchFamily="34" charset="0"/>
              </a:rPr>
              <a:t>Questions about energy policies:</a:t>
            </a:r>
          </a:p>
          <a:p>
            <a:pPr>
              <a:lnSpc>
                <a:spcPct val="150000"/>
              </a:lnSpc>
              <a:buNone/>
              <a:defRPr/>
            </a:pPr>
            <a:r>
              <a:rPr lang="en-US" altLang="zh-CN" b="1" dirty="0">
                <a:latin typeface="Arial" panose="020B0604020202020204" pitchFamily="34" charset="0"/>
                <a:ea typeface="宋体" panose="02010600030101010101" pitchFamily="2" charset="-122"/>
                <a:cs typeface="Arial" panose="020B0604020202020204" pitchFamily="34" charset="0"/>
              </a:rPr>
              <a:t>yufei.li@gatech.edu</a:t>
            </a:r>
          </a:p>
          <a:p>
            <a:pPr lvl="2">
              <a:lnSpc>
                <a:spcPct val="150000"/>
              </a:lnSpc>
              <a:defRPr/>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65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90BEE-7351-4E60-B5DE-0C4658E6EADD}"/>
              </a:ext>
            </a:extLst>
          </p:cNvPr>
          <p:cNvSpPr>
            <a:spLocks noGrp="1"/>
          </p:cNvSpPr>
          <p:nvPr>
            <p:ph idx="1"/>
          </p:nvPr>
        </p:nvSpPr>
        <p:spPr>
          <a:xfrm>
            <a:off x="715815" y="1354606"/>
            <a:ext cx="7750789" cy="4273976"/>
          </a:xfrm>
        </p:spPr>
        <p:txBody>
          <a:bodyPr>
            <a:normAutofit/>
          </a:bodyPr>
          <a:lstStyle/>
          <a:p>
            <a:r>
              <a:rPr lang="en-US" altLang="zh-CN" dirty="0"/>
              <a:t>First set in 1971</a:t>
            </a:r>
          </a:p>
          <a:p>
            <a:r>
              <a:rPr lang="en-US" altLang="zh-CN" dirty="0"/>
              <a:t>The form since the 1997 standard: Annual fourth-highest daily maximum 8-hr O</a:t>
            </a:r>
            <a:r>
              <a:rPr lang="en-US" altLang="zh-CN" baseline="-25000" dirty="0"/>
              <a:t>3</a:t>
            </a:r>
            <a:r>
              <a:rPr lang="en-US" altLang="zh-CN" dirty="0"/>
              <a:t> concentration, averaged over 3 years</a:t>
            </a:r>
            <a:endParaRPr lang="zh-CN" altLang="en-US" dirty="0"/>
          </a:p>
        </p:txBody>
      </p:sp>
      <p:sp>
        <p:nvSpPr>
          <p:cNvPr id="27" name="Title 1">
            <a:extLst>
              <a:ext uri="{FF2B5EF4-FFF2-40B4-BE49-F238E27FC236}">
                <a16:creationId xmlns:a16="http://schemas.microsoft.com/office/drawing/2014/main" id="{F1E0D175-E29D-40EA-A997-C4EC6388B1E8}"/>
              </a:ext>
            </a:extLst>
          </p:cNvPr>
          <p:cNvSpPr>
            <a:spLocks noGrp="1"/>
          </p:cNvSpPr>
          <p:nvPr>
            <p:ph type="title"/>
          </p:nvPr>
        </p:nvSpPr>
        <p:spPr>
          <a:xfrm>
            <a:off x="628650" y="365127"/>
            <a:ext cx="7886700" cy="709530"/>
          </a:xfrm>
        </p:spPr>
        <p:txBody>
          <a:bodyPr>
            <a:normAutofit fontScale="90000"/>
          </a:bodyPr>
          <a:lstStyle/>
          <a:p>
            <a:r>
              <a:rPr lang="en-US" sz="3200" dirty="0">
                <a:latin typeface="Helvetica" panose="020B0604020202020204" pitchFamily="34" charset="0"/>
                <a:cs typeface="Helvetica" panose="020B0604020202020204" pitchFamily="34" charset="0"/>
              </a:rPr>
              <a:t>The National Ambient Air Quality Standards (NAAQS) for ozone (O</a:t>
            </a:r>
            <a:r>
              <a:rPr lang="en-US" sz="3200" baseline="-25000" dirty="0">
                <a:latin typeface="Helvetica" panose="020B0604020202020204" pitchFamily="34" charset="0"/>
                <a:cs typeface="Helvetica" panose="020B0604020202020204" pitchFamily="34" charset="0"/>
              </a:rPr>
              <a:t>3</a:t>
            </a:r>
            <a:r>
              <a:rPr lang="en-US" sz="3200" dirty="0">
                <a:latin typeface="Helvetica" panose="020B0604020202020204" pitchFamily="34" charset="0"/>
                <a:cs typeface="Helvetica" panose="020B0604020202020204" pitchFamily="34" charset="0"/>
              </a:rPr>
              <a:t>)</a:t>
            </a:r>
          </a:p>
        </p:txBody>
      </p:sp>
      <p:graphicFrame>
        <p:nvGraphicFramePr>
          <p:cNvPr id="50" name="Table 49">
            <a:extLst>
              <a:ext uri="{FF2B5EF4-FFF2-40B4-BE49-F238E27FC236}">
                <a16:creationId xmlns:a16="http://schemas.microsoft.com/office/drawing/2014/main" id="{337CCFCE-0670-4C7A-B6C9-0ADBC99609E5}"/>
              </a:ext>
            </a:extLst>
          </p:cNvPr>
          <p:cNvGraphicFramePr>
            <a:graphicFrameLocks noGrp="1"/>
          </p:cNvGraphicFramePr>
          <p:nvPr>
            <p:extLst/>
          </p:nvPr>
        </p:nvGraphicFramePr>
        <p:xfrm>
          <a:off x="1184622" y="3179694"/>
          <a:ext cx="7281981" cy="3328682"/>
        </p:xfrm>
        <a:graphic>
          <a:graphicData uri="http://schemas.openxmlformats.org/drawingml/2006/table">
            <a:tbl>
              <a:tblPr firstRow="1" bandRow="1">
                <a:tableStyleId>{5C22544A-7EE6-4342-B048-85BDC9FD1C3A}</a:tableStyleId>
              </a:tblPr>
              <a:tblGrid>
                <a:gridCol w="888710">
                  <a:extLst>
                    <a:ext uri="{9D8B030D-6E8A-4147-A177-3AD203B41FA5}">
                      <a16:colId xmlns:a16="http://schemas.microsoft.com/office/drawing/2014/main" val="4184813542"/>
                    </a:ext>
                  </a:extLst>
                </a:gridCol>
                <a:gridCol w="2109553">
                  <a:extLst>
                    <a:ext uri="{9D8B030D-6E8A-4147-A177-3AD203B41FA5}">
                      <a16:colId xmlns:a16="http://schemas.microsoft.com/office/drawing/2014/main" val="3893833308"/>
                    </a:ext>
                  </a:extLst>
                </a:gridCol>
                <a:gridCol w="1712808">
                  <a:extLst>
                    <a:ext uri="{9D8B030D-6E8A-4147-A177-3AD203B41FA5}">
                      <a16:colId xmlns:a16="http://schemas.microsoft.com/office/drawing/2014/main" val="1747704771"/>
                    </a:ext>
                  </a:extLst>
                </a:gridCol>
                <a:gridCol w="1285455">
                  <a:extLst>
                    <a:ext uri="{9D8B030D-6E8A-4147-A177-3AD203B41FA5}">
                      <a16:colId xmlns:a16="http://schemas.microsoft.com/office/drawing/2014/main" val="253758485"/>
                    </a:ext>
                  </a:extLst>
                </a:gridCol>
                <a:gridCol w="1285455">
                  <a:extLst>
                    <a:ext uri="{9D8B030D-6E8A-4147-A177-3AD203B41FA5}">
                      <a16:colId xmlns:a16="http://schemas.microsoft.com/office/drawing/2014/main" val="472292780"/>
                    </a:ext>
                  </a:extLst>
                </a:gridCol>
              </a:tblGrid>
              <a:tr h="643273">
                <a:tc>
                  <a:txBody>
                    <a:bodyPr/>
                    <a:lstStyle/>
                    <a:p>
                      <a:pPr algn="ctr"/>
                      <a:r>
                        <a:rPr lang="en-US" altLang="zh-CN" dirty="0">
                          <a:latin typeface="Arial" panose="020B0604020202020204" pitchFamily="34" charset="0"/>
                          <a:cs typeface="Arial" panose="020B0604020202020204" pitchFamily="34" charset="0"/>
                        </a:rPr>
                        <a:t>Year</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Indicator</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Averaging time</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Level, ppm</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Form</a:t>
                      </a:r>
                      <a:endParaRPr lang="zh-CN" alt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82125714"/>
                  </a:ext>
                </a:extLst>
              </a:tr>
              <a:tr h="1194649">
                <a:tc>
                  <a:txBody>
                    <a:bodyPr/>
                    <a:lstStyle/>
                    <a:p>
                      <a:pPr algn="ctr"/>
                      <a:r>
                        <a:rPr lang="en-US" altLang="zh-CN" dirty="0">
                          <a:latin typeface="Arial" panose="020B0604020202020204" pitchFamily="34" charset="0"/>
                          <a:cs typeface="Arial" panose="020B0604020202020204" pitchFamily="34" charset="0"/>
                        </a:rPr>
                        <a:t>1971</a:t>
                      </a:r>
                      <a:endParaRPr lang="zh-CN" altLang="en-US"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r>
                        <a:rPr lang="en-US" altLang="zh-CN" dirty="0">
                          <a:latin typeface="Arial" panose="020B0604020202020204" pitchFamily="34" charset="0"/>
                          <a:cs typeface="Arial" panose="020B0604020202020204" pitchFamily="34" charset="0"/>
                        </a:rPr>
                        <a:t>Total photochemical oxidants</a:t>
                      </a:r>
                      <a:endParaRPr lang="zh-CN" altLang="en-US" dirty="0">
                        <a:latin typeface="Arial" panose="020B0604020202020204" pitchFamily="34" charset="0"/>
                        <a:cs typeface="Arial" panose="020B0604020202020204" pitchFamily="34" charset="0"/>
                      </a:endParaRPr>
                    </a:p>
                  </a:txBody>
                  <a:tcPr anchor="ctr"/>
                </a:tc>
                <a:tc rowSpan="2">
                  <a:txBody>
                    <a:bodyPr/>
                    <a:lstStyle/>
                    <a:p>
                      <a:pPr algn="ctr"/>
                      <a:r>
                        <a:rPr lang="en-US" altLang="zh-CN" dirty="0">
                          <a:latin typeface="Arial" panose="020B0604020202020204" pitchFamily="34" charset="0"/>
                          <a:cs typeface="Arial" panose="020B0604020202020204" pitchFamily="34" charset="0"/>
                        </a:rPr>
                        <a:t>1 hour</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0.08</a:t>
                      </a:r>
                      <a:endParaRPr lang="zh-CN" altLang="en-US" dirty="0">
                        <a:latin typeface="Arial" panose="020B0604020202020204" pitchFamily="34" charset="0"/>
                        <a:cs typeface="Arial" panose="020B0604020202020204" pitchFamily="34" charset="0"/>
                      </a:endParaRPr>
                    </a:p>
                  </a:txBody>
                  <a:tcPr anchor="ctr"/>
                </a:tc>
                <a:tc rowSpan="2">
                  <a:txBody>
                    <a:bodyPr/>
                    <a:lstStyle/>
                    <a:p>
                      <a:pPr algn="ctr"/>
                      <a:r>
                        <a:rPr lang="en-US" altLang="zh-CN" dirty="0">
                          <a:latin typeface="Arial" panose="020B0604020202020204" pitchFamily="34" charset="0"/>
                          <a:cs typeface="Arial" panose="020B0604020202020204" pitchFamily="34" charset="0"/>
                        </a:rPr>
                        <a:t>No more than one hour (1971) or day (1979)</a:t>
                      </a:r>
                      <a:endParaRPr lang="zh-CN" alt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95493765"/>
                  </a:ext>
                </a:extLst>
              </a:tr>
              <a:tr h="372690">
                <a:tc>
                  <a:txBody>
                    <a:bodyPr/>
                    <a:lstStyle/>
                    <a:p>
                      <a:pPr algn="ctr"/>
                      <a:r>
                        <a:rPr lang="en-US" altLang="zh-CN" dirty="0">
                          <a:latin typeface="Arial" panose="020B0604020202020204" pitchFamily="34" charset="0"/>
                          <a:cs typeface="Arial" panose="020B0604020202020204" pitchFamily="34" charset="0"/>
                        </a:rPr>
                        <a:t>1979</a:t>
                      </a:r>
                      <a:endParaRPr lang="zh-CN" altLang="en-US" dirty="0">
                        <a:latin typeface="Arial" panose="020B0604020202020204" pitchFamily="34" charset="0"/>
                        <a:cs typeface="Arial" panose="020B0604020202020204" pitchFamily="34" charset="0"/>
                      </a:endParaRPr>
                    </a:p>
                  </a:txBody>
                  <a:tcPr anchor="ctr">
                    <a:solidFill>
                      <a:srgbClr val="E9EBF5"/>
                    </a:solidFill>
                  </a:tcPr>
                </a:tc>
                <a:tc rowSpan="4">
                  <a:txBody>
                    <a:bodyPr/>
                    <a:lstStyle/>
                    <a:p>
                      <a:pPr algn="ctr"/>
                      <a:r>
                        <a:rPr lang="en-US" altLang="zh-CN" dirty="0">
                          <a:latin typeface="Arial" panose="020B0604020202020204" pitchFamily="34" charset="0"/>
                          <a:cs typeface="Arial" panose="020B0604020202020204" pitchFamily="34" charset="0"/>
                        </a:rPr>
                        <a:t>O</a:t>
                      </a:r>
                      <a:r>
                        <a:rPr lang="en-US" altLang="zh-CN" baseline="-25000" dirty="0">
                          <a:latin typeface="Arial" panose="020B0604020202020204" pitchFamily="34" charset="0"/>
                          <a:cs typeface="Arial" panose="020B0604020202020204" pitchFamily="34" charset="0"/>
                        </a:rPr>
                        <a:t>3</a:t>
                      </a:r>
                      <a:endParaRPr lang="zh-CN" altLang="en-US" baseline="-25000" dirty="0">
                        <a:latin typeface="Arial" panose="020B0604020202020204" pitchFamily="34" charset="0"/>
                        <a:cs typeface="Arial" panose="020B0604020202020204" pitchFamily="34" charset="0"/>
                      </a:endParaRPr>
                    </a:p>
                  </a:txBody>
                  <a:tcPr anchor="ctr"/>
                </a:tc>
                <a:tc vMerge="1">
                  <a:txBody>
                    <a:bodyPr/>
                    <a:lstStyle/>
                    <a:p>
                      <a:endParaRPr lang="zh-CN" altLang="en-US" dirty="0"/>
                    </a:p>
                  </a:txBody>
                  <a:tcPr/>
                </a:tc>
                <a:tc>
                  <a:txBody>
                    <a:bodyPr/>
                    <a:lstStyle/>
                    <a:p>
                      <a:pPr algn="ctr"/>
                      <a:r>
                        <a:rPr lang="en-US" altLang="zh-CN" dirty="0">
                          <a:latin typeface="Arial" panose="020B0604020202020204" pitchFamily="34" charset="0"/>
                          <a:cs typeface="Arial" panose="020B0604020202020204" pitchFamily="34" charset="0"/>
                        </a:rPr>
                        <a:t>0.12</a:t>
                      </a:r>
                      <a:endParaRPr lang="zh-CN" altLang="en-US" dirty="0">
                        <a:latin typeface="Arial" panose="020B0604020202020204" pitchFamily="34" charset="0"/>
                        <a:cs typeface="Arial" panose="020B0604020202020204" pitchFamily="34" charset="0"/>
                      </a:endParaRPr>
                    </a:p>
                  </a:txBody>
                  <a:tcPr anchor="ctr">
                    <a:solidFill>
                      <a:srgbClr val="CFD5EA"/>
                    </a:solidFill>
                  </a:tcPr>
                </a:tc>
                <a:tc vMerge="1">
                  <a:txBody>
                    <a:bodyPr/>
                    <a:lstStyle/>
                    <a:p>
                      <a:pPr algn="ctr"/>
                      <a:endParaRPr lang="zh-CN" altLang="en-US" dirty="0">
                        <a:latin typeface="Arial" panose="020B0604020202020204" pitchFamily="34" charset="0"/>
                        <a:cs typeface="Arial" panose="020B0604020202020204" pitchFamily="34" charset="0"/>
                      </a:endParaRPr>
                    </a:p>
                  </a:txBody>
                  <a:tcPr anchor="ctr">
                    <a:solidFill>
                      <a:srgbClr val="CFD5EA"/>
                    </a:solidFill>
                  </a:tcPr>
                </a:tc>
                <a:extLst>
                  <a:ext uri="{0D108BD9-81ED-4DB2-BD59-A6C34878D82A}">
                    <a16:rowId xmlns:a16="http://schemas.microsoft.com/office/drawing/2014/main" val="768409102"/>
                  </a:ext>
                </a:extLst>
              </a:tr>
              <a:tr h="372690">
                <a:tc>
                  <a:txBody>
                    <a:bodyPr/>
                    <a:lstStyle/>
                    <a:p>
                      <a:pPr algn="ctr"/>
                      <a:r>
                        <a:rPr lang="en-US" altLang="zh-CN" dirty="0">
                          <a:latin typeface="Arial" panose="020B0604020202020204" pitchFamily="34" charset="0"/>
                          <a:cs typeface="Arial" panose="020B0604020202020204" pitchFamily="34" charset="0"/>
                        </a:rPr>
                        <a:t>1997</a:t>
                      </a:r>
                      <a:endParaRPr lang="zh-CN" altLang="en-US" dirty="0">
                        <a:latin typeface="Arial" panose="020B0604020202020204" pitchFamily="34" charset="0"/>
                        <a:cs typeface="Arial" panose="020B0604020202020204" pitchFamily="34" charset="0"/>
                      </a:endParaRPr>
                    </a:p>
                  </a:txBody>
                  <a:tcPr anchor="ctr">
                    <a:solidFill>
                      <a:srgbClr val="E9EBF5"/>
                    </a:solidFill>
                  </a:tcPr>
                </a:tc>
                <a:tc vMerge="1">
                  <a:txBody>
                    <a:bodyPr/>
                    <a:lstStyle/>
                    <a:p>
                      <a:endParaRPr lang="zh-CN" altLang="en-US" dirty="0"/>
                    </a:p>
                  </a:txBody>
                  <a:tcPr/>
                </a:tc>
                <a:tc rowSpan="3">
                  <a:txBody>
                    <a:bodyPr/>
                    <a:lstStyle/>
                    <a:p>
                      <a:pPr algn="ctr"/>
                      <a:r>
                        <a:rPr lang="en-US" altLang="zh-CN" dirty="0">
                          <a:latin typeface="Arial" panose="020B0604020202020204" pitchFamily="34" charset="0"/>
                          <a:cs typeface="Arial" panose="020B0604020202020204" pitchFamily="34" charset="0"/>
                        </a:rPr>
                        <a:t>8 hours</a:t>
                      </a:r>
                      <a:endParaRPr lang="zh-CN" altLang="en-US"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r>
                        <a:rPr lang="en-US" altLang="zh-CN" dirty="0">
                          <a:latin typeface="Arial" panose="020B0604020202020204" pitchFamily="34" charset="0"/>
                          <a:cs typeface="Arial" panose="020B0604020202020204" pitchFamily="34" charset="0"/>
                        </a:rPr>
                        <a:t>0.08</a:t>
                      </a:r>
                      <a:endParaRPr lang="zh-CN" altLang="en-US" dirty="0">
                        <a:latin typeface="Arial" panose="020B0604020202020204" pitchFamily="34" charset="0"/>
                        <a:cs typeface="Arial" panose="020B0604020202020204" pitchFamily="34" charset="0"/>
                      </a:endParaRPr>
                    </a:p>
                  </a:txBody>
                  <a:tcPr anchor="ctr">
                    <a:solidFill>
                      <a:srgbClr val="E9EBF5"/>
                    </a:solidFill>
                  </a:tcPr>
                </a:tc>
                <a:tc rowSpan="3">
                  <a:txBody>
                    <a:bodyPr/>
                    <a:lstStyle/>
                    <a:p>
                      <a:pPr algn="ctr"/>
                      <a:r>
                        <a:rPr lang="en-US" altLang="zh-CN" dirty="0">
                          <a:latin typeface="Arial" panose="020B0604020202020204" pitchFamily="34" charset="0"/>
                          <a:cs typeface="Arial" panose="020B0604020202020204" pitchFamily="34" charset="0"/>
                        </a:rPr>
                        <a:t>Fourth-highest</a:t>
                      </a:r>
                      <a:endParaRPr lang="zh-CN" altLang="en-US"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2688209998"/>
                  </a:ext>
                </a:extLst>
              </a:tr>
              <a:tr h="372690">
                <a:tc>
                  <a:txBody>
                    <a:bodyPr/>
                    <a:lstStyle/>
                    <a:p>
                      <a:pPr algn="ctr"/>
                      <a:r>
                        <a:rPr lang="en-US" altLang="zh-CN" dirty="0">
                          <a:latin typeface="Arial" panose="020B0604020202020204" pitchFamily="34" charset="0"/>
                          <a:cs typeface="Arial" panose="020B0604020202020204" pitchFamily="34" charset="0"/>
                        </a:rPr>
                        <a:t>2008</a:t>
                      </a:r>
                      <a:endParaRPr lang="zh-CN" altLang="en-US" dirty="0">
                        <a:latin typeface="Arial" panose="020B0604020202020204" pitchFamily="34" charset="0"/>
                        <a:cs typeface="Arial" panose="020B0604020202020204" pitchFamily="34" charset="0"/>
                      </a:endParaRPr>
                    </a:p>
                  </a:txBody>
                  <a:tcPr anchor="ctr">
                    <a:solidFill>
                      <a:srgbClr val="E9EBF5"/>
                    </a:solidFill>
                  </a:tcPr>
                </a:tc>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dirty="0">
                          <a:latin typeface="Arial" panose="020B0604020202020204" pitchFamily="34" charset="0"/>
                          <a:cs typeface="Arial" panose="020B0604020202020204" pitchFamily="34" charset="0"/>
                        </a:rPr>
                        <a:t>0.075</a:t>
                      </a:r>
                      <a:endParaRPr lang="zh-CN" altLang="en-US" dirty="0">
                        <a:latin typeface="Arial" panose="020B0604020202020204" pitchFamily="34" charset="0"/>
                        <a:cs typeface="Arial" panose="020B0604020202020204" pitchFamily="34" charset="0"/>
                      </a:endParaRPr>
                    </a:p>
                  </a:txBody>
                  <a:tcPr anchor="ctr">
                    <a:solidFill>
                      <a:srgbClr val="E9EBF5"/>
                    </a:solidFill>
                  </a:tcPr>
                </a:tc>
                <a:tc vMerge="1">
                  <a:txBody>
                    <a:bodyPr/>
                    <a:lstStyle/>
                    <a:p>
                      <a:pPr algn="ctr"/>
                      <a:endParaRPr lang="zh-CN" altLang="en-US"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2903238766"/>
                  </a:ext>
                </a:extLst>
              </a:tr>
              <a:tr h="372690">
                <a:tc>
                  <a:txBody>
                    <a:bodyPr/>
                    <a:lstStyle/>
                    <a:p>
                      <a:pPr algn="ctr"/>
                      <a:r>
                        <a:rPr lang="en-US" altLang="zh-CN" dirty="0">
                          <a:latin typeface="Arial" panose="020B0604020202020204" pitchFamily="34" charset="0"/>
                          <a:cs typeface="Arial" panose="020B0604020202020204" pitchFamily="34" charset="0"/>
                        </a:rPr>
                        <a:t>2015</a:t>
                      </a:r>
                      <a:endParaRPr lang="zh-CN" altLang="en-US" dirty="0">
                        <a:latin typeface="Arial" panose="020B0604020202020204" pitchFamily="34" charset="0"/>
                        <a:cs typeface="Arial" panose="020B0604020202020204" pitchFamily="34" charset="0"/>
                      </a:endParaRPr>
                    </a:p>
                  </a:txBody>
                  <a:tcPr anchor="ctr">
                    <a:solidFill>
                      <a:srgbClr val="E9EBF5"/>
                    </a:solidFill>
                  </a:tcPr>
                </a:tc>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dirty="0">
                          <a:latin typeface="Arial" panose="020B0604020202020204" pitchFamily="34" charset="0"/>
                          <a:cs typeface="Arial" panose="020B0604020202020204" pitchFamily="34" charset="0"/>
                        </a:rPr>
                        <a:t>0.070</a:t>
                      </a:r>
                      <a:endParaRPr lang="zh-CN" altLang="en-US" dirty="0">
                        <a:latin typeface="Arial" panose="020B0604020202020204" pitchFamily="34" charset="0"/>
                        <a:cs typeface="Arial" panose="020B0604020202020204" pitchFamily="34" charset="0"/>
                      </a:endParaRPr>
                    </a:p>
                  </a:txBody>
                  <a:tcPr anchor="ctr">
                    <a:solidFill>
                      <a:srgbClr val="E9EBF5"/>
                    </a:solidFill>
                  </a:tcPr>
                </a:tc>
                <a:tc vMerge="1">
                  <a:txBody>
                    <a:bodyPr/>
                    <a:lstStyle/>
                    <a:p>
                      <a:pPr algn="ctr"/>
                      <a:endParaRPr lang="zh-CN" altLang="en-US"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772610710"/>
                  </a:ext>
                </a:extLst>
              </a:tr>
            </a:tbl>
          </a:graphicData>
        </a:graphic>
      </p:graphicFrame>
      <p:sp>
        <p:nvSpPr>
          <p:cNvPr id="51" name="Rectangle 50">
            <a:extLst>
              <a:ext uri="{FF2B5EF4-FFF2-40B4-BE49-F238E27FC236}">
                <a16:creationId xmlns:a16="http://schemas.microsoft.com/office/drawing/2014/main" id="{F3CA65BA-1D9F-4EFE-B802-E2E57C469FBA}"/>
              </a:ext>
            </a:extLst>
          </p:cNvPr>
          <p:cNvSpPr/>
          <p:nvPr/>
        </p:nvSpPr>
        <p:spPr>
          <a:xfrm>
            <a:off x="1184621" y="5378823"/>
            <a:ext cx="7281981" cy="11295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a:extLst>
              <a:ext uri="{FF2B5EF4-FFF2-40B4-BE49-F238E27FC236}">
                <a16:creationId xmlns:a16="http://schemas.microsoft.com/office/drawing/2014/main" id="{B09FCDE4-0363-4F28-BAD5-EE3A3CB07CEA}"/>
              </a:ext>
            </a:extLst>
          </p:cNvPr>
          <p:cNvSpPr txBox="1"/>
          <p:nvPr/>
        </p:nvSpPr>
        <p:spPr>
          <a:xfrm>
            <a:off x="4702629" y="6488668"/>
            <a:ext cx="4441371" cy="369332"/>
          </a:xfrm>
          <a:prstGeom prst="rect">
            <a:avLst/>
          </a:prstGeom>
          <a:noFill/>
        </p:spPr>
        <p:txBody>
          <a:bodyPr wrap="square" rtlCol="0">
            <a:spAutoFit/>
          </a:bodyPr>
          <a:lstStyle/>
          <a:p>
            <a:r>
              <a:rPr lang="en-US" altLang="zh-CN" dirty="0"/>
              <a:t>(</a:t>
            </a:r>
            <a:r>
              <a:rPr lang="en-US" altLang="zh-CN" i="1" dirty="0"/>
              <a:t>www.epa.gov/ground-level-ozone-pollution</a:t>
            </a:r>
            <a:r>
              <a:rPr lang="en-US" altLang="zh-CN" dirty="0"/>
              <a:t>)</a:t>
            </a:r>
            <a:endParaRPr lang="zh-CN" altLang="en-US" dirty="0"/>
          </a:p>
        </p:txBody>
      </p:sp>
    </p:spTree>
    <p:extLst>
      <p:ext uri="{BB962C8B-B14F-4D97-AF65-F5344CB8AC3E}">
        <p14:creationId xmlns:p14="http://schemas.microsoft.com/office/powerpoint/2010/main" val="64702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B4C0-E491-4E67-9077-3E635ABC12DA}"/>
              </a:ext>
            </a:extLst>
          </p:cNvPr>
          <p:cNvSpPr>
            <a:spLocks noGrp="1"/>
          </p:cNvSpPr>
          <p:nvPr>
            <p:ph type="title"/>
          </p:nvPr>
        </p:nvSpPr>
        <p:spPr>
          <a:xfrm>
            <a:off x="628650" y="365127"/>
            <a:ext cx="7886700" cy="709530"/>
          </a:xfrm>
        </p:spPr>
        <p:txBody>
          <a:bodyPr>
            <a:normAutofit/>
          </a:bodyPr>
          <a:lstStyle/>
          <a:p>
            <a:r>
              <a:rPr lang="en-US" sz="3200" b="1" dirty="0">
                <a:latin typeface="Helvetica" panose="020B0604020202020204" pitchFamily="34" charset="0"/>
                <a:cs typeface="Helvetica" panose="020B0604020202020204" pitchFamily="34" charset="0"/>
              </a:rPr>
              <a:t>Relaxed Energy Policies</a:t>
            </a:r>
          </a:p>
        </p:txBody>
      </p:sp>
      <p:sp>
        <p:nvSpPr>
          <p:cNvPr id="3" name="Content Placeholder 2">
            <a:extLst>
              <a:ext uri="{FF2B5EF4-FFF2-40B4-BE49-F238E27FC236}">
                <a16:creationId xmlns:a16="http://schemas.microsoft.com/office/drawing/2014/main" id="{4F3D8765-5C2D-4109-89A0-AEBEC59CB8F1}"/>
              </a:ext>
            </a:extLst>
          </p:cNvPr>
          <p:cNvSpPr>
            <a:spLocks noGrp="1"/>
          </p:cNvSpPr>
          <p:nvPr>
            <p:ph idx="1"/>
          </p:nvPr>
        </p:nvSpPr>
        <p:spPr>
          <a:xfrm>
            <a:off x="628649" y="1259269"/>
            <a:ext cx="7886699" cy="3132213"/>
          </a:xfrm>
          <a:noFill/>
        </p:spPr>
        <p:txBody>
          <a:bodyPr>
            <a:normAutofit/>
          </a:bodyPr>
          <a:lstStyle/>
          <a:p>
            <a:r>
              <a:rPr lang="en-US" sz="2000" dirty="0">
                <a:latin typeface="Helvetica" panose="020B0604020202020204" pitchFamily="34" charset="0"/>
                <a:cs typeface="Helvetica" panose="020B0604020202020204" pitchFamily="34" charset="0"/>
              </a:rPr>
              <a:t>Power plants</a:t>
            </a:r>
          </a:p>
          <a:p>
            <a:pPr marL="533400">
              <a:buFont typeface="Wingdings" panose="05000000000000000000" pitchFamily="2" charset="2"/>
              <a:buChar char="ü"/>
            </a:pPr>
            <a:r>
              <a:rPr lang="en-US" sz="1800" b="1" dirty="0">
                <a:latin typeface="Helvetica" panose="020B0604020202020204" pitchFamily="34" charset="0"/>
                <a:cs typeface="Helvetica" panose="020B0604020202020204" pitchFamily="34" charset="0"/>
              </a:rPr>
              <a:t>CPP</a:t>
            </a:r>
            <a:r>
              <a:rPr lang="en-US" sz="1800" dirty="0">
                <a:latin typeface="Helvetica" panose="020B0604020202020204" pitchFamily="34" charset="0"/>
                <a:cs typeface="Helvetica" panose="020B0604020202020204" pitchFamily="34" charset="0"/>
              </a:rPr>
              <a:t>: Clean Power Plan (CPP) → Affordable Clean Energy (ACE) rule</a:t>
            </a: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p:txBody>
      </p:sp>
      <p:sp>
        <p:nvSpPr>
          <p:cNvPr id="4" name="Content Placeholder 2">
            <a:extLst>
              <a:ext uri="{FF2B5EF4-FFF2-40B4-BE49-F238E27FC236}">
                <a16:creationId xmlns:a16="http://schemas.microsoft.com/office/drawing/2014/main" id="{56EF65AD-ABCC-434E-8D4B-D070FD7708F9}"/>
              </a:ext>
            </a:extLst>
          </p:cNvPr>
          <p:cNvSpPr txBox="1">
            <a:spLocks/>
          </p:cNvSpPr>
          <p:nvPr/>
        </p:nvSpPr>
        <p:spPr>
          <a:xfrm>
            <a:off x="628650" y="4391482"/>
            <a:ext cx="7886698" cy="185005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Helvetica" panose="020B0604020202020204" pitchFamily="34" charset="0"/>
                <a:cs typeface="Helvetica" panose="020B0604020202020204" pitchFamily="34" charset="0"/>
              </a:rPr>
              <a:t>Vehicles</a:t>
            </a:r>
          </a:p>
          <a:p>
            <a:pPr marL="533400">
              <a:buFont typeface="Wingdings" panose="05000000000000000000" pitchFamily="2" charset="2"/>
              <a:buChar char="ü"/>
            </a:pPr>
            <a:r>
              <a:rPr lang="en-US" altLang="zh-CN" sz="1800" b="1" dirty="0">
                <a:latin typeface="Helvetica" panose="020B0604020202020204" pitchFamily="34" charset="0"/>
                <a:cs typeface="Helvetica" panose="020B0604020202020204" pitchFamily="34" charset="0"/>
              </a:rPr>
              <a:t>CAFE</a:t>
            </a:r>
            <a:r>
              <a:rPr lang="en-US" altLang="zh-CN" sz="1800" dirty="0">
                <a:latin typeface="Helvetica" panose="020B0604020202020204" pitchFamily="34" charset="0"/>
                <a:cs typeface="Helvetica" panose="020B0604020202020204" pitchFamily="34" charset="0"/>
              </a:rPr>
              <a:t>: </a:t>
            </a:r>
            <a:r>
              <a:rPr lang="en-US" sz="1800" dirty="0">
                <a:latin typeface="Helvetica" panose="020B0604020202020204" pitchFamily="34" charset="0"/>
                <a:cs typeface="Helvetica" panose="020B0604020202020204" pitchFamily="34" charset="0"/>
              </a:rPr>
              <a:t>Corporate Average Fuel Economy (CAFE) standards → Safer Affordable Fuel Efficient (SAFE) Vehicles Rule</a:t>
            </a:r>
          </a:p>
          <a:p>
            <a:pPr marL="1258888" indent="0">
              <a:buNone/>
            </a:pPr>
            <a:r>
              <a:rPr lang="en-US" sz="1800" dirty="0">
                <a:latin typeface="Helvetica" panose="020B0604020202020204" pitchFamily="34" charset="0"/>
                <a:cs typeface="Helvetica" panose="020B0604020202020204" pitchFamily="34" charset="0"/>
              </a:rPr>
              <a:t>Relax fuel economy standard for light duty vehicles of MY2022-2025: ~50 MPG to ~35 MPG</a:t>
            </a:r>
          </a:p>
        </p:txBody>
      </p:sp>
      <p:graphicFrame>
        <p:nvGraphicFramePr>
          <p:cNvPr id="5" name="Table 4">
            <a:extLst>
              <a:ext uri="{FF2B5EF4-FFF2-40B4-BE49-F238E27FC236}">
                <a16:creationId xmlns:a16="http://schemas.microsoft.com/office/drawing/2014/main" id="{BA3EA1C9-8D09-40FC-90A2-5FDF0970A579}"/>
              </a:ext>
            </a:extLst>
          </p:cNvPr>
          <p:cNvGraphicFramePr>
            <a:graphicFrameLocks noGrp="1"/>
          </p:cNvGraphicFramePr>
          <p:nvPr>
            <p:extLst>
              <p:ext uri="{D42A27DB-BD31-4B8C-83A1-F6EECF244321}">
                <p14:modId xmlns:p14="http://schemas.microsoft.com/office/powerpoint/2010/main" val="293994950"/>
              </p:ext>
            </p:extLst>
          </p:nvPr>
        </p:nvGraphicFramePr>
        <p:xfrm>
          <a:off x="692019" y="2221621"/>
          <a:ext cx="7886700" cy="1747520"/>
        </p:xfrm>
        <a:graphic>
          <a:graphicData uri="http://schemas.openxmlformats.org/drawingml/2006/table">
            <a:tbl>
              <a:tblPr>
                <a:tableStyleId>{9D7B26C5-4107-4FEC-AEDC-1716B250A1EF}</a:tableStyleId>
              </a:tblPr>
              <a:tblGrid>
                <a:gridCol w="1944870">
                  <a:extLst>
                    <a:ext uri="{9D8B030D-6E8A-4147-A177-3AD203B41FA5}">
                      <a16:colId xmlns:a16="http://schemas.microsoft.com/office/drawing/2014/main" val="2122831269"/>
                    </a:ext>
                  </a:extLst>
                </a:gridCol>
                <a:gridCol w="2960016">
                  <a:extLst>
                    <a:ext uri="{9D8B030D-6E8A-4147-A177-3AD203B41FA5}">
                      <a16:colId xmlns:a16="http://schemas.microsoft.com/office/drawing/2014/main" val="2254890687"/>
                    </a:ext>
                  </a:extLst>
                </a:gridCol>
                <a:gridCol w="2981814">
                  <a:extLst>
                    <a:ext uri="{9D8B030D-6E8A-4147-A177-3AD203B41FA5}">
                      <a16:colId xmlns:a16="http://schemas.microsoft.com/office/drawing/2014/main" val="2777252745"/>
                    </a:ext>
                  </a:extLst>
                </a:gridCol>
              </a:tblGrid>
              <a:tr h="370840">
                <a:tc>
                  <a:txBody>
                    <a:bodyPr/>
                    <a:lstStyle/>
                    <a:p>
                      <a:endParaRPr lang="en-US" dirty="0">
                        <a:solidFill>
                          <a:schemeClr val="bg1"/>
                        </a:solidFill>
                      </a:endParaRPr>
                    </a:p>
                  </a:txBody>
                  <a:tcPr>
                    <a:lnB w="12700" cap="flat" cmpd="sng" algn="ctr">
                      <a:solidFill>
                        <a:schemeClr val="tx1"/>
                      </a:solidFill>
                      <a:prstDash val="solid"/>
                      <a:round/>
                      <a:headEnd type="none" w="med" len="med"/>
                      <a:tailEnd type="none" w="med" len="med"/>
                    </a:lnB>
                    <a:solidFill>
                      <a:srgbClr val="0070C0"/>
                    </a:solidFill>
                  </a:tcPr>
                </a:tc>
                <a:tc>
                  <a:txBody>
                    <a:bodyPr/>
                    <a:lstStyle/>
                    <a:p>
                      <a:r>
                        <a:rPr lang="en-US" dirty="0">
                          <a:solidFill>
                            <a:schemeClr val="bg1"/>
                          </a:solidFill>
                        </a:rPr>
                        <a:t>CPP (2015)</a:t>
                      </a:r>
                    </a:p>
                  </a:txBody>
                  <a:tcPr>
                    <a:lnB w="12700" cap="flat" cmpd="sng" algn="ctr">
                      <a:solidFill>
                        <a:schemeClr val="tx1"/>
                      </a:solidFill>
                      <a:prstDash val="solid"/>
                      <a:round/>
                      <a:headEnd type="none" w="med" len="med"/>
                      <a:tailEnd type="none" w="med" len="med"/>
                    </a:lnB>
                    <a:solidFill>
                      <a:srgbClr val="0070C0"/>
                    </a:solidFill>
                  </a:tcPr>
                </a:tc>
                <a:tc>
                  <a:txBody>
                    <a:bodyPr/>
                    <a:lstStyle/>
                    <a:p>
                      <a:r>
                        <a:rPr lang="en-US" dirty="0">
                          <a:solidFill>
                            <a:schemeClr val="bg1"/>
                          </a:solidFill>
                        </a:rPr>
                        <a:t>ACE (2019)</a:t>
                      </a:r>
                    </a:p>
                  </a:txBody>
                  <a:tcP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45839351"/>
                  </a:ext>
                </a:extLst>
              </a:tr>
              <a:tr h="203226">
                <a:tc>
                  <a:txBody>
                    <a:bodyPr/>
                    <a:lstStyle/>
                    <a:p>
                      <a:r>
                        <a:rPr lang="en-US" dirty="0"/>
                        <a:t>EPA’s role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dirty="0"/>
                        <a:t>entire energy sector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dirty="0"/>
                        <a:t>upgrades to coal plants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96372728"/>
                  </a:ext>
                </a:extLst>
              </a:tr>
              <a:tr h="370840">
                <a:tc>
                  <a:txBody>
                    <a:bodyPr/>
                    <a:lstStyle/>
                    <a:p>
                      <a:r>
                        <a:rPr lang="en-US" dirty="0"/>
                        <a:t>fuel impacts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a:t>switching coal to renewables and natural gas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a:t>cleaner and more efficient coal plants; no fuel switching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65077324"/>
                  </a:ext>
                </a:extLst>
              </a:tr>
              <a:tr h="370840">
                <a:tc>
                  <a:txBody>
                    <a:bodyPr/>
                    <a:lstStyle/>
                    <a:p>
                      <a:r>
                        <a:rPr lang="en-US" dirty="0"/>
                        <a:t>Federal and state</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lang="en-US" dirty="0"/>
                        <a:t>Single federal standard</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lang="en-US" dirty="0"/>
                        <a:t>Individual state standards</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906432628"/>
                  </a:ext>
                </a:extLst>
              </a:tr>
            </a:tbl>
          </a:graphicData>
        </a:graphic>
      </p:graphicFrame>
    </p:spTree>
    <p:extLst>
      <p:ext uri="{BB962C8B-B14F-4D97-AF65-F5344CB8AC3E}">
        <p14:creationId xmlns:p14="http://schemas.microsoft.com/office/powerpoint/2010/main" val="145594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90BEE-7351-4E60-B5DE-0C4658E6EADD}"/>
              </a:ext>
            </a:extLst>
          </p:cNvPr>
          <p:cNvSpPr>
            <a:spLocks noGrp="1"/>
          </p:cNvSpPr>
          <p:nvPr>
            <p:ph idx="1"/>
          </p:nvPr>
        </p:nvSpPr>
        <p:spPr>
          <a:xfrm>
            <a:off x="729024" y="1099962"/>
            <a:ext cx="7886700" cy="5581816"/>
          </a:xfrm>
        </p:spPr>
        <p:txBody>
          <a:bodyPr>
            <a:normAutofit/>
          </a:bodyPr>
          <a:lstStyle/>
          <a:p>
            <a:r>
              <a:rPr lang="en-US" altLang="zh-CN" dirty="0"/>
              <a:t>Meteorology</a:t>
            </a:r>
          </a:p>
          <a:p>
            <a:pPr lvl="1"/>
            <a:r>
              <a:rPr lang="en-US" altLang="zh-CN" dirty="0"/>
              <a:t>Temperature-dependent photochemical reactions for O</a:t>
            </a:r>
            <a:r>
              <a:rPr lang="en-US" altLang="zh-CN" baseline="-25000" dirty="0"/>
              <a:t>3</a:t>
            </a:r>
            <a:r>
              <a:rPr lang="en-US" altLang="zh-CN" dirty="0"/>
              <a:t> formation;</a:t>
            </a:r>
          </a:p>
          <a:p>
            <a:pPr lvl="1"/>
            <a:r>
              <a:rPr lang="en-US" altLang="zh-CN" dirty="0"/>
              <a:t>Temperature-dependent PAN reservoir of NO</a:t>
            </a:r>
            <a:r>
              <a:rPr lang="en-US" altLang="zh-CN" baseline="-25000" dirty="0"/>
              <a:t>X</a:t>
            </a:r>
            <a:r>
              <a:rPr lang="en-US" altLang="zh-CN" dirty="0"/>
              <a:t>.</a:t>
            </a:r>
          </a:p>
          <a:p>
            <a:pPr marL="228600" lvl="1">
              <a:spcBef>
                <a:spcPts val="1000"/>
              </a:spcBef>
            </a:pPr>
            <a:r>
              <a:rPr lang="en-US" altLang="zh-CN" sz="2800" dirty="0"/>
              <a:t>Biogenic emissions of volatile organic compounds (BVOC emissions) and NO</a:t>
            </a:r>
            <a:r>
              <a:rPr lang="en-US" altLang="zh-CN" sz="2800" baseline="-25000" dirty="0"/>
              <a:t>X</a:t>
            </a:r>
          </a:p>
          <a:p>
            <a:pPr marL="685800" lvl="2">
              <a:spcBef>
                <a:spcPts val="1000"/>
              </a:spcBef>
            </a:pPr>
            <a:r>
              <a:rPr lang="en-US" altLang="zh-CN" sz="2400" dirty="0"/>
              <a:t>Meteorology: temperature</a:t>
            </a:r>
          </a:p>
          <a:p>
            <a:pPr marL="685800" lvl="2">
              <a:spcBef>
                <a:spcPts val="1000"/>
              </a:spcBef>
            </a:pPr>
            <a:r>
              <a:rPr lang="en-US" altLang="zh-CN" sz="2400" dirty="0"/>
              <a:t>CO</a:t>
            </a:r>
            <a:r>
              <a:rPr lang="en-US" altLang="zh-CN" sz="2400" baseline="-25000" dirty="0"/>
              <a:t>2</a:t>
            </a:r>
            <a:r>
              <a:rPr lang="en-US" altLang="zh-CN" sz="2400" dirty="0"/>
              <a:t> elevation: inhibition (Wilkinson </a:t>
            </a:r>
            <a:r>
              <a:rPr lang="en-US" altLang="zh-CN" sz="2400" i="1" dirty="0"/>
              <a:t>et al., </a:t>
            </a:r>
            <a:r>
              <a:rPr lang="en-US" altLang="zh-CN" sz="2400" dirty="0"/>
              <a:t>2009)</a:t>
            </a:r>
          </a:p>
          <a:p>
            <a:pPr marL="685800" lvl="2">
              <a:spcBef>
                <a:spcPts val="1000"/>
              </a:spcBef>
            </a:pPr>
            <a:r>
              <a:rPr lang="en-US" altLang="zh-CN" sz="2400" dirty="0"/>
              <a:t>Increase in leaf area index (LAI, one-sided green leaf area per unit ground surface area):</a:t>
            </a:r>
          </a:p>
          <a:p>
            <a:pPr lvl="1"/>
            <a:endParaRPr lang="en-US" altLang="zh-CN" dirty="0"/>
          </a:p>
          <a:p>
            <a:pPr lvl="2"/>
            <a:r>
              <a:rPr lang="en-US" altLang="zh-CN" dirty="0"/>
              <a:t>Direct impact: proportionally increasing the multiplier (LAI);</a:t>
            </a:r>
          </a:p>
          <a:p>
            <a:pPr lvl="2"/>
            <a:r>
              <a:rPr lang="en-US" altLang="zh-CN" dirty="0"/>
              <a:t>Indirect impact: reducing emission factor by reducing temperature and photosynthetically active radiation.</a:t>
            </a:r>
            <a:endParaRPr lang="zh-CN" altLang="en-US" dirty="0"/>
          </a:p>
        </p:txBody>
      </p:sp>
      <p:sp>
        <p:nvSpPr>
          <p:cNvPr id="6" name="Title 1">
            <a:extLst>
              <a:ext uri="{FF2B5EF4-FFF2-40B4-BE49-F238E27FC236}">
                <a16:creationId xmlns:a16="http://schemas.microsoft.com/office/drawing/2014/main" id="{B96DC379-1303-4BBF-B697-EDC3373B83C8}"/>
              </a:ext>
            </a:extLst>
          </p:cNvPr>
          <p:cNvSpPr>
            <a:spLocks noGrp="1"/>
          </p:cNvSpPr>
          <p:nvPr>
            <p:ph type="title"/>
          </p:nvPr>
        </p:nvSpPr>
        <p:spPr>
          <a:xfrm>
            <a:off x="628650" y="365127"/>
            <a:ext cx="7886700" cy="709530"/>
          </a:xfrm>
        </p:spPr>
        <p:txBody>
          <a:bodyPr>
            <a:normAutofit/>
          </a:bodyPr>
          <a:lstStyle/>
          <a:p>
            <a:r>
              <a:rPr lang="en-US" sz="3200" b="1" dirty="0">
                <a:latin typeface="Helvetica" panose="020B0604020202020204" pitchFamily="34" charset="0"/>
                <a:cs typeface="Helvetica" panose="020B0604020202020204" pitchFamily="34" charset="0"/>
              </a:rPr>
              <a:t>Climate Change and O</a:t>
            </a:r>
            <a:r>
              <a:rPr lang="en-US" sz="3200" b="1" baseline="-25000" dirty="0">
                <a:latin typeface="Helvetica" panose="020B0604020202020204" pitchFamily="34" charset="0"/>
                <a:cs typeface="Helvetica" panose="020B0604020202020204" pitchFamily="34" charset="0"/>
              </a:rPr>
              <a:t>3</a:t>
            </a:r>
          </a:p>
        </p:txBody>
      </p:sp>
      <p:graphicFrame>
        <p:nvGraphicFramePr>
          <p:cNvPr id="7" name="Object 6">
            <a:extLst>
              <a:ext uri="{FF2B5EF4-FFF2-40B4-BE49-F238E27FC236}">
                <a16:creationId xmlns:a16="http://schemas.microsoft.com/office/drawing/2014/main" id="{40EE1F3F-1E7E-4FBB-9EDC-AF7AA2EE8AC1}"/>
              </a:ext>
            </a:extLst>
          </p:cNvPr>
          <p:cNvGraphicFramePr>
            <a:graphicFrameLocks noChangeAspect="1"/>
          </p:cNvGraphicFramePr>
          <p:nvPr>
            <p:extLst>
              <p:ext uri="{D42A27DB-BD31-4B8C-83A1-F6EECF244321}">
                <p14:modId xmlns:p14="http://schemas.microsoft.com/office/powerpoint/2010/main" val="1616733452"/>
              </p:ext>
            </p:extLst>
          </p:nvPr>
        </p:nvGraphicFramePr>
        <p:xfrm>
          <a:off x="2707346" y="5267374"/>
          <a:ext cx="3930056" cy="374291"/>
        </p:xfrm>
        <a:graphic>
          <a:graphicData uri="http://schemas.openxmlformats.org/presentationml/2006/ole">
            <mc:AlternateContent xmlns:mc="http://schemas.openxmlformats.org/markup-compatibility/2006">
              <mc:Choice xmlns:v="urn:schemas-microsoft-com:vml" Requires="v">
                <p:oleObj spid="_x0000_s1148" name="Equation" r:id="rId4" imgW="2146300" imgH="203200" progId="Equation.DSMT4">
                  <p:embed/>
                </p:oleObj>
              </mc:Choice>
              <mc:Fallback>
                <p:oleObj name="Equation" r:id="rId4" imgW="2146300" imgH="203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346" y="5267374"/>
                        <a:ext cx="3930056" cy="374291"/>
                      </a:xfrm>
                      <a:prstGeom prst="rect">
                        <a:avLst/>
                      </a:prstGeom>
                      <a:noFill/>
                    </p:spPr>
                  </p:pic>
                </p:oleObj>
              </mc:Fallback>
            </mc:AlternateContent>
          </a:graphicData>
        </a:graphic>
      </p:graphicFrame>
    </p:spTree>
    <p:extLst>
      <p:ext uri="{BB962C8B-B14F-4D97-AF65-F5344CB8AC3E}">
        <p14:creationId xmlns:p14="http://schemas.microsoft.com/office/powerpoint/2010/main" val="112158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90BEE-7351-4E60-B5DE-0C4658E6EADD}"/>
              </a:ext>
            </a:extLst>
          </p:cNvPr>
          <p:cNvSpPr>
            <a:spLocks noGrp="1"/>
          </p:cNvSpPr>
          <p:nvPr>
            <p:ph idx="1"/>
          </p:nvPr>
        </p:nvSpPr>
        <p:spPr>
          <a:xfrm>
            <a:off x="729024" y="1099962"/>
            <a:ext cx="7886700" cy="5581816"/>
          </a:xfrm>
        </p:spPr>
        <p:txBody>
          <a:bodyPr>
            <a:normAutofit/>
          </a:bodyPr>
          <a:lstStyle/>
          <a:p>
            <a:r>
              <a:rPr lang="en-US" altLang="zh-CN" dirty="0"/>
              <a:t>Energy policy (EP) scenarios: </a:t>
            </a:r>
            <a:r>
              <a:rPr lang="en-US" altLang="zh-CN" b="1" dirty="0"/>
              <a:t>EP-CONT</a:t>
            </a:r>
            <a:r>
              <a:rPr lang="en-US" altLang="zh-CN" dirty="0"/>
              <a:t> and </a:t>
            </a:r>
            <a:r>
              <a:rPr lang="en-US" altLang="zh-CN" b="1" dirty="0"/>
              <a:t>EP-RELX</a:t>
            </a:r>
          </a:p>
          <a:p>
            <a:pPr lvl="1"/>
            <a:r>
              <a:rPr lang="en-US" altLang="zh-CN" dirty="0"/>
              <a:t>Both EP scenarios assume unchanged implementation of laws, regulations, and international protocols that are in place as of the end of 2017 </a:t>
            </a:r>
          </a:p>
          <a:p>
            <a:pPr lvl="1"/>
            <a:endParaRPr lang="en-US" altLang="zh-CN" dirty="0"/>
          </a:p>
          <a:p>
            <a:endParaRPr lang="en-US" altLang="zh-CN" dirty="0"/>
          </a:p>
        </p:txBody>
      </p:sp>
      <p:sp>
        <p:nvSpPr>
          <p:cNvPr id="6" name="Title 1">
            <a:extLst>
              <a:ext uri="{FF2B5EF4-FFF2-40B4-BE49-F238E27FC236}">
                <a16:creationId xmlns:a16="http://schemas.microsoft.com/office/drawing/2014/main" id="{B96DC379-1303-4BBF-B697-EDC3373B83C8}"/>
              </a:ext>
            </a:extLst>
          </p:cNvPr>
          <p:cNvSpPr>
            <a:spLocks noGrp="1"/>
          </p:cNvSpPr>
          <p:nvPr>
            <p:ph type="title"/>
          </p:nvPr>
        </p:nvSpPr>
        <p:spPr>
          <a:xfrm>
            <a:off x="628650" y="365127"/>
            <a:ext cx="7886700" cy="709530"/>
          </a:xfrm>
        </p:spPr>
        <p:txBody>
          <a:bodyPr>
            <a:normAutofit/>
          </a:bodyPr>
          <a:lstStyle/>
          <a:p>
            <a:r>
              <a:rPr lang="en-US" sz="3200" b="1" dirty="0">
                <a:latin typeface="Helvetica" panose="020B0604020202020204" pitchFamily="34" charset="0"/>
                <a:cs typeface="Helvetica" panose="020B0604020202020204" pitchFamily="34" charset="0"/>
              </a:rPr>
              <a:t>Study Design</a:t>
            </a:r>
            <a:endParaRPr lang="en-US" sz="3200" b="1" baseline="-25000" dirty="0">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B184D27E-4954-484A-A975-DAD90F4F613A}"/>
              </a:ext>
            </a:extLst>
          </p:cNvPr>
          <p:cNvGraphicFramePr>
            <a:graphicFrameLocks noGrp="1"/>
          </p:cNvGraphicFramePr>
          <p:nvPr>
            <p:extLst>
              <p:ext uri="{D42A27DB-BD31-4B8C-83A1-F6EECF244321}">
                <p14:modId xmlns:p14="http://schemas.microsoft.com/office/powerpoint/2010/main" val="4101082341"/>
              </p:ext>
            </p:extLst>
          </p:nvPr>
        </p:nvGraphicFramePr>
        <p:xfrm>
          <a:off x="1290548" y="2968770"/>
          <a:ext cx="6763651" cy="3032571"/>
        </p:xfrm>
        <a:graphic>
          <a:graphicData uri="http://schemas.openxmlformats.org/drawingml/2006/table">
            <a:tbl>
              <a:tblPr firstRow="1" bandRow="1">
                <a:tableStyleId>{5C22544A-7EE6-4342-B048-85BDC9FD1C3A}</a:tableStyleId>
              </a:tblPr>
              <a:tblGrid>
                <a:gridCol w="1275915">
                  <a:extLst>
                    <a:ext uri="{9D8B030D-6E8A-4147-A177-3AD203B41FA5}">
                      <a16:colId xmlns:a16="http://schemas.microsoft.com/office/drawing/2014/main" val="4184813542"/>
                    </a:ext>
                  </a:extLst>
                </a:gridCol>
                <a:gridCol w="3028670">
                  <a:extLst>
                    <a:ext uri="{9D8B030D-6E8A-4147-A177-3AD203B41FA5}">
                      <a16:colId xmlns:a16="http://schemas.microsoft.com/office/drawing/2014/main" val="3893833308"/>
                    </a:ext>
                  </a:extLst>
                </a:gridCol>
                <a:gridCol w="2459066">
                  <a:extLst>
                    <a:ext uri="{9D8B030D-6E8A-4147-A177-3AD203B41FA5}">
                      <a16:colId xmlns:a16="http://schemas.microsoft.com/office/drawing/2014/main" val="1747704771"/>
                    </a:ext>
                  </a:extLst>
                </a:gridCol>
              </a:tblGrid>
              <a:tr h="643273">
                <a:tc>
                  <a:txBody>
                    <a:bodyPr/>
                    <a:lstStyle/>
                    <a:p>
                      <a:pPr algn="ctr"/>
                      <a:r>
                        <a:rPr lang="en-US" altLang="zh-CN" dirty="0">
                          <a:latin typeface="Arial" panose="020B0604020202020204" pitchFamily="34" charset="0"/>
                          <a:cs typeface="Arial" panose="020B0604020202020204" pitchFamily="34" charset="0"/>
                        </a:rPr>
                        <a:t>Scenario</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Supply</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Demand</a:t>
                      </a:r>
                      <a:endParaRPr lang="zh-CN" alt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82125714"/>
                  </a:ext>
                </a:extLst>
              </a:tr>
              <a:tr h="1194649">
                <a:tc>
                  <a:txBody>
                    <a:bodyPr/>
                    <a:lstStyle/>
                    <a:p>
                      <a:pPr algn="ctr"/>
                      <a:r>
                        <a:rPr lang="en-US" altLang="zh-CN" sz="1800" b="1" kern="1200" dirty="0">
                          <a:solidFill>
                            <a:schemeClr val="dk1"/>
                          </a:solidFill>
                          <a:latin typeface="Arial" panose="020B0604020202020204" pitchFamily="34" charset="0"/>
                          <a:ea typeface="+mn-ea"/>
                          <a:cs typeface="Arial" panose="020B0604020202020204" pitchFamily="34" charset="0"/>
                        </a:rPr>
                        <a:t>EP-CONT</a:t>
                      </a:r>
                      <a:endParaRPr lang="zh-CN" altLang="en-US" sz="1800" b="1" kern="1200" dirty="0">
                        <a:solidFill>
                          <a:schemeClr val="dk1"/>
                        </a:solidFill>
                        <a:latin typeface="Arial" panose="020B0604020202020204" pitchFamily="34" charset="0"/>
                        <a:ea typeface="+mn-ea"/>
                        <a:cs typeface="Arial" panose="020B0604020202020204" pitchFamily="34" charset="0"/>
                      </a:endParaRPr>
                    </a:p>
                  </a:txBody>
                  <a:tcPr anchor="ctr">
                    <a:solidFill>
                      <a:srgbClr val="CFD5EA"/>
                    </a:solidFill>
                  </a:tcPr>
                </a:tc>
                <a:tc>
                  <a:txBody>
                    <a:bodyPr/>
                    <a:lstStyle/>
                    <a:p>
                      <a:pPr algn="ctr"/>
                      <a:r>
                        <a:rPr lang="en-US" altLang="zh-CN" dirty="0">
                          <a:latin typeface="Arial" panose="020B0604020202020204" pitchFamily="34" charset="0"/>
                          <a:cs typeface="Arial" panose="020B0604020202020204" pitchFamily="34" charset="0"/>
                        </a:rPr>
                        <a:t>Extension of CPP and PTC/ITC through 2050</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Increasingly stringent efficiency standards</a:t>
                      </a:r>
                      <a:endParaRPr lang="zh-CN" alt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28269674"/>
                  </a:ext>
                </a:extLst>
              </a:tr>
              <a:tr h="1194649">
                <a:tc>
                  <a:txBody>
                    <a:bodyPr/>
                    <a:lstStyle/>
                    <a:p>
                      <a:pPr algn="ctr"/>
                      <a:r>
                        <a:rPr lang="en-US" altLang="zh-CN" b="1" dirty="0">
                          <a:latin typeface="Arial" panose="020B0604020202020204" pitchFamily="34" charset="0"/>
                          <a:cs typeface="Arial" panose="020B0604020202020204" pitchFamily="34" charset="0"/>
                        </a:rPr>
                        <a:t>EP-RELX</a:t>
                      </a:r>
                      <a:endParaRPr lang="zh-CN" altLang="en-US" b="1"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r>
                        <a:rPr lang="en-US" altLang="zh-CN" dirty="0">
                          <a:latin typeface="Arial" panose="020B0604020202020204" pitchFamily="34" charset="0"/>
                          <a:cs typeface="Arial" panose="020B0604020202020204" pitchFamily="34" charset="0"/>
                        </a:rPr>
                        <a:t>CPP elimination, early sunset of PTC/ITC</a:t>
                      </a:r>
                      <a:endParaRPr lang="zh-CN" alt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a:latin typeface="Arial" panose="020B0604020202020204" pitchFamily="34" charset="0"/>
                          <a:cs typeface="Arial" panose="020B0604020202020204" pitchFamily="34" charset="0"/>
                        </a:rPr>
                        <a:t>No new efficiency requirement</a:t>
                      </a:r>
                      <a:endParaRPr lang="zh-CN" alt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8467917"/>
                  </a:ext>
                </a:extLst>
              </a:tr>
            </a:tbl>
          </a:graphicData>
        </a:graphic>
      </p:graphicFrame>
      <p:sp>
        <p:nvSpPr>
          <p:cNvPr id="7" name="Content Placeholder 2">
            <a:extLst>
              <a:ext uri="{FF2B5EF4-FFF2-40B4-BE49-F238E27FC236}">
                <a16:creationId xmlns:a16="http://schemas.microsoft.com/office/drawing/2014/main" id="{5C3F6D18-E6F2-4AF3-BC45-4A1400E74B1E}"/>
              </a:ext>
            </a:extLst>
          </p:cNvPr>
          <p:cNvSpPr txBox="1">
            <a:spLocks/>
          </p:cNvSpPr>
          <p:nvPr/>
        </p:nvSpPr>
        <p:spPr>
          <a:xfrm>
            <a:off x="1190175" y="6099603"/>
            <a:ext cx="7325175" cy="48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20000"/>
              </a:lnSpc>
              <a:buNone/>
            </a:pPr>
            <a:endParaRPr lang="en-US" altLang="zh-CN" sz="2000" dirty="0"/>
          </a:p>
          <a:p>
            <a:pPr marL="0" indent="0">
              <a:lnSpc>
                <a:spcPct val="20000"/>
              </a:lnSpc>
              <a:buNone/>
            </a:pPr>
            <a:r>
              <a:rPr lang="en-US" altLang="zh-CN" sz="2400" dirty="0"/>
              <a:t>PTC/ITC: production tax credit and investment tax credit</a:t>
            </a:r>
          </a:p>
        </p:txBody>
      </p:sp>
    </p:spTree>
    <p:extLst>
      <p:ext uri="{BB962C8B-B14F-4D97-AF65-F5344CB8AC3E}">
        <p14:creationId xmlns:p14="http://schemas.microsoft.com/office/powerpoint/2010/main" val="222578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90BEE-7351-4E60-B5DE-0C4658E6EADD}"/>
              </a:ext>
            </a:extLst>
          </p:cNvPr>
          <p:cNvSpPr>
            <a:spLocks noGrp="1"/>
          </p:cNvSpPr>
          <p:nvPr>
            <p:ph idx="1"/>
          </p:nvPr>
        </p:nvSpPr>
        <p:spPr>
          <a:xfrm>
            <a:off x="729024" y="1099962"/>
            <a:ext cx="7886700" cy="5581816"/>
          </a:xfrm>
        </p:spPr>
        <p:txBody>
          <a:bodyPr>
            <a:normAutofit/>
          </a:bodyPr>
          <a:lstStyle/>
          <a:p>
            <a:r>
              <a:rPr lang="en-US" altLang="zh-CN" dirty="0"/>
              <a:t>Modeling framework</a:t>
            </a:r>
          </a:p>
          <a:p>
            <a:pPr lvl="1"/>
            <a:endParaRPr lang="en-US" altLang="zh-CN" dirty="0"/>
          </a:p>
          <a:p>
            <a:endParaRPr lang="en-US" altLang="zh-CN" dirty="0"/>
          </a:p>
        </p:txBody>
      </p:sp>
      <p:sp>
        <p:nvSpPr>
          <p:cNvPr id="6" name="Title 1">
            <a:extLst>
              <a:ext uri="{FF2B5EF4-FFF2-40B4-BE49-F238E27FC236}">
                <a16:creationId xmlns:a16="http://schemas.microsoft.com/office/drawing/2014/main" id="{B96DC379-1303-4BBF-B697-EDC3373B83C8}"/>
              </a:ext>
            </a:extLst>
          </p:cNvPr>
          <p:cNvSpPr>
            <a:spLocks noGrp="1"/>
          </p:cNvSpPr>
          <p:nvPr>
            <p:ph type="title"/>
          </p:nvPr>
        </p:nvSpPr>
        <p:spPr>
          <a:xfrm>
            <a:off x="628650" y="365127"/>
            <a:ext cx="7886700" cy="709530"/>
          </a:xfrm>
        </p:spPr>
        <p:txBody>
          <a:bodyPr>
            <a:normAutofit/>
          </a:bodyPr>
          <a:lstStyle/>
          <a:p>
            <a:r>
              <a:rPr lang="en-US" sz="3200" b="1" dirty="0">
                <a:latin typeface="Helvetica" panose="020B0604020202020204" pitchFamily="34" charset="0"/>
                <a:cs typeface="Helvetica" panose="020B0604020202020204" pitchFamily="34" charset="0"/>
              </a:rPr>
              <a:t>Study Design</a:t>
            </a:r>
            <a:endParaRPr lang="en-US" sz="3200" b="1" baseline="-25000" dirty="0">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8EBC8692-6C6B-4A11-9BEB-3091BF0C0EA5}"/>
              </a:ext>
            </a:extLst>
          </p:cNvPr>
          <p:cNvGrpSpPr/>
          <p:nvPr/>
        </p:nvGrpSpPr>
        <p:grpSpPr>
          <a:xfrm>
            <a:off x="3836989" y="3332352"/>
            <a:ext cx="2800534" cy="732574"/>
            <a:chOff x="4156447" y="2429926"/>
            <a:chExt cx="2800534" cy="732574"/>
          </a:xfrm>
        </p:grpSpPr>
        <p:sp>
          <p:nvSpPr>
            <p:cNvPr id="15" name="Content Placeholder 17">
              <a:extLst>
                <a:ext uri="{FF2B5EF4-FFF2-40B4-BE49-F238E27FC236}">
                  <a16:creationId xmlns:a16="http://schemas.microsoft.com/office/drawing/2014/main" id="{9B9E2452-140C-4933-BB99-DC6AFB474DEF}"/>
                </a:ext>
              </a:extLst>
            </p:cNvPr>
            <p:cNvSpPr txBox="1">
              <a:spLocks/>
            </p:cNvSpPr>
            <p:nvPr/>
          </p:nvSpPr>
          <p:spPr bwMode="auto">
            <a:xfrm>
              <a:off x="4156447" y="2435041"/>
              <a:ext cx="2800534" cy="70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Air quality modeling: </a:t>
              </a:r>
              <a:r>
                <a:rPr lang="en-US" altLang="zh-CN" sz="2000" dirty="0">
                  <a:latin typeface="Segoe UI" panose="020B0502040204020203" pitchFamily="34" charset="0"/>
                  <a:ea typeface="宋体" panose="02010600030101010101" pitchFamily="2" charset="-122"/>
                  <a:cs typeface="Segoe UI" panose="020B0502040204020203" pitchFamily="34" charset="0"/>
                </a:rPr>
                <a:t>CMAQv5.0.2-HDDM</a:t>
              </a:r>
            </a:p>
          </p:txBody>
        </p:sp>
        <p:sp>
          <p:nvSpPr>
            <p:cNvPr id="18" name="Rounded Rectangle 1">
              <a:extLst>
                <a:ext uri="{FF2B5EF4-FFF2-40B4-BE49-F238E27FC236}">
                  <a16:creationId xmlns:a16="http://schemas.microsoft.com/office/drawing/2014/main" id="{02FE1E9E-535D-4BCA-B154-E8298D47DA88}"/>
                </a:ext>
              </a:extLst>
            </p:cNvPr>
            <p:cNvSpPr/>
            <p:nvPr/>
          </p:nvSpPr>
          <p:spPr bwMode="auto">
            <a:xfrm>
              <a:off x="4156447" y="2429926"/>
              <a:ext cx="2800534" cy="732574"/>
            </a:xfrm>
            <a:prstGeom prst="roundRect">
              <a:avLst/>
            </a:prstGeom>
            <a:noFill/>
            <a:ln w="2540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grpSp>
        <p:nvGrpSpPr>
          <p:cNvPr id="4" name="Group 3">
            <a:extLst>
              <a:ext uri="{FF2B5EF4-FFF2-40B4-BE49-F238E27FC236}">
                <a16:creationId xmlns:a16="http://schemas.microsoft.com/office/drawing/2014/main" id="{B22304DF-354C-41B7-A295-0A9AA83F3F79}"/>
              </a:ext>
            </a:extLst>
          </p:cNvPr>
          <p:cNvGrpSpPr/>
          <p:nvPr/>
        </p:nvGrpSpPr>
        <p:grpSpPr>
          <a:xfrm>
            <a:off x="536523" y="4681566"/>
            <a:ext cx="2386988" cy="1087604"/>
            <a:chOff x="528276" y="3530607"/>
            <a:chExt cx="2386988" cy="1087604"/>
          </a:xfrm>
        </p:grpSpPr>
        <p:sp>
          <p:nvSpPr>
            <p:cNvPr id="13" name="Content Placeholder 17">
              <a:extLst>
                <a:ext uri="{FF2B5EF4-FFF2-40B4-BE49-F238E27FC236}">
                  <a16:creationId xmlns:a16="http://schemas.microsoft.com/office/drawing/2014/main" id="{814AED7A-CBAD-408D-91ED-16189E7D9010}"/>
                </a:ext>
              </a:extLst>
            </p:cNvPr>
            <p:cNvSpPr txBox="1">
              <a:spLocks/>
            </p:cNvSpPr>
            <p:nvPr/>
          </p:nvSpPr>
          <p:spPr bwMode="auto">
            <a:xfrm>
              <a:off x="528276" y="3537807"/>
              <a:ext cx="2386988" cy="108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Energy policy: </a:t>
              </a:r>
              <a:r>
                <a:rPr lang="en-US" altLang="zh-CN" sz="2000" dirty="0">
                  <a:latin typeface="Segoe UI" panose="020B0502040204020203" pitchFamily="34" charset="0"/>
                  <a:ea typeface="宋体" panose="02010600030101010101" pitchFamily="2" charset="-122"/>
                  <a:cs typeface="Segoe UI" panose="020B0502040204020203" pitchFamily="34" charset="0"/>
                </a:rPr>
                <a:t>Output from NEMS 2018</a:t>
              </a:r>
            </a:p>
            <a:p>
              <a:pPr algn="ctr">
                <a:spcBef>
                  <a:spcPts val="1000"/>
                </a:spcBef>
                <a:spcAft>
                  <a:spcPts val="2000"/>
                </a:spcAft>
                <a:buFontTx/>
                <a:buNone/>
              </a:pPr>
              <a:endParaRPr lang="en-US" altLang="zh-CN" sz="2000" dirty="0">
                <a:latin typeface="Segoe UI Semibold" panose="020B0702040204020203" pitchFamily="34" charset="0"/>
                <a:ea typeface="宋体" panose="02010600030101010101" pitchFamily="2" charset="-122"/>
                <a:cs typeface="Segoe UI Semibold" panose="020B0702040204020203" pitchFamily="34" charset="0"/>
              </a:endParaRPr>
            </a:p>
          </p:txBody>
        </p:sp>
        <p:sp>
          <p:nvSpPr>
            <p:cNvPr id="19" name="Rounded Rectangle 1">
              <a:extLst>
                <a:ext uri="{FF2B5EF4-FFF2-40B4-BE49-F238E27FC236}">
                  <a16:creationId xmlns:a16="http://schemas.microsoft.com/office/drawing/2014/main" id="{34929DD0-558A-4E5C-8A61-831429FB998E}"/>
                </a:ext>
              </a:extLst>
            </p:cNvPr>
            <p:cNvSpPr/>
            <p:nvPr/>
          </p:nvSpPr>
          <p:spPr bwMode="auto">
            <a:xfrm>
              <a:off x="604706" y="3530607"/>
              <a:ext cx="2252566" cy="1017416"/>
            </a:xfrm>
            <a:prstGeom prst="roundRect">
              <a:avLst/>
            </a:prstGeom>
            <a:no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grpSp>
        <p:nvGrpSpPr>
          <p:cNvPr id="26" name="Group 25">
            <a:extLst>
              <a:ext uri="{FF2B5EF4-FFF2-40B4-BE49-F238E27FC236}">
                <a16:creationId xmlns:a16="http://schemas.microsoft.com/office/drawing/2014/main" id="{6C4CB7B2-CF8C-4FF9-9F63-E03E46C629D3}"/>
              </a:ext>
            </a:extLst>
          </p:cNvPr>
          <p:cNvGrpSpPr/>
          <p:nvPr/>
        </p:nvGrpSpPr>
        <p:grpSpPr>
          <a:xfrm>
            <a:off x="450980" y="1909723"/>
            <a:ext cx="2574292" cy="780696"/>
            <a:chOff x="510170" y="5444393"/>
            <a:chExt cx="2574292" cy="780696"/>
          </a:xfrm>
        </p:grpSpPr>
        <p:sp>
          <p:nvSpPr>
            <p:cNvPr id="14" name="Content Placeholder 17">
              <a:extLst>
                <a:ext uri="{FF2B5EF4-FFF2-40B4-BE49-F238E27FC236}">
                  <a16:creationId xmlns:a16="http://schemas.microsoft.com/office/drawing/2014/main" id="{9D052653-5B49-4396-907D-ABB8212F94CE}"/>
                </a:ext>
              </a:extLst>
            </p:cNvPr>
            <p:cNvSpPr txBox="1">
              <a:spLocks/>
            </p:cNvSpPr>
            <p:nvPr/>
          </p:nvSpPr>
          <p:spPr bwMode="auto">
            <a:xfrm>
              <a:off x="510170" y="5444393"/>
              <a:ext cx="2574292" cy="78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Climate projection: </a:t>
              </a:r>
              <a:r>
                <a:rPr lang="en-US" altLang="zh-CN" sz="2000" dirty="0">
                  <a:latin typeface="Segoe UI "/>
                  <a:ea typeface="宋体" panose="02010600030101010101" pitchFamily="2" charset="-122"/>
                  <a:cs typeface="Segoe UI Semibold" panose="020B0702040204020203" pitchFamily="34" charset="0"/>
                </a:rPr>
                <a:t>O</a:t>
              </a:r>
              <a:r>
                <a:rPr lang="en-US" altLang="zh-CN" sz="2000" dirty="0">
                  <a:latin typeface="Segoe UI" panose="020B0502040204020203" pitchFamily="34" charset="0"/>
                  <a:ea typeface="宋体" panose="02010600030101010101" pitchFamily="2" charset="-122"/>
                  <a:cs typeface="Segoe UI" panose="020B0502040204020203" pitchFamily="34" charset="0"/>
                </a:rPr>
                <a:t>utput from CESM1  </a:t>
              </a:r>
            </a:p>
          </p:txBody>
        </p:sp>
        <p:sp>
          <p:nvSpPr>
            <p:cNvPr id="20" name="Rounded Rectangle 1">
              <a:extLst>
                <a:ext uri="{FF2B5EF4-FFF2-40B4-BE49-F238E27FC236}">
                  <a16:creationId xmlns:a16="http://schemas.microsoft.com/office/drawing/2014/main" id="{4A6501C0-BAF0-4DD4-A83F-9321663B3B49}"/>
                </a:ext>
              </a:extLst>
            </p:cNvPr>
            <p:cNvSpPr/>
            <p:nvPr/>
          </p:nvSpPr>
          <p:spPr bwMode="auto">
            <a:xfrm>
              <a:off x="555435" y="5462499"/>
              <a:ext cx="2468422" cy="702911"/>
            </a:xfrm>
            <a:prstGeom prst="roundRect">
              <a:avLst/>
            </a:prstGeom>
            <a:no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grpSp>
        <p:nvGrpSpPr>
          <p:cNvPr id="2" name="Group 1">
            <a:extLst>
              <a:ext uri="{FF2B5EF4-FFF2-40B4-BE49-F238E27FC236}">
                <a16:creationId xmlns:a16="http://schemas.microsoft.com/office/drawing/2014/main" id="{729B4F5B-7C41-439A-80DE-6D7B15718BAD}"/>
              </a:ext>
            </a:extLst>
          </p:cNvPr>
          <p:cNvGrpSpPr/>
          <p:nvPr/>
        </p:nvGrpSpPr>
        <p:grpSpPr>
          <a:xfrm>
            <a:off x="423821" y="3325243"/>
            <a:ext cx="2586478" cy="705798"/>
            <a:chOff x="3612715" y="4104777"/>
            <a:chExt cx="2586478" cy="1425046"/>
          </a:xfrm>
        </p:grpSpPr>
        <p:sp>
          <p:nvSpPr>
            <p:cNvPr id="16" name="Content Placeholder 17">
              <a:extLst>
                <a:ext uri="{FF2B5EF4-FFF2-40B4-BE49-F238E27FC236}">
                  <a16:creationId xmlns:a16="http://schemas.microsoft.com/office/drawing/2014/main" id="{1DAFAB9D-B087-4FB0-AE84-7661CE5CD82D}"/>
                </a:ext>
              </a:extLst>
            </p:cNvPr>
            <p:cNvSpPr txBox="1">
              <a:spLocks/>
            </p:cNvSpPr>
            <p:nvPr/>
          </p:nvSpPr>
          <p:spPr bwMode="auto">
            <a:xfrm>
              <a:off x="3639874" y="4104777"/>
              <a:ext cx="2559319" cy="14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1000"/>
                </a:spcBef>
                <a:spcAft>
                  <a:spcPts val="2000"/>
                </a:spcAft>
                <a:buFontTx/>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Biogenic emissions: </a:t>
              </a:r>
              <a:r>
                <a:rPr lang="en-US" altLang="zh-CN" sz="2000" dirty="0">
                  <a:latin typeface="Segoe UI" panose="020B0502040204020203" pitchFamily="34" charset="0"/>
                  <a:ea typeface="宋体" panose="02010600030101010101" pitchFamily="2" charset="-122"/>
                  <a:cs typeface="Segoe UI" panose="020B0502040204020203" pitchFamily="34" charset="0"/>
                </a:rPr>
                <a:t>BEIS v3.6.1 (updated)</a:t>
              </a:r>
            </a:p>
          </p:txBody>
        </p:sp>
        <p:sp>
          <p:nvSpPr>
            <p:cNvPr id="21" name="Rounded Rectangle 1">
              <a:extLst>
                <a:ext uri="{FF2B5EF4-FFF2-40B4-BE49-F238E27FC236}">
                  <a16:creationId xmlns:a16="http://schemas.microsoft.com/office/drawing/2014/main" id="{69922FD3-677B-4658-981F-ACA0D820B355}"/>
                </a:ext>
              </a:extLst>
            </p:cNvPr>
            <p:cNvSpPr/>
            <p:nvPr/>
          </p:nvSpPr>
          <p:spPr bwMode="auto">
            <a:xfrm>
              <a:off x="3612715" y="4147662"/>
              <a:ext cx="2532160" cy="1350503"/>
            </a:xfrm>
            <a:prstGeom prst="roundRect">
              <a:avLst/>
            </a:prstGeom>
            <a:no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sp>
        <p:nvSpPr>
          <p:cNvPr id="22" name="Content Placeholder 17">
            <a:extLst>
              <a:ext uri="{FF2B5EF4-FFF2-40B4-BE49-F238E27FC236}">
                <a16:creationId xmlns:a16="http://schemas.microsoft.com/office/drawing/2014/main" id="{C1721E92-5168-4DD7-B0FD-55B7FF8E30ED}"/>
              </a:ext>
            </a:extLst>
          </p:cNvPr>
          <p:cNvSpPr txBox="1">
            <a:spLocks/>
          </p:cNvSpPr>
          <p:nvPr/>
        </p:nvSpPr>
        <p:spPr bwMode="auto">
          <a:xfrm>
            <a:off x="3875288" y="4813204"/>
            <a:ext cx="5186367" cy="207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marL="715963" indent="-715963">
              <a:spcBef>
                <a:spcPts val="0"/>
              </a:spcBef>
              <a:buFontTx/>
              <a:buNone/>
            </a:pPr>
            <a:r>
              <a:rPr lang="en-US" altLang="zh-CN" sz="1800" b="1" dirty="0">
                <a:latin typeface="Segoe UI" panose="020B0502040204020203" pitchFamily="34" charset="0"/>
                <a:ea typeface="宋体" panose="02010600030101010101" pitchFamily="2" charset="-122"/>
                <a:cs typeface="Segoe UI" panose="020B0502040204020203" pitchFamily="34" charset="0"/>
              </a:rPr>
              <a:t>CMAQ-HDDM</a:t>
            </a:r>
            <a:r>
              <a:rPr lang="en-US" altLang="zh-CN" sz="1800" dirty="0">
                <a:latin typeface="Segoe UI" panose="020B0502040204020203" pitchFamily="34" charset="0"/>
                <a:ea typeface="宋体" panose="02010600030101010101" pitchFamily="2" charset="-122"/>
                <a:cs typeface="Segoe UI" panose="020B0502040204020203" pitchFamily="34" charset="0"/>
              </a:rPr>
              <a:t>: Community Multiscale Air Quality Model with High-order Decoupled Direct Method;</a:t>
            </a:r>
          </a:p>
          <a:p>
            <a:pPr marL="625475" indent="-625475">
              <a:spcBef>
                <a:spcPts val="0"/>
              </a:spcBef>
              <a:buFontTx/>
              <a:buNone/>
            </a:pPr>
            <a:r>
              <a:rPr lang="en-US" altLang="zh-CN" sz="1800" b="1" dirty="0">
                <a:latin typeface="Segoe UI" panose="020B0502040204020203" pitchFamily="34" charset="0"/>
                <a:ea typeface="宋体" panose="02010600030101010101" pitchFamily="2" charset="-122"/>
                <a:cs typeface="Segoe UI" panose="020B0502040204020203" pitchFamily="34" charset="0"/>
              </a:rPr>
              <a:t>NEMS</a:t>
            </a:r>
            <a:r>
              <a:rPr lang="en-US" altLang="zh-CN" sz="1800" dirty="0">
                <a:latin typeface="Segoe UI" panose="020B0502040204020203" pitchFamily="34" charset="0"/>
                <a:ea typeface="宋体" panose="02010600030101010101" pitchFamily="2" charset="-122"/>
                <a:cs typeface="Segoe UI" panose="020B0502040204020203" pitchFamily="34" charset="0"/>
              </a:rPr>
              <a:t>: National Energy Modeling System;</a:t>
            </a:r>
          </a:p>
          <a:p>
            <a:pPr marL="625475" indent="-625475">
              <a:spcBef>
                <a:spcPts val="0"/>
              </a:spcBef>
              <a:buFontTx/>
              <a:buNone/>
            </a:pPr>
            <a:r>
              <a:rPr lang="en-US" altLang="zh-CN" sz="1800" b="1" dirty="0">
                <a:latin typeface="Segoe UI" panose="020B0502040204020203" pitchFamily="34" charset="0"/>
                <a:ea typeface="宋体" panose="02010600030101010101" pitchFamily="2" charset="-122"/>
                <a:cs typeface="Segoe UI" panose="020B0502040204020203" pitchFamily="34" charset="0"/>
              </a:rPr>
              <a:t>CSEM</a:t>
            </a:r>
            <a:r>
              <a:rPr lang="en-US" altLang="zh-CN" sz="1800" dirty="0">
                <a:latin typeface="Segoe UI" panose="020B0502040204020203" pitchFamily="34" charset="0"/>
                <a:ea typeface="宋体" panose="02010600030101010101" pitchFamily="2" charset="-122"/>
                <a:cs typeface="Segoe UI" panose="020B0502040204020203" pitchFamily="34" charset="0"/>
              </a:rPr>
              <a:t>: NCAR's Community Earth System Model;</a:t>
            </a:r>
          </a:p>
          <a:p>
            <a:pPr marL="625475" indent="-625475">
              <a:spcBef>
                <a:spcPts val="0"/>
              </a:spcBef>
              <a:buFontTx/>
              <a:buNone/>
            </a:pPr>
            <a:r>
              <a:rPr lang="en-US" altLang="zh-CN" sz="1800" b="1" dirty="0">
                <a:latin typeface="Segoe UI" panose="020B0502040204020203" pitchFamily="34" charset="0"/>
                <a:ea typeface="宋体" panose="02010600030101010101" pitchFamily="2" charset="-122"/>
                <a:cs typeface="Segoe UI" panose="020B0502040204020203" pitchFamily="34" charset="0"/>
              </a:rPr>
              <a:t>BEIS</a:t>
            </a:r>
            <a:r>
              <a:rPr lang="en-US" altLang="zh-CN" sz="1800" dirty="0">
                <a:latin typeface="Segoe UI" panose="020B0502040204020203" pitchFamily="34" charset="0"/>
                <a:ea typeface="宋体" panose="02010600030101010101" pitchFamily="2" charset="-122"/>
                <a:cs typeface="Segoe UI" panose="020B0502040204020203" pitchFamily="34" charset="0"/>
              </a:rPr>
              <a:t>: Biogenic Emission Inventory System;</a:t>
            </a:r>
          </a:p>
          <a:p>
            <a:pPr marL="625475" indent="-625475">
              <a:spcBef>
                <a:spcPts val="0"/>
              </a:spcBef>
              <a:buFontTx/>
              <a:buNone/>
            </a:pPr>
            <a:r>
              <a:rPr lang="en-US" altLang="zh-CN" sz="1800" b="1" dirty="0">
                <a:latin typeface="Segoe UI" panose="020B0502040204020203" pitchFamily="34" charset="0"/>
                <a:ea typeface="宋体" panose="02010600030101010101" pitchFamily="2" charset="-122"/>
                <a:cs typeface="Segoe UI" panose="020B0502040204020203" pitchFamily="34" charset="0"/>
              </a:rPr>
              <a:t>WRF</a:t>
            </a:r>
            <a:r>
              <a:rPr lang="en-US" altLang="zh-CN" sz="1800" dirty="0">
                <a:latin typeface="Segoe UI" panose="020B0502040204020203" pitchFamily="34" charset="0"/>
                <a:ea typeface="宋体" panose="02010600030101010101" pitchFamily="2" charset="-122"/>
                <a:cs typeface="Segoe UI" panose="020B0502040204020203" pitchFamily="34" charset="0"/>
              </a:rPr>
              <a:t>: Weather Research and Forecasting model</a:t>
            </a:r>
          </a:p>
          <a:p>
            <a:pPr marL="625475" indent="-625475">
              <a:spcBef>
                <a:spcPts val="0"/>
              </a:spcBef>
              <a:buFontTx/>
              <a:buNone/>
            </a:pPr>
            <a:endParaRPr lang="en-US" altLang="zh-CN" sz="1800" dirty="0">
              <a:latin typeface="Segoe UI" panose="020B0502040204020203" pitchFamily="34" charset="0"/>
              <a:ea typeface="宋体" panose="02010600030101010101" pitchFamily="2" charset="-122"/>
              <a:cs typeface="Segoe UI" panose="020B0502040204020203" pitchFamily="34" charset="0"/>
            </a:endParaRPr>
          </a:p>
        </p:txBody>
      </p:sp>
      <p:grpSp>
        <p:nvGrpSpPr>
          <p:cNvPr id="25" name="Group 24">
            <a:extLst>
              <a:ext uri="{FF2B5EF4-FFF2-40B4-BE49-F238E27FC236}">
                <a16:creationId xmlns:a16="http://schemas.microsoft.com/office/drawing/2014/main" id="{D1EE9EC7-954E-4E16-BA10-1D93214AE09F}"/>
              </a:ext>
            </a:extLst>
          </p:cNvPr>
          <p:cNvGrpSpPr/>
          <p:nvPr/>
        </p:nvGrpSpPr>
        <p:grpSpPr>
          <a:xfrm>
            <a:off x="4201015" y="1759869"/>
            <a:ext cx="1917715" cy="1080404"/>
            <a:chOff x="3875288" y="3826428"/>
            <a:chExt cx="1917715" cy="1080404"/>
          </a:xfrm>
        </p:grpSpPr>
        <p:sp>
          <p:nvSpPr>
            <p:cNvPr id="23" name="Content Placeholder 17">
              <a:extLst>
                <a:ext uri="{FF2B5EF4-FFF2-40B4-BE49-F238E27FC236}">
                  <a16:creationId xmlns:a16="http://schemas.microsoft.com/office/drawing/2014/main" id="{61EF644C-A7EF-40F9-8471-8EBC43E58222}"/>
                </a:ext>
              </a:extLst>
            </p:cNvPr>
            <p:cNvSpPr txBox="1">
              <a:spLocks/>
            </p:cNvSpPr>
            <p:nvPr/>
          </p:nvSpPr>
          <p:spPr bwMode="auto">
            <a:xfrm>
              <a:off x="3875288" y="3826428"/>
              <a:ext cx="1917715" cy="108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0"/>
                </a:spcBef>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Meteorology downscaling:</a:t>
              </a:r>
            </a:p>
            <a:p>
              <a:pPr algn="ctr">
                <a:spcBef>
                  <a:spcPts val="0"/>
                </a:spcBef>
                <a:buNone/>
              </a:pPr>
              <a:r>
                <a:rPr lang="en-US" altLang="zh-CN" sz="2000" dirty="0">
                  <a:latin typeface="Segoe UI" panose="020B0502040204020203" pitchFamily="34" charset="0"/>
                  <a:ea typeface="宋体" panose="02010600030101010101" pitchFamily="2" charset="-122"/>
                  <a:cs typeface="Segoe UI" panose="020B0502040204020203" pitchFamily="34" charset="0"/>
                </a:rPr>
                <a:t>WRF v3.8.1</a:t>
              </a:r>
            </a:p>
            <a:p>
              <a:pPr algn="ctr">
                <a:spcBef>
                  <a:spcPts val="1000"/>
                </a:spcBef>
                <a:spcAft>
                  <a:spcPts val="2000"/>
                </a:spcAft>
                <a:buFontTx/>
                <a:buNone/>
              </a:pPr>
              <a:endParaRPr lang="en-US" altLang="zh-CN" sz="2000" dirty="0">
                <a:latin typeface="Segoe UI Semibold" panose="020B0702040204020203" pitchFamily="34" charset="0"/>
                <a:ea typeface="宋体" panose="02010600030101010101" pitchFamily="2" charset="-122"/>
                <a:cs typeface="Segoe UI Semibold" panose="020B0702040204020203" pitchFamily="34" charset="0"/>
              </a:endParaRPr>
            </a:p>
          </p:txBody>
        </p:sp>
        <p:sp>
          <p:nvSpPr>
            <p:cNvPr id="24" name="Rounded Rectangle 1">
              <a:extLst>
                <a:ext uri="{FF2B5EF4-FFF2-40B4-BE49-F238E27FC236}">
                  <a16:creationId xmlns:a16="http://schemas.microsoft.com/office/drawing/2014/main" id="{FB4659C1-3CCA-4BBA-BA1D-30E5D9F17502}"/>
                </a:ext>
              </a:extLst>
            </p:cNvPr>
            <p:cNvSpPr/>
            <p:nvPr/>
          </p:nvSpPr>
          <p:spPr bwMode="auto">
            <a:xfrm>
              <a:off x="3951386" y="3829149"/>
              <a:ext cx="1716083" cy="1017416"/>
            </a:xfrm>
            <a:prstGeom prst="roundRect">
              <a:avLst/>
            </a:prstGeom>
            <a:no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cxnSp>
        <p:nvCxnSpPr>
          <p:cNvPr id="27" name="Straight Arrow Connector 5">
            <a:extLst>
              <a:ext uri="{FF2B5EF4-FFF2-40B4-BE49-F238E27FC236}">
                <a16:creationId xmlns:a16="http://schemas.microsoft.com/office/drawing/2014/main" id="{61ADACBF-F724-4DCE-930E-D6DFBF4DC36E}"/>
              </a:ext>
            </a:extLst>
          </p:cNvPr>
          <p:cNvCxnSpPr>
            <a:cxnSpLocks/>
            <a:stCxn id="13" idx="3"/>
          </p:cNvCxnSpPr>
          <p:nvPr/>
        </p:nvCxnSpPr>
        <p:spPr bwMode="auto">
          <a:xfrm flipV="1">
            <a:off x="2923511" y="4117759"/>
            <a:ext cx="913478" cy="1111209"/>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5">
            <a:extLst>
              <a:ext uri="{FF2B5EF4-FFF2-40B4-BE49-F238E27FC236}">
                <a16:creationId xmlns:a16="http://schemas.microsoft.com/office/drawing/2014/main" id="{C9AE6B70-AF02-4645-A86C-2F58715B9583}"/>
              </a:ext>
            </a:extLst>
          </p:cNvPr>
          <p:cNvCxnSpPr>
            <a:cxnSpLocks/>
          </p:cNvCxnSpPr>
          <p:nvPr/>
        </p:nvCxnSpPr>
        <p:spPr bwMode="auto">
          <a:xfrm>
            <a:off x="3022944" y="3698639"/>
            <a:ext cx="752131"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5">
            <a:extLst>
              <a:ext uri="{FF2B5EF4-FFF2-40B4-BE49-F238E27FC236}">
                <a16:creationId xmlns:a16="http://schemas.microsoft.com/office/drawing/2014/main" id="{FB0013A6-B6A2-4A8A-9B9E-E961BAC8A86E}"/>
              </a:ext>
            </a:extLst>
          </p:cNvPr>
          <p:cNvCxnSpPr>
            <a:cxnSpLocks/>
            <a:stCxn id="23" idx="2"/>
          </p:cNvCxnSpPr>
          <p:nvPr/>
        </p:nvCxnSpPr>
        <p:spPr bwMode="auto">
          <a:xfrm>
            <a:off x="5159873" y="2840273"/>
            <a:ext cx="0" cy="425291"/>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5">
            <a:extLst>
              <a:ext uri="{FF2B5EF4-FFF2-40B4-BE49-F238E27FC236}">
                <a16:creationId xmlns:a16="http://schemas.microsoft.com/office/drawing/2014/main" id="{108DEABA-1D7F-46B1-8610-86E7A5D6130E}"/>
              </a:ext>
            </a:extLst>
          </p:cNvPr>
          <p:cNvCxnSpPr>
            <a:cxnSpLocks/>
          </p:cNvCxnSpPr>
          <p:nvPr/>
        </p:nvCxnSpPr>
        <p:spPr bwMode="auto">
          <a:xfrm>
            <a:off x="3070537" y="2271298"/>
            <a:ext cx="1081042"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5">
            <a:extLst>
              <a:ext uri="{FF2B5EF4-FFF2-40B4-BE49-F238E27FC236}">
                <a16:creationId xmlns:a16="http://schemas.microsoft.com/office/drawing/2014/main" id="{EB8833D9-E292-4BBB-873E-3FE933BC6463}"/>
              </a:ext>
            </a:extLst>
          </p:cNvPr>
          <p:cNvCxnSpPr>
            <a:cxnSpLocks/>
          </p:cNvCxnSpPr>
          <p:nvPr/>
        </p:nvCxnSpPr>
        <p:spPr bwMode="auto">
          <a:xfrm>
            <a:off x="1775521" y="2740151"/>
            <a:ext cx="0" cy="5254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5">
            <a:extLst>
              <a:ext uri="{FF2B5EF4-FFF2-40B4-BE49-F238E27FC236}">
                <a16:creationId xmlns:a16="http://schemas.microsoft.com/office/drawing/2014/main" id="{E0C88197-4F2F-4C21-9A3E-EB261CDDF0A1}"/>
              </a:ext>
            </a:extLst>
          </p:cNvPr>
          <p:cNvCxnSpPr>
            <a:cxnSpLocks/>
          </p:cNvCxnSpPr>
          <p:nvPr/>
        </p:nvCxnSpPr>
        <p:spPr bwMode="auto">
          <a:xfrm flipH="1">
            <a:off x="2964667" y="2780006"/>
            <a:ext cx="1236348" cy="48555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28">
            <a:extLst>
              <a:ext uri="{FF2B5EF4-FFF2-40B4-BE49-F238E27FC236}">
                <a16:creationId xmlns:a16="http://schemas.microsoft.com/office/drawing/2014/main" id="{C5C3FB4A-7A56-4DD9-9626-4C20557CE929}"/>
              </a:ext>
            </a:extLst>
          </p:cNvPr>
          <p:cNvGrpSpPr/>
          <p:nvPr/>
        </p:nvGrpSpPr>
        <p:grpSpPr>
          <a:xfrm>
            <a:off x="7177437" y="3179946"/>
            <a:ext cx="1917715" cy="1080404"/>
            <a:chOff x="3875288" y="3826428"/>
            <a:chExt cx="1917715" cy="1080404"/>
          </a:xfrm>
        </p:grpSpPr>
        <p:sp>
          <p:nvSpPr>
            <p:cNvPr id="31" name="Content Placeholder 17">
              <a:extLst>
                <a:ext uri="{FF2B5EF4-FFF2-40B4-BE49-F238E27FC236}">
                  <a16:creationId xmlns:a16="http://schemas.microsoft.com/office/drawing/2014/main" id="{85F1B1E6-43FC-4327-A3D5-A6583D22154F}"/>
                </a:ext>
              </a:extLst>
            </p:cNvPr>
            <p:cNvSpPr txBox="1">
              <a:spLocks/>
            </p:cNvSpPr>
            <p:nvPr/>
          </p:nvSpPr>
          <p:spPr bwMode="auto">
            <a:xfrm>
              <a:off x="3875288" y="3826428"/>
              <a:ext cx="1917715" cy="108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Book Antiqua" panose="02040602050305030304" pitchFamily="18" charset="0"/>
                </a:defRPr>
              </a:lvl1pPr>
              <a:lvl2pPr marL="685800" indent="-22860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ts val="0"/>
                </a:spcBef>
                <a:buNone/>
              </a:pP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O</a:t>
              </a:r>
              <a:r>
                <a:rPr lang="en-US" altLang="zh-CN" sz="2000" baseline="-25000" dirty="0">
                  <a:latin typeface="Segoe UI Semibold" panose="020B0702040204020203" pitchFamily="34" charset="0"/>
                  <a:ea typeface="宋体" panose="02010600030101010101" pitchFamily="2" charset="-122"/>
                  <a:cs typeface="Segoe UI Semibold" panose="020B0702040204020203" pitchFamily="34" charset="0"/>
                </a:rPr>
                <a:t>3</a:t>
              </a:r>
              <a:r>
                <a:rPr lang="en-US" altLang="zh-CN" sz="2000" dirty="0">
                  <a:latin typeface="Segoe UI Semibold" panose="020B0702040204020203" pitchFamily="34" charset="0"/>
                  <a:ea typeface="宋体" panose="02010600030101010101" pitchFamily="2" charset="-122"/>
                  <a:cs typeface="Segoe UI Semibold" panose="020B0702040204020203" pitchFamily="34" charset="0"/>
                </a:rPr>
                <a:t> standards: 0.070, 0.060 ppm</a:t>
              </a:r>
              <a:endParaRPr lang="en-US" altLang="zh-CN" sz="2000" dirty="0">
                <a:latin typeface="Segoe UI" panose="020B0502040204020203" pitchFamily="34" charset="0"/>
                <a:ea typeface="宋体" panose="02010600030101010101" pitchFamily="2" charset="-122"/>
                <a:cs typeface="Segoe UI" panose="020B0502040204020203" pitchFamily="34" charset="0"/>
              </a:endParaRPr>
            </a:p>
            <a:p>
              <a:pPr algn="ctr">
                <a:spcBef>
                  <a:spcPts val="1000"/>
                </a:spcBef>
                <a:spcAft>
                  <a:spcPts val="2000"/>
                </a:spcAft>
                <a:buFontTx/>
                <a:buNone/>
              </a:pPr>
              <a:endParaRPr lang="en-US" altLang="zh-CN" sz="2000" dirty="0">
                <a:latin typeface="Segoe UI Semibold" panose="020B0702040204020203" pitchFamily="34" charset="0"/>
                <a:ea typeface="宋体" panose="02010600030101010101" pitchFamily="2" charset="-122"/>
                <a:cs typeface="Segoe UI Semibold" panose="020B0702040204020203" pitchFamily="34" charset="0"/>
              </a:endParaRPr>
            </a:p>
          </p:txBody>
        </p:sp>
        <p:sp>
          <p:nvSpPr>
            <p:cNvPr id="32" name="Rounded Rectangle 1">
              <a:extLst>
                <a:ext uri="{FF2B5EF4-FFF2-40B4-BE49-F238E27FC236}">
                  <a16:creationId xmlns:a16="http://schemas.microsoft.com/office/drawing/2014/main" id="{D420856F-8F22-45C1-88C0-6F61227DAFAA}"/>
                </a:ext>
              </a:extLst>
            </p:cNvPr>
            <p:cNvSpPr/>
            <p:nvPr/>
          </p:nvSpPr>
          <p:spPr bwMode="auto">
            <a:xfrm>
              <a:off x="3951386" y="3829149"/>
              <a:ext cx="1716083" cy="1017416"/>
            </a:xfrm>
            <a:prstGeom prst="roundRect">
              <a:avLst/>
            </a:prstGeom>
            <a:no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defRPr/>
              </a:pPr>
              <a:endParaRPr lang="zh-CN" altLang="en-US"/>
            </a:p>
          </p:txBody>
        </p:sp>
      </p:grpSp>
      <p:cxnSp>
        <p:nvCxnSpPr>
          <p:cNvPr id="34" name="Straight Arrow Connector 5">
            <a:extLst>
              <a:ext uri="{FF2B5EF4-FFF2-40B4-BE49-F238E27FC236}">
                <a16:creationId xmlns:a16="http://schemas.microsoft.com/office/drawing/2014/main" id="{9D4262CD-6DB8-421B-8867-5313F86FFFAB}"/>
              </a:ext>
            </a:extLst>
          </p:cNvPr>
          <p:cNvCxnSpPr>
            <a:cxnSpLocks/>
            <a:endCxn id="31" idx="1"/>
          </p:cNvCxnSpPr>
          <p:nvPr/>
        </p:nvCxnSpPr>
        <p:spPr bwMode="auto">
          <a:xfrm>
            <a:off x="6733356" y="3720148"/>
            <a:ext cx="444081"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382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90BEE-7351-4E60-B5DE-0C4658E6EADD}"/>
              </a:ext>
            </a:extLst>
          </p:cNvPr>
          <p:cNvSpPr>
            <a:spLocks noGrp="1"/>
          </p:cNvSpPr>
          <p:nvPr>
            <p:ph idx="1"/>
          </p:nvPr>
        </p:nvSpPr>
        <p:spPr>
          <a:xfrm>
            <a:off x="729024" y="1480202"/>
            <a:ext cx="4778864" cy="2474347"/>
          </a:xfrm>
        </p:spPr>
        <p:txBody>
          <a:bodyPr>
            <a:normAutofit/>
          </a:bodyPr>
          <a:lstStyle/>
          <a:p>
            <a:r>
              <a:rPr lang="en-US" altLang="zh-CN" dirty="0"/>
              <a:t>Modeling framework</a:t>
            </a:r>
          </a:p>
          <a:p>
            <a:pPr lvl="1"/>
            <a:r>
              <a:rPr lang="en-US" altLang="zh-CN" dirty="0"/>
              <a:t>Model domain: Contiguous U.S. on a 36 km spatial resolution</a:t>
            </a:r>
            <a:endParaRPr lang="en-US" altLang="zh-CN" sz="2000" dirty="0">
              <a:solidFill>
                <a:srgbClr val="000000"/>
              </a:solidFill>
              <a:ea typeface="宋体" panose="02010600030101010101" pitchFamily="2" charset="-122"/>
              <a:cs typeface="Arial" panose="020B0604020202020204" pitchFamily="34" charset="0"/>
            </a:endParaRPr>
          </a:p>
          <a:p>
            <a:pPr lvl="1"/>
            <a:endParaRPr lang="en-US" altLang="zh-CN" dirty="0"/>
          </a:p>
          <a:p>
            <a:pPr lvl="1"/>
            <a:endParaRPr lang="en-US" altLang="zh-CN" dirty="0"/>
          </a:p>
          <a:p>
            <a:endParaRPr lang="en-US" altLang="zh-CN" dirty="0"/>
          </a:p>
        </p:txBody>
      </p:sp>
      <p:sp>
        <p:nvSpPr>
          <p:cNvPr id="6" name="Title 1">
            <a:extLst>
              <a:ext uri="{FF2B5EF4-FFF2-40B4-BE49-F238E27FC236}">
                <a16:creationId xmlns:a16="http://schemas.microsoft.com/office/drawing/2014/main" id="{B96DC379-1303-4BBF-B697-EDC3373B83C8}"/>
              </a:ext>
            </a:extLst>
          </p:cNvPr>
          <p:cNvSpPr>
            <a:spLocks noGrp="1"/>
          </p:cNvSpPr>
          <p:nvPr>
            <p:ph type="title"/>
          </p:nvPr>
        </p:nvSpPr>
        <p:spPr>
          <a:xfrm>
            <a:off x="628650" y="365127"/>
            <a:ext cx="7886700" cy="709530"/>
          </a:xfrm>
        </p:spPr>
        <p:txBody>
          <a:bodyPr>
            <a:normAutofit/>
          </a:bodyPr>
          <a:lstStyle/>
          <a:p>
            <a:r>
              <a:rPr lang="en-US" sz="3200" b="1" dirty="0">
                <a:latin typeface="Helvetica" panose="020B0604020202020204" pitchFamily="34" charset="0"/>
                <a:cs typeface="Helvetica" panose="020B0604020202020204" pitchFamily="34" charset="0"/>
              </a:rPr>
              <a:t>Study Design</a:t>
            </a:r>
            <a:endParaRPr lang="en-US" sz="3200" b="1" baseline="-25000" dirty="0">
              <a:latin typeface="Helvetica" panose="020B0604020202020204" pitchFamily="34" charset="0"/>
              <a:cs typeface="Helvetica" panose="020B0604020202020204" pitchFamily="34" charset="0"/>
            </a:endParaRPr>
          </a:p>
        </p:txBody>
      </p:sp>
      <p:sp>
        <p:nvSpPr>
          <p:cNvPr id="239" name="Content Placeholder 2">
            <a:extLst>
              <a:ext uri="{FF2B5EF4-FFF2-40B4-BE49-F238E27FC236}">
                <a16:creationId xmlns:a16="http://schemas.microsoft.com/office/drawing/2014/main" id="{98C5F873-78E1-4EE1-A772-C0FC4914E7BA}"/>
              </a:ext>
            </a:extLst>
          </p:cNvPr>
          <p:cNvSpPr txBox="1">
            <a:spLocks/>
          </p:cNvSpPr>
          <p:nvPr/>
        </p:nvSpPr>
        <p:spPr>
          <a:xfrm>
            <a:off x="729024" y="3029576"/>
            <a:ext cx="8050878" cy="5581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solidFill>
                  <a:srgbClr val="000000"/>
                </a:solidFill>
                <a:ea typeface="宋体" panose="02010600030101010101" pitchFamily="2" charset="-122"/>
                <a:cs typeface="Arial" panose="020B0604020202020204" pitchFamily="34" charset="0"/>
              </a:rPr>
              <a:t>Climate projections: Representative Concentration Pathways (RCPs)</a:t>
            </a:r>
          </a:p>
          <a:p>
            <a:pPr lvl="2"/>
            <a:r>
              <a:rPr lang="en-US" altLang="zh-CN" dirty="0">
                <a:solidFill>
                  <a:srgbClr val="000000"/>
                </a:solidFill>
                <a:ea typeface="宋体" panose="02010600030101010101" pitchFamily="2" charset="-122"/>
                <a:cs typeface="Arial" panose="020B0604020202020204" pitchFamily="34" charset="0"/>
              </a:rPr>
              <a:t>RCP4.5: a climate scenario with moderate temperature increase</a:t>
            </a:r>
          </a:p>
          <a:p>
            <a:pPr lvl="2"/>
            <a:r>
              <a:rPr lang="en-US" altLang="zh-CN" dirty="0">
                <a:solidFill>
                  <a:srgbClr val="000000"/>
                </a:solidFill>
                <a:ea typeface="宋体" panose="02010600030101010101" pitchFamily="2" charset="-122"/>
                <a:cs typeface="Arial" panose="020B0604020202020204" pitchFamily="34" charset="0"/>
              </a:rPr>
              <a:t>RCP8.5: a climate scenario with intense temperature increase</a:t>
            </a:r>
          </a:p>
          <a:p>
            <a:pPr lvl="1"/>
            <a:endParaRPr lang="en-US" altLang="zh-CN" sz="2000" dirty="0">
              <a:solidFill>
                <a:srgbClr val="000000"/>
              </a:solidFill>
              <a:ea typeface="宋体" panose="02010600030101010101" pitchFamily="2" charset="-122"/>
              <a:cs typeface="Arial" panose="020B0604020202020204" pitchFamily="34" charset="0"/>
            </a:endParaRPr>
          </a:p>
          <a:p>
            <a:pPr lvl="1"/>
            <a:endParaRPr lang="en-US" altLang="zh-CN" dirty="0"/>
          </a:p>
          <a:p>
            <a:pPr lvl="1"/>
            <a:endParaRPr lang="en-US" altLang="zh-CN" dirty="0"/>
          </a:p>
          <a:p>
            <a:endParaRPr lang="en-US" altLang="zh-CN" dirty="0"/>
          </a:p>
        </p:txBody>
      </p:sp>
      <p:pic>
        <p:nvPicPr>
          <p:cNvPr id="241" name="Picture 240" descr="A close up of a map&#10;&#10;Description generated with very high confidence">
            <a:extLst>
              <a:ext uri="{FF2B5EF4-FFF2-40B4-BE49-F238E27FC236}">
                <a16:creationId xmlns:a16="http://schemas.microsoft.com/office/drawing/2014/main" id="{27556196-1D92-4EB6-8A3C-9A7C2D011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069" y="1020169"/>
            <a:ext cx="2368698" cy="1792766"/>
          </a:xfrm>
          <a:prstGeom prst="rect">
            <a:avLst/>
          </a:prstGeom>
          <a:noFill/>
          <a:ln w="15875">
            <a:solidFill>
              <a:schemeClr val="tx1"/>
            </a:solidFill>
          </a:ln>
        </p:spPr>
      </p:pic>
      <p:grpSp>
        <p:nvGrpSpPr>
          <p:cNvPr id="243" name="Group 242">
            <a:extLst>
              <a:ext uri="{FF2B5EF4-FFF2-40B4-BE49-F238E27FC236}">
                <a16:creationId xmlns:a16="http://schemas.microsoft.com/office/drawing/2014/main" id="{AE79F0C2-9AC9-4F07-BA87-66ED2A9544E4}"/>
              </a:ext>
            </a:extLst>
          </p:cNvPr>
          <p:cNvGrpSpPr/>
          <p:nvPr/>
        </p:nvGrpSpPr>
        <p:grpSpPr>
          <a:xfrm>
            <a:off x="364099" y="4972405"/>
            <a:ext cx="8415802" cy="733425"/>
            <a:chOff x="364099" y="5253062"/>
            <a:chExt cx="8415802" cy="733425"/>
          </a:xfrm>
        </p:grpSpPr>
        <p:sp>
          <p:nvSpPr>
            <p:cNvPr id="38" name="TextBox 158">
              <a:extLst>
                <a:ext uri="{FF2B5EF4-FFF2-40B4-BE49-F238E27FC236}">
                  <a16:creationId xmlns:a16="http://schemas.microsoft.com/office/drawing/2014/main" id="{3F6BCA13-36A0-4F26-9069-7AF2D288ACD8}"/>
                </a:ext>
              </a:extLst>
            </p:cNvPr>
            <p:cNvSpPr txBox="1">
              <a:spLocks noChangeArrowheads="1"/>
            </p:cNvSpPr>
            <p:nvPr/>
          </p:nvSpPr>
          <p:spPr bwMode="auto">
            <a:xfrm>
              <a:off x="364099" y="5454763"/>
              <a:ext cx="2485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600" dirty="0">
                  <a:solidFill>
                    <a:srgbClr val="000000"/>
                  </a:solidFill>
                  <a:latin typeface="Arial" panose="020B0604020202020204" pitchFamily="34" charset="0"/>
                  <a:ea typeface="宋体" panose="02010600030101010101" pitchFamily="2" charset="-122"/>
                  <a:cs typeface="Arial" panose="020B0604020202020204" pitchFamily="34" charset="0"/>
                </a:rPr>
                <a:t>Anthropogenic emissions</a:t>
              </a:r>
              <a:endParaRPr lang="zh-CN" altLang="en-US" sz="16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9" name="Arrow: Right 28">
              <a:extLst>
                <a:ext uri="{FF2B5EF4-FFF2-40B4-BE49-F238E27FC236}">
                  <a16:creationId xmlns:a16="http://schemas.microsoft.com/office/drawing/2014/main" id="{A6081654-EF77-4595-8092-F449EE9BD89D}"/>
                </a:ext>
              </a:extLst>
            </p:cNvPr>
            <p:cNvSpPr/>
            <p:nvPr/>
          </p:nvSpPr>
          <p:spPr bwMode="auto">
            <a:xfrm>
              <a:off x="2834713" y="5253062"/>
              <a:ext cx="5945188" cy="733425"/>
            </a:xfrm>
            <a:prstGeom prst="rightArrow">
              <a:avLst/>
            </a:prstGeom>
            <a:gradFill flip="none" rotWithShape="1">
              <a:gsLst>
                <a:gs pos="17000">
                  <a:schemeClr val="accent1">
                    <a:lumMod val="45000"/>
                    <a:lumOff val="55000"/>
                  </a:schemeClr>
                </a:gs>
                <a:gs pos="100000">
                  <a:schemeClr val="accent2">
                    <a:lumMod val="60000"/>
                    <a:lumOff val="40000"/>
                  </a:schemeClr>
                </a:gs>
              </a:gsLst>
              <a:lin ang="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TextBox 149">
              <a:extLst>
                <a:ext uri="{FF2B5EF4-FFF2-40B4-BE49-F238E27FC236}">
                  <a16:creationId xmlns:a16="http://schemas.microsoft.com/office/drawing/2014/main" id="{6F267672-AFFD-4E08-A39D-78A1A400524C}"/>
                </a:ext>
              </a:extLst>
            </p:cNvPr>
            <p:cNvSpPr txBox="1">
              <a:spLocks noChangeArrowheads="1"/>
            </p:cNvSpPr>
            <p:nvPr/>
          </p:nvSpPr>
          <p:spPr bwMode="auto">
            <a:xfrm>
              <a:off x="4106828" y="5461214"/>
              <a:ext cx="3334246" cy="33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600" dirty="0">
                  <a:solidFill>
                    <a:srgbClr val="000000"/>
                  </a:solidFill>
                  <a:latin typeface="Arial" panose="020B0604020202020204" pitchFamily="34" charset="0"/>
                  <a:ea typeface="宋体" panose="02010600030101010101" pitchFamily="2" charset="-122"/>
                  <a:cs typeface="Arial" panose="020B0604020202020204" pitchFamily="34" charset="0"/>
                </a:rPr>
                <a:t>Consecutive years</a:t>
              </a:r>
              <a:endParaRPr lang="zh-CN" altLang="en-US" sz="16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246" name="Group 245">
            <a:extLst>
              <a:ext uri="{FF2B5EF4-FFF2-40B4-BE49-F238E27FC236}">
                <a16:creationId xmlns:a16="http://schemas.microsoft.com/office/drawing/2014/main" id="{30488C1D-8737-43F2-ACB0-3379792EDD18}"/>
              </a:ext>
            </a:extLst>
          </p:cNvPr>
          <p:cNvGrpSpPr/>
          <p:nvPr/>
        </p:nvGrpSpPr>
        <p:grpSpPr>
          <a:xfrm>
            <a:off x="3050673" y="4620954"/>
            <a:ext cx="5435640" cy="276998"/>
            <a:chOff x="3050673" y="6377319"/>
            <a:chExt cx="5435640" cy="276998"/>
          </a:xfrm>
        </p:grpSpPr>
        <p:sp>
          <p:nvSpPr>
            <p:cNvPr id="55" name="TextBox 4">
              <a:extLst>
                <a:ext uri="{FF2B5EF4-FFF2-40B4-BE49-F238E27FC236}">
                  <a16:creationId xmlns:a16="http://schemas.microsoft.com/office/drawing/2014/main" id="{DE1FA96D-5E70-4A82-BF16-67326A357C4B}"/>
                </a:ext>
              </a:extLst>
            </p:cNvPr>
            <p:cNvSpPr txBox="1">
              <a:spLocks noChangeArrowheads="1"/>
            </p:cNvSpPr>
            <p:nvPr/>
          </p:nvSpPr>
          <p:spPr bwMode="auto">
            <a:xfrm>
              <a:off x="3050673" y="6377320"/>
              <a:ext cx="61143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a:solidFill>
                    <a:srgbClr val="000000"/>
                  </a:solidFill>
                  <a:latin typeface="Arial" panose="020B0604020202020204" pitchFamily="34" charset="0"/>
                  <a:ea typeface="宋体" panose="02010600030101010101" pitchFamily="2" charset="-122"/>
                  <a:cs typeface="Arial" panose="020B0604020202020204" pitchFamily="34" charset="0"/>
                </a:rPr>
                <a:t>2010</a:t>
              </a:r>
              <a:endParaRPr lang="zh-CN" altLang="en-US" sz="12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7" name="TextBox 76">
              <a:extLst>
                <a:ext uri="{FF2B5EF4-FFF2-40B4-BE49-F238E27FC236}">
                  <a16:creationId xmlns:a16="http://schemas.microsoft.com/office/drawing/2014/main" id="{CFA03E62-5FF1-49E9-B105-04BAD1747254}"/>
                </a:ext>
              </a:extLst>
            </p:cNvPr>
            <p:cNvSpPr txBox="1">
              <a:spLocks noChangeArrowheads="1"/>
            </p:cNvSpPr>
            <p:nvPr/>
          </p:nvSpPr>
          <p:spPr bwMode="auto">
            <a:xfrm>
              <a:off x="4256726" y="6377320"/>
              <a:ext cx="61143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dirty="0">
                  <a:solidFill>
                    <a:srgbClr val="000000"/>
                  </a:solidFill>
                  <a:latin typeface="Arial" panose="020B0604020202020204" pitchFamily="34" charset="0"/>
                  <a:ea typeface="宋体" panose="02010600030101010101" pitchFamily="2" charset="-122"/>
                  <a:cs typeface="Arial" panose="020B0604020202020204" pitchFamily="34" charset="0"/>
                </a:rPr>
                <a:t>2020</a:t>
              </a:r>
              <a:endParaRPr lang="zh-CN" altLang="en-US" sz="12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9" name="TextBox 78">
              <a:extLst>
                <a:ext uri="{FF2B5EF4-FFF2-40B4-BE49-F238E27FC236}">
                  <a16:creationId xmlns:a16="http://schemas.microsoft.com/office/drawing/2014/main" id="{83E0F385-F48D-464C-8ADE-CD432389D6C5}"/>
                </a:ext>
              </a:extLst>
            </p:cNvPr>
            <p:cNvSpPr txBox="1">
              <a:spLocks noChangeArrowheads="1"/>
            </p:cNvSpPr>
            <p:nvPr/>
          </p:nvSpPr>
          <p:spPr bwMode="auto">
            <a:xfrm>
              <a:off x="5462778" y="6377319"/>
              <a:ext cx="61143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dirty="0">
                  <a:solidFill>
                    <a:srgbClr val="000000"/>
                  </a:solidFill>
                  <a:latin typeface="Arial" panose="020B0604020202020204" pitchFamily="34" charset="0"/>
                  <a:ea typeface="宋体" panose="02010600030101010101" pitchFamily="2" charset="-122"/>
                  <a:cs typeface="Arial" panose="020B0604020202020204" pitchFamily="34" charset="0"/>
                </a:rPr>
                <a:t>2030</a:t>
              </a:r>
              <a:endParaRPr lang="zh-CN" altLang="en-US" sz="12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61" name="TextBox 80">
              <a:extLst>
                <a:ext uri="{FF2B5EF4-FFF2-40B4-BE49-F238E27FC236}">
                  <a16:creationId xmlns:a16="http://schemas.microsoft.com/office/drawing/2014/main" id="{014B29A9-24E2-45F8-8359-9DEDF72AD7F1}"/>
                </a:ext>
              </a:extLst>
            </p:cNvPr>
            <p:cNvSpPr txBox="1">
              <a:spLocks noChangeArrowheads="1"/>
            </p:cNvSpPr>
            <p:nvPr/>
          </p:nvSpPr>
          <p:spPr bwMode="auto">
            <a:xfrm>
              <a:off x="6668830" y="6377320"/>
              <a:ext cx="61143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dirty="0">
                  <a:solidFill>
                    <a:srgbClr val="000000"/>
                  </a:solidFill>
                  <a:latin typeface="Arial" panose="020B0604020202020204" pitchFamily="34" charset="0"/>
                  <a:ea typeface="宋体" panose="02010600030101010101" pitchFamily="2" charset="-122"/>
                  <a:cs typeface="Arial" panose="020B0604020202020204" pitchFamily="34" charset="0"/>
                </a:rPr>
                <a:t>2040</a:t>
              </a:r>
              <a:endParaRPr lang="zh-CN" altLang="en-US" sz="12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62" name="TextBox 81">
              <a:extLst>
                <a:ext uri="{FF2B5EF4-FFF2-40B4-BE49-F238E27FC236}">
                  <a16:creationId xmlns:a16="http://schemas.microsoft.com/office/drawing/2014/main" id="{2F8AA481-D305-4B76-B450-46536DF54880}"/>
                </a:ext>
              </a:extLst>
            </p:cNvPr>
            <p:cNvSpPr txBox="1">
              <a:spLocks noChangeArrowheads="1"/>
            </p:cNvSpPr>
            <p:nvPr/>
          </p:nvSpPr>
          <p:spPr bwMode="auto">
            <a:xfrm>
              <a:off x="7874882" y="6377320"/>
              <a:ext cx="61143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200" dirty="0">
                  <a:solidFill>
                    <a:srgbClr val="000000"/>
                  </a:solidFill>
                  <a:latin typeface="Arial" panose="020B0604020202020204" pitchFamily="34" charset="0"/>
                  <a:ea typeface="宋体" panose="02010600030101010101" pitchFamily="2" charset="-122"/>
                  <a:cs typeface="Arial" panose="020B0604020202020204" pitchFamily="34" charset="0"/>
                </a:rPr>
                <a:t>2050</a:t>
              </a:r>
              <a:endParaRPr lang="zh-CN" altLang="en-US" sz="12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247" name="Group 246">
            <a:extLst>
              <a:ext uri="{FF2B5EF4-FFF2-40B4-BE49-F238E27FC236}">
                <a16:creationId xmlns:a16="http://schemas.microsoft.com/office/drawing/2014/main" id="{4623B420-DABA-455A-9C98-3FBC58D9A4E0}"/>
              </a:ext>
            </a:extLst>
          </p:cNvPr>
          <p:cNvGrpSpPr/>
          <p:nvPr/>
        </p:nvGrpSpPr>
        <p:grpSpPr>
          <a:xfrm flipV="1">
            <a:off x="2838768" y="4861408"/>
            <a:ext cx="5580884" cy="155425"/>
            <a:chOff x="2838768" y="6201317"/>
            <a:chExt cx="5580884" cy="155425"/>
          </a:xfrm>
        </p:grpSpPr>
        <p:grpSp>
          <p:nvGrpSpPr>
            <p:cNvPr id="53" name="Group 150">
              <a:extLst>
                <a:ext uri="{FF2B5EF4-FFF2-40B4-BE49-F238E27FC236}">
                  <a16:creationId xmlns:a16="http://schemas.microsoft.com/office/drawing/2014/main" id="{2BEFF917-D9D4-42C3-A05B-818D27C7CA41}"/>
                </a:ext>
              </a:extLst>
            </p:cNvPr>
            <p:cNvGrpSpPr>
              <a:grpSpLocks/>
            </p:cNvGrpSpPr>
            <p:nvPr/>
          </p:nvGrpSpPr>
          <p:grpSpPr bwMode="auto">
            <a:xfrm>
              <a:off x="2838768" y="6201317"/>
              <a:ext cx="485295" cy="155424"/>
              <a:chOff x="1016193" y="4836137"/>
              <a:chExt cx="685849" cy="180000"/>
            </a:xfrm>
          </p:grpSpPr>
          <p:cxnSp>
            <p:nvCxnSpPr>
              <p:cNvPr id="119" name="Straight Connector 151">
                <a:extLst>
                  <a:ext uri="{FF2B5EF4-FFF2-40B4-BE49-F238E27FC236}">
                    <a16:creationId xmlns:a16="http://schemas.microsoft.com/office/drawing/2014/main" id="{B3F66B89-8B7A-4AFF-826E-8DDF410A3CA4}"/>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52">
                <a:extLst>
                  <a:ext uri="{FF2B5EF4-FFF2-40B4-BE49-F238E27FC236}">
                    <a16:creationId xmlns:a16="http://schemas.microsoft.com/office/drawing/2014/main" id="{DED08E2B-151F-4ECB-9223-67ECA08765BC}"/>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53">
                <a:extLst>
                  <a:ext uri="{FF2B5EF4-FFF2-40B4-BE49-F238E27FC236}">
                    <a16:creationId xmlns:a16="http://schemas.microsoft.com/office/drawing/2014/main" id="{8D62D9A2-B689-4705-836E-17B13C09BF26}"/>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54">
                <a:extLst>
                  <a:ext uri="{FF2B5EF4-FFF2-40B4-BE49-F238E27FC236}">
                    <a16:creationId xmlns:a16="http://schemas.microsoft.com/office/drawing/2014/main" id="{F5925A7C-94EA-4CF6-A3DD-DF23C77F6F06}"/>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55">
                <a:extLst>
                  <a:ext uri="{FF2B5EF4-FFF2-40B4-BE49-F238E27FC236}">
                    <a16:creationId xmlns:a16="http://schemas.microsoft.com/office/drawing/2014/main" id="{0E1E86BB-9C72-47B7-AF5A-048A79F59622}"/>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4" name="Straight Connector 3">
              <a:extLst>
                <a:ext uri="{FF2B5EF4-FFF2-40B4-BE49-F238E27FC236}">
                  <a16:creationId xmlns:a16="http://schemas.microsoft.com/office/drawing/2014/main" id="{18F3B86E-F3AC-4B0C-BCE6-D387A74E1125}"/>
                </a:ext>
              </a:extLst>
            </p:cNvPr>
            <p:cNvCxnSpPr>
              <a:cxnSpLocks/>
            </p:cNvCxnSpPr>
            <p:nvPr/>
          </p:nvCxnSpPr>
          <p:spPr bwMode="auto">
            <a:xfrm flipV="1">
              <a:off x="2838768" y="6356741"/>
              <a:ext cx="5580881"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7">
              <a:extLst>
                <a:ext uri="{FF2B5EF4-FFF2-40B4-BE49-F238E27FC236}">
                  <a16:creationId xmlns:a16="http://schemas.microsoft.com/office/drawing/2014/main" id="{4F2E8718-9970-4008-BA93-222FD5E47362}"/>
                </a:ext>
              </a:extLst>
            </p:cNvPr>
            <p:cNvGrpSpPr>
              <a:grpSpLocks/>
            </p:cNvGrpSpPr>
            <p:nvPr/>
          </p:nvGrpSpPr>
          <p:grpSpPr bwMode="auto">
            <a:xfrm>
              <a:off x="3445387" y="6201317"/>
              <a:ext cx="485295" cy="155424"/>
              <a:chOff x="1016193" y="4836137"/>
              <a:chExt cx="685849" cy="180000"/>
            </a:xfrm>
          </p:grpSpPr>
          <p:cxnSp>
            <p:nvCxnSpPr>
              <p:cNvPr id="114" name="Straight Connector 84">
                <a:extLst>
                  <a:ext uri="{FF2B5EF4-FFF2-40B4-BE49-F238E27FC236}">
                    <a16:creationId xmlns:a16="http://schemas.microsoft.com/office/drawing/2014/main" id="{2A68DA79-09E4-4709-A9E2-4A4E665BA404}"/>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86">
                <a:extLst>
                  <a:ext uri="{FF2B5EF4-FFF2-40B4-BE49-F238E27FC236}">
                    <a16:creationId xmlns:a16="http://schemas.microsoft.com/office/drawing/2014/main" id="{3185D17E-4704-4046-AC4F-1D6EC5946852}"/>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94">
                <a:extLst>
                  <a:ext uri="{FF2B5EF4-FFF2-40B4-BE49-F238E27FC236}">
                    <a16:creationId xmlns:a16="http://schemas.microsoft.com/office/drawing/2014/main" id="{8E95860F-9552-458B-844C-1919B0090551}"/>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95">
                <a:extLst>
                  <a:ext uri="{FF2B5EF4-FFF2-40B4-BE49-F238E27FC236}">
                    <a16:creationId xmlns:a16="http://schemas.microsoft.com/office/drawing/2014/main" id="{4AB6B09B-6CEB-4379-A5DA-D12767328226}"/>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96">
                <a:extLst>
                  <a:ext uri="{FF2B5EF4-FFF2-40B4-BE49-F238E27FC236}">
                    <a16:creationId xmlns:a16="http://schemas.microsoft.com/office/drawing/2014/main" id="{77DE0727-BFE5-46CF-AAE7-21C57C20F1DA}"/>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4" name="Group 98">
              <a:extLst>
                <a:ext uri="{FF2B5EF4-FFF2-40B4-BE49-F238E27FC236}">
                  <a16:creationId xmlns:a16="http://schemas.microsoft.com/office/drawing/2014/main" id="{3F21167D-C92E-42C2-AA94-6355C439AC79}"/>
                </a:ext>
              </a:extLst>
            </p:cNvPr>
            <p:cNvGrpSpPr>
              <a:grpSpLocks/>
            </p:cNvGrpSpPr>
            <p:nvPr/>
          </p:nvGrpSpPr>
          <p:grpSpPr bwMode="auto">
            <a:xfrm>
              <a:off x="4052005" y="6201317"/>
              <a:ext cx="485295" cy="155424"/>
              <a:chOff x="1016193" y="4836137"/>
              <a:chExt cx="685849" cy="180000"/>
            </a:xfrm>
          </p:grpSpPr>
          <p:cxnSp>
            <p:nvCxnSpPr>
              <p:cNvPr id="109" name="Straight Connector 99">
                <a:extLst>
                  <a:ext uri="{FF2B5EF4-FFF2-40B4-BE49-F238E27FC236}">
                    <a16:creationId xmlns:a16="http://schemas.microsoft.com/office/drawing/2014/main" id="{1B4ACB1C-65FE-4E6C-911E-ACAD198F1F42}"/>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0">
                <a:extLst>
                  <a:ext uri="{FF2B5EF4-FFF2-40B4-BE49-F238E27FC236}">
                    <a16:creationId xmlns:a16="http://schemas.microsoft.com/office/drawing/2014/main" id="{737B437A-9E4E-429E-971B-1248054D6EF5}"/>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01">
                <a:extLst>
                  <a:ext uri="{FF2B5EF4-FFF2-40B4-BE49-F238E27FC236}">
                    <a16:creationId xmlns:a16="http://schemas.microsoft.com/office/drawing/2014/main" id="{C81D68C4-D3C8-49B8-B6EF-766C441BF68D}"/>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02">
                <a:extLst>
                  <a:ext uri="{FF2B5EF4-FFF2-40B4-BE49-F238E27FC236}">
                    <a16:creationId xmlns:a16="http://schemas.microsoft.com/office/drawing/2014/main" id="{3B71C998-12CA-4EB5-90B8-F580D4F418AC}"/>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03">
                <a:extLst>
                  <a:ext uri="{FF2B5EF4-FFF2-40B4-BE49-F238E27FC236}">
                    <a16:creationId xmlns:a16="http://schemas.microsoft.com/office/drawing/2014/main" id="{596E8946-2A01-4EC5-BE0E-C48D3D33C913}"/>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104">
              <a:extLst>
                <a:ext uri="{FF2B5EF4-FFF2-40B4-BE49-F238E27FC236}">
                  <a16:creationId xmlns:a16="http://schemas.microsoft.com/office/drawing/2014/main" id="{DF0CB8E9-CE44-413E-982F-C8151F17C327}"/>
                </a:ext>
              </a:extLst>
            </p:cNvPr>
            <p:cNvGrpSpPr>
              <a:grpSpLocks/>
            </p:cNvGrpSpPr>
            <p:nvPr/>
          </p:nvGrpSpPr>
          <p:grpSpPr bwMode="auto">
            <a:xfrm>
              <a:off x="4658622" y="6201317"/>
              <a:ext cx="485295" cy="155424"/>
              <a:chOff x="1016193" y="4836137"/>
              <a:chExt cx="685849" cy="180000"/>
            </a:xfrm>
          </p:grpSpPr>
          <p:cxnSp>
            <p:nvCxnSpPr>
              <p:cNvPr id="104" name="Straight Connector 105">
                <a:extLst>
                  <a:ext uri="{FF2B5EF4-FFF2-40B4-BE49-F238E27FC236}">
                    <a16:creationId xmlns:a16="http://schemas.microsoft.com/office/drawing/2014/main" id="{7298A31F-F1AF-4D0E-ADB8-AE17C07FF43F}"/>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6">
                <a:extLst>
                  <a:ext uri="{FF2B5EF4-FFF2-40B4-BE49-F238E27FC236}">
                    <a16:creationId xmlns:a16="http://schemas.microsoft.com/office/drawing/2014/main" id="{2BF624BA-ED7E-4C38-AE8F-DF8AA1B2F758}"/>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7">
                <a:extLst>
                  <a:ext uri="{FF2B5EF4-FFF2-40B4-BE49-F238E27FC236}">
                    <a16:creationId xmlns:a16="http://schemas.microsoft.com/office/drawing/2014/main" id="{DFBFF295-C207-441B-B079-8AF8F5861B9C}"/>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8">
                <a:extLst>
                  <a:ext uri="{FF2B5EF4-FFF2-40B4-BE49-F238E27FC236}">
                    <a16:creationId xmlns:a16="http://schemas.microsoft.com/office/drawing/2014/main" id="{E43695AA-7E98-4F6C-954C-DF69E73FA9AE}"/>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9">
                <a:extLst>
                  <a:ext uri="{FF2B5EF4-FFF2-40B4-BE49-F238E27FC236}">
                    <a16:creationId xmlns:a16="http://schemas.microsoft.com/office/drawing/2014/main" id="{6EF85C4A-2030-4770-8080-D12ADD2DE7B8}"/>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110">
              <a:extLst>
                <a:ext uri="{FF2B5EF4-FFF2-40B4-BE49-F238E27FC236}">
                  <a16:creationId xmlns:a16="http://schemas.microsoft.com/office/drawing/2014/main" id="{5D6FC268-16CC-4227-82EB-21EF9BBB4E00}"/>
                </a:ext>
              </a:extLst>
            </p:cNvPr>
            <p:cNvGrpSpPr>
              <a:grpSpLocks/>
            </p:cNvGrpSpPr>
            <p:nvPr/>
          </p:nvGrpSpPr>
          <p:grpSpPr bwMode="auto">
            <a:xfrm>
              <a:off x="5265241" y="6201317"/>
              <a:ext cx="485295" cy="155424"/>
              <a:chOff x="1016193" y="4836137"/>
              <a:chExt cx="685849" cy="180000"/>
            </a:xfrm>
          </p:grpSpPr>
          <p:cxnSp>
            <p:nvCxnSpPr>
              <p:cNvPr id="99" name="Straight Connector 111">
                <a:extLst>
                  <a:ext uri="{FF2B5EF4-FFF2-40B4-BE49-F238E27FC236}">
                    <a16:creationId xmlns:a16="http://schemas.microsoft.com/office/drawing/2014/main" id="{96E58390-7375-4AA9-912E-793A4EDD130A}"/>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112">
                <a:extLst>
                  <a:ext uri="{FF2B5EF4-FFF2-40B4-BE49-F238E27FC236}">
                    <a16:creationId xmlns:a16="http://schemas.microsoft.com/office/drawing/2014/main" id="{BA2C0E5B-26F1-479F-9D69-B8B8E7649EEE}"/>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13">
                <a:extLst>
                  <a:ext uri="{FF2B5EF4-FFF2-40B4-BE49-F238E27FC236}">
                    <a16:creationId xmlns:a16="http://schemas.microsoft.com/office/drawing/2014/main" id="{2600CD85-8B16-4B2C-86B9-F622A2DC35E0}"/>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14">
                <a:extLst>
                  <a:ext uri="{FF2B5EF4-FFF2-40B4-BE49-F238E27FC236}">
                    <a16:creationId xmlns:a16="http://schemas.microsoft.com/office/drawing/2014/main" id="{6F2C6785-FDF6-4F8B-8A5C-48FFD8DE505F}"/>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15">
                <a:extLst>
                  <a:ext uri="{FF2B5EF4-FFF2-40B4-BE49-F238E27FC236}">
                    <a16:creationId xmlns:a16="http://schemas.microsoft.com/office/drawing/2014/main" id="{075A7519-FA5B-460A-AB45-648A4FFCE05B}"/>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 name="Group 116">
              <a:extLst>
                <a:ext uri="{FF2B5EF4-FFF2-40B4-BE49-F238E27FC236}">
                  <a16:creationId xmlns:a16="http://schemas.microsoft.com/office/drawing/2014/main" id="{380C1631-E55E-4D7D-9FA3-976F57332D9D}"/>
                </a:ext>
              </a:extLst>
            </p:cNvPr>
            <p:cNvGrpSpPr>
              <a:grpSpLocks/>
            </p:cNvGrpSpPr>
            <p:nvPr/>
          </p:nvGrpSpPr>
          <p:grpSpPr bwMode="auto">
            <a:xfrm>
              <a:off x="5871858" y="6201317"/>
              <a:ext cx="485295" cy="155424"/>
              <a:chOff x="1016193" y="4836137"/>
              <a:chExt cx="685849" cy="180000"/>
            </a:xfrm>
          </p:grpSpPr>
          <p:cxnSp>
            <p:nvCxnSpPr>
              <p:cNvPr id="94" name="Straight Connector 117">
                <a:extLst>
                  <a:ext uri="{FF2B5EF4-FFF2-40B4-BE49-F238E27FC236}">
                    <a16:creationId xmlns:a16="http://schemas.microsoft.com/office/drawing/2014/main" id="{FEF6995D-D557-4EDE-8DB3-AF0C3A0618DA}"/>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118">
                <a:extLst>
                  <a:ext uri="{FF2B5EF4-FFF2-40B4-BE49-F238E27FC236}">
                    <a16:creationId xmlns:a16="http://schemas.microsoft.com/office/drawing/2014/main" id="{66052ACF-9366-4388-B7B5-B4B87A65BF97}"/>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119">
                <a:extLst>
                  <a:ext uri="{FF2B5EF4-FFF2-40B4-BE49-F238E27FC236}">
                    <a16:creationId xmlns:a16="http://schemas.microsoft.com/office/drawing/2014/main" id="{C0AA0DEC-BDD8-4B4B-A891-0B21F44C9D7C}"/>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120">
                <a:extLst>
                  <a:ext uri="{FF2B5EF4-FFF2-40B4-BE49-F238E27FC236}">
                    <a16:creationId xmlns:a16="http://schemas.microsoft.com/office/drawing/2014/main" id="{72EFAD9E-06BB-402D-B063-5C69C230EBA4}"/>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121">
                <a:extLst>
                  <a:ext uri="{FF2B5EF4-FFF2-40B4-BE49-F238E27FC236}">
                    <a16:creationId xmlns:a16="http://schemas.microsoft.com/office/drawing/2014/main" id="{F6CC68BD-B6BC-48E3-83C0-C6B6A0D5BE5E}"/>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8" name="Group 122">
              <a:extLst>
                <a:ext uri="{FF2B5EF4-FFF2-40B4-BE49-F238E27FC236}">
                  <a16:creationId xmlns:a16="http://schemas.microsoft.com/office/drawing/2014/main" id="{ABBCBEBA-F7BA-43B9-AA9D-08C2BE424E88}"/>
                </a:ext>
              </a:extLst>
            </p:cNvPr>
            <p:cNvGrpSpPr>
              <a:grpSpLocks/>
            </p:cNvGrpSpPr>
            <p:nvPr/>
          </p:nvGrpSpPr>
          <p:grpSpPr bwMode="auto">
            <a:xfrm>
              <a:off x="6478476" y="6201317"/>
              <a:ext cx="485295" cy="155424"/>
              <a:chOff x="1016193" y="4836137"/>
              <a:chExt cx="685849" cy="180000"/>
            </a:xfrm>
          </p:grpSpPr>
          <p:cxnSp>
            <p:nvCxnSpPr>
              <p:cNvPr id="89" name="Straight Connector 123">
                <a:extLst>
                  <a:ext uri="{FF2B5EF4-FFF2-40B4-BE49-F238E27FC236}">
                    <a16:creationId xmlns:a16="http://schemas.microsoft.com/office/drawing/2014/main" id="{5FADA659-6686-4D0F-B106-7451F5D6ED92}"/>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124">
                <a:extLst>
                  <a:ext uri="{FF2B5EF4-FFF2-40B4-BE49-F238E27FC236}">
                    <a16:creationId xmlns:a16="http://schemas.microsoft.com/office/drawing/2014/main" id="{9A8B9700-3EB6-4819-A2A9-557CA6FDCAD2}"/>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125">
                <a:extLst>
                  <a:ext uri="{FF2B5EF4-FFF2-40B4-BE49-F238E27FC236}">
                    <a16:creationId xmlns:a16="http://schemas.microsoft.com/office/drawing/2014/main" id="{C734BA10-2454-43A6-83DD-48FB75BC889D}"/>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126">
                <a:extLst>
                  <a:ext uri="{FF2B5EF4-FFF2-40B4-BE49-F238E27FC236}">
                    <a16:creationId xmlns:a16="http://schemas.microsoft.com/office/drawing/2014/main" id="{B2A0C7E2-40D3-499A-8F8F-867EC04AD0EB}"/>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127">
                <a:extLst>
                  <a:ext uri="{FF2B5EF4-FFF2-40B4-BE49-F238E27FC236}">
                    <a16:creationId xmlns:a16="http://schemas.microsoft.com/office/drawing/2014/main" id="{1B7C27BC-9818-4553-8F97-D7ACA3E268E4}"/>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128">
              <a:extLst>
                <a:ext uri="{FF2B5EF4-FFF2-40B4-BE49-F238E27FC236}">
                  <a16:creationId xmlns:a16="http://schemas.microsoft.com/office/drawing/2014/main" id="{F0833D53-B4EB-4A16-AAAB-1734C3AD58CC}"/>
                </a:ext>
              </a:extLst>
            </p:cNvPr>
            <p:cNvGrpSpPr>
              <a:grpSpLocks/>
            </p:cNvGrpSpPr>
            <p:nvPr/>
          </p:nvGrpSpPr>
          <p:grpSpPr bwMode="auto">
            <a:xfrm>
              <a:off x="7085094" y="6201317"/>
              <a:ext cx="485295" cy="155424"/>
              <a:chOff x="1016193" y="4836137"/>
              <a:chExt cx="685849" cy="180000"/>
            </a:xfrm>
          </p:grpSpPr>
          <p:cxnSp>
            <p:nvCxnSpPr>
              <p:cNvPr id="84" name="Straight Connector 129">
                <a:extLst>
                  <a:ext uri="{FF2B5EF4-FFF2-40B4-BE49-F238E27FC236}">
                    <a16:creationId xmlns:a16="http://schemas.microsoft.com/office/drawing/2014/main" id="{BB72C429-E24D-46E4-9B62-EBB61F919D9C}"/>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130">
                <a:extLst>
                  <a:ext uri="{FF2B5EF4-FFF2-40B4-BE49-F238E27FC236}">
                    <a16:creationId xmlns:a16="http://schemas.microsoft.com/office/drawing/2014/main" id="{82A36CB4-1D33-4466-9C7A-E0F6047D5EF5}"/>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131">
                <a:extLst>
                  <a:ext uri="{FF2B5EF4-FFF2-40B4-BE49-F238E27FC236}">
                    <a16:creationId xmlns:a16="http://schemas.microsoft.com/office/drawing/2014/main" id="{E0BEECF8-D5B8-4E16-9A8B-7254A05694F3}"/>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132">
                <a:extLst>
                  <a:ext uri="{FF2B5EF4-FFF2-40B4-BE49-F238E27FC236}">
                    <a16:creationId xmlns:a16="http://schemas.microsoft.com/office/drawing/2014/main" id="{13563BCF-8D12-4510-ACE4-3E71429408B7}"/>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133">
                <a:extLst>
                  <a:ext uri="{FF2B5EF4-FFF2-40B4-BE49-F238E27FC236}">
                    <a16:creationId xmlns:a16="http://schemas.microsoft.com/office/drawing/2014/main" id="{6E31B190-5D89-4330-A159-0A0F4B24A9D0}"/>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 name="Group 134">
              <a:extLst>
                <a:ext uri="{FF2B5EF4-FFF2-40B4-BE49-F238E27FC236}">
                  <a16:creationId xmlns:a16="http://schemas.microsoft.com/office/drawing/2014/main" id="{3C19A1D7-B376-412A-993F-5FCBA37D725A}"/>
                </a:ext>
              </a:extLst>
            </p:cNvPr>
            <p:cNvGrpSpPr>
              <a:grpSpLocks/>
            </p:cNvGrpSpPr>
            <p:nvPr/>
          </p:nvGrpSpPr>
          <p:grpSpPr bwMode="auto">
            <a:xfrm>
              <a:off x="7691711" y="6201317"/>
              <a:ext cx="485295" cy="155424"/>
              <a:chOff x="1016193" y="4836137"/>
              <a:chExt cx="685849" cy="180000"/>
            </a:xfrm>
          </p:grpSpPr>
          <p:cxnSp>
            <p:nvCxnSpPr>
              <p:cNvPr id="79" name="Straight Connector 135">
                <a:extLst>
                  <a:ext uri="{FF2B5EF4-FFF2-40B4-BE49-F238E27FC236}">
                    <a16:creationId xmlns:a16="http://schemas.microsoft.com/office/drawing/2014/main" id="{B0CE415C-AD75-47FB-A78E-7C94956C4B7E}"/>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136">
                <a:extLst>
                  <a:ext uri="{FF2B5EF4-FFF2-40B4-BE49-F238E27FC236}">
                    <a16:creationId xmlns:a16="http://schemas.microsoft.com/office/drawing/2014/main" id="{93E0622D-C4F1-4249-BDC7-6F1BE14F3EA3}"/>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137">
                <a:extLst>
                  <a:ext uri="{FF2B5EF4-FFF2-40B4-BE49-F238E27FC236}">
                    <a16:creationId xmlns:a16="http://schemas.microsoft.com/office/drawing/2014/main" id="{02DBC3BA-C173-4E02-9634-24BEB2F27448}"/>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138">
                <a:extLst>
                  <a:ext uri="{FF2B5EF4-FFF2-40B4-BE49-F238E27FC236}">
                    <a16:creationId xmlns:a16="http://schemas.microsoft.com/office/drawing/2014/main" id="{A5549999-E7FB-40F7-9EC9-DC041FE8B4DE}"/>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139">
                <a:extLst>
                  <a:ext uri="{FF2B5EF4-FFF2-40B4-BE49-F238E27FC236}">
                    <a16:creationId xmlns:a16="http://schemas.microsoft.com/office/drawing/2014/main" id="{08FED792-4D76-414A-A583-70CCF383FF5D}"/>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 name="Group 140">
              <a:extLst>
                <a:ext uri="{FF2B5EF4-FFF2-40B4-BE49-F238E27FC236}">
                  <a16:creationId xmlns:a16="http://schemas.microsoft.com/office/drawing/2014/main" id="{7E306834-369D-4B38-8630-6DFD3253DC17}"/>
                </a:ext>
              </a:extLst>
            </p:cNvPr>
            <p:cNvGrpSpPr>
              <a:grpSpLocks/>
            </p:cNvGrpSpPr>
            <p:nvPr/>
          </p:nvGrpSpPr>
          <p:grpSpPr bwMode="auto">
            <a:xfrm>
              <a:off x="8298328" y="6279002"/>
              <a:ext cx="121324" cy="77711"/>
              <a:chOff x="1016193" y="4926137"/>
              <a:chExt cx="171462" cy="90000"/>
            </a:xfrm>
          </p:grpSpPr>
          <p:cxnSp>
            <p:nvCxnSpPr>
              <p:cNvPr id="74" name="Straight Connector 141">
                <a:extLst>
                  <a:ext uri="{FF2B5EF4-FFF2-40B4-BE49-F238E27FC236}">
                    <a16:creationId xmlns:a16="http://schemas.microsoft.com/office/drawing/2014/main" id="{188DB8A6-8B0C-47DA-84BF-3657484CB319}"/>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143">
                <a:extLst>
                  <a:ext uri="{FF2B5EF4-FFF2-40B4-BE49-F238E27FC236}">
                    <a16:creationId xmlns:a16="http://schemas.microsoft.com/office/drawing/2014/main" id="{40802601-3F31-49E1-8AE8-ED9EDF4D07D2}"/>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 name="Group 8">
            <a:extLst>
              <a:ext uri="{FF2B5EF4-FFF2-40B4-BE49-F238E27FC236}">
                <a16:creationId xmlns:a16="http://schemas.microsoft.com/office/drawing/2014/main" id="{8872C063-DC8D-4FBB-8E4E-5ABE8365D397}"/>
              </a:ext>
            </a:extLst>
          </p:cNvPr>
          <p:cNvGrpSpPr/>
          <p:nvPr/>
        </p:nvGrpSpPr>
        <p:grpSpPr>
          <a:xfrm>
            <a:off x="2882338" y="6031698"/>
            <a:ext cx="885825" cy="422275"/>
            <a:chOff x="1395413" y="3429237"/>
            <a:chExt cx="885825" cy="422275"/>
          </a:xfrm>
        </p:grpSpPr>
        <p:sp>
          <p:nvSpPr>
            <p:cNvPr id="133" name="Rectangle: Rounded Corners 132">
              <a:extLst>
                <a:ext uri="{FF2B5EF4-FFF2-40B4-BE49-F238E27FC236}">
                  <a16:creationId xmlns:a16="http://schemas.microsoft.com/office/drawing/2014/main" id="{CD2AC273-8C95-4E99-B68A-BD2F944F6EC4}"/>
                </a:ext>
              </a:extLst>
            </p:cNvPr>
            <p:cNvSpPr/>
            <p:nvPr/>
          </p:nvSpPr>
          <p:spPr bwMode="auto">
            <a:xfrm>
              <a:off x="1395413" y="3429237"/>
              <a:ext cx="885825" cy="422275"/>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Rectangle: Rounded Corners 4">
              <a:extLst>
                <a:ext uri="{FF2B5EF4-FFF2-40B4-BE49-F238E27FC236}">
                  <a16:creationId xmlns:a16="http://schemas.microsoft.com/office/drawing/2014/main" id="{16A78543-0F7F-4543-AEA8-1BD9BEA71550}"/>
                </a:ext>
              </a:extLst>
            </p:cNvPr>
            <p:cNvSpPr txBox="1"/>
            <p:nvPr/>
          </p:nvSpPr>
          <p:spPr bwMode="auto">
            <a:xfrm>
              <a:off x="1412875" y="3449874"/>
              <a:ext cx="850900" cy="381000"/>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fontAlgn="auto" hangingPunct="1">
                <a:lnSpc>
                  <a:spcPct val="90000"/>
                </a:lnSpc>
                <a:spcBef>
                  <a:spcPts val="0"/>
                </a:spcBef>
                <a:spcAft>
                  <a:spcPct val="35000"/>
                </a:spcAft>
                <a:defRPr/>
              </a:pPr>
              <a:r>
                <a:rPr lang="en-US" altLang="zh-CN" sz="1100" dirty="0">
                  <a:latin typeface="Arial" panose="020B0604020202020204" pitchFamily="34" charset="0"/>
                  <a:ea typeface="宋体" panose="02010600030101010101" pitchFamily="2" charset="-122"/>
                  <a:cs typeface="Arial" panose="020B0604020202020204" pitchFamily="34" charset="0"/>
                </a:rPr>
                <a:t>2008-2012</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10" name="Group 9">
            <a:extLst>
              <a:ext uri="{FF2B5EF4-FFF2-40B4-BE49-F238E27FC236}">
                <a16:creationId xmlns:a16="http://schemas.microsoft.com/office/drawing/2014/main" id="{522EEF14-A872-4162-A215-407B6B81EB19}"/>
              </a:ext>
            </a:extLst>
          </p:cNvPr>
          <p:cNvGrpSpPr/>
          <p:nvPr/>
        </p:nvGrpSpPr>
        <p:grpSpPr>
          <a:xfrm>
            <a:off x="7729766" y="6031698"/>
            <a:ext cx="885825" cy="422275"/>
            <a:chOff x="1395413" y="3429237"/>
            <a:chExt cx="885825" cy="422275"/>
          </a:xfrm>
        </p:grpSpPr>
        <p:sp>
          <p:nvSpPr>
            <p:cNvPr id="135" name="Rectangle: Rounded Corners 134">
              <a:extLst>
                <a:ext uri="{FF2B5EF4-FFF2-40B4-BE49-F238E27FC236}">
                  <a16:creationId xmlns:a16="http://schemas.microsoft.com/office/drawing/2014/main" id="{B5A2E5BD-B43D-4D2A-BCD6-1EA249E0AAB2}"/>
                </a:ext>
              </a:extLst>
            </p:cNvPr>
            <p:cNvSpPr/>
            <p:nvPr/>
          </p:nvSpPr>
          <p:spPr bwMode="auto">
            <a:xfrm>
              <a:off x="1395413" y="3429237"/>
              <a:ext cx="885825" cy="422275"/>
            </a:xfrm>
            <a:prstGeom prst="roundRect">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Rectangle: Rounded Corners 4">
              <a:extLst>
                <a:ext uri="{FF2B5EF4-FFF2-40B4-BE49-F238E27FC236}">
                  <a16:creationId xmlns:a16="http://schemas.microsoft.com/office/drawing/2014/main" id="{DFFC906C-30E1-4240-92D9-8A8331838F20}"/>
                </a:ext>
              </a:extLst>
            </p:cNvPr>
            <p:cNvSpPr txBox="1"/>
            <p:nvPr/>
          </p:nvSpPr>
          <p:spPr bwMode="auto">
            <a:xfrm>
              <a:off x="1412875" y="3449874"/>
              <a:ext cx="850900" cy="381000"/>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fontAlgn="auto" hangingPunct="1">
                <a:lnSpc>
                  <a:spcPct val="90000"/>
                </a:lnSpc>
                <a:spcBef>
                  <a:spcPts val="0"/>
                </a:spcBef>
                <a:spcAft>
                  <a:spcPct val="35000"/>
                </a:spcAft>
                <a:defRPr/>
              </a:pPr>
              <a:r>
                <a:rPr lang="en-US" altLang="zh-CN" sz="1100" dirty="0">
                  <a:latin typeface="Arial" panose="020B0604020202020204" pitchFamily="34" charset="0"/>
                  <a:ea typeface="宋体" panose="02010600030101010101" pitchFamily="2" charset="-122"/>
                  <a:cs typeface="Arial" panose="020B0604020202020204" pitchFamily="34" charset="0"/>
                </a:rPr>
                <a:t>2048-2052</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grpSp>
      <p:sp>
        <p:nvSpPr>
          <p:cNvPr id="137" name="TextBox 158">
            <a:extLst>
              <a:ext uri="{FF2B5EF4-FFF2-40B4-BE49-F238E27FC236}">
                <a16:creationId xmlns:a16="http://schemas.microsoft.com/office/drawing/2014/main" id="{E0ACBFD9-1F7E-4F2B-9E09-5DCD9C8E7D53}"/>
              </a:ext>
            </a:extLst>
          </p:cNvPr>
          <p:cNvSpPr txBox="1">
            <a:spLocks noChangeArrowheads="1"/>
          </p:cNvSpPr>
          <p:nvPr/>
        </p:nvSpPr>
        <p:spPr bwMode="auto">
          <a:xfrm>
            <a:off x="364099" y="6057579"/>
            <a:ext cx="2485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zh-CN" sz="1600" dirty="0">
                <a:solidFill>
                  <a:srgbClr val="000000"/>
                </a:solidFill>
                <a:latin typeface="Arial" panose="020B0604020202020204" pitchFamily="34" charset="0"/>
                <a:ea typeface="宋体" panose="02010600030101010101" pitchFamily="2" charset="-122"/>
                <a:cs typeface="Arial" panose="020B0604020202020204" pitchFamily="34" charset="0"/>
              </a:rPr>
              <a:t>Air quality modeling</a:t>
            </a:r>
            <a:endParaRPr lang="zh-CN" altLang="en-US" sz="16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cxnSp>
        <p:nvCxnSpPr>
          <p:cNvPr id="139" name="Straight Connector 3">
            <a:extLst>
              <a:ext uri="{FF2B5EF4-FFF2-40B4-BE49-F238E27FC236}">
                <a16:creationId xmlns:a16="http://schemas.microsoft.com/office/drawing/2014/main" id="{0149CCFA-D44E-4B98-8129-5B281860E9F2}"/>
              </a:ext>
            </a:extLst>
          </p:cNvPr>
          <p:cNvCxnSpPr>
            <a:cxnSpLocks/>
          </p:cNvCxnSpPr>
          <p:nvPr/>
        </p:nvCxnSpPr>
        <p:spPr bwMode="auto">
          <a:xfrm>
            <a:off x="3809358" y="6242835"/>
            <a:ext cx="3862900" cy="0"/>
          </a:xfrm>
          <a:prstGeom prst="line">
            <a:avLst/>
          </a:prstGeom>
          <a:noFill/>
          <a:ln w="9525" algn="ctr">
            <a:solidFill>
              <a:schemeClr val="tx1"/>
            </a:solidFill>
            <a:prstDash val="dash"/>
            <a:round/>
            <a:headEnd type="none"/>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4" name="Group 243">
            <a:extLst>
              <a:ext uri="{FF2B5EF4-FFF2-40B4-BE49-F238E27FC236}">
                <a16:creationId xmlns:a16="http://schemas.microsoft.com/office/drawing/2014/main" id="{2066C00A-9B52-4047-A8E4-CB78D84B2539}"/>
              </a:ext>
            </a:extLst>
          </p:cNvPr>
          <p:cNvGrpSpPr/>
          <p:nvPr/>
        </p:nvGrpSpPr>
        <p:grpSpPr>
          <a:xfrm>
            <a:off x="1" y="5598028"/>
            <a:ext cx="8615590" cy="423346"/>
            <a:chOff x="1" y="5072938"/>
            <a:chExt cx="8615590" cy="423346"/>
          </a:xfrm>
        </p:grpSpPr>
        <p:grpSp>
          <p:nvGrpSpPr>
            <p:cNvPr id="34" name="Group 64">
              <a:extLst>
                <a:ext uri="{FF2B5EF4-FFF2-40B4-BE49-F238E27FC236}">
                  <a16:creationId xmlns:a16="http://schemas.microsoft.com/office/drawing/2014/main" id="{DC8BC9E9-85B1-4B8B-92FF-8AD0DE564B01}"/>
                </a:ext>
              </a:extLst>
            </p:cNvPr>
            <p:cNvGrpSpPr>
              <a:grpSpLocks/>
            </p:cNvGrpSpPr>
            <p:nvPr/>
          </p:nvGrpSpPr>
          <p:grpSpPr bwMode="auto">
            <a:xfrm>
              <a:off x="7731351" y="5073675"/>
              <a:ext cx="884240" cy="422275"/>
              <a:chOff x="-527351" y="67395"/>
              <a:chExt cx="1249662" cy="489049"/>
            </a:xfrm>
          </p:grpSpPr>
          <p:sp>
            <p:nvSpPr>
              <p:cNvPr id="126" name="Rectangle: Rounded Corners 125">
                <a:extLst>
                  <a:ext uri="{FF2B5EF4-FFF2-40B4-BE49-F238E27FC236}">
                    <a16:creationId xmlns:a16="http://schemas.microsoft.com/office/drawing/2014/main" id="{2AE7CEA9-0FBB-4865-B5BB-2B5AB59AB3B6}"/>
                  </a:ext>
                </a:extLst>
              </p:cNvPr>
              <p:cNvSpPr/>
              <p:nvPr/>
            </p:nvSpPr>
            <p:spPr>
              <a:xfrm>
                <a:off x="-527351" y="67395"/>
                <a:ext cx="1249662" cy="489049"/>
              </a:xfrm>
              <a:prstGeom prst="roundRect">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7" name="Rectangle: Rounded Corners 4">
                <a:extLst>
                  <a:ext uri="{FF2B5EF4-FFF2-40B4-BE49-F238E27FC236}">
                    <a16:creationId xmlns:a16="http://schemas.microsoft.com/office/drawing/2014/main" id="{5AA23158-DA21-4476-92D7-2BD1A3F41D14}"/>
                  </a:ext>
                </a:extLst>
              </p:cNvPr>
              <p:cNvSpPr txBox="1"/>
              <p:nvPr/>
            </p:nvSpPr>
            <p:spPr>
              <a:xfrm>
                <a:off x="-502674" y="91295"/>
                <a:ext cx="1200302" cy="441247"/>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fontAlgn="auto" hangingPunct="1">
                  <a:lnSpc>
                    <a:spcPct val="90000"/>
                  </a:lnSpc>
                  <a:spcBef>
                    <a:spcPts val="0"/>
                  </a:spcBef>
                  <a:spcAft>
                    <a:spcPct val="35000"/>
                  </a:spcAft>
                  <a:defRPr/>
                </a:pPr>
                <a:r>
                  <a:rPr lang="en-US" altLang="zh-CN" sz="1100" dirty="0">
                    <a:latin typeface="Arial" panose="020B0604020202020204" pitchFamily="34" charset="0"/>
                    <a:ea typeface="宋体" panose="02010600030101010101" pitchFamily="2" charset="-122"/>
                    <a:cs typeface="Arial" panose="020B0604020202020204" pitchFamily="34" charset="0"/>
                  </a:rPr>
                  <a:t>2048-2052</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35" name="Group 67">
              <a:extLst>
                <a:ext uri="{FF2B5EF4-FFF2-40B4-BE49-F238E27FC236}">
                  <a16:creationId xmlns:a16="http://schemas.microsoft.com/office/drawing/2014/main" id="{A4A415BD-63FD-4785-96A0-F3DEA7400E28}"/>
                </a:ext>
              </a:extLst>
            </p:cNvPr>
            <p:cNvGrpSpPr>
              <a:grpSpLocks/>
            </p:cNvGrpSpPr>
            <p:nvPr/>
          </p:nvGrpSpPr>
          <p:grpSpPr bwMode="auto">
            <a:xfrm>
              <a:off x="2882506" y="5072938"/>
              <a:ext cx="885268" cy="423346"/>
              <a:chOff x="0" y="66541"/>
              <a:chExt cx="1251117" cy="490289"/>
            </a:xfrm>
          </p:grpSpPr>
          <p:sp>
            <p:nvSpPr>
              <p:cNvPr id="124" name="Rectangle: Rounded Corners 123">
                <a:extLst>
                  <a:ext uri="{FF2B5EF4-FFF2-40B4-BE49-F238E27FC236}">
                    <a16:creationId xmlns:a16="http://schemas.microsoft.com/office/drawing/2014/main" id="{FE6F770F-3217-4C26-B756-FB80C68437C5}"/>
                  </a:ext>
                </a:extLst>
              </p:cNvPr>
              <p:cNvSpPr/>
              <p:nvPr/>
            </p:nvSpPr>
            <p:spPr>
              <a:xfrm>
                <a:off x="-237" y="67395"/>
                <a:ext cx="1251904" cy="489049"/>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Rectangle: Rounded Corners 4">
                <a:extLst>
                  <a:ext uri="{FF2B5EF4-FFF2-40B4-BE49-F238E27FC236}">
                    <a16:creationId xmlns:a16="http://schemas.microsoft.com/office/drawing/2014/main" id="{F76C91B1-FC73-426C-9D10-8E56C01C14A7}"/>
                  </a:ext>
                </a:extLst>
              </p:cNvPr>
              <p:cNvSpPr txBox="1"/>
              <p:nvPr/>
            </p:nvSpPr>
            <p:spPr>
              <a:xfrm>
                <a:off x="24441" y="91295"/>
                <a:ext cx="1202546" cy="441247"/>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fontAlgn="auto" hangingPunct="1">
                  <a:lnSpc>
                    <a:spcPct val="90000"/>
                  </a:lnSpc>
                  <a:spcBef>
                    <a:spcPts val="0"/>
                  </a:spcBef>
                  <a:spcAft>
                    <a:spcPct val="35000"/>
                  </a:spcAft>
                  <a:defRPr/>
                </a:pPr>
                <a:r>
                  <a:rPr lang="en-US" altLang="zh-CN" sz="1100" dirty="0">
                    <a:latin typeface="Arial" panose="020B0604020202020204" pitchFamily="34" charset="0"/>
                    <a:ea typeface="宋体" panose="02010600030101010101" pitchFamily="2" charset="-122"/>
                    <a:cs typeface="Arial" panose="020B0604020202020204" pitchFamily="34" charset="0"/>
                  </a:rPr>
                  <a:t>2008-2012</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grpSp>
        <p:sp>
          <p:nvSpPr>
            <p:cNvPr id="138" name="TextBox 158">
              <a:extLst>
                <a:ext uri="{FF2B5EF4-FFF2-40B4-BE49-F238E27FC236}">
                  <a16:creationId xmlns:a16="http://schemas.microsoft.com/office/drawing/2014/main" id="{E0F87906-07CF-4F72-95F2-9FF7954136D8}"/>
                </a:ext>
              </a:extLst>
            </p:cNvPr>
            <p:cNvSpPr txBox="1">
              <a:spLocks noChangeArrowheads="1"/>
            </p:cNvSpPr>
            <p:nvPr/>
          </p:nvSpPr>
          <p:spPr bwMode="auto">
            <a:xfrm>
              <a:off x="1" y="5090752"/>
              <a:ext cx="2849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zh-CN" sz="1600" dirty="0">
                  <a:solidFill>
                    <a:srgbClr val="000000"/>
                  </a:solidFill>
                  <a:latin typeface="Arial" panose="020B0604020202020204" pitchFamily="34" charset="0"/>
                  <a:ea typeface="宋体" panose="02010600030101010101" pitchFamily="2" charset="-122"/>
                  <a:cs typeface="Arial" panose="020B0604020202020204" pitchFamily="34" charset="0"/>
                </a:rPr>
                <a:t>Climate, Biogenic emissions</a:t>
              </a:r>
              <a:endParaRPr lang="zh-CN" altLang="en-US" sz="16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cxnSp>
          <p:nvCxnSpPr>
            <p:cNvPr id="143" name="Straight Connector 3">
              <a:extLst>
                <a:ext uri="{FF2B5EF4-FFF2-40B4-BE49-F238E27FC236}">
                  <a16:creationId xmlns:a16="http://schemas.microsoft.com/office/drawing/2014/main" id="{85D59F92-6D80-4371-9AB7-546F3F64399F}"/>
                </a:ext>
              </a:extLst>
            </p:cNvPr>
            <p:cNvCxnSpPr>
              <a:cxnSpLocks/>
            </p:cNvCxnSpPr>
            <p:nvPr/>
          </p:nvCxnSpPr>
          <p:spPr bwMode="auto">
            <a:xfrm>
              <a:off x="3809358" y="5284812"/>
              <a:ext cx="3862900" cy="0"/>
            </a:xfrm>
            <a:prstGeom prst="line">
              <a:avLst/>
            </a:prstGeom>
            <a:noFill/>
            <a:ln w="9525" algn="ctr">
              <a:solidFill>
                <a:schemeClr val="tx1"/>
              </a:solidFill>
              <a:prstDash val="dash"/>
              <a:round/>
              <a:headEnd type="none"/>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6260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BA5CF8-C629-482A-AFF8-12E2420D547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Impacts of EP Relaxation on Anthropogenic Emissions</a:t>
            </a:r>
          </a:p>
        </p:txBody>
      </p:sp>
      <p:sp>
        <p:nvSpPr>
          <p:cNvPr id="26" name="Content Placeholder 3">
            <a:extLst>
              <a:ext uri="{FF2B5EF4-FFF2-40B4-BE49-F238E27FC236}">
                <a16:creationId xmlns:a16="http://schemas.microsoft.com/office/drawing/2014/main" id="{750FA51B-2733-46F4-A785-9FFE4AD4D7B6}"/>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NO</a:t>
            </a:r>
            <a:r>
              <a:rPr lang="en-US" altLang="zh-CN" baseline="-25000" dirty="0"/>
              <a:t>X</a:t>
            </a:r>
            <a:r>
              <a:rPr lang="en-US" altLang="zh-CN" dirty="0"/>
              <a:t> emission projection:</a:t>
            </a:r>
          </a:p>
          <a:p>
            <a:pPr lvl="1"/>
            <a:r>
              <a:rPr lang="en-US" altLang="zh-CN" dirty="0"/>
              <a:t>A continuously decreasing trend before 2040</a:t>
            </a:r>
          </a:p>
          <a:p>
            <a:pPr lvl="1"/>
            <a:r>
              <a:rPr lang="en-US" altLang="zh-CN" dirty="0"/>
              <a:t>EP relaxation increase NO</a:t>
            </a:r>
            <a:r>
              <a:rPr lang="en-US" altLang="zh-CN" baseline="-25000" dirty="0"/>
              <a:t>X</a:t>
            </a:r>
            <a:r>
              <a:rPr lang="en-US" altLang="zh-CN" dirty="0"/>
              <a:t> emissions by 6.5%</a:t>
            </a:r>
          </a:p>
          <a:p>
            <a:pPr lvl="1"/>
            <a:r>
              <a:rPr lang="en-US" altLang="zh-CN" dirty="0"/>
              <a:t>Coal combustion in power sector contributes the most.</a:t>
            </a:r>
          </a:p>
        </p:txBody>
      </p:sp>
      <p:pic>
        <p:nvPicPr>
          <p:cNvPr id="10" name="Picture 9">
            <a:extLst>
              <a:ext uri="{FF2B5EF4-FFF2-40B4-BE49-F238E27FC236}">
                <a16:creationId xmlns:a16="http://schemas.microsoft.com/office/drawing/2014/main" id="{9609B69B-7374-4F30-9375-C398DD0FA8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703" y="3588511"/>
            <a:ext cx="8736593" cy="3140714"/>
          </a:xfrm>
          <a:prstGeom prst="rect">
            <a:avLst/>
          </a:prstGeom>
          <a:noFill/>
          <a:ln>
            <a:noFill/>
          </a:ln>
        </p:spPr>
      </p:pic>
    </p:spTree>
    <p:extLst>
      <p:ext uri="{BB962C8B-B14F-4D97-AF65-F5344CB8AC3E}">
        <p14:creationId xmlns:p14="http://schemas.microsoft.com/office/powerpoint/2010/main" val="415334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DBA5CF8-C629-482A-AFF8-12E2420D547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Impacts of EP Relaxation on Anthropogenic Emissions</a:t>
            </a:r>
          </a:p>
        </p:txBody>
      </p:sp>
      <p:sp>
        <p:nvSpPr>
          <p:cNvPr id="3" name="Rectangle 2">
            <a:extLst>
              <a:ext uri="{FF2B5EF4-FFF2-40B4-BE49-F238E27FC236}">
                <a16:creationId xmlns:a16="http://schemas.microsoft.com/office/drawing/2014/main" id="{D2AA7CB7-3506-4E91-884C-FA21CFCAA50F}"/>
              </a:ext>
            </a:extLst>
          </p:cNvPr>
          <p:cNvSpPr/>
          <p:nvPr/>
        </p:nvSpPr>
        <p:spPr>
          <a:xfrm>
            <a:off x="2074545" y="4080510"/>
            <a:ext cx="432435" cy="156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Content Placeholder 3">
            <a:extLst>
              <a:ext uri="{FF2B5EF4-FFF2-40B4-BE49-F238E27FC236}">
                <a16:creationId xmlns:a16="http://schemas.microsoft.com/office/drawing/2014/main" id="{750FA51B-2733-46F4-A785-9FFE4AD4D7B6}"/>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Sensitivity tests: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aphicFrame>
        <p:nvGraphicFramePr>
          <p:cNvPr id="6" name="Table 5">
            <a:extLst>
              <a:ext uri="{FF2B5EF4-FFF2-40B4-BE49-F238E27FC236}">
                <a16:creationId xmlns:a16="http://schemas.microsoft.com/office/drawing/2014/main" id="{ABBEF63C-C15A-4901-9399-A54B41498A32}"/>
              </a:ext>
            </a:extLst>
          </p:cNvPr>
          <p:cNvGraphicFramePr>
            <a:graphicFrameLocks noGrp="1"/>
          </p:cNvGraphicFramePr>
          <p:nvPr>
            <p:extLst>
              <p:ext uri="{D42A27DB-BD31-4B8C-83A1-F6EECF244321}">
                <p14:modId xmlns:p14="http://schemas.microsoft.com/office/powerpoint/2010/main" val="3579557786"/>
              </p:ext>
            </p:extLst>
          </p:nvPr>
        </p:nvGraphicFramePr>
        <p:xfrm>
          <a:off x="628650" y="2824681"/>
          <a:ext cx="7886700" cy="3232088"/>
        </p:xfrm>
        <a:graphic>
          <a:graphicData uri="http://schemas.openxmlformats.org/drawingml/2006/table">
            <a:tbl>
              <a:tblPr firstRow="1" firstCol="1" bandRow="1"/>
              <a:tblGrid>
                <a:gridCol w="3683089">
                  <a:extLst>
                    <a:ext uri="{9D8B030D-6E8A-4147-A177-3AD203B41FA5}">
                      <a16:colId xmlns:a16="http://schemas.microsoft.com/office/drawing/2014/main" val="1725377503"/>
                    </a:ext>
                  </a:extLst>
                </a:gridCol>
                <a:gridCol w="924321">
                  <a:extLst>
                    <a:ext uri="{9D8B030D-6E8A-4147-A177-3AD203B41FA5}">
                      <a16:colId xmlns:a16="http://schemas.microsoft.com/office/drawing/2014/main" val="437857592"/>
                    </a:ext>
                  </a:extLst>
                </a:gridCol>
                <a:gridCol w="935363">
                  <a:extLst>
                    <a:ext uri="{9D8B030D-6E8A-4147-A177-3AD203B41FA5}">
                      <a16:colId xmlns:a16="http://schemas.microsoft.com/office/drawing/2014/main" val="2520571143"/>
                    </a:ext>
                  </a:extLst>
                </a:gridCol>
                <a:gridCol w="746082">
                  <a:extLst>
                    <a:ext uri="{9D8B030D-6E8A-4147-A177-3AD203B41FA5}">
                      <a16:colId xmlns:a16="http://schemas.microsoft.com/office/drawing/2014/main" val="51029252"/>
                    </a:ext>
                  </a:extLst>
                </a:gridCol>
                <a:gridCol w="1597845">
                  <a:extLst>
                    <a:ext uri="{9D8B030D-6E8A-4147-A177-3AD203B41FA5}">
                      <a16:colId xmlns:a16="http://schemas.microsoft.com/office/drawing/2014/main" val="3404394702"/>
                    </a:ext>
                  </a:extLst>
                </a:gridCol>
              </a:tblGrid>
              <a:tr h="755663">
                <a:tc>
                  <a:txBody>
                    <a:bodyPr/>
                    <a:lstStyle/>
                    <a:p>
                      <a:pPr algn="ctr">
                        <a:lnSpc>
                          <a:spcPct val="150000"/>
                        </a:lnSpc>
                        <a:spcAft>
                          <a:spcPts val="0"/>
                        </a:spcAft>
                      </a:pPr>
                      <a:r>
                        <a:rPr lang="en-US" sz="1400" b="1" kern="100" dirty="0">
                          <a:effectLst/>
                          <a:latin typeface="Times New Roman" panose="02020603050405020304" pitchFamily="18" charset="0"/>
                          <a:ea typeface="等线" panose="02010600030101010101" pitchFamily="2" charset="-122"/>
                        </a:rPr>
                        <a:t>Assumptions</a:t>
                      </a:r>
                      <a:endParaRPr lang="zh-CN" sz="1400" dirty="0">
                        <a:effectLst/>
                        <a:latin typeface="Times New Roman" panose="02020603050405020304" pitchFamily="18" charset="0"/>
                        <a:ea typeface="等线"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kern="100" dirty="0">
                          <a:effectLst/>
                          <a:latin typeface="Times New Roman" panose="02020603050405020304" pitchFamily="18" charset="0"/>
                          <a:ea typeface="等线" panose="02010600030101010101" pitchFamily="2" charset="-122"/>
                        </a:rPr>
                        <a:t>EP-RELX,</a:t>
                      </a:r>
                      <a:endParaRPr lang="zh-CN" sz="1400" dirty="0">
                        <a:effectLst/>
                        <a:latin typeface="Times New Roman" panose="02020603050405020304" pitchFamily="18" charset="0"/>
                        <a:ea typeface="等线" panose="02010600030101010101" pitchFamily="2" charset="-122"/>
                      </a:endParaRPr>
                    </a:p>
                    <a:p>
                      <a:pPr algn="ctr">
                        <a:lnSpc>
                          <a:spcPct val="150000"/>
                        </a:lnSpc>
                        <a:spcAft>
                          <a:spcPts val="0"/>
                        </a:spcAft>
                      </a:pPr>
                      <a:r>
                        <a:rPr lang="en-US" sz="1400" b="1" kern="100" dirty="0">
                          <a:effectLst/>
                          <a:latin typeface="Times New Roman" panose="02020603050405020304" pitchFamily="18" charset="0"/>
                          <a:ea typeface="等线" panose="02010600030101010101" pitchFamily="2" charset="-122"/>
                        </a:rPr>
                        <a:t>Gg/year</a:t>
                      </a:r>
                      <a:endParaRPr lang="zh-CN" sz="1400" dirty="0">
                        <a:effectLst/>
                        <a:latin typeface="Times New Roman" panose="02020603050405020304" pitchFamily="18" charset="0"/>
                        <a:ea typeface="等线"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kern="100">
                          <a:effectLst/>
                          <a:latin typeface="Times New Roman" panose="02020603050405020304" pitchFamily="18" charset="0"/>
                          <a:ea typeface="等线" panose="02010600030101010101" pitchFamily="2" charset="-122"/>
                        </a:rPr>
                        <a:t>EP-CONT,</a:t>
                      </a:r>
                      <a:endParaRPr lang="zh-CN" sz="1400">
                        <a:effectLst/>
                        <a:latin typeface="Times New Roman" panose="02020603050405020304" pitchFamily="18" charset="0"/>
                        <a:ea typeface="等线" panose="02010600030101010101" pitchFamily="2" charset="-122"/>
                      </a:endParaRPr>
                    </a:p>
                    <a:p>
                      <a:pPr algn="ctr">
                        <a:lnSpc>
                          <a:spcPct val="150000"/>
                        </a:lnSpc>
                        <a:spcAft>
                          <a:spcPts val="0"/>
                        </a:spcAft>
                      </a:pPr>
                      <a:r>
                        <a:rPr lang="en-US" sz="1400" b="1" kern="100">
                          <a:effectLst/>
                          <a:latin typeface="Times New Roman" panose="02020603050405020304" pitchFamily="18" charset="0"/>
                          <a:ea typeface="等线" panose="02010600030101010101" pitchFamily="2" charset="-122"/>
                        </a:rPr>
                        <a:t>Gg/year</a:t>
                      </a:r>
                      <a:endParaRPr lang="zh-CN" sz="1400">
                        <a:effectLst/>
                        <a:latin typeface="Times New Roman" panose="02020603050405020304" pitchFamily="18" charset="0"/>
                        <a:ea typeface="等线"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i="1" kern="100">
                          <a:effectLst/>
                          <a:latin typeface="Times New Roman" panose="02020603050405020304" pitchFamily="18" charset="0"/>
                          <a:ea typeface="等线" panose="02010600030101010101" pitchFamily="2" charset="-122"/>
                        </a:rPr>
                        <a:t>∆E</a:t>
                      </a:r>
                      <a:r>
                        <a:rPr lang="en-US" sz="1400" b="1" i="1" kern="100" baseline="-25000">
                          <a:effectLst/>
                          <a:latin typeface="Times New Roman" panose="02020603050405020304" pitchFamily="18" charset="0"/>
                          <a:ea typeface="等线" panose="02010600030101010101" pitchFamily="2" charset="-122"/>
                        </a:rPr>
                        <a:t>NOx</a:t>
                      </a:r>
                      <a:r>
                        <a:rPr lang="en-US" sz="1400" b="1" kern="100">
                          <a:effectLst/>
                          <a:latin typeface="Times New Roman" panose="02020603050405020304" pitchFamily="18" charset="0"/>
                          <a:ea typeface="等线" panose="02010600030101010101" pitchFamily="2" charset="-122"/>
                        </a:rPr>
                        <a:t>,</a:t>
                      </a:r>
                      <a:endParaRPr lang="zh-CN" sz="1400">
                        <a:effectLst/>
                        <a:latin typeface="Times New Roman" panose="02020603050405020304" pitchFamily="18" charset="0"/>
                        <a:ea typeface="等线" panose="02010600030101010101" pitchFamily="2" charset="-122"/>
                      </a:endParaRPr>
                    </a:p>
                    <a:p>
                      <a:pPr algn="ctr">
                        <a:lnSpc>
                          <a:spcPct val="150000"/>
                        </a:lnSpc>
                        <a:spcAft>
                          <a:spcPts val="0"/>
                        </a:spcAft>
                      </a:pPr>
                      <a:r>
                        <a:rPr lang="en-US" sz="1400" b="1" kern="100">
                          <a:effectLst/>
                          <a:latin typeface="Times New Roman" panose="02020603050405020304" pitchFamily="18" charset="0"/>
                          <a:ea typeface="等线" panose="02010600030101010101" pitchFamily="2" charset="-122"/>
                        </a:rPr>
                        <a:t>Gg/year</a:t>
                      </a:r>
                      <a:endParaRPr lang="zh-CN" sz="1400">
                        <a:effectLst/>
                        <a:latin typeface="Times New Roman" panose="02020603050405020304" pitchFamily="18" charset="0"/>
                        <a:ea typeface="等线"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i="1" kern="100">
                          <a:effectLst/>
                          <a:latin typeface="Times New Roman" panose="02020603050405020304" pitchFamily="18" charset="0"/>
                          <a:ea typeface="等线" panose="02010600030101010101" pitchFamily="2" charset="-122"/>
                        </a:rPr>
                        <a:t>∆E</a:t>
                      </a:r>
                      <a:r>
                        <a:rPr lang="en-US" sz="1400" b="1" i="1" kern="100" baseline="-25000">
                          <a:effectLst/>
                          <a:latin typeface="Times New Roman" panose="02020603050405020304" pitchFamily="18" charset="0"/>
                          <a:ea typeface="等线" panose="02010600030101010101" pitchFamily="2" charset="-122"/>
                        </a:rPr>
                        <a:t>NOx</a:t>
                      </a:r>
                      <a:r>
                        <a:rPr lang="en-US" sz="1400" b="1" kern="100">
                          <a:effectLst/>
                          <a:latin typeface="Times New Roman" panose="02020603050405020304" pitchFamily="18" charset="0"/>
                          <a:ea typeface="等线" panose="02010600030101010101" pitchFamily="2" charset="-122"/>
                        </a:rPr>
                        <a:t>/EP-CONT</a:t>
                      </a:r>
                      <a:endParaRPr lang="zh-CN" sz="1400">
                        <a:effectLst/>
                        <a:latin typeface="Times New Roman" panose="02020603050405020304" pitchFamily="18" charset="0"/>
                        <a:ea typeface="等线"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786936"/>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Baseline</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7,860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7,380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480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6.5%</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5037823"/>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High economic growth</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8,660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8,130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530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6.6%</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extLst>
                  <a:ext uri="{0D108BD9-81ED-4DB2-BD59-A6C34878D82A}">
                    <a16:rowId xmlns:a16="http://schemas.microsoft.com/office/drawing/2014/main" val="1267188310"/>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Low economic growth</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6,980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6,580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400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6.2%</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extLst>
                  <a:ext uri="{0D108BD9-81ED-4DB2-BD59-A6C34878D82A}">
                    <a16:rowId xmlns:a16="http://schemas.microsoft.com/office/drawing/2014/main" val="541512927"/>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High oil price</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7,280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6,840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440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6.4%</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extLst>
                  <a:ext uri="{0D108BD9-81ED-4DB2-BD59-A6C34878D82A}">
                    <a16:rowId xmlns:a16="http://schemas.microsoft.com/office/drawing/2014/main" val="2333332092"/>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Low oil price</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8,410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7,920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490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6.2%</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extLst>
                  <a:ext uri="{0D108BD9-81ED-4DB2-BD59-A6C34878D82A}">
                    <a16:rowId xmlns:a16="http://schemas.microsoft.com/office/drawing/2014/main" val="2153314503"/>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High oil and gas resource and technology</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7,690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7,350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340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4.7%</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a:noFill/>
                    </a:lnB>
                  </a:tcPr>
                </a:tc>
                <a:extLst>
                  <a:ext uri="{0D108BD9-81ED-4DB2-BD59-A6C34878D82A}">
                    <a16:rowId xmlns:a16="http://schemas.microsoft.com/office/drawing/2014/main" val="3925243378"/>
                  </a:ext>
                </a:extLst>
              </a:tr>
              <a:tr h="353775">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Low oil and gas resource and technology</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7,830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7,390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kern="100">
                          <a:effectLst/>
                          <a:latin typeface="Times New Roman" panose="02020603050405020304" pitchFamily="18" charset="0"/>
                          <a:ea typeface="等线" panose="02010600030101010101" pitchFamily="2" charset="-122"/>
                        </a:rPr>
                        <a:t>440</a:t>
                      </a:r>
                      <a:endParaRPr lang="zh-CN" sz="1400">
                        <a:effectLst/>
                        <a:latin typeface="Times New Roman" panose="02020603050405020304" pitchFamily="18" charset="0"/>
                        <a:ea typeface="等线" panose="02010600030101010101" pitchFamily="2" charset="-122"/>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kern="100" dirty="0">
                          <a:effectLst/>
                          <a:latin typeface="Times New Roman" panose="02020603050405020304" pitchFamily="18" charset="0"/>
                          <a:ea typeface="等线" panose="02010600030101010101" pitchFamily="2" charset="-122"/>
                        </a:rPr>
                        <a:t>5.9%</a:t>
                      </a:r>
                      <a:endParaRPr lang="zh-CN" sz="1400" dirty="0">
                        <a:effectLst/>
                        <a:latin typeface="Times New Roman" panose="02020603050405020304" pitchFamily="18" charset="0"/>
                        <a:ea typeface="等线" panose="02010600030101010101" pitchFamily="2" charset="-122"/>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992577"/>
                  </a:ext>
                </a:extLst>
              </a:tr>
            </a:tbl>
          </a:graphicData>
        </a:graphic>
      </p:graphicFrame>
      <p:sp>
        <p:nvSpPr>
          <p:cNvPr id="7" name="Rectangle 6">
            <a:extLst>
              <a:ext uri="{FF2B5EF4-FFF2-40B4-BE49-F238E27FC236}">
                <a16:creationId xmlns:a16="http://schemas.microsoft.com/office/drawing/2014/main" id="{3BF250AB-566D-4704-9CF2-700C5821B85B}"/>
              </a:ext>
            </a:extLst>
          </p:cNvPr>
          <p:cNvSpPr/>
          <p:nvPr/>
        </p:nvSpPr>
        <p:spPr>
          <a:xfrm>
            <a:off x="7451002" y="3621386"/>
            <a:ext cx="516048" cy="2372008"/>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02091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9AA0B-A992-4E96-B42A-67D7730308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zh-CN" sz="2800" kern="1200" dirty="0">
                <a:solidFill>
                  <a:schemeClr val="bg1"/>
                </a:solidFill>
                <a:latin typeface="+mj-lt"/>
                <a:ea typeface="+mj-ea"/>
                <a:cs typeface="+mj-cs"/>
              </a:rPr>
              <a:t>Projections of BVOC Emissions</a:t>
            </a:r>
            <a:endParaRPr lang="en-US" altLang="zh-CN" sz="2800" kern="1200" baseline="-25000" dirty="0">
              <a:solidFill>
                <a:schemeClr val="bg1"/>
              </a:solidFill>
              <a:latin typeface="+mj-lt"/>
              <a:ea typeface="+mj-ea"/>
              <a:cs typeface="+mj-cs"/>
            </a:endParaRPr>
          </a:p>
        </p:txBody>
      </p:sp>
      <p:sp>
        <p:nvSpPr>
          <p:cNvPr id="13" name="Content Placeholder 3">
            <a:extLst>
              <a:ext uri="{FF2B5EF4-FFF2-40B4-BE49-F238E27FC236}">
                <a16:creationId xmlns:a16="http://schemas.microsoft.com/office/drawing/2014/main" id="{70547071-5ECC-41FE-B7A8-37312EB27B2A}"/>
              </a:ext>
            </a:extLst>
          </p:cNvPr>
          <p:cNvSpPr txBox="1">
            <a:spLocks/>
          </p:cNvSpPr>
          <p:nvPr/>
        </p:nvSpPr>
        <p:spPr>
          <a:xfrm>
            <a:off x="89035" y="1583703"/>
            <a:ext cx="8178799" cy="5274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t>Increase in total BVOC emissions between 2010 and 2050 :</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marL="914400" lvl="2" indent="0">
              <a:buNone/>
            </a:pPr>
            <a:endParaRPr lang="en-US" altLang="zh-CN" dirty="0"/>
          </a:p>
          <a:p>
            <a:pPr marL="715963" lvl="2" indent="0">
              <a:buNone/>
            </a:pPr>
            <a:r>
              <a:rPr lang="en-US" altLang="zh-CN" dirty="0">
                <a:latin typeface="Times New Roman" panose="02020603050405020304" pitchFamily="18" charset="0"/>
                <a:cs typeface="Times New Roman" panose="02020603050405020304" pitchFamily="18" charset="0"/>
              </a:rPr>
              <a:t>▪ </a:t>
            </a:r>
            <a:r>
              <a:rPr lang="en-US" altLang="zh-CN" dirty="0"/>
              <a:t>+13% under RCP4.5    </a:t>
            </a:r>
            <a:r>
              <a:rPr lang="en-US" altLang="zh-CN" dirty="0">
                <a:latin typeface="Times New Roman" panose="02020603050405020304" pitchFamily="18" charset="0"/>
                <a:cs typeface="Times New Roman" panose="02020603050405020304" pitchFamily="18" charset="0"/>
              </a:rPr>
              <a:t>▪ </a:t>
            </a:r>
            <a:r>
              <a:rPr lang="en-US" altLang="zh-CN" dirty="0"/>
              <a:t>+19% under RCP8.5</a:t>
            </a:r>
          </a:p>
        </p:txBody>
      </p:sp>
      <p:pic>
        <p:nvPicPr>
          <p:cNvPr id="3074" name="Picture 3">
            <a:extLst>
              <a:ext uri="{FF2B5EF4-FFF2-40B4-BE49-F238E27FC236}">
                <a16:creationId xmlns:a16="http://schemas.microsoft.com/office/drawing/2014/main" id="{37E5BAB6-3A64-44C9-B8EC-02E98E00A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99" y="2111726"/>
            <a:ext cx="8236035" cy="405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133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2795</TotalTime>
  <Words>1240</Words>
  <Application>Microsoft Office PowerPoint</Application>
  <PresentationFormat>On-screen Show (4:3)</PresentationFormat>
  <Paragraphs>252</Paragraphs>
  <Slides>19</Slides>
  <Notes>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4" baseType="lpstr">
      <vt:lpstr>Segoe UI </vt:lpstr>
      <vt:lpstr>等线</vt:lpstr>
      <vt:lpstr>Arial</vt:lpstr>
      <vt:lpstr>Book Antiqua</vt:lpstr>
      <vt:lpstr>Britannic Bold</vt:lpstr>
      <vt:lpstr>Calibri</vt:lpstr>
      <vt:lpstr>Calibri Light</vt:lpstr>
      <vt:lpstr>Helvetica</vt:lpstr>
      <vt:lpstr>Segoe UI</vt:lpstr>
      <vt:lpstr>Segoe UI Semibold</vt:lpstr>
      <vt:lpstr>Times New Roman</vt:lpstr>
      <vt:lpstr>Wingdings</vt:lpstr>
      <vt:lpstr>Office Theme</vt:lpstr>
      <vt:lpstr>Picture</vt:lpstr>
      <vt:lpstr>Equation</vt:lpstr>
      <vt:lpstr>Relaxed Energy Policy, Climate Change, and Attainability of U.S. Ozone Standards</vt:lpstr>
      <vt:lpstr>Relaxed Energy Policies</vt:lpstr>
      <vt:lpstr>Climate Change and O3</vt:lpstr>
      <vt:lpstr>Study Design</vt:lpstr>
      <vt:lpstr>Study Design</vt:lpstr>
      <vt:lpstr>Study Design</vt:lpstr>
      <vt:lpstr>Impacts of EP Relaxation on Anthropogenic Emissions</vt:lpstr>
      <vt:lpstr>Impacts of EP Relaxation on Anthropogenic Emissions</vt:lpstr>
      <vt:lpstr>Projections of BVOC Emissions</vt:lpstr>
      <vt:lpstr>EP Relaxation, Climate Change, and Ground-level O3</vt:lpstr>
      <vt:lpstr>EP Relaxation, Climate Change, and Ground-level O3</vt:lpstr>
      <vt:lpstr>EP Relaxation, Climate Change, and Ground-level O3</vt:lpstr>
      <vt:lpstr>Impacts of EP Relaxation on Anthropogenic Emissions</vt:lpstr>
      <vt:lpstr>EP Relaxation, Climate Change, and Ground-level O3</vt:lpstr>
      <vt:lpstr>EP Relaxation, Climate Change, and Ground-level O3</vt:lpstr>
      <vt:lpstr>PowerPoint Presentation</vt:lpstr>
      <vt:lpstr>PowerPoint Presentation</vt:lpstr>
      <vt:lpstr>PowerPoint Presentation</vt:lpstr>
      <vt:lpstr>The National Ambient Air Quality Standards (NAAQS) for ozone (O3)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Relaxed Energy Policy, Climate Change, and Attainability of U.S. Ozone Standards</dc:title>
  <dc:creator>Shen, Huizhong</dc:creator>
  <cp:lastModifiedBy>Huizhong Shen</cp:lastModifiedBy>
  <cp:revision>86</cp:revision>
  <dcterms:created xsi:type="dcterms:W3CDTF">2019-02-03T20:43:41Z</dcterms:created>
  <dcterms:modified xsi:type="dcterms:W3CDTF">2019-10-23T02:23:26Z</dcterms:modified>
</cp:coreProperties>
</file>