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1"/>
  </p:sldMasterIdLst>
  <p:notesMasterIdLst>
    <p:notesMasterId r:id="rId20"/>
  </p:notesMasterIdLst>
  <p:sldIdLst>
    <p:sldId id="256" r:id="rId2"/>
    <p:sldId id="257" r:id="rId3"/>
    <p:sldId id="258" r:id="rId4"/>
    <p:sldId id="259" r:id="rId5"/>
    <p:sldId id="262" r:id="rId6"/>
    <p:sldId id="268" r:id="rId7"/>
    <p:sldId id="269" r:id="rId8"/>
    <p:sldId id="270" r:id="rId9"/>
    <p:sldId id="278" r:id="rId10"/>
    <p:sldId id="279" r:id="rId11"/>
    <p:sldId id="280" r:id="rId12"/>
    <p:sldId id="273" r:id="rId13"/>
    <p:sldId id="276" r:id="rId14"/>
    <p:sldId id="281" r:id="rId15"/>
    <p:sldId id="277" r:id="rId16"/>
    <p:sldId id="282" r:id="rId17"/>
    <p:sldId id="28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92931" autoAdjust="0"/>
  </p:normalViewPr>
  <p:slideViewPr>
    <p:cSldViewPr snapToGrid="0">
      <p:cViewPr varScale="1">
        <p:scale>
          <a:sx n="106" d="100"/>
          <a:sy n="106" d="100"/>
        </p:scale>
        <p:origin x="56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68EBE-4FA8-4FE4-BD33-E8FCA62DC585}" type="doc">
      <dgm:prSet loTypeId="urn:microsoft.com/office/officeart/2018/2/layout/IconVerticalSolidList" loCatId="icon" qsTypeId="urn:microsoft.com/office/officeart/2005/8/quickstyle/simple4" qsCatId="simple" csTypeId="urn:microsoft.com/office/officeart/2018/5/colors/Iconchunking_neutralicontext_accent0_3" csCatId="mainScheme" phldr="1"/>
      <dgm:spPr/>
      <dgm:t>
        <a:bodyPr/>
        <a:lstStyle/>
        <a:p>
          <a:endParaRPr lang="en-US"/>
        </a:p>
      </dgm:t>
    </dgm:pt>
    <dgm:pt modelId="{57EA2531-280A-4138-A10A-4CB54951D1E1}">
      <dgm:prSet/>
      <dgm:spPr/>
      <dgm:t>
        <a:bodyPr/>
        <a:lstStyle/>
        <a:p>
          <a:pPr>
            <a:lnSpc>
              <a:spcPct val="100000"/>
            </a:lnSpc>
          </a:pPr>
          <a:r>
            <a:rPr lang="en-US"/>
            <a:t>Volatile Organic Compounds (VOC) are precursor for Ozone (O</a:t>
          </a:r>
          <a:r>
            <a:rPr lang="en-US" baseline="-25000"/>
            <a:t>3</a:t>
          </a:r>
          <a:r>
            <a:rPr lang="en-US"/>
            <a:t>) and Secondary Organic Aerosols (SOA).</a:t>
          </a:r>
        </a:p>
      </dgm:t>
    </dgm:pt>
    <dgm:pt modelId="{4AA6477F-8ECA-486B-A68F-53946145C9E0}" type="parTrans" cxnId="{199FCFCD-FF42-4C93-B378-667222045E2D}">
      <dgm:prSet/>
      <dgm:spPr/>
      <dgm:t>
        <a:bodyPr/>
        <a:lstStyle/>
        <a:p>
          <a:endParaRPr lang="en-US"/>
        </a:p>
      </dgm:t>
    </dgm:pt>
    <dgm:pt modelId="{03478BAB-56A5-48B1-87E8-7A7F134FD34C}" type="sibTrans" cxnId="{199FCFCD-FF42-4C93-B378-667222045E2D}">
      <dgm:prSet/>
      <dgm:spPr/>
      <dgm:t>
        <a:bodyPr/>
        <a:lstStyle/>
        <a:p>
          <a:pPr>
            <a:lnSpc>
              <a:spcPct val="100000"/>
            </a:lnSpc>
          </a:pPr>
          <a:endParaRPr lang="en-US"/>
        </a:p>
      </dgm:t>
    </dgm:pt>
    <dgm:pt modelId="{71D0640E-D7E3-4FA9-BA6B-9D261010DC25}">
      <dgm:prSet/>
      <dgm:spPr/>
      <dgm:t>
        <a:bodyPr/>
        <a:lstStyle/>
        <a:p>
          <a:pPr>
            <a:lnSpc>
              <a:spcPct val="100000"/>
            </a:lnSpc>
          </a:pPr>
          <a:r>
            <a:rPr lang="en-US"/>
            <a:t>Underestimated VOC emissions from Volatile Chemical Products (VCP) (McDonald et al. Science 2018)</a:t>
          </a:r>
        </a:p>
      </dgm:t>
    </dgm:pt>
    <dgm:pt modelId="{FF6A2C26-1560-4929-A460-7390D873EB56}" type="parTrans" cxnId="{E10BF1C9-1A2C-4F6F-ACCD-A2ED831E70B2}">
      <dgm:prSet/>
      <dgm:spPr/>
      <dgm:t>
        <a:bodyPr/>
        <a:lstStyle/>
        <a:p>
          <a:endParaRPr lang="en-US"/>
        </a:p>
      </dgm:t>
    </dgm:pt>
    <dgm:pt modelId="{6F533E6F-0FE1-4929-8CAF-B594E4E504BD}" type="sibTrans" cxnId="{E10BF1C9-1A2C-4F6F-ACCD-A2ED831E70B2}">
      <dgm:prSet/>
      <dgm:spPr/>
      <dgm:t>
        <a:bodyPr/>
        <a:lstStyle/>
        <a:p>
          <a:pPr>
            <a:lnSpc>
              <a:spcPct val="100000"/>
            </a:lnSpc>
          </a:pPr>
          <a:endParaRPr lang="en-US"/>
        </a:p>
      </dgm:t>
    </dgm:pt>
    <dgm:pt modelId="{A8B5471C-E0F2-4C39-9F01-57D27CB124CE}">
      <dgm:prSet/>
      <dgm:spPr/>
      <dgm:t>
        <a:bodyPr/>
        <a:lstStyle/>
        <a:p>
          <a:pPr>
            <a:lnSpc>
              <a:spcPct val="100000"/>
            </a:lnSpc>
          </a:pPr>
          <a:r>
            <a:rPr lang="en-US" dirty="0"/>
            <a:t>What’s the implication for Air quality modeling and prediction in California?</a:t>
          </a:r>
        </a:p>
      </dgm:t>
    </dgm:pt>
    <dgm:pt modelId="{EF21F4E1-FF2B-4C62-A4D2-306B9DFEC84F}" type="parTrans" cxnId="{418887BE-1A84-48B4-9938-23CBA4D710B0}">
      <dgm:prSet/>
      <dgm:spPr/>
      <dgm:t>
        <a:bodyPr/>
        <a:lstStyle/>
        <a:p>
          <a:endParaRPr lang="en-US"/>
        </a:p>
      </dgm:t>
    </dgm:pt>
    <dgm:pt modelId="{08DBEA48-D67F-4CEE-AD79-C3C96F40E6F2}" type="sibTrans" cxnId="{418887BE-1A84-48B4-9938-23CBA4D710B0}">
      <dgm:prSet/>
      <dgm:spPr/>
      <dgm:t>
        <a:bodyPr/>
        <a:lstStyle/>
        <a:p>
          <a:endParaRPr lang="en-US"/>
        </a:p>
      </dgm:t>
    </dgm:pt>
    <dgm:pt modelId="{87125E5D-013F-4273-9E58-724221AF77A2}" type="pres">
      <dgm:prSet presAssocID="{49E68EBE-4FA8-4FE4-BD33-E8FCA62DC585}" presName="root" presStyleCnt="0">
        <dgm:presLayoutVars>
          <dgm:dir/>
          <dgm:resizeHandles val="exact"/>
        </dgm:presLayoutVars>
      </dgm:prSet>
      <dgm:spPr/>
    </dgm:pt>
    <dgm:pt modelId="{751AEC5D-3546-4B23-AAC8-5314B3D45623}" type="pres">
      <dgm:prSet presAssocID="{57EA2531-280A-4138-A10A-4CB54951D1E1}" presName="compNode" presStyleCnt="0"/>
      <dgm:spPr/>
    </dgm:pt>
    <dgm:pt modelId="{16BD5115-F110-46E3-9B8F-356B4E845D78}" type="pres">
      <dgm:prSet presAssocID="{57EA2531-280A-4138-A10A-4CB54951D1E1}" presName="bgRect" presStyleLbl="bgShp" presStyleIdx="0" presStyleCnt="3"/>
      <dgm:spPr/>
    </dgm:pt>
    <dgm:pt modelId="{ED3FB83E-9F04-44FF-B484-6A4F58883C17}" type="pres">
      <dgm:prSet presAssocID="{57EA2531-280A-4138-A10A-4CB54951D1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aker"/>
        </a:ext>
      </dgm:extLst>
    </dgm:pt>
    <dgm:pt modelId="{12085098-4C73-47D3-9740-40C47096CB92}" type="pres">
      <dgm:prSet presAssocID="{57EA2531-280A-4138-A10A-4CB54951D1E1}" presName="spaceRect" presStyleCnt="0"/>
      <dgm:spPr/>
    </dgm:pt>
    <dgm:pt modelId="{B51F5FED-2637-43DA-A7AF-0FF14D936B9A}" type="pres">
      <dgm:prSet presAssocID="{57EA2531-280A-4138-A10A-4CB54951D1E1}" presName="parTx" presStyleLbl="revTx" presStyleIdx="0" presStyleCnt="3">
        <dgm:presLayoutVars>
          <dgm:chMax val="0"/>
          <dgm:chPref val="0"/>
        </dgm:presLayoutVars>
      </dgm:prSet>
      <dgm:spPr/>
    </dgm:pt>
    <dgm:pt modelId="{74E4B08A-1BB8-456B-A530-1070D07B49EF}" type="pres">
      <dgm:prSet presAssocID="{03478BAB-56A5-48B1-87E8-7A7F134FD34C}" presName="sibTrans" presStyleCnt="0"/>
      <dgm:spPr/>
    </dgm:pt>
    <dgm:pt modelId="{2EFA8841-E65E-4C98-8E2B-9F0D1F8604E5}" type="pres">
      <dgm:prSet presAssocID="{71D0640E-D7E3-4FA9-BA6B-9D261010DC25}" presName="compNode" presStyleCnt="0"/>
      <dgm:spPr/>
    </dgm:pt>
    <dgm:pt modelId="{6C463683-E6D3-4DAD-B80B-85036EE36B6E}" type="pres">
      <dgm:prSet presAssocID="{71D0640E-D7E3-4FA9-BA6B-9D261010DC25}" presName="bgRect" presStyleLbl="bgShp" presStyleIdx="1" presStyleCnt="3"/>
      <dgm:spPr/>
    </dgm:pt>
    <dgm:pt modelId="{E2E60749-E2AD-43B8-8E66-D72A153D896E}" type="pres">
      <dgm:prSet presAssocID="{71D0640E-D7E3-4FA9-BA6B-9D261010DC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926DC648-1FF0-46DC-967B-925949EFE15F}" type="pres">
      <dgm:prSet presAssocID="{71D0640E-D7E3-4FA9-BA6B-9D261010DC25}" presName="spaceRect" presStyleCnt="0"/>
      <dgm:spPr/>
    </dgm:pt>
    <dgm:pt modelId="{9E7C65B7-5E24-4A2D-81BF-836C085D0754}" type="pres">
      <dgm:prSet presAssocID="{71D0640E-D7E3-4FA9-BA6B-9D261010DC25}" presName="parTx" presStyleLbl="revTx" presStyleIdx="1" presStyleCnt="3">
        <dgm:presLayoutVars>
          <dgm:chMax val="0"/>
          <dgm:chPref val="0"/>
        </dgm:presLayoutVars>
      </dgm:prSet>
      <dgm:spPr/>
    </dgm:pt>
    <dgm:pt modelId="{02B8B037-C723-4980-A311-309E816758FE}" type="pres">
      <dgm:prSet presAssocID="{6F533E6F-0FE1-4929-8CAF-B594E4E504BD}" presName="sibTrans" presStyleCnt="0"/>
      <dgm:spPr/>
    </dgm:pt>
    <dgm:pt modelId="{511A3EB2-5DD9-4F85-8CB8-952491D24A5E}" type="pres">
      <dgm:prSet presAssocID="{A8B5471C-E0F2-4C39-9F01-57D27CB124CE}" presName="compNode" presStyleCnt="0"/>
      <dgm:spPr/>
    </dgm:pt>
    <dgm:pt modelId="{F834047C-3145-42D9-AB3A-21EA288DC450}" type="pres">
      <dgm:prSet presAssocID="{A8B5471C-E0F2-4C39-9F01-57D27CB124CE}" presName="bgRect" presStyleLbl="bgShp" presStyleIdx="2" presStyleCnt="3"/>
      <dgm:spPr/>
    </dgm:pt>
    <dgm:pt modelId="{69332826-E9F4-46B4-B728-4EE9AEA77220}" type="pres">
      <dgm:prSet presAssocID="{A8B5471C-E0F2-4C39-9F01-57D27CB124CE}"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pward trend"/>
        </a:ext>
      </dgm:extLst>
    </dgm:pt>
    <dgm:pt modelId="{558B3842-F656-4BE0-82AD-10F2A66C96B4}" type="pres">
      <dgm:prSet presAssocID="{A8B5471C-E0F2-4C39-9F01-57D27CB124CE}" presName="spaceRect" presStyleCnt="0"/>
      <dgm:spPr/>
    </dgm:pt>
    <dgm:pt modelId="{C9905F5D-1503-4551-A0BE-F49C286D8F70}" type="pres">
      <dgm:prSet presAssocID="{A8B5471C-E0F2-4C39-9F01-57D27CB124CE}" presName="parTx" presStyleLbl="revTx" presStyleIdx="2" presStyleCnt="3">
        <dgm:presLayoutVars>
          <dgm:chMax val="0"/>
          <dgm:chPref val="0"/>
        </dgm:presLayoutVars>
      </dgm:prSet>
      <dgm:spPr/>
    </dgm:pt>
  </dgm:ptLst>
  <dgm:cxnLst>
    <dgm:cxn modelId="{1B563B1A-0C79-46B9-9A57-4AFA91A289FA}" type="presOf" srcId="{71D0640E-D7E3-4FA9-BA6B-9D261010DC25}" destId="{9E7C65B7-5E24-4A2D-81BF-836C085D0754}" srcOrd="0" destOrd="0" presId="urn:microsoft.com/office/officeart/2018/2/layout/IconVerticalSolidList"/>
    <dgm:cxn modelId="{20578861-B977-4EA2-9335-B5C3D8439AA6}" type="presOf" srcId="{A8B5471C-E0F2-4C39-9F01-57D27CB124CE}" destId="{C9905F5D-1503-4551-A0BE-F49C286D8F70}" srcOrd="0" destOrd="0" presId="urn:microsoft.com/office/officeart/2018/2/layout/IconVerticalSolidList"/>
    <dgm:cxn modelId="{418887BE-1A84-48B4-9938-23CBA4D710B0}" srcId="{49E68EBE-4FA8-4FE4-BD33-E8FCA62DC585}" destId="{A8B5471C-E0F2-4C39-9F01-57D27CB124CE}" srcOrd="2" destOrd="0" parTransId="{EF21F4E1-FF2B-4C62-A4D2-306B9DFEC84F}" sibTransId="{08DBEA48-D67F-4CEE-AD79-C3C96F40E6F2}"/>
    <dgm:cxn modelId="{E10BF1C9-1A2C-4F6F-ACCD-A2ED831E70B2}" srcId="{49E68EBE-4FA8-4FE4-BD33-E8FCA62DC585}" destId="{71D0640E-D7E3-4FA9-BA6B-9D261010DC25}" srcOrd="1" destOrd="0" parTransId="{FF6A2C26-1560-4929-A460-7390D873EB56}" sibTransId="{6F533E6F-0FE1-4929-8CAF-B594E4E504BD}"/>
    <dgm:cxn modelId="{199FCFCD-FF42-4C93-B378-667222045E2D}" srcId="{49E68EBE-4FA8-4FE4-BD33-E8FCA62DC585}" destId="{57EA2531-280A-4138-A10A-4CB54951D1E1}" srcOrd="0" destOrd="0" parTransId="{4AA6477F-8ECA-486B-A68F-53946145C9E0}" sibTransId="{03478BAB-56A5-48B1-87E8-7A7F134FD34C}"/>
    <dgm:cxn modelId="{307AEDF8-6BC9-4696-AFE2-D387A823364F}" type="presOf" srcId="{49E68EBE-4FA8-4FE4-BD33-E8FCA62DC585}" destId="{87125E5D-013F-4273-9E58-724221AF77A2}" srcOrd="0" destOrd="0" presId="urn:microsoft.com/office/officeart/2018/2/layout/IconVerticalSolidList"/>
    <dgm:cxn modelId="{5B0587FA-6D3E-4F30-A41E-E1666F67C84C}" type="presOf" srcId="{57EA2531-280A-4138-A10A-4CB54951D1E1}" destId="{B51F5FED-2637-43DA-A7AF-0FF14D936B9A}" srcOrd="0" destOrd="0" presId="urn:microsoft.com/office/officeart/2018/2/layout/IconVerticalSolidList"/>
    <dgm:cxn modelId="{CEC71BEA-5D41-4A00-95E1-435845C329DF}" type="presParOf" srcId="{87125E5D-013F-4273-9E58-724221AF77A2}" destId="{751AEC5D-3546-4B23-AAC8-5314B3D45623}" srcOrd="0" destOrd="0" presId="urn:microsoft.com/office/officeart/2018/2/layout/IconVerticalSolidList"/>
    <dgm:cxn modelId="{FDF5C92B-4374-4A33-BC0C-C38E39E66C0C}" type="presParOf" srcId="{751AEC5D-3546-4B23-AAC8-5314B3D45623}" destId="{16BD5115-F110-46E3-9B8F-356B4E845D78}" srcOrd="0" destOrd="0" presId="urn:microsoft.com/office/officeart/2018/2/layout/IconVerticalSolidList"/>
    <dgm:cxn modelId="{FF73071C-5976-4129-BEAD-2E13D9F4D553}" type="presParOf" srcId="{751AEC5D-3546-4B23-AAC8-5314B3D45623}" destId="{ED3FB83E-9F04-44FF-B484-6A4F58883C17}" srcOrd="1" destOrd="0" presId="urn:microsoft.com/office/officeart/2018/2/layout/IconVerticalSolidList"/>
    <dgm:cxn modelId="{4A7D1F40-5186-4443-9903-EB25CBBAFBA7}" type="presParOf" srcId="{751AEC5D-3546-4B23-AAC8-5314B3D45623}" destId="{12085098-4C73-47D3-9740-40C47096CB92}" srcOrd="2" destOrd="0" presId="urn:microsoft.com/office/officeart/2018/2/layout/IconVerticalSolidList"/>
    <dgm:cxn modelId="{74140856-7BC1-4133-8361-8D0E0A9BFAAD}" type="presParOf" srcId="{751AEC5D-3546-4B23-AAC8-5314B3D45623}" destId="{B51F5FED-2637-43DA-A7AF-0FF14D936B9A}" srcOrd="3" destOrd="0" presId="urn:microsoft.com/office/officeart/2018/2/layout/IconVerticalSolidList"/>
    <dgm:cxn modelId="{9143778B-CBE6-42C7-9C46-6AFD3F2CB1D0}" type="presParOf" srcId="{87125E5D-013F-4273-9E58-724221AF77A2}" destId="{74E4B08A-1BB8-456B-A530-1070D07B49EF}" srcOrd="1" destOrd="0" presId="urn:microsoft.com/office/officeart/2018/2/layout/IconVerticalSolidList"/>
    <dgm:cxn modelId="{FE933C08-3B9B-437D-9F72-A57CC819D8B3}" type="presParOf" srcId="{87125E5D-013F-4273-9E58-724221AF77A2}" destId="{2EFA8841-E65E-4C98-8E2B-9F0D1F8604E5}" srcOrd="2" destOrd="0" presId="urn:microsoft.com/office/officeart/2018/2/layout/IconVerticalSolidList"/>
    <dgm:cxn modelId="{EE2EB231-F2D9-46AF-9B9F-2A4102CAFF87}" type="presParOf" srcId="{2EFA8841-E65E-4C98-8E2B-9F0D1F8604E5}" destId="{6C463683-E6D3-4DAD-B80B-85036EE36B6E}" srcOrd="0" destOrd="0" presId="urn:microsoft.com/office/officeart/2018/2/layout/IconVerticalSolidList"/>
    <dgm:cxn modelId="{A5841450-E1D8-461D-87B2-7DB1A7E1ADE5}" type="presParOf" srcId="{2EFA8841-E65E-4C98-8E2B-9F0D1F8604E5}" destId="{E2E60749-E2AD-43B8-8E66-D72A153D896E}" srcOrd="1" destOrd="0" presId="urn:microsoft.com/office/officeart/2018/2/layout/IconVerticalSolidList"/>
    <dgm:cxn modelId="{014DC920-CB84-4EA9-AFC1-E14BEB618C12}" type="presParOf" srcId="{2EFA8841-E65E-4C98-8E2B-9F0D1F8604E5}" destId="{926DC648-1FF0-46DC-967B-925949EFE15F}" srcOrd="2" destOrd="0" presId="urn:microsoft.com/office/officeart/2018/2/layout/IconVerticalSolidList"/>
    <dgm:cxn modelId="{1E11924B-6DBD-43F8-B479-6CFBF9AD26B5}" type="presParOf" srcId="{2EFA8841-E65E-4C98-8E2B-9F0D1F8604E5}" destId="{9E7C65B7-5E24-4A2D-81BF-836C085D0754}" srcOrd="3" destOrd="0" presId="urn:microsoft.com/office/officeart/2018/2/layout/IconVerticalSolidList"/>
    <dgm:cxn modelId="{4FEFAA4F-AD17-4E4F-9DEA-9588B33CEAC6}" type="presParOf" srcId="{87125E5D-013F-4273-9E58-724221AF77A2}" destId="{02B8B037-C723-4980-A311-309E816758FE}" srcOrd="3" destOrd="0" presId="urn:microsoft.com/office/officeart/2018/2/layout/IconVerticalSolidList"/>
    <dgm:cxn modelId="{0D4D772C-6FE5-41E6-B1DD-5FF150827515}" type="presParOf" srcId="{87125E5D-013F-4273-9E58-724221AF77A2}" destId="{511A3EB2-5DD9-4F85-8CB8-952491D24A5E}" srcOrd="4" destOrd="0" presId="urn:microsoft.com/office/officeart/2018/2/layout/IconVerticalSolidList"/>
    <dgm:cxn modelId="{103E07A6-37CF-42A7-81CF-D43FE961E75A}" type="presParOf" srcId="{511A3EB2-5DD9-4F85-8CB8-952491D24A5E}" destId="{F834047C-3145-42D9-AB3A-21EA288DC450}" srcOrd="0" destOrd="0" presId="urn:microsoft.com/office/officeart/2018/2/layout/IconVerticalSolidList"/>
    <dgm:cxn modelId="{799BE072-8F65-4A43-B7FF-3DE0EB3C80E7}" type="presParOf" srcId="{511A3EB2-5DD9-4F85-8CB8-952491D24A5E}" destId="{69332826-E9F4-46B4-B728-4EE9AEA77220}" srcOrd="1" destOrd="0" presId="urn:microsoft.com/office/officeart/2018/2/layout/IconVerticalSolidList"/>
    <dgm:cxn modelId="{109D9161-D2BF-4BF1-933B-6284F90DAB4A}" type="presParOf" srcId="{511A3EB2-5DD9-4F85-8CB8-952491D24A5E}" destId="{558B3842-F656-4BE0-82AD-10F2A66C96B4}" srcOrd="2" destOrd="0" presId="urn:microsoft.com/office/officeart/2018/2/layout/IconVerticalSolidList"/>
    <dgm:cxn modelId="{D4744D4B-1B8F-4487-A051-71700E2291A4}" type="presParOf" srcId="{511A3EB2-5DD9-4F85-8CB8-952491D24A5E}" destId="{C9905F5D-1503-4551-A0BE-F49C286D8F7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8421BB-51C7-4BDD-8529-325B4A98FD6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952FA5A4-6917-4CED-906B-FC86DCDDC17F}">
      <dgm:prSet/>
      <dgm:spPr/>
      <dgm:t>
        <a:bodyPr/>
        <a:lstStyle/>
        <a:p>
          <a:r>
            <a:rPr lang="en-US"/>
            <a:t>Baseline: </a:t>
          </a:r>
        </a:p>
      </dgm:t>
    </dgm:pt>
    <dgm:pt modelId="{E00BCE0E-A9B5-403F-979A-47CAC53C6172}" type="parTrans" cxnId="{18647324-51EA-4F57-B9E5-06815BBCAFE3}">
      <dgm:prSet/>
      <dgm:spPr/>
      <dgm:t>
        <a:bodyPr/>
        <a:lstStyle/>
        <a:p>
          <a:endParaRPr lang="en-US"/>
        </a:p>
      </dgm:t>
    </dgm:pt>
    <dgm:pt modelId="{8AEF236F-38F4-4D10-AE86-F92BC0C667D8}" type="sibTrans" cxnId="{18647324-51EA-4F57-B9E5-06815BBCAFE3}">
      <dgm:prSet/>
      <dgm:spPr/>
      <dgm:t>
        <a:bodyPr/>
        <a:lstStyle/>
        <a:p>
          <a:endParaRPr lang="en-US"/>
        </a:p>
      </dgm:t>
    </dgm:pt>
    <dgm:pt modelId="{4EB9C109-61FD-45D1-ADD6-41BD44036FF6}">
      <dgm:prSet/>
      <dgm:spPr/>
      <dgm:t>
        <a:bodyPr/>
        <a:lstStyle/>
        <a:p>
          <a:r>
            <a:rPr lang="en-US"/>
            <a:t>2012 California Air Resource Board emission inventory (CARB 2012)</a:t>
          </a:r>
        </a:p>
      </dgm:t>
    </dgm:pt>
    <dgm:pt modelId="{4713536E-4808-421D-B8DF-DDCE6AA47EE4}" type="parTrans" cxnId="{11471F66-EA36-4285-A4D6-FEE568EEDE4A}">
      <dgm:prSet/>
      <dgm:spPr/>
      <dgm:t>
        <a:bodyPr/>
        <a:lstStyle/>
        <a:p>
          <a:endParaRPr lang="en-US"/>
        </a:p>
      </dgm:t>
    </dgm:pt>
    <dgm:pt modelId="{7DFA6A97-3789-4DB4-A7B2-4C2BC6B524B7}" type="sibTrans" cxnId="{11471F66-EA36-4285-A4D6-FEE568EEDE4A}">
      <dgm:prSet/>
      <dgm:spPr/>
      <dgm:t>
        <a:bodyPr/>
        <a:lstStyle/>
        <a:p>
          <a:endParaRPr lang="en-US"/>
        </a:p>
      </dgm:t>
    </dgm:pt>
    <dgm:pt modelId="{EC9322BA-2EE6-4A51-B5C5-B3D7C9B02946}">
      <dgm:prSet/>
      <dgm:spPr/>
      <dgm:t>
        <a:bodyPr/>
        <a:lstStyle/>
        <a:p>
          <a:r>
            <a:rPr lang="en-US"/>
            <a:t>Low Case: </a:t>
          </a:r>
        </a:p>
      </dgm:t>
    </dgm:pt>
    <dgm:pt modelId="{0DBC04D7-2710-4B17-9003-C0A5319AACF6}" type="parTrans" cxnId="{1BF91F91-CCD4-4235-8BE2-06B42A1BB413}">
      <dgm:prSet/>
      <dgm:spPr/>
      <dgm:t>
        <a:bodyPr/>
        <a:lstStyle/>
        <a:p>
          <a:endParaRPr lang="en-US"/>
        </a:p>
      </dgm:t>
    </dgm:pt>
    <dgm:pt modelId="{6A8E69D6-118A-4461-905C-A8D1104D57B2}" type="sibTrans" cxnId="{1BF91F91-CCD4-4235-8BE2-06B42A1BB413}">
      <dgm:prSet/>
      <dgm:spPr/>
      <dgm:t>
        <a:bodyPr/>
        <a:lstStyle/>
        <a:p>
          <a:endParaRPr lang="en-US"/>
        </a:p>
      </dgm:t>
    </dgm:pt>
    <dgm:pt modelId="{867123B0-9BC9-4A1A-8C9C-23155F0F7DEF}">
      <dgm:prSet/>
      <dgm:spPr/>
      <dgm:t>
        <a:bodyPr/>
        <a:lstStyle/>
        <a:p>
          <a:r>
            <a:rPr lang="en-US"/>
            <a:t>VOC scaled to 300 Gg</a:t>
          </a:r>
        </a:p>
      </dgm:t>
    </dgm:pt>
    <dgm:pt modelId="{3F4BE737-BAF1-4411-9D0C-68E0F5BAD3AC}" type="parTrans" cxnId="{23A3ED01-A5F2-4FEF-881D-553955CDFCC2}">
      <dgm:prSet/>
      <dgm:spPr/>
      <dgm:t>
        <a:bodyPr/>
        <a:lstStyle/>
        <a:p>
          <a:endParaRPr lang="en-US"/>
        </a:p>
      </dgm:t>
    </dgm:pt>
    <dgm:pt modelId="{28042587-5E9C-40FA-8CB2-28A0D31FB9C7}" type="sibTrans" cxnId="{23A3ED01-A5F2-4FEF-881D-553955CDFCC2}">
      <dgm:prSet/>
      <dgm:spPr/>
      <dgm:t>
        <a:bodyPr/>
        <a:lstStyle/>
        <a:p>
          <a:endParaRPr lang="en-US"/>
        </a:p>
      </dgm:t>
    </dgm:pt>
    <dgm:pt modelId="{D8C6375D-C07B-4332-838A-78B5E441168C}">
      <dgm:prSet/>
      <dgm:spPr/>
      <dgm:t>
        <a:bodyPr/>
        <a:lstStyle/>
        <a:p>
          <a:r>
            <a:rPr lang="en-US"/>
            <a:t>Medium Case: </a:t>
          </a:r>
        </a:p>
      </dgm:t>
    </dgm:pt>
    <dgm:pt modelId="{2F25DBFE-B882-4307-A46D-2D7BE6B0FCFB}" type="parTrans" cxnId="{42DA666A-2045-43AD-9C3D-B4221535043F}">
      <dgm:prSet/>
      <dgm:spPr/>
      <dgm:t>
        <a:bodyPr/>
        <a:lstStyle/>
        <a:p>
          <a:endParaRPr lang="en-US"/>
        </a:p>
      </dgm:t>
    </dgm:pt>
    <dgm:pt modelId="{F5A942B0-60B7-46B8-BFC5-206D52A607CC}" type="sibTrans" cxnId="{42DA666A-2045-43AD-9C3D-B4221535043F}">
      <dgm:prSet/>
      <dgm:spPr/>
      <dgm:t>
        <a:bodyPr/>
        <a:lstStyle/>
        <a:p>
          <a:endParaRPr lang="en-US"/>
        </a:p>
      </dgm:t>
    </dgm:pt>
    <dgm:pt modelId="{FCFEE643-FC09-482F-B88B-F9118635D54C}">
      <dgm:prSet/>
      <dgm:spPr/>
      <dgm:t>
        <a:bodyPr/>
        <a:lstStyle/>
        <a:p>
          <a:r>
            <a:rPr lang="en-US"/>
            <a:t>VOC scaled to 350 Gg </a:t>
          </a:r>
        </a:p>
      </dgm:t>
    </dgm:pt>
    <dgm:pt modelId="{FD2E4937-0DDB-47C1-AC19-2F9E8AD3C1A7}" type="parTrans" cxnId="{AF7D4C06-4864-491A-AE7E-3355D6A59282}">
      <dgm:prSet/>
      <dgm:spPr/>
      <dgm:t>
        <a:bodyPr/>
        <a:lstStyle/>
        <a:p>
          <a:endParaRPr lang="en-US"/>
        </a:p>
      </dgm:t>
    </dgm:pt>
    <dgm:pt modelId="{F8466D36-9DAE-4D5E-BBAC-2E81B873B436}" type="sibTrans" cxnId="{AF7D4C06-4864-491A-AE7E-3355D6A59282}">
      <dgm:prSet/>
      <dgm:spPr/>
      <dgm:t>
        <a:bodyPr/>
        <a:lstStyle/>
        <a:p>
          <a:endParaRPr lang="en-US"/>
        </a:p>
      </dgm:t>
    </dgm:pt>
    <dgm:pt modelId="{3E307DFF-8545-4AF2-B7B3-EBDEF005F94F}">
      <dgm:prSet/>
      <dgm:spPr/>
      <dgm:t>
        <a:bodyPr/>
        <a:lstStyle/>
        <a:p>
          <a:r>
            <a:rPr lang="en-US"/>
            <a:t>High Case: </a:t>
          </a:r>
        </a:p>
      </dgm:t>
    </dgm:pt>
    <dgm:pt modelId="{4F85F7E1-0899-4F4D-984E-F6DD857DF340}" type="parTrans" cxnId="{5E826252-DD34-49D3-8E4A-BB269B957EC3}">
      <dgm:prSet/>
      <dgm:spPr/>
      <dgm:t>
        <a:bodyPr/>
        <a:lstStyle/>
        <a:p>
          <a:endParaRPr lang="en-US"/>
        </a:p>
      </dgm:t>
    </dgm:pt>
    <dgm:pt modelId="{B2514026-8172-4DDA-854E-56DA10F59AEB}" type="sibTrans" cxnId="{5E826252-DD34-49D3-8E4A-BB269B957EC3}">
      <dgm:prSet/>
      <dgm:spPr/>
      <dgm:t>
        <a:bodyPr/>
        <a:lstStyle/>
        <a:p>
          <a:endParaRPr lang="en-US"/>
        </a:p>
      </dgm:t>
    </dgm:pt>
    <dgm:pt modelId="{76D909EE-F03C-4789-BE82-442A6A68FB2F}">
      <dgm:prSet/>
      <dgm:spPr/>
      <dgm:t>
        <a:bodyPr/>
        <a:lstStyle/>
        <a:p>
          <a:r>
            <a:rPr lang="en-US"/>
            <a:t>VOC scaled to 400 Gg</a:t>
          </a:r>
        </a:p>
      </dgm:t>
    </dgm:pt>
    <dgm:pt modelId="{A6262F6B-7F32-4AA0-A2E0-C92BD6BD9299}" type="parTrans" cxnId="{BF573FDC-7AEE-42BC-8FE3-F93228402316}">
      <dgm:prSet/>
      <dgm:spPr/>
      <dgm:t>
        <a:bodyPr/>
        <a:lstStyle/>
        <a:p>
          <a:endParaRPr lang="en-US"/>
        </a:p>
      </dgm:t>
    </dgm:pt>
    <dgm:pt modelId="{2648FC16-9B14-41A2-865A-7A15271E720B}" type="sibTrans" cxnId="{BF573FDC-7AEE-42BC-8FE3-F93228402316}">
      <dgm:prSet/>
      <dgm:spPr/>
      <dgm:t>
        <a:bodyPr/>
        <a:lstStyle/>
        <a:p>
          <a:endParaRPr lang="en-US"/>
        </a:p>
      </dgm:t>
    </dgm:pt>
    <dgm:pt modelId="{2C4E5FD0-99C7-4B12-A1CF-1E45655C1324}">
      <dgm:prSet/>
      <dgm:spPr/>
      <dgm:t>
        <a:bodyPr/>
        <a:lstStyle/>
        <a:p>
          <a:r>
            <a:rPr lang="en-US"/>
            <a:t>VCP Case: </a:t>
          </a:r>
        </a:p>
      </dgm:t>
    </dgm:pt>
    <dgm:pt modelId="{AD48735C-4060-467B-A3E9-3142D9EB6280}" type="parTrans" cxnId="{55DD8356-4AFC-406A-903E-586A83529F71}">
      <dgm:prSet/>
      <dgm:spPr/>
      <dgm:t>
        <a:bodyPr/>
        <a:lstStyle/>
        <a:p>
          <a:endParaRPr lang="en-US"/>
        </a:p>
      </dgm:t>
    </dgm:pt>
    <dgm:pt modelId="{6BC62701-28BE-4CE7-BBD5-96048B829F40}" type="sibTrans" cxnId="{55DD8356-4AFC-406A-903E-586A83529F71}">
      <dgm:prSet/>
      <dgm:spPr/>
      <dgm:t>
        <a:bodyPr/>
        <a:lstStyle/>
        <a:p>
          <a:endParaRPr lang="en-US"/>
        </a:p>
      </dgm:t>
    </dgm:pt>
    <dgm:pt modelId="{75DD594E-6E23-42F5-A43D-261C3E0ACC72}">
      <dgm:prSet/>
      <dgm:spPr/>
      <dgm:t>
        <a:bodyPr/>
        <a:lstStyle/>
        <a:p>
          <a:r>
            <a:rPr lang="en-US"/>
            <a:t>Only the VOC emissions of VCP are scaled based on the 350 Gg estimation</a:t>
          </a:r>
        </a:p>
      </dgm:t>
    </dgm:pt>
    <dgm:pt modelId="{B4210EAB-3A3D-42D8-9E53-5C8680A08D69}" type="parTrans" cxnId="{CBDA2B7C-AA99-416C-BAD7-F6D9022E830E}">
      <dgm:prSet/>
      <dgm:spPr/>
      <dgm:t>
        <a:bodyPr/>
        <a:lstStyle/>
        <a:p>
          <a:endParaRPr lang="en-US"/>
        </a:p>
      </dgm:t>
    </dgm:pt>
    <dgm:pt modelId="{52A0FCE0-45B0-4369-A430-AF429029C983}" type="sibTrans" cxnId="{CBDA2B7C-AA99-416C-BAD7-F6D9022E830E}">
      <dgm:prSet/>
      <dgm:spPr/>
      <dgm:t>
        <a:bodyPr/>
        <a:lstStyle/>
        <a:p>
          <a:endParaRPr lang="en-US"/>
        </a:p>
      </dgm:t>
    </dgm:pt>
    <dgm:pt modelId="{589F4FB6-2EC3-48FE-B7F5-A0D273799A46}">
      <dgm:prSet/>
      <dgm:spPr/>
      <dgm:t>
        <a:bodyPr/>
        <a:lstStyle/>
        <a:p>
          <a:r>
            <a:rPr lang="en-US"/>
            <a:t>Limitation:</a:t>
          </a:r>
        </a:p>
      </dgm:t>
    </dgm:pt>
    <dgm:pt modelId="{4BC86505-B4F7-4408-95FF-F384FBF5DF30}" type="parTrans" cxnId="{4F6DA910-09FB-44F1-A32F-BDE1846B93DC}">
      <dgm:prSet/>
      <dgm:spPr/>
      <dgm:t>
        <a:bodyPr/>
        <a:lstStyle/>
        <a:p>
          <a:endParaRPr lang="en-US"/>
        </a:p>
      </dgm:t>
    </dgm:pt>
    <dgm:pt modelId="{99FC567D-2698-4ABF-8089-6E73D644D77C}" type="sibTrans" cxnId="{4F6DA910-09FB-44F1-A32F-BDE1846B93DC}">
      <dgm:prSet/>
      <dgm:spPr/>
      <dgm:t>
        <a:bodyPr/>
        <a:lstStyle/>
        <a:p>
          <a:endParaRPr lang="en-US"/>
        </a:p>
      </dgm:t>
    </dgm:pt>
    <dgm:pt modelId="{D082B8E8-6CFE-44E5-92B1-05573D908496}">
      <dgm:prSet/>
      <dgm:spPr/>
      <dgm:t>
        <a:bodyPr/>
        <a:lstStyle/>
        <a:p>
          <a:r>
            <a:rPr lang="en-US"/>
            <a:t>Scaled only on existing sources, no new source sare added.</a:t>
          </a:r>
        </a:p>
      </dgm:t>
    </dgm:pt>
    <dgm:pt modelId="{0A2482EE-09FE-435A-AA7F-4A99A87D68F8}" type="parTrans" cxnId="{2F189CC7-9E84-4997-A531-C3BC8087E7E1}">
      <dgm:prSet/>
      <dgm:spPr/>
      <dgm:t>
        <a:bodyPr/>
        <a:lstStyle/>
        <a:p>
          <a:endParaRPr lang="en-US"/>
        </a:p>
      </dgm:t>
    </dgm:pt>
    <dgm:pt modelId="{4F24DD21-92F3-4981-838D-B694280B7149}" type="sibTrans" cxnId="{2F189CC7-9E84-4997-A531-C3BC8087E7E1}">
      <dgm:prSet/>
      <dgm:spPr/>
      <dgm:t>
        <a:bodyPr/>
        <a:lstStyle/>
        <a:p>
          <a:endParaRPr lang="en-US"/>
        </a:p>
      </dgm:t>
    </dgm:pt>
    <dgm:pt modelId="{17259677-8B35-499D-8449-F8F009DA988F}" type="pres">
      <dgm:prSet presAssocID="{798421BB-51C7-4BDD-8529-325B4A98FD66}" presName="Name0" presStyleCnt="0">
        <dgm:presLayoutVars>
          <dgm:dir/>
          <dgm:animLvl val="lvl"/>
          <dgm:resizeHandles val="exact"/>
        </dgm:presLayoutVars>
      </dgm:prSet>
      <dgm:spPr/>
    </dgm:pt>
    <dgm:pt modelId="{89AED4D5-37A2-403D-96C5-2A62380680CA}" type="pres">
      <dgm:prSet presAssocID="{952FA5A4-6917-4CED-906B-FC86DCDDC17F}" presName="linNode" presStyleCnt="0"/>
      <dgm:spPr/>
    </dgm:pt>
    <dgm:pt modelId="{8FB02EA7-5505-4A38-B102-3EFB6BE853AE}" type="pres">
      <dgm:prSet presAssocID="{952FA5A4-6917-4CED-906B-FC86DCDDC17F}" presName="parentText" presStyleLbl="node1" presStyleIdx="0" presStyleCnt="6">
        <dgm:presLayoutVars>
          <dgm:chMax val="1"/>
          <dgm:bulletEnabled val="1"/>
        </dgm:presLayoutVars>
      </dgm:prSet>
      <dgm:spPr/>
    </dgm:pt>
    <dgm:pt modelId="{6152EBBB-66E3-4B3B-86EE-1D22740268E1}" type="pres">
      <dgm:prSet presAssocID="{952FA5A4-6917-4CED-906B-FC86DCDDC17F}" presName="descendantText" presStyleLbl="alignAccFollowNode1" presStyleIdx="0" presStyleCnt="6">
        <dgm:presLayoutVars>
          <dgm:bulletEnabled val="1"/>
        </dgm:presLayoutVars>
      </dgm:prSet>
      <dgm:spPr/>
    </dgm:pt>
    <dgm:pt modelId="{0EF67E8A-AB4B-4D6E-9FE2-B3B706E6D8FD}" type="pres">
      <dgm:prSet presAssocID="{8AEF236F-38F4-4D10-AE86-F92BC0C667D8}" presName="sp" presStyleCnt="0"/>
      <dgm:spPr/>
    </dgm:pt>
    <dgm:pt modelId="{5B8597B1-F671-4812-B684-A064AFE200FF}" type="pres">
      <dgm:prSet presAssocID="{EC9322BA-2EE6-4A51-B5C5-B3D7C9B02946}" presName="linNode" presStyleCnt="0"/>
      <dgm:spPr/>
    </dgm:pt>
    <dgm:pt modelId="{6920AF02-3BB8-4773-9A49-6D7FFA01DBEF}" type="pres">
      <dgm:prSet presAssocID="{EC9322BA-2EE6-4A51-B5C5-B3D7C9B02946}" presName="parentText" presStyleLbl="node1" presStyleIdx="1" presStyleCnt="6">
        <dgm:presLayoutVars>
          <dgm:chMax val="1"/>
          <dgm:bulletEnabled val="1"/>
        </dgm:presLayoutVars>
      </dgm:prSet>
      <dgm:spPr/>
    </dgm:pt>
    <dgm:pt modelId="{3462FB17-D27D-4766-A511-A1ADF65283F7}" type="pres">
      <dgm:prSet presAssocID="{EC9322BA-2EE6-4A51-B5C5-B3D7C9B02946}" presName="descendantText" presStyleLbl="alignAccFollowNode1" presStyleIdx="1" presStyleCnt="6">
        <dgm:presLayoutVars>
          <dgm:bulletEnabled val="1"/>
        </dgm:presLayoutVars>
      </dgm:prSet>
      <dgm:spPr/>
    </dgm:pt>
    <dgm:pt modelId="{D02DBCA6-2A73-491E-AA25-8BB79E78F4A6}" type="pres">
      <dgm:prSet presAssocID="{6A8E69D6-118A-4461-905C-A8D1104D57B2}" presName="sp" presStyleCnt="0"/>
      <dgm:spPr/>
    </dgm:pt>
    <dgm:pt modelId="{F3F17C2A-B3A8-4819-8F69-D747C8C3683A}" type="pres">
      <dgm:prSet presAssocID="{D8C6375D-C07B-4332-838A-78B5E441168C}" presName="linNode" presStyleCnt="0"/>
      <dgm:spPr/>
    </dgm:pt>
    <dgm:pt modelId="{22EB881B-824E-4908-B0A1-31D35A776A94}" type="pres">
      <dgm:prSet presAssocID="{D8C6375D-C07B-4332-838A-78B5E441168C}" presName="parentText" presStyleLbl="node1" presStyleIdx="2" presStyleCnt="6">
        <dgm:presLayoutVars>
          <dgm:chMax val="1"/>
          <dgm:bulletEnabled val="1"/>
        </dgm:presLayoutVars>
      </dgm:prSet>
      <dgm:spPr/>
    </dgm:pt>
    <dgm:pt modelId="{085431EB-5013-4B38-B6D3-AA6104CC8237}" type="pres">
      <dgm:prSet presAssocID="{D8C6375D-C07B-4332-838A-78B5E441168C}" presName="descendantText" presStyleLbl="alignAccFollowNode1" presStyleIdx="2" presStyleCnt="6">
        <dgm:presLayoutVars>
          <dgm:bulletEnabled val="1"/>
        </dgm:presLayoutVars>
      </dgm:prSet>
      <dgm:spPr/>
    </dgm:pt>
    <dgm:pt modelId="{8513F5D7-36FD-458B-974D-398990A1BE46}" type="pres">
      <dgm:prSet presAssocID="{F5A942B0-60B7-46B8-BFC5-206D52A607CC}" presName="sp" presStyleCnt="0"/>
      <dgm:spPr/>
    </dgm:pt>
    <dgm:pt modelId="{0D3781C2-1B7B-4EB3-BC8E-AE5B71EBAD81}" type="pres">
      <dgm:prSet presAssocID="{3E307DFF-8545-4AF2-B7B3-EBDEF005F94F}" presName="linNode" presStyleCnt="0"/>
      <dgm:spPr/>
    </dgm:pt>
    <dgm:pt modelId="{C027A9C5-4515-4F57-A48E-08BC0AE062C3}" type="pres">
      <dgm:prSet presAssocID="{3E307DFF-8545-4AF2-B7B3-EBDEF005F94F}" presName="parentText" presStyleLbl="node1" presStyleIdx="3" presStyleCnt="6">
        <dgm:presLayoutVars>
          <dgm:chMax val="1"/>
          <dgm:bulletEnabled val="1"/>
        </dgm:presLayoutVars>
      </dgm:prSet>
      <dgm:spPr/>
    </dgm:pt>
    <dgm:pt modelId="{95BE2B4D-B07F-4AB2-81C1-224BD7541AFA}" type="pres">
      <dgm:prSet presAssocID="{3E307DFF-8545-4AF2-B7B3-EBDEF005F94F}" presName="descendantText" presStyleLbl="alignAccFollowNode1" presStyleIdx="3" presStyleCnt="6">
        <dgm:presLayoutVars>
          <dgm:bulletEnabled val="1"/>
        </dgm:presLayoutVars>
      </dgm:prSet>
      <dgm:spPr/>
    </dgm:pt>
    <dgm:pt modelId="{53D3C7B3-CC08-4A4E-8714-B28FA7DC5438}" type="pres">
      <dgm:prSet presAssocID="{B2514026-8172-4DDA-854E-56DA10F59AEB}" presName="sp" presStyleCnt="0"/>
      <dgm:spPr/>
    </dgm:pt>
    <dgm:pt modelId="{A1DED384-BF83-496E-995A-7C1ED0C46B5E}" type="pres">
      <dgm:prSet presAssocID="{2C4E5FD0-99C7-4B12-A1CF-1E45655C1324}" presName="linNode" presStyleCnt="0"/>
      <dgm:spPr/>
    </dgm:pt>
    <dgm:pt modelId="{C4541767-7AB8-434A-96B3-0F9BEF01EFB3}" type="pres">
      <dgm:prSet presAssocID="{2C4E5FD0-99C7-4B12-A1CF-1E45655C1324}" presName="parentText" presStyleLbl="node1" presStyleIdx="4" presStyleCnt="6">
        <dgm:presLayoutVars>
          <dgm:chMax val="1"/>
          <dgm:bulletEnabled val="1"/>
        </dgm:presLayoutVars>
      </dgm:prSet>
      <dgm:spPr/>
    </dgm:pt>
    <dgm:pt modelId="{6C03D4FA-1AFD-45FC-A519-1052307CB07D}" type="pres">
      <dgm:prSet presAssocID="{2C4E5FD0-99C7-4B12-A1CF-1E45655C1324}" presName="descendantText" presStyleLbl="alignAccFollowNode1" presStyleIdx="4" presStyleCnt="6">
        <dgm:presLayoutVars>
          <dgm:bulletEnabled val="1"/>
        </dgm:presLayoutVars>
      </dgm:prSet>
      <dgm:spPr/>
    </dgm:pt>
    <dgm:pt modelId="{790A6BDA-0FEE-4B38-B7B0-97206F7D6667}" type="pres">
      <dgm:prSet presAssocID="{6BC62701-28BE-4CE7-BBD5-96048B829F40}" presName="sp" presStyleCnt="0"/>
      <dgm:spPr/>
    </dgm:pt>
    <dgm:pt modelId="{5A0B963A-96DB-407F-9622-D3F88EAC6A7A}" type="pres">
      <dgm:prSet presAssocID="{589F4FB6-2EC3-48FE-B7F5-A0D273799A46}" presName="linNode" presStyleCnt="0"/>
      <dgm:spPr/>
    </dgm:pt>
    <dgm:pt modelId="{4A66BCA1-0D46-4992-9314-6BA46CDBA787}" type="pres">
      <dgm:prSet presAssocID="{589F4FB6-2EC3-48FE-B7F5-A0D273799A46}" presName="parentText" presStyleLbl="node1" presStyleIdx="5" presStyleCnt="6">
        <dgm:presLayoutVars>
          <dgm:chMax val="1"/>
          <dgm:bulletEnabled val="1"/>
        </dgm:presLayoutVars>
      </dgm:prSet>
      <dgm:spPr/>
    </dgm:pt>
    <dgm:pt modelId="{0F5D5CAA-3F20-4EBB-8EBA-047E18062B80}" type="pres">
      <dgm:prSet presAssocID="{589F4FB6-2EC3-48FE-B7F5-A0D273799A46}" presName="descendantText" presStyleLbl="alignAccFollowNode1" presStyleIdx="5" presStyleCnt="6">
        <dgm:presLayoutVars>
          <dgm:bulletEnabled val="1"/>
        </dgm:presLayoutVars>
      </dgm:prSet>
      <dgm:spPr/>
    </dgm:pt>
  </dgm:ptLst>
  <dgm:cxnLst>
    <dgm:cxn modelId="{6FD60A01-51AE-43CA-B9FE-E7FE02C9C079}" type="presOf" srcId="{EC9322BA-2EE6-4A51-B5C5-B3D7C9B02946}" destId="{6920AF02-3BB8-4773-9A49-6D7FFA01DBEF}" srcOrd="0" destOrd="0" presId="urn:microsoft.com/office/officeart/2005/8/layout/vList5"/>
    <dgm:cxn modelId="{23A3ED01-A5F2-4FEF-881D-553955CDFCC2}" srcId="{EC9322BA-2EE6-4A51-B5C5-B3D7C9B02946}" destId="{867123B0-9BC9-4A1A-8C9C-23155F0F7DEF}" srcOrd="0" destOrd="0" parTransId="{3F4BE737-BAF1-4411-9D0C-68E0F5BAD3AC}" sibTransId="{28042587-5E9C-40FA-8CB2-28A0D31FB9C7}"/>
    <dgm:cxn modelId="{AF7D4C06-4864-491A-AE7E-3355D6A59282}" srcId="{D8C6375D-C07B-4332-838A-78B5E441168C}" destId="{FCFEE643-FC09-482F-B88B-F9118635D54C}" srcOrd="0" destOrd="0" parTransId="{FD2E4937-0DDB-47C1-AC19-2F9E8AD3C1A7}" sibTransId="{F8466D36-9DAE-4D5E-BBAC-2E81B873B436}"/>
    <dgm:cxn modelId="{4F6DA910-09FB-44F1-A32F-BDE1846B93DC}" srcId="{798421BB-51C7-4BDD-8529-325B4A98FD66}" destId="{589F4FB6-2EC3-48FE-B7F5-A0D273799A46}" srcOrd="5" destOrd="0" parTransId="{4BC86505-B4F7-4408-95FF-F384FBF5DF30}" sibTransId="{99FC567D-2698-4ABF-8089-6E73D644D77C}"/>
    <dgm:cxn modelId="{18647324-51EA-4F57-B9E5-06815BBCAFE3}" srcId="{798421BB-51C7-4BDD-8529-325B4A98FD66}" destId="{952FA5A4-6917-4CED-906B-FC86DCDDC17F}" srcOrd="0" destOrd="0" parTransId="{E00BCE0E-A9B5-403F-979A-47CAC53C6172}" sibTransId="{8AEF236F-38F4-4D10-AE86-F92BC0C667D8}"/>
    <dgm:cxn modelId="{1C79E424-ACAF-4DCD-BDE3-C473E5F0F2F5}" type="presOf" srcId="{952FA5A4-6917-4CED-906B-FC86DCDDC17F}" destId="{8FB02EA7-5505-4A38-B102-3EFB6BE853AE}" srcOrd="0" destOrd="0" presId="urn:microsoft.com/office/officeart/2005/8/layout/vList5"/>
    <dgm:cxn modelId="{17616C2A-58AF-4E2E-9AFD-2EE541917CE0}" type="presOf" srcId="{75DD594E-6E23-42F5-A43D-261C3E0ACC72}" destId="{6C03D4FA-1AFD-45FC-A519-1052307CB07D}" srcOrd="0" destOrd="0" presId="urn:microsoft.com/office/officeart/2005/8/layout/vList5"/>
    <dgm:cxn modelId="{54D4072E-375E-42C4-A0E5-D57487044BEF}" type="presOf" srcId="{4EB9C109-61FD-45D1-ADD6-41BD44036FF6}" destId="{6152EBBB-66E3-4B3B-86EE-1D22740268E1}" srcOrd="0" destOrd="0" presId="urn:microsoft.com/office/officeart/2005/8/layout/vList5"/>
    <dgm:cxn modelId="{35BBB532-0BF5-4877-823E-6647443F4183}" type="presOf" srcId="{FCFEE643-FC09-482F-B88B-F9118635D54C}" destId="{085431EB-5013-4B38-B6D3-AA6104CC8237}" srcOrd="0" destOrd="0" presId="urn:microsoft.com/office/officeart/2005/8/layout/vList5"/>
    <dgm:cxn modelId="{11471F66-EA36-4285-A4D6-FEE568EEDE4A}" srcId="{952FA5A4-6917-4CED-906B-FC86DCDDC17F}" destId="{4EB9C109-61FD-45D1-ADD6-41BD44036FF6}" srcOrd="0" destOrd="0" parTransId="{4713536E-4808-421D-B8DF-DDCE6AA47EE4}" sibTransId="{7DFA6A97-3789-4DB4-A7B2-4C2BC6B524B7}"/>
    <dgm:cxn modelId="{42DA666A-2045-43AD-9C3D-B4221535043F}" srcId="{798421BB-51C7-4BDD-8529-325B4A98FD66}" destId="{D8C6375D-C07B-4332-838A-78B5E441168C}" srcOrd="2" destOrd="0" parTransId="{2F25DBFE-B882-4307-A46D-2D7BE6B0FCFB}" sibTransId="{F5A942B0-60B7-46B8-BFC5-206D52A607CC}"/>
    <dgm:cxn modelId="{5E826252-DD34-49D3-8E4A-BB269B957EC3}" srcId="{798421BB-51C7-4BDD-8529-325B4A98FD66}" destId="{3E307DFF-8545-4AF2-B7B3-EBDEF005F94F}" srcOrd="3" destOrd="0" parTransId="{4F85F7E1-0899-4F4D-984E-F6DD857DF340}" sibTransId="{B2514026-8172-4DDA-854E-56DA10F59AEB}"/>
    <dgm:cxn modelId="{55DD8356-4AFC-406A-903E-586A83529F71}" srcId="{798421BB-51C7-4BDD-8529-325B4A98FD66}" destId="{2C4E5FD0-99C7-4B12-A1CF-1E45655C1324}" srcOrd="4" destOrd="0" parTransId="{AD48735C-4060-467B-A3E9-3142D9EB6280}" sibTransId="{6BC62701-28BE-4CE7-BBD5-96048B829F40}"/>
    <dgm:cxn modelId="{FC0B037A-9D84-44EC-B0C6-DBD42C8DA360}" type="presOf" srcId="{589F4FB6-2EC3-48FE-B7F5-A0D273799A46}" destId="{4A66BCA1-0D46-4992-9314-6BA46CDBA787}" srcOrd="0" destOrd="0" presId="urn:microsoft.com/office/officeart/2005/8/layout/vList5"/>
    <dgm:cxn modelId="{0F84037A-626D-4136-9F3E-03D455466689}" type="presOf" srcId="{3E307DFF-8545-4AF2-B7B3-EBDEF005F94F}" destId="{C027A9C5-4515-4F57-A48E-08BC0AE062C3}" srcOrd="0" destOrd="0" presId="urn:microsoft.com/office/officeart/2005/8/layout/vList5"/>
    <dgm:cxn modelId="{CBDA2B7C-AA99-416C-BAD7-F6D9022E830E}" srcId="{2C4E5FD0-99C7-4B12-A1CF-1E45655C1324}" destId="{75DD594E-6E23-42F5-A43D-261C3E0ACC72}" srcOrd="0" destOrd="0" parTransId="{B4210EAB-3A3D-42D8-9E53-5C8680A08D69}" sibTransId="{52A0FCE0-45B0-4369-A430-AF429029C983}"/>
    <dgm:cxn modelId="{1BF91F91-CCD4-4235-8BE2-06B42A1BB413}" srcId="{798421BB-51C7-4BDD-8529-325B4A98FD66}" destId="{EC9322BA-2EE6-4A51-B5C5-B3D7C9B02946}" srcOrd="1" destOrd="0" parTransId="{0DBC04D7-2710-4B17-9003-C0A5319AACF6}" sibTransId="{6A8E69D6-118A-4461-905C-A8D1104D57B2}"/>
    <dgm:cxn modelId="{50169491-DD80-449C-84A1-60BF0246D7F4}" type="presOf" srcId="{867123B0-9BC9-4A1A-8C9C-23155F0F7DEF}" destId="{3462FB17-D27D-4766-A511-A1ADF65283F7}" srcOrd="0" destOrd="0" presId="urn:microsoft.com/office/officeart/2005/8/layout/vList5"/>
    <dgm:cxn modelId="{00FDA9B2-DB7C-4D0F-B473-E7352E4883E0}" type="presOf" srcId="{D082B8E8-6CFE-44E5-92B1-05573D908496}" destId="{0F5D5CAA-3F20-4EBB-8EBA-047E18062B80}" srcOrd="0" destOrd="0" presId="urn:microsoft.com/office/officeart/2005/8/layout/vList5"/>
    <dgm:cxn modelId="{927A72B3-61F6-40DC-A729-08E48307B3D5}" type="presOf" srcId="{798421BB-51C7-4BDD-8529-325B4A98FD66}" destId="{17259677-8B35-499D-8449-F8F009DA988F}" srcOrd="0" destOrd="0" presId="urn:microsoft.com/office/officeart/2005/8/layout/vList5"/>
    <dgm:cxn modelId="{2519DCBF-C3E6-4F20-8C07-BC6216FC9561}" type="presOf" srcId="{D8C6375D-C07B-4332-838A-78B5E441168C}" destId="{22EB881B-824E-4908-B0A1-31D35A776A94}" srcOrd="0" destOrd="0" presId="urn:microsoft.com/office/officeart/2005/8/layout/vList5"/>
    <dgm:cxn modelId="{47B28DC0-FA8D-4E82-A62C-675AE6253BDB}" type="presOf" srcId="{76D909EE-F03C-4789-BE82-442A6A68FB2F}" destId="{95BE2B4D-B07F-4AB2-81C1-224BD7541AFA}" srcOrd="0" destOrd="0" presId="urn:microsoft.com/office/officeart/2005/8/layout/vList5"/>
    <dgm:cxn modelId="{2F189CC7-9E84-4997-A531-C3BC8087E7E1}" srcId="{589F4FB6-2EC3-48FE-B7F5-A0D273799A46}" destId="{D082B8E8-6CFE-44E5-92B1-05573D908496}" srcOrd="0" destOrd="0" parTransId="{0A2482EE-09FE-435A-AA7F-4A99A87D68F8}" sibTransId="{4F24DD21-92F3-4981-838D-B694280B7149}"/>
    <dgm:cxn modelId="{BF573FDC-7AEE-42BC-8FE3-F93228402316}" srcId="{3E307DFF-8545-4AF2-B7B3-EBDEF005F94F}" destId="{76D909EE-F03C-4789-BE82-442A6A68FB2F}" srcOrd="0" destOrd="0" parTransId="{A6262F6B-7F32-4AA0-A2E0-C92BD6BD9299}" sibTransId="{2648FC16-9B14-41A2-865A-7A15271E720B}"/>
    <dgm:cxn modelId="{4A0E30E0-0D9D-4F95-909A-F65617B0B7CB}" type="presOf" srcId="{2C4E5FD0-99C7-4B12-A1CF-1E45655C1324}" destId="{C4541767-7AB8-434A-96B3-0F9BEF01EFB3}" srcOrd="0" destOrd="0" presId="urn:microsoft.com/office/officeart/2005/8/layout/vList5"/>
    <dgm:cxn modelId="{B6D8B1E8-F008-4411-80BB-186ED8879641}" type="presParOf" srcId="{17259677-8B35-499D-8449-F8F009DA988F}" destId="{89AED4D5-37A2-403D-96C5-2A62380680CA}" srcOrd="0" destOrd="0" presId="urn:microsoft.com/office/officeart/2005/8/layout/vList5"/>
    <dgm:cxn modelId="{B0DA732A-347F-4DCF-BE91-B7DA68E872C6}" type="presParOf" srcId="{89AED4D5-37A2-403D-96C5-2A62380680CA}" destId="{8FB02EA7-5505-4A38-B102-3EFB6BE853AE}" srcOrd="0" destOrd="0" presId="urn:microsoft.com/office/officeart/2005/8/layout/vList5"/>
    <dgm:cxn modelId="{DF7DA265-2C0E-4A0D-922B-2B98E8AC213D}" type="presParOf" srcId="{89AED4D5-37A2-403D-96C5-2A62380680CA}" destId="{6152EBBB-66E3-4B3B-86EE-1D22740268E1}" srcOrd="1" destOrd="0" presId="urn:microsoft.com/office/officeart/2005/8/layout/vList5"/>
    <dgm:cxn modelId="{9EAC0850-A3E9-4872-A4E7-8BCACE9D5FF2}" type="presParOf" srcId="{17259677-8B35-499D-8449-F8F009DA988F}" destId="{0EF67E8A-AB4B-4D6E-9FE2-B3B706E6D8FD}" srcOrd="1" destOrd="0" presId="urn:microsoft.com/office/officeart/2005/8/layout/vList5"/>
    <dgm:cxn modelId="{20E6E63F-A7A2-485C-B801-BADDF12C04A8}" type="presParOf" srcId="{17259677-8B35-499D-8449-F8F009DA988F}" destId="{5B8597B1-F671-4812-B684-A064AFE200FF}" srcOrd="2" destOrd="0" presId="urn:microsoft.com/office/officeart/2005/8/layout/vList5"/>
    <dgm:cxn modelId="{98F82407-2D97-44E4-941A-13A4054D458C}" type="presParOf" srcId="{5B8597B1-F671-4812-B684-A064AFE200FF}" destId="{6920AF02-3BB8-4773-9A49-6D7FFA01DBEF}" srcOrd="0" destOrd="0" presId="urn:microsoft.com/office/officeart/2005/8/layout/vList5"/>
    <dgm:cxn modelId="{CA3C5D97-767B-4542-979C-35E96B45D34F}" type="presParOf" srcId="{5B8597B1-F671-4812-B684-A064AFE200FF}" destId="{3462FB17-D27D-4766-A511-A1ADF65283F7}" srcOrd="1" destOrd="0" presId="urn:microsoft.com/office/officeart/2005/8/layout/vList5"/>
    <dgm:cxn modelId="{768A4ADF-BC91-4074-835F-5248749BDF88}" type="presParOf" srcId="{17259677-8B35-499D-8449-F8F009DA988F}" destId="{D02DBCA6-2A73-491E-AA25-8BB79E78F4A6}" srcOrd="3" destOrd="0" presId="urn:microsoft.com/office/officeart/2005/8/layout/vList5"/>
    <dgm:cxn modelId="{0784E79A-9E1A-47B2-94ED-92ABA0E94F8D}" type="presParOf" srcId="{17259677-8B35-499D-8449-F8F009DA988F}" destId="{F3F17C2A-B3A8-4819-8F69-D747C8C3683A}" srcOrd="4" destOrd="0" presId="urn:microsoft.com/office/officeart/2005/8/layout/vList5"/>
    <dgm:cxn modelId="{4C2C6659-29A5-4648-8B50-28E93635EA2D}" type="presParOf" srcId="{F3F17C2A-B3A8-4819-8F69-D747C8C3683A}" destId="{22EB881B-824E-4908-B0A1-31D35A776A94}" srcOrd="0" destOrd="0" presId="urn:microsoft.com/office/officeart/2005/8/layout/vList5"/>
    <dgm:cxn modelId="{35D1128E-797C-439A-A625-3DCBB8A36138}" type="presParOf" srcId="{F3F17C2A-B3A8-4819-8F69-D747C8C3683A}" destId="{085431EB-5013-4B38-B6D3-AA6104CC8237}" srcOrd="1" destOrd="0" presId="urn:microsoft.com/office/officeart/2005/8/layout/vList5"/>
    <dgm:cxn modelId="{4F79FE73-DB5F-42E5-98B0-2AA84D1D66A8}" type="presParOf" srcId="{17259677-8B35-499D-8449-F8F009DA988F}" destId="{8513F5D7-36FD-458B-974D-398990A1BE46}" srcOrd="5" destOrd="0" presId="urn:microsoft.com/office/officeart/2005/8/layout/vList5"/>
    <dgm:cxn modelId="{3B3769B2-A223-4BC1-8F31-0916E66BA1DC}" type="presParOf" srcId="{17259677-8B35-499D-8449-F8F009DA988F}" destId="{0D3781C2-1B7B-4EB3-BC8E-AE5B71EBAD81}" srcOrd="6" destOrd="0" presId="urn:microsoft.com/office/officeart/2005/8/layout/vList5"/>
    <dgm:cxn modelId="{744E6564-1A8B-4E59-80E5-7B948810C9FF}" type="presParOf" srcId="{0D3781C2-1B7B-4EB3-BC8E-AE5B71EBAD81}" destId="{C027A9C5-4515-4F57-A48E-08BC0AE062C3}" srcOrd="0" destOrd="0" presId="urn:microsoft.com/office/officeart/2005/8/layout/vList5"/>
    <dgm:cxn modelId="{A168324C-2A81-42B1-AFB9-9E9FA83C47CB}" type="presParOf" srcId="{0D3781C2-1B7B-4EB3-BC8E-AE5B71EBAD81}" destId="{95BE2B4D-B07F-4AB2-81C1-224BD7541AFA}" srcOrd="1" destOrd="0" presId="urn:microsoft.com/office/officeart/2005/8/layout/vList5"/>
    <dgm:cxn modelId="{7358A6BA-D4A3-4F3B-B269-289CB094A1FF}" type="presParOf" srcId="{17259677-8B35-499D-8449-F8F009DA988F}" destId="{53D3C7B3-CC08-4A4E-8714-B28FA7DC5438}" srcOrd="7" destOrd="0" presId="urn:microsoft.com/office/officeart/2005/8/layout/vList5"/>
    <dgm:cxn modelId="{CB2C7CF6-6D92-4838-87D6-CFCD9A977B94}" type="presParOf" srcId="{17259677-8B35-499D-8449-F8F009DA988F}" destId="{A1DED384-BF83-496E-995A-7C1ED0C46B5E}" srcOrd="8" destOrd="0" presId="urn:microsoft.com/office/officeart/2005/8/layout/vList5"/>
    <dgm:cxn modelId="{1C908B59-B558-4199-B7EB-6CFF5E0529B1}" type="presParOf" srcId="{A1DED384-BF83-496E-995A-7C1ED0C46B5E}" destId="{C4541767-7AB8-434A-96B3-0F9BEF01EFB3}" srcOrd="0" destOrd="0" presId="urn:microsoft.com/office/officeart/2005/8/layout/vList5"/>
    <dgm:cxn modelId="{71C02423-F91D-4AB3-B973-F72B5598A911}" type="presParOf" srcId="{A1DED384-BF83-496E-995A-7C1ED0C46B5E}" destId="{6C03D4FA-1AFD-45FC-A519-1052307CB07D}" srcOrd="1" destOrd="0" presId="urn:microsoft.com/office/officeart/2005/8/layout/vList5"/>
    <dgm:cxn modelId="{70A12E7F-64F7-4398-838C-C92866A46559}" type="presParOf" srcId="{17259677-8B35-499D-8449-F8F009DA988F}" destId="{790A6BDA-0FEE-4B38-B7B0-97206F7D6667}" srcOrd="9" destOrd="0" presId="urn:microsoft.com/office/officeart/2005/8/layout/vList5"/>
    <dgm:cxn modelId="{4BF464C7-8FA6-4D66-A7C9-C889D054CDF6}" type="presParOf" srcId="{17259677-8B35-499D-8449-F8F009DA988F}" destId="{5A0B963A-96DB-407F-9622-D3F88EAC6A7A}" srcOrd="10" destOrd="0" presId="urn:microsoft.com/office/officeart/2005/8/layout/vList5"/>
    <dgm:cxn modelId="{1C65FF83-BCB4-4900-9E9A-2EC67107AC76}" type="presParOf" srcId="{5A0B963A-96DB-407F-9622-D3F88EAC6A7A}" destId="{4A66BCA1-0D46-4992-9314-6BA46CDBA787}" srcOrd="0" destOrd="0" presId="urn:microsoft.com/office/officeart/2005/8/layout/vList5"/>
    <dgm:cxn modelId="{C24A451B-F370-4826-B4AE-13C3E5E253F7}" type="presParOf" srcId="{5A0B963A-96DB-407F-9622-D3F88EAC6A7A}" destId="{0F5D5CAA-3F20-4EBB-8EBA-047E18062B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42CF32-1692-4B65-8236-5F559A6F9DF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E177613-0D4C-4ED2-AD4E-AC5EDCA231B6}">
      <dgm:prSet/>
      <dgm:spPr/>
      <dgm:t>
        <a:bodyPr/>
        <a:lstStyle/>
        <a:p>
          <a:r>
            <a:rPr lang="en-US" b="1"/>
            <a:t>Emissions</a:t>
          </a:r>
          <a:r>
            <a:rPr lang="en-US"/>
            <a:t>: SMOKE V4.0 (Sparse Matrix Operator Kernel Modeling</a:t>
          </a:r>
          <a:r>
            <a:rPr lang="zh-CN"/>
            <a:t> </a:t>
          </a:r>
          <a:r>
            <a:rPr lang="en-US"/>
            <a:t>System)</a:t>
          </a:r>
        </a:p>
      </dgm:t>
    </dgm:pt>
    <dgm:pt modelId="{B18275F9-0F5A-475D-A4B6-1B8198A80D08}" type="parTrans" cxnId="{A0A93CF4-2684-4160-8E2B-03CD502B499A}">
      <dgm:prSet/>
      <dgm:spPr/>
      <dgm:t>
        <a:bodyPr/>
        <a:lstStyle/>
        <a:p>
          <a:endParaRPr lang="en-US"/>
        </a:p>
      </dgm:t>
    </dgm:pt>
    <dgm:pt modelId="{5AC7AEA9-2AAB-442E-95FD-A678CEF3DBB8}" type="sibTrans" cxnId="{A0A93CF4-2684-4160-8E2B-03CD502B499A}">
      <dgm:prSet/>
      <dgm:spPr/>
      <dgm:t>
        <a:bodyPr/>
        <a:lstStyle/>
        <a:p>
          <a:endParaRPr lang="en-US"/>
        </a:p>
      </dgm:t>
    </dgm:pt>
    <dgm:pt modelId="{ED467D49-B9F8-45EB-88CD-00FB70143FFF}">
      <dgm:prSet/>
      <dgm:spPr/>
      <dgm:t>
        <a:bodyPr/>
        <a:lstStyle/>
        <a:p>
          <a:r>
            <a:rPr lang="en-US"/>
            <a:t>Anthropogenic Emission: CARB 2012 inventory.</a:t>
          </a:r>
        </a:p>
      </dgm:t>
    </dgm:pt>
    <dgm:pt modelId="{5A9C47E5-603D-4761-96E0-65E6CFC192F8}" type="parTrans" cxnId="{DF78E38B-060A-4401-9C8C-4DA128BC41B4}">
      <dgm:prSet/>
      <dgm:spPr/>
      <dgm:t>
        <a:bodyPr/>
        <a:lstStyle/>
        <a:p>
          <a:endParaRPr lang="en-US"/>
        </a:p>
      </dgm:t>
    </dgm:pt>
    <dgm:pt modelId="{34F7DCA3-836F-432D-A5B5-8A6DF073BDD0}" type="sibTrans" cxnId="{DF78E38B-060A-4401-9C8C-4DA128BC41B4}">
      <dgm:prSet/>
      <dgm:spPr/>
      <dgm:t>
        <a:bodyPr/>
        <a:lstStyle/>
        <a:p>
          <a:endParaRPr lang="en-US"/>
        </a:p>
      </dgm:t>
    </dgm:pt>
    <dgm:pt modelId="{5A678225-9C27-4A42-8751-36EF2BE792A2}">
      <dgm:prSet/>
      <dgm:spPr/>
      <dgm:t>
        <a:bodyPr/>
        <a:lstStyle/>
        <a:p>
          <a:r>
            <a:rPr lang="en-US"/>
            <a:t>Biogenic Emission: Model of Emissions of Gases and Aerosols from Nature (MEGAN, v2.1).</a:t>
          </a:r>
        </a:p>
      </dgm:t>
    </dgm:pt>
    <dgm:pt modelId="{D3D2AEF5-1346-461A-8E80-DB92FAA2D0E1}" type="parTrans" cxnId="{EBEED87E-15B4-43A7-BF7D-962D0A288970}">
      <dgm:prSet/>
      <dgm:spPr/>
      <dgm:t>
        <a:bodyPr/>
        <a:lstStyle/>
        <a:p>
          <a:endParaRPr lang="en-US"/>
        </a:p>
      </dgm:t>
    </dgm:pt>
    <dgm:pt modelId="{388F4BC2-21DE-4511-A553-A2195929BA56}" type="sibTrans" cxnId="{EBEED87E-15B4-43A7-BF7D-962D0A288970}">
      <dgm:prSet/>
      <dgm:spPr/>
      <dgm:t>
        <a:bodyPr/>
        <a:lstStyle/>
        <a:p>
          <a:endParaRPr lang="en-US"/>
        </a:p>
      </dgm:t>
    </dgm:pt>
    <dgm:pt modelId="{8E251EE3-C062-478F-988E-063774885999}">
      <dgm:prSet/>
      <dgm:spPr/>
      <dgm:t>
        <a:bodyPr/>
        <a:lstStyle/>
        <a:p>
          <a:r>
            <a:rPr lang="en-US" b="1"/>
            <a:t>Meteorology</a:t>
          </a:r>
          <a:r>
            <a:rPr lang="en-US"/>
            <a:t>: WRF V3.7 (Weather Research and Forecasting</a:t>
          </a:r>
          <a:r>
            <a:rPr lang="zh-CN"/>
            <a:t> </a:t>
          </a:r>
          <a:r>
            <a:rPr lang="en-US"/>
            <a:t>Model)</a:t>
          </a:r>
        </a:p>
      </dgm:t>
    </dgm:pt>
    <dgm:pt modelId="{D6F3C050-F3C4-4DA0-B6E7-A097D8DBF0B6}" type="parTrans" cxnId="{27A18122-D622-46CB-B576-A9FD18644AC0}">
      <dgm:prSet/>
      <dgm:spPr/>
      <dgm:t>
        <a:bodyPr/>
        <a:lstStyle/>
        <a:p>
          <a:endParaRPr lang="en-US"/>
        </a:p>
      </dgm:t>
    </dgm:pt>
    <dgm:pt modelId="{127B1952-8124-40CF-B443-4A32B0D906C6}" type="sibTrans" cxnId="{27A18122-D622-46CB-B576-A9FD18644AC0}">
      <dgm:prSet/>
      <dgm:spPr/>
      <dgm:t>
        <a:bodyPr/>
        <a:lstStyle/>
        <a:p>
          <a:endParaRPr lang="en-US"/>
        </a:p>
      </dgm:t>
    </dgm:pt>
    <dgm:pt modelId="{474DF95B-1B15-4FB1-9920-00C79D1A08A9}">
      <dgm:prSet/>
      <dgm:spPr/>
      <dgm:t>
        <a:bodyPr/>
        <a:lstStyle/>
        <a:p>
          <a:r>
            <a:rPr lang="en-US"/>
            <a:t>Operational Global Analysis data (year 2012)</a:t>
          </a:r>
        </a:p>
      </dgm:t>
    </dgm:pt>
    <dgm:pt modelId="{7911C918-0134-43B0-B6CC-CC8CA55D9B9F}" type="parTrans" cxnId="{C991FBDD-1672-492E-9BBE-C5BA97EB82D9}">
      <dgm:prSet/>
      <dgm:spPr/>
      <dgm:t>
        <a:bodyPr/>
        <a:lstStyle/>
        <a:p>
          <a:endParaRPr lang="en-US"/>
        </a:p>
      </dgm:t>
    </dgm:pt>
    <dgm:pt modelId="{AD8A0CDB-A21A-4D49-99F7-CF8BAE48DAC0}" type="sibTrans" cxnId="{C991FBDD-1672-492E-9BBE-C5BA97EB82D9}">
      <dgm:prSet/>
      <dgm:spPr/>
      <dgm:t>
        <a:bodyPr/>
        <a:lstStyle/>
        <a:p>
          <a:endParaRPr lang="en-US"/>
        </a:p>
      </dgm:t>
    </dgm:pt>
    <dgm:pt modelId="{C53C7415-EC6A-4770-9714-80BC52249177}">
      <dgm:prSet/>
      <dgm:spPr/>
      <dgm:t>
        <a:bodyPr/>
        <a:lstStyle/>
        <a:p>
          <a:r>
            <a:rPr lang="en-US" b="1"/>
            <a:t>Air quality</a:t>
          </a:r>
          <a:r>
            <a:rPr lang="en-US"/>
            <a:t>: CMAQ V5.2 (Community</a:t>
          </a:r>
          <a:r>
            <a:rPr lang="zh-CN"/>
            <a:t> </a:t>
          </a:r>
          <a:r>
            <a:rPr lang="en-US"/>
            <a:t>Multiscale</a:t>
          </a:r>
          <a:r>
            <a:rPr lang="zh-CN"/>
            <a:t> </a:t>
          </a:r>
          <a:r>
            <a:rPr lang="en-US"/>
            <a:t>Air</a:t>
          </a:r>
          <a:r>
            <a:rPr lang="zh-CN"/>
            <a:t> </a:t>
          </a:r>
          <a:r>
            <a:rPr lang="en-US"/>
            <a:t>Quality Modeling System)</a:t>
          </a:r>
        </a:p>
      </dgm:t>
    </dgm:pt>
    <dgm:pt modelId="{94DB2C16-426C-433D-8760-5316A914FA8D}" type="parTrans" cxnId="{75F8319E-C66D-4551-AD5B-85FC68BD617A}">
      <dgm:prSet/>
      <dgm:spPr/>
      <dgm:t>
        <a:bodyPr/>
        <a:lstStyle/>
        <a:p>
          <a:endParaRPr lang="en-US"/>
        </a:p>
      </dgm:t>
    </dgm:pt>
    <dgm:pt modelId="{FB61473B-7E4F-4CB7-B51B-F0FE87C29543}" type="sibTrans" cxnId="{75F8319E-C66D-4551-AD5B-85FC68BD617A}">
      <dgm:prSet/>
      <dgm:spPr/>
      <dgm:t>
        <a:bodyPr/>
        <a:lstStyle/>
        <a:p>
          <a:endParaRPr lang="en-US"/>
        </a:p>
      </dgm:t>
    </dgm:pt>
    <dgm:pt modelId="{4B535C92-EFCA-4647-9E24-2EA47B56FFF9}">
      <dgm:prSet/>
      <dgm:spPr/>
      <dgm:t>
        <a:bodyPr/>
        <a:lstStyle/>
        <a:p>
          <a:r>
            <a:rPr lang="en-US"/>
            <a:t>Boundary condition: Model for Ozone and Related Chemical Tracers (Mozart v4.0).</a:t>
          </a:r>
        </a:p>
      </dgm:t>
    </dgm:pt>
    <dgm:pt modelId="{84C58115-062A-461E-8BAD-D2D2B001804D}" type="parTrans" cxnId="{33503B30-4ED2-4620-BFAB-7FB880D52EBF}">
      <dgm:prSet/>
      <dgm:spPr/>
      <dgm:t>
        <a:bodyPr/>
        <a:lstStyle/>
        <a:p>
          <a:endParaRPr lang="en-US"/>
        </a:p>
      </dgm:t>
    </dgm:pt>
    <dgm:pt modelId="{FA897FBC-1FB7-42E1-8313-B273D5D57C36}" type="sibTrans" cxnId="{33503B30-4ED2-4620-BFAB-7FB880D52EBF}">
      <dgm:prSet/>
      <dgm:spPr/>
      <dgm:t>
        <a:bodyPr/>
        <a:lstStyle/>
        <a:p>
          <a:endParaRPr lang="en-US"/>
        </a:p>
      </dgm:t>
    </dgm:pt>
    <dgm:pt modelId="{6870D1AE-D818-445E-812A-0131692FB456}">
      <dgm:prSet/>
      <dgm:spPr/>
      <dgm:t>
        <a:bodyPr/>
        <a:lstStyle/>
        <a:p>
          <a:r>
            <a:rPr lang="en-US"/>
            <a:t>Photochemistry: SAPRC-07 chemical mechanism</a:t>
          </a:r>
        </a:p>
      </dgm:t>
    </dgm:pt>
    <dgm:pt modelId="{04FD5A00-07B6-4EBE-8523-1C4F43170752}" type="parTrans" cxnId="{E180A5BA-F90F-49D1-9D27-F65C9700F8A5}">
      <dgm:prSet/>
      <dgm:spPr/>
      <dgm:t>
        <a:bodyPr/>
        <a:lstStyle/>
        <a:p>
          <a:endParaRPr lang="en-US"/>
        </a:p>
      </dgm:t>
    </dgm:pt>
    <dgm:pt modelId="{852AF6F9-E573-4485-B858-D0A20E297439}" type="sibTrans" cxnId="{E180A5BA-F90F-49D1-9D27-F65C9700F8A5}">
      <dgm:prSet/>
      <dgm:spPr/>
      <dgm:t>
        <a:bodyPr/>
        <a:lstStyle/>
        <a:p>
          <a:endParaRPr lang="en-US"/>
        </a:p>
      </dgm:t>
    </dgm:pt>
    <dgm:pt modelId="{12F64FDA-4BF9-480B-8C07-DFC81568E85A}">
      <dgm:prSet/>
      <dgm:spPr/>
      <dgm:t>
        <a:bodyPr/>
        <a:lstStyle/>
        <a:p>
          <a:r>
            <a:rPr lang="en-US"/>
            <a:t>Aerosol dynamics: AERO6</a:t>
          </a:r>
        </a:p>
      </dgm:t>
    </dgm:pt>
    <dgm:pt modelId="{152A7128-6B1C-4BEC-A681-1AF07E20496B}" type="parTrans" cxnId="{FEF000EC-6C9A-4336-98FC-0918257B85AD}">
      <dgm:prSet/>
      <dgm:spPr/>
      <dgm:t>
        <a:bodyPr/>
        <a:lstStyle/>
        <a:p>
          <a:endParaRPr lang="en-US"/>
        </a:p>
      </dgm:t>
    </dgm:pt>
    <dgm:pt modelId="{DDE6C0F6-16EF-4816-A86D-7AEF40984BA8}" type="sibTrans" cxnId="{FEF000EC-6C9A-4336-98FC-0918257B85AD}">
      <dgm:prSet/>
      <dgm:spPr/>
      <dgm:t>
        <a:bodyPr/>
        <a:lstStyle/>
        <a:p>
          <a:endParaRPr lang="en-US"/>
        </a:p>
      </dgm:t>
    </dgm:pt>
    <dgm:pt modelId="{36840D70-1802-41C4-B184-EF7BB191D247}">
      <dgm:prSet/>
      <dgm:spPr/>
      <dgm:t>
        <a:bodyPr/>
        <a:lstStyle/>
        <a:p>
          <a:r>
            <a:rPr lang="en-US" b="1"/>
            <a:t>Simulation domain</a:t>
          </a:r>
          <a:r>
            <a:rPr lang="en-US"/>
            <a:t>: California (4 km x 4 km)</a:t>
          </a:r>
        </a:p>
      </dgm:t>
    </dgm:pt>
    <dgm:pt modelId="{A57F7E39-8BB5-4925-BA00-DE08C22108D6}" type="parTrans" cxnId="{E668651A-4FFA-439A-8F38-708DFD60C302}">
      <dgm:prSet/>
      <dgm:spPr/>
      <dgm:t>
        <a:bodyPr/>
        <a:lstStyle/>
        <a:p>
          <a:endParaRPr lang="en-US"/>
        </a:p>
      </dgm:t>
    </dgm:pt>
    <dgm:pt modelId="{4744A5E2-7B08-4D4E-A937-B05BD07C5F23}" type="sibTrans" cxnId="{E668651A-4FFA-439A-8F38-708DFD60C302}">
      <dgm:prSet/>
      <dgm:spPr/>
      <dgm:t>
        <a:bodyPr/>
        <a:lstStyle/>
        <a:p>
          <a:endParaRPr lang="en-US"/>
        </a:p>
      </dgm:t>
    </dgm:pt>
    <dgm:pt modelId="{B81D624F-05A3-4927-901C-DD338EF3F6FC}">
      <dgm:prSet/>
      <dgm:spPr/>
      <dgm:t>
        <a:bodyPr/>
        <a:lstStyle/>
        <a:p>
          <a:r>
            <a:rPr lang="en-US" b="1"/>
            <a:t>Simulation periods</a:t>
          </a:r>
          <a:r>
            <a:rPr lang="en-US"/>
            <a:t>: Winter (Jan. 1</a:t>
          </a:r>
          <a:r>
            <a:rPr lang="en-US" baseline="30000"/>
            <a:t>st</a:t>
          </a:r>
          <a:r>
            <a:rPr lang="en-US"/>
            <a:t>- Jan. 15</a:t>
          </a:r>
          <a:r>
            <a:rPr lang="en-US" baseline="30000"/>
            <a:t>th</a:t>
          </a:r>
          <a:r>
            <a:rPr lang="en-US"/>
            <a:t> ) &amp; Summer (Jul. 8</a:t>
          </a:r>
          <a:r>
            <a:rPr lang="en-US" baseline="30000"/>
            <a:t>th</a:t>
          </a:r>
          <a:r>
            <a:rPr lang="en-US"/>
            <a:t> – Jul. 22</a:t>
          </a:r>
          <a:r>
            <a:rPr lang="en-US" baseline="30000"/>
            <a:t>th</a:t>
          </a:r>
          <a:r>
            <a:rPr lang="en-US"/>
            <a:t>)</a:t>
          </a:r>
        </a:p>
      </dgm:t>
    </dgm:pt>
    <dgm:pt modelId="{B74D37A6-98A0-4268-A701-C08884F88297}" type="parTrans" cxnId="{9B88ACD0-CBB1-46D9-A198-65B509B4AA05}">
      <dgm:prSet/>
      <dgm:spPr/>
      <dgm:t>
        <a:bodyPr/>
        <a:lstStyle/>
        <a:p>
          <a:endParaRPr lang="en-US"/>
        </a:p>
      </dgm:t>
    </dgm:pt>
    <dgm:pt modelId="{4BDDAF9E-8B57-49D9-95C1-70BF5C588CA9}" type="sibTrans" cxnId="{9B88ACD0-CBB1-46D9-A198-65B509B4AA05}">
      <dgm:prSet/>
      <dgm:spPr/>
      <dgm:t>
        <a:bodyPr/>
        <a:lstStyle/>
        <a:p>
          <a:endParaRPr lang="en-US"/>
        </a:p>
      </dgm:t>
    </dgm:pt>
    <dgm:pt modelId="{6A1A9857-E006-477E-9435-081F77EF22A5}" type="pres">
      <dgm:prSet presAssocID="{2442CF32-1692-4B65-8236-5F559A6F9DFC}" presName="linear" presStyleCnt="0">
        <dgm:presLayoutVars>
          <dgm:animLvl val="lvl"/>
          <dgm:resizeHandles val="exact"/>
        </dgm:presLayoutVars>
      </dgm:prSet>
      <dgm:spPr/>
    </dgm:pt>
    <dgm:pt modelId="{72B2EF48-B238-49F1-A2EF-33265EE1F0EF}" type="pres">
      <dgm:prSet presAssocID="{3E177613-0D4C-4ED2-AD4E-AC5EDCA231B6}" presName="parentText" presStyleLbl="node1" presStyleIdx="0" presStyleCnt="5">
        <dgm:presLayoutVars>
          <dgm:chMax val="0"/>
          <dgm:bulletEnabled val="1"/>
        </dgm:presLayoutVars>
      </dgm:prSet>
      <dgm:spPr/>
    </dgm:pt>
    <dgm:pt modelId="{164BF0EA-8A4F-4203-8E84-E2A6AFBC6211}" type="pres">
      <dgm:prSet presAssocID="{3E177613-0D4C-4ED2-AD4E-AC5EDCA231B6}" presName="childText" presStyleLbl="revTx" presStyleIdx="0" presStyleCnt="3">
        <dgm:presLayoutVars>
          <dgm:bulletEnabled val="1"/>
        </dgm:presLayoutVars>
      </dgm:prSet>
      <dgm:spPr/>
    </dgm:pt>
    <dgm:pt modelId="{9043A464-D50A-487F-AA0D-DB07D0A76C5B}" type="pres">
      <dgm:prSet presAssocID="{8E251EE3-C062-478F-988E-063774885999}" presName="parentText" presStyleLbl="node1" presStyleIdx="1" presStyleCnt="5">
        <dgm:presLayoutVars>
          <dgm:chMax val="0"/>
          <dgm:bulletEnabled val="1"/>
        </dgm:presLayoutVars>
      </dgm:prSet>
      <dgm:spPr/>
    </dgm:pt>
    <dgm:pt modelId="{D38EEF61-4257-4CB1-86DC-C946C4FCB404}" type="pres">
      <dgm:prSet presAssocID="{8E251EE3-C062-478F-988E-063774885999}" presName="childText" presStyleLbl="revTx" presStyleIdx="1" presStyleCnt="3">
        <dgm:presLayoutVars>
          <dgm:bulletEnabled val="1"/>
        </dgm:presLayoutVars>
      </dgm:prSet>
      <dgm:spPr/>
    </dgm:pt>
    <dgm:pt modelId="{F5413AF8-2291-43AD-88CD-0F0F3AE76788}" type="pres">
      <dgm:prSet presAssocID="{C53C7415-EC6A-4770-9714-80BC52249177}" presName="parentText" presStyleLbl="node1" presStyleIdx="2" presStyleCnt="5">
        <dgm:presLayoutVars>
          <dgm:chMax val="0"/>
          <dgm:bulletEnabled val="1"/>
        </dgm:presLayoutVars>
      </dgm:prSet>
      <dgm:spPr/>
    </dgm:pt>
    <dgm:pt modelId="{94E0AA5F-9AFF-4C91-8BFF-619D669D8DC8}" type="pres">
      <dgm:prSet presAssocID="{C53C7415-EC6A-4770-9714-80BC52249177}" presName="childText" presStyleLbl="revTx" presStyleIdx="2" presStyleCnt="3">
        <dgm:presLayoutVars>
          <dgm:bulletEnabled val="1"/>
        </dgm:presLayoutVars>
      </dgm:prSet>
      <dgm:spPr/>
    </dgm:pt>
    <dgm:pt modelId="{4F6F7806-4313-4A00-9C9F-E5D101A89224}" type="pres">
      <dgm:prSet presAssocID="{36840D70-1802-41C4-B184-EF7BB191D247}" presName="parentText" presStyleLbl="node1" presStyleIdx="3" presStyleCnt="5">
        <dgm:presLayoutVars>
          <dgm:chMax val="0"/>
          <dgm:bulletEnabled val="1"/>
        </dgm:presLayoutVars>
      </dgm:prSet>
      <dgm:spPr/>
    </dgm:pt>
    <dgm:pt modelId="{FDD4D230-A0BE-41A4-A66E-CDAC5A141C40}" type="pres">
      <dgm:prSet presAssocID="{4744A5E2-7B08-4D4E-A937-B05BD07C5F23}" presName="spacer" presStyleCnt="0"/>
      <dgm:spPr/>
    </dgm:pt>
    <dgm:pt modelId="{40CCD5C1-121E-448A-A9E5-B54C2E1AA61C}" type="pres">
      <dgm:prSet presAssocID="{B81D624F-05A3-4927-901C-DD338EF3F6FC}" presName="parentText" presStyleLbl="node1" presStyleIdx="4" presStyleCnt="5">
        <dgm:presLayoutVars>
          <dgm:chMax val="0"/>
          <dgm:bulletEnabled val="1"/>
        </dgm:presLayoutVars>
      </dgm:prSet>
      <dgm:spPr/>
    </dgm:pt>
  </dgm:ptLst>
  <dgm:cxnLst>
    <dgm:cxn modelId="{6563F40A-74E7-437E-A20F-81824CDA7CC9}" type="presOf" srcId="{8E251EE3-C062-478F-988E-063774885999}" destId="{9043A464-D50A-487F-AA0D-DB07D0A76C5B}" srcOrd="0" destOrd="0" presId="urn:microsoft.com/office/officeart/2005/8/layout/vList2"/>
    <dgm:cxn modelId="{67C5010E-951D-4CB8-90F8-ACF7D014F452}" type="presOf" srcId="{3E177613-0D4C-4ED2-AD4E-AC5EDCA231B6}" destId="{72B2EF48-B238-49F1-A2EF-33265EE1F0EF}" srcOrd="0" destOrd="0" presId="urn:microsoft.com/office/officeart/2005/8/layout/vList2"/>
    <dgm:cxn modelId="{A9649519-EF22-420E-9BFD-FB7FCD749974}" type="presOf" srcId="{12F64FDA-4BF9-480B-8C07-DFC81568E85A}" destId="{94E0AA5F-9AFF-4C91-8BFF-619D669D8DC8}" srcOrd="0" destOrd="2" presId="urn:microsoft.com/office/officeart/2005/8/layout/vList2"/>
    <dgm:cxn modelId="{E668651A-4FFA-439A-8F38-708DFD60C302}" srcId="{2442CF32-1692-4B65-8236-5F559A6F9DFC}" destId="{36840D70-1802-41C4-B184-EF7BB191D247}" srcOrd="3" destOrd="0" parTransId="{A57F7E39-8BB5-4925-BA00-DE08C22108D6}" sibTransId="{4744A5E2-7B08-4D4E-A937-B05BD07C5F23}"/>
    <dgm:cxn modelId="{27A18122-D622-46CB-B576-A9FD18644AC0}" srcId="{2442CF32-1692-4B65-8236-5F559A6F9DFC}" destId="{8E251EE3-C062-478F-988E-063774885999}" srcOrd="1" destOrd="0" parTransId="{D6F3C050-F3C4-4DA0-B6E7-A097D8DBF0B6}" sibTransId="{127B1952-8124-40CF-B443-4A32B0D906C6}"/>
    <dgm:cxn modelId="{096F0C2D-43E6-4957-A039-8D46D766CE93}" type="presOf" srcId="{C53C7415-EC6A-4770-9714-80BC52249177}" destId="{F5413AF8-2291-43AD-88CD-0F0F3AE76788}" srcOrd="0" destOrd="0" presId="urn:microsoft.com/office/officeart/2005/8/layout/vList2"/>
    <dgm:cxn modelId="{33503B30-4ED2-4620-BFAB-7FB880D52EBF}" srcId="{C53C7415-EC6A-4770-9714-80BC52249177}" destId="{4B535C92-EFCA-4647-9E24-2EA47B56FFF9}" srcOrd="0" destOrd="0" parTransId="{84C58115-062A-461E-8BAD-D2D2B001804D}" sibTransId="{FA897FBC-1FB7-42E1-8313-B273D5D57C36}"/>
    <dgm:cxn modelId="{65BEFC44-32A1-458A-A5CA-9351F235514F}" type="presOf" srcId="{ED467D49-B9F8-45EB-88CD-00FB70143FFF}" destId="{164BF0EA-8A4F-4203-8E84-E2A6AFBC6211}" srcOrd="0" destOrd="0" presId="urn:microsoft.com/office/officeart/2005/8/layout/vList2"/>
    <dgm:cxn modelId="{4EA9336A-A739-48EB-9D09-820BD98FBF67}" type="presOf" srcId="{4B535C92-EFCA-4647-9E24-2EA47B56FFF9}" destId="{94E0AA5F-9AFF-4C91-8BFF-619D669D8DC8}" srcOrd="0" destOrd="0" presId="urn:microsoft.com/office/officeart/2005/8/layout/vList2"/>
    <dgm:cxn modelId="{EBEED87E-15B4-43A7-BF7D-962D0A288970}" srcId="{3E177613-0D4C-4ED2-AD4E-AC5EDCA231B6}" destId="{5A678225-9C27-4A42-8751-36EF2BE792A2}" srcOrd="1" destOrd="0" parTransId="{D3D2AEF5-1346-461A-8E80-DB92FAA2D0E1}" sibTransId="{388F4BC2-21DE-4511-A553-A2195929BA56}"/>
    <dgm:cxn modelId="{DF78E38B-060A-4401-9C8C-4DA128BC41B4}" srcId="{3E177613-0D4C-4ED2-AD4E-AC5EDCA231B6}" destId="{ED467D49-B9F8-45EB-88CD-00FB70143FFF}" srcOrd="0" destOrd="0" parTransId="{5A9C47E5-603D-4761-96E0-65E6CFC192F8}" sibTransId="{34F7DCA3-836F-432D-A5B5-8A6DF073BDD0}"/>
    <dgm:cxn modelId="{961C398D-CD28-4398-8FB9-0A7F8F13CA05}" type="presOf" srcId="{474DF95B-1B15-4FB1-9920-00C79D1A08A9}" destId="{D38EEF61-4257-4CB1-86DC-C946C4FCB404}" srcOrd="0" destOrd="0" presId="urn:microsoft.com/office/officeart/2005/8/layout/vList2"/>
    <dgm:cxn modelId="{75F8319E-C66D-4551-AD5B-85FC68BD617A}" srcId="{2442CF32-1692-4B65-8236-5F559A6F9DFC}" destId="{C53C7415-EC6A-4770-9714-80BC52249177}" srcOrd="2" destOrd="0" parTransId="{94DB2C16-426C-433D-8760-5316A914FA8D}" sibTransId="{FB61473B-7E4F-4CB7-B51B-F0FE87C29543}"/>
    <dgm:cxn modelId="{E180A5BA-F90F-49D1-9D27-F65C9700F8A5}" srcId="{C53C7415-EC6A-4770-9714-80BC52249177}" destId="{6870D1AE-D818-445E-812A-0131692FB456}" srcOrd="1" destOrd="0" parTransId="{04FD5A00-07B6-4EBE-8523-1C4F43170752}" sibTransId="{852AF6F9-E573-4485-B858-D0A20E297439}"/>
    <dgm:cxn modelId="{AFB015BC-746F-4311-8DE3-F4A026F5876F}" type="presOf" srcId="{B81D624F-05A3-4927-901C-DD338EF3F6FC}" destId="{40CCD5C1-121E-448A-A9E5-B54C2E1AA61C}" srcOrd="0" destOrd="0" presId="urn:microsoft.com/office/officeart/2005/8/layout/vList2"/>
    <dgm:cxn modelId="{F0AFFFC2-AAF1-4E88-A29B-8402ABA3C6AE}" type="presOf" srcId="{2442CF32-1692-4B65-8236-5F559A6F9DFC}" destId="{6A1A9857-E006-477E-9435-081F77EF22A5}" srcOrd="0" destOrd="0" presId="urn:microsoft.com/office/officeart/2005/8/layout/vList2"/>
    <dgm:cxn modelId="{9B88ACD0-CBB1-46D9-A198-65B509B4AA05}" srcId="{2442CF32-1692-4B65-8236-5F559A6F9DFC}" destId="{B81D624F-05A3-4927-901C-DD338EF3F6FC}" srcOrd="4" destOrd="0" parTransId="{B74D37A6-98A0-4268-A701-C08884F88297}" sibTransId="{4BDDAF9E-8B57-49D9-95C1-70BF5C588CA9}"/>
    <dgm:cxn modelId="{C991FBDD-1672-492E-9BBE-C5BA97EB82D9}" srcId="{8E251EE3-C062-478F-988E-063774885999}" destId="{474DF95B-1B15-4FB1-9920-00C79D1A08A9}" srcOrd="0" destOrd="0" parTransId="{7911C918-0134-43B0-B6CC-CC8CA55D9B9F}" sibTransId="{AD8A0CDB-A21A-4D49-99F7-CF8BAE48DAC0}"/>
    <dgm:cxn modelId="{FEF000EC-6C9A-4336-98FC-0918257B85AD}" srcId="{C53C7415-EC6A-4770-9714-80BC52249177}" destId="{12F64FDA-4BF9-480B-8C07-DFC81568E85A}" srcOrd="2" destOrd="0" parTransId="{152A7128-6B1C-4BEC-A681-1AF07E20496B}" sibTransId="{DDE6C0F6-16EF-4816-A86D-7AEF40984BA8}"/>
    <dgm:cxn modelId="{F86A87ED-EC5C-49E3-893C-78444D3F7119}" type="presOf" srcId="{6870D1AE-D818-445E-812A-0131692FB456}" destId="{94E0AA5F-9AFF-4C91-8BFF-619D669D8DC8}" srcOrd="0" destOrd="1" presId="urn:microsoft.com/office/officeart/2005/8/layout/vList2"/>
    <dgm:cxn modelId="{BE793EEE-ECDF-45C1-B108-A6F69B7B60D1}" type="presOf" srcId="{36840D70-1802-41C4-B184-EF7BB191D247}" destId="{4F6F7806-4313-4A00-9C9F-E5D101A89224}" srcOrd="0" destOrd="0" presId="urn:microsoft.com/office/officeart/2005/8/layout/vList2"/>
    <dgm:cxn modelId="{A0A93CF4-2684-4160-8E2B-03CD502B499A}" srcId="{2442CF32-1692-4B65-8236-5F559A6F9DFC}" destId="{3E177613-0D4C-4ED2-AD4E-AC5EDCA231B6}" srcOrd="0" destOrd="0" parTransId="{B18275F9-0F5A-475D-A4B6-1B8198A80D08}" sibTransId="{5AC7AEA9-2AAB-442E-95FD-A678CEF3DBB8}"/>
    <dgm:cxn modelId="{85C016FE-CBA6-4103-9ED1-5DD3C8495F2E}" type="presOf" srcId="{5A678225-9C27-4A42-8751-36EF2BE792A2}" destId="{164BF0EA-8A4F-4203-8E84-E2A6AFBC6211}" srcOrd="0" destOrd="1" presId="urn:microsoft.com/office/officeart/2005/8/layout/vList2"/>
    <dgm:cxn modelId="{20BAA235-232E-41A2-85B3-54875B0B70FF}" type="presParOf" srcId="{6A1A9857-E006-477E-9435-081F77EF22A5}" destId="{72B2EF48-B238-49F1-A2EF-33265EE1F0EF}" srcOrd="0" destOrd="0" presId="urn:microsoft.com/office/officeart/2005/8/layout/vList2"/>
    <dgm:cxn modelId="{5294DCED-DDD0-43E3-A0CA-ECB56EEF09AA}" type="presParOf" srcId="{6A1A9857-E006-477E-9435-081F77EF22A5}" destId="{164BF0EA-8A4F-4203-8E84-E2A6AFBC6211}" srcOrd="1" destOrd="0" presId="urn:microsoft.com/office/officeart/2005/8/layout/vList2"/>
    <dgm:cxn modelId="{1E82A62F-F943-409D-BCD4-1FC17C57B849}" type="presParOf" srcId="{6A1A9857-E006-477E-9435-081F77EF22A5}" destId="{9043A464-D50A-487F-AA0D-DB07D0A76C5B}" srcOrd="2" destOrd="0" presId="urn:microsoft.com/office/officeart/2005/8/layout/vList2"/>
    <dgm:cxn modelId="{1125E719-69FF-4726-8369-42E0C5C995BE}" type="presParOf" srcId="{6A1A9857-E006-477E-9435-081F77EF22A5}" destId="{D38EEF61-4257-4CB1-86DC-C946C4FCB404}" srcOrd="3" destOrd="0" presId="urn:microsoft.com/office/officeart/2005/8/layout/vList2"/>
    <dgm:cxn modelId="{388B7FB8-E02C-423E-B537-8A4A061F9842}" type="presParOf" srcId="{6A1A9857-E006-477E-9435-081F77EF22A5}" destId="{F5413AF8-2291-43AD-88CD-0F0F3AE76788}" srcOrd="4" destOrd="0" presId="urn:microsoft.com/office/officeart/2005/8/layout/vList2"/>
    <dgm:cxn modelId="{A7C2362A-441B-438D-9535-F36CFF76A20C}" type="presParOf" srcId="{6A1A9857-E006-477E-9435-081F77EF22A5}" destId="{94E0AA5F-9AFF-4C91-8BFF-619D669D8DC8}" srcOrd="5" destOrd="0" presId="urn:microsoft.com/office/officeart/2005/8/layout/vList2"/>
    <dgm:cxn modelId="{4EF52B28-1BB1-402C-BDB2-5BC1013130AF}" type="presParOf" srcId="{6A1A9857-E006-477E-9435-081F77EF22A5}" destId="{4F6F7806-4313-4A00-9C9F-E5D101A89224}" srcOrd="6" destOrd="0" presId="urn:microsoft.com/office/officeart/2005/8/layout/vList2"/>
    <dgm:cxn modelId="{246DE9FF-C56A-4534-B507-A993207D63DD}" type="presParOf" srcId="{6A1A9857-E006-477E-9435-081F77EF22A5}" destId="{FDD4D230-A0BE-41A4-A66E-CDAC5A141C40}" srcOrd="7" destOrd="0" presId="urn:microsoft.com/office/officeart/2005/8/layout/vList2"/>
    <dgm:cxn modelId="{82BE05A5-49CD-42C6-BB5D-97833C010BC3}" type="presParOf" srcId="{6A1A9857-E006-477E-9435-081F77EF22A5}" destId="{40CCD5C1-121E-448A-A9E5-B54C2E1AA61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0D4D89-EC79-46A0-867B-0B7EB0337099}" type="doc">
      <dgm:prSet loTypeId="urn:microsoft.com/office/officeart/2018/2/layout/IconLabelList" loCatId="icon" qsTypeId="urn:microsoft.com/office/officeart/2005/8/quickstyle/simple4" qsCatId="simple" csTypeId="urn:microsoft.com/office/officeart/2018/5/colors/Iconchunking_neutralbg_accent0_3" csCatId="mainScheme" phldr="1"/>
      <dgm:spPr/>
      <dgm:t>
        <a:bodyPr/>
        <a:lstStyle/>
        <a:p>
          <a:endParaRPr lang="en-US"/>
        </a:p>
      </dgm:t>
    </dgm:pt>
    <dgm:pt modelId="{AEA7F0A7-07ED-4FDE-88BD-21FC41C85323}">
      <dgm:prSet/>
      <dgm:spPr/>
      <dgm:t>
        <a:bodyPr/>
        <a:lstStyle/>
        <a:p>
          <a:r>
            <a:rPr lang="en-US" dirty="0"/>
            <a:t>Wide-</a:t>
          </a:r>
          <a:r>
            <a:rPr lang="en-US" altLang="zh-CN" dirty="0"/>
            <a:t>S</a:t>
          </a:r>
          <a:r>
            <a:rPr lang="en-US" dirty="0"/>
            <a:t>pread  </a:t>
          </a:r>
        </a:p>
        <a:p>
          <a:r>
            <a:rPr lang="en-US" altLang="zh-CN" dirty="0"/>
            <a:t>W</a:t>
          </a:r>
          <a:r>
            <a:rPr lang="en-US" dirty="0"/>
            <a:t>inter</a:t>
          </a:r>
        </a:p>
      </dgm:t>
    </dgm:pt>
    <dgm:pt modelId="{AC36FC75-5045-488F-9FD3-2A0E536525DF}" type="parTrans" cxnId="{2592BD0C-69DD-48C9-A1ED-321F7C2E233A}">
      <dgm:prSet/>
      <dgm:spPr/>
      <dgm:t>
        <a:bodyPr/>
        <a:lstStyle/>
        <a:p>
          <a:endParaRPr lang="en-US"/>
        </a:p>
      </dgm:t>
    </dgm:pt>
    <dgm:pt modelId="{9569FE91-DA59-4692-AAD3-8A85AADD595D}" type="sibTrans" cxnId="{2592BD0C-69DD-48C9-A1ED-321F7C2E233A}">
      <dgm:prSet/>
      <dgm:spPr/>
      <dgm:t>
        <a:bodyPr/>
        <a:lstStyle/>
        <a:p>
          <a:endParaRPr lang="en-US"/>
        </a:p>
      </dgm:t>
    </dgm:pt>
    <dgm:pt modelId="{19986EE8-00B2-4867-AECE-AF930345907A}">
      <dgm:prSet/>
      <dgm:spPr/>
      <dgm:t>
        <a:bodyPr/>
        <a:lstStyle/>
        <a:p>
          <a:r>
            <a:rPr lang="en-US" dirty="0"/>
            <a:t>Concentrate in </a:t>
          </a:r>
          <a:r>
            <a:rPr lang="en-US" dirty="0" err="1"/>
            <a:t>SoCAB</a:t>
          </a:r>
          <a:r>
            <a:rPr lang="en-US" dirty="0"/>
            <a:t> </a:t>
          </a:r>
        </a:p>
        <a:p>
          <a:r>
            <a:rPr lang="en-US" dirty="0"/>
            <a:t>Summer</a:t>
          </a:r>
        </a:p>
      </dgm:t>
    </dgm:pt>
    <dgm:pt modelId="{D1F739D4-4249-4F24-B936-9CA17C122D9C}" type="parTrans" cxnId="{D65B5E29-DA83-46CB-87FD-C6BC375A3E3B}">
      <dgm:prSet/>
      <dgm:spPr/>
      <dgm:t>
        <a:bodyPr/>
        <a:lstStyle/>
        <a:p>
          <a:endParaRPr lang="en-US"/>
        </a:p>
      </dgm:t>
    </dgm:pt>
    <dgm:pt modelId="{4BF6EA79-F6F5-40F8-8DC0-842A87ACABFD}" type="sibTrans" cxnId="{D65B5E29-DA83-46CB-87FD-C6BC375A3E3B}">
      <dgm:prSet/>
      <dgm:spPr/>
      <dgm:t>
        <a:bodyPr/>
        <a:lstStyle/>
        <a:p>
          <a:endParaRPr lang="en-US"/>
        </a:p>
      </dgm:t>
    </dgm:pt>
    <dgm:pt modelId="{09FBA768-E72D-4001-A7D9-F61BDAE17508}" type="pres">
      <dgm:prSet presAssocID="{E60D4D89-EC79-46A0-867B-0B7EB0337099}" presName="root" presStyleCnt="0">
        <dgm:presLayoutVars>
          <dgm:dir/>
          <dgm:resizeHandles val="exact"/>
        </dgm:presLayoutVars>
      </dgm:prSet>
      <dgm:spPr/>
    </dgm:pt>
    <dgm:pt modelId="{4975D05A-23AA-4717-BF74-B4975AFC1ED8}" type="pres">
      <dgm:prSet presAssocID="{AEA7F0A7-07ED-4FDE-88BD-21FC41C85323}" presName="compNode" presStyleCnt="0"/>
      <dgm:spPr/>
    </dgm:pt>
    <dgm:pt modelId="{A62C2056-BB44-4378-89DD-306C486F8941}" type="pres">
      <dgm:prSet presAssocID="{AEA7F0A7-07ED-4FDE-88BD-21FC41C853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nowflake"/>
        </a:ext>
      </dgm:extLst>
    </dgm:pt>
    <dgm:pt modelId="{39E13CE5-8531-45E4-BF5E-9FB84754683A}" type="pres">
      <dgm:prSet presAssocID="{AEA7F0A7-07ED-4FDE-88BD-21FC41C85323}" presName="spaceRect" presStyleCnt="0"/>
      <dgm:spPr/>
    </dgm:pt>
    <dgm:pt modelId="{926D90C2-BA2D-4001-B471-CD02A90F60CA}" type="pres">
      <dgm:prSet presAssocID="{AEA7F0A7-07ED-4FDE-88BD-21FC41C85323}" presName="textRect" presStyleLbl="revTx" presStyleIdx="0" presStyleCnt="2">
        <dgm:presLayoutVars>
          <dgm:chMax val="1"/>
          <dgm:chPref val="1"/>
        </dgm:presLayoutVars>
      </dgm:prSet>
      <dgm:spPr/>
    </dgm:pt>
    <dgm:pt modelId="{2EB977B9-511A-481F-AB14-1EB88AFD9B0F}" type="pres">
      <dgm:prSet presAssocID="{9569FE91-DA59-4692-AAD3-8A85AADD595D}" presName="sibTrans" presStyleCnt="0"/>
      <dgm:spPr/>
    </dgm:pt>
    <dgm:pt modelId="{660AB018-E092-4CFC-8268-D1CCD9ECFBEF}" type="pres">
      <dgm:prSet presAssocID="{19986EE8-00B2-4867-AECE-AF930345907A}" presName="compNode" presStyleCnt="0"/>
      <dgm:spPr/>
    </dgm:pt>
    <dgm:pt modelId="{4A42038E-F4C5-4EA9-AE72-69E3AA7230D2}" type="pres">
      <dgm:prSet presAssocID="{19986EE8-00B2-4867-AECE-AF930345907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n"/>
        </a:ext>
      </dgm:extLst>
    </dgm:pt>
    <dgm:pt modelId="{E705C667-FE6D-4438-BBD9-B736955ED789}" type="pres">
      <dgm:prSet presAssocID="{19986EE8-00B2-4867-AECE-AF930345907A}" presName="spaceRect" presStyleCnt="0"/>
      <dgm:spPr/>
    </dgm:pt>
    <dgm:pt modelId="{10A0AA9C-36E2-4353-AC5A-D97A474FCB90}" type="pres">
      <dgm:prSet presAssocID="{19986EE8-00B2-4867-AECE-AF930345907A}" presName="textRect" presStyleLbl="revTx" presStyleIdx="1" presStyleCnt="2">
        <dgm:presLayoutVars>
          <dgm:chMax val="1"/>
          <dgm:chPref val="1"/>
        </dgm:presLayoutVars>
      </dgm:prSet>
      <dgm:spPr/>
    </dgm:pt>
  </dgm:ptLst>
  <dgm:cxnLst>
    <dgm:cxn modelId="{2592BD0C-69DD-48C9-A1ED-321F7C2E233A}" srcId="{E60D4D89-EC79-46A0-867B-0B7EB0337099}" destId="{AEA7F0A7-07ED-4FDE-88BD-21FC41C85323}" srcOrd="0" destOrd="0" parTransId="{AC36FC75-5045-488F-9FD3-2A0E536525DF}" sibTransId="{9569FE91-DA59-4692-AAD3-8A85AADD595D}"/>
    <dgm:cxn modelId="{D65B5E29-DA83-46CB-87FD-C6BC375A3E3B}" srcId="{E60D4D89-EC79-46A0-867B-0B7EB0337099}" destId="{19986EE8-00B2-4867-AECE-AF930345907A}" srcOrd="1" destOrd="0" parTransId="{D1F739D4-4249-4F24-B936-9CA17C122D9C}" sibTransId="{4BF6EA79-F6F5-40F8-8DC0-842A87ACABFD}"/>
    <dgm:cxn modelId="{F98E7D31-F876-458C-9497-333B11B3699B}" type="presOf" srcId="{AEA7F0A7-07ED-4FDE-88BD-21FC41C85323}" destId="{926D90C2-BA2D-4001-B471-CD02A90F60CA}" srcOrd="0" destOrd="0" presId="urn:microsoft.com/office/officeart/2018/2/layout/IconLabelList"/>
    <dgm:cxn modelId="{33B6685E-C5D0-4F36-841B-1513806622D8}" type="presOf" srcId="{E60D4D89-EC79-46A0-867B-0B7EB0337099}" destId="{09FBA768-E72D-4001-A7D9-F61BDAE17508}" srcOrd="0" destOrd="0" presId="urn:microsoft.com/office/officeart/2018/2/layout/IconLabelList"/>
    <dgm:cxn modelId="{A71EFC5E-FCA0-471D-BEE7-052632BB2DD2}" type="presOf" srcId="{19986EE8-00B2-4867-AECE-AF930345907A}" destId="{10A0AA9C-36E2-4353-AC5A-D97A474FCB90}" srcOrd="0" destOrd="0" presId="urn:microsoft.com/office/officeart/2018/2/layout/IconLabelList"/>
    <dgm:cxn modelId="{03860B57-D28F-4111-BD4A-8F60D870242D}" type="presParOf" srcId="{09FBA768-E72D-4001-A7D9-F61BDAE17508}" destId="{4975D05A-23AA-4717-BF74-B4975AFC1ED8}" srcOrd="0" destOrd="0" presId="urn:microsoft.com/office/officeart/2018/2/layout/IconLabelList"/>
    <dgm:cxn modelId="{26A8CC1B-3628-4D02-B5CE-8BC1E8F20F0D}" type="presParOf" srcId="{4975D05A-23AA-4717-BF74-B4975AFC1ED8}" destId="{A62C2056-BB44-4378-89DD-306C486F8941}" srcOrd="0" destOrd="0" presId="urn:microsoft.com/office/officeart/2018/2/layout/IconLabelList"/>
    <dgm:cxn modelId="{6048EA3C-B612-4E6E-9628-33E7A8A17BF5}" type="presParOf" srcId="{4975D05A-23AA-4717-BF74-B4975AFC1ED8}" destId="{39E13CE5-8531-45E4-BF5E-9FB84754683A}" srcOrd="1" destOrd="0" presId="urn:microsoft.com/office/officeart/2018/2/layout/IconLabelList"/>
    <dgm:cxn modelId="{925B1EFC-63A1-48BB-B51C-76B91F90E094}" type="presParOf" srcId="{4975D05A-23AA-4717-BF74-B4975AFC1ED8}" destId="{926D90C2-BA2D-4001-B471-CD02A90F60CA}" srcOrd="2" destOrd="0" presId="urn:microsoft.com/office/officeart/2018/2/layout/IconLabelList"/>
    <dgm:cxn modelId="{167C793B-8A20-4F75-9FF1-EB41C82249D9}" type="presParOf" srcId="{09FBA768-E72D-4001-A7D9-F61BDAE17508}" destId="{2EB977B9-511A-481F-AB14-1EB88AFD9B0F}" srcOrd="1" destOrd="0" presId="urn:microsoft.com/office/officeart/2018/2/layout/IconLabelList"/>
    <dgm:cxn modelId="{3D9920FE-35E0-4335-85E3-BC6483F9CDBC}" type="presParOf" srcId="{09FBA768-E72D-4001-A7D9-F61BDAE17508}" destId="{660AB018-E092-4CFC-8268-D1CCD9ECFBEF}" srcOrd="2" destOrd="0" presId="urn:microsoft.com/office/officeart/2018/2/layout/IconLabelList"/>
    <dgm:cxn modelId="{D97004F2-C72C-4F76-9E36-43E841A334CA}" type="presParOf" srcId="{660AB018-E092-4CFC-8268-D1CCD9ECFBEF}" destId="{4A42038E-F4C5-4EA9-AE72-69E3AA7230D2}" srcOrd="0" destOrd="0" presId="urn:microsoft.com/office/officeart/2018/2/layout/IconLabelList"/>
    <dgm:cxn modelId="{BD0F292F-850C-44BC-9B2D-1AE8CD564F96}" type="presParOf" srcId="{660AB018-E092-4CFC-8268-D1CCD9ECFBEF}" destId="{E705C667-FE6D-4438-BBD9-B736955ED789}" srcOrd="1" destOrd="0" presId="urn:microsoft.com/office/officeart/2018/2/layout/IconLabelList"/>
    <dgm:cxn modelId="{0E3149CB-4059-4999-A50C-3020AD0DAC03}" type="presParOf" srcId="{660AB018-E092-4CFC-8268-D1CCD9ECFBEF}" destId="{10A0AA9C-36E2-4353-AC5A-D97A474FCB90}"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0D4D89-EC79-46A0-867B-0B7EB0337099}" type="doc">
      <dgm:prSet loTypeId="urn:microsoft.com/office/officeart/2018/2/layout/IconLabelList" loCatId="icon" qsTypeId="urn:microsoft.com/office/officeart/2005/8/quickstyle/simple4" qsCatId="simple" csTypeId="urn:microsoft.com/office/officeart/2018/5/colors/Iconchunking_neutralbg_accent0_3" csCatId="mainScheme" phldr="1"/>
      <dgm:spPr/>
      <dgm:t>
        <a:bodyPr/>
        <a:lstStyle/>
        <a:p>
          <a:endParaRPr lang="en-US"/>
        </a:p>
      </dgm:t>
    </dgm:pt>
    <dgm:pt modelId="{AEA7F0A7-07ED-4FDE-88BD-21FC41C85323}">
      <dgm:prSet/>
      <dgm:spPr/>
      <dgm:t>
        <a:bodyPr/>
        <a:lstStyle/>
        <a:p>
          <a:r>
            <a:rPr lang="en-US" dirty="0"/>
            <a:t>Increase in</a:t>
          </a:r>
        </a:p>
        <a:p>
          <a:r>
            <a:rPr lang="en-US" altLang="zh-CN" dirty="0"/>
            <a:t>W</a:t>
          </a:r>
          <a:r>
            <a:rPr lang="en-US" dirty="0"/>
            <a:t>inter</a:t>
          </a:r>
        </a:p>
      </dgm:t>
    </dgm:pt>
    <dgm:pt modelId="{AC36FC75-5045-488F-9FD3-2A0E536525DF}" type="parTrans" cxnId="{2592BD0C-69DD-48C9-A1ED-321F7C2E233A}">
      <dgm:prSet/>
      <dgm:spPr/>
      <dgm:t>
        <a:bodyPr/>
        <a:lstStyle/>
        <a:p>
          <a:endParaRPr lang="en-US"/>
        </a:p>
      </dgm:t>
    </dgm:pt>
    <dgm:pt modelId="{9569FE91-DA59-4692-AAD3-8A85AADD595D}" type="sibTrans" cxnId="{2592BD0C-69DD-48C9-A1ED-321F7C2E233A}">
      <dgm:prSet/>
      <dgm:spPr/>
      <dgm:t>
        <a:bodyPr/>
        <a:lstStyle/>
        <a:p>
          <a:endParaRPr lang="en-US"/>
        </a:p>
      </dgm:t>
    </dgm:pt>
    <dgm:pt modelId="{19986EE8-00B2-4867-AECE-AF930345907A}">
      <dgm:prSet/>
      <dgm:spPr/>
      <dgm:t>
        <a:bodyPr/>
        <a:lstStyle/>
        <a:p>
          <a:r>
            <a:rPr lang="en-US" dirty="0"/>
            <a:t>Decrease in</a:t>
          </a:r>
        </a:p>
        <a:p>
          <a:r>
            <a:rPr lang="en-US" dirty="0"/>
            <a:t>Summer</a:t>
          </a:r>
        </a:p>
      </dgm:t>
    </dgm:pt>
    <dgm:pt modelId="{D1F739D4-4249-4F24-B936-9CA17C122D9C}" type="parTrans" cxnId="{D65B5E29-DA83-46CB-87FD-C6BC375A3E3B}">
      <dgm:prSet/>
      <dgm:spPr/>
      <dgm:t>
        <a:bodyPr/>
        <a:lstStyle/>
        <a:p>
          <a:endParaRPr lang="en-US"/>
        </a:p>
      </dgm:t>
    </dgm:pt>
    <dgm:pt modelId="{4BF6EA79-F6F5-40F8-8DC0-842A87ACABFD}" type="sibTrans" cxnId="{D65B5E29-DA83-46CB-87FD-C6BC375A3E3B}">
      <dgm:prSet/>
      <dgm:spPr/>
      <dgm:t>
        <a:bodyPr/>
        <a:lstStyle/>
        <a:p>
          <a:endParaRPr lang="en-US"/>
        </a:p>
      </dgm:t>
    </dgm:pt>
    <dgm:pt modelId="{09FBA768-E72D-4001-A7D9-F61BDAE17508}" type="pres">
      <dgm:prSet presAssocID="{E60D4D89-EC79-46A0-867B-0B7EB0337099}" presName="root" presStyleCnt="0">
        <dgm:presLayoutVars>
          <dgm:dir/>
          <dgm:resizeHandles val="exact"/>
        </dgm:presLayoutVars>
      </dgm:prSet>
      <dgm:spPr/>
    </dgm:pt>
    <dgm:pt modelId="{4975D05A-23AA-4717-BF74-B4975AFC1ED8}" type="pres">
      <dgm:prSet presAssocID="{AEA7F0A7-07ED-4FDE-88BD-21FC41C85323}" presName="compNode" presStyleCnt="0"/>
      <dgm:spPr/>
    </dgm:pt>
    <dgm:pt modelId="{A62C2056-BB44-4378-89DD-306C486F8941}" type="pres">
      <dgm:prSet presAssocID="{AEA7F0A7-07ED-4FDE-88BD-21FC41C853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nowflake"/>
        </a:ext>
      </dgm:extLst>
    </dgm:pt>
    <dgm:pt modelId="{39E13CE5-8531-45E4-BF5E-9FB84754683A}" type="pres">
      <dgm:prSet presAssocID="{AEA7F0A7-07ED-4FDE-88BD-21FC41C85323}" presName="spaceRect" presStyleCnt="0"/>
      <dgm:spPr/>
    </dgm:pt>
    <dgm:pt modelId="{926D90C2-BA2D-4001-B471-CD02A90F60CA}" type="pres">
      <dgm:prSet presAssocID="{AEA7F0A7-07ED-4FDE-88BD-21FC41C85323}" presName="textRect" presStyleLbl="revTx" presStyleIdx="0" presStyleCnt="2">
        <dgm:presLayoutVars>
          <dgm:chMax val="1"/>
          <dgm:chPref val="1"/>
        </dgm:presLayoutVars>
      </dgm:prSet>
      <dgm:spPr/>
    </dgm:pt>
    <dgm:pt modelId="{2EB977B9-511A-481F-AB14-1EB88AFD9B0F}" type="pres">
      <dgm:prSet presAssocID="{9569FE91-DA59-4692-AAD3-8A85AADD595D}" presName="sibTrans" presStyleCnt="0"/>
      <dgm:spPr/>
    </dgm:pt>
    <dgm:pt modelId="{660AB018-E092-4CFC-8268-D1CCD9ECFBEF}" type="pres">
      <dgm:prSet presAssocID="{19986EE8-00B2-4867-AECE-AF930345907A}" presName="compNode" presStyleCnt="0"/>
      <dgm:spPr/>
    </dgm:pt>
    <dgm:pt modelId="{4A42038E-F4C5-4EA9-AE72-69E3AA7230D2}" type="pres">
      <dgm:prSet presAssocID="{19986EE8-00B2-4867-AECE-AF930345907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n"/>
        </a:ext>
      </dgm:extLst>
    </dgm:pt>
    <dgm:pt modelId="{E705C667-FE6D-4438-BBD9-B736955ED789}" type="pres">
      <dgm:prSet presAssocID="{19986EE8-00B2-4867-AECE-AF930345907A}" presName="spaceRect" presStyleCnt="0"/>
      <dgm:spPr/>
    </dgm:pt>
    <dgm:pt modelId="{10A0AA9C-36E2-4353-AC5A-D97A474FCB90}" type="pres">
      <dgm:prSet presAssocID="{19986EE8-00B2-4867-AECE-AF930345907A}" presName="textRect" presStyleLbl="revTx" presStyleIdx="1" presStyleCnt="2">
        <dgm:presLayoutVars>
          <dgm:chMax val="1"/>
          <dgm:chPref val="1"/>
        </dgm:presLayoutVars>
      </dgm:prSet>
      <dgm:spPr/>
    </dgm:pt>
  </dgm:ptLst>
  <dgm:cxnLst>
    <dgm:cxn modelId="{2592BD0C-69DD-48C9-A1ED-321F7C2E233A}" srcId="{E60D4D89-EC79-46A0-867B-0B7EB0337099}" destId="{AEA7F0A7-07ED-4FDE-88BD-21FC41C85323}" srcOrd="0" destOrd="0" parTransId="{AC36FC75-5045-488F-9FD3-2A0E536525DF}" sibTransId="{9569FE91-DA59-4692-AAD3-8A85AADD595D}"/>
    <dgm:cxn modelId="{D65B5E29-DA83-46CB-87FD-C6BC375A3E3B}" srcId="{E60D4D89-EC79-46A0-867B-0B7EB0337099}" destId="{19986EE8-00B2-4867-AECE-AF930345907A}" srcOrd="1" destOrd="0" parTransId="{D1F739D4-4249-4F24-B936-9CA17C122D9C}" sibTransId="{4BF6EA79-F6F5-40F8-8DC0-842A87ACABFD}"/>
    <dgm:cxn modelId="{F98E7D31-F876-458C-9497-333B11B3699B}" type="presOf" srcId="{AEA7F0A7-07ED-4FDE-88BD-21FC41C85323}" destId="{926D90C2-BA2D-4001-B471-CD02A90F60CA}" srcOrd="0" destOrd="0" presId="urn:microsoft.com/office/officeart/2018/2/layout/IconLabelList"/>
    <dgm:cxn modelId="{33B6685E-C5D0-4F36-841B-1513806622D8}" type="presOf" srcId="{E60D4D89-EC79-46A0-867B-0B7EB0337099}" destId="{09FBA768-E72D-4001-A7D9-F61BDAE17508}" srcOrd="0" destOrd="0" presId="urn:microsoft.com/office/officeart/2018/2/layout/IconLabelList"/>
    <dgm:cxn modelId="{A71EFC5E-FCA0-471D-BEE7-052632BB2DD2}" type="presOf" srcId="{19986EE8-00B2-4867-AECE-AF930345907A}" destId="{10A0AA9C-36E2-4353-AC5A-D97A474FCB90}" srcOrd="0" destOrd="0" presId="urn:microsoft.com/office/officeart/2018/2/layout/IconLabelList"/>
    <dgm:cxn modelId="{03860B57-D28F-4111-BD4A-8F60D870242D}" type="presParOf" srcId="{09FBA768-E72D-4001-A7D9-F61BDAE17508}" destId="{4975D05A-23AA-4717-BF74-B4975AFC1ED8}" srcOrd="0" destOrd="0" presId="urn:microsoft.com/office/officeart/2018/2/layout/IconLabelList"/>
    <dgm:cxn modelId="{26A8CC1B-3628-4D02-B5CE-8BC1E8F20F0D}" type="presParOf" srcId="{4975D05A-23AA-4717-BF74-B4975AFC1ED8}" destId="{A62C2056-BB44-4378-89DD-306C486F8941}" srcOrd="0" destOrd="0" presId="urn:microsoft.com/office/officeart/2018/2/layout/IconLabelList"/>
    <dgm:cxn modelId="{6048EA3C-B612-4E6E-9628-33E7A8A17BF5}" type="presParOf" srcId="{4975D05A-23AA-4717-BF74-B4975AFC1ED8}" destId="{39E13CE5-8531-45E4-BF5E-9FB84754683A}" srcOrd="1" destOrd="0" presId="urn:microsoft.com/office/officeart/2018/2/layout/IconLabelList"/>
    <dgm:cxn modelId="{925B1EFC-63A1-48BB-B51C-76B91F90E094}" type="presParOf" srcId="{4975D05A-23AA-4717-BF74-B4975AFC1ED8}" destId="{926D90C2-BA2D-4001-B471-CD02A90F60CA}" srcOrd="2" destOrd="0" presId="urn:microsoft.com/office/officeart/2018/2/layout/IconLabelList"/>
    <dgm:cxn modelId="{167C793B-8A20-4F75-9FF1-EB41C82249D9}" type="presParOf" srcId="{09FBA768-E72D-4001-A7D9-F61BDAE17508}" destId="{2EB977B9-511A-481F-AB14-1EB88AFD9B0F}" srcOrd="1" destOrd="0" presId="urn:microsoft.com/office/officeart/2018/2/layout/IconLabelList"/>
    <dgm:cxn modelId="{3D9920FE-35E0-4335-85E3-BC6483F9CDBC}" type="presParOf" srcId="{09FBA768-E72D-4001-A7D9-F61BDAE17508}" destId="{660AB018-E092-4CFC-8268-D1CCD9ECFBEF}" srcOrd="2" destOrd="0" presId="urn:microsoft.com/office/officeart/2018/2/layout/IconLabelList"/>
    <dgm:cxn modelId="{D97004F2-C72C-4F76-9E36-43E841A334CA}" type="presParOf" srcId="{660AB018-E092-4CFC-8268-D1CCD9ECFBEF}" destId="{4A42038E-F4C5-4EA9-AE72-69E3AA7230D2}" srcOrd="0" destOrd="0" presId="urn:microsoft.com/office/officeart/2018/2/layout/IconLabelList"/>
    <dgm:cxn modelId="{BD0F292F-850C-44BC-9B2D-1AE8CD564F96}" type="presParOf" srcId="{660AB018-E092-4CFC-8268-D1CCD9ECFBEF}" destId="{E705C667-FE6D-4438-BBD9-B736955ED789}" srcOrd="1" destOrd="0" presId="urn:microsoft.com/office/officeart/2018/2/layout/IconLabelList"/>
    <dgm:cxn modelId="{0E3149CB-4059-4999-A50C-3020AD0DAC03}" type="presParOf" srcId="{660AB018-E092-4CFC-8268-D1CCD9ECFBEF}" destId="{10A0AA9C-36E2-4353-AC5A-D97A474FCB90}"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0D4D89-EC79-46A0-867B-0B7EB0337099}" type="doc">
      <dgm:prSet loTypeId="urn:microsoft.com/office/officeart/2018/2/layout/IconLabelList" loCatId="icon" qsTypeId="urn:microsoft.com/office/officeart/2005/8/quickstyle/simple4" qsCatId="simple" csTypeId="urn:microsoft.com/office/officeart/2018/5/colors/Iconchunking_neutralbg_accent0_3" csCatId="mainScheme" phldr="1"/>
      <dgm:spPr/>
      <dgm:t>
        <a:bodyPr/>
        <a:lstStyle/>
        <a:p>
          <a:endParaRPr lang="en-US"/>
        </a:p>
      </dgm:t>
    </dgm:pt>
    <dgm:pt modelId="{AEA7F0A7-07ED-4FDE-88BD-21FC41C85323}">
      <dgm:prSet/>
      <dgm:spPr/>
      <dgm:t>
        <a:bodyPr/>
        <a:lstStyle/>
        <a:p>
          <a:r>
            <a:rPr lang="en-US" altLang="zh-CN" dirty="0"/>
            <a:t>W</a:t>
          </a:r>
          <a:r>
            <a:rPr lang="en-US" dirty="0"/>
            <a:t>inter</a:t>
          </a:r>
        </a:p>
      </dgm:t>
    </dgm:pt>
    <dgm:pt modelId="{AC36FC75-5045-488F-9FD3-2A0E536525DF}" type="parTrans" cxnId="{2592BD0C-69DD-48C9-A1ED-321F7C2E233A}">
      <dgm:prSet/>
      <dgm:spPr/>
      <dgm:t>
        <a:bodyPr/>
        <a:lstStyle/>
        <a:p>
          <a:endParaRPr lang="en-US"/>
        </a:p>
      </dgm:t>
    </dgm:pt>
    <dgm:pt modelId="{9569FE91-DA59-4692-AAD3-8A85AADD595D}" type="sibTrans" cxnId="{2592BD0C-69DD-48C9-A1ED-321F7C2E233A}">
      <dgm:prSet/>
      <dgm:spPr/>
      <dgm:t>
        <a:bodyPr/>
        <a:lstStyle/>
        <a:p>
          <a:endParaRPr lang="en-US"/>
        </a:p>
      </dgm:t>
    </dgm:pt>
    <dgm:pt modelId="{19986EE8-00B2-4867-AECE-AF930345907A}">
      <dgm:prSet/>
      <dgm:spPr/>
      <dgm:t>
        <a:bodyPr/>
        <a:lstStyle/>
        <a:p>
          <a:r>
            <a:rPr lang="en-US"/>
            <a:t>Summer</a:t>
          </a:r>
          <a:endParaRPr lang="en-US" dirty="0"/>
        </a:p>
      </dgm:t>
    </dgm:pt>
    <dgm:pt modelId="{D1F739D4-4249-4F24-B936-9CA17C122D9C}" type="parTrans" cxnId="{D65B5E29-DA83-46CB-87FD-C6BC375A3E3B}">
      <dgm:prSet/>
      <dgm:spPr/>
      <dgm:t>
        <a:bodyPr/>
        <a:lstStyle/>
        <a:p>
          <a:endParaRPr lang="en-US"/>
        </a:p>
      </dgm:t>
    </dgm:pt>
    <dgm:pt modelId="{4BF6EA79-F6F5-40F8-8DC0-842A87ACABFD}" type="sibTrans" cxnId="{D65B5E29-DA83-46CB-87FD-C6BC375A3E3B}">
      <dgm:prSet/>
      <dgm:spPr/>
      <dgm:t>
        <a:bodyPr/>
        <a:lstStyle/>
        <a:p>
          <a:endParaRPr lang="en-US"/>
        </a:p>
      </dgm:t>
    </dgm:pt>
    <dgm:pt modelId="{09FBA768-E72D-4001-A7D9-F61BDAE17508}" type="pres">
      <dgm:prSet presAssocID="{E60D4D89-EC79-46A0-867B-0B7EB0337099}" presName="root" presStyleCnt="0">
        <dgm:presLayoutVars>
          <dgm:dir/>
          <dgm:resizeHandles val="exact"/>
        </dgm:presLayoutVars>
      </dgm:prSet>
      <dgm:spPr/>
    </dgm:pt>
    <dgm:pt modelId="{4975D05A-23AA-4717-BF74-B4975AFC1ED8}" type="pres">
      <dgm:prSet presAssocID="{AEA7F0A7-07ED-4FDE-88BD-21FC41C85323}" presName="compNode" presStyleCnt="0"/>
      <dgm:spPr/>
    </dgm:pt>
    <dgm:pt modelId="{A62C2056-BB44-4378-89DD-306C486F8941}" type="pres">
      <dgm:prSet presAssocID="{AEA7F0A7-07ED-4FDE-88BD-21FC41C853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nowflake"/>
        </a:ext>
      </dgm:extLst>
    </dgm:pt>
    <dgm:pt modelId="{39E13CE5-8531-45E4-BF5E-9FB84754683A}" type="pres">
      <dgm:prSet presAssocID="{AEA7F0A7-07ED-4FDE-88BD-21FC41C85323}" presName="spaceRect" presStyleCnt="0"/>
      <dgm:spPr/>
    </dgm:pt>
    <dgm:pt modelId="{926D90C2-BA2D-4001-B471-CD02A90F60CA}" type="pres">
      <dgm:prSet presAssocID="{AEA7F0A7-07ED-4FDE-88BD-21FC41C85323}" presName="textRect" presStyleLbl="revTx" presStyleIdx="0" presStyleCnt="2">
        <dgm:presLayoutVars>
          <dgm:chMax val="1"/>
          <dgm:chPref val="1"/>
        </dgm:presLayoutVars>
      </dgm:prSet>
      <dgm:spPr/>
    </dgm:pt>
    <dgm:pt modelId="{2EB977B9-511A-481F-AB14-1EB88AFD9B0F}" type="pres">
      <dgm:prSet presAssocID="{9569FE91-DA59-4692-AAD3-8A85AADD595D}" presName="sibTrans" presStyleCnt="0"/>
      <dgm:spPr/>
    </dgm:pt>
    <dgm:pt modelId="{660AB018-E092-4CFC-8268-D1CCD9ECFBEF}" type="pres">
      <dgm:prSet presAssocID="{19986EE8-00B2-4867-AECE-AF930345907A}" presName="compNode" presStyleCnt="0"/>
      <dgm:spPr/>
    </dgm:pt>
    <dgm:pt modelId="{4A42038E-F4C5-4EA9-AE72-69E3AA7230D2}" type="pres">
      <dgm:prSet presAssocID="{19986EE8-00B2-4867-AECE-AF930345907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n"/>
        </a:ext>
      </dgm:extLst>
    </dgm:pt>
    <dgm:pt modelId="{E705C667-FE6D-4438-BBD9-B736955ED789}" type="pres">
      <dgm:prSet presAssocID="{19986EE8-00B2-4867-AECE-AF930345907A}" presName="spaceRect" presStyleCnt="0"/>
      <dgm:spPr/>
    </dgm:pt>
    <dgm:pt modelId="{10A0AA9C-36E2-4353-AC5A-D97A474FCB90}" type="pres">
      <dgm:prSet presAssocID="{19986EE8-00B2-4867-AECE-AF930345907A}" presName="textRect" presStyleLbl="revTx" presStyleIdx="1" presStyleCnt="2">
        <dgm:presLayoutVars>
          <dgm:chMax val="1"/>
          <dgm:chPref val="1"/>
        </dgm:presLayoutVars>
      </dgm:prSet>
      <dgm:spPr/>
    </dgm:pt>
  </dgm:ptLst>
  <dgm:cxnLst>
    <dgm:cxn modelId="{2592BD0C-69DD-48C9-A1ED-321F7C2E233A}" srcId="{E60D4D89-EC79-46A0-867B-0B7EB0337099}" destId="{AEA7F0A7-07ED-4FDE-88BD-21FC41C85323}" srcOrd="0" destOrd="0" parTransId="{AC36FC75-5045-488F-9FD3-2A0E536525DF}" sibTransId="{9569FE91-DA59-4692-AAD3-8A85AADD595D}"/>
    <dgm:cxn modelId="{D65B5E29-DA83-46CB-87FD-C6BC375A3E3B}" srcId="{E60D4D89-EC79-46A0-867B-0B7EB0337099}" destId="{19986EE8-00B2-4867-AECE-AF930345907A}" srcOrd="1" destOrd="0" parTransId="{D1F739D4-4249-4F24-B936-9CA17C122D9C}" sibTransId="{4BF6EA79-F6F5-40F8-8DC0-842A87ACABFD}"/>
    <dgm:cxn modelId="{F98E7D31-F876-458C-9497-333B11B3699B}" type="presOf" srcId="{AEA7F0A7-07ED-4FDE-88BD-21FC41C85323}" destId="{926D90C2-BA2D-4001-B471-CD02A90F60CA}" srcOrd="0" destOrd="0" presId="urn:microsoft.com/office/officeart/2018/2/layout/IconLabelList"/>
    <dgm:cxn modelId="{33B6685E-C5D0-4F36-841B-1513806622D8}" type="presOf" srcId="{E60D4D89-EC79-46A0-867B-0B7EB0337099}" destId="{09FBA768-E72D-4001-A7D9-F61BDAE17508}" srcOrd="0" destOrd="0" presId="urn:microsoft.com/office/officeart/2018/2/layout/IconLabelList"/>
    <dgm:cxn modelId="{A71EFC5E-FCA0-471D-BEE7-052632BB2DD2}" type="presOf" srcId="{19986EE8-00B2-4867-AECE-AF930345907A}" destId="{10A0AA9C-36E2-4353-AC5A-D97A474FCB90}" srcOrd="0" destOrd="0" presId="urn:microsoft.com/office/officeart/2018/2/layout/IconLabelList"/>
    <dgm:cxn modelId="{03860B57-D28F-4111-BD4A-8F60D870242D}" type="presParOf" srcId="{09FBA768-E72D-4001-A7D9-F61BDAE17508}" destId="{4975D05A-23AA-4717-BF74-B4975AFC1ED8}" srcOrd="0" destOrd="0" presId="urn:microsoft.com/office/officeart/2018/2/layout/IconLabelList"/>
    <dgm:cxn modelId="{26A8CC1B-3628-4D02-B5CE-8BC1E8F20F0D}" type="presParOf" srcId="{4975D05A-23AA-4717-BF74-B4975AFC1ED8}" destId="{A62C2056-BB44-4378-89DD-306C486F8941}" srcOrd="0" destOrd="0" presId="urn:microsoft.com/office/officeart/2018/2/layout/IconLabelList"/>
    <dgm:cxn modelId="{6048EA3C-B612-4E6E-9628-33E7A8A17BF5}" type="presParOf" srcId="{4975D05A-23AA-4717-BF74-B4975AFC1ED8}" destId="{39E13CE5-8531-45E4-BF5E-9FB84754683A}" srcOrd="1" destOrd="0" presId="urn:microsoft.com/office/officeart/2018/2/layout/IconLabelList"/>
    <dgm:cxn modelId="{925B1EFC-63A1-48BB-B51C-76B91F90E094}" type="presParOf" srcId="{4975D05A-23AA-4717-BF74-B4975AFC1ED8}" destId="{926D90C2-BA2D-4001-B471-CD02A90F60CA}" srcOrd="2" destOrd="0" presId="urn:microsoft.com/office/officeart/2018/2/layout/IconLabelList"/>
    <dgm:cxn modelId="{167C793B-8A20-4F75-9FF1-EB41C82249D9}" type="presParOf" srcId="{09FBA768-E72D-4001-A7D9-F61BDAE17508}" destId="{2EB977B9-511A-481F-AB14-1EB88AFD9B0F}" srcOrd="1" destOrd="0" presId="urn:microsoft.com/office/officeart/2018/2/layout/IconLabelList"/>
    <dgm:cxn modelId="{3D9920FE-35E0-4335-85E3-BC6483F9CDBC}" type="presParOf" srcId="{09FBA768-E72D-4001-A7D9-F61BDAE17508}" destId="{660AB018-E092-4CFC-8268-D1CCD9ECFBEF}" srcOrd="2" destOrd="0" presId="urn:microsoft.com/office/officeart/2018/2/layout/IconLabelList"/>
    <dgm:cxn modelId="{D97004F2-C72C-4F76-9E36-43E841A334CA}" type="presParOf" srcId="{660AB018-E092-4CFC-8268-D1CCD9ECFBEF}" destId="{4A42038E-F4C5-4EA9-AE72-69E3AA7230D2}" srcOrd="0" destOrd="0" presId="urn:microsoft.com/office/officeart/2018/2/layout/IconLabelList"/>
    <dgm:cxn modelId="{BD0F292F-850C-44BC-9B2D-1AE8CD564F96}" type="presParOf" srcId="{660AB018-E092-4CFC-8268-D1CCD9ECFBEF}" destId="{E705C667-FE6D-4438-BBD9-B736955ED789}" srcOrd="1" destOrd="0" presId="urn:microsoft.com/office/officeart/2018/2/layout/IconLabelList"/>
    <dgm:cxn modelId="{0E3149CB-4059-4999-A50C-3020AD0DAC03}" type="presParOf" srcId="{660AB018-E092-4CFC-8268-D1CCD9ECFBEF}" destId="{10A0AA9C-36E2-4353-AC5A-D97A474FCB90}"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D5115-F110-46E3-9B8F-356B4E845D78}">
      <dsp:nvSpPr>
        <dsp:cNvPr id="0" name=""/>
        <dsp:cNvSpPr/>
      </dsp:nvSpPr>
      <dsp:spPr>
        <a:xfrm>
          <a:off x="0" y="473"/>
          <a:ext cx="5549732" cy="1108521"/>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D3FB83E-9F04-44FF-B484-6A4F58883C17}">
      <dsp:nvSpPr>
        <dsp:cNvPr id="0" name=""/>
        <dsp:cNvSpPr/>
      </dsp:nvSpPr>
      <dsp:spPr>
        <a:xfrm>
          <a:off x="335327" y="249891"/>
          <a:ext cx="609686" cy="609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51F5FED-2637-43DA-A7AF-0FF14D936B9A}">
      <dsp:nvSpPr>
        <dsp:cNvPr id="0" name=""/>
        <dsp:cNvSpPr/>
      </dsp:nvSpPr>
      <dsp:spPr>
        <a:xfrm>
          <a:off x="1280342" y="473"/>
          <a:ext cx="4269389"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800100">
            <a:lnSpc>
              <a:spcPct val="100000"/>
            </a:lnSpc>
            <a:spcBef>
              <a:spcPct val="0"/>
            </a:spcBef>
            <a:spcAft>
              <a:spcPct val="35000"/>
            </a:spcAft>
            <a:buNone/>
          </a:pPr>
          <a:r>
            <a:rPr lang="en-US" sz="1800" kern="1200"/>
            <a:t>Volatile Organic Compounds (VOC) are precursor for Ozone (O</a:t>
          </a:r>
          <a:r>
            <a:rPr lang="en-US" sz="1800" kern="1200" baseline="-25000"/>
            <a:t>3</a:t>
          </a:r>
          <a:r>
            <a:rPr lang="en-US" sz="1800" kern="1200"/>
            <a:t>) and Secondary Organic Aerosols (SOA).</a:t>
          </a:r>
        </a:p>
      </dsp:txBody>
      <dsp:txXfrm>
        <a:off x="1280342" y="473"/>
        <a:ext cx="4269389" cy="1108521"/>
      </dsp:txXfrm>
    </dsp:sp>
    <dsp:sp modelId="{6C463683-E6D3-4DAD-B80B-85036EE36B6E}">
      <dsp:nvSpPr>
        <dsp:cNvPr id="0" name=""/>
        <dsp:cNvSpPr/>
      </dsp:nvSpPr>
      <dsp:spPr>
        <a:xfrm>
          <a:off x="0" y="1386125"/>
          <a:ext cx="5549732" cy="1108521"/>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2E60749-E2AD-43B8-8E66-D72A153D896E}">
      <dsp:nvSpPr>
        <dsp:cNvPr id="0" name=""/>
        <dsp:cNvSpPr/>
      </dsp:nvSpPr>
      <dsp:spPr>
        <a:xfrm>
          <a:off x="335327" y="1635543"/>
          <a:ext cx="609686" cy="609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E7C65B7-5E24-4A2D-81BF-836C085D0754}">
      <dsp:nvSpPr>
        <dsp:cNvPr id="0" name=""/>
        <dsp:cNvSpPr/>
      </dsp:nvSpPr>
      <dsp:spPr>
        <a:xfrm>
          <a:off x="1280342" y="1386125"/>
          <a:ext cx="4269389"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800100">
            <a:lnSpc>
              <a:spcPct val="100000"/>
            </a:lnSpc>
            <a:spcBef>
              <a:spcPct val="0"/>
            </a:spcBef>
            <a:spcAft>
              <a:spcPct val="35000"/>
            </a:spcAft>
            <a:buNone/>
          </a:pPr>
          <a:r>
            <a:rPr lang="en-US" sz="1800" kern="1200"/>
            <a:t>Underestimated VOC emissions from Volatile Chemical Products (VCP) (McDonald et al. Science 2018)</a:t>
          </a:r>
        </a:p>
      </dsp:txBody>
      <dsp:txXfrm>
        <a:off x="1280342" y="1386125"/>
        <a:ext cx="4269389" cy="1108521"/>
      </dsp:txXfrm>
    </dsp:sp>
    <dsp:sp modelId="{F834047C-3145-42D9-AB3A-21EA288DC450}">
      <dsp:nvSpPr>
        <dsp:cNvPr id="0" name=""/>
        <dsp:cNvSpPr/>
      </dsp:nvSpPr>
      <dsp:spPr>
        <a:xfrm>
          <a:off x="0" y="2771777"/>
          <a:ext cx="5549732" cy="1108521"/>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9332826-E9F4-46B4-B728-4EE9AEA77220}">
      <dsp:nvSpPr>
        <dsp:cNvPr id="0" name=""/>
        <dsp:cNvSpPr/>
      </dsp:nvSpPr>
      <dsp:spPr>
        <a:xfrm>
          <a:off x="335327" y="3021195"/>
          <a:ext cx="609686" cy="60968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9905F5D-1503-4551-A0BE-F49C286D8F70}">
      <dsp:nvSpPr>
        <dsp:cNvPr id="0" name=""/>
        <dsp:cNvSpPr/>
      </dsp:nvSpPr>
      <dsp:spPr>
        <a:xfrm>
          <a:off x="1280342" y="2771777"/>
          <a:ext cx="4269389"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800100">
            <a:lnSpc>
              <a:spcPct val="100000"/>
            </a:lnSpc>
            <a:spcBef>
              <a:spcPct val="0"/>
            </a:spcBef>
            <a:spcAft>
              <a:spcPct val="35000"/>
            </a:spcAft>
            <a:buNone/>
          </a:pPr>
          <a:r>
            <a:rPr lang="en-US" sz="1800" kern="1200" dirty="0"/>
            <a:t>What’s the implication for Air quality modeling and prediction in California?</a:t>
          </a:r>
        </a:p>
      </dsp:txBody>
      <dsp:txXfrm>
        <a:off x="1280342" y="2771777"/>
        <a:ext cx="4269389" cy="1108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2EBBB-66E3-4B3B-86EE-1D22740268E1}">
      <dsp:nvSpPr>
        <dsp:cNvPr id="0" name=""/>
        <dsp:cNvSpPr/>
      </dsp:nvSpPr>
      <dsp:spPr>
        <a:xfrm rot="5400000">
          <a:off x="2858315" y="-1139168"/>
          <a:ext cx="525507" cy="29374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2012 California Air Resource Board emission inventory (CARB 2012)</a:t>
          </a:r>
        </a:p>
      </dsp:txBody>
      <dsp:txXfrm rot="-5400000">
        <a:off x="1652331" y="92469"/>
        <a:ext cx="2911823" cy="474201"/>
      </dsp:txXfrm>
    </dsp:sp>
    <dsp:sp modelId="{8FB02EA7-5505-4A38-B102-3EFB6BE853AE}">
      <dsp:nvSpPr>
        <dsp:cNvPr id="0" name=""/>
        <dsp:cNvSpPr/>
      </dsp:nvSpPr>
      <dsp:spPr>
        <a:xfrm>
          <a:off x="0" y="1128"/>
          <a:ext cx="1652330" cy="6568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Baseline: </a:t>
          </a:r>
        </a:p>
      </dsp:txBody>
      <dsp:txXfrm>
        <a:off x="32066" y="33194"/>
        <a:ext cx="1588198" cy="592751"/>
      </dsp:txXfrm>
    </dsp:sp>
    <dsp:sp modelId="{3462FB17-D27D-4766-A511-A1ADF65283F7}">
      <dsp:nvSpPr>
        <dsp:cNvPr id="0" name=""/>
        <dsp:cNvSpPr/>
      </dsp:nvSpPr>
      <dsp:spPr>
        <a:xfrm rot="5400000">
          <a:off x="2858315" y="-449440"/>
          <a:ext cx="525507" cy="29374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VOC scaled to 300 Gg</a:t>
          </a:r>
        </a:p>
      </dsp:txBody>
      <dsp:txXfrm rot="-5400000">
        <a:off x="1652331" y="782197"/>
        <a:ext cx="2911823" cy="474201"/>
      </dsp:txXfrm>
    </dsp:sp>
    <dsp:sp modelId="{6920AF02-3BB8-4773-9A49-6D7FFA01DBEF}">
      <dsp:nvSpPr>
        <dsp:cNvPr id="0" name=""/>
        <dsp:cNvSpPr/>
      </dsp:nvSpPr>
      <dsp:spPr>
        <a:xfrm>
          <a:off x="0" y="690856"/>
          <a:ext cx="1652330" cy="6568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Low Case: </a:t>
          </a:r>
        </a:p>
      </dsp:txBody>
      <dsp:txXfrm>
        <a:off x="32066" y="722922"/>
        <a:ext cx="1588198" cy="592751"/>
      </dsp:txXfrm>
    </dsp:sp>
    <dsp:sp modelId="{085431EB-5013-4B38-B6D3-AA6104CC8237}">
      <dsp:nvSpPr>
        <dsp:cNvPr id="0" name=""/>
        <dsp:cNvSpPr/>
      </dsp:nvSpPr>
      <dsp:spPr>
        <a:xfrm rot="5400000">
          <a:off x="2858315" y="240287"/>
          <a:ext cx="525507" cy="29374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VOC scaled to 350 Gg </a:t>
          </a:r>
        </a:p>
      </dsp:txBody>
      <dsp:txXfrm rot="-5400000">
        <a:off x="1652331" y="1471925"/>
        <a:ext cx="2911823" cy="474201"/>
      </dsp:txXfrm>
    </dsp:sp>
    <dsp:sp modelId="{22EB881B-824E-4908-B0A1-31D35A776A94}">
      <dsp:nvSpPr>
        <dsp:cNvPr id="0" name=""/>
        <dsp:cNvSpPr/>
      </dsp:nvSpPr>
      <dsp:spPr>
        <a:xfrm>
          <a:off x="0" y="1380584"/>
          <a:ext cx="1652330" cy="6568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Medium Case: </a:t>
          </a:r>
        </a:p>
      </dsp:txBody>
      <dsp:txXfrm>
        <a:off x="32066" y="1412650"/>
        <a:ext cx="1588198" cy="592751"/>
      </dsp:txXfrm>
    </dsp:sp>
    <dsp:sp modelId="{95BE2B4D-B07F-4AB2-81C1-224BD7541AFA}">
      <dsp:nvSpPr>
        <dsp:cNvPr id="0" name=""/>
        <dsp:cNvSpPr/>
      </dsp:nvSpPr>
      <dsp:spPr>
        <a:xfrm rot="5400000">
          <a:off x="2858315" y="930015"/>
          <a:ext cx="525507" cy="29374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VOC scaled to 400 Gg</a:t>
          </a:r>
        </a:p>
      </dsp:txBody>
      <dsp:txXfrm rot="-5400000">
        <a:off x="1652331" y="2161653"/>
        <a:ext cx="2911823" cy="474201"/>
      </dsp:txXfrm>
    </dsp:sp>
    <dsp:sp modelId="{C027A9C5-4515-4F57-A48E-08BC0AE062C3}">
      <dsp:nvSpPr>
        <dsp:cNvPr id="0" name=""/>
        <dsp:cNvSpPr/>
      </dsp:nvSpPr>
      <dsp:spPr>
        <a:xfrm>
          <a:off x="0" y="2070312"/>
          <a:ext cx="1652330" cy="6568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High Case: </a:t>
          </a:r>
        </a:p>
      </dsp:txBody>
      <dsp:txXfrm>
        <a:off x="32066" y="2102378"/>
        <a:ext cx="1588198" cy="592751"/>
      </dsp:txXfrm>
    </dsp:sp>
    <dsp:sp modelId="{6C03D4FA-1AFD-45FC-A519-1052307CB07D}">
      <dsp:nvSpPr>
        <dsp:cNvPr id="0" name=""/>
        <dsp:cNvSpPr/>
      </dsp:nvSpPr>
      <dsp:spPr>
        <a:xfrm rot="5400000">
          <a:off x="2858315" y="1619743"/>
          <a:ext cx="525507" cy="29374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Only the VOC emissions of VCP are scaled based on the 350 Gg estimation</a:t>
          </a:r>
        </a:p>
      </dsp:txBody>
      <dsp:txXfrm rot="-5400000">
        <a:off x="1652331" y="2851381"/>
        <a:ext cx="2911823" cy="474201"/>
      </dsp:txXfrm>
    </dsp:sp>
    <dsp:sp modelId="{C4541767-7AB8-434A-96B3-0F9BEF01EFB3}">
      <dsp:nvSpPr>
        <dsp:cNvPr id="0" name=""/>
        <dsp:cNvSpPr/>
      </dsp:nvSpPr>
      <dsp:spPr>
        <a:xfrm>
          <a:off x="0" y="2760040"/>
          <a:ext cx="1652330" cy="6568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VCP Case: </a:t>
          </a:r>
        </a:p>
      </dsp:txBody>
      <dsp:txXfrm>
        <a:off x="32066" y="2792106"/>
        <a:ext cx="1588198" cy="592751"/>
      </dsp:txXfrm>
    </dsp:sp>
    <dsp:sp modelId="{0F5D5CAA-3F20-4EBB-8EBA-047E18062B80}">
      <dsp:nvSpPr>
        <dsp:cNvPr id="0" name=""/>
        <dsp:cNvSpPr/>
      </dsp:nvSpPr>
      <dsp:spPr>
        <a:xfrm rot="5400000">
          <a:off x="2858315" y="2309471"/>
          <a:ext cx="525507" cy="29374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Scaled only on existing sources, no new source sare added.</a:t>
          </a:r>
        </a:p>
      </dsp:txBody>
      <dsp:txXfrm rot="-5400000">
        <a:off x="1652331" y="3541109"/>
        <a:ext cx="2911823" cy="474201"/>
      </dsp:txXfrm>
    </dsp:sp>
    <dsp:sp modelId="{4A66BCA1-0D46-4992-9314-6BA46CDBA787}">
      <dsp:nvSpPr>
        <dsp:cNvPr id="0" name=""/>
        <dsp:cNvSpPr/>
      </dsp:nvSpPr>
      <dsp:spPr>
        <a:xfrm>
          <a:off x="0" y="3449767"/>
          <a:ext cx="1652330" cy="6568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Limitation:</a:t>
          </a:r>
        </a:p>
      </dsp:txBody>
      <dsp:txXfrm>
        <a:off x="32066" y="3481833"/>
        <a:ext cx="1588198" cy="592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2EF48-B238-49F1-A2EF-33265EE1F0EF}">
      <dsp:nvSpPr>
        <dsp:cNvPr id="0" name=""/>
        <dsp:cNvSpPr/>
      </dsp:nvSpPr>
      <dsp:spPr>
        <a:xfrm>
          <a:off x="0" y="256149"/>
          <a:ext cx="658648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Emissions</a:t>
          </a:r>
          <a:r>
            <a:rPr lang="en-US" sz="1600" kern="1200"/>
            <a:t>: SMOKE V4.0 (Sparse Matrix Operator Kernel Modeling</a:t>
          </a:r>
          <a:r>
            <a:rPr lang="zh-CN" sz="1600" kern="1200"/>
            <a:t> </a:t>
          </a:r>
          <a:r>
            <a:rPr lang="en-US" sz="1600" kern="1200"/>
            <a:t>System)</a:t>
          </a:r>
        </a:p>
      </dsp:txBody>
      <dsp:txXfrm>
        <a:off x="18734" y="274883"/>
        <a:ext cx="6549021" cy="346292"/>
      </dsp:txXfrm>
    </dsp:sp>
    <dsp:sp modelId="{164BF0EA-8A4F-4203-8E84-E2A6AFBC6211}">
      <dsp:nvSpPr>
        <dsp:cNvPr id="0" name=""/>
        <dsp:cNvSpPr/>
      </dsp:nvSpPr>
      <dsp:spPr>
        <a:xfrm>
          <a:off x="0" y="639909"/>
          <a:ext cx="658648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2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Anthropogenic Emission: CARB 2012 inventory.</a:t>
          </a:r>
        </a:p>
        <a:p>
          <a:pPr marL="114300" lvl="1" indent="-114300" algn="l" defTabSz="533400">
            <a:lnSpc>
              <a:spcPct val="90000"/>
            </a:lnSpc>
            <a:spcBef>
              <a:spcPct val="0"/>
            </a:spcBef>
            <a:spcAft>
              <a:spcPct val="20000"/>
            </a:spcAft>
            <a:buChar char="•"/>
          </a:pPr>
          <a:r>
            <a:rPr lang="en-US" sz="1200" kern="1200"/>
            <a:t>Biogenic Emission: Model of Emissions of Gases and Aerosols from Nature (MEGAN, v2.1).</a:t>
          </a:r>
        </a:p>
      </dsp:txBody>
      <dsp:txXfrm>
        <a:off x="0" y="639909"/>
        <a:ext cx="6586489" cy="414000"/>
      </dsp:txXfrm>
    </dsp:sp>
    <dsp:sp modelId="{9043A464-D50A-487F-AA0D-DB07D0A76C5B}">
      <dsp:nvSpPr>
        <dsp:cNvPr id="0" name=""/>
        <dsp:cNvSpPr/>
      </dsp:nvSpPr>
      <dsp:spPr>
        <a:xfrm>
          <a:off x="0" y="1053909"/>
          <a:ext cx="658648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Meteorology</a:t>
          </a:r>
          <a:r>
            <a:rPr lang="en-US" sz="1600" kern="1200"/>
            <a:t>: WRF V3.7 (Weather Research and Forecasting</a:t>
          </a:r>
          <a:r>
            <a:rPr lang="zh-CN" sz="1600" kern="1200"/>
            <a:t> </a:t>
          </a:r>
          <a:r>
            <a:rPr lang="en-US" sz="1600" kern="1200"/>
            <a:t>Model)</a:t>
          </a:r>
        </a:p>
      </dsp:txBody>
      <dsp:txXfrm>
        <a:off x="18734" y="1072643"/>
        <a:ext cx="6549021" cy="346292"/>
      </dsp:txXfrm>
    </dsp:sp>
    <dsp:sp modelId="{D38EEF61-4257-4CB1-86DC-C946C4FCB404}">
      <dsp:nvSpPr>
        <dsp:cNvPr id="0" name=""/>
        <dsp:cNvSpPr/>
      </dsp:nvSpPr>
      <dsp:spPr>
        <a:xfrm>
          <a:off x="0" y="1437669"/>
          <a:ext cx="6586489"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2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Operational Global Analysis data (year 2012)</a:t>
          </a:r>
        </a:p>
      </dsp:txBody>
      <dsp:txXfrm>
        <a:off x="0" y="1437669"/>
        <a:ext cx="6586489" cy="264960"/>
      </dsp:txXfrm>
    </dsp:sp>
    <dsp:sp modelId="{F5413AF8-2291-43AD-88CD-0F0F3AE76788}">
      <dsp:nvSpPr>
        <dsp:cNvPr id="0" name=""/>
        <dsp:cNvSpPr/>
      </dsp:nvSpPr>
      <dsp:spPr>
        <a:xfrm>
          <a:off x="0" y="1702629"/>
          <a:ext cx="658648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Air quality</a:t>
          </a:r>
          <a:r>
            <a:rPr lang="en-US" sz="1600" kern="1200"/>
            <a:t>: CMAQ V5.2 (Community</a:t>
          </a:r>
          <a:r>
            <a:rPr lang="zh-CN" sz="1600" kern="1200"/>
            <a:t> </a:t>
          </a:r>
          <a:r>
            <a:rPr lang="en-US" sz="1600" kern="1200"/>
            <a:t>Multiscale</a:t>
          </a:r>
          <a:r>
            <a:rPr lang="zh-CN" sz="1600" kern="1200"/>
            <a:t> </a:t>
          </a:r>
          <a:r>
            <a:rPr lang="en-US" sz="1600" kern="1200"/>
            <a:t>Air</a:t>
          </a:r>
          <a:r>
            <a:rPr lang="zh-CN" sz="1600" kern="1200"/>
            <a:t> </a:t>
          </a:r>
          <a:r>
            <a:rPr lang="en-US" sz="1600" kern="1200"/>
            <a:t>Quality Modeling System)</a:t>
          </a:r>
        </a:p>
      </dsp:txBody>
      <dsp:txXfrm>
        <a:off x="18734" y="1721363"/>
        <a:ext cx="6549021" cy="346292"/>
      </dsp:txXfrm>
    </dsp:sp>
    <dsp:sp modelId="{94E0AA5F-9AFF-4C91-8BFF-619D669D8DC8}">
      <dsp:nvSpPr>
        <dsp:cNvPr id="0" name=""/>
        <dsp:cNvSpPr/>
      </dsp:nvSpPr>
      <dsp:spPr>
        <a:xfrm>
          <a:off x="0" y="2086389"/>
          <a:ext cx="6586489"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2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Boundary condition: Model for Ozone and Related Chemical Tracers (Mozart v4.0).</a:t>
          </a:r>
        </a:p>
        <a:p>
          <a:pPr marL="114300" lvl="1" indent="-114300" algn="l" defTabSz="533400">
            <a:lnSpc>
              <a:spcPct val="90000"/>
            </a:lnSpc>
            <a:spcBef>
              <a:spcPct val="0"/>
            </a:spcBef>
            <a:spcAft>
              <a:spcPct val="20000"/>
            </a:spcAft>
            <a:buChar char="•"/>
          </a:pPr>
          <a:r>
            <a:rPr lang="en-US" sz="1200" kern="1200"/>
            <a:t>Photochemistry: SAPRC-07 chemical mechanism</a:t>
          </a:r>
        </a:p>
        <a:p>
          <a:pPr marL="114300" lvl="1" indent="-114300" algn="l" defTabSz="533400">
            <a:lnSpc>
              <a:spcPct val="90000"/>
            </a:lnSpc>
            <a:spcBef>
              <a:spcPct val="0"/>
            </a:spcBef>
            <a:spcAft>
              <a:spcPct val="20000"/>
            </a:spcAft>
            <a:buChar char="•"/>
          </a:pPr>
          <a:r>
            <a:rPr lang="en-US" sz="1200" kern="1200"/>
            <a:t>Aerosol dynamics: AERO6</a:t>
          </a:r>
        </a:p>
      </dsp:txBody>
      <dsp:txXfrm>
        <a:off x="0" y="2086389"/>
        <a:ext cx="6586489" cy="629280"/>
      </dsp:txXfrm>
    </dsp:sp>
    <dsp:sp modelId="{4F6F7806-4313-4A00-9C9F-E5D101A89224}">
      <dsp:nvSpPr>
        <dsp:cNvPr id="0" name=""/>
        <dsp:cNvSpPr/>
      </dsp:nvSpPr>
      <dsp:spPr>
        <a:xfrm>
          <a:off x="0" y="2715669"/>
          <a:ext cx="658648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Simulation domain</a:t>
          </a:r>
          <a:r>
            <a:rPr lang="en-US" sz="1600" kern="1200"/>
            <a:t>: California (4 km x 4 km)</a:t>
          </a:r>
        </a:p>
      </dsp:txBody>
      <dsp:txXfrm>
        <a:off x="18734" y="2734403"/>
        <a:ext cx="6549021" cy="346292"/>
      </dsp:txXfrm>
    </dsp:sp>
    <dsp:sp modelId="{40CCD5C1-121E-448A-A9E5-B54C2E1AA61C}">
      <dsp:nvSpPr>
        <dsp:cNvPr id="0" name=""/>
        <dsp:cNvSpPr/>
      </dsp:nvSpPr>
      <dsp:spPr>
        <a:xfrm>
          <a:off x="0" y="3145509"/>
          <a:ext cx="658648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Simulation periods</a:t>
          </a:r>
          <a:r>
            <a:rPr lang="en-US" sz="1600" kern="1200"/>
            <a:t>: Winter (Jan. 1</a:t>
          </a:r>
          <a:r>
            <a:rPr lang="en-US" sz="1600" kern="1200" baseline="30000"/>
            <a:t>st</a:t>
          </a:r>
          <a:r>
            <a:rPr lang="en-US" sz="1600" kern="1200"/>
            <a:t>- Jan. 15</a:t>
          </a:r>
          <a:r>
            <a:rPr lang="en-US" sz="1600" kern="1200" baseline="30000"/>
            <a:t>th</a:t>
          </a:r>
          <a:r>
            <a:rPr lang="en-US" sz="1600" kern="1200"/>
            <a:t> ) &amp; Summer (Jul. 8</a:t>
          </a:r>
          <a:r>
            <a:rPr lang="en-US" sz="1600" kern="1200" baseline="30000"/>
            <a:t>th</a:t>
          </a:r>
          <a:r>
            <a:rPr lang="en-US" sz="1600" kern="1200"/>
            <a:t> – Jul. 22</a:t>
          </a:r>
          <a:r>
            <a:rPr lang="en-US" sz="1600" kern="1200" baseline="30000"/>
            <a:t>th</a:t>
          </a:r>
          <a:r>
            <a:rPr lang="en-US" sz="1600" kern="1200"/>
            <a:t>)</a:t>
          </a:r>
        </a:p>
      </dsp:txBody>
      <dsp:txXfrm>
        <a:off x="18734" y="3164243"/>
        <a:ext cx="6549021"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C2056-BB44-4378-89DD-306C486F8941}">
      <dsp:nvSpPr>
        <dsp:cNvPr id="0" name=""/>
        <dsp:cNvSpPr/>
      </dsp:nvSpPr>
      <dsp:spPr>
        <a:xfrm>
          <a:off x="550768" y="174873"/>
          <a:ext cx="700048" cy="700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26D90C2-BA2D-4001-B471-CD02A90F60CA}">
      <dsp:nvSpPr>
        <dsp:cNvPr id="0" name=""/>
        <dsp:cNvSpPr/>
      </dsp:nvSpPr>
      <dsp:spPr>
        <a:xfrm>
          <a:off x="122960" y="1108421"/>
          <a:ext cx="1555664" cy="62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Wide-</a:t>
          </a:r>
          <a:r>
            <a:rPr lang="en-US" altLang="zh-CN" sz="1300" kern="1200" dirty="0"/>
            <a:t>S</a:t>
          </a:r>
          <a:r>
            <a:rPr lang="en-US" sz="1300" kern="1200" dirty="0"/>
            <a:t>pread  </a:t>
          </a:r>
        </a:p>
        <a:p>
          <a:pPr marL="0" lvl="0" indent="0" algn="ctr" defTabSz="577850">
            <a:lnSpc>
              <a:spcPct val="90000"/>
            </a:lnSpc>
            <a:spcBef>
              <a:spcPct val="0"/>
            </a:spcBef>
            <a:spcAft>
              <a:spcPct val="35000"/>
            </a:spcAft>
            <a:buNone/>
          </a:pPr>
          <a:r>
            <a:rPr lang="en-US" altLang="zh-CN" sz="1300" kern="1200" dirty="0"/>
            <a:t>W</a:t>
          </a:r>
          <a:r>
            <a:rPr lang="en-US" sz="1300" kern="1200" dirty="0"/>
            <a:t>inter</a:t>
          </a:r>
        </a:p>
      </dsp:txBody>
      <dsp:txXfrm>
        <a:off x="122960" y="1108421"/>
        <a:ext cx="1555664" cy="622265"/>
      </dsp:txXfrm>
    </dsp:sp>
    <dsp:sp modelId="{4A42038E-F4C5-4EA9-AE72-69E3AA7230D2}">
      <dsp:nvSpPr>
        <dsp:cNvPr id="0" name=""/>
        <dsp:cNvSpPr/>
      </dsp:nvSpPr>
      <dsp:spPr>
        <a:xfrm>
          <a:off x="550768" y="2119603"/>
          <a:ext cx="700048" cy="700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0A0AA9C-36E2-4353-AC5A-D97A474FCB90}">
      <dsp:nvSpPr>
        <dsp:cNvPr id="0" name=""/>
        <dsp:cNvSpPr/>
      </dsp:nvSpPr>
      <dsp:spPr>
        <a:xfrm>
          <a:off x="122960" y="3053150"/>
          <a:ext cx="1555664" cy="62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Concentrate in </a:t>
          </a:r>
          <a:r>
            <a:rPr lang="en-US" sz="1300" kern="1200" dirty="0" err="1"/>
            <a:t>SoCAB</a:t>
          </a:r>
          <a:r>
            <a:rPr lang="en-US" sz="1300" kern="1200" dirty="0"/>
            <a:t> </a:t>
          </a:r>
        </a:p>
        <a:p>
          <a:pPr marL="0" lvl="0" indent="0" algn="ctr" defTabSz="577850">
            <a:lnSpc>
              <a:spcPct val="90000"/>
            </a:lnSpc>
            <a:spcBef>
              <a:spcPct val="0"/>
            </a:spcBef>
            <a:spcAft>
              <a:spcPct val="35000"/>
            </a:spcAft>
            <a:buNone/>
          </a:pPr>
          <a:r>
            <a:rPr lang="en-US" sz="1300" kern="1200" dirty="0"/>
            <a:t>Summer</a:t>
          </a:r>
        </a:p>
      </dsp:txBody>
      <dsp:txXfrm>
        <a:off x="122960" y="3053150"/>
        <a:ext cx="1555664" cy="622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C2056-BB44-4378-89DD-306C486F8941}">
      <dsp:nvSpPr>
        <dsp:cNvPr id="0" name=""/>
        <dsp:cNvSpPr/>
      </dsp:nvSpPr>
      <dsp:spPr>
        <a:xfrm>
          <a:off x="550768" y="174873"/>
          <a:ext cx="700048" cy="700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26D90C2-BA2D-4001-B471-CD02A90F60CA}">
      <dsp:nvSpPr>
        <dsp:cNvPr id="0" name=""/>
        <dsp:cNvSpPr/>
      </dsp:nvSpPr>
      <dsp:spPr>
        <a:xfrm>
          <a:off x="122960" y="1108421"/>
          <a:ext cx="1555664" cy="62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Increase in</a:t>
          </a:r>
        </a:p>
        <a:p>
          <a:pPr marL="0" lvl="0" indent="0" algn="ctr" defTabSz="800100">
            <a:lnSpc>
              <a:spcPct val="90000"/>
            </a:lnSpc>
            <a:spcBef>
              <a:spcPct val="0"/>
            </a:spcBef>
            <a:spcAft>
              <a:spcPct val="35000"/>
            </a:spcAft>
            <a:buNone/>
          </a:pPr>
          <a:r>
            <a:rPr lang="en-US" altLang="zh-CN" sz="1800" kern="1200" dirty="0"/>
            <a:t>W</a:t>
          </a:r>
          <a:r>
            <a:rPr lang="en-US" sz="1800" kern="1200" dirty="0"/>
            <a:t>inter</a:t>
          </a:r>
        </a:p>
      </dsp:txBody>
      <dsp:txXfrm>
        <a:off x="122960" y="1108421"/>
        <a:ext cx="1555664" cy="622265"/>
      </dsp:txXfrm>
    </dsp:sp>
    <dsp:sp modelId="{4A42038E-F4C5-4EA9-AE72-69E3AA7230D2}">
      <dsp:nvSpPr>
        <dsp:cNvPr id="0" name=""/>
        <dsp:cNvSpPr/>
      </dsp:nvSpPr>
      <dsp:spPr>
        <a:xfrm>
          <a:off x="550768" y="2119603"/>
          <a:ext cx="700048" cy="700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0A0AA9C-36E2-4353-AC5A-D97A474FCB90}">
      <dsp:nvSpPr>
        <dsp:cNvPr id="0" name=""/>
        <dsp:cNvSpPr/>
      </dsp:nvSpPr>
      <dsp:spPr>
        <a:xfrm>
          <a:off x="122960" y="3053150"/>
          <a:ext cx="1555664" cy="62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Decrease in</a:t>
          </a:r>
        </a:p>
        <a:p>
          <a:pPr marL="0" lvl="0" indent="0" algn="ctr" defTabSz="800100">
            <a:lnSpc>
              <a:spcPct val="90000"/>
            </a:lnSpc>
            <a:spcBef>
              <a:spcPct val="0"/>
            </a:spcBef>
            <a:spcAft>
              <a:spcPct val="35000"/>
            </a:spcAft>
            <a:buNone/>
          </a:pPr>
          <a:r>
            <a:rPr lang="en-US" sz="1800" kern="1200" dirty="0"/>
            <a:t>Summer</a:t>
          </a:r>
        </a:p>
      </dsp:txBody>
      <dsp:txXfrm>
        <a:off x="122960" y="3053150"/>
        <a:ext cx="1555664" cy="6222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C2056-BB44-4378-89DD-306C486F8941}">
      <dsp:nvSpPr>
        <dsp:cNvPr id="0" name=""/>
        <dsp:cNvSpPr/>
      </dsp:nvSpPr>
      <dsp:spPr>
        <a:xfrm>
          <a:off x="378870" y="604299"/>
          <a:ext cx="619365" cy="6193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26D90C2-BA2D-4001-B471-CD02A90F60CA}">
      <dsp:nvSpPr>
        <dsp:cNvPr id="0" name=""/>
        <dsp:cNvSpPr/>
      </dsp:nvSpPr>
      <dsp:spPr>
        <a:xfrm>
          <a:off x="369" y="1453076"/>
          <a:ext cx="1376367" cy="55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altLang="zh-CN" sz="3100" kern="1200" dirty="0"/>
            <a:t>W</a:t>
          </a:r>
          <a:r>
            <a:rPr lang="en-US" sz="3100" kern="1200" dirty="0"/>
            <a:t>inter</a:t>
          </a:r>
        </a:p>
      </dsp:txBody>
      <dsp:txXfrm>
        <a:off x="369" y="1453076"/>
        <a:ext cx="1376367" cy="550546"/>
      </dsp:txXfrm>
    </dsp:sp>
    <dsp:sp modelId="{4A42038E-F4C5-4EA9-AE72-69E3AA7230D2}">
      <dsp:nvSpPr>
        <dsp:cNvPr id="0" name=""/>
        <dsp:cNvSpPr/>
      </dsp:nvSpPr>
      <dsp:spPr>
        <a:xfrm>
          <a:off x="378870" y="2347714"/>
          <a:ext cx="619365" cy="6193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0A0AA9C-36E2-4353-AC5A-D97A474FCB90}">
      <dsp:nvSpPr>
        <dsp:cNvPr id="0" name=""/>
        <dsp:cNvSpPr/>
      </dsp:nvSpPr>
      <dsp:spPr>
        <a:xfrm>
          <a:off x="369" y="3196491"/>
          <a:ext cx="1376367" cy="55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sz="3100" kern="1200"/>
            <a:t>Summer</a:t>
          </a:r>
          <a:endParaRPr lang="en-US" sz="3100" kern="1200" dirty="0"/>
        </a:p>
      </dsp:txBody>
      <dsp:txXfrm>
        <a:off x="369" y="3196491"/>
        <a:ext cx="1376367" cy="5505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03903-E9FD-4D7B-92E4-895B7982485B}" type="datetimeFigureOut">
              <a:rPr lang="en-US" smtClean="0"/>
              <a:t>10/23/2018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32051-DDE8-4689-88EA-D0AEDBD42F65}" type="slidenum">
              <a:rPr lang="en-US" smtClean="0"/>
              <a:t>‹#›</a:t>
            </a:fld>
            <a:endParaRPr lang="en-US"/>
          </a:p>
        </p:txBody>
      </p:sp>
    </p:spTree>
    <p:extLst>
      <p:ext uri="{BB962C8B-B14F-4D97-AF65-F5344CB8AC3E}">
        <p14:creationId xmlns:p14="http://schemas.microsoft.com/office/powerpoint/2010/main" val="118897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Today, I am going to talk about our study about the air quality modeling implications of underestimated VOC emissions in Urban Inventories. This is a cooperative work between our group and the advanced power and energy program lead by professor scot Samuelsen.</a:t>
            </a:r>
            <a:endParaRPr lang="en-US" dirty="0"/>
          </a:p>
        </p:txBody>
      </p:sp>
      <p:sp>
        <p:nvSpPr>
          <p:cNvPr id="4" name="灯片编号占位符 3"/>
          <p:cNvSpPr>
            <a:spLocks noGrp="1"/>
          </p:cNvSpPr>
          <p:nvPr>
            <p:ph type="sldNum" sz="quarter" idx="5"/>
          </p:nvPr>
        </p:nvSpPr>
        <p:spPr/>
        <p:txBody>
          <a:bodyPr/>
          <a:lstStyle/>
          <a:p>
            <a:fld id="{84932051-DDE8-4689-88EA-D0AEDBD42F65}" type="slidenum">
              <a:rPr lang="en-US" smtClean="0"/>
              <a:t>1</a:t>
            </a:fld>
            <a:endParaRPr lang="en-US"/>
          </a:p>
        </p:txBody>
      </p:sp>
    </p:spTree>
    <p:extLst>
      <p:ext uri="{BB962C8B-B14F-4D97-AF65-F5344CB8AC3E}">
        <p14:creationId xmlns:p14="http://schemas.microsoft.com/office/powerpoint/2010/main" val="2206462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investigated how the increase of VOC emissions could impact model performance. We used the observation data obtained from the AQS network to calculate model performance matrix. The upper two figures shows the change in Normalized mean error of model performance for Ozone. The blue color here indicates a decrease of model errors, which means the performance is improved. On the contrary, the red color indicates a degraded in model performance. In the summer period, the model performance is found improved in the north part of the state. While, for the </a:t>
            </a:r>
            <a:r>
              <a:rPr lang="en-US" sz="1200" kern="1200" dirty="0" err="1">
                <a:solidFill>
                  <a:schemeClr val="tx1"/>
                </a:solidFill>
                <a:effectLst/>
                <a:latin typeface="+mn-lt"/>
                <a:ea typeface="+mn-ea"/>
                <a:cs typeface="+mn-cs"/>
              </a:rPr>
              <a:t>socab</a:t>
            </a:r>
            <a:r>
              <a:rPr lang="en-US" sz="1200" kern="1200" dirty="0">
                <a:solidFill>
                  <a:schemeClr val="tx1"/>
                </a:solidFill>
                <a:effectLst/>
                <a:latin typeface="+mn-lt"/>
                <a:ea typeface="+mn-ea"/>
                <a:cs typeface="+mn-cs"/>
              </a:rPr>
              <a:t> region, the model performance is found degraded due to increased overestimation. While, in the winter, the overall model performance is also decreased. This timeseries here shows the comparison between simulation results and observation at one observation site in downtown LA. In general, most of the difference happens in the peak. And not peak is found in the measurement is Jul 13 when the model predicted a super high concentration. I am not sure if it is due to mistakes in measurement data or inaccurate metrological conditions. </a:t>
            </a:r>
          </a:p>
          <a:p>
            <a:endParaRPr lang="en-US" dirty="0"/>
          </a:p>
        </p:txBody>
      </p:sp>
      <p:sp>
        <p:nvSpPr>
          <p:cNvPr id="4" name="Slide Number Placeholder 3"/>
          <p:cNvSpPr>
            <a:spLocks noGrp="1"/>
          </p:cNvSpPr>
          <p:nvPr>
            <p:ph type="sldNum" sz="quarter" idx="5"/>
          </p:nvPr>
        </p:nvSpPr>
        <p:spPr/>
        <p:txBody>
          <a:bodyPr/>
          <a:lstStyle/>
          <a:p>
            <a:fld id="{84932051-DDE8-4689-88EA-D0AEDBD42F65}" type="slidenum">
              <a:rPr lang="en-US" smtClean="0"/>
              <a:t>10</a:t>
            </a:fld>
            <a:endParaRPr lang="en-US"/>
          </a:p>
        </p:txBody>
      </p:sp>
    </p:spTree>
    <p:extLst>
      <p:ext uri="{BB962C8B-B14F-4D97-AF65-F5344CB8AC3E}">
        <p14:creationId xmlns:p14="http://schemas.microsoft.com/office/powerpoint/2010/main" val="172517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PM predictions. We found that performance is improved in most sites during the summer. Although the level of improvement is quite small. However, in winter, the model performance is not improved in majority of the site. Here is one example site located with the central valley region, where usually experienced high pollution episode in the winter. We can see the increase in VOC emission help reduced the underestimation in the first couple days, while also increased the overestimation between Jan 12 and 13.</a:t>
            </a:r>
          </a:p>
          <a:p>
            <a:endParaRPr lang="en-US" dirty="0"/>
          </a:p>
        </p:txBody>
      </p:sp>
      <p:sp>
        <p:nvSpPr>
          <p:cNvPr id="4" name="Slide Number Placeholder 3"/>
          <p:cNvSpPr>
            <a:spLocks noGrp="1"/>
          </p:cNvSpPr>
          <p:nvPr>
            <p:ph type="sldNum" sz="quarter" idx="5"/>
          </p:nvPr>
        </p:nvSpPr>
        <p:spPr/>
        <p:txBody>
          <a:bodyPr/>
          <a:lstStyle/>
          <a:p>
            <a:fld id="{84932051-DDE8-4689-88EA-D0AEDBD42F65}" type="slidenum">
              <a:rPr lang="en-US" smtClean="0"/>
              <a:t>11</a:t>
            </a:fld>
            <a:endParaRPr lang="en-US"/>
          </a:p>
        </p:txBody>
      </p:sp>
    </p:spTree>
    <p:extLst>
      <p:ext uri="{BB962C8B-B14F-4D97-AF65-F5344CB8AC3E}">
        <p14:creationId xmlns:p14="http://schemas.microsoft.com/office/powerpoint/2010/main" val="197996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our conclusions. First ozone is found to be increase proportionally as VOC emission scales up. PM2.5 </a:t>
            </a:r>
          </a:p>
          <a:p>
            <a:endParaRPr lang="en-US" dirty="0"/>
          </a:p>
        </p:txBody>
      </p:sp>
      <p:sp>
        <p:nvSpPr>
          <p:cNvPr id="4" name="灯片编号占位符 3"/>
          <p:cNvSpPr>
            <a:spLocks noGrp="1"/>
          </p:cNvSpPr>
          <p:nvPr>
            <p:ph type="sldNum" sz="quarter" idx="5"/>
          </p:nvPr>
        </p:nvSpPr>
        <p:spPr/>
        <p:txBody>
          <a:bodyPr/>
          <a:lstStyle/>
          <a:p>
            <a:fld id="{84932051-DDE8-4689-88EA-D0AEDBD42F65}" type="slidenum">
              <a:rPr lang="en-US" smtClean="0"/>
              <a:t>12</a:t>
            </a:fld>
            <a:endParaRPr lang="en-US"/>
          </a:p>
        </p:txBody>
      </p:sp>
    </p:spTree>
    <p:extLst>
      <p:ext uri="{BB962C8B-B14F-4D97-AF65-F5344CB8AC3E}">
        <p14:creationId xmlns:p14="http://schemas.microsoft.com/office/powerpoint/2010/main" val="2619061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FF8B4-383C-407A-8ACC-F971275A7B78}" type="slidenum">
              <a:rPr lang="en-US" smtClean="0"/>
              <a:t>13</a:t>
            </a:fld>
            <a:endParaRPr lang="en-US" dirty="0"/>
          </a:p>
        </p:txBody>
      </p:sp>
    </p:spTree>
    <p:extLst>
      <p:ext uri="{BB962C8B-B14F-4D97-AF65-F5344CB8AC3E}">
        <p14:creationId xmlns:p14="http://schemas.microsoft.com/office/powerpoint/2010/main" val="20502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sz="1200" kern="1200" dirty="0">
                <a:solidFill>
                  <a:schemeClr val="tx1"/>
                </a:solidFill>
                <a:effectLst/>
                <a:latin typeface="+mn-lt"/>
                <a:ea typeface="+mn-ea"/>
                <a:cs typeface="+mn-cs"/>
              </a:rPr>
              <a:t>As we all know that volatile organic compounds (also known as VOC) are important precursor for air pollutants such as Ozone and Secondary organic Aerosols.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Early this year Professor McDonald’s group published a paper on Science, which points out that due to restricted regulations on the traffic emissions, volatile chemical products has emerged as largest petrochemical source of urban organic emissions. While they also found that such change has not been reflected by current inventory and the </a:t>
            </a:r>
            <a:r>
              <a:rPr lang="en-US" sz="1200" kern="1200" dirty="0" err="1">
                <a:solidFill>
                  <a:schemeClr val="tx1"/>
                </a:solidFill>
                <a:effectLst/>
                <a:latin typeface="+mn-lt"/>
                <a:ea typeface="+mn-ea"/>
                <a:cs typeface="+mn-cs"/>
              </a:rPr>
              <a:t>voc</a:t>
            </a:r>
            <a:r>
              <a:rPr lang="en-US" sz="1200" kern="1200" dirty="0">
                <a:solidFill>
                  <a:schemeClr val="tx1"/>
                </a:solidFill>
                <a:effectLst/>
                <a:latin typeface="+mn-lt"/>
                <a:ea typeface="+mn-ea"/>
                <a:cs typeface="+mn-cs"/>
              </a:rPr>
              <a:t> emissions from those products has been largely underestimated. This figure here shows some example of volatile chemical products, such as pesticides, coatings, cleaning agents and personal care products.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Motivated by McDonald’s results, we conduct this primary study to investigate the implication for air quality modeling and prediction in California due to this underestimation on </a:t>
            </a:r>
            <a:r>
              <a:rPr lang="en-US" sz="1200" kern="1200" dirty="0" err="1">
                <a:solidFill>
                  <a:schemeClr val="tx1"/>
                </a:solidFill>
                <a:effectLst/>
                <a:latin typeface="+mn-lt"/>
                <a:ea typeface="+mn-ea"/>
                <a:cs typeface="+mn-cs"/>
              </a:rPr>
              <a:t>voc</a:t>
            </a:r>
            <a:r>
              <a:rPr lang="en-US" sz="1200" kern="1200" dirty="0">
                <a:solidFill>
                  <a:schemeClr val="tx1"/>
                </a:solidFill>
                <a:effectLst/>
                <a:latin typeface="+mn-lt"/>
                <a:ea typeface="+mn-ea"/>
                <a:cs typeface="+mn-cs"/>
              </a:rPr>
              <a:t> emissions.</a:t>
            </a:r>
          </a:p>
          <a:p>
            <a:endParaRPr lang="en-US" dirty="0"/>
          </a:p>
        </p:txBody>
      </p:sp>
      <p:sp>
        <p:nvSpPr>
          <p:cNvPr id="4" name="灯片编号占位符 3"/>
          <p:cNvSpPr>
            <a:spLocks noGrp="1"/>
          </p:cNvSpPr>
          <p:nvPr>
            <p:ph type="sldNum" sz="quarter" idx="5"/>
          </p:nvPr>
        </p:nvSpPr>
        <p:spPr/>
        <p:txBody>
          <a:bodyPr/>
          <a:lstStyle/>
          <a:p>
            <a:fld id="{84932051-DDE8-4689-88EA-D0AEDBD42F65}" type="slidenum">
              <a:rPr lang="en-US" smtClean="0"/>
              <a:t>2</a:t>
            </a:fld>
            <a:endParaRPr lang="en-US"/>
          </a:p>
        </p:txBody>
      </p:sp>
    </p:spTree>
    <p:extLst>
      <p:ext uri="{BB962C8B-B14F-4D97-AF65-F5344CB8AC3E}">
        <p14:creationId xmlns:p14="http://schemas.microsoft.com/office/powerpoint/2010/main" val="245550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basic idea here is to scale the baseline VOC inventory (which is the CARB 2012) to match up the referenced inventory in McDonald’s paper. These two pie figures here show the difference in sector-based inventory composition between the CARB 2012 and McDonald’s result. As we can see here, transportation accounts for more than a half of petrochemical sources in current inventory, where it only accounts for one third of the total emissions in McDonald’s result. While emissions from consumer VCPs is even larger than the transportation sector based on McDonald’s study. And the total VOC emission is also largely underestimated in current inventory between 190 and 300 to 400 Gaga grams (year). As there is 50 Gaga grams uncertainty in McDonald’s estimation, we designed four alternative scenarios. For the low, medium and high case, VOC emissions are scaled to 300, 350, and 400 gg accordingly. While in the VCP case, only the VOC emissions of VCP are scaled based on the medium estimation. The right table here presents the scaling factor used in each scenario for each sector. Form which we can see that emissions from consumer and upstream sector increased by more than three times.</a:t>
            </a:r>
          </a:p>
          <a:p>
            <a:endParaRPr lang="en-US" dirty="0"/>
          </a:p>
        </p:txBody>
      </p:sp>
      <p:sp>
        <p:nvSpPr>
          <p:cNvPr id="4" name="灯片编号占位符 3"/>
          <p:cNvSpPr>
            <a:spLocks noGrp="1"/>
          </p:cNvSpPr>
          <p:nvPr>
            <p:ph type="sldNum" sz="quarter" idx="5"/>
          </p:nvPr>
        </p:nvSpPr>
        <p:spPr/>
        <p:txBody>
          <a:bodyPr/>
          <a:lstStyle/>
          <a:p>
            <a:fld id="{84932051-DDE8-4689-88EA-D0AEDBD42F65}" type="slidenum">
              <a:rPr lang="en-US" smtClean="0"/>
              <a:t>3</a:t>
            </a:fld>
            <a:endParaRPr lang="en-US"/>
          </a:p>
        </p:txBody>
      </p:sp>
    </p:spTree>
    <p:extLst>
      <p:ext uri="{BB962C8B-B14F-4D97-AF65-F5344CB8AC3E}">
        <p14:creationId xmlns:p14="http://schemas.microsoft.com/office/powerpoint/2010/main" val="129217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the SMOKE model is used to implement the scaling factors and generate emissions files for each scenario, with biogenic emission calculated from MEGAN. And the metrological conditions are downscaled from the operational global analysis data using WRF for the year 2012. CMAQ 5.2 is used for air quality simulation, with boundary conditions calculated from Mozart 4, and SAPR-07 chemical mechanism for photochemistry. The horizontal resolution is 4x4 km. And we simulated two weeks in winter and two weeks in summer.</a:t>
            </a:r>
          </a:p>
          <a:p>
            <a:endParaRPr lang="en-US" dirty="0"/>
          </a:p>
        </p:txBody>
      </p:sp>
      <p:sp>
        <p:nvSpPr>
          <p:cNvPr id="4" name="灯片编号占位符 3"/>
          <p:cNvSpPr>
            <a:spLocks noGrp="1"/>
          </p:cNvSpPr>
          <p:nvPr>
            <p:ph type="sldNum" sz="quarter" idx="5"/>
          </p:nvPr>
        </p:nvSpPr>
        <p:spPr/>
        <p:txBody>
          <a:bodyPr/>
          <a:lstStyle/>
          <a:p>
            <a:fld id="{84932051-DDE8-4689-88EA-D0AEDBD42F65}" type="slidenum">
              <a:rPr lang="en-US" smtClean="0"/>
              <a:t>4</a:t>
            </a:fld>
            <a:endParaRPr lang="en-US"/>
          </a:p>
        </p:txBody>
      </p:sp>
    </p:spTree>
    <p:extLst>
      <p:ext uri="{BB962C8B-B14F-4D97-AF65-F5344CB8AC3E}">
        <p14:creationId xmlns:p14="http://schemas.microsoft.com/office/powerpoint/2010/main" val="302141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column of this figure shows </a:t>
            </a:r>
            <a:r>
              <a:rPr lang="en-US" sz="1200" kern="1200" dirty="0" err="1">
                <a:solidFill>
                  <a:schemeClr val="tx1"/>
                </a:solidFill>
                <a:effectLst/>
                <a:latin typeface="+mn-lt"/>
                <a:ea typeface="+mn-ea"/>
                <a:cs typeface="+mn-cs"/>
              </a:rPr>
              <a:t>voc</a:t>
            </a:r>
            <a:r>
              <a:rPr lang="en-US" sz="1200" kern="1200" dirty="0">
                <a:solidFill>
                  <a:schemeClr val="tx1"/>
                </a:solidFill>
                <a:effectLst/>
                <a:latin typeface="+mn-lt"/>
                <a:ea typeface="+mn-ea"/>
                <a:cs typeface="+mn-cs"/>
              </a:rPr>
              <a:t> emissions from base case, where we can see a wider spread of VOC emissions in the summer, those difference is mainly cased by biogenic sources. The second column shows the difference between the high case and base case. We can see the difference map is highly correlated to population density. The largest difference can be found in large metropolitan regions such as the south coast and the bay area. The peak difference is quite similar between two seasons. While we also found some seasonal spatial difference as marked by those circles. Those differences are mainly caused by the usage of non-methyl bromide pesticides.</a:t>
            </a:r>
          </a:p>
          <a:p>
            <a:endParaRPr lang="en-US" dirty="0"/>
          </a:p>
        </p:txBody>
      </p:sp>
      <p:sp>
        <p:nvSpPr>
          <p:cNvPr id="4" name="灯片编号占位符 3"/>
          <p:cNvSpPr>
            <a:spLocks noGrp="1"/>
          </p:cNvSpPr>
          <p:nvPr>
            <p:ph type="sldNum" sz="quarter" idx="5"/>
          </p:nvPr>
        </p:nvSpPr>
        <p:spPr/>
        <p:txBody>
          <a:bodyPr/>
          <a:lstStyle/>
          <a:p>
            <a:fld id="{84932051-DDE8-4689-88EA-D0AEDBD42F65}" type="slidenum">
              <a:rPr lang="en-US" smtClean="0"/>
              <a:t>5</a:t>
            </a:fld>
            <a:endParaRPr lang="en-US"/>
          </a:p>
        </p:txBody>
      </p:sp>
    </p:spTree>
    <p:extLst>
      <p:ext uri="{BB962C8B-B14F-4D97-AF65-F5344CB8AC3E}">
        <p14:creationId xmlns:p14="http://schemas.microsoft.com/office/powerpoint/2010/main" val="93503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our results. First, we found large impact on 8 hour daily maximum O3. The peak difference could be as high as 15 ppb in the winter, and 17.4 ppb in the summer, which is quite significant. This shows the difference of averaged concentration in afternoon hours. We can see the difference is wider spread in winter, and for summer period, the difference concentrated in </a:t>
            </a:r>
            <a:r>
              <a:rPr lang="en-US" sz="1200" kern="1200" dirty="0" err="1">
                <a:solidFill>
                  <a:schemeClr val="tx1"/>
                </a:solidFill>
                <a:effectLst/>
                <a:latin typeface="+mn-lt"/>
                <a:ea typeface="+mn-ea"/>
                <a:cs typeface="+mn-cs"/>
              </a:rPr>
              <a:t>socab</a:t>
            </a:r>
            <a:r>
              <a:rPr lang="en-US" sz="1200" kern="1200" dirty="0">
                <a:solidFill>
                  <a:schemeClr val="tx1"/>
                </a:solidFill>
                <a:effectLst/>
                <a:latin typeface="+mn-lt"/>
                <a:ea typeface="+mn-ea"/>
                <a:cs typeface="+mn-cs"/>
              </a:rPr>
              <a:t> region. The following two columns shows the corresponding difference of VOC and NOx concentrations, we can see the VOC increase and NOx decrease in corresponding region which indicates a VOC limited conditions in those regions. </a:t>
            </a:r>
          </a:p>
          <a:p>
            <a:endParaRPr lang="en-US" dirty="0"/>
          </a:p>
        </p:txBody>
      </p:sp>
      <p:sp>
        <p:nvSpPr>
          <p:cNvPr id="4" name="灯片编号占位符 3"/>
          <p:cNvSpPr>
            <a:spLocks noGrp="1"/>
          </p:cNvSpPr>
          <p:nvPr>
            <p:ph type="sldNum" sz="quarter" idx="5"/>
          </p:nvPr>
        </p:nvSpPr>
        <p:spPr/>
        <p:txBody>
          <a:bodyPr/>
          <a:lstStyle/>
          <a:p>
            <a:fld id="{84932051-DDE8-4689-88EA-D0AEDBD42F65}" type="slidenum">
              <a:rPr lang="en-US" smtClean="0"/>
              <a:t>6</a:t>
            </a:fld>
            <a:endParaRPr lang="en-US"/>
          </a:p>
        </p:txBody>
      </p:sp>
    </p:spTree>
    <p:extLst>
      <p:ext uri="{BB962C8B-B14F-4D97-AF65-F5344CB8AC3E}">
        <p14:creationId xmlns:p14="http://schemas.microsoft.com/office/powerpoint/2010/main" val="355753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timeseries of maximum 8 </a:t>
            </a:r>
            <a:r>
              <a:rPr lang="en-US" sz="1200" kern="1200" dirty="0" err="1">
                <a:solidFill>
                  <a:schemeClr val="tx1"/>
                </a:solidFill>
                <a:effectLst/>
                <a:latin typeface="+mn-lt"/>
                <a:ea typeface="+mn-ea"/>
                <a:cs typeface="+mn-cs"/>
              </a:rPr>
              <a:t>hr</a:t>
            </a:r>
            <a:r>
              <a:rPr lang="en-US" sz="1200" kern="1200" dirty="0">
                <a:solidFill>
                  <a:schemeClr val="tx1"/>
                </a:solidFill>
                <a:effectLst/>
                <a:latin typeface="+mn-lt"/>
                <a:ea typeface="+mn-ea"/>
                <a:cs typeface="+mn-cs"/>
              </a:rPr>
              <a:t> ozone in two subdomains for different scenarios. The solid lines represent domain wide average, while the dash lines represent the peak difference within the subdomain. We can see a proportional impact as VOC emissions increase. And the highest peak impact happened in </a:t>
            </a:r>
            <a:r>
              <a:rPr lang="en-US" sz="1200" kern="1200" dirty="0" err="1">
                <a:solidFill>
                  <a:schemeClr val="tx1"/>
                </a:solidFill>
                <a:effectLst/>
                <a:latin typeface="+mn-lt"/>
                <a:ea typeface="+mn-ea"/>
                <a:cs typeface="+mn-cs"/>
              </a:rPr>
              <a:t>SoCAB</a:t>
            </a:r>
            <a:r>
              <a:rPr lang="en-US" sz="1200" kern="1200" dirty="0">
                <a:solidFill>
                  <a:schemeClr val="tx1"/>
                </a:solidFill>
                <a:effectLst/>
                <a:latin typeface="+mn-lt"/>
                <a:ea typeface="+mn-ea"/>
                <a:cs typeface="+mn-cs"/>
              </a:rPr>
              <a:t> during the summer period, although impacts are relatively higher in the winter. However, all winter days are far away from the regulation limit, and the only impact on the nonattainment days evaluation happens in the summer.</a:t>
            </a:r>
          </a:p>
          <a:p>
            <a:endParaRPr lang="en-US" dirty="0"/>
          </a:p>
        </p:txBody>
      </p:sp>
      <p:sp>
        <p:nvSpPr>
          <p:cNvPr id="4" name="灯片编号占位符 3"/>
          <p:cNvSpPr>
            <a:spLocks noGrp="1"/>
          </p:cNvSpPr>
          <p:nvPr>
            <p:ph type="sldNum" sz="quarter" idx="5"/>
          </p:nvPr>
        </p:nvSpPr>
        <p:spPr/>
        <p:txBody>
          <a:bodyPr/>
          <a:lstStyle/>
          <a:p>
            <a:fld id="{84932051-DDE8-4689-88EA-D0AEDBD42F65}" type="slidenum">
              <a:rPr lang="en-US" smtClean="0"/>
              <a:t>7</a:t>
            </a:fld>
            <a:endParaRPr lang="en-US"/>
          </a:p>
        </p:txBody>
      </p:sp>
    </p:spTree>
    <p:extLst>
      <p:ext uri="{BB962C8B-B14F-4D97-AF65-F5344CB8AC3E}">
        <p14:creationId xmlns:p14="http://schemas.microsoft.com/office/powerpoint/2010/main" val="193199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also investigate the impact on PM2.5. We found a much higher peak difference in the winter, with large increase observed within central valley and </a:t>
            </a:r>
            <a:r>
              <a:rPr lang="en-US" sz="1200" kern="1200" dirty="0" err="1">
                <a:solidFill>
                  <a:schemeClr val="tx1"/>
                </a:solidFill>
                <a:effectLst/>
                <a:latin typeface="+mn-lt"/>
                <a:ea typeface="+mn-ea"/>
                <a:cs typeface="+mn-cs"/>
              </a:rPr>
              <a:t>socab</a:t>
            </a:r>
            <a:r>
              <a:rPr lang="en-US" sz="1200" kern="1200" dirty="0">
                <a:solidFill>
                  <a:schemeClr val="tx1"/>
                </a:solidFill>
                <a:effectLst/>
                <a:latin typeface="+mn-lt"/>
                <a:ea typeface="+mn-ea"/>
                <a:cs typeface="+mn-cs"/>
              </a:rPr>
              <a:t> region. The peak increase could be as high as 7.5 micro grams per cubic meter. And further analysis shows that such difference is mainly derived by the increase of NH4NO3, which contribute to 80% of increase in central valley and 67% in </a:t>
            </a:r>
            <a:r>
              <a:rPr lang="en-US" sz="1200" kern="1200" dirty="0" err="1">
                <a:solidFill>
                  <a:schemeClr val="tx1"/>
                </a:solidFill>
                <a:effectLst/>
                <a:latin typeface="+mn-lt"/>
                <a:ea typeface="+mn-ea"/>
                <a:cs typeface="+mn-cs"/>
              </a:rPr>
              <a:t>SoCAB</a:t>
            </a:r>
            <a:r>
              <a:rPr lang="en-US" sz="1200" kern="1200" dirty="0">
                <a:solidFill>
                  <a:schemeClr val="tx1"/>
                </a:solidFill>
                <a:effectLst/>
                <a:latin typeface="+mn-lt"/>
                <a:ea typeface="+mn-ea"/>
                <a:cs typeface="+mn-cs"/>
              </a:rPr>
              <a:t>. The SOA also increased as the VOC emission increase. The impact on summer PM is much smaller, however on an opposite direction. SOA contribute most of the decrease in the sierra </a:t>
            </a:r>
            <a:r>
              <a:rPr lang="en-US" sz="1200" kern="1200" dirty="0" err="1">
                <a:solidFill>
                  <a:schemeClr val="tx1"/>
                </a:solidFill>
                <a:effectLst/>
                <a:latin typeface="+mn-lt"/>
                <a:ea typeface="+mn-ea"/>
                <a:cs typeface="+mn-cs"/>
              </a:rPr>
              <a:t>nevada</a:t>
            </a:r>
            <a:r>
              <a:rPr lang="en-US" sz="1200" kern="1200" dirty="0">
                <a:solidFill>
                  <a:schemeClr val="tx1"/>
                </a:solidFill>
                <a:effectLst/>
                <a:latin typeface="+mn-lt"/>
                <a:ea typeface="+mn-ea"/>
                <a:cs typeface="+mn-cs"/>
              </a:rPr>
              <a:t> mountains, while the decrease of NH4NO3 contribute most of the impact over the </a:t>
            </a:r>
            <a:r>
              <a:rPr lang="en-US" sz="1200" kern="1200" dirty="0" err="1">
                <a:solidFill>
                  <a:schemeClr val="tx1"/>
                </a:solidFill>
                <a:effectLst/>
                <a:latin typeface="+mn-lt"/>
                <a:ea typeface="+mn-ea"/>
                <a:cs typeface="+mn-cs"/>
              </a:rPr>
              <a:t>socab</a:t>
            </a:r>
            <a:r>
              <a:rPr lang="en-US" sz="1200" kern="1200" dirty="0">
                <a:solidFill>
                  <a:schemeClr val="tx1"/>
                </a:solidFill>
                <a:effectLst/>
                <a:latin typeface="+mn-lt"/>
                <a:ea typeface="+mn-ea"/>
                <a:cs typeface="+mn-cs"/>
              </a:rPr>
              <a:t>. We think that more NOx is transformed into PAN, as PAN concentration is found increase in those region</a:t>
            </a:r>
          </a:p>
        </p:txBody>
      </p:sp>
      <p:sp>
        <p:nvSpPr>
          <p:cNvPr id="4" name="Slide Number Placeholder 3"/>
          <p:cNvSpPr>
            <a:spLocks noGrp="1"/>
          </p:cNvSpPr>
          <p:nvPr>
            <p:ph type="sldNum" sz="quarter" idx="5"/>
          </p:nvPr>
        </p:nvSpPr>
        <p:spPr/>
        <p:txBody>
          <a:bodyPr/>
          <a:lstStyle/>
          <a:p>
            <a:fld id="{84932051-DDE8-4689-88EA-D0AEDBD42F65}" type="slidenum">
              <a:rPr lang="en-US" smtClean="0"/>
              <a:t>8</a:t>
            </a:fld>
            <a:endParaRPr lang="en-US"/>
          </a:p>
        </p:txBody>
      </p:sp>
    </p:spTree>
    <p:extLst>
      <p:ext uri="{BB962C8B-B14F-4D97-AF65-F5344CB8AC3E}">
        <p14:creationId xmlns:p14="http://schemas.microsoft.com/office/powerpoint/2010/main" val="1069667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two figures on the right shows the averaged PM concentration of the base case, we can find that the location of peak impact is coincide with peak concentrations. And we also further investigated the cause of SOA decrease, we found that the main contributor is a species called PCSOA, which is newly integrated into CMAQv5.2 to represent potential combustion-origin SOA. The reason for its decrease could be its gas precursor is more latent during ageing compares to other fresh added VOC emissions. But as it is not a real species, this impact could be somewhat artificial.</a:t>
            </a:r>
          </a:p>
          <a:p>
            <a:endParaRPr lang="en-US" dirty="0"/>
          </a:p>
        </p:txBody>
      </p:sp>
      <p:sp>
        <p:nvSpPr>
          <p:cNvPr id="4" name="灯片编号占位符 3"/>
          <p:cNvSpPr>
            <a:spLocks noGrp="1"/>
          </p:cNvSpPr>
          <p:nvPr>
            <p:ph type="sldNum" sz="quarter" idx="5"/>
          </p:nvPr>
        </p:nvSpPr>
        <p:spPr/>
        <p:txBody>
          <a:bodyPr/>
          <a:lstStyle/>
          <a:p>
            <a:fld id="{84932051-DDE8-4689-88EA-D0AEDBD42F65}" type="slidenum">
              <a:rPr lang="en-US" smtClean="0"/>
              <a:t>9</a:t>
            </a:fld>
            <a:endParaRPr lang="en-US"/>
          </a:p>
        </p:txBody>
      </p:sp>
    </p:spTree>
    <p:extLst>
      <p:ext uri="{BB962C8B-B14F-4D97-AF65-F5344CB8AC3E}">
        <p14:creationId xmlns:p14="http://schemas.microsoft.com/office/powerpoint/2010/main" val="322934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5350-A971-4F3E-942E-766A7725F8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109AC7-67E6-46EC-B724-C840FA13E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79A806-6CCB-47FE-8923-664185692F1B}"/>
              </a:ext>
            </a:extLst>
          </p:cNvPr>
          <p:cNvSpPr>
            <a:spLocks noGrp="1"/>
          </p:cNvSpPr>
          <p:nvPr>
            <p:ph type="dt" sz="half" idx="10"/>
          </p:nvPr>
        </p:nvSpPr>
        <p:spPr/>
        <p:txBody>
          <a:bodyPr/>
          <a:lstStyle/>
          <a:p>
            <a:fld id="{4E8DF805-A1A4-4B11-8CD3-5BD2283E88D3}" type="datetime1">
              <a:rPr lang="en-US" smtClean="0"/>
              <a:t>10/23/2018</a:t>
            </a:fld>
            <a:endParaRPr lang="en-US"/>
          </a:p>
        </p:txBody>
      </p:sp>
      <p:sp>
        <p:nvSpPr>
          <p:cNvPr id="5" name="Footer Placeholder 4">
            <a:extLst>
              <a:ext uri="{FF2B5EF4-FFF2-40B4-BE49-F238E27FC236}">
                <a16:creationId xmlns:a16="http://schemas.microsoft.com/office/drawing/2014/main" id="{53ECBA44-1497-4839-92AF-95119B1F3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B0D40-BA25-4595-B96A-6AD4B486E9C4}"/>
              </a:ext>
            </a:extLst>
          </p:cNvPr>
          <p:cNvSpPr>
            <a:spLocks noGrp="1"/>
          </p:cNvSpPr>
          <p:nvPr>
            <p:ph type="sldNum" sz="quarter" idx="12"/>
          </p:nvPr>
        </p:nvSpPr>
        <p:spPr/>
        <p:txBody>
          <a:bodyPr/>
          <a:lstStyle/>
          <a:p>
            <a:fld id="{015A745C-1BC0-46F4-A621-26208C097CEA}" type="slidenum">
              <a:rPr lang="en-US" smtClean="0"/>
              <a:t>‹#›</a:t>
            </a:fld>
            <a:endParaRPr lang="en-US"/>
          </a:p>
        </p:txBody>
      </p:sp>
    </p:spTree>
    <p:extLst>
      <p:ext uri="{BB962C8B-B14F-4D97-AF65-F5344CB8AC3E}">
        <p14:creationId xmlns:p14="http://schemas.microsoft.com/office/powerpoint/2010/main" val="22377531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7EC-05D5-4862-B1F7-093DE3BB84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2B141A-EA51-42E8-B6A7-9E44CC71DE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916E3-CD04-4579-BE85-F6EBD2CA2528}"/>
              </a:ext>
            </a:extLst>
          </p:cNvPr>
          <p:cNvSpPr>
            <a:spLocks noGrp="1"/>
          </p:cNvSpPr>
          <p:nvPr>
            <p:ph type="dt" sz="half" idx="10"/>
          </p:nvPr>
        </p:nvSpPr>
        <p:spPr/>
        <p:txBody>
          <a:bodyPr/>
          <a:lstStyle/>
          <a:p>
            <a:fld id="{32410A8F-A552-4675-A130-8E17C1C5D0D8}" type="datetime1">
              <a:rPr lang="en-US" smtClean="0"/>
              <a:t>10/23/2018</a:t>
            </a:fld>
            <a:endParaRPr lang="en-US"/>
          </a:p>
        </p:txBody>
      </p:sp>
      <p:sp>
        <p:nvSpPr>
          <p:cNvPr id="5" name="Footer Placeholder 4">
            <a:extLst>
              <a:ext uri="{FF2B5EF4-FFF2-40B4-BE49-F238E27FC236}">
                <a16:creationId xmlns:a16="http://schemas.microsoft.com/office/drawing/2014/main" id="{43D9E7E4-3544-480D-AA5C-9C84F9753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88B4A-71A3-4479-8A26-B989758B8CAF}"/>
              </a:ext>
            </a:extLst>
          </p:cNvPr>
          <p:cNvSpPr>
            <a:spLocks noGrp="1"/>
          </p:cNvSpPr>
          <p:nvPr>
            <p:ph type="sldNum" sz="quarter" idx="12"/>
          </p:nvPr>
        </p:nvSpPr>
        <p:spPr/>
        <p:txBody>
          <a:bodyPr/>
          <a:lstStyle/>
          <a:p>
            <a:fld id="{015A745C-1BC0-46F4-A621-26208C097CEA}" type="slidenum">
              <a:rPr lang="en-US" smtClean="0"/>
              <a:t>‹#›</a:t>
            </a:fld>
            <a:endParaRPr lang="en-US"/>
          </a:p>
        </p:txBody>
      </p:sp>
    </p:spTree>
    <p:extLst>
      <p:ext uri="{BB962C8B-B14F-4D97-AF65-F5344CB8AC3E}">
        <p14:creationId xmlns:p14="http://schemas.microsoft.com/office/powerpoint/2010/main" val="384895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4098B5-E9C2-4B85-80EA-30893486FA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C0B6C-926E-4867-8615-989AA4C230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07A6F-55D5-441A-BF2B-25D69A17FBF5}"/>
              </a:ext>
            </a:extLst>
          </p:cNvPr>
          <p:cNvSpPr>
            <a:spLocks noGrp="1"/>
          </p:cNvSpPr>
          <p:nvPr>
            <p:ph type="dt" sz="half" idx="10"/>
          </p:nvPr>
        </p:nvSpPr>
        <p:spPr/>
        <p:txBody>
          <a:bodyPr/>
          <a:lstStyle/>
          <a:p>
            <a:fld id="{1714D312-6A1E-4B68-9B7E-0A4A447FDABB}" type="datetime1">
              <a:rPr lang="en-US" smtClean="0"/>
              <a:t>10/23/2018</a:t>
            </a:fld>
            <a:endParaRPr lang="en-US"/>
          </a:p>
        </p:txBody>
      </p:sp>
      <p:sp>
        <p:nvSpPr>
          <p:cNvPr id="5" name="Footer Placeholder 4">
            <a:extLst>
              <a:ext uri="{FF2B5EF4-FFF2-40B4-BE49-F238E27FC236}">
                <a16:creationId xmlns:a16="http://schemas.microsoft.com/office/drawing/2014/main" id="{CB9D1E7B-250D-4D69-BEDB-65F999E98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B74E6-80CD-42B5-A8B9-240754DDB201}"/>
              </a:ext>
            </a:extLst>
          </p:cNvPr>
          <p:cNvSpPr>
            <a:spLocks noGrp="1"/>
          </p:cNvSpPr>
          <p:nvPr>
            <p:ph type="sldNum" sz="quarter" idx="12"/>
          </p:nvPr>
        </p:nvSpPr>
        <p:spPr/>
        <p:txBody>
          <a:bodyPr/>
          <a:lstStyle/>
          <a:p>
            <a:fld id="{015A745C-1BC0-46F4-A621-26208C097CEA}" type="slidenum">
              <a:rPr lang="en-US" smtClean="0"/>
              <a:t>‹#›</a:t>
            </a:fld>
            <a:endParaRPr lang="en-US"/>
          </a:p>
        </p:txBody>
      </p:sp>
    </p:spTree>
    <p:extLst>
      <p:ext uri="{BB962C8B-B14F-4D97-AF65-F5344CB8AC3E}">
        <p14:creationId xmlns:p14="http://schemas.microsoft.com/office/powerpoint/2010/main" val="55772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06C3-D600-4471-8B02-B7ACF806D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DD1C2-6DDA-496B-840E-A49F53D6D2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A29D2-4AB9-4C09-BBAB-2E0632E3E9A5}"/>
              </a:ext>
            </a:extLst>
          </p:cNvPr>
          <p:cNvSpPr>
            <a:spLocks noGrp="1"/>
          </p:cNvSpPr>
          <p:nvPr>
            <p:ph type="dt" sz="half" idx="10"/>
          </p:nvPr>
        </p:nvSpPr>
        <p:spPr/>
        <p:txBody>
          <a:bodyPr/>
          <a:lstStyle/>
          <a:p>
            <a:fld id="{539F57E7-C113-4E6F-A74E-F807AD1BB6C4}" type="datetime1">
              <a:rPr lang="en-US" smtClean="0"/>
              <a:t>10/23/2018</a:t>
            </a:fld>
            <a:endParaRPr lang="en-US"/>
          </a:p>
        </p:txBody>
      </p:sp>
      <p:sp>
        <p:nvSpPr>
          <p:cNvPr id="5" name="Footer Placeholder 4">
            <a:extLst>
              <a:ext uri="{FF2B5EF4-FFF2-40B4-BE49-F238E27FC236}">
                <a16:creationId xmlns:a16="http://schemas.microsoft.com/office/drawing/2014/main" id="{2F2F8A5D-879E-4846-978D-297EECFAD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DE145-82CC-4AAC-A226-A4DC168C68DF}"/>
              </a:ext>
            </a:extLst>
          </p:cNvPr>
          <p:cNvSpPr>
            <a:spLocks noGrp="1"/>
          </p:cNvSpPr>
          <p:nvPr>
            <p:ph type="sldNum" sz="quarter" idx="12"/>
          </p:nvPr>
        </p:nvSpPr>
        <p:spPr/>
        <p:txBody>
          <a:bodyPr/>
          <a:lstStyle/>
          <a:p>
            <a:fld id="{015A745C-1BC0-46F4-A621-26208C097CEA}" type="slidenum">
              <a:rPr lang="en-US" smtClean="0"/>
              <a:t>‹#›</a:t>
            </a:fld>
            <a:endParaRPr lang="en-US"/>
          </a:p>
        </p:txBody>
      </p:sp>
    </p:spTree>
    <p:extLst>
      <p:ext uri="{BB962C8B-B14F-4D97-AF65-F5344CB8AC3E}">
        <p14:creationId xmlns:p14="http://schemas.microsoft.com/office/powerpoint/2010/main" val="271225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1A51-82A8-46AF-919C-0DFFA8785E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7A36D4-BD95-47A9-95DA-2B7014CF05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A55342-EC78-43C3-AFDD-D2CF5BDA49D8}"/>
              </a:ext>
            </a:extLst>
          </p:cNvPr>
          <p:cNvSpPr>
            <a:spLocks noGrp="1"/>
          </p:cNvSpPr>
          <p:nvPr>
            <p:ph type="dt" sz="half" idx="10"/>
          </p:nvPr>
        </p:nvSpPr>
        <p:spPr/>
        <p:txBody>
          <a:bodyPr/>
          <a:lstStyle/>
          <a:p>
            <a:fld id="{0CEB06CD-9BE2-4E6F-A799-76216730668B}" type="datetime1">
              <a:rPr lang="en-US" smtClean="0"/>
              <a:t>10/23/2018</a:t>
            </a:fld>
            <a:endParaRPr lang="en-US"/>
          </a:p>
        </p:txBody>
      </p:sp>
      <p:sp>
        <p:nvSpPr>
          <p:cNvPr id="5" name="Footer Placeholder 4">
            <a:extLst>
              <a:ext uri="{FF2B5EF4-FFF2-40B4-BE49-F238E27FC236}">
                <a16:creationId xmlns:a16="http://schemas.microsoft.com/office/drawing/2014/main" id="{D392AFC2-6B0A-466E-BF5B-C1499C6B4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86382-2615-487B-8AFD-52C03650FF27}"/>
              </a:ext>
            </a:extLst>
          </p:cNvPr>
          <p:cNvSpPr>
            <a:spLocks noGrp="1"/>
          </p:cNvSpPr>
          <p:nvPr>
            <p:ph type="sldNum" sz="quarter" idx="12"/>
          </p:nvPr>
        </p:nvSpPr>
        <p:spPr/>
        <p:txBody>
          <a:bodyPr/>
          <a:lstStyle/>
          <a:p>
            <a:fld id="{015A745C-1BC0-46F4-A621-26208C097CEA}" type="slidenum">
              <a:rPr lang="en-US" smtClean="0"/>
              <a:t>‹#›</a:t>
            </a:fld>
            <a:endParaRPr lang="en-US"/>
          </a:p>
        </p:txBody>
      </p:sp>
    </p:spTree>
    <p:extLst>
      <p:ext uri="{BB962C8B-B14F-4D97-AF65-F5344CB8AC3E}">
        <p14:creationId xmlns:p14="http://schemas.microsoft.com/office/powerpoint/2010/main" val="178296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BC52-E6F6-42F5-B0A9-E3EF47958D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BBD90-CDA7-4A43-8AD8-0494047675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128E3-BB19-4803-A603-1D59FE88A4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5456C3-1AA1-40A0-9903-AC9AFDDAE19A}"/>
              </a:ext>
            </a:extLst>
          </p:cNvPr>
          <p:cNvSpPr>
            <a:spLocks noGrp="1"/>
          </p:cNvSpPr>
          <p:nvPr>
            <p:ph type="dt" sz="half" idx="10"/>
          </p:nvPr>
        </p:nvSpPr>
        <p:spPr/>
        <p:txBody>
          <a:bodyPr/>
          <a:lstStyle/>
          <a:p>
            <a:fld id="{1164416D-2B80-4308-9D7C-F72F147715A7}" type="datetime1">
              <a:rPr lang="en-US" smtClean="0"/>
              <a:t>10/23/2018</a:t>
            </a:fld>
            <a:endParaRPr lang="en-US"/>
          </a:p>
        </p:txBody>
      </p:sp>
      <p:sp>
        <p:nvSpPr>
          <p:cNvPr id="6" name="Footer Placeholder 5">
            <a:extLst>
              <a:ext uri="{FF2B5EF4-FFF2-40B4-BE49-F238E27FC236}">
                <a16:creationId xmlns:a16="http://schemas.microsoft.com/office/drawing/2014/main" id="{4D920B8D-5883-43F4-8780-8BE7F3AC1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D2BA6-6852-4E40-9914-082437F3FA9F}"/>
              </a:ext>
            </a:extLst>
          </p:cNvPr>
          <p:cNvSpPr>
            <a:spLocks noGrp="1"/>
          </p:cNvSpPr>
          <p:nvPr>
            <p:ph type="sldNum" sz="quarter" idx="12"/>
          </p:nvPr>
        </p:nvSpPr>
        <p:spPr/>
        <p:txBody>
          <a:bodyPr/>
          <a:lstStyle/>
          <a:p>
            <a:fld id="{015A745C-1BC0-46F4-A621-26208C097CEA}" type="slidenum">
              <a:rPr lang="en-US" smtClean="0"/>
              <a:t>‹#›</a:t>
            </a:fld>
            <a:endParaRPr lang="en-US"/>
          </a:p>
        </p:txBody>
      </p:sp>
    </p:spTree>
    <p:extLst>
      <p:ext uri="{BB962C8B-B14F-4D97-AF65-F5344CB8AC3E}">
        <p14:creationId xmlns:p14="http://schemas.microsoft.com/office/powerpoint/2010/main" val="332246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FEF6-3623-4303-8722-8F9FE785C9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730B2F-BA19-469A-94FB-560806880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CA835A-B1A1-4728-9DA3-6D31C7BF84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6DF4C1-8C7A-409F-90A2-B07462698A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C064D7-88F9-4B8C-B994-9EB4210E76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484C8B-0C9B-4EA9-B929-529C75EDD768}"/>
              </a:ext>
            </a:extLst>
          </p:cNvPr>
          <p:cNvSpPr>
            <a:spLocks noGrp="1"/>
          </p:cNvSpPr>
          <p:nvPr>
            <p:ph type="dt" sz="half" idx="10"/>
          </p:nvPr>
        </p:nvSpPr>
        <p:spPr/>
        <p:txBody>
          <a:bodyPr/>
          <a:lstStyle/>
          <a:p>
            <a:fld id="{25CC2492-D5EC-4341-BC41-328A36A23285}" type="datetime1">
              <a:rPr lang="en-US" smtClean="0"/>
              <a:t>10/23/2018</a:t>
            </a:fld>
            <a:endParaRPr lang="en-US"/>
          </a:p>
        </p:txBody>
      </p:sp>
      <p:sp>
        <p:nvSpPr>
          <p:cNvPr id="8" name="Footer Placeholder 7">
            <a:extLst>
              <a:ext uri="{FF2B5EF4-FFF2-40B4-BE49-F238E27FC236}">
                <a16:creationId xmlns:a16="http://schemas.microsoft.com/office/drawing/2014/main" id="{0C6C6F16-313E-4432-B775-118D795B0F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C35F52-03C0-463F-B55B-A5B130D1AE2B}"/>
              </a:ext>
            </a:extLst>
          </p:cNvPr>
          <p:cNvSpPr>
            <a:spLocks noGrp="1"/>
          </p:cNvSpPr>
          <p:nvPr>
            <p:ph type="sldNum" sz="quarter" idx="12"/>
          </p:nvPr>
        </p:nvSpPr>
        <p:spPr/>
        <p:txBody>
          <a:bodyPr/>
          <a:lstStyle/>
          <a:p>
            <a:fld id="{015A745C-1BC0-46F4-A621-26208C097CEA}" type="slidenum">
              <a:rPr lang="en-US" smtClean="0"/>
              <a:t>‹#›</a:t>
            </a:fld>
            <a:endParaRPr lang="en-US"/>
          </a:p>
        </p:txBody>
      </p:sp>
    </p:spTree>
    <p:extLst>
      <p:ext uri="{BB962C8B-B14F-4D97-AF65-F5344CB8AC3E}">
        <p14:creationId xmlns:p14="http://schemas.microsoft.com/office/powerpoint/2010/main" val="138812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45F4-B837-408A-B71C-982A5DDD1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66F408-9110-497C-A219-68E84E1EC503}"/>
              </a:ext>
            </a:extLst>
          </p:cNvPr>
          <p:cNvSpPr>
            <a:spLocks noGrp="1"/>
          </p:cNvSpPr>
          <p:nvPr>
            <p:ph type="dt" sz="half" idx="10"/>
          </p:nvPr>
        </p:nvSpPr>
        <p:spPr/>
        <p:txBody>
          <a:bodyPr/>
          <a:lstStyle/>
          <a:p>
            <a:fld id="{0689A6B7-4935-4713-89E1-FB05E063C7E8}" type="datetime1">
              <a:rPr lang="en-US" smtClean="0"/>
              <a:t>10/23/2018</a:t>
            </a:fld>
            <a:endParaRPr lang="en-US"/>
          </a:p>
        </p:txBody>
      </p:sp>
      <p:sp>
        <p:nvSpPr>
          <p:cNvPr id="4" name="Footer Placeholder 3">
            <a:extLst>
              <a:ext uri="{FF2B5EF4-FFF2-40B4-BE49-F238E27FC236}">
                <a16:creationId xmlns:a16="http://schemas.microsoft.com/office/drawing/2014/main" id="{CF3CFF59-747F-46E9-9C3D-D1AB24CF89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27D7AD-29FF-4356-B1A1-0C3837EC66AC}"/>
              </a:ext>
            </a:extLst>
          </p:cNvPr>
          <p:cNvSpPr>
            <a:spLocks noGrp="1"/>
          </p:cNvSpPr>
          <p:nvPr>
            <p:ph type="sldNum" sz="quarter" idx="12"/>
          </p:nvPr>
        </p:nvSpPr>
        <p:spPr/>
        <p:txBody>
          <a:bodyPr/>
          <a:lstStyle/>
          <a:p>
            <a:fld id="{015A745C-1BC0-46F4-A621-26208C097CEA}" type="slidenum">
              <a:rPr lang="en-US" smtClean="0"/>
              <a:t>‹#›</a:t>
            </a:fld>
            <a:endParaRPr lang="en-US"/>
          </a:p>
        </p:txBody>
      </p:sp>
    </p:spTree>
    <p:extLst>
      <p:ext uri="{BB962C8B-B14F-4D97-AF65-F5344CB8AC3E}">
        <p14:creationId xmlns:p14="http://schemas.microsoft.com/office/powerpoint/2010/main" val="386716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CC66B-0492-4303-9E4D-B912220F6D01}"/>
              </a:ext>
            </a:extLst>
          </p:cNvPr>
          <p:cNvSpPr>
            <a:spLocks noGrp="1"/>
          </p:cNvSpPr>
          <p:nvPr>
            <p:ph type="dt" sz="half" idx="10"/>
          </p:nvPr>
        </p:nvSpPr>
        <p:spPr/>
        <p:txBody>
          <a:bodyPr/>
          <a:lstStyle/>
          <a:p>
            <a:fld id="{7472EB8A-AD14-4CCD-99B9-DB78FEE88400}" type="datetime1">
              <a:rPr lang="en-US" smtClean="0"/>
              <a:t>10/23/2018</a:t>
            </a:fld>
            <a:endParaRPr lang="en-US"/>
          </a:p>
        </p:txBody>
      </p:sp>
      <p:sp>
        <p:nvSpPr>
          <p:cNvPr id="3" name="Footer Placeholder 2">
            <a:extLst>
              <a:ext uri="{FF2B5EF4-FFF2-40B4-BE49-F238E27FC236}">
                <a16:creationId xmlns:a16="http://schemas.microsoft.com/office/drawing/2014/main" id="{E4EBC16B-55DC-4F1D-B7D1-C144AA91E8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0CE0A-701E-4812-A22B-F2D2A9C341E7}"/>
              </a:ext>
            </a:extLst>
          </p:cNvPr>
          <p:cNvSpPr>
            <a:spLocks noGrp="1"/>
          </p:cNvSpPr>
          <p:nvPr>
            <p:ph type="sldNum" sz="quarter" idx="12"/>
          </p:nvPr>
        </p:nvSpPr>
        <p:spPr/>
        <p:txBody>
          <a:bodyPr/>
          <a:lstStyle/>
          <a:p>
            <a:fld id="{015A745C-1BC0-46F4-A621-26208C097CEA}" type="slidenum">
              <a:rPr lang="en-US" smtClean="0"/>
              <a:t>‹#›</a:t>
            </a:fld>
            <a:endParaRPr lang="en-US"/>
          </a:p>
        </p:txBody>
      </p:sp>
    </p:spTree>
    <p:extLst>
      <p:ext uri="{BB962C8B-B14F-4D97-AF65-F5344CB8AC3E}">
        <p14:creationId xmlns:p14="http://schemas.microsoft.com/office/powerpoint/2010/main" val="2077753863"/>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1082-99CD-4266-8153-F9BF6CF6C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8EF2D4-9A9E-4C97-870B-DFE435010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0E2C00-63D1-400F-A5B1-C46B35443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0B3D5-AFEE-4217-A849-B418CBC04F8A}"/>
              </a:ext>
            </a:extLst>
          </p:cNvPr>
          <p:cNvSpPr>
            <a:spLocks noGrp="1"/>
          </p:cNvSpPr>
          <p:nvPr>
            <p:ph type="dt" sz="half" idx="10"/>
          </p:nvPr>
        </p:nvSpPr>
        <p:spPr/>
        <p:txBody>
          <a:bodyPr/>
          <a:lstStyle/>
          <a:p>
            <a:fld id="{5BCD133B-99DB-4BDF-94DE-7EA3C6730C84}" type="datetime1">
              <a:rPr lang="en-US" smtClean="0"/>
              <a:t>10/23/2018</a:t>
            </a:fld>
            <a:endParaRPr lang="en-US"/>
          </a:p>
        </p:txBody>
      </p:sp>
      <p:sp>
        <p:nvSpPr>
          <p:cNvPr id="6" name="Footer Placeholder 5">
            <a:extLst>
              <a:ext uri="{FF2B5EF4-FFF2-40B4-BE49-F238E27FC236}">
                <a16:creationId xmlns:a16="http://schemas.microsoft.com/office/drawing/2014/main" id="{7DFF0179-F156-4751-836E-E66DB4D2E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1EC1A-0CC6-43FA-AF82-5306F3E0C664}"/>
              </a:ext>
            </a:extLst>
          </p:cNvPr>
          <p:cNvSpPr>
            <a:spLocks noGrp="1"/>
          </p:cNvSpPr>
          <p:nvPr>
            <p:ph type="sldNum" sz="quarter" idx="12"/>
          </p:nvPr>
        </p:nvSpPr>
        <p:spPr/>
        <p:txBody>
          <a:bodyPr/>
          <a:lstStyle/>
          <a:p>
            <a:fld id="{015A745C-1BC0-46F4-A621-26208C097CEA}" type="slidenum">
              <a:rPr lang="en-US" smtClean="0"/>
              <a:t>‹#›</a:t>
            </a:fld>
            <a:endParaRPr lang="en-US"/>
          </a:p>
        </p:txBody>
      </p:sp>
    </p:spTree>
    <p:extLst>
      <p:ext uri="{BB962C8B-B14F-4D97-AF65-F5344CB8AC3E}">
        <p14:creationId xmlns:p14="http://schemas.microsoft.com/office/powerpoint/2010/main" val="107956037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46C1-CD98-41D6-B2B9-CA0B117D1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94CA93-46CD-48C6-B150-40E80572A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6C23E-8B75-448B-9D95-9811A8F2B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368450-49C9-40B3-B083-ABAEC8916A53}"/>
              </a:ext>
            </a:extLst>
          </p:cNvPr>
          <p:cNvSpPr>
            <a:spLocks noGrp="1"/>
          </p:cNvSpPr>
          <p:nvPr>
            <p:ph type="dt" sz="half" idx="10"/>
          </p:nvPr>
        </p:nvSpPr>
        <p:spPr/>
        <p:txBody>
          <a:bodyPr/>
          <a:lstStyle/>
          <a:p>
            <a:fld id="{54A16595-164B-4EC4-A58E-264A0880D8E8}" type="datetime1">
              <a:rPr lang="en-US" smtClean="0"/>
              <a:t>10/23/2018</a:t>
            </a:fld>
            <a:endParaRPr lang="en-US"/>
          </a:p>
        </p:txBody>
      </p:sp>
      <p:sp>
        <p:nvSpPr>
          <p:cNvPr id="6" name="Footer Placeholder 5">
            <a:extLst>
              <a:ext uri="{FF2B5EF4-FFF2-40B4-BE49-F238E27FC236}">
                <a16:creationId xmlns:a16="http://schemas.microsoft.com/office/drawing/2014/main" id="{9156F4B0-769C-4EE3-B3C0-AF79C3CC38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0FAEA-09F7-4F2E-AD60-6A29B5ED8AC9}"/>
              </a:ext>
            </a:extLst>
          </p:cNvPr>
          <p:cNvSpPr>
            <a:spLocks noGrp="1"/>
          </p:cNvSpPr>
          <p:nvPr>
            <p:ph type="sldNum" sz="quarter" idx="12"/>
          </p:nvPr>
        </p:nvSpPr>
        <p:spPr/>
        <p:txBody>
          <a:bodyPr/>
          <a:lstStyle/>
          <a:p>
            <a:fld id="{015A745C-1BC0-46F4-A621-26208C097CEA}" type="slidenum">
              <a:rPr lang="en-US" smtClean="0"/>
              <a:t>‹#›</a:t>
            </a:fld>
            <a:endParaRPr lang="en-US"/>
          </a:p>
        </p:txBody>
      </p:sp>
    </p:spTree>
    <p:extLst>
      <p:ext uri="{BB962C8B-B14F-4D97-AF65-F5344CB8AC3E}">
        <p14:creationId xmlns:p14="http://schemas.microsoft.com/office/powerpoint/2010/main" val="401177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93B0B5-169B-4599-88BD-ADE6640EE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297EFF-395D-4ED7-962D-E1C7A6959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31B70-ECE8-41B8-A6E7-86898E43F0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E434D-08CF-49C6-AB84-681A4E67AF84}" type="datetime1">
              <a:rPr lang="en-US" smtClean="0"/>
              <a:t>10/23/2018</a:t>
            </a:fld>
            <a:endParaRPr lang="en-US"/>
          </a:p>
        </p:txBody>
      </p:sp>
      <p:sp>
        <p:nvSpPr>
          <p:cNvPr id="5" name="Footer Placeholder 4">
            <a:extLst>
              <a:ext uri="{FF2B5EF4-FFF2-40B4-BE49-F238E27FC236}">
                <a16:creationId xmlns:a16="http://schemas.microsoft.com/office/drawing/2014/main" id="{985E8617-C478-427A-8399-CF2330EF5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FC0F6-DC9A-4423-BADA-7C023265F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A745C-1BC0-46F4-A621-26208C097CEA}" type="slidenum">
              <a:rPr lang="en-US" smtClean="0"/>
              <a:t>‹#›</a:t>
            </a:fld>
            <a:endParaRPr lang="en-US"/>
          </a:p>
        </p:txBody>
      </p:sp>
    </p:spTree>
    <p:extLst>
      <p:ext uri="{BB962C8B-B14F-4D97-AF65-F5344CB8AC3E}">
        <p14:creationId xmlns:p14="http://schemas.microsoft.com/office/powerpoint/2010/main" val="1875789874"/>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7.jpeg"/><Relationship Id="rId7" Type="http://schemas.openxmlformats.org/officeDocument/2006/relationships/diagramQuickStyle" Target="../diagrams/quickStyle6.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8.jpeg"/><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85BB37-3823-4322-AD25-0FC9223EE6CA}"/>
              </a:ext>
            </a:extLst>
          </p:cNvPr>
          <p:cNvSpPr>
            <a:spLocks noGrp="1"/>
          </p:cNvSpPr>
          <p:nvPr>
            <p:ph type="ctrTitle"/>
          </p:nvPr>
        </p:nvSpPr>
        <p:spPr>
          <a:xfrm>
            <a:off x="1018604" y="1053042"/>
            <a:ext cx="4458424" cy="3068357"/>
          </a:xfrm>
        </p:spPr>
        <p:txBody>
          <a:bodyPr vert="horz" lIns="91440" tIns="45720" rIns="91440" bIns="45720" rtlCol="0">
            <a:normAutofit/>
          </a:bodyPr>
          <a:lstStyle/>
          <a:p>
            <a:pPr algn="l"/>
            <a:r>
              <a:rPr lang="en-US" sz="3300" kern="1200">
                <a:solidFill>
                  <a:srgbClr val="FFFFFF"/>
                </a:solidFill>
                <a:latin typeface="+mj-lt"/>
                <a:ea typeface="+mj-ea"/>
                <a:cs typeface="+mj-cs"/>
              </a:rPr>
              <a:t>An Uncertainty for Clean Air: Air Quality Modeling Implications of Underestimating VOC Emissions in Urban Inventories </a:t>
            </a:r>
          </a:p>
        </p:txBody>
      </p:sp>
      <p:sp>
        <p:nvSpPr>
          <p:cNvPr id="3" name="Subtitle 2">
            <a:extLst>
              <a:ext uri="{FF2B5EF4-FFF2-40B4-BE49-F238E27FC236}">
                <a16:creationId xmlns:a16="http://schemas.microsoft.com/office/drawing/2014/main" id="{9C821180-20EB-4D61-AF6A-C8D6E3DC3D68}"/>
              </a:ext>
            </a:extLst>
          </p:cNvPr>
          <p:cNvSpPr>
            <a:spLocks noGrp="1"/>
          </p:cNvSpPr>
          <p:nvPr>
            <p:ph type="subTitle" idx="1"/>
          </p:nvPr>
        </p:nvSpPr>
        <p:spPr>
          <a:xfrm>
            <a:off x="1018604" y="4292070"/>
            <a:ext cx="4458424" cy="1512888"/>
          </a:xfrm>
        </p:spPr>
        <p:txBody>
          <a:bodyPr vert="horz" lIns="91440" tIns="45720" rIns="91440" bIns="45720" rtlCol="0">
            <a:normAutofit/>
          </a:bodyPr>
          <a:lstStyle/>
          <a:p>
            <a:pPr indent="-228600" algn="l">
              <a:buFont typeface="Arial" panose="020B0604020202020204" pitchFamily="34" charset="0"/>
              <a:buChar char="•"/>
            </a:pPr>
            <a:r>
              <a:rPr lang="en-US" sz="1300">
                <a:solidFill>
                  <a:srgbClr val="FFF539"/>
                </a:solidFill>
              </a:rPr>
              <a:t>Shupeng Zhu</a:t>
            </a:r>
            <a:r>
              <a:rPr lang="en-US" sz="1300" baseline="30000">
                <a:solidFill>
                  <a:srgbClr val="FFF539"/>
                </a:solidFill>
              </a:rPr>
              <a:t>a</a:t>
            </a:r>
            <a:r>
              <a:rPr lang="en-US" sz="1300">
                <a:solidFill>
                  <a:srgbClr val="FFF539"/>
                </a:solidFill>
              </a:rPr>
              <a:t>, Michael Mac Kinnon</a:t>
            </a:r>
            <a:r>
              <a:rPr lang="en-US" sz="1300" baseline="30000">
                <a:solidFill>
                  <a:srgbClr val="FFF539"/>
                </a:solidFill>
              </a:rPr>
              <a:t>b</a:t>
            </a:r>
            <a:r>
              <a:rPr lang="en-US" sz="1300">
                <a:solidFill>
                  <a:srgbClr val="FFF539"/>
                </a:solidFill>
              </a:rPr>
              <a:t>, Brendan P. Shaffer</a:t>
            </a:r>
            <a:r>
              <a:rPr lang="en-US" sz="1300" baseline="30000">
                <a:solidFill>
                  <a:srgbClr val="FFF539"/>
                </a:solidFill>
              </a:rPr>
              <a:t>b</a:t>
            </a:r>
            <a:r>
              <a:rPr lang="en-US" sz="1300">
                <a:solidFill>
                  <a:srgbClr val="FFF539"/>
                </a:solidFill>
              </a:rPr>
              <a:t>, G.S. Samuelsen</a:t>
            </a:r>
            <a:r>
              <a:rPr lang="en-US" sz="1300" baseline="30000">
                <a:solidFill>
                  <a:srgbClr val="FFF539"/>
                </a:solidFill>
              </a:rPr>
              <a:t>b</a:t>
            </a:r>
            <a:r>
              <a:rPr lang="en-US" sz="1300">
                <a:solidFill>
                  <a:srgbClr val="FFF539"/>
                </a:solidFill>
              </a:rPr>
              <a:t>, Jacob Brouwer</a:t>
            </a:r>
            <a:r>
              <a:rPr lang="en-US" sz="1300" baseline="30000">
                <a:solidFill>
                  <a:srgbClr val="FFF539"/>
                </a:solidFill>
              </a:rPr>
              <a:t>b</a:t>
            </a:r>
            <a:r>
              <a:rPr lang="en-US" sz="1300">
                <a:solidFill>
                  <a:srgbClr val="FFF539"/>
                </a:solidFill>
              </a:rPr>
              <a:t>, Donald Dabdub</a:t>
            </a:r>
            <a:r>
              <a:rPr lang="en-US" sz="1300" baseline="30000">
                <a:solidFill>
                  <a:srgbClr val="FFF539"/>
                </a:solidFill>
              </a:rPr>
              <a:t>a</a:t>
            </a:r>
          </a:p>
          <a:p>
            <a:pPr indent="-228600" algn="l">
              <a:buFont typeface="Arial" panose="020B0604020202020204" pitchFamily="34" charset="0"/>
              <a:buChar char="•"/>
            </a:pPr>
            <a:r>
              <a:rPr lang="en-US" sz="1300" baseline="30000">
                <a:solidFill>
                  <a:srgbClr val="FFF539"/>
                </a:solidFill>
              </a:rPr>
              <a:t>a </a:t>
            </a:r>
            <a:r>
              <a:rPr lang="en-US" sz="1300">
                <a:solidFill>
                  <a:srgbClr val="FFF539"/>
                </a:solidFill>
              </a:rPr>
              <a:t>Computational Environmental Sciences Laboratory, University of California, Irvine, CA 92697, USA</a:t>
            </a:r>
          </a:p>
          <a:p>
            <a:pPr indent="-228600" algn="l">
              <a:buFont typeface="Arial" panose="020B0604020202020204" pitchFamily="34" charset="0"/>
              <a:buChar char="•"/>
            </a:pPr>
            <a:r>
              <a:rPr lang="en-US" sz="1300" baseline="30000">
                <a:solidFill>
                  <a:srgbClr val="FFF539"/>
                </a:solidFill>
              </a:rPr>
              <a:t>b</a:t>
            </a:r>
            <a:r>
              <a:rPr lang="en-US" sz="1300">
                <a:solidFill>
                  <a:srgbClr val="FFF539"/>
                </a:solidFill>
              </a:rPr>
              <a:t> Advanced Power and Energy Program, University of California, Irvine, CA 92697, USA</a:t>
            </a:r>
          </a:p>
          <a:p>
            <a:pPr indent="-228600" algn="l">
              <a:buFont typeface="Arial" panose="020B0604020202020204" pitchFamily="34" charset="0"/>
              <a:buChar char="•"/>
            </a:pPr>
            <a:endParaRPr lang="en-US" sz="1300" dirty="0">
              <a:solidFill>
                <a:srgbClr val="FFF539"/>
              </a:solidFill>
            </a:endParaRPr>
          </a:p>
        </p:txBody>
      </p:sp>
      <p:pic>
        <p:nvPicPr>
          <p:cNvPr id="1026" name="Picture 2" descr="Image result for uci">
            <a:extLst>
              <a:ext uri="{FF2B5EF4-FFF2-40B4-BE49-F238E27FC236}">
                <a16:creationId xmlns:a16="http://schemas.microsoft.com/office/drawing/2014/main" id="{2F4C16FA-8D24-4F69-B87E-5323B337D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228" y="1764446"/>
            <a:ext cx="5390093" cy="1387948"/>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2" descr="Image result for volatile chemical products">
            <a:extLst>
              <a:ext uri="{FF2B5EF4-FFF2-40B4-BE49-F238E27FC236}">
                <a16:creationId xmlns:a16="http://schemas.microsoft.com/office/drawing/2014/main" id="{682CF075-6AA5-485C-B868-D7FF73884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6364" y="3750733"/>
            <a:ext cx="4035822" cy="279480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1908AD5-5C7B-4DDF-8187-BC2974072503}"/>
              </a:ext>
            </a:extLst>
          </p:cNvPr>
          <p:cNvSpPr>
            <a:spLocks noGrp="1"/>
          </p:cNvSpPr>
          <p:nvPr>
            <p:ph type="sldNum" sz="quarter" idx="12"/>
          </p:nvPr>
        </p:nvSpPr>
        <p:spPr>
          <a:xfrm>
            <a:off x="8610600" y="6356350"/>
            <a:ext cx="2743200" cy="365125"/>
          </a:xfrm>
        </p:spPr>
        <p:txBody>
          <a:bodyPr/>
          <a:lstStyle/>
          <a:p>
            <a:fld id="{015A745C-1BC0-46F4-A621-26208C097CEA}" type="slidenum">
              <a:rPr lang="en-US" smtClean="0"/>
              <a:t>1</a:t>
            </a:fld>
            <a:endParaRPr lang="en-US"/>
          </a:p>
        </p:txBody>
      </p:sp>
      <p:pic>
        <p:nvPicPr>
          <p:cNvPr id="6" name="Picture 2" descr="Image result for cmas 2018 chapel hill">
            <a:extLst>
              <a:ext uri="{FF2B5EF4-FFF2-40B4-BE49-F238E27FC236}">
                <a16:creationId xmlns:a16="http://schemas.microsoft.com/office/drawing/2014/main" id="{1372B6A1-C1CD-4FF3-B98D-6C24F9F0D4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2702" y="-60560"/>
            <a:ext cx="2469976" cy="1649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CI APEP">
            <a:extLst>
              <a:ext uri="{FF2B5EF4-FFF2-40B4-BE49-F238E27FC236}">
                <a16:creationId xmlns:a16="http://schemas.microsoft.com/office/drawing/2014/main" id="{182E2472-CCBA-4E18-BC07-6F84BAD3D55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6525"/>
          <a:stretch/>
        </p:blipFill>
        <p:spPr bwMode="auto">
          <a:xfrm>
            <a:off x="6479228" y="81204"/>
            <a:ext cx="2084199" cy="13655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lbeniz.eng.uci.edu/ceslab/Style/CESLAB.jpg">
            <a:extLst>
              <a:ext uri="{FF2B5EF4-FFF2-40B4-BE49-F238E27FC236}">
                <a16:creationId xmlns:a16="http://schemas.microsoft.com/office/drawing/2014/main" id="{0FBE822A-8A98-4AFA-99C0-293FCEE31A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2098" y="135326"/>
            <a:ext cx="12573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93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765EA5C-B756-485F-A4FD-8EE324615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340" y="1330662"/>
            <a:ext cx="2368216" cy="3075449"/>
          </a:xfrm>
          <a:prstGeom prst="rect">
            <a:avLst/>
          </a:prstGeom>
        </p:spPr>
      </p:pic>
      <p:pic>
        <p:nvPicPr>
          <p:cNvPr id="20" name="Picture 19">
            <a:extLst>
              <a:ext uri="{FF2B5EF4-FFF2-40B4-BE49-F238E27FC236}">
                <a16:creationId xmlns:a16="http://schemas.microsoft.com/office/drawing/2014/main" id="{76E989F6-0D4B-4DE2-8F3D-3F5E7F2ED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039" y="1367041"/>
            <a:ext cx="2426301" cy="3060128"/>
          </a:xfrm>
          <a:prstGeom prst="rect">
            <a:avLst/>
          </a:prstGeom>
        </p:spPr>
      </p:pic>
      <p:sp>
        <p:nvSpPr>
          <p:cNvPr id="2" name="Title 1">
            <a:extLst>
              <a:ext uri="{FF2B5EF4-FFF2-40B4-BE49-F238E27FC236}">
                <a16:creationId xmlns:a16="http://schemas.microsoft.com/office/drawing/2014/main" id="{0C8B79B4-128D-431E-BD9B-3292F5FC8985}"/>
              </a:ext>
            </a:extLst>
          </p:cNvPr>
          <p:cNvSpPr>
            <a:spLocks noGrp="1"/>
          </p:cNvSpPr>
          <p:nvPr>
            <p:ph type="title"/>
          </p:nvPr>
        </p:nvSpPr>
        <p:spPr/>
        <p:txBody>
          <a:bodyPr/>
          <a:lstStyle/>
          <a:p>
            <a:r>
              <a:rPr lang="en-US" dirty="0">
                <a:solidFill>
                  <a:srgbClr val="000000"/>
                </a:solidFill>
              </a:rPr>
              <a:t>Impact on Model performance: Ozone</a:t>
            </a:r>
            <a:endParaRPr lang="en-US" dirty="0"/>
          </a:p>
        </p:txBody>
      </p:sp>
      <p:pic>
        <p:nvPicPr>
          <p:cNvPr id="4" name="Picture 3">
            <a:extLst>
              <a:ext uri="{FF2B5EF4-FFF2-40B4-BE49-F238E27FC236}">
                <a16:creationId xmlns:a16="http://schemas.microsoft.com/office/drawing/2014/main" id="{74954A35-2606-42A0-9968-6CF0E7FE535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38200" y="4304961"/>
            <a:ext cx="4977276" cy="1875625"/>
          </a:xfrm>
          <a:prstGeom prst="rect">
            <a:avLst/>
          </a:prstGeom>
          <a:noFill/>
          <a:ln>
            <a:noFill/>
          </a:ln>
        </p:spPr>
      </p:pic>
      <p:sp>
        <p:nvSpPr>
          <p:cNvPr id="10" name="Content Placeholder 2">
            <a:extLst>
              <a:ext uri="{FF2B5EF4-FFF2-40B4-BE49-F238E27FC236}">
                <a16:creationId xmlns:a16="http://schemas.microsoft.com/office/drawing/2014/main" id="{73B9C54D-C2D4-4CB7-9991-30CF87174C14}"/>
              </a:ext>
            </a:extLst>
          </p:cNvPr>
          <p:cNvSpPr txBox="1">
            <a:spLocks/>
          </p:cNvSpPr>
          <p:nvPr/>
        </p:nvSpPr>
        <p:spPr>
          <a:xfrm>
            <a:off x="838199" y="1825625"/>
            <a:ext cx="4749177" cy="232008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Observation: AQS network (EPA)</a:t>
            </a:r>
          </a:p>
          <a:p>
            <a:r>
              <a:rPr lang="en-US" dirty="0"/>
              <a:t>Performance is only improved in North California Summer time.</a:t>
            </a:r>
          </a:p>
          <a:p>
            <a:r>
              <a:rPr lang="en-US" dirty="0"/>
              <a:t>Increased the overestimation in most observation sites.</a:t>
            </a:r>
          </a:p>
        </p:txBody>
      </p:sp>
      <p:sp>
        <p:nvSpPr>
          <p:cNvPr id="12" name="TextBox 11">
            <a:extLst>
              <a:ext uri="{FF2B5EF4-FFF2-40B4-BE49-F238E27FC236}">
                <a16:creationId xmlns:a16="http://schemas.microsoft.com/office/drawing/2014/main" id="{5E44DA5C-3652-4593-A815-1E9B15FA53CF}"/>
              </a:ext>
            </a:extLst>
          </p:cNvPr>
          <p:cNvSpPr txBox="1"/>
          <p:nvPr/>
        </p:nvSpPr>
        <p:spPr>
          <a:xfrm>
            <a:off x="7374547" y="1483881"/>
            <a:ext cx="976549" cy="369332"/>
          </a:xfrm>
          <a:prstGeom prst="rect">
            <a:avLst/>
          </a:prstGeom>
          <a:noFill/>
        </p:spPr>
        <p:txBody>
          <a:bodyPr wrap="none" rtlCol="0">
            <a:spAutoFit/>
          </a:bodyPr>
          <a:lstStyle/>
          <a:p>
            <a:r>
              <a:rPr lang="en-US" dirty="0"/>
              <a:t>Summer</a:t>
            </a:r>
          </a:p>
        </p:txBody>
      </p:sp>
      <p:sp>
        <p:nvSpPr>
          <p:cNvPr id="21" name="TextBox 20">
            <a:extLst>
              <a:ext uri="{FF2B5EF4-FFF2-40B4-BE49-F238E27FC236}">
                <a16:creationId xmlns:a16="http://schemas.microsoft.com/office/drawing/2014/main" id="{2E879E07-5AF0-49D1-ADF7-81BC2DD5F3BB}"/>
              </a:ext>
            </a:extLst>
          </p:cNvPr>
          <p:cNvSpPr txBox="1"/>
          <p:nvPr/>
        </p:nvSpPr>
        <p:spPr>
          <a:xfrm>
            <a:off x="6209249" y="4448225"/>
            <a:ext cx="5079101" cy="338554"/>
          </a:xfrm>
          <a:prstGeom prst="rect">
            <a:avLst/>
          </a:prstGeom>
          <a:noFill/>
        </p:spPr>
        <p:txBody>
          <a:bodyPr wrap="square" rtlCol="0">
            <a:spAutoFit/>
          </a:bodyPr>
          <a:lstStyle/>
          <a:p>
            <a:pPr algn="ctr"/>
            <a:r>
              <a:rPr lang="en-US" sz="1600" dirty="0"/>
              <a:t>Change in model errors: Improved (Blue), Degraded (Red)</a:t>
            </a:r>
          </a:p>
        </p:txBody>
      </p:sp>
      <p:cxnSp>
        <p:nvCxnSpPr>
          <p:cNvPr id="23" name="Straight Arrow Connector 22">
            <a:extLst>
              <a:ext uri="{FF2B5EF4-FFF2-40B4-BE49-F238E27FC236}">
                <a16:creationId xmlns:a16="http://schemas.microsoft.com/office/drawing/2014/main" id="{0F5092AA-E3AE-4603-935A-59D45EBBD23A}"/>
              </a:ext>
            </a:extLst>
          </p:cNvPr>
          <p:cNvCxnSpPr>
            <a:cxnSpLocks/>
          </p:cNvCxnSpPr>
          <p:nvPr/>
        </p:nvCxnSpPr>
        <p:spPr>
          <a:xfrm flipV="1">
            <a:off x="5494492" y="3573780"/>
            <a:ext cx="2201708" cy="8323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Oval 28">
            <a:extLst>
              <a:ext uri="{FF2B5EF4-FFF2-40B4-BE49-F238E27FC236}">
                <a16:creationId xmlns:a16="http://schemas.microsoft.com/office/drawing/2014/main" id="{D3294992-591E-42B4-AEA6-A6C11221FB7B}"/>
              </a:ext>
            </a:extLst>
          </p:cNvPr>
          <p:cNvSpPr/>
          <p:nvPr/>
        </p:nvSpPr>
        <p:spPr>
          <a:xfrm>
            <a:off x="1996440" y="5109210"/>
            <a:ext cx="514350" cy="1230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4F3E33-2461-46E4-9AC6-F5706176FE57}"/>
              </a:ext>
            </a:extLst>
          </p:cNvPr>
          <p:cNvSpPr txBox="1"/>
          <p:nvPr/>
        </p:nvSpPr>
        <p:spPr>
          <a:xfrm>
            <a:off x="2372952" y="6339840"/>
            <a:ext cx="2075953" cy="276999"/>
          </a:xfrm>
          <a:prstGeom prst="rect">
            <a:avLst/>
          </a:prstGeom>
          <a:noFill/>
        </p:spPr>
        <p:txBody>
          <a:bodyPr wrap="none" rtlCol="0">
            <a:spAutoFit/>
          </a:bodyPr>
          <a:lstStyle/>
          <a:p>
            <a:r>
              <a:rPr lang="en-US" sz="1200" dirty="0"/>
              <a:t>No peak in the measurement?</a:t>
            </a:r>
          </a:p>
        </p:txBody>
      </p:sp>
      <mc:AlternateContent xmlns:mc="http://schemas.openxmlformats.org/markup-compatibility/2006" xmlns:a14="http://schemas.microsoft.com/office/drawing/2010/main">
        <mc:Choice Requires="a14">
          <p:graphicFrame>
            <p:nvGraphicFramePr>
              <p:cNvPr id="32" name="Table 31">
                <a:extLst>
                  <a:ext uri="{FF2B5EF4-FFF2-40B4-BE49-F238E27FC236}">
                    <a16:creationId xmlns:a16="http://schemas.microsoft.com/office/drawing/2014/main" id="{61883741-6805-4042-A1BF-C8E2704DD527}"/>
                  </a:ext>
                </a:extLst>
              </p:cNvPr>
              <p:cNvGraphicFramePr>
                <a:graphicFrameLocks noGrp="1"/>
              </p:cNvGraphicFramePr>
              <p:nvPr>
                <p:extLst>
                  <p:ext uri="{D42A27DB-BD31-4B8C-83A1-F6EECF244321}">
                    <p14:modId xmlns:p14="http://schemas.microsoft.com/office/powerpoint/2010/main" val="52982073"/>
                  </p:ext>
                </p:extLst>
              </p:nvPr>
            </p:nvGraphicFramePr>
            <p:xfrm>
              <a:off x="6780862" y="5130780"/>
              <a:ext cx="3712074" cy="401193"/>
            </p:xfrm>
            <a:graphic>
              <a:graphicData uri="http://schemas.openxmlformats.org/drawingml/2006/table">
                <a:tbl>
                  <a:tblPr firstRow="1" firstCol="1" bandRow="1">
                    <a:tableStyleId>{3B4B98B0-60AC-42C2-AFA5-B58CD77FA1E5}</a:tableStyleId>
                  </a:tblPr>
                  <a:tblGrid>
                    <a:gridCol w="1856037">
                      <a:extLst>
                        <a:ext uri="{9D8B030D-6E8A-4147-A177-3AD203B41FA5}">
                          <a16:colId xmlns:a16="http://schemas.microsoft.com/office/drawing/2014/main" val="2955744110"/>
                        </a:ext>
                      </a:extLst>
                    </a:gridCol>
                    <a:gridCol w="1856037">
                      <a:extLst>
                        <a:ext uri="{9D8B030D-6E8A-4147-A177-3AD203B41FA5}">
                          <a16:colId xmlns:a16="http://schemas.microsoft.com/office/drawing/2014/main" val="787776359"/>
                        </a:ext>
                      </a:extLst>
                    </a:gridCol>
                  </a:tblGrid>
                  <a:tr h="0">
                    <a:tc>
                      <a:txBody>
                        <a:bodyPr/>
                        <a:lstStyle/>
                        <a:p>
                          <a:pPr marL="0" marR="0">
                            <a:spcBef>
                              <a:spcPts val="0"/>
                            </a:spcBef>
                            <a:spcAft>
                              <a:spcPts val="0"/>
                            </a:spcAft>
                          </a:pPr>
                          <a:r>
                            <a:rPr lang="en-US" sz="1200">
                              <a:effectLst/>
                            </a:rPr>
                            <a:t>Normalized mean error (NME)</a:t>
                          </a:r>
                          <a:endParaRPr lang="en-US"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panose="02040503050406030204" pitchFamily="18" charset="0"/>
                                      </a:rPr>
                                    </m:ctrlPr>
                                  </m:fPr>
                                  <m:num>
                                    <m:nary>
                                      <m:naryPr>
                                        <m:chr m:val="∑"/>
                                        <m:limLoc m:val="subSup"/>
                                        <m:ctrlPr>
                                          <a:rPr lang="en-US" sz="1200" i="1">
                                            <a:effectLst/>
                                            <a:latin typeface="Cambria Math" panose="02040503050406030204" pitchFamily="18" charset="0"/>
                                          </a:rPr>
                                        </m:ctrlPr>
                                      </m:naryPr>
                                      <m:sub>
                                        <m:r>
                                          <a:rPr lang="en-US" sz="1200">
                                            <a:effectLst/>
                                            <a:latin typeface="Cambria Math" panose="02040503050406030204" pitchFamily="18" charset="0"/>
                                          </a:rPr>
                                          <m:t>𝑖</m:t>
                                        </m:r>
                                        <m:r>
                                          <a:rPr lang="en-US" sz="1200">
                                            <a:effectLst/>
                                            <a:latin typeface="Cambria Math" panose="02040503050406030204" pitchFamily="18" charset="0"/>
                                          </a:rPr>
                                          <m:t>=1</m:t>
                                        </m:r>
                                      </m:sub>
                                      <m:sup>
                                        <m:r>
                                          <a:rPr lang="en-US" sz="1200">
                                            <a:effectLst/>
                                            <a:latin typeface="Cambria Math" panose="02040503050406030204" pitchFamily="18" charset="0"/>
                                          </a:rPr>
                                          <m:t>𝑛</m:t>
                                        </m:r>
                                      </m:sup>
                                      <m:e>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m:t>
                                            </m:r>
                                            <m:r>
                                              <a:rPr lang="en-US" sz="1200">
                                                <a:effectLst/>
                                                <a:latin typeface="Cambria Math" panose="02040503050406030204" pitchFamily="18" charset="0"/>
                                              </a:rPr>
                                              <m:t>𝑜</m:t>
                                            </m:r>
                                          </m:e>
                                          <m:sub>
                                            <m:r>
                                              <a:rPr lang="en-US" sz="1200">
                                                <a:effectLst/>
                                                <a:latin typeface="Cambria Math" panose="02040503050406030204" pitchFamily="18" charset="0"/>
                                              </a:rPr>
                                              <m:t>𝑖</m:t>
                                            </m:r>
                                          </m:sub>
                                        </m:sSub>
                                        <m:r>
                                          <a:rPr lang="en-US" sz="1200">
                                            <a:effectLst/>
                                            <a:latin typeface="Cambria Math" panose="02040503050406030204" pitchFamily="18" charset="0"/>
                                          </a:rPr>
                                          <m:t>−</m:t>
                                        </m:r>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𝑐</m:t>
                                            </m:r>
                                          </m:e>
                                          <m:sub>
                                            <m:r>
                                              <a:rPr lang="en-US" sz="1200">
                                                <a:effectLst/>
                                                <a:latin typeface="Cambria Math" panose="02040503050406030204" pitchFamily="18" charset="0"/>
                                              </a:rPr>
                                              <m:t>𝑖</m:t>
                                            </m:r>
                                          </m:sub>
                                        </m:sSub>
                                        <m:r>
                                          <a:rPr lang="en-US" sz="1200">
                                            <a:effectLst/>
                                            <a:latin typeface="Cambria Math" panose="02040503050406030204" pitchFamily="18" charset="0"/>
                                          </a:rPr>
                                          <m:t>|</m:t>
                                        </m:r>
                                      </m:e>
                                    </m:nary>
                                  </m:num>
                                  <m:den>
                                    <m:nary>
                                      <m:naryPr>
                                        <m:chr m:val="∑"/>
                                        <m:limLoc m:val="subSup"/>
                                        <m:ctrlPr>
                                          <a:rPr lang="en-US" sz="1200" i="1">
                                            <a:effectLst/>
                                            <a:latin typeface="Cambria Math" panose="02040503050406030204" pitchFamily="18" charset="0"/>
                                          </a:rPr>
                                        </m:ctrlPr>
                                      </m:naryPr>
                                      <m:sub>
                                        <m:r>
                                          <a:rPr lang="en-US" sz="1200">
                                            <a:effectLst/>
                                            <a:latin typeface="Cambria Math" panose="02040503050406030204" pitchFamily="18" charset="0"/>
                                          </a:rPr>
                                          <m:t>𝑖</m:t>
                                        </m:r>
                                        <m:r>
                                          <a:rPr lang="en-US" sz="1200">
                                            <a:effectLst/>
                                            <a:latin typeface="Cambria Math" panose="02040503050406030204" pitchFamily="18" charset="0"/>
                                          </a:rPr>
                                          <m:t>=1</m:t>
                                        </m:r>
                                      </m:sub>
                                      <m:sup>
                                        <m:r>
                                          <a:rPr lang="en-US" sz="1200">
                                            <a:effectLst/>
                                            <a:latin typeface="Cambria Math" panose="02040503050406030204" pitchFamily="18" charset="0"/>
                                          </a:rPr>
                                          <m:t>𝑛</m:t>
                                        </m:r>
                                      </m:sup>
                                      <m:e>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𝑂</m:t>
                                            </m:r>
                                          </m:e>
                                          <m:sub>
                                            <m:r>
                                              <a:rPr lang="en-US" sz="1200">
                                                <a:effectLst/>
                                                <a:latin typeface="Cambria Math" panose="02040503050406030204" pitchFamily="18" charset="0"/>
                                              </a:rPr>
                                              <m:t>𝑖</m:t>
                                            </m:r>
                                          </m:sub>
                                        </m:sSub>
                                      </m:e>
                                    </m:nary>
                                  </m:den>
                                </m:f>
                              </m:oMath>
                            </m:oMathPara>
                          </a14:m>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53612846"/>
                      </a:ext>
                    </a:extLst>
                  </a:tr>
                </a:tbl>
              </a:graphicData>
            </a:graphic>
          </p:graphicFrame>
        </mc:Choice>
        <mc:Fallback xmlns="">
          <p:graphicFrame>
            <p:nvGraphicFramePr>
              <p:cNvPr id="32" name="Table 31">
                <a:extLst>
                  <a:ext uri="{FF2B5EF4-FFF2-40B4-BE49-F238E27FC236}">
                    <a16:creationId xmlns:a16="http://schemas.microsoft.com/office/drawing/2014/main" id="{61883741-6805-4042-A1BF-C8E2704DD527}"/>
                  </a:ext>
                </a:extLst>
              </p:cNvPr>
              <p:cNvGraphicFramePr>
                <a:graphicFrameLocks noGrp="1"/>
              </p:cNvGraphicFramePr>
              <p:nvPr>
                <p:extLst>
                  <p:ext uri="{D42A27DB-BD31-4B8C-83A1-F6EECF244321}">
                    <p14:modId xmlns:p14="http://schemas.microsoft.com/office/powerpoint/2010/main" val="52982073"/>
                  </p:ext>
                </p:extLst>
              </p:nvPr>
            </p:nvGraphicFramePr>
            <p:xfrm>
              <a:off x="6780862" y="5130780"/>
              <a:ext cx="3712074" cy="396558"/>
            </p:xfrm>
            <a:graphic>
              <a:graphicData uri="http://schemas.openxmlformats.org/drawingml/2006/table">
                <a:tbl>
                  <a:tblPr firstRow="1" firstCol="1" bandRow="1">
                    <a:tableStyleId>{3B4B98B0-60AC-42C2-AFA5-B58CD77FA1E5}</a:tableStyleId>
                  </a:tblPr>
                  <a:tblGrid>
                    <a:gridCol w="1856037">
                      <a:extLst>
                        <a:ext uri="{9D8B030D-6E8A-4147-A177-3AD203B41FA5}">
                          <a16:colId xmlns:a16="http://schemas.microsoft.com/office/drawing/2014/main" val="2955744110"/>
                        </a:ext>
                      </a:extLst>
                    </a:gridCol>
                    <a:gridCol w="1856037">
                      <a:extLst>
                        <a:ext uri="{9D8B030D-6E8A-4147-A177-3AD203B41FA5}">
                          <a16:colId xmlns:a16="http://schemas.microsoft.com/office/drawing/2014/main" val="787776359"/>
                        </a:ext>
                      </a:extLst>
                    </a:gridCol>
                  </a:tblGrid>
                  <a:tr h="396558">
                    <a:tc>
                      <a:txBody>
                        <a:bodyPr/>
                        <a:lstStyle/>
                        <a:p>
                          <a:pPr marL="0" marR="0">
                            <a:spcBef>
                              <a:spcPts val="0"/>
                            </a:spcBef>
                            <a:spcAft>
                              <a:spcPts val="0"/>
                            </a:spcAft>
                          </a:pPr>
                          <a:r>
                            <a:rPr lang="en-US" sz="1200">
                              <a:effectLst/>
                            </a:rPr>
                            <a:t>Normalized mean error (NME)</a:t>
                          </a:r>
                          <a:endParaRPr lang="en-US"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6"/>
                          <a:stretch>
                            <a:fillRect l="-100000" t="-80303" r="-328" b="-119697"/>
                          </a:stretch>
                        </a:blipFill>
                      </a:tcPr>
                    </a:tc>
                    <a:extLst>
                      <a:ext uri="{0D108BD9-81ED-4DB2-BD59-A6C34878D82A}">
                        <a16:rowId xmlns:a16="http://schemas.microsoft.com/office/drawing/2014/main" val="4153612846"/>
                      </a:ext>
                    </a:extLst>
                  </a:tr>
                </a:tbl>
              </a:graphicData>
            </a:graphic>
          </p:graphicFrame>
        </mc:Fallback>
      </mc:AlternateContent>
      <p:sp>
        <p:nvSpPr>
          <p:cNvPr id="33" name="Rectangle 32">
            <a:extLst>
              <a:ext uri="{FF2B5EF4-FFF2-40B4-BE49-F238E27FC236}">
                <a16:creationId xmlns:a16="http://schemas.microsoft.com/office/drawing/2014/main" id="{24A41D17-A956-4AA6-A81B-8EE5EFBF1B4D}"/>
              </a:ext>
            </a:extLst>
          </p:cNvPr>
          <p:cNvSpPr/>
          <p:nvPr/>
        </p:nvSpPr>
        <p:spPr>
          <a:xfrm>
            <a:off x="6808099" y="5532785"/>
            <a:ext cx="3657600" cy="430887"/>
          </a:xfrm>
          <a:prstGeom prst="rect">
            <a:avLst/>
          </a:prstGeom>
        </p:spPr>
        <p:txBody>
          <a:bodyPr wrap="square">
            <a:spAutoFit/>
          </a:bodyPr>
          <a:lstStyle/>
          <a:p>
            <a:r>
              <a:rPr lang="en-US" sz="1100" dirty="0">
                <a:latin typeface="Calibri" panose="020F0502020204030204" pitchFamily="34" charset="0"/>
                <a:ea typeface="DengXian" panose="02010600030101010101" pitchFamily="2" charset="-122"/>
                <a:cs typeface="Times New Roman" panose="02020603050405020304" pitchFamily="18" charset="0"/>
              </a:rPr>
              <a:t>o</a:t>
            </a:r>
            <a:r>
              <a:rPr lang="en-US" sz="1100" baseline="-25000" dirty="0">
                <a:latin typeface="Calibri" panose="020F0502020204030204" pitchFamily="34" charset="0"/>
                <a:ea typeface="DengXian" panose="02010600030101010101" pitchFamily="2" charset="-122"/>
                <a:cs typeface="Times New Roman" panose="02020603050405020304" pitchFamily="18" charset="0"/>
              </a:rPr>
              <a:t>i</a:t>
            </a:r>
            <a:r>
              <a:rPr lang="en-US" sz="1100" dirty="0">
                <a:latin typeface="Calibri" panose="020F0502020204030204" pitchFamily="34" charset="0"/>
                <a:ea typeface="DengXian" panose="02010600030101010101" pitchFamily="2" charset="-122"/>
                <a:cs typeface="Times New Roman" panose="02020603050405020304" pitchFamily="18" charset="0"/>
              </a:rPr>
              <a:t> and c</a:t>
            </a:r>
            <a:r>
              <a:rPr lang="en-US" sz="1100" baseline="-25000" dirty="0">
                <a:latin typeface="Calibri" panose="020F0502020204030204" pitchFamily="34" charset="0"/>
                <a:ea typeface="DengXian" panose="02010600030101010101" pitchFamily="2" charset="-122"/>
                <a:cs typeface="Times New Roman" panose="02020603050405020304" pitchFamily="18" charset="0"/>
              </a:rPr>
              <a:t>i</a:t>
            </a:r>
            <a:r>
              <a:rPr lang="en-US" sz="1100" dirty="0">
                <a:latin typeface="Calibri" panose="020F0502020204030204" pitchFamily="34" charset="0"/>
                <a:ea typeface="DengXian" panose="02010600030101010101" pitchFamily="2" charset="-122"/>
                <a:cs typeface="Times New Roman" panose="02020603050405020304" pitchFamily="18" charset="0"/>
              </a:rPr>
              <a:t> are the observed and the simulated concentrations at time and location </a:t>
            </a:r>
            <a:r>
              <a:rPr lang="en-US" sz="1100" dirty="0" err="1">
                <a:latin typeface="Calibri" panose="020F0502020204030204" pitchFamily="34" charset="0"/>
                <a:ea typeface="DengXian" panose="02010600030101010101" pitchFamily="2" charset="-122"/>
                <a:cs typeface="Times New Roman" panose="02020603050405020304" pitchFamily="18" charset="0"/>
              </a:rPr>
              <a:t>i</a:t>
            </a:r>
            <a:r>
              <a:rPr lang="en-US" sz="1100" dirty="0">
                <a:latin typeface="Calibri" panose="020F0502020204030204" pitchFamily="34" charset="0"/>
                <a:ea typeface="DengXian" panose="02010600030101010101" pitchFamily="2" charset="-122"/>
                <a:cs typeface="Times New Roman" panose="02020603050405020304" pitchFamily="18" charset="0"/>
              </a:rPr>
              <a:t>, respectively. n is the number of data</a:t>
            </a:r>
            <a:endParaRPr lang="en-US" sz="1100" dirty="0"/>
          </a:p>
        </p:txBody>
      </p:sp>
      <p:sp>
        <p:nvSpPr>
          <p:cNvPr id="35" name="TextBox 34">
            <a:extLst>
              <a:ext uri="{FF2B5EF4-FFF2-40B4-BE49-F238E27FC236}">
                <a16:creationId xmlns:a16="http://schemas.microsoft.com/office/drawing/2014/main" id="{1AB27E6C-6D44-4656-A863-F39CF311B96E}"/>
              </a:ext>
            </a:extLst>
          </p:cNvPr>
          <p:cNvSpPr txBox="1"/>
          <p:nvPr/>
        </p:nvSpPr>
        <p:spPr>
          <a:xfrm>
            <a:off x="10004079" y="1483881"/>
            <a:ext cx="832472" cy="369332"/>
          </a:xfrm>
          <a:prstGeom prst="rect">
            <a:avLst/>
          </a:prstGeom>
          <a:noFill/>
        </p:spPr>
        <p:txBody>
          <a:bodyPr wrap="none" rtlCol="0">
            <a:spAutoFit/>
          </a:bodyPr>
          <a:lstStyle/>
          <a:p>
            <a:r>
              <a:rPr lang="en-US" dirty="0"/>
              <a:t>Winter</a:t>
            </a:r>
          </a:p>
        </p:txBody>
      </p:sp>
      <p:sp>
        <p:nvSpPr>
          <p:cNvPr id="36" name="Slide Number Placeholder 35">
            <a:extLst>
              <a:ext uri="{FF2B5EF4-FFF2-40B4-BE49-F238E27FC236}">
                <a16:creationId xmlns:a16="http://schemas.microsoft.com/office/drawing/2014/main" id="{A592F25D-E9A2-4E43-8B9C-86CC74460CC4}"/>
              </a:ext>
            </a:extLst>
          </p:cNvPr>
          <p:cNvSpPr>
            <a:spLocks noGrp="1"/>
          </p:cNvSpPr>
          <p:nvPr>
            <p:ph type="sldNum" sz="quarter" idx="12"/>
          </p:nvPr>
        </p:nvSpPr>
        <p:spPr/>
        <p:txBody>
          <a:bodyPr/>
          <a:lstStyle/>
          <a:p>
            <a:fld id="{015A745C-1BC0-46F4-A621-26208C097CEA}" type="slidenum">
              <a:rPr lang="en-US" smtClean="0"/>
              <a:t>10</a:t>
            </a:fld>
            <a:endParaRPr lang="en-US"/>
          </a:p>
        </p:txBody>
      </p:sp>
      <p:sp>
        <p:nvSpPr>
          <p:cNvPr id="16" name="文本框 15">
            <a:extLst>
              <a:ext uri="{FF2B5EF4-FFF2-40B4-BE49-F238E27FC236}">
                <a16:creationId xmlns:a16="http://schemas.microsoft.com/office/drawing/2014/main" id="{136CC58B-8497-4FEB-8EFA-A524A0BFE998}"/>
              </a:ext>
            </a:extLst>
          </p:cNvPr>
          <p:cNvSpPr txBox="1"/>
          <p:nvPr/>
        </p:nvSpPr>
        <p:spPr>
          <a:xfrm>
            <a:off x="7351040" y="5996740"/>
            <a:ext cx="3555940" cy="369332"/>
          </a:xfrm>
          <a:prstGeom prst="rect">
            <a:avLst/>
          </a:prstGeom>
          <a:noFill/>
        </p:spPr>
        <p:txBody>
          <a:bodyPr wrap="square" rtlCol="0">
            <a:spAutoFit/>
          </a:bodyPr>
          <a:lstStyle/>
          <a:p>
            <a:r>
              <a:rPr lang="en-US" dirty="0">
                <a:solidFill>
                  <a:srgbClr val="FF0000"/>
                </a:solidFill>
                <a:highlight>
                  <a:srgbClr val="FFFF00"/>
                </a:highlight>
              </a:rPr>
              <a:t>Between high case and base case</a:t>
            </a:r>
          </a:p>
        </p:txBody>
      </p:sp>
    </p:spTree>
    <p:extLst>
      <p:ext uri="{BB962C8B-B14F-4D97-AF65-F5344CB8AC3E}">
        <p14:creationId xmlns:p14="http://schemas.microsoft.com/office/powerpoint/2010/main" val="259356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83DF50-114C-40F0-ADBA-70498166D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373" y="1345987"/>
            <a:ext cx="2459978" cy="3141458"/>
          </a:xfrm>
          <a:prstGeom prst="rect">
            <a:avLst/>
          </a:prstGeom>
        </p:spPr>
      </p:pic>
      <p:sp>
        <p:nvSpPr>
          <p:cNvPr id="2" name="Title 1">
            <a:extLst>
              <a:ext uri="{FF2B5EF4-FFF2-40B4-BE49-F238E27FC236}">
                <a16:creationId xmlns:a16="http://schemas.microsoft.com/office/drawing/2014/main" id="{0C8B79B4-128D-431E-BD9B-3292F5FC8985}"/>
              </a:ext>
            </a:extLst>
          </p:cNvPr>
          <p:cNvSpPr>
            <a:spLocks noGrp="1"/>
          </p:cNvSpPr>
          <p:nvPr>
            <p:ph type="title"/>
          </p:nvPr>
        </p:nvSpPr>
        <p:spPr/>
        <p:txBody>
          <a:bodyPr/>
          <a:lstStyle/>
          <a:p>
            <a:r>
              <a:rPr lang="en-US" dirty="0">
                <a:solidFill>
                  <a:srgbClr val="000000"/>
                </a:solidFill>
              </a:rPr>
              <a:t>Impact on Model performance: PM</a:t>
            </a:r>
            <a:r>
              <a:rPr lang="en-US" baseline="-25000" dirty="0">
                <a:solidFill>
                  <a:srgbClr val="000000"/>
                </a:solidFill>
              </a:rPr>
              <a:t>2.5</a:t>
            </a:r>
            <a:endParaRPr lang="en-US" baseline="-25000" dirty="0"/>
          </a:p>
        </p:txBody>
      </p:sp>
      <p:sp>
        <p:nvSpPr>
          <p:cNvPr id="10" name="Content Placeholder 2">
            <a:extLst>
              <a:ext uri="{FF2B5EF4-FFF2-40B4-BE49-F238E27FC236}">
                <a16:creationId xmlns:a16="http://schemas.microsoft.com/office/drawing/2014/main" id="{73B9C54D-C2D4-4CB7-9991-30CF87174C14}"/>
              </a:ext>
            </a:extLst>
          </p:cNvPr>
          <p:cNvSpPr txBox="1">
            <a:spLocks/>
          </p:cNvSpPr>
          <p:nvPr/>
        </p:nvSpPr>
        <p:spPr>
          <a:xfrm>
            <a:off x="838199" y="1825625"/>
            <a:ext cx="4749177" cy="2320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Observation: AQS network (EPA)</a:t>
            </a:r>
          </a:p>
          <a:p>
            <a:r>
              <a:rPr lang="en-US" dirty="0"/>
              <a:t>Performance improved in most sites during Summer.</a:t>
            </a:r>
          </a:p>
          <a:p>
            <a:r>
              <a:rPr lang="en-US" dirty="0"/>
              <a:t>The increase in central valley increased the overestimation during winter.</a:t>
            </a:r>
          </a:p>
        </p:txBody>
      </p:sp>
      <p:sp>
        <p:nvSpPr>
          <p:cNvPr id="11" name="TextBox 10">
            <a:extLst>
              <a:ext uri="{FF2B5EF4-FFF2-40B4-BE49-F238E27FC236}">
                <a16:creationId xmlns:a16="http://schemas.microsoft.com/office/drawing/2014/main" id="{755F6D41-CD71-4EFC-8423-E74A2ADC74CA}"/>
              </a:ext>
            </a:extLst>
          </p:cNvPr>
          <p:cNvSpPr txBox="1"/>
          <p:nvPr/>
        </p:nvSpPr>
        <p:spPr>
          <a:xfrm>
            <a:off x="7502101" y="1481158"/>
            <a:ext cx="832472" cy="369332"/>
          </a:xfrm>
          <a:prstGeom prst="rect">
            <a:avLst/>
          </a:prstGeom>
          <a:noFill/>
        </p:spPr>
        <p:txBody>
          <a:bodyPr wrap="none" rtlCol="0">
            <a:spAutoFit/>
          </a:bodyPr>
          <a:lstStyle/>
          <a:p>
            <a:r>
              <a:rPr lang="en-US" dirty="0"/>
              <a:t>Winter</a:t>
            </a:r>
          </a:p>
        </p:txBody>
      </p:sp>
      <p:sp>
        <p:nvSpPr>
          <p:cNvPr id="12" name="TextBox 11">
            <a:extLst>
              <a:ext uri="{FF2B5EF4-FFF2-40B4-BE49-F238E27FC236}">
                <a16:creationId xmlns:a16="http://schemas.microsoft.com/office/drawing/2014/main" id="{5E44DA5C-3652-4593-A815-1E9B15FA53CF}"/>
              </a:ext>
            </a:extLst>
          </p:cNvPr>
          <p:cNvSpPr txBox="1"/>
          <p:nvPr/>
        </p:nvSpPr>
        <p:spPr>
          <a:xfrm>
            <a:off x="10005801" y="1481158"/>
            <a:ext cx="976549" cy="369332"/>
          </a:xfrm>
          <a:prstGeom prst="rect">
            <a:avLst/>
          </a:prstGeom>
          <a:noFill/>
        </p:spPr>
        <p:txBody>
          <a:bodyPr wrap="none" rtlCol="0">
            <a:spAutoFit/>
          </a:bodyPr>
          <a:lstStyle/>
          <a:p>
            <a:r>
              <a:rPr lang="en-US" dirty="0"/>
              <a:t>Summer</a:t>
            </a:r>
          </a:p>
        </p:txBody>
      </p:sp>
      <p:sp>
        <p:nvSpPr>
          <p:cNvPr id="21" name="TextBox 20">
            <a:extLst>
              <a:ext uri="{FF2B5EF4-FFF2-40B4-BE49-F238E27FC236}">
                <a16:creationId xmlns:a16="http://schemas.microsoft.com/office/drawing/2014/main" id="{2E879E07-5AF0-49D1-ADF7-81BC2DD5F3BB}"/>
              </a:ext>
            </a:extLst>
          </p:cNvPr>
          <p:cNvSpPr txBox="1"/>
          <p:nvPr/>
        </p:nvSpPr>
        <p:spPr>
          <a:xfrm>
            <a:off x="6376526" y="4448225"/>
            <a:ext cx="4977274" cy="338554"/>
          </a:xfrm>
          <a:prstGeom prst="rect">
            <a:avLst/>
          </a:prstGeom>
          <a:noFill/>
        </p:spPr>
        <p:txBody>
          <a:bodyPr wrap="square" rtlCol="0">
            <a:spAutoFit/>
          </a:bodyPr>
          <a:lstStyle/>
          <a:p>
            <a:pPr algn="ctr"/>
            <a:r>
              <a:rPr lang="en-US" sz="1600" dirty="0"/>
              <a:t>Change in model errors: Improved (Blue), Degraded (Red)</a:t>
            </a:r>
          </a:p>
        </p:txBody>
      </p:sp>
      <mc:AlternateContent xmlns:mc="http://schemas.openxmlformats.org/markup-compatibility/2006" xmlns:a14="http://schemas.microsoft.com/office/drawing/2010/main">
        <mc:Choice Requires="a14">
          <p:graphicFrame>
            <p:nvGraphicFramePr>
              <p:cNvPr id="32" name="Table 31">
                <a:extLst>
                  <a:ext uri="{FF2B5EF4-FFF2-40B4-BE49-F238E27FC236}">
                    <a16:creationId xmlns:a16="http://schemas.microsoft.com/office/drawing/2014/main" id="{61883741-6805-4042-A1BF-C8E2704DD527}"/>
                  </a:ext>
                </a:extLst>
              </p:cNvPr>
              <p:cNvGraphicFramePr>
                <a:graphicFrameLocks noGrp="1"/>
              </p:cNvGraphicFramePr>
              <p:nvPr/>
            </p:nvGraphicFramePr>
            <p:xfrm>
              <a:off x="6780862" y="5130780"/>
              <a:ext cx="3712074" cy="401193"/>
            </p:xfrm>
            <a:graphic>
              <a:graphicData uri="http://schemas.openxmlformats.org/drawingml/2006/table">
                <a:tbl>
                  <a:tblPr firstRow="1" firstCol="1" bandRow="1">
                    <a:tableStyleId>{3B4B98B0-60AC-42C2-AFA5-B58CD77FA1E5}</a:tableStyleId>
                  </a:tblPr>
                  <a:tblGrid>
                    <a:gridCol w="1856037">
                      <a:extLst>
                        <a:ext uri="{9D8B030D-6E8A-4147-A177-3AD203B41FA5}">
                          <a16:colId xmlns:a16="http://schemas.microsoft.com/office/drawing/2014/main" val="2955744110"/>
                        </a:ext>
                      </a:extLst>
                    </a:gridCol>
                    <a:gridCol w="1856037">
                      <a:extLst>
                        <a:ext uri="{9D8B030D-6E8A-4147-A177-3AD203B41FA5}">
                          <a16:colId xmlns:a16="http://schemas.microsoft.com/office/drawing/2014/main" val="787776359"/>
                        </a:ext>
                      </a:extLst>
                    </a:gridCol>
                  </a:tblGrid>
                  <a:tr h="0">
                    <a:tc>
                      <a:txBody>
                        <a:bodyPr/>
                        <a:lstStyle/>
                        <a:p>
                          <a:pPr marL="0" marR="0">
                            <a:spcBef>
                              <a:spcPts val="0"/>
                            </a:spcBef>
                            <a:spcAft>
                              <a:spcPts val="0"/>
                            </a:spcAft>
                          </a:pPr>
                          <a:r>
                            <a:rPr lang="en-US" sz="1200">
                              <a:effectLst/>
                            </a:rPr>
                            <a:t>Normalized mean error (NME)</a:t>
                          </a:r>
                          <a:endParaRPr lang="en-US"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i="1">
                                        <a:effectLst/>
                                        <a:latin typeface="Cambria Math" panose="02040503050406030204" pitchFamily="18" charset="0"/>
                                      </a:rPr>
                                    </m:ctrlPr>
                                  </m:fPr>
                                  <m:num>
                                    <m:nary>
                                      <m:naryPr>
                                        <m:chr m:val="∑"/>
                                        <m:limLoc m:val="subSup"/>
                                        <m:ctrlPr>
                                          <a:rPr lang="en-US" sz="1200" i="1">
                                            <a:effectLst/>
                                            <a:latin typeface="Cambria Math" panose="02040503050406030204" pitchFamily="18" charset="0"/>
                                          </a:rPr>
                                        </m:ctrlPr>
                                      </m:naryPr>
                                      <m:sub>
                                        <m:r>
                                          <a:rPr lang="en-US" sz="1200">
                                            <a:effectLst/>
                                            <a:latin typeface="Cambria Math" panose="02040503050406030204" pitchFamily="18" charset="0"/>
                                          </a:rPr>
                                          <m:t>𝑖</m:t>
                                        </m:r>
                                        <m:r>
                                          <a:rPr lang="en-US" sz="1200">
                                            <a:effectLst/>
                                            <a:latin typeface="Cambria Math" panose="02040503050406030204" pitchFamily="18" charset="0"/>
                                          </a:rPr>
                                          <m:t>=1</m:t>
                                        </m:r>
                                      </m:sub>
                                      <m:sup>
                                        <m:r>
                                          <a:rPr lang="en-US" sz="1200">
                                            <a:effectLst/>
                                            <a:latin typeface="Cambria Math" panose="02040503050406030204" pitchFamily="18" charset="0"/>
                                          </a:rPr>
                                          <m:t>𝑛</m:t>
                                        </m:r>
                                      </m:sup>
                                      <m:e>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m:t>
                                            </m:r>
                                            <m:r>
                                              <a:rPr lang="en-US" sz="1200">
                                                <a:effectLst/>
                                                <a:latin typeface="Cambria Math" panose="02040503050406030204" pitchFamily="18" charset="0"/>
                                              </a:rPr>
                                              <m:t>𝑜</m:t>
                                            </m:r>
                                          </m:e>
                                          <m:sub>
                                            <m:r>
                                              <a:rPr lang="en-US" sz="1200">
                                                <a:effectLst/>
                                                <a:latin typeface="Cambria Math" panose="02040503050406030204" pitchFamily="18" charset="0"/>
                                              </a:rPr>
                                              <m:t>𝑖</m:t>
                                            </m:r>
                                          </m:sub>
                                        </m:sSub>
                                        <m:r>
                                          <a:rPr lang="en-US" sz="1200">
                                            <a:effectLst/>
                                            <a:latin typeface="Cambria Math" panose="02040503050406030204" pitchFamily="18" charset="0"/>
                                          </a:rPr>
                                          <m:t>−</m:t>
                                        </m:r>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𝑐</m:t>
                                            </m:r>
                                          </m:e>
                                          <m:sub>
                                            <m:r>
                                              <a:rPr lang="en-US" sz="1200">
                                                <a:effectLst/>
                                                <a:latin typeface="Cambria Math" panose="02040503050406030204" pitchFamily="18" charset="0"/>
                                              </a:rPr>
                                              <m:t>𝑖</m:t>
                                            </m:r>
                                          </m:sub>
                                        </m:sSub>
                                        <m:r>
                                          <a:rPr lang="en-US" sz="1200">
                                            <a:effectLst/>
                                            <a:latin typeface="Cambria Math" panose="02040503050406030204" pitchFamily="18" charset="0"/>
                                          </a:rPr>
                                          <m:t>|</m:t>
                                        </m:r>
                                      </m:e>
                                    </m:nary>
                                  </m:num>
                                  <m:den>
                                    <m:nary>
                                      <m:naryPr>
                                        <m:chr m:val="∑"/>
                                        <m:limLoc m:val="subSup"/>
                                        <m:ctrlPr>
                                          <a:rPr lang="en-US" sz="1200" i="1">
                                            <a:effectLst/>
                                            <a:latin typeface="Cambria Math" panose="02040503050406030204" pitchFamily="18" charset="0"/>
                                          </a:rPr>
                                        </m:ctrlPr>
                                      </m:naryPr>
                                      <m:sub>
                                        <m:r>
                                          <a:rPr lang="en-US" sz="1200">
                                            <a:effectLst/>
                                            <a:latin typeface="Cambria Math" panose="02040503050406030204" pitchFamily="18" charset="0"/>
                                          </a:rPr>
                                          <m:t>𝑖</m:t>
                                        </m:r>
                                        <m:r>
                                          <a:rPr lang="en-US" sz="1200">
                                            <a:effectLst/>
                                            <a:latin typeface="Cambria Math" panose="02040503050406030204" pitchFamily="18" charset="0"/>
                                          </a:rPr>
                                          <m:t>=1</m:t>
                                        </m:r>
                                      </m:sub>
                                      <m:sup>
                                        <m:r>
                                          <a:rPr lang="en-US" sz="1200">
                                            <a:effectLst/>
                                            <a:latin typeface="Cambria Math" panose="02040503050406030204" pitchFamily="18" charset="0"/>
                                          </a:rPr>
                                          <m:t>𝑛</m:t>
                                        </m:r>
                                      </m:sup>
                                      <m:e>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𝑂</m:t>
                                            </m:r>
                                          </m:e>
                                          <m:sub>
                                            <m:r>
                                              <a:rPr lang="en-US" sz="1200">
                                                <a:effectLst/>
                                                <a:latin typeface="Cambria Math" panose="02040503050406030204" pitchFamily="18" charset="0"/>
                                              </a:rPr>
                                              <m:t>𝑖</m:t>
                                            </m:r>
                                          </m:sub>
                                        </m:sSub>
                                      </m:e>
                                    </m:nary>
                                  </m:den>
                                </m:f>
                              </m:oMath>
                            </m:oMathPara>
                          </a14:m>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53612846"/>
                      </a:ext>
                    </a:extLst>
                  </a:tr>
                </a:tbl>
              </a:graphicData>
            </a:graphic>
          </p:graphicFrame>
        </mc:Choice>
        <mc:Fallback xmlns="">
          <p:graphicFrame>
            <p:nvGraphicFramePr>
              <p:cNvPr id="32" name="Table 31">
                <a:extLst>
                  <a:ext uri="{FF2B5EF4-FFF2-40B4-BE49-F238E27FC236}">
                    <a16:creationId xmlns:a16="http://schemas.microsoft.com/office/drawing/2014/main" id="{61883741-6805-4042-A1BF-C8E2704DD527}"/>
                  </a:ext>
                </a:extLst>
              </p:cNvPr>
              <p:cNvGraphicFramePr>
                <a:graphicFrameLocks noGrp="1"/>
              </p:cNvGraphicFramePr>
              <p:nvPr/>
            </p:nvGraphicFramePr>
            <p:xfrm>
              <a:off x="6780862" y="5130780"/>
              <a:ext cx="3712074" cy="396558"/>
            </p:xfrm>
            <a:graphic>
              <a:graphicData uri="http://schemas.openxmlformats.org/drawingml/2006/table">
                <a:tbl>
                  <a:tblPr firstRow="1" firstCol="1" bandRow="1">
                    <a:tableStyleId>{3B4B98B0-60AC-42C2-AFA5-B58CD77FA1E5}</a:tableStyleId>
                  </a:tblPr>
                  <a:tblGrid>
                    <a:gridCol w="1856037">
                      <a:extLst>
                        <a:ext uri="{9D8B030D-6E8A-4147-A177-3AD203B41FA5}">
                          <a16:colId xmlns:a16="http://schemas.microsoft.com/office/drawing/2014/main" val="2955744110"/>
                        </a:ext>
                      </a:extLst>
                    </a:gridCol>
                    <a:gridCol w="1856037">
                      <a:extLst>
                        <a:ext uri="{9D8B030D-6E8A-4147-A177-3AD203B41FA5}">
                          <a16:colId xmlns:a16="http://schemas.microsoft.com/office/drawing/2014/main" val="787776359"/>
                        </a:ext>
                      </a:extLst>
                    </a:gridCol>
                  </a:tblGrid>
                  <a:tr h="396558">
                    <a:tc>
                      <a:txBody>
                        <a:bodyPr/>
                        <a:lstStyle/>
                        <a:p>
                          <a:pPr marL="0" marR="0">
                            <a:spcBef>
                              <a:spcPts val="0"/>
                            </a:spcBef>
                            <a:spcAft>
                              <a:spcPts val="0"/>
                            </a:spcAft>
                          </a:pPr>
                          <a:r>
                            <a:rPr lang="en-US" sz="1200">
                              <a:effectLst/>
                            </a:rPr>
                            <a:t>Normalized mean error (NME)</a:t>
                          </a:r>
                          <a:endParaRPr lang="en-US" sz="12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100000" t="-80303" r="-328" b="-119697"/>
                          </a:stretch>
                        </a:blipFill>
                      </a:tcPr>
                    </a:tc>
                    <a:extLst>
                      <a:ext uri="{0D108BD9-81ED-4DB2-BD59-A6C34878D82A}">
                        <a16:rowId xmlns:a16="http://schemas.microsoft.com/office/drawing/2014/main" val="4153612846"/>
                      </a:ext>
                    </a:extLst>
                  </a:tr>
                </a:tbl>
              </a:graphicData>
            </a:graphic>
          </p:graphicFrame>
        </mc:Fallback>
      </mc:AlternateContent>
      <p:sp>
        <p:nvSpPr>
          <p:cNvPr id="33" name="Rectangle 32">
            <a:extLst>
              <a:ext uri="{FF2B5EF4-FFF2-40B4-BE49-F238E27FC236}">
                <a16:creationId xmlns:a16="http://schemas.microsoft.com/office/drawing/2014/main" id="{24A41D17-A956-4AA6-A81B-8EE5EFBF1B4D}"/>
              </a:ext>
            </a:extLst>
          </p:cNvPr>
          <p:cNvSpPr/>
          <p:nvPr/>
        </p:nvSpPr>
        <p:spPr>
          <a:xfrm>
            <a:off x="6808099" y="5532785"/>
            <a:ext cx="3657600" cy="430887"/>
          </a:xfrm>
          <a:prstGeom prst="rect">
            <a:avLst/>
          </a:prstGeom>
        </p:spPr>
        <p:txBody>
          <a:bodyPr wrap="square">
            <a:spAutoFit/>
          </a:bodyPr>
          <a:lstStyle/>
          <a:p>
            <a:r>
              <a:rPr lang="en-US" sz="1100" dirty="0">
                <a:latin typeface="Calibri" panose="020F0502020204030204" pitchFamily="34" charset="0"/>
                <a:ea typeface="DengXian" panose="02010600030101010101" pitchFamily="2" charset="-122"/>
                <a:cs typeface="Times New Roman" panose="02020603050405020304" pitchFamily="18" charset="0"/>
              </a:rPr>
              <a:t>o</a:t>
            </a:r>
            <a:r>
              <a:rPr lang="en-US" sz="1100" baseline="-25000" dirty="0">
                <a:latin typeface="Calibri" panose="020F0502020204030204" pitchFamily="34" charset="0"/>
                <a:ea typeface="DengXian" panose="02010600030101010101" pitchFamily="2" charset="-122"/>
                <a:cs typeface="Times New Roman" panose="02020603050405020304" pitchFamily="18" charset="0"/>
              </a:rPr>
              <a:t>i</a:t>
            </a:r>
            <a:r>
              <a:rPr lang="en-US" sz="1100" dirty="0">
                <a:latin typeface="Calibri" panose="020F0502020204030204" pitchFamily="34" charset="0"/>
                <a:ea typeface="DengXian" panose="02010600030101010101" pitchFamily="2" charset="-122"/>
                <a:cs typeface="Times New Roman" panose="02020603050405020304" pitchFamily="18" charset="0"/>
              </a:rPr>
              <a:t> and c</a:t>
            </a:r>
            <a:r>
              <a:rPr lang="en-US" sz="1100" baseline="-25000" dirty="0">
                <a:latin typeface="Calibri" panose="020F0502020204030204" pitchFamily="34" charset="0"/>
                <a:ea typeface="DengXian" panose="02010600030101010101" pitchFamily="2" charset="-122"/>
                <a:cs typeface="Times New Roman" panose="02020603050405020304" pitchFamily="18" charset="0"/>
              </a:rPr>
              <a:t>i</a:t>
            </a:r>
            <a:r>
              <a:rPr lang="en-US" sz="1100" dirty="0">
                <a:latin typeface="Calibri" panose="020F0502020204030204" pitchFamily="34" charset="0"/>
                <a:ea typeface="DengXian" panose="02010600030101010101" pitchFamily="2" charset="-122"/>
                <a:cs typeface="Times New Roman" panose="02020603050405020304" pitchFamily="18" charset="0"/>
              </a:rPr>
              <a:t> are the observed and the simulated concentrations at time and location </a:t>
            </a:r>
            <a:r>
              <a:rPr lang="en-US" sz="1100" dirty="0" err="1">
                <a:latin typeface="Calibri" panose="020F0502020204030204" pitchFamily="34" charset="0"/>
                <a:ea typeface="DengXian" panose="02010600030101010101" pitchFamily="2" charset="-122"/>
                <a:cs typeface="Times New Roman" panose="02020603050405020304" pitchFamily="18" charset="0"/>
              </a:rPr>
              <a:t>i</a:t>
            </a:r>
            <a:r>
              <a:rPr lang="en-US" sz="1100" dirty="0">
                <a:latin typeface="Calibri" panose="020F0502020204030204" pitchFamily="34" charset="0"/>
                <a:ea typeface="DengXian" panose="02010600030101010101" pitchFamily="2" charset="-122"/>
                <a:cs typeface="Times New Roman" panose="02020603050405020304" pitchFamily="18" charset="0"/>
              </a:rPr>
              <a:t>, respectively. n is the number of data</a:t>
            </a:r>
            <a:endParaRPr lang="en-US" sz="1100" dirty="0"/>
          </a:p>
        </p:txBody>
      </p:sp>
      <p:pic>
        <p:nvPicPr>
          <p:cNvPr id="7" name="Picture 6">
            <a:extLst>
              <a:ext uri="{FF2B5EF4-FFF2-40B4-BE49-F238E27FC236}">
                <a16:creationId xmlns:a16="http://schemas.microsoft.com/office/drawing/2014/main" id="{D2B6611C-A734-4DFE-BFB3-F487B5AD7C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526" y="1345986"/>
            <a:ext cx="2503700" cy="3124418"/>
          </a:xfrm>
          <a:prstGeom prst="rect">
            <a:avLst/>
          </a:prstGeom>
        </p:spPr>
      </p:pic>
      <p:cxnSp>
        <p:nvCxnSpPr>
          <p:cNvPr id="23" name="Straight Arrow Connector 22">
            <a:extLst>
              <a:ext uri="{FF2B5EF4-FFF2-40B4-BE49-F238E27FC236}">
                <a16:creationId xmlns:a16="http://schemas.microsoft.com/office/drawing/2014/main" id="{0F5092AA-E3AE-4603-935A-59D45EBBD23A}"/>
              </a:ext>
            </a:extLst>
          </p:cNvPr>
          <p:cNvCxnSpPr>
            <a:cxnSpLocks/>
          </p:cNvCxnSpPr>
          <p:nvPr/>
        </p:nvCxnSpPr>
        <p:spPr>
          <a:xfrm flipV="1">
            <a:off x="5494492" y="2911494"/>
            <a:ext cx="2007609" cy="14946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3" name="Picture 12">
            <a:extLst>
              <a:ext uri="{FF2B5EF4-FFF2-40B4-BE49-F238E27FC236}">
                <a16:creationId xmlns:a16="http://schemas.microsoft.com/office/drawing/2014/main" id="{F0664002-7EE6-414B-B0B0-5E90FC5603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142" y="4415499"/>
            <a:ext cx="5079100" cy="2007309"/>
          </a:xfrm>
          <a:prstGeom prst="rect">
            <a:avLst/>
          </a:prstGeom>
        </p:spPr>
      </p:pic>
      <p:sp>
        <p:nvSpPr>
          <p:cNvPr id="22" name="TextBox 21">
            <a:extLst>
              <a:ext uri="{FF2B5EF4-FFF2-40B4-BE49-F238E27FC236}">
                <a16:creationId xmlns:a16="http://schemas.microsoft.com/office/drawing/2014/main" id="{BB4953F1-C4ED-4E56-973F-2ADAACB8D598}"/>
              </a:ext>
            </a:extLst>
          </p:cNvPr>
          <p:cNvSpPr txBox="1"/>
          <p:nvPr/>
        </p:nvSpPr>
        <p:spPr>
          <a:xfrm>
            <a:off x="7749001" y="1468493"/>
            <a:ext cx="832472" cy="369332"/>
          </a:xfrm>
          <a:prstGeom prst="rect">
            <a:avLst/>
          </a:prstGeom>
          <a:noFill/>
        </p:spPr>
        <p:txBody>
          <a:bodyPr wrap="none" rtlCol="0">
            <a:spAutoFit/>
          </a:bodyPr>
          <a:lstStyle/>
          <a:p>
            <a:r>
              <a:rPr lang="en-US" dirty="0"/>
              <a:t>Winter</a:t>
            </a:r>
          </a:p>
        </p:txBody>
      </p:sp>
      <p:sp>
        <p:nvSpPr>
          <p:cNvPr id="15" name="Slide Number Placeholder 14">
            <a:extLst>
              <a:ext uri="{FF2B5EF4-FFF2-40B4-BE49-F238E27FC236}">
                <a16:creationId xmlns:a16="http://schemas.microsoft.com/office/drawing/2014/main" id="{B99BD33A-9958-41C4-B16E-6CEAE0FC1AE5}"/>
              </a:ext>
            </a:extLst>
          </p:cNvPr>
          <p:cNvSpPr>
            <a:spLocks noGrp="1"/>
          </p:cNvSpPr>
          <p:nvPr>
            <p:ph type="sldNum" sz="quarter" idx="12"/>
          </p:nvPr>
        </p:nvSpPr>
        <p:spPr/>
        <p:txBody>
          <a:bodyPr/>
          <a:lstStyle/>
          <a:p>
            <a:fld id="{015A745C-1BC0-46F4-A621-26208C097CEA}" type="slidenum">
              <a:rPr lang="en-US" smtClean="0"/>
              <a:t>11</a:t>
            </a:fld>
            <a:endParaRPr lang="en-US"/>
          </a:p>
        </p:txBody>
      </p:sp>
      <p:sp>
        <p:nvSpPr>
          <p:cNvPr id="16" name="文本框 15">
            <a:extLst>
              <a:ext uri="{FF2B5EF4-FFF2-40B4-BE49-F238E27FC236}">
                <a16:creationId xmlns:a16="http://schemas.microsoft.com/office/drawing/2014/main" id="{D0172EBF-482F-4FBD-AE7A-397EE9D4F3F8}"/>
              </a:ext>
            </a:extLst>
          </p:cNvPr>
          <p:cNvSpPr txBox="1"/>
          <p:nvPr/>
        </p:nvSpPr>
        <p:spPr>
          <a:xfrm>
            <a:off x="7351040" y="5996740"/>
            <a:ext cx="3555940" cy="369332"/>
          </a:xfrm>
          <a:prstGeom prst="rect">
            <a:avLst/>
          </a:prstGeom>
          <a:noFill/>
        </p:spPr>
        <p:txBody>
          <a:bodyPr wrap="square" rtlCol="0">
            <a:spAutoFit/>
          </a:bodyPr>
          <a:lstStyle/>
          <a:p>
            <a:r>
              <a:rPr lang="en-US" dirty="0">
                <a:solidFill>
                  <a:srgbClr val="FF0000"/>
                </a:solidFill>
                <a:highlight>
                  <a:srgbClr val="FFFF00"/>
                </a:highlight>
              </a:rPr>
              <a:t>Between high case and base case</a:t>
            </a:r>
          </a:p>
        </p:txBody>
      </p:sp>
    </p:spTree>
    <p:extLst>
      <p:ext uri="{BB962C8B-B14F-4D97-AF65-F5344CB8AC3E}">
        <p14:creationId xmlns:p14="http://schemas.microsoft.com/office/powerpoint/2010/main" val="45486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AD8E-46CD-4A9D-9CCE-9EF0D2CB4B1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A550148-B50C-4C9E-99EC-53E45F87D5F3}"/>
              </a:ext>
            </a:extLst>
          </p:cNvPr>
          <p:cNvSpPr>
            <a:spLocks noGrp="1"/>
          </p:cNvSpPr>
          <p:nvPr>
            <p:ph idx="1"/>
          </p:nvPr>
        </p:nvSpPr>
        <p:spPr/>
        <p:txBody>
          <a:bodyPr/>
          <a:lstStyle/>
          <a:p>
            <a:r>
              <a:rPr lang="en-US" dirty="0"/>
              <a:t>Ozone </a:t>
            </a:r>
            <a:r>
              <a:rPr lang="en-US"/>
              <a:t>increase proportionally </a:t>
            </a:r>
            <a:r>
              <a:rPr lang="en-US" dirty="0"/>
              <a:t>as VOC emission scales up.</a:t>
            </a:r>
          </a:p>
          <a:p>
            <a:r>
              <a:rPr lang="en-US" dirty="0"/>
              <a:t>PM</a:t>
            </a:r>
            <a:r>
              <a:rPr lang="en-US" baseline="-25000" dirty="0"/>
              <a:t>2.5</a:t>
            </a:r>
            <a:r>
              <a:rPr lang="en-US" dirty="0"/>
              <a:t> increase in winter while decrease in summer due to additional VOC emissions.</a:t>
            </a:r>
          </a:p>
          <a:p>
            <a:r>
              <a:rPr lang="en-US" altLang="zh-CN" dirty="0"/>
              <a:t>Model performance improved in North California for summer Ozone and through out the state for summer PM</a:t>
            </a:r>
            <a:r>
              <a:rPr lang="en-US" altLang="zh-CN" baseline="-25000" dirty="0"/>
              <a:t>2.5</a:t>
            </a:r>
            <a:r>
              <a:rPr lang="en-US" altLang="zh-CN" dirty="0"/>
              <a:t>.</a:t>
            </a:r>
          </a:p>
          <a:p>
            <a:r>
              <a:rPr lang="en-US" altLang="zh-CN" dirty="0"/>
              <a:t>The overestimation in the Central Valley on winter PM</a:t>
            </a:r>
            <a:r>
              <a:rPr lang="en-US" altLang="zh-CN" baseline="-25000" dirty="0"/>
              <a:t>2.5</a:t>
            </a:r>
            <a:r>
              <a:rPr lang="en-US" altLang="zh-CN" dirty="0"/>
              <a:t> is amplified.</a:t>
            </a:r>
          </a:p>
          <a:p>
            <a:r>
              <a:rPr lang="en-US" altLang="zh-CN" dirty="0"/>
              <a:t>New emissions sources need to be developed and added to represent the underestimated VCP emissions.</a:t>
            </a:r>
          </a:p>
        </p:txBody>
      </p:sp>
      <p:sp>
        <p:nvSpPr>
          <p:cNvPr id="4" name="Slide Number Placeholder 3">
            <a:extLst>
              <a:ext uri="{FF2B5EF4-FFF2-40B4-BE49-F238E27FC236}">
                <a16:creationId xmlns:a16="http://schemas.microsoft.com/office/drawing/2014/main" id="{9A9260D5-B606-4899-9CCF-C333431A35F1}"/>
              </a:ext>
            </a:extLst>
          </p:cNvPr>
          <p:cNvSpPr>
            <a:spLocks noGrp="1"/>
          </p:cNvSpPr>
          <p:nvPr>
            <p:ph type="sldNum" sz="quarter" idx="12"/>
          </p:nvPr>
        </p:nvSpPr>
        <p:spPr/>
        <p:txBody>
          <a:bodyPr/>
          <a:lstStyle/>
          <a:p>
            <a:fld id="{015A745C-1BC0-46F4-A621-26208C097CEA}" type="slidenum">
              <a:rPr lang="en-US" smtClean="0"/>
              <a:t>12</a:t>
            </a:fld>
            <a:endParaRPr lang="en-US"/>
          </a:p>
        </p:txBody>
      </p:sp>
    </p:spTree>
    <p:extLst>
      <p:ext uri="{BB962C8B-B14F-4D97-AF65-F5344CB8AC3E}">
        <p14:creationId xmlns:p14="http://schemas.microsoft.com/office/powerpoint/2010/main" val="150993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57D7-A46B-499C-A29E-77FB13F59EED}"/>
              </a:ext>
            </a:extLst>
          </p:cNvPr>
          <p:cNvSpPr>
            <a:spLocks noGrp="1"/>
          </p:cNvSpPr>
          <p:nvPr>
            <p:ph type="title"/>
          </p:nvPr>
        </p:nvSpPr>
        <p:spPr>
          <a:xfrm>
            <a:off x="1524000" y="2245810"/>
            <a:ext cx="9144000" cy="1355750"/>
          </a:xfrm>
        </p:spPr>
        <p:txBody>
          <a:bodyPr vert="horz" lIns="91440" tIns="45720" rIns="91440" bIns="45720" rtlCol="0" anchor="b">
            <a:normAutofit/>
          </a:bodyPr>
          <a:lstStyle/>
          <a:p>
            <a:r>
              <a:rPr lang="en-US" sz="5400" kern="1200" dirty="0">
                <a:solidFill>
                  <a:schemeClr val="tx1"/>
                </a:solidFill>
                <a:latin typeface="+mj-lt"/>
                <a:ea typeface="+mj-ea"/>
                <a:cs typeface="+mj-cs"/>
              </a:rPr>
              <a:t>Thank You!</a:t>
            </a:r>
          </a:p>
        </p:txBody>
      </p:sp>
      <p:pic>
        <p:nvPicPr>
          <p:cNvPr id="2050" name="Picture 2">
            <a:extLst>
              <a:ext uri="{FF2B5EF4-FFF2-40B4-BE49-F238E27FC236}">
                <a16:creationId xmlns:a16="http://schemas.microsoft.com/office/drawing/2014/main" id="{B294719A-6BC9-443C-8B1C-DFE8C86A29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321" r="1" b="10259"/>
          <a:stretch/>
        </p:blipFill>
        <p:spPr bwMode="auto">
          <a:xfrm>
            <a:off x="3649318" y="10"/>
            <a:ext cx="854268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4097135B-FA4F-4A1D-A20F-59BC2B3F5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3" y="-6956"/>
            <a:ext cx="4399114" cy="2130473"/>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3" name="Picture 2">
            <a:extLst>
              <a:ext uri="{FF2B5EF4-FFF2-40B4-BE49-F238E27FC236}">
                <a16:creationId xmlns:a16="http://schemas.microsoft.com/office/drawing/2014/main" id="{39F9E523-55D1-4671-A86F-A89EA790E6AA}"/>
              </a:ext>
            </a:extLst>
          </p:cNvPr>
          <p:cNvPicPr>
            <a:picLocks noChangeAspect="1"/>
          </p:cNvPicPr>
          <p:nvPr/>
        </p:nvPicPr>
        <p:blipFill rotWithShape="1">
          <a:blip r:embed="rId4">
            <a:extLst>
              <a:ext uri="{28A0092B-C50C-407E-A947-70E740481C1C}">
                <a14:useLocalDpi xmlns:a14="http://schemas.microsoft.com/office/drawing/2010/main" val="0"/>
              </a:ext>
            </a:extLst>
          </a:blip>
          <a:srcRect l="66561" t="-298" b="299"/>
          <a:stretch/>
        </p:blipFill>
        <p:spPr>
          <a:xfrm>
            <a:off x="7716860" y="4683320"/>
            <a:ext cx="4475140" cy="2174680"/>
          </a:xfrm>
          <a:custGeom>
            <a:avLst/>
            <a:gdLst>
              <a:gd name="connsiteX0" fmla="*/ 1006941 w 4475140"/>
              <a:gd name="connsiteY0" fmla="*/ 0 h 2174680"/>
              <a:gd name="connsiteX1" fmla="*/ 4475140 w 4475140"/>
              <a:gd name="connsiteY1" fmla="*/ 0 h 2174680"/>
              <a:gd name="connsiteX2" fmla="*/ 4475140 w 4475140"/>
              <a:gd name="connsiteY2" fmla="*/ 2174680 h 2174680"/>
              <a:gd name="connsiteX3" fmla="*/ 3400319 w 4475140"/>
              <a:gd name="connsiteY3" fmla="*/ 2174680 h 2174680"/>
              <a:gd name="connsiteX4" fmla="*/ 3400319 w 4475140"/>
              <a:gd name="connsiteY4" fmla="*/ 2174202 h 2174680"/>
              <a:gd name="connsiteX5" fmla="*/ 0 w 4475140"/>
              <a:gd name="connsiteY5" fmla="*/ 2174202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5" name="Picture 4" descr="APEP-webHeader2011-p6">
            <a:extLst>
              <a:ext uri="{FF2B5EF4-FFF2-40B4-BE49-F238E27FC236}">
                <a16:creationId xmlns:a16="http://schemas.microsoft.com/office/drawing/2014/main" id="{5A917324-2401-4E6B-B7BD-70EAFE61BD7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 r="36025" b="22"/>
          <a:stretch/>
        </p:blipFill>
        <p:spPr bwMode="auto">
          <a:xfrm>
            <a:off x="20" y="4682840"/>
            <a:ext cx="8563356"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52FFFED-0E37-4225-9968-9FC42AE1F01A}"/>
              </a:ext>
            </a:extLst>
          </p:cNvPr>
          <p:cNvSpPr>
            <a:spLocks noGrp="1"/>
          </p:cNvSpPr>
          <p:nvPr>
            <p:ph type="sldNum" sz="quarter" idx="12"/>
          </p:nvPr>
        </p:nvSpPr>
        <p:spPr/>
        <p:txBody>
          <a:bodyPr/>
          <a:lstStyle/>
          <a:p>
            <a:fld id="{015A745C-1BC0-46F4-A621-26208C097CEA}" type="slidenum">
              <a:rPr lang="en-US" smtClean="0"/>
              <a:t>13</a:t>
            </a:fld>
            <a:endParaRPr lang="en-US"/>
          </a:p>
        </p:txBody>
      </p:sp>
      <p:sp>
        <p:nvSpPr>
          <p:cNvPr id="6" name="文本框 5">
            <a:extLst>
              <a:ext uri="{FF2B5EF4-FFF2-40B4-BE49-F238E27FC236}">
                <a16:creationId xmlns:a16="http://schemas.microsoft.com/office/drawing/2014/main" id="{B3679879-D9AB-49FE-8718-73DFE07E67CC}"/>
              </a:ext>
            </a:extLst>
          </p:cNvPr>
          <p:cNvSpPr txBox="1"/>
          <p:nvPr/>
        </p:nvSpPr>
        <p:spPr>
          <a:xfrm>
            <a:off x="6799152" y="3418227"/>
            <a:ext cx="2514471" cy="707886"/>
          </a:xfrm>
          <a:prstGeom prst="rect">
            <a:avLst/>
          </a:prstGeom>
          <a:noFill/>
        </p:spPr>
        <p:txBody>
          <a:bodyPr wrap="none" rtlCol="0">
            <a:spAutoFit/>
          </a:bodyPr>
          <a:lstStyle/>
          <a:p>
            <a:r>
              <a:rPr lang="en-US" sz="4000" dirty="0"/>
              <a:t>Questions?</a:t>
            </a:r>
          </a:p>
        </p:txBody>
      </p:sp>
    </p:spTree>
    <p:extLst>
      <p:ext uri="{BB962C8B-B14F-4D97-AF65-F5344CB8AC3E}">
        <p14:creationId xmlns:p14="http://schemas.microsoft.com/office/powerpoint/2010/main" val="300667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16E6F2-BAC2-4CD0-8D7E-EEF08AF4BA18}"/>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785FB734-1976-4CA9-B537-B54F4D5273E9}"/>
              </a:ext>
            </a:extLst>
          </p:cNvPr>
          <p:cNvSpPr>
            <a:spLocks noGrp="1"/>
          </p:cNvSpPr>
          <p:nvPr>
            <p:ph idx="1"/>
          </p:nvPr>
        </p:nvSpPr>
        <p:spPr/>
        <p:txBody>
          <a:bodyPr/>
          <a:lstStyle/>
          <a:p>
            <a:endParaRPr lang="en-US"/>
          </a:p>
        </p:txBody>
      </p:sp>
      <p:sp>
        <p:nvSpPr>
          <p:cNvPr id="4" name="灯片编号占位符 3">
            <a:extLst>
              <a:ext uri="{FF2B5EF4-FFF2-40B4-BE49-F238E27FC236}">
                <a16:creationId xmlns:a16="http://schemas.microsoft.com/office/drawing/2014/main" id="{A682AF3F-9115-4E14-AC81-A05D8BD708A5}"/>
              </a:ext>
            </a:extLst>
          </p:cNvPr>
          <p:cNvSpPr>
            <a:spLocks noGrp="1"/>
          </p:cNvSpPr>
          <p:nvPr>
            <p:ph type="sldNum" sz="quarter" idx="12"/>
          </p:nvPr>
        </p:nvSpPr>
        <p:spPr/>
        <p:txBody>
          <a:bodyPr/>
          <a:lstStyle/>
          <a:p>
            <a:fld id="{015A745C-1BC0-46F4-A621-26208C097CEA}" type="slidenum">
              <a:rPr lang="en-US" smtClean="0"/>
              <a:t>14</a:t>
            </a:fld>
            <a:endParaRPr lang="en-US"/>
          </a:p>
        </p:txBody>
      </p:sp>
    </p:spTree>
    <p:extLst>
      <p:ext uri="{BB962C8B-B14F-4D97-AF65-F5344CB8AC3E}">
        <p14:creationId xmlns:p14="http://schemas.microsoft.com/office/powerpoint/2010/main" val="187564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0B73-78E4-4FA1-9546-7272FF44DEE4}"/>
              </a:ext>
            </a:extLst>
          </p:cNvPr>
          <p:cNvSpPr>
            <a:spLocks noGrp="1"/>
          </p:cNvSpPr>
          <p:nvPr>
            <p:ph type="title"/>
          </p:nvPr>
        </p:nvSpPr>
        <p:spPr>
          <a:xfrm>
            <a:off x="838200" y="365125"/>
            <a:ext cx="10515600" cy="1325563"/>
          </a:xfrm>
        </p:spPr>
        <p:txBody>
          <a:bodyPr/>
          <a:lstStyle/>
          <a:p>
            <a:r>
              <a:rPr lang="en-US"/>
              <a:t>Changes in HNO</a:t>
            </a:r>
            <a:r>
              <a:rPr lang="en-US" baseline="-25000"/>
              <a:t>3</a:t>
            </a:r>
            <a:r>
              <a:rPr lang="en-US"/>
              <a:t> and PAN</a:t>
            </a:r>
            <a:endParaRPr lang="en-US" dirty="0"/>
          </a:p>
        </p:txBody>
      </p:sp>
      <p:pic>
        <p:nvPicPr>
          <p:cNvPr id="4" name="Content Placeholder 3">
            <a:extLst>
              <a:ext uri="{FF2B5EF4-FFF2-40B4-BE49-F238E27FC236}">
                <a16:creationId xmlns:a16="http://schemas.microsoft.com/office/drawing/2014/main" id="{6A8942F4-7A79-421D-BAC1-063DF56BB1B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8981" y="1690688"/>
            <a:ext cx="4565178" cy="4351338"/>
          </a:xfrm>
          <a:prstGeom prst="rect">
            <a:avLst/>
          </a:prstGeom>
          <a:noFill/>
          <a:ln>
            <a:noFill/>
          </a:ln>
        </p:spPr>
      </p:pic>
      <p:pic>
        <p:nvPicPr>
          <p:cNvPr id="1028" name="Picture 4" descr="Image result for PAN OH NO2 VOC">
            <a:extLst>
              <a:ext uri="{FF2B5EF4-FFF2-40B4-BE49-F238E27FC236}">
                <a16:creationId xmlns:a16="http://schemas.microsoft.com/office/drawing/2014/main" id="{FEE66501-C66A-422C-A77F-BE4DF0AB3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654" y="365125"/>
            <a:ext cx="3891356" cy="29185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AN formation">
            <a:extLst>
              <a:ext uri="{FF2B5EF4-FFF2-40B4-BE49-F238E27FC236}">
                <a16:creationId xmlns:a16="http://schemas.microsoft.com/office/drawing/2014/main" id="{581B5724-7ABD-45CF-91CE-4F3059240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975" y="3164760"/>
            <a:ext cx="4734713" cy="35510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5">
            <a:extLst>
              <a:ext uri="{FF2B5EF4-FFF2-40B4-BE49-F238E27FC236}">
                <a16:creationId xmlns:a16="http://schemas.microsoft.com/office/drawing/2014/main" id="{9D0B3C47-67CE-4E23-951D-5F826855F554}"/>
              </a:ext>
            </a:extLst>
          </p:cNvPr>
          <p:cNvGraphicFramePr>
            <a:graphicFrameLocks/>
          </p:cNvGraphicFramePr>
          <p:nvPr>
            <p:extLst/>
          </p:nvPr>
        </p:nvGraphicFramePr>
        <p:xfrm>
          <a:off x="317581" y="1690688"/>
          <a:ext cx="1377107"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4AF18C75-C9CA-4683-97F0-C11C8FE993DF}"/>
              </a:ext>
            </a:extLst>
          </p:cNvPr>
          <p:cNvSpPr>
            <a:spLocks noGrp="1"/>
          </p:cNvSpPr>
          <p:nvPr>
            <p:ph type="sldNum" sz="quarter" idx="12"/>
          </p:nvPr>
        </p:nvSpPr>
        <p:spPr/>
        <p:txBody>
          <a:bodyPr/>
          <a:lstStyle/>
          <a:p>
            <a:fld id="{015A745C-1BC0-46F4-A621-26208C097CEA}" type="slidenum">
              <a:rPr lang="en-US" smtClean="0"/>
              <a:t>15</a:t>
            </a:fld>
            <a:endParaRPr lang="en-US"/>
          </a:p>
        </p:txBody>
      </p:sp>
      <p:sp>
        <p:nvSpPr>
          <p:cNvPr id="8" name="文本框 7">
            <a:extLst>
              <a:ext uri="{FF2B5EF4-FFF2-40B4-BE49-F238E27FC236}">
                <a16:creationId xmlns:a16="http://schemas.microsoft.com/office/drawing/2014/main" id="{88625217-D375-4EAC-93AB-C2DCDFEA400D}"/>
              </a:ext>
            </a:extLst>
          </p:cNvPr>
          <p:cNvSpPr txBox="1"/>
          <p:nvPr/>
        </p:nvSpPr>
        <p:spPr>
          <a:xfrm>
            <a:off x="2166223" y="6171684"/>
            <a:ext cx="3555940" cy="369332"/>
          </a:xfrm>
          <a:prstGeom prst="rect">
            <a:avLst/>
          </a:prstGeom>
          <a:noFill/>
        </p:spPr>
        <p:txBody>
          <a:bodyPr wrap="square" rtlCol="0">
            <a:spAutoFit/>
          </a:bodyPr>
          <a:lstStyle/>
          <a:p>
            <a:r>
              <a:rPr lang="en-US" dirty="0">
                <a:solidFill>
                  <a:srgbClr val="FF0000"/>
                </a:solidFill>
                <a:highlight>
                  <a:srgbClr val="FFFF00"/>
                </a:highlight>
              </a:rPr>
              <a:t>Between high case and base case</a:t>
            </a:r>
          </a:p>
        </p:txBody>
      </p:sp>
    </p:spTree>
    <p:extLst>
      <p:ext uri="{BB962C8B-B14F-4D97-AF65-F5344CB8AC3E}">
        <p14:creationId xmlns:p14="http://schemas.microsoft.com/office/powerpoint/2010/main" val="3518462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4117-8A11-4837-AC60-D14B8662C0B0}"/>
              </a:ext>
            </a:extLst>
          </p:cNvPr>
          <p:cNvSpPr>
            <a:spLocks noGrp="1"/>
          </p:cNvSpPr>
          <p:nvPr>
            <p:ph type="title"/>
          </p:nvPr>
        </p:nvSpPr>
        <p:spPr>
          <a:xfrm>
            <a:off x="838200" y="365125"/>
            <a:ext cx="10515600" cy="1325563"/>
          </a:xfrm>
        </p:spPr>
        <p:txBody>
          <a:bodyPr/>
          <a:lstStyle/>
          <a:p>
            <a:r>
              <a:rPr lang="en-US" dirty="0"/>
              <a:t>Impact on daily 24-hr averaged Ozone </a:t>
            </a:r>
            <a:r>
              <a:rPr lang="en-US" altLang="zh-CN" dirty="0"/>
              <a:t>concentration</a:t>
            </a:r>
            <a:endParaRPr lang="en-US" dirty="0"/>
          </a:p>
        </p:txBody>
      </p:sp>
      <p:sp>
        <p:nvSpPr>
          <p:cNvPr id="9" name="Content Placeholder 9">
            <a:extLst>
              <a:ext uri="{FF2B5EF4-FFF2-40B4-BE49-F238E27FC236}">
                <a16:creationId xmlns:a16="http://schemas.microsoft.com/office/drawing/2014/main" id="{A218C0FC-C54C-4441-826C-B10E3F18D45A}"/>
              </a:ext>
            </a:extLst>
          </p:cNvPr>
          <p:cNvSpPr txBox="1">
            <a:spLocks/>
          </p:cNvSpPr>
          <p:nvPr/>
        </p:nvSpPr>
        <p:spPr>
          <a:xfrm>
            <a:off x="838200" y="2530157"/>
            <a:ext cx="1970619" cy="3889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Solid lines: Domain averaged.</a:t>
            </a:r>
          </a:p>
          <a:p>
            <a:r>
              <a:rPr lang="en-US" sz="1600" dirty="0"/>
              <a:t>Dash lines: Peak difference.</a:t>
            </a:r>
          </a:p>
          <a:p>
            <a:r>
              <a:rPr lang="en-US" sz="1600" dirty="0"/>
              <a:t>Non-proportional impact as VOC emissions increase.</a:t>
            </a:r>
          </a:p>
          <a:p>
            <a:r>
              <a:rPr lang="en-US" sz="1600" dirty="0"/>
              <a:t>Highest peak difference happened in summer </a:t>
            </a:r>
            <a:r>
              <a:rPr lang="en-US" altLang="zh-CN" sz="1600" dirty="0"/>
              <a:t>Central Valley</a:t>
            </a:r>
            <a:r>
              <a:rPr lang="en-US" sz="1600" dirty="0"/>
              <a:t>.</a:t>
            </a:r>
          </a:p>
          <a:p>
            <a:endParaRPr lang="en-US" sz="1600" dirty="0"/>
          </a:p>
        </p:txBody>
      </p:sp>
      <p:sp>
        <p:nvSpPr>
          <p:cNvPr id="6" name="TextBox 5">
            <a:extLst>
              <a:ext uri="{FF2B5EF4-FFF2-40B4-BE49-F238E27FC236}">
                <a16:creationId xmlns:a16="http://schemas.microsoft.com/office/drawing/2014/main" id="{7BFEF647-F8BB-4B37-AD0D-738412BCBBDF}"/>
              </a:ext>
            </a:extLst>
          </p:cNvPr>
          <p:cNvSpPr txBox="1"/>
          <p:nvPr/>
        </p:nvSpPr>
        <p:spPr>
          <a:xfrm>
            <a:off x="10937564" y="2872808"/>
            <a:ext cx="832472" cy="369332"/>
          </a:xfrm>
          <a:prstGeom prst="rect">
            <a:avLst/>
          </a:prstGeom>
          <a:noFill/>
        </p:spPr>
        <p:txBody>
          <a:bodyPr wrap="none" rtlCol="0">
            <a:spAutoFit/>
          </a:bodyPr>
          <a:lstStyle/>
          <a:p>
            <a:r>
              <a:rPr lang="en-US" altLang="zh-CN" dirty="0"/>
              <a:t>Winter</a:t>
            </a:r>
            <a:endParaRPr lang="en-US" dirty="0"/>
          </a:p>
        </p:txBody>
      </p:sp>
      <p:sp>
        <p:nvSpPr>
          <p:cNvPr id="11" name="TextBox 10">
            <a:extLst>
              <a:ext uri="{FF2B5EF4-FFF2-40B4-BE49-F238E27FC236}">
                <a16:creationId xmlns:a16="http://schemas.microsoft.com/office/drawing/2014/main" id="{89C159B2-C84A-4FEC-AF7A-801F146182DA}"/>
              </a:ext>
            </a:extLst>
          </p:cNvPr>
          <p:cNvSpPr txBox="1"/>
          <p:nvPr/>
        </p:nvSpPr>
        <p:spPr>
          <a:xfrm>
            <a:off x="10865526" y="4290059"/>
            <a:ext cx="976549" cy="369332"/>
          </a:xfrm>
          <a:prstGeom prst="rect">
            <a:avLst/>
          </a:prstGeom>
          <a:noFill/>
        </p:spPr>
        <p:txBody>
          <a:bodyPr wrap="none" rtlCol="0">
            <a:spAutoFit/>
          </a:bodyPr>
          <a:lstStyle/>
          <a:p>
            <a:r>
              <a:rPr lang="en-US" altLang="zh-CN" dirty="0"/>
              <a:t>Summer</a:t>
            </a:r>
            <a:endParaRPr lang="en-US" dirty="0"/>
          </a:p>
        </p:txBody>
      </p:sp>
      <p:cxnSp>
        <p:nvCxnSpPr>
          <p:cNvPr id="4" name="Straight Connector 3">
            <a:extLst>
              <a:ext uri="{FF2B5EF4-FFF2-40B4-BE49-F238E27FC236}">
                <a16:creationId xmlns:a16="http://schemas.microsoft.com/office/drawing/2014/main" id="{F37998BF-3310-48F7-B6E9-22616ED8F168}"/>
              </a:ext>
            </a:extLst>
          </p:cNvPr>
          <p:cNvCxnSpPr/>
          <p:nvPr/>
        </p:nvCxnSpPr>
        <p:spPr>
          <a:xfrm>
            <a:off x="3535680" y="4878609"/>
            <a:ext cx="2956560"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16229FA1-39AE-43DE-B63F-691B19BF34F3}"/>
              </a:ext>
            </a:extLst>
          </p:cNvPr>
          <p:cNvCxnSpPr/>
          <p:nvPr/>
        </p:nvCxnSpPr>
        <p:spPr>
          <a:xfrm>
            <a:off x="7471284" y="4659391"/>
            <a:ext cx="2956560"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6">
            <a:extLst>
              <a:ext uri="{FF2B5EF4-FFF2-40B4-BE49-F238E27FC236}">
                <a16:creationId xmlns:a16="http://schemas.microsoft.com/office/drawing/2014/main" id="{7A2693D9-3014-46B4-AD10-0CC248808ABD}"/>
              </a:ext>
            </a:extLst>
          </p:cNvPr>
          <p:cNvSpPr>
            <a:spLocks noGrp="1"/>
          </p:cNvSpPr>
          <p:nvPr>
            <p:ph type="sldNum" sz="quarter" idx="12"/>
          </p:nvPr>
        </p:nvSpPr>
        <p:spPr/>
        <p:txBody>
          <a:bodyPr/>
          <a:lstStyle/>
          <a:p>
            <a:fld id="{015A745C-1BC0-46F4-A621-26208C097CEA}" type="slidenum">
              <a:rPr lang="en-US" smtClean="0"/>
              <a:t>16</a:t>
            </a:fld>
            <a:endParaRPr lang="en-US"/>
          </a:p>
        </p:txBody>
      </p:sp>
      <p:pic>
        <p:nvPicPr>
          <p:cNvPr id="14" name="图片 13">
            <a:extLst>
              <a:ext uri="{FF2B5EF4-FFF2-40B4-BE49-F238E27FC236}">
                <a16:creationId xmlns:a16="http://schemas.microsoft.com/office/drawing/2014/main" id="{2B1172E4-4FBA-44B5-AA7D-16ADB1DC4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0" y="2425065"/>
            <a:ext cx="7912776" cy="3379499"/>
          </a:xfrm>
          <a:prstGeom prst="rect">
            <a:avLst/>
          </a:prstGeom>
        </p:spPr>
      </p:pic>
    </p:spTree>
    <p:extLst>
      <p:ext uri="{BB962C8B-B14F-4D97-AF65-F5344CB8AC3E}">
        <p14:creationId xmlns:p14="http://schemas.microsoft.com/office/powerpoint/2010/main" val="2392365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A54E19-3D2C-4F21-8D0A-1B7D941660AD}"/>
              </a:ext>
            </a:extLst>
          </p:cNvPr>
          <p:cNvSpPr>
            <a:spLocks noGrp="1"/>
          </p:cNvSpPr>
          <p:nvPr>
            <p:ph type="title"/>
          </p:nvPr>
        </p:nvSpPr>
        <p:spPr/>
        <p:txBody>
          <a:bodyPr/>
          <a:lstStyle/>
          <a:p>
            <a:r>
              <a:rPr lang="en-US" dirty="0">
                <a:solidFill>
                  <a:srgbClr val="000000"/>
                </a:solidFill>
              </a:rPr>
              <a:t>Impact on Model performance: All Sites</a:t>
            </a:r>
            <a:endParaRPr lang="en-US" dirty="0"/>
          </a:p>
        </p:txBody>
      </p:sp>
      <p:pic>
        <p:nvPicPr>
          <p:cNvPr id="6" name="内容占位符 5">
            <a:extLst>
              <a:ext uri="{FF2B5EF4-FFF2-40B4-BE49-F238E27FC236}">
                <a16:creationId xmlns:a16="http://schemas.microsoft.com/office/drawing/2014/main" id="{39770813-3480-43B6-9CBD-8919339AC3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5069"/>
            <a:ext cx="10515600" cy="4192449"/>
          </a:xfrm>
        </p:spPr>
      </p:pic>
      <p:sp>
        <p:nvSpPr>
          <p:cNvPr id="4" name="灯片编号占位符 3">
            <a:extLst>
              <a:ext uri="{FF2B5EF4-FFF2-40B4-BE49-F238E27FC236}">
                <a16:creationId xmlns:a16="http://schemas.microsoft.com/office/drawing/2014/main" id="{54E53023-1CF5-427F-B75A-7565AA0ED312}"/>
              </a:ext>
            </a:extLst>
          </p:cNvPr>
          <p:cNvSpPr>
            <a:spLocks noGrp="1"/>
          </p:cNvSpPr>
          <p:nvPr>
            <p:ph type="sldNum" sz="quarter" idx="12"/>
          </p:nvPr>
        </p:nvSpPr>
        <p:spPr/>
        <p:txBody>
          <a:bodyPr/>
          <a:lstStyle/>
          <a:p>
            <a:fld id="{015A745C-1BC0-46F4-A621-26208C097CEA}" type="slidenum">
              <a:rPr lang="en-US" smtClean="0"/>
              <a:t>17</a:t>
            </a:fld>
            <a:endParaRPr lang="en-US"/>
          </a:p>
        </p:txBody>
      </p:sp>
      <p:sp>
        <p:nvSpPr>
          <p:cNvPr id="7" name="文本框 6">
            <a:extLst>
              <a:ext uri="{FF2B5EF4-FFF2-40B4-BE49-F238E27FC236}">
                <a16:creationId xmlns:a16="http://schemas.microsoft.com/office/drawing/2014/main" id="{F1D4E68C-1545-4EB3-A056-509F318E5740}"/>
              </a:ext>
            </a:extLst>
          </p:cNvPr>
          <p:cNvSpPr txBox="1"/>
          <p:nvPr/>
        </p:nvSpPr>
        <p:spPr>
          <a:xfrm>
            <a:off x="304800" y="2895600"/>
            <a:ext cx="600075" cy="369332"/>
          </a:xfrm>
          <a:prstGeom prst="rect">
            <a:avLst/>
          </a:prstGeom>
          <a:noFill/>
        </p:spPr>
        <p:txBody>
          <a:bodyPr wrap="square" rtlCol="0">
            <a:spAutoFit/>
          </a:bodyPr>
          <a:lstStyle/>
          <a:p>
            <a:r>
              <a:rPr lang="en-US" dirty="0"/>
              <a:t>O</a:t>
            </a:r>
            <a:r>
              <a:rPr lang="en-US" baseline="-25000" dirty="0"/>
              <a:t>3</a:t>
            </a:r>
          </a:p>
        </p:txBody>
      </p:sp>
      <p:sp>
        <p:nvSpPr>
          <p:cNvPr id="8" name="文本框 7">
            <a:extLst>
              <a:ext uri="{FF2B5EF4-FFF2-40B4-BE49-F238E27FC236}">
                <a16:creationId xmlns:a16="http://schemas.microsoft.com/office/drawing/2014/main" id="{0AFC40B6-F5C2-4860-8DEF-46B0ADF210F5}"/>
              </a:ext>
            </a:extLst>
          </p:cNvPr>
          <p:cNvSpPr txBox="1"/>
          <p:nvPr/>
        </p:nvSpPr>
        <p:spPr>
          <a:xfrm>
            <a:off x="180976" y="4800600"/>
            <a:ext cx="723900" cy="369332"/>
          </a:xfrm>
          <a:prstGeom prst="rect">
            <a:avLst/>
          </a:prstGeom>
          <a:noFill/>
        </p:spPr>
        <p:txBody>
          <a:bodyPr wrap="square" rtlCol="0">
            <a:spAutoFit/>
          </a:bodyPr>
          <a:lstStyle/>
          <a:p>
            <a:r>
              <a:rPr lang="en-US" dirty="0"/>
              <a:t>PM</a:t>
            </a:r>
            <a:r>
              <a:rPr lang="en-US" baseline="-25000" dirty="0"/>
              <a:t>2.5</a:t>
            </a:r>
          </a:p>
        </p:txBody>
      </p:sp>
      <p:sp>
        <p:nvSpPr>
          <p:cNvPr id="9" name="文本框 8">
            <a:extLst>
              <a:ext uri="{FF2B5EF4-FFF2-40B4-BE49-F238E27FC236}">
                <a16:creationId xmlns:a16="http://schemas.microsoft.com/office/drawing/2014/main" id="{149CAE7C-B5BC-4ACE-A0BF-9A04EEF2AD26}"/>
              </a:ext>
            </a:extLst>
          </p:cNvPr>
          <p:cNvSpPr txBox="1"/>
          <p:nvPr/>
        </p:nvSpPr>
        <p:spPr>
          <a:xfrm>
            <a:off x="3000375" y="1529700"/>
            <a:ext cx="1038225" cy="369332"/>
          </a:xfrm>
          <a:prstGeom prst="rect">
            <a:avLst/>
          </a:prstGeom>
          <a:noFill/>
        </p:spPr>
        <p:txBody>
          <a:bodyPr wrap="square" rtlCol="0">
            <a:spAutoFit/>
          </a:bodyPr>
          <a:lstStyle/>
          <a:p>
            <a:r>
              <a:rPr lang="en-US" dirty="0"/>
              <a:t>WINTER</a:t>
            </a:r>
          </a:p>
        </p:txBody>
      </p:sp>
      <p:sp>
        <p:nvSpPr>
          <p:cNvPr id="10" name="文本框 9">
            <a:extLst>
              <a:ext uri="{FF2B5EF4-FFF2-40B4-BE49-F238E27FC236}">
                <a16:creationId xmlns:a16="http://schemas.microsoft.com/office/drawing/2014/main" id="{2DF0426E-E334-4A76-89A4-6DB04FD43283}"/>
              </a:ext>
            </a:extLst>
          </p:cNvPr>
          <p:cNvSpPr txBox="1"/>
          <p:nvPr/>
        </p:nvSpPr>
        <p:spPr>
          <a:xfrm>
            <a:off x="8267700" y="1539694"/>
            <a:ext cx="1114425" cy="369332"/>
          </a:xfrm>
          <a:prstGeom prst="rect">
            <a:avLst/>
          </a:prstGeom>
          <a:noFill/>
        </p:spPr>
        <p:txBody>
          <a:bodyPr wrap="square" rtlCol="0">
            <a:spAutoFit/>
          </a:bodyPr>
          <a:lstStyle/>
          <a:p>
            <a:r>
              <a:rPr lang="en-US" dirty="0"/>
              <a:t>SUMMER</a:t>
            </a:r>
          </a:p>
        </p:txBody>
      </p:sp>
    </p:spTree>
    <p:extLst>
      <p:ext uri="{BB962C8B-B14F-4D97-AF65-F5344CB8AC3E}">
        <p14:creationId xmlns:p14="http://schemas.microsoft.com/office/powerpoint/2010/main" val="15306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A3EF-4DCA-420C-99CA-B009C8118767}"/>
              </a:ext>
            </a:extLst>
          </p:cNvPr>
          <p:cNvSpPr>
            <a:spLocks noGrp="1"/>
          </p:cNvSpPr>
          <p:nvPr>
            <p:ph type="title"/>
          </p:nvPr>
        </p:nvSpPr>
        <p:spPr/>
        <p:txBody>
          <a:bodyPr/>
          <a:lstStyle/>
          <a:p>
            <a:endParaRPr lang="en-US"/>
          </a:p>
        </p:txBody>
      </p:sp>
      <p:pic>
        <p:nvPicPr>
          <p:cNvPr id="4" name="Picture 2" descr="Image result for PAN formation">
            <a:extLst>
              <a:ext uri="{FF2B5EF4-FFF2-40B4-BE49-F238E27FC236}">
                <a16:creationId xmlns:a16="http://schemas.microsoft.com/office/drawing/2014/main" id="{B7E250B8-A37B-4F46-9F47-3C73BB74E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91012" y="2772569"/>
            <a:ext cx="3609975" cy="24574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262DC77-8239-4374-9912-D4D95676A4B1}"/>
              </a:ext>
            </a:extLst>
          </p:cNvPr>
          <p:cNvSpPr>
            <a:spLocks noGrp="1"/>
          </p:cNvSpPr>
          <p:nvPr>
            <p:ph type="sldNum" sz="quarter" idx="12"/>
          </p:nvPr>
        </p:nvSpPr>
        <p:spPr/>
        <p:txBody>
          <a:bodyPr/>
          <a:lstStyle/>
          <a:p>
            <a:fld id="{015A745C-1BC0-46F4-A621-26208C097CEA}" type="slidenum">
              <a:rPr lang="en-US" smtClean="0"/>
              <a:t>18</a:t>
            </a:fld>
            <a:endParaRPr lang="en-US"/>
          </a:p>
        </p:txBody>
      </p:sp>
    </p:spTree>
    <p:extLst>
      <p:ext uri="{BB962C8B-B14F-4D97-AF65-F5344CB8AC3E}">
        <p14:creationId xmlns:p14="http://schemas.microsoft.com/office/powerpoint/2010/main" val="103913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mage result for volatile chemical products">
            <a:extLst>
              <a:ext uri="{FF2B5EF4-FFF2-40B4-BE49-F238E27FC236}">
                <a16:creationId xmlns:a16="http://schemas.microsoft.com/office/drawing/2014/main" id="{BE082280-70A2-4C5D-A764-A414EDDFC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308" y="271756"/>
            <a:ext cx="4442032" cy="30713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7FDBD7-6B42-4C88-942B-99953A1A4AE1}"/>
              </a:ext>
            </a:extLst>
          </p:cNvPr>
          <p:cNvSpPr>
            <a:spLocks noGrp="1"/>
          </p:cNvSpPr>
          <p:nvPr>
            <p:ph type="title"/>
          </p:nvPr>
        </p:nvSpPr>
        <p:spPr>
          <a:xfrm>
            <a:off x="989768" y="609600"/>
            <a:ext cx="5498361" cy="1320800"/>
          </a:xfrm>
        </p:spPr>
        <p:txBody>
          <a:bodyPr anchor="ctr">
            <a:normAutofit/>
          </a:bodyPr>
          <a:lstStyle/>
          <a:p>
            <a:r>
              <a:rPr lang="en-US"/>
              <a:t>Introduction</a:t>
            </a:r>
            <a:endParaRPr lang="en-US" dirty="0"/>
          </a:p>
        </p:txBody>
      </p:sp>
      <p:graphicFrame>
        <p:nvGraphicFramePr>
          <p:cNvPr id="2060" name="Content Placeholder 2">
            <a:extLst>
              <a:ext uri="{FF2B5EF4-FFF2-40B4-BE49-F238E27FC236}">
                <a16:creationId xmlns:a16="http://schemas.microsoft.com/office/drawing/2014/main" id="{CADF3475-A814-4DB2-9A80-FD6DB8412C0A}"/>
              </a:ext>
            </a:extLst>
          </p:cNvPr>
          <p:cNvGraphicFramePr>
            <a:graphicFrameLocks noGrp="1"/>
          </p:cNvGraphicFramePr>
          <p:nvPr>
            <p:ph idx="1"/>
            <p:extLst>
              <p:ext uri="{D42A27DB-BD31-4B8C-83A1-F6EECF244321}">
                <p14:modId xmlns:p14="http://schemas.microsoft.com/office/powerpoint/2010/main" val="1698923382"/>
              </p:ext>
            </p:extLst>
          </p:nvPr>
        </p:nvGraphicFramePr>
        <p:xfrm>
          <a:off x="989770" y="2160589"/>
          <a:ext cx="5549732" cy="388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A screenshot of a cell phone&#10;&#10;Description generated with very high confidence">
            <a:extLst>
              <a:ext uri="{FF2B5EF4-FFF2-40B4-BE49-F238E27FC236}">
                <a16:creationId xmlns:a16="http://schemas.microsoft.com/office/drawing/2014/main" id="{C74C946B-48AB-4519-B09D-79F863E33665}"/>
              </a:ext>
            </a:extLst>
          </p:cNvPr>
          <p:cNvPicPr>
            <a:picLocks noChangeAspect="1"/>
          </p:cNvPicPr>
          <p:nvPr/>
        </p:nvPicPr>
        <p:blipFill rotWithShape="1">
          <a:blip r:embed="rId9">
            <a:extLst>
              <a:ext uri="{28A0092B-C50C-407E-A947-70E740481C1C}">
                <a14:useLocalDpi xmlns:a14="http://schemas.microsoft.com/office/drawing/2010/main" val="0"/>
              </a:ext>
            </a:extLst>
          </a:blip>
          <a:srcRect l="3961" t="249" r="3003" b="-246"/>
          <a:stretch/>
        </p:blipFill>
        <p:spPr>
          <a:xfrm>
            <a:off x="7528308" y="3437472"/>
            <a:ext cx="4657341" cy="3428996"/>
          </a:xfrm>
          <a:prstGeom prst="rect">
            <a:avLst/>
          </a:prstGeom>
        </p:spPr>
      </p:pic>
      <p:sp>
        <p:nvSpPr>
          <p:cNvPr id="27" name="Rectangle: Rounded Corners 26">
            <a:extLst>
              <a:ext uri="{FF2B5EF4-FFF2-40B4-BE49-F238E27FC236}">
                <a16:creationId xmlns:a16="http://schemas.microsoft.com/office/drawing/2014/main" id="{4D4C0E48-A309-4D87-A709-42A6A5333D0D}"/>
              </a:ext>
            </a:extLst>
          </p:cNvPr>
          <p:cNvSpPr/>
          <p:nvPr/>
        </p:nvSpPr>
        <p:spPr>
          <a:xfrm>
            <a:off x="8113987" y="3023143"/>
            <a:ext cx="3520966" cy="5093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Pesticides, coatings, printing inks, adhesives, </a:t>
            </a:r>
          </a:p>
          <a:p>
            <a:pPr algn="ctr"/>
            <a:r>
              <a:rPr lang="en-US" sz="1200" dirty="0"/>
              <a:t>cleaning agents, personal care products </a:t>
            </a:r>
          </a:p>
        </p:txBody>
      </p:sp>
      <p:sp>
        <p:nvSpPr>
          <p:cNvPr id="4" name="Slide Number Placeholder 3">
            <a:extLst>
              <a:ext uri="{FF2B5EF4-FFF2-40B4-BE49-F238E27FC236}">
                <a16:creationId xmlns:a16="http://schemas.microsoft.com/office/drawing/2014/main" id="{F364D698-B89D-4F45-8F08-8F1066CFB1AB}"/>
              </a:ext>
            </a:extLst>
          </p:cNvPr>
          <p:cNvSpPr>
            <a:spLocks noGrp="1"/>
          </p:cNvSpPr>
          <p:nvPr>
            <p:ph type="sldNum" sz="quarter" idx="12"/>
          </p:nvPr>
        </p:nvSpPr>
        <p:spPr/>
        <p:txBody>
          <a:bodyPr/>
          <a:lstStyle/>
          <a:p>
            <a:fld id="{015A745C-1BC0-46F4-A621-26208C097CEA}" type="slidenum">
              <a:rPr lang="en-US" smtClean="0"/>
              <a:t>2</a:t>
            </a:fld>
            <a:endParaRPr lang="en-US"/>
          </a:p>
        </p:txBody>
      </p:sp>
    </p:spTree>
    <p:extLst>
      <p:ext uri="{BB962C8B-B14F-4D97-AF65-F5344CB8AC3E}">
        <p14:creationId xmlns:p14="http://schemas.microsoft.com/office/powerpoint/2010/main" val="291258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E7D8-F42C-44DE-9006-195B461F1C5A}"/>
              </a:ext>
            </a:extLst>
          </p:cNvPr>
          <p:cNvSpPr>
            <a:spLocks noGrp="1"/>
          </p:cNvSpPr>
          <p:nvPr>
            <p:ph type="title"/>
          </p:nvPr>
        </p:nvSpPr>
        <p:spPr>
          <a:xfrm>
            <a:off x="673754" y="643467"/>
            <a:ext cx="4203045" cy="1375608"/>
          </a:xfrm>
        </p:spPr>
        <p:txBody>
          <a:bodyPr anchor="ctr">
            <a:normAutofit/>
          </a:bodyPr>
          <a:lstStyle/>
          <a:p>
            <a:r>
              <a:rPr lang="en-US" dirty="0"/>
              <a:t>Methods</a:t>
            </a:r>
          </a:p>
        </p:txBody>
      </p:sp>
      <p:graphicFrame>
        <p:nvGraphicFramePr>
          <p:cNvPr id="3" name="Content Placeholder 2">
            <a:extLst>
              <a:ext uri="{FF2B5EF4-FFF2-40B4-BE49-F238E27FC236}">
                <a16:creationId xmlns:a16="http://schemas.microsoft.com/office/drawing/2014/main" id="{0391C1CF-F416-40A7-8DCB-8F1811197624}"/>
              </a:ext>
            </a:extLst>
          </p:cNvPr>
          <p:cNvGraphicFramePr>
            <a:graphicFrameLocks noGrp="1"/>
          </p:cNvGraphicFramePr>
          <p:nvPr>
            <p:ph idx="1"/>
            <p:extLst>
              <p:ext uri="{D42A27DB-BD31-4B8C-83A1-F6EECF244321}">
                <p14:modId xmlns:p14="http://schemas.microsoft.com/office/powerpoint/2010/main" val="479238324"/>
              </p:ext>
            </p:extLst>
          </p:nvPr>
        </p:nvGraphicFramePr>
        <p:xfrm>
          <a:off x="480372" y="1941134"/>
          <a:ext cx="4589807" cy="4107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7BE6CE7-96F2-48C8-B92E-4D6B2A797CF4}"/>
              </a:ext>
            </a:extLst>
          </p:cNvPr>
          <p:cNvPicPr/>
          <p:nvPr/>
        </p:nvPicPr>
        <p:blipFill>
          <a:blip r:embed="rId8">
            <a:extLst>
              <a:ext uri="{28A0092B-C50C-407E-A947-70E740481C1C}">
                <a14:useLocalDpi xmlns:a14="http://schemas.microsoft.com/office/drawing/2010/main" val="0"/>
              </a:ext>
            </a:extLst>
          </a:blip>
          <a:stretch>
            <a:fillRect/>
          </a:stretch>
        </p:blipFill>
        <p:spPr>
          <a:xfrm>
            <a:off x="6164534" y="934400"/>
            <a:ext cx="5143500" cy="2494597"/>
          </a:xfrm>
          <a:prstGeom prst="rect">
            <a:avLst/>
          </a:prstGeom>
        </p:spPr>
      </p:pic>
      <p:graphicFrame>
        <p:nvGraphicFramePr>
          <p:cNvPr id="7" name="Table 6">
            <a:extLst>
              <a:ext uri="{FF2B5EF4-FFF2-40B4-BE49-F238E27FC236}">
                <a16:creationId xmlns:a16="http://schemas.microsoft.com/office/drawing/2014/main" id="{7A13EED4-467C-4773-A93B-008708704E79}"/>
              </a:ext>
            </a:extLst>
          </p:cNvPr>
          <p:cNvGraphicFramePr>
            <a:graphicFrameLocks noGrp="1"/>
          </p:cNvGraphicFramePr>
          <p:nvPr>
            <p:extLst>
              <p:ext uri="{D42A27DB-BD31-4B8C-83A1-F6EECF244321}">
                <p14:modId xmlns:p14="http://schemas.microsoft.com/office/powerpoint/2010/main" val="191891786"/>
              </p:ext>
            </p:extLst>
          </p:nvPr>
        </p:nvGraphicFramePr>
        <p:xfrm>
          <a:off x="5454869" y="4488294"/>
          <a:ext cx="6288400" cy="1611315"/>
        </p:xfrm>
        <a:graphic>
          <a:graphicData uri="http://schemas.openxmlformats.org/drawingml/2006/table">
            <a:tbl>
              <a:tblPr firstRow="1">
                <a:tableStyleId>{5C22544A-7EE6-4342-B048-85BDC9FD1C3A}</a:tableStyleId>
              </a:tblPr>
              <a:tblGrid>
                <a:gridCol w="1037277">
                  <a:extLst>
                    <a:ext uri="{9D8B030D-6E8A-4147-A177-3AD203B41FA5}">
                      <a16:colId xmlns:a16="http://schemas.microsoft.com/office/drawing/2014/main" val="3509386372"/>
                    </a:ext>
                  </a:extLst>
                </a:gridCol>
                <a:gridCol w="1075302">
                  <a:extLst>
                    <a:ext uri="{9D8B030D-6E8A-4147-A177-3AD203B41FA5}">
                      <a16:colId xmlns:a16="http://schemas.microsoft.com/office/drawing/2014/main" val="3588261563"/>
                    </a:ext>
                  </a:extLst>
                </a:gridCol>
                <a:gridCol w="999250">
                  <a:extLst>
                    <a:ext uri="{9D8B030D-6E8A-4147-A177-3AD203B41FA5}">
                      <a16:colId xmlns:a16="http://schemas.microsoft.com/office/drawing/2014/main" val="3217294587"/>
                    </a:ext>
                  </a:extLst>
                </a:gridCol>
                <a:gridCol w="1050268">
                  <a:extLst>
                    <a:ext uri="{9D8B030D-6E8A-4147-A177-3AD203B41FA5}">
                      <a16:colId xmlns:a16="http://schemas.microsoft.com/office/drawing/2014/main" val="1115336752"/>
                    </a:ext>
                  </a:extLst>
                </a:gridCol>
                <a:gridCol w="1024286">
                  <a:extLst>
                    <a:ext uri="{9D8B030D-6E8A-4147-A177-3AD203B41FA5}">
                      <a16:colId xmlns:a16="http://schemas.microsoft.com/office/drawing/2014/main" val="2358264682"/>
                    </a:ext>
                  </a:extLst>
                </a:gridCol>
                <a:gridCol w="1102017">
                  <a:extLst>
                    <a:ext uri="{9D8B030D-6E8A-4147-A177-3AD203B41FA5}">
                      <a16:colId xmlns:a16="http://schemas.microsoft.com/office/drawing/2014/main" val="1980934548"/>
                    </a:ext>
                  </a:extLst>
                </a:gridCol>
              </a:tblGrid>
              <a:tr h="288925">
                <a:tc>
                  <a:txBody>
                    <a:bodyPr/>
                    <a:lstStyle/>
                    <a:p>
                      <a:pPr marL="0" marR="0">
                        <a:lnSpc>
                          <a:spcPct val="200000"/>
                        </a:lnSpc>
                        <a:spcBef>
                          <a:spcPts val="0"/>
                        </a:spcBef>
                        <a:spcAft>
                          <a:spcPts val="0"/>
                        </a:spcAft>
                      </a:pPr>
                      <a:r>
                        <a:rPr lang="en-US" sz="1000" dirty="0">
                          <a:effectLst/>
                        </a:rPr>
                        <a:t> Case</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dirty="0">
                          <a:effectLst/>
                        </a:rPr>
                        <a:t>Petrochemical Total</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dirty="0">
                          <a:effectLst/>
                        </a:rPr>
                        <a:t>Consumer VCPs</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dirty="0">
                          <a:effectLst/>
                        </a:rPr>
                        <a:t>Industrial VCPs</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dirty="0">
                          <a:effectLst/>
                        </a:rPr>
                        <a:t>Upstream</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dirty="0">
                          <a:effectLst/>
                        </a:rPr>
                        <a:t>Transportation</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755392"/>
                  </a:ext>
                </a:extLst>
              </a:tr>
              <a:tr h="144145">
                <a:tc>
                  <a:txBody>
                    <a:bodyPr/>
                    <a:lstStyle/>
                    <a:p>
                      <a:pPr marL="0" marR="0">
                        <a:lnSpc>
                          <a:spcPct val="200000"/>
                        </a:lnSpc>
                        <a:spcBef>
                          <a:spcPts val="0"/>
                        </a:spcBef>
                        <a:spcAft>
                          <a:spcPts val="0"/>
                        </a:spcAft>
                      </a:pPr>
                      <a:r>
                        <a:rPr lang="en-US" sz="1000" dirty="0">
                          <a:effectLst/>
                        </a:rPr>
                        <a:t>Low (VCPL)</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1.58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2.61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1.69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2.76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0.95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9859404"/>
                  </a:ext>
                </a:extLst>
              </a:tr>
              <a:tr h="144145">
                <a:tc>
                  <a:txBody>
                    <a:bodyPr/>
                    <a:lstStyle/>
                    <a:p>
                      <a:pPr marL="0" marR="0">
                        <a:lnSpc>
                          <a:spcPct val="200000"/>
                        </a:lnSpc>
                        <a:spcBef>
                          <a:spcPts val="0"/>
                        </a:spcBef>
                        <a:spcAft>
                          <a:spcPts val="0"/>
                        </a:spcAft>
                      </a:pPr>
                      <a:r>
                        <a:rPr lang="en-US" sz="1000" dirty="0">
                          <a:effectLst/>
                        </a:rPr>
                        <a:t>Medium (VCPM)</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dirty="0">
                          <a:effectLst/>
                        </a:rPr>
                        <a:t>1.84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dirty="0">
                          <a:effectLst/>
                        </a:rPr>
                        <a:t>3.04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1.99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3.22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1.10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7452779"/>
                  </a:ext>
                </a:extLst>
              </a:tr>
              <a:tr h="144145">
                <a:tc>
                  <a:txBody>
                    <a:bodyPr/>
                    <a:lstStyle/>
                    <a:p>
                      <a:pPr marL="0" marR="0">
                        <a:lnSpc>
                          <a:spcPct val="200000"/>
                        </a:lnSpc>
                        <a:spcBef>
                          <a:spcPts val="0"/>
                        </a:spcBef>
                        <a:spcAft>
                          <a:spcPts val="0"/>
                        </a:spcAft>
                      </a:pPr>
                      <a:r>
                        <a:rPr lang="en-US" sz="1000" dirty="0">
                          <a:effectLst/>
                        </a:rPr>
                        <a:t>High (VCPH)</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2.11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3.48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2.26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3.68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1.26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2546080"/>
                  </a:ext>
                </a:extLst>
              </a:tr>
              <a:tr h="144145">
                <a:tc>
                  <a:txBody>
                    <a:bodyPr/>
                    <a:lstStyle/>
                    <a:p>
                      <a:pPr marL="0" marR="0">
                        <a:lnSpc>
                          <a:spcPct val="200000"/>
                        </a:lnSpc>
                        <a:spcBef>
                          <a:spcPts val="0"/>
                        </a:spcBef>
                        <a:spcAft>
                          <a:spcPts val="0"/>
                        </a:spcAft>
                      </a:pPr>
                      <a:r>
                        <a:rPr lang="en-US" sz="1000" dirty="0">
                          <a:effectLst/>
                        </a:rPr>
                        <a:t>VCP only (VCPO)</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1.61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3.04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1.99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a:effectLst/>
                        </a:rPr>
                        <a:t>1.00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000" dirty="0">
                          <a:effectLst/>
                        </a:rPr>
                        <a:t>1.00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9532906"/>
                  </a:ext>
                </a:extLst>
              </a:tr>
            </a:tbl>
          </a:graphicData>
        </a:graphic>
      </p:graphicFrame>
      <p:sp>
        <p:nvSpPr>
          <p:cNvPr id="10" name="TextBox 9">
            <a:extLst>
              <a:ext uri="{FF2B5EF4-FFF2-40B4-BE49-F238E27FC236}">
                <a16:creationId xmlns:a16="http://schemas.microsoft.com/office/drawing/2014/main" id="{177C2FE3-7ACF-4B77-BBA8-46BE76491EEC}"/>
              </a:ext>
            </a:extLst>
          </p:cNvPr>
          <p:cNvSpPr txBox="1"/>
          <p:nvPr/>
        </p:nvSpPr>
        <p:spPr>
          <a:xfrm>
            <a:off x="6511615" y="4118962"/>
            <a:ext cx="3983600" cy="369332"/>
          </a:xfrm>
          <a:prstGeom prst="rect">
            <a:avLst/>
          </a:prstGeom>
          <a:noFill/>
        </p:spPr>
        <p:txBody>
          <a:bodyPr wrap="square" rtlCol="0">
            <a:spAutoFit/>
          </a:bodyPr>
          <a:lstStyle/>
          <a:p>
            <a:r>
              <a:rPr lang="en-US" dirty="0"/>
              <a:t>Scaling factors applied to CARB 2012</a:t>
            </a:r>
          </a:p>
        </p:txBody>
      </p:sp>
      <p:sp>
        <p:nvSpPr>
          <p:cNvPr id="12" name="Rectangle 11">
            <a:extLst>
              <a:ext uri="{FF2B5EF4-FFF2-40B4-BE49-F238E27FC236}">
                <a16:creationId xmlns:a16="http://schemas.microsoft.com/office/drawing/2014/main" id="{FD1D09F1-FBD6-4C6D-BC6D-E7EAE14F8ABA}"/>
              </a:ext>
            </a:extLst>
          </p:cNvPr>
          <p:cNvSpPr/>
          <p:nvPr/>
        </p:nvSpPr>
        <p:spPr>
          <a:xfrm>
            <a:off x="5805539" y="635293"/>
            <a:ext cx="1439918" cy="533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CARB 2012</a:t>
            </a:r>
          </a:p>
        </p:txBody>
      </p:sp>
      <p:sp>
        <p:nvSpPr>
          <p:cNvPr id="41" name="Rectangle 40">
            <a:extLst>
              <a:ext uri="{FF2B5EF4-FFF2-40B4-BE49-F238E27FC236}">
                <a16:creationId xmlns:a16="http://schemas.microsoft.com/office/drawing/2014/main" id="{58B99910-5CF0-4EA6-BF67-434AC8B58CEC}"/>
              </a:ext>
            </a:extLst>
          </p:cNvPr>
          <p:cNvSpPr/>
          <p:nvPr/>
        </p:nvSpPr>
        <p:spPr>
          <a:xfrm>
            <a:off x="8326380" y="630037"/>
            <a:ext cx="1879165" cy="533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McDonald et al.</a:t>
            </a:r>
          </a:p>
        </p:txBody>
      </p:sp>
      <p:sp>
        <p:nvSpPr>
          <p:cNvPr id="5" name="Slide Number Placeholder 4">
            <a:extLst>
              <a:ext uri="{FF2B5EF4-FFF2-40B4-BE49-F238E27FC236}">
                <a16:creationId xmlns:a16="http://schemas.microsoft.com/office/drawing/2014/main" id="{007EBB73-8570-4F85-A83F-2F7ABE04D0A2}"/>
              </a:ext>
            </a:extLst>
          </p:cNvPr>
          <p:cNvSpPr>
            <a:spLocks noGrp="1"/>
          </p:cNvSpPr>
          <p:nvPr>
            <p:ph type="sldNum" sz="quarter" idx="12"/>
          </p:nvPr>
        </p:nvSpPr>
        <p:spPr/>
        <p:txBody>
          <a:bodyPr/>
          <a:lstStyle/>
          <a:p>
            <a:fld id="{015A745C-1BC0-46F4-A621-26208C097CEA}" type="slidenum">
              <a:rPr lang="en-US" smtClean="0"/>
              <a:t>3</a:t>
            </a:fld>
            <a:endParaRPr lang="en-US"/>
          </a:p>
        </p:txBody>
      </p:sp>
    </p:spTree>
    <p:extLst>
      <p:ext uri="{BB962C8B-B14F-4D97-AF65-F5344CB8AC3E}">
        <p14:creationId xmlns:p14="http://schemas.microsoft.com/office/powerpoint/2010/main" val="354631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3AD6-3100-437C-B813-4B60D5B12E60}"/>
              </a:ext>
            </a:extLst>
          </p:cNvPr>
          <p:cNvSpPr>
            <a:spLocks noGrp="1"/>
          </p:cNvSpPr>
          <p:nvPr>
            <p:ph type="title"/>
          </p:nvPr>
        </p:nvSpPr>
        <p:spPr>
          <a:xfrm>
            <a:off x="4965430" y="629268"/>
            <a:ext cx="6586491" cy="1286160"/>
          </a:xfrm>
        </p:spPr>
        <p:txBody>
          <a:bodyPr anchor="b">
            <a:normAutofit/>
          </a:bodyPr>
          <a:lstStyle/>
          <a:p>
            <a:r>
              <a:rPr lang="en-US"/>
              <a:t>Air Quality Modeling</a:t>
            </a:r>
            <a:endParaRPr lang="en-US" dirty="0"/>
          </a:p>
        </p:txBody>
      </p:sp>
      <p:pic>
        <p:nvPicPr>
          <p:cNvPr id="4" name="Picture 3" descr="A close up of a map&#10;&#10;Description generated with high confidence">
            <a:extLst>
              <a:ext uri="{FF2B5EF4-FFF2-40B4-BE49-F238E27FC236}">
                <a16:creationId xmlns:a16="http://schemas.microsoft.com/office/drawing/2014/main" id="{BE612707-4999-4484-BAC6-902C197226E2}"/>
              </a:ext>
            </a:extLst>
          </p:cNvPr>
          <p:cNvPicPr/>
          <p:nvPr/>
        </p:nvPicPr>
        <p:blipFill rotWithShape="1">
          <a:blip r:embed="rId3">
            <a:extLst>
              <a:ext uri="{28A0092B-C50C-407E-A947-70E740481C1C}">
                <a14:useLocalDpi xmlns:a14="http://schemas.microsoft.com/office/drawing/2010/main" val="0"/>
              </a:ext>
            </a:extLst>
          </a:blip>
          <a:srcRect l="-1929" t="-52944" r="-3667" b="-18721"/>
          <a:stretch/>
        </p:blipFill>
        <p:spPr>
          <a:xfrm>
            <a:off x="20" y="10"/>
            <a:ext cx="4635571" cy="6857990"/>
          </a:xfrm>
          <a:prstGeom prst="rect">
            <a:avLst/>
          </a:prstGeom>
          <a:effectLst/>
        </p:spPr>
      </p:pic>
      <p:cxnSp>
        <p:nvCxnSpPr>
          <p:cNvPr id="61" name="Straight Connector 5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3100"/>
            </a:solidFill>
          </a:ln>
        </p:spPr>
        <p:style>
          <a:lnRef idx="1">
            <a:schemeClr val="accent1"/>
          </a:lnRef>
          <a:fillRef idx="0">
            <a:schemeClr val="accent1"/>
          </a:fillRef>
          <a:effectRef idx="0">
            <a:schemeClr val="accent1"/>
          </a:effectRef>
          <a:fontRef idx="minor">
            <a:schemeClr val="tx1"/>
          </a:fontRef>
        </p:style>
      </p:cxnSp>
      <p:graphicFrame>
        <p:nvGraphicFramePr>
          <p:cNvPr id="5" name="内容占位符 4">
            <a:extLst>
              <a:ext uri="{FF2B5EF4-FFF2-40B4-BE49-F238E27FC236}">
                <a16:creationId xmlns:a16="http://schemas.microsoft.com/office/drawing/2014/main" id="{0739139D-6673-4D60-A512-2802EB14DD69}"/>
              </a:ext>
            </a:extLst>
          </p:cNvPr>
          <p:cNvGraphicFramePr>
            <a:graphicFrameLocks noGrp="1"/>
          </p:cNvGraphicFramePr>
          <p:nvPr>
            <p:ph idx="1"/>
            <p:extLst>
              <p:ext uri="{D42A27DB-BD31-4B8C-83A1-F6EECF244321}">
                <p14:modId xmlns:p14="http://schemas.microsoft.com/office/powerpoint/2010/main" val="936877480"/>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75611606-96F4-4BAA-95A2-E2F62EA681FC}"/>
              </a:ext>
            </a:extLst>
          </p:cNvPr>
          <p:cNvSpPr>
            <a:spLocks noGrp="1"/>
          </p:cNvSpPr>
          <p:nvPr>
            <p:ph type="sldNum" sz="quarter" idx="12"/>
          </p:nvPr>
        </p:nvSpPr>
        <p:spPr>
          <a:xfrm>
            <a:off x="8610600" y="6367501"/>
            <a:ext cx="2743200" cy="365125"/>
          </a:xfrm>
        </p:spPr>
        <p:txBody>
          <a:bodyPr/>
          <a:lstStyle/>
          <a:p>
            <a:fld id="{015A745C-1BC0-46F4-A621-26208C097CEA}" type="slidenum">
              <a:rPr lang="en-US" smtClean="0"/>
              <a:t>4</a:t>
            </a:fld>
            <a:endParaRPr lang="en-US"/>
          </a:p>
        </p:txBody>
      </p:sp>
    </p:spTree>
    <p:extLst>
      <p:ext uri="{BB962C8B-B14F-4D97-AF65-F5344CB8AC3E}">
        <p14:creationId xmlns:p14="http://schemas.microsoft.com/office/powerpoint/2010/main" val="17796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BDB3-3489-449E-9890-0887D45BBDF5}"/>
              </a:ext>
            </a:extLst>
          </p:cNvPr>
          <p:cNvSpPr>
            <a:spLocks noGrp="1"/>
          </p:cNvSpPr>
          <p:nvPr>
            <p:ph type="title"/>
          </p:nvPr>
        </p:nvSpPr>
        <p:spPr>
          <a:xfrm>
            <a:off x="621450" y="328236"/>
            <a:ext cx="3651467" cy="1676603"/>
          </a:xfrm>
        </p:spPr>
        <p:txBody>
          <a:bodyPr>
            <a:normAutofit/>
          </a:bodyPr>
          <a:lstStyle/>
          <a:p>
            <a:r>
              <a:rPr lang="en-US" dirty="0"/>
              <a:t>VOC Emission Changes</a:t>
            </a:r>
          </a:p>
        </p:txBody>
      </p:sp>
      <p:sp>
        <p:nvSpPr>
          <p:cNvPr id="3" name="Content Placeholder 2">
            <a:extLst>
              <a:ext uri="{FF2B5EF4-FFF2-40B4-BE49-F238E27FC236}">
                <a16:creationId xmlns:a16="http://schemas.microsoft.com/office/drawing/2014/main" id="{9262F11B-25D9-4547-82E7-FE71F4DF718C}"/>
              </a:ext>
            </a:extLst>
          </p:cNvPr>
          <p:cNvSpPr>
            <a:spLocks noGrp="1"/>
          </p:cNvSpPr>
          <p:nvPr>
            <p:ph idx="1"/>
          </p:nvPr>
        </p:nvSpPr>
        <p:spPr>
          <a:xfrm>
            <a:off x="648931" y="2004840"/>
            <a:ext cx="5054752" cy="2144934"/>
          </a:xfrm>
        </p:spPr>
        <p:txBody>
          <a:bodyPr>
            <a:normAutofit fontScale="85000" lnSpcReduction="10000"/>
          </a:bodyPr>
          <a:lstStyle/>
          <a:p>
            <a:r>
              <a:rPr lang="en-US" sz="2000" dirty="0"/>
              <a:t>Larger difference in highly populated urban regions.</a:t>
            </a:r>
          </a:p>
          <a:p>
            <a:r>
              <a:rPr lang="en-US" sz="2000" dirty="0"/>
              <a:t>Peak differences: </a:t>
            </a:r>
          </a:p>
          <a:p>
            <a:pPr lvl="1"/>
            <a:r>
              <a:rPr lang="en-US" sz="1600" dirty="0"/>
              <a:t>11.68 moles/s in winter </a:t>
            </a:r>
          </a:p>
          <a:p>
            <a:pPr lvl="1"/>
            <a:r>
              <a:rPr lang="en-US" sz="1600" dirty="0"/>
              <a:t>11.75 moles/s in summer</a:t>
            </a:r>
          </a:p>
          <a:p>
            <a:r>
              <a:rPr lang="en-US" sz="2000" dirty="0"/>
              <a:t>Seasonal difference is small.</a:t>
            </a:r>
          </a:p>
          <a:p>
            <a:r>
              <a:rPr lang="en-US" sz="2000" dirty="0"/>
              <a:t>Differences </a:t>
            </a:r>
            <a:r>
              <a:rPr lang="en-US" altLang="zh-CN" sz="2000" dirty="0"/>
              <a:t>in circles </a:t>
            </a:r>
            <a:r>
              <a:rPr lang="en-US" sz="2000" dirty="0"/>
              <a:t>are caused by the usage of non-methyl bromide pesticides.</a:t>
            </a:r>
          </a:p>
        </p:txBody>
      </p:sp>
      <p:pic>
        <p:nvPicPr>
          <p:cNvPr id="7" name="Picture 6">
            <a:extLst>
              <a:ext uri="{FF2B5EF4-FFF2-40B4-BE49-F238E27FC236}">
                <a16:creationId xmlns:a16="http://schemas.microsoft.com/office/drawing/2014/main" id="{5D8D095E-E66D-4A96-AEFC-62BB3ED52A4C}"/>
              </a:ext>
            </a:extLst>
          </p:cNvPr>
          <p:cNvPicPr/>
          <p:nvPr/>
        </p:nvPicPr>
        <p:blipFill rotWithShape="1">
          <a:blip r:embed="rId3">
            <a:extLst>
              <a:ext uri="{28A0092B-C50C-407E-A947-70E740481C1C}">
                <a14:useLocalDpi xmlns:a14="http://schemas.microsoft.com/office/drawing/2010/main" val="0"/>
              </a:ext>
            </a:extLst>
          </a:blip>
          <a:srcRect r="-2" b="-776"/>
          <a:stretch/>
        </p:blipFill>
        <p:spPr>
          <a:xfrm>
            <a:off x="5814322" y="981872"/>
            <a:ext cx="6112817" cy="5494603"/>
          </a:xfrm>
          <a:prstGeom prst="rect">
            <a:avLst/>
          </a:prstGeom>
          <a:effectLst/>
        </p:spPr>
      </p:pic>
      <p:sp>
        <p:nvSpPr>
          <p:cNvPr id="8" name="TextBox 7">
            <a:extLst>
              <a:ext uri="{FF2B5EF4-FFF2-40B4-BE49-F238E27FC236}">
                <a16:creationId xmlns:a16="http://schemas.microsoft.com/office/drawing/2014/main" id="{C2C34193-8798-4C74-A94B-E4CAEF3EFC72}"/>
              </a:ext>
            </a:extLst>
          </p:cNvPr>
          <p:cNvSpPr txBox="1"/>
          <p:nvPr/>
        </p:nvSpPr>
        <p:spPr>
          <a:xfrm>
            <a:off x="6607634" y="612540"/>
            <a:ext cx="1481958" cy="369332"/>
          </a:xfrm>
          <a:prstGeom prst="rect">
            <a:avLst/>
          </a:prstGeom>
          <a:noFill/>
        </p:spPr>
        <p:txBody>
          <a:bodyPr wrap="square" rtlCol="0">
            <a:spAutoFit/>
          </a:bodyPr>
          <a:lstStyle/>
          <a:p>
            <a:r>
              <a:rPr lang="en-US" dirty="0"/>
              <a:t>Base Case</a:t>
            </a:r>
          </a:p>
        </p:txBody>
      </p:sp>
      <p:sp>
        <p:nvSpPr>
          <p:cNvPr id="9" name="Rectangle 8">
            <a:extLst>
              <a:ext uri="{FF2B5EF4-FFF2-40B4-BE49-F238E27FC236}">
                <a16:creationId xmlns:a16="http://schemas.microsoft.com/office/drawing/2014/main" id="{A166752E-7E02-4961-B239-C066A9F9AA26}"/>
              </a:ext>
            </a:extLst>
          </p:cNvPr>
          <p:cNvSpPr/>
          <p:nvPr/>
        </p:nvSpPr>
        <p:spPr>
          <a:xfrm>
            <a:off x="9350833" y="612540"/>
            <a:ext cx="1721946" cy="369332"/>
          </a:xfrm>
          <a:prstGeom prst="rect">
            <a:avLst/>
          </a:prstGeom>
        </p:spPr>
        <p:txBody>
          <a:bodyPr wrap="none">
            <a:spAutoFit/>
          </a:bodyPr>
          <a:lstStyle/>
          <a:p>
            <a:r>
              <a:rPr lang="en-US" dirty="0"/>
              <a:t>High - Base Case</a:t>
            </a:r>
          </a:p>
        </p:txBody>
      </p:sp>
      <p:sp>
        <p:nvSpPr>
          <p:cNvPr id="11" name="TextBox 10">
            <a:extLst>
              <a:ext uri="{FF2B5EF4-FFF2-40B4-BE49-F238E27FC236}">
                <a16:creationId xmlns:a16="http://schemas.microsoft.com/office/drawing/2014/main" id="{169139C2-3F3D-48D9-BCC8-3F5FAB7A9E10}"/>
              </a:ext>
            </a:extLst>
          </p:cNvPr>
          <p:cNvSpPr txBox="1"/>
          <p:nvPr/>
        </p:nvSpPr>
        <p:spPr>
          <a:xfrm>
            <a:off x="6607634" y="1192710"/>
            <a:ext cx="846303" cy="369332"/>
          </a:xfrm>
          <a:prstGeom prst="rect">
            <a:avLst/>
          </a:prstGeom>
          <a:noFill/>
        </p:spPr>
        <p:txBody>
          <a:bodyPr wrap="square" rtlCol="0">
            <a:spAutoFit/>
          </a:bodyPr>
          <a:lstStyle/>
          <a:p>
            <a:r>
              <a:rPr lang="en-US" dirty="0"/>
              <a:t>Winter</a:t>
            </a:r>
          </a:p>
        </p:txBody>
      </p:sp>
      <p:sp>
        <p:nvSpPr>
          <p:cNvPr id="13" name="TextBox 12">
            <a:extLst>
              <a:ext uri="{FF2B5EF4-FFF2-40B4-BE49-F238E27FC236}">
                <a16:creationId xmlns:a16="http://schemas.microsoft.com/office/drawing/2014/main" id="{A03446AD-C5A8-446C-99A2-18378031D379}"/>
              </a:ext>
            </a:extLst>
          </p:cNvPr>
          <p:cNvSpPr txBox="1"/>
          <p:nvPr/>
        </p:nvSpPr>
        <p:spPr>
          <a:xfrm>
            <a:off x="6607634" y="3896060"/>
            <a:ext cx="985039" cy="369332"/>
          </a:xfrm>
          <a:prstGeom prst="rect">
            <a:avLst/>
          </a:prstGeom>
          <a:noFill/>
        </p:spPr>
        <p:txBody>
          <a:bodyPr wrap="square" rtlCol="0">
            <a:spAutoFit/>
          </a:bodyPr>
          <a:lstStyle/>
          <a:p>
            <a:r>
              <a:rPr lang="en-US" dirty="0"/>
              <a:t>Summer</a:t>
            </a:r>
          </a:p>
        </p:txBody>
      </p:sp>
      <p:sp>
        <p:nvSpPr>
          <p:cNvPr id="12" name="TextBox 11">
            <a:extLst>
              <a:ext uri="{FF2B5EF4-FFF2-40B4-BE49-F238E27FC236}">
                <a16:creationId xmlns:a16="http://schemas.microsoft.com/office/drawing/2014/main" id="{37034045-13D0-4C8A-AE23-5C0CAB86A59E}"/>
              </a:ext>
            </a:extLst>
          </p:cNvPr>
          <p:cNvSpPr txBox="1"/>
          <p:nvPr/>
        </p:nvSpPr>
        <p:spPr>
          <a:xfrm>
            <a:off x="9788654" y="1166538"/>
            <a:ext cx="846303" cy="369332"/>
          </a:xfrm>
          <a:prstGeom prst="rect">
            <a:avLst/>
          </a:prstGeom>
          <a:noFill/>
        </p:spPr>
        <p:txBody>
          <a:bodyPr wrap="square" rtlCol="0">
            <a:spAutoFit/>
          </a:bodyPr>
          <a:lstStyle/>
          <a:p>
            <a:r>
              <a:rPr lang="en-US" dirty="0"/>
              <a:t>Winter</a:t>
            </a:r>
          </a:p>
        </p:txBody>
      </p:sp>
      <p:sp>
        <p:nvSpPr>
          <p:cNvPr id="15" name="TextBox 14">
            <a:extLst>
              <a:ext uri="{FF2B5EF4-FFF2-40B4-BE49-F238E27FC236}">
                <a16:creationId xmlns:a16="http://schemas.microsoft.com/office/drawing/2014/main" id="{1847DD27-1780-4CF8-8CF9-829469E5F223}"/>
              </a:ext>
            </a:extLst>
          </p:cNvPr>
          <p:cNvSpPr txBox="1"/>
          <p:nvPr/>
        </p:nvSpPr>
        <p:spPr>
          <a:xfrm>
            <a:off x="9719285" y="3896060"/>
            <a:ext cx="985039" cy="369332"/>
          </a:xfrm>
          <a:prstGeom prst="rect">
            <a:avLst/>
          </a:prstGeom>
          <a:noFill/>
        </p:spPr>
        <p:txBody>
          <a:bodyPr wrap="square" rtlCol="0">
            <a:spAutoFit/>
          </a:bodyPr>
          <a:lstStyle/>
          <a:p>
            <a:r>
              <a:rPr lang="en-US" dirty="0"/>
              <a:t>Summer</a:t>
            </a:r>
          </a:p>
        </p:txBody>
      </p:sp>
      <p:sp>
        <p:nvSpPr>
          <p:cNvPr id="4" name="Slide Number Placeholder 3">
            <a:extLst>
              <a:ext uri="{FF2B5EF4-FFF2-40B4-BE49-F238E27FC236}">
                <a16:creationId xmlns:a16="http://schemas.microsoft.com/office/drawing/2014/main" id="{34A14656-9321-4A3D-8663-3189D742BE70}"/>
              </a:ext>
            </a:extLst>
          </p:cNvPr>
          <p:cNvSpPr>
            <a:spLocks noGrp="1"/>
          </p:cNvSpPr>
          <p:nvPr>
            <p:ph type="sldNum" sz="quarter" idx="12"/>
          </p:nvPr>
        </p:nvSpPr>
        <p:spPr/>
        <p:txBody>
          <a:bodyPr/>
          <a:lstStyle/>
          <a:p>
            <a:fld id="{015A745C-1BC0-46F4-A621-26208C097CEA}" type="slidenum">
              <a:rPr lang="en-US" smtClean="0"/>
              <a:t>5</a:t>
            </a:fld>
            <a:endParaRPr lang="en-US"/>
          </a:p>
        </p:txBody>
      </p:sp>
      <p:pic>
        <p:nvPicPr>
          <p:cNvPr id="6" name="图片 5">
            <a:extLst>
              <a:ext uri="{FF2B5EF4-FFF2-40B4-BE49-F238E27FC236}">
                <a16:creationId xmlns:a16="http://schemas.microsoft.com/office/drawing/2014/main" id="{01C050CE-5E29-48E7-8A94-4742600BE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4462" y="4001632"/>
            <a:ext cx="2971841" cy="2719843"/>
          </a:xfrm>
          <a:prstGeom prst="rect">
            <a:avLst/>
          </a:prstGeom>
        </p:spPr>
      </p:pic>
      <p:sp>
        <p:nvSpPr>
          <p:cNvPr id="10" name="矩形 9">
            <a:extLst>
              <a:ext uri="{FF2B5EF4-FFF2-40B4-BE49-F238E27FC236}">
                <a16:creationId xmlns:a16="http://schemas.microsoft.com/office/drawing/2014/main" id="{5198746C-1CEB-4436-A39F-0739A1C15703}"/>
              </a:ext>
            </a:extLst>
          </p:cNvPr>
          <p:cNvSpPr/>
          <p:nvPr/>
        </p:nvSpPr>
        <p:spPr>
          <a:xfrm>
            <a:off x="648931" y="5993394"/>
            <a:ext cx="1560116" cy="624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Population density </a:t>
            </a:r>
          </a:p>
        </p:txBody>
      </p:sp>
    </p:spTree>
    <p:extLst>
      <p:ext uri="{BB962C8B-B14F-4D97-AF65-F5344CB8AC3E}">
        <p14:creationId xmlns:p14="http://schemas.microsoft.com/office/powerpoint/2010/main" val="257803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77AD-76E4-413D-9977-AC76A716170D}"/>
              </a:ext>
            </a:extLst>
          </p:cNvPr>
          <p:cNvSpPr>
            <a:spLocks noGrp="1"/>
          </p:cNvSpPr>
          <p:nvPr>
            <p:ph type="title"/>
          </p:nvPr>
        </p:nvSpPr>
        <p:spPr/>
        <p:txBody>
          <a:bodyPr/>
          <a:lstStyle/>
          <a:p>
            <a:r>
              <a:rPr lang="en-US" dirty="0"/>
              <a:t>Impact on Ozone</a:t>
            </a:r>
          </a:p>
        </p:txBody>
      </p:sp>
      <p:pic>
        <p:nvPicPr>
          <p:cNvPr id="4" name="Picture 3">
            <a:extLst>
              <a:ext uri="{FF2B5EF4-FFF2-40B4-BE49-F238E27FC236}">
                <a16:creationId xmlns:a16="http://schemas.microsoft.com/office/drawing/2014/main" id="{13F40627-0F63-4A9C-866A-B869AB42BC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0509" y="2126272"/>
            <a:ext cx="6903723" cy="4366603"/>
          </a:xfrm>
          <a:prstGeom prst="rect">
            <a:avLst/>
          </a:prstGeom>
          <a:noFill/>
        </p:spPr>
      </p:pic>
      <p:graphicFrame>
        <p:nvGraphicFramePr>
          <p:cNvPr id="5" name="Content Placeholder 5">
            <a:extLst>
              <a:ext uri="{FF2B5EF4-FFF2-40B4-BE49-F238E27FC236}">
                <a16:creationId xmlns:a16="http://schemas.microsoft.com/office/drawing/2014/main" id="{A1AF7B5C-8CB7-4982-83B5-DEFEE2EC76A9}"/>
              </a:ext>
            </a:extLst>
          </p:cNvPr>
          <p:cNvGraphicFramePr>
            <a:graphicFrameLocks noGrp="1"/>
          </p:cNvGraphicFramePr>
          <p:nvPr>
            <p:ph idx="1"/>
            <p:extLst>
              <p:ext uri="{D42A27DB-BD31-4B8C-83A1-F6EECF244321}">
                <p14:modId xmlns:p14="http://schemas.microsoft.com/office/powerpoint/2010/main" val="1792285579"/>
              </p:ext>
            </p:extLst>
          </p:nvPr>
        </p:nvGraphicFramePr>
        <p:xfrm>
          <a:off x="2965143" y="2384428"/>
          <a:ext cx="1801586" cy="3850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66DB782C-AA95-45CB-BE6F-E8B8D2B51B50}"/>
              </a:ext>
            </a:extLst>
          </p:cNvPr>
          <p:cNvPicPr/>
          <p:nvPr/>
        </p:nvPicPr>
        <p:blipFill rotWithShape="1">
          <a:blip r:embed="rId9" cstate="print">
            <a:extLst>
              <a:ext uri="{28A0092B-C50C-407E-A947-70E740481C1C}">
                <a14:useLocalDpi xmlns:a14="http://schemas.microsoft.com/office/drawing/2010/main" val="0"/>
              </a:ext>
            </a:extLst>
          </a:blip>
          <a:srcRect l="-1068" r="51107" b="50001"/>
          <a:stretch/>
        </p:blipFill>
        <p:spPr bwMode="auto">
          <a:xfrm>
            <a:off x="498020" y="2030943"/>
            <a:ext cx="2253343" cy="2184472"/>
          </a:xfrm>
          <a:prstGeom prst="rect">
            <a:avLst/>
          </a:prstGeom>
          <a:noFill/>
          <a:effectLst/>
        </p:spPr>
      </p:pic>
      <p:pic>
        <p:nvPicPr>
          <p:cNvPr id="7" name="Picture 6">
            <a:extLst>
              <a:ext uri="{FF2B5EF4-FFF2-40B4-BE49-F238E27FC236}">
                <a16:creationId xmlns:a16="http://schemas.microsoft.com/office/drawing/2014/main" id="{7480EBD2-5312-4DF4-AED1-5951786D8581}"/>
              </a:ext>
            </a:extLst>
          </p:cNvPr>
          <p:cNvPicPr/>
          <p:nvPr/>
        </p:nvPicPr>
        <p:blipFill rotWithShape="1">
          <a:blip r:embed="rId9" cstate="print">
            <a:extLst>
              <a:ext uri="{28A0092B-C50C-407E-A947-70E740481C1C}">
                <a14:useLocalDpi xmlns:a14="http://schemas.microsoft.com/office/drawing/2010/main" val="0"/>
              </a:ext>
            </a:extLst>
          </a:blip>
          <a:srcRect l="48893" r="1207" b="50001"/>
          <a:stretch/>
        </p:blipFill>
        <p:spPr bwMode="auto">
          <a:xfrm>
            <a:off x="485922" y="4215415"/>
            <a:ext cx="2253343" cy="2184472"/>
          </a:xfrm>
          <a:prstGeom prst="rect">
            <a:avLst/>
          </a:prstGeom>
          <a:noFill/>
          <a:effectLst/>
        </p:spPr>
      </p:pic>
      <p:sp>
        <p:nvSpPr>
          <p:cNvPr id="8" name="TextBox 7">
            <a:extLst>
              <a:ext uri="{FF2B5EF4-FFF2-40B4-BE49-F238E27FC236}">
                <a16:creationId xmlns:a16="http://schemas.microsoft.com/office/drawing/2014/main" id="{228CE109-66EA-471F-AEFD-B6F643CCCAC5}"/>
              </a:ext>
            </a:extLst>
          </p:cNvPr>
          <p:cNvSpPr txBox="1"/>
          <p:nvPr/>
        </p:nvSpPr>
        <p:spPr>
          <a:xfrm>
            <a:off x="785892" y="1491484"/>
            <a:ext cx="1653401" cy="369332"/>
          </a:xfrm>
          <a:prstGeom prst="rect">
            <a:avLst/>
          </a:prstGeom>
          <a:noFill/>
        </p:spPr>
        <p:txBody>
          <a:bodyPr wrap="none" rtlCol="0">
            <a:spAutoFit/>
          </a:bodyPr>
          <a:lstStyle/>
          <a:p>
            <a:r>
              <a:rPr lang="en-US" dirty="0"/>
              <a:t>Peak Difference</a:t>
            </a:r>
          </a:p>
        </p:txBody>
      </p:sp>
      <p:sp>
        <p:nvSpPr>
          <p:cNvPr id="9" name="Rectangle 8">
            <a:extLst>
              <a:ext uri="{FF2B5EF4-FFF2-40B4-BE49-F238E27FC236}">
                <a16:creationId xmlns:a16="http://schemas.microsoft.com/office/drawing/2014/main" id="{BC175B4D-BFE8-47F6-8348-C52A273582EA}"/>
              </a:ext>
            </a:extLst>
          </p:cNvPr>
          <p:cNvSpPr/>
          <p:nvPr/>
        </p:nvSpPr>
        <p:spPr>
          <a:xfrm>
            <a:off x="340781" y="1723814"/>
            <a:ext cx="2567819" cy="369332"/>
          </a:xfrm>
          <a:prstGeom prst="rect">
            <a:avLst/>
          </a:prstGeom>
        </p:spPr>
        <p:txBody>
          <a:bodyPr wrap="none">
            <a:spAutoFit/>
          </a:bodyPr>
          <a:lstStyle/>
          <a:p>
            <a:r>
              <a:rPr lang="en-US" dirty="0"/>
              <a:t>8 hour daily maximum O</a:t>
            </a:r>
            <a:r>
              <a:rPr lang="en-US" baseline="-25000" dirty="0"/>
              <a:t>3</a:t>
            </a:r>
            <a:endParaRPr lang="en-US" dirty="0"/>
          </a:p>
        </p:txBody>
      </p:sp>
      <p:sp>
        <p:nvSpPr>
          <p:cNvPr id="10" name="TextBox 9">
            <a:extLst>
              <a:ext uri="{FF2B5EF4-FFF2-40B4-BE49-F238E27FC236}">
                <a16:creationId xmlns:a16="http://schemas.microsoft.com/office/drawing/2014/main" id="{7AF23D8F-99B5-4964-97F4-DD01D5C9B852}"/>
              </a:ext>
            </a:extLst>
          </p:cNvPr>
          <p:cNvSpPr txBox="1"/>
          <p:nvPr/>
        </p:nvSpPr>
        <p:spPr>
          <a:xfrm>
            <a:off x="7420735" y="1443820"/>
            <a:ext cx="2085636" cy="369332"/>
          </a:xfrm>
          <a:prstGeom prst="rect">
            <a:avLst/>
          </a:prstGeom>
          <a:noFill/>
        </p:spPr>
        <p:txBody>
          <a:bodyPr wrap="none" rtlCol="0">
            <a:spAutoFit/>
          </a:bodyPr>
          <a:lstStyle/>
          <a:p>
            <a:r>
              <a:rPr lang="en-US" dirty="0"/>
              <a:t>Averaged Difference</a:t>
            </a:r>
          </a:p>
        </p:txBody>
      </p:sp>
      <p:sp>
        <p:nvSpPr>
          <p:cNvPr id="11" name="Rectangle 10">
            <a:extLst>
              <a:ext uri="{FF2B5EF4-FFF2-40B4-BE49-F238E27FC236}">
                <a16:creationId xmlns:a16="http://schemas.microsoft.com/office/drawing/2014/main" id="{F8944DFF-7F9E-4BBA-935C-E22838CF7654}"/>
              </a:ext>
            </a:extLst>
          </p:cNvPr>
          <p:cNvSpPr/>
          <p:nvPr/>
        </p:nvSpPr>
        <p:spPr>
          <a:xfrm>
            <a:off x="6603941" y="1690688"/>
            <a:ext cx="3719223" cy="369332"/>
          </a:xfrm>
          <a:prstGeom prst="rect">
            <a:avLst/>
          </a:prstGeom>
        </p:spPr>
        <p:txBody>
          <a:bodyPr wrap="none">
            <a:spAutoFit/>
          </a:bodyPr>
          <a:lstStyle/>
          <a:p>
            <a:r>
              <a:rPr lang="en-US" dirty="0"/>
              <a:t>Afternoon Hours (12:00 - 8:00 PM) O</a:t>
            </a:r>
            <a:r>
              <a:rPr lang="en-US" baseline="-25000" dirty="0"/>
              <a:t>3</a:t>
            </a:r>
            <a:endParaRPr lang="en-US" dirty="0"/>
          </a:p>
        </p:txBody>
      </p:sp>
      <p:sp>
        <p:nvSpPr>
          <p:cNvPr id="12" name="Rectangle 11">
            <a:extLst>
              <a:ext uri="{FF2B5EF4-FFF2-40B4-BE49-F238E27FC236}">
                <a16:creationId xmlns:a16="http://schemas.microsoft.com/office/drawing/2014/main" id="{B2D9F3E8-A106-45BA-BB87-01472C521899}"/>
              </a:ext>
            </a:extLst>
          </p:cNvPr>
          <p:cNvSpPr/>
          <p:nvPr/>
        </p:nvSpPr>
        <p:spPr>
          <a:xfrm>
            <a:off x="5097360" y="1690688"/>
            <a:ext cx="1349344" cy="369332"/>
          </a:xfrm>
          <a:prstGeom prst="rect">
            <a:avLst/>
          </a:prstGeom>
        </p:spPr>
        <p:txBody>
          <a:bodyPr wrap="none">
            <a:spAutoFit/>
          </a:bodyPr>
          <a:lstStyle/>
          <a:p>
            <a:r>
              <a:rPr lang="en-US" dirty="0">
                <a:ea typeface="Times New Roman" panose="02020603050405020304" pitchFamily="18" charset="0"/>
              </a:rPr>
              <a:t>VOC limited </a:t>
            </a:r>
            <a:endParaRPr lang="en-US" dirty="0"/>
          </a:p>
        </p:txBody>
      </p:sp>
      <p:sp>
        <p:nvSpPr>
          <p:cNvPr id="13" name="TextBox 12">
            <a:extLst>
              <a:ext uri="{FF2B5EF4-FFF2-40B4-BE49-F238E27FC236}">
                <a16:creationId xmlns:a16="http://schemas.microsoft.com/office/drawing/2014/main" id="{17A9D99E-9870-4302-A3FB-73E82EBB7FDB}"/>
              </a:ext>
            </a:extLst>
          </p:cNvPr>
          <p:cNvSpPr txBox="1"/>
          <p:nvPr/>
        </p:nvSpPr>
        <p:spPr>
          <a:xfrm>
            <a:off x="10539450" y="1676150"/>
            <a:ext cx="1311769" cy="369332"/>
          </a:xfrm>
          <a:prstGeom prst="rect">
            <a:avLst/>
          </a:prstGeom>
          <a:noFill/>
        </p:spPr>
        <p:txBody>
          <a:bodyPr wrap="none" rtlCol="0">
            <a:spAutoFit/>
          </a:bodyPr>
          <a:lstStyle/>
          <a:p>
            <a:r>
              <a:rPr lang="en-US" altLang="zh-CN" dirty="0"/>
              <a:t>More HNO</a:t>
            </a:r>
            <a:r>
              <a:rPr lang="en-US" altLang="zh-CN" baseline="-25000" dirty="0"/>
              <a:t>3</a:t>
            </a:r>
            <a:endParaRPr lang="en-US" baseline="-25000" dirty="0"/>
          </a:p>
        </p:txBody>
      </p:sp>
      <p:sp>
        <p:nvSpPr>
          <p:cNvPr id="14" name="Rectangle 13">
            <a:extLst>
              <a:ext uri="{FF2B5EF4-FFF2-40B4-BE49-F238E27FC236}">
                <a16:creationId xmlns:a16="http://schemas.microsoft.com/office/drawing/2014/main" id="{3C1A2DFD-B933-4BB2-8CE9-AAB8B811EB6F}"/>
              </a:ext>
            </a:extLst>
          </p:cNvPr>
          <p:cNvSpPr/>
          <p:nvPr/>
        </p:nvSpPr>
        <p:spPr>
          <a:xfrm>
            <a:off x="1312259" y="2632381"/>
            <a:ext cx="1011815" cy="369332"/>
          </a:xfrm>
          <a:prstGeom prst="rect">
            <a:avLst/>
          </a:prstGeom>
        </p:spPr>
        <p:txBody>
          <a:bodyPr wrap="none">
            <a:spAutoFit/>
          </a:bodyPr>
          <a:lstStyle/>
          <a:p>
            <a:r>
              <a:rPr lang="en-US" dirty="0"/>
              <a:t>15.6 ppb</a:t>
            </a:r>
          </a:p>
        </p:txBody>
      </p:sp>
      <p:sp>
        <p:nvSpPr>
          <p:cNvPr id="15" name="Rectangle 14">
            <a:extLst>
              <a:ext uri="{FF2B5EF4-FFF2-40B4-BE49-F238E27FC236}">
                <a16:creationId xmlns:a16="http://schemas.microsoft.com/office/drawing/2014/main" id="{A6075215-A43C-4610-8606-DC690D531199}"/>
              </a:ext>
            </a:extLst>
          </p:cNvPr>
          <p:cNvSpPr/>
          <p:nvPr/>
        </p:nvSpPr>
        <p:spPr>
          <a:xfrm>
            <a:off x="1312258" y="4810728"/>
            <a:ext cx="1011815" cy="369332"/>
          </a:xfrm>
          <a:prstGeom prst="rect">
            <a:avLst/>
          </a:prstGeom>
        </p:spPr>
        <p:txBody>
          <a:bodyPr wrap="none">
            <a:spAutoFit/>
          </a:bodyPr>
          <a:lstStyle/>
          <a:p>
            <a:r>
              <a:rPr lang="en-US" dirty="0"/>
              <a:t>17.4 ppb</a:t>
            </a:r>
          </a:p>
        </p:txBody>
      </p:sp>
      <p:sp>
        <p:nvSpPr>
          <p:cNvPr id="16" name="Slide Number Placeholder 15">
            <a:extLst>
              <a:ext uri="{FF2B5EF4-FFF2-40B4-BE49-F238E27FC236}">
                <a16:creationId xmlns:a16="http://schemas.microsoft.com/office/drawing/2014/main" id="{A1B02308-95E2-4D6E-9013-CBA14A88DB4B}"/>
              </a:ext>
            </a:extLst>
          </p:cNvPr>
          <p:cNvSpPr>
            <a:spLocks noGrp="1"/>
          </p:cNvSpPr>
          <p:nvPr>
            <p:ph type="sldNum" sz="quarter" idx="12"/>
          </p:nvPr>
        </p:nvSpPr>
        <p:spPr/>
        <p:txBody>
          <a:bodyPr/>
          <a:lstStyle/>
          <a:p>
            <a:fld id="{015A745C-1BC0-46F4-A621-26208C097CEA}" type="slidenum">
              <a:rPr lang="en-US" smtClean="0"/>
              <a:t>6</a:t>
            </a:fld>
            <a:endParaRPr lang="en-US"/>
          </a:p>
        </p:txBody>
      </p:sp>
      <p:sp>
        <p:nvSpPr>
          <p:cNvPr id="3" name="文本框 2">
            <a:extLst>
              <a:ext uri="{FF2B5EF4-FFF2-40B4-BE49-F238E27FC236}">
                <a16:creationId xmlns:a16="http://schemas.microsoft.com/office/drawing/2014/main" id="{0291A098-EF9F-4341-AAF7-069B6E905E3E}"/>
              </a:ext>
            </a:extLst>
          </p:cNvPr>
          <p:cNvSpPr txBox="1"/>
          <p:nvPr/>
        </p:nvSpPr>
        <p:spPr>
          <a:xfrm>
            <a:off x="6446704" y="903249"/>
            <a:ext cx="3555940" cy="369332"/>
          </a:xfrm>
          <a:prstGeom prst="rect">
            <a:avLst/>
          </a:prstGeom>
          <a:noFill/>
        </p:spPr>
        <p:txBody>
          <a:bodyPr wrap="square" rtlCol="0">
            <a:spAutoFit/>
          </a:bodyPr>
          <a:lstStyle/>
          <a:p>
            <a:r>
              <a:rPr lang="en-US" dirty="0">
                <a:solidFill>
                  <a:srgbClr val="FF0000"/>
                </a:solidFill>
                <a:highlight>
                  <a:srgbClr val="FFFF00"/>
                </a:highlight>
              </a:rPr>
              <a:t>Between high case and base case</a:t>
            </a:r>
          </a:p>
        </p:txBody>
      </p:sp>
    </p:spTree>
    <p:extLst>
      <p:ext uri="{BB962C8B-B14F-4D97-AF65-F5344CB8AC3E}">
        <p14:creationId xmlns:p14="http://schemas.microsoft.com/office/powerpoint/2010/main" val="403964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4117-8A11-4837-AC60-D14B8662C0B0}"/>
              </a:ext>
            </a:extLst>
          </p:cNvPr>
          <p:cNvSpPr>
            <a:spLocks noGrp="1"/>
          </p:cNvSpPr>
          <p:nvPr>
            <p:ph type="title"/>
          </p:nvPr>
        </p:nvSpPr>
        <p:spPr>
          <a:xfrm>
            <a:off x="838200" y="365125"/>
            <a:ext cx="10515600" cy="1325563"/>
          </a:xfrm>
        </p:spPr>
        <p:txBody>
          <a:bodyPr/>
          <a:lstStyle/>
          <a:p>
            <a:r>
              <a:rPr lang="en-US" dirty="0"/>
              <a:t>Impact on maximum 8-hr averaged Ozone </a:t>
            </a:r>
            <a:r>
              <a:rPr lang="en-US" altLang="zh-CN" dirty="0"/>
              <a:t>concentration</a:t>
            </a:r>
            <a:endParaRPr lang="en-US" dirty="0"/>
          </a:p>
        </p:txBody>
      </p:sp>
      <p:pic>
        <p:nvPicPr>
          <p:cNvPr id="5" name="Content Placeholder 4">
            <a:extLst>
              <a:ext uri="{FF2B5EF4-FFF2-40B4-BE49-F238E27FC236}">
                <a16:creationId xmlns:a16="http://schemas.microsoft.com/office/drawing/2014/main" id="{66C22A9D-723E-4BC5-B761-B91686536073}"/>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95991" y="1927708"/>
            <a:ext cx="7813220" cy="3800807"/>
          </a:xfrm>
          <a:prstGeom prst="rect">
            <a:avLst/>
          </a:prstGeom>
        </p:spPr>
      </p:pic>
      <p:sp>
        <p:nvSpPr>
          <p:cNvPr id="9" name="Content Placeholder 9">
            <a:extLst>
              <a:ext uri="{FF2B5EF4-FFF2-40B4-BE49-F238E27FC236}">
                <a16:creationId xmlns:a16="http://schemas.microsoft.com/office/drawing/2014/main" id="{A218C0FC-C54C-4441-826C-B10E3F18D45A}"/>
              </a:ext>
            </a:extLst>
          </p:cNvPr>
          <p:cNvSpPr txBox="1">
            <a:spLocks/>
          </p:cNvSpPr>
          <p:nvPr/>
        </p:nvSpPr>
        <p:spPr>
          <a:xfrm>
            <a:off x="838200" y="2530157"/>
            <a:ext cx="1970619" cy="3889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Solid lines: Domain averaged.</a:t>
            </a:r>
          </a:p>
          <a:p>
            <a:r>
              <a:rPr lang="en-US" sz="1600" dirty="0"/>
              <a:t>Dash lines: Peak difference.</a:t>
            </a:r>
          </a:p>
          <a:p>
            <a:r>
              <a:rPr lang="en-US" sz="1600" dirty="0"/>
              <a:t>Proportional impact as VOC emissions increase.</a:t>
            </a:r>
          </a:p>
          <a:p>
            <a:r>
              <a:rPr lang="en-US" sz="1600" dirty="0"/>
              <a:t>Highest peak difference happened in summer </a:t>
            </a:r>
            <a:r>
              <a:rPr lang="en-US" sz="1600" dirty="0" err="1"/>
              <a:t>SoCAB</a:t>
            </a:r>
            <a:r>
              <a:rPr lang="en-US" sz="1600" dirty="0"/>
              <a:t>.</a:t>
            </a:r>
          </a:p>
          <a:p>
            <a:endParaRPr lang="en-US" sz="1600" dirty="0"/>
          </a:p>
        </p:txBody>
      </p:sp>
      <p:sp>
        <p:nvSpPr>
          <p:cNvPr id="6" name="TextBox 5">
            <a:extLst>
              <a:ext uri="{FF2B5EF4-FFF2-40B4-BE49-F238E27FC236}">
                <a16:creationId xmlns:a16="http://schemas.microsoft.com/office/drawing/2014/main" id="{7BFEF647-F8BB-4B37-AD0D-738412BCBBDF}"/>
              </a:ext>
            </a:extLst>
          </p:cNvPr>
          <p:cNvSpPr txBox="1"/>
          <p:nvPr/>
        </p:nvSpPr>
        <p:spPr>
          <a:xfrm>
            <a:off x="10937564" y="2872808"/>
            <a:ext cx="832472" cy="369332"/>
          </a:xfrm>
          <a:prstGeom prst="rect">
            <a:avLst/>
          </a:prstGeom>
          <a:noFill/>
        </p:spPr>
        <p:txBody>
          <a:bodyPr wrap="none" rtlCol="0">
            <a:spAutoFit/>
          </a:bodyPr>
          <a:lstStyle/>
          <a:p>
            <a:r>
              <a:rPr lang="en-US" altLang="zh-CN" dirty="0"/>
              <a:t>Winter</a:t>
            </a:r>
            <a:endParaRPr lang="en-US" dirty="0"/>
          </a:p>
        </p:txBody>
      </p:sp>
      <p:sp>
        <p:nvSpPr>
          <p:cNvPr id="11" name="TextBox 10">
            <a:extLst>
              <a:ext uri="{FF2B5EF4-FFF2-40B4-BE49-F238E27FC236}">
                <a16:creationId xmlns:a16="http://schemas.microsoft.com/office/drawing/2014/main" id="{89C159B2-C84A-4FEC-AF7A-801F146182DA}"/>
              </a:ext>
            </a:extLst>
          </p:cNvPr>
          <p:cNvSpPr txBox="1"/>
          <p:nvPr/>
        </p:nvSpPr>
        <p:spPr>
          <a:xfrm>
            <a:off x="10865526" y="4290059"/>
            <a:ext cx="976549" cy="369332"/>
          </a:xfrm>
          <a:prstGeom prst="rect">
            <a:avLst/>
          </a:prstGeom>
          <a:noFill/>
        </p:spPr>
        <p:txBody>
          <a:bodyPr wrap="none" rtlCol="0">
            <a:spAutoFit/>
          </a:bodyPr>
          <a:lstStyle/>
          <a:p>
            <a:r>
              <a:rPr lang="en-US" altLang="zh-CN" dirty="0"/>
              <a:t>Summer</a:t>
            </a:r>
            <a:endParaRPr lang="en-US" dirty="0"/>
          </a:p>
        </p:txBody>
      </p:sp>
      <p:cxnSp>
        <p:nvCxnSpPr>
          <p:cNvPr id="4" name="Straight Connector 3">
            <a:extLst>
              <a:ext uri="{FF2B5EF4-FFF2-40B4-BE49-F238E27FC236}">
                <a16:creationId xmlns:a16="http://schemas.microsoft.com/office/drawing/2014/main" id="{F37998BF-3310-48F7-B6E9-22616ED8F168}"/>
              </a:ext>
            </a:extLst>
          </p:cNvPr>
          <p:cNvCxnSpPr/>
          <p:nvPr/>
        </p:nvCxnSpPr>
        <p:spPr>
          <a:xfrm>
            <a:off x="3535680" y="4878609"/>
            <a:ext cx="2956560"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16229FA1-39AE-43DE-B63F-691B19BF34F3}"/>
              </a:ext>
            </a:extLst>
          </p:cNvPr>
          <p:cNvCxnSpPr/>
          <p:nvPr/>
        </p:nvCxnSpPr>
        <p:spPr>
          <a:xfrm>
            <a:off x="7471284" y="4659391"/>
            <a:ext cx="2956560"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Slide Number Placeholder 6">
            <a:extLst>
              <a:ext uri="{FF2B5EF4-FFF2-40B4-BE49-F238E27FC236}">
                <a16:creationId xmlns:a16="http://schemas.microsoft.com/office/drawing/2014/main" id="{7A2693D9-3014-46B4-AD10-0CC248808ABD}"/>
              </a:ext>
            </a:extLst>
          </p:cNvPr>
          <p:cNvSpPr>
            <a:spLocks noGrp="1"/>
          </p:cNvSpPr>
          <p:nvPr>
            <p:ph type="sldNum" sz="quarter" idx="12"/>
          </p:nvPr>
        </p:nvSpPr>
        <p:spPr/>
        <p:txBody>
          <a:bodyPr/>
          <a:lstStyle/>
          <a:p>
            <a:fld id="{015A745C-1BC0-46F4-A621-26208C097CEA}" type="slidenum">
              <a:rPr lang="en-US" smtClean="0"/>
              <a:t>7</a:t>
            </a:fld>
            <a:endParaRPr lang="en-US"/>
          </a:p>
        </p:txBody>
      </p:sp>
    </p:spTree>
    <p:extLst>
      <p:ext uri="{BB962C8B-B14F-4D97-AF65-F5344CB8AC3E}">
        <p14:creationId xmlns:p14="http://schemas.microsoft.com/office/powerpoint/2010/main" val="44998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ED79025-7CCA-4199-94A0-E75319AE66E6}"/>
              </a:ext>
            </a:extLst>
          </p:cNvPr>
          <p:cNvPicPr/>
          <p:nvPr/>
        </p:nvPicPr>
        <p:blipFill rotWithShape="1">
          <a:blip r:embed="rId3" cstate="print">
            <a:extLst>
              <a:ext uri="{28A0092B-C50C-407E-A947-70E740481C1C}">
                <a14:useLocalDpi xmlns:a14="http://schemas.microsoft.com/office/drawing/2010/main" val="0"/>
              </a:ext>
            </a:extLst>
          </a:blip>
          <a:srcRect l="50157" t="49999" r="1207" b="2"/>
          <a:stretch/>
        </p:blipFill>
        <p:spPr bwMode="auto">
          <a:xfrm>
            <a:off x="498622" y="4423144"/>
            <a:ext cx="2252741" cy="2159877"/>
          </a:xfrm>
          <a:prstGeom prst="rect">
            <a:avLst/>
          </a:prstGeom>
          <a:noFill/>
          <a:effectLst/>
        </p:spPr>
      </p:pic>
      <p:pic>
        <p:nvPicPr>
          <p:cNvPr id="16" name="Picture 15">
            <a:extLst>
              <a:ext uri="{FF2B5EF4-FFF2-40B4-BE49-F238E27FC236}">
                <a16:creationId xmlns:a16="http://schemas.microsoft.com/office/drawing/2014/main" id="{0729FBE4-E460-48F2-8FDB-130B1096D941}"/>
              </a:ext>
            </a:extLst>
          </p:cNvPr>
          <p:cNvPicPr/>
          <p:nvPr/>
        </p:nvPicPr>
        <p:blipFill rotWithShape="1">
          <a:blip r:embed="rId3" cstate="print">
            <a:extLst>
              <a:ext uri="{28A0092B-C50C-407E-A947-70E740481C1C}">
                <a14:useLocalDpi xmlns:a14="http://schemas.microsoft.com/office/drawing/2010/main" val="0"/>
              </a:ext>
            </a:extLst>
          </a:blip>
          <a:srcRect l="-1067" t="49999" r="50329" b="2"/>
          <a:stretch/>
        </p:blipFill>
        <p:spPr bwMode="auto">
          <a:xfrm>
            <a:off x="498622" y="2093147"/>
            <a:ext cx="2252741" cy="2097668"/>
          </a:xfrm>
          <a:prstGeom prst="rect">
            <a:avLst/>
          </a:prstGeom>
          <a:noFill/>
          <a:effectLst/>
        </p:spPr>
      </p:pic>
      <p:sp>
        <p:nvSpPr>
          <p:cNvPr id="2" name="Title 1">
            <a:extLst>
              <a:ext uri="{FF2B5EF4-FFF2-40B4-BE49-F238E27FC236}">
                <a16:creationId xmlns:a16="http://schemas.microsoft.com/office/drawing/2014/main" id="{A756151C-25F2-4215-85B9-03A392474E0C}"/>
              </a:ext>
            </a:extLst>
          </p:cNvPr>
          <p:cNvSpPr>
            <a:spLocks noGrp="1"/>
          </p:cNvSpPr>
          <p:nvPr>
            <p:ph type="title"/>
          </p:nvPr>
        </p:nvSpPr>
        <p:spPr/>
        <p:txBody>
          <a:bodyPr/>
          <a:lstStyle/>
          <a:p>
            <a:r>
              <a:rPr lang="en-US" dirty="0"/>
              <a:t>Impact on PM</a:t>
            </a:r>
            <a:r>
              <a:rPr lang="en-US" baseline="-25000" dirty="0"/>
              <a:t>2.5</a:t>
            </a:r>
            <a:endParaRPr lang="en-US" dirty="0"/>
          </a:p>
        </p:txBody>
      </p:sp>
      <p:graphicFrame>
        <p:nvGraphicFramePr>
          <p:cNvPr id="5" name="Content Placeholder 5">
            <a:extLst>
              <a:ext uri="{FF2B5EF4-FFF2-40B4-BE49-F238E27FC236}">
                <a16:creationId xmlns:a16="http://schemas.microsoft.com/office/drawing/2014/main" id="{7D6EC280-F779-410A-AB1D-F65FE47EF200}"/>
              </a:ext>
            </a:extLst>
          </p:cNvPr>
          <p:cNvGraphicFramePr>
            <a:graphicFrameLocks/>
          </p:cNvGraphicFramePr>
          <p:nvPr>
            <p:extLst>
              <p:ext uri="{D42A27DB-BD31-4B8C-83A1-F6EECF244321}">
                <p14:modId xmlns:p14="http://schemas.microsoft.com/office/powerpoint/2010/main" val="2008277320"/>
              </p:ext>
            </p:extLst>
          </p:nvPr>
        </p:nvGraphicFramePr>
        <p:xfrm>
          <a:off x="2965143" y="2384428"/>
          <a:ext cx="1801586" cy="3850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771DB994-ECAD-41A0-8C06-F07B27960F7E}"/>
              </a:ext>
            </a:extLst>
          </p:cNvPr>
          <p:cNvSpPr txBox="1"/>
          <p:nvPr/>
        </p:nvSpPr>
        <p:spPr>
          <a:xfrm>
            <a:off x="785892" y="1491484"/>
            <a:ext cx="1653401" cy="369332"/>
          </a:xfrm>
          <a:prstGeom prst="rect">
            <a:avLst/>
          </a:prstGeom>
          <a:noFill/>
        </p:spPr>
        <p:txBody>
          <a:bodyPr wrap="none" rtlCol="0">
            <a:spAutoFit/>
          </a:bodyPr>
          <a:lstStyle/>
          <a:p>
            <a:r>
              <a:rPr lang="en-US" dirty="0"/>
              <a:t>Peak Difference</a:t>
            </a:r>
          </a:p>
        </p:txBody>
      </p:sp>
      <p:sp>
        <p:nvSpPr>
          <p:cNvPr id="9" name="Rectangle 8">
            <a:extLst>
              <a:ext uri="{FF2B5EF4-FFF2-40B4-BE49-F238E27FC236}">
                <a16:creationId xmlns:a16="http://schemas.microsoft.com/office/drawing/2014/main" id="{95D0CC72-289B-4FA5-BB6E-4DC09EB3228C}"/>
              </a:ext>
            </a:extLst>
          </p:cNvPr>
          <p:cNvSpPr/>
          <p:nvPr/>
        </p:nvSpPr>
        <p:spPr>
          <a:xfrm>
            <a:off x="340781" y="1723814"/>
            <a:ext cx="2965364" cy="369332"/>
          </a:xfrm>
          <a:prstGeom prst="rect">
            <a:avLst/>
          </a:prstGeom>
        </p:spPr>
        <p:txBody>
          <a:bodyPr wrap="none">
            <a:spAutoFit/>
          </a:bodyPr>
          <a:lstStyle/>
          <a:p>
            <a:r>
              <a:rPr lang="en-US" dirty="0"/>
              <a:t>24 hour daily maximum PM</a:t>
            </a:r>
            <a:r>
              <a:rPr lang="en-US" baseline="-25000" dirty="0"/>
              <a:t>2.5</a:t>
            </a:r>
            <a:endParaRPr lang="en-US" dirty="0"/>
          </a:p>
        </p:txBody>
      </p:sp>
      <p:sp>
        <p:nvSpPr>
          <p:cNvPr id="10" name="TextBox 9">
            <a:extLst>
              <a:ext uri="{FF2B5EF4-FFF2-40B4-BE49-F238E27FC236}">
                <a16:creationId xmlns:a16="http://schemas.microsoft.com/office/drawing/2014/main" id="{5C9F2BB6-2F1C-40E2-9D75-DAED740237F6}"/>
              </a:ext>
            </a:extLst>
          </p:cNvPr>
          <p:cNvSpPr txBox="1"/>
          <p:nvPr/>
        </p:nvSpPr>
        <p:spPr>
          <a:xfrm>
            <a:off x="7420735" y="1443820"/>
            <a:ext cx="2085636" cy="369332"/>
          </a:xfrm>
          <a:prstGeom prst="rect">
            <a:avLst/>
          </a:prstGeom>
          <a:noFill/>
        </p:spPr>
        <p:txBody>
          <a:bodyPr wrap="none" rtlCol="0">
            <a:spAutoFit/>
          </a:bodyPr>
          <a:lstStyle/>
          <a:p>
            <a:r>
              <a:rPr lang="en-US" dirty="0"/>
              <a:t>Averaged Difference</a:t>
            </a:r>
          </a:p>
        </p:txBody>
      </p:sp>
      <p:sp>
        <p:nvSpPr>
          <p:cNvPr id="18" name="Rectangle 17">
            <a:extLst>
              <a:ext uri="{FF2B5EF4-FFF2-40B4-BE49-F238E27FC236}">
                <a16:creationId xmlns:a16="http://schemas.microsoft.com/office/drawing/2014/main" id="{5FA09B01-2F6B-4F35-AF02-A3A21B5F77A2}"/>
              </a:ext>
            </a:extLst>
          </p:cNvPr>
          <p:cNvSpPr/>
          <p:nvPr/>
        </p:nvSpPr>
        <p:spPr>
          <a:xfrm>
            <a:off x="1228804" y="2609960"/>
            <a:ext cx="1178721" cy="369332"/>
          </a:xfrm>
          <a:prstGeom prst="rect">
            <a:avLst/>
          </a:prstGeom>
        </p:spPr>
        <p:txBody>
          <a:bodyPr wrap="none">
            <a:spAutoFit/>
          </a:bodyPr>
          <a:lstStyle/>
          <a:p>
            <a:r>
              <a:rPr lang="en-US" dirty="0"/>
              <a:t>7.5 µg/m</a:t>
            </a:r>
            <a:r>
              <a:rPr lang="en-US" baseline="30000" dirty="0"/>
              <a:t>3</a:t>
            </a:r>
            <a:r>
              <a:rPr lang="en-US" dirty="0"/>
              <a:t> </a:t>
            </a:r>
          </a:p>
        </p:txBody>
      </p:sp>
      <p:sp>
        <p:nvSpPr>
          <p:cNvPr id="19" name="Rectangle 18">
            <a:extLst>
              <a:ext uri="{FF2B5EF4-FFF2-40B4-BE49-F238E27FC236}">
                <a16:creationId xmlns:a16="http://schemas.microsoft.com/office/drawing/2014/main" id="{E0D26345-7916-4F0F-909C-F96F2F5CB217}"/>
              </a:ext>
            </a:extLst>
          </p:cNvPr>
          <p:cNvSpPr/>
          <p:nvPr/>
        </p:nvSpPr>
        <p:spPr>
          <a:xfrm>
            <a:off x="1242940" y="4910102"/>
            <a:ext cx="1196353" cy="369332"/>
          </a:xfrm>
          <a:prstGeom prst="rect">
            <a:avLst/>
          </a:prstGeom>
        </p:spPr>
        <p:txBody>
          <a:bodyPr wrap="none">
            <a:spAutoFit/>
          </a:bodyPr>
          <a:lstStyle/>
          <a:p>
            <a:r>
              <a:rPr lang="en-US" dirty="0"/>
              <a:t>-1.1 µg/m</a:t>
            </a:r>
            <a:r>
              <a:rPr lang="en-US" baseline="30000" dirty="0"/>
              <a:t>3</a:t>
            </a:r>
            <a:endParaRPr lang="en-US" dirty="0"/>
          </a:p>
        </p:txBody>
      </p:sp>
      <p:pic>
        <p:nvPicPr>
          <p:cNvPr id="20" name="Picture 19">
            <a:extLst>
              <a:ext uri="{FF2B5EF4-FFF2-40B4-BE49-F238E27FC236}">
                <a16:creationId xmlns:a16="http://schemas.microsoft.com/office/drawing/2014/main" id="{D4754DDF-7C72-4C86-A95C-8AF137CFBEF3}"/>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80509" y="2093145"/>
            <a:ext cx="6870710" cy="4598277"/>
          </a:xfrm>
          <a:prstGeom prst="rect">
            <a:avLst/>
          </a:prstGeom>
          <a:noFill/>
        </p:spPr>
      </p:pic>
      <p:sp>
        <p:nvSpPr>
          <p:cNvPr id="3" name="TextBox 2">
            <a:extLst>
              <a:ext uri="{FF2B5EF4-FFF2-40B4-BE49-F238E27FC236}">
                <a16:creationId xmlns:a16="http://schemas.microsoft.com/office/drawing/2014/main" id="{F2B19B4E-4D26-44C2-A9D8-4A5140A452AD}"/>
              </a:ext>
            </a:extLst>
          </p:cNvPr>
          <p:cNvSpPr txBox="1"/>
          <p:nvPr/>
        </p:nvSpPr>
        <p:spPr>
          <a:xfrm>
            <a:off x="9633568" y="2425294"/>
            <a:ext cx="1839093" cy="369332"/>
          </a:xfrm>
          <a:prstGeom prst="rect">
            <a:avLst/>
          </a:prstGeom>
          <a:noFill/>
        </p:spPr>
        <p:txBody>
          <a:bodyPr wrap="none" rtlCol="0">
            <a:spAutoFit/>
          </a:bodyPr>
          <a:lstStyle/>
          <a:p>
            <a:r>
              <a:rPr lang="en-US" altLang="zh-CN" dirty="0"/>
              <a:t>Main contributor</a:t>
            </a:r>
            <a:endParaRPr lang="en-US" dirty="0"/>
          </a:p>
        </p:txBody>
      </p:sp>
      <p:sp>
        <p:nvSpPr>
          <p:cNvPr id="4" name="TextBox 3">
            <a:extLst>
              <a:ext uri="{FF2B5EF4-FFF2-40B4-BE49-F238E27FC236}">
                <a16:creationId xmlns:a16="http://schemas.microsoft.com/office/drawing/2014/main" id="{9E1921F0-C7D6-4CD8-992A-4728D5B93230}"/>
              </a:ext>
            </a:extLst>
          </p:cNvPr>
          <p:cNvSpPr txBox="1"/>
          <p:nvPr/>
        </p:nvSpPr>
        <p:spPr>
          <a:xfrm>
            <a:off x="3131933" y="2199762"/>
            <a:ext cx="1470018" cy="369332"/>
          </a:xfrm>
          <a:prstGeom prst="rect">
            <a:avLst/>
          </a:prstGeom>
          <a:noFill/>
        </p:spPr>
        <p:txBody>
          <a:bodyPr wrap="none" rtlCol="0">
            <a:spAutoFit/>
          </a:bodyPr>
          <a:lstStyle/>
          <a:p>
            <a:r>
              <a:rPr lang="en-US" dirty="0"/>
              <a:t>Larger Impact</a:t>
            </a:r>
          </a:p>
        </p:txBody>
      </p:sp>
      <p:sp>
        <p:nvSpPr>
          <p:cNvPr id="6" name="TextBox 5">
            <a:extLst>
              <a:ext uri="{FF2B5EF4-FFF2-40B4-BE49-F238E27FC236}">
                <a16:creationId xmlns:a16="http://schemas.microsoft.com/office/drawing/2014/main" id="{71685BE4-8A84-49E9-905C-169C34B95E5B}"/>
              </a:ext>
            </a:extLst>
          </p:cNvPr>
          <p:cNvSpPr txBox="1"/>
          <p:nvPr/>
        </p:nvSpPr>
        <p:spPr>
          <a:xfrm>
            <a:off x="9633568" y="3197083"/>
            <a:ext cx="583814" cy="369332"/>
          </a:xfrm>
          <a:prstGeom prst="rect">
            <a:avLst/>
          </a:prstGeom>
          <a:noFill/>
        </p:spPr>
        <p:txBody>
          <a:bodyPr wrap="none" rtlCol="0">
            <a:spAutoFit/>
          </a:bodyPr>
          <a:lstStyle/>
          <a:p>
            <a:r>
              <a:rPr lang="en-US" dirty="0"/>
              <a:t>80%</a:t>
            </a:r>
          </a:p>
        </p:txBody>
      </p:sp>
      <p:sp>
        <p:nvSpPr>
          <p:cNvPr id="21" name="TextBox 20">
            <a:extLst>
              <a:ext uri="{FF2B5EF4-FFF2-40B4-BE49-F238E27FC236}">
                <a16:creationId xmlns:a16="http://schemas.microsoft.com/office/drawing/2014/main" id="{C1F22F6D-3257-4728-8935-03635B5051E3}"/>
              </a:ext>
            </a:extLst>
          </p:cNvPr>
          <p:cNvSpPr txBox="1"/>
          <p:nvPr/>
        </p:nvSpPr>
        <p:spPr>
          <a:xfrm>
            <a:off x="10791403" y="3821483"/>
            <a:ext cx="583814" cy="369332"/>
          </a:xfrm>
          <a:prstGeom prst="rect">
            <a:avLst/>
          </a:prstGeom>
          <a:noFill/>
        </p:spPr>
        <p:txBody>
          <a:bodyPr wrap="none" rtlCol="0">
            <a:spAutoFit/>
          </a:bodyPr>
          <a:lstStyle/>
          <a:p>
            <a:r>
              <a:rPr lang="en-US" dirty="0"/>
              <a:t>67%</a:t>
            </a:r>
          </a:p>
        </p:txBody>
      </p:sp>
      <p:sp>
        <p:nvSpPr>
          <p:cNvPr id="7" name="Slide Number Placeholder 6">
            <a:extLst>
              <a:ext uri="{FF2B5EF4-FFF2-40B4-BE49-F238E27FC236}">
                <a16:creationId xmlns:a16="http://schemas.microsoft.com/office/drawing/2014/main" id="{48478D61-4314-4AC3-A2EE-0628E18A89F8}"/>
              </a:ext>
            </a:extLst>
          </p:cNvPr>
          <p:cNvSpPr>
            <a:spLocks noGrp="1"/>
          </p:cNvSpPr>
          <p:nvPr>
            <p:ph type="sldNum" sz="quarter" idx="12"/>
          </p:nvPr>
        </p:nvSpPr>
        <p:spPr/>
        <p:txBody>
          <a:bodyPr/>
          <a:lstStyle/>
          <a:p>
            <a:fld id="{015A745C-1BC0-46F4-A621-26208C097CEA}" type="slidenum">
              <a:rPr lang="en-US" smtClean="0"/>
              <a:t>8</a:t>
            </a:fld>
            <a:endParaRPr lang="en-US"/>
          </a:p>
        </p:txBody>
      </p:sp>
      <p:sp>
        <p:nvSpPr>
          <p:cNvPr id="22" name="文本框 21">
            <a:extLst>
              <a:ext uri="{FF2B5EF4-FFF2-40B4-BE49-F238E27FC236}">
                <a16:creationId xmlns:a16="http://schemas.microsoft.com/office/drawing/2014/main" id="{1052FC2B-D2C5-4413-84E5-44A068323504}"/>
              </a:ext>
            </a:extLst>
          </p:cNvPr>
          <p:cNvSpPr txBox="1"/>
          <p:nvPr/>
        </p:nvSpPr>
        <p:spPr>
          <a:xfrm>
            <a:off x="6446704" y="903249"/>
            <a:ext cx="3555940" cy="369332"/>
          </a:xfrm>
          <a:prstGeom prst="rect">
            <a:avLst/>
          </a:prstGeom>
          <a:noFill/>
        </p:spPr>
        <p:txBody>
          <a:bodyPr wrap="square" rtlCol="0">
            <a:spAutoFit/>
          </a:bodyPr>
          <a:lstStyle/>
          <a:p>
            <a:r>
              <a:rPr lang="en-US" dirty="0">
                <a:solidFill>
                  <a:srgbClr val="FF0000"/>
                </a:solidFill>
                <a:highlight>
                  <a:srgbClr val="FFFF00"/>
                </a:highlight>
              </a:rPr>
              <a:t>Between high case and base case</a:t>
            </a:r>
          </a:p>
        </p:txBody>
      </p:sp>
      <p:sp>
        <p:nvSpPr>
          <p:cNvPr id="11" name="文本框 10">
            <a:extLst>
              <a:ext uri="{FF2B5EF4-FFF2-40B4-BE49-F238E27FC236}">
                <a16:creationId xmlns:a16="http://schemas.microsoft.com/office/drawing/2014/main" id="{DDB2CCC6-D869-46FD-9119-E0129E50EFD2}"/>
              </a:ext>
            </a:extLst>
          </p:cNvPr>
          <p:cNvSpPr txBox="1"/>
          <p:nvPr/>
        </p:nvSpPr>
        <p:spPr>
          <a:xfrm>
            <a:off x="9833976" y="4632052"/>
            <a:ext cx="1438275" cy="369332"/>
          </a:xfrm>
          <a:prstGeom prst="rect">
            <a:avLst/>
          </a:prstGeom>
          <a:noFill/>
        </p:spPr>
        <p:txBody>
          <a:bodyPr wrap="square" rtlCol="0">
            <a:spAutoFit/>
          </a:bodyPr>
          <a:lstStyle/>
          <a:p>
            <a:r>
              <a:rPr lang="en-US" dirty="0"/>
              <a:t>NOx -&gt; PAN?</a:t>
            </a:r>
          </a:p>
        </p:txBody>
      </p:sp>
    </p:spTree>
    <p:extLst>
      <p:ext uri="{BB962C8B-B14F-4D97-AF65-F5344CB8AC3E}">
        <p14:creationId xmlns:p14="http://schemas.microsoft.com/office/powerpoint/2010/main" val="225748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2605-7CEA-41D0-AE17-DC0B44C45EBB}"/>
              </a:ext>
            </a:extLst>
          </p:cNvPr>
          <p:cNvSpPr>
            <a:spLocks noGrp="1"/>
          </p:cNvSpPr>
          <p:nvPr>
            <p:ph type="title"/>
          </p:nvPr>
        </p:nvSpPr>
        <p:spPr/>
        <p:txBody>
          <a:bodyPr/>
          <a:lstStyle/>
          <a:p>
            <a:r>
              <a:rPr lang="en-US" dirty="0"/>
              <a:t>Impact on PM</a:t>
            </a:r>
            <a:r>
              <a:rPr lang="en-US" baseline="-25000" dirty="0"/>
              <a:t>2.5</a:t>
            </a:r>
            <a:endParaRPr lang="en-US" dirty="0"/>
          </a:p>
        </p:txBody>
      </p:sp>
      <p:sp>
        <p:nvSpPr>
          <p:cNvPr id="3" name="Content Placeholder 2">
            <a:extLst>
              <a:ext uri="{FF2B5EF4-FFF2-40B4-BE49-F238E27FC236}">
                <a16:creationId xmlns:a16="http://schemas.microsoft.com/office/drawing/2014/main" id="{84CE1DBC-4689-4850-BB40-1AFF7A9ACA2B}"/>
              </a:ext>
            </a:extLst>
          </p:cNvPr>
          <p:cNvSpPr>
            <a:spLocks noGrp="1"/>
          </p:cNvSpPr>
          <p:nvPr>
            <p:ph idx="1"/>
          </p:nvPr>
        </p:nvSpPr>
        <p:spPr>
          <a:xfrm>
            <a:off x="838200" y="1825625"/>
            <a:ext cx="3587724" cy="1498283"/>
          </a:xfrm>
        </p:spPr>
        <p:txBody>
          <a:bodyPr>
            <a:normAutofit fontScale="85000" lnSpcReduction="10000"/>
          </a:bodyPr>
          <a:lstStyle/>
          <a:p>
            <a:r>
              <a:rPr lang="en-US" dirty="0"/>
              <a:t>Peak differences coincide with peak concentrations</a:t>
            </a:r>
          </a:p>
          <a:p>
            <a:r>
              <a:rPr lang="en-US" dirty="0"/>
              <a:t>PCSOA contribute to most of the SOA </a:t>
            </a:r>
          </a:p>
        </p:txBody>
      </p:sp>
      <p:pic>
        <p:nvPicPr>
          <p:cNvPr id="5" name="Picture 4">
            <a:extLst>
              <a:ext uri="{FF2B5EF4-FFF2-40B4-BE49-F238E27FC236}">
                <a16:creationId xmlns:a16="http://schemas.microsoft.com/office/drawing/2014/main" id="{C5BD87AE-D5BB-4405-9910-A11690AD86F3}"/>
              </a:ext>
            </a:extLst>
          </p:cNvPr>
          <p:cNvPicPr/>
          <p:nvPr/>
        </p:nvPicPr>
        <p:blipFill>
          <a:blip r:embed="rId3">
            <a:extLst>
              <a:ext uri="{28A0092B-C50C-407E-A947-70E740481C1C}">
                <a14:useLocalDpi xmlns:a14="http://schemas.microsoft.com/office/drawing/2010/main" val="0"/>
              </a:ext>
            </a:extLst>
          </a:blip>
          <a:stretch>
            <a:fillRect/>
          </a:stretch>
        </p:blipFill>
        <p:spPr>
          <a:xfrm>
            <a:off x="5027270" y="1496480"/>
            <a:ext cx="6075588" cy="293325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6" name="TextBox 5">
            <a:extLst>
              <a:ext uri="{FF2B5EF4-FFF2-40B4-BE49-F238E27FC236}">
                <a16:creationId xmlns:a16="http://schemas.microsoft.com/office/drawing/2014/main" id="{8896E620-BB9E-460B-B213-F8499418D49D}"/>
              </a:ext>
            </a:extLst>
          </p:cNvPr>
          <p:cNvSpPr txBox="1"/>
          <p:nvPr/>
        </p:nvSpPr>
        <p:spPr>
          <a:xfrm>
            <a:off x="6465536" y="4429736"/>
            <a:ext cx="3547702" cy="369332"/>
          </a:xfrm>
          <a:prstGeom prst="rect">
            <a:avLst/>
          </a:prstGeom>
          <a:noFill/>
        </p:spPr>
        <p:txBody>
          <a:bodyPr wrap="none" rtlCol="0">
            <a:spAutoFit/>
          </a:bodyPr>
          <a:lstStyle/>
          <a:p>
            <a:r>
              <a:rPr lang="en-US" dirty="0"/>
              <a:t>Averaged concentration (Base Case)</a:t>
            </a:r>
          </a:p>
        </p:txBody>
      </p:sp>
      <p:sp>
        <p:nvSpPr>
          <p:cNvPr id="7" name="TextBox 6">
            <a:extLst>
              <a:ext uri="{FF2B5EF4-FFF2-40B4-BE49-F238E27FC236}">
                <a16:creationId xmlns:a16="http://schemas.microsoft.com/office/drawing/2014/main" id="{BC81BCA5-BEE1-40F8-9795-988BF8DAA362}"/>
              </a:ext>
            </a:extLst>
          </p:cNvPr>
          <p:cNvSpPr txBox="1"/>
          <p:nvPr/>
        </p:nvSpPr>
        <p:spPr>
          <a:xfrm>
            <a:off x="6400800" y="2209126"/>
            <a:ext cx="832472" cy="369332"/>
          </a:xfrm>
          <a:prstGeom prst="rect">
            <a:avLst/>
          </a:prstGeom>
          <a:noFill/>
        </p:spPr>
        <p:txBody>
          <a:bodyPr wrap="none" rtlCol="0">
            <a:spAutoFit/>
          </a:bodyPr>
          <a:lstStyle/>
          <a:p>
            <a:r>
              <a:rPr lang="en-US" dirty="0"/>
              <a:t>Winter</a:t>
            </a:r>
          </a:p>
        </p:txBody>
      </p:sp>
      <p:sp>
        <p:nvSpPr>
          <p:cNvPr id="8" name="TextBox 7">
            <a:extLst>
              <a:ext uri="{FF2B5EF4-FFF2-40B4-BE49-F238E27FC236}">
                <a16:creationId xmlns:a16="http://schemas.microsoft.com/office/drawing/2014/main" id="{48CD9F6C-75EC-4CB7-ADF5-6AA51FB245D6}"/>
              </a:ext>
            </a:extLst>
          </p:cNvPr>
          <p:cNvSpPr txBox="1"/>
          <p:nvPr/>
        </p:nvSpPr>
        <p:spPr>
          <a:xfrm>
            <a:off x="9524963" y="2209126"/>
            <a:ext cx="976549" cy="369332"/>
          </a:xfrm>
          <a:prstGeom prst="rect">
            <a:avLst/>
          </a:prstGeom>
          <a:noFill/>
        </p:spPr>
        <p:txBody>
          <a:bodyPr wrap="none" rtlCol="0">
            <a:spAutoFit/>
          </a:bodyPr>
          <a:lstStyle/>
          <a:p>
            <a:r>
              <a:rPr lang="en-US" dirty="0"/>
              <a:t>Summer</a:t>
            </a:r>
          </a:p>
        </p:txBody>
      </p:sp>
      <p:pic>
        <p:nvPicPr>
          <p:cNvPr id="9" name="Picture 8">
            <a:extLst>
              <a:ext uri="{FF2B5EF4-FFF2-40B4-BE49-F238E27FC236}">
                <a16:creationId xmlns:a16="http://schemas.microsoft.com/office/drawing/2014/main" id="{CD5017F4-955D-4F15-B904-9DE38D49D096}"/>
              </a:ext>
            </a:extLst>
          </p:cNvPr>
          <p:cNvPicPr/>
          <p:nvPr/>
        </p:nvPicPr>
        <p:blipFill>
          <a:blip r:embed="rId4">
            <a:extLst>
              <a:ext uri="{28A0092B-C50C-407E-A947-70E740481C1C}">
                <a14:useLocalDpi xmlns:a14="http://schemas.microsoft.com/office/drawing/2010/main" val="0"/>
              </a:ext>
            </a:extLst>
          </a:blip>
          <a:stretch>
            <a:fillRect/>
          </a:stretch>
        </p:blipFill>
        <p:spPr>
          <a:xfrm>
            <a:off x="1283941" y="3323908"/>
            <a:ext cx="2974975" cy="2853055"/>
          </a:xfrm>
          <a:prstGeom prst="rect">
            <a:avLst/>
          </a:prstGeom>
        </p:spPr>
      </p:pic>
      <p:sp>
        <p:nvSpPr>
          <p:cNvPr id="10" name="TextBox 9">
            <a:extLst>
              <a:ext uri="{FF2B5EF4-FFF2-40B4-BE49-F238E27FC236}">
                <a16:creationId xmlns:a16="http://schemas.microsoft.com/office/drawing/2014/main" id="{AB9C29D5-C2EF-4D62-B394-3F41D0B6CBF6}"/>
              </a:ext>
            </a:extLst>
          </p:cNvPr>
          <p:cNvSpPr txBox="1"/>
          <p:nvPr/>
        </p:nvSpPr>
        <p:spPr>
          <a:xfrm>
            <a:off x="2620133" y="3756567"/>
            <a:ext cx="976549" cy="369332"/>
          </a:xfrm>
          <a:prstGeom prst="rect">
            <a:avLst/>
          </a:prstGeom>
          <a:noFill/>
        </p:spPr>
        <p:txBody>
          <a:bodyPr wrap="none" rtlCol="0">
            <a:spAutoFit/>
          </a:bodyPr>
          <a:lstStyle/>
          <a:p>
            <a:r>
              <a:rPr lang="en-US" dirty="0"/>
              <a:t>Summer</a:t>
            </a:r>
          </a:p>
        </p:txBody>
      </p:sp>
      <p:sp>
        <p:nvSpPr>
          <p:cNvPr id="11" name="TextBox 10">
            <a:extLst>
              <a:ext uri="{FF2B5EF4-FFF2-40B4-BE49-F238E27FC236}">
                <a16:creationId xmlns:a16="http://schemas.microsoft.com/office/drawing/2014/main" id="{748323E7-F1BC-4D59-91B8-6B81464413DC}"/>
              </a:ext>
            </a:extLst>
          </p:cNvPr>
          <p:cNvSpPr txBox="1"/>
          <p:nvPr/>
        </p:nvSpPr>
        <p:spPr>
          <a:xfrm>
            <a:off x="5186995" y="4948174"/>
            <a:ext cx="5915863" cy="1200329"/>
          </a:xfrm>
          <a:prstGeom prst="rect">
            <a:avLst/>
          </a:prstGeom>
          <a:noFill/>
        </p:spPr>
        <p:txBody>
          <a:bodyPr wrap="square" rtlCol="0">
            <a:spAutoFit/>
          </a:bodyPr>
          <a:lstStyle/>
          <a:p>
            <a:r>
              <a:rPr lang="en-US" dirty="0"/>
              <a:t>PCSOA- Potential Combustion-origin SOA (Murphy et al., 2017):</a:t>
            </a:r>
          </a:p>
          <a:p>
            <a:r>
              <a:rPr lang="en-US" dirty="0"/>
              <a:t>SOA from anthropogenic combustion sources that could be missing from current chemical transport model predictions</a:t>
            </a:r>
          </a:p>
        </p:txBody>
      </p:sp>
      <p:sp>
        <p:nvSpPr>
          <p:cNvPr id="12" name="Slide Number Placeholder 11">
            <a:extLst>
              <a:ext uri="{FF2B5EF4-FFF2-40B4-BE49-F238E27FC236}">
                <a16:creationId xmlns:a16="http://schemas.microsoft.com/office/drawing/2014/main" id="{F4E4ED25-9DFA-42AA-8C7E-1357DEA1B5BD}"/>
              </a:ext>
            </a:extLst>
          </p:cNvPr>
          <p:cNvSpPr>
            <a:spLocks noGrp="1"/>
          </p:cNvSpPr>
          <p:nvPr>
            <p:ph type="sldNum" sz="quarter" idx="12"/>
          </p:nvPr>
        </p:nvSpPr>
        <p:spPr/>
        <p:txBody>
          <a:bodyPr/>
          <a:lstStyle/>
          <a:p>
            <a:fld id="{015A745C-1BC0-46F4-A621-26208C097CEA}" type="slidenum">
              <a:rPr lang="en-US" smtClean="0"/>
              <a:t>9</a:t>
            </a:fld>
            <a:endParaRPr lang="en-US"/>
          </a:p>
        </p:txBody>
      </p:sp>
      <p:sp>
        <p:nvSpPr>
          <p:cNvPr id="13" name="文本框 12">
            <a:extLst>
              <a:ext uri="{FF2B5EF4-FFF2-40B4-BE49-F238E27FC236}">
                <a16:creationId xmlns:a16="http://schemas.microsoft.com/office/drawing/2014/main" id="{60C0C1DA-7139-4F7E-B26E-7C5CE6569D0A}"/>
              </a:ext>
            </a:extLst>
          </p:cNvPr>
          <p:cNvSpPr txBox="1"/>
          <p:nvPr/>
        </p:nvSpPr>
        <p:spPr>
          <a:xfrm>
            <a:off x="1071816" y="6240290"/>
            <a:ext cx="3555940" cy="369332"/>
          </a:xfrm>
          <a:prstGeom prst="rect">
            <a:avLst/>
          </a:prstGeom>
          <a:noFill/>
        </p:spPr>
        <p:txBody>
          <a:bodyPr wrap="square" rtlCol="0">
            <a:spAutoFit/>
          </a:bodyPr>
          <a:lstStyle/>
          <a:p>
            <a:r>
              <a:rPr lang="en-US" dirty="0">
                <a:solidFill>
                  <a:srgbClr val="FF0000"/>
                </a:solidFill>
                <a:highlight>
                  <a:srgbClr val="FFFF00"/>
                </a:highlight>
              </a:rPr>
              <a:t>Between high case and base case</a:t>
            </a:r>
          </a:p>
        </p:txBody>
      </p:sp>
    </p:spTree>
    <p:extLst>
      <p:ext uri="{BB962C8B-B14F-4D97-AF65-F5344CB8AC3E}">
        <p14:creationId xmlns:p14="http://schemas.microsoft.com/office/powerpoint/2010/main" val="3911867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3229</TotalTime>
  <Words>2241</Words>
  <Application>Microsoft Office PowerPoint</Application>
  <PresentationFormat>宽屏</PresentationFormat>
  <Paragraphs>224</Paragraphs>
  <Slides>18</Slides>
  <Notes>13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等线</vt:lpstr>
      <vt:lpstr>等线</vt:lpstr>
      <vt:lpstr>等线 Light</vt:lpstr>
      <vt:lpstr>Arial</vt:lpstr>
      <vt:lpstr>Calibri</vt:lpstr>
      <vt:lpstr>Calibri Light</vt:lpstr>
      <vt:lpstr>Cambria Math</vt:lpstr>
      <vt:lpstr>Times New Roman</vt:lpstr>
      <vt:lpstr>Office Theme</vt:lpstr>
      <vt:lpstr>An Uncertainty for Clean Air: Air Quality Modeling Implications of Underestimating VOC Emissions in Urban Inventories </vt:lpstr>
      <vt:lpstr>Introduction</vt:lpstr>
      <vt:lpstr>Methods</vt:lpstr>
      <vt:lpstr>Air Quality Modeling</vt:lpstr>
      <vt:lpstr>VOC Emission Changes</vt:lpstr>
      <vt:lpstr>Impact on Ozone</vt:lpstr>
      <vt:lpstr>Impact on maximum 8-hr averaged Ozone concentration</vt:lpstr>
      <vt:lpstr>Impact on PM2.5</vt:lpstr>
      <vt:lpstr>Impact on PM2.5</vt:lpstr>
      <vt:lpstr>Impact on Model performance: Ozone</vt:lpstr>
      <vt:lpstr>Impact on Model performance: PM2.5</vt:lpstr>
      <vt:lpstr>Conclusion</vt:lpstr>
      <vt:lpstr>Thank You!</vt:lpstr>
      <vt:lpstr>PowerPoint 演示文稿</vt:lpstr>
      <vt:lpstr>Changes in HNO3 and PAN</vt:lpstr>
      <vt:lpstr>Impact on daily 24-hr averaged Ozone concentration</vt:lpstr>
      <vt:lpstr>Impact on Model performance: All Sites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Uncertainty for Clean Air: Air Quality Modeling Implications of Underestimating VOC Emissions in Urban Inventories </dc:title>
  <dc:creator>Shupeng Zhu</dc:creator>
  <cp:lastModifiedBy>Shupeng Zhu</cp:lastModifiedBy>
  <cp:revision>46</cp:revision>
  <dcterms:created xsi:type="dcterms:W3CDTF">2018-10-03T22:32:49Z</dcterms:created>
  <dcterms:modified xsi:type="dcterms:W3CDTF">2018-10-24T01:18:09Z</dcterms:modified>
</cp:coreProperties>
</file>