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426" r:id="rId2"/>
    <p:sldId id="437" r:id="rId3"/>
    <p:sldId id="438" r:id="rId4"/>
    <p:sldId id="443" r:id="rId5"/>
    <p:sldId id="439" r:id="rId6"/>
    <p:sldId id="444" r:id="rId7"/>
    <p:sldId id="441" r:id="rId8"/>
    <p:sldId id="434" r:id="rId9"/>
    <p:sldId id="442" r:id="rId10"/>
    <p:sldId id="418" r:id="rId11"/>
    <p:sldId id="432" r:id="rId12"/>
    <p:sldId id="436" r:id="rId13"/>
    <p:sldId id="435" r:id="rId14"/>
    <p:sldId id="430" r:id="rId15"/>
    <p:sldId id="429" r:id="rId16"/>
    <p:sldId id="39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90"/>
    <a:srgbClr val="091A4F"/>
    <a:srgbClr val="000000"/>
    <a:srgbClr val="F8F8F8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8259" autoAdjust="0"/>
  </p:normalViewPr>
  <p:slideViewPr>
    <p:cSldViewPr>
      <p:cViewPr varScale="1">
        <p:scale>
          <a:sx n="76" d="100"/>
          <a:sy n="76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59EB94-F5AD-452B-B5FD-14B74BEC6075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D937EE-F0B7-4AC3-94B7-22809C3A5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0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1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2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2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3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5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D60CB-42D8-4CEF-A809-A9B1981475F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8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30041-2479-4A10-B378-4D68C77EBCA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D60CB-42D8-4CEF-A809-A9B1981475F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34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(Q) What &amp; specificity, result of pre-implementation</a:t>
            </a:r>
            <a:r>
              <a:rPr lang="en-US" baseline="0" dirty="0"/>
              <a:t> test Phase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D60CB-42D8-4CEF-A809-A9B1981475F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234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937EE-F0B7-4AC3-94B7-22809C3A57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102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1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3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7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2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3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2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ARL Science Review, June 21-23,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091A4F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91A4F"/>
                </a:solidFill>
              </a:defRPr>
            </a:lvl1pPr>
          </a:lstStyle>
          <a:p>
            <a:r>
              <a:rPr lang="en-US" dirty="0"/>
              <a:t>ARL Science Review, June 21-23,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91A4F"/>
                </a:solidFill>
              </a:defRPr>
            </a:lvl1pPr>
          </a:lstStyle>
          <a:p>
            <a:fld id="{66CAC88C-31F3-4764-B964-B930D18D7C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19" cy="6858000"/>
          </a:xfrm>
          <a:prstGeom prst="rect">
            <a:avLst/>
          </a:prstGeom>
          <a:gradFill>
            <a:gsLst>
              <a:gs pos="0">
                <a:srgbClr val="F8F8F8"/>
              </a:gs>
              <a:gs pos="95000">
                <a:srgbClr val="F5F5F5"/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59" y="0"/>
            <a:ext cx="9121141" cy="4571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109205" y="0"/>
            <a:ext cx="45719" cy="6858000"/>
          </a:xfrm>
          <a:prstGeom prst="rect">
            <a:avLst/>
          </a:prstGeom>
          <a:gradFill>
            <a:gsLst>
              <a:gs pos="0">
                <a:srgbClr val="F8F8F8"/>
              </a:gs>
              <a:gs pos="95000">
                <a:srgbClr val="F5F5F5"/>
              </a:gs>
              <a:gs pos="99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8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6824" y="2971800"/>
            <a:ext cx="9144000" cy="2743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600" dirty="0"/>
              <a:t>Pius Lee</a:t>
            </a:r>
            <a:r>
              <a:rPr lang="en-US" sz="4600" baseline="30000" dirty="0"/>
              <a:t>1</a:t>
            </a:r>
            <a:r>
              <a:rPr lang="en-US" sz="4600" dirty="0"/>
              <a:t>, </a:t>
            </a:r>
            <a:r>
              <a:rPr lang="en-US" sz="4600" dirty="0" err="1"/>
              <a:t>Youhua</a:t>
            </a:r>
            <a:r>
              <a:rPr lang="en-US" sz="4600" dirty="0"/>
              <a:t> Tang</a:t>
            </a:r>
            <a:r>
              <a:rPr lang="en-US" sz="4600" baseline="30000" dirty="0"/>
              <a:t>1,2</a:t>
            </a:r>
            <a:r>
              <a:rPr lang="en-US" sz="4600" dirty="0"/>
              <a:t>, Jeff McQueen</a:t>
            </a:r>
            <a:r>
              <a:rPr lang="en-US" sz="4600" baseline="30000" dirty="0"/>
              <a:t>3</a:t>
            </a:r>
            <a:r>
              <a:rPr lang="en-US" sz="4600" dirty="0"/>
              <a:t>, </a:t>
            </a:r>
            <a:r>
              <a:rPr lang="en-US" sz="4600" dirty="0" err="1"/>
              <a:t>Ivanka</a:t>
            </a:r>
            <a:r>
              <a:rPr lang="en-US" sz="4600" dirty="0"/>
              <a:t> Stajner</a:t>
            </a:r>
            <a:r>
              <a:rPr lang="en-US" sz="4600" baseline="30000" dirty="0"/>
              <a:t>3,4</a:t>
            </a:r>
            <a:r>
              <a:rPr lang="en-US" sz="4600" dirty="0"/>
              <a:t>, Daniel Tong</a:t>
            </a:r>
            <a:r>
              <a:rPr lang="en-US" sz="4600" baseline="30000" dirty="0"/>
              <a:t>1,2,5</a:t>
            </a:r>
            <a:r>
              <a:rPr lang="en-US" sz="4600" dirty="0"/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600" dirty="0"/>
              <a:t>Barry Baker</a:t>
            </a:r>
            <a:r>
              <a:rPr lang="en-US" sz="4600" baseline="30000" dirty="0"/>
              <a:t>1,2</a:t>
            </a:r>
            <a:r>
              <a:rPr lang="en-US" sz="4600" dirty="0"/>
              <a:t>, </a:t>
            </a:r>
            <a:r>
              <a:rPr lang="en-US" sz="4600" dirty="0" err="1"/>
              <a:t>Hyuncheol</a:t>
            </a:r>
            <a:r>
              <a:rPr lang="en-US" sz="4600" dirty="0"/>
              <a:t> Kim</a:t>
            </a:r>
            <a:r>
              <a:rPr lang="en-US" sz="4600" baseline="30000" dirty="0"/>
              <a:t>1,2</a:t>
            </a:r>
            <a:r>
              <a:rPr lang="en-US" sz="4600" dirty="0"/>
              <a:t>, </a:t>
            </a:r>
            <a:r>
              <a:rPr lang="en-US" sz="4600" dirty="0" err="1"/>
              <a:t>Jianping</a:t>
            </a:r>
            <a:r>
              <a:rPr lang="en-US" sz="4600" dirty="0"/>
              <a:t> Huang</a:t>
            </a:r>
            <a:r>
              <a:rPr lang="en-US" sz="4600" baseline="30000" dirty="0"/>
              <a:t>3,6</a:t>
            </a:r>
            <a:r>
              <a:rPr lang="en-US" sz="4600" dirty="0"/>
              <a:t>, Ho-Chun Huang</a:t>
            </a:r>
            <a:r>
              <a:rPr lang="en-US" sz="4600" baseline="30000" dirty="0"/>
              <a:t>4,6</a:t>
            </a:r>
            <a:r>
              <a:rPr lang="en-US" sz="4600" dirty="0"/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600" dirty="0"/>
              <a:t>Li Pan</a:t>
            </a:r>
            <a:r>
              <a:rPr lang="en-US" sz="4600" baseline="30000" dirty="0"/>
              <a:t>3,6</a:t>
            </a:r>
            <a:r>
              <a:rPr lang="en-US" sz="4600" dirty="0"/>
              <a:t>, and Jose Tirado-Delgado</a:t>
            </a:r>
            <a:r>
              <a:rPr lang="en-US" sz="4600" baseline="30000" dirty="0"/>
              <a:t>7</a:t>
            </a:r>
          </a:p>
          <a:p>
            <a:pPr>
              <a:spcBef>
                <a:spcPts val="1200"/>
              </a:spcBef>
            </a:pPr>
            <a:endParaRPr lang="en-US" sz="200" dirty="0"/>
          </a:p>
          <a:p>
            <a:pPr>
              <a:spcBef>
                <a:spcPts val="1044"/>
              </a:spcBef>
            </a:pPr>
            <a:r>
              <a:rPr lang="en-US" sz="3600" baseline="30000" dirty="0"/>
              <a:t>1</a:t>
            </a:r>
            <a:r>
              <a:rPr lang="en-US" sz="3600" dirty="0"/>
              <a:t>NOAA Air Resources Laboratory; </a:t>
            </a:r>
            <a:r>
              <a:rPr lang="en-US" sz="3600" baseline="30000" dirty="0"/>
              <a:t>2</a:t>
            </a:r>
            <a:r>
              <a:rPr lang="en-US" sz="3600" dirty="0"/>
              <a:t> UMD Cooperative Institute for Climate and Satellites,</a:t>
            </a:r>
            <a:r>
              <a:rPr lang="en-US" sz="3600" baseline="30000" dirty="0"/>
              <a:t> 3 </a:t>
            </a:r>
            <a:r>
              <a:rPr lang="en-US" sz="3600" dirty="0"/>
              <a:t>NOAA National Centers for Environmental Prediction (NCEP); </a:t>
            </a:r>
            <a:r>
              <a:rPr lang="en-US" sz="3600" baseline="30000" dirty="0"/>
              <a:t>4 </a:t>
            </a:r>
            <a:r>
              <a:rPr lang="en-US" sz="3600" dirty="0"/>
              <a:t>NOAA NWS Office for Science and Technology Integration; </a:t>
            </a:r>
            <a:r>
              <a:rPr lang="en-US" sz="3600" baseline="30000" dirty="0"/>
              <a:t>5 </a:t>
            </a:r>
            <a:r>
              <a:rPr lang="en-US" sz="3600" dirty="0"/>
              <a:t>Center for Spatial Information Science and Systems, George Mason University; </a:t>
            </a:r>
            <a:r>
              <a:rPr lang="en-US" sz="3600" baseline="30000" dirty="0"/>
              <a:t>6</a:t>
            </a:r>
            <a:r>
              <a:rPr lang="en-US" sz="3600" dirty="0"/>
              <a:t> I.M. Systems Group Inc., Rockville; </a:t>
            </a:r>
            <a:r>
              <a:rPr lang="en-US" sz="3600" baseline="30000" dirty="0"/>
              <a:t>7</a:t>
            </a:r>
            <a:r>
              <a:rPr lang="en-US" altLang="en-US" sz="3600" dirty="0"/>
              <a:t>Eastern Research Group (ERG), Arlington,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Performance differences of the National Air Quality Forecasting Capability when upgrading the Chemical Transport Model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416675"/>
            <a:ext cx="2133600" cy="365125"/>
          </a:xfrm>
        </p:spPr>
        <p:txBody>
          <a:bodyPr/>
          <a:lstStyle/>
          <a:p>
            <a:fld id="{66CAC88C-31F3-4764-B964-B930D18D7C5C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</p:spTree>
    <p:extLst>
      <p:ext uri="{BB962C8B-B14F-4D97-AF65-F5344CB8AC3E}">
        <p14:creationId xmlns:p14="http://schemas.microsoft.com/office/powerpoint/2010/main" val="63985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52400" y="1143631"/>
            <a:ext cx="4180485" cy="4940335"/>
            <a:chOff x="152400" y="1143631"/>
            <a:chExt cx="4180485" cy="4940335"/>
          </a:xfrm>
        </p:grpSpPr>
        <p:pic>
          <p:nvPicPr>
            <p:cNvPr id="19" name="Picture 18"/>
            <p:cNvPicPr preferRelativeResize="0"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7" t="5024" r="25610" b="3823"/>
            <a:stretch/>
          </p:blipFill>
          <p:spPr>
            <a:xfrm>
              <a:off x="681251" y="1143631"/>
              <a:ext cx="2996821" cy="303321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610401">
              <a:off x="1752600" y="2819400"/>
              <a:ext cx="838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014" y="4038600"/>
              <a:ext cx="40578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Polar stereographic projection</a:t>
              </a:r>
            </a:p>
            <a:p>
              <a:r>
                <a:rPr lang="en-US" sz="2400" dirty="0"/>
                <a:t>with 44 layer &amp; model top at 50 mb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400" y="5653079"/>
              <a:ext cx="3010696" cy="4308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Courtesy : Sarwar Golam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658" y="457200"/>
            <a:ext cx="82275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Derive dynamic LBC from Hemispheric CMAQ5.2 simulation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24588" y="1085628"/>
            <a:ext cx="5957579" cy="5167615"/>
            <a:chOff x="2624588" y="1085628"/>
            <a:chExt cx="5957579" cy="5167615"/>
          </a:xfrm>
        </p:grpSpPr>
        <p:grpSp>
          <p:nvGrpSpPr>
            <p:cNvPr id="20" name="Group 1"/>
            <p:cNvGrpSpPr>
              <a:grpSpLocks/>
            </p:cNvGrpSpPr>
            <p:nvPr/>
          </p:nvGrpSpPr>
          <p:grpSpPr bwMode="auto">
            <a:xfrm>
              <a:off x="4183039" y="1085628"/>
              <a:ext cx="4399128" cy="4567451"/>
              <a:chOff x="2227966" y="1087240"/>
              <a:chExt cx="5153264" cy="4975835"/>
            </a:xfrm>
          </p:grpSpPr>
          <p:pic>
            <p:nvPicPr>
              <p:cNvPr id="21" name="Picture 3" descr="C:\Documents and Settings\HyunK\My Documents\2010-11-08\HMS-wildfire-NA1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8" t="12999" r="8699" b="4343"/>
              <a:stretch/>
            </p:blipFill>
            <p:spPr bwMode="auto">
              <a:xfrm>
                <a:off x="2227966" y="1087240"/>
                <a:ext cx="5153264" cy="4975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3200400" y="2971800"/>
                <a:ext cx="3733800" cy="17526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505200" y="5052914"/>
              <a:ext cx="34791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Lambert Conformal Conic projection with 35 layer &amp; model top at 50 mb </a:t>
              </a: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2624588" y="2354807"/>
              <a:ext cx="2480812" cy="767118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8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12747" y="6397822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/>
          <a:stretch/>
        </p:blipFill>
        <p:spPr>
          <a:xfrm>
            <a:off x="0" y="9099"/>
            <a:ext cx="4876800" cy="3222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4700" b="2065"/>
          <a:stretch/>
        </p:blipFill>
        <p:spPr>
          <a:xfrm>
            <a:off x="0" y="3286248"/>
            <a:ext cx="4724400" cy="3157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4933" b="7629"/>
          <a:stretch/>
        </p:blipFill>
        <p:spPr>
          <a:xfrm>
            <a:off x="4429836" y="2133600"/>
            <a:ext cx="4743734" cy="2951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2915"/>
            <a:ext cx="31327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Surface O</a:t>
            </a:r>
            <a:r>
              <a:rPr lang="en-US" baseline="-25000" dirty="0"/>
              <a:t>3</a:t>
            </a:r>
            <a:r>
              <a:rPr lang="en-US" dirty="0"/>
              <a:t> valid 20180705 17Z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1" y="1507289"/>
            <a:ext cx="4267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V5.2_LBC_A  -- LBC hemispheric CMAQ but </a:t>
            </a:r>
          </a:p>
          <a:p>
            <a:r>
              <a:rPr lang="en-US" dirty="0"/>
              <a:t>                     no CHLO based </a:t>
            </a:r>
            <a:r>
              <a:rPr lang="en-US" dirty="0" err="1"/>
              <a:t>Cl,Br</a:t>
            </a:r>
            <a:r>
              <a:rPr lang="en-US" dirty="0"/>
              <a:t>, I emission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0322" y="5562600"/>
            <a:ext cx="33842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V5.2_LBC_B   minus   V5.2_LBC_A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529566"/>
            <a:ext cx="375506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V5.2_Base  --  LBC no gaseous species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3611" y="896316"/>
            <a:ext cx="5131685" cy="4763021"/>
            <a:chOff x="383611" y="896316"/>
            <a:chExt cx="5131685" cy="4763021"/>
          </a:xfrm>
        </p:grpSpPr>
        <p:sp>
          <p:nvSpPr>
            <p:cNvPr id="7" name="Oval 6"/>
            <p:cNvSpPr/>
            <p:nvPr/>
          </p:nvSpPr>
          <p:spPr>
            <a:xfrm rot="20358466">
              <a:off x="4753296" y="3048001"/>
              <a:ext cx="7620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20358466">
              <a:off x="383611" y="4211537"/>
              <a:ext cx="7620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0358466">
              <a:off x="569669" y="896316"/>
              <a:ext cx="7620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87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/>
          <a:stretch/>
        </p:blipFill>
        <p:spPr>
          <a:xfrm>
            <a:off x="-44355" y="34119"/>
            <a:ext cx="4933666" cy="3224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14933" b="2064"/>
          <a:stretch/>
        </p:blipFill>
        <p:spPr>
          <a:xfrm>
            <a:off x="23648" y="3351661"/>
            <a:ext cx="4693113" cy="3133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6508" y="6397822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40322" y="5562600"/>
            <a:ext cx="31197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V5.2_LBC_B minus V5.2_LBC_A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4933" b="7861"/>
          <a:stretch/>
        </p:blipFill>
        <p:spPr>
          <a:xfrm>
            <a:off x="4495800" y="2133600"/>
            <a:ext cx="4648200" cy="2881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2915"/>
            <a:ext cx="31327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Surface O</a:t>
            </a:r>
            <a:r>
              <a:rPr lang="en-US" baseline="-25000" dirty="0"/>
              <a:t>3</a:t>
            </a:r>
            <a:r>
              <a:rPr lang="en-US" dirty="0"/>
              <a:t> valid 20180705 17Z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3611" y="896316"/>
            <a:ext cx="5131685" cy="4763021"/>
            <a:chOff x="383611" y="896316"/>
            <a:chExt cx="5131685" cy="4763021"/>
          </a:xfrm>
        </p:grpSpPr>
        <p:sp>
          <p:nvSpPr>
            <p:cNvPr id="14" name="Oval 13"/>
            <p:cNvSpPr/>
            <p:nvPr/>
          </p:nvSpPr>
          <p:spPr>
            <a:xfrm rot="20358466">
              <a:off x="569669" y="896316"/>
              <a:ext cx="7620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0358466">
              <a:off x="4753296" y="3048001"/>
              <a:ext cx="7620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0358466">
              <a:off x="383611" y="4211537"/>
              <a:ext cx="7620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6800" y="529566"/>
            <a:ext cx="441255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V5.2_LBC_B  --  LBC hemispheric CMAQ and </a:t>
            </a:r>
          </a:p>
          <a:p>
            <a:r>
              <a:rPr lang="en-US" dirty="0"/>
              <a:t>                     with CHLO based </a:t>
            </a:r>
            <a:r>
              <a:rPr lang="en-US" dirty="0" err="1"/>
              <a:t>Cl,Br</a:t>
            </a:r>
            <a:r>
              <a:rPr lang="en-US" dirty="0"/>
              <a:t>, I emission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1" y="1507289"/>
            <a:ext cx="4267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V5.2_LBC_A  -- LBC hemispheric CMAQ but </a:t>
            </a:r>
          </a:p>
          <a:p>
            <a:r>
              <a:rPr lang="en-US" dirty="0"/>
              <a:t>                     no CHLO based </a:t>
            </a:r>
            <a:r>
              <a:rPr lang="en-US" dirty="0" err="1"/>
              <a:t>Cl,Br</a:t>
            </a:r>
            <a:r>
              <a:rPr lang="en-US" dirty="0"/>
              <a:t>, I emission</a:t>
            </a:r>
          </a:p>
        </p:txBody>
      </p:sp>
    </p:spTree>
    <p:extLst>
      <p:ext uri="{BB962C8B-B14F-4D97-AF65-F5344CB8AC3E}">
        <p14:creationId xmlns:p14="http://schemas.microsoft.com/office/powerpoint/2010/main" val="111990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r="10985"/>
          <a:stretch/>
        </p:blipFill>
        <p:spPr>
          <a:xfrm>
            <a:off x="157655" y="152400"/>
            <a:ext cx="4317124" cy="444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10728"/>
          <a:stretch/>
        </p:blipFill>
        <p:spPr>
          <a:xfrm>
            <a:off x="4493172" y="1828800"/>
            <a:ext cx="4517367" cy="4711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89186"/>
            <a:ext cx="54373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1854" y="1874560"/>
            <a:ext cx="98296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PM</a:t>
            </a:r>
            <a:r>
              <a:rPr lang="en-US" sz="2800" baseline="-25000" dirty="0"/>
              <a:t>2.5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6820" y="450796"/>
            <a:ext cx="39835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Variability for V5.2_LBC_B and </a:t>
            </a:r>
          </a:p>
          <a:p>
            <a:r>
              <a:rPr lang="en-US" b="1" dirty="0"/>
              <a:t>V5.2_LBC_A cases are comparable  and better than current NAQFC.</a:t>
            </a:r>
          </a:p>
        </p:txBody>
      </p:sp>
    </p:spTree>
    <p:extLst>
      <p:ext uri="{BB962C8B-B14F-4D97-AF65-F5344CB8AC3E}">
        <p14:creationId xmlns:p14="http://schemas.microsoft.com/office/powerpoint/2010/main" val="111990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56746"/>
              </p:ext>
            </p:extLst>
          </p:nvPr>
        </p:nvGraphicFramePr>
        <p:xfrm>
          <a:off x="152402" y="986448"/>
          <a:ext cx="851093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Coeff</a:t>
                      </a:r>
                      <a:r>
                        <a:rPr lang="en-US" b="1" baseline="0" dirty="0"/>
                        <a:t> corr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271300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38.25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38.42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5.42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12.83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0.83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03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39.20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39.78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4.98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12.94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0.86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463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S</a:t>
                      </a:r>
                    </a:p>
                    <a:p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45300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34.28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34.82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34.53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8.53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13.71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83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39.96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14.03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18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4.76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14.66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18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39.67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3.87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14.42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029" y="1676400"/>
            <a:ext cx="461665" cy="7683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CONUS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960" y="457200"/>
            <a:ext cx="821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MDA8 O</a:t>
            </a:r>
            <a:r>
              <a:rPr lang="en-US" sz="2400" b="1" baseline="-25000" dirty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 performance for CMAQ5.2 configurations in 7/1-7/11</a:t>
            </a:r>
          </a:p>
        </p:txBody>
      </p:sp>
    </p:spTree>
    <p:extLst>
      <p:ext uri="{BB962C8B-B14F-4D97-AF65-F5344CB8AC3E}">
        <p14:creationId xmlns:p14="http://schemas.microsoft.com/office/powerpoint/2010/main" val="106051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57224"/>
              </p:ext>
            </p:extLst>
          </p:nvPr>
        </p:nvGraphicFramePr>
        <p:xfrm>
          <a:off x="152402" y="986448"/>
          <a:ext cx="851093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7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Coeff</a:t>
                      </a:r>
                      <a:r>
                        <a:rPr lang="en-US" b="1" baseline="0" dirty="0"/>
                        <a:t> corr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183530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11.55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703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25300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1.85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8.89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463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S</a:t>
                      </a:r>
                    </a:p>
                    <a:p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7.90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1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0.76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8.47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0.18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1.0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183"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5.2 NGAC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43800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-1.37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9.32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0.31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0.99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18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N_CHLO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-1.18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0.99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18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CHLO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-1.19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9.24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0.31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0.99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0.47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029" y="1676400"/>
            <a:ext cx="461665" cy="7683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CONUS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27" y="336644"/>
            <a:ext cx="834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24 h PM</a:t>
            </a:r>
            <a:r>
              <a:rPr lang="en-US" sz="2400" b="1" baseline="-25000" dirty="0">
                <a:solidFill>
                  <a:schemeClr val="bg1"/>
                </a:solidFill>
              </a:rPr>
              <a:t>2.5</a:t>
            </a:r>
            <a:r>
              <a:rPr lang="en-US" sz="2400" b="1" dirty="0">
                <a:solidFill>
                  <a:schemeClr val="bg1"/>
                </a:solidFill>
              </a:rPr>
              <a:t> performance for CMAQ5.2 configurations in 7/1-7/11</a:t>
            </a:r>
          </a:p>
        </p:txBody>
      </p:sp>
    </p:spTree>
    <p:extLst>
      <p:ext uri="{BB962C8B-B14F-4D97-AF65-F5344CB8AC3E}">
        <p14:creationId xmlns:p14="http://schemas.microsoft.com/office/powerpoint/2010/main" val="106051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43300" y="762000"/>
            <a:ext cx="8772099" cy="39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sz="2400" b="1" dirty="0"/>
              <a:t>Current NAQFC &amp; CMAQ5.2 strengths in NAQFC-</a:t>
            </a:r>
            <a:r>
              <a:rPr lang="el-GR" sz="2400" b="1" dirty="0"/>
              <a:t>γ</a:t>
            </a:r>
            <a:endParaRPr lang="en-US" sz="2400" b="1" dirty="0"/>
          </a:p>
          <a:p>
            <a:pPr eaLnBrk="1" hangingPunct="1">
              <a:spcBef>
                <a:spcPct val="10000"/>
              </a:spcBef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sz="2400" b="1" dirty="0"/>
              <a:t>Long range transport of Smoke and Dust plumes;</a:t>
            </a:r>
          </a:p>
          <a:p>
            <a:pPr eaLnBrk="1" hangingPunct="1">
              <a:spcBef>
                <a:spcPct val="10000"/>
              </a:spcBef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sz="2400" b="1" dirty="0"/>
              <a:t>Time-varying LBCs in NAQFC  using GOES-</a:t>
            </a:r>
            <a:r>
              <a:rPr lang="en-US" sz="2400" b="1" dirty="0" err="1"/>
              <a:t>Chem</a:t>
            </a:r>
            <a:r>
              <a:rPr lang="en-US" sz="2400" b="1" dirty="0"/>
              <a:t> &amp; NGAC input;</a:t>
            </a:r>
          </a:p>
          <a:p>
            <a:pPr eaLnBrk="1" hangingPunct="1">
              <a:spcBef>
                <a:spcPct val="10000"/>
              </a:spcBef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sz="2400" b="1" dirty="0"/>
              <a:t>Time-varying LBCs in  NAQFC-</a:t>
            </a:r>
            <a:r>
              <a:rPr lang="el-GR" sz="2400" b="1" dirty="0"/>
              <a:t>γ</a:t>
            </a:r>
            <a:r>
              <a:rPr lang="en-US" sz="2400" b="1" dirty="0"/>
              <a:t>  using  hemispheric CMAQ input;</a:t>
            </a:r>
          </a:p>
          <a:p>
            <a:pPr eaLnBrk="1" hangingPunct="1">
              <a:spcBef>
                <a:spcPct val="10000"/>
              </a:spcBef>
              <a:buClr>
                <a:srgbClr val="CCCCFF"/>
              </a:buClr>
              <a:buSzPct val="70000"/>
              <a:buFont typeface="Wingdings" pitchFamily="2" charset="2"/>
              <a:buChar char="v"/>
            </a:pPr>
            <a:r>
              <a:rPr lang="en-US" sz="2400" b="1" dirty="0"/>
              <a:t>Investigated to include halogen chemistry (reduction in coastal O</a:t>
            </a:r>
            <a:r>
              <a:rPr lang="en-US" sz="2400" b="1" baseline="-25000" dirty="0"/>
              <a:t>3</a:t>
            </a:r>
            <a:r>
              <a:rPr lang="en-US" sz="2400" b="1" dirty="0"/>
              <a:t>?)</a:t>
            </a: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300" b="1" dirty="0">
                <a:latin typeface="Calibri" pitchFamily="34" charset="0"/>
                <a:cs typeface="Arial" charset="0"/>
              </a:rPr>
              <a:t>Improved variability characteristics of surface O</a:t>
            </a:r>
            <a:r>
              <a:rPr lang="en-US" altLang="zh-CN" sz="2300" b="1" baseline="-25000" dirty="0">
                <a:latin typeface="Calibri" pitchFamily="34" charset="0"/>
                <a:cs typeface="Arial" charset="0"/>
              </a:rPr>
              <a:t>3</a:t>
            </a:r>
            <a:r>
              <a:rPr lang="en-US" altLang="zh-CN" sz="2300" b="1" dirty="0">
                <a:latin typeface="Calibri" pitchFamily="34" charset="0"/>
                <a:cs typeface="Arial" charset="0"/>
              </a:rPr>
              <a:t> and PM</a:t>
            </a:r>
            <a:r>
              <a:rPr lang="en-US" altLang="zh-CN" sz="2300" b="1" baseline="-25000" dirty="0">
                <a:latin typeface="Calibri" pitchFamily="34" charset="0"/>
                <a:cs typeface="Arial" charset="0"/>
              </a:rPr>
              <a:t>2.5</a:t>
            </a:r>
            <a:r>
              <a:rPr lang="en-US" altLang="zh-CN" sz="2300" b="1" dirty="0">
                <a:latin typeface="Calibri" pitchFamily="34" charset="0"/>
                <a:cs typeface="Arial" charset="0"/>
              </a:rPr>
              <a:t>;</a:t>
            </a:r>
          </a:p>
          <a:p>
            <a:pPr marL="792000" eaLnBrk="1" fontAlgn="auto" hangingPunct="1">
              <a:spcBef>
                <a:spcPct val="10000"/>
              </a:spcBef>
              <a:spcAft>
                <a:spcPts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zh-CN" sz="2300" b="1" dirty="0">
                <a:latin typeface="Calibri" pitchFamily="34" charset="0"/>
                <a:cs typeface="Arial" charset="0"/>
              </a:rPr>
              <a:t>Reduced over-predictions in coastal O</a:t>
            </a:r>
            <a:r>
              <a:rPr lang="en-US" altLang="zh-CN" sz="2300" b="1" baseline="-25000" dirty="0">
                <a:latin typeface="Calibri" pitchFamily="34" charset="0"/>
                <a:cs typeface="Arial" charset="0"/>
              </a:rPr>
              <a:t>3</a:t>
            </a:r>
            <a:r>
              <a:rPr lang="en-US" altLang="zh-CN" sz="2300" b="1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3300" y="152400"/>
            <a:ext cx="80772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tx1"/>
                </a:solidFill>
              </a:rPr>
              <a:t>Tested CMAQ5.2 configurations for </a:t>
            </a:r>
            <a:r>
              <a:rPr lang="en-US" sz="3200" b="1" dirty="0">
                <a:solidFill>
                  <a:schemeClr val="tx1"/>
                </a:solidFill>
              </a:rPr>
              <a:t>NAQFC-</a:t>
            </a:r>
            <a:r>
              <a:rPr lang="el-GR" sz="3200" b="1" dirty="0">
                <a:solidFill>
                  <a:schemeClr val="tx1"/>
                </a:solidFill>
              </a:rPr>
              <a:t>γ</a:t>
            </a:r>
            <a:r>
              <a:rPr lang="en-US" altLang="zh-CN" sz="32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Other NAQFC presentations:  		                 Mon_3.10: Kim et al. NO2 down-scaling </a:t>
            </a:r>
          </a:p>
          <a:p>
            <a:r>
              <a:rPr lang="en-US" dirty="0"/>
              <a:t>PI (18) Tang et al., Hawaii volcano eruption;          Wed_1.00: Tong et al., Dust emission       </a:t>
            </a:r>
          </a:p>
          <a:p>
            <a:r>
              <a:rPr lang="en-US" dirty="0"/>
              <a:t>PI (23) Baker et al., Evaluation Toolkit (MONET);   Wed_4.10: </a:t>
            </a:r>
            <a:r>
              <a:rPr lang="en-US" dirty="0" err="1"/>
              <a:t>Stajner</a:t>
            </a:r>
            <a:r>
              <a:rPr lang="en-US" dirty="0"/>
              <a:t> et al., NAQFC</a:t>
            </a:r>
          </a:p>
          <a:p>
            <a:r>
              <a:rPr lang="en-US" dirty="0"/>
              <a:t>PII (5) Kim et al., Top-down NO2;                                                : Chai et al., Smoke inverse modeling</a:t>
            </a:r>
          </a:p>
        </p:txBody>
      </p:sp>
    </p:spTree>
    <p:extLst>
      <p:ext uri="{BB962C8B-B14F-4D97-AF65-F5344CB8AC3E}">
        <p14:creationId xmlns:p14="http://schemas.microsoft.com/office/powerpoint/2010/main" val="1506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AutoShape 2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575" y="825755"/>
            <a:ext cx="898842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12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300" b="1" dirty="0">
                <a:solidFill>
                  <a:schemeClr val="bg1"/>
                </a:solidFill>
              </a:rPr>
              <a:t>Current NAQFC  &amp; CMAQ5.2 strengths in NAQFC-</a:t>
            </a:r>
            <a:r>
              <a:rPr lang="el-GR" sz="2300" b="1" dirty="0">
                <a:solidFill>
                  <a:schemeClr val="bg1"/>
                </a:solidFill>
              </a:rPr>
              <a:t>γ</a:t>
            </a:r>
            <a:r>
              <a:rPr lang="en-US" sz="2300" b="1" dirty="0">
                <a:solidFill>
                  <a:schemeClr val="bg1"/>
                </a:solidFill>
              </a:rPr>
              <a:t>;</a:t>
            </a:r>
          </a:p>
          <a:p>
            <a:pPr marL="400050" indent="-400050">
              <a:spcBef>
                <a:spcPts val="120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sz="2300" b="1" dirty="0">
                <a:solidFill>
                  <a:schemeClr val="bg1"/>
                </a:solidFill>
              </a:rPr>
              <a:t>Long range transport of Smoke and Dust plumes;</a:t>
            </a:r>
          </a:p>
          <a:p>
            <a:pPr marL="400050" indent="-400050">
              <a:spcBef>
                <a:spcPts val="120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sz="2300" b="1" dirty="0">
                <a:solidFill>
                  <a:schemeClr val="bg1"/>
                </a:solidFill>
              </a:rPr>
              <a:t>Time-varying LBCs in NAQFC  using GEOS-</a:t>
            </a:r>
            <a:r>
              <a:rPr lang="en-US" sz="2300" b="1" dirty="0" err="1">
                <a:solidFill>
                  <a:schemeClr val="bg1"/>
                </a:solidFill>
              </a:rPr>
              <a:t>Chem</a:t>
            </a:r>
            <a:r>
              <a:rPr lang="en-US" sz="2300" b="1" dirty="0">
                <a:solidFill>
                  <a:schemeClr val="bg1"/>
                </a:solidFill>
              </a:rPr>
              <a:t> &amp; NGAC input;</a:t>
            </a:r>
          </a:p>
          <a:p>
            <a:pPr marL="400050" indent="-400050">
              <a:spcBef>
                <a:spcPts val="120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sz="2300" b="1" dirty="0">
                <a:solidFill>
                  <a:schemeClr val="bg1"/>
                </a:solidFill>
              </a:rPr>
              <a:t>Time-varying LBCs in  NAQFC-</a:t>
            </a:r>
            <a:r>
              <a:rPr lang="el-GR" sz="2300" b="1" dirty="0">
                <a:solidFill>
                  <a:schemeClr val="bg1"/>
                </a:solidFill>
              </a:rPr>
              <a:t>γ</a:t>
            </a:r>
            <a:r>
              <a:rPr lang="en-US" sz="2300" b="1" dirty="0">
                <a:solidFill>
                  <a:schemeClr val="bg1"/>
                </a:solidFill>
              </a:rPr>
              <a:t>  using  hemispheric CMAQ input;</a:t>
            </a:r>
          </a:p>
          <a:p>
            <a:pPr marL="400050" indent="-400050">
              <a:spcBef>
                <a:spcPts val="120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en-US" sz="2300" b="1" dirty="0">
                <a:solidFill>
                  <a:schemeClr val="bg1"/>
                </a:solidFill>
              </a:rPr>
              <a:t>Investigated to include halogen chemistry (reduction in coastal O</a:t>
            </a:r>
            <a:r>
              <a:rPr lang="en-US" sz="2300" b="1" baseline="-25000" dirty="0">
                <a:solidFill>
                  <a:schemeClr val="bg1"/>
                </a:solidFill>
              </a:rPr>
              <a:t>3</a:t>
            </a:r>
            <a:r>
              <a:rPr lang="en-US" sz="2300" b="1" dirty="0">
                <a:solidFill>
                  <a:schemeClr val="bg1"/>
                </a:solidFill>
              </a:rPr>
              <a:t>).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US" sz="3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375" y="160338"/>
            <a:ext cx="196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Talk 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</p:spTree>
    <p:extLst>
      <p:ext uri="{BB962C8B-B14F-4D97-AF65-F5344CB8AC3E}">
        <p14:creationId xmlns:p14="http://schemas.microsoft.com/office/powerpoint/2010/main" val="33079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AutoShape 2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p://pius%2Elee%40noaa%2Egov@imap.gmail.com:993/fetch%3EUID%3E/%5BGmail%5D/Sent%20Mail%3E24911?part=1.2.2&amp;filename=faejdfij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482" y="869544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lphaLcParenR"/>
            </a:pPr>
            <a:endParaRPr lang="en-US" sz="3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CMAQ5.0.2 (155 species) : major improvement since last upgrade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Explicitly modeling NTR by various alkyl nitrates species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Improved dust and PM modeling by adding 17 mineral species</a:t>
            </a:r>
          </a:p>
          <a:p>
            <a:pPr lvl="1"/>
            <a:endParaRPr lang="en-US" sz="3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375" y="253331"/>
            <a:ext cx="495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Current Operations over CONUS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211" y="2524780"/>
            <a:ext cx="7033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Exploring CMAQ5.2 with developmental runs: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404" y="3048000"/>
            <a:ext cx="86836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SOA module with enhanced summer time production of SOA;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CB6 and aero6 – 228 species: Advancement VOC chemistry &amp; Combustion PM;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Photolysis rate attenuation from aerosol diming;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Account gas-chemistry by adopting EPA smoke-2-cmaq chemical profile;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LBC from operational NGAC for intruding smoke plume species;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FF00"/>
                </a:solidFill>
              </a:rPr>
              <a:t>Dynamic boundary condition from hemispheric CMAQ simulation;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FF00"/>
                </a:solidFill>
              </a:rPr>
              <a:t>Halogen chemistry: Cl, Br, and I.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en-US" sz="300" b="1" dirty="0">
              <a:solidFill>
                <a:srgbClr val="FFFF00"/>
              </a:solidFill>
            </a:endParaRPr>
          </a:p>
          <a:p>
            <a:pPr lvl="1"/>
            <a:endParaRPr lang="en-US" sz="3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</p:spTree>
    <p:extLst>
      <p:ext uri="{BB962C8B-B14F-4D97-AF65-F5344CB8AC3E}">
        <p14:creationId xmlns:p14="http://schemas.microsoft.com/office/powerpoint/2010/main" val="22418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1E2B11-94AE-4E81-9F54-7D6448A8B76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-1" y="939418"/>
            <a:ext cx="5334000" cy="5256035"/>
            <a:chOff x="-1" y="939418"/>
            <a:chExt cx="5334000" cy="5256035"/>
          </a:xfrm>
        </p:grpSpPr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-1" y="939418"/>
              <a:ext cx="5334000" cy="5036112"/>
              <a:chOff x="1676400" y="838200"/>
              <a:chExt cx="6248400" cy="5486400"/>
            </a:xfrm>
          </p:grpSpPr>
          <p:pic>
            <p:nvPicPr>
              <p:cNvPr id="8" name="Picture 3" descr="C:\Documents and Settings\HyunK\My Documents\2010-11-08\HMS-wildfire-NA1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61"/>
              <a:stretch>
                <a:fillRect/>
              </a:stretch>
            </p:blipFill>
            <p:spPr bwMode="auto">
              <a:xfrm>
                <a:off x="1676400" y="838200"/>
                <a:ext cx="6248400" cy="548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200400" y="2971800"/>
                <a:ext cx="3733800" cy="17526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222" y="5826121"/>
              <a:ext cx="5117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b="1" dirty="0"/>
                <a:t>A typical monthly hot-spot fire count in April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215443"/>
            <a:ext cx="8442696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Account for Exo-domain emitted pollution intruded into CONUS via BCs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25777" y="762793"/>
            <a:ext cx="3918223" cy="5296919"/>
            <a:chOff x="5225777" y="762793"/>
            <a:chExt cx="3918223" cy="5296919"/>
          </a:xfrm>
        </p:grpSpPr>
        <p:pic>
          <p:nvPicPr>
            <p:cNvPr id="13314" name="Picture 2" descr="C:\Users\Pius.Lee\Downloads\WestAfricab_July2_2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238" y="1389393"/>
              <a:ext cx="3661254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466320" y="5136382"/>
              <a:ext cx="2895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Dust storm plume transported from West Africa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25777" y="762793"/>
              <a:ext cx="39182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Courtesy: LANCE Rapid response team,  </a:t>
              </a:r>
            </a:p>
            <a:p>
              <a:r>
                <a:rPr lang="en-US" dirty="0"/>
                <a:t>                  NASA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</p:spTree>
    <p:extLst>
      <p:ext uri="{BB962C8B-B14F-4D97-AF65-F5344CB8AC3E}">
        <p14:creationId xmlns:p14="http://schemas.microsoft.com/office/powerpoint/2010/main" val="2121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035050" y="933450"/>
            <a:ext cx="655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/>
              <a:t>Static LBC </a:t>
            </a:r>
          </a:p>
          <a:p>
            <a:pPr eaLnBrk="1" hangingPunct="1"/>
            <a:r>
              <a:rPr lang="en-US" altLang="en-US" b="1" dirty="0"/>
              <a:t>Monthly averaged vertical profiles from GEOS-CHEM 2006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9200" y="1676400"/>
            <a:ext cx="6191250" cy="3714750"/>
            <a:chOff x="1219200" y="1676400"/>
            <a:chExt cx="6191250" cy="3714750"/>
          </a:xfrm>
        </p:grpSpPr>
        <p:grpSp>
          <p:nvGrpSpPr>
            <p:cNvPr id="2" name="Group 1"/>
            <p:cNvGrpSpPr/>
            <p:nvPr/>
          </p:nvGrpSpPr>
          <p:grpSpPr>
            <a:xfrm>
              <a:off x="1219200" y="1676400"/>
              <a:ext cx="6191250" cy="3714750"/>
              <a:chOff x="1219200" y="1676400"/>
              <a:chExt cx="6191250" cy="3714750"/>
            </a:xfrm>
          </p:grpSpPr>
          <p:pic>
            <p:nvPicPr>
              <p:cNvPr id="17410" name="Picture 2" descr="C:\Documents and Settings\FantineN\My Documents\Reserach\CMAQ\BCON\GEOSC-bcon-CONUS-ASOIL-mean_sep-4-avg-profile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676400"/>
                <a:ext cx="3095625" cy="371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1" name="Picture 3" descr="C:\Documents and Settings\FantineN\My Documents\Reserach\CMAQ\BCON\GEOSC-bcon-CONUS-ASO4J-mean_sep-4-avg-profile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4825" y="1676400"/>
                <a:ext cx="3095625" cy="3714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13" name="TextBox 2"/>
            <p:cNvSpPr txBox="1">
              <a:spLocks noChangeArrowheads="1"/>
            </p:cNvSpPr>
            <p:nvPr/>
          </p:nvSpPr>
          <p:spPr bwMode="auto">
            <a:xfrm>
              <a:off x="2732088" y="2138363"/>
              <a:ext cx="1228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/>
                <a:t>(a) ASOIL</a:t>
              </a:r>
            </a:p>
          </p:txBody>
        </p:sp>
        <p:sp>
          <p:nvSpPr>
            <p:cNvPr id="17414" name="TextBox 5"/>
            <p:cNvSpPr txBox="1">
              <a:spLocks noChangeArrowheads="1"/>
            </p:cNvSpPr>
            <p:nvPr/>
          </p:nvSpPr>
          <p:spPr bwMode="auto">
            <a:xfrm>
              <a:off x="5849938" y="2138363"/>
              <a:ext cx="1292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/>
                <a:t>(b) ASO4J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317896"/>
            <a:ext cx="7447808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dirty="0"/>
              <a:t>Current ops: PM components are  modified by NGAC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534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1E2B11-94AE-4E81-9F54-7D6448A8B76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772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1E2B11-94AE-4E81-9F54-7D6448A8B76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421" y="639633"/>
            <a:ext cx="676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Seasonality of chemical lateral boundary conditions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334" y="1488472"/>
            <a:ext cx="4905666" cy="3388328"/>
            <a:chOff x="47334" y="1488472"/>
            <a:chExt cx="4905666" cy="3388328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1488472"/>
              <a:ext cx="4511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(a) Geos5 2015 January monthly averaged CO</a:t>
              </a:r>
            </a:p>
          </p:txBody>
        </p:sp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11064" b="7213"/>
            <a:stretch/>
          </p:blipFill>
          <p:spPr bwMode="auto">
            <a:xfrm>
              <a:off x="47334" y="2101755"/>
              <a:ext cx="4905666" cy="27750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780513" y="1488472"/>
            <a:ext cx="4354069" cy="3388328"/>
            <a:chOff x="4780513" y="1488472"/>
            <a:chExt cx="4354069" cy="3388328"/>
          </a:xfrm>
        </p:grpSpPr>
        <p:sp>
          <p:nvSpPr>
            <p:cNvPr id="8" name="TextBox 7"/>
            <p:cNvSpPr txBox="1"/>
            <p:nvPr/>
          </p:nvSpPr>
          <p:spPr>
            <a:xfrm>
              <a:off x="4876800" y="1488472"/>
              <a:ext cx="4234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(b) Geos5 2015 April monthly averaged CO</a:t>
              </a:r>
            </a:p>
          </p:txBody>
        </p:sp>
        <p:pic>
          <p:nvPicPr>
            <p:cNvPr id="12" name="Picture 1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84" t="11117" r="8261" b="6765"/>
            <a:stretch/>
          </p:blipFill>
          <p:spPr bwMode="auto">
            <a:xfrm>
              <a:off x="4780513" y="2101755"/>
              <a:ext cx="4354069" cy="27750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</p:spTree>
    <p:extLst>
      <p:ext uri="{BB962C8B-B14F-4D97-AF65-F5344CB8AC3E}">
        <p14:creationId xmlns:p14="http://schemas.microsoft.com/office/powerpoint/2010/main" val="13717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20000" y="6492875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64FFFC-F76A-4C8A-BE2C-AD9E1442ECFE}" type="slidenum">
              <a:rPr lang="en-US" altLang="en-US" smtClean="0">
                <a:solidFill>
                  <a:srgbClr val="045C75"/>
                </a:solidFill>
                <a:latin typeface="Calibri" pitchFamily="34" charset="0"/>
              </a:rPr>
              <a:pPr eaLnBrk="1" hangingPunct="1"/>
              <a:t>7</a:t>
            </a:fld>
            <a:endParaRPr lang="en-US" altLang="en-US" dirty="0">
              <a:solidFill>
                <a:srgbClr val="045C75"/>
              </a:solidFill>
              <a:latin typeface="Calibri" pitchFamily="34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47800" y="319088"/>
            <a:ext cx="6249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Modify static Chemical LBC with NGAC 3-hourly output</a:t>
            </a:r>
          </a:p>
          <a:p>
            <a:pPr algn="ctr" eaLnBrk="1" hangingPunct="1"/>
            <a:r>
              <a:rPr lang="en-US" altLang="en-US" b="1"/>
              <a:t>Dynamic BC data are fed into CMAQ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18812"/>
              </p:ext>
            </p:extLst>
          </p:nvPr>
        </p:nvGraphicFramePr>
        <p:xfrm>
          <a:off x="1259290" y="965200"/>
          <a:ext cx="6438498" cy="519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/>
                        <a:t>NGAC species</a:t>
                      </a:r>
                    </a:p>
                  </a:txBody>
                  <a:tcPr marT="45723" marB="45723"/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CMAQ species    (multiplicative</a:t>
                      </a:r>
                      <a:r>
                        <a:rPr lang="en-US" sz="1800" baseline="0" dirty="0"/>
                        <a:t> factor)</a:t>
                      </a:r>
                      <a:endParaRPr lang="en-US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Dust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A25J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1.0, 0.42;</a:t>
                      </a:r>
                      <a:r>
                        <a:rPr lang="en-US" sz="1800" b="1" baseline="0" dirty="0"/>
                        <a:t> respectively (R.)</a:t>
                      </a:r>
                      <a:endParaRPr lang="en-US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Dust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ASOIL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0.58,1.0,0.76; </a:t>
                      </a:r>
                      <a:r>
                        <a:rPr lang="en-US" sz="1800" b="1" baseline="0" dirty="0"/>
                        <a:t>(R.)</a:t>
                      </a:r>
                      <a:endParaRPr lang="en-US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Sea salt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ANAJ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0.39,0.27;</a:t>
                      </a:r>
                      <a:r>
                        <a:rPr lang="en-US" sz="1800" b="1" baseline="0" dirty="0"/>
                        <a:t> (R.)</a:t>
                      </a:r>
                      <a:endParaRPr lang="en-US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Sea salt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ACLJ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0.61,0.42</a:t>
                      </a:r>
                      <a:r>
                        <a:rPr lang="en-US" sz="1800" b="1" baseline="0" dirty="0"/>
                        <a:t>(R.)</a:t>
                      </a:r>
                      <a:endParaRPr lang="en-US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Sea</a:t>
                      </a:r>
                      <a:r>
                        <a:rPr lang="en-US" sz="1800" b="1" baseline="0" dirty="0"/>
                        <a:t> salt</a:t>
                      </a:r>
                      <a:endParaRPr lang="en-US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ANAK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0.12,0.39;</a:t>
                      </a:r>
                      <a:r>
                        <a:rPr lang="en-US" sz="1800" b="1" baseline="0" dirty="0"/>
                        <a:t> (R.)</a:t>
                      </a:r>
                      <a:endParaRPr lang="en-US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Sea</a:t>
                      </a:r>
                      <a:r>
                        <a:rPr lang="en-US" sz="1800" b="1" baseline="0" dirty="0"/>
                        <a:t> salt</a:t>
                      </a:r>
                      <a:endParaRPr lang="en-US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ACLK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0.18,0.61;</a:t>
                      </a:r>
                      <a:r>
                        <a:rPr lang="en-US" sz="1800" b="1" baseline="0" dirty="0"/>
                        <a:t> (R.)</a:t>
                      </a:r>
                      <a:endParaRPr lang="en-US" sz="1800" b="1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SO2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SO2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CO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SO4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ASO4J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1.0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bcphobic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AECJ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1.0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bcphilic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AECJ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1.0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/>
                        <a:t>ocphobic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AORGPAJ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1.0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ocphilic</a:t>
                      </a:r>
                      <a:endParaRPr lang="en-US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AORGPAJ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1.0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411311"/>
            <a:ext cx="715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Speciation mapping between NGAC and CMAQ speices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</p:spTree>
    <p:extLst>
      <p:ext uri="{BB962C8B-B14F-4D97-AF65-F5344CB8AC3E}">
        <p14:creationId xmlns:p14="http://schemas.microsoft.com/office/powerpoint/2010/main" val="205475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102E90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AC88C-31F3-4764-B964-B930D18D7C5C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09597"/>
              </p:ext>
            </p:extLst>
          </p:nvPr>
        </p:nvGraphicFramePr>
        <p:xfrm>
          <a:off x="152400" y="1066800"/>
          <a:ext cx="882929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448">
                <a:tc>
                  <a:txBody>
                    <a:bodyPr/>
                    <a:lstStyle/>
                    <a:p>
                      <a:r>
                        <a:rPr lang="en-US" sz="2200" dirty="0"/>
                        <a:t>Case 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CTM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Dynamic LBC 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Halogen emission </a:t>
                      </a:r>
                      <a:endParaRPr lang="en-US" sz="2200" dirty="0"/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Remark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V5.2_Base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CMAQ5.2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NGAC no gaseous species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17 species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V5.2_LBC_A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CMAQ5.2</a:t>
                      </a:r>
                    </a:p>
                    <a:p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Derived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</a:rPr>
                        <a:t> from hemispheric CMAQ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230 species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V5.2_LBC_B</a:t>
                      </a: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CMAQ5.2</a:t>
                      </a:r>
                    </a:p>
                    <a:p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Derived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</a:rPr>
                        <a:t> from hemispheric CMAQ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baseline="0" dirty="0">
                          <a:solidFill>
                            <a:schemeClr val="bg1"/>
                          </a:solidFill>
                        </a:rPr>
                        <a:t>Parameterized based on chlorophyll-a  concentration 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230 species</a:t>
                      </a:r>
                    </a:p>
                    <a:p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02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450994"/>
            <a:ext cx="82859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Sensitivity cases for exploring CMAQ5.2 to  include Halogens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238746"/>
            <a:ext cx="3010696" cy="43088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Courtesy : Sarwar Golam</a:t>
            </a:r>
          </a:p>
        </p:txBody>
      </p:sp>
    </p:spTree>
    <p:extLst>
      <p:ext uri="{BB962C8B-B14F-4D97-AF65-F5344CB8AC3E}">
        <p14:creationId xmlns:p14="http://schemas.microsoft.com/office/powerpoint/2010/main" val="111990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99875">
              <a:srgbClr val="3C414E"/>
            </a:gs>
            <a:gs pos="99750">
              <a:srgbClr val="494E5A"/>
            </a:gs>
            <a:gs pos="99500">
              <a:srgbClr val="636771"/>
            </a:gs>
            <a:gs pos="99000">
              <a:srgbClr val="9799A0"/>
            </a:gs>
            <a:gs pos="100000">
              <a:srgbClr val="E7E9EE">
                <a:lumMod val="24000"/>
              </a:srgbClr>
            </a:gs>
            <a:gs pos="99969">
              <a:schemeClr val="bg1"/>
            </a:gs>
            <a:gs pos="99938">
              <a:srgbClr val="9DA0A6"/>
            </a:gs>
            <a:gs pos="97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2" t="23235" r="15552" b="24356"/>
          <a:stretch/>
        </p:blipFill>
        <p:spPr bwMode="auto">
          <a:xfrm>
            <a:off x="4103722" y="1447801"/>
            <a:ext cx="5067317" cy="32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76233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1E2B11-94AE-4E81-9F54-7D6448A8B76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30679" r="52288" b="39083"/>
          <a:stretch/>
        </p:blipFill>
        <p:spPr bwMode="auto">
          <a:xfrm>
            <a:off x="-37531" y="1729852"/>
            <a:ext cx="4592607" cy="320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9907"/>
            <a:ext cx="566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Unraveled LBC along perimeter of CMAQ-CONUS domain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0827" y="1268970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Static from climatology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1144" y="1263135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Overridden by NGAC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150" y="457200"/>
            <a:ext cx="8840241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CMAQ species can be strongly modified by corresponding species in NGAC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399311"/>
            <a:ext cx="2151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17</a:t>
            </a:r>
            <a:r>
              <a:rPr lang="en-US" sz="1400" b="1" baseline="30000" dirty="0"/>
              <a:t>th</a:t>
            </a:r>
            <a:r>
              <a:rPr lang="en-US" sz="1400" b="1" dirty="0"/>
              <a:t> CMAS, Oct 22-24 2018</a:t>
            </a:r>
          </a:p>
        </p:txBody>
      </p:sp>
    </p:spTree>
    <p:extLst>
      <p:ext uri="{BB962C8B-B14F-4D97-AF65-F5344CB8AC3E}">
        <p14:creationId xmlns:p14="http://schemas.microsoft.com/office/powerpoint/2010/main" val="271418478"/>
      </p:ext>
    </p:extLst>
  </p:cSld>
  <p:clrMapOvr>
    <a:masterClrMapping/>
  </p:clrMapOvr>
</p:sld>
</file>

<file path=ppt/theme/theme1.xml><?xml version="1.0" encoding="utf-8"?>
<a:theme xmlns:a="http://schemas.openxmlformats.org/drawingml/2006/main" name="Maggi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35381</TotalTime>
  <Words>1176</Words>
  <Application>Microsoft Office PowerPoint</Application>
  <PresentationFormat>On-screen Show (4:3)</PresentationFormat>
  <Paragraphs>401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Wingdings</vt:lpstr>
      <vt:lpstr>MaggieK</vt:lpstr>
      <vt:lpstr>Potential Performance differences of the National Air Quality Forecasting Capability when upgrading the Chemical Transport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Kerchner</dc:creator>
  <cp:lastModifiedBy>Naess, Brian Fredrik</cp:lastModifiedBy>
  <cp:revision>375</cp:revision>
  <cp:lastPrinted>2017-06-21T12:43:07Z</cp:lastPrinted>
  <dcterms:created xsi:type="dcterms:W3CDTF">2016-01-20T16:28:12Z</dcterms:created>
  <dcterms:modified xsi:type="dcterms:W3CDTF">2018-10-24T12:36:55Z</dcterms:modified>
</cp:coreProperties>
</file>